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0"/>
  </p:notesMasterIdLst>
  <p:sldIdLst>
    <p:sldId id="256" r:id="rId2"/>
    <p:sldId id="257" r:id="rId3"/>
    <p:sldId id="331" r:id="rId4"/>
    <p:sldId id="285" r:id="rId5"/>
    <p:sldId id="293" r:id="rId6"/>
    <p:sldId id="292" r:id="rId7"/>
    <p:sldId id="291" r:id="rId8"/>
    <p:sldId id="261" r:id="rId9"/>
    <p:sldId id="295" r:id="rId10"/>
    <p:sldId id="296" r:id="rId11"/>
    <p:sldId id="297" r:id="rId12"/>
    <p:sldId id="333" r:id="rId13"/>
    <p:sldId id="301" r:id="rId14"/>
    <p:sldId id="302" r:id="rId15"/>
    <p:sldId id="303" r:id="rId16"/>
    <p:sldId id="307" r:id="rId17"/>
    <p:sldId id="308" r:id="rId18"/>
    <p:sldId id="309" r:id="rId19"/>
    <p:sldId id="310" r:id="rId20"/>
    <p:sldId id="311" r:id="rId21"/>
    <p:sldId id="312" r:id="rId22"/>
    <p:sldId id="328" r:id="rId23"/>
    <p:sldId id="329" r:id="rId24"/>
    <p:sldId id="314" r:id="rId25"/>
    <p:sldId id="330" r:id="rId26"/>
    <p:sldId id="332"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66969" autoAdjust="0"/>
  </p:normalViewPr>
  <p:slideViewPr>
    <p:cSldViewPr snapToGrid="0">
      <p:cViewPr varScale="1">
        <p:scale>
          <a:sx n="83" d="100"/>
          <a:sy n="83" d="100"/>
        </p:scale>
        <p:origin x="686" y="77"/>
      </p:cViewPr>
      <p:guideLst/>
    </p:cSldViewPr>
  </p:slideViewPr>
  <p:notesTextViewPr>
    <p:cViewPr>
      <p:scale>
        <a:sx n="1" d="1"/>
        <a:sy n="1" d="1"/>
      </p:scale>
      <p:origin x="0" y="0"/>
    </p:cViewPr>
  </p:notesTextViewPr>
  <p:sorterViewPr>
    <p:cViewPr>
      <p:scale>
        <a:sx n="100" d="100"/>
        <a:sy n="100" d="100"/>
      </p:scale>
      <p:origin x="0" y="-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9B869A5-9C9C-4CEA-BAF9-E71A32CA56B5}" type="datetimeFigureOut">
              <a:rPr lang="he-IL" smtClean="0"/>
              <a:t>ח'/שבט/תשפ"ג</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90BEFA4-E0A8-46A2-8E14-DD9F280288CD}" type="slidenum">
              <a:rPr lang="he-IL" smtClean="0"/>
              <a:t>‹#›</a:t>
            </a:fld>
            <a:endParaRPr lang="he-IL"/>
          </a:p>
        </p:txBody>
      </p:sp>
    </p:spTree>
    <p:extLst>
      <p:ext uri="{BB962C8B-B14F-4D97-AF65-F5344CB8AC3E}">
        <p14:creationId xmlns:p14="http://schemas.microsoft.com/office/powerpoint/2010/main" val="160690977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1</a:t>
            </a:fld>
            <a:endParaRPr lang="he-IL"/>
          </a:p>
        </p:txBody>
      </p:sp>
    </p:spTree>
    <p:extLst>
      <p:ext uri="{BB962C8B-B14F-4D97-AF65-F5344CB8AC3E}">
        <p14:creationId xmlns:p14="http://schemas.microsoft.com/office/powerpoint/2010/main" val="678378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ועכשיו...הביטו במילים לפיוט כולו ועיינו במילותיו:</a:t>
            </a:r>
          </a:p>
          <a:p>
            <a:pPr marL="228600" indent="-228600">
              <a:buFont typeface="+mj-lt"/>
              <a:buAutoNum type="arabicPeriod"/>
            </a:pPr>
            <a:r>
              <a:rPr lang="he-IL" dirty="0"/>
              <a:t>מה</a:t>
            </a:r>
            <a:r>
              <a:rPr lang="he-IL" baseline="0" dirty="0"/>
              <a:t> דעתכם, לפי האופן שבו מוצגות המילים, האם המנגינה של המחרוזת (=הבית) הראשונה היא גם המנגינה של שאר המחרוזות בפיוט?</a:t>
            </a:r>
          </a:p>
          <a:p>
            <a:pPr marL="228600" indent="-228600">
              <a:buFont typeface="+mj-lt"/>
              <a:buAutoNum type="arabicPeriod"/>
            </a:pPr>
            <a:r>
              <a:rPr lang="he-IL" baseline="0" dirty="0"/>
              <a:t>שימו לב למילים החוזרות בכל הבתים</a:t>
            </a:r>
          </a:p>
          <a:p>
            <a:pPr marL="228600" indent="-228600">
              <a:buFont typeface="+mj-lt"/>
              <a:buAutoNum type="arabicPeriod"/>
            </a:pPr>
            <a:r>
              <a:rPr lang="he-IL" baseline="0" dirty="0"/>
              <a:t>על מה מדובר בפיוט</a:t>
            </a:r>
          </a:p>
          <a:p>
            <a:pPr marL="228600" indent="-228600">
              <a:buFont typeface="+mj-lt"/>
              <a:buAutoNum type="arabicPeriod"/>
            </a:pPr>
            <a:r>
              <a:rPr lang="he-IL" baseline="0" dirty="0"/>
              <a:t>האזינו לפיוט במלואו, בצעו את תנועות המַרְאָה הַמּוּזִיקָלִית, ולוו את הפתיחה ואת קטעי המעבר באמצעות  האוסטינטו ו/או הקשת המקצב.</a:t>
            </a:r>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10</a:t>
            </a:fld>
            <a:endParaRPr lang="he-IL"/>
          </a:p>
        </p:txBody>
      </p:sp>
    </p:spTree>
    <p:extLst>
      <p:ext uri="{BB962C8B-B14F-4D97-AF65-F5344CB8AC3E}">
        <p14:creationId xmlns:p14="http://schemas.microsoft.com/office/powerpoint/2010/main" val="311843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ביאורי מילים נוספות ניתן למצוא באתר הפיוט והתפילה.</a:t>
            </a:r>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11</a:t>
            </a:fld>
            <a:endParaRPr lang="he-IL"/>
          </a:p>
        </p:txBody>
      </p:sp>
    </p:spTree>
    <p:extLst>
      <p:ext uri="{BB962C8B-B14F-4D97-AF65-F5344CB8AC3E}">
        <p14:creationId xmlns:p14="http://schemas.microsoft.com/office/powerpoint/2010/main" val="2464723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פתרון האקרוסטיכון:</a:t>
            </a:r>
            <a:r>
              <a:rPr lang="he-IL" baseline="0" dirty="0"/>
              <a:t> אברך יה חזקו.</a:t>
            </a:r>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51112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28600" indent="-228600">
              <a:buAutoNum type="arabicPeriod"/>
            </a:pPr>
            <a:r>
              <a:rPr lang="he-IL" dirty="0"/>
              <a:t>לוו את המחרוזת (=בית) הראשונה בפיוט באמצעות האוסטינטו על המילים: "</a:t>
            </a:r>
            <a:r>
              <a:rPr lang="he-IL" sz="2000" b="1" dirty="0">
                <a:solidFill>
                  <a:srgbClr val="FF0000"/>
                </a:solidFill>
              </a:rPr>
              <a:t>ת</a:t>
            </a:r>
            <a:r>
              <a:rPr lang="he-IL" dirty="0"/>
              <a:t>אנה, </a:t>
            </a:r>
            <a:r>
              <a:rPr lang="he-IL" b="1" dirty="0"/>
              <a:t>ג</a:t>
            </a:r>
            <a:r>
              <a:rPr lang="he-IL" dirty="0"/>
              <a:t>פן, </a:t>
            </a:r>
            <a:r>
              <a:rPr lang="he-IL" b="1" dirty="0"/>
              <a:t>ז</a:t>
            </a:r>
            <a:r>
              <a:rPr lang="he-IL" dirty="0"/>
              <a:t>ית" או באמצעות הקשת המקצב.</a:t>
            </a:r>
            <a:r>
              <a:rPr lang="he-IL" baseline="0" dirty="0"/>
              <a:t> שימו לב שהפתיח הכלי מתחיל מהר ולקראת השירה הטמפו נהיה איטי יותר...</a:t>
            </a:r>
            <a:endParaRPr lang="he-IL" dirty="0"/>
          </a:p>
          <a:p>
            <a:pPr marL="228600" indent="-228600">
              <a:buAutoNum type="arabicPeriod"/>
            </a:pPr>
            <a:r>
              <a:rPr lang="he-IL" dirty="0"/>
              <a:t>אמרו</a:t>
            </a:r>
            <a:r>
              <a:rPr lang="he-IL" baseline="0" dirty="0"/>
              <a:t> את המילים </a:t>
            </a:r>
            <a:r>
              <a:rPr lang="he-IL" u="sng" baseline="0" dirty="0"/>
              <a:t>לאט</a:t>
            </a:r>
            <a:r>
              <a:rPr lang="he-IL" baseline="0" dirty="0"/>
              <a:t> ובצעו את תנועות המראה המוזיקלית (המראה נמצאת בשקף 14). </a:t>
            </a:r>
          </a:p>
          <a:p>
            <a:pPr marL="228600" indent="-228600">
              <a:buAutoNum type="arabicPeriod"/>
            </a:pPr>
            <a:r>
              <a:rPr lang="he-IL" baseline="0" dirty="0"/>
              <a:t>שירו את המחרוזת הראשונה </a:t>
            </a:r>
            <a:r>
              <a:rPr lang="he-IL" u="sng" baseline="0" dirty="0"/>
              <a:t>לאט</a:t>
            </a:r>
            <a:r>
              <a:rPr lang="he-IL" baseline="0" dirty="0"/>
              <a:t> ובצעו את תנועות המראה</a:t>
            </a:r>
          </a:p>
          <a:p>
            <a:pPr marL="228600" indent="-228600">
              <a:buAutoNum type="arabicPeriod"/>
            </a:pPr>
            <a:r>
              <a:rPr lang="he-IL" dirty="0"/>
              <a:t>התעכבו על התנועות למילים </a:t>
            </a:r>
            <a:r>
              <a:rPr lang="he-IL" b="1" dirty="0"/>
              <a:t>"אשיר שיר חדש" </a:t>
            </a:r>
            <a:r>
              <a:rPr lang="he-IL" dirty="0"/>
              <a:t>חזרו עליהן ברצף מספר פעמים. כנ"ל לגבי התנועות</a:t>
            </a:r>
            <a:r>
              <a:rPr lang="he-IL" baseline="0" dirty="0"/>
              <a:t> למילים </a:t>
            </a:r>
            <a:r>
              <a:rPr lang="he-IL" b="1" baseline="0" dirty="0"/>
              <a:t>"ושמו יתקדש". </a:t>
            </a:r>
            <a:r>
              <a:rPr lang="he-IL" b="0" baseline="0" dirty="0"/>
              <a:t>(המנגינה זהה בשני המקרים וכנ"ל התנועות המביעות אותה)</a:t>
            </a:r>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18522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נסו לענות על השאלות בשקף באמצעות: המראה</a:t>
            </a:r>
            <a:r>
              <a:rPr lang="he-IL" baseline="0" dirty="0"/>
              <a:t> המוזיקלית, ההאזנה לפיוט והעיון במילים</a:t>
            </a:r>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14</a:t>
            </a:fld>
            <a:endParaRPr lang="he-IL"/>
          </a:p>
        </p:txBody>
      </p:sp>
    </p:spTree>
    <p:extLst>
      <p:ext uri="{BB962C8B-B14F-4D97-AF65-F5344CB8AC3E}">
        <p14:creationId xmlns:p14="http://schemas.microsoft.com/office/powerpoint/2010/main" val="330759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לכל ביצוע צבע משלו ושקופית משלו</a:t>
            </a:r>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15</a:t>
            </a:fld>
            <a:endParaRPr lang="he-IL"/>
          </a:p>
        </p:txBody>
      </p:sp>
    </p:spTree>
    <p:extLst>
      <p:ext uri="{BB962C8B-B14F-4D97-AF65-F5344CB8AC3E}">
        <p14:creationId xmlns:p14="http://schemas.microsoft.com/office/powerpoint/2010/main" val="273524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16</a:t>
            </a:fld>
            <a:endParaRPr lang="he-IL"/>
          </a:p>
        </p:txBody>
      </p:sp>
    </p:spTree>
    <p:extLst>
      <p:ext uri="{BB962C8B-B14F-4D97-AF65-F5344CB8AC3E}">
        <p14:creationId xmlns:p14="http://schemas.microsoft.com/office/powerpoint/2010/main" val="1120728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פתרון משימה 1: </a:t>
            </a:r>
          </a:p>
          <a:p>
            <a:r>
              <a:rPr lang="he-IL" dirty="0"/>
              <a:t>מחרוזת</a:t>
            </a:r>
            <a:r>
              <a:rPr lang="he-IL" baseline="0" dirty="0"/>
              <a:t> 1- הפייטן שר את כל המחרוזת וחוזר פעמיים על משפט הסיום</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מחרוזת 2- </a:t>
            </a:r>
            <a:r>
              <a:rPr lang="he-IL" sz="1200" kern="1200" dirty="0">
                <a:solidFill>
                  <a:schemeClr val="dk1"/>
                </a:solidFill>
                <a:effectLst/>
                <a:latin typeface="+mn-lt"/>
                <a:ea typeface="+mn-ea"/>
                <a:cs typeface="+mn-cs"/>
              </a:rPr>
              <a:t>הקבוצה מצטרפת אל</a:t>
            </a:r>
            <a:r>
              <a:rPr lang="he-IL" sz="1200" kern="1200" baseline="0" dirty="0">
                <a:solidFill>
                  <a:schemeClr val="dk1"/>
                </a:solidFill>
                <a:effectLst/>
                <a:latin typeface="+mn-lt"/>
                <a:ea typeface="+mn-ea"/>
                <a:cs typeface="+mn-cs"/>
              </a:rPr>
              <a:t> הפייטן במשפט הסיום</a:t>
            </a:r>
            <a:endParaRPr lang="he-IL" sz="1200" dirty="0">
              <a:solidFill>
                <a:sysClr val="windowText" lastClr="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מחרוזת 3- </a:t>
            </a:r>
            <a:r>
              <a:rPr lang="he-IL" sz="1200" kern="1200" dirty="0">
                <a:solidFill>
                  <a:schemeClr val="dk1"/>
                </a:solidFill>
                <a:effectLst/>
                <a:latin typeface="+mn-lt"/>
                <a:ea typeface="+mn-ea"/>
                <a:cs typeface="+mn-cs"/>
              </a:rPr>
              <a:t>הקבוצה מצטרפת אל</a:t>
            </a:r>
            <a:r>
              <a:rPr lang="he-IL" sz="1200" kern="1200" baseline="0" dirty="0">
                <a:solidFill>
                  <a:schemeClr val="dk1"/>
                </a:solidFill>
                <a:effectLst/>
                <a:latin typeface="+mn-lt"/>
                <a:ea typeface="+mn-ea"/>
                <a:cs typeface="+mn-cs"/>
              </a:rPr>
              <a:t> הפייטן במשפט הסיום</a:t>
            </a:r>
            <a:endParaRPr lang="he-IL" sz="1200" dirty="0">
              <a:solidFill>
                <a:sysClr val="windowText" lastClr="000000"/>
              </a:solidFill>
            </a:endParaRPr>
          </a:p>
          <a:p>
            <a:r>
              <a:rPr lang="he-IL" dirty="0"/>
              <a:t>מחרוזת 4- הקבוצה מצטרפת אל הפייטן במילים "אשיר שיר חדש"</a:t>
            </a:r>
          </a:p>
          <a:p>
            <a:r>
              <a:rPr lang="he-IL" dirty="0"/>
              <a:t>מחרוזת 5- הקבוצה מצטרפת אל הפייטן במשפט הסיום ובמילים נוספות</a:t>
            </a:r>
          </a:p>
          <a:p>
            <a:r>
              <a:rPr lang="he-IL" dirty="0"/>
              <a:t>מחרוזת 6- הפייטן והקבוצה שרים את כל המחרוזת</a:t>
            </a:r>
          </a:p>
          <a:p>
            <a:r>
              <a:rPr lang="he-IL" dirty="0"/>
              <a:t>מחרוזת 7- הפייטן שר את כל המחרוזת וחוזר פעמיים על משפט הסיום</a:t>
            </a:r>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17</a:t>
            </a:fld>
            <a:endParaRPr lang="he-IL"/>
          </a:p>
        </p:txBody>
      </p:sp>
    </p:spTree>
    <p:extLst>
      <p:ext uri="{BB962C8B-B14F-4D97-AF65-F5344CB8AC3E}">
        <p14:creationId xmlns:p14="http://schemas.microsoft.com/office/powerpoint/2010/main" val="4279855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18</a:t>
            </a:fld>
            <a:endParaRPr lang="he-IL"/>
          </a:p>
        </p:txBody>
      </p:sp>
    </p:spTree>
    <p:extLst>
      <p:ext uri="{BB962C8B-B14F-4D97-AF65-F5344CB8AC3E}">
        <p14:creationId xmlns:p14="http://schemas.microsoft.com/office/powerpoint/2010/main" val="4028152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buFont typeface="+mj-lt"/>
              <a:buNone/>
            </a:pPr>
            <a:r>
              <a:rPr lang="he-IL" dirty="0"/>
              <a:t>המילים המסומנות בירוק הן המילים של שירת המענה</a:t>
            </a:r>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34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a:t>שקופית תוכן עניינים: לחצו על כל אחת מן הכותרות</a:t>
            </a:r>
            <a:r>
              <a:rPr lang="he-IL" baseline="0" dirty="0"/>
              <a:t> </a:t>
            </a:r>
            <a:r>
              <a:rPr lang="he-IL" dirty="0"/>
              <a:t>למעבר לשקופיות המתאימות. שימו לב: קיימות מספר</a:t>
            </a:r>
            <a:r>
              <a:rPr lang="he-IL" baseline="0" dirty="0"/>
              <a:t> שקופיות למשימות תוכן, האזנה, ביצוע והעשרה. לחיצה על הלוגו בכל שקופית מחזירה לתוכן העניינים. תחילה מומלץ לסייר במצגת כולה בתצוגה רגילה. </a:t>
            </a:r>
          </a:p>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t>משימת סיכום האזנה בשקופית 17.</a:t>
            </a:r>
            <a:endParaRPr lang="he-IL" b="1"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2</a:t>
            </a:fld>
            <a:endParaRPr lang="he-IL"/>
          </a:p>
        </p:txBody>
      </p:sp>
    </p:spTree>
    <p:extLst>
      <p:ext uri="{BB962C8B-B14F-4D97-AF65-F5344CB8AC3E}">
        <p14:creationId xmlns:p14="http://schemas.microsoft.com/office/powerpoint/2010/main" val="3542715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לפיוט שבע מחרוזות, כל מחרוזת מורכבת משתי שורות ומשפט</a:t>
            </a:r>
            <a:r>
              <a:rPr lang="he-IL" baseline="0" dirty="0"/>
              <a:t> סיום קבוע. לכל המחרוזות מנגינה זהה.</a:t>
            </a:r>
          </a:p>
          <a:p>
            <a:r>
              <a:rPr lang="he-IL" baseline="0" dirty="0"/>
              <a:t>את הפיוט מבצע פייטן והקבוצה מצטרפת אליו בחלק מן המילים. הצטרפות הקבוצה לשירת הפייטן משתנה ממחרוזת למחרוזת.</a:t>
            </a:r>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20</a:t>
            </a:fld>
            <a:endParaRPr lang="he-IL"/>
          </a:p>
        </p:txBody>
      </p:sp>
    </p:spTree>
    <p:extLst>
      <p:ext uri="{BB962C8B-B14F-4D97-AF65-F5344CB8AC3E}">
        <p14:creationId xmlns:p14="http://schemas.microsoft.com/office/powerpoint/2010/main" val="287419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69082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24</a:t>
            </a:fld>
            <a:endParaRPr lang="he-IL"/>
          </a:p>
        </p:txBody>
      </p:sp>
    </p:spTree>
    <p:extLst>
      <p:ext uri="{BB962C8B-B14F-4D97-AF65-F5344CB8AC3E}">
        <p14:creationId xmlns:p14="http://schemas.microsoft.com/office/powerpoint/2010/main" val="1157336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91751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rtl="1"/>
            <a:r>
              <a:rPr lang="he-IL" dirty="0"/>
              <a:t>הקישו את 7 השמיניות הנמצאות בשקף</a:t>
            </a:r>
            <a:endParaRPr lang="he-IL" baseline="0"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94056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26244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28</a:t>
            </a:fld>
            <a:endParaRPr lang="he-IL"/>
          </a:p>
        </p:txBody>
      </p:sp>
    </p:spTree>
    <p:extLst>
      <p:ext uri="{BB962C8B-B14F-4D97-AF65-F5344CB8AC3E}">
        <p14:creationId xmlns:p14="http://schemas.microsoft.com/office/powerpoint/2010/main" val="2355542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buFont typeface="+mj-lt"/>
              <a:buNone/>
            </a:pPr>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61553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ביאורי מילים נוספות באתר הפיוט והתפילה.</a:t>
            </a:r>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60854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lgn="just">
              <a:lnSpc>
                <a:spcPct val="150000"/>
              </a:lnSpc>
              <a:buFont typeface="Courier New" panose="02070309020205020404" pitchFamily="49" charset="0"/>
              <a:buNone/>
            </a:pPr>
            <a:r>
              <a:rPr lang="he-IL" dirty="0">
                <a:latin typeface="Arial" panose="020B0604020202020204" pitchFamily="34" charset="0"/>
                <a:ea typeface="Times New Roman" panose="02020603050405020304" pitchFamily="18" charset="0"/>
              </a:rPr>
              <a:t>הלחן במשקל א- סימטרי של שבע שמיניות, משקל נדיר במסורת הפיוט של קהילת בבל- עיראק.</a:t>
            </a:r>
          </a:p>
          <a:p>
            <a:pPr marL="0" indent="0" algn="just">
              <a:lnSpc>
                <a:spcPct val="150000"/>
              </a:lnSpc>
              <a:buFont typeface="Courier New" panose="02070309020205020404" pitchFamily="49" charset="0"/>
              <a:buNone/>
            </a:pPr>
            <a:r>
              <a:rPr lang="he-IL" dirty="0">
                <a:latin typeface="Arial" panose="020B0604020202020204" pitchFamily="34" charset="0"/>
                <a:ea typeface="Times New Roman" panose="02020603050405020304" pitchFamily="18" charset="0"/>
              </a:rPr>
              <a:t>המנעד הוא אוקטבה: רה-רה. </a:t>
            </a:r>
            <a:endParaRPr lang="en-US" dirty="0">
              <a:latin typeface="Times New Roman" panose="02020603050405020304" pitchFamily="18" charset="0"/>
              <a:ea typeface="Times New Roman" panose="02020603050405020304" pitchFamily="18" charset="0"/>
            </a:endParaRPr>
          </a:p>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7810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rtl="1"/>
            <a:endParaRPr lang="he-IL" baseline="0"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0BEFA4-E0A8-46A2-8E14-DD9F280288C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60162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פתרון המשימה:</a:t>
            </a:r>
          </a:p>
          <a:p>
            <a:r>
              <a:rPr lang="he-IL" dirty="0"/>
              <a:t>בפיוט "אז ירנן" משבח המשורר את </a:t>
            </a:r>
            <a:r>
              <a:rPr lang="he-IL" u="sng" dirty="0"/>
              <a:t>האל</a:t>
            </a:r>
            <a:r>
              <a:rPr lang="he-IL" u="none" baseline="0" dirty="0"/>
              <a:t> </a:t>
            </a:r>
            <a:r>
              <a:rPr lang="he-IL" u="none" dirty="0"/>
              <a:t>באמצעות</a:t>
            </a:r>
            <a:r>
              <a:rPr lang="he-IL" baseline="0" dirty="0"/>
              <a:t> </a:t>
            </a:r>
            <a:r>
              <a:rPr lang="he-IL" u="sng" baseline="0" dirty="0"/>
              <a:t>חמישה</a:t>
            </a:r>
            <a:r>
              <a:rPr lang="he-IL" baseline="0" dirty="0"/>
              <a:t> פירות מתוך </a:t>
            </a:r>
            <a:r>
              <a:rPr lang="he-IL" u="sng" baseline="0" dirty="0"/>
              <a:t>שבעת המינים </a:t>
            </a:r>
            <a:r>
              <a:rPr lang="he-IL" baseline="0" dirty="0"/>
              <a:t>שהם </a:t>
            </a:r>
            <a:r>
              <a:rPr lang="he-IL" u="sng" baseline="0" dirty="0"/>
              <a:t>גפן, זית, תמר, תאנה, רימון.</a:t>
            </a:r>
          </a:p>
          <a:p>
            <a:r>
              <a:rPr lang="he-IL" baseline="0" dirty="0"/>
              <a:t>שבח האל מובע גם </a:t>
            </a:r>
            <a:r>
              <a:rPr lang="he-IL" u="sng" baseline="0" dirty="0"/>
              <a:t>באקרוסטיכון.</a:t>
            </a:r>
          </a:p>
          <a:p>
            <a:r>
              <a:rPr lang="he-IL" baseline="0" dirty="0"/>
              <a:t>בסוף הפיוט קורא המשורר לחיזוק ה</a:t>
            </a:r>
            <a:r>
              <a:rPr lang="he-IL" u="sng" baseline="0" dirty="0"/>
              <a:t>קשר</a:t>
            </a:r>
            <a:r>
              <a:rPr lang="he-IL" baseline="0" dirty="0"/>
              <a:t> בין ה</a:t>
            </a:r>
            <a:r>
              <a:rPr lang="he-IL" u="sng" baseline="0" dirty="0"/>
              <a:t>בנים</a:t>
            </a:r>
            <a:r>
              <a:rPr lang="he-IL" baseline="0" dirty="0"/>
              <a:t> ל</a:t>
            </a:r>
            <a:r>
              <a:rPr lang="he-IL" u="sng" baseline="0" dirty="0"/>
              <a:t>אבות</a:t>
            </a:r>
            <a:r>
              <a:rPr lang="he-IL" baseline="0" dirty="0"/>
              <a:t> בכדי לקרב את ה</a:t>
            </a:r>
            <a:r>
              <a:rPr lang="he-IL" u="sng" baseline="0" dirty="0"/>
              <a:t>גאולה</a:t>
            </a:r>
            <a:r>
              <a:rPr lang="he-IL" baseline="0" dirty="0"/>
              <a:t>.</a:t>
            </a:r>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36</a:t>
            </a:fld>
            <a:endParaRPr lang="he-IL"/>
          </a:p>
        </p:txBody>
      </p:sp>
    </p:spTree>
    <p:extLst>
      <p:ext uri="{BB962C8B-B14F-4D97-AF65-F5344CB8AC3E}">
        <p14:creationId xmlns:p14="http://schemas.microsoft.com/office/powerpoint/2010/main" val="2026525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פתרון האקרוסטיכון:</a:t>
            </a:r>
            <a:r>
              <a:rPr lang="he-IL" baseline="0" dirty="0"/>
              <a:t> אברך יה חזקו.</a:t>
            </a:r>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37</a:t>
            </a:fld>
            <a:endParaRPr lang="he-IL"/>
          </a:p>
        </p:txBody>
      </p:sp>
    </p:spTree>
    <p:extLst>
      <p:ext uri="{BB962C8B-B14F-4D97-AF65-F5344CB8AC3E}">
        <p14:creationId xmlns:p14="http://schemas.microsoft.com/office/powerpoint/2010/main" val="3759978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פתרון האקרוסטיכון:</a:t>
            </a:r>
            <a:r>
              <a:rPr lang="he-IL" baseline="0" dirty="0"/>
              <a:t> אֲבָרֵךְ יָהּ חָזָק.</a:t>
            </a:r>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38</a:t>
            </a:fld>
            <a:endParaRPr lang="he-IL"/>
          </a:p>
        </p:txBody>
      </p:sp>
    </p:spTree>
    <p:extLst>
      <p:ext uri="{BB962C8B-B14F-4D97-AF65-F5344CB8AC3E}">
        <p14:creationId xmlns:p14="http://schemas.microsoft.com/office/powerpoint/2010/main" val="13097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rtl="1"/>
            <a:r>
              <a:rPr lang="he-IL" dirty="0"/>
              <a:t>מה</a:t>
            </a:r>
            <a:r>
              <a:rPr lang="he-IL" baseline="0" dirty="0"/>
              <a:t> המשקל של הקטע המוזיקלי?</a:t>
            </a:r>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4</a:t>
            </a:fld>
            <a:endParaRPr lang="he-IL"/>
          </a:p>
        </p:txBody>
      </p:sp>
    </p:spTree>
    <p:extLst>
      <p:ext uri="{BB962C8B-B14F-4D97-AF65-F5344CB8AC3E}">
        <p14:creationId xmlns:p14="http://schemas.microsoft.com/office/powerpoint/2010/main" val="15992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rtl="1"/>
            <a:r>
              <a:rPr lang="he-IL" dirty="0"/>
              <a:t>האזינו</a:t>
            </a:r>
            <a:r>
              <a:rPr lang="he-IL" baseline="0" dirty="0"/>
              <a:t> למשקל. היכן הדגשים?</a:t>
            </a:r>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5</a:t>
            </a:fld>
            <a:endParaRPr lang="he-IL"/>
          </a:p>
        </p:txBody>
      </p:sp>
    </p:spTree>
    <p:extLst>
      <p:ext uri="{BB962C8B-B14F-4D97-AF65-F5344CB8AC3E}">
        <p14:creationId xmlns:p14="http://schemas.microsoft.com/office/powerpoint/2010/main" val="3977384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rtl="1"/>
            <a:r>
              <a:rPr lang="he-IL" dirty="0"/>
              <a:t>מזהים את המשקל</a:t>
            </a:r>
          </a:p>
          <a:p>
            <a:pPr lvl="0" rtl="1"/>
            <a:r>
              <a:rPr lang="he-IL" dirty="0"/>
              <a:t>אפשר לשחק עם דגשים במקומות שונים: זיהוי הדגשים מתוך שמיעה וההיפך הקשת</a:t>
            </a:r>
            <a:r>
              <a:rPr lang="he-IL" baseline="0" dirty="0"/>
              <a:t> המקצב לפי הדגשים המשתנים</a:t>
            </a:r>
          </a:p>
          <a:p>
            <a:pPr lvl="0" rtl="1"/>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6</a:t>
            </a:fld>
            <a:endParaRPr lang="he-IL"/>
          </a:p>
        </p:txBody>
      </p:sp>
    </p:spTree>
    <p:extLst>
      <p:ext uri="{BB962C8B-B14F-4D97-AF65-F5344CB8AC3E}">
        <p14:creationId xmlns:p14="http://schemas.microsoft.com/office/powerpoint/2010/main" val="810234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rtl="1"/>
            <a:r>
              <a:rPr lang="he-IL" dirty="0" err="1"/>
              <a:t>אוסטינטו</a:t>
            </a:r>
            <a:r>
              <a:rPr lang="he-IL" dirty="0"/>
              <a:t> על רצף המילים תאנה-גפן-זית</a:t>
            </a:r>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7</a:t>
            </a:fld>
            <a:endParaRPr lang="he-IL"/>
          </a:p>
        </p:txBody>
      </p:sp>
    </p:spTree>
    <p:extLst>
      <p:ext uri="{BB962C8B-B14F-4D97-AF65-F5344CB8AC3E}">
        <p14:creationId xmlns:p14="http://schemas.microsoft.com/office/powerpoint/2010/main" val="22539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28600" indent="-228600">
              <a:buAutoNum type="arabicPeriod"/>
            </a:pPr>
            <a:r>
              <a:rPr lang="he-IL" dirty="0" err="1"/>
              <a:t>אוסטינטו</a:t>
            </a:r>
            <a:r>
              <a:rPr lang="he-IL" baseline="0" dirty="0"/>
              <a:t> במילים בפתיח ובהקשת מקצב מעודנת בזמן שהפייטן שר</a:t>
            </a:r>
          </a:p>
          <a:p>
            <a:pPr marL="228600" indent="-228600">
              <a:buAutoNum type="arabicPeriod"/>
            </a:pPr>
            <a:r>
              <a:rPr lang="he-IL" baseline="0" dirty="0"/>
              <a:t>מראה מוזיקלית עם מילים</a:t>
            </a:r>
          </a:p>
          <a:p>
            <a:pPr marL="228600" indent="-228600">
              <a:buAutoNum type="arabicPeriod"/>
            </a:pPr>
            <a:r>
              <a:rPr lang="he-IL" baseline="0" dirty="0"/>
              <a:t>שירת המחרוזת הראשונה באופן איטי והוספת התנועות של המראה</a:t>
            </a:r>
          </a:p>
          <a:p>
            <a:pPr marL="228600" indent="-228600">
              <a:buAutoNum type="arabicPeriod"/>
            </a:pPr>
            <a:r>
              <a:rPr lang="he-IL" baseline="0" dirty="0"/>
              <a:t>התעכבות על המראה של המילים "אשיר שיר חדש" ו"ושמו יתקדש</a:t>
            </a:r>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8</a:t>
            </a:fld>
            <a:endParaRPr lang="he-IL"/>
          </a:p>
        </p:txBody>
      </p:sp>
    </p:spTree>
    <p:extLst>
      <p:ext uri="{BB962C8B-B14F-4D97-AF65-F5344CB8AC3E}">
        <p14:creationId xmlns:p14="http://schemas.microsoft.com/office/powerpoint/2010/main" val="2081810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ליווי</a:t>
            </a:r>
            <a:r>
              <a:rPr lang="he-IL" baseline="0" dirty="0"/>
              <a:t> הביצוע באמצעות תנועות המראה</a:t>
            </a:r>
            <a:endParaRPr lang="he-IL" dirty="0"/>
          </a:p>
        </p:txBody>
      </p:sp>
      <p:sp>
        <p:nvSpPr>
          <p:cNvPr id="4" name="מציין מיקום של מספר שקופית 3"/>
          <p:cNvSpPr>
            <a:spLocks noGrp="1"/>
          </p:cNvSpPr>
          <p:nvPr>
            <p:ph type="sldNum" sz="quarter" idx="10"/>
          </p:nvPr>
        </p:nvSpPr>
        <p:spPr/>
        <p:txBody>
          <a:bodyPr/>
          <a:lstStyle/>
          <a:p>
            <a:fld id="{490BEFA4-E0A8-46A2-8E14-DD9F280288CD}" type="slidenum">
              <a:rPr lang="he-IL" smtClean="0"/>
              <a:t>9</a:t>
            </a:fld>
            <a:endParaRPr lang="he-IL"/>
          </a:p>
        </p:txBody>
      </p:sp>
    </p:spTree>
    <p:extLst>
      <p:ext uri="{BB962C8B-B14F-4D97-AF65-F5344CB8AC3E}">
        <p14:creationId xmlns:p14="http://schemas.microsoft.com/office/powerpoint/2010/main" val="3702031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383632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364981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340297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2625404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248453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88563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231623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2775358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3607618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1772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26B01237-C8A4-4183-98B8-85E613D1C68E}" type="datetimeFigureOut">
              <a:rPr lang="he-IL" smtClean="0"/>
              <a:t>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B0AD583A-5D57-466F-9BA3-B003E428940D}" type="slidenum">
              <a:rPr lang="he-IL" smtClean="0"/>
              <a:t>‹#›</a:t>
            </a:fld>
            <a:endParaRPr lang="he-IL"/>
          </a:p>
        </p:txBody>
      </p:sp>
    </p:spTree>
    <p:extLst>
      <p:ext uri="{BB962C8B-B14F-4D97-AF65-F5344CB8AC3E}">
        <p14:creationId xmlns:p14="http://schemas.microsoft.com/office/powerpoint/2010/main" val="2667867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6B01237-C8A4-4183-98B8-85E613D1C68E}" type="datetimeFigureOut">
              <a:rPr lang="he-IL" smtClean="0"/>
              <a:t>ח'/שבט/תשפ"ג</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0AD583A-5D57-466F-9BA3-B003E428940D}" type="slidenum">
              <a:rPr lang="he-IL" smtClean="0"/>
              <a:t>‹#›</a:t>
            </a:fld>
            <a:endParaRPr lang="he-IL"/>
          </a:p>
        </p:txBody>
      </p:sp>
    </p:spTree>
    <p:extLst>
      <p:ext uri="{BB962C8B-B14F-4D97-AF65-F5344CB8AC3E}">
        <p14:creationId xmlns:p14="http://schemas.microsoft.com/office/powerpoint/2010/main" val="3409314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youtube.com/watch?v=5ZZEGkW7CPk" TargetMode="External"/><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xml"/><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xml"/><Relationship Id="rId5" Type="http://schemas.openxmlformats.org/officeDocument/2006/relationships/image" Target="../media/image3.jpeg"/><Relationship Id="rId10" Type="http://schemas.openxmlformats.org/officeDocument/2006/relationships/image" Target="../media/image12.png"/><Relationship Id="rId4" Type="http://schemas.openxmlformats.org/officeDocument/2006/relationships/notesSlide" Target="../notesSlides/notesSlide15.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youtube.com/watch?v=5ZZEGkW7CPk" TargetMode="Externa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youtube.com/watch?v=V35R4bYscWs" TargetMode="External"/><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hyperlink" Target="https://www.youtube.com/watch?v=V35R4bYscW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www.youtube.com/watch?v=V35R4bYscWs" TargetMode="External"/><Relationship Id="rId5" Type="http://schemas.openxmlformats.org/officeDocument/2006/relationships/image" Target="../media/image3.jpeg"/><Relationship Id="rId4" Type="http://schemas.openxmlformats.org/officeDocument/2006/relationships/notesSlide" Target="../notesSlides/notesSlide23.xml"/><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3.jpe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hyperlink" Target="https://www.mechon-mamre.org/i/t/t2696.htm" TargetMode="Externa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slide" Target="slide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3.jpe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xml"/><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xml"/><Relationship Id="rId5" Type="http://schemas.openxmlformats.org/officeDocument/2006/relationships/image" Target="../media/image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 y="-1"/>
            <a:ext cx="12181601" cy="6863859"/>
          </a:xfrm>
          <a:prstGeom prst="rect">
            <a:avLst/>
          </a:prstGeom>
        </p:spPr>
      </p:pic>
    </p:spTree>
    <p:extLst>
      <p:ext uri="{BB962C8B-B14F-4D97-AF65-F5344CB8AC3E}">
        <p14:creationId xmlns:p14="http://schemas.microsoft.com/office/powerpoint/2010/main" val="3548480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5372"/>
            <a:ext cx="12192000" cy="6869720"/>
          </a:xfrm>
        </p:spPr>
      </p:pic>
      <p:sp>
        <p:nvSpPr>
          <p:cNvPr id="5" name="כותרת 1"/>
          <p:cNvSpPr>
            <a:spLocks noGrp="1"/>
          </p:cNvSpPr>
          <p:nvPr>
            <p:ph type="title"/>
          </p:nvPr>
        </p:nvSpPr>
        <p:spPr>
          <a:xfrm>
            <a:off x="2266071" y="590490"/>
            <a:ext cx="9117676" cy="840220"/>
          </a:xfrm>
        </p:spPr>
        <p:txBody>
          <a:bodyPr>
            <a:normAutofit fontScale="90000"/>
          </a:bodyPr>
          <a:lstStyle/>
          <a:p>
            <a:r>
              <a:rPr lang="he-IL" b="1" dirty="0">
                <a:solidFill>
                  <a:srgbClr val="08374F"/>
                </a:solidFill>
                <a:cs typeface="+mn-cs"/>
              </a:rPr>
              <a:t>אז ירנן</a:t>
            </a:r>
            <a:br>
              <a:rPr lang="he-IL" b="1" dirty="0">
                <a:solidFill>
                  <a:srgbClr val="08374F"/>
                </a:solidFill>
                <a:cs typeface="+mn-cs"/>
              </a:rPr>
            </a:br>
            <a:r>
              <a:rPr lang="he-IL" sz="2200" b="1" dirty="0">
                <a:solidFill>
                  <a:srgbClr val="08374F"/>
                </a:solidFill>
                <a:cs typeface="+mn-cs"/>
              </a:rPr>
              <a:t>מילים: ר' יוסף חיים (הבן איש חי)</a:t>
            </a:r>
            <a:br>
              <a:rPr lang="he-IL" sz="2200" b="1" dirty="0">
                <a:solidFill>
                  <a:srgbClr val="08374F"/>
                </a:solidFill>
                <a:cs typeface="+mn-cs"/>
              </a:rPr>
            </a:br>
            <a:r>
              <a:rPr lang="he-IL" sz="2200" b="1" dirty="0">
                <a:solidFill>
                  <a:srgbClr val="08374F"/>
                </a:solidFill>
                <a:cs typeface="+mn-cs"/>
              </a:rPr>
              <a:t>לחן:  מסורת יהודי בבל</a:t>
            </a:r>
            <a:br>
              <a:rPr lang="he-IL" sz="2200" b="1" dirty="0">
                <a:solidFill>
                  <a:srgbClr val="08374F"/>
                </a:solidFill>
                <a:cs typeface="+mn-cs"/>
              </a:rPr>
            </a:br>
            <a:r>
              <a:rPr lang="he-IL" sz="2200" b="1" dirty="0">
                <a:solidFill>
                  <a:srgbClr val="08374F"/>
                </a:solidFill>
                <a:cs typeface="+mn-cs"/>
                <a:hlinkClick r:id="rId6"/>
              </a:rPr>
              <a:t>ביצוע: חכם דוד מנחם ואלעד גבאי</a:t>
            </a:r>
            <a:endParaRPr lang="he-IL" sz="2200" b="1" dirty="0">
              <a:solidFill>
                <a:srgbClr val="08374F"/>
              </a:solidFill>
              <a:cs typeface="+mn-cs"/>
            </a:endParaRPr>
          </a:p>
        </p:txBody>
      </p:sp>
      <p:sp>
        <p:nvSpPr>
          <p:cNvPr id="6" name="מלבן 5">
            <a:extLst>
              <a:ext uri="{FF2B5EF4-FFF2-40B4-BE49-F238E27FC236}">
                <a16:creationId xmlns:a16="http://schemas.microsoft.com/office/drawing/2014/main" id="{86F9F28D-3787-4F58-A43B-AF4D6BB4F237}"/>
              </a:ext>
            </a:extLst>
          </p:cNvPr>
          <p:cNvSpPr/>
          <p:nvPr/>
        </p:nvSpPr>
        <p:spPr>
          <a:xfrm>
            <a:off x="6264428" y="1699038"/>
            <a:ext cx="5275306" cy="4985980"/>
          </a:xfrm>
          <a:prstGeom prst="rect">
            <a:avLst/>
          </a:prstGeom>
        </p:spPr>
        <p:txBody>
          <a:bodyPr wrap="square">
            <a:spAutoFit/>
          </a:bodyPr>
          <a:lstStyle/>
          <a:p>
            <a:br>
              <a:rPr lang="he-IL" dirty="0"/>
            </a:br>
            <a:r>
              <a:rPr lang="he-IL" sz="2000" i="0" dirty="0">
                <a:effectLst/>
                <a:latin typeface="Rutz"/>
              </a:rPr>
              <a:t>אָז יְרַנֵּן עֵץ הַיְעָרִים        לִפְנֵי אֵל אַדִּיר אַדִּירִים </a:t>
            </a:r>
            <a:br>
              <a:rPr lang="he-IL" sz="2000" dirty="0"/>
            </a:br>
            <a:r>
              <a:rPr lang="he-IL" sz="2000" i="0" dirty="0">
                <a:effectLst/>
                <a:latin typeface="Rutz"/>
              </a:rPr>
              <a:t>יָעִיר זְמִירוֹת וְשִׁירִים       </a:t>
            </a:r>
            <a:r>
              <a:rPr lang="he-IL" sz="2000" i="0" dirty="0">
                <a:solidFill>
                  <a:srgbClr val="00B050"/>
                </a:solidFill>
                <a:effectLst/>
                <a:latin typeface="Rutz"/>
              </a:rPr>
              <a:t>אָשִׁיר שִׁיר חָדָשׁ</a:t>
            </a:r>
            <a:r>
              <a:rPr lang="he-IL" sz="2000" i="0" dirty="0">
                <a:effectLst/>
                <a:latin typeface="Rutz"/>
              </a:rPr>
              <a:t> </a:t>
            </a:r>
            <a:br>
              <a:rPr lang="he-IL" sz="2000" dirty="0"/>
            </a:br>
            <a:r>
              <a:rPr lang="he-IL" sz="2000" dirty="0"/>
              <a:t>     </a:t>
            </a:r>
            <a:r>
              <a:rPr lang="he-IL" sz="2000" i="0" dirty="0">
                <a:solidFill>
                  <a:srgbClr val="00B050"/>
                </a:solidFill>
                <a:effectLst/>
                <a:latin typeface="Rutz"/>
              </a:rPr>
              <a:t>יִתְפָּאַר אֵל חַי צוּרֵנוּ וּשְׁמוֹ יִתְקַדָּשׁ </a:t>
            </a:r>
            <a:br>
              <a:rPr lang="he-IL" sz="2000" dirty="0"/>
            </a:br>
            <a:br>
              <a:rPr lang="he-IL" sz="2000" dirty="0"/>
            </a:br>
            <a:r>
              <a:rPr lang="he-IL" sz="2000" i="0" dirty="0">
                <a:effectLst/>
                <a:latin typeface="Rutz"/>
              </a:rPr>
              <a:t>בָּרוּךְ אֵל שׁוֹכֵן עֲרָבוֹת     הַבּוֹרֵא נְפָשׁוֹת רַבּוֹת </a:t>
            </a:r>
            <a:br>
              <a:rPr lang="he-IL" sz="2000" dirty="0"/>
            </a:br>
            <a:r>
              <a:rPr lang="he-IL" sz="2000" i="0" dirty="0">
                <a:effectLst/>
                <a:latin typeface="Rutz"/>
              </a:rPr>
              <a:t>וּבָרָא אִילָנוֹת טוֹבוֹת       </a:t>
            </a:r>
            <a:r>
              <a:rPr lang="he-IL" sz="2000" i="0" dirty="0">
                <a:solidFill>
                  <a:srgbClr val="00B050"/>
                </a:solidFill>
                <a:effectLst/>
                <a:latin typeface="Rutz"/>
              </a:rPr>
              <a:t>אָשִׁיר שִׁיר חָדָשׁ </a:t>
            </a:r>
            <a:br>
              <a:rPr lang="he-IL" sz="2000" dirty="0">
                <a:solidFill>
                  <a:srgbClr val="00B050"/>
                </a:solidFill>
              </a:rPr>
            </a:br>
            <a:r>
              <a:rPr lang="he-IL" sz="2000" dirty="0"/>
              <a:t>    </a:t>
            </a:r>
            <a:r>
              <a:rPr lang="he-IL" sz="2000" i="0" dirty="0">
                <a:solidFill>
                  <a:srgbClr val="00B050"/>
                </a:solidFill>
                <a:effectLst/>
                <a:latin typeface="Rutz"/>
              </a:rPr>
              <a:t>יִתְפָּאַר אֵל חַי צוּרֵנוּ וּשְׁמוֹ יִתְקַדָּשׁ</a:t>
            </a:r>
            <a:r>
              <a:rPr lang="he-IL" sz="2000" i="0" dirty="0">
                <a:effectLst/>
                <a:latin typeface="Rutz"/>
              </a:rPr>
              <a:t> </a:t>
            </a:r>
            <a:br>
              <a:rPr lang="he-IL" sz="2000" dirty="0"/>
            </a:br>
            <a:br>
              <a:rPr lang="he-IL" sz="2000" dirty="0"/>
            </a:br>
            <a:r>
              <a:rPr lang="he-IL" sz="2000" i="0" dirty="0">
                <a:effectLst/>
                <a:latin typeface="Rutz"/>
              </a:rPr>
              <a:t>רָם אֵל בִּשְׁמֵי מְעוֹנִים      בָּרוּךְ מְבָרֵךְ הַשָּׁנִים </a:t>
            </a:r>
            <a:br>
              <a:rPr lang="he-IL" sz="2000" dirty="0"/>
            </a:br>
            <a:r>
              <a:rPr lang="he-IL" sz="2000" i="0" dirty="0">
                <a:effectLst/>
                <a:latin typeface="Rutz"/>
              </a:rPr>
              <a:t>מַצְמִיחַ עִנְּבֵי </a:t>
            </a:r>
            <a:r>
              <a:rPr lang="he-IL" sz="2000" i="0" dirty="0">
                <a:solidFill>
                  <a:srgbClr val="FF0000"/>
                </a:solidFill>
                <a:effectLst/>
                <a:latin typeface="Rutz"/>
              </a:rPr>
              <a:t>גְפָנִים </a:t>
            </a:r>
            <a:r>
              <a:rPr lang="he-IL" sz="2000" i="0" dirty="0">
                <a:effectLst/>
                <a:latin typeface="Rutz"/>
              </a:rPr>
              <a:t>       </a:t>
            </a:r>
            <a:r>
              <a:rPr lang="he-IL" sz="2000" i="0" dirty="0">
                <a:solidFill>
                  <a:srgbClr val="00B050"/>
                </a:solidFill>
                <a:effectLst/>
                <a:latin typeface="Rutz"/>
              </a:rPr>
              <a:t>אָשִׁיר שִׁיר חָדָשׁ</a:t>
            </a:r>
            <a:r>
              <a:rPr lang="he-IL" sz="2000" i="0" dirty="0">
                <a:effectLst/>
                <a:latin typeface="Rutz"/>
              </a:rPr>
              <a:t> </a:t>
            </a:r>
            <a:br>
              <a:rPr lang="he-IL" sz="2000" dirty="0"/>
            </a:br>
            <a:r>
              <a:rPr lang="he-IL" sz="2000" dirty="0"/>
              <a:t>    </a:t>
            </a:r>
            <a:r>
              <a:rPr lang="he-IL" sz="2000" i="0" dirty="0">
                <a:solidFill>
                  <a:srgbClr val="00B050"/>
                </a:solidFill>
                <a:effectLst/>
                <a:latin typeface="Rutz"/>
              </a:rPr>
              <a:t>יִתְפָּאַר אֵל חַי צוּרֵנוּ וּשְׁמוֹ יִתְקַדָּשׁ </a:t>
            </a:r>
            <a:br>
              <a:rPr lang="he-IL" sz="2000" dirty="0"/>
            </a:br>
            <a:br>
              <a:rPr lang="he-IL" sz="2000" dirty="0"/>
            </a:br>
            <a:r>
              <a:rPr lang="he-IL" sz="2000" dirty="0">
                <a:latin typeface="Rutz"/>
              </a:rPr>
              <a:t>כַּבְּדוּ אֵל בָּאוּרִים          הִגְדִּיל עֲנָפִים וּזְמִירִים </a:t>
            </a:r>
            <a:br>
              <a:rPr lang="he-IL" sz="2000" dirty="0"/>
            </a:br>
            <a:r>
              <a:rPr lang="he-IL" sz="2000" dirty="0">
                <a:latin typeface="Rutz"/>
              </a:rPr>
              <a:t>וּבָרָא </a:t>
            </a:r>
            <a:r>
              <a:rPr lang="he-IL" sz="2000" dirty="0">
                <a:solidFill>
                  <a:srgbClr val="FF0000"/>
                </a:solidFill>
                <a:latin typeface="Rutz"/>
              </a:rPr>
              <a:t>זֵיתִים</a:t>
            </a:r>
            <a:r>
              <a:rPr lang="he-IL" sz="2000" dirty="0">
                <a:latin typeface="Rutz"/>
              </a:rPr>
              <a:t> ו</a:t>
            </a:r>
            <a:r>
              <a:rPr lang="he-IL" sz="2000" dirty="0">
                <a:solidFill>
                  <a:srgbClr val="FF0000"/>
                </a:solidFill>
                <a:latin typeface="Rutz"/>
              </a:rPr>
              <a:t>ּתְמָרִים</a:t>
            </a:r>
            <a:r>
              <a:rPr lang="he-IL" sz="2000" dirty="0">
                <a:latin typeface="Rutz"/>
              </a:rPr>
              <a:t>     </a:t>
            </a:r>
            <a:r>
              <a:rPr lang="he-IL" sz="2000" dirty="0">
                <a:solidFill>
                  <a:srgbClr val="00B050"/>
                </a:solidFill>
                <a:latin typeface="Rutz"/>
              </a:rPr>
              <a:t>אָשִׁיר שִׁיר חָדָש</a:t>
            </a:r>
            <a:r>
              <a:rPr lang="he-IL" sz="2000" dirty="0">
                <a:latin typeface="Rutz"/>
              </a:rPr>
              <a:t>ׁ </a:t>
            </a:r>
            <a:br>
              <a:rPr lang="he-IL" sz="2000" dirty="0"/>
            </a:br>
            <a:r>
              <a:rPr lang="he-IL" sz="2000" dirty="0">
                <a:solidFill>
                  <a:srgbClr val="00B050"/>
                </a:solidFill>
              </a:rPr>
              <a:t>    </a:t>
            </a:r>
            <a:r>
              <a:rPr lang="he-IL" sz="2000" dirty="0">
                <a:solidFill>
                  <a:srgbClr val="00B050"/>
                </a:solidFill>
                <a:latin typeface="Rutz"/>
              </a:rPr>
              <a:t>יִתְפָּאַר אֵל חַי צוּרֵנוּ וּשְׁמוֹ יִתְקַדָּשׁ</a:t>
            </a:r>
            <a:r>
              <a:rPr lang="he-IL" sz="2000" dirty="0">
                <a:latin typeface="Rutz"/>
              </a:rPr>
              <a:t> </a:t>
            </a:r>
            <a:endParaRPr lang="he-IL" sz="2000" dirty="0"/>
          </a:p>
        </p:txBody>
      </p:sp>
      <p:sp>
        <p:nvSpPr>
          <p:cNvPr id="7" name="מלבן 6">
            <a:extLst>
              <a:ext uri="{FF2B5EF4-FFF2-40B4-BE49-F238E27FC236}">
                <a16:creationId xmlns:a16="http://schemas.microsoft.com/office/drawing/2014/main" id="{E59D4255-4DEB-45DA-A64F-9E953F49740B}"/>
              </a:ext>
            </a:extLst>
          </p:cNvPr>
          <p:cNvSpPr/>
          <p:nvPr/>
        </p:nvSpPr>
        <p:spPr>
          <a:xfrm>
            <a:off x="768929" y="3207143"/>
            <a:ext cx="5495499" cy="3477875"/>
          </a:xfrm>
          <a:prstGeom prst="rect">
            <a:avLst/>
          </a:prstGeom>
        </p:spPr>
        <p:txBody>
          <a:bodyPr wrap="square">
            <a:spAutoFit/>
          </a:bodyPr>
          <a:lstStyle/>
          <a:p>
            <a:r>
              <a:rPr lang="he-IL" sz="2000" i="0" dirty="0">
                <a:effectLst/>
                <a:latin typeface="Rutz"/>
              </a:rPr>
              <a:t>יִתְבָּרַךְ חַי דָּר מְעוֹנָה      מַצְמִיחַ פְּרִי </a:t>
            </a:r>
            <a:r>
              <a:rPr lang="he-IL" sz="2000" i="0" dirty="0">
                <a:solidFill>
                  <a:srgbClr val="FF0000"/>
                </a:solidFill>
                <a:effectLst/>
                <a:latin typeface="Rutz"/>
              </a:rPr>
              <a:t>תְּאֵנָה</a:t>
            </a:r>
            <a:r>
              <a:rPr lang="he-IL" sz="2000" i="0" dirty="0">
                <a:effectLst/>
                <a:latin typeface="Rutz"/>
              </a:rPr>
              <a:t> </a:t>
            </a:r>
            <a:br>
              <a:rPr lang="he-IL" sz="2000" dirty="0"/>
            </a:br>
            <a:r>
              <a:rPr lang="he-IL" sz="2000" i="0" dirty="0">
                <a:effectLst/>
                <a:latin typeface="Rutz"/>
              </a:rPr>
              <a:t>נוֹדֶה לוֹ בְּשִׁיר וּרְנָנָה      </a:t>
            </a:r>
            <a:r>
              <a:rPr lang="he-IL" sz="2000" i="0" dirty="0">
                <a:solidFill>
                  <a:srgbClr val="00B050"/>
                </a:solidFill>
                <a:effectLst/>
                <a:latin typeface="Rutz"/>
              </a:rPr>
              <a:t>אָשִׁיר שִׁיר חָדָשׁ</a:t>
            </a:r>
            <a:r>
              <a:rPr lang="he-IL" sz="2000" i="0" dirty="0">
                <a:effectLst/>
                <a:latin typeface="Rutz"/>
              </a:rPr>
              <a:t> </a:t>
            </a:r>
            <a:br>
              <a:rPr lang="he-IL" sz="2000" dirty="0"/>
            </a:br>
            <a:r>
              <a:rPr lang="he-IL" sz="2000" dirty="0">
                <a:solidFill>
                  <a:srgbClr val="00B050"/>
                </a:solidFill>
              </a:rPr>
              <a:t>    </a:t>
            </a:r>
            <a:r>
              <a:rPr lang="he-IL" sz="2000" i="0" dirty="0">
                <a:solidFill>
                  <a:srgbClr val="00B050"/>
                </a:solidFill>
                <a:effectLst/>
                <a:latin typeface="Rutz"/>
              </a:rPr>
              <a:t>יִתְפָּאַר אֵל חַי צוּרֵנוּ וּשְׁמוֹ יִתְקַדָּשׁ </a:t>
            </a:r>
            <a:br>
              <a:rPr lang="he-IL" sz="2000" dirty="0"/>
            </a:br>
            <a:br>
              <a:rPr lang="he-IL" sz="2000" dirty="0"/>
            </a:br>
            <a:r>
              <a:rPr lang="he-IL" sz="2000" i="0" dirty="0">
                <a:effectLst/>
                <a:latin typeface="Rutz"/>
              </a:rPr>
              <a:t>הַלְּלוּ אֵל חַי בִּזְמִירוֹת     הַמַּגְדִּיל עַל מֵי נְהָרוֹת </a:t>
            </a:r>
            <a:br>
              <a:rPr lang="he-IL" sz="2000" dirty="0"/>
            </a:br>
            <a:r>
              <a:rPr lang="he-IL" sz="2000" i="0" dirty="0" err="1">
                <a:solidFill>
                  <a:srgbClr val="FF0000"/>
                </a:solidFill>
                <a:effectLst/>
                <a:latin typeface="Rutz"/>
              </a:rPr>
              <a:t>רִמּוֹנִים</a:t>
            </a:r>
            <a:r>
              <a:rPr lang="he-IL" sz="2000" i="0" dirty="0">
                <a:effectLst/>
                <a:latin typeface="Rutz"/>
              </a:rPr>
              <a:t> וּמִינֵי פֵרוֹת        </a:t>
            </a:r>
            <a:r>
              <a:rPr lang="he-IL" sz="2000" i="0" dirty="0">
                <a:solidFill>
                  <a:srgbClr val="00B050"/>
                </a:solidFill>
                <a:effectLst/>
                <a:latin typeface="Rutz"/>
              </a:rPr>
              <a:t>אָשִׁיר שִׁיר חָדָשׁ</a:t>
            </a:r>
            <a:r>
              <a:rPr lang="he-IL" sz="2000" i="0" dirty="0">
                <a:effectLst/>
                <a:latin typeface="Rutz"/>
              </a:rPr>
              <a:t> </a:t>
            </a:r>
            <a:br>
              <a:rPr lang="he-IL" sz="2000" dirty="0"/>
            </a:br>
            <a:r>
              <a:rPr lang="he-IL" sz="2000" dirty="0">
                <a:solidFill>
                  <a:srgbClr val="00B050"/>
                </a:solidFill>
              </a:rPr>
              <a:t>     </a:t>
            </a:r>
            <a:r>
              <a:rPr lang="he-IL" sz="2000" i="0" dirty="0">
                <a:solidFill>
                  <a:srgbClr val="00B050"/>
                </a:solidFill>
                <a:effectLst/>
                <a:latin typeface="Rutz"/>
              </a:rPr>
              <a:t>יִתְפָּאַר אֵל חַי צוּרֵנוּ וּשְׁמוֹ יִתְקַדָּשׁ </a:t>
            </a:r>
            <a:br>
              <a:rPr lang="he-IL" sz="2000" dirty="0"/>
            </a:br>
            <a:br>
              <a:rPr lang="he-IL" sz="2000" dirty="0"/>
            </a:br>
            <a:r>
              <a:rPr lang="he-IL" sz="2000" i="0" dirty="0">
                <a:effectLst/>
                <a:latin typeface="Rutz"/>
              </a:rPr>
              <a:t>חִזְקוּ לְבָבוֹת שׁוֹבֵבוֹת     שִׂמְחוּ בָּנִים </a:t>
            </a:r>
            <a:r>
              <a:rPr lang="he-IL" sz="2000" dirty="0">
                <a:latin typeface="Rutz"/>
              </a:rPr>
              <a:t>עִם הָאָבוֹת </a:t>
            </a:r>
            <a:br>
              <a:rPr lang="he-IL" sz="2000" dirty="0"/>
            </a:br>
            <a:r>
              <a:rPr lang="he-IL" sz="2000" i="0" dirty="0">
                <a:effectLst/>
                <a:latin typeface="Rutz"/>
              </a:rPr>
              <a:t>כֹּה נִזְכֶּה לְשָׁנִים רַבּוֹת    </a:t>
            </a:r>
            <a:r>
              <a:rPr lang="he-IL" sz="2000" i="0" dirty="0">
                <a:solidFill>
                  <a:srgbClr val="00B050"/>
                </a:solidFill>
                <a:effectLst/>
                <a:latin typeface="Rutz"/>
              </a:rPr>
              <a:t>אָשִׁיר שִׁיר חָדָשׁ </a:t>
            </a:r>
            <a:br>
              <a:rPr lang="he-IL" sz="2000" dirty="0">
                <a:solidFill>
                  <a:srgbClr val="00B050"/>
                </a:solidFill>
              </a:rPr>
            </a:br>
            <a:r>
              <a:rPr lang="he-IL" sz="2000" dirty="0">
                <a:solidFill>
                  <a:srgbClr val="00B050"/>
                </a:solidFill>
              </a:rPr>
              <a:t>     </a:t>
            </a:r>
            <a:r>
              <a:rPr lang="he-IL" sz="2000" i="0" dirty="0">
                <a:solidFill>
                  <a:srgbClr val="00B050"/>
                </a:solidFill>
                <a:effectLst/>
                <a:latin typeface="Rutz"/>
              </a:rPr>
              <a:t>יִתְפָּאַר אֵל חַי צוּרֵנוּ וּשְׁמוֹ יִתְקַדָּשׁ</a:t>
            </a:r>
            <a:endParaRPr lang="he-IL" sz="2000" dirty="0">
              <a:solidFill>
                <a:srgbClr val="00B050"/>
              </a:solidFill>
            </a:endParaRPr>
          </a:p>
        </p:txBody>
      </p:sp>
      <p:pic>
        <p:nvPicPr>
          <p:cNvPr id="8" name="מציין מיקום תוכן 3">
            <a:hlinkClick r:id="rId7"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2" name="az_iranen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93933" y="399227"/>
            <a:ext cx="1222746" cy="1222746"/>
          </a:xfrm>
          <a:prstGeom prst="rect">
            <a:avLst/>
          </a:prstGeom>
        </p:spPr>
      </p:pic>
      <p:sp>
        <p:nvSpPr>
          <p:cNvPr id="3" name="מלבן 2"/>
          <p:cNvSpPr/>
          <p:nvPr/>
        </p:nvSpPr>
        <p:spPr>
          <a:xfrm>
            <a:off x="7492621" y="2374710"/>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7492621" y="2647665"/>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549486" y="3601619"/>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p:cNvSpPr/>
          <p:nvPr/>
        </p:nvSpPr>
        <p:spPr>
          <a:xfrm>
            <a:off x="7551758" y="3874525"/>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p:cNvSpPr/>
          <p:nvPr/>
        </p:nvSpPr>
        <p:spPr>
          <a:xfrm>
            <a:off x="7549486" y="4823201"/>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p:cNvSpPr/>
          <p:nvPr/>
        </p:nvSpPr>
        <p:spPr>
          <a:xfrm>
            <a:off x="7549486" y="5096156"/>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p:cNvSpPr/>
          <p:nvPr/>
        </p:nvSpPr>
        <p:spPr>
          <a:xfrm>
            <a:off x="7565406" y="6060496"/>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17"/>
          <p:cNvSpPr/>
          <p:nvPr/>
        </p:nvSpPr>
        <p:spPr>
          <a:xfrm>
            <a:off x="7565406" y="6333451"/>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18"/>
          <p:cNvSpPr/>
          <p:nvPr/>
        </p:nvSpPr>
        <p:spPr>
          <a:xfrm>
            <a:off x="2274180" y="3615086"/>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19"/>
          <p:cNvSpPr/>
          <p:nvPr/>
        </p:nvSpPr>
        <p:spPr>
          <a:xfrm>
            <a:off x="2274180" y="3888041"/>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מלבן 20"/>
          <p:cNvSpPr/>
          <p:nvPr/>
        </p:nvSpPr>
        <p:spPr>
          <a:xfrm>
            <a:off x="2210989" y="4849994"/>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p:cNvSpPr/>
          <p:nvPr/>
        </p:nvSpPr>
        <p:spPr>
          <a:xfrm>
            <a:off x="2210989" y="5122949"/>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מלבן 22"/>
          <p:cNvSpPr/>
          <p:nvPr/>
        </p:nvSpPr>
        <p:spPr>
          <a:xfrm>
            <a:off x="2213261" y="6053276"/>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מלבן 23"/>
          <p:cNvSpPr/>
          <p:nvPr/>
        </p:nvSpPr>
        <p:spPr>
          <a:xfrm>
            <a:off x="2213261" y="6326231"/>
            <a:ext cx="1733266" cy="2729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440387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5" name="כותרת 1"/>
          <p:cNvSpPr>
            <a:spLocks noGrp="1"/>
          </p:cNvSpPr>
          <p:nvPr>
            <p:ph type="title"/>
          </p:nvPr>
        </p:nvSpPr>
        <p:spPr>
          <a:xfrm>
            <a:off x="8307803" y="465998"/>
            <a:ext cx="3346123" cy="840220"/>
          </a:xfrm>
        </p:spPr>
        <p:txBody>
          <a:bodyPr>
            <a:normAutofit/>
          </a:bodyPr>
          <a:lstStyle/>
          <a:p>
            <a:pPr algn="ctr"/>
            <a:r>
              <a:rPr lang="he-IL" b="1" dirty="0">
                <a:solidFill>
                  <a:srgbClr val="00B050"/>
                </a:solidFill>
                <a:cs typeface="+mn-cs"/>
              </a:rPr>
              <a:t>ביאורי מילים</a:t>
            </a:r>
          </a:p>
        </p:txBody>
      </p:sp>
      <p:sp>
        <p:nvSpPr>
          <p:cNvPr id="7" name="מלבן 6">
            <a:extLst>
              <a:ext uri="{FF2B5EF4-FFF2-40B4-BE49-F238E27FC236}">
                <a16:creationId xmlns:a16="http://schemas.microsoft.com/office/drawing/2014/main" id="{B238FD03-EF12-42A2-9B7A-030B450BA216}"/>
              </a:ext>
            </a:extLst>
          </p:cNvPr>
          <p:cNvSpPr/>
          <p:nvPr/>
        </p:nvSpPr>
        <p:spPr>
          <a:xfrm>
            <a:off x="1801503" y="1753618"/>
            <a:ext cx="8625387" cy="456535"/>
          </a:xfrm>
          <a:prstGeom prst="rect">
            <a:avLst/>
          </a:prstGeom>
        </p:spPr>
        <p:txBody>
          <a:bodyPr wrap="square">
            <a:spAutoFit/>
          </a:bodyPr>
          <a:lstStyle/>
          <a:p>
            <a:pPr>
              <a:lnSpc>
                <a:spcPct val="150000"/>
              </a:lnSpc>
            </a:pPr>
            <a:endParaRPr lang="he-IL" dirty="0"/>
          </a:p>
        </p:txBody>
      </p:sp>
      <p:pic>
        <p:nvPicPr>
          <p:cNvPr id="8" name="מציין מיקום תוכן 3">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2" name="מלבן 1"/>
          <p:cNvSpPr/>
          <p:nvPr/>
        </p:nvSpPr>
        <p:spPr>
          <a:xfrm>
            <a:off x="-538741" y="465998"/>
            <a:ext cx="8307803" cy="7848302"/>
          </a:xfrm>
          <a:prstGeom prst="rect">
            <a:avLst/>
          </a:prstGeom>
        </p:spPr>
        <p:txBody>
          <a:bodyPr wrap="square">
            <a:spAutoFit/>
          </a:bodyPr>
          <a:lstStyle/>
          <a:p>
            <a:pPr>
              <a:lnSpc>
                <a:spcPct val="150000"/>
              </a:lnSpc>
            </a:pPr>
            <a:r>
              <a:rPr lang="he-IL" sz="2400" b="1" dirty="0">
                <a:latin typeface="Rutz"/>
              </a:rPr>
              <a:t>אָז - </a:t>
            </a:r>
            <a:r>
              <a:rPr lang="he-IL" sz="2400" dirty="0">
                <a:latin typeface="Rutz"/>
              </a:rPr>
              <a:t>ביום הגאולה</a:t>
            </a:r>
          </a:p>
          <a:p>
            <a:pPr>
              <a:lnSpc>
                <a:spcPct val="150000"/>
              </a:lnSpc>
            </a:pPr>
            <a:r>
              <a:rPr lang="he-IL" sz="2400" b="1" dirty="0">
                <a:latin typeface="Rutz"/>
              </a:rPr>
              <a:t>יְרַנֵּן – </a:t>
            </a:r>
            <a:r>
              <a:rPr lang="he-IL" sz="2400" dirty="0">
                <a:latin typeface="Rutz"/>
              </a:rPr>
              <a:t>ישיר</a:t>
            </a:r>
          </a:p>
          <a:p>
            <a:pPr>
              <a:lnSpc>
                <a:spcPct val="150000"/>
              </a:lnSpc>
            </a:pPr>
            <a:r>
              <a:rPr lang="he-IL" sz="2400" b="1" dirty="0">
                <a:latin typeface="Rutz"/>
              </a:rPr>
              <a:t>עֵץ הַיְעָרִים - </a:t>
            </a:r>
            <a:r>
              <a:rPr lang="he-IL" sz="2400" dirty="0">
                <a:latin typeface="Rutz"/>
              </a:rPr>
              <a:t>הצומח	</a:t>
            </a:r>
          </a:p>
          <a:p>
            <a:pPr>
              <a:lnSpc>
                <a:spcPct val="150000"/>
              </a:lnSpc>
            </a:pPr>
            <a:r>
              <a:rPr lang="he-IL" sz="2400" b="1" dirty="0">
                <a:latin typeface="Rutz"/>
              </a:rPr>
              <a:t>יָעִיר זְמִירוֹת וְשִׁירִים –</a:t>
            </a:r>
            <a:r>
              <a:rPr lang="he-IL" sz="2400" b="1" dirty="0"/>
              <a:t> </a:t>
            </a:r>
            <a:r>
              <a:rPr lang="he-IL" sz="2400" dirty="0">
                <a:latin typeface="Rutz"/>
              </a:rPr>
              <a:t>הפריחה תעורר את שירת האדם</a:t>
            </a:r>
          </a:p>
          <a:p>
            <a:pPr>
              <a:lnSpc>
                <a:spcPct val="150000"/>
              </a:lnSpc>
              <a:defRPr/>
            </a:pPr>
            <a:r>
              <a:rPr lang="he-IL" sz="2400" b="1" dirty="0">
                <a:latin typeface="Rutz"/>
              </a:rPr>
              <a:t>צוּרֵנוּ  - </a:t>
            </a:r>
            <a:r>
              <a:rPr lang="he-IL" sz="2400" dirty="0">
                <a:latin typeface="Rutz"/>
              </a:rPr>
              <a:t>הסלע שלנו, </a:t>
            </a:r>
            <a:r>
              <a:rPr lang="he-IL" sz="2400" dirty="0" err="1">
                <a:latin typeface="Rutz"/>
              </a:rPr>
              <a:t>הכח</a:t>
            </a:r>
            <a:r>
              <a:rPr lang="he-IL" sz="2400" dirty="0">
                <a:latin typeface="Rutz"/>
              </a:rPr>
              <a:t> שלנו, ביטוי האל ששומר עלינו.</a:t>
            </a:r>
          </a:p>
          <a:p>
            <a:pPr>
              <a:lnSpc>
                <a:spcPct val="150000"/>
              </a:lnSpc>
            </a:pPr>
            <a:r>
              <a:rPr lang="he-IL" sz="2400" b="1" dirty="0">
                <a:latin typeface="Rutz"/>
              </a:rPr>
              <a:t>עֲרָבוֹת –</a:t>
            </a:r>
            <a:r>
              <a:rPr lang="he-IL" sz="2400" dirty="0">
                <a:latin typeface="Rutz"/>
              </a:rPr>
              <a:t>שמים</a:t>
            </a:r>
          </a:p>
          <a:p>
            <a:pPr>
              <a:lnSpc>
                <a:spcPct val="150000"/>
              </a:lnSpc>
            </a:pPr>
            <a:r>
              <a:rPr lang="he-IL" sz="2400" b="1" dirty="0">
                <a:latin typeface="Rutz"/>
              </a:rPr>
              <a:t>בָּאוּרִים – </a:t>
            </a:r>
            <a:r>
              <a:rPr lang="he-IL" sz="2400" dirty="0">
                <a:latin typeface="Rutz"/>
              </a:rPr>
              <a:t>בנרות </a:t>
            </a:r>
          </a:p>
          <a:p>
            <a:pPr>
              <a:lnSpc>
                <a:spcPct val="150000"/>
              </a:lnSpc>
            </a:pPr>
            <a:r>
              <a:rPr lang="he-IL" sz="2400" b="1" dirty="0">
                <a:latin typeface="Rutz"/>
              </a:rPr>
              <a:t>זְמִירִים – </a:t>
            </a:r>
            <a:r>
              <a:rPr lang="he-IL" sz="2400" dirty="0">
                <a:latin typeface="Rutz"/>
              </a:rPr>
              <a:t>ענפים</a:t>
            </a:r>
            <a:endParaRPr lang="he-IL" sz="2400" dirty="0"/>
          </a:p>
          <a:p>
            <a:pPr>
              <a:lnSpc>
                <a:spcPct val="150000"/>
              </a:lnSpc>
            </a:pPr>
            <a:r>
              <a:rPr lang="he-IL" sz="2400" b="1" dirty="0">
                <a:latin typeface="Rutz"/>
              </a:rPr>
              <a:t>דָּר – </a:t>
            </a:r>
            <a:r>
              <a:rPr lang="he-IL" sz="2400" dirty="0">
                <a:latin typeface="Rutz"/>
              </a:rPr>
              <a:t>גר, שוכן</a:t>
            </a:r>
          </a:p>
          <a:p>
            <a:pPr>
              <a:lnSpc>
                <a:spcPct val="150000"/>
              </a:lnSpc>
            </a:pPr>
            <a:r>
              <a:rPr lang="he-IL" sz="2400" b="1" dirty="0">
                <a:latin typeface="Rutz"/>
              </a:rPr>
              <a:t>מְעוֹנָה – </a:t>
            </a:r>
            <a:r>
              <a:rPr lang="he-IL" sz="2400" dirty="0">
                <a:latin typeface="Rutz"/>
              </a:rPr>
              <a:t>שמים </a:t>
            </a:r>
          </a:p>
          <a:p>
            <a:pPr>
              <a:lnSpc>
                <a:spcPct val="150000"/>
              </a:lnSpc>
            </a:pPr>
            <a:r>
              <a:rPr lang="he-IL" sz="2400" b="1" dirty="0">
                <a:latin typeface="Rutz"/>
              </a:rPr>
              <a:t>שׁוֹבֵבוֹת – </a:t>
            </a:r>
            <a:r>
              <a:rPr lang="he-IL" sz="2400" dirty="0">
                <a:latin typeface="Rutz"/>
              </a:rPr>
              <a:t>חוטאים.</a:t>
            </a:r>
          </a:p>
          <a:p>
            <a:pPr>
              <a:lnSpc>
                <a:spcPct val="150000"/>
              </a:lnSpc>
            </a:pPr>
            <a:endParaRPr lang="he-IL" b="1" dirty="0"/>
          </a:p>
          <a:p>
            <a:pPr>
              <a:lnSpc>
                <a:spcPct val="150000"/>
              </a:lnSpc>
            </a:pPr>
            <a:endParaRPr lang="he-IL" b="1" dirty="0"/>
          </a:p>
          <a:p>
            <a:pPr>
              <a:lnSpc>
                <a:spcPct val="150000"/>
              </a:lnSpc>
            </a:pPr>
            <a:endParaRPr lang="he-IL" b="1" dirty="0"/>
          </a:p>
          <a:p>
            <a:pPr>
              <a:lnSpc>
                <a:spcPct val="150000"/>
              </a:lnSpc>
            </a:pPr>
            <a:endParaRPr lang="he-IL" b="1" dirty="0">
              <a:latin typeface="Rutz"/>
            </a:endParaRPr>
          </a:p>
        </p:txBody>
      </p:sp>
    </p:spTree>
    <p:extLst>
      <p:ext uri="{BB962C8B-B14F-4D97-AF65-F5344CB8AC3E}">
        <p14:creationId xmlns:p14="http://schemas.microsoft.com/office/powerpoint/2010/main" val="110252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1720"/>
            <a:ext cx="12192000" cy="6869720"/>
          </a:xfrm>
        </p:spPr>
      </p:pic>
      <p:sp>
        <p:nvSpPr>
          <p:cNvPr id="5" name="כותרת 1"/>
          <p:cNvSpPr>
            <a:spLocks noGrp="1"/>
          </p:cNvSpPr>
          <p:nvPr>
            <p:ph type="title"/>
          </p:nvPr>
        </p:nvSpPr>
        <p:spPr>
          <a:xfrm>
            <a:off x="2314402" y="1179879"/>
            <a:ext cx="9117676" cy="840220"/>
          </a:xfrm>
        </p:spPr>
        <p:txBody>
          <a:bodyPr>
            <a:normAutofit fontScale="90000"/>
          </a:bodyPr>
          <a:lstStyle/>
          <a:p>
            <a:pPr algn="ctr"/>
            <a:r>
              <a:rPr lang="he-IL" b="1" dirty="0">
                <a:solidFill>
                  <a:srgbClr val="08374F"/>
                </a:solidFill>
                <a:cs typeface="+mn-cs"/>
              </a:rPr>
              <a:t>ר' יוסף חיים (הבן איש חי)</a:t>
            </a:r>
            <a:br>
              <a:rPr lang="he-IL" b="1" dirty="0">
                <a:solidFill>
                  <a:srgbClr val="08374F"/>
                </a:solidFill>
                <a:cs typeface="+mn-cs"/>
              </a:rPr>
            </a:br>
            <a:r>
              <a:rPr lang="he-IL" sz="2200" b="1" dirty="0">
                <a:solidFill>
                  <a:srgbClr val="08374F"/>
                </a:solidFill>
                <a:cs typeface="+mn-cs"/>
              </a:rPr>
              <a:t>(1835-1909)</a:t>
            </a:r>
          </a:p>
        </p:txBody>
      </p:sp>
      <p:sp>
        <p:nvSpPr>
          <p:cNvPr id="6" name="Content Placeholder 2">
            <a:extLst>
              <a:ext uri="{FF2B5EF4-FFF2-40B4-BE49-F238E27FC236}">
                <a16:creationId xmlns:a16="http://schemas.microsoft.com/office/drawing/2014/main" id="{7D86F704-B60F-4F72-8A7F-926F0E633842}"/>
              </a:ext>
            </a:extLst>
          </p:cNvPr>
          <p:cNvSpPr txBox="1">
            <a:spLocks/>
          </p:cNvSpPr>
          <p:nvPr/>
        </p:nvSpPr>
        <p:spPr>
          <a:xfrm>
            <a:off x="2655941" y="2485710"/>
            <a:ext cx="8162925" cy="2804440"/>
          </a:xfrm>
          <a:prstGeom prst="rect">
            <a:avLst/>
          </a:prstGeom>
        </p:spPr>
        <p:txBody>
          <a:bodyPr vert="horz" lIns="91440" tIns="45720" rIns="91440" bIns="45720" rtlCol="1">
            <a:normAutofit fontScale="5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1"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הרב יוסף חיים, נולד בעיר בגדד אשר בבבל-עיראק </a:t>
            </a:r>
          </a:p>
          <a:p>
            <a:pPr marL="228600" marR="0" lvl="0" indent="-228600" algn="r" defTabSz="914400" rtl="1"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היה גדול רבני בבל בדורות האחרונים, דרשן, מקובל ופוסק הלכה.  </a:t>
            </a:r>
          </a:p>
          <a:p>
            <a:pPr marL="228600" marR="0" lvl="0" indent="-228600" algn="r" defTabSz="914400" rtl="1"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זכה להערכה רבה בבבל ובכל ארצות המזרח.</a:t>
            </a:r>
          </a:p>
          <a:p>
            <a:pPr marL="228600" marR="0" lvl="0" indent="-228600" algn="r" defTabSz="914400" rtl="1"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מכונה בשם "הבן איש חי" על שם ספרו הידוע ביותר ששמו "בן איש חי". הספר פורסם בירושלים בשנת תרס"ד – 1904.</a:t>
            </a:r>
          </a:p>
          <a:p>
            <a:pPr marL="0" marR="0" lvl="0" indent="0" algn="r" defTabSz="914400" rtl="1"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8" name="Picture 2" descr="×ª××¦××ª ×ª××× × ×¢×××¨ ××× ×××©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530" y="3470481"/>
            <a:ext cx="2163411" cy="3154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מציין מיקום תוכן 3">
            <a:hlinkClick r:id="rId5"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Tree>
    <p:extLst>
      <p:ext uri="{BB962C8B-B14F-4D97-AF65-F5344CB8AC3E}">
        <p14:creationId xmlns:p14="http://schemas.microsoft.com/office/powerpoint/2010/main" val="2980274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1720"/>
            <a:ext cx="12192000" cy="6869720"/>
          </a:xfrm>
        </p:spPr>
      </p:pic>
      <p:pic>
        <p:nvPicPr>
          <p:cNvPr id="8" name="מציין מיקום תוכן 3">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2" name="az_iranen_1">
            <a:hlinkClick r:id="" action="ppaction://media"/>
          </p:cNvPr>
          <p:cNvPicPr>
            <a:picLocks noChangeAspect="1"/>
          </p:cNvPicPr>
          <p:nvPr>
            <a:audioFile r:link="rId1"/>
            <p:extLst>
              <p:ext uri="{DAA4B4D4-6D71-4841-9C94-3DE7FCFB9230}">
                <p14:media xmlns:p14="http://schemas.microsoft.com/office/powerpoint/2010/main" r:embed="rId2">
                  <p14:trim end="226147.325"/>
                </p14:media>
              </p:ext>
            </p:extLst>
          </p:nvPr>
        </p:nvPicPr>
        <p:blipFill>
          <a:blip r:embed="rId7"/>
          <a:stretch>
            <a:fillRect/>
          </a:stretch>
        </p:blipFill>
        <p:spPr>
          <a:xfrm>
            <a:off x="481014" y="4990647"/>
            <a:ext cx="1222746" cy="1222746"/>
          </a:xfrm>
          <a:prstGeom prst="rect">
            <a:avLst/>
          </a:prstGeom>
        </p:spPr>
      </p:pic>
      <p:sp>
        <p:nvSpPr>
          <p:cNvPr id="9" name="כותרת 1"/>
          <p:cNvSpPr txBox="1">
            <a:spLocks/>
          </p:cNvSpPr>
          <p:nvPr/>
        </p:nvSpPr>
        <p:spPr>
          <a:xfrm>
            <a:off x="1977944" y="457579"/>
            <a:ext cx="9117676" cy="84022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4400" b="1" i="0" u="none" strike="noStrike" kern="1200" cap="none" spc="0" normalizeH="0" baseline="0" noProof="0" dirty="0">
                <a:ln>
                  <a:noFill/>
                </a:ln>
                <a:solidFill>
                  <a:srgbClr val="00B050"/>
                </a:solidFill>
                <a:effectLst/>
                <a:uLnTx/>
                <a:uFillTx/>
                <a:latin typeface="Calibri Light" panose="020F0302020204030204"/>
                <a:ea typeface="+mj-ea"/>
                <a:cs typeface="Arial" panose="020B0604020202020204" pitchFamily="34" charset="0"/>
              </a:rPr>
              <a:t>נקודות מנוחה</a:t>
            </a:r>
            <a:r>
              <a:rPr kumimoji="0" lang="he-IL" sz="4400" b="1" i="0" u="none" strike="noStrike" kern="1200" cap="none" spc="0" normalizeH="0" noProof="0" dirty="0">
                <a:ln>
                  <a:noFill/>
                </a:ln>
                <a:solidFill>
                  <a:srgbClr val="00B050"/>
                </a:solidFill>
                <a:effectLst/>
                <a:uLnTx/>
                <a:uFillTx/>
                <a:latin typeface="Calibri Light" panose="020F0302020204030204"/>
                <a:ea typeface="+mj-ea"/>
                <a:cs typeface="Arial" panose="020B0604020202020204" pitchFamily="34" charset="0"/>
              </a:rPr>
              <a:t> ומבנה מוזיקלי</a:t>
            </a:r>
            <a:endParaRPr kumimoji="0" lang="he-IL" sz="4400" b="1" i="0" u="none" strike="noStrike" kern="1200" cap="none" spc="0" normalizeH="0" baseline="0" noProof="0" dirty="0">
              <a:ln>
                <a:noFill/>
              </a:ln>
              <a:solidFill>
                <a:srgbClr val="00B050"/>
              </a:solidFill>
              <a:effectLst/>
              <a:uLnTx/>
              <a:uFillTx/>
              <a:latin typeface="Calibri Light" panose="020F0302020204030204"/>
              <a:ea typeface="+mj-ea"/>
              <a:cs typeface="Arial" panose="020B0604020202020204" pitchFamily="34" charset="0"/>
            </a:endParaRPr>
          </a:p>
        </p:txBody>
      </p:sp>
      <p:grpSp>
        <p:nvGrpSpPr>
          <p:cNvPr id="3" name="קבוצה 2"/>
          <p:cNvGrpSpPr/>
          <p:nvPr/>
        </p:nvGrpSpPr>
        <p:grpSpPr>
          <a:xfrm>
            <a:off x="134630" y="1206260"/>
            <a:ext cx="11922740" cy="5334883"/>
            <a:chOff x="218481" y="1699038"/>
            <a:chExt cx="11866839" cy="5586145"/>
          </a:xfrm>
        </p:grpSpPr>
        <p:sp>
          <p:nvSpPr>
            <p:cNvPr id="6" name="מלבן 5">
              <a:extLst>
                <a:ext uri="{FF2B5EF4-FFF2-40B4-BE49-F238E27FC236}">
                  <a16:creationId xmlns:a16="http://schemas.microsoft.com/office/drawing/2014/main" id="{86F9F28D-3787-4F58-A43B-AF4D6BB4F237}"/>
                </a:ext>
              </a:extLst>
            </p:cNvPr>
            <p:cNvSpPr/>
            <p:nvPr/>
          </p:nvSpPr>
          <p:spPr>
            <a:xfrm>
              <a:off x="218481" y="1699038"/>
              <a:ext cx="10473848" cy="5586145"/>
            </a:xfrm>
            <a:prstGeom prst="rect">
              <a:avLst/>
            </a:prstGeom>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b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4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אָז יְרַנֵּן עֵץ הַיְעָ</a:t>
              </a:r>
              <a:r>
                <a:rPr kumimoji="0" lang="he-IL" sz="4400" b="0" i="0" u="none" strike="noStrike" kern="1200" cap="none" spc="0" normalizeH="0" baseline="0" noProof="0" dirty="0">
                  <a:ln>
                    <a:noFill/>
                  </a:ln>
                  <a:solidFill>
                    <a:srgbClr val="ED7D31">
                      <a:lumMod val="75000"/>
                    </a:srgbClr>
                  </a:solidFill>
                  <a:effectLst/>
                  <a:uLnTx/>
                  <a:uFillTx/>
                  <a:latin typeface="Rutz"/>
                  <a:ea typeface="+mn-ea"/>
                  <a:cs typeface="Arial" panose="020B0604020202020204" pitchFamily="34" charset="0"/>
                </a:rPr>
                <a:t>רִים</a:t>
              </a:r>
              <a:r>
                <a:rPr kumimoji="0" lang="he-IL" sz="4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לִפְנֵי אֵל אַדִּיר אַדִּי</a:t>
              </a:r>
              <a:r>
                <a:rPr kumimoji="0" lang="he-IL" sz="4400" b="0" i="0" u="none" strike="noStrike" kern="1200" cap="none" spc="0" normalizeH="0" baseline="0" noProof="0" dirty="0">
                  <a:ln>
                    <a:noFill/>
                  </a:ln>
                  <a:solidFill>
                    <a:srgbClr val="ED7D31">
                      <a:lumMod val="75000"/>
                    </a:srgbClr>
                  </a:solidFill>
                  <a:effectLst/>
                  <a:uLnTx/>
                  <a:uFillTx/>
                  <a:latin typeface="Rutz"/>
                  <a:ea typeface="+mn-ea"/>
                  <a:cs typeface="Arial" panose="020B0604020202020204" pitchFamily="34" charset="0"/>
                </a:rPr>
                <a:t>רִים</a:t>
              </a:r>
              <a:r>
                <a:rPr kumimoji="0" lang="he-IL" sz="4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4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4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יָעִיר זְמִירוֹת וְשִׁירִים </a:t>
              </a:r>
              <a:r>
                <a:rPr kumimoji="0" lang="he-IL" sz="44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אָשִׁיר שִׁיר חָ</a:t>
              </a:r>
              <a:r>
                <a:rPr kumimoji="0" lang="he-IL" sz="4400" b="0" i="0" u="none" strike="noStrike" kern="1200" cap="none" spc="0" normalizeH="0" baseline="0" noProof="0" dirty="0">
                  <a:ln>
                    <a:noFill/>
                  </a:ln>
                  <a:solidFill>
                    <a:srgbClr val="ED7D31">
                      <a:lumMod val="75000"/>
                    </a:srgbClr>
                  </a:solidFill>
                  <a:effectLst/>
                  <a:uLnTx/>
                  <a:uFillTx/>
                  <a:latin typeface="Rutz"/>
                  <a:ea typeface="+mn-ea"/>
                  <a:cs typeface="Arial" panose="020B0604020202020204" pitchFamily="34" charset="0"/>
                </a:rPr>
                <a:t>דָשׁ</a:t>
              </a:r>
              <a:r>
                <a:rPr kumimoji="0" lang="he-IL" sz="4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4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4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יִתְפָּאַר אֵל חַי צוּרֵנוּ </a:t>
              </a:r>
              <a:r>
                <a:rPr kumimoji="0" lang="he-IL" sz="44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וּשְׁמוֹ יִתְקַ</a:t>
              </a:r>
              <a:r>
                <a:rPr kumimoji="0" lang="he-IL" sz="4400" b="0" i="0" u="none" strike="noStrike" kern="1200" cap="none" spc="0" normalizeH="0" baseline="0" noProof="0" dirty="0">
                  <a:ln>
                    <a:noFill/>
                  </a:ln>
                  <a:solidFill>
                    <a:srgbClr val="ED7D31">
                      <a:lumMod val="75000"/>
                    </a:srgbClr>
                  </a:solidFill>
                  <a:effectLst/>
                  <a:uLnTx/>
                  <a:uFillTx/>
                  <a:latin typeface="Rutz"/>
                  <a:ea typeface="+mn-ea"/>
                  <a:cs typeface="Arial" panose="020B0604020202020204" pitchFamily="34" charset="0"/>
                </a:rPr>
                <a:t>דָּשׁ</a:t>
              </a:r>
              <a:r>
                <a:rPr kumimoji="0" lang="he-IL" sz="4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4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4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endParaRPr kumimoji="0" lang="he-IL" sz="4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TextBox 9"/>
            <p:cNvSpPr txBox="1"/>
            <p:nvPr/>
          </p:nvSpPr>
          <p:spPr>
            <a:xfrm>
              <a:off x="10778648" y="2204725"/>
              <a:ext cx="503950" cy="923330"/>
            </a:xfrm>
            <a:prstGeom prst="rect">
              <a:avLst/>
            </a:prstGeom>
            <a:noFill/>
            <a:ln>
              <a:solidFill>
                <a:srgbClr val="00B050"/>
              </a:solid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B050"/>
                  </a:solidFill>
                  <a:effectLst/>
                  <a:uLnTx/>
                  <a:uFillTx/>
                  <a:latin typeface="Calibri" panose="020F0502020204030204"/>
                  <a:ea typeface="+mn-ea"/>
                  <a:cs typeface="+mn-cs"/>
                </a:rPr>
                <a:t>a</a:t>
              </a:r>
              <a:endParaRPr kumimoji="0" lang="he-IL" sz="54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12" name="TextBox 11"/>
            <p:cNvSpPr txBox="1"/>
            <p:nvPr/>
          </p:nvSpPr>
          <p:spPr>
            <a:xfrm>
              <a:off x="5318760" y="2204725"/>
              <a:ext cx="563880" cy="923330"/>
            </a:xfrm>
            <a:prstGeom prst="rect">
              <a:avLst/>
            </a:prstGeom>
            <a:noFill/>
            <a:ln>
              <a:solidFill>
                <a:srgbClr val="00B050"/>
              </a:solid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B050"/>
                  </a:solidFill>
                  <a:effectLst/>
                  <a:uLnTx/>
                  <a:uFillTx/>
                  <a:latin typeface="Calibri" panose="020F0502020204030204"/>
                  <a:ea typeface="+mn-ea"/>
                  <a:cs typeface="+mn-cs"/>
                </a:rPr>
                <a:t>b</a:t>
              </a:r>
              <a:endParaRPr kumimoji="0" lang="he-IL" sz="54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13" name="TextBox 12"/>
            <p:cNvSpPr txBox="1"/>
            <p:nvPr/>
          </p:nvSpPr>
          <p:spPr>
            <a:xfrm>
              <a:off x="10778648" y="3212841"/>
              <a:ext cx="503950" cy="923330"/>
            </a:xfrm>
            <a:prstGeom prst="rect">
              <a:avLst/>
            </a:prstGeom>
            <a:noFill/>
            <a:ln>
              <a:solidFill>
                <a:srgbClr val="00B050"/>
              </a:solid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B050"/>
                  </a:solidFill>
                  <a:effectLst/>
                  <a:uLnTx/>
                  <a:uFillTx/>
                  <a:latin typeface="Calibri" panose="020F0502020204030204"/>
                  <a:ea typeface="+mn-ea"/>
                  <a:cs typeface="+mn-cs"/>
                </a:rPr>
                <a:t>c</a:t>
              </a:r>
              <a:endParaRPr kumimoji="0" lang="he-IL" sz="54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14" name="TextBox 13"/>
            <p:cNvSpPr txBox="1"/>
            <p:nvPr/>
          </p:nvSpPr>
          <p:spPr>
            <a:xfrm>
              <a:off x="10768529" y="4244261"/>
              <a:ext cx="1316791" cy="923330"/>
            </a:xfrm>
            <a:prstGeom prst="rect">
              <a:avLst/>
            </a:prstGeom>
            <a:noFill/>
            <a:ln>
              <a:solidFill>
                <a:srgbClr val="00B050"/>
              </a:solid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B050"/>
                  </a:solidFill>
                  <a:effectLst/>
                  <a:uLnTx/>
                  <a:uFillTx/>
                  <a:latin typeface="Calibri" panose="020F0502020204030204"/>
                  <a:ea typeface="+mn-ea"/>
                  <a:cs typeface="+mn-cs"/>
                </a:rPr>
                <a:t>d(c)</a:t>
              </a:r>
              <a:endParaRPr kumimoji="0" lang="he-IL" sz="54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grpSp>
      <p:sp>
        <p:nvSpPr>
          <p:cNvPr id="15" name="מלבן 14"/>
          <p:cNvSpPr/>
          <p:nvPr/>
        </p:nvSpPr>
        <p:spPr>
          <a:xfrm>
            <a:off x="1703760" y="5267480"/>
            <a:ext cx="10187418" cy="523220"/>
          </a:xfrm>
          <a:prstGeom prst="rect">
            <a:avLst/>
          </a:prstGeom>
        </p:spPr>
        <p:txBody>
          <a:bodyPr wrap="square">
            <a:spAutoFit/>
          </a:bodyPr>
          <a:lstStyle/>
          <a:p>
            <a:pPr lvl="0"/>
            <a:r>
              <a:rPr lang="he-IL" sz="2800" b="1" dirty="0">
                <a:solidFill>
                  <a:prstClr val="black"/>
                </a:solidFill>
              </a:rPr>
              <a:t>האזינו לשיר, עקבו אחר המילים והצבעים וענו על השאלות בשקף הבא</a:t>
            </a:r>
            <a:endParaRPr lang="he-IL" sz="2800" dirty="0">
              <a:solidFill>
                <a:prstClr val="black"/>
              </a:solidFill>
            </a:endParaRPr>
          </a:p>
        </p:txBody>
      </p:sp>
    </p:spTree>
    <p:extLst>
      <p:ext uri="{BB962C8B-B14F-4D97-AF65-F5344CB8AC3E}">
        <p14:creationId xmlns:p14="http://schemas.microsoft.com/office/powerpoint/2010/main" val="2178510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12192000" cy="6869720"/>
          </a:xfrm>
        </p:spPr>
      </p:pic>
      <p:sp>
        <p:nvSpPr>
          <p:cNvPr id="5" name="כותרת 1"/>
          <p:cNvSpPr>
            <a:spLocks noGrp="1"/>
          </p:cNvSpPr>
          <p:nvPr>
            <p:ph type="title"/>
          </p:nvPr>
        </p:nvSpPr>
        <p:spPr>
          <a:xfrm>
            <a:off x="1519328" y="1275143"/>
            <a:ext cx="10019298" cy="888928"/>
          </a:xfrm>
        </p:spPr>
        <p:txBody>
          <a:bodyPr>
            <a:noAutofit/>
          </a:bodyPr>
          <a:lstStyle/>
          <a:p>
            <a:pPr lvl="0">
              <a:lnSpc>
                <a:spcPct val="150000"/>
              </a:lnSpc>
              <a:spcBef>
                <a:spcPts val="0"/>
              </a:spcBef>
            </a:pPr>
            <a:r>
              <a:rPr lang="he-IL" sz="2400" b="1" dirty="0">
                <a:latin typeface="Calibri" panose="020F0502020204030204"/>
                <a:ea typeface="+mn-ea"/>
                <a:cs typeface="Arial" panose="020B0604020202020204" pitchFamily="34" charset="0"/>
              </a:rPr>
              <a:t>מה גיליתם על מבנה הפיוט בעקבות האזנה ומעקב אחר המילים והצבעים? </a:t>
            </a:r>
          </a:p>
        </p:txBody>
      </p:sp>
      <p:pic>
        <p:nvPicPr>
          <p:cNvPr id="7" name="מציין מיקום תוכן 3">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6" name="כותרת 1"/>
          <p:cNvSpPr txBox="1">
            <a:spLocks/>
          </p:cNvSpPr>
          <p:nvPr/>
        </p:nvSpPr>
        <p:spPr>
          <a:xfrm>
            <a:off x="1843314" y="689245"/>
            <a:ext cx="9117676" cy="84022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rgbClr val="00B050"/>
                </a:solidFill>
                <a:cs typeface="+mn-cs"/>
              </a:rPr>
              <a:t>נקודות מנוחה ומבנה מוזיקלי</a:t>
            </a:r>
          </a:p>
        </p:txBody>
      </p:sp>
      <p:sp>
        <p:nvSpPr>
          <p:cNvPr id="8" name="אליפסה 7"/>
          <p:cNvSpPr/>
          <p:nvPr/>
        </p:nvSpPr>
        <p:spPr>
          <a:xfrm>
            <a:off x="4636916" y="3385402"/>
            <a:ext cx="695987" cy="590799"/>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p:cNvSpPr txBox="1"/>
          <p:nvPr/>
        </p:nvSpPr>
        <p:spPr>
          <a:xfrm>
            <a:off x="4452304" y="4810749"/>
            <a:ext cx="506324" cy="707886"/>
          </a:xfrm>
          <a:prstGeom prst="rect">
            <a:avLst/>
          </a:prstGeom>
          <a:noFill/>
          <a:ln>
            <a:solidFill>
              <a:srgbClr val="00B050"/>
            </a:solid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panose="020F0502020204030204"/>
                <a:ea typeface="+mn-ea"/>
              </a:rPr>
              <a:t>c</a:t>
            </a:r>
            <a:endParaRPr kumimoji="0" lang="he-IL" sz="40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10" name="TextBox 9"/>
          <p:cNvSpPr txBox="1"/>
          <p:nvPr/>
        </p:nvSpPr>
        <p:spPr>
          <a:xfrm>
            <a:off x="2878263" y="4810749"/>
            <a:ext cx="1322994" cy="707886"/>
          </a:xfrm>
          <a:prstGeom prst="rect">
            <a:avLst/>
          </a:prstGeom>
          <a:noFill/>
          <a:ln>
            <a:solidFill>
              <a:srgbClr val="00B050"/>
            </a:solid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panose="020F0502020204030204"/>
                <a:ea typeface="+mn-ea"/>
              </a:rPr>
              <a:t>d(c)</a:t>
            </a:r>
            <a:endParaRPr kumimoji="0" lang="he-IL" sz="40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2" name="TextBox 1"/>
          <p:cNvSpPr txBox="1"/>
          <p:nvPr/>
        </p:nvSpPr>
        <p:spPr>
          <a:xfrm>
            <a:off x="5113962" y="4022666"/>
            <a:ext cx="437881" cy="769441"/>
          </a:xfrm>
          <a:prstGeom prst="rect">
            <a:avLst/>
          </a:prstGeom>
          <a:noFill/>
        </p:spPr>
        <p:txBody>
          <a:bodyPr wrap="square" rtlCol="1">
            <a:spAutoFit/>
          </a:bodyPr>
          <a:lstStyle/>
          <a:p>
            <a:r>
              <a:rPr lang="he-IL" sz="4400" dirty="0">
                <a:solidFill>
                  <a:srgbClr val="00B050"/>
                </a:solidFill>
              </a:rPr>
              <a:t>4</a:t>
            </a:r>
            <a:endParaRPr lang="he-IL" dirty="0"/>
          </a:p>
        </p:txBody>
      </p:sp>
      <p:sp>
        <p:nvSpPr>
          <p:cNvPr id="11" name="TextBox 10"/>
          <p:cNvSpPr txBox="1"/>
          <p:nvPr/>
        </p:nvSpPr>
        <p:spPr>
          <a:xfrm>
            <a:off x="3224172" y="2266258"/>
            <a:ext cx="1228132" cy="923330"/>
          </a:xfrm>
          <a:prstGeom prst="rect">
            <a:avLst/>
          </a:prstGeom>
          <a:noFill/>
        </p:spPr>
        <p:txBody>
          <a:bodyPr wrap="square" rtlCol="1">
            <a:spAutoFit/>
          </a:bodyPr>
          <a:lstStyle/>
          <a:p>
            <a:r>
              <a:rPr lang="he-IL" sz="5400" dirty="0">
                <a:solidFill>
                  <a:srgbClr val="ED7D31">
                    <a:lumMod val="75000"/>
                  </a:srgbClr>
                </a:solidFill>
              </a:rPr>
              <a:t>חום</a:t>
            </a:r>
            <a:endParaRPr lang="he-IL" dirty="0"/>
          </a:p>
        </p:txBody>
      </p:sp>
      <p:sp>
        <p:nvSpPr>
          <p:cNvPr id="12" name="TextBox 11"/>
          <p:cNvSpPr txBox="1"/>
          <p:nvPr/>
        </p:nvSpPr>
        <p:spPr>
          <a:xfrm>
            <a:off x="4420902" y="2475391"/>
            <a:ext cx="7199290" cy="577850"/>
          </a:xfrm>
          <a:prstGeom prst="rect">
            <a:avLst/>
          </a:prstGeom>
          <a:noFill/>
        </p:spPr>
        <p:txBody>
          <a:bodyPr wrap="square" rtlCol="1">
            <a:spAutoFit/>
          </a:bodyPr>
          <a:lstStyle/>
          <a:p>
            <a:pPr marL="571500" lvl="0" indent="-571500">
              <a:lnSpc>
                <a:spcPct val="150000"/>
              </a:lnSpc>
              <a:buFont typeface="Arial" panose="020B0604020202020204" pitchFamily="34" charset="0"/>
              <a:buChar char="•"/>
            </a:pPr>
            <a:r>
              <a:rPr lang="he-IL" sz="2400" dirty="0">
                <a:solidFill>
                  <a:prstClr val="black"/>
                </a:solidFill>
              </a:rPr>
              <a:t>באיזה צבע צבועות ההברות שעליהן יש נקודות מנוחה? </a:t>
            </a:r>
          </a:p>
        </p:txBody>
      </p:sp>
      <p:sp>
        <p:nvSpPr>
          <p:cNvPr id="13" name="TextBox 12"/>
          <p:cNvSpPr txBox="1"/>
          <p:nvPr/>
        </p:nvSpPr>
        <p:spPr>
          <a:xfrm>
            <a:off x="4420902" y="3411673"/>
            <a:ext cx="7199290" cy="461665"/>
          </a:xfrm>
          <a:prstGeom prst="rect">
            <a:avLst/>
          </a:prstGeom>
          <a:noFill/>
        </p:spPr>
        <p:txBody>
          <a:bodyPr wrap="square" rtlCol="1">
            <a:spAutoFit/>
          </a:bodyPr>
          <a:lstStyle/>
          <a:p>
            <a:pPr marL="571500" lvl="0" indent="-571500">
              <a:buFont typeface="Arial" panose="020B0604020202020204" pitchFamily="34" charset="0"/>
              <a:buChar char="•"/>
            </a:pPr>
            <a:r>
              <a:rPr lang="he-IL" sz="2400" dirty="0">
                <a:solidFill>
                  <a:prstClr val="black"/>
                </a:solidFill>
              </a:rPr>
              <a:t>איפה הן ממוקמות במשפט? (בהתחלה/ באמצע/ בסוף)</a:t>
            </a:r>
          </a:p>
        </p:txBody>
      </p:sp>
      <p:sp>
        <p:nvSpPr>
          <p:cNvPr id="14" name="מלבן 13"/>
          <p:cNvSpPr/>
          <p:nvPr/>
        </p:nvSpPr>
        <p:spPr>
          <a:xfrm>
            <a:off x="4296060" y="4176555"/>
            <a:ext cx="7324132" cy="461665"/>
          </a:xfrm>
          <a:prstGeom prst="rect">
            <a:avLst/>
          </a:prstGeom>
        </p:spPr>
        <p:txBody>
          <a:bodyPr wrap="square">
            <a:spAutoFit/>
          </a:bodyPr>
          <a:lstStyle/>
          <a:p>
            <a:pPr marL="571500" lvl="0" indent="-571500">
              <a:buFont typeface="Arial" panose="020B0604020202020204" pitchFamily="34" charset="0"/>
              <a:buChar char="•"/>
            </a:pPr>
            <a:r>
              <a:rPr lang="he-IL" sz="2400" dirty="0">
                <a:solidFill>
                  <a:prstClr val="black"/>
                </a:solidFill>
              </a:rPr>
              <a:t>כמה משפטים מוזיקליים בכל מחרוזת (=בית)?</a:t>
            </a:r>
          </a:p>
        </p:txBody>
      </p:sp>
      <p:sp>
        <p:nvSpPr>
          <p:cNvPr id="15" name="מלבן 14"/>
          <p:cNvSpPr/>
          <p:nvPr/>
        </p:nvSpPr>
        <p:spPr>
          <a:xfrm>
            <a:off x="3979572" y="4992714"/>
            <a:ext cx="7640620" cy="461665"/>
          </a:xfrm>
          <a:prstGeom prst="rect">
            <a:avLst/>
          </a:prstGeom>
        </p:spPr>
        <p:txBody>
          <a:bodyPr wrap="square">
            <a:spAutoFit/>
          </a:bodyPr>
          <a:lstStyle/>
          <a:p>
            <a:pPr marL="571500" lvl="0" indent="-571500">
              <a:buFont typeface="Arial" panose="020B0604020202020204" pitchFamily="34" charset="0"/>
              <a:buChar char="•"/>
            </a:pPr>
            <a:r>
              <a:rPr lang="he-IL" sz="2400" dirty="0">
                <a:solidFill>
                  <a:prstClr val="black"/>
                </a:solidFill>
              </a:rPr>
              <a:t>אילו משפטים מוזיקליים מסתיימים באותה מנגינה?         ו</a:t>
            </a:r>
          </a:p>
        </p:txBody>
      </p:sp>
    </p:spTree>
    <p:extLst>
      <p:ext uri="{BB962C8B-B14F-4D97-AF65-F5344CB8AC3E}">
        <p14:creationId xmlns:p14="http://schemas.microsoft.com/office/powerpoint/2010/main" val="127103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3648"/>
            <a:ext cx="12192000" cy="6869720"/>
          </a:xfrm>
        </p:spPr>
      </p:pic>
      <p:pic>
        <p:nvPicPr>
          <p:cNvPr id="14" name="מציין מיקום תוכן 3">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22" name="az_iranen_1">
            <a:hlinkClick r:id="" action="ppaction://media"/>
          </p:cNvPr>
          <p:cNvPicPr>
            <a:picLocks noChangeAspect="1"/>
          </p:cNvPicPr>
          <p:nvPr>
            <a:audioFile r:link="rId1"/>
            <p:extLst>
              <p:ext uri="{DAA4B4D4-6D71-4841-9C94-3DE7FCFB9230}">
                <p14:media xmlns:p14="http://schemas.microsoft.com/office/powerpoint/2010/main" r:embed="rId2">
                  <p14:trim end="226147.325"/>
                </p14:media>
              </p:ext>
            </p:extLst>
          </p:nvPr>
        </p:nvPicPr>
        <p:blipFill>
          <a:blip r:embed="rId7"/>
          <a:stretch>
            <a:fillRect/>
          </a:stretch>
        </p:blipFill>
        <p:spPr>
          <a:xfrm>
            <a:off x="10586707" y="2643269"/>
            <a:ext cx="901711" cy="901711"/>
          </a:xfrm>
          <a:prstGeom prst="rect">
            <a:avLst/>
          </a:prstGeom>
        </p:spPr>
      </p:pic>
      <p:sp>
        <p:nvSpPr>
          <p:cNvPr id="23" name="כותרת 1"/>
          <p:cNvSpPr txBox="1">
            <a:spLocks/>
          </p:cNvSpPr>
          <p:nvPr/>
        </p:nvSpPr>
        <p:spPr>
          <a:xfrm>
            <a:off x="2127561" y="516218"/>
            <a:ext cx="9117676" cy="84022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he-IL" b="1" dirty="0">
                <a:solidFill>
                  <a:srgbClr val="00B050"/>
                </a:solidFill>
                <a:cs typeface="Arial" panose="020B0604020202020204" pitchFamily="34" charset="0"/>
              </a:rPr>
              <a:t>תִּזְמוּר</a:t>
            </a:r>
            <a:endParaRPr kumimoji="0" lang="he-IL" sz="4400" b="1" i="0" u="none" strike="noStrike" kern="1200" cap="none" spc="0" normalizeH="0" baseline="0" noProof="0" dirty="0">
              <a:ln>
                <a:noFill/>
              </a:ln>
              <a:solidFill>
                <a:srgbClr val="00B050"/>
              </a:solidFill>
              <a:effectLst/>
              <a:uLnTx/>
              <a:uFillTx/>
              <a:latin typeface="Calibri Light" panose="020F0302020204030204"/>
              <a:ea typeface="+mj-ea"/>
              <a:cs typeface="Arial" panose="020B0604020202020204" pitchFamily="34" charset="0"/>
            </a:endParaRPr>
          </a:p>
        </p:txBody>
      </p:sp>
      <p:sp>
        <p:nvSpPr>
          <p:cNvPr id="2" name="אליפסה 1"/>
          <p:cNvSpPr/>
          <p:nvPr/>
        </p:nvSpPr>
        <p:spPr>
          <a:xfrm>
            <a:off x="10431887" y="2550017"/>
            <a:ext cx="1172925" cy="994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2" name="קבוצה 11"/>
          <p:cNvGrpSpPr/>
          <p:nvPr/>
        </p:nvGrpSpPr>
        <p:grpSpPr>
          <a:xfrm>
            <a:off x="48939" y="2895776"/>
            <a:ext cx="8579906" cy="3667713"/>
            <a:chOff x="48939" y="2895776"/>
            <a:chExt cx="8579906" cy="3667713"/>
          </a:xfrm>
        </p:grpSpPr>
        <p:grpSp>
          <p:nvGrpSpPr>
            <p:cNvPr id="7" name="קבוצה 6"/>
            <p:cNvGrpSpPr/>
            <p:nvPr/>
          </p:nvGrpSpPr>
          <p:grpSpPr>
            <a:xfrm>
              <a:off x="48939" y="2895776"/>
              <a:ext cx="8295806" cy="3667713"/>
              <a:chOff x="-903394" y="2706929"/>
              <a:chExt cx="8295806" cy="3667713"/>
            </a:xfrm>
          </p:grpSpPr>
          <p:pic>
            <p:nvPicPr>
              <p:cNvPr id="15" name="Picture 34460"/>
              <p:cNvPicPr/>
              <p:nvPr/>
            </p:nvPicPr>
            <p:blipFill rotWithShape="1">
              <a:blip r:embed="rId8"/>
              <a:srcRect l="64194" t="30824" r="4952" b="38737"/>
              <a:stretch/>
            </p:blipFill>
            <p:spPr bwMode="auto">
              <a:xfrm>
                <a:off x="2299265" y="2968893"/>
                <a:ext cx="1359964" cy="1395366"/>
              </a:xfrm>
              <a:prstGeom prst="rect">
                <a:avLst/>
              </a:prstGeom>
              <a:ln>
                <a:noFill/>
              </a:ln>
              <a:extLst>
                <a:ext uri="{53640926-AAD7-44D8-BBD7-CCE9431645EC}">
                  <a14:shadowObscured xmlns:a14="http://schemas.microsoft.com/office/drawing/2010/main"/>
                </a:ext>
              </a:extLst>
            </p:spPr>
          </p:pic>
          <p:pic>
            <p:nvPicPr>
              <p:cNvPr id="16" name="Picture 34460"/>
              <p:cNvPicPr/>
              <p:nvPr/>
            </p:nvPicPr>
            <p:blipFill rotWithShape="1">
              <a:blip r:embed="rId8"/>
              <a:srcRect t="5072" r="52749" b="80102"/>
              <a:stretch/>
            </p:blipFill>
            <p:spPr bwMode="auto">
              <a:xfrm>
                <a:off x="4929510" y="2706929"/>
                <a:ext cx="2462902" cy="703395"/>
              </a:xfrm>
              <a:prstGeom prst="rect">
                <a:avLst/>
              </a:prstGeom>
              <a:ln>
                <a:noFill/>
              </a:ln>
              <a:extLst>
                <a:ext uri="{53640926-AAD7-44D8-BBD7-CCE9431645EC}">
                  <a14:shadowObscured xmlns:a14="http://schemas.microsoft.com/office/drawing/2010/main"/>
                </a:ext>
              </a:extLst>
            </p:spPr>
          </p:pic>
          <p:pic>
            <p:nvPicPr>
              <p:cNvPr id="17" name="Picture 34460"/>
              <p:cNvPicPr/>
              <p:nvPr/>
            </p:nvPicPr>
            <p:blipFill rotWithShape="1">
              <a:blip r:embed="rId8"/>
              <a:srcRect l="69654" t="63608" r="4740" b="9076"/>
              <a:stretch/>
            </p:blipFill>
            <p:spPr bwMode="auto">
              <a:xfrm>
                <a:off x="584828" y="2990201"/>
                <a:ext cx="1180801" cy="1090765"/>
              </a:xfrm>
              <a:prstGeom prst="rect">
                <a:avLst/>
              </a:prstGeom>
              <a:ln>
                <a:noFill/>
              </a:ln>
              <a:extLst>
                <a:ext uri="{53640926-AAD7-44D8-BBD7-CCE9431645EC}">
                  <a14:shadowObscured xmlns:a14="http://schemas.microsoft.com/office/drawing/2010/main"/>
                </a:ext>
              </a:extLst>
            </p:spPr>
          </p:pic>
          <p:pic>
            <p:nvPicPr>
              <p:cNvPr id="18" name="Picture 34460"/>
              <p:cNvPicPr/>
              <p:nvPr/>
            </p:nvPicPr>
            <p:blipFill rotWithShape="1">
              <a:blip r:embed="rId8"/>
              <a:srcRect l="8284" t="71206" r="53295"/>
              <a:stretch/>
            </p:blipFill>
            <p:spPr bwMode="auto">
              <a:xfrm>
                <a:off x="1578655" y="4854423"/>
                <a:ext cx="1615009" cy="1241476"/>
              </a:xfrm>
              <a:prstGeom prst="rect">
                <a:avLst/>
              </a:prstGeom>
              <a:ln>
                <a:noFill/>
              </a:ln>
              <a:extLst>
                <a:ext uri="{53640926-AAD7-44D8-BBD7-CCE9431645EC}">
                  <a14:shadowObscured xmlns:a14="http://schemas.microsoft.com/office/drawing/2010/main"/>
                </a:ext>
              </a:extLst>
            </p:spPr>
          </p:pic>
          <p:pic>
            <p:nvPicPr>
              <p:cNvPr id="19" name="Picture 34460"/>
              <p:cNvPicPr/>
              <p:nvPr/>
            </p:nvPicPr>
            <p:blipFill rotWithShape="1">
              <a:blip r:embed="rId8"/>
              <a:srcRect l="6777" t="22046" r="52742" b="33664"/>
              <a:stretch/>
            </p:blipFill>
            <p:spPr bwMode="auto">
              <a:xfrm>
                <a:off x="4164629" y="4348462"/>
                <a:ext cx="1656035" cy="2026180"/>
              </a:xfrm>
              <a:prstGeom prst="rect">
                <a:avLst/>
              </a:prstGeom>
              <a:ln>
                <a:noFill/>
              </a:ln>
              <a:extLst>
                <a:ext uri="{53640926-AAD7-44D8-BBD7-CCE9431645EC}">
                  <a14:shadowObscured xmlns:a14="http://schemas.microsoft.com/office/drawing/2010/main"/>
                </a:ext>
              </a:extLst>
            </p:spPr>
          </p:pic>
          <p:grpSp>
            <p:nvGrpSpPr>
              <p:cNvPr id="3" name="קבוצה 2"/>
              <p:cNvGrpSpPr/>
              <p:nvPr/>
            </p:nvGrpSpPr>
            <p:grpSpPr>
              <a:xfrm>
                <a:off x="-903394" y="4399985"/>
                <a:ext cx="1855275" cy="1634556"/>
                <a:chOff x="-28721" y="3104611"/>
                <a:chExt cx="1855275" cy="1634556"/>
              </a:xfrm>
            </p:grpSpPr>
            <p:pic>
              <p:nvPicPr>
                <p:cNvPr id="20" name="Picture 17927"/>
                <p:cNvPicPr/>
                <p:nvPr/>
              </p:nvPicPr>
              <p:blipFill rotWithShape="1">
                <a:blip r:embed="rId9"/>
                <a:srcRect l="46213" t="66728" r="31048" b="18457"/>
                <a:stretch/>
              </p:blipFill>
              <p:spPr bwMode="auto">
                <a:xfrm>
                  <a:off x="-28721" y="3159922"/>
                  <a:ext cx="1714500" cy="1579245"/>
                </a:xfrm>
                <a:prstGeom prst="rect">
                  <a:avLst/>
                </a:prstGeom>
                <a:ln>
                  <a:noFill/>
                </a:ln>
                <a:extLst>
                  <a:ext uri="{53640926-AAD7-44D8-BBD7-CCE9431645EC}">
                    <a14:shadowObscured xmlns:a14="http://schemas.microsoft.com/office/drawing/2010/main"/>
                  </a:ext>
                </a:extLst>
              </p:spPr>
            </p:pic>
            <p:sp>
              <p:nvSpPr>
                <p:cNvPr id="21" name="TextBox 20"/>
                <p:cNvSpPr txBox="1"/>
                <p:nvPr/>
              </p:nvSpPr>
              <p:spPr>
                <a:xfrm>
                  <a:off x="837113" y="3104611"/>
                  <a:ext cx="989441" cy="523220"/>
                </a:xfrm>
                <a:prstGeom prst="rect">
                  <a:avLst/>
                </a:prstGeom>
                <a:noFill/>
              </p:spPr>
              <p:txBody>
                <a:bodyPr wrap="square" rtlCol="1">
                  <a:spAutoFit/>
                </a:bodyPr>
                <a:lstStyle/>
                <a:p>
                  <a:r>
                    <a:rPr lang="he-IL" sz="2800" b="1" dirty="0" err="1">
                      <a:solidFill>
                        <a:srgbClr val="663300"/>
                      </a:solidFill>
                      <a:latin typeface="Georgia Pro Semibold" panose="02040702050405020303" pitchFamily="18" charset="0"/>
                      <a:cs typeface="David" panose="020E0502060401010101" pitchFamily="34" charset="-79"/>
                    </a:rPr>
                    <a:t>כִּנּוֹר</a:t>
                  </a:r>
                  <a:endParaRPr lang="he-IL" sz="2800" b="1" dirty="0">
                    <a:solidFill>
                      <a:srgbClr val="663300"/>
                    </a:solidFill>
                    <a:latin typeface="Georgia Pro Semibold" panose="02040702050405020303" pitchFamily="18" charset="0"/>
                    <a:cs typeface="David" panose="020E0502060401010101" pitchFamily="34" charset="-79"/>
                  </a:endParaRPr>
                </a:p>
              </p:txBody>
            </p:sp>
          </p:grpSp>
        </p:grpSp>
        <p:grpSp>
          <p:nvGrpSpPr>
            <p:cNvPr id="11" name="קבוצה 10"/>
            <p:cNvGrpSpPr/>
            <p:nvPr/>
          </p:nvGrpSpPr>
          <p:grpSpPr>
            <a:xfrm>
              <a:off x="7110483" y="4447166"/>
              <a:ext cx="1518362" cy="1678507"/>
              <a:chOff x="7110483" y="4447166"/>
              <a:chExt cx="1518362" cy="1678507"/>
            </a:xfrm>
          </p:grpSpPr>
          <p:pic>
            <p:nvPicPr>
              <p:cNvPr id="10" name="תמונה 9"/>
              <p:cNvPicPr>
                <a:picLocks noChangeAspect="1"/>
              </p:cNvPicPr>
              <p:nvPr/>
            </p:nvPicPr>
            <p:blipFill>
              <a:blip r:embed="rId10"/>
              <a:stretch>
                <a:fillRect/>
              </a:stretch>
            </p:blipFill>
            <p:spPr>
              <a:xfrm>
                <a:off x="7224169" y="4447166"/>
                <a:ext cx="1218866" cy="1245952"/>
              </a:xfrm>
              <a:prstGeom prst="rect">
                <a:avLst/>
              </a:prstGeom>
            </p:spPr>
          </p:pic>
          <p:sp>
            <p:nvSpPr>
              <p:cNvPr id="26" name="TextBox 25"/>
              <p:cNvSpPr txBox="1"/>
              <p:nvPr/>
            </p:nvSpPr>
            <p:spPr>
              <a:xfrm>
                <a:off x="7110483" y="5664008"/>
                <a:ext cx="1518362" cy="461665"/>
              </a:xfrm>
              <a:prstGeom prst="rect">
                <a:avLst/>
              </a:prstGeom>
              <a:noFill/>
            </p:spPr>
            <p:txBody>
              <a:bodyPr wrap="square" rtlCol="1">
                <a:spAutoFit/>
              </a:bodyPr>
              <a:lstStyle/>
              <a:p>
                <a:r>
                  <a:rPr lang="he-IL" sz="2400" b="1" dirty="0" err="1">
                    <a:solidFill>
                      <a:srgbClr val="663300"/>
                    </a:solidFill>
                    <a:latin typeface="Georgia Pro Semibold" panose="02040702050405020303" pitchFamily="18" charset="0"/>
                    <a:cs typeface="David" panose="020E0502060401010101" pitchFamily="34" charset="-79"/>
                  </a:rPr>
                  <a:t>תֹּף</a:t>
                </a:r>
                <a:r>
                  <a:rPr lang="he-IL" sz="2400" b="1" dirty="0">
                    <a:solidFill>
                      <a:srgbClr val="663300"/>
                    </a:solidFill>
                    <a:latin typeface="Georgia Pro Semibold" panose="02040702050405020303" pitchFamily="18" charset="0"/>
                    <a:cs typeface="David" panose="020E0502060401010101" pitchFamily="34" charset="-79"/>
                  </a:rPr>
                  <a:t> מִסְגֶּרֶת</a:t>
                </a:r>
              </a:p>
            </p:txBody>
          </p:sp>
        </p:grpSp>
      </p:grpSp>
      <p:sp>
        <p:nvSpPr>
          <p:cNvPr id="27" name="אליפסה 26"/>
          <p:cNvSpPr/>
          <p:nvPr/>
        </p:nvSpPr>
        <p:spPr>
          <a:xfrm>
            <a:off x="7110484" y="4269812"/>
            <a:ext cx="1653970" cy="21713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אליפסה 27"/>
          <p:cNvSpPr/>
          <p:nvPr/>
        </p:nvSpPr>
        <p:spPr>
          <a:xfrm>
            <a:off x="2993534" y="2942905"/>
            <a:ext cx="1803041" cy="1701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כותרת 1">
            <a:extLst>
              <a:ext uri="{FF2B5EF4-FFF2-40B4-BE49-F238E27FC236}">
                <a16:creationId xmlns:a16="http://schemas.microsoft.com/office/drawing/2014/main" id="{6E0A6E48-67EE-A2D2-D30E-F1591E27F185}"/>
              </a:ext>
            </a:extLst>
          </p:cNvPr>
          <p:cNvSpPr>
            <a:spLocks noGrp="1"/>
          </p:cNvSpPr>
          <p:nvPr>
            <p:ph type="title"/>
          </p:nvPr>
        </p:nvSpPr>
        <p:spPr>
          <a:xfrm>
            <a:off x="1537161" y="1580486"/>
            <a:ext cx="10067651" cy="840220"/>
          </a:xfrm>
        </p:spPr>
        <p:txBody>
          <a:bodyPr>
            <a:noAutofit/>
          </a:bodyPr>
          <a:lstStyle/>
          <a:p>
            <a:r>
              <a:rPr lang="he-IL" sz="2400" b="1" dirty="0">
                <a:cs typeface="+mn-cs"/>
              </a:rPr>
              <a:t>האזינו לפיוט והקיפו את כלי הנגינה שמלווים את שירת הפיוט</a:t>
            </a:r>
            <a:br>
              <a:rPr lang="he-IL" sz="2400" b="1" dirty="0">
                <a:cs typeface="+mn-cs"/>
              </a:rPr>
            </a:br>
            <a:endParaRPr lang="he-IL" sz="2400" b="1" dirty="0">
              <a:cs typeface="+mn-cs"/>
            </a:endParaRPr>
          </a:p>
        </p:txBody>
      </p:sp>
    </p:spTree>
    <p:extLst>
      <p:ext uri="{BB962C8B-B14F-4D97-AF65-F5344CB8AC3E}">
        <p14:creationId xmlns:p14="http://schemas.microsoft.com/office/powerpoint/2010/main" val="104854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5500" fill="hold"/>
                                        <p:tgtEl>
                                          <p:spTgt spid="22"/>
                                        </p:tgtEl>
                                      </p:cBhvr>
                                    </p:cmd>
                                  </p:childTnLst>
                                </p:cTn>
                              </p:par>
                            </p:childTnLst>
                          </p:cTn>
                        </p:par>
                      </p:childTnLst>
                    </p:cTn>
                  </p:par>
                </p:childTnLst>
              </p:cTn>
              <p:nextCondLst>
                <p:cond evt="onClick" delay="0">
                  <p:tgtEl>
                    <p:spTgt spid="22"/>
                  </p:tgtEl>
                </p:cond>
              </p:nextCondLst>
            </p:seq>
            <p:audio>
              <p:cMediaNode vol="80000">
                <p:cTn id="22" fill="hold" display="0">
                  <p:stCondLst>
                    <p:cond delay="indefinite"/>
                  </p:stCondLst>
                  <p:endCondLst>
                    <p:cond evt="onStopAudio" delay="0">
                      <p:tgtEl>
                        <p:sldTgt/>
                      </p:tgtEl>
                    </p:cond>
                  </p:endCondLst>
                </p:cTn>
                <p:tgtEl>
                  <p:spTgt spid="22"/>
                </p:tgtEl>
              </p:cMediaNode>
            </p:audio>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71523"/>
            <a:ext cx="12192000" cy="6869720"/>
          </a:xfrm>
        </p:spPr>
      </p:pic>
      <p:pic>
        <p:nvPicPr>
          <p:cNvPr id="7" name="מציין מיקום תוכן 3">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3" name="מלבן 2"/>
          <p:cNvSpPr/>
          <p:nvPr/>
        </p:nvSpPr>
        <p:spPr>
          <a:xfrm>
            <a:off x="3254142" y="758390"/>
            <a:ext cx="7826181" cy="523220"/>
          </a:xfrm>
          <a:prstGeom prst="rect">
            <a:avLst/>
          </a:prstGeom>
        </p:spPr>
        <p:txBody>
          <a:bodyPr wrap="none">
            <a:spAutoFit/>
          </a:bodyPr>
          <a:lstStyle/>
          <a:p>
            <a:r>
              <a:rPr lang="he-IL" sz="2800" b="1" dirty="0">
                <a:solidFill>
                  <a:prstClr val="black"/>
                </a:solidFill>
                <a:latin typeface="Calibri Light" panose="020F0302020204030204"/>
                <a:ea typeface="+mj-ea"/>
              </a:rPr>
              <a:t>באילו כלי נגינה מלווים את שירת הפיוט בביצוע הבא?</a:t>
            </a:r>
            <a:endParaRPr lang="he-IL" dirty="0"/>
          </a:p>
        </p:txBody>
      </p:sp>
      <p:sp>
        <p:nvSpPr>
          <p:cNvPr id="6" name="TextBox 5"/>
          <p:cNvSpPr txBox="1"/>
          <p:nvPr/>
        </p:nvSpPr>
        <p:spPr>
          <a:xfrm>
            <a:off x="3585964" y="2331744"/>
            <a:ext cx="6014433" cy="1138773"/>
          </a:xfrm>
          <a:prstGeom prst="rect">
            <a:avLst/>
          </a:prstGeom>
          <a:noFill/>
        </p:spPr>
        <p:txBody>
          <a:bodyPr wrap="square" rtlCol="1">
            <a:spAutoFit/>
          </a:bodyPr>
          <a:lstStyle/>
          <a:p>
            <a:r>
              <a:rPr lang="he-IL" sz="4000" dirty="0">
                <a:hlinkClick r:id="rId5"/>
              </a:rPr>
              <a:t>קישור לביצוע הפיוט "אז ירנן" </a:t>
            </a:r>
            <a:r>
              <a:rPr lang="he-IL" sz="2800" dirty="0"/>
              <a:t>ביצוע: חכם דוד מנחם ואלעד גבאי</a:t>
            </a:r>
          </a:p>
        </p:txBody>
      </p:sp>
    </p:spTree>
    <p:extLst>
      <p:ext uri="{BB962C8B-B14F-4D97-AF65-F5344CB8AC3E}">
        <p14:creationId xmlns:p14="http://schemas.microsoft.com/office/powerpoint/2010/main" val="3494825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5" name="כותרת 1"/>
          <p:cNvSpPr>
            <a:spLocks noGrp="1"/>
          </p:cNvSpPr>
          <p:nvPr>
            <p:ph type="title"/>
          </p:nvPr>
        </p:nvSpPr>
        <p:spPr>
          <a:xfrm>
            <a:off x="1843314" y="512251"/>
            <a:ext cx="9117676" cy="840220"/>
          </a:xfrm>
        </p:spPr>
        <p:txBody>
          <a:bodyPr>
            <a:normAutofit/>
          </a:bodyPr>
          <a:lstStyle/>
          <a:p>
            <a:pPr algn="ctr"/>
            <a:r>
              <a:rPr lang="he-IL" b="1" dirty="0">
                <a:solidFill>
                  <a:srgbClr val="00B050"/>
                </a:solidFill>
                <a:cs typeface="+mn-cs"/>
              </a:rPr>
              <a:t>שירת מענה</a:t>
            </a:r>
          </a:p>
        </p:txBody>
      </p:sp>
      <p:sp>
        <p:nvSpPr>
          <p:cNvPr id="6" name="Rectangle 1">
            <a:extLst>
              <a:ext uri="{FF2B5EF4-FFF2-40B4-BE49-F238E27FC236}">
                <a16:creationId xmlns:a16="http://schemas.microsoft.com/office/drawing/2014/main" id="{A248F885-7118-4558-B330-BF87804CD46D}"/>
              </a:ext>
            </a:extLst>
          </p:cNvPr>
          <p:cNvSpPr>
            <a:spLocks noChangeArrowheads="1"/>
          </p:cNvSpPr>
          <p:nvPr/>
        </p:nvSpPr>
        <p:spPr bwMode="auto">
          <a:xfrm>
            <a:off x="1843314" y="1514888"/>
            <a:ext cx="1020811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he-IL" altLang="he-IL" sz="2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התאימו לכל מחרוזת את המשפט</a:t>
            </a:r>
            <a:r>
              <a:rPr kumimoji="0" lang="he-IL" altLang="he-IL" sz="22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המתאר </a:t>
            </a:r>
            <a:r>
              <a:rPr lang="he-IL" altLang="he-IL" sz="2200" b="1" dirty="0">
                <a:latin typeface="Arial" panose="020B0604020202020204" pitchFamily="34" charset="0"/>
                <a:ea typeface="Times New Roman" panose="02020603050405020304" pitchFamily="18" charset="0"/>
              </a:rPr>
              <a:t>נְכוֹנָה </a:t>
            </a:r>
            <a:r>
              <a:rPr kumimoji="0" lang="he-IL" altLang="he-IL" sz="22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את שירת המענה בין הפייטן לקבוצה</a:t>
            </a:r>
            <a:endParaRPr kumimoji="0" lang="en-US" altLang="he-IL" sz="2200" b="1" i="0" u="none" strike="noStrike" cap="none" normalizeH="0" baseline="0" dirty="0">
              <a:ln>
                <a:noFill/>
              </a:ln>
              <a:solidFill>
                <a:schemeClr val="tx1"/>
              </a:solidFill>
              <a:effectLst/>
            </a:endParaRPr>
          </a:p>
        </p:txBody>
      </p:sp>
      <p:graphicFrame>
        <p:nvGraphicFramePr>
          <p:cNvPr id="8" name="טבלה 7">
            <a:extLst>
              <a:ext uri="{FF2B5EF4-FFF2-40B4-BE49-F238E27FC236}">
                <a16:creationId xmlns:a16="http://schemas.microsoft.com/office/drawing/2014/main" id="{21C49F20-1A4D-41EA-A66D-83D074CE9776}"/>
              </a:ext>
            </a:extLst>
          </p:cNvPr>
          <p:cNvGraphicFramePr>
            <a:graphicFrameLocks noGrp="1"/>
          </p:cNvGraphicFramePr>
          <p:nvPr/>
        </p:nvGraphicFramePr>
        <p:xfrm>
          <a:off x="1678263" y="2086965"/>
          <a:ext cx="9497950" cy="5255514"/>
        </p:xfrm>
        <a:graphic>
          <a:graphicData uri="http://schemas.openxmlformats.org/drawingml/2006/table">
            <a:tbl>
              <a:tblPr rtl="1" firstRow="1" bandRow="1">
                <a:tableStyleId>{5C22544A-7EE6-4342-B048-85BDC9FD1C3A}</a:tableStyleId>
              </a:tblPr>
              <a:tblGrid>
                <a:gridCol w="1477674">
                  <a:extLst>
                    <a:ext uri="{9D8B030D-6E8A-4147-A177-3AD203B41FA5}">
                      <a16:colId xmlns:a16="http://schemas.microsoft.com/office/drawing/2014/main" val="869118496"/>
                    </a:ext>
                  </a:extLst>
                </a:gridCol>
                <a:gridCol w="643186">
                  <a:extLst>
                    <a:ext uri="{9D8B030D-6E8A-4147-A177-3AD203B41FA5}">
                      <a16:colId xmlns:a16="http://schemas.microsoft.com/office/drawing/2014/main" val="1437921433"/>
                    </a:ext>
                  </a:extLst>
                </a:gridCol>
                <a:gridCol w="7377090">
                  <a:extLst>
                    <a:ext uri="{9D8B030D-6E8A-4147-A177-3AD203B41FA5}">
                      <a16:colId xmlns:a16="http://schemas.microsoft.com/office/drawing/2014/main" val="3729584981"/>
                    </a:ext>
                  </a:extLst>
                </a:gridCol>
              </a:tblGrid>
              <a:tr h="370840">
                <a:tc>
                  <a:txBody>
                    <a:bodyPr/>
                    <a:lstStyle/>
                    <a:p>
                      <a:pPr rtl="1">
                        <a:lnSpc>
                          <a:spcPct val="150000"/>
                        </a:lnSpc>
                        <a:spcBef>
                          <a:spcPts val="300"/>
                        </a:spcBef>
                        <a:spcAft>
                          <a:spcPts val="300"/>
                        </a:spcAft>
                      </a:pPr>
                      <a:r>
                        <a:rPr lang="he-IL" sz="2400" b="1" dirty="0">
                          <a:solidFill>
                            <a:sysClr val="windowText" lastClr="000000"/>
                          </a:solidFill>
                        </a:rPr>
                        <a:t>מחרוזת</a:t>
                      </a:r>
                      <a:r>
                        <a:rPr lang="he-IL" sz="2400" b="1" baseline="0" dirty="0">
                          <a:solidFill>
                            <a:sysClr val="windowText" lastClr="000000"/>
                          </a:solidFill>
                        </a:rPr>
                        <a:t> 1</a:t>
                      </a:r>
                      <a:endParaRPr lang="he-IL" sz="2400" b="1"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endParaRPr lang="he-IL" sz="2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endParaRPr lang="he-IL" sz="2400" b="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113137"/>
                  </a:ext>
                </a:extLst>
              </a:tr>
              <a:tr h="370840">
                <a:tc>
                  <a:txBody>
                    <a:bodyPr/>
                    <a:lstStyle/>
                    <a:p>
                      <a:pPr rtl="1">
                        <a:lnSpc>
                          <a:spcPct val="150000"/>
                        </a:lnSpc>
                        <a:spcBef>
                          <a:spcPts val="300"/>
                        </a:spcBef>
                        <a:spcAft>
                          <a:spcPts val="300"/>
                        </a:spcAft>
                      </a:pPr>
                      <a:r>
                        <a:rPr lang="he-IL" sz="2400" b="1" dirty="0"/>
                        <a:t>מחרוזת 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endParaRPr lang="he-IL"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r>
                        <a:rPr lang="he-IL" sz="2400" kern="1200" dirty="0">
                          <a:solidFill>
                            <a:schemeClr val="dk1"/>
                          </a:solidFill>
                          <a:effectLst/>
                          <a:latin typeface="+mn-lt"/>
                          <a:ea typeface="+mn-ea"/>
                          <a:cs typeface="+mn-cs"/>
                        </a:rPr>
                        <a:t>הפייטן והקבוצה שרים את כל המחרוזת.</a:t>
                      </a:r>
                      <a:endParaRPr lang="he-IL" sz="24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7924390"/>
                  </a:ext>
                </a:extLst>
              </a:tr>
              <a:tr h="370840">
                <a:tc>
                  <a:txBody>
                    <a:bodyPr/>
                    <a:lstStyle/>
                    <a:p>
                      <a:pPr rtl="1">
                        <a:lnSpc>
                          <a:spcPct val="150000"/>
                        </a:lnSpc>
                        <a:spcBef>
                          <a:spcPts val="300"/>
                        </a:spcBef>
                        <a:spcAft>
                          <a:spcPts val="300"/>
                        </a:spcAft>
                      </a:pPr>
                      <a:r>
                        <a:rPr lang="he-IL" sz="2400" b="1" dirty="0"/>
                        <a:t>מחרוזת 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endParaRPr lang="he-IL"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r>
                        <a:rPr lang="he-IL" sz="2400" kern="1200" dirty="0">
                          <a:solidFill>
                            <a:schemeClr val="dk1"/>
                          </a:solidFill>
                          <a:effectLst/>
                          <a:latin typeface="+mn-lt"/>
                          <a:ea typeface="+mn-ea"/>
                          <a:cs typeface="+mn-cs"/>
                        </a:rPr>
                        <a:t>הקבוצה מצטרפת אל הפייטן במילים</a:t>
                      </a:r>
                      <a:r>
                        <a:rPr lang="he-IL" sz="2400" kern="1200" baseline="0" dirty="0">
                          <a:solidFill>
                            <a:schemeClr val="dk1"/>
                          </a:solidFill>
                          <a:effectLst/>
                          <a:latin typeface="+mn-lt"/>
                          <a:ea typeface="+mn-ea"/>
                          <a:cs typeface="+mn-cs"/>
                        </a:rPr>
                        <a:t> "אשיר שיר חדש"</a:t>
                      </a:r>
                      <a:r>
                        <a:rPr lang="he-IL" sz="2400" kern="1200" dirty="0">
                          <a:solidFill>
                            <a:schemeClr val="dk1"/>
                          </a:solidFill>
                          <a:effectLst/>
                          <a:latin typeface="+mn-lt"/>
                          <a:ea typeface="+mn-ea"/>
                          <a:cs typeface="+mn-cs"/>
                        </a:rPr>
                        <a:t>.</a:t>
                      </a:r>
                      <a:endParaRPr lang="he-IL" sz="24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9279482"/>
                  </a:ext>
                </a:extLst>
              </a:tr>
              <a:tr h="370840">
                <a:tc>
                  <a:txBody>
                    <a:bodyPr/>
                    <a:lstStyle/>
                    <a:p>
                      <a:pPr rtl="1">
                        <a:lnSpc>
                          <a:spcPct val="150000"/>
                        </a:lnSpc>
                        <a:spcBef>
                          <a:spcPts val="300"/>
                        </a:spcBef>
                        <a:spcAft>
                          <a:spcPts val="300"/>
                        </a:spcAft>
                      </a:pPr>
                      <a:r>
                        <a:rPr lang="he-IL" sz="2400" b="1" dirty="0"/>
                        <a:t>מחרוזת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endParaRPr lang="he-IL" sz="2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1" eaLnBrk="1" fontAlgn="auto" latinLnBrk="0" hangingPunct="1">
                        <a:lnSpc>
                          <a:spcPct val="150000"/>
                        </a:lnSpc>
                        <a:spcBef>
                          <a:spcPts val="300"/>
                        </a:spcBef>
                        <a:spcAft>
                          <a:spcPts val="300"/>
                        </a:spcAft>
                        <a:buClrTx/>
                        <a:buSzTx/>
                        <a:buFontTx/>
                        <a:buNone/>
                        <a:tabLst/>
                        <a:defRPr/>
                      </a:pPr>
                      <a:r>
                        <a:rPr kumimoji="0" lang="he-IL" sz="2400" b="0" i="0" u="none" strike="noStrike" kern="1200" cap="none" spc="0" normalizeH="0" baseline="0" noProof="0" dirty="0">
                          <a:ln>
                            <a:noFill/>
                          </a:ln>
                          <a:solidFill>
                            <a:sysClr val="windowText" lastClr="000000"/>
                          </a:solidFill>
                          <a:effectLst/>
                          <a:uLnTx/>
                          <a:uFillTx/>
                          <a:latin typeface="+mn-lt"/>
                          <a:ea typeface="+mn-ea"/>
                          <a:cs typeface="+mn-cs"/>
                        </a:rPr>
                        <a:t>הפייטן שר את כל המחרוזת וחוזר פעמיים על משפט הסיום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8027030"/>
                  </a:ext>
                </a:extLst>
              </a:tr>
              <a:tr h="370840">
                <a:tc>
                  <a:txBody>
                    <a:bodyPr/>
                    <a:lstStyle/>
                    <a:p>
                      <a:pPr rtl="1">
                        <a:lnSpc>
                          <a:spcPct val="150000"/>
                        </a:lnSpc>
                        <a:spcBef>
                          <a:spcPts val="300"/>
                        </a:spcBef>
                        <a:spcAft>
                          <a:spcPts val="300"/>
                        </a:spcAft>
                      </a:pPr>
                      <a:r>
                        <a:rPr lang="he-IL" sz="2400" b="1" dirty="0"/>
                        <a:t>מחרוזת 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endParaRPr lang="he-IL"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r>
                        <a:rPr lang="he-IL" sz="2400" dirty="0"/>
                        <a:t>הקבוצה מצטרפת אל הפייטן במשפט הסיום ובמילים נוספות</a:t>
                      </a:r>
                      <a:endParaRPr lang="he-IL" sz="24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2260623"/>
                  </a:ext>
                </a:extLst>
              </a:tr>
              <a:tr h="370840">
                <a:tc>
                  <a:txBody>
                    <a:bodyPr/>
                    <a:lstStyle/>
                    <a:p>
                      <a:pPr rtl="1">
                        <a:lnSpc>
                          <a:spcPct val="150000"/>
                        </a:lnSpc>
                        <a:spcBef>
                          <a:spcPts val="300"/>
                        </a:spcBef>
                        <a:spcAft>
                          <a:spcPts val="300"/>
                        </a:spcAft>
                      </a:pPr>
                      <a:r>
                        <a:rPr lang="he-IL" sz="2400" b="1" dirty="0"/>
                        <a:t>מחרוזת 6</a:t>
                      </a:r>
                    </a:p>
                    <a:p>
                      <a:pPr marL="0" marR="0" lvl="0" indent="0" algn="r" defTabSz="914400" rtl="1" eaLnBrk="1" fontAlgn="auto" latinLnBrk="0" hangingPunct="1">
                        <a:lnSpc>
                          <a:spcPct val="150000"/>
                        </a:lnSpc>
                        <a:spcBef>
                          <a:spcPts val="300"/>
                        </a:spcBef>
                        <a:spcAft>
                          <a:spcPts val="30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mn-lt"/>
                          <a:ea typeface="+mn-ea"/>
                          <a:cs typeface="+mn-cs"/>
                        </a:rPr>
                        <a:t>מחרוזת 7</a:t>
                      </a:r>
                    </a:p>
                    <a:p>
                      <a:pPr rtl="1">
                        <a:lnSpc>
                          <a:spcPct val="150000"/>
                        </a:lnSpc>
                        <a:spcBef>
                          <a:spcPts val="300"/>
                        </a:spcBef>
                        <a:spcAft>
                          <a:spcPts val="300"/>
                        </a:spcAft>
                      </a:pPr>
                      <a:endParaRPr lang="he-IL" sz="2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endParaRPr lang="he-IL"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1" eaLnBrk="1" fontAlgn="auto" latinLnBrk="0" hangingPunct="1">
                        <a:lnSpc>
                          <a:spcPct val="150000"/>
                        </a:lnSpc>
                        <a:spcBef>
                          <a:spcPts val="300"/>
                        </a:spcBef>
                        <a:spcAft>
                          <a:spcPts val="30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mn-lt"/>
                          <a:ea typeface="+mn-ea"/>
                          <a:cs typeface="+mn-cs"/>
                        </a:rPr>
                        <a:t>הקבוצה מצטרפת אל הפייטן במשפט הסיום</a:t>
                      </a:r>
                      <a:endParaRPr kumimoji="0" lang="he-IL" sz="2400" b="0" i="0" u="none" strike="noStrike" kern="1200" cap="none" spc="0" normalizeH="0" baseline="0" noProof="0" dirty="0">
                        <a:ln>
                          <a:noFill/>
                        </a:ln>
                        <a:solidFill>
                          <a:sysClr val="windowText" lastClr="000000"/>
                        </a:solidFill>
                        <a:effectLst/>
                        <a:uLnTx/>
                        <a:uFillTx/>
                        <a:latin typeface="+mn-lt"/>
                        <a:ea typeface="+mn-ea"/>
                        <a:cs typeface="+mn-cs"/>
                      </a:endParaRPr>
                    </a:p>
                    <a:p>
                      <a:pPr rtl="1">
                        <a:lnSpc>
                          <a:spcPct val="150000"/>
                        </a:lnSpc>
                        <a:spcBef>
                          <a:spcPts val="300"/>
                        </a:spcBef>
                        <a:spcAft>
                          <a:spcPts val="300"/>
                        </a:spcAft>
                      </a:pPr>
                      <a:endParaRPr lang="he-IL" sz="24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6708077"/>
                  </a:ext>
                </a:extLst>
              </a:tr>
              <a:tr h="370840">
                <a:tc>
                  <a:txBody>
                    <a:bodyPr/>
                    <a:lstStyle/>
                    <a:p>
                      <a:pPr rtl="1">
                        <a:lnSpc>
                          <a:spcPct val="150000"/>
                        </a:lnSpc>
                        <a:spcBef>
                          <a:spcPts val="300"/>
                        </a:spcBef>
                        <a:spcAft>
                          <a:spcPts val="300"/>
                        </a:spcAft>
                      </a:pPr>
                      <a:endParaRPr lang="he-IL" sz="2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lnSpc>
                          <a:spcPct val="150000"/>
                        </a:lnSpc>
                        <a:spcBef>
                          <a:spcPts val="300"/>
                        </a:spcBef>
                        <a:spcAft>
                          <a:spcPts val="300"/>
                        </a:spcAft>
                      </a:pPr>
                      <a:endParaRPr lang="he-IL"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r" defTabSz="914400" rtl="1" eaLnBrk="1" fontAlgn="auto" latinLnBrk="0" hangingPunct="1">
                        <a:lnSpc>
                          <a:spcPct val="150000"/>
                        </a:lnSpc>
                        <a:spcBef>
                          <a:spcPts val="300"/>
                        </a:spcBef>
                        <a:spcAft>
                          <a:spcPts val="300"/>
                        </a:spcAft>
                        <a:buClrTx/>
                        <a:buSzTx/>
                        <a:buFontTx/>
                        <a:buNone/>
                        <a:tabLst/>
                        <a:defRPr/>
                      </a:pPr>
                      <a:endParaRPr lang="he-IL" sz="24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0761324"/>
                  </a:ext>
                </a:extLst>
              </a:tr>
            </a:tbl>
          </a:graphicData>
        </a:graphic>
      </p:graphicFrame>
      <p:pic>
        <p:nvPicPr>
          <p:cNvPr id="10" name="az_iranen_1">
            <a:hlinkClick r:id="" action="ppaction://media"/>
          </p:cNvPr>
          <p:cNvPicPr>
            <a:picLocks noChangeAspect="1"/>
          </p:cNvPicPr>
          <p:nvPr>
            <a:audioFile r:link="rId1"/>
            <p:extLst>
              <p:ext uri="{DAA4B4D4-6D71-4841-9C94-3DE7FCFB9230}">
                <p14:media xmlns:p14="http://schemas.microsoft.com/office/powerpoint/2010/main" r:embed="rId2">
                  <p14:trim st="14883" end="226070.325"/>
                </p14:media>
              </p:ext>
            </p:extLst>
          </p:nvPr>
        </p:nvPicPr>
        <p:blipFill>
          <a:blip r:embed="rId6"/>
          <a:stretch>
            <a:fillRect/>
          </a:stretch>
        </p:blipFill>
        <p:spPr>
          <a:xfrm>
            <a:off x="11176213" y="2181411"/>
            <a:ext cx="535352" cy="535352"/>
          </a:xfrm>
          <a:prstGeom prst="rect">
            <a:avLst/>
          </a:prstGeom>
        </p:spPr>
      </p:pic>
      <p:pic>
        <p:nvPicPr>
          <p:cNvPr id="11" name="מציין מיקום תוכן 3">
            <a:hlinkClick r:id="rId7"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9" name="az_iranen_1">
            <a:hlinkClick r:id="" action="ppaction://media"/>
          </p:cNvPr>
          <p:cNvPicPr>
            <a:picLocks noChangeAspect="1"/>
          </p:cNvPicPr>
          <p:nvPr>
            <a:audioFile r:link="rId1"/>
            <p:extLst>
              <p:ext uri="{DAA4B4D4-6D71-4841-9C94-3DE7FCFB9230}">
                <p14:media xmlns:p14="http://schemas.microsoft.com/office/powerpoint/2010/main" r:embed="rId2">
                  <p14:trim st="226383" end="2584.325"/>
                </p14:media>
              </p:ext>
            </p:extLst>
          </p:nvPr>
        </p:nvPicPr>
        <p:blipFill>
          <a:blip r:embed="rId6"/>
          <a:stretch>
            <a:fillRect/>
          </a:stretch>
        </p:blipFill>
        <p:spPr>
          <a:xfrm>
            <a:off x="11129554" y="6042705"/>
            <a:ext cx="571024" cy="571024"/>
          </a:xfrm>
          <a:prstGeom prst="rect">
            <a:avLst/>
          </a:prstGeom>
        </p:spPr>
      </p:pic>
      <p:pic>
        <p:nvPicPr>
          <p:cNvPr id="12" name="az_iranen_1">
            <a:hlinkClick r:id="" action="ppaction://media"/>
          </p:cNvPr>
          <p:cNvPicPr>
            <a:picLocks noChangeAspect="1"/>
          </p:cNvPicPr>
          <p:nvPr>
            <a:audioFile r:link="rId1"/>
            <p:extLst>
              <p:ext uri="{DAA4B4D4-6D71-4841-9C94-3DE7FCFB9230}">
                <p14:media xmlns:p14="http://schemas.microsoft.com/office/powerpoint/2010/main" r:embed="rId2">
                  <p14:trim st="199228" end="44647.325"/>
                </p14:media>
              </p:ext>
            </p:extLst>
          </p:nvPr>
        </p:nvPicPr>
        <p:blipFill>
          <a:blip r:embed="rId6"/>
          <a:stretch>
            <a:fillRect/>
          </a:stretch>
        </p:blipFill>
        <p:spPr>
          <a:xfrm>
            <a:off x="11129554" y="5417374"/>
            <a:ext cx="533410" cy="533410"/>
          </a:xfrm>
          <a:prstGeom prst="rect">
            <a:avLst/>
          </a:prstGeom>
        </p:spPr>
      </p:pic>
      <p:pic>
        <p:nvPicPr>
          <p:cNvPr id="13" name="az_iranen_1">
            <a:hlinkClick r:id="" action="ppaction://media"/>
          </p:cNvPr>
          <p:cNvPicPr>
            <a:picLocks noChangeAspect="1"/>
          </p:cNvPicPr>
          <p:nvPr>
            <a:audioFile r:link="rId1"/>
            <p:extLst>
              <p:ext uri="{DAA4B4D4-6D71-4841-9C94-3DE7FCFB9230}">
                <p14:media xmlns:p14="http://schemas.microsoft.com/office/powerpoint/2010/main" r:embed="rId2">
                  <p14:trim st="164322" end="79297.325"/>
                </p14:media>
              </p:ext>
            </p:extLst>
          </p:nvPr>
        </p:nvPicPr>
        <p:blipFill>
          <a:blip r:embed="rId6"/>
          <a:stretch>
            <a:fillRect/>
          </a:stretch>
        </p:blipFill>
        <p:spPr>
          <a:xfrm>
            <a:off x="11129554" y="4792043"/>
            <a:ext cx="533410" cy="533410"/>
          </a:xfrm>
          <a:prstGeom prst="rect">
            <a:avLst/>
          </a:prstGeom>
        </p:spPr>
      </p:pic>
      <p:pic>
        <p:nvPicPr>
          <p:cNvPr id="14" name="az_iranen_1">
            <a:hlinkClick r:id="" action="ppaction://media"/>
          </p:cNvPr>
          <p:cNvPicPr>
            <a:picLocks noChangeAspect="1"/>
          </p:cNvPicPr>
          <p:nvPr>
            <a:audioFile r:link="rId1"/>
            <p:extLst>
              <p:ext uri="{DAA4B4D4-6D71-4841-9C94-3DE7FCFB9230}">
                <p14:media xmlns:p14="http://schemas.microsoft.com/office/powerpoint/2010/main" r:embed="rId2">
                  <p14:trim st="112563" end="130540.325"/>
                </p14:media>
              </p:ext>
            </p:extLst>
          </p:nvPr>
        </p:nvPicPr>
        <p:blipFill>
          <a:blip r:embed="rId6"/>
          <a:stretch>
            <a:fillRect/>
          </a:stretch>
        </p:blipFill>
        <p:spPr>
          <a:xfrm>
            <a:off x="11129554" y="4129106"/>
            <a:ext cx="571016" cy="571016"/>
          </a:xfrm>
          <a:prstGeom prst="rect">
            <a:avLst/>
          </a:prstGeom>
        </p:spPr>
      </p:pic>
      <p:pic>
        <p:nvPicPr>
          <p:cNvPr id="15" name="az_iranen_1">
            <a:hlinkClick r:id="" action="ppaction://media"/>
          </p:cNvPr>
          <p:cNvPicPr>
            <a:picLocks noChangeAspect="1"/>
          </p:cNvPicPr>
          <p:nvPr>
            <a:audioFile r:link="rId1"/>
            <p:extLst>
              <p:ext uri="{DAA4B4D4-6D71-4841-9C94-3DE7FCFB9230}">
                <p14:media xmlns:p14="http://schemas.microsoft.com/office/powerpoint/2010/main" r:embed="rId2">
                  <p14:trim st="83751" end="158999.325"/>
                </p14:media>
              </p:ext>
            </p:extLst>
          </p:nvPr>
        </p:nvPicPr>
        <p:blipFill>
          <a:blip r:embed="rId6"/>
          <a:stretch>
            <a:fillRect/>
          </a:stretch>
        </p:blipFill>
        <p:spPr>
          <a:xfrm>
            <a:off x="11132066" y="3511498"/>
            <a:ext cx="530898" cy="530898"/>
          </a:xfrm>
          <a:prstGeom prst="rect">
            <a:avLst/>
          </a:prstGeom>
        </p:spPr>
      </p:pic>
      <p:pic>
        <p:nvPicPr>
          <p:cNvPr id="16" name="az_iranen_1">
            <a:hlinkClick r:id="" action="ppaction://media"/>
          </p:cNvPr>
          <p:cNvPicPr>
            <a:picLocks noChangeAspect="1"/>
          </p:cNvPicPr>
          <p:nvPr>
            <a:audioFile r:link="rId1"/>
            <p:extLst>
              <p:ext uri="{DAA4B4D4-6D71-4841-9C94-3DE7FCFB9230}">
                <p14:media xmlns:p14="http://schemas.microsoft.com/office/powerpoint/2010/main" r:embed="rId2">
                  <p14:trim st="45293" end="195958.325"/>
                </p14:media>
              </p:ext>
            </p:extLst>
          </p:nvPr>
        </p:nvPicPr>
        <p:blipFill>
          <a:blip r:embed="rId6"/>
          <a:stretch>
            <a:fillRect/>
          </a:stretch>
        </p:blipFill>
        <p:spPr>
          <a:xfrm>
            <a:off x="11152209" y="2813618"/>
            <a:ext cx="607460" cy="607460"/>
          </a:xfrm>
          <a:prstGeom prst="rect">
            <a:avLst/>
          </a:prstGeom>
        </p:spPr>
      </p:pic>
    </p:spTree>
    <p:extLst>
      <p:ext uri="{BB962C8B-B14F-4D97-AF65-F5344CB8AC3E}">
        <p14:creationId xmlns:p14="http://schemas.microsoft.com/office/powerpoint/2010/main" val="2548360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9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680"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772"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8028" fill="hold"/>
                                        <p:tgtEl>
                                          <p:spTgt spid="13"/>
                                        </p:tgtEl>
                                      </p:cBhvr>
                                    </p:cmd>
                                  </p:childTnLst>
                                </p:cTn>
                              </p:par>
                            </p:childTnLst>
                          </p:cTn>
                        </p:par>
                      </p:childTnLst>
                    </p:cTn>
                  </p:par>
                </p:childTnLst>
              </p:cTn>
              <p:nextCondLst>
                <p:cond evt="onClick" delay="0">
                  <p:tgtEl>
                    <p:spTgt spid="13"/>
                  </p:tgtEl>
                </p:cond>
              </p:nextCondLst>
            </p:seq>
            <p:audio>
              <p:cMediaNode vol="80000">
                <p:cTn id="25" fill="hold" display="0">
                  <p:stCondLst>
                    <p:cond delay="indefinite"/>
                  </p:stCondLst>
                  <p:endCondLst>
                    <p:cond evt="onStopAudio" delay="0">
                      <p:tgtEl>
                        <p:sldTgt/>
                      </p:tgtEl>
                    </p:cond>
                  </p:endCondLst>
                </p:cTn>
                <p:tgtEl>
                  <p:spTgt spid="13"/>
                </p:tgtEl>
              </p:cMediaNode>
            </p:audio>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544" fill="hold"/>
                                        <p:tgtEl>
                                          <p:spTgt spid="14"/>
                                        </p:tgtEl>
                                      </p:cBhvr>
                                    </p:cmd>
                                  </p:childTnLst>
                                </p:cTn>
                              </p:par>
                            </p:childTnLst>
                          </p:cTn>
                        </p:par>
                      </p:childTnLst>
                    </p:cTn>
                  </p:par>
                </p:childTnLst>
              </p:cTn>
              <p:nextCondLst>
                <p:cond evt="onClick" delay="0">
                  <p:tgtEl>
                    <p:spTgt spid="14"/>
                  </p:tgtEl>
                </p:cond>
              </p:nextCondLst>
            </p:seq>
            <p:audio>
              <p:cMediaNode vol="80000">
                <p:cTn id="31" fill="hold" display="0">
                  <p:stCondLst>
                    <p:cond delay="indefinite"/>
                  </p:stCondLst>
                  <p:endCondLst>
                    <p:cond evt="onStopAudio" delay="0">
                      <p:tgtEl>
                        <p:sldTgt/>
                      </p:tgtEl>
                    </p:cond>
                  </p:endCondLst>
                </p:cTn>
                <p:tgtEl>
                  <p:spTgt spid="14"/>
                </p:tgtEl>
              </p:cMediaNode>
            </p:audio>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8897" fill="hold"/>
                                        <p:tgtEl>
                                          <p:spTgt spid="15"/>
                                        </p:tgtEl>
                                      </p:cBhvr>
                                    </p:cmd>
                                  </p:childTnLst>
                                </p:cTn>
                              </p:par>
                            </p:childTnLst>
                          </p:cTn>
                        </p:par>
                      </p:childTnLst>
                    </p:cTn>
                  </p:par>
                </p:childTnLst>
              </p:cTn>
              <p:nextCondLst>
                <p:cond evt="onClick" delay="0">
                  <p:tgtEl>
                    <p:spTgt spid="15"/>
                  </p:tgtEl>
                </p:cond>
              </p:nextCondLst>
            </p:seq>
            <p:audio>
              <p:cMediaNode vol="98485">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0396" fill="hold"/>
                                        <p:tgtEl>
                                          <p:spTgt spid="16"/>
                                        </p:tgtEl>
                                      </p:cBhvr>
                                    </p:cmd>
                                  </p:childTnLst>
                                </p:cTn>
                              </p:par>
                            </p:childTnLst>
                          </p:cTn>
                        </p:par>
                      </p:childTnLst>
                    </p:cTn>
                  </p:par>
                </p:childTnLst>
              </p:cTn>
              <p:nextCondLst>
                <p:cond evt="onClick" delay="0">
                  <p:tgtEl>
                    <p:spTgt spid="16"/>
                  </p:tgtEl>
                </p:cond>
              </p:nextCondLst>
            </p:seq>
            <p:audio>
              <p:cMediaNode vol="80000">
                <p:cTn id="43"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0"/>
            <a:ext cx="12192000" cy="6869720"/>
          </a:xfrm>
        </p:spPr>
      </p:pic>
      <p:sp>
        <p:nvSpPr>
          <p:cNvPr id="5" name="כותרת 1"/>
          <p:cNvSpPr>
            <a:spLocks noGrp="1"/>
          </p:cNvSpPr>
          <p:nvPr>
            <p:ph type="title"/>
          </p:nvPr>
        </p:nvSpPr>
        <p:spPr>
          <a:xfrm>
            <a:off x="1537162" y="821732"/>
            <a:ext cx="9117676" cy="840220"/>
          </a:xfrm>
        </p:spPr>
        <p:txBody>
          <a:bodyPr>
            <a:normAutofit/>
          </a:bodyPr>
          <a:lstStyle/>
          <a:p>
            <a:pPr algn="ctr"/>
            <a:r>
              <a:rPr lang="he-IL" b="1" dirty="0">
                <a:solidFill>
                  <a:srgbClr val="00B050"/>
                </a:solidFill>
                <a:cs typeface="+mn-cs"/>
              </a:rPr>
              <a:t>שירת מענה</a:t>
            </a:r>
          </a:p>
        </p:txBody>
      </p:sp>
      <p:pic>
        <p:nvPicPr>
          <p:cNvPr id="9" name="az_iranen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904" y="5180873"/>
            <a:ext cx="1108442" cy="1108442"/>
          </a:xfrm>
          <a:prstGeom prst="rect">
            <a:avLst/>
          </a:prstGeom>
        </p:spPr>
      </p:pic>
      <p:pic>
        <p:nvPicPr>
          <p:cNvPr id="7" name="מציין מיקום תוכן 3">
            <a:hlinkClick r:id="rId7"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11" name="מלבן 10">
            <a:extLst>
              <a:ext uri="{FF2B5EF4-FFF2-40B4-BE49-F238E27FC236}">
                <a16:creationId xmlns:a16="http://schemas.microsoft.com/office/drawing/2014/main" id="{B532403E-6075-466C-8D70-8AB5E20FE779}"/>
              </a:ext>
            </a:extLst>
          </p:cNvPr>
          <p:cNvSpPr/>
          <p:nvPr/>
        </p:nvSpPr>
        <p:spPr>
          <a:xfrm>
            <a:off x="1574125" y="2184053"/>
            <a:ext cx="9597293" cy="3462486"/>
          </a:xfrm>
          <a:prstGeom prst="rect">
            <a:avLst/>
          </a:prstGeom>
        </p:spPr>
        <p:txBody>
          <a:bodyPr wrap="square">
            <a:spAutoFit/>
          </a:bodyPr>
          <a:lstStyle/>
          <a:p>
            <a:pPr marL="457200" lvl="0" indent="-457200" eaLnBrk="0" fontAlgn="base" hangingPunct="0">
              <a:lnSpc>
                <a:spcPct val="150000"/>
              </a:lnSpc>
              <a:spcBef>
                <a:spcPct val="0"/>
              </a:spcBef>
              <a:spcAft>
                <a:spcPct val="0"/>
              </a:spcAft>
              <a:buFont typeface="Arial" panose="020B0604020202020204" pitchFamily="34" charset="0"/>
              <a:buChar char="•"/>
            </a:pPr>
            <a:r>
              <a:rPr lang="he-IL" altLang="he-IL" sz="2800" dirty="0">
                <a:latin typeface="Arial" panose="020B0604020202020204" pitchFamily="34" charset="0"/>
                <a:ea typeface="Times New Roman" panose="02020603050405020304" pitchFamily="18" charset="0"/>
              </a:rPr>
              <a:t>מדוע לדעתכם הצטרפות הקבוצה לפייטן בשירת המענה משתנה בין המחרוזות?</a:t>
            </a:r>
          </a:p>
          <a:p>
            <a:pPr marL="457200" lvl="0" indent="-457200" eaLnBrk="0" fontAlgn="base" hangingPunct="0">
              <a:lnSpc>
                <a:spcPct val="150000"/>
              </a:lnSpc>
              <a:spcBef>
                <a:spcPct val="0"/>
              </a:spcBef>
              <a:spcAft>
                <a:spcPct val="0"/>
              </a:spcAft>
              <a:buFont typeface="Arial" panose="020B0604020202020204" pitchFamily="34" charset="0"/>
              <a:buChar char="•"/>
            </a:pPr>
            <a:endParaRPr lang="he-IL" altLang="he-IL" dirty="0">
              <a:latin typeface="Arial" panose="020B0604020202020204" pitchFamily="34" charset="0"/>
              <a:ea typeface="Times New Roman" panose="02020603050405020304" pitchFamily="18" charset="0"/>
            </a:endParaRPr>
          </a:p>
          <a:p>
            <a:pPr marL="457200" lvl="0" indent="-457200">
              <a:lnSpc>
                <a:spcPct val="150000"/>
              </a:lnSpc>
              <a:buFont typeface="Arial" panose="020B0604020202020204" pitchFamily="34" charset="0"/>
              <a:buChar char="•"/>
            </a:pPr>
            <a:r>
              <a:rPr lang="he-IL" sz="2800" dirty="0">
                <a:solidFill>
                  <a:prstClr val="black"/>
                </a:solidFill>
              </a:rPr>
              <a:t>האזינו לפיוט, עקבו אחר המילים בשקף הבא ונסו להצטרף לשירת הקבוצה בשירת המענה.</a:t>
            </a:r>
          </a:p>
          <a:p>
            <a:pPr lvl="0" eaLnBrk="0" fontAlgn="base" hangingPunct="0">
              <a:spcBef>
                <a:spcPct val="0"/>
              </a:spcBef>
              <a:spcAft>
                <a:spcPct val="0"/>
              </a:spcAft>
            </a:pPr>
            <a:endParaRPr lang="he-IL" altLang="he-IL" sz="2400" dirty="0">
              <a:latin typeface="Arial" panose="020B0604020202020204" pitchFamily="34" charset="0"/>
            </a:endParaRPr>
          </a:p>
        </p:txBody>
      </p:sp>
    </p:spTree>
    <p:extLst>
      <p:ext uri="{BB962C8B-B14F-4D97-AF65-F5344CB8AC3E}">
        <p14:creationId xmlns:p14="http://schemas.microsoft.com/office/powerpoint/2010/main" val="1929807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vol="80000" numSld="999">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5372"/>
            <a:ext cx="12192000" cy="6869720"/>
          </a:xfrm>
        </p:spPr>
      </p:pic>
      <p:sp>
        <p:nvSpPr>
          <p:cNvPr id="5" name="כותרת 1"/>
          <p:cNvSpPr>
            <a:spLocks noGrp="1"/>
          </p:cNvSpPr>
          <p:nvPr>
            <p:ph type="title"/>
          </p:nvPr>
        </p:nvSpPr>
        <p:spPr>
          <a:xfrm>
            <a:off x="2266071" y="590490"/>
            <a:ext cx="9117676" cy="840220"/>
          </a:xfrm>
        </p:spPr>
        <p:txBody>
          <a:bodyPr>
            <a:normAutofit fontScale="90000"/>
          </a:bodyPr>
          <a:lstStyle/>
          <a:p>
            <a:r>
              <a:rPr lang="he-IL" b="1" dirty="0">
                <a:solidFill>
                  <a:srgbClr val="08374F"/>
                </a:solidFill>
                <a:cs typeface="+mn-cs"/>
              </a:rPr>
              <a:t>אז ירנן</a:t>
            </a:r>
            <a:br>
              <a:rPr lang="he-IL" b="1" dirty="0">
                <a:solidFill>
                  <a:srgbClr val="08374F"/>
                </a:solidFill>
                <a:cs typeface="+mn-cs"/>
              </a:rPr>
            </a:br>
            <a:r>
              <a:rPr lang="he-IL" sz="2200" b="1" dirty="0">
                <a:solidFill>
                  <a:srgbClr val="08374F"/>
                </a:solidFill>
                <a:cs typeface="+mn-cs"/>
              </a:rPr>
              <a:t>מילים: ר' יוסף חיים (הבן איש חי) </a:t>
            </a:r>
            <a:br>
              <a:rPr lang="he-IL" sz="2200" b="1" dirty="0">
                <a:solidFill>
                  <a:srgbClr val="08374F"/>
                </a:solidFill>
                <a:cs typeface="+mn-cs"/>
              </a:rPr>
            </a:br>
            <a:r>
              <a:rPr lang="he-IL" sz="2200" b="1" dirty="0">
                <a:solidFill>
                  <a:srgbClr val="08374F"/>
                </a:solidFill>
                <a:cs typeface="+mn-cs"/>
              </a:rPr>
              <a:t>לחן:  מסורת יהודי בבל</a:t>
            </a:r>
          </a:p>
        </p:txBody>
      </p:sp>
      <p:sp>
        <p:nvSpPr>
          <p:cNvPr id="6" name="מלבן 5">
            <a:extLst>
              <a:ext uri="{FF2B5EF4-FFF2-40B4-BE49-F238E27FC236}">
                <a16:creationId xmlns:a16="http://schemas.microsoft.com/office/drawing/2014/main" id="{86F9F28D-3787-4F58-A43B-AF4D6BB4F237}"/>
              </a:ext>
            </a:extLst>
          </p:cNvPr>
          <p:cNvSpPr/>
          <p:nvPr/>
        </p:nvSpPr>
        <p:spPr>
          <a:xfrm>
            <a:off x="6264428" y="1699038"/>
            <a:ext cx="5275306" cy="4985980"/>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b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אָז יְרַנֵּן עֵץ הַיְעָרִים        לִפְנֵי אֵל אַדִּיר אַדִּירִים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יָעִיר זְמִירוֹת וְשִׁירִים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אָשִׁיר שִׁיר חָדָשׁ </a:t>
            </a:r>
            <a:br>
              <a:rPr kumimoji="0" lang="he-IL" sz="2000" b="0" i="0" u="none" strike="noStrike" kern="1200" cap="none" spc="0" normalizeH="0" baseline="0" noProof="0" dirty="0">
                <a:ln>
                  <a:noFill/>
                </a:ln>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effectLst/>
                <a:uLnTx/>
                <a:uFillTx/>
                <a:latin typeface="Calibri" panose="020F0502020204030204"/>
                <a:ea typeface="+mn-ea"/>
                <a:cs typeface="Arial" panose="020B0604020202020204" pitchFamily="34" charset="0"/>
              </a:rPr>
              <a:t>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יִתְפָּאַר אֵל חַי צוּרֵנוּ וּשְׁמוֹ יִתְקַדָּשׁ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בָּרוּךְ אֵל שׁוֹכֵן עֲרָבוֹת     הַבּוֹרֵא נְפָשׁוֹת רַבּוֹת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וּבָרָא אִילָנוֹת טוֹבוֹת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אָשִׁיר שִׁיר חָדָשׁ </a:t>
            </a:r>
            <a:br>
              <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000" b="1"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רָם אֵל בִּשְׁמֵי מְעוֹנִים      בָּרוּךְ מְבָרֵךְ הַשָּׁנִים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מַצְמִיחַ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עִנְּבֵי גְפָנִים        אָשִׁיר שִׁיר חָדָשׁ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000" b="1"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כַּבְּדוּ אֵל בָּאוּרִים          הִגְדִּיל עֲנָפִים וּזְמִירִים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וּבָרָא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זֵיתִים וּתְמָרִים     </a:t>
            </a:r>
            <a:r>
              <a:rPr kumimoji="0" lang="he-IL" sz="2000" b="1"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אָשִׁיר שִׁיר חָדָש</a:t>
            </a:r>
            <a:r>
              <a:rPr kumimoji="0" lang="he-IL" sz="20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יִתְפָּאַר אֵל חַי צוּרֵנוּ וּשְׁמוֹ יִתְקַדָּשׁ </a:t>
            </a:r>
            <a:endParaRPr kumimoji="0" lang="he-IL" sz="2000" b="0" i="0" u="none" strike="noStrike" kern="1200" cap="none" spc="0" normalizeH="0" baseline="0" noProof="0" dirty="0">
              <a:ln>
                <a:noFill/>
              </a:ln>
              <a:effectLst/>
              <a:uLnTx/>
              <a:uFillTx/>
              <a:latin typeface="Calibri" panose="020F0502020204030204"/>
              <a:ea typeface="+mn-ea"/>
              <a:cs typeface="Arial" panose="020B0604020202020204" pitchFamily="34" charset="0"/>
            </a:endParaRPr>
          </a:p>
        </p:txBody>
      </p:sp>
      <p:sp>
        <p:nvSpPr>
          <p:cNvPr id="7" name="מלבן 6">
            <a:extLst>
              <a:ext uri="{FF2B5EF4-FFF2-40B4-BE49-F238E27FC236}">
                <a16:creationId xmlns:a16="http://schemas.microsoft.com/office/drawing/2014/main" id="{E59D4255-4DEB-45DA-A64F-9E953F49740B}"/>
              </a:ext>
            </a:extLst>
          </p:cNvPr>
          <p:cNvSpPr/>
          <p:nvPr/>
        </p:nvSpPr>
        <p:spPr>
          <a:xfrm>
            <a:off x="768929" y="3207143"/>
            <a:ext cx="5495499" cy="3477875"/>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יִתְבָּרַךְ חַי דָּר מְעוֹנָה      מַצְמִיחַ פְּרִי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תְּאֵנָה</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1"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נוֹדֶה לוֹ בְּשִׁיר וּרְנָנָה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אָשִׁיר שִׁיר חָדָשׁ </a:t>
            </a:r>
            <a:br>
              <a:rPr kumimoji="0" lang="he-IL" sz="2000" b="0" i="0" u="none" strike="noStrike" kern="1200" cap="none" spc="0" normalizeH="0" baseline="0" noProof="0" dirty="0">
                <a:ln>
                  <a:noFill/>
                </a:ln>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he-IL" sz="2000" b="1"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br>
            <a:r>
              <a:rPr kumimoji="0" lang="he-IL" sz="2000" b="1"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הַלְּלוּ אֵל חַי בִּזְמִירוֹת     הַמַּגְדִּיל עַל מֵי נְהָרוֹת </a:t>
            </a:r>
            <a:br>
              <a:rPr kumimoji="0" lang="he-IL" sz="20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br>
            <a:r>
              <a:rPr kumimoji="0" lang="he-IL" sz="2000" b="1" i="0" u="none" strike="noStrike" kern="1200" cap="none" spc="0" normalizeH="0" baseline="0" noProof="0" dirty="0" err="1">
                <a:ln>
                  <a:noFill/>
                </a:ln>
                <a:solidFill>
                  <a:srgbClr val="00B050"/>
                </a:solidFill>
                <a:effectLst/>
                <a:uLnTx/>
                <a:uFillTx/>
                <a:latin typeface="Rutz"/>
                <a:ea typeface="+mn-ea"/>
                <a:cs typeface="Arial" panose="020B0604020202020204" pitchFamily="34" charset="0"/>
              </a:rPr>
              <a:t>רִמּוֹנִים</a:t>
            </a:r>
            <a:r>
              <a:rPr kumimoji="0" lang="he-IL" sz="2000" b="1"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 וּמִינֵי פֵרוֹת        אָשִׁיר שִׁיר חָדָשׁ </a:t>
            </a:r>
            <a:br>
              <a:rPr kumimoji="0" lang="he-IL" sz="20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br>
            <a:r>
              <a:rPr kumimoji="0" lang="he-IL" sz="20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he-IL" sz="2000" b="1"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 </a:t>
            </a:r>
            <a:br>
              <a:rPr kumimoji="0" lang="he-IL"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חִזְקוּ לְבָבוֹת שׁוֹבֵבוֹת     שִׂמְחוּ בָּנִים עִם הָאָבוֹת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כֹּה נִזְכֶּה לְשָׁנִים רַבּוֹת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אָשִׁיר שִׁיר חָדָשׁ </a:t>
            </a:r>
            <a:br>
              <a:rPr kumimoji="0" lang="he-IL" sz="2000" b="0" i="0" u="none" strike="noStrike" kern="1200" cap="none" spc="0" normalizeH="0" baseline="0" noProof="0" dirty="0">
                <a:ln>
                  <a:noFill/>
                </a:ln>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effectLst/>
                <a:uLnTx/>
                <a:uFillTx/>
                <a:latin typeface="Calibri" panose="020F0502020204030204"/>
                <a:ea typeface="+mn-ea"/>
                <a:cs typeface="Arial" panose="020B0604020202020204" pitchFamily="34" charset="0"/>
              </a:rPr>
              <a:t>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יִתְפָּאַר אֵל חַי צוּרֵנוּ וּשְׁמוֹ יִתְקַדָּשׁ</a:t>
            </a:r>
            <a:endParaRPr kumimoji="0" lang="he-IL" sz="2000" b="0" i="0" u="none" strike="noStrike" kern="1200" cap="none" spc="0" normalizeH="0" baseline="0" noProof="0" dirty="0">
              <a:ln>
                <a:noFill/>
              </a:ln>
              <a:effectLst/>
              <a:uLnTx/>
              <a:uFillTx/>
              <a:latin typeface="Calibri" panose="020F0502020204030204"/>
              <a:ea typeface="+mn-ea"/>
              <a:cs typeface="Arial" panose="020B0604020202020204" pitchFamily="34" charset="0"/>
            </a:endParaRPr>
          </a:p>
        </p:txBody>
      </p:sp>
      <p:pic>
        <p:nvPicPr>
          <p:cNvPr id="8" name="מציין מיקום תוכן 3">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2" name="az_iranen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93933" y="399227"/>
            <a:ext cx="1031483" cy="1031483"/>
          </a:xfrm>
          <a:prstGeom prst="rect">
            <a:avLst/>
          </a:prstGeom>
        </p:spPr>
      </p:pic>
    </p:spTree>
    <p:extLst>
      <p:ext uri="{BB962C8B-B14F-4D97-AF65-F5344CB8AC3E}">
        <p14:creationId xmlns:p14="http://schemas.microsoft.com/office/powerpoint/2010/main" val="3321313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מציין מיקום תוכן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8559"/>
          </a:xfrm>
        </p:spPr>
      </p:pic>
      <p:sp>
        <p:nvSpPr>
          <p:cNvPr id="2" name="כותרת 1"/>
          <p:cNvSpPr>
            <a:spLocks noGrp="1"/>
          </p:cNvSpPr>
          <p:nvPr>
            <p:ph type="title"/>
          </p:nvPr>
        </p:nvSpPr>
        <p:spPr>
          <a:xfrm>
            <a:off x="1537162" y="1342631"/>
            <a:ext cx="9117676" cy="2153631"/>
          </a:xfrm>
        </p:spPr>
        <p:txBody>
          <a:bodyPr>
            <a:normAutofit/>
          </a:bodyPr>
          <a:lstStyle/>
          <a:p>
            <a:pPr algn="ctr"/>
            <a:r>
              <a:rPr lang="he-IL" sz="8000" b="1" dirty="0">
                <a:solidFill>
                  <a:srgbClr val="08374F"/>
                </a:solidFill>
                <a:cs typeface="+mn-cs"/>
              </a:rPr>
              <a:t>ט"ו בשבט</a:t>
            </a:r>
          </a:p>
        </p:txBody>
      </p:sp>
      <p:sp>
        <p:nvSpPr>
          <p:cNvPr id="4" name="כותרת 1"/>
          <p:cNvSpPr txBox="1">
            <a:spLocks/>
          </p:cNvSpPr>
          <p:nvPr/>
        </p:nvSpPr>
        <p:spPr>
          <a:xfrm>
            <a:off x="1120463" y="3068400"/>
            <a:ext cx="10395114" cy="2306031"/>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4800" b="1" dirty="0">
                <a:solidFill>
                  <a:srgbClr val="08374F"/>
                </a:solidFill>
                <a:cs typeface="+mn-cs"/>
              </a:rPr>
              <a:t>אז ירנן - מסורת יהודי בבל</a:t>
            </a:r>
          </a:p>
        </p:txBody>
      </p:sp>
    </p:spTree>
    <p:extLst>
      <p:ext uri="{BB962C8B-B14F-4D97-AF65-F5344CB8AC3E}">
        <p14:creationId xmlns:p14="http://schemas.microsoft.com/office/powerpoint/2010/main" val="3213395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5" name="כותרת 1"/>
          <p:cNvSpPr>
            <a:spLocks noGrp="1"/>
          </p:cNvSpPr>
          <p:nvPr>
            <p:ph type="title"/>
          </p:nvPr>
        </p:nvSpPr>
        <p:spPr>
          <a:xfrm>
            <a:off x="2010295" y="807257"/>
            <a:ext cx="9117676" cy="840220"/>
          </a:xfrm>
        </p:spPr>
        <p:txBody>
          <a:bodyPr>
            <a:normAutofit/>
          </a:bodyPr>
          <a:lstStyle/>
          <a:p>
            <a:pPr algn="ctr"/>
            <a:r>
              <a:rPr lang="he-IL" b="1" dirty="0">
                <a:solidFill>
                  <a:srgbClr val="00B050"/>
                </a:solidFill>
                <a:cs typeface="+mn-cs"/>
              </a:rPr>
              <a:t>מבנה הפיוט – מילים, לחן, ביצוע</a:t>
            </a:r>
          </a:p>
        </p:txBody>
      </p:sp>
      <p:sp>
        <p:nvSpPr>
          <p:cNvPr id="6" name="מלבן 5">
            <a:extLst>
              <a:ext uri="{FF2B5EF4-FFF2-40B4-BE49-F238E27FC236}">
                <a16:creationId xmlns:a16="http://schemas.microsoft.com/office/drawing/2014/main" id="{D86ECC80-5735-45F6-AA48-C33B68C03728}"/>
              </a:ext>
            </a:extLst>
          </p:cNvPr>
          <p:cNvSpPr/>
          <p:nvPr/>
        </p:nvSpPr>
        <p:spPr>
          <a:xfrm>
            <a:off x="1203198" y="1699038"/>
            <a:ext cx="10091755" cy="3970318"/>
          </a:xfrm>
          <a:prstGeom prst="rect">
            <a:avLst/>
          </a:prstGeom>
        </p:spPr>
        <p:txBody>
          <a:bodyPr wrap="square">
            <a:spAutoFit/>
          </a:bodyPr>
          <a:lstStyle/>
          <a:p>
            <a:pPr>
              <a:lnSpc>
                <a:spcPct val="150000"/>
              </a:lnSpc>
            </a:pPr>
            <a:r>
              <a:rPr lang="he-IL" sz="2400" b="1" dirty="0">
                <a:latin typeface="Times New Roman" panose="02020603050405020304" pitchFamily="18" charset="0"/>
                <a:ea typeface="Times New Roman" panose="02020603050405020304" pitchFamily="18" charset="0"/>
              </a:rPr>
              <a:t>השלימו:</a:t>
            </a:r>
            <a:br>
              <a:rPr lang="en-US" sz="2400" dirty="0">
                <a:solidFill>
                  <a:prstClr val="black"/>
                </a:solidFill>
                <a:latin typeface="Times New Roman" panose="02020603050405020304" pitchFamily="18" charset="0"/>
                <a:ea typeface="Times New Roman" panose="02020603050405020304" pitchFamily="18" charset="0"/>
              </a:rPr>
            </a:br>
            <a:r>
              <a:rPr lang="he-IL" sz="2400" dirty="0">
                <a:solidFill>
                  <a:prstClr val="black"/>
                </a:solidFill>
                <a:latin typeface="Times New Roman" panose="02020603050405020304" pitchFamily="18" charset="0"/>
                <a:ea typeface="Times New Roman" panose="02020603050405020304" pitchFamily="18" charset="0"/>
              </a:rPr>
              <a:t>לפיוט</a:t>
            </a:r>
            <a:r>
              <a:rPr lang="he-IL" sz="2400" u="sng" dirty="0">
                <a:solidFill>
                  <a:prstClr val="black"/>
                </a:solidFill>
                <a:latin typeface="Times New Roman" panose="02020603050405020304" pitchFamily="18" charset="0"/>
                <a:ea typeface="Times New Roman" panose="02020603050405020304" pitchFamily="18" charset="0"/>
              </a:rPr>
              <a:t>  </a:t>
            </a:r>
            <a:r>
              <a:rPr lang="he-IL" sz="2400" dirty="0">
                <a:solidFill>
                  <a:prstClr val="black"/>
                </a:solidFill>
                <a:latin typeface="Times New Roman" panose="02020603050405020304" pitchFamily="18" charset="0"/>
                <a:ea typeface="Times New Roman" panose="02020603050405020304" pitchFamily="18" charset="0"/>
              </a:rPr>
              <a:t>________ מחרוזות (=בתים), כל מחרוזת מורכבת מ________  ונחתמת במשפט הזהה בכל _________.</a:t>
            </a:r>
            <a:br>
              <a:rPr lang="en-US" sz="2400" dirty="0">
                <a:latin typeface="Times New Roman" panose="02020603050405020304" pitchFamily="18" charset="0"/>
                <a:ea typeface="Times New Roman" panose="02020603050405020304" pitchFamily="18" charset="0"/>
              </a:rPr>
            </a:br>
            <a:r>
              <a:rPr lang="he-IL" sz="2400" dirty="0">
                <a:latin typeface="Times New Roman" panose="02020603050405020304" pitchFamily="18" charset="0"/>
                <a:ea typeface="Times New Roman" panose="02020603050405020304" pitchFamily="18" charset="0"/>
              </a:rPr>
              <a:t>לכל המחרוזות מנגינה ___________. </a:t>
            </a:r>
            <a:br>
              <a:rPr lang="en-US" sz="2400" dirty="0">
                <a:latin typeface="Times New Roman" panose="02020603050405020304" pitchFamily="18" charset="0"/>
                <a:ea typeface="Times New Roman" panose="02020603050405020304" pitchFamily="18" charset="0"/>
              </a:rPr>
            </a:br>
            <a:r>
              <a:rPr lang="he-IL" sz="2400" dirty="0">
                <a:latin typeface="Times New Roman" panose="02020603050405020304" pitchFamily="18" charset="0"/>
                <a:ea typeface="Times New Roman" panose="02020603050405020304" pitchFamily="18" charset="0"/>
              </a:rPr>
              <a:t>את הפיוט מבצע ___________ והקבוצה ____________  אליו בחלק מן המילים. </a:t>
            </a:r>
            <a:br>
              <a:rPr lang="en-US" sz="2400" dirty="0">
                <a:latin typeface="Times New Roman" panose="02020603050405020304" pitchFamily="18" charset="0"/>
                <a:ea typeface="Times New Roman" panose="02020603050405020304" pitchFamily="18" charset="0"/>
              </a:rPr>
            </a:br>
            <a:r>
              <a:rPr lang="he-IL" sz="2400" dirty="0">
                <a:latin typeface="Times New Roman" panose="02020603050405020304" pitchFamily="18" charset="0"/>
                <a:ea typeface="Times New Roman" panose="02020603050405020304" pitchFamily="18" charset="0"/>
              </a:rPr>
              <a:t>הצטרפות הקבוצה לשירת הפייטן _____________  ממחרוזת למחרוזת.</a:t>
            </a:r>
            <a:endParaRPr lang="en-US" sz="2400" dirty="0">
              <a:latin typeface="Times New Roman" panose="02020603050405020304" pitchFamily="18" charset="0"/>
              <a:ea typeface="Times New Roman" panose="02020603050405020304" pitchFamily="18" charset="0"/>
            </a:endParaRPr>
          </a:p>
          <a:p>
            <a:pPr algn="just">
              <a:lnSpc>
                <a:spcPct val="200000"/>
              </a:lnSpc>
            </a:pPr>
            <a:endParaRPr lang="en-US" dirty="0">
              <a:latin typeface="Times New Roman" panose="02020603050405020304" pitchFamily="18" charset="0"/>
              <a:ea typeface="Times New Roman" panose="02020603050405020304" pitchFamily="18" charset="0"/>
            </a:endParaRPr>
          </a:p>
        </p:txBody>
      </p:sp>
      <p:pic>
        <p:nvPicPr>
          <p:cNvPr id="7" name="מציין מיקום תוכן 3">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10" name="TextBox 9"/>
          <p:cNvSpPr txBox="1"/>
          <p:nvPr/>
        </p:nvSpPr>
        <p:spPr>
          <a:xfrm>
            <a:off x="8594174" y="5813731"/>
            <a:ext cx="822217"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פייטן</a:t>
            </a:r>
            <a:endParaRPr lang="he-IL" dirty="0">
              <a:solidFill>
                <a:srgbClr val="00B050"/>
              </a:solidFill>
            </a:endParaRPr>
          </a:p>
        </p:txBody>
      </p:sp>
      <p:sp>
        <p:nvSpPr>
          <p:cNvPr id="12" name="TextBox 11"/>
          <p:cNvSpPr txBox="1"/>
          <p:nvPr/>
        </p:nvSpPr>
        <p:spPr>
          <a:xfrm>
            <a:off x="4737405" y="5813731"/>
            <a:ext cx="630705"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שתי</a:t>
            </a:r>
            <a:endParaRPr lang="he-IL" dirty="0">
              <a:solidFill>
                <a:srgbClr val="00B050"/>
              </a:solidFill>
            </a:endParaRPr>
          </a:p>
        </p:txBody>
      </p:sp>
      <p:sp>
        <p:nvSpPr>
          <p:cNvPr id="14" name="TextBox 13"/>
          <p:cNvSpPr txBox="1"/>
          <p:nvPr/>
        </p:nvSpPr>
        <p:spPr>
          <a:xfrm>
            <a:off x="5396252" y="5813731"/>
            <a:ext cx="1471976"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המחרוזות</a:t>
            </a:r>
            <a:endParaRPr lang="he-IL" dirty="0">
              <a:solidFill>
                <a:srgbClr val="00B050"/>
              </a:solidFill>
            </a:endParaRPr>
          </a:p>
        </p:txBody>
      </p:sp>
      <p:sp>
        <p:nvSpPr>
          <p:cNvPr id="15" name="TextBox 14"/>
          <p:cNvSpPr txBox="1"/>
          <p:nvPr/>
        </p:nvSpPr>
        <p:spPr>
          <a:xfrm>
            <a:off x="3583933" y="5817750"/>
            <a:ext cx="1129418"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מצטרפת</a:t>
            </a:r>
            <a:endParaRPr lang="he-IL" dirty="0">
              <a:solidFill>
                <a:srgbClr val="00B050"/>
              </a:solidFill>
            </a:endParaRPr>
          </a:p>
        </p:txBody>
      </p:sp>
      <p:sp>
        <p:nvSpPr>
          <p:cNvPr id="17" name="TextBox 16"/>
          <p:cNvSpPr txBox="1"/>
          <p:nvPr/>
        </p:nvSpPr>
        <p:spPr>
          <a:xfrm>
            <a:off x="6884155" y="5813731"/>
            <a:ext cx="649983"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זהה</a:t>
            </a:r>
            <a:endParaRPr lang="he-IL" dirty="0">
              <a:solidFill>
                <a:srgbClr val="00B050"/>
              </a:solidFill>
            </a:endParaRPr>
          </a:p>
        </p:txBody>
      </p:sp>
      <p:sp>
        <p:nvSpPr>
          <p:cNvPr id="18" name="TextBox 17"/>
          <p:cNvSpPr txBox="1"/>
          <p:nvPr/>
        </p:nvSpPr>
        <p:spPr>
          <a:xfrm>
            <a:off x="7557692" y="5813731"/>
            <a:ext cx="1010724"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משתנה</a:t>
            </a:r>
            <a:endParaRPr lang="he-IL" dirty="0">
              <a:solidFill>
                <a:srgbClr val="00B050"/>
              </a:solidFill>
            </a:endParaRPr>
          </a:p>
        </p:txBody>
      </p:sp>
      <p:sp>
        <p:nvSpPr>
          <p:cNvPr id="20" name="TextBox 19"/>
          <p:cNvSpPr txBox="1"/>
          <p:nvPr/>
        </p:nvSpPr>
        <p:spPr>
          <a:xfrm>
            <a:off x="2838331" y="5826610"/>
            <a:ext cx="719844"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שבע</a:t>
            </a:r>
            <a:endParaRPr lang="he-IL" dirty="0">
              <a:solidFill>
                <a:srgbClr val="00B050"/>
              </a:solidFill>
            </a:endParaRPr>
          </a:p>
        </p:txBody>
      </p:sp>
    </p:spTree>
    <p:extLst>
      <p:ext uri="{BB962C8B-B14F-4D97-AF65-F5344CB8AC3E}">
        <p14:creationId xmlns:p14="http://schemas.microsoft.com/office/powerpoint/2010/main" val="2309160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720"/>
            <a:ext cx="12192000" cy="6869720"/>
          </a:xfrm>
        </p:spPr>
      </p:pic>
      <p:pic>
        <p:nvPicPr>
          <p:cNvPr id="6" name="תמונה 5">
            <a:extLst>
              <a:ext uri="{FF2B5EF4-FFF2-40B4-BE49-F238E27FC236}">
                <a16:creationId xmlns:a16="http://schemas.microsoft.com/office/drawing/2014/main" id="{A0801CC8-E83B-4E24-A4BF-3B3B587907FB}"/>
              </a:ext>
            </a:extLst>
          </p:cNvPr>
          <p:cNvPicPr>
            <a:picLocks noChangeAspect="1"/>
          </p:cNvPicPr>
          <p:nvPr/>
        </p:nvPicPr>
        <p:blipFill rotWithShape="1">
          <a:blip r:embed="rId3"/>
          <a:srcRect l="12253" t="12874" r="19668"/>
          <a:stretch/>
        </p:blipFill>
        <p:spPr>
          <a:xfrm>
            <a:off x="7057957" y="1941300"/>
            <a:ext cx="3356976" cy="1540571"/>
          </a:xfrm>
          <a:prstGeom prst="rect">
            <a:avLst/>
          </a:prstGeom>
        </p:spPr>
      </p:pic>
      <p:pic>
        <p:nvPicPr>
          <p:cNvPr id="9" name="תמונה 8"/>
          <p:cNvPicPr>
            <a:picLocks noChangeAspect="1"/>
          </p:cNvPicPr>
          <p:nvPr/>
        </p:nvPicPr>
        <p:blipFill>
          <a:blip r:embed="rId4"/>
          <a:stretch>
            <a:fillRect/>
          </a:stretch>
        </p:blipFill>
        <p:spPr>
          <a:xfrm>
            <a:off x="3329694" y="2856006"/>
            <a:ext cx="6979577" cy="3470257"/>
          </a:xfrm>
          <a:prstGeom prst="rect">
            <a:avLst/>
          </a:prstGeom>
        </p:spPr>
      </p:pic>
      <p:pic>
        <p:nvPicPr>
          <p:cNvPr id="10" name="מציין מיקום תוכן 3">
            <a:hlinkClick r:id="rId5" action="ppaction://hlinksldjump"/>
          </p:cNvPr>
          <p:cNvPicPr>
            <a:picLocks noChangeAspect="1"/>
          </p:cNvPicPr>
          <p:nvPr/>
        </p:nvPicPr>
        <p:blipFill rotWithShape="1">
          <a:blip r:embed="rId2"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grpSp>
        <p:nvGrpSpPr>
          <p:cNvPr id="3" name="קבוצה 2"/>
          <p:cNvGrpSpPr/>
          <p:nvPr/>
        </p:nvGrpSpPr>
        <p:grpSpPr>
          <a:xfrm>
            <a:off x="2186784" y="1245057"/>
            <a:ext cx="3356976" cy="1683701"/>
            <a:chOff x="2598355" y="1389477"/>
            <a:chExt cx="3356976" cy="1683701"/>
          </a:xfrm>
        </p:grpSpPr>
        <p:pic>
          <p:nvPicPr>
            <p:cNvPr id="7" name="תמונה 6">
              <a:extLst>
                <a:ext uri="{FF2B5EF4-FFF2-40B4-BE49-F238E27FC236}">
                  <a16:creationId xmlns:a16="http://schemas.microsoft.com/office/drawing/2014/main" id="{0C9F5785-FB16-4FDD-B58E-BA1FECBB481B}"/>
                </a:ext>
              </a:extLst>
            </p:cNvPr>
            <p:cNvPicPr>
              <a:picLocks noChangeAspect="1"/>
            </p:cNvPicPr>
            <p:nvPr/>
          </p:nvPicPr>
          <p:blipFill>
            <a:blip r:embed="rId6"/>
            <a:stretch>
              <a:fillRect/>
            </a:stretch>
          </p:blipFill>
          <p:spPr>
            <a:xfrm>
              <a:off x="2598355" y="1389477"/>
              <a:ext cx="3356976" cy="1466529"/>
            </a:xfrm>
            <a:prstGeom prst="rect">
              <a:avLst/>
            </a:prstGeom>
          </p:spPr>
        </p:pic>
        <p:sp>
          <p:nvSpPr>
            <p:cNvPr id="2" name="מלבן 1"/>
            <p:cNvSpPr/>
            <p:nvPr/>
          </p:nvSpPr>
          <p:spPr>
            <a:xfrm>
              <a:off x="2730321" y="1389477"/>
              <a:ext cx="2962141" cy="168370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2" name="כותרת 1"/>
          <p:cNvSpPr>
            <a:spLocks noGrp="1"/>
          </p:cNvSpPr>
          <p:nvPr>
            <p:ph type="title"/>
          </p:nvPr>
        </p:nvSpPr>
        <p:spPr>
          <a:xfrm>
            <a:off x="1191595" y="713320"/>
            <a:ext cx="9117676" cy="840220"/>
          </a:xfrm>
        </p:spPr>
        <p:txBody>
          <a:bodyPr>
            <a:normAutofit fontScale="90000"/>
          </a:bodyPr>
          <a:lstStyle/>
          <a:p>
            <a:r>
              <a:rPr lang="he-IL" sz="3600" b="1" dirty="0">
                <a:solidFill>
                  <a:srgbClr val="08374F"/>
                </a:solidFill>
                <a:cs typeface="+mn-cs"/>
              </a:rPr>
              <a:t>אז ירנן</a:t>
            </a:r>
            <a:br>
              <a:rPr lang="he-IL" b="1" dirty="0">
                <a:solidFill>
                  <a:srgbClr val="08374F"/>
                </a:solidFill>
                <a:cs typeface="+mn-cs"/>
              </a:rPr>
            </a:br>
            <a:r>
              <a:rPr lang="he-IL" sz="1600" b="1" dirty="0">
                <a:solidFill>
                  <a:srgbClr val="08374F"/>
                </a:solidFill>
                <a:cs typeface="+mn-cs"/>
              </a:rPr>
              <a:t>מילים: ר' יוסף חיים "הבן איש חי" (בגדד 1834-1809) </a:t>
            </a:r>
            <a:br>
              <a:rPr lang="he-IL" sz="1600" b="1" dirty="0">
                <a:solidFill>
                  <a:srgbClr val="08374F"/>
                </a:solidFill>
                <a:cs typeface="+mn-cs"/>
              </a:rPr>
            </a:br>
            <a:r>
              <a:rPr lang="he-IL" sz="1600" b="1" dirty="0">
                <a:solidFill>
                  <a:srgbClr val="08374F"/>
                </a:solidFill>
                <a:cs typeface="+mn-cs"/>
              </a:rPr>
              <a:t>לחן:  מסורת יהודי בבל</a:t>
            </a:r>
          </a:p>
        </p:txBody>
      </p:sp>
    </p:spTree>
    <p:extLst>
      <p:ext uri="{BB962C8B-B14F-4D97-AF65-F5344CB8AC3E}">
        <p14:creationId xmlns:p14="http://schemas.microsoft.com/office/powerpoint/2010/main" val="2021906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69720"/>
          </a:xfrm>
        </p:spPr>
      </p:pic>
      <p:sp>
        <p:nvSpPr>
          <p:cNvPr id="5" name="כותרת 1"/>
          <p:cNvSpPr>
            <a:spLocks noGrp="1"/>
          </p:cNvSpPr>
          <p:nvPr>
            <p:ph type="title"/>
          </p:nvPr>
        </p:nvSpPr>
        <p:spPr>
          <a:xfrm>
            <a:off x="841703" y="824947"/>
            <a:ext cx="9117676" cy="840220"/>
          </a:xfrm>
        </p:spPr>
        <p:txBody>
          <a:bodyPr>
            <a:normAutofit/>
          </a:bodyPr>
          <a:lstStyle/>
          <a:p>
            <a:r>
              <a:rPr lang="he-IL" b="1" dirty="0">
                <a:solidFill>
                  <a:srgbClr val="00B050"/>
                </a:solidFill>
                <a:cs typeface="+mn-cs"/>
              </a:rPr>
              <a:t>מַקָּאם חוּסֵיְינִי</a:t>
            </a:r>
          </a:p>
        </p:txBody>
      </p:sp>
      <p:pic>
        <p:nvPicPr>
          <p:cNvPr id="10" name="מציין מיקום תוכן 3">
            <a:hlinkClick r:id="rId3" action="ppaction://hlinksldjump"/>
          </p:cNvPr>
          <p:cNvPicPr>
            <a:picLocks noChangeAspect="1"/>
          </p:cNvPicPr>
          <p:nvPr/>
        </p:nvPicPr>
        <p:blipFill rotWithShape="1">
          <a:blip r:embed="rId2"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11" name="TextBox 10"/>
          <p:cNvSpPr txBox="1"/>
          <p:nvPr/>
        </p:nvSpPr>
        <p:spPr>
          <a:xfrm>
            <a:off x="440617" y="6153096"/>
            <a:ext cx="440997" cy="307777"/>
          </a:xfrm>
          <a:prstGeom prst="rect">
            <a:avLst/>
          </a:prstGeom>
          <a:noFill/>
          <a:ln>
            <a:solidFill>
              <a:srgbClr val="00B050"/>
            </a:solidFill>
          </a:ln>
        </p:spPr>
        <p:txBody>
          <a:bodyPr wrap="square" rtlCol="1">
            <a:spAutoFit/>
          </a:bodyPr>
          <a:lstStyle/>
          <a:p>
            <a:r>
              <a:rPr lang="he-IL" sz="1400" dirty="0"/>
              <a:t>3/4</a:t>
            </a:r>
          </a:p>
        </p:txBody>
      </p:sp>
      <p:sp>
        <p:nvSpPr>
          <p:cNvPr id="12" name="TextBox 11"/>
          <p:cNvSpPr txBox="1"/>
          <p:nvPr/>
        </p:nvSpPr>
        <p:spPr>
          <a:xfrm>
            <a:off x="981953" y="6160211"/>
            <a:ext cx="440997" cy="307777"/>
          </a:xfrm>
          <a:prstGeom prst="rect">
            <a:avLst/>
          </a:prstGeom>
          <a:noFill/>
          <a:ln>
            <a:solidFill>
              <a:srgbClr val="00B050"/>
            </a:solidFill>
          </a:ln>
        </p:spPr>
        <p:txBody>
          <a:bodyPr wrap="square" rtlCol="1">
            <a:spAutoFit/>
          </a:bodyPr>
          <a:lstStyle/>
          <a:p>
            <a:r>
              <a:rPr lang="he-IL" sz="1400" dirty="0"/>
              <a:t>3/4</a:t>
            </a:r>
          </a:p>
        </p:txBody>
      </p:sp>
      <p:sp>
        <p:nvSpPr>
          <p:cNvPr id="13" name="TextBox 12"/>
          <p:cNvSpPr txBox="1"/>
          <p:nvPr/>
        </p:nvSpPr>
        <p:spPr>
          <a:xfrm>
            <a:off x="2801395" y="6149429"/>
            <a:ext cx="440997" cy="307777"/>
          </a:xfrm>
          <a:prstGeom prst="rect">
            <a:avLst/>
          </a:prstGeom>
          <a:noFill/>
          <a:ln>
            <a:solidFill>
              <a:srgbClr val="00B050"/>
            </a:solidFill>
          </a:ln>
        </p:spPr>
        <p:txBody>
          <a:bodyPr wrap="square" rtlCol="1">
            <a:spAutoFit/>
          </a:bodyPr>
          <a:lstStyle/>
          <a:p>
            <a:r>
              <a:rPr lang="he-IL" sz="1400" dirty="0"/>
              <a:t>3/4</a:t>
            </a:r>
          </a:p>
        </p:txBody>
      </p:sp>
      <p:sp>
        <p:nvSpPr>
          <p:cNvPr id="14" name="TextBox 13"/>
          <p:cNvSpPr txBox="1"/>
          <p:nvPr/>
        </p:nvSpPr>
        <p:spPr>
          <a:xfrm>
            <a:off x="3401389" y="6149429"/>
            <a:ext cx="440997" cy="307777"/>
          </a:xfrm>
          <a:prstGeom prst="rect">
            <a:avLst/>
          </a:prstGeom>
          <a:noFill/>
          <a:ln>
            <a:solidFill>
              <a:srgbClr val="00B050"/>
            </a:solidFill>
          </a:ln>
        </p:spPr>
        <p:txBody>
          <a:bodyPr wrap="square" rtlCol="1">
            <a:spAutoFit/>
          </a:bodyPr>
          <a:lstStyle/>
          <a:p>
            <a:r>
              <a:rPr lang="he-IL" sz="1400" dirty="0"/>
              <a:t>3/4</a:t>
            </a:r>
          </a:p>
        </p:txBody>
      </p:sp>
      <p:sp>
        <p:nvSpPr>
          <p:cNvPr id="15" name="TextBox 14"/>
          <p:cNvSpPr txBox="1"/>
          <p:nvPr/>
        </p:nvSpPr>
        <p:spPr>
          <a:xfrm>
            <a:off x="1719426" y="6136549"/>
            <a:ext cx="327544" cy="369332"/>
          </a:xfrm>
          <a:prstGeom prst="rect">
            <a:avLst/>
          </a:prstGeom>
          <a:noFill/>
          <a:ln>
            <a:solidFill>
              <a:srgbClr val="00B050"/>
            </a:solidFill>
          </a:ln>
        </p:spPr>
        <p:txBody>
          <a:bodyPr wrap="square" rtlCol="1">
            <a:spAutoFit/>
          </a:bodyPr>
          <a:lstStyle/>
          <a:p>
            <a:r>
              <a:rPr lang="he-IL" dirty="0"/>
              <a:t>1</a:t>
            </a:r>
          </a:p>
        </p:txBody>
      </p:sp>
      <p:sp>
        <p:nvSpPr>
          <p:cNvPr id="16" name="TextBox 15"/>
          <p:cNvSpPr txBox="1"/>
          <p:nvPr/>
        </p:nvSpPr>
        <p:spPr>
          <a:xfrm>
            <a:off x="2260762" y="6118651"/>
            <a:ext cx="326841" cy="369332"/>
          </a:xfrm>
          <a:prstGeom prst="rect">
            <a:avLst/>
          </a:prstGeom>
          <a:noFill/>
          <a:ln>
            <a:solidFill>
              <a:srgbClr val="00B050"/>
            </a:solidFill>
          </a:ln>
        </p:spPr>
        <p:txBody>
          <a:bodyPr wrap="square" rtlCol="1">
            <a:spAutoFit/>
          </a:bodyPr>
          <a:lstStyle/>
          <a:p>
            <a:r>
              <a:rPr lang="he-IL" dirty="0"/>
              <a:t>1</a:t>
            </a:r>
          </a:p>
        </p:txBody>
      </p:sp>
      <p:sp>
        <p:nvSpPr>
          <p:cNvPr id="17" name="TextBox 16"/>
          <p:cNvSpPr txBox="1"/>
          <p:nvPr/>
        </p:nvSpPr>
        <p:spPr>
          <a:xfrm>
            <a:off x="4202242" y="6118651"/>
            <a:ext cx="259685" cy="369332"/>
          </a:xfrm>
          <a:prstGeom prst="rect">
            <a:avLst/>
          </a:prstGeom>
          <a:noFill/>
          <a:ln>
            <a:solidFill>
              <a:srgbClr val="00B050"/>
            </a:solidFill>
          </a:ln>
        </p:spPr>
        <p:txBody>
          <a:bodyPr wrap="square" rtlCol="1">
            <a:spAutoFit/>
          </a:bodyPr>
          <a:lstStyle/>
          <a:p>
            <a:r>
              <a:rPr lang="he-IL" dirty="0"/>
              <a:t>1</a:t>
            </a:r>
          </a:p>
        </p:txBody>
      </p:sp>
      <p:sp>
        <p:nvSpPr>
          <p:cNvPr id="20" name="TextBox 19"/>
          <p:cNvSpPr txBox="1"/>
          <p:nvPr/>
        </p:nvSpPr>
        <p:spPr>
          <a:xfrm>
            <a:off x="4332975" y="2395557"/>
            <a:ext cx="1829400" cy="369332"/>
          </a:xfrm>
          <a:prstGeom prst="rect">
            <a:avLst/>
          </a:prstGeom>
          <a:solidFill>
            <a:schemeClr val="bg1"/>
          </a:solidFill>
        </p:spPr>
        <p:txBody>
          <a:bodyPr wrap="square" rtlCol="1">
            <a:spAutoFit/>
          </a:bodyPr>
          <a:lstStyle/>
          <a:p>
            <a:endParaRPr lang="he-IL" dirty="0"/>
          </a:p>
        </p:txBody>
      </p:sp>
      <p:pic>
        <p:nvPicPr>
          <p:cNvPr id="25" name="תמונה 24"/>
          <p:cNvPicPr>
            <a:picLocks noChangeAspect="1"/>
          </p:cNvPicPr>
          <p:nvPr/>
        </p:nvPicPr>
        <p:blipFill>
          <a:blip r:embed="rId4"/>
          <a:stretch>
            <a:fillRect/>
          </a:stretch>
        </p:blipFill>
        <p:spPr>
          <a:xfrm>
            <a:off x="2801395" y="2108794"/>
            <a:ext cx="7235611" cy="3185241"/>
          </a:xfrm>
          <a:prstGeom prst="rect">
            <a:avLst/>
          </a:prstGeom>
        </p:spPr>
      </p:pic>
    </p:spTree>
    <p:extLst>
      <p:ext uri="{BB962C8B-B14F-4D97-AF65-F5344CB8AC3E}">
        <p14:creationId xmlns:p14="http://schemas.microsoft.com/office/powerpoint/2010/main" val="2655179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5" name="כותרת 1"/>
          <p:cNvSpPr>
            <a:spLocks noGrp="1"/>
          </p:cNvSpPr>
          <p:nvPr>
            <p:ph type="title"/>
          </p:nvPr>
        </p:nvSpPr>
        <p:spPr>
          <a:xfrm>
            <a:off x="2067474" y="428396"/>
            <a:ext cx="9117676" cy="840220"/>
          </a:xfrm>
        </p:spPr>
        <p:txBody>
          <a:bodyPr>
            <a:normAutofit/>
          </a:bodyPr>
          <a:lstStyle/>
          <a:p>
            <a:pPr algn="ctr"/>
            <a:r>
              <a:rPr lang="he-IL" b="1" dirty="0">
                <a:solidFill>
                  <a:srgbClr val="00B050"/>
                </a:solidFill>
                <a:cs typeface="+mn-cs"/>
              </a:rPr>
              <a:t>העשרה</a:t>
            </a:r>
            <a:endParaRPr lang="he-IL" sz="2000" b="1" dirty="0">
              <a:solidFill>
                <a:srgbClr val="00B050"/>
              </a:solidFill>
              <a:cs typeface="+mn-cs"/>
            </a:endParaRPr>
          </a:p>
        </p:txBody>
      </p:sp>
      <p:sp>
        <p:nvSpPr>
          <p:cNvPr id="6" name="מלבן 5"/>
          <p:cNvSpPr/>
          <p:nvPr/>
        </p:nvSpPr>
        <p:spPr>
          <a:xfrm>
            <a:off x="613505" y="1123961"/>
            <a:ext cx="11178349" cy="586699"/>
          </a:xfrm>
          <a:prstGeom prst="rect">
            <a:avLst/>
          </a:prstGeom>
        </p:spPr>
        <p:txBody>
          <a:bodyPr wrap="square">
            <a:spAutoFit/>
          </a:bodyPr>
          <a:lstStyle/>
          <a:p>
            <a:pPr marL="457200" marR="0" lvl="0" indent="0" algn="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השוו בין הפיוט "אז ירנן" לשיר "ארץ שבעת המינים" באמצעות הטבלה הבאה:</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8" name="טבלה 7"/>
          <p:cNvGraphicFramePr>
            <a:graphicFrameLocks noGrp="1"/>
          </p:cNvGraphicFramePr>
          <p:nvPr>
            <p:extLst>
              <p:ext uri="{D42A27DB-BD31-4B8C-83A1-F6EECF244321}">
                <p14:modId xmlns:p14="http://schemas.microsoft.com/office/powerpoint/2010/main" val="1573207086"/>
              </p:ext>
            </p:extLst>
          </p:nvPr>
        </p:nvGraphicFramePr>
        <p:xfrm>
          <a:off x="2567032" y="1977642"/>
          <a:ext cx="8649608" cy="4566532"/>
        </p:xfrm>
        <a:graphic>
          <a:graphicData uri="http://schemas.openxmlformats.org/drawingml/2006/table">
            <a:tbl>
              <a:tblPr rtl="1" firstRow="1" firstCol="1" bandRow="1"/>
              <a:tblGrid>
                <a:gridCol w="3157864">
                  <a:extLst>
                    <a:ext uri="{9D8B030D-6E8A-4147-A177-3AD203B41FA5}">
                      <a16:colId xmlns:a16="http://schemas.microsoft.com/office/drawing/2014/main" val="2555519947"/>
                    </a:ext>
                  </a:extLst>
                </a:gridCol>
                <a:gridCol w="2597506">
                  <a:extLst>
                    <a:ext uri="{9D8B030D-6E8A-4147-A177-3AD203B41FA5}">
                      <a16:colId xmlns:a16="http://schemas.microsoft.com/office/drawing/2014/main" val="462766116"/>
                    </a:ext>
                  </a:extLst>
                </a:gridCol>
                <a:gridCol w="2894238">
                  <a:extLst>
                    <a:ext uri="{9D8B030D-6E8A-4147-A177-3AD203B41FA5}">
                      <a16:colId xmlns:a16="http://schemas.microsoft.com/office/drawing/2014/main" val="2291339295"/>
                    </a:ext>
                  </a:extLst>
                </a:gridCol>
              </a:tblGrid>
              <a:tr h="415533">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800" dirty="0">
                          <a:effectLst/>
                          <a:latin typeface="Calibri" panose="020F0502020204030204" pitchFamily="34" charset="0"/>
                          <a:ea typeface="Calibri" panose="020F0502020204030204" pitchFamily="34" charset="0"/>
                          <a:cs typeface="Arial" panose="020B0604020202020204" pitchFamily="34" charset="0"/>
                        </a:rPr>
                        <a:t>אז ירנן</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800" dirty="0">
                          <a:effectLst/>
                          <a:latin typeface="Calibri" panose="020F0502020204030204" pitchFamily="34" charset="0"/>
                          <a:ea typeface="Calibri" panose="020F0502020204030204" pitchFamily="34" charset="0"/>
                          <a:cs typeface="Arial" panose="020B0604020202020204" pitchFamily="34" charset="0"/>
                          <a:hlinkClick r:id="rId6"/>
                        </a:rPr>
                        <a:t>ארץ שבעת המינים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6751002"/>
                  </a:ext>
                </a:extLst>
              </a:tr>
              <a:tr h="503472">
                <a:tc>
                  <a:txBody>
                    <a:bodyPr/>
                    <a:lstStyle/>
                    <a:p>
                      <a:pPr marL="457200" algn="r" rtl="1">
                        <a:lnSpc>
                          <a:spcPct val="150000"/>
                        </a:lnSpc>
                        <a:spcAft>
                          <a:spcPts val="0"/>
                        </a:spcAft>
                      </a:pPr>
                      <a:r>
                        <a:rPr lang="he-IL" sz="1800" dirty="0">
                          <a:effectLst/>
                          <a:latin typeface="Calibri" panose="020F0502020204030204" pitchFamily="34" charset="0"/>
                          <a:ea typeface="Calibri" panose="020F0502020204030204" pitchFamily="34" charset="0"/>
                          <a:cs typeface="Arial" panose="020B0604020202020204" pitchFamily="34" charset="0"/>
                        </a:rPr>
                        <a:t>נושא השיר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4174729"/>
                  </a:ext>
                </a:extLst>
              </a:tr>
              <a:tr h="514564">
                <a:tc>
                  <a:txBody>
                    <a:bodyPr/>
                    <a:lstStyle/>
                    <a:p>
                      <a:pPr marL="457200" algn="r" rtl="1">
                        <a:lnSpc>
                          <a:spcPct val="150000"/>
                        </a:lnSpc>
                        <a:spcAft>
                          <a:spcPts val="0"/>
                        </a:spcAft>
                      </a:pPr>
                      <a:r>
                        <a:rPr lang="he-IL" sz="1800" dirty="0">
                          <a:effectLst/>
                          <a:latin typeface="Calibri" panose="020F0502020204030204" pitchFamily="34" charset="0"/>
                          <a:ea typeface="Calibri" panose="020F0502020204030204" pitchFamily="34" charset="0"/>
                          <a:cs typeface="Arial" panose="020B0604020202020204" pitchFamily="34" charset="0"/>
                        </a:rPr>
                        <a:t>מי מבצע וכמה מבצעים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5646240"/>
                  </a:ext>
                </a:extLst>
              </a:tr>
              <a:tr h="541643">
                <a:tc>
                  <a:txBody>
                    <a:bodyPr/>
                    <a:lstStyle/>
                    <a:p>
                      <a:pPr marL="457200" algn="r" rtl="1">
                        <a:lnSpc>
                          <a:spcPct val="150000"/>
                        </a:lnSpc>
                        <a:spcAft>
                          <a:spcPts val="0"/>
                        </a:spcAft>
                      </a:pPr>
                      <a:r>
                        <a:rPr lang="he-IL" sz="1800" dirty="0">
                          <a:solidFill>
                            <a:schemeClr val="tx1"/>
                          </a:solidFill>
                          <a:effectLst/>
                          <a:latin typeface="Calibri" panose="020F0502020204030204" pitchFamily="34" charset="0"/>
                          <a:ea typeface="Calibri" panose="020F0502020204030204" pitchFamily="34" charset="0"/>
                          <a:cs typeface="Arial" panose="020B0604020202020204" pitchFamily="34" charset="0"/>
                        </a:rPr>
                        <a:t>כלי</a:t>
                      </a:r>
                      <a:r>
                        <a:rPr lang="he-IL" sz="1800" baseline="0" dirty="0">
                          <a:solidFill>
                            <a:schemeClr val="tx1"/>
                          </a:solidFill>
                          <a:effectLst/>
                          <a:latin typeface="Calibri" panose="020F0502020204030204" pitchFamily="34" charset="0"/>
                          <a:ea typeface="Calibri" panose="020F0502020204030204" pitchFamily="34" charset="0"/>
                          <a:cs typeface="Arial" panose="020B0604020202020204" pitchFamily="34" charset="0"/>
                        </a:rPr>
                        <a:t> נגינה</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a:effectLst/>
                          <a:latin typeface="Calibri" panose="020F0502020204030204" pitchFamily="34"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5854786"/>
                  </a:ext>
                </a:extLst>
              </a:tr>
              <a:tr h="555186">
                <a:tc>
                  <a:txBody>
                    <a:bodyPr/>
                    <a:lstStyle/>
                    <a:p>
                      <a:pPr marL="457200" algn="r" rtl="1">
                        <a:lnSpc>
                          <a:spcPct val="150000"/>
                        </a:lnSpc>
                        <a:spcAft>
                          <a:spcPts val="0"/>
                        </a:spcAft>
                      </a:pPr>
                      <a:r>
                        <a:rPr lang="he-IL" sz="1800" dirty="0">
                          <a:effectLst/>
                          <a:latin typeface="Calibri" panose="020F0502020204030204" pitchFamily="34" charset="0"/>
                          <a:ea typeface="Calibri" panose="020F0502020204030204" pitchFamily="34" charset="0"/>
                          <a:cs typeface="Arial" panose="020B0604020202020204" pitchFamily="34" charset="0"/>
                        </a:rPr>
                        <a:t>משקל</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a:effectLst/>
                          <a:latin typeface="Calibri" panose="020F0502020204030204" pitchFamily="34"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069379"/>
                  </a:ext>
                </a:extLst>
              </a:tr>
              <a:tr h="582269">
                <a:tc>
                  <a:txBody>
                    <a:bodyPr/>
                    <a:lstStyle/>
                    <a:p>
                      <a:pPr marL="457200" algn="r" rtl="1">
                        <a:lnSpc>
                          <a:spcPct val="150000"/>
                        </a:lnSpc>
                        <a:spcAft>
                          <a:spcPts val="0"/>
                        </a:spcAft>
                      </a:pPr>
                      <a:r>
                        <a:rPr lang="he-IL" sz="1800" dirty="0">
                          <a:effectLst/>
                          <a:latin typeface="Calibri" panose="020F0502020204030204" pitchFamily="34" charset="0"/>
                          <a:ea typeface="Calibri" panose="020F0502020204030204" pitchFamily="34" charset="0"/>
                          <a:cs typeface="Arial" panose="020B0604020202020204" pitchFamily="34" charset="0"/>
                        </a:rPr>
                        <a:t>טמפו (מהירות)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1788775"/>
                  </a:ext>
                </a:extLst>
              </a:tr>
              <a:tr h="514561">
                <a:tc>
                  <a:txBody>
                    <a:bodyPr/>
                    <a:lstStyle/>
                    <a:p>
                      <a:pPr marL="457200" algn="r" rtl="1">
                        <a:lnSpc>
                          <a:spcPct val="150000"/>
                        </a:lnSpc>
                        <a:spcAft>
                          <a:spcPts val="0"/>
                        </a:spcAft>
                      </a:pPr>
                      <a:r>
                        <a:rPr lang="he-IL" sz="1800" dirty="0">
                          <a:solidFill>
                            <a:schemeClr val="tx1"/>
                          </a:solidFill>
                          <a:effectLst/>
                          <a:latin typeface="Calibri" panose="020F0502020204030204" pitchFamily="34" charset="0"/>
                          <a:ea typeface="Calibri" panose="020F0502020204030204" pitchFamily="34" charset="0"/>
                          <a:cs typeface="Arial" panose="020B0604020202020204" pitchFamily="34" charset="0"/>
                        </a:rPr>
                        <a:t>עוצמה</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a:effectLst/>
                          <a:latin typeface="Calibri" panose="020F0502020204030204" pitchFamily="34"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642693"/>
                  </a:ext>
                </a:extLst>
              </a:tr>
              <a:tr h="469652">
                <a:tc>
                  <a:txBody>
                    <a:bodyPr/>
                    <a:lstStyle/>
                    <a:p>
                      <a:r>
                        <a:rPr lang="he-IL" sz="1800" dirty="0"/>
                        <a:t>       סוּגָה (שיר ישראלי/ פיוט</a:t>
                      </a:r>
                      <a:r>
                        <a:rPr lang="he-IL" sz="1800" baseline="0" dirty="0"/>
                        <a:t>)</a:t>
                      </a:r>
                      <a:endParaRPr lang="he-IL" sz="18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a:effectLst/>
                          <a:latin typeface="Calibri" panose="020F0502020204030204" pitchFamily="34"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r>
                        <a:rPr lang="he-IL" sz="14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2759246"/>
                  </a:ext>
                </a:extLst>
              </a:tr>
              <a:tr h="469652">
                <a:tc>
                  <a:txBody>
                    <a:bodyPr/>
                    <a:lstStyle/>
                    <a:p>
                      <a:r>
                        <a:rPr lang="he-IL" sz="1800" dirty="0"/>
                        <a:t>       אופי (ריקודי/ תפילתי)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a:lnSpc>
                          <a:spcPct val="150000"/>
                        </a:lnSpc>
                        <a:spcAft>
                          <a:spcPts val="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3045087"/>
                  </a:ext>
                </a:extLst>
              </a:tr>
            </a:tbl>
          </a:graphicData>
        </a:graphic>
      </p:graphicFrame>
      <p:pic>
        <p:nvPicPr>
          <p:cNvPr id="7" name="מציין מיקום תוכן 3">
            <a:hlinkClick r:id="rId7"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9" name="az_iranen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1922298"/>
            <a:ext cx="530312" cy="530312"/>
          </a:xfrm>
          <a:prstGeom prst="rect">
            <a:avLst/>
          </a:prstGeom>
        </p:spPr>
      </p:pic>
    </p:spTree>
    <p:extLst>
      <p:ext uri="{BB962C8B-B14F-4D97-AF65-F5344CB8AC3E}">
        <p14:creationId xmlns:p14="http://schemas.microsoft.com/office/powerpoint/2010/main" val="12731945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4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4" name="מלבן 3"/>
          <p:cNvSpPr/>
          <p:nvPr/>
        </p:nvSpPr>
        <p:spPr>
          <a:xfrm>
            <a:off x="7485316" y="2070881"/>
            <a:ext cx="3763926" cy="4196020"/>
          </a:xfrm>
          <a:prstGeom prst="rect">
            <a:avLst/>
          </a:prstGeom>
        </p:spPr>
        <p:txBody>
          <a:bodyPr wrap="square">
            <a:spAutoFit/>
          </a:bodyPr>
          <a:lstStyle/>
          <a:p>
            <a:pPr>
              <a:lnSpc>
                <a:spcPct val="150000"/>
              </a:lnSpc>
            </a:pPr>
            <a:r>
              <a:rPr lang="he-IL" dirty="0">
                <a:solidFill>
                  <a:srgbClr val="161616"/>
                </a:solidFill>
                <a:latin typeface="Open Sans Hebrew"/>
              </a:rPr>
              <a:t>שִׁבֳּלִים אֶל מוּל חַמָּה </a:t>
            </a:r>
            <a:br>
              <a:rPr lang="he-IL" dirty="0">
                <a:solidFill>
                  <a:srgbClr val="161616"/>
                </a:solidFill>
                <a:latin typeface="Open Sans Hebrew"/>
              </a:rPr>
            </a:br>
            <a:r>
              <a:rPr lang="he-IL" dirty="0">
                <a:solidFill>
                  <a:srgbClr val="161616"/>
                </a:solidFill>
                <a:latin typeface="Open Sans Hebrew"/>
              </a:rPr>
              <a:t>בְּרִנָּה יוֹצְאִים יַחְדָּו הַקּוֹצְרִים </a:t>
            </a:r>
            <a:br>
              <a:rPr lang="he-IL" dirty="0">
                <a:solidFill>
                  <a:srgbClr val="161616"/>
                </a:solidFill>
                <a:latin typeface="Open Sans Hebrew"/>
              </a:rPr>
            </a:br>
            <a:r>
              <a:rPr lang="he-IL" dirty="0">
                <a:solidFill>
                  <a:srgbClr val="161616"/>
                </a:solidFill>
                <a:latin typeface="Open Sans Hebrew"/>
              </a:rPr>
              <a:t>הַדָּגָן לַאֲדָמָה </a:t>
            </a:r>
            <a:br>
              <a:rPr lang="he-IL" dirty="0">
                <a:solidFill>
                  <a:srgbClr val="161616"/>
                </a:solidFill>
                <a:latin typeface="Open Sans Hebrew"/>
              </a:rPr>
            </a:br>
            <a:r>
              <a:rPr lang="he-IL" dirty="0">
                <a:solidFill>
                  <a:srgbClr val="161616"/>
                </a:solidFill>
                <a:latin typeface="Open Sans Hebrew"/>
              </a:rPr>
              <a:t>מְנַשֵּׁק בְּתֹם עִדַּן מִמְטָרִים. </a:t>
            </a:r>
          </a:p>
          <a:p>
            <a:pPr>
              <a:lnSpc>
                <a:spcPct val="150000"/>
              </a:lnSpc>
            </a:pPr>
            <a:endParaRPr lang="he-IL" dirty="0">
              <a:solidFill>
                <a:srgbClr val="161616"/>
              </a:solidFill>
              <a:latin typeface="Open Sans Hebrew"/>
            </a:endParaRPr>
          </a:p>
          <a:p>
            <a:pPr>
              <a:lnSpc>
                <a:spcPct val="150000"/>
              </a:lnSpc>
            </a:pPr>
            <a:r>
              <a:rPr lang="he-IL" dirty="0">
                <a:solidFill>
                  <a:srgbClr val="161616"/>
                </a:solidFill>
                <a:latin typeface="Open Sans Hebrew"/>
              </a:rPr>
              <a:t>אֶרֶץ בָּהּ שִׁבְעָה מִינִים </a:t>
            </a:r>
            <a:br>
              <a:rPr lang="he-IL" dirty="0">
                <a:solidFill>
                  <a:srgbClr val="161616"/>
                </a:solidFill>
                <a:latin typeface="Open Sans Hebrew"/>
              </a:rPr>
            </a:br>
            <a:r>
              <a:rPr lang="he-IL" dirty="0">
                <a:solidFill>
                  <a:srgbClr val="161616"/>
                </a:solidFill>
                <a:latin typeface="Open Sans Hebrew"/>
              </a:rPr>
              <a:t>אֶרֶץ שְׂעוֹרָה </a:t>
            </a:r>
            <a:r>
              <a:rPr lang="he-IL" dirty="0" err="1">
                <a:solidFill>
                  <a:srgbClr val="161616"/>
                </a:solidFill>
                <a:latin typeface="Open Sans Hebrew"/>
              </a:rPr>
              <a:t>חִטָּה</a:t>
            </a:r>
            <a:r>
              <a:rPr lang="he-IL" dirty="0">
                <a:solidFill>
                  <a:srgbClr val="161616"/>
                </a:solidFill>
                <a:latin typeface="Open Sans Hebrew"/>
              </a:rPr>
              <a:t> וְעֵנָב </a:t>
            </a:r>
            <a:br>
              <a:rPr lang="he-IL" dirty="0">
                <a:solidFill>
                  <a:srgbClr val="161616"/>
                </a:solidFill>
                <a:latin typeface="Open Sans Hebrew"/>
              </a:rPr>
            </a:br>
            <a:r>
              <a:rPr lang="he-IL" dirty="0">
                <a:solidFill>
                  <a:srgbClr val="161616"/>
                </a:solidFill>
                <a:latin typeface="Open Sans Hebrew"/>
              </a:rPr>
              <a:t>אֶרֶץ זַיִת וּתְאֵנִים </a:t>
            </a:r>
            <a:br>
              <a:rPr lang="he-IL" dirty="0">
                <a:solidFill>
                  <a:srgbClr val="161616"/>
                </a:solidFill>
                <a:latin typeface="Open Sans Hebrew"/>
              </a:rPr>
            </a:br>
            <a:r>
              <a:rPr lang="he-IL" dirty="0">
                <a:solidFill>
                  <a:srgbClr val="161616"/>
                </a:solidFill>
                <a:latin typeface="Open Sans Hebrew"/>
              </a:rPr>
              <a:t>וְרִמּוֹן וְגַם תָּמָר הַזָּהָב –</a:t>
            </a:r>
          </a:p>
          <a:p>
            <a:pPr>
              <a:lnSpc>
                <a:spcPct val="150000"/>
              </a:lnSpc>
            </a:pPr>
            <a:r>
              <a:rPr lang="he-IL" dirty="0">
                <a:solidFill>
                  <a:srgbClr val="161616"/>
                </a:solidFill>
                <a:latin typeface="Open Sans Hebrew"/>
              </a:rPr>
              <a:t>שִׁירוּ – </a:t>
            </a:r>
          </a:p>
        </p:txBody>
      </p:sp>
      <p:sp>
        <p:nvSpPr>
          <p:cNvPr id="5" name="מלבן 4"/>
          <p:cNvSpPr/>
          <p:nvPr/>
        </p:nvSpPr>
        <p:spPr>
          <a:xfrm>
            <a:off x="2551805" y="1794437"/>
            <a:ext cx="3147237" cy="4662815"/>
          </a:xfrm>
          <a:prstGeom prst="rect">
            <a:avLst/>
          </a:prstGeom>
        </p:spPr>
        <p:txBody>
          <a:bodyPr wrap="square">
            <a:spAutoFit/>
          </a:bodyPr>
          <a:lstStyle/>
          <a:p>
            <a:pPr>
              <a:lnSpc>
                <a:spcPct val="150000"/>
              </a:lnSpc>
            </a:pPr>
            <a:r>
              <a:rPr lang="he-IL" dirty="0">
                <a:solidFill>
                  <a:srgbClr val="161616"/>
                </a:solidFill>
                <a:latin typeface="Open Sans Hebrew"/>
              </a:rPr>
              <a:t>הָרִמּוֹן מַסְמִיק עַל עֵץ </a:t>
            </a:r>
            <a:br>
              <a:rPr lang="he-IL" dirty="0">
                <a:solidFill>
                  <a:srgbClr val="161616"/>
                </a:solidFill>
                <a:latin typeface="Open Sans Hebrew"/>
              </a:rPr>
            </a:br>
            <a:r>
              <a:rPr lang="he-IL" dirty="0">
                <a:solidFill>
                  <a:srgbClr val="161616"/>
                </a:solidFill>
                <a:latin typeface="Open Sans Hebrew"/>
              </a:rPr>
              <a:t>אֶת פָּנָיו רָאִינוּ לְמֵרָחוֹק </a:t>
            </a:r>
            <a:br>
              <a:rPr lang="he-IL" dirty="0">
                <a:solidFill>
                  <a:srgbClr val="161616"/>
                </a:solidFill>
                <a:latin typeface="Open Sans Hebrew"/>
              </a:rPr>
            </a:br>
            <a:r>
              <a:rPr lang="he-IL" dirty="0">
                <a:solidFill>
                  <a:srgbClr val="161616"/>
                </a:solidFill>
                <a:latin typeface="Open Sans Hebrew"/>
              </a:rPr>
              <a:t>אֵיךְ לִבֵּנוּ מִתְנַפֵּץ </a:t>
            </a:r>
            <a:br>
              <a:rPr lang="he-IL" dirty="0">
                <a:solidFill>
                  <a:srgbClr val="161616"/>
                </a:solidFill>
                <a:latin typeface="Open Sans Hebrew"/>
              </a:rPr>
            </a:br>
            <a:r>
              <a:rPr lang="he-IL" dirty="0">
                <a:solidFill>
                  <a:srgbClr val="161616"/>
                </a:solidFill>
                <a:latin typeface="Open Sans Hebrew"/>
              </a:rPr>
              <a:t>כְּרִמּוֹן שָׂחוּט אֶל פִּיךְ הַמָּתוֹק </a:t>
            </a:r>
          </a:p>
          <a:p>
            <a:pPr>
              <a:lnSpc>
                <a:spcPct val="150000"/>
              </a:lnSpc>
            </a:pPr>
            <a:r>
              <a:rPr lang="he-IL" dirty="0">
                <a:solidFill>
                  <a:srgbClr val="161616"/>
                </a:solidFill>
                <a:latin typeface="Open Sans Hebrew"/>
              </a:rPr>
              <a:t>אֶרֶץ בָּהּ... </a:t>
            </a:r>
          </a:p>
          <a:p>
            <a:pPr>
              <a:lnSpc>
                <a:spcPct val="150000"/>
              </a:lnSpc>
            </a:pPr>
            <a:endParaRPr lang="he-IL" dirty="0">
              <a:solidFill>
                <a:srgbClr val="161616"/>
              </a:solidFill>
              <a:latin typeface="Open Sans Hebrew"/>
            </a:endParaRPr>
          </a:p>
          <a:p>
            <a:pPr>
              <a:lnSpc>
                <a:spcPct val="150000"/>
              </a:lnSpc>
            </a:pPr>
            <a:r>
              <a:rPr lang="he-IL" dirty="0">
                <a:solidFill>
                  <a:srgbClr val="161616"/>
                </a:solidFill>
                <a:latin typeface="Open Sans Hebrew"/>
              </a:rPr>
              <a:t>מִן הַזַּיִת שׁוּב נִלְמַד </a:t>
            </a:r>
            <a:br>
              <a:rPr lang="he-IL" dirty="0">
                <a:solidFill>
                  <a:srgbClr val="161616"/>
                </a:solidFill>
                <a:latin typeface="Open Sans Hebrew"/>
              </a:rPr>
            </a:br>
            <a:r>
              <a:rPr lang="he-IL" dirty="0">
                <a:solidFill>
                  <a:srgbClr val="161616"/>
                </a:solidFill>
                <a:latin typeface="Open Sans Hebrew"/>
              </a:rPr>
              <a:t>לַעֲשׂוֹת תּוֹרָה וְגַם אַהֲבָה </a:t>
            </a:r>
            <a:br>
              <a:rPr lang="he-IL" dirty="0">
                <a:solidFill>
                  <a:srgbClr val="161616"/>
                </a:solidFill>
                <a:latin typeface="Open Sans Hebrew"/>
              </a:rPr>
            </a:br>
            <a:r>
              <a:rPr lang="he-IL" dirty="0">
                <a:solidFill>
                  <a:srgbClr val="161616"/>
                </a:solidFill>
                <a:latin typeface="Open Sans Hebrew"/>
              </a:rPr>
              <a:t>הַתָּמָר תּוֹשִׁיט שׁוּב יָד </a:t>
            </a:r>
            <a:br>
              <a:rPr lang="he-IL" dirty="0">
                <a:solidFill>
                  <a:srgbClr val="161616"/>
                </a:solidFill>
                <a:latin typeface="Open Sans Hebrew"/>
              </a:rPr>
            </a:br>
            <a:r>
              <a:rPr lang="he-IL" dirty="0">
                <a:solidFill>
                  <a:srgbClr val="161616"/>
                </a:solidFill>
                <a:latin typeface="Open Sans Hebrew"/>
              </a:rPr>
              <a:t>וְתַבְעִיר בַּנֶּפֶשׁ אֵשׁ לֶהָבָה </a:t>
            </a:r>
          </a:p>
          <a:p>
            <a:pPr>
              <a:lnSpc>
                <a:spcPct val="150000"/>
              </a:lnSpc>
            </a:pPr>
            <a:r>
              <a:rPr lang="he-IL" dirty="0">
                <a:solidFill>
                  <a:srgbClr val="161616"/>
                </a:solidFill>
                <a:latin typeface="Open Sans Hebrew"/>
              </a:rPr>
              <a:t>אֶרֶץ בָּהּ...</a:t>
            </a:r>
            <a:endParaRPr lang="he-IL" b="1" dirty="0">
              <a:solidFill>
                <a:srgbClr val="161616"/>
              </a:solidFill>
              <a:latin typeface="Open Sans Hebrew"/>
            </a:endParaRPr>
          </a:p>
        </p:txBody>
      </p:sp>
      <p:sp>
        <p:nvSpPr>
          <p:cNvPr id="6" name="מלבן 5"/>
          <p:cNvSpPr/>
          <p:nvPr/>
        </p:nvSpPr>
        <p:spPr>
          <a:xfrm>
            <a:off x="5252482" y="1794436"/>
            <a:ext cx="3168502" cy="4662815"/>
          </a:xfrm>
          <a:prstGeom prst="rect">
            <a:avLst/>
          </a:prstGeom>
        </p:spPr>
        <p:txBody>
          <a:bodyPr wrap="square">
            <a:spAutoFit/>
          </a:bodyPr>
          <a:lstStyle/>
          <a:p>
            <a:pPr>
              <a:lnSpc>
                <a:spcPct val="150000"/>
              </a:lnSpc>
            </a:pPr>
            <a:r>
              <a:rPr lang="he-IL" dirty="0">
                <a:solidFill>
                  <a:srgbClr val="161616"/>
                </a:solidFill>
                <a:latin typeface="Open Sans Hebrew"/>
              </a:rPr>
              <a:t>לַכְּרָמִים בָּנוֹת שָׁבוֹת </a:t>
            </a:r>
            <a:br>
              <a:rPr lang="he-IL" dirty="0">
                <a:solidFill>
                  <a:srgbClr val="161616"/>
                </a:solidFill>
                <a:latin typeface="Open Sans Hebrew"/>
              </a:rPr>
            </a:br>
            <a:r>
              <a:rPr lang="he-IL" dirty="0">
                <a:solidFill>
                  <a:srgbClr val="161616"/>
                </a:solidFill>
                <a:latin typeface="Open Sans Hebrew"/>
              </a:rPr>
              <a:t>בִּמְחוֹלוֹת וּבְשִׁירָה אַדִּירָה </a:t>
            </a:r>
            <a:br>
              <a:rPr lang="he-IL" dirty="0">
                <a:solidFill>
                  <a:srgbClr val="161616"/>
                </a:solidFill>
                <a:latin typeface="Open Sans Hebrew"/>
              </a:rPr>
            </a:br>
            <a:r>
              <a:rPr lang="he-IL" dirty="0">
                <a:solidFill>
                  <a:srgbClr val="161616"/>
                </a:solidFill>
                <a:latin typeface="Open Sans Hebrew"/>
              </a:rPr>
              <a:t>עֲנָבִים וְאַהֲבוֹת </a:t>
            </a:r>
            <a:br>
              <a:rPr lang="he-IL" dirty="0">
                <a:solidFill>
                  <a:srgbClr val="161616"/>
                </a:solidFill>
                <a:latin typeface="Open Sans Hebrew"/>
              </a:rPr>
            </a:br>
            <a:r>
              <a:rPr lang="he-IL" dirty="0" err="1">
                <a:solidFill>
                  <a:srgbClr val="161616"/>
                </a:solidFill>
                <a:latin typeface="Open Sans Hebrew"/>
              </a:rPr>
              <a:t>תֶּאֱסֹף</a:t>
            </a:r>
            <a:r>
              <a:rPr lang="he-IL" dirty="0">
                <a:solidFill>
                  <a:srgbClr val="161616"/>
                </a:solidFill>
                <a:latin typeface="Open Sans Hebrew"/>
              </a:rPr>
              <a:t> בְּשֶׁפַע כָּל נַעֲרָה </a:t>
            </a:r>
          </a:p>
          <a:p>
            <a:pPr>
              <a:lnSpc>
                <a:spcPct val="150000"/>
              </a:lnSpc>
            </a:pPr>
            <a:r>
              <a:rPr lang="he-IL" dirty="0">
                <a:solidFill>
                  <a:srgbClr val="161616"/>
                </a:solidFill>
                <a:latin typeface="Open Sans Hebrew"/>
              </a:rPr>
              <a:t>אֶרֶץ בָּהּ... </a:t>
            </a:r>
          </a:p>
          <a:p>
            <a:pPr>
              <a:lnSpc>
                <a:spcPct val="150000"/>
              </a:lnSpc>
            </a:pPr>
            <a:endParaRPr lang="he-IL" dirty="0">
              <a:solidFill>
                <a:srgbClr val="161616"/>
              </a:solidFill>
              <a:latin typeface="Open Sans Hebrew"/>
            </a:endParaRPr>
          </a:p>
          <a:p>
            <a:pPr>
              <a:lnSpc>
                <a:spcPct val="150000"/>
              </a:lnSpc>
            </a:pPr>
            <a:r>
              <a:rPr lang="he-IL" dirty="0">
                <a:solidFill>
                  <a:srgbClr val="161616"/>
                </a:solidFill>
                <a:latin typeface="Open Sans Hebrew"/>
              </a:rPr>
              <a:t>תַּחַת עֵץ הַתְּאֵנָה </a:t>
            </a:r>
            <a:br>
              <a:rPr lang="he-IL" dirty="0">
                <a:solidFill>
                  <a:srgbClr val="161616"/>
                </a:solidFill>
                <a:latin typeface="Open Sans Hebrew"/>
              </a:rPr>
            </a:br>
            <a:r>
              <a:rPr lang="he-IL" dirty="0">
                <a:solidFill>
                  <a:srgbClr val="161616"/>
                </a:solidFill>
                <a:latin typeface="Open Sans Hebrew"/>
              </a:rPr>
              <a:t>לְבוֹנָה וּמֹר וְצוּף הַזָּהָב </a:t>
            </a:r>
            <a:br>
              <a:rPr lang="he-IL" dirty="0">
                <a:solidFill>
                  <a:srgbClr val="161616"/>
                </a:solidFill>
                <a:latin typeface="Open Sans Hebrew"/>
              </a:rPr>
            </a:br>
            <a:r>
              <a:rPr lang="he-IL" dirty="0">
                <a:solidFill>
                  <a:srgbClr val="161616"/>
                </a:solidFill>
                <a:latin typeface="Open Sans Hebrew"/>
              </a:rPr>
              <a:t>אַתְּ אֵינֵךְ מַאֲמִינָה </a:t>
            </a:r>
            <a:br>
              <a:rPr lang="he-IL" dirty="0">
                <a:solidFill>
                  <a:srgbClr val="161616"/>
                </a:solidFill>
                <a:latin typeface="Open Sans Hebrew"/>
              </a:rPr>
            </a:br>
            <a:r>
              <a:rPr lang="he-IL" dirty="0">
                <a:solidFill>
                  <a:srgbClr val="161616"/>
                </a:solidFill>
                <a:latin typeface="Open Sans Hebrew"/>
              </a:rPr>
              <a:t>הוּא רוֹצֶה אוֹתָךְ בִּדְבַשׁ וְחָלָב </a:t>
            </a:r>
          </a:p>
          <a:p>
            <a:pPr>
              <a:lnSpc>
                <a:spcPct val="150000"/>
              </a:lnSpc>
            </a:pPr>
            <a:r>
              <a:rPr lang="he-IL" dirty="0">
                <a:solidFill>
                  <a:srgbClr val="161616"/>
                </a:solidFill>
                <a:latin typeface="Open Sans Hebrew"/>
              </a:rPr>
              <a:t>אֶרֶץ בָּהּ...</a:t>
            </a:r>
            <a:endParaRPr lang="he-IL" b="1" dirty="0">
              <a:solidFill>
                <a:srgbClr val="161616"/>
              </a:solidFill>
              <a:latin typeface="Open Sans Hebrew"/>
            </a:endParaRPr>
          </a:p>
        </p:txBody>
      </p:sp>
      <p:sp>
        <p:nvSpPr>
          <p:cNvPr id="7" name="מלבן 6"/>
          <p:cNvSpPr/>
          <p:nvPr/>
        </p:nvSpPr>
        <p:spPr>
          <a:xfrm>
            <a:off x="191384" y="4279214"/>
            <a:ext cx="2658135" cy="2169825"/>
          </a:xfrm>
          <a:prstGeom prst="rect">
            <a:avLst/>
          </a:prstGeom>
        </p:spPr>
        <p:txBody>
          <a:bodyPr wrap="square">
            <a:spAutoFit/>
          </a:bodyPr>
          <a:lstStyle/>
          <a:p>
            <a:pPr>
              <a:lnSpc>
                <a:spcPct val="150000"/>
              </a:lnSpc>
            </a:pPr>
            <a:r>
              <a:rPr lang="he-IL" dirty="0">
                <a:solidFill>
                  <a:srgbClr val="161616"/>
                </a:solidFill>
                <a:latin typeface="Open Sans Hebrew"/>
              </a:rPr>
              <a:t>הַפֵּרוֹת עַל </a:t>
            </a:r>
            <a:r>
              <a:rPr lang="he-IL" dirty="0" err="1">
                <a:solidFill>
                  <a:srgbClr val="161616"/>
                </a:solidFill>
                <a:latin typeface="Open Sans Hebrew"/>
              </a:rPr>
              <a:t>הַשֻּׁלְחָן</a:t>
            </a:r>
            <a:r>
              <a:rPr lang="he-IL" dirty="0">
                <a:solidFill>
                  <a:srgbClr val="161616"/>
                </a:solidFill>
                <a:latin typeface="Open Sans Hebrew"/>
              </a:rPr>
              <a:t> </a:t>
            </a:r>
            <a:br>
              <a:rPr lang="he-IL" dirty="0">
                <a:solidFill>
                  <a:srgbClr val="161616"/>
                </a:solidFill>
                <a:latin typeface="Open Sans Hebrew"/>
              </a:rPr>
            </a:br>
            <a:r>
              <a:rPr lang="he-IL" dirty="0">
                <a:solidFill>
                  <a:srgbClr val="161616"/>
                </a:solidFill>
                <a:latin typeface="Open Sans Hebrew"/>
              </a:rPr>
              <a:t>שִׁבֳּלִים בְּתוֹךְ סַלֵּי נְצָרִים </a:t>
            </a:r>
            <a:br>
              <a:rPr lang="he-IL" dirty="0">
                <a:solidFill>
                  <a:srgbClr val="161616"/>
                </a:solidFill>
                <a:latin typeface="Open Sans Hebrew"/>
              </a:rPr>
            </a:br>
            <a:r>
              <a:rPr lang="he-IL" dirty="0">
                <a:solidFill>
                  <a:srgbClr val="161616"/>
                </a:solidFill>
                <a:latin typeface="Open Sans Hebrew"/>
              </a:rPr>
              <a:t>אִם הִגַּעְנוּ עַד לְכָאן </a:t>
            </a:r>
            <a:br>
              <a:rPr lang="he-IL" dirty="0">
                <a:solidFill>
                  <a:srgbClr val="161616"/>
                </a:solidFill>
                <a:latin typeface="Open Sans Hebrew"/>
              </a:rPr>
            </a:br>
            <a:r>
              <a:rPr lang="he-IL" dirty="0">
                <a:solidFill>
                  <a:srgbClr val="161616"/>
                </a:solidFill>
                <a:latin typeface="Open Sans Hebrew"/>
              </a:rPr>
              <a:t>עוֹד נֹאהַב וְעַד מֵאָה וְעֶשְׂרִים </a:t>
            </a:r>
          </a:p>
          <a:p>
            <a:pPr>
              <a:lnSpc>
                <a:spcPct val="150000"/>
              </a:lnSpc>
            </a:pPr>
            <a:r>
              <a:rPr lang="he-IL" dirty="0">
                <a:solidFill>
                  <a:srgbClr val="161616"/>
                </a:solidFill>
                <a:latin typeface="Open Sans Hebrew"/>
              </a:rPr>
              <a:t>אֶרֶץ בָּהּ...</a:t>
            </a:r>
            <a:endParaRPr lang="he-IL" b="1" dirty="0">
              <a:solidFill>
                <a:srgbClr val="161616"/>
              </a:solidFill>
              <a:latin typeface="Open Sans Hebrew"/>
            </a:endParaRPr>
          </a:p>
        </p:txBody>
      </p:sp>
      <p:sp>
        <p:nvSpPr>
          <p:cNvPr id="8" name="כותרת 1"/>
          <p:cNvSpPr>
            <a:spLocks noGrp="1"/>
          </p:cNvSpPr>
          <p:nvPr>
            <p:ph type="title"/>
          </p:nvPr>
        </p:nvSpPr>
        <p:spPr>
          <a:xfrm>
            <a:off x="7019461" y="815090"/>
            <a:ext cx="4229781" cy="840220"/>
          </a:xfrm>
        </p:spPr>
        <p:txBody>
          <a:bodyPr>
            <a:normAutofit fontScale="90000"/>
          </a:bodyPr>
          <a:lstStyle/>
          <a:p>
            <a:r>
              <a:rPr lang="he-IL" b="1" dirty="0">
                <a:solidFill>
                  <a:srgbClr val="08374F"/>
                </a:solidFill>
                <a:cs typeface="+mn-cs"/>
                <a:hlinkClick r:id="rId4"/>
              </a:rPr>
              <a:t>ארץ שבעת המינים</a:t>
            </a:r>
            <a:br>
              <a:rPr lang="he-IL" b="1" dirty="0">
                <a:solidFill>
                  <a:srgbClr val="08374F"/>
                </a:solidFill>
                <a:cs typeface="+mn-cs"/>
              </a:rPr>
            </a:br>
            <a:r>
              <a:rPr lang="he-IL" sz="2200" b="1" dirty="0">
                <a:solidFill>
                  <a:srgbClr val="00B050"/>
                </a:solidFill>
                <a:cs typeface="+mn-cs"/>
              </a:rPr>
              <a:t>מילים: דודו ברק</a:t>
            </a:r>
            <a:br>
              <a:rPr lang="he-IL" sz="2200" b="1" dirty="0">
                <a:solidFill>
                  <a:srgbClr val="00B050"/>
                </a:solidFill>
                <a:cs typeface="+mn-cs"/>
              </a:rPr>
            </a:br>
            <a:r>
              <a:rPr lang="he-IL" sz="2200" b="1" dirty="0">
                <a:solidFill>
                  <a:srgbClr val="00B050"/>
                </a:solidFill>
                <a:cs typeface="+mn-cs"/>
              </a:rPr>
              <a:t>לחן:  נחום היימן</a:t>
            </a:r>
          </a:p>
        </p:txBody>
      </p:sp>
      <p:pic>
        <p:nvPicPr>
          <p:cNvPr id="10" name="מציין מיקום תוכן 3">
            <a:hlinkClick r:id="rId5"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Tree>
    <p:extLst>
      <p:ext uri="{BB962C8B-B14F-4D97-AF65-F5344CB8AC3E}">
        <p14:creationId xmlns:p14="http://schemas.microsoft.com/office/powerpoint/2010/main" val="485416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8" name="כותרת 1"/>
          <p:cNvSpPr>
            <a:spLocks noGrp="1"/>
          </p:cNvSpPr>
          <p:nvPr>
            <p:ph type="title"/>
          </p:nvPr>
        </p:nvSpPr>
        <p:spPr>
          <a:xfrm>
            <a:off x="7019461" y="815090"/>
            <a:ext cx="4229781" cy="840220"/>
          </a:xfrm>
        </p:spPr>
        <p:txBody>
          <a:bodyPr>
            <a:normAutofit fontScale="90000"/>
          </a:bodyPr>
          <a:lstStyle/>
          <a:p>
            <a:r>
              <a:rPr lang="he-IL" b="1" dirty="0">
                <a:solidFill>
                  <a:srgbClr val="08374F"/>
                </a:solidFill>
                <a:cs typeface="+mn-cs"/>
                <a:hlinkClick r:id="rId6"/>
              </a:rPr>
              <a:t>ארץ שבעת המינים</a:t>
            </a:r>
            <a:br>
              <a:rPr lang="he-IL" b="1" dirty="0">
                <a:solidFill>
                  <a:srgbClr val="08374F"/>
                </a:solidFill>
                <a:cs typeface="+mn-cs"/>
              </a:rPr>
            </a:br>
            <a:r>
              <a:rPr lang="he-IL" sz="2200" b="1" dirty="0">
                <a:solidFill>
                  <a:srgbClr val="00B050"/>
                </a:solidFill>
                <a:cs typeface="+mn-cs"/>
              </a:rPr>
              <a:t>מילים: דודו ברק</a:t>
            </a:r>
            <a:br>
              <a:rPr lang="he-IL" sz="2200" b="1" dirty="0">
                <a:solidFill>
                  <a:srgbClr val="00B050"/>
                </a:solidFill>
                <a:cs typeface="+mn-cs"/>
              </a:rPr>
            </a:br>
            <a:r>
              <a:rPr lang="he-IL" sz="2200" b="1" dirty="0">
                <a:solidFill>
                  <a:srgbClr val="00B050"/>
                </a:solidFill>
                <a:cs typeface="+mn-cs"/>
              </a:rPr>
              <a:t>לחן:  נחום היימן</a:t>
            </a:r>
          </a:p>
        </p:txBody>
      </p:sp>
      <p:pic>
        <p:nvPicPr>
          <p:cNvPr id="10" name="מציין מיקום תוכן 3">
            <a:hlinkClick r:id="rId7"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2" name="ווקאליזה ארץ שבעת מינים">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39919" y="313360"/>
            <a:ext cx="921840" cy="921840"/>
          </a:xfrm>
          <a:prstGeom prst="rect">
            <a:avLst/>
          </a:prstGeom>
        </p:spPr>
      </p:pic>
      <p:pic>
        <p:nvPicPr>
          <p:cNvPr id="7" name="תמונה 6">
            <a:extLst>
              <a:ext uri="{FF2B5EF4-FFF2-40B4-BE49-F238E27FC236}">
                <a16:creationId xmlns:a16="http://schemas.microsoft.com/office/drawing/2014/main" id="{34F94987-990A-C11E-D650-77D084D3D9F1}"/>
              </a:ext>
            </a:extLst>
          </p:cNvPr>
          <p:cNvPicPr>
            <a:picLocks noChangeAspect="1"/>
          </p:cNvPicPr>
          <p:nvPr/>
        </p:nvPicPr>
        <p:blipFill>
          <a:blip r:embed="rId9"/>
          <a:stretch>
            <a:fillRect/>
          </a:stretch>
        </p:blipFill>
        <p:spPr>
          <a:xfrm>
            <a:off x="2957092" y="1366982"/>
            <a:ext cx="5484944" cy="5301673"/>
          </a:xfrm>
          <a:prstGeom prst="rect">
            <a:avLst/>
          </a:prstGeom>
        </p:spPr>
      </p:pic>
    </p:spTree>
    <p:extLst>
      <p:ext uri="{BB962C8B-B14F-4D97-AF65-F5344CB8AC3E}">
        <p14:creationId xmlns:p14="http://schemas.microsoft.com/office/powerpoint/2010/main" val="3201688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1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69720"/>
          </a:xfrm>
        </p:spPr>
      </p:pic>
      <p:sp>
        <p:nvSpPr>
          <p:cNvPr id="8" name="TextBox 7"/>
          <p:cNvSpPr txBox="1"/>
          <p:nvPr/>
        </p:nvSpPr>
        <p:spPr>
          <a:xfrm>
            <a:off x="478671" y="0"/>
            <a:ext cx="10529444" cy="1306255"/>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6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מָה עָשִׂינוּ? </a:t>
            </a:r>
          </a:p>
        </p:txBody>
      </p:sp>
      <p:pic>
        <p:nvPicPr>
          <p:cNvPr id="59" name="מציין מיקום תוכן 3">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3" name="TextBox 2"/>
          <p:cNvSpPr txBox="1"/>
          <p:nvPr/>
        </p:nvSpPr>
        <p:spPr>
          <a:xfrm>
            <a:off x="1647975" y="1501871"/>
            <a:ext cx="9555480" cy="4455835"/>
          </a:xfrm>
          <a:prstGeom prst="rect">
            <a:avLst/>
          </a:prstGeom>
          <a:noFill/>
        </p:spPr>
        <p:txBody>
          <a:bodyPr wrap="square" rtlCol="1">
            <a:spAutoFit/>
          </a:bodyPr>
          <a:lstStyle/>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הִכַּרְנוּ פִּיּוּט חָדָשׁ לט"ו בִּשְׁבָט בְּשֵׁם "אָז יְרַנֵּן" שֶׁכָּתַב ר' יוֹסֵף חַיִּים </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לָמַדְנוּ עַל הַמִּשְׁקָל הָא-סִימֶטְרִי 7/8 וְהִקַּשְׁנוּ תַּבְנִיּוֹת מִקְצָב שׁוֹנוֹת עַל בְּסִיס מִשְׁקָל זֶה.</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לִוִּינוּ </a:t>
            </a:r>
            <a:r>
              <a:rPr kumimoji="0" lang="he-IL"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בְּאוֹסְטִינָטו</a:t>
            </a: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מִלּוּלִי וּבַתִּיפוּף גּוּף אֶת בִּצּוּעַ הַפִּיּוּט. </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הִבְחַנּוּ </a:t>
            </a:r>
            <a:r>
              <a:rPr kumimoji="0" lang="he-IL"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בִּנְקֻדּוֹת</a:t>
            </a: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הַמְּנוּחָה וּבַמִּבְנֶה הַמּוּזִיקָלִי שֶׁל הַפִּיּוּט.</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בִּצַּעְנוּ אֶת הַפִּיּוּט בְּשִׁירַת מַעֲנֶה</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זִהִינוּ אִלּוּ כְּלֵי נְגִינָה מְלַוִּים אֶת אֶת שִׁירַת הַפִּיּוּט בִּבְצוּעִים שׁוֹנִים.</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הֶאֱזַנּוּ לַשִּׁיר "אֶרֶץ שִׁבְעַת הַמִּינִים" </a:t>
            </a:r>
            <a:r>
              <a:rPr kumimoji="0" lang="he-IL"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וְהִשְׁוֵונו</a:t>
            </a: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בֵּינוֹ וּבֵין הַפִּיּוּט "אָז יְרַנֵּן".</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6629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מציין מיקום תוכן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8559"/>
          </a:xfrm>
        </p:spPr>
      </p:pic>
      <p:sp>
        <p:nvSpPr>
          <p:cNvPr id="2" name="כותרת 1"/>
          <p:cNvSpPr>
            <a:spLocks noGrp="1"/>
          </p:cNvSpPr>
          <p:nvPr>
            <p:ph type="title"/>
          </p:nvPr>
        </p:nvSpPr>
        <p:spPr>
          <a:xfrm>
            <a:off x="1537162" y="1636879"/>
            <a:ext cx="9117676" cy="2153631"/>
          </a:xfrm>
        </p:spPr>
        <p:txBody>
          <a:bodyPr>
            <a:normAutofit fontScale="90000"/>
          </a:bodyPr>
          <a:lstStyle/>
          <a:p>
            <a:pPr algn="ctr"/>
            <a:r>
              <a:rPr lang="he-IL" sz="8000" b="1" dirty="0">
                <a:solidFill>
                  <a:srgbClr val="08374F"/>
                </a:solidFill>
                <a:cs typeface="+mn-cs"/>
              </a:rPr>
              <a:t>חומרי העשרה ופעילויות </a:t>
            </a:r>
            <a:br>
              <a:rPr lang="he-IL" sz="8000" b="1" dirty="0">
                <a:solidFill>
                  <a:srgbClr val="08374F"/>
                </a:solidFill>
                <a:cs typeface="+mn-cs"/>
              </a:rPr>
            </a:br>
            <a:r>
              <a:rPr lang="he-IL" sz="4900" b="1" dirty="0">
                <a:solidFill>
                  <a:srgbClr val="08374F"/>
                </a:solidFill>
                <a:cs typeface="+mn-cs"/>
              </a:rPr>
              <a:t>סביב תכני השיר והמורשת</a:t>
            </a:r>
            <a:br>
              <a:rPr lang="he-IL" sz="4900" b="1" dirty="0">
                <a:solidFill>
                  <a:srgbClr val="08374F"/>
                </a:solidFill>
                <a:cs typeface="+mn-cs"/>
              </a:rPr>
            </a:br>
            <a:br>
              <a:rPr lang="he-IL" sz="4900" b="1" dirty="0">
                <a:solidFill>
                  <a:srgbClr val="08374F"/>
                </a:solidFill>
                <a:cs typeface="+mn-cs"/>
              </a:rPr>
            </a:br>
            <a:r>
              <a:rPr lang="he-IL" sz="4900" b="1" dirty="0">
                <a:solidFill>
                  <a:srgbClr val="08374F"/>
                </a:solidFill>
                <a:cs typeface="+mn-cs"/>
              </a:rPr>
              <a:t>(נושאים חוץ-מוזיקליים סביב הפיוט)</a:t>
            </a:r>
          </a:p>
        </p:txBody>
      </p:sp>
      <p:sp>
        <p:nvSpPr>
          <p:cNvPr id="4" name="כותרת 1"/>
          <p:cNvSpPr txBox="1">
            <a:spLocks/>
          </p:cNvSpPr>
          <p:nvPr/>
        </p:nvSpPr>
        <p:spPr>
          <a:xfrm>
            <a:off x="1233723" y="3561910"/>
            <a:ext cx="10395114" cy="2306031"/>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endParaRPr kumimoji="0" lang="he-IL" sz="4800" b="1" i="0" u="none" strike="noStrike" kern="1200" cap="none" spc="0" normalizeH="0" baseline="0" noProof="0" dirty="0">
              <a:ln>
                <a:noFill/>
              </a:ln>
              <a:solidFill>
                <a:srgbClr val="08374F"/>
              </a:solidFill>
              <a:effectLst/>
              <a:uLnTx/>
              <a:uFillTx/>
              <a:latin typeface="Calibri Light" panose="020F0302020204030204"/>
              <a:ea typeface="+mj-ea"/>
              <a:cs typeface="Arial" panose="020B0604020202020204" pitchFamily="34" charset="0"/>
            </a:endParaRPr>
          </a:p>
        </p:txBody>
      </p:sp>
    </p:spTree>
    <p:extLst>
      <p:ext uri="{BB962C8B-B14F-4D97-AF65-F5344CB8AC3E}">
        <p14:creationId xmlns:p14="http://schemas.microsoft.com/office/powerpoint/2010/main" val="3660975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5" name="כותרת 1"/>
          <p:cNvSpPr>
            <a:spLocks noGrp="1"/>
          </p:cNvSpPr>
          <p:nvPr>
            <p:ph type="title"/>
          </p:nvPr>
        </p:nvSpPr>
        <p:spPr>
          <a:xfrm>
            <a:off x="1843314" y="503821"/>
            <a:ext cx="9117676" cy="840220"/>
          </a:xfrm>
        </p:spPr>
        <p:txBody>
          <a:bodyPr>
            <a:normAutofit/>
          </a:bodyPr>
          <a:lstStyle/>
          <a:p>
            <a:pPr algn="ctr"/>
            <a:r>
              <a:rPr lang="he-IL" b="1" dirty="0">
                <a:solidFill>
                  <a:srgbClr val="08374F"/>
                </a:solidFill>
                <a:cs typeface="+mn-cs"/>
              </a:rPr>
              <a:t>ט"ו בשבט</a:t>
            </a:r>
          </a:p>
        </p:txBody>
      </p:sp>
      <p:sp>
        <p:nvSpPr>
          <p:cNvPr id="6" name="Content Placeholder 2">
            <a:extLst>
              <a:ext uri="{FF2B5EF4-FFF2-40B4-BE49-F238E27FC236}">
                <a16:creationId xmlns:a16="http://schemas.microsoft.com/office/drawing/2014/main" id="{0D67A426-09E4-451A-B354-09FDF8B77111}"/>
              </a:ext>
            </a:extLst>
          </p:cNvPr>
          <p:cNvSpPr txBox="1">
            <a:spLocks/>
          </p:cNvSpPr>
          <p:nvPr/>
        </p:nvSpPr>
        <p:spPr>
          <a:xfrm>
            <a:off x="1596753" y="1380245"/>
            <a:ext cx="8998494" cy="5201624"/>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he-IL" sz="1800" dirty="0"/>
              <a:t>חג זה, הנקרא גם ראש השנה לאילנות, חל באמצע חודש שבט (תאריך ט"ו בחודש), כשהירח מלא. </a:t>
            </a:r>
            <a:br>
              <a:rPr lang="en-US" sz="1800" dirty="0"/>
            </a:br>
            <a:r>
              <a:rPr lang="he-IL" sz="1800" dirty="0"/>
              <a:t>בתקופת בית המקדש, עיקרו היה קביעת יום המבדיל בין שנת מעשר אחת לחברתה – כלומר שנת מיסים חדשה. על פי ההלכה, חייב היה אדם להפריש תרומות ומעשרות – מיסים שבתקופת בית המקדש יועדו כדי לפרנס את הלוויים ואת הכוהנים ששרתו בו, וגם את עניי העם.</a:t>
            </a:r>
            <a:br>
              <a:rPr lang="en-US" sz="1800" dirty="0"/>
            </a:br>
            <a:r>
              <a:rPr lang="he-IL" sz="1800" dirty="0"/>
              <a:t>ראש השנה לאילנות הוא היום הקובע לראשית שנת המס – תשלום מַעַשְׂרוֹת – עֲשִׂירִית מפירות האילן. </a:t>
            </a:r>
            <a:br>
              <a:rPr lang="en-US" sz="1800" dirty="0"/>
            </a:br>
            <a:r>
              <a:rPr lang="he-IL" sz="1800" dirty="0"/>
              <a:t>המקום הראשון בו מוזכר החג הוא במשנה, במסכת ראש שנה, פרק א' משנה א':</a:t>
            </a:r>
          </a:p>
          <a:p>
            <a:pPr marL="0" indent="0">
              <a:lnSpc>
                <a:spcPct val="150000"/>
              </a:lnSpc>
              <a:spcBef>
                <a:spcPts val="0"/>
              </a:spcBef>
              <a:buFont typeface="Arial" panose="020B0604020202020204" pitchFamily="34" charset="0"/>
              <a:buNone/>
            </a:pPr>
            <a:r>
              <a:rPr lang="he-IL" sz="1800" dirty="0"/>
              <a:t>"אַרְבָּעָה רָאשֵׁי שָׁנִים הֵם.</a:t>
            </a:r>
            <a:br>
              <a:rPr lang="he-IL" sz="1800" dirty="0"/>
            </a:br>
            <a:r>
              <a:rPr lang="he-IL" sz="1800" dirty="0"/>
              <a:t>בְּאֶחָד בְּנִיסָן רֹאשׁ הַשָּׁנָה לַמְּלָכִים וְלָרְגָלִים.</a:t>
            </a:r>
            <a:br>
              <a:rPr lang="he-IL" sz="1800" dirty="0"/>
            </a:br>
            <a:r>
              <a:rPr lang="he-IL" sz="1800" dirty="0"/>
              <a:t>בְּאֶחָד בֶּאֱלוּל רֹאשׁ הַשָּׁנָה לְמַעְשַׂר בְּהֵמָה. רַבִּי אֶלְעָזָר וְרַבִּי שִׁמְעוֹן אוֹמְרִים, בְּאֶחָד בְּתִשְׁרֵי.</a:t>
            </a:r>
            <a:br>
              <a:rPr lang="he-IL" sz="1800" dirty="0"/>
            </a:br>
            <a:r>
              <a:rPr lang="he-IL" sz="1800" dirty="0"/>
              <a:t>בְּאֶחָד בְּתִשְׁרֵי רֹאשׁ הַשָּׁנָה לַשָּׁנִים </a:t>
            </a:r>
            <a:r>
              <a:rPr lang="he-IL" sz="1800" dirty="0" err="1"/>
              <a:t>וְלַשְּׁמִטִּין</a:t>
            </a:r>
            <a:r>
              <a:rPr lang="he-IL" sz="1800" dirty="0"/>
              <a:t> וְלַיּוֹבְלוֹת, לַנְּטִיּעָה וְלַיְרָקוֹת.</a:t>
            </a:r>
            <a:br>
              <a:rPr lang="he-IL" sz="1800" dirty="0"/>
            </a:br>
            <a:r>
              <a:rPr lang="he-IL" sz="1800" b="1" dirty="0"/>
              <a:t>בְּאֶחָד בִּשְׁבָט, רֹאשׁ הַשָּׁנָה לָאִילָן, כְּדִבְרֵי בֵית שַׁמַּאי. בֵּית הִלֵּל אוֹמְרִים, בַּחֲמִשָּׁה עָשָׂר בּוֹ."</a:t>
            </a:r>
            <a:endParaRPr lang="he-IL" sz="1800" dirty="0"/>
          </a:p>
          <a:p>
            <a:pPr marL="0" indent="0">
              <a:lnSpc>
                <a:spcPct val="150000"/>
              </a:lnSpc>
              <a:buFont typeface="Arial" panose="020B0604020202020204" pitchFamily="34" charset="0"/>
              <a:buNone/>
            </a:pPr>
            <a:endParaRPr lang="he-IL" sz="1800" dirty="0"/>
          </a:p>
          <a:p>
            <a:pPr marL="0" indent="0">
              <a:lnSpc>
                <a:spcPct val="150000"/>
              </a:lnSpc>
              <a:buFont typeface="Arial" panose="020B0604020202020204" pitchFamily="34" charset="0"/>
              <a:buNone/>
            </a:pPr>
            <a:endParaRPr lang="he-IL" sz="1800" dirty="0"/>
          </a:p>
          <a:p>
            <a:pPr marL="0" indent="0">
              <a:lnSpc>
                <a:spcPct val="150000"/>
              </a:lnSpc>
              <a:buFont typeface="Arial" panose="020B0604020202020204" pitchFamily="34" charset="0"/>
              <a:buNone/>
            </a:pPr>
            <a:endParaRPr lang="he-IL" sz="1800" dirty="0"/>
          </a:p>
        </p:txBody>
      </p:sp>
      <p:pic>
        <p:nvPicPr>
          <p:cNvPr id="7" name="מציין מיקום תוכן 3">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2037"/>
            <a:ext cx="1843315" cy="1701064"/>
          </a:xfrm>
          <a:prstGeom prst="rect">
            <a:avLst/>
          </a:prstGeom>
        </p:spPr>
      </p:pic>
    </p:spTree>
    <p:extLst>
      <p:ext uri="{BB962C8B-B14F-4D97-AF65-F5344CB8AC3E}">
        <p14:creationId xmlns:p14="http://schemas.microsoft.com/office/powerpoint/2010/main" val="329629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5" name="כותרת 1"/>
          <p:cNvSpPr>
            <a:spLocks noGrp="1"/>
          </p:cNvSpPr>
          <p:nvPr>
            <p:ph type="title"/>
          </p:nvPr>
        </p:nvSpPr>
        <p:spPr>
          <a:xfrm>
            <a:off x="1537162" y="821732"/>
            <a:ext cx="9117676" cy="840220"/>
          </a:xfrm>
        </p:spPr>
        <p:txBody>
          <a:bodyPr>
            <a:normAutofit/>
          </a:bodyPr>
          <a:lstStyle/>
          <a:p>
            <a:pPr algn="ctr"/>
            <a:r>
              <a:rPr lang="he-IL" b="1" dirty="0">
                <a:solidFill>
                  <a:srgbClr val="08374F"/>
                </a:solidFill>
                <a:cs typeface="+mn-cs"/>
              </a:rPr>
              <a:t> שבעת המינים</a:t>
            </a:r>
          </a:p>
        </p:txBody>
      </p:sp>
      <p:sp>
        <p:nvSpPr>
          <p:cNvPr id="7" name="מלבן 6">
            <a:extLst>
              <a:ext uri="{FF2B5EF4-FFF2-40B4-BE49-F238E27FC236}">
                <a16:creationId xmlns:a16="http://schemas.microsoft.com/office/drawing/2014/main" id="{B238FD03-EF12-42A2-9B7A-030B450BA216}"/>
              </a:ext>
            </a:extLst>
          </p:cNvPr>
          <p:cNvSpPr/>
          <p:nvPr/>
        </p:nvSpPr>
        <p:spPr>
          <a:xfrm>
            <a:off x="1537163" y="1753618"/>
            <a:ext cx="8985264" cy="3831818"/>
          </a:xfrm>
          <a:prstGeom prst="rect">
            <a:avLst/>
          </a:prstGeom>
        </p:spPr>
        <p:txBody>
          <a:bodyPr wrap="square">
            <a:spAutoFit/>
          </a:bodyPr>
          <a:lstStyle/>
          <a:p>
            <a:pPr marL="285750" indent="-285750">
              <a:lnSpc>
                <a:spcPct val="150000"/>
              </a:lnSpc>
              <a:buFont typeface="Arial" panose="020B0604020202020204" pitchFamily="34" charset="0"/>
              <a:buChar char="•"/>
            </a:pPr>
            <a:r>
              <a:rPr lang="he-IL" dirty="0"/>
              <a:t>בתורה מוזכרים שבעה גידולים חקלאיים שהתברכה בהם ארץ ישראל. גידולים אלו מכונים "שבעת המינים": </a:t>
            </a:r>
            <a:r>
              <a:rPr lang="he-IL" b="1" dirty="0"/>
              <a:t>"אֶרֶץ </a:t>
            </a:r>
            <a:r>
              <a:rPr lang="he-IL" b="1" dirty="0" err="1"/>
              <a:t>חִטָּה</a:t>
            </a:r>
            <a:r>
              <a:rPr lang="he-IL" b="1" dirty="0"/>
              <a:t> וּשְׂעֹרָה וְגֶפֶן וּתְאֵנָה וְרִמּוֹן אֶרֶץ-זֵית שֶׁמֶן וּדְבָשׁ." </a:t>
            </a:r>
            <a:r>
              <a:rPr lang="he-IL" dirty="0"/>
              <a:t>(דברים ח', ח'). הדבש המוזכר בפסוק הוא פרי התמר. </a:t>
            </a:r>
          </a:p>
          <a:p>
            <a:pPr marL="285750" indent="-285750">
              <a:lnSpc>
                <a:spcPct val="150000"/>
              </a:lnSpc>
              <a:buFont typeface="Arial" panose="020B0604020202020204" pitchFamily="34" charset="0"/>
              <a:buChar char="•"/>
            </a:pPr>
            <a:r>
              <a:rPr lang="he-IL" dirty="0"/>
              <a:t>במאה ה-16 עלו המקובלים יוצאי ספרד ופורטוגל לארץ  ישראל והתיישבו בצפת. המקובלים ובראשם האר"י (אשכנזי רבי יצחק), הפכו את ט"ו בשבט ליום אכילת פירות משבעת המינים, ואחר כך הנהיגו "סדר ט"ו בשבט" בו שותים ארבע כוסות יין, אוכלים פירות, לומדים פרקי פירות מתוך הזוהר ומתפללים. </a:t>
            </a:r>
          </a:p>
          <a:p>
            <a:pPr marL="285750" indent="-285750">
              <a:lnSpc>
                <a:spcPct val="150000"/>
              </a:lnSpc>
              <a:buFont typeface="Arial" panose="020B0604020202020204" pitchFamily="34" charset="0"/>
              <a:buChar char="•"/>
            </a:pPr>
            <a:r>
              <a:rPr lang="he-IL" dirty="0"/>
              <a:t>יש האוכלים 30 מיני פירות שונים כדבריו של ר' חיים </a:t>
            </a:r>
            <a:r>
              <a:rPr lang="he-IL" dirty="0" err="1"/>
              <a:t>ויטאל</a:t>
            </a:r>
            <a:r>
              <a:rPr lang="he-IL" dirty="0"/>
              <a:t> בספרו  "עץ החיים".</a:t>
            </a:r>
          </a:p>
          <a:p>
            <a:pPr marL="285750" indent="-285750">
              <a:lnSpc>
                <a:spcPct val="150000"/>
              </a:lnSpc>
              <a:buFont typeface="Arial" panose="020B0604020202020204" pitchFamily="34" charset="0"/>
              <a:buChar char="•"/>
            </a:pPr>
            <a:r>
              <a:rPr lang="he-IL" dirty="0"/>
              <a:t>סדר ט"ו בשבט התקבל באהדה רבה בעדות הספרדים ואחר כך עבר גם לקהילות אשכנז. </a:t>
            </a:r>
          </a:p>
        </p:txBody>
      </p:sp>
      <p:pic>
        <p:nvPicPr>
          <p:cNvPr id="8" name="מציין מיקום תוכן 3">
            <a:hlinkClick r:id="rId3" action="ppaction://hlinksldjump"/>
          </p:cNvPr>
          <p:cNvPicPr>
            <a:picLocks noChangeAspect="1"/>
          </p:cNvPicPr>
          <p:nvPr/>
        </p:nvPicPr>
        <p:blipFill rotWithShape="1">
          <a:blip r:embed="rId2"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Tree>
    <p:extLst>
      <p:ext uri="{BB962C8B-B14F-4D97-AF65-F5344CB8AC3E}">
        <p14:creationId xmlns:p14="http://schemas.microsoft.com/office/powerpoint/2010/main" val="1851018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69720"/>
          </a:xfrm>
        </p:spPr>
      </p:pic>
      <p:sp>
        <p:nvSpPr>
          <p:cNvPr id="8" name="TextBox 7"/>
          <p:cNvSpPr txBox="1"/>
          <p:nvPr/>
        </p:nvSpPr>
        <p:spPr>
          <a:xfrm>
            <a:off x="326271" y="65881"/>
            <a:ext cx="10529444" cy="1306255"/>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6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מָה </a:t>
            </a:r>
            <a:r>
              <a:rPr lang="he-IL" sz="6000" dirty="0">
                <a:solidFill>
                  <a:srgbClr val="00B050"/>
                </a:solidFill>
                <a:latin typeface="Calibri" panose="020F0502020204030204"/>
                <a:cs typeface="Arial" panose="020B0604020202020204" pitchFamily="34" charset="0"/>
              </a:rPr>
              <a:t>ביחידה</a:t>
            </a:r>
            <a:r>
              <a:rPr kumimoji="0" lang="he-IL" sz="6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p>
        </p:txBody>
      </p:sp>
      <p:pic>
        <p:nvPicPr>
          <p:cNvPr id="59" name="מציין מיקום תוכן 3">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3" name="TextBox 2"/>
          <p:cNvSpPr txBox="1"/>
          <p:nvPr/>
        </p:nvSpPr>
        <p:spPr>
          <a:xfrm>
            <a:off x="1699473" y="1228288"/>
            <a:ext cx="9555480" cy="5009833"/>
          </a:xfrm>
          <a:prstGeom prst="rect">
            <a:avLst/>
          </a:prstGeom>
          <a:noFill/>
        </p:spPr>
        <p:txBody>
          <a:bodyPr wrap="square" rtlCol="1">
            <a:spAutoFit/>
          </a:bodyPr>
          <a:lstStyle/>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נַכִּיר פִּיּוּט חָדָשׁ לט"ו בִּשְׁבָט בְּשֵׁם "אָז יְרַנֵּן" שֶׁכָּתַב ר' יוֹסֵף חַיִּים (הַבֶּן אִישׁ חַי) בָּעִיר בַּגְדָּד שֶׁבְּבָבֶל (עִירָק) לִפְנֵי כְּ-150 שָׁנָה.</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נִלְמַד עַל הַמִּשְׁקָל </a:t>
            </a:r>
            <a:r>
              <a:rPr kumimoji="0" lang="he-IL"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הַמְּיֻחָד</a:t>
            </a: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שֶׁל הַפִּיּוּט.</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נְלַוֶּה</a:t>
            </a: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אֶת הַפִּיּוּט </a:t>
            </a:r>
            <a:r>
              <a:rPr kumimoji="0" lang="he-IL"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בְּאוֹסְטִינָטו</a:t>
            </a: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עַל פִּי תַּבְנִית מִקְצָבִית בְּמִשְׁקָל זֶה.</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נַבְחִין </a:t>
            </a:r>
            <a:r>
              <a:rPr kumimoji="0" lang="he-IL"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בִּנְקֻדּוֹת</a:t>
            </a: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הַמְּנוּחָה בַּפִּיּוּט וּבַמִּבְנֶה הֲמוּזִיקָלִי שֶׁלּוֹ.</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נָשִׁיר אֶת הַפִּיּוּט בְּשִׁירַת מַעֲנֶה.</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נְזַהֶה אֶת כְּלֵי הַנְּגִינָה הַמְּלַוִּים אֶת שִׁירַת הַפִּיּוּט.</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נַאֲזִין לְשִׁיר נוֹסָף וְנַשְׁוֶה בֵּינוֹ וּבֵין הַפִּיּוּט.</a:t>
            </a:r>
          </a:p>
          <a:p>
            <a:pPr marL="342900" lvl="0" indent="-342900">
              <a:lnSpc>
                <a:spcPct val="150000"/>
              </a:lnSpc>
              <a:buFont typeface="Arial" panose="020B0604020202020204" pitchFamily="34" charset="0"/>
              <a:buChar char="•"/>
              <a:defRPr/>
            </a:pPr>
            <a:r>
              <a:rPr lang="he-IL" sz="2400" dirty="0">
                <a:solidFill>
                  <a:prstClr val="black"/>
                </a:solidFill>
              </a:rPr>
              <a:t>בְּסוֹף הַמַּצֶּגֶת תִּמְצְאוּ חוֹמְרֵי הַעֲשָׁרָה </a:t>
            </a:r>
            <a:r>
              <a:rPr lang="he-IL" sz="2400" dirty="0" err="1">
                <a:solidFill>
                  <a:prstClr val="black"/>
                </a:solidFill>
              </a:rPr>
              <a:t>לְשִׁתּוּפֵי</a:t>
            </a:r>
            <a:r>
              <a:rPr lang="he-IL" sz="2400" dirty="0">
                <a:solidFill>
                  <a:prstClr val="black"/>
                </a:solidFill>
              </a:rPr>
              <a:t> פְּעֻלָּה בֵּינְתְחוּמִיִּים.</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1879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5372"/>
            <a:ext cx="12192000" cy="6869720"/>
          </a:xfrm>
        </p:spPr>
      </p:pic>
      <p:sp>
        <p:nvSpPr>
          <p:cNvPr id="5" name="כותרת 1"/>
          <p:cNvSpPr>
            <a:spLocks noGrp="1"/>
          </p:cNvSpPr>
          <p:nvPr>
            <p:ph type="title"/>
          </p:nvPr>
        </p:nvSpPr>
        <p:spPr>
          <a:xfrm>
            <a:off x="2266071" y="590490"/>
            <a:ext cx="9117676" cy="840220"/>
          </a:xfrm>
        </p:spPr>
        <p:txBody>
          <a:bodyPr>
            <a:normAutofit fontScale="90000"/>
          </a:bodyPr>
          <a:lstStyle/>
          <a:p>
            <a:r>
              <a:rPr lang="he-IL" b="1" dirty="0">
                <a:solidFill>
                  <a:srgbClr val="08374F"/>
                </a:solidFill>
                <a:cs typeface="+mn-cs"/>
              </a:rPr>
              <a:t>אז ירנן</a:t>
            </a:r>
            <a:br>
              <a:rPr lang="he-IL" b="1" dirty="0">
                <a:solidFill>
                  <a:srgbClr val="08374F"/>
                </a:solidFill>
                <a:cs typeface="+mn-cs"/>
              </a:rPr>
            </a:br>
            <a:r>
              <a:rPr lang="he-IL" sz="2200" b="1" dirty="0">
                <a:solidFill>
                  <a:srgbClr val="08374F"/>
                </a:solidFill>
                <a:cs typeface="+mn-cs"/>
              </a:rPr>
              <a:t>מילים: ר' יוסף חיים (הבן איש חי)</a:t>
            </a:r>
            <a:br>
              <a:rPr lang="he-IL" sz="2200" b="1" dirty="0">
                <a:solidFill>
                  <a:srgbClr val="08374F"/>
                </a:solidFill>
                <a:cs typeface="+mn-cs"/>
              </a:rPr>
            </a:br>
            <a:r>
              <a:rPr lang="he-IL" sz="2200" b="1" dirty="0">
                <a:solidFill>
                  <a:srgbClr val="08374F"/>
                </a:solidFill>
                <a:cs typeface="+mn-cs"/>
              </a:rPr>
              <a:t>לחן:  מסורת יהודי בבל</a:t>
            </a:r>
          </a:p>
        </p:txBody>
      </p:sp>
      <p:sp>
        <p:nvSpPr>
          <p:cNvPr id="6" name="מלבן 5">
            <a:extLst>
              <a:ext uri="{FF2B5EF4-FFF2-40B4-BE49-F238E27FC236}">
                <a16:creationId xmlns:a16="http://schemas.microsoft.com/office/drawing/2014/main" id="{86F9F28D-3787-4F58-A43B-AF4D6BB4F237}"/>
              </a:ext>
            </a:extLst>
          </p:cNvPr>
          <p:cNvSpPr/>
          <p:nvPr/>
        </p:nvSpPr>
        <p:spPr>
          <a:xfrm>
            <a:off x="6264428" y="1699038"/>
            <a:ext cx="5275306" cy="4985980"/>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b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אָז יְרַנֵּן עֵץ הַיְעָרִים        לִפְנֵי אֵל אַדִּיר אַדִּירִים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יָעִיר זְמִירוֹת וְשִׁירִים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אָשִׁיר שִׁיר חָדָשׁ</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בָּרוּךְ אֵל שׁוֹכֵן עֲרָבוֹת     הַבּוֹרֵא נְפָשׁוֹת רַבּוֹת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וּבָרָא אִילָנוֹת טוֹבוֹת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אָשִׁיר שִׁיר חָדָשׁ </a:t>
            </a:r>
            <a:br>
              <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רָם אֵל בִּשְׁמֵי מְעוֹנִים      בָּרוּךְ מְבָרֵךְ הַשָּׁנִים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מַצְמִיחַ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עִנְּבֵי גְפָנִים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אָשִׁיר שִׁיר חָדָשׁ</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כַּבְּדוּ אֵל בָּאוּרִים          הִגְדִּיל עֲנָפִים וּזְמִירִים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וּבָרָא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זֵיתִים וּתְמָרִים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אָשִׁיר שִׁיר חָדָש</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endPar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מלבן 6">
            <a:extLst>
              <a:ext uri="{FF2B5EF4-FFF2-40B4-BE49-F238E27FC236}">
                <a16:creationId xmlns:a16="http://schemas.microsoft.com/office/drawing/2014/main" id="{E59D4255-4DEB-45DA-A64F-9E953F49740B}"/>
              </a:ext>
            </a:extLst>
          </p:cNvPr>
          <p:cNvSpPr/>
          <p:nvPr/>
        </p:nvSpPr>
        <p:spPr>
          <a:xfrm>
            <a:off x="768929" y="3207143"/>
            <a:ext cx="5495499" cy="3477875"/>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יִתְבָּרַךְ חַי דָּר מְעוֹנָה      מַצְמִיחַ פְּרִי </a:t>
            </a:r>
            <a:r>
              <a:rPr kumimoji="0" lang="he-IL" sz="2000" b="0" i="0" u="none" strike="noStrike" kern="1200" cap="none" spc="0" normalizeH="0" baseline="0" noProof="0" dirty="0">
                <a:ln>
                  <a:noFill/>
                </a:ln>
                <a:effectLst/>
                <a:uLnTx/>
                <a:uFillTx/>
                <a:latin typeface="Rutz"/>
                <a:ea typeface="+mn-ea"/>
                <a:cs typeface="Arial" panose="020B0604020202020204" pitchFamily="34" charset="0"/>
              </a:rPr>
              <a:t>תְּאֵנָה</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נוֹדֶה לוֹ בְּשִׁיר וּרְנָנָה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אָשִׁיר שִׁיר חָדָשׁ</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הַלְּלוּ אֵל חַי בִּזְמִירוֹת     הַמַּגְדִּיל עַל מֵי נְהָרוֹת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err="1">
                <a:ln>
                  <a:noFill/>
                </a:ln>
                <a:effectLst/>
                <a:uLnTx/>
                <a:uFillTx/>
                <a:latin typeface="Rutz"/>
                <a:ea typeface="+mn-ea"/>
                <a:cs typeface="Arial" panose="020B0604020202020204" pitchFamily="34" charset="0"/>
              </a:rPr>
              <a:t>רִמּוֹנִים</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וּמִינֵי פֵרוֹת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אָשִׁיר שִׁיר חָדָשׁ</a:t>
            </a: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חִזְקוּ לְבָבוֹת שׁוֹבֵבוֹת     שִׂמְחוּ בָּנִים עִם הָאָבוֹת </a:t>
            </a:r>
            <a:b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כֹּה נִזְכֶּה לְשָׁנִים רַבּוֹת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אָשִׁיר שִׁיר חָדָשׁ </a:t>
            </a:r>
            <a:br>
              <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br>
            <a:r>
              <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he-IL" sz="2000" b="0" i="0" u="none" strike="noStrike" kern="1200" cap="none" spc="0" normalizeH="0" baseline="0" noProof="0" dirty="0">
                <a:ln>
                  <a:noFill/>
                </a:ln>
                <a:solidFill>
                  <a:srgbClr val="00B050"/>
                </a:solidFill>
                <a:effectLst/>
                <a:uLnTx/>
                <a:uFillTx/>
                <a:latin typeface="Rutz"/>
                <a:ea typeface="+mn-ea"/>
                <a:cs typeface="Arial" panose="020B0604020202020204" pitchFamily="34" charset="0"/>
              </a:rPr>
              <a:t>יִתְפָּאַר אֵל חַי צוּרֵנוּ וּשְׁמוֹ יִתְקַדָּשׁ</a:t>
            </a:r>
            <a:endParaRPr kumimoji="0" lang="he-IL"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pic>
        <p:nvPicPr>
          <p:cNvPr id="8" name="מציין מיקום תוכן 3">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2" name="az_iranen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93933" y="399227"/>
            <a:ext cx="1031483" cy="1031483"/>
          </a:xfrm>
          <a:prstGeom prst="rect">
            <a:avLst/>
          </a:prstGeom>
        </p:spPr>
      </p:pic>
    </p:spTree>
    <p:extLst>
      <p:ext uri="{BB962C8B-B14F-4D97-AF65-F5344CB8AC3E}">
        <p14:creationId xmlns:p14="http://schemas.microsoft.com/office/powerpoint/2010/main" val="3906080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5" name="כותרת 1"/>
          <p:cNvSpPr>
            <a:spLocks noGrp="1"/>
          </p:cNvSpPr>
          <p:nvPr>
            <p:ph type="title"/>
          </p:nvPr>
        </p:nvSpPr>
        <p:spPr>
          <a:xfrm>
            <a:off x="8307803" y="465998"/>
            <a:ext cx="3346123" cy="840220"/>
          </a:xfrm>
        </p:spPr>
        <p:txBody>
          <a:bodyPr>
            <a:normAutofit/>
          </a:bodyPr>
          <a:lstStyle/>
          <a:p>
            <a:pPr algn="ctr"/>
            <a:r>
              <a:rPr lang="he-IL" b="1" dirty="0">
                <a:solidFill>
                  <a:srgbClr val="00B050"/>
                </a:solidFill>
                <a:cs typeface="+mn-cs"/>
              </a:rPr>
              <a:t>ביאורי מילים</a:t>
            </a:r>
          </a:p>
        </p:txBody>
      </p:sp>
      <p:sp>
        <p:nvSpPr>
          <p:cNvPr id="7" name="מלבן 6">
            <a:extLst>
              <a:ext uri="{FF2B5EF4-FFF2-40B4-BE49-F238E27FC236}">
                <a16:creationId xmlns:a16="http://schemas.microsoft.com/office/drawing/2014/main" id="{B238FD03-EF12-42A2-9B7A-030B450BA216}"/>
              </a:ext>
            </a:extLst>
          </p:cNvPr>
          <p:cNvSpPr/>
          <p:nvPr/>
        </p:nvSpPr>
        <p:spPr>
          <a:xfrm>
            <a:off x="1801503" y="1753618"/>
            <a:ext cx="8625387" cy="456535"/>
          </a:xfrm>
          <a:prstGeom prst="rect">
            <a:avLst/>
          </a:prstGeom>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8" name="מציין מיקום תוכן 3">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2" name="מלבן 1"/>
          <p:cNvSpPr/>
          <p:nvPr/>
        </p:nvSpPr>
        <p:spPr>
          <a:xfrm>
            <a:off x="-538741" y="465998"/>
            <a:ext cx="8307803" cy="7848302"/>
          </a:xfrm>
          <a:prstGeom prst="rect">
            <a:avLst/>
          </a:prstGeom>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אָז -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ביום הגאולה</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יְרַנֵּן –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ישיר</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עֵץ הַיְעָרִים -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הצומח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יָעִיר זְמִירוֹת וְשִׁירִים –</a:t>
            </a:r>
            <a:r>
              <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הפריחה תעורר את שירת האדם</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צוּרֵנוּ  -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הסלע שלנו, </a:t>
            </a:r>
            <a:r>
              <a:rPr kumimoji="0" lang="he-IL" sz="2400" b="0" i="0" u="none" strike="noStrike" kern="1200" cap="none" spc="0" normalizeH="0" baseline="0" noProof="0" dirty="0" err="1">
                <a:ln>
                  <a:noFill/>
                </a:ln>
                <a:solidFill>
                  <a:prstClr val="black"/>
                </a:solidFill>
                <a:effectLst/>
                <a:uLnTx/>
                <a:uFillTx/>
                <a:latin typeface="Rutz"/>
                <a:ea typeface="+mn-ea"/>
                <a:cs typeface="Arial" panose="020B0604020202020204" pitchFamily="34" charset="0"/>
              </a:rPr>
              <a:t>הכח</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 שלנו, ביטוי האל ששומר עלינו.</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עֲרָבוֹת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שמים</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בָּאוּרִים –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בנרות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זְמִירִים –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ענפים</a:t>
            </a:r>
            <a:endPar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דָּר –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גר, שוכן</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מְעוֹנָה –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שמים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שׁוֹבֵבוֹת – </a:t>
            </a:r>
            <a:r>
              <a:rPr kumimoji="0" lang="he-IL" sz="2400" b="0" i="0" u="none" strike="noStrike" kern="1200" cap="none" spc="0" normalizeH="0" baseline="0" noProof="0" dirty="0">
                <a:ln>
                  <a:noFill/>
                </a:ln>
                <a:solidFill>
                  <a:prstClr val="black"/>
                </a:solidFill>
                <a:effectLst/>
                <a:uLnTx/>
                <a:uFillTx/>
                <a:latin typeface="Rutz"/>
                <a:ea typeface="+mn-ea"/>
                <a:cs typeface="Arial" panose="020B0604020202020204" pitchFamily="34" charset="0"/>
              </a:rPr>
              <a:t>חוטאים.</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800" b="1" i="0" u="none" strike="noStrike" kern="1200" cap="none" spc="0" normalizeH="0" baseline="0" noProof="0" dirty="0">
              <a:ln>
                <a:noFill/>
              </a:ln>
              <a:solidFill>
                <a:prstClr val="black"/>
              </a:solidFill>
              <a:effectLst/>
              <a:uLnTx/>
              <a:uFillTx/>
              <a:latin typeface="Rutz"/>
              <a:ea typeface="+mn-ea"/>
              <a:cs typeface="Arial" panose="020B0604020202020204" pitchFamily="34" charset="0"/>
            </a:endParaRPr>
          </a:p>
        </p:txBody>
      </p:sp>
    </p:spTree>
    <p:extLst>
      <p:ext uri="{BB962C8B-B14F-4D97-AF65-F5344CB8AC3E}">
        <p14:creationId xmlns:p14="http://schemas.microsoft.com/office/powerpoint/2010/main" val="55500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076" y="0"/>
            <a:ext cx="12192000" cy="6869720"/>
          </a:xfrm>
        </p:spPr>
      </p:pic>
      <p:sp>
        <p:nvSpPr>
          <p:cNvPr id="5" name="כותרת 1"/>
          <p:cNvSpPr>
            <a:spLocks noGrp="1"/>
          </p:cNvSpPr>
          <p:nvPr>
            <p:ph type="title"/>
          </p:nvPr>
        </p:nvSpPr>
        <p:spPr>
          <a:xfrm>
            <a:off x="1537162" y="821732"/>
            <a:ext cx="9117676" cy="840220"/>
          </a:xfrm>
        </p:spPr>
        <p:txBody>
          <a:bodyPr>
            <a:normAutofit/>
          </a:bodyPr>
          <a:lstStyle/>
          <a:p>
            <a:pPr algn="ctr"/>
            <a:r>
              <a:rPr lang="he-IL" b="1" dirty="0">
                <a:solidFill>
                  <a:srgbClr val="00B050"/>
                </a:solidFill>
                <a:cs typeface="+mn-cs"/>
              </a:rPr>
              <a:t>על הפיוט</a:t>
            </a:r>
          </a:p>
        </p:txBody>
      </p:sp>
      <p:sp>
        <p:nvSpPr>
          <p:cNvPr id="6" name="מלבן 5">
            <a:extLst>
              <a:ext uri="{FF2B5EF4-FFF2-40B4-BE49-F238E27FC236}">
                <a16:creationId xmlns:a16="http://schemas.microsoft.com/office/drawing/2014/main" id="{02F41E94-7E86-4D50-9EA7-B8CBFE64D5CA}"/>
              </a:ext>
            </a:extLst>
          </p:cNvPr>
          <p:cNvSpPr/>
          <p:nvPr/>
        </p:nvSpPr>
        <p:spPr>
          <a:xfrm>
            <a:off x="1256303" y="1928683"/>
            <a:ext cx="9679393" cy="3908762"/>
          </a:xfrm>
          <a:prstGeom prst="rect">
            <a:avLst/>
          </a:prstGeom>
        </p:spPr>
        <p:txBody>
          <a:bodyPr wrap="square">
            <a:spAutoFit/>
          </a:bodyPr>
          <a:lstStyle/>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הרעיון המרכזי בפיוט "אז ירנן" לקוח מספר </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4"/>
              </a:rPr>
              <a:t>תהלים פרק צו פסוק י"ב</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בו הצומח כולו שר לאל: </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he-IL" sz="2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יַעֲלֹז</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 וְכָל-אֲשֶׁר בּוֹ אָז יְרַנְּנוּ כָּל-עֲצֵי יָעַר".</a:t>
            </a:r>
          </a:p>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המשורר מפרט את שבח האל באמצעות חמישה פירות מתוך שבעת המינים: גפן, זית, תמר, תאנה ורימון. </a:t>
            </a:r>
          </a:p>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ט"ו בשבט הקרוי גם  "ראש השנה לאילנות", הוא גם יום של חשבון נפש. במחרוזת (=בית) האחרונה קורא המשורר לחיזוק הקשר בין הבנים לאבות בכדי לקרב את הגאולה.</a:t>
            </a:r>
            <a:endParaRPr kumimoji="0" lang="he-I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p:txBody>
      </p:sp>
      <p:pic>
        <p:nvPicPr>
          <p:cNvPr id="7" name="מציין מיקום תוכן 3">
            <a:hlinkClick r:id="rId5"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Tree>
    <p:extLst>
      <p:ext uri="{BB962C8B-B14F-4D97-AF65-F5344CB8AC3E}">
        <p14:creationId xmlns:p14="http://schemas.microsoft.com/office/powerpoint/2010/main" val="3418601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5" name="כותרת 1"/>
          <p:cNvSpPr>
            <a:spLocks noGrp="1"/>
          </p:cNvSpPr>
          <p:nvPr>
            <p:ph type="title"/>
          </p:nvPr>
        </p:nvSpPr>
        <p:spPr>
          <a:xfrm>
            <a:off x="1963882" y="848506"/>
            <a:ext cx="9117676" cy="840220"/>
          </a:xfrm>
        </p:spPr>
        <p:txBody>
          <a:bodyPr>
            <a:normAutofit/>
          </a:bodyPr>
          <a:lstStyle/>
          <a:p>
            <a:pPr algn="ctr"/>
            <a:r>
              <a:rPr lang="he-IL" b="1" dirty="0">
                <a:solidFill>
                  <a:srgbClr val="08374F"/>
                </a:solidFill>
                <a:cs typeface="+mn-cs"/>
              </a:rPr>
              <a:t>משימות העוסקות בתוכן הפיוט</a:t>
            </a:r>
          </a:p>
        </p:txBody>
      </p:sp>
      <p:sp>
        <p:nvSpPr>
          <p:cNvPr id="6" name="מלבן 5">
            <a:extLst>
              <a:ext uri="{FF2B5EF4-FFF2-40B4-BE49-F238E27FC236}">
                <a16:creationId xmlns:a16="http://schemas.microsoft.com/office/drawing/2014/main" id="{FFAEA9DA-21AA-4300-8456-D396F2B76DAF}"/>
              </a:ext>
            </a:extLst>
          </p:cNvPr>
          <p:cNvSpPr/>
          <p:nvPr/>
        </p:nvSpPr>
        <p:spPr>
          <a:xfrm>
            <a:off x="1537162" y="2013582"/>
            <a:ext cx="8718154" cy="2677656"/>
          </a:xfrm>
          <a:prstGeom prst="rect">
            <a:avLst/>
          </a:prstGeom>
        </p:spPr>
        <p:txBody>
          <a:bodyPr wrap="square">
            <a:spAutoFit/>
          </a:bodyPr>
          <a:lstStyle/>
          <a:p>
            <a:pPr marL="457200" lvl="0" indent="-457200">
              <a:lnSpc>
                <a:spcPct val="150000"/>
              </a:lnSpc>
              <a:buFont typeface="Arial" panose="020B0604020202020204" pitchFamily="34" charset="0"/>
              <a:buChar char="•"/>
              <a:tabLst>
                <a:tab pos="457200" algn="l"/>
              </a:tabLst>
            </a:pPr>
            <a:r>
              <a:rPr lang="he-IL" sz="2800" dirty="0">
                <a:latin typeface="Times New Roman" panose="02020603050405020304" pitchFamily="18" charset="0"/>
                <a:ea typeface="Times New Roman" panose="02020603050405020304" pitchFamily="18" charset="0"/>
              </a:rPr>
              <a:t>הקיפו את שמות עצי הפרי המופיעים בפיוט.</a:t>
            </a:r>
            <a:endParaRPr lang="en-US" sz="2800" dirty="0">
              <a:latin typeface="Times New Roman" panose="02020603050405020304" pitchFamily="18" charset="0"/>
              <a:ea typeface="Times New Roman" panose="02020603050405020304" pitchFamily="18" charset="0"/>
            </a:endParaRPr>
          </a:p>
          <a:p>
            <a:pPr marL="457200" lvl="0" indent="-457200">
              <a:lnSpc>
                <a:spcPct val="150000"/>
              </a:lnSpc>
              <a:buFont typeface="Arial" panose="020B0604020202020204" pitchFamily="34" charset="0"/>
              <a:buChar char="•"/>
              <a:tabLst>
                <a:tab pos="457200" algn="l"/>
              </a:tabLst>
            </a:pPr>
            <a:r>
              <a:rPr lang="he-IL" sz="2800" dirty="0">
                <a:latin typeface="Times New Roman" panose="02020603050405020304" pitchFamily="18" charset="0"/>
                <a:ea typeface="Times New Roman" panose="02020603050405020304" pitchFamily="18" charset="0"/>
              </a:rPr>
              <a:t>מדוע לדעתכם נבחרו דווקא עצי פרי מתוך שבעת המינים בכדי לתאר את שבח האל?</a:t>
            </a:r>
            <a:endParaRPr lang="en-US" sz="2800" dirty="0">
              <a:latin typeface="Times New Roman" panose="02020603050405020304" pitchFamily="18" charset="0"/>
              <a:ea typeface="Times New Roman" panose="02020603050405020304" pitchFamily="18" charset="0"/>
            </a:endParaRPr>
          </a:p>
          <a:p>
            <a:pPr marL="457200" lvl="0" indent="-457200">
              <a:lnSpc>
                <a:spcPct val="150000"/>
              </a:lnSpc>
              <a:buFont typeface="Arial" panose="020B0604020202020204" pitchFamily="34" charset="0"/>
              <a:buChar char="•"/>
              <a:tabLst>
                <a:tab pos="457200" algn="l"/>
              </a:tabLst>
            </a:pPr>
            <a:r>
              <a:rPr lang="he-IL" sz="2800" dirty="0">
                <a:latin typeface="Times New Roman" panose="02020603050405020304" pitchFamily="18" charset="0"/>
                <a:ea typeface="Times New Roman" panose="02020603050405020304" pitchFamily="18" charset="0"/>
              </a:rPr>
              <a:t>מדוע לדעתכם לא מוזכרים בפיוט החיטה והשעורה?</a:t>
            </a:r>
          </a:p>
        </p:txBody>
      </p:sp>
      <p:pic>
        <p:nvPicPr>
          <p:cNvPr id="7" name="מציין מיקום תוכן 3">
            <a:hlinkClick r:id="rId3" action="ppaction://hlinksldjump"/>
          </p:cNvPr>
          <p:cNvPicPr>
            <a:picLocks noChangeAspect="1"/>
          </p:cNvPicPr>
          <p:nvPr/>
        </p:nvPicPr>
        <p:blipFill rotWithShape="1">
          <a:blip r:embed="rId2"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Tree>
    <p:extLst>
      <p:ext uri="{BB962C8B-B14F-4D97-AF65-F5344CB8AC3E}">
        <p14:creationId xmlns:p14="http://schemas.microsoft.com/office/powerpoint/2010/main" val="2365704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720"/>
            <a:ext cx="12192000" cy="6869720"/>
          </a:xfrm>
        </p:spPr>
      </p:pic>
      <p:sp>
        <p:nvSpPr>
          <p:cNvPr id="5" name="כותרת 1"/>
          <p:cNvSpPr>
            <a:spLocks noGrp="1"/>
          </p:cNvSpPr>
          <p:nvPr>
            <p:ph type="title"/>
          </p:nvPr>
        </p:nvSpPr>
        <p:spPr>
          <a:xfrm>
            <a:off x="2010954" y="613325"/>
            <a:ext cx="9117676" cy="840220"/>
          </a:xfrm>
        </p:spPr>
        <p:txBody>
          <a:bodyPr>
            <a:normAutofit/>
          </a:bodyPr>
          <a:lstStyle/>
          <a:p>
            <a:pPr algn="ctr"/>
            <a:r>
              <a:rPr lang="he-IL" b="1" dirty="0">
                <a:solidFill>
                  <a:srgbClr val="08374F"/>
                </a:solidFill>
                <a:cs typeface="+mn-cs"/>
              </a:rPr>
              <a:t>משימות העוסקות בתוכן הפיוט</a:t>
            </a:r>
          </a:p>
        </p:txBody>
      </p:sp>
      <p:graphicFrame>
        <p:nvGraphicFramePr>
          <p:cNvPr id="7" name="טבלה 6">
            <a:extLst>
              <a:ext uri="{FF2B5EF4-FFF2-40B4-BE49-F238E27FC236}">
                <a16:creationId xmlns:a16="http://schemas.microsoft.com/office/drawing/2014/main" id="{BAF9A006-D956-4879-AF15-E22AB70926B9}"/>
              </a:ext>
            </a:extLst>
          </p:cNvPr>
          <p:cNvGraphicFramePr>
            <a:graphicFrameLocks noGrp="1"/>
          </p:cNvGraphicFramePr>
          <p:nvPr/>
        </p:nvGraphicFramePr>
        <p:xfrm>
          <a:off x="1722120" y="1635530"/>
          <a:ext cx="4663440" cy="4734792"/>
        </p:xfrm>
        <a:graphic>
          <a:graphicData uri="http://schemas.openxmlformats.org/drawingml/2006/table">
            <a:tbl>
              <a:tblPr rtl="1" firstRow="1" firstCol="1" lastRow="1" lastCol="1" bandRow="1" bandCol="1"/>
              <a:tblGrid>
                <a:gridCol w="1078039">
                  <a:extLst>
                    <a:ext uri="{9D8B030D-6E8A-4147-A177-3AD203B41FA5}">
                      <a16:colId xmlns:a16="http://schemas.microsoft.com/office/drawing/2014/main" val="361236365"/>
                    </a:ext>
                  </a:extLst>
                </a:gridCol>
                <a:gridCol w="3585401">
                  <a:extLst>
                    <a:ext uri="{9D8B030D-6E8A-4147-A177-3AD203B41FA5}">
                      <a16:colId xmlns:a16="http://schemas.microsoft.com/office/drawing/2014/main" val="126370965"/>
                    </a:ext>
                  </a:extLst>
                </a:gridCol>
              </a:tblGrid>
              <a:tr h="591849">
                <a:tc>
                  <a:txBody>
                    <a:bodyPr/>
                    <a:lstStyle/>
                    <a:p>
                      <a:pPr algn="just" rtl="1">
                        <a:lnSpc>
                          <a:spcPct val="200000"/>
                        </a:lnSpc>
                        <a:spcAft>
                          <a:spcPts val="0"/>
                        </a:spcAft>
                      </a:pPr>
                      <a:r>
                        <a:rPr lang="he-IL" sz="2000" b="1" dirty="0">
                          <a:effectLst/>
                          <a:latin typeface="Times New Roman" panose="02020603050405020304" pitchFamily="18" charset="0"/>
                          <a:ea typeface="Times New Roman" panose="02020603050405020304" pitchFamily="18" charset="0"/>
                          <a:cs typeface="Arial" panose="020B0604020202020204" pitchFamily="34" charset="0"/>
                        </a:rPr>
                        <a:t>מין</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200000"/>
                        </a:lnSpc>
                        <a:spcAft>
                          <a:spcPts val="0"/>
                        </a:spcAft>
                      </a:pPr>
                      <a:r>
                        <a:rPr lang="he-IL" sz="2000" b="1" dirty="0">
                          <a:effectLst/>
                          <a:latin typeface="Times New Roman" panose="02020603050405020304" pitchFamily="18" charset="0"/>
                          <a:ea typeface="Times New Roman" panose="02020603050405020304" pitchFamily="18" charset="0"/>
                          <a:cs typeface="Arial" panose="020B0604020202020204" pitchFamily="34" charset="0"/>
                        </a:rPr>
                        <a:t>תפוקה</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5645699"/>
                  </a:ext>
                </a:extLst>
              </a:tr>
              <a:tr h="591849">
                <a:tc>
                  <a:txBody>
                    <a:bodyPr/>
                    <a:lstStyle/>
                    <a:p>
                      <a:pPr algn="just" rtl="1">
                        <a:lnSpc>
                          <a:spcPct val="200000"/>
                        </a:lnSpc>
                        <a:spcAft>
                          <a:spcPts val="0"/>
                        </a:spcAft>
                      </a:pPr>
                      <a:r>
                        <a:rPr lang="he-IL" sz="2000" dirty="0">
                          <a:effectLst/>
                          <a:latin typeface="Times New Roman" panose="02020603050405020304" pitchFamily="18" charset="0"/>
                          <a:ea typeface="Times New Roman" panose="02020603050405020304" pitchFamily="18" charset="0"/>
                          <a:cs typeface="Arial" panose="020B0604020202020204" pitchFamily="34" charset="0"/>
                        </a:rPr>
                        <a:t>חיטה</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200000"/>
                        </a:lnSpc>
                        <a:spcAft>
                          <a:spcPts val="0"/>
                        </a:spcAft>
                      </a:pPr>
                      <a:r>
                        <a:rPr lang="he-IL"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9599140"/>
                  </a:ext>
                </a:extLst>
              </a:tr>
              <a:tr h="591849">
                <a:tc>
                  <a:txBody>
                    <a:bodyPr/>
                    <a:lstStyle/>
                    <a:p>
                      <a:pPr algn="just" rtl="1">
                        <a:lnSpc>
                          <a:spcPct val="200000"/>
                        </a:lnSpc>
                        <a:spcAft>
                          <a:spcPts val="0"/>
                        </a:spcAft>
                      </a:pPr>
                      <a:r>
                        <a:rPr lang="he-IL" sz="2000" dirty="0">
                          <a:effectLst/>
                          <a:latin typeface="Times New Roman" panose="02020603050405020304" pitchFamily="18" charset="0"/>
                          <a:ea typeface="Times New Roman" panose="02020603050405020304" pitchFamily="18" charset="0"/>
                          <a:cs typeface="Arial" panose="020B0604020202020204" pitchFamily="34" charset="0"/>
                        </a:rPr>
                        <a:t>שעורה</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200000"/>
                        </a:lnSpc>
                        <a:spcAft>
                          <a:spcPts val="0"/>
                        </a:spcAft>
                      </a:pPr>
                      <a:r>
                        <a:rPr lang="he-IL" sz="1600" dirty="0">
                          <a:effectLst/>
                          <a:latin typeface="Times New Roman" panose="02020603050405020304" pitchFamily="18" charset="0"/>
                          <a:ea typeface="Times New Roman" panose="02020603050405020304" pitchFamily="18" charset="0"/>
                          <a:cs typeface="Arial" panose="020B0604020202020204" pitchFamily="34" charset="0"/>
                        </a:rPr>
                        <a:t> </a:t>
                      </a:r>
                      <a:r>
                        <a:rPr lang="he-IL" sz="16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דוגמא:</a:t>
                      </a:r>
                      <a:r>
                        <a:rPr lang="he-IL" sz="1600" baseline="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בירה</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0126693"/>
                  </a:ext>
                </a:extLst>
              </a:tr>
              <a:tr h="591849">
                <a:tc>
                  <a:txBody>
                    <a:bodyPr/>
                    <a:lstStyle/>
                    <a:p>
                      <a:pPr algn="just" rtl="1">
                        <a:lnSpc>
                          <a:spcPct val="200000"/>
                        </a:lnSpc>
                        <a:spcAft>
                          <a:spcPts val="0"/>
                        </a:spcAft>
                      </a:pPr>
                      <a:r>
                        <a:rPr lang="he-IL" sz="2000" dirty="0">
                          <a:effectLst/>
                          <a:latin typeface="Times New Roman" panose="02020603050405020304" pitchFamily="18" charset="0"/>
                          <a:ea typeface="Times New Roman" panose="02020603050405020304" pitchFamily="18" charset="0"/>
                          <a:cs typeface="Arial" panose="020B0604020202020204" pitchFamily="34" charset="0"/>
                        </a:rPr>
                        <a:t>גפן</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200000"/>
                        </a:lnSpc>
                        <a:spcAft>
                          <a:spcPts val="0"/>
                        </a:spcAft>
                      </a:pPr>
                      <a:r>
                        <a:rPr lang="he-IL"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734936"/>
                  </a:ext>
                </a:extLst>
              </a:tr>
              <a:tr h="591849">
                <a:tc>
                  <a:txBody>
                    <a:bodyPr/>
                    <a:lstStyle/>
                    <a:p>
                      <a:pPr algn="just" rtl="1">
                        <a:lnSpc>
                          <a:spcPct val="200000"/>
                        </a:lnSpc>
                        <a:spcAft>
                          <a:spcPts val="0"/>
                        </a:spcAft>
                      </a:pPr>
                      <a:r>
                        <a:rPr lang="he-IL" sz="2000" dirty="0">
                          <a:effectLst/>
                          <a:latin typeface="Times New Roman" panose="02020603050405020304" pitchFamily="18" charset="0"/>
                          <a:ea typeface="Times New Roman" panose="02020603050405020304" pitchFamily="18" charset="0"/>
                          <a:cs typeface="Arial" panose="020B0604020202020204" pitchFamily="34" charset="0"/>
                        </a:rPr>
                        <a:t>תאנה</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200000"/>
                        </a:lnSpc>
                        <a:spcAft>
                          <a:spcPts val="0"/>
                        </a:spcAft>
                      </a:pPr>
                      <a:r>
                        <a:rPr lang="he-IL"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444512"/>
                  </a:ext>
                </a:extLst>
              </a:tr>
              <a:tr h="591849">
                <a:tc>
                  <a:txBody>
                    <a:bodyPr/>
                    <a:lstStyle/>
                    <a:p>
                      <a:pPr algn="just" rtl="1">
                        <a:lnSpc>
                          <a:spcPct val="200000"/>
                        </a:lnSpc>
                        <a:spcAft>
                          <a:spcPts val="0"/>
                        </a:spcAft>
                      </a:pPr>
                      <a:r>
                        <a:rPr lang="he-IL" sz="2000" dirty="0">
                          <a:effectLst/>
                          <a:latin typeface="Times New Roman" panose="02020603050405020304" pitchFamily="18" charset="0"/>
                          <a:ea typeface="Times New Roman" panose="02020603050405020304" pitchFamily="18" charset="0"/>
                          <a:cs typeface="Arial" panose="020B0604020202020204" pitchFamily="34" charset="0"/>
                        </a:rPr>
                        <a:t>רימון</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200000"/>
                        </a:lnSpc>
                        <a:spcAft>
                          <a:spcPts val="0"/>
                        </a:spcAft>
                      </a:pPr>
                      <a:r>
                        <a:rPr lang="he-IL"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129987"/>
                  </a:ext>
                </a:extLst>
              </a:tr>
              <a:tr h="591849">
                <a:tc>
                  <a:txBody>
                    <a:bodyPr/>
                    <a:lstStyle/>
                    <a:p>
                      <a:pPr algn="just" rtl="1">
                        <a:lnSpc>
                          <a:spcPct val="200000"/>
                        </a:lnSpc>
                        <a:spcAft>
                          <a:spcPts val="0"/>
                        </a:spcAft>
                      </a:pPr>
                      <a:r>
                        <a:rPr lang="he-IL" sz="2000" dirty="0">
                          <a:effectLst/>
                          <a:latin typeface="Times New Roman" panose="02020603050405020304" pitchFamily="18" charset="0"/>
                          <a:ea typeface="Times New Roman" panose="02020603050405020304" pitchFamily="18" charset="0"/>
                          <a:cs typeface="Arial" panose="020B0604020202020204" pitchFamily="34" charset="0"/>
                        </a:rPr>
                        <a:t>זית</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200000"/>
                        </a:lnSpc>
                        <a:spcAft>
                          <a:spcPts val="0"/>
                        </a:spcAft>
                      </a:pPr>
                      <a:r>
                        <a:rPr lang="he-IL"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323945"/>
                  </a:ext>
                </a:extLst>
              </a:tr>
              <a:tr h="591849">
                <a:tc>
                  <a:txBody>
                    <a:bodyPr/>
                    <a:lstStyle/>
                    <a:p>
                      <a:pPr algn="just" rtl="1">
                        <a:lnSpc>
                          <a:spcPct val="200000"/>
                        </a:lnSpc>
                        <a:spcAft>
                          <a:spcPts val="0"/>
                        </a:spcAft>
                      </a:pPr>
                      <a:r>
                        <a:rPr lang="he-IL" sz="2000" dirty="0">
                          <a:effectLst/>
                          <a:latin typeface="Times New Roman" panose="02020603050405020304" pitchFamily="18" charset="0"/>
                          <a:ea typeface="Times New Roman" panose="02020603050405020304" pitchFamily="18" charset="0"/>
                          <a:cs typeface="Arial" panose="020B0604020202020204" pitchFamily="34" charset="0"/>
                        </a:rPr>
                        <a:t>תמר</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200000"/>
                        </a:lnSpc>
                        <a:spcAft>
                          <a:spcPts val="0"/>
                        </a:spcAft>
                      </a:pPr>
                      <a:r>
                        <a:rPr lang="he-IL"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686679"/>
                  </a:ext>
                </a:extLst>
              </a:tr>
            </a:tbl>
          </a:graphicData>
        </a:graphic>
      </p:graphicFrame>
      <p:sp>
        <p:nvSpPr>
          <p:cNvPr id="8" name="Rectangle 2">
            <a:extLst>
              <a:ext uri="{FF2B5EF4-FFF2-40B4-BE49-F238E27FC236}">
                <a16:creationId xmlns:a16="http://schemas.microsoft.com/office/drawing/2014/main" id="{D8EC8D28-FC89-4854-9C75-5C107E575BD3}"/>
              </a:ext>
            </a:extLst>
          </p:cNvPr>
          <p:cNvSpPr>
            <a:spLocks noChangeArrowheads="1"/>
          </p:cNvSpPr>
          <p:nvPr/>
        </p:nvSpPr>
        <p:spPr bwMode="auto">
          <a:xfrm>
            <a:off x="5294670" y="1572482"/>
            <a:ext cx="640320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he-IL" altLang="he-IL" sz="24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ארץ ישראל השתבחה בשבעת המינים. </a:t>
            </a:r>
            <a:br>
              <a:rPr kumimoji="0" lang="en-US" altLang="he-IL" sz="24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he-IL" altLang="he-IL" sz="24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מה מפיקים מכל אחד מהם? </a:t>
            </a:r>
          </a:p>
          <a:p>
            <a:pPr marL="0" marR="0" lvl="0" indent="0" defTabSz="914400" rtl="1" eaLnBrk="0" fontAlgn="base" latinLnBrk="0" hangingPunct="0">
              <a:lnSpc>
                <a:spcPct val="100000"/>
              </a:lnSpc>
              <a:spcBef>
                <a:spcPct val="0"/>
              </a:spcBef>
              <a:spcAft>
                <a:spcPct val="0"/>
              </a:spcAft>
              <a:buClrTx/>
              <a:buSzTx/>
              <a:buFontTx/>
              <a:buNone/>
              <a:tabLst/>
            </a:pPr>
            <a:r>
              <a:rPr kumimoji="0" lang="he-IL" altLang="he-IL" sz="24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השלימו את הטבלה</a:t>
            </a:r>
            <a:endParaRPr kumimoji="0" lang="en-US" altLang="he-IL" sz="2400" i="0" u="none" strike="noStrike" cap="none" normalizeH="0" baseline="0" dirty="0">
              <a:ln>
                <a:noFill/>
              </a:ln>
              <a:solidFill>
                <a:schemeClr val="tx1"/>
              </a:solidFill>
              <a:effectLst/>
            </a:endParaRPr>
          </a:p>
        </p:txBody>
      </p:sp>
      <p:pic>
        <p:nvPicPr>
          <p:cNvPr id="6" name="מציין מיקום תוכן 3">
            <a:hlinkClick r:id="rId3" action="ppaction://hlinksldjump"/>
          </p:cNvPr>
          <p:cNvPicPr>
            <a:picLocks noChangeAspect="1"/>
          </p:cNvPicPr>
          <p:nvPr/>
        </p:nvPicPr>
        <p:blipFill rotWithShape="1">
          <a:blip r:embed="rId2"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Tree>
    <p:extLst>
      <p:ext uri="{BB962C8B-B14F-4D97-AF65-F5344CB8AC3E}">
        <p14:creationId xmlns:p14="http://schemas.microsoft.com/office/powerpoint/2010/main" val="2500822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69720"/>
          </a:xfrm>
        </p:spPr>
      </p:pic>
      <p:sp>
        <p:nvSpPr>
          <p:cNvPr id="5" name="כותרת 1"/>
          <p:cNvSpPr>
            <a:spLocks noGrp="1"/>
          </p:cNvSpPr>
          <p:nvPr>
            <p:ph type="title"/>
          </p:nvPr>
        </p:nvSpPr>
        <p:spPr>
          <a:xfrm>
            <a:off x="4143349" y="457474"/>
            <a:ext cx="7578436" cy="840220"/>
          </a:xfrm>
        </p:spPr>
        <p:txBody>
          <a:bodyPr>
            <a:normAutofit/>
          </a:bodyPr>
          <a:lstStyle/>
          <a:p>
            <a:pPr algn="ctr"/>
            <a:r>
              <a:rPr lang="he-IL" b="1" dirty="0">
                <a:solidFill>
                  <a:srgbClr val="08374F"/>
                </a:solidFill>
                <a:cs typeface="+mn-cs"/>
              </a:rPr>
              <a:t>"שֶׁבַח" בפיוט ובאורח חיינו</a:t>
            </a:r>
          </a:p>
        </p:txBody>
      </p:sp>
      <p:sp>
        <p:nvSpPr>
          <p:cNvPr id="6" name="מלבן 5">
            <a:extLst>
              <a:ext uri="{FF2B5EF4-FFF2-40B4-BE49-F238E27FC236}">
                <a16:creationId xmlns:a16="http://schemas.microsoft.com/office/drawing/2014/main" id="{4F452137-57D1-4C2E-A98A-823BD10EAF0E}"/>
              </a:ext>
            </a:extLst>
          </p:cNvPr>
          <p:cNvSpPr/>
          <p:nvPr/>
        </p:nvSpPr>
        <p:spPr>
          <a:xfrm>
            <a:off x="1716969" y="877584"/>
            <a:ext cx="9199750" cy="5493812"/>
          </a:xfrm>
          <a:prstGeom prst="rect">
            <a:avLst/>
          </a:prstGeom>
        </p:spPr>
        <p:txBody>
          <a:bodyPr wrap="square">
            <a:spAutoFit/>
          </a:bodyPr>
          <a:lstStyle/>
          <a:p>
            <a:pPr marL="285750" indent="-285750" algn="just">
              <a:lnSpc>
                <a:spcPct val="150000"/>
              </a:lnSpc>
              <a:buFont typeface="Courier New" panose="02070309020205020404" pitchFamily="49" charset="0"/>
              <a:buChar char="o"/>
            </a:pPr>
            <a:endParaRPr lang="he-IL" b="1" dirty="0">
              <a:latin typeface="Times New Roman" panose="02020603050405020304" pitchFamily="18" charset="0"/>
              <a:ea typeface="Times New Roman" panose="02020603050405020304" pitchFamily="18" charset="0"/>
            </a:endParaRPr>
          </a:p>
          <a:p>
            <a:pPr algn="just">
              <a:lnSpc>
                <a:spcPct val="150000"/>
              </a:lnSpc>
            </a:pPr>
            <a:r>
              <a:rPr lang="he-IL" sz="2400" dirty="0">
                <a:latin typeface="Times New Roman" panose="02020603050405020304" pitchFamily="18" charset="0"/>
                <a:ea typeface="Times New Roman" panose="02020603050405020304" pitchFamily="18" charset="0"/>
              </a:rPr>
              <a:t>בפיוט "אז ירנן" משבחים את האל באמצעות חמישה פירות משבעת המינים:</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50000"/>
              </a:lnSpc>
              <a:buFont typeface="Arial" panose="020B0604020202020204" pitchFamily="34" charset="0"/>
              <a:buChar char="•"/>
              <a:tabLst>
                <a:tab pos="457200" algn="l"/>
              </a:tabLst>
            </a:pPr>
            <a:r>
              <a:rPr lang="he-IL" sz="2400" dirty="0">
                <a:latin typeface="Times New Roman" panose="02020603050405020304" pitchFamily="18" charset="0"/>
                <a:ea typeface="Times New Roman" panose="02020603050405020304" pitchFamily="18" charset="0"/>
              </a:rPr>
              <a:t>מהו שבח?</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50000"/>
              </a:lnSpc>
              <a:buFont typeface="Arial" panose="020B0604020202020204" pitchFamily="34" charset="0"/>
              <a:buChar char="•"/>
              <a:tabLst>
                <a:tab pos="457200" algn="l"/>
              </a:tabLst>
            </a:pPr>
            <a:r>
              <a:rPr lang="he-IL" sz="2400" dirty="0">
                <a:latin typeface="Times New Roman" panose="02020603050405020304" pitchFamily="18" charset="0"/>
                <a:ea typeface="Times New Roman" panose="02020603050405020304" pitchFamily="18" charset="0"/>
              </a:rPr>
              <a:t>כיצד אנו מרגישים כשמשבחים אותנו?</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50000"/>
              </a:lnSpc>
              <a:buFont typeface="Arial" panose="020B0604020202020204" pitchFamily="34" charset="0"/>
              <a:buChar char="•"/>
              <a:tabLst>
                <a:tab pos="457200" algn="l"/>
              </a:tabLst>
            </a:pPr>
            <a:r>
              <a:rPr lang="he-IL" sz="2400" dirty="0">
                <a:latin typeface="Times New Roman" panose="02020603050405020304" pitchFamily="18" charset="0"/>
                <a:ea typeface="Times New Roman" panose="02020603050405020304" pitchFamily="18" charset="0"/>
              </a:rPr>
              <a:t>מה גורם לנו לשבח מישהו אחר?</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50000"/>
              </a:lnSpc>
              <a:buFont typeface="Arial" panose="020B0604020202020204" pitchFamily="34" charset="0"/>
              <a:buChar char="•"/>
              <a:tabLst>
                <a:tab pos="457200" algn="l"/>
              </a:tabLst>
            </a:pPr>
            <a:r>
              <a:rPr lang="he-IL" sz="2400" dirty="0">
                <a:latin typeface="Times New Roman" panose="02020603050405020304" pitchFamily="18" charset="0"/>
                <a:ea typeface="Times New Roman" panose="02020603050405020304" pitchFamily="18" charset="0"/>
              </a:rPr>
              <a:t>האם קרה לכם ששיבחתם מישהו? </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50000"/>
              </a:lnSpc>
              <a:buFont typeface="Arial" panose="020B0604020202020204" pitchFamily="34" charset="0"/>
              <a:buChar char="•"/>
              <a:tabLst>
                <a:tab pos="457200" algn="l"/>
              </a:tabLst>
            </a:pPr>
            <a:r>
              <a:rPr lang="he-IL" sz="2400" dirty="0">
                <a:latin typeface="Times New Roman" panose="02020603050405020304" pitchFamily="18" charset="0"/>
                <a:ea typeface="Times New Roman" panose="02020603050405020304" pitchFamily="18" charset="0"/>
              </a:rPr>
              <a:t>מה גרם לכם לשבח אותו?</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50000"/>
              </a:lnSpc>
              <a:buFont typeface="Arial" panose="020B0604020202020204" pitchFamily="34" charset="0"/>
              <a:buChar char="•"/>
              <a:tabLst>
                <a:tab pos="457200" algn="l"/>
              </a:tabLst>
            </a:pPr>
            <a:r>
              <a:rPr lang="he-IL" sz="2400" dirty="0">
                <a:latin typeface="Times New Roman" panose="02020603050405020304" pitchFamily="18" charset="0"/>
                <a:ea typeface="Times New Roman" panose="02020603050405020304" pitchFamily="18" charset="0"/>
              </a:rPr>
              <a:t>כיצד הרגשתם כששיבחתם אותו?</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50000"/>
              </a:lnSpc>
              <a:buFont typeface="Arial" panose="020B0604020202020204" pitchFamily="34" charset="0"/>
              <a:buChar char="•"/>
              <a:tabLst>
                <a:tab pos="457200" algn="l"/>
              </a:tabLst>
            </a:pPr>
            <a:r>
              <a:rPr lang="he-IL" sz="2400" dirty="0">
                <a:latin typeface="Times New Roman" panose="02020603050405020304" pitchFamily="18" charset="0"/>
                <a:ea typeface="Times New Roman" panose="02020603050405020304" pitchFamily="18" charset="0"/>
              </a:rPr>
              <a:t>האם תוכלו להעיד על משהו שהשתבחתם בו?</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50000"/>
              </a:lnSpc>
              <a:buFont typeface="Arial" panose="020B0604020202020204" pitchFamily="34" charset="0"/>
              <a:buChar char="•"/>
              <a:tabLst>
                <a:tab pos="457200" algn="l"/>
              </a:tabLst>
            </a:pPr>
            <a:r>
              <a:rPr lang="he-IL" sz="2400" dirty="0">
                <a:latin typeface="Times New Roman" panose="02020603050405020304" pitchFamily="18" charset="0"/>
                <a:ea typeface="Times New Roman" panose="02020603050405020304" pitchFamily="18" charset="0"/>
              </a:rPr>
              <a:t>האם תוכלו להעיד על משהו שאחד מחברכם השתבח בו?</a:t>
            </a:r>
            <a:endParaRPr lang="en-US" sz="2400" dirty="0">
              <a:latin typeface="Times New Roman" panose="02020603050405020304" pitchFamily="18" charset="0"/>
              <a:ea typeface="Times New Roman" panose="02020603050405020304" pitchFamily="18" charset="0"/>
            </a:endParaRPr>
          </a:p>
        </p:txBody>
      </p:sp>
      <p:pic>
        <p:nvPicPr>
          <p:cNvPr id="7" name="מציין מיקום תוכן 3">
            <a:hlinkClick r:id="rId3" action="ppaction://hlinksldjump"/>
          </p:cNvPr>
          <p:cNvPicPr>
            <a:picLocks noChangeAspect="1"/>
          </p:cNvPicPr>
          <p:nvPr/>
        </p:nvPicPr>
        <p:blipFill rotWithShape="1">
          <a:blip r:embed="rId2"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Tree>
    <p:extLst>
      <p:ext uri="{BB962C8B-B14F-4D97-AF65-F5344CB8AC3E}">
        <p14:creationId xmlns:p14="http://schemas.microsoft.com/office/powerpoint/2010/main" val="4174278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3031" y="17751"/>
            <a:ext cx="12192000" cy="6869720"/>
          </a:xfrm>
        </p:spPr>
      </p:pic>
      <p:sp>
        <p:nvSpPr>
          <p:cNvPr id="5" name="כותרת 1"/>
          <p:cNvSpPr>
            <a:spLocks noGrp="1"/>
          </p:cNvSpPr>
          <p:nvPr>
            <p:ph type="title"/>
          </p:nvPr>
        </p:nvSpPr>
        <p:spPr>
          <a:xfrm>
            <a:off x="2339163" y="678088"/>
            <a:ext cx="9117676" cy="840220"/>
          </a:xfrm>
        </p:spPr>
        <p:txBody>
          <a:bodyPr>
            <a:normAutofit/>
          </a:bodyPr>
          <a:lstStyle/>
          <a:p>
            <a:pPr algn="ctr"/>
            <a:r>
              <a:rPr lang="he-IL" b="1" dirty="0">
                <a:solidFill>
                  <a:srgbClr val="08374F"/>
                </a:solidFill>
                <a:cs typeface="+mn-cs"/>
              </a:rPr>
              <a:t>משימות העוסקות בתוכן הפיוט</a:t>
            </a:r>
          </a:p>
        </p:txBody>
      </p:sp>
      <p:sp>
        <p:nvSpPr>
          <p:cNvPr id="7" name="מלבן 6">
            <a:extLst>
              <a:ext uri="{FF2B5EF4-FFF2-40B4-BE49-F238E27FC236}">
                <a16:creationId xmlns:a16="http://schemas.microsoft.com/office/drawing/2014/main" id="{6193B610-2A74-4955-93B9-EF23554CC08F}"/>
              </a:ext>
            </a:extLst>
          </p:cNvPr>
          <p:cNvSpPr/>
          <p:nvPr/>
        </p:nvSpPr>
        <p:spPr>
          <a:xfrm>
            <a:off x="2552523" y="1518308"/>
            <a:ext cx="8177249" cy="4247317"/>
          </a:xfrm>
          <a:prstGeom prst="rect">
            <a:avLst/>
          </a:prstGeom>
        </p:spPr>
        <p:txBody>
          <a:bodyPr wrap="square">
            <a:spAutoFit/>
          </a:bodyPr>
          <a:lstStyle/>
          <a:p>
            <a:pPr>
              <a:lnSpc>
                <a:spcPct val="150000"/>
              </a:lnSpc>
              <a:tabLst>
                <a:tab pos="457200" algn="l"/>
              </a:tabLst>
            </a:pPr>
            <a:r>
              <a:rPr lang="he-IL" sz="2000" b="1" dirty="0">
                <a:latin typeface="Calibri" panose="020F0502020204030204" pitchFamily="34" charset="0"/>
                <a:ea typeface="Calibri" panose="020F0502020204030204" pitchFamily="34" charset="0"/>
              </a:rPr>
              <a:t>השלימו את המילים החסרות מתוך </a:t>
            </a:r>
            <a:r>
              <a:rPr lang="he-IL" sz="2000" b="1" dirty="0" err="1">
                <a:latin typeface="Calibri" panose="020F0502020204030204" pitchFamily="34" charset="0"/>
                <a:ea typeface="Calibri" panose="020F0502020204030204" pitchFamily="34" charset="0"/>
              </a:rPr>
              <a:t>התרמילון</a:t>
            </a:r>
            <a:r>
              <a:rPr lang="en-US" sz="2000" b="1" dirty="0">
                <a:latin typeface="Calibri" panose="020F0502020204030204" pitchFamily="34" charset="0"/>
                <a:ea typeface="Calibri" panose="020F0502020204030204" pitchFamily="34" charset="0"/>
              </a:rPr>
              <a:t>:</a:t>
            </a:r>
            <a:br>
              <a:rPr lang="en-US" sz="2000" b="1" dirty="0">
                <a:latin typeface="Times New Roman" panose="02020603050405020304" pitchFamily="18" charset="0"/>
                <a:ea typeface="Times New Roman" panose="02020603050405020304" pitchFamily="18" charset="0"/>
              </a:rPr>
            </a:br>
            <a:endParaRPr lang="he-IL" sz="2000" b="1" dirty="0">
              <a:latin typeface="Times New Roman" panose="02020603050405020304" pitchFamily="18" charset="0"/>
              <a:ea typeface="Times New Roman" panose="02020603050405020304" pitchFamily="18" charset="0"/>
            </a:endParaRPr>
          </a:p>
          <a:p>
            <a:pPr>
              <a:lnSpc>
                <a:spcPct val="150000"/>
              </a:lnSpc>
              <a:tabLst>
                <a:tab pos="457200" algn="l"/>
              </a:tabLst>
            </a:pPr>
            <a:r>
              <a:rPr lang="he-IL" sz="2000" dirty="0">
                <a:latin typeface="Times New Roman" panose="02020603050405020304" pitchFamily="18" charset="0"/>
                <a:ea typeface="Times New Roman" panose="02020603050405020304" pitchFamily="18" charset="0"/>
              </a:rPr>
              <a:t>בפיוט "אז ירנן" משבח המשורר את ___________ באמצעות ____________ פירות מתוך _____________    _____________  שהם: ______________    ______________   ___________    ___________    ____________.</a:t>
            </a:r>
            <a:br>
              <a:rPr lang="en-US" sz="2000" dirty="0">
                <a:latin typeface="Times New Roman" panose="02020603050405020304" pitchFamily="18" charset="0"/>
                <a:ea typeface="Times New Roman" panose="02020603050405020304" pitchFamily="18" charset="0"/>
              </a:rPr>
            </a:br>
            <a:r>
              <a:rPr lang="he-IL" sz="2000" dirty="0">
                <a:latin typeface="Times New Roman" panose="02020603050405020304" pitchFamily="18" charset="0"/>
                <a:ea typeface="Times New Roman" panose="02020603050405020304" pitchFamily="18" charset="0"/>
              </a:rPr>
              <a:t> שבח האל מובע גם ב_________________. </a:t>
            </a:r>
          </a:p>
          <a:p>
            <a:pPr lvl="0">
              <a:lnSpc>
                <a:spcPct val="150000"/>
              </a:lnSpc>
              <a:tabLst>
                <a:tab pos="457200" algn="l"/>
              </a:tabLst>
            </a:pPr>
            <a:endParaRPr lang="he-IL" sz="2000" dirty="0">
              <a:latin typeface="Times New Roman" panose="02020603050405020304" pitchFamily="18" charset="0"/>
              <a:ea typeface="Times New Roman" panose="02020603050405020304" pitchFamily="18" charset="0"/>
            </a:endParaRPr>
          </a:p>
          <a:p>
            <a:pPr lvl="0">
              <a:lnSpc>
                <a:spcPct val="150000"/>
              </a:lnSpc>
              <a:tabLst>
                <a:tab pos="457200" algn="l"/>
              </a:tabLst>
            </a:pPr>
            <a:r>
              <a:rPr lang="he-IL" sz="2000" dirty="0">
                <a:latin typeface="Times New Roman" panose="02020603050405020304" pitchFamily="18" charset="0"/>
                <a:ea typeface="Times New Roman" panose="02020603050405020304" pitchFamily="18" charset="0"/>
              </a:rPr>
              <a:t> בסוף הפיוט קורא המשורר לחיזוק  ה________________  בין ה __________    ל____________ בכדי לקרב את ה______________.   </a:t>
            </a:r>
          </a:p>
        </p:txBody>
      </p:sp>
      <p:pic>
        <p:nvPicPr>
          <p:cNvPr id="6" name="מציין מיקום תוכן 3">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2" name="TextBox 1"/>
          <p:cNvSpPr txBox="1"/>
          <p:nvPr/>
        </p:nvSpPr>
        <p:spPr>
          <a:xfrm>
            <a:off x="11443960" y="6063517"/>
            <a:ext cx="502276"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גפן</a:t>
            </a:r>
            <a:endParaRPr lang="he-IL" dirty="0">
              <a:solidFill>
                <a:srgbClr val="00B050"/>
              </a:solidFill>
            </a:endParaRPr>
          </a:p>
        </p:txBody>
      </p:sp>
      <p:sp>
        <p:nvSpPr>
          <p:cNvPr id="3" name="TextBox 2"/>
          <p:cNvSpPr txBox="1"/>
          <p:nvPr/>
        </p:nvSpPr>
        <p:spPr>
          <a:xfrm>
            <a:off x="9320975" y="6071311"/>
            <a:ext cx="822217"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גאולה</a:t>
            </a:r>
            <a:endParaRPr lang="he-IL" dirty="0">
              <a:solidFill>
                <a:srgbClr val="00B050"/>
              </a:solidFill>
            </a:endParaRPr>
          </a:p>
        </p:txBody>
      </p:sp>
      <p:sp>
        <p:nvSpPr>
          <p:cNvPr id="10" name="TextBox 9"/>
          <p:cNvSpPr txBox="1"/>
          <p:nvPr/>
        </p:nvSpPr>
        <p:spPr>
          <a:xfrm>
            <a:off x="1088357" y="6082849"/>
            <a:ext cx="1485862"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שבעת המינים</a:t>
            </a:r>
            <a:endParaRPr lang="he-IL" dirty="0">
              <a:solidFill>
                <a:srgbClr val="00B050"/>
              </a:solidFill>
            </a:endParaRPr>
          </a:p>
        </p:txBody>
      </p:sp>
      <p:sp>
        <p:nvSpPr>
          <p:cNvPr id="11" name="TextBox 10"/>
          <p:cNvSpPr txBox="1"/>
          <p:nvPr/>
        </p:nvSpPr>
        <p:spPr>
          <a:xfrm>
            <a:off x="4831560" y="6071311"/>
            <a:ext cx="630705"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בנים</a:t>
            </a:r>
            <a:endParaRPr lang="he-IL" dirty="0">
              <a:solidFill>
                <a:srgbClr val="00B050"/>
              </a:solidFill>
            </a:endParaRPr>
          </a:p>
        </p:txBody>
      </p:sp>
      <p:sp>
        <p:nvSpPr>
          <p:cNvPr id="12" name="TextBox 11"/>
          <p:cNvSpPr txBox="1"/>
          <p:nvPr/>
        </p:nvSpPr>
        <p:spPr>
          <a:xfrm>
            <a:off x="5488023" y="6071311"/>
            <a:ext cx="660369"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האל</a:t>
            </a:r>
            <a:endParaRPr lang="he-IL" dirty="0">
              <a:solidFill>
                <a:srgbClr val="00B050"/>
              </a:solidFill>
            </a:endParaRPr>
          </a:p>
        </p:txBody>
      </p:sp>
      <p:sp>
        <p:nvSpPr>
          <p:cNvPr id="13" name="TextBox 12"/>
          <p:cNvSpPr txBox="1"/>
          <p:nvPr/>
        </p:nvSpPr>
        <p:spPr>
          <a:xfrm>
            <a:off x="6170755" y="6071311"/>
            <a:ext cx="693198"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אבות</a:t>
            </a:r>
            <a:endParaRPr lang="he-IL" dirty="0">
              <a:solidFill>
                <a:srgbClr val="00B050"/>
              </a:solidFill>
            </a:endParaRPr>
          </a:p>
        </p:txBody>
      </p:sp>
      <p:sp>
        <p:nvSpPr>
          <p:cNvPr id="14" name="TextBox 13"/>
          <p:cNvSpPr txBox="1"/>
          <p:nvPr/>
        </p:nvSpPr>
        <p:spPr>
          <a:xfrm>
            <a:off x="4021810" y="6076396"/>
            <a:ext cx="785806"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תאנה</a:t>
            </a:r>
            <a:endParaRPr lang="he-IL" dirty="0">
              <a:solidFill>
                <a:srgbClr val="00B050"/>
              </a:solidFill>
            </a:endParaRPr>
          </a:p>
        </p:txBody>
      </p:sp>
      <p:sp>
        <p:nvSpPr>
          <p:cNvPr id="15" name="TextBox 14"/>
          <p:cNvSpPr txBox="1"/>
          <p:nvPr/>
        </p:nvSpPr>
        <p:spPr>
          <a:xfrm>
            <a:off x="6895885" y="6071311"/>
            <a:ext cx="619339"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תמר</a:t>
            </a:r>
            <a:endParaRPr lang="he-IL" dirty="0">
              <a:solidFill>
                <a:srgbClr val="00B050"/>
              </a:solidFill>
            </a:endParaRPr>
          </a:p>
        </p:txBody>
      </p:sp>
      <p:sp>
        <p:nvSpPr>
          <p:cNvPr id="17" name="TextBox 16"/>
          <p:cNvSpPr txBox="1"/>
          <p:nvPr/>
        </p:nvSpPr>
        <p:spPr>
          <a:xfrm>
            <a:off x="7540982" y="6071311"/>
            <a:ext cx="879601"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הקשר</a:t>
            </a:r>
            <a:endParaRPr lang="he-IL" dirty="0">
              <a:solidFill>
                <a:srgbClr val="00B050"/>
              </a:solidFill>
            </a:endParaRPr>
          </a:p>
        </p:txBody>
      </p:sp>
      <p:sp>
        <p:nvSpPr>
          <p:cNvPr id="18" name="TextBox 17"/>
          <p:cNvSpPr txBox="1"/>
          <p:nvPr/>
        </p:nvSpPr>
        <p:spPr>
          <a:xfrm>
            <a:off x="8446341" y="6071311"/>
            <a:ext cx="848876"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רימון</a:t>
            </a:r>
            <a:endParaRPr lang="he-IL" dirty="0">
              <a:solidFill>
                <a:srgbClr val="00B050"/>
              </a:solidFill>
            </a:endParaRPr>
          </a:p>
        </p:txBody>
      </p:sp>
      <p:sp>
        <p:nvSpPr>
          <p:cNvPr id="19" name="TextBox 18"/>
          <p:cNvSpPr txBox="1"/>
          <p:nvPr/>
        </p:nvSpPr>
        <p:spPr>
          <a:xfrm>
            <a:off x="2598787" y="6084190"/>
            <a:ext cx="533350"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זית</a:t>
            </a:r>
            <a:endParaRPr lang="he-IL" dirty="0">
              <a:solidFill>
                <a:srgbClr val="00B050"/>
              </a:solidFill>
            </a:endParaRPr>
          </a:p>
        </p:txBody>
      </p:sp>
      <p:sp>
        <p:nvSpPr>
          <p:cNvPr id="20" name="TextBox 19"/>
          <p:cNvSpPr txBox="1"/>
          <p:nvPr/>
        </p:nvSpPr>
        <p:spPr>
          <a:xfrm>
            <a:off x="3150445" y="6084190"/>
            <a:ext cx="845607"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חמישה</a:t>
            </a:r>
            <a:endParaRPr lang="he-IL" dirty="0">
              <a:solidFill>
                <a:srgbClr val="00B050"/>
              </a:solidFill>
            </a:endParaRPr>
          </a:p>
        </p:txBody>
      </p:sp>
      <p:sp>
        <p:nvSpPr>
          <p:cNvPr id="21" name="TextBox 20"/>
          <p:cNvSpPr txBox="1"/>
          <p:nvPr/>
        </p:nvSpPr>
        <p:spPr>
          <a:xfrm>
            <a:off x="10179523" y="6071311"/>
            <a:ext cx="1238679" cy="369332"/>
          </a:xfrm>
          <a:prstGeom prst="rect">
            <a:avLst/>
          </a:prstGeom>
          <a:noFill/>
          <a:ln>
            <a:solidFill>
              <a:srgbClr val="00B050"/>
            </a:solidFill>
          </a:ln>
        </p:spPr>
        <p:txBody>
          <a:bodyPr wrap="square" rtlCol="1">
            <a:spAutoFit/>
          </a:bodyPr>
          <a:lstStyle/>
          <a:p>
            <a:r>
              <a:rPr lang="he-IL" b="1" dirty="0">
                <a:solidFill>
                  <a:srgbClr val="00B050"/>
                </a:solidFill>
                <a:latin typeface="Times New Roman" panose="02020603050405020304" pitchFamily="18" charset="0"/>
                <a:ea typeface="Times New Roman" panose="02020603050405020304" pitchFamily="18" charset="0"/>
              </a:rPr>
              <a:t>אקרוסטיכון</a:t>
            </a:r>
            <a:endParaRPr lang="he-IL" dirty="0">
              <a:solidFill>
                <a:srgbClr val="00B050"/>
              </a:solidFill>
            </a:endParaRPr>
          </a:p>
        </p:txBody>
      </p:sp>
    </p:spTree>
    <p:extLst>
      <p:ext uri="{BB962C8B-B14F-4D97-AF65-F5344CB8AC3E}">
        <p14:creationId xmlns:p14="http://schemas.microsoft.com/office/powerpoint/2010/main" val="4227180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1720"/>
            <a:ext cx="12192000" cy="6869720"/>
          </a:xfrm>
        </p:spPr>
      </p:pic>
      <p:sp>
        <p:nvSpPr>
          <p:cNvPr id="5" name="כותרת 1"/>
          <p:cNvSpPr>
            <a:spLocks noGrp="1"/>
          </p:cNvSpPr>
          <p:nvPr>
            <p:ph type="title"/>
          </p:nvPr>
        </p:nvSpPr>
        <p:spPr>
          <a:xfrm>
            <a:off x="2314402" y="1179879"/>
            <a:ext cx="9117676" cy="840220"/>
          </a:xfrm>
        </p:spPr>
        <p:txBody>
          <a:bodyPr>
            <a:normAutofit fontScale="90000"/>
          </a:bodyPr>
          <a:lstStyle/>
          <a:p>
            <a:pPr algn="ctr"/>
            <a:r>
              <a:rPr lang="he-IL" b="1" dirty="0">
                <a:solidFill>
                  <a:srgbClr val="08374F"/>
                </a:solidFill>
                <a:cs typeface="+mn-cs"/>
              </a:rPr>
              <a:t>ר' יוסף חיים (הבן איש חי)</a:t>
            </a:r>
            <a:br>
              <a:rPr lang="he-IL" b="1" dirty="0">
                <a:solidFill>
                  <a:srgbClr val="08374F"/>
                </a:solidFill>
                <a:cs typeface="+mn-cs"/>
              </a:rPr>
            </a:br>
            <a:r>
              <a:rPr lang="he-IL" sz="2200" b="1" dirty="0">
                <a:solidFill>
                  <a:srgbClr val="08374F"/>
                </a:solidFill>
                <a:cs typeface="+mn-cs"/>
              </a:rPr>
              <a:t>(1835-1909)</a:t>
            </a:r>
          </a:p>
        </p:txBody>
      </p:sp>
      <p:sp>
        <p:nvSpPr>
          <p:cNvPr id="6" name="Content Placeholder 2">
            <a:extLst>
              <a:ext uri="{FF2B5EF4-FFF2-40B4-BE49-F238E27FC236}">
                <a16:creationId xmlns:a16="http://schemas.microsoft.com/office/drawing/2014/main" id="{7D86F704-B60F-4F72-8A7F-926F0E633842}"/>
              </a:ext>
            </a:extLst>
          </p:cNvPr>
          <p:cNvSpPr txBox="1">
            <a:spLocks/>
          </p:cNvSpPr>
          <p:nvPr/>
        </p:nvSpPr>
        <p:spPr>
          <a:xfrm>
            <a:off x="2655941" y="2485710"/>
            <a:ext cx="8162925" cy="2804440"/>
          </a:xfrm>
          <a:prstGeom prst="rect">
            <a:avLst/>
          </a:prstGeom>
        </p:spPr>
        <p:txBody>
          <a:bodyPr vert="horz" lIns="91440" tIns="45720" rIns="91440" bIns="45720" rtlCol="1">
            <a:normAutofit fontScale="5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he-IL" sz="4200" dirty="0">
                <a:latin typeface="Calibri" panose="020F0502020204030204" pitchFamily="34" charset="0"/>
                <a:ea typeface="Calibri" panose="020F0502020204030204" pitchFamily="34" charset="0"/>
                <a:cs typeface="Arial" panose="020B0604020202020204" pitchFamily="34" charset="0"/>
              </a:rPr>
              <a:t>הרב יוסף חיים, נולד בעיר בגדד אשר בבבל-עיראק </a:t>
            </a:r>
          </a:p>
          <a:p>
            <a:pPr>
              <a:lnSpc>
                <a:spcPct val="150000"/>
              </a:lnSpc>
            </a:pPr>
            <a:r>
              <a:rPr lang="he-IL" sz="4200" dirty="0">
                <a:latin typeface="Calibri" panose="020F0502020204030204" pitchFamily="34" charset="0"/>
                <a:ea typeface="Calibri" panose="020F0502020204030204" pitchFamily="34" charset="0"/>
                <a:cs typeface="Arial" panose="020B0604020202020204" pitchFamily="34" charset="0"/>
              </a:rPr>
              <a:t>היה גדול רבני בבל בדורות האחרונים, דרשן, מקובל ופוסק הלכה.  </a:t>
            </a:r>
          </a:p>
          <a:p>
            <a:pPr>
              <a:lnSpc>
                <a:spcPct val="150000"/>
              </a:lnSpc>
            </a:pPr>
            <a:r>
              <a:rPr lang="he-IL" sz="4200" dirty="0">
                <a:latin typeface="Calibri" panose="020F0502020204030204" pitchFamily="34" charset="0"/>
                <a:ea typeface="Calibri" panose="020F0502020204030204" pitchFamily="34" charset="0"/>
                <a:cs typeface="Arial" panose="020B0604020202020204" pitchFamily="34" charset="0"/>
              </a:rPr>
              <a:t>זכה להערכה רבה בבבל ובכל ארצות המזרח.</a:t>
            </a:r>
          </a:p>
          <a:p>
            <a:pPr>
              <a:lnSpc>
                <a:spcPct val="150000"/>
              </a:lnSpc>
            </a:pPr>
            <a:r>
              <a:rPr lang="he-IL" sz="4200" dirty="0">
                <a:latin typeface="Calibri" panose="020F0502020204030204" pitchFamily="34" charset="0"/>
                <a:ea typeface="Calibri" panose="020F0502020204030204" pitchFamily="34" charset="0"/>
                <a:cs typeface="Arial" panose="020B0604020202020204" pitchFamily="34" charset="0"/>
              </a:rPr>
              <a:t>מכונה בשם "הבן איש חי" על שם ספרו הידוע ביותר ששמו "בן איש חי". הספר פורסם בירושלים בשנת תרס"ד – 1904.</a:t>
            </a:r>
          </a:p>
          <a:p>
            <a:pPr marL="0" indent="0">
              <a:lnSpc>
                <a:spcPct val="150000"/>
              </a:lnSpc>
              <a:buFont typeface="Arial" panose="020B0604020202020204" pitchFamily="34" charset="0"/>
              <a:buNone/>
            </a:pPr>
            <a:endParaRPr lang="he-IL" sz="1800" dirty="0">
              <a:latin typeface="Calibri" panose="020F0502020204030204" pitchFamily="34" charset="0"/>
              <a:ea typeface="Calibri" panose="020F0502020204030204" pitchFamily="34" charset="0"/>
            </a:endParaRPr>
          </a:p>
        </p:txBody>
      </p:sp>
      <p:pic>
        <p:nvPicPr>
          <p:cNvPr id="8" name="Picture 2" descr="×ª××¦××ª ×ª××× × ×¢×××¨ ××× ×××©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530" y="3470481"/>
            <a:ext cx="2163411" cy="3154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מציין מיקום תוכן 3">
            <a:hlinkClick r:id="rId5"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Tree>
    <p:extLst>
      <p:ext uri="{BB962C8B-B14F-4D97-AF65-F5344CB8AC3E}">
        <p14:creationId xmlns:p14="http://schemas.microsoft.com/office/powerpoint/2010/main" val="3693536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1720"/>
            <a:ext cx="12192000" cy="6869720"/>
          </a:xfrm>
        </p:spPr>
      </p:pic>
      <p:sp>
        <p:nvSpPr>
          <p:cNvPr id="5" name="כותרת 1"/>
          <p:cNvSpPr>
            <a:spLocks noGrp="1"/>
          </p:cNvSpPr>
          <p:nvPr>
            <p:ph type="title"/>
          </p:nvPr>
        </p:nvSpPr>
        <p:spPr>
          <a:xfrm>
            <a:off x="1537162" y="821732"/>
            <a:ext cx="9117676" cy="840220"/>
          </a:xfrm>
        </p:spPr>
        <p:txBody>
          <a:bodyPr>
            <a:normAutofit/>
          </a:bodyPr>
          <a:lstStyle/>
          <a:p>
            <a:pPr algn="ctr"/>
            <a:r>
              <a:rPr lang="he-IL" b="1" dirty="0">
                <a:solidFill>
                  <a:srgbClr val="08374F"/>
                </a:solidFill>
                <a:cs typeface="+mn-cs"/>
              </a:rPr>
              <a:t>אַקְרוֹסְטִיכוֹן</a:t>
            </a:r>
            <a:endParaRPr lang="he-IL" sz="2200" b="1" dirty="0">
              <a:solidFill>
                <a:srgbClr val="08374F"/>
              </a:solidFill>
              <a:cs typeface="+mn-cs"/>
            </a:endParaRPr>
          </a:p>
        </p:txBody>
      </p:sp>
      <p:pic>
        <p:nvPicPr>
          <p:cNvPr id="8" name="Picture 2" descr="×ª××¦××ª ×ª××× × ×¢×××¨ ××× ×××©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530" y="3470481"/>
            <a:ext cx="2163411" cy="3154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מציין מיקום תוכן 3">
            <a:hlinkClick r:id="rId5"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2" name="מלבן 1"/>
          <p:cNvSpPr/>
          <p:nvPr/>
        </p:nvSpPr>
        <p:spPr>
          <a:xfrm>
            <a:off x="2655941" y="2070110"/>
            <a:ext cx="8484781" cy="1615827"/>
          </a:xfrm>
          <a:prstGeom prst="rect">
            <a:avLst/>
          </a:prstGeom>
        </p:spPr>
        <p:txBody>
          <a:bodyPr wrap="square">
            <a:spAutoFit/>
          </a:bodyPr>
          <a:lstStyle/>
          <a:p>
            <a:pPr lvl="0" fontAlgn="base">
              <a:lnSpc>
                <a:spcPct val="150000"/>
              </a:lnSpc>
              <a:defRPr/>
            </a:pPr>
            <a:r>
              <a:rPr lang="he-IL" sz="2400" dirty="0">
                <a:solidFill>
                  <a:prstClr val="black"/>
                </a:solidFill>
                <a:latin typeface="RutzMedium"/>
              </a:rPr>
              <a:t>אילו מילים הִטְבִּיעַ הפייטן באַקְרוֹסְטִיכוֹן? </a:t>
            </a:r>
          </a:p>
          <a:p>
            <a:pPr lvl="0" fontAlgn="base">
              <a:lnSpc>
                <a:spcPct val="150000"/>
              </a:lnSpc>
              <a:defRPr/>
            </a:pPr>
            <a:r>
              <a:rPr lang="he-IL" sz="2400" dirty="0">
                <a:solidFill>
                  <a:prstClr val="black"/>
                </a:solidFill>
                <a:latin typeface="RutzMedium"/>
              </a:rPr>
              <a:t>כִּתְּבוּ במשבצות את האות הראשונה בכל מחרוזת (=בית)</a:t>
            </a:r>
            <a:r>
              <a:rPr lang="en-US" dirty="0">
                <a:solidFill>
                  <a:prstClr val="black"/>
                </a:solidFill>
                <a:latin typeface="RutzMedium"/>
              </a:rPr>
              <a:t>:</a:t>
            </a:r>
            <a:br>
              <a:rPr lang="en-US" dirty="0">
                <a:solidFill>
                  <a:prstClr val="black"/>
                </a:solidFill>
                <a:latin typeface="RutzMedium"/>
                <a:cs typeface="Arial" panose="020B0604020202020204" pitchFamily="34" charset="0"/>
              </a:rPr>
            </a:br>
            <a:endParaRPr lang="he-IL" dirty="0">
              <a:solidFill>
                <a:prstClr val="black"/>
              </a:solidFill>
              <a:latin typeface="RutzMedium"/>
            </a:endParaRPr>
          </a:p>
        </p:txBody>
      </p:sp>
      <p:graphicFrame>
        <p:nvGraphicFramePr>
          <p:cNvPr id="11" name="טבלה 10"/>
          <p:cNvGraphicFramePr>
            <a:graphicFrameLocks noGrp="1"/>
          </p:cNvGraphicFramePr>
          <p:nvPr/>
        </p:nvGraphicFramePr>
        <p:xfrm>
          <a:off x="3148470" y="3743782"/>
          <a:ext cx="7927608" cy="843458"/>
        </p:xfrm>
        <a:graphic>
          <a:graphicData uri="http://schemas.openxmlformats.org/drawingml/2006/table">
            <a:tbl>
              <a:tblPr rtl="1" firstRow="1" bandRow="1">
                <a:tableStyleId>{5C22544A-7EE6-4342-B048-85BDC9FD1C3A}</a:tableStyleId>
              </a:tblPr>
              <a:tblGrid>
                <a:gridCol w="792761">
                  <a:extLst>
                    <a:ext uri="{9D8B030D-6E8A-4147-A177-3AD203B41FA5}">
                      <a16:colId xmlns:a16="http://schemas.microsoft.com/office/drawing/2014/main" val="1415860139"/>
                    </a:ext>
                  </a:extLst>
                </a:gridCol>
                <a:gridCol w="792761">
                  <a:extLst>
                    <a:ext uri="{9D8B030D-6E8A-4147-A177-3AD203B41FA5}">
                      <a16:colId xmlns:a16="http://schemas.microsoft.com/office/drawing/2014/main" val="4251980201"/>
                    </a:ext>
                  </a:extLst>
                </a:gridCol>
                <a:gridCol w="792761">
                  <a:extLst>
                    <a:ext uri="{9D8B030D-6E8A-4147-A177-3AD203B41FA5}">
                      <a16:colId xmlns:a16="http://schemas.microsoft.com/office/drawing/2014/main" val="1192227488"/>
                    </a:ext>
                  </a:extLst>
                </a:gridCol>
                <a:gridCol w="792761">
                  <a:extLst>
                    <a:ext uri="{9D8B030D-6E8A-4147-A177-3AD203B41FA5}">
                      <a16:colId xmlns:a16="http://schemas.microsoft.com/office/drawing/2014/main" val="1815549753"/>
                    </a:ext>
                  </a:extLst>
                </a:gridCol>
                <a:gridCol w="792761">
                  <a:extLst>
                    <a:ext uri="{9D8B030D-6E8A-4147-A177-3AD203B41FA5}">
                      <a16:colId xmlns:a16="http://schemas.microsoft.com/office/drawing/2014/main" val="1224646242"/>
                    </a:ext>
                  </a:extLst>
                </a:gridCol>
                <a:gridCol w="792761">
                  <a:extLst>
                    <a:ext uri="{9D8B030D-6E8A-4147-A177-3AD203B41FA5}">
                      <a16:colId xmlns:a16="http://schemas.microsoft.com/office/drawing/2014/main" val="2999288368"/>
                    </a:ext>
                  </a:extLst>
                </a:gridCol>
                <a:gridCol w="792761">
                  <a:extLst>
                    <a:ext uri="{9D8B030D-6E8A-4147-A177-3AD203B41FA5}">
                      <a16:colId xmlns:a16="http://schemas.microsoft.com/office/drawing/2014/main" val="3706399211"/>
                    </a:ext>
                  </a:extLst>
                </a:gridCol>
                <a:gridCol w="792761">
                  <a:extLst>
                    <a:ext uri="{9D8B030D-6E8A-4147-A177-3AD203B41FA5}">
                      <a16:colId xmlns:a16="http://schemas.microsoft.com/office/drawing/2014/main" val="2196457483"/>
                    </a:ext>
                  </a:extLst>
                </a:gridCol>
                <a:gridCol w="1585520">
                  <a:extLst>
                    <a:ext uri="{9D8B030D-6E8A-4147-A177-3AD203B41FA5}">
                      <a16:colId xmlns:a16="http://schemas.microsoft.com/office/drawing/2014/main" val="139218059"/>
                    </a:ext>
                  </a:extLst>
                </a:gridCol>
              </a:tblGrid>
              <a:tr h="843458">
                <a:tc>
                  <a:txBody>
                    <a:bodyPr/>
                    <a:lstStyle/>
                    <a:p>
                      <a:pPr rtl="1"/>
                      <a:endParaRPr lang="he-I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r>
                        <a:rPr lang="en-US" b="0" dirty="0"/>
                        <a:t>j</a:t>
                      </a:r>
                      <a:r>
                        <a:rPr lang="he-IL" sz="4000" b="0" dirty="0">
                          <a:solidFill>
                            <a:schemeClr val="tx1"/>
                          </a:solidFill>
                        </a:rPr>
                        <a:t>חזק</a:t>
                      </a:r>
                      <a:endParaRPr lang="he-IL" sz="4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4204910"/>
                  </a:ext>
                </a:extLst>
              </a:tr>
            </a:tbl>
          </a:graphicData>
        </a:graphic>
      </p:graphicFrame>
      <p:sp>
        <p:nvSpPr>
          <p:cNvPr id="12" name="מלבן 11"/>
          <p:cNvSpPr/>
          <p:nvPr/>
        </p:nvSpPr>
        <p:spPr>
          <a:xfrm>
            <a:off x="5029200" y="5228079"/>
            <a:ext cx="6111522" cy="579582"/>
          </a:xfrm>
          <a:prstGeom prst="rect">
            <a:avLst/>
          </a:prstGeom>
        </p:spPr>
        <p:txBody>
          <a:bodyPr wrap="square">
            <a:spAutoFit/>
          </a:bodyPr>
          <a:lstStyle/>
          <a:p>
            <a:pPr marL="342900" indent="-342900" algn="just">
              <a:lnSpc>
                <a:spcPct val="150000"/>
              </a:lnSpc>
              <a:buFont typeface="Arial" panose="020B0604020202020204" pitchFamily="34" charset="0"/>
              <a:buChar char="•"/>
              <a:tabLst>
                <a:tab pos="457200" algn="l"/>
              </a:tabLst>
            </a:pPr>
            <a:r>
              <a:rPr lang="he-IL" sz="2400" dirty="0">
                <a:latin typeface="Times New Roman" panose="02020603050405020304" pitchFamily="18" charset="0"/>
                <a:ea typeface="Times New Roman" panose="02020603050405020304" pitchFamily="18" charset="0"/>
              </a:rPr>
              <a:t>כיצד מתקשר האַקְרוֹסְטִיכוֹן לתוכן הפיוט? </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6890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0"/>
            <a:ext cx="12192000" cy="6869720"/>
          </a:xfrm>
        </p:spPr>
      </p:pic>
      <p:pic>
        <p:nvPicPr>
          <p:cNvPr id="58" name="az_iranen_1">
            <a:hlinkClick r:id="" action="ppaction://media"/>
          </p:cNvPr>
          <p:cNvPicPr>
            <a:picLocks noChangeAspect="1"/>
          </p:cNvPicPr>
          <p:nvPr>
            <a:audioFile r:link="rId1"/>
            <p:extLst>
              <p:ext uri="{DAA4B4D4-6D71-4841-9C94-3DE7FCFB9230}">
                <p14:media xmlns:p14="http://schemas.microsoft.com/office/powerpoint/2010/main" r:embed="rId2">
                  <p14:trim st="75504" end="187647.325"/>
                </p14:media>
              </p:ext>
            </p:extLst>
          </p:nvPr>
        </p:nvPicPr>
        <p:blipFill>
          <a:blip r:embed="rId6"/>
          <a:stretch>
            <a:fillRect/>
          </a:stretch>
        </p:blipFill>
        <p:spPr>
          <a:xfrm>
            <a:off x="1027063" y="5158141"/>
            <a:ext cx="1302401" cy="1302401"/>
          </a:xfrm>
          <a:prstGeom prst="rect">
            <a:avLst/>
          </a:prstGeom>
        </p:spPr>
      </p:pic>
      <p:pic>
        <p:nvPicPr>
          <p:cNvPr id="59" name="מציין מיקום תוכן 3">
            <a:hlinkClick r:id="rId7"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sp>
        <p:nvSpPr>
          <p:cNvPr id="2" name="TextBox 1"/>
          <p:cNvSpPr txBox="1"/>
          <p:nvPr/>
        </p:nvSpPr>
        <p:spPr>
          <a:xfrm>
            <a:off x="3910519" y="1887166"/>
            <a:ext cx="5680953" cy="1323439"/>
          </a:xfrm>
          <a:prstGeom prst="rect">
            <a:avLst/>
          </a:prstGeom>
          <a:noFill/>
        </p:spPr>
        <p:txBody>
          <a:bodyPr wrap="square" rtlCol="1">
            <a:spAutoFit/>
          </a:bodyPr>
          <a:lstStyle/>
          <a:p>
            <a:r>
              <a:rPr lang="he-IL" sz="8000" dirty="0">
                <a:solidFill>
                  <a:srgbClr val="00B050"/>
                </a:solidFill>
              </a:rPr>
              <a:t>מה המשקל?</a:t>
            </a:r>
          </a:p>
        </p:txBody>
      </p:sp>
    </p:spTree>
    <p:extLst>
      <p:ext uri="{BB962C8B-B14F-4D97-AF65-F5344CB8AC3E}">
        <p14:creationId xmlns:p14="http://schemas.microsoft.com/office/powerpoint/2010/main" val="1348249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6" fill="hold"/>
                                        <p:tgtEl>
                                          <p:spTgt spid="58"/>
                                        </p:tgtEl>
                                      </p:cBhvr>
                                    </p:cmd>
                                  </p:childTnLst>
                                </p:cTn>
                              </p:par>
                            </p:childTnLst>
                          </p:cTn>
                        </p:par>
                      </p:childTnLst>
                    </p:cTn>
                  </p:par>
                </p:childTnLst>
              </p:cTn>
              <p:nextCondLst>
                <p:cond evt="onClick" delay="0">
                  <p:tgtEl>
                    <p:spTgt spid="58"/>
                  </p:tgtEl>
                </p:cond>
              </p:nextCondLst>
            </p:seq>
            <p:audio>
              <p:cMediaNode vol="80000">
                <p:cTn id="7" fill="hold" display="0">
                  <p:stCondLst>
                    <p:cond delay="indefinite"/>
                  </p:stCondLst>
                  <p:endCondLst>
                    <p:cond evt="onStopAudio" delay="0">
                      <p:tgtEl>
                        <p:sldTgt/>
                      </p:tgtEl>
                    </p:cond>
                  </p:endCondLst>
                </p:cTn>
                <p:tgtEl>
                  <p:spTgt spid="5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0"/>
            <a:ext cx="12192000" cy="6869720"/>
          </a:xfrm>
        </p:spPr>
      </p:pic>
      <p:sp>
        <p:nvSpPr>
          <p:cNvPr id="8" name="TextBox 7"/>
          <p:cNvSpPr txBox="1"/>
          <p:nvPr/>
        </p:nvSpPr>
        <p:spPr>
          <a:xfrm>
            <a:off x="326271" y="703770"/>
            <a:ext cx="10529444" cy="1306255"/>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6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משקל א-סימטרי: 7/8 </a:t>
            </a:r>
          </a:p>
        </p:txBody>
      </p:sp>
      <p:pic>
        <p:nvPicPr>
          <p:cNvPr id="58" name="az_iranen_1">
            <a:hlinkClick r:id="" action="ppaction://media"/>
          </p:cNvPr>
          <p:cNvPicPr>
            <a:picLocks noChangeAspect="1"/>
          </p:cNvPicPr>
          <p:nvPr>
            <a:audioFile r:link="rId1"/>
            <p:extLst>
              <p:ext uri="{DAA4B4D4-6D71-4841-9C94-3DE7FCFB9230}">
                <p14:media xmlns:p14="http://schemas.microsoft.com/office/powerpoint/2010/main" r:embed="rId2">
                  <p14:trim st="75504" end="187647.325"/>
                </p14:media>
              </p:ext>
            </p:extLst>
          </p:nvPr>
        </p:nvPicPr>
        <p:blipFill>
          <a:blip r:embed="rId6"/>
          <a:stretch>
            <a:fillRect/>
          </a:stretch>
        </p:blipFill>
        <p:spPr>
          <a:xfrm>
            <a:off x="1027063" y="5158141"/>
            <a:ext cx="1302401" cy="1302401"/>
          </a:xfrm>
          <a:prstGeom prst="rect">
            <a:avLst/>
          </a:prstGeom>
        </p:spPr>
      </p:pic>
      <p:pic>
        <p:nvPicPr>
          <p:cNvPr id="59" name="מציין מיקום תוכן 3">
            <a:hlinkClick r:id="rId7"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7" name="תמונה 6"/>
          <p:cNvPicPr>
            <a:picLocks noChangeAspect="1"/>
          </p:cNvPicPr>
          <p:nvPr/>
        </p:nvPicPr>
        <p:blipFill>
          <a:blip r:embed="rId8"/>
          <a:stretch>
            <a:fillRect/>
          </a:stretch>
        </p:blipFill>
        <p:spPr>
          <a:xfrm>
            <a:off x="3529067" y="2421778"/>
            <a:ext cx="6488390" cy="1784308"/>
          </a:xfrm>
          <a:prstGeom prst="rect">
            <a:avLst/>
          </a:prstGeom>
        </p:spPr>
      </p:pic>
    </p:spTree>
    <p:extLst>
      <p:ext uri="{BB962C8B-B14F-4D97-AF65-F5344CB8AC3E}">
        <p14:creationId xmlns:p14="http://schemas.microsoft.com/office/powerpoint/2010/main" val="2836007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6" fill="hold"/>
                                        <p:tgtEl>
                                          <p:spTgt spid="58"/>
                                        </p:tgtEl>
                                      </p:cBhvr>
                                    </p:cmd>
                                  </p:childTnLst>
                                </p:cTn>
                              </p:par>
                            </p:childTnLst>
                          </p:cTn>
                        </p:par>
                      </p:childTnLst>
                    </p:cTn>
                  </p:par>
                </p:childTnLst>
              </p:cTn>
              <p:nextCondLst>
                <p:cond evt="onClick" delay="0">
                  <p:tgtEl>
                    <p:spTgt spid="58"/>
                  </p:tgtEl>
                </p:cond>
              </p:nextCondLst>
            </p:seq>
            <p:audio>
              <p:cMediaNode vol="80000">
                <p:cTn id="7" fill="hold" display="0">
                  <p:stCondLst>
                    <p:cond delay="indefinite"/>
                  </p:stCondLst>
                  <p:endCondLst>
                    <p:cond evt="onStopAudio" delay="0">
                      <p:tgtEl>
                        <p:sldTgt/>
                      </p:tgtEl>
                    </p:cond>
                  </p:endCondLst>
                </p:cTn>
                <p:tgtEl>
                  <p:spTgt spid="5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0"/>
            <a:ext cx="12192000" cy="6869720"/>
          </a:xfrm>
        </p:spPr>
      </p:pic>
      <p:sp>
        <p:nvSpPr>
          <p:cNvPr id="8" name="TextBox 7"/>
          <p:cNvSpPr txBox="1"/>
          <p:nvPr/>
        </p:nvSpPr>
        <p:spPr>
          <a:xfrm>
            <a:off x="326271" y="703770"/>
            <a:ext cx="10529444" cy="1306255"/>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6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משקל א-סימטרי: 7/8 </a:t>
            </a:r>
          </a:p>
        </p:txBody>
      </p:sp>
      <p:pic>
        <p:nvPicPr>
          <p:cNvPr id="58" name="az_iranen_1">
            <a:hlinkClick r:id="" action="ppaction://media"/>
          </p:cNvPr>
          <p:cNvPicPr>
            <a:picLocks noChangeAspect="1"/>
          </p:cNvPicPr>
          <p:nvPr>
            <a:audioFile r:link="rId1"/>
            <p:extLst>
              <p:ext uri="{DAA4B4D4-6D71-4841-9C94-3DE7FCFB9230}">
                <p14:media xmlns:p14="http://schemas.microsoft.com/office/powerpoint/2010/main" r:embed="rId2">
                  <p14:trim st="75504" end="187647.325"/>
                </p14:media>
              </p:ext>
            </p:extLst>
          </p:nvPr>
        </p:nvPicPr>
        <p:blipFill>
          <a:blip r:embed="rId6"/>
          <a:stretch>
            <a:fillRect/>
          </a:stretch>
        </p:blipFill>
        <p:spPr>
          <a:xfrm>
            <a:off x="1027063" y="5158141"/>
            <a:ext cx="1302401" cy="1302401"/>
          </a:xfrm>
          <a:prstGeom prst="rect">
            <a:avLst/>
          </a:prstGeom>
        </p:spPr>
      </p:pic>
      <p:pic>
        <p:nvPicPr>
          <p:cNvPr id="59" name="מציין מיקום תוכן 3">
            <a:hlinkClick r:id="rId7"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7" name="תמונה 6"/>
          <p:cNvPicPr>
            <a:picLocks noChangeAspect="1"/>
          </p:cNvPicPr>
          <p:nvPr/>
        </p:nvPicPr>
        <p:blipFill>
          <a:blip r:embed="rId8"/>
          <a:stretch>
            <a:fillRect/>
          </a:stretch>
        </p:blipFill>
        <p:spPr>
          <a:xfrm>
            <a:off x="3529067" y="2421778"/>
            <a:ext cx="6488390" cy="1784308"/>
          </a:xfrm>
          <a:prstGeom prst="rect">
            <a:avLst/>
          </a:prstGeom>
        </p:spPr>
      </p:pic>
      <p:sp>
        <p:nvSpPr>
          <p:cNvPr id="2" name="אליפסה 1"/>
          <p:cNvSpPr/>
          <p:nvPr/>
        </p:nvSpPr>
        <p:spPr>
          <a:xfrm>
            <a:off x="8287577" y="2267804"/>
            <a:ext cx="914400" cy="206338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אליפסה 10"/>
          <p:cNvSpPr/>
          <p:nvPr/>
        </p:nvSpPr>
        <p:spPr>
          <a:xfrm>
            <a:off x="4342252" y="2267804"/>
            <a:ext cx="914400" cy="206338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p:cNvSpPr/>
          <p:nvPr/>
        </p:nvSpPr>
        <p:spPr>
          <a:xfrm>
            <a:off x="6691944" y="2270349"/>
            <a:ext cx="914400" cy="206338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7619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496" fill="hold"/>
                                        <p:tgtEl>
                                          <p:spTgt spid="58"/>
                                        </p:tgtEl>
                                      </p:cBhvr>
                                    </p:cmd>
                                  </p:childTnLst>
                                </p:cTn>
                              </p:par>
                            </p:childTnLst>
                          </p:cTn>
                        </p:par>
                      </p:childTnLst>
                    </p:cTn>
                  </p:par>
                </p:childTnLst>
              </p:cTn>
              <p:nextCondLst>
                <p:cond evt="onClick" delay="0">
                  <p:tgtEl>
                    <p:spTgt spid="58"/>
                  </p:tgtEl>
                </p:cond>
              </p:nextCondLst>
            </p:seq>
            <p:audio>
              <p:cMediaNode vol="80000">
                <p:cTn id="25" fill="hold" display="0">
                  <p:stCondLst>
                    <p:cond delay="indefinite"/>
                  </p:stCondLst>
                  <p:endCondLst>
                    <p:cond evt="onStopAudio" delay="0">
                      <p:tgtEl>
                        <p:sldTgt/>
                      </p:tgtEl>
                    </p:cond>
                  </p:endCondLst>
                </p:cTn>
                <p:tgtEl>
                  <p:spTgt spid="58"/>
                </p:tgtEl>
              </p:cMediaNode>
            </p:audio>
          </p:childTnLst>
        </p:cTn>
      </p:par>
    </p:tnLst>
    <p:bldLst>
      <p:bldP spid="2"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3648"/>
            <a:ext cx="12192000" cy="6869720"/>
          </a:xfrm>
        </p:spPr>
      </p:pic>
      <p:pic>
        <p:nvPicPr>
          <p:cNvPr id="6" name="תמונה 5">
            <a:extLst>
              <a:ext uri="{FF2B5EF4-FFF2-40B4-BE49-F238E27FC236}">
                <a16:creationId xmlns:a16="http://schemas.microsoft.com/office/drawing/2014/main" id="{A0801CC8-E83B-4E24-A4BF-3B3B587907FB}"/>
              </a:ext>
            </a:extLst>
          </p:cNvPr>
          <p:cNvPicPr>
            <a:picLocks noChangeAspect="1"/>
          </p:cNvPicPr>
          <p:nvPr/>
        </p:nvPicPr>
        <p:blipFill rotWithShape="1">
          <a:blip r:embed="rId6"/>
          <a:srcRect l="12253" t="12874" r="51482"/>
          <a:stretch/>
        </p:blipFill>
        <p:spPr>
          <a:xfrm>
            <a:off x="1678263" y="767191"/>
            <a:ext cx="2093374" cy="1803460"/>
          </a:xfrm>
          <a:prstGeom prst="rect">
            <a:avLst/>
          </a:prstGeom>
        </p:spPr>
      </p:pic>
      <p:sp>
        <p:nvSpPr>
          <p:cNvPr id="8" name="TextBox 7"/>
          <p:cNvSpPr txBox="1"/>
          <p:nvPr/>
        </p:nvSpPr>
        <p:spPr>
          <a:xfrm>
            <a:off x="326271" y="703770"/>
            <a:ext cx="10529444" cy="1306255"/>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6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משקל א-סימטרי: 7/8 </a:t>
            </a:r>
          </a:p>
        </p:txBody>
      </p:sp>
      <p:pic>
        <p:nvPicPr>
          <p:cNvPr id="59" name="מציין מיקום תוכן 3">
            <a:hlinkClick r:id="rId7"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grpSp>
        <p:nvGrpSpPr>
          <p:cNvPr id="5" name="קבוצה 4"/>
          <p:cNvGrpSpPr/>
          <p:nvPr/>
        </p:nvGrpSpPr>
        <p:grpSpPr>
          <a:xfrm>
            <a:off x="1027063" y="2630929"/>
            <a:ext cx="10388899" cy="2549452"/>
            <a:chOff x="1027063" y="2630929"/>
            <a:chExt cx="10388899" cy="2549452"/>
          </a:xfrm>
        </p:grpSpPr>
        <p:pic>
          <p:nvPicPr>
            <p:cNvPr id="2" name="תמונה 1"/>
            <p:cNvPicPr>
              <a:picLocks noChangeAspect="1"/>
            </p:cNvPicPr>
            <p:nvPr/>
          </p:nvPicPr>
          <p:blipFill>
            <a:blip r:embed="rId8"/>
            <a:stretch>
              <a:fillRect/>
            </a:stretch>
          </p:blipFill>
          <p:spPr>
            <a:xfrm>
              <a:off x="1027063" y="2630929"/>
              <a:ext cx="6125549" cy="2427894"/>
            </a:xfrm>
            <a:prstGeom prst="rect">
              <a:avLst/>
            </a:prstGeom>
          </p:spPr>
        </p:pic>
        <p:pic>
          <p:nvPicPr>
            <p:cNvPr id="3" name="תמונה 2"/>
            <p:cNvPicPr>
              <a:picLocks noChangeAspect="1"/>
            </p:cNvPicPr>
            <p:nvPr/>
          </p:nvPicPr>
          <p:blipFill>
            <a:blip r:embed="rId9"/>
            <a:stretch>
              <a:fillRect/>
            </a:stretch>
          </p:blipFill>
          <p:spPr>
            <a:xfrm>
              <a:off x="7791718" y="3997895"/>
              <a:ext cx="3624244" cy="1182486"/>
            </a:xfrm>
            <a:prstGeom prst="rect">
              <a:avLst/>
            </a:prstGeom>
          </p:spPr>
        </p:pic>
      </p:grpSp>
      <p:pic>
        <p:nvPicPr>
          <p:cNvPr id="12" name="az_iranen_1">
            <a:hlinkClick r:id="" action="ppaction://media"/>
          </p:cNvPr>
          <p:cNvPicPr>
            <a:picLocks noChangeAspect="1"/>
          </p:cNvPicPr>
          <p:nvPr>
            <a:audioFile r:link="rId1"/>
            <p:extLst>
              <p:ext uri="{DAA4B4D4-6D71-4841-9C94-3DE7FCFB9230}">
                <p14:media xmlns:p14="http://schemas.microsoft.com/office/powerpoint/2010/main" r:embed="rId2">
                  <p14:trim st="75504" end="187647.325"/>
                </p14:media>
              </p:ext>
            </p:extLst>
          </p:nvPr>
        </p:nvPicPr>
        <p:blipFill>
          <a:blip r:embed="rId10"/>
          <a:stretch>
            <a:fillRect/>
          </a:stretch>
        </p:blipFill>
        <p:spPr>
          <a:xfrm>
            <a:off x="8100811" y="5180381"/>
            <a:ext cx="1002941" cy="1002941"/>
          </a:xfrm>
          <a:prstGeom prst="rect">
            <a:avLst/>
          </a:prstGeom>
        </p:spPr>
      </p:pic>
    </p:spTree>
    <p:extLst>
      <p:ext uri="{BB962C8B-B14F-4D97-AF65-F5344CB8AC3E}">
        <p14:creationId xmlns:p14="http://schemas.microsoft.com/office/powerpoint/2010/main" val="934252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5372"/>
            <a:ext cx="12192000" cy="6869720"/>
          </a:xfrm>
        </p:spPr>
      </p:pic>
      <p:sp>
        <p:nvSpPr>
          <p:cNvPr id="5" name="כותרת 1"/>
          <p:cNvSpPr>
            <a:spLocks noGrp="1"/>
          </p:cNvSpPr>
          <p:nvPr>
            <p:ph type="title"/>
          </p:nvPr>
        </p:nvSpPr>
        <p:spPr>
          <a:xfrm>
            <a:off x="2129593" y="1090600"/>
            <a:ext cx="9117676" cy="840220"/>
          </a:xfrm>
        </p:spPr>
        <p:txBody>
          <a:bodyPr>
            <a:normAutofit fontScale="90000"/>
          </a:bodyPr>
          <a:lstStyle/>
          <a:p>
            <a:r>
              <a:rPr lang="he-IL" b="1" dirty="0">
                <a:solidFill>
                  <a:srgbClr val="08374F"/>
                </a:solidFill>
                <a:cs typeface="+mn-cs"/>
              </a:rPr>
              <a:t>אז ירנן</a:t>
            </a:r>
            <a:br>
              <a:rPr lang="he-IL" b="1" dirty="0">
                <a:solidFill>
                  <a:srgbClr val="08374F"/>
                </a:solidFill>
                <a:cs typeface="+mn-cs"/>
              </a:rPr>
            </a:br>
            <a:r>
              <a:rPr lang="he-IL" sz="2200" b="1" dirty="0">
                <a:solidFill>
                  <a:srgbClr val="08374F"/>
                </a:solidFill>
                <a:cs typeface="+mn-cs"/>
              </a:rPr>
              <a:t>מילים: ר' יוסף חיים (הבן איש חי)</a:t>
            </a:r>
            <a:br>
              <a:rPr lang="he-IL" sz="2200" b="1" dirty="0">
                <a:solidFill>
                  <a:srgbClr val="08374F"/>
                </a:solidFill>
                <a:cs typeface="+mn-cs"/>
              </a:rPr>
            </a:br>
            <a:r>
              <a:rPr lang="he-IL" sz="2200" b="1" dirty="0">
                <a:solidFill>
                  <a:srgbClr val="08374F"/>
                </a:solidFill>
                <a:cs typeface="+mn-cs"/>
              </a:rPr>
              <a:t>לחן:  מקאם חוסייני ממסורת יהודי בבל</a:t>
            </a:r>
          </a:p>
        </p:txBody>
      </p:sp>
      <p:sp>
        <p:nvSpPr>
          <p:cNvPr id="6" name="מלבן 5">
            <a:extLst>
              <a:ext uri="{FF2B5EF4-FFF2-40B4-BE49-F238E27FC236}">
                <a16:creationId xmlns:a16="http://schemas.microsoft.com/office/drawing/2014/main" id="{86F9F28D-3787-4F58-A43B-AF4D6BB4F237}"/>
              </a:ext>
            </a:extLst>
          </p:cNvPr>
          <p:cNvSpPr/>
          <p:nvPr/>
        </p:nvSpPr>
        <p:spPr>
          <a:xfrm>
            <a:off x="859076" y="2404256"/>
            <a:ext cx="10473848" cy="3754874"/>
          </a:xfrm>
          <a:prstGeom prst="rect">
            <a:avLst/>
          </a:prstGeom>
        </p:spPr>
        <p:txBody>
          <a:bodyPr wrap="square">
            <a:spAutoFit/>
          </a:bodyPr>
          <a:lstStyle/>
          <a:p>
            <a:br>
              <a:rPr lang="he-IL" dirty="0"/>
            </a:br>
            <a:r>
              <a:rPr lang="he-IL" sz="4400" i="0" dirty="0">
                <a:effectLst/>
                <a:latin typeface="Rutz"/>
              </a:rPr>
              <a:t>אָז יְרַנֵּן עֵץ </a:t>
            </a:r>
            <a:r>
              <a:rPr lang="he-IL" sz="4400" i="0" dirty="0" err="1">
                <a:effectLst/>
                <a:latin typeface="Rutz"/>
              </a:rPr>
              <a:t>הַיְעָרִים</a:t>
            </a:r>
            <a:r>
              <a:rPr lang="he-IL" sz="4400" i="0" dirty="0">
                <a:effectLst/>
                <a:latin typeface="Rutz"/>
              </a:rPr>
              <a:t>        לִפְנֵי אֵל אַדִּיר אַדִּירִים </a:t>
            </a:r>
            <a:br>
              <a:rPr lang="he-IL" sz="4400" dirty="0"/>
            </a:br>
            <a:r>
              <a:rPr lang="he-IL" sz="4400" i="0" dirty="0">
                <a:effectLst/>
                <a:latin typeface="Rutz"/>
              </a:rPr>
              <a:t>יָעִיר זְמִירוֹת וְשִׁירִים       אָשִׁיר שִׁיר חָדָשׁ </a:t>
            </a:r>
            <a:br>
              <a:rPr lang="he-IL" sz="4400" dirty="0"/>
            </a:br>
            <a:r>
              <a:rPr lang="he-IL" sz="4400" dirty="0"/>
              <a:t>     </a:t>
            </a:r>
            <a:r>
              <a:rPr lang="he-IL" sz="4400" i="0" dirty="0">
                <a:effectLst/>
                <a:latin typeface="Rutz"/>
              </a:rPr>
              <a:t>יִתְפָּאַר אֵל חַי צוּרֵנוּ וּשְׁמוֹ יִתְקַדָּשׁ</a:t>
            </a:r>
            <a:r>
              <a:rPr lang="he-IL" sz="4400" i="0" dirty="0">
                <a:solidFill>
                  <a:srgbClr val="00B050"/>
                </a:solidFill>
                <a:effectLst/>
                <a:latin typeface="Rutz"/>
              </a:rPr>
              <a:t> </a:t>
            </a:r>
            <a:br>
              <a:rPr lang="he-IL" sz="4400" dirty="0"/>
            </a:br>
            <a:br>
              <a:rPr lang="he-IL" sz="4400" dirty="0"/>
            </a:br>
            <a:endParaRPr lang="he-IL" sz="4400" dirty="0"/>
          </a:p>
        </p:txBody>
      </p:sp>
      <p:pic>
        <p:nvPicPr>
          <p:cNvPr id="8" name="מציין מיקום תוכן 3">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2" name="az_iranen_1">
            <a:hlinkClick r:id="" action="ppaction://media"/>
          </p:cNvPr>
          <p:cNvPicPr>
            <a:picLocks noChangeAspect="1"/>
          </p:cNvPicPr>
          <p:nvPr>
            <a:audioFile r:link="rId1"/>
            <p:extLst>
              <p:ext uri="{DAA4B4D4-6D71-4841-9C94-3DE7FCFB9230}">
                <p14:media xmlns:p14="http://schemas.microsoft.com/office/powerpoint/2010/main" r:embed="rId2">
                  <p14:trim end="226147.325"/>
                </p14:media>
              </p:ext>
            </p:extLst>
          </p:nvPr>
        </p:nvPicPr>
        <p:blipFill>
          <a:blip r:embed="rId7"/>
          <a:stretch>
            <a:fillRect/>
          </a:stretch>
        </p:blipFill>
        <p:spPr>
          <a:xfrm>
            <a:off x="481014" y="4990647"/>
            <a:ext cx="1222746" cy="1222746"/>
          </a:xfrm>
          <a:prstGeom prst="rect">
            <a:avLst/>
          </a:prstGeom>
        </p:spPr>
      </p:pic>
    </p:spTree>
    <p:extLst>
      <p:ext uri="{BB962C8B-B14F-4D97-AF65-F5344CB8AC3E}">
        <p14:creationId xmlns:p14="http://schemas.microsoft.com/office/powerpoint/2010/main" val="922154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5372"/>
            <a:ext cx="12192000" cy="6869720"/>
          </a:xfrm>
        </p:spPr>
      </p:pic>
      <p:sp>
        <p:nvSpPr>
          <p:cNvPr id="5" name="כותרת 1"/>
          <p:cNvSpPr>
            <a:spLocks noGrp="1"/>
          </p:cNvSpPr>
          <p:nvPr>
            <p:ph type="title"/>
          </p:nvPr>
        </p:nvSpPr>
        <p:spPr>
          <a:xfrm>
            <a:off x="2129593" y="1090600"/>
            <a:ext cx="9117676" cy="840220"/>
          </a:xfrm>
        </p:spPr>
        <p:txBody>
          <a:bodyPr>
            <a:normAutofit fontScale="90000"/>
          </a:bodyPr>
          <a:lstStyle/>
          <a:p>
            <a:r>
              <a:rPr lang="he-IL" b="1" dirty="0">
                <a:solidFill>
                  <a:srgbClr val="08374F"/>
                </a:solidFill>
                <a:cs typeface="+mn-cs"/>
              </a:rPr>
              <a:t>אז ירנן</a:t>
            </a:r>
            <a:br>
              <a:rPr lang="he-IL" b="1" dirty="0">
                <a:solidFill>
                  <a:srgbClr val="08374F"/>
                </a:solidFill>
                <a:cs typeface="+mn-cs"/>
              </a:rPr>
            </a:br>
            <a:r>
              <a:rPr lang="he-IL" sz="2200" b="1" dirty="0">
                <a:solidFill>
                  <a:srgbClr val="08374F"/>
                </a:solidFill>
                <a:cs typeface="+mn-cs"/>
              </a:rPr>
              <a:t>מילים: ר' יוסף חיים (הבן איש חי)</a:t>
            </a:r>
            <a:br>
              <a:rPr lang="he-IL" sz="2200" b="1" dirty="0">
                <a:solidFill>
                  <a:srgbClr val="08374F"/>
                </a:solidFill>
                <a:cs typeface="+mn-cs"/>
              </a:rPr>
            </a:br>
            <a:r>
              <a:rPr lang="he-IL" sz="2200" b="1" dirty="0">
                <a:solidFill>
                  <a:srgbClr val="08374F"/>
                </a:solidFill>
                <a:cs typeface="+mn-cs"/>
              </a:rPr>
              <a:t>לחן:  מקאם חוסייני ממסורת יהודי בבל</a:t>
            </a:r>
          </a:p>
        </p:txBody>
      </p:sp>
      <p:sp>
        <p:nvSpPr>
          <p:cNvPr id="6" name="מלבן 5">
            <a:extLst>
              <a:ext uri="{FF2B5EF4-FFF2-40B4-BE49-F238E27FC236}">
                <a16:creationId xmlns:a16="http://schemas.microsoft.com/office/drawing/2014/main" id="{86F9F28D-3787-4F58-A43B-AF4D6BB4F237}"/>
              </a:ext>
            </a:extLst>
          </p:cNvPr>
          <p:cNvSpPr/>
          <p:nvPr/>
        </p:nvSpPr>
        <p:spPr>
          <a:xfrm>
            <a:off x="859076" y="2404256"/>
            <a:ext cx="10473848" cy="3754874"/>
          </a:xfrm>
          <a:prstGeom prst="rect">
            <a:avLst/>
          </a:prstGeom>
        </p:spPr>
        <p:txBody>
          <a:bodyPr wrap="square">
            <a:spAutoFit/>
          </a:bodyPr>
          <a:lstStyle/>
          <a:p>
            <a:br>
              <a:rPr lang="he-IL" dirty="0"/>
            </a:br>
            <a:r>
              <a:rPr lang="he-IL" sz="4400" i="0" dirty="0">
                <a:effectLst/>
                <a:latin typeface="Rutz"/>
              </a:rPr>
              <a:t>אָז יְרַנֵּן עֵץ </a:t>
            </a:r>
            <a:r>
              <a:rPr lang="he-IL" sz="4400" i="0" dirty="0" err="1">
                <a:effectLst/>
                <a:latin typeface="Rutz"/>
              </a:rPr>
              <a:t>הַיְעָרִים</a:t>
            </a:r>
            <a:r>
              <a:rPr lang="he-IL" sz="4400" i="0" dirty="0">
                <a:effectLst/>
                <a:latin typeface="Rutz"/>
              </a:rPr>
              <a:t>        לִפְנֵי אֵל אַדִּיר אַדִּירִים </a:t>
            </a:r>
            <a:br>
              <a:rPr lang="he-IL" sz="4400" dirty="0"/>
            </a:br>
            <a:r>
              <a:rPr lang="he-IL" sz="4400" i="0" dirty="0">
                <a:effectLst/>
                <a:latin typeface="Rutz"/>
              </a:rPr>
              <a:t>יָעִיר זְמִירוֹת וְשִׁירִים       אָשִׁיר שִׁיר חָדָשׁ </a:t>
            </a:r>
            <a:br>
              <a:rPr lang="he-IL" sz="4400" dirty="0"/>
            </a:br>
            <a:r>
              <a:rPr lang="he-IL" sz="4400" dirty="0"/>
              <a:t>     </a:t>
            </a:r>
            <a:r>
              <a:rPr lang="he-IL" sz="4400" i="0" dirty="0">
                <a:effectLst/>
                <a:latin typeface="Rutz"/>
              </a:rPr>
              <a:t>יִתְפָּאַר אֵל חַי צוּרֵנוּ וּשְׁמוֹ יִתְקַדָּשׁ</a:t>
            </a:r>
            <a:r>
              <a:rPr lang="he-IL" sz="4400" i="0" dirty="0">
                <a:solidFill>
                  <a:srgbClr val="00B050"/>
                </a:solidFill>
                <a:effectLst/>
                <a:latin typeface="Rutz"/>
              </a:rPr>
              <a:t> </a:t>
            </a:r>
            <a:br>
              <a:rPr lang="he-IL" sz="4400" dirty="0"/>
            </a:br>
            <a:br>
              <a:rPr lang="he-IL" sz="4400" dirty="0"/>
            </a:br>
            <a:endParaRPr lang="he-IL" sz="4400" dirty="0"/>
          </a:p>
        </p:txBody>
      </p:sp>
      <p:pic>
        <p:nvPicPr>
          <p:cNvPr id="8" name="מציין מיקום תוכן 3">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84881" b="75238"/>
          <a:stretch/>
        </p:blipFill>
        <p:spPr>
          <a:xfrm>
            <a:off x="-1" y="-2026"/>
            <a:ext cx="1843315" cy="1701064"/>
          </a:xfrm>
          <a:prstGeom prst="rect">
            <a:avLst/>
          </a:prstGeom>
        </p:spPr>
      </p:pic>
      <p:pic>
        <p:nvPicPr>
          <p:cNvPr id="2" name="az_iranen_1">
            <a:hlinkClick r:id="" action="ppaction://media"/>
          </p:cNvPr>
          <p:cNvPicPr>
            <a:picLocks noChangeAspect="1"/>
          </p:cNvPicPr>
          <p:nvPr>
            <a:audioFile r:link="rId1"/>
            <p:extLst>
              <p:ext uri="{DAA4B4D4-6D71-4841-9C94-3DE7FCFB9230}">
                <p14:media xmlns:p14="http://schemas.microsoft.com/office/powerpoint/2010/main" r:embed="rId2">
                  <p14:trim end="226097.325"/>
                </p14:media>
              </p:ext>
            </p:extLst>
          </p:nvPr>
        </p:nvPicPr>
        <p:blipFill>
          <a:blip r:embed="rId7"/>
          <a:stretch>
            <a:fillRect/>
          </a:stretch>
        </p:blipFill>
        <p:spPr>
          <a:xfrm>
            <a:off x="481014" y="4990647"/>
            <a:ext cx="1222746" cy="1222746"/>
          </a:xfrm>
          <a:prstGeom prst="rect">
            <a:avLst/>
          </a:prstGeom>
        </p:spPr>
      </p:pic>
      <p:sp>
        <p:nvSpPr>
          <p:cNvPr id="3" name="מלבן 2"/>
          <p:cNvSpPr/>
          <p:nvPr/>
        </p:nvSpPr>
        <p:spPr>
          <a:xfrm>
            <a:off x="2614411" y="3528811"/>
            <a:ext cx="3580327" cy="5666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3580327" y="4187392"/>
            <a:ext cx="2766811" cy="5666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505153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1821</TotalTime>
  <Words>2919</Words>
  <Application>Microsoft Office PowerPoint</Application>
  <PresentationFormat>מסך רחב</PresentationFormat>
  <Paragraphs>329</Paragraphs>
  <Slides>38</Slides>
  <Notes>32</Notes>
  <HiddenSlides>0</HiddenSlides>
  <MMClips>21</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38</vt:i4>
      </vt:variant>
    </vt:vector>
  </HeadingPairs>
  <TitlesOfParts>
    <vt:vector size="48" baseType="lpstr">
      <vt:lpstr>Arial</vt:lpstr>
      <vt:lpstr>Calibri</vt:lpstr>
      <vt:lpstr>Calibri Light</vt:lpstr>
      <vt:lpstr>Courier New</vt:lpstr>
      <vt:lpstr>Georgia Pro Semibold</vt:lpstr>
      <vt:lpstr>Open Sans Hebrew</vt:lpstr>
      <vt:lpstr>Rutz</vt:lpstr>
      <vt:lpstr>RutzMedium</vt:lpstr>
      <vt:lpstr>Times New Roman</vt:lpstr>
      <vt:lpstr>ערכת נושא Office</vt:lpstr>
      <vt:lpstr>מצגת של PowerPoint‏</vt:lpstr>
      <vt:lpstr>ט"ו בשבט</vt:lpstr>
      <vt:lpstr>מצגת של PowerPoint‏</vt:lpstr>
      <vt:lpstr>מצגת של PowerPoint‏</vt:lpstr>
      <vt:lpstr>מצגת של PowerPoint‏</vt:lpstr>
      <vt:lpstr>מצגת של PowerPoint‏</vt:lpstr>
      <vt:lpstr>מצגת של PowerPoint‏</vt:lpstr>
      <vt:lpstr>אז ירנן מילים: ר' יוסף חיים (הבן איש חי) לחן:  מקאם חוסייני ממסורת יהודי בבל</vt:lpstr>
      <vt:lpstr>אז ירנן מילים: ר' יוסף חיים (הבן איש חי) לחן:  מקאם חוסייני ממסורת יהודי בבל</vt:lpstr>
      <vt:lpstr>אז ירנן מילים: ר' יוסף חיים (הבן איש חי) לחן:  מסורת יהודי בבל ביצוע: חכם דוד מנחם ואלעד גבאי</vt:lpstr>
      <vt:lpstr>ביאורי מילים</vt:lpstr>
      <vt:lpstr>ר' יוסף חיים (הבן איש חי) (1835-1909)</vt:lpstr>
      <vt:lpstr>מצגת של PowerPoint‏</vt:lpstr>
      <vt:lpstr>מה גיליתם על מבנה הפיוט בעקבות האזנה ומעקב אחר המילים והצבעים? </vt:lpstr>
      <vt:lpstr>האזינו לפיוט והקיפו את כלי הנגינה שמלווים את שירת הפיוט </vt:lpstr>
      <vt:lpstr>מצגת של PowerPoint‏</vt:lpstr>
      <vt:lpstr>שירת מענה</vt:lpstr>
      <vt:lpstr>שירת מענה</vt:lpstr>
      <vt:lpstr>אז ירנן מילים: ר' יוסף חיים (הבן איש חי)  לחן:  מסורת יהודי בבל</vt:lpstr>
      <vt:lpstr>מבנה הפיוט – מילים, לחן, ביצוע</vt:lpstr>
      <vt:lpstr>אז ירנן מילים: ר' יוסף חיים "הבן איש חי" (בגדד 1834-1809)  לחן:  מסורת יהודי בבל</vt:lpstr>
      <vt:lpstr>מַקָּאם חוּסֵיְינִי</vt:lpstr>
      <vt:lpstr>העשרה</vt:lpstr>
      <vt:lpstr>ארץ שבעת המינים מילים: דודו ברק לחן:  נחום היימן</vt:lpstr>
      <vt:lpstr>ארץ שבעת המינים מילים: דודו ברק לחן:  נחום היימן</vt:lpstr>
      <vt:lpstr>מצגת של PowerPoint‏</vt:lpstr>
      <vt:lpstr>חומרי העשרה ופעילויות  סביב תכני השיר והמורשת  (נושאים חוץ-מוזיקליים סביב הפיוט)</vt:lpstr>
      <vt:lpstr>ט"ו בשבט</vt:lpstr>
      <vt:lpstr> שבעת המינים</vt:lpstr>
      <vt:lpstr>אז ירנן מילים: ר' יוסף חיים (הבן איש חי) לחן:  מסורת יהודי בבל</vt:lpstr>
      <vt:lpstr>ביאורי מילים</vt:lpstr>
      <vt:lpstr>על הפיוט</vt:lpstr>
      <vt:lpstr>משימות העוסקות בתוכן הפיוט</vt:lpstr>
      <vt:lpstr>משימות העוסקות בתוכן הפיוט</vt:lpstr>
      <vt:lpstr>"שֶׁבַח" בפיוט ובאורח חיינו</vt:lpstr>
      <vt:lpstr>משימות העוסקות בתוכן הפיוט</vt:lpstr>
      <vt:lpstr>ר' יוסף חיים (הבן איש חי) (1835-1909)</vt:lpstr>
      <vt:lpstr>אַקְרוֹסְטִיכוֹן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שירים ושורשים</dc:title>
  <dc:creator>‏‏משתמש Windows</dc:creator>
  <cp:lastModifiedBy>רינה כלף</cp:lastModifiedBy>
  <cp:revision>114</cp:revision>
  <dcterms:created xsi:type="dcterms:W3CDTF">2019-01-30T09:50:29Z</dcterms:created>
  <dcterms:modified xsi:type="dcterms:W3CDTF">2023-01-30T12:13:55Z</dcterms:modified>
</cp:coreProperties>
</file>