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 autoCompressPictures="0">
  <p:sldMasterIdLst>
    <p:sldMasterId id="2147483648" r:id="rId1"/>
  </p:sldMasterIdLst>
  <p:notesMasterIdLst>
    <p:notesMasterId r:id="rId57"/>
  </p:notesMasterIdLst>
  <p:sldIdLst>
    <p:sldId id="305" r:id="rId2"/>
    <p:sldId id="332" r:id="rId3"/>
    <p:sldId id="373" r:id="rId4"/>
    <p:sldId id="372" r:id="rId5"/>
    <p:sldId id="364" r:id="rId6"/>
    <p:sldId id="365" r:id="rId7"/>
    <p:sldId id="366" r:id="rId8"/>
    <p:sldId id="367" r:id="rId9"/>
    <p:sldId id="368" r:id="rId10"/>
    <p:sldId id="369" r:id="rId11"/>
    <p:sldId id="370" r:id="rId12"/>
    <p:sldId id="371" r:id="rId13"/>
    <p:sldId id="363" r:id="rId14"/>
    <p:sldId id="312" r:id="rId15"/>
    <p:sldId id="333" r:id="rId16"/>
    <p:sldId id="313" r:id="rId17"/>
    <p:sldId id="314" r:id="rId18"/>
    <p:sldId id="316" r:id="rId19"/>
    <p:sldId id="315" r:id="rId20"/>
    <p:sldId id="317" r:id="rId21"/>
    <p:sldId id="322" r:id="rId22"/>
    <p:sldId id="321" r:id="rId23"/>
    <p:sldId id="324" r:id="rId24"/>
    <p:sldId id="323" r:id="rId25"/>
    <p:sldId id="318" r:id="rId26"/>
    <p:sldId id="327" r:id="rId27"/>
    <p:sldId id="331" r:id="rId28"/>
    <p:sldId id="330" r:id="rId29"/>
    <p:sldId id="334" r:id="rId30"/>
    <p:sldId id="356" r:id="rId31"/>
    <p:sldId id="357" r:id="rId32"/>
    <p:sldId id="358" r:id="rId33"/>
    <p:sldId id="359" r:id="rId34"/>
    <p:sldId id="360" r:id="rId35"/>
    <p:sldId id="361" r:id="rId36"/>
    <p:sldId id="362" r:id="rId37"/>
    <p:sldId id="335" r:id="rId38"/>
    <p:sldId id="336" r:id="rId39"/>
    <p:sldId id="337" r:id="rId40"/>
    <p:sldId id="349" r:id="rId41"/>
    <p:sldId id="352" r:id="rId42"/>
    <p:sldId id="344" r:id="rId43"/>
    <p:sldId id="345" r:id="rId44"/>
    <p:sldId id="346" r:id="rId45"/>
    <p:sldId id="341" r:id="rId46"/>
    <p:sldId id="351" r:id="rId47"/>
    <p:sldId id="350" r:id="rId48"/>
    <p:sldId id="338" r:id="rId49"/>
    <p:sldId id="339" r:id="rId50"/>
    <p:sldId id="348" r:id="rId51"/>
    <p:sldId id="347" r:id="rId52"/>
    <p:sldId id="340" r:id="rId53"/>
    <p:sldId id="355" r:id="rId54"/>
    <p:sldId id="342" r:id="rId55"/>
    <p:sldId id="343" r:id="rId56"/>
  </p:sldIdLst>
  <p:sldSz cx="12192000" cy="6858000"/>
  <p:notesSz cx="6858000" cy="9144000"/>
  <p:defaultTextStyle>
    <a:defPPr>
      <a:defRPr lang="en-I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6729" autoAdjust="0"/>
    <p:restoredTop sz="88276"/>
  </p:normalViewPr>
  <p:slideViewPr>
    <p:cSldViewPr snapToGrid="0">
      <p:cViewPr varScale="1">
        <p:scale>
          <a:sx n="98" d="100"/>
          <a:sy n="98" d="100"/>
        </p:scale>
        <p:origin x="1170" y="252"/>
      </p:cViewPr>
      <p:guideLst/>
    </p:cSldViewPr>
  </p:slideViewPr>
  <p:notesTextViewPr>
    <p:cViewPr>
      <p:scale>
        <a:sx n="70" d="100"/>
        <a:sy n="7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E0BB94-EC12-934B-A771-3D553A9463E4}" type="datetimeFigureOut">
              <a:rPr lang="en-IL" smtClean="0"/>
              <a:t>11/02/2025</a:t>
            </a:fld>
            <a:endParaRPr lang="en-I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40823D-FD3B-1F4E-9E75-4CD3DBB677A7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5783771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2EE8D5-9DC2-EA50-389E-5D48923A01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9B53235-750F-DC2E-CBBB-23E47B0DE24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42B700D-76A7-BD0E-2A9F-21DA6561F2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 algn="r" rtl="1">
              <a:buAutoNum type="arabicPeriod"/>
            </a:pPr>
            <a:r>
              <a:rPr lang="he-IL" dirty="0"/>
              <a:t>יש להתחבר לפורטל החרדי</a:t>
            </a:r>
          </a:p>
          <a:p>
            <a:pPr marL="228600" indent="-228600" algn="r" rtl="1">
              <a:buAutoNum type="arabicPeriod"/>
            </a:pPr>
            <a:r>
              <a:rPr lang="he-IL" dirty="0"/>
              <a:t>לבחור – על יסודי – תחומי דעת</a:t>
            </a:r>
            <a:endParaRPr lang="en-I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E32125-B98D-6338-5B2D-01C73FBA9B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40823D-FD3B-1F4E-9E75-4CD3DBB677A7}" type="slidenum">
              <a:rPr lang="en-IL" smtClean="0"/>
              <a:t>2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40984476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4FFEF3-32D1-5644-892B-378D93EEF0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0411A31-920D-44B8-50FB-F7BF38B91F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08EC3F8-CA4B-4618-A654-25D5B49652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algn="r" defTabSz="914400" rtl="1" eaLnBrk="1" latinLnBrk="0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e-IL" b="0" dirty="0"/>
              <a:t>זה המסך הראשי של המערכת הלא מקוונת</a:t>
            </a:r>
          </a:p>
          <a:p>
            <a:pPr marL="171450" indent="-171450" algn="r" defTabSz="914400" rtl="1" eaLnBrk="1" latinLnBrk="0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e-IL" b="0" dirty="0"/>
              <a:t>החלקים שנתייחס אליהם היום במסך זה:</a:t>
            </a:r>
          </a:p>
          <a:p>
            <a:pPr marL="171450" indent="-171450" algn="r" defTabSz="914400" rtl="1" eaLnBrk="1" latinLnBrk="0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e-IL" b="0" dirty="0"/>
              <a:t>1. </a:t>
            </a:r>
            <a:r>
              <a:rPr lang="he-IL" b="1" dirty="0"/>
              <a:t>פרופיל אישי</a:t>
            </a:r>
          </a:p>
          <a:p>
            <a:pPr marL="171450" indent="-171450" algn="r" defTabSz="914400" rtl="1" eaLnBrk="1" latinLnBrk="0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e-IL" b="0" dirty="0"/>
              <a:t>2. </a:t>
            </a:r>
            <a:r>
              <a:rPr lang="he-IL" b="1" dirty="0"/>
              <a:t>תמיכה – </a:t>
            </a:r>
            <a:r>
              <a:rPr lang="he-IL" b="0" dirty="0"/>
              <a:t>מספר טלפון ישיר לתמיכה של מערכת הבגרות הגמישה</a:t>
            </a:r>
            <a:endParaRPr lang="he-IL" b="1" dirty="0"/>
          </a:p>
          <a:p>
            <a:pPr marL="171450" indent="-171450" algn="r" defTabSz="914400" rtl="1" eaLnBrk="1" latinLnBrk="0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e-IL" b="0" dirty="0"/>
              <a:t>3. </a:t>
            </a:r>
            <a:r>
              <a:rPr lang="he-IL" b="1" dirty="0"/>
              <a:t>מרחבי הלמידה הפעילים שלי </a:t>
            </a:r>
            <a:r>
              <a:rPr lang="he-IL" b="0" dirty="0"/>
              <a:t>– פעם ראשונה שנכנסים זה מסך ריק. על מנת שמרחב למידה יהיה פעיל יש לבצע עבורו תהליך ״הקמה״. יוסבר בהמשך.</a:t>
            </a:r>
          </a:p>
          <a:p>
            <a:pPr marL="171450" indent="-171450" algn="r" defTabSz="914400" rtl="1" eaLnBrk="1" latinLnBrk="0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e-IL" b="0" dirty="0"/>
              <a:t>4. </a:t>
            </a:r>
            <a:r>
              <a:rPr lang="he-IL" b="1" dirty="0"/>
              <a:t>התראות מערכת</a:t>
            </a:r>
            <a:r>
              <a:rPr lang="he-IL" b="0" dirty="0"/>
              <a:t> – מקור ההתראות משרד החינוך או המערכת עצמה.</a:t>
            </a:r>
          </a:p>
          <a:p>
            <a:pPr marL="171450" indent="-171450" algn="r" defTabSz="914400" rtl="1" eaLnBrk="1" latinLnBrk="0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e-IL" b="0" dirty="0"/>
              <a:t>5. </a:t>
            </a:r>
            <a:r>
              <a:rPr lang="he-IL" b="1" dirty="0"/>
              <a:t>מחברות עבודה להורדה. </a:t>
            </a:r>
            <a:r>
              <a:rPr lang="he-IL" b="0" dirty="0"/>
              <a:t>עבור כל דגם יש מחברות ייעודיות לעבודה. יוסבר בהמשך.</a:t>
            </a:r>
            <a:endParaRPr lang="he-IL" b="1" dirty="0"/>
          </a:p>
          <a:p>
            <a:pPr marL="171450" indent="-171450" algn="r" defTabSz="914400" rtl="1" eaLnBrk="1" latinLnBrk="0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e-IL" b="0" dirty="0"/>
              <a:t>6. </a:t>
            </a:r>
            <a:r>
              <a:rPr lang="he-IL" b="1" dirty="0"/>
              <a:t>סרגל צד </a:t>
            </a:r>
            <a:r>
              <a:rPr lang="he-IL" b="0" dirty="0"/>
              <a:t>(שקף הבא)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44459A-178E-A741-3B65-B6C7801A8CC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40823D-FD3B-1F4E-9E75-4CD3DBB677A7}" type="slidenum">
              <a:rPr lang="en-IL" smtClean="0"/>
              <a:t>11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9166091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140E31-8275-FC4E-77F6-79374E979E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8AD50ED-3515-8305-805E-ED4F38FABF2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D4C6B8F-C077-B3E2-6EB8-088CB9A3EF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algn="r" defTabSz="914400" rtl="1" eaLnBrk="1" latinLnBrk="0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e-IL" b="0" dirty="0"/>
              <a:t>הפריטים </a:t>
            </a:r>
            <a:r>
              <a:rPr lang="he-IL" b="1" dirty="0"/>
              <a:t>בסרגל צד </a:t>
            </a:r>
            <a:r>
              <a:rPr lang="he-IL" b="0" dirty="0"/>
              <a:t>שנדון בהם:</a:t>
            </a:r>
          </a:p>
          <a:p>
            <a:pPr marL="171450" indent="-171450" algn="r" defTabSz="914400" rtl="1" eaLnBrk="1" latinLnBrk="0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e-IL" b="1" dirty="0"/>
              <a:t>בית –</a:t>
            </a:r>
            <a:r>
              <a:rPr lang="he-IL" b="0" dirty="0"/>
              <a:t> זה המסך הנוכחי</a:t>
            </a:r>
          </a:p>
          <a:p>
            <a:pPr marL="171450" indent="-171450" algn="r" defTabSz="914400" rtl="1" eaLnBrk="1" latinLnBrk="0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e-IL" b="1" dirty="0"/>
              <a:t>מרחבי למידה</a:t>
            </a:r>
            <a:r>
              <a:rPr lang="he-IL" b="0" dirty="0"/>
              <a:t>: (ממתינים להקמה, פעילים, ארכיון). (נדון בהמשך).</a:t>
            </a:r>
          </a:p>
          <a:p>
            <a:pPr marL="171450" indent="-171450" algn="r" defTabSz="914400" rtl="1" eaLnBrk="1" latinLnBrk="0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e-IL" b="1" dirty="0"/>
              <a:t>בדיקת משימות - </a:t>
            </a:r>
            <a:r>
              <a:rPr lang="he-IL" b="0" dirty="0"/>
              <a:t>(נדון בהמשך).</a:t>
            </a:r>
            <a:endParaRPr lang="he-IL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497329-FB9F-9816-83C6-9E83E25BD70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40823D-FD3B-1F4E-9E75-4CD3DBB677A7}" type="slidenum">
              <a:rPr lang="en-IL" smtClean="0"/>
              <a:t>12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9046558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B78169-8C43-53D5-7560-902AC0993D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E496D25-3DBB-BFD4-785B-FAA0BD6DB91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E45585D-AE09-90E1-42EB-6496D635CA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 algn="r" rtl="1">
              <a:buAutoNum type="arabicPeriod"/>
            </a:pPr>
            <a:r>
              <a:rPr lang="he-IL" dirty="0"/>
              <a:t>הדגמים מתחלקים לדגמים </a:t>
            </a:r>
            <a:r>
              <a:rPr lang="he-IL" b="1" dirty="0"/>
              <a:t>אישיים</a:t>
            </a:r>
            <a:r>
              <a:rPr lang="he-IL" dirty="0"/>
              <a:t> ולדגמים </a:t>
            </a:r>
            <a:r>
              <a:rPr lang="he-IL" b="1" dirty="0"/>
              <a:t>שיתופיים</a:t>
            </a:r>
            <a:r>
              <a:rPr lang="he-IL" dirty="0"/>
              <a:t>.</a:t>
            </a:r>
          </a:p>
          <a:p>
            <a:pPr marL="228600" indent="-228600" algn="r" rtl="1">
              <a:buAutoNum type="arabicPeriod"/>
            </a:pPr>
            <a:r>
              <a:rPr lang="he-IL" dirty="0"/>
              <a:t>בדגם </a:t>
            </a:r>
            <a:r>
              <a:rPr lang="he-IL" b="1" dirty="0"/>
              <a:t>אישי</a:t>
            </a:r>
            <a:r>
              <a:rPr lang="he-IL" dirty="0"/>
              <a:t> תלמיד עובד לבד באופן עצמאי.</a:t>
            </a:r>
          </a:p>
          <a:p>
            <a:pPr marL="228600" indent="-228600" algn="r" rtl="1">
              <a:buAutoNum type="arabicPeriod"/>
            </a:pPr>
            <a:r>
              <a:rPr lang="he-IL" dirty="0"/>
              <a:t>בדגמים </a:t>
            </a:r>
            <a:r>
              <a:rPr lang="he-IL" b="1" dirty="0"/>
              <a:t>שיתופיים</a:t>
            </a:r>
            <a:r>
              <a:rPr lang="he-IL" dirty="0"/>
              <a:t> עובדים צוות תלמידים יחדיו.</a:t>
            </a:r>
          </a:p>
          <a:p>
            <a:pPr marL="228600" indent="-228600" algn="r" rtl="1">
              <a:buAutoNum type="arabicPeriod"/>
            </a:pPr>
            <a:r>
              <a:rPr lang="he-IL" dirty="0"/>
              <a:t>צוות יכול להיות בין </a:t>
            </a:r>
            <a:r>
              <a:rPr lang="he-IL" b="1" dirty="0"/>
              <a:t>2 ל-3</a:t>
            </a:r>
            <a:r>
              <a:rPr lang="he-IL" dirty="0"/>
              <a:t> תלמידים.</a:t>
            </a:r>
          </a:p>
          <a:p>
            <a:pPr marL="228600" indent="-228600" algn="r" rtl="1">
              <a:buAutoNum type="arabicPeriod"/>
            </a:pPr>
            <a:r>
              <a:rPr lang="he-IL" b="1" dirty="0"/>
              <a:t>נייר עמדה שיתופי </a:t>
            </a:r>
            <a:r>
              <a:rPr lang="he-IL" dirty="0"/>
              <a:t>הוא חריג. כאן על הצוותים להיות צוותים של 2 תלמידים. ניתן להגדיר צוות אחד בלבד של 3 תלמידים במרחב למידה (למקרה של מספר של אי זוגי של תלמידים במרחב הלמידה).</a:t>
            </a:r>
          </a:p>
          <a:p>
            <a:pPr marL="228600" indent="-228600" algn="r" rtl="1">
              <a:buAutoNum type="arabicPeriod"/>
            </a:pPr>
            <a:r>
              <a:rPr lang="he-IL" dirty="0"/>
              <a:t>ההמלצה של המשרד הוא להשתדל שכל התלמידים באותו מרחב </a:t>
            </a:r>
            <a:r>
              <a:rPr lang="he-IL" b="1" dirty="0"/>
              <a:t>למידה יבצעו את אותו דגם משימה</a:t>
            </a:r>
            <a:r>
              <a:rPr lang="he-IL" dirty="0"/>
              <a:t>. זה מקל על ניהול הלמידה, גם מצד המורה וגם מצד התלמיד. כמובן שלעיתים יש אילוצים שמונעים זאת.</a:t>
            </a:r>
          </a:p>
          <a:p>
            <a:pPr marL="228600" indent="-228600" algn="r" rtl="1">
              <a:buAutoNum type="arabicPeriod"/>
            </a:pPr>
            <a:r>
              <a:rPr lang="he-IL" b="1" dirty="0"/>
              <a:t>בדגם שיתופי, </a:t>
            </a:r>
            <a:r>
              <a:rPr lang="he-IL" dirty="0"/>
              <a:t>יש חלקים שיתופיים וחלקים אישיים. בחלקים השיתופיים כל חברי הצוות עובדים יחדיו, בחלקים האישיים, כל חבר צוות עובד באופן עצמאי.</a:t>
            </a:r>
            <a:endParaRPr lang="en-I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6AA3AD-D1CB-F81F-1A4D-88D7E17B67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40823D-FD3B-1F4E-9E75-4CD3DBB677A7}" type="slidenum">
              <a:rPr lang="en-IL" smtClean="0"/>
              <a:t>13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5820210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F025C5-7A3C-4064-AD68-51191270D7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5366959-66AD-78A0-9E6B-EAC0FCE4623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EA51F2D-F753-E20B-F7B3-3F7F7C2119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 algn="r" rtl="1">
              <a:buAutoNum type="arabicPeriod"/>
            </a:pPr>
            <a:endParaRPr lang="en-I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D8A3EE-DBD8-B725-985A-0F83735C3D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40823D-FD3B-1F4E-9E75-4CD3DBB677A7}" type="slidenum">
              <a:rPr lang="en-IL" smtClean="0"/>
              <a:t>14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4392410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16C0DF-CEF9-5810-7F61-6EB2C367AF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5727FB6-0778-8407-BADE-F925B7F34E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CE75FD4-CEAF-9833-5C34-FFB6FDA334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r" rtl="1">
              <a:buFontTx/>
              <a:buNone/>
            </a:pPr>
            <a:r>
              <a:rPr lang="he-IL" dirty="0"/>
              <a:t>צעד 1  - הקמת מרחב למידה </a:t>
            </a:r>
            <a:r>
              <a:rPr lang="he-IL" dirty="0" err="1"/>
              <a:t>בתל״פ</a:t>
            </a:r>
            <a:endParaRPr lang="he-IL" dirty="0"/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he-IL" dirty="0"/>
              <a:t>במערכות התוכנות לניהול פדגוגי </a:t>
            </a:r>
            <a:r>
              <a:rPr lang="he-IL" b="1" dirty="0"/>
              <a:t>(</a:t>
            </a:r>
            <a:r>
              <a:rPr lang="he-IL" b="1" dirty="0" err="1"/>
              <a:t>תל״פ</a:t>
            </a:r>
            <a:r>
              <a:rPr lang="he-IL" b="1" dirty="0"/>
              <a:t>) </a:t>
            </a:r>
            <a:r>
              <a:rPr lang="he-IL" dirty="0"/>
              <a:t>של המשרד כגון:  </a:t>
            </a:r>
            <a:r>
              <a:rPr lang="en-US" dirty="0"/>
              <a:t>smart school</a:t>
            </a:r>
            <a:r>
              <a:rPr lang="he-IL" dirty="0"/>
              <a:t> וכדומה. כלומר - מחוץ למערכת הבגרות הגמישה.</a:t>
            </a:r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he-IL" dirty="0"/>
              <a:t>חשוב: במערכת ניהול בגרויות חשוב לשייך </a:t>
            </a:r>
            <a:r>
              <a:rPr lang="he-IL" b="1" dirty="0"/>
              <a:t>כקבוצות</a:t>
            </a:r>
            <a:r>
              <a:rPr lang="he-IL" dirty="0"/>
              <a:t> לימוד ולא כבודדים. </a:t>
            </a:r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he-IL" dirty="0"/>
              <a:t>בהקמת מרחב הלמידה על הרכז להגדיר: </a:t>
            </a:r>
            <a:r>
              <a:rPr lang="he-IL" b="1" dirty="0"/>
              <a:t>קבוצת לימוד ומורה + סמל שאלון</a:t>
            </a:r>
          </a:p>
          <a:p>
            <a:pPr marL="171450" indent="-171450" algn="r" rtl="1">
              <a:buFont typeface="Arial" panose="020B0604020202020204" pitchFamily="34" charset="0"/>
              <a:buChar char="•"/>
            </a:pPr>
            <a:endParaRPr lang="he-IL" b="1" dirty="0"/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he-IL" b="0" dirty="0"/>
              <a:t>כל מה שמסומן עם </a:t>
            </a:r>
            <a:r>
              <a:rPr lang="he-IL" b="0" dirty="0">
                <a:solidFill>
                  <a:srgbClr val="FF0000"/>
                </a:solidFill>
              </a:rPr>
              <a:t>*</a:t>
            </a:r>
            <a:r>
              <a:rPr lang="he-IL" b="0" dirty="0"/>
              <a:t> אדום ידובר בהמשך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C63995-0C37-172F-4DBD-74A12D1B49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40823D-FD3B-1F4E-9E75-4CD3DBB677A7}" type="slidenum">
              <a:rPr lang="en-IL" smtClean="0"/>
              <a:t>15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6175628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A83EE9-1A57-1D6F-766F-8B44AD7477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7800945-B04E-B899-2672-75949E21946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060F31C-FEFC-9C9E-6748-2472328630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 algn="r" rtl="1">
              <a:buAutoNum type="arabicPeriod"/>
            </a:pPr>
            <a:r>
              <a:rPr lang="he-IL" dirty="0"/>
              <a:t>חשוב מאד מאד לשים לב ללוח זמנים זה.</a:t>
            </a:r>
            <a:endParaRPr lang="en-I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1E71D6-3760-A91E-328C-B4E05BFFDDF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40823D-FD3B-1F4E-9E75-4CD3DBB677A7}" type="slidenum">
              <a:rPr lang="en-IL" smtClean="0"/>
              <a:t>16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6807242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FC376E-F742-AF94-875D-3FBBBD3A56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4527B8B-489A-9F31-861F-0A855BBC3A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4533F59-77F2-E095-EC43-9B47334502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r" rtl="1">
              <a:buFontTx/>
              <a:buNone/>
            </a:pPr>
            <a:r>
              <a:rPr lang="he-IL" dirty="0"/>
              <a:t>מסך מרחב למידה</a:t>
            </a:r>
          </a:p>
          <a:p>
            <a:pPr marL="0" indent="0" algn="r" rtl="1">
              <a:buFontTx/>
              <a:buNone/>
            </a:pPr>
            <a:endParaRPr lang="he-IL" dirty="0"/>
          </a:p>
          <a:p>
            <a:pPr marL="228600" indent="-228600" algn="r" rtl="1">
              <a:buFont typeface="+mj-lt"/>
              <a:buAutoNum type="arabicPeriod"/>
            </a:pPr>
            <a:r>
              <a:rPr lang="he-IL" dirty="0"/>
              <a:t>ממתינים להקמה</a:t>
            </a:r>
          </a:p>
          <a:p>
            <a:pPr marL="228600" indent="-228600" algn="r" rtl="1">
              <a:buFont typeface="+mj-lt"/>
              <a:buAutoNum type="arabicPeriod"/>
            </a:pPr>
            <a:r>
              <a:rPr lang="he-IL" dirty="0"/>
              <a:t>מרחבי למידה פעילים</a:t>
            </a:r>
          </a:p>
          <a:p>
            <a:pPr marL="228600" indent="-228600" algn="r" rtl="1">
              <a:buFont typeface="+mj-lt"/>
              <a:buAutoNum type="arabicPeriod"/>
            </a:pPr>
            <a:r>
              <a:rPr lang="he-IL" dirty="0"/>
              <a:t>ארכיון – מרחבי למידה שהסתיימו</a:t>
            </a:r>
          </a:p>
          <a:p>
            <a:pPr marL="0" indent="0" algn="r" rtl="1">
              <a:buFontTx/>
              <a:buNone/>
            </a:pPr>
            <a:endParaRPr lang="he-I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065222-5651-1BF7-8E60-D24DA454ED2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40823D-FD3B-1F4E-9E75-4CD3DBB677A7}" type="slidenum">
              <a:rPr lang="en-IL" smtClean="0"/>
              <a:t>17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2781489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7BAF8A-D49E-2CF6-AEAC-3E4396C596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C01C20A-ABB9-1B2A-1C3C-B17C3634990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6F762F9-5C2E-8582-7D96-73075733C8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he-IL" dirty="0"/>
              <a:t>נקודה אדומה מסמלת מרחב למידה שהחלו את תהליך ההקמה שלו וטרם סיימו.</a:t>
            </a:r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he-IL" dirty="0"/>
              <a:t>ניתן לבחור מרחב למידה זה ולהמשיך את תהליך הקמתו</a:t>
            </a:r>
            <a:endParaRPr lang="en-I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C05477-D9AD-E89C-817F-503AF1B3A9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40823D-FD3B-1F4E-9E75-4CD3DBB677A7}" type="slidenum">
              <a:rPr lang="en-IL" smtClean="0"/>
              <a:t>18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7544947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644C1C-FD39-20AD-A990-09EB65EA0D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493512B-DD70-FBDE-DE51-6373D7562A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3D99C28-6EDC-A37B-3492-9989C37566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 algn="r" rtl="1">
              <a:buAutoNum type="arabicPeriod"/>
            </a:pPr>
            <a:r>
              <a:rPr lang="he-IL" dirty="0"/>
              <a:t>יש לבחור את מרחב הלמידה שרוצים להקים</a:t>
            </a:r>
          </a:p>
          <a:p>
            <a:pPr marL="228600" indent="-228600" algn="r" rtl="1">
              <a:buAutoNum type="arabicPeriod"/>
            </a:pPr>
            <a:r>
              <a:rPr lang="he-IL" dirty="0"/>
              <a:t>לחצו על המשך</a:t>
            </a:r>
            <a:endParaRPr lang="en-I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83FE08-21A1-9BE6-DFD1-56B9303493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40823D-FD3B-1F4E-9E75-4CD3DBB677A7}" type="slidenum">
              <a:rPr lang="en-IL" smtClean="0"/>
              <a:t>19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7344359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F5006E-CB56-D9E3-8691-67CE053D46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70692E1-9033-ADE6-3812-14A53A467D2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992985A-6951-928D-E245-4155BFF694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 algn="r" rtl="1">
              <a:buAutoNum type="arabicPeriod"/>
            </a:pPr>
            <a:r>
              <a:rPr lang="he-IL" b="1" dirty="0"/>
              <a:t>יש לוודא שהאשכול </a:t>
            </a:r>
            <a:r>
              <a:rPr lang="he-IL" dirty="0" err="1"/>
              <a:t>המצויין</a:t>
            </a:r>
            <a:r>
              <a:rPr lang="he-IL" dirty="0"/>
              <a:t> הוא האשכול הנכון</a:t>
            </a:r>
          </a:p>
          <a:p>
            <a:pPr marL="228600" indent="-228600" algn="r" rtl="1">
              <a:buAutoNum type="arabicPeriod"/>
            </a:pPr>
            <a:r>
              <a:rPr lang="he-IL" b="1" dirty="0"/>
              <a:t>חשוב! לא ניתן לשנות אשכול לאחר אישור האשכול</a:t>
            </a:r>
          </a:p>
          <a:p>
            <a:pPr marL="228600" indent="-228600" algn="r" rtl="1">
              <a:buAutoNum type="arabicPeriod"/>
            </a:pPr>
            <a:r>
              <a:rPr lang="he-IL" dirty="0"/>
              <a:t>עבודות שיוגשו לא בהתאם לאשכול </a:t>
            </a:r>
            <a:r>
              <a:rPr lang="he-IL" dirty="0" err="1"/>
              <a:t>המצויין</a:t>
            </a:r>
            <a:r>
              <a:rPr lang="he-IL" dirty="0"/>
              <a:t> </a:t>
            </a:r>
            <a:r>
              <a:rPr lang="he-IL" b="1" dirty="0"/>
              <a:t>יפסלו</a:t>
            </a:r>
            <a:r>
              <a:rPr lang="he-IL" dirty="0"/>
              <a:t>!</a:t>
            </a:r>
          </a:p>
          <a:p>
            <a:pPr marL="228600" indent="-228600" algn="r" rtl="1">
              <a:buAutoNum type="arabicPeriod"/>
            </a:pPr>
            <a:r>
              <a:rPr lang="he-IL" dirty="0"/>
              <a:t>אם </a:t>
            </a:r>
            <a:r>
              <a:rPr lang="he-IL" b="1" dirty="0"/>
              <a:t>האשכול אינו נכון </a:t>
            </a:r>
            <a:r>
              <a:rPr lang="he-IL" dirty="0"/>
              <a:t>יש לפנות לרכז הבגרויות, לשנות את סמל השאלון </a:t>
            </a:r>
            <a:r>
              <a:rPr lang="he-IL" dirty="0" err="1"/>
              <a:t>בתל״פ</a:t>
            </a:r>
            <a:endParaRPr lang="he-IL" dirty="0"/>
          </a:p>
          <a:p>
            <a:pPr marL="228600" indent="-228600" algn="r" rtl="1">
              <a:buAutoNum type="arabicPeriod"/>
            </a:pPr>
            <a:r>
              <a:rPr lang="he-IL" dirty="0"/>
              <a:t>לאחר מכן </a:t>
            </a:r>
            <a:r>
              <a:rPr lang="he-IL" b="1" dirty="0"/>
              <a:t>לחזור</a:t>
            </a:r>
            <a:r>
              <a:rPr lang="he-IL" dirty="0"/>
              <a:t> לבצע את תהליך הקמת מרחב הלמידה</a:t>
            </a:r>
            <a:endParaRPr lang="en-I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2FEFF1-6725-2BAA-0267-3548E2A2D3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40823D-FD3B-1F4E-9E75-4CD3DBB677A7}" type="slidenum">
              <a:rPr lang="en-IL" smtClean="0"/>
              <a:t>20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5554258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28FCC3-8353-02D1-069D-445E3F9825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1F84917-09E1-FD12-8F72-6EE6B5AF1CD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F552D3B-2941-FC60-60B5-761144F12C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 algn="r" rtl="1">
              <a:buAutoNum type="arabicPeriod"/>
            </a:pPr>
            <a:r>
              <a:rPr lang="he-IL" dirty="0"/>
              <a:t>כאן בחרנו במקרה את ספרות</a:t>
            </a:r>
            <a:endParaRPr lang="en-I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7FF234-5611-3FDF-2608-A010F9B092D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40823D-FD3B-1F4E-9E75-4CD3DBB677A7}" type="slidenum">
              <a:rPr lang="en-IL" smtClean="0"/>
              <a:t>3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99218538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8FA7D6-DDAA-47E9-A44E-4D1802F4E0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CDDB25C-ADC5-99C7-9A41-4DC55869562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20CEC73-1388-584A-F2D1-5C6E6F053E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r" rtl="1">
              <a:buFontTx/>
              <a:buNone/>
            </a:pPr>
            <a:r>
              <a:rPr lang="he-IL" dirty="0"/>
              <a:t>בכל תחום דעת המפמ״ר קבע אילו </a:t>
            </a:r>
            <a:r>
              <a:rPr lang="he-IL" b="1" dirty="0"/>
              <a:t>דגמים מותרים</a:t>
            </a:r>
            <a:r>
              <a:rPr lang="he-IL" dirty="0"/>
              <a:t>, ואליכם לבחור מתוכם</a:t>
            </a:r>
          </a:p>
          <a:p>
            <a:pPr marL="0" indent="0" algn="r" rtl="1">
              <a:buFontTx/>
              <a:buNone/>
            </a:pPr>
            <a:endParaRPr lang="he-IL" dirty="0"/>
          </a:p>
          <a:p>
            <a:pPr marL="0" indent="0" algn="r" rtl="1">
              <a:buFontTx/>
              <a:buNone/>
            </a:pPr>
            <a:r>
              <a:rPr lang="he-IL" dirty="0"/>
              <a:t>דגם ברירת מחדל הדגם שיקבע באופן אוטומטי לתלמידים</a:t>
            </a:r>
          </a:p>
          <a:p>
            <a:pPr marL="0" indent="0" algn="r" rtl="1">
              <a:buFontTx/>
              <a:buNone/>
            </a:pPr>
            <a:r>
              <a:rPr lang="he-IL" dirty="0"/>
              <a:t>בהמשך </a:t>
            </a:r>
            <a:r>
              <a:rPr lang="he-IL" b="1" dirty="0"/>
              <a:t>ניתן לשנות </a:t>
            </a:r>
            <a:r>
              <a:rPr lang="he-IL" dirty="0"/>
              <a:t>דגם לצוות או לתלמיד בעבודה אישית</a:t>
            </a:r>
            <a:endParaRPr lang="en-I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7882E3-5AB0-1256-85D6-8E2D0D1F65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40823D-FD3B-1F4E-9E75-4CD3DBB677A7}" type="slidenum">
              <a:rPr lang="en-IL" smtClean="0"/>
              <a:t>21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428233572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824FAD-14C8-411D-E576-CC9BD8C852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6C94AD2-A781-A226-DCD2-9D3DD8821BA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1E0C0C2-ED71-66FF-1514-FFA2EA152F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r" rtl="1">
              <a:buFontTx/>
              <a:buNone/>
            </a:pPr>
            <a:r>
              <a:rPr lang="he-IL" dirty="0"/>
              <a:t>סדר הפעולות</a:t>
            </a:r>
          </a:p>
          <a:p>
            <a:pPr marL="228600" indent="-228600" algn="r" rtl="1">
              <a:buAutoNum type="arabicPeriod"/>
            </a:pPr>
            <a:r>
              <a:rPr lang="he-IL" b="1" dirty="0"/>
              <a:t>סנכרן מצבת – </a:t>
            </a:r>
            <a:r>
              <a:rPr lang="he-IL" b="0" dirty="0"/>
              <a:t>מבצע עדכון של מצבת מרחב הלמידה, עבור עדכונים שהתבצעו לאחר הקמת מרחב הלמידה באופן מקורי במערכת </a:t>
            </a:r>
            <a:r>
              <a:rPr lang="he-IL" b="0" dirty="0" err="1"/>
              <a:t>התל״פ</a:t>
            </a:r>
            <a:endParaRPr lang="he-IL" b="0" dirty="0"/>
          </a:p>
          <a:p>
            <a:pPr marL="228600" indent="-228600" algn="r" rtl="1">
              <a:buAutoNum type="arabicPeriod"/>
            </a:pPr>
            <a:r>
              <a:rPr lang="he-IL" dirty="0"/>
              <a:t>שייך תלמידים (</a:t>
            </a:r>
            <a:r>
              <a:rPr lang="he-IL" b="1" dirty="0"/>
              <a:t>חובה</a:t>
            </a:r>
            <a:r>
              <a:rPr lang="he-IL" dirty="0"/>
              <a:t>)  </a:t>
            </a:r>
          </a:p>
          <a:p>
            <a:pPr marL="228600" indent="-228600" algn="r" rtl="1">
              <a:buAutoNum type="arabicPeriod"/>
            </a:pPr>
            <a:r>
              <a:rPr lang="he-IL" dirty="0"/>
              <a:t>קביעת/עדכון דגמים (</a:t>
            </a:r>
            <a:r>
              <a:rPr lang="he-IL" b="1" dirty="0"/>
              <a:t>חובה</a:t>
            </a:r>
            <a:r>
              <a:rPr lang="he-IL" dirty="0"/>
              <a:t>)</a:t>
            </a:r>
          </a:p>
          <a:p>
            <a:pPr marL="228600" indent="-228600" algn="r" rtl="1">
              <a:buAutoNum type="arabicPeriod"/>
            </a:pPr>
            <a:r>
              <a:rPr lang="he-IL" dirty="0"/>
              <a:t>בחירת תת נושא (</a:t>
            </a:r>
            <a:r>
              <a:rPr lang="he-IL" b="1" dirty="0"/>
              <a:t>לא חובה </a:t>
            </a:r>
            <a:r>
              <a:rPr lang="he-IL" dirty="0"/>
              <a:t>בשלב זה)</a:t>
            </a:r>
          </a:p>
          <a:p>
            <a:pPr marL="228600" indent="-228600" algn="r" rtl="1">
              <a:buAutoNum type="arabicPeriod"/>
            </a:pPr>
            <a:r>
              <a:rPr lang="he-IL" dirty="0"/>
              <a:t>בחירת שם לעבודה (</a:t>
            </a:r>
            <a:r>
              <a:rPr lang="he-IL" b="1" dirty="0"/>
              <a:t>לא חובה </a:t>
            </a:r>
            <a:r>
              <a:rPr lang="he-IL" dirty="0"/>
              <a:t>בשלב זה)</a:t>
            </a:r>
            <a:endParaRPr lang="en-I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0FD9C3-BF2A-E8BE-2C98-B7A0D55500F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40823D-FD3B-1F4E-9E75-4CD3DBB677A7}" type="slidenum">
              <a:rPr lang="en-IL" smtClean="0"/>
              <a:t>22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75851197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7FC7E8-A028-3BA3-2FE9-BFE396729F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AEA5CB3-0C6F-4722-0038-EF2BAE6DED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7502630-7C6F-0BA8-94EA-26D9768CD5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 algn="r" rtl="1">
              <a:buAutoNum type="arabicPeriod"/>
            </a:pPr>
            <a:r>
              <a:rPr lang="he-IL" dirty="0"/>
              <a:t> ניתן לשייך על ידי </a:t>
            </a:r>
            <a:r>
              <a:rPr lang="he-IL" b="1" dirty="0"/>
              <a:t>בחירה וסימון</a:t>
            </a:r>
            <a:r>
              <a:rPr lang="he-IL" dirty="0"/>
              <a:t> שם צוות או דגם אישי</a:t>
            </a:r>
          </a:p>
          <a:p>
            <a:pPr marL="228600" indent="-228600" algn="r" rtl="1">
              <a:buAutoNum type="arabicPeriod"/>
            </a:pPr>
            <a:r>
              <a:rPr lang="he-IL" dirty="0"/>
              <a:t>ניתן לשייך על ידי </a:t>
            </a:r>
            <a:r>
              <a:rPr lang="he-IL" b="1" dirty="0"/>
              <a:t>גרירה</a:t>
            </a:r>
          </a:p>
          <a:p>
            <a:pPr marL="228600" indent="-228600" algn="r" rtl="1">
              <a:buAutoNum type="arabicPeriod"/>
            </a:pPr>
            <a:endParaRPr lang="he-IL" dirty="0"/>
          </a:p>
          <a:p>
            <a:pPr marL="0" indent="0" algn="r" rtl="1">
              <a:buFontTx/>
              <a:buNone/>
            </a:pPr>
            <a:r>
              <a:rPr lang="he-IL" dirty="0"/>
              <a:t>יש לשייך תלמידים לעבודה בצוות עבור משימה </a:t>
            </a:r>
            <a:r>
              <a:rPr lang="he-IL" b="1" dirty="0"/>
              <a:t>שיתופית</a:t>
            </a:r>
            <a:r>
              <a:rPr lang="he-IL" dirty="0"/>
              <a:t> ולעבודה בדגם </a:t>
            </a:r>
            <a:r>
              <a:rPr lang="he-IL" b="1" dirty="0"/>
              <a:t>אישי</a:t>
            </a:r>
            <a:r>
              <a:rPr lang="he-IL" dirty="0"/>
              <a:t> עבור עבודה במשימה אישית.</a:t>
            </a:r>
          </a:p>
          <a:p>
            <a:pPr marL="0" indent="0" algn="r" rtl="1">
              <a:buFontTx/>
              <a:buNone/>
            </a:pPr>
            <a:r>
              <a:rPr lang="he-IL" dirty="0"/>
              <a:t>צוות</a:t>
            </a:r>
            <a:r>
              <a:rPr lang="he-IL" b="1" dirty="0"/>
              <a:t> 2 או 3 </a:t>
            </a:r>
            <a:r>
              <a:rPr lang="he-IL" dirty="0"/>
              <a:t>תלמידים (</a:t>
            </a:r>
            <a:r>
              <a:rPr lang="he-IL" b="1" dirty="0"/>
              <a:t>חריג נייר עמדה</a:t>
            </a:r>
            <a:r>
              <a:rPr lang="he-IL" dirty="0"/>
              <a:t>)</a:t>
            </a:r>
          </a:p>
          <a:p>
            <a:pPr marL="0" indent="0" algn="r" rtl="1">
              <a:buFontTx/>
              <a:buNone/>
            </a:pPr>
            <a:endParaRPr lang="he-IL" dirty="0"/>
          </a:p>
          <a:p>
            <a:pPr marL="228600" indent="-228600" algn="r" rtl="1">
              <a:buAutoNum type="arabicPeriod"/>
            </a:pPr>
            <a:endParaRPr lang="he-IL" dirty="0"/>
          </a:p>
          <a:p>
            <a:pPr marL="228600" indent="-228600" algn="r" rtl="1">
              <a:buAutoNum type="arabicPeriod"/>
            </a:pPr>
            <a:endParaRPr lang="en-I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89F566-6C08-50E0-8759-6293F8751CF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40823D-FD3B-1F4E-9E75-4CD3DBB677A7}" type="slidenum">
              <a:rPr lang="en-IL" smtClean="0"/>
              <a:t>23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52560540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2B5844-DDD6-A49F-8886-7E9B4E6C31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16CD143-D864-D73B-C637-87895778DB4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1DAD060-2C78-E16F-1858-89EF990C49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r" rtl="1">
              <a:buFontTx/>
              <a:buNone/>
            </a:pPr>
            <a:r>
              <a:rPr lang="he-IL" dirty="0"/>
              <a:t>חובה </a:t>
            </a:r>
          </a:p>
          <a:p>
            <a:pPr marL="228600" indent="-228600" algn="r" rtl="1">
              <a:buAutoNum type="arabicPeriod"/>
            </a:pPr>
            <a:r>
              <a:rPr lang="he-IL" dirty="0"/>
              <a:t>לשייך את כל התלמידים – רפאל טרם </a:t>
            </a:r>
            <a:r>
              <a:rPr lang="he-IL" dirty="0" err="1"/>
              <a:t>שוייך</a:t>
            </a:r>
            <a:endParaRPr lang="he-IL" dirty="0"/>
          </a:p>
          <a:p>
            <a:pPr marL="228600" indent="-228600" algn="r" rtl="1">
              <a:buAutoNum type="arabicPeriod"/>
            </a:pPr>
            <a:r>
              <a:rPr lang="he-IL" dirty="0"/>
              <a:t>להגדיר דגם עבור כל דגם או תלמיד העובד בעבודה אישית – כולם הסכת</a:t>
            </a:r>
          </a:p>
          <a:p>
            <a:pPr marL="228600" indent="-228600" algn="r" rtl="1">
              <a:buAutoNum type="arabicPeriod"/>
            </a:pPr>
            <a:endParaRPr lang="he-IL" dirty="0"/>
          </a:p>
          <a:p>
            <a:pPr marL="0" indent="0" algn="r" rtl="1">
              <a:buFontTx/>
              <a:buNone/>
            </a:pPr>
            <a:r>
              <a:rPr lang="he-IL" dirty="0"/>
              <a:t>לא חובה (בשלב זה – מומלץ בהמשך לעדכן – לצורכי מעקב)</a:t>
            </a:r>
          </a:p>
          <a:p>
            <a:pPr marL="228600" indent="-228600" algn="r" rtl="1">
              <a:buAutoNum type="arabicPeriod"/>
            </a:pPr>
            <a:r>
              <a:rPr lang="he-IL" dirty="0"/>
              <a:t>הגדרת תת נושא </a:t>
            </a:r>
          </a:p>
          <a:p>
            <a:pPr marL="228600" indent="-228600" algn="r" rtl="1">
              <a:buAutoNum type="arabicPeriod"/>
            </a:pPr>
            <a:r>
              <a:rPr lang="he-IL" dirty="0"/>
              <a:t>מתן שם לעבודה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44C00E-80C2-6A6A-32F3-6E3361FA6BA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40823D-FD3B-1F4E-9E75-4CD3DBB677A7}" type="slidenum">
              <a:rPr lang="en-IL" smtClean="0"/>
              <a:t>24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34653548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B3FE7D-B142-E032-D744-A941E51C76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37AA418-2980-B6F4-C24A-D34A6DC818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CA95ADA-39F1-6F9B-8AF6-0B2D39D942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 algn="r" rtl="1">
              <a:buAutoNum type="arabicPeriod"/>
            </a:pPr>
            <a:r>
              <a:rPr lang="he-IL" dirty="0"/>
              <a:t>כפי שנאמר חובה לשייך את כל התלמידים במרחב הלמידה וחובה לשייך דגם לכל תלמיד או צוות.</a:t>
            </a:r>
          </a:p>
          <a:p>
            <a:pPr marL="228600" indent="-228600" algn="r" rtl="1">
              <a:buAutoNum type="arabicPeriod"/>
            </a:pPr>
            <a:r>
              <a:rPr lang="he-IL" dirty="0"/>
              <a:t>אם שני תנאים אילו לא מתקיימים, המערכת לא תאפשר את סיום תהליך הקמת מרחב הלמידה.</a:t>
            </a:r>
          </a:p>
          <a:p>
            <a:pPr marL="228600" indent="-228600" algn="r" rtl="1">
              <a:buAutoNum type="arabicPeriod"/>
            </a:pPr>
            <a:r>
              <a:rPr lang="he-IL" dirty="0"/>
              <a:t>במקרה זה יש לחזור למסכים הקודמים ולהשלים את החסר</a:t>
            </a:r>
            <a:endParaRPr lang="en-I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26B474-D314-7A04-97A7-ED3E7942B70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40823D-FD3B-1F4E-9E75-4CD3DBB677A7}" type="slidenum">
              <a:rPr lang="en-IL" smtClean="0"/>
              <a:t>25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40869825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1D821A-EECC-00A0-22AE-A4BF99FD23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62DFABF-6321-A409-21A8-B6D8A51231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8914093-ED4A-4338-4C51-BC9FD2B872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 algn="r" rtl="1">
              <a:buAutoNum type="arabicPeriod"/>
            </a:pPr>
            <a:r>
              <a:rPr lang="he-IL" dirty="0"/>
              <a:t>יש לשים לב, שהתלמידים במשימות אישיות מופיעים במסך מתחת לצוותים. לעיתים יש לגלול על מנת לראותם</a:t>
            </a:r>
            <a:endParaRPr lang="en-I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102686-E357-AD06-5072-1165DDA26BF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40823D-FD3B-1F4E-9E75-4CD3DBB677A7}" type="slidenum">
              <a:rPr lang="en-IL" smtClean="0"/>
              <a:t>26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12821851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E7D8AC-5BB7-159D-0FAD-D6097304D7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CD96A72-16A1-558D-EAEB-C01579999C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650BB28-990C-A613-964B-F6BD800043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 algn="r" rtl="1">
              <a:buAutoNum type="arabicPeriod"/>
            </a:pPr>
            <a:r>
              <a:rPr lang="he-IL" dirty="0"/>
              <a:t>מופיעות </a:t>
            </a:r>
            <a:r>
              <a:rPr lang="he-IL" b="1" dirty="0"/>
              <a:t>המחברות</a:t>
            </a:r>
            <a:r>
              <a:rPr lang="he-IL" dirty="0"/>
              <a:t> </a:t>
            </a:r>
            <a:r>
              <a:rPr lang="he-IL" b="1" dirty="0"/>
              <a:t>הרלוונטיות</a:t>
            </a:r>
            <a:r>
              <a:rPr lang="he-IL" dirty="0"/>
              <a:t> למרחב הלמידה בלבד (נפרט בהמשך)</a:t>
            </a:r>
          </a:p>
          <a:p>
            <a:pPr marL="228600" indent="-228600" algn="r" rtl="1">
              <a:buAutoNum type="arabicPeriod"/>
            </a:pPr>
            <a:r>
              <a:rPr lang="he-IL" dirty="0"/>
              <a:t>ניתן תמיד </a:t>
            </a:r>
            <a:r>
              <a:rPr lang="he-IL" b="1" dirty="0"/>
              <a:t>להוריד</a:t>
            </a:r>
            <a:r>
              <a:rPr lang="he-IL" dirty="0"/>
              <a:t> את המחברות גם </a:t>
            </a:r>
            <a:r>
              <a:rPr lang="he-IL" b="1" dirty="0"/>
              <a:t>מהמסך הראשי </a:t>
            </a:r>
            <a:r>
              <a:rPr lang="he-IL" dirty="0"/>
              <a:t>של המורה</a:t>
            </a:r>
          </a:p>
          <a:p>
            <a:pPr marL="228600" indent="-228600" algn="r" rtl="1">
              <a:buAutoNum type="arabicPeriod"/>
            </a:pPr>
            <a:r>
              <a:rPr lang="he-IL" dirty="0"/>
              <a:t>מצוין </a:t>
            </a:r>
            <a:r>
              <a:rPr lang="he-IL" b="1" dirty="0"/>
              <a:t>מספר</a:t>
            </a:r>
            <a:r>
              <a:rPr lang="he-IL" dirty="0"/>
              <a:t> </a:t>
            </a:r>
            <a:r>
              <a:rPr lang="he-IL" b="1" dirty="0"/>
              <a:t>עותקים</a:t>
            </a:r>
            <a:r>
              <a:rPr lang="he-IL" dirty="0"/>
              <a:t> נדרשים מכל דגם</a:t>
            </a:r>
            <a:endParaRPr lang="en-I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1FA4A8-B5C6-0B9C-4901-E70C080233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40823D-FD3B-1F4E-9E75-4CD3DBB677A7}" type="slidenum">
              <a:rPr lang="en-IL" smtClean="0"/>
              <a:t>27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79487185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9ACA3F-76F6-E489-25BD-C8615CD990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AAD1BB5-F859-1C66-C2B7-FAADC725A73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226BF0F-434B-FA0A-48F4-4A3BAFDAAA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r" rtl="1">
              <a:buFontTx/>
              <a:buNone/>
            </a:pPr>
            <a:r>
              <a:rPr lang="he-IL" dirty="0"/>
              <a:t>כעת מרחב הלמידה מופיע כמרחב למידה פעיל</a:t>
            </a:r>
            <a:endParaRPr lang="en-I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ACA5E5-2406-B93E-55F5-4AABA4C9008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40823D-FD3B-1F4E-9E75-4CD3DBB677A7}" type="slidenum">
              <a:rPr lang="en-IL" smtClean="0"/>
              <a:t>28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82891290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60AC6B-1E72-7CDE-7001-49AF0A2F6F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5E22713-250B-90F8-8EF8-7622F4AAE34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89A0165-27A3-F87E-648F-68DCA2ECEE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 algn="r" rtl="1">
              <a:buAutoNum type="arabicPeriod"/>
            </a:pPr>
            <a:r>
              <a:rPr lang="he-IL" dirty="0"/>
              <a:t>בהורדה של דגם מקבלים 2 קבצים.</a:t>
            </a:r>
          </a:p>
          <a:p>
            <a:pPr marL="228600" indent="-228600" algn="r" rtl="1">
              <a:buAutoNum type="arabicPeriod"/>
            </a:pPr>
            <a:r>
              <a:rPr lang="he-IL" dirty="0"/>
              <a:t>קובץ </a:t>
            </a:r>
            <a:r>
              <a:rPr lang="he-IL" dirty="0" err="1"/>
              <a:t>זיפ</a:t>
            </a:r>
            <a:r>
              <a:rPr lang="he-IL" dirty="0"/>
              <a:t> המכיל 4 קבצים להדפסה וקובץ וורד להגשה של שלב 4</a:t>
            </a:r>
            <a:endParaRPr lang="en-I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69B218-6B24-1550-4B09-260B193C6F3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40823D-FD3B-1F4E-9E75-4CD3DBB677A7}" type="slidenum">
              <a:rPr lang="en-IL" smtClean="0"/>
              <a:t>29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89593304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9466F0-6DA3-0441-8E59-A66DFE51B0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0BA691D-19CA-0B32-3F19-23D2418674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5EF1820-33D8-1FFB-34EE-8802625B67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 algn="r" rtl="1">
              <a:buAutoNum type="arabicPeriod"/>
            </a:pPr>
            <a:r>
              <a:rPr lang="he-IL" dirty="0"/>
              <a:t>דוגמה של תוכן של שלב 1 – נייר עמדה שיתופי</a:t>
            </a:r>
          </a:p>
          <a:p>
            <a:pPr marL="228600" indent="-228600" algn="r" rtl="1">
              <a:buAutoNum type="arabicPeriod"/>
            </a:pPr>
            <a:r>
              <a:rPr lang="he-IL" dirty="0"/>
              <a:t>מוצגים כאן רק הדפים הראשונים של הקובץ</a:t>
            </a:r>
          </a:p>
          <a:p>
            <a:pPr marL="228600" indent="-228600" algn="r" rtl="1">
              <a:buAutoNum type="arabicPeriod"/>
            </a:pPr>
            <a:r>
              <a:rPr lang="he-IL" dirty="0"/>
              <a:t>קובץ זה מכיל רק מידע לקריאה</a:t>
            </a:r>
          </a:p>
          <a:p>
            <a:pPr marL="228600" indent="-228600" algn="r" rtl="1">
              <a:buAutoNum type="arabicPeriod"/>
            </a:pPr>
            <a:r>
              <a:rPr lang="he-IL" dirty="0"/>
              <a:t>אין חובה להדפיס עותק עבור כל תלמיד או צוות</a:t>
            </a:r>
            <a:endParaRPr lang="en-I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CE6E62-63CA-67B0-0E7E-5D3DBDC0B0A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40823D-FD3B-1F4E-9E75-4CD3DBB677A7}" type="slidenum">
              <a:rPr lang="en-IL" smtClean="0"/>
              <a:t>30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3267772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CDF874-7C47-EEED-C663-177FE6BA34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2D92F10-EA44-BD0C-1A19-E11794A5783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E5A96DB-E5C8-1396-D42A-D571BFF73A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 algn="r" rtl="1">
              <a:buAutoNum type="arabicPeriod"/>
            </a:pPr>
            <a:r>
              <a:rPr lang="he-IL" dirty="0"/>
              <a:t>יש לבחור את תוכנית הבגרות הגמישה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72EE21-DA66-2BEA-C135-E8E0D91BD65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40823D-FD3B-1F4E-9E75-4CD3DBB677A7}" type="slidenum">
              <a:rPr lang="en-IL" smtClean="0"/>
              <a:t>4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98922985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8E88AE-90EC-FA5F-E29F-8CC428F7DA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1D40998-1C9D-1624-304B-38117E334B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1A95173-9796-BA3E-610B-47D4EF09E4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 algn="r" rtl="1">
              <a:buAutoNum type="arabicPeriod"/>
            </a:pPr>
            <a:r>
              <a:rPr lang="he-IL" dirty="0"/>
              <a:t>כאן מוצגים דפים לדוגמה של שלב 2 – נייר עמדה שיתופי</a:t>
            </a:r>
          </a:p>
          <a:p>
            <a:pPr marL="228600" indent="-228600" algn="r" rtl="1">
              <a:buAutoNum type="arabicPeriod"/>
            </a:pPr>
            <a:r>
              <a:rPr lang="he-IL" dirty="0"/>
              <a:t>הרעיון הכללי דומה בשלבים 2 ו-3.</a:t>
            </a:r>
          </a:p>
          <a:p>
            <a:pPr marL="228600" indent="-228600" algn="r" rtl="1">
              <a:buAutoNum type="arabicPeriod"/>
            </a:pPr>
            <a:r>
              <a:rPr lang="he-IL" dirty="0"/>
              <a:t>חוברת עבודה למילוי על ידי הלמידים.</a:t>
            </a:r>
          </a:p>
          <a:p>
            <a:pPr marL="228600" indent="-228600" algn="r" rtl="1">
              <a:buAutoNum type="arabicPeriod"/>
            </a:pPr>
            <a:r>
              <a:rPr lang="he-IL" dirty="0"/>
              <a:t>יש להדפיס עותק אחד עבור כל צוות במשימה שיתופית, ועבור כל תלמיד במשימה אישית</a:t>
            </a:r>
          </a:p>
          <a:p>
            <a:pPr marL="228600" indent="-228600" algn="r" rtl="1">
              <a:buAutoNum type="arabicPeriod"/>
            </a:pPr>
            <a:r>
              <a:rPr lang="he-IL" dirty="0"/>
              <a:t>בדגם שיתופי התלמידים ממלאים יחד את הקטעים השיתופיים, ועבור הקטעים האישיים, יש עותק עבור כל תלמיד.</a:t>
            </a:r>
          </a:p>
          <a:p>
            <a:pPr marL="228600" indent="-228600" algn="r" rtl="1">
              <a:buAutoNum type="arabicPeriod"/>
            </a:pPr>
            <a:r>
              <a:rPr lang="he-IL" dirty="0"/>
              <a:t>יש להקפיד למלא את פרטי התלמיד בחלקים השונים, בכדי לאפשר למורה לדעת מי הגיש מה.</a:t>
            </a:r>
            <a:endParaRPr lang="en-I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45B91B-CD7A-4DF8-D4EA-2FC8239126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40823D-FD3B-1F4E-9E75-4CD3DBB677A7}" type="slidenum">
              <a:rPr lang="en-IL" smtClean="0"/>
              <a:t>31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86810810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B01ECC-8567-0122-11D2-2DF99474CF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F97E6B8-2FD0-AB61-6DDB-0FF3662D896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E982925-E427-6445-93DC-7BDF7DBB0F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 algn="r" rtl="1">
              <a:buAutoNum type="arabicPeriod"/>
            </a:pPr>
            <a:r>
              <a:rPr lang="he-IL" dirty="0"/>
              <a:t>יש לדבר על השינוי בנושא המושגים</a:t>
            </a:r>
          </a:p>
          <a:p>
            <a:pPr marL="228600" indent="-228600" algn="r" rtl="1">
              <a:buAutoNum type="arabicPeriod"/>
            </a:pPr>
            <a:r>
              <a:rPr lang="he-IL" dirty="0"/>
              <a:t>בהמשך נדבר על השינוי בנושא המקורות</a:t>
            </a:r>
            <a:endParaRPr lang="en-I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DA6BD6-7AE0-AF5D-8407-81DD6360B6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40823D-FD3B-1F4E-9E75-4CD3DBB677A7}" type="slidenum">
              <a:rPr lang="en-IL" smtClean="0"/>
              <a:t>32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18488323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86D53A-713A-8061-B3D3-5057F4D77C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A44AF22-B556-E2F7-6C21-4E6EA3AF7D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50530BC-CCC5-9F03-2506-FB39329297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 algn="r" rtl="1">
              <a:buAutoNum type="arabicPeriod"/>
            </a:pPr>
            <a:r>
              <a:rPr lang="he-IL" dirty="0"/>
              <a:t>קובץ זה נועד לחסוך הדפסה מיותרת של דפים בחוברות העבודה של שלבים 2 ו-3</a:t>
            </a:r>
          </a:p>
          <a:p>
            <a:pPr marL="228600" indent="-228600" algn="r" rtl="1">
              <a:buAutoNum type="arabicPeriod"/>
            </a:pPr>
            <a:r>
              <a:rPr lang="he-IL" dirty="0"/>
              <a:t>בכל דגם, יופיע בקובץ זה הקטעים שחוזרים על עצמם, ושמספר הקטעים לא ידוע מראש.</a:t>
            </a:r>
          </a:p>
          <a:p>
            <a:pPr marL="228600" indent="-228600" algn="r" rtl="1">
              <a:buAutoNum type="arabicPeriod"/>
            </a:pPr>
            <a:endParaRPr lang="en-I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A0B3CD-101D-7619-CFE7-4558444CBE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40823D-FD3B-1F4E-9E75-4CD3DBB677A7}" type="slidenum">
              <a:rPr lang="en-IL" smtClean="0"/>
              <a:t>33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30088532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2D5AC4-748D-1538-CD06-A384C235F4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27A0CF1-9786-1566-7977-1E48DF24F1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8E712FD-F66D-B089-3715-D184F22961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 algn="r" rtl="1">
              <a:buAutoNum type="arabicPeriod"/>
            </a:pPr>
            <a:r>
              <a:rPr lang="he-IL" dirty="0"/>
              <a:t>קובץ וורד חכם</a:t>
            </a:r>
          </a:p>
          <a:p>
            <a:pPr marL="228600" indent="-228600" algn="r" rtl="1">
              <a:buAutoNum type="arabicPeriod"/>
            </a:pPr>
            <a:r>
              <a:rPr lang="he-IL" dirty="0"/>
              <a:t>ההסברים הם טקסטים שלא ניתנים לעריכה.</a:t>
            </a:r>
          </a:p>
          <a:p>
            <a:pPr marL="228600" indent="-228600" algn="r" rtl="1">
              <a:buAutoNum type="arabicPeriod"/>
            </a:pPr>
            <a:r>
              <a:rPr lang="he-IL" dirty="0"/>
              <a:t>התלמיד מזין את התשובות שלו בתיבת טקסט שגדלים באופן אוטומטי לפי כמות הטקסט המוזן</a:t>
            </a:r>
          </a:p>
          <a:p>
            <a:pPr marL="228600" indent="-228600" algn="r" rtl="1">
              <a:buAutoNum type="arabicPeriod"/>
            </a:pPr>
            <a:r>
              <a:rPr lang="he-IL" dirty="0"/>
              <a:t>במקומות </a:t>
            </a:r>
            <a:r>
              <a:rPr lang="he-IL" dirty="0" err="1"/>
              <a:t>מסויימים</a:t>
            </a:r>
            <a:r>
              <a:rPr lang="he-IL" dirty="0"/>
              <a:t> יש גם תפריטי בחירה – לדוגמה, בנייר עמדה שיתופי, בחירה של העמדה – בעד או נגד.</a:t>
            </a:r>
          </a:p>
          <a:p>
            <a:pPr marL="228600" indent="-228600" algn="r" rtl="1">
              <a:buAutoNum type="arabicPeriod"/>
            </a:pPr>
            <a:r>
              <a:rPr lang="he-IL" dirty="0"/>
              <a:t>אסור שיופיע שם התלמיד במסמך זה – רק מספר תעודת הזהות שלו</a:t>
            </a:r>
            <a:endParaRPr lang="en-I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8D5395-4785-BFA1-B1ED-C64D3AC80A4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40823D-FD3B-1F4E-9E75-4CD3DBB677A7}" type="slidenum">
              <a:rPr lang="en-IL" smtClean="0"/>
              <a:t>34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29592672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7EFA17-E31F-1AE4-5E8B-69268D6BA9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696F376-E75A-0D3B-B52B-33CEDDFCA7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5125EA4-5AFD-A65E-09FD-DE1EB58DA9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 algn="r" rtl="1">
              <a:buAutoNum type="arabicPeriod"/>
            </a:pPr>
            <a:endParaRPr lang="en-I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1DD597-506F-E541-6510-C057889304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40823D-FD3B-1F4E-9E75-4CD3DBB677A7}" type="slidenum">
              <a:rPr lang="en-IL" smtClean="0"/>
              <a:t>35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59572677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8DA341-E8D5-B32E-EC7A-ECB6CC5F57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C42C4B2-CA3F-EA12-7030-930DD86893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0F5C215-C5CF-E79E-59CB-FBC282F838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 algn="r" rtl="1">
              <a:buAutoNum type="arabicPeriod"/>
            </a:pPr>
            <a:r>
              <a:rPr lang="he-IL" dirty="0"/>
              <a:t>בהמשך יש מקורות שיתופיים ואישיים (לכל תלמיד)  ומשוב אישי (לכל תלמיד)</a:t>
            </a:r>
            <a:endParaRPr lang="en-I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2A3BD8-9507-DCA3-4968-CB53C7F0E0B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40823D-FD3B-1F4E-9E75-4CD3DBB677A7}" type="slidenum">
              <a:rPr lang="en-IL" smtClean="0"/>
              <a:t>36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35318411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01FD63-79C1-1FD8-2703-D0629A77BB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41736E4-FE40-5560-4DC9-13803D30F85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C9DA004-77B1-82B4-510F-2C19A39E0A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r" defTabSz="914400" rtl="1" eaLnBrk="1" latinLnBrk="0" hangingPunct="1"/>
            <a:r>
              <a:rPr lang="he-IL" dirty="0"/>
              <a:t>ניתן להגיע להזנת ציונים </a:t>
            </a:r>
            <a:r>
              <a:rPr lang="he-IL" b="1" dirty="0"/>
              <a:t>משני מקומות</a:t>
            </a:r>
          </a:p>
          <a:p>
            <a:pPr marL="228600" indent="-228600" algn="r" defTabSz="914400" rtl="1" eaLnBrk="1" latinLnBrk="0" hangingPunct="1">
              <a:buAutoNum type="arabicPeriod"/>
            </a:pPr>
            <a:r>
              <a:rPr lang="he-IL" b="1" dirty="0"/>
              <a:t>סרגל צד </a:t>
            </a:r>
            <a:r>
              <a:rPr lang="he-IL" dirty="0"/>
              <a:t>– </a:t>
            </a:r>
            <a:r>
              <a:rPr lang="he-IL" b="1" dirty="0"/>
              <a:t>בדיקת משימות</a:t>
            </a:r>
          </a:p>
          <a:p>
            <a:pPr marL="228600" indent="-228600" algn="r" defTabSz="914400" rtl="1" eaLnBrk="1" latinLnBrk="0" hangingPunct="1">
              <a:buAutoNum type="arabicPeriod"/>
            </a:pPr>
            <a:r>
              <a:rPr lang="he-IL" dirty="0"/>
              <a:t>מסך ראשי של מרחב למידה – </a:t>
            </a:r>
            <a:r>
              <a:rPr lang="he-IL" b="1" dirty="0"/>
              <a:t>לשונית משוב והערכה</a:t>
            </a:r>
            <a:endParaRPr lang="en-IL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800CE4-2E0B-7528-70D7-9E3A4AB63B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40823D-FD3B-1F4E-9E75-4CD3DBB677A7}" type="slidenum">
              <a:rPr lang="en-IL" smtClean="0"/>
              <a:t>37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81797155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CE5830-D640-31B7-05FE-B24E4933FC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BF27A3B-004A-810C-720D-99E7BF03DB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0C3A105-CC95-D1E7-F764-5B3D1DDF36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he-IL" dirty="0"/>
              <a:t>שלבים </a:t>
            </a:r>
            <a:r>
              <a:rPr lang="he-IL" b="1" dirty="0"/>
              <a:t>2 ו-3 בוצעו בחוברות עבודה </a:t>
            </a:r>
            <a:r>
              <a:rPr lang="he-IL" dirty="0"/>
              <a:t>מודפסות - כאן מזינים את הציון הסופי של כל תלמיד</a:t>
            </a:r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he-IL" dirty="0"/>
              <a:t>במשימות שיתופיות: </a:t>
            </a:r>
            <a:r>
              <a:rPr lang="he-IL" b="1" dirty="0"/>
              <a:t>באחריות המורה לבצע את שכלול </a:t>
            </a:r>
            <a:r>
              <a:rPr lang="he-IL" dirty="0"/>
              <a:t>החלק האישי והשיתופי של המשימה, ליצירת הציון הסופי</a:t>
            </a:r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he-IL" dirty="0"/>
              <a:t>חובה להזין ציונים </a:t>
            </a:r>
            <a:r>
              <a:rPr lang="he-IL" b="1" dirty="0"/>
              <a:t>לפי סדר השלבים</a:t>
            </a:r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he-IL" dirty="0"/>
              <a:t>בשלבים 2 – 3 : טווח ציונים </a:t>
            </a:r>
            <a:r>
              <a:rPr lang="he-IL" b="1" dirty="0"/>
              <a:t>0-100</a:t>
            </a:r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he-IL" dirty="0"/>
              <a:t>המערכת מציגה את </a:t>
            </a:r>
            <a:r>
              <a:rPr lang="he-IL" b="1" dirty="0"/>
              <a:t>התרומה</a:t>
            </a:r>
            <a:r>
              <a:rPr lang="he-IL" dirty="0"/>
              <a:t> של הציון לציון הסופי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57291A-087B-0B90-07BB-B29595B5BA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40823D-FD3B-1F4E-9E75-4CD3DBB677A7}" type="slidenum">
              <a:rPr lang="en-IL" smtClean="0"/>
              <a:t>38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87468810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DE1E99-6FF5-C00B-635A-422D40C3ED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DA9E83D-BE9A-B14D-1E98-AB1A39E4737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D4128E9-22AF-2E4F-DC81-ABF3E7C93D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algn="r" defTabSz="914400" rtl="1" eaLnBrk="1" latinLnBrk="0" hangingPunct="1">
              <a:buFont typeface="Arial" panose="020B0604020202020204" pitchFamily="34" charset="0"/>
              <a:buChar char="•"/>
            </a:pPr>
            <a:r>
              <a:rPr lang="he-IL" dirty="0"/>
              <a:t>עבודה בקובץ </a:t>
            </a:r>
            <a:r>
              <a:rPr lang="en-US" b="1" dirty="0"/>
              <a:t>word</a:t>
            </a:r>
            <a:r>
              <a:rPr lang="en-US" dirty="0"/>
              <a:t> </a:t>
            </a:r>
            <a:r>
              <a:rPr lang="he-IL" dirty="0"/>
              <a:t> על המחשב</a:t>
            </a:r>
          </a:p>
          <a:p>
            <a:pPr marL="171450" indent="-171450" algn="r" defTabSz="914400" rtl="1" eaLnBrk="1" latinLnBrk="0" hangingPunct="1">
              <a:buFont typeface="Arial" panose="020B0604020202020204" pitchFamily="34" charset="0"/>
              <a:buChar char="•"/>
            </a:pPr>
            <a:r>
              <a:rPr lang="he-IL" dirty="0"/>
              <a:t>השלב המועבר </a:t>
            </a:r>
            <a:r>
              <a:rPr lang="he-IL" b="1" dirty="0"/>
              <a:t>לבקרה</a:t>
            </a:r>
          </a:p>
          <a:p>
            <a:pPr marL="171450" indent="-171450" algn="r" defTabSz="914400" rtl="1" eaLnBrk="1" latinLnBrk="0" hangingPunct="1">
              <a:buFont typeface="Arial" panose="020B0604020202020204" pitchFamily="34" charset="0"/>
              <a:buChar char="•"/>
            </a:pPr>
            <a:r>
              <a:rPr lang="he-IL" b="1" dirty="0"/>
              <a:t>ללא לשמור כ-</a:t>
            </a:r>
            <a:r>
              <a:rPr lang="en-US" b="1" dirty="0"/>
              <a:t>pdf</a:t>
            </a:r>
            <a:r>
              <a:rPr lang="he-IL" b="1" dirty="0"/>
              <a:t>!!!!!!!!!!</a:t>
            </a:r>
          </a:p>
          <a:p>
            <a:pPr marL="171450" indent="-171450" algn="r" defTabSz="914400" rtl="1" eaLnBrk="1" latinLnBrk="0" hangingPunct="1">
              <a:buFont typeface="Arial" panose="020B0604020202020204" pitchFamily="34" charset="0"/>
              <a:buChar char="•"/>
            </a:pPr>
            <a:r>
              <a:rPr lang="he-IL" dirty="0"/>
              <a:t>חובה </a:t>
            </a:r>
            <a:r>
              <a:rPr lang="he-IL" b="1" dirty="0"/>
              <a:t>להעלות</a:t>
            </a:r>
            <a:r>
              <a:rPr lang="he-IL" dirty="0"/>
              <a:t> קובץ (קבצי הגשה) </a:t>
            </a:r>
            <a:r>
              <a:rPr lang="he-IL" b="1" dirty="0"/>
              <a:t>לפני</a:t>
            </a:r>
            <a:r>
              <a:rPr lang="he-IL" dirty="0"/>
              <a:t> הזנת ציון שלב זה.</a:t>
            </a:r>
          </a:p>
          <a:p>
            <a:pPr marL="171450" indent="-171450" algn="r" defTabSz="914400" rtl="1" eaLnBrk="1" latinLnBrk="0" hangingPunct="1">
              <a:buFont typeface="Arial" panose="020B0604020202020204" pitchFamily="34" charset="0"/>
              <a:buChar char="•"/>
            </a:pPr>
            <a:r>
              <a:rPr lang="he-IL" dirty="0"/>
              <a:t>השוואת מספרי </a:t>
            </a:r>
            <a:r>
              <a:rPr lang="he-IL" b="1" dirty="0"/>
              <a:t>תעודת זהות </a:t>
            </a:r>
            <a:r>
              <a:rPr lang="he-IL" dirty="0"/>
              <a:t>לצוותים </a:t>
            </a:r>
            <a:r>
              <a:rPr lang="he-IL" dirty="0" err="1"/>
              <a:t>בשיוכים</a:t>
            </a:r>
            <a:r>
              <a:rPr lang="he-IL" dirty="0"/>
              <a:t>.</a:t>
            </a:r>
          </a:p>
          <a:p>
            <a:pPr marL="171450" indent="-171450" algn="r" defTabSz="914400" rtl="1" eaLnBrk="1" latinLnBrk="0" hangingPunct="1">
              <a:buFont typeface="Arial" panose="020B0604020202020204" pitchFamily="34" charset="0"/>
              <a:buChar char="•"/>
            </a:pPr>
            <a:r>
              <a:rPr lang="he-IL" b="1" dirty="0"/>
              <a:t>ריבוי קבצים </a:t>
            </a:r>
            <a:r>
              <a:rPr lang="he-IL" dirty="0"/>
              <a:t>בדגמי: פרזנטציה והסכת.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40A783-818F-E878-623F-81D817D76E2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40823D-FD3B-1F4E-9E75-4CD3DBB677A7}" type="slidenum">
              <a:rPr lang="en-IL" smtClean="0"/>
              <a:t>39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3767100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EFACD1-E8F0-0DE0-16E4-DD27E09C7A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A74170B-2959-8FB1-B9FF-BCA0D745E8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01C2230-0455-F7EC-2312-ECB8A79137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algn="r" defTabSz="914400" rtl="1" eaLnBrk="1" latinLnBrk="0" hangingPunct="1">
              <a:buFont typeface="Arial" panose="020B0604020202020204" pitchFamily="34" charset="0"/>
              <a:buChar char="•"/>
            </a:pPr>
            <a:r>
              <a:rPr lang="he-IL" dirty="0"/>
              <a:t>השוואת מספרי </a:t>
            </a:r>
            <a:r>
              <a:rPr lang="he-IL" b="1" dirty="0"/>
              <a:t>תעודת זהות </a:t>
            </a:r>
            <a:r>
              <a:rPr lang="he-IL" dirty="0"/>
              <a:t>לצוותים </a:t>
            </a:r>
            <a:r>
              <a:rPr lang="he-IL" dirty="0" err="1"/>
              <a:t>בשיוכים</a:t>
            </a:r>
            <a:r>
              <a:rPr lang="he-IL" dirty="0"/>
              <a:t>.</a:t>
            </a:r>
          </a:p>
          <a:p>
            <a:pPr marL="171450" indent="-171450" algn="r" defTabSz="914400" rtl="1" eaLnBrk="1" latinLnBrk="0" hangingPunct="1">
              <a:buFont typeface="Arial" panose="020B0604020202020204" pitchFamily="34" charset="0"/>
              <a:buChar char="•"/>
            </a:pPr>
            <a:r>
              <a:rPr lang="he-IL" dirty="0"/>
              <a:t>אם לא מתאים יש לחזור למסך </a:t>
            </a:r>
            <a:r>
              <a:rPr lang="he-IL" dirty="0" err="1"/>
              <a:t>שיוכים</a:t>
            </a:r>
            <a:r>
              <a:rPr lang="he-IL" dirty="0"/>
              <a:t> ולהתאים את </a:t>
            </a:r>
            <a:r>
              <a:rPr lang="he-IL" dirty="0" err="1"/>
              <a:t>השיוכים</a:t>
            </a:r>
            <a:r>
              <a:rPr lang="he-IL" dirty="0"/>
              <a:t> למתכונת של צוותי ההגשה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60AC59-414A-FE59-A73E-5FB86CB33F0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40823D-FD3B-1F4E-9E75-4CD3DBB677A7}" type="slidenum">
              <a:rPr lang="en-IL" smtClean="0"/>
              <a:t>40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1198175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57CFCE-740E-8D74-F6E5-B37BD6A448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56EB982-9D40-B4F9-CFB5-378C79FC3D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75BFE92-1572-F0A4-4221-D4C10A9792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 algn="r" rtl="1">
              <a:buAutoNum type="arabicPeriod"/>
            </a:pPr>
            <a:r>
              <a:rPr lang="he-IL" dirty="0"/>
              <a:t>יש לבחור כניסת מורה למשימות</a:t>
            </a:r>
            <a:endParaRPr lang="en-I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86636D-B4B4-F610-6CE9-C3A05FA0751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40823D-FD3B-1F4E-9E75-4CD3DBB677A7}" type="slidenum">
              <a:rPr lang="en-IL" smtClean="0"/>
              <a:t>5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12510649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C5417D-757E-3B66-33FA-B6BC71A6D4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DB03418-4F38-4E6D-B797-64CFBBCE32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0859215-0A04-F058-6310-423001B092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algn="r" rtl="1">
              <a:buFont typeface="Arial" panose="020B0604020202020204" pitchFamily="34" charset="0"/>
              <a:buChar char="•"/>
            </a:pPr>
            <a:endParaRPr lang="he-I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E9E790-4FAF-B93B-DB4A-D84C2733C6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40823D-FD3B-1F4E-9E75-4CD3DBB677A7}" type="slidenum">
              <a:rPr lang="en-IL" smtClean="0"/>
              <a:t>41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40618896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DD9E88-BFA6-6F25-070E-8D932E9B93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1DED2CA-3C1B-34A9-B488-F81CF4619F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FCB749C-3075-750F-59EF-068D138FBF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algn="r" defTabSz="914400" rtl="1" eaLnBrk="1" latinLnBrk="0" hangingPunct="1">
              <a:buFont typeface="Arial" panose="020B0604020202020204" pitchFamily="34" charset="0"/>
              <a:buChar char="•"/>
            </a:pPr>
            <a:r>
              <a:rPr lang="he-IL" dirty="0"/>
              <a:t>הזנת ציונים לפי </a:t>
            </a:r>
            <a:r>
              <a:rPr lang="he-IL" b="1" dirty="0"/>
              <a:t>הפירוט שמחוון. </a:t>
            </a:r>
            <a:endParaRPr lang="he-IL" dirty="0"/>
          </a:p>
          <a:p>
            <a:pPr marL="171450" indent="-171450" algn="r" defTabSz="914400" rtl="1" eaLnBrk="1" latinLnBrk="0" hangingPunct="1">
              <a:buFont typeface="Arial" panose="020B0604020202020204" pitchFamily="34" charset="0"/>
              <a:buChar char="•"/>
            </a:pPr>
            <a:r>
              <a:rPr lang="he-IL" b="1" dirty="0"/>
              <a:t>טווח ציונים </a:t>
            </a:r>
            <a:r>
              <a:rPr lang="he-IL" dirty="0"/>
              <a:t>0-10</a:t>
            </a:r>
          </a:p>
          <a:p>
            <a:pPr marL="171450" indent="-171450" algn="r" defTabSz="914400" rtl="1" eaLnBrk="1" latinLnBrk="0" hangingPunct="1">
              <a:buFont typeface="Arial" panose="020B0604020202020204" pitchFamily="34" charset="0"/>
              <a:buChar char="•"/>
            </a:pPr>
            <a:r>
              <a:rPr lang="he-IL" dirty="0"/>
              <a:t>הסבר על אופן מתן הציון: </a:t>
            </a:r>
            <a:r>
              <a:rPr lang="he-IL" b="1" dirty="0"/>
              <a:t>הערכה </a:t>
            </a:r>
            <a:r>
              <a:rPr lang="en-US" b="1" dirty="0"/>
              <a:t>)</a:t>
            </a:r>
            <a:r>
              <a:rPr lang="he-IL" b="0" dirty="0"/>
              <a:t>עבור כל סעיף במחוון</a:t>
            </a:r>
            <a:r>
              <a:rPr lang="en-US" b="0" dirty="0"/>
              <a:t>( </a:t>
            </a:r>
            <a:r>
              <a:rPr lang="he-IL" b="1" dirty="0"/>
              <a:t>+ משוב מילולי</a:t>
            </a:r>
            <a:r>
              <a:rPr lang="en-US" b="1" dirty="0"/>
              <a:t> </a:t>
            </a:r>
            <a:endParaRPr lang="he-IL" b="1" dirty="0"/>
          </a:p>
          <a:p>
            <a:pPr marL="171450" indent="-171450" algn="r" defTabSz="914400" rtl="1" eaLnBrk="1" latinLnBrk="0" hangingPunct="1">
              <a:buFont typeface="Arial" panose="020B0604020202020204" pitchFamily="34" charset="0"/>
              <a:buChar char="•"/>
            </a:pPr>
            <a:r>
              <a:rPr lang="he-IL" b="1" dirty="0"/>
              <a:t>במשימות שיתופיות: </a:t>
            </a:r>
            <a:r>
              <a:rPr lang="he-IL" dirty="0"/>
              <a:t>חלוקה להערכה </a:t>
            </a:r>
            <a:r>
              <a:rPr lang="he-IL" b="1" dirty="0"/>
              <a:t>אישית</a:t>
            </a:r>
            <a:r>
              <a:rPr lang="he-IL" dirty="0"/>
              <a:t> ולהערכה </a:t>
            </a:r>
            <a:r>
              <a:rPr lang="he-IL" b="1" dirty="0"/>
              <a:t>שיתופית</a:t>
            </a:r>
            <a:r>
              <a:rPr lang="he-IL" dirty="0"/>
              <a:t>. כאן זה הערכה שיתופית.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B4B02F-99B6-19E3-CC49-BE37C76BE1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40823D-FD3B-1F4E-9E75-4CD3DBB677A7}" type="slidenum">
              <a:rPr lang="en-IL" smtClean="0"/>
              <a:t>42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7599089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A8999C-E93C-6259-5FB6-48B0D1632C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8E9311F-AF5E-2CEA-0D79-051A234B8A4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E453F8F-19ED-7060-C59B-B072E37A7A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r" defTabSz="914400" rtl="1" eaLnBrk="1" latinLnBrk="0" hangingPunct="1">
              <a:buFontTx/>
              <a:buNone/>
            </a:pPr>
            <a:r>
              <a:rPr lang="he-IL" dirty="0"/>
              <a:t>הסבר על לשונית עבור כל תלמיד בהערכה האישית</a:t>
            </a:r>
          </a:p>
          <a:p>
            <a:pPr marL="285750" indent="-285750" algn="r" defTabSz="914400" rtl="1" eaLnBrk="1" latinLnBrk="0" hangingPunct="1">
              <a:buFont typeface="Arial" panose="020B0604020202020204" pitchFamily="34" charset="0"/>
              <a:buChar char="•"/>
            </a:pPr>
            <a:endParaRPr lang="he-IL" dirty="0"/>
          </a:p>
          <a:p>
            <a:pPr marL="0" algn="r" defTabSz="914400" rtl="1" eaLnBrk="1" latinLnBrk="0" hangingPunct="1"/>
            <a:endParaRPr lang="he-IL" dirty="0"/>
          </a:p>
          <a:p>
            <a:pPr marL="0" algn="r" defTabSz="914400" rtl="1" eaLnBrk="1" latinLnBrk="0" hangingPunct="1"/>
            <a:endParaRPr lang="en-IL" dirty="0"/>
          </a:p>
          <a:p>
            <a:pPr marL="285750" indent="-285750" algn="r" defTabSz="914400" rtl="1" eaLnBrk="1" latinLnBrk="0" hangingPunct="1">
              <a:buFont typeface="Arial" panose="020B0604020202020204" pitchFamily="34" charset="0"/>
              <a:buChar char="•"/>
            </a:pPr>
            <a:endParaRPr lang="en-IL" dirty="0"/>
          </a:p>
          <a:p>
            <a:pPr marL="285750" indent="-285750" algn="r" defTabSz="914400" rtl="1" eaLnBrk="1" latinLnBrk="0" hangingPunct="1">
              <a:buFont typeface="Arial" panose="020B0604020202020204" pitchFamily="34" charset="0"/>
              <a:buChar char="•"/>
            </a:pPr>
            <a:endParaRPr lang="he-IL" dirty="0"/>
          </a:p>
          <a:p>
            <a:pPr marL="171450" indent="-171450" algn="r" rtl="1">
              <a:buFont typeface="Arial" panose="020B0604020202020204" pitchFamily="34" charset="0"/>
              <a:buChar char="•"/>
            </a:pPr>
            <a:endParaRPr lang="he-I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06AF69-13A9-C413-F62B-46DA49579B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40823D-FD3B-1F4E-9E75-4CD3DBB677A7}" type="slidenum">
              <a:rPr lang="en-IL" smtClean="0"/>
              <a:t>43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80693233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CA7CD1-5168-E8ED-777A-BA6F8071A7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95D849F-25B8-F5C6-6339-65C2C293DBB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813E8DB-7613-2963-0C54-DEDEDD3A38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he-IL" dirty="0"/>
              <a:t>ציון משוקלל</a:t>
            </a:r>
          </a:p>
          <a:p>
            <a:pPr marL="171450" marR="0" lvl="0" indent="-17145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b="1" dirty="0"/>
              <a:t>לא ניתן לעדכן </a:t>
            </a:r>
            <a:r>
              <a:rPr lang="he-IL" dirty="0"/>
              <a:t>לאחר שמירה: שמירת </a:t>
            </a:r>
            <a:r>
              <a:rPr lang="he-IL" b="1" dirty="0"/>
              <a:t>ביניים</a:t>
            </a:r>
            <a:r>
              <a:rPr lang="he-IL" dirty="0"/>
              <a:t> ושמירה </a:t>
            </a:r>
            <a:r>
              <a:rPr lang="he-IL" b="1" dirty="0"/>
              <a:t>סופית</a:t>
            </a:r>
          </a:p>
          <a:p>
            <a:pPr marL="171450" marR="0" lvl="0" indent="-17145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b="0" dirty="0"/>
              <a:t>לא מאפשר שמירה סופית עם לא הוזן </a:t>
            </a:r>
            <a:r>
              <a:rPr lang="he-IL" b="0" dirty="0" err="1"/>
              <a:t>הכל</a:t>
            </a:r>
            <a:endParaRPr lang="en-IL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140B0D-041D-A05F-84C4-E8A035F243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40823D-FD3B-1F4E-9E75-4CD3DBB677A7}" type="slidenum">
              <a:rPr lang="en-IL" smtClean="0"/>
              <a:t>44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74875648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31EEA3-F2C9-5B71-7638-F5652443A2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BE7D4F3-007B-E3F0-4086-838F9A4C2C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00E4D8A-F209-2744-6D00-9E57FDD131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r" rtl="1">
              <a:buFontTx/>
              <a:buNone/>
            </a:pPr>
            <a:r>
              <a:rPr lang="he-IL" dirty="0"/>
              <a:t>ניתן לראות את הסטטוס של כל תלמיד</a:t>
            </a:r>
          </a:p>
          <a:p>
            <a:pPr marL="0" indent="0" algn="r" rtl="1">
              <a:buFontTx/>
              <a:buNone/>
            </a:pPr>
            <a:endParaRPr lang="he-IL" dirty="0"/>
          </a:p>
          <a:p>
            <a:pPr marL="0" indent="0" algn="r" rtl="1">
              <a:buFontTx/>
              <a:buNone/>
            </a:pPr>
            <a:r>
              <a:rPr lang="he-IL" dirty="0"/>
              <a:t>מידע שיש על כל תלמיד:</a:t>
            </a:r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he-IL" dirty="0"/>
              <a:t>שם התלמיד</a:t>
            </a:r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he-IL" dirty="0"/>
              <a:t>צוות שהוא שייך אליו</a:t>
            </a:r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he-IL" dirty="0"/>
              <a:t>תת נושא</a:t>
            </a:r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he-IL" dirty="0"/>
              <a:t>שם העבודה</a:t>
            </a:r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he-IL" dirty="0"/>
              <a:t>דגם</a:t>
            </a:r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he-IL" dirty="0"/>
              <a:t>סטטוס שלבים (1,2,3,4 וציון סופי)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4673E4-A1C9-81BD-7213-39F844613A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40823D-FD3B-1F4E-9E75-4CD3DBB677A7}" type="slidenum">
              <a:rPr lang="en-IL" smtClean="0"/>
              <a:t>45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65345686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B94264-AFEA-0DD8-65B8-429B0F92EA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E44167C-97DD-8F85-D0DE-50DDC18AF24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5FDB85A-6984-1288-ED25-0F6086B6FB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algn="r" rtl="1">
              <a:buFont typeface="Arial" panose="020B0604020202020204" pitchFamily="34" charset="0"/>
              <a:buChar char="•"/>
            </a:pPr>
            <a:endParaRPr lang="he-I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78E0D4-25C6-FF20-50C6-953E67FA3A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40823D-FD3B-1F4E-9E75-4CD3DBB677A7}" type="slidenum">
              <a:rPr lang="en-IL" smtClean="0"/>
              <a:t>46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51278305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DB370C-E816-4505-7DFA-EAE1612CCD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E2C7F75-35FE-53CE-0F93-F8531CB87D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11A7050-0476-B4BD-1727-DB0730BB57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r" rtl="1">
              <a:buFontTx/>
              <a:buNone/>
            </a:pPr>
            <a:r>
              <a:rPr lang="he-IL" dirty="0"/>
              <a:t>הנחיה למורה</a:t>
            </a:r>
          </a:p>
          <a:p>
            <a:pPr marL="0" indent="0" algn="r" rtl="1">
              <a:buFontTx/>
              <a:buNone/>
            </a:pPr>
            <a:r>
              <a:rPr lang="he-IL" dirty="0"/>
              <a:t>מכיל דגמים </a:t>
            </a:r>
            <a:r>
              <a:rPr lang="he-IL" dirty="0" err="1"/>
              <a:t>רלוונטים</a:t>
            </a:r>
            <a:r>
              <a:rPr lang="he-IL" dirty="0"/>
              <a:t> למרחב הלמידה</a:t>
            </a:r>
          </a:p>
          <a:p>
            <a:pPr marL="0" indent="0" algn="r" rtl="1">
              <a:buFontTx/>
              <a:buNone/>
            </a:pPr>
            <a:r>
              <a:rPr lang="he-IL" dirty="0"/>
              <a:t>מידע כולל:</a:t>
            </a:r>
          </a:p>
          <a:p>
            <a:pPr marL="171450" indent="-171450" algn="r" rtl="1">
              <a:buFont typeface="Wingdings" pitchFamily="2" charset="2"/>
              <a:buChar char="§"/>
            </a:pPr>
            <a:r>
              <a:rPr lang="he-IL" dirty="0"/>
              <a:t>כללי</a:t>
            </a:r>
          </a:p>
          <a:p>
            <a:pPr marL="171450" indent="-171450" algn="r" rtl="1">
              <a:buFont typeface="Wingdings" pitchFamily="2" charset="2"/>
              <a:buChar char="§"/>
            </a:pPr>
            <a:r>
              <a:rPr lang="he-IL" dirty="0"/>
              <a:t>התוצר הסופי</a:t>
            </a:r>
          </a:p>
          <a:p>
            <a:pPr marL="171450" indent="-171450" algn="r" rtl="1">
              <a:buFont typeface="Wingdings" pitchFamily="2" charset="2"/>
              <a:buChar char="§"/>
            </a:pPr>
            <a:r>
              <a:rPr lang="he-IL" dirty="0"/>
              <a:t>תפקידי המורה במסגרת המשימה</a:t>
            </a:r>
          </a:p>
          <a:p>
            <a:pPr marL="171450" indent="-171450" algn="r" rtl="1">
              <a:buFont typeface="Wingdings" pitchFamily="2" charset="2"/>
              <a:buChar char="§"/>
            </a:pPr>
            <a:r>
              <a:rPr lang="he-IL" dirty="0"/>
              <a:t>מושגים</a:t>
            </a:r>
          </a:p>
          <a:p>
            <a:pPr marL="171450" indent="-171450" algn="r" rtl="1">
              <a:buFont typeface="Wingdings" pitchFamily="2" charset="2"/>
              <a:buChar char="§"/>
            </a:pPr>
            <a:r>
              <a:rPr lang="he-IL" dirty="0"/>
              <a:t>מקורות</a:t>
            </a:r>
          </a:p>
          <a:p>
            <a:pPr marL="171450" indent="-171450" algn="r" rtl="1">
              <a:buFont typeface="Wingdings" pitchFamily="2" charset="2"/>
              <a:buChar char="§"/>
            </a:pPr>
            <a:r>
              <a:rPr lang="he-IL" dirty="0"/>
              <a:t>שלב 1</a:t>
            </a:r>
          </a:p>
          <a:p>
            <a:pPr marL="171450" indent="-171450" algn="r" rtl="1">
              <a:buFont typeface="Wingdings" pitchFamily="2" charset="2"/>
              <a:buChar char="§"/>
            </a:pPr>
            <a:r>
              <a:rPr lang="he-IL" dirty="0"/>
              <a:t>שלב 2</a:t>
            </a:r>
          </a:p>
          <a:p>
            <a:pPr marL="171450" indent="-171450" algn="r" rtl="1">
              <a:buFont typeface="Wingdings" pitchFamily="2" charset="2"/>
              <a:buChar char="§"/>
            </a:pPr>
            <a:r>
              <a:rPr lang="he-IL" dirty="0"/>
              <a:t>שלב 3</a:t>
            </a:r>
          </a:p>
          <a:p>
            <a:pPr marL="171450" indent="-171450" algn="r" rtl="1">
              <a:buFont typeface="Wingdings" pitchFamily="2" charset="2"/>
              <a:buChar char="§"/>
            </a:pPr>
            <a:r>
              <a:rPr lang="he-IL" dirty="0"/>
              <a:t>שלב 4</a:t>
            </a:r>
          </a:p>
          <a:p>
            <a:pPr marL="171450" indent="-171450" algn="r" rtl="1">
              <a:buFont typeface="Wingdings" pitchFamily="2" charset="2"/>
              <a:buChar char="§"/>
            </a:pPr>
            <a:r>
              <a:rPr lang="he-IL" dirty="0"/>
              <a:t>הערכת המשימה</a:t>
            </a:r>
          </a:p>
          <a:p>
            <a:pPr marL="171450" indent="-171450" algn="r" rtl="1">
              <a:buFont typeface="Wingdings" pitchFamily="2" charset="2"/>
              <a:buChar char="§"/>
            </a:pPr>
            <a:r>
              <a:rPr lang="he-IL" dirty="0"/>
              <a:t>שימוש בבינה מלאכותית</a:t>
            </a:r>
          </a:p>
          <a:p>
            <a:pPr marL="171450" indent="-171450" algn="r" rtl="1">
              <a:buFont typeface="Wingdings" pitchFamily="2" charset="2"/>
              <a:buChar char="§"/>
            </a:pPr>
            <a:r>
              <a:rPr lang="he-IL" dirty="0"/>
              <a:t>המחוון המלא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8E60C2-B638-8076-D94A-0C6AF9ABFB0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40823D-FD3B-1F4E-9E75-4CD3DBB677A7}" type="slidenum">
              <a:rPr lang="en-IL" smtClean="0"/>
              <a:t>47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4330285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CE9873-A328-E635-0C54-27B1E32EBD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EECC5C9-AEF3-8926-6360-1C3A64A0EA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FA8AB8C-0B1A-DF9B-7616-1128682C68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algn="r" rtl="1">
              <a:buFont typeface="Arial" panose="020B0604020202020204" pitchFamily="34" charset="0"/>
              <a:buChar char="•"/>
            </a:pPr>
            <a:endParaRPr lang="he-I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30B81F-1257-BF4D-ECF7-AF3ACF8B3F0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40823D-FD3B-1F4E-9E75-4CD3DBB677A7}" type="slidenum">
              <a:rPr lang="en-IL" smtClean="0"/>
              <a:t>48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81966641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E7D7D7-16D7-D197-D862-C74236A85E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8A25E5F-44E2-3AC6-24F5-E24C8D55AF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ABC2038-7EB9-5976-36BD-3AEAB217D5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algn="r" rtl="1">
              <a:buFont typeface="Arial" panose="020B0604020202020204" pitchFamily="34" charset="0"/>
              <a:buChar char="•"/>
            </a:pPr>
            <a:endParaRPr lang="he-I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EA7E00-5EE9-2380-58AF-FD5840DD7C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40823D-FD3B-1F4E-9E75-4CD3DBB677A7}" type="slidenum">
              <a:rPr lang="en-IL" smtClean="0"/>
              <a:t>49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44592749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8F5A03-3FD7-A868-28B0-39006FAC95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DD60DCB-646A-B84D-CCF6-2E9CEF120AB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589CB1C-113E-E733-522B-AF94D27B55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algn="r" rtl="1">
              <a:buFont typeface="Arial" panose="020B0604020202020204" pitchFamily="34" charset="0"/>
              <a:buChar char="•"/>
            </a:pPr>
            <a:endParaRPr lang="he-I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207208-8444-2513-6BE0-5447D28455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40823D-FD3B-1F4E-9E75-4CD3DBB677A7}" type="slidenum">
              <a:rPr lang="en-IL" smtClean="0"/>
              <a:t>50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9012495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B6A41F-EFBD-C058-7DC8-7C2E725DBE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927A981-FF73-BF45-CB3D-624F48E93C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EAB711F-81C9-7327-8961-171847763F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 algn="r" rtl="1">
              <a:buAutoNum type="arabicPeriod"/>
            </a:pPr>
            <a:r>
              <a:rPr lang="he-IL" dirty="0"/>
              <a:t>תועברו למסך התחברות </a:t>
            </a:r>
            <a:r>
              <a:rPr lang="en-US" dirty="0"/>
              <a:t>IDM</a:t>
            </a:r>
            <a:r>
              <a:rPr lang="he-IL" dirty="0"/>
              <a:t> של המשרד.</a:t>
            </a:r>
          </a:p>
          <a:p>
            <a:pPr marL="228600" indent="-228600" algn="r" rtl="1">
              <a:buAutoNum type="arabicPeriod"/>
            </a:pPr>
            <a:r>
              <a:rPr lang="he-IL" dirty="0"/>
              <a:t>עליכם להזין, קוד משתמש, סיסמה וללחוץ על כפתור ״כניסה״</a:t>
            </a:r>
            <a:endParaRPr lang="en-I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E568F8-169F-4B94-5AD2-82D9BA15F3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40823D-FD3B-1F4E-9E75-4CD3DBB677A7}" type="slidenum">
              <a:rPr lang="en-IL" smtClean="0"/>
              <a:t>6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86358706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E3CC8D-BD2E-C981-40C7-054AA9E637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694CC88-5EFC-F216-F11D-92B653A278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F8DC142-8580-F00F-203E-16949988CB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he-IL" dirty="0"/>
              <a:t>מורה מחליט </a:t>
            </a:r>
            <a:r>
              <a:rPr lang="he-IL" b="1" dirty="0"/>
              <a:t>מי כן ומי לא</a:t>
            </a:r>
            <a:r>
              <a:rPr lang="he-IL" dirty="0"/>
              <a:t> להעביר.</a:t>
            </a:r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he-IL" b="1" dirty="0"/>
              <a:t>שיקולים</a:t>
            </a:r>
            <a:r>
              <a:rPr lang="he-IL" dirty="0"/>
              <a:t>: כשלון בגלל נסיבות חריגות, זלזול, </a:t>
            </a:r>
            <a:r>
              <a:rPr lang="he-IL" dirty="0" err="1"/>
              <a:t>וכו</a:t>
            </a:r>
            <a:r>
              <a:rPr lang="he-IL" dirty="0"/>
              <a:t>׳.</a:t>
            </a:r>
            <a:endParaRPr lang="en-IL" dirty="0"/>
          </a:p>
          <a:p>
            <a:pPr marL="285750" indent="-285750" algn="r" rtl="1" fontAlgn="base">
              <a:buFont typeface="Arial" panose="020B0604020202020204" pitchFamily="34" charset="0"/>
              <a:buChar char="•"/>
            </a:pPr>
            <a:r>
              <a:rPr lang="he-IL" dirty="0"/>
              <a:t>תחילה מועבר </a:t>
            </a:r>
            <a:r>
              <a:rPr lang="he-IL" b="1" dirty="0"/>
              <a:t>לאישור מנהל – </a:t>
            </a:r>
            <a:r>
              <a:rPr lang="he-IL" dirty="0"/>
              <a:t>מנהל יכול רק לגרוע.</a:t>
            </a:r>
          </a:p>
          <a:p>
            <a:pPr marL="285750" indent="-285750" algn="r" rtl="1" fontAlgn="base">
              <a:buFont typeface="Arial" panose="020B0604020202020204" pitchFamily="34" charset="0"/>
              <a:buChar char="•"/>
            </a:pPr>
            <a:r>
              <a:rPr lang="he-IL" dirty="0"/>
              <a:t>אח״כ מועבר למשרד לתהליך </a:t>
            </a:r>
            <a:r>
              <a:rPr lang="he-IL" b="1" dirty="0"/>
              <a:t>בקרה</a:t>
            </a:r>
          </a:p>
          <a:p>
            <a:pPr marL="285750" indent="-285750" algn="r" rtl="1" fontAlgn="base">
              <a:buFont typeface="Arial" panose="020B0604020202020204" pitchFamily="34" charset="0"/>
              <a:buChar char="•"/>
            </a:pPr>
            <a:endParaRPr lang="he-IL" dirty="0"/>
          </a:p>
          <a:p>
            <a:pPr marL="171450" indent="-171450" algn="r" rtl="1">
              <a:buFont typeface="Arial" panose="020B0604020202020204" pitchFamily="34" charset="0"/>
              <a:buChar char="•"/>
            </a:pPr>
            <a:endParaRPr lang="he-I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B1B098-60AB-D6F3-95E1-D5C74CC8441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40823D-FD3B-1F4E-9E75-4CD3DBB677A7}" type="slidenum">
              <a:rPr lang="en-IL" smtClean="0"/>
              <a:t>51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04934117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FFAE45-28D8-3B34-4029-3F2E6C8D44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E47E8F4-BE7C-67F4-9D03-9E1E906FDD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F686CA0-A555-879D-193C-084F73028F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algn="r" rtl="1">
              <a:buFont typeface="Arial" panose="020B0604020202020204" pitchFamily="34" charset="0"/>
              <a:buChar char="•"/>
            </a:pPr>
            <a:endParaRPr lang="he-I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ADFA44-C058-99CC-CDBA-01148B423E4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40823D-FD3B-1F4E-9E75-4CD3DBB677A7}" type="slidenum">
              <a:rPr lang="en-IL" smtClean="0"/>
              <a:t>52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25192412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A02611-8F48-A87A-061C-619B21272C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D9EA0AC-A5E1-97FA-8184-E2B46635E2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21A915E-856C-986E-B8D8-4EFE4DB4C2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algn="r" rtl="1">
              <a:buFont typeface="Arial" panose="020B0604020202020204" pitchFamily="34" charset="0"/>
              <a:buChar char="•"/>
            </a:pPr>
            <a:endParaRPr lang="he-I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C88F2E-7535-2FDC-BA66-5E1E66DF8A3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40823D-FD3B-1F4E-9E75-4CD3DBB677A7}" type="slidenum">
              <a:rPr lang="en-IL" smtClean="0"/>
              <a:t>53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28737403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856E44-2855-32CC-A78A-1B3C1DBED2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BF2A978-7995-155B-300D-8FB515D679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D416C6F-F95E-0A15-815A-1D50366A44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algn="r" rtl="1">
              <a:buFont typeface="Arial" panose="020B0604020202020204" pitchFamily="34" charset="0"/>
              <a:buChar char="•"/>
            </a:pPr>
            <a:endParaRPr lang="he-I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6DD505-7BF8-4EFF-DE39-8C52B0747D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40823D-FD3B-1F4E-9E75-4CD3DBB677A7}" type="slidenum">
              <a:rPr lang="en-IL" smtClean="0"/>
              <a:t>54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4367986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5AFC02-6CA3-E9C2-14CF-11B0097CD8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686C18F-FED9-D4FD-88DD-D7DB6D27682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8292B01-413E-8F1F-5253-9DD0A7A21F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algn="r" defTabSz="914400" rtl="1" eaLnBrk="1" latinLnBrk="0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e-IL" dirty="0"/>
              <a:t>במתווה הבגרות הגמישה קיימות </a:t>
            </a:r>
            <a:r>
              <a:rPr lang="he-IL" b="1" dirty="0"/>
              <a:t>שתי מערכות</a:t>
            </a:r>
            <a:r>
              <a:rPr lang="he-IL" dirty="0"/>
              <a:t>: מערכת מקוונת (אונליין) ומערכת לא מקוונת (אופליין).</a:t>
            </a:r>
          </a:p>
          <a:p>
            <a:pPr marL="171450" indent="-171450" algn="r" defTabSz="914400" rtl="1" eaLnBrk="1" latinLnBrk="0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e-IL" b="1" dirty="0"/>
              <a:t>מנהל בית הספר </a:t>
            </a:r>
            <a:r>
              <a:rPr lang="he-IL" dirty="0"/>
              <a:t>הגורם שקובע האם בית הספר עובד במערכת המקוונת או במערכת הלא מקוונת.</a:t>
            </a:r>
          </a:p>
          <a:p>
            <a:pPr marL="171450" indent="-171450" algn="r" defTabSz="914400" rtl="1" eaLnBrk="1" latinLnBrk="0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e-IL" dirty="0"/>
              <a:t>חשוב! ההחלטה של המנהל חל על </a:t>
            </a:r>
            <a:r>
              <a:rPr lang="he-IL" b="1" dirty="0"/>
              <a:t>כל בית הספר </a:t>
            </a:r>
            <a:r>
              <a:rPr lang="he-IL" dirty="0"/>
              <a:t>– כלומר באותו בית הספר כולם עובדים אונליין או כולם עובדים אופליין.</a:t>
            </a:r>
          </a:p>
          <a:p>
            <a:pPr marL="171450" indent="-171450" algn="r" defTabSz="914400" rtl="1" eaLnBrk="1" latinLnBrk="0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e-IL" dirty="0"/>
              <a:t>בעת ההתחברות למערכת מורה </a:t>
            </a:r>
            <a:r>
              <a:rPr lang="he-IL" b="1" dirty="0"/>
              <a:t>מופנה באופן אוטומטי </a:t>
            </a:r>
            <a:r>
              <a:rPr lang="he-IL" dirty="0"/>
              <a:t>למערכת המתאימה בהתאם להגדרה של בית ספרו.</a:t>
            </a:r>
          </a:p>
          <a:p>
            <a:pPr marL="171450" indent="-171450" algn="r" defTabSz="914400" rtl="1" eaLnBrk="1" latinLnBrk="0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e-IL" dirty="0"/>
              <a:t>ישנם מורים המלמדים </a:t>
            </a:r>
            <a:r>
              <a:rPr lang="he-IL" b="1" dirty="0"/>
              <a:t>ביותר ממוסד אחד</a:t>
            </a:r>
            <a:r>
              <a:rPr lang="he-IL" dirty="0"/>
              <a:t>, וייתכן מקרה שמוסד אחד מוגדר במערכת אונליין ומוסד אחד מוגדר במערכת אופליין.</a:t>
            </a:r>
          </a:p>
          <a:p>
            <a:pPr marL="171450" indent="-171450" algn="r" defTabSz="914400" rtl="1" eaLnBrk="1" latinLnBrk="0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e-IL" dirty="0"/>
              <a:t>במקרה זה יוצג למורה </a:t>
            </a:r>
            <a:r>
              <a:rPr lang="he-IL" b="1" dirty="0"/>
              <a:t>אופציה לבחור </a:t>
            </a:r>
            <a:r>
              <a:rPr lang="he-IL" dirty="0"/>
              <a:t>באיזה מערכת הוא עובד כעת</a:t>
            </a:r>
          </a:p>
          <a:p>
            <a:pPr marL="171450" marR="0" lvl="0" indent="-171450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כאן בחרנו - </a:t>
            </a:r>
            <a:r>
              <a:rPr lang="he-IL" b="1" dirty="0"/>
              <a:t>מקוון</a:t>
            </a:r>
          </a:p>
          <a:p>
            <a:pPr marL="228600" indent="-228600" algn="r" rtl="1">
              <a:buAutoNum type="arabicPeriod"/>
            </a:pPr>
            <a:endParaRPr lang="en-I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8859A0-94BA-AEF1-9A00-5184FB8816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40823D-FD3B-1F4E-9E75-4CD3DBB677A7}" type="slidenum">
              <a:rPr lang="en-IL" smtClean="0"/>
              <a:t>7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7851344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E63D04-4A7C-484F-00E3-F0BA8A4A2F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CF674DB-7454-F8B6-CAF3-19FCD45753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8F6ABB1-809C-7449-2769-286FE28762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algn="r" defTabSz="914400" rtl="1" eaLnBrk="1" latinLnBrk="0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e-IL" dirty="0"/>
              <a:t>כך נראה המסך הראשי של המערכת המקוונת</a:t>
            </a:r>
          </a:p>
          <a:p>
            <a:pPr marL="171450" indent="-171450" algn="r" defTabSz="914400" rtl="1" eaLnBrk="1" latinLnBrk="0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e-IL" b="1" dirty="0"/>
              <a:t>לא נדון הפעם במסך זה.</a:t>
            </a:r>
          </a:p>
          <a:p>
            <a:pPr marL="228600" indent="-228600" algn="r" rtl="1">
              <a:buAutoNum type="arabicPeriod"/>
            </a:pPr>
            <a:endParaRPr lang="en-I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930AEF-AB6F-B6E1-2E40-8A5CA4B0BDA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40823D-FD3B-1F4E-9E75-4CD3DBB677A7}" type="slidenum">
              <a:rPr lang="en-IL" smtClean="0"/>
              <a:t>8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2027540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365D2C-6403-56FC-FAB4-13B8E12184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DDA05BC-9179-705E-471F-8CE57540702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22D70FC-1E67-5ECF-8FCE-809CB533C2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algn="r" defTabSz="914400" rtl="1" eaLnBrk="1" latinLnBrk="0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e-IL" b="0" dirty="0"/>
              <a:t>בכל רגע נתון ניתן </a:t>
            </a:r>
            <a:r>
              <a:rPr lang="he-IL" b="1" dirty="0"/>
              <a:t>לעבור בין המערכות</a:t>
            </a:r>
            <a:r>
              <a:rPr lang="he-IL" b="0" dirty="0"/>
              <a:t>: בין המקוונת ללא מקוונת ולהפך</a:t>
            </a:r>
          </a:p>
          <a:p>
            <a:pPr marL="171450" indent="-171450" algn="r" defTabSz="914400" rtl="1" eaLnBrk="1" latinLnBrk="0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e-IL" b="0" dirty="0"/>
              <a:t>בוחרים </a:t>
            </a:r>
            <a:r>
              <a:rPr lang="he-IL" b="1" dirty="0"/>
              <a:t>בפרופיל אישי</a:t>
            </a:r>
          </a:p>
          <a:p>
            <a:pPr marL="171450" indent="-171450" algn="r" defTabSz="914400" rtl="1" eaLnBrk="1" latinLnBrk="0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e-IL" b="0" dirty="0"/>
              <a:t>לוחצים על </a:t>
            </a:r>
            <a:r>
              <a:rPr lang="he-IL" b="1" dirty="0"/>
              <a:t>החלף מוסד</a:t>
            </a:r>
          </a:p>
          <a:p>
            <a:pPr marL="171450" indent="-171450" algn="r" defTabSz="914400" rtl="1" eaLnBrk="1" latinLnBrk="0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e-IL" b="0" dirty="0"/>
              <a:t>מקבלים שוב את </a:t>
            </a:r>
            <a:r>
              <a:rPr lang="he-IL" b="1" dirty="0"/>
              <a:t>המסך של בחירת המערכת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50F3C3-44D5-17B0-3581-A74423329FC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40823D-FD3B-1F4E-9E75-4CD3DBB677A7}" type="slidenum">
              <a:rPr lang="en-IL" smtClean="0"/>
              <a:t>9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5409856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B6A348-6841-7753-9F47-7C6A3482B5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2FA20FC-F523-CA50-0535-F394B25B7F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E52EBBE-D8DA-BA8D-C11F-376130CDFC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algn="r" defTabSz="914400" rtl="1" eaLnBrk="1" latinLnBrk="0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e-IL" b="0" dirty="0"/>
              <a:t>הפעם נבחר את המערכת </a:t>
            </a:r>
            <a:r>
              <a:rPr lang="he-IL" b="1" dirty="0"/>
              <a:t>הלא מקוונת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84706D-B254-2872-AB8B-7E33AEA503F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40823D-FD3B-1F4E-9E75-4CD3DBB677A7}" type="slidenum">
              <a:rPr lang="en-IL" smtClean="0"/>
              <a:t>10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6341712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091E38-0001-89BC-DBD0-63D9FABC99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040971-6267-AD2D-F857-E64C33D746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1448E9-DB96-8CF5-8615-C3A34F0503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842BA-C3FA-6149-AEE0-3200D5BA3DE7}" type="datetimeFigureOut">
              <a:rPr lang="en-IL" smtClean="0"/>
              <a:t>11/02/2025</a:t>
            </a:fld>
            <a:endParaRPr lang="en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AE3273-45DF-1F36-FC86-C49710D419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DE730D-50CA-0344-103A-4EE74A64C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5C6D2-BA60-F040-96F0-D13313B3309B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4631838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3CE99A-8818-5314-9C75-6B77E8753A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155A5D-3730-C566-A5EA-8B24EB50EA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9E24AD-6A19-A3E9-4114-002DEFE2A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842BA-C3FA-6149-AEE0-3200D5BA3DE7}" type="datetimeFigureOut">
              <a:rPr lang="en-IL" smtClean="0"/>
              <a:t>11/02/2025</a:t>
            </a:fld>
            <a:endParaRPr lang="en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0CEB59-3BDF-C393-4DF6-E3345B4CD3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AA2BB8-901C-A555-489B-FA5EF48AC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5C6D2-BA60-F040-96F0-D13313B3309B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1740610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216C147-6670-D754-5BD7-E1C78976B9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6CF500-9DC9-C275-BECB-91330AB4DE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FDBD9A-BA02-4718-A2A4-39BC329315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842BA-C3FA-6149-AEE0-3200D5BA3DE7}" type="datetimeFigureOut">
              <a:rPr lang="en-IL" smtClean="0"/>
              <a:t>11/02/2025</a:t>
            </a:fld>
            <a:endParaRPr lang="en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31F154-FABF-9C66-699B-F7ABED946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9422FA-51F7-8D5F-8D31-ED135AEA0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5C6D2-BA60-F040-96F0-D13313B3309B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6443561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0807A-58EF-F056-AA0C-A6D5B27CC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A71B32-A3B8-9E39-EBC7-EC042EBF41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A14FE8-E743-EABF-57F9-3E3A3BB7D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842BA-C3FA-6149-AEE0-3200D5BA3DE7}" type="datetimeFigureOut">
              <a:rPr lang="en-IL" smtClean="0"/>
              <a:t>11/02/2025</a:t>
            </a:fld>
            <a:endParaRPr lang="en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57FA88-6A78-29AD-267F-D5E123E7F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860FFE-387B-15F9-49B5-6B7F02887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5C6D2-BA60-F040-96F0-D13313B3309B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6662379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11AF8F-BD74-4D45-B917-5A9B69B6B8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91A0E5-AE58-D36D-8608-437299482B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FFF671-CEC3-D82E-0A4E-C6B3E639DC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842BA-C3FA-6149-AEE0-3200D5BA3DE7}" type="datetimeFigureOut">
              <a:rPr lang="en-IL" smtClean="0"/>
              <a:t>11/02/2025</a:t>
            </a:fld>
            <a:endParaRPr lang="en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2A41DE-68F5-282F-4503-21FD4F9DA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2365D0-9FED-CDAF-D9A9-773ACF4F0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5C6D2-BA60-F040-96F0-D13313B3309B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6256715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A2F5C-BFFB-0216-9B20-DB769E80AB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D80D0E-3F8F-0B1A-080F-A3DE20A756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F69F71-F3D8-3432-86EB-2F1BD1DF43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14C806-4E9F-0F93-5EB4-AE81DB51BF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842BA-C3FA-6149-AEE0-3200D5BA3DE7}" type="datetimeFigureOut">
              <a:rPr lang="en-IL" smtClean="0"/>
              <a:t>11/02/2025</a:t>
            </a:fld>
            <a:endParaRPr lang="en-I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BD5B7C-20A8-80C3-24B6-4286978FDE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C38D2D-0EFD-6D7D-A7A9-279278CFC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5C6D2-BA60-F040-96F0-D13313B3309B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5230032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ED477C-30AE-4C05-BA0E-642BC49B8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983B71-B064-8BBB-EB18-30F4296641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58DC02-44A4-2029-42E6-E1480E4568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FA718E2-9643-3D38-BB7E-B884BCA21D3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67488A8-93E3-15B5-A4B4-A2AD3ECFA7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AC39C17-825F-6F05-10A4-BCDAD16DC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842BA-C3FA-6149-AEE0-3200D5BA3DE7}" type="datetimeFigureOut">
              <a:rPr lang="en-IL" smtClean="0"/>
              <a:t>11/02/2025</a:t>
            </a:fld>
            <a:endParaRPr lang="en-I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42FDF47-6FC4-C81E-84F3-6B4C2547B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53A866C-BD08-D865-7F2E-15EA64C380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5C6D2-BA60-F040-96F0-D13313B3309B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1745430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532824-652A-F9E9-61E4-75417E82BD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B8A240C-3C29-D726-F13A-D6B103BA1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842BA-C3FA-6149-AEE0-3200D5BA3DE7}" type="datetimeFigureOut">
              <a:rPr lang="en-IL" smtClean="0"/>
              <a:t>11/02/2025</a:t>
            </a:fld>
            <a:endParaRPr lang="en-I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7A9CE1-E247-C02E-61C7-DF8038227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03E037-4316-755A-E187-52F13490E6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5C6D2-BA60-F040-96F0-D13313B3309B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8227436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1D136C-7B85-F721-3FDB-9997290376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842BA-C3FA-6149-AEE0-3200D5BA3DE7}" type="datetimeFigureOut">
              <a:rPr lang="en-IL" smtClean="0"/>
              <a:t>11/02/2025</a:t>
            </a:fld>
            <a:endParaRPr lang="en-I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8B002D-1641-64D5-6548-4CD73EBC75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9D0678-88B5-C2B9-45A6-BF86502B0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5C6D2-BA60-F040-96F0-D13313B3309B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455837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F9C0AB-122E-1F14-D6F2-3D37ED2D8D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CFD4B0-EC2D-2DDE-CBC1-CC3E79DB6E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823982-7ED0-D043-426E-5B45E60AAC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BEE5AD-DBD8-3864-89EB-511BFA3CC2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842BA-C3FA-6149-AEE0-3200D5BA3DE7}" type="datetimeFigureOut">
              <a:rPr lang="en-IL" smtClean="0"/>
              <a:t>11/02/2025</a:t>
            </a:fld>
            <a:endParaRPr lang="en-I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A5C77B-A175-929B-DBEF-386F623D3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C5BF25-A8EC-9E4D-26A0-D80944209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5C6D2-BA60-F040-96F0-D13313B3309B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5716691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ED1313-3A7F-8AD1-F07D-D13D24357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291EC5-0796-DCC1-1F21-7C505D400A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4F9CA9-1CDF-B893-E17F-60909F9533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5355B0-A70F-99CC-D841-8DEE5A946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842BA-C3FA-6149-AEE0-3200D5BA3DE7}" type="datetimeFigureOut">
              <a:rPr lang="en-IL" smtClean="0"/>
              <a:t>11/02/2025</a:t>
            </a:fld>
            <a:endParaRPr lang="en-I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0298FA-99C6-A481-A048-8C1D36658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B4AE78-BB41-6281-304C-21DDE6969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5C6D2-BA60-F040-96F0-D13313B3309B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0346695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7B5DB06-1BAF-AE3F-A93E-AFE76B5E8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06E29D-2D33-4E24-AE11-75F960CDD3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812264-3F37-5373-8B48-F341331381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10842BA-C3FA-6149-AEE0-3200D5BA3DE7}" type="datetimeFigureOut">
              <a:rPr lang="en-IL" smtClean="0"/>
              <a:t>11/02/2025</a:t>
            </a:fld>
            <a:endParaRPr lang="en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D4FB2C-F974-F2E9-EEAC-EC4D86860D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I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29B061-5CEC-46DA-77EB-245914E64C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035C6D2-BA60-F040-96F0-D13313B3309B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191349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.jpe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3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3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3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png"/><Relationship Id="rId4" Type="http://schemas.openxmlformats.org/officeDocument/2006/relationships/image" Target="../media/image3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3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3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3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3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png"/><Relationship Id="rId4" Type="http://schemas.openxmlformats.org/officeDocument/2006/relationships/image" Target="../media/image3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D2B8C9D7-3B75-83B0-B919-1C72E1193DC2}"/>
              </a:ext>
            </a:extLst>
          </p:cNvPr>
          <p:cNvPicPr>
            <a:picLocks noChangeAspect="1" noChangeArrowheads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-15240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78E1F1F-6FC8-5816-5731-E1DBCF13DC65}"/>
              </a:ext>
            </a:extLst>
          </p:cNvPr>
          <p:cNvSpPr txBox="1"/>
          <p:nvPr/>
        </p:nvSpPr>
        <p:spPr>
          <a:xfrm>
            <a:off x="4544291" y="2367171"/>
            <a:ext cx="514898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he-IL" sz="4400" b="1" dirty="0">
                <a:solidFill>
                  <a:schemeClr val="bg1"/>
                </a:solidFill>
                <a:latin typeface="Heebo" pitchFamily="2" charset="-79"/>
                <a:cs typeface="Heebo" pitchFamily="2" charset="-79"/>
              </a:rPr>
              <a:t>תוכנית הבגרות הגמישה – </a:t>
            </a:r>
          </a:p>
          <a:p>
            <a:pPr algn="r" rtl="1"/>
            <a:r>
              <a:rPr lang="he-IL" sz="4400" b="1" dirty="0">
                <a:solidFill>
                  <a:schemeClr val="bg1"/>
                </a:solidFill>
                <a:latin typeface="Heebo" pitchFamily="2" charset="-79"/>
                <a:cs typeface="Heebo" pitchFamily="2" charset="-79"/>
              </a:rPr>
              <a:t>החינוך החרדי</a:t>
            </a:r>
            <a:endParaRPr lang="en-IL" sz="4400" b="1" dirty="0">
              <a:solidFill>
                <a:schemeClr val="bg1"/>
              </a:solidFill>
              <a:latin typeface="Heebo" pitchFamily="2" charset="-79"/>
              <a:cs typeface="Heebo" pitchFamily="2" charset="-79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4894F8B-A8E7-FB7C-0AB7-288B6544E1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9183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5849361-F061-6D55-FE96-D0719CEFDC2F}"/>
              </a:ext>
            </a:extLst>
          </p:cNvPr>
          <p:cNvSpPr txBox="1"/>
          <p:nvPr/>
        </p:nvSpPr>
        <p:spPr>
          <a:xfrm>
            <a:off x="4869280" y="2012004"/>
            <a:ext cx="599715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he-IL" sz="4800" dirty="0">
                <a:solidFill>
                  <a:schemeClr val="bg1"/>
                </a:solidFill>
                <a:latin typeface="Heebo" pitchFamily="2" charset="-79"/>
                <a:cs typeface="Heebo" pitchFamily="2" charset="-79"/>
              </a:rPr>
              <a:t>תוכנית הבגרות הגמישה</a:t>
            </a:r>
          </a:p>
          <a:p>
            <a:pPr algn="r" rtl="1"/>
            <a:r>
              <a:rPr lang="he-IL" sz="4800" dirty="0">
                <a:solidFill>
                  <a:schemeClr val="bg1"/>
                </a:solidFill>
                <a:latin typeface="Heebo" pitchFamily="2" charset="-79"/>
                <a:cs typeface="Heebo" pitchFamily="2" charset="-79"/>
              </a:rPr>
              <a:t>  מגזר חרדי</a:t>
            </a:r>
            <a:endParaRPr lang="en-IL" sz="4800" dirty="0">
              <a:solidFill>
                <a:schemeClr val="bg1"/>
              </a:solidFill>
              <a:latin typeface="Heebo" pitchFamily="2" charset="-79"/>
              <a:cs typeface="Heebo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1018722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011640-CF37-A008-0EB9-82F264BF84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0BD1A2BB-B5CF-DD9D-6756-C7092FC136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7204"/>
            <a:ext cx="1219200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10BFA2-C63B-82E7-7E11-B57374B0AED1}"/>
              </a:ext>
            </a:extLst>
          </p:cNvPr>
          <p:cNvSpPr txBox="1"/>
          <p:nvPr/>
        </p:nvSpPr>
        <p:spPr>
          <a:xfrm>
            <a:off x="3945411" y="593945"/>
            <a:ext cx="430117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e-IL" sz="28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Heebo" pitchFamily="2" charset="-79"/>
                <a:cs typeface="Heebo" pitchFamily="2" charset="-79"/>
              </a:rPr>
              <a:t>מעבר למערכת הלא מקוונת</a:t>
            </a:r>
            <a:endParaRPr lang="en-IL" sz="2800" b="1" dirty="0">
              <a:solidFill>
                <a:schemeClr val="tx2">
                  <a:lumMod val="75000"/>
                  <a:lumOff val="25000"/>
                </a:schemeClr>
              </a:solidFill>
              <a:latin typeface="Heebo" pitchFamily="2" charset="-79"/>
              <a:cs typeface="Heebo" pitchFamily="2" charset="-79"/>
            </a:endParaRPr>
          </a:p>
          <a:p>
            <a:endParaRPr lang="en-IL" sz="2800" b="1" dirty="0">
              <a:solidFill>
                <a:schemeClr val="tx2">
                  <a:lumMod val="75000"/>
                  <a:lumOff val="25000"/>
                </a:schemeClr>
              </a:solidFill>
              <a:latin typeface="Heebo" pitchFamily="2" charset="-79"/>
              <a:cs typeface="Heebo" pitchFamily="2" charset="-79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0550DE33-F0A9-223C-941B-8D74AA2E66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23" y="241126"/>
            <a:ext cx="962998" cy="1306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B581A9C-FD99-B1EE-2284-1C33A270F322}"/>
              </a:ext>
            </a:extLst>
          </p:cNvPr>
          <p:cNvSpPr/>
          <p:nvPr/>
        </p:nvSpPr>
        <p:spPr>
          <a:xfrm>
            <a:off x="7045569" y="1676400"/>
            <a:ext cx="1555788" cy="4689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032BD92-9A9D-6169-90A7-91F66181D38F}"/>
              </a:ext>
            </a:extLst>
          </p:cNvPr>
          <p:cNvSpPr/>
          <p:nvPr/>
        </p:nvSpPr>
        <p:spPr>
          <a:xfrm>
            <a:off x="7385538" y="3071446"/>
            <a:ext cx="762000" cy="357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IL"/>
          </a:p>
        </p:txBody>
      </p:sp>
      <p:pic>
        <p:nvPicPr>
          <p:cNvPr id="10" name="Picture 9" descr="A screenshot of a computer&#10;&#10;AI-generated content may be incorrect.">
            <a:extLst>
              <a:ext uri="{FF2B5EF4-FFF2-40B4-BE49-F238E27FC236}">
                <a16:creationId xmlns:a16="http://schemas.microsoft.com/office/drawing/2014/main" id="{FD1DCBE0-8252-682C-AAA4-66A9BCB0E4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6021" y="1259567"/>
            <a:ext cx="9853843" cy="5657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4506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25B004-1E9D-1332-1A2E-A82F27856E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57EAA611-9566-CA4A-38DE-C8F1EE5C33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7204"/>
            <a:ext cx="1219200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5661DED-9292-8A2B-C900-DEAAFD1710E4}"/>
              </a:ext>
            </a:extLst>
          </p:cNvPr>
          <p:cNvSpPr txBox="1"/>
          <p:nvPr/>
        </p:nvSpPr>
        <p:spPr>
          <a:xfrm>
            <a:off x="3945411" y="593945"/>
            <a:ext cx="613341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e-IL" sz="28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Heebo" pitchFamily="2" charset="-79"/>
                <a:cs typeface="Heebo" pitchFamily="2" charset="-79"/>
              </a:rPr>
              <a:t> מורה – מערכת לא מקוונת - מסך ראשי</a:t>
            </a:r>
            <a:endParaRPr lang="en-IL" sz="2800" b="1" dirty="0">
              <a:solidFill>
                <a:schemeClr val="tx2">
                  <a:lumMod val="75000"/>
                  <a:lumOff val="25000"/>
                </a:schemeClr>
              </a:solidFill>
              <a:latin typeface="Heebo" pitchFamily="2" charset="-79"/>
              <a:cs typeface="Heebo" pitchFamily="2" charset="-79"/>
            </a:endParaRPr>
          </a:p>
          <a:p>
            <a:endParaRPr lang="en-IL" sz="2800" b="1" dirty="0">
              <a:solidFill>
                <a:schemeClr val="tx2">
                  <a:lumMod val="75000"/>
                  <a:lumOff val="25000"/>
                </a:schemeClr>
              </a:solidFill>
              <a:latin typeface="Heebo" pitchFamily="2" charset="-79"/>
              <a:cs typeface="Heebo" pitchFamily="2" charset="-79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30F9FA3D-632A-E71D-3082-A14179F485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23" y="241126"/>
            <a:ext cx="962998" cy="1306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8EB88B22-ABFE-A23B-8429-84BE8ECDBB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245" y="1422393"/>
            <a:ext cx="11500339" cy="519448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F000497-DBB6-0AB9-34BD-5C025E31B672}"/>
              </a:ext>
            </a:extLst>
          </p:cNvPr>
          <p:cNvSpPr/>
          <p:nvPr/>
        </p:nvSpPr>
        <p:spPr>
          <a:xfrm>
            <a:off x="8968154" y="1548052"/>
            <a:ext cx="1110667" cy="2967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IL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B373835-341B-44A5-653D-576F004A20AF}"/>
              </a:ext>
            </a:extLst>
          </p:cNvPr>
          <p:cNvSpPr/>
          <p:nvPr/>
        </p:nvSpPr>
        <p:spPr>
          <a:xfrm>
            <a:off x="10078820" y="2848707"/>
            <a:ext cx="554011" cy="17584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IL"/>
          </a:p>
        </p:txBody>
      </p:sp>
      <p:pic>
        <p:nvPicPr>
          <p:cNvPr id="8" name="Picture 7" descr="A screenshot of a computer&#10;&#10;AI-generated content may be incorrect.">
            <a:extLst>
              <a:ext uri="{FF2B5EF4-FFF2-40B4-BE49-F238E27FC236}">
                <a16:creationId xmlns:a16="http://schemas.microsoft.com/office/drawing/2014/main" id="{E4ED70F0-34FD-356F-A9B2-966F31A016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25262" y="2038906"/>
            <a:ext cx="8340480" cy="3644963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7AB1C73-D245-6577-22FE-21013FB5A55D}"/>
              </a:ext>
            </a:extLst>
          </p:cNvPr>
          <p:cNvCxnSpPr>
            <a:cxnSpLocks/>
          </p:cNvCxnSpPr>
          <p:nvPr/>
        </p:nvCxnSpPr>
        <p:spPr>
          <a:xfrm flipH="1">
            <a:off x="1001478" y="921778"/>
            <a:ext cx="577129" cy="682352"/>
          </a:xfrm>
          <a:prstGeom prst="straightConnector1">
            <a:avLst/>
          </a:prstGeom>
          <a:ln w="1524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D1AB015-C7B6-E331-73C3-53A75F46C585}"/>
              </a:ext>
            </a:extLst>
          </p:cNvPr>
          <p:cNvCxnSpPr>
            <a:cxnSpLocks/>
          </p:cNvCxnSpPr>
          <p:nvPr/>
        </p:nvCxnSpPr>
        <p:spPr>
          <a:xfrm flipH="1">
            <a:off x="1678151" y="921778"/>
            <a:ext cx="546666" cy="682352"/>
          </a:xfrm>
          <a:prstGeom prst="straightConnector1">
            <a:avLst/>
          </a:prstGeom>
          <a:ln w="1524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3832704-F76A-179A-9351-7E3E6D617855}"/>
              </a:ext>
            </a:extLst>
          </p:cNvPr>
          <p:cNvCxnSpPr>
            <a:cxnSpLocks/>
          </p:cNvCxnSpPr>
          <p:nvPr/>
        </p:nvCxnSpPr>
        <p:spPr>
          <a:xfrm flipH="1">
            <a:off x="8348017" y="2226501"/>
            <a:ext cx="867235" cy="854283"/>
          </a:xfrm>
          <a:prstGeom prst="straightConnector1">
            <a:avLst/>
          </a:prstGeom>
          <a:ln w="1524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C663D85-6BF4-F4F7-83C9-AA385EBB9A61}"/>
              </a:ext>
            </a:extLst>
          </p:cNvPr>
          <p:cNvCxnSpPr>
            <a:cxnSpLocks/>
          </p:cNvCxnSpPr>
          <p:nvPr/>
        </p:nvCxnSpPr>
        <p:spPr>
          <a:xfrm flipH="1">
            <a:off x="2617403" y="1375476"/>
            <a:ext cx="681591" cy="645152"/>
          </a:xfrm>
          <a:prstGeom prst="straightConnector1">
            <a:avLst/>
          </a:prstGeom>
          <a:ln w="1524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E4133B1-E895-DCFB-D142-03E872659ED0}"/>
              </a:ext>
            </a:extLst>
          </p:cNvPr>
          <p:cNvCxnSpPr>
            <a:cxnSpLocks/>
          </p:cNvCxnSpPr>
          <p:nvPr/>
        </p:nvCxnSpPr>
        <p:spPr>
          <a:xfrm flipH="1">
            <a:off x="2617403" y="2945081"/>
            <a:ext cx="681591" cy="602695"/>
          </a:xfrm>
          <a:prstGeom prst="straightConnector1">
            <a:avLst/>
          </a:prstGeom>
          <a:ln w="1524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389228C-384D-95EE-71D9-1133A29F375C}"/>
              </a:ext>
            </a:extLst>
          </p:cNvPr>
          <p:cNvCxnSpPr>
            <a:cxnSpLocks/>
          </p:cNvCxnSpPr>
          <p:nvPr/>
        </p:nvCxnSpPr>
        <p:spPr>
          <a:xfrm>
            <a:off x="10725238" y="1105901"/>
            <a:ext cx="749134" cy="551297"/>
          </a:xfrm>
          <a:prstGeom prst="straightConnector1">
            <a:avLst/>
          </a:prstGeom>
          <a:ln w="1524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3C0EDDCA-00F2-9874-31DB-55BBCC3BD1DD}"/>
              </a:ext>
            </a:extLst>
          </p:cNvPr>
          <p:cNvSpPr txBox="1"/>
          <p:nvPr/>
        </p:nvSpPr>
        <p:spPr>
          <a:xfrm>
            <a:off x="1417811" y="593945"/>
            <a:ext cx="546665" cy="4997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1" eaLnBrk="1" latinLnBrk="0" hangingPunct="1"/>
            <a:endParaRPr lang="en-IL" dirty="0"/>
          </a:p>
        </p:txBody>
      </p:sp>
    </p:spTree>
    <p:extLst>
      <p:ext uri="{BB962C8B-B14F-4D97-AF65-F5344CB8AC3E}">
        <p14:creationId xmlns:p14="http://schemas.microsoft.com/office/powerpoint/2010/main" val="30090632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28E445-4447-C6BB-4F5F-DF03F90F94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10F9E1C-4C38-EAB7-FFCB-1B21D65500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7204"/>
            <a:ext cx="1219200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C6CE656-B228-FB4E-4244-B283AB5FEE0D}"/>
              </a:ext>
            </a:extLst>
          </p:cNvPr>
          <p:cNvSpPr txBox="1"/>
          <p:nvPr/>
        </p:nvSpPr>
        <p:spPr>
          <a:xfrm>
            <a:off x="2603028" y="593945"/>
            <a:ext cx="780854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e-IL" sz="28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Heebo" pitchFamily="2" charset="-79"/>
                <a:cs typeface="Heebo" pitchFamily="2" charset="-79"/>
              </a:rPr>
              <a:t> מורה – מערכת לא מקוונת - מסך ראשי – סרגל צד</a:t>
            </a:r>
            <a:endParaRPr lang="en-IL" sz="2800" b="1" dirty="0">
              <a:solidFill>
                <a:schemeClr val="tx2">
                  <a:lumMod val="75000"/>
                  <a:lumOff val="25000"/>
                </a:schemeClr>
              </a:solidFill>
              <a:latin typeface="Heebo" pitchFamily="2" charset="-79"/>
              <a:cs typeface="Heebo" pitchFamily="2" charset="-79"/>
            </a:endParaRPr>
          </a:p>
          <a:p>
            <a:endParaRPr lang="en-IL" sz="2800" b="1" dirty="0">
              <a:solidFill>
                <a:schemeClr val="tx2">
                  <a:lumMod val="75000"/>
                  <a:lumOff val="25000"/>
                </a:schemeClr>
              </a:solidFill>
              <a:latin typeface="Heebo" pitchFamily="2" charset="-79"/>
              <a:cs typeface="Heebo" pitchFamily="2" charset="-79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0851270F-F081-412D-A3EB-D02ADC4405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23" y="241126"/>
            <a:ext cx="962998" cy="1306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C5460A3-0658-3334-666C-E4AC793B4223}"/>
              </a:ext>
            </a:extLst>
          </p:cNvPr>
          <p:cNvSpPr/>
          <p:nvPr/>
        </p:nvSpPr>
        <p:spPr>
          <a:xfrm>
            <a:off x="8968154" y="1548052"/>
            <a:ext cx="1110667" cy="2967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IL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16BF66D-F1B1-DF41-F640-974FF98D05C0}"/>
              </a:ext>
            </a:extLst>
          </p:cNvPr>
          <p:cNvSpPr/>
          <p:nvPr/>
        </p:nvSpPr>
        <p:spPr>
          <a:xfrm>
            <a:off x="10078820" y="2848707"/>
            <a:ext cx="554011" cy="17584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IL"/>
          </a:p>
        </p:txBody>
      </p:sp>
      <p:pic>
        <p:nvPicPr>
          <p:cNvPr id="17" name="Picture 16" descr="A screenshot of a computer&#10;&#10;AI-generated content may be incorrect.">
            <a:extLst>
              <a:ext uri="{FF2B5EF4-FFF2-40B4-BE49-F238E27FC236}">
                <a16:creationId xmlns:a16="http://schemas.microsoft.com/office/drawing/2014/main" id="{CA450D56-E8EE-BA98-F34D-F40F13E9D8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622" y="1451730"/>
            <a:ext cx="11629355" cy="525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573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668F88-D4F9-E500-5714-B98604F0D9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5B2CBEB9-EED4-9774-CE65-C176CC00BD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725" y="353135"/>
            <a:ext cx="1219200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AD122F2-B6D4-6A2D-B224-A137F33075A4}"/>
              </a:ext>
            </a:extLst>
          </p:cNvPr>
          <p:cNvSpPr txBox="1"/>
          <p:nvPr/>
        </p:nvSpPr>
        <p:spPr>
          <a:xfrm>
            <a:off x="5488181" y="632979"/>
            <a:ext cx="11464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e-IL" sz="28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Heebo" pitchFamily="2" charset="-79"/>
                <a:cs typeface="Heebo" pitchFamily="2" charset="-79"/>
              </a:rPr>
              <a:t>דגמים</a:t>
            </a:r>
            <a:endParaRPr lang="en-IL" sz="2800" b="1" dirty="0">
              <a:solidFill>
                <a:schemeClr val="tx2">
                  <a:lumMod val="75000"/>
                  <a:lumOff val="25000"/>
                </a:schemeClr>
              </a:solidFill>
              <a:latin typeface="Heebo" pitchFamily="2" charset="-79"/>
              <a:cs typeface="Heebo" pitchFamily="2" charset="-79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789B4A4F-D2FD-B4DE-F259-FED3FFD863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23" y="241126"/>
            <a:ext cx="962998" cy="1306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ACDBE18-8CDE-C57E-322F-D10909FE0AAD}"/>
              </a:ext>
            </a:extLst>
          </p:cNvPr>
          <p:cNvSpPr txBox="1"/>
          <p:nvPr/>
        </p:nvSpPr>
        <p:spPr>
          <a:xfrm>
            <a:off x="7169745" y="815754"/>
            <a:ext cx="3604559" cy="6152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lnSpc>
                <a:spcPct val="200000"/>
              </a:lnSpc>
            </a:pPr>
            <a:r>
              <a:rPr lang="he-IL" sz="2000" b="1" u="sng" dirty="0"/>
              <a:t>כיום קיימים במערכת: </a:t>
            </a:r>
          </a:p>
          <a:p>
            <a:pPr algn="r" rtl="1">
              <a:lnSpc>
                <a:spcPct val="200000"/>
              </a:lnSpc>
            </a:pPr>
            <a:r>
              <a:rPr lang="he-IL" sz="2000" u="sng" dirty="0"/>
              <a:t>דגמים שיתופיים:</a:t>
            </a:r>
          </a:p>
          <a:p>
            <a:pPr marL="342900" indent="-342900" algn="r" rtl="1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he-IL" sz="2000" dirty="0"/>
              <a:t>נייר עמדה שיתופי</a:t>
            </a:r>
          </a:p>
          <a:p>
            <a:pPr marL="342900" indent="-342900" algn="r" rtl="1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he-IL" sz="2000" dirty="0"/>
              <a:t>הסכת שיתופי</a:t>
            </a:r>
          </a:p>
          <a:p>
            <a:pPr marL="342900" indent="-342900" algn="r" rtl="1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he-IL" sz="2000" dirty="0"/>
              <a:t>עיתון שיתופי</a:t>
            </a:r>
          </a:p>
          <a:p>
            <a:pPr algn="r" rtl="1">
              <a:lnSpc>
                <a:spcPct val="200000"/>
              </a:lnSpc>
            </a:pPr>
            <a:r>
              <a:rPr lang="he-IL" sz="2000" u="sng" dirty="0"/>
              <a:t>דגמים אישיים:</a:t>
            </a:r>
          </a:p>
          <a:p>
            <a:pPr marL="342900" indent="-342900" algn="r" rtl="1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he-IL" sz="2000" dirty="0"/>
              <a:t>עיתון אישי</a:t>
            </a:r>
          </a:p>
          <a:p>
            <a:pPr marL="342900" indent="-342900" algn="r" rtl="1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he-IL" sz="2000" dirty="0"/>
              <a:t>פרזנטציה אישית</a:t>
            </a:r>
          </a:p>
          <a:p>
            <a:pPr marL="342900" indent="-342900" algn="r" rtl="1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he-IL" sz="2000" dirty="0"/>
              <a:t>תוצר יצירתי אישי</a:t>
            </a:r>
          </a:p>
          <a:p>
            <a:pPr algn="r" rtl="1">
              <a:lnSpc>
                <a:spcPct val="200000"/>
              </a:lnSpc>
            </a:pPr>
            <a:endParaRPr lang="he-IL" sz="20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66C9E1A-BCCC-8498-A423-54D720C2ADC6}"/>
              </a:ext>
            </a:extLst>
          </p:cNvPr>
          <p:cNvSpPr txBox="1"/>
          <p:nvPr/>
        </p:nvSpPr>
        <p:spPr>
          <a:xfrm>
            <a:off x="2172633" y="1316660"/>
            <a:ext cx="3604559" cy="4305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lnSpc>
                <a:spcPct val="200000"/>
              </a:lnSpc>
            </a:pPr>
            <a:r>
              <a:rPr lang="he-IL" sz="2000" b="1" u="sng" dirty="0"/>
              <a:t>בעתיד יתווספו:</a:t>
            </a:r>
          </a:p>
          <a:p>
            <a:pPr algn="r" rtl="1">
              <a:lnSpc>
                <a:spcPct val="200000"/>
              </a:lnSpc>
            </a:pPr>
            <a:r>
              <a:rPr lang="he-IL" sz="2000" u="sng" dirty="0"/>
              <a:t>דגמים אישיים:</a:t>
            </a:r>
          </a:p>
          <a:p>
            <a:pPr marL="342900" indent="-342900" algn="r" rtl="1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he-IL" sz="2000" dirty="0"/>
              <a:t>נייר עמדה אישי</a:t>
            </a:r>
          </a:p>
          <a:p>
            <a:pPr marL="342900" indent="-342900" algn="r" rtl="1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he-IL" sz="2000" dirty="0"/>
              <a:t>הסכת אישי</a:t>
            </a:r>
            <a:endParaRPr lang="he-IL" sz="2000" u="sng" dirty="0"/>
          </a:p>
          <a:p>
            <a:pPr algn="r" rtl="1">
              <a:lnSpc>
                <a:spcPct val="200000"/>
              </a:lnSpc>
            </a:pPr>
            <a:r>
              <a:rPr lang="he-IL" sz="2000" u="sng" dirty="0"/>
              <a:t>דגמים שיתופיים:</a:t>
            </a:r>
          </a:p>
          <a:p>
            <a:pPr marL="342900" indent="-342900" algn="r" rtl="1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he-IL" sz="2000" dirty="0"/>
              <a:t>פרזנטציה שיתופית</a:t>
            </a:r>
          </a:p>
          <a:p>
            <a:pPr marL="342900" indent="-342900" algn="r" rtl="1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he-IL" sz="2000" dirty="0"/>
              <a:t>תוצר יצירתי שיתופי</a:t>
            </a:r>
          </a:p>
        </p:txBody>
      </p:sp>
    </p:spTree>
    <p:extLst>
      <p:ext uri="{BB962C8B-B14F-4D97-AF65-F5344CB8AC3E}">
        <p14:creationId xmlns:p14="http://schemas.microsoft.com/office/powerpoint/2010/main" val="20841824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949540-ADE4-56A2-EA2C-CB50852122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3634A014-CFC8-48A4-24DF-C878D2F9C1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725" y="353135"/>
            <a:ext cx="1219200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F5CE4FF-405F-A760-ACC6-E1AA0EF57B7D}"/>
              </a:ext>
            </a:extLst>
          </p:cNvPr>
          <p:cNvSpPr txBox="1"/>
          <p:nvPr/>
        </p:nvSpPr>
        <p:spPr>
          <a:xfrm>
            <a:off x="4268456" y="710837"/>
            <a:ext cx="47323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e-IL" sz="28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Heebo" pitchFamily="2" charset="-79"/>
                <a:cs typeface="Heebo" pitchFamily="2" charset="-79"/>
              </a:rPr>
              <a:t>שלבי המשימה – בכל הדגמים</a:t>
            </a:r>
            <a:endParaRPr lang="en-IL" sz="2800" b="1" dirty="0">
              <a:solidFill>
                <a:schemeClr val="tx2">
                  <a:lumMod val="75000"/>
                  <a:lumOff val="25000"/>
                </a:schemeClr>
              </a:solidFill>
              <a:latin typeface="Heebo" pitchFamily="2" charset="-79"/>
              <a:cs typeface="Heebo" pitchFamily="2" charset="-79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C45FA76B-6A23-A471-29DE-7AFD83EA21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23" y="241126"/>
            <a:ext cx="962998" cy="1306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A04172E-273B-3BD4-829A-21F57BC1D9F8}"/>
              </a:ext>
            </a:extLst>
          </p:cNvPr>
          <p:cNvSpPr txBox="1"/>
          <p:nvPr/>
        </p:nvSpPr>
        <p:spPr>
          <a:xfrm>
            <a:off x="6820039" y="2114979"/>
            <a:ext cx="4087906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he-IL" sz="28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Heebo" pitchFamily="2" charset="-79"/>
                <a:cs typeface="Heebo" pitchFamily="2" charset="-79"/>
              </a:rPr>
              <a:t>שלב 1 - היכרות עם המשימה</a:t>
            </a:r>
          </a:p>
          <a:p>
            <a:pPr marL="742950" lvl="1" indent="-285750" algn="r" rtl="1">
              <a:buFont typeface="Arial" panose="020B0604020202020204" pitchFamily="34" charset="0"/>
              <a:buChar char="•"/>
            </a:pPr>
            <a:r>
              <a:rPr lang="he-IL" dirty="0"/>
              <a:t>0%  </a:t>
            </a:r>
          </a:p>
          <a:p>
            <a:pPr marL="742950" lvl="1" indent="-285750" algn="r" rtl="1">
              <a:buFont typeface="Arial" panose="020B0604020202020204" pitchFamily="34" charset="0"/>
              <a:buChar char="•"/>
            </a:pPr>
            <a:r>
              <a:rPr lang="he-IL" dirty="0"/>
              <a:t>חוברת מודפסת לתלמידים</a:t>
            </a:r>
          </a:p>
          <a:p>
            <a:pPr marL="742950" lvl="1" indent="-285750" algn="r" rtl="1">
              <a:buFont typeface="Arial" panose="020B0604020202020204" pitchFamily="34" charset="0"/>
              <a:buChar char="•"/>
            </a:pPr>
            <a:r>
              <a:rPr lang="he-IL" dirty="0"/>
              <a:t>בתוך בית הספר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030D7EC-D702-9460-F830-10BCC7910B31}"/>
              </a:ext>
            </a:extLst>
          </p:cNvPr>
          <p:cNvSpPr txBox="1"/>
          <p:nvPr/>
        </p:nvSpPr>
        <p:spPr>
          <a:xfrm>
            <a:off x="1186020" y="4177082"/>
            <a:ext cx="4354167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he-IL" sz="28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Heebo" pitchFamily="2" charset="-79"/>
                <a:cs typeface="Heebo" pitchFamily="2" charset="-79"/>
              </a:rPr>
              <a:t>שלב 4 – הגשה סופית</a:t>
            </a:r>
          </a:p>
          <a:p>
            <a:pPr marL="742950" lvl="1" indent="-285750" algn="r" rtl="1">
              <a:buFont typeface="Arial" panose="020B0604020202020204" pitchFamily="34" charset="0"/>
              <a:buChar char="•"/>
            </a:pPr>
            <a:r>
              <a:rPr lang="he-IL" dirty="0"/>
              <a:t>60% - הערכת מסכמת</a:t>
            </a:r>
          </a:p>
          <a:p>
            <a:pPr marL="742950" lvl="1" indent="-285750" algn="r" rtl="1">
              <a:buFont typeface="Arial" panose="020B0604020202020204" pitchFamily="34" charset="0"/>
              <a:buChar char="•"/>
            </a:pPr>
            <a:r>
              <a:rPr lang="he-IL" dirty="0"/>
              <a:t>עבודה על המחשב עם קובץ </a:t>
            </a:r>
            <a:r>
              <a:rPr lang="en-US" dirty="0"/>
              <a:t>word</a:t>
            </a:r>
            <a:r>
              <a:rPr lang="he-IL" dirty="0"/>
              <a:t> חכם</a:t>
            </a:r>
          </a:p>
          <a:p>
            <a:pPr marL="742950" lvl="1" indent="-285750" algn="r" rtl="1">
              <a:buFont typeface="Arial" panose="020B0604020202020204" pitchFamily="34" charset="0"/>
              <a:buChar char="•"/>
            </a:pPr>
            <a:r>
              <a:rPr lang="he-IL" dirty="0"/>
              <a:t>חיצוני – מועבר לבקרה חיצונית של המשרד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D4978B2-98EE-D0EF-A015-2D5B97046EFC}"/>
              </a:ext>
            </a:extLst>
          </p:cNvPr>
          <p:cNvSpPr txBox="1"/>
          <p:nvPr/>
        </p:nvSpPr>
        <p:spPr>
          <a:xfrm>
            <a:off x="1819262" y="2174080"/>
            <a:ext cx="3567952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he-IL" sz="28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Heebo" pitchFamily="2" charset="-79"/>
                <a:cs typeface="Heebo" pitchFamily="2" charset="-79"/>
              </a:rPr>
              <a:t>שלב 3 – טיוטה </a:t>
            </a:r>
          </a:p>
          <a:p>
            <a:pPr marL="742950" lvl="1" indent="-285750" algn="r" rtl="1">
              <a:buFont typeface="Arial" panose="020B0604020202020204" pitchFamily="34" charset="0"/>
              <a:buChar char="•"/>
            </a:pPr>
            <a:r>
              <a:rPr lang="he-IL" dirty="0"/>
              <a:t>20% - הערכת מעצבת</a:t>
            </a:r>
          </a:p>
          <a:p>
            <a:pPr marL="742950" lvl="1" indent="-285750" algn="r" rtl="1">
              <a:buFont typeface="Arial" panose="020B0604020202020204" pitchFamily="34" charset="0"/>
              <a:buChar char="•"/>
            </a:pPr>
            <a:r>
              <a:rPr lang="he-IL" dirty="0"/>
              <a:t>חוברת עבודה מודפסת</a:t>
            </a:r>
          </a:p>
          <a:p>
            <a:pPr marL="742950" lvl="1" indent="-285750" algn="r" rtl="1">
              <a:buFont typeface="Arial" panose="020B0604020202020204" pitchFamily="34" charset="0"/>
              <a:buChar char="•"/>
            </a:pPr>
            <a:r>
              <a:rPr lang="he-IL" dirty="0"/>
              <a:t>בתוך בית הספר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D4778A0-6775-2DC5-A099-142B0CA56746}"/>
              </a:ext>
            </a:extLst>
          </p:cNvPr>
          <p:cNvSpPr txBox="1"/>
          <p:nvPr/>
        </p:nvSpPr>
        <p:spPr>
          <a:xfrm>
            <a:off x="4766546" y="4325168"/>
            <a:ext cx="6239434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he-IL" sz="28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Heebo" pitchFamily="2" charset="-79"/>
                <a:cs typeface="Heebo" pitchFamily="2" charset="-79"/>
              </a:rPr>
              <a:t>שלב 2 – תכנון</a:t>
            </a:r>
          </a:p>
          <a:p>
            <a:pPr marL="742950" lvl="1" indent="-285750" algn="r" rtl="1">
              <a:buFont typeface="Arial" panose="020B0604020202020204" pitchFamily="34" charset="0"/>
              <a:buChar char="•"/>
            </a:pPr>
            <a:r>
              <a:rPr lang="he-IL" dirty="0"/>
              <a:t>20% - הערכה מעצבת </a:t>
            </a:r>
          </a:p>
          <a:p>
            <a:pPr marL="742950" lvl="1" indent="-285750" algn="r" rtl="1">
              <a:buFont typeface="Arial" panose="020B0604020202020204" pitchFamily="34" charset="0"/>
              <a:buChar char="•"/>
            </a:pPr>
            <a:r>
              <a:rPr lang="he-IL" dirty="0"/>
              <a:t>חוברת עבודה מודפסת</a:t>
            </a:r>
          </a:p>
          <a:p>
            <a:pPr marL="742950" lvl="1" indent="-285750" algn="r" rtl="1">
              <a:buFont typeface="Arial" panose="020B0604020202020204" pitchFamily="34" charset="0"/>
              <a:buChar char="•"/>
            </a:pPr>
            <a:r>
              <a:rPr lang="he-IL" dirty="0"/>
              <a:t>בתוך בית הספר</a:t>
            </a:r>
          </a:p>
        </p:txBody>
      </p:sp>
    </p:spTree>
    <p:extLst>
      <p:ext uri="{BB962C8B-B14F-4D97-AF65-F5344CB8AC3E}">
        <p14:creationId xmlns:p14="http://schemas.microsoft.com/office/powerpoint/2010/main" val="10856506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184A0D-CAB5-D2EF-FEDA-244A47A521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E7295074-63EB-49E8-BAF6-37D838E055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725" y="353135"/>
            <a:ext cx="1219200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E4FA0C3-949A-B1F7-FCEE-371196DE8F7A}"/>
              </a:ext>
            </a:extLst>
          </p:cNvPr>
          <p:cNvSpPr txBox="1"/>
          <p:nvPr/>
        </p:nvSpPr>
        <p:spPr>
          <a:xfrm>
            <a:off x="4313093" y="632979"/>
            <a:ext cx="37529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e-IL" sz="28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Heebo" pitchFamily="2" charset="-79"/>
                <a:cs typeface="Heebo" pitchFamily="2" charset="-79"/>
              </a:rPr>
              <a:t>״יום בחיי״ מרחב למידה</a:t>
            </a:r>
            <a:endParaRPr lang="en-IL" sz="2800" b="1" dirty="0">
              <a:solidFill>
                <a:schemeClr val="tx2">
                  <a:lumMod val="75000"/>
                  <a:lumOff val="25000"/>
                </a:schemeClr>
              </a:solidFill>
              <a:latin typeface="Heebo" pitchFamily="2" charset="-79"/>
              <a:cs typeface="Heebo" pitchFamily="2" charset="-79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4ED7E998-DCB1-E830-B8B6-BEA3092026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23" y="241126"/>
            <a:ext cx="962998" cy="1306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8058C46-5643-F185-1945-966FDB570375}"/>
              </a:ext>
            </a:extLst>
          </p:cNvPr>
          <p:cNvSpPr txBox="1"/>
          <p:nvPr/>
        </p:nvSpPr>
        <p:spPr>
          <a:xfrm>
            <a:off x="317500" y="1516675"/>
            <a:ext cx="11176000" cy="516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lnSpc>
                <a:spcPct val="200000"/>
              </a:lnSpc>
            </a:pPr>
            <a:r>
              <a:rPr lang="he-IL" sz="2400" b="1" dirty="0"/>
              <a:t>  צעד</a:t>
            </a:r>
            <a:r>
              <a:rPr lang="he-IL" sz="2400" dirty="0"/>
              <a:t> 1 – </a:t>
            </a:r>
            <a:r>
              <a:rPr lang="he-IL" sz="2400" b="1" dirty="0"/>
              <a:t>רכז הבגרויות </a:t>
            </a:r>
            <a:r>
              <a:rPr lang="he-IL" sz="2400" dirty="0"/>
              <a:t>מגדיר את מרחב הלמידה </a:t>
            </a:r>
            <a:r>
              <a:rPr lang="he-IL" sz="2400" dirty="0" err="1"/>
              <a:t>בתל״פ</a:t>
            </a:r>
            <a:r>
              <a:rPr lang="he-IL" sz="2400" dirty="0"/>
              <a:t>. (מחוץ למערכת הבגרות הגמישה).</a:t>
            </a:r>
          </a:p>
          <a:p>
            <a:pPr algn="r" rtl="1">
              <a:lnSpc>
                <a:spcPct val="200000"/>
              </a:lnSpc>
            </a:pPr>
            <a:r>
              <a:rPr lang="he-IL" sz="2400" b="1" dirty="0">
                <a:solidFill>
                  <a:srgbClr val="FF0000"/>
                </a:solidFill>
              </a:rPr>
              <a:t>* </a:t>
            </a:r>
            <a:r>
              <a:rPr lang="he-IL" sz="2400" b="1" dirty="0"/>
              <a:t>צעד 2</a:t>
            </a:r>
            <a:r>
              <a:rPr lang="he-IL" sz="2400" dirty="0"/>
              <a:t> – המורה מבצע תהליך הקמה של מרחב הלמידה במערכת הבגרות הגמישה.</a:t>
            </a:r>
          </a:p>
          <a:p>
            <a:pPr algn="r" rtl="1">
              <a:lnSpc>
                <a:spcPct val="200000"/>
              </a:lnSpc>
            </a:pPr>
            <a:r>
              <a:rPr lang="he-IL" sz="2400" b="1" dirty="0">
                <a:solidFill>
                  <a:srgbClr val="FF0000"/>
                </a:solidFill>
              </a:rPr>
              <a:t>* </a:t>
            </a:r>
            <a:r>
              <a:rPr lang="he-IL" sz="2400" b="1" dirty="0"/>
              <a:t>צעד 3</a:t>
            </a:r>
            <a:r>
              <a:rPr lang="he-IL" sz="2400" dirty="0"/>
              <a:t> – התלמידים עובדים (מחוץ למערכת), מגישים את שלבי העבודה השונים למורה.</a:t>
            </a:r>
          </a:p>
          <a:p>
            <a:pPr algn="r" rtl="1">
              <a:lnSpc>
                <a:spcPct val="200000"/>
              </a:lnSpc>
            </a:pPr>
            <a:r>
              <a:rPr lang="he-IL" sz="2400" b="1" dirty="0">
                <a:solidFill>
                  <a:srgbClr val="FF0000"/>
                </a:solidFill>
              </a:rPr>
              <a:t>* </a:t>
            </a:r>
            <a:r>
              <a:rPr lang="he-IL" sz="2400" b="1" dirty="0"/>
              <a:t>צעד 4</a:t>
            </a:r>
            <a:r>
              <a:rPr lang="he-IL" sz="2400" dirty="0"/>
              <a:t> – המורה מזין את כל הציונים של כל התלמידים במרחב הלמידה ומעלה את הקבצים הנדרשים (קבצים של שלב 4).</a:t>
            </a:r>
          </a:p>
          <a:p>
            <a:pPr algn="r" rtl="1">
              <a:lnSpc>
                <a:spcPct val="200000"/>
              </a:lnSpc>
            </a:pPr>
            <a:r>
              <a:rPr lang="he-IL" sz="2400" b="1" dirty="0">
                <a:solidFill>
                  <a:srgbClr val="FF0000"/>
                </a:solidFill>
              </a:rPr>
              <a:t>* </a:t>
            </a:r>
            <a:r>
              <a:rPr lang="he-IL" sz="2400" b="1" dirty="0"/>
              <a:t>צעד 5 </a:t>
            </a:r>
            <a:r>
              <a:rPr lang="he-IL" sz="2400" dirty="0"/>
              <a:t>– המורה מעביר את מרחב הלמידה לאישור מנהל.</a:t>
            </a:r>
          </a:p>
          <a:p>
            <a:pPr algn="r" rtl="1">
              <a:lnSpc>
                <a:spcPct val="200000"/>
              </a:lnSpc>
            </a:pPr>
            <a:r>
              <a:rPr lang="he-IL" sz="2400" b="1" dirty="0">
                <a:solidFill>
                  <a:srgbClr val="FF0000"/>
                </a:solidFill>
              </a:rPr>
              <a:t>* </a:t>
            </a:r>
            <a:r>
              <a:rPr lang="he-IL" sz="2400" b="1" dirty="0"/>
              <a:t>צעד 6</a:t>
            </a:r>
            <a:r>
              <a:rPr lang="he-IL" sz="2400" dirty="0"/>
              <a:t> – המנהל מעביר את מרחב הלמידה למשרד החינוך (כולל תהליך בקרה חיצונית).</a:t>
            </a:r>
          </a:p>
        </p:txBody>
      </p:sp>
    </p:spTree>
    <p:extLst>
      <p:ext uri="{BB962C8B-B14F-4D97-AF65-F5344CB8AC3E}">
        <p14:creationId xmlns:p14="http://schemas.microsoft.com/office/powerpoint/2010/main" val="37561234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56800A-1FD6-1272-EA41-EF3AA15B9A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5CB3C547-80D0-E8F9-9FD8-8B99A4D85A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725" y="353135"/>
            <a:ext cx="1219200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95515C5-AFE0-E580-F66F-2CA1C6976BA3}"/>
              </a:ext>
            </a:extLst>
          </p:cNvPr>
          <p:cNvSpPr txBox="1"/>
          <p:nvPr/>
        </p:nvSpPr>
        <p:spPr>
          <a:xfrm>
            <a:off x="4852564" y="632979"/>
            <a:ext cx="16962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e-IL" sz="28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Heebo" pitchFamily="2" charset="-79"/>
                <a:cs typeface="Heebo" pitchFamily="2" charset="-79"/>
              </a:rPr>
              <a:t>לוח זמנים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E5BE47FA-B4EB-9276-145E-3117F95B14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23" y="241126"/>
            <a:ext cx="962998" cy="1306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5B1ACBF-F31F-C380-9D92-AA44811A8A7E}"/>
              </a:ext>
            </a:extLst>
          </p:cNvPr>
          <p:cNvSpPr txBox="1"/>
          <p:nvPr/>
        </p:nvSpPr>
        <p:spPr>
          <a:xfrm>
            <a:off x="660400" y="1156199"/>
            <a:ext cx="10895013" cy="55938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he-IL" sz="2000" dirty="0">
                <a:latin typeface="Heebo" pitchFamily="2" charset="-79"/>
                <a:cs typeface="Heebo" pitchFamily="2" charset="-79"/>
              </a:rPr>
              <a:t>למערכת הבגרות הגמישה הגדרה של תאריכים הקוצבים עד מתי ניתן לבצע כל דבר.</a:t>
            </a:r>
          </a:p>
          <a:p>
            <a:pPr algn="r" rtl="1">
              <a:lnSpc>
                <a:spcPct val="150000"/>
              </a:lnSpc>
            </a:pPr>
            <a:r>
              <a:rPr lang="he-IL" sz="2000" b="1" dirty="0">
                <a:latin typeface="Heebo" pitchFamily="2" charset="-79"/>
                <a:cs typeface="Heebo" pitchFamily="2" charset="-79"/>
              </a:rPr>
              <a:t>מידע זה מפורסם על ידי אגף בחינות, וכדאי תמיד להתעדכן שם על עדכונים אחרונים.</a:t>
            </a:r>
          </a:p>
          <a:p>
            <a:pPr algn="r" rtl="1">
              <a:lnSpc>
                <a:spcPct val="150000"/>
              </a:lnSpc>
            </a:pPr>
            <a:endParaRPr lang="he-IL" sz="2000" dirty="0">
              <a:latin typeface="Heebo" pitchFamily="2" charset="-79"/>
              <a:cs typeface="Heebo" pitchFamily="2" charset="-79"/>
            </a:endParaRPr>
          </a:p>
          <a:p>
            <a:pPr marL="285750" indent="-28575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e-IL" sz="2000" dirty="0">
                <a:latin typeface="Heebo" pitchFamily="2" charset="-79"/>
                <a:cs typeface="Heebo" pitchFamily="2" charset="-79"/>
              </a:rPr>
              <a:t>מועד אחרון לפתיחת משימה מבוקרת 1.5.2026 לכל המאוחר.</a:t>
            </a:r>
          </a:p>
          <a:p>
            <a:pPr marL="285750" indent="-28575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e-IL" sz="2000" dirty="0">
                <a:latin typeface="Heebo" pitchFamily="2" charset="-79"/>
                <a:cs typeface="Heebo" pitchFamily="2" charset="-79"/>
              </a:rPr>
              <a:t>מועד אחרון להגשת משימה על ידי התלמיד 7.6.2026 לכל המאוחר.</a:t>
            </a:r>
          </a:p>
          <a:p>
            <a:pPr marL="285750" indent="-28575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e-IL" sz="2000" dirty="0">
                <a:latin typeface="Heebo" pitchFamily="2" charset="-79"/>
                <a:cs typeface="Heebo" pitchFamily="2" charset="-79"/>
              </a:rPr>
              <a:t>מועד אחרון להעברת מרחב למידה על ידי המורה לאישור מנהל בית הספר 18.6.2026 לכל המאוחר.</a:t>
            </a:r>
          </a:p>
          <a:p>
            <a:pPr marL="285750" indent="-28575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e-IL" sz="2000" dirty="0">
                <a:latin typeface="Heebo" pitchFamily="2" charset="-79"/>
                <a:cs typeface="Heebo" pitchFamily="2" charset="-79"/>
              </a:rPr>
              <a:t>מועד אחרון להעברת מרחבי למידה על ידי המנהל למשרד החינוך 1.7.2026 לכל המאוחר. (הערה: לאחר מועד זה מרחב הלמידה יועבר באופן אוטומטי למשרד החינוך). </a:t>
            </a:r>
          </a:p>
          <a:p>
            <a:pPr algn="r" rtl="1">
              <a:lnSpc>
                <a:spcPct val="150000"/>
              </a:lnSpc>
            </a:pPr>
            <a:endParaRPr lang="he-IL" sz="2000" dirty="0">
              <a:latin typeface="Heebo" pitchFamily="2" charset="-79"/>
              <a:cs typeface="Heebo" pitchFamily="2" charset="-79"/>
            </a:endParaRPr>
          </a:p>
          <a:p>
            <a:pPr algn="r" rtl="1">
              <a:lnSpc>
                <a:spcPct val="150000"/>
              </a:lnSpc>
            </a:pPr>
            <a:r>
              <a:rPr lang="he-IL" sz="2000" dirty="0">
                <a:latin typeface="Heebo" pitchFamily="2" charset="-79"/>
                <a:cs typeface="Heebo" pitchFamily="2" charset="-79"/>
              </a:rPr>
              <a:t>חשוב: משימות שהחלו בשנת הלימודים תשפ״ו </a:t>
            </a:r>
            <a:r>
              <a:rPr lang="en-US" sz="2000" dirty="0">
                <a:latin typeface="Heebo" pitchFamily="2" charset="-79"/>
                <a:cs typeface="Heebo" pitchFamily="2" charset="-79"/>
              </a:rPr>
              <a:t>(2026)</a:t>
            </a:r>
            <a:r>
              <a:rPr lang="he-IL" sz="2000" dirty="0">
                <a:latin typeface="Heebo" pitchFamily="2" charset="-79"/>
                <a:cs typeface="Heebo" pitchFamily="2" charset="-79"/>
              </a:rPr>
              <a:t> ולא הסתיימו עד למועד הנקוב לעיל ימחקו מהמערכת ולא יועברו לשנה העוקבת</a:t>
            </a:r>
          </a:p>
          <a:p>
            <a:pPr algn="r" rtl="1">
              <a:lnSpc>
                <a:spcPct val="150000"/>
              </a:lnSpc>
            </a:pPr>
            <a:endParaRPr lang="en-IL" sz="2000" dirty="0">
              <a:latin typeface="Heebo" pitchFamily="2" charset="-79"/>
              <a:cs typeface="Heebo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7197187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A219CA-B071-926F-B116-4E5949B94C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0BBD63F-BF02-3F7F-1E9E-1D3E36139D87}"/>
              </a:ext>
            </a:extLst>
          </p:cNvPr>
          <p:cNvSpPr txBox="1"/>
          <p:nvPr/>
        </p:nvSpPr>
        <p:spPr>
          <a:xfrm>
            <a:off x="4059586" y="320887"/>
            <a:ext cx="46330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e-IL" sz="2800" b="1" dirty="0">
                <a:solidFill>
                  <a:srgbClr val="FF0000"/>
                </a:solidFill>
                <a:latin typeface="Heebo" pitchFamily="2" charset="-79"/>
                <a:cs typeface="Heebo" pitchFamily="2" charset="-79"/>
              </a:rPr>
              <a:t>*</a:t>
            </a:r>
            <a:r>
              <a:rPr lang="he-IL" sz="28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Heebo" pitchFamily="2" charset="-79"/>
                <a:cs typeface="Heebo" pitchFamily="2" charset="-79"/>
              </a:rPr>
              <a:t> צעד 2 - הקמת מרחב למידה</a:t>
            </a:r>
            <a:endParaRPr lang="en-IL" sz="2800" b="1" dirty="0">
              <a:solidFill>
                <a:schemeClr val="tx2">
                  <a:lumMod val="75000"/>
                  <a:lumOff val="25000"/>
                </a:schemeClr>
              </a:solidFill>
              <a:latin typeface="Heebo" pitchFamily="2" charset="-79"/>
              <a:cs typeface="Heebo" pitchFamily="2" charset="-79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00707986-65DB-7852-8B0D-1F56EF9C8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23" y="241126"/>
            <a:ext cx="962998" cy="1306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5A746EE3-05EF-2362-F95A-D3EDF2F946B0}"/>
              </a:ext>
            </a:extLst>
          </p:cNvPr>
          <p:cNvSpPr/>
          <p:nvPr/>
        </p:nvSpPr>
        <p:spPr>
          <a:xfrm>
            <a:off x="5696465" y="4287794"/>
            <a:ext cx="679621" cy="1112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IL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18D4846-D58F-8AF4-B4D3-4EC22B025A17}"/>
              </a:ext>
            </a:extLst>
          </p:cNvPr>
          <p:cNvSpPr/>
          <p:nvPr/>
        </p:nvSpPr>
        <p:spPr>
          <a:xfrm>
            <a:off x="7554098" y="4287794"/>
            <a:ext cx="679621" cy="1112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IL"/>
          </a:p>
        </p:txBody>
      </p:sp>
      <p:pic>
        <p:nvPicPr>
          <p:cNvPr id="33" name="Picture 3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37D3669F-858F-A557-BB1B-154A337EF0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697" y="1130116"/>
            <a:ext cx="11104605" cy="5725425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6CD240E6-5440-6315-9613-6947F26AA78D}"/>
              </a:ext>
            </a:extLst>
          </p:cNvPr>
          <p:cNvSpPr/>
          <p:nvPr/>
        </p:nvSpPr>
        <p:spPr>
          <a:xfrm>
            <a:off x="9452921" y="4176584"/>
            <a:ext cx="679620" cy="2007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194514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5C2273-0AD6-749A-3AD2-51C2CB4AE8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EDDCAF13-B63E-14B0-F79F-67405F4DD0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5835"/>
            <a:ext cx="1219200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C4C7BE9-AD70-F90A-0391-C87874AB6E6C}"/>
              </a:ext>
            </a:extLst>
          </p:cNvPr>
          <p:cNvSpPr txBox="1"/>
          <p:nvPr/>
        </p:nvSpPr>
        <p:spPr>
          <a:xfrm>
            <a:off x="2651803" y="638522"/>
            <a:ext cx="765466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e-IL" sz="28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Heebo" pitchFamily="2" charset="-79"/>
                <a:cs typeface="Heebo" pitchFamily="2" charset="-79"/>
              </a:rPr>
              <a:t>הקמת מרחב למידה – מרחב למידה באמצע הקמה</a:t>
            </a:r>
          </a:p>
          <a:p>
            <a:endParaRPr lang="en-IL" sz="2800" b="1" dirty="0">
              <a:solidFill>
                <a:schemeClr val="tx2">
                  <a:lumMod val="75000"/>
                  <a:lumOff val="25000"/>
                </a:schemeClr>
              </a:solidFill>
              <a:latin typeface="Heebo" pitchFamily="2" charset="-79"/>
              <a:cs typeface="Heebo" pitchFamily="2" charset="-79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5DFAD3F1-1BCE-789E-B3F2-816FBA1456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23" y="241126"/>
            <a:ext cx="962998" cy="1306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5D159BE-AB06-CB6E-A797-F1DD83363341}"/>
              </a:ext>
            </a:extLst>
          </p:cNvPr>
          <p:cNvSpPr/>
          <p:nvPr/>
        </p:nvSpPr>
        <p:spPr>
          <a:xfrm>
            <a:off x="9734061" y="3282596"/>
            <a:ext cx="732112" cy="1464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IL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E0A3D1B-9FB6-BFB1-A15F-8FFA56085529}"/>
              </a:ext>
            </a:extLst>
          </p:cNvPr>
          <p:cNvSpPr/>
          <p:nvPr/>
        </p:nvSpPr>
        <p:spPr>
          <a:xfrm>
            <a:off x="7976412" y="3282596"/>
            <a:ext cx="732112" cy="1464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IL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41362FA-5E14-5BB4-D552-DD91D73F0426}"/>
              </a:ext>
            </a:extLst>
          </p:cNvPr>
          <p:cNvSpPr/>
          <p:nvPr/>
        </p:nvSpPr>
        <p:spPr>
          <a:xfrm>
            <a:off x="6154794" y="3281475"/>
            <a:ext cx="732112" cy="1464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IL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0305812-0DBE-7889-26C2-71BC73A6F5B0}"/>
              </a:ext>
            </a:extLst>
          </p:cNvPr>
          <p:cNvSpPr/>
          <p:nvPr/>
        </p:nvSpPr>
        <p:spPr>
          <a:xfrm>
            <a:off x="4239554" y="3230745"/>
            <a:ext cx="732112" cy="1464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IL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638A94A-72B5-F6E3-0EC0-7438D3A082A3}"/>
              </a:ext>
            </a:extLst>
          </p:cNvPr>
          <p:cNvSpPr/>
          <p:nvPr/>
        </p:nvSpPr>
        <p:spPr>
          <a:xfrm>
            <a:off x="2387810" y="3281475"/>
            <a:ext cx="732112" cy="1464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IL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11C0433-9419-2CFA-D03C-D67FC8F7332D}"/>
              </a:ext>
            </a:extLst>
          </p:cNvPr>
          <p:cNvSpPr/>
          <p:nvPr/>
        </p:nvSpPr>
        <p:spPr>
          <a:xfrm>
            <a:off x="6886906" y="5485097"/>
            <a:ext cx="732112" cy="1464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IL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2059DD4-847F-F790-743D-B75A60D95AEC}"/>
              </a:ext>
            </a:extLst>
          </p:cNvPr>
          <p:cNvSpPr/>
          <p:nvPr/>
        </p:nvSpPr>
        <p:spPr>
          <a:xfrm>
            <a:off x="9881360" y="5558299"/>
            <a:ext cx="732112" cy="1464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IL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596A729-50A8-27F1-A551-6C1BEBB0FE1E}"/>
              </a:ext>
            </a:extLst>
          </p:cNvPr>
          <p:cNvSpPr/>
          <p:nvPr/>
        </p:nvSpPr>
        <p:spPr>
          <a:xfrm>
            <a:off x="6071360" y="4258780"/>
            <a:ext cx="815546" cy="1977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IL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93869AB-6C85-D642-CE5A-DC905755F7AB}"/>
              </a:ext>
            </a:extLst>
          </p:cNvPr>
          <p:cNvSpPr/>
          <p:nvPr/>
        </p:nvSpPr>
        <p:spPr>
          <a:xfrm flipV="1">
            <a:off x="7914725" y="4227870"/>
            <a:ext cx="592522" cy="1977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IL"/>
          </a:p>
        </p:txBody>
      </p:sp>
      <p:pic>
        <p:nvPicPr>
          <p:cNvPr id="20" name="Picture 19" descr="A screenshot of a computer&#10;&#10;AI-generated content may be incorrect.">
            <a:extLst>
              <a:ext uri="{FF2B5EF4-FFF2-40B4-BE49-F238E27FC236}">
                <a16:creationId xmlns:a16="http://schemas.microsoft.com/office/drawing/2014/main" id="{C1DAAEEF-0E47-B2D5-27CA-E4543659BE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6809" y="1153297"/>
            <a:ext cx="10635969" cy="564137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03E92C1F-F57B-8768-221E-EAE1EF72457A}"/>
              </a:ext>
            </a:extLst>
          </p:cNvPr>
          <p:cNvSpPr/>
          <p:nvPr/>
        </p:nvSpPr>
        <p:spPr>
          <a:xfrm>
            <a:off x="9394251" y="4158695"/>
            <a:ext cx="679620" cy="2007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2296176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1E7502-1075-54C5-287E-ABCF6E64AA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CCD0D85B-2229-4CAE-EFF1-61633BC86A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5835"/>
            <a:ext cx="1219200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DB979D9-C090-8DED-FDFE-575FEB7C726B}"/>
              </a:ext>
            </a:extLst>
          </p:cNvPr>
          <p:cNvSpPr txBox="1"/>
          <p:nvPr/>
        </p:nvSpPr>
        <p:spPr>
          <a:xfrm>
            <a:off x="1891169" y="612448"/>
            <a:ext cx="928651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e-IL" sz="28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Heebo" pitchFamily="2" charset="-79"/>
                <a:cs typeface="Heebo" pitchFamily="2" charset="-79"/>
              </a:rPr>
              <a:t>הקמת מרחב למידה – המשך – בחירת מרחב הלמידה להקמה</a:t>
            </a:r>
          </a:p>
          <a:p>
            <a:endParaRPr lang="en-IL" sz="2800" b="1" dirty="0">
              <a:solidFill>
                <a:schemeClr val="tx2">
                  <a:lumMod val="75000"/>
                  <a:lumOff val="25000"/>
                </a:schemeClr>
              </a:solidFill>
              <a:latin typeface="Heebo" pitchFamily="2" charset="-79"/>
              <a:cs typeface="Heebo" pitchFamily="2" charset="-79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BC6EA4DD-1FD8-8DE7-C649-6FC03A7984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23" y="241126"/>
            <a:ext cx="962998" cy="1306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38D4CE3-BBB3-307D-330D-062B18EFC0A2}"/>
              </a:ext>
            </a:extLst>
          </p:cNvPr>
          <p:cNvSpPr/>
          <p:nvPr/>
        </p:nvSpPr>
        <p:spPr>
          <a:xfrm flipV="1">
            <a:off x="9712996" y="3504153"/>
            <a:ext cx="703744" cy="1886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IL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756ACB1-B478-B813-4906-718F74E7E11C}"/>
              </a:ext>
            </a:extLst>
          </p:cNvPr>
          <p:cNvSpPr/>
          <p:nvPr/>
        </p:nvSpPr>
        <p:spPr>
          <a:xfrm flipV="1">
            <a:off x="7950099" y="3429000"/>
            <a:ext cx="703744" cy="1886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IL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DC181A8-44A3-D045-02D2-1BC3CF5E5863}"/>
              </a:ext>
            </a:extLst>
          </p:cNvPr>
          <p:cNvSpPr/>
          <p:nvPr/>
        </p:nvSpPr>
        <p:spPr>
          <a:xfrm flipV="1">
            <a:off x="6096000" y="3497577"/>
            <a:ext cx="703744" cy="1886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IL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65CF62B-899C-9CDB-320E-4C2313057E0F}"/>
              </a:ext>
            </a:extLst>
          </p:cNvPr>
          <p:cNvSpPr/>
          <p:nvPr/>
        </p:nvSpPr>
        <p:spPr>
          <a:xfrm flipV="1">
            <a:off x="4191892" y="3497576"/>
            <a:ext cx="703744" cy="1886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IL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85AD387-61BA-013D-E76C-599AC08A95AE}"/>
              </a:ext>
            </a:extLst>
          </p:cNvPr>
          <p:cNvSpPr/>
          <p:nvPr/>
        </p:nvSpPr>
        <p:spPr>
          <a:xfrm flipV="1">
            <a:off x="2367808" y="3497575"/>
            <a:ext cx="703744" cy="1886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IL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4C45193-DC94-B294-5342-2FCA8E8D2C16}"/>
              </a:ext>
            </a:extLst>
          </p:cNvPr>
          <p:cNvSpPr/>
          <p:nvPr/>
        </p:nvSpPr>
        <p:spPr>
          <a:xfrm flipV="1">
            <a:off x="6799744" y="5700692"/>
            <a:ext cx="703744" cy="1886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IL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1D39A90-09EE-8689-F61B-190F91D1212C}"/>
              </a:ext>
            </a:extLst>
          </p:cNvPr>
          <p:cNvSpPr/>
          <p:nvPr/>
        </p:nvSpPr>
        <p:spPr>
          <a:xfrm flipV="1">
            <a:off x="9806763" y="5789030"/>
            <a:ext cx="703744" cy="1886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IL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6C5F2A8-2DD6-F631-B245-0111EBE80621}"/>
              </a:ext>
            </a:extLst>
          </p:cNvPr>
          <p:cNvSpPr/>
          <p:nvPr/>
        </p:nvSpPr>
        <p:spPr>
          <a:xfrm>
            <a:off x="5943600" y="4300705"/>
            <a:ext cx="729049" cy="2594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IL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DF20A68-6640-1231-BC06-EAE6DC83DFFB}"/>
              </a:ext>
            </a:extLst>
          </p:cNvPr>
          <p:cNvSpPr/>
          <p:nvPr/>
        </p:nvSpPr>
        <p:spPr>
          <a:xfrm>
            <a:off x="7923088" y="4278360"/>
            <a:ext cx="729049" cy="2594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IL"/>
          </a:p>
        </p:txBody>
      </p:sp>
      <p:pic>
        <p:nvPicPr>
          <p:cNvPr id="24" name="Picture 2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9CAD98A1-671C-64B3-1B11-A60B359791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015" y="1107646"/>
            <a:ext cx="10941970" cy="5750354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B926F0C4-9B18-D58B-CF8B-2416B5667E90}"/>
              </a:ext>
            </a:extLst>
          </p:cNvPr>
          <p:cNvSpPr/>
          <p:nvPr/>
        </p:nvSpPr>
        <p:spPr>
          <a:xfrm>
            <a:off x="9479015" y="4177962"/>
            <a:ext cx="679620" cy="2007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8178253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34628D-1307-A960-5992-EE3704741B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BB0D352E-2205-105E-DF8A-D763F36963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7204"/>
            <a:ext cx="1219200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85A0382-BB5C-EE62-D3C1-49A5FD8BA681}"/>
              </a:ext>
            </a:extLst>
          </p:cNvPr>
          <p:cNvSpPr txBox="1"/>
          <p:nvPr/>
        </p:nvSpPr>
        <p:spPr>
          <a:xfrm>
            <a:off x="2875610" y="593945"/>
            <a:ext cx="682430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e-IL" sz="28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Heebo" pitchFamily="2" charset="-79"/>
                <a:cs typeface="Heebo" pitchFamily="2" charset="-79"/>
              </a:rPr>
              <a:t>התחברות למערכת – התחברות לפורטל חרדי</a:t>
            </a:r>
            <a:endParaRPr lang="en-IL" sz="2800" b="1" dirty="0">
              <a:solidFill>
                <a:schemeClr val="tx2">
                  <a:lumMod val="75000"/>
                  <a:lumOff val="25000"/>
                </a:schemeClr>
              </a:solidFill>
              <a:latin typeface="Heebo" pitchFamily="2" charset="-79"/>
              <a:cs typeface="Heebo" pitchFamily="2" charset="-79"/>
            </a:endParaRPr>
          </a:p>
          <a:p>
            <a:endParaRPr lang="en-IL" sz="2800" b="1" dirty="0">
              <a:solidFill>
                <a:schemeClr val="tx2">
                  <a:lumMod val="75000"/>
                  <a:lumOff val="25000"/>
                </a:schemeClr>
              </a:solidFill>
              <a:latin typeface="Heebo" pitchFamily="2" charset="-79"/>
              <a:cs typeface="Heebo" pitchFamily="2" charset="-79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414D9EC1-D299-F902-05A6-1515F71A56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23" y="241126"/>
            <a:ext cx="962998" cy="1306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screenshot of a website&#10;&#10;AI-generated content may be incorrect.">
            <a:extLst>
              <a:ext uri="{FF2B5EF4-FFF2-40B4-BE49-F238E27FC236}">
                <a16:creationId xmlns:a16="http://schemas.microsoft.com/office/drawing/2014/main" id="{8A43E59E-A5EA-7D8F-9EA5-75366D4C0B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876" y="1844793"/>
            <a:ext cx="11279772" cy="4864623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AACDBEE-4BB9-1387-9935-C6AF1FD70BEE}"/>
              </a:ext>
            </a:extLst>
          </p:cNvPr>
          <p:cNvCxnSpPr/>
          <p:nvPr/>
        </p:nvCxnSpPr>
        <p:spPr>
          <a:xfrm flipH="1">
            <a:off x="5091833" y="3237511"/>
            <a:ext cx="1343025" cy="1485900"/>
          </a:xfrm>
          <a:prstGeom prst="straightConnector1">
            <a:avLst/>
          </a:prstGeom>
          <a:ln w="1524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70044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E514A8-9B33-3DA7-FD5D-F5892002D7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7398DE27-8CD4-B80B-0334-763D9FA5C1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5835"/>
            <a:ext cx="1219200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72DB6C1-0FAF-F5EF-2CC5-B1CC0F654E73}"/>
              </a:ext>
            </a:extLst>
          </p:cNvPr>
          <p:cNvSpPr txBox="1"/>
          <p:nvPr/>
        </p:nvSpPr>
        <p:spPr>
          <a:xfrm>
            <a:off x="2442704" y="657187"/>
            <a:ext cx="768832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e-IL" sz="28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Heebo" pitchFamily="2" charset="-79"/>
                <a:cs typeface="Heebo" pitchFamily="2" charset="-79"/>
              </a:rPr>
              <a:t>הקמת מרחב למידה – המשך – אישור סמל שאלון</a:t>
            </a:r>
          </a:p>
          <a:p>
            <a:r>
              <a:rPr lang="he-IL" sz="28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Heebo" pitchFamily="2" charset="-79"/>
                <a:cs typeface="Heebo" pitchFamily="2" charset="-79"/>
              </a:rPr>
              <a:t>-</a:t>
            </a:r>
            <a:endParaRPr lang="en-IL" sz="2800" b="1" dirty="0">
              <a:solidFill>
                <a:schemeClr val="tx2">
                  <a:lumMod val="75000"/>
                  <a:lumOff val="25000"/>
                </a:schemeClr>
              </a:solidFill>
              <a:latin typeface="Heebo" pitchFamily="2" charset="-79"/>
              <a:cs typeface="Heebo" pitchFamily="2" charset="-79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84CA5C0B-6F6E-B8AA-1D81-1A7A25A2DC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23" y="241126"/>
            <a:ext cx="962998" cy="1306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03809B1-521F-6B39-55F9-656D3ADA3920}"/>
              </a:ext>
            </a:extLst>
          </p:cNvPr>
          <p:cNvSpPr/>
          <p:nvPr/>
        </p:nvSpPr>
        <p:spPr>
          <a:xfrm>
            <a:off x="7092777" y="3169508"/>
            <a:ext cx="704335" cy="1668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IL"/>
          </a:p>
        </p:txBody>
      </p:sp>
      <p:pic>
        <p:nvPicPr>
          <p:cNvPr id="6" name="Picture 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B0A917B1-9942-C8D9-72ED-6FC8619307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1309" y="1204518"/>
            <a:ext cx="10731112" cy="5678195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C71E816-AF2A-1415-58DB-A4C5251E2FE8}"/>
              </a:ext>
            </a:extLst>
          </p:cNvPr>
          <p:cNvCxnSpPr>
            <a:cxnSpLocks/>
          </p:cNvCxnSpPr>
          <p:nvPr/>
        </p:nvCxnSpPr>
        <p:spPr>
          <a:xfrm flipH="1">
            <a:off x="10369787" y="3145340"/>
            <a:ext cx="900903" cy="890352"/>
          </a:xfrm>
          <a:prstGeom prst="straightConnector1">
            <a:avLst/>
          </a:prstGeom>
          <a:ln w="1524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BE4A6CF-8697-84D3-6547-EF8FD0B5DB4C}"/>
              </a:ext>
            </a:extLst>
          </p:cNvPr>
          <p:cNvCxnSpPr>
            <a:cxnSpLocks/>
          </p:cNvCxnSpPr>
          <p:nvPr/>
        </p:nvCxnSpPr>
        <p:spPr>
          <a:xfrm flipH="1">
            <a:off x="2397903" y="5084929"/>
            <a:ext cx="900903" cy="890352"/>
          </a:xfrm>
          <a:prstGeom prst="straightConnector1">
            <a:avLst/>
          </a:prstGeom>
          <a:ln w="1524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72483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3F4682-0F40-43E7-9130-A27517A8B1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A1997F98-ADE9-3F3D-E207-902E132199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5835"/>
            <a:ext cx="1219200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AD241C6-13CE-C03D-CBD8-C08CA47CDC7F}"/>
              </a:ext>
            </a:extLst>
          </p:cNvPr>
          <p:cNvSpPr txBox="1"/>
          <p:nvPr/>
        </p:nvSpPr>
        <p:spPr>
          <a:xfrm>
            <a:off x="1850286" y="608530"/>
            <a:ext cx="849142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e-IL" sz="28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Heebo" pitchFamily="2" charset="-79"/>
                <a:cs typeface="Heebo" pitchFamily="2" charset="-79"/>
              </a:rPr>
              <a:t>הקמת מרחב למידה – המשך – בחירת דגם ברירת מחדל</a:t>
            </a:r>
          </a:p>
          <a:p>
            <a:endParaRPr lang="en-IL" sz="2800" b="1" dirty="0">
              <a:solidFill>
                <a:schemeClr val="tx2">
                  <a:lumMod val="75000"/>
                  <a:lumOff val="25000"/>
                </a:schemeClr>
              </a:solidFill>
              <a:latin typeface="Heebo" pitchFamily="2" charset="-79"/>
              <a:cs typeface="Heebo" pitchFamily="2" charset="-79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4121D4E3-3E5E-C969-F573-C877C13F87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23" y="241126"/>
            <a:ext cx="962998" cy="1306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screenshot of a computer&#10;&#10;AI-generated content may be incorrect.">
            <a:extLst>
              <a:ext uri="{FF2B5EF4-FFF2-40B4-BE49-F238E27FC236}">
                <a16:creationId xmlns:a16="http://schemas.microsoft.com/office/drawing/2014/main" id="{F5C4D55F-C923-27DE-B287-C184C295DF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5099" y="1085584"/>
            <a:ext cx="11101802" cy="5772416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AC134CF-92D5-E460-CF47-D7DC910319EE}"/>
              </a:ext>
            </a:extLst>
          </p:cNvPr>
          <p:cNvCxnSpPr>
            <a:cxnSpLocks/>
          </p:cNvCxnSpPr>
          <p:nvPr/>
        </p:nvCxnSpPr>
        <p:spPr>
          <a:xfrm flipH="1">
            <a:off x="1399834" y="5455631"/>
            <a:ext cx="900903" cy="890352"/>
          </a:xfrm>
          <a:prstGeom prst="straightConnector1">
            <a:avLst/>
          </a:prstGeom>
          <a:ln w="1524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04B397B-A58E-AD38-5A46-959ED097BDC5}"/>
              </a:ext>
            </a:extLst>
          </p:cNvPr>
          <p:cNvCxnSpPr>
            <a:cxnSpLocks/>
          </p:cNvCxnSpPr>
          <p:nvPr/>
        </p:nvCxnSpPr>
        <p:spPr>
          <a:xfrm>
            <a:off x="8316097" y="3971792"/>
            <a:ext cx="1681211" cy="0"/>
          </a:xfrm>
          <a:prstGeom prst="straightConnector1">
            <a:avLst/>
          </a:prstGeom>
          <a:ln w="1524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03895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A1644A-42DC-0FB3-C184-B177815F91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1956234-F522-E27E-FF2F-595763E9C961}"/>
              </a:ext>
            </a:extLst>
          </p:cNvPr>
          <p:cNvSpPr txBox="1"/>
          <p:nvPr/>
        </p:nvSpPr>
        <p:spPr>
          <a:xfrm>
            <a:off x="1748209" y="202091"/>
            <a:ext cx="868699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1"/>
            <a:r>
              <a:rPr lang="he-IL" sz="28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Heebo" pitchFamily="2" charset="-79"/>
                <a:cs typeface="Heebo" pitchFamily="2" charset="-79"/>
              </a:rPr>
              <a:t>הקמת מרחב למידה – המשך – </a:t>
            </a:r>
            <a:r>
              <a:rPr lang="he-IL" sz="2800" b="1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Heebo" pitchFamily="2" charset="-79"/>
                <a:cs typeface="Heebo" pitchFamily="2" charset="-79"/>
              </a:rPr>
              <a:t>שיוכים</a:t>
            </a:r>
            <a:r>
              <a:rPr lang="he-IL" sz="28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Heebo" pitchFamily="2" charset="-79"/>
                <a:cs typeface="Heebo" pitchFamily="2" charset="-79"/>
              </a:rPr>
              <a:t> +</a:t>
            </a:r>
          </a:p>
          <a:p>
            <a:pPr algn="ctr" rtl="1"/>
            <a:r>
              <a:rPr lang="he-IL" sz="28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Heebo" pitchFamily="2" charset="-79"/>
                <a:cs typeface="Heebo" pitchFamily="2" charset="-79"/>
              </a:rPr>
              <a:t>בחירת/עדכון דגם + בחירת תת נושא + קביעת שם עבודה</a:t>
            </a:r>
          </a:p>
          <a:p>
            <a:pPr algn="ctr" rtl="1"/>
            <a:endParaRPr lang="en-IL" sz="2800" b="1" dirty="0">
              <a:solidFill>
                <a:schemeClr val="tx2">
                  <a:lumMod val="75000"/>
                  <a:lumOff val="25000"/>
                </a:schemeClr>
              </a:solidFill>
              <a:latin typeface="Heebo" pitchFamily="2" charset="-79"/>
              <a:cs typeface="Heebo" pitchFamily="2" charset="-79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A280A52D-AFDB-780D-2472-B4B85FB564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23" y="241126"/>
            <a:ext cx="962998" cy="1306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19012BFB-06F8-D55D-C631-FFC42B8FF952}"/>
              </a:ext>
            </a:extLst>
          </p:cNvPr>
          <p:cNvSpPr/>
          <p:nvPr/>
        </p:nvSpPr>
        <p:spPr>
          <a:xfrm>
            <a:off x="9851716" y="2577960"/>
            <a:ext cx="583486" cy="2804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IL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2169A5B-A0C8-C690-06B4-9E8535C48B48}"/>
              </a:ext>
            </a:extLst>
          </p:cNvPr>
          <p:cNvSpPr/>
          <p:nvPr/>
        </p:nvSpPr>
        <p:spPr>
          <a:xfrm>
            <a:off x="9988920" y="2794367"/>
            <a:ext cx="583486" cy="1280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IL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64DE45E-EA63-FE3D-FFF7-EB42F871ED8F}"/>
              </a:ext>
            </a:extLst>
          </p:cNvPr>
          <p:cNvSpPr/>
          <p:nvPr/>
        </p:nvSpPr>
        <p:spPr>
          <a:xfrm>
            <a:off x="9901934" y="3353579"/>
            <a:ext cx="583486" cy="1280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IL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DB962D1-6551-9099-A8F3-5385BBA40D9A}"/>
              </a:ext>
            </a:extLst>
          </p:cNvPr>
          <p:cNvSpPr/>
          <p:nvPr/>
        </p:nvSpPr>
        <p:spPr>
          <a:xfrm flipV="1">
            <a:off x="10193677" y="2995815"/>
            <a:ext cx="275915" cy="1705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IL"/>
          </a:p>
        </p:txBody>
      </p:sp>
      <p:pic>
        <p:nvPicPr>
          <p:cNvPr id="21" name="Picture 20" descr="A screenshot of a computer&#10;&#10;AI-generated content may be incorrect.">
            <a:extLst>
              <a:ext uri="{FF2B5EF4-FFF2-40B4-BE49-F238E27FC236}">
                <a16:creationId xmlns:a16="http://schemas.microsoft.com/office/drawing/2014/main" id="{B785CAF9-2A88-E3D6-BF42-6908EE9E3E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203" y="983262"/>
            <a:ext cx="10947003" cy="567264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0F00209-2A95-50E6-5D67-8C2D84F28FD6}"/>
              </a:ext>
            </a:extLst>
          </p:cNvPr>
          <p:cNvSpPr/>
          <p:nvPr/>
        </p:nvSpPr>
        <p:spPr>
          <a:xfrm>
            <a:off x="10193677" y="3353579"/>
            <a:ext cx="241525" cy="2688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1103519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922B1A-429D-EC9D-B13C-38A8EE7590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9FA047FF-8A83-D569-7E9F-83B70AE798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3025" y="427618"/>
            <a:ext cx="1219200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73CAD2-D6F6-953C-27E9-A9A48ECF6ADB}"/>
              </a:ext>
            </a:extLst>
          </p:cNvPr>
          <p:cNvSpPr txBox="1"/>
          <p:nvPr/>
        </p:nvSpPr>
        <p:spPr>
          <a:xfrm>
            <a:off x="3124648" y="673113"/>
            <a:ext cx="696216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e-IL" sz="28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Heebo" pitchFamily="2" charset="-79"/>
                <a:cs typeface="Heebo" pitchFamily="2" charset="-79"/>
              </a:rPr>
              <a:t>הקמת מרחב למידה – המשך – ביצוע </a:t>
            </a:r>
            <a:r>
              <a:rPr lang="he-IL" sz="2800" b="1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Heebo" pitchFamily="2" charset="-79"/>
                <a:cs typeface="Heebo" pitchFamily="2" charset="-79"/>
              </a:rPr>
              <a:t>שיוכים</a:t>
            </a:r>
            <a:endParaRPr lang="he-IL" sz="2800" b="1" dirty="0">
              <a:solidFill>
                <a:schemeClr val="tx2">
                  <a:lumMod val="75000"/>
                  <a:lumOff val="25000"/>
                </a:schemeClr>
              </a:solidFill>
              <a:latin typeface="Heebo" pitchFamily="2" charset="-79"/>
              <a:cs typeface="Heebo" pitchFamily="2" charset="-79"/>
            </a:endParaRPr>
          </a:p>
          <a:p>
            <a:endParaRPr lang="en-IL" sz="2800" b="1" dirty="0">
              <a:solidFill>
                <a:schemeClr val="tx2">
                  <a:lumMod val="75000"/>
                  <a:lumOff val="25000"/>
                </a:schemeClr>
              </a:solidFill>
              <a:latin typeface="Heebo" pitchFamily="2" charset="-79"/>
              <a:cs typeface="Heebo" pitchFamily="2" charset="-79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5B5212FB-C475-2603-351F-AF904260F8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23" y="241126"/>
            <a:ext cx="962998" cy="1306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E264AB3-E49C-A988-8B92-70D18B1617DF}"/>
              </a:ext>
            </a:extLst>
          </p:cNvPr>
          <p:cNvSpPr/>
          <p:nvPr/>
        </p:nvSpPr>
        <p:spPr>
          <a:xfrm>
            <a:off x="9740821" y="3429000"/>
            <a:ext cx="914400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IL"/>
          </a:p>
        </p:txBody>
      </p:sp>
      <p:pic>
        <p:nvPicPr>
          <p:cNvPr id="7" name="Picture 6" descr="A screenshot of a computer&#10;&#10;AI-generated content may be incorrect.">
            <a:extLst>
              <a:ext uri="{FF2B5EF4-FFF2-40B4-BE49-F238E27FC236}">
                <a16:creationId xmlns:a16="http://schemas.microsoft.com/office/drawing/2014/main" id="{D649B821-DE7A-1350-76C0-F7270E04C9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301" y="1150166"/>
            <a:ext cx="11237398" cy="5934504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8840580-4063-009B-2644-B1E38D85F6C2}"/>
              </a:ext>
            </a:extLst>
          </p:cNvPr>
          <p:cNvCxnSpPr>
            <a:cxnSpLocks/>
          </p:cNvCxnSpPr>
          <p:nvPr/>
        </p:nvCxnSpPr>
        <p:spPr>
          <a:xfrm flipV="1">
            <a:off x="9272597" y="3429000"/>
            <a:ext cx="1124913" cy="327578"/>
          </a:xfrm>
          <a:prstGeom prst="straightConnector1">
            <a:avLst/>
          </a:prstGeom>
          <a:ln w="1524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169285C-01E1-88E6-3C12-C57D5FCB84AC}"/>
              </a:ext>
            </a:extLst>
          </p:cNvPr>
          <p:cNvCxnSpPr>
            <a:cxnSpLocks/>
          </p:cNvCxnSpPr>
          <p:nvPr/>
        </p:nvCxnSpPr>
        <p:spPr>
          <a:xfrm>
            <a:off x="7537622" y="2914135"/>
            <a:ext cx="1269985" cy="0"/>
          </a:xfrm>
          <a:prstGeom prst="straightConnector1">
            <a:avLst/>
          </a:prstGeom>
          <a:ln w="1524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9FF7C90-8329-630D-C67A-BDB09EE99ADD}"/>
              </a:ext>
            </a:extLst>
          </p:cNvPr>
          <p:cNvCxnSpPr>
            <a:cxnSpLocks/>
          </p:cNvCxnSpPr>
          <p:nvPr/>
        </p:nvCxnSpPr>
        <p:spPr>
          <a:xfrm>
            <a:off x="7072185" y="6563498"/>
            <a:ext cx="1269985" cy="0"/>
          </a:xfrm>
          <a:prstGeom prst="straightConnector1">
            <a:avLst/>
          </a:prstGeom>
          <a:ln w="1524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0D8ECBBE-C32D-BB56-151F-E9DB70FA305E}"/>
              </a:ext>
            </a:extLst>
          </p:cNvPr>
          <p:cNvSpPr/>
          <p:nvPr/>
        </p:nvSpPr>
        <p:spPr>
          <a:xfrm flipV="1">
            <a:off x="10522993" y="1762279"/>
            <a:ext cx="132228" cy="2454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548140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5A6290-4D3F-D273-4C12-BFCF3C4DC0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3DFD900B-BE10-CF1A-4619-FB40483135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5835"/>
            <a:ext cx="1219200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BD83951-D44E-CAA2-7650-12BE2D5B4892}"/>
              </a:ext>
            </a:extLst>
          </p:cNvPr>
          <p:cNvSpPr txBox="1"/>
          <p:nvPr/>
        </p:nvSpPr>
        <p:spPr>
          <a:xfrm>
            <a:off x="3012489" y="593945"/>
            <a:ext cx="591540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e-IL" sz="28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Heebo" pitchFamily="2" charset="-79"/>
                <a:cs typeface="Heebo" pitchFamily="2" charset="-79"/>
              </a:rPr>
              <a:t>הקמת מרחב למידה – באמצע התהליך</a:t>
            </a:r>
          </a:p>
          <a:p>
            <a:endParaRPr lang="en-IL" sz="2800" b="1" dirty="0">
              <a:solidFill>
                <a:schemeClr val="tx2">
                  <a:lumMod val="75000"/>
                  <a:lumOff val="25000"/>
                </a:schemeClr>
              </a:solidFill>
              <a:latin typeface="Heebo" pitchFamily="2" charset="-79"/>
              <a:cs typeface="Heebo" pitchFamily="2" charset="-79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083BB04A-9DAF-ECB7-EF47-4796FD59F3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23" y="241126"/>
            <a:ext cx="962998" cy="1306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D245088-70A0-EFE9-7EE8-7E4B49CDDC63}"/>
              </a:ext>
            </a:extLst>
          </p:cNvPr>
          <p:cNvSpPr/>
          <p:nvPr/>
        </p:nvSpPr>
        <p:spPr>
          <a:xfrm>
            <a:off x="9316995" y="2903838"/>
            <a:ext cx="568410" cy="6672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IL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547FA00-2B7E-99BE-D561-C199EF2D8079}"/>
              </a:ext>
            </a:extLst>
          </p:cNvPr>
          <p:cNvSpPr/>
          <p:nvPr/>
        </p:nvSpPr>
        <p:spPr>
          <a:xfrm>
            <a:off x="7764162" y="2903837"/>
            <a:ext cx="568410" cy="6672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IL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746881C-F20A-C07E-B4D4-422B9F138EA7}"/>
              </a:ext>
            </a:extLst>
          </p:cNvPr>
          <p:cNvSpPr/>
          <p:nvPr/>
        </p:nvSpPr>
        <p:spPr>
          <a:xfrm>
            <a:off x="10972613" y="2129481"/>
            <a:ext cx="568410" cy="6672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IL"/>
          </a:p>
        </p:txBody>
      </p:sp>
      <p:pic>
        <p:nvPicPr>
          <p:cNvPr id="8" name="Picture 7" descr="A screenshot of a computer&#10;&#10;AI-generated content may be incorrect.">
            <a:extLst>
              <a:ext uri="{FF2B5EF4-FFF2-40B4-BE49-F238E27FC236}">
                <a16:creationId xmlns:a16="http://schemas.microsoft.com/office/drawing/2014/main" id="{0BC3F548-4427-1FFE-4E24-1E20D062A4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023" y="1519813"/>
            <a:ext cx="11745953" cy="5097061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0BBF0A3-F95C-5CC2-41C1-23C306CCEE8D}"/>
              </a:ext>
            </a:extLst>
          </p:cNvPr>
          <p:cNvCxnSpPr>
            <a:cxnSpLocks/>
          </p:cNvCxnSpPr>
          <p:nvPr/>
        </p:nvCxnSpPr>
        <p:spPr>
          <a:xfrm flipV="1">
            <a:off x="6095998" y="3042964"/>
            <a:ext cx="969306" cy="751871"/>
          </a:xfrm>
          <a:prstGeom prst="straightConnector1">
            <a:avLst/>
          </a:prstGeom>
          <a:ln w="1524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A04560D-8D65-40A0-3ED5-982F02A74005}"/>
              </a:ext>
            </a:extLst>
          </p:cNvPr>
          <p:cNvCxnSpPr>
            <a:cxnSpLocks/>
          </p:cNvCxnSpPr>
          <p:nvPr/>
        </p:nvCxnSpPr>
        <p:spPr>
          <a:xfrm flipV="1">
            <a:off x="8439665" y="3057380"/>
            <a:ext cx="615483" cy="782624"/>
          </a:xfrm>
          <a:prstGeom prst="straightConnector1">
            <a:avLst/>
          </a:prstGeom>
          <a:ln w="1524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9732303-8923-1D49-224C-F7C92BAB0295}"/>
              </a:ext>
            </a:extLst>
          </p:cNvPr>
          <p:cNvCxnSpPr>
            <a:cxnSpLocks/>
          </p:cNvCxnSpPr>
          <p:nvPr/>
        </p:nvCxnSpPr>
        <p:spPr>
          <a:xfrm>
            <a:off x="7953826" y="1938309"/>
            <a:ext cx="1156014" cy="710581"/>
          </a:xfrm>
          <a:prstGeom prst="straightConnector1">
            <a:avLst/>
          </a:prstGeom>
          <a:ln w="1524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4E42FBF-15AD-0073-410F-75BFC0C83C06}"/>
              </a:ext>
            </a:extLst>
          </p:cNvPr>
          <p:cNvCxnSpPr>
            <a:cxnSpLocks/>
          </p:cNvCxnSpPr>
          <p:nvPr/>
        </p:nvCxnSpPr>
        <p:spPr>
          <a:xfrm>
            <a:off x="9730764" y="2456935"/>
            <a:ext cx="1269985" cy="0"/>
          </a:xfrm>
          <a:prstGeom prst="straightConnector1">
            <a:avLst/>
          </a:prstGeom>
          <a:ln w="1524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31832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8A1C7B-8B9B-1406-1C0F-BEB05726CA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7E80B7F9-F779-1C65-D721-FA67FC028D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9240" y="389915"/>
            <a:ext cx="1219200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458B105-1E53-3748-0D22-4ADCE00B9A53}"/>
              </a:ext>
            </a:extLst>
          </p:cNvPr>
          <p:cNvSpPr txBox="1"/>
          <p:nvPr/>
        </p:nvSpPr>
        <p:spPr>
          <a:xfrm>
            <a:off x="1864507" y="650216"/>
            <a:ext cx="80169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e-IL" sz="20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Heebo" pitchFamily="2" charset="-79"/>
                <a:cs typeface="Heebo" pitchFamily="2" charset="-79"/>
              </a:rPr>
              <a:t>הקמת מרחב למידה – המשך – סיום כאשר לא כולם </a:t>
            </a:r>
            <a:r>
              <a:rPr lang="he-IL" sz="2000" b="1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Heebo" pitchFamily="2" charset="-79"/>
                <a:cs typeface="Heebo" pitchFamily="2" charset="-79"/>
              </a:rPr>
              <a:t>שוייכו</a:t>
            </a:r>
            <a:r>
              <a:rPr lang="he-IL" sz="20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Heebo" pitchFamily="2" charset="-79"/>
                <a:cs typeface="Heebo" pitchFamily="2" charset="-79"/>
              </a:rPr>
              <a:t> או קיבלו דגם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123A907F-0617-5663-9B32-E79C8E88D6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23" y="241126"/>
            <a:ext cx="962998" cy="1306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7E3E9A9-92D8-BCDA-CBEF-D89D80A8BF8E}"/>
              </a:ext>
            </a:extLst>
          </p:cNvPr>
          <p:cNvSpPr/>
          <p:nvPr/>
        </p:nvSpPr>
        <p:spPr>
          <a:xfrm>
            <a:off x="6775938" y="3001108"/>
            <a:ext cx="832339" cy="4278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IL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06A1065-C199-1ACE-2264-679B54C88C12}"/>
              </a:ext>
            </a:extLst>
          </p:cNvPr>
          <p:cNvSpPr/>
          <p:nvPr/>
        </p:nvSpPr>
        <p:spPr>
          <a:xfrm>
            <a:off x="6717323" y="3818915"/>
            <a:ext cx="808892" cy="4013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DAA4486-2A35-3528-91CC-174128758A01}"/>
              </a:ext>
            </a:extLst>
          </p:cNvPr>
          <p:cNvSpPr/>
          <p:nvPr/>
        </p:nvSpPr>
        <p:spPr>
          <a:xfrm>
            <a:off x="8827477" y="3429000"/>
            <a:ext cx="633046" cy="3899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IL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29EB216-B344-8A95-71AE-D130DBDFD313}"/>
              </a:ext>
            </a:extLst>
          </p:cNvPr>
          <p:cNvSpPr/>
          <p:nvPr/>
        </p:nvSpPr>
        <p:spPr>
          <a:xfrm>
            <a:off x="7291754" y="3535032"/>
            <a:ext cx="633046" cy="3899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IL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EF52FC5-5ECD-732B-5F5E-22DEADD86A41}"/>
              </a:ext>
            </a:extLst>
          </p:cNvPr>
          <p:cNvSpPr/>
          <p:nvPr/>
        </p:nvSpPr>
        <p:spPr>
          <a:xfrm>
            <a:off x="10550770" y="2702169"/>
            <a:ext cx="633046" cy="3899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IL"/>
          </a:p>
        </p:txBody>
      </p:sp>
      <p:pic>
        <p:nvPicPr>
          <p:cNvPr id="13" name="Picture 1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B9B46939-66B2-1C80-4FBA-7681329192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8715" y="1238034"/>
            <a:ext cx="10474569" cy="561996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4021BB0-3B92-B814-850F-E5514C1FEB88}"/>
              </a:ext>
            </a:extLst>
          </p:cNvPr>
          <p:cNvSpPr/>
          <p:nvPr/>
        </p:nvSpPr>
        <p:spPr>
          <a:xfrm>
            <a:off x="10328031" y="1652954"/>
            <a:ext cx="539262" cy="3048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032762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B6BAE3-2BAB-16CE-27FD-08751D4AB4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78479BF1-1350-E5BD-CFC7-B9AA35ABE7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408" y="378192"/>
            <a:ext cx="1219200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F3F95AA-49FF-D1B2-7DD7-BB817DE00050}"/>
              </a:ext>
            </a:extLst>
          </p:cNvPr>
          <p:cNvSpPr txBox="1"/>
          <p:nvPr/>
        </p:nvSpPr>
        <p:spPr>
          <a:xfrm>
            <a:off x="2436964" y="768904"/>
            <a:ext cx="711925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e-IL" sz="28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Heebo" pitchFamily="2" charset="-79"/>
                <a:cs typeface="Heebo" pitchFamily="2" charset="-79"/>
              </a:rPr>
              <a:t>הקמת מרחב למידה – המשך – הגדרות מלאות</a:t>
            </a:r>
          </a:p>
          <a:p>
            <a:endParaRPr lang="en-IL" sz="2800" b="1" dirty="0">
              <a:solidFill>
                <a:schemeClr val="tx2">
                  <a:lumMod val="75000"/>
                  <a:lumOff val="25000"/>
                </a:schemeClr>
              </a:solidFill>
              <a:latin typeface="Heebo" pitchFamily="2" charset="-79"/>
              <a:cs typeface="Heebo" pitchFamily="2" charset="-79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18DD3A32-AA43-33C1-BF9D-479ADF95BF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23" y="241126"/>
            <a:ext cx="962998" cy="1306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821AF139-C368-B879-1EC6-CD58C46472A9}"/>
              </a:ext>
            </a:extLst>
          </p:cNvPr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-99408" y="1502090"/>
            <a:ext cx="12068385" cy="535591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2E8F880-13D5-4C4D-FC83-8BDFE3F8FF02}"/>
              </a:ext>
            </a:extLst>
          </p:cNvPr>
          <p:cNvSpPr/>
          <p:nvPr/>
        </p:nvSpPr>
        <p:spPr>
          <a:xfrm>
            <a:off x="9185336" y="2456197"/>
            <a:ext cx="597571" cy="1519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IL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84B6ECC-2B51-7208-C250-4C7FF93321E7}"/>
              </a:ext>
            </a:extLst>
          </p:cNvPr>
          <p:cNvSpPr/>
          <p:nvPr/>
        </p:nvSpPr>
        <p:spPr>
          <a:xfrm>
            <a:off x="9185336" y="2733312"/>
            <a:ext cx="597571" cy="1519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IL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DBDEB82-1E2C-1EC6-2841-AD2253A79A74}"/>
              </a:ext>
            </a:extLst>
          </p:cNvPr>
          <p:cNvSpPr/>
          <p:nvPr/>
        </p:nvSpPr>
        <p:spPr>
          <a:xfrm>
            <a:off x="10794328" y="2456197"/>
            <a:ext cx="597571" cy="1519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IL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EFD2EB6-12E9-3F6F-8D85-A75FF8F9F80D}"/>
              </a:ext>
            </a:extLst>
          </p:cNvPr>
          <p:cNvSpPr/>
          <p:nvPr/>
        </p:nvSpPr>
        <p:spPr>
          <a:xfrm>
            <a:off x="10917420" y="2721247"/>
            <a:ext cx="597571" cy="1519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IL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1ABB964-5D6C-54C9-2743-FF39270BC026}"/>
              </a:ext>
            </a:extLst>
          </p:cNvPr>
          <p:cNvCxnSpPr>
            <a:cxnSpLocks/>
          </p:cNvCxnSpPr>
          <p:nvPr/>
        </p:nvCxnSpPr>
        <p:spPr>
          <a:xfrm flipV="1">
            <a:off x="9185336" y="2401207"/>
            <a:ext cx="0" cy="992642"/>
          </a:xfrm>
          <a:prstGeom prst="straightConnector1">
            <a:avLst/>
          </a:prstGeom>
          <a:ln w="1524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FBBA559-9218-3BC8-1AC7-6426B17A284A}"/>
              </a:ext>
            </a:extLst>
          </p:cNvPr>
          <p:cNvCxnSpPr>
            <a:cxnSpLocks/>
          </p:cNvCxnSpPr>
          <p:nvPr/>
        </p:nvCxnSpPr>
        <p:spPr>
          <a:xfrm>
            <a:off x="8190271" y="1684972"/>
            <a:ext cx="1160207" cy="418553"/>
          </a:xfrm>
          <a:prstGeom prst="straightConnector1">
            <a:avLst/>
          </a:prstGeom>
          <a:ln w="1524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6F28385-1D14-2124-86A2-079D8772EF29}"/>
              </a:ext>
            </a:extLst>
          </p:cNvPr>
          <p:cNvCxnSpPr>
            <a:cxnSpLocks/>
          </p:cNvCxnSpPr>
          <p:nvPr/>
        </p:nvCxnSpPr>
        <p:spPr>
          <a:xfrm>
            <a:off x="2140046" y="5090235"/>
            <a:ext cx="0" cy="1295400"/>
          </a:xfrm>
          <a:prstGeom prst="straightConnector1">
            <a:avLst/>
          </a:prstGeom>
          <a:ln w="1524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F1E494A-B66E-A690-A9D3-82E653E0A6F8}"/>
              </a:ext>
            </a:extLst>
          </p:cNvPr>
          <p:cNvCxnSpPr>
            <a:cxnSpLocks/>
          </p:cNvCxnSpPr>
          <p:nvPr/>
        </p:nvCxnSpPr>
        <p:spPr>
          <a:xfrm>
            <a:off x="6372833" y="5090235"/>
            <a:ext cx="0" cy="1295400"/>
          </a:xfrm>
          <a:prstGeom prst="straightConnector1">
            <a:avLst/>
          </a:prstGeom>
          <a:ln w="1524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30DFFE2-5FC4-2080-568B-53A346DF786E}"/>
              </a:ext>
            </a:extLst>
          </p:cNvPr>
          <p:cNvCxnSpPr>
            <a:cxnSpLocks/>
          </p:cNvCxnSpPr>
          <p:nvPr/>
        </p:nvCxnSpPr>
        <p:spPr>
          <a:xfrm>
            <a:off x="8865311" y="5090235"/>
            <a:ext cx="0" cy="1295400"/>
          </a:xfrm>
          <a:prstGeom prst="straightConnector1">
            <a:avLst/>
          </a:prstGeom>
          <a:ln w="1524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A screenshot of a phone&#10;&#10;AI-generated content may be incorrect.">
            <a:extLst>
              <a:ext uri="{FF2B5EF4-FFF2-40B4-BE49-F238E27FC236}">
                <a16:creationId xmlns:a16="http://schemas.microsoft.com/office/drawing/2014/main" id="{F1696E90-7EE5-A453-CE66-F432AB511A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7870" y="1397041"/>
            <a:ext cx="11187959" cy="516145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92A54E8-5263-01C1-5349-9A43A7B340C9}"/>
              </a:ext>
            </a:extLst>
          </p:cNvPr>
          <p:cNvSpPr/>
          <p:nvPr/>
        </p:nvSpPr>
        <p:spPr>
          <a:xfrm>
            <a:off x="9185336" y="2227385"/>
            <a:ext cx="370885" cy="3666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IL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100AEFC-3827-FA8D-D7B3-78A787A02A31}"/>
              </a:ext>
            </a:extLst>
          </p:cNvPr>
          <p:cNvSpPr/>
          <p:nvPr/>
        </p:nvSpPr>
        <p:spPr>
          <a:xfrm>
            <a:off x="10444027" y="2217879"/>
            <a:ext cx="597570" cy="3666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IL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F40F206-06DC-A8D4-E520-ACBB3F18FC03}"/>
              </a:ext>
            </a:extLst>
          </p:cNvPr>
          <p:cNvSpPr/>
          <p:nvPr/>
        </p:nvSpPr>
        <p:spPr>
          <a:xfrm>
            <a:off x="10014159" y="6018980"/>
            <a:ext cx="597570" cy="3666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IL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51547B2-7142-128A-E475-CAD7FF37D8FF}"/>
              </a:ext>
            </a:extLst>
          </p:cNvPr>
          <p:cNvCxnSpPr>
            <a:cxnSpLocks/>
          </p:cNvCxnSpPr>
          <p:nvPr/>
        </p:nvCxnSpPr>
        <p:spPr>
          <a:xfrm>
            <a:off x="7772180" y="1854043"/>
            <a:ext cx="1238935" cy="0"/>
          </a:xfrm>
          <a:prstGeom prst="straightConnector1">
            <a:avLst/>
          </a:prstGeom>
          <a:ln w="1524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21F154A-A3EA-456F-DAD0-BE4E631511B6}"/>
              </a:ext>
            </a:extLst>
          </p:cNvPr>
          <p:cNvCxnSpPr>
            <a:cxnSpLocks/>
          </p:cNvCxnSpPr>
          <p:nvPr/>
        </p:nvCxnSpPr>
        <p:spPr>
          <a:xfrm flipV="1">
            <a:off x="10742812" y="1934189"/>
            <a:ext cx="0" cy="1044016"/>
          </a:xfrm>
          <a:prstGeom prst="straightConnector1">
            <a:avLst/>
          </a:prstGeom>
          <a:ln w="1524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54A21332-D77B-080F-64A1-67F34192962A}"/>
              </a:ext>
            </a:extLst>
          </p:cNvPr>
          <p:cNvCxnSpPr>
            <a:cxnSpLocks/>
          </p:cNvCxnSpPr>
          <p:nvPr/>
        </p:nvCxnSpPr>
        <p:spPr>
          <a:xfrm>
            <a:off x="8569349" y="4616467"/>
            <a:ext cx="0" cy="1121468"/>
          </a:xfrm>
          <a:prstGeom prst="straightConnector1">
            <a:avLst/>
          </a:prstGeom>
          <a:ln w="1524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11E3479E-408D-B27D-64A3-09C4BA5904A9}"/>
              </a:ext>
            </a:extLst>
          </p:cNvPr>
          <p:cNvCxnSpPr>
            <a:cxnSpLocks/>
          </p:cNvCxnSpPr>
          <p:nvPr/>
        </p:nvCxnSpPr>
        <p:spPr>
          <a:xfrm>
            <a:off x="417870" y="6162954"/>
            <a:ext cx="1299333" cy="0"/>
          </a:xfrm>
          <a:prstGeom prst="straightConnector1">
            <a:avLst/>
          </a:prstGeom>
          <a:ln w="1524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3250610D-BD29-2617-CFB8-98ED51F28A54}"/>
              </a:ext>
            </a:extLst>
          </p:cNvPr>
          <p:cNvCxnSpPr>
            <a:cxnSpLocks/>
          </p:cNvCxnSpPr>
          <p:nvPr/>
        </p:nvCxnSpPr>
        <p:spPr>
          <a:xfrm>
            <a:off x="11069819" y="344440"/>
            <a:ext cx="0" cy="1100298"/>
          </a:xfrm>
          <a:prstGeom prst="straightConnector1">
            <a:avLst/>
          </a:prstGeom>
          <a:ln w="1524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113D03E4-13BF-CD5B-BAA2-0A2E994CEA7C}"/>
              </a:ext>
            </a:extLst>
          </p:cNvPr>
          <p:cNvCxnSpPr>
            <a:cxnSpLocks/>
          </p:cNvCxnSpPr>
          <p:nvPr/>
        </p:nvCxnSpPr>
        <p:spPr>
          <a:xfrm>
            <a:off x="6665400" y="4616467"/>
            <a:ext cx="0" cy="1121468"/>
          </a:xfrm>
          <a:prstGeom prst="straightConnector1">
            <a:avLst/>
          </a:prstGeom>
          <a:ln w="1524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B15A4131-2ECA-A740-4258-431694CA77C9}"/>
              </a:ext>
            </a:extLst>
          </p:cNvPr>
          <p:cNvCxnSpPr>
            <a:cxnSpLocks/>
          </p:cNvCxnSpPr>
          <p:nvPr/>
        </p:nvCxnSpPr>
        <p:spPr>
          <a:xfrm>
            <a:off x="10742812" y="4616467"/>
            <a:ext cx="0" cy="1121468"/>
          </a:xfrm>
          <a:prstGeom prst="straightConnector1">
            <a:avLst/>
          </a:prstGeom>
          <a:ln w="1524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47639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C80754-6D53-BC9E-389B-22487D1BA9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89DB6740-9652-05B7-2836-0707BC899A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3025" y="395332"/>
            <a:ext cx="1219200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6CAB881-6C6B-028A-FAB6-2C916F8D703C}"/>
              </a:ext>
            </a:extLst>
          </p:cNvPr>
          <p:cNvSpPr txBox="1"/>
          <p:nvPr/>
        </p:nvSpPr>
        <p:spPr>
          <a:xfrm>
            <a:off x="1632069" y="632979"/>
            <a:ext cx="98068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28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Heebo" pitchFamily="2" charset="-79"/>
                <a:cs typeface="Heebo" pitchFamily="2" charset="-79"/>
              </a:rPr>
              <a:t>הקמת מרחב למידה – המשך – סיום התהליך (מחברות להורדה)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77AB397A-E4F9-3515-C254-AD27229907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23" y="241126"/>
            <a:ext cx="962998" cy="1306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12A6CE2-02F4-C3A6-00E7-41D872434A91}"/>
              </a:ext>
            </a:extLst>
          </p:cNvPr>
          <p:cNvSpPr/>
          <p:nvPr/>
        </p:nvSpPr>
        <p:spPr>
          <a:xfrm>
            <a:off x="9721667" y="2444262"/>
            <a:ext cx="1101664" cy="2165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IL"/>
          </a:p>
        </p:txBody>
      </p:sp>
      <p:pic>
        <p:nvPicPr>
          <p:cNvPr id="11" name="Picture 10" descr="A screenshot of a computer&#10;&#10;AI-generated content may be incorrect.">
            <a:extLst>
              <a:ext uri="{FF2B5EF4-FFF2-40B4-BE49-F238E27FC236}">
                <a16:creationId xmlns:a16="http://schemas.microsoft.com/office/drawing/2014/main" id="{A7D9B664-17DA-5641-E767-F0A85076B3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2408" y="1190315"/>
            <a:ext cx="10656558" cy="601717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9E36F6F-94AF-AEF3-7AA4-43D8467AEE51}"/>
              </a:ext>
            </a:extLst>
          </p:cNvPr>
          <p:cNvSpPr/>
          <p:nvPr/>
        </p:nvSpPr>
        <p:spPr>
          <a:xfrm>
            <a:off x="9401908" y="2086708"/>
            <a:ext cx="1066800" cy="357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IL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01AF8D5-022A-CBD5-A232-D5F8F6D78B40}"/>
              </a:ext>
            </a:extLst>
          </p:cNvPr>
          <p:cNvCxnSpPr>
            <a:cxnSpLocks/>
          </p:cNvCxnSpPr>
          <p:nvPr/>
        </p:nvCxnSpPr>
        <p:spPr>
          <a:xfrm>
            <a:off x="6424027" y="2561511"/>
            <a:ext cx="0" cy="1121468"/>
          </a:xfrm>
          <a:prstGeom prst="straightConnector1">
            <a:avLst/>
          </a:prstGeom>
          <a:ln w="1524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5409398-BA4F-6A42-CEDC-4A6008BC8CE2}"/>
              </a:ext>
            </a:extLst>
          </p:cNvPr>
          <p:cNvCxnSpPr>
            <a:cxnSpLocks/>
          </p:cNvCxnSpPr>
          <p:nvPr/>
        </p:nvCxnSpPr>
        <p:spPr>
          <a:xfrm flipH="1">
            <a:off x="9015046" y="6027594"/>
            <a:ext cx="1453662" cy="0"/>
          </a:xfrm>
          <a:prstGeom prst="straightConnector1">
            <a:avLst/>
          </a:prstGeom>
          <a:ln w="1524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A9044A6-580E-3B24-D5EE-FBCADF385C2A}"/>
              </a:ext>
            </a:extLst>
          </p:cNvPr>
          <p:cNvCxnSpPr>
            <a:cxnSpLocks/>
          </p:cNvCxnSpPr>
          <p:nvPr/>
        </p:nvCxnSpPr>
        <p:spPr>
          <a:xfrm>
            <a:off x="1632069" y="5187480"/>
            <a:ext cx="0" cy="1121468"/>
          </a:xfrm>
          <a:prstGeom prst="straightConnector1">
            <a:avLst/>
          </a:prstGeom>
          <a:ln w="1524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5289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557B56-3EF7-F788-85BE-E9AED6545A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CE8C6D1D-0416-FA37-4E1F-7E8A9C9F08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5835"/>
            <a:ext cx="1219200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393D4E-B257-0904-D346-6C25D28EB882}"/>
              </a:ext>
            </a:extLst>
          </p:cNvPr>
          <p:cNvSpPr txBox="1"/>
          <p:nvPr/>
        </p:nvSpPr>
        <p:spPr>
          <a:xfrm>
            <a:off x="2024212" y="740818"/>
            <a:ext cx="814357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e-IL" sz="28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Heebo" pitchFamily="2" charset="-79"/>
                <a:cs typeface="Heebo" pitchFamily="2" charset="-79"/>
              </a:rPr>
              <a:t>הקמת מרחב למידה – סיום – חזרה למסך מורה ראשי</a:t>
            </a:r>
          </a:p>
          <a:p>
            <a:endParaRPr lang="en-IL" sz="2800" b="1" dirty="0">
              <a:solidFill>
                <a:schemeClr val="tx2">
                  <a:lumMod val="75000"/>
                  <a:lumOff val="25000"/>
                </a:schemeClr>
              </a:solidFill>
              <a:latin typeface="Heebo" pitchFamily="2" charset="-79"/>
              <a:cs typeface="Heebo" pitchFamily="2" charset="-79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EE3B4D3D-D949-2D7E-A5AE-536D4B1E35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23" y="241126"/>
            <a:ext cx="962998" cy="1306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5083372F-809A-9E62-07A3-FF3D3CCAB852}"/>
              </a:ext>
            </a:extLst>
          </p:cNvPr>
          <p:cNvCxnSpPr>
            <a:cxnSpLocks/>
          </p:cNvCxnSpPr>
          <p:nvPr/>
        </p:nvCxnSpPr>
        <p:spPr>
          <a:xfrm>
            <a:off x="10167788" y="1311466"/>
            <a:ext cx="0" cy="1295400"/>
          </a:xfrm>
          <a:prstGeom prst="straightConnector1">
            <a:avLst/>
          </a:prstGeom>
          <a:ln w="1524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A2200A8B-62C0-233D-D435-098A23197B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9322" y="1311466"/>
            <a:ext cx="10655140" cy="5352716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C2EEEF3-AA99-F060-D528-48DE7449DC6B}"/>
              </a:ext>
            </a:extLst>
          </p:cNvPr>
          <p:cNvCxnSpPr>
            <a:cxnSpLocks/>
          </p:cNvCxnSpPr>
          <p:nvPr/>
        </p:nvCxnSpPr>
        <p:spPr>
          <a:xfrm>
            <a:off x="7397043" y="1485398"/>
            <a:ext cx="0" cy="1121468"/>
          </a:xfrm>
          <a:prstGeom prst="straightConnector1">
            <a:avLst/>
          </a:prstGeom>
          <a:ln w="1524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66933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D8C549-FD09-131D-557D-E7F4E234D7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647AE87F-C56F-345E-BA13-6EB1EDA094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5835"/>
            <a:ext cx="1219200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142C5B-266B-2342-2FFE-811902C286EA}"/>
              </a:ext>
            </a:extLst>
          </p:cNvPr>
          <p:cNvSpPr txBox="1"/>
          <p:nvPr/>
        </p:nvSpPr>
        <p:spPr>
          <a:xfrm>
            <a:off x="4887175" y="758748"/>
            <a:ext cx="23230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e-IL" sz="28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Heebo" pitchFamily="2" charset="-79"/>
                <a:cs typeface="Heebo" pitchFamily="2" charset="-79"/>
              </a:rPr>
              <a:t>קבצים שיורדו</a:t>
            </a:r>
            <a:endParaRPr lang="en-IL" sz="2800" b="1" dirty="0">
              <a:solidFill>
                <a:schemeClr val="tx2">
                  <a:lumMod val="75000"/>
                  <a:lumOff val="25000"/>
                </a:schemeClr>
              </a:solidFill>
              <a:latin typeface="Heebo" pitchFamily="2" charset="-79"/>
              <a:cs typeface="Heebo" pitchFamily="2" charset="-79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513DD756-4CEA-7D15-D6CA-8310BC4996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23" y="241126"/>
            <a:ext cx="962998" cy="1306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4A68D5A-F015-E33E-CEBC-23A1156C5960}"/>
              </a:ext>
            </a:extLst>
          </p:cNvPr>
          <p:cNvSpPr txBox="1"/>
          <p:nvPr/>
        </p:nvSpPr>
        <p:spPr>
          <a:xfrm>
            <a:off x="1186021" y="1548052"/>
            <a:ext cx="10007993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he-IL" sz="2000" dirty="0">
                <a:latin typeface="Heebo" pitchFamily="2" charset="-79"/>
                <a:cs typeface="Heebo" pitchFamily="2" charset="-79"/>
              </a:rPr>
              <a:t>קובץ </a:t>
            </a:r>
            <a:r>
              <a:rPr lang="en-US" sz="2000" dirty="0">
                <a:solidFill>
                  <a:srgbClr val="FF0000"/>
                </a:solidFill>
                <a:latin typeface="Heebo" pitchFamily="2" charset="-79"/>
                <a:cs typeface="Heebo" pitchFamily="2" charset="-79"/>
              </a:rPr>
              <a:t>zip</a:t>
            </a:r>
            <a:r>
              <a:rPr lang="he-IL" sz="2000" dirty="0">
                <a:latin typeface="Heebo" pitchFamily="2" charset="-79"/>
                <a:cs typeface="Heebo" pitchFamily="2" charset="-79"/>
              </a:rPr>
              <a:t>  הנפתח ל-4 קבצים:</a:t>
            </a:r>
          </a:p>
          <a:p>
            <a:pPr algn="r" rtl="1"/>
            <a:endParaRPr lang="he-IL" sz="2000" dirty="0">
              <a:latin typeface="Heebo" pitchFamily="2" charset="-79"/>
              <a:cs typeface="Heebo" pitchFamily="2" charset="-79"/>
            </a:endParaRPr>
          </a:p>
          <a:p>
            <a:pPr marL="342900" indent="-342900" algn="r" rtl="1">
              <a:lnSpc>
                <a:spcPct val="150000"/>
              </a:lnSpc>
              <a:buAutoNum type="arabicPeriod"/>
            </a:pPr>
            <a:r>
              <a:rPr lang="he-IL" sz="2000" b="1" dirty="0">
                <a:latin typeface="Heebo" pitchFamily="2" charset="-79"/>
                <a:cs typeface="Heebo" pitchFamily="2" charset="-79"/>
              </a:rPr>
              <a:t>שלב 1 </a:t>
            </a:r>
            <a:r>
              <a:rPr lang="he-IL" sz="2000" dirty="0">
                <a:latin typeface="Heebo" pitchFamily="2" charset="-79"/>
                <a:cs typeface="Heebo" pitchFamily="2" charset="-79"/>
              </a:rPr>
              <a:t>– </a:t>
            </a:r>
            <a:r>
              <a:rPr lang="en-US" sz="2000" dirty="0">
                <a:solidFill>
                  <a:srgbClr val="FFC000"/>
                </a:solidFill>
                <a:latin typeface="Heebo" pitchFamily="2" charset="-79"/>
                <a:cs typeface="Heebo" pitchFamily="2" charset="-79"/>
              </a:rPr>
              <a:t>pdf</a:t>
            </a:r>
            <a:r>
              <a:rPr lang="he-IL" sz="2000" dirty="0">
                <a:latin typeface="Heebo" pitchFamily="2" charset="-79"/>
                <a:cs typeface="Heebo" pitchFamily="2" charset="-79"/>
              </a:rPr>
              <a:t> - חוברת לתלמיד – לקריאה בלבד. אין חובה להדפיס לכל צוות או תלמיד.</a:t>
            </a:r>
          </a:p>
          <a:p>
            <a:pPr marL="342900" indent="-342900" algn="r" rtl="1">
              <a:lnSpc>
                <a:spcPct val="150000"/>
              </a:lnSpc>
              <a:buAutoNum type="arabicPeriod"/>
            </a:pPr>
            <a:r>
              <a:rPr lang="he-IL" sz="2000" b="1" dirty="0">
                <a:latin typeface="Heebo" pitchFamily="2" charset="-79"/>
                <a:cs typeface="Heebo" pitchFamily="2" charset="-79"/>
              </a:rPr>
              <a:t>שלב  2 </a:t>
            </a:r>
            <a:r>
              <a:rPr lang="he-IL" sz="2000" dirty="0">
                <a:latin typeface="Heebo" pitchFamily="2" charset="-79"/>
                <a:cs typeface="Heebo" pitchFamily="2" charset="-79"/>
              </a:rPr>
              <a:t>–  </a:t>
            </a:r>
            <a:r>
              <a:rPr lang="en-US" sz="2000" dirty="0">
                <a:solidFill>
                  <a:srgbClr val="FFC000"/>
                </a:solidFill>
                <a:latin typeface="Heebo" pitchFamily="2" charset="-79"/>
                <a:cs typeface="Heebo" pitchFamily="2" charset="-79"/>
              </a:rPr>
              <a:t>pdf</a:t>
            </a:r>
            <a:r>
              <a:rPr lang="he-IL" sz="2000" dirty="0">
                <a:latin typeface="Heebo" pitchFamily="2" charset="-79"/>
                <a:cs typeface="Heebo" pitchFamily="2" charset="-79"/>
              </a:rPr>
              <a:t> - חוברת עבודה להדפסה (יש להדפיס עותק לכל צוות או תלמיד בעבודה אישית).</a:t>
            </a:r>
          </a:p>
          <a:p>
            <a:pPr marL="342900" indent="-342900" algn="r" rtl="1">
              <a:lnSpc>
                <a:spcPct val="150000"/>
              </a:lnSpc>
              <a:buFontTx/>
              <a:buAutoNum type="arabicPeriod"/>
            </a:pPr>
            <a:r>
              <a:rPr lang="he-IL" sz="2000" b="1" dirty="0">
                <a:latin typeface="Heebo" pitchFamily="2" charset="-79"/>
                <a:cs typeface="Heebo" pitchFamily="2" charset="-79"/>
              </a:rPr>
              <a:t>שלב 3 </a:t>
            </a:r>
            <a:r>
              <a:rPr lang="he-IL" sz="2000" dirty="0">
                <a:latin typeface="Heebo" pitchFamily="2" charset="-79"/>
                <a:cs typeface="Heebo" pitchFamily="2" charset="-79"/>
              </a:rPr>
              <a:t>–  </a:t>
            </a:r>
            <a:r>
              <a:rPr lang="en-US" sz="2000" dirty="0">
                <a:solidFill>
                  <a:srgbClr val="FFC000"/>
                </a:solidFill>
                <a:latin typeface="Heebo" pitchFamily="2" charset="-79"/>
                <a:cs typeface="Heebo" pitchFamily="2" charset="-79"/>
              </a:rPr>
              <a:t>pdf</a:t>
            </a:r>
            <a:r>
              <a:rPr lang="he-IL" sz="2000" dirty="0">
                <a:latin typeface="Heebo" pitchFamily="2" charset="-79"/>
                <a:cs typeface="Heebo" pitchFamily="2" charset="-79"/>
              </a:rPr>
              <a:t> - חוברת עבודה להדפסה (יש להדפיס עותק לכל צוות או תלמיד בעבודה אישית). </a:t>
            </a:r>
          </a:p>
          <a:p>
            <a:pPr marL="342900" indent="-342900" algn="r" rtl="1">
              <a:lnSpc>
                <a:spcPct val="150000"/>
              </a:lnSpc>
              <a:buAutoNum type="arabicPeriod"/>
            </a:pPr>
            <a:r>
              <a:rPr lang="he-IL" sz="2000" b="1" dirty="0">
                <a:latin typeface="Heebo" pitchFamily="2" charset="-79"/>
                <a:cs typeface="Heebo" pitchFamily="2" charset="-79"/>
              </a:rPr>
              <a:t>דפים עודפים </a:t>
            </a:r>
            <a:r>
              <a:rPr lang="he-IL" sz="2000" dirty="0">
                <a:latin typeface="Heebo" pitchFamily="2" charset="-79"/>
                <a:cs typeface="Heebo" pitchFamily="2" charset="-79"/>
              </a:rPr>
              <a:t>–  </a:t>
            </a:r>
            <a:r>
              <a:rPr lang="en-US" sz="2000" dirty="0">
                <a:solidFill>
                  <a:srgbClr val="FFC000"/>
                </a:solidFill>
                <a:latin typeface="Heebo" pitchFamily="2" charset="-79"/>
                <a:cs typeface="Heebo" pitchFamily="2" charset="-79"/>
              </a:rPr>
              <a:t>pdf</a:t>
            </a:r>
            <a:r>
              <a:rPr lang="he-IL" sz="2000" dirty="0">
                <a:latin typeface="Heebo" pitchFamily="2" charset="-79"/>
                <a:cs typeface="Heebo" pitchFamily="2" charset="-79"/>
              </a:rPr>
              <a:t> - להדפסה, דפים עודפים עבור שלבים 2 ו-3.</a:t>
            </a:r>
          </a:p>
          <a:p>
            <a:pPr marL="342900" indent="-342900" algn="r" rtl="1">
              <a:lnSpc>
                <a:spcPct val="150000"/>
              </a:lnSpc>
              <a:buAutoNum type="arabicPeriod"/>
            </a:pPr>
            <a:endParaRPr lang="he-IL" sz="2000" dirty="0">
              <a:latin typeface="Heebo" pitchFamily="2" charset="-79"/>
              <a:cs typeface="Heebo" pitchFamily="2" charset="-79"/>
            </a:endParaRPr>
          </a:p>
          <a:p>
            <a:pPr algn="r" rtl="1">
              <a:lnSpc>
                <a:spcPct val="150000"/>
              </a:lnSpc>
            </a:pPr>
            <a:r>
              <a:rPr lang="he-IL" sz="2000" b="1" dirty="0">
                <a:latin typeface="Heebo" pitchFamily="2" charset="-79"/>
                <a:cs typeface="Heebo" pitchFamily="2" charset="-79"/>
              </a:rPr>
              <a:t>שלב 4 </a:t>
            </a:r>
            <a:r>
              <a:rPr lang="he-IL" sz="2000" dirty="0">
                <a:latin typeface="Heebo" pitchFamily="2" charset="-79"/>
                <a:cs typeface="Heebo" pitchFamily="2" charset="-79"/>
              </a:rPr>
              <a:t>– קובץ </a:t>
            </a:r>
            <a:r>
              <a:rPr lang="en-US" sz="2000" dirty="0">
                <a:solidFill>
                  <a:srgbClr val="FF0000"/>
                </a:solidFill>
                <a:latin typeface="Heebo" pitchFamily="2" charset="-79"/>
                <a:cs typeface="Heebo" pitchFamily="2" charset="-79"/>
              </a:rPr>
              <a:t>word</a:t>
            </a:r>
            <a:r>
              <a:rPr lang="he-IL" sz="2000" dirty="0">
                <a:latin typeface="Heebo" pitchFamily="2" charset="-79"/>
                <a:cs typeface="Heebo" pitchFamily="2" charset="-79"/>
              </a:rPr>
              <a:t> לעבודה על המחשב (יש לתת עותק לכל צוות או תלמיד בעבודה אישית). </a:t>
            </a:r>
            <a:endParaRPr lang="en-IL" sz="2000" dirty="0">
              <a:latin typeface="Heebo" pitchFamily="2" charset="-79"/>
              <a:cs typeface="Heebo" pitchFamily="2" charset="-79"/>
            </a:endParaRPr>
          </a:p>
          <a:p>
            <a:pPr lvl="1" algn="r" rtl="1"/>
            <a:endParaRPr lang="he-IL" sz="2000" dirty="0">
              <a:latin typeface="Heebo" pitchFamily="2" charset="-79"/>
              <a:cs typeface="Heebo" pitchFamily="2" charset="-79"/>
            </a:endParaRPr>
          </a:p>
          <a:p>
            <a:pPr marL="457200" indent="-457200" algn="r" rtl="1">
              <a:buFont typeface="Arial" panose="020B0604020202020204" pitchFamily="34" charset="0"/>
              <a:buChar char="•"/>
            </a:pPr>
            <a:endParaRPr lang="he-IL" sz="2000" dirty="0">
              <a:latin typeface="Heebo" pitchFamily="2" charset="-79"/>
              <a:cs typeface="Heebo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4755308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FB75D2-023A-D2FA-1228-ABA0DB3EA7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EF77DD12-8B8B-6B87-8402-DC453A2B3A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7204"/>
            <a:ext cx="1219200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059172A-F8ED-4FAE-7AAC-DB1EE8CE877D}"/>
              </a:ext>
            </a:extLst>
          </p:cNvPr>
          <p:cNvSpPr txBox="1"/>
          <p:nvPr/>
        </p:nvSpPr>
        <p:spPr>
          <a:xfrm>
            <a:off x="2875610" y="593945"/>
            <a:ext cx="682430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e-IL" sz="28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Heebo" pitchFamily="2" charset="-79"/>
                <a:cs typeface="Heebo" pitchFamily="2" charset="-79"/>
              </a:rPr>
              <a:t>התחברות למערכת – התחברות לפורטל חרדי</a:t>
            </a:r>
            <a:endParaRPr lang="en-IL" sz="2800" b="1" dirty="0">
              <a:solidFill>
                <a:schemeClr val="tx2">
                  <a:lumMod val="75000"/>
                  <a:lumOff val="25000"/>
                </a:schemeClr>
              </a:solidFill>
              <a:latin typeface="Heebo" pitchFamily="2" charset="-79"/>
              <a:cs typeface="Heebo" pitchFamily="2" charset="-79"/>
            </a:endParaRPr>
          </a:p>
          <a:p>
            <a:endParaRPr lang="en-IL" sz="2800" b="1" dirty="0">
              <a:solidFill>
                <a:schemeClr val="tx2">
                  <a:lumMod val="75000"/>
                  <a:lumOff val="25000"/>
                </a:schemeClr>
              </a:solidFill>
              <a:latin typeface="Heebo" pitchFamily="2" charset="-79"/>
              <a:cs typeface="Heebo" pitchFamily="2" charset="-79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267CE9BA-8679-CCFA-CB2C-57FB990905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23" y="241126"/>
            <a:ext cx="962998" cy="1306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screenshot of a website&#10;&#10;AI-generated content may be incorrect.">
            <a:extLst>
              <a:ext uri="{FF2B5EF4-FFF2-40B4-BE49-F238E27FC236}">
                <a16:creationId xmlns:a16="http://schemas.microsoft.com/office/drawing/2014/main" id="{9D35238A-8120-9B9A-B378-69FAD3F374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4375" y="1070998"/>
            <a:ext cx="9223249" cy="5604180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1461B1CD-72ED-0805-C4C1-BFA8AE624F32}"/>
              </a:ext>
            </a:extLst>
          </p:cNvPr>
          <p:cNvCxnSpPr/>
          <p:nvPr/>
        </p:nvCxnSpPr>
        <p:spPr>
          <a:xfrm flipH="1">
            <a:off x="5424486" y="3961906"/>
            <a:ext cx="1343025" cy="1485900"/>
          </a:xfrm>
          <a:prstGeom prst="straightConnector1">
            <a:avLst/>
          </a:prstGeom>
          <a:ln w="1524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94328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183B75-A773-8D2F-05B2-971A989161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1385C502-C0BD-2A6A-39A8-996E12E933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5835"/>
            <a:ext cx="1219200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0C7D325-4783-739E-AFF0-CCBBF7F8DC4F}"/>
              </a:ext>
            </a:extLst>
          </p:cNvPr>
          <p:cNvSpPr txBox="1"/>
          <p:nvPr/>
        </p:nvSpPr>
        <p:spPr>
          <a:xfrm>
            <a:off x="4887175" y="758748"/>
            <a:ext cx="25987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e-IL" sz="28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Heebo" pitchFamily="2" charset="-79"/>
                <a:cs typeface="Heebo" pitchFamily="2" charset="-79"/>
              </a:rPr>
              <a:t>קבצים  - שלב 1</a:t>
            </a:r>
            <a:endParaRPr lang="en-IL" sz="2800" b="1" dirty="0">
              <a:solidFill>
                <a:schemeClr val="tx2">
                  <a:lumMod val="75000"/>
                  <a:lumOff val="25000"/>
                </a:schemeClr>
              </a:solidFill>
              <a:latin typeface="Heebo" pitchFamily="2" charset="-79"/>
              <a:cs typeface="Heebo" pitchFamily="2" charset="-79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DB28CF42-1FB9-5669-E258-0BB893AC5C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23" y="241126"/>
            <a:ext cx="962998" cy="1306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close-up of a paper&#10;&#10;AI-generated content may be incorrect.">
            <a:extLst>
              <a:ext uri="{FF2B5EF4-FFF2-40B4-BE49-F238E27FC236}">
                <a16:creationId xmlns:a16="http://schemas.microsoft.com/office/drawing/2014/main" id="{99BC998D-1626-E8BF-B031-7383121AAB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350" y="1672761"/>
            <a:ext cx="2985008" cy="4207559"/>
          </a:xfrm>
          <a:prstGeom prst="rect">
            <a:avLst/>
          </a:prstGeom>
        </p:spPr>
      </p:pic>
      <p:pic>
        <p:nvPicPr>
          <p:cNvPr id="7" name="Picture 6" descr="A screenshot of a cell phone&#10;&#10;AI-generated content may be incorrect.">
            <a:extLst>
              <a:ext uri="{FF2B5EF4-FFF2-40B4-BE49-F238E27FC236}">
                <a16:creationId xmlns:a16="http://schemas.microsoft.com/office/drawing/2014/main" id="{FF717052-9CC8-E8A5-FCF4-EB0D7F16F1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58179" y="1672760"/>
            <a:ext cx="2989418" cy="4207559"/>
          </a:xfrm>
          <a:prstGeom prst="rect">
            <a:avLst/>
          </a:prstGeom>
        </p:spPr>
      </p:pic>
      <p:pic>
        <p:nvPicPr>
          <p:cNvPr id="9" name="Picture 8" descr="A paper with text on it&#10;&#10;AI-generated content may be incorrect.">
            <a:extLst>
              <a:ext uri="{FF2B5EF4-FFF2-40B4-BE49-F238E27FC236}">
                <a16:creationId xmlns:a16="http://schemas.microsoft.com/office/drawing/2014/main" id="{D498948C-C190-F2D4-2CF3-E88A002B44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61418" y="1617539"/>
            <a:ext cx="3052489" cy="4318000"/>
          </a:xfrm>
          <a:prstGeom prst="rect">
            <a:avLst/>
          </a:prstGeom>
        </p:spPr>
      </p:pic>
      <p:pic>
        <p:nvPicPr>
          <p:cNvPr id="13" name="Picture 1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5168CDDF-1D91-8838-5D31-A02E9A18E06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27728" y="1584409"/>
            <a:ext cx="2016759" cy="438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6165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8F0EAB-EDBE-20D9-F7C5-80AB7629A5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5933CB6B-C744-F958-1D5E-2FD37FCB11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5835"/>
            <a:ext cx="1219200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F3BEFE9-76DC-A4F5-75AB-FE7BCD1E9CC7}"/>
              </a:ext>
            </a:extLst>
          </p:cNvPr>
          <p:cNvSpPr txBox="1"/>
          <p:nvPr/>
        </p:nvSpPr>
        <p:spPr>
          <a:xfrm>
            <a:off x="4323099" y="848629"/>
            <a:ext cx="35157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e-IL" sz="28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Heebo" pitchFamily="2" charset="-79"/>
                <a:cs typeface="Heebo" pitchFamily="2" charset="-79"/>
              </a:rPr>
              <a:t>קבצים  - שלבים 2 ו-3</a:t>
            </a:r>
            <a:endParaRPr lang="en-IL" sz="2800" b="1" dirty="0">
              <a:solidFill>
                <a:schemeClr val="tx2">
                  <a:lumMod val="75000"/>
                  <a:lumOff val="25000"/>
                </a:schemeClr>
              </a:solidFill>
              <a:latin typeface="Heebo" pitchFamily="2" charset="-79"/>
              <a:cs typeface="Heebo" pitchFamily="2" charset="-79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7150402E-0F2D-E3CE-9B6A-215167F8A4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23" y="241126"/>
            <a:ext cx="962998" cy="1306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close-up of a document&#10;&#10;AI-generated content may be incorrect.">
            <a:extLst>
              <a:ext uri="{FF2B5EF4-FFF2-40B4-BE49-F238E27FC236}">
                <a16:creationId xmlns:a16="http://schemas.microsoft.com/office/drawing/2014/main" id="{4FBD6AA8-0BC0-3AE2-DC69-46290A84C3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636" y="1854644"/>
            <a:ext cx="3561211" cy="4637521"/>
          </a:xfrm>
          <a:prstGeom prst="rect">
            <a:avLst/>
          </a:prstGeom>
        </p:spPr>
      </p:pic>
      <p:pic>
        <p:nvPicPr>
          <p:cNvPr id="8" name="Picture 7" descr="A screenshot of a paper&#10;&#10;AI-generated content may be incorrect.">
            <a:extLst>
              <a:ext uri="{FF2B5EF4-FFF2-40B4-BE49-F238E27FC236}">
                <a16:creationId xmlns:a16="http://schemas.microsoft.com/office/drawing/2014/main" id="{0B29823C-6B65-E19B-7489-6AB32D6EF1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4382" y="1854643"/>
            <a:ext cx="3611776" cy="4637521"/>
          </a:xfrm>
          <a:prstGeom prst="rect">
            <a:avLst/>
          </a:prstGeom>
        </p:spPr>
      </p:pic>
      <p:pic>
        <p:nvPicPr>
          <p:cNvPr id="11" name="Picture 10" descr="A paper with text on it&#10;&#10;AI-generated content may be incorrect.">
            <a:extLst>
              <a:ext uri="{FF2B5EF4-FFF2-40B4-BE49-F238E27FC236}">
                <a16:creationId xmlns:a16="http://schemas.microsoft.com/office/drawing/2014/main" id="{9014A0C4-CBD9-1389-608C-C6A90F99E5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93693" y="1854643"/>
            <a:ext cx="3588472" cy="4637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0014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836D68-623A-2B83-08CC-F063EACC14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7A1A1CE1-1D6E-E67E-F539-0B89A51BC4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5835"/>
            <a:ext cx="1219200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58FE31B-CD8C-1083-F9F4-D0AA653934C7}"/>
              </a:ext>
            </a:extLst>
          </p:cNvPr>
          <p:cNvSpPr txBox="1"/>
          <p:nvPr/>
        </p:nvSpPr>
        <p:spPr>
          <a:xfrm>
            <a:off x="3650457" y="773681"/>
            <a:ext cx="48910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e-IL" sz="28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Heebo" pitchFamily="2" charset="-79"/>
                <a:cs typeface="Heebo" pitchFamily="2" charset="-79"/>
              </a:rPr>
              <a:t>קבצים  - שלבים 2 ו- 3 - המשך</a:t>
            </a:r>
            <a:endParaRPr lang="en-IL" sz="2800" b="1" dirty="0">
              <a:solidFill>
                <a:schemeClr val="tx2">
                  <a:lumMod val="75000"/>
                  <a:lumOff val="25000"/>
                </a:schemeClr>
              </a:solidFill>
              <a:latin typeface="Heebo" pitchFamily="2" charset="-79"/>
              <a:cs typeface="Heebo" pitchFamily="2" charset="-79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5C82F259-2FA2-B4A1-82EB-E9562E392D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23" y="241126"/>
            <a:ext cx="962998" cy="1306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aper with text on it&#10;&#10;AI-generated content may be incorrect.">
            <a:extLst>
              <a:ext uri="{FF2B5EF4-FFF2-40B4-BE49-F238E27FC236}">
                <a16:creationId xmlns:a16="http://schemas.microsoft.com/office/drawing/2014/main" id="{DF01F163-96E5-9AD8-E7BC-49A42C81DF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023" y="1359255"/>
            <a:ext cx="3767534" cy="4871156"/>
          </a:xfrm>
          <a:prstGeom prst="rect">
            <a:avLst/>
          </a:prstGeom>
        </p:spPr>
      </p:pic>
      <p:pic>
        <p:nvPicPr>
          <p:cNvPr id="7" name="Picture 6" descr="A screenshot of a document&#10;&#10;AI-generated content may be incorrect.">
            <a:extLst>
              <a:ext uri="{FF2B5EF4-FFF2-40B4-BE49-F238E27FC236}">
                <a16:creationId xmlns:a16="http://schemas.microsoft.com/office/drawing/2014/main" id="{412932FF-EB81-F775-4152-B9882C0707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14307" y="1359256"/>
            <a:ext cx="3763385" cy="4871155"/>
          </a:xfrm>
          <a:prstGeom prst="rect">
            <a:avLst/>
          </a:prstGeom>
        </p:spPr>
      </p:pic>
      <p:pic>
        <p:nvPicPr>
          <p:cNvPr id="10" name="Picture 9" descr="A screenshot of a cell phone&#10;&#10;AI-generated content may be incorrect.">
            <a:extLst>
              <a:ext uri="{FF2B5EF4-FFF2-40B4-BE49-F238E27FC236}">
                <a16:creationId xmlns:a16="http://schemas.microsoft.com/office/drawing/2014/main" id="{5B51D7AE-D8F7-08ED-305D-E13FB2AB55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55776" y="1359256"/>
            <a:ext cx="3813201" cy="4871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7867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86D5C6-08D3-9EA5-8215-2B9920FCCF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CA202977-65F8-1060-D4A9-78B73C284E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5835"/>
            <a:ext cx="1219200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76A7575-B8E1-088C-6AD7-85C3FEF1D4EA}"/>
              </a:ext>
            </a:extLst>
          </p:cNvPr>
          <p:cNvSpPr txBox="1"/>
          <p:nvPr/>
        </p:nvSpPr>
        <p:spPr>
          <a:xfrm>
            <a:off x="4233149" y="696394"/>
            <a:ext cx="37257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e-IL" sz="28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Heebo" pitchFamily="2" charset="-79"/>
                <a:cs typeface="Heebo" pitchFamily="2" charset="-79"/>
              </a:rPr>
              <a:t>קבצים  - דפים עודפים</a:t>
            </a:r>
            <a:endParaRPr lang="en-IL" sz="2800" b="1" dirty="0">
              <a:solidFill>
                <a:schemeClr val="tx2">
                  <a:lumMod val="75000"/>
                  <a:lumOff val="25000"/>
                </a:schemeClr>
              </a:solidFill>
              <a:latin typeface="Heebo" pitchFamily="2" charset="-79"/>
              <a:cs typeface="Heebo" pitchFamily="2" charset="-79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471F1BE0-D008-595B-F86D-1A34531849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23" y="241126"/>
            <a:ext cx="962998" cy="1306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screenshot of a cell phone&#10;&#10;AI-generated content may be incorrect.">
            <a:extLst>
              <a:ext uri="{FF2B5EF4-FFF2-40B4-BE49-F238E27FC236}">
                <a16:creationId xmlns:a16="http://schemas.microsoft.com/office/drawing/2014/main" id="{6D6A86DD-4132-1502-7F9F-8D3798FB2E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7783" y="1281968"/>
            <a:ext cx="4136433" cy="5309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1910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9A6742-7B1A-53E3-FF06-306A3915B3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BE88CB12-0960-B610-F4B5-2332191878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5835"/>
            <a:ext cx="1219200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C55CEF9-F5D3-C52D-B406-FAB1C8DA5EDD}"/>
              </a:ext>
            </a:extLst>
          </p:cNvPr>
          <p:cNvSpPr txBox="1"/>
          <p:nvPr/>
        </p:nvSpPr>
        <p:spPr>
          <a:xfrm>
            <a:off x="4796606" y="627379"/>
            <a:ext cx="25987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e-IL" sz="28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Heebo" pitchFamily="2" charset="-79"/>
                <a:cs typeface="Heebo" pitchFamily="2" charset="-79"/>
              </a:rPr>
              <a:t>קבצים  - שלב 4</a:t>
            </a:r>
            <a:endParaRPr lang="en-IL" sz="2800" b="1" dirty="0">
              <a:solidFill>
                <a:schemeClr val="tx2">
                  <a:lumMod val="75000"/>
                  <a:lumOff val="25000"/>
                </a:schemeClr>
              </a:solidFill>
              <a:latin typeface="Heebo" pitchFamily="2" charset="-79"/>
              <a:cs typeface="Heebo" pitchFamily="2" charset="-79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92EF34BD-CD2E-78A4-7D51-8A20CBE0A5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23" y="241126"/>
            <a:ext cx="962998" cy="1306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screenshot of a document&#10;&#10;AI-generated content may be incorrect.">
            <a:extLst>
              <a:ext uri="{FF2B5EF4-FFF2-40B4-BE49-F238E27FC236}">
                <a16:creationId xmlns:a16="http://schemas.microsoft.com/office/drawing/2014/main" id="{3564C677-0500-A974-6787-3C6AEEE1F7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3118" y="1254824"/>
            <a:ext cx="3985764" cy="5603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02960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C01C15-58B3-8C28-AFDA-4C6301505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59967B79-2959-97DC-0BA9-959851BEBD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5835"/>
            <a:ext cx="1219200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97562EA-0038-5BF9-B80D-CF3C5F419FBC}"/>
              </a:ext>
            </a:extLst>
          </p:cNvPr>
          <p:cNvSpPr txBox="1"/>
          <p:nvPr/>
        </p:nvSpPr>
        <p:spPr>
          <a:xfrm>
            <a:off x="4153801" y="695334"/>
            <a:ext cx="38843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e-IL" sz="28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Heebo" pitchFamily="2" charset="-79"/>
                <a:cs typeface="Heebo" pitchFamily="2" charset="-79"/>
              </a:rPr>
              <a:t>קבצים  - שלב 4 - המשך</a:t>
            </a:r>
            <a:endParaRPr lang="en-IL" sz="2800" b="1" dirty="0">
              <a:solidFill>
                <a:schemeClr val="tx2">
                  <a:lumMod val="75000"/>
                  <a:lumOff val="25000"/>
                </a:schemeClr>
              </a:solidFill>
              <a:latin typeface="Heebo" pitchFamily="2" charset="-79"/>
              <a:cs typeface="Heebo" pitchFamily="2" charset="-79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F8CFC84C-A183-FDAD-8C05-9A81973811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23" y="241126"/>
            <a:ext cx="962998" cy="1306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screenshot of a document&#10;&#10;AI-generated content may be incorrect.">
            <a:extLst>
              <a:ext uri="{FF2B5EF4-FFF2-40B4-BE49-F238E27FC236}">
                <a16:creationId xmlns:a16="http://schemas.microsoft.com/office/drawing/2014/main" id="{BA42D50B-B872-F112-4C47-DC1839F426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603" y="1548052"/>
            <a:ext cx="3426710" cy="4837289"/>
          </a:xfrm>
          <a:prstGeom prst="rect">
            <a:avLst/>
          </a:prstGeom>
        </p:spPr>
      </p:pic>
      <p:pic>
        <p:nvPicPr>
          <p:cNvPr id="7" name="Picture 6" descr="A screenshot of a computer&#10;&#10;AI-generated content may be incorrect.">
            <a:extLst>
              <a:ext uri="{FF2B5EF4-FFF2-40B4-BE49-F238E27FC236}">
                <a16:creationId xmlns:a16="http://schemas.microsoft.com/office/drawing/2014/main" id="{F306021A-2390-8614-CFF3-4A2E6C930C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24138" y="1548052"/>
            <a:ext cx="3426710" cy="4783263"/>
          </a:xfrm>
          <a:prstGeom prst="rect">
            <a:avLst/>
          </a:prstGeom>
        </p:spPr>
      </p:pic>
      <p:pic>
        <p:nvPicPr>
          <p:cNvPr id="9" name="Picture 8" descr="A screenshot of a document&#10;&#10;AI-generated content may be incorrect.">
            <a:extLst>
              <a:ext uri="{FF2B5EF4-FFF2-40B4-BE49-F238E27FC236}">
                <a16:creationId xmlns:a16="http://schemas.microsoft.com/office/drawing/2014/main" id="{0FEB014D-3E1B-9598-FE7E-EA8A079761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58764" y="1548052"/>
            <a:ext cx="3387560" cy="4783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76347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A51D1A-E1A2-F884-E4A4-2885D1D952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8359E182-C86E-C8E2-3B8D-C72BE00CE0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5835"/>
            <a:ext cx="1219200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401820-93E1-C41F-8774-AAB4C7765023}"/>
              </a:ext>
            </a:extLst>
          </p:cNvPr>
          <p:cNvSpPr txBox="1"/>
          <p:nvPr/>
        </p:nvSpPr>
        <p:spPr>
          <a:xfrm>
            <a:off x="4153800" y="632979"/>
            <a:ext cx="38843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e-IL" sz="28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Heebo" pitchFamily="2" charset="-79"/>
                <a:cs typeface="Heebo" pitchFamily="2" charset="-79"/>
              </a:rPr>
              <a:t>קבצים  - שלב 4 - המשך</a:t>
            </a:r>
            <a:endParaRPr lang="en-IL" sz="2800" b="1" dirty="0">
              <a:solidFill>
                <a:schemeClr val="tx2">
                  <a:lumMod val="75000"/>
                  <a:lumOff val="25000"/>
                </a:schemeClr>
              </a:solidFill>
              <a:latin typeface="Heebo" pitchFamily="2" charset="-79"/>
              <a:cs typeface="Heebo" pitchFamily="2" charset="-79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12DD349D-7482-ADEC-E413-18E334F3EA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23" y="241126"/>
            <a:ext cx="962998" cy="1306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2853B82E-03F8-B6A7-EF0B-8C30C17BE5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286" y="1274590"/>
            <a:ext cx="3602467" cy="5040489"/>
          </a:xfrm>
          <a:prstGeom prst="rect">
            <a:avLst/>
          </a:prstGeom>
        </p:spPr>
      </p:pic>
      <p:pic>
        <p:nvPicPr>
          <p:cNvPr id="8" name="Picture 7" descr="A screenshot of a computer&#10;&#10;AI-generated content may be incorrect.">
            <a:extLst>
              <a:ext uri="{FF2B5EF4-FFF2-40B4-BE49-F238E27FC236}">
                <a16:creationId xmlns:a16="http://schemas.microsoft.com/office/drawing/2014/main" id="{3B506A5E-C038-E348-64E4-599CCFDC63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81571" y="1274590"/>
            <a:ext cx="3628857" cy="5040489"/>
          </a:xfrm>
          <a:prstGeom prst="rect">
            <a:avLst/>
          </a:prstGeom>
        </p:spPr>
      </p:pic>
      <p:pic>
        <p:nvPicPr>
          <p:cNvPr id="11" name="Picture 10" descr="A screenshot of a computer&#10;&#10;AI-generated content may be incorrect.">
            <a:extLst>
              <a:ext uri="{FF2B5EF4-FFF2-40B4-BE49-F238E27FC236}">
                <a16:creationId xmlns:a16="http://schemas.microsoft.com/office/drawing/2014/main" id="{3088AF17-5B3E-D1C6-113A-757AE79516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36246" y="1274590"/>
            <a:ext cx="3602468" cy="5088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51597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BC1CB3-B6F6-E88F-8658-6836FEA59B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66283A31-BAB4-72C9-3A6F-172A1F50DF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5835"/>
            <a:ext cx="1219200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CB3FEB-CD87-3205-CC5F-A0A16D55A2E0}"/>
              </a:ext>
            </a:extLst>
          </p:cNvPr>
          <p:cNvSpPr txBox="1"/>
          <p:nvPr/>
        </p:nvSpPr>
        <p:spPr>
          <a:xfrm>
            <a:off x="4654494" y="758748"/>
            <a:ext cx="34836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e-IL" sz="2800" b="1" dirty="0">
                <a:solidFill>
                  <a:srgbClr val="FF0000"/>
                </a:solidFill>
                <a:latin typeface="Heebo" pitchFamily="2" charset="-79"/>
                <a:cs typeface="Heebo" pitchFamily="2" charset="-79"/>
              </a:rPr>
              <a:t>*</a:t>
            </a:r>
            <a:r>
              <a:rPr lang="he-IL" sz="28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Heebo" pitchFamily="2" charset="-79"/>
                <a:cs typeface="Heebo" pitchFamily="2" charset="-79"/>
              </a:rPr>
              <a:t> צעד 4 - הזנת ציונים</a:t>
            </a:r>
            <a:endParaRPr lang="en-IL" sz="2800" b="1" dirty="0">
              <a:solidFill>
                <a:schemeClr val="tx2">
                  <a:lumMod val="75000"/>
                  <a:lumOff val="25000"/>
                </a:schemeClr>
              </a:solidFill>
              <a:latin typeface="Heebo" pitchFamily="2" charset="-79"/>
              <a:cs typeface="Heebo" pitchFamily="2" charset="-79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B21AF4ED-3162-E4F3-1EFD-AAE426431B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23" y="241126"/>
            <a:ext cx="962998" cy="1306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9FA2169-BB3A-1421-2062-76507C031D8A}"/>
              </a:ext>
            </a:extLst>
          </p:cNvPr>
          <p:cNvSpPr/>
          <p:nvPr/>
        </p:nvSpPr>
        <p:spPr>
          <a:xfrm>
            <a:off x="9625913" y="4868561"/>
            <a:ext cx="630195" cy="2224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IL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7963F88-DCB5-383F-6C9B-17EBF23149A6}"/>
              </a:ext>
            </a:extLst>
          </p:cNvPr>
          <p:cNvSpPr/>
          <p:nvPr/>
        </p:nvSpPr>
        <p:spPr>
          <a:xfrm>
            <a:off x="9625912" y="5537861"/>
            <a:ext cx="630195" cy="1493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IL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6A212E8-3B45-BC23-2FA0-AA11AAB884EC}"/>
              </a:ext>
            </a:extLst>
          </p:cNvPr>
          <p:cNvSpPr/>
          <p:nvPr/>
        </p:nvSpPr>
        <p:spPr>
          <a:xfrm>
            <a:off x="9625911" y="5787205"/>
            <a:ext cx="630195" cy="1493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IL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2FB3500-D54E-2507-705E-133DB1B3A3DB}"/>
              </a:ext>
            </a:extLst>
          </p:cNvPr>
          <p:cNvSpPr/>
          <p:nvPr/>
        </p:nvSpPr>
        <p:spPr>
          <a:xfrm>
            <a:off x="8649731" y="2174789"/>
            <a:ext cx="1173891" cy="2224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IL"/>
          </a:p>
        </p:txBody>
      </p:sp>
      <p:pic>
        <p:nvPicPr>
          <p:cNvPr id="11" name="Picture 10" descr="A screenshot of a computer&#10;&#10;AI-generated content may be incorrect.">
            <a:extLst>
              <a:ext uri="{FF2B5EF4-FFF2-40B4-BE49-F238E27FC236}">
                <a16:creationId xmlns:a16="http://schemas.microsoft.com/office/drawing/2014/main" id="{CC467EFA-6F86-E404-03F7-076490A0C2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5716" y="1281968"/>
            <a:ext cx="10681201" cy="5773288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202FBCE-7162-70CC-84BB-60A99EF8E038}"/>
              </a:ext>
            </a:extLst>
          </p:cNvPr>
          <p:cNvCxnSpPr>
            <a:cxnSpLocks/>
          </p:cNvCxnSpPr>
          <p:nvPr/>
        </p:nvCxnSpPr>
        <p:spPr>
          <a:xfrm>
            <a:off x="11414883" y="2397211"/>
            <a:ext cx="0" cy="1295400"/>
          </a:xfrm>
          <a:prstGeom prst="straightConnector1">
            <a:avLst/>
          </a:prstGeom>
          <a:ln w="1524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88AB8BA-0B31-F6D9-856C-C4F41D1DB0E9}"/>
              </a:ext>
            </a:extLst>
          </p:cNvPr>
          <p:cNvCxnSpPr>
            <a:cxnSpLocks/>
          </p:cNvCxnSpPr>
          <p:nvPr/>
        </p:nvCxnSpPr>
        <p:spPr>
          <a:xfrm>
            <a:off x="9823622" y="492497"/>
            <a:ext cx="0" cy="1295400"/>
          </a:xfrm>
          <a:prstGeom prst="straightConnector1">
            <a:avLst/>
          </a:prstGeom>
          <a:ln w="1524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052506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799EA9-29A6-50E7-9258-90EE585FAA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951BF90A-0513-6F13-1F72-B3B8768395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5835"/>
            <a:ext cx="1219200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10C467B-4730-44B3-F8C6-E6E6C39760A4}"/>
              </a:ext>
            </a:extLst>
          </p:cNvPr>
          <p:cNvSpPr txBox="1"/>
          <p:nvPr/>
        </p:nvSpPr>
        <p:spPr>
          <a:xfrm>
            <a:off x="3486150" y="894589"/>
            <a:ext cx="52196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e-IL" sz="28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Heebo" pitchFamily="2" charset="-79"/>
                <a:cs typeface="Heebo" pitchFamily="2" charset="-79"/>
              </a:rPr>
              <a:t>מסך הזנת ציונים – שלבים 2  ו- 3</a:t>
            </a:r>
            <a:endParaRPr lang="en-IL" sz="2800" b="1" dirty="0">
              <a:solidFill>
                <a:schemeClr val="tx2">
                  <a:lumMod val="75000"/>
                  <a:lumOff val="25000"/>
                </a:schemeClr>
              </a:solidFill>
              <a:latin typeface="Heebo" pitchFamily="2" charset="-79"/>
              <a:cs typeface="Heebo" pitchFamily="2" charset="-79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A05A87BC-F0BD-4B3F-E954-D5EDD991A9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23" y="241126"/>
            <a:ext cx="962998" cy="1306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39F0691-1179-F0F1-C2A4-D2BC2CBA323D}"/>
              </a:ext>
            </a:extLst>
          </p:cNvPr>
          <p:cNvSpPr/>
          <p:nvPr/>
        </p:nvSpPr>
        <p:spPr>
          <a:xfrm>
            <a:off x="6400800" y="2287521"/>
            <a:ext cx="1112108" cy="3645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IL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9384CE2-A094-118E-E2C3-429BDA782074}"/>
              </a:ext>
            </a:extLst>
          </p:cNvPr>
          <p:cNvSpPr/>
          <p:nvPr/>
        </p:nvSpPr>
        <p:spPr>
          <a:xfrm>
            <a:off x="9073979" y="3430311"/>
            <a:ext cx="1112108" cy="3645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IL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E2A0DC-EB3D-4EF3-495E-9ED5C114D816}"/>
              </a:ext>
            </a:extLst>
          </p:cNvPr>
          <p:cNvSpPr/>
          <p:nvPr/>
        </p:nvSpPr>
        <p:spPr>
          <a:xfrm>
            <a:off x="9275806" y="3902418"/>
            <a:ext cx="1112108" cy="3645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IL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53E3E63-7639-FD80-EEF3-128DC5879A06}"/>
              </a:ext>
            </a:extLst>
          </p:cNvPr>
          <p:cNvSpPr/>
          <p:nvPr/>
        </p:nvSpPr>
        <p:spPr>
          <a:xfrm>
            <a:off x="9073979" y="5625075"/>
            <a:ext cx="1112108" cy="3645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IL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6FB91EA-73E3-CFE3-73B5-1C8FD9583BB6}"/>
              </a:ext>
            </a:extLst>
          </p:cNvPr>
          <p:cNvSpPr/>
          <p:nvPr/>
        </p:nvSpPr>
        <p:spPr>
          <a:xfrm>
            <a:off x="9275806" y="6217322"/>
            <a:ext cx="1112108" cy="3645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IL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5C1CF18-88F3-879D-06F1-5E3FE98B970B}"/>
              </a:ext>
            </a:extLst>
          </p:cNvPr>
          <p:cNvSpPr/>
          <p:nvPr/>
        </p:nvSpPr>
        <p:spPr>
          <a:xfrm>
            <a:off x="9027126" y="2332929"/>
            <a:ext cx="729145" cy="3645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IL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4014B55-1604-FD73-6B73-6B93064D2E46}"/>
              </a:ext>
            </a:extLst>
          </p:cNvPr>
          <p:cNvSpPr/>
          <p:nvPr/>
        </p:nvSpPr>
        <p:spPr>
          <a:xfrm>
            <a:off x="7976704" y="2332929"/>
            <a:ext cx="729145" cy="3645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IL"/>
          </a:p>
        </p:txBody>
      </p:sp>
      <p:pic>
        <p:nvPicPr>
          <p:cNvPr id="13" name="Picture 1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D4C41E46-AE26-8434-A4E4-04A6321A72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794" y="1630506"/>
            <a:ext cx="11250410" cy="5380631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E01DEAE-F3D2-5D48-112F-7FAAF651BD78}"/>
              </a:ext>
            </a:extLst>
          </p:cNvPr>
          <p:cNvCxnSpPr>
            <a:cxnSpLocks/>
          </p:cNvCxnSpPr>
          <p:nvPr/>
        </p:nvCxnSpPr>
        <p:spPr>
          <a:xfrm flipH="1">
            <a:off x="2448183" y="3688491"/>
            <a:ext cx="1037967" cy="0"/>
          </a:xfrm>
          <a:prstGeom prst="straightConnector1">
            <a:avLst/>
          </a:prstGeom>
          <a:ln w="1524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58786EE-2F82-9555-941B-3A2663433C92}"/>
              </a:ext>
            </a:extLst>
          </p:cNvPr>
          <p:cNvCxnSpPr>
            <a:cxnSpLocks/>
          </p:cNvCxnSpPr>
          <p:nvPr/>
        </p:nvCxnSpPr>
        <p:spPr>
          <a:xfrm flipH="1">
            <a:off x="2448183" y="4252525"/>
            <a:ext cx="1037967" cy="0"/>
          </a:xfrm>
          <a:prstGeom prst="straightConnector1">
            <a:avLst/>
          </a:prstGeom>
          <a:ln w="1524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30CA51A-4B80-1118-B880-4DA6718F1BA9}"/>
              </a:ext>
            </a:extLst>
          </p:cNvPr>
          <p:cNvCxnSpPr>
            <a:cxnSpLocks/>
          </p:cNvCxnSpPr>
          <p:nvPr/>
        </p:nvCxnSpPr>
        <p:spPr>
          <a:xfrm flipH="1">
            <a:off x="2448183" y="5830328"/>
            <a:ext cx="1037967" cy="0"/>
          </a:xfrm>
          <a:prstGeom prst="straightConnector1">
            <a:avLst/>
          </a:prstGeom>
          <a:ln w="1524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B25295F-9AEC-D1EB-033D-99628651589B}"/>
              </a:ext>
            </a:extLst>
          </p:cNvPr>
          <p:cNvCxnSpPr>
            <a:cxnSpLocks/>
          </p:cNvCxnSpPr>
          <p:nvPr/>
        </p:nvCxnSpPr>
        <p:spPr>
          <a:xfrm flipH="1">
            <a:off x="2448183" y="6395369"/>
            <a:ext cx="1037967" cy="0"/>
          </a:xfrm>
          <a:prstGeom prst="straightConnector1">
            <a:avLst/>
          </a:prstGeom>
          <a:ln w="1524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64CB75C-C74B-E4D3-5886-4BA22E95CAE4}"/>
              </a:ext>
            </a:extLst>
          </p:cNvPr>
          <p:cNvCxnSpPr>
            <a:cxnSpLocks/>
          </p:cNvCxnSpPr>
          <p:nvPr/>
        </p:nvCxnSpPr>
        <p:spPr>
          <a:xfrm>
            <a:off x="1612042" y="2652045"/>
            <a:ext cx="0" cy="945292"/>
          </a:xfrm>
          <a:prstGeom prst="straightConnector1">
            <a:avLst/>
          </a:prstGeom>
          <a:ln w="1524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391319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6CCD24-5ED5-291A-5601-35424C7307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5C0A88FC-682F-DB13-3BAF-898F6F14ED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5835"/>
            <a:ext cx="1219200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786E451-9C7C-1B33-3019-B520FC41C821}"/>
              </a:ext>
            </a:extLst>
          </p:cNvPr>
          <p:cNvSpPr txBox="1"/>
          <p:nvPr/>
        </p:nvSpPr>
        <p:spPr>
          <a:xfrm>
            <a:off x="3486150" y="894589"/>
            <a:ext cx="42466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e-IL" sz="28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Heebo" pitchFamily="2" charset="-79"/>
                <a:cs typeface="Heebo" pitchFamily="2" charset="-79"/>
              </a:rPr>
              <a:t>מסך הזנת ציונים – שלב 4</a:t>
            </a:r>
            <a:endParaRPr lang="en-IL" sz="2800" b="1" dirty="0">
              <a:solidFill>
                <a:schemeClr val="tx2">
                  <a:lumMod val="75000"/>
                  <a:lumOff val="25000"/>
                </a:schemeClr>
              </a:solidFill>
              <a:latin typeface="Heebo" pitchFamily="2" charset="-79"/>
              <a:cs typeface="Heebo" pitchFamily="2" charset="-79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52EFA394-6ACD-111A-F8B8-155139C522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23" y="241126"/>
            <a:ext cx="962998" cy="1306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4C383ADB-7593-F80A-0855-C384F4043D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738" y="2589932"/>
            <a:ext cx="10870524" cy="2945895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9FFC024-FD5F-C554-C9EC-90BB3BA6EC21}"/>
              </a:ext>
            </a:extLst>
          </p:cNvPr>
          <p:cNvCxnSpPr>
            <a:cxnSpLocks/>
          </p:cNvCxnSpPr>
          <p:nvPr/>
        </p:nvCxnSpPr>
        <p:spPr>
          <a:xfrm>
            <a:off x="6096000" y="3216875"/>
            <a:ext cx="0" cy="1204783"/>
          </a:xfrm>
          <a:prstGeom prst="straightConnector1">
            <a:avLst/>
          </a:prstGeom>
          <a:ln w="1524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49286FB-AC21-4D8B-8079-C2FB0E6B0A63}"/>
              </a:ext>
            </a:extLst>
          </p:cNvPr>
          <p:cNvCxnSpPr>
            <a:cxnSpLocks/>
          </p:cNvCxnSpPr>
          <p:nvPr/>
        </p:nvCxnSpPr>
        <p:spPr>
          <a:xfrm>
            <a:off x="9610984" y="3216875"/>
            <a:ext cx="0" cy="1204783"/>
          </a:xfrm>
          <a:prstGeom prst="straightConnector1">
            <a:avLst/>
          </a:prstGeom>
          <a:ln w="1524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EA3958DA-D73C-9645-0B61-A9BD7C0AD32B}"/>
              </a:ext>
            </a:extLst>
          </p:cNvPr>
          <p:cNvSpPr/>
          <p:nvPr/>
        </p:nvSpPr>
        <p:spPr>
          <a:xfrm>
            <a:off x="8884509" y="4633784"/>
            <a:ext cx="889686" cy="5066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0513838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02CFD2-E6DB-463B-8B81-DC4804321F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B1F0C98B-1A12-1490-E471-C49A82CEC9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7204"/>
            <a:ext cx="1219200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EF53934-E635-E232-046C-01A630C9FA22}"/>
              </a:ext>
            </a:extLst>
          </p:cNvPr>
          <p:cNvSpPr txBox="1"/>
          <p:nvPr/>
        </p:nvSpPr>
        <p:spPr>
          <a:xfrm>
            <a:off x="2875610" y="593945"/>
            <a:ext cx="682430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e-IL" sz="28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Heebo" pitchFamily="2" charset="-79"/>
                <a:cs typeface="Heebo" pitchFamily="2" charset="-79"/>
              </a:rPr>
              <a:t>התחברות למערכת – התחברות לפורטל חרדי</a:t>
            </a:r>
            <a:endParaRPr lang="en-IL" sz="2800" b="1" dirty="0">
              <a:solidFill>
                <a:schemeClr val="tx2">
                  <a:lumMod val="75000"/>
                  <a:lumOff val="25000"/>
                </a:schemeClr>
              </a:solidFill>
              <a:latin typeface="Heebo" pitchFamily="2" charset="-79"/>
              <a:cs typeface="Heebo" pitchFamily="2" charset="-79"/>
            </a:endParaRPr>
          </a:p>
          <a:p>
            <a:endParaRPr lang="en-IL" sz="2800" b="1" dirty="0">
              <a:solidFill>
                <a:schemeClr val="tx2">
                  <a:lumMod val="75000"/>
                  <a:lumOff val="25000"/>
                </a:schemeClr>
              </a:solidFill>
              <a:latin typeface="Heebo" pitchFamily="2" charset="-79"/>
              <a:cs typeface="Heebo" pitchFamily="2" charset="-79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3C9D3B0D-A0AF-84C1-28DD-3518F238F8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23" y="241126"/>
            <a:ext cx="962998" cy="1306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A screenshot of a computer&#10;&#10;AI-generated content may be incorrect.">
            <a:extLst>
              <a:ext uri="{FF2B5EF4-FFF2-40B4-BE49-F238E27FC236}">
                <a16:creationId xmlns:a16="http://schemas.microsoft.com/office/drawing/2014/main" id="{E342432E-DAD3-100C-B649-05F707054F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2309" y="1287672"/>
            <a:ext cx="9870905" cy="5273124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E1A42FA-C5DF-6846-6CC2-745E4F7EBE70}"/>
              </a:ext>
            </a:extLst>
          </p:cNvPr>
          <p:cNvCxnSpPr/>
          <p:nvPr/>
        </p:nvCxnSpPr>
        <p:spPr>
          <a:xfrm flipH="1">
            <a:off x="4224934" y="1943100"/>
            <a:ext cx="1343025" cy="1485900"/>
          </a:xfrm>
          <a:prstGeom prst="straightConnector1">
            <a:avLst/>
          </a:prstGeom>
          <a:ln w="1524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006018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33C882-5B5E-8CC7-FF4A-5611C54FD2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AB7B80F2-DD51-02F1-90DD-92CD853A8F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3025" y="280309"/>
            <a:ext cx="1219200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BFE6BC6-2E94-CF35-98D2-488D854BECCB}"/>
              </a:ext>
            </a:extLst>
          </p:cNvPr>
          <p:cNvSpPr txBox="1"/>
          <p:nvPr/>
        </p:nvSpPr>
        <p:spPr>
          <a:xfrm>
            <a:off x="2618157" y="855113"/>
            <a:ext cx="73821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e-IL" sz="28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Heebo" pitchFamily="2" charset="-79"/>
                <a:cs typeface="Heebo" pitchFamily="2" charset="-79"/>
              </a:rPr>
              <a:t>מסך הזנת ציונים – שלב 4 – אי התאמה בזהויות</a:t>
            </a:r>
            <a:endParaRPr lang="en-IL" sz="2800" b="1" dirty="0">
              <a:solidFill>
                <a:schemeClr val="tx2">
                  <a:lumMod val="75000"/>
                  <a:lumOff val="25000"/>
                </a:schemeClr>
              </a:solidFill>
              <a:latin typeface="Heebo" pitchFamily="2" charset="-79"/>
              <a:cs typeface="Heebo" pitchFamily="2" charset="-79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9747195A-E4FD-0E94-D5CA-9028326A0C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23" y="241126"/>
            <a:ext cx="962998" cy="1306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1C9BB89-395D-9592-9B15-E1C960C8A1FB}"/>
              </a:ext>
            </a:extLst>
          </p:cNvPr>
          <p:cNvSpPr/>
          <p:nvPr/>
        </p:nvSpPr>
        <p:spPr>
          <a:xfrm>
            <a:off x="8884509" y="4633784"/>
            <a:ext cx="889686" cy="5066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IL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8D746B4-3E73-35F4-CC42-ED0D498CDF67}"/>
              </a:ext>
            </a:extLst>
          </p:cNvPr>
          <p:cNvSpPr/>
          <p:nvPr/>
        </p:nvSpPr>
        <p:spPr>
          <a:xfrm>
            <a:off x="6794090" y="4001729"/>
            <a:ext cx="629265" cy="2826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IL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A3B8F01-B1F8-33C2-1FB9-C86C49F315B4}"/>
              </a:ext>
            </a:extLst>
          </p:cNvPr>
          <p:cNvSpPr/>
          <p:nvPr/>
        </p:nvSpPr>
        <p:spPr>
          <a:xfrm>
            <a:off x="6744929" y="4633784"/>
            <a:ext cx="658761" cy="1643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IL"/>
          </a:p>
        </p:txBody>
      </p:sp>
      <p:pic>
        <p:nvPicPr>
          <p:cNvPr id="8" name="Picture 7" descr="A screenshot of a computer&#10;&#10;AI-generated content may be incorrect.">
            <a:extLst>
              <a:ext uri="{FF2B5EF4-FFF2-40B4-BE49-F238E27FC236}">
                <a16:creationId xmlns:a16="http://schemas.microsoft.com/office/drawing/2014/main" id="{816FD39E-4C0F-EB31-73E1-6A73C05366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5773" y="1634936"/>
            <a:ext cx="8094406" cy="5016251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9C9B5D9-97E9-5D6B-FA16-3941B3C8D5FB}"/>
              </a:ext>
            </a:extLst>
          </p:cNvPr>
          <p:cNvCxnSpPr>
            <a:cxnSpLocks/>
          </p:cNvCxnSpPr>
          <p:nvPr/>
        </p:nvCxnSpPr>
        <p:spPr>
          <a:xfrm flipH="1">
            <a:off x="7320480" y="4482992"/>
            <a:ext cx="1207990" cy="0"/>
          </a:xfrm>
          <a:prstGeom prst="straightConnector1">
            <a:avLst/>
          </a:prstGeom>
          <a:ln w="1524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709635E-600E-089B-997E-61788A2DCC5D}"/>
              </a:ext>
            </a:extLst>
          </p:cNvPr>
          <p:cNvCxnSpPr>
            <a:cxnSpLocks/>
          </p:cNvCxnSpPr>
          <p:nvPr/>
        </p:nvCxnSpPr>
        <p:spPr>
          <a:xfrm flipH="1">
            <a:off x="7320480" y="3986100"/>
            <a:ext cx="1207990" cy="0"/>
          </a:xfrm>
          <a:prstGeom prst="straightConnector1">
            <a:avLst/>
          </a:prstGeom>
          <a:ln w="1524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B481C5D-F46C-6E80-9589-4F2E99C76F03}"/>
              </a:ext>
            </a:extLst>
          </p:cNvPr>
          <p:cNvCxnSpPr>
            <a:cxnSpLocks/>
          </p:cNvCxnSpPr>
          <p:nvPr/>
        </p:nvCxnSpPr>
        <p:spPr>
          <a:xfrm flipH="1">
            <a:off x="7676519" y="4798142"/>
            <a:ext cx="1207990" cy="0"/>
          </a:xfrm>
          <a:prstGeom prst="straightConnector1">
            <a:avLst/>
          </a:prstGeom>
          <a:ln w="1524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869925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ADADBA-77F6-49A7-FA13-CF34943476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BC96C97F-8C18-0EA9-194E-A4DAB6E503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5835"/>
            <a:ext cx="1219200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7287371-C992-7405-8DD9-DB035602930B}"/>
              </a:ext>
            </a:extLst>
          </p:cNvPr>
          <p:cNvSpPr txBox="1"/>
          <p:nvPr/>
        </p:nvSpPr>
        <p:spPr>
          <a:xfrm>
            <a:off x="2578049" y="815045"/>
            <a:ext cx="683712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e-IL" sz="28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Heebo" pitchFamily="2" charset="-79"/>
                <a:cs typeface="Heebo" pitchFamily="2" charset="-79"/>
              </a:rPr>
              <a:t>מסך הזנת ציונים – שלב 4 –התאמה בזהויות</a:t>
            </a:r>
            <a:endParaRPr lang="en-IL" sz="2800" b="1" dirty="0">
              <a:solidFill>
                <a:schemeClr val="tx2">
                  <a:lumMod val="75000"/>
                  <a:lumOff val="25000"/>
                </a:schemeClr>
              </a:solidFill>
              <a:latin typeface="Heebo" pitchFamily="2" charset="-79"/>
              <a:cs typeface="Heebo" pitchFamily="2" charset="-79"/>
            </a:endParaRPr>
          </a:p>
          <a:p>
            <a:endParaRPr lang="en-IL" sz="2800" b="1" dirty="0">
              <a:solidFill>
                <a:schemeClr val="tx2">
                  <a:lumMod val="75000"/>
                  <a:lumOff val="25000"/>
                </a:schemeClr>
              </a:solidFill>
              <a:latin typeface="Heebo" pitchFamily="2" charset="-79"/>
              <a:cs typeface="Heebo" pitchFamily="2" charset="-79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8CAAB700-E80C-5764-6084-5D6438B280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23" y="241126"/>
            <a:ext cx="962998" cy="1306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B27A905-525B-F4FA-C618-236ACEFAC1EF}"/>
              </a:ext>
            </a:extLst>
          </p:cNvPr>
          <p:cNvSpPr/>
          <p:nvPr/>
        </p:nvSpPr>
        <p:spPr>
          <a:xfrm>
            <a:off x="7973961" y="2349910"/>
            <a:ext cx="796413" cy="2261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IL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474D4A4-5F98-ECAD-DC24-D9F96ECE867E}"/>
              </a:ext>
            </a:extLst>
          </p:cNvPr>
          <p:cNvSpPr/>
          <p:nvPr/>
        </p:nvSpPr>
        <p:spPr>
          <a:xfrm>
            <a:off x="8155858" y="2647801"/>
            <a:ext cx="796413" cy="2261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IL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15B35D2-1311-703F-CDCE-7B9704F5A1B9}"/>
              </a:ext>
            </a:extLst>
          </p:cNvPr>
          <p:cNvSpPr/>
          <p:nvPr/>
        </p:nvSpPr>
        <p:spPr>
          <a:xfrm>
            <a:off x="7973961" y="4113893"/>
            <a:ext cx="884904" cy="2261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IL"/>
          </a:p>
        </p:txBody>
      </p:sp>
      <p:pic>
        <p:nvPicPr>
          <p:cNvPr id="10" name="Picture 9" descr="A screenshot of a computer&#10;&#10;AI-generated content may be incorrect.">
            <a:extLst>
              <a:ext uri="{FF2B5EF4-FFF2-40B4-BE49-F238E27FC236}">
                <a16:creationId xmlns:a16="http://schemas.microsoft.com/office/drawing/2014/main" id="{4A3C7970-2342-B0DE-2720-134A5EC3A0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2924" y="1527350"/>
            <a:ext cx="7772400" cy="5399227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49E185A-B342-B933-24BC-EBF10B251759}"/>
              </a:ext>
            </a:extLst>
          </p:cNvPr>
          <p:cNvCxnSpPr>
            <a:cxnSpLocks/>
          </p:cNvCxnSpPr>
          <p:nvPr/>
        </p:nvCxnSpPr>
        <p:spPr>
          <a:xfrm flipH="1">
            <a:off x="9945147" y="2349910"/>
            <a:ext cx="1207990" cy="0"/>
          </a:xfrm>
          <a:prstGeom prst="straightConnector1">
            <a:avLst/>
          </a:prstGeom>
          <a:ln w="1524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0165B5F-BDC9-CF51-4BEC-0055EA4AD0E8}"/>
              </a:ext>
            </a:extLst>
          </p:cNvPr>
          <p:cNvCxnSpPr>
            <a:cxnSpLocks/>
          </p:cNvCxnSpPr>
          <p:nvPr/>
        </p:nvCxnSpPr>
        <p:spPr>
          <a:xfrm flipH="1">
            <a:off x="9945147" y="3173482"/>
            <a:ext cx="1207990" cy="0"/>
          </a:xfrm>
          <a:prstGeom prst="straightConnector1">
            <a:avLst/>
          </a:prstGeom>
          <a:ln w="1524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175C84E-9A7D-26AC-AE8A-2CC5A3E66DC0}"/>
              </a:ext>
            </a:extLst>
          </p:cNvPr>
          <p:cNvCxnSpPr>
            <a:cxnSpLocks/>
          </p:cNvCxnSpPr>
          <p:nvPr/>
        </p:nvCxnSpPr>
        <p:spPr>
          <a:xfrm flipH="1">
            <a:off x="9945147" y="3647615"/>
            <a:ext cx="1207990" cy="0"/>
          </a:xfrm>
          <a:prstGeom prst="straightConnector1">
            <a:avLst/>
          </a:prstGeom>
          <a:ln w="1524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9B562D6-558C-6747-970B-8ADC41F991BA}"/>
              </a:ext>
            </a:extLst>
          </p:cNvPr>
          <p:cNvCxnSpPr>
            <a:cxnSpLocks/>
          </p:cNvCxnSpPr>
          <p:nvPr/>
        </p:nvCxnSpPr>
        <p:spPr>
          <a:xfrm>
            <a:off x="4853858" y="937800"/>
            <a:ext cx="0" cy="1220504"/>
          </a:xfrm>
          <a:prstGeom prst="straightConnector1">
            <a:avLst/>
          </a:prstGeom>
          <a:ln w="1524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0D01A39-DFC9-E1C5-C956-57BD6A7164D8}"/>
              </a:ext>
            </a:extLst>
          </p:cNvPr>
          <p:cNvCxnSpPr>
            <a:cxnSpLocks/>
          </p:cNvCxnSpPr>
          <p:nvPr/>
        </p:nvCxnSpPr>
        <p:spPr>
          <a:xfrm flipH="1">
            <a:off x="10063680" y="5324837"/>
            <a:ext cx="1213920" cy="0"/>
          </a:xfrm>
          <a:prstGeom prst="straightConnector1">
            <a:avLst/>
          </a:prstGeom>
          <a:ln w="1524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4FBE5F9-690E-34DB-85DE-632DAD0814C5}"/>
              </a:ext>
            </a:extLst>
          </p:cNvPr>
          <p:cNvCxnSpPr>
            <a:cxnSpLocks/>
          </p:cNvCxnSpPr>
          <p:nvPr/>
        </p:nvCxnSpPr>
        <p:spPr>
          <a:xfrm>
            <a:off x="6096000" y="937800"/>
            <a:ext cx="0" cy="1220504"/>
          </a:xfrm>
          <a:prstGeom prst="straightConnector1">
            <a:avLst/>
          </a:prstGeom>
          <a:ln w="1524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47CB43D-A2AE-A602-3E56-70113760D8E7}"/>
              </a:ext>
            </a:extLst>
          </p:cNvPr>
          <p:cNvCxnSpPr>
            <a:cxnSpLocks/>
          </p:cNvCxnSpPr>
          <p:nvPr/>
        </p:nvCxnSpPr>
        <p:spPr>
          <a:xfrm>
            <a:off x="1502391" y="5899205"/>
            <a:ext cx="1241413" cy="0"/>
          </a:xfrm>
          <a:prstGeom prst="straightConnector1">
            <a:avLst/>
          </a:prstGeom>
          <a:ln w="1524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552114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9A45B3-4AB6-42CC-0576-B8C56F4269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5AB9AF85-93A3-DAED-98B6-47C2CF5F43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5835"/>
            <a:ext cx="1219200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50ED966-B706-FEB3-2F6D-AE572670F230}"/>
              </a:ext>
            </a:extLst>
          </p:cNvPr>
          <p:cNvSpPr txBox="1"/>
          <p:nvPr/>
        </p:nvSpPr>
        <p:spPr>
          <a:xfrm>
            <a:off x="1995357" y="706277"/>
            <a:ext cx="82012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e-IL" sz="28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Heebo" pitchFamily="2" charset="-79"/>
                <a:cs typeface="Heebo" pitchFamily="2" charset="-79"/>
              </a:rPr>
              <a:t>מסך הזנת ציונים – שלב  4 – הערכה ומשוב שיתופית</a:t>
            </a:r>
            <a:endParaRPr lang="en-IL" sz="2800" b="1" dirty="0">
              <a:solidFill>
                <a:schemeClr val="tx2">
                  <a:lumMod val="75000"/>
                  <a:lumOff val="25000"/>
                </a:schemeClr>
              </a:solidFill>
              <a:latin typeface="Heebo" pitchFamily="2" charset="-79"/>
              <a:cs typeface="Heebo" pitchFamily="2" charset="-79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117EEDE0-BDA3-B92E-B8D2-BC5F7ABE76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23" y="241126"/>
            <a:ext cx="962998" cy="1306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20092CE8-8282-9C9D-21FA-C051209473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1767" y="1417809"/>
            <a:ext cx="10268465" cy="5578031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872AA46-9FF7-E465-0EF9-2735D720EFE7}"/>
              </a:ext>
            </a:extLst>
          </p:cNvPr>
          <p:cNvCxnSpPr>
            <a:cxnSpLocks/>
          </p:cNvCxnSpPr>
          <p:nvPr/>
        </p:nvCxnSpPr>
        <p:spPr>
          <a:xfrm flipH="1">
            <a:off x="1657351" y="1889056"/>
            <a:ext cx="1037967" cy="0"/>
          </a:xfrm>
          <a:prstGeom prst="straightConnector1">
            <a:avLst/>
          </a:prstGeom>
          <a:ln w="1524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DCCC3F6-0A55-A41B-03BC-519FAC0D9904}"/>
              </a:ext>
            </a:extLst>
          </p:cNvPr>
          <p:cNvCxnSpPr>
            <a:cxnSpLocks/>
          </p:cNvCxnSpPr>
          <p:nvPr/>
        </p:nvCxnSpPr>
        <p:spPr>
          <a:xfrm flipH="1">
            <a:off x="1657351" y="3196081"/>
            <a:ext cx="1037967" cy="0"/>
          </a:xfrm>
          <a:prstGeom prst="straightConnector1">
            <a:avLst/>
          </a:prstGeom>
          <a:ln w="1524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6234160-C90D-E23C-CEF2-FC72EA1B2823}"/>
              </a:ext>
            </a:extLst>
          </p:cNvPr>
          <p:cNvCxnSpPr>
            <a:cxnSpLocks/>
          </p:cNvCxnSpPr>
          <p:nvPr/>
        </p:nvCxnSpPr>
        <p:spPr>
          <a:xfrm flipH="1">
            <a:off x="1657351" y="4517456"/>
            <a:ext cx="1037967" cy="0"/>
          </a:xfrm>
          <a:prstGeom prst="straightConnector1">
            <a:avLst/>
          </a:prstGeom>
          <a:ln w="1524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A51A2BE-7530-B3E5-17DB-3DA3C92CD47C}"/>
              </a:ext>
            </a:extLst>
          </p:cNvPr>
          <p:cNvCxnSpPr>
            <a:cxnSpLocks/>
          </p:cNvCxnSpPr>
          <p:nvPr/>
        </p:nvCxnSpPr>
        <p:spPr>
          <a:xfrm>
            <a:off x="10430648" y="5070015"/>
            <a:ext cx="0" cy="1116974"/>
          </a:xfrm>
          <a:prstGeom prst="straightConnector1">
            <a:avLst/>
          </a:prstGeom>
          <a:ln w="1524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442958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7B2AE5-EFFC-2B3F-7BCA-7DC13A0C84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20A9F149-BF02-9A0E-A7CD-C68421F28B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5835"/>
            <a:ext cx="1219200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43DEE3B-AB76-725B-6E3F-572741C15BDC}"/>
              </a:ext>
            </a:extLst>
          </p:cNvPr>
          <p:cNvSpPr txBox="1"/>
          <p:nvPr/>
        </p:nvSpPr>
        <p:spPr>
          <a:xfrm>
            <a:off x="2206984" y="632979"/>
            <a:ext cx="77668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e-IL" sz="28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Heebo" pitchFamily="2" charset="-79"/>
                <a:cs typeface="Heebo" pitchFamily="2" charset="-79"/>
              </a:rPr>
              <a:t>מסך הזנת ציונים – שלב 4 – הערכה ומשוב אישית</a:t>
            </a:r>
            <a:endParaRPr lang="en-IL" sz="2800" b="1" dirty="0">
              <a:solidFill>
                <a:schemeClr val="tx2">
                  <a:lumMod val="75000"/>
                  <a:lumOff val="25000"/>
                </a:schemeClr>
              </a:solidFill>
              <a:latin typeface="Heebo" pitchFamily="2" charset="-79"/>
              <a:cs typeface="Heebo" pitchFamily="2" charset="-79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C71E6159-9B0D-14C0-F5C9-B01820A1A3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23" y="241126"/>
            <a:ext cx="962998" cy="1306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00C82F2-006E-394F-5EF9-9C792D01025D}"/>
              </a:ext>
            </a:extLst>
          </p:cNvPr>
          <p:cNvSpPr/>
          <p:nvPr/>
        </p:nvSpPr>
        <p:spPr>
          <a:xfrm>
            <a:off x="10898659" y="709238"/>
            <a:ext cx="333633" cy="1853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IL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5F827F8-7303-FF29-F873-239BC60D6205}"/>
              </a:ext>
            </a:extLst>
          </p:cNvPr>
          <p:cNvSpPr/>
          <p:nvPr/>
        </p:nvSpPr>
        <p:spPr>
          <a:xfrm>
            <a:off x="9866137" y="709238"/>
            <a:ext cx="333633" cy="1853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IL"/>
          </a:p>
        </p:txBody>
      </p:sp>
      <p:pic>
        <p:nvPicPr>
          <p:cNvPr id="9" name="Picture 8" descr="A screenshot of a computer&#10;&#10;AI-generated content may be incorrect.">
            <a:extLst>
              <a:ext uri="{FF2B5EF4-FFF2-40B4-BE49-F238E27FC236}">
                <a16:creationId xmlns:a16="http://schemas.microsoft.com/office/drawing/2014/main" id="{F65AF5C0-8118-2653-5D5A-A42B7087EC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8546" y="1237992"/>
            <a:ext cx="10283746" cy="5795319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8CE7E99-057F-25E9-9061-46BE3157064A}"/>
              </a:ext>
            </a:extLst>
          </p:cNvPr>
          <p:cNvCxnSpPr>
            <a:cxnSpLocks/>
          </p:cNvCxnSpPr>
          <p:nvPr/>
        </p:nvCxnSpPr>
        <p:spPr>
          <a:xfrm flipH="1">
            <a:off x="1738973" y="3268361"/>
            <a:ext cx="1037967" cy="0"/>
          </a:xfrm>
          <a:prstGeom prst="straightConnector1">
            <a:avLst/>
          </a:prstGeom>
          <a:ln w="1524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B33C18A-C6CE-0FBA-D3DC-D9C48F93EE71}"/>
              </a:ext>
            </a:extLst>
          </p:cNvPr>
          <p:cNvCxnSpPr>
            <a:cxnSpLocks/>
          </p:cNvCxnSpPr>
          <p:nvPr/>
        </p:nvCxnSpPr>
        <p:spPr>
          <a:xfrm flipH="1">
            <a:off x="1738973" y="2391032"/>
            <a:ext cx="1037967" cy="0"/>
          </a:xfrm>
          <a:prstGeom prst="straightConnector1">
            <a:avLst/>
          </a:prstGeom>
          <a:ln w="1524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4B8979C-0240-7D21-E3DB-3FA1ABF3991A}"/>
              </a:ext>
            </a:extLst>
          </p:cNvPr>
          <p:cNvCxnSpPr>
            <a:cxnSpLocks/>
          </p:cNvCxnSpPr>
          <p:nvPr/>
        </p:nvCxnSpPr>
        <p:spPr>
          <a:xfrm flipH="1">
            <a:off x="1738973" y="4541107"/>
            <a:ext cx="1037967" cy="0"/>
          </a:xfrm>
          <a:prstGeom prst="straightConnector1">
            <a:avLst/>
          </a:prstGeom>
          <a:ln w="1524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E1D57A4-1ADF-388F-CD59-A0CADE0AF7E8}"/>
              </a:ext>
            </a:extLst>
          </p:cNvPr>
          <p:cNvCxnSpPr>
            <a:cxnSpLocks/>
          </p:cNvCxnSpPr>
          <p:nvPr/>
        </p:nvCxnSpPr>
        <p:spPr>
          <a:xfrm>
            <a:off x="10603643" y="5128055"/>
            <a:ext cx="0" cy="1155356"/>
          </a:xfrm>
          <a:prstGeom prst="straightConnector1">
            <a:avLst/>
          </a:prstGeom>
          <a:ln w="1524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9D93BC7-BC8D-3560-1096-F2A6C51E1442}"/>
              </a:ext>
            </a:extLst>
          </p:cNvPr>
          <p:cNvCxnSpPr>
            <a:cxnSpLocks/>
          </p:cNvCxnSpPr>
          <p:nvPr/>
        </p:nvCxnSpPr>
        <p:spPr>
          <a:xfrm flipV="1">
            <a:off x="10850778" y="2045042"/>
            <a:ext cx="0" cy="1161536"/>
          </a:xfrm>
          <a:prstGeom prst="straightConnector1">
            <a:avLst/>
          </a:prstGeom>
          <a:ln w="1524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454557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8B24EB-56F1-5BF8-8075-16E3FBF5F7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C30DFDF0-BFAB-0719-782F-D1DD5E2D43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5835"/>
            <a:ext cx="1219200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077E097-2558-8B55-FD7B-B69DE228CF50}"/>
              </a:ext>
            </a:extLst>
          </p:cNvPr>
          <p:cNvSpPr txBox="1"/>
          <p:nvPr/>
        </p:nvSpPr>
        <p:spPr>
          <a:xfrm>
            <a:off x="2446244" y="894589"/>
            <a:ext cx="78710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e-IL" sz="28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Heebo" pitchFamily="2" charset="-79"/>
                <a:cs typeface="Heebo" pitchFamily="2" charset="-79"/>
              </a:rPr>
              <a:t>מסך הזנת ציונים – שלב  4 – שמירה (דגם שיתופי)</a:t>
            </a:r>
            <a:endParaRPr lang="en-IL" sz="2800" b="1" dirty="0">
              <a:solidFill>
                <a:schemeClr val="tx2">
                  <a:lumMod val="75000"/>
                  <a:lumOff val="25000"/>
                </a:schemeClr>
              </a:solidFill>
              <a:latin typeface="Heebo" pitchFamily="2" charset="-79"/>
              <a:cs typeface="Heebo" pitchFamily="2" charset="-79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982803A9-24A0-1F8E-D2A8-91FBF610E7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23" y="241126"/>
            <a:ext cx="962998" cy="1306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white rectangular object with a black border&#10;&#10;AI-generated content may be incorrect.">
            <a:extLst>
              <a:ext uri="{FF2B5EF4-FFF2-40B4-BE49-F238E27FC236}">
                <a16:creationId xmlns:a16="http://schemas.microsoft.com/office/drawing/2014/main" id="{84D9C70A-9CFE-7A95-086A-023FAD3050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879" y="2196284"/>
            <a:ext cx="11874242" cy="3611045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5551A24-26B1-4FC6-8FAF-1F85843EE6D2}"/>
              </a:ext>
            </a:extLst>
          </p:cNvPr>
          <p:cNvCxnSpPr>
            <a:cxnSpLocks/>
          </p:cNvCxnSpPr>
          <p:nvPr/>
        </p:nvCxnSpPr>
        <p:spPr>
          <a:xfrm>
            <a:off x="11191892" y="3107725"/>
            <a:ext cx="0" cy="1112107"/>
          </a:xfrm>
          <a:prstGeom prst="straightConnector1">
            <a:avLst/>
          </a:prstGeom>
          <a:ln w="1524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17C040A-322D-B520-A37D-B5453BE244D5}"/>
              </a:ext>
            </a:extLst>
          </p:cNvPr>
          <p:cNvCxnSpPr>
            <a:cxnSpLocks/>
          </p:cNvCxnSpPr>
          <p:nvPr/>
        </p:nvCxnSpPr>
        <p:spPr>
          <a:xfrm>
            <a:off x="9404281" y="4602891"/>
            <a:ext cx="1127795" cy="0"/>
          </a:xfrm>
          <a:prstGeom prst="straightConnector1">
            <a:avLst/>
          </a:prstGeom>
          <a:ln w="1524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1154F2A-6694-C8C9-197D-23D0FEDDFCF8}"/>
              </a:ext>
            </a:extLst>
          </p:cNvPr>
          <p:cNvCxnSpPr>
            <a:cxnSpLocks/>
          </p:cNvCxnSpPr>
          <p:nvPr/>
        </p:nvCxnSpPr>
        <p:spPr>
          <a:xfrm flipV="1">
            <a:off x="11377243" y="4948880"/>
            <a:ext cx="0" cy="957650"/>
          </a:xfrm>
          <a:prstGeom prst="straightConnector1">
            <a:avLst/>
          </a:prstGeom>
          <a:ln w="1524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A15F47B-3395-B05C-F327-D7DEF92B67BB}"/>
              </a:ext>
            </a:extLst>
          </p:cNvPr>
          <p:cNvCxnSpPr>
            <a:cxnSpLocks/>
          </p:cNvCxnSpPr>
          <p:nvPr/>
        </p:nvCxnSpPr>
        <p:spPr>
          <a:xfrm>
            <a:off x="1343557" y="4219832"/>
            <a:ext cx="0" cy="1019431"/>
          </a:xfrm>
          <a:prstGeom prst="straightConnector1">
            <a:avLst/>
          </a:prstGeom>
          <a:ln w="1524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B54B51E-A485-747B-1F82-D0DB2E7ABEDB}"/>
              </a:ext>
            </a:extLst>
          </p:cNvPr>
          <p:cNvCxnSpPr>
            <a:cxnSpLocks/>
          </p:cNvCxnSpPr>
          <p:nvPr/>
        </p:nvCxnSpPr>
        <p:spPr>
          <a:xfrm>
            <a:off x="383849" y="4219832"/>
            <a:ext cx="0" cy="1019431"/>
          </a:xfrm>
          <a:prstGeom prst="straightConnector1">
            <a:avLst/>
          </a:prstGeom>
          <a:ln w="1524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679791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D2CFF0-2F52-2530-3CCD-0DEAE89900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10ACFDDF-BB6B-F0B6-E818-9609E227C1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5835"/>
            <a:ext cx="1219200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D390369-8D67-3788-D2B1-635EF00A0A77}"/>
              </a:ext>
            </a:extLst>
          </p:cNvPr>
          <p:cNvSpPr txBox="1"/>
          <p:nvPr/>
        </p:nvSpPr>
        <p:spPr>
          <a:xfrm>
            <a:off x="4720462" y="632979"/>
            <a:ext cx="27510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e-IL" sz="28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Heebo" pitchFamily="2" charset="-79"/>
                <a:cs typeface="Heebo" pitchFamily="2" charset="-79"/>
              </a:rPr>
              <a:t>לשונית תלמידים</a:t>
            </a:r>
            <a:endParaRPr lang="en-IL" sz="2800" b="1" dirty="0">
              <a:solidFill>
                <a:schemeClr val="tx2">
                  <a:lumMod val="75000"/>
                  <a:lumOff val="25000"/>
                </a:schemeClr>
              </a:solidFill>
              <a:latin typeface="Heebo" pitchFamily="2" charset="-79"/>
              <a:cs typeface="Heebo" pitchFamily="2" charset="-79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306D9994-2D0A-DDF9-9A11-59FCE64A35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23" y="241126"/>
            <a:ext cx="962998" cy="1306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7C75450-4FB4-9930-011B-AD19415111FF}"/>
              </a:ext>
            </a:extLst>
          </p:cNvPr>
          <p:cNvSpPr/>
          <p:nvPr/>
        </p:nvSpPr>
        <p:spPr>
          <a:xfrm>
            <a:off x="9687698" y="3570435"/>
            <a:ext cx="704334" cy="15452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IL"/>
          </a:p>
        </p:txBody>
      </p:sp>
      <p:pic>
        <p:nvPicPr>
          <p:cNvPr id="11" name="Picture 10" descr="A screenshot of a computer&#10;&#10;AI-generated content may be incorrect.">
            <a:extLst>
              <a:ext uri="{FF2B5EF4-FFF2-40B4-BE49-F238E27FC236}">
                <a16:creationId xmlns:a16="http://schemas.microsoft.com/office/drawing/2014/main" id="{3A6FA594-BCB0-FF58-1D3E-0C3AB98F71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946" y="1282383"/>
            <a:ext cx="11184107" cy="5711541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C461F5F-5B4C-67B8-5D70-E001BDB9CFC1}"/>
              </a:ext>
            </a:extLst>
          </p:cNvPr>
          <p:cNvCxnSpPr>
            <a:cxnSpLocks/>
          </p:cNvCxnSpPr>
          <p:nvPr/>
        </p:nvCxnSpPr>
        <p:spPr>
          <a:xfrm>
            <a:off x="7596076" y="2749377"/>
            <a:ext cx="0" cy="1019431"/>
          </a:xfrm>
          <a:prstGeom prst="straightConnector1">
            <a:avLst/>
          </a:prstGeom>
          <a:ln w="1524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A8F8451-AE6D-4560-5827-03D4418266B7}"/>
              </a:ext>
            </a:extLst>
          </p:cNvPr>
          <p:cNvCxnSpPr>
            <a:cxnSpLocks/>
          </p:cNvCxnSpPr>
          <p:nvPr/>
        </p:nvCxnSpPr>
        <p:spPr>
          <a:xfrm>
            <a:off x="5820821" y="2749377"/>
            <a:ext cx="0" cy="1019431"/>
          </a:xfrm>
          <a:prstGeom prst="straightConnector1">
            <a:avLst/>
          </a:prstGeom>
          <a:ln w="1524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4B8DDAF-D331-5BBF-30B3-1D85EFC7A98C}"/>
              </a:ext>
            </a:extLst>
          </p:cNvPr>
          <p:cNvCxnSpPr>
            <a:cxnSpLocks/>
          </p:cNvCxnSpPr>
          <p:nvPr/>
        </p:nvCxnSpPr>
        <p:spPr>
          <a:xfrm>
            <a:off x="5120606" y="2749377"/>
            <a:ext cx="0" cy="1019431"/>
          </a:xfrm>
          <a:prstGeom prst="straightConnector1">
            <a:avLst/>
          </a:prstGeom>
          <a:ln w="1524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1710E1E-07A1-1026-7479-8C76F0875ABF}"/>
              </a:ext>
            </a:extLst>
          </p:cNvPr>
          <p:cNvCxnSpPr>
            <a:cxnSpLocks/>
          </p:cNvCxnSpPr>
          <p:nvPr/>
        </p:nvCxnSpPr>
        <p:spPr>
          <a:xfrm>
            <a:off x="4519243" y="2749377"/>
            <a:ext cx="0" cy="1019431"/>
          </a:xfrm>
          <a:prstGeom prst="straightConnector1">
            <a:avLst/>
          </a:prstGeom>
          <a:ln w="1524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B4E278E-6C73-BEA9-E161-F98972FEFDC6}"/>
              </a:ext>
            </a:extLst>
          </p:cNvPr>
          <p:cNvCxnSpPr>
            <a:cxnSpLocks/>
          </p:cNvCxnSpPr>
          <p:nvPr/>
        </p:nvCxnSpPr>
        <p:spPr>
          <a:xfrm>
            <a:off x="3374184" y="2749377"/>
            <a:ext cx="0" cy="1019431"/>
          </a:xfrm>
          <a:prstGeom prst="straightConnector1">
            <a:avLst/>
          </a:prstGeom>
          <a:ln w="1524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A9D06CA-8937-16F5-AC5B-3FD03C29F354}"/>
              </a:ext>
            </a:extLst>
          </p:cNvPr>
          <p:cNvCxnSpPr>
            <a:cxnSpLocks/>
          </p:cNvCxnSpPr>
          <p:nvPr/>
        </p:nvCxnSpPr>
        <p:spPr>
          <a:xfrm>
            <a:off x="2377406" y="2749377"/>
            <a:ext cx="0" cy="1019431"/>
          </a:xfrm>
          <a:prstGeom prst="straightConnector1">
            <a:avLst/>
          </a:prstGeom>
          <a:ln w="1524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CE87DEE-B4A2-B467-6D3E-857DDC578028}"/>
              </a:ext>
            </a:extLst>
          </p:cNvPr>
          <p:cNvCxnSpPr>
            <a:cxnSpLocks/>
          </p:cNvCxnSpPr>
          <p:nvPr/>
        </p:nvCxnSpPr>
        <p:spPr>
          <a:xfrm>
            <a:off x="1414368" y="2749377"/>
            <a:ext cx="0" cy="1019431"/>
          </a:xfrm>
          <a:prstGeom prst="straightConnector1">
            <a:avLst/>
          </a:prstGeom>
          <a:ln w="1524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65C672B-92D6-DCF5-79B6-D9D31449BA9D}"/>
              </a:ext>
            </a:extLst>
          </p:cNvPr>
          <p:cNvCxnSpPr>
            <a:cxnSpLocks/>
          </p:cNvCxnSpPr>
          <p:nvPr/>
        </p:nvCxnSpPr>
        <p:spPr>
          <a:xfrm>
            <a:off x="9387806" y="2792627"/>
            <a:ext cx="0" cy="1019431"/>
          </a:xfrm>
          <a:prstGeom prst="straightConnector1">
            <a:avLst/>
          </a:prstGeom>
          <a:ln w="1524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37AEE8A-211B-48B3-E76D-160398990495}"/>
              </a:ext>
            </a:extLst>
          </p:cNvPr>
          <p:cNvCxnSpPr>
            <a:cxnSpLocks/>
          </p:cNvCxnSpPr>
          <p:nvPr/>
        </p:nvCxnSpPr>
        <p:spPr>
          <a:xfrm>
            <a:off x="8539308" y="2749377"/>
            <a:ext cx="0" cy="1019431"/>
          </a:xfrm>
          <a:prstGeom prst="straightConnector1">
            <a:avLst/>
          </a:prstGeom>
          <a:ln w="1524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3788F8E9-E9AE-E235-934C-EAB722A142A9}"/>
              </a:ext>
            </a:extLst>
          </p:cNvPr>
          <p:cNvCxnSpPr>
            <a:cxnSpLocks/>
          </p:cNvCxnSpPr>
          <p:nvPr/>
        </p:nvCxnSpPr>
        <p:spPr>
          <a:xfrm>
            <a:off x="10685265" y="2749377"/>
            <a:ext cx="0" cy="1019431"/>
          </a:xfrm>
          <a:prstGeom prst="straightConnector1">
            <a:avLst/>
          </a:prstGeom>
          <a:ln w="1524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C0A8EE04-9291-DC48-C99D-0EC976017E31}"/>
              </a:ext>
            </a:extLst>
          </p:cNvPr>
          <p:cNvSpPr/>
          <p:nvPr/>
        </p:nvSpPr>
        <p:spPr>
          <a:xfrm>
            <a:off x="8429197" y="2367557"/>
            <a:ext cx="1444563" cy="3140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04770321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1E54CE-C7D6-9453-79E2-9E051FCBF3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5323C8F8-C7EA-C7F5-C5E8-760ACF2292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5835"/>
            <a:ext cx="1219200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0388912-42E4-F0E6-62EF-07D5612EB87B}"/>
              </a:ext>
            </a:extLst>
          </p:cNvPr>
          <p:cNvSpPr txBox="1"/>
          <p:nvPr/>
        </p:nvSpPr>
        <p:spPr>
          <a:xfrm>
            <a:off x="5446623" y="894589"/>
            <a:ext cx="164500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e-IL" sz="28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Heebo" pitchFamily="2" charset="-79"/>
                <a:cs typeface="Heebo" pitchFamily="2" charset="-79"/>
              </a:rPr>
              <a:t>לוח בקרה</a:t>
            </a:r>
          </a:p>
          <a:p>
            <a:endParaRPr lang="en-IL" sz="2800" b="1" dirty="0">
              <a:solidFill>
                <a:schemeClr val="tx2">
                  <a:lumMod val="75000"/>
                  <a:lumOff val="25000"/>
                </a:schemeClr>
              </a:solidFill>
              <a:latin typeface="Heebo" pitchFamily="2" charset="-79"/>
              <a:cs typeface="Heebo" pitchFamily="2" charset="-79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C49D6880-87FB-2293-EF40-E1DDC1D257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23" y="241126"/>
            <a:ext cx="962998" cy="1306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D89A419-E54F-BF9E-8877-64607B071A84}"/>
              </a:ext>
            </a:extLst>
          </p:cNvPr>
          <p:cNvSpPr/>
          <p:nvPr/>
        </p:nvSpPr>
        <p:spPr>
          <a:xfrm>
            <a:off x="8331200" y="4242452"/>
            <a:ext cx="1648178" cy="4311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IL"/>
          </a:p>
        </p:txBody>
      </p:sp>
      <p:pic>
        <p:nvPicPr>
          <p:cNvPr id="15" name="Picture 14" descr="A close-up of a message&#10;&#10;AI-generated content may be incorrect.">
            <a:extLst>
              <a:ext uri="{FF2B5EF4-FFF2-40B4-BE49-F238E27FC236}">
                <a16:creationId xmlns:a16="http://schemas.microsoft.com/office/drawing/2014/main" id="{4403690D-9BE3-6D93-D6CD-8A4374187F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023" y="1672761"/>
            <a:ext cx="11799644" cy="4443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43014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F0F9D7-E7B9-F73B-C2A3-F438ACE6BE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6D9FCD9B-C352-36D5-7F32-7FEA905AB0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5835"/>
            <a:ext cx="1219200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B1E2AF7-5601-51FC-227E-83990BB090C4}"/>
              </a:ext>
            </a:extLst>
          </p:cNvPr>
          <p:cNvSpPr txBox="1"/>
          <p:nvPr/>
        </p:nvSpPr>
        <p:spPr>
          <a:xfrm>
            <a:off x="5446623" y="894589"/>
            <a:ext cx="25442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e-IL" sz="28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Heebo" pitchFamily="2" charset="-79"/>
                <a:cs typeface="Heebo" pitchFamily="2" charset="-79"/>
              </a:rPr>
              <a:t>אודות המשימה</a:t>
            </a:r>
            <a:endParaRPr lang="en-IL" sz="2800" b="1" dirty="0">
              <a:solidFill>
                <a:schemeClr val="tx2">
                  <a:lumMod val="75000"/>
                  <a:lumOff val="25000"/>
                </a:schemeClr>
              </a:solidFill>
              <a:latin typeface="Heebo" pitchFamily="2" charset="-79"/>
              <a:cs typeface="Heebo" pitchFamily="2" charset="-79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39F5FC5F-1ECD-2103-AF02-29C3A9A0C4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23" y="241126"/>
            <a:ext cx="962998" cy="1306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3DF1D9B-463F-F0CE-F25B-D380D7371189}"/>
              </a:ext>
            </a:extLst>
          </p:cNvPr>
          <p:cNvSpPr/>
          <p:nvPr/>
        </p:nvSpPr>
        <p:spPr>
          <a:xfrm>
            <a:off x="7405511" y="2765778"/>
            <a:ext cx="1117600" cy="3386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IL"/>
          </a:p>
        </p:txBody>
      </p:sp>
      <p:pic>
        <p:nvPicPr>
          <p:cNvPr id="9" name="Picture 8" descr="A screenshot of a computer&#10;&#10;AI-generated content may be incorrect.">
            <a:extLst>
              <a:ext uri="{FF2B5EF4-FFF2-40B4-BE49-F238E27FC236}">
                <a16:creationId xmlns:a16="http://schemas.microsoft.com/office/drawing/2014/main" id="{927A7CCE-AB84-88F9-6413-C58DC49A67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1489" y="1699656"/>
            <a:ext cx="8969022" cy="4971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57143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3E8822-FE43-2C14-C3F0-63628F7A62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A4C362AE-13F6-2360-C070-A6785B0F62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5835"/>
            <a:ext cx="1219200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F83D9E7-6560-876A-7C3F-F05193D1F8F8}"/>
              </a:ext>
            </a:extLst>
          </p:cNvPr>
          <p:cNvSpPr txBox="1"/>
          <p:nvPr/>
        </p:nvSpPr>
        <p:spPr>
          <a:xfrm>
            <a:off x="3486150" y="894589"/>
            <a:ext cx="52645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e-IL" sz="28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Heebo" pitchFamily="2" charset="-79"/>
                <a:cs typeface="Heebo" pitchFamily="2" charset="-79"/>
              </a:rPr>
              <a:t>הגשת מרחב למידה לאישור מנהל</a:t>
            </a:r>
            <a:endParaRPr lang="en-IL" sz="2800" b="1" dirty="0">
              <a:solidFill>
                <a:schemeClr val="tx2">
                  <a:lumMod val="75000"/>
                  <a:lumOff val="25000"/>
                </a:schemeClr>
              </a:solidFill>
              <a:latin typeface="Heebo" pitchFamily="2" charset="-79"/>
              <a:cs typeface="Heebo" pitchFamily="2" charset="-79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57D46437-7544-5AC2-85CF-BFD805B6A2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23" y="241126"/>
            <a:ext cx="962998" cy="1306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15C2BFC-CB2D-B171-217F-3A1D3E882658}"/>
              </a:ext>
            </a:extLst>
          </p:cNvPr>
          <p:cNvSpPr txBox="1"/>
          <p:nvPr/>
        </p:nvSpPr>
        <p:spPr>
          <a:xfrm>
            <a:off x="573742" y="1518995"/>
            <a:ext cx="11116234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he-IL" dirty="0"/>
              <a:t>כדי לשלוח את ציוני המרחב למשרד, יש לבחור בלשונית "הגשה לאישור מנהל</a:t>
            </a:r>
            <a:r>
              <a:rPr lang="en-IL" dirty="0"/>
              <a:t>".</a:t>
            </a:r>
            <a:endParaRPr lang="he-IL" dirty="0"/>
          </a:p>
          <a:p>
            <a:pPr marL="285750" indent="-285750" algn="r" rtl="1">
              <a:buFont typeface="Arial" panose="020B0604020202020204" pitchFamily="34" charset="0"/>
              <a:buChar char="•"/>
            </a:pPr>
            <a:endParaRPr lang="en-IL" dirty="0"/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he-IL" dirty="0"/>
              <a:t>ניתן להגיש מרחב למידה פעם אחת בלבד!!!!!!!!</a:t>
            </a:r>
            <a:endParaRPr lang="en-IL" dirty="0"/>
          </a:p>
          <a:p>
            <a:pPr algn="r" rtl="1" fontAlgn="base"/>
            <a:endParaRPr lang="he-IL" dirty="0"/>
          </a:p>
          <a:p>
            <a:pPr marL="285750" indent="-285750" algn="r" rtl="1" fontAlgn="base">
              <a:buFont typeface="Arial" panose="020B0604020202020204" pitchFamily="34" charset="0"/>
              <a:buChar char="•"/>
            </a:pPr>
            <a:r>
              <a:rPr lang="he-IL" dirty="0"/>
              <a:t>על המורה להחליט אילו תלמידים יוגשו למשרד ואילו לא.</a:t>
            </a:r>
          </a:p>
          <a:p>
            <a:pPr marL="285750" indent="-285750" algn="r" rtl="1" fontAlgn="base">
              <a:buFont typeface="Arial" panose="020B0604020202020204" pitchFamily="34" charset="0"/>
              <a:buChar char="•"/>
            </a:pPr>
            <a:endParaRPr lang="en-IL" dirty="0"/>
          </a:p>
          <a:p>
            <a:pPr marL="285750" indent="-285750" algn="r" rtl="1" fontAlgn="base">
              <a:buFont typeface="Arial" panose="020B0604020202020204" pitchFamily="34" charset="0"/>
              <a:buChar char="•"/>
            </a:pPr>
            <a:r>
              <a:rPr lang="he-IL" dirty="0"/>
              <a:t>תלמיד שלא הוגש יוכל להשלים את המשימה בעתיד במרחב למידה אחר. חשוב לציין, במקרה כזה, הדבר אינו נרשם ככישלון</a:t>
            </a:r>
            <a:r>
              <a:rPr lang="en-IL" dirty="0"/>
              <a:t>!</a:t>
            </a:r>
            <a:r>
              <a:rPr lang="he-IL" dirty="0"/>
              <a:t> לעומת זאת, תלמיד שמוגש עם ציון שלילי כן נחשב כנכשל.</a:t>
            </a:r>
            <a:endParaRPr lang="en-IL" dirty="0"/>
          </a:p>
          <a:p>
            <a:pPr marL="285750" indent="-285750" algn="r" rtl="1" fontAlgn="base">
              <a:buFont typeface="Arial" panose="020B0604020202020204" pitchFamily="34" charset="0"/>
              <a:buChar char="•"/>
            </a:pPr>
            <a:endParaRPr lang="he-IL" dirty="0"/>
          </a:p>
          <a:p>
            <a:pPr marL="285750" indent="-285750" algn="r" rtl="1" fontAlgn="base">
              <a:buFont typeface="Arial" panose="020B0604020202020204" pitchFamily="34" charset="0"/>
              <a:buChar char="•"/>
            </a:pPr>
            <a:r>
              <a:rPr lang="he-IL" dirty="0"/>
              <a:t>שלב ביניים – מכאן הציונים והעבודות נשלחים תחילה למנהל בית הספר לאישור. המנהל יכול להחליט שלא להעביר למשרד החינוך ציונים שהמורה בחר להעביר, אך אינו יכול להחליט לשלוח ציונים שהמורה בחר שלא לשלוח</a:t>
            </a:r>
            <a:r>
              <a:rPr lang="en-IL" dirty="0"/>
              <a:t>.</a:t>
            </a:r>
            <a:r>
              <a:rPr lang="he-IL" dirty="0"/>
              <a:t> </a:t>
            </a:r>
          </a:p>
          <a:p>
            <a:pPr marL="285750" indent="-285750" algn="r" rtl="1" fontAlgn="base">
              <a:buFont typeface="Arial" panose="020B0604020202020204" pitchFamily="34" charset="0"/>
              <a:buChar char="•"/>
            </a:pPr>
            <a:endParaRPr lang="he-IL" dirty="0"/>
          </a:p>
          <a:p>
            <a:pPr marL="285750" indent="-285750" algn="r" rtl="1" fontAlgn="base">
              <a:buFont typeface="Arial" panose="020B0604020202020204" pitchFamily="34" charset="0"/>
              <a:buChar char="•"/>
            </a:pPr>
            <a:r>
              <a:rPr lang="he-IL" dirty="0"/>
              <a:t>רק לאחר אישור המנהל, מועברים הציונים למשרד החינוך</a:t>
            </a:r>
            <a:r>
              <a:rPr lang="en-US" dirty="0"/>
              <a:t> </a:t>
            </a:r>
            <a:r>
              <a:rPr lang="he-IL" dirty="0"/>
              <a:t> - ולתהליך בקרה.</a:t>
            </a:r>
          </a:p>
          <a:p>
            <a:pPr marL="285750" indent="-285750" algn="r" rtl="1" fontAlgn="base">
              <a:buFont typeface="Arial" panose="020B0604020202020204" pitchFamily="34" charset="0"/>
              <a:buChar char="•"/>
            </a:pPr>
            <a:endParaRPr lang="he-IL" dirty="0"/>
          </a:p>
          <a:p>
            <a:pPr marL="285750" indent="-285750" algn="r" rtl="1" fontAlgn="base">
              <a:buFont typeface="Arial" panose="020B0604020202020204" pitchFamily="34" charset="0"/>
              <a:buChar char="•"/>
            </a:pPr>
            <a:r>
              <a:rPr lang="he-IL" dirty="0"/>
              <a:t>אם מנהל לא מאשר עד ה-1.7 מרחב הלמידה מועבר באופן אוטומטי למשרד החינוך.</a:t>
            </a:r>
            <a:endParaRPr lang="en-IL" dirty="0"/>
          </a:p>
          <a:p>
            <a:pPr marL="285750" indent="-285750" algn="r" rtl="1" fontAlgn="base">
              <a:buFont typeface="Arial" panose="020B0604020202020204" pitchFamily="34" charset="0"/>
              <a:buChar char="•"/>
            </a:pP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41239490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368AB2-C873-D011-788E-624ACCA131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564E58CA-5BC6-962D-9A9A-84709CD54A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5835"/>
            <a:ext cx="1219200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AD2DF50-B8D8-3139-1259-D167BDC4DAAF}"/>
              </a:ext>
            </a:extLst>
          </p:cNvPr>
          <p:cNvSpPr txBox="1"/>
          <p:nvPr/>
        </p:nvSpPr>
        <p:spPr>
          <a:xfrm>
            <a:off x="4189868" y="550946"/>
            <a:ext cx="38122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e-IL" sz="20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Heebo" pitchFamily="2" charset="-79"/>
                <a:cs typeface="Heebo" pitchFamily="2" charset="-79"/>
              </a:rPr>
              <a:t>הגשת מרחב למידה לאישור מנהל</a:t>
            </a:r>
            <a:endParaRPr lang="en-IL" sz="2000" b="1" dirty="0">
              <a:solidFill>
                <a:schemeClr val="tx2">
                  <a:lumMod val="75000"/>
                  <a:lumOff val="25000"/>
                </a:schemeClr>
              </a:solidFill>
              <a:latin typeface="Heebo" pitchFamily="2" charset="-79"/>
              <a:cs typeface="Heebo" pitchFamily="2" charset="-79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90B63788-5BB8-C73F-5A26-90DF118BB1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23" y="241126"/>
            <a:ext cx="962998" cy="1306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E2C6490-5EDF-89D3-60C9-3F0C0A3CA383}"/>
              </a:ext>
            </a:extLst>
          </p:cNvPr>
          <p:cNvSpPr/>
          <p:nvPr/>
        </p:nvSpPr>
        <p:spPr>
          <a:xfrm>
            <a:off x="7874545" y="2286703"/>
            <a:ext cx="1621147" cy="3597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IL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BE552B5-AD88-53C4-64F8-C2D5AE08BB35}"/>
              </a:ext>
            </a:extLst>
          </p:cNvPr>
          <p:cNvSpPr/>
          <p:nvPr/>
        </p:nvSpPr>
        <p:spPr>
          <a:xfrm>
            <a:off x="9254825" y="6068308"/>
            <a:ext cx="692205" cy="1758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IL"/>
          </a:p>
        </p:txBody>
      </p:sp>
      <p:pic>
        <p:nvPicPr>
          <p:cNvPr id="12" name="Picture 11" descr="A screenshot of a computer&#10;&#10;AI-generated content may be incorrect.">
            <a:extLst>
              <a:ext uri="{FF2B5EF4-FFF2-40B4-BE49-F238E27FC236}">
                <a16:creationId xmlns:a16="http://schemas.microsoft.com/office/drawing/2014/main" id="{61B05290-5BE2-6D8F-A955-022D7B0DFC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8679" y="1136166"/>
            <a:ext cx="9794641" cy="5605417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2896B3B-F59B-F56C-B02D-F73E71223935}"/>
              </a:ext>
            </a:extLst>
          </p:cNvPr>
          <p:cNvCxnSpPr>
            <a:cxnSpLocks/>
          </p:cNvCxnSpPr>
          <p:nvPr/>
        </p:nvCxnSpPr>
        <p:spPr>
          <a:xfrm flipV="1">
            <a:off x="2082583" y="2646484"/>
            <a:ext cx="0" cy="1008500"/>
          </a:xfrm>
          <a:prstGeom prst="straightConnector1">
            <a:avLst/>
          </a:prstGeom>
          <a:ln w="1524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2EC0679-0864-709C-E26A-6406C15250A2}"/>
              </a:ext>
            </a:extLst>
          </p:cNvPr>
          <p:cNvCxnSpPr>
            <a:cxnSpLocks/>
          </p:cNvCxnSpPr>
          <p:nvPr/>
        </p:nvCxnSpPr>
        <p:spPr>
          <a:xfrm>
            <a:off x="9495692" y="742876"/>
            <a:ext cx="0" cy="1097903"/>
          </a:xfrm>
          <a:prstGeom prst="straightConnector1">
            <a:avLst/>
          </a:prstGeom>
          <a:ln w="1524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84177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87F05F-AFD3-DEF8-39E0-2F505AF2F3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9CB59F04-A605-152B-140A-8DE372096C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7204"/>
            <a:ext cx="1219200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F26A73A-9433-F19A-BC85-89BB6822AF0A}"/>
              </a:ext>
            </a:extLst>
          </p:cNvPr>
          <p:cNvSpPr txBox="1"/>
          <p:nvPr/>
        </p:nvSpPr>
        <p:spPr>
          <a:xfrm>
            <a:off x="2875610" y="593945"/>
            <a:ext cx="667682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e-IL" sz="28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Heebo" pitchFamily="2" charset="-79"/>
                <a:cs typeface="Heebo" pitchFamily="2" charset="-79"/>
              </a:rPr>
              <a:t>התחברות למערכת – כניסת מורה למשימות</a:t>
            </a:r>
            <a:endParaRPr lang="en-IL" sz="2800" b="1" dirty="0">
              <a:solidFill>
                <a:schemeClr val="tx2">
                  <a:lumMod val="75000"/>
                  <a:lumOff val="25000"/>
                </a:schemeClr>
              </a:solidFill>
              <a:latin typeface="Heebo" pitchFamily="2" charset="-79"/>
              <a:cs typeface="Heebo" pitchFamily="2" charset="-79"/>
            </a:endParaRPr>
          </a:p>
          <a:p>
            <a:endParaRPr lang="en-IL" sz="2800" b="1" dirty="0">
              <a:solidFill>
                <a:schemeClr val="tx2">
                  <a:lumMod val="75000"/>
                  <a:lumOff val="25000"/>
                </a:schemeClr>
              </a:solidFill>
              <a:latin typeface="Heebo" pitchFamily="2" charset="-79"/>
              <a:cs typeface="Heebo" pitchFamily="2" charset="-79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0E61B973-9BCC-F4F6-A7CE-36B7ADDD98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23" y="241126"/>
            <a:ext cx="962998" cy="1306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0405699-9C70-26D7-00E9-A7B6FF32D2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6021" y="1174677"/>
            <a:ext cx="10611178" cy="5442197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ADF07AB-3165-491E-6A47-82127303E9B3}"/>
              </a:ext>
            </a:extLst>
          </p:cNvPr>
          <p:cNvCxnSpPr/>
          <p:nvPr/>
        </p:nvCxnSpPr>
        <p:spPr>
          <a:xfrm flipH="1">
            <a:off x="8209413" y="3152825"/>
            <a:ext cx="1343025" cy="1485900"/>
          </a:xfrm>
          <a:prstGeom prst="straightConnector1">
            <a:avLst/>
          </a:prstGeom>
          <a:ln w="1524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645710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5111AB-8C90-84CE-C630-7D6B954645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101B53B7-B47E-E1E3-1509-4D6AA8D807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5835"/>
            <a:ext cx="1219200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C220CE9-A9C1-A14E-0D37-11FA436D12B9}"/>
              </a:ext>
            </a:extLst>
          </p:cNvPr>
          <p:cNvSpPr txBox="1"/>
          <p:nvPr/>
        </p:nvSpPr>
        <p:spPr>
          <a:xfrm>
            <a:off x="3310304" y="632979"/>
            <a:ext cx="52645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e-IL" sz="28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Heebo" pitchFamily="2" charset="-79"/>
                <a:cs typeface="Heebo" pitchFamily="2" charset="-79"/>
              </a:rPr>
              <a:t>הגשת מרחב למידה לאישור מנהל</a:t>
            </a:r>
            <a:endParaRPr lang="en-IL" sz="2800" b="1" dirty="0">
              <a:solidFill>
                <a:schemeClr val="tx2">
                  <a:lumMod val="75000"/>
                  <a:lumOff val="25000"/>
                </a:schemeClr>
              </a:solidFill>
              <a:latin typeface="Heebo" pitchFamily="2" charset="-79"/>
              <a:cs typeface="Heebo" pitchFamily="2" charset="-79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D637B57D-BA5E-374A-4586-6B09DA2C2D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23" y="241126"/>
            <a:ext cx="962998" cy="1306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2E1B8C4-2AEB-19CF-66D2-09BF1155D37F}"/>
              </a:ext>
            </a:extLst>
          </p:cNvPr>
          <p:cNvSpPr/>
          <p:nvPr/>
        </p:nvSpPr>
        <p:spPr>
          <a:xfrm>
            <a:off x="8574887" y="4352194"/>
            <a:ext cx="692205" cy="1758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IL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C8E0F9A-82C3-B48E-7799-44D0E1215A82}"/>
              </a:ext>
            </a:extLst>
          </p:cNvPr>
          <p:cNvSpPr/>
          <p:nvPr/>
        </p:nvSpPr>
        <p:spPr>
          <a:xfrm>
            <a:off x="8454725" y="4652747"/>
            <a:ext cx="692205" cy="1758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IL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4DC175D-2859-01D6-E9AA-B9E713EF0CF8}"/>
              </a:ext>
            </a:extLst>
          </p:cNvPr>
          <p:cNvSpPr/>
          <p:nvPr/>
        </p:nvSpPr>
        <p:spPr>
          <a:xfrm>
            <a:off x="8518929" y="4948838"/>
            <a:ext cx="692205" cy="1758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IL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3847F30-CF17-BED6-2951-8ECE0CA29008}"/>
              </a:ext>
            </a:extLst>
          </p:cNvPr>
          <p:cNvSpPr/>
          <p:nvPr/>
        </p:nvSpPr>
        <p:spPr>
          <a:xfrm>
            <a:off x="8489350" y="5249391"/>
            <a:ext cx="692205" cy="1758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IL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CD39EBF-DE21-7507-5596-A8D937DB1369}"/>
              </a:ext>
            </a:extLst>
          </p:cNvPr>
          <p:cNvSpPr/>
          <p:nvPr/>
        </p:nvSpPr>
        <p:spPr>
          <a:xfrm>
            <a:off x="8518930" y="5535849"/>
            <a:ext cx="692205" cy="1758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IL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A0E8F98-8B67-8E05-294D-96B04B9C3027}"/>
              </a:ext>
            </a:extLst>
          </p:cNvPr>
          <p:cNvSpPr/>
          <p:nvPr/>
        </p:nvSpPr>
        <p:spPr>
          <a:xfrm>
            <a:off x="7762520" y="2352093"/>
            <a:ext cx="1319934" cy="3121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IL"/>
          </a:p>
        </p:txBody>
      </p:sp>
      <p:pic>
        <p:nvPicPr>
          <p:cNvPr id="12" name="Picture 11" descr="A screenshot of a computer&#10;&#10;AI-generated content may be incorrect.">
            <a:extLst>
              <a:ext uri="{FF2B5EF4-FFF2-40B4-BE49-F238E27FC236}">
                <a16:creationId xmlns:a16="http://schemas.microsoft.com/office/drawing/2014/main" id="{7810EDDB-300E-0D65-4737-01AB4E043C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9119" y="1672761"/>
            <a:ext cx="9909203" cy="5141921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86B24E9-05E6-541F-5833-D49CF0E5CD37}"/>
              </a:ext>
            </a:extLst>
          </p:cNvPr>
          <p:cNvCxnSpPr>
            <a:cxnSpLocks/>
          </p:cNvCxnSpPr>
          <p:nvPr/>
        </p:nvCxnSpPr>
        <p:spPr>
          <a:xfrm>
            <a:off x="9503066" y="3249515"/>
            <a:ext cx="0" cy="1278523"/>
          </a:xfrm>
          <a:prstGeom prst="straightConnector1">
            <a:avLst/>
          </a:prstGeom>
          <a:ln w="1524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295E1AD-4729-E929-33E9-A87016AC7B94}"/>
              </a:ext>
            </a:extLst>
          </p:cNvPr>
          <p:cNvCxnSpPr>
            <a:cxnSpLocks/>
          </p:cNvCxnSpPr>
          <p:nvPr/>
        </p:nvCxnSpPr>
        <p:spPr>
          <a:xfrm>
            <a:off x="6974993" y="6698173"/>
            <a:ext cx="1514357" cy="0"/>
          </a:xfrm>
          <a:prstGeom prst="straightConnector1">
            <a:avLst/>
          </a:prstGeom>
          <a:ln w="1524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F2FC3574-1BA9-D7C1-DD54-603DAB92E1F1}"/>
              </a:ext>
            </a:extLst>
          </p:cNvPr>
          <p:cNvCxnSpPr>
            <a:cxnSpLocks/>
          </p:cNvCxnSpPr>
          <p:nvPr/>
        </p:nvCxnSpPr>
        <p:spPr>
          <a:xfrm>
            <a:off x="2088134" y="3066019"/>
            <a:ext cx="0" cy="1278523"/>
          </a:xfrm>
          <a:prstGeom prst="straightConnector1">
            <a:avLst/>
          </a:prstGeom>
          <a:ln w="1524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14628FC-475C-6CF3-CE18-B1E03FA7820B}"/>
              </a:ext>
            </a:extLst>
          </p:cNvPr>
          <p:cNvCxnSpPr>
            <a:cxnSpLocks/>
          </p:cNvCxnSpPr>
          <p:nvPr/>
        </p:nvCxnSpPr>
        <p:spPr>
          <a:xfrm>
            <a:off x="8259286" y="3249515"/>
            <a:ext cx="0" cy="1278523"/>
          </a:xfrm>
          <a:prstGeom prst="straightConnector1">
            <a:avLst/>
          </a:prstGeom>
          <a:ln w="1524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4" name="Picture 23" descr="A screenshot of a phone&#10;&#10;AI-generated content may be incorrect.">
            <a:extLst>
              <a:ext uri="{FF2B5EF4-FFF2-40B4-BE49-F238E27FC236}">
                <a16:creationId xmlns:a16="http://schemas.microsoft.com/office/drawing/2014/main" id="{D93B32BB-DB1C-BBAE-7113-ABF97295A9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7336" y="4344542"/>
            <a:ext cx="1201597" cy="2172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52638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7FB1F8-24FE-CBB7-744A-853DEF230D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B8566292-A4E1-E437-6FEA-E9C87012F8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5835"/>
            <a:ext cx="1219200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BCB9609-F834-4A69-D1B5-B0C5E890518E}"/>
              </a:ext>
            </a:extLst>
          </p:cNvPr>
          <p:cNvSpPr txBox="1"/>
          <p:nvPr/>
        </p:nvSpPr>
        <p:spPr>
          <a:xfrm>
            <a:off x="3486150" y="894589"/>
            <a:ext cx="52645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e-IL" sz="28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Heebo" pitchFamily="2" charset="-79"/>
                <a:cs typeface="Heebo" pitchFamily="2" charset="-79"/>
              </a:rPr>
              <a:t>הגשת מרחב למידה לאישור מנהל</a:t>
            </a:r>
            <a:endParaRPr lang="en-IL" sz="2800" b="1" dirty="0">
              <a:solidFill>
                <a:schemeClr val="tx2">
                  <a:lumMod val="75000"/>
                  <a:lumOff val="25000"/>
                </a:schemeClr>
              </a:solidFill>
              <a:latin typeface="Heebo" pitchFamily="2" charset="-79"/>
              <a:cs typeface="Heebo" pitchFamily="2" charset="-79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43C20096-E3D2-385D-BD69-0CDB06E5BE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23" y="241126"/>
            <a:ext cx="962998" cy="1306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5C3EC39-2365-E0AB-B363-EE6852687370}"/>
              </a:ext>
            </a:extLst>
          </p:cNvPr>
          <p:cNvSpPr/>
          <p:nvPr/>
        </p:nvSpPr>
        <p:spPr>
          <a:xfrm>
            <a:off x="9085006" y="4630994"/>
            <a:ext cx="609600" cy="2163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IL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674DA95-0796-842B-7405-D41569C0F182}"/>
              </a:ext>
            </a:extLst>
          </p:cNvPr>
          <p:cNvSpPr/>
          <p:nvPr/>
        </p:nvSpPr>
        <p:spPr>
          <a:xfrm>
            <a:off x="8893277" y="4972012"/>
            <a:ext cx="609600" cy="2163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IL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51BD451-2991-B85C-D9D8-072C9EC263DC}"/>
              </a:ext>
            </a:extLst>
          </p:cNvPr>
          <p:cNvSpPr/>
          <p:nvPr/>
        </p:nvSpPr>
        <p:spPr>
          <a:xfrm>
            <a:off x="8991599" y="5313030"/>
            <a:ext cx="609600" cy="2163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IL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62DD867-8931-C40A-8B15-C0DD2EA83CC2}"/>
              </a:ext>
            </a:extLst>
          </p:cNvPr>
          <p:cNvSpPr/>
          <p:nvPr/>
        </p:nvSpPr>
        <p:spPr>
          <a:xfrm>
            <a:off x="8991599" y="5553842"/>
            <a:ext cx="609600" cy="3454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IL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D183EE1-4E0D-A52A-2D9B-0B9CAAF7E516}"/>
              </a:ext>
            </a:extLst>
          </p:cNvPr>
          <p:cNvSpPr/>
          <p:nvPr/>
        </p:nvSpPr>
        <p:spPr>
          <a:xfrm>
            <a:off x="8991599" y="5923780"/>
            <a:ext cx="609600" cy="3454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IL"/>
          </a:p>
        </p:txBody>
      </p:sp>
      <p:pic>
        <p:nvPicPr>
          <p:cNvPr id="18" name="Picture 17" descr="A white square with black border&#10;&#10;AI-generated content may be incorrect.">
            <a:extLst>
              <a:ext uri="{FF2B5EF4-FFF2-40B4-BE49-F238E27FC236}">
                <a16:creationId xmlns:a16="http://schemas.microsoft.com/office/drawing/2014/main" id="{12203BC4-040E-51D0-6C04-9B4E4CCF49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76469" y="5313030"/>
            <a:ext cx="299804" cy="28046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74466F3-8607-42F0-644D-835A6E7E76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22133" y="6384215"/>
            <a:ext cx="228600" cy="215900"/>
          </a:xfrm>
          <a:prstGeom prst="rect">
            <a:avLst/>
          </a:prstGeom>
        </p:spPr>
      </p:pic>
      <p:pic>
        <p:nvPicPr>
          <p:cNvPr id="24" name="Picture 2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179A5030-9A1B-0F83-7985-562F9DDD46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09044" y="1417809"/>
            <a:ext cx="9961722" cy="5364733"/>
          </a:xfrm>
          <a:prstGeom prst="rect">
            <a:avLst/>
          </a:prstGeom>
        </p:spPr>
      </p:pic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3031FA9D-4153-6BF7-7454-7BFBDB537CAB}"/>
              </a:ext>
            </a:extLst>
          </p:cNvPr>
          <p:cNvCxnSpPr>
            <a:cxnSpLocks/>
          </p:cNvCxnSpPr>
          <p:nvPr/>
        </p:nvCxnSpPr>
        <p:spPr>
          <a:xfrm>
            <a:off x="10287198" y="3206867"/>
            <a:ext cx="0" cy="1220504"/>
          </a:xfrm>
          <a:prstGeom prst="straightConnector1">
            <a:avLst/>
          </a:prstGeom>
          <a:ln w="1524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F9CBDA07-764A-EF28-531E-D3352DA688F2}"/>
              </a:ext>
            </a:extLst>
          </p:cNvPr>
          <p:cNvCxnSpPr>
            <a:cxnSpLocks/>
          </p:cNvCxnSpPr>
          <p:nvPr/>
        </p:nvCxnSpPr>
        <p:spPr>
          <a:xfrm>
            <a:off x="6614925" y="6430193"/>
            <a:ext cx="1366320" cy="0"/>
          </a:xfrm>
          <a:prstGeom prst="straightConnector1">
            <a:avLst/>
          </a:prstGeom>
          <a:ln w="1524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424560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3E80E4-F71D-7842-3F9D-DAAAF9DB56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78F694B7-9FA0-6306-3A96-FBFCBB91D0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5835"/>
            <a:ext cx="1219200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0AAC716-4E95-1BB0-7F57-22C47D85434F}"/>
              </a:ext>
            </a:extLst>
          </p:cNvPr>
          <p:cNvSpPr txBox="1"/>
          <p:nvPr/>
        </p:nvSpPr>
        <p:spPr>
          <a:xfrm>
            <a:off x="5446623" y="894589"/>
            <a:ext cx="12987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e-IL" sz="28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Heebo" pitchFamily="2" charset="-79"/>
                <a:cs typeface="Heebo" pitchFamily="2" charset="-79"/>
              </a:rPr>
              <a:t>מקורות</a:t>
            </a:r>
            <a:endParaRPr lang="en-IL" sz="2800" b="1" dirty="0">
              <a:solidFill>
                <a:schemeClr val="tx2">
                  <a:lumMod val="75000"/>
                  <a:lumOff val="25000"/>
                </a:schemeClr>
              </a:solidFill>
              <a:latin typeface="Heebo" pitchFamily="2" charset="-79"/>
              <a:cs typeface="Heebo" pitchFamily="2" charset="-79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41A43AF6-A3FA-FE72-53E4-60AAFBC96C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23" y="241126"/>
            <a:ext cx="962998" cy="1306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8E3BC93-60C1-2009-19BA-76E7D5787841}"/>
              </a:ext>
            </a:extLst>
          </p:cNvPr>
          <p:cNvSpPr txBox="1"/>
          <p:nvPr/>
        </p:nvSpPr>
        <p:spPr>
          <a:xfrm>
            <a:off x="2976283" y="1739223"/>
            <a:ext cx="6239434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endParaRPr lang="he-IL" dirty="0"/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he-IL" dirty="0"/>
              <a:t>החשיבות של מקורות דיון על מהימנות מקורות בעידן המודרני.</a:t>
            </a:r>
          </a:p>
          <a:p>
            <a:pPr marL="285750" indent="-285750" algn="r" rtl="1">
              <a:buFont typeface="Arial" panose="020B0604020202020204" pitchFamily="34" charset="0"/>
              <a:buChar char="•"/>
            </a:pPr>
            <a:endParaRPr lang="he-IL" dirty="0"/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he-IL" dirty="0"/>
              <a:t>העברת האחריות על קביעת מהימנות ורלוונטיות המקורות מהמורה לתלמיד.</a:t>
            </a:r>
          </a:p>
          <a:p>
            <a:pPr marL="285750" indent="-285750" algn="r" rtl="1">
              <a:buFont typeface="Arial" panose="020B0604020202020204" pitchFamily="34" charset="0"/>
              <a:buChar char="•"/>
            </a:pPr>
            <a:endParaRPr lang="he-IL" dirty="0"/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he-IL" dirty="0"/>
              <a:t>מתן דירוג מהימנות ורלוונטיות המקור על ידי המורה.</a:t>
            </a:r>
          </a:p>
          <a:p>
            <a:pPr marL="285750" indent="-285750" algn="r" rtl="1">
              <a:buFont typeface="Arial" panose="020B0604020202020204" pitchFamily="34" charset="0"/>
              <a:buChar char="•"/>
            </a:pPr>
            <a:endParaRPr lang="he-IL" dirty="0"/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he-IL" dirty="0"/>
              <a:t>מה נדרש מהתלמיד בטבלת מקורות?  </a:t>
            </a:r>
          </a:p>
          <a:p>
            <a:pPr algn="r" rtl="1"/>
            <a:endParaRPr lang="he-IL" dirty="0"/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he-IL" dirty="0"/>
              <a:t>ספרות קודש</a:t>
            </a:r>
          </a:p>
          <a:p>
            <a:pPr marL="285750" indent="-285750" algn="r" rtl="1">
              <a:buFont typeface="Arial" panose="020B0604020202020204" pitchFamily="34" charset="0"/>
              <a:buChar char="•"/>
            </a:pPr>
            <a:endParaRPr lang="he-IL" dirty="0"/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he-IL" dirty="0"/>
              <a:t>כחלק מההגשה המורה יידרש להעלות את המקורות לפלטפורמה לצורכי בקרה.</a:t>
            </a:r>
            <a:endParaRPr lang="en-IL" dirty="0"/>
          </a:p>
        </p:txBody>
      </p:sp>
    </p:spTree>
    <p:extLst>
      <p:ext uri="{BB962C8B-B14F-4D97-AF65-F5344CB8AC3E}">
        <p14:creationId xmlns:p14="http://schemas.microsoft.com/office/powerpoint/2010/main" val="266930968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9E0D41-D653-24F5-7205-A77C7ACE20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51AF7F05-4398-7F17-C44F-95B8ADDCB4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5835"/>
            <a:ext cx="1219200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010E547-DAF7-4BF3-CBB4-4172B2B23756}"/>
              </a:ext>
            </a:extLst>
          </p:cNvPr>
          <p:cNvSpPr txBox="1"/>
          <p:nvPr/>
        </p:nvSpPr>
        <p:spPr>
          <a:xfrm>
            <a:off x="5446623" y="632979"/>
            <a:ext cx="12987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e-IL" sz="28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Heebo" pitchFamily="2" charset="-79"/>
                <a:cs typeface="Heebo" pitchFamily="2" charset="-79"/>
              </a:rPr>
              <a:t>מקורות</a:t>
            </a:r>
            <a:endParaRPr lang="en-IL" sz="2800" b="1" dirty="0">
              <a:solidFill>
                <a:schemeClr val="tx2">
                  <a:lumMod val="75000"/>
                  <a:lumOff val="25000"/>
                </a:schemeClr>
              </a:solidFill>
              <a:latin typeface="Heebo" pitchFamily="2" charset="-79"/>
              <a:cs typeface="Heebo" pitchFamily="2" charset="-79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DFD6731A-2D2F-6122-BE91-2438673D1E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23" y="241126"/>
            <a:ext cx="962998" cy="1306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close-up of a list&#10;&#10;AI-generated content may be incorrect.">
            <a:extLst>
              <a:ext uri="{FF2B5EF4-FFF2-40B4-BE49-F238E27FC236}">
                <a16:creationId xmlns:a16="http://schemas.microsoft.com/office/drawing/2014/main" id="{88D3117F-49EC-4F59-F6D9-8F628B8581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9799" y="1156199"/>
            <a:ext cx="7772400" cy="555171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2423B0D-35BA-8BF9-E13D-92DA8C4DCCCA}"/>
              </a:ext>
            </a:extLst>
          </p:cNvPr>
          <p:cNvSpPr txBox="1"/>
          <p:nvPr/>
        </p:nvSpPr>
        <p:spPr>
          <a:xfrm>
            <a:off x="7493330" y="5427024"/>
            <a:ext cx="274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e-IL" dirty="0"/>
              <a:t>*</a:t>
            </a:r>
            <a:endParaRPr lang="en-IL" dirty="0"/>
          </a:p>
        </p:txBody>
      </p:sp>
    </p:spTree>
    <p:extLst>
      <p:ext uri="{BB962C8B-B14F-4D97-AF65-F5344CB8AC3E}">
        <p14:creationId xmlns:p14="http://schemas.microsoft.com/office/powerpoint/2010/main" val="409443446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91C44C-C723-C82C-9CF7-456EFB2069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BE9AD9A8-3DB8-2E06-48A9-E3719B186B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5835"/>
            <a:ext cx="1219200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C9C06F7-6646-B28C-28C7-01B0BCD7C952}"/>
              </a:ext>
            </a:extLst>
          </p:cNvPr>
          <p:cNvSpPr txBox="1"/>
          <p:nvPr/>
        </p:nvSpPr>
        <p:spPr>
          <a:xfrm>
            <a:off x="5446623" y="894589"/>
            <a:ext cx="10887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e-IL" sz="28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Heebo" pitchFamily="2" charset="-79"/>
                <a:cs typeface="Heebo" pitchFamily="2" charset="-79"/>
              </a:rPr>
              <a:t>לסיום</a:t>
            </a:r>
            <a:endParaRPr lang="en-IL" sz="2800" b="1" dirty="0">
              <a:solidFill>
                <a:schemeClr val="tx2">
                  <a:lumMod val="75000"/>
                  <a:lumOff val="25000"/>
                </a:schemeClr>
              </a:solidFill>
              <a:latin typeface="Heebo" pitchFamily="2" charset="-79"/>
              <a:cs typeface="Heebo" pitchFamily="2" charset="-79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A5F0375A-E3F2-0400-3023-EE692B5B81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23" y="241126"/>
            <a:ext cx="962998" cy="1306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1C6AE94-038C-5B6A-1D9A-F8E662ECA1A0}"/>
              </a:ext>
            </a:extLst>
          </p:cNvPr>
          <p:cNvSpPr txBox="1"/>
          <p:nvPr/>
        </p:nvSpPr>
        <p:spPr>
          <a:xfrm>
            <a:off x="2976283" y="2847218"/>
            <a:ext cx="623943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he-IL" dirty="0"/>
              <a:t>לא לדחות לרגע האחרון – התלמידים לא יוגשו אם לא תעבדו לפי לוחות הזמנים! </a:t>
            </a:r>
          </a:p>
          <a:p>
            <a:pPr marL="285750" indent="-285750" algn="r" rtl="1">
              <a:buFont typeface="Arial" panose="020B0604020202020204" pitchFamily="34" charset="0"/>
              <a:buChar char="•"/>
            </a:pPr>
            <a:endParaRPr lang="he-IL" dirty="0"/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he-IL" dirty="0"/>
              <a:t>כל מי שהוריד השנה חוברות נדרש להוריד חוברות חדשות. החוברות עודכנו.</a:t>
            </a:r>
          </a:p>
          <a:p>
            <a:pPr marL="285750" indent="-285750" algn="r" rtl="1">
              <a:buFont typeface="Arial" panose="020B0604020202020204" pitchFamily="34" charset="0"/>
              <a:buChar char="•"/>
            </a:pPr>
            <a:endParaRPr lang="he-IL" dirty="0"/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he-IL" dirty="0"/>
              <a:t>לא להשתמש בקבצים מועברים – חשוב להשתמש רק בקבצים שהורדו ישירות מהמערכת!!!!</a:t>
            </a:r>
            <a:endParaRPr lang="en-IL" dirty="0"/>
          </a:p>
        </p:txBody>
      </p:sp>
    </p:spTree>
    <p:extLst>
      <p:ext uri="{BB962C8B-B14F-4D97-AF65-F5344CB8AC3E}">
        <p14:creationId xmlns:p14="http://schemas.microsoft.com/office/powerpoint/2010/main" val="114342084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D928658E-14B1-8951-8985-9BC0270D0C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61407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BB0199-5B8F-7DA3-86D4-043E4B0EC9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28B6389F-49C4-D7CD-8A9E-0F0314C782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240" y="-113104"/>
            <a:ext cx="1219200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C9CEF83-3E75-BDDA-2A4D-2855BFBBF4A2}"/>
              </a:ext>
            </a:extLst>
          </p:cNvPr>
          <p:cNvSpPr txBox="1"/>
          <p:nvPr/>
        </p:nvSpPr>
        <p:spPr>
          <a:xfrm>
            <a:off x="2875610" y="593945"/>
            <a:ext cx="667682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e-IL" sz="28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Heebo" pitchFamily="2" charset="-79"/>
                <a:cs typeface="Heebo" pitchFamily="2" charset="-79"/>
              </a:rPr>
              <a:t>התחברות למערכת – כניסת מורה למשימות</a:t>
            </a:r>
            <a:endParaRPr lang="en-IL" sz="2800" b="1" dirty="0">
              <a:solidFill>
                <a:schemeClr val="tx2">
                  <a:lumMod val="75000"/>
                  <a:lumOff val="25000"/>
                </a:schemeClr>
              </a:solidFill>
              <a:latin typeface="Heebo" pitchFamily="2" charset="-79"/>
              <a:cs typeface="Heebo" pitchFamily="2" charset="-79"/>
            </a:endParaRPr>
          </a:p>
          <a:p>
            <a:endParaRPr lang="en-IL" sz="2800" b="1" dirty="0">
              <a:solidFill>
                <a:schemeClr val="tx2">
                  <a:lumMod val="75000"/>
                  <a:lumOff val="25000"/>
                </a:schemeClr>
              </a:solidFill>
              <a:latin typeface="Heebo" pitchFamily="2" charset="-79"/>
              <a:cs typeface="Heebo" pitchFamily="2" charset="-79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080FC401-4A33-0284-5457-13535737CA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23" y="241126"/>
            <a:ext cx="962998" cy="1306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A screenshot of a computer&#10;&#10;AI-generated content may be incorrect.">
            <a:extLst>
              <a:ext uri="{FF2B5EF4-FFF2-40B4-BE49-F238E27FC236}">
                <a16:creationId xmlns:a16="http://schemas.microsoft.com/office/drawing/2014/main" id="{87194E0B-5573-980D-208A-8324C1A066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5870" y="1163295"/>
            <a:ext cx="10096308" cy="5125817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EDBB544-451E-EBA0-0315-643F6EC1C472}"/>
              </a:ext>
            </a:extLst>
          </p:cNvPr>
          <p:cNvCxnSpPr/>
          <p:nvPr/>
        </p:nvCxnSpPr>
        <p:spPr>
          <a:xfrm flipH="1">
            <a:off x="5980562" y="3024751"/>
            <a:ext cx="1343025" cy="1485900"/>
          </a:xfrm>
          <a:prstGeom prst="straightConnector1">
            <a:avLst/>
          </a:prstGeom>
          <a:ln w="1524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BF34335-3601-C6EA-FD41-CA64BAD6DAD8}"/>
              </a:ext>
            </a:extLst>
          </p:cNvPr>
          <p:cNvCxnSpPr/>
          <p:nvPr/>
        </p:nvCxnSpPr>
        <p:spPr>
          <a:xfrm flipH="1">
            <a:off x="6132960" y="2158660"/>
            <a:ext cx="1343025" cy="1485900"/>
          </a:xfrm>
          <a:prstGeom prst="straightConnector1">
            <a:avLst/>
          </a:prstGeom>
          <a:ln w="1524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9CBB805-C1CF-E250-FA07-7A2FAE433AA8}"/>
              </a:ext>
            </a:extLst>
          </p:cNvPr>
          <p:cNvCxnSpPr/>
          <p:nvPr/>
        </p:nvCxnSpPr>
        <p:spPr>
          <a:xfrm flipH="1">
            <a:off x="6056761" y="3594101"/>
            <a:ext cx="1343025" cy="1485900"/>
          </a:xfrm>
          <a:prstGeom prst="straightConnector1">
            <a:avLst/>
          </a:prstGeom>
          <a:ln w="1524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41896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F60312-D066-A6AB-7A15-8F0E0F3F87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E8C116FC-96EB-7062-1A68-CF34B59EF8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7204"/>
            <a:ext cx="1219200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1DA08E-D519-707A-2325-EE364A0E4060}"/>
              </a:ext>
            </a:extLst>
          </p:cNvPr>
          <p:cNvSpPr txBox="1"/>
          <p:nvPr/>
        </p:nvSpPr>
        <p:spPr>
          <a:xfrm>
            <a:off x="1912224" y="593945"/>
            <a:ext cx="896110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e-IL" sz="28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Heebo" pitchFamily="2" charset="-79"/>
                <a:cs typeface="Heebo" pitchFamily="2" charset="-79"/>
              </a:rPr>
              <a:t>התחברות למערכת – בחירה בין מערכות – מקוון ללא מקוון</a:t>
            </a:r>
            <a:endParaRPr lang="en-IL" sz="2800" b="1" dirty="0">
              <a:solidFill>
                <a:schemeClr val="tx2">
                  <a:lumMod val="75000"/>
                  <a:lumOff val="25000"/>
                </a:schemeClr>
              </a:solidFill>
              <a:latin typeface="Heebo" pitchFamily="2" charset="-79"/>
              <a:cs typeface="Heebo" pitchFamily="2" charset="-79"/>
            </a:endParaRPr>
          </a:p>
          <a:p>
            <a:endParaRPr lang="en-IL" sz="2800" b="1" dirty="0">
              <a:solidFill>
                <a:schemeClr val="tx2">
                  <a:lumMod val="75000"/>
                  <a:lumOff val="25000"/>
                </a:schemeClr>
              </a:solidFill>
              <a:latin typeface="Heebo" pitchFamily="2" charset="-79"/>
              <a:cs typeface="Heebo" pitchFamily="2" charset="-79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8B1FACAF-18DD-9CE5-5761-0BF116BD65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23" y="241126"/>
            <a:ext cx="962998" cy="1306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5B60E81-96C2-8F08-5B0E-6252006EF3E2}"/>
              </a:ext>
            </a:extLst>
          </p:cNvPr>
          <p:cNvSpPr/>
          <p:nvPr/>
        </p:nvSpPr>
        <p:spPr>
          <a:xfrm>
            <a:off x="6906986" y="2906486"/>
            <a:ext cx="1371600" cy="5225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EA46CA7-EB27-0384-3B14-653C4BCDA663}"/>
              </a:ext>
            </a:extLst>
          </p:cNvPr>
          <p:cNvSpPr/>
          <p:nvPr/>
        </p:nvSpPr>
        <p:spPr>
          <a:xfrm>
            <a:off x="7280031" y="4095461"/>
            <a:ext cx="586332" cy="2655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pic>
        <p:nvPicPr>
          <p:cNvPr id="15" name="Picture 1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7C53B83D-7051-4413-13A1-6B04A8CA36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9895" y="1604130"/>
            <a:ext cx="11212210" cy="5013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8421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F7D9B3-25C9-7617-816D-C03585C8A2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04D05023-2E75-988F-875E-C6CAE93FD5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7204"/>
            <a:ext cx="1219200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C90A198-3553-5C28-CAA4-5A079122B10F}"/>
              </a:ext>
            </a:extLst>
          </p:cNvPr>
          <p:cNvSpPr txBox="1"/>
          <p:nvPr/>
        </p:nvSpPr>
        <p:spPr>
          <a:xfrm>
            <a:off x="3878085" y="593945"/>
            <a:ext cx="443583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e-IL" sz="28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Heebo" pitchFamily="2" charset="-79"/>
                <a:cs typeface="Heebo" pitchFamily="2" charset="-79"/>
              </a:rPr>
              <a:t>מערכת מקוונת – מסך ראשי</a:t>
            </a:r>
            <a:endParaRPr lang="en-IL" sz="2800" b="1" dirty="0">
              <a:solidFill>
                <a:schemeClr val="tx2">
                  <a:lumMod val="75000"/>
                  <a:lumOff val="25000"/>
                </a:schemeClr>
              </a:solidFill>
              <a:latin typeface="Heebo" pitchFamily="2" charset="-79"/>
              <a:cs typeface="Heebo" pitchFamily="2" charset="-79"/>
            </a:endParaRPr>
          </a:p>
          <a:p>
            <a:endParaRPr lang="en-IL" sz="2800" b="1" dirty="0">
              <a:solidFill>
                <a:schemeClr val="tx2">
                  <a:lumMod val="75000"/>
                  <a:lumOff val="25000"/>
                </a:schemeClr>
              </a:solidFill>
              <a:latin typeface="Heebo" pitchFamily="2" charset="-79"/>
              <a:cs typeface="Heebo" pitchFamily="2" charset="-79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5408FAE4-D944-1B22-552E-305237994B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23" y="241126"/>
            <a:ext cx="962998" cy="1306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F2ECD14-181E-8EF4-9F98-F0CCDDE56113}"/>
              </a:ext>
            </a:extLst>
          </p:cNvPr>
          <p:cNvSpPr/>
          <p:nvPr/>
        </p:nvSpPr>
        <p:spPr>
          <a:xfrm>
            <a:off x="6906986" y="2841171"/>
            <a:ext cx="1406929" cy="5878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IL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38106D1-968A-5103-AEE7-8550A96D11C1}"/>
              </a:ext>
            </a:extLst>
          </p:cNvPr>
          <p:cNvSpPr/>
          <p:nvPr/>
        </p:nvSpPr>
        <p:spPr>
          <a:xfrm>
            <a:off x="9339943" y="1548052"/>
            <a:ext cx="963386" cy="4113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pic>
        <p:nvPicPr>
          <p:cNvPr id="10" name="Picture 9" descr="A screenshot of a computer&#10;&#10;AI-generated content may be incorrect.">
            <a:extLst>
              <a:ext uri="{FF2B5EF4-FFF2-40B4-BE49-F238E27FC236}">
                <a16:creationId xmlns:a16="http://schemas.microsoft.com/office/drawing/2014/main" id="{08B0A7F2-1563-1264-328D-B4E42BCA3D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061" y="1443587"/>
            <a:ext cx="11465877" cy="5189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2687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D85AE6-50B4-4E05-EEC8-CDDE34A67F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6AC60B9F-C63C-61C6-9C63-58D2AE4E0D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7204"/>
            <a:ext cx="1219200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7F43A8F-6185-13CC-E4CC-D22ABDA16CAB}"/>
              </a:ext>
            </a:extLst>
          </p:cNvPr>
          <p:cNvSpPr txBox="1"/>
          <p:nvPr/>
        </p:nvSpPr>
        <p:spPr>
          <a:xfrm>
            <a:off x="4684395" y="593945"/>
            <a:ext cx="282320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e-IL" sz="28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Heebo" pitchFamily="2" charset="-79"/>
                <a:cs typeface="Heebo" pitchFamily="2" charset="-79"/>
              </a:rPr>
              <a:t>מעבר בין מערכות</a:t>
            </a:r>
            <a:endParaRPr lang="en-IL" sz="2800" b="1" dirty="0">
              <a:solidFill>
                <a:schemeClr val="tx2">
                  <a:lumMod val="75000"/>
                  <a:lumOff val="25000"/>
                </a:schemeClr>
              </a:solidFill>
              <a:latin typeface="Heebo" pitchFamily="2" charset="-79"/>
              <a:cs typeface="Heebo" pitchFamily="2" charset="-79"/>
            </a:endParaRPr>
          </a:p>
          <a:p>
            <a:endParaRPr lang="en-IL" sz="2800" b="1" dirty="0">
              <a:solidFill>
                <a:schemeClr val="tx2">
                  <a:lumMod val="75000"/>
                  <a:lumOff val="25000"/>
                </a:schemeClr>
              </a:solidFill>
              <a:latin typeface="Heebo" pitchFamily="2" charset="-79"/>
              <a:cs typeface="Heebo" pitchFamily="2" charset="-79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5D778E18-1ABF-553A-0739-A8A9478081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23" y="241126"/>
            <a:ext cx="962998" cy="1306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5430055-2B03-E2F0-019A-C046B95203B9}"/>
              </a:ext>
            </a:extLst>
          </p:cNvPr>
          <p:cNvSpPr/>
          <p:nvPr/>
        </p:nvSpPr>
        <p:spPr>
          <a:xfrm>
            <a:off x="9554308" y="1383323"/>
            <a:ext cx="1055077" cy="4614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IL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F19E804-79BC-A0F1-B557-277254478715}"/>
              </a:ext>
            </a:extLst>
          </p:cNvPr>
          <p:cNvSpPr/>
          <p:nvPr/>
        </p:nvSpPr>
        <p:spPr>
          <a:xfrm>
            <a:off x="1711569" y="2532185"/>
            <a:ext cx="586154" cy="158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pic>
        <p:nvPicPr>
          <p:cNvPr id="14" name="Picture 1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33D18F39-611C-7E4B-7697-7F183DD7D8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199" y="1383324"/>
            <a:ext cx="11399670" cy="5370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6471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1890</TotalTime>
  <Words>2505</Words>
  <Application>Microsoft Office PowerPoint</Application>
  <PresentationFormat>מסך רחב</PresentationFormat>
  <Paragraphs>368</Paragraphs>
  <Slides>55</Slides>
  <Notes>53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5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55</vt:i4>
      </vt:variant>
    </vt:vector>
  </HeadingPairs>
  <TitlesOfParts>
    <vt:vector size="61" baseType="lpstr">
      <vt:lpstr>Aptos</vt:lpstr>
      <vt:lpstr>Aptos Display</vt:lpstr>
      <vt:lpstr>Arial</vt:lpstr>
      <vt:lpstr>Heebo</vt:lpstr>
      <vt:lpstr>Wingdings</vt:lpstr>
      <vt:lpstr>Office Theme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PowerPoint‏</dc:title>
  <dc:creator>Michal Asherman</dc:creator>
  <cp:lastModifiedBy>רחל ברויאר</cp:lastModifiedBy>
  <cp:revision>35</cp:revision>
  <dcterms:created xsi:type="dcterms:W3CDTF">2025-10-26T09:21:19Z</dcterms:created>
  <dcterms:modified xsi:type="dcterms:W3CDTF">2025-11-02T16:51:21Z</dcterms:modified>
</cp:coreProperties>
</file>