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97" r:id="rId3"/>
  </p:sldMasterIdLst>
  <p:notesMasterIdLst>
    <p:notesMasterId r:id="rId16"/>
  </p:notesMasterIdLst>
  <p:sldIdLst>
    <p:sldId id="359" r:id="rId4"/>
    <p:sldId id="349" r:id="rId5"/>
    <p:sldId id="621" r:id="rId6"/>
    <p:sldId id="623" r:id="rId7"/>
    <p:sldId id="3085" r:id="rId8"/>
    <p:sldId id="622" r:id="rId9"/>
    <p:sldId id="3084" r:id="rId10"/>
    <p:sldId id="588" r:id="rId11"/>
    <p:sldId id="3089" r:id="rId12"/>
    <p:sldId id="604" r:id="rId13"/>
    <p:sldId id="3087" r:id="rId14"/>
    <p:sldId id="3086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D8AE-591E-6ECF-CC9E-68D98DC3CD2F}" name="Dafna Hadar Pecker" initials="" userId="873281f71de5b194" providerId="Windows Live"/>
  <p188:author id="{79134DDC-39B4-864C-D18D-9E3A43289265}" name="hadas cohen" initials="hc" userId="aaa066b9589937c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8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  <p:cmAuthor id="2" name="michal zeevi vinter" initials="mz" lastIdx="1" clrIdx="1">
    <p:extLst>
      <p:ext uri="{19B8F6BF-5375-455C-9EA6-DF929625EA0E}">
        <p15:presenceInfo xmlns:p15="http://schemas.microsoft.com/office/powerpoint/2012/main" userId="6cb63771c507cd21" providerId="Windows Live"/>
      </p:ext>
    </p:extLst>
  </p:cmAuthor>
  <p:cmAuthor id="3" name="מיכל זאבי וינטר" initials="מז" lastIdx="1" clrIdx="2">
    <p:extLst>
      <p:ext uri="{19B8F6BF-5375-455C-9EA6-DF929625EA0E}">
        <p15:presenceInfo xmlns:p15="http://schemas.microsoft.com/office/powerpoint/2012/main" userId="S::michal.zeevi.vinter@sisma.org.il::93bf329a-3d8d-40fa-9bd7-5021cd097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E13"/>
    <a:srgbClr val="ECED02"/>
    <a:srgbClr val="8EB002"/>
    <a:srgbClr val="F3FDBF"/>
    <a:srgbClr val="F9FEDE"/>
    <a:srgbClr val="FAFEE6"/>
    <a:srgbClr val="C0D597"/>
    <a:srgbClr val="D0E8F0"/>
    <a:srgbClr val="BCDFE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71" autoAdjust="0"/>
    <p:restoredTop sz="81127" autoAdjust="0"/>
  </p:normalViewPr>
  <p:slideViewPr>
    <p:cSldViewPr snapToGrid="0">
      <p:cViewPr varScale="1">
        <p:scale>
          <a:sx n="54" d="100"/>
          <a:sy n="54" d="100"/>
        </p:scale>
        <p:origin x="1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440191-91A2-4788-BCBD-2253ABC680C6}" type="datetimeFigureOut">
              <a:rPr lang="he-IL" smtClean="0"/>
              <a:t>ל'/ניסן/תשפ"ה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09FABA-6F11-4152-9F65-7E0FE3E5FE2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13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מטרות המפגש: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לתת לתלמידים כלי לחיזוק היכולת להתבונן בדמויות מעוררות השראה בהקשר לתקופה הנוכחית.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באמצעות הכלי יוכלו להתמקד במשאבי ההתמודדות ובכוחות הנפש של הדמות ולזהות מה היו רוצים ללמוד ממנה.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התבוננות </a:t>
            </a: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ב'עיניי פנסים' ודרך 'זכוכית מגדלת'</a:t>
            </a: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מאפשרת לפתח את היכולת לזהות כוחות בכל סיפור אנושי ובפרט במצבי משבר.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מתוך התפיסה שהמפגש עם דמויות מעוררות השראה וההתמקדות בכוחות ההתמודדות שלהן, עשוי לחזק את האדם המתבונן – נזמין את התלמידים לזהות מה למדו מהדמות ומה במפגש עימה חיזק אותם.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ניתן להשתמש בכלי בכמה דרכים –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להביא לכיתה סיפור של דמות מעוררת השראה ולהזמין את התלמידים לחקור את הדמות באמצעות הכלי.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התלמידים יבחרו דמויות מעוררי השראה מהתקופה הנוכחית ויחקרו אותן באמצעות הכלי.</a:t>
            </a:r>
          </a:p>
          <a:p>
            <a:pPr marL="0" lvl="0" indent="0" algn="r" rtl="1">
              <a:lnSpc>
                <a:spcPct val="107000"/>
              </a:lnSpc>
              <a:buFont typeface="+mj-lt"/>
              <a:buNone/>
            </a:pPr>
            <a:endParaRPr lang="he-IL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buFont typeface="+mj-lt"/>
              <a:buNone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דגשים למנחה: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חשוב לגלות רגישות רבה לתלמידים במעגלי פגיעות השונים - </a:t>
            </a:r>
            <a:r>
              <a:rPr lang="he-IL" sz="1200" b="0" kern="100" dirty="0">
                <a:effectLst/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יתכן שהסיפורים והשיח פוגשים כאב אישי ויומיומי של משפחות בקהילת המוסד החינוכי שלנו והן זקוקות לנוכחות, לנחמה ולליווי מדויק ורגיש באופן פרטני.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מפרש רש"י: "וסופו להחליף כח לעייפותכם".</a:t>
            </a:r>
          </a:p>
          <a:p>
            <a:r>
              <a:rPr lang="he-IL" dirty="0"/>
              <a:t>ולשונו של </a:t>
            </a:r>
            <a:r>
              <a:rPr lang="he-IL" dirty="0" err="1"/>
              <a:t>הרד"ק</a:t>
            </a:r>
            <a:r>
              <a:rPr lang="he-IL" dirty="0"/>
              <a:t>:</a:t>
            </a:r>
            <a:r>
              <a:rPr lang="en-US" dirty="0"/>
              <a:t> </a:t>
            </a:r>
            <a:r>
              <a:rPr lang="he-IL" dirty="0"/>
              <a:t>"נותן ליעף כח הוא </a:t>
            </a:r>
            <a:r>
              <a:rPr lang="he-IL" dirty="0" err="1"/>
              <a:t>יתן</a:t>
            </a:r>
            <a:r>
              <a:rPr lang="he-IL" dirty="0"/>
              <a:t> כח ועצמה לישראל, שהם בגלות יעפים ומאין אונים"</a:t>
            </a:r>
          </a:p>
          <a:p>
            <a:endParaRPr lang="he-IL" dirty="0"/>
          </a:p>
          <a:p>
            <a:r>
              <a:rPr lang="he-IL" dirty="0"/>
              <a:t>נשאל את התלמידים - במה, לפי דעתכם, יעסוק המפגש שלנו היום?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5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2C09C-D8E6-775F-30E9-ED2B7800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A47B72E-E9F7-5FA2-0632-6C9D2E92A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9BA7502-3CD1-E58B-72FE-8353D640D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נזמין את התלמידים לספר על מה שמעוררת בהם הדמות ולשתף מי הדמות שבחרו בה.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82852A-6479-8526-0551-4813F0383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57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42465-01DB-E7B4-9BA2-D869795E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8A7971-0F91-7FF6-311E-50679E89E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D9B50CE-6555-9670-A58F-EBB00B4A2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75B4CF-C179-07C5-D8FF-12572BA7A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512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לעיתים, אנו שואבים כוחות מאנשים אחרים ומהתבוננות בהם ובכוחות ההתמודדות שלהם.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854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1583-72F6-B719-BCC5-5B794BD7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A896BB1-B166-3AE9-E84C-A20FC14CA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32DEC03-9748-9D5B-9501-1A6BF642E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בחרו דמות והסתכלו עליה דרך הזכוכית ה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מְגַדֶּלֶת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8FBC1F0-CC9A-94CB-27AC-E10F4A83A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90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נזמין את התלמידים לרשום על פתקים את כוחות ההתמודדות שזיהו בדמויות מתוך ההתבוננות ב'זכוכית ה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מְגַדֶּלֶת</a:t>
            </a:r>
            <a:r>
              <a:rPr lang="he-IL" dirty="0"/>
              <a:t>'.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CFE"/>
              </a:solidFill>
              <a:effectLst/>
              <a:uLnTx/>
              <a:uFillTx/>
              <a:latin typeface="OSTachles-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85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הנחיות למורה:</a:t>
            </a:r>
          </a:p>
          <a:p>
            <a:r>
              <a:rPr lang="he-IL" dirty="0"/>
              <a:t>נציג לתלמידים את מודל </a:t>
            </a:r>
            <a:r>
              <a:rPr lang="he-IL" dirty="0" err="1"/>
              <a:t>גש"ר</a:t>
            </a:r>
            <a:r>
              <a:rPr lang="he-IL" dirty="0"/>
              <a:t> </a:t>
            </a:r>
            <a:r>
              <a:rPr lang="he-IL" dirty="0" err="1"/>
              <a:t>מאח"ד</a:t>
            </a:r>
            <a:r>
              <a:rPr lang="he-IL" dirty="0"/>
              <a:t> (מולי להד) המפרט את ערוצי ההתמודדות השונים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ולאחר מכן, נוכל לזהות עימם לאלו ערוצים קשורות דרכי ההתמודדות שזיהו אצל הדמויות אותן חקרו בזכוכית ה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מְגַדֶּלֶת</a:t>
            </a:r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e-IL" dirty="0"/>
          </a:p>
          <a:p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המודל מבוסס על שישה ערוצי התמודדות, דרכם מתמודד אדם החווה קושי או משבר עם תחושת איום במצבי דחק שונים.</a:t>
            </a:r>
          </a:p>
          <a:p>
            <a:pPr>
              <a:lnSpc>
                <a:spcPct val="80000"/>
              </a:lnSpc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פי מודל זה: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אדם מפתח במשך חייו את דפוס ההתמודדות הייחודי לו.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אין דפוס התמודדות אחד שהוא טוב לכולם, ואין דפוסים טובים יותר מאחרים.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תהליך זה מתפתח כל הזמן ומשלב יסודות ביולוגיים (תורשה), סביבה ולמידה.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אדם מגיב ומנסה להתמודד בשפה הראשונית הטבעית לו, שדרכה הוא קולט את העולם ומגיב אליו.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האדם נוטה בדרך כלל להשתמש ביותר מדפוס התמודדות אחד.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ניתן לאתר את הדפוס או הדפוסים הדומיננטיים שהפרט משתמש בהם בעת משבר.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1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נזמין את התלמידים לשתף בכח שיקחו איתם לדרך מתוך המפגשים עם הדמויות.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649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0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1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6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4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3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1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4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83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4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86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80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25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498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87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54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868160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03678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498345" y="189529"/>
            <a:ext cx="7195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מהם המסרים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371893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787448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036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F081D27F-CC65-4765-8A54-7A590F725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796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881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41425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2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2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1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ל'/ניסן/תשפ"ה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47734" y="2354811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תמונה 17" descr="לוגו">
            <a:extLst>
              <a:ext uri="{FF2B5EF4-FFF2-40B4-BE49-F238E27FC236}">
                <a16:creationId xmlns:a16="http://schemas.microsoft.com/office/drawing/2014/main" id="{56558706-9050-433D-B366-F378C1079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23" y="433410"/>
            <a:ext cx="1842581" cy="83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7;p15" descr="לוגו תכנית הכחות שבדרך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4488" y="413416"/>
            <a:ext cx="2434233" cy="117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5" descr="לוגו משרד החינוך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תמונה 5" descr="לוגו מאגרי כ&quot;ח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392" y="-606771"/>
            <a:ext cx="4716275" cy="4716275"/>
          </a:xfrm>
          <a:prstGeom prst="rect">
            <a:avLst/>
          </a:prstGeom>
        </p:spPr>
      </p:pic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4220" y="2562246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0297" y="4736833"/>
            <a:ext cx="7777986" cy="8764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זכוכית מְגַדֶּלֶת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9272051" y="5357786"/>
            <a:ext cx="26180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תיכון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חברה חרדית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B45C66-7CFF-1E5A-A811-D64334A9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להדפסה</a:t>
            </a:r>
          </a:p>
        </p:txBody>
      </p:sp>
    </p:spTree>
    <p:extLst>
      <p:ext uri="{BB962C8B-B14F-4D97-AF65-F5344CB8AC3E}">
        <p14:creationId xmlns:p14="http://schemas.microsoft.com/office/powerpoint/2010/main" val="164231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7D3BCAE-F7CC-62BA-713E-19A1D7199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426"/>
            <a:ext cx="6761551" cy="4506574"/>
          </a:xfrm>
          <a:prstGeom prst="rect">
            <a:avLst/>
          </a:prstGeom>
        </p:spPr>
      </p:pic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3CC47601-7D37-CDFB-5424-42F17984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55260"/>
              </p:ext>
            </p:extLst>
          </p:nvPr>
        </p:nvGraphicFramePr>
        <p:xfrm>
          <a:off x="4904775" y="3172619"/>
          <a:ext cx="7035433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35433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sp>
        <p:nvSpPr>
          <p:cNvPr id="7" name="כותרת 6">
            <a:extLst>
              <a:ext uri="{FF2B5EF4-FFF2-40B4-BE49-F238E27FC236}">
                <a16:creationId xmlns:a16="http://schemas.microsoft.com/office/drawing/2014/main" id="{C96EB04C-BE13-69CD-C04B-538B89A377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6775" y="3429000"/>
            <a:ext cx="3048000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זכוכית מְגַדֶּלֶת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C98E6E-D5AF-121F-535C-9CDF784EBCEB}"/>
              </a:ext>
            </a:extLst>
          </p:cNvPr>
          <p:cNvSpPr txBox="1"/>
          <p:nvPr/>
        </p:nvSpPr>
        <p:spPr>
          <a:xfrm>
            <a:off x="5923721" y="243512"/>
            <a:ext cx="6096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בדמות מעורר בי רגשות חמים?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כוחות התמודדות אני מזהה בדמות?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מלמדת אותי?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הייתי רוצה לשאול אותה או לומר לה?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מחזקת בי?</a:t>
            </a:r>
            <a:endParaRPr lang="he-IL" sz="2200" dirty="0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BEE864CE-315C-207E-274E-75C67855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91831"/>
              </p:ext>
            </p:extLst>
          </p:nvPr>
        </p:nvGraphicFramePr>
        <p:xfrm>
          <a:off x="419651" y="527878"/>
          <a:ext cx="11458713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58713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219E743C-5955-DA17-1460-81F33FCC4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71261"/>
              </p:ext>
            </p:extLst>
          </p:nvPr>
        </p:nvGraphicFramePr>
        <p:xfrm>
          <a:off x="508000" y="1912109"/>
          <a:ext cx="11458713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58713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68A68078-30EF-685D-F8CF-A04F5EBB3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29495"/>
              </p:ext>
            </p:extLst>
          </p:nvPr>
        </p:nvGraphicFramePr>
        <p:xfrm>
          <a:off x="4904775" y="4567210"/>
          <a:ext cx="7035432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35432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0D82BDB0-7E10-6B86-C72B-DC8FB74F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13810"/>
              </p:ext>
            </p:extLst>
          </p:nvPr>
        </p:nvGraphicFramePr>
        <p:xfrm>
          <a:off x="768626" y="5856245"/>
          <a:ext cx="11211338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11338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5F20C0D-326F-F3A6-B318-CAECB5CE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0" y="4133801"/>
            <a:ext cx="2173357" cy="2724199"/>
          </a:xfrm>
          <a:prstGeom prst="rect">
            <a:avLst/>
          </a:prstGeom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30D29BF1-2C77-1FA0-AD75-16092335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415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30183156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9595724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54496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241597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A13B641E-DD53-8791-9873-EAAC44C3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-1" y="704801"/>
            <a:ext cx="2173357" cy="272419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92FA983-67C5-0334-5D4A-3D303A03A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6095999" y="4133801"/>
            <a:ext cx="2173357" cy="272419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A3F44B7-912D-B015-606E-23ACD27A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6095998" y="704801"/>
            <a:ext cx="2173357" cy="2724199"/>
          </a:xfrm>
          <a:prstGeom prst="rect">
            <a:avLst/>
          </a:prstGeom>
        </p:spPr>
      </p:pic>
      <p:sp>
        <p:nvSpPr>
          <p:cNvPr id="11" name="כותרת 10">
            <a:extLst>
              <a:ext uri="{FF2B5EF4-FFF2-40B4-BE49-F238E27FC236}">
                <a16:creationId xmlns:a16="http://schemas.microsoft.com/office/drawing/2014/main" id="{83C492FE-C664-B9B1-3462-6F4CCFB093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079" y="181581"/>
            <a:ext cx="61092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CD9E4847-00F6-4B60-5406-D2C6B17A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90798"/>
              </p:ext>
            </p:extLst>
          </p:nvPr>
        </p:nvGraphicFramePr>
        <p:xfrm>
          <a:off x="8113644" y="704801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68BFEAA-C38B-7733-EF86-1B9B0C52F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71672" y="149833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lang="he-IL" sz="2800" dirty="0"/>
          </a:p>
        </p:txBody>
      </p:sp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6873BEA0-4669-C3A1-883D-544645D7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55266"/>
              </p:ext>
            </p:extLst>
          </p:nvPr>
        </p:nvGraphicFramePr>
        <p:xfrm>
          <a:off x="2030893" y="673053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804DC77-7585-6CA7-7AC2-7F504E5B6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7583" y="3701613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lang="he-IL" sz="2800" dirty="0"/>
          </a:p>
        </p:txBody>
      </p:sp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757283CB-45BD-5C2B-E90E-7227B740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00725"/>
              </p:ext>
            </p:extLst>
          </p:nvPr>
        </p:nvGraphicFramePr>
        <p:xfrm>
          <a:off x="8140148" y="4224833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32649C7-CE78-5E48-2AED-C1FF9E2A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45168" y="3669865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lang="he-IL" sz="2800" dirty="0"/>
          </a:p>
        </p:txBody>
      </p:sp>
      <p:graphicFrame>
        <p:nvGraphicFramePr>
          <p:cNvPr id="22" name="טבלה 21">
            <a:extLst>
              <a:ext uri="{FF2B5EF4-FFF2-40B4-BE49-F238E27FC236}">
                <a16:creationId xmlns:a16="http://schemas.microsoft.com/office/drawing/2014/main" id="{C35FD3C2-CEC2-087C-254D-42E74CE8A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98625"/>
              </p:ext>
            </p:extLst>
          </p:nvPr>
        </p:nvGraphicFramePr>
        <p:xfrm>
          <a:off x="2057397" y="4193085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31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4965A8-63D3-3927-49AD-C51318478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58"/>
          <a:stretch/>
        </p:blipFill>
        <p:spPr bwMode="auto">
          <a:xfrm>
            <a:off x="-293080" y="-314793"/>
            <a:ext cx="12778159" cy="717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6B570E8-16DC-83BE-4DCE-AF62D117C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4633" y="0"/>
            <a:ext cx="11102731" cy="353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9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"נותן ליעף כוח ולאין אונים עצמה ירבה"</a:t>
            </a:r>
            <a:br>
              <a:rPr lang="he-IL" sz="9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(ישעיהו מ', כ"ט)</a:t>
            </a:r>
            <a:endParaRPr kumimoji="0" lang="he-IL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D554-7860-37F2-90F8-9F847206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20;p56">
            <a:extLst>
              <a:ext uri="{FF2B5EF4-FFF2-40B4-BE49-F238E27FC236}">
                <a16:creationId xmlns:a16="http://schemas.microsoft.com/office/drawing/2014/main" id="{871D9191-76D9-630F-CB73-CB81C41E3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8188" y="0"/>
            <a:ext cx="12428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7D471C4-BAA9-4DB7-B99C-E355BD178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8495" y="210037"/>
            <a:ext cx="7431265" cy="4148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AC012566-8D63-985C-0832-179017E3F48D}"/>
              </a:ext>
            </a:extLst>
          </p:cNvPr>
          <p:cNvSpPr txBox="1">
            <a:spLocks/>
          </p:cNvSpPr>
          <p:nvPr/>
        </p:nvSpPr>
        <p:spPr>
          <a:xfrm>
            <a:off x="4848738" y="250896"/>
            <a:ext cx="6950818" cy="40934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rtl="1">
              <a:spcBef>
                <a:spcPts val="0"/>
              </a:spcBef>
              <a:defRPr/>
            </a:pP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נסו לחשוב על מישהו שבעיניכם הוא אדם עם כוחות התמודדות, כוחות נפש, עוצמות פנימיות.</a:t>
            </a:r>
          </a:p>
          <a:p>
            <a:pPr defTabSz="914400" rtl="1">
              <a:spcBef>
                <a:spcPts val="0"/>
              </a:spcBef>
              <a:defRPr/>
            </a:pP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זה יכול להיות אדם שאתם מכירים אישית או רק שמעתם עליו, זו יכולה להיות דמות מחיי הקודש, מחיי הגבורה, </a:t>
            </a: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מסרט או מספר, </a:t>
            </a: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אדם מפורסם או אדם שקרוב אליכם.</a:t>
            </a: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הוא או היא מעוררים בכם?</a:t>
            </a:r>
            <a:endParaRPr lang="he-I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3F72-CAD0-819C-5250-245789BF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21769F6-C2CA-E216-C828-1DBAB11F2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" y="-403409"/>
            <a:ext cx="12191580" cy="8125688"/>
          </a:xfrm>
          <a:prstGeom prst="rect">
            <a:avLst/>
          </a:prstGeom>
        </p:spPr>
      </p:pic>
      <p:sp>
        <p:nvSpPr>
          <p:cNvPr id="8" name="כותרת 7">
            <a:extLst>
              <a:ext uri="{FF2B5EF4-FFF2-40B4-BE49-F238E27FC236}">
                <a16:creationId xmlns:a16="http://schemas.microsoft.com/office/drawing/2014/main" id="{CD2C65E4-C838-66D4-A96D-4414DC0D0B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43115"/>
            <a:ext cx="9618259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חוסן מתפתח לאורך כל חיינו.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E15421D-7532-89D8-54C0-A035F63E274A}"/>
              </a:ext>
            </a:extLst>
          </p:cNvPr>
          <p:cNvSpPr txBox="1"/>
          <p:nvPr/>
        </p:nvSpPr>
        <p:spPr>
          <a:xfrm>
            <a:off x="0" y="797113"/>
            <a:ext cx="678293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דעתכם, האם התבוננות על אדם אחר, המעורר בנו השראה,</a:t>
            </a:r>
          </a:p>
          <a:p>
            <a:pPr algn="ctr"/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יכולה לפתח בנו חוסן ולסייע לנו לפתח את הכוחות שלנו?</a:t>
            </a:r>
          </a:p>
        </p:txBody>
      </p:sp>
    </p:spTree>
    <p:extLst>
      <p:ext uri="{BB962C8B-B14F-4D97-AF65-F5344CB8AC3E}">
        <p14:creationId xmlns:p14="http://schemas.microsoft.com/office/powerpoint/2010/main" val="263340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07B8E3F-662A-926A-00FF-9454CB7E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12223"/>
            <a:ext cx="12542293" cy="18672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0">
            <a:extLst>
              <a:ext uri="{FF2B5EF4-FFF2-40B4-BE49-F238E27FC236}">
                <a16:creationId xmlns:a16="http://schemas.microsoft.com/office/drawing/2014/main" id="{FFDA1D04-02AE-B946-EAC4-EB6843D6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4153" y="795919"/>
            <a:ext cx="8113985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אנשים מתחזקים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מעצם ההתבוננות באנשים אחרים שאותם הם תופסים כבעלי כוחות.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D32113F-5EDF-49A7-8039-67B10EEB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64334"/>
            <a:ext cx="65532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2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3F7CE-523D-528C-CCBC-1DC99D69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0130829-AA54-B89A-9F76-450121204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681318"/>
            <a:ext cx="15078636" cy="7539318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C13830D7-4EC2-D51D-3837-E13828310F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51790" y="524656"/>
            <a:ext cx="5978578" cy="3623138"/>
          </a:xfrm>
          <a:prstGeom prst="roundRect">
            <a:avLst/>
          </a:prstGeom>
          <a:solidFill>
            <a:srgbClr val="8FAE13"/>
          </a:solidFill>
          <a:ln w="25400" cap="flat" cmpd="sng" algn="ctr">
            <a:solidFill>
              <a:schemeClr val="accent1">
                <a:shade val="15000"/>
              </a:schemeClr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זכוכית מְגַדֶּלֶת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לנסות לראות מקרוב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בדמות מעורר בי רגשות חמים?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כוחות התמודדות אני מזהה בדמות?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מלמדת אותי?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הייתי רוצה לשאול אותה או לומר לה?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מחזקת בי?</a:t>
            </a:r>
          </a:p>
        </p:txBody>
      </p:sp>
    </p:spTree>
    <p:extLst>
      <p:ext uri="{BB962C8B-B14F-4D97-AF65-F5344CB8AC3E}">
        <p14:creationId xmlns:p14="http://schemas.microsoft.com/office/powerpoint/2010/main" val="302101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16A23E6-D275-4BF3-AA4F-0199FC14F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98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D093FAAF-2F81-2584-15B2-AFEA5B4BB7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72984" y="844424"/>
            <a:ext cx="6293616" cy="37030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שזיהיתם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אצל הדמויות</a:t>
            </a:r>
          </a:p>
        </p:txBody>
      </p:sp>
    </p:spTree>
    <p:extLst>
      <p:ext uri="{BB962C8B-B14F-4D97-AF65-F5344CB8AC3E}">
        <p14:creationId xmlns:p14="http://schemas.microsoft.com/office/powerpoint/2010/main" val="14359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40C9969-797E-60E8-1DAF-7759A52C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45" y="-162767"/>
            <a:ext cx="7825909" cy="7183533"/>
          </a:xfrm>
          <a:prstGeom prst="ellipse">
            <a:avLst/>
          </a:prstGeom>
        </p:spPr>
      </p:pic>
      <p:sp>
        <p:nvSpPr>
          <p:cNvPr id="16" name="כותרת 15">
            <a:extLst>
              <a:ext uri="{FF2B5EF4-FFF2-40B4-BE49-F238E27FC236}">
                <a16:creationId xmlns:a16="http://schemas.microsoft.com/office/drawing/2014/main" id="{5FABD1DC-5888-393C-75F7-749C86BAAD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7063" y="2902857"/>
            <a:ext cx="1989218" cy="11096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גש"ר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מאח"ד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57771FE-9121-4651-2984-D770EE829E65}"/>
              </a:ext>
            </a:extLst>
          </p:cNvPr>
          <p:cNvSpPr/>
          <p:nvPr/>
        </p:nvSpPr>
        <p:spPr>
          <a:xfrm>
            <a:off x="5880794" y="295601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17348C8-EAF2-78F1-CAE8-53266CFE44E5}"/>
              </a:ext>
            </a:extLst>
          </p:cNvPr>
          <p:cNvSpPr/>
          <p:nvPr/>
        </p:nvSpPr>
        <p:spPr>
          <a:xfrm>
            <a:off x="4818309" y="738454"/>
            <a:ext cx="2546355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גוף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ביצוע פעולות פיזיות מרגיעות כמו התעמלות, הרפיה, שתייה ועוד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F898344-90EE-3319-5C25-D0320110BB15}"/>
              </a:ext>
            </a:extLst>
          </p:cNvPr>
          <p:cNvSpPr/>
          <p:nvPr/>
        </p:nvSpPr>
        <p:spPr>
          <a:xfrm>
            <a:off x="8741128" y="1788629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6EA0BC7-79CD-A42D-3F33-9801732B79CB}"/>
              </a:ext>
            </a:extLst>
          </p:cNvPr>
          <p:cNvSpPr/>
          <p:nvPr/>
        </p:nvSpPr>
        <p:spPr>
          <a:xfrm>
            <a:off x="7033163" y="1667721"/>
            <a:ext cx="2039467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שכל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הבנת המציאות, חשיבה חיובית, פתרון בעיות וקבלת החלטות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8F0702F-0B27-DF40-8BF3-BB713F564E73}"/>
              </a:ext>
            </a:extLst>
          </p:cNvPr>
          <p:cNvSpPr/>
          <p:nvPr/>
        </p:nvSpPr>
        <p:spPr>
          <a:xfrm>
            <a:off x="8728936" y="4767330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F486659-03AA-E9DD-EBBA-A766D897C320}"/>
              </a:ext>
            </a:extLst>
          </p:cNvPr>
          <p:cNvSpPr/>
          <p:nvPr/>
        </p:nvSpPr>
        <p:spPr>
          <a:xfrm>
            <a:off x="7061382" y="3690889"/>
            <a:ext cx="1845242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רגש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שחרור ובינוי רגשי באמצעים שונים כמו הבעה ויצירה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6F22B25-2EEF-11C5-1EC3-055F7CEF6B5F}"/>
              </a:ext>
            </a:extLst>
          </p:cNvPr>
          <p:cNvSpPr/>
          <p:nvPr/>
        </p:nvSpPr>
        <p:spPr>
          <a:xfrm>
            <a:off x="5638660" y="6319306"/>
            <a:ext cx="914540" cy="2335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מא</a:t>
            </a:r>
            <a:endParaRPr 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B875A1BC-942F-A7E0-13A3-C65ED59C29B5}"/>
              </a:ext>
            </a:extLst>
          </p:cNvPr>
          <p:cNvSpPr/>
          <p:nvPr/>
        </p:nvSpPr>
        <p:spPr>
          <a:xfrm>
            <a:off x="4973111" y="4690024"/>
            <a:ext cx="2324630" cy="1458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מערכת אמונות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חיזוק אמונות וערכים, תפילה, תקווה, מתן משמעות לאירועים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2C096D1-5CAE-DC67-AA11-F1890A8C00D0}"/>
              </a:ext>
            </a:extLst>
          </p:cNvPr>
          <p:cNvSpPr/>
          <p:nvPr/>
        </p:nvSpPr>
        <p:spPr>
          <a:xfrm>
            <a:off x="3082742" y="4770014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7825A45-E132-75CF-B0DA-DBD137691D65}"/>
              </a:ext>
            </a:extLst>
          </p:cNvPr>
          <p:cNvSpPr/>
          <p:nvPr/>
        </p:nvSpPr>
        <p:spPr>
          <a:xfrm>
            <a:off x="3364228" y="3690889"/>
            <a:ext cx="1667554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חברה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קבלת תמיכה ממשפחה וחברים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F3BAF33-C7CA-D7BB-7C7A-9DD97E37957F}"/>
              </a:ext>
            </a:extLst>
          </p:cNvPr>
          <p:cNvSpPr/>
          <p:nvPr/>
        </p:nvSpPr>
        <p:spPr>
          <a:xfrm>
            <a:off x="3053398" y="1819109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2293ABB-D251-9036-DB97-6262ACD7E7B6}"/>
              </a:ext>
            </a:extLst>
          </p:cNvPr>
          <p:cNvSpPr/>
          <p:nvPr/>
        </p:nvSpPr>
        <p:spPr>
          <a:xfrm>
            <a:off x="3247604" y="1667721"/>
            <a:ext cx="1784178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דמיון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שימוש בדמיון, יצירתיות והומור</a:t>
            </a:r>
          </a:p>
        </p:txBody>
      </p:sp>
    </p:spTree>
    <p:extLst>
      <p:ext uri="{BB962C8B-B14F-4D97-AF65-F5344CB8AC3E}">
        <p14:creationId xmlns:p14="http://schemas.microsoft.com/office/powerpoint/2010/main" val="69874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21E98655-A880-85AD-1555-1BE8B602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00CC7B3-B7BB-C453-C362-AAD7C4C23F9A}"/>
              </a:ext>
            </a:extLst>
          </p:cNvPr>
          <p:cNvSpPr txBox="1">
            <a:spLocks/>
          </p:cNvSpPr>
          <p:nvPr/>
        </p:nvSpPr>
        <p:spPr>
          <a:xfrm>
            <a:off x="375918" y="197624"/>
            <a:ext cx="11440159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54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sz="54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וקווי ה' יחליפו כח יעלו אבר כנשרים ירוצו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54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ולא ייגעו ילכו ולא ייעפו"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4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(ישעיהו מ', לא)</a:t>
            </a:r>
            <a:endParaRPr lang="he-IL" sz="8000" b="1" dirty="0">
              <a:solidFill>
                <a:srgbClr val="4E4F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715A7E8-666D-40FA-7514-6832A17C7F46}"/>
              </a:ext>
            </a:extLst>
          </p:cNvPr>
          <p:cNvSpPr txBox="1">
            <a:spLocks/>
          </p:cNvSpPr>
          <p:nvPr/>
        </p:nvSpPr>
        <p:spPr>
          <a:xfrm>
            <a:off x="2000247" y="2767280"/>
            <a:ext cx="819149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8000" b="1" dirty="0">
                <a:solidFill>
                  <a:srgbClr val="4E4F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 שאקח איתי לדרך</a:t>
            </a:r>
          </a:p>
        </p:txBody>
      </p:sp>
    </p:spTree>
    <p:extLst>
      <p:ext uri="{BB962C8B-B14F-4D97-AF65-F5344CB8AC3E}">
        <p14:creationId xmlns:p14="http://schemas.microsoft.com/office/powerpoint/2010/main" val="7857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21477</TotalTime>
  <Words>753</Words>
  <Application>Microsoft Office PowerPoint</Application>
  <PresentationFormat>מסך רחב</PresentationFormat>
  <Paragraphs>117</Paragraphs>
  <Slides>12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Heebo</vt:lpstr>
      <vt:lpstr>OSTachles-bold</vt:lpstr>
      <vt:lpstr>Office Theme</vt:lpstr>
      <vt:lpstr>1_Office Theme</vt:lpstr>
      <vt:lpstr>1_ערכת נושא Office</vt:lpstr>
      <vt:lpstr>זכוכית מְגַדֶּלֶת</vt:lpstr>
      <vt:lpstr>"נותן ליעף כוח ולאין אונים עצמה ירבה" (ישעיהו מ', כ"ט)</vt:lpstr>
      <vt:lpstr>מצגת של PowerPoint‏</vt:lpstr>
      <vt:lpstr>חוסן מתפתח לאורך כל חיינו.</vt:lpstr>
      <vt:lpstr>אנשים מתחזקים מעצם ההתבוננות באנשים אחרים שאותם הם תופסים כבעלי כוחות.</vt:lpstr>
      <vt:lpstr>זכוכית מְגַדֶּלֶת לנסות לראות מקרוב –   מה בדמות מעורר בי רגשות חמים? אילו כוחות התמודדות אני מזהה בדמות? מה הדמות מלמדת אותי? מה הייתי רוצה לשאול אותה או לומר לה? מה הדמות מחזקת בי?</vt:lpstr>
      <vt:lpstr>כוחות ההתמודדות שזיהיתם אצל הדמויות</vt:lpstr>
      <vt:lpstr>גש"ר מאח"ד</vt:lpstr>
      <vt:lpstr>מצגת של PowerPoint‏</vt:lpstr>
      <vt:lpstr>להדפסה</vt:lpstr>
      <vt:lpstr>זכוכית מְגַדֶּלֶת</vt:lpstr>
      <vt:lpstr>כוחות ההתמודדות שזיהיתי אצל הדמות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מאגרי כ"ח</dc:title>
  <dc:creator>Dafna Hadar Pecker</dc:creator>
  <cp:lastModifiedBy>רחל ברויאר</cp:lastModifiedBy>
  <cp:revision>189</cp:revision>
  <dcterms:created xsi:type="dcterms:W3CDTF">2023-10-09T18:58:42Z</dcterms:created>
  <dcterms:modified xsi:type="dcterms:W3CDTF">2025-04-28T09:02:24Z</dcterms:modified>
</cp:coreProperties>
</file>