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Heebo" panose="020B0604020202020204" pitchFamily="2" charset="-79"/>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x2fe5hqX/ZP2IkAcmyuv7wXnRj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290" autoAdjust="0"/>
    <p:restoredTop sz="94660"/>
  </p:normalViewPr>
  <p:slideViewPr>
    <p:cSldViewPr snapToGrid="0">
      <p:cViewPr varScale="1">
        <p:scale>
          <a:sx n="62" d="100"/>
          <a:sy n="62" d="100"/>
        </p:scale>
        <p:origin x="8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r" rtl="1">
              <a:lnSpc>
                <a:spcPct val="100000"/>
              </a:lnSpc>
              <a:spcBef>
                <a:spcPts val="0"/>
              </a:spcBef>
              <a:spcAft>
                <a:spcPts val="0"/>
              </a:spcAft>
              <a:buSzPts val="1400"/>
              <a:buNone/>
            </a:pPr>
            <a:r>
              <a:rPr lang="iw-IL" sz="1200" b="0" i="0" u="none" strike="noStrike" cap="none">
                <a:solidFill>
                  <a:srgbClr val="002060"/>
                </a:solidFill>
                <a:latin typeface="Calibri"/>
                <a:ea typeface="Calibri"/>
                <a:cs typeface="Calibri"/>
                <a:sym typeface="Calibri"/>
              </a:rPr>
              <a:t>הרחבה למנחה:</a:t>
            </a:r>
            <a:endParaRPr/>
          </a:p>
          <a:p>
            <a:pPr marL="457200" lvl="0" indent="-228600" algn="r" rtl="1">
              <a:lnSpc>
                <a:spcPct val="100000"/>
              </a:lnSpc>
              <a:spcBef>
                <a:spcPts val="0"/>
              </a:spcBef>
              <a:spcAft>
                <a:spcPts val="0"/>
              </a:spcAft>
              <a:buSzPts val="1400"/>
              <a:buNone/>
            </a:pPr>
            <a:r>
              <a:rPr lang="iw-IL" sz="1200" b="1" i="0" u="none" strike="noStrike" cap="none">
                <a:solidFill>
                  <a:srgbClr val="002060"/>
                </a:solidFill>
                <a:latin typeface="Calibri"/>
                <a:ea typeface="Calibri"/>
                <a:cs typeface="Calibri"/>
                <a:sym typeface="Calibri"/>
              </a:rPr>
              <a:t>יום הזיכרון השנה מצוין באחת התקופות המורכבות ביותר בחיי המדינה ובעיצומה של מלחמה אשר גבתה מחירים וקורבנות רבים.</a:t>
            </a:r>
            <a:endParaRPr/>
          </a:p>
          <a:p>
            <a:pPr marL="457200" lvl="0" indent="-228600" algn="r" rtl="1">
              <a:lnSpc>
                <a:spcPct val="100000"/>
              </a:lnSpc>
              <a:spcBef>
                <a:spcPts val="0"/>
              </a:spcBef>
              <a:spcAft>
                <a:spcPts val="0"/>
              </a:spcAft>
              <a:buSzPts val="1400"/>
              <a:buNone/>
            </a:pPr>
            <a:r>
              <a:rPr lang="iw-IL" sz="1200" b="1" i="0" u="none" strike="noStrike" cap="none">
                <a:solidFill>
                  <a:srgbClr val="000000"/>
                </a:solidFill>
                <a:latin typeface="Heebo"/>
                <a:ea typeface="Heebo"/>
                <a:cs typeface="Heebo"/>
                <a:sym typeface="Heebo"/>
              </a:rPr>
              <a:t>יום זיכרון בלב מלחמה הוא קשה ומכאיב, יום שחושף אותנו למגע ישיר עם מגוון הרגשות שאנו חווים מזה חצי </a:t>
            </a:r>
            <a:r>
              <a:rPr lang="iw-IL" sz="1200" b="1" i="0" u="none" strike="noStrike" cap="none">
                <a:latin typeface="Heebo"/>
                <a:ea typeface="Heebo"/>
                <a:cs typeface="Heebo"/>
                <a:sym typeface="Heebo"/>
              </a:rPr>
              <a:t>שנה</a:t>
            </a:r>
            <a:r>
              <a:rPr lang="iw-IL" sz="1200" b="1">
                <a:latin typeface="Heebo"/>
                <a:ea typeface="Heebo"/>
                <a:cs typeface="Heebo"/>
                <a:sym typeface="Heebo"/>
              </a:rPr>
              <a:t>. </a:t>
            </a:r>
            <a:endParaRPr sz="1200" b="1" i="0" u="none" strike="noStrike" cap="none">
              <a:solidFill>
                <a:srgbClr val="002060"/>
              </a:solidFill>
              <a:latin typeface="Calibri"/>
              <a:ea typeface="Calibri"/>
              <a:cs typeface="Calibri"/>
              <a:sym typeface="Calibri"/>
            </a:endParaRPr>
          </a:p>
          <a:p>
            <a:pPr marL="457200" lvl="0" indent="-228600" algn="r" rtl="1">
              <a:lnSpc>
                <a:spcPct val="100000"/>
              </a:lnSpc>
              <a:spcBef>
                <a:spcPts val="0"/>
              </a:spcBef>
              <a:spcAft>
                <a:spcPts val="0"/>
              </a:spcAft>
              <a:buSzPts val="1400"/>
              <a:buNone/>
            </a:pPr>
            <a:endParaRPr sz="1200" b="1" i="0" u="none" strike="noStrike" cap="none">
              <a:solidFill>
                <a:srgbClr val="002060"/>
              </a:solidFill>
              <a:latin typeface="Calibri"/>
              <a:ea typeface="Calibri"/>
              <a:cs typeface="Calibri"/>
              <a:sym typeface="Calibri"/>
            </a:endParaRPr>
          </a:p>
          <a:p>
            <a:pPr marL="457200" lvl="0" indent="-228600" algn="r" rtl="1">
              <a:lnSpc>
                <a:spcPct val="100000"/>
              </a:lnSpc>
              <a:spcBef>
                <a:spcPts val="0"/>
              </a:spcBef>
              <a:spcAft>
                <a:spcPts val="0"/>
              </a:spcAft>
              <a:buSzPts val="1400"/>
              <a:buNone/>
            </a:pPr>
            <a:r>
              <a:rPr lang="iw-IL" sz="1200" b="1" i="0" u="none" strike="noStrike" cap="none">
                <a:solidFill>
                  <a:srgbClr val="002060"/>
                </a:solidFill>
                <a:latin typeface="Calibri"/>
                <a:ea typeface="Calibri"/>
                <a:cs typeface="Calibri"/>
                <a:sym typeface="Calibri"/>
              </a:rPr>
              <a:t>לצד מתן מקום לביטוי רגשות של עצב, כאב, דאגה ועוד, נבקש להעביר מסרים מחזקים ובוני חוסן, ברמה האישית והקהילתית.</a:t>
            </a:r>
            <a:endParaRPr/>
          </a:p>
          <a:p>
            <a:pPr marL="457200" lvl="0" indent="-228600" algn="r" rtl="1">
              <a:lnSpc>
                <a:spcPct val="100000"/>
              </a:lnSpc>
              <a:spcBef>
                <a:spcPts val="0"/>
              </a:spcBef>
              <a:spcAft>
                <a:spcPts val="0"/>
              </a:spcAft>
              <a:buSzPts val="1400"/>
              <a:buNone/>
            </a:pPr>
            <a:r>
              <a:rPr lang="iw-IL" sz="1200" b="1">
                <a:latin typeface="Heebo"/>
                <a:ea typeface="Heebo"/>
                <a:cs typeface="Heebo"/>
                <a:sym typeface="Heebo"/>
              </a:rPr>
              <a:t>נבקש לזהות, גם בתוך הכאב, את משאבי ההתמודדות, הכוחות וכל מה שמאפשר למצוא נחמה. </a:t>
            </a:r>
            <a:endParaRPr sz="1100" b="1" i="0" u="none" strike="noStrike" cap="none">
              <a:solidFill>
                <a:schemeClr val="dk1"/>
              </a:solidFill>
              <a:latin typeface="Heebo"/>
              <a:ea typeface="Heebo"/>
              <a:cs typeface="Heebo"/>
              <a:sym typeface="Heebo"/>
            </a:endParaRPr>
          </a:p>
          <a:p>
            <a:pPr marL="457200" lvl="0" indent="-228600" algn="r" rtl="1">
              <a:lnSpc>
                <a:spcPct val="100000"/>
              </a:lnSpc>
              <a:spcBef>
                <a:spcPts val="0"/>
              </a:spcBef>
              <a:spcAft>
                <a:spcPts val="0"/>
              </a:spcAft>
              <a:buSzPts val="1400"/>
              <a:buNone/>
            </a:pPr>
            <a:endParaRPr sz="1100" b="1" i="0" u="none" strike="noStrike" cap="none">
              <a:solidFill>
                <a:schemeClr val="dk1"/>
              </a:solidFill>
              <a:latin typeface="Heebo"/>
              <a:ea typeface="Heebo"/>
              <a:cs typeface="Heebo"/>
              <a:sym typeface="Heebo"/>
            </a:endParaRPr>
          </a:p>
          <a:p>
            <a:pPr marL="457200" lvl="0" indent="-228600" algn="r" rtl="1">
              <a:lnSpc>
                <a:spcPct val="100000"/>
              </a:lnSpc>
              <a:spcBef>
                <a:spcPts val="0"/>
              </a:spcBef>
              <a:spcAft>
                <a:spcPts val="0"/>
              </a:spcAft>
              <a:buSzPts val="1400"/>
              <a:buNone/>
            </a:pPr>
            <a:r>
              <a:rPr lang="iw-IL" sz="1200" b="1" i="0" u="none" strike="noStrike" cap="none">
                <a:solidFill>
                  <a:srgbClr val="002060"/>
                </a:solidFill>
                <a:latin typeface="Calibri"/>
                <a:ea typeface="Calibri"/>
                <a:cs typeface="Calibri"/>
                <a:sym typeface="Calibri"/>
              </a:rPr>
              <a:t>בימי הזיכרון אשר מזמנים פעולות של זיכרון והנצחה, אפשר לראות את ההנצחה כפעולה מחזקת; מה אנחנו לוקחים מהזיכרון לחיים שלנו?</a:t>
            </a:r>
            <a:endParaRPr/>
          </a:p>
          <a:p>
            <a:pPr marL="457200" lvl="0" indent="-228600" algn="r" rtl="1">
              <a:lnSpc>
                <a:spcPct val="100000"/>
              </a:lnSpc>
              <a:spcBef>
                <a:spcPts val="0"/>
              </a:spcBef>
              <a:spcAft>
                <a:spcPts val="0"/>
              </a:spcAft>
              <a:buSzPts val="1400"/>
              <a:buNone/>
            </a:pPr>
            <a:r>
              <a:rPr lang="iw-IL" sz="1200" b="1" i="0" u="none" strike="noStrike" cap="none">
                <a:solidFill>
                  <a:srgbClr val="002060"/>
                </a:solidFill>
                <a:latin typeface="Calibri"/>
                <a:ea typeface="Calibri"/>
                <a:cs typeface="Calibri"/>
                <a:sym typeface="Calibri"/>
              </a:rPr>
              <a:t>אילו כוחות וערכים היו באנשים היקרים מהם נפרדנו שאנו רוצים לאמץ לנו וללמוד מהם?</a:t>
            </a:r>
            <a:endParaRPr/>
          </a:p>
          <a:p>
            <a:pPr marL="457200" lvl="0" indent="-228600" algn="r" rtl="1">
              <a:lnSpc>
                <a:spcPct val="100000"/>
              </a:lnSpc>
              <a:spcBef>
                <a:spcPts val="0"/>
              </a:spcBef>
              <a:spcAft>
                <a:spcPts val="0"/>
              </a:spcAft>
              <a:buSzPts val="1400"/>
              <a:buNone/>
            </a:pPr>
            <a:endParaRPr sz="1200" b="0" i="0" u="none" strike="noStrike" cap="none">
              <a:solidFill>
                <a:srgbClr val="002060"/>
              </a:solidFill>
              <a:latin typeface="Calibri"/>
              <a:ea typeface="Calibri"/>
              <a:cs typeface="Calibri"/>
              <a:sym typeface="Calibri"/>
            </a:endParaRPr>
          </a:p>
          <a:p>
            <a:pPr marL="457200" lvl="0" indent="-228600" algn="r" rtl="1">
              <a:lnSpc>
                <a:spcPct val="100000"/>
              </a:lnSpc>
              <a:spcBef>
                <a:spcPts val="0"/>
              </a:spcBef>
              <a:spcAft>
                <a:spcPts val="0"/>
              </a:spcAft>
              <a:buSzPts val="1400"/>
              <a:buNone/>
            </a:pPr>
            <a:r>
              <a:rPr lang="iw-IL" sz="1200" b="1" i="0" u="none" strike="noStrike" cap="none">
                <a:solidFill>
                  <a:srgbClr val="002060"/>
                </a:solidFill>
                <a:latin typeface="Calibri"/>
                <a:ea typeface="Calibri"/>
                <a:cs typeface="Calibri"/>
                <a:sym typeface="Calibri"/>
              </a:rPr>
              <a:t>מטרות המפגש:</a:t>
            </a:r>
            <a:endParaRPr/>
          </a:p>
          <a:p>
            <a:pPr marL="457200" marR="0" lvl="0" indent="-228600" algn="r" rtl="1">
              <a:lnSpc>
                <a:spcPct val="100000"/>
              </a:lnSpc>
              <a:spcBef>
                <a:spcPts val="0"/>
              </a:spcBef>
              <a:spcAft>
                <a:spcPts val="0"/>
              </a:spcAft>
              <a:buClr>
                <a:srgbClr val="000000"/>
              </a:buClr>
              <a:buSzPts val="1400"/>
              <a:buFont typeface="Arial"/>
              <a:buNone/>
            </a:pPr>
            <a:r>
              <a:rPr lang="iw-IL" sz="1200" b="0" i="0" u="none" strike="noStrike" cap="none">
                <a:solidFill>
                  <a:srgbClr val="002060"/>
                </a:solidFill>
                <a:latin typeface="Calibri"/>
                <a:ea typeface="Calibri"/>
                <a:cs typeface="Calibri"/>
                <a:sym typeface="Calibri"/>
              </a:rPr>
              <a:t>- התלמידים יעמיקו ברגשות ובתחושות שעולים בהם ביום הזיכרון, והמצויין בסמיכות ליום העצמאות, בעיצומה של המלחמה.</a:t>
            </a:r>
            <a:endParaRPr/>
          </a:p>
          <a:p>
            <a:pPr marL="457200" marR="0" lvl="0" indent="-228600" algn="r" rtl="1">
              <a:lnSpc>
                <a:spcPct val="100000"/>
              </a:lnSpc>
              <a:spcBef>
                <a:spcPts val="0"/>
              </a:spcBef>
              <a:spcAft>
                <a:spcPts val="0"/>
              </a:spcAft>
              <a:buClr>
                <a:srgbClr val="000000"/>
              </a:buClr>
              <a:buSzPts val="1400"/>
              <a:buFont typeface="Arial"/>
              <a:buNone/>
            </a:pPr>
            <a:r>
              <a:rPr lang="iw-IL" sz="1200" b="0">
                <a:latin typeface="Heebo"/>
                <a:ea typeface="Heebo"/>
                <a:cs typeface="Heebo"/>
                <a:sym typeface="Heebo"/>
              </a:rPr>
              <a:t>נאפשר אף לבטא גם את הדאגה העמוקה לשלום החטופים, את הכמיהה לשובם ואת המחויבות לפעול להשבתם.</a:t>
            </a:r>
            <a:endParaRPr/>
          </a:p>
          <a:p>
            <a:pPr marL="457200" lvl="0" indent="-228600" algn="r" rtl="1">
              <a:lnSpc>
                <a:spcPct val="100000"/>
              </a:lnSpc>
              <a:spcBef>
                <a:spcPts val="0"/>
              </a:spcBef>
              <a:spcAft>
                <a:spcPts val="0"/>
              </a:spcAft>
              <a:buSzPts val="1400"/>
              <a:buNone/>
            </a:pPr>
            <a:endParaRPr sz="1200" b="0" i="0" u="none" strike="noStrike" cap="none">
              <a:solidFill>
                <a:srgbClr val="002060"/>
              </a:solidFill>
              <a:latin typeface="Calibri"/>
              <a:ea typeface="Calibri"/>
              <a:cs typeface="Calibri"/>
              <a:sym typeface="Calibri"/>
            </a:endParaRPr>
          </a:p>
          <a:p>
            <a:pPr marL="457200" lvl="0" indent="-228600" algn="r" rtl="1">
              <a:lnSpc>
                <a:spcPct val="100000"/>
              </a:lnSpc>
              <a:spcBef>
                <a:spcPts val="0"/>
              </a:spcBef>
              <a:spcAft>
                <a:spcPts val="0"/>
              </a:spcAft>
              <a:buSzPts val="1400"/>
              <a:buNone/>
            </a:pPr>
            <a:r>
              <a:rPr lang="iw-IL" sz="1200" b="0" i="0" u="none" strike="noStrike" cap="none">
                <a:solidFill>
                  <a:srgbClr val="002060"/>
                </a:solidFill>
                <a:latin typeface="Calibri"/>
                <a:ea typeface="Calibri"/>
                <a:cs typeface="Calibri"/>
                <a:sym typeface="Calibri"/>
              </a:rPr>
              <a:t>- התלמידים יכירו בערכו של הסיפור האישי כדרך להנצחה וזיכרון. במפגש זה יתוודעו לסיפור חייו של סמל </a:t>
            </a:r>
            <a:r>
              <a:rPr lang="iw-IL" sz="1200" b="0" i="0" u="none" strike="noStrike" cap="none">
                <a:solidFill>
                  <a:schemeClr val="dk1"/>
                </a:solidFill>
                <a:latin typeface="Calibri"/>
                <a:ea typeface="Calibri"/>
                <a:cs typeface="Calibri"/>
                <a:sym typeface="Calibri"/>
              </a:rPr>
              <a:t>שלמה-אלכסנדר לוונשטיין </a:t>
            </a:r>
            <a:r>
              <a:rPr lang="iw-IL" sz="1200" b="0" i="0" u="none" strike="noStrike" cap="none">
                <a:solidFill>
                  <a:srgbClr val="002060"/>
                </a:solidFill>
                <a:latin typeface="Calibri"/>
                <a:ea typeface="Calibri"/>
                <a:cs typeface="Calibri"/>
                <a:sym typeface="Calibri"/>
              </a:rPr>
              <a:t>ז"ל.</a:t>
            </a:r>
            <a:endParaRPr/>
          </a:p>
          <a:p>
            <a:pPr marL="457200" lvl="0" indent="-228600" algn="r" rtl="1">
              <a:lnSpc>
                <a:spcPct val="100000"/>
              </a:lnSpc>
              <a:spcBef>
                <a:spcPts val="0"/>
              </a:spcBef>
              <a:spcAft>
                <a:spcPts val="0"/>
              </a:spcAft>
              <a:buSzPts val="1400"/>
              <a:buNone/>
            </a:pPr>
            <a:r>
              <a:rPr lang="iw-IL" sz="1200" b="0" i="0" u="none" strike="noStrike" cap="none">
                <a:solidFill>
                  <a:srgbClr val="002060"/>
                </a:solidFill>
                <a:latin typeface="Calibri"/>
                <a:ea typeface="Calibri"/>
                <a:cs typeface="Calibri"/>
                <a:sym typeface="Calibri"/>
              </a:rPr>
              <a:t>מתוקף הרגישות הרבה המתלווה לציון יום זה נוכח המצב, ישנה חשיבות ביצירת תחושה של מרחק מסוים בממד הזמן, ולכן שיעור זה יתמקד בסיפור</a:t>
            </a:r>
            <a:endParaRPr/>
          </a:p>
          <a:p>
            <a:pPr marL="457200" lvl="0" indent="-228600" algn="r" rtl="1">
              <a:lnSpc>
                <a:spcPct val="100000"/>
              </a:lnSpc>
              <a:spcBef>
                <a:spcPts val="0"/>
              </a:spcBef>
              <a:spcAft>
                <a:spcPts val="0"/>
              </a:spcAft>
              <a:buSzPts val="1400"/>
              <a:buNone/>
            </a:pPr>
            <a:r>
              <a:rPr lang="iw-IL" sz="1200" b="0" i="0" u="none" strike="noStrike" cap="none">
                <a:solidFill>
                  <a:srgbClr val="002060"/>
                </a:solidFill>
                <a:latin typeface="Calibri"/>
                <a:ea typeface="Calibri"/>
                <a:cs typeface="Calibri"/>
                <a:sym typeface="Calibri"/>
              </a:rPr>
              <a:t>חייו של </a:t>
            </a:r>
            <a:r>
              <a:rPr lang="iw-IL" sz="1200" b="0" i="0" u="none" strike="noStrike" cap="none">
                <a:solidFill>
                  <a:schemeClr val="dk1"/>
                </a:solidFill>
                <a:latin typeface="Calibri"/>
                <a:ea typeface="Calibri"/>
                <a:cs typeface="Calibri"/>
                <a:sym typeface="Calibri"/>
              </a:rPr>
              <a:t>שלמה-אלכסנדר לוונשטיין </a:t>
            </a:r>
            <a:r>
              <a:rPr lang="iw-IL" sz="1200" b="0" i="0" u="none" strike="noStrike" cap="none">
                <a:solidFill>
                  <a:srgbClr val="002060"/>
                </a:solidFill>
                <a:latin typeface="Calibri"/>
                <a:ea typeface="Calibri"/>
                <a:cs typeface="Calibri"/>
                <a:sym typeface="Calibri"/>
              </a:rPr>
              <a:t>ז"ל, אשר נהרג </a:t>
            </a:r>
            <a:r>
              <a:rPr lang="iw-IL" sz="1200" b="0" i="0" u="none" strike="noStrike" cap="none">
                <a:solidFill>
                  <a:schemeClr val="dk1"/>
                </a:solidFill>
                <a:latin typeface="Calibri"/>
                <a:ea typeface="Calibri"/>
                <a:cs typeface="Calibri"/>
                <a:sym typeface="Calibri"/>
              </a:rPr>
              <a:t>בקרב מעבר המיתלה במערכת סיני- תשי"ז </a:t>
            </a:r>
            <a:r>
              <a:rPr lang="iw-IL" sz="1200" b="0" i="0" u="none" strike="noStrike" cap="none">
                <a:solidFill>
                  <a:srgbClr val="002060"/>
                </a:solidFill>
                <a:latin typeface="Calibri"/>
                <a:ea typeface="Calibri"/>
                <a:cs typeface="Calibri"/>
                <a:sym typeface="Calibri"/>
              </a:rPr>
              <a:t>.</a:t>
            </a:r>
            <a:endParaRPr/>
          </a:p>
          <a:p>
            <a:pPr marL="457200" lvl="0" indent="-228600" algn="r" rtl="1">
              <a:lnSpc>
                <a:spcPct val="100000"/>
              </a:lnSpc>
              <a:spcBef>
                <a:spcPts val="0"/>
              </a:spcBef>
              <a:spcAft>
                <a:spcPts val="0"/>
              </a:spcAft>
              <a:buSzPts val="1400"/>
              <a:buNone/>
            </a:pPr>
            <a:endParaRPr sz="1200" b="0" i="0" u="none" strike="noStrike" cap="none">
              <a:solidFill>
                <a:srgbClr val="002060"/>
              </a:solidFill>
              <a:latin typeface="Calibri"/>
              <a:ea typeface="Calibri"/>
              <a:cs typeface="Calibri"/>
              <a:sym typeface="Calibri"/>
            </a:endParaRPr>
          </a:p>
          <a:p>
            <a:pPr marL="457200" marR="0" lvl="0" indent="-228600" algn="r" rtl="1">
              <a:lnSpc>
                <a:spcPct val="100000"/>
              </a:lnSpc>
              <a:spcBef>
                <a:spcPts val="0"/>
              </a:spcBef>
              <a:spcAft>
                <a:spcPts val="0"/>
              </a:spcAft>
              <a:buClr>
                <a:srgbClr val="000000"/>
              </a:buClr>
              <a:buSzPts val="1400"/>
              <a:buFont typeface="Arial"/>
              <a:buNone/>
            </a:pPr>
            <a:r>
              <a:rPr lang="iw-IL" sz="1200" b="1" i="0" u="none" strike="noStrike" cap="none">
                <a:solidFill>
                  <a:srgbClr val="002060"/>
                </a:solidFill>
                <a:latin typeface="Calibri"/>
                <a:ea typeface="Calibri"/>
                <a:cs typeface="Calibri"/>
                <a:sym typeface="Calibri"/>
              </a:rPr>
              <a:t>חשוב לגלות רגישות רבה לתלמידים במעגלי פגיעות השונים - </a:t>
            </a:r>
            <a:r>
              <a:rPr lang="iw-IL" sz="1200" b="1">
                <a:latin typeface="Heebo"/>
                <a:ea typeface="Heebo"/>
                <a:cs typeface="Heebo"/>
                <a:sym typeface="Heebo"/>
              </a:rPr>
              <a:t>יתכן שיום הזיכרון פוגש כאב אישי ויומיומי של משפחות בקהילת המוסד החינוכי</a:t>
            </a:r>
            <a:endParaRPr/>
          </a:p>
          <a:p>
            <a:pPr marL="457200" lvl="0" indent="-228600" algn="r" rtl="1">
              <a:lnSpc>
                <a:spcPct val="100000"/>
              </a:lnSpc>
              <a:spcBef>
                <a:spcPts val="0"/>
              </a:spcBef>
              <a:spcAft>
                <a:spcPts val="0"/>
              </a:spcAft>
              <a:buSzPts val="1400"/>
              <a:buNone/>
            </a:pPr>
            <a:r>
              <a:rPr lang="iw-IL" sz="1200" b="1">
                <a:latin typeface="Heebo"/>
                <a:ea typeface="Heebo"/>
                <a:cs typeface="Heebo"/>
                <a:sym typeface="Heebo"/>
              </a:rPr>
              <a:t>שלנו והן זקוקות לנוכחות, לנחמה ולליווי מדויק ורגיש טרם היום, במהלכו ולאחריו.</a:t>
            </a:r>
            <a:endParaRPr/>
          </a:p>
        </p:txBody>
      </p:sp>
      <p:sp>
        <p:nvSpPr>
          <p:cNvPr id="72" name="Google Shape;7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SzPts val="1400"/>
              <a:buNone/>
            </a:pPr>
            <a:endParaRPr/>
          </a:p>
        </p:txBody>
      </p:sp>
      <p:sp>
        <p:nvSpPr>
          <p:cNvPr id="150" name="Google Shape;150;p10: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SzPts val="1200"/>
              <a:buNone/>
            </a:pPr>
            <a:fld id="{00000000-1234-1234-1234-123412341234}" type="slidenum">
              <a:rPr lang="iw-IL"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SzPts val="1400"/>
              <a:buNone/>
            </a:pPr>
            <a:r>
              <a:rPr lang="iw-IL"/>
              <a:t>הנחיות למנחה:</a:t>
            </a:r>
            <a:endParaRPr/>
          </a:p>
          <a:p>
            <a:pPr marL="457200" marR="0" lvl="0" indent="-228600" algn="r" rtl="1">
              <a:lnSpc>
                <a:spcPct val="100000"/>
              </a:lnSpc>
              <a:spcBef>
                <a:spcPts val="0"/>
              </a:spcBef>
              <a:spcAft>
                <a:spcPts val="0"/>
              </a:spcAft>
              <a:buSzPts val="1400"/>
              <a:buNone/>
            </a:pPr>
            <a:r>
              <a:rPr lang="iw-IL"/>
              <a:t>מטרת הפעילות הינה להכיר את סיפורו - פועלו, אופיו ומאפייניו של סמ"ל שלמה אלכסנדר לוינשטיין ז"ל, דרך שיח רגשי בעקבות</a:t>
            </a:r>
            <a:endParaRPr/>
          </a:p>
          <a:p>
            <a:pPr marL="457200" marR="0" lvl="0" indent="-228600" algn="r" rtl="1">
              <a:lnSpc>
                <a:spcPct val="100000"/>
              </a:lnSpc>
              <a:spcBef>
                <a:spcPts val="0"/>
              </a:spcBef>
              <a:spcAft>
                <a:spcPts val="0"/>
              </a:spcAft>
              <a:buSzPts val="1400"/>
              <a:buNone/>
            </a:pPr>
            <a:r>
              <a:rPr lang="iw-IL"/>
              <a:t>עדויות על אופיו וחייו.</a:t>
            </a:r>
            <a:endParaRPr/>
          </a:p>
          <a:p>
            <a:pPr marL="457200" marR="0" lvl="0" indent="-228600" algn="r" rtl="1">
              <a:lnSpc>
                <a:spcPct val="100000"/>
              </a:lnSpc>
              <a:spcBef>
                <a:spcPts val="0"/>
              </a:spcBef>
              <a:spcAft>
                <a:spcPts val="0"/>
              </a:spcAft>
              <a:buSzPts val="1400"/>
              <a:buNone/>
            </a:pPr>
            <a:endParaRPr/>
          </a:p>
          <a:p>
            <a:pPr marL="457200" marR="0" lvl="0" indent="-228600" algn="r" rtl="1">
              <a:lnSpc>
                <a:spcPct val="100000"/>
              </a:lnSpc>
              <a:spcBef>
                <a:spcPts val="0"/>
              </a:spcBef>
              <a:spcAft>
                <a:spcPts val="0"/>
              </a:spcAft>
              <a:buSzPts val="1400"/>
              <a:buNone/>
            </a:pPr>
            <a:r>
              <a:rPr lang="iw-IL"/>
              <a:t>נחלק את הכיתה לקבוצות. כל קבוצה תקבל נספח של ציטוט מזכרונותיהם של משפחה וחברים של שלמה.</a:t>
            </a:r>
            <a:endParaRPr/>
          </a:p>
          <a:p>
            <a:pPr marL="457200" marR="0" lvl="0" indent="-228600" algn="r" rtl="1">
              <a:lnSpc>
                <a:spcPct val="100000"/>
              </a:lnSpc>
              <a:spcBef>
                <a:spcPts val="0"/>
              </a:spcBef>
              <a:spcAft>
                <a:spcPts val="0"/>
              </a:spcAft>
              <a:buSzPts val="1400"/>
              <a:buNone/>
            </a:pPr>
            <a:r>
              <a:rPr lang="iw-IL"/>
              <a:t>בכל קבוצה, אחד/ת התלמידים יקריא את אחד הכתבים והתלמידים ידונו בניהם איזו תכונה נלמד על שלמה.</a:t>
            </a:r>
            <a:endParaRPr/>
          </a:p>
        </p:txBody>
      </p:sp>
      <p:sp>
        <p:nvSpPr>
          <p:cNvPr id="166" name="Google Shape;166;p12: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SzPts val="1200"/>
              <a:buNone/>
            </a:pPr>
            <a:fld id="{00000000-1234-1234-1234-123412341234}" type="slidenum">
              <a:rPr lang="iw-IL"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SzPts val="1400"/>
              <a:buNone/>
            </a:pPr>
            <a:r>
              <a:rPr lang="iw-IL"/>
              <a:t>הנחיות למנחה:</a:t>
            </a:r>
            <a:endParaRPr/>
          </a:p>
          <a:p>
            <a:pPr marL="457200" marR="0" lvl="0" indent="-228600" algn="r" rtl="1">
              <a:lnSpc>
                <a:spcPct val="100000"/>
              </a:lnSpc>
              <a:spcBef>
                <a:spcPts val="0"/>
              </a:spcBef>
              <a:spcAft>
                <a:spcPts val="0"/>
              </a:spcAft>
              <a:buSzPts val="1400"/>
              <a:buNone/>
            </a:pPr>
            <a:r>
              <a:rPr lang="iw-IL"/>
              <a:t>מטרת הפעילות הינה להכיר את סיפורו - פועלו, אופיו ומאפייניו של סמ"ל שלמה אלכסנדר לוינשטיין ז"ל, דרך שיח רגשי בעקבות</a:t>
            </a:r>
            <a:endParaRPr/>
          </a:p>
          <a:p>
            <a:pPr marL="457200" marR="0" lvl="0" indent="-228600" algn="r" rtl="1">
              <a:lnSpc>
                <a:spcPct val="100000"/>
              </a:lnSpc>
              <a:spcBef>
                <a:spcPts val="0"/>
              </a:spcBef>
              <a:spcAft>
                <a:spcPts val="0"/>
              </a:spcAft>
              <a:buSzPts val="1400"/>
              <a:buNone/>
            </a:pPr>
            <a:r>
              <a:rPr lang="iw-IL"/>
              <a:t>עדויות על אופיו וחייו.</a:t>
            </a:r>
            <a:endParaRPr/>
          </a:p>
          <a:p>
            <a:pPr marL="457200" marR="0" lvl="0" indent="-228600" algn="r" rtl="1">
              <a:lnSpc>
                <a:spcPct val="100000"/>
              </a:lnSpc>
              <a:spcBef>
                <a:spcPts val="0"/>
              </a:spcBef>
              <a:spcAft>
                <a:spcPts val="0"/>
              </a:spcAft>
              <a:buSzPts val="1400"/>
              <a:buNone/>
            </a:pPr>
            <a:endParaRPr/>
          </a:p>
          <a:p>
            <a:pPr marL="457200" marR="0" lvl="0" indent="-228600" algn="r" rtl="1">
              <a:lnSpc>
                <a:spcPct val="100000"/>
              </a:lnSpc>
              <a:spcBef>
                <a:spcPts val="0"/>
              </a:spcBef>
              <a:spcAft>
                <a:spcPts val="0"/>
              </a:spcAft>
              <a:buSzPts val="1400"/>
              <a:buNone/>
            </a:pPr>
            <a:r>
              <a:rPr lang="iw-IL"/>
              <a:t>נחלק את הכיתה לקבוצות. כל קבוצה תקבל נספח של ציטוט מזכרונותיהם של משפחה וחברים של שלמה.</a:t>
            </a:r>
            <a:endParaRPr/>
          </a:p>
          <a:p>
            <a:pPr marL="457200" marR="0" lvl="0" indent="-228600" algn="r" rtl="1">
              <a:lnSpc>
                <a:spcPct val="100000"/>
              </a:lnSpc>
              <a:spcBef>
                <a:spcPts val="0"/>
              </a:spcBef>
              <a:spcAft>
                <a:spcPts val="0"/>
              </a:spcAft>
              <a:buSzPts val="1400"/>
              <a:buNone/>
            </a:pPr>
            <a:r>
              <a:rPr lang="iw-IL"/>
              <a:t>בכל קבוצה, אחד/ת התלמידים יקריא את אחד הכתבים והתלמידים ידונו בניהם איזו תכונה נלמד על שלמה.</a:t>
            </a:r>
            <a:endParaRPr/>
          </a:p>
        </p:txBody>
      </p:sp>
      <p:sp>
        <p:nvSpPr>
          <p:cNvPr id="175" name="Google Shape;175;p13: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SzPts val="1200"/>
              <a:buNone/>
            </a:pPr>
            <a:fld id="{00000000-1234-1234-1234-123412341234}" type="slidenum">
              <a:rPr lang="iw-IL"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SzPts val="1400"/>
              <a:buNone/>
            </a:pPr>
            <a:r>
              <a:rPr lang="iw-IL"/>
              <a:t>הנחיות למנחה:</a:t>
            </a:r>
            <a:endParaRPr/>
          </a:p>
          <a:p>
            <a:pPr marL="457200" marR="0" lvl="0" indent="-228600" algn="r" rtl="1">
              <a:lnSpc>
                <a:spcPct val="100000"/>
              </a:lnSpc>
              <a:spcBef>
                <a:spcPts val="0"/>
              </a:spcBef>
              <a:spcAft>
                <a:spcPts val="0"/>
              </a:spcAft>
              <a:buSzPts val="1400"/>
              <a:buNone/>
            </a:pPr>
            <a:r>
              <a:rPr lang="iw-IL"/>
              <a:t>מטרת הפעילות הינה להכיר את סיפורו - פועלו, אופיו ומאפייניו של סמ"ל שלמה אלכסנדר לוינשטיין ז"ל, דרך שיח רגשי בעקבות</a:t>
            </a:r>
            <a:endParaRPr/>
          </a:p>
          <a:p>
            <a:pPr marL="457200" marR="0" lvl="0" indent="-228600" algn="r" rtl="1">
              <a:lnSpc>
                <a:spcPct val="100000"/>
              </a:lnSpc>
              <a:spcBef>
                <a:spcPts val="0"/>
              </a:spcBef>
              <a:spcAft>
                <a:spcPts val="0"/>
              </a:spcAft>
              <a:buSzPts val="1400"/>
              <a:buNone/>
            </a:pPr>
            <a:r>
              <a:rPr lang="iw-IL"/>
              <a:t>עדויות על אופיו וחייו.</a:t>
            </a:r>
            <a:endParaRPr/>
          </a:p>
          <a:p>
            <a:pPr marL="457200" marR="0" lvl="0" indent="-228600" algn="r" rtl="1">
              <a:lnSpc>
                <a:spcPct val="100000"/>
              </a:lnSpc>
              <a:spcBef>
                <a:spcPts val="0"/>
              </a:spcBef>
              <a:spcAft>
                <a:spcPts val="0"/>
              </a:spcAft>
              <a:buSzPts val="1400"/>
              <a:buNone/>
            </a:pPr>
            <a:endParaRPr/>
          </a:p>
          <a:p>
            <a:pPr marL="457200" marR="0" lvl="0" indent="-228600" algn="r" rtl="1">
              <a:lnSpc>
                <a:spcPct val="100000"/>
              </a:lnSpc>
              <a:spcBef>
                <a:spcPts val="0"/>
              </a:spcBef>
              <a:spcAft>
                <a:spcPts val="0"/>
              </a:spcAft>
              <a:buSzPts val="1400"/>
              <a:buNone/>
            </a:pPr>
            <a:r>
              <a:rPr lang="iw-IL"/>
              <a:t>נחלק את הכיתה לקבוצות. כל קבוצה תקבל נספח של ציטוט מזכרונותיהם של משפחה וחברים של שלמה.</a:t>
            </a:r>
            <a:endParaRPr/>
          </a:p>
          <a:p>
            <a:pPr marL="457200" marR="0" lvl="0" indent="-228600" algn="r" rtl="1">
              <a:lnSpc>
                <a:spcPct val="100000"/>
              </a:lnSpc>
              <a:spcBef>
                <a:spcPts val="0"/>
              </a:spcBef>
              <a:spcAft>
                <a:spcPts val="0"/>
              </a:spcAft>
              <a:buSzPts val="1400"/>
              <a:buNone/>
            </a:pPr>
            <a:r>
              <a:rPr lang="iw-IL"/>
              <a:t>בכל קבוצה, אחד/ת התלמידים יקריאאת אחד הכתבים והתלמידים ידונו בניהם איזו תכונה נלמד על שלמה.</a:t>
            </a:r>
            <a:endParaRPr/>
          </a:p>
        </p:txBody>
      </p:sp>
      <p:sp>
        <p:nvSpPr>
          <p:cNvPr id="184" name="Google Shape;184;p14: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SzPts val="1200"/>
              <a:buNone/>
            </a:pPr>
            <a:fld id="{00000000-1234-1234-1234-123412341234}" type="slidenum">
              <a:rPr lang="iw-IL"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iw-IL"/>
              <a:t>שיח בכיתה בעקבות השיתוף בקבוצות.</a:t>
            </a:r>
            <a:endParaRPr/>
          </a:p>
        </p:txBody>
      </p:sp>
      <p:sp>
        <p:nvSpPr>
          <p:cNvPr id="192" name="Google Shape;19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SzPts val="1400"/>
              <a:buNone/>
            </a:pPr>
            <a:endParaRPr/>
          </a:p>
        </p:txBody>
      </p:sp>
      <p:sp>
        <p:nvSpPr>
          <p:cNvPr id="202" name="Google Shape;202;p16: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SzPts val="1200"/>
              <a:buNone/>
            </a:pPr>
            <a:fld id="{00000000-1234-1234-1234-123412341234}" type="slidenum">
              <a:rPr lang="iw-IL"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SzPts val="1400"/>
              <a:buNone/>
            </a:pPr>
            <a:r>
              <a:rPr lang="iw-IL"/>
              <a:t>הערות למנחה: </a:t>
            </a:r>
            <a:endParaRPr/>
          </a:p>
          <a:p>
            <a:pPr marL="457200" marR="0" lvl="0" indent="-228600" algn="r" rtl="1">
              <a:lnSpc>
                <a:spcPct val="100000"/>
              </a:lnSpc>
              <a:spcBef>
                <a:spcPts val="0"/>
              </a:spcBef>
              <a:spcAft>
                <a:spcPts val="0"/>
              </a:spcAft>
              <a:buSzPts val="1400"/>
              <a:buNone/>
            </a:pPr>
            <a:r>
              <a:rPr lang="iw-IL"/>
              <a:t>יש לשים לב ולגלות רגישות רבה לתלמידים הנמצאים במעגלי הפגיעות השונים בכיתה ולהציע מענה אישי בעת הצורך.</a:t>
            </a:r>
            <a:endParaRPr/>
          </a:p>
        </p:txBody>
      </p:sp>
      <p:sp>
        <p:nvSpPr>
          <p:cNvPr id="209" name="Google Shape;209;p1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SzPts val="1200"/>
              <a:buNone/>
            </a:pPr>
            <a:fld id="{00000000-1234-1234-1234-123412341234}" type="slidenum">
              <a:rPr lang="iw-IL"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SzPts val="1400"/>
              <a:buNone/>
            </a:pPr>
            <a:r>
              <a:rPr lang="iw-IL" b="1"/>
              <a:t>למורה</a:t>
            </a:r>
            <a:r>
              <a:rPr lang="iw-IL"/>
              <a:t>: ניתן להשתמש בציטוטים אלו ודומים להם, </a:t>
            </a:r>
            <a:r>
              <a:rPr lang="iw-IL" b="1"/>
              <a:t>לפני השיח בשקופיות הבאות או לאחריו</a:t>
            </a:r>
            <a:r>
              <a:rPr lang="iw-IL"/>
              <a:t>, על מנת לצאת מהשיח מחוזקים בעניין האמונה בתחיית המתים ובנצחיות הנשמה. חשוב להדגיש שהצער הכאב והגעגועים הם משום שלא רואים במוחש את הדמות המוכרת והאהובה בגוף פיזי, אולם נשמת הנפטר נוכחת בחיי המשפחה ואפשר למצוא דרכים שונות לשמור את הקשר, הזכרונות והקרבה.</a:t>
            </a:r>
            <a:endParaRPr/>
          </a:p>
          <a:p>
            <a:pPr marL="457200" marR="0" lvl="0" indent="-228600" algn="r" rtl="1">
              <a:lnSpc>
                <a:spcPct val="100000"/>
              </a:lnSpc>
              <a:spcBef>
                <a:spcPts val="0"/>
              </a:spcBef>
              <a:spcAft>
                <a:spcPts val="0"/>
              </a:spcAft>
              <a:buSzPts val="1400"/>
              <a:buNone/>
            </a:pPr>
            <a:r>
              <a:rPr lang="iw-IL" b="1"/>
              <a:t>ניתן להרחיב בדוגמאות להנצחת נשמת הנפטר כמו: </a:t>
            </a:r>
            <a:r>
              <a:rPr lang="iw-IL"/>
              <a:t>כתיבת ספר תורה, אמירת משניות, תהילים, הדלקת נר נשמה, הקדשת חפצי קדושה או שיעורי תורה – באמירה שבכך החיים ממשיכים את הקשר עם הנפטר וגורמים לו נחת ושמחה במקומו.</a:t>
            </a:r>
            <a:endParaRPr/>
          </a:p>
        </p:txBody>
      </p:sp>
      <p:sp>
        <p:nvSpPr>
          <p:cNvPr id="89" name="Google Shape;89;p2: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SzPts val="1200"/>
              <a:buNone/>
            </a:pPr>
            <a:fld id="{00000000-1234-1234-1234-123412341234}" type="slidenum">
              <a:rPr lang="iw-IL"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SzPts val="1400"/>
              <a:buNone/>
            </a:pPr>
            <a:r>
              <a:rPr lang="iw-IL" b="0"/>
              <a:t>ביום הזיכרון אנחנו מקדישים את היום לזיכרון הנופלים - אזכרות, אמירת קדיש ומשניות, תהילים, צפירות ושמיעת סיפורים המתארים התמודדות עם סיפורי אבל ושכול.</a:t>
            </a:r>
            <a:endParaRPr/>
          </a:p>
          <a:p>
            <a:pPr marL="457200" marR="0" lvl="0" indent="-228600" algn="r" rtl="1">
              <a:lnSpc>
                <a:spcPct val="100000"/>
              </a:lnSpc>
              <a:spcBef>
                <a:spcPts val="0"/>
              </a:spcBef>
              <a:spcAft>
                <a:spcPts val="0"/>
              </a:spcAft>
              <a:buSzPts val="1400"/>
              <a:buNone/>
            </a:pPr>
            <a:r>
              <a:rPr lang="iw-IL" b="0"/>
              <a:t>יום הזיכרון מעלה בנו מחשבות או רגשות של כאב, צער ודאגה, שחשוב לשתף אותם עם אדם קרוב כגון בני משפחה, מורים או חברים.</a:t>
            </a:r>
            <a:endParaRPr/>
          </a:p>
          <a:p>
            <a:pPr marL="457200" marR="0" lvl="0" indent="-228600" algn="r" rtl="1">
              <a:lnSpc>
                <a:spcPct val="100000"/>
              </a:lnSpc>
              <a:spcBef>
                <a:spcPts val="0"/>
              </a:spcBef>
              <a:spcAft>
                <a:spcPts val="0"/>
              </a:spcAft>
              <a:buClr>
                <a:srgbClr val="000000"/>
              </a:buClr>
              <a:buSzPts val="1400"/>
              <a:buFont typeface="Arial"/>
              <a:buNone/>
            </a:pPr>
            <a:endParaRPr sz="1200">
              <a:solidFill>
                <a:schemeClr val="dk1"/>
              </a:solidFill>
            </a:endParaRPr>
          </a:p>
        </p:txBody>
      </p:sp>
      <p:sp>
        <p:nvSpPr>
          <p:cNvPr id="96" name="Google Shape;96;p3: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SzPts val="1200"/>
              <a:buNone/>
            </a:pPr>
            <a:fld id="{00000000-1234-1234-1234-123412341234}" type="slidenum">
              <a:rPr lang="iw-IL"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400"/>
              <a:buFont typeface="Arial"/>
              <a:buNone/>
            </a:pPr>
            <a:r>
              <a:rPr lang="iw-IL" sz="1200" b="0" i="0" u="none" strike="noStrike" cap="none">
                <a:solidFill>
                  <a:srgbClr val="000000"/>
                </a:solidFill>
                <a:latin typeface="Heebo"/>
                <a:ea typeface="Heebo"/>
                <a:cs typeface="Heebo"/>
                <a:sym typeface="Heebo"/>
              </a:rPr>
              <a:t>יום זיכרון בלב מלחמה הוא קשה ומכאיב, יום שחושף אותנו למגע ישיר עם מגוון הרגשות שאנו חווים מזה חצי שנה</a:t>
            </a:r>
            <a:r>
              <a:rPr lang="iw-IL" sz="1200">
                <a:solidFill>
                  <a:srgbClr val="000000"/>
                </a:solidFill>
                <a:latin typeface="Heebo"/>
                <a:ea typeface="Heebo"/>
                <a:cs typeface="Heebo"/>
                <a:sym typeface="Heebo"/>
              </a:rPr>
              <a:t>.</a:t>
            </a:r>
            <a:endParaRPr/>
          </a:p>
          <a:p>
            <a:pPr marL="0" marR="0" lvl="0" indent="0" algn="r" rtl="1">
              <a:lnSpc>
                <a:spcPct val="100000"/>
              </a:lnSpc>
              <a:spcBef>
                <a:spcPts val="0"/>
              </a:spcBef>
              <a:spcAft>
                <a:spcPts val="0"/>
              </a:spcAft>
              <a:buClr>
                <a:srgbClr val="000000"/>
              </a:buClr>
              <a:buSzPts val="1400"/>
              <a:buFont typeface="Arial"/>
              <a:buNone/>
            </a:pPr>
            <a:r>
              <a:rPr lang="iw-IL" sz="1200">
                <a:solidFill>
                  <a:schemeClr val="dk1"/>
                </a:solidFill>
              </a:rPr>
              <a:t>חשוב לאפשר מרחב לשיח רגשי, מכיל ומכבד ולתת תוקף למגוון הרגשות והתחושות שיעלו.</a:t>
            </a:r>
            <a:br>
              <a:rPr lang="iw-IL" sz="1200">
                <a:solidFill>
                  <a:schemeClr val="dk1"/>
                </a:solidFill>
              </a:rPr>
            </a:br>
            <a:r>
              <a:rPr lang="iw-IL" sz="1200">
                <a:solidFill>
                  <a:schemeClr val="dk1"/>
                </a:solidFill>
              </a:rPr>
              <a:t>חשוב לשים לב ולגלות רגישות רבה לתלמידים במעגלי הפגיעות השונים.</a:t>
            </a:r>
            <a:endParaRPr/>
          </a:p>
        </p:txBody>
      </p:sp>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iw-IL"/>
              <a:t>בכל שנה, ובפרט השנה, היכולת לשתף היא משמעותית ביותר.</a:t>
            </a:r>
            <a:endParaRPr/>
          </a:p>
          <a:p>
            <a:pPr marL="0" lvl="0" indent="0" algn="r" rtl="1">
              <a:lnSpc>
                <a:spcPct val="100000"/>
              </a:lnSpc>
              <a:spcBef>
                <a:spcPts val="0"/>
              </a:spcBef>
              <a:spcAft>
                <a:spcPts val="0"/>
              </a:spcAft>
              <a:buSzPts val="1400"/>
              <a:buNone/>
            </a:pPr>
            <a:r>
              <a:rPr lang="iw-IL"/>
              <a:t>המציאות כיום מאלצת אותנו להתמודד עם תכנים קשים, לעיתים אף קשים מנשוא, אשר מציפים בנו רגשות שונים.</a:t>
            </a:r>
            <a:endParaRPr/>
          </a:p>
          <a:p>
            <a:pPr marL="0" marR="0" lvl="0" indent="0" algn="r" rtl="1">
              <a:lnSpc>
                <a:spcPct val="100000"/>
              </a:lnSpc>
              <a:spcBef>
                <a:spcPts val="0"/>
              </a:spcBef>
              <a:spcAft>
                <a:spcPts val="0"/>
              </a:spcAft>
              <a:buClr>
                <a:srgbClr val="000000"/>
              </a:buClr>
              <a:buSzPts val="1400"/>
              <a:buFont typeface="Arial"/>
              <a:buNone/>
            </a:pPr>
            <a:r>
              <a:rPr lang="iw-IL" sz="1200">
                <a:latin typeface="Heebo"/>
                <a:ea typeface="Heebo"/>
                <a:cs typeface="Heebo"/>
                <a:sym typeface="Heebo"/>
              </a:rPr>
              <a:t>לאורך חודש התקומה חשוב לעודד את התלמידים </a:t>
            </a:r>
            <a:r>
              <a:rPr lang="iw-IL" sz="1200" b="1">
                <a:latin typeface="Heebo"/>
                <a:ea typeface="Heebo"/>
                <a:cs typeface="Heebo"/>
                <a:sym typeface="Heebo"/>
              </a:rPr>
              <a:t>לשתף, לפנות לעזרה לשוחח </a:t>
            </a:r>
            <a:r>
              <a:rPr lang="iw-IL" sz="1200">
                <a:latin typeface="Heebo"/>
                <a:ea typeface="Heebo"/>
                <a:cs typeface="Heebo"/>
                <a:sym typeface="Heebo"/>
              </a:rPr>
              <a:t>עם מבוגרים משמעותיים. כמו כן, יש לוודא נוכחות של אנשי מקצוע זמינים למען התלמידים ולמען הצוות.</a:t>
            </a:r>
            <a:endParaRPr sz="1200">
              <a:latin typeface="Heebo"/>
              <a:ea typeface="Heebo"/>
              <a:cs typeface="Heebo"/>
              <a:sym typeface="Heebo"/>
            </a:endParaRPr>
          </a:p>
        </p:txBody>
      </p:sp>
      <p:sp>
        <p:nvSpPr>
          <p:cNvPr id="110" name="Google Shape;110;p5: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lang="iw-I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Clr>
                <a:srgbClr val="000000"/>
              </a:buClr>
              <a:buSzPts val="1400"/>
              <a:buFont typeface="Arial"/>
              <a:buNone/>
            </a:pPr>
            <a:endParaRPr b="0" u="none">
              <a:solidFill>
                <a:srgbClr val="002060"/>
              </a:solidFill>
            </a:endParaRPr>
          </a:p>
          <a:p>
            <a:pPr marL="457200" marR="0" lvl="0" indent="-228600" algn="r" rtl="1">
              <a:lnSpc>
                <a:spcPct val="100000"/>
              </a:lnSpc>
              <a:spcBef>
                <a:spcPts val="0"/>
              </a:spcBef>
              <a:spcAft>
                <a:spcPts val="0"/>
              </a:spcAft>
              <a:buClr>
                <a:srgbClr val="000000"/>
              </a:buClr>
              <a:buSzPts val="1400"/>
              <a:buFont typeface="Arial"/>
              <a:buNone/>
            </a:pPr>
            <a:r>
              <a:rPr lang="iw-IL" b="0" u="none">
                <a:solidFill>
                  <a:srgbClr val="002060"/>
                </a:solidFill>
              </a:rPr>
              <a:t>נציין כי נזכור את הנופלים על גבורתם ומסירות נפשם בדרכים שונות – סיפורים אישיים, תמונות, תפילות ועוד.</a:t>
            </a:r>
            <a:endParaRPr/>
          </a:p>
          <a:p>
            <a:pPr marL="457200" marR="0" lvl="0" indent="-228600" algn="r" rtl="1">
              <a:lnSpc>
                <a:spcPct val="100000"/>
              </a:lnSpc>
              <a:spcBef>
                <a:spcPts val="0"/>
              </a:spcBef>
              <a:spcAft>
                <a:spcPts val="0"/>
              </a:spcAft>
              <a:buClr>
                <a:srgbClr val="000000"/>
              </a:buClr>
              <a:buSzPts val="1400"/>
              <a:buFont typeface="Arial"/>
              <a:buNone/>
            </a:pPr>
            <a:r>
              <a:rPr lang="iw-IL" sz="1200" b="1">
                <a:solidFill>
                  <a:schemeClr val="dk1"/>
                </a:solidFill>
              </a:rPr>
              <a:t>אחת הדרכים לזכור ולתת מקום משמעותי לנופלים היא דרך היכרות עם סיפורי החיים האישיים שלהם.</a:t>
            </a:r>
            <a:endParaRPr/>
          </a:p>
          <a:p>
            <a:pPr marL="457200" marR="0" lvl="0" indent="-228600" algn="r" rtl="1">
              <a:lnSpc>
                <a:spcPct val="100000"/>
              </a:lnSpc>
              <a:spcBef>
                <a:spcPts val="0"/>
              </a:spcBef>
              <a:spcAft>
                <a:spcPts val="0"/>
              </a:spcAft>
              <a:buSzPts val="1400"/>
              <a:buNone/>
            </a:pPr>
            <a:r>
              <a:rPr lang="iw-IL"/>
              <a:t>בחלק הבא של השיעור נכיר את סיפור חייו של סמ"ל </a:t>
            </a:r>
            <a:r>
              <a:rPr lang="iw-IL" sz="1200" b="0" i="0" u="none" strike="noStrike" cap="none">
                <a:solidFill>
                  <a:schemeClr val="dk1"/>
                </a:solidFill>
                <a:latin typeface="Calibri"/>
                <a:ea typeface="Calibri"/>
                <a:cs typeface="Calibri"/>
                <a:sym typeface="Calibri"/>
              </a:rPr>
              <a:t>שלמה-אלכסנדר לוונשטיין </a:t>
            </a:r>
            <a:r>
              <a:rPr lang="iw-IL" sz="1200">
                <a:solidFill>
                  <a:schemeClr val="dk1"/>
                </a:solidFill>
                <a:latin typeface="Calibri"/>
                <a:ea typeface="Calibri"/>
                <a:cs typeface="Calibri"/>
                <a:sym typeface="Calibri"/>
              </a:rPr>
              <a:t>ז"ל.</a:t>
            </a:r>
            <a:endParaRPr/>
          </a:p>
        </p:txBody>
      </p:sp>
      <p:sp>
        <p:nvSpPr>
          <p:cNvPr id="118" name="Google Shape;118;p6: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SzPts val="1200"/>
              <a:buNone/>
            </a:pPr>
            <a:fld id="{00000000-1234-1234-1234-123412341234}" type="slidenum">
              <a:rPr lang="iw-IL"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Clr>
                <a:srgbClr val="000000"/>
              </a:buClr>
              <a:buSzPts val="1400"/>
              <a:buFont typeface="Arial"/>
              <a:buNone/>
            </a:pPr>
            <a:r>
              <a:rPr lang="iw-IL" sz="1200" b="0">
                <a:solidFill>
                  <a:schemeClr val="dk1"/>
                </a:solidFill>
              </a:rPr>
              <a:t>לפני הסיפור האישי, המנחה יאמר כי מדי שנה בשנה אנו מצווים לעצור ולזכור בכאב את הנופלים, שהעניקו לנו, במותם,</a:t>
            </a:r>
            <a:endParaRPr/>
          </a:p>
          <a:p>
            <a:pPr marL="457200" marR="0" lvl="0" indent="-228600" algn="r" rtl="1">
              <a:lnSpc>
                <a:spcPct val="100000"/>
              </a:lnSpc>
              <a:spcBef>
                <a:spcPts val="0"/>
              </a:spcBef>
              <a:spcAft>
                <a:spcPts val="0"/>
              </a:spcAft>
              <a:buClr>
                <a:srgbClr val="000000"/>
              </a:buClr>
              <a:buSzPts val="1400"/>
              <a:buFont typeface="Arial"/>
              <a:buNone/>
            </a:pPr>
            <a:r>
              <a:rPr lang="iw-IL" sz="1200" b="0">
                <a:solidFill>
                  <a:schemeClr val="dk1"/>
                </a:solidFill>
              </a:rPr>
              <a:t>את החיים – את האפשרות להמשיך ולחיות במדינה.</a:t>
            </a:r>
            <a:endParaRPr/>
          </a:p>
          <a:p>
            <a:pPr marL="457200" marR="0" lvl="0" indent="-228600" algn="r" rtl="1">
              <a:lnSpc>
                <a:spcPct val="100000"/>
              </a:lnSpc>
              <a:spcBef>
                <a:spcPts val="0"/>
              </a:spcBef>
              <a:spcAft>
                <a:spcPts val="0"/>
              </a:spcAft>
              <a:buSzPts val="1400"/>
              <a:buNone/>
            </a:pPr>
            <a:r>
              <a:rPr lang="iw-IL" b="0"/>
              <a:t>חלק זה של השיעור יוקדש לחשיפת התלמידים לסיפור חייו של אחד מחללי צה"ל - </a:t>
            </a:r>
            <a:r>
              <a:rPr lang="iw-IL" sz="1200" b="0">
                <a:solidFill>
                  <a:schemeClr val="dk1"/>
                </a:solidFill>
                <a:latin typeface="Calibri"/>
                <a:ea typeface="Calibri"/>
                <a:cs typeface="Calibri"/>
                <a:sym typeface="Calibri"/>
              </a:rPr>
              <a:t>סמ"ל שלמה אלכסנדר לווינשטיין ז"ל.</a:t>
            </a:r>
            <a:endParaRPr/>
          </a:p>
          <a:p>
            <a:pPr marL="457200" marR="0" lvl="0" indent="-228600" algn="r" rtl="1">
              <a:lnSpc>
                <a:spcPct val="100000"/>
              </a:lnSpc>
              <a:spcBef>
                <a:spcPts val="0"/>
              </a:spcBef>
              <a:spcAft>
                <a:spcPts val="0"/>
              </a:spcAft>
              <a:buSzPts val="1400"/>
              <a:buNone/>
            </a:pPr>
            <a:endParaRPr sz="1200" b="0">
              <a:solidFill>
                <a:schemeClr val="dk1"/>
              </a:solidFill>
              <a:latin typeface="Calibri"/>
              <a:ea typeface="Calibri"/>
              <a:cs typeface="Calibri"/>
              <a:sym typeface="Calibri"/>
            </a:endParaRPr>
          </a:p>
          <a:p>
            <a:pPr marL="457200" marR="0" lvl="0" indent="-228600" algn="r" rtl="1">
              <a:lnSpc>
                <a:spcPct val="100000"/>
              </a:lnSpc>
              <a:spcBef>
                <a:spcPts val="0"/>
              </a:spcBef>
              <a:spcAft>
                <a:spcPts val="0"/>
              </a:spcAft>
              <a:buSzPts val="1400"/>
              <a:buNone/>
            </a:pPr>
            <a:r>
              <a:rPr lang="iw-IL" sz="1200" b="0">
                <a:solidFill>
                  <a:schemeClr val="dk1"/>
                </a:solidFill>
                <a:latin typeface="Calibri"/>
                <a:ea typeface="Calibri"/>
                <a:cs typeface="Calibri"/>
                <a:sym typeface="Calibri"/>
              </a:rPr>
              <a:t>היכרות עם הסיפורים היא דרך משמעותית ומרגשת להנציח את הנופלים.</a:t>
            </a:r>
            <a:endParaRPr b="0"/>
          </a:p>
        </p:txBody>
      </p:sp>
      <p:sp>
        <p:nvSpPr>
          <p:cNvPr id="126" name="Google Shape;126;p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SzPts val="1200"/>
              <a:buNone/>
            </a:pPr>
            <a:fld id="{00000000-1234-1234-1234-123412341234}" type="slidenum">
              <a:rPr lang="iw-IL"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70000"/>
              </a:lnSpc>
              <a:spcBef>
                <a:spcPts val="0"/>
              </a:spcBef>
              <a:spcAft>
                <a:spcPts val="0"/>
              </a:spcAft>
              <a:buSzPts val="1400"/>
              <a:buNone/>
            </a:pPr>
            <a:r>
              <a:rPr lang="iw-IL"/>
              <a:t>נציג לתלמידים את סמ"ל שלמה אלכסנדר לווינשטיין ז"ל ונספר עליו בהרחבה.</a:t>
            </a:r>
            <a:endParaRPr sz="1200" b="0">
              <a:solidFill>
                <a:schemeClr val="dk1"/>
              </a:solidFill>
            </a:endParaRPr>
          </a:p>
          <a:p>
            <a:pPr marL="457200" marR="0" lvl="0" indent="-228600" algn="r" rtl="1">
              <a:lnSpc>
                <a:spcPct val="100000"/>
              </a:lnSpc>
              <a:spcBef>
                <a:spcPts val="0"/>
              </a:spcBef>
              <a:spcAft>
                <a:spcPts val="0"/>
              </a:spcAft>
              <a:buSzPts val="1400"/>
              <a:buNone/>
            </a:pPr>
            <a:endParaRPr/>
          </a:p>
        </p:txBody>
      </p:sp>
      <p:sp>
        <p:nvSpPr>
          <p:cNvPr id="134" name="Google Shape;134;p8: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SzPts val="1200"/>
              <a:buNone/>
            </a:pPr>
            <a:fld id="{00000000-1234-1234-1234-123412341234}" type="slidenum">
              <a:rPr lang="iw-IL"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SzPts val="1400"/>
              <a:buNone/>
            </a:pPr>
            <a:endParaRPr/>
          </a:p>
        </p:txBody>
      </p:sp>
      <p:sp>
        <p:nvSpPr>
          <p:cNvPr id="142" name="Google Shape;142;p9: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SzPts val="1200"/>
              <a:buNone/>
            </a:pPr>
            <a:fld id="{00000000-1234-1234-1234-123412341234}" type="slidenum">
              <a:rPr lang="iw-IL"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1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1"/>
        <p:cNvGrpSpPr/>
        <p:nvPr/>
      </p:nvGrpSpPr>
      <p:grpSpPr>
        <a:xfrm>
          <a:off x="0" y="0"/>
          <a:ext cx="0" cy="0"/>
          <a:chOff x="0" y="0"/>
          <a:chExt cx="0" cy="0"/>
        </a:xfrm>
      </p:grpSpPr>
      <p:sp>
        <p:nvSpPr>
          <p:cNvPr id="22" name="Google Shape;22;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3" name="Google Shape;23;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24" name="Google Shape;24;p20"/>
          <p:cNvSpPr/>
          <p:nvPr/>
        </p:nvSpPr>
        <p:spPr>
          <a:xfrm>
            <a:off x="0" y="0"/>
            <a:ext cx="12192000" cy="1487055"/>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20"/>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7200"/>
              <a:buFont typeface="Calibri"/>
              <a:buNone/>
              <a:defRPr sz="7200" b="1">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27"/>
        <p:cNvGrpSpPr/>
        <p:nvPr/>
      </p:nvGrpSpPr>
      <p:grpSpPr>
        <a:xfrm>
          <a:off x="0" y="0"/>
          <a:ext cx="0" cy="0"/>
          <a:chOff x="0" y="0"/>
          <a:chExt cx="0" cy="0"/>
        </a:xfrm>
      </p:grpSpPr>
      <p:sp>
        <p:nvSpPr>
          <p:cNvPr id="28" name="Google Shape;28;p21"/>
          <p:cNvSpPr/>
          <p:nvPr/>
        </p:nvSpPr>
        <p:spPr>
          <a:xfrm>
            <a:off x="0" y="0"/>
            <a:ext cx="3581400" cy="6858000"/>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Calibri"/>
              <a:ea typeface="Calibri"/>
              <a:cs typeface="Calibri"/>
              <a:sym typeface="Calibri"/>
            </a:endParaRPr>
          </a:p>
        </p:txBody>
      </p:sp>
      <p:sp>
        <p:nvSpPr>
          <p:cNvPr id="29" name="Google Shape;29;p21"/>
          <p:cNvSpPr>
            <a:spLocks noGrp="1"/>
          </p:cNvSpPr>
          <p:nvPr>
            <p:ph type="pic" idx="2"/>
          </p:nvPr>
        </p:nvSpPr>
        <p:spPr>
          <a:xfrm>
            <a:off x="5183188" y="987425"/>
            <a:ext cx="6172200" cy="4873625"/>
          </a:xfrm>
          <a:prstGeom prst="rect">
            <a:avLst/>
          </a:prstGeom>
          <a:noFill/>
          <a:ln>
            <a:noFill/>
          </a:ln>
        </p:spPr>
      </p:sp>
      <p:sp>
        <p:nvSpPr>
          <p:cNvPr id="30" name="Google Shape;30;p21"/>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5400"/>
              <a:buFont typeface="Calibri"/>
              <a:buNone/>
              <a:defRPr sz="5400" b="1">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2" name="Google Shape;3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3" name="Google Shape;33;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34"/>
        <p:cNvGrpSpPr/>
        <p:nvPr/>
      </p:nvGrpSpPr>
      <p:grpSpPr>
        <a:xfrm>
          <a:off x="0" y="0"/>
          <a:ext cx="0" cy="0"/>
          <a:chOff x="0" y="0"/>
          <a:chExt cx="0" cy="0"/>
        </a:xfrm>
      </p:grpSpPr>
      <p:sp>
        <p:nvSpPr>
          <p:cNvPr id="35" name="Google Shape;35;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6" name="Google Shape;3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7" name="Google Shape;37;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38" name="Google Shape;38;p22"/>
          <p:cNvSpPr/>
          <p:nvPr/>
        </p:nvSpPr>
        <p:spPr>
          <a:xfrm>
            <a:off x="0" y="0"/>
            <a:ext cx="12192000" cy="1487055"/>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22"/>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3" name="Google Shape;43;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5" name="Google Shape;4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6" name="Google Shape;46;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47"/>
        <p:cNvGrpSpPr/>
        <p:nvPr/>
      </p:nvGrpSpPr>
      <p:grpSpPr>
        <a:xfrm>
          <a:off x="0" y="0"/>
          <a:ext cx="0" cy="0"/>
          <a:chOff x="0" y="0"/>
          <a:chExt cx="0" cy="0"/>
        </a:xfrm>
      </p:grpSpPr>
      <p:sp>
        <p:nvSpPr>
          <p:cNvPr id="48" name="Google Shape;48;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50" name="Google Shape;50;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51" name="Google Shape;51;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52" name="Google Shape;52;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53" name="Google Shape;53;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4" name="Google Shape;5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5" name="Google Shape;55;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תמונה ">
  <p:cSld name="1_תמונה ">
    <p:spTree>
      <p:nvGrpSpPr>
        <p:cNvPr id="1" name="Shape 56"/>
        <p:cNvGrpSpPr/>
        <p:nvPr/>
      </p:nvGrpSpPr>
      <p:grpSpPr>
        <a:xfrm>
          <a:off x="0" y="0"/>
          <a:ext cx="0" cy="0"/>
          <a:chOff x="0" y="0"/>
          <a:chExt cx="0" cy="0"/>
        </a:xfrm>
      </p:grpSpPr>
      <p:sp>
        <p:nvSpPr>
          <p:cNvPr id="57" name="Google Shape;57;p25"/>
          <p:cNvSpPr/>
          <p:nvPr/>
        </p:nvSpPr>
        <p:spPr>
          <a:xfrm>
            <a:off x="0" y="0"/>
            <a:ext cx="3581400" cy="6858000"/>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Calibri"/>
              <a:ea typeface="Calibri"/>
              <a:cs typeface="Calibri"/>
              <a:sym typeface="Calibri"/>
            </a:endParaRPr>
          </a:p>
        </p:txBody>
      </p:sp>
      <p:sp>
        <p:nvSpPr>
          <p:cNvPr id="58" name="Google Shape;58;p25"/>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5400"/>
              <a:buFont typeface="Calibri"/>
              <a:buNone/>
              <a:defRPr sz="54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0" name="Google Shape;6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1" name="Google Shape;61;p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pic>
        <p:nvPicPr>
          <p:cNvPr id="62" name="Google Shape;62;p25" descr="מדפסת עם מילוי מלא"/>
          <p:cNvPicPr preferRelativeResize="0"/>
          <p:nvPr/>
        </p:nvPicPr>
        <p:blipFill rotWithShape="1">
          <a:blip r:embed="rId2">
            <a:alphaModFix/>
          </a:blip>
          <a:srcRect/>
          <a:stretch/>
        </p:blipFill>
        <p:spPr>
          <a:xfrm>
            <a:off x="5660796" y="936396"/>
            <a:ext cx="4985208" cy="498520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63"/>
        <p:cNvGrpSpPr/>
        <p:nvPr/>
      </p:nvGrpSpPr>
      <p:grpSpPr>
        <a:xfrm>
          <a:off x="0" y="0"/>
          <a:ext cx="0" cy="0"/>
          <a:chOff x="0" y="0"/>
          <a:chExt cx="0" cy="0"/>
        </a:xfrm>
      </p:grpSpPr>
      <p:sp>
        <p:nvSpPr>
          <p:cNvPr id="64" name="Google Shape;64;p26"/>
          <p:cNvSpPr/>
          <p:nvPr/>
        </p:nvSpPr>
        <p:spPr>
          <a:xfrm>
            <a:off x="7673" y="0"/>
            <a:ext cx="3573727" cy="6858000"/>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 name="Google Shape;65;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68" name="Google Shape;68;p26"/>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chemeClr val="lt1"/>
              </a:buClr>
              <a:buSzPts val="5400"/>
              <a:buFont typeface="Calibri"/>
              <a:buNone/>
              <a:defRPr sz="5400" b="1">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6"/>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
          <p:cNvSpPr/>
          <p:nvPr/>
        </p:nvSpPr>
        <p:spPr>
          <a:xfrm>
            <a:off x="0" y="-186979"/>
            <a:ext cx="12400841" cy="5069932"/>
          </a:xfrm>
          <a:prstGeom prst="rect">
            <a:avLst/>
          </a:prstGeom>
          <a:solidFill>
            <a:srgbClr val="DBFBFD"/>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1"/>
          <p:cNvSpPr/>
          <p:nvPr/>
        </p:nvSpPr>
        <p:spPr>
          <a:xfrm>
            <a:off x="11267" y="2473481"/>
            <a:ext cx="12389574" cy="4440487"/>
          </a:xfrm>
          <a:prstGeom prst="rect">
            <a:avLst/>
          </a:prstGeom>
          <a:solidFill>
            <a:srgbClr val="0ABFC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6" name="Google Shape;76;p1"/>
          <p:cNvPicPr preferRelativeResize="0"/>
          <p:nvPr/>
        </p:nvPicPr>
        <p:blipFill rotWithShape="1">
          <a:blip r:embed="rId3">
            <a:alphaModFix/>
          </a:blip>
          <a:srcRect/>
          <a:stretch/>
        </p:blipFill>
        <p:spPr>
          <a:xfrm rot="10800000">
            <a:off x="11267" y="5020138"/>
            <a:ext cx="5292969" cy="1368450"/>
          </a:xfrm>
          <a:prstGeom prst="rect">
            <a:avLst/>
          </a:prstGeom>
          <a:noFill/>
          <a:ln>
            <a:noFill/>
          </a:ln>
        </p:spPr>
      </p:pic>
      <p:pic>
        <p:nvPicPr>
          <p:cNvPr id="77" name="Google Shape;77;p1"/>
          <p:cNvPicPr preferRelativeResize="0"/>
          <p:nvPr/>
        </p:nvPicPr>
        <p:blipFill rotWithShape="1">
          <a:blip r:embed="rId4">
            <a:alphaModFix/>
          </a:blip>
          <a:srcRect/>
          <a:stretch/>
        </p:blipFill>
        <p:spPr>
          <a:xfrm>
            <a:off x="646095" y="100884"/>
            <a:ext cx="776288" cy="892175"/>
          </a:xfrm>
          <a:prstGeom prst="rect">
            <a:avLst/>
          </a:prstGeom>
          <a:noFill/>
          <a:ln>
            <a:noFill/>
          </a:ln>
        </p:spPr>
      </p:pic>
      <p:sp>
        <p:nvSpPr>
          <p:cNvPr id="78" name="Google Shape;78;p1"/>
          <p:cNvSpPr/>
          <p:nvPr/>
        </p:nvSpPr>
        <p:spPr>
          <a:xfrm>
            <a:off x="-102068" y="790599"/>
            <a:ext cx="2141984" cy="404919"/>
          </a:xfrm>
          <a:prstGeom prst="rect">
            <a:avLst/>
          </a:prstGeom>
          <a:noFill/>
          <a:ln>
            <a:noFill/>
          </a:ln>
        </p:spPr>
        <p:txBody>
          <a:bodyPr spcFirstLastPara="1" wrap="square" lIns="91425" tIns="45700" rIns="91425" bIns="45700" anchor="t" anchorCtr="0">
            <a:noAutofit/>
          </a:bodyPr>
          <a:lstStyle/>
          <a:p>
            <a:pPr marL="0" marR="0" lvl="0" indent="0" algn="ctr" rtl="1">
              <a:lnSpc>
                <a:spcPct val="88888"/>
              </a:lnSpc>
              <a:spcBef>
                <a:spcPts val="0"/>
              </a:spcBef>
              <a:spcAft>
                <a:spcPts val="0"/>
              </a:spcAft>
              <a:buClr>
                <a:srgbClr val="000000"/>
              </a:buClr>
              <a:buSzPts val="900"/>
              <a:buFont typeface="Arial"/>
              <a:buNone/>
            </a:pPr>
            <a:r>
              <a:rPr lang="iw-IL" sz="900" b="0" i="0" u="none" strike="noStrike" cap="none">
                <a:solidFill>
                  <a:srgbClr val="002060"/>
                </a:solidFill>
                <a:latin typeface="Calibri"/>
                <a:ea typeface="Calibri"/>
                <a:cs typeface="Calibri"/>
                <a:sym typeface="Calibri"/>
              </a:rPr>
              <a:t>משרד החינוך</a:t>
            </a:r>
            <a:endParaRPr sz="1400" b="0" i="0" u="none" strike="noStrike" cap="none">
              <a:solidFill>
                <a:srgbClr val="000000"/>
              </a:solidFill>
              <a:latin typeface="Arial"/>
              <a:ea typeface="Arial"/>
              <a:cs typeface="Arial"/>
              <a:sym typeface="Arial"/>
            </a:endParaRPr>
          </a:p>
          <a:p>
            <a:pPr marL="0" marR="0" lvl="0" indent="0" algn="ctr" rtl="1">
              <a:lnSpc>
                <a:spcPct val="88888"/>
              </a:lnSpc>
              <a:spcBef>
                <a:spcPts val="0"/>
              </a:spcBef>
              <a:spcAft>
                <a:spcPts val="0"/>
              </a:spcAft>
              <a:buClr>
                <a:srgbClr val="000000"/>
              </a:buClr>
              <a:buSzPts val="900"/>
              <a:buFont typeface="Arial"/>
              <a:buNone/>
            </a:pPr>
            <a:r>
              <a:rPr lang="iw-IL" sz="900" b="0" i="0" u="none" strike="noStrike" cap="none">
                <a:solidFill>
                  <a:srgbClr val="002060"/>
                </a:solidFill>
                <a:latin typeface="Calibri"/>
                <a:ea typeface="Calibri"/>
                <a:cs typeface="Calibri"/>
                <a:sym typeface="Calibri"/>
              </a:rPr>
              <a:t>מינהל פדגוגי</a:t>
            </a:r>
            <a:endParaRPr sz="900" b="0" i="0" u="none" strike="noStrike" cap="none">
              <a:solidFill>
                <a:srgbClr val="002060"/>
              </a:solidFill>
              <a:latin typeface="Calibri"/>
              <a:ea typeface="Calibri"/>
              <a:cs typeface="Calibri"/>
              <a:sym typeface="Calibri"/>
            </a:endParaRPr>
          </a:p>
          <a:p>
            <a:pPr marL="0" marR="0" lvl="0" indent="0" algn="ctr" rtl="1">
              <a:lnSpc>
                <a:spcPct val="88888"/>
              </a:lnSpc>
              <a:spcBef>
                <a:spcPts val="0"/>
              </a:spcBef>
              <a:spcAft>
                <a:spcPts val="0"/>
              </a:spcAft>
              <a:buClr>
                <a:srgbClr val="000000"/>
              </a:buClr>
              <a:buSzPts val="900"/>
              <a:buFont typeface="Arial"/>
              <a:buNone/>
            </a:pPr>
            <a:r>
              <a:rPr lang="iw-IL" sz="900" b="0" i="0" u="none" strike="noStrike" cap="none">
                <a:solidFill>
                  <a:srgbClr val="002060"/>
                </a:solidFill>
                <a:latin typeface="Calibri"/>
                <a:ea typeface="Calibri"/>
                <a:cs typeface="Calibri"/>
                <a:sym typeface="Calibri"/>
              </a:rPr>
              <a:t>אגף בכיר שירות פסיכולוגי ייעוצי</a:t>
            </a:r>
            <a:endParaRPr sz="1400" b="0" i="0" u="none" strike="noStrike" cap="none">
              <a:solidFill>
                <a:srgbClr val="000000"/>
              </a:solidFill>
              <a:latin typeface="Arial"/>
              <a:ea typeface="Arial"/>
              <a:cs typeface="Arial"/>
              <a:sym typeface="Arial"/>
            </a:endParaRPr>
          </a:p>
        </p:txBody>
      </p:sp>
      <p:sp>
        <p:nvSpPr>
          <p:cNvPr id="79" name="Google Shape;79;p1"/>
          <p:cNvSpPr txBox="1"/>
          <p:nvPr/>
        </p:nvSpPr>
        <p:spPr>
          <a:xfrm>
            <a:off x="1485150" y="2920238"/>
            <a:ext cx="9221700" cy="15393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4000"/>
              <a:buFont typeface="Arial"/>
              <a:buNone/>
            </a:pPr>
            <a:r>
              <a:rPr lang="iw-IL" sz="4000" b="0" i="0" u="none" strike="noStrike" cap="none">
                <a:solidFill>
                  <a:schemeClr val="dk1"/>
                </a:solidFill>
                <a:latin typeface="Calibri"/>
                <a:ea typeface="Calibri"/>
                <a:cs typeface="Calibri"/>
                <a:sym typeface="Calibri"/>
              </a:rPr>
              <a:t>שיעור בנושא:</a:t>
            </a:r>
            <a:endParaRPr sz="4000" b="0" i="0" u="none" strike="noStrike" cap="none">
              <a:solidFill>
                <a:schemeClr val="dk1"/>
              </a:solidFill>
              <a:latin typeface="Calibri"/>
              <a:ea typeface="Calibri"/>
              <a:cs typeface="Calibri"/>
              <a:sym typeface="Calibri"/>
            </a:endParaRPr>
          </a:p>
          <a:p>
            <a:pPr marL="0" marR="0" lvl="0" indent="0" algn="ctr" rtl="1">
              <a:lnSpc>
                <a:spcPct val="100000"/>
              </a:lnSpc>
              <a:spcBef>
                <a:spcPts val="0"/>
              </a:spcBef>
              <a:spcAft>
                <a:spcPts val="0"/>
              </a:spcAft>
              <a:buClr>
                <a:srgbClr val="000000"/>
              </a:buClr>
              <a:buSzPts val="5400"/>
              <a:buFont typeface="Arial"/>
              <a:buNone/>
            </a:pPr>
            <a:r>
              <a:rPr lang="iw-IL" sz="5400" b="1" i="0" u="none" strike="noStrike" cap="none">
                <a:solidFill>
                  <a:schemeClr val="dk1"/>
                </a:solidFill>
                <a:latin typeface="Calibri"/>
                <a:ea typeface="Calibri"/>
                <a:cs typeface="Calibri"/>
                <a:sym typeface="Calibri"/>
              </a:rPr>
              <a:t>בשביל הזכרון</a:t>
            </a:r>
            <a:endParaRPr sz="5400" b="1" i="0" u="none" strike="noStrike" cap="none">
              <a:solidFill>
                <a:schemeClr val="dk1"/>
              </a:solidFill>
              <a:latin typeface="Calibri"/>
              <a:ea typeface="Calibri"/>
              <a:cs typeface="Calibri"/>
              <a:sym typeface="Calibri"/>
            </a:endParaRPr>
          </a:p>
        </p:txBody>
      </p:sp>
      <p:sp>
        <p:nvSpPr>
          <p:cNvPr id="80" name="Google Shape;80;p1"/>
          <p:cNvSpPr txBox="1"/>
          <p:nvPr/>
        </p:nvSpPr>
        <p:spPr>
          <a:xfrm>
            <a:off x="6583760" y="4877416"/>
            <a:ext cx="6692346" cy="1820714"/>
          </a:xfrm>
          <a:prstGeom prst="rect">
            <a:avLst/>
          </a:prstGeom>
          <a:noFill/>
          <a:ln>
            <a:noFill/>
          </a:ln>
        </p:spPr>
        <p:txBody>
          <a:bodyPr spcFirstLastPara="1" wrap="square" lIns="91425" tIns="45700" rIns="91425" bIns="45700" anchor="t" anchorCtr="0">
            <a:spAutoFit/>
          </a:bodyPr>
          <a:lstStyle/>
          <a:p>
            <a:pPr marL="0" marR="0" lvl="0" indent="0" algn="ctr" rtl="1">
              <a:lnSpc>
                <a:spcPct val="116666"/>
              </a:lnSpc>
              <a:spcBef>
                <a:spcPts val="0"/>
              </a:spcBef>
              <a:spcAft>
                <a:spcPts val="0"/>
              </a:spcAft>
              <a:buClr>
                <a:srgbClr val="000000"/>
              </a:buClr>
              <a:buSzPts val="4800"/>
              <a:buFont typeface="Arial"/>
              <a:buNone/>
            </a:pPr>
            <a:r>
              <a:rPr lang="iw-IL" sz="4800" b="1" i="0" u="none" strike="noStrike" cap="none">
                <a:solidFill>
                  <a:srgbClr val="000000"/>
                </a:solidFill>
                <a:latin typeface="Calibri"/>
                <a:ea typeface="Calibri"/>
                <a:cs typeface="Calibri"/>
                <a:sym typeface="Calibri"/>
              </a:rPr>
              <a:t>כיתות י-יב</a:t>
            </a:r>
            <a:endParaRPr sz="4800" b="1" i="0" u="none" strike="noStrike" cap="none">
              <a:solidFill>
                <a:srgbClr val="000000"/>
              </a:solidFill>
              <a:latin typeface="Calibri"/>
              <a:ea typeface="Calibri"/>
              <a:cs typeface="Calibri"/>
              <a:sym typeface="Calibri"/>
            </a:endParaRPr>
          </a:p>
          <a:p>
            <a:pPr marL="0" marR="0" lvl="0" indent="0" algn="ctr" rtl="1">
              <a:lnSpc>
                <a:spcPct val="116666"/>
              </a:lnSpc>
              <a:spcBef>
                <a:spcPts val="0"/>
              </a:spcBef>
              <a:spcAft>
                <a:spcPts val="0"/>
              </a:spcAft>
              <a:buClr>
                <a:srgbClr val="000000"/>
              </a:buClr>
              <a:buSzPts val="4800"/>
              <a:buFont typeface="Arial"/>
              <a:buNone/>
            </a:pPr>
            <a:r>
              <a:rPr lang="iw-IL" sz="4800" b="1" i="0" u="none" strike="noStrike" cap="none">
                <a:solidFill>
                  <a:srgbClr val="000000"/>
                </a:solidFill>
                <a:latin typeface="Calibri"/>
                <a:ea typeface="Calibri"/>
                <a:cs typeface="Calibri"/>
                <a:sym typeface="Calibri"/>
              </a:rPr>
              <a:t>חברה חרדית</a:t>
            </a:r>
            <a:endParaRPr sz="1400" b="0" i="0" u="none" strike="noStrike" cap="none">
              <a:solidFill>
                <a:srgbClr val="000000"/>
              </a:solidFill>
              <a:latin typeface="Arial"/>
              <a:ea typeface="Arial"/>
              <a:cs typeface="Arial"/>
              <a:sym typeface="Arial"/>
            </a:endParaRPr>
          </a:p>
        </p:txBody>
      </p:sp>
      <p:sp>
        <p:nvSpPr>
          <p:cNvPr id="81" name="Google Shape;81;p1"/>
          <p:cNvSpPr txBox="1"/>
          <p:nvPr/>
        </p:nvSpPr>
        <p:spPr>
          <a:xfrm>
            <a:off x="-1173372" y="5294509"/>
            <a:ext cx="6426575" cy="837112"/>
          </a:xfrm>
          <a:prstGeom prst="rect">
            <a:avLst/>
          </a:prstGeom>
          <a:noFill/>
          <a:ln>
            <a:noFill/>
          </a:ln>
        </p:spPr>
        <p:txBody>
          <a:bodyPr spcFirstLastPara="1" wrap="square" lIns="91425" tIns="45700" rIns="91425" bIns="45700" anchor="t" anchorCtr="0">
            <a:spAutoFit/>
          </a:bodyPr>
          <a:lstStyle/>
          <a:p>
            <a:pPr marL="0" marR="0" lvl="0" indent="0" algn="ctr" rtl="1">
              <a:lnSpc>
                <a:spcPct val="110000"/>
              </a:lnSpc>
              <a:spcBef>
                <a:spcPts val="0"/>
              </a:spcBef>
              <a:spcAft>
                <a:spcPts val="0"/>
              </a:spcAft>
              <a:buClr>
                <a:srgbClr val="000000"/>
              </a:buClr>
              <a:buSzPts val="2400"/>
              <a:buFont typeface="Arial"/>
              <a:buNone/>
            </a:pPr>
            <a:r>
              <a:rPr lang="iw-IL" sz="2400" b="1" i="0" u="none" strike="noStrike" cap="none">
                <a:solidFill>
                  <a:schemeClr val="lt1"/>
                </a:solidFill>
                <a:latin typeface="Calibri"/>
                <a:ea typeface="Calibri"/>
                <a:cs typeface="Calibri"/>
                <a:sym typeface="Calibri"/>
              </a:rPr>
              <a:t>מיומנות מרכזית: מודעות חברתית</a:t>
            </a:r>
            <a:br>
              <a:rPr lang="iw-IL" sz="2400" b="1" i="0" u="none" strike="noStrike" cap="none">
                <a:solidFill>
                  <a:schemeClr val="lt1"/>
                </a:solidFill>
                <a:latin typeface="Calibri"/>
                <a:ea typeface="Calibri"/>
                <a:cs typeface="Calibri"/>
                <a:sym typeface="Calibri"/>
              </a:rPr>
            </a:br>
            <a:r>
              <a:rPr lang="iw-IL" sz="2000" b="0" i="0" u="none" strike="noStrike" cap="none">
                <a:solidFill>
                  <a:schemeClr val="lt1"/>
                </a:solidFill>
                <a:latin typeface="Calibri"/>
                <a:ea typeface="Calibri"/>
                <a:cs typeface="Calibri"/>
                <a:sym typeface="Calibri"/>
              </a:rPr>
              <a:t>מפגש עם סיפורי חיים שונים</a:t>
            </a:r>
            <a:endParaRPr sz="2000" b="0" i="0" u="none" strike="noStrike" cap="none">
              <a:solidFill>
                <a:schemeClr val="lt1"/>
              </a:solidFill>
              <a:latin typeface="Calibri"/>
              <a:ea typeface="Calibri"/>
              <a:cs typeface="Calibri"/>
              <a:sym typeface="Calibri"/>
            </a:endParaRPr>
          </a:p>
        </p:txBody>
      </p:sp>
      <p:pic>
        <p:nvPicPr>
          <p:cNvPr id="82" name="Google Shape;82;p1"/>
          <p:cNvPicPr preferRelativeResize="0"/>
          <p:nvPr/>
        </p:nvPicPr>
        <p:blipFill rotWithShape="1">
          <a:blip r:embed="rId5">
            <a:alphaModFix/>
          </a:blip>
          <a:srcRect/>
          <a:stretch/>
        </p:blipFill>
        <p:spPr>
          <a:xfrm>
            <a:off x="8626225" y="-121925"/>
            <a:ext cx="3573450" cy="1706950"/>
          </a:xfrm>
          <a:prstGeom prst="rect">
            <a:avLst/>
          </a:prstGeom>
          <a:noFill/>
          <a:ln>
            <a:noFill/>
          </a:ln>
        </p:spPr>
      </p:pic>
      <p:sp>
        <p:nvSpPr>
          <p:cNvPr id="83" name="Google Shape;83;p1"/>
          <p:cNvSpPr/>
          <p:nvPr/>
        </p:nvSpPr>
        <p:spPr>
          <a:xfrm>
            <a:off x="1485123" y="286303"/>
            <a:ext cx="9221755" cy="4401205"/>
          </a:xfrm>
          <a:prstGeom prst="rect">
            <a:avLst/>
          </a:prstGeom>
          <a:noFill/>
          <a:ln>
            <a:noFill/>
          </a:ln>
        </p:spPr>
        <p:txBody>
          <a:bodyPr spcFirstLastPara="1" wrap="square" lIns="91425" tIns="45700" rIns="91425" bIns="45700" anchor="t" anchorCtr="0">
            <a:noAutofit/>
          </a:bodyPr>
          <a:lstStyle/>
          <a:p>
            <a:pPr marL="0" marR="0" lvl="0" indent="0" algn="ctr" rtl="1">
              <a:lnSpc>
                <a:spcPct val="116666"/>
              </a:lnSpc>
              <a:spcBef>
                <a:spcPts val="0"/>
              </a:spcBef>
              <a:spcAft>
                <a:spcPts val="0"/>
              </a:spcAft>
              <a:buClr>
                <a:srgbClr val="000000"/>
              </a:buClr>
              <a:buSzPts val="4800"/>
              <a:buFont typeface="Arial"/>
              <a:buNone/>
            </a:pPr>
            <a:r>
              <a:rPr lang="iw-IL" sz="4800" b="0" i="0" u="none" strike="noStrike" cap="none">
                <a:solidFill>
                  <a:schemeClr val="dk2"/>
                </a:solidFill>
                <a:latin typeface="Calibri"/>
                <a:ea typeface="Calibri"/>
                <a:cs typeface="Calibri"/>
                <a:sym typeface="Calibri"/>
              </a:rPr>
              <a:t>יחידת לימוד בכישורי חיים</a:t>
            </a:r>
            <a:br>
              <a:rPr lang="iw-IL" sz="4800" b="0" i="0" u="none" strike="noStrike" cap="none">
                <a:solidFill>
                  <a:schemeClr val="dk2"/>
                </a:solidFill>
                <a:latin typeface="Calibri"/>
                <a:ea typeface="Calibri"/>
                <a:cs typeface="Calibri"/>
                <a:sym typeface="Calibri"/>
              </a:rPr>
            </a:br>
            <a:endParaRPr sz="1400" b="0" i="0" u="none" strike="noStrike" cap="none">
              <a:solidFill>
                <a:schemeClr val="dk2"/>
              </a:solidFill>
              <a:latin typeface="Calibri"/>
              <a:ea typeface="Calibri"/>
              <a:cs typeface="Calibri"/>
              <a:sym typeface="Calibri"/>
            </a:endParaRPr>
          </a:p>
          <a:p>
            <a:pPr marL="0" marR="0" lvl="0" indent="0" algn="ctr" rtl="1">
              <a:lnSpc>
                <a:spcPct val="100000"/>
              </a:lnSpc>
              <a:spcBef>
                <a:spcPts val="0"/>
              </a:spcBef>
              <a:spcAft>
                <a:spcPts val="0"/>
              </a:spcAft>
              <a:buClr>
                <a:srgbClr val="005390"/>
              </a:buClr>
              <a:buSzPts val="4000"/>
              <a:buFont typeface="Noto Sans Symbols"/>
              <a:buNone/>
            </a:pPr>
            <a:r>
              <a:rPr lang="iw-IL" sz="4000" b="1" i="0" u="none" strike="noStrike" cap="none">
                <a:solidFill>
                  <a:schemeClr val="dk2"/>
                </a:solidFill>
                <a:latin typeface="Calibri"/>
                <a:ea typeface="Calibri"/>
                <a:cs typeface="Calibri"/>
                <a:sym typeface="Calibri"/>
              </a:rPr>
              <a:t>שיח רגשי לרגל יום הזיכרון לחללי צה"ל</a:t>
            </a:r>
            <a:endParaRPr/>
          </a:p>
        </p:txBody>
      </p:sp>
      <p:pic>
        <p:nvPicPr>
          <p:cNvPr id="84" name="Google Shape;84;p1"/>
          <p:cNvPicPr preferRelativeResize="0"/>
          <p:nvPr/>
        </p:nvPicPr>
        <p:blipFill rotWithShape="1">
          <a:blip r:embed="rId6">
            <a:alphaModFix/>
          </a:blip>
          <a:srcRect/>
          <a:stretch/>
        </p:blipFill>
        <p:spPr>
          <a:xfrm>
            <a:off x="1524451" y="192811"/>
            <a:ext cx="1585097" cy="701101"/>
          </a:xfrm>
          <a:prstGeom prst="rect">
            <a:avLst/>
          </a:prstGeom>
          <a:noFill/>
          <a:ln>
            <a:noFill/>
          </a:ln>
        </p:spPr>
      </p:pic>
      <p:sp>
        <p:nvSpPr>
          <p:cNvPr id="85" name="Google Shape;85;p1"/>
          <p:cNvSpPr txBox="1"/>
          <p:nvPr/>
        </p:nvSpPr>
        <p:spPr>
          <a:xfrm>
            <a:off x="9001125" y="100884"/>
            <a:ext cx="104748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w-IL" sz="1400" b="0" i="0" u="none" strike="noStrike" cap="none">
                <a:solidFill>
                  <a:srgbClr val="000000"/>
                </a:solidFill>
                <a:latin typeface="Calibri"/>
                <a:ea typeface="Calibri"/>
                <a:cs typeface="Calibri"/>
                <a:sym typeface="Calibri"/>
              </a:rPr>
              <a:t>בס"ד</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0"/>
          <p:cNvPicPr preferRelativeResize="0"/>
          <p:nvPr/>
        </p:nvPicPr>
        <p:blipFill rotWithShape="1">
          <a:blip r:embed="rId3">
            <a:alphaModFix/>
          </a:blip>
          <a:srcRect/>
          <a:stretch/>
        </p:blipFill>
        <p:spPr>
          <a:xfrm>
            <a:off x="1" y="1501342"/>
            <a:ext cx="12192000" cy="5370945"/>
          </a:xfrm>
          <a:prstGeom prst="rect">
            <a:avLst/>
          </a:prstGeom>
          <a:noFill/>
          <a:ln>
            <a:noFill/>
          </a:ln>
        </p:spPr>
      </p:pic>
      <p:sp>
        <p:nvSpPr>
          <p:cNvPr id="153" name="Google Shape;153;p10"/>
          <p:cNvSpPr txBox="1">
            <a:spLocks noGrp="1"/>
          </p:cNvSpPr>
          <p:nvPr>
            <p:ph type="body" idx="1"/>
          </p:nvPr>
        </p:nvSpPr>
        <p:spPr>
          <a:xfrm>
            <a:off x="748398" y="1659352"/>
            <a:ext cx="10695203" cy="4886751"/>
          </a:xfrm>
          <a:prstGeom prst="rect">
            <a:avLst/>
          </a:prstGeom>
          <a:noFill/>
          <a:ln>
            <a:noFill/>
          </a:ln>
        </p:spPr>
        <p:txBody>
          <a:bodyPr spcFirstLastPara="1" wrap="square" lIns="91425" tIns="45700" rIns="91425" bIns="45700" anchor="t" anchorCtr="0">
            <a:noAutofit/>
          </a:bodyPr>
          <a:lstStyle/>
          <a:p>
            <a:pPr marL="457200" lvl="0" indent="-457200" algn="r" rtl="1">
              <a:lnSpc>
                <a:spcPct val="170000"/>
              </a:lnSpc>
              <a:spcBef>
                <a:spcPts val="1000"/>
              </a:spcBef>
              <a:spcAft>
                <a:spcPts val="0"/>
              </a:spcAft>
              <a:buSzPts val="2800"/>
              <a:buChar char="•"/>
            </a:pPr>
            <a:r>
              <a:rPr lang="iw-IL" b="1"/>
              <a:t>הובא לקבורה בבית-הקברות הצבאי לשעת-חירום בשלח </a:t>
            </a:r>
            <a:endParaRPr/>
          </a:p>
          <a:p>
            <a:pPr marL="457200" lvl="0" indent="-457200" algn="r" rtl="1">
              <a:lnSpc>
                <a:spcPct val="170000"/>
              </a:lnSpc>
              <a:spcBef>
                <a:spcPts val="1000"/>
              </a:spcBef>
              <a:spcAft>
                <a:spcPts val="0"/>
              </a:spcAft>
              <a:buSzPts val="2800"/>
              <a:buChar char="•"/>
            </a:pPr>
            <a:r>
              <a:rPr lang="iw-IL" b="1"/>
              <a:t>ביום י"א במרחשון תשי"ח (5.11.1957) הועבר למנוחת-עולמים בבית-הקברות האזרחי בזיכרון-מאיר שעל-יד בני-ברק</a:t>
            </a:r>
            <a:r>
              <a:rPr lang="iw-IL"/>
              <a:t>. </a:t>
            </a:r>
            <a:endParaRPr>
              <a:solidFill>
                <a:schemeClr val="dk1"/>
              </a:solidFill>
            </a:endParaRPr>
          </a:p>
        </p:txBody>
      </p:sp>
      <p:sp>
        <p:nvSpPr>
          <p:cNvPr id="154" name="Google Shape;154;p10"/>
          <p:cNvSpPr txBox="1">
            <a:spLocks noGrp="1"/>
          </p:cNvSpPr>
          <p:nvPr>
            <p:ph type="title"/>
          </p:nvPr>
        </p:nvSpPr>
        <p:spPr>
          <a:xfrm>
            <a:off x="519113" y="149641"/>
            <a:ext cx="11153774"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lt1"/>
              </a:buClr>
              <a:buSzPts val="7200"/>
              <a:buFont typeface="Calibri"/>
              <a:buNone/>
            </a:pPr>
            <a:r>
              <a:rPr lang="iw-IL" sz="4800"/>
              <a:t>זוכרים את סמ"ל שלמה אלכסנדר לווינשטיין ז"ל – </a:t>
            </a:r>
            <a:br>
              <a:rPr lang="iw-IL" sz="4800"/>
            </a:br>
            <a:r>
              <a:rPr lang="iw-IL" sz="4800"/>
              <a:t>תחנות בחייו</a:t>
            </a:r>
            <a:endParaRPr/>
          </a:p>
        </p:txBody>
      </p:sp>
      <p:pic>
        <p:nvPicPr>
          <p:cNvPr id="155" name="Google Shape;155;p10"/>
          <p:cNvPicPr preferRelativeResize="0"/>
          <p:nvPr/>
        </p:nvPicPr>
        <p:blipFill rotWithShape="1">
          <a:blip r:embed="rId4">
            <a:alphaModFix/>
          </a:blip>
          <a:srcRect/>
          <a:stretch/>
        </p:blipFill>
        <p:spPr>
          <a:xfrm>
            <a:off x="3600451" y="4186814"/>
            <a:ext cx="4495004" cy="24412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Effect transition="in" filter="fade">
                                      <p:cBhvr>
                                        <p:cTn id="7" dur="500"/>
                                        <p:tgtEl>
                                          <p:spTgt spid="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Effect transition="in" filter="fade">
                                      <p:cBhvr>
                                        <p:cTn id="12" dur="500"/>
                                        <p:tgtEl>
                                          <p:spTgt spid="1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11"/>
          <p:cNvPicPr preferRelativeResize="0"/>
          <p:nvPr/>
        </p:nvPicPr>
        <p:blipFill rotWithShape="1">
          <a:blip r:embed="rId3">
            <a:alphaModFix/>
          </a:blip>
          <a:srcRect/>
          <a:stretch/>
        </p:blipFill>
        <p:spPr>
          <a:xfrm>
            <a:off x="1" y="1487054"/>
            <a:ext cx="12192000" cy="5370945"/>
          </a:xfrm>
          <a:prstGeom prst="rect">
            <a:avLst/>
          </a:prstGeom>
          <a:noFill/>
          <a:ln>
            <a:noFill/>
          </a:ln>
        </p:spPr>
      </p:pic>
      <p:sp>
        <p:nvSpPr>
          <p:cNvPr id="161" name="Google Shape;161;p11"/>
          <p:cNvSpPr txBox="1">
            <a:spLocks noGrp="1"/>
          </p:cNvSpPr>
          <p:nvPr>
            <p:ph type="body" idx="1"/>
          </p:nvPr>
        </p:nvSpPr>
        <p:spPr>
          <a:xfrm>
            <a:off x="692727" y="1657350"/>
            <a:ext cx="10806546" cy="4943475"/>
          </a:xfrm>
          <a:prstGeom prst="rect">
            <a:avLst/>
          </a:prstGeom>
          <a:noFill/>
          <a:ln>
            <a:noFill/>
          </a:ln>
        </p:spPr>
        <p:txBody>
          <a:bodyPr spcFirstLastPara="1" wrap="square" lIns="91425" tIns="45700" rIns="91425" bIns="45700" anchor="t" anchorCtr="0">
            <a:normAutofit lnSpcReduction="10000"/>
          </a:bodyPr>
          <a:lstStyle/>
          <a:p>
            <a:pPr marL="457200" lvl="0" indent="-406400" algn="r" rtl="1">
              <a:lnSpc>
                <a:spcPct val="200000"/>
              </a:lnSpc>
              <a:spcBef>
                <a:spcPts val="1000"/>
              </a:spcBef>
              <a:spcAft>
                <a:spcPts val="0"/>
              </a:spcAft>
              <a:buSzPts val="2800"/>
              <a:buChar char="•"/>
            </a:pPr>
            <a:r>
              <a:rPr lang="iw-IL" sz="3600" b="1"/>
              <a:t>נפתחה קופת גמילות-חסדים.</a:t>
            </a:r>
            <a:endParaRPr/>
          </a:p>
          <a:p>
            <a:pPr marL="457200" lvl="0" indent="-406400" algn="r" rtl="1">
              <a:lnSpc>
                <a:spcPct val="200000"/>
              </a:lnSpc>
              <a:spcBef>
                <a:spcPts val="1000"/>
              </a:spcBef>
              <a:spcAft>
                <a:spcPts val="0"/>
              </a:spcAft>
              <a:buSzPts val="2800"/>
              <a:buChar char="•"/>
            </a:pPr>
            <a:r>
              <a:rPr lang="iw-IL" sz="3600" b="1"/>
              <a:t>הוקמה ספריה תורנית על-שמו בקיבוץ שעלבים. </a:t>
            </a:r>
            <a:endParaRPr/>
          </a:p>
          <a:p>
            <a:pPr marL="457200" lvl="0" indent="-406400" algn="r" rtl="1">
              <a:lnSpc>
                <a:spcPct val="200000"/>
              </a:lnSpc>
              <a:spcBef>
                <a:spcPts val="1000"/>
              </a:spcBef>
              <a:spcAft>
                <a:spcPts val="0"/>
              </a:spcAft>
              <a:buSzPts val="2800"/>
              <a:buChar char="•"/>
            </a:pPr>
            <a:r>
              <a:rPr lang="iw-IL" sz="3600" b="1"/>
              <a:t>לימוד קבוע ביום נפילתו.</a:t>
            </a:r>
            <a:endParaRPr/>
          </a:p>
          <a:p>
            <a:pPr marL="457200" lvl="0" indent="-406400" algn="r" rtl="1">
              <a:lnSpc>
                <a:spcPct val="200000"/>
              </a:lnSpc>
              <a:spcBef>
                <a:spcPts val="1000"/>
              </a:spcBef>
              <a:spcAft>
                <a:spcPts val="0"/>
              </a:spcAft>
              <a:buSzPts val="2800"/>
              <a:buChar char="•"/>
            </a:pPr>
            <a:r>
              <a:rPr lang="iw-IL" sz="3600" b="1"/>
              <a:t>זכרו הועלה בספרו של אורי מילשטיין, "מלחמות הצנחנים".</a:t>
            </a:r>
            <a:endParaRPr/>
          </a:p>
          <a:p>
            <a:pPr marL="50800" lvl="0" indent="0" algn="r" rtl="1">
              <a:lnSpc>
                <a:spcPct val="90000"/>
              </a:lnSpc>
              <a:spcBef>
                <a:spcPts val="1000"/>
              </a:spcBef>
              <a:spcAft>
                <a:spcPts val="0"/>
              </a:spcAft>
              <a:buSzPts val="2800"/>
              <a:buNone/>
            </a:pPr>
            <a:endParaRPr sz="3600" b="1"/>
          </a:p>
        </p:txBody>
      </p:sp>
      <p:sp>
        <p:nvSpPr>
          <p:cNvPr id="162" name="Google Shape;162;p11"/>
          <p:cNvSpPr txBox="1">
            <a:spLocks noGrp="1"/>
          </p:cNvSpPr>
          <p:nvPr>
            <p:ph type="title"/>
          </p:nvPr>
        </p:nvSpPr>
        <p:spPr>
          <a:xfrm>
            <a:off x="519113" y="149641"/>
            <a:ext cx="11153774"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lt1"/>
              </a:buClr>
              <a:buSzPts val="7200"/>
              <a:buFont typeface="Calibri"/>
              <a:buNone/>
            </a:pPr>
            <a:r>
              <a:rPr lang="iw-IL" sz="4800"/>
              <a:t>סמ"ל שלמה אלכסנדר לווינשטיין ז"ל – </a:t>
            </a:r>
            <a:br>
              <a:rPr lang="iw-IL" sz="4800"/>
            </a:br>
            <a:r>
              <a:rPr lang="iw-IL" sz="4800"/>
              <a:t>פעולות לזכרו</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2"/>
          <p:cNvSpPr/>
          <p:nvPr/>
        </p:nvSpPr>
        <p:spPr>
          <a:xfrm>
            <a:off x="747712" y="3912584"/>
            <a:ext cx="10696575" cy="2246769"/>
          </a:xfrm>
          <a:prstGeom prst="rect">
            <a:avLst/>
          </a:prstGeom>
          <a:solidFill>
            <a:srgbClr val="D8D8D8"/>
          </a:solid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iw-IL" sz="2800" b="0" i="1" u="none" strike="noStrike" cap="none">
                <a:solidFill>
                  <a:srgbClr val="000000"/>
                </a:solidFill>
                <a:latin typeface="Arial"/>
                <a:ea typeface="Arial"/>
                <a:cs typeface="Arial"/>
                <a:sym typeface="Arial"/>
              </a:rPr>
              <a:t>"אחי היה בחור מאוד טוב, ישר, רוחני. גם כשמצאו אותו אחרי הנפילה הוא היה עם טלית ותהילים. לא שינה מהדרך של המשפחה. הוא נפל בהסתערות על הכוכים של המצרים, אחרי שיהודה קן דרור התנדב לנסוע עם הג'יפ שלו לבד כדי שהמצרים ירו עליו ואז הכוחות יבינו איפה הם יושבים", מספר לווינשטיין. "קיבלנו את כנפי הצניחה שלו עם הרקע האדום".</a:t>
            </a:r>
            <a:endParaRPr/>
          </a:p>
        </p:txBody>
      </p:sp>
      <p:sp>
        <p:nvSpPr>
          <p:cNvPr id="169" name="Google Shape;169;p12"/>
          <p:cNvSpPr/>
          <p:nvPr/>
        </p:nvSpPr>
        <p:spPr>
          <a:xfrm>
            <a:off x="0" y="6797407"/>
            <a:ext cx="12192000" cy="12118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0" name="Google Shape;170;p12"/>
          <p:cNvSpPr txBox="1">
            <a:spLocks noGrp="1"/>
          </p:cNvSpPr>
          <p:nvPr>
            <p:ph type="title"/>
          </p:nvPr>
        </p:nvSpPr>
        <p:spPr>
          <a:xfrm>
            <a:off x="519113" y="149641"/>
            <a:ext cx="11153774"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lt1"/>
              </a:buClr>
              <a:buSzPts val="7200"/>
              <a:buFont typeface="Calibri"/>
              <a:buNone/>
            </a:pPr>
            <a:r>
              <a:rPr lang="iw-IL" sz="4800"/>
              <a:t>זוכרים את סמ"ל שלמה אלכסנדר לווינשטיין ז"ל – </a:t>
            </a:r>
            <a:br>
              <a:rPr lang="iw-IL" sz="4800"/>
            </a:br>
            <a:r>
              <a:rPr lang="iw-IL" sz="4800"/>
              <a:t>משפחה וחברים מספרים</a:t>
            </a:r>
            <a:endParaRPr/>
          </a:p>
        </p:txBody>
      </p:sp>
      <p:sp>
        <p:nvSpPr>
          <p:cNvPr id="171" name="Google Shape;171;p12"/>
          <p:cNvSpPr/>
          <p:nvPr/>
        </p:nvSpPr>
        <p:spPr>
          <a:xfrm>
            <a:off x="747711" y="2113258"/>
            <a:ext cx="10696575" cy="1384995"/>
          </a:xfrm>
          <a:prstGeom prst="rect">
            <a:avLst/>
          </a:prstGeom>
          <a:solidFill>
            <a:srgbClr val="D8D8D8"/>
          </a:solid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iw-IL" sz="2800" b="0" i="0" u="none" strike="noStrike" cap="none">
                <a:solidFill>
                  <a:srgbClr val="000000"/>
                </a:solidFill>
                <a:latin typeface="Arial"/>
                <a:ea typeface="Arial"/>
                <a:cs typeface="Arial"/>
                <a:sym typeface="Arial"/>
              </a:rPr>
              <a:t>לפי העדויות</a:t>
            </a:r>
            <a:r>
              <a:rPr lang="iw-IL" sz="2800" b="0" i="1" u="none" strike="noStrike" cap="none">
                <a:solidFill>
                  <a:srgbClr val="000000"/>
                </a:solidFill>
                <a:latin typeface="Arial"/>
                <a:ea typeface="Arial"/>
                <a:cs typeface="Arial"/>
                <a:sym typeface="Arial"/>
              </a:rPr>
              <a:t>, הוא הדף לאחור את חברו לקרב, איש מילואים, בעת שהחלו היריות. הוא אמר לו: "יש לך משפחה - עליך לדאוג לה", והוא פרץ קדימה. </a:t>
            </a:r>
            <a:endParaRPr/>
          </a:p>
          <a:p>
            <a:pPr marL="0" marR="0" lvl="0" indent="0" algn="r" rtl="1">
              <a:lnSpc>
                <a:spcPct val="100000"/>
              </a:lnSpc>
              <a:spcBef>
                <a:spcPts val="0"/>
              </a:spcBef>
              <a:spcAft>
                <a:spcPts val="0"/>
              </a:spcAft>
              <a:buNone/>
            </a:pPr>
            <a:r>
              <a:rPr lang="iw-IL" sz="2800" b="0" i="1" u="none" strike="noStrike" cap="none">
                <a:solidFill>
                  <a:srgbClr val="000000"/>
                </a:solidFill>
                <a:latin typeface="Arial"/>
                <a:ea typeface="Arial"/>
                <a:cs typeface="Arial"/>
                <a:sym typeface="Arial"/>
              </a:rPr>
              <a:t>גופו ספג את האש ושלמה נפל כשהוא מתבוסס בדמו.</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3"/>
          <p:cNvSpPr/>
          <p:nvPr/>
        </p:nvSpPr>
        <p:spPr>
          <a:xfrm>
            <a:off x="0" y="6797407"/>
            <a:ext cx="12192000" cy="12118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8" name="Google Shape;178;p13"/>
          <p:cNvSpPr txBox="1">
            <a:spLocks noGrp="1"/>
          </p:cNvSpPr>
          <p:nvPr>
            <p:ph type="title"/>
          </p:nvPr>
        </p:nvSpPr>
        <p:spPr>
          <a:xfrm>
            <a:off x="519113" y="149641"/>
            <a:ext cx="11153774"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lt1"/>
              </a:buClr>
              <a:buSzPts val="7200"/>
              <a:buFont typeface="Calibri"/>
              <a:buNone/>
            </a:pPr>
            <a:r>
              <a:rPr lang="iw-IL" sz="4800"/>
              <a:t>זוכרים את סמ"ל שלמה אלכסנדר לווינשטיין ז"ל – </a:t>
            </a:r>
            <a:br>
              <a:rPr lang="iw-IL" sz="4800"/>
            </a:br>
            <a:r>
              <a:rPr lang="iw-IL" sz="4800"/>
              <a:t>משפחה וחברים מספרים</a:t>
            </a:r>
            <a:endParaRPr/>
          </a:p>
        </p:txBody>
      </p:sp>
      <p:sp>
        <p:nvSpPr>
          <p:cNvPr id="179" name="Google Shape;179;p13"/>
          <p:cNvSpPr/>
          <p:nvPr/>
        </p:nvSpPr>
        <p:spPr>
          <a:xfrm>
            <a:off x="747712" y="3667705"/>
            <a:ext cx="10696575" cy="2677656"/>
          </a:xfrm>
          <a:prstGeom prst="rect">
            <a:avLst/>
          </a:prstGeom>
          <a:solidFill>
            <a:srgbClr val="D8D8D8"/>
          </a:solid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iw-IL" sz="2800" b="0" i="0" u="none" strike="noStrike" cap="none">
                <a:solidFill>
                  <a:srgbClr val="000000"/>
                </a:solidFill>
                <a:latin typeface="Arial"/>
                <a:ea typeface="Arial"/>
                <a:cs typeface="Arial"/>
                <a:sym typeface="Arial"/>
              </a:rPr>
              <a:t>ראש הישיבה 'אור ישראל', הגאון רבי יעקב ניימן זצ"ל. ספד: </a:t>
            </a:r>
            <a:r>
              <a:rPr lang="iw-IL" sz="2800" b="0" i="1" u="none" strike="noStrike" cap="none">
                <a:solidFill>
                  <a:srgbClr val="000000"/>
                </a:solidFill>
                <a:latin typeface="Arial"/>
                <a:ea typeface="Arial"/>
                <a:cs typeface="Arial"/>
                <a:sym typeface="Arial"/>
              </a:rPr>
              <a:t>"שלמה שזכה למות בארץ הקודש, ומסר נפשו בעד קדושת הארץ ובעד עם ישראל, ולפי טהרת ליבו הלך לקרב בכוונה טהורה למען נוכל לשבת בשקט באה"ק ללמוד תורה, ולעבוד את השם - כמה גדולה זכותו".</a:t>
            </a:r>
            <a:endParaRPr/>
          </a:p>
          <a:p>
            <a:pPr marL="0" marR="0" lvl="0" indent="0" algn="r" rtl="1">
              <a:lnSpc>
                <a:spcPct val="100000"/>
              </a:lnSpc>
              <a:spcBef>
                <a:spcPts val="0"/>
              </a:spcBef>
              <a:spcAft>
                <a:spcPts val="0"/>
              </a:spcAft>
              <a:buNone/>
            </a:pPr>
            <a:r>
              <a:rPr lang="iw-IL" sz="2800" b="0" i="0" u="none" strike="noStrike" cap="none">
                <a:solidFill>
                  <a:srgbClr val="000000"/>
                </a:solidFill>
                <a:latin typeface="Arial"/>
                <a:ea typeface="Arial"/>
                <a:cs typeface="Arial"/>
                <a:sym typeface="Arial"/>
              </a:rPr>
              <a:t>"</a:t>
            </a:r>
            <a:r>
              <a:rPr lang="iw-IL" sz="2800" b="0" i="1" u="none" strike="noStrike" cap="none">
                <a:solidFill>
                  <a:srgbClr val="000000"/>
                </a:solidFill>
                <a:latin typeface="Arial"/>
                <a:ea typeface="Arial"/>
                <a:cs typeface="Arial"/>
                <a:sym typeface="Arial"/>
              </a:rPr>
              <a:t>כמו שיש ישיבת פוניבז' של מטה, כך יש ישיבת פוניבז' של מעלה ושלמה יושב בישיבת פוניבז' של מעלה ולומד תורה".</a:t>
            </a:r>
            <a:endParaRPr/>
          </a:p>
        </p:txBody>
      </p:sp>
      <p:sp>
        <p:nvSpPr>
          <p:cNvPr id="180" name="Google Shape;180;p13"/>
          <p:cNvSpPr/>
          <p:nvPr/>
        </p:nvSpPr>
        <p:spPr>
          <a:xfrm>
            <a:off x="747712" y="2179026"/>
            <a:ext cx="10696575" cy="954107"/>
          </a:xfrm>
          <a:prstGeom prst="rect">
            <a:avLst/>
          </a:prstGeom>
          <a:solidFill>
            <a:srgbClr val="D8D8D8"/>
          </a:solid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iw-IL" sz="2800" b="0" i="0" u="none" strike="noStrike" cap="none">
                <a:solidFill>
                  <a:srgbClr val="000000"/>
                </a:solidFill>
                <a:latin typeface="Arial"/>
                <a:ea typeface="Arial"/>
                <a:cs typeface="Arial"/>
                <a:sym typeface="Arial"/>
              </a:rPr>
              <a:t>ראש הישיבה הרב מפוניבז, הגאון רבי יוסף שלמה כהנמן, בהספדו: </a:t>
            </a:r>
            <a:r>
              <a:rPr lang="iw-IL" sz="2800" b="0" i="1" u="none" strike="noStrike" cap="none">
                <a:solidFill>
                  <a:srgbClr val="000000"/>
                </a:solidFill>
                <a:latin typeface="Arial"/>
                <a:ea typeface="Arial"/>
                <a:cs typeface="Arial"/>
                <a:sym typeface="Arial"/>
              </a:rPr>
              <a:t>"מידותיו של המנוח שהצטיין כמתמיד, וידע גם להקריב את עצמו על קידוש השם".</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4"/>
          <p:cNvSpPr/>
          <p:nvPr/>
        </p:nvSpPr>
        <p:spPr>
          <a:xfrm>
            <a:off x="0" y="6797407"/>
            <a:ext cx="12192000" cy="12118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87" name="Google Shape;187;p14"/>
          <p:cNvSpPr txBox="1">
            <a:spLocks noGrp="1"/>
          </p:cNvSpPr>
          <p:nvPr>
            <p:ph type="title"/>
          </p:nvPr>
        </p:nvSpPr>
        <p:spPr>
          <a:xfrm>
            <a:off x="519113" y="149641"/>
            <a:ext cx="11153774"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lt1"/>
              </a:buClr>
              <a:buSzPts val="7200"/>
              <a:buFont typeface="Calibri"/>
              <a:buNone/>
            </a:pPr>
            <a:r>
              <a:rPr lang="iw-IL" sz="4800"/>
              <a:t>זוכרים את סמ"ל שלמה אלכסנדר לווינשטיין ז"ל – </a:t>
            </a:r>
            <a:br>
              <a:rPr lang="iw-IL" sz="4800"/>
            </a:br>
            <a:r>
              <a:rPr lang="iw-IL" sz="4800"/>
              <a:t>משפחה וחברים מספרים</a:t>
            </a:r>
            <a:endParaRPr/>
          </a:p>
        </p:txBody>
      </p:sp>
      <p:sp>
        <p:nvSpPr>
          <p:cNvPr id="188" name="Google Shape;188;p14"/>
          <p:cNvSpPr/>
          <p:nvPr/>
        </p:nvSpPr>
        <p:spPr>
          <a:xfrm>
            <a:off x="4714875" y="3032705"/>
            <a:ext cx="7315199" cy="2862322"/>
          </a:xfrm>
          <a:prstGeom prst="rect">
            <a:avLst/>
          </a:prstGeom>
          <a:solidFill>
            <a:srgbClr val="D8D8D8"/>
          </a:solid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iw-IL" sz="3600" b="1" i="0" u="none" strike="noStrike" cap="none">
                <a:solidFill>
                  <a:srgbClr val="000000"/>
                </a:solidFill>
                <a:latin typeface="Arial"/>
                <a:ea typeface="Arial"/>
                <a:cs typeface="Arial"/>
                <a:sym typeface="Arial"/>
              </a:rPr>
              <a:t>בשם צה"ל הרב יצחק מאיר: </a:t>
            </a:r>
            <a:endParaRPr/>
          </a:p>
          <a:p>
            <a:pPr marL="0" marR="0" lvl="0" indent="0" algn="r" rtl="1">
              <a:lnSpc>
                <a:spcPct val="100000"/>
              </a:lnSpc>
              <a:spcBef>
                <a:spcPts val="0"/>
              </a:spcBef>
              <a:spcAft>
                <a:spcPts val="0"/>
              </a:spcAft>
              <a:buNone/>
            </a:pPr>
            <a:endParaRPr sz="3600" b="1" i="0" u="none" strike="noStrike" cap="none">
              <a:solidFill>
                <a:srgbClr val="000000"/>
              </a:solidFill>
              <a:latin typeface="Arial"/>
              <a:ea typeface="Arial"/>
              <a:cs typeface="Arial"/>
              <a:sym typeface="Arial"/>
            </a:endParaRPr>
          </a:p>
          <a:p>
            <a:pPr marL="0" marR="0" lvl="0" indent="0" algn="r" rtl="1">
              <a:lnSpc>
                <a:spcPct val="100000"/>
              </a:lnSpc>
              <a:spcBef>
                <a:spcPts val="0"/>
              </a:spcBef>
              <a:spcAft>
                <a:spcPts val="0"/>
              </a:spcAft>
              <a:buNone/>
            </a:pPr>
            <a:r>
              <a:rPr lang="iw-IL" sz="3600" b="1" i="0" u="none" strike="noStrike" cap="none">
                <a:solidFill>
                  <a:srgbClr val="000000"/>
                </a:solidFill>
                <a:latin typeface="Arial"/>
                <a:ea typeface="Arial"/>
                <a:cs typeface="Arial"/>
                <a:sym typeface="Arial"/>
              </a:rPr>
              <a:t>"המנוח היה צנחן שהשתתף באחד מהקרבות הקשים ביותר במערכת סיני וכל חייו שרשרת של קידוש השם". </a:t>
            </a:r>
            <a:endParaRPr sz="3600" b="1" i="1" u="none" strike="noStrike" cap="none">
              <a:solidFill>
                <a:srgbClr val="000000"/>
              </a:solidFill>
              <a:latin typeface="Arial"/>
              <a:ea typeface="Arial"/>
              <a:cs typeface="Arial"/>
              <a:sym typeface="Arial"/>
            </a:endParaRPr>
          </a:p>
        </p:txBody>
      </p:sp>
      <p:pic>
        <p:nvPicPr>
          <p:cNvPr id="189" name="Google Shape;189;p14"/>
          <p:cNvPicPr preferRelativeResize="0"/>
          <p:nvPr/>
        </p:nvPicPr>
        <p:blipFill rotWithShape="1">
          <a:blip r:embed="rId3">
            <a:alphaModFix/>
          </a:blip>
          <a:srcRect/>
          <a:stretch/>
        </p:blipFill>
        <p:spPr>
          <a:xfrm>
            <a:off x="747712" y="1642113"/>
            <a:ext cx="3667126" cy="500966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5"/>
          <p:cNvSpPr/>
          <p:nvPr/>
        </p:nvSpPr>
        <p:spPr>
          <a:xfrm>
            <a:off x="0" y="6467475"/>
            <a:ext cx="12192000" cy="3905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95" name="Google Shape;195;p15" descr="Free Watercolor Speech Bubble illustration and picture"/>
          <p:cNvPicPr preferRelativeResize="0"/>
          <p:nvPr/>
        </p:nvPicPr>
        <p:blipFill rotWithShape="1">
          <a:blip r:embed="rId3">
            <a:alphaModFix/>
          </a:blip>
          <a:srcRect/>
          <a:stretch/>
        </p:blipFill>
        <p:spPr>
          <a:xfrm rot="8803334">
            <a:off x="1815234" y="2227538"/>
            <a:ext cx="4236392" cy="3888632"/>
          </a:xfrm>
          <a:prstGeom prst="rect">
            <a:avLst/>
          </a:prstGeom>
          <a:noFill/>
          <a:ln>
            <a:noFill/>
          </a:ln>
        </p:spPr>
      </p:pic>
      <p:pic>
        <p:nvPicPr>
          <p:cNvPr id="196" name="Google Shape;196;p15" descr="Free Watercolor Speech Bubble illustration and picture"/>
          <p:cNvPicPr preferRelativeResize="0"/>
          <p:nvPr/>
        </p:nvPicPr>
        <p:blipFill rotWithShape="1">
          <a:blip r:embed="rId4">
            <a:alphaModFix/>
          </a:blip>
          <a:srcRect/>
          <a:stretch/>
        </p:blipFill>
        <p:spPr>
          <a:xfrm rot="236938" flipH="1">
            <a:off x="6465335" y="1205564"/>
            <a:ext cx="5165772" cy="4095303"/>
          </a:xfrm>
          <a:prstGeom prst="rect">
            <a:avLst/>
          </a:prstGeom>
          <a:noFill/>
          <a:ln>
            <a:noFill/>
          </a:ln>
        </p:spPr>
      </p:pic>
      <p:sp>
        <p:nvSpPr>
          <p:cNvPr id="197" name="Google Shape;197;p15"/>
          <p:cNvSpPr txBox="1"/>
          <p:nvPr/>
        </p:nvSpPr>
        <p:spPr>
          <a:xfrm>
            <a:off x="7000174" y="2273410"/>
            <a:ext cx="4096093" cy="1318181"/>
          </a:xfrm>
          <a:prstGeom prst="rect">
            <a:avLst/>
          </a:prstGeom>
          <a:noFill/>
          <a:ln>
            <a:noFill/>
          </a:ln>
        </p:spPr>
        <p:txBody>
          <a:bodyPr spcFirstLastPara="1" wrap="square" lIns="91425" tIns="45700" rIns="91425" bIns="45700" anchor="t" anchorCtr="0">
            <a:spAutoFit/>
          </a:bodyPr>
          <a:lstStyle/>
          <a:p>
            <a:pPr marL="635000" marR="0" lvl="0" indent="-457200" algn="ctr" rtl="1">
              <a:lnSpc>
                <a:spcPct val="150000"/>
              </a:lnSpc>
              <a:spcBef>
                <a:spcPts val="0"/>
              </a:spcBef>
              <a:spcAft>
                <a:spcPts val="0"/>
              </a:spcAft>
              <a:buNone/>
            </a:pPr>
            <a:r>
              <a:rPr lang="iw-IL" sz="2800" b="0" i="0" u="none" strike="noStrike" cap="none">
                <a:solidFill>
                  <a:srgbClr val="000000"/>
                </a:solidFill>
                <a:latin typeface="Calibri"/>
                <a:ea typeface="Calibri"/>
                <a:cs typeface="Calibri"/>
                <a:sym typeface="Calibri"/>
              </a:rPr>
              <a:t>דבר שריגש אתכם </a:t>
            </a:r>
            <a:endParaRPr/>
          </a:p>
          <a:p>
            <a:pPr marL="635000" marR="0" lvl="0" indent="-457200" algn="ctr" rtl="1">
              <a:lnSpc>
                <a:spcPct val="150000"/>
              </a:lnSpc>
              <a:spcBef>
                <a:spcPts val="0"/>
              </a:spcBef>
              <a:spcAft>
                <a:spcPts val="0"/>
              </a:spcAft>
              <a:buNone/>
            </a:pPr>
            <a:r>
              <a:rPr lang="iw-IL" sz="2800" b="0" i="0" u="none" strike="noStrike" cap="none">
                <a:solidFill>
                  <a:srgbClr val="000000"/>
                </a:solidFill>
                <a:latin typeface="Calibri"/>
                <a:ea typeface="Calibri"/>
                <a:cs typeface="Calibri"/>
                <a:sym typeface="Calibri"/>
              </a:rPr>
              <a:t>במיוחד</a:t>
            </a:r>
            <a:endParaRPr/>
          </a:p>
        </p:txBody>
      </p:sp>
      <p:sp>
        <p:nvSpPr>
          <p:cNvPr id="198" name="Google Shape;198;p15"/>
          <p:cNvSpPr txBox="1"/>
          <p:nvPr/>
        </p:nvSpPr>
        <p:spPr>
          <a:xfrm>
            <a:off x="615166" y="3300853"/>
            <a:ext cx="6822280" cy="1964512"/>
          </a:xfrm>
          <a:prstGeom prst="rect">
            <a:avLst/>
          </a:prstGeom>
          <a:noFill/>
          <a:ln>
            <a:noFill/>
          </a:ln>
        </p:spPr>
        <p:txBody>
          <a:bodyPr spcFirstLastPara="1" wrap="square" lIns="91425" tIns="45700" rIns="91425" bIns="45700" anchor="t" anchorCtr="0">
            <a:spAutoFit/>
          </a:bodyPr>
          <a:lstStyle/>
          <a:p>
            <a:pPr marL="177800" marR="0" lvl="0" indent="0" algn="ctr" rtl="1">
              <a:lnSpc>
                <a:spcPct val="150000"/>
              </a:lnSpc>
              <a:spcBef>
                <a:spcPts val="0"/>
              </a:spcBef>
              <a:spcAft>
                <a:spcPts val="0"/>
              </a:spcAft>
              <a:buClr>
                <a:srgbClr val="000000"/>
              </a:buClr>
              <a:buSzPts val="2800"/>
              <a:buFont typeface="Arial"/>
              <a:buNone/>
            </a:pPr>
            <a:r>
              <a:rPr lang="iw-IL" sz="2800" b="0" i="0" u="none" strike="noStrike" cap="none">
                <a:solidFill>
                  <a:srgbClr val="000000"/>
                </a:solidFill>
                <a:latin typeface="Calibri"/>
                <a:ea typeface="Calibri"/>
                <a:cs typeface="Calibri"/>
                <a:sym typeface="Calibri"/>
              </a:rPr>
              <a:t>תובנה / מסר </a:t>
            </a:r>
            <a:endParaRPr/>
          </a:p>
          <a:p>
            <a:pPr marL="177800" marR="0" lvl="0" indent="0" algn="ctr" rtl="1">
              <a:lnSpc>
                <a:spcPct val="150000"/>
              </a:lnSpc>
              <a:spcBef>
                <a:spcPts val="0"/>
              </a:spcBef>
              <a:spcAft>
                <a:spcPts val="0"/>
              </a:spcAft>
              <a:buClr>
                <a:srgbClr val="000000"/>
              </a:buClr>
              <a:buSzPts val="2800"/>
              <a:buFont typeface="Arial"/>
              <a:buNone/>
            </a:pPr>
            <a:r>
              <a:rPr lang="iw-IL" sz="2800" b="0" i="0" u="none" strike="noStrike" cap="none">
                <a:solidFill>
                  <a:srgbClr val="000000"/>
                </a:solidFill>
                <a:latin typeface="Calibri"/>
                <a:ea typeface="Calibri"/>
                <a:cs typeface="Calibri"/>
                <a:sym typeface="Calibri"/>
              </a:rPr>
              <a:t>שתקחו אתכם הלאה</a:t>
            </a:r>
            <a:endParaRPr/>
          </a:p>
          <a:p>
            <a:pPr marL="177800" marR="0" lvl="0" indent="0" algn="ctr" rtl="1">
              <a:lnSpc>
                <a:spcPct val="150000"/>
              </a:lnSpc>
              <a:spcBef>
                <a:spcPts val="0"/>
              </a:spcBef>
              <a:spcAft>
                <a:spcPts val="0"/>
              </a:spcAft>
              <a:buClr>
                <a:srgbClr val="000000"/>
              </a:buClr>
              <a:buSzPts val="2800"/>
              <a:buFont typeface="Arial"/>
              <a:buNone/>
            </a:pPr>
            <a:r>
              <a:rPr lang="iw-IL" sz="2800" b="0" i="0" u="none" strike="noStrike" cap="none">
                <a:solidFill>
                  <a:srgbClr val="000000"/>
                </a:solidFill>
                <a:latin typeface="Calibri"/>
                <a:ea typeface="Calibri"/>
                <a:cs typeface="Calibri"/>
                <a:sym typeface="Calibri"/>
              </a:rPr>
              <a:t>בהמשך לפעילות</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childTnLst>
                                </p:cTn>
                              </p:par>
                              <p:par>
                                <p:cTn id="8" presetID="10" presetClass="entr" presetSubtype="0" fill="hold" nodeType="withEffect">
                                  <p:stCondLst>
                                    <p:cond delay="0"/>
                                  </p:stCondLst>
                                  <p:childTnLst>
                                    <p:set>
                                      <p:cBhvr>
                                        <p:cTn id="9" dur="1" fill="hold">
                                          <p:stCondLst>
                                            <p:cond delay="0"/>
                                          </p:stCondLst>
                                        </p:cTn>
                                        <p:tgtEl>
                                          <p:spTgt spid="196"/>
                                        </p:tgtEl>
                                        <p:attrNameLst>
                                          <p:attrName>style.visibility</p:attrName>
                                        </p:attrNameLst>
                                      </p:cBhvr>
                                      <p:to>
                                        <p:strVal val="visible"/>
                                      </p:to>
                                    </p:set>
                                    <p:animEffect transition="in" filter="fade">
                                      <p:cBhvr>
                                        <p:cTn id="10"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6"/>
          <p:cNvSpPr/>
          <p:nvPr/>
        </p:nvSpPr>
        <p:spPr>
          <a:xfrm>
            <a:off x="593544" y="642937"/>
            <a:ext cx="11338560" cy="5572125"/>
          </a:xfrm>
          <a:prstGeom prst="roundRect">
            <a:avLst>
              <a:gd name="adj" fmla="val 16667"/>
            </a:avLst>
          </a:prstGeom>
          <a:solidFill>
            <a:srgbClr val="BAF9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05" name="Google Shape;205;p16"/>
          <p:cNvSpPr/>
          <p:nvPr/>
        </p:nvSpPr>
        <p:spPr>
          <a:xfrm>
            <a:off x="828040" y="1284878"/>
            <a:ext cx="10659291" cy="3903504"/>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iw-IL" sz="2800" b="1" i="0" u="none" strike="noStrike" cap="none">
                <a:solidFill>
                  <a:schemeClr val="dk2"/>
                </a:solidFill>
                <a:latin typeface="Calibri"/>
                <a:ea typeface="Calibri"/>
                <a:cs typeface="Calibri"/>
                <a:sym typeface="Calibri"/>
              </a:rPr>
              <a:t>ההיכרות עם סיפור חייו של סמ"ל שלמה אלכסנדר לווינשטיין ז"ל </a:t>
            </a:r>
            <a:endParaRPr/>
          </a:p>
          <a:p>
            <a:pPr marL="0" marR="0" lvl="0" indent="0" algn="r" rtl="1">
              <a:lnSpc>
                <a:spcPct val="150000"/>
              </a:lnSpc>
              <a:spcBef>
                <a:spcPts val="0"/>
              </a:spcBef>
              <a:spcAft>
                <a:spcPts val="0"/>
              </a:spcAft>
              <a:buNone/>
            </a:pPr>
            <a:r>
              <a:rPr lang="iw-IL" sz="2800" b="1" i="0" u="none" strike="noStrike" cap="none">
                <a:solidFill>
                  <a:schemeClr val="dk2"/>
                </a:solidFill>
                <a:latin typeface="Calibri"/>
                <a:ea typeface="Calibri"/>
                <a:cs typeface="Calibri"/>
                <a:sym typeface="Calibri"/>
              </a:rPr>
              <a:t>מאפשרת לנו להתוודע לאדם מיוחד במינו. </a:t>
            </a:r>
            <a:br>
              <a:rPr lang="iw-IL" sz="2800" b="1" i="0" u="none" strike="noStrike" cap="none">
                <a:solidFill>
                  <a:schemeClr val="dk2"/>
                </a:solidFill>
                <a:latin typeface="Calibri"/>
                <a:ea typeface="Calibri"/>
                <a:cs typeface="Calibri"/>
                <a:sym typeface="Calibri"/>
              </a:rPr>
            </a:br>
            <a:r>
              <a:rPr lang="iw-IL" sz="2800" b="1" i="0" u="none" strike="noStrike" cap="none">
                <a:solidFill>
                  <a:schemeClr val="dk2"/>
                </a:solidFill>
                <a:latin typeface="Calibri"/>
                <a:ea typeface="Calibri"/>
                <a:cs typeface="Calibri"/>
                <a:sym typeface="Calibri"/>
              </a:rPr>
              <a:t>דרך מילותיו, נחשפנו לתחושת הערך הגדולה שהוא חש לנוכח חיי התורה ותרומתו למדינה, ליכולתו המיוחדת למצוא משמעות ומסירות בכל דבר מעשיו.</a:t>
            </a:r>
            <a:endParaRPr/>
          </a:p>
          <a:p>
            <a:pPr marL="0" marR="0" lvl="0" indent="0" algn="r" rtl="1">
              <a:lnSpc>
                <a:spcPct val="150000"/>
              </a:lnSpc>
              <a:spcBef>
                <a:spcPts val="0"/>
              </a:spcBef>
              <a:spcAft>
                <a:spcPts val="0"/>
              </a:spcAft>
              <a:buNone/>
            </a:pPr>
            <a:r>
              <a:rPr lang="iw-IL" sz="2800" b="1" i="0" u="none" strike="noStrike" cap="none">
                <a:solidFill>
                  <a:schemeClr val="dk2"/>
                </a:solidFill>
                <a:latin typeface="Calibri"/>
                <a:ea typeface="Calibri"/>
                <a:cs typeface="Calibri"/>
                <a:sym typeface="Calibri"/>
              </a:rPr>
              <a:t>לצד האובדן הגדול, הוא השאיר לנו בצוואתו אורח חיים, מידות ומסרים שילוו אותנו להמשך.</a:t>
            </a:r>
            <a:endParaRPr sz="2400" b="1" i="0" u="none" strike="noStrike" cap="none">
              <a:solidFill>
                <a:schemeClr val="dk2"/>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7"/>
          <p:cNvSpPr/>
          <p:nvPr/>
        </p:nvSpPr>
        <p:spPr>
          <a:xfrm>
            <a:off x="242888" y="642937"/>
            <a:ext cx="11689216" cy="5572125"/>
          </a:xfrm>
          <a:prstGeom prst="roundRect">
            <a:avLst>
              <a:gd name="adj" fmla="val 16667"/>
            </a:avLst>
          </a:prstGeom>
          <a:solidFill>
            <a:srgbClr val="BAF9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12" name="Google Shape;212;p17"/>
          <p:cNvSpPr txBox="1"/>
          <p:nvPr/>
        </p:nvSpPr>
        <p:spPr>
          <a:xfrm>
            <a:off x="514350" y="1673885"/>
            <a:ext cx="10828912" cy="2970685"/>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iw-IL" sz="3200" b="0" i="0" u="none" strike="noStrike" cap="none">
                <a:solidFill>
                  <a:schemeClr val="dk2"/>
                </a:solidFill>
                <a:latin typeface="Calibri"/>
                <a:ea typeface="Calibri"/>
                <a:cs typeface="Calibri"/>
                <a:sym typeface="Calibri"/>
              </a:rPr>
              <a:t>החלל שמותירים הנופלים בלכתם, כבד מנשוא.</a:t>
            </a:r>
            <a:endParaRPr/>
          </a:p>
          <a:p>
            <a:pPr marL="0" marR="0" lvl="0" indent="0" algn="r" rtl="1">
              <a:lnSpc>
                <a:spcPct val="150000"/>
              </a:lnSpc>
              <a:spcBef>
                <a:spcPts val="0"/>
              </a:spcBef>
              <a:spcAft>
                <a:spcPts val="0"/>
              </a:spcAft>
              <a:buNone/>
            </a:pPr>
            <a:r>
              <a:rPr lang="iw-IL" sz="3200" b="0" i="0" u="none" strike="noStrike" cap="none">
                <a:solidFill>
                  <a:schemeClr val="dk2"/>
                </a:solidFill>
                <a:latin typeface="Calibri"/>
                <a:ea typeface="Calibri"/>
                <a:cs typeface="Calibri"/>
                <a:sym typeface="Calibri"/>
              </a:rPr>
              <a:t>היכרות עם הסיפורים האישיים ושיתוף בהם מאפשרים לנו להנציח אותם. החוויות שחוו לאורך הדרך, הערכים שעיצבו אותם והמסרים שהשאירו, ימשיכו להתקיים לעד דרך הזיכרונות והסיפורים המרגשים.</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lt1"/>
              </a:buClr>
              <a:buSzPts val="7200"/>
              <a:buFont typeface="Calibri"/>
              <a:buNone/>
            </a:pPr>
            <a:r>
              <a:rPr lang="iw-IL" sz="5400"/>
              <a:t>"וּמְקַיֵּם אֱמוּנָתוֹ לִישֵׁנֵי עָפָר" </a:t>
            </a:r>
            <a:r>
              <a:rPr lang="iw-IL" sz="2000"/>
              <a:t>(תפילת שמו"ע)</a:t>
            </a:r>
            <a:endParaRPr/>
          </a:p>
        </p:txBody>
      </p:sp>
      <p:sp>
        <p:nvSpPr>
          <p:cNvPr id="92" name="Google Shape;92;p2"/>
          <p:cNvSpPr txBox="1">
            <a:spLocks noGrp="1"/>
          </p:cNvSpPr>
          <p:nvPr>
            <p:ph type="body" idx="1"/>
          </p:nvPr>
        </p:nvSpPr>
        <p:spPr>
          <a:xfrm>
            <a:off x="692727" y="1616528"/>
            <a:ext cx="10806546" cy="5079979"/>
          </a:xfrm>
          <a:prstGeom prst="rect">
            <a:avLst/>
          </a:prstGeom>
          <a:noFill/>
          <a:ln>
            <a:noFill/>
          </a:ln>
        </p:spPr>
        <p:txBody>
          <a:bodyPr spcFirstLastPara="1" wrap="square" lIns="91425" tIns="45700" rIns="91425" bIns="45700" anchor="t" anchorCtr="0">
            <a:noAutofit/>
          </a:bodyPr>
          <a:lstStyle/>
          <a:p>
            <a:pPr marL="50800" lvl="0" indent="0" algn="ctr" rtl="1">
              <a:lnSpc>
                <a:spcPct val="90000"/>
              </a:lnSpc>
              <a:spcBef>
                <a:spcPts val="1000"/>
              </a:spcBef>
              <a:spcAft>
                <a:spcPts val="0"/>
              </a:spcAft>
              <a:buSzPts val="2800"/>
              <a:buNone/>
            </a:pPr>
            <a:r>
              <a:rPr lang="iw-IL" sz="3200" b="1"/>
              <a:t>בחיבור למקורות</a:t>
            </a:r>
            <a:endParaRPr/>
          </a:p>
          <a:p>
            <a:pPr marL="457200" lvl="0" indent="-406400" algn="r" rtl="1">
              <a:lnSpc>
                <a:spcPct val="90000"/>
              </a:lnSpc>
              <a:spcBef>
                <a:spcPts val="1000"/>
              </a:spcBef>
              <a:spcAft>
                <a:spcPts val="0"/>
              </a:spcAft>
              <a:buClr>
                <a:schemeClr val="dk1"/>
              </a:buClr>
              <a:buSzPts val="2800"/>
              <a:buChar char="•"/>
            </a:pPr>
            <a:r>
              <a:rPr lang="iw-IL" sz="2400"/>
              <a:t>הגאון רבי חיים עוזר גרוז'ינסקי זצ"ל אמר: "צריך לחזק את האמונה שפטירה זוהי שינה, אלא שהיא שינה ארוכה יותר, אבל אנו מאמינים שתהיה תחיית המתים בקרוב, ואז ימלא שחוק פינו ולשוננו רינה. וכשנחיה באמונה זו, נוכל לעבור תקופה זו יותר בקלות."</a:t>
            </a:r>
            <a:endParaRPr/>
          </a:p>
          <a:p>
            <a:pPr marL="457200" lvl="0" indent="-406400" algn="r" rtl="1">
              <a:lnSpc>
                <a:spcPct val="90000"/>
              </a:lnSpc>
              <a:spcBef>
                <a:spcPts val="1000"/>
              </a:spcBef>
              <a:spcAft>
                <a:spcPts val="0"/>
              </a:spcAft>
              <a:buClr>
                <a:schemeClr val="dk1"/>
              </a:buClr>
              <a:buSzPts val="2800"/>
              <a:buChar char="•"/>
            </a:pPr>
            <a:r>
              <a:rPr lang="iw-IL" sz="2400"/>
              <a:t>רבי אריה לוין זצ"ל ביקש שיכתבו על מצבתו שמי שמגיע על קברו יאמר: "אני מאמין באמונה שלימה בתחיית המתים". </a:t>
            </a:r>
            <a:endParaRPr/>
          </a:p>
          <a:p>
            <a:pPr marL="457200" lvl="0" indent="-406400" algn="r" rtl="1">
              <a:lnSpc>
                <a:spcPct val="90000"/>
              </a:lnSpc>
              <a:spcBef>
                <a:spcPts val="1000"/>
              </a:spcBef>
              <a:spcAft>
                <a:spcPts val="0"/>
              </a:spcAft>
              <a:buClr>
                <a:schemeClr val="dk1"/>
              </a:buClr>
              <a:buSzPts val="2800"/>
              <a:buChar char="•"/>
            </a:pPr>
            <a:r>
              <a:rPr lang="iw-IL" sz="2400"/>
              <a:t>על עניין תחיית המתים - אמרו חז"ל את הפסוק: "בְּשׁוּב ה' אֶת שִׁיבַת צִיּוֹן - הָיִינוּ כְּחֹלְמִים. אָז יִמָּלֵא שְׂחוֹק פִּינוּ וּלְשׁוֹנֵנוּ רִנָּה". תהיה אז שמחה גדולה ועצומה שלא היתה כמותה.</a:t>
            </a:r>
            <a:endParaRPr/>
          </a:p>
          <a:p>
            <a:pPr marL="457200" lvl="0" indent="-406400" algn="r" rtl="1">
              <a:lnSpc>
                <a:spcPct val="90000"/>
              </a:lnSpc>
              <a:spcBef>
                <a:spcPts val="1000"/>
              </a:spcBef>
              <a:spcAft>
                <a:spcPts val="0"/>
              </a:spcAft>
              <a:buClr>
                <a:schemeClr val="dk1"/>
              </a:buClr>
              <a:buSzPts val="2800"/>
              <a:buChar char="•"/>
            </a:pPr>
            <a:r>
              <a:rPr lang="iw-IL" sz="2400"/>
              <a:t>בזוהר (בראשית קיח ע"ב) כתוב: עתיד הקדוש ברוך הוא לייפות לגוף הצדיקים לעתיד לבא, כיופי של אדם הראשון כשנכנס לגן עדן... ואזי הגוף יאיר כזוהר הרקיע, שנאמר (דניאל יב): "וְהַמַּשְׂכִּילִים יַזְהִירוּ כְּזוֹהַר הָרָקִיעַ".</a:t>
            </a:r>
            <a:endParaRPr/>
          </a:p>
          <a:p>
            <a:pPr marL="457200" lvl="0" indent="-228600" algn="r" rtl="1">
              <a:lnSpc>
                <a:spcPct val="90000"/>
              </a:lnSpc>
              <a:spcBef>
                <a:spcPts val="1000"/>
              </a:spcBef>
              <a:spcAft>
                <a:spcPts val="0"/>
              </a:spcAft>
              <a:buClr>
                <a:schemeClr val="dk1"/>
              </a:buClr>
              <a:buSzPts val="2800"/>
              <a:buNone/>
            </a:pP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lt1"/>
              </a:buClr>
              <a:buSzPts val="7200"/>
              <a:buFont typeface="Calibri"/>
              <a:buNone/>
            </a:pPr>
            <a:r>
              <a:rPr lang="iw-IL" sz="5400" b="1">
                <a:solidFill>
                  <a:schemeClr val="lt1"/>
                </a:solidFill>
              </a:rPr>
              <a:t>יום הזיכרון לחללי מערכות ישראל </a:t>
            </a:r>
            <a:br>
              <a:rPr lang="iw-IL" sz="5400" b="1">
                <a:solidFill>
                  <a:schemeClr val="lt1"/>
                </a:solidFill>
              </a:rPr>
            </a:br>
            <a:r>
              <a:rPr lang="iw-IL" sz="5400" b="1">
                <a:solidFill>
                  <a:schemeClr val="lt1"/>
                </a:solidFill>
              </a:rPr>
              <a:t>ולחללי פעולות האיבה</a:t>
            </a:r>
            <a:endParaRPr sz="5400">
              <a:solidFill>
                <a:schemeClr val="lt1"/>
              </a:solidFill>
            </a:endParaRPr>
          </a:p>
        </p:txBody>
      </p:sp>
      <p:sp>
        <p:nvSpPr>
          <p:cNvPr id="99" name="Google Shape;99;p3"/>
          <p:cNvSpPr txBox="1">
            <a:spLocks noGrp="1"/>
          </p:cNvSpPr>
          <p:nvPr>
            <p:ph type="body" idx="1"/>
          </p:nvPr>
        </p:nvSpPr>
        <p:spPr>
          <a:xfrm>
            <a:off x="2338251" y="1974443"/>
            <a:ext cx="9853749" cy="4065410"/>
          </a:xfrm>
          <a:prstGeom prst="rect">
            <a:avLst/>
          </a:prstGeom>
          <a:noFill/>
          <a:ln>
            <a:noFill/>
          </a:ln>
        </p:spPr>
        <p:txBody>
          <a:bodyPr spcFirstLastPara="1" wrap="square" lIns="91425" tIns="45700" rIns="91425" bIns="45700" anchor="t" anchorCtr="0">
            <a:noAutofit/>
          </a:bodyPr>
          <a:lstStyle/>
          <a:p>
            <a:pPr marL="457200" lvl="0" indent="-406400" algn="r" rtl="1">
              <a:lnSpc>
                <a:spcPct val="150000"/>
              </a:lnSpc>
              <a:spcBef>
                <a:spcPts val="1000"/>
              </a:spcBef>
              <a:spcAft>
                <a:spcPts val="0"/>
              </a:spcAft>
              <a:buSzPts val="2800"/>
              <a:buChar char="•"/>
            </a:pPr>
            <a:r>
              <a:rPr lang="iw-IL" sz="2400">
                <a:solidFill>
                  <a:schemeClr val="dk1"/>
                </a:solidFill>
              </a:rPr>
              <a:t>יום הזיכרון, החל בד' באייר, הוא יום אבל לאומי במדינת ישראל להנצחת זכרם של</a:t>
            </a:r>
            <a:br>
              <a:rPr lang="iw-IL" sz="2400">
                <a:solidFill>
                  <a:schemeClr val="dk1"/>
                </a:solidFill>
              </a:rPr>
            </a:br>
            <a:r>
              <a:rPr lang="iw-IL" sz="2400">
                <a:solidFill>
                  <a:schemeClr val="dk1"/>
                </a:solidFill>
              </a:rPr>
              <a:t>חללי מערכות ישראל ופעולות האיבה, מתקופת טרום המדינה ועד ימינו.</a:t>
            </a:r>
            <a:endParaRPr/>
          </a:p>
          <a:p>
            <a:pPr marL="457200" lvl="0" indent="-406400" algn="r" rtl="1">
              <a:lnSpc>
                <a:spcPct val="150000"/>
              </a:lnSpc>
              <a:spcBef>
                <a:spcPts val="1000"/>
              </a:spcBef>
              <a:spcAft>
                <a:spcPts val="0"/>
              </a:spcAft>
              <a:buClr>
                <a:srgbClr val="424242"/>
              </a:buClr>
              <a:buSzPts val="3600"/>
              <a:buChar char="•"/>
            </a:pPr>
            <a:r>
              <a:rPr lang="iw-IL" sz="2400">
                <a:solidFill>
                  <a:schemeClr val="dk1"/>
                </a:solidFill>
                <a:latin typeface="Calibri"/>
                <a:ea typeface="Calibri"/>
                <a:cs typeface="Calibri"/>
                <a:sym typeface="Calibri"/>
              </a:rPr>
              <a:t>במהלך יום הזיכרון, מתנהלים החיים בארץ בצל השכול והזיכרון. </a:t>
            </a:r>
            <a:endParaRPr sz="2400">
              <a:solidFill>
                <a:schemeClr val="dk1"/>
              </a:solidFill>
            </a:endParaRPr>
          </a:p>
          <a:p>
            <a:pPr marL="457200" lvl="0" indent="-406400" algn="r" rtl="1">
              <a:lnSpc>
                <a:spcPct val="150000"/>
              </a:lnSpc>
              <a:spcBef>
                <a:spcPts val="1000"/>
              </a:spcBef>
              <a:spcAft>
                <a:spcPts val="0"/>
              </a:spcAft>
              <a:buClr>
                <a:srgbClr val="424242"/>
              </a:buClr>
              <a:buSzPts val="3600"/>
              <a:buChar char="•"/>
            </a:pPr>
            <a:r>
              <a:rPr lang="iw-IL" sz="2400">
                <a:solidFill>
                  <a:schemeClr val="dk1"/>
                </a:solidFill>
                <a:latin typeface="Calibri"/>
                <a:ea typeface="Calibri"/>
                <a:cs typeface="Calibri"/>
                <a:sym typeface="Calibri"/>
              </a:rPr>
              <a:t>ביום זה אנו מתייחדים עם זכרם של לוחמי צבא הגנה לישראל, שנתנו נפשם למען הקמת מדינת ישראל והבטחת קיומה.</a:t>
            </a:r>
            <a:endParaRPr/>
          </a:p>
          <a:p>
            <a:pPr marL="457200" lvl="0" indent="-406400" algn="r" rtl="1">
              <a:lnSpc>
                <a:spcPct val="150000"/>
              </a:lnSpc>
              <a:spcBef>
                <a:spcPts val="1000"/>
              </a:spcBef>
              <a:spcAft>
                <a:spcPts val="0"/>
              </a:spcAft>
              <a:buClr>
                <a:srgbClr val="424242"/>
              </a:buClr>
              <a:buSzPts val="3600"/>
              <a:buChar char="•"/>
            </a:pPr>
            <a:r>
              <a:rPr lang="iw-IL" sz="2400">
                <a:solidFill>
                  <a:schemeClr val="dk1"/>
                </a:solidFill>
                <a:latin typeface="Calibri"/>
                <a:ea typeface="Calibri"/>
                <a:cs typeface="Calibri"/>
                <a:sym typeface="Calibri"/>
              </a:rPr>
              <a:t>יום זה מוקדש להיכרות עם סיפורי החיים האישיים של הנופלים.</a:t>
            </a:r>
            <a:endParaRPr/>
          </a:p>
        </p:txBody>
      </p:sp>
      <p:pic>
        <p:nvPicPr>
          <p:cNvPr id="100" name="Google Shape;100;p3" descr="Free Flame Light photo and picture"/>
          <p:cNvPicPr preferRelativeResize="0"/>
          <p:nvPr/>
        </p:nvPicPr>
        <p:blipFill rotWithShape="1">
          <a:blip r:embed="rId3">
            <a:alphaModFix/>
          </a:blip>
          <a:srcRect/>
          <a:stretch/>
        </p:blipFill>
        <p:spPr>
          <a:xfrm>
            <a:off x="0" y="1487054"/>
            <a:ext cx="2455817" cy="53709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p:nvPr/>
        </p:nvSpPr>
        <p:spPr>
          <a:xfrm>
            <a:off x="4618435" y="953900"/>
            <a:ext cx="6093618" cy="4278094"/>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iw-IL" sz="4400" b="1" i="0" u="none" strike="noStrike" cap="none">
                <a:solidFill>
                  <a:schemeClr val="dk2"/>
                </a:solidFill>
                <a:latin typeface="Calibri"/>
                <a:ea typeface="Calibri"/>
                <a:cs typeface="Calibri"/>
                <a:sym typeface="Calibri"/>
              </a:rPr>
              <a:t>יום זיכרון בצל מלחמה</a:t>
            </a:r>
            <a:endParaRPr sz="4400" b="1" i="0" u="none" strike="noStrike" cap="none">
              <a:solidFill>
                <a:schemeClr val="dk2"/>
              </a:solidFill>
              <a:latin typeface="Calibri"/>
              <a:ea typeface="Calibri"/>
              <a:cs typeface="Calibri"/>
              <a:sym typeface="Calibri"/>
            </a:endParaRPr>
          </a:p>
          <a:p>
            <a:pPr marL="0" marR="0" lvl="0" indent="0" algn="ctr" rtl="1">
              <a:lnSpc>
                <a:spcPct val="100000"/>
              </a:lnSpc>
              <a:spcBef>
                <a:spcPts val="0"/>
              </a:spcBef>
              <a:spcAft>
                <a:spcPts val="0"/>
              </a:spcAft>
              <a:buNone/>
            </a:pPr>
            <a:endParaRPr sz="4400" b="1" i="0" u="none" strike="noStrike" cap="none">
              <a:solidFill>
                <a:schemeClr val="dk2"/>
              </a:solidFill>
              <a:latin typeface="Calibri"/>
              <a:ea typeface="Calibri"/>
              <a:cs typeface="Calibri"/>
              <a:sym typeface="Calibri"/>
            </a:endParaRPr>
          </a:p>
          <a:p>
            <a:pPr marL="0" marR="0" lvl="0" indent="0" algn="ctr" rtl="1">
              <a:lnSpc>
                <a:spcPct val="100000"/>
              </a:lnSpc>
              <a:spcBef>
                <a:spcPts val="0"/>
              </a:spcBef>
              <a:spcAft>
                <a:spcPts val="0"/>
              </a:spcAft>
              <a:buNone/>
            </a:pPr>
            <a:r>
              <a:rPr lang="iw-IL" sz="5400" b="1" i="0" u="none" strike="noStrike" cap="none">
                <a:solidFill>
                  <a:schemeClr val="dk2"/>
                </a:solidFill>
                <a:latin typeface="Calibri"/>
                <a:ea typeface="Calibri"/>
                <a:cs typeface="Calibri"/>
                <a:sym typeface="Calibri"/>
              </a:rPr>
              <a:t>אילו תחושות, </a:t>
            </a:r>
            <a:br>
              <a:rPr lang="iw-IL" sz="5400" b="1" i="0" u="none" strike="noStrike" cap="none">
                <a:solidFill>
                  <a:schemeClr val="dk2"/>
                </a:solidFill>
                <a:latin typeface="Calibri"/>
                <a:ea typeface="Calibri"/>
                <a:cs typeface="Calibri"/>
                <a:sym typeface="Calibri"/>
              </a:rPr>
            </a:br>
            <a:r>
              <a:rPr lang="iw-IL" sz="5400" b="1" i="0" u="none" strike="noStrike" cap="none">
                <a:solidFill>
                  <a:schemeClr val="dk2"/>
                </a:solidFill>
                <a:latin typeface="Calibri"/>
                <a:ea typeface="Calibri"/>
                <a:cs typeface="Calibri"/>
                <a:sym typeface="Calibri"/>
              </a:rPr>
              <a:t>מחשבות ורגשות</a:t>
            </a:r>
            <a:endParaRPr/>
          </a:p>
          <a:p>
            <a:pPr marL="0" marR="0" lvl="0" indent="0" algn="ctr" rtl="1">
              <a:lnSpc>
                <a:spcPct val="100000"/>
              </a:lnSpc>
              <a:spcBef>
                <a:spcPts val="0"/>
              </a:spcBef>
              <a:spcAft>
                <a:spcPts val="0"/>
              </a:spcAft>
              <a:buNone/>
            </a:pPr>
            <a:r>
              <a:rPr lang="iw-IL" sz="5400" b="1" i="0" u="none" strike="noStrike" cap="none">
                <a:solidFill>
                  <a:schemeClr val="dk2"/>
                </a:solidFill>
                <a:latin typeface="Calibri"/>
                <a:ea typeface="Calibri"/>
                <a:cs typeface="Calibri"/>
                <a:sym typeface="Calibri"/>
              </a:rPr>
              <a:t>עולים בכם היום?</a:t>
            </a:r>
            <a:endParaRPr sz="5400" b="1" i="0" u="none" strike="noStrike" cap="none">
              <a:solidFill>
                <a:schemeClr val="dk2"/>
              </a:solidFill>
              <a:latin typeface="Calibri"/>
              <a:ea typeface="Calibri"/>
              <a:cs typeface="Calibri"/>
              <a:sym typeface="Calibri"/>
            </a:endParaRPr>
          </a:p>
        </p:txBody>
      </p:sp>
      <p:pic>
        <p:nvPicPr>
          <p:cNvPr id="106" name="Google Shape;106;p4" descr="נר חורף לבן על קוביית עץ"/>
          <p:cNvPicPr preferRelativeResize="0"/>
          <p:nvPr/>
        </p:nvPicPr>
        <p:blipFill rotWithShape="1">
          <a:blip r:embed="rId3">
            <a:alphaModFix/>
          </a:blip>
          <a:srcRect t="21006"/>
          <a:stretch/>
        </p:blipFill>
        <p:spPr>
          <a:xfrm>
            <a:off x="646510" y="1314451"/>
            <a:ext cx="3971925" cy="4710112"/>
          </a:xfrm>
          <a:prstGeom prst="rect">
            <a:avLst/>
          </a:prstGeom>
          <a:solidFill>
            <a:srgbClr val="ECECEC"/>
          </a:solidFill>
          <a:ln w="190500" cap="rnd" cmpd="sng">
            <a:solidFill>
              <a:srgbClr val="FFFFFF"/>
            </a:solidFill>
            <a:prstDash val="solid"/>
            <a:round/>
            <a:headEnd type="none" w="sm" len="sm"/>
            <a:tailEnd type="none" w="sm" len="sm"/>
          </a:ln>
          <a:effectLst>
            <a:outerShdw blurRad="36195" dist="12700" dir="11400000" algn="tl" rotWithShape="0">
              <a:srgbClr val="000000">
                <a:alpha val="32941"/>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p:nvPr/>
        </p:nvSpPr>
        <p:spPr>
          <a:xfrm>
            <a:off x="4137889" y="1875483"/>
            <a:ext cx="7529577" cy="4407408"/>
          </a:xfrm>
          <a:prstGeom prst="rect">
            <a:avLst/>
          </a:prstGeom>
          <a:solidFill>
            <a:srgbClr val="D8D8D8"/>
          </a:solidFill>
          <a:ln>
            <a:noFill/>
          </a:ln>
        </p:spPr>
        <p:txBody>
          <a:bodyPr spcFirstLastPara="1" wrap="square" lIns="91425" tIns="45700" rIns="91425" bIns="45700" anchor="t" anchorCtr="0">
            <a:noAutofit/>
          </a:bodyPr>
          <a:lstStyle/>
          <a:p>
            <a:pPr marL="0" marR="0" lvl="0" indent="0" algn="ctr" rtl="1">
              <a:lnSpc>
                <a:spcPct val="90000"/>
              </a:lnSpc>
              <a:spcBef>
                <a:spcPts val="1000"/>
              </a:spcBef>
              <a:spcAft>
                <a:spcPts val="0"/>
              </a:spcAft>
              <a:buClr>
                <a:schemeClr val="dk1"/>
              </a:buClr>
              <a:buSzPts val="2800"/>
              <a:buFont typeface="Arial"/>
              <a:buNone/>
            </a:pPr>
            <a:r>
              <a:rPr lang="iw-IL" sz="3600" b="1" i="0" u="none" strike="noStrike" cap="none">
                <a:solidFill>
                  <a:schemeClr val="dk1"/>
                </a:solidFill>
                <a:latin typeface="Calibri"/>
                <a:ea typeface="Calibri"/>
                <a:cs typeface="Calibri"/>
                <a:sym typeface="Calibri"/>
              </a:rPr>
              <a:t>כשאנו נזכרים - אנו לא לבד! </a:t>
            </a:r>
            <a:endParaRPr/>
          </a:p>
          <a:p>
            <a:pPr marL="0" marR="0" lvl="0" indent="0" algn="ctr" rtl="1">
              <a:lnSpc>
                <a:spcPct val="90000"/>
              </a:lnSpc>
              <a:spcBef>
                <a:spcPts val="1000"/>
              </a:spcBef>
              <a:spcAft>
                <a:spcPts val="0"/>
              </a:spcAft>
              <a:buClr>
                <a:schemeClr val="dk1"/>
              </a:buClr>
              <a:buSzPts val="2800"/>
              <a:buFont typeface="Arial"/>
              <a:buNone/>
            </a:pPr>
            <a:endParaRPr sz="3600" b="1" i="0" u="none" strike="noStrike" cap="none">
              <a:solidFill>
                <a:schemeClr val="dk1"/>
              </a:solidFill>
              <a:latin typeface="Calibri"/>
              <a:ea typeface="Calibri"/>
              <a:cs typeface="Calibri"/>
              <a:sym typeface="Calibri"/>
            </a:endParaRPr>
          </a:p>
          <a:p>
            <a:pPr marL="0" marR="0" lvl="0" indent="0" algn="ctr" rtl="1">
              <a:lnSpc>
                <a:spcPct val="90000"/>
              </a:lnSpc>
              <a:spcBef>
                <a:spcPts val="1000"/>
              </a:spcBef>
              <a:spcAft>
                <a:spcPts val="0"/>
              </a:spcAft>
              <a:buClr>
                <a:schemeClr val="dk1"/>
              </a:buClr>
              <a:buSzPts val="2800"/>
              <a:buFont typeface="Arial"/>
              <a:buNone/>
            </a:pPr>
            <a:r>
              <a:rPr lang="iw-IL" sz="2800" b="1" i="0" u="none" strike="noStrike" cap="none">
                <a:solidFill>
                  <a:schemeClr val="dk1"/>
                </a:solidFill>
                <a:latin typeface="Calibri"/>
                <a:ea typeface="Calibri"/>
                <a:cs typeface="Calibri"/>
                <a:sym typeface="Calibri"/>
              </a:rPr>
              <a:t>התכנים, המראות והסיפורים </a:t>
            </a:r>
            <a:endParaRPr/>
          </a:p>
          <a:p>
            <a:pPr marL="0" marR="0" lvl="0" indent="0" algn="ctr" rtl="1">
              <a:lnSpc>
                <a:spcPct val="90000"/>
              </a:lnSpc>
              <a:spcBef>
                <a:spcPts val="1000"/>
              </a:spcBef>
              <a:spcAft>
                <a:spcPts val="0"/>
              </a:spcAft>
              <a:buClr>
                <a:schemeClr val="dk1"/>
              </a:buClr>
              <a:buSzPts val="2800"/>
              <a:buFont typeface="Arial"/>
              <a:buNone/>
            </a:pPr>
            <a:r>
              <a:rPr lang="iw-IL" sz="2800" b="1" i="0" u="none" strike="noStrike" cap="none">
                <a:solidFill>
                  <a:schemeClr val="dk1"/>
                </a:solidFill>
                <a:latin typeface="Calibri"/>
                <a:ea typeface="Calibri"/>
                <a:cs typeface="Calibri"/>
                <a:sym typeface="Calibri"/>
              </a:rPr>
              <a:t>עלולים להציף מחשבות ורגשות. </a:t>
            </a:r>
            <a:endParaRPr/>
          </a:p>
          <a:p>
            <a:pPr marL="0" marR="0" lvl="0" indent="0" algn="ctr" rtl="1">
              <a:lnSpc>
                <a:spcPct val="90000"/>
              </a:lnSpc>
              <a:spcBef>
                <a:spcPts val="1000"/>
              </a:spcBef>
              <a:spcAft>
                <a:spcPts val="0"/>
              </a:spcAft>
              <a:buClr>
                <a:schemeClr val="dk1"/>
              </a:buClr>
              <a:buSzPts val="2800"/>
              <a:buFont typeface="Arial"/>
              <a:buNone/>
            </a:pPr>
            <a:r>
              <a:rPr lang="iw-IL" sz="2800" b="1" i="0" u="none" strike="noStrike" cap="none">
                <a:solidFill>
                  <a:schemeClr val="dk1"/>
                </a:solidFill>
                <a:latin typeface="Calibri"/>
                <a:ea typeface="Calibri"/>
                <a:cs typeface="Calibri"/>
                <a:sym typeface="Calibri"/>
              </a:rPr>
              <a:t>אנו תמיד יכולים לשתף בהם בני משפחה או חברים.</a:t>
            </a:r>
            <a:endParaRPr/>
          </a:p>
          <a:p>
            <a:pPr marL="0" marR="0" lvl="0" indent="0" algn="ctr" rtl="1">
              <a:lnSpc>
                <a:spcPct val="90000"/>
              </a:lnSpc>
              <a:spcBef>
                <a:spcPts val="1000"/>
              </a:spcBef>
              <a:spcAft>
                <a:spcPts val="0"/>
              </a:spcAft>
              <a:buClr>
                <a:schemeClr val="dk1"/>
              </a:buClr>
              <a:buSzPts val="2800"/>
              <a:buFont typeface="Arial"/>
              <a:buNone/>
            </a:pPr>
            <a:endParaRPr sz="4000" b="1" i="0" u="none" strike="noStrike" cap="none">
              <a:solidFill>
                <a:schemeClr val="dk1"/>
              </a:solidFill>
              <a:latin typeface="Calibri"/>
              <a:ea typeface="Calibri"/>
              <a:cs typeface="Calibri"/>
              <a:sym typeface="Calibri"/>
            </a:endParaRPr>
          </a:p>
          <a:p>
            <a:pPr marL="0" marR="0" lvl="0" indent="0" algn="ctr" rtl="1">
              <a:lnSpc>
                <a:spcPct val="90000"/>
              </a:lnSpc>
              <a:spcBef>
                <a:spcPts val="1000"/>
              </a:spcBef>
              <a:spcAft>
                <a:spcPts val="0"/>
              </a:spcAft>
              <a:buClr>
                <a:schemeClr val="dk1"/>
              </a:buClr>
              <a:buSzPts val="2800"/>
              <a:buFont typeface="Arial"/>
              <a:buNone/>
            </a:pPr>
            <a:r>
              <a:rPr lang="iw-IL" sz="4000" b="1" i="0" u="none" strike="noStrike" cap="none">
                <a:solidFill>
                  <a:schemeClr val="dk1"/>
                </a:solidFill>
                <a:latin typeface="Calibri"/>
                <a:ea typeface="Calibri"/>
                <a:cs typeface="Calibri"/>
                <a:sym typeface="Calibri"/>
              </a:rPr>
              <a:t>את מי תבחרו לשתף?</a:t>
            </a:r>
            <a:endParaRPr/>
          </a:p>
        </p:txBody>
      </p:sp>
      <p:sp>
        <p:nvSpPr>
          <p:cNvPr id="113" name="Google Shape;113;p5"/>
          <p:cNvSpPr txBox="1">
            <a:spLocks noGrp="1"/>
          </p:cNvSpPr>
          <p:nvPr>
            <p:ph type="title"/>
          </p:nvPr>
        </p:nvSpPr>
        <p:spPr>
          <a:xfrm>
            <a:off x="838200" y="161925"/>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lt1"/>
              </a:buClr>
              <a:buSzPts val="7200"/>
              <a:buFont typeface="Calibri"/>
              <a:buNone/>
            </a:pPr>
            <a:r>
              <a:rPr lang="iw-IL" sz="5400" b="1">
                <a:solidFill>
                  <a:schemeClr val="lt1"/>
                </a:solidFill>
              </a:rPr>
              <a:t>יום הזיכרון לחללי מערכות ישראל </a:t>
            </a:r>
            <a:br>
              <a:rPr lang="iw-IL" sz="5400" b="1">
                <a:solidFill>
                  <a:schemeClr val="lt1"/>
                </a:solidFill>
              </a:rPr>
            </a:br>
            <a:r>
              <a:rPr lang="iw-IL" sz="5400" b="1">
                <a:solidFill>
                  <a:schemeClr val="lt1"/>
                </a:solidFill>
              </a:rPr>
              <a:t>ולחללי פעולות האיבה</a:t>
            </a:r>
            <a:endParaRPr sz="5400">
              <a:solidFill>
                <a:schemeClr val="lt1"/>
              </a:solidFill>
            </a:endParaRPr>
          </a:p>
        </p:txBody>
      </p:sp>
      <p:pic>
        <p:nvPicPr>
          <p:cNvPr id="114" name="Google Shape;114;p5" descr="C:\Users\user\OneDrive\שולחן העבודה\התאמות - הדרכה\כח אדר ב\אחיזת ידיים.jpg"/>
          <p:cNvPicPr preferRelativeResize="0"/>
          <p:nvPr/>
        </p:nvPicPr>
        <p:blipFill rotWithShape="1">
          <a:blip r:embed="rId3">
            <a:alphaModFix/>
          </a:blip>
          <a:srcRect/>
          <a:stretch/>
        </p:blipFill>
        <p:spPr>
          <a:xfrm flipH="1">
            <a:off x="524534" y="3096797"/>
            <a:ext cx="3552954" cy="1964780"/>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lt1"/>
              </a:buClr>
              <a:buSzPts val="7200"/>
              <a:buFont typeface="Calibri"/>
              <a:buNone/>
            </a:pPr>
            <a:r>
              <a:rPr lang="iw-IL" sz="6000" b="0" i="0">
                <a:solidFill>
                  <a:srgbClr val="002060"/>
                </a:solidFill>
                <a:latin typeface="arial"/>
                <a:ea typeface="arial"/>
                <a:cs typeface="arial"/>
                <a:sym typeface="arial"/>
              </a:rPr>
              <a:t>יום הזיכרון</a:t>
            </a:r>
            <a:endParaRPr sz="6000">
              <a:solidFill>
                <a:srgbClr val="002060"/>
              </a:solidFill>
            </a:endParaRPr>
          </a:p>
        </p:txBody>
      </p:sp>
      <p:pic>
        <p:nvPicPr>
          <p:cNvPr id="121" name="Google Shape;121;p6" descr="Free Watercolor Speech Bubble illustration and picture"/>
          <p:cNvPicPr preferRelativeResize="0"/>
          <p:nvPr/>
        </p:nvPicPr>
        <p:blipFill rotWithShape="1">
          <a:blip r:embed="rId3">
            <a:alphaModFix/>
          </a:blip>
          <a:srcRect/>
          <a:stretch/>
        </p:blipFill>
        <p:spPr>
          <a:xfrm rot="8803334">
            <a:off x="35625" y="178013"/>
            <a:ext cx="3883480" cy="3564690"/>
          </a:xfrm>
          <a:prstGeom prst="rect">
            <a:avLst/>
          </a:prstGeom>
          <a:noFill/>
          <a:ln>
            <a:noFill/>
          </a:ln>
        </p:spPr>
      </p:pic>
      <p:sp>
        <p:nvSpPr>
          <p:cNvPr id="122" name="Google Shape;122;p6"/>
          <p:cNvSpPr txBox="1"/>
          <p:nvPr/>
        </p:nvSpPr>
        <p:spPr>
          <a:xfrm>
            <a:off x="654050" y="3121782"/>
            <a:ext cx="10883900" cy="1938992"/>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iw-IL" sz="6000" b="0" i="0" u="none" strike="noStrike" cap="none">
                <a:solidFill>
                  <a:srgbClr val="000000"/>
                </a:solidFill>
                <a:latin typeface="Calibri"/>
                <a:ea typeface="Calibri"/>
                <a:cs typeface="Calibri"/>
                <a:sym typeface="Calibri"/>
              </a:rPr>
              <a:t>על מה, לדעתכם, </a:t>
            </a:r>
            <a:endParaRPr/>
          </a:p>
          <a:p>
            <a:pPr marL="0" marR="0" lvl="0" indent="0" algn="ctr" rtl="1">
              <a:lnSpc>
                <a:spcPct val="100000"/>
              </a:lnSpc>
              <a:spcBef>
                <a:spcPts val="0"/>
              </a:spcBef>
              <a:spcAft>
                <a:spcPts val="0"/>
              </a:spcAft>
              <a:buNone/>
            </a:pPr>
            <a:r>
              <a:rPr lang="iw-IL" sz="6000" b="0" i="0" u="none" strike="noStrike" cap="none">
                <a:solidFill>
                  <a:srgbClr val="000000"/>
                </a:solidFill>
                <a:latin typeface="Calibri"/>
                <a:ea typeface="Calibri"/>
                <a:cs typeface="Calibri"/>
                <a:sym typeface="Calibri"/>
              </a:rPr>
              <a:t>זוכרים את הנופלים ובאלו דרכים?</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7"/>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lt1"/>
              </a:buClr>
              <a:buSzPts val="7200"/>
              <a:buFont typeface="Calibri"/>
              <a:buNone/>
            </a:pPr>
            <a:r>
              <a:rPr lang="iw-IL"/>
              <a:t>זוכרים את שלמה אלכסנדר ז"ל</a:t>
            </a:r>
            <a:endParaRPr/>
          </a:p>
        </p:txBody>
      </p:sp>
      <p:sp>
        <p:nvSpPr>
          <p:cNvPr id="129" name="Google Shape;129;p7"/>
          <p:cNvSpPr txBox="1"/>
          <p:nvPr/>
        </p:nvSpPr>
        <p:spPr>
          <a:xfrm>
            <a:off x="362371" y="1593566"/>
            <a:ext cx="7623762" cy="4992457"/>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iw-IL" sz="3600" b="1" i="0" u="none" strike="noStrike" cap="none">
                <a:solidFill>
                  <a:schemeClr val="dk1"/>
                </a:solidFill>
                <a:latin typeface="Calibri"/>
                <a:ea typeface="Calibri"/>
                <a:cs typeface="Calibri"/>
                <a:sym typeface="Calibri"/>
              </a:rPr>
              <a:t>סמ"ל שלמה אלכסנדר לווינשטיין, </a:t>
            </a:r>
            <a:endParaRPr/>
          </a:p>
          <a:p>
            <a:pPr marL="0" marR="0" lvl="0" indent="0" algn="r" rtl="1">
              <a:lnSpc>
                <a:spcPct val="150000"/>
              </a:lnSpc>
              <a:spcBef>
                <a:spcPts val="0"/>
              </a:spcBef>
              <a:spcAft>
                <a:spcPts val="0"/>
              </a:spcAft>
              <a:buNone/>
            </a:pPr>
            <a:r>
              <a:rPr lang="iw-IL" sz="3600" b="1" i="0" u="none" strike="noStrike" cap="none">
                <a:solidFill>
                  <a:schemeClr val="dk1"/>
                </a:solidFill>
                <a:latin typeface="Calibri"/>
                <a:ea typeface="Calibri"/>
                <a:cs typeface="Calibri"/>
                <a:sym typeface="Calibri"/>
              </a:rPr>
              <a:t>בן מאיר-דויד ושולמית. </a:t>
            </a:r>
            <a:endParaRPr/>
          </a:p>
          <a:p>
            <a:pPr marL="0" marR="0" lvl="0" indent="0" algn="r" rtl="1">
              <a:lnSpc>
                <a:spcPct val="150000"/>
              </a:lnSpc>
              <a:spcBef>
                <a:spcPts val="0"/>
              </a:spcBef>
              <a:spcAft>
                <a:spcPts val="0"/>
              </a:spcAft>
              <a:buNone/>
            </a:pPr>
            <a:r>
              <a:rPr lang="iw-IL" sz="3600" b="1" i="0" u="none" strike="noStrike" cap="none">
                <a:solidFill>
                  <a:schemeClr val="dk1"/>
                </a:solidFill>
                <a:latin typeface="Calibri"/>
                <a:ea typeface="Calibri"/>
                <a:cs typeface="Calibri"/>
                <a:sym typeface="Calibri"/>
              </a:rPr>
              <a:t>נפל ביום כ"ז בחשון תשי"ז (31.10.1956).</a:t>
            </a:r>
            <a:endParaRPr/>
          </a:p>
          <a:p>
            <a:pPr marL="0" marR="0" lvl="0" indent="0" algn="r" rtl="1">
              <a:lnSpc>
                <a:spcPct val="150000"/>
              </a:lnSpc>
              <a:spcBef>
                <a:spcPts val="0"/>
              </a:spcBef>
              <a:spcAft>
                <a:spcPts val="0"/>
              </a:spcAft>
              <a:buNone/>
            </a:pPr>
            <a:r>
              <a:rPr lang="iw-IL" sz="3600" b="1" i="0" u="none" strike="noStrike" cap="none">
                <a:solidFill>
                  <a:schemeClr val="dk1"/>
                </a:solidFill>
                <a:latin typeface="Calibri"/>
                <a:ea typeface="Calibri"/>
                <a:cs typeface="Calibri"/>
                <a:sym typeface="Calibri"/>
              </a:rPr>
              <a:t>בן 22 בנופלו.</a:t>
            </a:r>
            <a:endParaRPr/>
          </a:p>
          <a:p>
            <a:pPr marL="0" marR="0" lvl="0" indent="0" algn="r" rtl="1">
              <a:lnSpc>
                <a:spcPct val="150000"/>
              </a:lnSpc>
              <a:spcBef>
                <a:spcPts val="0"/>
              </a:spcBef>
              <a:spcAft>
                <a:spcPts val="0"/>
              </a:spcAft>
              <a:buNone/>
            </a:pPr>
            <a:r>
              <a:rPr lang="iw-IL" sz="3600" b="1" i="0" u="none" strike="noStrike" cap="none">
                <a:solidFill>
                  <a:schemeClr val="dk1"/>
                </a:solidFill>
                <a:latin typeface="Calibri"/>
                <a:ea typeface="Calibri"/>
                <a:cs typeface="Calibri"/>
                <a:sym typeface="Calibri"/>
              </a:rPr>
              <a:t>מקום מנוחתו בית העלמין האזרחי </a:t>
            </a:r>
            <a:endParaRPr/>
          </a:p>
          <a:p>
            <a:pPr marL="0" marR="0" lvl="0" indent="0" algn="r" rtl="1">
              <a:lnSpc>
                <a:spcPct val="150000"/>
              </a:lnSpc>
              <a:spcBef>
                <a:spcPts val="0"/>
              </a:spcBef>
              <a:spcAft>
                <a:spcPts val="0"/>
              </a:spcAft>
              <a:buNone/>
            </a:pPr>
            <a:r>
              <a:rPr lang="iw-IL" sz="3600" b="1" i="0" u="none" strike="noStrike" cap="none">
                <a:solidFill>
                  <a:schemeClr val="dk1"/>
                </a:solidFill>
                <a:latin typeface="Calibri"/>
                <a:ea typeface="Calibri"/>
                <a:cs typeface="Calibri"/>
                <a:sym typeface="Calibri"/>
              </a:rPr>
              <a:t>בני ברק-זיכרון מאיר.</a:t>
            </a:r>
            <a:endParaRPr/>
          </a:p>
        </p:txBody>
      </p:sp>
      <p:pic>
        <p:nvPicPr>
          <p:cNvPr id="130" name="Google Shape;130;p7"/>
          <p:cNvPicPr preferRelativeResize="0"/>
          <p:nvPr/>
        </p:nvPicPr>
        <p:blipFill rotWithShape="1">
          <a:blip r:embed="rId3">
            <a:alphaModFix/>
          </a:blip>
          <a:srcRect/>
          <a:stretch/>
        </p:blipFill>
        <p:spPr>
          <a:xfrm>
            <a:off x="8271883" y="2005481"/>
            <a:ext cx="3367667" cy="41686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8"/>
          <p:cNvPicPr preferRelativeResize="0"/>
          <p:nvPr/>
        </p:nvPicPr>
        <p:blipFill rotWithShape="1">
          <a:blip r:embed="rId3">
            <a:alphaModFix/>
          </a:blip>
          <a:srcRect/>
          <a:stretch/>
        </p:blipFill>
        <p:spPr>
          <a:xfrm>
            <a:off x="1" y="1487054"/>
            <a:ext cx="12192000" cy="5370945"/>
          </a:xfrm>
          <a:prstGeom prst="rect">
            <a:avLst/>
          </a:prstGeom>
          <a:noFill/>
          <a:ln>
            <a:noFill/>
          </a:ln>
        </p:spPr>
      </p:pic>
      <p:sp>
        <p:nvSpPr>
          <p:cNvPr id="137" name="Google Shape;137;p8"/>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lt1"/>
              </a:buClr>
              <a:buSzPts val="7200"/>
              <a:buFont typeface="Calibri"/>
              <a:buNone/>
            </a:pPr>
            <a:r>
              <a:rPr lang="iw-IL" sz="5400"/>
              <a:t>זוכרים את שלמה אלכסנדר ז"ל – </a:t>
            </a:r>
            <a:br>
              <a:rPr lang="iw-IL" sz="5400"/>
            </a:br>
            <a:r>
              <a:rPr lang="iw-IL" sz="5400"/>
              <a:t>תחנות בחייו</a:t>
            </a:r>
            <a:endParaRPr/>
          </a:p>
        </p:txBody>
      </p:sp>
      <p:sp>
        <p:nvSpPr>
          <p:cNvPr id="138" name="Google Shape;138;p8"/>
          <p:cNvSpPr txBox="1">
            <a:spLocks noGrp="1"/>
          </p:cNvSpPr>
          <p:nvPr>
            <p:ph type="body" idx="1"/>
          </p:nvPr>
        </p:nvSpPr>
        <p:spPr>
          <a:xfrm>
            <a:off x="176210" y="1809757"/>
            <a:ext cx="11839579" cy="4886751"/>
          </a:xfrm>
          <a:prstGeom prst="rect">
            <a:avLst/>
          </a:prstGeom>
          <a:noFill/>
          <a:ln>
            <a:noFill/>
          </a:ln>
        </p:spPr>
        <p:txBody>
          <a:bodyPr spcFirstLastPara="1" wrap="square" lIns="91425" tIns="45700" rIns="91425" bIns="45700" anchor="t" anchorCtr="0">
            <a:noAutofit/>
          </a:bodyPr>
          <a:lstStyle/>
          <a:p>
            <a:pPr marL="457200" lvl="0" indent="-406400" algn="r" rtl="1">
              <a:lnSpc>
                <a:spcPct val="150000"/>
              </a:lnSpc>
              <a:spcBef>
                <a:spcPts val="1000"/>
              </a:spcBef>
              <a:spcAft>
                <a:spcPts val="0"/>
              </a:spcAft>
              <a:buSzPts val="2800"/>
              <a:buChar char="•"/>
            </a:pPr>
            <a:r>
              <a:rPr lang="iw-IL" b="1">
                <a:solidFill>
                  <a:schemeClr val="dk1"/>
                </a:solidFill>
                <a:latin typeface="Calibri"/>
                <a:ea typeface="Calibri"/>
                <a:cs typeface="Calibri"/>
                <a:sym typeface="Calibri"/>
              </a:rPr>
              <a:t>סמ"ל שלמה אלכסנדר לוינשטיין ז"ל נולד ביום ל' בתשרי תרצ"ה (9.10.1934) בירושלים.</a:t>
            </a:r>
            <a:endParaRPr/>
          </a:p>
          <a:p>
            <a:pPr marL="457200" lvl="0" indent="-457200" algn="r" rtl="1">
              <a:lnSpc>
                <a:spcPct val="170000"/>
              </a:lnSpc>
              <a:spcBef>
                <a:spcPts val="1000"/>
              </a:spcBef>
              <a:spcAft>
                <a:spcPts val="0"/>
              </a:spcAft>
              <a:buSzPts val="2800"/>
              <a:buChar char="•"/>
            </a:pPr>
            <a:r>
              <a:rPr lang="iw-IL" b="1"/>
              <a:t>מתחילה למד בבית-הספר "מוריה" שבתל-אביב, לאחר-מכן עבר לישיבת "אור-ישראל" שבפתח-תקוה.</a:t>
            </a:r>
            <a:endParaRPr/>
          </a:p>
          <a:p>
            <a:pPr marL="457200" lvl="0" indent="-457200" algn="r" rtl="1">
              <a:lnSpc>
                <a:spcPct val="170000"/>
              </a:lnSpc>
              <a:spcBef>
                <a:spcPts val="1000"/>
              </a:spcBef>
              <a:spcAft>
                <a:spcPts val="0"/>
              </a:spcAft>
              <a:buSzPts val="2800"/>
              <a:buChar char="•"/>
            </a:pPr>
            <a:r>
              <a:rPr lang="iw-IL" b="1">
                <a:solidFill>
                  <a:schemeClr val="dk1"/>
                </a:solidFill>
              </a:rPr>
              <a:t>סיים את לימודיו </a:t>
            </a:r>
            <a:r>
              <a:rPr lang="iw-IL" b="1"/>
              <a:t>בישיבת פניבז' שבבני-ברק.</a:t>
            </a:r>
            <a:endParaRPr/>
          </a:p>
          <a:p>
            <a:pPr marL="457200" lvl="0" indent="-457200" algn="r" rtl="1">
              <a:lnSpc>
                <a:spcPct val="170000"/>
              </a:lnSpc>
              <a:spcBef>
                <a:spcPts val="1000"/>
              </a:spcBef>
              <a:spcAft>
                <a:spcPts val="0"/>
              </a:spcAft>
              <a:buSzPts val="2800"/>
              <a:buChar char="•"/>
            </a:pPr>
            <a:r>
              <a:rPr lang="iw-IL" b="1"/>
              <a:t>השתייך לצעירי "אגודת-ישראל". היה שוליה בבית-החרושת "אלקו" ברמת-גן.</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Effect transition="in" filter="fade">
                                      <p:cBhvr>
                                        <p:cTn id="7" dur="500"/>
                                        <p:tgtEl>
                                          <p:spTgt spid="1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xEl>
                                              <p:pRg st="1" end="1"/>
                                            </p:txEl>
                                          </p:spTgt>
                                        </p:tgtEl>
                                        <p:attrNameLst>
                                          <p:attrName>style.visibility</p:attrName>
                                        </p:attrNameLst>
                                      </p:cBhvr>
                                      <p:to>
                                        <p:strVal val="visible"/>
                                      </p:to>
                                    </p:set>
                                    <p:animEffect transition="in" filter="fade">
                                      <p:cBhvr>
                                        <p:cTn id="12" dur="500"/>
                                        <p:tgtEl>
                                          <p:spTgt spid="1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
                                            <p:txEl>
                                              <p:pRg st="2" end="2"/>
                                            </p:txEl>
                                          </p:spTgt>
                                        </p:tgtEl>
                                        <p:attrNameLst>
                                          <p:attrName>style.visibility</p:attrName>
                                        </p:attrNameLst>
                                      </p:cBhvr>
                                      <p:to>
                                        <p:strVal val="visible"/>
                                      </p:to>
                                    </p:set>
                                    <p:animEffect transition="in" filter="fade">
                                      <p:cBhvr>
                                        <p:cTn id="17" dur="500"/>
                                        <p:tgtEl>
                                          <p:spTgt spid="1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8">
                                            <p:txEl>
                                              <p:pRg st="3" end="3"/>
                                            </p:txEl>
                                          </p:spTgt>
                                        </p:tgtEl>
                                        <p:attrNameLst>
                                          <p:attrName>style.visibility</p:attrName>
                                        </p:attrNameLst>
                                      </p:cBhvr>
                                      <p:to>
                                        <p:strVal val="visible"/>
                                      </p:to>
                                    </p:set>
                                    <p:animEffect transition="in" filter="fade">
                                      <p:cBhvr>
                                        <p:cTn id="22" dur="500"/>
                                        <p:tgtEl>
                                          <p:spTgt spid="1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9"/>
          <p:cNvPicPr preferRelativeResize="0"/>
          <p:nvPr/>
        </p:nvPicPr>
        <p:blipFill rotWithShape="1">
          <a:blip r:embed="rId3">
            <a:alphaModFix/>
          </a:blip>
          <a:srcRect/>
          <a:stretch/>
        </p:blipFill>
        <p:spPr>
          <a:xfrm>
            <a:off x="1" y="1487054"/>
            <a:ext cx="12192000" cy="5370945"/>
          </a:xfrm>
          <a:prstGeom prst="rect">
            <a:avLst/>
          </a:prstGeom>
          <a:noFill/>
          <a:ln>
            <a:noFill/>
          </a:ln>
        </p:spPr>
      </p:pic>
      <p:sp>
        <p:nvSpPr>
          <p:cNvPr id="145" name="Google Shape;145;p9"/>
          <p:cNvSpPr txBox="1">
            <a:spLocks noGrp="1"/>
          </p:cNvSpPr>
          <p:nvPr>
            <p:ph type="title"/>
          </p:nvPr>
        </p:nvSpPr>
        <p:spPr>
          <a:xfrm>
            <a:off x="519113" y="149641"/>
            <a:ext cx="11153774"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lt1"/>
              </a:buClr>
              <a:buSzPts val="7200"/>
              <a:buFont typeface="Calibri"/>
              <a:buNone/>
            </a:pPr>
            <a:r>
              <a:rPr lang="iw-IL" sz="4800"/>
              <a:t>זוכרים את סמ"ל שלמה אלכסנדר לווינשטיין ז"ל – </a:t>
            </a:r>
            <a:br>
              <a:rPr lang="iw-IL" sz="4800"/>
            </a:br>
            <a:r>
              <a:rPr lang="iw-IL" sz="4800"/>
              <a:t>תחנות בחייו</a:t>
            </a:r>
            <a:endParaRPr/>
          </a:p>
        </p:txBody>
      </p:sp>
      <p:sp>
        <p:nvSpPr>
          <p:cNvPr id="146" name="Google Shape;146;p9"/>
          <p:cNvSpPr txBox="1">
            <a:spLocks noGrp="1"/>
          </p:cNvSpPr>
          <p:nvPr>
            <p:ph type="body" idx="1"/>
          </p:nvPr>
        </p:nvSpPr>
        <p:spPr>
          <a:xfrm>
            <a:off x="271707" y="1475204"/>
            <a:ext cx="11153774" cy="5774503"/>
          </a:xfrm>
          <a:prstGeom prst="rect">
            <a:avLst/>
          </a:prstGeom>
          <a:noFill/>
          <a:ln>
            <a:noFill/>
          </a:ln>
        </p:spPr>
        <p:txBody>
          <a:bodyPr spcFirstLastPara="1" wrap="square" lIns="91425" tIns="45700" rIns="91425" bIns="45700" anchor="t" anchorCtr="0">
            <a:noAutofit/>
          </a:bodyPr>
          <a:lstStyle/>
          <a:p>
            <a:pPr marL="457200" lvl="0" indent="-457200" algn="r" rtl="1">
              <a:lnSpc>
                <a:spcPct val="170000"/>
              </a:lnSpc>
              <a:spcBef>
                <a:spcPts val="1000"/>
              </a:spcBef>
              <a:spcAft>
                <a:spcPts val="0"/>
              </a:spcAft>
              <a:buSzPts val="2800"/>
              <a:buChar char="•"/>
            </a:pPr>
            <a:r>
              <a:rPr lang="iw-IL" sz="2400" b="1"/>
              <a:t>גוייס לצה"ל בדצמבר 1953</a:t>
            </a:r>
            <a:endParaRPr/>
          </a:p>
          <a:p>
            <a:pPr marL="457200" lvl="0" indent="-457200" algn="r" rtl="1">
              <a:lnSpc>
                <a:spcPct val="170000"/>
              </a:lnSpc>
              <a:spcBef>
                <a:spcPts val="1000"/>
              </a:spcBef>
              <a:spcAft>
                <a:spcPts val="0"/>
              </a:spcAft>
              <a:buSzPts val="2800"/>
              <a:buChar char="•"/>
            </a:pPr>
            <a:r>
              <a:rPr lang="iw-IL" sz="2400" b="1"/>
              <a:t>הצטרף לנח"ל ובתום אימוניו יצא עם גרעינו לקיבוץ חפץ-חיים.</a:t>
            </a:r>
            <a:r>
              <a:rPr lang="iw-IL" sz="2400" b="1">
                <a:solidFill>
                  <a:schemeClr val="dk1"/>
                </a:solidFill>
              </a:rPr>
              <a:t> </a:t>
            </a:r>
            <a:endParaRPr/>
          </a:p>
          <a:p>
            <a:pPr marL="457200" lvl="0" indent="-457200" algn="r" rtl="1">
              <a:lnSpc>
                <a:spcPct val="170000"/>
              </a:lnSpc>
              <a:spcBef>
                <a:spcPts val="1000"/>
              </a:spcBef>
              <a:spcAft>
                <a:spcPts val="0"/>
              </a:spcAft>
              <a:buSzPts val="2800"/>
              <a:buChar char="•"/>
            </a:pPr>
            <a:r>
              <a:rPr lang="iw-IL" sz="2400" b="1"/>
              <a:t>כעבור זמן-מה יצא לקורס מ"כ , להדרכה במשק לביא, ולבסוף קיבל לידיו את ניהול שתי המחלקות בכפר-דרום. </a:t>
            </a:r>
            <a:endParaRPr/>
          </a:p>
          <a:p>
            <a:pPr marL="457200" lvl="0" indent="-457200" algn="r" rtl="1">
              <a:lnSpc>
                <a:spcPct val="170000"/>
              </a:lnSpc>
              <a:spcBef>
                <a:spcPts val="1000"/>
              </a:spcBef>
              <a:spcAft>
                <a:spcPts val="0"/>
              </a:spcAft>
              <a:buSzPts val="2800"/>
              <a:buChar char="•"/>
            </a:pPr>
            <a:r>
              <a:rPr lang="iw-IL" sz="2400" b="1"/>
              <a:t>בשנת 1955 השתתף בקרב-ניצנה וידו היתה בחיסול הפידאין אותה שנה.</a:t>
            </a:r>
            <a:endParaRPr/>
          </a:p>
          <a:p>
            <a:pPr marL="457200" lvl="0" indent="-457200" algn="r" rtl="1">
              <a:lnSpc>
                <a:spcPct val="170000"/>
              </a:lnSpc>
              <a:spcBef>
                <a:spcPts val="1000"/>
              </a:spcBef>
              <a:spcAft>
                <a:spcPts val="0"/>
              </a:spcAft>
              <a:buSzPts val="2800"/>
              <a:buChar char="•"/>
            </a:pPr>
            <a:r>
              <a:rPr lang="iw-IL" sz="2400" b="1"/>
              <a:t>לאחר שחרורו יצא לקורס-צניחה ונקרא שוב להצטרף למחלקה של נח"ל-מוצנח. </a:t>
            </a:r>
            <a:endParaRPr/>
          </a:p>
          <a:p>
            <a:pPr marL="457200" lvl="0" indent="-457200" algn="r" rtl="1">
              <a:lnSpc>
                <a:spcPct val="170000"/>
              </a:lnSpc>
              <a:spcBef>
                <a:spcPts val="1000"/>
              </a:spcBef>
              <a:spcAft>
                <a:spcPts val="0"/>
              </a:spcAft>
              <a:buSzPts val="2800"/>
              <a:buChar char="•"/>
            </a:pPr>
            <a:r>
              <a:rPr lang="iw-IL" sz="2400" b="1"/>
              <a:t>נפל בקרב במעבר-המיתלה במערכת-סיני ביום כ"ז במרחשון תשי"ז (31.10.1956).</a:t>
            </a:r>
            <a:endParaRPr sz="2400" b="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fade">
                                      <p:cBhvr>
                                        <p:cTn id="7" dur="500"/>
                                        <p:tgtEl>
                                          <p:spTgt spid="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xEl>
                                              <p:pRg st="1" end="1"/>
                                            </p:txEl>
                                          </p:spTgt>
                                        </p:tgtEl>
                                        <p:attrNameLst>
                                          <p:attrName>style.visibility</p:attrName>
                                        </p:attrNameLst>
                                      </p:cBhvr>
                                      <p:to>
                                        <p:strVal val="visible"/>
                                      </p:to>
                                    </p:set>
                                    <p:animEffect transition="in" filter="fade">
                                      <p:cBhvr>
                                        <p:cTn id="12" dur="500"/>
                                        <p:tgtEl>
                                          <p:spTgt spid="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xEl>
                                              <p:pRg st="2" end="2"/>
                                            </p:txEl>
                                          </p:spTgt>
                                        </p:tgtEl>
                                        <p:attrNameLst>
                                          <p:attrName>style.visibility</p:attrName>
                                        </p:attrNameLst>
                                      </p:cBhvr>
                                      <p:to>
                                        <p:strVal val="visible"/>
                                      </p:to>
                                    </p:set>
                                    <p:animEffect transition="in" filter="fade">
                                      <p:cBhvr>
                                        <p:cTn id="17" dur="500"/>
                                        <p:tgtEl>
                                          <p:spTgt spid="1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
                                            <p:txEl>
                                              <p:pRg st="3" end="3"/>
                                            </p:txEl>
                                          </p:spTgt>
                                        </p:tgtEl>
                                        <p:attrNameLst>
                                          <p:attrName>style.visibility</p:attrName>
                                        </p:attrNameLst>
                                      </p:cBhvr>
                                      <p:to>
                                        <p:strVal val="visible"/>
                                      </p:to>
                                    </p:set>
                                    <p:animEffect transition="in" filter="fade">
                                      <p:cBhvr>
                                        <p:cTn id="22" dur="500"/>
                                        <p:tgtEl>
                                          <p:spTgt spid="1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6">
                                            <p:txEl>
                                              <p:pRg st="4" end="4"/>
                                            </p:txEl>
                                          </p:spTgt>
                                        </p:tgtEl>
                                        <p:attrNameLst>
                                          <p:attrName>style.visibility</p:attrName>
                                        </p:attrNameLst>
                                      </p:cBhvr>
                                      <p:to>
                                        <p:strVal val="visible"/>
                                      </p:to>
                                    </p:set>
                                    <p:animEffect transition="in" filter="fade">
                                      <p:cBhvr>
                                        <p:cTn id="27" dur="500"/>
                                        <p:tgtEl>
                                          <p:spTgt spid="1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6">
                                            <p:txEl>
                                              <p:pRg st="5" end="5"/>
                                            </p:txEl>
                                          </p:spTgt>
                                        </p:tgtEl>
                                        <p:attrNameLst>
                                          <p:attrName>style.visibility</p:attrName>
                                        </p:attrNameLst>
                                      </p:cBhvr>
                                      <p:to>
                                        <p:strVal val="visible"/>
                                      </p:to>
                                    </p:set>
                                    <p:animEffect transition="in" filter="fade">
                                      <p:cBhvr>
                                        <p:cTn id="32" dur="500"/>
                                        <p:tgtEl>
                                          <p:spTgt spid="1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Office">
  <a:themeElements>
    <a:clrScheme name="כחול">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1886</Words>
  <Application>Microsoft Office PowerPoint</Application>
  <PresentationFormat>מסך רחב</PresentationFormat>
  <Paragraphs>159</Paragraphs>
  <Slides>17</Slides>
  <Notes>17</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17</vt:i4>
      </vt:variant>
    </vt:vector>
  </HeadingPairs>
  <TitlesOfParts>
    <vt:vector size="23" baseType="lpstr">
      <vt:lpstr>Calibri</vt:lpstr>
      <vt:lpstr>Arial</vt:lpstr>
      <vt:lpstr>Noto Sans Symbols</vt:lpstr>
      <vt:lpstr>Heebo</vt:lpstr>
      <vt:lpstr>Arial</vt:lpstr>
      <vt:lpstr>ערכת נושא Office</vt:lpstr>
      <vt:lpstr>מצגת של PowerPoint‏</vt:lpstr>
      <vt:lpstr>"וּמְקַיֵּם אֱמוּנָתוֹ לִישֵׁנֵי עָפָר" (תפילת שמו"ע)</vt:lpstr>
      <vt:lpstr>יום הזיכרון לחללי מערכות ישראל  ולחללי פעולות האיבה</vt:lpstr>
      <vt:lpstr>מצגת של PowerPoint‏</vt:lpstr>
      <vt:lpstr>יום הזיכרון לחללי מערכות ישראל  ולחללי פעולות האיבה</vt:lpstr>
      <vt:lpstr>יום הזיכרון</vt:lpstr>
      <vt:lpstr>זוכרים את שלמה אלכסנדר ז"ל</vt:lpstr>
      <vt:lpstr>זוכרים את שלמה אלכסנדר ז"ל –  תחנות בחייו</vt:lpstr>
      <vt:lpstr>זוכרים את סמ"ל שלמה אלכסנדר לווינשטיין ז"ל –  תחנות בחייו</vt:lpstr>
      <vt:lpstr>זוכרים את סמ"ל שלמה אלכסנדר לווינשטיין ז"ל –  תחנות בחייו</vt:lpstr>
      <vt:lpstr>סמ"ל שלמה אלכסנדר לווינשטיין ז"ל –  פעולות לזכרו</vt:lpstr>
      <vt:lpstr>זוכרים את סמ"ל שלמה אלכסנדר לווינשטיין ז"ל –  משפחה וחברים מספרים</vt:lpstr>
      <vt:lpstr>זוכרים את סמ"ל שלמה אלכסנדר לווינשטיין ז"ל –  משפחה וחברים מספרים</vt:lpstr>
      <vt:lpstr>זוכרים את סמ"ל שלמה אלכסנדר לווינשטיין ז"ל –  משפחה וחברים מספרים</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Dafna Hadar Pecker</dc:creator>
  <cp:lastModifiedBy>רחל ברויאר</cp:lastModifiedBy>
  <cp:revision>1</cp:revision>
  <dcterms:modified xsi:type="dcterms:W3CDTF">2025-04-28T08:43:01Z</dcterms:modified>
</cp:coreProperties>
</file>