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5" r:id="rId2"/>
    <p:sldMasterId id="2147483671" r:id="rId3"/>
  </p:sldMasterIdLst>
  <p:notesMasterIdLst>
    <p:notesMasterId r:id="rId19"/>
  </p:notesMasterIdLst>
  <p:sldIdLst>
    <p:sldId id="3100" r:id="rId4"/>
    <p:sldId id="3099" r:id="rId5"/>
    <p:sldId id="3084" r:id="rId6"/>
    <p:sldId id="3096" r:id="rId7"/>
    <p:sldId id="3104" r:id="rId8"/>
    <p:sldId id="3097" r:id="rId9"/>
    <p:sldId id="3093" r:id="rId10"/>
    <p:sldId id="3101" r:id="rId11"/>
    <p:sldId id="343" r:id="rId12"/>
    <p:sldId id="3087" r:id="rId13"/>
    <p:sldId id="257" r:id="rId14"/>
    <p:sldId id="3102" r:id="rId15"/>
    <p:sldId id="338" r:id="rId16"/>
    <p:sldId id="272" r:id="rId17"/>
    <p:sldId id="3098"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P" lastIdx="44" clrIdx="0">
    <p:extLst>
      <p:ext uri="{19B8F6BF-5375-455C-9EA6-DF929625EA0E}">
        <p15:presenceInfo xmlns:p15="http://schemas.microsoft.com/office/powerpoint/2012/main" userId="873281f71de5b194" providerId="Windows Live"/>
      </p:ext>
    </p:extLst>
  </p:cmAuthor>
  <p:cmAuthor id="2" name="hadas cohen" initials="hc" lastIdx="6" clrIdx="1">
    <p:extLst>
      <p:ext uri="{19B8F6BF-5375-455C-9EA6-DF929625EA0E}">
        <p15:presenceInfo xmlns:p15="http://schemas.microsoft.com/office/powerpoint/2012/main" userId="aaa066b9589937ca" providerId="Windows Live"/>
      </p:ext>
    </p:extLst>
  </p:cmAuthor>
  <p:cmAuthor id="3" name="שגית ליאני יצחק" initials="של" lastIdx="1" clrIdx="2">
    <p:extLst>
      <p:ext uri="{19B8F6BF-5375-455C-9EA6-DF929625EA0E}">
        <p15:presenceInfo xmlns:p15="http://schemas.microsoft.com/office/powerpoint/2012/main" userId="S::sagitly@office.eduil.org::1265793c-da54-4850-b560-487d33588e25" providerId="AD"/>
      </p:ext>
    </p:extLst>
  </p:cmAuthor>
  <p:cmAuthor id="4" name="מיכל זאבי וינטר" initials="מז" lastIdx="2" clrIdx="3">
    <p:extLst>
      <p:ext uri="{19B8F6BF-5375-455C-9EA6-DF929625EA0E}">
        <p15:presenceInfo xmlns:p15="http://schemas.microsoft.com/office/powerpoint/2012/main" userId="S::michal.zeevi.vinter@sisma.org.il::93bf329a-3d8d-40fa-9bd7-5021cd0975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B08200"/>
    <a:srgbClr val="156082"/>
    <a:srgbClr val="FFDC79"/>
    <a:srgbClr val="FFCE86"/>
    <a:srgbClr val="FFD384"/>
    <a:srgbClr val="CBD6D6"/>
    <a:srgbClr val="4E4F60"/>
    <a:srgbClr val="F4F1EB"/>
    <a:srgbClr val="BDD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71" autoAdjust="0"/>
    <p:restoredTop sz="81088" autoAdjust="0"/>
  </p:normalViewPr>
  <p:slideViewPr>
    <p:cSldViewPr snapToGrid="0">
      <p:cViewPr varScale="1">
        <p:scale>
          <a:sx n="54" d="100"/>
          <a:sy n="54" d="100"/>
        </p:scale>
        <p:origin x="110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A6AD293-7DFF-45BE-B3A7-B414C8B6405B}" type="datetimeFigureOut">
              <a:rPr lang="he-IL" smtClean="0"/>
              <a:t>ל'/ניסן/תשפ"ה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6B896CA-7CA9-43F3-A924-F78EAB89C8D2}" type="slidenum">
              <a:rPr lang="he-IL" smtClean="0"/>
              <a:t>‹#›</a:t>
            </a:fld>
            <a:endParaRPr lang="he-IL"/>
          </a:p>
        </p:txBody>
      </p:sp>
    </p:spTree>
    <p:extLst>
      <p:ext uri="{BB962C8B-B14F-4D97-AF65-F5344CB8AC3E}">
        <p14:creationId xmlns:p14="http://schemas.microsoft.com/office/powerpoint/2010/main" val="32430712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algn="r" rtl="1"/>
            <a:r>
              <a:rPr lang="he-IL" b="1" dirty="0"/>
              <a:t>רקע:</a:t>
            </a:r>
          </a:p>
          <a:p>
            <a:pPr marL="0" marR="0" lvl="0" indent="0" algn="r" defTabSz="914400" rtl="1" eaLnBrk="1" fontAlgn="auto" latinLnBrk="0" hangingPunct="1">
              <a:lnSpc>
                <a:spcPct val="150000"/>
              </a:lnSpc>
              <a:spcBef>
                <a:spcPts val="0"/>
              </a:spcBef>
              <a:spcAft>
                <a:spcPts val="800"/>
              </a:spcAft>
              <a:buClrTx/>
              <a:buSzTx/>
              <a:buFontTx/>
              <a:buNone/>
              <a:tabLst/>
              <a:defRPr/>
            </a:pPr>
            <a:r>
              <a:rPr lang="he-IL" sz="1200" b="1" i="0" dirty="0">
                <a:solidFill>
                  <a:srgbClr val="333333"/>
                </a:solidFill>
                <a:effectLst/>
                <a:latin typeface="Alef Hebrew"/>
              </a:rPr>
              <a:t>מבוסס על פעילות של טל הובר, מפקחת על הייעוץ מחוז צפון.</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solidFill>
                <a:schemeClr val="bg2">
                  <a:lumMod val="25000"/>
                </a:schemeClr>
              </a:solidFill>
              <a:effectLst/>
              <a:latin typeface="Assistant" pitchFamily="2" charset="-79"/>
              <a:ea typeface="Calibri" panose="020F0502020204030204" pitchFamily="34" charset="0"/>
              <a:cs typeface="Assistant"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ההתמודדות עם המלחמה המתמשכת הותירה "שברים" בקרב חלק גדול מהאוכלוסייה, במעגלי הפגיעות השונים, וכרוכה בכאב ואובדן.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לצד אלה, בתוך ההתמודדות, התגלו בס"ד כוחות ותעוזת נפש שהובילו/יובילו בחלק גדול מהמקרים לצמיחה ממשבר.</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solidFill>
                <a:schemeClr val="bg2">
                  <a:lumMod val="25000"/>
                </a:schemeClr>
              </a:solidFill>
              <a:effectLst/>
              <a:latin typeface="Assistant" pitchFamily="2" charset="-79"/>
              <a:ea typeface="Calibri" panose="020F0502020204030204" pitchFamily="34" charset="0"/>
              <a:cs typeface="Assistant"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chemeClr val="bg2">
                    <a:lumMod val="25000"/>
                  </a:schemeClr>
                </a:solidFill>
                <a:effectLst/>
                <a:latin typeface="Assistant" pitchFamily="2" charset="-79"/>
                <a:ea typeface="Calibri" panose="020F0502020204030204" pitchFamily="34" charset="0"/>
                <a:cs typeface="Assistant" pitchFamily="2" charset="-79"/>
              </a:rPr>
              <a:t>מטרות המפגש: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לתת תוקף לחוויות ולתחושות שמלוות אותנו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לחבר את הפרט אל משאב שנותן לו כוחות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ליצור "חגורת כוחות" קבוצתית שתאפשר שייכות ויכולת "להישען" ולהיעזר בכוחה של הקבוצה.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solidFill>
                  <a:schemeClr val="bg2">
                    <a:lumMod val="25000"/>
                  </a:schemeClr>
                </a:solidFill>
                <a:effectLst/>
                <a:latin typeface="Assistant" pitchFamily="2" charset="-79"/>
                <a:ea typeface="Calibri" panose="020F0502020204030204" pitchFamily="34" charset="0"/>
                <a:cs typeface="Assistant" pitchFamily="2" charset="-79"/>
              </a:rPr>
              <a:t>- העברת מסרים של צמיחה במשבר ומתוכו וזיהוי החלקים של הצמיחה בנו. זאת, דרך הדגמה של הגישה </a:t>
            </a:r>
            <a:r>
              <a:rPr lang="he-IL" sz="1200" dirty="0" err="1">
                <a:solidFill>
                  <a:schemeClr val="bg2">
                    <a:lumMod val="25000"/>
                  </a:schemeClr>
                </a:solidFill>
                <a:effectLst/>
                <a:latin typeface="Assistant" pitchFamily="2" charset="-79"/>
                <a:ea typeface="Calibri" panose="020F0502020204030204" pitchFamily="34" charset="0"/>
                <a:cs typeface="Assistant" pitchFamily="2" charset="-79"/>
              </a:rPr>
              <a:t>ה</a:t>
            </a:r>
            <a:r>
              <a:rPr lang="he-IL" b="0" i="0" dirty="0" err="1">
                <a:solidFill>
                  <a:srgbClr val="202122"/>
                </a:solidFill>
                <a:effectLst/>
                <a:latin typeface="Arial" panose="020B0604020202020204" pitchFamily="34" charset="0"/>
              </a:rPr>
              <a:t>קינצוגי</a:t>
            </a:r>
            <a:r>
              <a:rPr lang="he-IL" b="0" i="0" dirty="0">
                <a:solidFill>
                  <a:srgbClr val="202122"/>
                </a:solidFill>
                <a:effectLst/>
                <a:latin typeface="Arial" panose="020B0604020202020204" pitchFamily="34" charset="0"/>
              </a:rPr>
              <a:t> - טכניקה </a:t>
            </a:r>
            <a:r>
              <a:rPr lang="he-IL" b="0" i="0" u="none" strike="noStrike" dirty="0">
                <a:effectLst/>
                <a:latin typeface="Arial" panose="020B0604020202020204" pitchFamily="34" charset="0"/>
              </a:rPr>
              <a:t>אמנותית</a:t>
            </a:r>
            <a:r>
              <a:rPr lang="he-IL" b="0" i="0" dirty="0">
                <a:solidFill>
                  <a:srgbClr val="202122"/>
                </a:solidFill>
                <a:effectLst/>
                <a:latin typeface="Arial" panose="020B0604020202020204" pitchFamily="34" charset="0"/>
              </a:rPr>
              <a:t> יפנית העוסקת במילוי </a:t>
            </a:r>
            <a:r>
              <a:rPr lang="he-IL" sz="1200" dirty="0">
                <a:latin typeface="Calibri" panose="020F0502020204030204" pitchFamily="34" charset="0"/>
                <a:ea typeface="Calibri" panose="020F0502020204030204" pitchFamily="34" charset="0"/>
                <a:cs typeface="Calibri" panose="020F0502020204030204" pitchFamily="34" charset="0"/>
              </a:rPr>
              <a:t>הסדקים בזהב.</a:t>
            </a:r>
            <a:endParaRPr lang="he-IL" sz="1200" b="1" strike="sngStrike"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buFont typeface="+mj-lt"/>
              <a:buNone/>
            </a:pPr>
            <a:endParaRPr lang="he-IL" sz="12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buFont typeface="+mj-lt"/>
              <a:buNone/>
            </a:pPr>
            <a:r>
              <a:rPr lang="he-IL" sz="1200" b="1" dirty="0">
                <a:effectLst/>
                <a:latin typeface="Calibri" panose="020F0502020204030204" pitchFamily="34" charset="0"/>
                <a:ea typeface="Calibri" panose="020F0502020204030204" pitchFamily="34" charset="0"/>
                <a:cs typeface="Calibri" panose="020F0502020204030204" pitchFamily="34" charset="0"/>
              </a:rPr>
              <a:t>דגשים למנחה:</a:t>
            </a:r>
          </a:p>
          <a:p>
            <a:pPr marL="0" marR="0" lvl="0" indent="0" algn="r" defTabSz="914400" rtl="1" eaLnBrk="1" fontAlgn="auto" latinLnBrk="0" hangingPunct="1">
              <a:lnSpc>
                <a:spcPct val="107000"/>
              </a:lnSpc>
              <a:spcBef>
                <a:spcPts val="0"/>
              </a:spcBef>
              <a:spcAft>
                <a:spcPts val="0"/>
              </a:spcAft>
              <a:buClrTx/>
              <a:buSzTx/>
              <a:buFont typeface="+mj-lt"/>
              <a:buNone/>
              <a:tabLst/>
              <a:defRPr/>
            </a:pPr>
            <a:r>
              <a:rPr kumimoji="0" lang="he-IL" sz="12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חשוב לגלות רגישות רבה לתלמידים במעגלי פגיעות השונים - </a:t>
            </a:r>
            <a:r>
              <a:rPr lang="he-IL" sz="1200" b="0" kern="100" dirty="0">
                <a:effectLst/>
                <a:latin typeface="Heebo" pitchFamily="2" charset="-79"/>
                <a:ea typeface="Calibri" panose="020F0502020204030204" pitchFamily="34" charset="0"/>
                <a:cs typeface="Heebo" pitchFamily="2" charset="-79"/>
              </a:rPr>
              <a:t>יתכן שהסיפור והשיח פוגשים כאב אישי ויומיומי של משפחות בקהילת המוסד החינוכי שלנו והן זקוקות לנוכחות, לנחמה ולליווי מדויק ורגיש באופן פרטני.</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1F95E44-42B4-42B7-AED2-E14DA1EE94E7}" type="slidenum">
              <a:rPr kumimoji="0" lang="he-IL"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he-IL"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4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40DE-8B37-AC3E-1925-07907517853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456CBBD-B4DD-58E3-1403-41F8F21C0BC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AAE4C04-2864-D71F-37FC-8A268C1561EB}"/>
              </a:ext>
            </a:extLst>
          </p:cNvPr>
          <p:cNvSpPr>
            <a:spLocks noGrp="1"/>
          </p:cNvSpPr>
          <p:nvPr>
            <p:ph type="body" idx="1"/>
          </p:nvPr>
        </p:nvSpPr>
        <p:spPr/>
        <p:txBody>
          <a:bodyPr/>
          <a:lstStyle/>
          <a:p>
            <a:r>
              <a:rPr lang="he-IL" dirty="0"/>
              <a:t>הערות למנחה:</a:t>
            </a:r>
          </a:p>
          <a:p>
            <a:r>
              <a:rPr lang="he-IL" dirty="0"/>
              <a:t>נשתף </a:t>
            </a:r>
            <a:r>
              <a:rPr lang="he-IL" b="1" dirty="0"/>
              <a:t>בזוגות – </a:t>
            </a:r>
          </a:p>
          <a:p>
            <a:r>
              <a:rPr lang="he-IL" b="1" dirty="0"/>
              <a:t>בהקשר לתקופה הנוכחית,</a:t>
            </a:r>
          </a:p>
          <a:p>
            <a:r>
              <a:rPr lang="he-IL" b="1" dirty="0"/>
              <a:t>באילו</a:t>
            </a:r>
            <a:r>
              <a:rPr lang="he-IL" b="1" baseline="0" dirty="0"/>
              <a:t> חוטי זהב אני משתמש/ת ל'מילוי הסדקים' בתקופה זו?</a:t>
            </a:r>
          </a:p>
          <a:p>
            <a:r>
              <a:rPr lang="he-IL" b="1" baseline="0" dirty="0"/>
              <a:t>אילו כוחות מסייעים לי בתקופה זו? כוחות שאני מכיר/ה בעצמי ובסביבה או כאלה שפיתחתי בעצמי?</a:t>
            </a:r>
          </a:p>
          <a:p>
            <a:endParaRPr lang="he-IL" baseline="0" dirty="0"/>
          </a:p>
          <a:p>
            <a:r>
              <a:rPr lang="he-IL" baseline="0" dirty="0"/>
              <a:t>נסביר כי ייתכן שלאורך התקופה, מתוך ההתמודדות ומתוך המפגש עם הכאב המתמשך, גילינו בעצמנו ובחברה חוזק פנימי וכוחות נפש שלא הכרנו לפני כן. צמיחה מתוך משבר מתייחסת, בין השאר, לאותם כוחות נפש, לתחושה של האדם שביכולתו להתמודד </a:t>
            </a:r>
            <a:r>
              <a:rPr lang="he-IL" baseline="0" dirty="0" err="1"/>
              <a:t>בעזהשי"ת</a:t>
            </a:r>
            <a:r>
              <a:rPr lang="he-IL" baseline="0" dirty="0"/>
              <a:t> עם כל אתגר וקושי שיפגוש בעתיד, לאור ההיווכחות שלו ביכולתו להתמודד עם הכאב.</a:t>
            </a:r>
          </a:p>
          <a:p>
            <a:r>
              <a:rPr lang="he-IL" baseline="0" dirty="0"/>
              <a:t>הכוחות האלו שמתגלים בנו הופכים אותנו לחזקים ושלמים. אלו הם חוטי הזהב.</a:t>
            </a:r>
            <a:endParaRPr lang="he-IL" dirty="0"/>
          </a:p>
        </p:txBody>
      </p:sp>
      <p:sp>
        <p:nvSpPr>
          <p:cNvPr id="4" name="מציין מיקום של מספר שקופית 3">
            <a:extLst>
              <a:ext uri="{FF2B5EF4-FFF2-40B4-BE49-F238E27FC236}">
                <a16:creationId xmlns:a16="http://schemas.microsoft.com/office/drawing/2014/main" id="{06D5CF4A-BFE2-F3C4-5C49-B83D4CD92367}"/>
              </a:ext>
            </a:extLst>
          </p:cNvPr>
          <p:cNvSpPr>
            <a:spLocks noGrp="1"/>
          </p:cNvSpPr>
          <p:nvPr>
            <p:ph type="sldNum" sz="quarter" idx="10"/>
          </p:nvPr>
        </p:nvSpPr>
        <p:spPr/>
        <p:txBody>
          <a:bodyPr/>
          <a:lstStyle/>
          <a:p>
            <a:fld id="{9701C312-8478-4E13-953D-296F219E8315}" type="slidenum">
              <a:rPr lang="he-IL" smtClean="0"/>
              <a:t>10</a:t>
            </a:fld>
            <a:endParaRPr lang="he-IL"/>
          </a:p>
        </p:txBody>
      </p:sp>
    </p:spTree>
    <p:extLst>
      <p:ext uri="{BB962C8B-B14F-4D97-AF65-F5344CB8AC3E}">
        <p14:creationId xmlns:p14="http://schemas.microsoft.com/office/powerpoint/2010/main" val="413320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למנחה:</a:t>
            </a:r>
          </a:p>
          <a:p>
            <a:r>
              <a:rPr lang="he-IL" b="1" dirty="0"/>
              <a:t>ניתן לערוך את הפעילות בכמה דרכים:</a:t>
            </a:r>
          </a:p>
          <a:p>
            <a:pPr marL="171450" indent="-171450">
              <a:buFontTx/>
              <a:buChar char="-"/>
            </a:pPr>
            <a:r>
              <a:rPr lang="he-IL" dirty="0"/>
              <a:t>עם כד חרס אמיתי (נשבור מבעוד מועד לשברי חרס) – כל תלמיד יקבל חלק שעליו ירשום את המשפט המחזק.</a:t>
            </a:r>
          </a:p>
          <a:p>
            <a:pPr marL="171450" indent="-171450">
              <a:buFontTx/>
              <a:buChar char="-"/>
            </a:pPr>
            <a:r>
              <a:rPr lang="he-IL" dirty="0"/>
              <a:t>עם איור של כד (מצורף בסוף המצגת) – ניתן לקרוע אותו לחלקים כמספר התלמידים ולתת לכל תלמיד חלק שעליו ירשום את המשפט המחזק.</a:t>
            </a:r>
          </a:p>
          <a:p>
            <a:pPr marL="171450" indent="-171450">
              <a:buFontTx/>
              <a:buChar char="-"/>
            </a:pPr>
            <a:r>
              <a:rPr lang="he-IL" dirty="0"/>
              <a:t>עם פתקים - כל אחד מהתלמידים יקבל פתק שעליו ירשום את המשפט המחזק.</a:t>
            </a:r>
          </a:p>
          <a:p>
            <a:pPr marL="171450" indent="-171450">
              <a:buFontTx/>
              <a:buChar char="-"/>
            </a:pPr>
            <a:endParaRPr lang="he-IL" dirty="0"/>
          </a:p>
          <a:p>
            <a:pPr marL="0" indent="0">
              <a:buFontTx/>
              <a:buNone/>
            </a:pPr>
            <a:r>
              <a:rPr lang="he-IL" b="1" dirty="0"/>
              <a:t>בכל אחת מהאפשרויות, ההנחיה תהיה:</a:t>
            </a:r>
          </a:p>
          <a:p>
            <a:pPr marL="0" indent="0">
              <a:buFontTx/>
              <a:buNone/>
            </a:pPr>
            <a:r>
              <a:rPr lang="he-IL" b="1" dirty="0"/>
              <a:t>לחבר את החלקים</a:t>
            </a:r>
          </a:p>
          <a:p>
            <a:pPr marL="0" indent="0">
              <a:buFontTx/>
              <a:buNone/>
            </a:pPr>
            <a:r>
              <a:rPr lang="he-IL" b="1" dirty="0"/>
              <a:t>לעבור </a:t>
            </a:r>
            <a:r>
              <a:rPr lang="he-IL" sz="1200" b="1" dirty="0">
                <a:effectLst/>
                <a:ea typeface="Aptos" panose="020B0004020202020204" pitchFamily="34" charset="0"/>
                <a:cs typeface="Calibri" panose="020F0502020204030204" pitchFamily="34" charset="0"/>
              </a:rPr>
              <a:t>עם טוש מוזהב/נצנצים על השברים ולהבליט אותם.</a:t>
            </a:r>
          </a:p>
          <a:p>
            <a:pPr marL="0" indent="0">
              <a:buFontTx/>
              <a:buNone/>
            </a:pPr>
            <a:endParaRPr lang="he-IL" sz="1200" b="1" kern="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indent="0">
              <a:buFontTx/>
              <a:buNone/>
            </a:pPr>
            <a:r>
              <a:rPr lang="he-IL" sz="1200" b="1" kern="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נשאל: מה בעצם התקבל?</a:t>
            </a:r>
            <a:endParaRPr lang="he-IL" sz="2800" b="1" kern="0"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r>
              <a:rPr lang="he-IL" dirty="0"/>
              <a:t>נדגיש את כח היחד – חיבור החלקים של כולנו - תורם לחוסן האישי והחברתי שלנו – יוצר חוטי זהב.</a:t>
            </a:r>
          </a:p>
        </p:txBody>
      </p:sp>
      <p:sp>
        <p:nvSpPr>
          <p:cNvPr id="4" name="מציין מיקום של מספר שקופית 3"/>
          <p:cNvSpPr>
            <a:spLocks noGrp="1"/>
          </p:cNvSpPr>
          <p:nvPr>
            <p:ph type="sldNum" sz="quarter" idx="10"/>
          </p:nvPr>
        </p:nvSpPr>
        <p:spPr/>
        <p:txBody>
          <a:bodyPr/>
          <a:lstStyle/>
          <a:p>
            <a:fld id="{9701C312-8478-4E13-953D-296F219E8315}" type="slidenum">
              <a:rPr lang="he-IL" smtClean="0"/>
              <a:t>11</a:t>
            </a:fld>
            <a:endParaRPr lang="he-IL"/>
          </a:p>
        </p:txBody>
      </p:sp>
    </p:spTree>
    <p:extLst>
      <p:ext uri="{BB962C8B-B14F-4D97-AF65-F5344CB8AC3E}">
        <p14:creationId xmlns:p14="http://schemas.microsoft.com/office/powerpoint/2010/main" val="408036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EBCC5-0F19-69BB-1997-460CE1FD823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0F367A2-A517-06D4-43BB-6DE07A05C92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25955A6-FE61-38F8-4EB0-5D2066730D4A}"/>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למנחה: לסיום ,ניתן להשמיע את השיר "לב נשבר" של נפתלי </a:t>
            </a:r>
            <a:r>
              <a:rPr lang="he-IL" dirty="0" err="1"/>
              <a:t>קמפה</a:t>
            </a:r>
            <a:r>
              <a:rPr lang="he-IL" dirty="0"/>
              <a:t> השיר מצורף כקובץ נפרד בתיקייה</a:t>
            </a:r>
          </a:p>
          <a:p>
            <a:endParaRPr lang="he-IL" dirty="0"/>
          </a:p>
        </p:txBody>
      </p:sp>
      <p:sp>
        <p:nvSpPr>
          <p:cNvPr id="4" name="מציין מיקום של מספר שקופית 3">
            <a:extLst>
              <a:ext uri="{FF2B5EF4-FFF2-40B4-BE49-F238E27FC236}">
                <a16:creationId xmlns:a16="http://schemas.microsoft.com/office/drawing/2014/main" id="{8450F581-6EFA-78C2-D91B-53B9ADDA7E1A}"/>
              </a:ext>
            </a:extLst>
          </p:cNvPr>
          <p:cNvSpPr>
            <a:spLocks noGrp="1"/>
          </p:cNvSpPr>
          <p:nvPr>
            <p:ph type="sldNum" sz="quarter" idx="10"/>
          </p:nvPr>
        </p:nvSpPr>
        <p:spPr/>
        <p:txBody>
          <a:bodyPr/>
          <a:lstStyle/>
          <a:p>
            <a:fld id="{9701C312-8478-4E13-953D-296F219E8315}" type="slidenum">
              <a:rPr lang="he-IL" smtClean="0"/>
              <a:t>12</a:t>
            </a:fld>
            <a:endParaRPr lang="he-IL"/>
          </a:p>
        </p:txBody>
      </p:sp>
    </p:spTree>
    <p:extLst>
      <p:ext uri="{BB962C8B-B14F-4D97-AF65-F5344CB8AC3E}">
        <p14:creationId xmlns:p14="http://schemas.microsoft.com/office/powerpoint/2010/main" val="152352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13</a:t>
            </a:fld>
            <a:endParaRPr lang="he-IL"/>
          </a:p>
        </p:txBody>
      </p:sp>
    </p:spTree>
    <p:extLst>
      <p:ext uri="{BB962C8B-B14F-4D97-AF65-F5344CB8AC3E}">
        <p14:creationId xmlns:p14="http://schemas.microsoft.com/office/powerpoint/2010/main" val="146238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1BD7-5F23-853A-FC16-CF3AE52EF9C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1EDB438-D4A0-0BFC-4683-6BFFDB219D1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47EFCFD-18CE-A12D-86D7-7E8F92E1298A}"/>
              </a:ext>
            </a:extLst>
          </p:cNvPr>
          <p:cNvSpPr>
            <a:spLocks noGrp="1"/>
          </p:cNvSpPr>
          <p:nvPr>
            <p:ph type="body" idx="1"/>
          </p:nvPr>
        </p:nvSpPr>
        <p:spPr/>
        <p:txBody>
          <a:bodyPr/>
          <a:lstStyle/>
          <a:p>
            <a:r>
              <a:rPr lang="he-IL" dirty="0"/>
              <a:t>כד להדפסה.</a:t>
            </a:r>
          </a:p>
        </p:txBody>
      </p:sp>
      <p:sp>
        <p:nvSpPr>
          <p:cNvPr id="4" name="מציין מיקום של מספר שקופית 3">
            <a:extLst>
              <a:ext uri="{FF2B5EF4-FFF2-40B4-BE49-F238E27FC236}">
                <a16:creationId xmlns:a16="http://schemas.microsoft.com/office/drawing/2014/main" id="{F1551FB0-727F-F7B4-364C-66820967DAE3}"/>
              </a:ext>
            </a:extLst>
          </p:cNvPr>
          <p:cNvSpPr>
            <a:spLocks noGrp="1"/>
          </p:cNvSpPr>
          <p:nvPr>
            <p:ph type="sldNum" sz="quarter" idx="10"/>
          </p:nvPr>
        </p:nvSpPr>
        <p:spPr/>
        <p:txBody>
          <a:bodyPr/>
          <a:lstStyle/>
          <a:p>
            <a:fld id="{9701C312-8478-4E13-953D-296F219E8315}" type="slidenum">
              <a:rPr lang="he-IL" smtClean="0"/>
              <a:t>15</a:t>
            </a:fld>
            <a:endParaRPr lang="he-IL"/>
          </a:p>
        </p:txBody>
      </p:sp>
    </p:spTree>
    <p:extLst>
      <p:ext uri="{BB962C8B-B14F-4D97-AF65-F5344CB8AC3E}">
        <p14:creationId xmlns:p14="http://schemas.microsoft.com/office/powerpoint/2010/main" val="335965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2EB7B-39CB-3275-D035-CDC701B235A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92ABD4F-D7AE-ADE8-8591-3DE761ADD9F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E01326B-8BAB-23D9-189E-0F80CBB49999}"/>
              </a:ext>
            </a:extLst>
          </p:cNvPr>
          <p:cNvSpPr>
            <a:spLocks noGrp="1"/>
          </p:cNvSpPr>
          <p:nvPr>
            <p:ph type="body" idx="1"/>
          </p:nvPr>
        </p:nvSpPr>
        <p:spPr/>
        <p:txBody>
          <a:bodyPr/>
          <a:lstStyle/>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למנחה:</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נבקש מהתלמידים לחשוב על שיר שמלווה אותם בתקופה הזו</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ולהתמקד במשפט שנוגע בהם – </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זה יכול משפט שמתאר את החוויה שלהם, מתאר את ההתמודדות או הכאב</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וזה יכול משפט שמחזק אותם וממלא אותם בכוחות.</a:t>
            </a:r>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נזמין אותם לשתף במשפטים שכתבו.</a:t>
            </a: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חשוב ליצור מרחב שבו נוכל לאפשר להם להעלות את האתגרים והכאב לצד הכוחות וההתמודדות.</a:t>
            </a:r>
          </a:p>
        </p:txBody>
      </p:sp>
      <p:sp>
        <p:nvSpPr>
          <p:cNvPr id="4" name="מציין מיקום של מספר שקופית 3">
            <a:extLst>
              <a:ext uri="{FF2B5EF4-FFF2-40B4-BE49-F238E27FC236}">
                <a16:creationId xmlns:a16="http://schemas.microsoft.com/office/drawing/2014/main" id="{39D9E0DB-BE9A-A9D4-7326-63599E8BA46B}"/>
              </a:ext>
            </a:extLst>
          </p:cNvPr>
          <p:cNvSpPr>
            <a:spLocks noGrp="1"/>
          </p:cNvSpPr>
          <p:nvPr>
            <p:ph type="sldNum" sz="quarter" idx="5"/>
          </p:nvPr>
        </p:nvSpPr>
        <p:spPr/>
        <p:txBody>
          <a:bodyPr/>
          <a:lstStyle/>
          <a:p>
            <a:fld id="{A6B896CA-7CA9-43F3-A924-F78EAB89C8D2}" type="slidenum">
              <a:rPr lang="he-IL" smtClean="0"/>
              <a:t>2</a:t>
            </a:fld>
            <a:endParaRPr lang="he-IL"/>
          </a:p>
        </p:txBody>
      </p:sp>
    </p:spTree>
    <p:extLst>
      <p:ext uri="{BB962C8B-B14F-4D97-AF65-F5344CB8AC3E}">
        <p14:creationId xmlns:p14="http://schemas.microsoft.com/office/powerpoint/2010/main" val="16992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fld id="{A6B896CA-7CA9-43F3-A924-F78EAB89C8D2}" type="slidenum">
              <a:rPr lang="he-IL" smtClean="0"/>
              <a:t>3</a:t>
            </a:fld>
            <a:endParaRPr lang="he-IL"/>
          </a:p>
        </p:txBody>
      </p:sp>
    </p:spTree>
    <p:extLst>
      <p:ext uri="{BB962C8B-B14F-4D97-AF65-F5344CB8AC3E}">
        <p14:creationId xmlns:p14="http://schemas.microsoft.com/office/powerpoint/2010/main" val="319885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0BAAD-F1CD-B265-B7C9-EF225A7D812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A32A950-B9F2-B84E-D7FF-27570469A52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D252371-306A-3A33-25C9-46F5A42FE6AA}"/>
              </a:ext>
            </a:extLst>
          </p:cNvPr>
          <p:cNvSpPr>
            <a:spLocks noGrp="1"/>
          </p:cNvSpPr>
          <p:nvPr>
            <p:ph type="body" idx="1"/>
          </p:nvPr>
        </p:nvSpPr>
        <p:spPr/>
        <p:txBody>
          <a:bodyPr/>
          <a:lstStyle/>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BD6A82AF-BC6F-B47A-6A5C-6AD79047C764}"/>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16590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E9165-B716-22A0-BEC0-6E1580341C3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5DF55B1-4B59-9E23-4F5A-21F4462ED39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1AAAB03-32F8-90F8-D09B-3960DC28A5D8}"/>
              </a:ext>
            </a:extLst>
          </p:cNvPr>
          <p:cNvSpPr>
            <a:spLocks noGrp="1"/>
          </p:cNvSpPr>
          <p:nvPr>
            <p:ph type="body" idx="1"/>
          </p:nvPr>
        </p:nvSpPr>
        <p:spPr/>
        <p:txBody>
          <a:bodyPr/>
          <a:lstStyle/>
          <a:p>
            <a:pPr>
              <a:lnSpc>
                <a:spcPct val="150000"/>
              </a:lnSpc>
            </a:pPr>
            <a:r>
              <a:rPr lang="he-IL" b="1" dirty="0"/>
              <a:t>הסרטון מופיע כקובץ מצורף בתיקיה .</a:t>
            </a:r>
          </a:p>
          <a:p>
            <a:pPr>
              <a:lnSpc>
                <a:spcPct val="150000"/>
              </a:lnSpc>
            </a:pPr>
            <a:r>
              <a:rPr lang="he-IL" b="1" dirty="0"/>
              <a:t>צפייה בסרטון עד דקה 1:00  </a:t>
            </a: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lang="he-IL" b="0" i="0" dirty="0">
                <a:solidFill>
                  <a:srgbClr val="202122"/>
                </a:solidFill>
                <a:effectLst/>
                <a:latin typeface="Arial" panose="020B0604020202020204" pitchFamily="34" charset="0"/>
              </a:rPr>
              <a:t>קינצוגי היא טכניקה </a:t>
            </a:r>
            <a:r>
              <a:rPr lang="he-IL" b="0" i="0" u="none" strike="noStrike" dirty="0">
                <a:effectLst/>
                <a:latin typeface="Arial" panose="020B0604020202020204" pitchFamily="34" charset="0"/>
              </a:rPr>
              <a:t>אמנותית</a:t>
            </a:r>
            <a:r>
              <a:rPr lang="he-IL" b="0" i="0" dirty="0">
                <a:solidFill>
                  <a:srgbClr val="202122"/>
                </a:solidFill>
                <a:effectLst/>
                <a:latin typeface="Arial" panose="020B0604020202020204" pitchFamily="34" charset="0"/>
              </a:rPr>
              <a:t> יפנית העוסקת בתיקון כלי חרס שבורים,</a:t>
            </a: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lang="he-IL" b="0" i="0" dirty="0">
                <a:solidFill>
                  <a:srgbClr val="202122"/>
                </a:solidFill>
                <a:effectLst/>
                <a:latin typeface="Arial" panose="020B0604020202020204" pitchFamily="34" charset="0"/>
              </a:rPr>
              <a:t>"קין" ביפנית הוא זהב. "</a:t>
            </a:r>
            <a:r>
              <a:rPr lang="he-IL" b="0" i="0" dirty="0" err="1">
                <a:solidFill>
                  <a:srgbClr val="202122"/>
                </a:solidFill>
                <a:effectLst/>
                <a:latin typeface="Arial" panose="020B0604020202020204" pitchFamily="34" charset="0"/>
              </a:rPr>
              <a:t>צוגי</a:t>
            </a:r>
            <a:r>
              <a:rPr lang="he-IL" b="0" i="0" dirty="0">
                <a:solidFill>
                  <a:srgbClr val="202122"/>
                </a:solidFill>
                <a:effectLst/>
                <a:latin typeface="Arial" panose="020B0604020202020204" pitchFamily="34" charset="0"/>
              </a:rPr>
              <a:t>" ביפנית הוא חיבור. מכאן, הפירוש המילולי של קינצוגי הוא "חיבור עם זהב" או "חיבור מוזהב".</a:t>
            </a:r>
          </a:p>
          <a:p>
            <a:pPr lvl="0" algn="r"/>
            <a:endParaRPr kumimoji="0" lang="he-IL" sz="1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הרחבה מתוך </a:t>
            </a:r>
            <a:r>
              <a:rPr kumimoji="0" lang="he-IL" sz="1200" b="0" i="0" u="none" strike="noStrike" kern="1200" cap="none" spc="0" normalizeH="0" baseline="0" noProof="0" dirty="0" err="1">
                <a:ln>
                  <a:noFill/>
                </a:ln>
                <a:solidFill>
                  <a:srgbClr val="202122"/>
                </a:solidFill>
                <a:effectLst/>
                <a:uLnTx/>
                <a:uFillTx/>
                <a:latin typeface="Arial" panose="020B0604020202020204" pitchFamily="34" charset="0"/>
                <a:ea typeface="+mn-ea"/>
                <a:cs typeface="Arial" panose="020B0604020202020204" pitchFamily="34" charset="0"/>
              </a:rPr>
              <a:t>הויקיפדיה</a:t>
            </a:r>
            <a:r>
              <a:rPr kumimoji="0" lang="he-IL" sz="12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a:t>
            </a:r>
          </a:p>
          <a:p>
            <a:pPr marL="0" indent="0" algn="r" rtl="1">
              <a:lnSpc>
                <a:spcPct val="107000"/>
              </a:lnSpc>
              <a:spcBef>
                <a:spcPts val="600"/>
              </a:spcBef>
              <a:spcAft>
                <a:spcPts val="1200"/>
              </a:spcAft>
              <a:buNone/>
            </a:pPr>
            <a:r>
              <a:rPr lang="he-IL" sz="1200" dirty="0">
                <a:latin typeface="Calibri" panose="020F0502020204030204" pitchFamily="34" charset="0"/>
                <a:ea typeface="Times New Roman" panose="02020603050405020304" pitchFamily="18" charset="0"/>
              </a:rPr>
              <a:t>אומנות הקינצוגי הופיעה ביפן לפני כ-400–500 שנה, ומיושמת שם גם בימינו באופן נרחב.</a:t>
            </a:r>
            <a:r>
              <a:rPr lang="en-US" sz="1200" dirty="0">
                <a:latin typeface="Calibri" panose="020F0502020204030204" pitchFamily="34" charset="0"/>
                <a:ea typeface="Times New Roman" panose="02020603050405020304" pitchFamily="18" charset="0"/>
                <a:cs typeface="Arial" panose="020B0604020202020204" pitchFamily="34" charset="0"/>
              </a:rPr>
              <a:t> </a:t>
            </a:r>
            <a:r>
              <a:rPr lang="he-IL" sz="1200" dirty="0">
                <a:latin typeface="Calibri" panose="020F0502020204030204" pitchFamily="34" charset="0"/>
                <a:ea typeface="Times New Roman" panose="02020603050405020304" pitchFamily="18" charset="0"/>
              </a:rPr>
              <a:t>השימוש בלכות לציפוי ולקישוט כלים וחפצים הוא מסורת עתיקה ביפן, ובשלב כלשהו חל שילוב של מסורת זו ביחד עם טכניקת מאקי-אה (זריית אבקת זהב) כדי ליצור שיטה לתיקון כלי חרס לפי שיטה זו לא מסתירים את הנזק, אלא מעניקים לו יופי אמנותי אסתטי. </a:t>
            </a:r>
            <a:r>
              <a:rPr lang="en-US" sz="1200" dirty="0">
                <a:latin typeface="Arial" panose="020B0604020202020204" pitchFamily="34" charset="0"/>
                <a:ea typeface="Times New Roman" panose="02020603050405020304" pitchFamily="18" charset="0"/>
                <a:cs typeface="Arial" panose="020B0604020202020204" pitchFamily="34" charset="0"/>
              </a:rPr>
              <a:t> </a:t>
            </a:r>
            <a:endParaRPr lang="he-IL" sz="1200" dirty="0">
              <a:latin typeface="Arial" panose="020B0604020202020204" pitchFamily="34" charset="0"/>
              <a:ea typeface="Times New Roman" panose="02020603050405020304" pitchFamily="18" charset="0"/>
              <a:cs typeface="Arial" panose="020B0604020202020204" pitchFamily="34" charset="0"/>
            </a:endParaRPr>
          </a:p>
          <a:p>
            <a:pPr marL="0" indent="0" algn="r" rtl="1">
              <a:lnSpc>
                <a:spcPct val="100000"/>
              </a:lnSpc>
              <a:spcBef>
                <a:spcPts val="600"/>
              </a:spcBef>
              <a:spcAft>
                <a:spcPts val="1200"/>
              </a:spcAft>
              <a:buNone/>
            </a:pPr>
            <a:r>
              <a:rPr lang="he-IL" sz="1200" dirty="0">
                <a:latin typeface="Calibri" panose="020F0502020204030204" pitchFamily="34" charset="0"/>
                <a:ea typeface="Times New Roman" panose="02020603050405020304" pitchFamily="18" charset="0"/>
              </a:rPr>
              <a:t>התפיסה מאחורי שיטה הקינצוגי מהווה ביטוי לגישה הרואה בשבר ובתיקונו כחלק מאופיו של הכלי, ועל כן אף מוסיף לערכו. השבר ותיקונו בשיטת הקינצוגי, מהווים אירוע נוסף בחיי הכלי, מעשירים את ההיסטוריה שלו ומחזקים את הקשר לבעליו.</a:t>
            </a:r>
          </a:p>
          <a:p>
            <a:pPr marL="0" indent="0" algn="r" rtl="1">
              <a:lnSpc>
                <a:spcPct val="100000"/>
              </a:lnSpc>
              <a:spcBef>
                <a:spcPts val="600"/>
              </a:spcBef>
              <a:spcAft>
                <a:spcPts val="1200"/>
              </a:spcAft>
              <a:buNone/>
            </a:pPr>
            <a:r>
              <a:rPr lang="he-IL" sz="1200" dirty="0">
                <a:latin typeface="Calibri" panose="020F0502020204030204" pitchFamily="34" charset="0"/>
                <a:ea typeface="Times New Roman" panose="02020603050405020304" pitchFamily="18" charset="0"/>
              </a:rPr>
              <a:t>– גישה המסמלת התפייסות והשלמה עם כשלים ופגמים החלים עם הזמן העובר. לפי התפיסה יש לאסוף בזהירות את שברי הכלי שנשבר בשגגה, כולל כל הפיסות הקטנות, להרכיבן מחדש ולאחותן באמצעות לכה, ובסוף התהליך להדגיש את קווי השבר עם אבקת זהב עשירה. בתהליך אין כל ניסיון להסתיר או להסוות את הנזק. הרעיון הוא להעניק לקו השבר יופי ועוצמה ולהדגיש באמצעות עורקי הזהב את ערכם החיוני של כשלים ושברים</a:t>
            </a:r>
            <a:r>
              <a:rPr lang="en-US" sz="1200" dirty="0">
                <a:latin typeface="Arial" panose="020B0604020202020204" pitchFamily="34" charset="0"/>
                <a:ea typeface="Times New Roman" panose="02020603050405020304" pitchFamily="18" charset="0"/>
                <a:cs typeface="Arial" panose="020B0604020202020204" pitchFamily="34" charset="0"/>
              </a:rPr>
              <a:t>.</a:t>
            </a:r>
          </a:p>
        </p:txBody>
      </p:sp>
      <p:sp>
        <p:nvSpPr>
          <p:cNvPr id="4" name="מציין מיקום של מספר שקופית 3">
            <a:extLst>
              <a:ext uri="{FF2B5EF4-FFF2-40B4-BE49-F238E27FC236}">
                <a16:creationId xmlns:a16="http://schemas.microsoft.com/office/drawing/2014/main" id="{3A73AA88-7DA6-DAC8-33C3-63519CD0D5B8}"/>
              </a:ext>
            </a:extLst>
          </p:cNvPr>
          <p:cNvSpPr>
            <a:spLocks noGrp="1"/>
          </p:cNvSpPr>
          <p:nvPr>
            <p:ph type="sldNum" sz="quarter" idx="5"/>
          </p:nvPr>
        </p:nvSpPr>
        <p:spPr/>
        <p:txBody>
          <a:bodyPr/>
          <a:lstStyle/>
          <a:p>
            <a:fld id="{A6B896CA-7CA9-43F3-A924-F78EAB89C8D2}" type="slidenum">
              <a:rPr lang="he-IL" smtClean="0"/>
              <a:t>5</a:t>
            </a:fld>
            <a:endParaRPr lang="he-IL"/>
          </a:p>
        </p:txBody>
      </p:sp>
    </p:spTree>
    <p:extLst>
      <p:ext uri="{BB962C8B-B14F-4D97-AF65-F5344CB8AC3E}">
        <p14:creationId xmlns:p14="http://schemas.microsoft.com/office/powerpoint/2010/main" val="399297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BECF3-6A28-79A4-9BDE-2A7EDB663D7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9D3FCEA-2337-5B67-6498-857F711E251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5E64ACE-14D2-8200-EFD0-18772748179D}"/>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7FDB6579-0099-352F-68B0-A5ECD21B266D}"/>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72255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E9165-B716-22A0-BEC0-6E1580341C3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5DF55B1-4B59-9E23-4F5A-21F4462ED39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1AAAB03-32F8-90F8-D09B-3960DC28A5D8}"/>
              </a:ext>
            </a:extLst>
          </p:cNvPr>
          <p:cNvSpPr>
            <a:spLocks noGrp="1"/>
          </p:cNvSpPr>
          <p:nvPr>
            <p:ph type="body" idx="1"/>
          </p:nvPr>
        </p:nvSpPr>
        <p:spPr/>
        <p:txBody>
          <a:bodyPr/>
          <a:lstStyle/>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נוכל לשאול את התלמידים – באלו הקשרים נוספים בחיים ניתן ליישם את התפיסה?</a:t>
            </a:r>
          </a:p>
          <a:p>
            <a:pPr lvl="0" algn="r"/>
            <a:endPar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a:p>
            <a:pPr lvl="0" algn="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למשל, בהקשר להתמודדות עם אירוע קשה או תקופה מורכבת – נוכל לשים לב להשלכות שיש לה עלינו (ה'סדקים' שהיא יוצרת) </a:t>
            </a:r>
            <a:br>
              <a:rPr kumimoji="0" lang="en-US"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br>
            <a:r>
              <a:rPr kumimoji="0" lang="he-IL"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rPr>
              <a:t>ולדברים שמתפתחים בנו מתוך ההתמודדות ואף מסייעים לנו במהלכה (הזהב – כוחות ההתמודדות, כוחות הנפש).</a:t>
            </a:r>
            <a:endParaRPr kumimoji="0" lang="en-US" sz="1200" b="0" i="0" u="none" strike="noStrike" kern="1200" cap="none" spc="0" normalizeH="0" baseline="0" noProof="0" dirty="0">
              <a:ln>
                <a:noFill/>
              </a:ln>
              <a:solidFill>
                <a:srgbClr val="FFFCFE"/>
              </a:solidFill>
              <a:effectLst/>
              <a:uLnTx/>
              <a:uFillTx/>
              <a:latin typeface="OSTachles-bold"/>
              <a:ea typeface="+mn-ea"/>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3A73AA88-7DA6-DAC8-33C3-63519CD0D5B8}"/>
              </a:ext>
            </a:extLst>
          </p:cNvPr>
          <p:cNvSpPr>
            <a:spLocks noGrp="1"/>
          </p:cNvSpPr>
          <p:nvPr>
            <p:ph type="sldNum" sz="quarter" idx="5"/>
          </p:nvPr>
        </p:nvSpPr>
        <p:spPr/>
        <p:txBody>
          <a:bodyPr/>
          <a:lstStyle/>
          <a:p>
            <a:fld id="{A6B896CA-7CA9-43F3-A924-F78EAB89C8D2}" type="slidenum">
              <a:rPr lang="he-IL" smtClean="0"/>
              <a:t>7</a:t>
            </a:fld>
            <a:endParaRPr lang="he-IL"/>
          </a:p>
        </p:txBody>
      </p:sp>
    </p:spTree>
    <p:extLst>
      <p:ext uri="{BB962C8B-B14F-4D97-AF65-F5344CB8AC3E}">
        <p14:creationId xmlns:p14="http://schemas.microsoft.com/office/powerpoint/2010/main" val="303674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40F1D-C07D-3383-CCFE-64AAE915D6E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776E15E-3775-6FE6-827D-5E719E679D0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DEB810B-2C0D-3104-AB7D-463A23288ED6}"/>
              </a:ext>
            </a:extLst>
          </p:cNvPr>
          <p:cNvSpPr>
            <a:spLocks noGrp="1"/>
          </p:cNvSpPr>
          <p:nvPr>
            <p:ph type="body" idx="1"/>
          </p:nvPr>
        </p:nvSpPr>
        <p:spPr/>
        <p:txBody>
          <a:bodyPr/>
          <a:lstStyle/>
          <a:p>
            <a:r>
              <a:rPr lang="he-IL" dirty="0"/>
              <a:t>ביהדות יש התייחסות נרחבת לצמיחה ולהתעלות  ממקום של שבר וקושי , כפי שדוד המלך אומר בתהילים: "קרוב ה' לנשברי לב" (תהילים מג לד </a:t>
            </a:r>
            <a:r>
              <a:rPr lang="he-IL" dirty="0" err="1"/>
              <a:t>יט</a:t>
            </a:r>
            <a:r>
              <a:rPr lang="he-IL" dirty="0"/>
              <a:t>)</a:t>
            </a:r>
          </a:p>
          <a:p>
            <a:pPr algn="r" rtl="1">
              <a:spcAft>
                <a:spcPts val="1125"/>
              </a:spcAft>
            </a:pPr>
            <a:r>
              <a:rPr lang="he-IL" b="0" i="0" dirty="0">
                <a:solidFill>
                  <a:srgbClr val="081421"/>
                </a:solidFill>
                <a:effectLst/>
                <a:latin typeface="Open Sans Hebrew"/>
              </a:rPr>
              <a:t>"אין שלם מלב שבור" הרבי </a:t>
            </a:r>
            <a:r>
              <a:rPr lang="he-IL" b="0" i="0" dirty="0" err="1">
                <a:solidFill>
                  <a:srgbClr val="081421"/>
                </a:solidFill>
                <a:effectLst/>
                <a:latin typeface="Open Sans Hebrew"/>
              </a:rPr>
              <a:t>מקוצק</a:t>
            </a:r>
            <a:r>
              <a:rPr lang="he-IL" b="0" i="0" dirty="0">
                <a:solidFill>
                  <a:srgbClr val="081421"/>
                </a:solidFill>
                <a:effectLst/>
                <a:latin typeface="Open Sans Hebrew"/>
              </a:rPr>
              <a:t> אומר: דווקא ע"י הלב השבור ניתן להגיע לשלמות, לפעמים, כשהלב שבור ומצוי בתוך עומק של כאב , מתגלה הפנימיות האמיתית של האדם, ומתוך השבר הזה ניתן לבנות ולהיבנות.</a:t>
            </a:r>
          </a:p>
          <a:p>
            <a:endParaRPr lang="he-IL" b="0" i="0" dirty="0">
              <a:solidFill>
                <a:srgbClr val="000000"/>
              </a:solidFill>
              <a:effectLst/>
              <a:latin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407BB6F9-23CE-EA7D-16D5-7E1204FA9F81}"/>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746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40F1D-C07D-3383-CCFE-64AAE915D6E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776E15E-3775-6FE6-827D-5E719E679D0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DEB810B-2C0D-3104-AB7D-463A23288ED6}"/>
              </a:ext>
            </a:extLst>
          </p:cNvPr>
          <p:cNvSpPr>
            <a:spLocks noGrp="1"/>
          </p:cNvSpPr>
          <p:nvPr>
            <p:ph type="body" idx="1"/>
          </p:nvPr>
        </p:nvSpPr>
        <p:spPr/>
        <p:txBody>
          <a:bodyPr/>
          <a:lstStyle/>
          <a:p>
            <a:r>
              <a:rPr lang="he-IL" b="0" i="0" dirty="0">
                <a:solidFill>
                  <a:srgbClr val="000000"/>
                </a:solidFill>
                <a:effectLst/>
                <a:latin typeface="Arial" panose="020B0604020202020204" pitchFamily="34" charset="0"/>
              </a:rPr>
              <a:t>היכולת </a:t>
            </a:r>
            <a:r>
              <a:rPr lang="he-IL" b="1" i="0" dirty="0">
                <a:solidFill>
                  <a:srgbClr val="000000"/>
                </a:solidFill>
                <a:effectLst/>
                <a:latin typeface="Arial" panose="020B0604020202020204" pitchFamily="34" charset="0"/>
              </a:rPr>
              <a:t>לזהות</a:t>
            </a:r>
            <a:r>
              <a:rPr lang="he-IL" b="0" i="0" dirty="0">
                <a:solidFill>
                  <a:srgbClr val="000000"/>
                </a:solidFill>
                <a:effectLst/>
                <a:latin typeface="Arial" panose="020B0604020202020204" pitchFamily="34" charset="0"/>
              </a:rPr>
              <a:t> מקומות שהתחזקו בי ושצמחתי בהם, גם בעיצומו של משבר, מקדמת תהליכי צמיחה והתפתחות.</a:t>
            </a:r>
          </a:p>
          <a:p>
            <a:r>
              <a:rPr lang="he-IL" b="0" i="0" dirty="0">
                <a:solidFill>
                  <a:srgbClr val="000000"/>
                </a:solidFill>
                <a:effectLst/>
                <a:latin typeface="Arial" panose="020B0604020202020204" pitchFamily="34" charset="0"/>
              </a:rPr>
              <a:t>היכולת הזו שווה </a:t>
            </a:r>
            <a:r>
              <a:rPr lang="he-IL" b="1" i="0" dirty="0">
                <a:solidFill>
                  <a:srgbClr val="000000"/>
                </a:solidFill>
                <a:effectLst/>
                <a:latin typeface="Arial" panose="020B0604020202020204" pitchFamily="34" charset="0"/>
              </a:rPr>
              <a:t>זהב</a:t>
            </a:r>
            <a:r>
              <a:rPr lang="he-IL" b="0" i="0" dirty="0">
                <a:solidFill>
                  <a:srgbClr val="000000"/>
                </a:solidFill>
                <a:effectLst/>
                <a:latin typeface="Arial" panose="020B0604020202020204" pitchFamily="34" charset="0"/>
              </a:rPr>
              <a:t> והיא חיונית לצמיחה.</a:t>
            </a:r>
          </a:p>
          <a:p>
            <a:endParaRPr lang="he-IL" b="0" i="0" dirty="0">
              <a:solidFill>
                <a:srgbClr val="000000"/>
              </a:solidFill>
              <a:effectLst/>
              <a:latin typeface="Arial" panose="020B0604020202020204" pitchFamily="34" charset="0"/>
            </a:endParaRPr>
          </a:p>
          <a:p>
            <a:r>
              <a:rPr lang="he-IL" b="0" i="0" dirty="0">
                <a:solidFill>
                  <a:srgbClr val="000000"/>
                </a:solidFill>
                <a:effectLst/>
                <a:latin typeface="Arial" panose="020B0604020202020204" pitchFamily="34" charset="0"/>
              </a:rPr>
              <a:t>התוספת של </a:t>
            </a:r>
            <a:r>
              <a:rPr lang="he-IL" b="1" i="0" dirty="0">
                <a:solidFill>
                  <a:srgbClr val="000000"/>
                </a:solidFill>
                <a:effectLst/>
                <a:latin typeface="Arial" panose="020B0604020202020204" pitchFamily="34" charset="0"/>
              </a:rPr>
              <a:t>'ברגע זה'</a:t>
            </a:r>
            <a:r>
              <a:rPr lang="he-IL" b="0" i="0" dirty="0">
                <a:solidFill>
                  <a:srgbClr val="000000"/>
                </a:solidFill>
                <a:effectLst/>
                <a:latin typeface="Arial" panose="020B0604020202020204" pitchFamily="34" charset="0"/>
              </a:rPr>
              <a:t> חשובה ומדגישה את התנועה שבתהליך הצמיחה, כשבכל רגע נתון אנחנו נמצאים בשלב אחר של התהליך. </a:t>
            </a:r>
          </a:p>
          <a:p>
            <a:r>
              <a:rPr lang="he-IL" b="0" i="0" dirty="0">
                <a:solidFill>
                  <a:srgbClr val="000000"/>
                </a:solidFill>
                <a:effectLst/>
                <a:latin typeface="Arial" panose="020B0604020202020204" pitchFamily="34" charset="0"/>
              </a:rPr>
              <a:t>סביר להניח שכשנבחן את אותה השאלה במרחק של שבוע, חודש או יותר, נזהה מרכיבים נוספים של צמיחה. הכל בקצב שלו וכל אחד בקצב שמתאים לו.</a:t>
            </a:r>
          </a:p>
        </p:txBody>
      </p:sp>
      <p:sp>
        <p:nvSpPr>
          <p:cNvPr id="4" name="מציין מיקום של מספר שקופית 3">
            <a:extLst>
              <a:ext uri="{FF2B5EF4-FFF2-40B4-BE49-F238E27FC236}">
                <a16:creationId xmlns:a16="http://schemas.microsoft.com/office/drawing/2014/main" id="{407BB6F9-23CE-EA7D-16D5-7E1204FA9F81}"/>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746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F18EFC-A046-787B-D93A-BA99361EA5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2030810-5B8C-EAF3-3F91-0404C7ACE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019335C-9C98-C311-E8B5-A73646584FCD}"/>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5" name="מציין מיקום של כותרת תחתונה 4">
            <a:extLst>
              <a:ext uri="{FF2B5EF4-FFF2-40B4-BE49-F238E27FC236}">
                <a16:creationId xmlns:a16="http://schemas.microsoft.com/office/drawing/2014/main" id="{1E190804-D503-5DDD-6DEA-EB4E19A277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CBB84B-F30F-AEC0-5553-524680976F9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60465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752ECF-F953-1324-B61A-58A1E179B7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80827A9-AA0F-42F9-39AC-C7B1F57C9A0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ACBA9A-47B8-A92B-3FDB-A4FC38A4632B}"/>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5" name="מציין מיקום של כותרת תחתונה 4">
            <a:extLst>
              <a:ext uri="{FF2B5EF4-FFF2-40B4-BE49-F238E27FC236}">
                <a16:creationId xmlns:a16="http://schemas.microsoft.com/office/drawing/2014/main" id="{38A27908-04C1-2DFE-1329-0E9F679BD8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10489D-279A-0D6B-0764-C01B50CB6999}"/>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76665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3FB4DA-EFE7-58B5-91D9-3EBEBFA3329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7CB11DE-4E86-3679-F72D-83520CBD238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9F2126-6F82-B7B2-65D7-C99E5BF807C4}"/>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5" name="מציין מיקום של כותרת תחתונה 4">
            <a:extLst>
              <a:ext uri="{FF2B5EF4-FFF2-40B4-BE49-F238E27FC236}">
                <a16:creationId xmlns:a16="http://schemas.microsoft.com/office/drawing/2014/main" id="{2A071289-0CCC-C180-DCDC-DF368FB4705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F7FA5E-2748-950D-5A75-338759885A18}"/>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64697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19" name="Google Shape;19;p14"/>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
        <p:nvSpPr>
          <p:cNvPr id="20" name="Google Shape;20;p14"/>
          <p:cNvSpPr/>
          <p:nvPr/>
        </p:nvSpPr>
        <p:spPr>
          <a:xfrm>
            <a:off x="0" y="1"/>
            <a:ext cx="12192000" cy="1487055"/>
          </a:xfrm>
          <a:prstGeom prst="rect">
            <a:avLst/>
          </a:prstGeom>
          <a:solidFill>
            <a:srgbClr val="0ABFC8"/>
          </a:solidFill>
          <a:ln>
            <a:noFill/>
          </a:ln>
        </p:spPr>
        <p:txBody>
          <a:bodyPr spcFirstLastPara="1" wrap="square" lIns="91433" tIns="45700" rIns="91433"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21" name="Google Shape;21;p14"/>
          <p:cNvSpPr txBox="1">
            <a:spLocks noGrp="1"/>
          </p:cNvSpPr>
          <p:nvPr>
            <p:ph type="title"/>
          </p:nvPr>
        </p:nvSpPr>
        <p:spPr>
          <a:xfrm>
            <a:off x="838200" y="161492"/>
            <a:ext cx="10515600" cy="1325563"/>
          </a:xfrm>
          <a:prstGeom prst="rect">
            <a:avLst/>
          </a:prstGeom>
          <a:noFill/>
          <a:ln>
            <a:noFill/>
          </a:ln>
        </p:spPr>
        <p:txBody>
          <a:bodyPr spcFirstLastPara="1" wrap="square" lIns="68575" tIns="34275" rIns="68575" bIns="34275" anchor="ctr" anchorCtr="0">
            <a:normAutofit/>
          </a:bodyPr>
          <a:lstStyle>
            <a:lvl1pPr lvl="0" algn="ctr" rtl="1">
              <a:lnSpc>
                <a:spcPct val="90000"/>
              </a:lnSpc>
              <a:spcBef>
                <a:spcPts val="0"/>
              </a:spcBef>
              <a:spcAft>
                <a:spcPts val="0"/>
              </a:spcAft>
              <a:buClr>
                <a:schemeClr val="lt1"/>
              </a:buClr>
              <a:buSzPts val="5400"/>
              <a:buFont typeface="Calibri"/>
              <a:buNone/>
              <a:defRPr sz="7200" b="1">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14"/>
          <p:cNvSpPr txBox="1">
            <a:spLocks noGrp="1"/>
          </p:cNvSpPr>
          <p:nvPr>
            <p:ph type="body" idx="1"/>
          </p:nvPr>
        </p:nvSpPr>
        <p:spPr>
          <a:xfrm>
            <a:off x="692727" y="2071688"/>
            <a:ext cx="10806547" cy="2714625"/>
          </a:xfrm>
          <a:prstGeom prst="rect">
            <a:avLst/>
          </a:prstGeom>
          <a:noFill/>
          <a:ln>
            <a:noFill/>
          </a:ln>
        </p:spPr>
        <p:txBody>
          <a:bodyPr spcFirstLastPara="1" wrap="square" lIns="68575" tIns="34275" rIns="68575" bIns="34275" anchor="t" anchorCtr="0">
            <a:normAutofit/>
          </a:bodyPr>
          <a:lstStyle>
            <a:lvl1pPr marL="609585" lvl="0" indent="-482588" algn="r" rtl="1">
              <a:lnSpc>
                <a:spcPct val="90000"/>
              </a:lnSpc>
              <a:spcBef>
                <a:spcPts val="1067"/>
              </a:spcBef>
              <a:spcAft>
                <a:spcPts val="0"/>
              </a:spcAft>
              <a:buClr>
                <a:schemeClr val="dk1"/>
              </a:buClr>
              <a:buSzPts val="2100"/>
              <a:buChar char="•"/>
              <a:defRPr>
                <a:latin typeface="Calibri"/>
                <a:ea typeface="Calibri"/>
                <a:cs typeface="Calibri"/>
                <a:sym typeface="Calibri"/>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4365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3"/>
        <p:cNvGrpSpPr/>
        <p:nvPr/>
      </p:nvGrpSpPr>
      <p:grpSpPr>
        <a:xfrm>
          <a:off x="0" y="0"/>
          <a:ext cx="0" cy="0"/>
          <a:chOff x="0" y="0"/>
          <a:chExt cx="0" cy="0"/>
        </a:xfrm>
      </p:grpSpPr>
      <p:sp>
        <p:nvSpPr>
          <p:cNvPr id="24" name="Google Shape;24;p15"/>
          <p:cNvSpPr/>
          <p:nvPr/>
        </p:nvSpPr>
        <p:spPr>
          <a:xfrm>
            <a:off x="0" y="0"/>
            <a:ext cx="3581400" cy="6858000"/>
          </a:xfrm>
          <a:prstGeom prst="rect">
            <a:avLst/>
          </a:prstGeom>
          <a:solidFill>
            <a:srgbClr val="0ABFC8"/>
          </a:solidFill>
          <a:ln>
            <a:noFill/>
          </a:ln>
        </p:spPr>
        <p:txBody>
          <a:bodyPr spcFirstLastPara="1" wrap="square" lIns="91433" tIns="45700" rIns="91433"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867" b="0" i="0" u="none" strike="noStrike" cap="none">
              <a:solidFill>
                <a:srgbClr val="002060"/>
              </a:solidFill>
              <a:latin typeface="Calibri"/>
              <a:ea typeface="Calibri"/>
              <a:cs typeface="Calibri"/>
              <a:sym typeface="Calibri"/>
            </a:endParaRPr>
          </a:p>
        </p:txBody>
      </p:sp>
      <p:sp>
        <p:nvSpPr>
          <p:cNvPr id="25" name="Google Shape;25;p15"/>
          <p:cNvSpPr>
            <a:spLocks noGrp="1"/>
          </p:cNvSpPr>
          <p:nvPr>
            <p:ph type="pic" idx="2"/>
          </p:nvPr>
        </p:nvSpPr>
        <p:spPr>
          <a:xfrm>
            <a:off x="5183188" y="987426"/>
            <a:ext cx="6172200" cy="4873625"/>
          </a:xfrm>
          <a:prstGeom prst="rect">
            <a:avLst/>
          </a:prstGeom>
          <a:noFill/>
          <a:ln>
            <a:noFill/>
          </a:ln>
        </p:spPr>
      </p:sp>
      <p:sp>
        <p:nvSpPr>
          <p:cNvPr id="26" name="Google Shape;26;p15"/>
          <p:cNvSpPr txBox="1">
            <a:spLocks noGrp="1"/>
          </p:cNvSpPr>
          <p:nvPr>
            <p:ph type="title"/>
          </p:nvPr>
        </p:nvSpPr>
        <p:spPr>
          <a:xfrm>
            <a:off x="428626" y="1189831"/>
            <a:ext cx="2828636" cy="1325563"/>
          </a:xfrm>
          <a:prstGeom prst="rect">
            <a:avLst/>
          </a:prstGeom>
          <a:noFill/>
          <a:ln>
            <a:noFill/>
          </a:ln>
        </p:spPr>
        <p:txBody>
          <a:bodyPr spcFirstLastPara="1" wrap="square" lIns="68575" tIns="34275" rIns="68575" bIns="34275" anchor="ctr" anchorCtr="0">
            <a:normAutofit/>
          </a:bodyPr>
          <a:lstStyle>
            <a:lvl1pPr lvl="0" algn="ctr" rtl="1">
              <a:lnSpc>
                <a:spcPct val="90000"/>
              </a:lnSpc>
              <a:spcBef>
                <a:spcPts val="0"/>
              </a:spcBef>
              <a:spcAft>
                <a:spcPts val="0"/>
              </a:spcAft>
              <a:buClr>
                <a:schemeClr val="lt1"/>
              </a:buClr>
              <a:buSzPts val="4100"/>
              <a:buFont typeface="Calibri"/>
              <a:buNone/>
              <a:defRPr sz="5467" b="1">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15"/>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28" name="Google Shape;28;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29" name="Google Shape;29;p15"/>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409652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16"/>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33" name="Google Shape;33;p16"/>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34" name="Google Shape;34;p16"/>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35" name="Google Shape;35;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36" name="Google Shape;36;p16"/>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350757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rmAutofit/>
          </a:bodyPr>
          <a:lstStyle>
            <a:lvl1pPr lvl="0" algn="r" rtl="1">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17"/>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rmAutofit/>
          </a:bodyPr>
          <a:lstStyle>
            <a:lvl1pPr marL="609585" lvl="0" indent="-304792" algn="r" rtl="1">
              <a:lnSpc>
                <a:spcPct val="90000"/>
              </a:lnSpc>
              <a:spcBef>
                <a:spcPts val="1067"/>
              </a:spcBef>
              <a:spcAft>
                <a:spcPts val="0"/>
              </a:spcAft>
              <a:buClr>
                <a:schemeClr val="dk1"/>
              </a:buClr>
              <a:buSzPts val="1800"/>
              <a:buNone/>
              <a:defRPr sz="2400" b="1"/>
            </a:lvl1pPr>
            <a:lvl2pPr marL="1219170" lvl="1" indent="-304792" algn="r" rtl="1">
              <a:lnSpc>
                <a:spcPct val="90000"/>
              </a:lnSpc>
              <a:spcBef>
                <a:spcPts val="533"/>
              </a:spcBef>
              <a:spcAft>
                <a:spcPts val="0"/>
              </a:spcAft>
              <a:buClr>
                <a:schemeClr val="dk1"/>
              </a:buClr>
              <a:buSzPts val="1500"/>
              <a:buNone/>
              <a:defRPr sz="2000" b="1"/>
            </a:lvl2pPr>
            <a:lvl3pPr marL="1828754" lvl="2" indent="-304792" algn="r" rtl="1">
              <a:lnSpc>
                <a:spcPct val="90000"/>
              </a:lnSpc>
              <a:spcBef>
                <a:spcPts val="533"/>
              </a:spcBef>
              <a:spcAft>
                <a:spcPts val="0"/>
              </a:spcAft>
              <a:buClr>
                <a:schemeClr val="dk1"/>
              </a:buClr>
              <a:buSzPts val="1400"/>
              <a:buNone/>
              <a:defRPr sz="1867" b="1"/>
            </a:lvl3pPr>
            <a:lvl4pPr marL="2438339" lvl="3" indent="-304792" algn="r" rtl="1">
              <a:lnSpc>
                <a:spcPct val="90000"/>
              </a:lnSpc>
              <a:spcBef>
                <a:spcPts val="533"/>
              </a:spcBef>
              <a:spcAft>
                <a:spcPts val="0"/>
              </a:spcAft>
              <a:buClr>
                <a:schemeClr val="dk1"/>
              </a:buClr>
              <a:buSzPts val="1200"/>
              <a:buNone/>
              <a:defRPr sz="1600" b="1"/>
            </a:lvl4pPr>
            <a:lvl5pPr marL="3047924" lvl="4" indent="-304792" algn="r" rtl="1">
              <a:lnSpc>
                <a:spcPct val="90000"/>
              </a:lnSpc>
              <a:spcBef>
                <a:spcPts val="533"/>
              </a:spcBef>
              <a:spcAft>
                <a:spcPts val="0"/>
              </a:spcAft>
              <a:buClr>
                <a:schemeClr val="dk1"/>
              </a:buClr>
              <a:buSzPts val="1200"/>
              <a:buNone/>
              <a:defRPr sz="1600" b="1"/>
            </a:lvl5pPr>
            <a:lvl6pPr marL="3657509" lvl="5" indent="-304792" algn="r" rtl="1">
              <a:lnSpc>
                <a:spcPct val="90000"/>
              </a:lnSpc>
              <a:spcBef>
                <a:spcPts val="533"/>
              </a:spcBef>
              <a:spcAft>
                <a:spcPts val="0"/>
              </a:spcAft>
              <a:buClr>
                <a:schemeClr val="dk1"/>
              </a:buClr>
              <a:buSzPts val="1200"/>
              <a:buNone/>
              <a:defRPr sz="1600" b="1"/>
            </a:lvl6pPr>
            <a:lvl7pPr marL="4267093" lvl="6" indent="-304792" algn="r" rtl="1">
              <a:lnSpc>
                <a:spcPct val="90000"/>
              </a:lnSpc>
              <a:spcBef>
                <a:spcPts val="533"/>
              </a:spcBef>
              <a:spcAft>
                <a:spcPts val="0"/>
              </a:spcAft>
              <a:buClr>
                <a:schemeClr val="dk1"/>
              </a:buClr>
              <a:buSzPts val="1200"/>
              <a:buNone/>
              <a:defRPr sz="1600" b="1"/>
            </a:lvl7pPr>
            <a:lvl8pPr marL="4876678" lvl="7" indent="-304792" algn="r" rtl="1">
              <a:lnSpc>
                <a:spcPct val="90000"/>
              </a:lnSpc>
              <a:spcBef>
                <a:spcPts val="533"/>
              </a:spcBef>
              <a:spcAft>
                <a:spcPts val="0"/>
              </a:spcAft>
              <a:buClr>
                <a:schemeClr val="dk1"/>
              </a:buClr>
              <a:buSzPts val="1200"/>
              <a:buNone/>
              <a:defRPr sz="1600" b="1"/>
            </a:lvl8pPr>
            <a:lvl9pPr marL="5486263" lvl="8" indent="-304792" algn="r" rtl="1">
              <a:lnSpc>
                <a:spcPct val="90000"/>
              </a:lnSpc>
              <a:spcBef>
                <a:spcPts val="533"/>
              </a:spcBef>
              <a:spcAft>
                <a:spcPts val="0"/>
              </a:spcAft>
              <a:buClr>
                <a:schemeClr val="dk1"/>
              </a:buClr>
              <a:buSzPts val="1200"/>
              <a:buNone/>
              <a:defRPr sz="1600" b="1"/>
            </a:lvl9pPr>
          </a:lstStyle>
          <a:p>
            <a:endParaRPr/>
          </a:p>
        </p:txBody>
      </p:sp>
      <p:sp>
        <p:nvSpPr>
          <p:cNvPr id="40" name="Google Shape;40;p17"/>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41" name="Google Shape;41;p17"/>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rmAutofit/>
          </a:bodyPr>
          <a:lstStyle>
            <a:lvl1pPr marL="609585" lvl="0" indent="-304792" algn="r" rtl="1">
              <a:lnSpc>
                <a:spcPct val="90000"/>
              </a:lnSpc>
              <a:spcBef>
                <a:spcPts val="1067"/>
              </a:spcBef>
              <a:spcAft>
                <a:spcPts val="0"/>
              </a:spcAft>
              <a:buClr>
                <a:schemeClr val="dk1"/>
              </a:buClr>
              <a:buSzPts val="1800"/>
              <a:buNone/>
              <a:defRPr sz="2400" b="1"/>
            </a:lvl1pPr>
            <a:lvl2pPr marL="1219170" lvl="1" indent="-304792" algn="r" rtl="1">
              <a:lnSpc>
                <a:spcPct val="90000"/>
              </a:lnSpc>
              <a:spcBef>
                <a:spcPts val="533"/>
              </a:spcBef>
              <a:spcAft>
                <a:spcPts val="0"/>
              </a:spcAft>
              <a:buClr>
                <a:schemeClr val="dk1"/>
              </a:buClr>
              <a:buSzPts val="1500"/>
              <a:buNone/>
              <a:defRPr sz="2000" b="1"/>
            </a:lvl2pPr>
            <a:lvl3pPr marL="1828754" lvl="2" indent="-304792" algn="r" rtl="1">
              <a:lnSpc>
                <a:spcPct val="90000"/>
              </a:lnSpc>
              <a:spcBef>
                <a:spcPts val="533"/>
              </a:spcBef>
              <a:spcAft>
                <a:spcPts val="0"/>
              </a:spcAft>
              <a:buClr>
                <a:schemeClr val="dk1"/>
              </a:buClr>
              <a:buSzPts val="1400"/>
              <a:buNone/>
              <a:defRPr sz="1867" b="1"/>
            </a:lvl3pPr>
            <a:lvl4pPr marL="2438339" lvl="3" indent="-304792" algn="r" rtl="1">
              <a:lnSpc>
                <a:spcPct val="90000"/>
              </a:lnSpc>
              <a:spcBef>
                <a:spcPts val="533"/>
              </a:spcBef>
              <a:spcAft>
                <a:spcPts val="0"/>
              </a:spcAft>
              <a:buClr>
                <a:schemeClr val="dk1"/>
              </a:buClr>
              <a:buSzPts val="1200"/>
              <a:buNone/>
              <a:defRPr sz="1600" b="1"/>
            </a:lvl4pPr>
            <a:lvl5pPr marL="3047924" lvl="4" indent="-304792" algn="r" rtl="1">
              <a:lnSpc>
                <a:spcPct val="90000"/>
              </a:lnSpc>
              <a:spcBef>
                <a:spcPts val="533"/>
              </a:spcBef>
              <a:spcAft>
                <a:spcPts val="0"/>
              </a:spcAft>
              <a:buClr>
                <a:schemeClr val="dk1"/>
              </a:buClr>
              <a:buSzPts val="1200"/>
              <a:buNone/>
              <a:defRPr sz="1600" b="1"/>
            </a:lvl5pPr>
            <a:lvl6pPr marL="3657509" lvl="5" indent="-304792" algn="r" rtl="1">
              <a:lnSpc>
                <a:spcPct val="90000"/>
              </a:lnSpc>
              <a:spcBef>
                <a:spcPts val="533"/>
              </a:spcBef>
              <a:spcAft>
                <a:spcPts val="0"/>
              </a:spcAft>
              <a:buClr>
                <a:schemeClr val="dk1"/>
              </a:buClr>
              <a:buSzPts val="1200"/>
              <a:buNone/>
              <a:defRPr sz="1600" b="1"/>
            </a:lvl6pPr>
            <a:lvl7pPr marL="4267093" lvl="6" indent="-304792" algn="r" rtl="1">
              <a:lnSpc>
                <a:spcPct val="90000"/>
              </a:lnSpc>
              <a:spcBef>
                <a:spcPts val="533"/>
              </a:spcBef>
              <a:spcAft>
                <a:spcPts val="0"/>
              </a:spcAft>
              <a:buClr>
                <a:schemeClr val="dk1"/>
              </a:buClr>
              <a:buSzPts val="1200"/>
              <a:buNone/>
              <a:defRPr sz="1600" b="1"/>
            </a:lvl7pPr>
            <a:lvl8pPr marL="4876678" lvl="7" indent="-304792" algn="r" rtl="1">
              <a:lnSpc>
                <a:spcPct val="90000"/>
              </a:lnSpc>
              <a:spcBef>
                <a:spcPts val="533"/>
              </a:spcBef>
              <a:spcAft>
                <a:spcPts val="0"/>
              </a:spcAft>
              <a:buClr>
                <a:schemeClr val="dk1"/>
              </a:buClr>
              <a:buSzPts val="1200"/>
              <a:buNone/>
              <a:defRPr sz="1600" b="1"/>
            </a:lvl8pPr>
            <a:lvl9pPr marL="5486263" lvl="8" indent="-304792" algn="r" rtl="1">
              <a:lnSpc>
                <a:spcPct val="90000"/>
              </a:lnSpc>
              <a:spcBef>
                <a:spcPts val="533"/>
              </a:spcBef>
              <a:spcAft>
                <a:spcPts val="0"/>
              </a:spcAft>
              <a:buClr>
                <a:schemeClr val="dk1"/>
              </a:buClr>
              <a:buSzPts val="1200"/>
              <a:buNone/>
              <a:defRPr sz="1600" b="1"/>
            </a:lvl9pPr>
          </a:lstStyle>
          <a:p>
            <a:endParaRPr/>
          </a:p>
        </p:txBody>
      </p:sp>
      <p:sp>
        <p:nvSpPr>
          <p:cNvPr id="42" name="Google Shape;42;p17"/>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rmAutofit/>
          </a:bodyPr>
          <a:lstStyle>
            <a:lvl1pPr marL="609585" lvl="0" indent="-423323" algn="r" rtl="1">
              <a:lnSpc>
                <a:spcPct val="90000"/>
              </a:lnSpc>
              <a:spcBef>
                <a:spcPts val="1067"/>
              </a:spcBef>
              <a:spcAft>
                <a:spcPts val="0"/>
              </a:spcAft>
              <a:buClr>
                <a:schemeClr val="dk1"/>
              </a:buClr>
              <a:buSzPts val="1400"/>
              <a:buChar char="•"/>
              <a:defRPr/>
            </a:lvl1pPr>
            <a:lvl2pPr marL="1219170" lvl="1" indent="-423323" algn="r" rtl="1">
              <a:lnSpc>
                <a:spcPct val="90000"/>
              </a:lnSpc>
              <a:spcBef>
                <a:spcPts val="533"/>
              </a:spcBef>
              <a:spcAft>
                <a:spcPts val="0"/>
              </a:spcAft>
              <a:buClr>
                <a:schemeClr val="dk1"/>
              </a:buClr>
              <a:buSzPts val="1400"/>
              <a:buChar char="•"/>
              <a:defRPr/>
            </a:lvl2pPr>
            <a:lvl3pPr marL="1828754" lvl="2" indent="-423323" algn="r" rtl="1">
              <a:lnSpc>
                <a:spcPct val="90000"/>
              </a:lnSpc>
              <a:spcBef>
                <a:spcPts val="533"/>
              </a:spcBef>
              <a:spcAft>
                <a:spcPts val="0"/>
              </a:spcAft>
              <a:buClr>
                <a:schemeClr val="dk1"/>
              </a:buClr>
              <a:buSzPts val="1400"/>
              <a:buChar char="•"/>
              <a:defRPr/>
            </a:lvl3pPr>
            <a:lvl4pPr marL="2438339" lvl="3" indent="-423323" algn="r" rtl="1">
              <a:lnSpc>
                <a:spcPct val="90000"/>
              </a:lnSpc>
              <a:spcBef>
                <a:spcPts val="533"/>
              </a:spcBef>
              <a:spcAft>
                <a:spcPts val="0"/>
              </a:spcAft>
              <a:buClr>
                <a:schemeClr val="dk1"/>
              </a:buClr>
              <a:buSzPts val="1400"/>
              <a:buChar char="•"/>
              <a:defRPr/>
            </a:lvl4pPr>
            <a:lvl5pPr marL="3047924" lvl="4" indent="-423323" algn="r" rtl="1">
              <a:lnSpc>
                <a:spcPct val="90000"/>
              </a:lnSpc>
              <a:spcBef>
                <a:spcPts val="533"/>
              </a:spcBef>
              <a:spcAft>
                <a:spcPts val="0"/>
              </a:spcAft>
              <a:buClr>
                <a:schemeClr val="dk1"/>
              </a:buClr>
              <a:buSzPts val="1400"/>
              <a:buChar char="•"/>
              <a:defRPr/>
            </a:lvl5pPr>
            <a:lvl6pPr marL="3657509" lvl="5" indent="-423323" algn="r" rtl="1">
              <a:lnSpc>
                <a:spcPct val="90000"/>
              </a:lnSpc>
              <a:spcBef>
                <a:spcPts val="533"/>
              </a:spcBef>
              <a:spcAft>
                <a:spcPts val="0"/>
              </a:spcAft>
              <a:buClr>
                <a:schemeClr val="dk1"/>
              </a:buClr>
              <a:buSzPts val="1400"/>
              <a:buChar char="•"/>
              <a:defRPr/>
            </a:lvl6pPr>
            <a:lvl7pPr marL="4267093" lvl="6" indent="-423323" algn="r" rtl="1">
              <a:lnSpc>
                <a:spcPct val="90000"/>
              </a:lnSpc>
              <a:spcBef>
                <a:spcPts val="533"/>
              </a:spcBef>
              <a:spcAft>
                <a:spcPts val="0"/>
              </a:spcAft>
              <a:buClr>
                <a:schemeClr val="dk1"/>
              </a:buClr>
              <a:buSzPts val="1400"/>
              <a:buChar char="•"/>
              <a:defRPr/>
            </a:lvl7pPr>
            <a:lvl8pPr marL="4876678" lvl="7" indent="-423323" algn="r" rtl="1">
              <a:lnSpc>
                <a:spcPct val="90000"/>
              </a:lnSpc>
              <a:spcBef>
                <a:spcPts val="533"/>
              </a:spcBef>
              <a:spcAft>
                <a:spcPts val="0"/>
              </a:spcAft>
              <a:buClr>
                <a:schemeClr val="dk1"/>
              </a:buClr>
              <a:buSzPts val="1400"/>
              <a:buChar char="•"/>
              <a:defRPr/>
            </a:lvl8pPr>
            <a:lvl9pPr marL="5486263" lvl="8" indent="-423323" algn="r" rtl="1">
              <a:lnSpc>
                <a:spcPct val="90000"/>
              </a:lnSpc>
              <a:spcBef>
                <a:spcPts val="533"/>
              </a:spcBef>
              <a:spcAft>
                <a:spcPts val="0"/>
              </a:spcAft>
              <a:buClr>
                <a:schemeClr val="dk1"/>
              </a:buClr>
              <a:buSzPts val="1400"/>
              <a:buChar char="•"/>
              <a:defRPr/>
            </a:lvl9pPr>
          </a:lstStyle>
          <a:p>
            <a:endParaRPr/>
          </a:p>
        </p:txBody>
      </p:sp>
      <p:sp>
        <p:nvSpPr>
          <p:cNvPr id="43" name="Google Shape;43;p17"/>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lvl="0" algn="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44" name="Google Shape;44;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rtl="1">
              <a:lnSpc>
                <a:spcPct val="100000"/>
              </a:lnSpc>
              <a:spcBef>
                <a:spcPts val="0"/>
              </a:spcBef>
              <a:spcAft>
                <a:spcPts val="0"/>
              </a:spcAft>
              <a:buSzPts val="1100"/>
              <a:buNone/>
              <a:defRPr/>
            </a:lvl1pPr>
            <a:lvl2pPr lvl="1" algn="r" rtl="1">
              <a:lnSpc>
                <a:spcPct val="100000"/>
              </a:lnSpc>
              <a:spcBef>
                <a:spcPts val="0"/>
              </a:spcBef>
              <a:spcAft>
                <a:spcPts val="0"/>
              </a:spcAft>
              <a:buSzPts val="1100"/>
              <a:buNone/>
              <a:defRPr/>
            </a:lvl2pPr>
            <a:lvl3pPr lvl="2" algn="r" rtl="1">
              <a:lnSpc>
                <a:spcPct val="100000"/>
              </a:lnSpc>
              <a:spcBef>
                <a:spcPts val="0"/>
              </a:spcBef>
              <a:spcAft>
                <a:spcPts val="0"/>
              </a:spcAft>
              <a:buSzPts val="1100"/>
              <a:buNone/>
              <a:defRPr/>
            </a:lvl3pPr>
            <a:lvl4pPr lvl="3" algn="r" rtl="1">
              <a:lnSpc>
                <a:spcPct val="100000"/>
              </a:lnSpc>
              <a:spcBef>
                <a:spcPts val="0"/>
              </a:spcBef>
              <a:spcAft>
                <a:spcPts val="0"/>
              </a:spcAft>
              <a:buSzPts val="1100"/>
              <a:buNone/>
              <a:defRPr/>
            </a:lvl4pPr>
            <a:lvl5pPr lvl="4" algn="r" rtl="1">
              <a:lnSpc>
                <a:spcPct val="100000"/>
              </a:lnSpc>
              <a:spcBef>
                <a:spcPts val="0"/>
              </a:spcBef>
              <a:spcAft>
                <a:spcPts val="0"/>
              </a:spcAft>
              <a:buSzPts val="1100"/>
              <a:buNone/>
              <a:defRPr/>
            </a:lvl5pPr>
            <a:lvl6pPr lvl="5" algn="r" rtl="1">
              <a:lnSpc>
                <a:spcPct val="100000"/>
              </a:lnSpc>
              <a:spcBef>
                <a:spcPts val="0"/>
              </a:spcBef>
              <a:spcAft>
                <a:spcPts val="0"/>
              </a:spcAft>
              <a:buSzPts val="1100"/>
              <a:buNone/>
              <a:defRPr/>
            </a:lvl6pPr>
            <a:lvl7pPr lvl="6" algn="r" rtl="1">
              <a:lnSpc>
                <a:spcPct val="100000"/>
              </a:lnSpc>
              <a:spcBef>
                <a:spcPts val="0"/>
              </a:spcBef>
              <a:spcAft>
                <a:spcPts val="0"/>
              </a:spcAft>
              <a:buSzPts val="1100"/>
              <a:buNone/>
              <a:defRPr/>
            </a:lvl7pPr>
            <a:lvl8pPr lvl="7" algn="r" rtl="1">
              <a:lnSpc>
                <a:spcPct val="100000"/>
              </a:lnSpc>
              <a:spcBef>
                <a:spcPts val="0"/>
              </a:spcBef>
              <a:spcAft>
                <a:spcPts val="0"/>
              </a:spcAft>
              <a:buSzPts val="1100"/>
              <a:buNone/>
              <a:defRPr/>
            </a:lvl8pPr>
            <a:lvl9pPr lvl="8" algn="r" rtl="1">
              <a:lnSpc>
                <a:spcPct val="100000"/>
              </a:lnSpc>
              <a:spcBef>
                <a:spcPts val="0"/>
              </a:spcBef>
              <a:spcAft>
                <a:spcPts val="0"/>
              </a:spcAft>
              <a:buSzPts val="1100"/>
              <a:buNone/>
              <a:defRPr/>
            </a:lvl9pPr>
          </a:lstStyle>
          <a:p>
            <a:endParaRPr/>
          </a:p>
        </p:txBody>
      </p:sp>
      <p:sp>
        <p:nvSpPr>
          <p:cNvPr id="45" name="Google Shape;45;p17"/>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86101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138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7801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946480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27"/>
        <p:cNvGrpSpPr/>
        <p:nvPr/>
      </p:nvGrpSpPr>
      <p:grpSpPr>
        <a:xfrm>
          <a:off x="0" y="0"/>
          <a:ext cx="0" cy="0"/>
          <a:chOff x="0" y="0"/>
          <a:chExt cx="0" cy="0"/>
        </a:xfrm>
      </p:grpSpPr>
      <p:sp>
        <p:nvSpPr>
          <p:cNvPr id="28" name="Google Shape;28;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1" name="Google Shape;31;p22"/>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2"/>
          <p:cNvSpPr txBox="1"/>
          <p:nvPr/>
        </p:nvSpPr>
        <p:spPr>
          <a:xfrm>
            <a:off x="2586182" y="189529"/>
            <a:ext cx="6913417"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33" name="Google Shape;33;p22"/>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6703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BD13D-7AFD-F45C-08BC-F145CF8118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BA549E-144D-088E-1228-CB58D62852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8D0A76-80FD-DC1A-C79A-92BD08F3E573}"/>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5" name="מציין מיקום של כותרת תחתונה 4">
            <a:extLst>
              <a:ext uri="{FF2B5EF4-FFF2-40B4-BE49-F238E27FC236}">
                <a16:creationId xmlns:a16="http://schemas.microsoft.com/office/drawing/2014/main" id="{D3BA241B-0D47-9EB9-557D-0712FDCA43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AF826E-BF02-7C30-DDDF-AC0916A4C60F}"/>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282628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3"/>
          <p:cNvSpPr txBox="1"/>
          <p:nvPr/>
        </p:nvSpPr>
        <p:spPr>
          <a:xfrm>
            <a:off x="2011680" y="189529"/>
            <a:ext cx="7487919" cy="120028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מהם המסרים שלנו?</a:t>
            </a:r>
            <a:endParaRPr sz="1400" b="0" i="0" u="none" strike="noStrike" cap="none">
              <a:solidFill>
                <a:srgbClr val="000000"/>
              </a:solidFill>
              <a:latin typeface="Arial"/>
              <a:ea typeface="Arial"/>
              <a:cs typeface="Arial"/>
              <a:sym typeface="Arial"/>
            </a:endParaRPr>
          </a:p>
        </p:txBody>
      </p:sp>
      <p:sp>
        <p:nvSpPr>
          <p:cNvPr id="40" name="Google Shape;40;p23"/>
          <p:cNvSpPr txBox="1">
            <a:spLocks noGrp="1"/>
          </p:cNvSpPr>
          <p:nvPr>
            <p:ph type="body" idx="1"/>
          </p:nvPr>
        </p:nvSpPr>
        <p:spPr>
          <a:xfrm>
            <a:off x="1505527" y="2246457"/>
            <a:ext cx="9051637"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7013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1"/>
        <p:cNvGrpSpPr/>
        <p:nvPr/>
      </p:nvGrpSpPr>
      <p:grpSpPr>
        <a:xfrm>
          <a:off x="0" y="0"/>
          <a:ext cx="0" cy="0"/>
          <a:chOff x="0" y="0"/>
          <a:chExt cx="0" cy="0"/>
        </a:xfrm>
      </p:grpSpPr>
      <p:sp>
        <p:nvSpPr>
          <p:cNvPr id="42" name="Google Shape;42;p24"/>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46" name="Google Shape;46;p24"/>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47" name="Google Shape;47;p24"/>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48" name="Google Shape;48;p24"/>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49" name="Google Shape;49;p24"/>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0" name="Google Shape;50;p24"/>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15201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1"/>
        <p:cNvGrpSpPr/>
        <p:nvPr/>
      </p:nvGrpSpPr>
      <p:grpSpPr>
        <a:xfrm>
          <a:off x="0" y="0"/>
          <a:ext cx="0" cy="0"/>
          <a:chOff x="0" y="0"/>
          <a:chExt cx="0" cy="0"/>
        </a:xfrm>
      </p:grpSpPr>
      <p:sp>
        <p:nvSpPr>
          <p:cNvPr id="52" name="Google Shape;52;p25"/>
          <p:cNvSpPr/>
          <p:nvPr/>
        </p:nvSpPr>
        <p:spPr>
          <a:xfrm>
            <a:off x="861060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25"/>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55" name="Google Shape;55;p25"/>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56" name="Google Shape;56;p25"/>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57" name="Google Shape;57;p25"/>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58" name="Google Shape;58;p25"/>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59" name="Google Shape;59;p25"/>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0" name="Google Shape;60;p25"/>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1" name="Google Shape;61;p25"/>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2" name="Google Shape;62;p25"/>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2651072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63"/>
        <p:cNvGrpSpPr/>
        <p:nvPr/>
      </p:nvGrpSpPr>
      <p:grpSpPr>
        <a:xfrm>
          <a:off x="0" y="0"/>
          <a:ext cx="0" cy="0"/>
          <a:chOff x="0" y="0"/>
          <a:chExt cx="0" cy="0"/>
        </a:xfrm>
      </p:grpSpPr>
      <p:sp>
        <p:nvSpPr>
          <p:cNvPr id="64" name="Google Shape;6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67" name="Google Shape;67;p26"/>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26"/>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69" name="Google Shape;69;p26"/>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מה למדנו היום?</a:t>
            </a:r>
            <a:endParaRPr sz="1400" b="0" i="0" u="none" strike="noStrike" cap="none">
              <a:solidFill>
                <a:srgbClr val="000000"/>
              </a:solidFill>
              <a:latin typeface="Arial"/>
              <a:ea typeface="Arial"/>
              <a:cs typeface="Arial"/>
              <a:sym typeface="Arial"/>
            </a:endParaRPr>
          </a:p>
        </p:txBody>
      </p:sp>
      <p:sp>
        <p:nvSpPr>
          <p:cNvPr id="70" name="Google Shape;70;p26"/>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02711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71"/>
        <p:cNvGrpSpPr/>
        <p:nvPr/>
      </p:nvGrpSpPr>
      <p:grpSpPr>
        <a:xfrm>
          <a:off x="0" y="0"/>
          <a:ext cx="0" cy="0"/>
          <a:chOff x="0" y="0"/>
          <a:chExt cx="0" cy="0"/>
        </a:xfrm>
      </p:grpSpPr>
      <p:sp>
        <p:nvSpPr>
          <p:cNvPr id="72" name="Google Shape;72;p39"/>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rgbClr val="648184"/>
              </a:solidFill>
              <a:latin typeface="Calibri"/>
              <a:ea typeface="Calibri"/>
              <a:cs typeface="Calibri"/>
              <a:sym typeface="Calibri"/>
            </a:endParaRPr>
          </a:p>
        </p:txBody>
      </p:sp>
      <p:sp>
        <p:nvSpPr>
          <p:cNvPr id="73" name="Google Shape;73;p39"/>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77" name="Google Shape;77;p39" descr="מדפסת עם מילוי מלא"/>
          <p:cNvPicPr preferRelativeResize="0"/>
          <p:nvPr/>
        </p:nvPicPr>
        <p:blipFill rotWithShape="1">
          <a:blip r:embed="rId2">
            <a:alphaModFix/>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959031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683646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558300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90070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כללית">
  <p:cSld name="כללית">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3" name="Google Shape;10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4" name="Google Shape;104;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05" name="Google Shape;105;p3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88081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שאלות לדיון בכיתה">
  <p:cSld name="שאלות לדיון בכיתה">
    <p:spTree>
      <p:nvGrpSpPr>
        <p:cNvPr id="1" name="Shape 106"/>
        <p:cNvGrpSpPr/>
        <p:nvPr/>
      </p:nvGrpSpPr>
      <p:grpSpPr>
        <a:xfrm>
          <a:off x="0" y="0"/>
          <a:ext cx="0" cy="0"/>
          <a:chOff x="0" y="0"/>
          <a:chExt cx="0" cy="0"/>
        </a:xfrm>
      </p:grpSpPr>
      <p:sp>
        <p:nvSpPr>
          <p:cNvPr id="107" name="Google Shape;107;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1"/>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31"/>
          <p:cNvSpPr txBox="1"/>
          <p:nvPr/>
        </p:nvSpPr>
        <p:spPr>
          <a:xfrm>
            <a:off x="2761673" y="136525"/>
            <a:ext cx="7061199"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iw-IL"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112" name="Google Shape;112;p31"/>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1567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0D0345-8717-4143-BD6D-A1B2AF2C5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C538469-A5B1-1834-C6DD-56F88F0E47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F23F149-AAB5-6B8E-FEB0-180643CE06E7}"/>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5" name="מציין מיקום של כותרת תחתונה 4">
            <a:extLst>
              <a:ext uri="{FF2B5EF4-FFF2-40B4-BE49-F238E27FC236}">
                <a16:creationId xmlns:a16="http://schemas.microsoft.com/office/drawing/2014/main" id="{37244F46-F868-45A7-10EB-F1AA3E660D9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052AF9-614B-D630-FEBA-5C70A55E612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03067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תמונה ">
  <p:cSld name="1_תמונה ">
    <p:spTree>
      <p:nvGrpSpPr>
        <p:cNvPr id="1" name="Shape 113"/>
        <p:cNvGrpSpPr/>
        <p:nvPr/>
      </p:nvGrpSpPr>
      <p:grpSpPr>
        <a:xfrm>
          <a:off x="0" y="0"/>
          <a:ext cx="0" cy="0"/>
          <a:chOff x="0" y="0"/>
          <a:chExt cx="0" cy="0"/>
        </a:xfrm>
      </p:grpSpPr>
      <p:sp>
        <p:nvSpPr>
          <p:cNvPr id="114" name="Google Shape;114;p32"/>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2"/>
          <p:cNvSpPr>
            <a:spLocks noGrp="1"/>
          </p:cNvSpPr>
          <p:nvPr>
            <p:ph type="pic" idx="2"/>
          </p:nvPr>
        </p:nvSpPr>
        <p:spPr>
          <a:xfrm>
            <a:off x="5183188" y="987425"/>
            <a:ext cx="6172200" cy="4873625"/>
          </a:xfrm>
          <a:prstGeom prst="rect">
            <a:avLst/>
          </a:prstGeom>
          <a:noFill/>
          <a:ln>
            <a:noFill/>
          </a:ln>
        </p:spPr>
      </p:sp>
      <p:sp>
        <p:nvSpPr>
          <p:cNvPr id="116" name="Google Shape;116;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8" name="Google Shape;11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9" name="Google Shape;119;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61820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20"/>
        <p:cNvGrpSpPr/>
        <p:nvPr/>
      </p:nvGrpSpPr>
      <p:grpSpPr>
        <a:xfrm>
          <a:off x="0" y="0"/>
          <a:ext cx="0" cy="0"/>
          <a:chOff x="0" y="0"/>
          <a:chExt cx="0" cy="0"/>
        </a:xfrm>
      </p:grpSpPr>
      <p:sp>
        <p:nvSpPr>
          <p:cNvPr id="121" name="Google Shape;121;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3" name="Google Shape;1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4" name="Google Shape;124;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
        <p:nvSpPr>
          <p:cNvPr id="125" name="Google Shape;125;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9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7E5BC9-7674-6E84-6389-658A64BE95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D158FF-0493-6069-AC84-A09ADC448A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B07CD10-758C-99C4-8015-09C19074FB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96BE547-4DB2-60FC-6E38-F4AD5A05FDB4}"/>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6" name="מציין מיקום של כותרת תחתונה 5">
            <a:extLst>
              <a:ext uri="{FF2B5EF4-FFF2-40B4-BE49-F238E27FC236}">
                <a16:creationId xmlns:a16="http://schemas.microsoft.com/office/drawing/2014/main" id="{D04B5537-A2F3-FAC2-8D1D-077155AD5B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74B7A3-5A26-AAB5-7113-CFDFB7E3498E}"/>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30276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8E4C22-7893-EF83-ED60-D3F8288638C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7A8E10D-9B4F-8D20-459A-FDD340A89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161DBD4-3F21-4B84-69BE-8CC59911991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0E7C69-E282-6D46-BB41-4647AA1F5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ECA2E60-1F46-EED6-C461-5F4B023C102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419998-D6E6-A4DC-B9EF-8E277747BB18}"/>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8" name="מציין מיקום של כותרת תחתונה 7">
            <a:extLst>
              <a:ext uri="{FF2B5EF4-FFF2-40B4-BE49-F238E27FC236}">
                <a16:creationId xmlns:a16="http://schemas.microsoft.com/office/drawing/2014/main" id="{0F38C6EC-85A3-0111-8CA9-AABCB889B25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5BF7B0F-845E-BB83-9B85-28AD52E871C3}"/>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40245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E5995B-F1B6-0F54-54C9-D499790C7E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3B58BB-8586-D070-6D55-1EC15765990C}"/>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4" name="מציין מיקום של כותרת תחתונה 3">
            <a:extLst>
              <a:ext uri="{FF2B5EF4-FFF2-40B4-BE49-F238E27FC236}">
                <a16:creationId xmlns:a16="http://schemas.microsoft.com/office/drawing/2014/main" id="{76617C3F-0015-476E-9221-91A550D6019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CF7E565-118A-2B1E-D2CC-03D11BD1DAC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5877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C1523E9-2166-C854-D93A-6A01BF242089}"/>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3" name="מציין מיקום של כותרת תחתונה 2">
            <a:extLst>
              <a:ext uri="{FF2B5EF4-FFF2-40B4-BE49-F238E27FC236}">
                <a16:creationId xmlns:a16="http://schemas.microsoft.com/office/drawing/2014/main" id="{F111D19D-7136-7E6B-8F06-CF7A9A0C66F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48A5867-EBDD-1611-83AA-F20AC9C4FAEB}"/>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15763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25525-58EE-86C5-0E18-9219EA61B3D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DC9C6D7-6998-1DE2-591E-24873DC23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1276BF7-9F89-BF68-E950-D2FD3DF3D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C48E31A-6CB1-97BE-98A8-0DD7A3F4B07D}"/>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6" name="מציין מיקום של כותרת תחתונה 5">
            <a:extLst>
              <a:ext uri="{FF2B5EF4-FFF2-40B4-BE49-F238E27FC236}">
                <a16:creationId xmlns:a16="http://schemas.microsoft.com/office/drawing/2014/main" id="{BF3A547C-8EE6-A04F-F42A-5F2AF6400B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D440524-0258-CD9A-DB99-8359DD4DD25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147819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542128-8D1B-C83D-896B-515355F166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E8CA8D1-A898-CDC7-9051-A8070383C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C53ADBC-F6A7-E91A-830C-0DEB7528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62C2C3D-2BAE-6985-D0DD-E741820A8DEA}"/>
              </a:ext>
            </a:extLst>
          </p:cNvPr>
          <p:cNvSpPr>
            <a:spLocks noGrp="1"/>
          </p:cNvSpPr>
          <p:nvPr>
            <p:ph type="dt" sz="half" idx="10"/>
          </p:nvPr>
        </p:nvSpPr>
        <p:spPr/>
        <p:txBody>
          <a:bodyPr/>
          <a:lstStyle/>
          <a:p>
            <a:fld id="{3F526877-1CD4-4749-8B0F-5F4FCCBFDFAB}" type="datetimeFigureOut">
              <a:rPr lang="he-IL" smtClean="0"/>
              <a:t>ל'/ניסן/תשפ"ה</a:t>
            </a:fld>
            <a:endParaRPr lang="he-IL"/>
          </a:p>
        </p:txBody>
      </p:sp>
      <p:sp>
        <p:nvSpPr>
          <p:cNvPr id="6" name="מציין מיקום של כותרת תחתונה 5">
            <a:extLst>
              <a:ext uri="{FF2B5EF4-FFF2-40B4-BE49-F238E27FC236}">
                <a16:creationId xmlns:a16="http://schemas.microsoft.com/office/drawing/2014/main" id="{41B56579-6E9A-1BDD-E867-9BC9F434CD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4E5B9D-BA46-3063-0AB3-A7A0981E724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91808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0662938-9CCE-582A-A531-BF2169C9A5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29A40A8-57F5-2F91-F2C7-E8AEDF8E6F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F29C7A-6746-1CAD-A3BC-03C5DFAFB10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F526877-1CD4-4749-8B0F-5F4FCCBFDFAB}" type="datetimeFigureOut">
              <a:rPr lang="he-IL" smtClean="0"/>
              <a:t>ל'/ניסן/תשפ"ה</a:t>
            </a:fld>
            <a:endParaRPr lang="he-IL"/>
          </a:p>
        </p:txBody>
      </p:sp>
      <p:sp>
        <p:nvSpPr>
          <p:cNvPr id="5" name="מציין מיקום של כותרת תחתונה 4">
            <a:extLst>
              <a:ext uri="{FF2B5EF4-FFF2-40B4-BE49-F238E27FC236}">
                <a16:creationId xmlns:a16="http://schemas.microsoft.com/office/drawing/2014/main" id="{0F674702-F697-0684-185E-979B7848F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1D5BABA-5F4E-99EE-B023-D82E7F73AA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E21C6FA-F16A-4CA4-A168-46B75E94B779}" type="slidenum">
              <a:rPr lang="he-IL" smtClean="0"/>
              <a:t>‹#›</a:t>
            </a:fld>
            <a:endParaRPr lang="he-IL"/>
          </a:p>
        </p:txBody>
      </p:sp>
    </p:spTree>
    <p:extLst>
      <p:ext uri="{BB962C8B-B14F-4D97-AF65-F5344CB8AC3E}">
        <p14:creationId xmlns:p14="http://schemas.microsoft.com/office/powerpoint/2010/main" val="184044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r" rtl="1">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r" rtl="1">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r" rtl="1">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r" rtl="1">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R="0" lvl="0" algn="r" rtl="1">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1">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he" smtClean="0"/>
              <a:pPr/>
              <a:t>‹#›</a:t>
            </a:fld>
            <a:endParaRPr lang="he"/>
          </a:p>
        </p:txBody>
      </p:sp>
    </p:spTree>
    <p:extLst>
      <p:ext uri="{BB962C8B-B14F-4D97-AF65-F5344CB8AC3E}">
        <p14:creationId xmlns:p14="http://schemas.microsoft.com/office/powerpoint/2010/main" val="228032520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20810522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74069" y="264516"/>
            <a:ext cx="11643864"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9" y="2552925"/>
            <a:ext cx="6796567" cy="2159531"/>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377" rtl="1" eaLnBrk="1" fontAlgn="auto" latinLnBrk="0" hangingPunct="1">
                <a:lnSpc>
                  <a:spcPct val="100000"/>
                </a:lnSpc>
                <a:spcBef>
                  <a:spcPts val="0"/>
                </a:spcBef>
                <a:spcAft>
                  <a:spcPts val="0"/>
                </a:spcAft>
                <a:buClr>
                  <a:srgbClr val="000000"/>
                </a:buClr>
                <a:buSzTx/>
                <a:buFontTx/>
                <a:buNone/>
                <a:tabLst/>
                <a:defRPr/>
              </a:pPr>
              <a:endParaRPr kumimoji="0" lang="he-IL"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377" rtl="1" eaLnBrk="1" fontAlgn="auto" latinLnBrk="0" hangingPunct="1">
                <a:lnSpc>
                  <a:spcPts val="2660"/>
                </a:lnSpc>
                <a:spcBef>
                  <a:spcPts val="0"/>
                </a:spcBef>
                <a:spcAft>
                  <a:spcPts val="0"/>
                </a:spcAft>
                <a:buClr>
                  <a:srgbClr val="000000"/>
                </a:buClr>
                <a:buSzTx/>
                <a:buFontTx/>
                <a:buNone/>
                <a:tabLst/>
                <a:defRPr/>
              </a:pPr>
              <a:endParaRPr kumimoji="0"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8" y="2799219"/>
            <a:ext cx="7777987" cy="1655763"/>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לחיזוק כוחות ולניהול שיח רגשי</a:t>
            </a:r>
          </a:p>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2" y="313829"/>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9" y="1003541"/>
            <a:ext cx="2141984" cy="404920"/>
          </a:xfrm>
          <a:prstGeom prst="rect">
            <a:avLst/>
          </a:prstGeom>
          <a:noFill/>
          <a:ln>
            <a:noFill/>
          </a:ln>
        </p:spPr>
        <p:txBody>
          <a:bodyPr spcFirstLastPara="1" wrap="square" lIns="91425" tIns="45700" rIns="91425" bIns="45700" anchor="t" anchorCtr="0">
            <a:noAutofit/>
          </a:bodyPr>
          <a:lstStyle/>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משרד החינוך</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מינהל פדגוגי</a:t>
            </a:r>
            <a:endParaRPr kumimoji="0"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defTabSz="914377" rtl="1" eaLnBrk="1" fontAlgn="auto" latinLnBrk="0" hangingPunct="1">
              <a:lnSpc>
                <a:spcPct val="88888"/>
              </a:lnSpc>
              <a:spcBef>
                <a:spcPts val="0"/>
              </a:spcBef>
              <a:spcAft>
                <a:spcPts val="0"/>
              </a:spcAft>
              <a:buClr>
                <a:srgbClr val="000000"/>
              </a:buClr>
              <a:buSzTx/>
              <a:buFontTx/>
              <a:buNone/>
              <a:tabLst/>
              <a:defRPr/>
            </a:pPr>
            <a:r>
              <a:rPr kumimoji="0" lang="x-none" sz="1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אגף בכיר שירות פסיכולוגי ייעוצי</a:t>
            </a:r>
            <a:endParaRPr kumimoji="0"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607897" y="289607"/>
            <a:ext cx="2141984" cy="1023173"/>
          </a:xfrm>
          <a:prstGeom prst="rect">
            <a:avLst/>
          </a:prstGeom>
          <a:noFill/>
          <a:ln>
            <a:noFill/>
          </a:ln>
        </p:spPr>
      </p:pic>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7008" y="5095276"/>
            <a:ext cx="7777987" cy="58714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77" rtl="1"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5" y="-450654"/>
            <a:ext cx="4716276" cy="4716276"/>
          </a:xfrm>
          <a:prstGeom prst="rect">
            <a:avLst/>
          </a:prstGeom>
        </p:spPr>
      </p:pic>
      <p:sp>
        <p:nvSpPr>
          <p:cNvPr id="5" name="תיבת טקסט 4">
            <a:extLst>
              <a:ext uri="{FF2B5EF4-FFF2-40B4-BE49-F238E27FC236}">
                <a16:creationId xmlns:a16="http://schemas.microsoft.com/office/drawing/2014/main" id="{C1185B43-9162-4EA0-5343-9E6A013CDB40}"/>
              </a:ext>
            </a:extLst>
          </p:cNvPr>
          <p:cNvSpPr txBox="1"/>
          <p:nvPr/>
        </p:nvSpPr>
        <p:spPr>
          <a:xfrm>
            <a:off x="3530350" y="4741016"/>
            <a:ext cx="5125725"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הזהב שבין הסדקים</a:t>
            </a:r>
          </a:p>
        </p:txBody>
      </p:sp>
      <p:sp>
        <p:nvSpPr>
          <p:cNvPr id="18" name="Google Shape;138;p1">
            <a:extLst>
              <a:ext uri="{FF2B5EF4-FFF2-40B4-BE49-F238E27FC236}">
                <a16:creationId xmlns:a16="http://schemas.microsoft.com/office/drawing/2014/main" id="{E50A190E-3462-715B-87FF-9B6A3BD6043D}"/>
              </a:ext>
            </a:extLst>
          </p:cNvPr>
          <p:cNvSpPr txBox="1"/>
          <p:nvPr/>
        </p:nvSpPr>
        <p:spPr>
          <a:xfrm>
            <a:off x="8643411" y="5341277"/>
            <a:ext cx="3405544" cy="1200288"/>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defRPr/>
            </a:pPr>
            <a:r>
              <a:rPr lang="he-IL" sz="3600" b="1" kern="0" dirty="0">
                <a:latin typeface="Calibri"/>
                <a:ea typeface="Calibri"/>
                <a:cs typeface="Calibri"/>
                <a:sym typeface="Calibri"/>
              </a:rPr>
              <a:t>תיכון</a:t>
            </a:r>
          </a:p>
          <a:p>
            <a:pPr algn="ctr">
              <a:buClr>
                <a:srgbClr val="000000"/>
              </a:buClr>
              <a:buFont typeface="Arial"/>
              <a:buNone/>
              <a:defRPr/>
            </a:pPr>
            <a:r>
              <a:rPr lang="he-IL" sz="3600" b="1" kern="0" dirty="0">
                <a:latin typeface="Calibri"/>
                <a:cs typeface="Calibri"/>
                <a:sym typeface="Calibri"/>
              </a:rPr>
              <a:t>חברה חרדית</a:t>
            </a:r>
            <a:endParaRPr sz="2800" b="1" kern="0" dirty="0">
              <a:cs typeface="Arial"/>
              <a:sym typeface="Arial"/>
            </a:endParaRPr>
          </a:p>
        </p:txBody>
      </p:sp>
      <p:pic>
        <p:nvPicPr>
          <p:cNvPr id="7" name="תמונה 6" descr="C:\Users\HaUser\Downloads\image.png">
            <a:extLst>
              <a:ext uri="{FF2B5EF4-FFF2-40B4-BE49-F238E27FC236}">
                <a16:creationId xmlns:a16="http://schemas.microsoft.com/office/drawing/2014/main" id="{E56D0985-818B-662B-75DB-4AB0056B518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006531" y="312031"/>
            <a:ext cx="2488888" cy="1136864"/>
          </a:xfrm>
          <a:prstGeom prst="rect">
            <a:avLst/>
          </a:prstGeom>
          <a:noFill/>
          <a:ln>
            <a:noFill/>
          </a:ln>
        </p:spPr>
      </p:pic>
      <p:sp>
        <p:nvSpPr>
          <p:cNvPr id="11" name="TextBox 1">
            <a:extLst>
              <a:ext uri="{FF2B5EF4-FFF2-40B4-BE49-F238E27FC236}">
                <a16:creationId xmlns:a16="http://schemas.microsoft.com/office/drawing/2014/main" id="{BCDFC18F-007B-18EF-94EE-6956E5D8D876}"/>
              </a:ext>
            </a:extLst>
          </p:cNvPr>
          <p:cNvSpPr txBox="1"/>
          <p:nvPr/>
        </p:nvSpPr>
        <p:spPr>
          <a:xfrm>
            <a:off x="5730491" y="401445"/>
            <a:ext cx="3733325" cy="553998"/>
          </a:xfrm>
          <a:prstGeom prst="rect">
            <a:avLst/>
          </a:prstGeom>
          <a:noFill/>
        </p:spPr>
        <p:txBody>
          <a:bodyPr wrap="square" rtlCol="1">
            <a:spAutoFit/>
          </a:bodyPr>
          <a:lstStyle/>
          <a:p>
            <a:r>
              <a:rPr lang="he-IL" sz="3000" b="1" dirty="0">
                <a:solidFill>
                  <a:srgbClr val="5B7496"/>
                </a:solidFill>
                <a:latin typeface="Times New Roman" panose="02020603050405020304" pitchFamily="18" charset="0"/>
                <a:ea typeface="Calibri" panose="020F0502020204030204" pitchFamily="34" charset="0"/>
                <a:cs typeface="Calibri" panose="020F0502020204030204" pitchFamily="34" charset="0"/>
              </a:rPr>
              <a:t>בס"ד</a:t>
            </a:r>
            <a:endParaRPr lang="en-US" sz="3000" b="1" dirty="0">
              <a:solidFill>
                <a:srgbClr val="5B7496"/>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5F70-B894-77D2-2D72-327B0605F062}"/>
            </a:ext>
          </a:extLst>
        </p:cNvPr>
        <p:cNvGrpSpPr/>
        <p:nvPr/>
      </p:nvGrpSpPr>
      <p:grpSpPr>
        <a:xfrm>
          <a:off x="0" y="0"/>
          <a:ext cx="0" cy="0"/>
          <a:chOff x="0" y="0"/>
          <a:chExt cx="0" cy="0"/>
        </a:xfrm>
      </p:grpSpPr>
      <p:sp>
        <p:nvSpPr>
          <p:cNvPr id="6" name="Freeform 16">
            <a:extLst>
              <a:ext uri="{FF2B5EF4-FFF2-40B4-BE49-F238E27FC236}">
                <a16:creationId xmlns:a16="http://schemas.microsoft.com/office/drawing/2014/main" id="{39AAECF4-6CD2-D8E8-22B1-7BA6CE6275E1}"/>
              </a:ext>
              <a:ext uri="{C183D7F6-B498-43B3-948B-1728B52AA6E4}">
                <adec:decorative xmlns:adec="http://schemas.microsoft.com/office/drawing/2017/decorative" val="1"/>
              </a:ext>
            </a:extLst>
          </p:cNvPr>
          <p:cNvSpPr/>
          <p:nvPr/>
        </p:nvSpPr>
        <p:spPr>
          <a:xfrm>
            <a:off x="8635"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21" name="Picture 2">
            <a:extLst>
              <a:ext uri="{FF2B5EF4-FFF2-40B4-BE49-F238E27FC236}">
                <a16:creationId xmlns:a16="http://schemas.microsoft.com/office/drawing/2014/main" id="{4CF53E34-A6BC-7715-4E30-22679ED0B25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57" r="3126" b="1"/>
          <a:stretch/>
        </p:blipFill>
        <p:spPr bwMode="auto">
          <a:xfrm>
            <a:off x="532186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8" name="תמונה 27">
            <a:extLst>
              <a:ext uri="{FF2B5EF4-FFF2-40B4-BE49-F238E27FC236}">
                <a16:creationId xmlns:a16="http://schemas.microsoft.com/office/drawing/2014/main" id="{74B4C036-C239-E955-4EF0-B0D0249210C6}"/>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0800000">
            <a:off x="607251" y="246863"/>
            <a:ext cx="4828908" cy="1705453"/>
          </a:xfrm>
          <a:prstGeom prst="rect">
            <a:avLst/>
          </a:prstGeom>
        </p:spPr>
      </p:pic>
      <p:sp>
        <p:nvSpPr>
          <p:cNvPr id="11" name="כותרת 10">
            <a:extLst>
              <a:ext uri="{FF2B5EF4-FFF2-40B4-BE49-F238E27FC236}">
                <a16:creationId xmlns:a16="http://schemas.microsoft.com/office/drawing/2014/main" id="{4C3020F4-AB0E-F978-8D13-4E10974AAE78}"/>
              </a:ext>
            </a:extLst>
          </p:cNvPr>
          <p:cNvSpPr txBox="1">
            <a:spLocks noGrp="1"/>
          </p:cNvSpPr>
          <p:nvPr>
            <p:ph type="title" idx="4294967295"/>
          </p:nvPr>
        </p:nvSpPr>
        <p:spPr>
          <a:xfrm>
            <a:off x="705093" y="853739"/>
            <a:ext cx="4588002" cy="923330"/>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ממלאים את הסדקים ב</a:t>
            </a:r>
            <a:r>
              <a:rPr kumimoji="0" lang="he-IL" sz="3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זהב</a:t>
            </a: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 name="תמונה 29">
            <a:extLst>
              <a:ext uri="{FF2B5EF4-FFF2-40B4-BE49-F238E27FC236}">
                <a16:creationId xmlns:a16="http://schemas.microsoft.com/office/drawing/2014/main" id="{1FAA1C13-8298-FB8F-146D-43B7EA1962A8}"/>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0800000">
            <a:off x="179261" y="2110306"/>
            <a:ext cx="4971973" cy="2064390"/>
          </a:xfrm>
          <a:prstGeom prst="rect">
            <a:avLst/>
          </a:prstGeom>
        </p:spPr>
      </p:pic>
      <p:sp>
        <p:nvSpPr>
          <p:cNvPr id="22" name="תיבת טקסט 21">
            <a:extLst>
              <a:ext uri="{FF2B5EF4-FFF2-40B4-BE49-F238E27FC236}">
                <a16:creationId xmlns:a16="http://schemas.microsoft.com/office/drawing/2014/main" id="{2EE36BCF-E5D8-6A5B-D336-952AA2E00F6F}"/>
              </a:ext>
            </a:extLst>
          </p:cNvPr>
          <p:cNvSpPr txBox="1"/>
          <p:nvPr/>
        </p:nvSpPr>
        <p:spPr>
          <a:xfrm>
            <a:off x="371247" y="2317715"/>
            <a:ext cx="4588002" cy="1569660"/>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באילו חוטי זהב אשתמש ל'מילוי הסדקים' </a:t>
            </a:r>
          </a:p>
          <a:p>
            <a:pPr algn="ctr"/>
            <a:r>
              <a:rPr lang="he-IL" sz="3200" dirty="0">
                <a:latin typeface="Calibri" panose="020F0502020204030204" pitchFamily="34" charset="0"/>
                <a:cs typeface="Calibri" panose="020F0502020204030204" pitchFamily="34" charset="0"/>
              </a:rPr>
              <a:t>בתקופה זו?</a:t>
            </a:r>
          </a:p>
        </p:txBody>
      </p:sp>
      <p:pic>
        <p:nvPicPr>
          <p:cNvPr id="2" name="תמונה 1">
            <a:extLst>
              <a:ext uri="{FF2B5EF4-FFF2-40B4-BE49-F238E27FC236}">
                <a16:creationId xmlns:a16="http://schemas.microsoft.com/office/drawing/2014/main" id="{832CB201-30FA-C5E8-3415-0EFFBD632FBF}"/>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0800000">
            <a:off x="-114300" y="4437630"/>
            <a:ext cx="5550459" cy="2064390"/>
          </a:xfrm>
          <a:prstGeom prst="rect">
            <a:avLst/>
          </a:prstGeom>
        </p:spPr>
      </p:pic>
      <p:sp>
        <p:nvSpPr>
          <p:cNvPr id="3" name="תיבת טקסט 2">
            <a:extLst>
              <a:ext uri="{FF2B5EF4-FFF2-40B4-BE49-F238E27FC236}">
                <a16:creationId xmlns:a16="http://schemas.microsoft.com/office/drawing/2014/main" id="{387947DA-58A0-7240-F188-9F899F3DE66A}"/>
              </a:ext>
            </a:extLst>
          </p:cNvPr>
          <p:cNvSpPr txBox="1"/>
          <p:nvPr/>
        </p:nvSpPr>
        <p:spPr>
          <a:xfrm>
            <a:off x="0" y="4861994"/>
            <a:ext cx="5321859" cy="1077218"/>
          </a:xfrm>
          <a:prstGeom prst="rect">
            <a:avLst/>
          </a:prstGeom>
          <a:noFill/>
        </p:spPr>
        <p:txBody>
          <a:bodyPr wrap="square" rtlCol="1">
            <a:spAutoFit/>
          </a:bodyPr>
          <a:lstStyle/>
          <a:p>
            <a:pPr algn="ctr"/>
            <a:r>
              <a:rPr lang="he-IL" sz="3200" dirty="0">
                <a:latin typeface="Calibri" panose="020F0502020204030204" pitchFamily="34" charset="0"/>
                <a:cs typeface="Calibri" panose="020F0502020204030204" pitchFamily="34" charset="0"/>
              </a:rPr>
              <a:t>אלו כוחות מסייעים לי בתקופה זו?</a:t>
            </a:r>
          </a:p>
          <a:p>
            <a:pPr algn="ctr"/>
            <a:r>
              <a:rPr lang="he-IL" sz="3200" dirty="0">
                <a:latin typeface="Calibri" panose="020F0502020204030204" pitchFamily="34" charset="0"/>
                <a:cs typeface="Calibri" panose="020F0502020204030204" pitchFamily="34" charset="0"/>
              </a:rPr>
              <a:t>כאלה שהכרתי או כאלה שגיליתי</a:t>
            </a:r>
          </a:p>
        </p:txBody>
      </p:sp>
    </p:spTree>
    <p:extLst>
      <p:ext uri="{BB962C8B-B14F-4D97-AF65-F5344CB8AC3E}">
        <p14:creationId xmlns:p14="http://schemas.microsoft.com/office/powerpoint/2010/main" val="97135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23" name="תמונה 22">
            <a:extLst>
              <a:ext uri="{FF2B5EF4-FFF2-40B4-BE49-F238E27FC236}">
                <a16:creationId xmlns:a16="http://schemas.microsoft.com/office/drawing/2014/main" id="{4381B4B9-E129-3352-46C9-69DC392A0D39}"/>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440345">
            <a:off x="7507949" y="767172"/>
            <a:ext cx="4238625" cy="1981200"/>
          </a:xfrm>
          <a:prstGeom prst="rect">
            <a:avLst/>
          </a:prstGeom>
        </p:spPr>
      </p:pic>
      <p:sp>
        <p:nvSpPr>
          <p:cNvPr id="11" name="כותרת 10">
            <a:extLst>
              <a:ext uri="{FF2B5EF4-FFF2-40B4-BE49-F238E27FC236}">
                <a16:creationId xmlns:a16="http://schemas.microsoft.com/office/drawing/2014/main" id="{21B84B89-DBBD-6C7A-7019-D11599FFA0A6}"/>
              </a:ext>
            </a:extLst>
          </p:cNvPr>
          <p:cNvSpPr txBox="1">
            <a:spLocks noGrp="1"/>
          </p:cNvSpPr>
          <p:nvPr>
            <p:ph type="title" idx="4294967295"/>
          </p:nvPr>
        </p:nvSpPr>
        <p:spPr>
          <a:xfrm rot="177088">
            <a:off x="8130928" y="1226428"/>
            <a:ext cx="3050368" cy="707886"/>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חלקים של יחד</a:t>
            </a:r>
          </a:p>
        </p:txBody>
      </p:sp>
      <p:grpSp>
        <p:nvGrpSpPr>
          <p:cNvPr id="8" name="קבוצה 7" descr="איור של כד ועליו שברים מודבקים בקינצוגי"/>
          <p:cNvGrpSpPr/>
          <p:nvPr/>
        </p:nvGrpSpPr>
        <p:grpSpPr>
          <a:xfrm>
            <a:off x="164709" y="222915"/>
            <a:ext cx="7084290" cy="6412170"/>
            <a:chOff x="12824652" y="4154257"/>
            <a:chExt cx="3521906" cy="4288470"/>
          </a:xfrm>
        </p:grpSpPr>
        <p:sp>
          <p:nvSpPr>
            <p:cNvPr id="9" name="Freeform 8"/>
            <p:cNvSpPr/>
            <p:nvPr/>
          </p:nvSpPr>
          <p:spPr>
            <a:xfrm>
              <a:off x="12824652" y="4154257"/>
              <a:ext cx="3521906" cy="4288470"/>
            </a:xfrm>
            <a:custGeom>
              <a:avLst/>
              <a:gdLst/>
              <a:ahLst/>
              <a:cxnLst/>
              <a:rect l="l" t="t" r="r" b="b"/>
              <a:pathLst>
                <a:path w="3521906" h="4288470">
                  <a:moveTo>
                    <a:pt x="0" y="0"/>
                  </a:moveTo>
                  <a:lnTo>
                    <a:pt x="3521906" y="0"/>
                  </a:lnTo>
                  <a:lnTo>
                    <a:pt x="3521906" y="4288470"/>
                  </a:lnTo>
                  <a:lnTo>
                    <a:pt x="0" y="4288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dirty="0"/>
            </a:p>
          </p:txBody>
        </p:sp>
        <p:sp>
          <p:nvSpPr>
            <p:cNvPr id="10" name="Freeform 14"/>
            <p:cNvSpPr/>
            <p:nvPr/>
          </p:nvSpPr>
          <p:spPr>
            <a:xfrm>
              <a:off x="13052023" y="5495615"/>
              <a:ext cx="3101130" cy="2774102"/>
            </a:xfrm>
            <a:custGeom>
              <a:avLst/>
              <a:gdLst/>
              <a:ahLst/>
              <a:cxnLst/>
              <a:rect l="l" t="t" r="r" b="b"/>
              <a:pathLst>
                <a:path w="3101130" h="2774102">
                  <a:moveTo>
                    <a:pt x="0" y="0"/>
                  </a:moveTo>
                  <a:lnTo>
                    <a:pt x="3101130" y="0"/>
                  </a:lnTo>
                  <a:lnTo>
                    <a:pt x="3101130" y="2774103"/>
                  </a:lnTo>
                  <a:lnTo>
                    <a:pt x="0" y="27741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grpSp>
      <p:pic>
        <p:nvPicPr>
          <p:cNvPr id="26" name="תמונה 25">
            <a:extLst>
              <a:ext uri="{FF2B5EF4-FFF2-40B4-BE49-F238E27FC236}">
                <a16:creationId xmlns:a16="http://schemas.microsoft.com/office/drawing/2014/main" id="{25E4CEEF-0EF2-79BF-55FC-C2B141451CCB}"/>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rot="10800000">
            <a:off x="5749502" y="4662293"/>
            <a:ext cx="6442498" cy="1705453"/>
          </a:xfrm>
          <a:prstGeom prst="rect">
            <a:avLst/>
          </a:prstGeom>
        </p:spPr>
      </p:pic>
      <p:sp>
        <p:nvSpPr>
          <p:cNvPr id="18" name="תיבת טקסט 17">
            <a:extLst>
              <a:ext uri="{FF2B5EF4-FFF2-40B4-BE49-F238E27FC236}">
                <a16:creationId xmlns:a16="http://schemas.microsoft.com/office/drawing/2014/main" id="{2BACD43E-6186-E918-9CDF-8ECC1EA35CE2}"/>
              </a:ext>
            </a:extLst>
          </p:cNvPr>
          <p:cNvSpPr txBox="1"/>
          <p:nvPr/>
        </p:nvSpPr>
        <p:spPr>
          <a:xfrm>
            <a:off x="6096001" y="5092611"/>
            <a:ext cx="5626322" cy="830997"/>
          </a:xfrm>
          <a:prstGeom prst="rect">
            <a:avLst/>
          </a:prstGeom>
          <a:noFill/>
        </p:spPr>
        <p:txBody>
          <a:bodyPr wrap="square" rtlCol="1">
            <a:spAutoFit/>
          </a:bodyPr>
          <a:lstStyle/>
          <a:p>
            <a:r>
              <a:rPr lang="he-IL" sz="2400" dirty="0">
                <a:latin typeface="Calibri" panose="020F0502020204030204" pitchFamily="34" charset="0"/>
                <a:ea typeface="Calibri" panose="020F0502020204030204" pitchFamily="34" charset="0"/>
                <a:cs typeface="Calibri" panose="020F0502020204030204" pitchFamily="34" charset="0"/>
              </a:rPr>
              <a:t>כתבו את המשפט שבחרתם על החלק שלכם.</a:t>
            </a:r>
          </a:p>
          <a:p>
            <a:r>
              <a:rPr lang="he-IL" sz="2400" dirty="0">
                <a:latin typeface="Calibri" panose="020F0502020204030204" pitchFamily="34" charset="0"/>
                <a:ea typeface="Calibri" panose="020F0502020204030204" pitchFamily="34" charset="0"/>
                <a:cs typeface="Calibri" panose="020F0502020204030204" pitchFamily="34" charset="0"/>
              </a:rPr>
              <a:t>חברו את החלקים.</a:t>
            </a:r>
          </a:p>
        </p:txBody>
      </p:sp>
    </p:spTree>
    <p:extLst>
      <p:ext uri="{BB962C8B-B14F-4D97-AF65-F5344CB8AC3E}">
        <p14:creationId xmlns:p14="http://schemas.microsoft.com/office/powerpoint/2010/main" val="357684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A2CA-27C2-5C17-AB50-54CEE8B4EAD0}"/>
            </a:ext>
          </a:extLst>
        </p:cNvPr>
        <p:cNvGrpSpPr/>
        <p:nvPr/>
      </p:nvGrpSpPr>
      <p:grpSpPr>
        <a:xfrm>
          <a:off x="0" y="0"/>
          <a:ext cx="0" cy="0"/>
          <a:chOff x="0" y="0"/>
          <a:chExt cx="0" cy="0"/>
        </a:xfrm>
      </p:grpSpPr>
      <p:sp>
        <p:nvSpPr>
          <p:cNvPr id="7" name="Freeform 16">
            <a:extLst>
              <a:ext uri="{FF2B5EF4-FFF2-40B4-BE49-F238E27FC236}">
                <a16:creationId xmlns:a16="http://schemas.microsoft.com/office/drawing/2014/main" id="{B818A90A-7CD2-76C1-1109-C4DEEB803DA9}"/>
              </a:ext>
              <a:ext uri="{C183D7F6-B498-43B3-948B-1728B52AA6E4}">
                <adec:decorative xmlns:adec="http://schemas.microsoft.com/office/drawing/2017/decorative" val="1"/>
              </a:ext>
            </a:extLst>
          </p:cNvPr>
          <p:cNvSpPr/>
          <p:nvPr/>
        </p:nvSpPr>
        <p:spPr>
          <a:xfrm>
            <a:off x="8635"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2" name="Picture 6" descr="נוף עירוני עולה מעיצוב ארכיטקטורת פיתוח עירוני בספר פתוח">
            <a:extLst>
              <a:ext uri="{FF2B5EF4-FFF2-40B4-BE49-F238E27FC236}">
                <a16:creationId xmlns:a16="http://schemas.microsoft.com/office/drawing/2014/main" id="{8B319A2A-5CAC-8769-8D03-0FEC95E42B6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96977" y="-362604"/>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C8C92ADE-D5E4-0CC7-0379-B5F30746FDF0}"/>
              </a:ext>
            </a:extLst>
          </p:cNvPr>
          <p:cNvSpPr txBox="1"/>
          <p:nvPr/>
        </p:nvSpPr>
        <p:spPr>
          <a:xfrm>
            <a:off x="4596977" y="4848420"/>
            <a:ext cx="7185795" cy="1723549"/>
          </a:xfrm>
          <a:prstGeom prst="rect">
            <a:avLst/>
          </a:prstGeom>
          <a:noFill/>
        </p:spPr>
        <p:txBody>
          <a:bodyPr wrap="square" rtlCol="1">
            <a:spAutoFit/>
          </a:bodyPr>
          <a:lstStyle/>
          <a:p>
            <a:pPr algn="ctr"/>
            <a:r>
              <a:rPr lang="he-IL" sz="6600" b="1" i="1" dirty="0">
                <a:latin typeface="Calibri" panose="020F0502020204030204" pitchFamily="34" charset="0"/>
                <a:cs typeface="Calibri" panose="020F0502020204030204" pitchFamily="34" charset="0"/>
              </a:rPr>
              <a:t>"קרוב ה' לנשברי לב" </a:t>
            </a:r>
            <a:r>
              <a:rPr lang="he-IL" sz="4000" b="1" i="1" dirty="0">
                <a:latin typeface="Calibri" panose="020F0502020204030204" pitchFamily="34" charset="0"/>
                <a:cs typeface="Calibri" panose="020F0502020204030204" pitchFamily="34" charset="0"/>
              </a:rPr>
              <a:t>(תהילים לד </a:t>
            </a:r>
            <a:r>
              <a:rPr lang="he-IL" sz="4000" b="1" i="1" dirty="0" err="1">
                <a:latin typeface="Calibri" panose="020F0502020204030204" pitchFamily="34" charset="0"/>
                <a:cs typeface="Calibri" panose="020F0502020204030204" pitchFamily="34" charset="0"/>
              </a:rPr>
              <a:t>יט</a:t>
            </a:r>
            <a:r>
              <a:rPr lang="he-IL" sz="4000" b="1" i="1" dirty="0">
                <a:latin typeface="Calibri" panose="020F0502020204030204" pitchFamily="34" charset="0"/>
                <a:cs typeface="Calibri" panose="020F0502020204030204" pitchFamily="34" charset="0"/>
              </a:rPr>
              <a:t>)</a:t>
            </a:r>
          </a:p>
        </p:txBody>
      </p:sp>
      <p:pic>
        <p:nvPicPr>
          <p:cNvPr id="1030" name="Picture 6" descr="אוסף תווים מוזיקליים">
            <a:extLst>
              <a:ext uri="{FF2B5EF4-FFF2-40B4-BE49-F238E27FC236}">
                <a16:creationId xmlns:a16="http://schemas.microsoft.com/office/drawing/2014/main" id="{74459747-B9A7-43CD-70F8-5F2E99BAE66E}"/>
              </a:ext>
            </a:extLst>
          </p:cNvPr>
          <p:cNvPicPr>
            <a:picLocks noChangeAspect="1" noChangeArrowheads="1"/>
          </p:cNvPicPr>
          <p:nvPr/>
        </p:nvPicPr>
        <p:blipFill rotWithShape="1">
          <a:blip r:embed="rId6">
            <a:clrChange>
              <a:clrFrom>
                <a:srgbClr val="FFFFFF"/>
              </a:clrFrom>
              <a:clrTo>
                <a:srgbClr val="FFFFFF">
                  <a:alpha val="0"/>
                </a:srgbClr>
              </a:clrTo>
            </a:clrChange>
            <a:duotone>
              <a:prstClr val="black"/>
              <a:srgbClr val="B08200">
                <a:tint val="45000"/>
                <a:satMod val="400000"/>
              </a:srgbClr>
            </a:duotone>
            <a:extLst>
              <a:ext uri="{28A0092B-C50C-407E-A947-70E740481C1C}">
                <a14:useLocalDpi xmlns:a14="http://schemas.microsoft.com/office/drawing/2010/main" val="0"/>
              </a:ext>
            </a:extLst>
          </a:blip>
          <a:srcRect t="12354" r="49327"/>
          <a:stretch/>
        </p:blipFill>
        <p:spPr bwMode="auto">
          <a:xfrm>
            <a:off x="0" y="-2230720"/>
            <a:ext cx="6096000" cy="84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3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4E18F91E-AB4C-A062-348D-C708CEB20985}"/>
              </a:ext>
              <a:ext uri="{C183D7F6-B498-43B3-948B-1728B52AA6E4}">
                <adec:decorative xmlns:adec="http://schemas.microsoft.com/office/drawing/2017/decorative" val="1"/>
              </a:ext>
            </a:extLst>
          </p:cNvPr>
          <p:cNvSpPr/>
          <p:nvPr/>
        </p:nvSpPr>
        <p:spPr>
          <a:xfrm>
            <a:off x="8635"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pic>
        <p:nvPicPr>
          <p:cNvPr id="10" name="תמונה 9">
            <a:extLst>
              <a:ext uri="{FF2B5EF4-FFF2-40B4-BE49-F238E27FC236}">
                <a16:creationId xmlns:a16="http://schemas.microsoft.com/office/drawing/2014/main" id="{CC0AB132-5266-B499-A55B-A0888DEC7FC1}"/>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978925" y="857757"/>
            <a:ext cx="9171295" cy="5206247"/>
          </a:xfrm>
          <a:prstGeom prst="rect">
            <a:avLst/>
          </a:prstGeom>
        </p:spPr>
      </p:pic>
      <p:sp>
        <p:nvSpPr>
          <p:cNvPr id="4" name="כותרת 3">
            <a:extLst>
              <a:ext uri="{FF2B5EF4-FFF2-40B4-BE49-F238E27FC236}">
                <a16:creationId xmlns:a16="http://schemas.microsoft.com/office/drawing/2014/main" id="{C389E501-FCBA-0E2C-9ED4-3CDEA0E8296D}"/>
              </a:ext>
            </a:extLst>
          </p:cNvPr>
          <p:cNvSpPr txBox="1">
            <a:spLocks noGrp="1"/>
          </p:cNvSpPr>
          <p:nvPr>
            <p:ph type="title" idx="4294967295"/>
          </p:nvPr>
        </p:nvSpPr>
        <p:spPr>
          <a:xfrm>
            <a:off x="3380326" y="2860041"/>
            <a:ext cx="6368491" cy="2185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400" b="0" i="0" u="none" strike="noStrike" kern="1200" cap="none" spc="0" normalizeH="0" baseline="0" noProof="0" dirty="0">
                <a:ln>
                  <a:noFill/>
                </a:ln>
                <a:solidFill>
                  <a:schemeClr val="tx1"/>
                </a:solidFill>
                <a:effectLst/>
                <a:uLnTx/>
                <a:uFillTx/>
                <a:latin typeface="+mn-lt"/>
                <a:ea typeface="Aptos" panose="020B0004020202020204" pitchFamily="34" charset="0"/>
                <a:cs typeface="Calibri" panose="020F0502020204030204" pitchFamily="34" charset="0"/>
              </a:rPr>
              <a:t>מהו </a:t>
            </a:r>
            <a:r>
              <a:rPr kumimoji="0" lang="he-IL" sz="4800" b="1"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הזה"ב</a:t>
            </a:r>
            <a:r>
              <a:rPr kumimoji="0" lang="he-IL" sz="48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endParaRPr kumimoji="0" lang="he-IL" sz="44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שאיתו אתם יוצאים מהמפגש? מה </a:t>
            </a:r>
            <a:r>
              <a:rPr kumimoji="0" lang="he-IL" sz="4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תקחו</a:t>
            </a:r>
            <a:r>
              <a:rPr kumimoji="0" lang="he-IL" sz="4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איתכם הלאה?</a:t>
            </a:r>
            <a:endParaRPr kumimoji="0" lang="he-IL" sz="4400" b="0" i="0" u="none" strike="sng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תמונה 1">
            <a:extLst>
              <a:ext uri="{FF2B5EF4-FFF2-40B4-BE49-F238E27FC236}">
                <a16:creationId xmlns:a16="http://schemas.microsoft.com/office/drawing/2014/main" id="{7D162662-032F-8BEA-8B81-D6B628E75477}"/>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89551" y="3284383"/>
            <a:ext cx="2292795" cy="2779621"/>
          </a:xfrm>
          <a:prstGeom prst="rect">
            <a:avLst/>
          </a:prstGeom>
        </p:spPr>
      </p:pic>
      <p:pic>
        <p:nvPicPr>
          <p:cNvPr id="3" name="תמונה 2">
            <a:extLst>
              <a:ext uri="{FF2B5EF4-FFF2-40B4-BE49-F238E27FC236}">
                <a16:creationId xmlns:a16="http://schemas.microsoft.com/office/drawing/2014/main" id="{56D857E2-47E1-61EA-8FF6-FC6EEEED610A}"/>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86721" y="4952713"/>
            <a:ext cx="2517886" cy="1591346"/>
          </a:xfrm>
          <a:prstGeom prst="rect">
            <a:avLst/>
          </a:prstGeom>
        </p:spPr>
      </p:pic>
      <p:pic>
        <p:nvPicPr>
          <p:cNvPr id="6" name="תמונה 5">
            <a:extLst>
              <a:ext uri="{FF2B5EF4-FFF2-40B4-BE49-F238E27FC236}">
                <a16:creationId xmlns:a16="http://schemas.microsoft.com/office/drawing/2014/main" id="{E4022A5F-52DD-496F-97FD-16A91497DC11}"/>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52436" y="3813637"/>
            <a:ext cx="2182867" cy="2753448"/>
          </a:xfrm>
          <a:prstGeom prst="rect">
            <a:avLst/>
          </a:prstGeom>
        </p:spPr>
      </p:pic>
    </p:spTree>
    <p:extLst>
      <p:ext uri="{BB962C8B-B14F-4D97-AF65-F5344CB8AC3E}">
        <p14:creationId xmlns:p14="http://schemas.microsoft.com/office/powerpoint/2010/main" val="237771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t>להדפסה</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3991F-D257-2349-1BB7-6249D1EDE637}"/>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17302568-9C6C-D2A6-04D1-50C35BE1A8F7}"/>
              </a:ext>
              <a:ext uri="{C183D7F6-B498-43B3-948B-1728B52AA6E4}">
                <adec:decorative xmlns:adec="http://schemas.microsoft.com/office/drawing/2017/decorative" val="1"/>
              </a:ext>
            </a:extLst>
          </p:cNvPr>
          <p:cNvSpPr/>
          <p:nvPr/>
        </p:nvSpPr>
        <p:spPr>
          <a:xfrm>
            <a:off x="2347198" y="263751"/>
            <a:ext cx="7084290" cy="6412170"/>
          </a:xfrm>
          <a:custGeom>
            <a:avLst/>
            <a:gdLst/>
            <a:ahLst/>
            <a:cxnLst/>
            <a:rect l="l" t="t" r="r" b="b"/>
            <a:pathLst>
              <a:path w="3521906" h="4288470">
                <a:moveTo>
                  <a:pt x="0" y="0"/>
                </a:moveTo>
                <a:lnTo>
                  <a:pt x="3521906" y="0"/>
                </a:lnTo>
                <a:lnTo>
                  <a:pt x="3521906" y="4288470"/>
                </a:lnTo>
                <a:lnTo>
                  <a:pt x="0" y="4288470"/>
                </a:lnTo>
                <a:lnTo>
                  <a:pt x="0" y="0"/>
                </a:lnTo>
                <a:close/>
              </a:path>
            </a:pathLst>
          </a:custGeom>
          <a:blipFill>
            <a:blip r:embed="rId3">
              <a:alphaModFix amt="44000"/>
              <a:extLst>
                <a:ext uri="{96DAC541-7B7A-43D3-8B79-37D633B846F1}">
                  <asvg:svgBlip xmlns:asvg="http://schemas.microsoft.com/office/drawing/2016/SVG/main" r:embed="rId4"/>
                </a:ext>
              </a:extLst>
            </a:blip>
            <a:stretch>
              <a:fillRect/>
            </a:stretch>
          </a:blipFill>
        </p:spPr>
        <p:txBody>
          <a:bodyPr/>
          <a:lstStyle/>
          <a:p>
            <a:endParaRPr lang="he-IL" dirty="0"/>
          </a:p>
        </p:txBody>
      </p:sp>
    </p:spTree>
    <p:extLst>
      <p:ext uri="{BB962C8B-B14F-4D97-AF65-F5344CB8AC3E}">
        <p14:creationId xmlns:p14="http://schemas.microsoft.com/office/powerpoint/2010/main" val="349843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9F164A85-8D8F-2E46-D0DC-A91AAC75124A}"/>
            </a:ext>
          </a:extLst>
        </p:cNvPr>
        <p:cNvGrpSpPr/>
        <p:nvPr/>
      </p:nvGrpSpPr>
      <p:grpSpPr>
        <a:xfrm>
          <a:off x="0" y="0"/>
          <a:ext cx="0" cy="0"/>
          <a:chOff x="0" y="0"/>
          <a:chExt cx="0" cy="0"/>
        </a:xfrm>
      </p:grpSpPr>
      <p:pic>
        <p:nvPicPr>
          <p:cNvPr id="3" name="גרפיקה 2">
            <a:extLst>
              <a:ext uri="{FF2B5EF4-FFF2-40B4-BE49-F238E27FC236}">
                <a16:creationId xmlns:a16="http://schemas.microsoft.com/office/drawing/2014/main" id="{EA75F33C-FF8A-F1FA-7606-910B4FB1CD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7409" y="1005554"/>
            <a:ext cx="6239780" cy="4542997"/>
          </a:xfrm>
          <a:prstGeom prst="rect">
            <a:avLst/>
          </a:prstGeom>
        </p:spPr>
      </p:pic>
      <p:sp>
        <p:nvSpPr>
          <p:cNvPr id="4" name="מציין מיקום תוכן 2">
            <a:extLst>
              <a:ext uri="{FF2B5EF4-FFF2-40B4-BE49-F238E27FC236}">
                <a16:creationId xmlns:a16="http://schemas.microsoft.com/office/drawing/2014/main" id="{265D6937-A3F4-8EDB-3E49-BA233A4EBBDE}"/>
              </a:ext>
            </a:extLst>
          </p:cNvPr>
          <p:cNvSpPr>
            <a:spLocks noGrp="1"/>
          </p:cNvSpPr>
          <p:nvPr>
            <p:ph type="title" idx="4294967295"/>
          </p:nvPr>
        </p:nvSpPr>
        <p:spPr>
          <a:xfrm>
            <a:off x="4425950" y="1701800"/>
            <a:ext cx="5281613" cy="2509838"/>
          </a:xfrm>
          <a:prstGeom prst="rect">
            <a:avLst/>
          </a:prstGeom>
          <a:noFill/>
          <a:ln>
            <a:noFill/>
            <a:prstDash/>
          </a:ln>
          <a:effectLst/>
        </p:spPr>
        <p:txBody>
          <a:bodyPr rot="0" spcFirstLastPara="0" vertOverflow="overflow" horzOverflow="overflow" vert="horz" wrap="square" lIns="91440" tIns="45720" rIns="91440" bIns="45720" numCol="1" spcCol="0" rtlCol="1" fromWordArt="0" anchor="ctr" anchorCtr="0" forceAA="0" compatLnSpc="1">
            <a:prstTxWarp prst="textNoShape">
              <a:avLst/>
            </a:prstTxWarp>
            <a:normAutofit fontScale="90000"/>
          </a:bodyPr>
          <a:lstStyle/>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שיר שמלווה אותי</a:t>
            </a: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ומתאר את תחושותיי</a:t>
            </a:r>
          </a:p>
          <a:p>
            <a:pPr marL="0" marR="0" lvl="0" indent="0" algn="ctr" defTabSz="914400" rtl="1"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בתקופה זו</a:t>
            </a:r>
          </a:p>
        </p:txBody>
      </p:sp>
      <p:pic>
        <p:nvPicPr>
          <p:cNvPr id="8" name="תמונה 7">
            <a:extLst>
              <a:ext uri="{FF2B5EF4-FFF2-40B4-BE49-F238E27FC236}">
                <a16:creationId xmlns:a16="http://schemas.microsoft.com/office/drawing/2014/main" id="{7A0B1C57-6ABB-2AED-87D7-F80298B8AE07}"/>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95572" y="3436040"/>
            <a:ext cx="5286375" cy="2600325"/>
          </a:xfrm>
          <a:prstGeom prst="rect">
            <a:avLst/>
          </a:prstGeom>
        </p:spPr>
      </p:pic>
      <p:sp>
        <p:nvSpPr>
          <p:cNvPr id="10" name="תיבת טקסט 9">
            <a:extLst>
              <a:ext uri="{FF2B5EF4-FFF2-40B4-BE49-F238E27FC236}">
                <a16:creationId xmlns:a16="http://schemas.microsoft.com/office/drawing/2014/main" id="{6C682682-31EF-F5A8-135F-777970FE0C93}"/>
              </a:ext>
            </a:extLst>
          </p:cNvPr>
          <p:cNvSpPr txBox="1"/>
          <p:nvPr/>
        </p:nvSpPr>
        <p:spPr>
          <a:xfrm>
            <a:off x="83146" y="5903893"/>
            <a:ext cx="2565779" cy="954107"/>
          </a:xfrm>
          <a:prstGeom prst="rect">
            <a:avLst/>
          </a:prstGeom>
          <a:noFill/>
        </p:spPr>
        <p:txBody>
          <a:bodyPr wrap="square">
            <a:spAutoFit/>
          </a:bodyPr>
          <a:lstStyle/>
          <a:p>
            <a:pPr marL="0" indent="0" algn="ctr">
              <a:lnSpc>
                <a:spcPct val="100000"/>
              </a:lnSpc>
              <a:buNone/>
            </a:pPr>
            <a:r>
              <a:rPr lang="he-IL" sz="2800" dirty="0">
                <a:solidFill>
                  <a:prstClr val="black"/>
                </a:solidFill>
                <a:latin typeface="Calibri" panose="020F0502020204030204" pitchFamily="34" charset="0"/>
                <a:cs typeface="Calibri" panose="020F0502020204030204" pitchFamily="34" charset="0"/>
              </a:rPr>
              <a:t>בחרו משפט מתוכו </a:t>
            </a:r>
          </a:p>
          <a:p>
            <a:pPr marL="0" indent="0" algn="ctr">
              <a:lnSpc>
                <a:spcPct val="100000"/>
              </a:lnSpc>
              <a:buNone/>
            </a:pPr>
            <a:r>
              <a:rPr lang="he-IL" sz="2800" dirty="0">
                <a:solidFill>
                  <a:prstClr val="black"/>
                </a:solidFill>
                <a:latin typeface="Calibri" panose="020F0502020204030204" pitchFamily="34" charset="0"/>
                <a:cs typeface="Calibri" panose="020F0502020204030204" pitchFamily="34" charset="0"/>
              </a:rPr>
              <a:t>ורשמו אותו</a:t>
            </a:r>
          </a:p>
        </p:txBody>
      </p:sp>
    </p:spTree>
    <p:extLst>
      <p:ext uri="{BB962C8B-B14F-4D97-AF65-F5344CB8AC3E}">
        <p14:creationId xmlns:p14="http://schemas.microsoft.com/office/powerpoint/2010/main" val="69568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A5D281D7-FA02-522D-356D-5F776BACA44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2890714" y="1512546"/>
            <a:ext cx="6233431" cy="5023684"/>
          </a:xfrm>
          <a:prstGeom prst="rect">
            <a:avLst/>
          </a:prstGeom>
        </p:spPr>
      </p:pic>
      <p:grpSp>
        <p:nvGrpSpPr>
          <p:cNvPr id="5" name="Group 2">
            <a:extLst>
              <a:ext uri="{FF2B5EF4-FFF2-40B4-BE49-F238E27FC236}">
                <a16:creationId xmlns:a16="http://schemas.microsoft.com/office/drawing/2014/main" id="{1E4DE6C0-1891-D50C-3E45-D38C1D3C7A42}"/>
              </a:ext>
              <a:ext uri="{C183D7F6-B498-43B3-948B-1728B52AA6E4}">
                <adec:decorative xmlns:adec="http://schemas.microsoft.com/office/drawing/2017/decorative" val="1"/>
              </a:ext>
            </a:extLst>
          </p:cNvPr>
          <p:cNvGrpSpPr/>
          <p:nvPr/>
        </p:nvGrpSpPr>
        <p:grpSpPr>
          <a:xfrm>
            <a:off x="2446986" y="132360"/>
            <a:ext cx="9745014" cy="1380186"/>
            <a:chOff x="0" y="0"/>
            <a:chExt cx="4274726" cy="1707972"/>
          </a:xfrm>
          <a:solidFill>
            <a:srgbClr val="CBD6D6"/>
          </a:solidFill>
        </p:grpSpPr>
        <p:sp>
          <p:nvSpPr>
            <p:cNvPr id="6" name="Freeform 3">
              <a:extLst>
                <a:ext uri="{FF2B5EF4-FFF2-40B4-BE49-F238E27FC236}">
                  <a16:creationId xmlns:a16="http://schemas.microsoft.com/office/drawing/2014/main" id="{7A1F69A1-ACE9-0096-5665-FB308CFA1A1E}"/>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endParaRPr lang="he-IL" sz="1200"/>
            </a:p>
          </p:txBody>
        </p:sp>
        <p:sp>
          <p:nvSpPr>
            <p:cNvPr id="7" name="TextBox 4">
              <a:extLst>
                <a:ext uri="{FF2B5EF4-FFF2-40B4-BE49-F238E27FC236}">
                  <a16:creationId xmlns:a16="http://schemas.microsoft.com/office/drawing/2014/main" id="{A446BF28-B874-742A-8E68-462471F4234E}"/>
                </a:ext>
              </a:extLst>
            </p:cNvPr>
            <p:cNvSpPr txBox="1"/>
            <p:nvPr/>
          </p:nvSpPr>
          <p:spPr>
            <a:xfrm>
              <a:off x="0" y="0"/>
              <a:ext cx="4274726" cy="1707972"/>
            </a:xfrm>
            <a:prstGeom prst="rect">
              <a:avLst/>
            </a:prstGeom>
            <a:grpFill/>
          </p:spPr>
          <p:txBody>
            <a:bodyPr lIns="33867" tIns="33867" rIns="33867" bIns="33867" rtlCol="0" anchor="ctr"/>
            <a:lstStyle/>
            <a:p>
              <a:pPr algn="ctr">
                <a:lnSpc>
                  <a:spcPts val="1790"/>
                </a:lnSpc>
              </a:pPr>
              <a:endParaRPr sz="1200" dirty="0"/>
            </a:p>
          </p:txBody>
        </p:sp>
      </p:grpSp>
      <p:pic>
        <p:nvPicPr>
          <p:cNvPr id="9" name="תמונה 8">
            <a:extLst>
              <a:ext uri="{FF2B5EF4-FFF2-40B4-BE49-F238E27FC236}">
                <a16:creationId xmlns:a16="http://schemas.microsoft.com/office/drawing/2014/main" id="{0887546D-19ED-F60F-EA6E-F61185BB470B}"/>
              </a:ex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blip>
          <a:srcRect r="22638"/>
          <a:stretch/>
        </p:blipFill>
        <p:spPr>
          <a:xfrm>
            <a:off x="7319493" y="4631230"/>
            <a:ext cx="3846490" cy="1905000"/>
          </a:xfrm>
          <a:prstGeom prst="rect">
            <a:avLst/>
          </a:prstGeom>
        </p:spPr>
      </p:pic>
      <p:pic>
        <p:nvPicPr>
          <p:cNvPr id="15" name="תמונה 14">
            <a:extLst>
              <a:ext uri="{FF2B5EF4-FFF2-40B4-BE49-F238E27FC236}">
                <a16:creationId xmlns:a16="http://schemas.microsoft.com/office/drawing/2014/main" id="{AB39184B-1CE8-C42D-1074-95A2010A1434}"/>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098206" y="4410729"/>
            <a:ext cx="2943225" cy="1457325"/>
          </a:xfrm>
          <a:prstGeom prst="rect">
            <a:avLst/>
          </a:prstGeom>
        </p:spPr>
      </p:pic>
      <p:sp>
        <p:nvSpPr>
          <p:cNvPr id="16" name="כותרת 15">
            <a:extLst>
              <a:ext uri="{FF2B5EF4-FFF2-40B4-BE49-F238E27FC236}">
                <a16:creationId xmlns:a16="http://schemas.microsoft.com/office/drawing/2014/main" id="{0A5232E0-E34D-F353-AE3A-D95F47C674FF}"/>
              </a:ext>
            </a:extLst>
          </p:cNvPr>
          <p:cNvSpPr txBox="1">
            <a:spLocks noGrp="1"/>
          </p:cNvSpPr>
          <p:nvPr>
            <p:ph type="title" idx="4294967295"/>
          </p:nvPr>
        </p:nvSpPr>
        <p:spPr>
          <a:xfrm>
            <a:off x="8590207" y="314621"/>
            <a:ext cx="3481589" cy="1015663"/>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משתפים</a:t>
            </a:r>
          </a:p>
        </p:txBody>
      </p:sp>
      <p:sp>
        <p:nvSpPr>
          <p:cNvPr id="11" name="תיבת טקסט 10">
            <a:extLst>
              <a:ext uri="{FF2B5EF4-FFF2-40B4-BE49-F238E27FC236}">
                <a16:creationId xmlns:a16="http://schemas.microsoft.com/office/drawing/2014/main" id="{2EB6F953-88D1-3A97-D30B-99A805A4D7E3}"/>
              </a:ext>
            </a:extLst>
          </p:cNvPr>
          <p:cNvSpPr txBox="1"/>
          <p:nvPr/>
        </p:nvSpPr>
        <p:spPr>
          <a:xfrm>
            <a:off x="3357349" y="2882105"/>
            <a:ext cx="5104341" cy="2251899"/>
          </a:xfrm>
          <a:prstGeom prst="rect">
            <a:avLst/>
          </a:prstGeom>
          <a:noFill/>
        </p:spPr>
        <p:txBody>
          <a:bodyPr wrap="square">
            <a:spAutoFit/>
          </a:bodyPr>
          <a:lstStyle/>
          <a:p>
            <a:pPr marR="0" lvl="0" algn="ctr" fontAlgn="auto">
              <a:spcBef>
                <a:spcPts val="1000"/>
              </a:spcBef>
              <a:spcAft>
                <a:spcPts val="0"/>
              </a:spcAft>
              <a:buClrTx/>
              <a:buSzTx/>
              <a:tabLst/>
              <a:defRPr/>
            </a:pPr>
            <a:r>
              <a:rPr lang="he-IL" sz="4400" dirty="0">
                <a:solidFill>
                  <a:prstClr val="black"/>
                </a:solidFill>
                <a:latin typeface="Calibri" panose="020F0502020204030204" pitchFamily="34" charset="0"/>
                <a:cs typeface="Calibri" panose="020F0502020204030204" pitchFamily="34" charset="0"/>
              </a:rPr>
              <a:t>משפט/פסוק מתוך שיר</a:t>
            </a:r>
          </a:p>
          <a:p>
            <a:pPr marR="0" lvl="0" algn="ctr" fontAlgn="auto">
              <a:spcBef>
                <a:spcPts val="1000"/>
              </a:spcBef>
              <a:spcAft>
                <a:spcPts val="0"/>
              </a:spcAft>
              <a:buClrTx/>
              <a:buSzTx/>
              <a:tabLst/>
              <a:defRPr/>
            </a:pPr>
            <a:r>
              <a:rPr lang="he-IL" sz="4400" dirty="0">
                <a:solidFill>
                  <a:prstClr val="black"/>
                </a:solidFill>
                <a:latin typeface="Calibri" panose="020F0502020204030204" pitchFamily="34" charset="0"/>
                <a:cs typeface="Calibri" panose="020F0502020204030204" pitchFamily="34" charset="0"/>
              </a:rPr>
              <a:t>שמלווה אותי ומתאר את תחושותיי  בתקופה זו</a:t>
            </a:r>
          </a:p>
        </p:txBody>
      </p:sp>
    </p:spTree>
    <p:extLst>
      <p:ext uri="{BB962C8B-B14F-4D97-AF65-F5344CB8AC3E}">
        <p14:creationId xmlns:p14="http://schemas.microsoft.com/office/powerpoint/2010/main" val="14359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7A080722-E5E2-EADE-E857-65C7AE0EE5A8}"/>
            </a:ext>
          </a:extLst>
        </p:cNvPr>
        <p:cNvGrpSpPr/>
        <p:nvPr/>
      </p:nvGrpSpPr>
      <p:grpSpPr>
        <a:xfrm>
          <a:off x="0" y="0"/>
          <a:ext cx="0" cy="0"/>
          <a:chOff x="0" y="0"/>
          <a:chExt cx="0" cy="0"/>
        </a:xfrm>
      </p:grpSpPr>
      <p:grpSp>
        <p:nvGrpSpPr>
          <p:cNvPr id="5" name="Group 2">
            <a:extLst>
              <a:ext uri="{FF2B5EF4-FFF2-40B4-BE49-F238E27FC236}">
                <a16:creationId xmlns:a16="http://schemas.microsoft.com/office/drawing/2014/main" id="{6D6854AF-572C-A4F0-5700-66F9DA3F3C8A}"/>
              </a:ext>
              <a:ext uri="{C183D7F6-B498-43B3-948B-1728B52AA6E4}">
                <adec:decorative xmlns:adec="http://schemas.microsoft.com/office/drawing/2017/decorative" val="1"/>
              </a:ext>
            </a:extLst>
          </p:cNvPr>
          <p:cNvGrpSpPr/>
          <p:nvPr/>
        </p:nvGrpSpPr>
        <p:grpSpPr>
          <a:xfrm>
            <a:off x="2446986" y="132360"/>
            <a:ext cx="9745014" cy="1380186"/>
            <a:chOff x="0" y="0"/>
            <a:chExt cx="4274726" cy="1707972"/>
          </a:xfrm>
          <a:solidFill>
            <a:srgbClr val="CBD6D6"/>
          </a:solidFill>
        </p:grpSpPr>
        <p:sp>
          <p:nvSpPr>
            <p:cNvPr id="6" name="Freeform 3">
              <a:extLst>
                <a:ext uri="{FF2B5EF4-FFF2-40B4-BE49-F238E27FC236}">
                  <a16:creationId xmlns:a16="http://schemas.microsoft.com/office/drawing/2014/main" id="{FFD37861-B1F1-C212-287B-A7A90B038117}"/>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7" name="TextBox 4">
              <a:extLst>
                <a:ext uri="{FF2B5EF4-FFF2-40B4-BE49-F238E27FC236}">
                  <a16:creationId xmlns:a16="http://schemas.microsoft.com/office/drawing/2014/main" id="{93BD3CE6-C034-BB77-3E5A-4FE8E8299239}"/>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16" name="כותרת 15">
            <a:extLst>
              <a:ext uri="{FF2B5EF4-FFF2-40B4-BE49-F238E27FC236}">
                <a16:creationId xmlns:a16="http://schemas.microsoft.com/office/drawing/2014/main" id="{46F546CA-D6AB-F9BA-169E-A8F05F25ACF9}"/>
              </a:ext>
            </a:extLst>
          </p:cNvPr>
          <p:cNvSpPr txBox="1">
            <a:spLocks noGrp="1"/>
          </p:cNvSpPr>
          <p:nvPr>
            <p:ph type="title" idx="4294967295"/>
          </p:nvPr>
        </p:nvSpPr>
        <p:spPr>
          <a:xfrm>
            <a:off x="3808071" y="314621"/>
            <a:ext cx="8263725" cy="1015663"/>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אומנות </a:t>
            </a:r>
            <a:r>
              <a:rPr kumimoji="0" lang="he-IL" sz="6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הקינצוגי</a:t>
            </a: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Kintsugi</a:t>
            </a:r>
            <a:endPar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Picture 4">
            <a:extLst>
              <a:ext uri="{FF2B5EF4-FFF2-40B4-BE49-F238E27FC236}">
                <a16:creationId xmlns:a16="http://schemas.microsoft.com/office/drawing/2014/main" id="{6305A5BD-3A8A-319F-11A8-A5CA98EC5B2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91" t="19472" r="10583" b="28750"/>
          <a:stretch/>
        </p:blipFill>
        <p:spPr bwMode="auto">
          <a:xfrm>
            <a:off x="3160995" y="1822184"/>
            <a:ext cx="8039331" cy="4413957"/>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9F1CA114-C8C0-6CBA-10D4-F950133FB63A}"/>
              </a:ext>
            </a:extLst>
          </p:cNvPr>
          <p:cNvSpPr txBox="1"/>
          <p:nvPr/>
        </p:nvSpPr>
        <p:spPr>
          <a:xfrm>
            <a:off x="3915178" y="3194927"/>
            <a:ext cx="6207617" cy="1668470"/>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האם נתקלתם באומנות הקינצוגי?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ידוע לכם עליה?</a:t>
            </a:r>
          </a:p>
        </p:txBody>
      </p:sp>
      <p:pic>
        <p:nvPicPr>
          <p:cNvPr id="8" name="תמונה 7">
            <a:extLst>
              <a:ext uri="{FF2B5EF4-FFF2-40B4-BE49-F238E27FC236}">
                <a16:creationId xmlns:a16="http://schemas.microsoft.com/office/drawing/2014/main" id="{BA76525B-4D33-9CF5-0174-4F8564A5DD07}"/>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1674" y="3995883"/>
            <a:ext cx="3731453" cy="1951087"/>
          </a:xfrm>
          <a:prstGeom prst="rect">
            <a:avLst/>
          </a:prstGeom>
        </p:spPr>
      </p:pic>
    </p:spTree>
    <p:extLst>
      <p:ext uri="{BB962C8B-B14F-4D97-AF65-F5344CB8AC3E}">
        <p14:creationId xmlns:p14="http://schemas.microsoft.com/office/powerpoint/2010/main" val="77193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4041D-2839-0542-1CAE-3CDBF3C26112}"/>
            </a:ext>
          </a:extLst>
        </p:cNvPr>
        <p:cNvGrpSpPr/>
        <p:nvPr/>
      </p:nvGrpSpPr>
      <p:grpSpPr>
        <a:xfrm>
          <a:off x="0" y="0"/>
          <a:ext cx="0" cy="0"/>
          <a:chOff x="0" y="0"/>
          <a:chExt cx="0" cy="0"/>
        </a:xfrm>
      </p:grpSpPr>
      <p:sp>
        <p:nvSpPr>
          <p:cNvPr id="6" name="Freeform 16">
            <a:extLst>
              <a:ext uri="{FF2B5EF4-FFF2-40B4-BE49-F238E27FC236}">
                <a16:creationId xmlns:a16="http://schemas.microsoft.com/office/drawing/2014/main" id="{79F444CE-27D0-C1C7-56D8-2905AD36FAEB}"/>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sp>
        <p:nvSpPr>
          <p:cNvPr id="18" name="תיבת טקסט 17">
            <a:extLst>
              <a:ext uri="{FF2B5EF4-FFF2-40B4-BE49-F238E27FC236}">
                <a16:creationId xmlns:a16="http://schemas.microsoft.com/office/drawing/2014/main" id="{8CCACE78-473E-C1DB-8DE7-7C2D9A1A47B1}"/>
              </a:ext>
            </a:extLst>
          </p:cNvPr>
          <p:cNvSpPr txBox="1"/>
          <p:nvPr/>
        </p:nvSpPr>
        <p:spPr>
          <a:xfrm>
            <a:off x="-478664" y="505362"/>
            <a:ext cx="6279189" cy="3654628"/>
          </a:xfrm>
          <a:prstGeom prst="rect">
            <a:avLst/>
          </a:prstGeom>
        </p:spPr>
        <p:txBody>
          <a:bodyPr vert="horz" lIns="91440" tIns="45720" rIns="91440" bIns="45720" rtlCol="0" anchor="b">
            <a:normAutofit fontScale="55000" lnSpcReduction="20000"/>
          </a:bodyPr>
          <a:lstStyle/>
          <a:p>
            <a:pPr marL="114300" algn="ctr">
              <a:lnSpc>
                <a:spcPct val="90000"/>
              </a:lnSpc>
              <a:spcBef>
                <a:spcPct val="0"/>
              </a:spcBef>
              <a:spcAft>
                <a:spcPts val="600"/>
              </a:spcAft>
              <a:buClr>
                <a:srgbClr val="000000"/>
              </a:buClr>
              <a:buSzPts val="1800"/>
              <a:defRPr/>
            </a:pPr>
            <a:r>
              <a:rPr lang="en-US" sz="11400" b="1" dirty="0" err="1">
                <a:solidFill>
                  <a:schemeClr val="tx1">
                    <a:lumMod val="85000"/>
                    <a:lumOff val="15000"/>
                  </a:schemeClr>
                </a:solidFill>
                <a:latin typeface="Calibri" panose="020F0502020204030204" pitchFamily="34" charset="0"/>
                <a:ea typeface="+mj-ea"/>
                <a:cs typeface="Calibri" panose="020F0502020204030204" pitchFamily="34" charset="0"/>
              </a:rPr>
              <a:t>אומנ</a:t>
            </a:r>
            <a:r>
              <a:rPr lang="he-IL" sz="11400" b="1" dirty="0">
                <a:solidFill>
                  <a:schemeClr val="tx1">
                    <a:lumMod val="85000"/>
                    <a:lumOff val="15000"/>
                  </a:schemeClr>
                </a:solidFill>
                <a:latin typeface="Calibri" panose="020F0502020204030204" pitchFamily="34" charset="0"/>
                <a:ea typeface="+mj-ea"/>
                <a:cs typeface="Calibri" panose="020F0502020204030204" pitchFamily="34" charset="0"/>
              </a:rPr>
              <a:t>ו</a:t>
            </a:r>
            <a:r>
              <a:rPr lang="en-US" sz="11400" b="1" dirty="0">
                <a:solidFill>
                  <a:schemeClr val="tx1">
                    <a:lumMod val="85000"/>
                    <a:lumOff val="15000"/>
                  </a:schemeClr>
                </a:solidFill>
                <a:latin typeface="Calibri" panose="020F0502020204030204" pitchFamily="34" charset="0"/>
                <a:ea typeface="+mj-ea"/>
                <a:cs typeface="Calibri" panose="020F0502020204030204" pitchFamily="34" charset="0"/>
              </a:rPr>
              <a:t>ת</a:t>
            </a:r>
          </a:p>
          <a:p>
            <a:pPr marL="114300" algn="ctr">
              <a:lnSpc>
                <a:spcPct val="90000"/>
              </a:lnSpc>
              <a:spcBef>
                <a:spcPct val="0"/>
              </a:spcBef>
              <a:spcAft>
                <a:spcPts val="600"/>
              </a:spcAft>
              <a:buClr>
                <a:srgbClr val="000000"/>
              </a:buClr>
              <a:buSzPts val="1800"/>
              <a:defRPr/>
            </a:pPr>
            <a:r>
              <a:rPr lang="en-US" sz="11400" b="1" dirty="0">
                <a:solidFill>
                  <a:schemeClr val="tx1">
                    <a:lumMod val="85000"/>
                    <a:lumOff val="15000"/>
                  </a:schemeClr>
                </a:solidFill>
                <a:latin typeface="Calibri" panose="020F0502020204030204" pitchFamily="34" charset="0"/>
                <a:ea typeface="+mj-ea"/>
                <a:cs typeface="Calibri" panose="020F0502020204030204" pitchFamily="34" charset="0"/>
              </a:rPr>
              <a:t> </a:t>
            </a:r>
            <a:r>
              <a:rPr lang="en-US" sz="11400" b="1" dirty="0" err="1">
                <a:solidFill>
                  <a:schemeClr val="tx1">
                    <a:lumMod val="85000"/>
                    <a:lumOff val="15000"/>
                  </a:schemeClr>
                </a:solidFill>
                <a:latin typeface="Calibri" panose="020F0502020204030204" pitchFamily="34" charset="0"/>
                <a:ea typeface="+mj-ea"/>
                <a:cs typeface="Calibri" panose="020F0502020204030204" pitchFamily="34" charset="0"/>
              </a:rPr>
              <a:t>קִינְצוּגִי</a:t>
            </a:r>
            <a:r>
              <a:rPr lang="en-US" sz="11400" b="1" dirty="0">
                <a:solidFill>
                  <a:schemeClr val="tx1">
                    <a:lumMod val="85000"/>
                    <a:lumOff val="15000"/>
                  </a:schemeClr>
                </a:solidFill>
                <a:latin typeface="Calibri" panose="020F0502020204030204" pitchFamily="34" charset="0"/>
                <a:ea typeface="+mj-ea"/>
                <a:cs typeface="Calibri" panose="020F0502020204030204" pitchFamily="34" charset="0"/>
              </a:rPr>
              <a:t>   Kintsugi </a:t>
            </a:r>
            <a:endParaRPr lang="en-US" sz="11400" b="1" dirty="0">
              <a:solidFill>
                <a:schemeClr val="tx1">
                  <a:lumMod val="85000"/>
                  <a:lumOff val="15000"/>
                </a:schemeClr>
              </a:solidFill>
              <a:effectLst/>
              <a:latin typeface="Calibri" panose="020F0502020204030204" pitchFamily="34" charset="0"/>
              <a:ea typeface="+mj-ea"/>
              <a:cs typeface="Calibri" panose="020F0502020204030204" pitchFamily="34" charset="0"/>
            </a:endParaRPr>
          </a:p>
          <a:p>
            <a:pPr marL="114300" algn="r">
              <a:lnSpc>
                <a:spcPct val="90000"/>
              </a:lnSpc>
              <a:spcBef>
                <a:spcPct val="0"/>
              </a:spcBef>
              <a:spcAft>
                <a:spcPts val="600"/>
              </a:spcAft>
              <a:buClr>
                <a:srgbClr val="000000"/>
              </a:buClr>
              <a:buSzPts val="1800"/>
              <a:defRPr/>
            </a:pPr>
            <a:r>
              <a:rPr lang="en-US" sz="8700" b="1" dirty="0">
                <a:solidFill>
                  <a:schemeClr val="tx1">
                    <a:lumMod val="85000"/>
                    <a:lumOff val="15000"/>
                  </a:schemeClr>
                </a:solidFill>
                <a:latin typeface="+mj-lt"/>
                <a:ea typeface="+mj-ea"/>
                <a:cs typeface="+mj-cs"/>
              </a:rPr>
              <a:t> </a:t>
            </a:r>
          </a:p>
          <a:p>
            <a:pPr marL="114300" algn="ctr">
              <a:lnSpc>
                <a:spcPct val="90000"/>
              </a:lnSpc>
              <a:spcBef>
                <a:spcPct val="0"/>
              </a:spcBef>
              <a:spcAft>
                <a:spcPts val="600"/>
              </a:spcAft>
              <a:buClr>
                <a:srgbClr val="000000"/>
              </a:buClr>
              <a:buSzPts val="1800"/>
              <a:defRPr/>
            </a:pPr>
            <a:endParaRPr lang="he-IL" sz="3600" b="1" dirty="0">
              <a:solidFill>
                <a:schemeClr val="tx1">
                  <a:lumMod val="85000"/>
                  <a:lumOff val="15000"/>
                </a:schemeClr>
              </a:solidFill>
              <a:latin typeface="+mj-lt"/>
              <a:ea typeface="+mj-ea"/>
              <a:cs typeface="+mj-cs"/>
            </a:endParaRPr>
          </a:p>
          <a:p>
            <a:pPr marL="114300" algn="ctr">
              <a:lnSpc>
                <a:spcPct val="90000"/>
              </a:lnSpc>
              <a:spcBef>
                <a:spcPct val="0"/>
              </a:spcBef>
              <a:spcAft>
                <a:spcPts val="600"/>
              </a:spcAft>
              <a:buClr>
                <a:srgbClr val="000000"/>
              </a:buClr>
              <a:buSzPts val="1800"/>
              <a:defRPr/>
            </a:pPr>
            <a:endParaRPr lang="he-IL" sz="11100" b="1" dirty="0">
              <a:solidFill>
                <a:schemeClr val="tx1">
                  <a:lumMod val="85000"/>
                  <a:lumOff val="15000"/>
                </a:schemeClr>
              </a:solidFill>
              <a:latin typeface="+mj-lt"/>
              <a:ea typeface="+mj-ea"/>
              <a:cs typeface="+mj-cs"/>
            </a:endParaRPr>
          </a:p>
          <a:p>
            <a:pPr marL="114300" algn="ctr">
              <a:lnSpc>
                <a:spcPct val="90000"/>
              </a:lnSpc>
              <a:spcBef>
                <a:spcPct val="0"/>
              </a:spcBef>
              <a:spcAft>
                <a:spcPts val="600"/>
              </a:spcAft>
              <a:buClr>
                <a:srgbClr val="000000"/>
              </a:buClr>
              <a:buSzPts val="1800"/>
              <a:defRPr/>
            </a:pPr>
            <a:r>
              <a:rPr lang="he-IL" sz="7000" b="1" dirty="0">
                <a:solidFill>
                  <a:srgbClr val="B08200"/>
                </a:solidFill>
                <a:latin typeface="Calibri" panose="020F0502020204030204" pitchFamily="34" charset="0"/>
                <a:ea typeface="+mj-ea"/>
                <a:cs typeface="Calibri" panose="020F0502020204030204" pitchFamily="34" charset="0"/>
              </a:rPr>
              <a:t>חיבור עם הזהב</a:t>
            </a:r>
            <a:endParaRPr lang="en-US" sz="7000" b="1" dirty="0">
              <a:solidFill>
                <a:srgbClr val="B08200"/>
              </a:solidFill>
              <a:latin typeface="Calibri" panose="020F0502020204030204" pitchFamily="34" charset="0"/>
              <a:ea typeface="+mj-ea"/>
              <a:cs typeface="Calibri" panose="020F0502020204030204" pitchFamily="34" charset="0"/>
            </a:endParaRPr>
          </a:p>
        </p:txBody>
      </p:sp>
      <p:pic>
        <p:nvPicPr>
          <p:cNvPr id="2" name="Picture 2">
            <a:extLst>
              <a:ext uri="{FF2B5EF4-FFF2-40B4-BE49-F238E27FC236}">
                <a16:creationId xmlns:a16="http://schemas.microsoft.com/office/drawing/2014/main" id="{F883F05B-5859-18A0-DD37-23985A4BFC3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57" r="3126" b="1"/>
          <a:stretch/>
        </p:blipFill>
        <p:spPr bwMode="auto">
          <a:xfrm>
            <a:off x="532186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90C873B1-9364-8533-C886-FDF1686EB372}"/>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72EBD06B-877F-18DF-3E39-15E9A695F26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91" t="19472" r="10583" b="28750"/>
          <a:stretch/>
        </p:blipFill>
        <p:spPr bwMode="auto">
          <a:xfrm>
            <a:off x="3160995" y="1822184"/>
            <a:ext cx="8039331" cy="44139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
            <a:extLst>
              <a:ext uri="{FF2B5EF4-FFF2-40B4-BE49-F238E27FC236}">
                <a16:creationId xmlns:a16="http://schemas.microsoft.com/office/drawing/2014/main" id="{1FEC5F43-4FE1-053E-90EE-B072C9E5D02E}"/>
              </a:ext>
              <a:ext uri="{C183D7F6-B498-43B3-948B-1728B52AA6E4}">
                <adec:decorative xmlns:adec="http://schemas.microsoft.com/office/drawing/2017/decorative" val="1"/>
              </a:ext>
            </a:extLst>
          </p:cNvPr>
          <p:cNvGrpSpPr/>
          <p:nvPr/>
        </p:nvGrpSpPr>
        <p:grpSpPr>
          <a:xfrm>
            <a:off x="2446986" y="132360"/>
            <a:ext cx="9745014" cy="1380186"/>
            <a:chOff x="0" y="0"/>
            <a:chExt cx="4274726" cy="1707972"/>
          </a:xfrm>
          <a:solidFill>
            <a:srgbClr val="CBD6D6"/>
          </a:solidFill>
        </p:grpSpPr>
        <p:sp>
          <p:nvSpPr>
            <p:cNvPr id="6" name="Freeform 3">
              <a:extLst>
                <a:ext uri="{FF2B5EF4-FFF2-40B4-BE49-F238E27FC236}">
                  <a16:creationId xmlns:a16="http://schemas.microsoft.com/office/drawing/2014/main" id="{FB7B7124-721E-8A23-0976-220D0EC901B7}"/>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4">
              <a:extLst>
                <a:ext uri="{FF2B5EF4-FFF2-40B4-BE49-F238E27FC236}">
                  <a16:creationId xmlns:a16="http://schemas.microsoft.com/office/drawing/2014/main" id="{AFA67A83-119C-2F31-D9E4-FD88C507CF4A}"/>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6" name="כותרת 15">
            <a:extLst>
              <a:ext uri="{FF2B5EF4-FFF2-40B4-BE49-F238E27FC236}">
                <a16:creationId xmlns:a16="http://schemas.microsoft.com/office/drawing/2014/main" id="{049D672A-D7F6-F733-3011-C49055B8109D}"/>
              </a:ext>
            </a:extLst>
          </p:cNvPr>
          <p:cNvSpPr txBox="1">
            <a:spLocks noGrp="1"/>
          </p:cNvSpPr>
          <p:nvPr>
            <p:ph type="title" idx="4294967295"/>
          </p:nvPr>
        </p:nvSpPr>
        <p:spPr>
          <a:xfrm>
            <a:off x="6851562" y="305053"/>
            <a:ext cx="5142962" cy="1015663"/>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אומנות </a:t>
            </a:r>
            <a:r>
              <a:rPr kumimoji="0" lang="he-IL" sz="6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הקינצוגי</a:t>
            </a:r>
            <a:endPar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תיבת טקסט 11">
            <a:extLst>
              <a:ext uri="{FF2B5EF4-FFF2-40B4-BE49-F238E27FC236}">
                <a16:creationId xmlns:a16="http://schemas.microsoft.com/office/drawing/2014/main" id="{A88FA21E-15A5-6970-174E-1AD75D1F6B38}"/>
              </a:ext>
            </a:extLst>
          </p:cNvPr>
          <p:cNvSpPr txBox="1"/>
          <p:nvPr/>
        </p:nvSpPr>
        <p:spPr>
          <a:xfrm>
            <a:off x="3516931" y="2593963"/>
            <a:ext cx="6561142" cy="1754326"/>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Tx/>
              <a:buSzTx/>
              <a:buFontTx/>
              <a:buNone/>
              <a:tabLst/>
              <a:defRPr/>
            </a:pPr>
            <a:r>
              <a:rPr lang="he-IL" sz="36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קינצוגי מהווה ביטוי לגישה</a:t>
            </a:r>
          </a:p>
          <a:p>
            <a:pPr marL="0" marR="0" lvl="0" indent="0" algn="ctr" defTabSz="914400" rtl="1" eaLnBrk="1" fontAlgn="auto" latinLnBrk="0" hangingPunct="1">
              <a:spcBef>
                <a:spcPts val="0"/>
              </a:spcBef>
              <a:spcAft>
                <a:spcPts val="0"/>
              </a:spcAft>
              <a:buClrTx/>
              <a:buSzTx/>
              <a:buFontTx/>
              <a:buNone/>
              <a:tabLst/>
              <a:defRPr/>
            </a:pPr>
            <a:r>
              <a:rPr lang="he-IL" sz="36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הרואה בשבר ובתיקונו </a:t>
            </a:r>
          </a:p>
          <a:p>
            <a:pPr marL="0" marR="0" lvl="0" indent="0" algn="ctr" defTabSz="914400" rtl="1" eaLnBrk="1" fontAlgn="auto" latinLnBrk="0" hangingPunct="1">
              <a:spcBef>
                <a:spcPts val="0"/>
              </a:spcBef>
              <a:spcAft>
                <a:spcPts val="0"/>
              </a:spcAft>
              <a:buClrTx/>
              <a:buSzTx/>
              <a:buFontTx/>
              <a:buNone/>
              <a:tabLst/>
              <a:defRPr/>
            </a:pPr>
            <a:r>
              <a:rPr lang="he-IL" sz="3600" b="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כחלק מההיסטוריה ומאופיו של הכלי.</a:t>
            </a:r>
            <a:endPar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a:extLst>
              <a:ext uri="{FF2B5EF4-FFF2-40B4-BE49-F238E27FC236}">
                <a16:creationId xmlns:a16="http://schemas.microsoft.com/office/drawing/2014/main" id="{26CC3C7E-6043-BDFF-A73C-A078A8640DCB}"/>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89432" y="3005264"/>
            <a:ext cx="2143125" cy="2686050"/>
          </a:xfrm>
          <a:prstGeom prst="rect">
            <a:avLst/>
          </a:prstGeom>
        </p:spPr>
      </p:pic>
    </p:spTree>
    <p:extLst>
      <p:ext uri="{BB962C8B-B14F-4D97-AF65-F5344CB8AC3E}">
        <p14:creationId xmlns:p14="http://schemas.microsoft.com/office/powerpoint/2010/main" val="7354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B6F4041D-2839-0542-1CAE-3CDBF3C26112}"/>
            </a:ext>
          </a:extLst>
        </p:cNvPr>
        <p:cNvGrpSpPr/>
        <p:nvPr/>
      </p:nvGrpSpPr>
      <p:grpSpPr>
        <a:xfrm>
          <a:off x="0" y="0"/>
          <a:ext cx="0" cy="0"/>
          <a:chOff x="0" y="0"/>
          <a:chExt cx="0" cy="0"/>
        </a:xfrm>
      </p:grpSpPr>
      <p:grpSp>
        <p:nvGrpSpPr>
          <p:cNvPr id="14" name="Group 2">
            <a:extLst>
              <a:ext uri="{FF2B5EF4-FFF2-40B4-BE49-F238E27FC236}">
                <a16:creationId xmlns:a16="http://schemas.microsoft.com/office/drawing/2014/main" id="{EEB4C5B5-2194-76A4-2507-4A1952C492B8}"/>
              </a:ext>
              <a:ext uri="{C183D7F6-B498-43B3-948B-1728B52AA6E4}">
                <adec:decorative xmlns:adec="http://schemas.microsoft.com/office/drawing/2017/decorative" val="1"/>
              </a:ext>
            </a:extLst>
          </p:cNvPr>
          <p:cNvGrpSpPr/>
          <p:nvPr/>
        </p:nvGrpSpPr>
        <p:grpSpPr>
          <a:xfrm>
            <a:off x="-253172" y="594038"/>
            <a:ext cx="12043246" cy="5669924"/>
            <a:chOff x="0" y="0"/>
            <a:chExt cx="4677585" cy="2167467"/>
          </a:xfrm>
        </p:grpSpPr>
        <p:sp>
          <p:nvSpPr>
            <p:cNvPr id="15" name="Freeform 3">
              <a:extLst>
                <a:ext uri="{FF2B5EF4-FFF2-40B4-BE49-F238E27FC236}">
                  <a16:creationId xmlns:a16="http://schemas.microsoft.com/office/drawing/2014/main" id="{72231CE3-1385-5F6B-5DA4-A7CF5A294E43}"/>
                </a:ext>
              </a:extLst>
            </p:cNvPr>
            <p:cNvSpPr/>
            <p:nvPr/>
          </p:nvSpPr>
          <p:spPr>
            <a:xfrm>
              <a:off x="402859"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4F1EB"/>
            </a:solidFill>
          </p:spPr>
          <p:txBody>
            <a:bodyPr/>
            <a:lstStyle/>
            <a:p>
              <a:pPr algn="l" defTabSz="609630" rtl="0"/>
              <a:endParaRPr lang="he-IL"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4">
              <a:extLst>
                <a:ext uri="{FF2B5EF4-FFF2-40B4-BE49-F238E27FC236}">
                  <a16:creationId xmlns:a16="http://schemas.microsoft.com/office/drawing/2014/main" id="{3CBDF2A2-2372-326F-E297-0D985552F09B}"/>
                </a:ext>
              </a:extLst>
            </p:cNvPr>
            <p:cNvSpPr txBox="1"/>
            <p:nvPr/>
          </p:nvSpPr>
          <p:spPr>
            <a:xfrm>
              <a:off x="0" y="0"/>
              <a:ext cx="4274726" cy="2167467"/>
            </a:xfrm>
            <a:prstGeom prst="rect">
              <a:avLst/>
            </a:prstGeom>
          </p:spPr>
          <p:txBody>
            <a:bodyPr lIns="33867" tIns="33867" rIns="33867" bIns="33867" rtlCol="0" anchor="ctr"/>
            <a:lstStyle/>
            <a:p>
              <a:pPr algn="ctr" defTabSz="609630" rtl="0">
                <a:lnSpc>
                  <a:spcPts val="1790"/>
                </a:lnSpc>
              </a:pPr>
              <a:endParaRPr sz="120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 name="כותרת 3">
            <a:extLst>
              <a:ext uri="{FF2B5EF4-FFF2-40B4-BE49-F238E27FC236}">
                <a16:creationId xmlns:a16="http://schemas.microsoft.com/office/drawing/2014/main" id="{B6EFB7D9-4956-C51D-5385-EF91BF9A4FA3}"/>
              </a:ext>
            </a:extLst>
          </p:cNvPr>
          <p:cNvSpPr txBox="1">
            <a:spLocks noGrp="1"/>
          </p:cNvSpPr>
          <p:nvPr>
            <p:ph type="title" idx="4294967295"/>
          </p:nvPr>
        </p:nvSpPr>
        <p:spPr>
          <a:xfrm>
            <a:off x="4053383" y="1165649"/>
            <a:ext cx="7654407" cy="323165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לפי המסורת היפנית, כאשר כלי נשבר,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מתקנים אותו וממלאים את הסדקים בזהב.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בדרך זו, מבליטים את היופי שבנזק.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היפנים מאמינים שכאשר נגרם נזק למשהו,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הוא נעשה יפה יותר...</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CC9900"/>
                </a:solidFill>
                <a:effectLst/>
                <a:uLnTx/>
                <a:uFillTx/>
                <a:latin typeface="Calibri" panose="020F0502020204030204" pitchFamily="34" charset="0"/>
                <a:ea typeface="Calibri" panose="020F0502020204030204" pitchFamily="34" charset="0"/>
                <a:cs typeface="Calibri" panose="020F0502020204030204" pitchFamily="34" charset="0"/>
              </a:rPr>
              <a:t>תמלאו את הסדקים בלב שלכם בזהב</a:t>
            </a:r>
          </a:p>
        </p:txBody>
      </p:sp>
      <p:sp>
        <p:nvSpPr>
          <p:cNvPr id="6" name="תיבת טקסט 5">
            <a:extLst>
              <a:ext uri="{FF2B5EF4-FFF2-40B4-BE49-F238E27FC236}">
                <a16:creationId xmlns:a16="http://schemas.microsoft.com/office/drawing/2014/main" id="{574DF1EF-9F83-654A-DB55-FC58D50A4A80}"/>
              </a:ext>
            </a:extLst>
          </p:cNvPr>
          <p:cNvSpPr txBox="1"/>
          <p:nvPr/>
        </p:nvSpPr>
        <p:spPr>
          <a:xfrm>
            <a:off x="4659924" y="5168968"/>
            <a:ext cx="5975797" cy="646331"/>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מה דעתכם על הגישה הזו?</a:t>
            </a:r>
          </a:p>
        </p:txBody>
      </p:sp>
      <p:pic>
        <p:nvPicPr>
          <p:cNvPr id="5" name="גרפיקה 4">
            <a:extLst>
              <a:ext uri="{FF2B5EF4-FFF2-40B4-BE49-F238E27FC236}">
                <a16:creationId xmlns:a16="http://schemas.microsoft.com/office/drawing/2014/main" id="{168708D2-E1F0-29EA-FC61-C8CAF36812B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014" y="1428395"/>
            <a:ext cx="5147686" cy="5147686"/>
          </a:xfrm>
          <a:prstGeom prst="rect">
            <a:avLst/>
          </a:prstGeom>
        </p:spPr>
      </p:pic>
    </p:spTree>
    <p:extLst>
      <p:ext uri="{BB962C8B-B14F-4D97-AF65-F5344CB8AC3E}">
        <p14:creationId xmlns:p14="http://schemas.microsoft.com/office/powerpoint/2010/main" val="34191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1E38-EB43-76D1-A8CA-C2A4C85C8A45}"/>
            </a:ext>
          </a:extLst>
        </p:cNvPr>
        <p:cNvGrpSpPr/>
        <p:nvPr/>
      </p:nvGrpSpPr>
      <p:grpSpPr>
        <a:xfrm>
          <a:off x="0" y="0"/>
          <a:ext cx="0" cy="0"/>
          <a:chOff x="0" y="0"/>
          <a:chExt cx="0" cy="0"/>
        </a:xfrm>
      </p:grpSpPr>
      <p:sp>
        <p:nvSpPr>
          <p:cNvPr id="6" name="Freeform 16">
            <a:extLst>
              <a:ext uri="{FF2B5EF4-FFF2-40B4-BE49-F238E27FC236}">
                <a16:creationId xmlns:a16="http://schemas.microsoft.com/office/drawing/2014/main" id="{5440E0BF-087C-178C-4532-F143679B00DF}"/>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dirty="0"/>
          </a:p>
        </p:txBody>
      </p:sp>
      <p:sp>
        <p:nvSpPr>
          <p:cNvPr id="11" name="תיבת טקסט 10">
            <a:extLst>
              <a:ext uri="{FF2B5EF4-FFF2-40B4-BE49-F238E27FC236}">
                <a16:creationId xmlns:a16="http://schemas.microsoft.com/office/drawing/2014/main" id="{CFB5527B-FD8B-A336-8818-5C7F7A758D37}"/>
              </a:ext>
            </a:extLst>
          </p:cNvPr>
          <p:cNvSpPr txBox="1"/>
          <p:nvPr/>
        </p:nvSpPr>
        <p:spPr>
          <a:xfrm>
            <a:off x="4935739" y="169239"/>
            <a:ext cx="6671732" cy="923330"/>
          </a:xfrm>
          <a:prstGeom prst="rect">
            <a:avLst/>
          </a:prstGeom>
          <a:noFill/>
        </p:spPr>
        <p:txBody>
          <a:bodyPr wrap="square">
            <a:spAutoFit/>
          </a:bodyPr>
          <a:lstStyle/>
          <a:p>
            <a:r>
              <a:rPr lang="he-IL" sz="5400" b="1" dirty="0">
                <a:latin typeface="Calibri" panose="020F0502020204030204" pitchFamily="34" charset="0"/>
                <a:cs typeface="Calibri" panose="020F0502020204030204" pitchFamily="34" charset="0"/>
              </a:rPr>
              <a:t>בחיבור למקורות:</a:t>
            </a:r>
          </a:p>
        </p:txBody>
      </p:sp>
      <p:pic>
        <p:nvPicPr>
          <p:cNvPr id="17" name="Picture 2" descr="ציור צורת לב שבור בסגנון צבע זהב">
            <a:extLst>
              <a:ext uri="{FF2B5EF4-FFF2-40B4-BE49-F238E27FC236}">
                <a16:creationId xmlns:a16="http://schemas.microsoft.com/office/drawing/2014/main" id="{B2E78F9A-4C2A-DE2C-5AAF-59965E760E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72" r="6482"/>
          <a:stretch/>
        </p:blipFill>
        <p:spPr bwMode="auto">
          <a:xfrm>
            <a:off x="0" y="715481"/>
            <a:ext cx="3960472" cy="455506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10" name="תמונה 9">
            <a:extLst>
              <a:ext uri="{FF2B5EF4-FFF2-40B4-BE49-F238E27FC236}">
                <a16:creationId xmlns:a16="http://schemas.microsoft.com/office/drawing/2014/main" id="{9E019785-5B3A-984B-4EBB-145DF48E94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50597" y="538571"/>
            <a:ext cx="10156874" cy="5929962"/>
          </a:xfrm>
          <a:prstGeom prst="rect">
            <a:avLst/>
          </a:prstGeom>
        </p:spPr>
      </p:pic>
      <p:sp>
        <p:nvSpPr>
          <p:cNvPr id="26" name="תיבת טקסט 25">
            <a:extLst>
              <a:ext uri="{FF2B5EF4-FFF2-40B4-BE49-F238E27FC236}">
                <a16:creationId xmlns:a16="http://schemas.microsoft.com/office/drawing/2014/main" id="{54963A6E-B0CA-22CF-C293-E284A6385D29}"/>
              </a:ext>
            </a:extLst>
          </p:cNvPr>
          <p:cNvSpPr txBox="1"/>
          <p:nvPr/>
        </p:nvSpPr>
        <p:spPr>
          <a:xfrm>
            <a:off x="584529" y="4041845"/>
            <a:ext cx="9446415" cy="1877437"/>
          </a:xfrm>
          <a:prstGeom prst="rect">
            <a:avLst/>
          </a:prstGeom>
          <a:noFill/>
        </p:spPr>
        <p:txBody>
          <a:bodyPr wrap="square" rtlCol="1">
            <a:spAutoFit/>
          </a:bodyPr>
          <a:lstStyle/>
          <a:p>
            <a:r>
              <a:rPr lang="he-IL" sz="7200" b="1" i="1" dirty="0">
                <a:latin typeface="Calibri" panose="020F0502020204030204" pitchFamily="34" charset="0"/>
                <a:cs typeface="Calibri" panose="020F0502020204030204" pitchFamily="34" charset="0"/>
              </a:rPr>
              <a:t>"אין שלם מלב שבור"</a:t>
            </a:r>
          </a:p>
          <a:p>
            <a:pPr algn="ctr"/>
            <a:r>
              <a:rPr lang="he-IL" sz="4400" b="1" dirty="0">
                <a:latin typeface="Calibri" panose="020F0502020204030204" pitchFamily="34" charset="0"/>
                <a:cs typeface="Calibri" panose="020F0502020204030204" pitchFamily="34" charset="0"/>
              </a:rPr>
              <a:t>        (הרבי </a:t>
            </a:r>
            <a:r>
              <a:rPr lang="he-IL" sz="4400" b="1" dirty="0" err="1">
                <a:latin typeface="Calibri" panose="020F0502020204030204" pitchFamily="34" charset="0"/>
                <a:cs typeface="Calibri" panose="020F0502020204030204" pitchFamily="34" charset="0"/>
              </a:rPr>
              <a:t>מקוצק</a:t>
            </a:r>
            <a:r>
              <a:rPr lang="he-IL" sz="4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1605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1E38-EB43-76D1-A8CA-C2A4C85C8A45}"/>
            </a:ext>
          </a:extLst>
        </p:cNvPr>
        <p:cNvGrpSpPr/>
        <p:nvPr/>
      </p:nvGrpSpPr>
      <p:grpSpPr>
        <a:xfrm>
          <a:off x="0" y="0"/>
          <a:ext cx="0" cy="0"/>
          <a:chOff x="0" y="0"/>
          <a:chExt cx="0" cy="0"/>
        </a:xfrm>
      </p:grpSpPr>
      <p:sp>
        <p:nvSpPr>
          <p:cNvPr id="6" name="Freeform 16">
            <a:extLst>
              <a:ext uri="{FF2B5EF4-FFF2-40B4-BE49-F238E27FC236}">
                <a16:creationId xmlns:a16="http://schemas.microsoft.com/office/drawing/2014/main" id="{5440E0BF-087C-178C-4532-F143679B00DF}"/>
              </a:ex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8229600" h="8229600">
                <a:moveTo>
                  <a:pt x="0" y="0"/>
                </a:moveTo>
                <a:lnTo>
                  <a:pt x="8229600" y="0"/>
                </a:lnTo>
                <a:lnTo>
                  <a:pt x="8229600" y="8229600"/>
                </a:lnTo>
                <a:lnTo>
                  <a:pt x="0" y="8229600"/>
                </a:lnTo>
                <a:lnTo>
                  <a:pt x="0" y="0"/>
                </a:lnTo>
                <a:close/>
              </a:path>
            </a:pathLst>
          </a:custGeom>
          <a:blipFill>
            <a:blip r:embed="rId3"/>
            <a:stretch>
              <a:fillRect/>
            </a:stretch>
          </a:blipFill>
        </p:spPr>
        <p:txBody>
          <a:bodyPr/>
          <a:lstStyle/>
          <a:p>
            <a:endParaRPr lang="he-IL"/>
          </a:p>
        </p:txBody>
      </p:sp>
      <p:sp>
        <p:nvSpPr>
          <p:cNvPr id="5" name="Freeform 5">
            <a:extLst>
              <a:ext uri="{FF2B5EF4-FFF2-40B4-BE49-F238E27FC236}">
                <a16:creationId xmlns:a16="http://schemas.microsoft.com/office/drawing/2014/main" id="{08424D54-FF3A-C4F1-694E-1A5FCAE1CC14}"/>
              </a:ext>
              <a:ext uri="{C183D7F6-B498-43B3-948B-1728B52AA6E4}">
                <adec:decorative xmlns:adec="http://schemas.microsoft.com/office/drawing/2017/decorative" val="1"/>
              </a:ext>
            </a:extLst>
          </p:cNvPr>
          <p:cNvSpPr/>
          <p:nvPr/>
        </p:nvSpPr>
        <p:spPr>
          <a:xfrm rot="8589632" flipH="1">
            <a:off x="-500049" y="3897713"/>
            <a:ext cx="3333652" cy="3236673"/>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10" name="תמונה 9">
            <a:extLst>
              <a:ext uri="{FF2B5EF4-FFF2-40B4-BE49-F238E27FC236}">
                <a16:creationId xmlns:a16="http://schemas.microsoft.com/office/drawing/2014/main" id="{9E019785-5B3A-984B-4EBB-145DF48E943A}"/>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441161" y="538571"/>
            <a:ext cx="8455851" cy="5365812"/>
          </a:xfrm>
          <a:prstGeom prst="rect">
            <a:avLst/>
          </a:prstGeom>
        </p:spPr>
      </p:pic>
      <p:sp>
        <p:nvSpPr>
          <p:cNvPr id="8" name="תיבת טקסט 7">
            <a:extLst>
              <a:ext uri="{FF2B5EF4-FFF2-40B4-BE49-F238E27FC236}">
                <a16:creationId xmlns:a16="http://schemas.microsoft.com/office/drawing/2014/main" id="{0E9AC9C9-C0D1-F813-6BDF-175011DA2220}"/>
              </a:ext>
            </a:extLst>
          </p:cNvPr>
          <p:cNvSpPr txBox="1"/>
          <p:nvPr/>
        </p:nvSpPr>
        <p:spPr>
          <a:xfrm>
            <a:off x="4112308" y="4486498"/>
            <a:ext cx="4608611" cy="1015663"/>
          </a:xfrm>
          <a:prstGeom prst="rect">
            <a:avLst/>
          </a:prstGeom>
          <a:noFill/>
        </p:spPr>
        <p:txBody>
          <a:bodyPr wrap="square">
            <a:spAutoFit/>
          </a:bodyPr>
          <a:lstStyle/>
          <a:p>
            <a:pPr algn="ctr"/>
            <a:r>
              <a:rPr lang="he-IL"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ז</a:t>
            </a:r>
            <a:r>
              <a:rPr lang="he-IL" sz="4400" kern="100" dirty="0">
                <a:effectLst/>
                <a:latin typeface="Aptos" panose="020B0004020202020204" pitchFamily="34" charset="0"/>
                <a:ea typeface="Aptos" panose="020B0004020202020204" pitchFamily="34" charset="0"/>
                <a:cs typeface="Calibri" panose="020F0502020204030204" pitchFamily="34" charset="0"/>
              </a:rPr>
              <a:t>ו</a:t>
            </a:r>
            <a:r>
              <a:rPr lang="he-IL" sz="4400" kern="100" dirty="0">
                <a:latin typeface="Aptos" panose="020B0004020202020204" pitchFamily="34" charset="0"/>
                <a:ea typeface="Aptos" panose="020B0004020202020204" pitchFamily="34" charset="0"/>
                <a:cs typeface="Calibri" panose="020F0502020204030204" pitchFamily="34" charset="0"/>
              </a:rPr>
              <a:t> </a:t>
            </a:r>
            <a:r>
              <a:rPr lang="he-IL" sz="4400" kern="100" dirty="0">
                <a:effectLst/>
                <a:latin typeface="Aptos" panose="020B0004020202020204" pitchFamily="34" charset="0"/>
                <a:ea typeface="Aptos" panose="020B0004020202020204" pitchFamily="34" charset="0"/>
                <a:cs typeface="Calibri" panose="020F0502020204030204" pitchFamily="34" charset="0"/>
              </a:rPr>
              <a:t> </a:t>
            </a:r>
            <a:r>
              <a:rPr lang="he-IL"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ה</a:t>
            </a:r>
            <a:r>
              <a:rPr lang="he-IL" sz="4400" kern="100" dirty="0">
                <a:effectLst/>
                <a:latin typeface="Aptos" panose="020B0004020202020204" pitchFamily="34" charset="0"/>
                <a:ea typeface="Aptos" panose="020B0004020202020204" pitchFamily="34" charset="0"/>
                <a:cs typeface="Calibri" panose="020F0502020204030204" pitchFamily="34" charset="0"/>
              </a:rPr>
              <a:t>צמיחה </a:t>
            </a:r>
            <a:r>
              <a:rPr lang="he-IL" sz="60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ב</a:t>
            </a:r>
            <a:r>
              <a:rPr lang="he-IL" sz="4400" kern="100" dirty="0">
                <a:effectLst/>
                <a:latin typeface="Aptos" panose="020B0004020202020204" pitchFamily="34" charset="0"/>
                <a:ea typeface="Aptos" panose="020B0004020202020204" pitchFamily="34" charset="0"/>
                <a:cs typeface="Calibri" panose="020F0502020204030204" pitchFamily="34" charset="0"/>
              </a:rPr>
              <a:t>תוכי</a:t>
            </a:r>
            <a:endParaRPr lang="he-IL" sz="4400" dirty="0"/>
          </a:p>
        </p:txBody>
      </p:sp>
      <p:sp>
        <p:nvSpPr>
          <p:cNvPr id="12" name="מציין מיקום טקסט 4">
            <a:extLst>
              <a:ext uri="{FF2B5EF4-FFF2-40B4-BE49-F238E27FC236}">
                <a16:creationId xmlns:a16="http://schemas.microsoft.com/office/drawing/2014/main" id="{CD59E474-F0A0-DE00-BB55-DE8135F72D59}"/>
              </a:ext>
            </a:extLst>
          </p:cNvPr>
          <p:cNvSpPr txBox="1">
            <a:spLocks noGrp="1"/>
          </p:cNvSpPr>
          <p:nvPr>
            <p:ph type="title" idx="4294967295"/>
          </p:nvPr>
        </p:nvSpPr>
        <p:spPr>
          <a:xfrm>
            <a:off x="5300573" y="3419356"/>
            <a:ext cx="2324906" cy="12460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he-IL" sz="80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Aptos" panose="020B0004020202020204" pitchFamily="34" charset="0"/>
                <a:ea typeface="Aptos" panose="020B0004020202020204" pitchFamily="34" charset="0"/>
                <a:cs typeface="Calibri" panose="020F0502020204030204" pitchFamily="34" charset="0"/>
              </a:rPr>
              <a:t>ז ה ב</a:t>
            </a:r>
            <a:br>
              <a:rPr kumimoji="0" lang="he-IL" sz="24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Calibri" panose="020F0502020204030204" pitchFamily="34" charset="0"/>
              </a:rPr>
            </a:br>
            <a:endParaRPr kumimoji="0" lang="en-US" sz="6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Aptos" panose="020B0004020202020204" pitchFamily="34" charset="0"/>
            </a:endParaRPr>
          </a:p>
        </p:txBody>
      </p:sp>
      <p:sp>
        <p:nvSpPr>
          <p:cNvPr id="4" name="תיבת טקסט 3">
            <a:extLst>
              <a:ext uri="{FF2B5EF4-FFF2-40B4-BE49-F238E27FC236}">
                <a16:creationId xmlns:a16="http://schemas.microsoft.com/office/drawing/2014/main" id="{26597A0B-DAF6-D5F6-D7EB-C3EAAC2DF544}"/>
              </a:ext>
            </a:extLst>
          </p:cNvPr>
          <p:cNvSpPr txBox="1"/>
          <p:nvPr/>
        </p:nvSpPr>
        <p:spPr>
          <a:xfrm>
            <a:off x="110709" y="4995606"/>
            <a:ext cx="2112135" cy="830997"/>
          </a:xfrm>
          <a:prstGeom prst="rect">
            <a:avLst/>
          </a:prstGeom>
          <a:noFill/>
        </p:spPr>
        <p:txBody>
          <a:bodyPr wrap="square" rtlCol="1">
            <a:spAutoFit/>
          </a:bodyPr>
          <a:lstStyle/>
          <a:p>
            <a:pPr algn="ctr"/>
            <a:r>
              <a:rPr lang="he-IL" sz="4800" b="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Calibri" panose="020F0502020204030204" pitchFamily="34" charset="0"/>
              </a:rPr>
              <a:t>ב</a:t>
            </a:r>
            <a:r>
              <a:rPr lang="he-IL" sz="4000" kern="100" dirty="0">
                <a:effectLst/>
                <a:latin typeface="Aptos" panose="020B0004020202020204" pitchFamily="34" charset="0"/>
                <a:ea typeface="Aptos" panose="020B0004020202020204" pitchFamily="34" charset="0"/>
                <a:cs typeface="Calibri" panose="020F0502020204030204" pitchFamily="34" charset="0"/>
              </a:rPr>
              <a:t>רגע הזה</a:t>
            </a:r>
            <a:endParaRPr lang="he-IL" sz="4000" dirty="0"/>
          </a:p>
        </p:txBody>
      </p:sp>
      <p:sp>
        <p:nvSpPr>
          <p:cNvPr id="13" name="Freeform 5">
            <a:extLst>
              <a:ext uri="{FF2B5EF4-FFF2-40B4-BE49-F238E27FC236}">
                <a16:creationId xmlns:a16="http://schemas.microsoft.com/office/drawing/2014/main" id="{A6461B0C-38B5-906E-6AD8-5AE165C45F3D}"/>
              </a:ext>
              <a:ext uri="{C183D7F6-B498-43B3-948B-1728B52AA6E4}">
                <adec:decorative xmlns:adec="http://schemas.microsoft.com/office/drawing/2017/decorative" val="1"/>
              </a:ext>
            </a:extLst>
          </p:cNvPr>
          <p:cNvSpPr/>
          <p:nvPr/>
        </p:nvSpPr>
        <p:spPr>
          <a:xfrm rot="8589632" flipH="1">
            <a:off x="496034" y="2931903"/>
            <a:ext cx="1046929" cy="974906"/>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Freeform 5">
            <a:extLst>
              <a:ext uri="{FF2B5EF4-FFF2-40B4-BE49-F238E27FC236}">
                <a16:creationId xmlns:a16="http://schemas.microsoft.com/office/drawing/2014/main" id="{7BC658DE-02D1-0AB9-761B-246A020D4D23}"/>
              </a:ext>
              <a:ext uri="{C183D7F6-B498-43B3-948B-1728B52AA6E4}">
                <adec:decorative xmlns:adec="http://schemas.microsoft.com/office/drawing/2017/decorative" val="1"/>
              </a:ext>
            </a:extLst>
          </p:cNvPr>
          <p:cNvSpPr/>
          <p:nvPr/>
        </p:nvSpPr>
        <p:spPr>
          <a:xfrm rot="8589632" flipH="1">
            <a:off x="1457013" y="2589708"/>
            <a:ext cx="648703" cy="584709"/>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Freeform 5">
            <a:extLst>
              <a:ext uri="{FF2B5EF4-FFF2-40B4-BE49-F238E27FC236}">
                <a16:creationId xmlns:a16="http://schemas.microsoft.com/office/drawing/2014/main" id="{AB5DF3C1-CC1C-473D-DC18-26546F2273C5}"/>
              </a:ext>
              <a:ext uri="{C183D7F6-B498-43B3-948B-1728B52AA6E4}">
                <adec:decorative xmlns:adec="http://schemas.microsoft.com/office/drawing/2017/decorative" val="1"/>
              </a:ext>
            </a:extLst>
          </p:cNvPr>
          <p:cNvSpPr/>
          <p:nvPr/>
        </p:nvSpPr>
        <p:spPr>
          <a:xfrm rot="8589632" flipH="1">
            <a:off x="1239790" y="1801493"/>
            <a:ext cx="582050" cy="634648"/>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תמונה 2">
            <a:extLst>
              <a:ext uri="{FF2B5EF4-FFF2-40B4-BE49-F238E27FC236}">
                <a16:creationId xmlns:a16="http://schemas.microsoft.com/office/drawing/2014/main" id="{C6D31C12-F636-3AAD-9EF5-4964A146504A}"/>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16192" y="851792"/>
            <a:ext cx="1057275" cy="1952625"/>
          </a:xfrm>
          <a:prstGeom prst="rect">
            <a:avLst/>
          </a:prstGeom>
        </p:spPr>
      </p:pic>
    </p:spTree>
    <p:extLst>
      <p:ext uri="{BB962C8B-B14F-4D97-AF65-F5344CB8AC3E}">
        <p14:creationId xmlns:p14="http://schemas.microsoft.com/office/powerpoint/2010/main" val="138596798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ערכת נושא Office">
  <a:themeElements>
    <a:clrScheme name="כחול">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26820</TotalTime>
  <Words>1162</Words>
  <Application>Microsoft Office PowerPoint</Application>
  <PresentationFormat>מסך רחב</PresentationFormat>
  <Paragraphs>133</Paragraphs>
  <Slides>15</Slides>
  <Notes>15</Notes>
  <HiddenSlides>0</HiddenSlides>
  <MMClips>0</MMClips>
  <ScaleCrop>false</ScaleCrop>
  <HeadingPairs>
    <vt:vector size="6" baseType="variant">
      <vt:variant>
        <vt:lpstr>גופנים בשימוש</vt:lpstr>
      </vt:variant>
      <vt:variant>
        <vt:i4>10</vt:i4>
      </vt:variant>
      <vt:variant>
        <vt:lpstr>ערכת נושא</vt:lpstr>
      </vt:variant>
      <vt:variant>
        <vt:i4>3</vt:i4>
      </vt:variant>
      <vt:variant>
        <vt:lpstr>כותרות שקופיות</vt:lpstr>
      </vt:variant>
      <vt:variant>
        <vt:i4>15</vt:i4>
      </vt:variant>
    </vt:vector>
  </HeadingPairs>
  <TitlesOfParts>
    <vt:vector size="28" baseType="lpstr">
      <vt:lpstr>Alef Hebrew</vt:lpstr>
      <vt:lpstr>Aptos</vt:lpstr>
      <vt:lpstr>Aptos Display</vt:lpstr>
      <vt:lpstr>Arial</vt:lpstr>
      <vt:lpstr>Assistant</vt:lpstr>
      <vt:lpstr>Calibri</vt:lpstr>
      <vt:lpstr>Heebo</vt:lpstr>
      <vt:lpstr>Open Sans Hebrew</vt:lpstr>
      <vt:lpstr>OSTachles-bold</vt:lpstr>
      <vt:lpstr>Times New Roman</vt:lpstr>
      <vt:lpstr>ערכת נושא Office</vt:lpstr>
      <vt:lpstr>2_ערכת נושא Office</vt:lpstr>
      <vt:lpstr>1_ערכת נושא Office</vt:lpstr>
      <vt:lpstr>מצגת של PowerPoint‏</vt:lpstr>
      <vt:lpstr>שיר שמלווה אותי ומתאר את תחושותיי בתקופה זו</vt:lpstr>
      <vt:lpstr>משתפים</vt:lpstr>
      <vt:lpstr>אומנות הקינצוגי Kintsugi</vt:lpstr>
      <vt:lpstr>מצגת של PowerPoint‏</vt:lpstr>
      <vt:lpstr>אומנות הקינצוגי</vt:lpstr>
      <vt:lpstr>לפי המסורת היפנית, כאשר כלי נשבר,  מתקנים אותו וממלאים את הסדקים בזהב.  בדרך זו, מבליטים את היופי שבנזק. היפנים מאמינים שכאשר נגרם נזק למשהו,  הוא נעשה יפה יותר... תמלאו את הסדקים בלב שלכם בזהב</vt:lpstr>
      <vt:lpstr>מצגת של PowerPoint‏</vt:lpstr>
      <vt:lpstr>ז ה ב </vt:lpstr>
      <vt:lpstr>ממלאים את הסדקים בזהב... </vt:lpstr>
      <vt:lpstr>חלקים של יחד</vt:lpstr>
      <vt:lpstr>מצגת של PowerPoint‏</vt:lpstr>
      <vt:lpstr>מהו הזה"ב  שאיתו אתם יוצאים מהמפגש? מה תקחו איתכם הלאה?</vt:lpstr>
      <vt:lpstr>להדפסה</vt:lpstr>
      <vt:lpstr>מצגת של PowerPoint‏</vt:lpstr>
    </vt:vector>
  </TitlesOfParts>
  <Company>Ministry of Education - Israel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בשבילי התקווה שירת התקווה</dc:title>
  <dc:creator>נעמה קנטמן</dc:creator>
  <cp:lastModifiedBy>רחל ברויאר</cp:lastModifiedBy>
  <cp:revision>137</cp:revision>
  <dcterms:created xsi:type="dcterms:W3CDTF">2024-03-19T17:31:25Z</dcterms:created>
  <dcterms:modified xsi:type="dcterms:W3CDTF">2025-04-28T13:42:46Z</dcterms:modified>
</cp:coreProperties>
</file>