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61" r:id="rId1"/>
  </p:sldMasterIdLst>
  <p:notesMasterIdLst>
    <p:notesMasterId r:id="rId13"/>
  </p:notesMasterIdLst>
  <p:sldIdLst>
    <p:sldId id="256" r:id="rId2"/>
    <p:sldId id="592" r:id="rId3"/>
    <p:sldId id="302" r:id="rId4"/>
    <p:sldId id="303" r:id="rId5"/>
    <p:sldId id="311" r:id="rId6"/>
    <p:sldId id="584" r:id="rId7"/>
    <p:sldId id="573" r:id="rId8"/>
    <p:sldId id="585" r:id="rId9"/>
    <p:sldId id="586" r:id="rId10"/>
    <p:sldId id="590" r:id="rId11"/>
    <p:sldId id="591"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FC8"/>
    <a:srgbClr val="A7E6FF"/>
    <a:srgbClr val="FDD3DC"/>
    <a:srgbClr val="FFFFFF"/>
    <a:srgbClr val="FFCCFF"/>
    <a:srgbClr val="C1DEDE"/>
    <a:srgbClr val="FFEB01"/>
    <a:srgbClr val="B5E5E7"/>
    <a:srgbClr val="F4F4F5"/>
    <a:srgbClr val="DB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90" autoAdjust="0"/>
    <p:restoredTop sz="65706" autoAdjust="0"/>
  </p:normalViewPr>
  <p:slideViewPr>
    <p:cSldViewPr snapToGrid="0">
      <p:cViewPr varScale="1">
        <p:scale>
          <a:sx n="44" d="100"/>
          <a:sy n="44" d="100"/>
        </p:scale>
        <p:origin x="149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84467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שם המפגש – "אמונה בשמים" – שורה הלקוחה מתוך השיר "אזעקות</a:t>
            </a:r>
            <a:r>
              <a:rPr lang="he-IL" baseline="0" dirty="0"/>
              <a:t> של אמונה</a:t>
            </a:r>
            <a:r>
              <a:rPr lang="he-IL" dirty="0"/>
              <a:t>" – השיר שכתב בני הורביץ, אותו נכיר בשיעור זה.</a:t>
            </a:r>
          </a:p>
          <a:p>
            <a:pPr marL="0" lvl="0" indent="0" algn="r" rtl="1">
              <a:spcBef>
                <a:spcPts val="0"/>
              </a:spcBef>
              <a:spcAft>
                <a:spcPts val="0"/>
              </a:spcAft>
              <a:buNone/>
            </a:pPr>
            <a:endParaRPr lang="he-IL" dirty="0"/>
          </a:p>
          <a:p>
            <a:pPr marL="45720" indent="0" algn="r" rtl="1">
              <a:lnSpc>
                <a:spcPct val="150000"/>
              </a:lnSpc>
              <a:buClr>
                <a:srgbClr val="002060"/>
              </a:buClr>
              <a:buSzPts val="3200"/>
              <a:buFont typeface="Arial" panose="020B0604020202020204" pitchFamily="34" charset="0"/>
              <a:buNone/>
              <a:defRPr/>
            </a:pPr>
            <a:r>
              <a:rPr kumimoji="0" lang="he-IL"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שיתוף ברגשות ובמחשבות העולים ביום הזיכרון.</a:t>
            </a:r>
          </a:p>
          <a:p>
            <a:pPr marL="45720" indent="0" algn="r" rtl="1">
              <a:lnSpc>
                <a:spcPct val="150000"/>
              </a:lnSpc>
              <a:buClr>
                <a:srgbClr val="002060"/>
              </a:buClr>
              <a:buSzPts val="3200"/>
              <a:buFont typeface="Arial" panose="020B0604020202020204" pitchFamily="34" charset="0"/>
              <a:buNone/>
              <a:defRPr/>
            </a:pPr>
            <a:r>
              <a:rPr kumimoji="0" lang="he-IL"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חשיבה על דרכי התמודדות בזמנים</a:t>
            </a:r>
            <a:r>
              <a:rPr lang="he-IL" sz="1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של קושי ועצב</a:t>
            </a:r>
            <a:r>
              <a:rPr kumimoji="0" lang="he-IL"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45720" indent="0" algn="r" rtl="1">
              <a:lnSpc>
                <a:spcPct val="150000"/>
              </a:lnSpc>
              <a:buClr>
                <a:srgbClr val="002060"/>
              </a:buClr>
              <a:buSzPts val="3200"/>
              <a:buFont typeface="Arial" panose="020B0604020202020204" pitchFamily="34" charset="0"/>
              <a:buNone/>
              <a:defRPr/>
            </a:pPr>
            <a:r>
              <a:rPr kumimoji="0" lang="he-IL"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דרך החיבור לשיר, "אזעקות של אמונה" התלמידים יבטאו בשיח, בכתיבה ובציור, רגשות שונים המתעוררים בהם בתקופה זו, בחיבור ליום הזיכרון.</a:t>
            </a:r>
            <a:br>
              <a:rPr kumimoji="0" lang="en-US"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he-IL"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השיר מזמן שיח על היכולת לחוות "גם וגם" – כאב ודאגה לצד חיים תקווה, שהופך מורכב במיוחד בימים אלה.</a:t>
            </a:r>
          </a:p>
          <a:p>
            <a:pPr marL="45720" indent="0" algn="r" rtl="1">
              <a:lnSpc>
                <a:spcPct val="150000"/>
              </a:lnSpc>
              <a:buClr>
                <a:srgbClr val="002060"/>
              </a:buClr>
              <a:buSzPts val="3200"/>
              <a:buFont typeface="Arial" panose="020B0604020202020204" pitchFamily="34" charset="0"/>
              <a:buNone/>
              <a:defRPr/>
            </a:pPr>
            <a:endParaRPr kumimoji="0" lang="he-IL" sz="12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45720" indent="0" algn="r" rtl="1">
              <a:lnSpc>
                <a:spcPct val="150000"/>
              </a:lnSpc>
              <a:buClr>
                <a:srgbClr val="002060"/>
              </a:buClr>
              <a:buSzPts val="3200"/>
              <a:buFont typeface="Arial" panose="020B0604020202020204" pitchFamily="34" charset="0"/>
              <a:buNone/>
              <a:defRPr/>
            </a:pPr>
            <a:r>
              <a:rPr kumimoji="0" lang="he-IL" sz="12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חשוב לגלות רגישות רבה לתלמידים במעגלי פגיעות השונים - </a:t>
            </a:r>
            <a:r>
              <a:rPr lang="he-IL" sz="1200" b="1" kern="100" dirty="0">
                <a:effectLst/>
                <a:latin typeface="Heebo" pitchFamily="2" charset="-79"/>
                <a:ea typeface="Calibri" panose="020F0502020204030204" pitchFamily="34" charset="0"/>
                <a:cs typeface="Heebo" pitchFamily="2" charset="-79"/>
              </a:rPr>
              <a:t>יתכן שיום הזיכרון פוגש כאב אישי ויומיומי של משפחות בקהילת המוסד החינוכי שלנו והן זקוקות לנוכחות, לנחמה ולליווי מדויק ורגיש טרם היום, במהלכו ולאחריו.</a:t>
            </a:r>
            <a:endParaRPr lang="en-US" sz="1100" b="1" kern="100" dirty="0">
              <a:effectLst/>
              <a:latin typeface="Heebo" pitchFamily="2" charset="-79"/>
              <a:ea typeface="Calibri" panose="020F0502020204030204" pitchFamily="34" charset="0"/>
              <a:cs typeface="Heebo" pitchFamily="2" charset="-79"/>
            </a:endParaRPr>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400" b="1" dirty="0"/>
              <a:t>נחלק לתלמידים כרטיסיות ריקות,</a:t>
            </a:r>
          </a:p>
          <a:p>
            <a:r>
              <a:rPr lang="he-IL" sz="1400" b="1" dirty="0"/>
              <a:t>נזמין אותם לכתוב לעצמם מילה/משפט מהשיר המחובר לתקווה,</a:t>
            </a:r>
          </a:p>
          <a:p>
            <a:r>
              <a:rPr lang="he-IL" sz="1400" b="1" dirty="0"/>
              <a:t>ולהוסיף בו – משפט של תפילה לגאולה האמיתית והשלימה.</a:t>
            </a:r>
          </a:p>
          <a:p>
            <a:r>
              <a:rPr lang="he-IL" sz="1400" b="1" dirty="0"/>
              <a:t>נוכל לערוך תערוכה של התוצרים ולשאול על התחושות המתעוררות בתלמידים.</a:t>
            </a:r>
          </a:p>
          <a:p>
            <a:r>
              <a:rPr lang="he-IL" sz="1400" b="1" dirty="0"/>
              <a:t>לסיום המפגש, נקשיב לשיר פעם נוספת ונעבור בין הכרטיסיות שיצרו התלמידים.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660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ניתן להשתמש בציטוטים אלו ודומים להם, </a:t>
            </a:r>
            <a:r>
              <a:rPr lang="he-IL" b="1" dirty="0"/>
              <a:t>לפני השיח בשקופיות הבאות או לאחריו</a:t>
            </a:r>
            <a:r>
              <a:rPr lang="he-IL" dirty="0"/>
              <a:t>, על מנת</a:t>
            </a:r>
            <a:r>
              <a:rPr lang="he-IL" baseline="0" dirty="0"/>
              <a:t> לצאת מהשיח מחוזקים בעניין האמונה בתחיית המתים ובנצחיות הנשמה. חשוב להדגיש שהצער הכאב והגעגועים הם משום שלא רואים במוחש את הדמות המוכרת והאהובה בגוף פיזי, אולם נשמת הנפטר נוכחת בחיי המשפחה ואפשר למצוא דרכים שונות לשמור את הקשר, </a:t>
            </a:r>
            <a:r>
              <a:rPr lang="he-IL" baseline="0" dirty="0" err="1"/>
              <a:t>הזכרונות</a:t>
            </a:r>
            <a:r>
              <a:rPr lang="he-IL" baseline="0" dirty="0"/>
              <a:t> והקרבה.</a:t>
            </a:r>
          </a:p>
          <a:p>
            <a:r>
              <a:rPr lang="he-IL" b="1" baseline="0" dirty="0"/>
              <a:t>ניתן להרחיב בדוגמאות להנצחת נשמת הנפטר כמו: </a:t>
            </a:r>
            <a:r>
              <a:rPr lang="he-IL" baseline="0" dirty="0"/>
              <a:t>כתיבת ספר תורה, אמירת </a:t>
            </a:r>
            <a:r>
              <a:rPr lang="he-IL" baseline="0"/>
              <a:t>משניות, תהילים</a:t>
            </a:r>
            <a:r>
              <a:rPr lang="he-IL" baseline="0" dirty="0"/>
              <a:t>, הדלקת נר נשמה, הקדשת חפצי קדושה או שיעורי תורה – באמירה שבכך החיים ממשיכים את הקשר עם הנפטר וגורמים לו נחת ושמחה במקומו.</a:t>
            </a:r>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77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00000"/>
              </a:lnSpc>
              <a:buNone/>
            </a:pPr>
            <a:endParaRPr lang="he-IL" sz="1200" spc="50" dirty="0">
              <a:ln w="0"/>
              <a:solidFill>
                <a:schemeClr val="bg2"/>
              </a:solidFill>
              <a:effectLst>
                <a:innerShdw blurRad="63500" dist="50800" dir="13500000">
                  <a:srgbClr val="000000">
                    <a:alpha val="50000"/>
                  </a:srgbClr>
                </a:innerShdw>
              </a:effectLst>
            </a:endParaRPr>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i="0" u="none" strike="noStrike" cap="none" dirty="0">
                <a:solidFill>
                  <a:srgbClr val="002060"/>
                </a:solidFill>
                <a:latin typeface="Calibri"/>
                <a:ea typeface="Calibri"/>
                <a:cs typeface="Calibri"/>
                <a:sym typeface="Calibri"/>
              </a:rPr>
              <a:t>הרחבה למורה:</a:t>
            </a:r>
          </a:p>
          <a:p>
            <a:pPr lvl="0" rtl="1"/>
            <a:r>
              <a:rPr lang="he-IL" sz="1200" b="0" i="0" u="none" strike="noStrike" cap="none" dirty="0">
                <a:solidFill>
                  <a:srgbClr val="002060"/>
                </a:solidFill>
                <a:latin typeface="Calibri"/>
                <a:ea typeface="Calibri"/>
                <a:cs typeface="Calibri"/>
                <a:sym typeface="Calibri"/>
              </a:rPr>
              <a:t>יום הזיכרון השנה מצוין באחת התקופות המורכבות ביותר בחיי עם ישראל ובעיצומה של מלחמה אשר גבתה מחירים וקורבנות רבים.</a:t>
            </a:r>
          </a:p>
          <a:p>
            <a:pPr lvl="0" rtl="1"/>
            <a:r>
              <a:rPr lang="he-IL" sz="1200" b="0" i="0" u="none" strike="noStrike" cap="none" dirty="0">
                <a:solidFill>
                  <a:srgbClr val="002060"/>
                </a:solidFill>
                <a:latin typeface="Calibri"/>
                <a:ea typeface="Calibri"/>
                <a:cs typeface="Calibri"/>
                <a:sym typeface="Calibri"/>
              </a:rPr>
              <a:t>ציון יום זה, באופן טבעי, עלול להציף תחושות ורגשות שונים ומורכבים. לצד מתן מקום לביטוי רגשות של עצב, כאב, דאגה ועוד, נבקש להעביר מסרים מחזקים</a:t>
            </a:r>
          </a:p>
          <a:p>
            <a:pPr lvl="0" rtl="1"/>
            <a:r>
              <a:rPr lang="he-IL" sz="1200" b="0" i="0" u="none" strike="noStrike" cap="none" dirty="0">
                <a:solidFill>
                  <a:srgbClr val="002060"/>
                </a:solidFill>
                <a:latin typeface="Calibri"/>
                <a:ea typeface="Calibri"/>
                <a:cs typeface="Calibri"/>
                <a:sym typeface="Calibri"/>
              </a:rPr>
              <a:t>ובוני חוסן, ברמה האישית והקהילתית.</a:t>
            </a:r>
            <a:r>
              <a:rPr lang="en-US" sz="1200" b="0" i="0" u="none" strike="noStrike" cap="none" dirty="0">
                <a:solidFill>
                  <a:srgbClr val="002060"/>
                </a:solidFill>
                <a:latin typeface="Calibri"/>
                <a:ea typeface="Calibri"/>
                <a:cs typeface="Calibri"/>
                <a:sym typeface="Calibri"/>
              </a:rPr>
              <a:t> </a:t>
            </a:r>
            <a:r>
              <a:rPr lang="he-IL" sz="1200" kern="100" dirty="0">
                <a:effectLst/>
                <a:latin typeface="Heebo" pitchFamily="2" charset="-79"/>
                <a:ea typeface="Calibri" panose="020F0502020204030204" pitchFamily="34" charset="0"/>
                <a:cs typeface="Heebo" pitchFamily="2" charset="-79"/>
              </a:rPr>
              <a:t>נבקש לזהות, גם בתוך הכאב, את משאבי ההתמודדות, הכוחות וכל מה שמאפשר למצוא נחמה</a:t>
            </a:r>
            <a:r>
              <a:rPr lang="en-US" sz="1200" kern="100" dirty="0">
                <a:effectLst/>
                <a:latin typeface="Heebo" pitchFamily="2" charset="-79"/>
                <a:ea typeface="Calibri" panose="020F0502020204030204" pitchFamily="34" charset="0"/>
                <a:cs typeface="Heebo" pitchFamily="2" charset="-79"/>
              </a:rPr>
              <a:t> </a:t>
            </a:r>
            <a:r>
              <a:rPr lang="he-IL" sz="1200" kern="100" dirty="0">
                <a:effectLst/>
                <a:latin typeface="Heebo" pitchFamily="2" charset="-79"/>
                <a:ea typeface="Calibri" panose="020F0502020204030204" pitchFamily="34" charset="0"/>
                <a:cs typeface="Heebo" pitchFamily="2" charset="-79"/>
              </a:rPr>
              <a:t>(ניתן </a:t>
            </a:r>
            <a:r>
              <a:rPr lang="he-IL" sz="1200" kern="100" dirty="0" err="1">
                <a:effectLst/>
                <a:latin typeface="Heebo" pitchFamily="2" charset="-79"/>
                <a:ea typeface="Calibri" panose="020F0502020204030204" pitchFamily="34" charset="0"/>
                <a:cs typeface="Heebo" pitchFamily="2" charset="-79"/>
              </a:rPr>
              <a:t>להעזר</a:t>
            </a:r>
            <a:r>
              <a:rPr lang="he-IL" sz="1200" kern="100" dirty="0">
                <a:effectLst/>
                <a:latin typeface="Heebo" pitchFamily="2" charset="-79"/>
                <a:ea typeface="Calibri" panose="020F0502020204030204" pitchFamily="34" charset="0"/>
                <a:cs typeface="Heebo" pitchFamily="2" charset="-79"/>
              </a:rPr>
              <a:t> בשקופית 2).</a:t>
            </a:r>
          </a:p>
          <a:p>
            <a:pPr lvl="0" rtl="1"/>
            <a:endParaRPr lang="he-IL" sz="1200" b="0" i="0" u="none" strike="noStrike" kern="100" cap="none" dirty="0">
              <a:solidFill>
                <a:schemeClr val="dk1"/>
              </a:solidFill>
              <a:effectLst/>
              <a:latin typeface="Heebo" pitchFamily="2" charset="-79"/>
              <a:ea typeface="Calibri" panose="020F0502020204030204" pitchFamily="34" charset="0"/>
              <a:cs typeface="Heebo" pitchFamily="2" charset="-79"/>
              <a:sym typeface="Calibri"/>
            </a:endParaRPr>
          </a:p>
          <a:p>
            <a:pPr lvl="0" rtl="1"/>
            <a:r>
              <a:rPr lang="he-IL" sz="1200" b="0" i="0" u="none" strike="noStrike" kern="100" cap="none" dirty="0">
                <a:solidFill>
                  <a:schemeClr val="dk1"/>
                </a:solidFill>
                <a:effectLst/>
                <a:latin typeface="Heebo" pitchFamily="2" charset="-79"/>
                <a:ea typeface="Calibri" panose="020F0502020204030204" pitchFamily="34" charset="0"/>
                <a:cs typeface="Heebo" pitchFamily="2" charset="-79"/>
                <a:sym typeface="Calibri"/>
              </a:rPr>
              <a:t>נזמין לשיתוף ונאפשר מקום לרגשות השונים שיעלו.</a:t>
            </a:r>
            <a:endParaRPr lang="he-IL" sz="1100" b="0" i="0" u="none" strike="noStrike" kern="100" cap="none" dirty="0">
              <a:solidFill>
                <a:schemeClr val="dk1"/>
              </a:solidFill>
              <a:effectLst/>
              <a:latin typeface="Heebo" pitchFamily="2" charset="-79"/>
              <a:ea typeface="Calibri" panose="020F0502020204030204" pitchFamily="34" charset="0"/>
              <a:cs typeface="Heebo" pitchFamily="2" charset="-79"/>
              <a:sym typeface="Calibri"/>
            </a:endParaRP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91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הערות למורה:</a:t>
            </a:r>
            <a:endParaRPr kumimoji="0" lang="he-IL" sz="1200" b="0" i="0" u="none" strike="noStrike" kern="0" cap="none" spc="0" normalizeH="0" baseline="0" dirty="0">
              <a:ln>
                <a:noFill/>
              </a:ln>
              <a:solidFill>
                <a:schemeClr val="dk1"/>
              </a:solidFill>
              <a:effectLst/>
              <a:uLnTx/>
              <a:uFillTx/>
              <a:latin typeface="Calibri"/>
              <a:ea typeface="Calibri"/>
              <a:cs typeface="Calibri"/>
            </a:endParaRPr>
          </a:p>
          <a:p>
            <a:r>
              <a:rPr kumimoji="0" lang="he-IL" sz="1200" b="0" i="0" u="none" strike="noStrike" kern="100" cap="none" spc="0" normalizeH="0" baseline="0" noProof="0" dirty="0">
                <a:ln>
                  <a:noFill/>
                </a:ln>
                <a:solidFill>
                  <a:prstClr val="black"/>
                </a:solidFill>
                <a:effectLst/>
                <a:uLnTx/>
                <a:uFillTx/>
                <a:latin typeface="Heebo" pitchFamily="2" charset="-79"/>
                <a:ea typeface="Calibri" panose="020F0502020204030204" pitchFamily="34" charset="0"/>
                <a:cs typeface="Heebo" pitchFamily="2" charset="-79"/>
              </a:rPr>
              <a:t>יום זיכרון בלב מלחמה הוא קשה ומכאיב, יום שחושף אותנו למגע ישיר עם מגוון הרגשות שאנו חווים מזה חצי שנה</a:t>
            </a:r>
            <a:r>
              <a:rPr lang="he-IL" sz="1200" kern="100" dirty="0">
                <a:solidFill>
                  <a:prstClr val="black"/>
                </a:solidFill>
                <a:latin typeface="Heebo" pitchFamily="2" charset="-79"/>
                <a:ea typeface="Calibri" panose="020F0502020204030204" pitchFamily="34" charset="0"/>
                <a:cs typeface="Heebo" pitchFamily="2" charset="-79"/>
              </a:rPr>
              <a:t>.</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בכל שנה, ובפרט השנה, היכולת לשתף היא משמעותית ביותר.</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kern="100" dirty="0">
                <a:latin typeface="Heebo" pitchFamily="2" charset="-79"/>
                <a:ea typeface="Calibri" panose="020F0502020204030204" pitchFamily="34" charset="0"/>
                <a:cs typeface="Heebo" pitchFamily="2" charset="-79"/>
              </a:rPr>
              <a:t>חשוב לעודד את התלמידים </a:t>
            </a:r>
            <a:r>
              <a:rPr lang="he-IL" sz="1200" b="1" kern="100" dirty="0">
                <a:latin typeface="Heebo" pitchFamily="2" charset="-79"/>
                <a:ea typeface="Calibri" panose="020F0502020204030204" pitchFamily="34" charset="0"/>
                <a:cs typeface="Heebo" pitchFamily="2" charset="-79"/>
              </a:rPr>
              <a:t>לשתף, לפנות לעזרה לשוחח </a:t>
            </a:r>
            <a:r>
              <a:rPr lang="he-IL" sz="1200" kern="100" dirty="0">
                <a:latin typeface="Heebo" pitchFamily="2" charset="-79"/>
                <a:ea typeface="Calibri" panose="020F0502020204030204" pitchFamily="34" charset="0"/>
                <a:cs typeface="Heebo" pitchFamily="2" charset="-79"/>
              </a:rPr>
              <a:t>עם מבוגרים משמעותיים.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kern="100" dirty="0">
                <a:latin typeface="Heebo" pitchFamily="2" charset="-79"/>
                <a:ea typeface="Calibri" panose="020F0502020204030204" pitchFamily="34" charset="0"/>
                <a:cs typeface="Heebo" pitchFamily="2" charset="-79"/>
              </a:rPr>
              <a:t>כמו כן, יש לוודא נוכחות של אנשי מקצוע זמינים למען התלמידים ולמען הצוות. </a:t>
            </a:r>
            <a:endParaRPr lang="en-US" sz="1200" kern="100" dirty="0">
              <a:latin typeface="Heebo" pitchFamily="2" charset="-79"/>
              <a:ea typeface="Calibri" panose="020F0502020204030204" pitchFamily="34" charset="0"/>
              <a:cs typeface="Heebo" pitchFamily="2" charset="-79"/>
            </a:endParaRPr>
          </a:p>
          <a:p>
            <a:endParaRPr lang="he-IL" dirty="0"/>
          </a:p>
          <a:p>
            <a:r>
              <a:rPr lang="he-IL" b="1" dirty="0"/>
              <a:t>נסביר לתלמידים:</a:t>
            </a:r>
          </a:p>
          <a:p>
            <a:r>
              <a:rPr lang="he-IL" b="0" dirty="0"/>
              <a:t>ביום הזיכרון אנחנו מקדישים את היום לזיכרון הנופלים - אזכרות, אמירת קדיש ומשניות, צפירות ושמיעת סיפורים המתארים התמודדות עם סיפורי אבל ושכול.</a:t>
            </a:r>
          </a:p>
          <a:p>
            <a:r>
              <a:rPr lang="he-IL" b="0" dirty="0"/>
              <a:t>יום הזיכרון מעלה בנו מחשבות או רגשות של כאב, צער ודאגה, שחשוב לשתף אותם עם אדם קרוב כגון בני משפחה, מורים או חברים.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4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002060"/>
                </a:solidFill>
                <a:latin typeface="Calibri" panose="020F0502020204030204" pitchFamily="34" charset="0"/>
                <a:ea typeface="Calibri" panose="020F0502020204030204" pitchFamily="34" charset="0"/>
                <a:cs typeface="Calibri" panose="020F0502020204030204" pitchFamily="34" charset="0"/>
              </a:rPr>
              <a:t>נזמין את התלמידים/</a:t>
            </a:r>
            <a:r>
              <a:rPr lang="he-IL"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ות</a:t>
            </a:r>
            <a:r>
              <a:rPr lang="he-IL" sz="1200" dirty="0">
                <a:solidFill>
                  <a:srgbClr val="002060"/>
                </a:solidFill>
                <a:latin typeface="Calibri" panose="020F0502020204030204" pitchFamily="34" charset="0"/>
                <a:ea typeface="Calibri" panose="020F0502020204030204" pitchFamily="34" charset="0"/>
                <a:cs typeface="Calibri" panose="020F0502020204030204" pitchFamily="34" charset="0"/>
              </a:rPr>
              <a:t> לשתף ולספר על מה / מי עוזר להם בזמנים של עצב, כיצד הם משפרים את המצב הרוח שלהם, ואפילו חווים שמחה ותקווה.</a:t>
            </a:r>
          </a:p>
          <a:p>
            <a:r>
              <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rPr>
              <a:t>נספר כי ישנן דרכים שונות להתמודדות עם עצב ולשיפור מצב הרוח: שיתוף ברגשות, כתיבה, קריאה, ציור, אמונה שיהיה טוב, תפילה, אמירת תהילים ועוד.</a:t>
            </a:r>
          </a:p>
          <a:p>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rPr>
              <a:t>אחת הדרכים שבהן נתמקד היום היא כתיבה. דרך הכתיבה, נוכל לבטא את הרגשות ואת התקוות שלנו.</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6794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0" dirty="0"/>
              <a:t>נשמיע את השיר "אזעקות של אמונה" בביצוע קובי </a:t>
            </a:r>
            <a:r>
              <a:rPr lang="he-IL" b="0" dirty="0" err="1"/>
              <a:t>ברומר</a:t>
            </a:r>
            <a:r>
              <a:rPr lang="he-IL" b="0" dirty="0"/>
              <a:t>, נקשיב לו ונקרין את מילותיו.</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0" dirty="0"/>
              <a:t>קישור לשיר </a:t>
            </a:r>
            <a:r>
              <a:rPr lang="en-US" b="0" dirty="0">
                <a:solidFill>
                  <a:schemeClr val="accent1"/>
                </a:solidFill>
              </a:rPr>
              <a:t>https://www.youtube.com/watch?v=-nAmMPZI200</a:t>
            </a:r>
            <a:endParaRPr lang="he-IL"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b="0"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24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הכתיבה מאפשרת לבטא רגשות, במיוחד במצבים מורכבים שמעוררים תחושות ורגשות שונים.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77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z="1400" b="1" dirty="0"/>
          </a:p>
          <a:p>
            <a:r>
              <a:rPr lang="he-IL" sz="1400" b="1" dirty="0"/>
              <a:t>אילו אמירות,</a:t>
            </a:r>
            <a:r>
              <a:rPr lang="he-IL" sz="1400" b="1" baseline="0" dirty="0"/>
              <a:t> מחשבות או מעשים יכולים</a:t>
            </a:r>
            <a:r>
              <a:rPr lang="he-IL" sz="1400" b="1" dirty="0"/>
              <a:t> לרפא את הלב?</a:t>
            </a:r>
          </a:p>
          <a:p>
            <a:r>
              <a:rPr lang="he-IL" sz="1400" b="1" dirty="0"/>
              <a:t>נסו לזהות בשיר משפטים ומילים המחוברים לכאב</a:t>
            </a:r>
          </a:p>
          <a:p>
            <a:r>
              <a:rPr lang="he-IL" sz="1400" b="1" dirty="0"/>
              <a:t>ומשפטים ומילים המחוברים לתקווה ונחמה.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082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24" name="Google Shape;24;p3"/>
          <p:cNvSpPr/>
          <p:nvPr userDrawn="1"/>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4"/>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29" name="Google Shape;29;p4"/>
          <p:cNvSpPr>
            <a:spLocks noGrp="1"/>
          </p:cNvSpPr>
          <p:nvPr>
            <p:ph type="pic" idx="2"/>
          </p:nvPr>
        </p:nvSpPr>
        <p:spPr>
          <a:xfrm>
            <a:off x="5183188" y="987425"/>
            <a:ext cx="6172200" cy="4873625"/>
          </a:xfrm>
          <a:prstGeom prst="rect">
            <a:avLst/>
          </a:prstGeom>
          <a:noFill/>
          <a:ln>
            <a:noFill/>
          </a:ln>
        </p:spPr>
      </p:sp>
      <p:sp>
        <p:nvSpPr>
          <p:cNvPr id="30" name="Google Shape;30;p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78"/>
        <p:cNvGrpSpPr/>
        <p:nvPr/>
      </p:nvGrpSpPr>
      <p:grpSpPr>
        <a:xfrm>
          <a:off x="0" y="0"/>
          <a:ext cx="0" cy="0"/>
          <a:chOff x="0" y="0"/>
          <a:chExt cx="0" cy="0"/>
        </a:xfrm>
      </p:grpSpPr>
      <p:sp>
        <p:nvSpPr>
          <p:cNvPr id="79" name="Google Shape;79;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4" name="Google Shape;94;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6" name="Google Shape;96;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100"/>
        <p:cNvGrpSpPr/>
        <p:nvPr/>
      </p:nvGrpSpPr>
      <p:grpSpPr>
        <a:xfrm>
          <a:off x="0" y="0"/>
          <a:ext cx="0" cy="0"/>
          <a:chOff x="0" y="0"/>
          <a:chExt cx="0" cy="0"/>
        </a:xfrm>
      </p:grpSpPr>
      <p:sp>
        <p:nvSpPr>
          <p:cNvPr id="101" name="Google Shape;101;p13"/>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102" name="Google Shape;102;p1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tx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sp>
        <p:nvSpPr>
          <p:cNvPr id="103" name="Google Shape;103;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pic>
        <p:nvPicPr>
          <p:cNvPr id="106" name="Google Shape;106;p13" descr="מדפסת עם מילוי מלא"/>
          <p:cNvPicPr preferRelativeResize="0"/>
          <p:nvPr/>
        </p:nvPicPr>
        <p:blipFill rotWithShape="1">
          <a:blip r:embed="rId2">
            <a:alphaModFix/>
            <a:duotone>
              <a:schemeClr val="accent3">
                <a:shade val="45000"/>
                <a:satMod val="135000"/>
              </a:schemeClr>
              <a:prstClr val="white"/>
            </a:duotone>
          </a:blip>
          <a:srcRect/>
          <a:stretch/>
        </p:blipFill>
        <p:spPr>
          <a:xfrm>
            <a:off x="5660796" y="936396"/>
            <a:ext cx="4985208" cy="498520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p:nvPr/>
        </p:nvSpPr>
        <p:spPr>
          <a:xfrm>
            <a:off x="0" y="-121920"/>
            <a:ext cx="12199673" cy="5069932"/>
          </a:xfrm>
          <a:prstGeom prst="rect">
            <a:avLst/>
          </a:prstGeom>
          <a:solidFill>
            <a:srgbClr val="DBFBF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5"/>
          <p:cNvSpPr/>
          <p:nvPr/>
        </p:nvSpPr>
        <p:spPr>
          <a:xfrm>
            <a:off x="-1" y="2594478"/>
            <a:ext cx="12199673" cy="4263522"/>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15"/>
          <p:cNvPicPr preferRelativeResize="0"/>
          <p:nvPr/>
        </p:nvPicPr>
        <p:blipFill rotWithShape="1">
          <a:blip r:embed="rId3">
            <a:alphaModFix/>
          </a:blip>
          <a:srcRect/>
          <a:stretch/>
        </p:blipFill>
        <p:spPr>
          <a:xfrm rot="10800000">
            <a:off x="11267" y="5020138"/>
            <a:ext cx="5292969" cy="1368450"/>
          </a:xfrm>
          <a:prstGeom prst="rect">
            <a:avLst/>
          </a:prstGeom>
          <a:noFill/>
          <a:ln>
            <a:noFill/>
          </a:ln>
        </p:spPr>
      </p:pic>
      <p:pic>
        <p:nvPicPr>
          <p:cNvPr id="121" name="Google Shape;121;p15"/>
          <p:cNvPicPr preferRelativeResize="0"/>
          <p:nvPr/>
        </p:nvPicPr>
        <p:blipFill rotWithShape="1">
          <a:blip r:embed="rId4">
            <a:alphaModFix/>
          </a:blip>
          <a:srcRect/>
          <a:stretch/>
        </p:blipFill>
        <p:spPr>
          <a:xfrm>
            <a:off x="646095" y="100884"/>
            <a:ext cx="776288" cy="892175"/>
          </a:xfrm>
          <a:prstGeom prst="rect">
            <a:avLst/>
          </a:prstGeom>
          <a:noFill/>
          <a:ln>
            <a:noFill/>
          </a:ln>
        </p:spPr>
      </p:pic>
      <p:sp>
        <p:nvSpPr>
          <p:cNvPr id="122" name="Google Shape;122;p15"/>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אגף בכיר שירות פסיכולוגי ייעוצי</a:t>
            </a:r>
            <a:endParaRPr/>
          </a:p>
        </p:txBody>
      </p:sp>
      <p:sp>
        <p:nvSpPr>
          <p:cNvPr id="123" name="Google Shape;123;p15"/>
          <p:cNvSpPr/>
          <p:nvPr/>
        </p:nvSpPr>
        <p:spPr>
          <a:xfrm>
            <a:off x="1664328" y="895233"/>
            <a:ext cx="9221755" cy="440120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4800" b="0" i="0" u="none" strike="noStrike" cap="none" dirty="0">
                <a:solidFill>
                  <a:schemeClr val="bg2"/>
                </a:solidFill>
                <a:latin typeface="Calibri"/>
                <a:ea typeface="Calibri"/>
                <a:cs typeface="Calibri"/>
                <a:sym typeface="Calibri"/>
              </a:rPr>
              <a:t>יחידת לימוד בכישורי חיים</a:t>
            </a:r>
            <a:br>
              <a:rPr lang="en-US" sz="4800" b="0" i="0" u="none" strike="noStrike" cap="none" dirty="0">
                <a:solidFill>
                  <a:schemeClr val="bg2"/>
                </a:solidFill>
                <a:latin typeface="Calibri"/>
                <a:ea typeface="Calibri"/>
                <a:cs typeface="Calibri"/>
                <a:sym typeface="Calibri"/>
              </a:rPr>
            </a:br>
            <a:endParaRPr dirty="0">
              <a:solidFill>
                <a:schemeClr val="bg2"/>
              </a:solidFill>
            </a:endParaRPr>
          </a:p>
          <a:p>
            <a:pPr marL="0" marR="0" lvl="0" indent="0" algn="ctr" defTabSz="914400" rtl="1" eaLnBrk="1" fontAlgn="auto" latinLnBrk="0" hangingPunct="1">
              <a:spcBef>
                <a:spcPts val="0"/>
              </a:spcBef>
              <a:spcAft>
                <a:spcPts val="0"/>
              </a:spcAft>
              <a:buClr>
                <a:srgbClr val="005390"/>
              </a:buClr>
              <a:buSzTx/>
              <a:buFont typeface="Wingdings 2" pitchFamily="18" charset="2"/>
              <a:buNone/>
              <a:tabLst/>
              <a:defRPr/>
            </a:pPr>
            <a:r>
              <a:rPr kumimoji="0" lang="he-IL" sz="4000" b="1" i="0" u="none" strike="noStrike" kern="1200" cap="none" spc="15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שיח רגשי לרגל יום הזיכרון לחללי צה"ל</a:t>
            </a:r>
          </a:p>
        </p:txBody>
      </p:sp>
      <p:sp>
        <p:nvSpPr>
          <p:cNvPr id="124" name="Google Shape;124;p15"/>
          <p:cNvSpPr txBox="1"/>
          <p:nvPr/>
        </p:nvSpPr>
        <p:spPr>
          <a:xfrm>
            <a:off x="1536212" y="2983985"/>
            <a:ext cx="9221700" cy="92328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5400" b="1" i="0" u="none" strike="noStrike" cap="none" dirty="0">
                <a:solidFill>
                  <a:schemeClr val="tx1"/>
                </a:solidFill>
                <a:latin typeface="Calibri"/>
                <a:ea typeface="Calibri"/>
                <a:cs typeface="Calibri"/>
                <a:sym typeface="Calibri"/>
              </a:rPr>
              <a:t>"אמונה בשמים"</a:t>
            </a:r>
            <a:endParaRPr sz="5400" b="1" i="0" u="none" strike="noStrike" cap="none" dirty="0">
              <a:solidFill>
                <a:schemeClr val="tx1"/>
              </a:solidFill>
              <a:latin typeface="Calibri"/>
              <a:ea typeface="Calibri"/>
              <a:cs typeface="Calibri"/>
              <a:sym typeface="Calibri"/>
            </a:endParaRPr>
          </a:p>
        </p:txBody>
      </p:sp>
      <p:sp>
        <p:nvSpPr>
          <p:cNvPr id="125" name="Google Shape;125;p15"/>
          <p:cNvSpPr txBox="1"/>
          <p:nvPr/>
        </p:nvSpPr>
        <p:spPr>
          <a:xfrm>
            <a:off x="7368072" y="5337519"/>
            <a:ext cx="4443456" cy="1388673"/>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x-none" sz="3600" b="1" i="0" u="none" strike="noStrike" cap="none" dirty="0">
                <a:solidFill>
                  <a:sysClr val="windowText" lastClr="000000"/>
                </a:solidFill>
                <a:latin typeface="Calibri"/>
                <a:ea typeface="Calibri"/>
                <a:cs typeface="Calibri"/>
                <a:sym typeface="Calibri"/>
              </a:rPr>
              <a:t>שכב</a:t>
            </a:r>
            <a:r>
              <a:rPr lang="he-IL" sz="3600" b="1" i="0" u="none" strike="noStrike" cap="none" dirty="0">
                <a:solidFill>
                  <a:sysClr val="windowText" lastClr="000000"/>
                </a:solidFill>
                <a:latin typeface="Calibri"/>
                <a:ea typeface="Calibri"/>
                <a:cs typeface="Calibri"/>
                <a:sym typeface="Calibri"/>
              </a:rPr>
              <a:t>ו</a:t>
            </a:r>
            <a:r>
              <a:rPr lang="x-none" sz="3600" b="1" i="0" u="none" strike="noStrike" cap="none" dirty="0">
                <a:solidFill>
                  <a:sysClr val="windowText" lastClr="000000"/>
                </a:solidFill>
                <a:latin typeface="Calibri"/>
                <a:ea typeface="Calibri"/>
                <a:cs typeface="Calibri"/>
                <a:sym typeface="Calibri"/>
              </a:rPr>
              <a:t>ת </a:t>
            </a:r>
            <a:r>
              <a:rPr lang="he-IL" sz="3600" b="1" dirty="0">
                <a:solidFill>
                  <a:sysClr val="windowText" lastClr="000000"/>
                </a:solidFill>
                <a:latin typeface="Calibri"/>
                <a:ea typeface="Calibri"/>
                <a:cs typeface="Calibri"/>
                <a:sym typeface="Calibri"/>
              </a:rPr>
              <a:t>ג'-ד'</a:t>
            </a:r>
          </a:p>
          <a:p>
            <a:pPr marL="0" marR="0" lvl="0" indent="0" algn="ctr" rtl="1">
              <a:lnSpc>
                <a:spcPct val="116666"/>
              </a:lnSpc>
              <a:spcBef>
                <a:spcPts val="0"/>
              </a:spcBef>
              <a:spcAft>
                <a:spcPts val="0"/>
              </a:spcAft>
              <a:buNone/>
            </a:pPr>
            <a:r>
              <a:rPr lang="he-IL" sz="3600" b="1" dirty="0">
                <a:solidFill>
                  <a:sysClr val="windowText" lastClr="000000"/>
                </a:solidFill>
                <a:latin typeface="Calibri"/>
                <a:cs typeface="Calibri"/>
                <a:sym typeface="Calibri"/>
              </a:rPr>
              <a:t>חברה חרדית</a:t>
            </a:r>
            <a:endParaRPr sz="1050" dirty="0">
              <a:solidFill>
                <a:sysClr val="windowText" lastClr="000000"/>
              </a:solidFill>
            </a:endParaRPr>
          </a:p>
        </p:txBody>
      </p:sp>
      <p:sp>
        <p:nvSpPr>
          <p:cNvPr id="126" name="Google Shape;126;p15"/>
          <p:cNvSpPr txBox="1"/>
          <p:nvPr/>
        </p:nvSpPr>
        <p:spPr>
          <a:xfrm>
            <a:off x="-1173372" y="5294509"/>
            <a:ext cx="6426575" cy="837112"/>
          </a:xfrm>
          <a:prstGeom prst="rect">
            <a:avLst/>
          </a:prstGeom>
          <a:noFill/>
          <a:ln>
            <a:noFill/>
          </a:ln>
        </p:spPr>
        <p:txBody>
          <a:bodyPr spcFirstLastPara="1" wrap="square" lIns="91425" tIns="45700" rIns="91425" bIns="45700" anchor="t" anchorCtr="0">
            <a:spAutoFit/>
          </a:bodyPr>
          <a:lstStyle/>
          <a:p>
            <a:pPr marL="0" marR="0" lvl="0" indent="0" algn="ctr" rtl="1">
              <a:lnSpc>
                <a:spcPct val="110000"/>
              </a:lnSpc>
              <a:spcBef>
                <a:spcPts val="0"/>
              </a:spcBef>
              <a:spcAft>
                <a:spcPts val="0"/>
              </a:spcAft>
              <a:buNone/>
            </a:pPr>
            <a:r>
              <a:rPr lang="x-none" sz="2400" b="1" i="0" u="none" strike="noStrike" cap="none" dirty="0">
                <a:solidFill>
                  <a:schemeClr val="lt1"/>
                </a:solidFill>
                <a:latin typeface="Calibri"/>
                <a:ea typeface="Calibri"/>
                <a:cs typeface="Calibri"/>
                <a:sym typeface="Calibri"/>
              </a:rPr>
              <a:t>מיומנות מרכזית</a:t>
            </a:r>
            <a:br>
              <a:rPr lang="x-none" sz="2400" b="1" i="0" u="none" strike="noStrike" cap="none" dirty="0">
                <a:solidFill>
                  <a:schemeClr val="lt1"/>
                </a:solidFill>
                <a:latin typeface="Calibri"/>
                <a:ea typeface="Calibri"/>
                <a:cs typeface="Calibri"/>
                <a:sym typeface="Calibri"/>
              </a:rPr>
            </a:br>
            <a:r>
              <a:rPr lang="he-IL" sz="2000" b="0" i="0" u="none" strike="noStrike" cap="none" dirty="0">
                <a:solidFill>
                  <a:schemeClr val="lt1"/>
                </a:solidFill>
                <a:latin typeface="Calibri"/>
                <a:ea typeface="Calibri"/>
                <a:cs typeface="Calibri"/>
                <a:sym typeface="Calibri"/>
              </a:rPr>
              <a:t>ויסות רגשי</a:t>
            </a:r>
            <a:endParaRPr sz="2000" b="0" i="0" u="none" strike="noStrike" cap="none" dirty="0">
              <a:solidFill>
                <a:schemeClr val="lt1"/>
              </a:solidFill>
              <a:latin typeface="Calibri"/>
              <a:ea typeface="Calibri"/>
              <a:cs typeface="Calibri"/>
              <a:sym typeface="Calibri"/>
            </a:endParaRPr>
          </a:p>
        </p:txBody>
      </p:sp>
      <p:pic>
        <p:nvPicPr>
          <p:cNvPr id="127" name="Google Shape;127;p15"/>
          <p:cNvPicPr preferRelativeResize="0"/>
          <p:nvPr/>
        </p:nvPicPr>
        <p:blipFill>
          <a:blip r:embed="rId5">
            <a:alphaModFix/>
          </a:blip>
          <a:stretch>
            <a:fillRect/>
          </a:stretch>
        </p:blipFill>
        <p:spPr>
          <a:xfrm>
            <a:off x="9135979" y="-63141"/>
            <a:ext cx="2648285" cy="1299420"/>
          </a:xfrm>
          <a:prstGeom prst="rect">
            <a:avLst/>
          </a:prstGeom>
          <a:noFill/>
          <a:ln>
            <a:noFill/>
          </a:ln>
        </p:spPr>
      </p:pic>
      <p:sp>
        <p:nvSpPr>
          <p:cNvPr id="4" name="תיבת טקסט 4">
            <a:extLst>
              <a:ext uri="{FF2B5EF4-FFF2-40B4-BE49-F238E27FC236}">
                <a16:creationId xmlns:a16="http://schemas.microsoft.com/office/drawing/2014/main" id="{74BB6EB7-F637-FA30-A301-6207A7C3F3CF}"/>
              </a:ext>
            </a:extLst>
          </p:cNvPr>
          <p:cNvSpPr txBox="1"/>
          <p:nvPr/>
        </p:nvSpPr>
        <p:spPr>
          <a:xfrm>
            <a:off x="11423384" y="12263"/>
            <a:ext cx="776288" cy="307777"/>
          </a:xfrm>
          <a:prstGeom prst="rect">
            <a:avLst/>
          </a:prstGeom>
          <a:noFill/>
        </p:spPr>
        <p:txBody>
          <a:bodyPr wrap="square" rtlCol="1">
            <a:spAutoFit/>
          </a:bodyPr>
          <a:lstStyle/>
          <a:p>
            <a:pPr algn="ctr"/>
            <a:r>
              <a:rPr lang="he-IL" b="1" dirty="0">
                <a:solidFill>
                  <a:schemeClr val="bg1">
                    <a:lumMod val="50000"/>
                  </a:schemeClr>
                </a:solidFill>
                <a:latin typeface="Calibri" panose="020F0502020204030204" pitchFamily="34" charset="0"/>
                <a:ea typeface="Tahoma" panose="020B0604030504040204" pitchFamily="34" charset="0"/>
                <a:cs typeface="Calibri" panose="020F0502020204030204" pitchFamily="34" charset="0"/>
              </a:rPr>
              <a:t>בס"ד</a:t>
            </a:r>
          </a:p>
        </p:txBody>
      </p:sp>
      <p:pic>
        <p:nvPicPr>
          <p:cNvPr id="15" name="תמונה 14" descr="C:\Users\HaUser\Downloads\image.png">
            <a:extLst>
              <a:ext uri="{FF2B5EF4-FFF2-40B4-BE49-F238E27FC236}">
                <a16:creationId xmlns:a16="http://schemas.microsoft.com/office/drawing/2014/main" id="{507A7049-826C-0EAE-4853-8F9D453AD3D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58348" y="280787"/>
            <a:ext cx="1842581" cy="8362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ree illustrations of Watercolor">
            <a:extLst>
              <a:ext uri="{FF2B5EF4-FFF2-40B4-BE49-F238E27FC236}">
                <a16:creationId xmlns:a16="http://schemas.microsoft.com/office/drawing/2014/main" id="{8663A7C5-A67B-BE76-F2CF-2B4D56B82EDE}"/>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0599" y="1295862"/>
            <a:ext cx="4340110" cy="3521808"/>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BCF2F9D4-34B6-11B6-DD8F-D519A208B76C}"/>
              </a:ext>
            </a:extLst>
          </p:cNvPr>
          <p:cNvSpPr txBox="1"/>
          <p:nvPr/>
        </p:nvSpPr>
        <p:spPr>
          <a:xfrm>
            <a:off x="6586561" y="2133406"/>
            <a:ext cx="3512333" cy="1015663"/>
          </a:xfrm>
          <a:prstGeom prst="rect">
            <a:avLst/>
          </a:prstGeom>
          <a:noFill/>
        </p:spPr>
        <p:txBody>
          <a:bodyPr wrap="square" rtlCol="1">
            <a:spAutoFit/>
          </a:bodyPr>
          <a:lstStyle/>
          <a:p>
            <a:pPr algn="ctr" rtl="1"/>
            <a:r>
              <a:rPr lang="he-IL" sz="6000" dirty="0">
                <a:solidFill>
                  <a:srgbClr val="002060"/>
                </a:solidFill>
                <a:latin typeface="Calibri" panose="020F0502020204030204" pitchFamily="34" charset="0"/>
                <a:ea typeface="Calibri" panose="020F0502020204030204" pitchFamily="34" charset="0"/>
                <a:cs typeface="Calibri" panose="020F0502020204030204" pitchFamily="34" charset="0"/>
              </a:rPr>
              <a:t>כאב</a:t>
            </a:r>
          </a:p>
        </p:txBody>
      </p:sp>
      <p:pic>
        <p:nvPicPr>
          <p:cNvPr id="15" name="Picture 2" descr="Free illustrations of Watercolor">
            <a:extLst>
              <a:ext uri="{FF2B5EF4-FFF2-40B4-BE49-F238E27FC236}">
                <a16:creationId xmlns:a16="http://schemas.microsoft.com/office/drawing/2014/main" id="{C6E01E42-7F35-D65D-9774-C503784DCEF1}"/>
              </a:ext>
            </a:extLst>
          </p:cNvPr>
          <p:cNvPicPr>
            <a:picLocks noChangeAspect="1" noChangeArrowheads="1"/>
          </p:cNvPicPr>
          <p:nvPr/>
        </p:nvPicPr>
        <p:blipFill>
          <a:blip r:embed="rId4">
            <a:duotone>
              <a:prstClr val="black"/>
              <a:srgbClr val="FDD3DC">
                <a:tint val="45000"/>
                <a:satMod val="400000"/>
              </a:srgbClr>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2578585" y="1295862"/>
            <a:ext cx="4340110" cy="3521808"/>
          </a:xfrm>
          <a:prstGeom prst="rect">
            <a:avLst/>
          </a:prstGeom>
          <a:noFill/>
          <a:extLst>
            <a:ext uri="{909E8E84-426E-40DD-AFC4-6F175D3DCCD1}">
              <a14:hiddenFill xmlns:a14="http://schemas.microsoft.com/office/drawing/2010/main">
                <a:solidFill>
                  <a:srgbClr val="FFFFFF"/>
                </a:solidFill>
              </a14:hiddenFill>
            </a:ext>
          </a:extLst>
        </p:spPr>
      </p:pic>
      <p:sp>
        <p:nvSpPr>
          <p:cNvPr id="19" name="תיבת טקסט 18">
            <a:extLst>
              <a:ext uri="{FF2B5EF4-FFF2-40B4-BE49-F238E27FC236}">
                <a16:creationId xmlns:a16="http://schemas.microsoft.com/office/drawing/2014/main" id="{4560A2AE-5661-FF94-44FB-6A4BB4FF5DC1}"/>
              </a:ext>
            </a:extLst>
          </p:cNvPr>
          <p:cNvSpPr txBox="1"/>
          <p:nvPr/>
        </p:nvSpPr>
        <p:spPr>
          <a:xfrm>
            <a:off x="2854651" y="2072102"/>
            <a:ext cx="3512333" cy="1015663"/>
          </a:xfrm>
          <a:prstGeom prst="rect">
            <a:avLst/>
          </a:prstGeom>
          <a:noFill/>
        </p:spPr>
        <p:txBody>
          <a:bodyPr wrap="square" rtlCol="1">
            <a:spAutoFit/>
          </a:bodyPr>
          <a:lstStyle/>
          <a:p>
            <a:pPr algn="ctr" rtl="1"/>
            <a:r>
              <a:rPr lang="he-IL" sz="6000" dirty="0">
                <a:solidFill>
                  <a:srgbClr val="002060"/>
                </a:solidFill>
                <a:latin typeface="Calibri" panose="020F0502020204030204" pitchFamily="34" charset="0"/>
                <a:ea typeface="Calibri" panose="020F0502020204030204" pitchFamily="34" charset="0"/>
                <a:cs typeface="Calibri" panose="020F0502020204030204" pitchFamily="34" charset="0"/>
              </a:rPr>
              <a:t>תקווה</a:t>
            </a:r>
          </a:p>
        </p:txBody>
      </p:sp>
      <p:sp>
        <p:nvSpPr>
          <p:cNvPr id="21" name="תיבת טקסט 20">
            <a:extLst>
              <a:ext uri="{FF2B5EF4-FFF2-40B4-BE49-F238E27FC236}">
                <a16:creationId xmlns:a16="http://schemas.microsoft.com/office/drawing/2014/main" id="{CD74BA60-8C38-9CBC-5135-E4A8E45F6DF5}"/>
              </a:ext>
            </a:extLst>
          </p:cNvPr>
          <p:cNvSpPr txBox="1"/>
          <p:nvPr/>
        </p:nvSpPr>
        <p:spPr>
          <a:xfrm>
            <a:off x="2069933" y="377714"/>
            <a:ext cx="8314701" cy="923330"/>
          </a:xfrm>
          <a:prstGeom prst="rect">
            <a:avLst/>
          </a:prstGeom>
          <a:noFill/>
        </p:spPr>
        <p:txBody>
          <a:bodyPr wrap="square">
            <a:spAutoFit/>
          </a:bodyPr>
          <a:lstStyle/>
          <a:p>
            <a:pPr algn="ctr" rtl="1"/>
            <a:r>
              <a:rPr lang="he-IL" sz="5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"תרפא את הלב הזה"</a:t>
            </a:r>
            <a:endParaRPr lang="he-IL" sz="5400" b="1" dirty="0">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 descr="Free illustrations of Watercolor">
            <a:extLst>
              <a:ext uri="{FF2B5EF4-FFF2-40B4-BE49-F238E27FC236}">
                <a16:creationId xmlns:a16="http://schemas.microsoft.com/office/drawing/2014/main" id="{04B6B891-821E-0839-D398-3D847E58367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7639" y="3241402"/>
            <a:ext cx="4773045" cy="3521808"/>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8916AF86-6C25-5C1E-A348-B9700DE206FF}"/>
              </a:ext>
            </a:extLst>
          </p:cNvPr>
          <p:cNvSpPr txBox="1"/>
          <p:nvPr/>
        </p:nvSpPr>
        <p:spPr>
          <a:xfrm>
            <a:off x="1650195" y="4170239"/>
            <a:ext cx="3671105" cy="1107996"/>
          </a:xfrm>
          <a:prstGeom prst="rect">
            <a:avLst/>
          </a:prstGeom>
          <a:noFill/>
        </p:spPr>
        <p:txBody>
          <a:bodyPr wrap="square" rtlCol="1">
            <a:spAutoFit/>
          </a:bodyPr>
          <a:lstStyle/>
          <a:p>
            <a:pPr algn="ctr" rtl="1"/>
            <a:r>
              <a:rPr lang="he-IL" sz="6600" dirty="0">
                <a:solidFill>
                  <a:srgbClr val="002060"/>
                </a:solidFill>
                <a:latin typeface="Calibri" panose="020F0502020204030204" pitchFamily="34" charset="0"/>
                <a:ea typeface="Calibri" panose="020F0502020204030204" pitchFamily="34" charset="0"/>
                <a:cs typeface="Calibri" panose="020F0502020204030204" pitchFamily="34" charset="0"/>
              </a:rPr>
              <a:t>נחמה</a:t>
            </a:r>
          </a:p>
        </p:txBody>
      </p:sp>
      <p:pic>
        <p:nvPicPr>
          <p:cNvPr id="23" name="Picture 2" descr="Free illustrations of Watercolor">
            <a:extLst>
              <a:ext uri="{FF2B5EF4-FFF2-40B4-BE49-F238E27FC236}">
                <a16:creationId xmlns:a16="http://schemas.microsoft.com/office/drawing/2014/main" id="{4989507C-9E0E-D9BA-5707-75A3F6745283}"/>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736327" y="3241402"/>
            <a:ext cx="5030433" cy="3521808"/>
          </a:xfrm>
          <a:prstGeom prst="rect">
            <a:avLst/>
          </a:prstGeom>
          <a:noFill/>
          <a:extLst>
            <a:ext uri="{909E8E84-426E-40DD-AFC4-6F175D3DCCD1}">
              <a14:hiddenFill xmlns:a14="http://schemas.microsoft.com/office/drawing/2010/main">
                <a:solidFill>
                  <a:srgbClr val="FFFFFF"/>
                </a:solidFill>
              </a14:hiddenFill>
            </a:ext>
          </a:extLst>
        </p:spPr>
      </p:pic>
      <p:sp>
        <p:nvSpPr>
          <p:cNvPr id="24" name="תיבת טקסט 23">
            <a:extLst>
              <a:ext uri="{FF2B5EF4-FFF2-40B4-BE49-F238E27FC236}">
                <a16:creationId xmlns:a16="http://schemas.microsoft.com/office/drawing/2014/main" id="{D7E8F3CA-EFF6-B001-B39F-6C76EFC74B37}"/>
              </a:ext>
            </a:extLst>
          </p:cNvPr>
          <p:cNvSpPr txBox="1"/>
          <p:nvPr/>
        </p:nvSpPr>
        <p:spPr>
          <a:xfrm>
            <a:off x="5443557" y="4230059"/>
            <a:ext cx="3512333" cy="1015663"/>
          </a:xfrm>
          <a:prstGeom prst="rect">
            <a:avLst/>
          </a:prstGeom>
          <a:noFill/>
        </p:spPr>
        <p:txBody>
          <a:bodyPr wrap="square" rtlCol="1">
            <a:spAutoFit/>
          </a:bodyPr>
          <a:lstStyle/>
          <a:p>
            <a:pPr algn="ctr" rtl="1"/>
            <a:r>
              <a:rPr lang="he-IL" sz="6000" dirty="0">
                <a:solidFill>
                  <a:srgbClr val="002060"/>
                </a:solidFill>
                <a:latin typeface="Calibri" panose="020F0502020204030204" pitchFamily="34" charset="0"/>
                <a:ea typeface="Calibri" panose="020F0502020204030204" pitchFamily="34" charset="0"/>
                <a:cs typeface="Calibri" panose="020F0502020204030204" pitchFamily="34" charset="0"/>
              </a:rPr>
              <a:t>החלמה</a:t>
            </a:r>
          </a:p>
        </p:txBody>
      </p:sp>
    </p:spTree>
    <p:extLst>
      <p:ext uri="{BB962C8B-B14F-4D97-AF65-F5344CB8AC3E}">
        <p14:creationId xmlns:p14="http://schemas.microsoft.com/office/powerpoint/2010/main" val="88016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ree illustrations of Watercolor">
            <a:extLst>
              <a:ext uri="{FF2B5EF4-FFF2-40B4-BE49-F238E27FC236}">
                <a16:creationId xmlns:a16="http://schemas.microsoft.com/office/drawing/2014/main" id="{8663A7C5-A67B-BE76-F2CF-2B4D56B82EDE}"/>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5904" y="-392276"/>
            <a:ext cx="9418320" cy="7642552"/>
          </a:xfrm>
          <a:prstGeom prst="rect">
            <a:avLst/>
          </a:prstGeom>
          <a:noFill/>
          <a:extLst>
            <a:ext uri="{909E8E84-426E-40DD-AFC4-6F175D3DCCD1}">
              <a14:hiddenFill xmlns:a14="http://schemas.microsoft.com/office/drawing/2010/main">
                <a:solidFill>
                  <a:srgbClr val="FFFFFF"/>
                </a:solidFill>
              </a14:hiddenFill>
            </a:ext>
          </a:extLst>
        </p:spPr>
      </p:pic>
      <p:sp>
        <p:nvSpPr>
          <p:cNvPr id="21" name="תיבת טקסט 20">
            <a:extLst>
              <a:ext uri="{FF2B5EF4-FFF2-40B4-BE49-F238E27FC236}">
                <a16:creationId xmlns:a16="http://schemas.microsoft.com/office/drawing/2014/main" id="{CD74BA60-8C38-9CBC-5135-E4A8E45F6DF5}"/>
              </a:ext>
            </a:extLst>
          </p:cNvPr>
          <p:cNvSpPr txBox="1"/>
          <p:nvPr/>
        </p:nvSpPr>
        <p:spPr>
          <a:xfrm>
            <a:off x="691896" y="1622094"/>
            <a:ext cx="10808208" cy="3662541"/>
          </a:xfrm>
          <a:prstGeom prst="rect">
            <a:avLst/>
          </a:prstGeom>
          <a:noFill/>
        </p:spPr>
        <p:txBody>
          <a:bodyPr wrap="square">
            <a:spAutoFit/>
          </a:bodyPr>
          <a:lstStyle/>
          <a:p>
            <a:pPr algn="ctr" rtl="1"/>
            <a:r>
              <a:rPr lang="he-IL"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he-IL" sz="6000" b="1" dirty="0"/>
              <a:t>במפה נשאר פה גם אחרי כולם</a:t>
            </a:r>
            <a:r>
              <a:rPr lang="he-IL" sz="6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ctr" rtl="1"/>
            <a:endParaRPr lang="he-IL" sz="6000" b="1" dirty="0">
              <a:latin typeface="Calibri" panose="020F0502020204030204" pitchFamily="34" charset="0"/>
              <a:ea typeface="Calibri" panose="020F0502020204030204" pitchFamily="34" charset="0"/>
              <a:cs typeface="Calibri" panose="020F0502020204030204" pitchFamily="34" charset="0"/>
            </a:endParaRPr>
          </a:p>
          <a:p>
            <a:pPr algn="ctr" rtl="1"/>
            <a:r>
              <a:rPr lang="he-IL" sz="4400" dirty="0">
                <a:solidFill>
                  <a:schemeClr val="bg2">
                    <a:lumMod val="60000"/>
                    <a:lumOff val="40000"/>
                  </a:schemeClr>
                </a:solidFill>
                <a:latin typeface="Calibri" panose="020F0502020204030204" pitchFamily="34" charset="0"/>
                <a:ea typeface="Calibri" panose="020F0502020204030204" pitchFamily="34" charset="0"/>
                <a:cs typeface="Calibri" panose="020F0502020204030204" pitchFamily="34" charset="0"/>
              </a:rPr>
              <a:t>"יְהִי רָצוֹן מִלְפָנֶֽיךָ, ה' אֱלֹקינוּ </a:t>
            </a:r>
            <a:r>
              <a:rPr lang="he-IL" sz="4400" dirty="0" err="1">
                <a:solidFill>
                  <a:schemeClr val="bg2">
                    <a:lumMod val="60000"/>
                    <a:lumOff val="40000"/>
                  </a:schemeClr>
                </a:solidFill>
                <a:latin typeface="Calibri" panose="020F0502020204030204" pitchFamily="34" charset="0"/>
                <a:ea typeface="Calibri" panose="020F0502020204030204" pitchFamily="34" charset="0"/>
                <a:cs typeface="Calibri" panose="020F0502020204030204" pitchFamily="34" charset="0"/>
              </a:rPr>
              <a:t>וִֵאלֹקי</a:t>
            </a:r>
            <a:r>
              <a:rPr lang="he-IL" sz="4400" dirty="0">
                <a:solidFill>
                  <a:schemeClr val="bg2">
                    <a:lumMod val="60000"/>
                    <a:lumOff val="40000"/>
                  </a:schemeClr>
                </a:solidFill>
                <a:latin typeface="Calibri" panose="020F0502020204030204" pitchFamily="34" charset="0"/>
                <a:ea typeface="Calibri" panose="020F0502020204030204" pitchFamily="34" charset="0"/>
                <a:cs typeface="Calibri" panose="020F0502020204030204" pitchFamily="34" charset="0"/>
              </a:rPr>
              <a:t> אֲבוֹתֵֽינוּ, שֶׁיִבָּנֶה בֵּית הַמִּקְדָּשׁ בִּמְהֵרָה בְיָמֵֽינוּ, וְתֵן חֶלְקֵֽנוּ בְּתוֹרָתֶֽךָ" </a:t>
            </a:r>
          </a:p>
          <a:p>
            <a:pPr algn="ctr" rtl="1"/>
            <a:r>
              <a:rPr lang="he-IL" sz="2400" dirty="0">
                <a:solidFill>
                  <a:schemeClr val="bg2">
                    <a:lumMod val="60000"/>
                    <a:lumOff val="40000"/>
                  </a:schemeClr>
                </a:solidFill>
                <a:latin typeface="Calibri" panose="020F0502020204030204" pitchFamily="34" charset="0"/>
                <a:ea typeface="Calibri" panose="020F0502020204030204" pitchFamily="34" charset="0"/>
                <a:cs typeface="Calibri" panose="020F0502020204030204" pitchFamily="34" charset="0"/>
              </a:rPr>
              <a:t>(מתוך תפילת שחרית)</a:t>
            </a:r>
          </a:p>
        </p:txBody>
      </p:sp>
    </p:spTree>
    <p:extLst>
      <p:ext uri="{BB962C8B-B14F-4D97-AF65-F5344CB8AC3E}">
        <p14:creationId xmlns:p14="http://schemas.microsoft.com/office/powerpoint/2010/main" val="288241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t>"וּמְקַיֵּם אֱמוּנָתוֹ </a:t>
            </a:r>
            <a:r>
              <a:rPr lang="he-IL" sz="5400" dirty="0" err="1"/>
              <a:t>לִישֵׁנֵי</a:t>
            </a:r>
            <a:r>
              <a:rPr lang="he-IL" sz="5400" dirty="0"/>
              <a:t> עָפָר" </a:t>
            </a:r>
            <a:r>
              <a:rPr lang="he-IL" sz="2000" dirty="0"/>
              <a:t>(תפילת </a:t>
            </a:r>
            <a:r>
              <a:rPr lang="he-IL" sz="2000" dirty="0" err="1"/>
              <a:t>שמו"ע</a:t>
            </a:r>
            <a:r>
              <a:rPr lang="he-IL" sz="2000" dirty="0"/>
              <a:t>)</a:t>
            </a:r>
          </a:p>
        </p:txBody>
      </p:sp>
      <p:sp>
        <p:nvSpPr>
          <p:cNvPr id="3" name="מציין מיקום טקסט 2"/>
          <p:cNvSpPr>
            <a:spLocks noGrp="1"/>
          </p:cNvSpPr>
          <p:nvPr>
            <p:ph type="body" idx="1"/>
          </p:nvPr>
        </p:nvSpPr>
        <p:spPr>
          <a:xfrm>
            <a:off x="692727" y="1487055"/>
            <a:ext cx="10806546" cy="5042082"/>
          </a:xfrm>
        </p:spPr>
        <p:txBody>
          <a:bodyPr>
            <a:noAutofit/>
          </a:bodyPr>
          <a:lstStyle/>
          <a:p>
            <a:pPr marL="50800" indent="0" algn="ctr">
              <a:buNone/>
            </a:pPr>
            <a:r>
              <a:rPr lang="he-IL" sz="3200" b="1" dirty="0"/>
              <a:t>בחיבור למקורות</a:t>
            </a:r>
          </a:p>
          <a:p>
            <a:r>
              <a:rPr lang="he-IL" sz="2400" dirty="0"/>
              <a:t>הגאון רבי חיים עוזר </a:t>
            </a:r>
            <a:r>
              <a:rPr lang="he-IL" sz="2400" dirty="0" err="1"/>
              <a:t>גרוז'ינסקי</a:t>
            </a:r>
            <a:r>
              <a:rPr lang="he-IL" sz="2400" dirty="0"/>
              <a:t> זצ"ל אמר: "צריך לחזק את האמונה שפטירה זוהי שינה, אלא שהיא שינה ארוכה יותר, אבל אנו מאמינים שתהיה תחיית המתים בקרוב, ואז ימלא שחוק פינו ולשוננו רינה. וכשנחיה באמונה זו, נוכל לעבור תקופה זו יותר בקלות."</a:t>
            </a:r>
          </a:p>
          <a:p>
            <a:r>
              <a:rPr lang="he-IL" sz="2400" dirty="0"/>
              <a:t>רבי אריה לוין זצ"ל ביקש שיכתבו על מצבתו שמי שמגיע על קברו יאמר: "אני מאמין באמונה שלימה בתחיית המתים". </a:t>
            </a:r>
          </a:p>
          <a:p>
            <a:r>
              <a:rPr lang="he-IL" sz="2400" dirty="0"/>
              <a:t>על עניין תחיית המתים - אמרו חז"ל את הפסוק: "בְּשׁוּב ה' אֶת שִׁיבַת צִיּוֹן - הָיִינוּ </a:t>
            </a:r>
            <a:r>
              <a:rPr lang="he-IL" sz="2400" dirty="0" err="1"/>
              <a:t>כְּחֹלְמִים</a:t>
            </a:r>
            <a:r>
              <a:rPr lang="he-IL" sz="2400" dirty="0"/>
              <a:t>. אָז יִמָּלֵא שְׂחוֹק פִּינוּ וּלְשׁוֹנֵנוּ רִנָּה". תהיה אז שמחה גדולה ועצומה שלא </a:t>
            </a:r>
            <a:r>
              <a:rPr lang="he-IL" sz="2400" dirty="0" err="1"/>
              <a:t>היתה</a:t>
            </a:r>
            <a:r>
              <a:rPr lang="he-IL" sz="2400" dirty="0"/>
              <a:t> כמותה.</a:t>
            </a:r>
          </a:p>
          <a:p>
            <a:r>
              <a:rPr lang="he-IL" sz="2400" dirty="0"/>
              <a:t>בזוהר (בראשית </a:t>
            </a:r>
            <a:r>
              <a:rPr lang="he-IL" sz="2400" dirty="0" err="1"/>
              <a:t>קיח</a:t>
            </a:r>
            <a:r>
              <a:rPr lang="he-IL" sz="2400" dirty="0"/>
              <a:t> ע"ב) כתוב: עתיד הקדוש ברוך הוא לייפות לגוף הצדיקים לעתיד לבא, כיופי של אדם הראשון כשנכנס לגן עדן... ואזי הגוף יאיר כזוהר הרקיע, שנאמר (דניאל </a:t>
            </a:r>
            <a:r>
              <a:rPr lang="he-IL" sz="2400" dirty="0" err="1"/>
              <a:t>יב</a:t>
            </a:r>
            <a:r>
              <a:rPr lang="he-IL" sz="2400" dirty="0"/>
              <a:t>): "וְהַמַּשְׂכִּילִים יַזְהִירוּ כְּזוֹהַר הָרָקִיעַ".</a:t>
            </a:r>
          </a:p>
          <a:p>
            <a:endParaRPr lang="he-IL" sz="2400" dirty="0"/>
          </a:p>
        </p:txBody>
      </p:sp>
    </p:spTree>
    <p:extLst>
      <p:ext uri="{BB962C8B-B14F-4D97-AF65-F5344CB8AC3E}">
        <p14:creationId xmlns:p14="http://schemas.microsoft.com/office/powerpoint/2010/main" val="361328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24"/>
          <p:cNvSpPr txBox="1">
            <a:spLocks noGrp="1"/>
          </p:cNvSpPr>
          <p:nvPr>
            <p:ph type="body" idx="1"/>
          </p:nvPr>
        </p:nvSpPr>
        <p:spPr>
          <a:xfrm>
            <a:off x="5266267" y="1901952"/>
            <a:ext cx="6379446" cy="4133088"/>
          </a:xfrm>
          <a:prstGeom prst="rect">
            <a:avLst/>
          </a:prstGeom>
          <a:noFill/>
          <a:ln>
            <a:noFill/>
          </a:ln>
        </p:spPr>
        <p:txBody>
          <a:bodyPr spcFirstLastPara="1" wrap="square" lIns="91425" tIns="45700" rIns="91425" bIns="45700" anchor="t" anchorCtr="0">
            <a:normAutofit lnSpcReduction="10000"/>
          </a:bodyPr>
          <a:lstStyle/>
          <a:p>
            <a:pPr marL="0" lvl="0" indent="0" algn="ctr" rtl="1">
              <a:lnSpc>
                <a:spcPct val="150000"/>
              </a:lnSpc>
              <a:spcBef>
                <a:spcPts val="0"/>
              </a:spcBef>
              <a:spcAft>
                <a:spcPts val="0"/>
              </a:spcAft>
              <a:buClr>
                <a:schemeClr val="dk1"/>
              </a:buClr>
              <a:buSzPts val="2800"/>
              <a:buNone/>
            </a:pPr>
            <a:r>
              <a:rPr lang="he-IL" sz="3600" dirty="0"/>
              <a:t>יום הזיכרון, החל ב ד' באייר,</a:t>
            </a:r>
          </a:p>
          <a:p>
            <a:pPr marL="0" lvl="0" indent="0" algn="ctr" rtl="1">
              <a:lnSpc>
                <a:spcPct val="150000"/>
              </a:lnSpc>
              <a:spcBef>
                <a:spcPts val="0"/>
              </a:spcBef>
              <a:spcAft>
                <a:spcPts val="0"/>
              </a:spcAft>
              <a:buClr>
                <a:schemeClr val="dk1"/>
              </a:buClr>
              <a:buSzPts val="2800"/>
              <a:buNone/>
            </a:pPr>
            <a:r>
              <a:rPr lang="he-IL" sz="3600" dirty="0"/>
              <a:t>הוא יום אבל לאומי בארץ ישראל </a:t>
            </a:r>
          </a:p>
          <a:p>
            <a:pPr marL="0" lvl="0" indent="0" algn="ctr" rtl="1">
              <a:lnSpc>
                <a:spcPct val="150000"/>
              </a:lnSpc>
              <a:spcBef>
                <a:spcPts val="0"/>
              </a:spcBef>
              <a:spcAft>
                <a:spcPts val="0"/>
              </a:spcAft>
              <a:buClr>
                <a:schemeClr val="dk1"/>
              </a:buClr>
              <a:buSzPts val="2800"/>
              <a:buNone/>
            </a:pPr>
            <a:r>
              <a:rPr lang="he-IL" sz="3600" dirty="0"/>
              <a:t>להנצחת זכרם של </a:t>
            </a:r>
            <a:br>
              <a:rPr lang="en-US" sz="3600" dirty="0"/>
            </a:br>
            <a:r>
              <a:rPr lang="he-IL" sz="3600" dirty="0"/>
              <a:t>חללי מערכות ישראל ופעולות האיבה מתקופת טרום המדינה ועד ימינו.</a:t>
            </a:r>
          </a:p>
        </p:txBody>
      </p:sp>
      <p:pic>
        <p:nvPicPr>
          <p:cNvPr id="4" name="Picture 2" descr="נר חורף לבן על קוביית עץ">
            <a:extLst>
              <a:ext uri="{FF2B5EF4-FFF2-40B4-BE49-F238E27FC236}">
                <a16:creationId xmlns:a16="http://schemas.microsoft.com/office/drawing/2014/main" id="{3DB9201A-F915-4AAA-AAF3-15C0DE7F2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06"/>
          <a:stretch/>
        </p:blipFill>
        <p:spPr bwMode="auto">
          <a:xfrm>
            <a:off x="646510" y="1314451"/>
            <a:ext cx="3971925" cy="47101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illustrations of Watercolor">
            <a:extLst>
              <a:ext uri="{FF2B5EF4-FFF2-40B4-BE49-F238E27FC236}">
                <a16:creationId xmlns:a16="http://schemas.microsoft.com/office/drawing/2014/main" id="{19866890-8693-79DF-7549-704FAD521CA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5904" y="-392276"/>
            <a:ext cx="9418320" cy="7642552"/>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טקסט 2">
            <a:extLst>
              <a:ext uri="{FF2B5EF4-FFF2-40B4-BE49-F238E27FC236}">
                <a16:creationId xmlns:a16="http://schemas.microsoft.com/office/drawing/2014/main" id="{95AA6E59-D4D1-1D40-F491-011708A8C20F}"/>
              </a:ext>
            </a:extLst>
          </p:cNvPr>
          <p:cNvSpPr>
            <a:spLocks noGrp="1"/>
          </p:cNvSpPr>
          <p:nvPr>
            <p:ph type="body" idx="1"/>
          </p:nvPr>
        </p:nvSpPr>
        <p:spPr>
          <a:xfrm>
            <a:off x="1057776" y="1957972"/>
            <a:ext cx="10515600" cy="2758407"/>
          </a:xfrm>
        </p:spPr>
        <p:txBody>
          <a:bodyPr>
            <a:normAutofit lnSpcReduction="10000"/>
          </a:bodyPr>
          <a:lstStyle/>
          <a:p>
            <a:pPr marL="50800" indent="0" algn="ctr">
              <a:lnSpc>
                <a:spcPct val="100000"/>
              </a:lnSpc>
              <a:spcBef>
                <a:spcPts val="0"/>
              </a:spcBef>
              <a:buNone/>
            </a:pP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כשמדברים על יום הזיכרון</a:t>
            </a:r>
            <a:br>
              <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לחללי מערכות ישראל </a:t>
            </a:r>
            <a:b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ולחללי פעולות האיבה,</a:t>
            </a:r>
            <a:b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אילו מחשבות ורגשות עולים בכם?</a:t>
            </a:r>
            <a:endParaRPr lang="he-IL" sz="4400" b="1" dirty="0">
              <a:solidFill>
                <a:srgbClr val="002060"/>
              </a:solidFill>
            </a:endParaRPr>
          </a:p>
        </p:txBody>
      </p:sp>
    </p:spTree>
    <p:extLst>
      <p:ext uri="{BB962C8B-B14F-4D97-AF65-F5344CB8AC3E}">
        <p14:creationId xmlns:p14="http://schemas.microsoft.com/office/powerpoint/2010/main" val="109331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OneDrive\שולחן העבודה\התאמות - הדרכה\כח אדר ב\אחיזת ידיים.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12192000" cy="674216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2435AE7F-C574-16C6-0F64-92D6F4BE2E09}"/>
              </a:ext>
            </a:extLst>
          </p:cNvPr>
          <p:cNvSpPr/>
          <p:nvPr/>
        </p:nvSpPr>
        <p:spPr>
          <a:xfrm>
            <a:off x="0" y="5300133"/>
            <a:ext cx="12192000" cy="1557867"/>
          </a:xfrm>
          <a:prstGeom prst="rect">
            <a:avLst/>
          </a:prstGeom>
          <a:solidFill>
            <a:srgbClr val="0AB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4800" b="1" i="0" u="none" strike="noStrike" kern="0" spc="50" normalizeH="0" baseline="0" noProof="0" dirty="0">
                <a:ln w="0"/>
                <a:solidFill>
                  <a:schemeClr val="bg1"/>
                </a:solidFill>
                <a:uLnTx/>
                <a:uFillTx/>
                <a:latin typeface="Calibri" panose="020F0502020204030204" pitchFamily="34" charset="0"/>
                <a:ea typeface="Calibri" panose="020F0502020204030204" pitchFamily="34" charset="0"/>
                <a:cs typeface="Calibri" panose="020F0502020204030204" pitchFamily="34" charset="0"/>
                <a:sym typeface="Arial"/>
              </a:rPr>
              <a:t>אתם לא לבד! </a:t>
            </a:r>
            <a:endParaRPr kumimoji="0" lang="he-IL" sz="3200" b="1" i="0" u="none" strike="noStrike" kern="0" spc="50" normalizeH="0" baseline="0" noProof="0" dirty="0">
              <a:ln w="0"/>
              <a:solidFill>
                <a:schemeClr val="bg1"/>
              </a:solidFill>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4000" i="0" u="none" strike="noStrike" kern="0" spc="50" normalizeH="0" baseline="0" noProof="0" dirty="0">
                <a:ln w="0"/>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את מי תבחרו לשתף </a:t>
            </a:r>
            <a:r>
              <a:rPr lang="he-IL" sz="4000" spc="50" dirty="0">
                <a:ln w="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ברגשות, בתחושות ובמחשבות?</a:t>
            </a:r>
            <a:endParaRPr kumimoji="0" lang="he-IL" sz="4000" i="0" u="none" strike="noStrike" kern="0" spc="50" normalizeH="0" baseline="0" noProof="0" dirty="0">
              <a:ln w="0"/>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1207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normAutofit/>
          </a:bodyPr>
          <a:lstStyle/>
          <a:p>
            <a:r>
              <a:rPr lang="he-IL" sz="6000" dirty="0">
                <a:solidFill>
                  <a:schemeClr val="bg1"/>
                </a:solidFill>
              </a:rPr>
              <a:t>בזמן עצב...</a:t>
            </a:r>
          </a:p>
        </p:txBody>
      </p:sp>
      <p:pic>
        <p:nvPicPr>
          <p:cNvPr id="13" name="Picture 2" descr="Free vector graphics of Watercolor">
            <a:extLst>
              <a:ext uri="{FF2B5EF4-FFF2-40B4-BE49-F238E27FC236}">
                <a16:creationId xmlns:a16="http://schemas.microsoft.com/office/drawing/2014/main" id="{D08AAB34-47F2-9352-8FE4-64A8820D4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95" b="55149"/>
          <a:stretch/>
        </p:blipFill>
        <p:spPr bwMode="auto">
          <a:xfrm>
            <a:off x="1348228" y="3052860"/>
            <a:ext cx="9333023" cy="1172375"/>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57533FBE-D65B-44D8-AD94-FD427A60FDEF}"/>
              </a:ext>
            </a:extLst>
          </p:cNvPr>
          <p:cNvSpPr txBox="1"/>
          <p:nvPr/>
        </p:nvSpPr>
        <p:spPr>
          <a:xfrm>
            <a:off x="838200" y="3285104"/>
            <a:ext cx="10177669" cy="707886"/>
          </a:xfrm>
          <a:prstGeom prst="rect">
            <a:avLst/>
          </a:prstGeom>
          <a:noFill/>
        </p:spPr>
        <p:txBody>
          <a:bodyPr wrap="square">
            <a:spAutoFit/>
          </a:bodyPr>
          <a:lstStyle/>
          <a:p>
            <a:pPr marL="50800" indent="0" algn="ctr">
              <a:lnSpc>
                <a:spcPct val="100000"/>
              </a:lnSpc>
              <a:buClr>
                <a:srgbClr val="424242"/>
              </a:buClr>
              <a:buSzPts val="3600"/>
              <a:buNone/>
            </a:pPr>
            <a:r>
              <a:rPr lang="he-IL" sz="4000" spc="50" dirty="0">
                <a:ln w="0"/>
                <a:solidFill>
                  <a:srgbClr val="002060"/>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מה עוזר לכם כאשר אתם מרגישים עצב?</a:t>
            </a:r>
            <a:endParaRPr lang="he-IL" sz="4000" spc="50" dirty="0">
              <a:ln w="0"/>
              <a:solidFill>
                <a:srgbClr val="002060"/>
              </a:solidFill>
              <a:effectLst>
                <a:innerShdw blurRad="63500" dist="50800" dir="13500000">
                  <a:srgbClr val="000000">
                    <a:alpha val="50000"/>
                  </a:srgbClr>
                </a:innerShdw>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pic>
        <p:nvPicPr>
          <p:cNvPr id="16" name="Picture 2" descr="Free vector graphics of Watercolor">
            <a:extLst>
              <a:ext uri="{FF2B5EF4-FFF2-40B4-BE49-F238E27FC236}">
                <a16:creationId xmlns:a16="http://schemas.microsoft.com/office/drawing/2014/main" id="{B3EC871F-08AD-D5BD-5566-772FD99C65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 b="83354"/>
          <a:stretch/>
        </p:blipFill>
        <p:spPr bwMode="auto">
          <a:xfrm>
            <a:off x="1374732" y="3945635"/>
            <a:ext cx="9333023" cy="11723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vector graphics of Watercolor">
            <a:extLst>
              <a:ext uri="{FF2B5EF4-FFF2-40B4-BE49-F238E27FC236}">
                <a16:creationId xmlns:a16="http://schemas.microsoft.com/office/drawing/2014/main" id="{1150204E-5950-2C7E-2391-855F7EFAA6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133" b="18934"/>
          <a:stretch/>
        </p:blipFill>
        <p:spPr bwMode="auto">
          <a:xfrm>
            <a:off x="1348228" y="2179628"/>
            <a:ext cx="9569052" cy="129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CD255E68-58EF-6394-F661-0341E4348D2F}"/>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4487923" y="2572753"/>
            <a:ext cx="5641562" cy="4285247"/>
          </a:xfrm>
          <a:prstGeom prst="rect">
            <a:avLst/>
          </a:prstGeom>
        </p:spPr>
      </p:pic>
      <p:sp>
        <p:nvSpPr>
          <p:cNvPr id="2" name="כותרת 1"/>
          <p:cNvSpPr>
            <a:spLocks noGrp="1"/>
          </p:cNvSpPr>
          <p:nvPr>
            <p:ph type="title"/>
          </p:nvPr>
        </p:nvSpPr>
        <p:spPr>
          <a:xfrm>
            <a:off x="133571" y="1879641"/>
            <a:ext cx="2952461" cy="2239169"/>
          </a:xfrm>
        </p:spPr>
        <p:txBody>
          <a:bodyPr>
            <a:noAutofit/>
          </a:bodyPr>
          <a:lstStyle/>
          <a:p>
            <a:r>
              <a:rPr lang="he-IL" sz="6000" b="0" dirty="0">
                <a:solidFill>
                  <a:schemeClr val="bg1"/>
                </a:solidFill>
                <a:latin typeface="Calibri" panose="020F0502020204030204" pitchFamily="34" charset="0"/>
                <a:ea typeface="Calibri" panose="020F0502020204030204" pitchFamily="34" charset="0"/>
                <a:cs typeface="Calibri" panose="020F0502020204030204" pitchFamily="34" charset="0"/>
              </a:rPr>
              <a:t>"אזעקות של אמונה"</a:t>
            </a:r>
          </a:p>
        </p:txBody>
      </p:sp>
      <p:sp>
        <p:nvSpPr>
          <p:cNvPr id="12" name="תיבת טקסט 11">
            <a:extLst>
              <a:ext uri="{FF2B5EF4-FFF2-40B4-BE49-F238E27FC236}">
                <a16:creationId xmlns:a16="http://schemas.microsoft.com/office/drawing/2014/main" id="{EC3B87D5-E69D-0CDA-2EAF-4444EF2F2CC7}"/>
              </a:ext>
            </a:extLst>
          </p:cNvPr>
          <p:cNvSpPr txBox="1"/>
          <p:nvPr/>
        </p:nvSpPr>
        <p:spPr>
          <a:xfrm>
            <a:off x="5291961" y="3900494"/>
            <a:ext cx="4033485" cy="2308324"/>
          </a:xfrm>
          <a:prstGeom prst="rect">
            <a:avLst/>
          </a:prstGeom>
          <a:noFill/>
        </p:spPr>
        <p:txBody>
          <a:bodyPr wrap="square" rtlCol="1">
            <a:spAutoFit/>
          </a:bodyPr>
          <a:lstStyle/>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במהלך ההקשבה לשיר,</a:t>
            </a:r>
          </a:p>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שימו לב -</a:t>
            </a:r>
          </a:p>
          <a:p>
            <a:pPr algn="ctr" rtl="1"/>
            <a:r>
              <a:rPr lang="he-IL" sz="3600" b="1" dirty="0">
                <a:solidFill>
                  <a:srgbClr val="002060"/>
                </a:solidFill>
                <a:latin typeface="Calibri" panose="020F0502020204030204" pitchFamily="34" charset="0"/>
                <a:ea typeface="Calibri" panose="020F0502020204030204" pitchFamily="34" charset="0"/>
                <a:cs typeface="Calibri" panose="020F0502020204030204" pitchFamily="34" charset="0"/>
              </a:rPr>
              <a:t>אלו מילים של תקווה</a:t>
            </a:r>
          </a:p>
          <a:p>
            <a:pPr algn="ctr" rtl="1"/>
            <a:r>
              <a:rPr lang="he-IL" sz="3600" b="1" dirty="0">
                <a:solidFill>
                  <a:srgbClr val="002060"/>
                </a:solidFill>
                <a:latin typeface="Calibri" panose="020F0502020204030204" pitchFamily="34" charset="0"/>
                <a:ea typeface="Calibri" panose="020F0502020204030204" pitchFamily="34" charset="0"/>
                <a:cs typeface="Calibri" panose="020F0502020204030204" pitchFamily="34" charset="0"/>
              </a:rPr>
              <a:t>מוזכרות בו?</a:t>
            </a:r>
          </a:p>
        </p:txBody>
      </p:sp>
      <p:pic>
        <p:nvPicPr>
          <p:cNvPr id="20" name="Picture 2">
            <a:extLst>
              <a:ext uri="{FF2B5EF4-FFF2-40B4-BE49-F238E27FC236}">
                <a16:creationId xmlns:a16="http://schemas.microsoft.com/office/drawing/2014/main" id="{AC0FAE28-3132-401F-67A8-3DE2E9A82791}"/>
              </a:ext>
            </a:extLst>
          </p:cNvPr>
          <p:cNvPicPr>
            <a:picLocks noChangeAspect="1"/>
          </p:cNvPicPr>
          <p:nvPr/>
        </p:nvPicPr>
        <p:blipFill>
          <a:blip r:embed="rId5">
            <a:alphaModFix amt="50000"/>
          </a:blip>
          <a:srcRect/>
          <a:stretch>
            <a:fillRect/>
          </a:stretch>
        </p:blipFill>
        <p:spPr>
          <a:xfrm>
            <a:off x="6550438" y="-385550"/>
            <a:ext cx="5641562" cy="4285247"/>
          </a:xfrm>
          <a:prstGeom prst="rect">
            <a:avLst/>
          </a:prstGeom>
        </p:spPr>
      </p:pic>
      <p:sp>
        <p:nvSpPr>
          <p:cNvPr id="19" name="תיבת טקסט 18">
            <a:extLst>
              <a:ext uri="{FF2B5EF4-FFF2-40B4-BE49-F238E27FC236}">
                <a16:creationId xmlns:a16="http://schemas.microsoft.com/office/drawing/2014/main" id="{836D9D9B-EDB6-9792-C7B4-63954A35783C}"/>
              </a:ext>
            </a:extLst>
          </p:cNvPr>
          <p:cNvSpPr txBox="1"/>
          <p:nvPr/>
        </p:nvSpPr>
        <p:spPr>
          <a:xfrm>
            <a:off x="7559057" y="936010"/>
            <a:ext cx="3624323" cy="2492990"/>
          </a:xfrm>
          <a:prstGeom prst="rect">
            <a:avLst/>
          </a:prstGeom>
          <a:noFill/>
        </p:spPr>
        <p:txBody>
          <a:bodyPr wrap="square" rtlCol="1">
            <a:spAutoFit/>
          </a:bodyPr>
          <a:lstStyle/>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נקשיב לשיר </a:t>
            </a:r>
            <a:br>
              <a:rPr 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sz="4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"אזעקות של אמונה" </a:t>
            </a:r>
          </a:p>
          <a:p>
            <a:pPr algn="ctr" rtl="1"/>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שכתב בני הורביץ</a:t>
            </a:r>
          </a:p>
        </p:txBody>
      </p:sp>
    </p:spTree>
    <p:extLst>
      <p:ext uri="{BB962C8B-B14F-4D97-AF65-F5344CB8AC3E}">
        <p14:creationId xmlns:p14="http://schemas.microsoft.com/office/powerpoint/2010/main" val="31597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illustrations of Watercolor">
            <a:extLst>
              <a:ext uri="{FF2B5EF4-FFF2-40B4-BE49-F238E27FC236}">
                <a16:creationId xmlns:a16="http://schemas.microsoft.com/office/drawing/2014/main" id="{09098DBC-1ADF-1B12-8C05-92DE9F6B4302}"/>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770941" y="-92808"/>
            <a:ext cx="4340110" cy="35218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illustrations of Watercolor">
            <a:extLst>
              <a:ext uri="{FF2B5EF4-FFF2-40B4-BE49-F238E27FC236}">
                <a16:creationId xmlns:a16="http://schemas.microsoft.com/office/drawing/2014/main" id="{88207993-4C64-7FFB-AA75-E5F701F8D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049" y="190500"/>
            <a:ext cx="3990975"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304800" y="1863600"/>
            <a:ext cx="2952461" cy="2239169"/>
          </a:xfrm>
        </p:spPr>
        <p:txBody>
          <a:bodyPr>
            <a:noAutofit/>
          </a:bodyPr>
          <a:lstStyle/>
          <a:p>
            <a:r>
              <a:rPr lang="he-IL" sz="6000" b="0" dirty="0">
                <a:solidFill>
                  <a:schemeClr val="bg1"/>
                </a:solidFill>
                <a:latin typeface="Calibri" panose="020F0502020204030204" pitchFamily="34" charset="0"/>
                <a:ea typeface="Calibri" panose="020F0502020204030204" pitchFamily="34" charset="0"/>
                <a:cs typeface="Calibri" panose="020F0502020204030204" pitchFamily="34" charset="0"/>
              </a:rPr>
              <a:t>"אזעקות של אמונה"</a:t>
            </a:r>
          </a:p>
        </p:txBody>
      </p:sp>
      <p:sp>
        <p:nvSpPr>
          <p:cNvPr id="12" name="תיבת טקסט 11">
            <a:extLst>
              <a:ext uri="{FF2B5EF4-FFF2-40B4-BE49-F238E27FC236}">
                <a16:creationId xmlns:a16="http://schemas.microsoft.com/office/drawing/2014/main" id="{EC3B87D5-E69D-0CDA-2EAF-4444EF2F2CC7}"/>
              </a:ext>
            </a:extLst>
          </p:cNvPr>
          <p:cNvSpPr txBox="1"/>
          <p:nvPr/>
        </p:nvSpPr>
        <p:spPr>
          <a:xfrm>
            <a:off x="8795701" y="1276511"/>
            <a:ext cx="2699828" cy="1754326"/>
          </a:xfrm>
          <a:prstGeom prst="rect">
            <a:avLst/>
          </a:prstGeom>
          <a:noFill/>
        </p:spPr>
        <p:txBody>
          <a:bodyPr wrap="square" rtlCol="1">
            <a:spAutoFit/>
          </a:bodyPr>
          <a:lstStyle/>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אלו מילים של תקווה מוזכרות בשיר?</a:t>
            </a:r>
          </a:p>
        </p:txBody>
      </p:sp>
      <p:sp>
        <p:nvSpPr>
          <p:cNvPr id="8" name="תיבת טקסט 7">
            <a:extLst>
              <a:ext uri="{FF2B5EF4-FFF2-40B4-BE49-F238E27FC236}">
                <a16:creationId xmlns:a16="http://schemas.microsoft.com/office/drawing/2014/main" id="{D6AF8C68-6DB0-124C-D65E-0E06CBAABDAF}"/>
              </a:ext>
            </a:extLst>
          </p:cNvPr>
          <p:cNvSpPr txBox="1"/>
          <p:nvPr/>
        </p:nvSpPr>
        <p:spPr>
          <a:xfrm>
            <a:off x="4061669" y="608300"/>
            <a:ext cx="3512333" cy="2308324"/>
          </a:xfrm>
          <a:prstGeom prst="rect">
            <a:avLst/>
          </a:prstGeom>
          <a:noFill/>
        </p:spPr>
        <p:txBody>
          <a:bodyPr wrap="square" rtlCol="1">
            <a:spAutoFit/>
          </a:bodyPr>
          <a:lstStyle/>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אלו רגשות, תחושות ומחשבות</a:t>
            </a:r>
          </a:p>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התעוררו בכם </a:t>
            </a:r>
            <a:br>
              <a:rPr 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במהלך השיר?</a:t>
            </a:r>
          </a:p>
        </p:txBody>
      </p:sp>
      <p:pic>
        <p:nvPicPr>
          <p:cNvPr id="9" name="Picture 2" descr="Free illustrations of Watercolor">
            <a:extLst>
              <a:ext uri="{FF2B5EF4-FFF2-40B4-BE49-F238E27FC236}">
                <a16:creationId xmlns:a16="http://schemas.microsoft.com/office/drawing/2014/main" id="{5B3C64EE-4282-2F06-3AA4-D22214F99B0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98440" y="3293721"/>
            <a:ext cx="4340110" cy="3521808"/>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DDDCD26A-F8E6-EC1B-A1D6-16F23868B410}"/>
              </a:ext>
            </a:extLst>
          </p:cNvPr>
          <p:cNvSpPr txBox="1"/>
          <p:nvPr/>
        </p:nvSpPr>
        <p:spPr>
          <a:xfrm>
            <a:off x="4184829" y="4130108"/>
            <a:ext cx="3512333" cy="1754326"/>
          </a:xfrm>
          <a:prstGeom prst="rect">
            <a:avLst/>
          </a:prstGeom>
          <a:noFill/>
        </p:spPr>
        <p:txBody>
          <a:bodyPr wrap="square" rtlCol="1">
            <a:spAutoFit/>
          </a:bodyPr>
          <a:lstStyle/>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מה, לדעתכם,</a:t>
            </a:r>
          </a:p>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ביטא בני הכותב באמצעות השיר?</a:t>
            </a:r>
          </a:p>
        </p:txBody>
      </p:sp>
      <p:pic>
        <p:nvPicPr>
          <p:cNvPr id="3" name="Picture 2" descr="Free illustrations of Watercolor">
            <a:extLst>
              <a:ext uri="{FF2B5EF4-FFF2-40B4-BE49-F238E27FC236}">
                <a16:creationId xmlns:a16="http://schemas.microsoft.com/office/drawing/2014/main" id="{1E3C53FE-8ED7-45F0-87A3-505C9A6F58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111051" y="3503014"/>
            <a:ext cx="3990975" cy="3238500"/>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A884B2C4-E306-D0CF-1C19-CF2C6E2D7718}"/>
              </a:ext>
            </a:extLst>
          </p:cNvPr>
          <p:cNvSpPr txBox="1"/>
          <p:nvPr/>
        </p:nvSpPr>
        <p:spPr>
          <a:xfrm>
            <a:off x="8402625" y="3927577"/>
            <a:ext cx="3129480" cy="2308324"/>
          </a:xfrm>
          <a:prstGeom prst="rect">
            <a:avLst/>
          </a:prstGeom>
          <a:noFill/>
        </p:spPr>
        <p:txBody>
          <a:bodyPr wrap="square" rtlCol="1">
            <a:spAutoFit/>
          </a:bodyPr>
          <a:lstStyle/>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משפט</a:t>
            </a:r>
          </a:p>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מרגש</a:t>
            </a:r>
          </a:p>
          <a:p>
            <a:pPr algn="ctr" rtl="1"/>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במיוחד</a:t>
            </a:r>
            <a:br>
              <a:rPr lang="en-US" sz="36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sz="3600" dirty="0">
                <a:solidFill>
                  <a:srgbClr val="002060"/>
                </a:solidFill>
                <a:latin typeface="Calibri" panose="020F0502020204030204" pitchFamily="34" charset="0"/>
                <a:ea typeface="Calibri" panose="020F0502020204030204" pitchFamily="34" charset="0"/>
                <a:cs typeface="Calibri" panose="020F0502020204030204" pitchFamily="34" charset="0"/>
              </a:rPr>
              <a:t>מתוך השיר</a:t>
            </a:r>
          </a:p>
        </p:txBody>
      </p:sp>
    </p:spTree>
    <p:extLst>
      <p:ext uri="{BB962C8B-B14F-4D97-AF65-F5344CB8AC3E}">
        <p14:creationId xmlns:p14="http://schemas.microsoft.com/office/powerpoint/2010/main" val="40899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צבעוני, צבעים, מכשיר כתיבה&#10;&#10;התיאור נוצר באופן אוטומטי">
            <a:extLst>
              <a:ext uri="{FF2B5EF4-FFF2-40B4-BE49-F238E27FC236}">
                <a16:creationId xmlns:a16="http://schemas.microsoft.com/office/drawing/2014/main" id="{4EFCE0F3-BE4D-9DEF-8A11-9E4DA98B3482}"/>
              </a:ext>
            </a:extLst>
          </p:cNvPr>
          <p:cNvPicPr>
            <a:picLocks noChangeAspect="1"/>
          </p:cNvPicPr>
          <p:nvPr/>
        </p:nvPicPr>
        <p:blipFill>
          <a:blip r:embed="rId2"/>
          <a:stretch>
            <a:fillRect/>
          </a:stretch>
        </p:blipFill>
        <p:spPr>
          <a:xfrm rot="16200000">
            <a:off x="1524000" y="-1522845"/>
            <a:ext cx="9144000" cy="12192000"/>
          </a:xfrm>
          <a:prstGeom prst="rect">
            <a:avLst/>
          </a:prstGeom>
        </p:spPr>
      </p:pic>
      <p:sp>
        <p:nvSpPr>
          <p:cNvPr id="6" name="מלבן 5">
            <a:extLst>
              <a:ext uri="{FF2B5EF4-FFF2-40B4-BE49-F238E27FC236}">
                <a16:creationId xmlns:a16="http://schemas.microsoft.com/office/drawing/2014/main" id="{F55EE01D-9AA4-C029-9F83-547BF60AA61B}"/>
              </a:ext>
            </a:extLst>
          </p:cNvPr>
          <p:cNvSpPr/>
          <p:nvPr/>
        </p:nvSpPr>
        <p:spPr>
          <a:xfrm>
            <a:off x="-1" y="1312333"/>
            <a:ext cx="12192000" cy="1557867"/>
          </a:xfrm>
          <a:prstGeom prst="rect">
            <a:avLst/>
          </a:prstGeom>
          <a:solidFill>
            <a:srgbClr val="0AB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4400" i="0" u="none" strike="noStrike" kern="0" spc="50" normalizeH="0" baseline="0" noProof="0" dirty="0">
                <a:ln w="0"/>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לו ניתנה לך האפשרות לצבוע את השיר, </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4400" i="0" u="none" strike="noStrike" kern="0" spc="50" normalizeH="0" baseline="0" noProof="0" dirty="0">
                <a:ln w="0"/>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באיזה צבע היית </a:t>
            </a:r>
            <a:r>
              <a:rPr lang="he-IL" sz="4400" spc="50" dirty="0">
                <a:ln w="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בוחר</a:t>
            </a:r>
            <a:r>
              <a:rPr kumimoji="0" lang="he-IL" sz="4400" i="0" u="none" strike="noStrike" kern="0" spc="50" normalizeH="0" baseline="0" noProof="0" dirty="0">
                <a:ln w="0"/>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/ת? מדוע?</a:t>
            </a:r>
          </a:p>
        </p:txBody>
      </p:sp>
    </p:spTree>
    <p:extLst>
      <p:ext uri="{BB962C8B-B14F-4D97-AF65-F5344CB8AC3E}">
        <p14:creationId xmlns:p14="http://schemas.microsoft.com/office/powerpoint/2010/main" val="1952057917"/>
      </p:ext>
    </p:extLst>
  </p:cSld>
  <p:clrMapOvr>
    <a:masterClrMapping/>
  </p:clrMapOvr>
</p:sld>
</file>

<file path=ppt/theme/theme1.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9669</TotalTime>
  <Words>1064</Words>
  <Application>Microsoft Office PowerPoint</Application>
  <PresentationFormat>מסך רחב</PresentationFormat>
  <Paragraphs>101</Paragraphs>
  <Slides>11</Slides>
  <Notes>10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11</vt:i4>
      </vt:variant>
    </vt:vector>
  </HeadingPairs>
  <TitlesOfParts>
    <vt:vector size="16" baseType="lpstr">
      <vt:lpstr>Arial</vt:lpstr>
      <vt:lpstr>Calibri</vt:lpstr>
      <vt:lpstr>Heebo</vt:lpstr>
      <vt:lpstr>Wingdings 2</vt:lpstr>
      <vt:lpstr>ערכת נושא Office</vt:lpstr>
      <vt:lpstr>מצגת של PowerPoint‏</vt:lpstr>
      <vt:lpstr>"וּמְקַיֵּם אֱמוּנָתוֹ לִישֵׁנֵי עָפָר" (תפילת שמו"ע)</vt:lpstr>
      <vt:lpstr>מצגת של PowerPoint‏</vt:lpstr>
      <vt:lpstr>מצגת של PowerPoint‏</vt:lpstr>
      <vt:lpstr>מצגת של PowerPoint‏</vt:lpstr>
      <vt:lpstr>בזמן עצב...</vt:lpstr>
      <vt:lpstr>"אזעקות של אמונה"</vt:lpstr>
      <vt:lpstr>"אזעקות של אמונה"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Dafna Hadar Pecker</dc:creator>
  <cp:lastModifiedBy>רחל ברויאר</cp:lastModifiedBy>
  <cp:revision>252</cp:revision>
  <dcterms:modified xsi:type="dcterms:W3CDTF">2025-04-28T13:31:40Z</dcterms:modified>
</cp:coreProperties>
</file>