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59" r:id="rId5"/>
    <p:sldId id="260" r:id="rId6"/>
    <p:sldId id="261" r:id="rId7"/>
    <p:sldId id="267" r:id="rId8"/>
    <p:sldId id="268" r:id="rId9"/>
    <p:sldId id="269" r:id="rId10"/>
    <p:sldId id="271" r:id="rId11"/>
    <p:sldId id="272" r:id="rId12"/>
    <p:sldId id="273" r:id="rId13"/>
    <p:sldId id="275"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סגנון ביניים 4 - הדגשה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013" autoAdjust="0"/>
    <p:restoredTop sz="94660"/>
  </p:normalViewPr>
  <p:slideViewPr>
    <p:cSldViewPr snapToGrid="0">
      <p:cViewPr varScale="1">
        <p:scale>
          <a:sx n="111" d="100"/>
          <a:sy n="111" d="100"/>
        </p:scale>
        <p:origin x="5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511CB878-BDBE-47B4-BB1F-9C41546200E0}" type="datetimeFigureOut">
              <a:rPr lang="he-IL" smtClean="0"/>
              <a:t>ט"ז/שבט/תשפ"ו</a:t>
            </a:fld>
            <a:endParaRPr lang="he-IL"/>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he-IL"/>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5438FF08-0597-436E-8853-AE8DE45A612E}" type="slidenum">
              <a:rPr lang="he-IL" smtClean="0"/>
              <a:t>‹#›</a:t>
            </a:fld>
            <a:endParaRPr lang="he-IL"/>
          </a:p>
        </p:txBody>
      </p:sp>
    </p:spTree>
    <p:extLst>
      <p:ext uri="{BB962C8B-B14F-4D97-AF65-F5344CB8AC3E}">
        <p14:creationId xmlns:p14="http://schemas.microsoft.com/office/powerpoint/2010/main" val="406120077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997204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1895820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1956527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511CB878-BDBE-47B4-BB1F-9C41546200E0}" type="datetimeFigureOut">
              <a:rPr lang="he-IL" smtClean="0"/>
              <a:t>ט"ז/שבט/תשפ"ו</a:t>
            </a:fld>
            <a:endParaRPr lang="he-IL"/>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he-IL"/>
          </a:p>
        </p:txBody>
      </p:sp>
      <p:sp>
        <p:nvSpPr>
          <p:cNvPr id="6" name="Slide Number Placeholder 5"/>
          <p:cNvSpPr>
            <a:spLocks noGrp="1"/>
          </p:cNvSpPr>
          <p:nvPr>
            <p:ph type="sldNum" sz="quarter" idx="12"/>
          </p:nvPr>
        </p:nvSpPr>
        <p:spPr>
          <a:xfrm>
            <a:off x="8604504" y="5211060"/>
            <a:ext cx="2112264" cy="228600"/>
          </a:xfrm>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283355426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3935330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2570930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4017183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5438FF08-0597-436E-8853-AE8DE45A612E}" type="slidenum">
              <a:rPr lang="he-IL" smtClean="0"/>
              <a:t>‹#›</a:t>
            </a:fld>
            <a:endParaRPr lang="he-IL"/>
          </a:p>
        </p:txBody>
      </p:sp>
    </p:spTree>
    <p:extLst>
      <p:ext uri="{BB962C8B-B14F-4D97-AF65-F5344CB8AC3E}">
        <p14:creationId xmlns:p14="http://schemas.microsoft.com/office/powerpoint/2010/main" val="2746715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8" name="Date Placeholder 7"/>
          <p:cNvSpPr>
            <a:spLocks noGrp="1"/>
          </p:cNvSpPr>
          <p:nvPr>
            <p:ph type="dt" sz="half" idx="10"/>
          </p:nvPr>
        </p:nvSpPr>
        <p:spPr/>
        <p:txBody>
          <a:bodyPr/>
          <a:lstStyle/>
          <a:p>
            <a:fld id="{511CB878-BDBE-47B4-BB1F-9C41546200E0}" type="datetimeFigureOut">
              <a:rPr lang="he-IL" smtClean="0"/>
              <a:t>ט"ז/שבט/תשפ"ו</a:t>
            </a:fld>
            <a:endParaRPr lang="he-IL"/>
          </a:p>
        </p:txBody>
      </p:sp>
      <p:sp>
        <p:nvSpPr>
          <p:cNvPr id="9" name="Footer Placeholder 8"/>
          <p:cNvSpPr>
            <a:spLocks noGrp="1"/>
          </p:cNvSpPr>
          <p:nvPr>
            <p:ph type="ftr" sz="quarter" idx="11"/>
          </p:nvPr>
        </p:nvSpPr>
        <p:spPr/>
        <p:txBody>
          <a:bodyPr/>
          <a:lstStyle>
            <a:lvl1pPr algn="r">
              <a:defRPr/>
            </a:lvl1pPr>
          </a:lstStyle>
          <a:p>
            <a:endParaRPr lang="he-IL"/>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5438FF08-0597-436E-8853-AE8DE45A612E}" type="slidenum">
              <a:rPr lang="he-IL" smtClean="0"/>
              <a:t>‹#›</a:t>
            </a:fld>
            <a:endParaRPr lang="he-IL"/>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66969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511CB878-BDBE-47B4-BB1F-9C41546200E0}" type="datetimeFigureOut">
              <a:rPr lang="he-IL" smtClean="0"/>
              <a:t>ט"ז/שבט/תשפ"ו</a:t>
            </a:fld>
            <a:endParaRPr lang="he-IL"/>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5438FF08-0597-436E-8853-AE8DE45A612E}" type="slidenum">
              <a:rPr lang="he-IL" smtClean="0"/>
              <a:t>‹#›</a:t>
            </a:fld>
            <a:endParaRPr lang="he-IL"/>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58957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511CB878-BDBE-47B4-BB1F-9C41546200E0}" type="datetimeFigureOut">
              <a:rPr lang="he-IL" smtClean="0"/>
              <a:t>ט"ז/שבט/תשפ"ו</a:t>
            </a:fld>
            <a:endParaRPr lang="he-IL"/>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he-IL"/>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5438FF08-0597-436E-8853-AE8DE45A612E}" type="slidenum">
              <a:rPr lang="he-IL" smtClean="0"/>
              <a:t>‹#›</a:t>
            </a:fld>
            <a:endParaRPr lang="he-IL"/>
          </a:p>
        </p:txBody>
      </p:sp>
    </p:spTree>
    <p:extLst>
      <p:ext uri="{BB962C8B-B14F-4D97-AF65-F5344CB8AC3E}">
        <p14:creationId xmlns:p14="http://schemas.microsoft.com/office/powerpoint/2010/main" val="14422842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2CE56D2D-B7DD-45E1-90F1-72D8BBDA27F3}"/>
              </a:ext>
            </a:extLst>
          </p:cNvPr>
          <p:cNvSpPr>
            <a:spLocks noGrp="1" noChangeArrowheads="1"/>
          </p:cNvSpPr>
          <p:nvPr>
            <p:ph type="ctrTitle"/>
          </p:nvPr>
        </p:nvSpPr>
        <p:spPr bwMode="auto">
          <a:xfrm>
            <a:off x="2288533" y="2551837"/>
            <a:ext cx="735169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tabLst/>
            </a:pPr>
            <a:r>
              <a:rPr kumimoji="0" lang="he-IL" altLang="he-IL"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מודלים של האטום </a:t>
            </a:r>
            <a:br>
              <a:rPr kumimoji="0" lang="he-IL" altLang="he-IL"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br>
            <a:r>
              <a:rPr kumimoji="0" lang="he-IL" altLang="he-IL"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מסע בזמן אל מבנה החומר</a:t>
            </a:r>
            <a:endParaRPr kumimoji="0" lang="he-IL" altLang="he-IL" sz="3600" b="0" i="0" u="none" strike="noStrike" cap="none" normalizeH="0" baseline="0" dirty="0">
              <a:ln>
                <a:noFill/>
              </a:ln>
              <a:solidFill>
                <a:schemeClr val="tx1"/>
              </a:solidFill>
              <a:effectLst/>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tabLst/>
            </a:pPr>
            <a:r>
              <a:rPr kumimoji="0" lang="he-IL" altLang="he-IL"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מהפילוסופיה היוונית ועד למכניקת הקוונטים</a:t>
            </a:r>
            <a:endParaRPr kumimoji="0" lang="he-IL" altLang="he-IL"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1464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3E0E4121-E677-4C68-8D75-16A62E53207B}"/>
              </a:ext>
            </a:extLst>
          </p:cNvPr>
          <p:cNvSpPr txBox="1">
            <a:spLocks noChangeArrowheads="1"/>
          </p:cNvSpPr>
          <p:nvPr/>
        </p:nvSpPr>
        <p:spPr bwMode="auto">
          <a:xfrm>
            <a:off x="3744685" y="136132"/>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200" b="1" i="0" u="none" strike="noStrike" kern="0" cap="none" spc="0" normalizeH="0" baseline="0" noProof="0" dirty="0">
                <a:ln>
                  <a:noFill/>
                </a:ln>
                <a:solidFill>
                  <a:srgbClr val="006666"/>
                </a:solidFill>
                <a:effectLst/>
                <a:uLnTx/>
                <a:uFillTx/>
                <a:latin typeface="Arial"/>
                <a:ea typeface="+mj-ea"/>
                <a:cs typeface="Arial"/>
              </a:rPr>
              <a:t>מודל בוהר (1913) – הנחות יסוד</a:t>
            </a:r>
          </a:p>
        </p:txBody>
      </p:sp>
      <p:pic>
        <p:nvPicPr>
          <p:cNvPr id="2" name="תמונה 1">
            <a:extLst>
              <a:ext uri="{FF2B5EF4-FFF2-40B4-BE49-F238E27FC236}">
                <a16:creationId xmlns:a16="http://schemas.microsoft.com/office/drawing/2014/main" id="{AE1005EE-0EA8-4451-8567-E18E5D2DF534}"/>
              </a:ext>
            </a:extLst>
          </p:cNvPr>
          <p:cNvPicPr>
            <a:picLocks noChangeAspect="1"/>
          </p:cNvPicPr>
          <p:nvPr/>
        </p:nvPicPr>
        <p:blipFill>
          <a:blip r:embed="rId2"/>
          <a:stretch>
            <a:fillRect/>
          </a:stretch>
        </p:blipFill>
        <p:spPr>
          <a:xfrm>
            <a:off x="636918" y="1158381"/>
            <a:ext cx="3699950" cy="4541238"/>
          </a:xfrm>
          <a:prstGeom prst="rect">
            <a:avLst/>
          </a:prstGeom>
        </p:spPr>
      </p:pic>
      <p:sp>
        <p:nvSpPr>
          <p:cNvPr id="8" name="תיבת טקסט 7">
            <a:extLst>
              <a:ext uri="{FF2B5EF4-FFF2-40B4-BE49-F238E27FC236}">
                <a16:creationId xmlns:a16="http://schemas.microsoft.com/office/drawing/2014/main" id="{B1C22450-CDD1-47EF-B753-F050A9A24043}"/>
              </a:ext>
            </a:extLst>
          </p:cNvPr>
          <p:cNvSpPr txBox="1"/>
          <p:nvPr/>
        </p:nvSpPr>
        <p:spPr>
          <a:xfrm>
            <a:off x="4624251" y="1449370"/>
            <a:ext cx="6930831" cy="4770537"/>
          </a:xfrm>
          <a:prstGeom prst="rect">
            <a:avLst/>
          </a:prstGeom>
          <a:noFill/>
        </p:spPr>
        <p:txBody>
          <a:bodyPr wrap="square">
            <a:spAutoFit/>
          </a:bodyPr>
          <a:lstStyle/>
          <a:p>
            <a:pPr algn="r" rtl="1"/>
            <a:r>
              <a:rPr lang="he-IL" sz="1600" dirty="0"/>
              <a:t>המודל של נילס בוהר התבסס על שלוש הנחות יסוד (פוסטולטים) מרכזיות, שנועדו לגשר על הפער שבין הפיזיקה הקלאסית לתופעות הקוונטיות שנצפו במעבדה:</a:t>
            </a:r>
          </a:p>
          <a:p>
            <a:pPr marL="342900" indent="-342900" algn="r" rtl="1">
              <a:buFont typeface="+mj-lt"/>
              <a:buAutoNum type="arabicPeriod"/>
            </a:pPr>
            <a:r>
              <a:rPr lang="he-IL" sz="1600" u="sng" dirty="0"/>
              <a:t>מסלולים יציבים (מצבים סטציונריים)</a:t>
            </a:r>
          </a:p>
          <a:p>
            <a:pPr algn="r" rtl="1"/>
            <a:r>
              <a:rPr lang="he-IL" sz="1600" dirty="0"/>
              <a:t>האלקטרונים נעים סביב הגרעין אך ורק במסלולים מעגליים ספציפיים ומורשים. בניגוד לתחזיות הפיזיקה הקלאסית. (הדבר נובע מהדואליות של האלקטרון שהוא מתנהג גם כמו גל וגם כמו חלקיק).</a:t>
            </a:r>
          </a:p>
          <a:p>
            <a:pPr algn="r" rtl="1"/>
            <a:r>
              <a:rPr lang="he-IL" sz="1600" b="1" dirty="0"/>
              <a:t>2</a:t>
            </a:r>
            <a:r>
              <a:rPr lang="he-IL" sz="1600" u="sng" dirty="0"/>
              <a:t>. </a:t>
            </a:r>
            <a:r>
              <a:rPr lang="he-IL" sz="1600" u="sng" dirty="0" err="1"/>
              <a:t>קוונטיזציה</a:t>
            </a:r>
            <a:r>
              <a:rPr lang="he-IL" sz="1600" u="sng" dirty="0"/>
              <a:t> של התנע הזוויתי </a:t>
            </a:r>
          </a:p>
          <a:p>
            <a:pPr algn="r" rtl="1"/>
            <a:r>
              <a:rPr lang="he-IL" sz="1600" dirty="0"/>
              <a:t>בוהר הראה שלא כל מסלול אפשרי. רק מסלולים שבהם התנע הזוויתי של האלקטרון הוא כפולה שלמה של יחידה בסיסית מסוימת (קבוע פלאנק חלקי </a:t>
            </a:r>
            <a:r>
              <a:rPr lang="he-IL" sz="1600" dirty="0">
                <a:sym typeface="Symbol" panose="05050102010706020507" pitchFamily="18" charset="2"/>
              </a:rPr>
              <a:t>2) </a:t>
            </a:r>
            <a:r>
              <a:rPr lang="he-IL" sz="1600" dirty="0"/>
              <a:t>הם מורשים. (וזאת כדי שלא יתאבך עם עצמו בהתאבכות סותרת) המשמעות היא שהאלקטרון יכול להימצא רק ב"מסלולים" מסוימים באטום, ולא ביניהן.</a:t>
            </a:r>
          </a:p>
          <a:p>
            <a:pPr algn="r" rtl="1"/>
            <a:r>
              <a:rPr lang="he-IL" sz="1600" b="1" dirty="0"/>
              <a:t>3</a:t>
            </a:r>
            <a:r>
              <a:rPr lang="he-IL" sz="1600" dirty="0"/>
              <a:t>. </a:t>
            </a:r>
            <a:r>
              <a:rPr lang="he-IL" sz="1600" u="sng" dirty="0"/>
              <a:t>קפיצות קוונטיות (פליטה ובליעה של אנרגיה)</a:t>
            </a:r>
          </a:p>
          <a:p>
            <a:pPr algn="r" rtl="1"/>
            <a:r>
              <a:rPr lang="he-IL" sz="1600" dirty="0"/>
              <a:t>מעבר של אלקטרון בין מסלולים מתרחש רק כאשר הוא בולע או פולט פוטון (חלקיק אור).</a:t>
            </a:r>
          </a:p>
          <a:p>
            <a:pPr marL="285750" indent="-285750" algn="r" rtl="1">
              <a:buFont typeface="Arial" panose="020B0604020202020204" pitchFamily="34" charset="0"/>
              <a:buChar char="•"/>
            </a:pPr>
            <a:r>
              <a:rPr lang="he-IL" sz="1600" dirty="0"/>
              <a:t>בליעה: כאשר אלקטרון מקבל אנרגיה, הוא "קופץ" למסלול חיצוני יותר (מצב מעורר).</a:t>
            </a:r>
          </a:p>
          <a:p>
            <a:pPr marL="285750" indent="-285750" algn="r" rtl="1">
              <a:buFont typeface="Arial" panose="020B0604020202020204" pitchFamily="34" charset="0"/>
              <a:buChar char="•"/>
            </a:pPr>
            <a:r>
              <a:rPr lang="he-IL" sz="1600" dirty="0"/>
              <a:t>פליטה: כאשר אלקטרון חוזר למסלול פנימי יותר, הוא משחרר את עודף האנרגיה כפוטון. האנרגיה של הפוטון שווה בדיוק להפרש בין שתי רמות האנרגיה </a:t>
            </a:r>
          </a:p>
          <a:p>
            <a:pPr algn="r" rtl="1"/>
            <a:r>
              <a:rPr lang="he-IL" sz="1600" dirty="0"/>
              <a:t>     </a:t>
            </a:r>
            <a:r>
              <a:rPr lang="en-US" sz="1600" dirty="0"/>
              <a:t> (E2 - E1 = hf)</a:t>
            </a:r>
            <a:endParaRPr lang="he-IL" sz="1600" dirty="0"/>
          </a:p>
        </p:txBody>
      </p:sp>
    </p:spTree>
    <p:extLst>
      <p:ext uri="{BB962C8B-B14F-4D97-AF65-F5344CB8AC3E}">
        <p14:creationId xmlns:p14="http://schemas.microsoft.com/office/powerpoint/2010/main" val="2396469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3E0E4121-E677-4C68-8D75-16A62E53207B}"/>
              </a:ext>
            </a:extLst>
          </p:cNvPr>
          <p:cNvSpPr txBox="1">
            <a:spLocks noChangeArrowheads="1"/>
          </p:cNvSpPr>
          <p:nvPr/>
        </p:nvSpPr>
        <p:spPr bwMode="auto">
          <a:xfrm>
            <a:off x="3744685" y="136132"/>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200" b="1" i="0" u="none" strike="noStrike" kern="0" cap="none" spc="0" normalizeH="0" baseline="0" noProof="0" dirty="0">
                <a:ln>
                  <a:noFill/>
                </a:ln>
                <a:solidFill>
                  <a:srgbClr val="006666"/>
                </a:solidFill>
                <a:effectLst/>
                <a:uLnTx/>
                <a:uFillTx/>
                <a:latin typeface="Arial"/>
                <a:ea typeface="+mj-ea"/>
                <a:cs typeface="Arial"/>
              </a:rPr>
              <a:t>מודל בוהר (1913) – הנחות יסוד</a:t>
            </a:r>
          </a:p>
        </p:txBody>
      </p:sp>
      <p:pic>
        <p:nvPicPr>
          <p:cNvPr id="2" name="תמונה 1">
            <a:extLst>
              <a:ext uri="{FF2B5EF4-FFF2-40B4-BE49-F238E27FC236}">
                <a16:creationId xmlns:a16="http://schemas.microsoft.com/office/drawing/2014/main" id="{AE1005EE-0EA8-4451-8567-E18E5D2DF534}"/>
              </a:ext>
            </a:extLst>
          </p:cNvPr>
          <p:cNvPicPr>
            <a:picLocks noChangeAspect="1"/>
          </p:cNvPicPr>
          <p:nvPr/>
        </p:nvPicPr>
        <p:blipFill>
          <a:blip r:embed="rId2"/>
          <a:stretch>
            <a:fillRect/>
          </a:stretch>
        </p:blipFill>
        <p:spPr>
          <a:xfrm>
            <a:off x="636918" y="1158381"/>
            <a:ext cx="3699950" cy="4541238"/>
          </a:xfrm>
          <a:prstGeom prst="rect">
            <a:avLst/>
          </a:prstGeom>
        </p:spPr>
      </p:pic>
      <p:sp>
        <p:nvSpPr>
          <p:cNvPr id="4" name="Rectangle 1">
            <a:extLst>
              <a:ext uri="{FF2B5EF4-FFF2-40B4-BE49-F238E27FC236}">
                <a16:creationId xmlns:a16="http://schemas.microsoft.com/office/drawing/2014/main" id="{083B45A2-744D-4A04-A285-2EBF2768376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e-IL" altLang="he-IL" sz="1800" b="0" i="0" u="none" strike="noStrike" cap="none" normalizeH="0" baseline="0">
                <a:ln>
                  <a:noFill/>
                </a:ln>
                <a:solidFill>
                  <a:schemeClr val="tx1"/>
                </a:solidFill>
                <a:effectLst/>
                <a:latin typeface="Arial" panose="020B0604020202020204" pitchFamily="34" charset="0"/>
              </a:rPr>
              <a:t>(</a:t>
            </a:r>
            <a:r>
              <a:rPr kumimoji="0" lang="he-IL" altLang="he-IL" sz="1800" b="0" i="0" u="none" strike="noStrike" cap="none" normalizeH="0" baseline="0">
                <a:ln>
                  <a:noFill/>
                </a:ln>
                <a:solidFill>
                  <a:schemeClr val="tx1"/>
                </a:solidFill>
                <a:effectLst/>
                <a:latin typeface="Arial" panose="020B0604020202020204" pitchFamily="34" charset="0"/>
                <a:cs typeface="Arial" panose="020B0604020202020204" pitchFamily="34" charset="0"/>
              </a:rPr>
              <a:t>קבוע פלאנק חלקי</a:t>
            </a:r>
            <a:r>
              <a:rPr kumimoji="0" lang="he-IL" altLang="he-IL" sz="1800" b="0" i="0" u="none" strike="noStrike" cap="none" normalizeH="0" baseline="0">
                <a:ln>
                  <a:noFill/>
                </a:ln>
                <a:solidFill>
                  <a:schemeClr val="tx1"/>
                </a:solidFill>
                <a:effectLst/>
                <a:latin typeface="Arial" panose="020B0604020202020204" pitchFamily="34" charset="0"/>
              </a:rPr>
              <a:t> </a:t>
            </a:r>
            <a:r>
              <a:rPr kumimoji="0" lang="he-IL" altLang="he-IL" sz="1800" b="0" i="0" u="none" strike="noStrike" cap="none" normalizeH="0" baseline="0">
                <a:ln>
                  <a:noFill/>
                </a:ln>
                <a:solidFill>
                  <a:schemeClr val="tx1"/>
                </a:solidFill>
                <a:effectLst/>
                <a:latin typeface="Google Sans Text"/>
              </a:rPr>
              <a:t>$2\pi$</a:t>
            </a:r>
            <a:r>
              <a:rPr kumimoji="0" lang="he-IL" altLang="he-IL" sz="1800" b="0" i="0" u="none" strike="noStrike" cap="none" normalizeH="0" baseline="0">
                <a:ln>
                  <a:noFill/>
                </a:ln>
                <a:solidFill>
                  <a:schemeClr val="tx1"/>
                </a:solidFill>
                <a:effectLst/>
              </a:rPr>
              <a:t>)</a:t>
            </a:r>
            <a:endParaRPr kumimoji="0" lang="he-IL" altLang="he-IL" sz="1800" b="0" i="0" u="none" strike="noStrike" cap="none" normalizeH="0" baseline="0">
              <a:ln>
                <a:noFill/>
              </a:ln>
              <a:solidFill>
                <a:schemeClr val="tx1"/>
              </a:solidFill>
              <a:effectLst/>
              <a:latin typeface="Arial" panose="020B0604020202020204" pitchFamily="34" charset="0"/>
            </a:endParaRPr>
          </a:p>
        </p:txBody>
      </p:sp>
      <p:sp>
        <p:nvSpPr>
          <p:cNvPr id="7" name="תיבת טקסט 6">
            <a:extLst>
              <a:ext uri="{FF2B5EF4-FFF2-40B4-BE49-F238E27FC236}">
                <a16:creationId xmlns:a16="http://schemas.microsoft.com/office/drawing/2014/main" id="{1B62191B-DD0A-492C-BB62-42461568B067}"/>
              </a:ext>
            </a:extLst>
          </p:cNvPr>
          <p:cNvSpPr txBox="1"/>
          <p:nvPr/>
        </p:nvSpPr>
        <p:spPr>
          <a:xfrm>
            <a:off x="4807131" y="1415263"/>
            <a:ext cx="6747951" cy="4524315"/>
          </a:xfrm>
          <a:prstGeom prst="rect">
            <a:avLst/>
          </a:prstGeom>
          <a:noFill/>
        </p:spPr>
        <p:txBody>
          <a:bodyPr wrap="square">
            <a:spAutoFit/>
          </a:bodyPr>
          <a:lstStyle/>
          <a:p>
            <a:pPr algn="r" rtl="1"/>
            <a:r>
              <a:rPr lang="he-IL" sz="1600" dirty="0"/>
              <a:t>הנחות היסוד של בוהר מספקות הסבר פשוט ומבריק לשאלה מדוע כל יסוד פולט אור בצבעים ייחודיים לו (ספקטרום קווי). </a:t>
            </a:r>
          </a:p>
          <a:p>
            <a:pPr marL="285750" indent="-285750" algn="r" rtl="1">
              <a:buFont typeface="Arial" panose="020B0604020202020204" pitchFamily="34" charset="0"/>
              <a:buChar char="•"/>
            </a:pPr>
            <a:r>
              <a:rPr lang="he-IL" sz="1600" dirty="0"/>
              <a:t>מדרגות של אנרגיה: רמות האנרגיה באטום מתוארות כשלבים בסולם. האלקטרון יכול לעמוד רק על השלבים, אך לעולם לא ביניהם. לכל שלב (רמה) יש ערך אנרגטי מדויק.</a:t>
            </a:r>
          </a:p>
          <a:p>
            <a:pPr marL="285750" indent="-285750" algn="r" rtl="1">
              <a:buFont typeface="Arial" panose="020B0604020202020204" pitchFamily="34" charset="0"/>
              <a:buChar char="•"/>
            </a:pPr>
            <a:r>
              <a:rPr lang="he-IL" sz="1600" dirty="0"/>
              <a:t>הקפיצה הקוונטית: כדי לעלות משלב נמוך לשלב גבוה, האלקטרון חייב "לבלוע" כמות אנרגיה ששווה בדיוק למרחק שבין השלבים. כשהוא חוזר למטה (למצב יציב יותר), הוא חייב "להיפטר" מהאנרגיה המיותרת.</a:t>
            </a:r>
          </a:p>
          <a:p>
            <a:pPr marL="285750" indent="-285750" algn="r" rtl="1">
              <a:buFont typeface="Arial" panose="020B0604020202020204" pitchFamily="34" charset="0"/>
              <a:buChar char="•"/>
            </a:pPr>
            <a:r>
              <a:rPr lang="he-IL" sz="1600" dirty="0"/>
              <a:t>פליטת פוטון (אור): את האנרגיה העודפת האלקטרון פולט בצורה של חלקיק אור הנקרא פוטון.</a:t>
            </a:r>
          </a:p>
          <a:p>
            <a:pPr marL="285750" indent="-285750" algn="r" rtl="1">
              <a:buFont typeface="Arial" panose="020B0604020202020204" pitchFamily="34" charset="0"/>
              <a:buChar char="•"/>
            </a:pPr>
            <a:r>
              <a:rPr lang="he-IL" sz="1600" dirty="0"/>
              <a:t>הקשר לצבע: הצבע של האור שאנחנו רואים נקבע לפי כמות האנרגיה שיש לפוטון.</a:t>
            </a:r>
          </a:p>
          <a:p>
            <a:pPr marL="742950" lvl="1" indent="-285750" algn="r" rtl="1">
              <a:buFont typeface="Arial" panose="020B0604020202020204" pitchFamily="34" charset="0"/>
              <a:buChar char="•"/>
            </a:pPr>
            <a:r>
              <a:rPr lang="he-IL" sz="1600" dirty="0"/>
              <a:t>קפיצה גדולה בין רמות רחוקות = אנרגיה גבוהה = אור בצבע סגול או כחול.</a:t>
            </a:r>
          </a:p>
          <a:p>
            <a:pPr marL="742950" lvl="1" indent="-285750" algn="r" rtl="1">
              <a:buFont typeface="Arial" panose="020B0604020202020204" pitchFamily="34" charset="0"/>
              <a:buChar char="•"/>
            </a:pPr>
            <a:r>
              <a:rPr lang="he-IL" sz="1600" dirty="0"/>
              <a:t>קפיצה קטנה בין רמות קרובות = אנרגיה נמוכה = אור בצבע אדום.</a:t>
            </a:r>
          </a:p>
          <a:p>
            <a:pPr marL="742950" lvl="1" indent="-285750" algn="r" rtl="1">
              <a:buFont typeface="Arial" panose="020B0604020202020204" pitchFamily="34" charset="0"/>
              <a:buChar char="•"/>
            </a:pPr>
            <a:r>
              <a:rPr lang="he-IL" sz="1600" dirty="0"/>
              <a:t>התוצאה: מכיוון שבכל אטום (כמו מימן, הליום וכו') המרחקים בין רמות האנרגיה הם קבועים ושונים, כל אטום פולט סדרה של צבעים שהיא כמו "תעודת זהות" אופטית שלו.</a:t>
            </a:r>
          </a:p>
        </p:txBody>
      </p:sp>
    </p:spTree>
    <p:extLst>
      <p:ext uri="{BB962C8B-B14F-4D97-AF65-F5344CB8AC3E}">
        <p14:creationId xmlns:p14="http://schemas.microsoft.com/office/powerpoint/2010/main" val="2531439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מציין מיקום תוכן 9">
            <a:extLst>
              <a:ext uri="{FF2B5EF4-FFF2-40B4-BE49-F238E27FC236}">
                <a16:creationId xmlns:a16="http://schemas.microsoft.com/office/drawing/2014/main" id="{BAD98D77-C579-4593-917C-F6D556918250}"/>
              </a:ext>
            </a:extLst>
          </p:cNvPr>
          <p:cNvGraphicFramePr>
            <a:graphicFrameLocks noGrp="1"/>
          </p:cNvGraphicFramePr>
          <p:nvPr>
            <p:ph idx="1"/>
            <p:extLst>
              <p:ext uri="{D42A27DB-BD31-4B8C-83A1-F6EECF244321}">
                <p14:modId xmlns:p14="http://schemas.microsoft.com/office/powerpoint/2010/main" val="1643583055"/>
              </p:ext>
            </p:extLst>
          </p:nvPr>
        </p:nvGraphicFramePr>
        <p:xfrm>
          <a:off x="2220685" y="1874630"/>
          <a:ext cx="7781980" cy="3267877"/>
        </p:xfrm>
        <a:graphic>
          <a:graphicData uri="http://schemas.openxmlformats.org/drawingml/2006/table">
            <a:tbl>
              <a:tblPr rtl="1">
                <a:tableStyleId>{C4B1156A-380E-4F78-BDF5-A606A8083BF9}</a:tableStyleId>
              </a:tblPr>
              <a:tblGrid>
                <a:gridCol w="2052678">
                  <a:extLst>
                    <a:ext uri="{9D8B030D-6E8A-4147-A177-3AD203B41FA5}">
                      <a16:colId xmlns:a16="http://schemas.microsoft.com/office/drawing/2014/main" val="2507825425"/>
                    </a:ext>
                  </a:extLst>
                </a:gridCol>
                <a:gridCol w="2655177">
                  <a:extLst>
                    <a:ext uri="{9D8B030D-6E8A-4147-A177-3AD203B41FA5}">
                      <a16:colId xmlns:a16="http://schemas.microsoft.com/office/drawing/2014/main" val="567743367"/>
                    </a:ext>
                  </a:extLst>
                </a:gridCol>
                <a:gridCol w="3074125">
                  <a:extLst>
                    <a:ext uri="{9D8B030D-6E8A-4147-A177-3AD203B41FA5}">
                      <a16:colId xmlns:a16="http://schemas.microsoft.com/office/drawing/2014/main" val="315711110"/>
                    </a:ext>
                  </a:extLst>
                </a:gridCol>
              </a:tblGrid>
              <a:tr h="427121">
                <a:tc>
                  <a:txBody>
                    <a:bodyPr/>
                    <a:lstStyle/>
                    <a:p>
                      <a:pPr algn="ctr" rtl="0" fontAlgn="b"/>
                      <a:r>
                        <a:rPr lang="he-IL" sz="1600" b="0" dirty="0">
                          <a:effectLst/>
                        </a:rPr>
                        <a:t>מאפיין</a:t>
                      </a:r>
                    </a:p>
                  </a:txBody>
                  <a:tcPr marL="7207" marR="7207" marT="4805" marB="4805" anchor="ctr">
                    <a:solidFill>
                      <a:schemeClr val="accent4">
                        <a:lumMod val="40000"/>
                        <a:lumOff val="60000"/>
                      </a:schemeClr>
                    </a:solidFill>
                  </a:tcPr>
                </a:tc>
                <a:tc>
                  <a:txBody>
                    <a:bodyPr/>
                    <a:lstStyle/>
                    <a:p>
                      <a:pPr algn="ctr" rtl="0" fontAlgn="b"/>
                      <a:r>
                        <a:rPr lang="he-IL" sz="1600" b="0" dirty="0">
                          <a:effectLst/>
                        </a:rPr>
                        <a:t>מודל רתרפורד (1911)</a:t>
                      </a:r>
                    </a:p>
                  </a:txBody>
                  <a:tcPr marL="7207" marR="7207" marT="4805" marB="4805" anchor="ctr">
                    <a:solidFill>
                      <a:schemeClr val="accent4">
                        <a:lumMod val="40000"/>
                        <a:lumOff val="60000"/>
                      </a:schemeClr>
                    </a:solidFill>
                  </a:tcPr>
                </a:tc>
                <a:tc>
                  <a:txBody>
                    <a:bodyPr/>
                    <a:lstStyle/>
                    <a:p>
                      <a:pPr algn="ctr" rtl="0" fontAlgn="b"/>
                      <a:r>
                        <a:rPr lang="he-IL" sz="1600" b="0" dirty="0">
                          <a:effectLst/>
                        </a:rPr>
                        <a:t>מודל בוהר (1913)</a:t>
                      </a:r>
                    </a:p>
                  </a:txBody>
                  <a:tcPr marL="7207" marR="7207" marT="4805" marB="4805" anchor="ctr">
                    <a:solidFill>
                      <a:schemeClr val="accent4">
                        <a:lumMod val="40000"/>
                        <a:lumOff val="60000"/>
                      </a:schemeClr>
                    </a:solidFill>
                  </a:tcPr>
                </a:tc>
                <a:extLst>
                  <a:ext uri="{0D108BD9-81ED-4DB2-BD59-A6C34878D82A}">
                    <a16:rowId xmlns:a16="http://schemas.microsoft.com/office/drawing/2014/main" val="3989040233"/>
                  </a:ext>
                </a:extLst>
              </a:tr>
              <a:tr h="839877">
                <a:tc>
                  <a:txBody>
                    <a:bodyPr/>
                    <a:lstStyle/>
                    <a:p>
                      <a:pPr algn="r" rtl="0" fontAlgn="b"/>
                      <a:r>
                        <a:rPr lang="he-IL" sz="1400" b="0" dirty="0">
                          <a:effectLst/>
                        </a:rPr>
                        <a:t>מבנה בסיסי  </a:t>
                      </a:r>
                    </a:p>
                  </a:txBody>
                  <a:tcPr marL="7207" marR="7207" marT="4805" marB="4805" anchor="ctr"/>
                </a:tc>
                <a:tc>
                  <a:txBody>
                    <a:bodyPr/>
                    <a:lstStyle/>
                    <a:p>
                      <a:pPr algn="r" rtl="0" fontAlgn="b"/>
                      <a:r>
                        <a:rPr lang="he-IL" sz="1400" dirty="0">
                          <a:effectLst/>
                        </a:rPr>
                        <a:t>המודל הפלנטרי: גרעין חיובי קטן במרכז, אלקטרונים חגים סביבו (כמו כוכבי לכת).</a:t>
                      </a:r>
                    </a:p>
                  </a:txBody>
                  <a:tcPr marL="7207" marR="7207" marT="4805" marB="4805" anchor="ctr"/>
                </a:tc>
                <a:tc>
                  <a:txBody>
                    <a:bodyPr/>
                    <a:lstStyle/>
                    <a:p>
                      <a:pPr algn="r" rtl="0" fontAlgn="b"/>
                      <a:r>
                        <a:rPr lang="he-IL" sz="1400" dirty="0">
                          <a:effectLst/>
                        </a:rPr>
                        <a:t>מודל רמות האנרגיה: גרעין חיובי במרכז, אלקטרונים נעים במסלולים מעגליים ואליפטיים (לפי התיקון של </a:t>
                      </a:r>
                      <a:r>
                        <a:rPr lang="he-IL" sz="1400" dirty="0" err="1">
                          <a:effectLst/>
                        </a:rPr>
                        <a:t>זומרפילד</a:t>
                      </a:r>
                      <a:r>
                        <a:rPr lang="he-IL" sz="1400" dirty="0">
                          <a:effectLst/>
                        </a:rPr>
                        <a:t>) קבועים.</a:t>
                      </a:r>
                    </a:p>
                  </a:txBody>
                  <a:tcPr marL="7207" marR="7207" marT="4805" marB="4805" anchor="ctr"/>
                </a:tc>
                <a:extLst>
                  <a:ext uri="{0D108BD9-81ED-4DB2-BD59-A6C34878D82A}">
                    <a16:rowId xmlns:a16="http://schemas.microsoft.com/office/drawing/2014/main" val="3511610592"/>
                  </a:ext>
                </a:extLst>
              </a:tr>
              <a:tr h="770688">
                <a:tc>
                  <a:txBody>
                    <a:bodyPr/>
                    <a:lstStyle/>
                    <a:p>
                      <a:pPr algn="r" rtl="0" fontAlgn="b"/>
                      <a:r>
                        <a:rPr lang="he-IL" sz="1400" b="0" dirty="0">
                          <a:effectLst/>
                        </a:rPr>
                        <a:t>מיקום האלקטרון</a:t>
                      </a:r>
                    </a:p>
                  </a:txBody>
                  <a:tcPr marL="7207" marR="7207" marT="4805" marB="4805" anchor="ctr"/>
                </a:tc>
                <a:tc>
                  <a:txBody>
                    <a:bodyPr/>
                    <a:lstStyle/>
                    <a:p>
                      <a:pPr algn="r" rtl="0" fontAlgn="b"/>
                      <a:r>
                        <a:rPr lang="he-IL" sz="1400">
                          <a:effectLst/>
                        </a:rPr>
                        <a:t>האלקטרון יכול להימצא בכל מרחק מהגרעין.</a:t>
                      </a:r>
                    </a:p>
                  </a:txBody>
                  <a:tcPr marL="7207" marR="7207" marT="4805" marB="4805" anchor="ctr"/>
                </a:tc>
                <a:tc>
                  <a:txBody>
                    <a:bodyPr/>
                    <a:lstStyle/>
                    <a:p>
                      <a:pPr algn="r" rtl="0" fontAlgn="b"/>
                      <a:r>
                        <a:rPr lang="he-IL" sz="1400">
                          <a:effectLst/>
                        </a:rPr>
                        <a:t>האלקטרון יכול להימצא רק במסלולים מורשים (רמות אנרגיה) ספציפיים.</a:t>
                      </a:r>
                    </a:p>
                  </a:txBody>
                  <a:tcPr marL="7207" marR="7207" marT="4805" marB="4805" anchor="ctr"/>
                </a:tc>
                <a:extLst>
                  <a:ext uri="{0D108BD9-81ED-4DB2-BD59-A6C34878D82A}">
                    <a16:rowId xmlns:a16="http://schemas.microsoft.com/office/drawing/2014/main" val="3983254075"/>
                  </a:ext>
                </a:extLst>
              </a:tr>
              <a:tr h="770688">
                <a:tc>
                  <a:txBody>
                    <a:bodyPr/>
                    <a:lstStyle/>
                    <a:p>
                      <a:pPr algn="r" rtl="0" fontAlgn="b"/>
                      <a:r>
                        <a:rPr lang="he-IL" sz="1400" b="0" dirty="0">
                          <a:effectLst/>
                        </a:rPr>
                        <a:t>פליטת אור (ספקטרום)</a:t>
                      </a:r>
                    </a:p>
                  </a:txBody>
                  <a:tcPr marL="7207" marR="7207" marT="4805" marB="4805" anchor="ctr"/>
                </a:tc>
                <a:tc>
                  <a:txBody>
                    <a:bodyPr/>
                    <a:lstStyle/>
                    <a:p>
                      <a:pPr algn="r" rtl="0" fontAlgn="b"/>
                      <a:r>
                        <a:rPr lang="he-IL" sz="1400">
                          <a:effectLst/>
                        </a:rPr>
                        <a:t>לא הסביר מדוע אטומים פולטים אור בצבעים ספציפיים (ציפה לספקטרום רציף).</a:t>
                      </a:r>
                    </a:p>
                  </a:txBody>
                  <a:tcPr marL="7207" marR="7207" marT="4805" marB="4805" anchor="ctr"/>
                </a:tc>
                <a:tc>
                  <a:txBody>
                    <a:bodyPr/>
                    <a:lstStyle/>
                    <a:p>
                      <a:pPr algn="r" rtl="0" fontAlgn="b"/>
                      <a:r>
                        <a:rPr lang="he-IL" sz="1400" dirty="0">
                          <a:effectLst/>
                        </a:rPr>
                        <a:t>הסביר שהאור נפלט כתוצאה ממעבר אלקטרונים בין רמות, מה שיוצר ספקטרום קווי.</a:t>
                      </a:r>
                    </a:p>
                  </a:txBody>
                  <a:tcPr marL="7207" marR="7207" marT="4805" marB="4805" anchor="ctr"/>
                </a:tc>
                <a:extLst>
                  <a:ext uri="{0D108BD9-81ED-4DB2-BD59-A6C34878D82A}">
                    <a16:rowId xmlns:a16="http://schemas.microsoft.com/office/drawing/2014/main" val="3661259047"/>
                  </a:ext>
                </a:extLst>
              </a:tr>
              <a:tr h="424743">
                <a:tc>
                  <a:txBody>
                    <a:bodyPr/>
                    <a:lstStyle/>
                    <a:p>
                      <a:pPr algn="r" rtl="0" fontAlgn="b"/>
                      <a:r>
                        <a:rPr lang="he-IL" sz="1400" b="0" dirty="0">
                          <a:effectLst/>
                        </a:rPr>
                        <a:t>עקרון מדעי</a:t>
                      </a:r>
                    </a:p>
                  </a:txBody>
                  <a:tcPr marL="7207" marR="7207" marT="4805" marB="4805" anchor="ctr"/>
                </a:tc>
                <a:tc>
                  <a:txBody>
                    <a:bodyPr/>
                    <a:lstStyle/>
                    <a:p>
                      <a:pPr algn="r" rtl="0" fontAlgn="b"/>
                      <a:r>
                        <a:rPr lang="he-IL" sz="1400">
                          <a:effectLst/>
                        </a:rPr>
                        <a:t>מבוסס על פיזיקה קלאסית וחוקי ניוטון.</a:t>
                      </a:r>
                    </a:p>
                  </a:txBody>
                  <a:tcPr marL="7207" marR="7207" marT="4805" marB="4805" anchor="ctr"/>
                </a:tc>
                <a:tc>
                  <a:txBody>
                    <a:bodyPr/>
                    <a:lstStyle/>
                    <a:p>
                      <a:pPr algn="r" rtl="0" fontAlgn="b"/>
                      <a:r>
                        <a:rPr lang="he-IL" sz="1400" dirty="0">
                          <a:effectLst/>
                        </a:rPr>
                        <a:t>משלב את תורת הקוונטים (</a:t>
                      </a:r>
                      <a:r>
                        <a:rPr lang="he-IL" sz="1400" dirty="0" err="1">
                          <a:effectLst/>
                        </a:rPr>
                        <a:t>קוונטיזציה</a:t>
                      </a:r>
                      <a:r>
                        <a:rPr lang="he-IL" sz="1400" dirty="0">
                          <a:effectLst/>
                        </a:rPr>
                        <a:t> של האנרגיה).</a:t>
                      </a:r>
                    </a:p>
                  </a:txBody>
                  <a:tcPr marL="7207" marR="7207" marT="4805" marB="4805" anchor="ctr"/>
                </a:tc>
                <a:extLst>
                  <a:ext uri="{0D108BD9-81ED-4DB2-BD59-A6C34878D82A}">
                    <a16:rowId xmlns:a16="http://schemas.microsoft.com/office/drawing/2014/main" val="3794853362"/>
                  </a:ext>
                </a:extLst>
              </a:tr>
            </a:tbl>
          </a:graphicData>
        </a:graphic>
      </p:graphicFrame>
      <p:sp>
        <p:nvSpPr>
          <p:cNvPr id="11" name="AutoShape 2">
            <a:extLst>
              <a:ext uri="{FF2B5EF4-FFF2-40B4-BE49-F238E27FC236}">
                <a16:creationId xmlns:a16="http://schemas.microsoft.com/office/drawing/2014/main" id="{A7BDB8C0-AC58-4FD8-9FD2-94230A24A3AB}"/>
              </a:ext>
            </a:extLst>
          </p:cNvPr>
          <p:cNvSpPr txBox="1">
            <a:spLocks noChangeArrowheads="1"/>
          </p:cNvSpPr>
          <p:nvPr/>
        </p:nvSpPr>
        <p:spPr bwMode="auto">
          <a:xfrm>
            <a:off x="1105988" y="728316"/>
            <a:ext cx="10554787" cy="91760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ctr" defTabSz="914400" rtl="1" eaLnBrk="1" fontAlgn="base" latinLnBrk="0" hangingPunct="1">
              <a:lnSpc>
                <a:spcPct val="90000"/>
              </a:lnSpc>
              <a:spcBef>
                <a:spcPct val="0"/>
              </a:spcBef>
              <a:spcAft>
                <a:spcPct val="0"/>
              </a:spcAft>
              <a:buClrTx/>
              <a:buSzTx/>
              <a:buFontTx/>
              <a:buNone/>
              <a:tabLst/>
              <a:defRPr/>
            </a:pPr>
            <a:r>
              <a:rPr kumimoji="0" lang="he-IL" altLang="he-IL" sz="2000" b="1" i="0" u="none" strike="noStrike" kern="0" cap="none" spc="0" normalizeH="0" baseline="0" noProof="0" dirty="0">
                <a:ln>
                  <a:noFill/>
                </a:ln>
                <a:solidFill>
                  <a:srgbClr val="006666"/>
                </a:solidFill>
                <a:effectLst/>
                <a:uLnTx/>
                <a:uFillTx/>
                <a:latin typeface="Arial"/>
                <a:ea typeface="+mj-ea"/>
                <a:cs typeface="Arial"/>
              </a:rPr>
              <a:t>סיכום של ההבדלים המרכזיים בין המודל של רתרפורד למודל של בוהר, שממחיש את המעבר מהפיזיקה הקלאסית לתחילת הפיזיקה הקוונטית:</a:t>
            </a:r>
          </a:p>
        </p:txBody>
      </p:sp>
      <p:sp>
        <p:nvSpPr>
          <p:cNvPr id="13" name="תיבת טקסט 12">
            <a:extLst>
              <a:ext uri="{FF2B5EF4-FFF2-40B4-BE49-F238E27FC236}">
                <a16:creationId xmlns:a16="http://schemas.microsoft.com/office/drawing/2014/main" id="{2918D1A9-CA4C-4AEB-AD6B-94DAECF43B15}"/>
              </a:ext>
            </a:extLst>
          </p:cNvPr>
          <p:cNvSpPr txBox="1"/>
          <p:nvPr/>
        </p:nvSpPr>
        <p:spPr>
          <a:xfrm>
            <a:off x="627017" y="5734594"/>
            <a:ext cx="9736183" cy="584775"/>
          </a:xfrm>
          <a:prstGeom prst="rect">
            <a:avLst/>
          </a:prstGeom>
          <a:noFill/>
        </p:spPr>
        <p:txBody>
          <a:bodyPr wrap="square">
            <a:spAutoFit/>
          </a:bodyPr>
          <a:lstStyle/>
          <a:p>
            <a:pPr marL="285750" indent="-285750" algn="r" rtl="1">
              <a:buFont typeface="Arial" panose="020B0604020202020204" pitchFamily="34" charset="0"/>
              <a:buChar char="•"/>
            </a:pPr>
            <a:r>
              <a:rPr lang="he-IL" sz="1600" dirty="0"/>
              <a:t>רתרפורד גילה לנו איפה נמצאים הדברים (הגרעין מול הריק).</a:t>
            </a:r>
          </a:p>
          <a:p>
            <a:pPr marL="285750" indent="-285750" algn="r" rtl="1">
              <a:buFont typeface="Arial" panose="020B0604020202020204" pitchFamily="34" charset="0"/>
              <a:buChar char="•"/>
            </a:pPr>
            <a:r>
              <a:rPr lang="he-IL" sz="1600" dirty="0"/>
              <a:t>בוהר הסביר לנו איך האלקטרונים מתנהגים (החוקים שמונעים מהם לקרוס ומאפשרים להם לפלוט אור).</a:t>
            </a:r>
          </a:p>
        </p:txBody>
      </p:sp>
    </p:spTree>
    <p:extLst>
      <p:ext uri="{BB962C8B-B14F-4D97-AF65-F5344CB8AC3E}">
        <p14:creationId xmlns:p14="http://schemas.microsoft.com/office/powerpoint/2010/main" val="102425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B8FCD31-A47D-1CFD-58AA-D40D59C9BDAE}"/>
              </a:ext>
            </a:extLst>
          </p:cNvPr>
          <p:cNvSpPr>
            <a:spLocks noGrp="1"/>
          </p:cNvSpPr>
          <p:nvPr>
            <p:ph type="title"/>
          </p:nvPr>
        </p:nvSpPr>
        <p:spPr/>
        <p:txBody>
          <a:bodyPr/>
          <a:lstStyle/>
          <a:p>
            <a:pPr algn="ctr"/>
            <a:r>
              <a:rPr lang="he-IL" u="sng" dirty="0">
                <a:solidFill>
                  <a:schemeClr val="accent3">
                    <a:lumMod val="75000"/>
                  </a:schemeClr>
                </a:solidFill>
              </a:rPr>
              <a:t>הבעיה המרכזית של המודל הפלנטרי</a:t>
            </a:r>
            <a:r>
              <a:rPr lang="he-IL" u="sng" dirty="0"/>
              <a:t> </a:t>
            </a:r>
          </a:p>
        </p:txBody>
      </p:sp>
      <p:sp>
        <p:nvSpPr>
          <p:cNvPr id="3" name="מציין מיקום תוכן 2">
            <a:extLst>
              <a:ext uri="{FF2B5EF4-FFF2-40B4-BE49-F238E27FC236}">
                <a16:creationId xmlns:a16="http://schemas.microsoft.com/office/drawing/2014/main" id="{774BD96F-4C30-DEFE-0315-6D825BC64CE3}"/>
              </a:ext>
            </a:extLst>
          </p:cNvPr>
          <p:cNvSpPr>
            <a:spLocks noGrp="1"/>
          </p:cNvSpPr>
          <p:nvPr>
            <p:ph idx="1"/>
          </p:nvPr>
        </p:nvSpPr>
        <p:spPr/>
        <p:txBody>
          <a:bodyPr>
            <a:normAutofit/>
          </a:bodyPr>
          <a:lstStyle/>
          <a:p>
            <a:pPr marL="0" indent="0" algn="just">
              <a:buNone/>
            </a:pPr>
            <a:r>
              <a:rPr lang="he-IL" sz="2800" dirty="0"/>
              <a:t>בעיית היציבות (קריסת האלקטרון): לפי חוקי הפיזיקה הקלאסית (אלקטרודינמיקה), חלקיק טעון שנמצא בתאוצה (כמו אלקטרון שנע במסלול מעגלי או אליפטי) חייב לפלוט קרינה אלקטרומגנטית ולאבד אנרגיה. אם האלקטרון מאבד אנרגיה באופן רציף, הוא אמור להאט, להתקרב לגרעין במסלול ספירלי ולבסוף לקרוס לתוכו תוך חלקיק שנייה. במציאות, אטומים הם יציבים מאוד והאלקטרונים אינם קורסים.</a:t>
            </a:r>
          </a:p>
          <a:p>
            <a:pPr marL="0" indent="0" algn="just">
              <a:buNone/>
            </a:pPr>
            <a:r>
              <a:rPr lang="he-IL" sz="2800" dirty="0"/>
              <a:t>בעיה זו נפתרת על ידי המודל הקוונטי שבו האלקטרון לא נע סביב הגרעין.</a:t>
            </a:r>
          </a:p>
        </p:txBody>
      </p:sp>
    </p:spTree>
    <p:extLst>
      <p:ext uri="{BB962C8B-B14F-4D97-AF65-F5344CB8AC3E}">
        <p14:creationId xmlns:p14="http://schemas.microsoft.com/office/powerpoint/2010/main" val="733137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3E0E4121-E677-4C68-8D75-16A62E53207B}"/>
              </a:ext>
            </a:extLst>
          </p:cNvPr>
          <p:cNvSpPr txBox="1">
            <a:spLocks noChangeArrowheads="1"/>
          </p:cNvSpPr>
          <p:nvPr/>
        </p:nvSpPr>
        <p:spPr bwMode="auto">
          <a:xfrm>
            <a:off x="3762102" y="467057"/>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200" b="1" i="0" u="none" strike="noStrike" kern="0" cap="none" spc="0" normalizeH="0" baseline="0" noProof="0" dirty="0">
                <a:ln>
                  <a:noFill/>
                </a:ln>
                <a:solidFill>
                  <a:srgbClr val="006666"/>
                </a:solidFill>
                <a:effectLst/>
                <a:uLnTx/>
                <a:uFillTx/>
                <a:latin typeface="Arial"/>
                <a:ea typeface="+mj-ea"/>
                <a:cs typeface="Arial"/>
              </a:rPr>
              <a:t>המודל המודרני - ענן האלקטרונים</a:t>
            </a:r>
          </a:p>
        </p:txBody>
      </p:sp>
      <p:sp>
        <p:nvSpPr>
          <p:cNvPr id="8" name="תיבת טקסט 7">
            <a:extLst>
              <a:ext uri="{FF2B5EF4-FFF2-40B4-BE49-F238E27FC236}">
                <a16:creationId xmlns:a16="http://schemas.microsoft.com/office/drawing/2014/main" id="{D9143F16-8784-47A8-A3F5-5AE4439EB039}"/>
              </a:ext>
            </a:extLst>
          </p:cNvPr>
          <p:cNvSpPr txBox="1"/>
          <p:nvPr/>
        </p:nvSpPr>
        <p:spPr>
          <a:xfrm>
            <a:off x="4833257" y="1794208"/>
            <a:ext cx="6740162" cy="3139321"/>
          </a:xfrm>
          <a:prstGeom prst="rect">
            <a:avLst/>
          </a:prstGeom>
          <a:noFill/>
        </p:spPr>
        <p:txBody>
          <a:bodyPr wrap="square">
            <a:spAutoFit/>
          </a:bodyPr>
          <a:lstStyle/>
          <a:p>
            <a:pPr algn="r" rtl="1"/>
            <a:r>
              <a:rPr lang="he-IL" dirty="0"/>
              <a:t>המודל המודרני, המוכר גם כ"מודל ענן האלקטרונים", מבוסס על עקרונות מכניקת הקוונטים ומחליף את רעיון המסלולים המעגליים של בוהר. לפי מודל זה, לא ניתן לקבוע בו-זמנית ובמדויק את המיקום ואת המהירות של האלקטרון (עקרון אי-הוודאות), ולכן במקום "מסלול" מדברים על אורביטל – אזור במרחב סביב הגרעין שבו קיימת הסתברות גבוהה מאוד למצוא את האלקטרון. המראה של אזורי הסתברות אלו מזכיר "ענן" מטושטש, כאשר צפיפות הענן מעידה על הסיכוי למציאת האלקטרון באותו אזור.</a:t>
            </a:r>
          </a:p>
          <a:p>
            <a:pPr algn="r" rtl="1"/>
            <a:endParaRPr lang="he-IL" dirty="0"/>
          </a:p>
          <a:p>
            <a:pPr algn="r" rtl="1"/>
            <a:r>
              <a:rPr lang="he-IL" dirty="0"/>
              <a:t>נקודה לסיכום: המעבר למודל המודרני סימן את סוף העידן שבו התייחסו לאלקטרון כאל "כדור" קטן הנע במסלול קבוע, והתחלת התפיסה שלו כחלקיק בעל תכונות גליות המפוזר במרחב.</a:t>
            </a:r>
          </a:p>
        </p:txBody>
      </p:sp>
      <p:pic>
        <p:nvPicPr>
          <p:cNvPr id="4" name="תמונה 3">
            <a:extLst>
              <a:ext uri="{FF2B5EF4-FFF2-40B4-BE49-F238E27FC236}">
                <a16:creationId xmlns:a16="http://schemas.microsoft.com/office/drawing/2014/main" id="{6E3B9E4D-D871-4973-83E0-E06C86E8D574}"/>
              </a:ext>
            </a:extLst>
          </p:cNvPr>
          <p:cNvPicPr>
            <a:picLocks noChangeAspect="1"/>
          </p:cNvPicPr>
          <p:nvPr/>
        </p:nvPicPr>
        <p:blipFill>
          <a:blip r:embed="rId2"/>
          <a:stretch>
            <a:fillRect/>
          </a:stretch>
        </p:blipFill>
        <p:spPr>
          <a:xfrm>
            <a:off x="618581" y="1933180"/>
            <a:ext cx="3761558" cy="2834886"/>
          </a:xfrm>
          <a:prstGeom prst="rect">
            <a:avLst/>
          </a:prstGeom>
        </p:spPr>
      </p:pic>
      <p:sp>
        <p:nvSpPr>
          <p:cNvPr id="10" name="תיבת טקסט 9">
            <a:extLst>
              <a:ext uri="{FF2B5EF4-FFF2-40B4-BE49-F238E27FC236}">
                <a16:creationId xmlns:a16="http://schemas.microsoft.com/office/drawing/2014/main" id="{BB1305C5-6F1D-4A73-92C9-5CFEFBD7C1C4}"/>
              </a:ext>
            </a:extLst>
          </p:cNvPr>
          <p:cNvSpPr txBox="1"/>
          <p:nvPr/>
        </p:nvSpPr>
        <p:spPr>
          <a:xfrm>
            <a:off x="2499360" y="5256652"/>
            <a:ext cx="7794172" cy="1061829"/>
          </a:xfrm>
          <a:prstGeom prst="rect">
            <a:avLst/>
          </a:prstGeom>
          <a:noFill/>
        </p:spPr>
        <p:txBody>
          <a:bodyPr wrap="square">
            <a:spAutoFit/>
          </a:bodyPr>
          <a:lstStyle/>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מבוסס על מכניקת הקוונטים (שרדינגר והייזנברג).</a:t>
            </a:r>
          </a:p>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לא ניתן לקבוע מסלול מדויק לאלקטרון, אלא רק</a:t>
            </a:r>
            <a:r>
              <a:rPr kumimoji="0" lang="he-IL" sz="1600" i="0" u="sng"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 הסתברות </a:t>
            </a: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למציאתו.</a:t>
            </a:r>
          </a:p>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האזור שבו יש סיכוי גבוה למצוא את האלקטרון נקרא </a:t>
            </a:r>
            <a:r>
              <a:rPr kumimoji="0" lang="he-IL" sz="1600" i="0" u="sng"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אורביטל</a:t>
            </a:r>
            <a:endParaRPr lang="he-IL" sz="1600" u="sng" dirty="0"/>
          </a:p>
        </p:txBody>
      </p:sp>
    </p:spTree>
    <p:extLst>
      <p:ext uri="{BB962C8B-B14F-4D97-AF65-F5344CB8AC3E}">
        <p14:creationId xmlns:p14="http://schemas.microsoft.com/office/powerpoint/2010/main" val="3307396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7BECB8B1-4D34-408E-B369-9BCE93F6102E}"/>
              </a:ext>
            </a:extLst>
          </p:cNvPr>
          <p:cNvSpPr>
            <a:spLocks noGrp="1"/>
          </p:cNvSpPr>
          <p:nvPr>
            <p:ph idx="1"/>
          </p:nvPr>
        </p:nvSpPr>
        <p:spPr>
          <a:xfrm>
            <a:off x="4110445" y="1686641"/>
            <a:ext cx="7158423" cy="2894066"/>
          </a:xfrm>
        </p:spPr>
        <p:txBody>
          <a:bodyPr>
            <a:normAutofit fontScale="92500" lnSpcReduction="10000"/>
          </a:bodyPr>
          <a:lstStyle/>
          <a:p>
            <a:pPr marL="0" indent="0" algn="just">
              <a:buNone/>
            </a:pPr>
            <a:r>
              <a:rPr lang="he-IL" dirty="0"/>
              <a:t>ההבנה של מבנה האטום התפתחה לאורך השנים מרעיון פילוסופי למודל מדעי מורכב. זה התחיל ביוון העתיקה עם </a:t>
            </a:r>
            <a:r>
              <a:rPr lang="he-IL" dirty="0" err="1"/>
              <a:t>דמוקריטוס</a:t>
            </a:r>
            <a:r>
              <a:rPr lang="he-IL" dirty="0"/>
              <a:t>, שטען שהחומר מורכב מחלקיקים בלתי ניתנים לחלוקה בשם "אטומים". בתחילת המאה ה-19, ג'ון דלטון החיה את הרעיון והציג את מודל "כדור הביליארד", לפיו האטום הוא כדור קשיח ומלא. לקראת סוף המאה, גילה ג'יי </a:t>
            </a:r>
            <a:r>
              <a:rPr lang="he-IL" dirty="0" err="1"/>
              <a:t>ג'יי</a:t>
            </a:r>
            <a:r>
              <a:rPr lang="he-IL" dirty="0"/>
              <a:t> תומסון את האלקטרון והציע את מודל "עוגת הצימוקים", שבו אלקטרונים שליליים נעוצים בתוך ענן חיובי. בשנת 1911, בעקבות ניסוי עלה הזהב, הפריך ארנסט רתרפורד את המודל הקודם והוכיח שהאטום ברובו ריק, כשבמרכזו גרעין קטן וחיובי סביבו חגים האלקטרונים. נילס בוהר </a:t>
            </a:r>
            <a:r>
              <a:rPr lang="he-IL" dirty="0" err="1"/>
              <a:t>שיכלל</a:t>
            </a:r>
            <a:r>
              <a:rPr lang="he-IL" dirty="0"/>
              <a:t> זאת ב-1913 והסביר שהאלקטרונים אינם נעים סתם כך, אלא חגים במסלולים מעגליים וקבועים המייצגים רמות אנרגיה מוגדרות. לבסוף, המודל הקוונטי המודרני החליף את המסלולים המדויקים במושג ה"אורביטלים" – ענן הסתברותי המגדיר היכן סביר ביותר למצוא את האלקטרונים בכל רגע נתון.</a:t>
            </a:r>
          </a:p>
        </p:txBody>
      </p:sp>
      <p:sp>
        <p:nvSpPr>
          <p:cNvPr id="6" name="AutoShape 2">
            <a:extLst>
              <a:ext uri="{FF2B5EF4-FFF2-40B4-BE49-F238E27FC236}">
                <a16:creationId xmlns:a16="http://schemas.microsoft.com/office/drawing/2014/main" id="{BB4345B2-7C74-4475-8B1D-4437292581D3}"/>
              </a:ext>
            </a:extLst>
          </p:cNvPr>
          <p:cNvSpPr txBox="1">
            <a:spLocks noChangeArrowheads="1"/>
          </p:cNvSpPr>
          <p:nvPr/>
        </p:nvSpPr>
        <p:spPr bwMode="auto">
          <a:xfrm>
            <a:off x="3344068" y="350922"/>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600" b="1" i="0" u="none" strike="noStrike" kern="0" cap="none" spc="0" normalizeH="0" baseline="0" noProof="0" dirty="0">
                <a:ln>
                  <a:noFill/>
                </a:ln>
                <a:solidFill>
                  <a:srgbClr val="006666"/>
                </a:solidFill>
                <a:effectLst/>
                <a:uLnTx/>
                <a:uFillTx/>
                <a:latin typeface="Arial"/>
                <a:ea typeface="+mj-ea"/>
                <a:cs typeface="Arial"/>
              </a:rPr>
              <a:t>מבנה החומר</a:t>
            </a:r>
            <a:endParaRPr kumimoji="0" lang="en-US" altLang="he-IL" sz="3600" b="1" i="0" u="none" strike="noStrike" kern="0" cap="none" spc="0" normalizeH="0" baseline="0" noProof="0" dirty="0">
              <a:ln>
                <a:noFill/>
              </a:ln>
              <a:solidFill>
                <a:srgbClr val="006666"/>
              </a:solidFill>
              <a:effectLst/>
              <a:uLnTx/>
              <a:uFillTx/>
              <a:latin typeface="Arial"/>
              <a:ea typeface="+mj-ea"/>
              <a:cs typeface="Arial"/>
            </a:endParaRPr>
          </a:p>
        </p:txBody>
      </p:sp>
      <p:sp>
        <p:nvSpPr>
          <p:cNvPr id="10" name="תיבת טקסט 9">
            <a:extLst>
              <a:ext uri="{FF2B5EF4-FFF2-40B4-BE49-F238E27FC236}">
                <a16:creationId xmlns:a16="http://schemas.microsoft.com/office/drawing/2014/main" id="{5D6FF27B-92BE-432C-953B-4C2AF1051D7C}"/>
              </a:ext>
            </a:extLst>
          </p:cNvPr>
          <p:cNvSpPr txBox="1"/>
          <p:nvPr/>
        </p:nvSpPr>
        <p:spPr>
          <a:xfrm>
            <a:off x="1445623" y="5150007"/>
            <a:ext cx="8281851" cy="1077218"/>
          </a:xfrm>
          <a:prstGeom prst="rect">
            <a:avLst/>
          </a:prstGeom>
          <a:noFill/>
        </p:spPr>
        <p:txBody>
          <a:bodyPr wrap="square">
            <a:spAutoFit/>
          </a:bodyPr>
          <a:lstStyle/>
          <a:p>
            <a:pPr algn="r" rtl="1"/>
            <a:r>
              <a:rPr lang="he-IL" sz="1600" dirty="0" err="1"/>
              <a:t>דמוקריטוס</a:t>
            </a:r>
            <a:r>
              <a:rPr lang="he-IL" sz="1600" dirty="0"/>
              <a:t> (יוון העתיקה)</a:t>
            </a:r>
          </a:p>
          <a:p>
            <a:pPr marL="285750" indent="-285750" algn="r" rtl="1">
              <a:buFont typeface="Arial" panose="020B0604020202020204" pitchFamily="34" charset="0"/>
              <a:buChar char="•"/>
            </a:pPr>
            <a:r>
              <a:rPr lang="he-IL" sz="1600" dirty="0"/>
              <a:t>הראשון שטבע את המונח "אטום" (א-</a:t>
            </a:r>
            <a:r>
              <a:rPr lang="he-IL" sz="1600" dirty="0" err="1"/>
              <a:t>טומוס</a:t>
            </a:r>
            <a:r>
              <a:rPr lang="he-IL" sz="1600" dirty="0"/>
              <a:t> = בלתי ניתן לחלוקה).</a:t>
            </a:r>
          </a:p>
          <a:p>
            <a:pPr marL="285750" indent="-285750" algn="r" rtl="1">
              <a:buFont typeface="Arial" panose="020B0604020202020204" pitchFamily="34" charset="0"/>
              <a:buChar char="•"/>
            </a:pPr>
            <a:r>
              <a:rPr lang="he-IL" sz="1600" dirty="0"/>
              <a:t>טען שהחומר מורכב מחלקיקים קטנים וסופיים, שביניהם יש ריק.</a:t>
            </a:r>
          </a:p>
          <a:p>
            <a:pPr marL="285750" indent="-285750" algn="r" rtl="1">
              <a:buFont typeface="Arial" panose="020B0604020202020204" pitchFamily="34" charset="0"/>
              <a:buChar char="•"/>
            </a:pPr>
            <a:r>
              <a:rPr lang="he-IL" sz="1600" dirty="0"/>
              <a:t>הנחתו הייתה פילוסופית בלבד, ללא הוכחה ניסויית.</a:t>
            </a:r>
          </a:p>
        </p:txBody>
      </p:sp>
      <p:pic>
        <p:nvPicPr>
          <p:cNvPr id="11" name="תמונה 10">
            <a:extLst>
              <a:ext uri="{FF2B5EF4-FFF2-40B4-BE49-F238E27FC236}">
                <a16:creationId xmlns:a16="http://schemas.microsoft.com/office/drawing/2014/main" id="{36E47DA8-08E4-40CC-AF00-588846F4E2FD}"/>
              </a:ext>
            </a:extLst>
          </p:cNvPr>
          <p:cNvPicPr>
            <a:picLocks noChangeAspect="1"/>
          </p:cNvPicPr>
          <p:nvPr/>
        </p:nvPicPr>
        <p:blipFill rotWithShape="1">
          <a:blip r:embed="rId2"/>
          <a:srcRect t="10857" b="10857"/>
          <a:stretch/>
        </p:blipFill>
        <p:spPr>
          <a:xfrm>
            <a:off x="522513" y="1686641"/>
            <a:ext cx="3396450" cy="2658936"/>
          </a:xfrm>
          <a:prstGeom prst="rect">
            <a:avLst/>
          </a:prstGeom>
        </p:spPr>
      </p:pic>
    </p:spTree>
    <p:extLst>
      <p:ext uri="{BB962C8B-B14F-4D97-AF65-F5344CB8AC3E}">
        <p14:creationId xmlns:p14="http://schemas.microsoft.com/office/powerpoint/2010/main" val="3496127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ציין מיקום תוכן 4">
            <a:extLst>
              <a:ext uri="{FF2B5EF4-FFF2-40B4-BE49-F238E27FC236}">
                <a16:creationId xmlns:a16="http://schemas.microsoft.com/office/drawing/2014/main" id="{2AF1588F-2CB2-4B9E-AC97-BF7713FE184C}"/>
              </a:ext>
            </a:extLst>
          </p:cNvPr>
          <p:cNvSpPr>
            <a:spLocks noGrp="1"/>
          </p:cNvSpPr>
          <p:nvPr>
            <p:ph idx="1"/>
          </p:nvPr>
        </p:nvSpPr>
        <p:spPr>
          <a:xfrm>
            <a:off x="4432663" y="2033452"/>
            <a:ext cx="6762206" cy="3489959"/>
          </a:xfrm>
        </p:spPr>
        <p:txBody>
          <a:bodyPr>
            <a:normAutofit fontScale="92500"/>
          </a:bodyPr>
          <a:lstStyle/>
          <a:p>
            <a:pPr marL="0" indent="0" algn="just">
              <a:buNone/>
            </a:pPr>
            <a:r>
              <a:rPr lang="he-IL" dirty="0"/>
              <a:t>גילוי האלקטרון בשנת 1897 על ידי הפיזיקאי ג'יי </a:t>
            </a:r>
            <a:r>
              <a:rPr lang="he-IL" dirty="0" err="1"/>
              <a:t>ג'יי</a:t>
            </a:r>
            <a:r>
              <a:rPr lang="he-IL" dirty="0"/>
              <a:t> תומסון היווה פריצת דרך משמעותית, שכן הוא הוכיח לראשונה שהאטום אינו חלקיק יסודי בלתי ניתן לחלוקה, אלא מכיל רכיבים קטנים יותר. תומסון השתמש בשפופרת </a:t>
            </a:r>
            <a:r>
              <a:rPr lang="he-IL" b="1" dirty="0"/>
              <a:t>קרני קתודה </a:t>
            </a:r>
            <a:r>
              <a:rPr lang="he-IL" dirty="0"/>
              <a:t>וגילה כי הקרניים הנפלטות בה מוסטות על ידי שדות חשמליים ומגנטיים, דבר שהעיד על כך שהן מורכבות מחלקיקים בעלי מטען שלילי ומסה מזערית – להם קרא "אלקטרונים". בעקבות התגלית, הציע תומסון את מודל "עוגת הצימוקים", שבו האלקטרונים השליליים מפוזרים בתוך "מרק" של מטען חיובי המאזן אותם מבחינה חשמלית.</a:t>
            </a:r>
          </a:p>
          <a:p>
            <a:pPr algn="just">
              <a:buFont typeface="Arial" panose="020B0604020202020204" pitchFamily="34" charset="0"/>
              <a:buChar char="•"/>
            </a:pPr>
            <a:r>
              <a:rPr lang="he-IL" dirty="0"/>
              <a:t>קרני הקתודה גורמים לזוהר ירקרק כאשר הם פוגעים בחלק השפופרת המצופה בחומר פלורוסנטי. </a:t>
            </a:r>
          </a:p>
          <a:p>
            <a:pPr algn="just">
              <a:buFont typeface="Arial" panose="020B0604020202020204" pitchFamily="34" charset="0"/>
              <a:buChar char="•"/>
            </a:pPr>
            <a:r>
              <a:rPr lang="he-IL" dirty="0"/>
              <a:t>קרני הקתודה נוצרים בתנאים של יצירת מתח חשמלי בין אלקטרודות בשפופרת המכילה גז בלחץ נמוך במיוחד.</a:t>
            </a:r>
          </a:p>
          <a:p>
            <a:pPr marL="0" indent="0" algn="just">
              <a:buNone/>
            </a:pPr>
            <a:endParaRPr lang="he-IL" dirty="0"/>
          </a:p>
        </p:txBody>
      </p:sp>
      <p:sp>
        <p:nvSpPr>
          <p:cNvPr id="6" name="AutoShape 2">
            <a:extLst>
              <a:ext uri="{FF2B5EF4-FFF2-40B4-BE49-F238E27FC236}">
                <a16:creationId xmlns:a16="http://schemas.microsoft.com/office/drawing/2014/main" id="{E6A233DB-7B74-4F24-8F99-3377FDAE7301}"/>
              </a:ext>
            </a:extLst>
          </p:cNvPr>
          <p:cNvSpPr txBox="1">
            <a:spLocks noChangeArrowheads="1"/>
          </p:cNvSpPr>
          <p:nvPr/>
        </p:nvSpPr>
        <p:spPr bwMode="auto">
          <a:xfrm>
            <a:off x="3344069" y="744582"/>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600" b="1" i="0" u="none" strike="noStrike" kern="0" cap="none" spc="0" normalizeH="0" baseline="0" noProof="0" dirty="0">
                <a:ln>
                  <a:noFill/>
                </a:ln>
                <a:solidFill>
                  <a:srgbClr val="006666"/>
                </a:solidFill>
                <a:effectLst/>
                <a:uLnTx/>
                <a:uFillTx/>
                <a:latin typeface="Arial"/>
                <a:ea typeface="+mj-ea"/>
                <a:cs typeface="Arial"/>
              </a:rPr>
              <a:t>גילוי האלקטרון</a:t>
            </a:r>
            <a:endParaRPr kumimoji="0" lang="en-US" altLang="he-IL" sz="3600" b="1" i="0" u="none" strike="noStrike" kern="0" cap="none" spc="0" normalizeH="0" baseline="0" noProof="0" dirty="0">
              <a:ln>
                <a:noFill/>
              </a:ln>
              <a:solidFill>
                <a:srgbClr val="006666"/>
              </a:solidFill>
              <a:effectLst/>
              <a:uLnTx/>
              <a:uFillTx/>
              <a:latin typeface="Arial"/>
              <a:ea typeface="+mj-ea"/>
              <a:cs typeface="Arial"/>
            </a:endParaRPr>
          </a:p>
        </p:txBody>
      </p:sp>
      <p:pic>
        <p:nvPicPr>
          <p:cNvPr id="7" name="תמונה 6">
            <a:extLst>
              <a:ext uri="{FF2B5EF4-FFF2-40B4-BE49-F238E27FC236}">
                <a16:creationId xmlns:a16="http://schemas.microsoft.com/office/drawing/2014/main" id="{5A892606-03C0-4C84-B1A9-0A0FE5B8AECD}"/>
              </a:ext>
            </a:extLst>
          </p:cNvPr>
          <p:cNvPicPr>
            <a:picLocks noChangeAspect="1"/>
          </p:cNvPicPr>
          <p:nvPr/>
        </p:nvPicPr>
        <p:blipFill>
          <a:blip r:embed="rId2"/>
          <a:stretch>
            <a:fillRect/>
          </a:stretch>
        </p:blipFill>
        <p:spPr>
          <a:xfrm>
            <a:off x="609600" y="2033452"/>
            <a:ext cx="3489959" cy="3489959"/>
          </a:xfrm>
          <a:prstGeom prst="rect">
            <a:avLst/>
          </a:prstGeom>
        </p:spPr>
      </p:pic>
    </p:spTree>
    <p:extLst>
      <p:ext uri="{BB962C8B-B14F-4D97-AF65-F5344CB8AC3E}">
        <p14:creationId xmlns:p14="http://schemas.microsoft.com/office/powerpoint/2010/main" val="1220890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תיבת טקסט 7">
            <a:extLst>
              <a:ext uri="{FF2B5EF4-FFF2-40B4-BE49-F238E27FC236}">
                <a16:creationId xmlns:a16="http://schemas.microsoft.com/office/drawing/2014/main" id="{09839100-B4A8-4000-974E-6B349B800E5D}"/>
              </a:ext>
            </a:extLst>
          </p:cNvPr>
          <p:cNvSpPr txBox="1"/>
          <p:nvPr/>
        </p:nvSpPr>
        <p:spPr>
          <a:xfrm>
            <a:off x="2307771" y="2193507"/>
            <a:ext cx="9204938" cy="3231654"/>
          </a:xfrm>
          <a:prstGeom prst="rect">
            <a:avLst/>
          </a:prstGeom>
          <a:noFill/>
        </p:spPr>
        <p:txBody>
          <a:bodyPr wrap="square">
            <a:spAutoFit/>
          </a:bodyPr>
          <a:lstStyle/>
          <a:p>
            <a:pPr marL="1257300" lvl="2" indent="-342900" algn="just" rtl="1">
              <a:buFont typeface="Arial" panose="020B0604020202020204" pitchFamily="34" charset="0"/>
              <a:buChar char="•"/>
            </a:pPr>
            <a:r>
              <a:rPr lang="he-IL" sz="2000" u="sng" dirty="0"/>
              <a:t>מקור וקו תנועה</a:t>
            </a:r>
            <a:r>
              <a:rPr lang="he-IL" dirty="0"/>
              <a:t>: הקרניים נפלטות מהקתודה (האלקטרודה השלילית) ונעות בקו ישר לעבר האנודה.</a:t>
            </a:r>
          </a:p>
          <a:p>
            <a:pPr marL="1200150" lvl="2" indent="-285750" algn="just" rtl="1">
              <a:buFont typeface="Arial" panose="020B0604020202020204" pitchFamily="34" charset="0"/>
              <a:buChar char="•"/>
            </a:pPr>
            <a:r>
              <a:rPr lang="he-IL" u="sng" dirty="0"/>
              <a:t>מטען חשמלי: </a:t>
            </a:r>
            <a:r>
              <a:rPr lang="he-IL" dirty="0"/>
              <a:t>קרני הקתודה נושאות מטען חשמלי שלילי. ניתן להוכיח זאת על ידי הצבת לוחות טעונים חשמלית לצד השפופרת – הקרניים יוסטו תמיד לכיוון הלוח החיובי.</a:t>
            </a:r>
          </a:p>
          <a:p>
            <a:pPr marL="1200150" lvl="2" indent="-285750" algn="just" rtl="1">
              <a:buFont typeface="Arial" panose="020B0604020202020204" pitchFamily="34" charset="0"/>
              <a:buChar char="•"/>
            </a:pPr>
            <a:r>
              <a:rPr lang="he-IL" sz="2000" u="sng" dirty="0"/>
              <a:t>הרכב חלקיקי</a:t>
            </a:r>
            <a:r>
              <a:rPr lang="he-IL" dirty="0"/>
              <a:t>: הקרניים אינן סוג של אור או גל, אלא מורכבות מחלקיקים פיזיים בעלי מסה (להם קרא תומסון "אלקטרונים").</a:t>
            </a:r>
          </a:p>
          <a:p>
            <a:pPr marL="1200150" lvl="2" indent="-285750" algn="just" rtl="1">
              <a:buFont typeface="Arial" panose="020B0604020202020204" pitchFamily="34" charset="0"/>
              <a:buChar char="•"/>
            </a:pPr>
            <a:r>
              <a:rPr lang="he-IL" sz="2000" u="sng" dirty="0"/>
              <a:t>הסטה מגנטית</a:t>
            </a:r>
            <a:r>
              <a:rPr lang="he-IL" u="sng" dirty="0"/>
              <a:t>: </a:t>
            </a:r>
            <a:r>
              <a:rPr lang="he-IL" dirty="0"/>
              <a:t>בנוסף לשדה חשמלי, הקרניים מוסטות גם על ידי שדה מגנטי (מגנט), מה שמאשש את היותן חלקיקים טעונים בתנועה.</a:t>
            </a:r>
          </a:p>
          <a:p>
            <a:pPr marL="1200150" lvl="2" indent="-285750" algn="just" rtl="1">
              <a:buFont typeface="Arial" panose="020B0604020202020204" pitchFamily="34" charset="0"/>
              <a:buChar char="•"/>
            </a:pPr>
            <a:r>
              <a:rPr lang="he-IL" u="sng" dirty="0"/>
              <a:t>תכונה אוניברסלית</a:t>
            </a:r>
            <a:r>
              <a:rPr lang="he-IL" dirty="0"/>
              <a:t>: תכונות הקרניים אינן תלויות בסוג החומר ממנו עשויה הקתודה או בסוג הגז הנמצא בשפופרת, מה שמעיד על כך שהאלקטרונים הם מרכיב בסיסי בכל סוגי האטומים.</a:t>
            </a:r>
          </a:p>
        </p:txBody>
      </p:sp>
      <p:sp>
        <p:nvSpPr>
          <p:cNvPr id="10" name="AutoShape 2">
            <a:extLst>
              <a:ext uri="{FF2B5EF4-FFF2-40B4-BE49-F238E27FC236}">
                <a16:creationId xmlns:a16="http://schemas.microsoft.com/office/drawing/2014/main" id="{261AA9CD-D6C8-4C2B-A7F4-10927B55E54A}"/>
              </a:ext>
            </a:extLst>
          </p:cNvPr>
          <p:cNvSpPr txBox="1">
            <a:spLocks noChangeArrowheads="1"/>
          </p:cNvSpPr>
          <p:nvPr/>
        </p:nvSpPr>
        <p:spPr bwMode="auto">
          <a:xfrm>
            <a:off x="3344069" y="744582"/>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600" b="1" i="0" u="none" strike="noStrike" kern="0" cap="none" spc="0" normalizeH="0" baseline="0" noProof="0" dirty="0">
                <a:ln>
                  <a:noFill/>
                </a:ln>
                <a:solidFill>
                  <a:srgbClr val="006666"/>
                </a:solidFill>
                <a:effectLst/>
                <a:uLnTx/>
                <a:uFillTx/>
                <a:latin typeface="Arial"/>
                <a:ea typeface="+mj-ea"/>
                <a:cs typeface="Arial"/>
              </a:rPr>
              <a:t>תכונותיהן של "קרני קתודה"</a:t>
            </a:r>
            <a:endParaRPr kumimoji="0" lang="en-US" altLang="he-IL" sz="3600" b="1" i="0" u="none" strike="noStrike" kern="0" cap="none" spc="0" normalizeH="0" baseline="0" noProof="0" dirty="0">
              <a:ln>
                <a:noFill/>
              </a:ln>
              <a:solidFill>
                <a:srgbClr val="006666"/>
              </a:solidFill>
              <a:effectLst/>
              <a:uLnTx/>
              <a:uFillTx/>
              <a:latin typeface="Arial"/>
              <a:ea typeface="+mj-ea"/>
              <a:cs typeface="Arial"/>
            </a:endParaRPr>
          </a:p>
        </p:txBody>
      </p:sp>
      <p:sp>
        <p:nvSpPr>
          <p:cNvPr id="5" name="תיבת טקסט 4">
            <a:extLst>
              <a:ext uri="{FF2B5EF4-FFF2-40B4-BE49-F238E27FC236}">
                <a16:creationId xmlns:a16="http://schemas.microsoft.com/office/drawing/2014/main" id="{0F388D2A-2D64-4D0D-94C6-5DA657C4CB19}"/>
              </a:ext>
            </a:extLst>
          </p:cNvPr>
          <p:cNvSpPr txBox="1"/>
          <p:nvPr/>
        </p:nvSpPr>
        <p:spPr>
          <a:xfrm>
            <a:off x="3582119" y="5361754"/>
            <a:ext cx="6094562" cy="646331"/>
          </a:xfrm>
          <a:prstGeom prst="rect">
            <a:avLst/>
          </a:prstGeom>
          <a:noFill/>
        </p:spPr>
        <p:txBody>
          <a:bodyPr wrap="square">
            <a:spAutoFit/>
          </a:bodyPr>
          <a:lstStyle/>
          <a:p>
            <a:endParaRPr lang="he-IL" dirty="0"/>
          </a:p>
          <a:p>
            <a:endParaRPr lang="he-IL" dirty="0"/>
          </a:p>
        </p:txBody>
      </p:sp>
    </p:spTree>
    <p:extLst>
      <p:ext uri="{BB962C8B-B14F-4D97-AF65-F5344CB8AC3E}">
        <p14:creationId xmlns:p14="http://schemas.microsoft.com/office/powerpoint/2010/main" val="2562967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תמונה של Thomson's plum pudding model">
            <a:extLst>
              <a:ext uri="{FF2B5EF4-FFF2-40B4-BE49-F238E27FC236}">
                <a16:creationId xmlns:a16="http://schemas.microsoft.com/office/drawing/2014/main" id="{113BF501-913E-417A-B0BE-F13889DC5F0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579" y="1305752"/>
            <a:ext cx="4078839" cy="4051300"/>
          </a:xfrm>
          <a:prstGeom prst="rect">
            <a:avLst/>
          </a:prstGeom>
          <a:noFill/>
          <a:extLst>
            <a:ext uri="{909E8E84-426E-40DD-AFC4-6F175D3DCCD1}">
              <a14:hiddenFill xmlns:a14="http://schemas.microsoft.com/office/drawing/2010/main">
                <a:solidFill>
                  <a:srgbClr val="FFFFFF"/>
                </a:solidFill>
              </a14:hiddenFill>
            </a:ext>
          </a:extLst>
        </p:spPr>
      </p:pic>
      <p:sp>
        <p:nvSpPr>
          <p:cNvPr id="8" name="תיבת טקסט 7">
            <a:extLst>
              <a:ext uri="{FF2B5EF4-FFF2-40B4-BE49-F238E27FC236}">
                <a16:creationId xmlns:a16="http://schemas.microsoft.com/office/drawing/2014/main" id="{0CC38002-8277-4197-B3F8-5839C543D782}"/>
              </a:ext>
            </a:extLst>
          </p:cNvPr>
          <p:cNvSpPr txBox="1"/>
          <p:nvPr/>
        </p:nvSpPr>
        <p:spPr>
          <a:xfrm>
            <a:off x="5172891" y="2217731"/>
            <a:ext cx="6096000" cy="3139321"/>
          </a:xfrm>
          <a:prstGeom prst="rect">
            <a:avLst/>
          </a:prstGeom>
          <a:noFill/>
        </p:spPr>
        <p:txBody>
          <a:bodyPr wrap="square">
            <a:spAutoFit/>
          </a:bodyPr>
          <a:lstStyle/>
          <a:p>
            <a:pPr algn="r"/>
            <a:r>
              <a:rPr lang="he-IL" dirty="0"/>
              <a:t>מודל "עוגת הצימוקים", שהוצע על ידי ג'יי ג'יי תומסון בשנת 1904, היה המודל הראשון שהציג את האטום כמבנה מורכב המכיל חלקיקים תת-אטומיים. לפי מודל זה, האטום נתפס ככדור מלא בעל מטען חשמלי חיובי אחיד ("הבצק" של העוגה), שבתוכו משובצים אלקטרונים בעלי מטען שלילי ("הצימוקים"). תומסון הציע מבנה זה כדי להסביר את הניטרליות החשמלית של האטום – המטען החיובי של הכדור מבטל בדיוק את המטען השלילי של האלקטרונים, כך שהאטום כולו נשאר חסר מטען.</a:t>
            </a:r>
          </a:p>
          <a:p>
            <a:pPr algn="r"/>
            <a:endParaRPr lang="he-IL" dirty="0"/>
          </a:p>
          <a:p>
            <a:pPr algn="r"/>
            <a:r>
              <a:rPr lang="he-IL" dirty="0"/>
              <a:t>המודל הזה הופרך מאוחר יותר על ידי רתרפורד, שהוכיח שהמטען החיובי אינו מפוזר בכל האטום אלא מרוכז בגרעין קטן במרכזו.</a:t>
            </a:r>
          </a:p>
        </p:txBody>
      </p:sp>
      <p:sp>
        <p:nvSpPr>
          <p:cNvPr id="9" name="AutoShape 2">
            <a:extLst>
              <a:ext uri="{FF2B5EF4-FFF2-40B4-BE49-F238E27FC236}">
                <a16:creationId xmlns:a16="http://schemas.microsoft.com/office/drawing/2014/main" id="{5CD5AA56-A5C2-4F68-B7D7-7FA56B9F9615}"/>
              </a:ext>
            </a:extLst>
          </p:cNvPr>
          <p:cNvSpPr txBox="1">
            <a:spLocks noChangeArrowheads="1"/>
          </p:cNvSpPr>
          <p:nvPr/>
        </p:nvSpPr>
        <p:spPr bwMode="auto">
          <a:xfrm>
            <a:off x="3344069" y="744582"/>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600" b="1" i="0" u="none" strike="noStrike" kern="0" cap="none" spc="0" normalizeH="0" baseline="0" noProof="0" dirty="0">
                <a:ln>
                  <a:noFill/>
                </a:ln>
                <a:solidFill>
                  <a:srgbClr val="006666"/>
                </a:solidFill>
                <a:effectLst/>
                <a:uLnTx/>
                <a:uFillTx/>
                <a:latin typeface="Arial"/>
                <a:ea typeface="+mj-ea"/>
                <a:cs typeface="Arial"/>
              </a:rPr>
              <a:t>מודל הצימוקים של תומסון</a:t>
            </a:r>
            <a:endParaRPr kumimoji="0" lang="en-US" altLang="he-IL" sz="3600" b="1" i="0" u="none" strike="noStrike" kern="0" cap="none" spc="0" normalizeH="0" baseline="0" noProof="0" dirty="0">
              <a:ln>
                <a:noFill/>
              </a:ln>
              <a:solidFill>
                <a:srgbClr val="006666"/>
              </a:solidFill>
              <a:effectLst/>
              <a:uLnTx/>
              <a:uFillTx/>
              <a:latin typeface="Arial"/>
              <a:ea typeface="+mj-ea"/>
              <a:cs typeface="Arial"/>
            </a:endParaRPr>
          </a:p>
        </p:txBody>
      </p:sp>
    </p:spTree>
    <p:extLst>
      <p:ext uri="{BB962C8B-B14F-4D97-AF65-F5344CB8AC3E}">
        <p14:creationId xmlns:p14="http://schemas.microsoft.com/office/powerpoint/2010/main" val="16163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5A428146-6CE5-4C3E-BC49-67CBFE6BFD75}"/>
              </a:ext>
            </a:extLst>
          </p:cNvPr>
          <p:cNvSpPr>
            <a:spLocks noGrp="1"/>
          </p:cNvSpPr>
          <p:nvPr>
            <p:ph idx="1"/>
          </p:nvPr>
        </p:nvSpPr>
        <p:spPr>
          <a:xfrm>
            <a:off x="4982258" y="4631804"/>
            <a:ext cx="6704294" cy="1410642"/>
          </a:xfrm>
        </p:spPr>
        <p:txBody>
          <a:bodyPr>
            <a:normAutofit/>
          </a:bodyPr>
          <a:lstStyle/>
          <a:p>
            <a:pPr>
              <a:buFont typeface="Arial" panose="020B0604020202020204" pitchFamily="34" charset="0"/>
              <a:buChar char="•"/>
            </a:pPr>
            <a:r>
              <a:rPr lang="he-IL" sz="1600" u="sng" dirty="0"/>
              <a:t>רתרפורד</a:t>
            </a:r>
            <a:r>
              <a:rPr lang="he-IL" sz="1600" dirty="0"/>
              <a:t> הפציץ עלה זהב דק בחלקיקי אלפא חיוביים.</a:t>
            </a:r>
          </a:p>
          <a:p>
            <a:pPr>
              <a:buFont typeface="Arial" panose="020B0604020202020204" pitchFamily="34" charset="0"/>
              <a:buChar char="•"/>
            </a:pPr>
            <a:r>
              <a:rPr lang="he-IL" sz="1600" u="sng" dirty="0"/>
              <a:t>הממצאים: </a:t>
            </a:r>
            <a:r>
              <a:rPr lang="he-IL" sz="1600" dirty="0"/>
              <a:t>רוב החלקיקים עברו בקו ישר, אך חלקם הוסטו בזוויות חדות.</a:t>
            </a:r>
          </a:p>
          <a:p>
            <a:pPr>
              <a:buFont typeface="Arial" panose="020B0604020202020204" pitchFamily="34" charset="0"/>
              <a:buChar char="•"/>
            </a:pPr>
            <a:r>
              <a:rPr lang="he-IL" sz="1600" u="sng" dirty="0"/>
              <a:t>המסקנה</a:t>
            </a:r>
            <a:r>
              <a:rPr lang="he-IL" sz="1600" b="1" dirty="0"/>
              <a:t>:</a:t>
            </a:r>
            <a:r>
              <a:rPr lang="he-IL" sz="1600" dirty="0"/>
              <a:t> רוב נפח האטום הוא </a:t>
            </a:r>
            <a:r>
              <a:rPr lang="he-IL" sz="1600" u="sng" dirty="0"/>
              <a:t>ריק,</a:t>
            </a:r>
            <a:r>
              <a:rPr lang="he-IL" sz="1600" dirty="0"/>
              <a:t> ובמרכזו נמצא גרעין קטן מאוד, דחוס וטעון חיובית.</a:t>
            </a:r>
          </a:p>
          <a:p>
            <a:endParaRPr lang="he-IL" sz="1600" dirty="0"/>
          </a:p>
        </p:txBody>
      </p:sp>
      <p:pic>
        <p:nvPicPr>
          <p:cNvPr id="4098" name="Picture 2" descr="תמונה של Rutherford gold foil experiment diagram">
            <a:extLst>
              <a:ext uri="{FF2B5EF4-FFF2-40B4-BE49-F238E27FC236}">
                <a16:creationId xmlns:a16="http://schemas.microsoft.com/office/drawing/2014/main" id="{B33995FC-0A35-4A28-ADB6-962AA19CD0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369" y="1051291"/>
            <a:ext cx="4310063" cy="4352378"/>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2">
            <a:extLst>
              <a:ext uri="{FF2B5EF4-FFF2-40B4-BE49-F238E27FC236}">
                <a16:creationId xmlns:a16="http://schemas.microsoft.com/office/drawing/2014/main" id="{3E0E4121-E677-4C68-8D75-16A62E53207B}"/>
              </a:ext>
            </a:extLst>
          </p:cNvPr>
          <p:cNvSpPr txBox="1">
            <a:spLocks noChangeArrowheads="1"/>
          </p:cNvSpPr>
          <p:nvPr/>
        </p:nvSpPr>
        <p:spPr bwMode="auto">
          <a:xfrm>
            <a:off x="3657578" y="548136"/>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200" b="1" i="0" u="none" strike="noStrike" kern="0" cap="none" spc="0" normalizeH="0" baseline="0" noProof="0" dirty="0">
                <a:ln>
                  <a:noFill/>
                </a:ln>
                <a:solidFill>
                  <a:srgbClr val="006666"/>
                </a:solidFill>
                <a:effectLst/>
                <a:uLnTx/>
                <a:uFillTx/>
                <a:latin typeface="Arial"/>
                <a:ea typeface="+mj-ea"/>
                <a:cs typeface="Arial"/>
              </a:rPr>
              <a:t>ניסוי עלה הזהב של רתרפורד (1911)</a:t>
            </a:r>
            <a:endParaRPr kumimoji="0" lang="en-US" altLang="he-IL" sz="3200" b="1" i="0" u="none" strike="noStrike" kern="0" cap="none" spc="0" normalizeH="0" baseline="0" noProof="0" dirty="0">
              <a:ln>
                <a:noFill/>
              </a:ln>
              <a:solidFill>
                <a:srgbClr val="006666"/>
              </a:solidFill>
              <a:effectLst/>
              <a:uLnTx/>
              <a:uFillTx/>
              <a:latin typeface="Arial"/>
              <a:ea typeface="+mj-ea"/>
              <a:cs typeface="Arial"/>
            </a:endParaRPr>
          </a:p>
        </p:txBody>
      </p:sp>
      <p:sp>
        <p:nvSpPr>
          <p:cNvPr id="7" name="תיבת טקסט 6">
            <a:extLst>
              <a:ext uri="{FF2B5EF4-FFF2-40B4-BE49-F238E27FC236}">
                <a16:creationId xmlns:a16="http://schemas.microsoft.com/office/drawing/2014/main" id="{F2A1E26C-5F6C-4C33-A4BC-FF3825E6EDAE}"/>
              </a:ext>
            </a:extLst>
          </p:cNvPr>
          <p:cNvSpPr txBox="1"/>
          <p:nvPr/>
        </p:nvSpPr>
        <p:spPr>
          <a:xfrm>
            <a:off x="5434148" y="1759765"/>
            <a:ext cx="6096000" cy="2308324"/>
          </a:xfrm>
          <a:prstGeom prst="rect">
            <a:avLst/>
          </a:prstGeom>
          <a:noFill/>
        </p:spPr>
        <p:txBody>
          <a:bodyPr wrap="square">
            <a:spAutoFit/>
          </a:bodyPr>
          <a:lstStyle/>
          <a:p>
            <a:pPr algn="r"/>
            <a:r>
              <a:rPr lang="he-IL" dirty="0"/>
              <a:t>ארנסט רתפורד, פיזיקאי ניו-</a:t>
            </a:r>
            <a:r>
              <a:rPr lang="he-IL" dirty="0" err="1"/>
              <a:t>זילנדי</a:t>
            </a:r>
            <a:r>
              <a:rPr lang="he-IL" dirty="0"/>
              <a:t> ותלמידו של תומסון, ביצע ניסוי שבאופן אירוני הפריך את מודל "עוגת הצימוקים" של מורו. בניסוי זה, רתפורד ירה חלקיקי אלפא בעלי מטען חיובי לעבר רדיד זהב דק, מתוך ציפייה שהם יעברו דרכו בקלות. אולם, להפתעתו ולתדהמת עוזריו, התגלה כי אף שרוב החלקיקים אכן עברו, אחוז קטן מהם הוחזר לאחור בעוצמה. ממצא מקרי זה הוכיח כי האטום אינו "גוש" אחיד כפי שחשב תומסון, אלא מורכב ברובו מריק, כאשר המטען החיובי מרוכז בגרעין קטן ודחוס במרכזו.</a:t>
            </a:r>
          </a:p>
        </p:txBody>
      </p:sp>
    </p:spTree>
    <p:extLst>
      <p:ext uri="{BB962C8B-B14F-4D97-AF65-F5344CB8AC3E}">
        <p14:creationId xmlns:p14="http://schemas.microsoft.com/office/powerpoint/2010/main" val="2926514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3E0E4121-E677-4C68-8D75-16A62E53207B}"/>
              </a:ext>
            </a:extLst>
          </p:cNvPr>
          <p:cNvSpPr txBox="1">
            <a:spLocks noChangeArrowheads="1"/>
          </p:cNvSpPr>
          <p:nvPr/>
        </p:nvSpPr>
        <p:spPr bwMode="auto">
          <a:xfrm>
            <a:off x="3466011" y="800685"/>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200" b="1" i="0" u="none" strike="noStrike" kern="0" cap="none" spc="0" normalizeH="0" baseline="0" noProof="0" dirty="0">
                <a:ln>
                  <a:noFill/>
                </a:ln>
                <a:solidFill>
                  <a:srgbClr val="006666"/>
                </a:solidFill>
                <a:effectLst/>
                <a:uLnTx/>
                <a:uFillTx/>
                <a:latin typeface="Arial"/>
                <a:ea typeface="+mj-ea"/>
                <a:cs typeface="Arial"/>
              </a:rPr>
              <a:t>מודל רתרפורד - המודל הפלנטרי</a:t>
            </a:r>
          </a:p>
        </p:txBody>
      </p:sp>
      <p:sp>
        <p:nvSpPr>
          <p:cNvPr id="7" name="תיבת טקסט 6">
            <a:extLst>
              <a:ext uri="{FF2B5EF4-FFF2-40B4-BE49-F238E27FC236}">
                <a16:creationId xmlns:a16="http://schemas.microsoft.com/office/drawing/2014/main" id="{F2A1E26C-5F6C-4C33-A4BC-FF3825E6EDAE}"/>
              </a:ext>
            </a:extLst>
          </p:cNvPr>
          <p:cNvSpPr txBox="1"/>
          <p:nvPr/>
        </p:nvSpPr>
        <p:spPr>
          <a:xfrm>
            <a:off x="1341120" y="2080056"/>
            <a:ext cx="10049691" cy="2308324"/>
          </a:xfrm>
          <a:prstGeom prst="rect">
            <a:avLst/>
          </a:prstGeom>
          <a:noFill/>
        </p:spPr>
        <p:txBody>
          <a:bodyPr wrap="square">
            <a:spAutoFit/>
          </a:bodyPr>
          <a:lstStyle/>
          <a:p>
            <a:pPr algn="r"/>
            <a:r>
              <a:rPr lang="he-IL" dirty="0"/>
              <a:t>בעקבות תוצאות ניסוי רדיד הזהב, הציע ארנסט רתרפורד את המודל הפלנטרי, ששינה לחלוטין את תפיסת האטום. לפי מודל זה, האטום אינו גוש מוצק, אלא דומה למערכת שמש זעירה: במרכזו נמצא גרעין קטן ודחוס בעל מטען חיובי, שבו מרוכזת כמעט כל מסת האטום, בעוד האלקטרונים השליליים חגים סביבו במרחקים גדולים. מודל זה הדגיש שרוב נפחו של האטום הוא למעשה ריק, אך הוא הציב שאלה חדשה – מדוע האלקטרונים אינם מאבדים אנרגיה וקורסים לתוך הגרעין? שאלה שתוביל בהמשך למודל של בוהר.</a:t>
            </a:r>
          </a:p>
          <a:p>
            <a:pPr algn="r"/>
            <a:endParaRPr lang="he-IL" dirty="0"/>
          </a:p>
          <a:p>
            <a:pPr algn="r"/>
            <a:r>
              <a:rPr lang="he-IL" dirty="0"/>
              <a:t>נקודת מפתח: המודל נקרא "פלנטרי" כי הוא מדמה את תנועת האלקטרונים סביב הגרעין לתנועת כוכבי הלכת סביב השמש.</a:t>
            </a:r>
          </a:p>
        </p:txBody>
      </p:sp>
      <p:sp>
        <p:nvSpPr>
          <p:cNvPr id="9" name="תיבת טקסט 8">
            <a:extLst>
              <a:ext uri="{FF2B5EF4-FFF2-40B4-BE49-F238E27FC236}">
                <a16:creationId xmlns:a16="http://schemas.microsoft.com/office/drawing/2014/main" id="{86B0F916-B99F-4110-992F-05CCAFCCF9B6}"/>
              </a:ext>
            </a:extLst>
          </p:cNvPr>
          <p:cNvSpPr txBox="1"/>
          <p:nvPr/>
        </p:nvSpPr>
        <p:spPr>
          <a:xfrm>
            <a:off x="1750423" y="4937120"/>
            <a:ext cx="8874034" cy="1431161"/>
          </a:xfrm>
          <a:prstGeom prst="rect">
            <a:avLst/>
          </a:prstGeom>
          <a:noFill/>
        </p:spPr>
        <p:txBody>
          <a:bodyPr wrap="square">
            <a:spAutoFit/>
          </a:bodyPr>
          <a:lstStyle/>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8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האטום דומה למערכת השמש.</a:t>
            </a:r>
          </a:p>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8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גרעין האטום (בעל מטען חיובי) במרכז, והאלקטרונים מסתובבים סביבו במרחקים גדולים.</a:t>
            </a:r>
          </a:p>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8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הבעיה במודל: לפי הפיזיקה הקלאסית, אלקטרון בתנועה כזו אמור לאבד אנרגיה ולקרוס לתוך הגרעין.</a:t>
            </a:r>
          </a:p>
        </p:txBody>
      </p:sp>
    </p:spTree>
    <p:extLst>
      <p:ext uri="{BB962C8B-B14F-4D97-AF65-F5344CB8AC3E}">
        <p14:creationId xmlns:p14="http://schemas.microsoft.com/office/powerpoint/2010/main" val="213138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3E0E4121-E677-4C68-8D75-16A62E53207B}"/>
              </a:ext>
            </a:extLst>
          </p:cNvPr>
          <p:cNvSpPr txBox="1">
            <a:spLocks noChangeArrowheads="1"/>
          </p:cNvSpPr>
          <p:nvPr/>
        </p:nvSpPr>
        <p:spPr bwMode="auto">
          <a:xfrm>
            <a:off x="3544388" y="617805"/>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200" b="1" i="0" u="none" strike="noStrike" kern="0" cap="none" spc="0" normalizeH="0" baseline="0" noProof="0" dirty="0">
                <a:ln>
                  <a:noFill/>
                </a:ln>
                <a:solidFill>
                  <a:srgbClr val="006666"/>
                </a:solidFill>
                <a:effectLst/>
                <a:uLnTx/>
                <a:uFillTx/>
                <a:latin typeface="Arial"/>
                <a:ea typeface="+mj-ea"/>
                <a:cs typeface="Arial"/>
              </a:rPr>
              <a:t>המודל הפלנטרי – סתירות מדעיות</a:t>
            </a:r>
          </a:p>
        </p:txBody>
      </p:sp>
      <p:sp>
        <p:nvSpPr>
          <p:cNvPr id="6" name="תיבת טקסט 5">
            <a:extLst>
              <a:ext uri="{FF2B5EF4-FFF2-40B4-BE49-F238E27FC236}">
                <a16:creationId xmlns:a16="http://schemas.microsoft.com/office/drawing/2014/main" id="{2292216B-607D-4684-B2D8-141A5954E79A}"/>
              </a:ext>
            </a:extLst>
          </p:cNvPr>
          <p:cNvSpPr txBox="1"/>
          <p:nvPr/>
        </p:nvSpPr>
        <p:spPr>
          <a:xfrm>
            <a:off x="3979816" y="1908410"/>
            <a:ext cx="7489371" cy="2031325"/>
          </a:xfrm>
          <a:prstGeom prst="rect">
            <a:avLst/>
          </a:prstGeom>
          <a:noFill/>
        </p:spPr>
        <p:txBody>
          <a:bodyPr wrap="square">
            <a:spAutoFit/>
          </a:bodyPr>
          <a:lstStyle/>
          <a:p>
            <a:pPr algn="r"/>
            <a:r>
              <a:rPr lang="he-IL" dirty="0"/>
              <a:t>המודל הפלנטרי של רתפורד היה פריצת דרך, אך הוא עמד בפני בעיה מדעית מרכזית (בעיות של הפיזיקה הקלאסית) שלא ניתן היה ליישב באותה עת על ידי המודל הפלנטרי שהציע רתפורד:</a:t>
            </a:r>
          </a:p>
          <a:p>
            <a:pPr marL="285750" indent="-285750" algn="r" rtl="1">
              <a:buFont typeface="Arial" panose="020B0604020202020204" pitchFamily="34" charset="0"/>
              <a:buChar char="•"/>
            </a:pPr>
            <a:r>
              <a:rPr lang="he-IL" u="sng" dirty="0"/>
              <a:t>ספקטרום הפליטה של האטום</a:t>
            </a:r>
            <a:r>
              <a:rPr lang="he-IL" dirty="0"/>
              <a:t>: מדוע ספקטרום הפליטה של האטום הוא ספקטרום קווי ולא ספקטרום רציף.</a:t>
            </a:r>
          </a:p>
          <a:p>
            <a:pPr algn="r" rtl="1"/>
            <a:endParaRPr lang="he-IL" dirty="0"/>
          </a:p>
          <a:p>
            <a:pPr algn="r" rtl="1"/>
            <a:r>
              <a:rPr lang="he-IL" dirty="0"/>
              <a:t>המודל של רתפורד לא ידע להסביר מדוע נפלטים רק צבעים מסוימים.</a:t>
            </a:r>
          </a:p>
        </p:txBody>
      </p:sp>
      <p:pic>
        <p:nvPicPr>
          <p:cNvPr id="3" name="תמונה 2">
            <a:extLst>
              <a:ext uri="{FF2B5EF4-FFF2-40B4-BE49-F238E27FC236}">
                <a16:creationId xmlns:a16="http://schemas.microsoft.com/office/drawing/2014/main" id="{F26408F3-B6A4-46CE-A522-E8BF1ED7B079}"/>
              </a:ext>
            </a:extLst>
          </p:cNvPr>
          <p:cNvPicPr>
            <a:picLocks noChangeAspect="1"/>
          </p:cNvPicPr>
          <p:nvPr/>
        </p:nvPicPr>
        <p:blipFill>
          <a:blip r:embed="rId2"/>
          <a:stretch>
            <a:fillRect/>
          </a:stretch>
        </p:blipFill>
        <p:spPr>
          <a:xfrm>
            <a:off x="393117" y="1908410"/>
            <a:ext cx="3586699" cy="3586699"/>
          </a:xfrm>
          <a:prstGeom prst="rect">
            <a:avLst/>
          </a:prstGeom>
        </p:spPr>
      </p:pic>
    </p:spTree>
    <p:extLst>
      <p:ext uri="{BB962C8B-B14F-4D97-AF65-F5344CB8AC3E}">
        <p14:creationId xmlns:p14="http://schemas.microsoft.com/office/powerpoint/2010/main" val="152107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3E0E4121-E677-4C68-8D75-16A62E53207B}"/>
              </a:ext>
            </a:extLst>
          </p:cNvPr>
          <p:cNvSpPr txBox="1">
            <a:spLocks noChangeArrowheads="1"/>
          </p:cNvSpPr>
          <p:nvPr/>
        </p:nvSpPr>
        <p:spPr bwMode="auto">
          <a:xfrm>
            <a:off x="3762102" y="467057"/>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1" eaLnBrk="0" fontAlgn="base" hangingPunct="0">
              <a:lnSpc>
                <a:spcPct val="90000"/>
              </a:lnSpc>
              <a:spcBef>
                <a:spcPct val="0"/>
              </a:spcBef>
              <a:spcAft>
                <a:spcPct val="0"/>
              </a:spcAft>
              <a:defRPr sz="3600" b="1">
                <a:solidFill>
                  <a:schemeClr val="tx2"/>
                </a:solidFill>
                <a:latin typeface="+mj-lt"/>
                <a:ea typeface="+mj-ea"/>
                <a:cs typeface="+mj-cs"/>
              </a:defRPr>
            </a:lvl1pPr>
            <a:lvl2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1"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1"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1"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1"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1" fontAlgn="base">
              <a:lnSpc>
                <a:spcPct val="90000"/>
              </a:lnSpc>
              <a:spcBef>
                <a:spcPct val="0"/>
              </a:spcBef>
              <a:spcAft>
                <a:spcPct val="0"/>
              </a:spcAft>
              <a:defRPr sz="3600" b="1">
                <a:solidFill>
                  <a:schemeClr val="tx2"/>
                </a:solidFill>
                <a:latin typeface="Arial" pitchFamily="34" charset="0"/>
                <a:cs typeface="Arial" pitchFamily="34" charset="0"/>
              </a:defRPr>
            </a:lvl9p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he-IL" altLang="he-IL" sz="3200" b="1" i="0" u="none" strike="noStrike" kern="0" cap="none" spc="0" normalizeH="0" baseline="0" noProof="0" dirty="0">
                <a:ln>
                  <a:noFill/>
                </a:ln>
                <a:solidFill>
                  <a:srgbClr val="006666"/>
                </a:solidFill>
                <a:effectLst/>
                <a:uLnTx/>
                <a:uFillTx/>
                <a:latin typeface="Arial"/>
                <a:ea typeface="+mj-ea"/>
                <a:cs typeface="Arial"/>
              </a:rPr>
              <a:t>מודל בוהר (1913) - רמות אנרגיה</a:t>
            </a:r>
          </a:p>
        </p:txBody>
      </p:sp>
      <p:pic>
        <p:nvPicPr>
          <p:cNvPr id="2" name="תמונה 1">
            <a:extLst>
              <a:ext uri="{FF2B5EF4-FFF2-40B4-BE49-F238E27FC236}">
                <a16:creationId xmlns:a16="http://schemas.microsoft.com/office/drawing/2014/main" id="{AE1005EE-0EA8-4451-8567-E18E5D2DF534}"/>
              </a:ext>
            </a:extLst>
          </p:cNvPr>
          <p:cNvPicPr>
            <a:picLocks noChangeAspect="1"/>
          </p:cNvPicPr>
          <p:nvPr/>
        </p:nvPicPr>
        <p:blipFill>
          <a:blip r:embed="rId2"/>
          <a:stretch>
            <a:fillRect/>
          </a:stretch>
        </p:blipFill>
        <p:spPr>
          <a:xfrm>
            <a:off x="636918" y="1158381"/>
            <a:ext cx="3699950" cy="4541238"/>
          </a:xfrm>
          <a:prstGeom prst="rect">
            <a:avLst/>
          </a:prstGeom>
        </p:spPr>
      </p:pic>
      <p:sp>
        <p:nvSpPr>
          <p:cNvPr id="7" name="תיבת טקסט 6">
            <a:extLst>
              <a:ext uri="{FF2B5EF4-FFF2-40B4-BE49-F238E27FC236}">
                <a16:creationId xmlns:a16="http://schemas.microsoft.com/office/drawing/2014/main" id="{1796C6B6-DA3A-4B49-9E07-D709354B0AD1}"/>
              </a:ext>
            </a:extLst>
          </p:cNvPr>
          <p:cNvSpPr txBox="1"/>
          <p:nvPr/>
        </p:nvSpPr>
        <p:spPr>
          <a:xfrm>
            <a:off x="4720045" y="1610057"/>
            <a:ext cx="6966857" cy="2862322"/>
          </a:xfrm>
          <a:prstGeom prst="rect">
            <a:avLst/>
          </a:prstGeom>
          <a:noFill/>
        </p:spPr>
        <p:txBody>
          <a:bodyPr wrap="square">
            <a:spAutoFit/>
          </a:bodyPr>
          <a:lstStyle/>
          <a:p>
            <a:pPr algn="r" rtl="1"/>
            <a:r>
              <a:rPr lang="he-IL" dirty="0"/>
              <a:t>בשנת 1913 הציע הפיזיקאי נילס בוהר שיפור למודל הפלנטרי, שנועד ליישב את בעיית הספקטרום הקווי. </a:t>
            </a:r>
          </a:p>
          <a:p>
            <a:pPr marL="285750" indent="-285750" algn="r" rtl="1">
              <a:buFont typeface="Arial" panose="020B0604020202020204" pitchFamily="34" charset="0"/>
              <a:buChar char="•"/>
            </a:pPr>
            <a:r>
              <a:rPr lang="he-IL" dirty="0"/>
              <a:t>בוהר קבע כי האלקטרונים אינם נעים סתם כך במרחב, אלא מוגבלים למסלולים מעגליים קבועים המייצגים רמות אנרגיה מוגדרות ("קליפות"). </a:t>
            </a:r>
          </a:p>
          <a:p>
            <a:pPr marL="285750" indent="-285750" algn="r" rtl="1">
              <a:buFont typeface="Arial" panose="020B0604020202020204" pitchFamily="34" charset="0"/>
              <a:buChar char="•"/>
            </a:pPr>
            <a:r>
              <a:rPr lang="he-IL" dirty="0"/>
              <a:t>בנוסף, בוהר הסביר כי האלקטרון יכול לעבור בין רמות רק על ידי ספיגה או פליטה של מנת אנרגיה מדויקת (קוונט), מה שמסביר מדוע אטומים פולטים אור בספקטרום קווי ספציפי ולא רציף.</a:t>
            </a:r>
          </a:p>
          <a:p>
            <a:pPr algn="r" rtl="1"/>
            <a:endParaRPr lang="he-IL" dirty="0"/>
          </a:p>
          <a:p>
            <a:pPr algn="r" rtl="1"/>
            <a:r>
              <a:rPr lang="he-IL" b="1" dirty="0"/>
              <a:t>נקודה למחשבה</a:t>
            </a:r>
            <a:r>
              <a:rPr lang="he-IL" dirty="0"/>
              <a:t>: מודל בוהר היה הצעד הגדול הראשון ששילב את תורת הקוונטים בתוך מבנה האטום.</a:t>
            </a:r>
          </a:p>
        </p:txBody>
      </p:sp>
      <p:sp>
        <p:nvSpPr>
          <p:cNvPr id="9" name="תיבת טקסט 8">
            <a:extLst>
              <a:ext uri="{FF2B5EF4-FFF2-40B4-BE49-F238E27FC236}">
                <a16:creationId xmlns:a16="http://schemas.microsoft.com/office/drawing/2014/main" id="{765AE940-1FB1-4134-8F3E-79D038E12C8A}"/>
              </a:ext>
            </a:extLst>
          </p:cNvPr>
          <p:cNvSpPr txBox="1"/>
          <p:nvPr/>
        </p:nvSpPr>
        <p:spPr>
          <a:xfrm>
            <a:off x="3265714" y="5235909"/>
            <a:ext cx="7593874" cy="1061829"/>
          </a:xfrm>
          <a:prstGeom prst="rect">
            <a:avLst/>
          </a:prstGeom>
          <a:noFill/>
        </p:spPr>
        <p:txBody>
          <a:bodyPr wrap="square">
            <a:spAutoFit/>
          </a:bodyPr>
          <a:lstStyle/>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האלקטרונים נעים ב</a:t>
            </a:r>
            <a:r>
              <a:rPr kumimoji="0" lang="he-IL" sz="1600" b="1"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מסלולים מעגליים מוגדרים</a:t>
            </a: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 (קליפות).</a:t>
            </a:r>
          </a:p>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לכל מסלול יש רמת אנרגיה קבועה.</a:t>
            </a:r>
          </a:p>
          <a:p>
            <a:pPr marL="182880" marR="0" lvl="0" indent="-182880" algn="r" defTabSz="914400" rtl="1" eaLnBrk="1" fontAlgn="auto" latinLnBrk="0" hangingPunct="1">
              <a:lnSpc>
                <a:spcPct val="100000"/>
              </a:lnSpc>
              <a:spcBef>
                <a:spcPts val="900"/>
              </a:spcBef>
              <a:spcAft>
                <a:spcPts val="0"/>
              </a:spcAft>
              <a:buClr>
                <a:prstClr val="black">
                  <a:lumMod val="85000"/>
                  <a:lumOff val="15000"/>
                </a:prstClr>
              </a:buClr>
              <a:buSzTx/>
              <a:buFont typeface="Arial" panose="020B0604020202020204" pitchFamily="34" charset="0"/>
              <a:buChar char="•"/>
              <a:tabLst/>
              <a:defRPr/>
            </a:pPr>
            <a:r>
              <a:rPr kumimoji="0" lang="he-IL" sz="1600" b="0" i="0" u="none" strike="noStrike" kern="1200" cap="none" spc="0" normalizeH="0" baseline="0" noProof="0" dirty="0">
                <a:ln>
                  <a:noFill/>
                </a:ln>
                <a:solidFill>
                  <a:prstClr val="black"/>
                </a:solidFill>
                <a:effectLst/>
                <a:uLnTx/>
                <a:uFillTx/>
                <a:latin typeface="Century Gothic" panose="020B0502020202020204"/>
                <a:ea typeface="+mn-ea"/>
                <a:cs typeface="Gisha" panose="020B0502040204020203" pitchFamily="34" charset="-79"/>
              </a:rPr>
              <a:t>מעבר בין מסלולים מחייב קליטה או פליטה של אנרגיה (פוטונים).</a:t>
            </a:r>
          </a:p>
        </p:txBody>
      </p:sp>
    </p:spTree>
    <p:extLst>
      <p:ext uri="{BB962C8B-B14F-4D97-AF65-F5344CB8AC3E}">
        <p14:creationId xmlns:p14="http://schemas.microsoft.com/office/powerpoint/2010/main" val="602151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סבון">
  <a:themeElements>
    <a:clrScheme name="סבון">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סבון">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סבון">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סבון</Template>
  <TotalTime>339</TotalTime>
  <Words>1893</Words>
  <Application>Microsoft Office PowerPoint</Application>
  <PresentationFormat>מסך רחב</PresentationFormat>
  <Paragraphs>97</Paragraphs>
  <Slides>14</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14</vt:i4>
      </vt:variant>
    </vt:vector>
  </HeadingPairs>
  <TitlesOfParts>
    <vt:vector size="19" baseType="lpstr">
      <vt:lpstr>Arial</vt:lpstr>
      <vt:lpstr>Century Gothic</vt:lpstr>
      <vt:lpstr>Garamond</vt:lpstr>
      <vt:lpstr>Google Sans Text</vt:lpstr>
      <vt:lpstr>סבון</vt:lpstr>
      <vt:lpstr>מודלים של האטום  מסע בזמן אל מבנה החומר מהפילוסופיה היוונית ועד למכניקת הקוונטים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הבעיה המרכזית של המודל הפלנטרי </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כותרת: מודלים של האטום – מסע בזמן אל מבנה החומר כותרת משנה: מהפילוסופיה היוונית ועד למכניקת הקוונטים</dc:title>
  <dc:creator>רות אלמליח</dc:creator>
  <cp:lastModifiedBy>רחל ברויאר</cp:lastModifiedBy>
  <cp:revision>22</cp:revision>
  <dcterms:created xsi:type="dcterms:W3CDTF">2025-12-30T11:18:18Z</dcterms:created>
  <dcterms:modified xsi:type="dcterms:W3CDTF">2026-02-03T11:10:01Z</dcterms:modified>
</cp:coreProperties>
</file>