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David" panose="020B0604020202020204" pitchFamily="34" charset="-79"/>
      <p:regular r:id="rId15"/>
      <p:bold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Rubik" panose="020B0604020202020204" charset="-79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tWe3dIZWMJTWv1Y8EFDSM6QTI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825E3A-C3FF-4A07-948F-74DA1756F5F6}">
  <a:tblStyle styleId="{78825E3A-C3FF-4A07-948F-74DA1756F5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9fc5d37d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79fc5d37d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9fc5d37d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79fc5d37d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5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8" name="Google Shape;18;p2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21;p25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מקטע עליונה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8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28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42" name="Google Shape;42;p28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28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28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וכן עם כיתוב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2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0" name="Google Shape;80;p32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מונה עם כיתוב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85" name="Google Shape;85;p33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9" name="Google Shape;89;p33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cet.ac.il/storage/items/9500_9599/0000009557/p_7b_9557_B%5B1%5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cet.ac.il/storage/items/9500_9599/0000009557/p_7b_9557_B%5B1%5D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493358" y="2284963"/>
            <a:ext cx="90687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David"/>
              <a:buNone/>
            </a:pPr>
            <a:r>
              <a:rPr lang="iw-IL" b="1" dirty="0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היכרות עם </a:t>
            </a:r>
            <a:endParaRPr b="1" dirty="0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ctr" rtl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David"/>
              <a:buNone/>
            </a:pPr>
            <a:r>
              <a:rPr lang="iw-IL" b="1" dirty="0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גבולות </a:t>
            </a:r>
            <a:r>
              <a:rPr lang="he-IL" b="1" dirty="0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ארץ ישראל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https://youtu.be/XQmAmcx_oIk?si=pNktAMTW0TopFyij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" name="Google Shape;114;p2" descr="תמונה שמכילה קרקע, בחוץ, שמיים, גדר תיל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 r="4628" b="-1"/>
          <a:stretch/>
        </p:blipFill>
        <p:spPr>
          <a:xfrm>
            <a:off x="820198" y="809244"/>
            <a:ext cx="3639312" cy="253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תמונה שמכילה טקסט, בחוץ, שמיים, לוח מודעות&#10;&#10;התיאור נוצר באופן אוטומטי"/>
          <p:cNvPicPr preferRelativeResize="0"/>
          <p:nvPr/>
        </p:nvPicPr>
        <p:blipFill rotWithShape="1">
          <a:blip r:embed="rId4">
            <a:alphaModFix/>
          </a:blip>
          <a:srcRect l="8297" r="20046" b="3"/>
          <a:stretch/>
        </p:blipFill>
        <p:spPr>
          <a:xfrm>
            <a:off x="820198" y="3509431"/>
            <a:ext cx="3639312" cy="253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5588001" y="640383"/>
            <a:ext cx="6187402" cy="432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9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מהו גבול? </a:t>
            </a:r>
            <a:endParaRPr sz="39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marR="0" lvl="0" indent="1270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</a:pPr>
            <a:endParaRPr sz="2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3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קָו מַבְדִּיל בֵּין מָקוֹם לְמָקוֹם – בֵּין שָׂדֶה לְשָׂדֶה, בֵּין עִיר לְעִיר, בֵּין אֶרֶץ לְאֶרֶץ וְכַדּוֹמֶה.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Garamond"/>
              <a:buNone/>
            </a:pPr>
            <a:endParaRPr sz="33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3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תְּחוּם, שֶׁטַח הָאָרֶץ שֶׁבְּתוֹךְ הַגְּבוּלוֹת.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Garamond"/>
              <a:buNone/>
            </a:pPr>
            <a:endParaRPr sz="33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9fc5d37d0_0_17"/>
          <p:cNvSpPr/>
          <p:nvPr/>
        </p:nvSpPr>
        <p:spPr>
          <a:xfrm>
            <a:off x="234696" y="237744"/>
            <a:ext cx="11722500" cy="638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g379fc5d37d0_0_17"/>
          <p:cNvSpPr/>
          <p:nvPr/>
        </p:nvSpPr>
        <p:spPr>
          <a:xfrm>
            <a:off x="-1403366" y="-25"/>
            <a:ext cx="526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g379fc5d37d0_0_17"/>
          <p:cNvSpPr txBox="1"/>
          <p:nvPr/>
        </p:nvSpPr>
        <p:spPr>
          <a:xfrm>
            <a:off x="4866625" y="694775"/>
            <a:ext cx="6920400" cy="5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03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מה מסמן הגבול עבורך ?</a:t>
            </a: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iw-IL" sz="103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יש גבולות שקצת מקשים עליך? אילו?</a:t>
            </a: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iw-IL" sz="103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יש גבולות שעוזרים לך להרגיש טוב ובטוח? אילו?</a:t>
            </a: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iw-IL" sz="103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לפעמים אנחנו מרגישים חופשיים גם כשיש גבולות. אתה מרגיש ככה בבית הספר? בבית?</a:t>
            </a: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iw-IL" sz="103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איזה גבול היית רוצה לשנות או לפרוץ -</a:t>
            </a: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iw-IL" sz="103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כדי שיהיה לך יותר נעים?</a:t>
            </a:r>
            <a:endParaRPr sz="103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3900" b="1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124" name="Google Shape;124;g379fc5d37d0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50" y="3479350"/>
            <a:ext cx="3140900" cy="31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79fc5d37d0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88" y="237750"/>
            <a:ext cx="3015224" cy="301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2912950" y="531258"/>
            <a:ext cx="8783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9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סוגי גבולות</a:t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714625" y="3276600"/>
            <a:ext cx="266700" cy="43815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32" name="Google Shape;132;p7"/>
          <p:cNvGraphicFramePr/>
          <p:nvPr>
            <p:extLst>
              <p:ext uri="{D42A27DB-BD31-4B8C-83A1-F6EECF244321}">
                <p14:modId xmlns:p14="http://schemas.microsoft.com/office/powerpoint/2010/main" val="3685383209"/>
              </p:ext>
            </p:extLst>
          </p:nvPr>
        </p:nvGraphicFramePr>
        <p:xfrm>
          <a:off x="3845300" y="1388013"/>
          <a:ext cx="7771600" cy="4646265"/>
        </p:xfrm>
        <a:graphic>
          <a:graphicData uri="http://schemas.openxmlformats.org/drawingml/2006/table">
            <a:tbl>
              <a:tblPr>
                <a:noFill/>
                <a:tableStyleId>{78825E3A-C3FF-4A07-948F-74DA1756F5F6}</a:tableStyleId>
              </a:tblPr>
              <a:tblGrid>
                <a:gridCol w="77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22860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33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גבול טבעי:</a:t>
                      </a:r>
                      <a:r>
                        <a:rPr lang="iw-IL" sz="33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 נוצר על ידי הטבע </a:t>
                      </a:r>
                      <a:r>
                        <a:rPr lang="he-IL" sz="33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(</a:t>
                      </a:r>
                      <a:r>
                        <a:rPr lang="iw-IL" sz="33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ים, נהר, הרים</a:t>
                      </a:r>
                      <a:r>
                        <a:rPr lang="he-IL" sz="33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)</a:t>
                      </a:r>
                      <a:r>
                        <a:rPr lang="iw-IL" sz="33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 – לדוגמה: הים התיכון.</a:t>
                      </a:r>
                      <a:endParaRPr sz="3300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22860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300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22860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33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גבול מדיני </a:t>
                      </a:r>
                      <a:r>
                        <a:rPr lang="he-IL" sz="33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(</a:t>
                      </a:r>
                      <a:r>
                        <a:rPr lang="iw-IL" sz="33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מעשה ידי אדם</a:t>
                      </a:r>
                      <a:r>
                        <a:rPr lang="he-IL" sz="33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)</a:t>
                      </a:r>
                      <a:r>
                        <a:rPr lang="iw-IL" sz="33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:</a:t>
                      </a:r>
                      <a:r>
                        <a:rPr lang="iw-IL" sz="33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 נקבע בהסכמים או לאחר מלחמות – קווים ישרים על המפה.</a:t>
                      </a:r>
                      <a:endParaRPr sz="3300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22860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3300" u="sng" dirty="0">
                          <a:solidFill>
                            <a:schemeClr val="hlink"/>
                          </a:solidFill>
                          <a:latin typeface="David"/>
                          <a:ea typeface="David"/>
                          <a:cs typeface="David"/>
                          <a:sym typeface="David"/>
                          <a:hlinkClick r:id="rId3"/>
                        </a:rPr>
                        <a:t>קישור למפת ישראל - מט"ח</a:t>
                      </a:r>
                      <a:r>
                        <a:rPr lang="iw-IL" sz="33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 </a:t>
                      </a:r>
                      <a:endParaRPr sz="3300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</a:txBody>
                  <a:tcPr marL="114300" marR="114300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" name="Google Shape;133;p7"/>
          <p:cNvSpPr/>
          <p:nvPr/>
        </p:nvSpPr>
        <p:spPr>
          <a:xfrm>
            <a:off x="536725" y="109350"/>
            <a:ext cx="2647800" cy="65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l="7725" t="-1381" r="13860" b="1381"/>
          <a:stretch/>
        </p:blipFill>
        <p:spPr>
          <a:xfrm>
            <a:off x="826975" y="198225"/>
            <a:ext cx="2154350" cy="63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971" y="6249328"/>
            <a:ext cx="1602175" cy="2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4627148" y="1392277"/>
            <a:ext cx="7065900" cy="235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ארץ</a:t>
            </a:r>
            <a:r>
              <a:rPr lang="iw-IL" sz="3200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ישראל גובלת בארבע מדינות:</a:t>
            </a:r>
            <a:endParaRPr sz="3200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לבנון, סוריה, ירדן ומצרים, </a:t>
            </a:r>
            <a:endParaRPr sz="3200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לישראל גם שלושה גבולות ימיים:</a:t>
            </a:r>
            <a:endParaRPr sz="3200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הים התיכון, ים המלח וים סוף. </a:t>
            </a:r>
            <a:endParaRPr sz="1800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l="7723" t="-1380" r="13863" b="1380"/>
          <a:stretch/>
        </p:blipFill>
        <p:spPr>
          <a:xfrm>
            <a:off x="750550" y="337475"/>
            <a:ext cx="2026100" cy="59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3"/>
          <p:cNvGraphicFramePr/>
          <p:nvPr>
            <p:extLst>
              <p:ext uri="{D42A27DB-BD31-4B8C-83A1-F6EECF244321}">
                <p14:modId xmlns:p14="http://schemas.microsoft.com/office/powerpoint/2010/main" val="1893577420"/>
              </p:ext>
            </p:extLst>
          </p:nvPr>
        </p:nvGraphicFramePr>
        <p:xfrm>
          <a:off x="1314650" y="1804600"/>
          <a:ext cx="9990925" cy="3108168"/>
        </p:xfrm>
        <a:graphic>
          <a:graphicData uri="http://schemas.openxmlformats.org/drawingml/2006/table">
            <a:tbl>
              <a:tblPr>
                <a:noFill/>
                <a:tableStyleId>{78825E3A-C3FF-4A07-948F-74DA1756F5F6}</a:tableStyleId>
              </a:tblPr>
              <a:tblGrid>
                <a:gridCol w="99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8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משימה 1:</a:t>
                      </a:r>
                      <a:endParaRPr sz="2800" b="1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w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אתרו וסמנו את הים התיכון </a:t>
                      </a:r>
                      <a:r>
                        <a:rPr lang="he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(</a:t>
                      </a:r>
                      <a:r>
                        <a:rPr lang="iw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גבול טבעי וימי</a:t>
                      </a:r>
                      <a:r>
                        <a:rPr lang="he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)</a:t>
                      </a:r>
                      <a:r>
                        <a:rPr lang="iw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.</a:t>
                      </a:r>
                      <a:endParaRPr sz="2800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8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משימה 2:</a:t>
                      </a:r>
                      <a:endParaRPr sz="2800" b="1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w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אתרו וסמנו את הגבולות עם מצרים וירדן </a:t>
                      </a:r>
                      <a:r>
                        <a:rPr lang="he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(</a:t>
                      </a:r>
                      <a:r>
                        <a:rPr lang="iw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זיהוי גבולות טבעיים/מדיניים</a:t>
                      </a:r>
                      <a:r>
                        <a:rPr lang="he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)</a:t>
                      </a:r>
                      <a:endParaRPr sz="2800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800" b="1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משימה 3:</a:t>
                      </a:r>
                      <a:endParaRPr sz="2800" b="1" dirty="0">
                        <a:solidFill>
                          <a:schemeClr val="dk1"/>
                        </a:solidFill>
                        <a:latin typeface="David"/>
                        <a:ea typeface="David"/>
                        <a:cs typeface="David"/>
                        <a:sym typeface="David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w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אתרו וסמנו את הגבולות עם סוריה ולבנון </a:t>
                      </a:r>
                      <a:r>
                        <a:rPr lang="he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(</a:t>
                      </a:r>
                      <a:r>
                        <a:rPr lang="iw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הבחנה בין סוגי גבולות</a:t>
                      </a:r>
                      <a:r>
                        <a:rPr lang="he-IL" sz="2800" dirty="0">
                          <a:solidFill>
                            <a:schemeClr val="dk1"/>
                          </a:solidFill>
                          <a:latin typeface="David"/>
                          <a:ea typeface="David"/>
                          <a:cs typeface="David"/>
                          <a:sym typeface="David"/>
                        </a:rPr>
                        <a:t>)</a:t>
                      </a:r>
                      <a:endParaRPr sz="2000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14300" marR="114300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Google Shape;147;p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2769100" y="931375"/>
            <a:ext cx="8468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9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משימה קבוצתית - זיהוי גבולות על המפה 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5880700" y="5334625"/>
            <a:ext cx="5356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286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300" u="sng">
                <a:solidFill>
                  <a:schemeClr val="hlink"/>
                </a:solidFill>
                <a:latin typeface="David"/>
                <a:ea typeface="David"/>
                <a:cs typeface="David"/>
                <a:sym typeface="David"/>
                <a:hlinkClick r:id="rId3"/>
              </a:rPr>
              <a:t>קישור למפת ישראל - מט"ח</a:t>
            </a:r>
            <a:r>
              <a:rPr lang="iw-IL" sz="33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9fc5d37d0_0_4"/>
          <p:cNvSpPr txBox="1">
            <a:spLocks noGrp="1"/>
          </p:cNvSpPr>
          <p:nvPr>
            <p:ph type="title"/>
          </p:nvPr>
        </p:nvSpPr>
        <p:spPr>
          <a:xfrm>
            <a:off x="1135175" y="4488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David"/>
              <a:buNone/>
            </a:pPr>
            <a:r>
              <a:rPr lang="iw-IL" sz="39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גבול יוצר ודאות</a:t>
            </a:r>
            <a:endParaRPr/>
          </a:p>
        </p:txBody>
      </p:sp>
      <p:sp>
        <p:nvSpPr>
          <p:cNvPr id="155" name="Google Shape;155;g379fc5d37d0_0_4"/>
          <p:cNvSpPr txBox="1">
            <a:spLocks noGrp="1"/>
          </p:cNvSpPr>
          <p:nvPr>
            <p:ph type="body" idx="1"/>
          </p:nvPr>
        </p:nvSpPr>
        <p:spPr>
          <a:xfrm>
            <a:off x="1186249" y="1660950"/>
            <a:ext cx="102063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w-IL" sz="2550">
                <a:latin typeface="David"/>
                <a:ea typeface="David"/>
                <a:cs typeface="David"/>
                <a:sym typeface="David"/>
              </a:rPr>
              <a:t>כאשר קובעים גבול, קובעים חייץ - קו שמפריד בין דברים: מה נמצא בפנים ומה נמצא בחוץ.</a:t>
            </a:r>
            <a:br>
              <a:rPr lang="iw-IL" sz="2550">
                <a:latin typeface="David"/>
                <a:ea typeface="David"/>
                <a:cs typeface="David"/>
                <a:sym typeface="David"/>
              </a:rPr>
            </a:br>
            <a:r>
              <a:rPr lang="iw-IL" sz="2550">
                <a:latin typeface="David"/>
                <a:ea typeface="David"/>
                <a:cs typeface="David"/>
                <a:sym typeface="David"/>
              </a:rPr>
              <a:t>הגבול עוזר לנו לדעת מה מותר ומה אסור. הוא מראה מי אחראי על מה שנמצא בתוך השטח הזה.</a:t>
            </a:r>
            <a:br>
              <a:rPr lang="iw-IL" sz="2550">
                <a:latin typeface="David"/>
                <a:ea typeface="David"/>
                <a:cs typeface="David"/>
                <a:sym typeface="David"/>
              </a:rPr>
            </a:br>
            <a:r>
              <a:rPr lang="iw-IL" sz="2550">
                <a:latin typeface="David"/>
                <a:ea typeface="David"/>
                <a:cs typeface="David"/>
                <a:sym typeface="David"/>
              </a:rPr>
              <a:t>כל מה שבתוך הגבול – צריך לשמור עליו ולטפל בו.</a:t>
            </a:r>
            <a:endParaRPr sz="206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/>
        </p:nvSpPr>
        <p:spPr>
          <a:xfrm>
            <a:off x="3191650" y="608500"/>
            <a:ext cx="84933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צירופים וביטויים לשוניים עם המילה </a:t>
            </a:r>
            <a:r>
              <a:rPr lang="iw-IL" sz="28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גבול</a:t>
            </a:r>
            <a:r>
              <a:rPr lang="iw-IL" sz="2800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: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2060"/>
              </a:solidFill>
              <a:latin typeface="David"/>
              <a:ea typeface="David"/>
              <a:cs typeface="David"/>
              <a:sym typeface="David"/>
            </a:endParaRPr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AutoNum type="arabicPeriod"/>
            </a:pPr>
            <a:r>
              <a:rPr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הִסִּיג גְּבוּל - פלש, פרץ</a:t>
            </a:r>
            <a:endParaRPr/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AutoNum type="arabicPeriod"/>
            </a:pPr>
            <a:r>
              <a:rPr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לְלֹא גְּבוּל - המון, אין קץ, אינסוף</a:t>
            </a:r>
            <a:endParaRPr/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AutoNum type="arabicPeriod"/>
            </a:pPr>
            <a:r>
              <a:rPr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עָבַר אֶת גְּבוּל הַטַּעַם הַטּוֹב - הִגְזִים, הִפְרִיז</a:t>
            </a:r>
            <a:endParaRPr/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AutoNum type="arabicPeriod"/>
            </a:pPr>
            <a:r>
              <a:rPr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עָבַר אֶת הַגְּבוּל - הִגְזִים, הִפְרִיז</a:t>
            </a:r>
            <a:endParaRPr/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AutoNum type="arabicPeriod"/>
            </a:pPr>
            <a:r>
              <a:rPr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עָבַר כֹּל גְּבוּל - היה מוגזם מאוד, מעבר למה שמקובל וראוי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1859782" y="5120321"/>
            <a:ext cx="918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rgbClr val="002060"/>
                </a:solidFill>
                <a:latin typeface="David"/>
                <a:ea typeface="David"/>
                <a:cs typeface="David"/>
                <a:sym typeface="David"/>
              </a:rPr>
              <a:t>בחרו ביטויי אחד וכתבו סיפור קצר או הצגה הממחיש את משמעותו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סבון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348</Words>
  <Application>Microsoft Office PowerPoint</Application>
  <PresentationFormat>מסך רחב</PresentationFormat>
  <Paragraphs>45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Garamond</vt:lpstr>
      <vt:lpstr>Rubik</vt:lpstr>
      <vt:lpstr>David</vt:lpstr>
      <vt:lpstr>Arial</vt:lpstr>
      <vt:lpstr>Century Gothic</vt:lpstr>
      <vt:lpstr>Times New Roman</vt:lpstr>
      <vt:lpstr>סבון</vt:lpstr>
      <vt:lpstr>היכרות עם  גבולות ארץ ישראל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גבול יוצר ודאות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היכרות עם  גבולות ארץ ישראל</dc:title>
  <dc:creator>שרון ששון</dc:creator>
  <cp:lastModifiedBy>רחל ברויאר</cp:lastModifiedBy>
  <cp:revision>1</cp:revision>
  <dcterms:created xsi:type="dcterms:W3CDTF">2024-03-12T09:38:35Z</dcterms:created>
  <dcterms:modified xsi:type="dcterms:W3CDTF">2025-10-28T14:44:52Z</dcterms:modified>
</cp:coreProperties>
</file>