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7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embeddedFontLst>
    <p:embeddedFont>
      <p:font typeface="Antic" panose="020B060402020202020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isHq8BdFuHVnoTE1WTby2akfgr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gov.il/mazhap/civicedu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gov.il/mazhap/civicedu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שקופית כותרת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 b="1">
                <a:solidFill>
                  <a:srgbClr val="3F3F3F"/>
                </a:solidFill>
              </a:defRPr>
            </a:lvl1pPr>
            <a:lvl2pPr lvl="1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6pPr>
            <a:lvl7pPr lvl="6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7pPr>
            <a:lvl8pPr lvl="7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8pPr>
            <a:lvl9pPr lvl="8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17" name="Google Shape;17;p25"/>
          <p:cNvSpPr/>
          <p:nvPr/>
        </p:nvSpPr>
        <p:spPr>
          <a:xfrm>
            <a:off x="7340837" y="0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5"/>
          <p:cNvSpPr/>
          <p:nvPr/>
        </p:nvSpPr>
        <p:spPr>
          <a:xfrm rot="5400000">
            <a:off x="9668142" y="2523858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5"/>
          <p:cNvSpPr/>
          <p:nvPr/>
        </p:nvSpPr>
        <p:spPr>
          <a:xfrm>
            <a:off x="178037" y="6661447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5"/>
          <p:cNvSpPr/>
          <p:nvPr/>
        </p:nvSpPr>
        <p:spPr>
          <a:xfrm rot="5400000">
            <a:off x="-2334426" y="4334142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5"/>
          <p:cNvSpPr txBox="1"/>
          <p:nvPr/>
        </p:nvSpPr>
        <p:spPr>
          <a:xfrm>
            <a:off x="-44865" y="6619457"/>
            <a:ext cx="39908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w-IL" sz="10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https://edu.gov.il/mazhap/civicedu</a:t>
            </a:r>
            <a:r>
              <a:rPr lang="iw-IL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המטה לחינוך אזרחי וחיים משותפים 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טקסט אנכי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body" idx="1"/>
          </p:nvPr>
        </p:nvSpPr>
        <p:spPr>
          <a:xfrm rot="5400000">
            <a:off x="3927259" y="-1253331"/>
            <a:ext cx="4351337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1" name="Google Shape;8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4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אנכית וטקסט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5"/>
          <p:cNvSpPr txBox="1">
            <a:spLocks noGrp="1"/>
          </p:cNvSpPr>
          <p:nvPr>
            <p:ph type="title"/>
          </p:nvPr>
        </p:nvSpPr>
        <p:spPr>
          <a:xfrm rot="5400000">
            <a:off x="7133431" y="1951831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5"/>
          <p:cNvSpPr txBox="1">
            <a:spLocks noGrp="1"/>
          </p:cNvSpPr>
          <p:nvPr>
            <p:ph type="body" idx="1"/>
          </p:nvPr>
        </p:nvSpPr>
        <p:spPr>
          <a:xfrm rot="5400000">
            <a:off x="1799432" y="-600869"/>
            <a:ext cx="5811837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7" name="Google Shape;8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5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תוכן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  <a:defRPr sz="2600" b="1"/>
            </a:lvl1pPr>
            <a:lvl2pPr marL="914400" lvl="1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1"/>
            </a:lvl2pPr>
            <a:lvl3pPr marL="1371600" lvl="2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1"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1"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1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28" name="Google Shape;28;p26"/>
          <p:cNvSpPr/>
          <p:nvPr/>
        </p:nvSpPr>
        <p:spPr>
          <a:xfrm>
            <a:off x="7340837" y="0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6"/>
          <p:cNvSpPr/>
          <p:nvPr/>
        </p:nvSpPr>
        <p:spPr>
          <a:xfrm rot="5400000">
            <a:off x="9668142" y="2523858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6"/>
          <p:cNvSpPr/>
          <p:nvPr/>
        </p:nvSpPr>
        <p:spPr>
          <a:xfrm>
            <a:off x="178037" y="6661447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6"/>
          <p:cNvSpPr/>
          <p:nvPr/>
        </p:nvSpPr>
        <p:spPr>
          <a:xfrm rot="5400000">
            <a:off x="-2334426" y="4334142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6"/>
          <p:cNvSpPr txBox="1"/>
          <p:nvPr/>
        </p:nvSpPr>
        <p:spPr>
          <a:xfrm>
            <a:off x="-110383" y="6621223"/>
            <a:ext cx="39908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w-IL" sz="10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https://edu.gov.il/mazhap/civicedu</a:t>
            </a:r>
            <a:r>
              <a:rPr lang="iw-IL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המטה לחינוך אזרחי וחיים משותפים 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מקטע עליונה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7"/>
          <p:cNvSpPr txBox="1"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7"/>
          <p:cNvSpPr txBox="1"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שני תכנים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8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2" name="Google Shape;42;p28"/>
          <p:cNvSpPr txBox="1">
            <a:spLocks noGrp="1"/>
          </p:cNvSpPr>
          <p:nvPr>
            <p:ph type="body" idx="2"/>
          </p:nvPr>
        </p:nvSpPr>
        <p:spPr>
          <a:xfrm>
            <a:off x="6172200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8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השוואה">
  <p:cSld name="השוואה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9"/>
          <p:cNvSpPr txBox="1"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body" idx="2"/>
          </p:nvPr>
        </p:nvSpPr>
        <p:spPr>
          <a:xfrm>
            <a:off x="845127" y="2507550"/>
            <a:ext cx="5156200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9" name="Google Shape;49;p29"/>
          <p:cNvSpPr txBox="1">
            <a:spLocks noGrp="1"/>
          </p:cNvSpPr>
          <p:nvPr>
            <p:ph type="body" idx="3"/>
          </p:nvPr>
        </p:nvSpPr>
        <p:spPr>
          <a:xfrm>
            <a:off x="6172200" y="1681851"/>
            <a:ext cx="5181601" cy="825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9"/>
          <p:cNvSpPr txBox="1">
            <a:spLocks noGrp="1"/>
          </p:cNvSpPr>
          <p:nvPr>
            <p:ph type="body" idx="4"/>
          </p:nvPr>
        </p:nvSpPr>
        <p:spPr>
          <a:xfrm>
            <a:off x="6172200" y="2507550"/>
            <a:ext cx="5181601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1" name="Google Shape;51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9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54" name="Google Shape;54;p29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בלבד">
  <p:cSld name="כותרת בלבד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0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59" name="Google Shape;59;p30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ריק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תוכן עם כיתוב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2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2"/>
          <p:cNvSpPr txBox="1">
            <a:spLocks noGrp="1"/>
          </p:cNvSpPr>
          <p:nvPr>
            <p:ph type="body" idx="1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  <a:defRPr sz="3200"/>
            </a:lvl1pPr>
            <a:lvl2pPr marL="914400" lvl="1" indent="-4064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sz="2800"/>
            </a:lvl2pPr>
            <a:lvl3pPr marL="1371600" lvl="2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3pPr>
            <a:lvl4pPr marL="1828800" lvl="3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4pPr>
            <a:lvl5pPr marL="2286000" lvl="4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5pPr>
            <a:lvl6pPr marL="2743200" lvl="5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6pPr>
            <a:lvl7pPr marL="3200400" lvl="6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7pPr>
            <a:lvl8pPr marL="3657600" lvl="7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8pPr>
            <a:lvl9pPr marL="4114800" lvl="8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9pPr>
          </a:lstStyle>
          <a:p>
            <a:endParaRPr/>
          </a:p>
        </p:txBody>
      </p:sp>
      <p:sp>
        <p:nvSpPr>
          <p:cNvPr id="67" name="Google Shape;67;p32"/>
          <p:cNvSpPr txBox="1">
            <a:spLocks noGrp="1"/>
          </p:cNvSpPr>
          <p:nvPr>
            <p:ph type="body" idx="2"/>
          </p:nvPr>
        </p:nvSpPr>
        <p:spPr>
          <a:xfrm>
            <a:off x="841248" y="2057399"/>
            <a:ext cx="3931920" cy="381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תמונה עם כיתוב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3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3"/>
          <p:cNvSpPr>
            <a:spLocks noGrp="1"/>
          </p:cNvSpPr>
          <p:nvPr>
            <p:ph type="pic" idx="2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33"/>
          <p:cNvSpPr txBox="1">
            <a:spLocks noGrp="1"/>
          </p:cNvSpPr>
          <p:nvPr>
            <p:ph type="body" idx="1"/>
          </p:nvPr>
        </p:nvSpPr>
        <p:spPr>
          <a:xfrm>
            <a:off x="841248" y="2057400"/>
            <a:ext cx="393192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ain.knesset.gov.il/About/Occasion/Pages/birthday/Birthday.aspx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ain.knesset.gov.il/About/Occasion/Pages/birthday/Birthday.asp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mZxVjoLgmY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mZxVjoLgmY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main.knesset.gov.il/mk/Pages/current.aspx?pg=mkpresence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ain.knesset.gov.il/About/Occasion/Pages/birthday/Birthday.asp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iw-IL" dirty="0"/>
              <a:t>בחירות לכנסת </a:t>
            </a:r>
            <a:r>
              <a:rPr lang="he-IL" dirty="0"/>
              <a:t>ה- 26</a:t>
            </a:r>
            <a:endParaRPr dirty="0"/>
          </a:p>
        </p:txBody>
      </p:sp>
      <p:sp>
        <p:nvSpPr>
          <p:cNvPr id="95" name="Google Shape;95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</a:pPr>
            <a:endParaRPr/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w-IL">
                <a:solidFill>
                  <a:schemeClr val="dk1"/>
                </a:solidFill>
              </a:rPr>
              <a:t>כנסת ישראל- נעים להכיר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הכנסת</a:t>
            </a:r>
            <a:endParaRPr/>
          </a:p>
        </p:txBody>
      </p:sp>
      <p:sp>
        <p:nvSpPr>
          <p:cNvPr id="151" name="Google Shape;151;p9"/>
          <p:cNvSpPr txBox="1">
            <a:spLocks noGrp="1"/>
          </p:cNvSpPr>
          <p:nvPr>
            <p:ph type="body" idx="1"/>
          </p:nvPr>
        </p:nvSpPr>
        <p:spPr>
          <a:xfrm>
            <a:off x="259976" y="1298961"/>
            <a:ext cx="11593041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הידעת?!</a:t>
            </a:r>
            <a:br>
              <a:rPr lang="iw-IL" dirty="0"/>
            </a:br>
            <a:endParaRPr dirty="0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בטקס הפתיחה של ישיבת האסיפה המכוננת אמר נשיא מועצת המדינה הזמנית פרופ</a:t>
            </a:r>
            <a:r>
              <a:rPr lang="he-IL" dirty="0"/>
              <a:t>'</a:t>
            </a:r>
            <a:r>
              <a:rPr lang="iw-IL" dirty="0"/>
              <a:t> חיים ויצמן: </a:t>
            </a:r>
            <a:r>
              <a:rPr lang="he-IL" dirty="0"/>
              <a:t> "</a:t>
            </a:r>
            <a:r>
              <a:rPr lang="iw-IL" dirty="0"/>
              <a:t>ברגש של יראת כבוד והדרת קודש אני קם לפתוח את האספה המכוננת של מדינת ישראל, את כנסת ישראל הראשונה בימינו</a:t>
            </a:r>
            <a:r>
              <a:rPr lang="he-IL" dirty="0"/>
              <a:t>, </a:t>
            </a:r>
            <a:r>
              <a:rPr lang="iw-IL" dirty="0"/>
              <a:t>בעיר הנצחית ירושלים....שאו ברכה לכינוסכם הראשון</a:t>
            </a:r>
            <a:r>
              <a:rPr lang="he-IL" dirty="0"/>
              <a:t>. </a:t>
            </a:r>
            <a:r>
              <a:rPr lang="iw-IL" dirty="0"/>
              <a:t> זכרו כי עיני כל העם היהודי אליכם נשואות וכי הכיסופים והתפילות של דורות עברו מלוות את צעדיכם". </a:t>
            </a:r>
            <a:br>
              <a:rPr lang="iw-IL" dirty="0"/>
            </a:br>
            <a:endParaRPr dirty="0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יומיים לאחר מושב הפתיחה החליטה האסיפה המכוננת כי בית-המחוקקים של מדינת ישראל ייקרא "כנסת</a:t>
            </a:r>
            <a:r>
              <a:rPr lang="he-IL" dirty="0"/>
              <a:t>". </a:t>
            </a:r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he-IL" dirty="0"/>
          </a:p>
          <a:p>
            <a:pPr marL="0" indent="0">
              <a:lnSpc>
                <a:spcPct val="80000"/>
              </a:lnSpc>
              <a:buNone/>
            </a:pPr>
            <a:r>
              <a:rPr lang="he-IL" sz="1600" dirty="0"/>
              <a:t>מתוך: </a:t>
            </a:r>
            <a:r>
              <a:rPr lang="he-IL" sz="1600" dirty="0">
                <a:hlinkClick r:id="rId3"/>
              </a:rPr>
              <a:t>האתר הרשמי של הכנסת</a:t>
            </a:r>
            <a:endParaRPr lang="he-IL" sz="1600" dirty="0"/>
          </a:p>
          <a:p>
            <a:pPr marL="0" lvl="0" indent="0" algn="r" rtl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הכנסת</a:t>
            </a:r>
            <a:endParaRPr/>
          </a:p>
        </p:txBody>
      </p:sp>
      <p:sp>
        <p:nvSpPr>
          <p:cNvPr id="159" name="Google Shape;159;p10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הידעת?!</a:t>
            </a:r>
            <a:br>
              <a:rPr lang="iw-IL" dirty="0"/>
            </a:b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מקורו של השם "כנסת</a:t>
            </a:r>
            <a:r>
              <a:rPr lang="he-IL" dirty="0"/>
              <a:t> </a:t>
            </a:r>
            <a:r>
              <a:rPr lang="iw-IL" dirty="0"/>
              <a:t>בשמה של "</a:t>
            </a:r>
            <a:r>
              <a:rPr lang="he-IL" dirty="0"/>
              <a:t>ה</a:t>
            </a:r>
            <a:r>
              <a:rPr lang="iw-IL" dirty="0"/>
              <a:t>כנסת הגדולה</a:t>
            </a:r>
            <a:r>
              <a:rPr lang="he-IL" dirty="0"/>
              <a:t>, </a:t>
            </a:r>
            <a:r>
              <a:rPr lang="iw-IL" dirty="0"/>
              <a:t>המוסד העליון של ראשי ישראל וחכמיה, שהתכנס בירושלים לאחר שיבת היהודים מגלות בבל במאה החמישית לפני הספירה. </a:t>
            </a:r>
            <a:br>
              <a:rPr lang="iw-IL" dirty="0"/>
            </a:b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מספר חברי הכנסת נקבע לפי מספר חברי </a:t>
            </a:r>
            <a:r>
              <a:rPr lang="he-IL" dirty="0"/>
              <a:t>ה</a:t>
            </a:r>
            <a:r>
              <a:rPr lang="iw-IL" dirty="0"/>
              <a:t>כנסת הגדולה</a:t>
            </a:r>
            <a:r>
              <a:rPr lang="he-IL" dirty="0"/>
              <a:t> -</a:t>
            </a:r>
            <a:r>
              <a:rPr lang="iw-IL" dirty="0"/>
              <a:t>120 </a:t>
            </a:r>
            <a:r>
              <a:rPr lang="he-IL" dirty="0"/>
              <a:t> </a:t>
            </a:r>
            <a:r>
              <a:rPr lang="iw-IL" dirty="0"/>
              <a:t>חכמים.</a:t>
            </a:r>
            <a:endParaRPr lang="he-IL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he-IL" dirty="0"/>
          </a:p>
          <a:p>
            <a:pPr marL="0" indent="0">
              <a:buNone/>
            </a:pPr>
            <a:r>
              <a:rPr lang="he-IL" sz="1600" dirty="0"/>
              <a:t>מתוך: </a:t>
            </a:r>
            <a:r>
              <a:rPr lang="he-IL" sz="1600" dirty="0">
                <a:hlinkClick r:id="rId3"/>
              </a:rPr>
              <a:t>האתר הרשמי של הכנסת</a:t>
            </a:r>
            <a:endParaRPr lang="he-IL" sz="1600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הכנסת</a:t>
            </a:r>
            <a:endParaRPr/>
          </a:p>
        </p:txBody>
      </p:sp>
      <p:sp>
        <p:nvSpPr>
          <p:cNvPr id="167" name="Google Shape;167;p11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צפו בסרטון כנסת ישראל</a:t>
            </a:r>
            <a:endParaRPr lang="he-IL" dirty="0"/>
          </a:p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 </a:t>
            </a:r>
            <a:r>
              <a:rPr lang="iw-IL" u="sng" dirty="0">
                <a:solidFill>
                  <a:schemeClr val="hlink"/>
                </a:solidFill>
                <a:hlinkClick r:id="rId3"/>
              </a:rPr>
              <a:t>https://youtu.be/OmZxVjoLgmY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הכנסת</a:t>
            </a:r>
            <a:endParaRPr/>
          </a:p>
        </p:txBody>
      </p:sp>
      <p:sp>
        <p:nvSpPr>
          <p:cNvPr id="174" name="Google Shape;174;p12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לאחר הצפייה המשותפת בסרטון המורה יפתח לוח פדלט שמוכן מראש או מצגת שיתופית והתלמידים יענו על השאלות הבאות בכתב:</a:t>
            </a:r>
            <a:br>
              <a:rPr lang="iw-IL" dirty="0"/>
            </a:br>
            <a:endParaRPr dirty="0"/>
          </a:p>
          <a:p>
            <a:pPr marL="514350" lvl="0" indent="-51435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iw-IL" dirty="0"/>
              <a:t>בסרטון מוזכרים שני אירועים ממלכתיים. מהם האירועים ומה חשיבותם. הביאו דוגמה לאירוע ממלכתי נוסף שהתקיים בכנסת בשנים האחרונות.</a:t>
            </a:r>
            <a:br>
              <a:rPr lang="iw-IL" dirty="0"/>
            </a:br>
            <a:endParaRPr dirty="0"/>
          </a:p>
          <a:p>
            <a:pPr marL="514350" lvl="0" indent="-51435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iw-IL" dirty="0"/>
              <a:t>בסרטון מוצג אחד התפקידים של הכנסת – חקיקת חוקים.</a:t>
            </a:r>
            <a:r>
              <a:rPr lang="he-IL" dirty="0"/>
              <a:t> ה</a:t>
            </a:r>
            <a:r>
              <a:rPr lang="iw-IL" dirty="0"/>
              <a:t>ביאו דוגמה והסבר קצר לחוק שנחקק בשנים האחרונות. </a:t>
            </a:r>
            <a:br>
              <a:rPr lang="iw-IL" dirty="0"/>
            </a:br>
            <a:endParaRPr dirty="0"/>
          </a:p>
          <a:p>
            <a:pPr marL="514350" lvl="0" indent="-51435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iw-IL" dirty="0"/>
              <a:t>הכלב שואל </a:t>
            </a:r>
            <a:r>
              <a:rPr lang="he-IL" dirty="0"/>
              <a:t>– "</a:t>
            </a:r>
            <a:r>
              <a:rPr lang="he-IL" dirty="0" err="1"/>
              <a:t>אנ</a:t>
            </a:r>
            <a:r>
              <a:rPr lang="iw-IL" dirty="0"/>
              <a:t>חנו כלב השמירה של הדמוקרטיה? " </a:t>
            </a:r>
            <a:r>
              <a:rPr lang="he-IL" dirty="0"/>
              <a:t>?</a:t>
            </a:r>
            <a:r>
              <a:rPr lang="iw-IL" dirty="0"/>
              <a:t> למה לדעתכם הוא מתכוון.</a:t>
            </a:r>
            <a:endParaRPr dirty="0"/>
          </a:p>
        </p:txBody>
      </p:sp>
      <p:grpSp>
        <p:nvGrpSpPr>
          <p:cNvPr id="175" name="Google Shape;175;p12"/>
          <p:cNvGrpSpPr/>
          <p:nvPr/>
        </p:nvGrpSpPr>
        <p:grpSpPr>
          <a:xfrm>
            <a:off x="9767363" y="5229545"/>
            <a:ext cx="2085654" cy="1868870"/>
            <a:chOff x="358922" y="1893396"/>
            <a:chExt cx="4392539" cy="4392539"/>
          </a:xfrm>
        </p:grpSpPr>
        <p:pic>
          <p:nvPicPr>
            <p:cNvPr id="176" name="Google Shape;176;p12" descr="Yellow note paper with red pin Free Vector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8922" y="1893396"/>
              <a:ext cx="4392539" cy="439253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77" name="Google Shape;177;p12"/>
            <p:cNvGrpSpPr/>
            <p:nvPr/>
          </p:nvGrpSpPr>
          <p:grpSpPr>
            <a:xfrm>
              <a:off x="1633997" y="2948298"/>
              <a:ext cx="2117606" cy="2281728"/>
              <a:chOff x="2445848" y="-293762"/>
              <a:chExt cx="5962650" cy="5694704"/>
            </a:xfrm>
          </p:grpSpPr>
          <p:pic>
            <p:nvPicPr>
              <p:cNvPr id="178" name="Google Shape;178;p12" descr="Question mark sign in speech bubble style Free Vector"/>
              <p:cNvPicPr preferRelativeResize="0"/>
              <p:nvPr/>
            </p:nvPicPr>
            <p:blipFill rotWithShape="1">
              <a:blip r:embed="rId4">
                <a:alphaModFix/>
              </a:blip>
              <a:srcRect b="10237"/>
              <a:stretch/>
            </p:blipFill>
            <p:spPr>
              <a:xfrm>
                <a:off x="2445848" y="-293762"/>
                <a:ext cx="5962650" cy="569470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9" name="Google Shape;179;p12"/>
              <p:cNvSpPr/>
              <p:nvPr/>
            </p:nvSpPr>
            <p:spPr>
              <a:xfrm>
                <a:off x="5759865" y="4349809"/>
                <a:ext cx="1999716" cy="846034"/>
              </a:xfrm>
              <a:prstGeom prst="rect">
                <a:avLst/>
              </a:prstGeom>
              <a:solidFill>
                <a:srgbClr val="FFF4B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הכנסת</a:t>
            </a:r>
            <a:endParaRPr/>
          </a:p>
        </p:txBody>
      </p:sp>
      <p:sp>
        <p:nvSpPr>
          <p:cNvPr id="185" name="Google Shape;185;p1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/>
              <a:t>איזו תחושה מתעוררת בכם בעקבות הסרטון והחוקים שמצאתם?</a:t>
            </a:r>
            <a:endParaRPr/>
          </a:p>
        </p:txBody>
      </p:sp>
      <p:pic>
        <p:nvPicPr>
          <p:cNvPr id="186" name="Google Shape;186;p13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7815" y="2405921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4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הכנסת</a:t>
            </a:r>
            <a:endParaRPr/>
          </a:p>
        </p:txBody>
      </p:sp>
      <p:sp>
        <p:nvSpPr>
          <p:cNvPr id="192" name="Google Shape;192;p14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סיכום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הכנסת וחבריה עושים את עבודת החקיקה וכן תפקידים רשמיים נוספים, בהיותם נבחרי הציבור.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iw-IL"/>
              <a:t>שיעור 2</a:t>
            </a:r>
            <a:br>
              <a:rPr lang="iw-IL"/>
            </a:br>
            <a:r>
              <a:rPr lang="iw-IL"/>
              <a:t>הכירו את עבודת חברי הכנסת</a:t>
            </a:r>
            <a:endParaRPr/>
          </a:p>
        </p:txBody>
      </p:sp>
      <p:pic>
        <p:nvPicPr>
          <p:cNvPr id="198" name="Google Shape;19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עבודת חברי הכנסת</a:t>
            </a:r>
            <a:endParaRPr/>
          </a:p>
        </p:txBody>
      </p:sp>
      <p:sp>
        <p:nvSpPr>
          <p:cNvPr id="204" name="Google Shape;204;p1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בשיעור הקודם צפינו בסרטון כנסת ישראל</a:t>
            </a:r>
            <a:endParaRPr lang="he-IL" dirty="0"/>
          </a:p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 </a:t>
            </a:r>
            <a:r>
              <a:rPr lang="iw-IL" u="sng" dirty="0">
                <a:solidFill>
                  <a:schemeClr val="hlink"/>
                </a:solidFill>
                <a:hlinkClick r:id="rId3"/>
              </a:rPr>
              <a:t>https://youtu.be/OmZxVjoLgmY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7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עבודת חברי הכנסת</a:t>
            </a:r>
            <a:endParaRPr/>
          </a:p>
        </p:txBody>
      </p:sp>
      <p:sp>
        <p:nvSpPr>
          <p:cNvPr id="211" name="Google Shape;211;p17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/>
              <a:t>בסרטון ראינו את הלוח נוכחות שהופיע בסרטון.</a:t>
            </a:r>
            <a:endParaRPr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/>
              <a:t>כניסה לאתר הכנסת - צפיה ב</a:t>
            </a:r>
            <a:r>
              <a:rPr lang="iw-IL" u="sng">
                <a:solidFill>
                  <a:schemeClr val="hlink"/>
                </a:solidFill>
                <a:hlinkClick r:id="rId3"/>
              </a:rPr>
              <a:t>נוכחות חברי הכנסת</a:t>
            </a:r>
            <a:r>
              <a:rPr lang="iw-IL"/>
              <a:t>.</a:t>
            </a:r>
            <a:endParaRPr/>
          </a:p>
        </p:txBody>
      </p:sp>
      <p:pic>
        <p:nvPicPr>
          <p:cNvPr id="212" name="Google Shape;212;p17" descr="Time management concept flat design Free Vecto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6374" y="3256977"/>
            <a:ext cx="5091542" cy="339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8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עבודת חברי הכנסת</a:t>
            </a:r>
            <a:endParaRPr/>
          </a:p>
        </p:txBody>
      </p:sp>
      <p:sp>
        <p:nvSpPr>
          <p:cNvPr id="218" name="Google Shape;218;p18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58775" lvl="0" indent="-35877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iw-IL" dirty="0"/>
              <a:t>מהי הנוכחות של חברי הכנסת במליאה?</a:t>
            </a:r>
            <a:endParaRPr dirty="0"/>
          </a:p>
          <a:p>
            <a:pPr marL="358775" lvl="0" indent="-193675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2. </a:t>
            </a:r>
            <a:r>
              <a:rPr lang="iw-IL" dirty="0"/>
              <a:t>מה המשמעות של כך? </a:t>
            </a:r>
            <a:endParaRPr dirty="0"/>
          </a:p>
          <a:p>
            <a:pPr marL="358775" lvl="0" indent="-193675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3. </a:t>
            </a:r>
            <a:r>
              <a:rPr lang="iw-IL" dirty="0"/>
              <a:t>אז מה הם עושים כשהם לא במליאה?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  <p:pic>
        <p:nvPicPr>
          <p:cNvPr id="219" name="Google Shape;219;p18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303" y="2115082"/>
            <a:ext cx="3512323" cy="3512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לקראת בחירות דמוקרטיות לכנסת </a:t>
            </a:r>
            <a:r>
              <a:rPr lang="he-IL" dirty="0"/>
              <a:t>ה- 26</a:t>
            </a:r>
            <a:endParaRPr dirty="0"/>
          </a:p>
        </p:txBody>
      </p:sp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iw-IL" dirty="0">
                <a:solidFill>
                  <a:srgbClr val="0070C0"/>
                </a:solidFill>
              </a:rPr>
              <a:t>רקע: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ט"ו בשבט תשפ"</a:t>
            </a:r>
            <a:r>
              <a:rPr lang="he-IL" dirty="0"/>
              <a:t>ט</a:t>
            </a:r>
            <a:r>
              <a:rPr lang="iw-IL" dirty="0"/>
              <a:t> – </a:t>
            </a:r>
            <a:r>
              <a:rPr lang="he-IL" dirty="0"/>
              <a:t> </a:t>
            </a:r>
            <a:r>
              <a:rPr lang="iw-IL" dirty="0"/>
              <a:t>יום ההולדת ה- </a:t>
            </a:r>
            <a:r>
              <a:rPr lang="he-IL" dirty="0"/>
              <a:t>78</a:t>
            </a:r>
            <a:r>
              <a:rPr lang="iw-IL" dirty="0"/>
              <a:t> של הכנסת חל השנה </a:t>
            </a:r>
            <a:r>
              <a:rPr lang="he-IL" dirty="0"/>
              <a:t>ב- 23.1.27.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מועד זה מהווה הזדמנות טובה לדבר על המוסד העומד בראש הדמוקרטיה הישראלית. 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הכנסת היא הרשות המחוקקת ובית הנבחרים של מדינת ישראל.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אזרחי המדינה בוחרים את נציגיהם לכנסת ומתוך הכנסת צומחת הממשלה</a:t>
            </a:r>
            <a:r>
              <a:rPr lang="he-IL" dirty="0"/>
              <a:t>, </a:t>
            </a:r>
            <a:r>
              <a:rPr lang="iw-IL" dirty="0"/>
              <a:t> שזקוקה לאמון הכנסת</a:t>
            </a:r>
            <a:r>
              <a:rPr lang="he-IL" dirty="0"/>
              <a:t>. </a:t>
            </a:r>
            <a:r>
              <a:rPr lang="iw-IL" dirty="0"/>
              <a:t>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חברי הכנסת מייצגים את מגוון הדעות והקבוצות במדינה.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במערך זה בחרנו להעלות את קרנה של הכנסת ולהציג את העבודה הפרלמנטרית החשובה והרצינית שנעשית הרחק מעיני המצלמות.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9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עבודת חברי הכנסת</a:t>
            </a:r>
            <a:endParaRPr/>
          </a:p>
        </p:txBody>
      </p:sp>
      <p:sp>
        <p:nvSpPr>
          <p:cNvPr id="225" name="Google Shape;225;p19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פעילות בקבוצות בחדרי zoom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המורה יחלק את התלמידים לחדרים למשך פעילות של 15 </a:t>
            </a:r>
            <a:r>
              <a:rPr lang="he-IL" dirty="0"/>
              <a:t> </a:t>
            </a:r>
            <a:r>
              <a:rPr lang="iw-IL" dirty="0"/>
              <a:t>דקות ויתן משימה לכל חדר</a:t>
            </a:r>
            <a:r>
              <a:rPr lang="he-IL" dirty="0"/>
              <a:t>. 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 </a:t>
            </a:r>
            <a:r>
              <a:rPr lang="he-IL" dirty="0"/>
              <a:t>התלמידים יעלו את התוצרים על גבי שקף במצגת שיתופית.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הערה למורה: ניתן לחלק לחדרים רבים ולתת את אותה משימה למספר קבוצות.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  <p:pic>
        <p:nvPicPr>
          <p:cNvPr id="226" name="Google Shape;226;p19" descr="Virtual group meeting being held via video conference from home using laptop computer chatting with colleagues online illustration Premium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923" y="4356969"/>
            <a:ext cx="3245652" cy="2291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0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עבודת חברי הכנסת</a:t>
            </a:r>
            <a:endParaRPr/>
          </a:p>
        </p:txBody>
      </p:sp>
      <p:sp>
        <p:nvSpPr>
          <p:cNvPr id="232" name="Google Shape;232;p20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15"/>
              <a:buNone/>
            </a:pPr>
            <a:r>
              <a:rPr lang="iw-IL" sz="2015" dirty="0"/>
              <a:t>חדר</a:t>
            </a:r>
            <a:r>
              <a:rPr lang="he-IL" sz="2015" dirty="0"/>
              <a:t>1: </a:t>
            </a:r>
            <a:r>
              <a:rPr lang="iw-IL" sz="2015" dirty="0"/>
              <a:t>מליאת הכנסת: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15"/>
              <a:buNone/>
            </a:pPr>
            <a:r>
              <a:rPr lang="iw-IL" sz="2015" dirty="0"/>
              <a:t>עליכם להסביר בקצרה מהי מליאת הכנסת,</a:t>
            </a:r>
            <a:r>
              <a:rPr lang="he-IL" sz="2015" dirty="0"/>
              <a:t> </a:t>
            </a:r>
            <a:r>
              <a:rPr lang="iw-IL" sz="2015" dirty="0"/>
              <a:t>מה מתקיים בה ומה חשיבותה לדמוקרטיה</a:t>
            </a:r>
            <a:r>
              <a:rPr lang="he-IL" sz="2015" dirty="0"/>
              <a:t>.</a:t>
            </a:r>
            <a:r>
              <a:rPr lang="iw-IL" sz="2015" dirty="0"/>
              <a:t> הביאו דוגמה לדיון מהחודש האחרון במליאת הכנסת </a:t>
            </a:r>
            <a:r>
              <a:rPr lang="he-IL" sz="2015" dirty="0"/>
              <a:t>: </a:t>
            </a:r>
            <a:r>
              <a:rPr lang="iw-IL" sz="2015" dirty="0"/>
              <a:t>על מה דנו ומה היו שני הצדדים העיקריים בדיון/ איזו החלטה התקבלה.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15"/>
              <a:buNone/>
            </a:pPr>
            <a:endParaRPr sz="201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15"/>
              <a:buNone/>
            </a:pPr>
            <a:r>
              <a:rPr lang="iw-IL" sz="2015" dirty="0"/>
              <a:t>חדר </a:t>
            </a:r>
            <a:r>
              <a:rPr lang="he-IL" sz="2015" dirty="0"/>
              <a:t>2: </a:t>
            </a:r>
            <a:r>
              <a:rPr lang="iw-IL" sz="2015" dirty="0"/>
              <a:t>ועדות הכנסת: 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15"/>
              <a:buNone/>
            </a:pPr>
            <a:r>
              <a:rPr lang="iw-IL" sz="2015" dirty="0"/>
              <a:t>עליכם להסביר בקצרה מהן ועדות הכנסת.</a:t>
            </a:r>
            <a:r>
              <a:rPr lang="he-IL" sz="2015" dirty="0"/>
              <a:t> </a:t>
            </a:r>
            <a:r>
              <a:rPr lang="iw-IL" sz="2015" dirty="0"/>
              <a:t>מהם הנושאים שבהם הן עוסקות ודוגמה לפעילות של ועדה אחת ששומעים עליה בחודש האחרון ודוגמה להחלטה שהתקבלה.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15"/>
              <a:buNone/>
            </a:pPr>
            <a:endParaRPr sz="201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15"/>
              <a:buNone/>
            </a:pPr>
            <a:r>
              <a:rPr lang="iw-IL" sz="2015" dirty="0"/>
              <a:t>חדר</a:t>
            </a:r>
            <a:r>
              <a:rPr lang="he-IL" sz="2015" dirty="0"/>
              <a:t> 3: </a:t>
            </a:r>
            <a:r>
              <a:rPr lang="iw-IL" sz="2015" dirty="0"/>
              <a:t>חברי כנסת שהם גם שרים בממשלה:</a:t>
            </a:r>
            <a:br>
              <a:rPr lang="iw-IL" sz="2015" dirty="0"/>
            </a:br>
            <a:r>
              <a:rPr lang="iw-IL" sz="2015" dirty="0"/>
              <a:t>הסתכלו על רשימת חברי הכנסת ועל רשימת השרים בממשלה ה </a:t>
            </a:r>
            <a:r>
              <a:rPr lang="he-IL" sz="2015" dirty="0"/>
              <a:t>-35. </a:t>
            </a:r>
            <a:br>
              <a:rPr lang="iw-IL" sz="2015" dirty="0"/>
            </a:br>
            <a:r>
              <a:rPr lang="iw-IL" sz="2015" dirty="0"/>
              <a:t>ציינו שמות של חברי כנסת שהם גם שרים בממשלה.</a:t>
            </a:r>
            <a:br>
              <a:rPr lang="iw-IL" sz="2015" dirty="0"/>
            </a:br>
            <a:r>
              <a:rPr lang="iw-IL" sz="2015" dirty="0"/>
              <a:t>מה המשמעות של העובדה שחבר כנסת ממלא גם תפקיד של שר בממשלה?</a:t>
            </a:r>
            <a:br>
              <a:rPr lang="iw-IL" sz="2015" dirty="0"/>
            </a:br>
            <a:r>
              <a:rPr lang="iw-IL" sz="2015" dirty="0"/>
              <a:t>האם לדעתכם זה מצב טוב / לא טוב שחברי כנסת יכולים להיות גם חברי ממשלה.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15"/>
              <a:buNone/>
            </a:pPr>
            <a:endParaRPr sz="201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15"/>
              <a:buNone/>
            </a:pPr>
            <a:r>
              <a:rPr lang="iw-IL" sz="2015" dirty="0"/>
              <a:t>חדר 4</a:t>
            </a:r>
            <a:r>
              <a:rPr lang="he-IL" sz="2015" dirty="0"/>
              <a:t> : </a:t>
            </a:r>
            <a:r>
              <a:rPr lang="iw-IL" sz="2015" dirty="0"/>
              <a:t>קשר עם הבוחרים</a:t>
            </a:r>
            <a:r>
              <a:rPr lang="he-IL" sz="2015" dirty="0"/>
              <a:t>:</a:t>
            </a:r>
            <a:br>
              <a:rPr lang="iw-IL" sz="2015" dirty="0"/>
            </a:br>
            <a:r>
              <a:rPr lang="iw-IL" sz="2015" dirty="0"/>
              <a:t>בחרו שלושה חברי כנסת שונים ממפלגות שונות.</a:t>
            </a:r>
            <a:br>
              <a:rPr lang="iw-IL" sz="2015" dirty="0"/>
            </a:br>
            <a:r>
              <a:rPr lang="iw-IL" sz="2015" dirty="0"/>
              <a:t>תארו בקצרה את הפעילות שלהם וכיצד ניתן לפנות אליהם ולתאם פגישה. </a:t>
            </a:r>
            <a:br>
              <a:rPr lang="iw-IL" sz="2015" dirty="0"/>
            </a:br>
            <a:r>
              <a:rPr lang="iw-IL" sz="2015" dirty="0"/>
              <a:t>הביאו דוגמה לאירוע מהחדשות שבו רואים ביטוי לקשר בין חברי הכנסת לציבור הבוחרים</a:t>
            </a:r>
            <a:r>
              <a:rPr lang="he-IL" sz="2015" dirty="0"/>
              <a:t>. </a:t>
            </a: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1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עבודת חברי הכנסת</a:t>
            </a:r>
            <a:endParaRPr/>
          </a:p>
        </p:txBody>
      </p:sp>
      <p:sp>
        <p:nvSpPr>
          <p:cNvPr id="238" name="Google Shape;238;p21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התלמידים יחזרו למליאה וכל חדר יציג את התוצר שלו.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תוצ</a:t>
            </a:r>
            <a:r>
              <a:rPr lang="he-IL" dirty="0"/>
              <a:t>ר: </a:t>
            </a:r>
            <a:r>
              <a:rPr lang="iw-IL" dirty="0"/>
              <a:t>מצגת שיתופית בה לכל חדר תהיה שקופית שבה יציגו את הממצאים שלהם.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  <p:pic>
        <p:nvPicPr>
          <p:cNvPr id="240" name="Google Shape;240;p21" descr="People on laptop screen talking with friends or colleagues   illustration. video conference, remote work. Premium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92636" y="2880847"/>
            <a:ext cx="4963356" cy="32507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2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עבודת חברי הכנסת</a:t>
            </a:r>
            <a:endParaRPr/>
          </a:p>
        </p:txBody>
      </p:sp>
      <p:sp>
        <p:nvSpPr>
          <p:cNvPr id="247" name="Google Shape;247;p22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/>
              <a:t>מה דעתכם על תפקוד חברי הכנסת מבחינת נוכחות לאחר הבדיקה והדיון שערכתם? </a:t>
            </a:r>
            <a:endParaRPr/>
          </a:p>
        </p:txBody>
      </p:sp>
      <p:pic>
        <p:nvPicPr>
          <p:cNvPr id="248" name="Google Shape;248;p22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7815" y="2405921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עבודת חברי הכנסת</a:t>
            </a:r>
            <a:endParaRPr/>
          </a:p>
        </p:txBody>
      </p:sp>
      <p:sp>
        <p:nvSpPr>
          <p:cNvPr id="254" name="Google Shape;254;p2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סיכום: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חברי הכנסת פעילים בתחומים שונים</a:t>
            </a:r>
            <a:r>
              <a:rPr lang="he-IL" dirty="0"/>
              <a:t>. </a:t>
            </a:r>
            <a:r>
              <a:rPr lang="iw-IL" dirty="0"/>
              <a:t>העובדה כי הם אינם נוכחים כל הזמן במליאה אינה מעידה על כך כי אינם עובדים.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יחד עם זאת הכלי הזה הוא נגיש ושקוף לציבור האזרחים</a:t>
            </a:r>
            <a:r>
              <a:rPr lang="he-IL" dirty="0"/>
              <a:t>, </a:t>
            </a:r>
            <a:r>
              <a:rPr lang="iw-IL" dirty="0"/>
              <a:t> כמו גם הדיונים וההצבעות והדבר מאפשר מימוש של ריבונות וסמכות האזרחים בישראל.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לקראת בחירות דמוקרטיות לכנסת ה</a:t>
            </a:r>
            <a:r>
              <a:rPr lang="he-IL" dirty="0"/>
              <a:t>- 26</a:t>
            </a:r>
            <a:endParaRPr dirty="0"/>
          </a:p>
        </p:txBody>
      </p:sp>
      <p:sp>
        <p:nvSpPr>
          <p:cNvPr id="108" name="Google Shape;108;p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35"/>
              <a:buNone/>
            </a:pPr>
            <a:r>
              <a:rPr lang="iw-IL" sz="2635" dirty="0">
                <a:solidFill>
                  <a:srgbClr val="0070C0"/>
                </a:solidFill>
              </a:rPr>
              <a:t>קהל יעד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iw-IL" sz="2210" dirty="0"/>
              <a:t>חט"ב וחט"ע </a:t>
            </a:r>
            <a:br>
              <a:rPr lang="iw-IL" sz="2210" dirty="0"/>
            </a:br>
            <a:endParaRPr sz="161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635"/>
              <a:buNone/>
            </a:pPr>
            <a:r>
              <a:rPr lang="iw-IL" sz="2635" dirty="0">
                <a:solidFill>
                  <a:srgbClr val="0070C0"/>
                </a:solidFill>
              </a:rPr>
              <a:t>משך זמן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iw-IL" sz="2210" dirty="0"/>
              <a:t>2 </a:t>
            </a:r>
            <a:r>
              <a:rPr lang="he-IL" sz="2210" dirty="0"/>
              <a:t> </a:t>
            </a:r>
            <a:r>
              <a:rPr lang="iw-IL" sz="2210" dirty="0"/>
              <a:t>פעילויות בנות 30 </a:t>
            </a:r>
            <a:r>
              <a:rPr lang="he-IL" sz="2210" dirty="0"/>
              <a:t> </a:t>
            </a:r>
            <a:r>
              <a:rPr lang="iw-IL" sz="2210" dirty="0"/>
              <a:t>דקות כל אחת</a:t>
            </a:r>
            <a:r>
              <a:rPr lang="he-IL" sz="2210" dirty="0"/>
              <a:t>. </a:t>
            </a:r>
            <a:r>
              <a:rPr lang="iw-IL" sz="2210" dirty="0"/>
              <a:t> ניתן לבחור רק אחת מהן לפי שיקול דעת המורה.</a:t>
            </a:r>
            <a:endParaRPr sz="221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15"/>
              <a:buNone/>
            </a:pPr>
            <a:endParaRPr sz="161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635"/>
              <a:buNone/>
            </a:pPr>
            <a:r>
              <a:rPr lang="iw-IL" sz="2635" dirty="0">
                <a:solidFill>
                  <a:srgbClr val="0070C0"/>
                </a:solidFill>
              </a:rPr>
              <a:t>מטרות</a:t>
            </a:r>
            <a:endParaRPr dirty="0"/>
          </a:p>
          <a:p>
            <a:pPr marL="358775" lvl="0" indent="-358775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Font typeface="Calibri"/>
              <a:buAutoNum type="arabicPeriod"/>
            </a:pPr>
            <a:r>
              <a:rPr lang="iw-IL" sz="2210" dirty="0"/>
              <a:t>התלמידים ייחשפו למגוון של עבודת חברי הכנסת במליאה, בוועדות, בחקיקה</a:t>
            </a:r>
            <a:endParaRPr dirty="0"/>
          </a:p>
          <a:p>
            <a:pPr marL="358775" lvl="0" indent="-358775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Font typeface="Calibri"/>
              <a:buAutoNum type="arabicPeriod"/>
            </a:pPr>
            <a:r>
              <a:rPr lang="iw-IL" sz="2210" dirty="0"/>
              <a:t>התלמידים ייחשפו לחשיבות של מוסד הכנסת ושל חברי הכנסת כאנשי ציבור המייצגים אותם.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iw-IL" sz="2210" dirty="0"/>
              <a:t>השיעור מיועד ומותאם להעברה באמצעות למידה מרחוק.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</a:pPr>
            <a:endParaRPr sz="153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iw-IL"/>
              <a:t>שיעור 1</a:t>
            </a:r>
            <a:br>
              <a:rPr lang="iw-IL"/>
            </a:br>
            <a:r>
              <a:rPr lang="iw-IL"/>
              <a:t>הכירו את הכנסת</a:t>
            </a:r>
            <a:endParaRPr/>
          </a:p>
        </p:txBody>
      </p:sp>
      <p:pic>
        <p:nvPicPr>
          <p:cNvPr id="114" name="Google Shape;11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הכנסת</a:t>
            </a:r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/>
              <a:t>מדוע בית המחוקקים של ישראל נקרא כנסת ? </a:t>
            </a:r>
            <a:endParaRPr/>
          </a:p>
        </p:txBody>
      </p:sp>
      <p:pic>
        <p:nvPicPr>
          <p:cNvPr id="121" name="Google Shape;121;p5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7815" y="2405921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הכנסת</a:t>
            </a:r>
            <a:endParaRPr/>
          </a:p>
        </p:txBody>
      </p:sp>
      <p:sp>
        <p:nvSpPr>
          <p:cNvPr id="127" name="Google Shape;127;p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/>
              <a:t>מדוע חל יום ההולדת של הכנסת דווקא ב – ט"ו בשבט ?</a:t>
            </a:r>
            <a:endParaRPr/>
          </a:p>
        </p:txBody>
      </p:sp>
      <p:pic>
        <p:nvPicPr>
          <p:cNvPr id="128" name="Google Shape;128;p6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7815" y="2405921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מהם תפקידי הכנסת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/>
              <a:t>ייצוג האזרחים</a:t>
            </a:r>
          </a:p>
          <a:p>
            <a:r>
              <a:rPr lang="he-IL" dirty="0"/>
              <a:t>פיקוח וביקורת על עבודת הממשלה </a:t>
            </a:r>
          </a:p>
          <a:p>
            <a:r>
              <a:rPr lang="he-IL" dirty="0"/>
              <a:t>מינוי בעלי תפקידים ( נשיא המדינה ומבקר המדינה נבחרים על ידי הכנסת) </a:t>
            </a:r>
          </a:p>
          <a:p>
            <a:r>
              <a:rPr lang="he-IL" dirty="0"/>
              <a:t>חקיקת חוקים </a:t>
            </a:r>
          </a:p>
          <a:p>
            <a:r>
              <a:rPr lang="he-IL" dirty="0"/>
              <a:t>כינון חוקה </a:t>
            </a:r>
          </a:p>
        </p:txBody>
      </p:sp>
    </p:spTree>
    <p:extLst>
      <p:ext uri="{BB962C8B-B14F-4D97-AF65-F5344CB8AC3E}">
        <p14:creationId xmlns:p14="http://schemas.microsoft.com/office/powerpoint/2010/main" val="132809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הכנסת</a:t>
            </a:r>
            <a:endParaRPr/>
          </a:p>
        </p:txBody>
      </p:sp>
      <p:sp>
        <p:nvSpPr>
          <p:cNvPr id="134" name="Google Shape;134;p7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המורה יסכם את תשובות התלמידים וידגיש כי השם נבחר לאסיפה המכוננת מקורו </a:t>
            </a:r>
            <a:r>
              <a:rPr lang="he-IL" dirty="0"/>
              <a:t>ב- "</a:t>
            </a:r>
            <a:r>
              <a:rPr lang="iw-IL" dirty="0"/>
              <a:t>כנסת הגדולה</a:t>
            </a:r>
            <a:r>
              <a:rPr lang="he-IL" dirty="0"/>
              <a:t>"</a:t>
            </a:r>
            <a:r>
              <a:rPr lang="iw-IL" dirty="0"/>
              <a:t> </a:t>
            </a:r>
            <a:r>
              <a:rPr lang="he-IL" dirty="0"/>
              <a:t>ומהווה חיבור </a:t>
            </a:r>
            <a:r>
              <a:rPr lang="iw-IL" dirty="0"/>
              <a:t>למקורות היהודיים של עם ישראל.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כמו כן מועד יום ההולדת של הכנסת מתקיים בט"ו בשבט בכל שנה כיוון שישיבת הפתיחה של הכנסת הראשונה התקיים בט"ו בשבט.</a:t>
            </a:r>
            <a:endParaRPr dirty="0"/>
          </a:p>
        </p:txBody>
      </p:sp>
      <p:sp>
        <p:nvSpPr>
          <p:cNvPr id="136" name="Google Shape;136;p7"/>
          <p:cNvSpPr/>
          <p:nvPr/>
        </p:nvSpPr>
        <p:spPr>
          <a:xfrm>
            <a:off x="10644781" y="6609342"/>
            <a:ext cx="1547219" cy="248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000" b="1">
                <a:solidFill>
                  <a:schemeClr val="dk1"/>
                </a:solidFill>
                <a:latin typeface="Antic"/>
                <a:ea typeface="Antic"/>
                <a:cs typeface="Antic"/>
                <a:sym typeface="Antic"/>
              </a:rPr>
              <a:t>תמונה: אתר משרד החינוך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הכירו את הכנסת</a:t>
            </a:r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body" idx="1"/>
          </p:nvPr>
        </p:nvSpPr>
        <p:spPr>
          <a:xfrm>
            <a:off x="233082" y="1093861"/>
            <a:ext cx="11619873" cy="51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הידעת</a:t>
            </a:r>
            <a:r>
              <a:rPr lang="he-IL" dirty="0"/>
              <a:t>?!</a:t>
            </a:r>
            <a:br>
              <a:rPr lang="iw-IL" dirty="0"/>
            </a:b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בכ"ד בטבת תש"ט </a:t>
            </a:r>
            <a:r>
              <a:rPr lang="he-IL" dirty="0"/>
              <a:t>(25 </a:t>
            </a:r>
            <a:r>
              <a:rPr lang="iw-IL" dirty="0"/>
              <a:t>בינואר </a:t>
            </a:r>
            <a:r>
              <a:rPr lang="he-IL" dirty="0"/>
              <a:t>1949)</a:t>
            </a:r>
            <a:r>
              <a:rPr lang="iw-IL" dirty="0"/>
              <a:t> התקיימו בפעם הראשונה הבחירות לכנסת, </a:t>
            </a:r>
            <a:r>
              <a:rPr lang="he-IL" dirty="0"/>
              <a:t> </a:t>
            </a:r>
            <a:r>
              <a:rPr lang="iw-IL" dirty="0"/>
              <a:t>שנקראה האספה המכוננת. </a:t>
            </a:r>
            <a:br>
              <a:rPr lang="iw-IL" dirty="0"/>
            </a:b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בט"ו בשבט תש"ט </a:t>
            </a:r>
            <a:r>
              <a:rPr lang="he-IL" dirty="0"/>
              <a:t>(14 בפברואר 1949) </a:t>
            </a:r>
            <a:r>
              <a:rPr lang="iw-IL" dirty="0"/>
              <a:t>התקיימה בירושלים</a:t>
            </a:r>
            <a:r>
              <a:rPr lang="he-IL" dirty="0"/>
              <a:t>,</a:t>
            </a:r>
            <a:r>
              <a:rPr lang="iw-IL" dirty="0"/>
              <a:t> בבניין הסוכנות היהודית,</a:t>
            </a:r>
            <a:r>
              <a:rPr lang="he-IL" dirty="0"/>
              <a:t> </a:t>
            </a:r>
            <a:r>
              <a:rPr lang="iw-IL" dirty="0"/>
              <a:t>הישיבה הראשונה של האספה המכוננת</a:t>
            </a:r>
            <a:r>
              <a:rPr lang="he-IL" dirty="0"/>
              <a:t>. </a:t>
            </a:r>
            <a:br>
              <a:rPr lang="iw-IL" dirty="0"/>
            </a:b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רוב הנבחרים הגיעו לירושלים מהשפלה</a:t>
            </a:r>
            <a:r>
              <a:rPr lang="he-IL" dirty="0"/>
              <a:t> ו</a:t>
            </a:r>
            <a:r>
              <a:rPr lang="iw-IL" dirty="0"/>
              <a:t>בדרכם עצרו בשער הגיא לטקס נטיעת עצים</a:t>
            </a:r>
            <a:r>
              <a:rPr lang="he-IL" dirty="0"/>
              <a:t>. </a:t>
            </a:r>
            <a:r>
              <a:rPr lang="iw-IL" dirty="0"/>
              <a:t> טקס נטיעת עצים באתרים שונים בירושלים ובסביבתה היה מאז חלק ממסורת חגיגות יום ההולדת של הכנסת.</a:t>
            </a:r>
            <a:endParaRPr lang="he-IL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he-IL" sz="1600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sz="1600" dirty="0"/>
              <a:t>מתוך: </a:t>
            </a:r>
            <a:r>
              <a:rPr lang="he-IL" sz="1600" dirty="0">
                <a:hlinkClick r:id="rId3"/>
              </a:rPr>
              <a:t>האתר הרשמי של הכנסת</a:t>
            </a:r>
            <a:endParaRPr lang="he-IL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התאמה אישית 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</TotalTime>
  <Words>1064</Words>
  <Application>Microsoft Office PowerPoint</Application>
  <PresentationFormat>מסך רחב</PresentationFormat>
  <Paragraphs>112</Paragraphs>
  <Slides>24</Slides>
  <Notes>23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24</vt:i4>
      </vt:variant>
    </vt:vector>
  </HeadingPairs>
  <TitlesOfParts>
    <vt:vector size="29" baseType="lpstr">
      <vt:lpstr>Calibri</vt:lpstr>
      <vt:lpstr>Noto Sans Symbols</vt:lpstr>
      <vt:lpstr>Antic</vt:lpstr>
      <vt:lpstr>Arial</vt:lpstr>
      <vt:lpstr>HDOfficeLightV0</vt:lpstr>
      <vt:lpstr>בחירות לכנסת ה- 26</vt:lpstr>
      <vt:lpstr>לקראת בחירות דמוקרטיות לכנסת ה- 26</vt:lpstr>
      <vt:lpstr>לקראת בחירות דמוקרטיות לכנסת ה- 26</vt:lpstr>
      <vt:lpstr>שיעור 1 הכירו את הכנסת</vt:lpstr>
      <vt:lpstr>הכירו את הכנסת</vt:lpstr>
      <vt:lpstr>הכירו את הכנסת</vt:lpstr>
      <vt:lpstr>מהם תפקידי הכנסת</vt:lpstr>
      <vt:lpstr>הכירו את הכנסת</vt:lpstr>
      <vt:lpstr>הכירו את הכנסת</vt:lpstr>
      <vt:lpstr>הכירו את הכנסת</vt:lpstr>
      <vt:lpstr>הכירו את הכנסת</vt:lpstr>
      <vt:lpstr>הכירו את הכנסת</vt:lpstr>
      <vt:lpstr>הכירו את הכנסת</vt:lpstr>
      <vt:lpstr>הכירו את הכנסת</vt:lpstr>
      <vt:lpstr>הכירו את הכנסת</vt:lpstr>
      <vt:lpstr>שיעור 2 הכירו את עבודת חברי הכנסת</vt:lpstr>
      <vt:lpstr>הכירו את עבודת חברי הכנסת</vt:lpstr>
      <vt:lpstr>הכירו את עבודת חברי הכנסת</vt:lpstr>
      <vt:lpstr>הכירו את עבודת חברי הכנסת</vt:lpstr>
      <vt:lpstr>הכירו את עבודת חברי הכנסת</vt:lpstr>
      <vt:lpstr>הכירו את עבודת חברי הכנסת</vt:lpstr>
      <vt:lpstr>הכירו את עבודת חברי הכנסת</vt:lpstr>
      <vt:lpstr>הכירו את עבודת חברי הכנסת</vt:lpstr>
      <vt:lpstr>הכירו את עבודת חברי הכנסת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בחירות לכנסת ה-24</dc:title>
  <dc:creator>יוסי ברק</dc:creator>
  <cp:lastModifiedBy>יוסי ברק</cp:lastModifiedBy>
  <cp:revision>12</cp:revision>
  <dcterms:created xsi:type="dcterms:W3CDTF">2021-02-03T07:01:08Z</dcterms:created>
  <dcterms:modified xsi:type="dcterms:W3CDTF">2026-08-09T15:52:38Z</dcterms:modified>
</cp:coreProperties>
</file>