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1" roundtripDataSignature="AMtx7mizlS6Lc4mfxDBzRfWfi+jOfDOYY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E06EFEF-7298-4424-AEE0-D397A43244B0}" v="3" dt="2026-07-27T19:21:54.9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ya Moshkovitz" userId="4f0f2671f3d7de45" providerId="LiveId" clId="{336EC077-50DE-4731-882C-297A53DB3DE6}"/>
    <pc:docChg chg="undo custSel modSld">
      <pc:chgData name="Miya Moshkovitz" userId="4f0f2671f3d7de45" providerId="LiveId" clId="{336EC077-50DE-4731-882C-297A53DB3DE6}" dt="2026-07-27T19:23:19.519" v="268" actId="20577"/>
      <pc:docMkLst>
        <pc:docMk/>
      </pc:docMkLst>
      <pc:sldChg chg="modSp mod">
        <pc:chgData name="Miya Moshkovitz" userId="4f0f2671f3d7de45" providerId="LiveId" clId="{336EC077-50DE-4731-882C-297A53DB3DE6}" dt="2026-07-27T19:14:50.885" v="1" actId="20577"/>
        <pc:sldMkLst>
          <pc:docMk/>
          <pc:sldMk cId="0" sldId="256"/>
        </pc:sldMkLst>
        <pc:spChg chg="mod">
          <ac:chgData name="Miya Moshkovitz" userId="4f0f2671f3d7de45" providerId="LiveId" clId="{336EC077-50DE-4731-882C-297A53DB3DE6}" dt="2026-07-27T19:14:50.885" v="1" actId="20577"/>
          <ac:spMkLst>
            <pc:docMk/>
            <pc:sldMk cId="0" sldId="256"/>
            <ac:spMk id="94" creationId="{00000000-0000-0000-0000-000000000000}"/>
          </ac:spMkLst>
        </pc:spChg>
      </pc:sldChg>
      <pc:sldChg chg="modSp mod">
        <pc:chgData name="Miya Moshkovitz" userId="4f0f2671f3d7de45" providerId="LiveId" clId="{336EC077-50DE-4731-882C-297A53DB3DE6}" dt="2026-07-27T19:23:19.519" v="268" actId="20577"/>
        <pc:sldMkLst>
          <pc:docMk/>
          <pc:sldMk cId="0" sldId="265"/>
        </pc:sldMkLst>
        <pc:spChg chg="mod">
          <ac:chgData name="Miya Moshkovitz" userId="4f0f2671f3d7de45" providerId="LiveId" clId="{336EC077-50DE-4731-882C-297A53DB3DE6}" dt="2026-07-27T19:23:19.519" v="268" actId="20577"/>
          <ac:spMkLst>
            <pc:docMk/>
            <pc:sldMk cId="0" sldId="265"/>
            <ac:spMk id="155" creationId="{00000000-0000-0000-0000-000000000000}"/>
          </ac:spMkLst>
        </pc:spChg>
      </pc:sldChg>
      <pc:sldChg chg="addSp modSp mod">
        <pc:chgData name="Miya Moshkovitz" userId="4f0f2671f3d7de45" providerId="LiveId" clId="{336EC077-50DE-4731-882C-297A53DB3DE6}" dt="2026-07-27T19:21:43.984" v="161" actId="3626"/>
        <pc:sldMkLst>
          <pc:docMk/>
          <pc:sldMk cId="0" sldId="266"/>
        </pc:sldMkLst>
        <pc:spChg chg="mod">
          <ac:chgData name="Miya Moshkovitz" userId="4f0f2671f3d7de45" providerId="LiveId" clId="{336EC077-50DE-4731-882C-297A53DB3DE6}" dt="2026-07-27T19:20:57.996" v="117" actId="20577"/>
          <ac:spMkLst>
            <pc:docMk/>
            <pc:sldMk cId="0" sldId="266"/>
            <ac:spMk id="162" creationId="{00000000-0000-0000-0000-000000000000}"/>
          </ac:spMkLst>
        </pc:spChg>
        <pc:spChg chg="mod">
          <ac:chgData name="Miya Moshkovitz" userId="4f0f2671f3d7de45" providerId="LiveId" clId="{336EC077-50DE-4731-882C-297A53DB3DE6}" dt="2026-07-27T19:21:43.984" v="161" actId="3626"/>
          <ac:spMkLst>
            <pc:docMk/>
            <pc:sldMk cId="0" sldId="266"/>
            <ac:spMk id="163" creationId="{00000000-0000-0000-0000-000000000000}"/>
          </ac:spMkLst>
        </pc:spChg>
        <pc:picChg chg="add mod modCrop">
          <ac:chgData name="Miya Moshkovitz" userId="4f0f2671f3d7de45" providerId="LiveId" clId="{336EC077-50DE-4731-882C-297A53DB3DE6}" dt="2026-07-27T19:21:13.810" v="122" actId="1076"/>
          <ac:picMkLst>
            <pc:docMk/>
            <pc:sldMk cId="0" sldId="266"/>
            <ac:picMk id="3" creationId="{85988D87-19DA-BD4C-F83F-06463F3F414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hyperlink" Target="https://edu.gov.il/mazhap/civicedu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edu.gov.il/mazhap/civicedu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שקופית כותרת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9"/>
          <p:cNvSpPr txBox="1"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400"/>
              <a:buNone/>
              <a:defRPr sz="2400" b="1">
                <a:solidFill>
                  <a:srgbClr val="3F3F3F"/>
                </a:solidFill>
              </a:defRPr>
            </a:lvl1pPr>
            <a:lvl2pPr lvl="1" algn="ct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2pPr>
            <a:lvl3pPr lvl="2" algn="ct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ct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4pPr>
            <a:lvl5pPr lvl="4" algn="ct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5pPr>
            <a:lvl6pPr lvl="5" algn="ct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6pPr>
            <a:lvl7pPr lvl="6" algn="ct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7pPr>
            <a:lvl8pPr lvl="7" algn="ct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8pPr>
            <a:lvl9pPr lvl="8" algn="ct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4" name="Google Shape;14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9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  <p:sp>
        <p:nvSpPr>
          <p:cNvPr id="17" name="Google Shape;17;p29"/>
          <p:cNvSpPr/>
          <p:nvPr/>
        </p:nvSpPr>
        <p:spPr>
          <a:xfrm>
            <a:off x="7340837" y="0"/>
            <a:ext cx="4851163" cy="19655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29"/>
          <p:cNvSpPr/>
          <p:nvPr/>
        </p:nvSpPr>
        <p:spPr>
          <a:xfrm rot="5400000">
            <a:off x="9668142" y="2523858"/>
            <a:ext cx="4851163" cy="19655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29"/>
          <p:cNvSpPr/>
          <p:nvPr/>
        </p:nvSpPr>
        <p:spPr>
          <a:xfrm>
            <a:off x="178037" y="6661447"/>
            <a:ext cx="4851163" cy="19655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29"/>
          <p:cNvSpPr/>
          <p:nvPr/>
        </p:nvSpPr>
        <p:spPr>
          <a:xfrm rot="5400000">
            <a:off x="-2334426" y="4334142"/>
            <a:ext cx="4851163" cy="19655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29"/>
          <p:cNvSpPr txBox="1"/>
          <p:nvPr/>
        </p:nvSpPr>
        <p:spPr>
          <a:xfrm>
            <a:off x="-44865" y="6619457"/>
            <a:ext cx="399088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w-IL" sz="1000" b="1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https://edu.gov.il/mazhap/civicedu</a:t>
            </a:r>
            <a:r>
              <a:rPr lang="iw-IL" sz="1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המטה לחינוך אזרחי וחיים משותפים </a:t>
            </a:r>
            <a:endParaRPr sz="1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כותרת וטקסט אנכי" type="vertTx">
  <p:cSld name="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8"/>
          <p:cNvSpPr txBox="1"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8"/>
          <p:cNvSpPr txBox="1">
            <a:spLocks noGrp="1"/>
          </p:cNvSpPr>
          <p:nvPr>
            <p:ph type="body" idx="1"/>
          </p:nvPr>
        </p:nvSpPr>
        <p:spPr>
          <a:xfrm rot="5400000">
            <a:off x="3927259" y="-1253331"/>
            <a:ext cx="4351337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81" name="Google Shape;81;p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8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כותרת אנכית וטקסט" type="vertTitleAndTx">
  <p:cSld name="VERTICAL_TITLE_AND_VERTICAL_TEX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39"/>
          <p:cNvSpPr txBox="1">
            <a:spLocks noGrp="1"/>
          </p:cNvSpPr>
          <p:nvPr>
            <p:ph type="title"/>
          </p:nvPr>
        </p:nvSpPr>
        <p:spPr>
          <a:xfrm rot="5400000">
            <a:off x="7133431" y="1951831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39"/>
          <p:cNvSpPr txBox="1">
            <a:spLocks noGrp="1"/>
          </p:cNvSpPr>
          <p:nvPr>
            <p:ph type="body" idx="1"/>
          </p:nvPr>
        </p:nvSpPr>
        <p:spPr>
          <a:xfrm rot="5400000">
            <a:off x="1799432" y="-600869"/>
            <a:ext cx="5811837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87" name="Google Shape;87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39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כותרת ותוכן" type="obj">
  <p:cSld name="OBJEC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0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0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937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Char char="●"/>
              <a:defRPr sz="2600" b="1"/>
            </a:lvl1pPr>
            <a:lvl2pPr marL="914400" lvl="1" indent="-3810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 b="1"/>
            </a:lvl2pPr>
            <a:lvl3pPr marL="1371600" lvl="2" indent="-355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b="1"/>
            </a:lvl3pPr>
            <a:lvl4pPr marL="1828800" lvl="3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b="1"/>
            </a:lvl4pPr>
            <a:lvl5pPr marL="2286000" lvl="4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b="1"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25" name="Google Shape;25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0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  <p:sp>
        <p:nvSpPr>
          <p:cNvPr id="28" name="Google Shape;28;p30"/>
          <p:cNvSpPr/>
          <p:nvPr/>
        </p:nvSpPr>
        <p:spPr>
          <a:xfrm>
            <a:off x="7340837" y="0"/>
            <a:ext cx="4851163" cy="19655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30"/>
          <p:cNvSpPr/>
          <p:nvPr/>
        </p:nvSpPr>
        <p:spPr>
          <a:xfrm rot="5400000">
            <a:off x="9668142" y="2523858"/>
            <a:ext cx="4851163" cy="19655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30"/>
          <p:cNvSpPr/>
          <p:nvPr/>
        </p:nvSpPr>
        <p:spPr>
          <a:xfrm>
            <a:off x="178037" y="6661447"/>
            <a:ext cx="4851163" cy="19655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30"/>
          <p:cNvSpPr/>
          <p:nvPr/>
        </p:nvSpPr>
        <p:spPr>
          <a:xfrm rot="5400000">
            <a:off x="-2334426" y="4334142"/>
            <a:ext cx="4851163" cy="19655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30"/>
          <p:cNvSpPr txBox="1"/>
          <p:nvPr/>
        </p:nvSpPr>
        <p:spPr>
          <a:xfrm>
            <a:off x="-110383" y="6621223"/>
            <a:ext cx="399088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1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w-IL" sz="1000" b="1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https://edu.gov.il/mazhap/civicedu</a:t>
            </a:r>
            <a:r>
              <a:rPr lang="iw-IL" sz="1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המטה לחינוך אזרחי וחיים משותפים </a:t>
            </a:r>
            <a:endParaRPr sz="1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כותרת מקטע עליונה" type="secHead">
  <p:cSld name="SECTION_HEADER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1"/>
          <p:cNvSpPr txBox="1"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400"/>
              <a:buNone/>
              <a:defRPr sz="2400">
                <a:solidFill>
                  <a:srgbClr val="3F3F3F"/>
                </a:solidFill>
              </a:defRPr>
            </a:lvl1pPr>
            <a:lvl2pPr marL="914400" lvl="1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r" rtl="1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r" rtl="1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r" rtl="1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r" rtl="1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31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שני תכנים" type="twoObj">
  <p:cSld name="TWO_OBJECTS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2"/>
          <p:cNvSpPr txBox="1"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32"/>
          <p:cNvSpPr txBox="1">
            <a:spLocks noGrp="1"/>
          </p:cNvSpPr>
          <p:nvPr>
            <p:ph type="body" idx="1"/>
          </p:nvPr>
        </p:nvSpPr>
        <p:spPr>
          <a:xfrm>
            <a:off x="845127" y="1828800"/>
            <a:ext cx="518160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42" name="Google Shape;42;p32"/>
          <p:cNvSpPr txBox="1">
            <a:spLocks noGrp="1"/>
          </p:cNvSpPr>
          <p:nvPr>
            <p:ph type="body" idx="2"/>
          </p:nvPr>
        </p:nvSpPr>
        <p:spPr>
          <a:xfrm>
            <a:off x="6172200" y="1828800"/>
            <a:ext cx="518160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43" name="Google Shape;43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32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השוואה">
  <p:cSld name="השוואה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3"/>
          <p:cNvSpPr txBox="1"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33"/>
          <p:cNvSpPr txBox="1">
            <a:spLocks noGrp="1"/>
          </p:cNvSpPr>
          <p:nvPr>
            <p:ph type="body" idx="2"/>
          </p:nvPr>
        </p:nvSpPr>
        <p:spPr>
          <a:xfrm>
            <a:off x="845127" y="2507550"/>
            <a:ext cx="5156200" cy="368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49" name="Google Shape;49;p33"/>
          <p:cNvSpPr txBox="1">
            <a:spLocks noGrp="1"/>
          </p:cNvSpPr>
          <p:nvPr>
            <p:ph type="body" idx="3"/>
          </p:nvPr>
        </p:nvSpPr>
        <p:spPr>
          <a:xfrm>
            <a:off x="6172200" y="1681851"/>
            <a:ext cx="5181601" cy="825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33"/>
          <p:cNvSpPr txBox="1">
            <a:spLocks noGrp="1"/>
          </p:cNvSpPr>
          <p:nvPr>
            <p:ph type="body" idx="4"/>
          </p:nvPr>
        </p:nvSpPr>
        <p:spPr>
          <a:xfrm>
            <a:off x="6172200" y="2507550"/>
            <a:ext cx="5181601" cy="368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51" name="Google Shape;51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3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  <p:sp>
        <p:nvSpPr>
          <p:cNvPr id="54" name="Google Shape;54;p33"/>
          <p:cNvSpPr txBox="1"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כותרת בלבד">
  <p:cSld name="כותרת בלבד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34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  <p:sp>
        <p:nvSpPr>
          <p:cNvPr id="59" name="Google Shape;59;p34"/>
          <p:cNvSpPr txBox="1"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ריק" type="blank">
  <p:cSld name="BLANK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5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תוכן עם כיתוב" type="objTx">
  <p:cSld name="OBJECT_WITH_CAPTION_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36"/>
          <p:cNvSpPr txBox="1"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6"/>
          <p:cNvSpPr txBox="1">
            <a:spLocks noGrp="1"/>
          </p:cNvSpPr>
          <p:nvPr>
            <p:ph type="body" idx="1"/>
          </p:nvPr>
        </p:nvSpPr>
        <p:spPr>
          <a:xfrm>
            <a:off x="5181600" y="990600"/>
            <a:ext cx="6172200" cy="48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●"/>
              <a:defRPr sz="3200"/>
            </a:lvl1pPr>
            <a:lvl2pPr marL="914400" lvl="1" indent="-4064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  <a:defRPr sz="2800"/>
            </a:lvl2pPr>
            <a:lvl3pPr marL="1371600" lvl="2" indent="-3810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 sz="2400"/>
            </a:lvl3pPr>
            <a:lvl4pPr marL="1828800" lvl="3" indent="-355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4pPr>
            <a:lvl5pPr marL="2286000" lvl="4" indent="-355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5pPr>
            <a:lvl6pPr marL="2743200" lvl="5" indent="-355600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6pPr>
            <a:lvl7pPr marL="3200400" lvl="6" indent="-355600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7pPr>
            <a:lvl8pPr marL="3657600" lvl="7" indent="-355600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8pPr>
            <a:lvl9pPr marL="4114800" lvl="8" indent="-355600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9pPr>
          </a:lstStyle>
          <a:p>
            <a:endParaRPr/>
          </a:p>
        </p:txBody>
      </p:sp>
      <p:sp>
        <p:nvSpPr>
          <p:cNvPr id="67" name="Google Shape;67;p36"/>
          <p:cNvSpPr txBox="1">
            <a:spLocks noGrp="1"/>
          </p:cNvSpPr>
          <p:nvPr>
            <p:ph type="body" idx="2"/>
          </p:nvPr>
        </p:nvSpPr>
        <p:spPr>
          <a:xfrm>
            <a:off x="841248" y="2057399"/>
            <a:ext cx="3931920" cy="381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r" rtl="1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r" rtl="1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r" rtl="1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r" rtl="1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8" name="Google Shape;68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6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תמונה עם כיתוב" type="picTx">
  <p:cSld name="PICTURE_WITH_CAPTION_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7"/>
          <p:cNvSpPr txBox="1"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7"/>
          <p:cNvSpPr>
            <a:spLocks noGrp="1"/>
          </p:cNvSpPr>
          <p:nvPr>
            <p:ph type="pic" idx="2"/>
          </p:nvPr>
        </p:nvSpPr>
        <p:spPr>
          <a:xfrm>
            <a:off x="5181600" y="990600"/>
            <a:ext cx="6172200" cy="48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Google Shape;74;p37"/>
          <p:cNvSpPr txBox="1">
            <a:spLocks noGrp="1"/>
          </p:cNvSpPr>
          <p:nvPr>
            <p:ph type="body" idx="1"/>
          </p:nvPr>
        </p:nvSpPr>
        <p:spPr>
          <a:xfrm>
            <a:off x="841248" y="2057400"/>
            <a:ext cx="3931920" cy="3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r" rtl="1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r" rtl="1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r" rtl="1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r" rtl="1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5" name="Google Shape;75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7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8"/>
          <p:cNvSpPr txBox="1"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8"/>
          <p:cNvSpPr txBox="1"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●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●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8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di.org.il/policy/parties-and-elections/elections/2020-1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fs.knesset.gov.il/globaldocs/MMM/6e10d18f-2417-e911-80e1-00155d0a98a9/2_6e10d18f-2417-e911-80e1-00155d0a98a9_11_10974.pdf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fs.knesset.gov.il/globaldocs/MMM/6e10d18f-2417-e911-80e1-00155d0a98a9/2_6e10d18f-2417-e911-80e1-00155d0a98a9_11_10974.pdf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main.knesset.gov.il/mk/elections/Pages/default.aspx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main.knesset.gov.il/mk/elections/Pages/default.aspx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main.knesset.gov.il/mk/elections/Pages/default.aspx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il/he/pages/election-committee-history?chapterIndex=5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"/>
          <p:cNvSpPr txBox="1"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iw-IL" dirty="0"/>
              <a:t>בחירות לכנסת </a:t>
            </a:r>
            <a:r>
              <a:rPr lang="he-IL" dirty="0"/>
              <a:t>ה- 26</a:t>
            </a:r>
            <a:endParaRPr dirty="0"/>
          </a:p>
        </p:txBody>
      </p:sp>
      <p:sp>
        <p:nvSpPr>
          <p:cNvPr id="95" name="Google Shape;95;p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None/>
            </a:pPr>
            <a:endParaRPr dirty="0"/>
          </a:p>
          <a:p>
            <a:pPr marL="0" lvl="0" indent="0" algn="ct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iw-IL" dirty="0">
                <a:solidFill>
                  <a:schemeClr val="dk1"/>
                </a:solidFill>
              </a:rPr>
              <a:t>מי שמצביע  - משפיע !?</a:t>
            </a:r>
            <a:endParaRPr dirty="0">
              <a:solidFill>
                <a:schemeClr val="dk1"/>
              </a:solidFill>
            </a:endParaRPr>
          </a:p>
        </p:txBody>
      </p:sp>
      <p:pic>
        <p:nvPicPr>
          <p:cNvPr id="96" name="Google Shape;96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53578" y="0"/>
            <a:ext cx="1284844" cy="13674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1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/>
              <a:t>הצבעה בבחירות בישראל</a:t>
            </a:r>
            <a:endParaRPr/>
          </a:p>
        </p:txBody>
      </p:sp>
      <p:sp>
        <p:nvSpPr>
          <p:cNvPr id="155" name="Google Shape;155;p11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100"/>
              <a:buNone/>
            </a:pPr>
            <a:r>
              <a:rPr lang="iw-IL" sz="3100" dirty="0">
                <a:solidFill>
                  <a:srgbClr val="0070C0"/>
                </a:solidFill>
              </a:rPr>
              <a:t>הידעת?!</a:t>
            </a:r>
            <a:endParaRPr sz="3100" dirty="0">
              <a:solidFill>
                <a:srgbClr val="0070C0"/>
              </a:solidFill>
            </a:endParaRPr>
          </a:p>
          <a:p>
            <a:pPr marL="0" lvl="0" indent="0">
              <a:lnSpc>
                <a:spcPct val="115000"/>
              </a:lnSpc>
              <a:spcBef>
                <a:spcPts val="1200"/>
              </a:spcBef>
              <a:buSzPts val="1100"/>
              <a:buNone/>
            </a:pPr>
            <a:r>
              <a:rPr lang="en-IL" dirty="0" err="1"/>
              <a:t>הבחירות</a:t>
            </a:r>
            <a:r>
              <a:rPr lang="en-IL" dirty="0"/>
              <a:t> </a:t>
            </a:r>
            <a:r>
              <a:rPr lang="en-IL" dirty="0" err="1"/>
              <a:t>לכנסת</a:t>
            </a:r>
            <a:r>
              <a:rPr lang="en-IL" dirty="0"/>
              <a:t> ה-25 </a:t>
            </a:r>
            <a:r>
              <a:rPr lang="en-IL" dirty="0" err="1"/>
              <a:t>התקיימו</a:t>
            </a:r>
            <a:r>
              <a:rPr lang="en-IL" dirty="0"/>
              <a:t> ב-1 בנובמבר2022 </a:t>
            </a:r>
            <a:r>
              <a:rPr lang="he-IL" dirty="0"/>
              <a:t> ב</a:t>
            </a:r>
            <a:r>
              <a:rPr lang="en-IL" dirty="0" err="1"/>
              <a:t>שיא</a:t>
            </a:r>
            <a:r>
              <a:rPr lang="en-IL" dirty="0"/>
              <a:t> </a:t>
            </a:r>
            <a:r>
              <a:rPr lang="en-IL" dirty="0" err="1"/>
              <a:t>של</a:t>
            </a:r>
            <a:r>
              <a:rPr lang="en-IL" dirty="0"/>
              <a:t> </a:t>
            </a:r>
            <a:r>
              <a:rPr lang="en-IL" dirty="0" err="1"/>
              <a:t>המשבר</a:t>
            </a:r>
            <a:r>
              <a:rPr lang="en-IL" dirty="0"/>
              <a:t> </a:t>
            </a:r>
            <a:r>
              <a:rPr lang="en-IL" dirty="0" err="1"/>
              <a:t>הפוליטי</a:t>
            </a:r>
            <a:r>
              <a:rPr lang="en-IL" dirty="0"/>
              <a:t> </a:t>
            </a:r>
            <a:r>
              <a:rPr lang="en-IL" dirty="0" err="1"/>
              <a:t>בישראל</a:t>
            </a:r>
            <a:r>
              <a:rPr lang="en-IL" dirty="0"/>
              <a:t>, </a:t>
            </a:r>
            <a:r>
              <a:rPr lang="en-IL" dirty="0" err="1"/>
              <a:t>והן</a:t>
            </a:r>
            <a:r>
              <a:rPr lang="en-IL" dirty="0"/>
              <a:t> </a:t>
            </a:r>
            <a:r>
              <a:rPr lang="en-IL" dirty="0" err="1"/>
              <a:t>היו</a:t>
            </a:r>
            <a:r>
              <a:rPr lang="en-IL" dirty="0"/>
              <a:t> </a:t>
            </a:r>
            <a:r>
              <a:rPr lang="en-IL" dirty="0" err="1"/>
              <a:t>מערכת</a:t>
            </a:r>
            <a:r>
              <a:rPr lang="en-IL" dirty="0"/>
              <a:t> </a:t>
            </a:r>
            <a:r>
              <a:rPr lang="en-IL" dirty="0" err="1"/>
              <a:t>הבחירות</a:t>
            </a:r>
            <a:r>
              <a:rPr lang="en-IL" dirty="0"/>
              <a:t> </a:t>
            </a:r>
            <a:r>
              <a:rPr lang="en-IL" dirty="0" err="1"/>
              <a:t>החמישית</a:t>
            </a:r>
            <a:r>
              <a:rPr lang="en-IL" dirty="0"/>
              <a:t> </a:t>
            </a:r>
            <a:r>
              <a:rPr lang="en-IL" dirty="0" err="1"/>
              <a:t>בתוך</a:t>
            </a:r>
            <a:r>
              <a:rPr lang="en-IL" dirty="0"/>
              <a:t> </a:t>
            </a:r>
            <a:r>
              <a:rPr lang="en-IL" dirty="0" err="1"/>
              <a:t>ארבע</a:t>
            </a:r>
            <a:r>
              <a:rPr lang="en-IL" dirty="0"/>
              <a:t> </a:t>
            </a:r>
            <a:r>
              <a:rPr lang="en-IL" dirty="0" err="1"/>
              <a:t>שנים</a:t>
            </a:r>
            <a:r>
              <a:rPr lang="he-IL" dirty="0"/>
              <a:t>.</a:t>
            </a:r>
            <a:endParaRPr sz="900" dirty="0"/>
          </a:p>
          <a:p>
            <a:pPr marL="0" lvl="0" indent="0">
              <a:lnSpc>
                <a:spcPct val="80000"/>
              </a:lnSpc>
              <a:buClr>
                <a:srgbClr val="0070C0"/>
              </a:buClr>
              <a:buNone/>
            </a:pPr>
            <a:r>
              <a:rPr lang="iw-IL" dirty="0">
                <a:solidFill>
                  <a:schemeClr val="tx1"/>
                </a:solidFill>
              </a:rPr>
              <a:t>הבחירות לכנסת </a:t>
            </a:r>
            <a:r>
              <a:rPr lang="he-IL" dirty="0">
                <a:solidFill>
                  <a:schemeClr val="tx1"/>
                </a:solidFill>
              </a:rPr>
              <a:t>ה-25</a:t>
            </a:r>
            <a:r>
              <a:rPr lang="iw-IL" dirty="0">
                <a:solidFill>
                  <a:schemeClr val="tx1"/>
                </a:solidFill>
              </a:rPr>
              <a:t> התקיימו בתאריך ה </a:t>
            </a:r>
            <a:r>
              <a:rPr lang="he-IL" dirty="0">
                <a:solidFill>
                  <a:schemeClr val="tx1"/>
                </a:solidFill>
              </a:rPr>
              <a:t>1.11.2022</a:t>
            </a:r>
            <a:br>
              <a:rPr lang="iw-IL" dirty="0">
                <a:solidFill>
                  <a:schemeClr val="tx1"/>
                </a:solidFill>
              </a:rPr>
            </a:br>
            <a:r>
              <a:rPr lang="iw-IL" dirty="0">
                <a:solidFill>
                  <a:schemeClr val="tx1"/>
                </a:solidFill>
              </a:rPr>
              <a:t>בבחירות אלו התמודדו מספר שיא של 40 </a:t>
            </a:r>
            <a:r>
              <a:rPr lang="he-IL" dirty="0">
                <a:solidFill>
                  <a:schemeClr val="tx1"/>
                </a:solidFill>
              </a:rPr>
              <a:t> </a:t>
            </a:r>
            <a:r>
              <a:rPr lang="iw-IL" dirty="0">
                <a:solidFill>
                  <a:schemeClr val="tx1"/>
                </a:solidFill>
              </a:rPr>
              <a:t>רשימות</a:t>
            </a:r>
            <a:r>
              <a:rPr lang="he-IL" dirty="0">
                <a:solidFill>
                  <a:schemeClr val="tx1"/>
                </a:solidFill>
              </a:rPr>
              <a:t> </a:t>
            </a:r>
            <a:r>
              <a:rPr lang="en-IL" dirty="0" err="1">
                <a:solidFill>
                  <a:schemeClr val="tx1"/>
                </a:solidFill>
              </a:rPr>
              <a:t>מטעם</a:t>
            </a:r>
            <a:r>
              <a:rPr lang="en-IL" dirty="0">
                <a:solidFill>
                  <a:schemeClr val="tx1"/>
                </a:solidFill>
              </a:rPr>
              <a:t> 49 </a:t>
            </a:r>
            <a:r>
              <a:rPr lang="he-IL" dirty="0">
                <a:solidFill>
                  <a:schemeClr val="tx1"/>
                </a:solidFill>
              </a:rPr>
              <a:t> </a:t>
            </a:r>
            <a:r>
              <a:rPr lang="en-IL" dirty="0" err="1">
                <a:solidFill>
                  <a:schemeClr val="tx1"/>
                </a:solidFill>
              </a:rPr>
              <a:t>מפלגות</a:t>
            </a:r>
            <a:r>
              <a:rPr lang="he-IL" dirty="0">
                <a:solidFill>
                  <a:schemeClr val="tx1"/>
                </a:solidFill>
              </a:rPr>
              <a:t>, </a:t>
            </a:r>
            <a:r>
              <a:rPr lang="iw-IL" dirty="0">
                <a:solidFill>
                  <a:schemeClr val="tx1"/>
                </a:solidFill>
              </a:rPr>
              <a:t>כאשר אחוז החסימה הגבוה יחסית </a:t>
            </a:r>
            <a:r>
              <a:rPr lang="he-IL" dirty="0">
                <a:solidFill>
                  <a:schemeClr val="tx1"/>
                </a:solidFill>
              </a:rPr>
              <a:t> </a:t>
            </a:r>
            <a:r>
              <a:rPr lang="iw-IL" dirty="0">
                <a:solidFill>
                  <a:schemeClr val="tx1"/>
                </a:solidFill>
              </a:rPr>
              <a:t>(3.25%) </a:t>
            </a:r>
            <a:r>
              <a:rPr lang="he-IL" dirty="0">
                <a:solidFill>
                  <a:schemeClr val="tx1"/>
                </a:solidFill>
              </a:rPr>
              <a:t> ה</a:t>
            </a:r>
            <a:r>
              <a:rPr lang="iw-IL" dirty="0">
                <a:solidFill>
                  <a:schemeClr val="tx1"/>
                </a:solidFill>
              </a:rPr>
              <a:t>עמיד בספק רב את הסיכויים של מרביתן להיכנס לכנסת.</a:t>
            </a:r>
            <a:endParaRPr dirty="0">
              <a:solidFill>
                <a:schemeClr val="tx1"/>
              </a:solidFill>
            </a:endParaRPr>
          </a:p>
          <a:p>
            <a:pPr marL="0" lvl="0" indent="0" algn="r" rtl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</a:pPr>
            <a:endParaRPr lang="he-IL" sz="800" dirty="0"/>
          </a:p>
          <a:p>
            <a:pPr marL="0" lvl="0" indent="0" algn="r" rtl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</a:pPr>
            <a:endParaRPr sz="800" dirty="0"/>
          </a:p>
          <a:p>
            <a:pPr marL="0" lvl="0" indent="0" algn="r" rtl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600"/>
              <a:buNone/>
            </a:pPr>
            <a:r>
              <a:rPr lang="he-IL" dirty="0"/>
              <a:t>הכנסת ה-26 היא הכנסת היחידה מזה שני עשורים שסיימה את משך כהונתה- 4 שנים.</a:t>
            </a:r>
            <a:endParaRPr dirty="0"/>
          </a:p>
        </p:txBody>
      </p:sp>
      <p:sp>
        <p:nvSpPr>
          <p:cNvPr id="156" name="Google Shape;156;p11"/>
          <p:cNvSpPr/>
          <p:nvPr/>
        </p:nvSpPr>
        <p:spPr>
          <a:xfrm>
            <a:off x="8172975" y="5676000"/>
            <a:ext cx="3537000" cy="5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w-IL" sz="1250" b="1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מתוך: אתר המכון הישראלי לדמוקרטיה. </a:t>
            </a:r>
            <a:endParaRPr sz="12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3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/>
              <a:t>הצבעה בבחירות בישראל</a:t>
            </a:r>
            <a:endParaRPr/>
          </a:p>
        </p:txBody>
      </p:sp>
      <p:sp>
        <p:nvSpPr>
          <p:cNvPr id="169" name="Google Shape;169;p13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האם בסביבה,</a:t>
            </a:r>
            <a:r>
              <a:rPr lang="he-IL" dirty="0"/>
              <a:t> </a:t>
            </a:r>
            <a:r>
              <a:rPr lang="iw-IL" dirty="0"/>
              <a:t>בשכונה שלך רוב האנשים מצביעים?</a:t>
            </a:r>
            <a:endParaRPr dirty="0"/>
          </a:p>
        </p:txBody>
      </p:sp>
      <p:pic>
        <p:nvPicPr>
          <p:cNvPr id="170" name="Google Shape;170;p13" descr="Business people asking questions flat vector illustration Free Vecto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37815" y="2405921"/>
            <a:ext cx="2930645" cy="29306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5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/>
              <a:t>הצבעה בבחירות בישראל</a:t>
            </a:r>
            <a:endParaRPr/>
          </a:p>
        </p:txBody>
      </p:sp>
      <p:sp>
        <p:nvSpPr>
          <p:cNvPr id="183" name="Google Shape;183;p15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/>
              <a:t>האם מה שקורה בסביבה שלכם מתאים לנתונים שראיתם </a:t>
            </a:r>
            <a:br>
              <a:rPr lang="iw-IL"/>
            </a:br>
            <a:r>
              <a:rPr lang="iw-IL"/>
              <a:t>בטבלה של ועדת הבחירות המרכזית?</a:t>
            </a:r>
            <a:endParaRPr/>
          </a:p>
        </p:txBody>
      </p:sp>
      <p:pic>
        <p:nvPicPr>
          <p:cNvPr id="184" name="Google Shape;184;p15" descr="Business people asking questions flat vector illustration Free Vecto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37815" y="2405921"/>
            <a:ext cx="2930645" cy="29306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6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/>
              <a:t>הצבעה בבחירות בישראל</a:t>
            </a:r>
            <a:endParaRPr/>
          </a:p>
        </p:txBody>
      </p:sp>
      <p:sp>
        <p:nvSpPr>
          <p:cNvPr id="190" name="Google Shape;190;p16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מה החשיבות של "ללכת להצביע"</a:t>
            </a:r>
            <a:r>
              <a:rPr lang="he-IL" dirty="0"/>
              <a:t> ?</a:t>
            </a:r>
            <a:endParaRPr dirty="0"/>
          </a:p>
        </p:txBody>
      </p:sp>
      <p:pic>
        <p:nvPicPr>
          <p:cNvPr id="191" name="Google Shape;191;p16" descr="Business people asking questions flat vector illustration Free Vecto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37815" y="2405921"/>
            <a:ext cx="2930645" cy="29306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7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/>
              <a:t>הצבעה בבחירות בישראל</a:t>
            </a:r>
            <a:endParaRPr/>
          </a:p>
        </p:txBody>
      </p:sp>
      <p:sp>
        <p:nvSpPr>
          <p:cNvPr id="197" name="Google Shape;197;p17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00"/>
              <a:buNone/>
            </a:pPr>
            <a:r>
              <a:rPr lang="iw-IL" dirty="0">
                <a:solidFill>
                  <a:srgbClr val="0070C0"/>
                </a:solidFill>
              </a:rPr>
              <a:t>פעילות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מלאו בשאלון המקוון את מידת הסכמתם בין 1-5 </a:t>
            </a:r>
            <a:r>
              <a:rPr lang="he-IL" dirty="0"/>
              <a:t> </a:t>
            </a:r>
            <a:r>
              <a:rPr lang="iw-IL" dirty="0"/>
              <a:t>לפי ההיגדים הבאים: 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iw-IL" sz="2000" dirty="0"/>
              <a:t>א</a:t>
            </a:r>
            <a:r>
              <a:rPr lang="he-IL" sz="2000" dirty="0"/>
              <a:t>. </a:t>
            </a:r>
            <a:r>
              <a:rPr lang="iw-IL" sz="2000" dirty="0"/>
              <a:t>הדרך של האזרח להשפיע היא בעיקר דרך הצבעה בבחירות וקידום הנושאים החשובים לו</a:t>
            </a:r>
            <a:r>
              <a:rPr lang="he-IL" sz="2000" dirty="0"/>
              <a:t>. </a:t>
            </a:r>
            <a:br>
              <a:rPr lang="iw-IL" sz="2000" dirty="0"/>
            </a:br>
            <a:r>
              <a:rPr lang="iw-IL" sz="2000" dirty="0"/>
              <a:t>ב</a:t>
            </a:r>
            <a:r>
              <a:rPr lang="he-IL" sz="2000" dirty="0"/>
              <a:t>. </a:t>
            </a:r>
            <a:r>
              <a:rPr lang="iw-IL" sz="2000" dirty="0"/>
              <a:t>אני כנראה לא הייתי מצביע בבחירות כי אני לא מאמין שזה משנה משהו.</a:t>
            </a:r>
            <a:br>
              <a:rPr lang="iw-IL" sz="2000" dirty="0"/>
            </a:br>
            <a:r>
              <a:rPr lang="iw-IL" sz="2000" dirty="0"/>
              <a:t>ג</a:t>
            </a:r>
            <a:r>
              <a:rPr lang="he-IL" sz="2000" dirty="0"/>
              <a:t>. </a:t>
            </a:r>
            <a:r>
              <a:rPr lang="iw-IL" sz="2000" dirty="0"/>
              <a:t>אני מאמין שחברי הכנסת הם נבחרי הציבור ולכן חשוב לחזק אותם דרך ההצבעה ביום הבחירות ודרך מעורבות אזרחית. </a:t>
            </a:r>
            <a:br>
              <a:rPr lang="iw-IL" sz="2000" dirty="0"/>
            </a:br>
            <a:r>
              <a:rPr lang="iw-IL" sz="2000" dirty="0"/>
              <a:t>ד.</a:t>
            </a:r>
            <a:r>
              <a:rPr lang="he-IL" sz="2000" dirty="0"/>
              <a:t> </a:t>
            </a:r>
            <a:r>
              <a:rPr lang="iw-IL" sz="2000" dirty="0"/>
              <a:t>ההשפעה האמיתית על קבלת החלטות היא לא דרך הצבעה ביום הבחירות אלא דרך פוסטים ברשתות חברתיות.</a:t>
            </a:r>
            <a:br>
              <a:rPr lang="iw-IL" sz="2000" dirty="0"/>
            </a:br>
            <a:r>
              <a:rPr lang="iw-IL" sz="2000" dirty="0"/>
              <a:t>ה.</a:t>
            </a:r>
            <a:r>
              <a:rPr lang="he-IL" sz="2000" dirty="0"/>
              <a:t> </a:t>
            </a:r>
            <a:r>
              <a:rPr lang="iw-IL" sz="2000" dirty="0"/>
              <a:t>אני יודע מהם הנושאים שהמפלגות מקדמות ולפי זה הייתי בוחר. </a:t>
            </a:r>
            <a:br>
              <a:rPr lang="iw-IL" sz="2000" dirty="0"/>
            </a:br>
            <a:r>
              <a:rPr lang="iw-IL" sz="2000" dirty="0"/>
              <a:t>ו. לתת יום שבתון בבחירות תורם להעלות את שיעור ההצבעה.</a:t>
            </a:r>
            <a:r>
              <a:rPr lang="he-IL" sz="2000" dirty="0"/>
              <a:t> </a:t>
            </a:r>
            <a:r>
              <a:rPr lang="iw-IL" sz="2000" dirty="0"/>
              <a:t>בלי זה לא בטוח שהייתי מצביע.</a:t>
            </a:r>
            <a:br>
              <a:rPr lang="iw-IL" sz="2000" dirty="0"/>
            </a:br>
            <a:r>
              <a:rPr lang="iw-IL" sz="2000" dirty="0"/>
              <a:t>ז.</a:t>
            </a:r>
            <a:r>
              <a:rPr lang="he-IL" sz="2000" dirty="0"/>
              <a:t> </a:t>
            </a:r>
            <a:r>
              <a:rPr lang="iw-IL" sz="2000" dirty="0"/>
              <a:t>אני בטוח אצביע כי זו הדרך היחידה לקבל החלטות במדינה דמוקרטית בדרכי שלום. </a:t>
            </a:r>
            <a:endParaRPr sz="2000" dirty="0"/>
          </a:p>
        </p:txBody>
      </p:sp>
      <p:pic>
        <p:nvPicPr>
          <p:cNvPr id="199" name="Google Shape;199;p17" descr="Checkboxes on computer screen. online exam, internet quiz concept. Premium Vector"/>
          <p:cNvPicPr preferRelativeResize="0"/>
          <p:nvPr/>
        </p:nvPicPr>
        <p:blipFill rotWithShape="1">
          <a:blip r:embed="rId3">
            <a:alphaModFix/>
          </a:blip>
          <a:srcRect t="20836" b="20116"/>
          <a:stretch/>
        </p:blipFill>
        <p:spPr>
          <a:xfrm>
            <a:off x="0" y="4787619"/>
            <a:ext cx="3151648" cy="18610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8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/>
              <a:t>הצבעה בבחירות בישראל</a:t>
            </a:r>
            <a:endParaRPr/>
          </a:p>
        </p:txBody>
      </p:sp>
      <p:sp>
        <p:nvSpPr>
          <p:cNvPr id="205" name="Google Shape;205;p18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00"/>
              <a:buNone/>
            </a:pPr>
            <a:r>
              <a:rPr lang="iw-IL" dirty="0">
                <a:solidFill>
                  <a:srgbClr val="0070C0"/>
                </a:solidFill>
              </a:rPr>
              <a:t>דיון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מה עשויים להיות האמצעים שמדינות דמוקרטיות יכולות להפעיל במטרה להגביר את ההשתתפות הפוליטית בבחירות של האזרחים ?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מה הייתי עושה בסביבה הקרובה שלי על מנת לשכנע אנשים ללכת להצביע</a:t>
            </a:r>
            <a:r>
              <a:rPr lang="he-IL" dirty="0"/>
              <a:t> ?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סיכום דברי התלמידים בלוח שיתופי.</a:t>
            </a:r>
            <a:endParaRPr dirty="0"/>
          </a:p>
        </p:txBody>
      </p:sp>
      <p:grpSp>
        <p:nvGrpSpPr>
          <p:cNvPr id="207" name="Google Shape;207;p18"/>
          <p:cNvGrpSpPr/>
          <p:nvPr/>
        </p:nvGrpSpPr>
        <p:grpSpPr>
          <a:xfrm>
            <a:off x="529838" y="4025069"/>
            <a:ext cx="2666289" cy="2303595"/>
            <a:chOff x="358922" y="1893396"/>
            <a:chExt cx="4392539" cy="4392539"/>
          </a:xfrm>
        </p:grpSpPr>
        <p:pic>
          <p:nvPicPr>
            <p:cNvPr id="208" name="Google Shape;208;p18" descr="Yellow note paper with red pin Free Vector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58922" y="1893396"/>
              <a:ext cx="4392539" cy="4392539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09" name="Google Shape;209;p18"/>
            <p:cNvGrpSpPr/>
            <p:nvPr/>
          </p:nvGrpSpPr>
          <p:grpSpPr>
            <a:xfrm>
              <a:off x="1633997" y="2948298"/>
              <a:ext cx="2117606" cy="2281728"/>
              <a:chOff x="2445848" y="-293762"/>
              <a:chExt cx="5962650" cy="5694704"/>
            </a:xfrm>
          </p:grpSpPr>
          <p:pic>
            <p:nvPicPr>
              <p:cNvPr id="210" name="Google Shape;210;p18" descr="Question mark sign in speech bubble style Free Vector"/>
              <p:cNvPicPr preferRelativeResize="0"/>
              <p:nvPr/>
            </p:nvPicPr>
            <p:blipFill rotWithShape="1">
              <a:blip r:embed="rId4">
                <a:alphaModFix/>
              </a:blip>
              <a:srcRect b="10237"/>
              <a:stretch/>
            </p:blipFill>
            <p:spPr>
              <a:xfrm>
                <a:off x="2445848" y="-293762"/>
                <a:ext cx="5962650" cy="5694704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11" name="Google Shape;211;p18"/>
              <p:cNvSpPr/>
              <p:nvPr/>
            </p:nvSpPr>
            <p:spPr>
              <a:xfrm>
                <a:off x="5759865" y="4349809"/>
                <a:ext cx="1999716" cy="846034"/>
              </a:xfrm>
              <a:prstGeom prst="rect">
                <a:avLst/>
              </a:prstGeom>
              <a:solidFill>
                <a:srgbClr val="FFF4B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9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/>
              <a:t>הצבעה בבחירות בישראל</a:t>
            </a:r>
            <a:endParaRPr/>
          </a:p>
        </p:txBody>
      </p:sp>
      <p:sp>
        <p:nvSpPr>
          <p:cNvPr id="217" name="Google Shape;217;p19"/>
          <p:cNvSpPr txBox="1">
            <a:spLocks noGrp="1"/>
          </p:cNvSpPr>
          <p:nvPr>
            <p:ph type="body" idx="1"/>
          </p:nvPr>
        </p:nvSpPr>
        <p:spPr>
          <a:xfrm>
            <a:off x="1025717" y="1093863"/>
            <a:ext cx="10817329" cy="5076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סיכום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הבחירות הן דרך להשתתפות פוליטית,</a:t>
            </a:r>
            <a:r>
              <a:rPr lang="he-IL" dirty="0"/>
              <a:t> </a:t>
            </a:r>
            <a:r>
              <a:rPr lang="iw-IL" dirty="0"/>
              <a:t>שמביאה לידי ביטוי את האפשרות של האזרחים להשפיע על המערכת הפוליטית ועל מקבלי ההחלטות. 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</a:pPr>
            <a:endParaRPr sz="500"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קיימות דרכים נוספות להשפיע שאינן פורמליות כמו הפגנות ומחאות אך בשיעור זה התמקדנו בדרך הפורמלית של הצבעה בבחירות ומעורבות אזרחית.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</a:pPr>
            <a:endParaRPr sz="500"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לאורך השנים נראית מגמה של חוסר יציבות באחוז האזרחים הישראלים שהולכים להצביע זאת מסיבות שונות.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</a:pPr>
            <a:endParaRPr sz="500"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בשיעור ניסינו להבין את החשיבות של ההשתתפות בבחירות והמעורבות במצעים של המפלגות השונות. </a:t>
            </a:r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0"/>
          <p:cNvSpPr txBox="1">
            <a:spLocks noGrp="1"/>
          </p:cNvSpPr>
          <p:nvPr>
            <p:ph type="ctrTitle"/>
          </p:nvPr>
        </p:nvSpPr>
        <p:spPr>
          <a:xfrm>
            <a:off x="1524000" y="2098751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iw-IL" sz="5400" dirty="0"/>
              <a:t>שיעור 2</a:t>
            </a:r>
            <a:br>
              <a:rPr lang="iw-IL" sz="5400" dirty="0"/>
            </a:br>
            <a:r>
              <a:rPr lang="iw-IL" sz="5400" dirty="0"/>
              <a:t>השתתפות פוליטית</a:t>
            </a:r>
            <a:r>
              <a:rPr lang="he-IL" sz="5400" dirty="0"/>
              <a:t>,</a:t>
            </a:r>
            <a:r>
              <a:rPr lang="iw-IL" sz="5400" dirty="0"/>
              <a:t> מעורבות אזרחית וזכות ההצבעה</a:t>
            </a:r>
            <a:endParaRPr sz="5400" dirty="0"/>
          </a:p>
        </p:txBody>
      </p:sp>
      <p:pic>
        <p:nvPicPr>
          <p:cNvPr id="223" name="Google Shape;223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53578" y="0"/>
            <a:ext cx="1284844" cy="1367441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20"/>
          <p:cNvSpPr/>
          <p:nvPr/>
        </p:nvSpPr>
        <p:spPr>
          <a:xfrm>
            <a:off x="5076202" y="6442502"/>
            <a:ext cx="7115798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w-IL" sz="1400" b="1" u="sng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מאמר מומלץ למורה: אמצעים להעלאת שיעור ההצבעה – מחלקת המחקר והמידע של הכנסת.</a:t>
            </a:r>
            <a:r>
              <a:rPr lang="iw-IL" sz="1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1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/>
              <a:t>השתתפות פוליטית, מעורבות אזרחית וזכות ההצבעה</a:t>
            </a:r>
            <a:endParaRPr/>
          </a:p>
        </p:txBody>
      </p:sp>
      <p:sp>
        <p:nvSpPr>
          <p:cNvPr id="230" name="Google Shape;230;p21"/>
          <p:cNvSpPr txBox="1">
            <a:spLocks noGrp="1"/>
          </p:cNvSpPr>
          <p:nvPr>
            <p:ph type="body" idx="1"/>
          </p:nvPr>
        </p:nvSpPr>
        <p:spPr>
          <a:xfrm>
            <a:off x="144238" y="1093862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להלן נתונים על שיעורי ההצבעה בבחירות האחרונות במדינות שונות OECD</a:t>
            </a:r>
            <a:endParaRPr dirty="0"/>
          </a:p>
        </p:txBody>
      </p:sp>
      <p:pic>
        <p:nvPicPr>
          <p:cNvPr id="231" name="Google Shape;231;p21"/>
          <p:cNvPicPr preferRelativeResize="0"/>
          <p:nvPr/>
        </p:nvPicPr>
        <p:blipFill rotWithShape="1">
          <a:blip r:embed="rId3">
            <a:alphaModFix/>
          </a:blip>
          <a:srcRect l="9143" t="19547" r="25578" b="15842"/>
          <a:stretch/>
        </p:blipFill>
        <p:spPr>
          <a:xfrm>
            <a:off x="2325461" y="1585597"/>
            <a:ext cx="8200728" cy="4652832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32" name="Google Shape;232;p21"/>
          <p:cNvSpPr/>
          <p:nvPr/>
        </p:nvSpPr>
        <p:spPr>
          <a:xfrm>
            <a:off x="7278787" y="6468554"/>
            <a:ext cx="4714430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11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מתוך: </a:t>
            </a:r>
            <a:r>
              <a:rPr lang="iw-IL" sz="1100" b="1" u="sng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כלים להעלאת שיעור ההצבעה, מחלקת המידע והמחקר של הכנסת</a:t>
            </a:r>
            <a:endParaRPr sz="11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2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/>
              <a:t>השתתפות פוליטית, מעורבות אזרחית וזכות ההצבעה</a:t>
            </a:r>
            <a:endParaRPr/>
          </a:p>
        </p:txBody>
      </p:sp>
      <p:sp>
        <p:nvSpPr>
          <p:cNvPr id="238" name="Google Shape;238;p22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מדינות רבות מוטרדות משיעורי הצבעה שאינם קבועים ואף נמוכים. </a:t>
            </a:r>
            <a:br>
              <a:rPr lang="iw-IL" dirty="0"/>
            </a:br>
            <a:r>
              <a:rPr lang="iw-IL" dirty="0"/>
              <a:t>לכן ההתמודדות עם אתגר השמירה על שיעורי הצבעה גבוהים היא משימה מורכבת.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חלק מהאמצעים שהמדינות אימצו לשם כך משפיעים על תהליך הבחירות ועל דרך השתתפות האזרחים. 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בשיעור הזה אנו נדון באמצעים השונים הקיימים 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במדינות שונות והאם חלק מאמצעים אלו מתאימים </a:t>
            </a:r>
            <a:br>
              <a:rPr lang="iw-IL" dirty="0"/>
            </a:br>
            <a:r>
              <a:rPr lang="iw-IL" dirty="0"/>
              <a:t>לשימוש גם בישראל.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</p:txBody>
      </p:sp>
      <p:grpSp>
        <p:nvGrpSpPr>
          <p:cNvPr id="239" name="Google Shape;239;p22"/>
          <p:cNvGrpSpPr/>
          <p:nvPr/>
        </p:nvGrpSpPr>
        <p:grpSpPr>
          <a:xfrm>
            <a:off x="213644" y="3142271"/>
            <a:ext cx="4862557" cy="3301257"/>
            <a:chOff x="213644" y="3142271"/>
            <a:chExt cx="4862557" cy="3301257"/>
          </a:xfrm>
        </p:grpSpPr>
        <p:pic>
          <p:nvPicPr>
            <p:cNvPr id="240" name="Google Shape;240;p22" descr="Voting and election concept Premium Vector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13644" y="3142271"/>
              <a:ext cx="4862557" cy="330125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1" name="Google Shape;241;p22"/>
            <p:cNvSpPr/>
            <p:nvPr/>
          </p:nvSpPr>
          <p:spPr>
            <a:xfrm>
              <a:off x="3760149" y="3503776"/>
              <a:ext cx="1316052" cy="94858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/>
              <a:t>מי שמצביע  - משפיע !?</a:t>
            </a:r>
            <a:endParaRPr/>
          </a:p>
        </p:txBody>
      </p:sp>
      <p:sp>
        <p:nvSpPr>
          <p:cNvPr id="102" name="Google Shape;102;p2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00"/>
              <a:buNone/>
            </a:pPr>
            <a:r>
              <a:rPr lang="iw-IL" dirty="0">
                <a:solidFill>
                  <a:srgbClr val="0070C0"/>
                </a:solidFill>
              </a:rPr>
              <a:t>רקע: 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לקראת הבחירות הקרבות מתחדש הדיון אודות  שיעור ההצבעה של אזרחי ישראל בבחירות.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בחירות דמוקרטיות הן דרך של פתרון סכסוכים בדרכי שלום,</a:t>
            </a:r>
            <a:r>
              <a:rPr lang="he-IL" dirty="0"/>
              <a:t> </a:t>
            </a:r>
            <a:r>
              <a:rPr lang="iw-IL" dirty="0"/>
              <a:t>תוך שמירת העקרונות הדמוקרטיים של סובלנות</a:t>
            </a:r>
            <a:r>
              <a:rPr lang="he-IL" dirty="0"/>
              <a:t>, </a:t>
            </a:r>
            <a:r>
              <a:rPr lang="iw-IL" dirty="0"/>
              <a:t>חופש ביטוי</a:t>
            </a:r>
            <a:r>
              <a:rPr lang="he-IL" dirty="0"/>
              <a:t>, </a:t>
            </a:r>
            <a:r>
              <a:rPr lang="iw-IL" dirty="0"/>
              <a:t>פלורליזם, </a:t>
            </a:r>
            <a:r>
              <a:rPr lang="he-IL" dirty="0"/>
              <a:t> </a:t>
            </a:r>
            <a:r>
              <a:rPr lang="iw-IL" dirty="0"/>
              <a:t>שלטון החוק והכרעת רוב.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נוסף על כך</a:t>
            </a:r>
            <a:r>
              <a:rPr lang="he-IL" dirty="0"/>
              <a:t>, </a:t>
            </a:r>
            <a:r>
              <a:rPr lang="iw-IL" dirty="0"/>
              <a:t>הצבעה בבחירות היא ביטוי למעורבות אזרחית ולאמון הציבור במוסדות השלטון וכן לאמונה של ציבור האזרחים ביכולתם להשפיע על הזירה הציבורית ועל קבלת ההחלטות.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אחוז ההצבעה בישראל מאופיין בחוסר יציבות לאורך השנים ועדיין נחשב יחסית גבוה לעומת מדינות המערב.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3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 dirty="0"/>
              <a:t>השתתפות פוליטית</a:t>
            </a:r>
            <a:r>
              <a:rPr lang="he-IL" dirty="0"/>
              <a:t>, </a:t>
            </a:r>
            <a:r>
              <a:rPr lang="iw-IL" dirty="0"/>
              <a:t>מעורבות אזרחית וזכות ההצבעה</a:t>
            </a:r>
            <a:endParaRPr dirty="0"/>
          </a:p>
        </p:txBody>
      </p:sp>
      <p:sp>
        <p:nvSpPr>
          <p:cNvPr id="247" name="Google Shape;247;p23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50"/>
              <a:buNone/>
            </a:pPr>
            <a:r>
              <a:rPr lang="iw-IL" sz="2550" dirty="0"/>
              <a:t>פעילות בקבוצות בחדרי zoom </a:t>
            </a:r>
            <a:endParaRPr dirty="0"/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50"/>
              <a:buNone/>
            </a:pPr>
            <a:endParaRPr sz="2550" dirty="0"/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50"/>
              <a:buNone/>
            </a:pPr>
            <a:r>
              <a:rPr lang="iw-IL" sz="2550" dirty="0"/>
              <a:t>המורה יחלק את התלמידים לחדרים למשך פעילות של 15 </a:t>
            </a:r>
            <a:r>
              <a:rPr lang="he-IL" sz="2550" dirty="0"/>
              <a:t> </a:t>
            </a:r>
            <a:r>
              <a:rPr lang="iw-IL" sz="2550" dirty="0"/>
              <a:t>דקות</a:t>
            </a:r>
            <a:r>
              <a:rPr lang="he-IL" sz="2550" dirty="0"/>
              <a:t> ו</a:t>
            </a:r>
            <a:r>
              <a:rPr lang="iw-IL" sz="2550" dirty="0"/>
              <a:t>ייתן משימה לכל חדר,</a:t>
            </a:r>
            <a:r>
              <a:rPr lang="he-IL" sz="2550" dirty="0"/>
              <a:t> אותה יעלו על מצגת שיתופית. </a:t>
            </a:r>
            <a:r>
              <a:rPr lang="iw-IL" sz="2550" dirty="0"/>
              <a:t>לכל קבוצה שקופית</a:t>
            </a:r>
            <a:r>
              <a:rPr lang="he-IL" sz="2550" dirty="0"/>
              <a:t> להעלאת </a:t>
            </a:r>
            <a:r>
              <a:rPr lang="iw-IL" sz="2550" dirty="0"/>
              <a:t>התוצרים</a:t>
            </a:r>
            <a:r>
              <a:rPr lang="he-IL" sz="2550" dirty="0"/>
              <a:t>.</a:t>
            </a:r>
            <a:br>
              <a:rPr lang="iw-IL" sz="2550" dirty="0"/>
            </a:br>
            <a:endParaRPr sz="2550" dirty="0"/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50"/>
              <a:buNone/>
            </a:pPr>
            <a:r>
              <a:rPr lang="iw-IL" sz="2550" dirty="0"/>
              <a:t>ניתן לחלק לחדרים רבים ולתת את אותה משימה למספר קבוצות. </a:t>
            </a:r>
            <a:endParaRPr sz="2550" dirty="0"/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50"/>
              <a:buNone/>
            </a:pPr>
            <a:endParaRPr sz="2550" dirty="0"/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50"/>
              <a:buNone/>
            </a:pPr>
            <a:r>
              <a:rPr lang="iw-IL" sz="2550" dirty="0"/>
              <a:t>כל קבוצה נדרשת לכתוב בשקף משלה במצגת שיתופית, התייחסות לנושאים הבאים:</a:t>
            </a:r>
            <a:endParaRPr sz="2550" dirty="0"/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50"/>
              <a:buNone/>
            </a:pPr>
            <a:r>
              <a:rPr lang="he-IL" sz="2550" dirty="0"/>
              <a:t>1. </a:t>
            </a:r>
            <a:r>
              <a:rPr lang="iw-IL" sz="2550" dirty="0"/>
              <a:t>מה המשמעות של האמצעי וכיצד הוא יתבצע או מתבצע במדינות שונות.</a:t>
            </a:r>
            <a:endParaRPr sz="2550" dirty="0"/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50"/>
              <a:buNone/>
            </a:pPr>
            <a:r>
              <a:rPr lang="he-IL" sz="2550" dirty="0"/>
              <a:t>2. </a:t>
            </a:r>
            <a:r>
              <a:rPr lang="iw-IL" sz="2550" dirty="0"/>
              <a:t>אלו מדינות משתמשות באמצעי זה.</a:t>
            </a:r>
            <a:endParaRPr sz="2550" dirty="0"/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50"/>
              <a:buNone/>
            </a:pPr>
            <a:r>
              <a:rPr lang="he-IL" sz="2550" dirty="0"/>
              <a:t>3. </a:t>
            </a:r>
            <a:r>
              <a:rPr lang="iw-IL" sz="2550" dirty="0"/>
              <a:t>הביאו יתרון אחד וחיסרון אחד של האמצעי</a:t>
            </a:r>
            <a:endParaRPr sz="2550" dirty="0"/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50"/>
              <a:buNone/>
            </a:pPr>
            <a:r>
              <a:rPr lang="he-IL" sz="2550" dirty="0"/>
              <a:t>4. </a:t>
            </a:r>
            <a:r>
              <a:rPr lang="iw-IL" sz="2550" dirty="0"/>
              <a:t>האם אמצעי מתאים למדינת ישראל תוך שימוש בנימוק אחד לפחות.</a:t>
            </a:r>
            <a:endParaRPr sz="2550" dirty="0"/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10"/>
              <a:buNone/>
            </a:pPr>
            <a:endParaRPr sz="2210" dirty="0"/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10"/>
              <a:buNone/>
            </a:pPr>
            <a:endParaRPr sz="221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4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 dirty="0"/>
              <a:t>השתתפות פוליטית</a:t>
            </a:r>
            <a:r>
              <a:rPr lang="he-IL" dirty="0"/>
              <a:t> ,</a:t>
            </a:r>
            <a:r>
              <a:rPr lang="iw-IL" dirty="0"/>
              <a:t> מעורבות אזרחית וזכות ההצבעה</a:t>
            </a:r>
            <a:endParaRPr dirty="0"/>
          </a:p>
        </p:txBody>
      </p:sp>
      <p:sp>
        <p:nvSpPr>
          <p:cNvPr id="254" name="Google Shape;254;p24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5"/>
              <a:buNone/>
            </a:pPr>
            <a:r>
              <a:rPr lang="iw-IL" sz="2405"/>
              <a:t>חדר 1</a:t>
            </a:r>
            <a:br>
              <a:rPr lang="iw-IL" sz="2405"/>
            </a:br>
            <a:r>
              <a:rPr lang="iw-IL" sz="2405"/>
              <a:t>חיוב בחוק להצבעה בבחירות שוב יום השבתון לא מוזכר והוא אמצעי חשוב ואולי אף מרכזי</a:t>
            </a:r>
            <a:endParaRPr/>
          </a:p>
          <a:p>
            <a:pPr marL="0" lvl="0" indent="0" algn="r" rtl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80"/>
              <a:buNone/>
            </a:pPr>
            <a:endParaRPr sz="1480"/>
          </a:p>
          <a:p>
            <a:pPr marL="0" lvl="0" indent="0" algn="r" rtl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5"/>
              <a:buNone/>
            </a:pPr>
            <a:r>
              <a:rPr lang="iw-IL" sz="2405"/>
              <a:t>חדר 2</a:t>
            </a:r>
            <a:br>
              <a:rPr lang="iw-IL" sz="2405"/>
            </a:br>
            <a:r>
              <a:rPr lang="iw-IL" sz="2405"/>
              <a:t>הורדת גיל ההצבעה של הבוחרים</a:t>
            </a:r>
            <a:endParaRPr/>
          </a:p>
          <a:p>
            <a:pPr marL="0" lvl="0" indent="0" algn="r" rtl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80"/>
              <a:buNone/>
            </a:pPr>
            <a:endParaRPr sz="1480"/>
          </a:p>
          <a:p>
            <a:pPr marL="0" lvl="0" indent="0" algn="r" rtl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5"/>
              <a:buNone/>
            </a:pPr>
            <a:r>
              <a:rPr lang="iw-IL" sz="2405"/>
              <a:t>חדר 3</a:t>
            </a:r>
            <a:br>
              <a:rPr lang="iw-IL" sz="2405"/>
            </a:br>
            <a:r>
              <a:rPr lang="iw-IL" sz="2405"/>
              <a:t>הצבעה מקוונת</a:t>
            </a:r>
            <a:endParaRPr/>
          </a:p>
          <a:p>
            <a:pPr marL="0" lvl="0" indent="0" algn="r" rtl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80"/>
              <a:buNone/>
            </a:pPr>
            <a:endParaRPr sz="1480"/>
          </a:p>
          <a:p>
            <a:pPr marL="0" lvl="0" indent="0" algn="r" rtl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5"/>
              <a:buNone/>
            </a:pPr>
            <a:r>
              <a:rPr lang="iw-IL" sz="2405"/>
              <a:t>חדר 4</a:t>
            </a:r>
            <a:br>
              <a:rPr lang="iw-IL" sz="2405"/>
            </a:br>
            <a:r>
              <a:rPr lang="iw-IL" sz="2405"/>
              <a:t>אישור הצבעה לאזרחים השונים מחוץ למדינה </a:t>
            </a:r>
            <a:endParaRPr sz="2405"/>
          </a:p>
          <a:p>
            <a:pPr marL="0" lvl="0" indent="0" algn="r" rtl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80"/>
              <a:buNone/>
            </a:pPr>
            <a:endParaRPr sz="1480"/>
          </a:p>
          <a:p>
            <a:pPr marL="0" lvl="0" indent="0" algn="r" rtl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5"/>
              <a:buNone/>
            </a:pPr>
            <a:r>
              <a:rPr lang="iw-IL" sz="2405"/>
              <a:t>חדר 5</a:t>
            </a:r>
            <a:br>
              <a:rPr lang="iw-IL" sz="2405"/>
            </a:br>
            <a:r>
              <a:rPr lang="iw-IL" sz="2405"/>
              <a:t>האם להשאיר את יום השבתון במשק ביום הבחירות או לבטלו</a:t>
            </a:r>
            <a:endParaRPr/>
          </a:p>
        </p:txBody>
      </p:sp>
      <p:pic>
        <p:nvPicPr>
          <p:cNvPr id="255" name="Google Shape;255;p24" descr="Virtual group meeting being held via video conference from home using laptop computer chatting with colleagues online illustration Premium Vecto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8923" y="4262966"/>
            <a:ext cx="3245652" cy="22916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25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 dirty="0"/>
              <a:t>השתתפות פוליטית, </a:t>
            </a:r>
            <a:r>
              <a:rPr lang="he-IL" dirty="0"/>
              <a:t> </a:t>
            </a:r>
            <a:r>
              <a:rPr lang="iw-IL" dirty="0"/>
              <a:t>מעורבות אזרחית וזכות ההצבעה</a:t>
            </a:r>
            <a:endParaRPr dirty="0"/>
          </a:p>
        </p:txBody>
      </p:sp>
      <p:sp>
        <p:nvSpPr>
          <p:cNvPr id="261" name="Google Shape;261;p25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/>
              <a:t>התלמידים יחזרו למליאה וכל חדר יציג את התוצר שלו. </a:t>
            </a:r>
            <a:endParaRPr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/>
              <a:t>תוצר: מצגת שיתופית בה לכל חדר תהיה שקופית שבה יציגו את הממצאים שלהם.</a:t>
            </a:r>
            <a:endParaRPr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/>
          </a:p>
        </p:txBody>
      </p:sp>
      <p:pic>
        <p:nvPicPr>
          <p:cNvPr id="263" name="Google Shape;263;p25" descr="People on laptop screen talking with friends or colleagues   illustration. video conference, remote work. Premium Vecto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92636" y="2880847"/>
            <a:ext cx="4963356" cy="32507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6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 dirty="0"/>
              <a:t>השתתפות פוליטית, </a:t>
            </a:r>
            <a:r>
              <a:rPr lang="he-IL" dirty="0"/>
              <a:t> </a:t>
            </a:r>
            <a:r>
              <a:rPr lang="iw-IL" dirty="0"/>
              <a:t>מעורבות אזרחית וזכות ההצבעה</a:t>
            </a:r>
            <a:endParaRPr dirty="0"/>
          </a:p>
        </p:txBody>
      </p:sp>
      <p:sp>
        <p:nvSpPr>
          <p:cNvPr id="270" name="Google Shape;270;p26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372829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מלאו בשאלון המקוון את מידת הסכמתם 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br>
              <a:rPr lang="iw-IL" dirty="0"/>
            </a:br>
            <a:r>
              <a:rPr lang="he-IL" sz="2000" dirty="0"/>
              <a:t>1. </a:t>
            </a:r>
            <a:r>
              <a:rPr lang="iw-IL" sz="2000" dirty="0"/>
              <a:t>הורדת גיל ההצבעה לגיל 17 בבחירות לכנסת מתאים לישראל . כן/לא.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he-IL" sz="2000" dirty="0"/>
              <a:t>2. </a:t>
            </a:r>
            <a:r>
              <a:rPr lang="iw-IL" sz="2000" dirty="0"/>
              <a:t>אני בעד לחייב בחוק את האזרחים ללכת להצביע בבחירות. נכון/לא נכון.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he-IL" sz="2000" dirty="0"/>
              <a:t>3. </a:t>
            </a:r>
            <a:r>
              <a:rPr lang="iw-IL" sz="2000" dirty="0"/>
              <a:t>אני בעד אפשרות לאזרחים השוהים בחול להצביע בבחירות בישראל. נכון/לא נכון.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he-IL" sz="2000" dirty="0"/>
              <a:t>4. </a:t>
            </a:r>
            <a:r>
              <a:rPr lang="iw-IL" sz="2000" dirty="0"/>
              <a:t>אני בעד אפשרות של הצבעה מקוונת מהבית, בבחירות בישראל. נכון/לא נכון.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he-IL" sz="2000" dirty="0"/>
              <a:t>5. </a:t>
            </a:r>
            <a:r>
              <a:rPr lang="iw-IL" sz="2000" dirty="0"/>
              <a:t>אני בעד אפשרות של מתן יום שבתון ביום הבחירות. נכון/לא נכון. </a:t>
            </a:r>
            <a:endParaRPr dirty="0"/>
          </a:p>
        </p:txBody>
      </p:sp>
      <p:pic>
        <p:nvPicPr>
          <p:cNvPr id="272" name="Google Shape;272;p26" descr="Checkboxes on computer screen. online exam, internet quiz concept. Premium Vector"/>
          <p:cNvPicPr preferRelativeResize="0"/>
          <p:nvPr/>
        </p:nvPicPr>
        <p:blipFill rotWithShape="1">
          <a:blip r:embed="rId3">
            <a:alphaModFix/>
          </a:blip>
          <a:srcRect t="20836" b="20116"/>
          <a:stretch/>
        </p:blipFill>
        <p:spPr>
          <a:xfrm>
            <a:off x="-1" y="4204531"/>
            <a:ext cx="4139117" cy="24440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27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 dirty="0"/>
              <a:t>השתתפות פוליטית, </a:t>
            </a:r>
            <a:r>
              <a:rPr lang="he-IL" dirty="0"/>
              <a:t> </a:t>
            </a:r>
            <a:r>
              <a:rPr lang="iw-IL" dirty="0"/>
              <a:t>מעורבות אזרחית וזכות ההצבעה</a:t>
            </a:r>
            <a:endParaRPr dirty="0"/>
          </a:p>
        </p:txBody>
      </p:sp>
      <p:sp>
        <p:nvSpPr>
          <p:cNvPr id="278" name="Google Shape;278;p27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סיכום:</a:t>
            </a:r>
            <a:endParaRPr dirty="0"/>
          </a:p>
          <a:p>
            <a:pPr marL="0" lvl="0" indent="0" algn="ct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חשיבות ההצבעה בבחירות היא רבה</a:t>
            </a:r>
            <a:r>
              <a:rPr lang="he-IL" dirty="0"/>
              <a:t>. </a:t>
            </a:r>
            <a:r>
              <a:rPr lang="iw-IL" dirty="0"/>
              <a:t>זאת הדרך לקיים הכרעות פוליטיות בדרכי שלום ולכן יש לעודד כמה שניתן את ההשתתפות האזרחית והמעורבות. </a:t>
            </a:r>
            <a:br>
              <a:rPr lang="iw-IL" dirty="0"/>
            </a:b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בדקנו מספר אמצעים להעלאת שיעור ההצבעה.</a:t>
            </a:r>
            <a:br>
              <a:rPr lang="iw-IL" dirty="0"/>
            </a:b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המורה ידגיש את תוצאות "הצבעת התלמידים" לגבי האמצעים השונים.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כמו כן, יודגש כי אין שיטה אולטימטיבית להגדלת שיעור ההצבעה ואחוז ההצבעה בבחירות. 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/>
              <a:t>מי שמצביע  - משפיע !?</a:t>
            </a:r>
            <a:endParaRPr/>
          </a:p>
        </p:txBody>
      </p:sp>
      <p:sp>
        <p:nvSpPr>
          <p:cNvPr id="108" name="Google Shape;108;p3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35"/>
              <a:buNone/>
            </a:pPr>
            <a:r>
              <a:rPr lang="iw-IL" sz="2635" dirty="0">
                <a:solidFill>
                  <a:srgbClr val="0070C0"/>
                </a:solidFill>
              </a:rPr>
              <a:t>קהל יעד</a:t>
            </a:r>
            <a:endParaRPr dirty="0"/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10"/>
              <a:buNone/>
            </a:pPr>
            <a:r>
              <a:rPr lang="iw-IL" sz="2210" dirty="0"/>
              <a:t>חט"ב וחט"ע </a:t>
            </a:r>
            <a:br>
              <a:rPr lang="iw-IL" sz="2210" dirty="0"/>
            </a:br>
            <a:endParaRPr sz="1615" dirty="0"/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635"/>
              <a:buNone/>
            </a:pPr>
            <a:r>
              <a:rPr lang="iw-IL" sz="2635" dirty="0">
                <a:solidFill>
                  <a:srgbClr val="0070C0"/>
                </a:solidFill>
              </a:rPr>
              <a:t>משך זמן</a:t>
            </a:r>
            <a:endParaRPr dirty="0"/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10"/>
              <a:buNone/>
            </a:pPr>
            <a:r>
              <a:rPr lang="iw-IL" sz="2210" dirty="0"/>
              <a:t>2 </a:t>
            </a:r>
            <a:r>
              <a:rPr lang="he-IL" sz="2210" dirty="0"/>
              <a:t> </a:t>
            </a:r>
            <a:r>
              <a:rPr lang="iw-IL" sz="2210" dirty="0"/>
              <a:t>פעילויות בנות 30 </a:t>
            </a:r>
            <a:r>
              <a:rPr lang="he-IL" sz="2210" dirty="0"/>
              <a:t> </a:t>
            </a:r>
            <a:r>
              <a:rPr lang="iw-IL" sz="2210" dirty="0"/>
              <a:t>דקות כל אחת</a:t>
            </a:r>
            <a:r>
              <a:rPr lang="he-IL" sz="2210" dirty="0"/>
              <a:t>. </a:t>
            </a:r>
            <a:r>
              <a:rPr lang="iw-IL" sz="2210" dirty="0"/>
              <a:t>ניתן לבחור רק אחת מהן לפי שיקול דעת המורה.</a:t>
            </a:r>
            <a:endParaRPr sz="2210" dirty="0"/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15"/>
              <a:buNone/>
            </a:pPr>
            <a:endParaRPr sz="1615" dirty="0"/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635"/>
              <a:buNone/>
            </a:pPr>
            <a:r>
              <a:rPr lang="iw-IL" sz="2635" dirty="0">
                <a:solidFill>
                  <a:srgbClr val="0070C0"/>
                </a:solidFill>
              </a:rPr>
              <a:t>מטרות</a:t>
            </a:r>
            <a:endParaRPr dirty="0"/>
          </a:p>
          <a:p>
            <a:pPr marL="358775" lvl="0" indent="-358775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10"/>
              <a:buFont typeface="Calibri"/>
              <a:buAutoNum type="arabicPeriod"/>
            </a:pPr>
            <a:r>
              <a:rPr lang="iw-IL" sz="2210" dirty="0"/>
              <a:t>התלמידים יכירו את חשיבות הבחירות במדינה דמוקרטית ואת יכולתם להכריע סכסוכים בדרכים שאינן אלימות, בהתאם לעקרונות הדמוקרטיה.</a:t>
            </a:r>
            <a:endParaRPr sz="2210" dirty="0"/>
          </a:p>
          <a:p>
            <a:pPr marL="358775" lvl="0" indent="-358775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10"/>
              <a:buFont typeface="Calibri"/>
              <a:buAutoNum type="arabicPeriod"/>
            </a:pPr>
            <a:r>
              <a:rPr lang="iw-IL" sz="2210" dirty="0"/>
              <a:t>התלמידים ייחשפו למושגים שונים הקשורים להשתתפות פוליטית כמו: מעורבות אזרחית, הצבעה, חובה אזרחית.</a:t>
            </a:r>
            <a:endParaRPr sz="2210" dirty="0"/>
          </a:p>
          <a:p>
            <a:pPr marL="358775" lvl="0" indent="-358775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10"/>
              <a:buFont typeface="Calibri"/>
              <a:buAutoNum type="arabicPeriod"/>
            </a:pPr>
            <a:r>
              <a:rPr lang="iw-IL" sz="2210" dirty="0"/>
              <a:t>התלמידים יכירו את מצב ההצבעה בבחירות כפי שקיים במדינות שונות בעולם וינהלו דיון לגבי הקשר שבין הצבעה בבחירות למעורבות אזרחית ופוליטית.</a:t>
            </a:r>
            <a:endParaRPr sz="2210" dirty="0"/>
          </a:p>
          <a:p>
            <a:pPr marL="358775" lvl="0" indent="-358775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10"/>
              <a:buFont typeface="Calibri"/>
              <a:buAutoNum type="arabicPeriod"/>
            </a:pPr>
            <a:r>
              <a:rPr lang="iw-IL" sz="2210" dirty="0"/>
              <a:t>התלמידים ינהלו דיון בנושא האם יש לחייב בחוק את האזרחים במדינה להצביע בבחירות. </a:t>
            </a:r>
            <a:endParaRPr sz="2210" dirty="0"/>
          </a:p>
          <a:p>
            <a:pPr marL="358775" lvl="0" indent="-358775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10"/>
              <a:buFont typeface="Calibri"/>
              <a:buAutoNum type="arabicPeriod"/>
            </a:pPr>
            <a:r>
              <a:rPr lang="iw-IL" sz="2210" dirty="0"/>
              <a:t>התלמידים ינסחו דרכים אפשריות להעלאת שיעור המצביעים במדינה.</a:t>
            </a:r>
            <a:endParaRPr sz="2210" dirty="0"/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35"/>
              <a:buNone/>
            </a:pPr>
            <a:endParaRPr sz="2635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/>
              <a:t>מי שמצביע  - משפיע !?</a:t>
            </a:r>
            <a:endParaRPr/>
          </a:p>
        </p:txBody>
      </p:sp>
      <p:sp>
        <p:nvSpPr>
          <p:cNvPr id="114" name="Google Shape;114;p5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100"/>
              <a:buNone/>
            </a:pPr>
            <a:r>
              <a:rPr lang="iw-IL" sz="3100" dirty="0">
                <a:solidFill>
                  <a:srgbClr val="0070C0"/>
                </a:solidFill>
              </a:rPr>
              <a:t>הידעת?!</a:t>
            </a:r>
            <a:endParaRPr sz="3100" dirty="0">
              <a:solidFill>
                <a:srgbClr val="0070C0"/>
              </a:solidFill>
            </a:endParaRPr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endParaRPr sz="1400" dirty="0">
              <a:solidFill>
                <a:srgbClr val="0070C0"/>
              </a:solidFill>
            </a:endParaRPr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600"/>
              <a:buNone/>
            </a:pPr>
            <a:r>
              <a:rPr lang="iw-IL" dirty="0">
                <a:solidFill>
                  <a:srgbClr val="0070C0"/>
                </a:solidFill>
              </a:rPr>
              <a:t>חוק המפלגות </a:t>
            </a:r>
            <a:r>
              <a:rPr lang="he-IL" dirty="0">
                <a:solidFill>
                  <a:srgbClr val="000000"/>
                </a:solidFill>
              </a:rPr>
              <a:t>(</a:t>
            </a:r>
            <a:r>
              <a:rPr lang="iw-IL" dirty="0"/>
              <a:t>התשנ"ב 1992</a:t>
            </a:r>
            <a:r>
              <a:rPr lang="he-IL" dirty="0"/>
              <a:t>) </a:t>
            </a:r>
            <a:r>
              <a:rPr lang="iw-IL" dirty="0"/>
              <a:t>קובע כי רק מפלגה או כמה מפלגות שהחליטו להתמודד יחד רשאיות להגיש רשימת מועמדים</a:t>
            </a:r>
            <a:r>
              <a:rPr lang="he-IL" dirty="0"/>
              <a:t>. </a:t>
            </a:r>
            <a:r>
              <a:rPr lang="iw-IL" dirty="0"/>
              <a:t>החוק אוסר רישום של מפלגות אשר יש במטרותיהן או במעשיהן,</a:t>
            </a:r>
            <a:r>
              <a:rPr lang="he-IL" dirty="0"/>
              <a:t> </a:t>
            </a:r>
            <a:r>
              <a:rPr lang="iw-IL" dirty="0"/>
              <a:t>במפורש או במשתמע</a:t>
            </a:r>
            <a:r>
              <a:rPr lang="he-IL" dirty="0"/>
              <a:t>, </a:t>
            </a:r>
            <a:r>
              <a:rPr lang="iw-IL" dirty="0"/>
              <a:t>משום שלילת קיומה של מדינת ישראל כמדינה יהודית ודמוקרטית</a:t>
            </a:r>
            <a:r>
              <a:rPr lang="he-IL" dirty="0"/>
              <a:t>, </a:t>
            </a:r>
            <a:r>
              <a:rPr lang="iw-IL" dirty="0"/>
              <a:t>הסתה לגזענות או תמיכה במאבק מזוין של מדינת אויב או של ארגון טרור נגד מדינת ישראל.</a:t>
            </a:r>
            <a:r>
              <a:rPr lang="he-IL" dirty="0"/>
              <a:t> </a:t>
            </a:r>
            <a:r>
              <a:rPr lang="iw-IL" dirty="0"/>
              <a:t>החוק אוסר גם את רישומה של מפלגה אשר יש יסוד להניח כי תשמש מסווה לפעולות בלתי חוקיות.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600"/>
              <a:buNone/>
            </a:pPr>
            <a:endParaRPr sz="3600" dirty="0"/>
          </a:p>
        </p:txBody>
      </p:sp>
      <p:sp>
        <p:nvSpPr>
          <p:cNvPr id="115" name="Google Shape;115;p5"/>
          <p:cNvSpPr/>
          <p:nvPr/>
        </p:nvSpPr>
        <p:spPr>
          <a:xfrm>
            <a:off x="9334222" y="6320527"/>
            <a:ext cx="2638800" cy="31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w-IL" sz="1250" b="1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מתוך: אתר הכנסת - הבחירות</a:t>
            </a:r>
            <a:endParaRPr sz="12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/>
              <a:t>מי שמצביע  - משפיע !?</a:t>
            </a:r>
            <a:endParaRPr/>
          </a:p>
        </p:txBody>
      </p:sp>
      <p:sp>
        <p:nvSpPr>
          <p:cNvPr id="121" name="Google Shape;121;p6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100"/>
              <a:buNone/>
            </a:pPr>
            <a:r>
              <a:rPr lang="iw-IL" sz="3100" dirty="0">
                <a:solidFill>
                  <a:srgbClr val="0070C0"/>
                </a:solidFill>
              </a:rPr>
              <a:t>הידעת?!</a:t>
            </a:r>
            <a:endParaRPr sz="3100" dirty="0">
              <a:solidFill>
                <a:srgbClr val="0070C0"/>
              </a:solidFill>
            </a:endParaRPr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endParaRPr sz="1400" dirty="0">
              <a:solidFill>
                <a:srgbClr val="0070C0"/>
              </a:solidFill>
            </a:endParaRPr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600"/>
              <a:buNone/>
            </a:pPr>
            <a:r>
              <a:rPr lang="iw-IL" dirty="0">
                <a:solidFill>
                  <a:srgbClr val="0070C0"/>
                </a:solidFill>
              </a:rPr>
              <a:t>חוק-יסוד:הכנסת </a:t>
            </a:r>
            <a:r>
              <a:rPr lang="iw-IL" dirty="0"/>
              <a:t>(1958) </a:t>
            </a:r>
            <a:r>
              <a:rPr lang="he-IL" dirty="0"/>
              <a:t> </a:t>
            </a:r>
            <a:r>
              <a:rPr lang="iw-IL" dirty="0"/>
              <a:t>קובע כי הבחירות לכנסת אמורות להתקיים מדי ארבע שנים אך הכנסת או ראש הממשלה רשאים לפעול להקדמת הבחירות</a:t>
            </a:r>
            <a:r>
              <a:rPr lang="he-IL" dirty="0"/>
              <a:t>,</a:t>
            </a:r>
            <a:r>
              <a:rPr lang="iw-IL" dirty="0"/>
              <a:t> למשל באמצעות חוק להתפזרות הכנסת.</a:t>
            </a:r>
            <a:endParaRPr dirty="0"/>
          </a:p>
          <a:p>
            <a:pPr marL="0" lvl="0" indent="0" algn="r" rtl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-IL" dirty="0"/>
              <a:t> גם אי-קבלת חוק התקציב</a:t>
            </a:r>
            <a:r>
              <a:rPr lang="iw-IL" u="sng" dirty="0">
                <a:solidFill>
                  <a:srgbClr val="0000FF"/>
                </a:solidFill>
              </a:rPr>
              <a:t>​</a:t>
            </a:r>
            <a:r>
              <a:rPr lang="iw-IL" dirty="0"/>
              <a:t> עשויה להביא להקדמת הבחירות.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600"/>
              <a:buNone/>
            </a:pPr>
            <a:r>
              <a:rPr lang="iw-IL" dirty="0"/>
              <a:t> אפשר שכהונת הכנסת תימשך יותר מארבע שנים</a:t>
            </a:r>
            <a:r>
              <a:rPr lang="he-IL" dirty="0"/>
              <a:t>.</a:t>
            </a:r>
            <a:r>
              <a:rPr lang="iw-IL" dirty="0"/>
              <a:t> כאשר מתקצרת תקופת כהונתה של כנסת מסוימת מתארכת תקופת כהונתה של הכנסת שלאחריה. </a:t>
            </a:r>
            <a:endParaRPr dirty="0"/>
          </a:p>
        </p:txBody>
      </p:sp>
      <p:sp>
        <p:nvSpPr>
          <p:cNvPr id="122" name="Google Shape;122;p6"/>
          <p:cNvSpPr/>
          <p:nvPr/>
        </p:nvSpPr>
        <p:spPr>
          <a:xfrm>
            <a:off x="9323772" y="6124027"/>
            <a:ext cx="2638800" cy="31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w-IL" sz="1250" b="1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מתוך: אתר הכנסת - הבחירות</a:t>
            </a:r>
            <a:endParaRPr sz="12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7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/>
              <a:t>מי שמצביע  - משפיע !?</a:t>
            </a:r>
            <a:endParaRPr/>
          </a:p>
        </p:txBody>
      </p:sp>
      <p:sp>
        <p:nvSpPr>
          <p:cNvPr id="128" name="Google Shape;128;p7"/>
          <p:cNvSpPr txBox="1">
            <a:spLocks noGrp="1"/>
          </p:cNvSpPr>
          <p:nvPr>
            <p:ph type="body" idx="1"/>
          </p:nvPr>
        </p:nvSpPr>
        <p:spPr>
          <a:xfrm>
            <a:off x="348948" y="1386611"/>
            <a:ext cx="11494200" cy="51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100"/>
              <a:buNone/>
            </a:pPr>
            <a:r>
              <a:rPr lang="iw-IL" sz="3100" dirty="0">
                <a:solidFill>
                  <a:srgbClr val="0070C0"/>
                </a:solidFill>
              </a:rPr>
              <a:t>הידעת?!</a:t>
            </a:r>
            <a:endParaRPr sz="3100" dirty="0">
              <a:solidFill>
                <a:srgbClr val="0070C0"/>
              </a:solidFill>
            </a:endParaRPr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endParaRPr sz="1400" dirty="0">
              <a:solidFill>
                <a:srgbClr val="0070C0"/>
              </a:solidFill>
            </a:endParaRPr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600"/>
              <a:buNone/>
            </a:pPr>
            <a:r>
              <a:rPr lang="iw-IL" dirty="0">
                <a:solidFill>
                  <a:srgbClr val="0070C0"/>
                </a:solidFill>
              </a:rPr>
              <a:t>חלוקת המושבים בכנסת: </a:t>
            </a:r>
            <a:r>
              <a:rPr lang="he-IL" dirty="0">
                <a:solidFill>
                  <a:srgbClr val="0070C0"/>
                </a:solidFill>
              </a:rPr>
              <a:t> </a:t>
            </a:r>
            <a:r>
              <a:rPr lang="iw-IL" dirty="0"/>
              <a:t>על פי עקרון יחסיות הבחירות, רשימות אשר עברו את אחוז החסימה זוכות במספר מושבים בכנסת שהוא יחסי לכוחן האלקטורלי.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600"/>
              <a:buNone/>
            </a:pPr>
            <a:r>
              <a:rPr lang="iw-IL" dirty="0"/>
              <a:t>מספר הקולות שהם שווי ערך למושב אחד בכנסת</a:t>
            </a:r>
            <a:r>
              <a:rPr lang="he-IL" dirty="0"/>
              <a:t>,</a:t>
            </a:r>
            <a:r>
              <a:rPr lang="iw-IL" dirty="0"/>
              <a:t> נקבע בחלוקת מספר הקולות הכשרים</a:t>
            </a:r>
            <a:r>
              <a:rPr lang="he-IL" dirty="0"/>
              <a:t>, </a:t>
            </a:r>
            <a:r>
              <a:rPr lang="iw-IL" dirty="0"/>
              <a:t>אשר ניתנו לרשימות שעברו את אחוז החס​​​​​ימה חלקי מספר ​המושבים בכנסת.</a:t>
            </a:r>
            <a:endParaRPr dirty="0"/>
          </a:p>
          <a:p>
            <a:pPr marL="0" lvl="0" indent="0" algn="r" rtl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-IL" dirty="0"/>
              <a:t>לכנסת נכנסים המועמדים לפי סדר הופעתם ברשימת מפלגתם</a:t>
            </a:r>
            <a:r>
              <a:rPr lang="he-IL" dirty="0"/>
              <a:t>. </a:t>
            </a:r>
            <a:r>
              <a:rPr lang="iw-IL" dirty="0"/>
              <a:t>אם נבחר ציבור נפטר או התפטר מחברותו בכנסת מסיבה כלשהי,</a:t>
            </a:r>
            <a:r>
              <a:rPr lang="he-IL" dirty="0"/>
              <a:t> </a:t>
            </a:r>
            <a:r>
              <a:rPr lang="iw-IL" dirty="0"/>
              <a:t>ייכנס במקומו המועמד הבא אחריו ברשימת המועמדים.​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600"/>
              <a:buNone/>
            </a:pPr>
            <a:endParaRPr dirty="0"/>
          </a:p>
        </p:txBody>
      </p:sp>
      <p:sp>
        <p:nvSpPr>
          <p:cNvPr id="129" name="Google Shape;129;p7"/>
          <p:cNvSpPr/>
          <p:nvPr/>
        </p:nvSpPr>
        <p:spPr>
          <a:xfrm>
            <a:off x="9323772" y="6124027"/>
            <a:ext cx="2638800" cy="31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w-IL" sz="1250" b="1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מתוך: אתר הכנסת - הבחירות</a:t>
            </a:r>
            <a:endParaRPr sz="12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8"/>
          <p:cNvSpPr txBox="1">
            <a:spLocks noGrp="1"/>
          </p:cNvSpPr>
          <p:nvPr>
            <p:ph type="ctrTitle"/>
          </p:nvPr>
        </p:nvSpPr>
        <p:spPr>
          <a:xfrm>
            <a:off x="1524000" y="2098751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iw-IL"/>
              <a:t>שיעור 1</a:t>
            </a:r>
            <a:br>
              <a:rPr lang="iw-IL"/>
            </a:br>
            <a:r>
              <a:rPr lang="iw-IL"/>
              <a:t>הצבעה בבחירות בישראל </a:t>
            </a:r>
            <a:endParaRPr/>
          </a:p>
        </p:txBody>
      </p:sp>
      <p:pic>
        <p:nvPicPr>
          <p:cNvPr id="135" name="Google Shape;135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53578" y="0"/>
            <a:ext cx="1284844" cy="13674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9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/>
              <a:t>הצבעה בבחירות בישראל</a:t>
            </a:r>
            <a:endParaRPr/>
          </a:p>
        </p:txBody>
      </p:sp>
      <p:sp>
        <p:nvSpPr>
          <p:cNvPr id="141" name="Google Shape;141;p9"/>
          <p:cNvSpPr txBox="1">
            <a:spLocks noGrp="1"/>
          </p:cNvSpPr>
          <p:nvPr>
            <p:ph type="body" idx="1"/>
          </p:nvPr>
        </p:nvSpPr>
        <p:spPr>
          <a:xfrm>
            <a:off x="358923" y="1093862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המורה יקרין את טבלת </a:t>
            </a:r>
            <a:r>
              <a:rPr lang="he-IL" dirty="0"/>
              <a:t>אחוז ההצבעה המצטבר בחתך ע"פ שעות</a:t>
            </a:r>
          </a:p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u="sng" dirty="0">
                <a:solidFill>
                  <a:schemeClr val="hlink"/>
                </a:solidFill>
                <a:hlinkClick r:id="rId3"/>
              </a:rPr>
              <a:t>אתר ועדת הבחירות המרכזית</a:t>
            </a: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0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/>
              <a:t>הצבעה בבחירות בישראל</a:t>
            </a:r>
            <a:endParaRPr/>
          </a:p>
        </p:txBody>
      </p:sp>
      <p:sp>
        <p:nvSpPr>
          <p:cNvPr id="148" name="Google Shape;148;p10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שלוש מערכות בחירות שונות המציגות אחוזי הצבעה שונים. 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he-IL" dirty="0"/>
              <a:t>1996 - </a:t>
            </a:r>
            <a:r>
              <a:rPr lang="iw-IL" dirty="0"/>
              <a:t>שיעור גבוה מאד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he-IL" dirty="0"/>
              <a:t>2001 - </a:t>
            </a:r>
            <a:r>
              <a:rPr lang="iw-IL" dirty="0"/>
              <a:t>שיעור נמוך מאד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he-IL" dirty="0"/>
              <a:t>2019 - </a:t>
            </a:r>
            <a:r>
              <a:rPr lang="iw-IL" dirty="0"/>
              <a:t>שיעור ממוצע – לא בשיא אך גם לא בשפל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מה יכולים להיות הגורמים המשפיעים על שיעורי ההצבעה השונים? 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</p:txBody>
      </p:sp>
      <p:pic>
        <p:nvPicPr>
          <p:cNvPr id="149" name="Google Shape;149;p10" descr="Business people asking questions flat vector illustration Free Vecto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8923" y="3717982"/>
            <a:ext cx="2930645" cy="29306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התאמה אישית 1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1420</Words>
  <Application>Microsoft Office PowerPoint</Application>
  <PresentationFormat>מסך רחב</PresentationFormat>
  <Paragraphs>140</Paragraphs>
  <Slides>24</Slides>
  <Notes>24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3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24</vt:i4>
      </vt:variant>
    </vt:vector>
  </HeadingPairs>
  <TitlesOfParts>
    <vt:vector size="28" baseType="lpstr">
      <vt:lpstr>Arial</vt:lpstr>
      <vt:lpstr>Calibri</vt:lpstr>
      <vt:lpstr>Noto Sans Symbols</vt:lpstr>
      <vt:lpstr>HDOfficeLightV0</vt:lpstr>
      <vt:lpstr>בחירות לכנסת ה- 26</vt:lpstr>
      <vt:lpstr>מי שמצביע  - משפיע !?</vt:lpstr>
      <vt:lpstr>מי שמצביע  - משפיע !?</vt:lpstr>
      <vt:lpstr>מי שמצביע  - משפיע !?</vt:lpstr>
      <vt:lpstr>מי שמצביע  - משפיע !?</vt:lpstr>
      <vt:lpstr>מי שמצביע  - משפיע !?</vt:lpstr>
      <vt:lpstr>שיעור 1 הצבעה בבחירות בישראל </vt:lpstr>
      <vt:lpstr>הצבעה בבחירות בישראל</vt:lpstr>
      <vt:lpstr>הצבעה בבחירות בישראל</vt:lpstr>
      <vt:lpstr>הצבעה בבחירות בישראל</vt:lpstr>
      <vt:lpstr>הצבעה בבחירות בישראל</vt:lpstr>
      <vt:lpstr>הצבעה בבחירות בישראל</vt:lpstr>
      <vt:lpstr>הצבעה בבחירות בישראל</vt:lpstr>
      <vt:lpstr>הצבעה בבחירות בישראל</vt:lpstr>
      <vt:lpstr>הצבעה בבחירות בישראל</vt:lpstr>
      <vt:lpstr>הצבעה בבחירות בישראל</vt:lpstr>
      <vt:lpstr>שיעור 2 השתתפות פוליטית, מעורבות אזרחית וזכות ההצבעה</vt:lpstr>
      <vt:lpstr>השתתפות פוליטית, מעורבות אזרחית וזכות ההצבעה</vt:lpstr>
      <vt:lpstr>השתתפות פוליטית, מעורבות אזרחית וזכות ההצבעה</vt:lpstr>
      <vt:lpstr>השתתפות פוליטית, מעורבות אזרחית וזכות ההצבעה</vt:lpstr>
      <vt:lpstr>השתתפות פוליטית , מעורבות אזרחית וזכות ההצבעה</vt:lpstr>
      <vt:lpstr>השתתפות פוליטית,  מעורבות אזרחית וזכות ההצבעה</vt:lpstr>
      <vt:lpstr>השתתפות פוליטית,  מעורבות אזרחית וזכות ההצבעה</vt:lpstr>
      <vt:lpstr>השתתפות פוליטית,  מעורבות אזרחית וזכות ההצבעה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בחירות לכנסת ה-24</dc:title>
  <dc:creator>יוסי ברק</dc:creator>
  <cp:lastModifiedBy>יוסי ברק</cp:lastModifiedBy>
  <cp:revision>7</cp:revision>
  <dcterms:created xsi:type="dcterms:W3CDTF">2021-02-03T07:01:08Z</dcterms:created>
  <dcterms:modified xsi:type="dcterms:W3CDTF">2026-08-09T16:05:05Z</dcterms:modified>
</cp:coreProperties>
</file>