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zlS6Lc4mfxDBzRfWfi+jOfDOYY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639805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7900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564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8031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6528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7600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4391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3494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2398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0208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7269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7499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1507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9269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5419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8" name="Google Shape;25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1335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4070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4405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0778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4549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8181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011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0042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9219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5982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שקופית כותרת" type="title">
  <p:cSld name="TITLE">
    <p:spTree>
      <p:nvGrpSpPr>
        <p:cNvPr id="1" name="Shape 11"/>
        <p:cNvGrpSpPr/>
        <p:nvPr/>
      </p:nvGrpSpPr>
      <p:grpSpPr>
        <a:xfrm>
          <a:off x="0" y="0"/>
          <a:ext cx="0" cy="0"/>
          <a:chOff x="0" y="0"/>
          <a:chExt cx="0" cy="0"/>
        </a:xfrm>
      </p:grpSpPr>
      <p:sp>
        <p:nvSpPr>
          <p:cNvPr id="12" name="Google Shape;12;p29"/>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lvl1pPr lvl="0" algn="ctr" rtl="1">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rtl="1">
              <a:lnSpc>
                <a:spcPct val="90000"/>
              </a:lnSpc>
              <a:spcBef>
                <a:spcPts val="1000"/>
              </a:spcBef>
              <a:spcAft>
                <a:spcPts val="0"/>
              </a:spcAft>
              <a:buClr>
                <a:srgbClr val="3F3F3F"/>
              </a:buClr>
              <a:buSzPts val="2400"/>
              <a:buNone/>
              <a:defRPr sz="2400" b="1">
                <a:solidFill>
                  <a:srgbClr val="3F3F3F"/>
                </a:solidFill>
              </a:defRPr>
            </a:lvl1pPr>
            <a:lvl2pPr lvl="1" algn="ctr" rtl="1">
              <a:lnSpc>
                <a:spcPct val="90000"/>
              </a:lnSpc>
              <a:spcBef>
                <a:spcPts val="500"/>
              </a:spcBef>
              <a:spcAft>
                <a:spcPts val="0"/>
              </a:spcAft>
              <a:buClr>
                <a:schemeClr val="dk1"/>
              </a:buClr>
              <a:buSzPts val="2800"/>
              <a:buNone/>
              <a:defRPr sz="2800"/>
            </a:lvl2pPr>
            <a:lvl3pPr lvl="2" algn="ctr" rtl="1">
              <a:lnSpc>
                <a:spcPct val="90000"/>
              </a:lnSpc>
              <a:spcBef>
                <a:spcPts val="500"/>
              </a:spcBef>
              <a:spcAft>
                <a:spcPts val="0"/>
              </a:spcAft>
              <a:buClr>
                <a:schemeClr val="dk1"/>
              </a:buClr>
              <a:buSzPts val="2400"/>
              <a:buNone/>
              <a:defRPr sz="2400"/>
            </a:lvl3pPr>
            <a:lvl4pPr lvl="3" algn="ctr" rtl="1">
              <a:lnSpc>
                <a:spcPct val="90000"/>
              </a:lnSpc>
              <a:spcBef>
                <a:spcPts val="500"/>
              </a:spcBef>
              <a:spcAft>
                <a:spcPts val="0"/>
              </a:spcAft>
              <a:buClr>
                <a:schemeClr val="dk1"/>
              </a:buClr>
              <a:buSzPts val="2000"/>
              <a:buNone/>
              <a:defRPr sz="2000"/>
            </a:lvl4pPr>
            <a:lvl5pPr lvl="4" algn="ctr" rtl="1">
              <a:lnSpc>
                <a:spcPct val="90000"/>
              </a:lnSpc>
              <a:spcBef>
                <a:spcPts val="500"/>
              </a:spcBef>
              <a:spcAft>
                <a:spcPts val="0"/>
              </a:spcAft>
              <a:buClr>
                <a:schemeClr val="dk1"/>
              </a:buClr>
              <a:buSzPts val="2000"/>
              <a:buNone/>
              <a:defRPr sz="2000"/>
            </a:lvl5pPr>
            <a:lvl6pPr lvl="5" algn="ctr" rtl="1">
              <a:spcBef>
                <a:spcPts val="400"/>
              </a:spcBef>
              <a:spcAft>
                <a:spcPts val="0"/>
              </a:spcAft>
              <a:buClr>
                <a:schemeClr val="dk1"/>
              </a:buClr>
              <a:buSzPts val="2000"/>
              <a:buNone/>
              <a:defRPr sz="2000"/>
            </a:lvl6pPr>
            <a:lvl7pPr lvl="6" algn="ctr" rtl="1">
              <a:spcBef>
                <a:spcPts val="400"/>
              </a:spcBef>
              <a:spcAft>
                <a:spcPts val="0"/>
              </a:spcAft>
              <a:buClr>
                <a:schemeClr val="dk1"/>
              </a:buClr>
              <a:buSzPts val="2000"/>
              <a:buNone/>
              <a:defRPr sz="2000"/>
            </a:lvl7pPr>
            <a:lvl8pPr lvl="7" algn="ctr" rtl="1">
              <a:spcBef>
                <a:spcPts val="400"/>
              </a:spcBef>
              <a:spcAft>
                <a:spcPts val="0"/>
              </a:spcAft>
              <a:buClr>
                <a:schemeClr val="dk1"/>
              </a:buClr>
              <a:buSzPts val="2000"/>
              <a:buNone/>
              <a:defRPr sz="2000"/>
            </a:lvl8pPr>
            <a:lvl9pPr lvl="8" algn="ctr" rtl="1">
              <a:spcBef>
                <a:spcPts val="400"/>
              </a:spcBef>
              <a:spcAft>
                <a:spcPts val="0"/>
              </a:spcAft>
              <a:buClr>
                <a:schemeClr val="dk1"/>
              </a:buClr>
              <a:buSzPts val="2000"/>
              <a:buNone/>
              <a:defRPr sz="2000"/>
            </a:lvl9pPr>
          </a:lstStyle>
          <a:p>
            <a:endParaRPr/>
          </a:p>
        </p:txBody>
      </p:sp>
      <p:sp>
        <p:nvSpPr>
          <p:cNvPr id="14" name="Google Shape;1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9"/>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17" name="Google Shape;17;p29"/>
          <p:cNvSpPr/>
          <p:nvPr/>
        </p:nvSpPr>
        <p:spPr>
          <a:xfrm>
            <a:off x="7340837" y="0"/>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8;p29"/>
          <p:cNvSpPr/>
          <p:nvPr/>
        </p:nvSpPr>
        <p:spPr>
          <a:xfrm rot="5400000">
            <a:off x="9668142" y="2523858"/>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9"/>
          <p:cNvSpPr/>
          <p:nvPr/>
        </p:nvSpPr>
        <p:spPr>
          <a:xfrm>
            <a:off x="178037" y="6661447"/>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20;p29"/>
          <p:cNvSpPr/>
          <p:nvPr/>
        </p:nvSpPr>
        <p:spPr>
          <a:xfrm rot="5400000">
            <a:off x="-2334426" y="4334142"/>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29"/>
          <p:cNvSpPr txBox="1"/>
          <p:nvPr/>
        </p:nvSpPr>
        <p:spPr>
          <a:xfrm>
            <a:off x="-44865" y="6619457"/>
            <a:ext cx="3990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x-none" sz="1200" b="1" i="0" u="none" strike="noStrike" cap="none">
                <a:solidFill>
                  <a:schemeClr val="dk1"/>
                </a:solidFill>
                <a:latin typeface="Calibri"/>
                <a:ea typeface="Calibri"/>
                <a:cs typeface="Calibri"/>
                <a:sym typeface="Calibri"/>
              </a:rPr>
              <a:t> </a:t>
            </a:r>
            <a:r>
              <a:rPr lang="x-none" sz="1000" b="1" i="0" u="sng" strike="noStrike" cap="none">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https://edu.gov.il/mazhap/civicedu</a:t>
            </a:r>
            <a:r>
              <a:rPr lang="x-none" sz="1000" b="1" i="0" u="none" strike="noStrike" cap="none">
                <a:solidFill>
                  <a:schemeClr val="dk1"/>
                </a:solidFill>
                <a:latin typeface="Calibri"/>
                <a:ea typeface="Calibri"/>
                <a:cs typeface="Calibri"/>
                <a:sym typeface="Calibri"/>
              </a:rPr>
              <a:t>המטה לחינוך אזרחי וחיים משותפים </a:t>
            </a:r>
            <a:endParaRPr sz="1000" b="1">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כותרת וטקסט אנכי" type="vertTx">
  <p:cSld name="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3927259" y="-1253331"/>
            <a:ext cx="4351337" cy="105156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1" name="Google Shape;8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כותרת אנכית וטקסט" type="vertTitleAndTx">
  <p:cSld name="VERTICAL_TITLE_AND_VERTICAL_TEXT">
    <p:spTree>
      <p:nvGrpSpPr>
        <p:cNvPr id="1" name="Shape 84"/>
        <p:cNvGrpSpPr/>
        <p:nvPr/>
      </p:nvGrpSpPr>
      <p:grpSpPr>
        <a:xfrm>
          <a:off x="0" y="0"/>
          <a:ext cx="0" cy="0"/>
          <a:chOff x="0" y="0"/>
          <a:chExt cx="0" cy="0"/>
        </a:xfrm>
      </p:grpSpPr>
      <p:sp>
        <p:nvSpPr>
          <p:cNvPr id="85" name="Google Shape;85;p39"/>
          <p:cNvSpPr txBox="1">
            <a:spLocks noGrp="1"/>
          </p:cNvSpPr>
          <p:nvPr>
            <p:ph type="title"/>
          </p:nvPr>
        </p:nvSpPr>
        <p:spPr>
          <a:xfrm rot="5400000">
            <a:off x="7133431" y="1951831"/>
            <a:ext cx="5811838" cy="2628900"/>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39"/>
          <p:cNvSpPr txBox="1">
            <a:spLocks noGrp="1"/>
          </p:cNvSpPr>
          <p:nvPr>
            <p:ph type="body" idx="1"/>
          </p:nvPr>
        </p:nvSpPr>
        <p:spPr>
          <a:xfrm rot="5400000">
            <a:off x="1799432" y="-600869"/>
            <a:ext cx="5811837" cy="77343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7" name="Google Shape;8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39"/>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כותרת ותוכן"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lvl1pPr lvl="0" algn="ctr" rtl="1">
              <a:lnSpc>
                <a:spcPct val="90000"/>
              </a:lnSpc>
              <a:spcBef>
                <a:spcPts val="0"/>
              </a:spcBef>
              <a:spcAft>
                <a:spcPts val="0"/>
              </a:spcAft>
              <a:buClr>
                <a:schemeClr val="dk1"/>
              </a:buClr>
              <a:buSzPts val="3600"/>
              <a:buFont typeface="Calibri"/>
              <a:buNone/>
              <a:defRPr sz="3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lvl1pPr marL="457200" lvl="0" indent="-393700" algn="r" rtl="1">
              <a:lnSpc>
                <a:spcPct val="90000"/>
              </a:lnSpc>
              <a:spcBef>
                <a:spcPts val="1000"/>
              </a:spcBef>
              <a:spcAft>
                <a:spcPts val="0"/>
              </a:spcAft>
              <a:buClr>
                <a:schemeClr val="dk1"/>
              </a:buClr>
              <a:buSzPts val="2600"/>
              <a:buChar char="●"/>
              <a:defRPr sz="2600" b="1"/>
            </a:lvl1pPr>
            <a:lvl2pPr marL="914400" lvl="1" indent="-381000" algn="r" rtl="1">
              <a:lnSpc>
                <a:spcPct val="90000"/>
              </a:lnSpc>
              <a:spcBef>
                <a:spcPts val="500"/>
              </a:spcBef>
              <a:spcAft>
                <a:spcPts val="0"/>
              </a:spcAft>
              <a:buClr>
                <a:schemeClr val="dk1"/>
              </a:buClr>
              <a:buSzPts val="2400"/>
              <a:buChar char="●"/>
              <a:defRPr b="1"/>
            </a:lvl2pPr>
            <a:lvl3pPr marL="1371600" lvl="2" indent="-355600" algn="r" rtl="1">
              <a:lnSpc>
                <a:spcPct val="90000"/>
              </a:lnSpc>
              <a:spcBef>
                <a:spcPts val="500"/>
              </a:spcBef>
              <a:spcAft>
                <a:spcPts val="0"/>
              </a:spcAft>
              <a:buClr>
                <a:schemeClr val="dk1"/>
              </a:buClr>
              <a:buSzPts val="2000"/>
              <a:buChar char="●"/>
              <a:defRPr b="1"/>
            </a:lvl3pPr>
            <a:lvl4pPr marL="1828800" lvl="3" indent="-342900" algn="r" rtl="1">
              <a:lnSpc>
                <a:spcPct val="90000"/>
              </a:lnSpc>
              <a:spcBef>
                <a:spcPts val="500"/>
              </a:spcBef>
              <a:spcAft>
                <a:spcPts val="0"/>
              </a:spcAft>
              <a:buClr>
                <a:schemeClr val="dk1"/>
              </a:buClr>
              <a:buSzPts val="1800"/>
              <a:buChar char="●"/>
              <a:defRPr b="1"/>
            </a:lvl4pPr>
            <a:lvl5pPr marL="2286000" lvl="4" indent="-342900" algn="r" rtl="1">
              <a:lnSpc>
                <a:spcPct val="90000"/>
              </a:lnSpc>
              <a:spcBef>
                <a:spcPts val="500"/>
              </a:spcBef>
              <a:spcAft>
                <a:spcPts val="0"/>
              </a:spcAft>
              <a:buClr>
                <a:schemeClr val="dk1"/>
              </a:buClr>
              <a:buSzPts val="1800"/>
              <a:buChar char="●"/>
              <a:defRPr b="1"/>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28" name="Google Shape;28;p30"/>
          <p:cNvSpPr/>
          <p:nvPr/>
        </p:nvSpPr>
        <p:spPr>
          <a:xfrm>
            <a:off x="7340837" y="0"/>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30"/>
          <p:cNvSpPr/>
          <p:nvPr/>
        </p:nvSpPr>
        <p:spPr>
          <a:xfrm rot="5400000">
            <a:off x="9668142" y="2523858"/>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30"/>
          <p:cNvSpPr/>
          <p:nvPr/>
        </p:nvSpPr>
        <p:spPr>
          <a:xfrm>
            <a:off x="178037" y="6661447"/>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30"/>
          <p:cNvSpPr/>
          <p:nvPr/>
        </p:nvSpPr>
        <p:spPr>
          <a:xfrm rot="5400000">
            <a:off x="-2334426" y="4334142"/>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 name="Google Shape;32;p30"/>
          <p:cNvSpPr txBox="1"/>
          <p:nvPr/>
        </p:nvSpPr>
        <p:spPr>
          <a:xfrm>
            <a:off x="-110383" y="6621223"/>
            <a:ext cx="3990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x-none" sz="1200" b="1">
                <a:solidFill>
                  <a:schemeClr val="dk1"/>
                </a:solidFill>
                <a:latin typeface="Calibri"/>
                <a:ea typeface="Calibri"/>
                <a:cs typeface="Calibri"/>
                <a:sym typeface="Calibri"/>
              </a:rPr>
              <a:t> </a:t>
            </a:r>
            <a:r>
              <a:rPr lang="x-none" sz="1000" b="1" u="sng">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https://edu.gov.il/mazhap/civicedu</a:t>
            </a:r>
            <a:r>
              <a:rPr lang="x-none" sz="1000" b="1">
                <a:solidFill>
                  <a:schemeClr val="dk1"/>
                </a:solidFill>
                <a:latin typeface="Calibri"/>
                <a:ea typeface="Calibri"/>
                <a:cs typeface="Calibri"/>
                <a:sym typeface="Calibri"/>
              </a:rPr>
              <a:t>המטה לחינוך אזרחי וחיים משותפים </a:t>
            </a:r>
            <a:endParaRPr sz="1000" b="1">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כותרת מקטע עליונה" type="secHead">
  <p:cSld name="SECTION_HEADER">
    <p:spTree>
      <p:nvGrpSpPr>
        <p:cNvPr id="1" name="Shape 33"/>
        <p:cNvGrpSpPr/>
        <p:nvPr/>
      </p:nvGrpSpPr>
      <p:grpSpPr>
        <a:xfrm>
          <a:off x="0" y="0"/>
          <a:ext cx="0" cy="0"/>
          <a:chOff x="0" y="0"/>
          <a:chExt cx="0" cy="0"/>
        </a:xfrm>
      </p:grpSpPr>
      <p:sp>
        <p:nvSpPr>
          <p:cNvPr id="34" name="Google Shape;34;p31"/>
          <p:cNvSpPr txBox="1">
            <a:spLocks noGrp="1"/>
          </p:cNvSpPr>
          <p:nvPr>
            <p:ph type="title"/>
          </p:nvPr>
        </p:nvSpPr>
        <p:spPr>
          <a:xfrm>
            <a:off x="831850" y="1712423"/>
            <a:ext cx="10515600" cy="2851208"/>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1"/>
          <p:cNvSpPr txBox="1">
            <a:spLocks noGrp="1"/>
          </p:cNvSpPr>
          <p:nvPr>
            <p:ph type="body" idx="1"/>
          </p:nvPr>
        </p:nvSpPr>
        <p:spPr>
          <a:xfrm>
            <a:off x="831850" y="4552633"/>
            <a:ext cx="10515600" cy="1500187"/>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rgbClr val="3F3F3F"/>
              </a:buClr>
              <a:buSzPts val="2400"/>
              <a:buNone/>
              <a:defRPr sz="2400">
                <a:solidFill>
                  <a:srgbClr val="3F3F3F"/>
                </a:solidFill>
              </a:defRPr>
            </a:lvl1pPr>
            <a:lvl2pPr marL="914400" lvl="1" indent="-228600" algn="r" rtl="1">
              <a:lnSpc>
                <a:spcPct val="90000"/>
              </a:lnSpc>
              <a:spcBef>
                <a:spcPts val="500"/>
              </a:spcBef>
              <a:spcAft>
                <a:spcPts val="0"/>
              </a:spcAft>
              <a:buClr>
                <a:srgbClr val="888888"/>
              </a:buClr>
              <a:buSzPts val="1800"/>
              <a:buNone/>
              <a:defRPr sz="1800">
                <a:solidFill>
                  <a:srgbClr val="888888"/>
                </a:solidFill>
              </a:defRPr>
            </a:lvl2pPr>
            <a:lvl3pPr marL="1371600" lvl="2" indent="-228600" algn="r" rtl="1">
              <a:lnSpc>
                <a:spcPct val="90000"/>
              </a:lnSpc>
              <a:spcBef>
                <a:spcPts val="500"/>
              </a:spcBef>
              <a:spcAft>
                <a:spcPts val="0"/>
              </a:spcAft>
              <a:buClr>
                <a:srgbClr val="888888"/>
              </a:buClr>
              <a:buSzPts val="1600"/>
              <a:buNone/>
              <a:defRPr sz="1600">
                <a:solidFill>
                  <a:srgbClr val="888888"/>
                </a:solidFill>
              </a:defRPr>
            </a:lvl3pPr>
            <a:lvl4pPr marL="1828800" lvl="3" indent="-228600" algn="r" rtl="1">
              <a:lnSpc>
                <a:spcPct val="90000"/>
              </a:lnSpc>
              <a:spcBef>
                <a:spcPts val="500"/>
              </a:spcBef>
              <a:spcAft>
                <a:spcPts val="0"/>
              </a:spcAft>
              <a:buClr>
                <a:srgbClr val="888888"/>
              </a:buClr>
              <a:buSzPts val="1400"/>
              <a:buNone/>
              <a:defRPr sz="1400">
                <a:solidFill>
                  <a:srgbClr val="888888"/>
                </a:solidFill>
              </a:defRPr>
            </a:lvl4pPr>
            <a:lvl5pPr marL="2286000" lvl="4" indent="-228600" algn="r" rtl="1">
              <a:lnSpc>
                <a:spcPct val="90000"/>
              </a:lnSpc>
              <a:spcBef>
                <a:spcPts val="500"/>
              </a:spcBef>
              <a:spcAft>
                <a:spcPts val="0"/>
              </a:spcAft>
              <a:buClr>
                <a:srgbClr val="888888"/>
              </a:buClr>
              <a:buSzPts val="1400"/>
              <a:buNone/>
              <a:defRPr sz="1400">
                <a:solidFill>
                  <a:srgbClr val="888888"/>
                </a:solidFill>
              </a:defRPr>
            </a:lvl5pPr>
            <a:lvl6pPr marL="2743200" lvl="5" indent="-228600" algn="r" rtl="1">
              <a:spcBef>
                <a:spcPts val="280"/>
              </a:spcBef>
              <a:spcAft>
                <a:spcPts val="0"/>
              </a:spcAft>
              <a:buClr>
                <a:srgbClr val="888888"/>
              </a:buClr>
              <a:buSzPts val="1400"/>
              <a:buNone/>
              <a:defRPr sz="1400">
                <a:solidFill>
                  <a:srgbClr val="888888"/>
                </a:solidFill>
              </a:defRPr>
            </a:lvl6pPr>
            <a:lvl7pPr marL="3200400" lvl="6" indent="-228600" algn="r" rtl="1">
              <a:spcBef>
                <a:spcPts val="280"/>
              </a:spcBef>
              <a:spcAft>
                <a:spcPts val="0"/>
              </a:spcAft>
              <a:buClr>
                <a:srgbClr val="888888"/>
              </a:buClr>
              <a:buSzPts val="1400"/>
              <a:buNone/>
              <a:defRPr sz="1400">
                <a:solidFill>
                  <a:srgbClr val="888888"/>
                </a:solidFill>
              </a:defRPr>
            </a:lvl7pPr>
            <a:lvl8pPr marL="3657600" lvl="7" indent="-228600" algn="r" rtl="1">
              <a:spcBef>
                <a:spcPts val="280"/>
              </a:spcBef>
              <a:spcAft>
                <a:spcPts val="0"/>
              </a:spcAft>
              <a:buClr>
                <a:srgbClr val="888888"/>
              </a:buClr>
              <a:buSzPts val="1400"/>
              <a:buNone/>
              <a:defRPr sz="1400">
                <a:solidFill>
                  <a:srgbClr val="888888"/>
                </a:solidFill>
              </a:defRPr>
            </a:lvl8pPr>
            <a:lvl9pPr marL="4114800" lvl="8" indent="-228600" algn="r" rtl="1">
              <a:spcBef>
                <a:spcPts val="280"/>
              </a:spcBef>
              <a:spcAft>
                <a:spcPts val="0"/>
              </a:spcAft>
              <a:buClr>
                <a:srgbClr val="888888"/>
              </a:buClr>
              <a:buSzPts val="1400"/>
              <a:buNone/>
              <a:defRPr sz="1400">
                <a:solidFill>
                  <a:srgbClr val="888888"/>
                </a:solidFill>
              </a:defRPr>
            </a:lvl9pPr>
          </a:lstStyle>
          <a:p>
            <a:endParaRPr/>
          </a:p>
        </p:txBody>
      </p:sp>
      <p:sp>
        <p:nvSpPr>
          <p:cNvPr id="36" name="Google Shape;3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1"/>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שני תכנים" type="twoObj">
  <p:cSld name="TWO_OBJECTS">
    <p:spTree>
      <p:nvGrpSpPr>
        <p:cNvPr id="1" name="Shape 39"/>
        <p:cNvGrpSpPr/>
        <p:nvPr/>
      </p:nvGrpSpPr>
      <p:grpSpPr>
        <a:xfrm>
          <a:off x="0" y="0"/>
          <a:ext cx="0" cy="0"/>
          <a:chOff x="0" y="0"/>
          <a:chExt cx="0" cy="0"/>
        </a:xfrm>
      </p:grpSpPr>
      <p:sp>
        <p:nvSpPr>
          <p:cNvPr id="40" name="Google Shape;40;p32"/>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2"/>
          <p:cNvSpPr txBox="1">
            <a:spLocks noGrp="1"/>
          </p:cNvSpPr>
          <p:nvPr>
            <p:ph type="body" idx="1"/>
          </p:nvPr>
        </p:nvSpPr>
        <p:spPr>
          <a:xfrm>
            <a:off x="845127"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2" name="Google Shape;42;p32"/>
          <p:cNvSpPr txBox="1">
            <a:spLocks noGrp="1"/>
          </p:cNvSpPr>
          <p:nvPr>
            <p:ph type="body" idx="2"/>
          </p:nvPr>
        </p:nvSpPr>
        <p:spPr>
          <a:xfrm>
            <a:off x="6172200"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3" name="Google Shape;43;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2"/>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השוואה">
  <p:cSld name="השוואה">
    <p:spTree>
      <p:nvGrpSpPr>
        <p:cNvPr id="1" name="Shape 46"/>
        <p:cNvGrpSpPr/>
        <p:nvPr/>
      </p:nvGrpSpPr>
      <p:grpSpPr>
        <a:xfrm>
          <a:off x="0" y="0"/>
          <a:ext cx="0" cy="0"/>
          <a:chOff x="0" y="0"/>
          <a:chExt cx="0" cy="0"/>
        </a:xfrm>
      </p:grpSpPr>
      <p:sp>
        <p:nvSpPr>
          <p:cNvPr id="47" name="Google Shape;47;p33"/>
          <p:cNvSpPr txBox="1">
            <a:spLocks noGrp="1"/>
          </p:cNvSpPr>
          <p:nvPr>
            <p:ph type="body" idx="1"/>
          </p:nvPr>
        </p:nvSpPr>
        <p:spPr>
          <a:xfrm>
            <a:off x="845127" y="1681850"/>
            <a:ext cx="5156200" cy="825699"/>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48" name="Google Shape;48;p33"/>
          <p:cNvSpPr txBox="1">
            <a:spLocks noGrp="1"/>
          </p:cNvSpPr>
          <p:nvPr>
            <p:ph type="body" idx="2"/>
          </p:nvPr>
        </p:nvSpPr>
        <p:spPr>
          <a:xfrm>
            <a:off x="845127" y="2507550"/>
            <a:ext cx="5156200" cy="3680525"/>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9" name="Google Shape;49;p33"/>
          <p:cNvSpPr txBox="1">
            <a:spLocks noGrp="1"/>
          </p:cNvSpPr>
          <p:nvPr>
            <p:ph type="body" idx="3"/>
          </p:nvPr>
        </p:nvSpPr>
        <p:spPr>
          <a:xfrm>
            <a:off x="6172200" y="1681851"/>
            <a:ext cx="5181601" cy="825698"/>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50" name="Google Shape;50;p33"/>
          <p:cNvSpPr txBox="1">
            <a:spLocks noGrp="1"/>
          </p:cNvSpPr>
          <p:nvPr>
            <p:ph type="body" idx="4"/>
          </p:nvPr>
        </p:nvSpPr>
        <p:spPr>
          <a:xfrm>
            <a:off x="6172200" y="2507550"/>
            <a:ext cx="5181601" cy="3680525"/>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51" name="Google Shape;5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54" name="Google Shape;54;p33"/>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כותרת בלבד">
  <p:cSld name="כותרת בלבד">
    <p:spTree>
      <p:nvGrpSpPr>
        <p:cNvPr id="1" name="Shape 55"/>
        <p:cNvGrpSpPr/>
        <p:nvPr/>
      </p:nvGrpSpPr>
      <p:grpSpPr>
        <a:xfrm>
          <a:off x="0" y="0"/>
          <a:ext cx="0" cy="0"/>
          <a:chOff x="0" y="0"/>
          <a:chExt cx="0" cy="0"/>
        </a:xfrm>
      </p:grpSpPr>
      <p:sp>
        <p:nvSpPr>
          <p:cNvPr id="56" name="Google Shape;5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4"/>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59" name="Google Shape;59;p34"/>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ריק" type="blank">
  <p:cSld name="BLANK">
    <p:spTree>
      <p:nvGrpSpPr>
        <p:cNvPr id="1" name="Shape 60"/>
        <p:cNvGrpSpPr/>
        <p:nvPr/>
      </p:nvGrpSpPr>
      <p:grpSpPr>
        <a:xfrm>
          <a:off x="0" y="0"/>
          <a:ext cx="0" cy="0"/>
          <a:chOff x="0" y="0"/>
          <a:chExt cx="0" cy="0"/>
        </a:xfrm>
      </p:grpSpPr>
      <p:sp>
        <p:nvSpPr>
          <p:cNvPr id="61" name="Google Shape;6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תוכן עם כיתוב" type="objTx">
  <p:cSld name="OBJECT_WITH_CAPTION_TEXT">
    <p:spTree>
      <p:nvGrpSpPr>
        <p:cNvPr id="1" name="Shape 64"/>
        <p:cNvGrpSpPr/>
        <p:nvPr/>
      </p:nvGrpSpPr>
      <p:grpSpPr>
        <a:xfrm>
          <a:off x="0" y="0"/>
          <a:ext cx="0" cy="0"/>
          <a:chOff x="0" y="0"/>
          <a:chExt cx="0" cy="0"/>
        </a:xfrm>
      </p:grpSpPr>
      <p:sp>
        <p:nvSpPr>
          <p:cNvPr id="65" name="Google Shape;65;p36"/>
          <p:cNvSpPr txBox="1">
            <a:spLocks noGrp="1"/>
          </p:cNvSpPr>
          <p:nvPr>
            <p:ph type="title"/>
          </p:nvPr>
        </p:nvSpPr>
        <p:spPr>
          <a:xfrm>
            <a:off x="841248" y="457200"/>
            <a:ext cx="3931920" cy="1600197"/>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6"/>
          <p:cNvSpPr txBox="1">
            <a:spLocks noGrp="1"/>
          </p:cNvSpPr>
          <p:nvPr>
            <p:ph type="body" idx="1"/>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L="457200" lvl="0" indent="-431800" algn="r" rtl="1">
              <a:lnSpc>
                <a:spcPct val="90000"/>
              </a:lnSpc>
              <a:spcBef>
                <a:spcPts val="1000"/>
              </a:spcBef>
              <a:spcAft>
                <a:spcPts val="0"/>
              </a:spcAft>
              <a:buClr>
                <a:schemeClr val="dk1"/>
              </a:buClr>
              <a:buSzPts val="3200"/>
              <a:buChar char="●"/>
              <a:defRPr sz="3200"/>
            </a:lvl1pPr>
            <a:lvl2pPr marL="914400" lvl="1" indent="-406400" algn="r" rtl="1">
              <a:lnSpc>
                <a:spcPct val="90000"/>
              </a:lnSpc>
              <a:spcBef>
                <a:spcPts val="500"/>
              </a:spcBef>
              <a:spcAft>
                <a:spcPts val="0"/>
              </a:spcAft>
              <a:buClr>
                <a:schemeClr val="dk1"/>
              </a:buClr>
              <a:buSzPts val="2800"/>
              <a:buChar char="●"/>
              <a:defRPr sz="2800"/>
            </a:lvl2pPr>
            <a:lvl3pPr marL="1371600" lvl="2" indent="-381000" algn="r" rtl="1">
              <a:lnSpc>
                <a:spcPct val="90000"/>
              </a:lnSpc>
              <a:spcBef>
                <a:spcPts val="500"/>
              </a:spcBef>
              <a:spcAft>
                <a:spcPts val="0"/>
              </a:spcAft>
              <a:buClr>
                <a:schemeClr val="dk1"/>
              </a:buClr>
              <a:buSzPts val="2400"/>
              <a:buChar char="●"/>
              <a:defRPr sz="2400"/>
            </a:lvl3pPr>
            <a:lvl4pPr marL="1828800" lvl="3" indent="-355600" algn="r" rtl="1">
              <a:lnSpc>
                <a:spcPct val="90000"/>
              </a:lnSpc>
              <a:spcBef>
                <a:spcPts val="500"/>
              </a:spcBef>
              <a:spcAft>
                <a:spcPts val="0"/>
              </a:spcAft>
              <a:buClr>
                <a:schemeClr val="dk1"/>
              </a:buClr>
              <a:buSzPts val="2000"/>
              <a:buChar char="●"/>
              <a:defRPr sz="2000"/>
            </a:lvl4pPr>
            <a:lvl5pPr marL="2286000" lvl="4" indent="-355600" algn="r" rtl="1">
              <a:lnSpc>
                <a:spcPct val="90000"/>
              </a:lnSpc>
              <a:spcBef>
                <a:spcPts val="500"/>
              </a:spcBef>
              <a:spcAft>
                <a:spcPts val="0"/>
              </a:spcAft>
              <a:buClr>
                <a:schemeClr val="dk1"/>
              </a:buClr>
              <a:buSzPts val="2000"/>
              <a:buChar char="●"/>
              <a:defRPr sz="2000"/>
            </a:lvl5pPr>
            <a:lvl6pPr marL="2743200" lvl="5" indent="-355600" algn="r" rtl="1">
              <a:spcBef>
                <a:spcPts val="400"/>
              </a:spcBef>
              <a:spcAft>
                <a:spcPts val="0"/>
              </a:spcAft>
              <a:buClr>
                <a:schemeClr val="dk1"/>
              </a:buClr>
              <a:buSzPts val="2000"/>
              <a:buChar char="●"/>
              <a:defRPr sz="2000"/>
            </a:lvl6pPr>
            <a:lvl7pPr marL="3200400" lvl="6" indent="-355600" algn="r" rtl="1">
              <a:spcBef>
                <a:spcPts val="400"/>
              </a:spcBef>
              <a:spcAft>
                <a:spcPts val="0"/>
              </a:spcAft>
              <a:buClr>
                <a:schemeClr val="dk1"/>
              </a:buClr>
              <a:buSzPts val="2000"/>
              <a:buChar char="●"/>
              <a:defRPr sz="2000"/>
            </a:lvl7pPr>
            <a:lvl8pPr marL="3657600" lvl="7" indent="-355600" algn="r" rtl="1">
              <a:spcBef>
                <a:spcPts val="400"/>
              </a:spcBef>
              <a:spcAft>
                <a:spcPts val="0"/>
              </a:spcAft>
              <a:buClr>
                <a:schemeClr val="dk1"/>
              </a:buClr>
              <a:buSzPts val="2000"/>
              <a:buChar char="●"/>
              <a:defRPr sz="2000"/>
            </a:lvl8pPr>
            <a:lvl9pPr marL="4114800" lvl="8" indent="-355600" algn="r" rtl="1">
              <a:spcBef>
                <a:spcPts val="400"/>
              </a:spcBef>
              <a:spcAft>
                <a:spcPts val="0"/>
              </a:spcAft>
              <a:buClr>
                <a:schemeClr val="dk1"/>
              </a:buClr>
              <a:buSzPts val="2000"/>
              <a:buChar char="●"/>
              <a:defRPr sz="2000"/>
            </a:lvl9pPr>
          </a:lstStyle>
          <a:p>
            <a:endParaRPr/>
          </a:p>
        </p:txBody>
      </p:sp>
      <p:sp>
        <p:nvSpPr>
          <p:cNvPr id="67" name="Google Shape;67;p36"/>
          <p:cNvSpPr txBox="1">
            <a:spLocks noGrp="1"/>
          </p:cNvSpPr>
          <p:nvPr>
            <p:ph type="body" idx="2"/>
          </p:nvPr>
        </p:nvSpPr>
        <p:spPr>
          <a:xfrm>
            <a:off x="841248" y="2057399"/>
            <a:ext cx="3931920" cy="3810001"/>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200"/>
              <a:buNone/>
              <a:defRPr sz="1200"/>
            </a:lvl2pPr>
            <a:lvl3pPr marL="1371600" lvl="2" indent="-228600" algn="r" rtl="1">
              <a:lnSpc>
                <a:spcPct val="90000"/>
              </a:lnSpc>
              <a:spcBef>
                <a:spcPts val="500"/>
              </a:spcBef>
              <a:spcAft>
                <a:spcPts val="0"/>
              </a:spcAft>
              <a:buClr>
                <a:schemeClr val="dk1"/>
              </a:buClr>
              <a:buSzPts val="1000"/>
              <a:buNone/>
              <a:defRPr sz="1000"/>
            </a:lvl3pPr>
            <a:lvl4pPr marL="1828800" lvl="3" indent="-228600" algn="r" rtl="1">
              <a:lnSpc>
                <a:spcPct val="90000"/>
              </a:lnSpc>
              <a:spcBef>
                <a:spcPts val="500"/>
              </a:spcBef>
              <a:spcAft>
                <a:spcPts val="0"/>
              </a:spcAft>
              <a:buClr>
                <a:schemeClr val="dk1"/>
              </a:buClr>
              <a:buSzPts val="900"/>
              <a:buNone/>
              <a:defRPr sz="900"/>
            </a:lvl4pPr>
            <a:lvl5pPr marL="2286000" lvl="4" indent="-228600" algn="r" rtl="1">
              <a:lnSpc>
                <a:spcPct val="90000"/>
              </a:lnSpc>
              <a:spcBef>
                <a:spcPts val="50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68" name="Google Shape;68;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תמונה עם כיתוב" type="picTx">
  <p:cSld name="PICTURE_WITH_CAPTION_TEXT">
    <p:spTree>
      <p:nvGrpSpPr>
        <p:cNvPr id="1" name="Shape 71"/>
        <p:cNvGrpSpPr/>
        <p:nvPr/>
      </p:nvGrpSpPr>
      <p:grpSpPr>
        <a:xfrm>
          <a:off x="0" y="0"/>
          <a:ext cx="0" cy="0"/>
          <a:chOff x="0" y="0"/>
          <a:chExt cx="0" cy="0"/>
        </a:xfrm>
      </p:grpSpPr>
      <p:sp>
        <p:nvSpPr>
          <p:cNvPr id="72" name="Google Shape;72;p37"/>
          <p:cNvSpPr txBox="1">
            <a:spLocks noGrp="1"/>
          </p:cNvSpPr>
          <p:nvPr>
            <p:ph type="title"/>
          </p:nvPr>
        </p:nvSpPr>
        <p:spPr>
          <a:xfrm>
            <a:off x="841248" y="457200"/>
            <a:ext cx="3931920" cy="1600200"/>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37"/>
          <p:cNvSpPr>
            <a:spLocks noGrp="1"/>
          </p:cNvSpPr>
          <p:nvPr>
            <p:ph type="pic" idx="2"/>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R="0" lvl="0" algn="r" rtl="1">
              <a:lnSpc>
                <a:spcPct val="90000"/>
              </a:lnSpc>
              <a:spcBef>
                <a:spcPts val="1000"/>
              </a:spcBef>
              <a:spcAft>
                <a:spcPts val="0"/>
              </a:spcAft>
              <a:buClr>
                <a:schemeClr val="dk1"/>
              </a:buClr>
              <a:buSzPts val="3200"/>
              <a:buFont typeface="Noto Sans Symbols"/>
              <a:buNone/>
              <a:defRPr sz="3200" b="0" i="0" u="none" strike="noStrike" cap="none">
                <a:solidFill>
                  <a:schemeClr val="dk1"/>
                </a:solidFill>
                <a:latin typeface="Calibri"/>
                <a:ea typeface="Calibri"/>
                <a:cs typeface="Calibri"/>
                <a:sym typeface="Calibri"/>
              </a:defRPr>
            </a:lvl1pPr>
            <a:lvl2pPr marR="0" lvl="1" algn="r" rtl="1">
              <a:lnSpc>
                <a:spcPct val="90000"/>
              </a:lnSpc>
              <a:spcBef>
                <a:spcPts val="500"/>
              </a:spcBef>
              <a:spcAft>
                <a:spcPts val="0"/>
              </a:spcAft>
              <a:buClr>
                <a:schemeClr val="dk1"/>
              </a:buClr>
              <a:buSzPts val="2800"/>
              <a:buFont typeface="Noto Sans Symbols"/>
              <a:buNone/>
              <a:defRPr sz="2800" b="0" i="0" u="none" strike="noStrike" cap="none">
                <a:solidFill>
                  <a:schemeClr val="dk1"/>
                </a:solidFill>
                <a:latin typeface="Calibri"/>
                <a:ea typeface="Calibri"/>
                <a:cs typeface="Calibri"/>
                <a:sym typeface="Calibri"/>
              </a:defRPr>
            </a:lvl2pPr>
            <a:lvl3pPr marR="0" lvl="2" algn="r" rtl="1">
              <a:lnSpc>
                <a:spcPct val="90000"/>
              </a:lnSpc>
              <a:spcBef>
                <a:spcPts val="500"/>
              </a:spcBef>
              <a:spcAft>
                <a:spcPts val="0"/>
              </a:spcAft>
              <a:buClr>
                <a:schemeClr val="dk1"/>
              </a:buClr>
              <a:buSzPts val="2400"/>
              <a:buFont typeface="Noto Sans Symbols"/>
              <a:buNone/>
              <a:defRPr sz="2400" b="0" i="0" u="none" strike="noStrike" cap="none">
                <a:solidFill>
                  <a:schemeClr val="dk1"/>
                </a:solidFill>
                <a:latin typeface="Calibri"/>
                <a:ea typeface="Calibri"/>
                <a:cs typeface="Calibri"/>
                <a:sym typeface="Calibri"/>
              </a:defRPr>
            </a:lvl3pPr>
            <a:lvl4pPr marR="0" lvl="3" algn="r" rtl="1">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4pPr>
            <a:lvl5pPr marR="0" lvl="4" algn="r" rtl="1">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5pPr>
            <a:lvl6pPr marR="0" lvl="5"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6pPr>
            <a:lvl7pPr marR="0" lvl="6"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7pPr>
            <a:lvl8pPr marR="0" lvl="7"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8pPr>
            <a:lvl9pPr marR="0" lvl="8"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74" name="Google Shape;74;p37"/>
          <p:cNvSpPr txBox="1">
            <a:spLocks noGrp="1"/>
          </p:cNvSpPr>
          <p:nvPr>
            <p:ph type="body" idx="1"/>
          </p:nvPr>
        </p:nvSpPr>
        <p:spPr>
          <a:xfrm>
            <a:off x="841248" y="2057400"/>
            <a:ext cx="3931920" cy="3810000"/>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200"/>
              <a:buNone/>
              <a:defRPr sz="1200"/>
            </a:lvl2pPr>
            <a:lvl3pPr marL="1371600" lvl="2" indent="-228600" algn="r" rtl="1">
              <a:lnSpc>
                <a:spcPct val="90000"/>
              </a:lnSpc>
              <a:spcBef>
                <a:spcPts val="500"/>
              </a:spcBef>
              <a:spcAft>
                <a:spcPts val="0"/>
              </a:spcAft>
              <a:buClr>
                <a:schemeClr val="dk1"/>
              </a:buClr>
              <a:buSzPts val="1000"/>
              <a:buNone/>
              <a:defRPr sz="1000"/>
            </a:lvl3pPr>
            <a:lvl4pPr marL="1828800" lvl="3" indent="-228600" algn="r" rtl="1">
              <a:lnSpc>
                <a:spcPct val="90000"/>
              </a:lnSpc>
              <a:spcBef>
                <a:spcPts val="500"/>
              </a:spcBef>
              <a:spcAft>
                <a:spcPts val="0"/>
              </a:spcAft>
              <a:buClr>
                <a:schemeClr val="dk1"/>
              </a:buClr>
              <a:buSzPts val="900"/>
              <a:buNone/>
              <a:defRPr sz="900"/>
            </a:lvl4pPr>
            <a:lvl5pPr marL="2286000" lvl="4" indent="-228600" algn="r" rtl="1">
              <a:lnSpc>
                <a:spcPct val="90000"/>
              </a:lnSpc>
              <a:spcBef>
                <a:spcPts val="50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75" name="Google Shape;75;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8"/>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marR="0" lvl="0" algn="l" rtl="1">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8"/>
          <p:cNvSpPr txBox="1">
            <a:spLocks noGrp="1"/>
          </p:cNvSpPr>
          <p:nvPr>
            <p:ph type="body" idx="1"/>
          </p:nvPr>
        </p:nvSpPr>
        <p:spPr>
          <a:xfrm>
            <a:off x="845127" y="1828800"/>
            <a:ext cx="10515600" cy="4351337"/>
          </a:xfrm>
          <a:prstGeom prst="rect">
            <a:avLst/>
          </a:prstGeom>
          <a:noFill/>
          <a:ln>
            <a:noFill/>
          </a:ln>
        </p:spPr>
        <p:txBody>
          <a:bodyPr spcFirstLastPara="1" wrap="square" lIns="91425" tIns="45700" rIns="91425" bIns="45700" anchor="t" anchorCtr="0">
            <a:normAutofit/>
          </a:bodyPr>
          <a:lstStyle>
            <a:lvl1pPr marL="457200" marR="0" lvl="0" indent="-406400" algn="r" rtl="1">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r" rtl="1">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r" rtl="1">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r" rtl="1">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r" rtl="1">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8"/>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rgbClr val="888888"/>
                </a:solidFill>
                <a:latin typeface="Calibri"/>
                <a:ea typeface="Calibri"/>
                <a:cs typeface="Calibri"/>
                <a:sym typeface="Calibri"/>
              </a:defRPr>
            </a:lvl1pPr>
            <a:lvl2pPr marL="0" marR="0" lvl="1" indent="0" algn="r" rtl="0">
              <a:spcBef>
                <a:spcPts val="0"/>
              </a:spcBef>
              <a:buNone/>
              <a:defRPr sz="1100" b="0" i="0" u="none" strike="noStrike" cap="none">
                <a:solidFill>
                  <a:srgbClr val="888888"/>
                </a:solidFill>
                <a:latin typeface="Calibri"/>
                <a:ea typeface="Calibri"/>
                <a:cs typeface="Calibri"/>
                <a:sym typeface="Calibri"/>
              </a:defRPr>
            </a:lvl2pPr>
            <a:lvl3pPr marL="0" marR="0" lvl="2" indent="0" algn="r" rtl="0">
              <a:spcBef>
                <a:spcPts val="0"/>
              </a:spcBef>
              <a:buNone/>
              <a:defRPr sz="1100" b="0" i="0" u="none" strike="noStrike" cap="none">
                <a:solidFill>
                  <a:srgbClr val="888888"/>
                </a:solidFill>
                <a:latin typeface="Calibri"/>
                <a:ea typeface="Calibri"/>
                <a:cs typeface="Calibri"/>
                <a:sym typeface="Calibri"/>
              </a:defRPr>
            </a:lvl3pPr>
            <a:lvl4pPr marL="0" marR="0" lvl="3" indent="0" algn="r" rtl="0">
              <a:spcBef>
                <a:spcPts val="0"/>
              </a:spcBef>
              <a:buNone/>
              <a:defRPr sz="1100" b="0" i="0" u="none" strike="noStrike" cap="none">
                <a:solidFill>
                  <a:srgbClr val="888888"/>
                </a:solidFill>
                <a:latin typeface="Calibri"/>
                <a:ea typeface="Calibri"/>
                <a:cs typeface="Calibri"/>
                <a:sym typeface="Calibri"/>
              </a:defRPr>
            </a:lvl4pPr>
            <a:lvl5pPr marL="0" marR="0" lvl="4" indent="0" algn="r" rtl="0">
              <a:spcBef>
                <a:spcPts val="0"/>
              </a:spcBef>
              <a:buNone/>
              <a:defRPr sz="1100" b="0" i="0" u="none" strike="noStrike" cap="none">
                <a:solidFill>
                  <a:srgbClr val="888888"/>
                </a:solidFill>
                <a:latin typeface="Calibri"/>
                <a:ea typeface="Calibri"/>
                <a:cs typeface="Calibri"/>
                <a:sym typeface="Calibri"/>
              </a:defRPr>
            </a:lvl5pPr>
            <a:lvl6pPr marL="0" marR="0" lvl="5" indent="0" algn="r" rtl="0">
              <a:spcBef>
                <a:spcPts val="0"/>
              </a:spcBef>
              <a:buNone/>
              <a:defRPr sz="1100" b="0" i="0" u="none" strike="noStrike" cap="none">
                <a:solidFill>
                  <a:srgbClr val="888888"/>
                </a:solidFill>
                <a:latin typeface="Calibri"/>
                <a:ea typeface="Calibri"/>
                <a:cs typeface="Calibri"/>
                <a:sym typeface="Calibri"/>
              </a:defRPr>
            </a:lvl6pPr>
            <a:lvl7pPr marL="0" marR="0" lvl="6" indent="0" algn="r" rtl="0">
              <a:spcBef>
                <a:spcPts val="0"/>
              </a:spcBef>
              <a:buNone/>
              <a:defRPr sz="1100" b="0" i="0" u="none" strike="noStrike" cap="none">
                <a:solidFill>
                  <a:srgbClr val="888888"/>
                </a:solidFill>
                <a:latin typeface="Calibri"/>
                <a:ea typeface="Calibri"/>
                <a:cs typeface="Calibri"/>
                <a:sym typeface="Calibri"/>
              </a:defRPr>
            </a:lvl7pPr>
            <a:lvl8pPr marL="0" marR="0" lvl="7" indent="0" algn="r" rtl="0">
              <a:spcBef>
                <a:spcPts val="0"/>
              </a:spcBef>
              <a:buNone/>
              <a:defRPr sz="1100" b="0" i="0" u="none" strike="noStrike" cap="none">
                <a:solidFill>
                  <a:srgbClr val="888888"/>
                </a:solidFill>
                <a:latin typeface="Calibri"/>
                <a:ea typeface="Calibri"/>
                <a:cs typeface="Calibri"/>
                <a:sym typeface="Calibri"/>
              </a:defRPr>
            </a:lvl8pPr>
            <a:lvl9pPr marL="0" marR="0" lvl="8" indent="0" algn="r" rtl="0">
              <a:spcBef>
                <a:spcPts val="0"/>
              </a:spcBef>
              <a:buNone/>
              <a:defRPr sz="11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x-non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fs.knesset.gov.il/globaldocs/MMM/6e10d18f-2417-e911-80e1-00155d0a98a9/2_6e10d18f-2417-e911-80e1-00155d0a98a9_11_10974.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main.knesset.gov.il/mk/elections/Pages/default.aspx"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main.knesset.gov.il/mk/elections/Pages/default.asp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il/he/pages/election-committee-history?chapterIndex=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ar-SA" dirty="0"/>
              <a:t>انتخابات الكنيست ال </a:t>
            </a:r>
            <a:r>
              <a:rPr lang="he-IL" dirty="0"/>
              <a:t>26</a:t>
            </a:r>
            <a:endParaRPr dirty="0"/>
          </a:p>
        </p:txBody>
      </p:sp>
      <p:sp>
        <p:nvSpPr>
          <p:cNvPr id="95" name="Google Shape;95;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rgbClr val="3F3F3F"/>
              </a:buClr>
              <a:buSzPts val="2400"/>
              <a:buNone/>
            </a:pPr>
            <a:endParaRPr dirty="0"/>
          </a:p>
          <a:p>
            <a:pPr marL="0" lvl="0" indent="0" algn="ctr" rtl="1">
              <a:lnSpc>
                <a:spcPct val="90000"/>
              </a:lnSpc>
              <a:spcBef>
                <a:spcPts val="1000"/>
              </a:spcBef>
              <a:spcAft>
                <a:spcPts val="0"/>
              </a:spcAft>
              <a:buClr>
                <a:schemeClr val="dk1"/>
              </a:buClr>
              <a:buSzPts val="2400"/>
              <a:buNone/>
            </a:pPr>
            <a:r>
              <a:rPr lang="ar-SA" dirty="0">
                <a:solidFill>
                  <a:schemeClr val="dk1"/>
                </a:solidFill>
              </a:rPr>
              <a:t>من يصوت </a:t>
            </a:r>
            <a:r>
              <a:rPr lang="x-none" dirty="0">
                <a:solidFill>
                  <a:schemeClr val="dk1"/>
                </a:solidFill>
              </a:rPr>
              <a:t>- </a:t>
            </a:r>
            <a:r>
              <a:rPr lang="ar-SA" dirty="0">
                <a:solidFill>
                  <a:schemeClr val="dk1"/>
                </a:solidFill>
              </a:rPr>
              <a:t> يؤثر</a:t>
            </a:r>
            <a:r>
              <a:rPr lang="x-none" dirty="0">
                <a:solidFill>
                  <a:schemeClr val="dk1"/>
                </a:solidFill>
              </a:rPr>
              <a:t>!?</a:t>
            </a:r>
            <a:endParaRPr dirty="0">
              <a:solidFill>
                <a:schemeClr val="dk1"/>
              </a:solidFill>
            </a:endParaRPr>
          </a:p>
        </p:txBody>
      </p:sp>
      <p:pic>
        <p:nvPicPr>
          <p:cNvPr id="96" name="Google Shape;96;p1"/>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التصويت في الانتخابات الإسرائيلية</a:t>
            </a:r>
            <a:endParaRPr dirty="0"/>
          </a:p>
        </p:txBody>
      </p:sp>
      <p:sp>
        <p:nvSpPr>
          <p:cNvPr id="155" name="Google Shape;155;p11"/>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80000"/>
              </a:lnSpc>
              <a:spcBef>
                <a:spcPts val="0"/>
              </a:spcBef>
              <a:spcAft>
                <a:spcPts val="0"/>
              </a:spcAft>
              <a:buClr>
                <a:srgbClr val="0070C0"/>
              </a:buClr>
              <a:buSzPts val="3100"/>
              <a:buNone/>
            </a:pPr>
            <a:r>
              <a:rPr lang="ar-SA" sz="3100" dirty="0">
                <a:solidFill>
                  <a:srgbClr val="0070C0"/>
                </a:solidFill>
              </a:rPr>
              <a:t>هل تعلم؟</a:t>
            </a:r>
          </a:p>
          <a:p>
            <a:pPr marL="0" lvl="0" indent="0" algn="r" rtl="1">
              <a:lnSpc>
                <a:spcPct val="80000"/>
              </a:lnSpc>
              <a:spcBef>
                <a:spcPts val="0"/>
              </a:spcBef>
              <a:spcAft>
                <a:spcPts val="0"/>
              </a:spcAft>
              <a:buClr>
                <a:srgbClr val="0070C0"/>
              </a:buClr>
              <a:buSzPts val="3100"/>
              <a:buNone/>
            </a:pPr>
            <a:r>
              <a:rPr lang="ar-SA" dirty="0">
                <a:solidFill>
                  <a:schemeClr val="tx1"/>
                </a:solidFill>
              </a:rPr>
              <a:t>أُجريت انتخابات الكنيست الخامسة والعشرين في الأول من تشرين الثاني (نوفمبر) 2022، في ذروة الأزمة السياسية في إسرائيل. لقد شهدوا الحملة الانتخابية الخامسة في أربع سنوات.</a:t>
            </a:r>
          </a:p>
          <a:p>
            <a:pPr marL="0" lvl="0" indent="0" algn="r" rtl="1">
              <a:lnSpc>
                <a:spcPct val="80000"/>
              </a:lnSpc>
              <a:spcBef>
                <a:spcPts val="0"/>
              </a:spcBef>
              <a:spcAft>
                <a:spcPts val="0"/>
              </a:spcAft>
              <a:buClr>
                <a:srgbClr val="0070C0"/>
              </a:buClr>
              <a:buSzPts val="3100"/>
              <a:buNone/>
            </a:pPr>
            <a:r>
              <a:rPr lang="ar-SA" dirty="0">
                <a:solidFill>
                  <a:schemeClr val="tx1"/>
                </a:solidFill>
              </a:rPr>
              <a:t>تنافست 40 قائمة تمثل 49 حزبا في انتخابات الكنيست الخامسة والعشرين، وهو رقم قياسي. إلا أن العتبة الانتخابية المرتفعة نسبياً (3.25%) تلقي بظلال من الشك على فرص دخول معظمهم إلى الكنيست.</a:t>
            </a:r>
          </a:p>
          <a:p>
            <a:pPr marL="0" lvl="0" indent="0" algn="r" rtl="1">
              <a:lnSpc>
                <a:spcPct val="80000"/>
              </a:lnSpc>
              <a:spcBef>
                <a:spcPts val="0"/>
              </a:spcBef>
              <a:spcAft>
                <a:spcPts val="0"/>
              </a:spcAft>
              <a:buClr>
                <a:srgbClr val="0070C0"/>
              </a:buClr>
              <a:buSzPts val="3100"/>
              <a:buNone/>
            </a:pPr>
            <a:endParaRPr lang="ar-SA" dirty="0">
              <a:solidFill>
                <a:schemeClr val="tx1"/>
              </a:solidFill>
            </a:endParaRPr>
          </a:p>
          <a:p>
            <a:pPr marL="0" lvl="0" indent="0" algn="r" rtl="1">
              <a:lnSpc>
                <a:spcPct val="80000"/>
              </a:lnSpc>
              <a:spcBef>
                <a:spcPts val="0"/>
              </a:spcBef>
              <a:spcAft>
                <a:spcPts val="0"/>
              </a:spcAft>
              <a:buClr>
                <a:srgbClr val="0070C0"/>
              </a:buClr>
              <a:buSzPts val="3100"/>
              <a:buNone/>
            </a:pPr>
            <a:endParaRPr lang="ar-SA" dirty="0">
              <a:solidFill>
                <a:schemeClr val="tx1"/>
              </a:solidFill>
            </a:endParaRPr>
          </a:p>
          <a:p>
            <a:pPr marL="0" lvl="0" indent="0" algn="r" rtl="1">
              <a:lnSpc>
                <a:spcPct val="80000"/>
              </a:lnSpc>
              <a:spcBef>
                <a:spcPts val="0"/>
              </a:spcBef>
              <a:spcAft>
                <a:spcPts val="0"/>
              </a:spcAft>
              <a:buClr>
                <a:srgbClr val="0070C0"/>
              </a:buClr>
              <a:buSzPts val="3100"/>
              <a:buNone/>
            </a:pPr>
            <a:r>
              <a:rPr lang="ar-SA" dirty="0">
                <a:solidFill>
                  <a:schemeClr val="tx1"/>
                </a:solidFill>
              </a:rPr>
              <a:t>الكنيست السادسة والعشرون هي الكنيست الوحيدة خلال عقدين من الزمن التي أكملت فترة ولايتها الكاملة ومدتها أربع سنوات.</a:t>
            </a:r>
          </a:p>
        </p:txBody>
      </p:sp>
      <p:sp>
        <p:nvSpPr>
          <p:cNvPr id="156" name="Google Shape;156;p11"/>
          <p:cNvSpPr/>
          <p:nvPr/>
        </p:nvSpPr>
        <p:spPr>
          <a:xfrm>
            <a:off x="8172975" y="5676000"/>
            <a:ext cx="3537000" cy="503944"/>
          </a:xfrm>
          <a:prstGeom prst="rect">
            <a:avLst/>
          </a:prstGeom>
          <a:noFill/>
          <a:ln>
            <a:noFill/>
          </a:ln>
        </p:spPr>
        <p:txBody>
          <a:bodyPr spcFirstLastPara="1" wrap="square" lIns="91425" tIns="45700" rIns="91425" bIns="45700" anchor="t" anchorCtr="0">
            <a:spAutoFit/>
          </a:bodyPr>
          <a:lstStyle/>
          <a:p>
            <a:pPr lvl="0" algn="r" rtl="1">
              <a:lnSpc>
                <a:spcPct val="107000"/>
              </a:lnSpc>
            </a:pPr>
            <a:endParaRPr lang="ar-SA" sz="1250" b="1" u="sng" dirty="0">
              <a:solidFill>
                <a:schemeClr val="hlink"/>
              </a:solidFill>
            </a:endParaRPr>
          </a:p>
          <a:p>
            <a:pPr lvl="0" algn="r" rtl="1">
              <a:lnSpc>
                <a:spcPct val="107000"/>
              </a:lnSpc>
            </a:pPr>
            <a:r>
              <a:rPr lang="ar-SA" sz="1250" b="1" u="sng" dirty="0">
                <a:solidFill>
                  <a:schemeClr val="hlink"/>
                </a:solidFill>
              </a:rPr>
              <a:t>من: موقع المعهد الإسرائيلي للديمقراطية.</a:t>
            </a:r>
            <a:endParaRPr sz="1200" b="1" dirty="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3"/>
          <p:cNvSpPr txBox="1">
            <a:spLocks noGrp="1"/>
          </p:cNvSpPr>
          <p:nvPr>
            <p:ph type="title"/>
          </p:nvPr>
        </p:nvSpPr>
        <p:spPr>
          <a:xfrm>
            <a:off x="256090" y="38143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التصويت في الانتخابات </a:t>
            </a:r>
            <a:r>
              <a:rPr lang="ar-SA" dirty="0" err="1"/>
              <a:t>الاسرائيليه</a:t>
            </a:r>
            <a:endParaRPr dirty="0"/>
          </a:p>
        </p:txBody>
      </p:sp>
      <p:sp>
        <p:nvSpPr>
          <p:cNvPr id="169" name="Google Shape;169;p1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endParaRPr lang="ar-SA" dirty="0"/>
          </a:p>
          <a:p>
            <a:pPr marL="0" lvl="0" indent="0" algn="ctr">
              <a:spcBef>
                <a:spcPts val="0"/>
              </a:spcBef>
              <a:buNone/>
            </a:pPr>
            <a:r>
              <a:rPr lang="ar-SA" dirty="0"/>
              <a:t>هل يصوت معظم الناس في حارتك \ محيطك؟</a:t>
            </a:r>
            <a:endParaRPr dirty="0"/>
          </a:p>
        </p:txBody>
      </p:sp>
      <p:pic>
        <p:nvPicPr>
          <p:cNvPr id="170" name="Google Shape;170;p13"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r>
              <a:rPr lang="ar-SA" dirty="0"/>
              <a:t>التصويت في الانتخابات </a:t>
            </a:r>
            <a:r>
              <a:rPr lang="ar-SA" dirty="0" err="1"/>
              <a:t>الاسرائيليه</a:t>
            </a:r>
            <a:endParaRPr dirty="0"/>
          </a:p>
        </p:txBody>
      </p:sp>
      <p:sp>
        <p:nvSpPr>
          <p:cNvPr id="183" name="Google Shape;183;p1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a:spcBef>
                <a:spcPts val="0"/>
              </a:spcBef>
              <a:buNone/>
            </a:pPr>
            <a:endParaRPr lang="ar-SA" dirty="0"/>
          </a:p>
          <a:p>
            <a:pPr marL="0" lvl="0" indent="0" algn="ctr">
              <a:spcBef>
                <a:spcPts val="0"/>
              </a:spcBef>
              <a:buNone/>
            </a:pPr>
            <a:r>
              <a:rPr lang="ar-SA" dirty="0"/>
              <a:t>هل يتطابق ما يحدث في بيئتك مع البيانات التي رايتها في جدول لجنة الانتخابات المركزية؟</a:t>
            </a:r>
            <a:endParaRPr dirty="0"/>
          </a:p>
        </p:txBody>
      </p:sp>
      <p:pic>
        <p:nvPicPr>
          <p:cNvPr id="184" name="Google Shape;184;p15"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التصويت في الانتخابات </a:t>
            </a:r>
            <a:r>
              <a:rPr lang="ar-SA" dirty="0" err="1"/>
              <a:t>الاسرائيليه</a:t>
            </a:r>
            <a:endParaRPr dirty="0"/>
          </a:p>
        </p:txBody>
      </p:sp>
      <p:sp>
        <p:nvSpPr>
          <p:cNvPr id="190" name="Google Shape;190;p1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a:spcBef>
                <a:spcPts val="0"/>
              </a:spcBef>
              <a:buNone/>
            </a:pPr>
            <a:endParaRPr lang="ar-SA" dirty="0"/>
          </a:p>
          <a:p>
            <a:pPr marL="0" lvl="0" indent="0" algn="ctr">
              <a:spcBef>
                <a:spcPts val="0"/>
              </a:spcBef>
              <a:buNone/>
            </a:pPr>
            <a:r>
              <a:rPr lang="ar-SA" dirty="0"/>
              <a:t>ما هي اهمية "الذهاب الى صناديق الاقتراع"؟</a:t>
            </a:r>
            <a:endParaRPr dirty="0"/>
          </a:p>
        </p:txBody>
      </p:sp>
      <p:pic>
        <p:nvPicPr>
          <p:cNvPr id="191" name="Google Shape;191;p16"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التصويت في الانتخابات </a:t>
            </a:r>
            <a:r>
              <a:rPr lang="ar-SA" dirty="0" err="1"/>
              <a:t>الاسرائيليه</a:t>
            </a:r>
            <a:endParaRPr dirty="0"/>
          </a:p>
        </p:txBody>
      </p:sp>
      <p:sp>
        <p:nvSpPr>
          <p:cNvPr id="197" name="Google Shape;197;p17"/>
          <p:cNvSpPr txBox="1">
            <a:spLocks noGrp="1"/>
          </p:cNvSpPr>
          <p:nvPr>
            <p:ph type="body" idx="1"/>
          </p:nvPr>
        </p:nvSpPr>
        <p:spPr>
          <a:xfrm>
            <a:off x="216568" y="1298961"/>
            <a:ext cx="11636449" cy="533445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ar-SA" dirty="0">
                <a:solidFill>
                  <a:srgbClr val="0070C0"/>
                </a:solidFill>
              </a:rPr>
              <a:t>فعاليات</a:t>
            </a:r>
            <a:endParaRPr dirty="0"/>
          </a:p>
          <a:p>
            <a:pPr marL="0" lvl="0" indent="0">
              <a:lnSpc>
                <a:spcPct val="100000"/>
              </a:lnSpc>
              <a:buSzPts val="2000"/>
              <a:buNone/>
            </a:pPr>
            <a:r>
              <a:rPr lang="ar-SA" sz="2000" dirty="0"/>
              <a:t>قم بتعبئة الاستبيان المحوسب , ما مدى موافقتك بين 1-5 </a:t>
            </a:r>
            <a:r>
              <a:rPr lang="ar-SA" sz="2000" dirty="0" err="1"/>
              <a:t>للاقوال</a:t>
            </a:r>
            <a:r>
              <a:rPr lang="ar-SA" sz="2000" dirty="0"/>
              <a:t> التالية:</a:t>
            </a:r>
            <a:endParaRPr sz="2000" dirty="0"/>
          </a:p>
          <a:p>
            <a:pPr marL="0" lvl="0" indent="0">
              <a:lnSpc>
                <a:spcPct val="100000"/>
              </a:lnSpc>
              <a:buSzPts val="2000"/>
              <a:buNone/>
            </a:pPr>
            <a:r>
              <a:rPr lang="ar-SA" sz="2000" dirty="0"/>
              <a:t>ا. تتمثل طريقة المواطن في التأثير بشكل أساسي من خلال التصويت في الانتخابات وتعزيز القضايا التي تهمه</a:t>
            </a:r>
          </a:p>
          <a:p>
            <a:pPr marL="0" lvl="0" indent="0">
              <a:lnSpc>
                <a:spcPct val="100000"/>
              </a:lnSpc>
              <a:buSzPts val="2000"/>
              <a:buNone/>
            </a:pPr>
            <a:r>
              <a:rPr lang="ar-SA" sz="2000" dirty="0"/>
              <a:t>ب. ربما لم أكن لأصوت في الانتخابات لأنني لا أعتقد أنها تغير أي شيء.</a:t>
            </a:r>
            <a:br>
              <a:rPr lang="x-none" sz="2000" dirty="0"/>
            </a:br>
            <a:r>
              <a:rPr lang="ar-SA" sz="2000" dirty="0"/>
              <a:t>ج . أعتقد أن أعضاء الكنيست يتم انتخابهم من قبل الجمهور وبالتالي من المهم تعزيزهم من خلال التصويت في يوم الانتخابات ومن خلال المشاركة المدنية.</a:t>
            </a:r>
            <a:br>
              <a:rPr lang="x-none" sz="2000" dirty="0"/>
            </a:br>
            <a:r>
              <a:rPr lang="ar-SA" sz="2000" dirty="0"/>
              <a:t>د . التأثير الحقيقي على صنع القرار ليس من خلال التصويت في يوم الانتخابات ولكن من خلال منشورات وسائل التواصل الاجتماعي.</a:t>
            </a:r>
            <a:br>
              <a:rPr lang="x-none" sz="2000" dirty="0"/>
            </a:br>
            <a:r>
              <a:rPr lang="ar-SA" sz="2000" dirty="0"/>
              <a:t>ه . أعرف ما هي القضايا التي تروج لها الأحزاب ووفقًا لذلك سأنتخب.</a:t>
            </a:r>
          </a:p>
          <a:p>
            <a:pPr marL="0" lvl="0" indent="0">
              <a:lnSpc>
                <a:spcPct val="100000"/>
              </a:lnSpc>
              <a:buSzPts val="2000"/>
              <a:buNone/>
            </a:pPr>
            <a:r>
              <a:rPr lang="ar-SA" sz="2000" dirty="0"/>
              <a:t>و. يساهم إعطاء يوم عطلة في الانتخابات في زيادة نسبة المشاركة. بدونها ليس من المؤكد أنني كنت سأصوت.</a:t>
            </a:r>
          </a:p>
          <a:p>
            <a:pPr marL="0" lvl="0" indent="0">
              <a:lnSpc>
                <a:spcPct val="100000"/>
              </a:lnSpc>
              <a:buSzPts val="2000"/>
              <a:buNone/>
            </a:pPr>
            <a:r>
              <a:rPr lang="ar-SA" sz="2000" dirty="0"/>
              <a:t>ز. أنا متأكد من أنني سأصوت لأن هذه هي الطريقة الوحيدة لاتخاذ قرارات في دولة ديمقراطية بطرق سلميه.</a:t>
            </a:r>
            <a:endParaRPr sz="2000" dirty="0"/>
          </a:p>
        </p:txBody>
      </p:sp>
      <p:pic>
        <p:nvPicPr>
          <p:cNvPr id="199" name="Google Shape;199;p17" descr="Checkboxes on computer screen. online exam, internet quiz concept. Premium Vector"/>
          <p:cNvPicPr preferRelativeResize="0"/>
          <p:nvPr/>
        </p:nvPicPr>
        <p:blipFill rotWithShape="1">
          <a:blip r:embed="rId3">
            <a:alphaModFix/>
          </a:blip>
          <a:srcRect t="20836" b="20116"/>
          <a:stretch/>
        </p:blipFill>
        <p:spPr>
          <a:xfrm>
            <a:off x="457200" y="5061283"/>
            <a:ext cx="2911016" cy="157212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التصويت في الانتخابات </a:t>
            </a:r>
            <a:r>
              <a:rPr lang="ar-SA" dirty="0" err="1"/>
              <a:t>الاسرائيليه</a:t>
            </a:r>
            <a:endParaRPr dirty="0"/>
          </a:p>
        </p:txBody>
      </p:sp>
      <p:sp>
        <p:nvSpPr>
          <p:cNvPr id="205" name="Google Shape;205;p1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ar-SA" dirty="0">
                <a:solidFill>
                  <a:srgbClr val="0070C0"/>
                </a:solidFill>
              </a:rPr>
              <a:t>نقاش</a:t>
            </a:r>
            <a:endParaRPr dirty="0"/>
          </a:p>
          <a:p>
            <a:pPr marL="0" lvl="0" indent="0">
              <a:buNone/>
            </a:pPr>
            <a:endParaRPr lang="ar-SA" dirty="0"/>
          </a:p>
          <a:p>
            <a:pPr marL="0" lvl="0" indent="0">
              <a:buNone/>
            </a:pPr>
            <a:r>
              <a:rPr lang="ar-SA" dirty="0"/>
              <a:t>ما هي الوسائل التي يمكن أن تستخدمها الدول </a:t>
            </a:r>
            <a:r>
              <a:rPr lang="ar-SA" dirty="0" err="1"/>
              <a:t>الديمقراطيه</a:t>
            </a:r>
            <a:r>
              <a:rPr lang="ar-SA" dirty="0"/>
              <a:t> لزيادة المشاركة السياسية في انتخابات المواطنين؟</a:t>
            </a:r>
            <a:endParaRPr dirty="0"/>
          </a:p>
          <a:p>
            <a:pPr marL="0" lvl="0" indent="0">
              <a:buNone/>
            </a:pPr>
            <a:endParaRPr lang="ar-SA" dirty="0"/>
          </a:p>
          <a:p>
            <a:pPr marL="0" lvl="0" indent="0">
              <a:buNone/>
            </a:pPr>
            <a:r>
              <a:rPr lang="ar-SA" dirty="0"/>
              <a:t>ماذا كنت أفعل في بيئتي </a:t>
            </a:r>
            <a:r>
              <a:rPr lang="ar-SA" dirty="0" err="1"/>
              <a:t>المصغره</a:t>
            </a:r>
            <a:r>
              <a:rPr lang="ar-SA" dirty="0"/>
              <a:t> لإقناع الناس بالذهاب إلى صناديق الاقتراع؟</a:t>
            </a:r>
            <a:endParaRPr dirty="0"/>
          </a:p>
          <a:p>
            <a:pPr marL="0" lvl="0" indent="0">
              <a:buNone/>
            </a:pPr>
            <a:endParaRPr lang="ar-SA" dirty="0"/>
          </a:p>
          <a:p>
            <a:pPr marL="0" lvl="0" indent="0">
              <a:buNone/>
            </a:pPr>
            <a:r>
              <a:rPr lang="ar-SA" dirty="0"/>
              <a:t>ملخص تصريحات الطلاب في لوحة تعاونيه مشتركه.</a:t>
            </a:r>
            <a:endParaRPr dirty="0"/>
          </a:p>
        </p:txBody>
      </p:sp>
      <p:grpSp>
        <p:nvGrpSpPr>
          <p:cNvPr id="207" name="Google Shape;207;p18"/>
          <p:cNvGrpSpPr/>
          <p:nvPr/>
        </p:nvGrpSpPr>
        <p:grpSpPr>
          <a:xfrm>
            <a:off x="529838" y="4025069"/>
            <a:ext cx="2666289" cy="2303595"/>
            <a:chOff x="358922" y="1893396"/>
            <a:chExt cx="4392539" cy="4392539"/>
          </a:xfrm>
        </p:grpSpPr>
        <p:pic>
          <p:nvPicPr>
            <p:cNvPr id="208" name="Google Shape;208;p18" descr="Yellow note paper with red pin Free Vector"/>
            <p:cNvPicPr preferRelativeResize="0"/>
            <p:nvPr/>
          </p:nvPicPr>
          <p:blipFill rotWithShape="1">
            <a:blip r:embed="rId3">
              <a:alphaModFix/>
            </a:blip>
            <a:srcRect/>
            <a:stretch/>
          </p:blipFill>
          <p:spPr>
            <a:xfrm>
              <a:off x="358922" y="1893396"/>
              <a:ext cx="4392539" cy="4392539"/>
            </a:xfrm>
            <a:prstGeom prst="rect">
              <a:avLst/>
            </a:prstGeom>
            <a:noFill/>
            <a:ln>
              <a:noFill/>
            </a:ln>
          </p:spPr>
        </p:pic>
        <p:grpSp>
          <p:nvGrpSpPr>
            <p:cNvPr id="209" name="Google Shape;209;p18"/>
            <p:cNvGrpSpPr/>
            <p:nvPr/>
          </p:nvGrpSpPr>
          <p:grpSpPr>
            <a:xfrm>
              <a:off x="1633997" y="2948298"/>
              <a:ext cx="2117606" cy="2281728"/>
              <a:chOff x="2445848" y="-293762"/>
              <a:chExt cx="5962650" cy="5694704"/>
            </a:xfrm>
          </p:grpSpPr>
          <p:pic>
            <p:nvPicPr>
              <p:cNvPr id="210" name="Google Shape;210;p18" descr="Question mark sign in speech bubble style Free Vector"/>
              <p:cNvPicPr preferRelativeResize="0"/>
              <p:nvPr/>
            </p:nvPicPr>
            <p:blipFill rotWithShape="1">
              <a:blip r:embed="rId4">
                <a:alphaModFix/>
              </a:blip>
              <a:srcRect b="10237"/>
              <a:stretch/>
            </p:blipFill>
            <p:spPr>
              <a:xfrm>
                <a:off x="2445848" y="-293762"/>
                <a:ext cx="5962650" cy="5694704"/>
              </a:xfrm>
              <a:prstGeom prst="rect">
                <a:avLst/>
              </a:prstGeom>
              <a:noFill/>
              <a:ln>
                <a:noFill/>
              </a:ln>
            </p:spPr>
          </p:pic>
          <p:sp>
            <p:nvSpPr>
              <p:cNvPr id="211" name="Google Shape;211;p18"/>
              <p:cNvSpPr/>
              <p:nvPr/>
            </p:nvSpPr>
            <p:spPr>
              <a:xfrm>
                <a:off x="5759865" y="4349809"/>
                <a:ext cx="1999716" cy="846034"/>
              </a:xfrm>
              <a:prstGeom prst="rect">
                <a:avLst/>
              </a:prstGeom>
              <a:solidFill>
                <a:srgbClr val="FFF4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التصويت في الانتخابات </a:t>
            </a:r>
            <a:r>
              <a:rPr lang="ar-SA" dirty="0" err="1"/>
              <a:t>الاسرائيليه</a:t>
            </a:r>
            <a:endParaRPr dirty="0"/>
          </a:p>
        </p:txBody>
      </p:sp>
      <p:sp>
        <p:nvSpPr>
          <p:cNvPr id="217" name="Google Shape;217;p19"/>
          <p:cNvSpPr txBox="1">
            <a:spLocks noGrp="1"/>
          </p:cNvSpPr>
          <p:nvPr>
            <p:ph type="body" idx="1"/>
          </p:nvPr>
        </p:nvSpPr>
        <p:spPr>
          <a:xfrm>
            <a:off x="1025717" y="1093863"/>
            <a:ext cx="10817329" cy="5076350"/>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SA" dirty="0"/>
              <a:t>تلخيص</a:t>
            </a:r>
            <a:endParaRPr dirty="0"/>
          </a:p>
          <a:p>
            <a:pPr marL="0" lvl="0" indent="0">
              <a:buNone/>
            </a:pPr>
            <a:endParaRPr lang="ar-SA" dirty="0"/>
          </a:p>
          <a:p>
            <a:pPr marL="0" lvl="0" indent="0">
              <a:buNone/>
            </a:pPr>
            <a:r>
              <a:rPr lang="ar-SA" dirty="0"/>
              <a:t>الانتخابات هي وسيلة للمشاركة السياسية ، تعكس قدرة المواطنين على التأثير في النظام السياسي وصناع القرار.</a:t>
            </a:r>
          </a:p>
          <a:p>
            <a:pPr marL="0" lvl="0" indent="0">
              <a:buNone/>
            </a:pPr>
            <a:r>
              <a:rPr lang="ar-SA" dirty="0"/>
              <a:t>هناك طرق أخرى غير رسمية للتأثير مثل المظاهرات والاحتجاجات ولكن في هذا الدرس ركزنا على الطريقة الرسمية للتصويت في الانتخابات والمشاركة المدنية.</a:t>
            </a:r>
          </a:p>
          <a:p>
            <a:pPr marL="0" lvl="0" indent="0">
              <a:buNone/>
            </a:pPr>
            <a:endParaRPr lang="ar-SA" sz="500" dirty="0"/>
          </a:p>
          <a:p>
            <a:pPr marL="0" lvl="0" indent="0">
              <a:buNone/>
            </a:pPr>
            <a:r>
              <a:rPr lang="ar-SA" dirty="0"/>
              <a:t>على مر السنين ، يلاحظ عدم الاستقرار في نسبة المواطنين الإسرائيليين الذين يصوتون وهذا طبعا لأسباب مختلفة.</a:t>
            </a:r>
          </a:p>
          <a:p>
            <a:pPr marL="0" lvl="0" indent="0">
              <a:buNone/>
            </a:pPr>
            <a:endParaRPr lang="ar-SA" dirty="0"/>
          </a:p>
          <a:p>
            <a:pPr marL="0" lvl="0" indent="0">
              <a:buNone/>
            </a:pPr>
            <a:r>
              <a:rPr lang="ar-SA" dirty="0"/>
              <a:t>حاولنا في الدرس فهم أهمية المشاركة في الانتخابات والانخراط في برامج الأحزاب المختلفة.</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0"/>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ctr" anchorCtr="0">
            <a:normAutofit fontScale="90000"/>
          </a:bodyPr>
          <a:lstStyle/>
          <a:p>
            <a:pPr lvl="0">
              <a:buSzPts val="5400"/>
            </a:pPr>
            <a:r>
              <a:rPr lang="ar-SA" sz="5400" dirty="0"/>
              <a:t>درس رقم </a:t>
            </a:r>
            <a:r>
              <a:rPr lang="x-none" sz="5400" dirty="0"/>
              <a:t>2</a:t>
            </a:r>
            <a:br>
              <a:rPr lang="x-none" sz="5400" dirty="0"/>
            </a:br>
            <a:br>
              <a:rPr lang="ar-SA" sz="5400" dirty="0"/>
            </a:br>
            <a:r>
              <a:rPr lang="ar-SA" sz="5400" dirty="0"/>
              <a:t>المشاركة السياسية والمشاركة المدنية والحق في التصويت</a:t>
            </a:r>
            <a:endParaRPr sz="5400" dirty="0"/>
          </a:p>
        </p:txBody>
      </p:sp>
      <p:pic>
        <p:nvPicPr>
          <p:cNvPr id="223" name="Google Shape;223;p20"/>
          <p:cNvPicPr preferRelativeResize="0"/>
          <p:nvPr/>
        </p:nvPicPr>
        <p:blipFill rotWithShape="1">
          <a:blip r:embed="rId3">
            <a:alphaModFix/>
          </a:blip>
          <a:srcRect/>
          <a:stretch/>
        </p:blipFill>
        <p:spPr>
          <a:xfrm>
            <a:off x="5453578" y="0"/>
            <a:ext cx="1284844" cy="1367441"/>
          </a:xfrm>
          <a:prstGeom prst="rect">
            <a:avLst/>
          </a:prstGeom>
          <a:noFill/>
          <a:ln>
            <a:noFill/>
          </a:ln>
        </p:spPr>
      </p:pic>
      <p:sp>
        <p:nvSpPr>
          <p:cNvPr id="224" name="Google Shape;224;p20"/>
          <p:cNvSpPr/>
          <p:nvPr/>
        </p:nvSpPr>
        <p:spPr>
          <a:xfrm>
            <a:off x="5076202" y="6442502"/>
            <a:ext cx="7115798" cy="415498"/>
          </a:xfrm>
          <a:prstGeom prst="rect">
            <a:avLst/>
          </a:prstGeom>
          <a:noFill/>
          <a:ln>
            <a:noFill/>
          </a:ln>
        </p:spPr>
        <p:txBody>
          <a:bodyPr spcFirstLastPara="1" wrap="square" lIns="91425" tIns="45700" rIns="91425" bIns="45700" anchor="t" anchorCtr="0">
            <a:spAutoFit/>
          </a:bodyPr>
          <a:lstStyle/>
          <a:p>
            <a:pPr marL="0" marR="0" lvl="0" indent="0" algn="r" rtl="1">
              <a:lnSpc>
                <a:spcPct val="150000"/>
              </a:lnSpc>
              <a:spcBef>
                <a:spcPts val="0"/>
              </a:spcBef>
              <a:spcAft>
                <a:spcPts val="0"/>
              </a:spcAft>
              <a:buNone/>
            </a:pPr>
            <a:r>
              <a:rPr lang="x-none" sz="1400" b="1" u="sng">
                <a:solidFill>
                  <a:srgbClr val="0000FF"/>
                </a:solidFill>
                <a:latin typeface="Arial"/>
                <a:ea typeface="Arial"/>
                <a:cs typeface="Arial"/>
                <a:sym typeface="Arial"/>
                <a:hlinkClick r:id="rId4">
                  <a:extLst>
                    <a:ext uri="{A12FA001-AC4F-418D-AE19-62706E023703}">
                      <ahyp:hlinkClr xmlns:ahyp="http://schemas.microsoft.com/office/drawing/2018/hyperlinkcolor" val="tx"/>
                    </a:ext>
                  </a:extLst>
                </a:hlinkClick>
              </a:rPr>
              <a:t>מאמר מומלץ למורה: אמצעים להעלאת שיעור ההצבעה – מחלקת המחקר והמידע של הכנסת.</a:t>
            </a:r>
            <a:r>
              <a:rPr lang="x-none" sz="1400" b="1">
                <a:solidFill>
                  <a:srgbClr val="000000"/>
                </a:solidFill>
                <a:latin typeface="Arial"/>
                <a:ea typeface="Arial"/>
                <a:cs typeface="Arial"/>
                <a:sym typeface="Arial"/>
              </a:rPr>
              <a:t> </a:t>
            </a:r>
            <a:endParaRPr sz="1400" b="1">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المشاركة السياسية والمشاركة المدنية والحق في التصويت</a:t>
            </a:r>
            <a:endParaRPr dirty="0"/>
          </a:p>
        </p:txBody>
      </p:sp>
      <p:sp>
        <p:nvSpPr>
          <p:cNvPr id="230" name="Google Shape;230;p21"/>
          <p:cNvSpPr txBox="1">
            <a:spLocks noGrp="1"/>
          </p:cNvSpPr>
          <p:nvPr>
            <p:ph type="body" idx="1"/>
          </p:nvPr>
        </p:nvSpPr>
        <p:spPr>
          <a:xfrm>
            <a:off x="144238" y="1093862"/>
            <a:ext cx="11494094" cy="5144567"/>
          </a:xfrm>
          <a:prstGeom prst="rect">
            <a:avLst/>
          </a:prstGeom>
          <a:noFill/>
          <a:ln>
            <a:noFill/>
          </a:ln>
        </p:spPr>
        <p:txBody>
          <a:bodyPr spcFirstLastPara="1" wrap="square" lIns="91425" tIns="45700" rIns="91425" bIns="45700" anchor="t" anchorCtr="0">
            <a:normAutofit/>
          </a:bodyPr>
          <a:lstStyle/>
          <a:p>
            <a:pPr marL="0" lvl="0" indent="0">
              <a:spcBef>
                <a:spcPts val="0"/>
              </a:spcBef>
              <a:buNone/>
            </a:pPr>
            <a:r>
              <a:rPr lang="ar-SA" dirty="0"/>
              <a:t>فيما يلي بيانات حول معدلات التصويت في الانتخابات الأخيرة في دول مختلفة</a:t>
            </a:r>
            <a:r>
              <a:rPr lang="x-none" dirty="0"/>
              <a:t>OECD</a:t>
            </a:r>
            <a:endParaRPr dirty="0"/>
          </a:p>
        </p:txBody>
      </p:sp>
      <p:pic>
        <p:nvPicPr>
          <p:cNvPr id="231" name="Google Shape;231;p21"/>
          <p:cNvPicPr preferRelativeResize="0"/>
          <p:nvPr/>
        </p:nvPicPr>
        <p:blipFill rotWithShape="1">
          <a:blip r:embed="rId3">
            <a:alphaModFix/>
          </a:blip>
          <a:srcRect l="9143" t="19547" r="25578" b="15842"/>
          <a:stretch/>
        </p:blipFill>
        <p:spPr>
          <a:xfrm>
            <a:off x="2489234" y="1606057"/>
            <a:ext cx="8200728" cy="4652832"/>
          </a:xfrm>
          <a:prstGeom prst="rect">
            <a:avLst/>
          </a:prstGeom>
          <a:noFill/>
          <a:ln w="9525" cap="flat" cmpd="sng">
            <a:solidFill>
              <a:srgbClr val="000000"/>
            </a:solidFill>
            <a:prstDash val="solid"/>
            <a:round/>
            <a:headEnd type="none" w="sm" len="sm"/>
            <a:tailEnd type="none" w="sm" len="sm"/>
          </a:ln>
        </p:spPr>
      </p:pic>
      <p:sp>
        <p:nvSpPr>
          <p:cNvPr id="232" name="Google Shape;232;p21"/>
          <p:cNvSpPr/>
          <p:nvPr/>
        </p:nvSpPr>
        <p:spPr>
          <a:xfrm>
            <a:off x="6923902" y="6489014"/>
            <a:ext cx="4714430" cy="446236"/>
          </a:xfrm>
          <a:prstGeom prst="rect">
            <a:avLst/>
          </a:prstGeom>
          <a:noFill/>
          <a:ln>
            <a:noFill/>
          </a:ln>
        </p:spPr>
        <p:txBody>
          <a:bodyPr spcFirstLastPara="1" wrap="square" lIns="91425" tIns="45700" rIns="91425" bIns="45700" anchor="t" anchorCtr="0">
            <a:spAutoFit/>
          </a:bodyPr>
          <a:lstStyle/>
          <a:p>
            <a:pPr lvl="0" algn="r" rtl="1"/>
            <a:endParaRPr lang="ar-SA" sz="1100" b="1" dirty="0"/>
          </a:p>
          <a:p>
            <a:pPr lvl="0" algn="r" rtl="1"/>
            <a:r>
              <a:rPr lang="ar-SA" sz="1100" b="1" dirty="0"/>
              <a:t>من: أدوات رفع نسبة التصويت ، قسم ال</a:t>
            </a:r>
            <a:r>
              <a:rPr lang="ar-SA" sz="1200" b="1" dirty="0"/>
              <a:t>م</a:t>
            </a:r>
            <a:r>
              <a:rPr lang="ar-SA" sz="1100" b="1" dirty="0"/>
              <a:t>علومات والأبحاث في الكنيست</a:t>
            </a:r>
            <a:endParaRPr sz="1100" b="1" dirty="0">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المشاركة السياسية والمشاركة المدنية والحق في التصويت</a:t>
            </a:r>
            <a:endParaRPr dirty="0"/>
          </a:p>
        </p:txBody>
      </p:sp>
      <p:sp>
        <p:nvSpPr>
          <p:cNvPr id="238" name="Google Shape;238;p2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spcBef>
                <a:spcPts val="0"/>
              </a:spcBef>
              <a:buNone/>
            </a:pPr>
            <a:endParaRPr lang="ar-SA" dirty="0"/>
          </a:p>
          <a:p>
            <a:pPr marL="0" lvl="0" indent="0">
              <a:spcBef>
                <a:spcPts val="0"/>
              </a:spcBef>
              <a:buNone/>
            </a:pPr>
            <a:r>
              <a:rPr lang="ar-SA" dirty="0"/>
              <a:t>العديد من البلدان منزعجة من عدم الثبات وحتى انخفاض نسبة التصويت. لذلك ، فإن مواجهة التحدي المتمثل في الحفاظ على نسبة مشاركة عالية للناخبين هي مهمة معقدة.</a:t>
            </a:r>
          </a:p>
          <a:p>
            <a:pPr marL="0" lvl="0" indent="0">
              <a:buNone/>
            </a:pPr>
            <a:r>
              <a:rPr lang="ar-SA" dirty="0"/>
              <a:t>تؤثر بعض الإجراءات التي اتخذتها الدول لهذا الغرض على العملية الانتخابية وطريقة مشاركة المواطنين.</a:t>
            </a:r>
            <a:endParaRPr dirty="0"/>
          </a:p>
          <a:p>
            <a:pPr marL="0" lvl="0" indent="0">
              <a:buNone/>
            </a:pPr>
            <a:endParaRPr lang="ar-SA" dirty="0"/>
          </a:p>
          <a:p>
            <a:pPr marL="0" lvl="0" indent="0">
              <a:buNone/>
            </a:pPr>
            <a:r>
              <a:rPr lang="ar-SA" dirty="0"/>
              <a:t>سنناقش في هذا الدرس الوسائل المختلفة </a:t>
            </a:r>
          </a:p>
          <a:p>
            <a:pPr marL="0" lvl="0" indent="0">
              <a:buNone/>
            </a:pPr>
            <a:r>
              <a:rPr lang="ar-SA" dirty="0"/>
              <a:t>المتاحة في دول مختلفة وما إذا كانت بعض</a:t>
            </a:r>
          </a:p>
          <a:p>
            <a:pPr marL="0" lvl="0" indent="0">
              <a:buNone/>
            </a:pPr>
            <a:r>
              <a:rPr lang="ar-SA" dirty="0"/>
              <a:t> هذه الإجراءات مناسبة للاستخدام في إسرائيل أيضًا.</a:t>
            </a:r>
            <a:endParaRPr dirty="0"/>
          </a:p>
        </p:txBody>
      </p:sp>
      <p:grpSp>
        <p:nvGrpSpPr>
          <p:cNvPr id="239" name="Google Shape;239;p22"/>
          <p:cNvGrpSpPr/>
          <p:nvPr/>
        </p:nvGrpSpPr>
        <p:grpSpPr>
          <a:xfrm>
            <a:off x="213644" y="3142271"/>
            <a:ext cx="4862557" cy="3301257"/>
            <a:chOff x="213644" y="3142271"/>
            <a:chExt cx="4862557" cy="3301257"/>
          </a:xfrm>
        </p:grpSpPr>
        <p:pic>
          <p:nvPicPr>
            <p:cNvPr id="240" name="Google Shape;240;p22" descr="Voting and election concept Premium Vector"/>
            <p:cNvPicPr preferRelativeResize="0"/>
            <p:nvPr/>
          </p:nvPicPr>
          <p:blipFill rotWithShape="1">
            <a:blip r:embed="rId3">
              <a:alphaModFix/>
            </a:blip>
            <a:srcRect/>
            <a:stretch/>
          </p:blipFill>
          <p:spPr>
            <a:xfrm>
              <a:off x="213644" y="3142271"/>
              <a:ext cx="4862557" cy="3301257"/>
            </a:xfrm>
            <a:prstGeom prst="rect">
              <a:avLst/>
            </a:prstGeom>
            <a:noFill/>
            <a:ln>
              <a:noFill/>
            </a:ln>
          </p:spPr>
        </p:pic>
        <p:sp>
          <p:nvSpPr>
            <p:cNvPr id="241" name="Google Shape;241;p22"/>
            <p:cNvSpPr/>
            <p:nvPr/>
          </p:nvSpPr>
          <p:spPr>
            <a:xfrm>
              <a:off x="3760149" y="3503776"/>
              <a:ext cx="1316052" cy="9485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من يصوت </a:t>
            </a:r>
            <a:r>
              <a:rPr lang="x-none" dirty="0"/>
              <a:t> - </a:t>
            </a:r>
            <a:r>
              <a:rPr lang="ar-SA" dirty="0"/>
              <a:t>يؤثر</a:t>
            </a:r>
            <a:r>
              <a:rPr lang="x-none" dirty="0"/>
              <a:t> !?</a:t>
            </a:r>
            <a:endParaRPr dirty="0"/>
          </a:p>
        </p:txBody>
      </p:sp>
      <p:sp>
        <p:nvSpPr>
          <p:cNvPr id="102" name="Google Shape;102;p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ar-SA" dirty="0">
                <a:solidFill>
                  <a:srgbClr val="0070C0"/>
                </a:solidFill>
              </a:rPr>
              <a:t>خلفيه :</a:t>
            </a:r>
          </a:p>
          <a:p>
            <a:pPr marL="0" lvl="0" indent="0">
              <a:spcBef>
                <a:spcPts val="0"/>
              </a:spcBef>
              <a:buClr>
                <a:srgbClr val="0070C0"/>
              </a:buClr>
              <a:buNone/>
            </a:pPr>
            <a:r>
              <a:rPr lang="ar-SA" dirty="0"/>
              <a:t>مع اقتراب موعد الانتخابات القادمة ، يتجدد الجدل والنقاش حول نسبة تصويت المواطنين الإسرائيليين في الانتخابات .</a:t>
            </a:r>
          </a:p>
          <a:p>
            <a:pPr marL="0" lvl="0" indent="0">
              <a:spcBef>
                <a:spcPts val="0"/>
              </a:spcBef>
              <a:buClr>
                <a:srgbClr val="0070C0"/>
              </a:buClr>
              <a:buNone/>
            </a:pPr>
            <a:endParaRPr lang="ar-SA" dirty="0"/>
          </a:p>
          <a:p>
            <a:pPr marL="0" lvl="0" indent="0">
              <a:spcBef>
                <a:spcPts val="0"/>
              </a:spcBef>
              <a:buClr>
                <a:srgbClr val="0070C0"/>
              </a:buClr>
              <a:buNone/>
            </a:pPr>
            <a:r>
              <a:rPr lang="ar-SA" dirty="0"/>
              <a:t>الانتخابات الديمقراطية هي طريقة لحل النزاعات سلميا ، مع الحفاظ على المبادئ الديمقراطية للتسامح وحرية التعبير والتعددية وسيادة القانون وحكم الأغلبية.</a:t>
            </a:r>
          </a:p>
          <a:p>
            <a:pPr marL="0" lvl="0" indent="0">
              <a:spcBef>
                <a:spcPts val="0"/>
              </a:spcBef>
              <a:buClr>
                <a:srgbClr val="0070C0"/>
              </a:buClr>
              <a:buNone/>
            </a:pPr>
            <a:endParaRPr lang="ar-SA" dirty="0"/>
          </a:p>
          <a:p>
            <a:pPr marL="0" lvl="0" indent="0">
              <a:spcBef>
                <a:spcPts val="0"/>
              </a:spcBef>
              <a:buClr>
                <a:srgbClr val="0070C0"/>
              </a:buClr>
              <a:buNone/>
            </a:pPr>
            <a:r>
              <a:rPr lang="ar-SA" dirty="0"/>
              <a:t>بالإضافة إلى ذلك ، فإن التصويت في الانتخابات هو تعبير عن المشاركة المدنية وثقة الجمهور في المؤسسات الحكومية بالإضافة إلى إيمان الجمهور بأنه يمكنهم التأثير على الساحة العامة وصنع القرار.</a:t>
            </a:r>
            <a:endParaRPr dirty="0"/>
          </a:p>
          <a:p>
            <a:pPr marL="0" lvl="0" indent="0">
              <a:buSzPts val="2000"/>
              <a:buNone/>
            </a:pPr>
            <a:endParaRPr lang="ar-SA" sz="2000" dirty="0"/>
          </a:p>
          <a:p>
            <a:pPr marL="0" lvl="0" indent="0">
              <a:buSzPts val="2000"/>
              <a:buNone/>
            </a:pPr>
            <a:r>
              <a:rPr lang="ar-SA" sz="2800" dirty="0"/>
              <a:t>نسبة التصويت في إسرائيل تتميز بعدم الاستقرار على مر السنين ولا يزال يعتبر مرتفعًا نسبيًا مقارنة بالدول الغربية.</a:t>
            </a:r>
            <a:endParaRPr sz="2800" dirty="0"/>
          </a:p>
          <a:p>
            <a:pPr marL="0" lvl="0" indent="0" algn="r" rtl="1">
              <a:lnSpc>
                <a:spcPct val="90000"/>
              </a:lnSpc>
              <a:spcBef>
                <a:spcPts val="1000"/>
              </a:spcBef>
              <a:spcAft>
                <a:spcPts val="0"/>
              </a:spcAft>
              <a:buClr>
                <a:schemeClr val="dk1"/>
              </a:buClr>
              <a:buSzPts val="2000"/>
              <a:buNone/>
            </a:pPr>
            <a:endParaRPr sz="2000" dirty="0"/>
          </a:p>
          <a:p>
            <a:pPr marL="0" lvl="0" indent="0" algn="r" rtl="1">
              <a:lnSpc>
                <a:spcPct val="90000"/>
              </a:lnSpc>
              <a:spcBef>
                <a:spcPts val="1000"/>
              </a:spcBef>
              <a:spcAft>
                <a:spcPts val="0"/>
              </a:spcAft>
              <a:buClr>
                <a:schemeClr val="dk1"/>
              </a:buClr>
              <a:buSzPts val="26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المشاركة السياسية والمشاركة المدنية والحق في التصويت</a:t>
            </a:r>
            <a:endParaRPr dirty="0"/>
          </a:p>
        </p:txBody>
      </p:sp>
      <p:sp>
        <p:nvSpPr>
          <p:cNvPr id="247" name="Google Shape;247;p2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70000"/>
              </a:lnSpc>
              <a:spcBef>
                <a:spcPts val="0"/>
              </a:spcBef>
              <a:spcAft>
                <a:spcPts val="0"/>
              </a:spcAft>
              <a:buClr>
                <a:schemeClr val="dk1"/>
              </a:buClr>
              <a:buSzPts val="2550"/>
              <a:buNone/>
            </a:pPr>
            <a:r>
              <a:rPr lang="ar-SA" sz="2550" dirty="0"/>
              <a:t>فعاليات بمجموعات بغرف الزووم</a:t>
            </a:r>
            <a:endParaRPr dirty="0"/>
          </a:p>
          <a:p>
            <a:pPr marL="0" lvl="0" indent="0">
              <a:lnSpc>
                <a:spcPct val="70000"/>
              </a:lnSpc>
              <a:buSzPts val="2550"/>
              <a:buNone/>
            </a:pPr>
            <a:endParaRPr lang="ar-SA" sz="2550" dirty="0"/>
          </a:p>
          <a:p>
            <a:pPr marL="0" lvl="0" indent="0">
              <a:lnSpc>
                <a:spcPct val="70000"/>
              </a:lnSpc>
              <a:buSzPts val="2550"/>
              <a:buNone/>
            </a:pPr>
            <a:r>
              <a:rPr lang="ar-SA" sz="2550" dirty="0"/>
              <a:t>سيقوم المعلم بتقسيم الطلاب إلى غرف للقيام </a:t>
            </a:r>
            <a:r>
              <a:rPr lang="ar-SA" sz="2550" dirty="0" err="1"/>
              <a:t>بفعاليه</a:t>
            </a:r>
            <a:r>
              <a:rPr lang="ar-SA" sz="2550" dirty="0"/>
              <a:t> مدتها 15 دقيقة وإعطاء مهمة لكل غرفة ، والتي سيضعونها في عرض تقديمي تعاوني. كل مجموعة لديها شريحة لتحميل المنتجات.</a:t>
            </a:r>
            <a:br>
              <a:rPr lang="x-none" sz="2550" dirty="0"/>
            </a:br>
            <a:endParaRPr sz="2550" dirty="0"/>
          </a:p>
          <a:p>
            <a:pPr marL="0" lvl="0" indent="0">
              <a:lnSpc>
                <a:spcPct val="70000"/>
              </a:lnSpc>
              <a:buSzPts val="2550"/>
              <a:buNone/>
            </a:pPr>
            <a:r>
              <a:rPr lang="ar-SA" sz="2550" dirty="0"/>
              <a:t>يمكنك التقسيم إلى عدة غرف وإعطاء نفس المهمة لعدة مجموعات.</a:t>
            </a:r>
          </a:p>
          <a:p>
            <a:pPr marL="0" lvl="0" indent="0">
              <a:lnSpc>
                <a:spcPct val="70000"/>
              </a:lnSpc>
              <a:buSzPts val="2550"/>
              <a:buNone/>
            </a:pPr>
            <a:r>
              <a:rPr lang="ar-SA" sz="2550" dirty="0"/>
              <a:t>يُطلب من كل مجموعة أن تتطرق في شريحتها الخاصة في عرض تقديمي تعاوني ، الى الموضوعات التالية:</a:t>
            </a:r>
            <a:endParaRPr sz="2550" dirty="0"/>
          </a:p>
          <a:p>
            <a:pPr marL="0" lvl="0" indent="0">
              <a:lnSpc>
                <a:spcPct val="70000"/>
              </a:lnSpc>
              <a:buSzPts val="2550"/>
              <a:buNone/>
            </a:pPr>
            <a:r>
              <a:rPr lang="he-IL" sz="2550" dirty="0"/>
              <a:t>1. </a:t>
            </a:r>
            <a:r>
              <a:rPr lang="ar-SA" sz="2550" dirty="0"/>
              <a:t>ما معنى </a:t>
            </a:r>
            <a:r>
              <a:rPr lang="ar-SA" sz="2550" dirty="0" err="1"/>
              <a:t>الوسيله</a:t>
            </a:r>
            <a:r>
              <a:rPr lang="ar-SA" sz="2550" dirty="0"/>
              <a:t> وكيف سيتم تنفيذها أو يتم تنفيذها في البلدان المختلفة</a:t>
            </a:r>
            <a:r>
              <a:rPr lang="x-none" sz="2550" dirty="0"/>
              <a:t>.</a:t>
            </a:r>
            <a:endParaRPr sz="2550" dirty="0"/>
          </a:p>
          <a:p>
            <a:pPr marL="0" lvl="0" indent="0" algn="r" rtl="1">
              <a:lnSpc>
                <a:spcPct val="70000"/>
              </a:lnSpc>
              <a:spcBef>
                <a:spcPts val="1000"/>
              </a:spcBef>
              <a:spcAft>
                <a:spcPts val="0"/>
              </a:spcAft>
              <a:buClr>
                <a:schemeClr val="dk1"/>
              </a:buClr>
              <a:buSzPts val="2550"/>
              <a:buNone/>
            </a:pPr>
            <a:r>
              <a:rPr lang="he-IL" sz="2550" dirty="0"/>
              <a:t>2. </a:t>
            </a:r>
            <a:r>
              <a:rPr lang="ar-SA" sz="2550" dirty="0"/>
              <a:t>أي من الدول تستعمل هذه </a:t>
            </a:r>
            <a:r>
              <a:rPr lang="ar-SA" sz="2550" dirty="0" err="1"/>
              <a:t>الوسيله</a:t>
            </a:r>
            <a:r>
              <a:rPr lang="ar-SA" sz="2550" dirty="0"/>
              <a:t> ؟</a:t>
            </a:r>
          </a:p>
          <a:p>
            <a:pPr marL="0" lvl="0" indent="0" algn="r" rtl="1">
              <a:lnSpc>
                <a:spcPct val="70000"/>
              </a:lnSpc>
              <a:spcBef>
                <a:spcPts val="1000"/>
              </a:spcBef>
              <a:spcAft>
                <a:spcPts val="0"/>
              </a:spcAft>
              <a:buClr>
                <a:schemeClr val="dk1"/>
              </a:buClr>
              <a:buSzPts val="2550"/>
              <a:buNone/>
            </a:pPr>
            <a:r>
              <a:rPr lang="ar-SA" sz="2550" dirty="0"/>
              <a:t>3. اذكروا ايجابيه واحده وسلبيه واحده لهذه </a:t>
            </a:r>
            <a:r>
              <a:rPr lang="ar-SA" sz="2550" dirty="0" err="1"/>
              <a:t>الوسيله</a:t>
            </a:r>
            <a:endParaRPr sz="2550" dirty="0"/>
          </a:p>
          <a:p>
            <a:pPr marL="0" lvl="0" indent="0">
              <a:lnSpc>
                <a:spcPct val="70000"/>
              </a:lnSpc>
              <a:buSzPts val="2550"/>
              <a:buNone/>
            </a:pPr>
            <a:r>
              <a:rPr lang="he-IL" sz="2550" dirty="0"/>
              <a:t>4. </a:t>
            </a:r>
            <a:r>
              <a:rPr lang="ar-SA" sz="2550" dirty="0"/>
              <a:t>هل </a:t>
            </a:r>
            <a:r>
              <a:rPr lang="ar-SA" sz="2550" dirty="0" err="1"/>
              <a:t>الوسيله</a:t>
            </a:r>
            <a:r>
              <a:rPr lang="ar-SA" sz="2550" dirty="0"/>
              <a:t>  مناسبه لدولة إسرائيل , قم باستخدام تعليل واحد على الأقل.</a:t>
            </a:r>
          </a:p>
          <a:p>
            <a:pPr marL="0" lvl="0" indent="0" algn="r" rtl="1">
              <a:lnSpc>
                <a:spcPct val="70000"/>
              </a:lnSpc>
              <a:spcBef>
                <a:spcPts val="1000"/>
              </a:spcBef>
              <a:spcAft>
                <a:spcPts val="0"/>
              </a:spcAft>
              <a:buClr>
                <a:schemeClr val="dk1"/>
              </a:buClr>
              <a:buSzPts val="2210"/>
              <a:buNone/>
            </a:pPr>
            <a:endParaRPr sz="2210" dirty="0"/>
          </a:p>
          <a:p>
            <a:pPr marL="0" lvl="0" indent="0" algn="r" rtl="1">
              <a:lnSpc>
                <a:spcPct val="70000"/>
              </a:lnSpc>
              <a:spcBef>
                <a:spcPts val="1000"/>
              </a:spcBef>
              <a:spcAft>
                <a:spcPts val="0"/>
              </a:spcAft>
              <a:buClr>
                <a:schemeClr val="dk1"/>
              </a:buClr>
              <a:buSzPts val="2210"/>
              <a:buNone/>
            </a:pPr>
            <a:endParaRPr sz="221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4"/>
          <p:cNvSpPr txBox="1">
            <a:spLocks noGrp="1"/>
          </p:cNvSpPr>
          <p:nvPr>
            <p:ph type="title"/>
          </p:nvPr>
        </p:nvSpPr>
        <p:spPr>
          <a:xfrm>
            <a:off x="0" y="459763"/>
            <a:ext cx="11494094" cy="728102"/>
          </a:xfrm>
          <a:prstGeom prst="rect">
            <a:avLst/>
          </a:prstGeom>
          <a:noFill/>
          <a:ln>
            <a:noFill/>
          </a:ln>
        </p:spPr>
        <p:txBody>
          <a:bodyPr spcFirstLastPara="1" wrap="square" lIns="91425" tIns="45700" rIns="91425" bIns="45700" anchor="ctr" anchorCtr="0">
            <a:normAutofit/>
          </a:bodyPr>
          <a:lstStyle/>
          <a:p>
            <a:pPr lvl="0"/>
            <a:r>
              <a:rPr lang="ar-SA" dirty="0"/>
              <a:t>المشاركة السياسية والمشاركة المدنية والحق في التصويت</a:t>
            </a:r>
            <a:endParaRPr dirty="0"/>
          </a:p>
        </p:txBody>
      </p:sp>
      <p:sp>
        <p:nvSpPr>
          <p:cNvPr id="254" name="Google Shape;254;p2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nSpc>
                <a:spcPct val="80000"/>
              </a:lnSpc>
              <a:spcBef>
                <a:spcPts val="0"/>
              </a:spcBef>
              <a:buSzPts val="2405"/>
              <a:buNone/>
            </a:pPr>
            <a:r>
              <a:rPr lang="ar-SA" sz="2405" dirty="0"/>
              <a:t>غرفه </a:t>
            </a:r>
            <a:r>
              <a:rPr lang="x-none" sz="2405" dirty="0"/>
              <a:t> 1</a:t>
            </a:r>
            <a:br>
              <a:rPr lang="x-none" sz="2405" dirty="0"/>
            </a:br>
            <a:r>
              <a:rPr lang="ar-SA" sz="2405" dirty="0"/>
              <a:t>الاجبار القانوني للتصويت في الانتخابات ,</a:t>
            </a:r>
            <a:r>
              <a:rPr lang="ar-SA" sz="2405" dirty="0" err="1"/>
              <a:t>للمره</a:t>
            </a:r>
            <a:r>
              <a:rPr lang="ar-SA" sz="2405" dirty="0"/>
              <a:t> </a:t>
            </a:r>
            <a:r>
              <a:rPr lang="ar-SA" sz="2405" dirty="0" err="1"/>
              <a:t>الثانيه</a:t>
            </a:r>
            <a:r>
              <a:rPr lang="ar-SA" sz="2405" dirty="0"/>
              <a:t> يوم </a:t>
            </a:r>
            <a:r>
              <a:rPr lang="ar-SA" sz="2405" dirty="0" err="1"/>
              <a:t>العطله</a:t>
            </a:r>
            <a:r>
              <a:rPr lang="ar-SA" sz="2405" dirty="0"/>
              <a:t> غير مذكور رغم انه وسيله مهمه بل مركزيه</a:t>
            </a:r>
          </a:p>
          <a:p>
            <a:pPr marL="0" lvl="0" indent="0">
              <a:lnSpc>
                <a:spcPct val="80000"/>
              </a:lnSpc>
              <a:buSzPts val="2405"/>
              <a:buNone/>
            </a:pPr>
            <a:endParaRPr lang="ar-SA" sz="2405" dirty="0"/>
          </a:p>
          <a:p>
            <a:pPr marL="0" lvl="0" indent="0">
              <a:lnSpc>
                <a:spcPct val="80000"/>
              </a:lnSpc>
              <a:buSzPts val="2405"/>
              <a:buNone/>
            </a:pPr>
            <a:r>
              <a:rPr lang="ar-SA" sz="2405" dirty="0"/>
              <a:t>غرفه</a:t>
            </a:r>
            <a:r>
              <a:rPr lang="x-none" sz="2405" dirty="0"/>
              <a:t> 2</a:t>
            </a:r>
            <a:br>
              <a:rPr lang="x-none" sz="2405" dirty="0"/>
            </a:br>
            <a:r>
              <a:rPr lang="ar-SA" sz="2405" dirty="0"/>
              <a:t>تنزيل  جيل الاقتراع للمصوتين</a:t>
            </a:r>
            <a:endParaRPr dirty="0"/>
          </a:p>
          <a:p>
            <a:pPr marL="0" lvl="0" indent="0" algn="r" rtl="1">
              <a:lnSpc>
                <a:spcPct val="80000"/>
              </a:lnSpc>
              <a:spcBef>
                <a:spcPts val="1000"/>
              </a:spcBef>
              <a:spcAft>
                <a:spcPts val="0"/>
              </a:spcAft>
              <a:buClr>
                <a:schemeClr val="dk1"/>
              </a:buClr>
              <a:buSzPts val="1480"/>
              <a:buNone/>
            </a:pPr>
            <a:endParaRPr sz="1480" dirty="0"/>
          </a:p>
          <a:p>
            <a:pPr marL="0" lvl="0" indent="0">
              <a:lnSpc>
                <a:spcPct val="80000"/>
              </a:lnSpc>
              <a:buSzPts val="2405"/>
              <a:buNone/>
            </a:pPr>
            <a:r>
              <a:rPr lang="ar-SA" sz="2405" dirty="0"/>
              <a:t>غرفه</a:t>
            </a:r>
            <a:r>
              <a:rPr lang="x-none" sz="2405" dirty="0"/>
              <a:t> 3</a:t>
            </a:r>
            <a:br>
              <a:rPr lang="x-none" sz="2405" dirty="0"/>
            </a:br>
            <a:r>
              <a:rPr lang="ar-SA" sz="2405" dirty="0"/>
              <a:t>التصويت عبر الإنترنت</a:t>
            </a:r>
            <a:endParaRPr sz="1480" dirty="0"/>
          </a:p>
          <a:p>
            <a:pPr marL="0" lvl="0" indent="0">
              <a:lnSpc>
                <a:spcPct val="80000"/>
              </a:lnSpc>
              <a:buSzPts val="2405"/>
              <a:buNone/>
            </a:pPr>
            <a:r>
              <a:rPr lang="ar-SA" sz="2405" dirty="0"/>
              <a:t>غرفه</a:t>
            </a:r>
            <a:r>
              <a:rPr lang="x-none" sz="2405" dirty="0"/>
              <a:t> 4</a:t>
            </a:r>
            <a:endParaRPr lang="ar-SA" sz="2405" dirty="0"/>
          </a:p>
          <a:p>
            <a:pPr marL="0" lvl="0" indent="0">
              <a:lnSpc>
                <a:spcPct val="80000"/>
              </a:lnSpc>
              <a:buSzPts val="2405"/>
              <a:buNone/>
            </a:pPr>
            <a:r>
              <a:rPr lang="ar-SA" sz="2405" dirty="0"/>
              <a:t>السماح بالتصويت لمختلف المواطنين خارج الدولة</a:t>
            </a:r>
            <a:endParaRPr sz="1480" dirty="0"/>
          </a:p>
          <a:p>
            <a:pPr marL="0" lvl="0" indent="0">
              <a:lnSpc>
                <a:spcPct val="80000"/>
              </a:lnSpc>
              <a:buSzPts val="2405"/>
              <a:buNone/>
            </a:pPr>
            <a:r>
              <a:rPr lang="ar-SA" sz="2405" dirty="0"/>
              <a:t>غرفه</a:t>
            </a:r>
            <a:r>
              <a:rPr lang="x-none" sz="2405" dirty="0"/>
              <a:t> 5</a:t>
            </a:r>
            <a:br>
              <a:rPr lang="x-none" sz="2405" dirty="0"/>
            </a:br>
            <a:r>
              <a:rPr lang="ar-SA" sz="2405" dirty="0"/>
              <a:t>هل يستمر يوم الانتخابات عطله رسميه ام يجب الغائه</a:t>
            </a:r>
            <a:endParaRPr dirty="0"/>
          </a:p>
        </p:txBody>
      </p:sp>
      <p:pic>
        <p:nvPicPr>
          <p:cNvPr id="255" name="Google Shape;255;p24" descr="Virtual group meeting being held via video conference from home using laptop computer chatting with colleagues online illustration Premium Vector"/>
          <p:cNvPicPr preferRelativeResize="0"/>
          <p:nvPr/>
        </p:nvPicPr>
        <p:blipFill rotWithShape="1">
          <a:blip r:embed="rId3">
            <a:alphaModFix/>
          </a:blip>
          <a:srcRect/>
          <a:stretch/>
        </p:blipFill>
        <p:spPr>
          <a:xfrm>
            <a:off x="358923" y="4262966"/>
            <a:ext cx="3245652" cy="229165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المشاركة السياسية والمشاركة المدنية والحق في التصويت</a:t>
            </a:r>
            <a:endParaRPr dirty="0"/>
          </a:p>
        </p:txBody>
      </p:sp>
      <p:sp>
        <p:nvSpPr>
          <p:cNvPr id="261" name="Google Shape;261;p2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spcBef>
                <a:spcPts val="0"/>
              </a:spcBef>
              <a:buNone/>
            </a:pPr>
            <a:endParaRPr lang="ar-SA" dirty="0"/>
          </a:p>
          <a:p>
            <a:pPr marL="0" lvl="0" indent="0">
              <a:spcBef>
                <a:spcPts val="0"/>
              </a:spcBef>
              <a:buNone/>
            </a:pPr>
            <a:r>
              <a:rPr lang="ar-SA" dirty="0"/>
              <a:t>سيعود الطلاب إلى الجلسة المكتملة وستعرض كل غرفة منتجها.</a:t>
            </a:r>
          </a:p>
          <a:p>
            <a:pPr marL="0" lvl="0" indent="0">
              <a:buNone/>
            </a:pPr>
            <a:r>
              <a:rPr lang="ar-SA" dirty="0"/>
              <a:t>المنتج: عرض تقديمي تعاوني حيث ستحصل كل غرفة على شريحة يقدمون فيها نتائجهم</a:t>
            </a:r>
            <a:endParaRPr dirty="0"/>
          </a:p>
        </p:txBody>
      </p:sp>
      <p:pic>
        <p:nvPicPr>
          <p:cNvPr id="263" name="Google Shape;263;p25" descr="People on laptop screen talking with friends or colleagues   illustration. video conference, remote work. Premium Vector"/>
          <p:cNvPicPr preferRelativeResize="0"/>
          <p:nvPr/>
        </p:nvPicPr>
        <p:blipFill rotWithShape="1">
          <a:blip r:embed="rId3">
            <a:alphaModFix/>
          </a:blip>
          <a:srcRect/>
          <a:stretch/>
        </p:blipFill>
        <p:spPr>
          <a:xfrm>
            <a:off x="3938045" y="2908142"/>
            <a:ext cx="4963356" cy="325076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المشاركة السياسية والمشاركة المدنية والحق في التصويت</a:t>
            </a:r>
            <a:endParaRPr dirty="0"/>
          </a:p>
        </p:txBody>
      </p:sp>
      <p:sp>
        <p:nvSpPr>
          <p:cNvPr id="270" name="Google Shape;270;p26"/>
          <p:cNvSpPr txBox="1">
            <a:spLocks noGrp="1"/>
          </p:cNvSpPr>
          <p:nvPr>
            <p:ph type="body" idx="1"/>
          </p:nvPr>
        </p:nvSpPr>
        <p:spPr>
          <a:xfrm>
            <a:off x="358923" y="1298961"/>
            <a:ext cx="11372829" cy="5144567"/>
          </a:xfrm>
          <a:prstGeom prst="rect">
            <a:avLst/>
          </a:prstGeom>
          <a:noFill/>
          <a:ln>
            <a:noFill/>
          </a:ln>
        </p:spPr>
        <p:txBody>
          <a:bodyPr spcFirstLastPara="1" wrap="square" lIns="91425" tIns="45700" rIns="91425" bIns="45700" anchor="t" anchorCtr="0">
            <a:normAutofit/>
          </a:bodyPr>
          <a:lstStyle/>
          <a:p>
            <a:pPr marL="0" lvl="0" indent="0">
              <a:spcBef>
                <a:spcPts val="0"/>
              </a:spcBef>
              <a:buNone/>
            </a:pPr>
            <a:endParaRPr lang="ar-SA" dirty="0"/>
          </a:p>
          <a:p>
            <a:pPr marL="0" lvl="0" indent="0">
              <a:spcBef>
                <a:spcPts val="0"/>
              </a:spcBef>
              <a:buNone/>
            </a:pPr>
            <a:r>
              <a:rPr lang="ar-SA" dirty="0"/>
              <a:t>املأ الاستبيان عبر الإنترنت وبين مدى موافقتهم</a:t>
            </a:r>
            <a:endParaRPr lang="ar-SA" sz="2000" dirty="0"/>
          </a:p>
          <a:p>
            <a:pPr lvl="0" indent="-457200">
              <a:buAutoNum type="arabicPeriod"/>
            </a:pPr>
            <a:r>
              <a:rPr lang="ar-SA" sz="2000" dirty="0"/>
              <a:t>تخفيض سن الاقتراع إلى 17 في انتخابات الكنيست هو أمر مناسب لإسرائيل. نعم \ لا</a:t>
            </a:r>
          </a:p>
          <a:p>
            <a:pPr lvl="0" indent="-457200">
              <a:buAutoNum type="arabicPeriod"/>
            </a:pPr>
            <a:r>
              <a:rPr lang="ar-SA" sz="2000" dirty="0"/>
              <a:t>أنا أؤيد فرض القانون على المواطنين للذهاب إلى صناديق الاقتراع. صحيح \ خطأ.</a:t>
            </a:r>
          </a:p>
          <a:p>
            <a:pPr lvl="0" indent="-457200">
              <a:buAutoNum type="arabicPeriod"/>
            </a:pPr>
            <a:r>
              <a:rPr lang="ar-SA" sz="2000" dirty="0"/>
              <a:t>. أنا أؤيد إمكانية تصويت المواطنين المقيمين في الخارج في الانتخابات الإسرائيلية. صحيح \ خطأ.</a:t>
            </a:r>
          </a:p>
          <a:p>
            <a:pPr lvl="0" indent="-457200">
              <a:buAutoNum type="arabicPeriod"/>
            </a:pPr>
            <a:r>
              <a:rPr lang="ar-SA" sz="2000" dirty="0"/>
              <a:t>4. أنا أؤيد إمكانية التصويت عبر الإنترنت من المنزل ، في الانتخابات في إسرائيل. صحيح \ خطأ.</a:t>
            </a:r>
          </a:p>
          <a:p>
            <a:pPr lvl="0" indent="-457200">
              <a:buAutoNum type="arabicPeriod"/>
            </a:pPr>
            <a:r>
              <a:rPr lang="ar-SA" sz="2000" dirty="0"/>
              <a:t>أنا أؤيد إمكانية إعطاء يوم عطله يوم الانتخابات. صحيح \ خطأ</a:t>
            </a:r>
            <a:r>
              <a:rPr lang="x-none" sz="2000" dirty="0"/>
              <a:t>. </a:t>
            </a:r>
            <a:endParaRPr dirty="0"/>
          </a:p>
        </p:txBody>
      </p:sp>
      <p:pic>
        <p:nvPicPr>
          <p:cNvPr id="272" name="Google Shape;272;p26" descr="Checkboxes on computer screen. online exam, internet quiz concept. Premium Vector"/>
          <p:cNvPicPr preferRelativeResize="0"/>
          <p:nvPr/>
        </p:nvPicPr>
        <p:blipFill rotWithShape="1">
          <a:blip r:embed="rId3">
            <a:alphaModFix/>
          </a:blip>
          <a:srcRect t="20836" b="20116"/>
          <a:stretch/>
        </p:blipFill>
        <p:spPr>
          <a:xfrm>
            <a:off x="-1" y="4204531"/>
            <a:ext cx="4139117" cy="244409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المشاركة السياسية والمشاركة المدنية والحق في التصويت</a:t>
            </a:r>
            <a:endParaRPr dirty="0"/>
          </a:p>
        </p:txBody>
      </p:sp>
      <p:sp>
        <p:nvSpPr>
          <p:cNvPr id="278" name="Google Shape;278;p2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SA" dirty="0"/>
              <a:t>تلخيص :</a:t>
            </a:r>
            <a:endParaRPr dirty="0"/>
          </a:p>
          <a:p>
            <a:pPr marL="0" lvl="0" indent="0">
              <a:buNone/>
            </a:pPr>
            <a:endParaRPr lang="ar-SA" dirty="0"/>
          </a:p>
          <a:p>
            <a:pPr marL="0" lvl="0" indent="0" algn="ctr">
              <a:buNone/>
            </a:pPr>
            <a:r>
              <a:rPr lang="ar-SA" dirty="0"/>
              <a:t>أهمية التصويت في الانتخابات كبيرة. هذه هي الطريقة لاتخاذ قرارات سياسية سلمية وبالتالي يجب تشجيع المشاركة </a:t>
            </a:r>
            <a:r>
              <a:rPr lang="ar-SA" dirty="0" err="1"/>
              <a:t>المدنيه</a:t>
            </a:r>
            <a:r>
              <a:rPr lang="ar-SA" dirty="0"/>
              <a:t> والتداخل الاجتماعي قدر الإمكان</a:t>
            </a:r>
            <a:br>
              <a:rPr lang="x-none" dirty="0"/>
            </a:br>
            <a:endParaRPr dirty="0"/>
          </a:p>
          <a:p>
            <a:pPr marL="0" lvl="0" indent="0">
              <a:buNone/>
            </a:pPr>
            <a:r>
              <a:rPr lang="ar-SA" dirty="0"/>
              <a:t>قمنا بفحص عدد من الوسائل لزيادة نسبة التصويت .</a:t>
            </a:r>
          </a:p>
          <a:p>
            <a:pPr marL="0" lvl="0" indent="0">
              <a:buNone/>
            </a:pPr>
            <a:endParaRPr lang="ar-SA" dirty="0"/>
          </a:p>
          <a:p>
            <a:pPr marL="0" lvl="0" indent="0">
              <a:buNone/>
            </a:pPr>
            <a:r>
              <a:rPr lang="ar-SA" dirty="0"/>
              <a:t>سيؤكد المعلم على نتائج "تصويت الطالب" فيما يتعلق </a:t>
            </a:r>
            <a:r>
              <a:rPr lang="ar-SA"/>
              <a:t>بالوسائل المختلفة.</a:t>
            </a:r>
          </a:p>
          <a:p>
            <a:pPr marL="0" lvl="0" indent="0">
              <a:buNone/>
            </a:pPr>
            <a:endParaRPr lang="ar-SA" dirty="0"/>
          </a:p>
          <a:p>
            <a:pPr marL="0" lvl="0" indent="0">
              <a:buNone/>
            </a:pPr>
            <a:r>
              <a:rPr lang="ar-SA" dirty="0"/>
              <a:t>كما سيتم التأكيد على أنه لا توجد طريقة نهائية متفق عليها لزيادة الإقبال والمشاركة في الانتخابات.</a:t>
            </a:r>
            <a:br>
              <a:rPr lang="x-none" dirty="0"/>
            </a:b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من يصوت</a:t>
            </a:r>
            <a:r>
              <a:rPr lang="x-none" dirty="0"/>
              <a:t>- </a:t>
            </a:r>
            <a:r>
              <a:rPr lang="ar-SA" dirty="0"/>
              <a:t>يؤثر </a:t>
            </a:r>
            <a:r>
              <a:rPr lang="x-none" dirty="0"/>
              <a:t> !?</a:t>
            </a:r>
            <a:endParaRPr dirty="0"/>
          </a:p>
        </p:txBody>
      </p:sp>
      <p:sp>
        <p:nvSpPr>
          <p:cNvPr id="108" name="Google Shape;108;p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lnSpcReduction="10000"/>
          </a:bodyPr>
          <a:lstStyle/>
          <a:p>
            <a:pPr marL="0" lvl="0" indent="0" algn="r" rtl="1">
              <a:lnSpc>
                <a:spcPct val="70000"/>
              </a:lnSpc>
              <a:spcBef>
                <a:spcPts val="0"/>
              </a:spcBef>
              <a:spcAft>
                <a:spcPts val="0"/>
              </a:spcAft>
              <a:buClr>
                <a:srgbClr val="0070C0"/>
              </a:buClr>
              <a:buSzPts val="2635"/>
              <a:buNone/>
            </a:pPr>
            <a:r>
              <a:rPr lang="ar-SA" sz="2635" dirty="0">
                <a:solidFill>
                  <a:srgbClr val="0070C0"/>
                </a:solidFill>
              </a:rPr>
              <a:t>جمهور الهدف </a:t>
            </a:r>
            <a:endParaRPr dirty="0"/>
          </a:p>
          <a:p>
            <a:pPr marL="0" lvl="0" indent="0" algn="r" rtl="1">
              <a:lnSpc>
                <a:spcPct val="70000"/>
              </a:lnSpc>
              <a:spcBef>
                <a:spcPts val="1000"/>
              </a:spcBef>
              <a:spcAft>
                <a:spcPts val="0"/>
              </a:spcAft>
              <a:buClr>
                <a:schemeClr val="dk1"/>
              </a:buClr>
              <a:buSzPts val="2210"/>
              <a:buNone/>
            </a:pPr>
            <a:r>
              <a:rPr lang="ar-SA" sz="2210" dirty="0" err="1"/>
              <a:t>المرحله</a:t>
            </a:r>
            <a:r>
              <a:rPr lang="ar-SA" sz="2210" dirty="0"/>
              <a:t> </a:t>
            </a:r>
            <a:r>
              <a:rPr lang="ar-SA" sz="2210" dirty="0" err="1"/>
              <a:t>الاعداديه</a:t>
            </a:r>
            <a:r>
              <a:rPr lang="ar-SA" sz="2210" dirty="0"/>
              <a:t> </a:t>
            </a:r>
            <a:r>
              <a:rPr lang="ar-SA" sz="2210" dirty="0" err="1"/>
              <a:t>والثانويه</a:t>
            </a:r>
            <a:br>
              <a:rPr lang="x-none" sz="2210" dirty="0"/>
            </a:br>
            <a:endParaRPr sz="1615" dirty="0"/>
          </a:p>
          <a:p>
            <a:pPr marL="0" lvl="0" indent="0" algn="r" rtl="1">
              <a:lnSpc>
                <a:spcPct val="70000"/>
              </a:lnSpc>
              <a:spcBef>
                <a:spcPts val="1000"/>
              </a:spcBef>
              <a:spcAft>
                <a:spcPts val="0"/>
              </a:spcAft>
              <a:buClr>
                <a:srgbClr val="0070C0"/>
              </a:buClr>
              <a:buSzPts val="2635"/>
              <a:buNone/>
            </a:pPr>
            <a:r>
              <a:rPr lang="ar-SA" sz="2635" dirty="0" err="1">
                <a:solidFill>
                  <a:srgbClr val="0070C0"/>
                </a:solidFill>
              </a:rPr>
              <a:t>المده</a:t>
            </a:r>
            <a:r>
              <a:rPr lang="ar-SA" sz="2635" dirty="0">
                <a:solidFill>
                  <a:srgbClr val="0070C0"/>
                </a:solidFill>
              </a:rPr>
              <a:t> </a:t>
            </a:r>
            <a:r>
              <a:rPr lang="ar-SA" sz="2635" dirty="0" err="1">
                <a:solidFill>
                  <a:srgbClr val="0070C0"/>
                </a:solidFill>
              </a:rPr>
              <a:t>الزمنيه</a:t>
            </a:r>
            <a:r>
              <a:rPr lang="ar-SA" sz="2635" dirty="0">
                <a:solidFill>
                  <a:srgbClr val="0070C0"/>
                </a:solidFill>
              </a:rPr>
              <a:t> </a:t>
            </a:r>
            <a:endParaRPr dirty="0"/>
          </a:p>
          <a:p>
            <a:pPr marL="0" lvl="0" indent="0">
              <a:lnSpc>
                <a:spcPct val="70000"/>
              </a:lnSpc>
              <a:buSzPts val="2210"/>
              <a:buNone/>
            </a:pPr>
            <a:endParaRPr lang="ar-SA" sz="2210" dirty="0"/>
          </a:p>
          <a:p>
            <a:pPr marL="0" lvl="0" indent="0">
              <a:lnSpc>
                <a:spcPct val="70000"/>
              </a:lnSpc>
              <a:buSzPts val="2210"/>
              <a:buNone/>
            </a:pPr>
            <a:r>
              <a:rPr lang="ar-SA" sz="2210" dirty="0"/>
              <a:t>فعاليتان مدة كل منهما 30 دقيقة</a:t>
            </a:r>
            <a:r>
              <a:rPr lang="he-IL" sz="2210" dirty="0"/>
              <a:t>.</a:t>
            </a:r>
            <a:r>
              <a:rPr lang="x-none" sz="2210" dirty="0"/>
              <a:t>.</a:t>
            </a:r>
            <a:r>
              <a:rPr lang="ar-SA" sz="2210" dirty="0"/>
              <a:t> يمكن اختيار </a:t>
            </a:r>
            <a:r>
              <a:rPr lang="ar-SA" sz="2210" dirty="0" err="1"/>
              <a:t>فعاليه</a:t>
            </a:r>
            <a:r>
              <a:rPr lang="ar-SA" sz="2210" dirty="0"/>
              <a:t> واحده  فقط حسب تقدير المعلم .</a:t>
            </a:r>
            <a:endParaRPr sz="2210" dirty="0"/>
          </a:p>
          <a:p>
            <a:pPr marL="0" lvl="0" indent="0" algn="r" rtl="1">
              <a:lnSpc>
                <a:spcPct val="70000"/>
              </a:lnSpc>
              <a:spcBef>
                <a:spcPts val="1000"/>
              </a:spcBef>
              <a:spcAft>
                <a:spcPts val="0"/>
              </a:spcAft>
              <a:buClr>
                <a:schemeClr val="dk1"/>
              </a:buClr>
              <a:buSzPts val="1615"/>
              <a:buNone/>
            </a:pPr>
            <a:endParaRPr sz="1615" dirty="0"/>
          </a:p>
          <a:p>
            <a:pPr marL="0" lvl="0" indent="0" algn="r" rtl="1">
              <a:lnSpc>
                <a:spcPct val="70000"/>
              </a:lnSpc>
              <a:spcBef>
                <a:spcPts val="1000"/>
              </a:spcBef>
              <a:spcAft>
                <a:spcPts val="0"/>
              </a:spcAft>
              <a:buClr>
                <a:srgbClr val="0070C0"/>
              </a:buClr>
              <a:buSzPts val="2635"/>
              <a:buNone/>
            </a:pPr>
            <a:r>
              <a:rPr lang="ar-SA" sz="2635" dirty="0">
                <a:solidFill>
                  <a:srgbClr val="0070C0"/>
                </a:solidFill>
              </a:rPr>
              <a:t>اهداف</a:t>
            </a:r>
            <a:endParaRPr dirty="0"/>
          </a:p>
          <a:p>
            <a:pPr marL="358775" lvl="0" indent="-358775">
              <a:lnSpc>
                <a:spcPct val="70000"/>
              </a:lnSpc>
              <a:buSzPts val="2210"/>
              <a:buFont typeface="Calibri"/>
              <a:buAutoNum type="arabicPeriod"/>
            </a:pPr>
            <a:r>
              <a:rPr lang="x-none" sz="2210" dirty="0"/>
              <a:t>.</a:t>
            </a:r>
            <a:r>
              <a:rPr lang="ar-SA" sz="2210" dirty="0"/>
              <a:t> سوف يدرك الطلاب أهمية الانتخابات في الديمقراطية وقدرتهم على حل النزاعات بطرق غير عنيفة ، وفقًا لمبادئ الديمقراطية.</a:t>
            </a:r>
            <a:endParaRPr lang="he-IL" sz="2210" dirty="0"/>
          </a:p>
          <a:p>
            <a:pPr marL="358775" lvl="0" indent="-358775">
              <a:lnSpc>
                <a:spcPct val="70000"/>
              </a:lnSpc>
              <a:buSzPts val="2210"/>
              <a:buFont typeface="Calibri"/>
              <a:buAutoNum type="arabicPeriod"/>
            </a:pPr>
            <a:r>
              <a:rPr sz="2210" dirty="0"/>
              <a:t> </a:t>
            </a:r>
            <a:r>
              <a:rPr lang="ar-SA" sz="2210" dirty="0"/>
              <a:t>سيتعرف الطلاب على مختلف المفاهيم المتعلقة بالمشاركة السياسية مثل: المشاركة المدنية ، التصويت ، الواجب المدني.</a:t>
            </a:r>
          </a:p>
          <a:p>
            <a:pPr marL="358775" lvl="0" indent="-358775">
              <a:lnSpc>
                <a:spcPct val="70000"/>
              </a:lnSpc>
              <a:buSzPts val="2210"/>
              <a:buFont typeface="Calibri"/>
              <a:buAutoNum type="arabicPeriod"/>
            </a:pPr>
            <a:r>
              <a:rPr lang="x-none" sz="2210" dirty="0"/>
              <a:t> </a:t>
            </a:r>
            <a:r>
              <a:rPr lang="ar-SA" sz="2210" dirty="0"/>
              <a:t>التعرف على وضع التصويت في الانتخابات كما هو موجود في بلدان مختلفة من العالم ويقومون بمناقشة  العلاقة بين </a:t>
            </a:r>
          </a:p>
          <a:p>
            <a:pPr marL="0" lvl="0" indent="0">
              <a:lnSpc>
                <a:spcPct val="70000"/>
              </a:lnSpc>
              <a:buSzPts val="2210"/>
              <a:buNone/>
            </a:pPr>
            <a:r>
              <a:rPr lang="ar-SA" sz="2210" dirty="0"/>
              <a:t>       التصويت في الانتخابات والمشاركة المدنية والسياسية.</a:t>
            </a:r>
            <a:r>
              <a:rPr lang="x-none" sz="2210" dirty="0"/>
              <a:t>.</a:t>
            </a:r>
            <a:endParaRPr sz="2210" dirty="0"/>
          </a:p>
          <a:p>
            <a:pPr marL="0" lvl="0" indent="0">
              <a:lnSpc>
                <a:spcPct val="70000"/>
              </a:lnSpc>
              <a:buSzPts val="2210"/>
              <a:buNone/>
            </a:pPr>
            <a:r>
              <a:rPr lang="ar-SA" sz="2210" dirty="0"/>
              <a:t>4. سيجري الطلاب مناقشة حول موضوع هل يجب  اجبار المواطنين بموجب القانون في الدولة التصويت في الانتخابات.</a:t>
            </a:r>
          </a:p>
          <a:p>
            <a:pPr marL="0" lvl="0" indent="0">
              <a:lnSpc>
                <a:spcPct val="70000"/>
              </a:lnSpc>
              <a:buSzPts val="2210"/>
              <a:buNone/>
            </a:pPr>
            <a:r>
              <a:rPr lang="ar-SA" sz="2210" dirty="0"/>
              <a:t>5. سيقوم الطلاب بصياغة الطرق الممكنة لزيادة نسبة المصوتين في </a:t>
            </a:r>
            <a:r>
              <a:rPr lang="ar-SA" sz="2210" dirty="0" err="1"/>
              <a:t>الدوله</a:t>
            </a:r>
            <a:r>
              <a:rPr lang="ar-SA" sz="2210" dirty="0"/>
              <a:t>.</a:t>
            </a:r>
            <a:endParaRPr sz="2210" dirty="0"/>
          </a:p>
          <a:p>
            <a:pPr marL="0" lvl="0" indent="0" algn="r" rtl="1">
              <a:lnSpc>
                <a:spcPct val="70000"/>
              </a:lnSpc>
              <a:spcBef>
                <a:spcPts val="1000"/>
              </a:spcBef>
              <a:spcAft>
                <a:spcPts val="0"/>
              </a:spcAft>
              <a:buClr>
                <a:schemeClr val="dk1"/>
              </a:buClr>
              <a:buSzPts val="2635"/>
              <a:buNone/>
            </a:pPr>
            <a:endParaRPr sz="2635" dirty="0">
              <a:solidFill>
                <a:srgbClr val="0070C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من يصوت- يؤثر </a:t>
            </a:r>
            <a:r>
              <a:rPr lang="x-none" dirty="0"/>
              <a:t>!?</a:t>
            </a:r>
            <a:endParaRPr dirty="0"/>
          </a:p>
        </p:txBody>
      </p:sp>
      <p:sp>
        <p:nvSpPr>
          <p:cNvPr id="114" name="Google Shape;114;p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3100"/>
              <a:buNone/>
            </a:pPr>
            <a:r>
              <a:rPr lang="ar-SA" sz="3100" dirty="0">
                <a:solidFill>
                  <a:srgbClr val="0070C0"/>
                </a:solidFill>
              </a:rPr>
              <a:t>هل تعلم </a:t>
            </a:r>
            <a:r>
              <a:rPr lang="x-none" sz="3100" dirty="0">
                <a:solidFill>
                  <a:srgbClr val="0070C0"/>
                </a:solidFill>
              </a:rPr>
              <a:t>?!</a:t>
            </a:r>
            <a:endParaRPr sz="3100" dirty="0">
              <a:solidFill>
                <a:srgbClr val="0070C0"/>
              </a:solidFill>
            </a:endParaRPr>
          </a:p>
          <a:p>
            <a:pPr marL="0" lvl="0" indent="0" algn="r" rtl="1">
              <a:lnSpc>
                <a:spcPct val="90000"/>
              </a:lnSpc>
              <a:spcBef>
                <a:spcPts val="1000"/>
              </a:spcBef>
              <a:spcAft>
                <a:spcPts val="0"/>
              </a:spcAft>
              <a:buClr>
                <a:schemeClr val="dk1"/>
              </a:buClr>
              <a:buSzPts val="1400"/>
              <a:buNone/>
            </a:pPr>
            <a:endParaRPr sz="1400" dirty="0">
              <a:solidFill>
                <a:srgbClr val="0070C0"/>
              </a:solidFill>
            </a:endParaRPr>
          </a:p>
          <a:p>
            <a:pPr marL="0" lvl="0" indent="0" algn="r" rtl="1">
              <a:lnSpc>
                <a:spcPct val="90000"/>
              </a:lnSpc>
              <a:spcBef>
                <a:spcPts val="1000"/>
              </a:spcBef>
              <a:spcAft>
                <a:spcPts val="0"/>
              </a:spcAft>
              <a:buClr>
                <a:srgbClr val="0070C0"/>
              </a:buClr>
              <a:buSzPts val="2600"/>
              <a:buNone/>
            </a:pPr>
            <a:r>
              <a:rPr lang="ar-SA" dirty="0">
                <a:solidFill>
                  <a:srgbClr val="0070C0"/>
                </a:solidFill>
              </a:rPr>
              <a:t>قانون الاحزاب</a:t>
            </a:r>
            <a:r>
              <a:rPr lang="he-IL" dirty="0">
                <a:solidFill>
                  <a:srgbClr val="000000"/>
                </a:solidFill>
              </a:rPr>
              <a:t>(</a:t>
            </a:r>
            <a:r>
              <a:rPr lang="x-none" dirty="0"/>
              <a:t> 1992</a:t>
            </a:r>
            <a:r>
              <a:rPr lang="he-IL" dirty="0"/>
              <a:t>) </a:t>
            </a:r>
            <a:r>
              <a:rPr lang="ar-SA" dirty="0"/>
              <a:t>ينص على أنه يجوز فقط للحزب أو عدة أحزاب قررت الترشح معًا تقديم قائمة بالمرشحين. يحظر القانون تسجيل الأحزاب التي تتضمن أهدافها أو أفعالها ، صراحة أو ضمناً  إنكار وجود دولة إسرائيل كدولة يهودية وديمقراطية ،تحريض على العنصرية أو دعم الكفاح المسلح لدولة معادية أو لمنظمة إرهابية ضد دولة إسرائيل. يحظر القانون أيضًا تسجيل أي حزب لديه اسس للاعتقاد بأنه سيكون بمثابة تمويه لأعمال غير قانونية.</a:t>
            </a:r>
            <a:endParaRPr dirty="0"/>
          </a:p>
          <a:p>
            <a:pPr marL="0" lvl="0" indent="0" algn="r" rtl="1">
              <a:lnSpc>
                <a:spcPct val="90000"/>
              </a:lnSpc>
              <a:spcBef>
                <a:spcPts val="1000"/>
              </a:spcBef>
              <a:spcAft>
                <a:spcPts val="0"/>
              </a:spcAft>
              <a:buClr>
                <a:srgbClr val="0070C0"/>
              </a:buClr>
              <a:buSzPts val="2600"/>
              <a:buNone/>
            </a:pPr>
            <a:endParaRPr sz="3600" dirty="0"/>
          </a:p>
        </p:txBody>
      </p:sp>
      <p:sp>
        <p:nvSpPr>
          <p:cNvPr id="115" name="Google Shape;115;p5"/>
          <p:cNvSpPr/>
          <p:nvPr/>
        </p:nvSpPr>
        <p:spPr>
          <a:xfrm>
            <a:off x="9334222" y="6320527"/>
            <a:ext cx="2638800" cy="298118"/>
          </a:xfrm>
          <a:prstGeom prst="rect">
            <a:avLst/>
          </a:prstGeom>
          <a:noFill/>
          <a:ln>
            <a:noFill/>
          </a:ln>
        </p:spPr>
        <p:txBody>
          <a:bodyPr spcFirstLastPara="1" wrap="square" lIns="91425" tIns="45700" rIns="91425" bIns="45700" anchor="t" anchorCtr="0">
            <a:spAutoFit/>
          </a:bodyPr>
          <a:lstStyle/>
          <a:p>
            <a:pPr marL="0" marR="0" lvl="0" indent="0" algn="r" rtl="1">
              <a:lnSpc>
                <a:spcPct val="107000"/>
              </a:lnSpc>
              <a:spcBef>
                <a:spcPts val="0"/>
              </a:spcBef>
              <a:spcAft>
                <a:spcPts val="0"/>
              </a:spcAft>
              <a:buNone/>
            </a:pPr>
            <a:r>
              <a:rPr lang="ar-SA" sz="1250" b="1" u="sng" dirty="0">
                <a:solidFill>
                  <a:schemeClr val="hlink"/>
                </a:solidFill>
              </a:rPr>
              <a:t>من موقع الكنيست - الانتخابات</a:t>
            </a:r>
            <a:endParaRPr sz="1200" b="1" dirty="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من يصوت – يؤثر </a:t>
            </a:r>
            <a:r>
              <a:rPr lang="x-none" dirty="0"/>
              <a:t>!?</a:t>
            </a:r>
            <a:endParaRPr dirty="0"/>
          </a:p>
        </p:txBody>
      </p:sp>
      <p:sp>
        <p:nvSpPr>
          <p:cNvPr id="121" name="Google Shape;121;p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3100"/>
              <a:buNone/>
            </a:pPr>
            <a:r>
              <a:rPr lang="ar-SA" sz="3100" dirty="0">
                <a:solidFill>
                  <a:srgbClr val="0070C0"/>
                </a:solidFill>
              </a:rPr>
              <a:t>هل تعلم </a:t>
            </a:r>
            <a:r>
              <a:rPr lang="x-none" sz="3100" dirty="0">
                <a:solidFill>
                  <a:srgbClr val="0070C0"/>
                </a:solidFill>
              </a:rPr>
              <a:t>?!</a:t>
            </a:r>
            <a:endParaRPr sz="3100" dirty="0">
              <a:solidFill>
                <a:srgbClr val="0070C0"/>
              </a:solidFill>
            </a:endParaRPr>
          </a:p>
          <a:p>
            <a:pPr marL="0" lvl="0" indent="0" algn="r" rtl="1">
              <a:lnSpc>
                <a:spcPct val="90000"/>
              </a:lnSpc>
              <a:spcBef>
                <a:spcPts val="1000"/>
              </a:spcBef>
              <a:spcAft>
                <a:spcPts val="0"/>
              </a:spcAft>
              <a:buClr>
                <a:schemeClr val="dk1"/>
              </a:buClr>
              <a:buSzPts val="1400"/>
              <a:buNone/>
            </a:pPr>
            <a:endParaRPr sz="1400" dirty="0">
              <a:solidFill>
                <a:srgbClr val="0070C0"/>
              </a:solidFill>
            </a:endParaRPr>
          </a:p>
          <a:p>
            <a:pPr marL="0" lvl="0" indent="0">
              <a:buClr>
                <a:srgbClr val="0070C0"/>
              </a:buClr>
              <a:buNone/>
            </a:pPr>
            <a:r>
              <a:rPr lang="ar-SA" dirty="0">
                <a:solidFill>
                  <a:srgbClr val="0070C0"/>
                </a:solidFill>
              </a:rPr>
              <a:t>قانون أساس الكنيست </a:t>
            </a:r>
            <a:r>
              <a:rPr lang="x-none" dirty="0">
                <a:solidFill>
                  <a:srgbClr val="0070C0"/>
                </a:solidFill>
              </a:rPr>
              <a:t> </a:t>
            </a:r>
            <a:r>
              <a:rPr lang="x-none" dirty="0"/>
              <a:t>(1958) </a:t>
            </a:r>
            <a:r>
              <a:rPr lang="ar-SA" dirty="0"/>
              <a:t>ينص على أنه من المفترض أن تتم انتخابات الكنيست كل أربع سنوات ، لكن الكنيست أو رئيس الوزراء قد يعملان على تقديم موعد الانتخابات ، على سبيل المثال من خلال قانون حل الكنيست.</a:t>
            </a:r>
          </a:p>
          <a:p>
            <a:pPr marL="0" lvl="0" indent="0" algn="r" rtl="1">
              <a:lnSpc>
                <a:spcPct val="90000"/>
              </a:lnSpc>
              <a:spcBef>
                <a:spcPts val="1000"/>
              </a:spcBef>
              <a:spcAft>
                <a:spcPts val="0"/>
              </a:spcAft>
              <a:buClr>
                <a:srgbClr val="0070C0"/>
              </a:buClr>
              <a:buSzPts val="2600"/>
              <a:buNone/>
            </a:pPr>
            <a:endParaRPr lang="ar-SA" dirty="0"/>
          </a:p>
          <a:p>
            <a:pPr marL="0" lvl="0" indent="0">
              <a:buClr>
                <a:srgbClr val="0070C0"/>
              </a:buClr>
              <a:buNone/>
            </a:pPr>
            <a:r>
              <a:rPr lang="x-none" dirty="0"/>
              <a:t>.</a:t>
            </a:r>
            <a:r>
              <a:rPr lang="ar-SA" dirty="0"/>
              <a:t> كذلك عدم </a:t>
            </a:r>
            <a:r>
              <a:rPr lang="ar-SA" dirty="0" err="1"/>
              <a:t>الموافقه</a:t>
            </a:r>
            <a:r>
              <a:rPr lang="ar-SA" dirty="0"/>
              <a:t> على قانون </a:t>
            </a:r>
            <a:r>
              <a:rPr lang="ar-SA" dirty="0" err="1"/>
              <a:t>الميزانيه</a:t>
            </a:r>
            <a:r>
              <a:rPr lang="ar-SA" dirty="0"/>
              <a:t> قد يؤدي إلى تقديم موعد الانتخابات.</a:t>
            </a:r>
            <a:endParaRPr dirty="0"/>
          </a:p>
          <a:p>
            <a:pPr marL="0" lvl="0" indent="0">
              <a:buClr>
                <a:srgbClr val="0070C0"/>
              </a:buClr>
              <a:buNone/>
            </a:pPr>
            <a:endParaRPr lang="ar-SA" dirty="0"/>
          </a:p>
          <a:p>
            <a:pPr marL="0" lvl="0" indent="0">
              <a:buClr>
                <a:srgbClr val="0070C0"/>
              </a:buClr>
              <a:buNone/>
            </a:pPr>
            <a:r>
              <a:rPr lang="ar-SA" dirty="0"/>
              <a:t>من المحتمل أن تستمر الكنيست أكثر من أربع سنوات. عندما يتم تقصير فترة ولاية كنيست معينة ، يتم تمديد فترة ولاية الكنيست التالية.</a:t>
            </a:r>
            <a:endParaRPr dirty="0"/>
          </a:p>
        </p:txBody>
      </p:sp>
      <p:sp>
        <p:nvSpPr>
          <p:cNvPr id="122" name="Google Shape;122;p6"/>
          <p:cNvSpPr/>
          <p:nvPr/>
        </p:nvSpPr>
        <p:spPr>
          <a:xfrm>
            <a:off x="9323772" y="6124027"/>
            <a:ext cx="2638800" cy="298118"/>
          </a:xfrm>
          <a:prstGeom prst="rect">
            <a:avLst/>
          </a:prstGeom>
          <a:noFill/>
          <a:ln>
            <a:noFill/>
          </a:ln>
        </p:spPr>
        <p:txBody>
          <a:bodyPr spcFirstLastPara="1" wrap="square" lIns="91425" tIns="45700" rIns="91425" bIns="45700" anchor="t" anchorCtr="0">
            <a:spAutoFit/>
          </a:bodyPr>
          <a:lstStyle/>
          <a:p>
            <a:pPr marL="0" marR="0" lvl="0" indent="0" algn="r" rtl="1">
              <a:lnSpc>
                <a:spcPct val="107000"/>
              </a:lnSpc>
              <a:spcBef>
                <a:spcPts val="0"/>
              </a:spcBef>
              <a:spcAft>
                <a:spcPts val="0"/>
              </a:spcAft>
              <a:buNone/>
            </a:pPr>
            <a:r>
              <a:rPr lang="ar-SA" sz="1250" b="1" u="sng" dirty="0">
                <a:solidFill>
                  <a:schemeClr val="hlink"/>
                </a:solidFill>
                <a:hlinkClick r:id="rId3"/>
              </a:rPr>
              <a:t>من </a:t>
            </a:r>
            <a:r>
              <a:rPr lang="x-none" sz="1250" b="1" u="sng" dirty="0">
                <a:solidFill>
                  <a:schemeClr val="hlink"/>
                </a:solidFill>
                <a:latin typeface="Arial"/>
                <a:ea typeface="Arial"/>
                <a:cs typeface="Arial"/>
                <a:sym typeface="Arial"/>
                <a:hlinkClick r:id="rId3"/>
              </a:rPr>
              <a:t>: </a:t>
            </a:r>
            <a:r>
              <a:rPr lang="ar-SA" sz="1250" b="1" u="sng" dirty="0">
                <a:solidFill>
                  <a:schemeClr val="hlink"/>
                </a:solidFill>
                <a:latin typeface="Arial"/>
                <a:ea typeface="Arial"/>
                <a:cs typeface="Arial"/>
                <a:sym typeface="Arial"/>
                <a:hlinkClick r:id="rId3"/>
              </a:rPr>
              <a:t>موقع الكنيست </a:t>
            </a:r>
            <a:r>
              <a:rPr lang="x-none" sz="1250" b="1" u="sng" dirty="0">
                <a:solidFill>
                  <a:schemeClr val="hlink"/>
                </a:solidFill>
                <a:latin typeface="Arial"/>
                <a:ea typeface="Arial"/>
                <a:cs typeface="Arial"/>
                <a:sym typeface="Arial"/>
                <a:hlinkClick r:id="rId3"/>
              </a:rPr>
              <a:t>- </a:t>
            </a:r>
            <a:r>
              <a:rPr lang="ar-SA" sz="1250" b="1" u="sng" dirty="0">
                <a:solidFill>
                  <a:schemeClr val="hlink"/>
                </a:solidFill>
                <a:latin typeface="Arial"/>
                <a:ea typeface="Arial"/>
                <a:cs typeface="Arial"/>
                <a:sym typeface="Arial"/>
              </a:rPr>
              <a:t>الانتخابات</a:t>
            </a:r>
            <a:endParaRPr sz="1200" b="1" dirty="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من يصوت – يؤثر </a:t>
            </a:r>
            <a:r>
              <a:rPr lang="x-none" dirty="0"/>
              <a:t>!?</a:t>
            </a:r>
            <a:endParaRPr dirty="0"/>
          </a:p>
        </p:txBody>
      </p:sp>
      <p:sp>
        <p:nvSpPr>
          <p:cNvPr id="128" name="Google Shape;128;p7"/>
          <p:cNvSpPr txBox="1">
            <a:spLocks noGrp="1"/>
          </p:cNvSpPr>
          <p:nvPr>
            <p:ph type="body" idx="1"/>
          </p:nvPr>
        </p:nvSpPr>
        <p:spPr>
          <a:xfrm>
            <a:off x="348948" y="1386611"/>
            <a:ext cx="11494200" cy="5144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3100"/>
              <a:buNone/>
            </a:pPr>
            <a:r>
              <a:rPr lang="ar-SA" sz="3100" dirty="0">
                <a:solidFill>
                  <a:srgbClr val="0070C0"/>
                </a:solidFill>
              </a:rPr>
              <a:t>هل تعلم </a:t>
            </a:r>
            <a:r>
              <a:rPr lang="x-none" sz="3100" dirty="0">
                <a:solidFill>
                  <a:srgbClr val="0070C0"/>
                </a:solidFill>
              </a:rPr>
              <a:t>?!</a:t>
            </a:r>
            <a:endParaRPr sz="3100" dirty="0">
              <a:solidFill>
                <a:srgbClr val="0070C0"/>
              </a:solidFill>
            </a:endParaRPr>
          </a:p>
          <a:p>
            <a:pPr marL="0" lvl="0" indent="0" algn="r" rtl="1">
              <a:lnSpc>
                <a:spcPct val="90000"/>
              </a:lnSpc>
              <a:spcBef>
                <a:spcPts val="1000"/>
              </a:spcBef>
              <a:spcAft>
                <a:spcPts val="0"/>
              </a:spcAft>
              <a:buClr>
                <a:schemeClr val="dk1"/>
              </a:buClr>
              <a:buSzPts val="1400"/>
              <a:buNone/>
            </a:pPr>
            <a:endParaRPr sz="1400" dirty="0">
              <a:solidFill>
                <a:srgbClr val="0070C0"/>
              </a:solidFill>
            </a:endParaRPr>
          </a:p>
          <a:p>
            <a:pPr marL="0" lvl="0" indent="0">
              <a:buClr>
                <a:srgbClr val="0070C0"/>
              </a:buClr>
              <a:buNone/>
            </a:pPr>
            <a:r>
              <a:rPr lang="ar-SA" dirty="0">
                <a:solidFill>
                  <a:srgbClr val="0070C0"/>
                </a:solidFill>
              </a:rPr>
              <a:t>توزيع مقاعد الكنيست: </a:t>
            </a:r>
            <a:r>
              <a:rPr lang="ar-SA" dirty="0">
                <a:solidFill>
                  <a:schemeClr val="tx1"/>
                </a:solidFill>
              </a:rPr>
              <a:t>حسب مبدأ النسبية الانتخابية ، فإن القوائم التي تجاوزت نسبة الحسم تفوز بعدد من المقاعد في الكنيست تتناسب مع قوتها الانتخابية.</a:t>
            </a:r>
            <a:endParaRPr dirty="0">
              <a:solidFill>
                <a:schemeClr val="tx1"/>
              </a:solidFill>
            </a:endParaRPr>
          </a:p>
          <a:p>
            <a:pPr marL="0" lvl="0" indent="0">
              <a:lnSpc>
                <a:spcPct val="150000"/>
              </a:lnSpc>
              <a:spcBef>
                <a:spcPts val="1200"/>
              </a:spcBef>
              <a:buSzPts val="1100"/>
              <a:buNone/>
            </a:pPr>
            <a:r>
              <a:rPr lang="ar-SA" dirty="0"/>
              <a:t>يتم تحديد عدد الأصوات التي تعادل مقعدًا واحدًا في الكنيست من خلال قسمة عدد الأصوات الصحيحة ، والتي تم منحها للقوائم التي اجتازت نسبة المقاعد مقسومة على عدد المقاعد في الكنيست.</a:t>
            </a:r>
          </a:p>
          <a:p>
            <a:pPr marL="0" lvl="0" indent="0">
              <a:lnSpc>
                <a:spcPct val="150000"/>
              </a:lnSpc>
              <a:spcBef>
                <a:spcPts val="1200"/>
              </a:spcBef>
              <a:buSzPts val="1100"/>
              <a:buNone/>
            </a:pPr>
            <a:r>
              <a:rPr lang="ar-SA" dirty="0"/>
              <a:t>يدخل المرشحون إلى الكنيست حسب ترتيب ظهورهم في قائمة الحزب. إذا توفي عضو كنيست منتخب أو استقال من عضويته  لأي سبب من الأسباب ، يحل محله المرشح التالي الذي يأتي بعده في قائمة المرشحين.</a:t>
            </a:r>
            <a:r>
              <a:rPr lang="he-IL" dirty="0"/>
              <a:t>. </a:t>
            </a:r>
            <a:endParaRPr dirty="0"/>
          </a:p>
        </p:txBody>
      </p:sp>
      <p:sp>
        <p:nvSpPr>
          <p:cNvPr id="129" name="Google Shape;129;p7"/>
          <p:cNvSpPr/>
          <p:nvPr/>
        </p:nvSpPr>
        <p:spPr>
          <a:xfrm>
            <a:off x="8818805" y="6382252"/>
            <a:ext cx="2638800" cy="298118"/>
          </a:xfrm>
          <a:prstGeom prst="rect">
            <a:avLst/>
          </a:prstGeom>
          <a:noFill/>
          <a:ln>
            <a:noFill/>
          </a:ln>
        </p:spPr>
        <p:txBody>
          <a:bodyPr spcFirstLastPara="1" wrap="square" lIns="91425" tIns="45700" rIns="91425" bIns="45700" anchor="t" anchorCtr="0">
            <a:spAutoFit/>
          </a:bodyPr>
          <a:lstStyle/>
          <a:p>
            <a:pPr marL="0" marR="0" lvl="0" indent="0" algn="r" rtl="1">
              <a:lnSpc>
                <a:spcPct val="107000"/>
              </a:lnSpc>
              <a:spcBef>
                <a:spcPts val="0"/>
              </a:spcBef>
              <a:spcAft>
                <a:spcPts val="0"/>
              </a:spcAft>
              <a:buNone/>
            </a:pPr>
            <a:r>
              <a:rPr lang="ar-SA" sz="1250" b="1" u="sng" dirty="0">
                <a:solidFill>
                  <a:schemeClr val="hlink"/>
                </a:solidFill>
                <a:hlinkClick r:id="rId3"/>
              </a:rPr>
              <a:t>من</a:t>
            </a:r>
            <a:r>
              <a:rPr lang="x-none" sz="1250" b="1" u="sng" dirty="0">
                <a:solidFill>
                  <a:schemeClr val="hlink"/>
                </a:solidFill>
                <a:latin typeface="Arial"/>
                <a:ea typeface="Arial"/>
                <a:cs typeface="Arial"/>
                <a:sym typeface="Arial"/>
                <a:hlinkClick r:id="rId3"/>
              </a:rPr>
              <a:t>: </a:t>
            </a:r>
            <a:r>
              <a:rPr lang="ar-SA" sz="1250" b="1" u="sng" dirty="0">
                <a:solidFill>
                  <a:schemeClr val="hlink"/>
                </a:solidFill>
                <a:latin typeface="Arial"/>
                <a:ea typeface="Arial"/>
                <a:cs typeface="Arial"/>
                <a:sym typeface="Arial"/>
                <a:hlinkClick r:id="rId3"/>
              </a:rPr>
              <a:t>موقع الكنيست</a:t>
            </a:r>
            <a:r>
              <a:rPr lang="x-none" sz="1250" b="1" u="sng" dirty="0">
                <a:solidFill>
                  <a:schemeClr val="hlink"/>
                </a:solidFill>
                <a:latin typeface="Arial"/>
                <a:ea typeface="Arial"/>
                <a:cs typeface="Arial"/>
                <a:sym typeface="Arial"/>
                <a:hlinkClick r:id="rId3"/>
              </a:rPr>
              <a:t>- </a:t>
            </a:r>
            <a:r>
              <a:rPr lang="he-IL" sz="1250" b="1" u="sng" dirty="0">
                <a:solidFill>
                  <a:schemeClr val="hlink"/>
                </a:solidFill>
              </a:rPr>
              <a:t> </a:t>
            </a:r>
            <a:r>
              <a:rPr lang="ar-SA" sz="1250" b="1" u="sng" dirty="0">
                <a:solidFill>
                  <a:schemeClr val="hlink"/>
                </a:solidFill>
              </a:rPr>
              <a:t>الانتخابات</a:t>
            </a:r>
            <a:endParaRPr sz="1200" b="1" dirty="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8"/>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ctr" anchorCtr="0">
            <a:normAutofit fontScale="90000"/>
          </a:bodyPr>
          <a:lstStyle/>
          <a:p>
            <a:pPr lvl="0"/>
            <a:r>
              <a:rPr lang="ar-SA" dirty="0"/>
              <a:t>درس رقم </a:t>
            </a:r>
            <a:r>
              <a:rPr lang="x-none" dirty="0"/>
              <a:t> 1</a:t>
            </a:r>
            <a:br>
              <a:rPr lang="ar-SA" dirty="0"/>
            </a:br>
            <a:br>
              <a:rPr lang="x-none" dirty="0"/>
            </a:br>
            <a:r>
              <a:rPr lang="ar-SA" dirty="0"/>
              <a:t>التصويت في الانتخابات الإسرائيلية</a:t>
            </a:r>
            <a:endParaRPr dirty="0"/>
          </a:p>
        </p:txBody>
      </p:sp>
      <p:pic>
        <p:nvPicPr>
          <p:cNvPr id="135" name="Google Shape;135;p8"/>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التصويت في الانتخابات الإسرائيلية</a:t>
            </a:r>
            <a:endParaRPr dirty="0"/>
          </a:p>
        </p:txBody>
      </p:sp>
      <p:sp>
        <p:nvSpPr>
          <p:cNvPr id="141" name="Google Shape;141;p9"/>
          <p:cNvSpPr txBox="1">
            <a:spLocks noGrp="1"/>
          </p:cNvSpPr>
          <p:nvPr>
            <p:ph type="body" idx="1"/>
          </p:nvPr>
        </p:nvSpPr>
        <p:spPr>
          <a:xfrm>
            <a:off x="358923" y="1093862"/>
            <a:ext cx="11494094" cy="5144567"/>
          </a:xfrm>
          <a:prstGeom prst="rect">
            <a:avLst/>
          </a:prstGeom>
          <a:noFill/>
          <a:ln>
            <a:noFill/>
          </a:ln>
        </p:spPr>
        <p:txBody>
          <a:bodyPr spcFirstLastPara="1" wrap="square" lIns="91425" tIns="45700" rIns="91425" bIns="45700" anchor="t" anchorCtr="0">
            <a:normAutofit/>
          </a:bodyPr>
          <a:lstStyle/>
          <a:p>
            <a:pPr marL="0" lvl="0" indent="0">
              <a:spcBef>
                <a:spcPts val="0"/>
              </a:spcBef>
              <a:buNone/>
            </a:pPr>
            <a:r>
              <a:rPr lang="ar-SA" dirty="0"/>
              <a:t>سيعرض المعلم جدول البيانات التالي من</a:t>
            </a:r>
            <a:endParaRPr lang="he-IL" dirty="0"/>
          </a:p>
          <a:p>
            <a:pPr marL="0" lvl="0" indent="0">
              <a:spcBef>
                <a:spcPts val="0"/>
              </a:spcBef>
              <a:buNone/>
            </a:pPr>
            <a:r>
              <a:rPr lang="ar-SA" dirty="0"/>
              <a:t> </a:t>
            </a:r>
            <a:r>
              <a:rPr lang="ar-SA" u="sng" dirty="0">
                <a:hlinkClick r:id="rId3"/>
              </a:rPr>
              <a:t>موقع لجنة الانتخابات المركزية</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التصويت في الانتخابات الإسرائيلية</a:t>
            </a:r>
            <a:endParaRPr dirty="0"/>
          </a:p>
        </p:txBody>
      </p:sp>
      <p:sp>
        <p:nvSpPr>
          <p:cNvPr id="148" name="Google Shape;148;p1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spcBef>
                <a:spcPts val="0"/>
              </a:spcBef>
              <a:buNone/>
            </a:pPr>
            <a:endParaRPr lang="ar-SA" dirty="0"/>
          </a:p>
          <a:p>
            <a:pPr marL="0" lvl="0" indent="0">
              <a:spcBef>
                <a:spcPts val="0"/>
              </a:spcBef>
              <a:buNone/>
            </a:pPr>
            <a:endParaRPr lang="ar-SA" dirty="0"/>
          </a:p>
          <a:p>
            <a:pPr marL="0" lvl="0" indent="0">
              <a:spcBef>
                <a:spcPts val="0"/>
              </a:spcBef>
              <a:buNone/>
            </a:pPr>
            <a:r>
              <a:rPr lang="ar-SA" dirty="0"/>
              <a:t>ثلاث جولات انتخابية مختلفة تظهر نسبة مشاركة مختلفة.</a:t>
            </a:r>
          </a:p>
          <a:p>
            <a:pPr marL="0" lvl="0" indent="0">
              <a:spcBef>
                <a:spcPts val="0"/>
              </a:spcBef>
              <a:buNone/>
            </a:pPr>
            <a:r>
              <a:rPr lang="ar-SA" dirty="0"/>
              <a:t>1996 - معدل مرتفع جدا</a:t>
            </a:r>
          </a:p>
          <a:p>
            <a:pPr marL="0" lvl="0" indent="0">
              <a:spcBef>
                <a:spcPts val="0"/>
              </a:spcBef>
              <a:buNone/>
            </a:pPr>
            <a:r>
              <a:rPr lang="ar-SA" dirty="0"/>
              <a:t>2001 - معدل منخفض جدا</a:t>
            </a:r>
          </a:p>
          <a:p>
            <a:pPr marL="0" lvl="0" indent="0">
              <a:spcBef>
                <a:spcPts val="0"/>
              </a:spcBef>
              <a:buNone/>
            </a:pPr>
            <a:r>
              <a:rPr lang="ar-SA" dirty="0"/>
              <a:t>2019 – معدل متوسط - ليس في ذروته ولكن ليس عند أدنى مستوياته أيضًا</a:t>
            </a:r>
          </a:p>
          <a:p>
            <a:pPr marL="0" lvl="0" indent="0" algn="r" rtl="1">
              <a:lnSpc>
                <a:spcPct val="90000"/>
              </a:lnSpc>
              <a:spcBef>
                <a:spcPts val="1000"/>
              </a:spcBef>
              <a:spcAft>
                <a:spcPts val="0"/>
              </a:spcAft>
              <a:buClr>
                <a:schemeClr val="dk1"/>
              </a:buClr>
              <a:buSzPts val="2600"/>
              <a:buNone/>
            </a:pPr>
            <a:endParaRPr dirty="0"/>
          </a:p>
          <a:p>
            <a:pPr marL="0" lvl="0" indent="0">
              <a:buNone/>
            </a:pPr>
            <a:r>
              <a:rPr lang="ar-SA" dirty="0"/>
              <a:t>ما هي العوامل التي يمكن أن تؤثر على معدلات التصويت المختلفة؟</a:t>
            </a:r>
            <a:endParaRPr dirty="0"/>
          </a:p>
        </p:txBody>
      </p:sp>
      <p:pic>
        <p:nvPicPr>
          <p:cNvPr id="149" name="Google Shape;149;p10" descr="Business people asking questions flat vector illustration Free Vector"/>
          <p:cNvPicPr preferRelativeResize="0"/>
          <p:nvPr/>
        </p:nvPicPr>
        <p:blipFill rotWithShape="1">
          <a:blip r:embed="rId3">
            <a:alphaModFix/>
          </a:blip>
          <a:srcRect/>
          <a:stretch/>
        </p:blipFill>
        <p:spPr>
          <a:xfrm>
            <a:off x="358923" y="3717982"/>
            <a:ext cx="2930645" cy="2930645"/>
          </a:xfrm>
          <a:prstGeom prst="rect">
            <a:avLst/>
          </a:prstGeom>
          <a:noFill/>
          <a:ln>
            <a:noFill/>
          </a:ln>
        </p:spPr>
      </p:pic>
    </p:spTree>
  </p:cSld>
  <p:clrMapOvr>
    <a:masterClrMapping/>
  </p:clrMapOvr>
</p:sld>
</file>

<file path=ppt/theme/theme1.xml><?xml version="1.0" encoding="utf-8"?>
<a:theme xmlns:a="http://schemas.openxmlformats.org/drawingml/2006/main" name="HDOfficeLightV0">
  <a:themeElements>
    <a:clrScheme name="התאמה אישית 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1531</Words>
  <Application>Microsoft Office PowerPoint</Application>
  <PresentationFormat>מסך רחב</PresentationFormat>
  <Paragraphs>156</Paragraphs>
  <Slides>24</Slides>
  <Notes>24</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24</vt:i4>
      </vt:variant>
    </vt:vector>
  </HeadingPairs>
  <TitlesOfParts>
    <vt:vector size="28" baseType="lpstr">
      <vt:lpstr>Arial</vt:lpstr>
      <vt:lpstr>Calibri</vt:lpstr>
      <vt:lpstr>Noto Sans Symbols</vt:lpstr>
      <vt:lpstr>HDOfficeLightV0</vt:lpstr>
      <vt:lpstr>انتخابات الكنيست ال 26</vt:lpstr>
      <vt:lpstr>من يصوت  - يؤثر !?</vt:lpstr>
      <vt:lpstr>من يصوت- يؤثر  !?</vt:lpstr>
      <vt:lpstr>من يصوت- يؤثر !?</vt:lpstr>
      <vt:lpstr>من يصوت – يؤثر !?</vt:lpstr>
      <vt:lpstr>من يصوت – يؤثر !?</vt:lpstr>
      <vt:lpstr>درس رقم  1  التصويت في الانتخابات الإسرائيلية</vt:lpstr>
      <vt:lpstr>التصويت في الانتخابات الإسرائيلية</vt:lpstr>
      <vt:lpstr>التصويت في الانتخابات الإسرائيلية</vt:lpstr>
      <vt:lpstr>التصويت في الانتخابات الإسرائيلية</vt:lpstr>
      <vt:lpstr>التصويت في الانتخابات الاسرائيليه</vt:lpstr>
      <vt:lpstr>التصويت في الانتخابات الاسرائيليه</vt:lpstr>
      <vt:lpstr>التصويت في الانتخابات الاسرائيليه</vt:lpstr>
      <vt:lpstr>التصويت في الانتخابات الاسرائيليه</vt:lpstr>
      <vt:lpstr>التصويت في الانتخابات الاسرائيليه</vt:lpstr>
      <vt:lpstr>التصويت في الانتخابات الاسرائيليه</vt:lpstr>
      <vt:lpstr>درس رقم 2  المشاركة السياسية والمشاركة المدنية والحق في التصويت</vt:lpstr>
      <vt:lpstr>المشاركة السياسية والمشاركة المدنية والحق في التصويت</vt:lpstr>
      <vt:lpstr>المشاركة السياسية والمشاركة المدنية والحق في التصويت</vt:lpstr>
      <vt:lpstr>المشاركة السياسية والمشاركة المدنية والحق في التصويت</vt:lpstr>
      <vt:lpstr>المشاركة السياسية والمشاركة المدنية والحق في التصويت</vt:lpstr>
      <vt:lpstr>المشاركة السياسية والمشاركة المدنية والحق في التصويت</vt:lpstr>
      <vt:lpstr>المشاركة السياسية والمشاركة المدنية والحق في التصويت</vt:lpstr>
      <vt:lpstr>المشاركة السياسية والمشاركة المدنية والحق في التصويت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בחירות לכנסת ה-24</dc:title>
  <dc:creator>יוסי ברק</dc:creator>
  <cp:lastModifiedBy>יוסי ברק</cp:lastModifiedBy>
  <cp:revision>38</cp:revision>
  <dcterms:created xsi:type="dcterms:W3CDTF">2021-02-03T07:01:08Z</dcterms:created>
  <dcterms:modified xsi:type="dcterms:W3CDTF">2026-08-09T16:04:23Z</dcterms:modified>
</cp:coreProperties>
</file>