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gNv/5+83exhjn3yY/Katuivy6S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קופית כותרת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17" name="Google Shape;17;p28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8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8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8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8"/>
          <p:cNvSpPr txBox="1"/>
          <p:nvPr/>
        </p:nvSpPr>
        <p:spPr>
          <a:xfrm>
            <a:off x="-44865" y="6619457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טקסט אנכי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7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אנכית וטקסט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8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8"/>
          <p:cNvSpPr txBox="1">
            <a:spLocks noGrp="1"/>
          </p:cNvSpPr>
          <p:nvPr>
            <p:ph type="body" idx="1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7" name="Google Shape;8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  <a:defRPr sz="2600" b="1"/>
            </a:lvl1pPr>
            <a:lvl2pPr marL="91440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1"/>
            </a:lvl2pPr>
            <a:lvl3pPr marL="137160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1"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28" name="Google Shape;28;p29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9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9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9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9"/>
          <p:cNvSpPr txBox="1"/>
          <p:nvPr/>
        </p:nvSpPr>
        <p:spPr>
          <a:xfrm>
            <a:off x="-110383" y="6621223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מקטע עליונה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ני תכנים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השוואה">
  <p:cSld name="השוואה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בלבד">
  <p:cSld name="כותרת בלבד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ריק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וכן עם כיתוב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5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מונה עם כיתוב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lzchut.org.il/he/%D7%94%D7%96%D7%9B%D7%95%D7%AA_%D7%9C%D7%91%D7%97%D7%95%D7%A8_%D7%9C%D7%9B%D7%A0%D7%A1%D7%A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he/resource/10653102/%d7%94%d7%a7%d7%99%d7%a9%d7%95-%d7%95%d7%92%d7%9c%d7%95-%d7%a2%d7%9c-%d7%94%d7%91%d7%97%d7%99%d7%a8%d7%95%d7%aa-%d7%91%d7%99%d7%a9%d7%a8%d7%90%d7%9c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kqN-kVleU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yda.education.gov.il/files/Mazkirut_Pedagogit/Mate/KnessetElections2026/KnessetElectionGam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yda.education.gov.il/files/Mazkirut_Pedagogit/Mate/KnessetElections2026/KnessetElectionDefinition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 dirty="0"/>
              <a:t>בחירות לכנסת </a:t>
            </a:r>
            <a:r>
              <a:rPr lang="he-IL" dirty="0"/>
              <a:t>ה-26</a:t>
            </a:r>
            <a:endParaRPr dirty="0"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iw-IL" dirty="0">
                <a:solidFill>
                  <a:schemeClr val="dk1"/>
                </a:solidFill>
              </a:rPr>
              <a:t>לקראת בחירות דמוקרטיות לכנסת </a:t>
            </a:r>
            <a:r>
              <a:rPr lang="he-IL" dirty="0">
                <a:solidFill>
                  <a:schemeClr val="dk1"/>
                </a:solidFill>
              </a:rPr>
              <a:t>ה-26</a:t>
            </a:r>
            <a:endParaRPr dirty="0">
              <a:solidFill>
                <a:schemeClr val="dk1"/>
              </a:solidFill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 dirty="0"/>
              <a:t>שיעור 2</a:t>
            </a:r>
            <a:br>
              <a:rPr lang="iw-IL" dirty="0"/>
            </a:br>
            <a:r>
              <a:rPr lang="iw-IL" dirty="0"/>
              <a:t>כולנו אזרחים- כולנו מצביעים</a:t>
            </a:r>
            <a:endParaRPr dirty="0"/>
          </a:p>
        </p:txBody>
      </p:sp>
      <p:pic>
        <p:nvPicPr>
          <p:cNvPr id="157" name="Google Shape;15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כולנו אזרחים - כולנו מצביעים</a:t>
            </a:r>
            <a:endParaRPr/>
          </a:p>
        </p:txBody>
      </p:sp>
      <p:sp>
        <p:nvSpPr>
          <p:cNvPr id="163" name="Google Shape;163;p1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משימה מטרימה לתלמידים: 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עליכם לאסוף במשך שבוע דרך כלי תקשורת ומדיה</a:t>
            </a:r>
            <a:r>
              <a:rPr lang="he-IL" dirty="0"/>
              <a:t> מ</a:t>
            </a:r>
            <a:r>
              <a:rPr lang="iw-IL" dirty="0"/>
              <a:t>ידע חשוב אודות אירועים הקשורים למדינה שלנו הדורשים לדעתכם התייחסות וטיפול.</a:t>
            </a:r>
            <a:endParaRPr dirty="0"/>
          </a:p>
        </p:txBody>
      </p:sp>
      <p:pic>
        <p:nvPicPr>
          <p:cNvPr id="164" name="Google Shape;164;p11" descr="Manager prioritizing tasks in to do list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3515" y="3110444"/>
            <a:ext cx="5407737" cy="3602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לקראת בחירות</a:t>
            </a:r>
            <a:endParaRPr/>
          </a:p>
        </p:txBody>
      </p:sp>
      <p:sp>
        <p:nvSpPr>
          <p:cNvPr id="170" name="Google Shape;170;p1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כל אזרח ישראלי מעל גיל 18 </a:t>
            </a:r>
            <a:r>
              <a:rPr lang="he-IL" dirty="0">
                <a:solidFill>
                  <a:srgbClr val="0070C0"/>
                </a:solidFill>
              </a:rPr>
              <a:t> </a:t>
            </a:r>
            <a:r>
              <a:rPr lang="iw-IL" dirty="0">
                <a:solidFill>
                  <a:srgbClr val="0070C0"/>
                </a:solidFill>
              </a:rPr>
              <a:t>הרשום בפנקס הבוחרים זכאי לבחור לכנסת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מדוע </a:t>
            </a:r>
            <a:r>
              <a:rPr lang="he-IL" dirty="0"/>
              <a:t> זו </a:t>
            </a:r>
            <a:r>
              <a:rPr lang="iw-IL" dirty="0"/>
              <a:t>זכות ?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מדוע הבחירה לכנסת נקראת זכות ?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 dirty="0">
                <a:solidFill>
                  <a:schemeClr val="hlink"/>
                </a:solidFill>
                <a:hlinkClick r:id="rId3"/>
              </a:rPr>
              <a:t>הזכות לבחור לכנסת </a:t>
            </a:r>
            <a:r>
              <a:rPr lang="he-IL" u="sng" dirty="0">
                <a:solidFill>
                  <a:schemeClr val="hlink"/>
                </a:solidFill>
                <a:hlinkClick r:id="rId3"/>
              </a:rPr>
              <a:t>(</a:t>
            </a:r>
            <a:r>
              <a:rPr lang="iw-IL" u="sng" dirty="0">
                <a:solidFill>
                  <a:schemeClr val="hlink"/>
                </a:solidFill>
                <a:hlinkClick r:id="rId3"/>
              </a:rPr>
              <a:t>מידע למורה מתוך אתר קול זכות</a:t>
            </a:r>
            <a:r>
              <a:rPr lang="he-IL" u="sng" dirty="0">
                <a:solidFill>
                  <a:schemeClr val="hlink"/>
                </a:solidFill>
              </a:rPr>
              <a:t>)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171" name="Google Shape;171;p12" descr="Business people asking questions flat vector illustration Free Vec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4757" y="2653749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177" name="Google Shape;177;p1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זכותו של כל אזרח להשפיע על דמותה של המדינה שלו.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זכותו של כל אזרח לבחור במנהיגים בהם הוא מאמין ועל דעותיהם הוא סומך 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לפיכך להצביע פירושו להשפיע.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בגיל בו אתם נמצאים</a:t>
            </a:r>
            <a:r>
              <a:rPr lang="he-IL" dirty="0"/>
              <a:t>, </a:t>
            </a:r>
            <a:r>
              <a:rPr lang="iw-IL" dirty="0"/>
              <a:t>עדיין אין בידכם את הזכות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להצביע אך נוכל לנסות להתאמן ב"כאילו".</a:t>
            </a:r>
            <a:endParaRPr dirty="0"/>
          </a:p>
        </p:txBody>
      </p:sp>
      <p:grpSp>
        <p:nvGrpSpPr>
          <p:cNvPr id="178" name="Google Shape;178;p13"/>
          <p:cNvGrpSpPr/>
          <p:nvPr/>
        </p:nvGrpSpPr>
        <p:grpSpPr>
          <a:xfrm>
            <a:off x="1273323" y="2906836"/>
            <a:ext cx="2700472" cy="3630696"/>
            <a:chOff x="1273323" y="2906836"/>
            <a:chExt cx="2700472" cy="3630696"/>
          </a:xfrm>
        </p:grpSpPr>
        <p:pic>
          <p:nvPicPr>
            <p:cNvPr id="179" name="Google Shape;179;p13" descr="People vote candidates of different parties. election voting, ballot and politics, choice democracy Free Vector"/>
            <p:cNvPicPr preferRelativeResize="0"/>
            <p:nvPr/>
          </p:nvPicPr>
          <p:blipFill rotWithShape="1">
            <a:blip r:embed="rId3">
              <a:alphaModFix/>
            </a:blip>
            <a:srcRect l="23538" t="6925" r="22716"/>
            <a:stretch/>
          </p:blipFill>
          <p:spPr>
            <a:xfrm>
              <a:off x="1273323" y="2906836"/>
              <a:ext cx="2700472" cy="36306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" name="Google Shape;180;p13"/>
            <p:cNvSpPr/>
            <p:nvPr/>
          </p:nvSpPr>
          <p:spPr>
            <a:xfrm>
              <a:off x="2811566" y="5349667"/>
              <a:ext cx="931492" cy="324740"/>
            </a:xfrm>
            <a:prstGeom prst="rect">
              <a:avLst/>
            </a:prstGeom>
            <a:solidFill>
              <a:srgbClr val="D7D4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1340265" y="5319756"/>
              <a:ext cx="1026920" cy="324740"/>
            </a:xfrm>
            <a:prstGeom prst="rect">
              <a:avLst/>
            </a:prstGeom>
            <a:solidFill>
              <a:srgbClr val="D7D4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187" name="Google Shape;187;p1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כדי לדעת במי לבחור, </a:t>
            </a:r>
            <a:r>
              <a:rPr lang="he-IL" dirty="0"/>
              <a:t> </a:t>
            </a:r>
            <a:r>
              <a:rPr lang="iw-IL" dirty="0"/>
              <a:t>עלינו לחשוב מה חשוב לנו.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מהם האתגרים החשובים העומדים בפני מדינת ישראל?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צריך לשנות?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צריך לשפר?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כדי לענות על השאלות הללו חשוב להיות מעורבים במה שקורה בארצנו.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חשוב שנקשיב לקולות שונים,</a:t>
            </a:r>
            <a:r>
              <a:rPr lang="he-IL" dirty="0"/>
              <a:t> </a:t>
            </a:r>
            <a:r>
              <a:rPr lang="iw-IL" dirty="0"/>
              <a:t>סיפורים שונים,</a:t>
            </a:r>
            <a:r>
              <a:rPr lang="he-IL" dirty="0"/>
              <a:t> </a:t>
            </a:r>
            <a:r>
              <a:rPr lang="iw-IL" dirty="0"/>
              <a:t>שנצפה בחדשות</a:t>
            </a:r>
            <a:r>
              <a:rPr lang="he-IL" dirty="0"/>
              <a:t> ,</a:t>
            </a:r>
            <a:r>
              <a:rPr lang="iw-IL" dirty="0"/>
              <a:t> שנקרא אודות נושאים שונים המתרחשים במדינה.</a:t>
            </a:r>
            <a:br>
              <a:rPr lang="iw-IL" dirty="0"/>
            </a:br>
            <a:r>
              <a:rPr lang="iw-IL" dirty="0"/>
              <a:t>כך נוכל לדעת מה קורה לא רק בחברת הילדים אלא במציאות היומיומית שלנו במדינת ישראל.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193" name="Google Shape;193;p1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נקשיב ונכיר את המציאות בה אנו חיים</a:t>
            </a:r>
            <a:r>
              <a:rPr lang="he-IL" dirty="0"/>
              <a:t> </a:t>
            </a:r>
            <a:r>
              <a:rPr lang="iw-IL" dirty="0"/>
              <a:t>נדע מה חשוב לנו לשנות</a:t>
            </a:r>
            <a:r>
              <a:rPr lang="he-IL" dirty="0"/>
              <a:t>,  א</a:t>
            </a:r>
            <a:r>
              <a:rPr lang="iw-IL" dirty="0"/>
              <a:t>יזו מפלגה מייצגת את דעותינו ורצונותנו בצורה הטובה ביותר.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נתאמן להיות קשובים</a:t>
            </a:r>
            <a:r>
              <a:rPr lang="he-IL" dirty="0"/>
              <a:t>,</a:t>
            </a:r>
            <a:r>
              <a:rPr lang="iw-IL" dirty="0"/>
              <a:t> אכפתיים  ומעורבים במה שקורה סביבנו.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כשתגיעו לגיל 18 </a:t>
            </a:r>
            <a:r>
              <a:rPr lang="he-IL" dirty="0"/>
              <a:t> </a:t>
            </a:r>
            <a:r>
              <a:rPr lang="iw-IL" dirty="0"/>
              <a:t>תוכלו להצביע וגם להשפיע!</a:t>
            </a:r>
            <a:endParaRPr dirty="0"/>
          </a:p>
        </p:txBody>
      </p:sp>
      <p:pic>
        <p:nvPicPr>
          <p:cNvPr id="194" name="Google Shape;194;p15" descr="Character illustration of people holding speech bubbles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3732" y="2979292"/>
            <a:ext cx="4433517" cy="3541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עד אז נדמיין ונשחק במשחק ה"אילו".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משימה לתלמיד: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ניתנה לכם משימה  לאסוף במשך שבוע דרך כלי תקשורת ומדיה מידע חשוב אודות אירועים הקשורים למדינה שלנו ודורשים לדעתכם התייחסות וטיפול.</a:t>
            </a:r>
            <a:endParaRPr dirty="0"/>
          </a:p>
        </p:txBody>
      </p:sp>
      <p:pic>
        <p:nvPicPr>
          <p:cNvPr id="201" name="Google Shape;201;p16" descr="Manager prioritizing tasks in to do list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45585" y="3691784"/>
            <a:ext cx="4285056" cy="2854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207" name="Google Shape;207;p1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לאור המידע שאספתם</a:t>
            </a:r>
            <a:r>
              <a:rPr lang="he-IL" dirty="0"/>
              <a:t>, </a:t>
            </a:r>
            <a:r>
              <a:rPr lang="iw-IL" dirty="0"/>
              <a:t> כתבו בפדלט הכיתתי: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"לו הייתי נבחר היום לראש ממשלת ישראל, </a:t>
            </a:r>
            <a:r>
              <a:rPr lang="he-IL" dirty="0"/>
              <a:t> </a:t>
            </a:r>
            <a:r>
              <a:rPr lang="iw-IL" dirty="0"/>
              <a:t>האתגרים  שהייתי רוצה לטפל בהם הם":</a:t>
            </a:r>
            <a:endParaRPr dirty="0"/>
          </a:p>
        </p:txBody>
      </p:sp>
      <p:pic>
        <p:nvPicPr>
          <p:cNvPr id="208" name="Google Shape;208;p17" descr="Set of colorful speech bubbles.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6981" y="2893980"/>
            <a:ext cx="5228275" cy="3549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214" name="Google Shape;214;p1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הצגת הנושאים הדחופים לטיפול במדינה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המורה יבדוק עם התלמידים</a:t>
            </a:r>
            <a:r>
              <a:rPr lang="he-IL" dirty="0"/>
              <a:t>:</a:t>
            </a:r>
            <a:r>
              <a:rPr lang="iw-IL" dirty="0"/>
              <a:t> האם יש נושאים החוזרים על עצמם</a:t>
            </a:r>
            <a:r>
              <a:rPr lang="he-IL" dirty="0"/>
              <a:t>?</a:t>
            </a:r>
            <a:r>
              <a:rPr lang="iw-IL" dirty="0"/>
              <a:t>  על מה זה מעיד?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בוחרים 4-5 </a:t>
            </a:r>
            <a:r>
              <a:rPr lang="he-IL" dirty="0"/>
              <a:t> </a:t>
            </a:r>
            <a:r>
              <a:rPr lang="iw-IL" dirty="0"/>
              <a:t>נושאים בוערים.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מחלקים את הכיתה ל</a:t>
            </a:r>
            <a:r>
              <a:rPr lang="he-IL" dirty="0"/>
              <a:t>- 4-5 </a:t>
            </a:r>
            <a:r>
              <a:rPr lang="iw-IL" dirty="0"/>
              <a:t>קבוצות לפי מספר הנושאים הבוערים.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u="sng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כולנו אזרחים - </a:t>
            </a:r>
            <a:r>
              <a:rPr lang="he-IL" dirty="0"/>
              <a:t> </a:t>
            </a:r>
            <a:r>
              <a:rPr lang="iw-IL" dirty="0"/>
              <a:t>כולנו מצביעים</a:t>
            </a:r>
            <a:endParaRPr dirty="0"/>
          </a:p>
        </p:txBody>
      </p:sp>
      <p:sp>
        <p:nvSpPr>
          <p:cNvPr id="220" name="Google Shape;220;p1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בכל קבוצה</a:t>
            </a:r>
            <a:r>
              <a:rPr lang="he-IL" dirty="0"/>
              <a:t> </a:t>
            </a:r>
            <a:r>
              <a:rPr lang="iw-IL" dirty="0"/>
              <a:t>התלמידים יבצעו את המשימות הבאות הבאות: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האם ניתן לפי דעתכם לקדם את הנושא שהייתם רוצים לקדם בתור ראש ממשלה גם כילדים? כיצד?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בחרו  דרך יצירתית מצגת</a:t>
            </a:r>
            <a:r>
              <a:rPr lang="he-IL" dirty="0"/>
              <a:t>, </a:t>
            </a:r>
            <a:r>
              <a:rPr lang="iw-IL" dirty="0"/>
              <a:t>סרטון</a:t>
            </a:r>
            <a:r>
              <a:rPr lang="he-IL" dirty="0"/>
              <a:t>, </a:t>
            </a:r>
            <a:r>
              <a:rPr lang="iw-IL" dirty="0"/>
              <a:t>פלייר</a:t>
            </a:r>
            <a:r>
              <a:rPr lang="he-IL" dirty="0"/>
              <a:t>, </a:t>
            </a:r>
            <a:r>
              <a:rPr lang="iw-IL" dirty="0"/>
              <a:t>כתבה ועוד</a:t>
            </a:r>
            <a:r>
              <a:rPr lang="he-IL" dirty="0"/>
              <a:t> והציגו את הנו</a:t>
            </a:r>
            <a:r>
              <a:rPr lang="iw-IL" dirty="0"/>
              <a:t>שא שהייתם רוצים לקדם כילדים במליאה.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במליאה - כל קבוצה תציג את הנושא שהיו רוצים לקדם.</a:t>
            </a:r>
            <a:r>
              <a:rPr lang="he-IL" dirty="0"/>
              <a:t> נ</a:t>
            </a:r>
            <a:r>
              <a:rPr lang="iw-IL" dirty="0"/>
              <a:t>יתן לבחור בכיתה יוזמה אחת או יותר  שתקדם את אחד הנושאים "הבוערים</a:t>
            </a:r>
            <a:r>
              <a:rPr lang="he-IL" dirty="0"/>
              <a:t>" </a:t>
            </a:r>
            <a:r>
              <a:rPr lang="iw-IL" dirty="0"/>
              <a:t>שנבחרו ע"י תלמיד הכיתה.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לקראת בחירות דמוקרטיות לכנסת ה</a:t>
            </a:r>
            <a:r>
              <a:rPr lang="he-IL" dirty="0"/>
              <a:t>- 26</a:t>
            </a: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iw-IL" dirty="0">
                <a:solidFill>
                  <a:srgbClr val="0070C0"/>
                </a:solidFill>
              </a:rPr>
              <a:t>רקע: </a:t>
            </a:r>
            <a:endParaRPr dirty="0"/>
          </a:p>
          <a:p>
            <a:pPr marL="0" indent="0">
              <a:buNone/>
            </a:pPr>
            <a:r>
              <a:rPr lang="he-IL" dirty="0"/>
              <a:t>הבחירות לכנסת העשרים ושש יתקיימו ביום שלישי ט"ז בחשוון תשפ"ז, 27 באוקטובר 2026 </a:t>
            </a:r>
            <a:r>
              <a:rPr lang="iw-IL" dirty="0"/>
              <a:t>וזו הזדמנות להכיר את המושגים והמבנה של הכנסת </a:t>
            </a:r>
            <a:r>
              <a:rPr lang="he-IL" dirty="0"/>
              <a:t>, </a:t>
            </a:r>
            <a:r>
              <a:rPr lang="iw-IL" dirty="0"/>
              <a:t>לפתח תפיסה חיובית לרעיונות הדמוקרטיים,</a:t>
            </a:r>
            <a:r>
              <a:rPr lang="he-IL" dirty="0"/>
              <a:t> </a:t>
            </a:r>
            <a:r>
              <a:rPr lang="iw-IL" dirty="0"/>
              <a:t>למוסד הכנסת ולמנהיגים המובילים בישראל מאז הקמתה.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iw-IL" sz="5400" dirty="0"/>
              <a:t>שיעור 3</a:t>
            </a:r>
            <a:br>
              <a:rPr lang="iw-IL" sz="5400" dirty="0"/>
            </a:br>
            <a:r>
              <a:rPr lang="iw-IL" sz="5400" dirty="0"/>
              <a:t>התלמיד </a:t>
            </a:r>
            <a:r>
              <a:rPr lang="he-IL" sz="5400" dirty="0"/>
              <a:t>יתנסה בפיתוח חשיבה ביקורתית, כבוד לדעות שונות ויכולת לנהל שיח מכבד</a:t>
            </a:r>
            <a:endParaRPr sz="5400" dirty="0"/>
          </a:p>
        </p:txBody>
      </p:sp>
      <p:pic>
        <p:nvPicPr>
          <p:cNvPr id="226" name="Google Shape;22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תהליך הבחירה בישראל</a:t>
            </a:r>
            <a:endParaRPr dirty="0"/>
          </a:p>
        </p:txBody>
      </p:sp>
      <p:sp>
        <p:nvSpPr>
          <p:cNvPr id="232" name="Google Shape;232;p2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200" cy="51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המורה  יכיר לתלמידים את תהליך הבחירות בישראל באמצעות משחק האותיות.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 dirty="0">
                <a:solidFill>
                  <a:schemeClr val="hlink"/>
                </a:solidFill>
                <a:hlinkClick r:id="rId3"/>
              </a:rPr>
              <a:t>משחק האותיות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33" name="Google Shape;233;p21" descr="Election or referendum campaign Free Vec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6982" y="2676702"/>
            <a:ext cx="5962650" cy="397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תהליך הבחירה בישראל</a:t>
            </a:r>
            <a:r>
              <a:rPr lang="he-IL" dirty="0"/>
              <a:t> בזמן מלחמה</a:t>
            </a:r>
            <a:endParaRPr dirty="0"/>
          </a:p>
        </p:txBody>
      </p:sp>
      <p:sp>
        <p:nvSpPr>
          <p:cNvPr id="240" name="Google Shape;240;p2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מה הם האתגרים העומדים בפני מארגני הבחירות בשנה זו ?</a:t>
            </a: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 האם </a:t>
            </a:r>
            <a:r>
              <a:rPr lang="he-IL" dirty="0"/>
              <a:t>המלחמות הרבות מאז ה7/10 </a:t>
            </a:r>
            <a:r>
              <a:rPr lang="iw-IL" dirty="0"/>
              <a:t>משפיע</a:t>
            </a:r>
            <a:r>
              <a:rPr lang="he-IL" dirty="0"/>
              <a:t>ים</a:t>
            </a:r>
            <a:r>
              <a:rPr lang="iw-IL" dirty="0"/>
              <a:t> על מערכת הבחירות בשנה זו? כיצד</a:t>
            </a:r>
            <a:r>
              <a:rPr lang="he-IL" dirty="0"/>
              <a:t>?</a:t>
            </a:r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למה לדעתכם חשוב להמשיך לקיים חיים דמוקרטיים גם בתקופות קשות?</a:t>
            </a:r>
          </a:p>
        </p:txBody>
      </p:sp>
      <p:pic>
        <p:nvPicPr>
          <p:cNvPr id="241" name="Google Shape;241;p22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48448" y="3033242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תהליך הבחירה בישראל</a:t>
            </a:r>
            <a:endParaRPr dirty="0"/>
          </a:p>
        </p:txBody>
      </p:sp>
      <p:sp>
        <p:nvSpPr>
          <p:cNvPr id="247" name="Google Shape;247;p2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השנה אנו עוסקים בבחירות לכנסת בתקופה שאינה שגרתית. מדינת ישראל עדיין מתמודדת עם השלכות המלחמה, ויש משפחות ואנשים החווים תקופה זו בדרכים שונות. ייתכן שגם בכיתה יש תלמידים שלהם מחשבות , רגשות או חוויות הקשורות למציאות זו.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בכיתה שלנו נשתדל: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1. להקשיב בכבוד גם לדעות שונות משלנו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2. לא ללחוץ על אחרים להסכים איתנו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3. להתבסס על עובדות ככל האפשר ולא רק על שמועות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4. לזכור שכולנו חלק מאותה חברה, גם אם אין אנו מסכימים על </a:t>
            </a:r>
            <a:r>
              <a:rPr lang="he-IL" dirty="0" err="1"/>
              <a:t>הכל</a:t>
            </a:r>
            <a:r>
              <a:rPr lang="he-IL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he-IL" dirty="0"/>
              <a:t>פעילות מסכמת</a:t>
            </a:r>
            <a:br>
              <a:rPr lang="he-IL" dirty="0"/>
            </a:br>
            <a:endParaRPr dirty="0"/>
          </a:p>
        </p:txBody>
      </p:sp>
      <p:sp>
        <p:nvSpPr>
          <p:cNvPr id="256" name="Google Shape;256;p2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מחלקים את הכיתה לקבוצות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כל קבוצה מקבלת מצב/מקרה לדיון, למשל: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he-IL" dirty="0"/>
          </a:p>
          <a:p>
            <a:pPr indent="-457200">
              <a:spcBef>
                <a:spcPts val="0"/>
              </a:spcBef>
            </a:pPr>
            <a:r>
              <a:rPr lang="he-IL" dirty="0"/>
              <a:t>שני חברים טובים תומכים במפלגות שונות</a:t>
            </a:r>
          </a:p>
          <a:p>
            <a:pPr indent="-457200">
              <a:spcBef>
                <a:spcPts val="0"/>
              </a:spcBef>
            </a:pPr>
            <a:r>
              <a:rPr lang="he-IL" dirty="0"/>
              <a:t>ילד שמע מידע ברשת ואינו יודע אם הוא נכון</a:t>
            </a:r>
          </a:p>
          <a:p>
            <a:pPr indent="-457200">
              <a:spcBef>
                <a:spcPts val="0"/>
              </a:spcBef>
            </a:pPr>
            <a:r>
              <a:rPr lang="he-IL" dirty="0"/>
              <a:t>תלמיד כועס כי המפלגה שבה תמך הפסידה</a:t>
            </a:r>
          </a:p>
          <a:p>
            <a:pPr indent="-457200">
              <a:spcBef>
                <a:spcPts val="0"/>
              </a:spcBef>
            </a:pPr>
            <a:endParaRPr lang="he-IL" dirty="0"/>
          </a:p>
          <a:p>
            <a:pPr indent="-457200">
              <a:spcBef>
                <a:spcPts val="0"/>
              </a:spcBef>
            </a:pPr>
            <a:endParaRPr lang="he-IL" dirty="0"/>
          </a:p>
          <a:p>
            <a:pPr marL="0" indent="0">
              <a:spcBef>
                <a:spcPts val="0"/>
              </a:spcBef>
              <a:buNone/>
            </a:pPr>
            <a:r>
              <a:rPr lang="he-IL" dirty="0"/>
              <a:t>כל קבוצה מציעה דרך דמוקרטית ומכבדת להתמודד עם המצב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he-IL" dirty="0"/>
              <a:t>סימולציית בחירות</a:t>
            </a:r>
            <a:endParaRPr dirty="0"/>
          </a:p>
        </p:txBody>
      </p:sp>
      <p:sp>
        <p:nvSpPr>
          <p:cNvPr id="263" name="Google Shape;263;p25"/>
          <p:cNvSpPr txBox="1">
            <a:spLocks noGrp="1"/>
          </p:cNvSpPr>
          <p:nvPr>
            <p:ph type="body" idx="1"/>
          </p:nvPr>
        </p:nvSpPr>
        <p:spPr>
          <a:xfrm>
            <a:off x="348953" y="1347673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lnSpc>
                <a:spcPct val="70000"/>
              </a:lnSpc>
              <a:spcBef>
                <a:spcPts val="0"/>
              </a:spcBef>
              <a:buSzPts val="2210"/>
              <a:buNone/>
            </a:pPr>
            <a:r>
              <a:rPr lang="iw-IL" dirty="0"/>
              <a:t>משימה</a:t>
            </a:r>
            <a:endParaRPr dirty="0"/>
          </a:p>
          <a:p>
            <a:pPr marL="0" indent="0">
              <a:lnSpc>
                <a:spcPct val="70000"/>
              </a:lnSpc>
              <a:spcBef>
                <a:spcPts val="0"/>
              </a:spcBef>
              <a:buSzPts val="2210"/>
              <a:buNone/>
            </a:pPr>
            <a:endParaRPr sz="2210" dirty="0"/>
          </a:p>
          <a:p>
            <a:pPr marL="0" indent="0">
              <a:lnSpc>
                <a:spcPct val="70000"/>
              </a:lnSpc>
              <a:spcBef>
                <a:spcPts val="0"/>
              </a:spcBef>
              <a:buSzPts val="2210"/>
              <a:buNone/>
            </a:pPr>
            <a:r>
              <a:rPr lang="he-IL" dirty="0"/>
              <a:t>התלמידים יקימו "מפלגות", יכתבו מצע קצר, ינהלו קמפיין מכבד ויקיימו הצבעה חשאית</a:t>
            </a:r>
            <a:r>
              <a:rPr lang="iw-IL" dirty="0"/>
              <a:t>. </a:t>
            </a:r>
            <a:endParaRPr dirty="0"/>
          </a:p>
          <a:p>
            <a:pPr marL="0" indent="0">
              <a:lnSpc>
                <a:spcPct val="70000"/>
              </a:lnSpc>
              <a:spcBef>
                <a:spcPts val="0"/>
              </a:spcBef>
              <a:buSzPts val="2210"/>
              <a:buNone/>
            </a:pPr>
            <a:endParaRPr lang="he-IL" dirty="0"/>
          </a:p>
          <a:p>
            <a:pPr marL="0" indent="0">
              <a:lnSpc>
                <a:spcPct val="70000"/>
              </a:lnSpc>
              <a:spcBef>
                <a:spcPts val="0"/>
              </a:spcBef>
              <a:buSzPts val="2210"/>
              <a:buNone/>
            </a:pPr>
            <a:endParaRPr lang="he-IL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תהליך הבחירה בישראל</a:t>
            </a:r>
            <a:endParaRPr dirty="0"/>
          </a:p>
        </p:txBody>
      </p:sp>
      <p:sp>
        <p:nvSpPr>
          <p:cNvPr id="269" name="Google Shape;269;p2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 שיעור</a:t>
            </a: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הצגת תוצאות ההצבעה החשאית ושיח מסכם</a:t>
            </a:r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he-IL" dirty="0"/>
              <a:t>לפי מה בחרתם?</a:t>
            </a:r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נה . </a:t>
            </a:r>
            <a:endParaRPr dirty="0"/>
          </a:p>
        </p:txBody>
      </p:sp>
      <p:grpSp>
        <p:nvGrpSpPr>
          <p:cNvPr id="270" name="Google Shape;270;p26"/>
          <p:cNvGrpSpPr/>
          <p:nvPr/>
        </p:nvGrpSpPr>
        <p:grpSpPr>
          <a:xfrm>
            <a:off x="2437302" y="2760523"/>
            <a:ext cx="6817794" cy="3888104"/>
            <a:chOff x="2437302" y="2760523"/>
            <a:chExt cx="6817794" cy="3888104"/>
          </a:xfrm>
        </p:grpSpPr>
        <p:pic>
          <p:nvPicPr>
            <p:cNvPr id="271" name="Google Shape;271;p26" descr="Online or electronic voting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37302" y="2760523"/>
              <a:ext cx="6817794" cy="38881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26"/>
            <p:cNvSpPr/>
            <p:nvPr/>
          </p:nvSpPr>
          <p:spPr>
            <a:xfrm>
              <a:off x="3375589" y="3312701"/>
              <a:ext cx="1187865" cy="30773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 dirty="0"/>
              <a:t>לקראת בחירות דמוקרטיות לכנסת ה-</a:t>
            </a:r>
            <a:r>
              <a:rPr lang="he-IL" dirty="0"/>
              <a:t> 26</a:t>
            </a:r>
            <a:endParaRPr dirty="0"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5"/>
              <a:buNone/>
            </a:pPr>
            <a:r>
              <a:rPr lang="iw-IL" sz="2405" dirty="0">
                <a:solidFill>
                  <a:srgbClr val="0070C0"/>
                </a:solidFill>
              </a:rPr>
              <a:t>קהל יעד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כיתות ד'-ו'</a:t>
            </a: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5"/>
              <a:buNone/>
            </a:pPr>
            <a:r>
              <a:rPr lang="iw-IL" sz="2405" dirty="0">
                <a:solidFill>
                  <a:srgbClr val="0070C0"/>
                </a:solidFill>
              </a:rPr>
              <a:t>משך זמן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3 שיעורים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5"/>
              <a:buNone/>
            </a:pPr>
            <a:r>
              <a:rPr lang="iw-IL" sz="2405" dirty="0">
                <a:solidFill>
                  <a:srgbClr val="0070C0"/>
                </a:solidFill>
              </a:rPr>
              <a:t>מטרות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התלמיד יכיר את המושגים</a:t>
            </a:r>
            <a:r>
              <a:rPr lang="he-IL" sz="2405" dirty="0"/>
              <a:t>: </a:t>
            </a:r>
            <a:r>
              <a:rPr lang="iw-IL" sz="2405" dirty="0"/>
              <a:t>בחירות</a:t>
            </a:r>
            <a:r>
              <a:rPr lang="he-IL" sz="2405" dirty="0"/>
              <a:t>,</a:t>
            </a:r>
            <a:r>
              <a:rPr lang="iw-IL" sz="2405" dirty="0"/>
              <a:t> מועמדים</a:t>
            </a:r>
            <a:r>
              <a:rPr lang="he-IL" sz="2405" dirty="0"/>
              <a:t>, </a:t>
            </a:r>
            <a:r>
              <a:rPr lang="iw-IL" sz="2405" dirty="0"/>
              <a:t>מצע </a:t>
            </a:r>
            <a:r>
              <a:rPr lang="he-IL" sz="2405" dirty="0"/>
              <a:t>. </a:t>
            </a:r>
          </a:p>
          <a:p>
            <a:pPr marL="0" indent="0">
              <a:buSzPts val="2405"/>
              <a:buNone/>
            </a:pPr>
            <a:r>
              <a:rPr lang="he-IL" sz="2405" dirty="0"/>
              <a:t>התלמיד יתוודע אל תהליך הבחירות בישראל .</a:t>
            </a: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התלמיד יזהה את  המשימות העומדות בפני נבחרי ציבור בחברה הישראלית בימים אלו</a:t>
            </a:r>
            <a:r>
              <a:rPr lang="he-IL" sz="2405" dirty="0"/>
              <a:t> ואת תפקידם של האזרחים בתהליך הדמוקרטי</a:t>
            </a:r>
            <a:r>
              <a:rPr lang="iw-IL" sz="2405" dirty="0"/>
              <a:t>.</a:t>
            </a: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התלמיד </a:t>
            </a:r>
            <a:r>
              <a:rPr lang="he-IL" sz="2405" dirty="0"/>
              <a:t>יתנסה בפיתוח חשיבה ביקורתית, כבוד לדעות שונות ויכולת לנהל שיח מכבד.</a:t>
            </a:r>
            <a:r>
              <a:rPr lang="iw-IL" sz="2405" dirty="0"/>
              <a:t> </a:t>
            </a:r>
            <a:endParaRPr sz="240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iw-IL"/>
              <a:t>שיעור 1</a:t>
            </a:r>
            <a:br>
              <a:rPr lang="iw-IL"/>
            </a:br>
            <a:r>
              <a:rPr lang="iw-IL"/>
              <a:t>לקראת בחירות</a:t>
            </a:r>
            <a:endParaRPr/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לקראת בחירות</a:t>
            </a:r>
            <a:endParaRPr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/>
              <a:t>צפייה בסרט  - ילדי בית העץ | פרק 23 – בחירות</a:t>
            </a:r>
            <a:endParaRPr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>
                <a:solidFill>
                  <a:schemeClr val="hlink"/>
                </a:solidFill>
                <a:hlinkClick r:id="rId3"/>
              </a:rPr>
              <a:t>https://youtu.be/KkqN-kVleU4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לקראת בחירות</a:t>
            </a:r>
            <a:endParaRPr/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כיצד הסרט שצפיתם בו בבית מתקשר לנושא</a:t>
            </a: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בחירות דמוקרטיות לכנסת ה</a:t>
            </a:r>
            <a:r>
              <a:rPr lang="he-IL" dirty="0"/>
              <a:t>- 26? </a:t>
            </a:r>
            <a:endParaRPr dirty="0"/>
          </a:p>
        </p:txBody>
      </p:sp>
      <p:pic>
        <p:nvPicPr>
          <p:cNvPr id="128" name="Google Shape;128;p6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7815" y="2405921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לקראת בחירות</a:t>
            </a:r>
            <a:endParaRPr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המורה יחלק את התלמידים לקבוצות של 5-6 תלמידים לפי גודל הכיתה</a:t>
            </a:r>
            <a:r>
              <a:rPr lang="he-IL" sz="2405" dirty="0"/>
              <a:t>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כל קבוצה תקבל10 </a:t>
            </a:r>
            <a:r>
              <a:rPr lang="he-IL" sz="2405" dirty="0"/>
              <a:t> </a:t>
            </a:r>
            <a:r>
              <a:rPr lang="iw-IL" sz="2405" dirty="0"/>
              <a:t>כרטיסיות</a:t>
            </a:r>
            <a:r>
              <a:rPr lang="he-IL" sz="2405" dirty="0"/>
              <a:t>.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he-IL" sz="2405" dirty="0"/>
              <a:t>5 </a:t>
            </a:r>
            <a:r>
              <a:rPr lang="iw-IL" sz="2405" dirty="0"/>
              <a:t>כרטיסיות עם שם </a:t>
            </a:r>
            <a:r>
              <a:rPr lang="he-IL" sz="2405" dirty="0"/>
              <a:t>של </a:t>
            </a:r>
            <a:r>
              <a:rPr lang="iw-IL" sz="2405" dirty="0"/>
              <a:t>מושג</a:t>
            </a:r>
            <a:r>
              <a:rPr lang="he-IL" sz="2405" dirty="0"/>
              <a:t> 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he-IL" sz="2405" dirty="0"/>
              <a:t>5 כרטיסים עם ההגדרות למושגים. 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u="sng" dirty="0">
                <a:solidFill>
                  <a:schemeClr val="hlink"/>
                </a:solidFill>
                <a:hlinkClick r:id="rId3"/>
              </a:rPr>
              <a:t>לחצו כאן לכרטיסיות</a:t>
            </a: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על התלמידים לנסות ולחבר בין מושג להסבר המתאים לו. </a:t>
            </a: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כל קבוצה תשאל שאלת הרחבה על המושג: </a:t>
            </a:r>
            <a:br>
              <a:rPr lang="iw-IL" sz="2405" dirty="0"/>
            </a:br>
            <a:r>
              <a:rPr lang="iw-IL" sz="2405" dirty="0"/>
              <a:t>שאלה שמעניינת אותה</a:t>
            </a:r>
            <a:r>
              <a:rPr lang="he-IL" sz="2405" dirty="0"/>
              <a:t>, </a:t>
            </a:r>
            <a:r>
              <a:rPr lang="iw-IL" sz="2405" dirty="0"/>
              <a:t> שאלה לגבי המושג בעולם/ במדינת ישראל</a:t>
            </a: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b="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b="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57"/>
              <a:buNone/>
            </a:pPr>
            <a:r>
              <a:rPr lang="iw-IL" sz="1757" u="sng" dirty="0">
                <a:solidFill>
                  <a:schemeClr val="hlink"/>
                </a:solidFill>
                <a:hlinkClick r:id="rId4"/>
              </a:rPr>
              <a:t>הגדרות מורחבות של המושגים למורה</a:t>
            </a:r>
            <a:endParaRPr sz="1757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לקראת בחירות</a:t>
            </a:r>
            <a:endParaRPr/>
          </a:p>
        </p:txBody>
      </p:sp>
      <p:sp>
        <p:nvSpPr>
          <p:cNvPr id="140" name="Google Shape;140;p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כל קבוצה תבחר מושג</a:t>
            </a:r>
            <a:r>
              <a:rPr lang="he-IL" dirty="0"/>
              <a:t>,</a:t>
            </a:r>
            <a:r>
              <a:rPr lang="iw-IL" dirty="0"/>
              <a:t> תקריא את שם המושג ואת ההסבר.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כל קבוצה תציג את השאלה שבחרה לשאול על המושג. </a:t>
            </a:r>
            <a:endParaRPr dirty="0"/>
          </a:p>
        </p:txBody>
      </p:sp>
      <p:grpSp>
        <p:nvGrpSpPr>
          <p:cNvPr id="141" name="Google Shape;141;p8"/>
          <p:cNvGrpSpPr/>
          <p:nvPr/>
        </p:nvGrpSpPr>
        <p:grpSpPr>
          <a:xfrm>
            <a:off x="358922" y="1893396"/>
            <a:ext cx="4392539" cy="4392539"/>
            <a:chOff x="358922" y="1893396"/>
            <a:chExt cx="4392539" cy="4392539"/>
          </a:xfrm>
        </p:grpSpPr>
        <p:pic>
          <p:nvPicPr>
            <p:cNvPr id="142" name="Google Shape;142;p8" descr="Yellow note paper with red pin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8922" y="1893396"/>
              <a:ext cx="4392539" cy="439253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3" name="Google Shape;143;p8"/>
            <p:cNvGrpSpPr/>
            <p:nvPr/>
          </p:nvGrpSpPr>
          <p:grpSpPr>
            <a:xfrm>
              <a:off x="1633997" y="2948298"/>
              <a:ext cx="2117606" cy="2281728"/>
              <a:chOff x="2445848" y="-293762"/>
              <a:chExt cx="5962650" cy="5694704"/>
            </a:xfrm>
          </p:grpSpPr>
          <p:pic>
            <p:nvPicPr>
              <p:cNvPr id="144" name="Google Shape;144;p8" descr="Question mark sign in speech bubble style Free Vector"/>
              <p:cNvPicPr preferRelativeResize="0"/>
              <p:nvPr/>
            </p:nvPicPr>
            <p:blipFill rotWithShape="1">
              <a:blip r:embed="rId4">
                <a:alphaModFix/>
              </a:blip>
              <a:srcRect b="10237"/>
              <a:stretch/>
            </p:blipFill>
            <p:spPr>
              <a:xfrm>
                <a:off x="2445848" y="-293762"/>
                <a:ext cx="5962650" cy="569470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5" name="Google Shape;145;p8"/>
              <p:cNvSpPr/>
              <p:nvPr/>
            </p:nvSpPr>
            <p:spPr>
              <a:xfrm>
                <a:off x="5759865" y="4349809"/>
                <a:ext cx="1999716" cy="846034"/>
              </a:xfrm>
              <a:prstGeom prst="rect">
                <a:avLst/>
              </a:prstGeom>
              <a:solidFill>
                <a:srgbClr val="FFF4B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iw-IL"/>
              <a:t>לקראת בחירות</a:t>
            </a:r>
            <a:endParaRPr/>
          </a:p>
        </p:txBody>
      </p:sp>
      <p:sp>
        <p:nvSpPr>
          <p:cNvPr id="151" name="Google Shape;151;p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סיכום שיעור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בסרטון ראינו ביטוי לבחירות שעשו בקבוצה של ילדים.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היו שלושה מועמדים וכל אחד הציג את עצמו ואת מה שהוא מציע וכך מבין האפשרויות נבחרה מועמדת אחת.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dirty="0"/>
              <a:t>ככה גם מתקיים במדינה</a:t>
            </a:r>
            <a:r>
              <a:rPr lang="he-IL" dirty="0"/>
              <a:t>: </a:t>
            </a:r>
            <a:r>
              <a:rPr lang="iw-IL" dirty="0"/>
              <a:t>ישנם מספר מועמדים או מפלגות שמתמודדות</a:t>
            </a:r>
            <a:r>
              <a:rPr lang="he-IL" dirty="0"/>
              <a:t>. </a:t>
            </a:r>
            <a:r>
              <a:rPr lang="iw-IL" dirty="0"/>
              <a:t>האזרחים הולכים ובוחרים את המועמדים שהכי מתאימים להם.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התאמה אישית 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1003</Words>
  <Application>Microsoft Office PowerPoint</Application>
  <PresentationFormat>מסך רחב</PresentationFormat>
  <Paragraphs>141</Paragraphs>
  <Slides>26</Slides>
  <Notes>26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26</vt:i4>
      </vt:variant>
    </vt:vector>
  </HeadingPairs>
  <TitlesOfParts>
    <vt:vector size="30" baseType="lpstr">
      <vt:lpstr>Arial</vt:lpstr>
      <vt:lpstr>Calibri</vt:lpstr>
      <vt:lpstr>Noto Sans Symbols</vt:lpstr>
      <vt:lpstr>HDOfficeLightV0</vt:lpstr>
      <vt:lpstr>בחירות לכנסת ה-26</vt:lpstr>
      <vt:lpstr>לקראת בחירות דמוקרטיות לכנסת ה- 26</vt:lpstr>
      <vt:lpstr>לקראת בחירות דמוקרטיות לכנסת ה- 26</vt:lpstr>
      <vt:lpstr>שיעור 1 לקראת בחירות</vt:lpstr>
      <vt:lpstr>לקראת בחירות</vt:lpstr>
      <vt:lpstr>לקראת בחירות</vt:lpstr>
      <vt:lpstr>לקראת בחירות</vt:lpstr>
      <vt:lpstr>לקראת בחירות</vt:lpstr>
      <vt:lpstr>לקראת בחירות</vt:lpstr>
      <vt:lpstr>שיעור 2 כולנו אזרחים- כולנו מצביעים</vt:lpstr>
      <vt:lpstr>כולנו אזרחים - כולנו מצביעים</vt:lpstr>
      <vt:lpstr>לקראת בחירות</vt:lpstr>
      <vt:lpstr>כולנו אזרחים -  כולנו מצביעים</vt:lpstr>
      <vt:lpstr>כולנו אזרחים -  כולנו מצביעים</vt:lpstr>
      <vt:lpstr>כולנו אזרחים -  כולנו מצביעים</vt:lpstr>
      <vt:lpstr>כולנו אזרחים -  כולנו מצביעים</vt:lpstr>
      <vt:lpstr>כולנו אזרחים -  כולנו מצביעים</vt:lpstr>
      <vt:lpstr>כולנו אזרחים -  כולנו מצביעים</vt:lpstr>
      <vt:lpstr>כולנו אזרחים -  כולנו מצביעים</vt:lpstr>
      <vt:lpstr>שיעור 3 התלמיד יתנסה בפיתוח חשיבה ביקורתית, כבוד לדעות שונות ויכולת לנהל שיח מכבד</vt:lpstr>
      <vt:lpstr>תהליך הבחירה בישראל</vt:lpstr>
      <vt:lpstr>תהליך הבחירה בישראל בזמן מלחמה</vt:lpstr>
      <vt:lpstr>תהליך הבחירה בישראל</vt:lpstr>
      <vt:lpstr>פעילות מסכמת </vt:lpstr>
      <vt:lpstr>סימולציית בחירות</vt:lpstr>
      <vt:lpstr>תהליך הבחירה בישראל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בחירות לכנסת ה-24</dc:title>
  <dc:creator>יוסי ברק</dc:creator>
  <cp:lastModifiedBy>יוסי ברק</cp:lastModifiedBy>
  <cp:revision>17</cp:revision>
  <dcterms:created xsi:type="dcterms:W3CDTF">2021-02-03T07:01:08Z</dcterms:created>
  <dcterms:modified xsi:type="dcterms:W3CDTF">2026-08-15T08:43:31Z</dcterms:modified>
</cp:coreProperties>
</file>