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1" roundtripDataSignature="AMtx7mgNv/5+83exhjn3yY/Katuivy6Sw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62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253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" name="Google Shape;266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hyperlink" Target="https://edu.gov.il/mazhap/civicedu" TargetMode="Externa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hyperlink" Target="https://edu.gov.il/mazhap/civicedu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שקופית כותרת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8"/>
          <p:cNvSpPr txBox="1"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8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2400"/>
              <a:buNone/>
              <a:defRPr sz="2400" b="1">
                <a:solidFill>
                  <a:srgbClr val="3F3F3F"/>
                </a:solidFill>
              </a:defRPr>
            </a:lvl1pPr>
            <a:lvl2pPr lvl="1" algn="ct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2pPr>
            <a:lvl3pPr lvl="2" algn="ct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3pPr>
            <a:lvl4pPr lvl="3" algn="ct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4pPr>
            <a:lvl5pPr lvl="4" algn="ct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5pPr>
            <a:lvl6pPr lvl="5" algn="ctr" rtl="1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6pPr>
            <a:lvl7pPr lvl="6" algn="ctr" rtl="1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7pPr>
            <a:lvl8pPr lvl="7" algn="ctr" rtl="1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8pPr>
            <a:lvl9pPr lvl="8" algn="ctr" rtl="1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4" name="Google Shape;14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8"/>
          <p:cNvSpPr txBox="1">
            <a:spLocks noGrp="1"/>
          </p:cNvSpPr>
          <p:nvPr>
            <p:ph type="sldNum" idx="12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  <p:sp>
        <p:nvSpPr>
          <p:cNvPr id="17" name="Google Shape;17;p28"/>
          <p:cNvSpPr/>
          <p:nvPr/>
        </p:nvSpPr>
        <p:spPr>
          <a:xfrm>
            <a:off x="7340837" y="0"/>
            <a:ext cx="4851163" cy="19655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28"/>
          <p:cNvSpPr/>
          <p:nvPr/>
        </p:nvSpPr>
        <p:spPr>
          <a:xfrm rot="5400000">
            <a:off x="9668142" y="2523858"/>
            <a:ext cx="4851163" cy="19655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28"/>
          <p:cNvSpPr/>
          <p:nvPr/>
        </p:nvSpPr>
        <p:spPr>
          <a:xfrm>
            <a:off x="178037" y="6661447"/>
            <a:ext cx="4851163" cy="19655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28"/>
          <p:cNvSpPr/>
          <p:nvPr/>
        </p:nvSpPr>
        <p:spPr>
          <a:xfrm rot="5400000">
            <a:off x="-2334426" y="4334142"/>
            <a:ext cx="4851163" cy="19655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28"/>
          <p:cNvSpPr txBox="1"/>
          <p:nvPr/>
        </p:nvSpPr>
        <p:spPr>
          <a:xfrm>
            <a:off x="-44865" y="6619457"/>
            <a:ext cx="399088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w-IL" sz="1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w-IL" sz="1000" b="1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https://edu.gov.il/mazhap/civicedu</a:t>
            </a:r>
            <a:r>
              <a:rPr lang="iw-IL" sz="1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המטה לחינוך אזרחי וחיים משותפים </a:t>
            </a:r>
            <a:endParaRPr sz="1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כותרת וטקסט אנכי" type="vertTx">
  <p:cSld name="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7"/>
          <p:cNvSpPr txBox="1"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37"/>
          <p:cNvSpPr txBox="1">
            <a:spLocks noGrp="1"/>
          </p:cNvSpPr>
          <p:nvPr>
            <p:ph type="body" idx="1"/>
          </p:nvPr>
        </p:nvSpPr>
        <p:spPr>
          <a:xfrm rot="5400000">
            <a:off x="3927259" y="-1253331"/>
            <a:ext cx="4351337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marL="1371600" lvl="2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marL="1828800" lvl="3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5pPr>
            <a:lvl6pPr marL="2743200" lvl="5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6pPr>
            <a:lvl7pPr marL="3200400" lvl="6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8pPr>
            <a:lvl9pPr marL="4114800" lvl="8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81" name="Google Shape;81;p3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3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37"/>
          <p:cNvSpPr txBox="1">
            <a:spLocks noGrp="1"/>
          </p:cNvSpPr>
          <p:nvPr>
            <p:ph type="sldNum" idx="12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כותרת אנכית וטקסט" type="vertTitleAndTx">
  <p:cSld name="VERTICAL_TITLE_AND_VERTICAL_TEXT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38"/>
          <p:cNvSpPr txBox="1">
            <a:spLocks noGrp="1"/>
          </p:cNvSpPr>
          <p:nvPr>
            <p:ph type="title"/>
          </p:nvPr>
        </p:nvSpPr>
        <p:spPr>
          <a:xfrm rot="5400000">
            <a:off x="7133431" y="1951831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38"/>
          <p:cNvSpPr txBox="1">
            <a:spLocks noGrp="1"/>
          </p:cNvSpPr>
          <p:nvPr>
            <p:ph type="body" idx="1"/>
          </p:nvPr>
        </p:nvSpPr>
        <p:spPr>
          <a:xfrm rot="5400000">
            <a:off x="1799432" y="-600869"/>
            <a:ext cx="5811837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marL="1371600" lvl="2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marL="1828800" lvl="3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5pPr>
            <a:lvl6pPr marL="2743200" lvl="5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6pPr>
            <a:lvl7pPr marL="3200400" lvl="6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8pPr>
            <a:lvl9pPr marL="4114800" lvl="8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87" name="Google Shape;87;p3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3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38"/>
          <p:cNvSpPr txBox="1">
            <a:spLocks noGrp="1"/>
          </p:cNvSpPr>
          <p:nvPr>
            <p:ph type="sldNum" idx="12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כותרת ותוכן" type="obj">
  <p:cSld name="OBJEC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29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  <a:defRPr sz="36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29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937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Char char="●"/>
              <a:defRPr sz="2600" b="1"/>
            </a:lvl1pPr>
            <a:lvl2pPr marL="914400" lvl="1" indent="-3810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 b="1"/>
            </a:lvl2pPr>
            <a:lvl3pPr marL="1371600" lvl="2" indent="-355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b="1"/>
            </a:lvl3pPr>
            <a:lvl4pPr marL="1828800" lvl="3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 b="1"/>
            </a:lvl4pPr>
            <a:lvl5pPr marL="2286000" lvl="4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 b="1"/>
            </a:lvl5pPr>
            <a:lvl6pPr marL="2743200" lvl="5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6pPr>
            <a:lvl7pPr marL="3200400" lvl="6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8pPr>
            <a:lvl9pPr marL="4114800" lvl="8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25" name="Google Shape;25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29"/>
          <p:cNvSpPr txBox="1">
            <a:spLocks noGrp="1"/>
          </p:cNvSpPr>
          <p:nvPr>
            <p:ph type="sldNum" idx="12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  <p:sp>
        <p:nvSpPr>
          <p:cNvPr id="28" name="Google Shape;28;p29"/>
          <p:cNvSpPr/>
          <p:nvPr/>
        </p:nvSpPr>
        <p:spPr>
          <a:xfrm>
            <a:off x="7340837" y="0"/>
            <a:ext cx="4851163" cy="19655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29"/>
          <p:cNvSpPr/>
          <p:nvPr/>
        </p:nvSpPr>
        <p:spPr>
          <a:xfrm rot="5400000">
            <a:off x="9668142" y="2523858"/>
            <a:ext cx="4851163" cy="19655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29"/>
          <p:cNvSpPr/>
          <p:nvPr/>
        </p:nvSpPr>
        <p:spPr>
          <a:xfrm>
            <a:off x="178037" y="6661447"/>
            <a:ext cx="4851163" cy="19655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29"/>
          <p:cNvSpPr/>
          <p:nvPr/>
        </p:nvSpPr>
        <p:spPr>
          <a:xfrm rot="5400000">
            <a:off x="-2334426" y="4334142"/>
            <a:ext cx="4851163" cy="19655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29"/>
          <p:cNvSpPr txBox="1"/>
          <p:nvPr/>
        </p:nvSpPr>
        <p:spPr>
          <a:xfrm>
            <a:off x="-110383" y="6621223"/>
            <a:ext cx="399088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w-IL" sz="12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w-IL" sz="1000" b="1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https://edu.gov.il/mazhap/civicedu</a:t>
            </a:r>
            <a:r>
              <a:rPr lang="iw-IL" sz="10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המטה לחינוך אזרחי וחיים משותפים </a:t>
            </a:r>
            <a:endParaRPr sz="1000"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כותרת מקטע עליונה" type="secHead">
  <p:cSld name="SECTION_HEADER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30"/>
          <p:cNvSpPr txBox="1"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0"/>
          <p:cNvSpPr txBox="1"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F3F3F"/>
              </a:buClr>
              <a:buSzPts val="2400"/>
              <a:buNone/>
              <a:defRPr sz="2400">
                <a:solidFill>
                  <a:srgbClr val="3F3F3F"/>
                </a:solidFill>
              </a:defRPr>
            </a:lvl1pPr>
            <a:lvl2pPr marL="914400" lvl="1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r" rtl="1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r" rtl="1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r" rtl="1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r" rtl="1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30"/>
          <p:cNvSpPr txBox="1">
            <a:spLocks noGrp="1"/>
          </p:cNvSpPr>
          <p:nvPr>
            <p:ph type="sldNum" idx="12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שני תכנים" type="twoObj">
  <p:cSld name="TWO_OBJECTS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31"/>
          <p:cNvSpPr txBox="1"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31"/>
          <p:cNvSpPr txBox="1">
            <a:spLocks noGrp="1"/>
          </p:cNvSpPr>
          <p:nvPr>
            <p:ph type="body" idx="1"/>
          </p:nvPr>
        </p:nvSpPr>
        <p:spPr>
          <a:xfrm>
            <a:off x="845127" y="1828800"/>
            <a:ext cx="5181600" cy="435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marL="1371600" lvl="2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marL="1828800" lvl="3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5pPr>
            <a:lvl6pPr marL="2743200" lvl="5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6pPr>
            <a:lvl7pPr marL="3200400" lvl="6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8pPr>
            <a:lvl9pPr marL="4114800" lvl="8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42" name="Google Shape;42;p31"/>
          <p:cNvSpPr txBox="1">
            <a:spLocks noGrp="1"/>
          </p:cNvSpPr>
          <p:nvPr>
            <p:ph type="body" idx="2"/>
          </p:nvPr>
        </p:nvSpPr>
        <p:spPr>
          <a:xfrm>
            <a:off x="6172200" y="1828800"/>
            <a:ext cx="5181600" cy="435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marL="1371600" lvl="2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marL="1828800" lvl="3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5pPr>
            <a:lvl6pPr marL="2743200" lvl="5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6pPr>
            <a:lvl7pPr marL="3200400" lvl="6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8pPr>
            <a:lvl9pPr marL="4114800" lvl="8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43" name="Google Shape;43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31"/>
          <p:cNvSpPr txBox="1">
            <a:spLocks noGrp="1"/>
          </p:cNvSpPr>
          <p:nvPr>
            <p:ph type="sldNum" idx="12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השוואה">
  <p:cSld name="השוואה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32"/>
          <p:cNvSpPr txBox="1"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r" rtl="1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r" rtl="1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r" rtl="1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r" rtl="1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8" name="Google Shape;48;p32"/>
          <p:cNvSpPr txBox="1">
            <a:spLocks noGrp="1"/>
          </p:cNvSpPr>
          <p:nvPr>
            <p:ph type="body" idx="2"/>
          </p:nvPr>
        </p:nvSpPr>
        <p:spPr>
          <a:xfrm>
            <a:off x="845127" y="2507550"/>
            <a:ext cx="5156200" cy="3680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marL="1371600" lvl="2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marL="1828800" lvl="3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5pPr>
            <a:lvl6pPr marL="2743200" lvl="5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6pPr>
            <a:lvl7pPr marL="3200400" lvl="6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8pPr>
            <a:lvl9pPr marL="4114800" lvl="8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49" name="Google Shape;49;p32"/>
          <p:cNvSpPr txBox="1">
            <a:spLocks noGrp="1"/>
          </p:cNvSpPr>
          <p:nvPr>
            <p:ph type="body" idx="3"/>
          </p:nvPr>
        </p:nvSpPr>
        <p:spPr>
          <a:xfrm>
            <a:off x="6172200" y="1681851"/>
            <a:ext cx="5181601" cy="825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r" rtl="1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r" rtl="1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r" rtl="1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r" rtl="1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0" name="Google Shape;50;p32"/>
          <p:cNvSpPr txBox="1">
            <a:spLocks noGrp="1"/>
          </p:cNvSpPr>
          <p:nvPr>
            <p:ph type="body" idx="4"/>
          </p:nvPr>
        </p:nvSpPr>
        <p:spPr>
          <a:xfrm>
            <a:off x="6172200" y="2507550"/>
            <a:ext cx="5181601" cy="3680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914400" lvl="1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2pPr>
            <a:lvl3pPr marL="1371600" lvl="2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3pPr>
            <a:lvl4pPr marL="1828800" lvl="3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4pPr>
            <a:lvl5pPr marL="2286000" lvl="4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5pPr>
            <a:lvl6pPr marL="2743200" lvl="5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6pPr>
            <a:lvl7pPr marL="3200400" lvl="6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8pPr>
            <a:lvl9pPr marL="4114800" lvl="8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9pPr>
          </a:lstStyle>
          <a:p>
            <a:endParaRPr/>
          </a:p>
        </p:txBody>
      </p:sp>
      <p:sp>
        <p:nvSpPr>
          <p:cNvPr id="51" name="Google Shape;51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2"/>
          <p:cNvSpPr txBox="1">
            <a:spLocks noGrp="1"/>
          </p:cNvSpPr>
          <p:nvPr>
            <p:ph type="sldNum" idx="12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  <p:sp>
        <p:nvSpPr>
          <p:cNvPr id="54" name="Google Shape;54;p32"/>
          <p:cNvSpPr txBox="1"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כותרת בלבד">
  <p:cSld name="כותרת בלבד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33"/>
          <p:cNvSpPr txBox="1">
            <a:spLocks noGrp="1"/>
          </p:cNvSpPr>
          <p:nvPr>
            <p:ph type="sldNum" idx="12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  <p:sp>
        <p:nvSpPr>
          <p:cNvPr id="59" name="Google Shape;59;p33"/>
          <p:cNvSpPr txBox="1"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ריק" type="blank">
  <p:cSld name="BLANK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4"/>
          <p:cNvSpPr txBox="1">
            <a:spLocks noGrp="1"/>
          </p:cNvSpPr>
          <p:nvPr>
            <p:ph type="sldNum" idx="12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תוכן עם כיתוב" type="objTx">
  <p:cSld name="OBJECT_WITH_CAPTION_TEX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35"/>
          <p:cNvSpPr txBox="1"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5"/>
          <p:cNvSpPr txBox="1">
            <a:spLocks noGrp="1"/>
          </p:cNvSpPr>
          <p:nvPr>
            <p:ph type="body" idx="1"/>
          </p:nvPr>
        </p:nvSpPr>
        <p:spPr>
          <a:xfrm>
            <a:off x="5181600" y="990600"/>
            <a:ext cx="6172200" cy="48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●"/>
              <a:defRPr sz="3200"/>
            </a:lvl1pPr>
            <a:lvl2pPr marL="914400" lvl="1" indent="-4064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●"/>
              <a:defRPr sz="2800"/>
            </a:lvl2pPr>
            <a:lvl3pPr marL="1371600" lvl="2" indent="-3810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  <a:defRPr sz="2400"/>
            </a:lvl3pPr>
            <a:lvl4pPr marL="1828800" lvl="3" indent="-355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/>
            </a:lvl4pPr>
            <a:lvl5pPr marL="2286000" lvl="4" indent="-355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/>
            </a:lvl5pPr>
            <a:lvl6pPr marL="2743200" lvl="5" indent="-355600" algn="r" rtl="1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/>
            </a:lvl6pPr>
            <a:lvl7pPr marL="3200400" lvl="6" indent="-355600" algn="r" rtl="1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/>
            </a:lvl7pPr>
            <a:lvl8pPr marL="3657600" lvl="7" indent="-355600" algn="r" rtl="1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/>
            </a:lvl8pPr>
            <a:lvl9pPr marL="4114800" lvl="8" indent="-355600" algn="r" rtl="1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/>
            </a:lvl9pPr>
          </a:lstStyle>
          <a:p>
            <a:endParaRPr/>
          </a:p>
        </p:txBody>
      </p:sp>
      <p:sp>
        <p:nvSpPr>
          <p:cNvPr id="67" name="Google Shape;67;p35"/>
          <p:cNvSpPr txBox="1">
            <a:spLocks noGrp="1"/>
          </p:cNvSpPr>
          <p:nvPr>
            <p:ph type="body" idx="2"/>
          </p:nvPr>
        </p:nvSpPr>
        <p:spPr>
          <a:xfrm>
            <a:off x="841248" y="2057399"/>
            <a:ext cx="3931920" cy="3810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r" rtl="1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r" rtl="1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r" rtl="1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r" rtl="1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8" name="Google Shape;68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5"/>
          <p:cNvSpPr txBox="1">
            <a:spLocks noGrp="1"/>
          </p:cNvSpPr>
          <p:nvPr>
            <p:ph type="sldNum" idx="12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תמונה עם כיתוב" type="picTx">
  <p:cSld name="PICTURE_WITH_CAPTION_TEXT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36"/>
          <p:cNvSpPr txBox="1"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6"/>
          <p:cNvSpPr>
            <a:spLocks noGrp="1"/>
          </p:cNvSpPr>
          <p:nvPr>
            <p:ph type="pic" idx="2"/>
          </p:nvPr>
        </p:nvSpPr>
        <p:spPr>
          <a:xfrm>
            <a:off x="5181600" y="990600"/>
            <a:ext cx="6172200" cy="48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Noto Sans Symbols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r" rtl="1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r" rtl="1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r" rtl="1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r" rtl="1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4" name="Google Shape;74;p36"/>
          <p:cNvSpPr txBox="1">
            <a:spLocks noGrp="1"/>
          </p:cNvSpPr>
          <p:nvPr>
            <p:ph type="body" idx="1"/>
          </p:nvPr>
        </p:nvSpPr>
        <p:spPr>
          <a:xfrm>
            <a:off x="841248" y="2057400"/>
            <a:ext cx="3931920" cy="381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r" rtl="1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r" rtl="1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r" rtl="1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r" rtl="1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5" name="Google Shape;75;p3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36"/>
          <p:cNvSpPr txBox="1">
            <a:spLocks noGrp="1"/>
          </p:cNvSpPr>
          <p:nvPr>
            <p:ph type="sldNum" idx="12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7"/>
          <p:cNvSpPr txBox="1"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27"/>
          <p:cNvSpPr txBox="1"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●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●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r" rtl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r" rtl="1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rgbClr val="59595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7"/>
          <p:cNvSpPr txBox="1">
            <a:spLocks noGrp="1"/>
          </p:cNvSpPr>
          <p:nvPr>
            <p:ph type="sldNum" idx="12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1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w-IL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olzchut.org.il/he/%D7%94%D7%96%D7%9B%D7%95%D7%AA_%D7%9C%D7%91%D7%97%D7%95%D7%A8_%D7%9C%D7%9B%D7%A0%D7%A1%D7%AA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ordwall.net/he/resource/10653102/%d7%94%d7%a7%d7%99%d7%a9%d7%95-%d7%95%d7%92%d7%9c%d7%95-%d7%a2%d7%9c-%d7%94%d7%91%d7%97%d7%99%d7%a8%d7%95%d7%aa-%d7%91%d7%99%d7%a9%d7%a8%d7%90%d7%9c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KkqN-kVleU4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meyda.education.gov.il/files/Mazkirut_Pedagogit/Mate/KnessetElections2026/KnessetElectionGame.pdf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meyda.education.gov.il/files/Mazkirut_Pedagogit/Mate/KnessetElections2026/KnessetElectionDefinitions.pdf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"/>
          <p:cNvSpPr txBox="1"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ar-SA" dirty="0"/>
              <a:t>انتخابات الكنيست ال 26</a:t>
            </a:r>
            <a:br>
              <a:rPr lang="en-US" dirty="0"/>
            </a:br>
            <a:endParaRPr dirty="0"/>
          </a:p>
        </p:txBody>
      </p:sp>
      <p:sp>
        <p:nvSpPr>
          <p:cNvPr id="95" name="Google Shape;95;p1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None/>
            </a:pPr>
            <a:endParaRPr dirty="0"/>
          </a:p>
          <a:p>
            <a:pPr marL="0" lvl="0" indent="0" algn="ct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ar-SA" dirty="0">
                <a:solidFill>
                  <a:schemeClr val="dk1"/>
                </a:solidFill>
              </a:rPr>
              <a:t>بصدد انتخابات ديمقراطية للكنيست ال26</a:t>
            </a:r>
          </a:p>
        </p:txBody>
      </p:sp>
      <p:pic>
        <p:nvPicPr>
          <p:cNvPr id="96" name="Google Shape;96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53578" y="0"/>
            <a:ext cx="1284844" cy="13674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0"/>
          <p:cNvSpPr txBox="1">
            <a:spLocks noGrp="1"/>
          </p:cNvSpPr>
          <p:nvPr>
            <p:ph type="ctrTitle"/>
          </p:nvPr>
        </p:nvSpPr>
        <p:spPr>
          <a:xfrm>
            <a:off x="1524000" y="2098751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ar-SA" dirty="0"/>
              <a:t>درس 2</a:t>
            </a:r>
            <a:br>
              <a:rPr lang="ar-SA" dirty="0"/>
            </a:br>
            <a:br>
              <a:rPr lang="iw-IL" dirty="0"/>
            </a:br>
            <a:r>
              <a:rPr lang="ar-SA" dirty="0"/>
              <a:t>كلنا مواطنون- كلنا نصوت</a:t>
            </a:r>
            <a:br>
              <a:rPr lang="ar-SA" dirty="0"/>
            </a:br>
            <a:endParaRPr dirty="0"/>
          </a:p>
        </p:txBody>
      </p:sp>
      <p:pic>
        <p:nvPicPr>
          <p:cNvPr id="157" name="Google Shape;157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53578" y="0"/>
            <a:ext cx="1284844" cy="13674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1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ar-SA" dirty="0"/>
              <a:t>كلنا مواطنون- كلنا نصوت</a:t>
            </a:r>
            <a:br>
              <a:rPr lang="ar-SA" dirty="0"/>
            </a:br>
            <a:endParaRPr dirty="0"/>
          </a:p>
        </p:txBody>
      </p:sp>
      <p:sp>
        <p:nvSpPr>
          <p:cNvPr id="163" name="Google Shape;163;p11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ar-SA" dirty="0"/>
              <a:t>مهمة تضيف للطلاب </a:t>
            </a:r>
            <a:r>
              <a:rPr lang="iw-IL" dirty="0"/>
              <a:t>:  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ar-SA" dirty="0"/>
              <a:t>عليكم جمع ولمدة اسبوع من خلال وسائل الاتصال والانترنت معلومات هامة احداث لها علاقة بدولة </a:t>
            </a:r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ar-SA" dirty="0"/>
              <a:t>إسرائيل والتي تتطلب منكم التطرق للموضوع</a:t>
            </a:r>
            <a:endParaRPr dirty="0"/>
          </a:p>
        </p:txBody>
      </p:sp>
      <p:pic>
        <p:nvPicPr>
          <p:cNvPr id="164" name="Google Shape;164;p11" descr="Manager prioritizing tasks in to do list Free Vecto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8923" y="3046349"/>
            <a:ext cx="3491184" cy="36022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2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ar-SA" dirty="0"/>
              <a:t>بصدد الانتخابات</a:t>
            </a:r>
            <a:endParaRPr dirty="0"/>
          </a:p>
        </p:txBody>
      </p:sp>
      <p:sp>
        <p:nvSpPr>
          <p:cNvPr id="170" name="Google Shape;170;p12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00"/>
              <a:buNone/>
            </a:pPr>
            <a:r>
              <a:rPr lang="ar-SA" dirty="0">
                <a:solidFill>
                  <a:srgbClr val="0070C0"/>
                </a:solidFill>
              </a:rPr>
              <a:t>كل مواطن إسرائيلي فوق جيل 18 والمسجل في سجل الانتخابات له الحق في الانتخاب</a:t>
            </a:r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ar-SA" dirty="0"/>
              <a:t>لماذا الحق؟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ar-SA" dirty="0"/>
              <a:t>لماذا الانتخابات للكنيست تعتبر حق؟</a:t>
            </a:r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u="sng" dirty="0">
                <a:solidFill>
                  <a:schemeClr val="hlink"/>
                </a:solidFill>
                <a:hlinkClick r:id="rId3"/>
              </a:rPr>
              <a:t>הזכות לבחור לכנסת </a:t>
            </a:r>
            <a:r>
              <a:rPr lang="he-IL" u="sng" dirty="0">
                <a:solidFill>
                  <a:schemeClr val="hlink"/>
                </a:solidFill>
                <a:hlinkClick r:id="rId3"/>
              </a:rPr>
              <a:t>(</a:t>
            </a:r>
            <a:r>
              <a:rPr lang="iw-IL" u="sng" dirty="0">
                <a:solidFill>
                  <a:schemeClr val="hlink"/>
                </a:solidFill>
                <a:hlinkClick r:id="rId3"/>
              </a:rPr>
              <a:t>מידע למורה מתוך אתר קול זכות</a:t>
            </a:r>
            <a:r>
              <a:rPr lang="he-IL" u="sng" dirty="0">
                <a:solidFill>
                  <a:schemeClr val="hlink"/>
                </a:solidFill>
              </a:rPr>
              <a:t>)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 dirty="0"/>
          </a:p>
        </p:txBody>
      </p:sp>
      <p:pic>
        <p:nvPicPr>
          <p:cNvPr id="171" name="Google Shape;171;p12" descr="Business people asking questions flat vector illustration Free Vector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4506" y="3609093"/>
            <a:ext cx="2930645" cy="29306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3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ar-SA" dirty="0"/>
              <a:t>كلنا مواطنون- كلنا نصوت</a:t>
            </a:r>
            <a:endParaRPr dirty="0"/>
          </a:p>
        </p:txBody>
      </p:sp>
      <p:sp>
        <p:nvSpPr>
          <p:cNvPr id="177" name="Google Shape;177;p13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ar-SA" dirty="0"/>
              <a:t>يحق لكل مواطن التأثير على شكل\صورة دولته</a:t>
            </a:r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ar-SA" dirty="0"/>
              <a:t>يحق لكل مواطن اختيار القادة الذي يؤمن بمبادئهم وافكارهم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ar-SA" dirty="0"/>
              <a:t>هذا التصويت يعني التأثير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ar-SA" dirty="0"/>
              <a:t>في عمركم الحالي, لا يوجد عندكم حق التصويت</a:t>
            </a:r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ar-SA" dirty="0"/>
              <a:t>لكن نستطيع التدرب على مراحل التصويت</a:t>
            </a:r>
            <a:endParaRPr dirty="0"/>
          </a:p>
        </p:txBody>
      </p:sp>
      <p:grpSp>
        <p:nvGrpSpPr>
          <p:cNvPr id="178" name="Google Shape;178;p13"/>
          <p:cNvGrpSpPr/>
          <p:nvPr/>
        </p:nvGrpSpPr>
        <p:grpSpPr>
          <a:xfrm>
            <a:off x="1810775" y="2653048"/>
            <a:ext cx="2700472" cy="3630696"/>
            <a:chOff x="1273323" y="2906836"/>
            <a:chExt cx="2700472" cy="3630696"/>
          </a:xfrm>
        </p:grpSpPr>
        <p:pic>
          <p:nvPicPr>
            <p:cNvPr id="179" name="Google Shape;179;p13" descr="People vote candidates of different parties. election voting, ballot and politics, choice democracy Free Vector"/>
            <p:cNvPicPr preferRelativeResize="0"/>
            <p:nvPr/>
          </p:nvPicPr>
          <p:blipFill rotWithShape="1">
            <a:blip r:embed="rId3">
              <a:alphaModFix/>
            </a:blip>
            <a:srcRect l="23538" t="6925" r="22716"/>
            <a:stretch/>
          </p:blipFill>
          <p:spPr>
            <a:xfrm>
              <a:off x="1273323" y="2906836"/>
              <a:ext cx="2700472" cy="363069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0" name="Google Shape;180;p13"/>
            <p:cNvSpPr/>
            <p:nvPr/>
          </p:nvSpPr>
          <p:spPr>
            <a:xfrm>
              <a:off x="2811566" y="5349667"/>
              <a:ext cx="931492" cy="324740"/>
            </a:xfrm>
            <a:prstGeom prst="rect">
              <a:avLst/>
            </a:prstGeom>
            <a:solidFill>
              <a:srgbClr val="D7D4C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" name="Google Shape;181;p13"/>
            <p:cNvSpPr/>
            <p:nvPr/>
          </p:nvSpPr>
          <p:spPr>
            <a:xfrm>
              <a:off x="1340265" y="5319756"/>
              <a:ext cx="1026920" cy="324740"/>
            </a:xfrm>
            <a:prstGeom prst="rect">
              <a:avLst/>
            </a:prstGeom>
            <a:solidFill>
              <a:srgbClr val="D7D4C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4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ar-SA" dirty="0"/>
              <a:t>كلنا مواطنون-كلنا نصوت</a:t>
            </a:r>
            <a:br>
              <a:rPr lang="he-IL" dirty="0"/>
            </a:br>
            <a:endParaRPr dirty="0"/>
          </a:p>
        </p:txBody>
      </p:sp>
      <p:sp>
        <p:nvSpPr>
          <p:cNvPr id="187" name="Google Shape;187;p14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ar-SA" dirty="0"/>
              <a:t>لمعرفه من نختار ,علينا ان نفكر بالأشياء المهمة لنا</a:t>
            </a:r>
            <a:r>
              <a:rPr lang="iw-IL" dirty="0"/>
              <a:t>.</a:t>
            </a:r>
            <a:endParaRPr lang="ar-SA" dirty="0"/>
          </a:p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ar-SA" dirty="0"/>
              <a:t>ما هي التحديات التي تواجهها دولة إسرائيل؟</a:t>
            </a:r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ar-SA" dirty="0"/>
              <a:t>ما الذي يجب تغيره؟</a:t>
            </a:r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ar-SA" dirty="0"/>
              <a:t>ما الذي يجب تحسينه؟</a:t>
            </a:r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ar-SA" dirty="0"/>
              <a:t>من اجل الإجابة عن هذه الأسئلة مهم ان نكون ملمين بما يدور في بلادنا</a:t>
            </a:r>
            <a:r>
              <a:rPr lang="iw-IL" dirty="0"/>
              <a:t>.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ar-SA" dirty="0"/>
              <a:t>مهم ان نصغي لأصوات أخرى, قصص مغايرة, نشاهد الاخبار, قراءة مواضيع مختلفة تحدث في الدولة.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ar-SA" dirty="0"/>
              <a:t>هكذا نستطيع ان نعرف ما يحدث من احداث يومية في دولة إسرائيل, وليس فقط عند الصغار.</a:t>
            </a:r>
            <a:br>
              <a:rPr lang="iw-IL" dirty="0"/>
            </a:br>
            <a:endParaRPr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5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ar-SA" dirty="0"/>
              <a:t>كلنا مواطنون – كلنا نصوت</a:t>
            </a:r>
            <a:br>
              <a:rPr lang="ar-SA" dirty="0"/>
            </a:br>
            <a:endParaRPr dirty="0"/>
          </a:p>
        </p:txBody>
      </p:sp>
      <p:sp>
        <p:nvSpPr>
          <p:cNvPr id="193" name="Google Shape;193;p15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ar-SA" dirty="0"/>
              <a:t>نصغي ونعرف الواقع الذي نعيشه , لنعرف ما يجب تغيره , أي  حزبي مثل آرائنا بأفضل صورة ممكنة</a:t>
            </a:r>
          </a:p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ar-SA" dirty="0"/>
              <a:t>نتمرن على الاصغاء , والاهتمام ,وان نكون شركاء بكل ما يحدث في بيئتنا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ar-SA" dirty="0"/>
              <a:t>عندما تصلوا لجيل 18 تستطيعون التصويت وأيضا التأثير!</a:t>
            </a:r>
            <a:endParaRPr dirty="0"/>
          </a:p>
        </p:txBody>
      </p:sp>
      <p:pic>
        <p:nvPicPr>
          <p:cNvPr id="194" name="Google Shape;194;p15" descr="Character illustration of people holding speech bubbles Free Vecto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3400022"/>
            <a:ext cx="4433517" cy="30435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16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ar-SA" dirty="0"/>
              <a:t>كلنا مواطنون – كلنا نصوت</a:t>
            </a:r>
            <a:br>
              <a:rPr lang="ar-SA" dirty="0"/>
            </a:br>
            <a:endParaRPr dirty="0"/>
          </a:p>
        </p:txBody>
      </p:sp>
      <p:sp>
        <p:nvSpPr>
          <p:cNvPr id="200" name="Google Shape;200;p16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ar-SA" dirty="0"/>
              <a:t>حتى ذلك الوقت نلعب بلعبة ال "لو"</a:t>
            </a:r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ar-SA" dirty="0"/>
              <a:t>مهمة للطلاب :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ar-SA" dirty="0"/>
              <a:t>أعطيت لكم مهام جمع خلال الأسبوع من خلال وسائل الاتصال والانترنت معلومات هامة حول احداث لها علاقة بدولتنا , وطلب منكم التطرق والمعالجة.</a:t>
            </a:r>
            <a:endParaRPr dirty="0"/>
          </a:p>
        </p:txBody>
      </p:sp>
      <p:pic>
        <p:nvPicPr>
          <p:cNvPr id="201" name="Google Shape;201;p16" descr="Manager prioritizing tasks in to do list Free Vecto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50017" y="3451538"/>
            <a:ext cx="4285056" cy="28544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7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ar-SA" dirty="0"/>
              <a:t>كلنا مواطنون- كلنا نصوت</a:t>
            </a:r>
            <a:endParaRPr dirty="0"/>
          </a:p>
        </p:txBody>
      </p:sp>
      <p:sp>
        <p:nvSpPr>
          <p:cNvPr id="207" name="Google Shape;207;p17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ar-SA" dirty="0"/>
              <a:t>بعد ان جمعتم المعلومات ,سجلوها في </a:t>
            </a:r>
            <a:r>
              <a:rPr lang="ar-SA" dirty="0" err="1"/>
              <a:t>البادلت</a:t>
            </a:r>
            <a:r>
              <a:rPr lang="ar-SA" dirty="0"/>
              <a:t> الصفي:</a:t>
            </a:r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ar-SA" dirty="0"/>
              <a:t>" لو تم اختياري اليوم لرئاسة حكومة إسرائيل. التحديات التي كنت اريد ان اعالجها هي:"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 dirty="0"/>
          </a:p>
        </p:txBody>
      </p:sp>
      <p:pic>
        <p:nvPicPr>
          <p:cNvPr id="208" name="Google Shape;208;p17" descr="Set of colorful speech bubbles. Premium Vecto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01679" y="2700796"/>
            <a:ext cx="5228275" cy="35495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8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/>
            <a:r>
              <a:rPr lang="ar-SA" dirty="0"/>
              <a:t>كلنا مواطنون- كلنا نصوت</a:t>
            </a:r>
            <a:endParaRPr dirty="0"/>
          </a:p>
        </p:txBody>
      </p:sp>
      <p:sp>
        <p:nvSpPr>
          <p:cNvPr id="214" name="Google Shape;214;p18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ar-SA" dirty="0"/>
              <a:t>عرض المواضيع المستعجلة والمهمة للدولة</a:t>
            </a:r>
          </a:p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 lang="ar-SA"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ar-SA" dirty="0"/>
              <a:t>يفحص المعلم مع الطلاب :هل هنالك مواضيع مكررة ؟على ماذا يدل هذا؟</a:t>
            </a:r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ar-SA" dirty="0"/>
              <a:t>اختيار 4-5 مواضيع أساسية.</a:t>
            </a:r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ar-SA" dirty="0"/>
              <a:t>تقسيم الصف الى 4-5 مجموعات حسب عدد المواضيع.</a:t>
            </a:r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ar-SA" dirty="0"/>
              <a:t>بحال تم التعلم عن بعد, يتم تقسيم الصف لعدة غرف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 u="sng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9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/>
            <a:r>
              <a:rPr lang="ar-SA" dirty="0"/>
              <a:t>كلنا مواطنون- كلنا نصوت</a:t>
            </a:r>
            <a:endParaRPr dirty="0"/>
          </a:p>
        </p:txBody>
      </p:sp>
      <p:sp>
        <p:nvSpPr>
          <p:cNvPr id="220" name="Google Shape;220;p19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ar-SA" dirty="0"/>
              <a:t>يكل مجموعة\غرفه يقوم الطلاب بالمهام التالية:</a:t>
            </a:r>
          </a:p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 lang="ar-SA" dirty="0"/>
          </a:p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ar-SA" dirty="0"/>
              <a:t>حسب رأيكم , هل باستطاعتكم تعزيز الموضوع الذي كنتم تريدون تعزيزه كرئيس حكومة أيضا كطلاب؟ كيف؟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ar-SA" dirty="0"/>
              <a:t>اختاروا طريقه إبداعية , عارضة ,مقال , منشور,.....الخ. وبعدها عرض الموضوع الذي تريدون تعزيزه امام الجميع.</a:t>
            </a:r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 lang="ar-SA"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ar-SA" dirty="0"/>
              <a:t>باستطاعتكم اختيار مشروع او أكثر والذي تودون تعزيزه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"/>
          <p:cNvSpPr txBox="1">
            <a:spLocks noGrp="1"/>
          </p:cNvSpPr>
          <p:nvPr>
            <p:ph type="title"/>
          </p:nvPr>
        </p:nvSpPr>
        <p:spPr>
          <a:xfrm>
            <a:off x="526348" y="53138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br>
              <a:rPr lang="ar-SA" dirty="0"/>
            </a:br>
            <a:br>
              <a:rPr lang="ar-SA" dirty="0"/>
            </a:br>
            <a:r>
              <a:rPr lang="ar-SA" dirty="0"/>
              <a:t>بصدد انتخابات ديمقراطية للكنيست ال25</a:t>
            </a:r>
            <a:br>
              <a:rPr lang="ar-SA" dirty="0"/>
            </a:br>
            <a:br>
              <a:rPr lang="ar-SA" dirty="0"/>
            </a:br>
            <a:endParaRPr dirty="0"/>
          </a:p>
        </p:txBody>
      </p:sp>
      <p:sp>
        <p:nvSpPr>
          <p:cNvPr id="102" name="Google Shape;102;p2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00"/>
              <a:buNone/>
            </a:pPr>
            <a:r>
              <a:rPr lang="ar-SA" dirty="0">
                <a:solidFill>
                  <a:srgbClr val="0070C0"/>
                </a:solidFill>
              </a:rPr>
              <a:t>مقدمة:</a:t>
            </a:r>
          </a:p>
          <a:p>
            <a:pPr marL="0" lvl="0" indent="0">
              <a:buNone/>
            </a:pPr>
            <a:r>
              <a:rPr lang="ar-SA" dirty="0"/>
              <a:t>ستجرى انتخابات الكنيست يوم الثلاثاء ، 27 تشرين اول 2026، وهذه فرصة للتعرف على الاسم والهيكلية.</a:t>
            </a:r>
          </a:p>
          <a:p>
            <a:pPr marL="0" lvl="0" indent="0">
              <a:buNone/>
            </a:pPr>
            <a:r>
              <a:rPr lang="ar-SA" dirty="0"/>
              <a:t>الكنيست ، لتطوير فهم إيجابي للأفكار الديمقراطية ، ومؤسسة الكنيست والقادة البارزين في إسرائيل</a:t>
            </a:r>
          </a:p>
          <a:p>
            <a:pPr marL="0" lvl="0" indent="0">
              <a:buNone/>
            </a:pPr>
            <a:r>
              <a:rPr lang="ar-SA" dirty="0"/>
              <a:t> منذ بدايتها.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20"/>
          <p:cNvSpPr txBox="1">
            <a:spLocks noGrp="1"/>
          </p:cNvSpPr>
          <p:nvPr>
            <p:ph type="ctrTitle"/>
          </p:nvPr>
        </p:nvSpPr>
        <p:spPr>
          <a:xfrm>
            <a:off x="1524000" y="2098751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</a:pPr>
            <a:r>
              <a:rPr lang="ar-SA" sz="5400" dirty="0"/>
              <a:t>الدرس 3</a:t>
            </a:r>
            <a:br>
              <a:rPr lang="ar-SA" sz="5400" dirty="0"/>
            </a:br>
            <a:br>
              <a:rPr lang="ar-SA" sz="5400" dirty="0"/>
            </a:br>
            <a:r>
              <a:rPr lang="ar-SA" sz="5400" dirty="0"/>
              <a:t>عملية الانتخاب في إسرائيل بواقع اجتماعي وسياسي وأمني معقد</a:t>
            </a:r>
            <a:br>
              <a:rPr lang="iw-IL" sz="5400" dirty="0"/>
            </a:br>
            <a:endParaRPr sz="5400" dirty="0"/>
          </a:p>
        </p:txBody>
      </p:sp>
      <p:pic>
        <p:nvPicPr>
          <p:cNvPr id="226" name="Google Shape;226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53578" y="0"/>
            <a:ext cx="1284844" cy="13674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21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lvl="0"/>
            <a:br>
              <a:rPr lang="ar-SA" dirty="0"/>
            </a:br>
            <a:br>
              <a:rPr lang="ar-SA" dirty="0"/>
            </a:br>
            <a:r>
              <a:rPr lang="ar-SA" dirty="0"/>
              <a:t>عملية الانتخاب في إسرائيل بواقع اجتماعي وسياسي وأمني معقد</a:t>
            </a:r>
            <a:br>
              <a:rPr lang="iw-IL" dirty="0"/>
            </a:br>
            <a:br>
              <a:rPr lang="ar-SA" dirty="0"/>
            </a:br>
            <a:endParaRPr dirty="0"/>
          </a:p>
        </p:txBody>
      </p:sp>
      <p:sp>
        <p:nvSpPr>
          <p:cNvPr id="232" name="Google Shape;232;p21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200" cy="51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ar-SA" dirty="0"/>
              <a:t>ان يعرف المعلم  عملية الانتخابات في إسرائيل من خلال لعبة الحروف.</a:t>
            </a:r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u="sng" dirty="0">
                <a:solidFill>
                  <a:schemeClr val="hlink"/>
                </a:solidFill>
                <a:hlinkClick r:id="rId3"/>
              </a:rPr>
              <a:t>משחק האותיות </a:t>
            </a:r>
            <a:r>
              <a:rPr lang="ar-SA" u="sng" dirty="0">
                <a:solidFill>
                  <a:schemeClr val="hlink"/>
                </a:solidFill>
              </a:rPr>
              <a:t>لعبة الحروف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 dirty="0"/>
          </a:p>
        </p:txBody>
      </p:sp>
      <p:pic>
        <p:nvPicPr>
          <p:cNvPr id="233" name="Google Shape;233;p21" descr="Election or referendum campaign Free Vector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76982" y="2676702"/>
            <a:ext cx="5962650" cy="3971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22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lvl="0"/>
            <a:br>
              <a:rPr lang="ar-SA" dirty="0"/>
            </a:br>
            <a:br>
              <a:rPr lang="ar-SA" dirty="0"/>
            </a:br>
            <a:r>
              <a:rPr lang="ar-SA" dirty="0"/>
              <a:t>عملية الانتخاب في إسرائيل بواقع اجتماعي وسياسي وأمني معقد</a:t>
            </a:r>
            <a:br>
              <a:rPr lang="iw-IL" dirty="0"/>
            </a:br>
            <a:br>
              <a:rPr lang="ar-SA" dirty="0"/>
            </a:br>
            <a:endParaRPr dirty="0"/>
          </a:p>
        </p:txBody>
      </p:sp>
      <p:sp>
        <p:nvSpPr>
          <p:cNvPr id="240" name="Google Shape;240;p22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ar-SA" dirty="0"/>
              <a:t>ما هي التحديات القائمة امام منظمو الانتخابات هذا العام؟</a:t>
            </a:r>
          </a:p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 lang="ar-SA" dirty="0"/>
          </a:p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ar-SA" dirty="0"/>
              <a:t>هل الوضع الأمني والسياسي والاجتماعي يؤثر على الحملة الانتخابية هذا العام؟ كيف؟</a:t>
            </a:r>
            <a:endParaRPr dirty="0"/>
          </a:p>
        </p:txBody>
      </p:sp>
      <p:pic>
        <p:nvPicPr>
          <p:cNvPr id="241" name="Google Shape;241;p22" descr="Business people asking questions flat vector illustration Free Vecto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24936" y="3152896"/>
            <a:ext cx="2930645" cy="29306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23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lvl="0"/>
            <a:br>
              <a:rPr lang="ar-SA" dirty="0"/>
            </a:br>
            <a:r>
              <a:rPr lang="ar-SA" dirty="0"/>
              <a:t>عمليه الانتخاب في إسرائيل بواقع اجتماعي وسياسي وأمني معقد</a:t>
            </a:r>
            <a:br>
              <a:rPr lang="iw-IL" dirty="0"/>
            </a:br>
            <a:br>
              <a:rPr lang="ar-SA" dirty="0"/>
            </a:br>
            <a:endParaRPr dirty="0"/>
          </a:p>
        </p:txBody>
      </p:sp>
      <p:sp>
        <p:nvSpPr>
          <p:cNvPr id="247" name="Google Shape;247;p23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ar-SA" dirty="0"/>
              <a:t>من اجل الحفاظ على سلامة المواطنين </a:t>
            </a:r>
            <a:r>
              <a:rPr lang="ar-SA" sz="2800" dirty="0"/>
              <a:t>بواقع اجتماعي وسياسي وأمني معقد</a:t>
            </a:r>
            <a:br>
              <a:rPr lang="iw-IL" sz="2800" dirty="0"/>
            </a:br>
            <a:r>
              <a:rPr lang="ar-SA" dirty="0"/>
              <a:t>, يتطلب تجهيزات خاصه للقيام بالانتخابات مع تقييدات التجمهر:</a:t>
            </a:r>
          </a:p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ar-SA" dirty="0"/>
              <a:t>1. عدم التجمهر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ar-SA" dirty="0"/>
              <a:t>2.الحفاظ على التواجد بالقرب من أماكن محمية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ar-SA" dirty="0"/>
              <a:t>3. حق الاقتراع للجميع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 dirty="0"/>
          </a:p>
        </p:txBody>
      </p:sp>
      <p:grpSp>
        <p:nvGrpSpPr>
          <p:cNvPr id="248" name="Google Shape;248;p23"/>
          <p:cNvGrpSpPr/>
          <p:nvPr/>
        </p:nvGrpSpPr>
        <p:grpSpPr>
          <a:xfrm>
            <a:off x="894695" y="2987899"/>
            <a:ext cx="6374579" cy="2490799"/>
            <a:chOff x="894695" y="1966468"/>
            <a:chExt cx="6374579" cy="4246325"/>
          </a:xfrm>
        </p:grpSpPr>
        <p:pic>
          <p:nvPicPr>
            <p:cNvPr id="249" name="Google Shape;249;p23" descr="Hand drawn people in medical masks with placards Free Vector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94695" y="1966468"/>
              <a:ext cx="6374579" cy="42463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0" name="Google Shape;250;p23"/>
            <p:cNvSpPr/>
            <p:nvPr/>
          </p:nvSpPr>
          <p:spPr>
            <a:xfrm>
              <a:off x="2990503" y="3849428"/>
              <a:ext cx="2401894" cy="173143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1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ar-SA" sz="20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في فتره "الحرب" تكون الانتخابات تحت إجراءات مشددة</a:t>
              </a:r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24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lvl="0"/>
            <a:r>
              <a:rPr lang="ar-SA" dirty="0"/>
              <a:t>عمليه الانتخاب في إسرائيل بفترة </a:t>
            </a:r>
            <a:r>
              <a:rPr lang="ar-SA" dirty="0" err="1"/>
              <a:t>الكورونا</a:t>
            </a:r>
            <a:br>
              <a:rPr lang="ar-SA" dirty="0"/>
            </a:br>
            <a:endParaRPr dirty="0"/>
          </a:p>
        </p:txBody>
      </p:sp>
      <p:sp>
        <p:nvSpPr>
          <p:cNvPr id="256" name="Google Shape;256;p24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ar-SA" dirty="0"/>
              <a:t>في تشرين الثاني 2020 أقيمت انتخابات لرئاسة الولايات المتحدة بفترة </a:t>
            </a:r>
            <a:r>
              <a:rPr lang="ar-SA" dirty="0" err="1"/>
              <a:t>الكورونا</a:t>
            </a:r>
            <a:r>
              <a:rPr lang="ar-SA" dirty="0"/>
              <a:t>. الامريكيون غيروا طريقه الانتخاب المتبعة.</a:t>
            </a:r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ar-SA" dirty="0"/>
              <a:t>وأيضا إسرائيل واجهت انتخابات في بداية </a:t>
            </a:r>
            <a:r>
              <a:rPr lang="ar-SA" dirty="0" err="1"/>
              <a:t>الكورونا</a:t>
            </a:r>
            <a:r>
              <a:rPr lang="ar-SA" dirty="0"/>
              <a:t>, وأيضا أعطت اجابه وحلول للمعزولين وللمرضى الذين أصيبوا </a:t>
            </a:r>
            <a:r>
              <a:rPr lang="ar-SA" dirty="0" err="1"/>
              <a:t>بالكورونا</a:t>
            </a:r>
            <a:r>
              <a:rPr lang="ar-SA" dirty="0"/>
              <a:t> لاستخدام حق التصويت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ar-SA" dirty="0"/>
              <a:t>في الصور التي امامكم تستطيعون رؤية عدة ملائمات للانتخابات بفترة </a:t>
            </a:r>
            <a:r>
              <a:rPr lang="ar-SA" dirty="0" err="1"/>
              <a:t>الكورونا</a:t>
            </a:r>
            <a:endParaRPr lang="he-IL" dirty="0"/>
          </a:p>
        </p:txBody>
      </p:sp>
      <p:pic>
        <p:nvPicPr>
          <p:cNvPr id="257" name="Google Shape;257;p24" descr="When and how to use mask infographic Free Vecto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0145" y="3640436"/>
            <a:ext cx="3895131" cy="25946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25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lvl="0"/>
            <a:br>
              <a:rPr lang="ar-SA" dirty="0"/>
            </a:br>
            <a:br>
              <a:rPr lang="ar-SA" dirty="0"/>
            </a:br>
            <a:r>
              <a:rPr lang="ar-SA" dirty="0"/>
              <a:t>عملية الانتخاب في إسرائيل بواقع اجتماعي وسياسي وأمني معقد</a:t>
            </a:r>
            <a:br>
              <a:rPr lang="iw-IL" dirty="0"/>
            </a:br>
            <a:br>
              <a:rPr lang="ar-SA" dirty="0"/>
            </a:br>
            <a:endParaRPr dirty="0"/>
          </a:p>
        </p:txBody>
      </p:sp>
      <p:sp>
        <p:nvSpPr>
          <p:cNvPr id="263" name="Google Shape;263;p25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10"/>
              <a:buNone/>
            </a:pPr>
            <a:r>
              <a:rPr lang="ar-SA" sz="2210" dirty="0"/>
              <a:t>المهمة</a:t>
            </a:r>
          </a:p>
          <a:p>
            <a:pPr marL="0" lvl="0" indent="0" algn="r" rtl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10"/>
              <a:buNone/>
            </a:pPr>
            <a:r>
              <a:rPr lang="ar-SA" sz="2210" dirty="0"/>
              <a:t>تقسيم الطلاب الى 5 مجموعات, في حال التعلم عن بعد تقسم ل 5 غرف.</a:t>
            </a:r>
            <a:endParaRPr sz="2210" dirty="0"/>
          </a:p>
          <a:p>
            <a:pPr marL="228600" lvl="0" indent="-88265" algn="r" rtl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10"/>
              <a:buNone/>
            </a:pPr>
            <a:r>
              <a:rPr lang="ar-SA" sz="2210" dirty="0"/>
              <a:t>الطلاب الأعزاء!</a:t>
            </a:r>
          </a:p>
          <a:p>
            <a:pPr marL="0" lvl="0" indent="0" algn="r" rtl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10"/>
              <a:buNone/>
            </a:pPr>
            <a:r>
              <a:rPr lang="ar-SA" sz="2210" dirty="0"/>
              <a:t>انتخبتم للجنه الانتخابات المركزية لدولة إسرائيل للكنيست ال 26- للأسف في هذه الايام نحن نواجه حالة استثنائية ووضع امني سياسي اجتماعي معقد. </a:t>
            </a:r>
          </a:p>
          <a:p>
            <a:pPr marL="0" lvl="0" indent="0" algn="r" rtl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10"/>
              <a:buNone/>
            </a:pPr>
            <a:r>
              <a:rPr lang="ar-SA" sz="2210" dirty="0"/>
              <a:t>مطلوب منكم التفكير بشكل ابداع, وعرض اقتراحات من خلال الكتابة -الرسم-جداول –عارضة مشتركة(من اجل القيام </a:t>
            </a:r>
          </a:p>
          <a:p>
            <a:pPr marL="0" lvl="0" indent="0" algn="r" rtl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10"/>
              <a:buNone/>
            </a:pPr>
            <a:r>
              <a:rPr lang="ar-SA" sz="2210" dirty="0"/>
              <a:t>بالحملة الانتخابية بفتره مغايرة</a:t>
            </a:r>
          </a:p>
          <a:p>
            <a:pPr marL="0" lvl="0" indent="0" algn="r" rtl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10"/>
              <a:buNone/>
            </a:pPr>
            <a:r>
              <a:rPr lang="ar-SA" sz="2210" dirty="0"/>
              <a:t>باقتراحاتكم عليكم التطرق للإرشادات التالية:</a:t>
            </a:r>
          </a:p>
          <a:p>
            <a:pPr marL="0" lvl="0" indent="0" algn="r" rtl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10"/>
              <a:buNone/>
            </a:pPr>
            <a:r>
              <a:rPr lang="ar-SA" sz="2210" dirty="0"/>
              <a:t>1. الحفاظ على الحماية والسلامة وعدم التجمهر.</a:t>
            </a:r>
            <a:endParaRPr lang="he-IL" sz="2210" dirty="0"/>
          </a:p>
          <a:p>
            <a:pPr marL="0" lvl="0" indent="0" algn="r" rtl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10"/>
              <a:buNone/>
            </a:pPr>
            <a:r>
              <a:rPr lang="ar-SA" sz="2210" dirty="0"/>
              <a:t>2.الحفاظ على التواجد بالقرب من مناطق محمية</a:t>
            </a:r>
            <a:endParaRPr sz="2210" dirty="0"/>
          </a:p>
          <a:p>
            <a:pPr marL="0" lvl="0" indent="0" algn="r" rtl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10"/>
              <a:buNone/>
            </a:pPr>
            <a:r>
              <a:rPr lang="ar-SA" sz="2210" dirty="0"/>
              <a:t>3.الحفاظ على حق التصويت لجميع المواطنين..</a:t>
            </a:r>
            <a:endParaRPr sz="2210" dirty="0"/>
          </a:p>
          <a:p>
            <a:pPr marL="0" lvl="0" indent="0" algn="r" rtl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10"/>
              <a:buNone/>
            </a:pPr>
            <a:r>
              <a:rPr lang="ar-SA" sz="2210" dirty="0"/>
              <a:t>4. </a:t>
            </a:r>
            <a:r>
              <a:rPr lang="iw-IL" sz="2210" dirty="0"/>
              <a:t> </a:t>
            </a:r>
            <a:r>
              <a:rPr lang="ar-SA" sz="2210" dirty="0"/>
              <a:t>بعد كتابه آرائكم ,اختاروا ممثل للمجموعة ليعرض اقتراحاتكم امام الجميع</a:t>
            </a:r>
            <a:endParaRPr sz="221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26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lvl="0"/>
            <a:br>
              <a:rPr lang="ar-SA" dirty="0"/>
            </a:br>
            <a:br>
              <a:rPr lang="ar-SA" dirty="0"/>
            </a:br>
            <a:r>
              <a:rPr lang="ar-SA" dirty="0"/>
              <a:t>عملية الانتخاب في إسرائيل بواقع اجتماعي وسياسي وأمني معقد</a:t>
            </a:r>
            <a:br>
              <a:rPr lang="iw-IL" dirty="0"/>
            </a:br>
            <a:br>
              <a:rPr lang="ar-SA" dirty="0"/>
            </a:br>
            <a:endParaRPr dirty="0"/>
          </a:p>
        </p:txBody>
      </p:sp>
      <p:sp>
        <p:nvSpPr>
          <p:cNvPr id="269" name="Google Shape;269;p26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ar-SA" dirty="0"/>
              <a:t>تلخيص الدرس</a:t>
            </a:r>
          </a:p>
          <a:p>
            <a:pPr marL="0" lvl="0" indent="0" algn="ct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ar-SA" dirty="0"/>
              <a:t>عرض عارضة الآراء الصفية للانتخابات </a:t>
            </a:r>
            <a:r>
              <a:rPr lang="ar-SA"/>
              <a:t>بحالة استثنائية</a:t>
            </a:r>
            <a:endParaRPr dirty="0"/>
          </a:p>
        </p:txBody>
      </p:sp>
      <p:grpSp>
        <p:nvGrpSpPr>
          <p:cNvPr id="270" name="Google Shape;270;p26"/>
          <p:cNvGrpSpPr/>
          <p:nvPr/>
        </p:nvGrpSpPr>
        <p:grpSpPr>
          <a:xfrm>
            <a:off x="2450181" y="2884867"/>
            <a:ext cx="6817794" cy="3003906"/>
            <a:chOff x="2437302" y="2760523"/>
            <a:chExt cx="6817794" cy="3888104"/>
          </a:xfrm>
        </p:grpSpPr>
        <p:pic>
          <p:nvPicPr>
            <p:cNvPr id="271" name="Google Shape;271;p26" descr="Online or electronic voting Free Vector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437302" y="2760523"/>
              <a:ext cx="6817794" cy="388810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2" name="Google Shape;272;p26"/>
            <p:cNvSpPr/>
            <p:nvPr/>
          </p:nvSpPr>
          <p:spPr>
            <a:xfrm>
              <a:off x="3375589" y="3312702"/>
              <a:ext cx="1187865" cy="3385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iw-IL" sz="1100" b="1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 dirty="0"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3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lvl="0"/>
            <a:r>
              <a:rPr lang="ar-SA" dirty="0"/>
              <a:t>بصدد انتخابات ديمقراطية للكنيست ال26</a:t>
            </a:r>
            <a:br>
              <a:rPr lang="ar-SA" dirty="0"/>
            </a:br>
            <a:endParaRPr dirty="0"/>
          </a:p>
        </p:txBody>
      </p:sp>
      <p:sp>
        <p:nvSpPr>
          <p:cNvPr id="108" name="Google Shape;108;p3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405"/>
              <a:buNone/>
            </a:pPr>
            <a:r>
              <a:rPr lang="ar-SA" sz="2405" dirty="0">
                <a:solidFill>
                  <a:srgbClr val="0070C0"/>
                </a:solidFill>
              </a:rPr>
              <a:t>طبقه الطلاب</a:t>
            </a:r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5"/>
              <a:buNone/>
            </a:pPr>
            <a:r>
              <a:rPr lang="ar-SA" sz="2405" dirty="0"/>
              <a:t>صفوف : رابع-سادس</a:t>
            </a:r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5"/>
              <a:buNone/>
            </a:pPr>
            <a:endParaRPr lang="ar-SA" sz="2405"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5"/>
              <a:buNone/>
            </a:pPr>
            <a:r>
              <a:rPr lang="ar-SA" sz="2405" dirty="0"/>
              <a:t>المدة الزمنية</a:t>
            </a:r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5"/>
              <a:buNone/>
            </a:pPr>
            <a:endParaRPr lang="ar-SA" sz="2405"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5"/>
              <a:buNone/>
            </a:pPr>
            <a:r>
              <a:rPr lang="ar-SA" sz="2405" dirty="0"/>
              <a:t>3 ساعات</a:t>
            </a:r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5"/>
              <a:buNone/>
            </a:pPr>
            <a:endParaRPr sz="2405"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5"/>
              <a:buNone/>
            </a:pPr>
            <a:r>
              <a:rPr lang="ar-SA" sz="2405" dirty="0"/>
              <a:t>الاهداف</a:t>
            </a:r>
            <a:endParaRPr sz="2405"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70C0"/>
              </a:buClr>
              <a:buSzPts val="2405"/>
              <a:buNone/>
            </a:pPr>
            <a:r>
              <a:rPr lang="ar-SA" sz="2405" dirty="0">
                <a:solidFill>
                  <a:schemeClr val="tx1"/>
                </a:solidFill>
              </a:rPr>
              <a:t>ان يتعرف الطالب عبى المصطلحات :انتخابات-مرشحين-مبادئ</a:t>
            </a:r>
            <a:endParaRPr dirty="0">
              <a:solidFill>
                <a:schemeClr val="tx1"/>
              </a:solidFill>
            </a:endParaRPr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5"/>
              <a:buNone/>
            </a:pPr>
            <a:r>
              <a:rPr lang="ar-SA" sz="2405" dirty="0"/>
              <a:t>ان يميز الطالب مهام المرشحين امام جمهور المصوتين في المجتمع الإسرائيلي هذه الأيام.</a:t>
            </a:r>
            <a:endParaRPr sz="2405"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5"/>
              <a:buNone/>
            </a:pPr>
            <a:r>
              <a:rPr lang="ar-SA" sz="2405" dirty="0"/>
              <a:t>ان يتعرف الطالب على مراحل الانتخابات في اسرائيل</a:t>
            </a:r>
            <a:endParaRPr sz="2405"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5"/>
              <a:buNone/>
            </a:pPr>
            <a:r>
              <a:rPr lang="ar-SA" sz="2405" dirty="0"/>
              <a:t>ان يصيغ الطالب اقتراحات جديدة للقيام بالانتخابات في ظل الوضع الامني</a:t>
            </a:r>
            <a:endParaRPr sz="2405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4"/>
          <p:cNvSpPr txBox="1">
            <a:spLocks noGrp="1"/>
          </p:cNvSpPr>
          <p:nvPr>
            <p:ph type="ctrTitle"/>
          </p:nvPr>
        </p:nvSpPr>
        <p:spPr>
          <a:xfrm>
            <a:off x="1524000" y="2098751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ar-SA" dirty="0"/>
              <a:t>الدرس 1</a:t>
            </a:r>
            <a:br>
              <a:rPr lang="ar-SA" dirty="0"/>
            </a:br>
            <a:br>
              <a:rPr lang="ar-SA" dirty="0"/>
            </a:br>
            <a:r>
              <a:rPr lang="ar-SA" dirty="0"/>
              <a:t>بصدد الانتخابات</a:t>
            </a:r>
            <a:br>
              <a:rPr lang="iw-IL" dirty="0"/>
            </a:br>
            <a:endParaRPr dirty="0"/>
          </a:p>
        </p:txBody>
      </p:sp>
      <p:pic>
        <p:nvPicPr>
          <p:cNvPr id="114" name="Google Shape;114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53578" y="0"/>
            <a:ext cx="1284844" cy="13674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5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br>
              <a:rPr lang="ar-SA" dirty="0"/>
            </a:br>
            <a:r>
              <a:rPr lang="ar-SA" dirty="0"/>
              <a:t>بصدد الانتخابات</a:t>
            </a:r>
            <a:br>
              <a:rPr lang="ar-SA" dirty="0"/>
            </a:br>
            <a:endParaRPr dirty="0"/>
          </a:p>
        </p:txBody>
      </p:sp>
      <p:sp>
        <p:nvSpPr>
          <p:cNvPr id="120" name="Google Shape;120;p5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ar-SA" dirty="0"/>
              <a:t>مشاهدة الفيلم-</a:t>
            </a:r>
            <a:r>
              <a:rPr lang="he-IL" dirty="0"/>
              <a:t>ילדי בית העץ-</a:t>
            </a:r>
            <a:r>
              <a:rPr lang="ar-SA" dirty="0"/>
              <a:t>حلقة 23 الانتخابات</a:t>
            </a:r>
          </a:p>
          <a:p>
            <a:pPr marL="0" lvl="0" indent="0" algn="ct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iw-IL" u="sng" dirty="0">
                <a:solidFill>
                  <a:schemeClr val="hlink"/>
                </a:solidFill>
                <a:hlinkClick r:id="rId3"/>
              </a:rPr>
              <a:t>https://youtu.be/KkqN-kVleU4</a:t>
            </a: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6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ar-SA" dirty="0"/>
              <a:t>بصدد الانتخابات</a:t>
            </a:r>
            <a:endParaRPr dirty="0"/>
          </a:p>
        </p:txBody>
      </p:sp>
      <p:sp>
        <p:nvSpPr>
          <p:cNvPr id="127" name="Google Shape;127;p6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ar-SA" dirty="0"/>
              <a:t>بعد مشاهدتكم للفيلم بالبيت, ما العلاقة بين للفيلم والانتخابات الديمقراطية للكنيست ال 26؟</a:t>
            </a:r>
          </a:p>
        </p:txBody>
      </p:sp>
      <p:pic>
        <p:nvPicPr>
          <p:cNvPr id="128" name="Google Shape;128;p6" descr="Business people asking questions flat vector illustration Free Vector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83224" y="2951832"/>
            <a:ext cx="2930645" cy="29306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7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ar-SA" dirty="0"/>
              <a:t>بصدد الانتخابات</a:t>
            </a:r>
            <a:endParaRPr dirty="0"/>
          </a:p>
        </p:txBody>
      </p:sp>
      <p:sp>
        <p:nvSpPr>
          <p:cNvPr id="134" name="Google Shape;134;p7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0" lvl="0" indent="0" algn="r" rtl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5"/>
              <a:buNone/>
            </a:pPr>
            <a:endParaRPr lang="ar-SA" sz="2405" dirty="0"/>
          </a:p>
          <a:p>
            <a:pPr marL="0" lvl="0" indent="0" algn="r" rtl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5"/>
              <a:buNone/>
            </a:pPr>
            <a:r>
              <a:rPr lang="ar-SA" sz="2405" dirty="0"/>
              <a:t>يقسم المعلم الطلاب الى5-6 مجموعات ,حسب حجم الصف.</a:t>
            </a:r>
          </a:p>
          <a:p>
            <a:pPr marL="0" lvl="0" indent="0" algn="r" rtl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5"/>
              <a:buNone/>
            </a:pPr>
            <a:r>
              <a:rPr lang="he-IL" sz="2405" dirty="0"/>
              <a:t>.</a:t>
            </a:r>
            <a:endParaRPr dirty="0"/>
          </a:p>
          <a:p>
            <a:pPr marL="0" lvl="0" indent="0" algn="r" rtl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5"/>
              <a:buNone/>
            </a:pPr>
            <a:r>
              <a:rPr lang="ar-SA" sz="2405" dirty="0"/>
              <a:t>كل مجموعة تأخذ 10 بطاقات</a:t>
            </a:r>
            <a:endParaRPr sz="2405" dirty="0"/>
          </a:p>
          <a:p>
            <a:pPr marL="0" lvl="0" indent="0" algn="r" rtl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5"/>
              <a:buNone/>
            </a:pPr>
            <a:r>
              <a:rPr lang="ar-SA" sz="2405" dirty="0"/>
              <a:t>5 بطاقات مع اسم المصطلح</a:t>
            </a:r>
            <a:endParaRPr lang="he-IL" sz="2405" dirty="0"/>
          </a:p>
          <a:p>
            <a:pPr marL="0" lvl="0" indent="0" algn="r" rtl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5"/>
              <a:buNone/>
            </a:pPr>
            <a:r>
              <a:rPr lang="ar-SA" sz="2405" dirty="0"/>
              <a:t>5 بطاقات مع تعريف المصطلح</a:t>
            </a:r>
          </a:p>
          <a:p>
            <a:pPr marL="0" lvl="0" indent="0" algn="r" rtl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5"/>
              <a:buNone/>
            </a:pPr>
            <a:endParaRPr lang="he-IL" sz="2405" dirty="0"/>
          </a:p>
          <a:p>
            <a:pPr marL="0" lvl="0" indent="0" algn="r" rtl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5"/>
              <a:buNone/>
            </a:pPr>
            <a:r>
              <a:rPr lang="he-IL" sz="2405" u="sng" dirty="0">
                <a:solidFill>
                  <a:schemeClr val="hlink"/>
                </a:solidFill>
                <a:hlinkClick r:id="rId3"/>
              </a:rPr>
              <a:t>לחצו כאן לכרטיסיות</a:t>
            </a:r>
            <a:endParaRPr lang="he-IL" sz="2405" dirty="0"/>
          </a:p>
          <a:p>
            <a:pPr marL="0" lvl="0" indent="0" algn="r" rtl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5"/>
              <a:buNone/>
            </a:pPr>
            <a:endParaRPr sz="2405" dirty="0"/>
          </a:p>
          <a:p>
            <a:pPr marL="0" lvl="0" indent="0" algn="r" rtl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5"/>
              <a:buNone/>
            </a:pPr>
            <a:r>
              <a:rPr lang="ar-SA" sz="2405" dirty="0"/>
              <a:t>على الطلاب ربط  اسم المصطلح مع التعريف الملائم له</a:t>
            </a:r>
          </a:p>
          <a:p>
            <a:pPr marL="0" lvl="0" indent="0" algn="r" rtl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5"/>
              <a:buNone/>
            </a:pPr>
            <a:r>
              <a:rPr lang="iw-IL" sz="2405" dirty="0"/>
              <a:t>. </a:t>
            </a:r>
            <a:endParaRPr sz="2405" dirty="0"/>
          </a:p>
          <a:p>
            <a:pPr marL="0" lvl="0" indent="0" algn="r" rtl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5"/>
              <a:buNone/>
            </a:pPr>
            <a:r>
              <a:rPr lang="ar-SA" sz="2405" dirty="0"/>
              <a:t>كل مجموعه تسأل سؤال  عن المصطلح:</a:t>
            </a:r>
            <a:endParaRPr sz="2405" dirty="0"/>
          </a:p>
          <a:p>
            <a:pPr marL="0" lvl="0" indent="0" algn="r" rtl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5"/>
              <a:buNone/>
            </a:pPr>
            <a:r>
              <a:rPr lang="ar-SA" sz="2405" dirty="0"/>
              <a:t>سؤال يدور في اذهانهم, او عن المصطلح في العالم \ دولة اسرائيل</a:t>
            </a:r>
            <a:br>
              <a:rPr lang="iw-IL" sz="2405" dirty="0"/>
            </a:br>
            <a:endParaRPr sz="2405" dirty="0"/>
          </a:p>
          <a:p>
            <a:pPr marL="0" lvl="0" indent="0" algn="r" rtl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5"/>
              <a:buNone/>
            </a:pPr>
            <a:endParaRPr sz="2405" b="0" dirty="0"/>
          </a:p>
          <a:p>
            <a:pPr marL="0" lvl="0" indent="0" algn="r" rtl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5"/>
              <a:buNone/>
            </a:pPr>
            <a:endParaRPr sz="2405" b="0" dirty="0"/>
          </a:p>
          <a:p>
            <a:pPr marL="0" lvl="0" indent="0" algn="r" rtl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57"/>
              <a:buNone/>
            </a:pPr>
            <a:r>
              <a:rPr lang="he-IL" sz="1757" u="sng" dirty="0">
                <a:solidFill>
                  <a:schemeClr val="hlink"/>
                </a:solidFill>
                <a:hlinkClick r:id="rId4"/>
              </a:rPr>
              <a:t>הגדרות מורחבות של המושגים למורה</a:t>
            </a:r>
            <a:endParaRPr lang="he-IL" sz="1757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8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ar-SA" dirty="0"/>
              <a:t>بصدد الانتخابات</a:t>
            </a:r>
            <a:endParaRPr dirty="0"/>
          </a:p>
        </p:txBody>
      </p:sp>
      <p:sp>
        <p:nvSpPr>
          <p:cNvPr id="140" name="Google Shape;140;p8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ar-SA" dirty="0"/>
              <a:t>كل مجموعة تختار مصطلح, تقرأه وتشرحه</a:t>
            </a:r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ar-SA" dirty="0"/>
              <a:t>كل مجموعة تعرض السؤال الذي تود معرفة اجابته عن المصطلح</a:t>
            </a:r>
            <a:endParaRPr dirty="0"/>
          </a:p>
        </p:txBody>
      </p:sp>
      <p:grpSp>
        <p:nvGrpSpPr>
          <p:cNvPr id="141" name="Google Shape;141;p8"/>
          <p:cNvGrpSpPr/>
          <p:nvPr/>
        </p:nvGrpSpPr>
        <p:grpSpPr>
          <a:xfrm>
            <a:off x="358923" y="1893396"/>
            <a:ext cx="4117544" cy="4392539"/>
            <a:chOff x="358922" y="1893396"/>
            <a:chExt cx="4392539" cy="4392539"/>
          </a:xfrm>
        </p:grpSpPr>
        <p:pic>
          <p:nvPicPr>
            <p:cNvPr id="142" name="Google Shape;142;p8" descr="Yellow note paper with red pin Free Vector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58922" y="1893396"/>
              <a:ext cx="4392539" cy="4392539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43" name="Google Shape;143;p8"/>
            <p:cNvGrpSpPr/>
            <p:nvPr/>
          </p:nvGrpSpPr>
          <p:grpSpPr>
            <a:xfrm>
              <a:off x="1633997" y="2948298"/>
              <a:ext cx="2117606" cy="2281728"/>
              <a:chOff x="2445848" y="-293762"/>
              <a:chExt cx="5962650" cy="5694704"/>
            </a:xfrm>
          </p:grpSpPr>
          <p:pic>
            <p:nvPicPr>
              <p:cNvPr id="144" name="Google Shape;144;p8" descr="Question mark sign in speech bubble style Free Vector"/>
              <p:cNvPicPr preferRelativeResize="0"/>
              <p:nvPr/>
            </p:nvPicPr>
            <p:blipFill rotWithShape="1">
              <a:blip r:embed="rId4">
                <a:alphaModFix/>
              </a:blip>
              <a:srcRect b="10237"/>
              <a:stretch/>
            </p:blipFill>
            <p:spPr>
              <a:xfrm>
                <a:off x="2445848" y="-293762"/>
                <a:ext cx="5962650" cy="5694704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45" name="Google Shape;145;p8"/>
              <p:cNvSpPr/>
              <p:nvPr/>
            </p:nvSpPr>
            <p:spPr>
              <a:xfrm>
                <a:off x="5759865" y="4349809"/>
                <a:ext cx="1999716" cy="846034"/>
              </a:xfrm>
              <a:prstGeom prst="rect">
                <a:avLst/>
              </a:prstGeom>
              <a:solidFill>
                <a:srgbClr val="FFF4BC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9"/>
          <p:cNvSpPr txBox="1">
            <a:spLocks noGrp="1"/>
          </p:cNvSpPr>
          <p:nvPr>
            <p:ph type="title"/>
          </p:nvPr>
        </p:nvSpPr>
        <p:spPr>
          <a:xfrm>
            <a:off x="358923" y="365760"/>
            <a:ext cx="11494094" cy="728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lang="ar-SA" dirty="0"/>
              <a:t>بصدد الانتخابات</a:t>
            </a:r>
            <a:endParaRPr dirty="0"/>
          </a:p>
        </p:txBody>
      </p:sp>
      <p:sp>
        <p:nvSpPr>
          <p:cNvPr id="151" name="Google Shape;151;p9"/>
          <p:cNvSpPr txBox="1">
            <a:spLocks noGrp="1"/>
          </p:cNvSpPr>
          <p:nvPr>
            <p:ph type="body" idx="1"/>
          </p:nvPr>
        </p:nvSpPr>
        <p:spPr>
          <a:xfrm>
            <a:off x="358923" y="1298961"/>
            <a:ext cx="11494094" cy="514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ar-SA" dirty="0"/>
              <a:t>تلخيص الدرس</a:t>
            </a:r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ar-SA" dirty="0"/>
              <a:t>في الفيلم  شاهدنا انتخابات قام  بها مجموعة من الطلاب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ar-SA" dirty="0"/>
              <a:t>كان 3 مرشحين, وكل واحد قدم  نفسه ومبادئه , وهكذا من بين عدة إمكانيات تم اختيار مرشح واحد.</a:t>
            </a:r>
            <a:endParaRPr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endParaRPr lang="ar-SA" dirty="0"/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ar-SA" dirty="0"/>
              <a:t>هكذا أيضا تقام في الدولة :هنالك عدة مرشحين او أحزاب مرشحة. الجمهور يتوجهون الى صندوق </a:t>
            </a:r>
          </a:p>
          <a:p>
            <a:pPr marL="0" lvl="0" indent="0" algn="r" rtl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None/>
            </a:pPr>
            <a:r>
              <a:rPr lang="ar-SA" dirty="0"/>
              <a:t>الاقتراع وينتخبون اكثر المرشحين كفاءة.</a:t>
            </a:r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HDOfficeLightV0">
  <a:themeElements>
    <a:clrScheme name="התאמה אישית 1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00"/>
      </a:hlink>
      <a:folHlink>
        <a:srgbClr val="00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</TotalTime>
  <Words>1076</Words>
  <Application>Microsoft Office PowerPoint</Application>
  <PresentationFormat>מסך רחב</PresentationFormat>
  <Paragraphs>146</Paragraphs>
  <Slides>26</Slides>
  <Notes>26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3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26</vt:i4>
      </vt:variant>
    </vt:vector>
  </HeadingPairs>
  <TitlesOfParts>
    <vt:vector size="30" baseType="lpstr">
      <vt:lpstr>Arial</vt:lpstr>
      <vt:lpstr>Calibri</vt:lpstr>
      <vt:lpstr>Noto Sans Symbols</vt:lpstr>
      <vt:lpstr>HDOfficeLightV0</vt:lpstr>
      <vt:lpstr>انتخابات الكنيست ال 26 </vt:lpstr>
      <vt:lpstr>  بصدد انتخابات ديمقراطية للكنيست ال25  </vt:lpstr>
      <vt:lpstr>بصدد انتخابات ديمقراطية للكنيست ال26 </vt:lpstr>
      <vt:lpstr>الدرس 1  بصدد الانتخابات </vt:lpstr>
      <vt:lpstr> بصدد الانتخابات </vt:lpstr>
      <vt:lpstr>بصدد الانتخابات</vt:lpstr>
      <vt:lpstr>بصدد الانتخابات</vt:lpstr>
      <vt:lpstr>بصدد الانتخابات</vt:lpstr>
      <vt:lpstr>بصدد الانتخابات</vt:lpstr>
      <vt:lpstr>درس 2  كلنا مواطنون- كلنا نصوت </vt:lpstr>
      <vt:lpstr>كلنا مواطنون- كلنا نصوت </vt:lpstr>
      <vt:lpstr>بصدد الانتخابات</vt:lpstr>
      <vt:lpstr>كلنا مواطنون- كلنا نصوت</vt:lpstr>
      <vt:lpstr>كلنا مواطنون-كلنا نصوت </vt:lpstr>
      <vt:lpstr>كلنا مواطنون – كلنا نصوت </vt:lpstr>
      <vt:lpstr>كلنا مواطنون – كلنا نصوت </vt:lpstr>
      <vt:lpstr>كلنا مواطنون- كلنا نصوت</vt:lpstr>
      <vt:lpstr>كلنا مواطنون- كلنا نصوت</vt:lpstr>
      <vt:lpstr>كلنا مواطنون- كلنا نصوت</vt:lpstr>
      <vt:lpstr>الدرس 3  عملية الانتخاب في إسرائيل بواقع اجتماعي وسياسي وأمني معقد </vt:lpstr>
      <vt:lpstr>  عملية الانتخاب في إسرائيل بواقع اجتماعي وسياسي وأمني معقد  </vt:lpstr>
      <vt:lpstr>  عملية الانتخاب في إسرائيل بواقع اجتماعي وسياسي وأمني معقد  </vt:lpstr>
      <vt:lpstr> عمليه الانتخاب في إسرائيل بواقع اجتماعي وسياسي وأمني معقد  </vt:lpstr>
      <vt:lpstr>عمليه الانتخاب في إسرائيل بفترة الكورونا </vt:lpstr>
      <vt:lpstr>  عملية الانتخاب في إسرائيل بواقع اجتماعي وسياسي وأمني معقد  </vt:lpstr>
      <vt:lpstr>  عملية الانتخاب في إسرائيل بواقع اجتماعي وسياسي وأمني معقد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בחירות לכנסת ה-24</dc:title>
  <dc:creator>יוסי ברק</dc:creator>
  <cp:lastModifiedBy>יוסי ברק</cp:lastModifiedBy>
  <cp:revision>33</cp:revision>
  <dcterms:created xsi:type="dcterms:W3CDTF">2021-02-03T07:01:08Z</dcterms:created>
  <dcterms:modified xsi:type="dcterms:W3CDTF">2026-08-15T08:42:58Z</dcterms:modified>
</cp:coreProperties>
</file>