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1" roundtripDataSignature="AMtx7mggsJUMk3AY4PpixtZNqn3od/pm1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3F66B2C-CB68-4695-846C-0716068F4184}">
  <a:tblStyle styleId="{73F66B2C-CB68-4695-846C-0716068F418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19444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73833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0465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83965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35972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08494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7721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64424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249730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86585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47001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9508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77226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91742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83041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34441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05157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17943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72261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651831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92685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33390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6179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80044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50262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478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70169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65536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40227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3637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0525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9133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5455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12515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53365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57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gov.il/mazhap/civicedu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gov.il/mazhap/civicedu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שקופית כותרת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7"/>
          <p:cNvSpPr txBox="1"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 b="1">
                <a:solidFill>
                  <a:srgbClr val="3F3F3F"/>
                </a:solidFill>
              </a:defRPr>
            </a:lvl1pPr>
            <a:lvl2pPr lvl="1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6pPr>
            <a:lvl7pPr lvl="6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7pPr>
            <a:lvl8pPr lvl="7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8pPr>
            <a:lvl9pPr lvl="8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" name="Google Shape;14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7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x-none"/>
              <a:t>‹#›</a:t>
            </a:fld>
            <a:endParaRPr/>
          </a:p>
        </p:txBody>
      </p:sp>
      <p:sp>
        <p:nvSpPr>
          <p:cNvPr id="17" name="Google Shape;17;p37"/>
          <p:cNvSpPr/>
          <p:nvPr/>
        </p:nvSpPr>
        <p:spPr>
          <a:xfrm>
            <a:off x="7340837" y="0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7"/>
          <p:cNvSpPr/>
          <p:nvPr/>
        </p:nvSpPr>
        <p:spPr>
          <a:xfrm rot="5400000">
            <a:off x="9668142" y="2523858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7"/>
          <p:cNvSpPr/>
          <p:nvPr/>
        </p:nvSpPr>
        <p:spPr>
          <a:xfrm>
            <a:off x="178037" y="6661447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7"/>
          <p:cNvSpPr/>
          <p:nvPr/>
        </p:nvSpPr>
        <p:spPr>
          <a:xfrm rot="5400000">
            <a:off x="-2334426" y="4334142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7"/>
          <p:cNvSpPr txBox="1"/>
          <p:nvPr/>
        </p:nvSpPr>
        <p:spPr>
          <a:xfrm>
            <a:off x="-44865" y="6619457"/>
            <a:ext cx="39908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x-none" sz="10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https://edu.gov.il/mazhap/civicedu</a:t>
            </a:r>
            <a:r>
              <a:rPr lang="x-none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המטה לחינוך אזרחי וחיים משותפים </a:t>
            </a:r>
            <a:endParaRPr sz="1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וטקסט אנכי" type="vertTx">
  <p:cSld name="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6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6"/>
          <p:cNvSpPr txBox="1">
            <a:spLocks noGrp="1"/>
          </p:cNvSpPr>
          <p:nvPr>
            <p:ph type="body" idx="1"/>
          </p:nvPr>
        </p:nvSpPr>
        <p:spPr>
          <a:xfrm rot="5400000">
            <a:off x="3927259" y="-1253331"/>
            <a:ext cx="4351337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1" name="Google Shape;81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6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x-non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אנכית וטקסט" type="vertTitleAndTx">
  <p:cSld name="VERTICAL_TITLE_AND_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7"/>
          <p:cNvSpPr txBox="1">
            <a:spLocks noGrp="1"/>
          </p:cNvSpPr>
          <p:nvPr>
            <p:ph type="title"/>
          </p:nvPr>
        </p:nvSpPr>
        <p:spPr>
          <a:xfrm rot="5400000">
            <a:off x="7133431" y="1951831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7"/>
          <p:cNvSpPr txBox="1">
            <a:spLocks noGrp="1"/>
          </p:cNvSpPr>
          <p:nvPr>
            <p:ph type="body" idx="1"/>
          </p:nvPr>
        </p:nvSpPr>
        <p:spPr>
          <a:xfrm rot="5400000">
            <a:off x="1799432" y="-600869"/>
            <a:ext cx="5811837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7" name="Google Shape;87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7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x-non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ותוכן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8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8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  <a:defRPr sz="2600" b="1"/>
            </a:lvl1pPr>
            <a:lvl2pPr marL="914400" lvl="1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1"/>
            </a:lvl2pPr>
            <a:lvl3pPr marL="1371600" lvl="2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1"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1"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1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5" name="Google Shape;25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8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x-none"/>
              <a:t>‹#›</a:t>
            </a:fld>
            <a:endParaRPr/>
          </a:p>
        </p:txBody>
      </p:sp>
      <p:sp>
        <p:nvSpPr>
          <p:cNvPr id="28" name="Google Shape;28;p38"/>
          <p:cNvSpPr/>
          <p:nvPr/>
        </p:nvSpPr>
        <p:spPr>
          <a:xfrm>
            <a:off x="7340837" y="0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8"/>
          <p:cNvSpPr/>
          <p:nvPr/>
        </p:nvSpPr>
        <p:spPr>
          <a:xfrm rot="5400000">
            <a:off x="9668142" y="2523858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8"/>
          <p:cNvSpPr/>
          <p:nvPr/>
        </p:nvSpPr>
        <p:spPr>
          <a:xfrm>
            <a:off x="178037" y="6661447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8"/>
          <p:cNvSpPr/>
          <p:nvPr/>
        </p:nvSpPr>
        <p:spPr>
          <a:xfrm rot="5400000">
            <a:off x="-2334426" y="4334142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8"/>
          <p:cNvSpPr txBox="1"/>
          <p:nvPr/>
        </p:nvSpPr>
        <p:spPr>
          <a:xfrm>
            <a:off x="-110383" y="6621223"/>
            <a:ext cx="39908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x-none" sz="10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https://edu.gov.il/mazhap/civicedu</a:t>
            </a:r>
            <a:r>
              <a:rPr lang="x-none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המטה לחינוך אזרחי וחיים משותפים </a:t>
            </a:r>
            <a:endParaRPr sz="1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מקטע עליונה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9"/>
          <p:cNvSpPr txBox="1"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9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x-non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שני תכנים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0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body" idx="2"/>
          </p:nvPr>
        </p:nvSpPr>
        <p:spPr>
          <a:xfrm>
            <a:off x="6172200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3" name="Google Shape;43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0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x-non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השוואה">
  <p:cSld name="השוואה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1"/>
          <p:cNvSpPr txBox="1"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2"/>
          </p:nvPr>
        </p:nvSpPr>
        <p:spPr>
          <a:xfrm>
            <a:off x="845127" y="2507550"/>
            <a:ext cx="5156200" cy="368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body" idx="3"/>
          </p:nvPr>
        </p:nvSpPr>
        <p:spPr>
          <a:xfrm>
            <a:off x="6172200" y="1681851"/>
            <a:ext cx="5181601" cy="825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body" idx="4"/>
          </p:nvPr>
        </p:nvSpPr>
        <p:spPr>
          <a:xfrm>
            <a:off x="6172200" y="2507550"/>
            <a:ext cx="5181601" cy="368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1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x-none"/>
              <a:t>‹#›</a:t>
            </a:fld>
            <a:endParaRPr/>
          </a:p>
        </p:txBody>
      </p:sp>
      <p:sp>
        <p:nvSpPr>
          <p:cNvPr id="54" name="Google Shape;54;p41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בלבד">
  <p:cSld name="כותרת בלבד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42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x-none"/>
              <a:t>‹#›</a:t>
            </a:fld>
            <a:endParaRPr/>
          </a:p>
        </p:txBody>
      </p:sp>
      <p:sp>
        <p:nvSpPr>
          <p:cNvPr id="59" name="Google Shape;59;p42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ריק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3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x-non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תוכן עם כיתוב" type="objTx">
  <p:cSld name="OBJECT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4"/>
          <p:cNvSpPr txBox="1"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4"/>
          <p:cNvSpPr txBox="1">
            <a:spLocks noGrp="1"/>
          </p:cNvSpPr>
          <p:nvPr>
            <p:ph type="body" idx="1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  <a:defRPr sz="3200"/>
            </a:lvl1pPr>
            <a:lvl2pPr marL="914400" lvl="1" indent="-4064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sz="2800"/>
            </a:lvl2pPr>
            <a:lvl3pPr marL="1371600" lvl="2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sz="2400"/>
            </a:lvl3pPr>
            <a:lvl4pPr marL="1828800" lvl="3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4pPr>
            <a:lvl5pPr marL="2286000" lvl="4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5pPr>
            <a:lvl6pPr marL="2743200" lvl="5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6pPr>
            <a:lvl7pPr marL="3200400" lvl="6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7pPr>
            <a:lvl8pPr marL="3657600" lvl="7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8pPr>
            <a:lvl9pPr marL="4114800" lvl="8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9pPr>
          </a:lstStyle>
          <a:p>
            <a:endParaRPr/>
          </a:p>
        </p:txBody>
      </p:sp>
      <p:sp>
        <p:nvSpPr>
          <p:cNvPr id="67" name="Google Shape;67;p44"/>
          <p:cNvSpPr txBox="1">
            <a:spLocks noGrp="1"/>
          </p:cNvSpPr>
          <p:nvPr>
            <p:ph type="body" idx="2"/>
          </p:nvPr>
        </p:nvSpPr>
        <p:spPr>
          <a:xfrm>
            <a:off x="841248" y="2057399"/>
            <a:ext cx="3931920" cy="381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8" name="Google Shape;68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4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x-non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תמונה עם כיתוב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5"/>
          <p:cNvSpPr txBox="1"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5"/>
          <p:cNvSpPr>
            <a:spLocks noGrp="1"/>
          </p:cNvSpPr>
          <p:nvPr>
            <p:ph type="pic" idx="2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body" idx="1"/>
          </p:nvPr>
        </p:nvSpPr>
        <p:spPr>
          <a:xfrm>
            <a:off x="841248" y="2057400"/>
            <a:ext cx="393192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5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x-non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6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6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6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x-non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gVYg08TLtxCHI73lZiKYyEVsPm0caRun/view?usp=shari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ar-AE" dirty="0"/>
              <a:t>انتخابات الكنيست ال-</a:t>
            </a:r>
            <a:r>
              <a:rPr lang="he-IL" dirty="0"/>
              <a:t>26</a:t>
            </a:r>
            <a:endParaRPr dirty="0"/>
          </a:p>
        </p:txBody>
      </p:sp>
      <p:sp>
        <p:nvSpPr>
          <p:cNvPr id="95" name="Google Shape;95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</a:pPr>
            <a:endParaRPr dirty="0"/>
          </a:p>
          <a:p>
            <a:pPr marL="0" lvl="0" indent="0">
              <a:buClr>
                <a:schemeClr val="dk1"/>
              </a:buClr>
            </a:pPr>
            <a:br>
              <a:rPr lang="ar-AE" dirty="0"/>
            </a:br>
            <a:r>
              <a:rPr lang="ar-AE" b="0" dirty="0"/>
              <a:t>قادة المستقبل يبنون حلم الدولة</a:t>
            </a:r>
            <a:endParaRPr dirty="0"/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حلم دولة</a:t>
            </a:r>
            <a:endParaRPr dirty="0"/>
          </a:p>
        </p:txBody>
      </p:sp>
      <p:sp>
        <p:nvSpPr>
          <p:cNvPr id="156" name="Google Shape;156;p10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endParaRPr lang="ar-AE" dirty="0"/>
          </a:p>
          <a:p>
            <a:pPr marL="0" lvl="0" indent="0">
              <a:spcBef>
                <a:spcPts val="0"/>
              </a:spcBef>
              <a:buNone/>
            </a:pPr>
            <a:r>
              <a:rPr lang="ar-AE" dirty="0"/>
              <a:t>في الدروس القادمة سنلعب لعبة يمكننا من خلالها أن نكون قادة للدولة ونعرض حلمنا "كيف يجب أن تكون الدولة في نظرنا".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ar-AE" dirty="0"/>
              <a:t>سنكتب فكرتنا عن "الدولة التي نرغب في العيش بها" ، وسنحاول إقناع الصف لاختيارنا كممثلين له ، وسنعقد بالصف انتخابات وسيتم  في النهاية اختيار أكثر الممثلين المرغوب بهم في نظركم .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حلم دولة</a:t>
            </a:r>
            <a:endParaRPr dirty="0"/>
          </a:p>
        </p:txBody>
      </p:sp>
      <p:sp>
        <p:nvSpPr>
          <p:cNvPr id="163" name="Google Shape;163;p11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AE" dirty="0"/>
              <a:t>مهمة فردية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D5E89"/>
              </a:buClr>
              <a:buSzPts val="2600"/>
              <a:buNone/>
            </a:pPr>
            <a:r>
              <a:rPr lang="ar-AE" dirty="0">
                <a:solidFill>
                  <a:srgbClr val="2D5E89"/>
                </a:solidFill>
              </a:rPr>
              <a:t>تفعيل الطلاب في الصف</a:t>
            </a:r>
          </a:p>
          <a:p>
            <a:pPr marL="0" lvl="0" indent="0">
              <a:buNone/>
            </a:pPr>
            <a:r>
              <a:rPr lang="ar-AE" dirty="0"/>
              <a:t>يحدد كل طالب ثلاثة أشياء يرغب في ان تكون في البلد الذي يحلم به بورقة العمل الشخصية </a:t>
            </a:r>
            <a:r>
              <a:rPr lang="ar-AE" u="sng" dirty="0"/>
              <a:t>الملحق رقم 1</a:t>
            </a:r>
            <a:endParaRPr u="sng" dirty="0"/>
          </a:p>
          <a:p>
            <a:pPr marL="0" lvl="0" indent="0">
              <a:buClr>
                <a:srgbClr val="2D5E89"/>
              </a:buClr>
              <a:buNone/>
            </a:pPr>
            <a:r>
              <a:rPr lang="ar-AE" dirty="0">
                <a:solidFill>
                  <a:srgbClr val="2D5E89"/>
                </a:solidFill>
              </a:rPr>
              <a:t>تفعيل الطلاب عن بعد</a:t>
            </a:r>
            <a:endParaRPr dirty="0">
              <a:solidFill>
                <a:srgbClr val="2D5E89"/>
              </a:solidFill>
            </a:endParaRPr>
          </a:p>
          <a:p>
            <a:pPr marL="0" lvl="0" indent="0">
              <a:buNone/>
            </a:pPr>
            <a:r>
              <a:rPr lang="ar-AE" dirty="0"/>
              <a:t>لوحة فارغة بالزوم بحيث يكتب المعلم ما يقوله الطلاب</a:t>
            </a:r>
          </a:p>
          <a:p>
            <a:pPr marL="0" lvl="0" indent="0">
              <a:buNone/>
            </a:pPr>
            <a:r>
              <a:rPr lang="ar-AE" dirty="0"/>
              <a:t>الطلاب يكتبون في الدردشة - تشات</a:t>
            </a:r>
            <a:endParaRPr dirty="0"/>
          </a:p>
          <a:p>
            <a:pPr marL="0" lvl="0" indent="0">
              <a:buNone/>
            </a:pPr>
            <a:r>
              <a:rPr lang="ar-AE" dirty="0"/>
              <a:t>رابط إلى </a:t>
            </a:r>
            <a:r>
              <a:rPr lang="en-US" dirty="0" err="1"/>
              <a:t>Padlet</a:t>
            </a:r>
            <a:r>
              <a:rPr lang="en-US" dirty="0"/>
              <a:t> - </a:t>
            </a:r>
            <a:r>
              <a:rPr lang="ar-AE" dirty="0"/>
              <a:t>تحميل ملاحظة أو فقرة صغيرة يكتبها الطالب على اللوح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2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حلم دولة</a:t>
            </a:r>
            <a:endParaRPr dirty="0"/>
          </a:p>
        </p:txBody>
      </p:sp>
      <p:sp>
        <p:nvSpPr>
          <p:cNvPr id="169" name="Google Shape;169;p12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ar-AE" dirty="0"/>
              <a:t>مهمة جماعية</a:t>
            </a:r>
            <a:r>
              <a:rPr lang="x-none" dirty="0"/>
              <a:t> -</a:t>
            </a:r>
            <a:r>
              <a:rPr lang="he-IL" dirty="0"/>
              <a:t> </a:t>
            </a:r>
            <a:r>
              <a:rPr lang="x-none" dirty="0"/>
              <a:t> </a:t>
            </a:r>
            <a:endParaRPr lang="ar-AE" dirty="0"/>
          </a:p>
          <a:p>
            <a:pPr marL="0" lvl="0" indent="0">
              <a:spcBef>
                <a:spcPts val="0"/>
              </a:spcBef>
              <a:buNone/>
            </a:pPr>
            <a:r>
              <a:rPr lang="ar-AE" dirty="0"/>
              <a:t>بناء برنامج الحزب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AE" dirty="0"/>
              <a:t>الان نتقسم لمجموعات</a:t>
            </a:r>
            <a:r>
              <a:rPr lang="he-IL" dirty="0"/>
              <a:t>.</a:t>
            </a:r>
          </a:p>
          <a:p>
            <a:pPr marL="0" lvl="0" indent="0">
              <a:buNone/>
            </a:pPr>
            <a:r>
              <a:rPr lang="ar-AE" dirty="0"/>
              <a:t>كل مجموعة عبارة عن حزب وعليها كتابة برنامج حزبها. </a:t>
            </a:r>
          </a:p>
          <a:p>
            <a:pPr marL="0" lvl="0" indent="0">
              <a:buNone/>
            </a:pPr>
            <a:r>
              <a:rPr lang="ar-AE" dirty="0"/>
              <a:t>على رأس كل مجموعة يتم اختيار طالب لقيادة المناقشة. في البداية ، سيقدم كل طالب لأصدقائه حلمه الشخصي. لاحقًا ، سيختار جميع أعضاء المجموعة ، بشكل مشترك ، القضايا السبع الأكثر أهمية في نظرهم ، والتي ستكون في البلد الذي يحلمون بتأسيسه. ستشكل هذه القضايا السبعة مبادئ البرنامج الحزبي.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3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حلم دولة</a:t>
            </a:r>
            <a:endParaRPr dirty="0"/>
          </a:p>
        </p:txBody>
      </p:sp>
      <p:sp>
        <p:nvSpPr>
          <p:cNvPr id="175" name="Google Shape;175;p13"/>
          <p:cNvSpPr txBox="1">
            <a:spLocks noGrp="1"/>
          </p:cNvSpPr>
          <p:nvPr>
            <p:ph type="body" idx="1"/>
          </p:nvPr>
        </p:nvSpPr>
        <p:spPr>
          <a:xfrm>
            <a:off x="596429" y="1192084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lnSpc>
                <a:spcPct val="80000"/>
              </a:lnSpc>
              <a:spcBef>
                <a:spcPts val="0"/>
              </a:spcBef>
              <a:buSzPts val="2405"/>
              <a:buNone/>
            </a:pPr>
            <a:r>
              <a:rPr lang="ar-AE" sz="2405" dirty="0"/>
              <a:t>مهمة المجموعة - بناء منصة الحزب( برنامج الحزب)</a:t>
            </a:r>
          </a:p>
          <a:p>
            <a:pPr marL="0" lvl="0" indent="0">
              <a:lnSpc>
                <a:spcPct val="80000"/>
              </a:lnSpc>
              <a:spcBef>
                <a:spcPts val="0"/>
              </a:spcBef>
              <a:buSzPts val="2405"/>
              <a:buNone/>
            </a:pPr>
            <a:endParaRPr lang="ar-AE" sz="2405" dirty="0"/>
          </a:p>
          <a:p>
            <a:pPr marL="0" lvl="0" indent="0">
              <a:lnSpc>
                <a:spcPct val="80000"/>
              </a:lnSpc>
              <a:spcBef>
                <a:spcPts val="0"/>
              </a:spcBef>
              <a:buSzPts val="2405"/>
              <a:buNone/>
            </a:pPr>
            <a:r>
              <a:rPr lang="ar-AE" sz="2405" dirty="0"/>
              <a:t>بعد صياغة المجموعة لبرنامج الحزب ، تعرض المجموعة البرنامج للصف بأكمله.</a:t>
            </a:r>
            <a:endParaRPr sz="2405" dirty="0"/>
          </a:p>
          <a:p>
            <a:pPr marL="0" lvl="0" indent="0">
              <a:lnSpc>
                <a:spcPct val="80000"/>
              </a:lnSpc>
              <a:buSzPts val="2405"/>
              <a:buNone/>
            </a:pPr>
            <a:r>
              <a:rPr lang="ar-AE" sz="2405" dirty="0"/>
              <a:t>بعد المهمة الجماعية ، تقوم المعلمة بإعداد القبول في عملية الانتخابات الوطنية.</a:t>
            </a:r>
          </a:p>
          <a:p>
            <a:pPr marL="0" lvl="0" indent="0">
              <a:lnSpc>
                <a:spcPct val="80000"/>
              </a:lnSpc>
              <a:buSzPts val="2405"/>
              <a:buNone/>
            </a:pPr>
            <a:r>
              <a:rPr lang="ar-AE" sz="2405" dirty="0"/>
              <a:t>كل مجموعة في الصف هي بمثابة حزب.</a:t>
            </a:r>
            <a:r>
              <a:rPr lang="x-none" sz="2405" dirty="0"/>
              <a:t> </a:t>
            </a:r>
            <a:endParaRPr lang="ar-AE" sz="2405" dirty="0"/>
          </a:p>
          <a:p>
            <a:pPr marL="0" lvl="0" indent="0">
              <a:lnSpc>
                <a:spcPct val="80000"/>
              </a:lnSpc>
              <a:buSzPts val="2405"/>
              <a:buNone/>
            </a:pPr>
            <a:r>
              <a:rPr lang="ar-AE" sz="2405" dirty="0"/>
              <a:t>الحزب هو مجموعة من الأشخاص الذين اتحدوا من أجل تحقيق أهداف سياسية و / أو اجتماعية بشكل قانوني وتمثيلهم في الكنيست من قبل ممثلين منتخبين (قانون الأحزاب ، 1992).</a:t>
            </a:r>
            <a:r>
              <a:rPr lang="x-none" sz="2405" dirty="0"/>
              <a:t> </a:t>
            </a:r>
            <a:endParaRPr dirty="0"/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sz="2405" dirty="0"/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2D5E89"/>
              </a:buClr>
              <a:buSzPts val="2405"/>
              <a:buNone/>
            </a:pPr>
            <a:r>
              <a:rPr lang="ar-AE" sz="2405" dirty="0">
                <a:solidFill>
                  <a:srgbClr val="2D5E89"/>
                </a:solidFill>
              </a:rPr>
              <a:t>تفعيل الطلاب عن بعد </a:t>
            </a:r>
            <a:r>
              <a:rPr lang="he-IL" sz="2405" dirty="0">
                <a:solidFill>
                  <a:srgbClr val="2D5E89"/>
                </a:solidFill>
              </a:rPr>
              <a:t> (</a:t>
            </a:r>
            <a:r>
              <a:rPr lang="ar-SA" sz="2405" dirty="0">
                <a:solidFill>
                  <a:srgbClr val="2D5E89"/>
                </a:solidFill>
              </a:rPr>
              <a:t>في حال تعلم الطلاب عن بعد)</a:t>
            </a:r>
            <a:endParaRPr sz="2405" dirty="0">
              <a:solidFill>
                <a:srgbClr val="2D5E89"/>
              </a:solidFill>
            </a:endParaRPr>
          </a:p>
          <a:p>
            <a:pPr marL="0" lvl="0" indent="0">
              <a:lnSpc>
                <a:spcPct val="80000"/>
              </a:lnSpc>
              <a:buSzPts val="2405"/>
              <a:buNone/>
            </a:pPr>
            <a:r>
              <a:rPr lang="ar-AE" sz="2405" dirty="0"/>
              <a:t>توزيع الطلاب إلى غرف الزوم. سيعرض كل طالب افكاره وحلمه</a:t>
            </a:r>
          </a:p>
          <a:p>
            <a:pPr marL="0" lvl="0" indent="0">
              <a:lnSpc>
                <a:spcPct val="80000"/>
              </a:lnSpc>
              <a:buSzPts val="2405"/>
              <a:buNone/>
            </a:pPr>
            <a:r>
              <a:rPr lang="ar-AE" sz="2405" dirty="0"/>
              <a:t>سيقوم أعضاء الغرفة بإعداد برنامج الحزب ويضعوه على لوح </a:t>
            </a:r>
            <a:r>
              <a:rPr lang="ar-AE" sz="2405" dirty="0" err="1"/>
              <a:t>البادليت</a:t>
            </a:r>
            <a:r>
              <a:rPr lang="ar-AE" sz="2405" dirty="0"/>
              <a:t> حتى يتمكنوا من عرضه امام الصف .</a:t>
            </a:r>
            <a:endParaRPr sz="240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4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حلم دولة</a:t>
            </a:r>
            <a:endParaRPr dirty="0"/>
          </a:p>
        </p:txBody>
      </p:sp>
      <p:sp>
        <p:nvSpPr>
          <p:cNvPr id="181" name="Google Shape;181;p14"/>
          <p:cNvSpPr txBox="1">
            <a:spLocks noGrp="1"/>
          </p:cNvSpPr>
          <p:nvPr>
            <p:ph type="body" idx="1"/>
          </p:nvPr>
        </p:nvSpPr>
        <p:spPr>
          <a:xfrm>
            <a:off x="358923" y="1093862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buNone/>
            </a:pPr>
            <a:endParaRPr lang="ar-AE" dirty="0"/>
          </a:p>
          <a:p>
            <a:pPr marL="0" lvl="0" indent="0">
              <a:buNone/>
            </a:pPr>
            <a:r>
              <a:rPr lang="ar-AE" dirty="0"/>
              <a:t>يُطلق على الحلم الذي بنيتموه والذي يتكون من الأشياء المهمة بالنسبة لكم في الدولة  - برنامج الحزب او منصة الحزب.</a:t>
            </a:r>
            <a:endParaRPr dirty="0"/>
          </a:p>
          <a:p>
            <a:pPr marL="0" lvl="0" indent="0">
              <a:buNone/>
            </a:pPr>
            <a:r>
              <a:rPr lang="ar-AE" dirty="0"/>
              <a:t>منصة الحزب/ برنامج الحزب - وثيقة توضح بالتفصيل مبادئ الحزب والخطط التي ينوي تنفيذها عندما يصعد للحكم.</a:t>
            </a:r>
            <a:endParaRPr dirty="0"/>
          </a:p>
        </p:txBody>
      </p:sp>
      <p:grpSp>
        <p:nvGrpSpPr>
          <p:cNvPr id="182" name="Google Shape;182;p14"/>
          <p:cNvGrpSpPr/>
          <p:nvPr/>
        </p:nvGrpSpPr>
        <p:grpSpPr>
          <a:xfrm>
            <a:off x="1104159" y="3293964"/>
            <a:ext cx="4894990" cy="3260720"/>
            <a:chOff x="1104159" y="3293964"/>
            <a:chExt cx="4894990" cy="3260720"/>
          </a:xfrm>
        </p:grpSpPr>
        <p:pic>
          <p:nvPicPr>
            <p:cNvPr id="183" name="Google Shape;183;p14" descr="Business deal, agreement, sign contract and paperwork for banking loan, mortgage or government policy, confidence businessman leader or client using fountain pen signing his signature on paperwork. Premium Vector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04159" y="3293964"/>
              <a:ext cx="4894990" cy="32607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4" name="Google Shape;184;p14"/>
            <p:cNvSpPr/>
            <p:nvPr/>
          </p:nvSpPr>
          <p:spPr>
            <a:xfrm>
              <a:off x="2221642" y="4004910"/>
              <a:ext cx="142218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x-none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מצע מפלגתי </a:t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"/>
          <p:cNvSpPr txBox="1">
            <a:spLocks noGrp="1"/>
          </p:cNvSpPr>
          <p:nvPr>
            <p:ph type="ctrTitle"/>
          </p:nvPr>
        </p:nvSpPr>
        <p:spPr>
          <a:xfrm>
            <a:off x="1524000" y="209875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/>
            <a:r>
              <a:rPr lang="ar-AE" dirty="0"/>
              <a:t>الدرس الثاني</a:t>
            </a:r>
            <a:br>
              <a:rPr lang="x-none" dirty="0"/>
            </a:br>
            <a:r>
              <a:rPr lang="ar-AE" dirty="0"/>
              <a:t>اعداد الدعاية الانتخابية</a:t>
            </a:r>
            <a:endParaRPr dirty="0"/>
          </a:p>
        </p:txBody>
      </p:sp>
      <p:pic>
        <p:nvPicPr>
          <p:cNvPr id="190" name="Google Shape;19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اعداد الدعاية الانتخابية</a:t>
            </a:r>
            <a:endParaRPr dirty="0"/>
          </a:p>
        </p:txBody>
      </p:sp>
      <p:sp>
        <p:nvSpPr>
          <p:cNvPr id="196" name="Google Shape;196;p16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ar-AE" dirty="0"/>
              <a:t>في الدرس السابق كانت كل مجموعة عبارة عن حزب وحددت برنامجها وأهم المبادئ  بنظرها التي ستقام</a:t>
            </a:r>
            <a:endParaRPr dirty="0"/>
          </a:p>
          <a:p>
            <a:pPr marL="0" lvl="0" indent="0">
              <a:buNone/>
            </a:pPr>
            <a:r>
              <a:rPr lang="ar-AE" dirty="0"/>
              <a:t>في الدولة</a:t>
            </a:r>
            <a:endParaRPr dirty="0"/>
          </a:p>
          <a:p>
            <a:pPr marL="0" lvl="0" indent="0">
              <a:buNone/>
            </a:pPr>
            <a:r>
              <a:rPr lang="ar-AE" dirty="0"/>
              <a:t>في هذا الدرس ، ستعمل كل مجموعة على دعايتها الانتخابية وتفكر في كيفية إقناع أعضاء الفصل باختيار الحزب الخاص بها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>
              <a:buNone/>
            </a:pPr>
            <a:r>
              <a:rPr lang="ar-AE" u="sng" dirty="0"/>
              <a:t>الدعاية الانتخابية</a:t>
            </a:r>
          </a:p>
          <a:p>
            <a:pPr marL="0" lvl="0" indent="0">
              <a:buNone/>
            </a:pPr>
            <a:r>
              <a:rPr lang="ar-AE" dirty="0"/>
              <a:t>هي عبارة عن إعلان مصمم لإقناع الناخبين بالتصويت</a:t>
            </a:r>
          </a:p>
          <a:p>
            <a:pPr marL="0" lvl="0" indent="0">
              <a:buNone/>
            </a:pPr>
            <a:r>
              <a:rPr lang="ar-AE" dirty="0"/>
              <a:t>لمرشح أو حزب في الانتخابات.</a:t>
            </a:r>
            <a:endParaRPr dirty="0"/>
          </a:p>
        </p:txBody>
      </p:sp>
      <p:pic>
        <p:nvPicPr>
          <p:cNvPr id="197" name="Google Shape;197;p16" descr="Internet or electronic voting Free Vector"/>
          <p:cNvPicPr preferRelativeResize="0"/>
          <p:nvPr/>
        </p:nvPicPr>
        <p:blipFill rotWithShape="1">
          <a:blip r:embed="rId3">
            <a:alphaModFix/>
          </a:blip>
          <a:srcRect t="21211" b="19883"/>
          <a:stretch/>
        </p:blipFill>
        <p:spPr>
          <a:xfrm>
            <a:off x="675118" y="3940370"/>
            <a:ext cx="4597638" cy="27082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7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اعداد الدعاية الانتخابية</a:t>
            </a:r>
            <a:endParaRPr dirty="0"/>
          </a:p>
        </p:txBody>
      </p:sp>
      <p:sp>
        <p:nvSpPr>
          <p:cNvPr id="203" name="Google Shape;203;p17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buNone/>
            </a:pPr>
            <a:r>
              <a:rPr lang="ar-AE" dirty="0"/>
              <a:t>تفعيل الطلاب بالصف تعليم وجاهي</a:t>
            </a:r>
          </a:p>
          <a:p>
            <a:pPr marL="0" lvl="0" indent="0">
              <a:buNone/>
            </a:pPr>
            <a:r>
              <a:rPr lang="ar-AE" dirty="0"/>
              <a:t>من أجل إقناع زملائك في الصف، يجب عليك بناء حزب:</a:t>
            </a:r>
          </a:p>
          <a:p>
            <a:pPr marL="0" lvl="0" indent="0">
              <a:buNone/>
            </a:pPr>
            <a:r>
              <a:rPr lang="ar-AE" dirty="0"/>
              <a:t>إعطاء الحزب اسم, الذي يعكس مغزى حزبك, </a:t>
            </a:r>
            <a:r>
              <a:rPr lang="x-none" dirty="0"/>
              <a:t> </a:t>
            </a:r>
            <a:r>
              <a:rPr lang="ar-AE" dirty="0"/>
              <a:t>كتابة  اغنية تمثل حزبك</a:t>
            </a:r>
            <a:r>
              <a:rPr lang="x-none" dirty="0"/>
              <a:t> – </a:t>
            </a:r>
            <a:r>
              <a:rPr lang="ar-AE" dirty="0"/>
              <a:t>أغنية جذابة تنقل أفكارك ، واختر شعارًا للحزب ، وارسم ملصقًا ، واستخدم أدواتك المختلفة ، ويمكنك أيضًا اختيار هواتفك و الصور الخاصة بك وأخيراً اختر الطريقة الإبداعية لتقديم برنامج الحزب للصف والمحاولة </a:t>
            </a:r>
            <a:r>
              <a:rPr lang="ar-AE" dirty="0" err="1"/>
              <a:t>باقناع</a:t>
            </a:r>
            <a:r>
              <a:rPr lang="ar-AE" dirty="0"/>
              <a:t> مواطني الصف باختيار حزبك.</a:t>
            </a:r>
            <a:r>
              <a:rPr lang="x-none" dirty="0"/>
              <a:t> </a:t>
            </a:r>
            <a:endParaRPr lang="he-IL" dirty="0"/>
          </a:p>
          <a:p>
            <a:pPr marL="0" lvl="0" indent="0">
              <a:buNone/>
            </a:pPr>
            <a:r>
              <a:rPr lang="ar-AE" dirty="0"/>
              <a:t>المعلمة ستقوم </a:t>
            </a:r>
            <a:r>
              <a:rPr lang="ar-AE" dirty="0" err="1"/>
              <a:t>باعطاء</a:t>
            </a:r>
            <a:r>
              <a:rPr lang="ar-AE" dirty="0"/>
              <a:t> كل رئيس مجموعة ورقة المهمة رقم 3 – ملحق 3</a:t>
            </a:r>
          </a:p>
          <a:p>
            <a:pPr marL="0" lvl="0" indent="0">
              <a:buNone/>
            </a:pPr>
            <a:endParaRPr lang="ar-AE" dirty="0"/>
          </a:p>
          <a:p>
            <a:pPr marL="0" lvl="0" indent="0">
              <a:buClr>
                <a:srgbClr val="2D5E89"/>
              </a:buClr>
              <a:buNone/>
            </a:pPr>
            <a:r>
              <a:rPr lang="ar-AE" dirty="0">
                <a:solidFill>
                  <a:srgbClr val="2D5E89"/>
                </a:solidFill>
              </a:rPr>
              <a:t>تفعيل الطلاب عن بعد 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AE" dirty="0"/>
              <a:t>اعداد عارضة مشاركة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8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اعداد الدعاية الانتخابية</a:t>
            </a:r>
            <a:endParaRPr dirty="0"/>
          </a:p>
        </p:txBody>
      </p:sp>
      <p:sp>
        <p:nvSpPr>
          <p:cNvPr id="209" name="Google Shape;209;p18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AE" dirty="0"/>
              <a:t>انهاء الدرس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>
              <a:solidFill>
                <a:srgbClr val="2D5E89"/>
              </a:solidFill>
            </a:endParaRPr>
          </a:p>
          <a:p>
            <a:pPr marL="0" lvl="0" indent="0">
              <a:buClr>
                <a:srgbClr val="2D5E89"/>
              </a:buClr>
              <a:buNone/>
            </a:pPr>
            <a:r>
              <a:rPr lang="ar-AE" dirty="0">
                <a:solidFill>
                  <a:srgbClr val="2D5E89"/>
                </a:solidFill>
              </a:rPr>
              <a:t>تفعيل الطلاب بالصف تعليم وجاهي</a:t>
            </a:r>
          </a:p>
          <a:p>
            <a:pPr marL="0" lvl="0" indent="0">
              <a:buNone/>
            </a:pPr>
            <a:r>
              <a:rPr lang="ar-AE" dirty="0"/>
              <a:t>ستتم الدعاية الانتخابية في الصف في غضون أيام قليلة أخرى ، وفي هذه الأيام يمكن لأي حزب أن يجتمع ويعد دعاية خاصة به في المنزل - سيكون لكل مجموعة 7 دقائق لعرض أفكارهم وإقناع طلاب الصف بالتصويت لها.</a:t>
            </a:r>
            <a:endParaRPr dirty="0"/>
          </a:p>
          <a:p>
            <a:pPr marL="0" lvl="0" indent="0">
              <a:buClr>
                <a:srgbClr val="2D5E89"/>
              </a:buClr>
              <a:buNone/>
            </a:pPr>
            <a:r>
              <a:rPr lang="ar-AE" dirty="0">
                <a:solidFill>
                  <a:srgbClr val="2D5E89"/>
                </a:solidFill>
              </a:rPr>
              <a:t>تفعيل الطلاب عن بعد</a:t>
            </a:r>
          </a:p>
          <a:p>
            <a:pPr marL="0" lvl="0" indent="0">
              <a:buClr>
                <a:srgbClr val="2D5E89"/>
              </a:buClr>
              <a:buNone/>
            </a:pPr>
            <a:r>
              <a:rPr lang="ar-AE" dirty="0"/>
              <a:t>اعداد عارضة مشاركة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9"/>
          <p:cNvSpPr txBox="1">
            <a:spLocks noGrp="1"/>
          </p:cNvSpPr>
          <p:nvPr>
            <p:ph type="ctrTitle"/>
          </p:nvPr>
        </p:nvSpPr>
        <p:spPr>
          <a:xfrm>
            <a:off x="1524000" y="209875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/>
            <a:r>
              <a:rPr lang="ar-AE" dirty="0"/>
              <a:t>الدرس الثالث والرابع</a:t>
            </a:r>
            <a:br>
              <a:rPr lang="x-none" dirty="0"/>
            </a:br>
            <a:r>
              <a:rPr lang="ar-AE" dirty="0"/>
              <a:t>دعاية انتخابية بالصف</a:t>
            </a:r>
            <a:endParaRPr dirty="0"/>
          </a:p>
        </p:txBody>
      </p:sp>
      <p:pic>
        <p:nvPicPr>
          <p:cNvPr id="215" name="Google Shape;21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/>
            <a:br>
              <a:rPr lang="ar-AE" dirty="0"/>
            </a:br>
            <a:r>
              <a:rPr lang="ar-AE" b="0" dirty="0"/>
              <a:t>قادة المستقبل يبنون حلم الدولة</a:t>
            </a:r>
            <a:endParaRPr dirty="0"/>
          </a:p>
        </p:txBody>
      </p:sp>
      <p:sp>
        <p:nvSpPr>
          <p:cNvPr id="102" name="Google Shape;102;p2"/>
          <p:cNvSpPr txBox="1">
            <a:spLocks noGrp="1"/>
          </p:cNvSpPr>
          <p:nvPr>
            <p:ph type="body" idx="1"/>
          </p:nvPr>
        </p:nvSpPr>
        <p:spPr>
          <a:xfrm>
            <a:off x="265820" y="1093862"/>
            <a:ext cx="11494200" cy="51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None/>
            </a:pPr>
            <a:r>
              <a:rPr lang="ar-AE" dirty="0">
                <a:solidFill>
                  <a:srgbClr val="0070C0"/>
                </a:solidFill>
              </a:rPr>
              <a:t>خلفية</a:t>
            </a:r>
            <a:r>
              <a:rPr lang="x-none" dirty="0">
                <a:solidFill>
                  <a:srgbClr val="0070C0"/>
                </a:solidFill>
              </a:rPr>
              <a:t>: </a:t>
            </a:r>
            <a:endParaRPr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rgbClr val="0070C0"/>
              </a:buClr>
              <a:buNone/>
            </a:pPr>
            <a:r>
              <a:rPr lang="ar-JO" dirty="0"/>
              <a:t>ستجرى انتخابات الكنيست الـ2</a:t>
            </a:r>
            <a:r>
              <a:rPr lang="he-IL" dirty="0"/>
              <a:t>6</a:t>
            </a:r>
            <a:r>
              <a:rPr lang="ar-JO" dirty="0"/>
              <a:t> يوم الثلاثاء </a:t>
            </a:r>
            <a:r>
              <a:rPr lang="he-IL" dirty="0"/>
              <a:t>27</a:t>
            </a:r>
            <a:r>
              <a:rPr lang="ar-JO" dirty="0"/>
              <a:t> تشرين</a:t>
            </a:r>
            <a:r>
              <a:rPr lang="ar-SA" dirty="0"/>
              <a:t>اول</a:t>
            </a:r>
            <a:r>
              <a:rPr lang="ar-JO" dirty="0"/>
              <a:t> 202</a:t>
            </a:r>
            <a:r>
              <a:rPr lang="he-IL" dirty="0"/>
              <a:t>6</a:t>
            </a:r>
            <a:r>
              <a:rPr lang="ar-JO" dirty="0"/>
              <a:t>.</a:t>
            </a:r>
          </a:p>
          <a:p>
            <a:pPr marL="0" lvl="0" indent="0">
              <a:buNone/>
            </a:pPr>
            <a:r>
              <a:rPr lang="ar-AE" dirty="0"/>
              <a:t>عملية الانتخابات هي أساس الديمقراطية وهي تجسيد قدرة المواطنون بالتأثير على حياتهم ,</a:t>
            </a:r>
            <a:br>
              <a:rPr lang="ar-AE" dirty="0"/>
            </a:br>
            <a:r>
              <a:rPr lang="ar-AE" dirty="0"/>
              <a:t>والبت في تصميم الشكل لدولة إسرائيل.</a:t>
            </a:r>
          </a:p>
          <a:p>
            <a:pPr marL="0" lvl="0" indent="0">
              <a:buNone/>
            </a:pPr>
            <a:endParaRPr dirty="0"/>
          </a:p>
          <a:p>
            <a:pPr marL="0" lvl="0" indent="0">
              <a:buNone/>
            </a:pPr>
            <a:r>
              <a:rPr lang="ar-AE" dirty="0"/>
              <a:t>يحتل نظام التعليم مكانة مركزية في التربية من أجل الوعي المدني والمشاركة السياسية.</a:t>
            </a:r>
          </a:p>
          <a:p>
            <a:pPr marL="0" lvl="0" indent="0">
              <a:buNone/>
            </a:pPr>
            <a:r>
              <a:rPr lang="ar-AE" dirty="0"/>
              <a:t>تدعو فترة الانتخابات إلى إمكانية تتبع مسار العملية الانتخابية في دولة ديمقراطية ، يكون فيها حق التصويت متاحا لكل مواطن في الدولة ، بغض النظر عن الدين أو العرق أو الجنس ،لكل من يبلغ من العمر 18 عامًا أو أكثر</a:t>
            </a:r>
            <a:r>
              <a:rPr lang="he-IL" dirty="0"/>
              <a:t>. </a:t>
            </a:r>
            <a:endParaRPr dirty="0"/>
          </a:p>
          <a:p>
            <a:pPr marL="0" lvl="0" indent="0">
              <a:buNone/>
            </a:pPr>
            <a:r>
              <a:rPr lang="ar-AE" dirty="0"/>
              <a:t>خلال الدروس الستة المعروضة هنا ، سيختبر طلاب المدارس الابتدائية في الصفوف من الثالث إلى الرابع عملية الانتخابات. سيقوم الطلاب بوصف الدولة التي يحلمون بها ، وإعداد منصة للحزب( برنامج) ، وتشكيل حزب ، وإجراء الدعاية الانتخابية ، وتجربة العملية الانتخابية</a:t>
            </a:r>
            <a:r>
              <a:rPr lang="x-none" dirty="0"/>
              <a:t>. </a:t>
            </a:r>
            <a:endParaRPr dirty="0"/>
          </a:p>
          <a:p>
            <a:pPr marL="0" lvl="0" indent="0">
              <a:buNone/>
            </a:pPr>
            <a:r>
              <a:rPr lang="ar-AE" dirty="0"/>
              <a:t>خلال هذه التجربة ، سيتعرفون على العملية الديمقراطية ، وفي النهاية سيتم قبولهم من الصف إلى الدولة</a:t>
            </a:r>
            <a:r>
              <a:rPr lang="x-none" dirty="0"/>
              <a:t>.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0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دعاية انتخابية بالصف</a:t>
            </a:r>
            <a:endParaRPr dirty="0"/>
          </a:p>
        </p:txBody>
      </p:sp>
      <p:sp>
        <p:nvSpPr>
          <p:cNvPr id="221" name="Google Shape;221;p20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ar-AE" dirty="0"/>
              <a:t>سيتم تخصيص الدرسين التاليين لكل مجموعة تقدم دعايتها الانتخابية ، في محاولة لإقناعكم ، مواطني الصف ، بالتصويت لها والسماح لكم بطرح أسئلة على أعضاء الحزب.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>
              <a:buNone/>
            </a:pPr>
            <a:r>
              <a:rPr lang="ar-AE" dirty="0"/>
              <a:t>كل مجموعة لديها 7 دقائق للعرض و 3 دقائق للأسئلة.</a:t>
            </a:r>
          </a:p>
          <a:p>
            <a:pPr marL="0" lvl="0" indent="0">
              <a:buNone/>
            </a:pPr>
            <a:endParaRPr dirty="0"/>
          </a:p>
          <a:p>
            <a:pPr marL="0" lvl="0" indent="0">
              <a:buClr>
                <a:srgbClr val="2D5E89"/>
              </a:buClr>
              <a:buNone/>
            </a:pPr>
            <a:r>
              <a:rPr lang="ar-AE" dirty="0">
                <a:solidFill>
                  <a:srgbClr val="2D5E89"/>
                </a:solidFill>
              </a:rPr>
              <a:t>تفعيل الطلاب بالصف تعليم وجاهي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AE" dirty="0"/>
              <a:t>عرض وجاهي امام الطلاب بالصف</a:t>
            </a:r>
            <a:endParaRPr dirty="0"/>
          </a:p>
          <a:p>
            <a:pPr marL="228600" lvl="0" indent="-635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>
              <a:buClr>
                <a:srgbClr val="2D5E89"/>
              </a:buClr>
              <a:buNone/>
            </a:pPr>
            <a:r>
              <a:rPr lang="ar-AE" dirty="0">
                <a:solidFill>
                  <a:srgbClr val="2D5E89"/>
                </a:solidFill>
              </a:rPr>
              <a:t>تفعيل الطلاب عن بعد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AE" dirty="0"/>
              <a:t>عرض عارضة مشاركة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  <p:pic>
        <p:nvPicPr>
          <p:cNvPr id="222" name="Google Shape;222;p20" descr="Election campaign scenes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338" y="2837204"/>
            <a:ext cx="3743057" cy="37430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1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دعاية انتخابية بالصف</a:t>
            </a:r>
            <a:endParaRPr dirty="0"/>
          </a:p>
        </p:txBody>
      </p:sp>
      <p:sp>
        <p:nvSpPr>
          <p:cNvPr id="228" name="Google Shape;228;p21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ar-AE" dirty="0"/>
              <a:t>هل كانت هناك أشياء خاصة في نظرك؟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ar-AE" dirty="0"/>
              <a:t>ما الذي أعجبك بشكل خاص؟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ar-AE" dirty="0"/>
              <a:t>ما هو المميز في العرض ...</a:t>
            </a:r>
            <a:endParaRPr dirty="0"/>
          </a:p>
        </p:txBody>
      </p:sp>
      <p:pic>
        <p:nvPicPr>
          <p:cNvPr id="229" name="Google Shape;229;p21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0647" y="2747753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2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دعاية انتخابية بالصف</a:t>
            </a:r>
            <a:endParaRPr dirty="0"/>
          </a:p>
        </p:txBody>
      </p:sp>
      <p:sp>
        <p:nvSpPr>
          <p:cNvPr id="235" name="Google Shape;235;p22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AE" dirty="0"/>
              <a:t>انهاء الدرس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>
              <a:solidFill>
                <a:srgbClr val="2D5E89"/>
              </a:solidFill>
            </a:endParaRPr>
          </a:p>
          <a:p>
            <a:pPr marL="0" lvl="0" indent="0">
              <a:buClr>
                <a:srgbClr val="2D5E89"/>
              </a:buClr>
              <a:buNone/>
            </a:pPr>
            <a:r>
              <a:rPr lang="ar-AE" dirty="0">
                <a:solidFill>
                  <a:srgbClr val="2D5E89"/>
                </a:solidFill>
              </a:rPr>
              <a:t>تفعيل الطلاب بالصف تعليم وجاهي</a:t>
            </a:r>
          </a:p>
          <a:p>
            <a:pPr marL="0" lvl="0" indent="0">
              <a:buNone/>
            </a:pPr>
            <a:r>
              <a:rPr lang="ar-AE" dirty="0"/>
              <a:t>لدى الطلاب عدة أيام حتى موعد انتخابات الصف حيث يمكن لكل مجموعة مواصلة الدعاية وإقناع أعضاء صفهم باختيارهم  هم بالذات.</a:t>
            </a:r>
            <a:endParaRPr dirty="0"/>
          </a:p>
          <a:p>
            <a:pPr marL="0" lvl="0" indent="0">
              <a:buClr>
                <a:srgbClr val="2D5E89"/>
              </a:buClr>
              <a:buNone/>
            </a:pPr>
            <a:r>
              <a:rPr lang="ar-AE" dirty="0">
                <a:solidFill>
                  <a:srgbClr val="2D5E89"/>
                </a:solidFill>
              </a:rPr>
              <a:t>تفعيل الطلاب عن بعد</a:t>
            </a:r>
          </a:p>
          <a:p>
            <a:pPr marL="0" lvl="0" indent="0">
              <a:buClr>
                <a:srgbClr val="2D5E89"/>
              </a:buClr>
              <a:buNone/>
            </a:pPr>
            <a:r>
              <a:rPr lang="ar-AE" dirty="0">
                <a:solidFill>
                  <a:srgbClr val="2D5E89"/>
                </a:solidFill>
              </a:rPr>
              <a:t>تحميل العارضة التعاونية إلى مستند </a:t>
            </a:r>
            <a:r>
              <a:rPr lang="en-US" dirty="0" err="1">
                <a:solidFill>
                  <a:srgbClr val="2D5E89"/>
                </a:solidFill>
              </a:rPr>
              <a:t>Padlet</a:t>
            </a:r>
            <a:r>
              <a:rPr lang="ar-AE" dirty="0">
                <a:solidFill>
                  <a:srgbClr val="2D5E89"/>
                </a:solidFill>
              </a:rPr>
              <a:t> مركز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3"/>
          <p:cNvSpPr txBox="1">
            <a:spLocks noGrp="1"/>
          </p:cNvSpPr>
          <p:nvPr>
            <p:ph type="ctrTitle"/>
          </p:nvPr>
        </p:nvSpPr>
        <p:spPr>
          <a:xfrm>
            <a:off x="1524000" y="209875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ar-AE" dirty="0"/>
              <a:t>الدرس الخامس</a:t>
            </a:r>
            <a:br>
              <a:rPr lang="x-none" dirty="0"/>
            </a:br>
            <a:r>
              <a:rPr lang="ar-AE" dirty="0"/>
              <a:t>انتخابات صفية</a:t>
            </a:r>
            <a:endParaRPr dirty="0"/>
          </a:p>
        </p:txBody>
      </p:sp>
      <p:pic>
        <p:nvPicPr>
          <p:cNvPr id="241" name="Google Shape;24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4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انتخابات صفية</a:t>
            </a:r>
            <a:endParaRPr dirty="0"/>
          </a:p>
        </p:txBody>
      </p:sp>
      <p:sp>
        <p:nvSpPr>
          <p:cNvPr id="247" name="Google Shape;247;p24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>
              <a:buNone/>
            </a:pPr>
            <a:r>
              <a:rPr lang="ar-AE" dirty="0"/>
              <a:t>لقد حان اليوم الكبير ونحن نجري انتخابات صفية - الحزب / المجموعة التي تمكنت من الإقناع ، بأفضل طريقة هي التي سيفوز بها أعضاء الصف اليوم. هذا مبدأ مقبول في مجتمع ديمقراطي يسمى مبدأ حكم الأغلبية.</a:t>
            </a:r>
            <a:endParaRPr dirty="0"/>
          </a:p>
          <a:p>
            <a:pPr marL="0" lvl="0" indent="0">
              <a:buNone/>
            </a:pPr>
            <a:r>
              <a:rPr lang="ar-AE" dirty="0"/>
              <a:t>مبدأ قرار الأغلبية - في الديمقراطية ، يتم اتخاذ القرارات وفقًا لإرادة الأغلبية. على الأقلية قبول قرار الأغلبية ، طالما أن قرار الأغلبية يحافظ على قيم الديمقراطية ولا يتعدى على حقوق الأقلية.</a:t>
            </a:r>
            <a:endParaRPr dirty="0"/>
          </a:p>
          <a:p>
            <a:pPr marL="0" lvl="0" indent="0">
              <a:buNone/>
            </a:pPr>
            <a:r>
              <a:rPr lang="ar-AE" dirty="0"/>
              <a:t>الحزب الفائز هو الحزب الذي يحصل على أكبر عدد من الأصوات من الطبقة - وفي الحقيقة الأغلبية هي التي تقرر.</a:t>
            </a: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5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انتخابات صفية</a:t>
            </a:r>
            <a:endParaRPr dirty="0"/>
          </a:p>
        </p:txBody>
      </p:sp>
      <p:sp>
        <p:nvSpPr>
          <p:cNvPr id="253" name="Google Shape;253;p25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lang="he-IL" dirty="0"/>
          </a:p>
          <a:p>
            <a:pPr marL="0" lvl="0" indent="0" algn="ctr">
              <a:spcBef>
                <a:spcPts val="0"/>
              </a:spcBef>
              <a:buNone/>
            </a:pPr>
            <a:r>
              <a:rPr lang="ar-AE" dirty="0"/>
              <a:t>ما هي القواعد التي يجب المحافظة عليها عند إجراء انتخابات الصف الدراسي؟</a:t>
            </a:r>
            <a:endParaRPr dirty="0"/>
          </a:p>
        </p:txBody>
      </p:sp>
      <p:pic>
        <p:nvPicPr>
          <p:cNvPr id="254" name="Google Shape;254;p25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0647" y="2747753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6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انتخابات صفية</a:t>
            </a:r>
            <a:endParaRPr dirty="0"/>
          </a:p>
        </p:txBody>
      </p:sp>
      <p:sp>
        <p:nvSpPr>
          <p:cNvPr id="260" name="Google Shape;260;p26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AE" dirty="0"/>
              <a:t>القواعد للانتخابات الصفية: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>
              <a:buNone/>
            </a:pPr>
            <a:r>
              <a:rPr lang="ar-AE" dirty="0"/>
              <a:t>1. جميع الطلاب في الصف يحق لهم التصويت</a:t>
            </a:r>
          </a:p>
          <a:p>
            <a:pPr marL="0" lvl="0" indent="0">
              <a:buNone/>
            </a:pPr>
            <a:r>
              <a:rPr lang="ar-AE" dirty="0"/>
              <a:t>2. كل طالب ينتخب مرة واحدة فقط</a:t>
            </a:r>
          </a:p>
          <a:p>
            <a:pPr marL="0" lvl="0" indent="0">
              <a:buNone/>
            </a:pPr>
            <a:r>
              <a:rPr lang="ar-AE" dirty="0"/>
              <a:t>3.على الطالب أن يختار حزباً ليس حزبه</a:t>
            </a:r>
            <a:endParaRPr dirty="0"/>
          </a:p>
        </p:txBody>
      </p:sp>
      <p:grpSp>
        <p:nvGrpSpPr>
          <p:cNvPr id="261" name="Google Shape;261;p26"/>
          <p:cNvGrpSpPr/>
          <p:nvPr/>
        </p:nvGrpSpPr>
        <p:grpSpPr>
          <a:xfrm>
            <a:off x="1514357" y="1735669"/>
            <a:ext cx="4117323" cy="4117323"/>
            <a:chOff x="1514357" y="1735669"/>
            <a:chExt cx="4117323" cy="4117323"/>
          </a:xfrm>
        </p:grpSpPr>
        <p:pic>
          <p:nvPicPr>
            <p:cNvPr id="262" name="Google Shape;262;p26" descr="Documents confirmed or approved document. Premium Vector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514357" y="1735669"/>
              <a:ext cx="4117323" cy="41173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3" name="Google Shape;263;p26"/>
            <p:cNvSpPr/>
            <p:nvPr/>
          </p:nvSpPr>
          <p:spPr>
            <a:xfrm>
              <a:off x="2217650" y="3022144"/>
              <a:ext cx="164820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x-none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כללים לבחירות </a:t>
              </a:r>
              <a:endParaRPr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x-none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הכיתתיות </a:t>
              </a:r>
              <a:endParaRPr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7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انتخابات صفية</a:t>
            </a:r>
            <a:endParaRPr dirty="0"/>
          </a:p>
        </p:txBody>
      </p:sp>
      <p:sp>
        <p:nvSpPr>
          <p:cNvPr id="269" name="Google Shape;269;p27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ar-AE" dirty="0"/>
              <a:t>ما هي قواعد / شروط الانتخابات في الواقع؟</a:t>
            </a:r>
            <a:endParaRPr dirty="0"/>
          </a:p>
        </p:txBody>
      </p:sp>
      <p:pic>
        <p:nvPicPr>
          <p:cNvPr id="270" name="Google Shape;270;p27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0647" y="2747753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8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انتخابات صفية</a:t>
            </a:r>
            <a:endParaRPr dirty="0"/>
          </a:p>
        </p:txBody>
      </p:sp>
      <p:sp>
        <p:nvSpPr>
          <p:cNvPr id="276" name="Google Shape;276;p28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ar-AE" dirty="0"/>
              <a:t>ينص البند 5 من القانون الأساسي للكنيست على أنه يحق لكل مواطن إسرائيلي يبلغ من العمر ثمانية عشر عامًا أو أكثر التصويت في الكنيست إذا لم تحرمه المحكمة من هذا الحق بموجب القانون.</a:t>
            </a:r>
            <a:endParaRPr dirty="0"/>
          </a:p>
          <a:p>
            <a:pPr marL="0" lvl="0" indent="0">
              <a:buNone/>
            </a:pPr>
            <a:r>
              <a:rPr lang="ar-AE" dirty="0"/>
              <a:t>إنه أحد الحقوق التي يقوم عليها أي نظام ديمقراطي ، بناءً على فرضية أن المواطنين ينتخبون ممثليهم في المؤسسات المنتخبة بشكل متكرر وبهذه الطريقة يمنح المسؤولين المنتخبين سلطة الخدمة واتخاذ القرارات المتعلقة بالدولة بأكملها.</a:t>
            </a:r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9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انتخابات صفية</a:t>
            </a:r>
            <a:endParaRPr dirty="0"/>
          </a:p>
        </p:txBody>
      </p:sp>
      <p:sp>
        <p:nvSpPr>
          <p:cNvPr id="282" name="Google Shape;282;p29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SzPts val="2405"/>
              <a:buNone/>
            </a:pPr>
            <a:r>
              <a:rPr lang="ar-AE" sz="2405" dirty="0"/>
              <a:t>تكون الانتخابات ديمقراطية فقط إذا استوفت ستة شروط ضرورية تضمن تحقيق مبادئ الديمقراطية</a:t>
            </a:r>
            <a:r>
              <a:rPr lang="x-none" sz="2405" dirty="0"/>
              <a:t>:</a:t>
            </a:r>
            <a:endParaRPr lang="ar-AE" sz="2405" dirty="0"/>
          </a:p>
          <a:p>
            <a:pPr marL="0" lvl="0" indent="0">
              <a:spcBef>
                <a:spcPts val="0"/>
              </a:spcBef>
              <a:buSzPts val="2405"/>
              <a:buNone/>
            </a:pPr>
            <a:endParaRPr lang="he-IL" sz="2405" dirty="0"/>
          </a:p>
          <a:p>
            <a:pPr marL="0" lvl="0" indent="0">
              <a:spcBef>
                <a:spcPts val="0"/>
              </a:spcBef>
              <a:buSzPts val="2405"/>
              <a:buNone/>
            </a:pPr>
            <a:r>
              <a:rPr lang="x-none" sz="2405" dirty="0"/>
              <a:t> </a:t>
            </a:r>
            <a:r>
              <a:rPr lang="he-IL" sz="2405" dirty="0"/>
              <a:t>1.</a:t>
            </a:r>
            <a:r>
              <a:rPr lang="ar-AE" sz="2405" dirty="0"/>
              <a:t>التعميم: يحق لجميع مواطني الدولة ، بغض النظر عن الدين أو العرق أو الجنس ، اعتبارًا من السن التي ينص عليها القانون ، المشاركة في الانتخابات: التصويت والترشح.</a:t>
            </a:r>
            <a:endParaRPr lang="he-IL" sz="2405" dirty="0"/>
          </a:p>
          <a:p>
            <a:pPr marL="0" lvl="0" indent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ar-AE" sz="2405" dirty="0"/>
              <a:t>2.المساواة: لكل ناخب صوت واحد وقيمة جميع الأصوات متساوية.</a:t>
            </a:r>
          </a:p>
          <a:p>
            <a:pPr marL="0" lvl="0" indent="0">
              <a:buSzPts val="2405"/>
              <a:buNone/>
            </a:pPr>
            <a:r>
              <a:rPr lang="ar-AE" sz="2405" dirty="0"/>
              <a:t>3. الدورات: تجرى الانتخابات مرة كل عدة سنوات ، وفق القانون. تحدد الدورات الانتخابية فترة حكم الممثلين المنتخبين.</a:t>
            </a:r>
          </a:p>
          <a:p>
            <a:pPr marL="0" lvl="0" indent="0">
              <a:buSzPts val="2405"/>
              <a:buNone/>
            </a:pPr>
            <a:r>
              <a:rPr lang="ar-AE" sz="2405" dirty="0"/>
              <a:t>4. التنافسية: الترشح بالانتخابات تكون بين مرشحين أو بين حزبين على الأقل.</a:t>
            </a:r>
          </a:p>
          <a:p>
            <a:pPr marL="0" lvl="0" indent="0">
              <a:buSzPts val="2405"/>
              <a:buNone/>
            </a:pPr>
            <a:r>
              <a:rPr lang="ar-AE" sz="2405" dirty="0"/>
              <a:t>5. الحرية: لكل مواطن ومواطنة الحق في الترشح في الانتخابات مع مراعاة القيود المنصوص عليها في القانون. تجري الانتخابات بين المرشحين في جو من الحرية للناخبين والنواب المنتخبين.</a:t>
            </a:r>
          </a:p>
          <a:p>
            <a:pPr marL="0" lvl="0" indent="0">
              <a:buSzPts val="2405"/>
              <a:buNone/>
            </a:pPr>
            <a:r>
              <a:rPr lang="ar-AE" sz="2405" dirty="0"/>
              <a:t>6. السرية - العملية الانتخابية سرية ، و الناخبين غير مرغمون بالإدلاء عن </a:t>
            </a:r>
            <a:r>
              <a:rPr lang="ar-AE" sz="2405" dirty="0" err="1"/>
              <a:t>اختيارتهم</a:t>
            </a:r>
            <a:r>
              <a:rPr lang="ar-AE" sz="2405" dirty="0"/>
              <a:t>.</a:t>
            </a:r>
            <a:endParaRPr lang="he-IL" sz="2405" dirty="0"/>
          </a:p>
          <a:p>
            <a:pPr marL="0" lvl="0" indent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he-IL" sz="1400" dirty="0"/>
              <a:t>מתוך אתר מט"ח</a:t>
            </a:r>
            <a:endParaRPr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قادة المستقبل يبنون حلم الدولة</a:t>
            </a:r>
            <a:endParaRPr dirty="0"/>
          </a:p>
        </p:txBody>
      </p:sp>
      <p:sp>
        <p:nvSpPr>
          <p:cNvPr id="108" name="Google Shape;108;p3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lnSpc>
                <a:spcPct val="70000"/>
              </a:lnSpc>
              <a:spcBef>
                <a:spcPts val="0"/>
              </a:spcBef>
              <a:buClr>
                <a:srgbClr val="0070C0"/>
              </a:buClr>
              <a:buSzPts val="2015"/>
              <a:buNone/>
            </a:pPr>
            <a:r>
              <a:rPr lang="ar-AE" sz="2015" dirty="0">
                <a:solidFill>
                  <a:srgbClr val="0070C0"/>
                </a:solidFill>
              </a:rPr>
              <a:t>تعليمات للمعلم</a:t>
            </a:r>
            <a:r>
              <a:rPr lang="x-none" sz="2015" dirty="0">
                <a:solidFill>
                  <a:srgbClr val="0070C0"/>
                </a:solidFill>
              </a:rPr>
              <a:t>– </a:t>
            </a:r>
            <a:r>
              <a:rPr lang="ar-AE" sz="2015" dirty="0">
                <a:solidFill>
                  <a:srgbClr val="0070C0"/>
                </a:solidFill>
              </a:rPr>
              <a:t>الأساس المنطقي للدروس</a:t>
            </a:r>
            <a:endParaRPr dirty="0"/>
          </a:p>
          <a:p>
            <a:pPr marL="0" lvl="0" indent="0">
              <a:lnSpc>
                <a:spcPct val="70000"/>
              </a:lnSpc>
              <a:buSzPts val="2015"/>
              <a:buNone/>
            </a:pPr>
            <a:r>
              <a:rPr lang="ar-AE" sz="2015" dirty="0"/>
              <a:t>الهدف من الوحدة هو:  </a:t>
            </a:r>
            <a:r>
              <a:rPr lang="ar-AE" sz="2015" dirty="0" err="1"/>
              <a:t>تذويت</a:t>
            </a:r>
            <a:r>
              <a:rPr lang="ar-AE" sz="2015" dirty="0"/>
              <a:t> المعرفة والمفاهيم للطلاب في العملية الديمقراطية للانتخابات من خلال النشاط التجريبي لبناء الدولة التي يحلمون بها.</a:t>
            </a:r>
            <a:endParaRPr sz="2015" dirty="0"/>
          </a:p>
          <a:p>
            <a:pPr marL="0" lvl="0" indent="0">
              <a:lnSpc>
                <a:spcPct val="70000"/>
              </a:lnSpc>
              <a:buSzPts val="2015"/>
              <a:buNone/>
            </a:pPr>
            <a:r>
              <a:rPr lang="ar-AE" sz="2015" dirty="0"/>
              <a:t>وتجدر الإشارة إلى أن التأكيد في الخطاب ليس على دولة الاحلام بل التركيز على العملية والمفاهيم الديمقراطية تعمل دولة الاحلام كأداة أو</a:t>
            </a:r>
          </a:p>
          <a:p>
            <a:pPr marL="0" lvl="0" indent="0">
              <a:lnSpc>
                <a:spcPct val="70000"/>
              </a:lnSpc>
              <a:buSzPts val="2015"/>
              <a:buNone/>
            </a:pPr>
            <a:r>
              <a:rPr lang="ar-AE" sz="2015" dirty="0"/>
              <a:t> وسيلة لتعلم وفهم العملية الانتخابية التي تجري في واقع حياتنا هذه الأيام.</a:t>
            </a:r>
          </a:p>
          <a:p>
            <a:pPr marL="0" lvl="0" indent="0">
              <a:lnSpc>
                <a:spcPct val="70000"/>
              </a:lnSpc>
              <a:buSzPts val="2015"/>
              <a:buNone/>
            </a:pPr>
            <a:r>
              <a:rPr lang="ar-AE" sz="2015" dirty="0"/>
              <a:t>خلال الدرس، تجدر الإشارة إلى الكتابة على جانب اللوح المفاهيم الديمقراطية ذات الصلة بكل مرحلة من مراحل العملية.</a:t>
            </a:r>
          </a:p>
          <a:p>
            <a:pPr marL="0" lvl="0" indent="0">
              <a:lnSpc>
                <a:spcPct val="70000"/>
              </a:lnSpc>
              <a:buSzPts val="2015"/>
              <a:buNone/>
            </a:pPr>
            <a:r>
              <a:rPr lang="ar-AE" sz="2015" dirty="0"/>
              <a:t>(يوصى بأن يختار المعلم المفاهيم التي يريد تدريسها حسب مستوى صفه).</a:t>
            </a:r>
          </a:p>
          <a:p>
            <a:pPr marL="0" lvl="0" indent="0">
              <a:lnSpc>
                <a:spcPct val="70000"/>
              </a:lnSpc>
              <a:buSzPts val="2015"/>
              <a:buNone/>
            </a:pPr>
            <a:r>
              <a:rPr lang="ar-AE" sz="2015" dirty="0"/>
              <a:t>الدرس الأول - موضوع الدرس - حلم الدولة - المفاهيم ذات الصلة: مبدأ حكم الشعب , الحزب ,البرنامج والحزب.</a:t>
            </a:r>
          </a:p>
          <a:p>
            <a:pPr marL="0" lvl="0" indent="0">
              <a:lnSpc>
                <a:spcPct val="70000"/>
              </a:lnSpc>
              <a:buSzPts val="2015"/>
              <a:buNone/>
            </a:pPr>
            <a:r>
              <a:rPr lang="ar-AE" sz="2015" dirty="0"/>
              <a:t>الدرس الثاني - موضوع الدرس - بناء الدعاية الانتخابية - المفاهيم ذات الصلة  - الدعاية الانتخابية.</a:t>
            </a:r>
          </a:p>
          <a:p>
            <a:pPr marL="0" lvl="0" indent="0">
              <a:lnSpc>
                <a:spcPct val="70000"/>
              </a:lnSpc>
              <a:buSzPts val="2015"/>
              <a:buNone/>
            </a:pPr>
            <a:r>
              <a:rPr lang="ar-AE" sz="2015" dirty="0"/>
              <a:t>الدرسان الثالث والرابع (موصى بهما بالتسلسل) - موضوع الدرس - عرض الدعاية الانتخابية للصف - المفاهيم ذات الصلة - الدعاية الانتخابية.</a:t>
            </a:r>
            <a:endParaRPr sz="2015" dirty="0"/>
          </a:p>
          <a:p>
            <a:pPr marL="0" lvl="0" indent="0">
              <a:lnSpc>
                <a:spcPct val="70000"/>
              </a:lnSpc>
              <a:buSzPts val="2015"/>
              <a:buNone/>
            </a:pPr>
            <a:r>
              <a:rPr lang="x-none" sz="2015" dirty="0"/>
              <a:t> </a:t>
            </a:r>
            <a:r>
              <a:rPr lang="ar-AE" sz="2015" dirty="0"/>
              <a:t>الدرس الخامس - موضوع الدرس - انتخابات بالصف - المفاهيم المتعلقة بها - مبدأ قرار الأغلبية ، الانتخابات / التصويت.</a:t>
            </a:r>
          </a:p>
          <a:p>
            <a:pPr marL="0" lvl="0" indent="0">
              <a:lnSpc>
                <a:spcPct val="70000"/>
              </a:lnSpc>
              <a:buSzPts val="2015"/>
              <a:buNone/>
            </a:pPr>
            <a:r>
              <a:rPr lang="ar-AE" sz="2015" dirty="0"/>
              <a:t>الدرس السادس - موضوع الدرس - من الصف إلى الدولة والمردود  من الوحدة مع ترسيخ المفاهيم الديمقراطية التي تم تعلمها أثناء </a:t>
            </a:r>
          </a:p>
          <a:p>
            <a:pPr marL="0" lvl="0" indent="0">
              <a:lnSpc>
                <a:spcPct val="70000"/>
              </a:lnSpc>
              <a:buSzPts val="2015"/>
              <a:buNone/>
            </a:pPr>
            <a:r>
              <a:rPr lang="ar-AE" sz="2015" dirty="0"/>
              <a:t>العملية وتلخيص التجربة والتعلم.</a:t>
            </a:r>
            <a:endParaRPr sz="201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15"/>
              <a:buNone/>
            </a:pPr>
            <a:endParaRPr sz="201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0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انتخابات صفية</a:t>
            </a:r>
            <a:endParaRPr dirty="0"/>
          </a:p>
        </p:txBody>
      </p:sp>
      <p:sp>
        <p:nvSpPr>
          <p:cNvPr id="288" name="Google Shape;288;p30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lnSpc>
                <a:spcPct val="70000"/>
              </a:lnSpc>
              <a:spcBef>
                <a:spcPts val="0"/>
              </a:spcBef>
              <a:buClr>
                <a:srgbClr val="2D5E89"/>
              </a:buClr>
              <a:buSzPts val="2590"/>
              <a:buNone/>
            </a:pPr>
            <a:r>
              <a:rPr lang="ar-AE" sz="2590" dirty="0">
                <a:solidFill>
                  <a:srgbClr val="2D5E89"/>
                </a:solidFill>
              </a:rPr>
              <a:t>تفعيل الطلاب بالصف تعليم وجاهي</a:t>
            </a:r>
          </a:p>
          <a:p>
            <a:pPr marL="228600" lvl="0" indent="-228600">
              <a:lnSpc>
                <a:spcPct val="70000"/>
              </a:lnSpc>
              <a:buSzPts val="2590"/>
            </a:pPr>
            <a:r>
              <a:rPr lang="ar-AE" sz="2590" dirty="0"/>
              <a:t>المعلمة تختار اثنين من الطلاب لعملية التسجيل، وسيتبعان عملية اختيار عادلة ونزيهة.</a:t>
            </a:r>
            <a:r>
              <a:rPr lang="he-IL" sz="2590" dirty="0"/>
              <a:t> </a:t>
            </a:r>
          </a:p>
          <a:p>
            <a:pPr marL="228600" lvl="0" indent="-228600">
              <a:lnSpc>
                <a:spcPct val="70000"/>
              </a:lnSpc>
              <a:buSzPts val="2590"/>
            </a:pPr>
            <a:r>
              <a:rPr lang="ar-AE" sz="2590" dirty="0"/>
              <a:t>سيتم إعطاء المسجلين قائمة بأسماء الطلاب في الفصل وسيحددون من صوت بعد الدخول خلف الستار. على طاولة التسجيل سيكون صندوق الاقتراع الذي سيسقط فيه الطلاب مغلفات الاقتراع</a:t>
            </a:r>
            <a:r>
              <a:rPr lang="x-none" sz="2590" dirty="0"/>
              <a:t>.</a:t>
            </a:r>
            <a:endParaRPr sz="2590" dirty="0"/>
          </a:p>
          <a:p>
            <a:pPr marL="228600" lvl="0" indent="-22860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●"/>
            </a:pPr>
            <a:r>
              <a:rPr lang="ar-AE" sz="2590" dirty="0"/>
              <a:t>المسجلون سينتخبون هم أيضا في نهاية عملية الانتخابات الصفية .</a:t>
            </a:r>
            <a:endParaRPr sz="2590" dirty="0"/>
          </a:p>
          <a:p>
            <a:pPr marL="228600" lvl="0" indent="-228600">
              <a:lnSpc>
                <a:spcPct val="70000"/>
              </a:lnSpc>
              <a:buSzPts val="2590"/>
            </a:pPr>
            <a:r>
              <a:rPr lang="ar-AE" sz="2590" dirty="0"/>
              <a:t>عد الأصوات - المسجلين يفتحون صندوق الاقتراع ويحصون أصوات الطلاب - التوتر في ذروته </a:t>
            </a:r>
            <a:r>
              <a:rPr lang="x-none" sz="2590" dirty="0"/>
              <a:t>....</a:t>
            </a:r>
            <a:endParaRPr sz="259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sz="2405" dirty="0"/>
          </a:p>
          <a:p>
            <a:pPr marL="0" lvl="0" indent="0">
              <a:lnSpc>
                <a:spcPct val="70000"/>
              </a:lnSpc>
              <a:buClr>
                <a:srgbClr val="2D5E89"/>
              </a:buClr>
              <a:buSzPts val="2590"/>
              <a:buNone/>
            </a:pPr>
            <a:r>
              <a:rPr lang="ar-AE" sz="2590" dirty="0">
                <a:solidFill>
                  <a:srgbClr val="2D5E89"/>
                </a:solidFill>
              </a:rPr>
              <a:t>تفعيل الطلاب عن بعد</a:t>
            </a:r>
            <a:endParaRPr sz="2590" dirty="0">
              <a:solidFill>
                <a:srgbClr val="2D5E89"/>
              </a:solidFill>
            </a:endParaRPr>
          </a:p>
          <a:p>
            <a:pPr marL="228600" lvl="0" indent="-228600">
              <a:lnSpc>
                <a:spcPct val="70000"/>
              </a:lnSpc>
              <a:buSzPts val="2590"/>
            </a:pPr>
            <a:r>
              <a:rPr lang="ar-AE" sz="2590" dirty="0"/>
              <a:t>استبيان إلكتروني بأسماء المجموعات.</a:t>
            </a:r>
          </a:p>
          <a:p>
            <a:pPr marL="228600" lvl="0" indent="-228600">
              <a:lnSpc>
                <a:spcPct val="70000"/>
              </a:lnSpc>
              <a:buSzPts val="2590"/>
            </a:pPr>
            <a:r>
              <a:rPr lang="ar-AE" sz="2590" dirty="0"/>
              <a:t>مشاركة الطلاب من خلال رابط التصويت.</a:t>
            </a:r>
          </a:p>
          <a:p>
            <a:pPr marL="228600" lvl="0" indent="-228600">
              <a:lnSpc>
                <a:spcPct val="70000"/>
              </a:lnSpc>
              <a:buSzPts val="2590"/>
            </a:pPr>
            <a:r>
              <a:rPr lang="ar-AE" sz="2590" dirty="0"/>
              <a:t>عرض الردود على الاستبيان والاعلان عن المجموعة الفائزة</a:t>
            </a:r>
            <a:r>
              <a:rPr lang="x-none" sz="2590" dirty="0"/>
              <a:t>.</a:t>
            </a:r>
            <a:endParaRPr sz="259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1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انتخابات صفية</a:t>
            </a:r>
            <a:endParaRPr dirty="0"/>
          </a:p>
        </p:txBody>
      </p:sp>
      <p:sp>
        <p:nvSpPr>
          <p:cNvPr id="294" name="Google Shape;294;p31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63500">
              <a:buNone/>
            </a:pPr>
            <a:r>
              <a:rPr lang="ar-AE" dirty="0"/>
              <a:t>المجموعة التي حصلت على أكبر عدد من الأصوات هي الحزب الفائز - إذا كان هناك تعادل ، يعلن عن  فوز حزبين - أعضاء الحزب يلقون خطاب النصر الذي يشكرون فيه الناخبين ويؤكدون لهم أنهم سيعملون من أجل الوفاء بوعودهم.</a:t>
            </a:r>
            <a:endParaRPr dirty="0"/>
          </a:p>
          <a:p>
            <a:pPr marL="228600" lvl="0" indent="-63500">
              <a:buNone/>
            </a:pPr>
            <a:r>
              <a:rPr lang="ar-AE" dirty="0"/>
              <a:t>"من يصوت - يؤثر" - معنى المشاركة في الانتخابات - في نهاية عملية التصويت للطلاب ستوضح المعلمة أن المشاركة في العملية الانتخابية هي مشاركة الطلاب الحاضرين في الفصل اليوم - جاء للتصويت اليوم - من لم يأت اليوم فوّت فرصته في التأثير.</a:t>
            </a:r>
          </a:p>
          <a:p>
            <a:pPr marL="228600" lvl="0" indent="-63500">
              <a:buNone/>
            </a:pPr>
            <a:r>
              <a:rPr lang="ar-AE" dirty="0"/>
              <a:t>لا يمكن التصويت للحزب الذي أسسته.</a:t>
            </a:r>
            <a:endParaRPr dirty="0"/>
          </a:p>
        </p:txBody>
      </p:sp>
      <p:pic>
        <p:nvPicPr>
          <p:cNvPr id="295" name="Google Shape;295;p31" descr="Winners concept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9239" y="4093795"/>
            <a:ext cx="3835311" cy="25548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2"/>
          <p:cNvSpPr txBox="1">
            <a:spLocks noGrp="1"/>
          </p:cNvSpPr>
          <p:nvPr>
            <p:ph type="ctrTitle"/>
          </p:nvPr>
        </p:nvSpPr>
        <p:spPr>
          <a:xfrm>
            <a:off x="1524000" y="209875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ar-AE" dirty="0"/>
              <a:t>الدرس السادس</a:t>
            </a:r>
            <a:br>
              <a:rPr lang="x-none" dirty="0"/>
            </a:br>
            <a:r>
              <a:rPr lang="ar-AE" dirty="0"/>
              <a:t>من الصف الى الدولة</a:t>
            </a:r>
            <a:endParaRPr dirty="0"/>
          </a:p>
        </p:txBody>
      </p:sp>
      <p:pic>
        <p:nvPicPr>
          <p:cNvPr id="301" name="Google Shape;30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3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من الصف الى الدولة</a:t>
            </a:r>
            <a:endParaRPr dirty="0"/>
          </a:p>
        </p:txBody>
      </p:sp>
      <p:sp>
        <p:nvSpPr>
          <p:cNvPr id="307" name="Google Shape;307;p33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AE" dirty="0"/>
              <a:t>تلخيص المرحلة التي مررنا بها</a:t>
            </a:r>
            <a:endParaRPr dirty="0"/>
          </a:p>
        </p:txBody>
      </p:sp>
      <p:grpSp>
        <p:nvGrpSpPr>
          <p:cNvPr id="308" name="Google Shape;308;p33"/>
          <p:cNvGrpSpPr/>
          <p:nvPr/>
        </p:nvGrpSpPr>
        <p:grpSpPr>
          <a:xfrm>
            <a:off x="1673020" y="2772502"/>
            <a:ext cx="9641667" cy="1522368"/>
            <a:chOff x="8489" y="1046251"/>
            <a:chExt cx="9641667" cy="1522368"/>
          </a:xfrm>
        </p:grpSpPr>
        <p:sp>
          <p:nvSpPr>
            <p:cNvPr id="309" name="Google Shape;309;p33"/>
            <p:cNvSpPr/>
            <p:nvPr/>
          </p:nvSpPr>
          <p:spPr>
            <a:xfrm>
              <a:off x="7112875" y="1046251"/>
              <a:ext cx="2537281" cy="1522368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12700" cap="flat" cmpd="sng">
              <a:solidFill>
                <a:srgbClr val="528CB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3"/>
            <p:cNvSpPr txBox="1"/>
            <p:nvPr/>
          </p:nvSpPr>
          <p:spPr>
            <a:xfrm>
              <a:off x="7157464" y="1090840"/>
              <a:ext cx="2448103" cy="1433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rtl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x-none" sz="23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עבודה אישית בבניית ה"חלום של מדינה"</a:t>
              </a:r>
              <a:endParaRPr sz="23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33"/>
            <p:cNvSpPr/>
            <p:nvPr/>
          </p:nvSpPr>
          <p:spPr>
            <a:xfrm rot="10800000">
              <a:off x="6321244" y="1492812"/>
              <a:ext cx="537903" cy="629245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3CA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3"/>
            <p:cNvSpPr txBox="1"/>
            <p:nvPr/>
          </p:nvSpPr>
          <p:spPr>
            <a:xfrm>
              <a:off x="6482615" y="1618661"/>
              <a:ext cx="376532" cy="377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33"/>
            <p:cNvSpPr/>
            <p:nvPr/>
          </p:nvSpPr>
          <p:spPr>
            <a:xfrm>
              <a:off x="3560682" y="1046251"/>
              <a:ext cx="2537281" cy="1522368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12700" cap="flat" cmpd="sng">
              <a:solidFill>
                <a:srgbClr val="528CB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3"/>
            <p:cNvSpPr txBox="1"/>
            <p:nvPr/>
          </p:nvSpPr>
          <p:spPr>
            <a:xfrm>
              <a:off x="3605271" y="1090840"/>
              <a:ext cx="2448103" cy="1433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rtl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x-none" sz="23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עבודה קבוצתית – בניית מצע המפלגה ותעמולת הבחירות</a:t>
              </a:r>
              <a:endParaRPr sz="23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33"/>
            <p:cNvSpPr/>
            <p:nvPr/>
          </p:nvSpPr>
          <p:spPr>
            <a:xfrm rot="10800000">
              <a:off x="2769050" y="1492812"/>
              <a:ext cx="537903" cy="629245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3CA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3"/>
            <p:cNvSpPr txBox="1"/>
            <p:nvPr/>
          </p:nvSpPr>
          <p:spPr>
            <a:xfrm>
              <a:off x="2930421" y="1618661"/>
              <a:ext cx="376532" cy="377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33"/>
            <p:cNvSpPr/>
            <p:nvPr/>
          </p:nvSpPr>
          <p:spPr>
            <a:xfrm>
              <a:off x="8489" y="1046251"/>
              <a:ext cx="2537281" cy="1522368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12700" cap="flat" cmpd="sng">
              <a:solidFill>
                <a:srgbClr val="528CB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3"/>
            <p:cNvSpPr txBox="1"/>
            <p:nvPr/>
          </p:nvSpPr>
          <p:spPr>
            <a:xfrm>
              <a:off x="53078" y="1090840"/>
              <a:ext cx="2448103" cy="1433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rtl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x-none" sz="23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יום ההצבעה ובחירת המפלגה המנצחת</a:t>
              </a:r>
              <a:endParaRPr sz="23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4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من الصف الى الدولة</a:t>
            </a:r>
            <a:endParaRPr dirty="0"/>
          </a:p>
        </p:txBody>
      </p:sp>
      <p:sp>
        <p:nvSpPr>
          <p:cNvPr id="324" name="Google Shape;324;p34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ar-AE" dirty="0"/>
              <a:t>مقارنة بين العملية الصفية لعملية انتخابات الدولة</a:t>
            </a:r>
            <a:r>
              <a:rPr lang="x-none" dirty="0"/>
              <a:t>:</a:t>
            </a:r>
            <a:endParaRPr dirty="0"/>
          </a:p>
        </p:txBody>
      </p:sp>
      <p:graphicFrame>
        <p:nvGraphicFramePr>
          <p:cNvPr id="325" name="Google Shape;325;p34"/>
          <p:cNvGraphicFramePr/>
          <p:nvPr>
            <p:extLst>
              <p:ext uri="{D42A27DB-BD31-4B8C-83A1-F6EECF244321}">
                <p14:modId xmlns:p14="http://schemas.microsoft.com/office/powerpoint/2010/main" val="805699145"/>
              </p:ext>
            </p:extLst>
          </p:nvPr>
        </p:nvGraphicFramePr>
        <p:xfrm>
          <a:off x="1843042" y="1890441"/>
          <a:ext cx="8718600" cy="4114890"/>
        </p:xfrm>
        <a:graphic>
          <a:graphicData uri="http://schemas.openxmlformats.org/drawingml/2006/table">
            <a:tbl>
              <a:tblPr firstRow="1" bandRow="1">
                <a:noFill/>
                <a:tableStyleId>{73F66B2C-CB68-4695-846C-0716068F4184}</a:tableStyleId>
              </a:tblPr>
              <a:tblGrid>
                <a:gridCol w="435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9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AE" sz="2400" b="1" u="none" strike="noStrike" cap="none" dirty="0">
                          <a:solidFill>
                            <a:srgbClr val="2D5E89"/>
                          </a:solidFill>
                        </a:rPr>
                        <a:t>صف</a:t>
                      </a:r>
                      <a:endParaRPr sz="2400" b="1" u="none" strike="noStrike" cap="none" dirty="0">
                        <a:solidFill>
                          <a:srgbClr val="2D5E89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AE" sz="2400" b="1" u="none" strike="noStrike" cap="none" dirty="0">
                          <a:solidFill>
                            <a:srgbClr val="2D5E89"/>
                          </a:solidFill>
                        </a:rPr>
                        <a:t>دولة</a:t>
                      </a:r>
                      <a:endParaRPr sz="2400" b="1" u="none" strike="noStrike" cap="none" dirty="0">
                        <a:solidFill>
                          <a:srgbClr val="2D5E89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AE" sz="2400" b="1" u="none" strike="noStrike" cap="none" dirty="0"/>
                        <a:t>مبدأ حكم الشعب وتعريف الكلمة</a:t>
                      </a:r>
                      <a:endParaRPr sz="2400" b="1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AE" sz="2400" b="1" u="none" strike="noStrike" cap="none" dirty="0"/>
                        <a:t>ديمقراطية</a:t>
                      </a:r>
                      <a:endParaRPr sz="2400" b="1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ar-AE" sz="24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حزب</a:t>
                      </a:r>
                      <a:endParaRPr sz="2400" b="1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ar-AE" sz="2400" b="1" u="none" strike="noStrike" cap="none" dirty="0"/>
                        <a:t>برنامج الحزب ( منصة الحزب)</a:t>
                      </a:r>
                      <a:endParaRPr sz="2400" b="1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ar-AE" sz="2400" b="1" u="none" strike="noStrike" cap="none" dirty="0"/>
                        <a:t>دعاية انتخابية</a:t>
                      </a:r>
                      <a:endParaRPr sz="2400" b="1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ar-AE" sz="2400" b="1" u="none" strike="noStrike" cap="none" dirty="0"/>
                        <a:t>مبدأ قرار الأغلبية</a:t>
                      </a:r>
                      <a:endParaRPr sz="2400" b="1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ar-AE" sz="2400" b="1" u="none" strike="noStrike" cap="none" dirty="0"/>
                        <a:t>انتخابات/تصويت</a:t>
                      </a:r>
                      <a:endParaRPr sz="2400" b="1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ar-AE" sz="2400" b="1" u="none" strike="noStrike" cap="none" dirty="0"/>
                        <a:t>شروط</a:t>
                      </a:r>
                      <a:r>
                        <a:rPr lang="ar-AE" sz="2400" b="1" u="none" strike="noStrike" cap="none" baseline="0" dirty="0"/>
                        <a:t> الانتخابات</a:t>
                      </a:r>
                      <a:endParaRPr lang="he-IL" sz="2400" b="1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5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من الصف الى الدولة</a:t>
            </a:r>
            <a:endParaRPr dirty="0"/>
          </a:p>
        </p:txBody>
      </p:sp>
      <p:sp>
        <p:nvSpPr>
          <p:cNvPr id="331" name="Google Shape;331;p35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ar-AE" dirty="0"/>
              <a:t>اشمال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x-none" dirty="0"/>
              <a:t> </a:t>
            </a:r>
            <a:r>
              <a:rPr lang="ar-AE" dirty="0"/>
              <a:t>هل استمتعتم بعملية الانتخابات الصفية؟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ar-AE" dirty="0"/>
              <a:t>بماذا استمتعتم وبما لا؟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ar-AE" dirty="0"/>
              <a:t>هل تعلمت أشياء جديدة أثناء عملية الانتخاب؟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ar-AE" dirty="0"/>
              <a:t>هل من المهم بالنسبة لكم المشاركة في العملية الانتخابية؟ لماذا؟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ar-AE" dirty="0"/>
              <a:t>هل ترغبون في أن تكونوا عضوًا في حزب عندما تكبرون؟</a:t>
            </a:r>
            <a:endParaRPr dirty="0"/>
          </a:p>
        </p:txBody>
      </p:sp>
      <p:pic>
        <p:nvPicPr>
          <p:cNvPr id="332" name="Google Shape;332;p35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37200" y="4128180"/>
            <a:ext cx="2426726" cy="2426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b="0" dirty="0"/>
              <a:t>قادة المستقبل يبنون حلم الدولة</a:t>
            </a:r>
            <a:endParaRPr dirty="0"/>
          </a:p>
        </p:txBody>
      </p:sp>
      <p:sp>
        <p:nvSpPr>
          <p:cNvPr id="114" name="Google Shape;114;p4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lnSpc>
                <a:spcPct val="80000"/>
              </a:lnSpc>
              <a:spcBef>
                <a:spcPts val="0"/>
              </a:spcBef>
              <a:buClr>
                <a:srgbClr val="0070C0"/>
              </a:buClr>
              <a:buNone/>
            </a:pPr>
            <a:r>
              <a:rPr lang="ar-AE" dirty="0">
                <a:solidFill>
                  <a:schemeClr val="tx1"/>
                </a:solidFill>
              </a:rPr>
              <a:t>الجمهور المستهدف</a:t>
            </a:r>
          </a:p>
          <a:p>
            <a:pPr marL="0" lvl="0" indent="0">
              <a:lnSpc>
                <a:spcPct val="80000"/>
              </a:lnSpc>
              <a:spcBef>
                <a:spcPts val="0"/>
              </a:spcBef>
              <a:buClr>
                <a:srgbClr val="0070C0"/>
              </a:buClr>
              <a:buNone/>
            </a:pPr>
            <a:endParaRPr lang="ar-AE" dirty="0">
              <a:solidFill>
                <a:schemeClr val="tx1"/>
              </a:solidFill>
            </a:endParaRPr>
          </a:p>
          <a:p>
            <a:pPr marL="0" lvl="0" indent="0">
              <a:lnSpc>
                <a:spcPct val="80000"/>
              </a:lnSpc>
              <a:spcBef>
                <a:spcPts val="0"/>
              </a:spcBef>
              <a:buClr>
                <a:srgbClr val="0070C0"/>
              </a:buClr>
              <a:buNone/>
            </a:pPr>
            <a:r>
              <a:rPr lang="ar-AE" dirty="0">
                <a:solidFill>
                  <a:schemeClr val="tx1"/>
                </a:solidFill>
              </a:rPr>
              <a:t>من الصفوف الثالث-الرابع</a:t>
            </a:r>
          </a:p>
          <a:p>
            <a:pPr marL="0" lvl="0" indent="0">
              <a:lnSpc>
                <a:spcPct val="80000"/>
              </a:lnSpc>
              <a:spcBef>
                <a:spcPts val="0"/>
              </a:spcBef>
              <a:buClr>
                <a:srgbClr val="0070C0"/>
              </a:buClr>
              <a:buNone/>
            </a:pPr>
            <a:endParaRPr dirty="0">
              <a:solidFill>
                <a:schemeClr val="tx1"/>
              </a:solidFill>
            </a:endParaRPr>
          </a:p>
          <a:p>
            <a:pPr marL="0" lvl="0" indent="0">
              <a:lnSpc>
                <a:spcPct val="80000"/>
              </a:lnSpc>
              <a:buClr>
                <a:srgbClr val="0070C0"/>
              </a:buClr>
              <a:buNone/>
            </a:pPr>
            <a:r>
              <a:rPr lang="ar-AE" dirty="0">
                <a:solidFill>
                  <a:schemeClr val="tx1"/>
                </a:solidFill>
              </a:rPr>
              <a:t>المدة الزمنية:</a:t>
            </a:r>
          </a:p>
          <a:p>
            <a:pPr marL="0" lvl="0" indent="0">
              <a:lnSpc>
                <a:spcPct val="80000"/>
              </a:lnSpc>
              <a:buClr>
                <a:srgbClr val="0070C0"/>
              </a:buClr>
              <a:buNone/>
            </a:pPr>
            <a:r>
              <a:rPr lang="ar-AE" dirty="0">
                <a:solidFill>
                  <a:schemeClr val="tx1"/>
                </a:solidFill>
              </a:rPr>
              <a:t>6 دروس</a:t>
            </a:r>
          </a:p>
          <a:p>
            <a:pPr marL="0" lvl="0" indent="0">
              <a:lnSpc>
                <a:spcPct val="80000"/>
              </a:lnSpc>
              <a:buClr>
                <a:srgbClr val="0070C0"/>
              </a:buClr>
              <a:buNone/>
            </a:pPr>
            <a:r>
              <a:rPr lang="ar-AE" dirty="0">
                <a:solidFill>
                  <a:schemeClr val="tx1"/>
                </a:solidFill>
              </a:rPr>
              <a:t>الأهداف:</a:t>
            </a:r>
          </a:p>
          <a:p>
            <a:pPr marL="0" lvl="0" indent="0">
              <a:lnSpc>
                <a:spcPct val="80000"/>
              </a:lnSpc>
              <a:buClr>
                <a:srgbClr val="0070C0"/>
              </a:buClr>
              <a:buNone/>
            </a:pPr>
            <a:r>
              <a:rPr lang="ar-AE" dirty="0">
                <a:solidFill>
                  <a:schemeClr val="tx1"/>
                </a:solidFill>
              </a:rPr>
              <a:t>سوف يصبح الطلاب على دراية بالمفاهيم الديمقراطية المتعلقة بموضوع الانتخابات: الديمقراطية ، الحزب ، البرنامج الحزبي ، الدعاية الانتخابية ،سيمر الطلاب بتجارب من عالم الانتخابات.</a:t>
            </a:r>
          </a:p>
          <a:p>
            <a:pPr marL="0" lvl="0" indent="0">
              <a:lnSpc>
                <a:spcPct val="80000"/>
              </a:lnSpc>
              <a:buClr>
                <a:srgbClr val="0070C0"/>
              </a:buClr>
              <a:buNone/>
            </a:pPr>
            <a:r>
              <a:rPr lang="ar-AE" dirty="0">
                <a:solidFill>
                  <a:schemeClr val="tx1"/>
                </a:solidFill>
              </a:rPr>
              <a:t>سوف يفهم الطلاب كيفية إجراء العملية الانتخابية في الدولة.</a:t>
            </a:r>
          </a:p>
          <a:p>
            <a:pPr marL="0" lvl="0" indent="0">
              <a:lnSpc>
                <a:spcPct val="80000"/>
              </a:lnSpc>
              <a:buClr>
                <a:srgbClr val="0070C0"/>
              </a:buClr>
              <a:buNone/>
            </a:pPr>
            <a:endParaRPr dirty="0"/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b="0" dirty="0"/>
              <a:t>قادة المستقبل يبنون حلم الدولة</a:t>
            </a:r>
            <a:endParaRPr dirty="0"/>
          </a:p>
        </p:txBody>
      </p:sp>
      <p:sp>
        <p:nvSpPr>
          <p:cNvPr id="120" name="Google Shape;120;p5"/>
          <p:cNvSpPr txBox="1">
            <a:spLocks noGrp="1"/>
          </p:cNvSpPr>
          <p:nvPr>
            <p:ph type="body" idx="1"/>
          </p:nvPr>
        </p:nvSpPr>
        <p:spPr>
          <a:xfrm>
            <a:off x="6007693" y="1333144"/>
            <a:ext cx="5913690" cy="5144567"/>
          </a:xfrm>
          <a:prstGeom prst="rect">
            <a:avLst/>
          </a:prstGeom>
          <a:noFill/>
          <a:ln w="9525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5"/>
              <a:buNone/>
            </a:pPr>
            <a:r>
              <a:rPr lang="ar-AE" sz="2405" dirty="0">
                <a:solidFill>
                  <a:srgbClr val="0070C0"/>
                </a:solidFill>
              </a:rPr>
              <a:t>أدوات واليات بالتعليم الوجاهي بالصف</a:t>
            </a:r>
            <a:endParaRPr sz="2405" dirty="0">
              <a:solidFill>
                <a:srgbClr val="0070C0"/>
              </a:solidFill>
            </a:endParaRPr>
          </a:p>
          <a:p>
            <a:pPr marL="228600" lvl="0" indent="-22860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Char char="●"/>
            </a:pPr>
            <a:r>
              <a:rPr lang="ar-AE" sz="2405" dirty="0"/>
              <a:t>كرتون ملون بأحجام مختلفة</a:t>
            </a:r>
            <a:endParaRPr sz="2405" dirty="0"/>
          </a:p>
          <a:p>
            <a:pPr marL="228600" lvl="0" indent="-228600">
              <a:lnSpc>
                <a:spcPct val="80000"/>
              </a:lnSpc>
              <a:buSzPts val="2405"/>
            </a:pPr>
            <a:r>
              <a:rPr lang="ar-AE" sz="2405" dirty="0"/>
              <a:t>الألوان - الدهانات بقلم الرصاص ، دهانات </a:t>
            </a:r>
            <a:r>
              <a:rPr lang="ar-AE" sz="2405" dirty="0" err="1"/>
              <a:t>الجواش</a:t>
            </a:r>
            <a:r>
              <a:rPr lang="ar-AE" sz="2405" dirty="0"/>
              <a:t> ، الألوان المائية ، أقلام التشديد</a:t>
            </a:r>
          </a:p>
          <a:p>
            <a:pPr marL="228600" lvl="0" indent="-228600">
              <a:lnSpc>
                <a:spcPct val="80000"/>
              </a:lnSpc>
              <a:buSzPts val="2405"/>
            </a:pPr>
            <a:r>
              <a:rPr lang="ar-AE" sz="2405" dirty="0"/>
              <a:t>فراشي وصحون ماء</a:t>
            </a:r>
            <a:endParaRPr sz="2405" dirty="0"/>
          </a:p>
          <a:p>
            <a:pPr marL="228600" lvl="0" indent="-22860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Char char="●"/>
            </a:pPr>
            <a:r>
              <a:rPr lang="ar-AE" sz="2405" dirty="0"/>
              <a:t>مقص ودبق</a:t>
            </a:r>
            <a:endParaRPr sz="2405" dirty="0"/>
          </a:p>
          <a:p>
            <a:pPr marL="228600" lvl="0" indent="-22860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Char char="●"/>
            </a:pPr>
            <a:r>
              <a:rPr lang="ar-AE" sz="2405" dirty="0"/>
              <a:t>صحف ومجلات</a:t>
            </a:r>
            <a:endParaRPr sz="2405" dirty="0"/>
          </a:p>
          <a:p>
            <a:pPr marL="228600" lvl="0" indent="-228600">
              <a:lnSpc>
                <a:spcPct val="80000"/>
              </a:lnSpc>
              <a:buSzPts val="2405"/>
            </a:pPr>
            <a:r>
              <a:rPr lang="ar-AE" sz="2405" dirty="0">
                <a:hlinkClick r:id="rId3"/>
              </a:rPr>
              <a:t>أ</a:t>
            </a:r>
            <a:r>
              <a:rPr lang="ar-AE" sz="2405" dirty="0"/>
              <a:t>وراق عمل للتوزيع على الطلاب</a:t>
            </a:r>
            <a:r>
              <a:rPr lang="ar-AE" sz="2405" u="sng" dirty="0">
                <a:solidFill>
                  <a:schemeClr val="hlink"/>
                </a:solidFill>
                <a:hlinkClick r:id="rId3"/>
              </a:rPr>
              <a:t>( مرفق في الملحق</a:t>
            </a:r>
            <a:r>
              <a:rPr lang="x-none" sz="2405" u="sng" dirty="0">
                <a:solidFill>
                  <a:schemeClr val="hlink"/>
                </a:solidFill>
                <a:hlinkClick r:id="rId3"/>
              </a:rPr>
              <a:t>– </a:t>
            </a:r>
            <a:r>
              <a:rPr lang="ar-AE" sz="2405" u="sng" dirty="0">
                <a:solidFill>
                  <a:schemeClr val="hlink"/>
                </a:solidFill>
                <a:hlinkClick r:id="rId3"/>
              </a:rPr>
              <a:t>يوصى بالطباعة بالألوان</a:t>
            </a:r>
            <a:r>
              <a:rPr lang="ar-AE" sz="2405" u="sng" dirty="0">
                <a:solidFill>
                  <a:schemeClr val="hlink"/>
                </a:solidFill>
              </a:rPr>
              <a:t>)</a:t>
            </a:r>
            <a:endParaRPr sz="2405" dirty="0"/>
          </a:p>
          <a:p>
            <a:pPr marL="228600" lvl="0" indent="-228600">
              <a:lnSpc>
                <a:spcPct val="80000"/>
              </a:lnSpc>
              <a:buSzPts val="2405"/>
            </a:pPr>
            <a:r>
              <a:rPr lang="ar-AE" sz="2405" dirty="0"/>
              <a:t>ليوم الانتخابات</a:t>
            </a:r>
            <a:r>
              <a:rPr lang="x-none" sz="2405" dirty="0"/>
              <a:t>– </a:t>
            </a:r>
            <a:r>
              <a:rPr lang="ar-AE" sz="2405" dirty="0"/>
              <a:t>ستار</a:t>
            </a:r>
            <a:r>
              <a:rPr lang="x-none" sz="2405" dirty="0"/>
              <a:t>, </a:t>
            </a:r>
            <a:r>
              <a:rPr lang="ar-AE" sz="2405" dirty="0"/>
              <a:t>مغلفات</a:t>
            </a:r>
            <a:r>
              <a:rPr lang="x-none" sz="2405" dirty="0"/>
              <a:t> (</a:t>
            </a:r>
            <a:r>
              <a:rPr lang="ar-AE" sz="2405" dirty="0"/>
              <a:t>يمكن الكتابة على المظاريف - الصف الخامس ب - الانتخابات</a:t>
            </a:r>
            <a:r>
              <a:rPr lang="x-none" sz="2405" dirty="0"/>
              <a:t>) , </a:t>
            </a:r>
            <a:r>
              <a:rPr lang="ar-AE" sz="2405" dirty="0"/>
              <a:t>صندوق الاقتراع ، قائمة أسماء الطلاب في الصف</a:t>
            </a:r>
            <a:r>
              <a:rPr lang="x-none" sz="2405" dirty="0"/>
              <a:t>.</a:t>
            </a:r>
            <a:endParaRPr sz="2405" dirty="0"/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sz="240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>
            <a:spLocks noGrp="1"/>
          </p:cNvSpPr>
          <p:nvPr>
            <p:ph type="ctrTitle"/>
          </p:nvPr>
        </p:nvSpPr>
        <p:spPr>
          <a:xfrm>
            <a:off x="1524000" y="209875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ar-AE" dirty="0"/>
              <a:t>الدرس الاول</a:t>
            </a:r>
            <a:br>
              <a:rPr lang="x-none" dirty="0"/>
            </a:br>
            <a:r>
              <a:rPr lang="ar-AE" dirty="0"/>
              <a:t>حلم دولة</a:t>
            </a:r>
            <a:endParaRPr dirty="0"/>
          </a:p>
        </p:txBody>
      </p:sp>
      <p:pic>
        <p:nvPicPr>
          <p:cNvPr id="127" name="Google Shape;12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ar-AE" dirty="0"/>
              <a:t>حلم دولة</a:t>
            </a:r>
            <a:endParaRPr dirty="0"/>
          </a:p>
        </p:txBody>
      </p:sp>
      <p:sp>
        <p:nvSpPr>
          <p:cNvPr id="133" name="Google Shape;133;p7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ar-AE" dirty="0"/>
              <a:t>في حكومة ديمقراطية ، الشعب هو من ينتخب ممثليه - الحكومة –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ar-AE" dirty="0"/>
              <a:t>يسمى هذا المبدأ الديمقراطي: مبدأ حكم الشعب.</a:t>
            </a:r>
            <a:r>
              <a:rPr lang="x-none" dirty="0"/>
              <a:t>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>
              <a:buNone/>
            </a:pPr>
            <a:r>
              <a:rPr lang="ar-AE" dirty="0"/>
              <a:t>دور الممثلين هو إدارة الدولة ورعاية مواطنيها</a:t>
            </a:r>
            <a:r>
              <a:rPr lang="x-none" dirty="0"/>
              <a:t>. </a:t>
            </a:r>
            <a:endParaRPr dirty="0"/>
          </a:p>
        </p:txBody>
      </p:sp>
      <p:grpSp>
        <p:nvGrpSpPr>
          <p:cNvPr id="134" name="Google Shape;134;p7"/>
          <p:cNvGrpSpPr/>
          <p:nvPr/>
        </p:nvGrpSpPr>
        <p:grpSpPr>
          <a:xfrm>
            <a:off x="4013125" y="3015196"/>
            <a:ext cx="4515577" cy="3606691"/>
            <a:chOff x="4013125" y="3015196"/>
            <a:chExt cx="4515577" cy="3606691"/>
          </a:xfrm>
        </p:grpSpPr>
        <p:pic>
          <p:nvPicPr>
            <p:cNvPr id="135" name="Google Shape;135;p7" descr="Illustration of people with justice and order icons Free Vector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13125" y="3015196"/>
              <a:ext cx="4515577" cy="36066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" name="Google Shape;136;p7"/>
            <p:cNvSpPr/>
            <p:nvPr/>
          </p:nvSpPr>
          <p:spPr>
            <a:xfrm>
              <a:off x="6563170" y="5161660"/>
              <a:ext cx="863125" cy="393106"/>
            </a:xfrm>
            <a:prstGeom prst="rect">
              <a:avLst/>
            </a:prstGeom>
            <a:solidFill>
              <a:srgbClr val="3B2F8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AE" sz="18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حكم الشعب</a:t>
              </a:r>
              <a:endParaRPr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حلم دولة</a:t>
            </a:r>
            <a:endParaRPr dirty="0"/>
          </a:p>
        </p:txBody>
      </p:sp>
      <p:sp>
        <p:nvSpPr>
          <p:cNvPr id="142" name="Google Shape;142;p8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>
              <a:buNone/>
            </a:pPr>
            <a:r>
              <a:rPr lang="ar-AE" dirty="0"/>
              <a:t>في  النظام الديمقراطي - من ينتخب الممثلين ، هم مواطنو الدولة ، ولهم سلطة اتخاذ القرار الذي سيقودهم ويقود دولتهم</a:t>
            </a:r>
            <a:r>
              <a:rPr lang="he-IL" dirty="0"/>
              <a:t>. </a:t>
            </a:r>
            <a:endParaRPr dirty="0"/>
          </a:p>
          <a:p>
            <a:pPr marL="0" lvl="0" indent="0" algn="ctr">
              <a:buNone/>
            </a:pPr>
            <a:endParaRPr lang="ar-AE" dirty="0"/>
          </a:p>
          <a:p>
            <a:pPr marL="0" lvl="0" indent="0" algn="ctr">
              <a:buNone/>
            </a:pPr>
            <a:r>
              <a:rPr lang="ar-AE" dirty="0"/>
              <a:t>أي القادة تعرفون وما هو دورهم؟</a:t>
            </a:r>
            <a:endParaRPr dirty="0"/>
          </a:p>
        </p:txBody>
      </p:sp>
      <p:pic>
        <p:nvPicPr>
          <p:cNvPr id="143" name="Google Shape;143;p8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80544" y="3512883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AE" dirty="0"/>
              <a:t>حلم دولة</a:t>
            </a:r>
            <a:endParaRPr dirty="0"/>
          </a:p>
        </p:txBody>
      </p:sp>
      <p:sp>
        <p:nvSpPr>
          <p:cNvPr id="149" name="Google Shape;149;p9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ar-AE" dirty="0"/>
              <a:t>يختار الناس الحزب بحسب ما يعرضه الحزب. لكل حزب برنامج مكتوب عليه "أنا أؤمن" لهذا الحزب. يختار المواطن الحزب وفق برنامجه الأكثر ملاءمة لمواقفه</a:t>
            </a:r>
            <a:r>
              <a:rPr lang="x-none" dirty="0"/>
              <a:t> </a:t>
            </a:r>
            <a:endParaRPr dirty="0"/>
          </a:p>
          <a:p>
            <a:pPr marL="0" lvl="0" indent="0">
              <a:buNone/>
            </a:pPr>
            <a:r>
              <a:rPr lang="ar-AE" dirty="0"/>
              <a:t>تظهر كلمة "صاحب السيادة" في تعريف "مبدأ حكم الشعب".</a:t>
            </a:r>
          </a:p>
          <a:p>
            <a:pPr marL="0" lvl="0" indent="0">
              <a:buNone/>
            </a:pPr>
            <a:r>
              <a:rPr lang="ar-AE" dirty="0"/>
              <a:t>كلمة صاحب السيادة تعني - سيد ، حاكم , صاحب السلطة.</a:t>
            </a:r>
            <a:r>
              <a:rPr lang="x-none" dirty="0"/>
              <a:t> </a:t>
            </a:r>
            <a:endParaRPr dirty="0"/>
          </a:p>
          <a:p>
            <a:pPr marL="0" lvl="0" indent="0">
              <a:buNone/>
            </a:pPr>
            <a:r>
              <a:rPr lang="ar-AE" dirty="0"/>
              <a:t>مبدأ حكم الشعب هو مبدأ أساسي في الديمقراطية.</a:t>
            </a:r>
          </a:p>
          <a:p>
            <a:pPr marL="0" lvl="0" indent="0">
              <a:buNone/>
            </a:pPr>
            <a:r>
              <a:rPr lang="ar-AE" dirty="0"/>
              <a:t> كلمة ديمقراطية تعني:</a:t>
            </a:r>
          </a:p>
          <a:p>
            <a:pPr marL="0" lvl="0" indent="0">
              <a:buNone/>
            </a:pPr>
            <a:r>
              <a:rPr lang="ar-AE" dirty="0"/>
              <a:t>حكم الشعب = ديموس – ناس شعب ، </a:t>
            </a:r>
            <a:r>
              <a:rPr lang="ar-AE" dirty="0" err="1"/>
              <a:t>كارتييه</a:t>
            </a:r>
            <a:r>
              <a:rPr lang="ar-AE" dirty="0"/>
              <a:t> - حكم</a:t>
            </a:r>
            <a:endParaRPr dirty="0"/>
          </a:p>
        </p:txBody>
      </p:sp>
      <p:pic>
        <p:nvPicPr>
          <p:cNvPr id="150" name="Google Shape;150;p9" descr="Corporate portrait of office workers and employees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100" y="3114099"/>
            <a:ext cx="5125899" cy="340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התאמה אישית 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2058</Words>
  <Application>Microsoft Office PowerPoint</Application>
  <PresentationFormat>מסך רחב</PresentationFormat>
  <Paragraphs>216</Paragraphs>
  <Slides>35</Slides>
  <Notes>35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35</vt:i4>
      </vt:variant>
    </vt:vector>
  </HeadingPairs>
  <TitlesOfParts>
    <vt:vector size="39" baseType="lpstr">
      <vt:lpstr>Arial</vt:lpstr>
      <vt:lpstr>Calibri</vt:lpstr>
      <vt:lpstr>Noto Sans Symbols</vt:lpstr>
      <vt:lpstr>HDOfficeLightV0</vt:lpstr>
      <vt:lpstr>انتخابات الكنيست ال-26</vt:lpstr>
      <vt:lpstr> قادة المستقبل يبنون حلم الدولة</vt:lpstr>
      <vt:lpstr>قادة المستقبل يبنون حلم الدولة</vt:lpstr>
      <vt:lpstr>قادة المستقبل يبنون حلم الدولة</vt:lpstr>
      <vt:lpstr>قادة المستقبل يبنون حلم الدولة</vt:lpstr>
      <vt:lpstr>الدرس الاول حلم دولة</vt:lpstr>
      <vt:lpstr>حلم دولة</vt:lpstr>
      <vt:lpstr>حلم دولة</vt:lpstr>
      <vt:lpstr>حلم دولة</vt:lpstr>
      <vt:lpstr>حلم دولة</vt:lpstr>
      <vt:lpstr>حلم دولة</vt:lpstr>
      <vt:lpstr>حلم دولة</vt:lpstr>
      <vt:lpstr>حلم دولة</vt:lpstr>
      <vt:lpstr>حلم دولة</vt:lpstr>
      <vt:lpstr>الدرس الثاني اعداد الدعاية الانتخابية</vt:lpstr>
      <vt:lpstr>اعداد الدعاية الانتخابية</vt:lpstr>
      <vt:lpstr>اعداد الدعاية الانتخابية</vt:lpstr>
      <vt:lpstr>اعداد الدعاية الانتخابية</vt:lpstr>
      <vt:lpstr>الدرس الثالث والرابع دعاية انتخابية بالصف</vt:lpstr>
      <vt:lpstr>دعاية انتخابية بالصف</vt:lpstr>
      <vt:lpstr>دعاية انتخابية بالصف</vt:lpstr>
      <vt:lpstr>دعاية انتخابية بالصف</vt:lpstr>
      <vt:lpstr>الدرس الخامس انتخابات صفية</vt:lpstr>
      <vt:lpstr>انتخابات صفية</vt:lpstr>
      <vt:lpstr>انتخابات صفية</vt:lpstr>
      <vt:lpstr>انتخابات صفية</vt:lpstr>
      <vt:lpstr>انتخابات صفية</vt:lpstr>
      <vt:lpstr>انتخابات صفية</vt:lpstr>
      <vt:lpstr>انتخابات صفية</vt:lpstr>
      <vt:lpstr>انتخابات صفية</vt:lpstr>
      <vt:lpstr>انتخابات صفية</vt:lpstr>
      <vt:lpstr>الدرس السادس من الصف الى الدولة</vt:lpstr>
      <vt:lpstr>من الصف الى الدولة</vt:lpstr>
      <vt:lpstr>من الصف الى الدولة</vt:lpstr>
      <vt:lpstr>من الصف الى الدولة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בחירות לכנסת ה-24</dc:title>
  <dc:creator>יוסי ברק</dc:creator>
  <cp:lastModifiedBy>יוסי ברק</cp:lastModifiedBy>
  <cp:revision>62</cp:revision>
  <dcterms:created xsi:type="dcterms:W3CDTF">2021-02-03T07:01:08Z</dcterms:created>
  <dcterms:modified xsi:type="dcterms:W3CDTF">2026-08-09T15:43:14Z</dcterms:modified>
</cp:coreProperties>
</file>