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59" r:id="rId1"/>
  </p:sldMasterIdLst>
  <p:handoutMasterIdLst>
    <p:handoutMasterId r:id="rId40"/>
  </p:handoutMasterIdLst>
  <p:sldIdLst>
    <p:sldId id="256" r:id="rId2"/>
    <p:sldId id="257" r:id="rId3"/>
    <p:sldId id="259" r:id="rId4"/>
    <p:sldId id="258" r:id="rId5"/>
    <p:sldId id="260" r:id="rId6"/>
    <p:sldId id="261" r:id="rId7"/>
    <p:sldId id="262" r:id="rId8"/>
    <p:sldId id="263" r:id="rId9"/>
    <p:sldId id="264" r:id="rId10"/>
    <p:sldId id="265" r:id="rId11"/>
    <p:sldId id="266" r:id="rId12"/>
    <p:sldId id="268" r:id="rId13"/>
    <p:sldId id="269" r:id="rId14"/>
    <p:sldId id="270" r:id="rId15"/>
    <p:sldId id="271" r:id="rId16"/>
    <p:sldId id="272" r:id="rId17"/>
    <p:sldId id="298" r:id="rId18"/>
    <p:sldId id="276" r:id="rId19"/>
    <p:sldId id="277" r:id="rId20"/>
    <p:sldId id="278" r:id="rId21"/>
    <p:sldId id="279" r:id="rId22"/>
    <p:sldId id="280" r:id="rId23"/>
    <p:sldId id="281" r:id="rId24"/>
    <p:sldId id="282" r:id="rId25"/>
    <p:sldId id="283" r:id="rId26"/>
    <p:sldId id="284" r:id="rId27"/>
    <p:sldId id="285" r:id="rId28"/>
    <p:sldId id="286" r:id="rId29"/>
    <p:sldId id="288" r:id="rId30"/>
    <p:sldId id="289" r:id="rId31"/>
    <p:sldId id="290" r:id="rId32"/>
    <p:sldId id="291" r:id="rId33"/>
    <p:sldId id="292" r:id="rId34"/>
    <p:sldId id="293" r:id="rId35"/>
    <p:sldId id="295" r:id="rId36"/>
    <p:sldId id="296" r:id="rId37"/>
    <p:sldId id="299" r:id="rId38"/>
    <p:sldId id="29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9D36"/>
    <a:srgbClr val="2D5E89"/>
    <a:srgbClr val="F1E3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ללא סגנון, רשת טבלה">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3" autoAdjust="0"/>
    <p:restoredTop sz="94660"/>
  </p:normalViewPr>
  <p:slideViewPr>
    <p:cSldViewPr snapToGrid="0">
      <p:cViewPr varScale="1">
        <p:scale>
          <a:sx n="113" d="100"/>
          <a:sy n="113" d="100"/>
        </p:scale>
        <p:origin x="456" y="84"/>
      </p:cViewPr>
      <p:guideLst/>
    </p:cSldViewPr>
  </p:slideViewPr>
  <p:notesTextViewPr>
    <p:cViewPr>
      <p:scale>
        <a:sx n="1" d="1"/>
        <a:sy n="1" d="1"/>
      </p:scale>
      <p:origin x="0" y="0"/>
    </p:cViewPr>
  </p:notesTextViewPr>
  <p:notesViewPr>
    <p:cSldViewPr snapToGrid="0">
      <p:cViewPr varScale="1">
        <p:scale>
          <a:sx n="85" d="100"/>
          <a:sy n="85" d="100"/>
        </p:scale>
        <p:origin x="380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sz="quarter" idx="1"/>
          </p:nvPr>
        </p:nvSpPr>
        <p:spPr>
          <a:xfrm>
            <a:off x="1588" y="0"/>
            <a:ext cx="2971800" cy="458788"/>
          </a:xfrm>
          <a:prstGeom prst="rect">
            <a:avLst/>
          </a:prstGeom>
        </p:spPr>
        <p:txBody>
          <a:bodyPr vert="horz" lIns="91440" tIns="45720" rIns="91440" bIns="45720" rtlCol="1"/>
          <a:lstStyle>
            <a:lvl1pPr algn="l">
              <a:defRPr sz="1200"/>
            </a:lvl1pPr>
          </a:lstStyle>
          <a:p>
            <a:fld id="{64A6052A-7B6C-4E9C-86EE-95D03EAAE2E4}" type="datetimeFigureOut">
              <a:rPr lang="he-IL" smtClean="0"/>
              <a:t>כ"ו/אב/תשפ"ו</a:t>
            </a:fld>
            <a:endParaRPr lang="he-IL"/>
          </a:p>
        </p:txBody>
      </p:sp>
      <p:sp>
        <p:nvSpPr>
          <p:cNvPr id="4" name="מציין מיקום של כותרת תחתונה 3"/>
          <p:cNvSpPr>
            <a:spLocks noGrp="1"/>
          </p:cNvSpPr>
          <p:nvPr>
            <p:ph type="ftr" sz="quarter" idx="2"/>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5" name="מציין מיקום של מספר שקופית 4"/>
          <p:cNvSpPr>
            <a:spLocks noGrp="1"/>
          </p:cNvSpPr>
          <p:nvPr>
            <p:ph type="sldNum" sz="quarter" idx="3"/>
          </p:nvPr>
        </p:nvSpPr>
        <p:spPr>
          <a:xfrm>
            <a:off x="1588" y="8685213"/>
            <a:ext cx="2971800" cy="458787"/>
          </a:xfrm>
          <a:prstGeom prst="rect">
            <a:avLst/>
          </a:prstGeom>
        </p:spPr>
        <p:txBody>
          <a:bodyPr vert="horz" lIns="91440" tIns="45720" rIns="91440" bIns="45720" rtlCol="1" anchor="b"/>
          <a:lstStyle>
            <a:lvl1pPr algn="l">
              <a:defRPr sz="1200"/>
            </a:lvl1pPr>
          </a:lstStyle>
          <a:p>
            <a:fld id="{F1C13F32-822F-45C0-8EB7-AD0D7C7454ED}" type="slidenum">
              <a:rPr lang="he-IL" smtClean="0"/>
              <a:t>‹#›</a:t>
            </a:fld>
            <a:endParaRPr lang="he-IL"/>
          </a:p>
        </p:txBody>
      </p:sp>
    </p:spTree>
    <p:extLst>
      <p:ext uri="{BB962C8B-B14F-4D97-AF65-F5344CB8AC3E}">
        <p14:creationId xmlns:p14="http://schemas.microsoft.com/office/powerpoint/2010/main" val="10616473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b="1"/>
            </a:lvl1pPr>
          </a:lstStyle>
          <a:p>
            <a:r>
              <a:rPr lang="he-IL" dirty="0"/>
              <a:t>לחץ כדי לערוך סגנון כותרת של תבנית בסיס</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b="1">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he-IL" dirty="0"/>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C06D13A-256F-4F91-8CFF-3085448A7134}" type="slidenum">
              <a:rPr lang="he-IL" smtClean="0"/>
              <a:t>‹#›</a:t>
            </a:fld>
            <a:endParaRPr lang="he-IL"/>
          </a:p>
        </p:txBody>
      </p:sp>
      <p:sp>
        <p:nvSpPr>
          <p:cNvPr id="7" name="מלבן 6"/>
          <p:cNvSpPr/>
          <p:nvPr userDrawn="1"/>
        </p:nvSpPr>
        <p:spPr>
          <a:xfrm>
            <a:off x="7340837" y="0"/>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p:cNvSpPr/>
          <p:nvPr userDrawn="1"/>
        </p:nvSpPr>
        <p:spPr>
          <a:xfrm rot="5400000">
            <a:off x="9668142" y="2523858"/>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מלבן 8"/>
          <p:cNvSpPr/>
          <p:nvPr userDrawn="1"/>
        </p:nvSpPr>
        <p:spPr>
          <a:xfrm>
            <a:off x="178037" y="6661447"/>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מלבן 9"/>
          <p:cNvSpPr/>
          <p:nvPr userDrawn="1"/>
        </p:nvSpPr>
        <p:spPr>
          <a:xfrm rot="5400000">
            <a:off x="-2334426" y="4334142"/>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TextBox 10"/>
          <p:cNvSpPr txBox="1"/>
          <p:nvPr userDrawn="1"/>
        </p:nvSpPr>
        <p:spPr>
          <a:xfrm>
            <a:off x="-44865" y="6619457"/>
            <a:ext cx="3990886" cy="276999"/>
          </a:xfrm>
          <a:prstGeom prst="rect">
            <a:avLst/>
          </a:prstGeom>
          <a:noFill/>
        </p:spPr>
        <p:txBody>
          <a:bodyPr wrap="square" rtlCol="1">
            <a:spAutoFit/>
          </a:bodyPr>
          <a:lstStyle/>
          <a:p>
            <a:r>
              <a:rPr lang="he-IL" sz="1200" b="1" dirty="0"/>
              <a:t> </a:t>
            </a:r>
            <a:r>
              <a:rPr lang="en-US" sz="1000" b="1" dirty="0">
                <a:hlinkClick r:id="rId2"/>
              </a:rPr>
              <a:t>https://edu.gov.il/mazhap/civicedu</a:t>
            </a:r>
            <a:r>
              <a:rPr lang="he-IL" sz="1000" b="1" dirty="0"/>
              <a:t>המטה</a:t>
            </a:r>
            <a:r>
              <a:rPr lang="he-IL" sz="1000" b="1" baseline="0" dirty="0"/>
              <a:t> לחינוך אזרחי וחיים משותפים </a:t>
            </a:r>
            <a:endParaRPr lang="he-IL" sz="1000" b="1" dirty="0"/>
          </a:p>
        </p:txBody>
      </p:sp>
    </p:spTree>
    <p:extLst>
      <p:ext uri="{BB962C8B-B14F-4D97-AF65-F5344CB8AC3E}">
        <p14:creationId xmlns:p14="http://schemas.microsoft.com/office/powerpoint/2010/main" val="4129767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C06D13A-256F-4F91-8CFF-3085448A7134}" type="slidenum">
              <a:rPr lang="he-IL" smtClean="0"/>
              <a:t>‹#›</a:t>
            </a:fld>
            <a:endParaRPr lang="he-IL"/>
          </a:p>
        </p:txBody>
      </p:sp>
    </p:spTree>
    <p:extLst>
      <p:ext uri="{BB962C8B-B14F-4D97-AF65-F5344CB8AC3E}">
        <p14:creationId xmlns:p14="http://schemas.microsoft.com/office/powerpoint/2010/main" val="622257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he-IL"/>
              <a:t>לחץ כדי לערוך סגנון כותרת של תבנית בסיס</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C06D13A-256F-4F91-8CFF-3085448A7134}" type="slidenum">
              <a:rPr lang="he-IL" smtClean="0"/>
              <a:t>‹#›</a:t>
            </a:fld>
            <a:endParaRPr lang="he-IL"/>
          </a:p>
        </p:txBody>
      </p:sp>
    </p:spTree>
    <p:extLst>
      <p:ext uri="{BB962C8B-B14F-4D97-AF65-F5344CB8AC3E}">
        <p14:creationId xmlns:p14="http://schemas.microsoft.com/office/powerpoint/2010/main" val="537081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a:xfrm>
            <a:off x="358923" y="365760"/>
            <a:ext cx="11494094" cy="728102"/>
          </a:xfrm>
        </p:spPr>
        <p:txBody>
          <a:bodyPr/>
          <a:lstStyle>
            <a:lvl1pPr algn="ctr">
              <a:defRPr sz="3600" b="1"/>
            </a:lvl1pPr>
          </a:lstStyle>
          <a:p>
            <a:r>
              <a:rPr lang="he-IL" dirty="0"/>
              <a:t>לחץ כדי לערוך סגנון כותרת של תבנית בסיס</a:t>
            </a:r>
            <a:endParaRPr lang="en-US" dirty="0"/>
          </a:p>
        </p:txBody>
      </p:sp>
      <p:sp>
        <p:nvSpPr>
          <p:cNvPr id="3" name="Content Placeholder 2"/>
          <p:cNvSpPr>
            <a:spLocks noGrp="1"/>
          </p:cNvSpPr>
          <p:nvPr>
            <p:ph idx="1"/>
          </p:nvPr>
        </p:nvSpPr>
        <p:spPr>
          <a:xfrm>
            <a:off x="358923" y="1298961"/>
            <a:ext cx="11494094" cy="5144567"/>
          </a:xfrm>
        </p:spPr>
        <p:txBody>
          <a:bodyPr/>
          <a:lstStyle>
            <a:lvl1pPr>
              <a:defRPr sz="2600" b="1"/>
            </a:lvl1pPr>
            <a:lvl2pPr>
              <a:defRPr b="1"/>
            </a:lvl2pPr>
            <a:lvl3pPr>
              <a:defRPr b="1"/>
            </a:lvl3pPr>
            <a:lvl4pPr>
              <a:defRPr b="1"/>
            </a:lvl4pPr>
            <a:lvl5pPr>
              <a:defRPr b="1"/>
            </a:lvl5pPr>
          </a:lstStyle>
          <a:p>
            <a:pPr lvl="0"/>
            <a:r>
              <a:rPr lang="he-IL" dirty="0"/>
              <a:t>ערוך סגנונות טקסט של תבנית בסיס</a:t>
            </a:r>
          </a:p>
          <a:p>
            <a:pPr lvl="1"/>
            <a:r>
              <a:rPr lang="he-IL" dirty="0"/>
              <a:t>רמה שניה</a:t>
            </a:r>
          </a:p>
          <a:p>
            <a:pPr lvl="2"/>
            <a:r>
              <a:rPr lang="he-IL" dirty="0"/>
              <a:t>רמה שלישית</a:t>
            </a:r>
          </a:p>
          <a:p>
            <a:pPr lvl="3"/>
            <a:r>
              <a:rPr lang="he-IL" dirty="0"/>
              <a:t>רמה רביעית</a:t>
            </a:r>
          </a:p>
          <a:p>
            <a:pPr lvl="4"/>
            <a:r>
              <a:rPr lang="he-IL" dirty="0"/>
              <a:t>רמה חמישית</a:t>
            </a:r>
            <a:endParaRPr lang="en-US" dirty="0"/>
          </a:p>
        </p:txBody>
      </p:sp>
      <p:sp>
        <p:nvSpPr>
          <p:cNvPr id="4" name="Date Placeholder 3"/>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C06D13A-256F-4F91-8CFF-3085448A7134}" type="slidenum">
              <a:rPr lang="he-IL" smtClean="0"/>
              <a:t>‹#›</a:t>
            </a:fld>
            <a:endParaRPr lang="he-IL"/>
          </a:p>
        </p:txBody>
      </p:sp>
      <p:sp>
        <p:nvSpPr>
          <p:cNvPr id="7" name="מלבן 6"/>
          <p:cNvSpPr/>
          <p:nvPr userDrawn="1"/>
        </p:nvSpPr>
        <p:spPr>
          <a:xfrm>
            <a:off x="7340837" y="0"/>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p:cNvSpPr/>
          <p:nvPr userDrawn="1"/>
        </p:nvSpPr>
        <p:spPr>
          <a:xfrm rot="5400000">
            <a:off x="9668142" y="2523858"/>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מלבן 8"/>
          <p:cNvSpPr/>
          <p:nvPr userDrawn="1"/>
        </p:nvSpPr>
        <p:spPr>
          <a:xfrm>
            <a:off x="178037" y="6661447"/>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מלבן 9"/>
          <p:cNvSpPr/>
          <p:nvPr userDrawn="1"/>
        </p:nvSpPr>
        <p:spPr>
          <a:xfrm rot="5400000">
            <a:off x="-2334426" y="4334142"/>
            <a:ext cx="4851163" cy="19655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TextBox 10"/>
          <p:cNvSpPr txBox="1"/>
          <p:nvPr userDrawn="1"/>
        </p:nvSpPr>
        <p:spPr>
          <a:xfrm>
            <a:off x="-110383" y="6621223"/>
            <a:ext cx="3990886" cy="276999"/>
          </a:xfrm>
          <a:prstGeom prst="rect">
            <a:avLst/>
          </a:prstGeom>
          <a:noFill/>
        </p:spPr>
        <p:txBody>
          <a:bodyPr wrap="square" rtlCol="1">
            <a:spAutoFit/>
          </a:bodyPr>
          <a:lstStyle/>
          <a:p>
            <a:r>
              <a:rPr lang="he-IL" sz="1200" b="1" dirty="0"/>
              <a:t> </a:t>
            </a:r>
            <a:r>
              <a:rPr lang="en-US" sz="1000" b="1" dirty="0">
                <a:hlinkClick r:id="rId2"/>
              </a:rPr>
              <a:t>https://edu.gov.il/mazhap/civicedu</a:t>
            </a:r>
            <a:r>
              <a:rPr lang="he-IL" sz="1000" b="1" dirty="0"/>
              <a:t>המטה</a:t>
            </a:r>
            <a:r>
              <a:rPr lang="he-IL" sz="1000" b="1" baseline="0" dirty="0"/>
              <a:t> לחינוך אזרחי וחיים משותפים </a:t>
            </a:r>
            <a:endParaRPr lang="he-IL" sz="1000" b="1" dirty="0"/>
          </a:p>
        </p:txBody>
      </p:sp>
    </p:spTree>
    <p:extLst>
      <p:ext uri="{BB962C8B-B14F-4D97-AF65-F5344CB8AC3E}">
        <p14:creationId xmlns:p14="http://schemas.microsoft.com/office/powerpoint/2010/main" val="4106771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3C06D13A-256F-4F91-8CFF-3085448A7134}" type="slidenum">
              <a:rPr lang="he-IL" smtClean="0"/>
              <a:t>‹#›</a:t>
            </a:fld>
            <a:endParaRPr lang="he-IL"/>
          </a:p>
        </p:txBody>
      </p:sp>
    </p:spTree>
    <p:extLst>
      <p:ext uri="{BB962C8B-B14F-4D97-AF65-F5344CB8AC3E}">
        <p14:creationId xmlns:p14="http://schemas.microsoft.com/office/powerpoint/2010/main" val="2536204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3C06D13A-256F-4F91-8CFF-3085448A7134}" type="slidenum">
              <a:rPr lang="he-IL" smtClean="0"/>
              <a:t>‹#›</a:t>
            </a:fld>
            <a:endParaRPr lang="he-IL"/>
          </a:p>
        </p:txBody>
      </p:sp>
    </p:spTree>
    <p:extLst>
      <p:ext uri="{BB962C8B-B14F-4D97-AF65-F5344CB8AC3E}">
        <p14:creationId xmlns:p14="http://schemas.microsoft.com/office/powerpoint/2010/main" val="1474720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השוואה">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p:cNvSpPr>
            <a:spLocks noGrp="1"/>
          </p:cNvSpPr>
          <p:nvPr>
            <p:ph sz="half" idx="2"/>
          </p:nvPr>
        </p:nvSpPr>
        <p:spPr>
          <a:xfrm>
            <a:off x="845127" y="2507550"/>
            <a:ext cx="5156200" cy="3680525"/>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p:cNvSpPr>
            <a:spLocks noGrp="1"/>
          </p:cNvSpPr>
          <p:nvPr>
            <p:ph sz="quarter" idx="4"/>
          </p:nvPr>
        </p:nvSpPr>
        <p:spPr>
          <a:xfrm>
            <a:off x="6172200" y="2507550"/>
            <a:ext cx="5181601" cy="3680525"/>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7" name="Date Placeholder 6"/>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3C06D13A-256F-4F91-8CFF-3085448A7134}" type="slidenum">
              <a:rPr lang="he-IL" smtClean="0"/>
              <a:t>‹#›</a:t>
            </a:fld>
            <a:endParaRPr lang="he-IL"/>
          </a:p>
        </p:txBody>
      </p:sp>
      <p:sp>
        <p:nvSpPr>
          <p:cNvPr id="10" name="Title 9"/>
          <p:cNvSpPr>
            <a:spLocks noGrp="1"/>
          </p:cNvSpPr>
          <p:nvPr>
            <p:ph type="title"/>
          </p:nvPr>
        </p:nvSpPr>
        <p:spPr/>
        <p:txBody>
          <a:bodyPr/>
          <a:lstStyle/>
          <a:p>
            <a:r>
              <a:rPr lang="he-IL"/>
              <a:t>לחץ כדי לערוך סגנון כותרת של תבנית בסיס</a:t>
            </a:r>
            <a:endParaRPr lang="en-US" dirty="0"/>
          </a:p>
        </p:txBody>
      </p:sp>
    </p:spTree>
    <p:extLst>
      <p:ext uri="{BB962C8B-B14F-4D97-AF65-F5344CB8AC3E}">
        <p14:creationId xmlns:p14="http://schemas.microsoft.com/office/powerpoint/2010/main" val="2869090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כותרת בלבד">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3C06D13A-256F-4F91-8CFF-3085448A7134}" type="slidenum">
              <a:rPr lang="he-IL" smtClean="0"/>
              <a:t>‹#›</a:t>
            </a:fld>
            <a:endParaRPr lang="he-IL"/>
          </a:p>
        </p:txBody>
      </p:sp>
      <p:sp>
        <p:nvSpPr>
          <p:cNvPr id="6" name="Title 5"/>
          <p:cNvSpPr>
            <a:spLocks noGrp="1"/>
          </p:cNvSpPr>
          <p:nvPr>
            <p:ph type="title"/>
          </p:nvPr>
        </p:nvSpPr>
        <p:spPr/>
        <p:txBody>
          <a:bodyPr/>
          <a:lstStyle/>
          <a:p>
            <a:r>
              <a:rPr lang="he-IL"/>
              <a:t>לחץ כדי לערוך סגנון כותרת של תבנית בסיס</a:t>
            </a:r>
            <a:endParaRPr lang="en-US"/>
          </a:p>
        </p:txBody>
      </p:sp>
    </p:spTree>
    <p:extLst>
      <p:ext uri="{BB962C8B-B14F-4D97-AF65-F5344CB8AC3E}">
        <p14:creationId xmlns:p14="http://schemas.microsoft.com/office/powerpoint/2010/main" val="1833613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3C06D13A-256F-4F91-8CFF-3085448A7134}" type="slidenum">
              <a:rPr lang="he-IL" smtClean="0"/>
              <a:t>‹#›</a:t>
            </a:fld>
            <a:endParaRPr lang="he-IL"/>
          </a:p>
        </p:txBody>
      </p:sp>
    </p:spTree>
    <p:extLst>
      <p:ext uri="{BB962C8B-B14F-4D97-AF65-F5344CB8AC3E}">
        <p14:creationId xmlns:p14="http://schemas.microsoft.com/office/powerpoint/2010/main" val="3736881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3C06D13A-256F-4F91-8CFF-3085448A7134}" type="slidenum">
              <a:rPr lang="he-IL" smtClean="0"/>
              <a:t>‹#›</a:t>
            </a:fld>
            <a:endParaRPr lang="he-IL"/>
          </a:p>
        </p:txBody>
      </p:sp>
    </p:spTree>
    <p:extLst>
      <p:ext uri="{BB962C8B-B14F-4D97-AF65-F5344CB8AC3E}">
        <p14:creationId xmlns:p14="http://schemas.microsoft.com/office/powerpoint/2010/main" val="416384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he-IL"/>
              <a:t>לחץ כדי לערוך סגנון כותרת של תבנית בסיס</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7B7A09A8-1A48-475F-B213-C94678C5B2BB}" type="datetimeFigureOut">
              <a:rPr lang="he-IL" smtClean="0"/>
              <a:t>כ"ו/אב/תשפ"ו</a:t>
            </a:fld>
            <a:endParaRPr lang="he-IL"/>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06D13A-256F-4F91-8CFF-3085448A7134}" type="slidenum">
              <a:rPr lang="he-IL" smtClean="0"/>
              <a:t>‹#›</a:t>
            </a:fld>
            <a:endParaRPr lang="he-IL"/>
          </a:p>
        </p:txBody>
      </p:sp>
    </p:spTree>
    <p:extLst>
      <p:ext uri="{BB962C8B-B14F-4D97-AF65-F5344CB8AC3E}">
        <p14:creationId xmlns:p14="http://schemas.microsoft.com/office/powerpoint/2010/main" val="124292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7A09A8-1A48-475F-B213-C94678C5B2BB}" type="datetimeFigureOut">
              <a:rPr lang="he-IL" smtClean="0"/>
              <a:t>כ"ו/אב/תשפ"ו</a:t>
            </a:fld>
            <a:endParaRPr lang="he-I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he-IL"/>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3C06D13A-256F-4F91-8CFF-3085448A7134}" type="slidenum">
              <a:rPr lang="he-IL" smtClean="0"/>
              <a:t>‹#›</a:t>
            </a:fld>
            <a:endParaRPr lang="he-IL"/>
          </a:p>
        </p:txBody>
      </p:sp>
    </p:spTree>
    <p:extLst>
      <p:ext uri="{BB962C8B-B14F-4D97-AF65-F5344CB8AC3E}">
        <p14:creationId xmlns:p14="http://schemas.microsoft.com/office/powerpoint/2010/main" val="2409644076"/>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lstStyle/>
          <a:p>
            <a:r>
              <a:rPr lang="he-IL" dirty="0"/>
              <a:t>בחירות לכנסת ה-</a:t>
            </a:r>
            <a:r>
              <a:rPr lang="en-US" dirty="0"/>
              <a:t>26</a:t>
            </a:r>
            <a:endParaRPr lang="he-IL" dirty="0"/>
          </a:p>
        </p:txBody>
      </p:sp>
      <p:sp>
        <p:nvSpPr>
          <p:cNvPr id="3" name="כותרת משנה 2"/>
          <p:cNvSpPr>
            <a:spLocks noGrp="1"/>
          </p:cNvSpPr>
          <p:nvPr>
            <p:ph type="subTitle" idx="1"/>
          </p:nvPr>
        </p:nvSpPr>
        <p:spPr/>
        <p:txBody>
          <a:bodyPr/>
          <a:lstStyle/>
          <a:p>
            <a:endParaRPr lang="he-IL" dirty="0"/>
          </a:p>
          <a:p>
            <a:r>
              <a:rPr lang="he-IL" dirty="0">
                <a:solidFill>
                  <a:schemeClr val="tx1"/>
                </a:solidFill>
              </a:rPr>
              <a:t>הכיתה בוחרת </a:t>
            </a:r>
          </a:p>
          <a:p>
            <a:r>
              <a:rPr lang="he-IL" dirty="0">
                <a:solidFill>
                  <a:schemeClr val="tx1"/>
                </a:solidFill>
              </a:rPr>
              <a:t>ב"חלום של כיתה"</a:t>
            </a:r>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3578" y="0"/>
            <a:ext cx="1284844" cy="1367441"/>
          </a:xfrm>
          <a:prstGeom prst="rect">
            <a:avLst/>
          </a:prstGeom>
        </p:spPr>
      </p:pic>
    </p:spTree>
    <p:extLst>
      <p:ext uri="{BB962C8B-B14F-4D97-AF65-F5344CB8AC3E}">
        <p14:creationId xmlns:p14="http://schemas.microsoft.com/office/powerpoint/2010/main" val="3025025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lstStyle/>
          <a:p>
            <a:pPr marL="0" lvl="0" indent="0" algn="ctr">
              <a:buNone/>
            </a:pPr>
            <a:endParaRPr lang="he-IL" dirty="0"/>
          </a:p>
          <a:p>
            <a:pPr marL="0" lvl="0" indent="0" algn="ctr">
              <a:buNone/>
            </a:pPr>
            <a:r>
              <a:rPr lang="he-IL" dirty="0"/>
              <a:t>מה משמעות הפועל </a:t>
            </a:r>
            <a:r>
              <a:rPr lang="en-US" dirty="0"/>
              <a:t>בָּחַ</a:t>
            </a:r>
            <a:r>
              <a:rPr lang="he-IL" dirty="0"/>
              <a:t>ר או </a:t>
            </a:r>
            <a:r>
              <a:rPr lang="en-US" dirty="0"/>
              <a:t>לִבְחֹר</a:t>
            </a:r>
            <a:r>
              <a:rPr lang="he-IL" dirty="0"/>
              <a:t>? </a:t>
            </a:r>
            <a:endParaRPr lang="en-US" dirty="0"/>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3694" y="2628394"/>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496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lstStyle/>
          <a:p>
            <a:pPr marL="0" lvl="0" indent="0" algn="ctr">
              <a:buNone/>
            </a:pPr>
            <a:endParaRPr lang="he-IL" dirty="0"/>
          </a:p>
          <a:p>
            <a:pPr marL="0" lvl="0" indent="0" algn="ctr">
              <a:buNone/>
            </a:pPr>
            <a:r>
              <a:rPr lang="he-IL" dirty="0"/>
              <a:t>מה אנחנו בוחרים?</a:t>
            </a:r>
          </a:p>
          <a:p>
            <a:pPr marL="0" indent="0" algn="ctr">
              <a:buNone/>
            </a:pPr>
            <a:r>
              <a:rPr lang="he-IL" dirty="0"/>
              <a:t>תנו דוגמא למשהו שבחרתם</a:t>
            </a:r>
            <a:endParaRPr lang="en-US" dirty="0"/>
          </a:p>
          <a:p>
            <a:pPr marL="0" lvl="0" indent="0" algn="ctr">
              <a:buNone/>
            </a:pPr>
            <a:r>
              <a:rPr lang="he-IL" dirty="0"/>
              <a:t> </a:t>
            </a:r>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2924" y="3303068"/>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164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normAutofit/>
          </a:bodyPr>
          <a:lstStyle/>
          <a:p>
            <a:pPr marL="0" indent="0">
              <a:buNone/>
            </a:pPr>
            <a:r>
              <a:rPr lang="he-IL" dirty="0"/>
              <a:t>אתם אולי בוחרים </a:t>
            </a:r>
            <a:r>
              <a:rPr lang="en-US" dirty="0"/>
              <a:t>משחק</a:t>
            </a:r>
            <a:r>
              <a:rPr lang="he-IL" dirty="0"/>
              <a:t>, </a:t>
            </a:r>
            <a:r>
              <a:rPr lang="en-US" dirty="0"/>
              <a:t>ספר</a:t>
            </a:r>
            <a:r>
              <a:rPr lang="he-IL" dirty="0"/>
              <a:t>, </a:t>
            </a:r>
            <a:r>
              <a:rPr lang="en-US" dirty="0"/>
              <a:t>חבר למשחק</a:t>
            </a:r>
            <a:r>
              <a:rPr lang="he-IL" dirty="0"/>
              <a:t> ולפעמים גם נציגי כיתה או נציגים למועצת התלמידים. אבל, במדינת ישראל האזרחים (מעל גיל 18) בוחרים את המנהיגים שלהם באמצעות הצבעה בבחירות. </a:t>
            </a:r>
          </a:p>
          <a:p>
            <a:pPr marL="0" indent="0">
              <a:buNone/>
            </a:pPr>
            <a:r>
              <a:rPr lang="he-IL" dirty="0"/>
              <a:t>כך מתנהלים במדינה דמוקרטית - רוב  העם הוא זה שקובע מי יעמוד בראש המדינה, </a:t>
            </a:r>
            <a:r>
              <a:rPr lang="en-US" dirty="0"/>
              <a:t>תוך שמירה על זכויות כל הא</a:t>
            </a:r>
            <a:r>
              <a:rPr lang="he-IL" dirty="0"/>
              <a:t>זרחים,</a:t>
            </a:r>
            <a:r>
              <a:rPr lang="en-US" dirty="0"/>
              <a:t> גם </a:t>
            </a:r>
            <a:r>
              <a:rPr lang="he-IL" dirty="0"/>
              <a:t>אלו</a:t>
            </a:r>
            <a:r>
              <a:rPr lang="en-US" dirty="0"/>
              <a:t> שלא בחרו במ</a:t>
            </a:r>
            <a:r>
              <a:rPr lang="he-IL" dirty="0"/>
              <a:t>פלגה המנצחת</a:t>
            </a:r>
            <a:r>
              <a:rPr lang="en-US" dirty="0"/>
              <a:t>.</a:t>
            </a:r>
            <a:endParaRPr lang="he-IL" dirty="0"/>
          </a:p>
          <a:p>
            <a:pPr marL="0" indent="0">
              <a:buNone/>
            </a:pPr>
            <a:endParaRPr lang="he-IL" dirty="0"/>
          </a:p>
        </p:txBody>
      </p:sp>
      <p:grpSp>
        <p:nvGrpSpPr>
          <p:cNvPr id="5" name="קבוצה 4"/>
          <p:cNvGrpSpPr/>
          <p:nvPr/>
        </p:nvGrpSpPr>
        <p:grpSpPr>
          <a:xfrm>
            <a:off x="3114675" y="3429000"/>
            <a:ext cx="5962650" cy="3063240"/>
            <a:chOff x="3026961" y="2736538"/>
            <a:chExt cx="5962650" cy="3400426"/>
          </a:xfrm>
        </p:grpSpPr>
        <p:pic>
          <p:nvPicPr>
            <p:cNvPr id="3074" name="Picture 2" descr="Voters inserting forms into ballot boxes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6961" y="2736538"/>
              <a:ext cx="5962650" cy="3400426"/>
            </a:xfrm>
            <a:prstGeom prst="rect">
              <a:avLst/>
            </a:prstGeom>
            <a:noFill/>
            <a:extLst>
              <a:ext uri="{909E8E84-426E-40DD-AFC4-6F175D3DCCD1}">
                <a14:hiddenFill xmlns:a14="http://schemas.microsoft.com/office/drawing/2010/main">
                  <a:solidFill>
                    <a:srgbClr val="FFFFFF"/>
                  </a:solidFill>
                </a14:hiddenFill>
              </a:ext>
            </a:extLst>
          </p:spPr>
        </p:pic>
        <p:sp>
          <p:nvSpPr>
            <p:cNvPr id="4" name="מלבן 3"/>
            <p:cNvSpPr/>
            <p:nvPr/>
          </p:nvSpPr>
          <p:spPr>
            <a:xfrm>
              <a:off x="4007978" y="3221764"/>
              <a:ext cx="1128044" cy="3332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a:solidFill>
                    <a:srgbClr val="0070C0"/>
                  </a:solidFill>
                </a:rPr>
                <a:t>בחירות</a:t>
              </a:r>
            </a:p>
          </p:txBody>
        </p:sp>
      </p:grpSp>
    </p:spTree>
    <p:extLst>
      <p:ext uri="{BB962C8B-B14F-4D97-AF65-F5344CB8AC3E}">
        <p14:creationId xmlns:p14="http://schemas.microsoft.com/office/powerpoint/2010/main" val="1375180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normAutofit/>
          </a:bodyPr>
          <a:lstStyle/>
          <a:p>
            <a:pPr marL="0" indent="0">
              <a:buNone/>
            </a:pPr>
            <a:r>
              <a:rPr lang="he-IL" dirty="0"/>
              <a:t>יש כמה מפלגות (קבוצות) שמציעות את עצמן לבוחרים.</a:t>
            </a:r>
          </a:p>
          <a:p>
            <a:pPr marL="0" indent="0">
              <a:buNone/>
            </a:pPr>
            <a:r>
              <a:rPr lang="he-IL" dirty="0"/>
              <a:t>לכל מפלגה מצע משלה - רעיונות משלה כיצד לשפר את המדינה,</a:t>
            </a:r>
          </a:p>
          <a:p>
            <a:pPr marL="0" indent="0">
              <a:buNone/>
            </a:pPr>
            <a:r>
              <a:rPr lang="he-IL" dirty="0"/>
              <a:t> וכל אחד בוחר את המפלגה שהוא תומך בה וברעיונות שלה. </a:t>
            </a:r>
          </a:p>
          <a:p>
            <a:pPr marL="0" indent="0">
              <a:buNone/>
            </a:pPr>
            <a:r>
              <a:rPr lang="he-IL" dirty="0"/>
              <a:t>לכל מפלגה יש שם ופתק משלה. ביום הבחירות הבוחר מגיע לקלפי ונכנס לתא בו יש לו פרטיות. הוא מכניס למעטפה את הפתק של המפלגה שאותה הוא בחר ואת המעטפה מכניס לתיבה.</a:t>
            </a:r>
          </a:p>
          <a:p>
            <a:pPr marL="0" indent="0">
              <a:buNone/>
            </a:pPr>
            <a:endParaRPr lang="he-IL" dirty="0"/>
          </a:p>
        </p:txBody>
      </p:sp>
      <p:grpSp>
        <p:nvGrpSpPr>
          <p:cNvPr id="6" name="קבוצה 5"/>
          <p:cNvGrpSpPr/>
          <p:nvPr/>
        </p:nvGrpSpPr>
        <p:grpSpPr>
          <a:xfrm>
            <a:off x="3611422" y="3544889"/>
            <a:ext cx="4969155" cy="2947352"/>
            <a:chOff x="3621392" y="3443955"/>
            <a:chExt cx="4969155" cy="3103739"/>
          </a:xfrm>
        </p:grpSpPr>
        <p:grpSp>
          <p:nvGrpSpPr>
            <p:cNvPr id="5" name="קבוצה 4"/>
            <p:cNvGrpSpPr/>
            <p:nvPr/>
          </p:nvGrpSpPr>
          <p:grpSpPr>
            <a:xfrm>
              <a:off x="3621392" y="3443955"/>
              <a:ext cx="4969155" cy="3103739"/>
              <a:chOff x="3898632" y="3435409"/>
              <a:chExt cx="4969155" cy="3103739"/>
            </a:xfrm>
          </p:grpSpPr>
          <p:pic>
            <p:nvPicPr>
              <p:cNvPr id="9218" name="Picture 2" descr="Election campaign scenes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632" y="3435409"/>
                <a:ext cx="4969155" cy="3103739"/>
              </a:xfrm>
              <a:prstGeom prst="rect">
                <a:avLst/>
              </a:prstGeom>
              <a:noFill/>
              <a:extLst>
                <a:ext uri="{909E8E84-426E-40DD-AFC4-6F175D3DCCD1}">
                  <a14:hiddenFill xmlns:a14="http://schemas.microsoft.com/office/drawing/2010/main">
                    <a:solidFill>
                      <a:srgbClr val="FFFFFF"/>
                    </a:solidFill>
                  </a14:hiddenFill>
                </a:ext>
              </a:extLst>
            </p:spPr>
          </p:pic>
          <p:sp>
            <p:nvSpPr>
              <p:cNvPr id="4" name="מלבן 3"/>
              <p:cNvSpPr/>
              <p:nvPr/>
            </p:nvSpPr>
            <p:spPr>
              <a:xfrm>
                <a:off x="6105970" y="4289989"/>
                <a:ext cx="927219" cy="5298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7" name="מלבן 6"/>
            <p:cNvSpPr/>
            <p:nvPr/>
          </p:nvSpPr>
          <p:spPr>
            <a:xfrm>
              <a:off x="3990885" y="4948015"/>
              <a:ext cx="410199" cy="167450"/>
            </a:xfrm>
            <a:prstGeom prst="rect">
              <a:avLst/>
            </a:prstGeom>
            <a:solidFill>
              <a:srgbClr val="F1E3D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Tree>
    <p:extLst>
      <p:ext uri="{BB962C8B-B14F-4D97-AF65-F5344CB8AC3E}">
        <p14:creationId xmlns:p14="http://schemas.microsoft.com/office/powerpoint/2010/main" val="4004712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normAutofit/>
          </a:bodyPr>
          <a:lstStyle/>
          <a:p>
            <a:pPr marL="0" indent="0">
              <a:buNone/>
            </a:pPr>
            <a:r>
              <a:rPr lang="he-IL" dirty="0"/>
              <a:t>בסוף יום הבחירות סופרים את הפתקים בכל התיבות מכל הקלפיות. המפלגות שזכו בהכי הרבה קולות ירכיבו את הממשלה ומהן ייבחר ראש הממשלה.</a:t>
            </a:r>
          </a:p>
          <a:p>
            <a:pPr marL="0" indent="0">
              <a:buNone/>
            </a:pPr>
            <a:r>
              <a:rPr lang="he-IL" dirty="0"/>
              <a:t>הכנסת היא מקום בו יושבים נבחרי העם - האנשים שנבחרו ע"י רוב האזרחים כמנהיגים של המדינה ובראש הכנסת עומד "יושב ראש הכנסת".</a:t>
            </a:r>
          </a:p>
          <a:p>
            <a:pPr marL="0" indent="0">
              <a:buNone/>
            </a:pPr>
            <a:r>
              <a:rPr lang="he-IL" dirty="0"/>
              <a:t>בכנסת יש 120 חברי כנסת שמקבלים החלטות ומחוקקים חוקים חשובים לעם ולמדינה.</a:t>
            </a:r>
          </a:p>
          <a:p>
            <a:pPr marL="0" indent="0">
              <a:buNone/>
            </a:pPr>
            <a:endParaRPr lang="he-IL" dirty="0"/>
          </a:p>
        </p:txBody>
      </p:sp>
    </p:spTree>
    <p:extLst>
      <p:ext uri="{BB962C8B-B14F-4D97-AF65-F5344CB8AC3E}">
        <p14:creationId xmlns:p14="http://schemas.microsoft.com/office/powerpoint/2010/main" val="3973831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normAutofit/>
          </a:bodyPr>
          <a:lstStyle/>
          <a:p>
            <a:pPr marL="0" indent="0">
              <a:buNone/>
            </a:pPr>
            <a:r>
              <a:rPr lang="he-IL" sz="2300" dirty="0"/>
              <a:t>בשיעורים הבאים  נערוך בכיתה פעילות דומה למה שעושים בתהליך בחירות לראשות הממשלה.</a:t>
            </a:r>
          </a:p>
          <a:p>
            <a:pPr marL="0" indent="0">
              <a:buNone/>
            </a:pPr>
            <a:endParaRPr lang="he-IL" sz="1800" dirty="0"/>
          </a:p>
          <a:p>
            <a:pPr marL="0" indent="0">
              <a:buNone/>
            </a:pPr>
            <a:r>
              <a:rPr lang="he-IL" dirty="0"/>
              <a:t>אנו הולכים לעצב ולבחור את כיתת החלומות שלנו, בדומה לבחירות במדינה בה האזרחים בוחרים מפלגות ובכך מעצבים ה"אופי" של המדינה.</a:t>
            </a:r>
          </a:p>
          <a:p>
            <a:pPr marL="0" indent="0">
              <a:buNone/>
            </a:pPr>
            <a:endParaRPr lang="he-IL" sz="1800" dirty="0"/>
          </a:p>
          <a:p>
            <a:pPr marL="0" indent="0">
              <a:buNone/>
            </a:pPr>
            <a:r>
              <a:rPr lang="he-IL" dirty="0"/>
              <a:t>נתחלק לקבוצות, כל קבוצה בכיתה היא כמו מפלגה. </a:t>
            </a:r>
          </a:p>
          <a:p>
            <a:pPr marL="0" indent="0">
              <a:buNone/>
            </a:pPr>
            <a:r>
              <a:rPr lang="he-IL" dirty="0"/>
              <a:t>בדומה למפלגות, שהמצע שלהן מציע איך להפוך את המדינה למדינה "חלומית", כל קבוצה בכיתה תחשוב יחד על מצע - על רעיונות טובים כיצד להפוך את לכיתה חלומית - כיתת החלומות שבה הייתם רוצים ללמוד.</a:t>
            </a:r>
            <a:br>
              <a:rPr lang="en-US" dirty="0"/>
            </a:br>
            <a:endParaRPr lang="he-IL" dirty="0"/>
          </a:p>
          <a:p>
            <a:pPr marL="0" indent="0">
              <a:buNone/>
            </a:pPr>
            <a:r>
              <a:rPr lang="he-IL" dirty="0"/>
              <a:t>כל קבוצה תציג את המצע שלה</a:t>
            </a:r>
            <a:r>
              <a:rPr lang="en-US" dirty="0"/>
              <a:t> </a:t>
            </a:r>
            <a:r>
              <a:rPr lang="he-IL" dirty="0"/>
              <a:t>-</a:t>
            </a:r>
            <a:r>
              <a:rPr lang="en-US" dirty="0"/>
              <a:t> </a:t>
            </a:r>
            <a:r>
              <a:rPr lang="he-IL" dirty="0"/>
              <a:t>"החלום" והרעיונות שלה  ל"כיתת החלומות". </a:t>
            </a:r>
          </a:p>
        </p:txBody>
      </p:sp>
    </p:spTree>
    <p:extLst>
      <p:ext uri="{BB962C8B-B14F-4D97-AF65-F5344CB8AC3E}">
        <p14:creationId xmlns:p14="http://schemas.microsoft.com/office/powerpoint/2010/main" val="4009494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normAutofit/>
          </a:bodyPr>
          <a:lstStyle/>
          <a:p>
            <a:pPr marL="0" indent="0">
              <a:buNone/>
            </a:pPr>
            <a:r>
              <a:rPr lang="he-IL" dirty="0">
                <a:solidFill>
                  <a:srgbClr val="0070C0"/>
                </a:solidFill>
              </a:rPr>
              <a:t>הנחיות למורה: </a:t>
            </a:r>
          </a:p>
          <a:p>
            <a:r>
              <a:rPr lang="he-IL" dirty="0"/>
              <a:t>יש לחלק את הכיתה לקבוצות. בכל קבוצה כ- 6-7 תלמידים. </a:t>
            </a:r>
          </a:p>
          <a:p>
            <a:r>
              <a:rPr lang="he-IL" dirty="0"/>
              <a:t>בשלב הראשון כל קבוצה צריכה לבחור ראש קבוצה באמצעות הצבעה.</a:t>
            </a:r>
          </a:p>
          <a:p>
            <a:r>
              <a:rPr lang="he-IL" dirty="0"/>
              <a:t>לאחר מכן, כל קבוצה תקבל בריסטול וחומרי יצירה והתלמידים יתבקשו לרשום על הבריסטול את שם קבוצה, שם ראש הקבוצה ושמות חברי הקבוצה.  </a:t>
            </a:r>
            <a:endParaRPr lang="en-US" dirty="0"/>
          </a:p>
          <a:p>
            <a:pPr lvl="0"/>
            <a:r>
              <a:rPr lang="he-IL" dirty="0"/>
              <a:t>חברי הקבוצה יתכננו יחד את כיתת החלומות שלהם בה היו רוצים ללמוד. </a:t>
            </a:r>
          </a:p>
          <a:p>
            <a:pPr marL="0" lvl="0" indent="0">
              <a:buNone/>
            </a:pPr>
            <a:r>
              <a:rPr lang="he-IL" dirty="0"/>
              <a:t>   שאלות למחשבה:</a:t>
            </a:r>
            <a:r>
              <a:rPr lang="en-US" dirty="0"/>
              <a:t> </a:t>
            </a:r>
            <a:r>
              <a:rPr lang="he-IL" dirty="0"/>
              <a:t>איך תראה הכיתה? מה יהיה בה? (ריהוט, ציוד אור קולי, פינות</a:t>
            </a:r>
          </a:p>
          <a:p>
            <a:pPr marL="0" lvl="0" indent="0">
              <a:buNone/>
            </a:pPr>
            <a:r>
              <a:rPr lang="he-IL" dirty="0"/>
              <a:t>   משימה...) ומה יאפיין אותה?</a:t>
            </a:r>
            <a:endParaRPr lang="en-US" dirty="0"/>
          </a:p>
          <a:p>
            <a:pPr lvl="0"/>
            <a:r>
              <a:rPr lang="he-IL" dirty="0"/>
              <a:t>לאחר מכן חברי הקבוצה יבחרו שם לכיתת החלומות וינסחו 4 כללים שחשוב להם שיהיו בכיתת החלומות.</a:t>
            </a:r>
          </a:p>
          <a:p>
            <a:r>
              <a:rPr lang="he-IL" dirty="0"/>
              <a:t>הערה: רצוי לכוון את התלמידים לרעיונות הניתנים ליישום.</a:t>
            </a:r>
          </a:p>
          <a:p>
            <a:pPr lvl="0"/>
            <a:endParaRPr lang="en-US" dirty="0"/>
          </a:p>
          <a:p>
            <a:pPr marL="0" indent="0">
              <a:buNone/>
            </a:pPr>
            <a:endParaRPr lang="he-IL" dirty="0"/>
          </a:p>
        </p:txBody>
      </p:sp>
    </p:spTree>
    <p:extLst>
      <p:ext uri="{BB962C8B-B14F-4D97-AF65-F5344CB8AC3E}">
        <p14:creationId xmlns:p14="http://schemas.microsoft.com/office/powerpoint/2010/main" val="2880014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normAutofit/>
          </a:bodyPr>
          <a:lstStyle/>
          <a:p>
            <a:pPr marL="0" indent="0" algn="ctr">
              <a:buNone/>
            </a:pPr>
            <a:r>
              <a:rPr lang="he-IL" dirty="0"/>
              <a:t>סיכום שיעור - מה למדנו היום?</a:t>
            </a:r>
            <a:endParaRPr lang="en-US" dirty="0"/>
          </a:p>
          <a:p>
            <a:pPr marL="0" indent="0" algn="ctr">
              <a:buNone/>
            </a:pPr>
            <a:endParaRPr lang="he-IL" sz="1200" dirty="0"/>
          </a:p>
          <a:p>
            <a:pPr marL="0" indent="0" algn="ctr">
              <a:buNone/>
            </a:pPr>
            <a:r>
              <a:rPr lang="he-IL" dirty="0"/>
              <a:t>מי מוכן/ה לשתף איך הקבוצה פעלה? </a:t>
            </a:r>
          </a:p>
          <a:p>
            <a:pPr marL="0" indent="0" algn="ctr">
              <a:buNone/>
            </a:pPr>
            <a:r>
              <a:rPr lang="he-IL" dirty="0"/>
              <a:t>האם היו חילוקי דעות? </a:t>
            </a:r>
          </a:p>
          <a:p>
            <a:pPr marL="0" indent="0" algn="ctr">
              <a:buNone/>
            </a:pPr>
            <a:r>
              <a:rPr lang="he-IL" dirty="0"/>
              <a:t>האם היה קל לקבל החלטה משותפת? </a:t>
            </a:r>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647" y="3561595"/>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536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normAutofit/>
          </a:bodyPr>
          <a:lstStyle/>
          <a:p>
            <a:pPr marL="0" indent="0" algn="ctr">
              <a:buNone/>
            </a:pPr>
            <a:r>
              <a:rPr lang="he-IL" dirty="0"/>
              <a:t>סיכום שיעור</a:t>
            </a:r>
          </a:p>
          <a:p>
            <a:endParaRPr lang="he-IL" dirty="0"/>
          </a:p>
          <a:p>
            <a:r>
              <a:rPr lang="he-IL" dirty="0"/>
              <a:t>מפלגה היא קבוצה, לכל קבוצה יש ראש קבוצה ובכל מפלגה יש ראש מפלגה.</a:t>
            </a:r>
          </a:p>
          <a:p>
            <a:r>
              <a:rPr lang="he-IL" dirty="0"/>
              <a:t>בחירות - מה השורש והנטייה של הפועל בחר? שימו לב: בבחירה יש העדפה.</a:t>
            </a:r>
          </a:p>
          <a:p>
            <a:r>
              <a:rPr lang="he-IL" dirty="0"/>
              <a:t>מושגים: </a:t>
            </a:r>
            <a:r>
              <a:rPr lang="en-US" dirty="0"/>
              <a:t>בחירה</a:t>
            </a:r>
            <a:r>
              <a:rPr lang="he-IL" dirty="0"/>
              <a:t>, </a:t>
            </a:r>
            <a:r>
              <a:rPr lang="en-US" dirty="0"/>
              <a:t>הצבע</a:t>
            </a:r>
            <a:r>
              <a:rPr lang="he-IL" dirty="0"/>
              <a:t>ה,</a:t>
            </a:r>
            <a:r>
              <a:rPr lang="en-US" dirty="0"/>
              <a:t> רוב</a:t>
            </a:r>
            <a:r>
              <a:rPr lang="he-IL" dirty="0"/>
              <a:t>, </a:t>
            </a:r>
            <a:r>
              <a:rPr lang="en-US" dirty="0"/>
              <a:t>מיעוט</a:t>
            </a:r>
            <a:r>
              <a:rPr lang="he-IL" dirty="0"/>
              <a:t>, </a:t>
            </a:r>
            <a:r>
              <a:rPr lang="en-US" dirty="0"/>
              <a:t>שוויון</a:t>
            </a:r>
            <a:r>
              <a:rPr lang="he-IL" dirty="0"/>
              <a:t>, </a:t>
            </a:r>
            <a:r>
              <a:rPr lang="en-US" dirty="0"/>
              <a:t>הקשבה.</a:t>
            </a:r>
          </a:p>
          <a:p>
            <a:endParaRPr lang="he-IL" dirty="0"/>
          </a:p>
          <a:p>
            <a:r>
              <a:rPr lang="he-IL" dirty="0"/>
              <a:t>בשיעור הבא כל קבוצה תציג את הכיתה החלומות שלה.</a:t>
            </a:r>
            <a:endParaRPr lang="en-US" dirty="0"/>
          </a:p>
        </p:txBody>
      </p:sp>
    </p:spTree>
    <p:extLst>
      <p:ext uri="{BB962C8B-B14F-4D97-AF65-F5344CB8AC3E}">
        <p14:creationId xmlns:p14="http://schemas.microsoft.com/office/powerpoint/2010/main" val="2634895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2021838"/>
            <a:ext cx="9144000" cy="2387600"/>
          </a:xfrm>
        </p:spPr>
        <p:txBody>
          <a:bodyPr/>
          <a:lstStyle/>
          <a:p>
            <a:r>
              <a:rPr lang="he-IL" dirty="0"/>
              <a:t>שיעור 2</a:t>
            </a:r>
            <a:br>
              <a:rPr lang="he-IL" dirty="0"/>
            </a:br>
            <a:r>
              <a:rPr lang="he-IL" dirty="0"/>
              <a:t>כיתת החלומות</a:t>
            </a:r>
          </a:p>
        </p:txBody>
      </p:sp>
      <p:pic>
        <p:nvPicPr>
          <p:cNvPr id="3" name="תמונה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3578" y="0"/>
            <a:ext cx="1284844" cy="1367441"/>
          </a:xfrm>
          <a:prstGeom prst="rect">
            <a:avLst/>
          </a:prstGeom>
        </p:spPr>
      </p:pic>
    </p:spTree>
    <p:extLst>
      <p:ext uri="{BB962C8B-B14F-4D97-AF65-F5344CB8AC3E}">
        <p14:creationId xmlns:p14="http://schemas.microsoft.com/office/powerpoint/2010/main" val="1138055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dirty="0"/>
              <a:t>הכיתה בוחרת ב"חלום של כיתה" </a:t>
            </a:r>
          </a:p>
        </p:txBody>
      </p:sp>
      <p:sp>
        <p:nvSpPr>
          <p:cNvPr id="3" name="מציין מיקום תוכן 2"/>
          <p:cNvSpPr>
            <a:spLocks noGrp="1"/>
          </p:cNvSpPr>
          <p:nvPr>
            <p:ph idx="1"/>
          </p:nvPr>
        </p:nvSpPr>
        <p:spPr/>
        <p:txBody>
          <a:bodyPr/>
          <a:lstStyle/>
          <a:p>
            <a:pPr marL="0" indent="0">
              <a:buNone/>
            </a:pPr>
            <a:r>
              <a:rPr lang="he-IL" dirty="0">
                <a:solidFill>
                  <a:srgbClr val="0070C0"/>
                </a:solidFill>
              </a:rPr>
              <a:t>רקע: </a:t>
            </a:r>
          </a:p>
          <a:p>
            <a:pPr marL="0" indent="0">
              <a:buNone/>
            </a:pPr>
            <a:r>
              <a:rPr lang="he-IL" sz="2400" dirty="0"/>
              <a:t>הבחירות לכנסת העשרים ושש יתקיימו ביום שלישי ט"ז בחשוון תשפ"ז, 27 באוקטובר 2026.</a:t>
            </a:r>
          </a:p>
          <a:p>
            <a:pPr marL="0" indent="0">
              <a:buNone/>
            </a:pPr>
            <a:endParaRPr lang="he-IL" dirty="0"/>
          </a:p>
          <a:p>
            <a:pPr marL="0" indent="0">
              <a:buNone/>
            </a:pPr>
            <a:r>
              <a:rPr lang="he-IL" dirty="0"/>
              <a:t>למערכת החינוך מקום מרכזי בחינוך לתודעה אזרחית ומעורבות פוליטית. הבחירות מבטאות את יכולת האזרחים להשפיע על חיי התושבים במדינה ותקופת הבחירות בישראל מזמנת אפשרות להתחקות אחר הליך הבחירות במדינה דמוקרטית ולהבין את ההליך הדמוקרטי המאפשר לכל אזרח במדינה מגיל 18 ומעלה להצביע, ללא הבדל דת, גזע ומין.</a:t>
            </a:r>
          </a:p>
        </p:txBody>
      </p:sp>
    </p:spTree>
    <p:extLst>
      <p:ext uri="{BB962C8B-B14F-4D97-AF65-F5344CB8AC3E}">
        <p14:creationId xmlns:p14="http://schemas.microsoft.com/office/powerpoint/2010/main" val="4074560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כיתת החלומות</a:t>
            </a:r>
          </a:p>
        </p:txBody>
      </p:sp>
      <p:sp>
        <p:nvSpPr>
          <p:cNvPr id="3" name="מציין מיקום תוכן 2"/>
          <p:cNvSpPr>
            <a:spLocks noGrp="1"/>
          </p:cNvSpPr>
          <p:nvPr>
            <p:ph idx="1"/>
          </p:nvPr>
        </p:nvSpPr>
        <p:spPr/>
        <p:txBody>
          <a:bodyPr/>
          <a:lstStyle/>
          <a:p>
            <a:pPr marL="0" indent="0">
              <a:buNone/>
            </a:pPr>
            <a:r>
              <a:rPr lang="he-IL" dirty="0"/>
              <a:t>בשיעור הקודם כל קבוצה תכננה והגתה את כיתת החלומות שלה. </a:t>
            </a:r>
          </a:p>
          <a:p>
            <a:pPr marL="0" indent="0">
              <a:buNone/>
            </a:pPr>
            <a:r>
              <a:rPr lang="he-IL" dirty="0"/>
              <a:t>היום כל קבוצה תציג לכיתה את הרעיון שלה ואת השם שהעניקו לכיתת החלומות, בסיום התלמידים מוזמנים לשאול שאלות. </a:t>
            </a:r>
          </a:p>
          <a:p>
            <a:pPr marL="0" indent="0">
              <a:buNone/>
            </a:pPr>
            <a:endParaRPr lang="he-IL" dirty="0"/>
          </a:p>
        </p:txBody>
      </p:sp>
      <p:pic>
        <p:nvPicPr>
          <p:cNvPr id="11266" name="Picture 2" descr="Politicians talking or having debates in front of audience flat vector illustration. cartoon male public speakers standing on rostrum and arguing.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8892" y="3871244"/>
            <a:ext cx="3622853" cy="2262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06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כיתת החלומות</a:t>
            </a:r>
          </a:p>
        </p:txBody>
      </p:sp>
      <p:sp>
        <p:nvSpPr>
          <p:cNvPr id="3" name="מציין מיקום תוכן 2"/>
          <p:cNvSpPr>
            <a:spLocks noGrp="1"/>
          </p:cNvSpPr>
          <p:nvPr>
            <p:ph idx="1"/>
          </p:nvPr>
        </p:nvSpPr>
        <p:spPr/>
        <p:txBody>
          <a:bodyPr>
            <a:normAutofit/>
          </a:bodyPr>
          <a:lstStyle/>
          <a:p>
            <a:pPr marL="0" indent="0">
              <a:buNone/>
            </a:pPr>
            <a:r>
              <a:rPr lang="he-IL" dirty="0">
                <a:solidFill>
                  <a:srgbClr val="0070C0"/>
                </a:solidFill>
              </a:rPr>
              <a:t>הנחיות למורה</a:t>
            </a:r>
          </a:p>
          <a:p>
            <a:pPr marL="0" indent="0">
              <a:buNone/>
            </a:pPr>
            <a:endParaRPr lang="he-IL" sz="800" dirty="0"/>
          </a:p>
          <a:p>
            <a:pPr marL="0" indent="0">
              <a:buNone/>
            </a:pPr>
            <a:r>
              <a:rPr lang="he-IL" dirty="0"/>
              <a:t>כל קבוצה מציגה במשך 5-7 דקות. </a:t>
            </a:r>
          </a:p>
          <a:p>
            <a:pPr marL="0" indent="0">
              <a:buNone/>
            </a:pPr>
            <a:r>
              <a:rPr lang="he-IL" dirty="0"/>
              <a:t>ניתן לעזור לקבוצות באמצעות שאלות מנחות:</a:t>
            </a:r>
          </a:p>
          <a:p>
            <a:pPr marL="0" indent="0">
              <a:buNone/>
            </a:pPr>
            <a:r>
              <a:rPr lang="he-IL" dirty="0"/>
              <a:t>"מה אהבתם ברעיון?" "במה הוא יכול לעזור לכל ילדי הכיתה?"</a:t>
            </a:r>
          </a:p>
          <a:p>
            <a:pPr marL="0" indent="0">
              <a:buNone/>
            </a:pPr>
            <a:endParaRPr lang="he-IL" dirty="0"/>
          </a:p>
          <a:p>
            <a:pPr marL="0" indent="0">
              <a:buNone/>
            </a:pPr>
            <a:r>
              <a:rPr lang="he-IL" dirty="0"/>
              <a:t>המורה יעודד/תעודד את יתר התלמידים להפנות באופן מכבד שאלות לקבוצה שמציגה.</a:t>
            </a:r>
          </a:p>
        </p:txBody>
      </p:sp>
    </p:spTree>
    <p:extLst>
      <p:ext uri="{BB962C8B-B14F-4D97-AF65-F5344CB8AC3E}">
        <p14:creationId xmlns:p14="http://schemas.microsoft.com/office/powerpoint/2010/main" val="2165248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כיתת החלומות</a:t>
            </a:r>
          </a:p>
        </p:txBody>
      </p:sp>
      <p:sp>
        <p:nvSpPr>
          <p:cNvPr id="3" name="מציין מיקום תוכן 2"/>
          <p:cNvSpPr>
            <a:spLocks noGrp="1"/>
          </p:cNvSpPr>
          <p:nvPr>
            <p:ph idx="1"/>
          </p:nvPr>
        </p:nvSpPr>
        <p:spPr/>
        <p:txBody>
          <a:bodyPr>
            <a:normAutofit/>
          </a:bodyPr>
          <a:lstStyle/>
          <a:p>
            <a:pPr marL="0" indent="0">
              <a:buNone/>
            </a:pPr>
            <a:r>
              <a:rPr lang="he-IL" dirty="0"/>
              <a:t>כמו שרצינו להשפיע על אופי הכיתה ומה יהיה בה, כך גם אנשים רבים משתתפים בבחירות כדי להשפיע על אופי המדינה שלנו.</a:t>
            </a:r>
          </a:p>
          <a:p>
            <a:pPr marL="0" indent="0">
              <a:buNone/>
            </a:pPr>
            <a:r>
              <a:rPr lang="he-IL" dirty="0"/>
              <a:t> </a:t>
            </a:r>
          </a:p>
        </p:txBody>
      </p:sp>
      <p:grpSp>
        <p:nvGrpSpPr>
          <p:cNvPr id="7" name="קבוצה 6"/>
          <p:cNvGrpSpPr/>
          <p:nvPr/>
        </p:nvGrpSpPr>
        <p:grpSpPr>
          <a:xfrm>
            <a:off x="2710768" y="2438711"/>
            <a:ext cx="7343062" cy="3671532"/>
            <a:chOff x="2710768" y="2438711"/>
            <a:chExt cx="7343062" cy="3671532"/>
          </a:xfrm>
        </p:grpSpPr>
        <p:pic>
          <p:nvPicPr>
            <p:cNvPr id="12292" name="Picture 4" descr="Polling place interior at election day. people choosing candidate in voting booths and put ballots in box. vector cartoon illustration of political vote with man and african american woma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0768" y="2438711"/>
              <a:ext cx="7343062" cy="3671532"/>
            </a:xfrm>
            <a:prstGeom prst="rect">
              <a:avLst/>
            </a:prstGeom>
            <a:noFill/>
            <a:extLst>
              <a:ext uri="{909E8E84-426E-40DD-AFC4-6F175D3DCCD1}">
                <a14:hiddenFill xmlns:a14="http://schemas.microsoft.com/office/drawing/2010/main">
                  <a:solidFill>
                    <a:srgbClr val="FFFFFF"/>
                  </a:solidFill>
                </a14:hiddenFill>
              </a:ext>
            </a:extLst>
          </p:spPr>
        </p:pic>
        <p:sp>
          <p:nvSpPr>
            <p:cNvPr id="6" name="מלבן 5"/>
            <p:cNvSpPr/>
            <p:nvPr/>
          </p:nvSpPr>
          <p:spPr>
            <a:xfrm>
              <a:off x="7823674" y="2999574"/>
              <a:ext cx="1311780" cy="495656"/>
            </a:xfrm>
            <a:prstGeom prst="rect">
              <a:avLst/>
            </a:prstGeom>
            <a:solidFill>
              <a:srgbClr val="FA9D3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rPr>
                <a:t>בחירות</a:t>
              </a:r>
            </a:p>
          </p:txBody>
        </p:sp>
      </p:grpSp>
    </p:spTree>
    <p:extLst>
      <p:ext uri="{BB962C8B-B14F-4D97-AF65-F5344CB8AC3E}">
        <p14:creationId xmlns:p14="http://schemas.microsoft.com/office/powerpoint/2010/main" val="4206228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כיתת החלומות</a:t>
            </a:r>
          </a:p>
        </p:txBody>
      </p:sp>
      <p:sp>
        <p:nvSpPr>
          <p:cNvPr id="3" name="מציין מיקום תוכן 2"/>
          <p:cNvSpPr>
            <a:spLocks noGrp="1"/>
          </p:cNvSpPr>
          <p:nvPr>
            <p:ph idx="1"/>
          </p:nvPr>
        </p:nvSpPr>
        <p:spPr/>
        <p:txBody>
          <a:bodyPr>
            <a:normAutofit/>
          </a:bodyPr>
          <a:lstStyle/>
          <a:p>
            <a:pPr marL="0" indent="0" algn="ctr">
              <a:buNone/>
            </a:pPr>
            <a:r>
              <a:rPr lang="he-IL" dirty="0"/>
              <a:t>סיכום שיעור - מה למדנו היום?</a:t>
            </a:r>
          </a:p>
          <a:p>
            <a:pPr marL="0" indent="0" algn="ctr">
              <a:buNone/>
            </a:pPr>
            <a:r>
              <a:rPr lang="he-IL" dirty="0"/>
              <a:t>מי מוכן/ה לשתף איך הרגיש/ה כשהצגתם את הרעיון בפני הכיתה? </a:t>
            </a:r>
          </a:p>
          <a:p>
            <a:pPr marL="0" indent="0" algn="ctr">
              <a:buNone/>
            </a:pPr>
            <a:r>
              <a:rPr lang="he-IL" dirty="0"/>
              <a:t>מה הייתה חלוקת התפקידים בקבוצה? </a:t>
            </a:r>
          </a:p>
          <a:p>
            <a:pPr marL="0" indent="0" algn="ctr">
              <a:buNone/>
            </a:pPr>
            <a:endParaRPr lang="he-IL" dirty="0"/>
          </a:p>
          <a:p>
            <a:pPr marL="0" indent="0" algn="ctr">
              <a:buNone/>
            </a:pPr>
            <a:endParaRPr lang="he-IL" dirty="0"/>
          </a:p>
          <a:p>
            <a:pPr marL="0" indent="0" algn="ctr">
              <a:buNone/>
            </a:pPr>
            <a:endParaRPr lang="en-US" dirty="0"/>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7171" y="3429000"/>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001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כיתת החלומות</a:t>
            </a:r>
          </a:p>
        </p:txBody>
      </p:sp>
      <p:sp>
        <p:nvSpPr>
          <p:cNvPr id="3" name="מציין מיקום תוכן 2"/>
          <p:cNvSpPr>
            <a:spLocks noGrp="1"/>
          </p:cNvSpPr>
          <p:nvPr>
            <p:ph idx="1"/>
          </p:nvPr>
        </p:nvSpPr>
        <p:spPr/>
        <p:txBody>
          <a:bodyPr>
            <a:normAutofit/>
          </a:bodyPr>
          <a:lstStyle/>
          <a:p>
            <a:pPr marL="0" indent="0" algn="ctr">
              <a:buNone/>
            </a:pPr>
            <a:r>
              <a:rPr lang="he-IL" dirty="0"/>
              <a:t>סיכום שיעור</a:t>
            </a:r>
          </a:p>
          <a:p>
            <a:pPr marL="0" indent="0">
              <a:buNone/>
            </a:pPr>
            <a:endParaRPr lang="he-IL" dirty="0"/>
          </a:p>
          <a:p>
            <a:pPr marL="0" indent="0">
              <a:buNone/>
            </a:pPr>
            <a:r>
              <a:rPr lang="he-IL" dirty="0"/>
              <a:t>בשיעור הבא נקיים הליך של בחירות וחברי הכיתה יבחרו את "כיתת החלומות" </a:t>
            </a:r>
          </a:p>
          <a:p>
            <a:pPr marL="0" indent="0">
              <a:buNone/>
            </a:pPr>
            <a:r>
              <a:rPr lang="he-IL" dirty="0"/>
              <a:t>שבה היו רוצים ללמוד.</a:t>
            </a:r>
            <a:endParaRPr lang="en-US" dirty="0"/>
          </a:p>
        </p:txBody>
      </p:sp>
    </p:spTree>
    <p:extLst>
      <p:ext uri="{BB962C8B-B14F-4D97-AF65-F5344CB8AC3E}">
        <p14:creationId xmlns:p14="http://schemas.microsoft.com/office/powerpoint/2010/main" val="2520518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2004747"/>
            <a:ext cx="9144000" cy="2387600"/>
          </a:xfrm>
        </p:spPr>
        <p:txBody>
          <a:bodyPr/>
          <a:lstStyle/>
          <a:p>
            <a:r>
              <a:rPr lang="he-IL" dirty="0"/>
              <a:t>שיעור 3</a:t>
            </a:r>
            <a:br>
              <a:rPr lang="he-IL" dirty="0"/>
            </a:br>
            <a:r>
              <a:rPr lang="he-IL" dirty="0"/>
              <a:t>בחירת כיתת החלומות</a:t>
            </a:r>
          </a:p>
        </p:txBody>
      </p:sp>
      <p:pic>
        <p:nvPicPr>
          <p:cNvPr id="3" name="תמונה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3578" y="0"/>
            <a:ext cx="1284844" cy="1367441"/>
          </a:xfrm>
          <a:prstGeom prst="rect">
            <a:avLst/>
          </a:prstGeom>
        </p:spPr>
      </p:pic>
    </p:spTree>
    <p:extLst>
      <p:ext uri="{BB962C8B-B14F-4D97-AF65-F5344CB8AC3E}">
        <p14:creationId xmlns:p14="http://schemas.microsoft.com/office/powerpoint/2010/main" val="2933415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buNone/>
            </a:pPr>
            <a:r>
              <a:rPr lang="he-IL" dirty="0"/>
              <a:t>בשיעור הקודם כל קבוצה הציגה את כיתת החלומות שבה היו רוצים ללמוד </a:t>
            </a:r>
          </a:p>
          <a:p>
            <a:pPr marL="0" indent="0">
              <a:buNone/>
            </a:pPr>
            <a:r>
              <a:rPr lang="he-IL" dirty="0"/>
              <a:t>המורה תזכיר את ראשי הקבוצות ומה היה הרעיון של כל קבוצה.</a:t>
            </a:r>
            <a:endParaRPr lang="en-US" dirty="0"/>
          </a:p>
        </p:txBody>
      </p:sp>
      <p:grpSp>
        <p:nvGrpSpPr>
          <p:cNvPr id="4" name="קבוצה 3"/>
          <p:cNvGrpSpPr/>
          <p:nvPr/>
        </p:nvGrpSpPr>
        <p:grpSpPr>
          <a:xfrm>
            <a:off x="3501750" y="2572283"/>
            <a:ext cx="5232051" cy="3341406"/>
            <a:chOff x="3621392" y="3443955"/>
            <a:chExt cx="4969155" cy="3103739"/>
          </a:xfrm>
        </p:grpSpPr>
        <p:grpSp>
          <p:nvGrpSpPr>
            <p:cNvPr id="5" name="קבוצה 4"/>
            <p:cNvGrpSpPr/>
            <p:nvPr/>
          </p:nvGrpSpPr>
          <p:grpSpPr>
            <a:xfrm>
              <a:off x="3621392" y="3443955"/>
              <a:ext cx="4969155" cy="3103739"/>
              <a:chOff x="3898632" y="3435409"/>
              <a:chExt cx="4969155" cy="3103739"/>
            </a:xfrm>
          </p:grpSpPr>
          <p:pic>
            <p:nvPicPr>
              <p:cNvPr id="7" name="Picture 2" descr="Election campaign scenes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632" y="3435409"/>
                <a:ext cx="4969155" cy="3103739"/>
              </a:xfrm>
              <a:prstGeom prst="rect">
                <a:avLst/>
              </a:prstGeom>
              <a:noFill/>
              <a:extLst>
                <a:ext uri="{909E8E84-426E-40DD-AFC4-6F175D3DCCD1}">
                  <a14:hiddenFill xmlns:a14="http://schemas.microsoft.com/office/drawing/2010/main">
                    <a:solidFill>
                      <a:srgbClr val="FFFFFF"/>
                    </a:solidFill>
                  </a14:hiddenFill>
                </a:ext>
              </a:extLst>
            </p:spPr>
          </p:pic>
          <p:sp>
            <p:nvSpPr>
              <p:cNvPr id="8" name="מלבן 7"/>
              <p:cNvSpPr/>
              <p:nvPr/>
            </p:nvSpPr>
            <p:spPr>
              <a:xfrm>
                <a:off x="6105970" y="4289989"/>
                <a:ext cx="927219" cy="5298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6" name="מלבן 5"/>
            <p:cNvSpPr/>
            <p:nvPr/>
          </p:nvSpPr>
          <p:spPr>
            <a:xfrm>
              <a:off x="3990885" y="4948015"/>
              <a:ext cx="410199" cy="167450"/>
            </a:xfrm>
            <a:prstGeom prst="rect">
              <a:avLst/>
            </a:prstGeom>
            <a:solidFill>
              <a:srgbClr val="F1E3D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Tree>
    <p:extLst>
      <p:ext uri="{BB962C8B-B14F-4D97-AF65-F5344CB8AC3E}">
        <p14:creationId xmlns:p14="http://schemas.microsoft.com/office/powerpoint/2010/main" val="19607301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r>
              <a:rPr lang="he-IL" dirty="0"/>
              <a:t>בשיעור זה נערוך בכיתה בחירות וכל אחד יבחר בקבוצה שהציגה את הרעיון הטוב ביותר בעיניו לכיתת החלומות. </a:t>
            </a:r>
            <a:endParaRPr lang="en-US" dirty="0"/>
          </a:p>
          <a:p>
            <a:r>
              <a:rPr lang="he-IL" dirty="0"/>
              <a:t>כדי שנערוך בחירות, כל קבוצה תכין פתקים להצבעה. כל קבוצה תקבל פתקים בצבע אחר ותכתוב עליהם את שם הקבוצה יחד עם סמל או אות (כמו בבחירות האמיתיות).</a:t>
            </a:r>
          </a:p>
          <a:p>
            <a:pPr marL="0" indent="0">
              <a:buNone/>
            </a:pPr>
            <a:endParaRPr lang="he-IL" dirty="0"/>
          </a:p>
          <a:p>
            <a:r>
              <a:rPr lang="he-IL" dirty="0"/>
              <a:t>ראשי הקבוצות יסדרו את הפתקים על השולחן שבקלפי.</a:t>
            </a:r>
            <a:endParaRPr lang="en-US" dirty="0"/>
          </a:p>
          <a:p>
            <a:pPr marL="0" indent="0">
              <a:buNone/>
            </a:pPr>
            <a:endParaRPr lang="he-IL" dirty="0"/>
          </a:p>
          <a:p>
            <a:r>
              <a:rPr lang="he-IL" dirty="0"/>
              <a:t>כל תלמיד בתורו ייגש מאחורי הפרגוד, ייקח את הפתק של הקבוצה אותה הוא רוצה לבחור, יכניס למעטפה וישים את המעטפה בתיבה. </a:t>
            </a:r>
            <a:endParaRPr lang="en-US" dirty="0"/>
          </a:p>
          <a:p>
            <a:endParaRPr lang="en-US" dirty="0"/>
          </a:p>
          <a:p>
            <a:pPr marL="0" indent="0">
              <a:buNone/>
            </a:pPr>
            <a:endParaRPr lang="en-US" dirty="0"/>
          </a:p>
        </p:txBody>
      </p:sp>
    </p:spTree>
    <p:extLst>
      <p:ext uri="{BB962C8B-B14F-4D97-AF65-F5344CB8AC3E}">
        <p14:creationId xmlns:p14="http://schemas.microsoft.com/office/powerpoint/2010/main" val="599760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buNone/>
            </a:pPr>
            <a:r>
              <a:rPr lang="he-IL" dirty="0"/>
              <a:t>חשוב לדעת: </a:t>
            </a:r>
          </a:p>
          <a:p>
            <a:pPr marL="0" indent="0">
              <a:buNone/>
            </a:pPr>
            <a:r>
              <a:rPr lang="he-IL" dirty="0"/>
              <a:t>הליך הבחירה / ההצבעה הוא חשאי / סודי, כדי שאף אחד לא ישפיע וישנה את ההחלטה של הבוחר/ת. התלמידים לא חייבים לגלות למי הם הצביעו.</a:t>
            </a:r>
          </a:p>
          <a:p>
            <a:pPr marL="0" indent="0">
              <a:buNone/>
            </a:pPr>
            <a:endParaRPr lang="he-IL" sz="800" dirty="0"/>
          </a:p>
          <a:p>
            <a:pPr marL="0" indent="0">
              <a:buNone/>
            </a:pPr>
            <a:r>
              <a:rPr lang="he-IL" dirty="0">
                <a:solidFill>
                  <a:srgbClr val="0070C0"/>
                </a:solidFill>
              </a:rPr>
              <a:t>הנחיות: </a:t>
            </a:r>
          </a:p>
          <a:p>
            <a:pPr marL="0" indent="0">
              <a:buNone/>
            </a:pPr>
            <a:r>
              <a:rPr lang="he-IL" dirty="0"/>
              <a:t>כל תלמיד שהמורה יקרא/תקרא בשמו יכנס מאחורי הפרגוד </a:t>
            </a:r>
          </a:p>
          <a:p>
            <a:pPr marL="0" indent="0">
              <a:buNone/>
            </a:pPr>
            <a:r>
              <a:rPr lang="he-IL" dirty="0"/>
              <a:t>ויבחר את הפתק של הקבוצה בה הוא רוצה לבחור.</a:t>
            </a:r>
          </a:p>
          <a:p>
            <a:pPr marL="0" indent="0">
              <a:buNone/>
            </a:pPr>
            <a:r>
              <a:rPr lang="he-IL" dirty="0"/>
              <a:t>שימו לב: כל תלמיד בוחר בפתק של קבוצה שהיא לא </a:t>
            </a:r>
          </a:p>
          <a:p>
            <a:pPr marL="0" indent="0">
              <a:buNone/>
            </a:pPr>
            <a:r>
              <a:rPr lang="he-IL" dirty="0"/>
              <a:t>הקבוצה שלו ושם במעטפה רק פתק אחד. </a:t>
            </a:r>
          </a:p>
          <a:p>
            <a:pPr marL="0" indent="0">
              <a:buNone/>
            </a:pPr>
            <a:endParaRPr lang="he-IL" dirty="0"/>
          </a:p>
        </p:txBody>
      </p:sp>
      <p:pic>
        <p:nvPicPr>
          <p:cNvPr id="13314" name="Picture 2" descr="Voting and election concept Premium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609" y="2944200"/>
            <a:ext cx="3749854" cy="2545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740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buNone/>
            </a:pPr>
            <a:r>
              <a:rPr lang="he-IL" dirty="0"/>
              <a:t>הקבוצה שתיבחר היא הקבוצה שתקבל הכי הרבה פתקים - זה אומר שרוב תלמידי הכיתה בחרו את הרעיון של קבוצה זו.</a:t>
            </a:r>
            <a:endParaRPr lang="en-US" dirty="0"/>
          </a:p>
        </p:txBody>
      </p:sp>
      <p:pic>
        <p:nvPicPr>
          <p:cNvPr id="14338" name="Picture 2" descr="Winners concept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645" y="2282441"/>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09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הכיתה בוחרת ב"חלום של כיתה" </a:t>
            </a:r>
          </a:p>
        </p:txBody>
      </p:sp>
      <p:sp>
        <p:nvSpPr>
          <p:cNvPr id="3" name="מציין מיקום תוכן 2"/>
          <p:cNvSpPr>
            <a:spLocks noGrp="1"/>
          </p:cNvSpPr>
          <p:nvPr>
            <p:ph idx="1"/>
          </p:nvPr>
        </p:nvSpPr>
        <p:spPr/>
        <p:txBody>
          <a:bodyPr>
            <a:normAutofit/>
          </a:bodyPr>
          <a:lstStyle/>
          <a:p>
            <a:pPr marL="0" indent="0">
              <a:buNone/>
            </a:pPr>
            <a:r>
              <a:rPr lang="he-IL" dirty="0">
                <a:solidFill>
                  <a:srgbClr val="0070C0"/>
                </a:solidFill>
              </a:rPr>
              <a:t>הנחיות למורה - רציונל השיעורים</a:t>
            </a:r>
          </a:p>
          <a:p>
            <a:pPr marL="0" indent="0">
              <a:buNone/>
            </a:pPr>
            <a:r>
              <a:rPr lang="he-IL" sz="2500" dirty="0"/>
              <a:t>בשלושת השיעורים המוצעים לכיתות א'-ב', נזמן לתלמידים:</a:t>
            </a:r>
          </a:p>
          <a:p>
            <a:pPr marL="0" indent="0">
              <a:buNone/>
            </a:pPr>
            <a:r>
              <a:rPr lang="he-IL" sz="2500" dirty="0"/>
              <a:t>1. המחשת תהליך בחירות לממשלה באמצעות פעילות מותאמת גיל.</a:t>
            </a:r>
          </a:p>
          <a:p>
            <a:pPr marL="0" indent="0">
              <a:buNone/>
            </a:pPr>
            <a:r>
              <a:rPr lang="he-IL" sz="2500" dirty="0"/>
              <a:t>2. חשיבה על ה"כיתת החלומות" בה היו רוצים ללמוד. </a:t>
            </a:r>
          </a:p>
          <a:p>
            <a:pPr marL="0" indent="0">
              <a:buNone/>
            </a:pPr>
            <a:r>
              <a:rPr lang="he-IL" sz="2500" dirty="0"/>
              <a:t>3. הזדמנות להציג את רעיונותיהם בפני תלמידי הכיתה. </a:t>
            </a:r>
          </a:p>
          <a:p>
            <a:pPr marL="0" indent="0">
              <a:buNone/>
            </a:pPr>
            <a:r>
              <a:rPr lang="he-IL" sz="2500" dirty="0"/>
              <a:t>4. התנסות בהליך של בחירות והצבעה בכיתה.</a:t>
            </a:r>
          </a:p>
          <a:p>
            <a:pPr marL="0" indent="0">
              <a:buNone/>
            </a:pPr>
            <a:r>
              <a:rPr lang="he-IL" sz="2500" dirty="0"/>
              <a:t>5.</a:t>
            </a:r>
            <a:r>
              <a:rPr lang="en-US" sz="2500" dirty="0"/>
              <a:t> טיפוח הקשבה </a:t>
            </a:r>
            <a:r>
              <a:rPr lang="he-IL" sz="2500" dirty="0"/>
              <a:t>ו</a:t>
            </a:r>
            <a:r>
              <a:rPr lang="en-US" sz="2500" dirty="0"/>
              <a:t>כבוד לדעות שונות.</a:t>
            </a:r>
            <a:endParaRPr lang="he-IL" sz="2500" dirty="0"/>
          </a:p>
          <a:p>
            <a:pPr marL="0" indent="0">
              <a:buNone/>
            </a:pPr>
            <a:r>
              <a:rPr lang="he-IL" sz="2500" dirty="0"/>
              <a:t>המורה יסביר/תסביר לתלמידים כי הפעילות המתבצעת בכיתה היא "משחק" בעזרתו הם ילמדו על הליך הבחירות שמתנהל כעת במדינה, ההקבלה בין התהליך הנחווה בכיתה לבין הליך הבחירות הארצי תסייע לתלמידים להבין את מציאות הבחירות בארץ. </a:t>
            </a:r>
          </a:p>
          <a:p>
            <a:pPr marL="0" indent="0">
              <a:buNone/>
            </a:pPr>
            <a:endParaRPr lang="he-IL" dirty="0"/>
          </a:p>
        </p:txBody>
      </p:sp>
    </p:spTree>
    <p:extLst>
      <p:ext uri="{BB962C8B-B14F-4D97-AF65-F5344CB8AC3E}">
        <p14:creationId xmlns:p14="http://schemas.microsoft.com/office/powerpoint/2010/main" val="1444376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buNone/>
            </a:pPr>
            <a:r>
              <a:rPr lang="he-IL" dirty="0">
                <a:solidFill>
                  <a:srgbClr val="0070C0"/>
                </a:solidFill>
              </a:rPr>
              <a:t>ספירת הקולות: </a:t>
            </a:r>
          </a:p>
          <a:p>
            <a:r>
              <a:rPr lang="he-IL" dirty="0"/>
              <a:t>המורה </a:t>
            </a:r>
            <a:r>
              <a:rPr lang="he-IL" dirty="0" err="1"/>
              <a:t>מזמינ</a:t>
            </a:r>
            <a:r>
              <a:rPr lang="he-IL" dirty="0"/>
              <a:t>/ה את ועדת הקלפי / ראשי הקבוצות לפתוח את המעטפות ולכתוב על הלוח כמה פתקים קיבלה כל קבוצה.</a:t>
            </a:r>
            <a:endParaRPr lang="en-US" dirty="0"/>
          </a:p>
          <a:p>
            <a:r>
              <a:rPr lang="he-IL" dirty="0"/>
              <a:t>בסיום ספירת הקולות נבחרת הקבוצה שקיבלה את רוב הקולות.</a:t>
            </a:r>
          </a:p>
          <a:p>
            <a:pPr marL="0" indent="0">
              <a:buNone/>
            </a:pPr>
            <a:endParaRPr lang="he-IL" dirty="0"/>
          </a:p>
        </p:txBody>
      </p:sp>
    </p:spTree>
    <p:extLst>
      <p:ext uri="{BB962C8B-B14F-4D97-AF65-F5344CB8AC3E}">
        <p14:creationId xmlns:p14="http://schemas.microsoft.com/office/powerpoint/2010/main" val="3910128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lgn="ctr">
              <a:buNone/>
            </a:pPr>
            <a:r>
              <a:rPr lang="he-IL" dirty="0"/>
              <a:t>הקבוצה המנצחת עולה למחיאות כפיים</a:t>
            </a:r>
          </a:p>
          <a:p>
            <a:pPr marL="0" indent="0" algn="ctr">
              <a:buNone/>
            </a:pPr>
            <a:r>
              <a:rPr lang="he-IL" dirty="0"/>
              <a:t>מברכים את כל הקבוצות על השתתפותן</a:t>
            </a:r>
          </a:p>
          <a:p>
            <a:pPr marL="0" indent="0" algn="ctr">
              <a:buNone/>
            </a:pPr>
            <a:r>
              <a:rPr lang="he-IL" dirty="0"/>
              <a:t>כדאי גם לערוך דיון בשאלה:</a:t>
            </a:r>
            <a:r>
              <a:rPr lang="en-US" dirty="0"/>
              <a:t> </a:t>
            </a:r>
            <a:endParaRPr lang="he-IL" dirty="0"/>
          </a:p>
          <a:p>
            <a:pPr marL="0" indent="0" algn="ctr">
              <a:buNone/>
            </a:pPr>
            <a:r>
              <a:rPr lang="he-IL" dirty="0"/>
              <a:t>האם אפשר לשלב גם רעיונות של הקבוצות האחרות?</a:t>
            </a:r>
          </a:p>
          <a:p>
            <a:pPr marL="0" indent="0" algn="ctr">
              <a:buNone/>
            </a:pPr>
            <a:r>
              <a:rPr lang="he-IL" dirty="0"/>
              <a:t>חשוב להדגיש:</a:t>
            </a:r>
            <a:r>
              <a:rPr lang="en-US" dirty="0"/>
              <a:t> פשרה</a:t>
            </a:r>
            <a:r>
              <a:rPr lang="he-IL" dirty="0"/>
              <a:t> ו</a:t>
            </a:r>
            <a:r>
              <a:rPr lang="en-US" dirty="0"/>
              <a:t>שיתוף.</a:t>
            </a:r>
          </a:p>
        </p:txBody>
      </p:sp>
      <p:pic>
        <p:nvPicPr>
          <p:cNvPr id="16386" name="Picture 2" descr="Hands clap in flat style, applause congratulations claps. Premium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0406" y="3277996"/>
            <a:ext cx="6191128" cy="3214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002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lgn="ctr">
              <a:buNone/>
            </a:pPr>
            <a:r>
              <a:rPr lang="he-IL" dirty="0"/>
              <a:t>סיכום: </a:t>
            </a:r>
          </a:p>
          <a:p>
            <a:pPr marL="0" indent="0">
              <a:buNone/>
            </a:pPr>
            <a:endParaRPr lang="he-IL" dirty="0"/>
          </a:p>
          <a:p>
            <a:pPr marL="0" indent="0">
              <a:buNone/>
            </a:pPr>
            <a:r>
              <a:rPr lang="he-IL" dirty="0"/>
              <a:t>התהליך שנעשה בכיתה דומה מאד להליך הבחירות במדינה בו אזרחי המדינה מצביעים כדי לבחור את המנהיגים של המדינה ואחרי הבחירות מוקמת הממשלה.</a:t>
            </a:r>
          </a:p>
          <a:p>
            <a:pPr marL="0" indent="0">
              <a:buNone/>
            </a:pPr>
            <a:r>
              <a:rPr lang="he-IL" dirty="0"/>
              <a:t>אצלנו בכיתה, תלמידי הכיתה בחרו את הקבוצה שהציגה להם את הרעיון שהכי אהבו לכיתת החלומות.</a:t>
            </a:r>
            <a:endParaRPr lang="en-US" dirty="0"/>
          </a:p>
        </p:txBody>
      </p:sp>
    </p:spTree>
    <p:extLst>
      <p:ext uri="{BB962C8B-B14F-4D97-AF65-F5344CB8AC3E}">
        <p14:creationId xmlns:p14="http://schemas.microsoft.com/office/powerpoint/2010/main" val="416348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lgn="ctr">
              <a:buNone/>
            </a:pPr>
            <a:r>
              <a:rPr lang="he-IL" dirty="0"/>
              <a:t>סיכום: </a:t>
            </a:r>
          </a:p>
          <a:p>
            <a:pPr marL="0" indent="0">
              <a:buNone/>
            </a:pPr>
            <a:endParaRPr lang="he-IL" dirty="0"/>
          </a:p>
          <a:p>
            <a:pPr marL="0" indent="0">
              <a:buNone/>
            </a:pPr>
            <a:r>
              <a:rPr lang="he-IL" dirty="0"/>
              <a:t>התחלקנו לקבוצות וכל קבוצה בחרה באמצעות הצבעה את ראש הקבוצה. </a:t>
            </a:r>
          </a:p>
          <a:p>
            <a:pPr marL="0" indent="0">
              <a:buNone/>
            </a:pPr>
            <a:r>
              <a:rPr lang="he-IL" dirty="0"/>
              <a:t>כך גם במפלגות חברי המפלגה מצביעים ובוחרים את ראש המפלגה.</a:t>
            </a:r>
            <a:endParaRPr lang="en-US" dirty="0"/>
          </a:p>
          <a:p>
            <a:pPr marL="0" indent="0">
              <a:buNone/>
            </a:pPr>
            <a:endParaRPr lang="en-US" dirty="0"/>
          </a:p>
          <a:p>
            <a:pPr marL="0" indent="0">
              <a:buNone/>
            </a:pPr>
            <a:r>
              <a:rPr lang="he-IL" dirty="0"/>
              <a:t>כל קבוצה חשבה על רעיון לכיתת החלומות והציגה את החלום/הרעיון שלה, ובמדינה כל מפלגה מציגה את החלום שלה לגבי המדינה.</a:t>
            </a:r>
          </a:p>
          <a:p>
            <a:pPr marL="0" indent="0">
              <a:buNone/>
            </a:pPr>
            <a:endParaRPr lang="en-US" dirty="0"/>
          </a:p>
          <a:p>
            <a:pPr marL="0" indent="0">
              <a:buNone/>
            </a:pPr>
            <a:r>
              <a:rPr lang="he-IL" dirty="0"/>
              <a:t>כל קבוצה וראש קבוצה הציגו בכיתה את הרעיון שלהם לכיתת החלומות ובמדינה, כל מפלגה מציגה לאזרחים ברדיו, בטלוויזיה, באינטרנט, בפייסבוק, באינסטגרם, בעיתונות ובשלטי חוצות את החלום/המצע של המפלגה.</a:t>
            </a:r>
            <a:endParaRPr lang="en-US" dirty="0"/>
          </a:p>
        </p:txBody>
      </p:sp>
    </p:spTree>
    <p:extLst>
      <p:ext uri="{BB962C8B-B14F-4D97-AF65-F5344CB8AC3E}">
        <p14:creationId xmlns:p14="http://schemas.microsoft.com/office/powerpoint/2010/main" val="2118643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lgn="ctr">
              <a:buNone/>
            </a:pPr>
            <a:r>
              <a:rPr lang="he-IL" dirty="0"/>
              <a:t>סיכום: </a:t>
            </a:r>
          </a:p>
          <a:p>
            <a:pPr marL="0" indent="0">
              <a:buNone/>
            </a:pPr>
            <a:endParaRPr lang="he-IL" dirty="0"/>
          </a:p>
          <a:p>
            <a:pPr marL="0" indent="0">
              <a:buNone/>
            </a:pPr>
            <a:r>
              <a:rPr lang="he-IL" dirty="0"/>
              <a:t>לאחר שהוצגו כל החלומות של קבוצות הכיתה כל אחד מכם הצביע לקבוצה שהוא אהב את הרעיון שלה. אחרי הבחירות ספרנו את הפתקים והקבוצה שניצחה ברוב קולות הייתה הקבוצה אותה בחרו הכי הרבה תלמידים - הקבוצה שקיבלה הכי הרבה פתקים. </a:t>
            </a:r>
          </a:p>
          <a:p>
            <a:pPr marL="0" indent="0">
              <a:buNone/>
            </a:pPr>
            <a:endParaRPr lang="he-IL" sz="1600" dirty="0"/>
          </a:p>
          <a:p>
            <a:pPr marL="0" indent="0">
              <a:buNone/>
            </a:pPr>
            <a:r>
              <a:rPr lang="he-IL" dirty="0"/>
              <a:t>אותו דבר יקרה במדינה בתאריך ה- 27/10/2026 . </a:t>
            </a:r>
          </a:p>
          <a:p>
            <a:pPr marL="0" indent="0">
              <a:buNone/>
            </a:pPr>
            <a:r>
              <a:rPr lang="he-IL" dirty="0"/>
              <a:t>היום הזה נקרא יום בחירות וכולנו נהיה ביום זה בחופש (יום שבתון) וכל מי שמעל גיל 18 ילך לקלפי להצביע ויבחר את הפתק של המפלגה שהוא רוצה שתיבחר.</a:t>
            </a:r>
          </a:p>
          <a:p>
            <a:pPr marL="0" indent="0">
              <a:buNone/>
            </a:pPr>
            <a:r>
              <a:rPr lang="he-IL" dirty="0"/>
              <a:t>המפלגה שתקבל את הכי הרבה פתקים תיבחר לנהל את המדינה יחד עם עוד מפלגות, כי בדרך כלל מספר מפלגות משתפות פעולה יחד כדי להקים ממשלה.</a:t>
            </a:r>
          </a:p>
        </p:txBody>
      </p:sp>
    </p:spTree>
    <p:extLst>
      <p:ext uri="{BB962C8B-B14F-4D97-AF65-F5344CB8AC3E}">
        <p14:creationId xmlns:p14="http://schemas.microsoft.com/office/powerpoint/2010/main" val="9359251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630288053"/>
              </p:ext>
            </p:extLst>
          </p:nvPr>
        </p:nvGraphicFramePr>
        <p:xfrm>
          <a:off x="822035" y="1615155"/>
          <a:ext cx="10518234" cy="4707806"/>
        </p:xfrm>
        <a:graphic>
          <a:graphicData uri="http://schemas.openxmlformats.org/drawingml/2006/table">
            <a:tbl>
              <a:tblPr rtl="1" bandRow="1">
                <a:tableStyleId>{5940675A-B579-460E-94D1-54222C63F5DA}</a:tableStyleId>
              </a:tblPr>
              <a:tblGrid>
                <a:gridCol w="5259117">
                  <a:extLst>
                    <a:ext uri="{9D8B030D-6E8A-4147-A177-3AD203B41FA5}">
                      <a16:colId xmlns:a16="http://schemas.microsoft.com/office/drawing/2014/main" val="2404285669"/>
                    </a:ext>
                  </a:extLst>
                </a:gridCol>
                <a:gridCol w="5259117">
                  <a:extLst>
                    <a:ext uri="{9D8B030D-6E8A-4147-A177-3AD203B41FA5}">
                      <a16:colId xmlns:a16="http://schemas.microsoft.com/office/drawing/2014/main" val="3614864046"/>
                    </a:ext>
                  </a:extLst>
                </a:gridCol>
              </a:tblGrid>
              <a:tr h="425347">
                <a:tc>
                  <a:txBody>
                    <a:bodyPr/>
                    <a:lstStyle/>
                    <a:p>
                      <a:pPr algn="r" rtl="1">
                        <a:lnSpc>
                          <a:spcPct val="150000"/>
                        </a:lnSpc>
                        <a:spcAft>
                          <a:spcPts val="0"/>
                        </a:spcAft>
                      </a:pPr>
                      <a:r>
                        <a:rPr lang="he-IL" sz="2000" b="1" dirty="0">
                          <a:solidFill>
                            <a:srgbClr val="0070C0"/>
                          </a:solidFill>
                          <a:effectLst/>
                        </a:rPr>
                        <a:t>בכיתה</a:t>
                      </a:r>
                      <a:endParaRPr lang="en-US" sz="1800" b="1" dirty="0">
                        <a:solidFill>
                          <a:srgbClr val="0070C0"/>
                        </a:solidFill>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dirty="0">
                          <a:solidFill>
                            <a:srgbClr val="0070C0"/>
                          </a:solidFill>
                          <a:effectLst/>
                        </a:rPr>
                        <a:t>במדינה</a:t>
                      </a:r>
                      <a:endParaRPr lang="en-US" sz="1800" b="1" dirty="0">
                        <a:solidFill>
                          <a:srgbClr val="0070C0"/>
                        </a:solidFill>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75923234"/>
                  </a:ext>
                </a:extLst>
              </a:tr>
              <a:tr h="425347">
                <a:tc>
                  <a:txBody>
                    <a:bodyPr/>
                    <a:lstStyle/>
                    <a:p>
                      <a:pPr algn="r" rtl="1">
                        <a:lnSpc>
                          <a:spcPct val="150000"/>
                        </a:lnSpc>
                        <a:spcAft>
                          <a:spcPts val="0"/>
                        </a:spcAft>
                      </a:pPr>
                      <a:r>
                        <a:rPr lang="he-IL" sz="2000" b="1">
                          <a:effectLst/>
                        </a:rPr>
                        <a:t>קבוצה</a:t>
                      </a:r>
                      <a:endParaRPr lang="en-US" sz="1800" b="1">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a:effectLst/>
                        </a:rPr>
                        <a:t>מפלגה</a:t>
                      </a:r>
                      <a:endParaRPr lang="en-US" sz="1800" b="1">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783312577"/>
                  </a:ext>
                </a:extLst>
              </a:tr>
              <a:tr h="425347">
                <a:tc>
                  <a:txBody>
                    <a:bodyPr/>
                    <a:lstStyle/>
                    <a:p>
                      <a:pPr algn="r" rtl="1">
                        <a:lnSpc>
                          <a:spcPct val="150000"/>
                        </a:lnSpc>
                        <a:spcAft>
                          <a:spcPts val="0"/>
                        </a:spcAft>
                      </a:pPr>
                      <a:r>
                        <a:rPr lang="he-IL" sz="2000" b="1">
                          <a:effectLst/>
                        </a:rPr>
                        <a:t>ראש קבוצה</a:t>
                      </a:r>
                      <a:endParaRPr lang="en-US" sz="1800" b="1">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a:effectLst/>
                        </a:rPr>
                        <a:t>ראש מפלגה</a:t>
                      </a:r>
                      <a:endParaRPr lang="en-US" sz="1800" b="1">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966482725"/>
                  </a:ext>
                </a:extLst>
              </a:tr>
              <a:tr h="425347">
                <a:tc>
                  <a:txBody>
                    <a:bodyPr/>
                    <a:lstStyle/>
                    <a:p>
                      <a:pPr algn="r" rtl="1">
                        <a:lnSpc>
                          <a:spcPct val="150000"/>
                        </a:lnSpc>
                        <a:spcAft>
                          <a:spcPts val="0"/>
                        </a:spcAft>
                      </a:pPr>
                      <a:r>
                        <a:rPr lang="he-IL" sz="2000" b="1" dirty="0">
                          <a:effectLst/>
                        </a:rPr>
                        <a:t>הצגת רעיון לכיתת החלומות</a:t>
                      </a:r>
                      <a:endParaRPr lang="en-US" sz="1800" b="1" dirty="0">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dirty="0">
                          <a:effectLst/>
                        </a:rPr>
                        <a:t>הצגת מצע הבחירות - התוכנית של המפלגה</a:t>
                      </a:r>
                      <a:endParaRPr lang="en-US" sz="1800" b="1"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004728202"/>
                  </a:ext>
                </a:extLst>
              </a:tr>
              <a:tr h="425347">
                <a:tc>
                  <a:txBody>
                    <a:bodyPr/>
                    <a:lstStyle/>
                    <a:p>
                      <a:pPr algn="r" rtl="1">
                        <a:lnSpc>
                          <a:spcPct val="150000"/>
                        </a:lnSpc>
                        <a:spcAft>
                          <a:spcPts val="0"/>
                        </a:spcAft>
                      </a:pPr>
                      <a:r>
                        <a:rPr lang="he-IL" sz="2000" b="1" dirty="0">
                          <a:effectLst/>
                        </a:rPr>
                        <a:t>בחירות בקלפי עם פתק בחירה</a:t>
                      </a:r>
                      <a:endParaRPr lang="en-US" sz="1800" b="1" dirty="0">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dirty="0">
                          <a:effectLst/>
                        </a:rPr>
                        <a:t>בחירות בקלפי עם פתק הצבעה</a:t>
                      </a:r>
                      <a:endParaRPr lang="en-US" sz="1800" b="1"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640415915"/>
                  </a:ext>
                </a:extLst>
              </a:tr>
              <a:tr h="850695">
                <a:tc>
                  <a:txBody>
                    <a:bodyPr/>
                    <a:lstStyle/>
                    <a:p>
                      <a:pPr algn="r" rtl="1">
                        <a:lnSpc>
                          <a:spcPct val="150000"/>
                        </a:lnSpc>
                        <a:spcAft>
                          <a:spcPts val="0"/>
                        </a:spcAft>
                      </a:pPr>
                      <a:r>
                        <a:rPr lang="he-IL" sz="2000" b="1" dirty="0">
                          <a:effectLst/>
                        </a:rPr>
                        <a:t>בחירות חשאיות </a:t>
                      </a:r>
                    </a:p>
                    <a:p>
                      <a:pPr algn="r" rtl="1">
                        <a:lnSpc>
                          <a:spcPct val="150000"/>
                        </a:lnSpc>
                        <a:spcAft>
                          <a:spcPts val="0"/>
                        </a:spcAft>
                      </a:pPr>
                      <a:r>
                        <a:rPr lang="he-IL" sz="2000" b="1" dirty="0">
                          <a:effectLst/>
                        </a:rPr>
                        <a:t>(בחרנו בלי שאף אחד יראה מה בחרנו) </a:t>
                      </a:r>
                      <a:endParaRPr lang="en-US" sz="1800" b="1" dirty="0">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a:effectLst/>
                        </a:rPr>
                        <a:t>בחירות חשאיות</a:t>
                      </a:r>
                      <a:endParaRPr lang="en-US" sz="1800" b="1">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138038482"/>
                  </a:ext>
                </a:extLst>
              </a:tr>
              <a:tr h="850695">
                <a:tc>
                  <a:txBody>
                    <a:bodyPr/>
                    <a:lstStyle/>
                    <a:p>
                      <a:pPr algn="r" rtl="1">
                        <a:lnSpc>
                          <a:spcPct val="150000"/>
                        </a:lnSpc>
                        <a:spcAft>
                          <a:spcPts val="0"/>
                        </a:spcAft>
                      </a:pPr>
                      <a:r>
                        <a:rPr lang="he-IL" sz="2000" b="1" dirty="0">
                          <a:effectLst/>
                        </a:rPr>
                        <a:t>קבוצה מנצחת - הקבוצה שקיבלה את המספר הרב ביותר של קולות</a:t>
                      </a:r>
                      <a:endParaRPr lang="en-US" sz="1800" b="1" dirty="0">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dirty="0">
                          <a:effectLst/>
                        </a:rPr>
                        <a:t>מפלגה מנצחת - המפלגה שקיבלה את המספר הרב ביותר של קולות</a:t>
                      </a:r>
                      <a:endParaRPr lang="en-US" sz="1800" b="1"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46904887"/>
                  </a:ext>
                </a:extLst>
              </a:tr>
              <a:tr h="850695">
                <a:tc>
                  <a:txBody>
                    <a:bodyPr/>
                    <a:lstStyle/>
                    <a:p>
                      <a:pPr algn="r" rtl="1">
                        <a:lnSpc>
                          <a:spcPct val="150000"/>
                        </a:lnSpc>
                        <a:spcAft>
                          <a:spcPts val="0"/>
                        </a:spcAft>
                      </a:pPr>
                      <a:r>
                        <a:rPr lang="he-IL" sz="2000" b="1" dirty="0">
                          <a:effectLst/>
                        </a:rPr>
                        <a:t>הקבוצה המנצחת קיבלה מחיאות כפיים</a:t>
                      </a:r>
                      <a:endParaRPr lang="en-US" sz="1800" b="1" dirty="0">
                        <a:effectLst/>
                        <a:latin typeface="Calibri" panose="020F0502020204030204" pitchFamily="34" charset="0"/>
                        <a:ea typeface="Calibri" panose="020F0502020204030204" pitchFamily="34" charset="0"/>
                      </a:endParaRPr>
                    </a:p>
                  </a:txBody>
                  <a:tcPr marL="68580" marR="68580" marT="0" marB="0"/>
                </a:tc>
                <a:tc>
                  <a:txBody>
                    <a:bodyPr/>
                    <a:lstStyle/>
                    <a:p>
                      <a:pPr algn="r" rtl="1">
                        <a:lnSpc>
                          <a:spcPct val="150000"/>
                        </a:lnSpc>
                        <a:spcAft>
                          <a:spcPts val="0"/>
                        </a:spcAft>
                      </a:pPr>
                      <a:r>
                        <a:rPr lang="he-IL" sz="2000" b="1" dirty="0">
                          <a:effectLst/>
                        </a:rPr>
                        <a:t>המפלגה שמנצחת תנהיג את המדינה</a:t>
                      </a:r>
                      <a:endParaRPr lang="en-US" sz="1800" b="1"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76788765"/>
                  </a:ext>
                </a:extLst>
              </a:tr>
            </a:tbl>
          </a:graphicData>
        </a:graphic>
      </p:graphicFrame>
      <p:sp>
        <p:nvSpPr>
          <p:cNvPr id="5" name="מציין מיקום תוכן 2"/>
          <p:cNvSpPr txBox="1">
            <a:spLocks/>
          </p:cNvSpPr>
          <p:nvPr/>
        </p:nvSpPr>
        <p:spPr>
          <a:xfrm>
            <a:off x="358923" y="1170774"/>
            <a:ext cx="11494094" cy="444381"/>
          </a:xfrm>
          <a:prstGeom prst="rect">
            <a:avLst/>
          </a:prstGeom>
        </p:spPr>
        <p:txBody>
          <a:bodyPr vert="horz" lIns="91440" tIns="45720" rIns="91440" bIns="45720" rtlCol="0">
            <a:normAutofit lnSpcReduction="10000"/>
          </a:bodyPr>
          <a:lstStyle>
            <a:lvl1pPr marL="228600" indent="-228600" algn="r" defTabSz="914400" rtl="1" eaLnBrk="1" latinLnBrk="0" hangingPunct="1">
              <a:lnSpc>
                <a:spcPct val="90000"/>
              </a:lnSpc>
              <a:spcBef>
                <a:spcPts val="1000"/>
              </a:spcBef>
              <a:buFont typeface="Wingdings 2" pitchFamily="18" charset="2"/>
              <a:buChar char=""/>
              <a:defRPr sz="2800" b="1"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Wingdings 2" pitchFamily="18" charset="2"/>
              <a:buChar char=""/>
              <a:defRPr sz="2400" b="1"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Wingdings 2" pitchFamily="18" charset="2"/>
              <a:buChar char=""/>
              <a:defRPr sz="2000" b="1"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Wingdings 2" pitchFamily="18" charset="2"/>
              <a:buChar char=""/>
              <a:defRPr sz="1800" b="1"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Wingdings 2" pitchFamily="18" charset="2"/>
              <a:buChar char=""/>
              <a:defRPr sz="1800" b="1" kern="1200">
                <a:solidFill>
                  <a:schemeClr val="tx1"/>
                </a:solidFill>
                <a:latin typeface="+mn-lt"/>
                <a:ea typeface="+mn-ea"/>
                <a:cs typeface="+mn-cs"/>
              </a:defRPr>
            </a:lvl5pPr>
            <a:lvl6pPr marL="25146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r" defTabSz="914400" rtl="1"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ctr">
              <a:buFont typeface="Wingdings 2" pitchFamily="18" charset="2"/>
              <a:buNone/>
            </a:pPr>
            <a:r>
              <a:rPr lang="he-IL" dirty="0"/>
              <a:t>סיכום: </a:t>
            </a:r>
          </a:p>
        </p:txBody>
      </p:sp>
    </p:spTree>
    <p:extLst>
      <p:ext uri="{BB962C8B-B14F-4D97-AF65-F5344CB8AC3E}">
        <p14:creationId xmlns:p14="http://schemas.microsoft.com/office/powerpoint/2010/main" val="2228636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lgn="ctr">
              <a:buNone/>
            </a:pPr>
            <a:r>
              <a:rPr lang="he-IL" dirty="0"/>
              <a:t>סיכום: </a:t>
            </a:r>
          </a:p>
          <a:p>
            <a:pPr marL="0" indent="0">
              <a:buNone/>
            </a:pPr>
            <a:endParaRPr lang="he-IL" dirty="0"/>
          </a:p>
          <a:p>
            <a:pPr marL="0" indent="0" algn="ctr">
              <a:buNone/>
            </a:pPr>
            <a:r>
              <a:rPr lang="he-IL" dirty="0"/>
              <a:t>האם נהניתם מהליך הבחירות? </a:t>
            </a:r>
          </a:p>
          <a:p>
            <a:pPr marL="0" indent="0" algn="ctr">
              <a:buNone/>
            </a:pPr>
            <a:r>
              <a:rPr lang="he-IL" dirty="0"/>
              <a:t>שתפו ממה נהניתם ומה היה מאתגר? </a:t>
            </a:r>
            <a:endParaRPr lang="en-US" dirty="0"/>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647" y="3341470"/>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405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45BCE-E9CE-0230-9601-33A00782EF2F}"/>
            </a:ext>
          </a:extLst>
        </p:cNvPr>
        <p:cNvGrpSpPr/>
        <p:nvPr/>
      </p:nvGrpSpPr>
      <p:grpSpPr>
        <a:xfrm>
          <a:off x="0" y="0"/>
          <a:ext cx="0" cy="0"/>
          <a:chOff x="0" y="0"/>
          <a:chExt cx="0" cy="0"/>
        </a:xfrm>
      </p:grpSpPr>
      <p:sp>
        <p:nvSpPr>
          <p:cNvPr id="2" name="כותרת 1">
            <a:extLst>
              <a:ext uri="{FF2B5EF4-FFF2-40B4-BE49-F238E27FC236}">
                <a16:creationId xmlns:a16="http://schemas.microsoft.com/office/drawing/2014/main" id="{89999FE8-7A73-7B09-2352-3FE1BAB03148}"/>
              </a:ext>
            </a:extLst>
          </p:cNvPr>
          <p:cNvSpPr>
            <a:spLocks noGrp="1"/>
          </p:cNvSpPr>
          <p:nvPr>
            <p:ph type="title"/>
          </p:nvPr>
        </p:nvSpPr>
        <p:spPr/>
        <p:txBody>
          <a:bodyPr/>
          <a:lstStyle/>
          <a:p>
            <a:r>
              <a:rPr lang="he-IL" dirty="0"/>
              <a:t>בחירת כיתת החלומות </a:t>
            </a:r>
          </a:p>
        </p:txBody>
      </p:sp>
      <p:sp>
        <p:nvSpPr>
          <p:cNvPr id="3" name="מציין מיקום תוכן 2">
            <a:extLst>
              <a:ext uri="{FF2B5EF4-FFF2-40B4-BE49-F238E27FC236}">
                <a16:creationId xmlns:a16="http://schemas.microsoft.com/office/drawing/2014/main" id="{7B0DCC64-A6E1-0F27-A58F-85DA50178BC2}"/>
              </a:ext>
            </a:extLst>
          </p:cNvPr>
          <p:cNvSpPr>
            <a:spLocks noGrp="1"/>
          </p:cNvSpPr>
          <p:nvPr>
            <p:ph idx="1"/>
          </p:nvPr>
        </p:nvSpPr>
        <p:spPr/>
        <p:txBody>
          <a:bodyPr>
            <a:normAutofit/>
          </a:bodyPr>
          <a:lstStyle/>
          <a:p>
            <a:pPr marL="0" indent="0" algn="ctr">
              <a:buNone/>
            </a:pPr>
            <a:r>
              <a:rPr lang="he-IL" dirty="0"/>
              <a:t>סיכום: </a:t>
            </a:r>
          </a:p>
          <a:p>
            <a:pPr marL="0" indent="0" algn="ctr">
              <a:buNone/>
            </a:pPr>
            <a:r>
              <a:rPr lang="en-US" dirty="0"/>
              <a:t>מה למדנו על דמוקרטיה</a:t>
            </a:r>
            <a:r>
              <a:rPr lang="he-IL" dirty="0"/>
              <a:t>?</a:t>
            </a:r>
          </a:p>
          <a:p>
            <a:pPr marL="0" indent="0" algn="ctr">
              <a:buNone/>
            </a:pPr>
            <a:r>
              <a:rPr lang="he-IL" dirty="0"/>
              <a:t>התייחסו לחמישה מושגים: </a:t>
            </a:r>
          </a:p>
          <a:p>
            <a:pPr marL="0" indent="0" algn="ctr">
              <a:buNone/>
            </a:pPr>
            <a:r>
              <a:rPr lang="en-US" dirty="0"/>
              <a:t>בחירה</a:t>
            </a:r>
            <a:r>
              <a:rPr lang="he-IL" dirty="0"/>
              <a:t>, </a:t>
            </a:r>
            <a:r>
              <a:rPr lang="en-US" dirty="0"/>
              <a:t>אחריות</a:t>
            </a:r>
            <a:r>
              <a:rPr lang="he-IL" dirty="0"/>
              <a:t>, </a:t>
            </a:r>
            <a:r>
              <a:rPr lang="en-US" dirty="0"/>
              <a:t>הקשבה</a:t>
            </a:r>
            <a:r>
              <a:rPr lang="he-IL" dirty="0"/>
              <a:t>, </a:t>
            </a:r>
            <a:r>
              <a:rPr lang="en-US" dirty="0"/>
              <a:t>כבוד</a:t>
            </a:r>
            <a:r>
              <a:rPr lang="he-IL" dirty="0"/>
              <a:t> ו</a:t>
            </a:r>
            <a:r>
              <a:rPr lang="en-US" dirty="0"/>
              <a:t>שיתוף.</a:t>
            </a:r>
          </a:p>
        </p:txBody>
      </p:sp>
      <p:pic>
        <p:nvPicPr>
          <p:cNvPr id="4" name="Picture 2" descr="Business people asking questions flat vector illustration Free Vector">
            <a:extLst>
              <a:ext uri="{FF2B5EF4-FFF2-40B4-BE49-F238E27FC236}">
                <a16:creationId xmlns:a16="http://schemas.microsoft.com/office/drawing/2014/main" id="{4E96C429-71B5-0DD5-FC89-3D089673E6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9635" y="3362015"/>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004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בחירת כיתת החלומות </a:t>
            </a:r>
          </a:p>
        </p:txBody>
      </p:sp>
      <p:sp>
        <p:nvSpPr>
          <p:cNvPr id="3" name="מציין מיקום תוכן 2"/>
          <p:cNvSpPr>
            <a:spLocks noGrp="1"/>
          </p:cNvSpPr>
          <p:nvPr>
            <p:ph idx="1"/>
          </p:nvPr>
        </p:nvSpPr>
        <p:spPr/>
        <p:txBody>
          <a:bodyPr>
            <a:normAutofit/>
          </a:bodyPr>
          <a:lstStyle/>
          <a:p>
            <a:pPr marL="0" indent="0" algn="ctr">
              <a:buNone/>
            </a:pPr>
            <a:r>
              <a:rPr lang="he-IL" dirty="0"/>
              <a:t>סיכום: </a:t>
            </a:r>
          </a:p>
          <a:p>
            <a:pPr marL="0" indent="0" algn="ctr">
              <a:buNone/>
            </a:pPr>
            <a:r>
              <a:rPr lang="he-IL" dirty="0"/>
              <a:t>אלו עוד דברים חדשים למדתם?</a:t>
            </a:r>
          </a:p>
          <a:p>
            <a:pPr marL="0" indent="0" algn="ctr">
              <a:buNone/>
            </a:pPr>
            <a:r>
              <a:rPr lang="he-IL" dirty="0"/>
              <a:t>מה הייתם עושים אחרת בפעם הבאה? </a:t>
            </a:r>
            <a:endParaRPr lang="en-US" dirty="0"/>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9635" y="3362015"/>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36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הכיתה בוחרת ב"חלום של כיתה" </a:t>
            </a:r>
          </a:p>
        </p:txBody>
      </p:sp>
      <p:sp>
        <p:nvSpPr>
          <p:cNvPr id="3" name="מציין מיקום תוכן 2"/>
          <p:cNvSpPr>
            <a:spLocks noGrp="1"/>
          </p:cNvSpPr>
          <p:nvPr>
            <p:ph idx="1"/>
          </p:nvPr>
        </p:nvSpPr>
        <p:spPr/>
        <p:txBody>
          <a:bodyPr>
            <a:normAutofit lnSpcReduction="10000"/>
          </a:bodyPr>
          <a:lstStyle/>
          <a:p>
            <a:pPr marL="0" indent="0">
              <a:buNone/>
            </a:pPr>
            <a:r>
              <a:rPr lang="he-IL" dirty="0">
                <a:solidFill>
                  <a:srgbClr val="0070C0"/>
                </a:solidFill>
              </a:rPr>
              <a:t>קהל יעד</a:t>
            </a:r>
          </a:p>
          <a:p>
            <a:pPr marL="0" indent="0">
              <a:buNone/>
            </a:pPr>
            <a:r>
              <a:rPr lang="he-IL" dirty="0"/>
              <a:t>כיתות א'-ב'</a:t>
            </a:r>
          </a:p>
          <a:p>
            <a:pPr marL="0" indent="0">
              <a:buNone/>
            </a:pPr>
            <a:endParaRPr lang="he-IL" dirty="0"/>
          </a:p>
          <a:p>
            <a:pPr marL="0" indent="0">
              <a:buNone/>
            </a:pPr>
            <a:r>
              <a:rPr lang="he-IL" dirty="0">
                <a:solidFill>
                  <a:srgbClr val="0070C0"/>
                </a:solidFill>
              </a:rPr>
              <a:t>משך זמן</a:t>
            </a:r>
          </a:p>
          <a:p>
            <a:pPr marL="0" indent="0">
              <a:buNone/>
            </a:pPr>
            <a:r>
              <a:rPr lang="he-IL" dirty="0"/>
              <a:t>3 שיעורים</a:t>
            </a:r>
          </a:p>
          <a:p>
            <a:pPr marL="0" indent="0">
              <a:buNone/>
            </a:pPr>
            <a:endParaRPr lang="he-IL" dirty="0"/>
          </a:p>
          <a:p>
            <a:pPr marL="0" indent="0">
              <a:buNone/>
            </a:pPr>
            <a:r>
              <a:rPr lang="he-IL" dirty="0">
                <a:solidFill>
                  <a:srgbClr val="0070C0"/>
                </a:solidFill>
              </a:rPr>
              <a:t>מטרות</a:t>
            </a:r>
          </a:p>
          <a:p>
            <a:pPr marL="0" indent="0">
              <a:buNone/>
            </a:pPr>
            <a:r>
              <a:rPr lang="he-IL" dirty="0"/>
              <a:t>התלמידים יכירו מושגים הקשורים בהליך הבחירות. </a:t>
            </a:r>
          </a:p>
          <a:p>
            <a:pPr marL="0" indent="0">
              <a:buNone/>
            </a:pPr>
            <a:r>
              <a:rPr lang="he-IL" dirty="0"/>
              <a:t>התלמידים יתנסו בחווית בחירות.</a:t>
            </a:r>
          </a:p>
          <a:p>
            <a:pPr marL="0" indent="0">
              <a:buNone/>
            </a:pPr>
            <a:r>
              <a:rPr lang="he-IL" dirty="0"/>
              <a:t>התלמידים יבינו את האופן בו מתנהל הליך הבחירות במדינה ומהי </a:t>
            </a:r>
            <a:r>
              <a:rPr lang="en-US" dirty="0"/>
              <a:t>אחריות אזרחית</a:t>
            </a:r>
            <a:r>
              <a:rPr lang="he-IL" dirty="0"/>
              <a:t>.</a:t>
            </a:r>
          </a:p>
          <a:p>
            <a:pPr marL="0" indent="0">
              <a:buNone/>
            </a:pPr>
            <a:r>
              <a:rPr lang="he-IL" dirty="0"/>
              <a:t>התלמידים יפתחו</a:t>
            </a:r>
            <a:r>
              <a:rPr lang="en-US" dirty="0"/>
              <a:t> </a:t>
            </a:r>
            <a:r>
              <a:rPr lang="he-IL" dirty="0"/>
              <a:t>מיומנויות </a:t>
            </a:r>
            <a:r>
              <a:rPr lang="en-US" dirty="0"/>
              <a:t>שיח מכבד</a:t>
            </a:r>
            <a:r>
              <a:rPr lang="he-IL" dirty="0"/>
              <a:t> ו</a:t>
            </a:r>
            <a:r>
              <a:rPr lang="en-US" dirty="0"/>
              <a:t>הקשבה</a:t>
            </a:r>
            <a:r>
              <a:rPr lang="he-IL" dirty="0"/>
              <a:t> ויתרגלו</a:t>
            </a:r>
            <a:r>
              <a:rPr lang="en-US" dirty="0"/>
              <a:t> קבלת החלטות משותפת</a:t>
            </a:r>
            <a:r>
              <a:rPr lang="he-IL" dirty="0"/>
              <a:t>.</a:t>
            </a:r>
          </a:p>
          <a:p>
            <a:pPr marL="0" indent="0">
              <a:buNone/>
            </a:pPr>
            <a:endParaRPr lang="he-IL" dirty="0"/>
          </a:p>
        </p:txBody>
      </p:sp>
    </p:spTree>
    <p:extLst>
      <p:ext uri="{BB962C8B-B14F-4D97-AF65-F5344CB8AC3E}">
        <p14:creationId xmlns:p14="http://schemas.microsoft.com/office/powerpoint/2010/main" val="2770903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הכיתה בוחרת ב"חלום של כיתה" </a:t>
            </a:r>
          </a:p>
        </p:txBody>
      </p:sp>
      <p:sp>
        <p:nvSpPr>
          <p:cNvPr id="3" name="מציין מיקום תוכן 2"/>
          <p:cNvSpPr>
            <a:spLocks noGrp="1"/>
          </p:cNvSpPr>
          <p:nvPr>
            <p:ph idx="1"/>
          </p:nvPr>
        </p:nvSpPr>
        <p:spPr>
          <a:xfrm>
            <a:off x="6007693" y="1333144"/>
            <a:ext cx="5913690" cy="5144567"/>
          </a:xfrm>
          <a:ln>
            <a:solidFill>
              <a:srgbClr val="00B0F0"/>
            </a:solidFill>
          </a:ln>
        </p:spPr>
        <p:txBody>
          <a:bodyPr>
            <a:normAutofit fontScale="92500" lnSpcReduction="10000"/>
          </a:bodyPr>
          <a:lstStyle/>
          <a:p>
            <a:pPr marL="0" indent="0">
              <a:buNone/>
            </a:pPr>
            <a:r>
              <a:rPr lang="he-IL" dirty="0">
                <a:solidFill>
                  <a:srgbClr val="0070C0"/>
                </a:solidFill>
              </a:rPr>
              <a:t>עזרים </a:t>
            </a:r>
          </a:p>
          <a:p>
            <a:r>
              <a:rPr lang="he-IL" dirty="0"/>
              <a:t>בריסטולים צבעוניים בגדלים שונים</a:t>
            </a:r>
          </a:p>
          <a:p>
            <a:r>
              <a:rPr lang="he-IL" dirty="0"/>
              <a:t>צבעים: צבעי עיפרון, גואש, צבעי מים וטושים</a:t>
            </a:r>
          </a:p>
          <a:p>
            <a:r>
              <a:rPr lang="he-IL" dirty="0"/>
              <a:t>מכחולים וצלוחיות עם מים</a:t>
            </a:r>
          </a:p>
          <a:p>
            <a:r>
              <a:rPr lang="he-IL" dirty="0"/>
              <a:t>מספריים</a:t>
            </a:r>
          </a:p>
          <a:p>
            <a:r>
              <a:rPr lang="he-IL" dirty="0"/>
              <a:t>דבק</a:t>
            </a:r>
          </a:p>
          <a:p>
            <a:r>
              <a:rPr lang="he-IL" dirty="0"/>
              <a:t>עיתונים וירחונים</a:t>
            </a:r>
          </a:p>
          <a:p>
            <a:r>
              <a:rPr lang="he-IL" dirty="0"/>
              <a:t>פתקי הצבעה בגודל אחיד בצבעים שונים</a:t>
            </a:r>
          </a:p>
          <a:p>
            <a:r>
              <a:rPr lang="he-IL" dirty="0"/>
              <a:t>מעטפות כמספר תלמידי הכיתה</a:t>
            </a:r>
          </a:p>
          <a:p>
            <a:r>
              <a:rPr lang="he-IL" dirty="0"/>
              <a:t>תיבה להצבעה</a:t>
            </a:r>
          </a:p>
          <a:p>
            <a:r>
              <a:rPr lang="he-IL" dirty="0"/>
              <a:t>פרגוד (במידה ואפשרי) או כל אביזר שיאפשר הצבעה חשאית</a:t>
            </a:r>
          </a:p>
          <a:p>
            <a:pPr marL="0" indent="0">
              <a:buNone/>
            </a:pPr>
            <a:endParaRPr lang="he-IL" dirty="0"/>
          </a:p>
        </p:txBody>
      </p:sp>
    </p:spTree>
    <p:extLst>
      <p:ext uri="{BB962C8B-B14F-4D97-AF65-F5344CB8AC3E}">
        <p14:creationId xmlns:p14="http://schemas.microsoft.com/office/powerpoint/2010/main" val="2060380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2098751"/>
            <a:ext cx="9144000" cy="2387600"/>
          </a:xfrm>
        </p:spPr>
        <p:txBody>
          <a:bodyPr/>
          <a:lstStyle/>
          <a:p>
            <a:r>
              <a:rPr lang="he-IL" dirty="0"/>
              <a:t>שיעור 1</a:t>
            </a:r>
            <a:br>
              <a:rPr lang="he-IL" dirty="0"/>
            </a:br>
            <a:r>
              <a:rPr lang="he-IL" dirty="0"/>
              <a:t>חלום של כיתה</a:t>
            </a:r>
          </a:p>
        </p:txBody>
      </p:sp>
      <p:pic>
        <p:nvPicPr>
          <p:cNvPr id="6" name="תמונה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3578" y="0"/>
            <a:ext cx="1284844" cy="1367441"/>
          </a:xfrm>
          <a:prstGeom prst="rect">
            <a:avLst/>
          </a:prstGeom>
        </p:spPr>
      </p:pic>
    </p:spTree>
    <p:extLst>
      <p:ext uri="{BB962C8B-B14F-4D97-AF65-F5344CB8AC3E}">
        <p14:creationId xmlns:p14="http://schemas.microsoft.com/office/powerpoint/2010/main" val="473202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lstStyle/>
          <a:p>
            <a:pPr marL="0" lvl="0" indent="0" algn="ctr">
              <a:buNone/>
            </a:pPr>
            <a:endParaRPr lang="he-IL" dirty="0"/>
          </a:p>
          <a:p>
            <a:pPr marL="0" lvl="0" indent="0" algn="ctr">
              <a:buNone/>
            </a:pPr>
            <a:r>
              <a:rPr lang="he-IL" dirty="0"/>
              <a:t>האם אתם יודעים מי עומד כיום בראש הממשלה? </a:t>
            </a:r>
            <a:endParaRPr lang="en-US" dirty="0"/>
          </a:p>
        </p:txBody>
      </p:sp>
      <p:pic>
        <p:nvPicPr>
          <p:cNvPr id="2050"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7815" y="2405921"/>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58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lstStyle/>
          <a:p>
            <a:pPr marL="0" lvl="0" indent="0" algn="ctr">
              <a:buNone/>
            </a:pPr>
            <a:endParaRPr lang="he-IL" dirty="0"/>
          </a:p>
          <a:p>
            <a:pPr marL="0" lvl="0" indent="0" algn="ctr">
              <a:buNone/>
            </a:pPr>
            <a:r>
              <a:rPr lang="he-IL" dirty="0"/>
              <a:t>מה זה ראש ממשלה? מה הוא עושה? מה תפקידו? </a:t>
            </a:r>
            <a:endParaRPr lang="en-US" dirty="0"/>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8804" y="3190925"/>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19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חלום של כיתה</a:t>
            </a:r>
          </a:p>
        </p:txBody>
      </p:sp>
      <p:sp>
        <p:nvSpPr>
          <p:cNvPr id="3" name="מציין מיקום תוכן 2"/>
          <p:cNvSpPr>
            <a:spLocks noGrp="1"/>
          </p:cNvSpPr>
          <p:nvPr>
            <p:ph idx="1"/>
          </p:nvPr>
        </p:nvSpPr>
        <p:spPr/>
        <p:txBody>
          <a:bodyPr/>
          <a:lstStyle/>
          <a:p>
            <a:pPr marL="0" lvl="0" indent="0" algn="ctr">
              <a:buNone/>
            </a:pPr>
            <a:endParaRPr lang="he-IL" dirty="0"/>
          </a:p>
          <a:p>
            <a:pPr marL="0" lvl="0" indent="0" algn="ctr">
              <a:buNone/>
            </a:pPr>
            <a:r>
              <a:rPr lang="he-IL" dirty="0"/>
              <a:t>איך הוא נבחר לכהן כראש ממשלה? </a:t>
            </a:r>
          </a:p>
          <a:p>
            <a:pPr marL="0" lvl="0" indent="0" algn="ctr">
              <a:buNone/>
            </a:pPr>
            <a:r>
              <a:rPr lang="he-IL" dirty="0"/>
              <a:t>וכיצד נבחרו השרים וחברי הכנסת?</a:t>
            </a:r>
            <a:endParaRPr lang="en-US" dirty="0"/>
          </a:p>
        </p:txBody>
      </p:sp>
      <p:pic>
        <p:nvPicPr>
          <p:cNvPr id="4" name="Picture 2" descr="Business people asking questions flat vector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0677" y="3009770"/>
            <a:ext cx="2930645" cy="293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103512"/>
      </p:ext>
    </p:extLst>
  </p:cSld>
  <p:clrMapOvr>
    <a:masterClrMapping/>
  </p:clrMapOvr>
</p:sld>
</file>

<file path=ppt/theme/theme1.xml><?xml version="1.0" encoding="utf-8"?>
<a:theme xmlns:a="http://schemas.openxmlformats.org/drawingml/2006/main" name="HDOfficeLightV0">
  <a:themeElements>
    <a:clrScheme name="התאמה אישית 14">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0000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אינטגרל</Template>
  <TotalTime>3429</TotalTime>
  <Words>1739</Words>
  <Application>Microsoft Office PowerPoint</Application>
  <PresentationFormat>מסך רחב</PresentationFormat>
  <Paragraphs>219</Paragraphs>
  <Slides>38</Slides>
  <Notes>0</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38</vt:i4>
      </vt:variant>
    </vt:vector>
  </HeadingPairs>
  <TitlesOfParts>
    <vt:vector size="42" baseType="lpstr">
      <vt:lpstr>Calibri</vt:lpstr>
      <vt:lpstr>Calibri Light</vt:lpstr>
      <vt:lpstr>Wingdings 2</vt:lpstr>
      <vt:lpstr>HDOfficeLightV0</vt:lpstr>
      <vt:lpstr>בחירות לכנסת ה-26</vt:lpstr>
      <vt:lpstr>הכיתה בוחרת ב"חלום של כיתה" </vt:lpstr>
      <vt:lpstr>הכיתה בוחרת ב"חלום של כיתה" </vt:lpstr>
      <vt:lpstr>הכיתה בוחרת ב"חלום של כיתה" </vt:lpstr>
      <vt:lpstr>הכיתה בוחרת ב"חלום של כיתה" </vt:lpstr>
      <vt:lpstr>שיעור 1 חלום של כיתה</vt:lpstr>
      <vt:lpstr>חלום של כיתה</vt:lpstr>
      <vt:lpstr>חלום של כיתה</vt:lpstr>
      <vt:lpstr>חלום של כיתה</vt:lpstr>
      <vt:lpstr>חלום של כיתה</vt:lpstr>
      <vt:lpstr>חלום של כיתה</vt:lpstr>
      <vt:lpstr>חלום של כיתה</vt:lpstr>
      <vt:lpstr>חלום של כיתה</vt:lpstr>
      <vt:lpstr>חלום של כיתה</vt:lpstr>
      <vt:lpstr>חלום של כיתה</vt:lpstr>
      <vt:lpstr>חלום של כיתה</vt:lpstr>
      <vt:lpstr>חלום של כיתה</vt:lpstr>
      <vt:lpstr>חלום של כיתה</vt:lpstr>
      <vt:lpstr>שיעור 2 כיתת החלומות</vt:lpstr>
      <vt:lpstr>כיתת החלומות</vt:lpstr>
      <vt:lpstr>כיתת החלומות</vt:lpstr>
      <vt:lpstr>כיתת החלומות</vt:lpstr>
      <vt:lpstr>כיתת החלומות</vt:lpstr>
      <vt:lpstr>כיתת החלומות</vt:lpstr>
      <vt:lpstr>שיעור 3 בחירת כיתת החלומות</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lpstr>בחירת כיתת החלומות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בחירות לכנסת ה-24</dc:title>
  <dc:creator>יוסי ברק</dc:creator>
  <cp:lastModifiedBy>יוסי ברק</cp:lastModifiedBy>
  <cp:revision>38</cp:revision>
  <dcterms:created xsi:type="dcterms:W3CDTF">2021-02-03T07:01:08Z</dcterms:created>
  <dcterms:modified xsi:type="dcterms:W3CDTF">2026-08-09T15:38:42Z</dcterms:modified>
</cp:coreProperties>
</file>