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6" r:id="rId14"/>
    <p:sldId id="297" r:id="rId15"/>
    <p:sldId id="298" r:id="rId16"/>
    <p:sldId id="299" r:id="rId17"/>
    <p:sldId id="300" r:id="rId18"/>
    <p:sldId id="301" r:id="rId19"/>
    <p:sldId id="302" r:id="rId20"/>
    <p:sldId id="303" r:id="rId21"/>
    <p:sldId id="314" r:id="rId22"/>
    <p:sldId id="315" r:id="rId23"/>
    <p:sldId id="316" r:id="rId24"/>
    <p:sldId id="317" r:id="rId25"/>
    <p:sldId id="318" r:id="rId26"/>
    <p:sldId id="319" r:id="rId27"/>
    <p:sldId id="320" r:id="rId28"/>
    <p:sldId id="321" r:id="rId29"/>
    <p:sldId id="322" r:id="rId30"/>
    <p:sldId id="323" r:id="rId31"/>
    <p:sldId id="304" r:id="rId32"/>
    <p:sldId id="305" r:id="rId33"/>
    <p:sldId id="306" r:id="rId34"/>
    <p:sldId id="307" r:id="rId35"/>
    <p:sldId id="308" r:id="rId36"/>
    <p:sldId id="309" r:id="rId37"/>
    <p:sldId id="310" r:id="rId38"/>
    <p:sldId id="311" r:id="rId39"/>
    <p:sldId id="312" r:id="rId40"/>
    <p:sldId id="313" r:id="rId4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9egj7mcGn+8cK4dwGqbr60QXR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3ADEB9-9C95-4128-9260-3F373DFBD946}">
  <a:tblStyle styleId="{143ADEB9-9C95-4128-9260-3F373DFBD946}"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60"/>
  </p:normalViewPr>
  <p:slideViewPr>
    <p:cSldViewPr snapToGrid="0">
      <p:cViewPr varScale="1">
        <p:scale>
          <a:sx n="107" d="100"/>
          <a:sy n="107" d="100"/>
        </p:scale>
        <p:origin x="93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9620118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2674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6418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3730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2957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9051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6092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9274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3820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9723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6915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1166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1059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7444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195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4064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1414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4397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5665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1014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1238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53407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6696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7676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6070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9151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 name="Google Shape;30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0574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7296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92540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47522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3" name="Google Shape;33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22632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59864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04217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2751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3695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9" name="Google Shape;35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9969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8084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904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3328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6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43692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edu.gov.il/mazhap/civiced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שקופית כותרת" type="title">
  <p:cSld name="TITLE">
    <p:spTree>
      <p:nvGrpSpPr>
        <p:cNvPr id="1" name="Shape 11"/>
        <p:cNvGrpSpPr/>
        <p:nvPr/>
      </p:nvGrpSpPr>
      <p:grpSpPr>
        <a:xfrm>
          <a:off x="0" y="0"/>
          <a:ext cx="0" cy="0"/>
          <a:chOff x="0" y="0"/>
          <a:chExt cx="0" cy="0"/>
        </a:xfrm>
      </p:grpSpPr>
      <p:sp>
        <p:nvSpPr>
          <p:cNvPr id="12" name="Google Shape;12;p42"/>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lvl1pPr lvl="0" algn="ctr" rtl="1">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rtl="1">
              <a:lnSpc>
                <a:spcPct val="90000"/>
              </a:lnSpc>
              <a:spcBef>
                <a:spcPts val="1000"/>
              </a:spcBef>
              <a:spcAft>
                <a:spcPts val="0"/>
              </a:spcAft>
              <a:buClr>
                <a:srgbClr val="3F3F3F"/>
              </a:buClr>
              <a:buSzPts val="2400"/>
              <a:buNone/>
              <a:defRPr sz="2400" b="1">
                <a:solidFill>
                  <a:srgbClr val="3F3F3F"/>
                </a:solidFill>
              </a:defRPr>
            </a:lvl1pPr>
            <a:lvl2pPr lvl="1" algn="ctr" rtl="1">
              <a:lnSpc>
                <a:spcPct val="90000"/>
              </a:lnSpc>
              <a:spcBef>
                <a:spcPts val="500"/>
              </a:spcBef>
              <a:spcAft>
                <a:spcPts val="0"/>
              </a:spcAft>
              <a:buClr>
                <a:schemeClr val="dk1"/>
              </a:buClr>
              <a:buSzPts val="2800"/>
              <a:buNone/>
              <a:defRPr sz="2800"/>
            </a:lvl2pPr>
            <a:lvl3pPr lvl="2" algn="ctr" rtl="1">
              <a:lnSpc>
                <a:spcPct val="90000"/>
              </a:lnSpc>
              <a:spcBef>
                <a:spcPts val="500"/>
              </a:spcBef>
              <a:spcAft>
                <a:spcPts val="0"/>
              </a:spcAft>
              <a:buClr>
                <a:schemeClr val="dk1"/>
              </a:buClr>
              <a:buSzPts val="2400"/>
              <a:buNone/>
              <a:defRPr sz="2400"/>
            </a:lvl3pPr>
            <a:lvl4pPr lvl="3" algn="ctr" rtl="1">
              <a:lnSpc>
                <a:spcPct val="90000"/>
              </a:lnSpc>
              <a:spcBef>
                <a:spcPts val="500"/>
              </a:spcBef>
              <a:spcAft>
                <a:spcPts val="0"/>
              </a:spcAft>
              <a:buClr>
                <a:schemeClr val="dk1"/>
              </a:buClr>
              <a:buSzPts val="2000"/>
              <a:buNone/>
              <a:defRPr sz="2000"/>
            </a:lvl4pPr>
            <a:lvl5pPr lvl="4" algn="ctr" rtl="1">
              <a:lnSpc>
                <a:spcPct val="90000"/>
              </a:lnSpc>
              <a:spcBef>
                <a:spcPts val="500"/>
              </a:spcBef>
              <a:spcAft>
                <a:spcPts val="0"/>
              </a:spcAft>
              <a:buClr>
                <a:schemeClr val="dk1"/>
              </a:buClr>
              <a:buSzPts val="2000"/>
              <a:buNone/>
              <a:defRPr sz="2000"/>
            </a:lvl5pPr>
            <a:lvl6pPr lvl="5" algn="ctr" rtl="1">
              <a:spcBef>
                <a:spcPts val="400"/>
              </a:spcBef>
              <a:spcAft>
                <a:spcPts val="0"/>
              </a:spcAft>
              <a:buClr>
                <a:schemeClr val="dk1"/>
              </a:buClr>
              <a:buSzPts val="2000"/>
              <a:buNone/>
              <a:defRPr sz="2000"/>
            </a:lvl6pPr>
            <a:lvl7pPr lvl="6" algn="ctr" rtl="1">
              <a:spcBef>
                <a:spcPts val="400"/>
              </a:spcBef>
              <a:spcAft>
                <a:spcPts val="0"/>
              </a:spcAft>
              <a:buClr>
                <a:schemeClr val="dk1"/>
              </a:buClr>
              <a:buSzPts val="2000"/>
              <a:buNone/>
              <a:defRPr sz="2000"/>
            </a:lvl7pPr>
            <a:lvl8pPr lvl="7" algn="ctr" rtl="1">
              <a:spcBef>
                <a:spcPts val="400"/>
              </a:spcBef>
              <a:spcAft>
                <a:spcPts val="0"/>
              </a:spcAft>
              <a:buClr>
                <a:schemeClr val="dk1"/>
              </a:buClr>
              <a:buSzPts val="2000"/>
              <a:buNone/>
              <a:defRPr sz="2000"/>
            </a:lvl8pPr>
            <a:lvl9pPr lvl="8" algn="ctr" rtl="1">
              <a:spcBef>
                <a:spcPts val="400"/>
              </a:spcBef>
              <a:spcAft>
                <a:spcPts val="0"/>
              </a:spcAft>
              <a:buClr>
                <a:schemeClr val="dk1"/>
              </a:buClr>
              <a:buSzPts val="2000"/>
              <a:buNone/>
              <a:defRPr sz="2000"/>
            </a:lvl9pPr>
          </a:lstStyle>
          <a:p>
            <a:endParaRPr/>
          </a:p>
        </p:txBody>
      </p:sp>
      <p:sp>
        <p:nvSpPr>
          <p:cNvPr id="14" name="Google Shape;1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2"/>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17" name="Google Shape;17;p42"/>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8;p42"/>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42"/>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20;p42"/>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42"/>
          <p:cNvSpPr txBox="1"/>
          <p:nvPr/>
        </p:nvSpPr>
        <p:spPr>
          <a:xfrm>
            <a:off x="-44865" y="6619457"/>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x-none" sz="1200" b="1" i="0" u="none" strike="noStrike" cap="none">
                <a:solidFill>
                  <a:schemeClr val="dk1"/>
                </a:solidFill>
                <a:latin typeface="Calibri"/>
                <a:ea typeface="Calibri"/>
                <a:cs typeface="Calibri"/>
                <a:sym typeface="Calibri"/>
              </a:rPr>
              <a:t> </a:t>
            </a:r>
            <a:r>
              <a:rPr lang="x-none" sz="1000" b="1" i="0" u="sng" strike="noStrike" cap="none">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x-none" sz="1000" b="1" i="0" u="none" strike="noStrike" cap="none">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כותרת וטקסט אנכי" type="vertTx">
  <p:cSld name="VERTICAL_TEXT">
    <p:spTree>
      <p:nvGrpSpPr>
        <p:cNvPr id="1" name="Shape 78"/>
        <p:cNvGrpSpPr/>
        <p:nvPr/>
      </p:nvGrpSpPr>
      <p:grpSpPr>
        <a:xfrm>
          <a:off x="0" y="0"/>
          <a:ext cx="0" cy="0"/>
          <a:chOff x="0" y="0"/>
          <a:chExt cx="0" cy="0"/>
        </a:xfrm>
      </p:grpSpPr>
      <p:sp>
        <p:nvSpPr>
          <p:cNvPr id="79" name="Google Shape;79;p51"/>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1"/>
          <p:cNvSpPr txBox="1">
            <a:spLocks noGrp="1"/>
          </p:cNvSpPr>
          <p:nvPr>
            <p:ph type="body" idx="1"/>
          </p:nvPr>
        </p:nvSpPr>
        <p:spPr>
          <a:xfrm rot="5400000">
            <a:off x="3927259" y="-1253331"/>
            <a:ext cx="4351337" cy="105156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1" name="Google Shape;8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כותרת אנכית וטקסט" type="vertTitleAndTx">
  <p:cSld name="VERTICAL_TITLE_AND_VERTICAL_TEXT">
    <p:spTree>
      <p:nvGrpSpPr>
        <p:cNvPr id="1" name="Shape 84"/>
        <p:cNvGrpSpPr/>
        <p:nvPr/>
      </p:nvGrpSpPr>
      <p:grpSpPr>
        <a:xfrm>
          <a:off x="0" y="0"/>
          <a:ext cx="0" cy="0"/>
          <a:chOff x="0" y="0"/>
          <a:chExt cx="0" cy="0"/>
        </a:xfrm>
      </p:grpSpPr>
      <p:sp>
        <p:nvSpPr>
          <p:cNvPr id="85" name="Google Shape;85;p52"/>
          <p:cNvSpPr txBox="1">
            <a:spLocks noGrp="1"/>
          </p:cNvSpPr>
          <p:nvPr>
            <p:ph type="title"/>
          </p:nvPr>
        </p:nvSpPr>
        <p:spPr>
          <a:xfrm rot="5400000">
            <a:off x="7133431" y="1951831"/>
            <a:ext cx="5811838" cy="2628900"/>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52"/>
          <p:cNvSpPr txBox="1">
            <a:spLocks noGrp="1"/>
          </p:cNvSpPr>
          <p:nvPr>
            <p:ph type="body" idx="1"/>
          </p:nvPr>
        </p:nvSpPr>
        <p:spPr>
          <a:xfrm rot="5400000">
            <a:off x="1799432" y="-600869"/>
            <a:ext cx="5811837" cy="77343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7" name="Google Shape;87;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52"/>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כותרת ותוכן" type="obj">
  <p:cSld name="OBJECT">
    <p:spTree>
      <p:nvGrpSpPr>
        <p:cNvPr id="1" name="Shape 22"/>
        <p:cNvGrpSpPr/>
        <p:nvPr/>
      </p:nvGrpSpPr>
      <p:grpSpPr>
        <a:xfrm>
          <a:off x="0" y="0"/>
          <a:ext cx="0" cy="0"/>
          <a:chOff x="0" y="0"/>
          <a:chExt cx="0" cy="0"/>
        </a:xfrm>
      </p:grpSpPr>
      <p:sp>
        <p:nvSpPr>
          <p:cNvPr id="23" name="Google Shape;23;p4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lvl1pPr lvl="0" algn="ctr" rtl="1">
              <a:lnSpc>
                <a:spcPct val="90000"/>
              </a:lnSpc>
              <a:spcBef>
                <a:spcPts val="0"/>
              </a:spcBef>
              <a:spcAft>
                <a:spcPts val="0"/>
              </a:spcAft>
              <a:buClr>
                <a:schemeClr val="dk1"/>
              </a:buClr>
              <a:buSzPts val="3600"/>
              <a:buFont typeface="Calibri"/>
              <a:buNone/>
              <a:defRPr sz="3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lvl1pPr marL="457200" lvl="0" indent="-393700" algn="r" rtl="1">
              <a:lnSpc>
                <a:spcPct val="90000"/>
              </a:lnSpc>
              <a:spcBef>
                <a:spcPts val="1000"/>
              </a:spcBef>
              <a:spcAft>
                <a:spcPts val="0"/>
              </a:spcAft>
              <a:buClr>
                <a:schemeClr val="dk1"/>
              </a:buClr>
              <a:buSzPts val="2600"/>
              <a:buChar char="●"/>
              <a:defRPr sz="2600" b="1"/>
            </a:lvl1pPr>
            <a:lvl2pPr marL="914400" lvl="1" indent="-381000" algn="r" rtl="1">
              <a:lnSpc>
                <a:spcPct val="90000"/>
              </a:lnSpc>
              <a:spcBef>
                <a:spcPts val="500"/>
              </a:spcBef>
              <a:spcAft>
                <a:spcPts val="0"/>
              </a:spcAft>
              <a:buClr>
                <a:schemeClr val="dk1"/>
              </a:buClr>
              <a:buSzPts val="2400"/>
              <a:buChar char="●"/>
              <a:defRPr b="1"/>
            </a:lvl2pPr>
            <a:lvl3pPr marL="1371600" lvl="2" indent="-355600" algn="r" rtl="1">
              <a:lnSpc>
                <a:spcPct val="90000"/>
              </a:lnSpc>
              <a:spcBef>
                <a:spcPts val="500"/>
              </a:spcBef>
              <a:spcAft>
                <a:spcPts val="0"/>
              </a:spcAft>
              <a:buClr>
                <a:schemeClr val="dk1"/>
              </a:buClr>
              <a:buSzPts val="2000"/>
              <a:buChar char="●"/>
              <a:defRPr b="1"/>
            </a:lvl3pPr>
            <a:lvl4pPr marL="1828800" lvl="3" indent="-342900" algn="r" rtl="1">
              <a:lnSpc>
                <a:spcPct val="90000"/>
              </a:lnSpc>
              <a:spcBef>
                <a:spcPts val="500"/>
              </a:spcBef>
              <a:spcAft>
                <a:spcPts val="0"/>
              </a:spcAft>
              <a:buClr>
                <a:schemeClr val="dk1"/>
              </a:buClr>
              <a:buSzPts val="1800"/>
              <a:buChar char="●"/>
              <a:defRPr b="1"/>
            </a:lvl4pPr>
            <a:lvl5pPr marL="2286000" lvl="4" indent="-342900" algn="r" rtl="1">
              <a:lnSpc>
                <a:spcPct val="90000"/>
              </a:lnSpc>
              <a:spcBef>
                <a:spcPts val="500"/>
              </a:spcBef>
              <a:spcAft>
                <a:spcPts val="0"/>
              </a:spcAft>
              <a:buClr>
                <a:schemeClr val="dk1"/>
              </a:buClr>
              <a:buSzPts val="1800"/>
              <a:buChar char="●"/>
              <a:defRPr b="1"/>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25" name="Google Shape;2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3"/>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28" name="Google Shape;28;p43"/>
          <p:cNvSpPr/>
          <p:nvPr/>
        </p:nvSpPr>
        <p:spPr>
          <a:xfrm>
            <a:off x="7340837" y="0"/>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 name="Google Shape;29;p43"/>
          <p:cNvSpPr/>
          <p:nvPr/>
        </p:nvSpPr>
        <p:spPr>
          <a:xfrm rot="5400000">
            <a:off x="9668142" y="2523858"/>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 name="Google Shape;30;p43"/>
          <p:cNvSpPr/>
          <p:nvPr/>
        </p:nvSpPr>
        <p:spPr>
          <a:xfrm>
            <a:off x="178037" y="6661447"/>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43"/>
          <p:cNvSpPr/>
          <p:nvPr/>
        </p:nvSpPr>
        <p:spPr>
          <a:xfrm rot="5400000">
            <a:off x="-2334426" y="4334142"/>
            <a:ext cx="4851163" cy="196553"/>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 name="Google Shape;32;p43"/>
          <p:cNvSpPr txBox="1"/>
          <p:nvPr/>
        </p:nvSpPr>
        <p:spPr>
          <a:xfrm>
            <a:off x="-110383" y="6621223"/>
            <a:ext cx="3990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x-none" sz="1200" b="1">
                <a:solidFill>
                  <a:schemeClr val="dk1"/>
                </a:solidFill>
                <a:latin typeface="Calibri"/>
                <a:ea typeface="Calibri"/>
                <a:cs typeface="Calibri"/>
                <a:sym typeface="Calibri"/>
              </a:rPr>
              <a:t> </a:t>
            </a:r>
            <a:r>
              <a:rPr lang="x-none" sz="1000" b="1" u="sng">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https://edu.gov.il/mazhap/civicedu</a:t>
            </a:r>
            <a:r>
              <a:rPr lang="x-none" sz="1000" b="1">
                <a:solidFill>
                  <a:schemeClr val="dk1"/>
                </a:solidFill>
                <a:latin typeface="Calibri"/>
                <a:ea typeface="Calibri"/>
                <a:cs typeface="Calibri"/>
                <a:sym typeface="Calibri"/>
              </a:rPr>
              <a:t>המטה לחינוך אזרחי וחיים משותפים </a:t>
            </a:r>
            <a:endParaRPr sz="1000" b="1">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כותרת מקטע עליונה" type="secHead">
  <p:cSld name="SECTION_HEADER">
    <p:spTree>
      <p:nvGrpSpPr>
        <p:cNvPr id="1" name="Shape 33"/>
        <p:cNvGrpSpPr/>
        <p:nvPr/>
      </p:nvGrpSpPr>
      <p:grpSpPr>
        <a:xfrm>
          <a:off x="0" y="0"/>
          <a:ext cx="0" cy="0"/>
          <a:chOff x="0" y="0"/>
          <a:chExt cx="0" cy="0"/>
        </a:xfrm>
      </p:grpSpPr>
      <p:sp>
        <p:nvSpPr>
          <p:cNvPr id="34" name="Google Shape;34;p44"/>
          <p:cNvSpPr txBox="1">
            <a:spLocks noGrp="1"/>
          </p:cNvSpPr>
          <p:nvPr>
            <p:ph type="title"/>
          </p:nvPr>
        </p:nvSpPr>
        <p:spPr>
          <a:xfrm>
            <a:off x="831850" y="1712423"/>
            <a:ext cx="10515600" cy="2851208"/>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4"/>
          <p:cNvSpPr txBox="1">
            <a:spLocks noGrp="1"/>
          </p:cNvSpPr>
          <p:nvPr>
            <p:ph type="body" idx="1"/>
          </p:nvPr>
        </p:nvSpPr>
        <p:spPr>
          <a:xfrm>
            <a:off x="831850" y="4552633"/>
            <a:ext cx="10515600" cy="1500187"/>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rgbClr val="3F3F3F"/>
              </a:buClr>
              <a:buSzPts val="2400"/>
              <a:buNone/>
              <a:defRPr sz="2400">
                <a:solidFill>
                  <a:srgbClr val="3F3F3F"/>
                </a:solidFill>
              </a:defRPr>
            </a:lvl1pPr>
            <a:lvl2pPr marL="914400" lvl="1" indent="-228600" algn="r" rtl="1">
              <a:lnSpc>
                <a:spcPct val="90000"/>
              </a:lnSpc>
              <a:spcBef>
                <a:spcPts val="500"/>
              </a:spcBef>
              <a:spcAft>
                <a:spcPts val="0"/>
              </a:spcAft>
              <a:buClr>
                <a:srgbClr val="888888"/>
              </a:buClr>
              <a:buSzPts val="1800"/>
              <a:buNone/>
              <a:defRPr sz="1800">
                <a:solidFill>
                  <a:srgbClr val="888888"/>
                </a:solidFill>
              </a:defRPr>
            </a:lvl2pPr>
            <a:lvl3pPr marL="1371600" lvl="2" indent="-228600" algn="r" rtl="1">
              <a:lnSpc>
                <a:spcPct val="90000"/>
              </a:lnSpc>
              <a:spcBef>
                <a:spcPts val="500"/>
              </a:spcBef>
              <a:spcAft>
                <a:spcPts val="0"/>
              </a:spcAft>
              <a:buClr>
                <a:srgbClr val="888888"/>
              </a:buClr>
              <a:buSzPts val="1600"/>
              <a:buNone/>
              <a:defRPr sz="1600">
                <a:solidFill>
                  <a:srgbClr val="888888"/>
                </a:solidFill>
              </a:defRPr>
            </a:lvl3pPr>
            <a:lvl4pPr marL="1828800" lvl="3" indent="-228600" algn="r" rtl="1">
              <a:lnSpc>
                <a:spcPct val="90000"/>
              </a:lnSpc>
              <a:spcBef>
                <a:spcPts val="500"/>
              </a:spcBef>
              <a:spcAft>
                <a:spcPts val="0"/>
              </a:spcAft>
              <a:buClr>
                <a:srgbClr val="888888"/>
              </a:buClr>
              <a:buSzPts val="1400"/>
              <a:buNone/>
              <a:defRPr sz="1400">
                <a:solidFill>
                  <a:srgbClr val="888888"/>
                </a:solidFill>
              </a:defRPr>
            </a:lvl4pPr>
            <a:lvl5pPr marL="2286000" lvl="4" indent="-228600" algn="r" rtl="1">
              <a:lnSpc>
                <a:spcPct val="90000"/>
              </a:lnSpc>
              <a:spcBef>
                <a:spcPts val="500"/>
              </a:spcBef>
              <a:spcAft>
                <a:spcPts val="0"/>
              </a:spcAft>
              <a:buClr>
                <a:srgbClr val="888888"/>
              </a:buClr>
              <a:buSzPts val="1400"/>
              <a:buNone/>
              <a:defRPr sz="1400">
                <a:solidFill>
                  <a:srgbClr val="888888"/>
                </a:solidFill>
              </a:defRPr>
            </a:lvl5pPr>
            <a:lvl6pPr marL="2743200" lvl="5" indent="-228600" algn="r" rtl="1">
              <a:spcBef>
                <a:spcPts val="280"/>
              </a:spcBef>
              <a:spcAft>
                <a:spcPts val="0"/>
              </a:spcAft>
              <a:buClr>
                <a:srgbClr val="888888"/>
              </a:buClr>
              <a:buSzPts val="1400"/>
              <a:buNone/>
              <a:defRPr sz="1400">
                <a:solidFill>
                  <a:srgbClr val="888888"/>
                </a:solidFill>
              </a:defRPr>
            </a:lvl6pPr>
            <a:lvl7pPr marL="3200400" lvl="6" indent="-228600" algn="r" rtl="1">
              <a:spcBef>
                <a:spcPts val="280"/>
              </a:spcBef>
              <a:spcAft>
                <a:spcPts val="0"/>
              </a:spcAft>
              <a:buClr>
                <a:srgbClr val="888888"/>
              </a:buClr>
              <a:buSzPts val="1400"/>
              <a:buNone/>
              <a:defRPr sz="1400">
                <a:solidFill>
                  <a:srgbClr val="888888"/>
                </a:solidFill>
              </a:defRPr>
            </a:lvl7pPr>
            <a:lvl8pPr marL="3657600" lvl="7" indent="-228600" algn="r" rtl="1">
              <a:spcBef>
                <a:spcPts val="280"/>
              </a:spcBef>
              <a:spcAft>
                <a:spcPts val="0"/>
              </a:spcAft>
              <a:buClr>
                <a:srgbClr val="888888"/>
              </a:buClr>
              <a:buSzPts val="1400"/>
              <a:buNone/>
              <a:defRPr sz="1400">
                <a:solidFill>
                  <a:srgbClr val="888888"/>
                </a:solidFill>
              </a:defRPr>
            </a:lvl8pPr>
            <a:lvl9pPr marL="4114800" lvl="8" indent="-228600" algn="r" rtl="1">
              <a:spcBef>
                <a:spcPts val="280"/>
              </a:spcBef>
              <a:spcAft>
                <a:spcPts val="0"/>
              </a:spcAft>
              <a:buClr>
                <a:srgbClr val="888888"/>
              </a:buClr>
              <a:buSzPts val="1400"/>
              <a:buNone/>
              <a:defRPr sz="1400">
                <a:solidFill>
                  <a:srgbClr val="888888"/>
                </a:solidFill>
              </a:defRPr>
            </a:lvl9pPr>
          </a:lstStyle>
          <a:p>
            <a:endParaRPr/>
          </a:p>
        </p:txBody>
      </p:sp>
      <p:sp>
        <p:nvSpPr>
          <p:cNvPr id="36" name="Google Shape;36;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4"/>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שני תכנים" type="twoObj">
  <p:cSld name="TWO_OBJECTS">
    <p:spTree>
      <p:nvGrpSpPr>
        <p:cNvPr id="1" name="Shape 39"/>
        <p:cNvGrpSpPr/>
        <p:nvPr/>
      </p:nvGrpSpPr>
      <p:grpSpPr>
        <a:xfrm>
          <a:off x="0" y="0"/>
          <a:ext cx="0" cy="0"/>
          <a:chOff x="0" y="0"/>
          <a:chExt cx="0" cy="0"/>
        </a:xfrm>
      </p:grpSpPr>
      <p:sp>
        <p:nvSpPr>
          <p:cNvPr id="40" name="Google Shape;40;p45"/>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5"/>
          <p:cNvSpPr txBox="1">
            <a:spLocks noGrp="1"/>
          </p:cNvSpPr>
          <p:nvPr>
            <p:ph type="body" idx="1"/>
          </p:nvPr>
        </p:nvSpPr>
        <p:spPr>
          <a:xfrm>
            <a:off x="845127"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2" name="Google Shape;42;p45"/>
          <p:cNvSpPr txBox="1">
            <a:spLocks noGrp="1"/>
          </p:cNvSpPr>
          <p:nvPr>
            <p:ph type="body" idx="2"/>
          </p:nvPr>
        </p:nvSpPr>
        <p:spPr>
          <a:xfrm>
            <a:off x="6172200"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3" name="Google Shape;4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45"/>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השוואה">
  <p:cSld name="השוואה">
    <p:spTree>
      <p:nvGrpSpPr>
        <p:cNvPr id="1" name="Shape 46"/>
        <p:cNvGrpSpPr/>
        <p:nvPr/>
      </p:nvGrpSpPr>
      <p:grpSpPr>
        <a:xfrm>
          <a:off x="0" y="0"/>
          <a:ext cx="0" cy="0"/>
          <a:chOff x="0" y="0"/>
          <a:chExt cx="0" cy="0"/>
        </a:xfrm>
      </p:grpSpPr>
      <p:sp>
        <p:nvSpPr>
          <p:cNvPr id="47" name="Google Shape;47;p46"/>
          <p:cNvSpPr txBox="1">
            <a:spLocks noGrp="1"/>
          </p:cNvSpPr>
          <p:nvPr>
            <p:ph type="body" idx="1"/>
          </p:nvPr>
        </p:nvSpPr>
        <p:spPr>
          <a:xfrm>
            <a:off x="845127" y="1681850"/>
            <a:ext cx="5156200" cy="825699"/>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8" name="Google Shape;48;p46"/>
          <p:cNvSpPr txBox="1">
            <a:spLocks noGrp="1"/>
          </p:cNvSpPr>
          <p:nvPr>
            <p:ph type="body" idx="2"/>
          </p:nvPr>
        </p:nvSpPr>
        <p:spPr>
          <a:xfrm>
            <a:off x="845127" y="2507550"/>
            <a:ext cx="5156200"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49" name="Google Shape;49;p46"/>
          <p:cNvSpPr txBox="1">
            <a:spLocks noGrp="1"/>
          </p:cNvSpPr>
          <p:nvPr>
            <p:ph type="body" idx="3"/>
          </p:nvPr>
        </p:nvSpPr>
        <p:spPr>
          <a:xfrm>
            <a:off x="6172200" y="1681851"/>
            <a:ext cx="5181601" cy="825698"/>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50" name="Google Shape;50;p46"/>
          <p:cNvSpPr txBox="1">
            <a:spLocks noGrp="1"/>
          </p:cNvSpPr>
          <p:nvPr>
            <p:ph type="body" idx="4"/>
          </p:nvPr>
        </p:nvSpPr>
        <p:spPr>
          <a:xfrm>
            <a:off x="6172200" y="2507550"/>
            <a:ext cx="5181601" cy="3680525"/>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51" name="Google Shape;5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6"/>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54" name="Google Shape;54;p46"/>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כותרת בלבד">
  <p:cSld name="כותרת בלבד">
    <p:spTree>
      <p:nvGrpSpPr>
        <p:cNvPr id="1" name="Shape 55"/>
        <p:cNvGrpSpPr/>
        <p:nvPr/>
      </p:nvGrpSpPr>
      <p:grpSpPr>
        <a:xfrm>
          <a:off x="0" y="0"/>
          <a:ext cx="0" cy="0"/>
          <a:chOff x="0" y="0"/>
          <a:chExt cx="0" cy="0"/>
        </a:xfrm>
      </p:grpSpPr>
      <p:sp>
        <p:nvSpPr>
          <p:cNvPr id="56" name="Google Shape;56;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
        <p:nvSpPr>
          <p:cNvPr id="59" name="Google Shape;59;p47"/>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ריק" type="blank">
  <p:cSld name="BLANK">
    <p:spTree>
      <p:nvGrpSpPr>
        <p:cNvPr id="1" name="Shape 60"/>
        <p:cNvGrpSpPr/>
        <p:nvPr/>
      </p:nvGrpSpPr>
      <p:grpSpPr>
        <a:xfrm>
          <a:off x="0" y="0"/>
          <a:ext cx="0" cy="0"/>
          <a:chOff x="0" y="0"/>
          <a:chExt cx="0" cy="0"/>
        </a:xfrm>
      </p:grpSpPr>
      <p:sp>
        <p:nvSpPr>
          <p:cNvPr id="61" name="Google Shape;6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תוכן עם כיתוב" type="objTx">
  <p:cSld name="OBJECT_WITH_CAPTION_TEXT">
    <p:spTree>
      <p:nvGrpSpPr>
        <p:cNvPr id="1" name="Shape 64"/>
        <p:cNvGrpSpPr/>
        <p:nvPr/>
      </p:nvGrpSpPr>
      <p:grpSpPr>
        <a:xfrm>
          <a:off x="0" y="0"/>
          <a:ext cx="0" cy="0"/>
          <a:chOff x="0" y="0"/>
          <a:chExt cx="0" cy="0"/>
        </a:xfrm>
      </p:grpSpPr>
      <p:sp>
        <p:nvSpPr>
          <p:cNvPr id="65" name="Google Shape;65;p49"/>
          <p:cNvSpPr txBox="1">
            <a:spLocks noGrp="1"/>
          </p:cNvSpPr>
          <p:nvPr>
            <p:ph type="title"/>
          </p:nvPr>
        </p:nvSpPr>
        <p:spPr>
          <a:xfrm>
            <a:off x="841248" y="457200"/>
            <a:ext cx="3931920" cy="1600197"/>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49"/>
          <p:cNvSpPr txBox="1">
            <a:spLocks noGrp="1"/>
          </p:cNvSpPr>
          <p:nvPr>
            <p:ph type="body" idx="1"/>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L="457200" lvl="0" indent="-431800" algn="r" rtl="1">
              <a:lnSpc>
                <a:spcPct val="90000"/>
              </a:lnSpc>
              <a:spcBef>
                <a:spcPts val="1000"/>
              </a:spcBef>
              <a:spcAft>
                <a:spcPts val="0"/>
              </a:spcAft>
              <a:buClr>
                <a:schemeClr val="dk1"/>
              </a:buClr>
              <a:buSzPts val="3200"/>
              <a:buChar char="●"/>
              <a:defRPr sz="3200"/>
            </a:lvl1pPr>
            <a:lvl2pPr marL="914400" lvl="1" indent="-406400" algn="r" rtl="1">
              <a:lnSpc>
                <a:spcPct val="90000"/>
              </a:lnSpc>
              <a:spcBef>
                <a:spcPts val="500"/>
              </a:spcBef>
              <a:spcAft>
                <a:spcPts val="0"/>
              </a:spcAft>
              <a:buClr>
                <a:schemeClr val="dk1"/>
              </a:buClr>
              <a:buSzPts val="2800"/>
              <a:buChar char="●"/>
              <a:defRPr sz="2800"/>
            </a:lvl2pPr>
            <a:lvl3pPr marL="1371600" lvl="2" indent="-381000" algn="r" rtl="1">
              <a:lnSpc>
                <a:spcPct val="90000"/>
              </a:lnSpc>
              <a:spcBef>
                <a:spcPts val="500"/>
              </a:spcBef>
              <a:spcAft>
                <a:spcPts val="0"/>
              </a:spcAft>
              <a:buClr>
                <a:schemeClr val="dk1"/>
              </a:buClr>
              <a:buSzPts val="2400"/>
              <a:buChar char="●"/>
              <a:defRPr sz="2400"/>
            </a:lvl3pPr>
            <a:lvl4pPr marL="1828800" lvl="3" indent="-355600" algn="r" rtl="1">
              <a:lnSpc>
                <a:spcPct val="90000"/>
              </a:lnSpc>
              <a:spcBef>
                <a:spcPts val="500"/>
              </a:spcBef>
              <a:spcAft>
                <a:spcPts val="0"/>
              </a:spcAft>
              <a:buClr>
                <a:schemeClr val="dk1"/>
              </a:buClr>
              <a:buSzPts val="2000"/>
              <a:buChar char="●"/>
              <a:defRPr sz="2000"/>
            </a:lvl4pPr>
            <a:lvl5pPr marL="2286000" lvl="4" indent="-355600" algn="r" rtl="1">
              <a:lnSpc>
                <a:spcPct val="90000"/>
              </a:lnSpc>
              <a:spcBef>
                <a:spcPts val="500"/>
              </a:spcBef>
              <a:spcAft>
                <a:spcPts val="0"/>
              </a:spcAft>
              <a:buClr>
                <a:schemeClr val="dk1"/>
              </a:buClr>
              <a:buSzPts val="2000"/>
              <a:buChar char="●"/>
              <a:defRPr sz="2000"/>
            </a:lvl5pPr>
            <a:lvl6pPr marL="2743200" lvl="5" indent="-355600" algn="r" rtl="1">
              <a:spcBef>
                <a:spcPts val="400"/>
              </a:spcBef>
              <a:spcAft>
                <a:spcPts val="0"/>
              </a:spcAft>
              <a:buClr>
                <a:schemeClr val="dk1"/>
              </a:buClr>
              <a:buSzPts val="2000"/>
              <a:buChar char="●"/>
              <a:defRPr sz="2000"/>
            </a:lvl6pPr>
            <a:lvl7pPr marL="3200400" lvl="6" indent="-355600" algn="r" rtl="1">
              <a:spcBef>
                <a:spcPts val="400"/>
              </a:spcBef>
              <a:spcAft>
                <a:spcPts val="0"/>
              </a:spcAft>
              <a:buClr>
                <a:schemeClr val="dk1"/>
              </a:buClr>
              <a:buSzPts val="2000"/>
              <a:buChar char="●"/>
              <a:defRPr sz="2000"/>
            </a:lvl7pPr>
            <a:lvl8pPr marL="3657600" lvl="7" indent="-355600" algn="r" rtl="1">
              <a:spcBef>
                <a:spcPts val="400"/>
              </a:spcBef>
              <a:spcAft>
                <a:spcPts val="0"/>
              </a:spcAft>
              <a:buClr>
                <a:schemeClr val="dk1"/>
              </a:buClr>
              <a:buSzPts val="2000"/>
              <a:buChar char="●"/>
              <a:defRPr sz="2000"/>
            </a:lvl8pPr>
            <a:lvl9pPr marL="4114800" lvl="8" indent="-355600" algn="r" rtl="1">
              <a:spcBef>
                <a:spcPts val="400"/>
              </a:spcBef>
              <a:spcAft>
                <a:spcPts val="0"/>
              </a:spcAft>
              <a:buClr>
                <a:schemeClr val="dk1"/>
              </a:buClr>
              <a:buSzPts val="2000"/>
              <a:buChar char="●"/>
              <a:defRPr sz="2000"/>
            </a:lvl9pPr>
          </a:lstStyle>
          <a:p>
            <a:endParaRPr/>
          </a:p>
        </p:txBody>
      </p:sp>
      <p:sp>
        <p:nvSpPr>
          <p:cNvPr id="67" name="Google Shape;67;p49"/>
          <p:cNvSpPr txBox="1">
            <a:spLocks noGrp="1"/>
          </p:cNvSpPr>
          <p:nvPr>
            <p:ph type="body" idx="2"/>
          </p:nvPr>
        </p:nvSpPr>
        <p:spPr>
          <a:xfrm>
            <a:off x="841248" y="2057399"/>
            <a:ext cx="3931920" cy="3810001"/>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8" name="Google Shape;6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תמונה עם כיתוב" type="picTx">
  <p:cSld name="PICTURE_WITH_CAPTION_TEXT">
    <p:spTree>
      <p:nvGrpSpPr>
        <p:cNvPr id="1" name="Shape 71"/>
        <p:cNvGrpSpPr/>
        <p:nvPr/>
      </p:nvGrpSpPr>
      <p:grpSpPr>
        <a:xfrm>
          <a:off x="0" y="0"/>
          <a:ext cx="0" cy="0"/>
          <a:chOff x="0" y="0"/>
          <a:chExt cx="0" cy="0"/>
        </a:xfrm>
      </p:grpSpPr>
      <p:sp>
        <p:nvSpPr>
          <p:cNvPr id="72" name="Google Shape;72;p50"/>
          <p:cNvSpPr txBox="1">
            <a:spLocks noGrp="1"/>
          </p:cNvSpPr>
          <p:nvPr>
            <p:ph type="title"/>
          </p:nvPr>
        </p:nvSpPr>
        <p:spPr>
          <a:xfrm>
            <a:off x="841248" y="457200"/>
            <a:ext cx="3931920" cy="1600200"/>
          </a:xfrm>
          <a:prstGeom prst="rect">
            <a:avLst/>
          </a:prstGeom>
          <a:noFill/>
          <a:ln>
            <a:noFill/>
          </a:ln>
        </p:spPr>
        <p:txBody>
          <a:bodyPr spcFirstLastPara="1" wrap="square" lIns="91425" tIns="45700" rIns="91425" bIns="45700" anchor="b" anchorCtr="0">
            <a:normAutofit/>
          </a:bodyPr>
          <a:lstStyle>
            <a:lvl1pPr lvl="0" algn="l" rtl="1">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50"/>
          <p:cNvSpPr>
            <a:spLocks noGrp="1"/>
          </p:cNvSpPr>
          <p:nvPr>
            <p:ph type="pic" idx="2"/>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R="0" lvl="0" algn="r" rtl="1">
              <a:lnSpc>
                <a:spcPct val="90000"/>
              </a:lnSpc>
              <a:spcBef>
                <a:spcPts val="100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r" rtl="1">
              <a:lnSpc>
                <a:spcPct val="90000"/>
              </a:lnSpc>
              <a:spcBef>
                <a:spcPts val="500"/>
              </a:spcBef>
              <a:spcAft>
                <a:spcPts val="0"/>
              </a:spcAft>
              <a:buClr>
                <a:schemeClr val="dk1"/>
              </a:buClr>
              <a:buSzPts val="2800"/>
              <a:buFont typeface="Noto Sans Symbols"/>
              <a:buNone/>
              <a:defRPr sz="2800" b="0" i="0" u="none" strike="noStrike" cap="none">
                <a:solidFill>
                  <a:schemeClr val="dk1"/>
                </a:solidFill>
                <a:latin typeface="Calibri"/>
                <a:ea typeface="Calibri"/>
                <a:cs typeface="Calibri"/>
                <a:sym typeface="Calibri"/>
              </a:defRPr>
            </a:lvl2pPr>
            <a:lvl3pPr marR="0" lvl="2" algn="r" rtl="1">
              <a:lnSpc>
                <a:spcPct val="90000"/>
              </a:lnSpc>
              <a:spcBef>
                <a:spcPts val="500"/>
              </a:spcBef>
              <a:spcAft>
                <a:spcPts val="0"/>
              </a:spcAft>
              <a:buClr>
                <a:schemeClr val="dk1"/>
              </a:buClr>
              <a:buSzPts val="2400"/>
              <a:buFont typeface="Noto Sans Symbols"/>
              <a:buNone/>
              <a:defRPr sz="2400" b="0" i="0" u="none" strike="noStrike" cap="none">
                <a:solidFill>
                  <a:schemeClr val="dk1"/>
                </a:solidFill>
                <a:latin typeface="Calibri"/>
                <a:ea typeface="Calibri"/>
                <a:cs typeface="Calibri"/>
                <a:sym typeface="Calibri"/>
              </a:defRPr>
            </a:lvl3pPr>
            <a:lvl4pPr marR="0" lvl="3"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4pPr>
            <a:lvl5pPr marR="0" lvl="4" algn="r" rtl="1">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5pPr>
            <a:lvl6pPr marR="0" lvl="5"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6pPr>
            <a:lvl7pPr marR="0" lvl="6"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7pPr>
            <a:lvl8pPr marR="0" lvl="7"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8pPr>
            <a:lvl9pPr marR="0" lvl="8" algn="r" rtl="1">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74" name="Google Shape;74;p50"/>
          <p:cNvSpPr txBox="1">
            <a:spLocks noGrp="1"/>
          </p:cNvSpPr>
          <p:nvPr>
            <p:ph type="body" idx="1"/>
          </p:nvPr>
        </p:nvSpPr>
        <p:spPr>
          <a:xfrm>
            <a:off x="841248" y="2057400"/>
            <a:ext cx="3931920" cy="3810000"/>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200"/>
              <a:buNone/>
              <a:defRPr sz="1200"/>
            </a:lvl2pPr>
            <a:lvl3pPr marL="1371600" lvl="2" indent="-228600" algn="r" rtl="1">
              <a:lnSpc>
                <a:spcPct val="90000"/>
              </a:lnSpc>
              <a:spcBef>
                <a:spcPts val="500"/>
              </a:spcBef>
              <a:spcAft>
                <a:spcPts val="0"/>
              </a:spcAft>
              <a:buClr>
                <a:schemeClr val="dk1"/>
              </a:buClr>
              <a:buSzPts val="1000"/>
              <a:buNone/>
              <a:defRPr sz="1000"/>
            </a:lvl3pPr>
            <a:lvl4pPr marL="1828800" lvl="3" indent="-228600" algn="r" rtl="1">
              <a:lnSpc>
                <a:spcPct val="90000"/>
              </a:lnSpc>
              <a:spcBef>
                <a:spcPts val="500"/>
              </a:spcBef>
              <a:spcAft>
                <a:spcPts val="0"/>
              </a:spcAft>
              <a:buClr>
                <a:schemeClr val="dk1"/>
              </a:buClr>
              <a:buSzPts val="900"/>
              <a:buNone/>
              <a:defRPr sz="900"/>
            </a:lvl4pPr>
            <a:lvl5pPr marL="2286000" lvl="4" indent="-228600" algn="r" rtl="1">
              <a:lnSpc>
                <a:spcPct val="90000"/>
              </a:lnSpc>
              <a:spcBef>
                <a:spcPts val="50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75" name="Google Shape;75;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0"/>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1"/>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marR="0" lvl="0" algn="l" rtl="1">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1"/>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marR="0" lvl="0" indent="-406400" algn="r" rtl="1">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r" rtl="1">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r" rtl="1">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r" rtl="1">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r" rtl="1">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rgbClr val="888888"/>
                </a:solidFill>
                <a:latin typeface="Calibri"/>
                <a:ea typeface="Calibri"/>
                <a:cs typeface="Calibri"/>
                <a:sym typeface="Calibri"/>
              </a:defRPr>
            </a:lvl1pPr>
            <a:lvl2pPr marL="0" marR="0" lvl="1" indent="0" algn="r" rtl="0">
              <a:spcBef>
                <a:spcPts val="0"/>
              </a:spcBef>
              <a:buNone/>
              <a:defRPr sz="1100" b="0" i="0" u="none" strike="noStrike" cap="none">
                <a:solidFill>
                  <a:srgbClr val="888888"/>
                </a:solidFill>
                <a:latin typeface="Calibri"/>
                <a:ea typeface="Calibri"/>
                <a:cs typeface="Calibri"/>
                <a:sym typeface="Calibri"/>
              </a:defRPr>
            </a:lvl2pPr>
            <a:lvl3pPr marL="0" marR="0" lvl="2" indent="0" algn="r" rtl="0">
              <a:spcBef>
                <a:spcPts val="0"/>
              </a:spcBef>
              <a:buNone/>
              <a:defRPr sz="1100" b="0" i="0" u="none" strike="noStrike" cap="none">
                <a:solidFill>
                  <a:srgbClr val="888888"/>
                </a:solidFill>
                <a:latin typeface="Calibri"/>
                <a:ea typeface="Calibri"/>
                <a:cs typeface="Calibri"/>
                <a:sym typeface="Calibri"/>
              </a:defRPr>
            </a:lvl3pPr>
            <a:lvl4pPr marL="0" marR="0" lvl="3" indent="0" algn="r" rtl="0">
              <a:spcBef>
                <a:spcPts val="0"/>
              </a:spcBef>
              <a:buNone/>
              <a:defRPr sz="1100" b="0" i="0" u="none" strike="noStrike" cap="none">
                <a:solidFill>
                  <a:srgbClr val="888888"/>
                </a:solidFill>
                <a:latin typeface="Calibri"/>
                <a:ea typeface="Calibri"/>
                <a:cs typeface="Calibri"/>
                <a:sym typeface="Calibri"/>
              </a:defRPr>
            </a:lvl4pPr>
            <a:lvl5pPr marL="0" marR="0" lvl="4" indent="0" algn="r" rtl="0">
              <a:spcBef>
                <a:spcPts val="0"/>
              </a:spcBef>
              <a:buNone/>
              <a:defRPr sz="1100" b="0" i="0" u="none" strike="noStrike" cap="none">
                <a:solidFill>
                  <a:srgbClr val="888888"/>
                </a:solidFill>
                <a:latin typeface="Calibri"/>
                <a:ea typeface="Calibri"/>
                <a:cs typeface="Calibri"/>
                <a:sym typeface="Calibri"/>
              </a:defRPr>
            </a:lvl5pPr>
            <a:lvl6pPr marL="0" marR="0" lvl="5" indent="0" algn="r" rtl="0">
              <a:spcBef>
                <a:spcPts val="0"/>
              </a:spcBef>
              <a:buNone/>
              <a:defRPr sz="1100" b="0" i="0" u="none" strike="noStrike" cap="none">
                <a:solidFill>
                  <a:srgbClr val="888888"/>
                </a:solidFill>
                <a:latin typeface="Calibri"/>
                <a:ea typeface="Calibri"/>
                <a:cs typeface="Calibri"/>
                <a:sym typeface="Calibri"/>
              </a:defRPr>
            </a:lvl6pPr>
            <a:lvl7pPr marL="0" marR="0" lvl="6" indent="0" algn="r" rtl="0">
              <a:spcBef>
                <a:spcPts val="0"/>
              </a:spcBef>
              <a:buNone/>
              <a:defRPr sz="1100" b="0" i="0" u="none" strike="noStrike" cap="none">
                <a:solidFill>
                  <a:srgbClr val="888888"/>
                </a:solidFill>
                <a:latin typeface="Calibri"/>
                <a:ea typeface="Calibri"/>
                <a:cs typeface="Calibri"/>
                <a:sym typeface="Calibri"/>
              </a:defRPr>
            </a:lvl7pPr>
            <a:lvl8pPr marL="0" marR="0" lvl="7" indent="0" algn="r" rtl="0">
              <a:spcBef>
                <a:spcPts val="0"/>
              </a:spcBef>
              <a:buNone/>
              <a:defRPr sz="1100" b="0" i="0" u="none" strike="noStrike" cap="none">
                <a:solidFill>
                  <a:srgbClr val="888888"/>
                </a:solidFill>
                <a:latin typeface="Calibri"/>
                <a:ea typeface="Calibri"/>
                <a:cs typeface="Calibri"/>
                <a:sym typeface="Calibri"/>
              </a:defRPr>
            </a:lvl8pPr>
            <a:lvl9pPr marL="0" marR="0" lvl="8" indent="0" algn="r" rtl="0">
              <a:spcBef>
                <a:spcPts val="0"/>
              </a:spcBef>
              <a:buNone/>
              <a:defRPr sz="11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x-non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ar-JO" dirty="0"/>
              <a:t>انتخابات الكنيست ال-2</a:t>
            </a:r>
            <a:r>
              <a:rPr lang="he-IL" dirty="0"/>
              <a:t>6</a:t>
            </a:r>
            <a:endParaRPr dirty="0"/>
          </a:p>
        </p:txBody>
      </p:sp>
      <p:sp>
        <p:nvSpPr>
          <p:cNvPr id="95" name="Google Shape;95;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rgbClr val="3F3F3F"/>
              </a:buClr>
              <a:buSzPts val="2400"/>
              <a:buNone/>
            </a:pPr>
            <a:r>
              <a:rPr lang="ar-JO" dirty="0"/>
              <a:t>الصف يختار – "حلم </a:t>
            </a:r>
            <a:r>
              <a:rPr lang="ar-SA"/>
              <a:t>ال</a:t>
            </a:r>
            <a:r>
              <a:rPr lang="ar-JO"/>
              <a:t>صف</a:t>
            </a:r>
            <a:r>
              <a:rPr lang="ar-JO" dirty="0"/>
              <a:t>"</a:t>
            </a:r>
            <a:endParaRPr dirty="0"/>
          </a:p>
        </p:txBody>
      </p:sp>
      <p:pic>
        <p:nvPicPr>
          <p:cNvPr id="96" name="Google Shape;96;p1"/>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حلم </a:t>
            </a:r>
            <a:r>
              <a:rPr lang="ar-SA"/>
              <a:t>ال</a:t>
            </a:r>
            <a:r>
              <a:rPr lang="ar-JO"/>
              <a:t>صف</a:t>
            </a:r>
            <a:endParaRPr dirty="0"/>
          </a:p>
        </p:txBody>
      </p:sp>
      <p:sp>
        <p:nvSpPr>
          <p:cNvPr id="154" name="Google Shape;154;p1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dirty="0"/>
              <a:t>ماذا يعني ان ننتخب؟</a:t>
            </a:r>
            <a:endParaRPr dirty="0"/>
          </a:p>
        </p:txBody>
      </p:sp>
      <p:pic>
        <p:nvPicPr>
          <p:cNvPr id="155" name="Google Shape;155;p10"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حلم </a:t>
            </a:r>
            <a:r>
              <a:rPr lang="ar-SA"/>
              <a:t>ال</a:t>
            </a:r>
            <a:r>
              <a:rPr lang="ar-JO"/>
              <a:t>صف</a:t>
            </a:r>
            <a:endParaRPr dirty="0"/>
          </a:p>
        </p:txBody>
      </p:sp>
      <p:sp>
        <p:nvSpPr>
          <p:cNvPr id="161" name="Google Shape;161;p1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endParaRPr lang="ar-JO" dirty="0"/>
          </a:p>
          <a:p>
            <a:pPr marL="0" lvl="0" indent="0" algn="ctr" rtl="1">
              <a:lnSpc>
                <a:spcPct val="90000"/>
              </a:lnSpc>
              <a:spcBef>
                <a:spcPts val="0"/>
              </a:spcBef>
              <a:spcAft>
                <a:spcPts val="0"/>
              </a:spcAft>
              <a:buClr>
                <a:schemeClr val="dk1"/>
              </a:buClr>
              <a:buSzPts val="2600"/>
              <a:buNone/>
            </a:pPr>
            <a:r>
              <a:rPr lang="ar-JO" dirty="0"/>
              <a:t>من ننتخب؟</a:t>
            </a:r>
          </a:p>
          <a:p>
            <a:pPr marL="0" lvl="0" indent="0" algn="ctr" rtl="1">
              <a:lnSpc>
                <a:spcPct val="90000"/>
              </a:lnSpc>
              <a:spcBef>
                <a:spcPts val="0"/>
              </a:spcBef>
              <a:spcAft>
                <a:spcPts val="0"/>
              </a:spcAft>
              <a:buClr>
                <a:schemeClr val="dk1"/>
              </a:buClr>
              <a:buSzPts val="2600"/>
              <a:buNone/>
            </a:pPr>
            <a:endParaRPr dirty="0"/>
          </a:p>
        </p:txBody>
      </p:sp>
      <p:pic>
        <p:nvPicPr>
          <p:cNvPr id="162" name="Google Shape;162;p11"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حلم </a:t>
            </a:r>
            <a:r>
              <a:rPr lang="ar-SA"/>
              <a:t>ال</a:t>
            </a:r>
            <a:r>
              <a:rPr lang="ar-JO"/>
              <a:t>صف</a:t>
            </a:r>
            <a:endParaRPr dirty="0"/>
          </a:p>
        </p:txBody>
      </p:sp>
      <p:sp>
        <p:nvSpPr>
          <p:cNvPr id="168" name="Google Shape;168;p1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endParaRPr lang="ar-JO" dirty="0"/>
          </a:p>
          <a:p>
            <a:pPr marL="0" indent="0" algn="ctr">
              <a:spcBef>
                <a:spcPts val="0"/>
              </a:spcBef>
              <a:buNone/>
            </a:pPr>
            <a:r>
              <a:rPr lang="ar-SA" dirty="0"/>
              <a:t>سجل مثال لغرض اخترته</a:t>
            </a:r>
          </a:p>
          <a:p>
            <a:pPr marL="0" lvl="0" indent="0" algn="ctr" rtl="1">
              <a:lnSpc>
                <a:spcPct val="90000"/>
              </a:lnSpc>
              <a:spcBef>
                <a:spcPts val="0"/>
              </a:spcBef>
              <a:spcAft>
                <a:spcPts val="0"/>
              </a:spcAft>
              <a:buClr>
                <a:schemeClr val="dk1"/>
              </a:buClr>
              <a:buSzPts val="2600"/>
              <a:buNone/>
            </a:pPr>
            <a:endParaRPr dirty="0"/>
          </a:p>
        </p:txBody>
      </p:sp>
      <p:pic>
        <p:nvPicPr>
          <p:cNvPr id="169" name="Google Shape;169;p12"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حلم الصف</a:t>
            </a:r>
            <a:endParaRPr dirty="0"/>
          </a:p>
        </p:txBody>
      </p:sp>
      <p:sp>
        <p:nvSpPr>
          <p:cNvPr id="175" name="Google Shape;175;p1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SA" dirty="0"/>
              <a:t>المواطنون في دولة إسرائيل فوق جيل 18 سنه, ينتخبون  ممثليهم من خلال الانتخابات. هكذا تتم  </a:t>
            </a:r>
          </a:p>
          <a:p>
            <a:pPr marL="0" lvl="0" indent="0" algn="r" rtl="1">
              <a:lnSpc>
                <a:spcPct val="90000"/>
              </a:lnSpc>
              <a:spcBef>
                <a:spcPts val="0"/>
              </a:spcBef>
              <a:spcAft>
                <a:spcPts val="0"/>
              </a:spcAft>
              <a:buClr>
                <a:schemeClr val="dk1"/>
              </a:buClr>
              <a:buSzPts val="2600"/>
              <a:buNone/>
            </a:pPr>
            <a:endParaRPr lang="ar-SA" dirty="0"/>
          </a:p>
          <a:p>
            <a:pPr marL="0" lvl="0" indent="0" algn="r" rtl="1">
              <a:lnSpc>
                <a:spcPct val="90000"/>
              </a:lnSpc>
              <a:spcBef>
                <a:spcPts val="0"/>
              </a:spcBef>
              <a:spcAft>
                <a:spcPts val="0"/>
              </a:spcAft>
              <a:buClr>
                <a:schemeClr val="dk1"/>
              </a:buClr>
              <a:buSzPts val="2600"/>
              <a:buNone/>
            </a:pPr>
            <a:r>
              <a:rPr lang="ar-SA" dirty="0"/>
              <a:t>الانتخابات في الدول الديمقراطية .المواطنون هم الذين يقررون من يتولى رئاسة الدولة.</a:t>
            </a:r>
          </a:p>
          <a:p>
            <a:pPr marL="0" lvl="0" indent="0" algn="r" rtl="1">
              <a:lnSpc>
                <a:spcPct val="90000"/>
              </a:lnSpc>
              <a:spcBef>
                <a:spcPts val="0"/>
              </a:spcBef>
              <a:spcAft>
                <a:spcPts val="0"/>
              </a:spcAft>
              <a:buClr>
                <a:schemeClr val="dk1"/>
              </a:buClr>
              <a:buSzPts val="2600"/>
              <a:buNone/>
            </a:pPr>
            <a:endParaRPr lang="ar-SA" dirty="0"/>
          </a:p>
          <a:p>
            <a:pPr marL="0" lvl="0" indent="0" algn="r" rtl="1">
              <a:lnSpc>
                <a:spcPct val="90000"/>
              </a:lnSpc>
              <a:spcBef>
                <a:spcPts val="0"/>
              </a:spcBef>
              <a:spcAft>
                <a:spcPts val="0"/>
              </a:spcAft>
              <a:buClr>
                <a:schemeClr val="dk1"/>
              </a:buClr>
              <a:buSzPts val="2600"/>
              <a:buNone/>
            </a:pPr>
            <a:r>
              <a:rPr lang="ar-SA" dirty="0"/>
              <a:t>انتخابات الكنيست , والتي تتمثل ب 120 عضو , تم انتخابهم  بهدف سن قوانين هامه للشعب والدولة.</a:t>
            </a:r>
            <a:endParaRPr dirty="0"/>
          </a:p>
        </p:txBody>
      </p:sp>
      <p:grpSp>
        <p:nvGrpSpPr>
          <p:cNvPr id="176" name="Google Shape;176;p13"/>
          <p:cNvGrpSpPr/>
          <p:nvPr/>
        </p:nvGrpSpPr>
        <p:grpSpPr>
          <a:xfrm>
            <a:off x="621778" y="3809999"/>
            <a:ext cx="5118935" cy="2220951"/>
            <a:chOff x="3026961" y="2736538"/>
            <a:chExt cx="5962650" cy="3400426"/>
          </a:xfrm>
        </p:grpSpPr>
        <p:pic>
          <p:nvPicPr>
            <p:cNvPr id="177" name="Google Shape;177;p13" descr="Voters inserting forms into ballot boxes Free Vector"/>
            <p:cNvPicPr preferRelativeResize="0"/>
            <p:nvPr/>
          </p:nvPicPr>
          <p:blipFill rotWithShape="1">
            <a:blip r:embed="rId3">
              <a:alphaModFix/>
            </a:blip>
            <a:srcRect/>
            <a:stretch/>
          </p:blipFill>
          <p:spPr>
            <a:xfrm>
              <a:off x="3026961" y="2736538"/>
              <a:ext cx="5962650" cy="3400426"/>
            </a:xfrm>
            <a:prstGeom prst="rect">
              <a:avLst/>
            </a:prstGeom>
            <a:noFill/>
            <a:ln>
              <a:noFill/>
            </a:ln>
          </p:spPr>
        </p:pic>
        <p:sp>
          <p:nvSpPr>
            <p:cNvPr id="178" name="Google Shape;178;p13"/>
            <p:cNvSpPr/>
            <p:nvPr/>
          </p:nvSpPr>
          <p:spPr>
            <a:xfrm>
              <a:off x="4007978" y="3221764"/>
              <a:ext cx="1128044" cy="333286"/>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x-none" sz="1800" b="1">
                  <a:solidFill>
                    <a:srgbClr val="0070C0"/>
                  </a:solidFill>
                  <a:latin typeface="Calibri"/>
                  <a:ea typeface="Calibri"/>
                  <a:cs typeface="Calibri"/>
                  <a:sym typeface="Calibri"/>
                </a:rPr>
                <a:t>בחירות</a:t>
              </a:r>
              <a:endParaRPr sz="1800" b="1">
                <a:solidFill>
                  <a:srgbClr val="0070C0"/>
                </a:solidFill>
                <a:latin typeface="Calibri"/>
                <a:ea typeface="Calibri"/>
                <a:cs typeface="Calibri"/>
                <a:sym typeface="Calibri"/>
              </a:endParaRPr>
            </a:p>
          </p:txBody>
        </p:sp>
      </p:grpSp>
    </p:spTree>
    <p:extLst>
      <p:ext uri="{BB962C8B-B14F-4D97-AF65-F5344CB8AC3E}">
        <p14:creationId xmlns:p14="http://schemas.microsoft.com/office/powerpoint/2010/main" val="2360921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حلم الصف</a:t>
            </a:r>
            <a:endParaRPr dirty="0"/>
          </a:p>
        </p:txBody>
      </p:sp>
      <p:sp>
        <p:nvSpPr>
          <p:cNvPr id="184" name="Google Shape;184;p1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SA" dirty="0"/>
              <a:t>في الانتخابات تترشح عدة أحزاب وقوائم والتي تروج نفسها للمصوتين , وكل شخص يختار الحزب الذي يؤيد أفكاره ومبادئه.</a:t>
            </a:r>
          </a:p>
          <a:p>
            <a:pPr marL="0" lvl="0" indent="0" algn="r" rtl="1">
              <a:lnSpc>
                <a:spcPct val="90000"/>
              </a:lnSpc>
              <a:spcBef>
                <a:spcPts val="0"/>
              </a:spcBef>
              <a:spcAft>
                <a:spcPts val="0"/>
              </a:spcAft>
              <a:buClr>
                <a:schemeClr val="dk1"/>
              </a:buClr>
              <a:buSzPts val="2600"/>
              <a:buNone/>
            </a:pPr>
            <a:endParaRPr lang="ar-SA" dirty="0"/>
          </a:p>
          <a:p>
            <a:pPr marL="0" lvl="0" indent="0" algn="r" rtl="1">
              <a:lnSpc>
                <a:spcPct val="90000"/>
              </a:lnSpc>
              <a:spcBef>
                <a:spcPts val="0"/>
              </a:spcBef>
              <a:spcAft>
                <a:spcPts val="0"/>
              </a:spcAft>
              <a:buClr>
                <a:schemeClr val="dk1"/>
              </a:buClr>
              <a:buSzPts val="2600"/>
              <a:buNone/>
            </a:pPr>
            <a:r>
              <a:rPr lang="ar-SA" dirty="0"/>
              <a:t>لكل قائمه او حزب هنالك مبادئ خاصة به , حول كيفية تحسين أمور الدولة.</a:t>
            </a:r>
          </a:p>
          <a:p>
            <a:pPr marL="0" lvl="0" indent="0" algn="r" rtl="1">
              <a:lnSpc>
                <a:spcPct val="90000"/>
              </a:lnSpc>
              <a:spcBef>
                <a:spcPts val="0"/>
              </a:spcBef>
              <a:spcAft>
                <a:spcPts val="0"/>
              </a:spcAft>
              <a:buClr>
                <a:schemeClr val="dk1"/>
              </a:buClr>
              <a:buSzPts val="2600"/>
              <a:buNone/>
            </a:pPr>
            <a:endParaRPr dirty="0"/>
          </a:p>
          <a:p>
            <a:pPr marL="0" marR="0" lvl="0" indent="0" algn="r" rtl="1">
              <a:lnSpc>
                <a:spcPct val="90000"/>
              </a:lnSpc>
              <a:spcBef>
                <a:spcPts val="0"/>
              </a:spcBef>
              <a:spcAft>
                <a:spcPts val="0"/>
              </a:spcAft>
              <a:buClr>
                <a:schemeClr val="dk1"/>
              </a:buClr>
              <a:buSzPts val="2600"/>
              <a:buFont typeface="Arial"/>
              <a:buNone/>
            </a:pPr>
            <a:r>
              <a:rPr lang="ar-SA" dirty="0"/>
              <a:t>لكل حزب او قائمة يوجد احرف خاصة بها = اسم وورقه خاصة بها.</a:t>
            </a:r>
          </a:p>
          <a:p>
            <a:pPr marL="0" marR="0" lvl="0" indent="0" algn="r" rtl="1">
              <a:lnSpc>
                <a:spcPct val="90000"/>
              </a:lnSpc>
              <a:spcBef>
                <a:spcPts val="0"/>
              </a:spcBef>
              <a:spcAft>
                <a:spcPts val="0"/>
              </a:spcAft>
              <a:buClr>
                <a:schemeClr val="dk1"/>
              </a:buClr>
              <a:buSzPts val="2600"/>
              <a:buFont typeface="Arial"/>
              <a:buNone/>
            </a:pPr>
            <a:endParaRPr dirty="0"/>
          </a:p>
          <a:p>
            <a:pPr marL="0" marR="0" lvl="0" indent="0" algn="r" rtl="1">
              <a:lnSpc>
                <a:spcPct val="90000"/>
              </a:lnSpc>
              <a:spcBef>
                <a:spcPts val="0"/>
              </a:spcBef>
              <a:spcAft>
                <a:spcPts val="0"/>
              </a:spcAft>
              <a:buClr>
                <a:schemeClr val="dk1"/>
              </a:buClr>
              <a:buSzPts val="2600"/>
              <a:buFont typeface="Arial"/>
              <a:buNone/>
            </a:pPr>
            <a:r>
              <a:rPr lang="ar-SA" dirty="0"/>
              <a:t>المصوت يصل الى غرفه منفردة. يضع في المغلف ورقه  الحزب الذي يريد ان يختاره , وبعدها يضع المغلف في الصندوق الانتخابات</a:t>
            </a:r>
            <a:endParaRPr dirty="0"/>
          </a:p>
          <a:p>
            <a:pPr marL="0" lvl="0" indent="0" algn="r" rtl="1">
              <a:lnSpc>
                <a:spcPct val="90000"/>
              </a:lnSpc>
              <a:spcBef>
                <a:spcPts val="1000"/>
              </a:spcBef>
              <a:spcAft>
                <a:spcPts val="0"/>
              </a:spcAft>
              <a:buClr>
                <a:schemeClr val="dk1"/>
              </a:buClr>
              <a:buSzPts val="2600"/>
              <a:buNone/>
            </a:pPr>
            <a:endParaRPr dirty="0"/>
          </a:p>
        </p:txBody>
      </p:sp>
      <p:grpSp>
        <p:nvGrpSpPr>
          <p:cNvPr id="185" name="Google Shape;185;p14"/>
          <p:cNvGrpSpPr/>
          <p:nvPr/>
        </p:nvGrpSpPr>
        <p:grpSpPr>
          <a:xfrm>
            <a:off x="2384785" y="4250277"/>
            <a:ext cx="4999687" cy="2607723"/>
            <a:chOff x="3621392" y="3443955"/>
            <a:chExt cx="4969155" cy="3103739"/>
          </a:xfrm>
        </p:grpSpPr>
        <p:grpSp>
          <p:nvGrpSpPr>
            <p:cNvPr id="186" name="Google Shape;186;p14"/>
            <p:cNvGrpSpPr/>
            <p:nvPr/>
          </p:nvGrpSpPr>
          <p:grpSpPr>
            <a:xfrm>
              <a:off x="3621392" y="3443955"/>
              <a:ext cx="4969155" cy="3103739"/>
              <a:chOff x="3898632" y="3435409"/>
              <a:chExt cx="4969155" cy="3103739"/>
            </a:xfrm>
          </p:grpSpPr>
          <p:pic>
            <p:nvPicPr>
              <p:cNvPr id="187" name="Google Shape;187;p14" descr="Election campaign scenes Free Vector"/>
              <p:cNvPicPr preferRelativeResize="0"/>
              <p:nvPr/>
            </p:nvPicPr>
            <p:blipFill rotWithShape="1">
              <a:blip r:embed="rId3">
                <a:alphaModFix/>
              </a:blip>
              <a:srcRect/>
              <a:stretch/>
            </p:blipFill>
            <p:spPr>
              <a:xfrm>
                <a:off x="3898632" y="3435409"/>
                <a:ext cx="4969155" cy="3103739"/>
              </a:xfrm>
              <a:prstGeom prst="rect">
                <a:avLst/>
              </a:prstGeom>
              <a:noFill/>
              <a:ln>
                <a:noFill/>
              </a:ln>
            </p:spPr>
          </p:pic>
          <p:sp>
            <p:nvSpPr>
              <p:cNvPr id="188" name="Google Shape;188;p14"/>
              <p:cNvSpPr/>
              <p:nvPr/>
            </p:nvSpPr>
            <p:spPr>
              <a:xfrm>
                <a:off x="6105970" y="4289989"/>
                <a:ext cx="927219" cy="529839"/>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89" name="Google Shape;189;p14"/>
            <p:cNvSpPr/>
            <p:nvPr/>
          </p:nvSpPr>
          <p:spPr>
            <a:xfrm>
              <a:off x="3990885" y="4948015"/>
              <a:ext cx="410199" cy="167450"/>
            </a:xfrm>
            <a:prstGeom prst="rect">
              <a:avLst/>
            </a:prstGeom>
            <a:solidFill>
              <a:srgbClr val="F1E3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208450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حلم الصف</a:t>
            </a:r>
            <a:endParaRPr dirty="0"/>
          </a:p>
        </p:txBody>
      </p:sp>
      <p:sp>
        <p:nvSpPr>
          <p:cNvPr id="195" name="Google Shape;195;p1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150000"/>
              </a:lnSpc>
              <a:spcBef>
                <a:spcPts val="0"/>
              </a:spcBef>
              <a:spcAft>
                <a:spcPts val="0"/>
              </a:spcAft>
              <a:buClr>
                <a:schemeClr val="dk1"/>
              </a:buClr>
              <a:buSzPts val="1100"/>
              <a:buFont typeface="Arial"/>
              <a:buNone/>
            </a:pPr>
            <a:r>
              <a:rPr lang="ar-SA" dirty="0"/>
              <a:t>في نهاية يوم  الانتخابات , تتم عملية فرز الأصوات, وهكذا , كل حزب او قائمة تحصل على اكبر عدد من الأصوات, تكون لها فرصة كبيرة بتشكيل الحكومة.  </a:t>
            </a:r>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chemeClr val="dk1"/>
              </a:buClr>
              <a:buSzPts val="2600"/>
              <a:buNone/>
            </a:pPr>
            <a:endParaRPr dirty="0"/>
          </a:p>
        </p:txBody>
      </p:sp>
    </p:spTree>
    <p:extLst>
      <p:ext uri="{BB962C8B-B14F-4D97-AF65-F5344CB8AC3E}">
        <p14:creationId xmlns:p14="http://schemas.microsoft.com/office/powerpoint/2010/main" val="1840327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حلم الصف</a:t>
            </a:r>
            <a:endParaRPr dirty="0"/>
          </a:p>
        </p:txBody>
      </p:sp>
      <p:sp>
        <p:nvSpPr>
          <p:cNvPr id="202" name="Google Shape;202;p1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SA" dirty="0"/>
              <a:t>في الدروس القادمة سنقوم بالصف بفعالية تحاكي(تشبه) عملية الانتخابات للكنيست.</a:t>
            </a:r>
          </a:p>
          <a:p>
            <a:pPr marL="0" lvl="0" indent="0" algn="r" rtl="1">
              <a:lnSpc>
                <a:spcPct val="90000"/>
              </a:lnSpc>
              <a:spcBef>
                <a:spcPts val="0"/>
              </a:spcBef>
              <a:spcAft>
                <a:spcPts val="0"/>
              </a:spcAft>
              <a:buClr>
                <a:schemeClr val="dk1"/>
              </a:buClr>
              <a:buSzPts val="2600"/>
              <a:buNone/>
            </a:pPr>
            <a:endParaRPr lang="ar-SA" dirty="0"/>
          </a:p>
          <a:p>
            <a:pPr marL="0" lvl="0" indent="0" algn="r" rtl="1">
              <a:lnSpc>
                <a:spcPct val="90000"/>
              </a:lnSpc>
              <a:spcBef>
                <a:spcPts val="1000"/>
              </a:spcBef>
              <a:spcAft>
                <a:spcPts val="0"/>
              </a:spcAft>
              <a:buClr>
                <a:schemeClr val="dk1"/>
              </a:buClr>
              <a:buSzPts val="2600"/>
              <a:buNone/>
            </a:pPr>
            <a:r>
              <a:rPr lang="ar-SA" dirty="0"/>
              <a:t>سوف نقوم باختيار وتصميم صف احلامنا, والتي تشبه انتخابات الدولة حيث ان المواطنون يختارون أحزاب </a:t>
            </a:r>
          </a:p>
          <a:p>
            <a:pPr marL="0" lvl="0" indent="0" algn="r" rtl="1">
              <a:lnSpc>
                <a:spcPct val="90000"/>
              </a:lnSpc>
              <a:spcBef>
                <a:spcPts val="1000"/>
              </a:spcBef>
              <a:spcAft>
                <a:spcPts val="0"/>
              </a:spcAft>
              <a:buClr>
                <a:schemeClr val="dk1"/>
              </a:buClr>
              <a:buSzPts val="2600"/>
              <a:buNone/>
            </a:pPr>
            <a:r>
              <a:rPr lang="ar-SA" dirty="0"/>
              <a:t>معينه وبهذه العملية يصممون " مظهر " الدولة.</a:t>
            </a:r>
            <a:endParaRPr dirty="0"/>
          </a:p>
          <a:p>
            <a:pPr marL="0" lvl="0" indent="0" algn="r" rtl="1">
              <a:lnSpc>
                <a:spcPct val="90000"/>
              </a:lnSpc>
              <a:spcBef>
                <a:spcPts val="1000"/>
              </a:spcBef>
              <a:spcAft>
                <a:spcPts val="0"/>
              </a:spcAft>
              <a:buClr>
                <a:schemeClr val="dk1"/>
              </a:buClr>
              <a:buSzPts val="2600"/>
              <a:buNone/>
            </a:pPr>
            <a:r>
              <a:rPr lang="ar-SA" dirty="0"/>
              <a:t>ننقسم لمجموعات.</a:t>
            </a:r>
          </a:p>
          <a:p>
            <a:pPr marL="0" lvl="0" indent="0" algn="r" rtl="1">
              <a:lnSpc>
                <a:spcPct val="90000"/>
              </a:lnSpc>
              <a:spcBef>
                <a:spcPts val="1000"/>
              </a:spcBef>
              <a:spcAft>
                <a:spcPts val="0"/>
              </a:spcAft>
              <a:buClr>
                <a:schemeClr val="dk1"/>
              </a:buClr>
              <a:buSzPts val="2600"/>
              <a:buNone/>
            </a:pPr>
            <a:r>
              <a:rPr lang="ar-SA" dirty="0"/>
              <a:t>كل مجموعة في الصف تمثل حزب معين .كل مجموعة تفكر بمبادئ وأفكار, بهدف الحصول على صف احلامهم الذي يريدون التعلم به.</a:t>
            </a:r>
            <a:endParaRPr dirty="0"/>
          </a:p>
          <a:p>
            <a:pPr marL="0" lvl="0" indent="0" algn="r" rtl="1">
              <a:lnSpc>
                <a:spcPct val="90000"/>
              </a:lnSpc>
              <a:spcBef>
                <a:spcPts val="1000"/>
              </a:spcBef>
              <a:spcAft>
                <a:spcPts val="0"/>
              </a:spcAft>
              <a:buClr>
                <a:schemeClr val="dk1"/>
              </a:buClr>
              <a:buSzPts val="2600"/>
              <a:buNone/>
            </a:pPr>
            <a:r>
              <a:rPr lang="ar-SA" dirty="0"/>
              <a:t>كما الأحزاب في الانتخابات , حيث ان مبادئهم تبين كيف يمكن الحصول على الدولة التي " يردونها"</a:t>
            </a:r>
            <a:br>
              <a:rPr lang="x-none" dirty="0"/>
            </a:br>
            <a:r>
              <a:rPr lang="ar-SA" dirty="0"/>
              <a:t>كل مجموعة تعرض مبادئها عن  الصف الخيالي الذي يريدون التعلم به.</a:t>
            </a:r>
          </a:p>
        </p:txBody>
      </p:sp>
    </p:spTree>
    <p:extLst>
      <p:ext uri="{BB962C8B-B14F-4D97-AF65-F5344CB8AC3E}">
        <p14:creationId xmlns:p14="http://schemas.microsoft.com/office/powerpoint/2010/main" val="2966972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حلم الصف</a:t>
            </a:r>
            <a:endParaRPr dirty="0"/>
          </a:p>
        </p:txBody>
      </p:sp>
      <p:sp>
        <p:nvSpPr>
          <p:cNvPr id="208" name="Google Shape;208;p1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SA" dirty="0">
                <a:solidFill>
                  <a:srgbClr val="0070C0"/>
                </a:solidFill>
              </a:rPr>
              <a:t>إرشادات للمعلم بالطريقة الوجاهية:</a:t>
            </a:r>
          </a:p>
          <a:p>
            <a:pPr marL="228600" lvl="0" indent="-228600" algn="r" rtl="1">
              <a:lnSpc>
                <a:spcPct val="90000"/>
              </a:lnSpc>
              <a:spcBef>
                <a:spcPts val="1000"/>
              </a:spcBef>
              <a:spcAft>
                <a:spcPts val="0"/>
              </a:spcAft>
              <a:buClr>
                <a:schemeClr val="dk1"/>
              </a:buClr>
              <a:buSzPts val="2600"/>
              <a:buChar char="●"/>
            </a:pPr>
            <a:r>
              <a:rPr lang="ar-SA" dirty="0"/>
              <a:t>تقسيم  طلاب الصف الى 4 مجموعات .في كل مجموعة 8 طلاب , في المرحلة الأولى يعين المعلم</a:t>
            </a:r>
          </a:p>
          <a:p>
            <a:pPr marL="228600" lvl="0" indent="-228600" algn="r" rtl="1">
              <a:lnSpc>
                <a:spcPct val="90000"/>
              </a:lnSpc>
              <a:spcBef>
                <a:spcPts val="1000"/>
              </a:spcBef>
              <a:spcAft>
                <a:spcPts val="0"/>
              </a:spcAft>
              <a:buClr>
                <a:schemeClr val="dk1"/>
              </a:buClr>
              <a:buSzPts val="2600"/>
              <a:buChar char="●"/>
            </a:pPr>
            <a:r>
              <a:rPr lang="ar-SA" dirty="0"/>
              <a:t> رئيس مجموعة لكل واحدة من المجموعات</a:t>
            </a:r>
          </a:p>
          <a:p>
            <a:pPr marL="228600" lvl="0" indent="-228600" algn="r" rtl="1">
              <a:lnSpc>
                <a:spcPct val="90000"/>
              </a:lnSpc>
              <a:spcBef>
                <a:spcPts val="1000"/>
              </a:spcBef>
              <a:spcAft>
                <a:spcPts val="0"/>
              </a:spcAft>
              <a:buClr>
                <a:schemeClr val="dk1"/>
              </a:buClr>
              <a:buSzPts val="2600"/>
              <a:buChar char="●"/>
            </a:pPr>
            <a:r>
              <a:rPr lang="ar-SA" dirty="0"/>
              <a:t>كل مجموعه تحصل على برستول وأدوات رسم وتصميم.</a:t>
            </a:r>
            <a:endParaRPr dirty="0"/>
          </a:p>
          <a:p>
            <a:pPr marL="228600" lvl="0" indent="-228600" algn="r" rtl="1">
              <a:lnSpc>
                <a:spcPct val="90000"/>
              </a:lnSpc>
              <a:spcBef>
                <a:spcPts val="1000"/>
              </a:spcBef>
              <a:spcAft>
                <a:spcPts val="0"/>
              </a:spcAft>
              <a:buClr>
                <a:schemeClr val="dk1"/>
              </a:buClr>
              <a:buSzPts val="2600"/>
              <a:buChar char="●"/>
            </a:pPr>
            <a:r>
              <a:rPr lang="ar-SA" dirty="0"/>
              <a:t>يطلب من الطلاب الكتابة على بداية البرستول اسم رئيس المجموعة واعضائها.</a:t>
            </a:r>
          </a:p>
          <a:p>
            <a:pPr marL="228600" lvl="0" indent="-228600" algn="r" rtl="1">
              <a:lnSpc>
                <a:spcPct val="90000"/>
              </a:lnSpc>
              <a:spcBef>
                <a:spcPts val="1000"/>
              </a:spcBef>
              <a:spcAft>
                <a:spcPts val="0"/>
              </a:spcAft>
              <a:buClr>
                <a:schemeClr val="dk1"/>
              </a:buClr>
              <a:buSzPts val="2600"/>
              <a:buChar char="●"/>
            </a:pPr>
            <a:r>
              <a:rPr lang="ar-SA" dirty="0"/>
              <a:t>طلاب المجموعة يخططون ويبنون مع بعضهم البعض صف احلامهم\ الصف الذي يريدون التعلم به:</a:t>
            </a:r>
          </a:p>
          <a:p>
            <a:pPr marL="0" lvl="0" indent="0" algn="r" rtl="1">
              <a:lnSpc>
                <a:spcPct val="90000"/>
              </a:lnSpc>
              <a:spcBef>
                <a:spcPts val="1000"/>
              </a:spcBef>
              <a:spcAft>
                <a:spcPts val="0"/>
              </a:spcAft>
              <a:buClr>
                <a:schemeClr val="dk1"/>
              </a:buClr>
              <a:buSzPts val="2600"/>
              <a:buNone/>
            </a:pPr>
            <a:r>
              <a:rPr lang="ar-SA" dirty="0"/>
              <a:t>كيف سيكون شكله ؟ ماذا يحوي ؟ اثاث , زاوية مهام ,أغراض صوتية ؟ اختاروا اسم للصف</a:t>
            </a:r>
          </a:p>
          <a:p>
            <a:pPr marL="228600" lvl="0" indent="-228600" algn="r" rtl="1">
              <a:lnSpc>
                <a:spcPct val="90000"/>
              </a:lnSpc>
              <a:spcBef>
                <a:spcPts val="1000"/>
              </a:spcBef>
              <a:spcAft>
                <a:spcPts val="0"/>
              </a:spcAft>
              <a:buClr>
                <a:schemeClr val="dk1"/>
              </a:buClr>
              <a:buSzPts val="2600"/>
              <a:buChar char="●"/>
            </a:pPr>
            <a:r>
              <a:rPr lang="ar-SA" dirty="0"/>
              <a:t>صيغوا 4 قواعد من المهم لكم ان تكون في صفكم</a:t>
            </a:r>
          </a:p>
          <a:p>
            <a:pPr marL="0" lvl="0" indent="0" algn="r" rtl="1">
              <a:lnSpc>
                <a:spcPct val="90000"/>
              </a:lnSpc>
              <a:spcBef>
                <a:spcPts val="1000"/>
              </a:spcBef>
              <a:spcAft>
                <a:spcPts val="0"/>
              </a:spcAft>
              <a:buClr>
                <a:schemeClr val="dk1"/>
              </a:buClr>
              <a:buSzPts val="2600"/>
              <a:buNone/>
            </a:pPr>
            <a:endParaRPr dirty="0"/>
          </a:p>
        </p:txBody>
      </p:sp>
    </p:spTree>
    <p:extLst>
      <p:ext uri="{BB962C8B-B14F-4D97-AF65-F5344CB8AC3E}">
        <p14:creationId xmlns:p14="http://schemas.microsoft.com/office/powerpoint/2010/main" val="2915614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8"/>
          <p:cNvSpPr txBox="1">
            <a:spLocks noGrp="1"/>
          </p:cNvSpPr>
          <p:nvPr>
            <p:ph type="title"/>
          </p:nvPr>
        </p:nvSpPr>
        <p:spPr>
          <a:xfrm>
            <a:off x="358923" y="324196"/>
            <a:ext cx="11494094" cy="728102"/>
          </a:xfrm>
          <a:prstGeom prst="rect">
            <a:avLst/>
          </a:prstGeom>
          <a:noFill/>
          <a:ln>
            <a:noFill/>
          </a:ln>
        </p:spPr>
        <p:txBody>
          <a:bodyPr spcFirstLastPara="1" wrap="square" lIns="91425" tIns="45700" rIns="91425" bIns="45700" anchor="ctr" anchorCtr="0">
            <a:normAutofit/>
          </a:bodyPr>
          <a:lstStyle/>
          <a:p>
            <a:pPr lvl="0"/>
            <a:r>
              <a:rPr lang="ar-SA" dirty="0"/>
              <a:t>حلم الصف</a:t>
            </a:r>
            <a:endParaRPr dirty="0"/>
          </a:p>
        </p:txBody>
      </p:sp>
      <p:sp>
        <p:nvSpPr>
          <p:cNvPr id="214" name="Google Shape;214;p1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SA" dirty="0">
                <a:solidFill>
                  <a:srgbClr val="0070C0"/>
                </a:solidFill>
              </a:rPr>
              <a:t>إرشادات للمعلم بالتعلم عن بعد:</a:t>
            </a:r>
          </a:p>
          <a:p>
            <a:pPr marL="228600" lvl="0" indent="-228600" algn="r" rtl="1">
              <a:lnSpc>
                <a:spcPct val="90000"/>
              </a:lnSpc>
              <a:spcBef>
                <a:spcPts val="1000"/>
              </a:spcBef>
              <a:spcAft>
                <a:spcPts val="0"/>
              </a:spcAft>
              <a:buClr>
                <a:schemeClr val="dk1"/>
              </a:buClr>
              <a:buSzPts val="2600"/>
              <a:buChar char="●"/>
            </a:pPr>
            <a:r>
              <a:rPr lang="ar-SA" dirty="0"/>
              <a:t>يقسم المعلم الصف الى 4 مجموعات</a:t>
            </a:r>
          </a:p>
          <a:p>
            <a:pPr marL="228600" lvl="0" indent="-228600" algn="r" rtl="1">
              <a:lnSpc>
                <a:spcPct val="90000"/>
              </a:lnSpc>
              <a:spcBef>
                <a:spcPts val="1000"/>
              </a:spcBef>
              <a:spcAft>
                <a:spcPts val="0"/>
              </a:spcAft>
              <a:buClr>
                <a:schemeClr val="dk1"/>
              </a:buClr>
              <a:buSzPts val="2600"/>
              <a:buChar char="●"/>
            </a:pPr>
            <a:r>
              <a:rPr lang="ar-SA" dirty="0"/>
              <a:t>المرحلة أ- من خلال المحادثة مع كل الطلاب بالزوم, يحصل الطلاب على مهام  قبل التقسيم:</a:t>
            </a:r>
            <a:endParaRPr dirty="0"/>
          </a:p>
          <a:p>
            <a:pPr marL="228600" lvl="0" indent="-228600" algn="r" rtl="1">
              <a:lnSpc>
                <a:spcPct val="90000"/>
              </a:lnSpc>
              <a:spcBef>
                <a:spcPts val="1000"/>
              </a:spcBef>
              <a:spcAft>
                <a:spcPts val="0"/>
              </a:spcAft>
              <a:buClr>
                <a:schemeClr val="dk1"/>
              </a:buClr>
              <a:buSzPts val="2600"/>
              <a:buChar char="●"/>
            </a:pPr>
            <a:r>
              <a:rPr lang="ar-SA" dirty="0"/>
              <a:t>1. ماذا يميز صف الاحلام, كيف سيكون.....الخ.</a:t>
            </a:r>
            <a:endParaRPr dirty="0"/>
          </a:p>
          <a:p>
            <a:pPr marL="0" lvl="0" indent="0" algn="r" rtl="1">
              <a:lnSpc>
                <a:spcPct val="90000"/>
              </a:lnSpc>
              <a:spcBef>
                <a:spcPts val="1000"/>
              </a:spcBef>
              <a:spcAft>
                <a:spcPts val="0"/>
              </a:spcAft>
              <a:buClr>
                <a:schemeClr val="dk1"/>
              </a:buClr>
              <a:buSzPts val="2600"/>
              <a:buNone/>
            </a:pPr>
            <a:r>
              <a:rPr lang="he-IL" dirty="0"/>
              <a:t>1 . </a:t>
            </a:r>
            <a:r>
              <a:rPr lang="ar-SA" dirty="0"/>
              <a:t>2. كل مجموعة تعرض اسم الحزب بطريقه محوسبه وتكنولوجية- حسب قرار الأغلبية.</a:t>
            </a:r>
            <a:endParaRPr lang="he-IL" dirty="0"/>
          </a:p>
          <a:p>
            <a:pPr marL="0" lvl="0" indent="0" algn="r" rtl="1">
              <a:lnSpc>
                <a:spcPct val="90000"/>
              </a:lnSpc>
              <a:spcBef>
                <a:spcPts val="1000"/>
              </a:spcBef>
              <a:spcAft>
                <a:spcPts val="0"/>
              </a:spcAft>
              <a:buClr>
                <a:schemeClr val="dk1"/>
              </a:buClr>
              <a:buSzPts val="2600"/>
              <a:buNone/>
            </a:pPr>
            <a:r>
              <a:rPr lang="he-IL" dirty="0"/>
              <a:t>2. </a:t>
            </a:r>
            <a:r>
              <a:rPr lang="ar-SA" dirty="0"/>
              <a:t>مرحلة ب – يرسم الطلاب رسومات تبين كيف سيكون صفهم وأيضا مبادئهم. ترسل الرسومات </a:t>
            </a:r>
          </a:p>
          <a:p>
            <a:pPr marL="0" lvl="0" indent="0" algn="r" rtl="1">
              <a:lnSpc>
                <a:spcPct val="90000"/>
              </a:lnSpc>
              <a:spcBef>
                <a:spcPts val="1000"/>
              </a:spcBef>
              <a:spcAft>
                <a:spcPts val="0"/>
              </a:spcAft>
              <a:buClr>
                <a:schemeClr val="dk1"/>
              </a:buClr>
              <a:buSzPts val="2600"/>
              <a:buNone/>
            </a:pPr>
            <a:r>
              <a:rPr lang="ar-SA" dirty="0"/>
              <a:t>للمعلم ,وهو بدوره يعرضها على شكل عارضه \ كتاب محوسب</a:t>
            </a:r>
            <a:endParaRPr dirty="0"/>
          </a:p>
          <a:p>
            <a:pPr marL="228600" lvl="0" indent="-228600" algn="r" rtl="1">
              <a:lnSpc>
                <a:spcPct val="90000"/>
              </a:lnSpc>
              <a:spcBef>
                <a:spcPts val="1000"/>
              </a:spcBef>
              <a:spcAft>
                <a:spcPts val="0"/>
              </a:spcAft>
              <a:buClr>
                <a:schemeClr val="dk1"/>
              </a:buClr>
              <a:buSzPts val="2600"/>
              <a:buChar char="●"/>
            </a:pPr>
            <a:r>
              <a:rPr lang="ar-SA" dirty="0"/>
              <a:t>اسم الحزب يكون في الصفحة الأولى.</a:t>
            </a:r>
            <a:endParaRPr dirty="0"/>
          </a:p>
          <a:p>
            <a:pPr marL="228600" lvl="0" indent="0" algn="r" rtl="1">
              <a:lnSpc>
                <a:spcPct val="90000"/>
              </a:lnSpc>
              <a:spcBef>
                <a:spcPts val="1000"/>
              </a:spcBef>
              <a:spcAft>
                <a:spcPts val="0"/>
              </a:spcAft>
              <a:buNone/>
            </a:pPr>
            <a:r>
              <a:rPr lang="ar-SA" dirty="0"/>
              <a:t>في نهاية لقاء الزوم- كل مجموعة تعرض نموذجها امام الجميع.</a:t>
            </a:r>
            <a:endParaRPr dirty="0"/>
          </a:p>
          <a:p>
            <a:pPr marL="0" lvl="0" indent="0" algn="r" rtl="1">
              <a:lnSpc>
                <a:spcPct val="90000"/>
              </a:lnSpc>
              <a:spcBef>
                <a:spcPts val="1000"/>
              </a:spcBef>
              <a:spcAft>
                <a:spcPts val="0"/>
              </a:spcAft>
              <a:buClr>
                <a:schemeClr val="dk1"/>
              </a:buClr>
              <a:buSzPts val="2600"/>
              <a:buNone/>
            </a:pPr>
            <a:endParaRPr dirty="0"/>
          </a:p>
        </p:txBody>
      </p:sp>
    </p:spTree>
    <p:extLst>
      <p:ext uri="{BB962C8B-B14F-4D97-AF65-F5344CB8AC3E}">
        <p14:creationId xmlns:p14="http://schemas.microsoft.com/office/powerpoint/2010/main" val="4131014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صف الاحلام</a:t>
            </a:r>
            <a:endParaRPr dirty="0"/>
          </a:p>
        </p:txBody>
      </p:sp>
      <p:sp>
        <p:nvSpPr>
          <p:cNvPr id="220" name="Google Shape;220;p19"/>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SA" dirty="0"/>
              <a:t>تلخيص الدرس</a:t>
            </a:r>
          </a:p>
          <a:p>
            <a:pPr marL="0" lvl="0" indent="0" algn="ctr" rtl="1">
              <a:lnSpc>
                <a:spcPct val="90000"/>
              </a:lnSpc>
              <a:spcBef>
                <a:spcPts val="0"/>
              </a:spcBef>
              <a:spcAft>
                <a:spcPts val="0"/>
              </a:spcAft>
              <a:buClr>
                <a:schemeClr val="dk1"/>
              </a:buClr>
              <a:buSzPts val="2600"/>
              <a:buNone/>
            </a:pPr>
            <a:endParaRPr lang="ar-SA" dirty="0"/>
          </a:p>
          <a:p>
            <a:pPr marL="0" lvl="0" indent="0" algn="ctr" rtl="1">
              <a:lnSpc>
                <a:spcPct val="90000"/>
              </a:lnSpc>
              <a:spcBef>
                <a:spcPts val="1000"/>
              </a:spcBef>
              <a:spcAft>
                <a:spcPts val="0"/>
              </a:spcAft>
              <a:buClr>
                <a:schemeClr val="dk1"/>
              </a:buClr>
              <a:buSzPts val="2600"/>
              <a:buNone/>
            </a:pPr>
            <a:r>
              <a:rPr lang="ar-SA" dirty="0"/>
              <a:t>ماذا تعلمنا اليوم؟</a:t>
            </a:r>
          </a:p>
        </p:txBody>
      </p:sp>
      <p:pic>
        <p:nvPicPr>
          <p:cNvPr id="221" name="Google Shape;221;p19" descr="Business people asking questions flat vector illustration Free Vector"/>
          <p:cNvPicPr preferRelativeResize="0"/>
          <p:nvPr/>
        </p:nvPicPr>
        <p:blipFill rotWithShape="1">
          <a:blip r:embed="rId3">
            <a:alphaModFix/>
          </a:blip>
          <a:srcRect/>
          <a:stretch/>
        </p:blipFill>
        <p:spPr>
          <a:xfrm>
            <a:off x="4785643" y="2944306"/>
            <a:ext cx="2930645" cy="2930645"/>
          </a:xfrm>
          <a:prstGeom prst="rect">
            <a:avLst/>
          </a:prstGeom>
          <a:noFill/>
          <a:ln>
            <a:noFill/>
          </a:ln>
        </p:spPr>
      </p:pic>
    </p:spTree>
    <p:extLst>
      <p:ext uri="{BB962C8B-B14F-4D97-AF65-F5344CB8AC3E}">
        <p14:creationId xmlns:p14="http://schemas.microsoft.com/office/powerpoint/2010/main" val="1206900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الصف يختار – "حلم </a:t>
            </a:r>
            <a:r>
              <a:rPr lang="ar-SA"/>
              <a:t>ال</a:t>
            </a:r>
            <a:r>
              <a:rPr lang="ar-JO"/>
              <a:t>صف</a:t>
            </a:r>
            <a:r>
              <a:rPr lang="ar-JO" dirty="0"/>
              <a:t>"</a:t>
            </a:r>
            <a:endParaRPr dirty="0"/>
          </a:p>
        </p:txBody>
      </p:sp>
      <p:sp>
        <p:nvSpPr>
          <p:cNvPr id="102" name="Google Shape;102;p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rgbClr val="0070C0"/>
              </a:buClr>
              <a:buSzPts val="2600"/>
              <a:buNone/>
            </a:pPr>
            <a:r>
              <a:rPr lang="ar-JO" dirty="0"/>
              <a:t>خلفية:</a:t>
            </a:r>
            <a:endParaRPr lang="he-IL" dirty="0"/>
          </a:p>
          <a:p>
            <a:pPr marL="0" lvl="0" indent="0">
              <a:lnSpc>
                <a:spcPct val="100000"/>
              </a:lnSpc>
              <a:spcBef>
                <a:spcPts val="0"/>
              </a:spcBef>
              <a:buClr>
                <a:srgbClr val="0070C0"/>
              </a:buClr>
              <a:buNone/>
            </a:pPr>
            <a:r>
              <a:rPr lang="ar-JO" dirty="0"/>
              <a:t>ستجرى انتخابات الكنيست الـ2</a:t>
            </a:r>
            <a:r>
              <a:rPr lang="he-IL" dirty="0"/>
              <a:t>6</a:t>
            </a:r>
            <a:r>
              <a:rPr lang="ar-JO" dirty="0"/>
              <a:t> يوم الثلاثاء </a:t>
            </a:r>
            <a:r>
              <a:rPr lang="he-IL" dirty="0"/>
              <a:t>27</a:t>
            </a:r>
            <a:r>
              <a:rPr lang="ar-JO" dirty="0"/>
              <a:t>تشرين الأول </a:t>
            </a:r>
            <a:r>
              <a:rPr lang="he-IL" dirty="0"/>
              <a:t>2026</a:t>
            </a:r>
            <a:r>
              <a:rPr lang="ar-JO" dirty="0"/>
              <a:t>.</a:t>
            </a:r>
          </a:p>
          <a:p>
            <a:pPr marL="0" lvl="0" indent="0" algn="r" rtl="1">
              <a:lnSpc>
                <a:spcPct val="100000"/>
              </a:lnSpc>
              <a:spcBef>
                <a:spcPts val="0"/>
              </a:spcBef>
              <a:spcAft>
                <a:spcPts val="0"/>
              </a:spcAft>
              <a:buClr>
                <a:srgbClr val="0070C0"/>
              </a:buClr>
              <a:buSzPts val="2600"/>
              <a:buNone/>
            </a:pPr>
            <a:r>
              <a:rPr lang="ar-JO" dirty="0"/>
              <a:t>تعبر الانتخابات عن قدرة المواطنين على التأثير في حياة سكان دولة إسرائيل.</a:t>
            </a:r>
          </a:p>
          <a:p>
            <a:pPr marL="0" lvl="0" indent="0" algn="r" rtl="1">
              <a:lnSpc>
                <a:spcPct val="100000"/>
              </a:lnSpc>
              <a:spcBef>
                <a:spcPts val="0"/>
              </a:spcBef>
              <a:spcAft>
                <a:spcPts val="0"/>
              </a:spcAft>
              <a:buClr>
                <a:srgbClr val="0070C0"/>
              </a:buClr>
              <a:buSzPts val="2600"/>
              <a:buNone/>
            </a:pPr>
            <a:r>
              <a:rPr lang="ar-JO" dirty="0"/>
              <a:t> </a:t>
            </a:r>
            <a:r>
              <a:rPr lang="ar-SA" dirty="0"/>
              <a:t>ل</a:t>
            </a:r>
            <a:r>
              <a:rPr lang="ar-JO" dirty="0"/>
              <a:t>نظام التعليم مكانة مركزية في التربية من أجل</a:t>
            </a:r>
            <a:r>
              <a:rPr lang="ar-SA" dirty="0"/>
              <a:t> تعزيز</a:t>
            </a:r>
            <a:r>
              <a:rPr lang="ar-JO" dirty="0"/>
              <a:t> الوعي المدني والمشاركة السياسية.</a:t>
            </a:r>
          </a:p>
          <a:p>
            <a:pPr marL="0" lvl="0" indent="0" algn="r" rtl="1">
              <a:lnSpc>
                <a:spcPct val="100000"/>
              </a:lnSpc>
              <a:spcBef>
                <a:spcPts val="0"/>
              </a:spcBef>
              <a:spcAft>
                <a:spcPts val="0"/>
              </a:spcAft>
              <a:buClr>
                <a:srgbClr val="0070C0"/>
              </a:buClr>
              <a:buSzPts val="2600"/>
              <a:buNone/>
            </a:pPr>
            <a:r>
              <a:rPr lang="ar-JO" dirty="0"/>
              <a:t>تدعو فترة الانتخابات إلى إمكانية</a:t>
            </a:r>
            <a:r>
              <a:rPr lang="he-IL" dirty="0"/>
              <a:t> </a:t>
            </a:r>
            <a:r>
              <a:rPr lang="ar-SA" dirty="0"/>
              <a:t>متابعه</a:t>
            </a:r>
            <a:r>
              <a:rPr lang="ar-JO" dirty="0"/>
              <a:t> العملية الانتخابية في </a:t>
            </a:r>
            <a:r>
              <a:rPr lang="ar-SA" dirty="0" err="1"/>
              <a:t>اال</a:t>
            </a:r>
            <a:r>
              <a:rPr lang="ar-JO" dirty="0"/>
              <a:t>دولة </a:t>
            </a:r>
            <a:r>
              <a:rPr lang="ar-SA" dirty="0"/>
              <a:t>ال</a:t>
            </a:r>
            <a:r>
              <a:rPr lang="ar-JO" dirty="0"/>
              <a:t>ديمقراطية وفهم العملية الديمقراطية التي تسمح لكل مواطن في الدولة بغض النظر عن الدين والعرق والجنس من سن 18 وما فوق</a:t>
            </a:r>
            <a:r>
              <a:rPr lang="ar-SA" dirty="0"/>
              <a:t> من ممارستها</a:t>
            </a:r>
            <a:r>
              <a:rPr lang="ar-JO" dirty="0"/>
              <a: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حلم الصف</a:t>
            </a:r>
            <a:endParaRPr dirty="0"/>
          </a:p>
        </p:txBody>
      </p:sp>
      <p:sp>
        <p:nvSpPr>
          <p:cNvPr id="227" name="Google Shape;227;p2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SA" dirty="0"/>
              <a:t>تلخيص الدرس</a:t>
            </a:r>
          </a:p>
          <a:p>
            <a:pPr marL="228600" lvl="0" indent="-63500" algn="r" rtl="1">
              <a:lnSpc>
                <a:spcPct val="90000"/>
              </a:lnSpc>
              <a:spcBef>
                <a:spcPts val="1000"/>
              </a:spcBef>
              <a:spcAft>
                <a:spcPts val="0"/>
              </a:spcAft>
              <a:buClr>
                <a:schemeClr val="dk1"/>
              </a:buClr>
              <a:buSzPts val="2600"/>
              <a:buNone/>
            </a:pPr>
            <a:endParaRPr dirty="0"/>
          </a:p>
          <a:p>
            <a:pPr marL="228600" lvl="0" indent="-228600" algn="r" rtl="1">
              <a:lnSpc>
                <a:spcPct val="90000"/>
              </a:lnSpc>
              <a:spcBef>
                <a:spcPts val="1000"/>
              </a:spcBef>
              <a:spcAft>
                <a:spcPts val="0"/>
              </a:spcAft>
              <a:buClr>
                <a:schemeClr val="dk1"/>
              </a:buClr>
              <a:buSzPts val="2600"/>
              <a:buChar char="●"/>
            </a:pPr>
            <a:r>
              <a:rPr lang="ar-SA" dirty="0"/>
              <a:t>انتخابات ,الجذر.</a:t>
            </a:r>
          </a:p>
          <a:p>
            <a:pPr marL="228600" lvl="0" indent="-228600" algn="r" rtl="1">
              <a:lnSpc>
                <a:spcPct val="90000"/>
              </a:lnSpc>
              <a:spcBef>
                <a:spcPts val="1000"/>
              </a:spcBef>
              <a:spcAft>
                <a:spcPts val="0"/>
              </a:spcAft>
              <a:buClr>
                <a:schemeClr val="dk1"/>
              </a:buClr>
              <a:buSzPts val="2600"/>
              <a:buChar char="●"/>
            </a:pPr>
            <a:r>
              <a:rPr lang="ar-SA" dirty="0"/>
              <a:t>بكل مرحلة اختيار هنالك عدة إمكانيات وتفضيلات.</a:t>
            </a:r>
            <a:endParaRPr dirty="0"/>
          </a:p>
          <a:p>
            <a:pPr marL="228600" lvl="0" indent="-228600" algn="r" rtl="1">
              <a:lnSpc>
                <a:spcPct val="90000"/>
              </a:lnSpc>
              <a:spcBef>
                <a:spcPts val="1000"/>
              </a:spcBef>
              <a:spcAft>
                <a:spcPts val="0"/>
              </a:spcAft>
              <a:buClr>
                <a:schemeClr val="dk1"/>
              </a:buClr>
              <a:buSzPts val="2600"/>
              <a:buChar char="●"/>
            </a:pPr>
            <a:r>
              <a:rPr lang="ar-SA" dirty="0"/>
              <a:t>حزب- مجموعة</a:t>
            </a:r>
            <a:endParaRPr dirty="0"/>
          </a:p>
          <a:p>
            <a:pPr marL="228600" lvl="0" indent="-228600" algn="r" rtl="1">
              <a:lnSpc>
                <a:spcPct val="90000"/>
              </a:lnSpc>
              <a:spcBef>
                <a:spcPts val="1000"/>
              </a:spcBef>
              <a:spcAft>
                <a:spcPts val="0"/>
              </a:spcAft>
              <a:buClr>
                <a:schemeClr val="dk1"/>
              </a:buClr>
              <a:buSzPts val="2600"/>
              <a:buChar char="●"/>
            </a:pPr>
            <a:r>
              <a:rPr lang="ar-SA" dirty="0"/>
              <a:t>لكل مجموعة يوجد رئيس للمجموعة</a:t>
            </a:r>
            <a:endParaRPr dirty="0"/>
          </a:p>
          <a:p>
            <a:pPr marL="228600" lvl="0" indent="-228600" algn="r" rtl="1">
              <a:lnSpc>
                <a:spcPct val="90000"/>
              </a:lnSpc>
              <a:spcBef>
                <a:spcPts val="1000"/>
              </a:spcBef>
              <a:spcAft>
                <a:spcPts val="0"/>
              </a:spcAft>
              <a:buClr>
                <a:schemeClr val="dk1"/>
              </a:buClr>
              <a:buSzPts val="2600"/>
              <a:buChar char="●"/>
            </a:pPr>
            <a:r>
              <a:rPr lang="ar-SA" dirty="0"/>
              <a:t>في كل حزب يوجد رئيس للحزب</a:t>
            </a:r>
            <a:endParaRPr dirty="0"/>
          </a:p>
          <a:p>
            <a:pPr marL="228600" lvl="0" indent="-63500" algn="r" rtl="1">
              <a:lnSpc>
                <a:spcPct val="90000"/>
              </a:lnSpc>
              <a:spcBef>
                <a:spcPts val="1000"/>
              </a:spcBef>
              <a:spcAft>
                <a:spcPts val="0"/>
              </a:spcAft>
              <a:buClr>
                <a:schemeClr val="dk1"/>
              </a:buClr>
              <a:buSzPts val="2600"/>
              <a:buNone/>
            </a:pPr>
            <a:r>
              <a:rPr lang="ar-SA" dirty="0"/>
              <a:t>في الدرس القادم كل مجموعة تعرض " صف الاحلام" حسب رايهم</a:t>
            </a:r>
            <a:endParaRPr dirty="0"/>
          </a:p>
        </p:txBody>
      </p:sp>
    </p:spTree>
    <p:extLst>
      <p:ext uri="{BB962C8B-B14F-4D97-AF65-F5344CB8AC3E}">
        <p14:creationId xmlns:p14="http://schemas.microsoft.com/office/powerpoint/2010/main" val="4115857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1"/>
          <p:cNvSpPr txBox="1">
            <a:spLocks noGrp="1"/>
          </p:cNvSpPr>
          <p:nvPr>
            <p:ph type="ctrTitle"/>
          </p:nvPr>
        </p:nvSpPr>
        <p:spPr>
          <a:xfrm>
            <a:off x="1524000" y="2021838"/>
            <a:ext cx="9144000" cy="2387600"/>
          </a:xfrm>
          <a:prstGeom prst="rect">
            <a:avLst/>
          </a:prstGeom>
          <a:noFill/>
          <a:ln>
            <a:noFill/>
          </a:ln>
        </p:spPr>
        <p:txBody>
          <a:bodyPr spcFirstLastPara="1" wrap="square" lIns="91425" tIns="45700" rIns="91425" bIns="45700" anchor="b" anchorCtr="0">
            <a:normAutofit fontScale="90000"/>
          </a:bodyPr>
          <a:lstStyle/>
          <a:p>
            <a:pPr lvl="0"/>
            <a:br>
              <a:rPr lang="ar-SA" dirty="0"/>
            </a:br>
            <a:r>
              <a:rPr lang="ar-SA" b="0" dirty="0"/>
              <a:t>الدرس الثاني</a:t>
            </a:r>
            <a:br>
              <a:rPr lang="ar-SA" b="0" dirty="0"/>
            </a:br>
            <a:r>
              <a:rPr lang="ar-SA" b="0" dirty="0"/>
              <a:t> صف  الاحلام</a:t>
            </a:r>
            <a:endParaRPr dirty="0"/>
          </a:p>
        </p:txBody>
      </p:sp>
      <p:pic>
        <p:nvPicPr>
          <p:cNvPr id="233" name="Google Shape;233;p21"/>
          <p:cNvPicPr preferRelativeResize="0"/>
          <p:nvPr/>
        </p:nvPicPr>
        <p:blipFill rotWithShape="1">
          <a:blip r:embed="rId3">
            <a:alphaModFix/>
          </a:blip>
          <a:srcRect/>
          <a:stretch/>
        </p:blipFill>
        <p:spPr>
          <a:xfrm>
            <a:off x="5453578" y="0"/>
            <a:ext cx="1284844" cy="1367441"/>
          </a:xfrm>
          <a:prstGeom prst="rect">
            <a:avLst/>
          </a:prstGeom>
          <a:noFill/>
          <a:ln>
            <a:noFill/>
          </a:ln>
        </p:spPr>
      </p:pic>
    </p:spTree>
    <p:extLst>
      <p:ext uri="{BB962C8B-B14F-4D97-AF65-F5344CB8AC3E}">
        <p14:creationId xmlns:p14="http://schemas.microsoft.com/office/powerpoint/2010/main" val="2292113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صف الاحلام</a:t>
            </a:r>
            <a:endParaRPr dirty="0"/>
          </a:p>
        </p:txBody>
      </p:sp>
      <p:sp>
        <p:nvSpPr>
          <p:cNvPr id="239" name="Google Shape;239;p2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SA" dirty="0"/>
              <a:t>افتتاحيه</a:t>
            </a:r>
            <a:r>
              <a:rPr lang="x-none" dirty="0"/>
              <a:t>: </a:t>
            </a:r>
            <a:r>
              <a:rPr lang="ar-SA" dirty="0"/>
              <a:t> عرض الفكرة امام صف الاحلام, حسب تحضير كل مجموعه في الدرس السابق.</a:t>
            </a:r>
          </a:p>
          <a:p>
            <a:pPr marL="0" lvl="0" indent="0" algn="r" rtl="1">
              <a:lnSpc>
                <a:spcPct val="90000"/>
              </a:lnSpc>
              <a:spcBef>
                <a:spcPts val="0"/>
              </a:spcBef>
              <a:spcAft>
                <a:spcPts val="0"/>
              </a:spcAft>
              <a:buClr>
                <a:schemeClr val="dk1"/>
              </a:buClr>
              <a:buSzPts val="2600"/>
              <a:buNone/>
            </a:pPr>
            <a:endParaRPr lang="ar-SA" dirty="0"/>
          </a:p>
          <a:p>
            <a:pPr marL="0" lvl="0" indent="0" algn="r" rtl="1">
              <a:lnSpc>
                <a:spcPct val="90000"/>
              </a:lnSpc>
              <a:spcBef>
                <a:spcPts val="0"/>
              </a:spcBef>
              <a:spcAft>
                <a:spcPts val="0"/>
              </a:spcAft>
              <a:buClr>
                <a:schemeClr val="dk1"/>
              </a:buClr>
              <a:buSzPts val="2600"/>
              <a:buNone/>
            </a:pPr>
            <a:r>
              <a:rPr lang="ar-SA" dirty="0"/>
              <a:t>تقوم كل مجموعه بعرض فكرتها لصف الاحلام وللاسم الذي اختاروه لها, وفي نهاية العرض يفتح المجال لطرح الأسئلة.</a:t>
            </a:r>
            <a:br>
              <a:rPr lang="ar-SA" dirty="0"/>
            </a:br>
            <a:r>
              <a:rPr lang="ar-SA" b="0" dirty="0"/>
              <a:t>الخيار عبر الإنترنت</a:t>
            </a:r>
            <a:r>
              <a:rPr lang="x-none" dirty="0"/>
              <a:t> </a:t>
            </a:r>
            <a:r>
              <a:rPr lang="ar-SA" dirty="0"/>
              <a:t>: تقوم كل مجموعه بعرض العارضة المشتركة وتعرض</a:t>
            </a:r>
            <a:r>
              <a:rPr lang="he-IL" dirty="0"/>
              <a:t> </a:t>
            </a:r>
            <a:r>
              <a:rPr lang="ar-SA" dirty="0"/>
              <a:t>فكرة</a:t>
            </a:r>
            <a:r>
              <a:rPr lang="he-IL" dirty="0"/>
              <a:t> </a:t>
            </a:r>
            <a:r>
              <a:rPr lang="ar-SA" dirty="0"/>
              <a:t>صف الاحلام عبر الزووم. </a:t>
            </a:r>
            <a:endParaRPr dirty="0"/>
          </a:p>
          <a:p>
            <a:pPr marL="0" lvl="0" indent="0" algn="r" rtl="1">
              <a:lnSpc>
                <a:spcPct val="90000"/>
              </a:lnSpc>
              <a:spcBef>
                <a:spcPts val="1000"/>
              </a:spcBef>
              <a:spcAft>
                <a:spcPts val="0"/>
              </a:spcAft>
              <a:buClr>
                <a:schemeClr val="dk1"/>
              </a:buClr>
              <a:buSzPts val="2600"/>
              <a:buNone/>
            </a:pPr>
            <a:endParaRPr dirty="0"/>
          </a:p>
        </p:txBody>
      </p:sp>
      <p:pic>
        <p:nvPicPr>
          <p:cNvPr id="240" name="Google Shape;240;p22" descr="Politicians talking or having debates in front of audience flat vector illustration. cartoon male public speakers standing on rostrum and arguing. Free Vector"/>
          <p:cNvPicPr preferRelativeResize="0"/>
          <p:nvPr/>
        </p:nvPicPr>
        <p:blipFill rotWithShape="1">
          <a:blip r:embed="rId3">
            <a:alphaModFix/>
          </a:blip>
          <a:srcRect/>
          <a:stretch/>
        </p:blipFill>
        <p:spPr>
          <a:xfrm>
            <a:off x="4178892" y="3871244"/>
            <a:ext cx="3622853" cy="2262837"/>
          </a:xfrm>
          <a:prstGeom prst="rect">
            <a:avLst/>
          </a:prstGeom>
          <a:noFill/>
          <a:ln>
            <a:noFill/>
          </a:ln>
        </p:spPr>
      </p:pic>
      <p:sp>
        <p:nvSpPr>
          <p:cNvPr id="4" name="Rectangle 3"/>
          <p:cNvSpPr>
            <a:spLocks noChangeArrowheads="1"/>
          </p:cNvSpPr>
          <p:nvPr/>
        </p:nvSpPr>
        <p:spPr bwMode="auto">
          <a:xfrm>
            <a:off x="12191935"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he-IL" altLang="he-IL" sz="1800" b="0" i="0" u="none" strike="noStrike" cap="none" normalizeH="0" baseline="0" dirty="0">
              <a:ln>
                <a:noFill/>
              </a:ln>
              <a:solidFill>
                <a:schemeClr val="tx1"/>
              </a:solidFill>
              <a:effectLst/>
              <a:latin typeface="Arial" panose="020B0604020202020204" pitchFamily="34" charset="0"/>
            </a:endParaRPr>
          </a:p>
        </p:txBody>
      </p:sp>
      <p:sp>
        <p:nvSpPr>
          <p:cNvPr id="14" name="Rectangle 11"/>
          <p:cNvSpPr>
            <a:spLocks noChangeArrowheads="1"/>
          </p:cNvSpPr>
          <p:nvPr/>
        </p:nvSpPr>
        <p:spPr bwMode="auto">
          <a:xfrm>
            <a:off x="12508136" y="564928"/>
            <a:ext cx="141064"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altLang="he-IL" sz="1800" b="0" i="0" u="none" strike="noStrike" cap="none" normalizeH="0" baseline="0" dirty="0">
                <a:ln>
                  <a:noFill/>
                </a:ln>
                <a:solidFill>
                  <a:srgbClr val="202124"/>
                </a:solidFill>
                <a:effectLst/>
                <a:latin typeface="inherit"/>
                <a:cs typeface="Arial" panose="020B0604020202020204" pitchFamily="34" charset="0"/>
              </a:rPr>
              <a:t>قم</a:t>
            </a:r>
            <a:endParaRPr kumimoji="0" lang="he-IL" altLang="he-I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4820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صف الاحلام</a:t>
            </a:r>
            <a:endParaRPr dirty="0"/>
          </a:p>
        </p:txBody>
      </p:sp>
      <p:sp>
        <p:nvSpPr>
          <p:cNvPr id="246" name="Google Shape;246;p2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SA" dirty="0">
                <a:solidFill>
                  <a:srgbClr val="0070C0"/>
                </a:solidFill>
              </a:rPr>
              <a:t>تعليمات للمعلم</a:t>
            </a:r>
          </a:p>
          <a:p>
            <a:pPr marL="0" lvl="0" indent="0" algn="r" rtl="1">
              <a:lnSpc>
                <a:spcPct val="90000"/>
              </a:lnSpc>
              <a:spcBef>
                <a:spcPts val="0"/>
              </a:spcBef>
              <a:spcAft>
                <a:spcPts val="0"/>
              </a:spcAft>
              <a:buClr>
                <a:srgbClr val="0070C0"/>
              </a:buClr>
              <a:buSzPts val="2600"/>
              <a:buNone/>
            </a:pPr>
            <a:endParaRPr lang="ar-SA" dirty="0">
              <a:solidFill>
                <a:srgbClr val="0070C0"/>
              </a:solidFill>
            </a:endParaRPr>
          </a:p>
          <a:p>
            <a:pPr marL="0" lvl="0" indent="0" algn="r" rtl="1">
              <a:lnSpc>
                <a:spcPct val="90000"/>
              </a:lnSpc>
              <a:spcBef>
                <a:spcPts val="0"/>
              </a:spcBef>
              <a:spcAft>
                <a:spcPts val="0"/>
              </a:spcAft>
              <a:buClr>
                <a:srgbClr val="0070C0"/>
              </a:buClr>
              <a:buSzPts val="2600"/>
              <a:buNone/>
            </a:pPr>
            <a:r>
              <a:rPr lang="ar-SA" dirty="0">
                <a:solidFill>
                  <a:schemeClr val="tx1"/>
                </a:solidFill>
              </a:rPr>
              <a:t>بالإمكان مساعدة كل مجموعه اثناء العرض – التوجيه من خلال الأسئلة عن العارضة وعن الافكار</a:t>
            </a:r>
            <a:r>
              <a:rPr lang="he-IL" dirty="0">
                <a:solidFill>
                  <a:schemeClr val="tx1"/>
                </a:solidFill>
              </a:rPr>
              <a:t> , </a:t>
            </a:r>
            <a:r>
              <a:rPr lang="ar-SA" dirty="0">
                <a:solidFill>
                  <a:schemeClr val="tx1"/>
                </a:solidFill>
              </a:rPr>
              <a:t>مفضل توجيه الطلاب لطرح أفكار قابله للتنفيذ مع انتهاء الانتخابات.</a:t>
            </a:r>
          </a:p>
          <a:p>
            <a:pPr marL="0" lvl="0" indent="0" algn="r" rtl="1">
              <a:lnSpc>
                <a:spcPct val="90000"/>
              </a:lnSpc>
              <a:spcBef>
                <a:spcPts val="0"/>
              </a:spcBef>
              <a:spcAft>
                <a:spcPts val="0"/>
              </a:spcAft>
              <a:buClr>
                <a:srgbClr val="0070C0"/>
              </a:buClr>
              <a:buSzPts val="2600"/>
              <a:buNone/>
            </a:pPr>
            <a:endParaRPr lang="ar-SA" dirty="0">
              <a:solidFill>
                <a:schemeClr val="tx1"/>
              </a:solidFill>
            </a:endParaRPr>
          </a:p>
          <a:p>
            <a:pPr marL="0" lvl="0" indent="0" algn="r" rtl="1">
              <a:lnSpc>
                <a:spcPct val="90000"/>
              </a:lnSpc>
              <a:spcBef>
                <a:spcPts val="0"/>
              </a:spcBef>
              <a:spcAft>
                <a:spcPts val="0"/>
              </a:spcAft>
              <a:buClr>
                <a:srgbClr val="0070C0"/>
              </a:buClr>
              <a:buSzPts val="2600"/>
              <a:buNone/>
            </a:pPr>
            <a:r>
              <a:rPr lang="ar-SA" dirty="0">
                <a:solidFill>
                  <a:schemeClr val="tx1"/>
                </a:solidFill>
              </a:rPr>
              <a:t>مدة العرض لكل مجموعه بين 5 – 7 دقائق.</a:t>
            </a:r>
          </a:p>
          <a:p>
            <a:pPr marL="0" lvl="0" indent="0" algn="r" rtl="1">
              <a:lnSpc>
                <a:spcPct val="90000"/>
              </a:lnSpc>
              <a:spcBef>
                <a:spcPts val="0"/>
              </a:spcBef>
              <a:spcAft>
                <a:spcPts val="0"/>
              </a:spcAft>
              <a:buClr>
                <a:srgbClr val="0070C0"/>
              </a:buClr>
              <a:buSzPts val="2600"/>
              <a:buNone/>
            </a:pPr>
            <a:endParaRPr lang="ar-SA" dirty="0">
              <a:solidFill>
                <a:schemeClr val="tx1"/>
              </a:solidFill>
            </a:endParaRPr>
          </a:p>
          <a:p>
            <a:pPr marL="0" lvl="0" indent="0" algn="r" rtl="1">
              <a:lnSpc>
                <a:spcPct val="90000"/>
              </a:lnSpc>
              <a:spcBef>
                <a:spcPts val="0"/>
              </a:spcBef>
              <a:spcAft>
                <a:spcPts val="0"/>
              </a:spcAft>
              <a:buClr>
                <a:srgbClr val="0070C0"/>
              </a:buClr>
              <a:buSzPts val="2600"/>
              <a:buNone/>
            </a:pPr>
            <a:r>
              <a:rPr lang="ar-SA" dirty="0">
                <a:solidFill>
                  <a:schemeClr val="tx1"/>
                </a:solidFill>
              </a:rPr>
              <a:t>يقوم المعلم بتشجيع ممثلي المجموعات لطرح الأسئلة على بعضهم البعض كما وتشجع  بقية الطلاب لطرح الأسئلة على المجموعة .</a:t>
            </a:r>
          </a:p>
          <a:p>
            <a:pPr marL="0" lvl="0" indent="0" algn="r" rtl="1">
              <a:lnSpc>
                <a:spcPct val="90000"/>
              </a:lnSpc>
              <a:spcBef>
                <a:spcPts val="0"/>
              </a:spcBef>
              <a:spcAft>
                <a:spcPts val="0"/>
              </a:spcAft>
              <a:buClr>
                <a:srgbClr val="0070C0"/>
              </a:buClr>
              <a:buSzPts val="2600"/>
              <a:buNone/>
            </a:pPr>
            <a:endParaRPr lang="ar-SA" dirty="0">
              <a:solidFill>
                <a:srgbClr val="0070C0"/>
              </a:solidFill>
            </a:endParaRPr>
          </a:p>
          <a:p>
            <a:pPr marL="0" lvl="0" indent="0" algn="r" rtl="1">
              <a:lnSpc>
                <a:spcPct val="90000"/>
              </a:lnSpc>
              <a:spcBef>
                <a:spcPts val="0"/>
              </a:spcBef>
              <a:spcAft>
                <a:spcPts val="0"/>
              </a:spcAft>
              <a:buClr>
                <a:srgbClr val="0070C0"/>
              </a:buClr>
              <a:buSzPts val="2600"/>
              <a:buNone/>
            </a:pPr>
            <a:endParaRPr lang="ar-SA" dirty="0">
              <a:solidFill>
                <a:srgbClr val="0070C0"/>
              </a:solidFill>
            </a:endParaRPr>
          </a:p>
        </p:txBody>
      </p:sp>
    </p:spTree>
    <p:extLst>
      <p:ext uri="{BB962C8B-B14F-4D97-AF65-F5344CB8AC3E}">
        <p14:creationId xmlns:p14="http://schemas.microsoft.com/office/powerpoint/2010/main" val="2572741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صف الاحلام</a:t>
            </a:r>
            <a:endParaRPr dirty="0"/>
          </a:p>
        </p:txBody>
      </p:sp>
      <p:sp>
        <p:nvSpPr>
          <p:cNvPr id="252" name="Google Shape;252;p2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SA" dirty="0"/>
              <a:t>الصف مثل الدولة . كما اردنا التأثير على شكل وماهية الصف, هكذا من المهم أيضا المشاركة في الانتخابات والتأثير على شكل الدولة</a:t>
            </a:r>
            <a:r>
              <a:rPr lang="x-none" dirty="0"/>
              <a:t>, </a:t>
            </a:r>
            <a:r>
              <a:rPr lang="ar-SA" dirty="0"/>
              <a:t> وما يحدث بها .</a:t>
            </a:r>
            <a:r>
              <a:rPr lang="he-IL" dirty="0"/>
              <a:t> </a:t>
            </a:r>
            <a:endParaRPr dirty="0"/>
          </a:p>
        </p:txBody>
      </p:sp>
      <p:grpSp>
        <p:nvGrpSpPr>
          <p:cNvPr id="253" name="Google Shape;253;p24"/>
          <p:cNvGrpSpPr/>
          <p:nvPr/>
        </p:nvGrpSpPr>
        <p:grpSpPr>
          <a:xfrm>
            <a:off x="2710768" y="2438711"/>
            <a:ext cx="7343062" cy="3671532"/>
            <a:chOff x="2710768" y="2438711"/>
            <a:chExt cx="7343062" cy="3671532"/>
          </a:xfrm>
        </p:grpSpPr>
        <p:pic>
          <p:nvPicPr>
            <p:cNvPr id="254" name="Google Shape;254;p24" descr="Polling place interior at election day. people choosing candidate in voting booths and put ballots in box. vector cartoon illustration of political vote with man and african american woman Free Vector"/>
            <p:cNvPicPr preferRelativeResize="0"/>
            <p:nvPr/>
          </p:nvPicPr>
          <p:blipFill rotWithShape="1">
            <a:blip r:embed="rId3">
              <a:alphaModFix/>
            </a:blip>
            <a:srcRect/>
            <a:stretch/>
          </p:blipFill>
          <p:spPr>
            <a:xfrm>
              <a:off x="2710768" y="2438711"/>
              <a:ext cx="7343062" cy="3671532"/>
            </a:xfrm>
            <a:prstGeom prst="rect">
              <a:avLst/>
            </a:prstGeom>
            <a:noFill/>
            <a:ln>
              <a:noFill/>
            </a:ln>
          </p:spPr>
        </p:pic>
        <p:sp>
          <p:nvSpPr>
            <p:cNvPr id="255" name="Google Shape;255;p24"/>
            <p:cNvSpPr/>
            <p:nvPr/>
          </p:nvSpPr>
          <p:spPr>
            <a:xfrm>
              <a:off x="7823674" y="2999574"/>
              <a:ext cx="1311780" cy="495656"/>
            </a:xfrm>
            <a:prstGeom prst="rect">
              <a:avLst/>
            </a:prstGeom>
            <a:solidFill>
              <a:srgbClr val="FA9D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ar-SA" sz="1800" b="1" dirty="0">
                  <a:solidFill>
                    <a:schemeClr val="dk1"/>
                  </a:solidFill>
                  <a:latin typeface="Calibri"/>
                  <a:ea typeface="Calibri"/>
                  <a:cs typeface="Calibri"/>
                  <a:sym typeface="Calibri"/>
                </a:rPr>
                <a:t>انتخابات</a:t>
              </a:r>
              <a:endParaRPr sz="1800" b="1"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790939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صف الاحلام</a:t>
            </a:r>
            <a:endParaRPr dirty="0"/>
          </a:p>
        </p:txBody>
      </p:sp>
      <p:sp>
        <p:nvSpPr>
          <p:cNvPr id="261" name="Google Shape;261;p2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SA" dirty="0"/>
              <a:t>تلخيص الدرس</a:t>
            </a:r>
            <a:endParaRPr dirty="0"/>
          </a:p>
          <a:p>
            <a:pPr marL="0" lvl="0" indent="0" algn="ctr" rtl="1">
              <a:lnSpc>
                <a:spcPct val="90000"/>
              </a:lnSpc>
              <a:spcBef>
                <a:spcPts val="1000"/>
              </a:spcBef>
              <a:spcAft>
                <a:spcPts val="0"/>
              </a:spcAft>
              <a:buClr>
                <a:schemeClr val="dk1"/>
              </a:buClr>
              <a:buSzPts val="2600"/>
              <a:buNone/>
            </a:pPr>
            <a:r>
              <a:rPr lang="ar-SA" dirty="0"/>
              <a:t>ماذا تعلمنا اليوم</a:t>
            </a:r>
            <a:r>
              <a:rPr lang="x-none" dirty="0"/>
              <a:t>?</a:t>
            </a:r>
            <a:endParaRPr dirty="0"/>
          </a:p>
        </p:txBody>
      </p:sp>
      <p:pic>
        <p:nvPicPr>
          <p:cNvPr id="262" name="Google Shape;262;p25" descr="Business people asking questions flat vector illustration Free Vector"/>
          <p:cNvPicPr preferRelativeResize="0"/>
          <p:nvPr/>
        </p:nvPicPr>
        <p:blipFill rotWithShape="1">
          <a:blip r:embed="rId3">
            <a:alphaModFix/>
          </a:blip>
          <a:srcRect/>
          <a:stretch/>
        </p:blipFill>
        <p:spPr>
          <a:xfrm>
            <a:off x="4785643" y="2944306"/>
            <a:ext cx="2930645" cy="2930645"/>
          </a:xfrm>
          <a:prstGeom prst="rect">
            <a:avLst/>
          </a:prstGeom>
          <a:noFill/>
          <a:ln>
            <a:noFill/>
          </a:ln>
        </p:spPr>
      </p:pic>
    </p:spTree>
    <p:extLst>
      <p:ext uri="{BB962C8B-B14F-4D97-AF65-F5344CB8AC3E}">
        <p14:creationId xmlns:p14="http://schemas.microsoft.com/office/powerpoint/2010/main" val="2146068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صف الاحلام</a:t>
            </a:r>
            <a:endParaRPr dirty="0"/>
          </a:p>
        </p:txBody>
      </p:sp>
      <p:sp>
        <p:nvSpPr>
          <p:cNvPr id="268" name="Google Shape;268;p2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SA" dirty="0"/>
              <a:t>تلخيص الدرس</a:t>
            </a:r>
            <a:endParaRPr dirty="0"/>
          </a:p>
          <a:p>
            <a:pPr marL="0" lvl="0" indent="0" algn="r" rtl="1">
              <a:lnSpc>
                <a:spcPct val="90000"/>
              </a:lnSpc>
              <a:spcBef>
                <a:spcPts val="1000"/>
              </a:spcBef>
              <a:spcAft>
                <a:spcPts val="0"/>
              </a:spcAft>
              <a:buClr>
                <a:schemeClr val="dk1"/>
              </a:buClr>
              <a:buSzPts val="2600"/>
              <a:buNone/>
            </a:pPr>
            <a:endParaRPr dirty="0"/>
          </a:p>
          <a:p>
            <a:pPr marL="0" lvl="0" indent="0">
              <a:buNone/>
            </a:pPr>
            <a:r>
              <a:rPr lang="x-none" dirty="0"/>
              <a:t> </a:t>
            </a:r>
            <a:r>
              <a:rPr lang="ar-SA" dirty="0"/>
              <a:t>في الدرس القادم ، ستكون لدينا عملية انتخابات وسيختار طلاب الصف المجموعة التي قدمت في نظرهم الفصل الذي أرادوا الدراسة فيه بشدة.</a:t>
            </a:r>
          </a:p>
        </p:txBody>
      </p:sp>
    </p:spTree>
    <p:extLst>
      <p:ext uri="{BB962C8B-B14F-4D97-AF65-F5344CB8AC3E}">
        <p14:creationId xmlns:p14="http://schemas.microsoft.com/office/powerpoint/2010/main" val="604299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7"/>
          <p:cNvSpPr txBox="1">
            <a:spLocks noGrp="1"/>
          </p:cNvSpPr>
          <p:nvPr>
            <p:ph type="ctrTitle"/>
          </p:nvPr>
        </p:nvSpPr>
        <p:spPr>
          <a:xfrm>
            <a:off x="1524000" y="2004747"/>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ar-SA" dirty="0"/>
              <a:t>درس رقم </a:t>
            </a:r>
            <a:r>
              <a:rPr lang="x-none" dirty="0"/>
              <a:t> 3</a:t>
            </a:r>
            <a:br>
              <a:rPr lang="x-none" dirty="0"/>
            </a:br>
            <a:r>
              <a:rPr lang="ar-SA" dirty="0"/>
              <a:t>اختيار صف الاحلام</a:t>
            </a:r>
            <a:endParaRPr dirty="0"/>
          </a:p>
        </p:txBody>
      </p:sp>
      <p:pic>
        <p:nvPicPr>
          <p:cNvPr id="274" name="Google Shape;274;p27"/>
          <p:cNvPicPr preferRelativeResize="0"/>
          <p:nvPr/>
        </p:nvPicPr>
        <p:blipFill rotWithShape="1">
          <a:blip r:embed="rId3">
            <a:alphaModFix/>
          </a:blip>
          <a:srcRect/>
          <a:stretch/>
        </p:blipFill>
        <p:spPr>
          <a:xfrm>
            <a:off x="5453578" y="0"/>
            <a:ext cx="1284844" cy="1367441"/>
          </a:xfrm>
          <a:prstGeom prst="rect">
            <a:avLst/>
          </a:prstGeom>
          <a:noFill/>
          <a:ln>
            <a:noFill/>
          </a:ln>
        </p:spPr>
      </p:pic>
    </p:spTree>
    <p:extLst>
      <p:ext uri="{BB962C8B-B14F-4D97-AF65-F5344CB8AC3E}">
        <p14:creationId xmlns:p14="http://schemas.microsoft.com/office/powerpoint/2010/main" val="641502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اختيار صف الاحلام</a:t>
            </a:r>
            <a:endParaRPr dirty="0"/>
          </a:p>
        </p:txBody>
      </p:sp>
      <p:sp>
        <p:nvSpPr>
          <p:cNvPr id="280" name="Google Shape;280;p2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ar-SA" dirty="0"/>
              <a:t>في الدروس السابقة كان هناك أربع مجموعات ، كل مجموعة قدمت الصف الذي يرغبون الدراسة فيه - سيذكر المعلم قادة المجموعة وما تقدمه كل مجموعة</a:t>
            </a:r>
          </a:p>
          <a:p>
            <a:pPr marL="0" lvl="0" indent="0" algn="r" rtl="1">
              <a:lnSpc>
                <a:spcPct val="90000"/>
              </a:lnSpc>
              <a:spcBef>
                <a:spcPts val="0"/>
              </a:spcBef>
              <a:spcAft>
                <a:spcPts val="0"/>
              </a:spcAft>
              <a:buClr>
                <a:schemeClr val="dk1"/>
              </a:buClr>
              <a:buSzPts val="2600"/>
              <a:buNone/>
            </a:pPr>
            <a:endParaRPr dirty="0"/>
          </a:p>
        </p:txBody>
      </p:sp>
      <p:grpSp>
        <p:nvGrpSpPr>
          <p:cNvPr id="281" name="Google Shape;281;p28"/>
          <p:cNvGrpSpPr/>
          <p:nvPr/>
        </p:nvGrpSpPr>
        <p:grpSpPr>
          <a:xfrm>
            <a:off x="3501750" y="2572283"/>
            <a:ext cx="5232051" cy="3341406"/>
            <a:chOff x="3621392" y="3443955"/>
            <a:chExt cx="4969155" cy="3103739"/>
          </a:xfrm>
        </p:grpSpPr>
        <p:grpSp>
          <p:nvGrpSpPr>
            <p:cNvPr id="282" name="Google Shape;282;p28"/>
            <p:cNvGrpSpPr/>
            <p:nvPr/>
          </p:nvGrpSpPr>
          <p:grpSpPr>
            <a:xfrm>
              <a:off x="3621392" y="3443955"/>
              <a:ext cx="4969155" cy="3103739"/>
              <a:chOff x="3898632" y="3435409"/>
              <a:chExt cx="4969155" cy="3103739"/>
            </a:xfrm>
          </p:grpSpPr>
          <p:pic>
            <p:nvPicPr>
              <p:cNvPr id="283" name="Google Shape;283;p28" descr="Election campaign scenes Free Vector"/>
              <p:cNvPicPr preferRelativeResize="0"/>
              <p:nvPr/>
            </p:nvPicPr>
            <p:blipFill rotWithShape="1">
              <a:blip r:embed="rId3">
                <a:alphaModFix/>
              </a:blip>
              <a:srcRect/>
              <a:stretch/>
            </p:blipFill>
            <p:spPr>
              <a:xfrm>
                <a:off x="3898632" y="3435409"/>
                <a:ext cx="4969155" cy="3103739"/>
              </a:xfrm>
              <a:prstGeom prst="rect">
                <a:avLst/>
              </a:prstGeom>
              <a:noFill/>
              <a:ln>
                <a:noFill/>
              </a:ln>
            </p:spPr>
          </p:pic>
          <p:sp>
            <p:nvSpPr>
              <p:cNvPr id="284" name="Google Shape;284;p28"/>
              <p:cNvSpPr/>
              <p:nvPr/>
            </p:nvSpPr>
            <p:spPr>
              <a:xfrm>
                <a:off x="6105970" y="4289989"/>
                <a:ext cx="927219" cy="529839"/>
              </a:xfrm>
              <a:prstGeom prst="rect">
                <a:avLst/>
              </a:prstGeom>
              <a:solidFill>
                <a:schemeClr val="lt1"/>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85" name="Google Shape;285;p28"/>
            <p:cNvSpPr/>
            <p:nvPr/>
          </p:nvSpPr>
          <p:spPr>
            <a:xfrm>
              <a:off x="3990885" y="4948015"/>
              <a:ext cx="410199" cy="167450"/>
            </a:xfrm>
            <a:prstGeom prst="rect">
              <a:avLst/>
            </a:prstGeom>
            <a:solidFill>
              <a:srgbClr val="F1E3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189201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dirty="0"/>
              <a:t>اختيار صف الاحلام</a:t>
            </a:r>
            <a:r>
              <a:rPr lang="x-none" dirty="0"/>
              <a:t> </a:t>
            </a:r>
            <a:endParaRPr dirty="0"/>
          </a:p>
        </p:txBody>
      </p:sp>
      <p:sp>
        <p:nvSpPr>
          <p:cNvPr id="291" name="Google Shape;291;p29"/>
          <p:cNvSpPr txBox="1">
            <a:spLocks noGrp="1"/>
          </p:cNvSpPr>
          <p:nvPr>
            <p:ph type="body" idx="1"/>
          </p:nvPr>
        </p:nvSpPr>
        <p:spPr>
          <a:xfrm>
            <a:off x="358925" y="1093849"/>
            <a:ext cx="11494200" cy="5589900"/>
          </a:xfrm>
          <a:prstGeom prst="rect">
            <a:avLst/>
          </a:prstGeom>
          <a:noFill/>
          <a:ln>
            <a:noFill/>
          </a:ln>
        </p:spPr>
        <p:txBody>
          <a:bodyPr spcFirstLastPara="1" wrap="square" lIns="91425" tIns="45700" rIns="91425" bIns="45700" anchor="t" anchorCtr="0">
            <a:normAutofit fontScale="92500" lnSpcReduction="20000"/>
          </a:bodyPr>
          <a:lstStyle/>
          <a:p>
            <a:pPr marL="0" lvl="0" indent="0" algn="r" rtl="1">
              <a:lnSpc>
                <a:spcPct val="80000"/>
              </a:lnSpc>
              <a:spcBef>
                <a:spcPts val="0"/>
              </a:spcBef>
              <a:spcAft>
                <a:spcPts val="0"/>
              </a:spcAft>
              <a:buClr>
                <a:srgbClr val="0070C0"/>
              </a:buClr>
              <a:buSzPts val="2600"/>
              <a:buNone/>
            </a:pPr>
            <a:r>
              <a:rPr lang="ar-SA" dirty="0" err="1">
                <a:solidFill>
                  <a:srgbClr val="0070C0"/>
                </a:solidFill>
              </a:rPr>
              <a:t>فعاليه</a:t>
            </a:r>
            <a:r>
              <a:rPr lang="ar-SA" dirty="0">
                <a:solidFill>
                  <a:srgbClr val="0070C0"/>
                </a:solidFill>
              </a:rPr>
              <a:t> منهجيه</a:t>
            </a:r>
            <a:r>
              <a:rPr lang="x-none" dirty="0">
                <a:solidFill>
                  <a:srgbClr val="0070C0"/>
                </a:solidFill>
              </a:rPr>
              <a:t>: </a:t>
            </a:r>
            <a:endParaRPr dirty="0"/>
          </a:p>
          <a:p>
            <a:pPr marL="228600" lvl="0" indent="-228600">
              <a:lnSpc>
                <a:spcPct val="120000"/>
              </a:lnSpc>
            </a:pPr>
            <a:endParaRPr lang="ar-SA" dirty="0"/>
          </a:p>
          <a:p>
            <a:pPr marL="228600" lvl="0" indent="-228600">
              <a:lnSpc>
                <a:spcPct val="120000"/>
              </a:lnSpc>
            </a:pPr>
            <a:r>
              <a:rPr lang="ar-SA" dirty="0"/>
              <a:t>في هذا الدرس ، سنجري انتخابات  وسيختار كل طالب المجموعة التي قدمت ، في نظرهم ، أفضل صف أحلام</a:t>
            </a:r>
          </a:p>
          <a:p>
            <a:pPr marL="228600" lvl="0" indent="-228600">
              <a:lnSpc>
                <a:spcPct val="120000"/>
              </a:lnSpc>
            </a:pPr>
            <a:r>
              <a:rPr lang="ar-SA" dirty="0"/>
              <a:t>من أجل اجراء تجربة انتخابية ، كما هو الحال في الدولة باستخدام بطاقات الاقتراع والمغلفات ، ستقوم كل مجموعة بإعداد أوراق الاقتراع للتصويت. تتلقى كل مجموعة بطاقات بلون مختلف وعلى البطاقات ستكتب اسم المجموعة</a:t>
            </a:r>
          </a:p>
          <a:p>
            <a:pPr marL="228600" lvl="0" indent="-228600">
              <a:lnSpc>
                <a:spcPct val="120000"/>
              </a:lnSpc>
            </a:pPr>
            <a:r>
              <a:rPr lang="ar-SA" dirty="0"/>
              <a:t>سيأخذ كل طالب </a:t>
            </a:r>
            <a:r>
              <a:rPr lang="ar-SA" dirty="0" err="1"/>
              <a:t>البطاقه</a:t>
            </a:r>
            <a:r>
              <a:rPr lang="ar-SA" dirty="0"/>
              <a:t> الخاصة بالمجموعة التي يختارها ويضعها في مظروف. يضع المغلف في صندوق مُعد مسبقًا.</a:t>
            </a:r>
            <a:endParaRPr dirty="0"/>
          </a:p>
          <a:p>
            <a:pPr marL="228600" lvl="0" indent="-228600">
              <a:lnSpc>
                <a:spcPct val="120000"/>
              </a:lnSpc>
              <a:spcBef>
                <a:spcPts val="0"/>
              </a:spcBef>
            </a:pPr>
            <a:r>
              <a:rPr lang="ar-SA" dirty="0"/>
              <a:t>سيتم وضع بطاقات جميع الاحزاب بدقة على الطاولة حيث توجد الستارة والمغلفات. سيضع الطالب المغلف بعد ذلك في صندوق الاقتراع.</a:t>
            </a:r>
          </a:p>
          <a:p>
            <a:pPr marL="0" lvl="0" indent="0">
              <a:lnSpc>
                <a:spcPct val="120000"/>
              </a:lnSpc>
              <a:spcBef>
                <a:spcPts val="0"/>
              </a:spcBef>
              <a:buNone/>
            </a:pPr>
            <a:r>
              <a:rPr lang="ar-SA" dirty="0">
                <a:solidFill>
                  <a:srgbClr val="0070C0"/>
                </a:solidFill>
              </a:rPr>
              <a:t> فعاليات محوسبه : </a:t>
            </a:r>
          </a:p>
          <a:p>
            <a:pPr indent="-457200">
              <a:lnSpc>
                <a:spcPct val="120000"/>
              </a:lnSpc>
              <a:spcBef>
                <a:spcPts val="0"/>
              </a:spcBef>
            </a:pPr>
            <a:r>
              <a:rPr lang="ar-SA" dirty="0">
                <a:solidFill>
                  <a:schemeClr val="tx1"/>
                </a:solidFill>
              </a:rPr>
              <a:t>المعلم يقوم بتحضير استبيان محوسب (عبر الإنترنت) بأسماء المجموعات وإرسال الرابط إلى الطلاب في الصف. سيحدد كل طالب في الاستبيان المحوسب  اسم المجموعة التي يختارها.</a:t>
            </a:r>
            <a:endParaRPr dirty="0">
              <a:solidFill>
                <a:schemeClr val="tx1"/>
              </a:solidFill>
            </a:endParaRPr>
          </a:p>
        </p:txBody>
      </p:sp>
    </p:spTree>
    <p:extLst>
      <p:ext uri="{BB962C8B-B14F-4D97-AF65-F5344CB8AC3E}">
        <p14:creationId xmlns:p14="http://schemas.microsoft.com/office/powerpoint/2010/main" val="2790502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الصف يختار – "حلم </a:t>
            </a:r>
            <a:r>
              <a:rPr lang="ar-SA"/>
              <a:t>ال</a:t>
            </a:r>
            <a:r>
              <a:rPr lang="ar-JO"/>
              <a:t>صف</a:t>
            </a:r>
            <a:r>
              <a:rPr lang="ar-JO" dirty="0"/>
              <a:t>"</a:t>
            </a:r>
            <a:endParaRPr dirty="0"/>
          </a:p>
        </p:txBody>
      </p:sp>
      <p:sp>
        <p:nvSpPr>
          <p:cNvPr id="108" name="Google Shape;108;p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80000"/>
              </a:lnSpc>
              <a:spcBef>
                <a:spcPts val="1000"/>
              </a:spcBef>
              <a:spcAft>
                <a:spcPts val="0"/>
              </a:spcAft>
              <a:buClr>
                <a:schemeClr val="dk1"/>
              </a:buClr>
              <a:buSzPts val="2600"/>
              <a:buNone/>
            </a:pPr>
            <a:r>
              <a:rPr lang="ar-JO" dirty="0"/>
              <a:t>تعليمات للمعلم - الأساس المنطقي للدروس</a:t>
            </a:r>
          </a:p>
          <a:p>
            <a:pPr marL="0" lvl="0" indent="0" algn="r" rtl="1">
              <a:lnSpc>
                <a:spcPct val="80000"/>
              </a:lnSpc>
              <a:spcBef>
                <a:spcPts val="1000"/>
              </a:spcBef>
              <a:spcAft>
                <a:spcPts val="0"/>
              </a:spcAft>
              <a:buClr>
                <a:schemeClr val="dk1"/>
              </a:buClr>
              <a:buSzPts val="2600"/>
              <a:buNone/>
            </a:pPr>
            <a:r>
              <a:rPr lang="ar-JO" dirty="0"/>
              <a:t>في الفصول الثلاثة المعروضة هنا للصفوف الأولى والثانية ، ندعو الطلاب:</a:t>
            </a:r>
          </a:p>
          <a:p>
            <a:pPr marL="0" lvl="0" indent="0" algn="r" rtl="1">
              <a:lnSpc>
                <a:spcPct val="80000"/>
              </a:lnSpc>
              <a:spcBef>
                <a:spcPts val="1000"/>
              </a:spcBef>
              <a:spcAft>
                <a:spcPts val="0"/>
              </a:spcAft>
              <a:buClr>
                <a:schemeClr val="dk1"/>
              </a:buClr>
              <a:buSzPts val="2600"/>
              <a:buNone/>
            </a:pPr>
            <a:r>
              <a:rPr lang="ar-JO" dirty="0"/>
              <a:t>1. توضيح عملية </a:t>
            </a:r>
            <a:r>
              <a:rPr lang="ar-SA" dirty="0"/>
              <a:t>ال</a:t>
            </a:r>
            <a:r>
              <a:rPr lang="ar-JO" dirty="0"/>
              <a:t>انتخابات </a:t>
            </a:r>
            <a:r>
              <a:rPr lang="ar-SA" dirty="0"/>
              <a:t>في </a:t>
            </a:r>
            <a:r>
              <a:rPr lang="ar-JO" dirty="0"/>
              <a:t>الكنيست على أمل تحقيق دولة "ال</a:t>
            </a:r>
            <a:r>
              <a:rPr lang="ar-SA" dirty="0"/>
              <a:t>ا</a:t>
            </a:r>
            <a:r>
              <a:rPr lang="ar-JO" dirty="0"/>
              <a:t>حل</a:t>
            </a:r>
            <a:r>
              <a:rPr lang="ar-SA" dirty="0"/>
              <a:t>ا</a:t>
            </a:r>
            <a:r>
              <a:rPr lang="ar-JO" dirty="0"/>
              <a:t>م" </a:t>
            </a:r>
            <a:r>
              <a:rPr lang="ar-JO" dirty="0" err="1"/>
              <a:t>المث</a:t>
            </a:r>
            <a:r>
              <a:rPr lang="ar-SA" dirty="0"/>
              <a:t>اليه</a:t>
            </a:r>
            <a:r>
              <a:rPr lang="ar-JO" dirty="0"/>
              <a:t> ، من خلال أنشطة من عالم الأطفال.</a:t>
            </a:r>
          </a:p>
          <a:p>
            <a:pPr marL="0" lvl="0" indent="0" algn="r" rtl="1">
              <a:lnSpc>
                <a:spcPct val="80000"/>
              </a:lnSpc>
              <a:spcBef>
                <a:spcPts val="1000"/>
              </a:spcBef>
              <a:spcAft>
                <a:spcPts val="0"/>
              </a:spcAft>
              <a:buClr>
                <a:schemeClr val="dk1"/>
              </a:buClr>
              <a:buSzPts val="2600"/>
              <a:buNone/>
            </a:pPr>
            <a:r>
              <a:rPr lang="ar-JO" dirty="0"/>
              <a:t>2. تجربة تفكير</a:t>
            </a:r>
            <a:r>
              <a:rPr lang="ar-SA" dirty="0"/>
              <a:t>يه</a:t>
            </a:r>
            <a:r>
              <a:rPr lang="ar-JO" dirty="0"/>
              <a:t> في</a:t>
            </a:r>
            <a:r>
              <a:rPr lang="ar-SA" dirty="0"/>
              <a:t> «صف الاحلام»</a:t>
            </a:r>
            <a:r>
              <a:rPr lang="ar-JO" dirty="0"/>
              <a:t>  الذي يرغبون في الدراسة فيه.</a:t>
            </a:r>
          </a:p>
          <a:p>
            <a:pPr marL="0" lvl="0" indent="0" algn="r" rtl="1">
              <a:lnSpc>
                <a:spcPct val="80000"/>
              </a:lnSpc>
              <a:spcBef>
                <a:spcPts val="1000"/>
              </a:spcBef>
              <a:spcAft>
                <a:spcPts val="0"/>
              </a:spcAft>
              <a:buClr>
                <a:schemeClr val="dk1"/>
              </a:buClr>
              <a:buSzPts val="2600"/>
              <a:buNone/>
            </a:pPr>
            <a:r>
              <a:rPr lang="ar-JO" dirty="0"/>
              <a:t>3. سنسمح للطلاب بتقديم أفكارهم للطلاب في ال</a:t>
            </a:r>
            <a:r>
              <a:rPr lang="ar-SA" dirty="0"/>
              <a:t>صف</a:t>
            </a:r>
            <a:r>
              <a:rPr lang="ar-JO" dirty="0"/>
              <a:t>.</a:t>
            </a:r>
          </a:p>
          <a:p>
            <a:pPr marL="0" lvl="0" indent="0" algn="r" rtl="1">
              <a:lnSpc>
                <a:spcPct val="80000"/>
              </a:lnSpc>
              <a:spcBef>
                <a:spcPts val="1000"/>
              </a:spcBef>
              <a:spcAft>
                <a:spcPts val="0"/>
              </a:spcAft>
              <a:buClr>
                <a:schemeClr val="dk1"/>
              </a:buClr>
              <a:buSzPts val="2600"/>
              <a:buNone/>
            </a:pPr>
            <a:r>
              <a:rPr lang="ar-JO" dirty="0"/>
              <a:t>4. </a:t>
            </a:r>
            <a:r>
              <a:rPr lang="ar-SA" dirty="0"/>
              <a:t>تجرية</a:t>
            </a:r>
            <a:r>
              <a:rPr lang="ar-JO" dirty="0"/>
              <a:t>  عملية التصويت في ال</a:t>
            </a:r>
            <a:r>
              <a:rPr lang="ar-SA" dirty="0"/>
              <a:t>صف</a:t>
            </a:r>
            <a:r>
              <a:rPr lang="ar-JO" dirty="0"/>
              <a:t> لاختيار أ</a:t>
            </a:r>
            <a:r>
              <a:rPr lang="ar-SA" dirty="0"/>
              <a:t>فضل صف</a:t>
            </a:r>
            <a:r>
              <a:rPr lang="ar-JO" dirty="0"/>
              <a:t> في نظرهم.</a:t>
            </a:r>
          </a:p>
          <a:p>
            <a:pPr marL="0" lvl="0" indent="0" algn="r" rtl="1">
              <a:lnSpc>
                <a:spcPct val="80000"/>
              </a:lnSpc>
              <a:spcBef>
                <a:spcPts val="1000"/>
              </a:spcBef>
              <a:spcAft>
                <a:spcPts val="0"/>
              </a:spcAft>
              <a:buClr>
                <a:schemeClr val="dk1"/>
              </a:buClr>
              <a:buSzPts val="2600"/>
              <a:buNone/>
            </a:pPr>
            <a:endParaRPr lang="ar-JO" dirty="0"/>
          </a:p>
          <a:p>
            <a:pPr marL="0" lvl="0" indent="0" algn="r" rtl="1">
              <a:lnSpc>
                <a:spcPct val="80000"/>
              </a:lnSpc>
              <a:spcBef>
                <a:spcPts val="1000"/>
              </a:spcBef>
              <a:spcAft>
                <a:spcPts val="0"/>
              </a:spcAft>
              <a:buClr>
                <a:schemeClr val="dk1"/>
              </a:buClr>
              <a:buSzPts val="2600"/>
              <a:buNone/>
            </a:pPr>
            <a:r>
              <a:rPr lang="ar-JO" dirty="0"/>
              <a:t>أثناء النشاط التجريبي وفي نهايته ، سيشرح المعلم</a:t>
            </a:r>
            <a:r>
              <a:rPr lang="ar-SA"/>
              <a:t>/ة</a:t>
            </a:r>
            <a:r>
              <a:rPr lang="ar-JO"/>
              <a:t> </a:t>
            </a:r>
            <a:r>
              <a:rPr lang="ar-JO" dirty="0"/>
              <a:t>للطلاب أن النشاط الذي يحدث </a:t>
            </a:r>
            <a:r>
              <a:rPr lang="ar-JO"/>
              <a:t>في ال</a:t>
            </a:r>
            <a:r>
              <a:rPr lang="ar-SA"/>
              <a:t>صف</a:t>
            </a:r>
            <a:r>
              <a:rPr lang="ar-JO"/>
              <a:t> اهو </a:t>
            </a:r>
            <a:r>
              <a:rPr lang="ar-JO" dirty="0"/>
              <a:t>"لعبة</a:t>
            </a:r>
            <a:r>
              <a:rPr lang="ar-JO"/>
              <a:t>" </a:t>
            </a:r>
            <a:r>
              <a:rPr lang="ar-SA"/>
              <a:t> من خلالها </a:t>
            </a:r>
            <a:r>
              <a:rPr lang="ar-JO"/>
              <a:t>يتعرفون </a:t>
            </a:r>
            <a:r>
              <a:rPr lang="ar-JO" dirty="0"/>
              <a:t>على عملية الانتخابات التي تجري حاليًا </a:t>
            </a:r>
            <a:r>
              <a:rPr lang="ar-JO"/>
              <a:t>في </a:t>
            </a:r>
            <a:r>
              <a:rPr lang="ar-SA"/>
              <a:t>البلاد</a:t>
            </a:r>
            <a:r>
              <a:rPr lang="ar-JO"/>
              <a:t>.</a:t>
            </a:r>
            <a:endParaRPr lang="ar-JO" dirty="0"/>
          </a:p>
          <a:p>
            <a:pPr marL="0" lvl="0" indent="0" algn="r" rtl="1">
              <a:lnSpc>
                <a:spcPct val="80000"/>
              </a:lnSpc>
              <a:spcBef>
                <a:spcPts val="1000"/>
              </a:spcBef>
              <a:spcAft>
                <a:spcPts val="0"/>
              </a:spcAft>
              <a:buClr>
                <a:schemeClr val="dk1"/>
              </a:buClr>
              <a:buSzPts val="2600"/>
              <a:buNone/>
            </a:pPr>
            <a:r>
              <a:rPr lang="ar-JO" dirty="0"/>
              <a:t> التشابه بين عملية</a:t>
            </a:r>
            <a:r>
              <a:rPr lang="ar-SA"/>
              <a:t> الانتخابات</a:t>
            </a:r>
            <a:r>
              <a:rPr lang="ar-JO"/>
              <a:t> </a:t>
            </a:r>
            <a:r>
              <a:rPr lang="ar-JO" dirty="0"/>
              <a:t>التي يتم تجربتها </a:t>
            </a:r>
            <a:r>
              <a:rPr lang="ar-JO"/>
              <a:t>في ال</a:t>
            </a:r>
            <a:r>
              <a:rPr lang="ar-SA"/>
              <a:t>صف</a:t>
            </a:r>
            <a:r>
              <a:rPr lang="ar-JO"/>
              <a:t> </a:t>
            </a:r>
            <a:r>
              <a:rPr lang="ar-JO" dirty="0"/>
              <a:t>وعملية </a:t>
            </a:r>
            <a:r>
              <a:rPr lang="ar-JO"/>
              <a:t>الانتخابات ال</a:t>
            </a:r>
            <a:r>
              <a:rPr lang="ar-SA"/>
              <a:t>حقيقية ستسمح</a:t>
            </a:r>
            <a:r>
              <a:rPr lang="ar-JO"/>
              <a:t> </a:t>
            </a:r>
            <a:r>
              <a:rPr lang="ar-JO" dirty="0"/>
              <a:t>للطلاب بفهم حقيقة الانتخابات التي تجري في البلاد.</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SA" dirty="0"/>
              <a:t>اختيار صف الاحلام </a:t>
            </a:r>
            <a:endParaRPr dirty="0"/>
          </a:p>
        </p:txBody>
      </p:sp>
      <p:sp>
        <p:nvSpPr>
          <p:cNvPr id="297" name="Google Shape;297;p30"/>
          <p:cNvSpPr txBox="1">
            <a:spLocks noGrp="1"/>
          </p:cNvSpPr>
          <p:nvPr>
            <p:ph type="body" idx="1"/>
          </p:nvPr>
        </p:nvSpPr>
        <p:spPr>
          <a:xfrm>
            <a:off x="358923" y="1189411"/>
            <a:ext cx="11494200" cy="5144700"/>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ar-SA" dirty="0"/>
              <a:t>التصويت / الاختيار هي عمليه سريه ، بحيث لا يؤثر أحد على قرار الطالب ويغيره. من حق الطلاب عدم الكشف لمن صوتوا .</a:t>
            </a:r>
            <a:endParaRPr dirty="0"/>
          </a:p>
          <a:p>
            <a:pPr marL="0" lvl="0" indent="0" algn="r" rtl="1">
              <a:lnSpc>
                <a:spcPct val="90000"/>
              </a:lnSpc>
              <a:spcBef>
                <a:spcPts val="1000"/>
              </a:spcBef>
              <a:spcAft>
                <a:spcPts val="0"/>
              </a:spcAft>
              <a:buClr>
                <a:srgbClr val="0070C0"/>
              </a:buClr>
              <a:buSzPts val="2600"/>
              <a:buNone/>
            </a:pPr>
            <a:r>
              <a:rPr lang="ar-SA" dirty="0">
                <a:solidFill>
                  <a:srgbClr val="0070C0"/>
                </a:solidFill>
              </a:rPr>
              <a:t>فعاليات منهجيه :</a:t>
            </a:r>
          </a:p>
          <a:p>
            <a:pPr marL="0" lvl="0" indent="0">
              <a:buClr>
                <a:srgbClr val="0070C0"/>
              </a:buClr>
              <a:buNone/>
            </a:pPr>
            <a:r>
              <a:rPr lang="ar-SA" dirty="0"/>
              <a:t>سيذهب كل طالب يناديه المعلم  وراء الستار ويختار بطاقة المجموعة التي يريد اختيارها.</a:t>
            </a:r>
          </a:p>
          <a:p>
            <a:pPr marL="0" lvl="0" indent="0">
              <a:buClr>
                <a:srgbClr val="0070C0"/>
              </a:buClr>
              <a:buNone/>
            </a:pPr>
            <a:r>
              <a:rPr lang="ar-SA" dirty="0"/>
              <a:t>يختار كل طالب بطاقه لمجموعة ليست مجموعته ويضع بطاقه واحدة فقط في الغلاف.</a:t>
            </a:r>
            <a:endParaRPr dirty="0"/>
          </a:p>
          <a:p>
            <a:pPr marL="0" lvl="0" indent="0" algn="r" rtl="1">
              <a:lnSpc>
                <a:spcPct val="90000"/>
              </a:lnSpc>
              <a:spcBef>
                <a:spcPts val="1000"/>
              </a:spcBef>
              <a:spcAft>
                <a:spcPts val="0"/>
              </a:spcAft>
              <a:buClr>
                <a:schemeClr val="dk1"/>
              </a:buClr>
              <a:buSzPts val="2600"/>
              <a:buNone/>
            </a:pPr>
            <a:endParaRPr dirty="0"/>
          </a:p>
          <a:p>
            <a:pPr marL="0" lvl="0" indent="0" algn="r" rtl="1">
              <a:lnSpc>
                <a:spcPct val="90000"/>
              </a:lnSpc>
              <a:spcBef>
                <a:spcPts val="1000"/>
              </a:spcBef>
              <a:spcAft>
                <a:spcPts val="0"/>
              </a:spcAft>
              <a:buClr>
                <a:srgbClr val="0070C0"/>
              </a:buClr>
              <a:buSzPts val="2600"/>
              <a:buNone/>
            </a:pPr>
            <a:r>
              <a:rPr lang="ar-SA" dirty="0">
                <a:solidFill>
                  <a:srgbClr val="0070C0"/>
                </a:solidFill>
              </a:rPr>
              <a:t>فعاليات محوسبه :</a:t>
            </a:r>
            <a:endParaRPr dirty="0"/>
          </a:p>
          <a:p>
            <a:pPr marL="0" lvl="0" indent="0">
              <a:buNone/>
            </a:pPr>
            <a:r>
              <a:rPr lang="ar-SA" dirty="0"/>
              <a:t>تعبئة استبيان عبر الإنترنت</a:t>
            </a:r>
            <a:endParaRPr dirty="0"/>
          </a:p>
        </p:txBody>
      </p:sp>
      <p:pic>
        <p:nvPicPr>
          <p:cNvPr id="298" name="Google Shape;298;p30" descr="Voting and election concept Premium Vector"/>
          <p:cNvPicPr preferRelativeResize="0"/>
          <p:nvPr/>
        </p:nvPicPr>
        <p:blipFill rotWithShape="1">
          <a:blip r:embed="rId3">
            <a:alphaModFix/>
          </a:blip>
          <a:srcRect/>
          <a:stretch/>
        </p:blipFill>
        <p:spPr>
          <a:xfrm>
            <a:off x="4395195" y="3761761"/>
            <a:ext cx="3421550" cy="2322925"/>
          </a:xfrm>
          <a:prstGeom prst="rect">
            <a:avLst/>
          </a:prstGeom>
          <a:noFill/>
          <a:ln>
            <a:noFill/>
          </a:ln>
        </p:spPr>
      </p:pic>
    </p:spTree>
    <p:extLst>
      <p:ext uri="{BB962C8B-B14F-4D97-AF65-F5344CB8AC3E}">
        <p14:creationId xmlns:p14="http://schemas.microsoft.com/office/powerpoint/2010/main" val="391671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AE" dirty="0"/>
              <a:t>انتخاب صف الأحلام</a:t>
            </a:r>
            <a:endParaRPr dirty="0"/>
          </a:p>
        </p:txBody>
      </p:sp>
      <p:sp>
        <p:nvSpPr>
          <p:cNvPr id="304" name="Google Shape;304;p31"/>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dk1"/>
              </a:buClr>
              <a:buSzPts val="2600"/>
              <a:buNone/>
            </a:pPr>
            <a:r>
              <a:rPr lang="ar-AE" dirty="0"/>
              <a:t>المجموعة التي سوف تنتخب هي تلك التي ستحصل على اكبر مجموعة بطاقات باللون الخاص بها – هذا يعني بان اغلبية طلاب الصف أرادوا حلم هذه المجموعة .</a:t>
            </a:r>
            <a:r>
              <a:rPr lang="x-none" dirty="0"/>
              <a:t> </a:t>
            </a:r>
            <a:endParaRPr dirty="0"/>
          </a:p>
        </p:txBody>
      </p:sp>
      <p:pic>
        <p:nvPicPr>
          <p:cNvPr id="305" name="Google Shape;305;p31" descr="Winners concept illustration Free Vector"/>
          <p:cNvPicPr preferRelativeResize="0"/>
          <p:nvPr/>
        </p:nvPicPr>
        <p:blipFill rotWithShape="1">
          <a:blip r:embed="rId3">
            <a:alphaModFix/>
          </a:blip>
          <a:srcRect/>
          <a:stretch/>
        </p:blipFill>
        <p:spPr>
          <a:xfrm>
            <a:off x="3124645" y="2282441"/>
            <a:ext cx="5962650" cy="3971925"/>
          </a:xfrm>
          <a:prstGeom prst="rect">
            <a:avLst/>
          </a:prstGeom>
          <a:noFill/>
          <a:ln>
            <a:noFill/>
          </a:ln>
        </p:spPr>
      </p:pic>
    </p:spTree>
    <p:extLst>
      <p:ext uri="{BB962C8B-B14F-4D97-AF65-F5344CB8AC3E}">
        <p14:creationId xmlns:p14="http://schemas.microsoft.com/office/powerpoint/2010/main" val="82911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2"/>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11" name="Google Shape;311;p32"/>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070C0"/>
              </a:buClr>
              <a:buSzPts val="2600"/>
              <a:buNone/>
            </a:pPr>
            <a:r>
              <a:rPr lang="ar-AE" dirty="0">
                <a:solidFill>
                  <a:srgbClr val="0070C0"/>
                </a:solidFill>
              </a:rPr>
              <a:t>فعالية  وجاهية :</a:t>
            </a:r>
            <a:r>
              <a:rPr lang="x-none" dirty="0">
                <a:solidFill>
                  <a:srgbClr val="0070C0"/>
                </a:solidFill>
              </a:rPr>
              <a:t> </a:t>
            </a:r>
            <a:endParaRPr dirty="0"/>
          </a:p>
          <a:p>
            <a:pPr marL="228600" lvl="0" indent="-228600" algn="r" rtl="1">
              <a:lnSpc>
                <a:spcPct val="90000"/>
              </a:lnSpc>
              <a:spcBef>
                <a:spcPts val="1000"/>
              </a:spcBef>
              <a:spcAft>
                <a:spcPts val="0"/>
              </a:spcAft>
              <a:buClr>
                <a:schemeClr val="dk1"/>
              </a:buClr>
              <a:buSzPts val="2600"/>
              <a:buChar char="●"/>
            </a:pPr>
            <a:r>
              <a:rPr lang="ar-AE" dirty="0"/>
              <a:t>المعلمة تدعوا  اليها رؤساء المجموعات </a:t>
            </a:r>
            <a:r>
              <a:rPr lang="x-none" dirty="0"/>
              <a:t>:</a:t>
            </a:r>
            <a:endParaRPr dirty="0"/>
          </a:p>
          <a:p>
            <a:pPr marL="228600" lvl="0" indent="-228600" algn="r" rtl="1">
              <a:lnSpc>
                <a:spcPct val="90000"/>
              </a:lnSpc>
              <a:spcBef>
                <a:spcPts val="1000"/>
              </a:spcBef>
              <a:spcAft>
                <a:spcPts val="0"/>
              </a:spcAft>
              <a:buClr>
                <a:schemeClr val="dk1"/>
              </a:buClr>
              <a:buSzPts val="2600"/>
              <a:buChar char="●"/>
            </a:pPr>
            <a:r>
              <a:rPr lang="ar-AE" dirty="0"/>
              <a:t>احدهم يفتح المغلفات</a:t>
            </a:r>
            <a:r>
              <a:rPr lang="he-IL" dirty="0"/>
              <a:t>, </a:t>
            </a:r>
            <a:r>
              <a:rPr lang="ar-AE" dirty="0"/>
              <a:t>ثلاثة من رؤساء المجموعات يقفون بجانب اللوح يسجلون عدد البطاقات التي حصلت عليها كل مجموعة بحسب المغلفات.</a:t>
            </a:r>
          </a:p>
          <a:p>
            <a:pPr marL="228600" lvl="0" indent="-228600" algn="r" rtl="1">
              <a:lnSpc>
                <a:spcPct val="90000"/>
              </a:lnSpc>
              <a:spcBef>
                <a:spcPts val="1000"/>
              </a:spcBef>
              <a:spcAft>
                <a:spcPts val="0"/>
              </a:spcAft>
              <a:buClr>
                <a:schemeClr val="dk1"/>
              </a:buClr>
              <a:buSzPts val="2600"/>
              <a:buChar char="●"/>
            </a:pPr>
            <a:r>
              <a:rPr lang="ar-AE" dirty="0"/>
              <a:t>في نهاية العملية تنتخب المجموعة الحاصلة على اغلبية الاصوات</a:t>
            </a:r>
            <a:r>
              <a:rPr lang="x-none" dirty="0"/>
              <a:t>.</a:t>
            </a:r>
            <a:endParaRPr dirty="0"/>
          </a:p>
          <a:p>
            <a:pPr marL="0" lvl="0" indent="0" algn="r" rtl="1">
              <a:lnSpc>
                <a:spcPct val="90000"/>
              </a:lnSpc>
              <a:spcBef>
                <a:spcPts val="1000"/>
              </a:spcBef>
              <a:spcAft>
                <a:spcPts val="0"/>
              </a:spcAft>
              <a:buClr>
                <a:schemeClr val="dk1"/>
              </a:buClr>
              <a:buSzPts val="2600"/>
              <a:buNone/>
            </a:pPr>
            <a:endParaRPr dirty="0"/>
          </a:p>
          <a:p>
            <a:pPr marL="0" lvl="0" indent="0">
              <a:buClr>
                <a:srgbClr val="0070C0"/>
              </a:buClr>
              <a:buNone/>
            </a:pPr>
            <a:r>
              <a:rPr lang="ar-AE" dirty="0">
                <a:solidFill>
                  <a:srgbClr val="0070C0"/>
                </a:solidFill>
              </a:rPr>
              <a:t>فعالية محوسبة</a:t>
            </a:r>
            <a:r>
              <a:rPr lang="x-none" dirty="0">
                <a:solidFill>
                  <a:srgbClr val="0070C0"/>
                </a:solidFill>
              </a:rPr>
              <a:t>:</a:t>
            </a:r>
            <a:endParaRPr dirty="0">
              <a:solidFill>
                <a:srgbClr val="0070C0"/>
              </a:solidFill>
            </a:endParaRPr>
          </a:p>
          <a:p>
            <a:pPr marL="228600" lvl="0" indent="-228600" algn="r" rtl="1">
              <a:lnSpc>
                <a:spcPct val="90000"/>
              </a:lnSpc>
              <a:spcBef>
                <a:spcPts val="1000"/>
              </a:spcBef>
              <a:spcAft>
                <a:spcPts val="0"/>
              </a:spcAft>
              <a:buClr>
                <a:schemeClr val="dk1"/>
              </a:buClr>
              <a:buSzPts val="2600"/>
              <a:buChar char="●"/>
            </a:pPr>
            <a:r>
              <a:rPr lang="ar-AE" dirty="0"/>
              <a:t>في نهاية عملية الانتخاب وتعبئة الاستمارات  المعلمة تعرض الإجابات للاستمارات وتعلن عن المجموعة الفائزة.</a:t>
            </a:r>
            <a:endParaRPr dirty="0"/>
          </a:p>
        </p:txBody>
      </p:sp>
      <p:sp>
        <p:nvSpPr>
          <p:cNvPr id="2" name="Rectangle 1"/>
          <p:cNvSpPr>
            <a:spLocks noChangeArrowheads="1"/>
          </p:cNvSpPr>
          <p:nvPr/>
        </p:nvSpPr>
        <p:spPr bwMode="auto">
          <a:xfrm>
            <a:off x="0" y="0"/>
            <a:ext cx="12192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altLang="he-IL" sz="1800" b="0" i="0" u="none" strike="noStrike" cap="none" normalizeH="0" baseline="0">
                <a:ln>
                  <a:noFill/>
                </a:ln>
                <a:solidFill>
                  <a:srgbClr val="202124"/>
                </a:solidFill>
                <a:effectLst/>
                <a:latin typeface="inherit"/>
                <a:cs typeface="Arial" panose="020B0604020202020204" pitchFamily="34" charset="0"/>
              </a:rPr>
              <a:t>ي نهاية العملية ، يتم تحديد المجموعة</a:t>
            </a:r>
            <a:r>
              <a:rPr kumimoji="0" lang="he-IL" altLang="he-IL" sz="1100" b="0" i="0" u="none" strike="noStrike" cap="none" normalizeH="0" baseline="0">
                <a:ln>
                  <a:noFill/>
                </a:ln>
                <a:solidFill>
                  <a:schemeClr val="tx1"/>
                </a:solidFill>
                <a:effectLst/>
              </a:rPr>
              <a:t> </a:t>
            </a:r>
            <a:endParaRPr kumimoji="0" lang="he-IL" altLang="he-I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57539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3"/>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17" name="Google Shape;317;p33"/>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AE" dirty="0"/>
              <a:t>نصفق للمجموعة الفائزة</a:t>
            </a:r>
            <a:endParaRPr dirty="0"/>
          </a:p>
        </p:txBody>
      </p:sp>
      <p:pic>
        <p:nvPicPr>
          <p:cNvPr id="318" name="Google Shape;318;p33" descr="Hands clap in flat style, applause congratulations claps. Premium Vector"/>
          <p:cNvPicPr preferRelativeResize="0"/>
          <p:nvPr/>
        </p:nvPicPr>
        <p:blipFill rotWithShape="1">
          <a:blip r:embed="rId3">
            <a:alphaModFix/>
          </a:blip>
          <a:srcRect/>
          <a:stretch/>
        </p:blipFill>
        <p:spPr>
          <a:xfrm>
            <a:off x="3039187" y="2255065"/>
            <a:ext cx="6191128" cy="3214244"/>
          </a:xfrm>
          <a:prstGeom prst="rect">
            <a:avLst/>
          </a:prstGeom>
          <a:noFill/>
          <a:ln>
            <a:noFill/>
          </a:ln>
        </p:spPr>
      </p:pic>
    </p:spTree>
    <p:extLst>
      <p:ext uri="{BB962C8B-B14F-4D97-AF65-F5344CB8AC3E}">
        <p14:creationId xmlns:p14="http://schemas.microsoft.com/office/powerpoint/2010/main" val="3963669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24" name="Google Shape;324;p3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1000"/>
              </a:spcBef>
              <a:spcAft>
                <a:spcPts val="0"/>
              </a:spcAft>
              <a:buClr>
                <a:schemeClr val="dk1"/>
              </a:buClr>
              <a:buSzPts val="2600"/>
              <a:buNone/>
            </a:pPr>
            <a:r>
              <a:rPr lang="ar-AE" dirty="0"/>
              <a:t>                                                     تلخيص</a:t>
            </a:r>
            <a:endParaRPr dirty="0"/>
          </a:p>
          <a:p>
            <a:pPr marL="0" lvl="0" indent="0" algn="r" rtl="1">
              <a:lnSpc>
                <a:spcPct val="90000"/>
              </a:lnSpc>
              <a:spcBef>
                <a:spcPts val="1000"/>
              </a:spcBef>
              <a:spcAft>
                <a:spcPts val="0"/>
              </a:spcAft>
              <a:buClr>
                <a:schemeClr val="dk1"/>
              </a:buClr>
              <a:buSzPts val="2600"/>
              <a:buNone/>
            </a:pPr>
            <a:r>
              <a:rPr lang="ar-AE" dirty="0"/>
              <a:t>العملية التي مررت بالصف تشابه بدرجة كبيرة لما يحدث في عملية الانتخابات  بالدولة </a:t>
            </a:r>
            <a:r>
              <a:rPr lang="x-none" dirty="0"/>
              <a:t>:</a:t>
            </a:r>
            <a:endParaRPr dirty="0"/>
          </a:p>
          <a:p>
            <a:pPr marL="0" lvl="0" indent="0" algn="r" rtl="1">
              <a:lnSpc>
                <a:spcPct val="90000"/>
              </a:lnSpc>
              <a:spcBef>
                <a:spcPts val="1000"/>
              </a:spcBef>
              <a:spcAft>
                <a:spcPts val="0"/>
              </a:spcAft>
              <a:buClr>
                <a:schemeClr val="dk1"/>
              </a:buClr>
              <a:buSzPts val="2600"/>
              <a:buNone/>
            </a:pPr>
            <a:r>
              <a:rPr lang="ar-AE" dirty="0"/>
              <a:t>في الانتخابات مواطني الدولة ينتخبون الممثلون عنهم : أعضاء الكنيست.</a:t>
            </a:r>
          </a:p>
          <a:p>
            <a:pPr marL="0" lvl="0" indent="0" algn="r" rtl="1">
              <a:lnSpc>
                <a:spcPct val="90000"/>
              </a:lnSpc>
              <a:spcBef>
                <a:spcPts val="1000"/>
              </a:spcBef>
              <a:spcAft>
                <a:spcPts val="0"/>
              </a:spcAft>
              <a:buClr>
                <a:schemeClr val="dk1"/>
              </a:buClr>
              <a:buSzPts val="2600"/>
              <a:buNone/>
            </a:pPr>
            <a:r>
              <a:rPr lang="ar-AE" dirty="0"/>
              <a:t>رئيس الحكومة والوزراء يعينون من أعضاء الكنيست المنتخبون.</a:t>
            </a:r>
          </a:p>
          <a:p>
            <a:pPr marL="0" lvl="0" indent="0" algn="r" rtl="1">
              <a:lnSpc>
                <a:spcPct val="90000"/>
              </a:lnSpc>
              <a:spcBef>
                <a:spcPts val="1000"/>
              </a:spcBef>
              <a:spcAft>
                <a:spcPts val="0"/>
              </a:spcAft>
              <a:buClr>
                <a:schemeClr val="dk1"/>
              </a:buClr>
              <a:buSzPts val="2600"/>
              <a:buNone/>
            </a:pPr>
            <a:r>
              <a:rPr lang="ar-AE" dirty="0"/>
              <a:t>انتم</a:t>
            </a:r>
            <a:r>
              <a:rPr lang="x-none" dirty="0"/>
              <a:t>- </a:t>
            </a:r>
            <a:r>
              <a:rPr lang="he-IL" dirty="0"/>
              <a:t> </a:t>
            </a:r>
            <a:r>
              <a:rPr lang="ar-AE" dirty="0"/>
              <a:t>طلاب الصف</a:t>
            </a:r>
            <a:r>
              <a:rPr lang="x-none" dirty="0"/>
              <a:t>, </a:t>
            </a:r>
            <a:r>
              <a:rPr lang="ar-AE" dirty="0"/>
              <a:t>انتخبتم المجموعة التي عرضت لكم صف الاحلام.  </a:t>
            </a:r>
          </a:p>
          <a:p>
            <a:pPr marL="0" lvl="0" indent="0" algn="r" rtl="1">
              <a:lnSpc>
                <a:spcPct val="90000"/>
              </a:lnSpc>
              <a:spcBef>
                <a:spcPts val="1000"/>
              </a:spcBef>
              <a:spcAft>
                <a:spcPts val="0"/>
              </a:spcAft>
              <a:buClr>
                <a:schemeClr val="dk1"/>
              </a:buClr>
              <a:buSzPts val="2600"/>
              <a:buNone/>
            </a:pPr>
            <a:r>
              <a:rPr lang="ar-AE" dirty="0"/>
              <a:t>تماما مثلما انتخبنا صف الاحلام , كذلك مواطنو الدولة ينتخبون من سيكونون  ممثليهم الذين سيديرون  الدولة  نيابة عنهم.</a:t>
            </a:r>
            <a:endParaRPr dirty="0"/>
          </a:p>
        </p:txBody>
      </p:sp>
    </p:spTree>
    <p:extLst>
      <p:ext uri="{BB962C8B-B14F-4D97-AF65-F5344CB8AC3E}">
        <p14:creationId xmlns:p14="http://schemas.microsoft.com/office/powerpoint/2010/main" val="3190253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30" name="Google Shape;330;p35"/>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indent="0" algn="ctr">
              <a:spcBef>
                <a:spcPts val="0"/>
              </a:spcBef>
              <a:buNone/>
            </a:pPr>
            <a:r>
              <a:rPr lang="ar-AE" dirty="0"/>
              <a:t>تلخيص </a:t>
            </a:r>
            <a:r>
              <a:rPr lang="x-none" dirty="0"/>
              <a:t>: </a:t>
            </a:r>
            <a:endParaRPr lang="ar-AE" dirty="0"/>
          </a:p>
          <a:p>
            <a:pPr marL="0" lvl="0" indent="0" algn="ctr">
              <a:spcBef>
                <a:spcPts val="0"/>
              </a:spcBef>
              <a:buNone/>
            </a:pPr>
            <a:endParaRPr lang="ar-AE" altLang="he-IL" dirty="0">
              <a:cs typeface="Arial" panose="020B0604020202020204" pitchFamily="34" charset="0"/>
            </a:endParaRPr>
          </a:p>
          <a:p>
            <a:pPr marL="0" lvl="0" indent="0">
              <a:spcBef>
                <a:spcPts val="0"/>
              </a:spcBef>
              <a:buNone/>
            </a:pPr>
            <a:r>
              <a:rPr lang="ar-SA" altLang="he-IL" sz="2800" b="0" dirty="0">
                <a:solidFill>
                  <a:srgbClr val="202124"/>
                </a:solidFill>
                <a:latin typeface="Calibri" panose="020F0502020204030204" pitchFamily="34" charset="0"/>
                <a:cs typeface="Calibri" panose="020F0502020204030204" pitchFamily="34" charset="0"/>
              </a:rPr>
              <a:t>في الص</a:t>
            </a:r>
            <a:r>
              <a:rPr lang="ar-AE" altLang="he-IL" sz="2800" b="0" dirty="0">
                <a:solidFill>
                  <a:srgbClr val="202124"/>
                </a:solidFill>
                <a:latin typeface="Calibri" panose="020F0502020204030204" pitchFamily="34" charset="0"/>
                <a:cs typeface="Calibri" panose="020F0502020204030204" pitchFamily="34" charset="0"/>
              </a:rPr>
              <a:t>ف</a:t>
            </a:r>
            <a:r>
              <a:rPr lang="ar-SA" altLang="he-IL" sz="2800" b="0" dirty="0">
                <a:solidFill>
                  <a:srgbClr val="202124"/>
                </a:solidFill>
                <a:latin typeface="Calibri" panose="020F0502020204030204" pitchFamily="34" charset="0"/>
                <a:cs typeface="Calibri" panose="020F0502020204030204" pitchFamily="34" charset="0"/>
              </a:rPr>
              <a:t> ، فكرت كل مجموعة في حلمها </a:t>
            </a:r>
            <a:r>
              <a:rPr lang="ar-AE" altLang="he-IL" sz="2800" b="0" dirty="0">
                <a:solidFill>
                  <a:srgbClr val="202124"/>
                </a:solidFill>
                <a:latin typeface="Calibri" panose="020F0502020204030204" pitchFamily="34" charset="0"/>
                <a:cs typeface="Calibri" panose="020F0502020204030204" pitchFamily="34" charset="0"/>
              </a:rPr>
              <a:t>كيف سيكون </a:t>
            </a:r>
            <a:r>
              <a:rPr lang="ar-SA" altLang="he-IL" sz="2800" b="0" dirty="0">
                <a:solidFill>
                  <a:srgbClr val="202124"/>
                </a:solidFill>
                <a:latin typeface="Calibri" panose="020F0502020204030204" pitchFamily="34" charset="0"/>
                <a:cs typeface="Calibri" panose="020F0502020204030204" pitchFamily="34" charset="0"/>
              </a:rPr>
              <a:t>الص</a:t>
            </a:r>
            <a:r>
              <a:rPr lang="ar-AE" altLang="he-IL" sz="2800" b="0" dirty="0">
                <a:solidFill>
                  <a:srgbClr val="202124"/>
                </a:solidFill>
                <a:latin typeface="Calibri" panose="020F0502020204030204" pitchFamily="34" charset="0"/>
                <a:cs typeface="Calibri" panose="020F0502020204030204" pitchFamily="34" charset="0"/>
              </a:rPr>
              <a:t>ف</a:t>
            </a:r>
            <a:r>
              <a:rPr lang="ar-SA" altLang="he-IL" sz="2800" b="0" dirty="0">
                <a:solidFill>
                  <a:srgbClr val="202124"/>
                </a:solidFill>
                <a:latin typeface="Calibri" panose="020F0502020204030204" pitchFamily="34" charset="0"/>
                <a:cs typeface="Calibri" panose="020F0502020204030204" pitchFamily="34" charset="0"/>
              </a:rPr>
              <a:t> الذي يرغبون </a:t>
            </a:r>
            <a:r>
              <a:rPr lang="ar-AE" altLang="he-IL" sz="2800" b="0" dirty="0">
                <a:solidFill>
                  <a:srgbClr val="202124"/>
                </a:solidFill>
                <a:latin typeface="Calibri" panose="020F0502020204030204" pitchFamily="34" charset="0"/>
                <a:cs typeface="Calibri" panose="020F0502020204030204" pitchFamily="34" charset="0"/>
              </a:rPr>
              <a:t>ب</a:t>
            </a:r>
            <a:r>
              <a:rPr lang="ar-SA" altLang="he-IL" sz="2800" b="0" dirty="0">
                <a:solidFill>
                  <a:srgbClr val="202124"/>
                </a:solidFill>
                <a:latin typeface="Calibri" panose="020F0502020204030204" pitchFamily="34" charset="0"/>
                <a:cs typeface="Calibri" panose="020F0502020204030204" pitchFamily="34" charset="0"/>
              </a:rPr>
              <a:t>الدراسة </a:t>
            </a:r>
            <a:r>
              <a:rPr lang="ar-AE" altLang="he-IL" sz="2800" b="0" dirty="0">
                <a:solidFill>
                  <a:srgbClr val="202124"/>
                </a:solidFill>
                <a:latin typeface="Calibri" panose="020F0502020204030204" pitchFamily="34" charset="0"/>
                <a:cs typeface="Calibri" panose="020F0502020204030204" pitchFamily="34" charset="0"/>
              </a:rPr>
              <a:t>به</a:t>
            </a:r>
            <a:r>
              <a:rPr lang="x-none" sz="2800" b="0" dirty="0">
                <a:latin typeface="Calibri" panose="020F0502020204030204" pitchFamily="34" charset="0"/>
                <a:cs typeface="Calibri" panose="020F0502020204030204" pitchFamily="34" charset="0"/>
              </a:rPr>
              <a:t>.</a:t>
            </a:r>
            <a:endParaRPr b="0" dirty="0">
              <a:latin typeface="Calibri" panose="020F0502020204030204" pitchFamily="34" charset="0"/>
              <a:cs typeface="Calibri" panose="020F0502020204030204" pitchFamily="34" charset="0"/>
            </a:endParaRPr>
          </a:p>
          <a:p>
            <a:pPr marL="0" lvl="0" indent="0" rtl="1">
              <a:lnSpc>
                <a:spcPct val="90000"/>
              </a:lnSpc>
              <a:spcBef>
                <a:spcPts val="1000"/>
              </a:spcBef>
              <a:spcAft>
                <a:spcPts val="0"/>
              </a:spcAft>
              <a:buClr>
                <a:schemeClr val="dk1"/>
              </a:buClr>
              <a:buSzPts val="2600"/>
              <a:buNone/>
            </a:pPr>
            <a:r>
              <a:rPr lang="ar-AE" b="0" dirty="0">
                <a:latin typeface="Calibri" panose="020F0502020204030204" pitchFamily="34" charset="0"/>
                <a:cs typeface="Calibri" panose="020F0502020204030204" pitchFamily="34" charset="0"/>
              </a:rPr>
              <a:t> في الدولة يوجد أحزاب وكل حزب يعرض حلمه بالنسبة للدولة.</a:t>
            </a:r>
          </a:p>
          <a:p>
            <a:pPr marL="0" lvl="0" indent="0">
              <a:buNone/>
            </a:pPr>
            <a:r>
              <a:rPr lang="ar-SA" altLang="he-IL" sz="2400" b="0" dirty="0">
                <a:solidFill>
                  <a:srgbClr val="202124"/>
                </a:solidFill>
                <a:latin typeface="Calibri" panose="020F0502020204030204" pitchFamily="34" charset="0"/>
                <a:cs typeface="Calibri" panose="020F0502020204030204" pitchFamily="34" charset="0"/>
              </a:rPr>
              <a:t>في الص</a:t>
            </a:r>
            <a:r>
              <a:rPr lang="ar-AE" altLang="he-IL" sz="2400" b="0" dirty="0">
                <a:solidFill>
                  <a:srgbClr val="202124"/>
                </a:solidFill>
                <a:latin typeface="Calibri" panose="020F0502020204030204" pitchFamily="34" charset="0"/>
                <a:cs typeface="Calibri" panose="020F0502020204030204" pitchFamily="34" charset="0"/>
              </a:rPr>
              <a:t>ف – كل مجموعة عرضت امام الصف ( صف الاحلام ) بنظرها.</a:t>
            </a:r>
          </a:p>
          <a:p>
            <a:pPr marL="0" lvl="0" indent="0">
              <a:buNone/>
            </a:pPr>
            <a:r>
              <a:rPr lang="ar-AE" sz="2400" b="0" dirty="0">
                <a:latin typeface="Calibri" panose="020F0502020204030204" pitchFamily="34" charset="0"/>
                <a:cs typeface="Calibri" panose="020F0502020204030204" pitchFamily="34" charset="0"/>
              </a:rPr>
              <a:t> في الدولة كل حزب يعرض للمواطنين بالراديو, بالتلفاز, بالأنترنت,  بالفيس, </a:t>
            </a:r>
            <a:r>
              <a:rPr lang="ar-AE" sz="2400" b="0" dirty="0" err="1">
                <a:latin typeface="Calibri" panose="020F0502020204030204" pitchFamily="34" charset="0"/>
                <a:cs typeface="Calibri" panose="020F0502020204030204" pitchFamily="34" charset="0"/>
              </a:rPr>
              <a:t>بالانستغرام</a:t>
            </a:r>
            <a:r>
              <a:rPr lang="ar-AE" sz="2400" b="0" dirty="0">
                <a:latin typeface="Calibri" panose="020F0502020204030204" pitchFamily="34" charset="0"/>
                <a:cs typeface="Calibri" panose="020F0502020204030204" pitchFamily="34" charset="0"/>
              </a:rPr>
              <a:t> , بالصحف واللافتات على الطرقات الحلم = عرض منصة الحزب.</a:t>
            </a:r>
            <a:endParaRPr lang="ar-AE" altLang="he-IL" sz="2400" b="0" dirty="0">
              <a:solidFill>
                <a:srgbClr val="20212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1398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6"/>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36" name="Google Shape;336;p36"/>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a:spcBef>
                <a:spcPts val="0"/>
              </a:spcBef>
              <a:buNone/>
            </a:pPr>
            <a:r>
              <a:rPr lang="ar-AE" dirty="0"/>
              <a:t>تلخيص </a:t>
            </a:r>
            <a:r>
              <a:rPr lang="x-none" dirty="0"/>
              <a:t>: </a:t>
            </a:r>
            <a:endParaRPr dirty="0"/>
          </a:p>
          <a:p>
            <a:pPr marL="0" lvl="0" indent="0" algn="r" rtl="1">
              <a:lnSpc>
                <a:spcPct val="90000"/>
              </a:lnSpc>
              <a:spcBef>
                <a:spcPts val="1000"/>
              </a:spcBef>
              <a:spcAft>
                <a:spcPts val="0"/>
              </a:spcAft>
              <a:buClr>
                <a:schemeClr val="dk1"/>
              </a:buClr>
              <a:buSzPts val="2600"/>
              <a:buNone/>
            </a:pPr>
            <a:endParaRPr dirty="0"/>
          </a:p>
          <a:p>
            <a:pPr marL="0" lvl="0" indent="0">
              <a:buNone/>
            </a:pPr>
            <a:r>
              <a:rPr lang="ar-AE" dirty="0"/>
              <a:t>بعد عرض كل أحلام مجموعات الصف ، اختار كل واحد منكم وراء الستار الفريق الذي أراد أن يفوز والفريق الذي حصل على أكبر قدر من الأصوات هو الذي فاز.</a:t>
            </a:r>
          </a:p>
          <a:p>
            <a:pPr marL="0" lvl="0" indent="0">
              <a:buNone/>
            </a:pPr>
            <a:r>
              <a:rPr lang="ar-AE" dirty="0"/>
              <a:t>الشيء نفسه سيحصل بالدولة بتاريخ ال</a:t>
            </a:r>
            <a:r>
              <a:rPr lang="he-IL" dirty="0"/>
              <a:t>27/10/2026</a:t>
            </a:r>
            <a:r>
              <a:rPr lang="ar-AE" dirty="0"/>
              <a:t>  - في هذا التاريخ كلنا سنكون في إجازة / يوم عطلة وكل شخص بعمر 18 وما فوق سيذهب لاختيار البطاقة الخاصة بالحزب الذي يريد ان يمثله.</a:t>
            </a:r>
          </a:p>
          <a:p>
            <a:pPr marL="0" lvl="0" indent="0">
              <a:buNone/>
            </a:pPr>
            <a:r>
              <a:rPr lang="ar-AE" dirty="0"/>
              <a:t>هذا اليوم يطلق عليه اسم  يوم الانتخابات.</a:t>
            </a:r>
          </a:p>
          <a:p>
            <a:pPr marL="0" lvl="0" indent="0">
              <a:buNone/>
            </a:pPr>
            <a:r>
              <a:rPr lang="ar-AE" dirty="0"/>
              <a:t>المكان الذي ينتخبون به يطلق عليه اسم صندوق الاقتراع.</a:t>
            </a:r>
            <a:endParaRPr dirty="0"/>
          </a:p>
        </p:txBody>
      </p:sp>
      <p:sp>
        <p:nvSpPr>
          <p:cNvPr id="5" name="Rectangle 4"/>
          <p:cNvSpPr>
            <a:spLocks noChangeArrowheads="1"/>
          </p:cNvSpPr>
          <p:nvPr/>
        </p:nvSpPr>
        <p:spPr bwMode="auto">
          <a:xfrm>
            <a:off x="12089408" y="107728"/>
            <a:ext cx="102592"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he-IL" altLang="he-IL" sz="1800" b="0" i="0" u="none" strike="noStrike" cap="none" normalizeH="0" baseline="0" dirty="0">
                <a:ln>
                  <a:noFill/>
                </a:ln>
                <a:solidFill>
                  <a:srgbClr val="202124"/>
                </a:solidFill>
                <a:effectLst/>
                <a:latin typeface="inherit"/>
                <a:cs typeface="Arial" panose="020B0604020202020204" pitchFamily="34" charset="0"/>
              </a:rPr>
              <a:t>.</a:t>
            </a:r>
            <a:r>
              <a:rPr kumimoji="0" lang="he-IL" altLang="he-IL" sz="1100" b="0" i="0" u="none" strike="noStrike" cap="none" normalizeH="0" baseline="0" dirty="0">
                <a:ln>
                  <a:noFill/>
                </a:ln>
                <a:solidFill>
                  <a:schemeClr val="tx1"/>
                </a:solidFill>
                <a:effectLst/>
              </a:rPr>
              <a:t> </a:t>
            </a:r>
            <a:endParaRPr kumimoji="0" lang="he-IL" altLang="he-I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868346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42" name="Google Shape;342;p3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a:spcBef>
                <a:spcPts val="0"/>
              </a:spcBef>
              <a:buNone/>
            </a:pPr>
            <a:r>
              <a:rPr lang="ar-AE" dirty="0"/>
              <a:t>تلخيص </a:t>
            </a:r>
            <a:r>
              <a:rPr lang="x-none" dirty="0"/>
              <a:t>: </a:t>
            </a:r>
            <a:endParaRPr lang="ar-AE" dirty="0"/>
          </a:p>
          <a:p>
            <a:pPr marL="0" lvl="0" indent="0" algn="ctr">
              <a:spcBef>
                <a:spcPts val="0"/>
              </a:spcBef>
              <a:buNone/>
            </a:pPr>
            <a:endParaRPr lang="ar-AE" dirty="0"/>
          </a:p>
          <a:p>
            <a:pPr marL="0" lvl="0" indent="0" algn="ctr">
              <a:spcBef>
                <a:spcPts val="0"/>
              </a:spcBef>
              <a:buNone/>
            </a:pPr>
            <a:endParaRPr lang="ar-AE" dirty="0"/>
          </a:p>
          <a:p>
            <a:pPr marL="0" lvl="0" indent="0" algn="ctr">
              <a:spcBef>
                <a:spcPts val="0"/>
              </a:spcBef>
              <a:buNone/>
            </a:pPr>
            <a:endParaRPr dirty="0"/>
          </a:p>
          <a:p>
            <a:pPr marL="0" lvl="0" indent="0">
              <a:buNone/>
            </a:pPr>
            <a:r>
              <a:rPr lang="ar-AE" dirty="0"/>
              <a:t>بعد الانتخابات تم فرز الأصوات والمجموعة الفائزة كانت تلك المجموعة التي انت</a:t>
            </a:r>
            <a:r>
              <a:rPr lang="ar-SA"/>
              <a:t>خ</a:t>
            </a:r>
            <a:r>
              <a:rPr lang="ar-AE"/>
              <a:t>بها </a:t>
            </a:r>
            <a:r>
              <a:rPr lang="ar-AE" dirty="0"/>
              <a:t>اكبر عدد من الطلاب- اخذت اكثر عدد </a:t>
            </a:r>
            <a:r>
              <a:rPr lang="ar-AE"/>
              <a:t>من ال</a:t>
            </a:r>
            <a:r>
              <a:rPr lang="ar-SA"/>
              <a:t>اصوات</a:t>
            </a:r>
            <a:r>
              <a:rPr lang="ar-AE"/>
              <a:t> </a:t>
            </a:r>
            <a:r>
              <a:rPr lang="ar-AE" dirty="0"/>
              <a:t>.</a:t>
            </a:r>
          </a:p>
          <a:p>
            <a:pPr marL="0" lvl="0" indent="0">
              <a:buNone/>
            </a:pPr>
            <a:r>
              <a:rPr lang="ar-AE" dirty="0"/>
              <a:t> هكذا يحدث أيضا بالدولة.</a:t>
            </a:r>
            <a:endParaRPr dirty="0"/>
          </a:p>
          <a:p>
            <a:pPr marL="0" lvl="0" indent="0" algn="r" rtl="1">
              <a:lnSpc>
                <a:spcPct val="90000"/>
              </a:lnSpc>
              <a:spcBef>
                <a:spcPts val="1000"/>
              </a:spcBef>
              <a:spcAft>
                <a:spcPts val="0"/>
              </a:spcAft>
              <a:buClr>
                <a:schemeClr val="dk1"/>
              </a:buClr>
              <a:buSzPts val="2600"/>
              <a:buNone/>
            </a:pPr>
            <a:r>
              <a:rPr lang="ar-AE" dirty="0"/>
              <a:t>الأحزاب التي تأخذ عدد كبير من الأصوات – هم من سيمثلون جمهور المواطنين في الكنيست ويديرون الدولة.</a:t>
            </a:r>
            <a:endParaRPr dirty="0"/>
          </a:p>
          <a:p>
            <a:pPr marL="0" lvl="0" indent="0" algn="r" rtl="1">
              <a:lnSpc>
                <a:spcPct val="90000"/>
              </a:lnSpc>
              <a:spcBef>
                <a:spcPts val="1000"/>
              </a:spcBef>
              <a:spcAft>
                <a:spcPts val="0"/>
              </a:spcAft>
              <a:buClr>
                <a:schemeClr val="dk1"/>
              </a:buClr>
              <a:buSzPts val="2600"/>
              <a:buNone/>
            </a:pPr>
            <a:r>
              <a:rPr lang="x-none" dirty="0"/>
              <a:t> </a:t>
            </a:r>
            <a:endParaRPr dirty="0"/>
          </a:p>
          <a:p>
            <a:pPr marL="0" lvl="0" indent="0" algn="r" rtl="1">
              <a:lnSpc>
                <a:spcPct val="90000"/>
              </a:lnSpc>
              <a:spcBef>
                <a:spcPts val="1000"/>
              </a:spcBef>
              <a:spcAft>
                <a:spcPts val="0"/>
              </a:spcAft>
              <a:buClr>
                <a:schemeClr val="dk1"/>
              </a:buClr>
              <a:buSzPts val="2600"/>
              <a:buNone/>
            </a:pPr>
            <a:endParaRPr dirty="0"/>
          </a:p>
        </p:txBody>
      </p:sp>
    </p:spTree>
    <p:extLst>
      <p:ext uri="{BB962C8B-B14F-4D97-AF65-F5344CB8AC3E}">
        <p14:creationId xmlns:p14="http://schemas.microsoft.com/office/powerpoint/2010/main" val="2729754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graphicFrame>
        <p:nvGraphicFramePr>
          <p:cNvPr id="348" name="Google Shape;348;p38"/>
          <p:cNvGraphicFramePr/>
          <p:nvPr>
            <p:extLst>
              <p:ext uri="{D42A27DB-BD31-4B8C-83A1-F6EECF244321}">
                <p14:modId xmlns:p14="http://schemas.microsoft.com/office/powerpoint/2010/main" val="190813519"/>
              </p:ext>
            </p:extLst>
          </p:nvPr>
        </p:nvGraphicFramePr>
        <p:xfrm>
          <a:off x="1089513" y="1438017"/>
          <a:ext cx="10186600" cy="5066827"/>
        </p:xfrm>
        <a:graphic>
          <a:graphicData uri="http://schemas.openxmlformats.org/drawingml/2006/table">
            <a:tbl>
              <a:tblPr bandRow="1">
                <a:noFill/>
                <a:tableStyleId>{143ADEB9-9C95-4128-9260-3F373DFBD946}</a:tableStyleId>
              </a:tblPr>
              <a:tblGrid>
                <a:gridCol w="5093300">
                  <a:extLst>
                    <a:ext uri="{9D8B030D-6E8A-4147-A177-3AD203B41FA5}">
                      <a16:colId xmlns:a16="http://schemas.microsoft.com/office/drawing/2014/main" val="20000"/>
                    </a:ext>
                  </a:extLst>
                </a:gridCol>
                <a:gridCol w="5093300">
                  <a:extLst>
                    <a:ext uri="{9D8B030D-6E8A-4147-A177-3AD203B41FA5}">
                      <a16:colId xmlns:a16="http://schemas.microsoft.com/office/drawing/2014/main" val="20001"/>
                    </a:ext>
                  </a:extLst>
                </a:gridCol>
              </a:tblGrid>
              <a:tr h="425350">
                <a:tc>
                  <a:txBody>
                    <a:bodyPr/>
                    <a:lstStyle/>
                    <a:p>
                      <a:pPr marL="0" marR="0" lvl="0" indent="0" algn="r" rtl="1">
                        <a:lnSpc>
                          <a:spcPct val="150000"/>
                        </a:lnSpc>
                        <a:spcBef>
                          <a:spcPts val="0"/>
                        </a:spcBef>
                        <a:spcAft>
                          <a:spcPts val="0"/>
                        </a:spcAft>
                        <a:buNone/>
                      </a:pPr>
                      <a:r>
                        <a:rPr lang="ar-SA" sz="2000" b="1" u="none" strike="noStrike" cap="none" dirty="0">
                          <a:solidFill>
                            <a:srgbClr val="0070C0"/>
                          </a:solidFill>
                          <a:latin typeface="Calibri"/>
                          <a:ea typeface="Calibri"/>
                          <a:cs typeface="Calibri"/>
                          <a:sym typeface="Arial"/>
                        </a:rPr>
                        <a:t>في</a:t>
                      </a:r>
                      <a:r>
                        <a:rPr lang="ar-SA" sz="2000" b="1" u="none" strike="noStrike" cap="none" baseline="0" dirty="0">
                          <a:solidFill>
                            <a:srgbClr val="0070C0"/>
                          </a:solidFill>
                          <a:latin typeface="Calibri"/>
                          <a:ea typeface="Calibri"/>
                          <a:cs typeface="Calibri"/>
                          <a:sym typeface="Arial"/>
                        </a:rPr>
                        <a:t> الصف</a:t>
                      </a:r>
                      <a:endParaRPr sz="1800" b="1" u="none" strike="noStrike" cap="none" dirty="0">
                        <a:solidFill>
                          <a:srgbClr val="0070C0"/>
                        </a:solidFill>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solidFill>
                            <a:srgbClr val="0070C0"/>
                          </a:solidFill>
                        </a:rPr>
                        <a:t>في الدولة</a:t>
                      </a:r>
                      <a:endParaRPr sz="1800" b="1" u="none" strike="noStrike" cap="none" dirty="0">
                        <a:solidFill>
                          <a:srgbClr val="0070C0"/>
                        </a:solidFill>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425350">
                <a:tc>
                  <a:txBody>
                    <a:bodyPr/>
                    <a:lstStyle/>
                    <a:p>
                      <a:pPr marL="0" marR="0" lvl="0" indent="0" algn="r" rtl="1">
                        <a:lnSpc>
                          <a:spcPct val="150000"/>
                        </a:lnSpc>
                        <a:spcBef>
                          <a:spcPts val="0"/>
                        </a:spcBef>
                        <a:spcAft>
                          <a:spcPts val="0"/>
                        </a:spcAft>
                        <a:buNone/>
                      </a:pPr>
                      <a:r>
                        <a:rPr lang="ar-AE" sz="2000" b="1" u="none" strike="noStrike" cap="none" dirty="0"/>
                        <a:t>مجموعة</a:t>
                      </a:r>
                      <a:endParaRPr sz="1800" b="1" u="none" strike="noStrike" cap="none" dirty="0">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latin typeface="Calibri"/>
                          <a:ea typeface="Calibri"/>
                          <a:cs typeface="Calibri"/>
                          <a:sym typeface="Arial"/>
                        </a:rPr>
                        <a:t>في</a:t>
                      </a:r>
                      <a:r>
                        <a:rPr lang="ar-AE" sz="2000" b="1" u="none" strike="noStrike" cap="none" baseline="0" dirty="0">
                          <a:latin typeface="Calibri"/>
                          <a:ea typeface="Calibri"/>
                          <a:cs typeface="Calibri"/>
                          <a:sym typeface="Arial"/>
                        </a:rPr>
                        <a:t> الحزب</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1"/>
                  </a:ext>
                </a:extLst>
              </a:tr>
              <a:tr h="425350">
                <a:tc>
                  <a:txBody>
                    <a:bodyPr/>
                    <a:lstStyle/>
                    <a:p>
                      <a:pPr marL="0" marR="0" lvl="0" indent="0" algn="r" rtl="1">
                        <a:lnSpc>
                          <a:spcPct val="150000"/>
                        </a:lnSpc>
                        <a:spcBef>
                          <a:spcPts val="0"/>
                        </a:spcBef>
                        <a:spcAft>
                          <a:spcPts val="0"/>
                        </a:spcAft>
                        <a:buNone/>
                      </a:pPr>
                      <a:r>
                        <a:rPr lang="ar-AE" sz="2000" b="1" u="none" strike="noStrike" cap="none" dirty="0"/>
                        <a:t>رئيس المجموعة</a:t>
                      </a:r>
                      <a:endParaRPr sz="1800" b="1" u="none" strike="noStrike" cap="none" dirty="0">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latin typeface="Calibri"/>
                          <a:ea typeface="Calibri"/>
                          <a:cs typeface="Calibri"/>
                          <a:sym typeface="Arial"/>
                        </a:rPr>
                        <a:t>رئيس</a:t>
                      </a:r>
                      <a:r>
                        <a:rPr lang="ar-AE" sz="2000" b="1" u="none" strike="noStrike" cap="none" baseline="0" dirty="0">
                          <a:latin typeface="Calibri"/>
                          <a:ea typeface="Calibri"/>
                          <a:cs typeface="Calibri"/>
                          <a:sym typeface="Arial"/>
                        </a:rPr>
                        <a:t> الحزب</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2"/>
                  </a:ext>
                </a:extLst>
              </a:tr>
              <a:tr h="425350">
                <a:tc>
                  <a:txBody>
                    <a:bodyPr/>
                    <a:lstStyle/>
                    <a:p>
                      <a:pPr marL="0" marR="0" lvl="0" indent="0" algn="r" rtl="1">
                        <a:lnSpc>
                          <a:spcPct val="150000"/>
                        </a:lnSpc>
                        <a:spcBef>
                          <a:spcPts val="0"/>
                        </a:spcBef>
                        <a:spcAft>
                          <a:spcPts val="0"/>
                        </a:spcAft>
                        <a:buNone/>
                      </a:pPr>
                      <a:r>
                        <a:rPr lang="ar-AE" sz="2000" b="1" u="none" strike="noStrike" cap="none" dirty="0"/>
                        <a:t>عرض صف الاحلام</a:t>
                      </a:r>
                      <a:endParaRPr sz="1800" b="1" u="none" strike="noStrike" cap="none" dirty="0">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t>عرض الخطط  ومبادئ الحزب</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3"/>
                  </a:ext>
                </a:extLst>
              </a:tr>
              <a:tr h="425350">
                <a:tc>
                  <a:txBody>
                    <a:bodyPr/>
                    <a:lstStyle/>
                    <a:p>
                      <a:pPr marL="0" marR="0" lvl="0" indent="0" algn="r" defTabSz="914400" rtl="1" eaLnBrk="1" fontAlgn="auto" latinLnBrk="0" hangingPunct="1">
                        <a:lnSpc>
                          <a:spcPct val="150000"/>
                        </a:lnSpc>
                        <a:spcBef>
                          <a:spcPts val="0"/>
                        </a:spcBef>
                        <a:spcAft>
                          <a:spcPts val="0"/>
                        </a:spcAft>
                        <a:buClr>
                          <a:srgbClr val="000000"/>
                        </a:buClr>
                        <a:buSzTx/>
                        <a:buFont typeface="Arial"/>
                        <a:buNone/>
                        <a:tabLst/>
                        <a:defRPr/>
                      </a:pPr>
                      <a:r>
                        <a:rPr lang="ar-AE" sz="1800" b="1" u="none" strike="noStrike" cap="none" dirty="0">
                          <a:latin typeface="Calibri"/>
                          <a:ea typeface="Calibri"/>
                          <a:cs typeface="Calibri"/>
                          <a:sym typeface="Arial"/>
                        </a:rPr>
                        <a:t>انتخابات</a:t>
                      </a:r>
                      <a:endParaRPr lang="ar-AE" sz="1600" b="1" u="none" strike="noStrike" cap="none" dirty="0">
                        <a:latin typeface="Calibri"/>
                        <a:ea typeface="Calibri"/>
                        <a:cs typeface="Calibri"/>
                        <a:sym typeface="Calibri"/>
                      </a:endParaRPr>
                    </a:p>
                    <a:p>
                      <a:pPr marL="0" marR="0" lvl="0" indent="0" algn="r" rtl="1">
                        <a:lnSpc>
                          <a:spcPct val="150000"/>
                        </a:lnSpc>
                        <a:spcBef>
                          <a:spcPts val="0"/>
                        </a:spcBef>
                        <a:spcAft>
                          <a:spcPts val="0"/>
                        </a:spcAft>
                        <a:buNone/>
                      </a:pPr>
                      <a:endParaRPr sz="1800" b="1" u="none" strike="noStrike" cap="none" dirty="0">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latin typeface="Calibri"/>
                          <a:ea typeface="Calibri"/>
                          <a:cs typeface="Calibri"/>
                          <a:sym typeface="Arial"/>
                        </a:rPr>
                        <a:t>انتخابات</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4"/>
                  </a:ext>
                </a:extLst>
              </a:tr>
              <a:tr h="850700">
                <a:tc>
                  <a:txBody>
                    <a:bodyPr/>
                    <a:lstStyle/>
                    <a:p>
                      <a:pPr marL="0" marR="0" lvl="0" indent="0" algn="r" defTabSz="914400" rtl="1" eaLnBrk="1" fontAlgn="auto" latinLnBrk="0" hangingPunct="1">
                        <a:lnSpc>
                          <a:spcPct val="150000"/>
                        </a:lnSpc>
                        <a:spcBef>
                          <a:spcPts val="0"/>
                        </a:spcBef>
                        <a:spcAft>
                          <a:spcPts val="0"/>
                        </a:spcAft>
                        <a:buClr>
                          <a:srgbClr val="000000"/>
                        </a:buClr>
                        <a:buSzTx/>
                        <a:buFont typeface="Arial"/>
                        <a:buNone/>
                        <a:tabLst/>
                        <a:defRPr/>
                      </a:pPr>
                      <a:r>
                        <a:rPr lang="ar-AE" sz="2000" b="1" u="none" strike="noStrike" cap="none" dirty="0"/>
                        <a:t>انتخابات سرية – انتخبنا من دون ان يرى أي أحد</a:t>
                      </a:r>
                      <a:r>
                        <a:rPr lang="ar-AE" sz="2000" b="1" u="none" strike="noStrike" cap="none" baseline="0" dirty="0"/>
                        <a:t> ماذا انتخبنا اختيار سري.</a:t>
                      </a:r>
                      <a:endParaRPr lang="ar-AE" sz="1800" b="1" u="none" strike="noStrike" cap="none" dirty="0">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t>انتخابات سرية</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5"/>
                  </a:ext>
                </a:extLst>
              </a:tr>
              <a:tr h="850700">
                <a:tc>
                  <a:txBody>
                    <a:bodyPr/>
                    <a:lstStyle/>
                    <a:p>
                      <a:pPr marL="0" marR="0" lvl="0" indent="0" algn="r" defTabSz="914400" rtl="1" eaLnBrk="1" fontAlgn="auto" latinLnBrk="0" hangingPunct="1">
                        <a:lnSpc>
                          <a:spcPct val="150000"/>
                        </a:lnSpc>
                        <a:spcBef>
                          <a:spcPts val="0"/>
                        </a:spcBef>
                        <a:spcAft>
                          <a:spcPts val="0"/>
                        </a:spcAft>
                        <a:buClr>
                          <a:srgbClr val="000000"/>
                        </a:buClr>
                        <a:buSzTx/>
                        <a:buFont typeface="Arial"/>
                        <a:buNone/>
                        <a:tabLst/>
                        <a:defRPr/>
                      </a:pPr>
                      <a:r>
                        <a:rPr lang="ar-AE" sz="1800" b="1" u="none" strike="noStrike" cap="none" dirty="0"/>
                        <a:t>الحزب الفائز هو من حصل على</a:t>
                      </a:r>
                      <a:r>
                        <a:rPr lang="ar-AE" sz="1800" b="1" u="none" strike="noStrike" cap="none" baseline="0" dirty="0"/>
                        <a:t> </a:t>
                      </a:r>
                      <a:r>
                        <a:rPr lang="ar-AE" sz="1800" b="1" u="none" strike="noStrike" cap="none" dirty="0"/>
                        <a:t> العدد الاكبر من الأصوات.</a:t>
                      </a:r>
                      <a:endParaRPr lang="ar-AE" sz="1600" b="1" u="none" strike="noStrike" cap="none" dirty="0">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t>الحزب الفائز هو من حصل على</a:t>
                      </a:r>
                      <a:r>
                        <a:rPr lang="ar-AE" sz="2000" b="1" u="none" strike="noStrike" cap="none" baseline="0" dirty="0"/>
                        <a:t> </a:t>
                      </a:r>
                      <a:r>
                        <a:rPr lang="ar-AE" sz="2000" b="1" u="none" strike="noStrike" cap="none" dirty="0"/>
                        <a:t>العدد الاكبر من الأصوات.</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6"/>
                  </a:ext>
                </a:extLst>
              </a:tr>
              <a:tr h="850700">
                <a:tc>
                  <a:txBody>
                    <a:bodyPr/>
                    <a:lstStyle/>
                    <a:p>
                      <a:pPr marL="0" marR="0" lvl="0" indent="0" algn="r" rtl="1">
                        <a:lnSpc>
                          <a:spcPct val="150000"/>
                        </a:lnSpc>
                        <a:spcBef>
                          <a:spcPts val="0"/>
                        </a:spcBef>
                        <a:spcAft>
                          <a:spcPts val="0"/>
                        </a:spcAft>
                        <a:buNone/>
                      </a:pPr>
                      <a:r>
                        <a:rPr lang="ar-AE" sz="2000" b="1" u="none" strike="noStrike" cap="none" dirty="0"/>
                        <a:t>الحزب الفائز حصل</a:t>
                      </a:r>
                      <a:r>
                        <a:rPr lang="ar-AE" sz="2000" b="1" u="none" strike="noStrike" cap="none" baseline="0" dirty="0"/>
                        <a:t> على تصفيق من الصف وافكاره كانت مثيرة للاهتمام جدا. </a:t>
                      </a:r>
                      <a:endParaRPr sz="1800" b="1" u="none" strike="noStrike" cap="none" dirty="0">
                        <a:latin typeface="Calibri"/>
                        <a:ea typeface="Calibri"/>
                        <a:cs typeface="Calibri"/>
                        <a:sym typeface="Calibri"/>
                      </a:endParaRPr>
                    </a:p>
                  </a:txBody>
                  <a:tcPr marL="68575" marR="68575" marT="0" marB="0"/>
                </a:tc>
                <a:tc>
                  <a:txBody>
                    <a:bodyPr/>
                    <a:lstStyle/>
                    <a:p>
                      <a:pPr marL="0" marR="0" lvl="0" indent="0" algn="r" rtl="1">
                        <a:lnSpc>
                          <a:spcPct val="150000"/>
                        </a:lnSpc>
                        <a:spcBef>
                          <a:spcPts val="0"/>
                        </a:spcBef>
                        <a:spcAft>
                          <a:spcPts val="0"/>
                        </a:spcAft>
                        <a:buNone/>
                      </a:pPr>
                      <a:r>
                        <a:rPr lang="ar-AE" sz="2000" b="1" u="none" strike="noStrike" cap="none" dirty="0"/>
                        <a:t>الحزب الفائز هو من سيقود الدولة بحسب أفكاره</a:t>
                      </a:r>
                      <a:endParaRPr sz="1800" b="1" u="none" strike="noStrike" cap="none" dirty="0">
                        <a:latin typeface="Calibri"/>
                        <a:ea typeface="Calibri"/>
                        <a:cs typeface="Calibri"/>
                        <a:sym typeface="Calibri"/>
                      </a:endParaRPr>
                    </a:p>
                  </a:txBody>
                  <a:tcPr marL="68575" marR="68575" marT="0" marB="0"/>
                </a:tc>
                <a:extLst>
                  <a:ext uri="{0D108BD9-81ED-4DB2-BD59-A6C34878D82A}">
                    <a16:rowId xmlns:a16="http://schemas.microsoft.com/office/drawing/2014/main" val="10007"/>
                  </a:ext>
                </a:extLst>
              </a:tr>
            </a:tbl>
          </a:graphicData>
        </a:graphic>
      </p:graphicFrame>
      <p:sp>
        <p:nvSpPr>
          <p:cNvPr id="349" name="Google Shape;349;p38"/>
          <p:cNvSpPr txBox="1"/>
          <p:nvPr/>
        </p:nvSpPr>
        <p:spPr>
          <a:xfrm>
            <a:off x="358923" y="1093862"/>
            <a:ext cx="11494094" cy="444381"/>
          </a:xfrm>
          <a:prstGeom prst="rect">
            <a:avLst/>
          </a:prstGeom>
          <a:noFill/>
          <a:ln>
            <a:noFill/>
          </a:ln>
        </p:spPr>
        <p:txBody>
          <a:bodyPr spcFirstLastPara="1" wrap="square" lIns="91425" tIns="45700" rIns="91425" bIns="45700" anchor="t" anchorCtr="0">
            <a:normAutofit/>
          </a:bodyPr>
          <a:lstStyle/>
          <a:p>
            <a:pPr lvl="0" algn="ctr" rtl="1">
              <a:lnSpc>
                <a:spcPct val="80000"/>
              </a:lnSpc>
              <a:buClr>
                <a:schemeClr val="dk1"/>
              </a:buClr>
              <a:buSzPts val="2800"/>
            </a:pPr>
            <a:r>
              <a:rPr lang="ar-AE" sz="2800"/>
              <a:t>تلخيص</a:t>
            </a:r>
            <a:endParaRPr dirty="0"/>
          </a:p>
        </p:txBody>
      </p:sp>
    </p:spTree>
    <p:extLst>
      <p:ext uri="{BB962C8B-B14F-4D97-AF65-F5344CB8AC3E}">
        <p14:creationId xmlns:p14="http://schemas.microsoft.com/office/powerpoint/2010/main" val="2638743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55" name="Google Shape;355;p39"/>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buNone/>
            </a:pPr>
            <a:r>
              <a:rPr lang="ar-AE" dirty="0"/>
              <a:t>                                                    تلخيص:</a:t>
            </a:r>
            <a:endParaRPr dirty="0"/>
          </a:p>
          <a:p>
            <a:pPr marL="0" lvl="0" indent="0" algn="ctr" rtl="1">
              <a:lnSpc>
                <a:spcPct val="90000"/>
              </a:lnSpc>
              <a:spcBef>
                <a:spcPts val="1000"/>
              </a:spcBef>
              <a:spcAft>
                <a:spcPts val="0"/>
              </a:spcAft>
              <a:buClr>
                <a:schemeClr val="dk1"/>
              </a:buClr>
              <a:buSzPts val="2600"/>
              <a:buNone/>
            </a:pPr>
            <a:r>
              <a:rPr lang="ar-AE" dirty="0"/>
              <a:t>هل استمتعتم بعملية الانتخابات؟ اذا كان كذلك – بفضل ماذا؟</a:t>
            </a:r>
            <a:endParaRPr dirty="0"/>
          </a:p>
        </p:txBody>
      </p:sp>
      <p:pic>
        <p:nvPicPr>
          <p:cNvPr id="356" name="Google Shape;356;p39" descr="Business people asking questions flat vector illustration Free Vector"/>
          <p:cNvPicPr preferRelativeResize="0"/>
          <p:nvPr/>
        </p:nvPicPr>
        <p:blipFill rotWithShape="1">
          <a:blip r:embed="rId3">
            <a:alphaModFix/>
          </a:blip>
          <a:srcRect/>
          <a:stretch/>
        </p:blipFill>
        <p:spPr>
          <a:xfrm>
            <a:off x="4785643" y="2944306"/>
            <a:ext cx="2930645" cy="2930645"/>
          </a:xfrm>
          <a:prstGeom prst="rect">
            <a:avLst/>
          </a:prstGeom>
          <a:noFill/>
          <a:ln>
            <a:noFill/>
          </a:ln>
        </p:spPr>
      </p:pic>
    </p:spTree>
    <p:extLst>
      <p:ext uri="{BB962C8B-B14F-4D97-AF65-F5344CB8AC3E}">
        <p14:creationId xmlns:p14="http://schemas.microsoft.com/office/powerpoint/2010/main" val="1420065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الصف يختار- "حلم </a:t>
            </a:r>
            <a:r>
              <a:rPr lang="ar-SA"/>
              <a:t>ال</a:t>
            </a:r>
            <a:r>
              <a:rPr lang="ar-JO"/>
              <a:t>صف</a:t>
            </a:r>
            <a:r>
              <a:rPr lang="ar-JO" dirty="0"/>
              <a:t>"</a:t>
            </a:r>
            <a:endParaRPr dirty="0"/>
          </a:p>
        </p:txBody>
      </p:sp>
      <p:sp>
        <p:nvSpPr>
          <p:cNvPr id="114" name="Google Shape;114;p4"/>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1000"/>
              </a:spcBef>
              <a:spcAft>
                <a:spcPts val="0"/>
              </a:spcAft>
              <a:buClr>
                <a:schemeClr val="dk1"/>
              </a:buClr>
              <a:buSzPts val="2600"/>
              <a:buNone/>
            </a:pPr>
            <a:r>
              <a:rPr lang="ar-JO" dirty="0"/>
              <a:t>جمهور الهدف</a:t>
            </a:r>
          </a:p>
          <a:p>
            <a:pPr marL="0" lvl="0" indent="0" algn="r" rtl="1">
              <a:lnSpc>
                <a:spcPct val="90000"/>
              </a:lnSpc>
              <a:spcBef>
                <a:spcPts val="1000"/>
              </a:spcBef>
              <a:spcAft>
                <a:spcPts val="0"/>
              </a:spcAft>
              <a:buClr>
                <a:schemeClr val="dk1"/>
              </a:buClr>
              <a:buSzPts val="2600"/>
              <a:buNone/>
            </a:pPr>
            <a:r>
              <a:rPr lang="ar-JO" dirty="0"/>
              <a:t>الصفوف أ - ب</a:t>
            </a:r>
          </a:p>
          <a:p>
            <a:pPr marL="0" lvl="0" indent="0" algn="r" rtl="1">
              <a:lnSpc>
                <a:spcPct val="90000"/>
              </a:lnSpc>
              <a:spcBef>
                <a:spcPts val="1000"/>
              </a:spcBef>
              <a:spcAft>
                <a:spcPts val="0"/>
              </a:spcAft>
              <a:buClr>
                <a:schemeClr val="dk1"/>
              </a:buClr>
              <a:buSzPts val="2600"/>
              <a:buNone/>
            </a:pPr>
            <a:endParaRPr lang="ar-JO" dirty="0"/>
          </a:p>
          <a:p>
            <a:pPr marL="0" lvl="0" indent="0" algn="r" rtl="1">
              <a:lnSpc>
                <a:spcPct val="90000"/>
              </a:lnSpc>
              <a:spcBef>
                <a:spcPts val="1000"/>
              </a:spcBef>
              <a:spcAft>
                <a:spcPts val="0"/>
              </a:spcAft>
              <a:buClr>
                <a:schemeClr val="dk1"/>
              </a:buClr>
              <a:buSzPts val="2600"/>
              <a:buNone/>
            </a:pPr>
            <a:r>
              <a:rPr lang="ar-JO" dirty="0"/>
              <a:t>مدة</a:t>
            </a:r>
            <a:r>
              <a:rPr lang="ar-SA"/>
              <a:t> الفعاليه:</a:t>
            </a:r>
            <a:endParaRPr lang="ar-JO" dirty="0"/>
          </a:p>
          <a:p>
            <a:pPr marL="0" lvl="0" indent="0" algn="r" rtl="1">
              <a:lnSpc>
                <a:spcPct val="90000"/>
              </a:lnSpc>
              <a:spcBef>
                <a:spcPts val="1000"/>
              </a:spcBef>
              <a:spcAft>
                <a:spcPts val="0"/>
              </a:spcAft>
              <a:buClr>
                <a:schemeClr val="dk1"/>
              </a:buClr>
              <a:buSzPts val="2600"/>
              <a:buNone/>
            </a:pPr>
            <a:r>
              <a:rPr lang="ar-JO" dirty="0"/>
              <a:t>3 دروس</a:t>
            </a:r>
          </a:p>
          <a:p>
            <a:pPr marL="0" lvl="0" indent="0" algn="r" rtl="1">
              <a:lnSpc>
                <a:spcPct val="90000"/>
              </a:lnSpc>
              <a:spcBef>
                <a:spcPts val="1000"/>
              </a:spcBef>
              <a:spcAft>
                <a:spcPts val="0"/>
              </a:spcAft>
              <a:buClr>
                <a:schemeClr val="dk1"/>
              </a:buClr>
              <a:buSzPts val="2600"/>
              <a:buNone/>
            </a:pPr>
            <a:endParaRPr lang="ar-JO" dirty="0"/>
          </a:p>
          <a:p>
            <a:pPr marL="0" lvl="0" indent="0" algn="r" rtl="1">
              <a:lnSpc>
                <a:spcPct val="90000"/>
              </a:lnSpc>
              <a:spcBef>
                <a:spcPts val="1000"/>
              </a:spcBef>
              <a:spcAft>
                <a:spcPts val="0"/>
              </a:spcAft>
              <a:buClr>
                <a:schemeClr val="dk1"/>
              </a:buClr>
              <a:buSzPts val="2600"/>
              <a:buNone/>
            </a:pPr>
            <a:r>
              <a:rPr lang="ar-JO"/>
              <a:t>اهداف</a:t>
            </a:r>
            <a:r>
              <a:rPr lang="ar-SA"/>
              <a:t>:</a:t>
            </a:r>
            <a:endParaRPr lang="ar-JO" dirty="0"/>
          </a:p>
          <a:p>
            <a:pPr marL="0" lvl="0" indent="0" algn="r" rtl="1">
              <a:lnSpc>
                <a:spcPct val="90000"/>
              </a:lnSpc>
              <a:spcBef>
                <a:spcPts val="1000"/>
              </a:spcBef>
              <a:spcAft>
                <a:spcPts val="0"/>
              </a:spcAft>
              <a:buClr>
                <a:schemeClr val="dk1"/>
              </a:buClr>
              <a:buSzPts val="2600"/>
              <a:buNone/>
            </a:pPr>
            <a:r>
              <a:rPr lang="ar-JO"/>
              <a:t>سي</a:t>
            </a:r>
            <a:r>
              <a:rPr lang="ar-SA"/>
              <a:t>تعرف</a:t>
            </a:r>
            <a:r>
              <a:rPr lang="ar-JO"/>
              <a:t> </a:t>
            </a:r>
            <a:r>
              <a:rPr lang="ar-JO" dirty="0"/>
              <a:t>الطلاب </a:t>
            </a:r>
            <a:r>
              <a:rPr lang="ar-JO"/>
              <a:t>على المفاهيم </a:t>
            </a:r>
            <a:r>
              <a:rPr lang="ar-JO" dirty="0"/>
              <a:t>المتعلقة بعملية الانتخابات.</a:t>
            </a:r>
          </a:p>
          <a:p>
            <a:pPr marL="0" lvl="0" indent="0" algn="r" rtl="1">
              <a:lnSpc>
                <a:spcPct val="90000"/>
              </a:lnSpc>
              <a:spcBef>
                <a:spcPts val="1000"/>
              </a:spcBef>
              <a:spcAft>
                <a:spcPts val="0"/>
              </a:spcAft>
              <a:buClr>
                <a:schemeClr val="dk1"/>
              </a:buClr>
              <a:buSzPts val="2600"/>
              <a:buNone/>
            </a:pPr>
            <a:r>
              <a:rPr lang="ar-JO" dirty="0"/>
              <a:t>سي</a:t>
            </a:r>
            <a:r>
              <a:rPr lang="ar-SA"/>
              <a:t>طبق</a:t>
            </a:r>
            <a:r>
              <a:rPr lang="ar-JO"/>
              <a:t> </a:t>
            </a:r>
            <a:r>
              <a:rPr lang="ar-JO" dirty="0"/>
              <a:t>الطلاب تجارب من عالم الانتخابات.</a:t>
            </a:r>
          </a:p>
          <a:p>
            <a:pPr marL="0" lvl="0" indent="0" algn="r" rtl="1">
              <a:lnSpc>
                <a:spcPct val="90000"/>
              </a:lnSpc>
              <a:spcBef>
                <a:spcPts val="1000"/>
              </a:spcBef>
              <a:spcAft>
                <a:spcPts val="0"/>
              </a:spcAft>
              <a:buClr>
                <a:schemeClr val="dk1"/>
              </a:buClr>
              <a:buSzPts val="2600"/>
              <a:buNone/>
            </a:pPr>
            <a:r>
              <a:rPr lang="ar-JO" dirty="0"/>
              <a:t>سوف يفهم الطلاب كيفية إجراء العملية الانتخابية في الدولة.</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40"/>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lvl="0"/>
            <a:r>
              <a:rPr lang="ar-AE" dirty="0"/>
              <a:t>انتخاب صف الأحلام</a:t>
            </a:r>
            <a:endParaRPr dirty="0"/>
          </a:p>
        </p:txBody>
      </p:sp>
      <p:sp>
        <p:nvSpPr>
          <p:cNvPr id="362" name="Google Shape;362;p40"/>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AE" dirty="0"/>
              <a:t>تلخيص </a:t>
            </a:r>
            <a:r>
              <a:rPr lang="x-none" dirty="0"/>
              <a:t>: </a:t>
            </a:r>
            <a:endParaRPr dirty="0"/>
          </a:p>
          <a:p>
            <a:pPr marL="0" lvl="0" indent="0" algn="r" rtl="1">
              <a:lnSpc>
                <a:spcPct val="90000"/>
              </a:lnSpc>
              <a:spcBef>
                <a:spcPts val="1000"/>
              </a:spcBef>
              <a:spcAft>
                <a:spcPts val="0"/>
              </a:spcAft>
              <a:buClr>
                <a:schemeClr val="dk1"/>
              </a:buClr>
              <a:buSzPts val="2600"/>
              <a:buNone/>
            </a:pPr>
            <a:endParaRPr dirty="0"/>
          </a:p>
          <a:p>
            <a:pPr marL="0" lvl="0" indent="0" algn="ctr" rtl="1">
              <a:lnSpc>
                <a:spcPct val="90000"/>
              </a:lnSpc>
              <a:spcBef>
                <a:spcPts val="1000"/>
              </a:spcBef>
              <a:spcAft>
                <a:spcPts val="0"/>
              </a:spcAft>
              <a:buClr>
                <a:schemeClr val="dk1"/>
              </a:buClr>
              <a:buSzPts val="2600"/>
              <a:buNone/>
            </a:pPr>
            <a:r>
              <a:rPr lang="ar-AE" dirty="0"/>
              <a:t>ما هي الأشياء الجديدة التي تعلمت</a:t>
            </a:r>
            <a:r>
              <a:rPr lang="ar-JO" dirty="0"/>
              <a:t>م</a:t>
            </a:r>
            <a:r>
              <a:rPr lang="ar-AE" dirty="0"/>
              <a:t>وها؟</a:t>
            </a:r>
            <a:endParaRPr dirty="0"/>
          </a:p>
        </p:txBody>
      </p:sp>
      <p:pic>
        <p:nvPicPr>
          <p:cNvPr id="363" name="Google Shape;363;p40" descr="Business people asking questions flat vector illustration Free Vector"/>
          <p:cNvPicPr preferRelativeResize="0"/>
          <p:nvPr/>
        </p:nvPicPr>
        <p:blipFill rotWithShape="1">
          <a:blip r:embed="rId3">
            <a:alphaModFix/>
          </a:blip>
          <a:srcRect/>
          <a:stretch/>
        </p:blipFill>
        <p:spPr>
          <a:xfrm>
            <a:off x="4571998" y="2918669"/>
            <a:ext cx="2930645" cy="2930645"/>
          </a:xfrm>
          <a:prstGeom prst="rect">
            <a:avLst/>
          </a:prstGeom>
          <a:noFill/>
          <a:ln>
            <a:noFill/>
          </a:ln>
        </p:spPr>
      </p:pic>
    </p:spTree>
    <p:extLst>
      <p:ext uri="{BB962C8B-B14F-4D97-AF65-F5344CB8AC3E}">
        <p14:creationId xmlns:p14="http://schemas.microsoft.com/office/powerpoint/2010/main" val="2814383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الصف يختار – "حلم الصف"</a:t>
            </a:r>
            <a:endParaRPr dirty="0"/>
          </a:p>
        </p:txBody>
      </p:sp>
      <p:sp>
        <p:nvSpPr>
          <p:cNvPr id="120" name="Google Shape;120;p5"/>
          <p:cNvSpPr txBox="1">
            <a:spLocks noGrp="1"/>
          </p:cNvSpPr>
          <p:nvPr>
            <p:ph type="body" idx="1"/>
          </p:nvPr>
        </p:nvSpPr>
        <p:spPr>
          <a:xfrm>
            <a:off x="6007693" y="1333144"/>
            <a:ext cx="5913690" cy="5144567"/>
          </a:xfrm>
          <a:prstGeom prst="rect">
            <a:avLst/>
          </a:prstGeom>
          <a:noFill/>
          <a:ln w="9525" cap="flat" cmpd="sng">
            <a:solidFill>
              <a:srgbClr val="00B0F0"/>
            </a:solidFill>
            <a:prstDash val="solid"/>
            <a:round/>
            <a:headEnd type="none" w="sm" len="sm"/>
            <a:tailEnd type="none" w="sm" len="sm"/>
          </a:ln>
        </p:spPr>
        <p:txBody>
          <a:bodyPr spcFirstLastPara="1" wrap="square" lIns="91425" tIns="45700" rIns="91425" bIns="45700" anchor="t" anchorCtr="0">
            <a:normAutofit/>
          </a:bodyPr>
          <a:lstStyle/>
          <a:p>
            <a:pPr marL="0" lvl="0" indent="0" algn="r" rtl="1">
              <a:lnSpc>
                <a:spcPct val="70000"/>
              </a:lnSpc>
              <a:spcBef>
                <a:spcPts val="1000"/>
              </a:spcBef>
              <a:spcAft>
                <a:spcPts val="0"/>
              </a:spcAft>
              <a:buClr>
                <a:schemeClr val="dk1"/>
              </a:buClr>
              <a:buSzPts val="2405"/>
              <a:buNone/>
            </a:pPr>
            <a:r>
              <a:rPr lang="ar-SA" sz="2405" dirty="0"/>
              <a:t>أدوات للفعالية</a:t>
            </a:r>
            <a:r>
              <a:rPr lang="ar-JO" sz="2405" dirty="0"/>
              <a:t> ا ال</a:t>
            </a:r>
            <a:r>
              <a:rPr lang="ar-SA" sz="2405" dirty="0"/>
              <a:t>وجاهية</a:t>
            </a:r>
            <a:endParaRPr lang="ar-JO" sz="2405" dirty="0"/>
          </a:p>
          <a:p>
            <a:pPr marL="342900" indent="-342900">
              <a:lnSpc>
                <a:spcPct val="70000"/>
              </a:lnSpc>
              <a:buSzPts val="2405"/>
            </a:pPr>
            <a:r>
              <a:rPr lang="ar-SA" sz="2405" dirty="0"/>
              <a:t>بريستول</a:t>
            </a:r>
            <a:r>
              <a:rPr lang="ar-JO" sz="2405" dirty="0"/>
              <a:t> ملون بأحجام مختلفة</a:t>
            </a:r>
          </a:p>
          <a:p>
            <a:pPr marL="342900" indent="-342900">
              <a:lnSpc>
                <a:spcPct val="70000"/>
              </a:lnSpc>
              <a:buSzPts val="2405"/>
            </a:pPr>
            <a:r>
              <a:rPr lang="ar-JO" sz="2405" dirty="0"/>
              <a:t>الوان – دهانات</a:t>
            </a:r>
            <a:r>
              <a:rPr lang="ar-SA" sz="2405" dirty="0"/>
              <a:t> ا</a:t>
            </a:r>
            <a:r>
              <a:rPr lang="ar-JO" sz="2405" dirty="0"/>
              <a:t>قل</a:t>
            </a:r>
            <a:r>
              <a:rPr lang="ar-SA" sz="2405" dirty="0"/>
              <a:t>ا</a:t>
            </a:r>
            <a:r>
              <a:rPr lang="ar-JO" sz="2405" dirty="0"/>
              <a:t>م الرصاص ، دهانات </a:t>
            </a:r>
            <a:r>
              <a:rPr lang="ar-JO" sz="2405" dirty="0" err="1"/>
              <a:t>الجواش</a:t>
            </a:r>
            <a:r>
              <a:rPr lang="ar-JO" sz="2405" dirty="0"/>
              <a:t> ، الوان مائية ، أقلام التحديد</a:t>
            </a:r>
            <a:r>
              <a:rPr lang="ar-SA" sz="2405" dirty="0"/>
              <a:t>.</a:t>
            </a:r>
            <a:endParaRPr lang="ar-JO" sz="2405" dirty="0"/>
          </a:p>
          <a:p>
            <a:pPr marL="342900" indent="-342900">
              <a:lnSpc>
                <a:spcPct val="70000"/>
              </a:lnSpc>
              <a:buSzPts val="2405"/>
            </a:pPr>
            <a:r>
              <a:rPr lang="ar-JO" sz="2405" dirty="0"/>
              <a:t>الفرش وصحون </a:t>
            </a:r>
            <a:r>
              <a:rPr lang="ar-SA" sz="2405" dirty="0"/>
              <a:t>مع </a:t>
            </a:r>
            <a:r>
              <a:rPr lang="ar-JO" sz="2405" dirty="0"/>
              <a:t>الماء</a:t>
            </a:r>
          </a:p>
          <a:p>
            <a:pPr marL="342900" indent="-342900">
              <a:lnSpc>
                <a:spcPct val="70000"/>
              </a:lnSpc>
              <a:buSzPts val="2405"/>
            </a:pPr>
            <a:r>
              <a:rPr lang="ar-JO" sz="2405" dirty="0"/>
              <a:t>مقص</a:t>
            </a:r>
          </a:p>
          <a:p>
            <a:pPr marL="342900" indent="-342900">
              <a:lnSpc>
                <a:spcPct val="70000"/>
              </a:lnSpc>
              <a:buSzPts val="2405"/>
            </a:pPr>
            <a:r>
              <a:rPr lang="ar-JO" sz="2405" dirty="0"/>
              <a:t>صمغ</a:t>
            </a:r>
          </a:p>
          <a:p>
            <a:pPr marL="342900" indent="-342900">
              <a:lnSpc>
                <a:spcPct val="70000"/>
              </a:lnSpc>
              <a:buSzPts val="2405"/>
            </a:pPr>
            <a:r>
              <a:rPr lang="ar-JO" sz="2405" dirty="0"/>
              <a:t>جرائد ومجلات</a:t>
            </a:r>
          </a:p>
          <a:p>
            <a:pPr marL="342900" indent="-342900">
              <a:lnSpc>
                <a:spcPct val="70000"/>
              </a:lnSpc>
              <a:buSzPts val="2405"/>
            </a:pPr>
            <a:r>
              <a:rPr lang="ar-JO" sz="2405" dirty="0"/>
              <a:t>مل</a:t>
            </a:r>
            <a:r>
              <a:rPr lang="ar-SA" sz="2405"/>
              <a:t>صقات ورقية</a:t>
            </a:r>
            <a:r>
              <a:rPr lang="ar-JO" sz="2405"/>
              <a:t> </a:t>
            </a:r>
            <a:r>
              <a:rPr lang="ar-JO" sz="2405" dirty="0"/>
              <a:t>من نفس الحجم بأربعة ألوان مختلفة </a:t>
            </a:r>
            <a:r>
              <a:rPr lang="ar-JO" sz="2405"/>
              <a:t>ليوم ا</a:t>
            </a:r>
            <a:r>
              <a:rPr lang="ar-SA" sz="2405"/>
              <a:t>لا</a:t>
            </a:r>
            <a:r>
              <a:rPr lang="ar-JO" sz="2405"/>
              <a:t>نتخابات </a:t>
            </a:r>
            <a:r>
              <a:rPr lang="ar-SA" sz="2405"/>
              <a:t>في الصف.</a:t>
            </a:r>
            <a:endParaRPr lang="ar-JO" sz="2405" dirty="0"/>
          </a:p>
          <a:p>
            <a:pPr marL="342900" indent="-342900">
              <a:lnSpc>
                <a:spcPct val="70000"/>
              </a:lnSpc>
              <a:buSzPts val="2405"/>
            </a:pPr>
            <a:r>
              <a:rPr lang="ar-JO" sz="2405"/>
              <a:t>الم</a:t>
            </a:r>
            <a:r>
              <a:rPr lang="ar-SA" sz="2405"/>
              <a:t>كاتيب</a:t>
            </a:r>
            <a:r>
              <a:rPr lang="ar-JO" sz="2405"/>
              <a:t> </a:t>
            </a:r>
            <a:r>
              <a:rPr lang="ar-JO" sz="2405" dirty="0"/>
              <a:t>بعدد الطلاب في الفصل</a:t>
            </a:r>
          </a:p>
          <a:p>
            <a:pPr marL="342900" indent="-342900">
              <a:lnSpc>
                <a:spcPct val="70000"/>
              </a:lnSpc>
              <a:buSzPts val="2405"/>
            </a:pPr>
            <a:r>
              <a:rPr lang="ar-JO" sz="2405" dirty="0"/>
              <a:t>صندوق تصويت</a:t>
            </a:r>
          </a:p>
          <a:p>
            <a:pPr marL="342900" indent="-342900">
              <a:lnSpc>
                <a:spcPct val="70000"/>
              </a:lnSpc>
              <a:buSzPts val="2405"/>
            </a:pPr>
            <a:r>
              <a:rPr lang="ar-JO" sz="2405" dirty="0"/>
              <a:t>شاشة (إن أمكن) أو أي </a:t>
            </a:r>
            <a:r>
              <a:rPr lang="ar-SA" sz="2405"/>
              <a:t>غرض</a:t>
            </a:r>
            <a:r>
              <a:rPr lang="ar-JO" sz="2405"/>
              <a:t> </a:t>
            </a:r>
            <a:r>
              <a:rPr lang="ar-JO" sz="2405" dirty="0"/>
              <a:t>يسمح بالفصل والسرية</a:t>
            </a:r>
            <a:endParaRPr sz="240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ctrTitle"/>
          </p:nvPr>
        </p:nvSpPr>
        <p:spPr>
          <a:xfrm>
            <a:off x="1524000" y="2098751"/>
            <a:ext cx="9144000" cy="2387600"/>
          </a:xfrm>
          <a:prstGeom prst="rect">
            <a:avLst/>
          </a:prstGeom>
          <a:noFill/>
          <a:ln>
            <a:noFill/>
          </a:ln>
        </p:spPr>
        <p:txBody>
          <a:bodyPr spcFirstLastPara="1" wrap="square" lIns="91425" tIns="45700" rIns="91425" bIns="45700" anchor="b" anchorCtr="0">
            <a:normAutofit/>
          </a:bodyPr>
          <a:lstStyle/>
          <a:p>
            <a:pPr marL="0" lvl="0" indent="0" algn="ctr" rtl="1">
              <a:lnSpc>
                <a:spcPct val="90000"/>
              </a:lnSpc>
              <a:spcBef>
                <a:spcPts val="0"/>
              </a:spcBef>
              <a:spcAft>
                <a:spcPts val="0"/>
              </a:spcAft>
              <a:buClr>
                <a:schemeClr val="dk1"/>
              </a:buClr>
              <a:buSzPts val="6000"/>
              <a:buFont typeface="Calibri"/>
              <a:buNone/>
            </a:pPr>
            <a:r>
              <a:rPr lang="ar-JO" dirty="0"/>
              <a:t>الدرس 1</a:t>
            </a:r>
            <a:br>
              <a:rPr lang="ar-JO" dirty="0"/>
            </a:br>
            <a:r>
              <a:rPr lang="ar-JO" dirty="0"/>
              <a:t>حلم </a:t>
            </a:r>
            <a:r>
              <a:rPr lang="ar-SA"/>
              <a:t>ال</a:t>
            </a:r>
            <a:r>
              <a:rPr lang="ar-JO"/>
              <a:t>صف           </a:t>
            </a:r>
            <a:endParaRPr lang="x-none" dirty="0"/>
          </a:p>
        </p:txBody>
      </p:sp>
      <p:pic>
        <p:nvPicPr>
          <p:cNvPr id="127" name="Google Shape;127;p6"/>
          <p:cNvPicPr preferRelativeResize="0"/>
          <p:nvPr/>
        </p:nvPicPr>
        <p:blipFill rotWithShape="1">
          <a:blip r:embed="rId3">
            <a:alphaModFix/>
          </a:blip>
          <a:srcRect/>
          <a:stretch/>
        </p:blipFill>
        <p:spPr>
          <a:xfrm>
            <a:off x="5453578" y="0"/>
            <a:ext cx="1284844" cy="136744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حلم </a:t>
            </a:r>
            <a:r>
              <a:rPr lang="ar-SA"/>
              <a:t>ال</a:t>
            </a:r>
            <a:r>
              <a:rPr lang="ar-JO"/>
              <a:t>صف</a:t>
            </a:r>
            <a:endParaRPr dirty="0"/>
          </a:p>
        </p:txBody>
      </p:sp>
      <p:sp>
        <p:nvSpPr>
          <p:cNvPr id="133" name="Google Shape;133;p7"/>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r>
              <a:rPr lang="ar-JO" dirty="0"/>
              <a:t>هل تعلمون من هو رئيس الحكومة؟</a:t>
            </a:r>
            <a:endParaRPr dirty="0"/>
          </a:p>
        </p:txBody>
      </p:sp>
      <p:pic>
        <p:nvPicPr>
          <p:cNvPr id="134" name="Google Shape;134;p7"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JO" dirty="0"/>
              <a:t>حلم </a:t>
            </a:r>
            <a:r>
              <a:rPr lang="ar-SA"/>
              <a:t>ال</a:t>
            </a:r>
            <a:r>
              <a:rPr lang="ar-JO"/>
              <a:t>صف</a:t>
            </a:r>
            <a:endParaRPr dirty="0"/>
          </a:p>
        </p:txBody>
      </p:sp>
      <p:sp>
        <p:nvSpPr>
          <p:cNvPr id="140" name="Google Shape;140;p8"/>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endParaRPr lang="ar-JO" dirty="0"/>
          </a:p>
          <a:p>
            <a:pPr marL="0" lvl="0" indent="0" algn="ctr" rtl="1">
              <a:lnSpc>
                <a:spcPct val="90000"/>
              </a:lnSpc>
              <a:spcBef>
                <a:spcPts val="0"/>
              </a:spcBef>
              <a:spcAft>
                <a:spcPts val="0"/>
              </a:spcAft>
              <a:buClr>
                <a:schemeClr val="dk1"/>
              </a:buClr>
              <a:buSzPts val="2600"/>
              <a:buNone/>
            </a:pPr>
            <a:r>
              <a:rPr lang="ar-JO" dirty="0"/>
              <a:t>ما</a:t>
            </a:r>
            <a:r>
              <a:rPr lang="ar-SA"/>
              <a:t>ذا نعني</a:t>
            </a:r>
            <a:r>
              <a:rPr lang="ar-JO"/>
              <a:t> </a:t>
            </a:r>
            <a:r>
              <a:rPr lang="ar-SA"/>
              <a:t>ب</a:t>
            </a:r>
            <a:r>
              <a:rPr lang="ar-JO"/>
              <a:t>رئيس </a:t>
            </a:r>
            <a:r>
              <a:rPr lang="ar-JO" dirty="0"/>
              <a:t>الحكومة؟ ماذا يفعل وما هو دوره؟</a:t>
            </a:r>
          </a:p>
        </p:txBody>
      </p:sp>
      <p:pic>
        <p:nvPicPr>
          <p:cNvPr id="141" name="Google Shape;141;p8"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9"/>
          <p:cNvSpPr txBox="1">
            <a:spLocks noGrp="1"/>
          </p:cNvSpPr>
          <p:nvPr>
            <p:ph type="title"/>
          </p:nvPr>
        </p:nvSpPr>
        <p:spPr>
          <a:xfrm>
            <a:off x="358923" y="365760"/>
            <a:ext cx="11494094" cy="728102"/>
          </a:xfrm>
          <a:prstGeom prst="rect">
            <a:avLst/>
          </a:prstGeom>
          <a:noFill/>
          <a:ln>
            <a:noFill/>
          </a:ln>
        </p:spPr>
        <p:txBody>
          <a:bodyPr spcFirstLastPara="1" wrap="square" lIns="91425" tIns="45700" rIns="91425" bIns="45700" anchor="ctr" anchorCtr="0">
            <a:normAutofit/>
          </a:bodyPr>
          <a:lstStyle/>
          <a:p>
            <a:pPr marL="0" lvl="0" indent="0" algn="ctr" rtl="1">
              <a:lnSpc>
                <a:spcPct val="90000"/>
              </a:lnSpc>
              <a:spcBef>
                <a:spcPts val="0"/>
              </a:spcBef>
              <a:spcAft>
                <a:spcPts val="0"/>
              </a:spcAft>
              <a:buClr>
                <a:schemeClr val="dk1"/>
              </a:buClr>
              <a:buSzPts val="3600"/>
              <a:buFont typeface="Calibri"/>
              <a:buNone/>
            </a:pPr>
            <a:r>
              <a:rPr lang="ar-SA"/>
              <a:t>حلم الصف</a:t>
            </a:r>
            <a:endParaRPr/>
          </a:p>
        </p:txBody>
      </p:sp>
      <p:sp>
        <p:nvSpPr>
          <p:cNvPr id="147" name="Google Shape;147;p9"/>
          <p:cNvSpPr txBox="1">
            <a:spLocks noGrp="1"/>
          </p:cNvSpPr>
          <p:nvPr>
            <p:ph type="body" idx="1"/>
          </p:nvPr>
        </p:nvSpPr>
        <p:spPr>
          <a:xfrm>
            <a:off x="358923" y="1298961"/>
            <a:ext cx="11494094" cy="5144567"/>
          </a:xfrm>
          <a:prstGeom prst="rect">
            <a:avLst/>
          </a:prstGeom>
          <a:noFill/>
          <a:ln>
            <a:noFill/>
          </a:ln>
        </p:spPr>
        <p:txBody>
          <a:bodyPr spcFirstLastPara="1" wrap="square" lIns="91425" tIns="45700" rIns="91425" bIns="45700" anchor="t" anchorCtr="0">
            <a:normAutofit/>
          </a:bodyPr>
          <a:lstStyle/>
          <a:p>
            <a:pPr marL="0" lvl="0" indent="0" algn="ctr" rtl="1">
              <a:lnSpc>
                <a:spcPct val="90000"/>
              </a:lnSpc>
              <a:spcBef>
                <a:spcPts val="0"/>
              </a:spcBef>
              <a:spcAft>
                <a:spcPts val="0"/>
              </a:spcAft>
              <a:buClr>
                <a:schemeClr val="dk1"/>
              </a:buClr>
              <a:buSzPts val="2600"/>
              <a:buNone/>
            </a:pPr>
            <a:endParaRPr lang="ar-JO" dirty="0"/>
          </a:p>
          <a:p>
            <a:pPr marL="0" lvl="0" indent="0" algn="ctr" rtl="1">
              <a:lnSpc>
                <a:spcPct val="90000"/>
              </a:lnSpc>
              <a:spcBef>
                <a:spcPts val="0"/>
              </a:spcBef>
              <a:spcAft>
                <a:spcPts val="0"/>
              </a:spcAft>
              <a:buClr>
                <a:schemeClr val="dk1"/>
              </a:buClr>
              <a:buSzPts val="2600"/>
              <a:buNone/>
            </a:pPr>
            <a:r>
              <a:rPr lang="ar-JO" dirty="0"/>
              <a:t>كيف ينتخب رئيس الحكومة؟</a:t>
            </a:r>
          </a:p>
        </p:txBody>
      </p:sp>
      <p:pic>
        <p:nvPicPr>
          <p:cNvPr id="148" name="Google Shape;148;p9" descr="Business people asking questions flat vector illustration Free Vector"/>
          <p:cNvPicPr preferRelativeResize="0"/>
          <p:nvPr/>
        </p:nvPicPr>
        <p:blipFill rotWithShape="1">
          <a:blip r:embed="rId3">
            <a:alphaModFix/>
          </a:blip>
          <a:srcRect/>
          <a:stretch/>
        </p:blipFill>
        <p:spPr>
          <a:xfrm>
            <a:off x="4537815" y="2405921"/>
            <a:ext cx="2930645" cy="2930645"/>
          </a:xfrm>
          <a:prstGeom prst="rect">
            <a:avLst/>
          </a:prstGeom>
          <a:noFill/>
          <a:ln>
            <a:noFill/>
          </a:ln>
        </p:spPr>
      </p:pic>
    </p:spTree>
  </p:cSld>
  <p:clrMapOvr>
    <a:masterClrMapping/>
  </p:clrMapOvr>
</p:sld>
</file>

<file path=ppt/theme/theme1.xml><?xml version="1.0" encoding="utf-8"?>
<a:theme xmlns:a="http://schemas.openxmlformats.org/drawingml/2006/main" name="HDOfficeLightV0">
  <a:themeElements>
    <a:clrScheme name="התאמה אישית 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1884</Words>
  <Application>Microsoft Office PowerPoint</Application>
  <PresentationFormat>מסך רחב</PresentationFormat>
  <Paragraphs>228</Paragraphs>
  <Slides>40</Slides>
  <Notes>40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40</vt:i4>
      </vt:variant>
    </vt:vector>
  </HeadingPairs>
  <TitlesOfParts>
    <vt:vector size="45" baseType="lpstr">
      <vt:lpstr>Arial</vt:lpstr>
      <vt:lpstr>Calibri</vt:lpstr>
      <vt:lpstr>inherit</vt:lpstr>
      <vt:lpstr>Noto Sans Symbols</vt:lpstr>
      <vt:lpstr>HDOfficeLightV0</vt:lpstr>
      <vt:lpstr>انتخابات الكنيست ال-26</vt:lpstr>
      <vt:lpstr>الصف يختار – "حلم الصف"</vt:lpstr>
      <vt:lpstr>الصف يختار – "حلم الصف"</vt:lpstr>
      <vt:lpstr>الصف يختار- "حلم الصف"</vt:lpstr>
      <vt:lpstr>الصف يختار – "حلم الصف"</vt:lpstr>
      <vt:lpstr>الدرس 1 حلم الصف           </vt:lpstr>
      <vt:lpstr>حلم الصف</vt:lpstr>
      <vt:lpstr>حلم الصف</vt:lpstr>
      <vt:lpstr>حلم الصف</vt:lpstr>
      <vt:lpstr>حلم الصف</vt:lpstr>
      <vt:lpstr>حلم الصف</vt:lpstr>
      <vt:lpstr>حلم الصف</vt:lpstr>
      <vt:lpstr>حلم الصف</vt:lpstr>
      <vt:lpstr>حلم الصف</vt:lpstr>
      <vt:lpstr>حلم الصف</vt:lpstr>
      <vt:lpstr>حلم الصف</vt:lpstr>
      <vt:lpstr>حلم الصف</vt:lpstr>
      <vt:lpstr>حلم الصف</vt:lpstr>
      <vt:lpstr>صف الاحلام</vt:lpstr>
      <vt:lpstr>حلم الصف</vt:lpstr>
      <vt:lpstr> الدرس الثاني  صف  الاحلام</vt:lpstr>
      <vt:lpstr>صف الاحلام</vt:lpstr>
      <vt:lpstr>صف الاحلام</vt:lpstr>
      <vt:lpstr>صف الاحلام</vt:lpstr>
      <vt:lpstr>صف الاحلام</vt:lpstr>
      <vt:lpstr>صف الاحلام</vt:lpstr>
      <vt:lpstr>درس رقم  3 اختيار صف الاحلام</vt:lpstr>
      <vt:lpstr>اختيار صف الاحلام</vt:lpstr>
      <vt:lpstr>اختيار صف الاحلام </vt:lpstr>
      <vt:lpstr>اختيار صف الاحلام </vt:lpstr>
      <vt:lpstr>انتخاب صف الأحلام</vt:lpstr>
      <vt:lpstr>انتخاب صف الأحلام</vt:lpstr>
      <vt:lpstr>انتخاب صف الأحلام</vt:lpstr>
      <vt:lpstr>انتخاب صف الأحلام</vt:lpstr>
      <vt:lpstr>انتخاب صف الأحلام</vt:lpstr>
      <vt:lpstr>انتخاب صف الأحلام</vt:lpstr>
      <vt:lpstr>انتخاب صف الأحلام</vt:lpstr>
      <vt:lpstr>انتخاب صف الأحلام</vt:lpstr>
      <vt:lpstr>انتخاب صف الأحلام</vt:lpstr>
      <vt:lpstr>انتخاب صف الأحلام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בחירות לכנסת ה- 24</dc:title>
  <dc:creator>יוסי ברק</dc:creator>
  <cp:lastModifiedBy>יוסי ברק</cp:lastModifiedBy>
  <cp:revision>29</cp:revision>
  <dcterms:created xsi:type="dcterms:W3CDTF">2021-02-03T07:01:08Z</dcterms:created>
  <dcterms:modified xsi:type="dcterms:W3CDTF">2026-08-09T15:36:42Z</dcterms:modified>
</cp:coreProperties>
</file>