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sldIdLst>
    <p:sldId id="270" r:id="rId2"/>
    <p:sldId id="285" r:id="rId3"/>
    <p:sldId id="271" r:id="rId4"/>
    <p:sldId id="272" r:id="rId5"/>
    <p:sldId id="273" r:id="rId6"/>
    <p:sldId id="274" r:id="rId7"/>
    <p:sldId id="275" r:id="rId8"/>
    <p:sldId id="276" r:id="rId9"/>
    <p:sldId id="278" r:id="rId10"/>
    <p:sldId id="277" r:id="rId11"/>
    <p:sldId id="279" r:id="rId12"/>
    <p:sldId id="280" r:id="rId13"/>
    <p:sldId id="283" r:id="rId14"/>
    <p:sldId id="281" r:id="rId15"/>
    <p:sldId id="284" r:id="rId16"/>
  </p:sldIdLst>
  <p:sldSz cx="18288000" cy="10287000"/>
  <p:notesSz cx="6858000" cy="9144000"/>
  <p:embeddedFontLst>
    <p:embeddedFont>
      <p:font typeface="Aharoni" panose="02010803020104030203" pitchFamily="2" charset="-79"/>
      <p:bold r:id="rId17"/>
    </p:embeddedFont>
    <p:embeddedFont>
      <p:font typeface="Franklin Gothic Book" panose="020B0503020102020204" pitchFamily="34" charset="0"/>
      <p:regular r:id="rId18"/>
      <p:italic r:id="rId19"/>
    </p:embeddedFont>
    <p:embeddedFont>
      <p:font typeface="Habibi" panose="020B0604020202020204" charset="-79"/>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B2EE55-43E4-4C7E-A8C3-D76AE497609A}" v="1" dt="2025-10-13T07:44:32.9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3" d="100"/>
          <a:sy n="73" d="100"/>
        </p:scale>
        <p:origin x="59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ya Moshkovitz" userId="4f0f2671f3d7de45" providerId="LiveId" clId="{336EC077-50DE-4731-882C-297A53DB3DE6}"/>
    <pc:docChg chg="modSld">
      <pc:chgData name="Miya Moshkovitz" userId="4f0f2671f3d7de45" providerId="LiveId" clId="{336EC077-50DE-4731-882C-297A53DB3DE6}" dt="2025-10-13T07:46:05.314" v="9" actId="167"/>
      <pc:docMkLst>
        <pc:docMk/>
      </pc:docMkLst>
      <pc:sldChg chg="addSp modSp">
        <pc:chgData name="Miya Moshkovitz" userId="4f0f2671f3d7de45" providerId="LiveId" clId="{336EC077-50DE-4731-882C-297A53DB3DE6}" dt="2025-10-13T07:44:32.921" v="0"/>
        <pc:sldMkLst>
          <pc:docMk/>
          <pc:sldMk cId="0" sldId="260"/>
        </pc:sldMkLst>
        <pc:picChg chg="add mod">
          <ac:chgData name="Miya Moshkovitz" userId="4f0f2671f3d7de45" providerId="LiveId" clId="{336EC077-50DE-4731-882C-297A53DB3DE6}" dt="2025-10-13T07:44:32.921" v="0"/>
          <ac:picMkLst>
            <pc:docMk/>
            <pc:sldMk cId="0" sldId="260"/>
            <ac:picMk id="2" creationId="{3F7C856D-3257-4EAE-7860-E270813D121C}"/>
          </ac:picMkLst>
        </pc:picChg>
      </pc:sldChg>
      <pc:sldChg chg="addSp modSp mod">
        <pc:chgData name="Miya Moshkovitz" userId="4f0f2671f3d7de45" providerId="LiveId" clId="{336EC077-50DE-4731-882C-297A53DB3DE6}" dt="2025-10-13T07:46:05.314" v="9" actId="167"/>
        <pc:sldMkLst>
          <pc:docMk/>
          <pc:sldMk cId="0" sldId="263"/>
        </pc:sldMkLst>
        <pc:picChg chg="add mod ord modCrop">
          <ac:chgData name="Miya Moshkovitz" userId="4f0f2671f3d7de45" providerId="LiveId" clId="{336EC077-50DE-4731-882C-297A53DB3DE6}" dt="2025-10-13T07:46:05.314" v="9" actId="167"/>
          <ac:picMkLst>
            <pc:docMk/>
            <pc:sldMk cId="0" sldId="263"/>
            <ac:picMk id="4" creationId="{49FCFA42-55A7-66A9-E274-CFDECA36E18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872693" y="2682681"/>
            <a:ext cx="12541844" cy="3147339"/>
          </a:xfrm>
        </p:spPr>
        <p:txBody>
          <a:bodyPr anchor="b">
            <a:noAutofit/>
          </a:bodyPr>
          <a:lstStyle>
            <a:lvl1pPr algn="ctr">
              <a:defRPr sz="10800" cap="all" baseline="0">
                <a:solidFill>
                  <a:schemeClr val="tx2"/>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4019860" y="5934419"/>
            <a:ext cx="10247510" cy="1629356"/>
          </a:xfrm>
        </p:spPr>
        <p:txBody>
          <a:bodyPr>
            <a:normAutofit/>
          </a:bodyPr>
          <a:lstStyle>
            <a:lvl1pPr marL="0" indent="0" algn="ctr">
              <a:lnSpc>
                <a:spcPct val="112000"/>
              </a:lnSpc>
              <a:spcBef>
                <a:spcPts val="0"/>
              </a:spcBef>
              <a:spcAft>
                <a:spcPts val="0"/>
              </a:spcAft>
              <a:buNone/>
              <a:defRPr sz="345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a:xfrm>
            <a:off x="1129287" y="9680079"/>
            <a:ext cx="2411916" cy="606921"/>
          </a:xfrm>
        </p:spPr>
        <p:txBody>
          <a:bodyPr/>
          <a:lstStyle>
            <a:lvl1pPr>
              <a:defRPr baseline="0">
                <a:solidFill>
                  <a:schemeClr val="tx2"/>
                </a:solidFill>
              </a:defRPr>
            </a:lvl1p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a:xfrm>
            <a:off x="3876082" y="9680079"/>
            <a:ext cx="10535066" cy="606921"/>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14746025" y="9680079"/>
            <a:ext cx="2394438" cy="606921"/>
          </a:xfrm>
        </p:spPr>
        <p:txBody>
          <a:bodyPr/>
          <a:lstStyle>
            <a:lvl1pPr>
              <a:defRPr baseline="0">
                <a:solidFill>
                  <a:schemeClr val="tx2"/>
                </a:solidFill>
              </a:defRPr>
            </a:lvl1pPr>
          </a:lstStyle>
          <a:p>
            <a:fld id="{B6F15528-21DE-4FAA-801E-634DDDAF4B2B}" type="slidenum">
              <a:rPr lang="en-US" smtClean="0"/>
              <a:pPr/>
              <a:t>‹#›</a:t>
            </a:fld>
            <a:endParaRPr lang="en-US"/>
          </a:p>
        </p:txBody>
      </p:sp>
      <p:grpSp>
        <p:nvGrpSpPr>
          <p:cNvPr id="7" name="Group 6"/>
          <p:cNvGrpSpPr/>
          <p:nvPr/>
        </p:nvGrpSpPr>
        <p:grpSpPr>
          <a:xfrm>
            <a:off x="1129288" y="1116704"/>
            <a:ext cx="16011176" cy="8024507"/>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189498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057400" y="3443288"/>
            <a:ext cx="14401800" cy="5357813"/>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95299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394842" y="936234"/>
            <a:ext cx="2348649" cy="7864866"/>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057401" y="936234"/>
            <a:ext cx="12269462" cy="7864866"/>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38977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0" name="קבוצה 9"/>
          <p:cNvGrpSpPr/>
          <p:nvPr userDrawn="1"/>
        </p:nvGrpSpPr>
        <p:grpSpPr>
          <a:xfrm rot="10800000">
            <a:off x="12184827" y="4166801"/>
            <a:ext cx="6099054" cy="6115050"/>
            <a:chOff x="4340346" y="0"/>
            <a:chExt cx="6099054" cy="6115050"/>
          </a:xfrm>
        </p:grpSpPr>
        <p:sp>
          <p:nvSpPr>
            <p:cNvPr id="11" name="מלבן 10"/>
            <p:cNvSpPr/>
            <p:nvPr userDrawn="1"/>
          </p:nvSpPr>
          <p:spPr>
            <a:xfrm>
              <a:off x="4340346" y="0"/>
              <a:ext cx="6099054" cy="342900"/>
            </a:xfrm>
            <a:prstGeom prst="rect">
              <a:avLst/>
            </a:prstGeom>
            <a:solidFill>
              <a:srgbClr val="191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userDrawn="1"/>
          </p:nvSpPr>
          <p:spPr>
            <a:xfrm rot="5400000">
              <a:off x="1462269" y="2894073"/>
              <a:ext cx="6099054" cy="342900"/>
            </a:xfrm>
            <a:prstGeom prst="rect">
              <a:avLst/>
            </a:prstGeom>
            <a:solidFill>
              <a:srgbClr val="191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pic>
        <p:nvPicPr>
          <p:cNvPr id="13" name="תמונה 12"/>
          <p:cNvPicPr>
            <a:picLocks noChangeAspect="1"/>
          </p:cNvPicPr>
          <p:nvPr userDrawn="1"/>
        </p:nvPicPr>
        <p:blipFill>
          <a:blip r:embed="rId2"/>
          <a:stretch>
            <a:fillRect/>
          </a:stretch>
        </p:blipFill>
        <p:spPr>
          <a:xfrm>
            <a:off x="575620" y="-1"/>
            <a:ext cx="487946" cy="10287001"/>
          </a:xfrm>
          <a:prstGeom prst="rect">
            <a:avLst/>
          </a:prstGeom>
        </p:spPr>
      </p:pic>
      <p:grpSp>
        <p:nvGrpSpPr>
          <p:cNvPr id="9" name="קבוצה 8"/>
          <p:cNvGrpSpPr/>
          <p:nvPr userDrawn="1"/>
        </p:nvGrpSpPr>
        <p:grpSpPr>
          <a:xfrm>
            <a:off x="0" y="-36041"/>
            <a:ext cx="6099054" cy="6115050"/>
            <a:chOff x="4340346" y="0"/>
            <a:chExt cx="6099054" cy="6115050"/>
          </a:xfrm>
        </p:grpSpPr>
        <p:sp>
          <p:nvSpPr>
            <p:cNvPr id="7" name="מלבן 6"/>
            <p:cNvSpPr/>
            <p:nvPr userDrawn="1"/>
          </p:nvSpPr>
          <p:spPr>
            <a:xfrm>
              <a:off x="4340346" y="0"/>
              <a:ext cx="6099054" cy="342900"/>
            </a:xfrm>
            <a:prstGeom prst="rect">
              <a:avLst/>
            </a:prstGeom>
            <a:solidFill>
              <a:srgbClr val="191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7"/>
            <p:cNvSpPr/>
            <p:nvPr userDrawn="1"/>
          </p:nvSpPr>
          <p:spPr>
            <a:xfrm rot="5400000">
              <a:off x="1462269" y="2894073"/>
              <a:ext cx="6099054" cy="342900"/>
            </a:xfrm>
            <a:prstGeom prst="rect">
              <a:avLst/>
            </a:prstGeom>
            <a:solidFill>
              <a:srgbClr val="191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Tree>
    <p:extLst>
      <p:ext uri="{BB962C8B-B14F-4D97-AF65-F5344CB8AC3E}">
        <p14:creationId xmlns:p14="http://schemas.microsoft.com/office/powerpoint/2010/main" val="125876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47538" y="1952041"/>
            <a:ext cx="14419457" cy="4279106"/>
          </a:xfrm>
        </p:spPr>
        <p:txBody>
          <a:bodyPr anchor="b">
            <a:normAutofit/>
          </a:bodyPr>
          <a:lstStyle>
            <a:lvl1pPr algn="r">
              <a:defRPr sz="10800" cap="all" baseline="0">
                <a:solidFill>
                  <a:schemeClr val="tx2"/>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47538" y="6324492"/>
            <a:ext cx="14419457" cy="1714986"/>
          </a:xfrm>
        </p:spPr>
        <p:txBody>
          <a:bodyPr/>
          <a:lstStyle>
            <a:lvl1pPr marL="0" indent="0" algn="r">
              <a:lnSpc>
                <a:spcPct val="112000"/>
              </a:lnSpc>
              <a:spcBef>
                <a:spcPts val="0"/>
              </a:spcBef>
              <a:spcAft>
                <a:spcPts val="0"/>
              </a:spcAft>
              <a:buNone/>
              <a:defRPr sz="3600">
                <a:solidFill>
                  <a:schemeClr val="tx2"/>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a:xfrm>
            <a:off x="1108363" y="9680079"/>
            <a:ext cx="2433614" cy="606921"/>
          </a:xfrm>
        </p:spPr>
        <p:txBody>
          <a:bodyPr/>
          <a:lstStyle>
            <a:lvl1pPr>
              <a:defRPr>
                <a:solidFill>
                  <a:schemeClr val="tx2"/>
                </a:solidFill>
              </a:defRPr>
            </a:lvl1pPr>
          </a:lstStyle>
          <a:p>
            <a:fld id="{1D8BD707-D9CF-40AE-B4C6-C98DA3205C09}" type="datetimeFigureOut">
              <a:rPr lang="en-US" smtClean="0"/>
              <a:pPr/>
              <a:t>10/15/2025</a:t>
            </a:fld>
            <a:endParaRPr lang="en-US"/>
          </a:p>
        </p:txBody>
      </p:sp>
      <p:sp>
        <p:nvSpPr>
          <p:cNvPr id="5" name="Footer Placeholder 4"/>
          <p:cNvSpPr>
            <a:spLocks noGrp="1"/>
          </p:cNvSpPr>
          <p:nvPr>
            <p:ph type="ftr" sz="quarter" idx="11"/>
          </p:nvPr>
        </p:nvSpPr>
        <p:spPr>
          <a:xfrm>
            <a:off x="3876469" y="9680079"/>
            <a:ext cx="10535066" cy="606921"/>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14746025" y="9680079"/>
            <a:ext cx="2394438" cy="606921"/>
          </a:xfrm>
        </p:spPr>
        <p:txBody>
          <a:bodyPr/>
          <a:lstStyle>
            <a:lvl1pPr>
              <a:defRPr>
                <a:solidFill>
                  <a:schemeClr val="tx2"/>
                </a:solidFill>
              </a:defRPr>
            </a:lvl1pPr>
          </a:lstStyle>
          <a:p>
            <a:fld id="{B6F15528-21DE-4FAA-801E-634DDDAF4B2B}" type="slidenum">
              <a:rPr lang="en-US" smtClean="0"/>
              <a:pPr/>
              <a:t>‹#›</a:t>
            </a:fld>
            <a:endParaRPr lang="en-US"/>
          </a:p>
        </p:txBody>
      </p:sp>
      <p:sp>
        <p:nvSpPr>
          <p:cNvPr id="7" name="Freeform 6" title="Crop Mark"/>
          <p:cNvSpPr/>
          <p:nvPr/>
        </p:nvSpPr>
        <p:spPr bwMode="auto">
          <a:xfrm>
            <a:off x="12227944" y="2528478"/>
            <a:ext cx="4912520" cy="6612732"/>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034498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2057400" y="3428999"/>
            <a:ext cx="6671679" cy="5372102"/>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9788105" y="3428999"/>
            <a:ext cx="6671679" cy="5372102"/>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5225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2057400" y="1028700"/>
            <a:ext cx="14401800" cy="2228850"/>
          </a:xfrm>
        </p:spPr>
        <p:txBody>
          <a:bodyPr/>
          <a:lstStyle>
            <a:lvl1pPr>
              <a:defRPr>
                <a:solidFill>
                  <a:schemeClr val="tx2"/>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057400" y="3511296"/>
            <a:ext cx="6665976" cy="1235868"/>
          </a:xfrm>
        </p:spPr>
        <p:txBody>
          <a:bodyPr anchor="b">
            <a:noAutofit/>
          </a:bodyPr>
          <a:lstStyle>
            <a:lvl1pPr marL="0" indent="0">
              <a:lnSpc>
                <a:spcPct val="84000"/>
              </a:lnSpc>
              <a:spcBef>
                <a:spcPts val="0"/>
              </a:spcBef>
              <a:spcAft>
                <a:spcPts val="0"/>
              </a:spcAft>
              <a:buNone/>
              <a:defRPr sz="4500" b="0" baseline="0">
                <a:solidFill>
                  <a:schemeClr val="tx2"/>
                </a:solidFill>
              </a:defRPr>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he-IL"/>
              <a:t>ערוך סגנונות טקסט של תבנית בסיס</a:t>
            </a:r>
          </a:p>
        </p:txBody>
      </p:sp>
      <p:sp>
        <p:nvSpPr>
          <p:cNvPr id="4" name="Content Placeholder 3"/>
          <p:cNvSpPr>
            <a:spLocks noGrp="1"/>
          </p:cNvSpPr>
          <p:nvPr>
            <p:ph sz="half" idx="2"/>
          </p:nvPr>
        </p:nvSpPr>
        <p:spPr>
          <a:xfrm>
            <a:off x="2057400" y="4957811"/>
            <a:ext cx="6665976" cy="3843290"/>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9787521" y="3511296"/>
            <a:ext cx="6665976" cy="1235868"/>
          </a:xfrm>
        </p:spPr>
        <p:txBody>
          <a:bodyPr anchor="b">
            <a:noAutofit/>
          </a:bodyPr>
          <a:lstStyle>
            <a:lvl1pPr marL="0" indent="0">
              <a:lnSpc>
                <a:spcPct val="84000"/>
              </a:lnSpc>
              <a:spcBef>
                <a:spcPts val="0"/>
              </a:spcBef>
              <a:spcAft>
                <a:spcPts val="0"/>
              </a:spcAft>
              <a:buNone/>
              <a:defRPr sz="4500" b="0" baseline="0">
                <a:solidFill>
                  <a:schemeClr val="tx2"/>
                </a:solidFill>
              </a:defRPr>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he-IL"/>
              <a:t>ערוך סגנונות טקסט של תבנית בסיס</a:t>
            </a:r>
          </a:p>
        </p:txBody>
      </p:sp>
      <p:sp>
        <p:nvSpPr>
          <p:cNvPr id="6" name="Content Placeholder 5"/>
          <p:cNvSpPr>
            <a:spLocks noGrp="1"/>
          </p:cNvSpPr>
          <p:nvPr>
            <p:ph sz="quarter" idx="4"/>
          </p:nvPr>
        </p:nvSpPr>
        <p:spPr>
          <a:xfrm>
            <a:off x="9787521" y="4957811"/>
            <a:ext cx="6665976" cy="3843290"/>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40828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7933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21303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8" name="Rectangle 7" title="Background Shape"/>
          <p:cNvSpPr/>
          <p:nvPr/>
        </p:nvSpPr>
        <p:spPr>
          <a:xfrm>
            <a:off x="0" y="564"/>
            <a:ext cx="7955280" cy="102864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85850" y="1028700"/>
            <a:ext cx="5783580" cy="3236826"/>
          </a:xfrm>
        </p:spPr>
        <p:txBody>
          <a:bodyPr anchor="t">
            <a:noAutofit/>
          </a:bodyPr>
          <a:lstStyle>
            <a:lvl1pPr>
              <a:lnSpc>
                <a:spcPct val="84000"/>
              </a:lnSpc>
              <a:defRPr sz="7200" baseline="0">
                <a:solidFill>
                  <a:schemeClr val="tx2"/>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9384030" y="1028702"/>
            <a:ext cx="7818120" cy="7762875"/>
          </a:xfrm>
        </p:spPr>
        <p:txBody>
          <a:bodyPr/>
          <a:lstStyle>
            <a:lvl1pPr>
              <a:defRPr sz="3000"/>
            </a:lvl1pPr>
            <a:lvl2pPr>
              <a:defRPr sz="3000"/>
            </a:lvl2pPr>
            <a:lvl3pPr>
              <a:defRPr sz="2700"/>
            </a:lvl3pPr>
            <a:lvl4pPr>
              <a:defRPr sz="2700"/>
            </a:lvl4pPr>
            <a:lvl5pPr>
              <a:defRPr sz="2400"/>
            </a:lvl5pPr>
            <a:lvl6pPr>
              <a:defRPr sz="2400"/>
            </a:lvl6pPr>
            <a:lvl7pPr>
              <a:defRPr sz="2400"/>
            </a:lvl7pPr>
            <a:lvl8pPr>
              <a:defRPr sz="2400"/>
            </a:lvl8pPr>
            <a:lvl9pPr>
              <a:defRPr sz="24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085850" y="4284516"/>
            <a:ext cx="5783580" cy="4516584"/>
          </a:xfrm>
        </p:spPr>
        <p:txBody>
          <a:bodyPr/>
          <a:lstStyle>
            <a:lvl1pPr marL="0" indent="0">
              <a:lnSpc>
                <a:spcPct val="113000"/>
              </a:lnSpc>
              <a:spcBef>
                <a:spcPts val="0"/>
              </a:spcBef>
              <a:spcAft>
                <a:spcPts val="2250"/>
              </a:spcAft>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he-IL"/>
              <a:t>ערוך סגנונות טקסט של תבנית בסיס</a:t>
            </a:r>
          </a:p>
        </p:txBody>
      </p:sp>
      <p:sp>
        <p:nvSpPr>
          <p:cNvPr id="5" name="Date Placeholder 4"/>
          <p:cNvSpPr>
            <a:spLocks noGrp="1"/>
          </p:cNvSpPr>
          <p:nvPr>
            <p:ph type="dt" sz="half" idx="10"/>
          </p:nvPr>
        </p:nvSpPr>
        <p:spPr>
          <a:xfrm>
            <a:off x="1085850" y="9680079"/>
            <a:ext cx="1806858" cy="606921"/>
          </a:xfrm>
        </p:spPr>
        <p:txBody>
          <a:bodyPr/>
          <a:lstStyle>
            <a:lvl1pPr>
              <a:defRPr>
                <a:solidFill>
                  <a:schemeClr val="tx2"/>
                </a:solidFill>
              </a:defRPr>
            </a:lvl1pPr>
          </a:lstStyle>
          <a:p>
            <a:fld id="{1D8BD707-D9CF-40AE-B4C6-C98DA3205C09}" type="datetimeFigureOut">
              <a:rPr lang="en-US" smtClean="0"/>
              <a:pPr/>
              <a:t>10/15/2025</a:t>
            </a:fld>
            <a:endParaRPr lang="en-US"/>
          </a:p>
        </p:txBody>
      </p:sp>
      <p:sp>
        <p:nvSpPr>
          <p:cNvPr id="6" name="Footer Placeholder 5"/>
          <p:cNvSpPr>
            <a:spLocks noGrp="1"/>
          </p:cNvSpPr>
          <p:nvPr>
            <p:ph type="ftr" sz="quarter" idx="11"/>
          </p:nvPr>
        </p:nvSpPr>
        <p:spPr>
          <a:xfrm>
            <a:off x="3308918" y="9680079"/>
            <a:ext cx="3560513" cy="606921"/>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14824710" y="9680079"/>
            <a:ext cx="2394438" cy="606921"/>
          </a:xfrm>
        </p:spPr>
        <p:txBody>
          <a:bodyPr/>
          <a:lstStyle>
            <a:lvl1pPr>
              <a:defRPr>
                <a:solidFill>
                  <a:schemeClr val="tx2"/>
                </a:solidFill>
              </a:defRPr>
            </a:lvl1pPr>
          </a:lstStyle>
          <a:p>
            <a:fld id="{B6F15528-21DE-4FAA-801E-634DDDAF4B2B}" type="slidenum">
              <a:rPr lang="en-US" smtClean="0"/>
              <a:pPr/>
              <a:t>‹#›</a:t>
            </a:fld>
            <a:endParaRPr lang="en-US"/>
          </a:p>
        </p:txBody>
      </p:sp>
      <p:sp>
        <p:nvSpPr>
          <p:cNvPr id="9" name="Rectangle 8" title="Divider Bar"/>
          <p:cNvSpPr/>
          <p:nvPr/>
        </p:nvSpPr>
        <p:spPr>
          <a:xfrm>
            <a:off x="7955280" y="564"/>
            <a:ext cx="342900" cy="1028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05907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8" name="Rectangle 7" title="Background Shape"/>
          <p:cNvSpPr/>
          <p:nvPr/>
        </p:nvSpPr>
        <p:spPr>
          <a:xfrm>
            <a:off x="0" y="564"/>
            <a:ext cx="7955280" cy="102864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85850" y="1028700"/>
            <a:ext cx="5783580" cy="3236826"/>
          </a:xfrm>
        </p:spPr>
        <p:txBody>
          <a:bodyPr anchor="t">
            <a:normAutofit/>
          </a:bodyPr>
          <a:lstStyle>
            <a:lvl1pPr>
              <a:lnSpc>
                <a:spcPct val="84000"/>
              </a:lnSpc>
              <a:defRPr sz="7200" baseline="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8298180" y="1"/>
            <a:ext cx="9989820" cy="10286999"/>
          </a:xfrm>
        </p:spPr>
        <p:txBody>
          <a:bodyPr anchor="t">
            <a:normAutofit/>
          </a:bodyPr>
          <a:lstStyle>
            <a:lvl1pPr marL="0" indent="0">
              <a:buNone/>
              <a:defRPr sz="3000"/>
            </a:lvl1pPr>
            <a:lvl2pPr marL="685800" indent="0">
              <a:buNone/>
              <a:defRPr sz="3000"/>
            </a:lvl2pPr>
            <a:lvl3pPr marL="1371600" indent="0">
              <a:buNone/>
              <a:defRPr sz="30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085850" y="4283952"/>
            <a:ext cx="5783580" cy="4517148"/>
          </a:xfrm>
        </p:spPr>
        <p:txBody>
          <a:bodyPr/>
          <a:lstStyle>
            <a:lvl1pPr marL="0" indent="0">
              <a:lnSpc>
                <a:spcPct val="113000"/>
              </a:lnSpc>
              <a:spcBef>
                <a:spcPts val="0"/>
              </a:spcBef>
              <a:spcAft>
                <a:spcPts val="2250"/>
              </a:spcAft>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he-IL"/>
              <a:t>ערוך סגנונות טקסט של תבנית בסיס</a:t>
            </a:r>
          </a:p>
        </p:txBody>
      </p:sp>
      <p:sp>
        <p:nvSpPr>
          <p:cNvPr id="5" name="Date Placeholder 4"/>
          <p:cNvSpPr>
            <a:spLocks noGrp="1"/>
          </p:cNvSpPr>
          <p:nvPr>
            <p:ph type="dt" sz="half" idx="10"/>
          </p:nvPr>
        </p:nvSpPr>
        <p:spPr>
          <a:xfrm>
            <a:off x="1085850" y="9680079"/>
            <a:ext cx="1806858" cy="606921"/>
          </a:xfrm>
        </p:spPr>
        <p:txBody>
          <a:bodyPr/>
          <a:lstStyle>
            <a:lvl1pPr>
              <a:defRPr>
                <a:solidFill>
                  <a:schemeClr val="tx2"/>
                </a:solidFill>
              </a:defRPr>
            </a:lvl1pPr>
          </a:lstStyle>
          <a:p>
            <a:fld id="{1D8BD707-D9CF-40AE-B4C6-C98DA3205C09}" type="datetimeFigureOut">
              <a:rPr lang="en-US" smtClean="0"/>
              <a:pPr/>
              <a:t>10/15/2025</a:t>
            </a:fld>
            <a:endParaRPr lang="en-US"/>
          </a:p>
        </p:txBody>
      </p:sp>
      <p:sp>
        <p:nvSpPr>
          <p:cNvPr id="6" name="Footer Placeholder 5"/>
          <p:cNvSpPr>
            <a:spLocks noGrp="1"/>
          </p:cNvSpPr>
          <p:nvPr>
            <p:ph type="ftr" sz="quarter" idx="11"/>
          </p:nvPr>
        </p:nvSpPr>
        <p:spPr>
          <a:xfrm>
            <a:off x="3308918" y="9680079"/>
            <a:ext cx="3560513" cy="606921"/>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14824710" y="9680079"/>
            <a:ext cx="2394438" cy="606921"/>
          </a:xfrm>
        </p:spPr>
        <p:txBody>
          <a:bodyPr/>
          <a:lstStyle>
            <a:lvl1pPr>
              <a:defRPr>
                <a:solidFill>
                  <a:schemeClr val="tx2"/>
                </a:solidFill>
              </a:defRPr>
            </a:lvl1pPr>
          </a:lstStyle>
          <a:p>
            <a:fld id="{B6F15528-21DE-4FAA-801E-634DDDAF4B2B}" type="slidenum">
              <a:rPr lang="en-US" smtClean="0"/>
              <a:pPr/>
              <a:t>‹#›</a:t>
            </a:fld>
            <a:endParaRPr lang="en-US"/>
          </a:p>
        </p:txBody>
      </p:sp>
      <p:sp>
        <p:nvSpPr>
          <p:cNvPr id="9" name="Rectangle 8" title="Divider Bar"/>
          <p:cNvSpPr/>
          <p:nvPr/>
        </p:nvSpPr>
        <p:spPr>
          <a:xfrm>
            <a:off x="7955280" y="564"/>
            <a:ext cx="342900" cy="1028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57354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57400" y="1028700"/>
            <a:ext cx="14401800" cy="222885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057400" y="3429000"/>
            <a:ext cx="14401800" cy="5372100"/>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2085975" y="9680079"/>
            <a:ext cx="1806858" cy="606921"/>
          </a:xfrm>
          <a:prstGeom prst="rect">
            <a:avLst/>
          </a:prstGeom>
        </p:spPr>
        <p:txBody>
          <a:bodyPr vert="horz" lIns="91440" tIns="45720" rIns="91440" bIns="45720" rtlCol="0" anchor="ctr"/>
          <a:lstStyle>
            <a:lvl1pPr algn="l">
              <a:defRPr sz="1800" baseline="0">
                <a:solidFill>
                  <a:schemeClr val="tx2"/>
                </a:solidFill>
              </a:defRPr>
            </a:lvl1pPr>
          </a:lstStyle>
          <a:p>
            <a:fld id="{1D8BD707-D9CF-40AE-B4C6-C98DA3205C09}" type="datetimeFigureOut">
              <a:rPr lang="en-US" smtClean="0"/>
              <a:pPr/>
              <a:t>10/15/2025</a:t>
            </a:fld>
            <a:endParaRPr lang="en-US"/>
          </a:p>
        </p:txBody>
      </p:sp>
      <p:sp>
        <p:nvSpPr>
          <p:cNvPr id="5" name="Footer Placeholder 4"/>
          <p:cNvSpPr>
            <a:spLocks noGrp="1"/>
          </p:cNvSpPr>
          <p:nvPr>
            <p:ph type="ftr" sz="quarter" idx="3"/>
          </p:nvPr>
        </p:nvSpPr>
        <p:spPr>
          <a:xfrm>
            <a:off x="4340346" y="9680079"/>
            <a:ext cx="9421245" cy="606921"/>
          </a:xfrm>
          <a:prstGeom prst="rect">
            <a:avLst/>
          </a:prstGeom>
        </p:spPr>
        <p:txBody>
          <a:bodyPr vert="horz" lIns="91440" tIns="45720" rIns="91440" bIns="45720" rtlCol="0" anchor="ctr"/>
          <a:lstStyle>
            <a:lvl1pPr algn="l">
              <a:defRPr sz="1800" baseline="0">
                <a:solidFill>
                  <a:schemeClr val="tx2"/>
                </a:solidFill>
              </a:defRPr>
            </a:lvl1pPr>
          </a:lstStyle>
          <a:p>
            <a:endParaRPr lang="en-US"/>
          </a:p>
        </p:txBody>
      </p:sp>
      <p:sp>
        <p:nvSpPr>
          <p:cNvPr id="6" name="Slide Number Placeholder 5"/>
          <p:cNvSpPr>
            <a:spLocks noGrp="1"/>
          </p:cNvSpPr>
          <p:nvPr>
            <p:ph type="sldNum" sz="quarter" idx="4"/>
          </p:nvPr>
        </p:nvSpPr>
        <p:spPr>
          <a:xfrm>
            <a:off x="14209104" y="9680079"/>
            <a:ext cx="2394438" cy="606921"/>
          </a:xfrm>
          <a:prstGeom prst="rect">
            <a:avLst/>
          </a:prstGeom>
        </p:spPr>
        <p:txBody>
          <a:bodyPr vert="horz" lIns="91440" tIns="45720" rIns="91440" bIns="45720" rtlCol="0" anchor="ctr"/>
          <a:lstStyle>
            <a:lvl1pPr algn="r">
              <a:defRPr sz="1800" baseline="0">
                <a:solidFill>
                  <a:schemeClr val="tx2"/>
                </a:solidFill>
              </a:defRPr>
            </a:lvl1pPr>
          </a:lstStyle>
          <a:p>
            <a:fld id="{B6F15528-21DE-4FAA-801E-634DDDAF4B2B}" type="slidenum">
              <a:rPr lang="en-US" smtClean="0"/>
              <a:pPr/>
              <a:t>‹#›</a:t>
            </a:fld>
            <a:endParaRPr lang="en-US"/>
          </a:p>
        </p:txBody>
      </p:sp>
      <p:sp>
        <p:nvSpPr>
          <p:cNvPr id="9" name="Rectangle 8" title="Side bar"/>
          <p:cNvSpPr/>
          <p:nvPr/>
        </p:nvSpPr>
        <p:spPr>
          <a:xfrm>
            <a:off x="717143" y="564"/>
            <a:ext cx="342900" cy="1028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863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71600" rtl="1" eaLnBrk="1" latinLnBrk="0" hangingPunct="1">
        <a:lnSpc>
          <a:spcPct val="89000"/>
        </a:lnSpc>
        <a:spcBef>
          <a:spcPct val="0"/>
        </a:spcBef>
        <a:buNone/>
        <a:defRPr sz="6600" kern="1200" baseline="0">
          <a:solidFill>
            <a:schemeClr val="tx2"/>
          </a:solidFill>
          <a:latin typeface="+mj-lt"/>
          <a:ea typeface="+mj-ea"/>
          <a:cs typeface="+mj-cs"/>
        </a:defRPr>
      </a:lvl1pPr>
    </p:titleStyle>
    <p:bodyStyle>
      <a:lvl1pPr marL="576072" indent="-576072" algn="r" defTabSz="1371600" rtl="1" eaLnBrk="1" latinLnBrk="0" hangingPunct="1">
        <a:lnSpc>
          <a:spcPct val="94000"/>
        </a:lnSpc>
        <a:spcBef>
          <a:spcPts val="1500"/>
        </a:spcBef>
        <a:spcAft>
          <a:spcPts val="300"/>
        </a:spcAft>
        <a:buFont typeface="Franklin Gothic Book" panose="020B0503020102020204" pitchFamily="34" charset="0"/>
        <a:buChar char="■"/>
        <a:defRPr sz="3000" kern="1200" baseline="0">
          <a:solidFill>
            <a:schemeClr val="tx2"/>
          </a:solidFill>
          <a:latin typeface="+mn-lt"/>
          <a:ea typeface="+mn-ea"/>
          <a:cs typeface="+mn-cs"/>
        </a:defRPr>
      </a:lvl1pPr>
      <a:lvl2pPr marL="13716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3000" i="1" kern="1200" baseline="0">
          <a:solidFill>
            <a:schemeClr val="tx2"/>
          </a:solidFill>
          <a:latin typeface="+mn-lt"/>
          <a:ea typeface="+mn-ea"/>
          <a:cs typeface="+mn-cs"/>
        </a:defRPr>
      </a:lvl2pPr>
      <a:lvl3pPr marL="20574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700" kern="1200" baseline="0">
          <a:solidFill>
            <a:schemeClr val="tx2"/>
          </a:solidFill>
          <a:latin typeface="+mn-lt"/>
          <a:ea typeface="+mn-ea"/>
          <a:cs typeface="+mn-cs"/>
        </a:defRPr>
      </a:lvl3pPr>
      <a:lvl4pPr marL="27432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700" i="1" kern="1200" baseline="0">
          <a:solidFill>
            <a:schemeClr val="tx2"/>
          </a:solidFill>
          <a:latin typeface="+mn-lt"/>
          <a:ea typeface="+mn-ea"/>
          <a:cs typeface="+mn-cs"/>
        </a:defRPr>
      </a:lvl4pPr>
      <a:lvl5pPr marL="34290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400" kern="1200" baseline="0">
          <a:solidFill>
            <a:schemeClr val="tx2"/>
          </a:solidFill>
          <a:latin typeface="+mn-lt"/>
          <a:ea typeface="+mn-ea"/>
          <a:cs typeface="+mn-cs"/>
        </a:defRPr>
      </a:lvl5pPr>
      <a:lvl6pPr marL="41148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400" i="1" kern="1200" baseline="0">
          <a:solidFill>
            <a:schemeClr val="tx2"/>
          </a:solidFill>
          <a:latin typeface="+mn-lt"/>
          <a:ea typeface="+mn-ea"/>
          <a:cs typeface="+mn-cs"/>
        </a:defRPr>
      </a:lvl6pPr>
      <a:lvl7pPr marL="48006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100" kern="1200" baseline="0">
          <a:solidFill>
            <a:schemeClr val="tx2"/>
          </a:solidFill>
          <a:latin typeface="+mn-lt"/>
          <a:ea typeface="+mn-ea"/>
          <a:cs typeface="+mn-cs"/>
        </a:defRPr>
      </a:lvl7pPr>
      <a:lvl8pPr marL="54864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100" i="1" kern="1200" baseline="0">
          <a:solidFill>
            <a:schemeClr val="tx2"/>
          </a:solidFill>
          <a:latin typeface="+mn-lt"/>
          <a:ea typeface="+mn-ea"/>
          <a:cs typeface="+mn-cs"/>
        </a:defRPr>
      </a:lvl8pPr>
      <a:lvl9pPr marL="6172200" indent="-576072" algn="r" defTabSz="1371600" rtl="1" eaLnBrk="1" latinLnBrk="0" hangingPunct="1">
        <a:lnSpc>
          <a:spcPct val="94000"/>
        </a:lnSpc>
        <a:spcBef>
          <a:spcPts val="750"/>
        </a:spcBef>
        <a:spcAft>
          <a:spcPts val="300"/>
        </a:spcAft>
        <a:buFont typeface="Franklin Gothic Book" panose="020B0503020102020204" pitchFamily="34" charset="0"/>
        <a:buChar char="■"/>
        <a:defRPr sz="2100" kern="1200" baseline="0">
          <a:solidFill>
            <a:schemeClr val="tx2"/>
          </a:solidFill>
          <a:latin typeface="+mn-lt"/>
          <a:ea typeface="+mn-ea"/>
          <a:cs typeface="+mn-cs"/>
        </a:defRPr>
      </a:lvl9pPr>
    </p:bodyStyle>
    <p:otherStyle>
      <a:defPPr>
        <a:defRPr lang="en-US"/>
      </a:defPPr>
      <a:lvl1pPr marL="0" algn="r" defTabSz="1371600" rtl="1" eaLnBrk="1" latinLnBrk="0" hangingPunct="1">
        <a:defRPr sz="2700" kern="1200">
          <a:solidFill>
            <a:schemeClr val="tx1"/>
          </a:solidFill>
          <a:latin typeface="+mn-lt"/>
          <a:ea typeface="+mn-ea"/>
          <a:cs typeface="+mn-cs"/>
        </a:defRPr>
      </a:lvl1pPr>
      <a:lvl2pPr marL="685800" algn="r" defTabSz="1371600" rtl="1" eaLnBrk="1" latinLnBrk="0" hangingPunct="1">
        <a:defRPr sz="2700" kern="1200">
          <a:solidFill>
            <a:schemeClr val="tx1"/>
          </a:solidFill>
          <a:latin typeface="+mn-lt"/>
          <a:ea typeface="+mn-ea"/>
          <a:cs typeface="+mn-cs"/>
        </a:defRPr>
      </a:lvl2pPr>
      <a:lvl3pPr marL="1371600" algn="r" defTabSz="1371600" rtl="1" eaLnBrk="1" latinLnBrk="0" hangingPunct="1">
        <a:defRPr sz="2700" kern="1200">
          <a:solidFill>
            <a:schemeClr val="tx1"/>
          </a:solidFill>
          <a:latin typeface="+mn-lt"/>
          <a:ea typeface="+mn-ea"/>
          <a:cs typeface="+mn-cs"/>
        </a:defRPr>
      </a:lvl3pPr>
      <a:lvl4pPr marL="2057400" algn="r" defTabSz="1371600" rtl="1" eaLnBrk="1" latinLnBrk="0" hangingPunct="1">
        <a:defRPr sz="2700" kern="1200">
          <a:solidFill>
            <a:schemeClr val="tx1"/>
          </a:solidFill>
          <a:latin typeface="+mn-lt"/>
          <a:ea typeface="+mn-ea"/>
          <a:cs typeface="+mn-cs"/>
        </a:defRPr>
      </a:lvl4pPr>
      <a:lvl5pPr marL="2743200" algn="r" defTabSz="1371600" rtl="1" eaLnBrk="1" latinLnBrk="0" hangingPunct="1">
        <a:defRPr sz="2700" kern="1200">
          <a:solidFill>
            <a:schemeClr val="tx1"/>
          </a:solidFill>
          <a:latin typeface="+mn-lt"/>
          <a:ea typeface="+mn-ea"/>
          <a:cs typeface="+mn-cs"/>
        </a:defRPr>
      </a:lvl5pPr>
      <a:lvl6pPr marL="3429000" algn="r" defTabSz="1371600" rtl="1" eaLnBrk="1" latinLnBrk="0" hangingPunct="1">
        <a:defRPr sz="2700" kern="1200">
          <a:solidFill>
            <a:schemeClr val="tx1"/>
          </a:solidFill>
          <a:latin typeface="+mn-lt"/>
          <a:ea typeface="+mn-ea"/>
          <a:cs typeface="+mn-cs"/>
        </a:defRPr>
      </a:lvl6pPr>
      <a:lvl7pPr marL="4114800" algn="r" defTabSz="1371600" rtl="1" eaLnBrk="1" latinLnBrk="0" hangingPunct="1">
        <a:defRPr sz="2700" kern="1200">
          <a:solidFill>
            <a:schemeClr val="tx1"/>
          </a:solidFill>
          <a:latin typeface="+mn-lt"/>
          <a:ea typeface="+mn-ea"/>
          <a:cs typeface="+mn-cs"/>
        </a:defRPr>
      </a:lvl7pPr>
      <a:lvl8pPr marL="4800600" algn="r" defTabSz="1371600" rtl="1" eaLnBrk="1" latinLnBrk="0" hangingPunct="1">
        <a:defRPr sz="2700" kern="1200">
          <a:solidFill>
            <a:schemeClr val="tx1"/>
          </a:solidFill>
          <a:latin typeface="+mn-lt"/>
          <a:ea typeface="+mn-ea"/>
          <a:cs typeface="+mn-cs"/>
        </a:defRPr>
      </a:lvl8pPr>
      <a:lvl9pPr marL="5486400" algn="r" defTabSz="1371600" rtl="1" eaLnBrk="1" latinLnBrk="0" hangingPunct="1">
        <a:defRPr sz="27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tickers.org.il/h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lefalefalef.co.il/hope-poster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youtube.com/watch?v=erLAgHIP6UM&amp;list=RDerLAgHIP6UM&amp;start_radio=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stagram.com/p/CzOsTl1tqwy/" TargetMode="External"/><Relationship Id="rId2" Type="http://schemas.openxmlformats.org/officeDocument/2006/relationships/hyperlink" Target="https://share.google/images/rD0I2wcfyQH0fop2C"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instagram.com/p/DPnYk2yjM8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facebook.com/reel/71170276788083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vezacharta.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youtu.be/RDJmDWKOavo?si=s4dqHnO3ABgNseu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tickers.org.il/h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pPr>
              <a:lnSpc>
                <a:spcPts val="9000"/>
              </a:lnSpc>
            </a:pPr>
            <a:r>
              <a:rPr lang="he-IL" sz="11500" b="1" dirty="0">
                <a:sym typeface="Habibi"/>
              </a:rPr>
              <a:t>מלוכדים יחד</a:t>
            </a:r>
            <a:br>
              <a:rPr lang="he-IL" sz="11500" b="1" dirty="0">
                <a:sym typeface="Habibi"/>
              </a:rPr>
            </a:br>
            <a:r>
              <a:rPr lang="he-IL" sz="11500" b="1" dirty="0">
                <a:sym typeface="Habibi"/>
              </a:rPr>
              <a:t>בין זיכרון לבין תקווה</a:t>
            </a:r>
            <a:endParaRPr lang="he-IL" sz="11500" b="1" dirty="0"/>
          </a:p>
        </p:txBody>
      </p:sp>
      <p:sp>
        <p:nvSpPr>
          <p:cNvPr id="3" name="כותרת משנה 2"/>
          <p:cNvSpPr>
            <a:spLocks noGrp="1"/>
          </p:cNvSpPr>
          <p:nvPr>
            <p:ph type="subTitle" idx="1"/>
          </p:nvPr>
        </p:nvSpPr>
        <p:spPr>
          <a:xfrm>
            <a:off x="4019860" y="6591300"/>
            <a:ext cx="10247510" cy="809281"/>
          </a:xfrm>
        </p:spPr>
        <p:txBody>
          <a:bodyPr>
            <a:noAutofit/>
          </a:bodyPr>
          <a:lstStyle/>
          <a:p>
            <a:pPr>
              <a:lnSpc>
                <a:spcPts val="9000"/>
              </a:lnSpc>
              <a:spcBef>
                <a:spcPct val="0"/>
              </a:spcBef>
            </a:pPr>
            <a:r>
              <a:rPr lang="he-IL" sz="3600" dirty="0">
                <a:solidFill>
                  <a:srgbClr val="251E1B"/>
                </a:solidFill>
                <a:latin typeface="Habibi"/>
                <a:ea typeface="Habibi"/>
                <a:cs typeface="Habibi"/>
                <a:sym typeface="Habibi"/>
                <a:rtl/>
              </a:rPr>
              <a:t> </a:t>
            </a:r>
            <a:r>
              <a:rPr lang="he-IL" sz="4800" b="1" cap="all" dirty="0">
                <a:latin typeface="+mj-lt"/>
                <a:ea typeface="+mj-ea"/>
                <a:cs typeface="+mj-cs"/>
                <a:sym typeface="Habibi"/>
              </a:rPr>
              <a:t>שנתיים לשבעה באוקטובר ולחזרת החטופים</a:t>
            </a:r>
          </a:p>
        </p:txBody>
      </p:sp>
      <p:grpSp>
        <p:nvGrpSpPr>
          <p:cNvPr id="4" name="Group 3"/>
          <p:cNvGrpSpPr/>
          <p:nvPr/>
        </p:nvGrpSpPr>
        <p:grpSpPr>
          <a:xfrm>
            <a:off x="7696200" y="190500"/>
            <a:ext cx="2009174" cy="2009174"/>
            <a:chOff x="0" y="0"/>
            <a:chExt cx="812800" cy="812800"/>
          </a:xfrm>
        </p:grpSpPr>
        <p:sp>
          <p:nvSpPr>
            <p:cNvPr id="5" name="Freeform 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2"/>
              <a:stretch>
                <a:fillRect t="-2981" b="-2981"/>
              </a:stretch>
            </a:blipFill>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L" sz="1800" b="0" i="0" u="none" strike="noStrike" kern="1200" cap="none" spc="0" normalizeH="0" baseline="0" noProof="0">
                <a:ln>
                  <a:noFill/>
                </a:ln>
                <a:solidFill>
                  <a:prstClr val="black"/>
                </a:solidFill>
                <a:effectLst/>
                <a:uLnTx/>
                <a:uFillTx/>
                <a:latin typeface="Aharoni" panose="02010803020104030203" pitchFamily="2" charset="-79"/>
                <a:ea typeface="+mn-ea"/>
                <a:cs typeface="+mn-cs"/>
              </a:endParaRPr>
            </a:p>
          </p:txBody>
        </p:sp>
      </p:grpSp>
    </p:spTree>
    <p:extLst>
      <p:ext uri="{BB962C8B-B14F-4D97-AF65-F5344CB8AC3E}">
        <p14:creationId xmlns:p14="http://schemas.microsoft.com/office/powerpoint/2010/main" val="1911269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מיזם "דרישת שלום"</a:t>
            </a:r>
          </a:p>
        </p:txBody>
      </p:sp>
      <p:sp>
        <p:nvSpPr>
          <p:cNvPr id="3" name="מציין מיקום תוכן 2"/>
          <p:cNvSpPr>
            <a:spLocks noGrp="1"/>
          </p:cNvSpPr>
          <p:nvPr>
            <p:ph idx="1"/>
          </p:nvPr>
        </p:nvSpPr>
        <p:spPr/>
        <p:txBody>
          <a:bodyPr>
            <a:normAutofit/>
          </a:bodyPr>
          <a:lstStyle/>
          <a:p>
            <a:pPr marL="0" indent="0">
              <a:buNone/>
            </a:pPr>
            <a:r>
              <a:rPr lang="he-IL" sz="4000" dirty="0">
                <a:hlinkClick r:id="rId2"/>
              </a:rPr>
              <a:t>היכנסו לאתר מיזם "דרישת שלום"</a:t>
            </a:r>
            <a:endParaRPr lang="he-IL" sz="4000" dirty="0"/>
          </a:p>
          <a:p>
            <a:pPr marL="0" indent="0">
              <a:buNone/>
            </a:pPr>
            <a:r>
              <a:rPr lang="he-IL" sz="4000" dirty="0"/>
              <a:t>בחרו בסטיקר אחד שמבטא ערך משמעותי עבורכם.</a:t>
            </a:r>
          </a:p>
          <a:p>
            <a:pPr marL="0" indent="0">
              <a:buNone/>
            </a:pPr>
            <a:r>
              <a:rPr lang="he-IL" sz="4000" dirty="0"/>
              <a:t>שתפו: </a:t>
            </a:r>
          </a:p>
          <a:p>
            <a:pPr marL="0" indent="0">
              <a:buNone/>
            </a:pPr>
            <a:r>
              <a:rPr lang="he-IL" sz="4000" dirty="0"/>
              <a:t>1.מי הדמות שמאחורי המילים?</a:t>
            </a:r>
          </a:p>
          <a:p>
            <a:pPr marL="0" indent="0">
              <a:buNone/>
            </a:pPr>
            <a:r>
              <a:rPr lang="he-IL" sz="4000" dirty="0"/>
              <a:t>2.מדוע בחרתם בערך זה?</a:t>
            </a:r>
          </a:p>
          <a:p>
            <a:pPr marL="0" indent="0">
              <a:buNone/>
            </a:pPr>
            <a:r>
              <a:rPr lang="he-IL" sz="4000" dirty="0"/>
              <a:t>3.ערכים שממשיכים לחיות- העלו רעיונות למימוש הערך בחברה הישראלית כיום.</a:t>
            </a:r>
          </a:p>
          <a:p>
            <a:pPr marL="0" indent="0">
              <a:buNone/>
            </a:pPr>
            <a:endParaRPr lang="he-IL" sz="4000" dirty="0"/>
          </a:p>
        </p:txBody>
      </p:sp>
      <p:pic>
        <p:nvPicPr>
          <p:cNvPr id="6" name="תמונה 5"/>
          <p:cNvPicPr>
            <a:picLocks noChangeAspect="1"/>
          </p:cNvPicPr>
          <p:nvPr/>
        </p:nvPicPr>
        <p:blipFill>
          <a:blip r:embed="rId3"/>
          <a:stretch>
            <a:fillRect/>
          </a:stretch>
        </p:blipFill>
        <p:spPr>
          <a:xfrm>
            <a:off x="1600200" y="2552700"/>
            <a:ext cx="4876800" cy="4876800"/>
          </a:xfrm>
          <a:prstGeom prst="rect">
            <a:avLst/>
          </a:prstGeom>
        </p:spPr>
      </p:pic>
    </p:spTree>
    <p:extLst>
      <p:ext uri="{BB962C8B-B14F-4D97-AF65-F5344CB8AC3E}">
        <p14:creationId xmlns:p14="http://schemas.microsoft.com/office/powerpoint/2010/main" val="3103330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057400" y="1028700"/>
            <a:ext cx="14401800" cy="8763000"/>
          </a:xfrm>
        </p:spPr>
        <p:txBody>
          <a:bodyPr>
            <a:normAutofit/>
          </a:bodyPr>
          <a:lstStyle/>
          <a:p>
            <a:pPr algn="ctr"/>
            <a:r>
              <a:rPr lang="he-IL" dirty="0"/>
              <a:t>“וכשם שאנחנו נתבעים, בכוחו של </a:t>
            </a:r>
            <a:r>
              <a:rPr lang="he-IL" dirty="0" err="1"/>
              <a:t>הזכרון</a:t>
            </a:r>
            <a:r>
              <a:rPr lang="he-IL" dirty="0"/>
              <a:t>, </a:t>
            </a:r>
            <a:br>
              <a:rPr lang="he-IL" dirty="0"/>
            </a:br>
            <a:r>
              <a:rPr lang="he-IL" dirty="0"/>
              <a:t>להשתתף בכל יום ובכל אירוע של עברנו, </a:t>
            </a:r>
            <a:br>
              <a:rPr lang="he-IL" dirty="0"/>
            </a:br>
            <a:r>
              <a:rPr lang="he-IL" dirty="0"/>
              <a:t>כך אנחנו נתבעים, </a:t>
            </a:r>
            <a:br>
              <a:rPr lang="he-IL" dirty="0"/>
            </a:br>
            <a:r>
              <a:rPr lang="he-IL" sz="16600" dirty="0"/>
              <a:t>בכוחה של התקווה, </a:t>
            </a:r>
            <a:br>
              <a:rPr lang="he-IL" dirty="0"/>
            </a:br>
            <a:r>
              <a:rPr lang="he-IL" dirty="0"/>
              <a:t>להתבונן לכל יום ויום </a:t>
            </a:r>
            <a:br>
              <a:rPr lang="he-IL" dirty="0"/>
            </a:br>
            <a:r>
              <a:rPr lang="he-IL" dirty="0"/>
              <a:t>של עתידנו...”</a:t>
            </a:r>
            <a:br>
              <a:rPr lang="he-IL" dirty="0"/>
            </a:br>
            <a:br>
              <a:rPr lang="he-IL" dirty="0"/>
            </a:br>
            <a:r>
              <a:rPr lang="he-IL" dirty="0"/>
              <a:t>עזר ויצמן</a:t>
            </a:r>
          </a:p>
        </p:txBody>
      </p:sp>
    </p:spTree>
    <p:extLst>
      <p:ext uri="{BB962C8B-B14F-4D97-AF65-F5344CB8AC3E}">
        <p14:creationId xmlns:p14="http://schemas.microsoft.com/office/powerpoint/2010/main" val="3648637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״מילים של תקווה״</a:t>
            </a:r>
          </a:p>
        </p:txBody>
      </p:sp>
      <p:sp>
        <p:nvSpPr>
          <p:cNvPr id="3" name="מציין מיקום תוכן 2"/>
          <p:cNvSpPr>
            <a:spLocks noGrp="1"/>
          </p:cNvSpPr>
          <p:nvPr>
            <p:ph idx="1"/>
          </p:nvPr>
        </p:nvSpPr>
        <p:spPr>
          <a:xfrm>
            <a:off x="2057400" y="3429000"/>
            <a:ext cx="14401800" cy="6438900"/>
          </a:xfrm>
        </p:spPr>
        <p:txBody>
          <a:bodyPr>
            <a:normAutofit/>
          </a:bodyPr>
          <a:lstStyle/>
          <a:p>
            <a:pPr marL="0" indent="0">
              <a:buNone/>
            </a:pPr>
            <a:r>
              <a:rPr lang="he-IL" sz="4000" dirty="0"/>
              <a:t>היכנסו לתערוכת </a:t>
            </a:r>
            <a:r>
              <a:rPr lang="he-IL" sz="4000" dirty="0">
                <a:hlinkClick r:id="rId2"/>
              </a:rPr>
              <a:t>״מילים של תקווה״</a:t>
            </a:r>
            <a:endParaRPr lang="he-IL" sz="4000" dirty="0"/>
          </a:p>
          <a:p>
            <a:pPr marL="0" indent="0">
              <a:buNone/>
            </a:pPr>
            <a:r>
              <a:rPr lang="he-IL" sz="4000" dirty="0"/>
              <a:t>בחרו מילה אחת שמהדהדת בכם בתקופה הנוכחית...</a:t>
            </a:r>
          </a:p>
          <a:p>
            <a:pPr marL="0" indent="0">
              <a:buNone/>
            </a:pPr>
            <a:r>
              <a:rPr lang="he-IL" sz="4000" dirty="0"/>
              <a:t>שתפו מדוע בחרתם במילה זו.</a:t>
            </a:r>
          </a:p>
        </p:txBody>
      </p:sp>
      <p:pic>
        <p:nvPicPr>
          <p:cNvPr id="4" name="תמונה 3"/>
          <p:cNvPicPr>
            <a:picLocks noChangeAspect="1"/>
          </p:cNvPicPr>
          <p:nvPr/>
        </p:nvPicPr>
        <p:blipFill>
          <a:blip r:embed="rId3"/>
          <a:stretch>
            <a:fillRect/>
          </a:stretch>
        </p:blipFill>
        <p:spPr>
          <a:xfrm>
            <a:off x="2057400" y="3162300"/>
            <a:ext cx="4876800" cy="4876800"/>
          </a:xfrm>
          <a:prstGeom prst="rect">
            <a:avLst/>
          </a:prstGeom>
        </p:spPr>
      </p:pic>
    </p:spTree>
    <p:extLst>
      <p:ext uri="{BB962C8B-B14F-4D97-AF65-F5344CB8AC3E}">
        <p14:creationId xmlns:p14="http://schemas.microsoft.com/office/powerpoint/2010/main" val="1932556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סוף טוב / יוני בלוך </a:t>
            </a:r>
          </a:p>
        </p:txBody>
      </p:sp>
      <p:sp>
        <p:nvSpPr>
          <p:cNvPr id="3" name="מציין מיקום תוכן 2"/>
          <p:cNvSpPr>
            <a:spLocks noGrp="1"/>
          </p:cNvSpPr>
          <p:nvPr>
            <p:ph idx="1"/>
          </p:nvPr>
        </p:nvSpPr>
        <p:spPr/>
        <p:txBody>
          <a:bodyPr>
            <a:normAutofit/>
          </a:bodyPr>
          <a:lstStyle/>
          <a:p>
            <a:pPr marL="0" indent="0">
              <a:buNone/>
            </a:pPr>
            <a:r>
              <a:rPr lang="he-IL" sz="4000" dirty="0"/>
              <a:t>האזינו לשיר </a:t>
            </a:r>
          </a:p>
          <a:p>
            <a:pPr marL="0" indent="0">
              <a:buNone/>
            </a:pPr>
            <a:r>
              <a:rPr lang="he-IL" sz="4800" dirty="0">
                <a:hlinkClick r:id="rId2"/>
              </a:rPr>
              <a:t>סוף טוב / יוני בלוך </a:t>
            </a:r>
            <a:endParaRPr lang="he-IL" sz="4800" dirty="0"/>
          </a:p>
        </p:txBody>
      </p:sp>
      <p:pic>
        <p:nvPicPr>
          <p:cNvPr id="4" name="תמונה 3"/>
          <p:cNvPicPr>
            <a:picLocks noChangeAspect="1"/>
          </p:cNvPicPr>
          <p:nvPr/>
        </p:nvPicPr>
        <p:blipFill>
          <a:blip r:embed="rId3">
            <a:duotone>
              <a:schemeClr val="accent5">
                <a:shade val="45000"/>
                <a:satMod val="135000"/>
              </a:schemeClr>
              <a:prstClr val="white"/>
            </a:duotone>
          </a:blip>
          <a:stretch>
            <a:fillRect/>
          </a:stretch>
        </p:blipFill>
        <p:spPr>
          <a:xfrm>
            <a:off x="2286000" y="2476500"/>
            <a:ext cx="5943600" cy="5943600"/>
          </a:xfrm>
          <a:prstGeom prst="rect">
            <a:avLst/>
          </a:prstGeom>
        </p:spPr>
      </p:pic>
    </p:spTree>
    <p:extLst>
      <p:ext uri="{BB962C8B-B14F-4D97-AF65-F5344CB8AC3E}">
        <p14:creationId xmlns:p14="http://schemas.microsoft.com/office/powerpoint/2010/main" val="423625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מקדמים יחד לכידות חברתית</a:t>
            </a:r>
          </a:p>
        </p:txBody>
      </p:sp>
      <p:sp>
        <p:nvSpPr>
          <p:cNvPr id="3" name="מציין מיקום תוכן 2"/>
          <p:cNvSpPr>
            <a:spLocks noGrp="1"/>
          </p:cNvSpPr>
          <p:nvPr>
            <p:ph idx="1"/>
          </p:nvPr>
        </p:nvSpPr>
        <p:spPr>
          <a:xfrm>
            <a:off x="2057400" y="3429000"/>
            <a:ext cx="14401800" cy="6438900"/>
          </a:xfrm>
        </p:spPr>
        <p:txBody>
          <a:bodyPr>
            <a:normAutofit/>
          </a:bodyPr>
          <a:lstStyle/>
          <a:p>
            <a:pPr marL="0" indent="0">
              <a:buNone/>
            </a:pPr>
            <a:r>
              <a:rPr lang="he-IL" sz="4000" dirty="0"/>
              <a:t>בעקבות ההאזנה לשיר- סוף טוב</a:t>
            </a:r>
          </a:p>
          <a:p>
            <a:pPr marL="0" indent="0">
              <a:buNone/>
            </a:pPr>
            <a:r>
              <a:rPr lang="he-IL" sz="4000" dirty="0"/>
              <a:t>עבודה בקבוצות- יוזמות לקידום לכידות חברתית</a:t>
            </a:r>
          </a:p>
        </p:txBody>
      </p:sp>
      <p:sp>
        <p:nvSpPr>
          <p:cNvPr id="5" name="TextBox 6"/>
          <p:cNvSpPr txBox="1"/>
          <p:nvPr/>
        </p:nvSpPr>
        <p:spPr>
          <a:xfrm>
            <a:off x="13380822" y="7036526"/>
            <a:ext cx="2825830" cy="2385268"/>
          </a:xfrm>
          <a:prstGeom prst="rect">
            <a:avLst/>
          </a:prstGeom>
        </p:spPr>
        <p:txBody>
          <a:bodyPr lIns="0" tIns="0" rIns="0" bIns="0" rtlCol="0" anchor="t">
            <a:spAutoFit/>
          </a:bodyPr>
          <a:lstStyle/>
          <a:p>
            <a:pPr algn="ctr" rtl="1">
              <a:lnSpc>
                <a:spcPts val="6159"/>
              </a:lnSpc>
            </a:pPr>
            <a:r>
              <a:rPr lang="he-IL" sz="6600" dirty="0">
                <a:solidFill>
                  <a:schemeClr val="tx2"/>
                </a:solidFill>
                <a:sym typeface="FB Flamingo"/>
              </a:rPr>
              <a:t>ראש: </a:t>
            </a:r>
          </a:p>
          <a:p>
            <a:pPr algn="ctr" rtl="1">
              <a:lnSpc>
                <a:spcPts val="6159"/>
              </a:lnSpc>
            </a:pPr>
            <a:r>
              <a:rPr lang="he-IL" sz="4000" dirty="0">
                <a:solidFill>
                  <a:schemeClr val="tx2"/>
                </a:solidFill>
                <a:sym typeface="FB Flamingo"/>
              </a:rPr>
              <a:t>שאלה/מחשבה בעקבות השיר</a:t>
            </a:r>
          </a:p>
        </p:txBody>
      </p:sp>
      <p:sp>
        <p:nvSpPr>
          <p:cNvPr id="6" name="TextBox 7"/>
          <p:cNvSpPr txBox="1"/>
          <p:nvPr/>
        </p:nvSpPr>
        <p:spPr>
          <a:xfrm>
            <a:off x="7694023" y="7036526"/>
            <a:ext cx="2825830" cy="2326641"/>
          </a:xfrm>
          <a:prstGeom prst="rect">
            <a:avLst/>
          </a:prstGeom>
        </p:spPr>
        <p:txBody>
          <a:bodyPr lIns="0" tIns="0" rIns="0" bIns="0" rtlCol="0" anchor="t">
            <a:spAutoFit/>
          </a:bodyPr>
          <a:lstStyle/>
          <a:p>
            <a:pPr algn="ctr" rtl="1">
              <a:lnSpc>
                <a:spcPts val="6159"/>
              </a:lnSpc>
            </a:pPr>
            <a:r>
              <a:rPr lang="he-IL" sz="6600" dirty="0">
                <a:solidFill>
                  <a:schemeClr val="tx2"/>
                </a:solidFill>
                <a:sym typeface="FB Flamingo"/>
              </a:rPr>
              <a:t>לב: </a:t>
            </a:r>
            <a:r>
              <a:rPr lang="he-IL" sz="4000" dirty="0">
                <a:solidFill>
                  <a:schemeClr val="tx2"/>
                </a:solidFill>
                <a:sym typeface="FB Flamingo"/>
              </a:rPr>
              <a:t>רגש/תחושה בעקבות השיר</a:t>
            </a:r>
          </a:p>
        </p:txBody>
      </p:sp>
      <p:sp>
        <p:nvSpPr>
          <p:cNvPr id="7" name="TextBox 8"/>
          <p:cNvSpPr txBox="1"/>
          <p:nvPr/>
        </p:nvSpPr>
        <p:spPr>
          <a:xfrm>
            <a:off x="1828800" y="7048500"/>
            <a:ext cx="2825830" cy="2326641"/>
          </a:xfrm>
          <a:prstGeom prst="rect">
            <a:avLst/>
          </a:prstGeom>
        </p:spPr>
        <p:txBody>
          <a:bodyPr lIns="0" tIns="0" rIns="0" bIns="0" rtlCol="0" anchor="t">
            <a:spAutoFit/>
          </a:bodyPr>
          <a:lstStyle/>
          <a:p>
            <a:pPr algn="ctr" rtl="1">
              <a:lnSpc>
                <a:spcPts val="6159"/>
              </a:lnSpc>
            </a:pPr>
            <a:r>
              <a:rPr lang="he-IL" sz="6600" dirty="0">
                <a:solidFill>
                  <a:schemeClr val="tx2"/>
                </a:solidFill>
                <a:sym typeface="FB Flamingo"/>
              </a:rPr>
              <a:t>ידיים: </a:t>
            </a:r>
            <a:r>
              <a:rPr lang="he-IL" sz="4000" dirty="0">
                <a:solidFill>
                  <a:schemeClr val="tx2"/>
                </a:solidFill>
                <a:sym typeface="FB Flamingo"/>
              </a:rPr>
              <a:t>עשייה/יוזמה בעקבות השיר</a:t>
            </a:r>
          </a:p>
        </p:txBody>
      </p:sp>
      <p:pic>
        <p:nvPicPr>
          <p:cNvPr id="8" name="תמונה 7"/>
          <p:cNvPicPr>
            <a:picLocks noChangeAspect="1"/>
          </p:cNvPicPr>
          <p:nvPr/>
        </p:nvPicPr>
        <p:blipFill>
          <a:blip r:embed="rId2">
            <a:duotone>
              <a:schemeClr val="accent5">
                <a:shade val="45000"/>
                <a:satMod val="135000"/>
              </a:schemeClr>
              <a:prstClr val="white"/>
            </a:duotone>
          </a:blip>
          <a:stretch>
            <a:fillRect/>
          </a:stretch>
        </p:blipFill>
        <p:spPr>
          <a:xfrm>
            <a:off x="13993637" y="5074740"/>
            <a:ext cx="1600200" cy="1600200"/>
          </a:xfrm>
          <a:prstGeom prst="rect">
            <a:avLst/>
          </a:prstGeom>
        </p:spPr>
      </p:pic>
      <p:pic>
        <p:nvPicPr>
          <p:cNvPr id="9" name="תמונה 8"/>
          <p:cNvPicPr>
            <a:picLocks noChangeAspect="1"/>
          </p:cNvPicPr>
          <p:nvPr/>
        </p:nvPicPr>
        <p:blipFill>
          <a:blip r:embed="rId3">
            <a:duotone>
              <a:schemeClr val="accent5">
                <a:shade val="45000"/>
                <a:satMod val="135000"/>
              </a:schemeClr>
              <a:prstClr val="white"/>
            </a:duotone>
          </a:blip>
          <a:stretch>
            <a:fillRect/>
          </a:stretch>
        </p:blipFill>
        <p:spPr>
          <a:xfrm>
            <a:off x="8183195" y="5103315"/>
            <a:ext cx="1847486" cy="1847486"/>
          </a:xfrm>
          <a:prstGeom prst="rect">
            <a:avLst/>
          </a:prstGeom>
        </p:spPr>
      </p:pic>
      <p:sp>
        <p:nvSpPr>
          <p:cNvPr id="10" name="Freeform 3"/>
          <p:cNvSpPr/>
          <p:nvPr/>
        </p:nvSpPr>
        <p:spPr>
          <a:xfrm>
            <a:off x="1371600" y="4906009"/>
            <a:ext cx="3851315" cy="1950358"/>
          </a:xfrm>
          <a:custGeom>
            <a:avLst/>
            <a:gdLst/>
            <a:ahLst/>
            <a:cxnLst/>
            <a:rect l="l" t="t" r="r" b="b"/>
            <a:pathLst>
              <a:path w="6674644" h="3604308">
                <a:moveTo>
                  <a:pt x="0" y="0"/>
                </a:moveTo>
                <a:lnTo>
                  <a:pt x="6674644" y="0"/>
                </a:lnTo>
                <a:lnTo>
                  <a:pt x="6674644" y="3604308"/>
                </a:lnTo>
                <a:lnTo>
                  <a:pt x="0" y="3604308"/>
                </a:lnTo>
                <a:lnTo>
                  <a:pt x="0" y="0"/>
                </a:lnTo>
                <a:close/>
              </a:path>
            </a:pathLst>
          </a:custGeom>
          <a:blipFill>
            <a:blip r:embed="rId4">
              <a:duotone>
                <a:schemeClr val="accent5">
                  <a:shade val="45000"/>
                  <a:satMod val="135000"/>
                </a:schemeClr>
                <a:prstClr val="white"/>
              </a:duotone>
              <a:extLst>
                <a:ext uri="{96DAC541-7B7A-43D3-8B79-37D633B846F1}">
                  <asvg:svgBlip xmlns:asvg="http://schemas.microsoft.com/office/drawing/2016/SVG/main" r:embed="rId5"/>
                </a:ext>
              </a:extLst>
            </a:blip>
            <a:stretch>
              <a:fillRect/>
            </a:stretch>
          </a:blipFill>
        </p:spPr>
        <p:txBody>
          <a:bodyPr/>
          <a:lstStyle/>
          <a:p>
            <a:endParaRPr lang="en-IL"/>
          </a:p>
        </p:txBody>
      </p:sp>
    </p:spTree>
    <p:extLst>
      <p:ext uri="{BB962C8B-B14F-4D97-AF65-F5344CB8AC3E}">
        <p14:creationId xmlns:p14="http://schemas.microsoft.com/office/powerpoint/2010/main" val="2416327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057400" y="1028700"/>
            <a:ext cx="14401800" cy="8763000"/>
          </a:xfrm>
        </p:spPr>
        <p:txBody>
          <a:bodyPr>
            <a:normAutofit fontScale="90000"/>
          </a:bodyPr>
          <a:lstStyle/>
          <a:p>
            <a:pPr algn="ctr"/>
            <a:r>
              <a:rPr lang="he-IL" sz="11500" dirty="0"/>
              <a:t>“אינכם יכולים </a:t>
            </a:r>
            <a:br>
              <a:rPr lang="he-IL" sz="11500" dirty="0"/>
            </a:br>
            <a:r>
              <a:rPr lang="he-IL" sz="11500" dirty="0"/>
              <a:t>לשנות את העבר, </a:t>
            </a:r>
            <a:br>
              <a:rPr lang="he-IL" sz="11500" dirty="0"/>
            </a:br>
            <a:r>
              <a:rPr lang="he-IL" sz="11500" dirty="0"/>
              <a:t>אבל בידכם </a:t>
            </a:r>
            <a:br>
              <a:rPr lang="he-IL" sz="11500" dirty="0"/>
            </a:br>
            <a:r>
              <a:rPr lang="he-IL" sz="11500" dirty="0"/>
              <a:t>לשנות את העתיד.”</a:t>
            </a:r>
            <a:br>
              <a:rPr lang="he-IL" sz="11500" dirty="0"/>
            </a:br>
            <a:br>
              <a:rPr lang="he-IL" sz="11500" dirty="0"/>
            </a:br>
            <a:r>
              <a:rPr lang="he-IL" sz="7300" dirty="0"/>
              <a:t>הרב יונתן זקס ז”ל</a:t>
            </a:r>
          </a:p>
        </p:txBody>
      </p:sp>
    </p:spTree>
    <p:extLst>
      <p:ext uri="{BB962C8B-B14F-4D97-AF65-F5344CB8AC3E}">
        <p14:creationId xmlns:p14="http://schemas.microsoft.com/office/powerpoint/2010/main" val="4026978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אודות הפעילות</a:t>
            </a:r>
          </a:p>
        </p:txBody>
      </p:sp>
      <p:sp>
        <p:nvSpPr>
          <p:cNvPr id="3" name="מציין מיקום תוכן 2"/>
          <p:cNvSpPr>
            <a:spLocks noGrp="1"/>
          </p:cNvSpPr>
          <p:nvPr>
            <p:ph idx="1"/>
          </p:nvPr>
        </p:nvSpPr>
        <p:spPr>
          <a:xfrm>
            <a:off x="2057400" y="2095500"/>
            <a:ext cx="14401800" cy="7676297"/>
          </a:xfrm>
        </p:spPr>
        <p:txBody>
          <a:bodyPr>
            <a:noAutofit/>
          </a:bodyPr>
          <a:lstStyle/>
          <a:p>
            <a:pPr marL="0" indent="0">
              <a:buNone/>
            </a:pPr>
            <a:r>
              <a:rPr lang="he-IL" sz="3300" dirty="0"/>
              <a:t>הקדמה:</a:t>
            </a:r>
            <a:br>
              <a:rPr lang="en-US" sz="3300" dirty="0"/>
            </a:br>
            <a:r>
              <a:rPr lang="he-IL" sz="3300" dirty="0"/>
              <a:t>מדינת ישראל מתמודדת עם סיומה של “מלחמת חרבות ברזל”. מלחמה שבה נרצחו ונפלו כ-2000 אזרחי מדינת ישראל ומתוכם, נפלו 915 חיילים ואנשי כוחות הביטחון. במציאות זו רגשות העצב, הפחד, הכאב יחד עם התקווה והשמחה על השבת החטופים שלובים זה בזה.</a:t>
            </a:r>
          </a:p>
          <a:p>
            <a:pPr marL="0" indent="0">
              <a:buNone/>
            </a:pPr>
            <a:r>
              <a:rPr lang="he-IL" sz="3300" dirty="0"/>
              <a:t>מטרות המערך:</a:t>
            </a:r>
            <a:br>
              <a:rPr lang="en-US" sz="3300" dirty="0"/>
            </a:br>
            <a:r>
              <a:rPr lang="he-IL" sz="3300" dirty="0"/>
              <a:t>1. המורים יקיימו עם התלמידים בירור של הערכים שלהם עצמם לחיזוק הסובלנות, הכבוד ההדדי והלכידות החברתית.</a:t>
            </a:r>
            <a:br>
              <a:rPr lang="en-US" sz="3300" dirty="0"/>
            </a:br>
            <a:r>
              <a:rPr lang="he-IL" sz="3300" dirty="0"/>
              <a:t>2. המורים יחזקו את ההבנה בקרב התלמידים על חשיבות בניית סולידיות חברתית דרך עיסוק אקטיבי בתכנון פעולות עתידיות למען חברה ומדינה טובות יותר וחזקות יותר.</a:t>
            </a:r>
            <a:br>
              <a:rPr lang="en-US" sz="3300" dirty="0"/>
            </a:br>
            <a:r>
              <a:rPr lang="he-IL" sz="3300" dirty="0"/>
              <a:t>3. המורים יטפחו את התחושה בקרב התלמידים כי השינוי – בידיים של כל אחד ואחת </a:t>
            </a:r>
            <a:r>
              <a:rPr lang="he-IL" sz="3300" dirty="0" err="1"/>
              <a:t>מאיתנו</a:t>
            </a:r>
            <a:r>
              <a:rPr lang="he-IL" sz="3300" dirty="0"/>
              <a:t> – השלם מורכב מפעולות של כל חלקי החברה הישראלית יחד.</a:t>
            </a:r>
          </a:p>
          <a:p>
            <a:pPr marL="0" indent="0">
              <a:buNone/>
            </a:pPr>
            <a:r>
              <a:rPr lang="he-IL" sz="3300" dirty="0"/>
              <a:t>קהל יעד: </a:t>
            </a:r>
            <a:br>
              <a:rPr lang="en-US" sz="3300" dirty="0"/>
            </a:br>
            <a:r>
              <a:rPr lang="he-IL" sz="3300" dirty="0"/>
              <a:t>על יסודי</a:t>
            </a:r>
          </a:p>
          <a:p>
            <a:pPr marL="0" indent="0">
              <a:buNone/>
            </a:pPr>
            <a:r>
              <a:rPr lang="he-IL" sz="3300" dirty="0"/>
              <a:t>משך הפעילות: </a:t>
            </a:r>
            <a:br>
              <a:rPr lang="en-US" sz="3300" dirty="0"/>
            </a:br>
            <a:r>
              <a:rPr lang="he-IL" sz="3300"/>
              <a:t>90 </a:t>
            </a:r>
            <a:r>
              <a:rPr lang="he-IL" sz="3300" dirty="0"/>
              <a:t>דקות</a:t>
            </a:r>
          </a:p>
        </p:txBody>
      </p:sp>
    </p:spTree>
    <p:extLst>
      <p:ext uri="{BB962C8B-B14F-4D97-AF65-F5344CB8AC3E}">
        <p14:creationId xmlns:p14="http://schemas.microsoft.com/office/powerpoint/2010/main" val="125696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מפת הכאב והתקווה - שקשוקה</a:t>
            </a:r>
          </a:p>
        </p:txBody>
      </p:sp>
      <p:sp>
        <p:nvSpPr>
          <p:cNvPr id="3" name="מציין מיקום תוכן 2"/>
          <p:cNvSpPr>
            <a:spLocks noGrp="1"/>
          </p:cNvSpPr>
          <p:nvPr>
            <p:ph idx="1"/>
          </p:nvPr>
        </p:nvSpPr>
        <p:spPr/>
        <p:txBody>
          <a:bodyPr>
            <a:noAutofit/>
          </a:bodyPr>
          <a:lstStyle/>
          <a:p>
            <a:pPr marL="0" indent="0">
              <a:buNone/>
            </a:pPr>
            <a:r>
              <a:rPr lang="he-IL" sz="4000" dirty="0"/>
              <a:t>צפו בתמונות של שקשוקה</a:t>
            </a:r>
            <a:endParaRPr lang="he-IL" sz="4000" dirty="0">
              <a:hlinkClick r:id="rId2"/>
            </a:endParaRPr>
          </a:p>
          <a:p>
            <a:pPr marL="0" indent="0">
              <a:buNone/>
            </a:pPr>
            <a:r>
              <a:rPr lang="he-IL" sz="4000" dirty="0">
                <a:hlinkClick r:id="rId2"/>
              </a:rPr>
              <a:t>מפת הכאב</a:t>
            </a:r>
            <a:endParaRPr lang="he-IL" sz="4000" dirty="0"/>
          </a:p>
          <a:p>
            <a:pPr marL="0" indent="0">
              <a:buNone/>
            </a:pPr>
            <a:r>
              <a:rPr lang="he-IL" sz="4000" dirty="0">
                <a:hlinkClick r:id="rId3"/>
              </a:rPr>
              <a:t>מפת התקווה </a:t>
            </a:r>
            <a:endParaRPr lang="he-IL" sz="4000" dirty="0"/>
          </a:p>
          <a:p>
            <a:pPr marL="0" indent="0">
              <a:buNone/>
            </a:pPr>
            <a:endParaRPr lang="he-IL" sz="4000" dirty="0"/>
          </a:p>
          <a:p>
            <a:pPr marL="0" indent="0">
              <a:buNone/>
            </a:pPr>
            <a:r>
              <a:rPr lang="he-IL" sz="4000" dirty="0"/>
              <a:t>במהלך השנתיים החולפות, היכן הייתם ממוקמים?</a:t>
            </a:r>
          </a:p>
          <a:p>
            <a:pPr marL="0" indent="0">
              <a:buNone/>
            </a:pPr>
            <a:endParaRPr lang="he-IL" sz="4000" dirty="0"/>
          </a:p>
          <a:p>
            <a:pPr marL="0" indent="0">
              <a:buNone/>
            </a:pPr>
            <a:endParaRPr lang="he-IL" sz="4000" dirty="0"/>
          </a:p>
          <a:p>
            <a:pPr marL="0" indent="0">
              <a:buNone/>
            </a:pPr>
            <a:endParaRPr lang="he-IL" sz="4800" dirty="0"/>
          </a:p>
        </p:txBody>
      </p:sp>
      <p:pic>
        <p:nvPicPr>
          <p:cNvPr id="4" name="תמונה 3"/>
          <p:cNvPicPr>
            <a:picLocks noChangeAspect="1"/>
          </p:cNvPicPr>
          <p:nvPr/>
        </p:nvPicPr>
        <p:blipFill>
          <a:blip r:embed="rId4"/>
          <a:stretch>
            <a:fillRect/>
          </a:stretch>
        </p:blipFill>
        <p:spPr>
          <a:xfrm>
            <a:off x="1828800" y="3257550"/>
            <a:ext cx="4876800" cy="4876800"/>
          </a:xfrm>
          <a:prstGeom prst="rect">
            <a:avLst/>
          </a:prstGeom>
        </p:spPr>
      </p:pic>
    </p:spTree>
    <p:extLst>
      <p:ext uri="{BB962C8B-B14F-4D97-AF65-F5344CB8AC3E}">
        <p14:creationId xmlns:p14="http://schemas.microsoft.com/office/powerpoint/2010/main" val="1709637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מפת שחרור החטופים של שקשוקה</a:t>
            </a:r>
          </a:p>
        </p:txBody>
      </p:sp>
      <p:sp>
        <p:nvSpPr>
          <p:cNvPr id="3" name="מציין מיקום תוכן 2"/>
          <p:cNvSpPr>
            <a:spLocks noGrp="1"/>
          </p:cNvSpPr>
          <p:nvPr>
            <p:ph idx="1"/>
          </p:nvPr>
        </p:nvSpPr>
        <p:spPr/>
        <p:txBody>
          <a:bodyPr>
            <a:normAutofit/>
          </a:bodyPr>
          <a:lstStyle/>
          <a:p>
            <a:pPr marL="0" indent="0">
              <a:buNone/>
            </a:pPr>
            <a:r>
              <a:rPr lang="he-IL" sz="4000" dirty="0"/>
              <a:t>צפו </a:t>
            </a:r>
            <a:r>
              <a:rPr lang="he-IL" sz="4000" dirty="0">
                <a:hlinkClick r:id="rId2"/>
              </a:rPr>
              <a:t>במפת שחרור החטופים של שקשוקה</a:t>
            </a:r>
            <a:endParaRPr lang="he-IL" sz="4000" dirty="0"/>
          </a:p>
          <a:p>
            <a:pPr marL="0" indent="0">
              <a:buNone/>
            </a:pPr>
            <a:r>
              <a:rPr lang="he-IL" sz="4000" dirty="0"/>
              <a:t>איזה משפט תפס אתכם במיוחד ולמה?</a:t>
            </a:r>
          </a:p>
        </p:txBody>
      </p:sp>
      <p:pic>
        <p:nvPicPr>
          <p:cNvPr id="4" name="תמונה 3"/>
          <p:cNvPicPr>
            <a:picLocks noChangeAspect="1"/>
          </p:cNvPicPr>
          <p:nvPr/>
        </p:nvPicPr>
        <p:blipFill>
          <a:blip r:embed="rId3"/>
          <a:stretch>
            <a:fillRect/>
          </a:stretch>
        </p:blipFill>
        <p:spPr>
          <a:xfrm>
            <a:off x="2074816" y="3086099"/>
            <a:ext cx="5697583" cy="5697583"/>
          </a:xfrm>
          <a:prstGeom prst="rect">
            <a:avLst/>
          </a:prstGeom>
        </p:spPr>
      </p:pic>
    </p:spTree>
    <p:extLst>
      <p:ext uri="{BB962C8B-B14F-4D97-AF65-F5344CB8AC3E}">
        <p14:creationId xmlns:p14="http://schemas.microsoft.com/office/powerpoint/2010/main" val="2912815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חזרת החטופים</a:t>
            </a:r>
          </a:p>
        </p:txBody>
      </p:sp>
      <p:sp>
        <p:nvSpPr>
          <p:cNvPr id="3" name="מציין מיקום תוכן 2"/>
          <p:cNvSpPr>
            <a:spLocks noGrp="1"/>
          </p:cNvSpPr>
          <p:nvPr>
            <p:ph idx="1"/>
          </p:nvPr>
        </p:nvSpPr>
        <p:spPr>
          <a:xfrm>
            <a:off x="2057400" y="3429000"/>
            <a:ext cx="14401800" cy="6438900"/>
          </a:xfrm>
        </p:spPr>
        <p:txBody>
          <a:bodyPr>
            <a:normAutofit/>
          </a:bodyPr>
          <a:lstStyle/>
          <a:p>
            <a:pPr marL="0" indent="0">
              <a:buNone/>
            </a:pPr>
            <a:r>
              <a:rPr lang="he-IL" sz="4000" dirty="0"/>
              <a:t>צפו בסרטון </a:t>
            </a:r>
            <a:r>
              <a:rPr lang="he-IL" sz="4000" dirty="0">
                <a:hlinkClick r:id="rId2"/>
              </a:rPr>
              <a:t>כיכר החטופים בעת ההכרזה על יציאת החטופים</a:t>
            </a:r>
            <a:endParaRPr lang="he-IL" sz="4000" dirty="0"/>
          </a:p>
          <a:p>
            <a:pPr marL="0" indent="0" algn="ctr">
              <a:buNone/>
            </a:pPr>
            <a:r>
              <a:rPr lang="he-IL" sz="7800" dirty="0" err="1"/>
              <a:t>מח”ר</a:t>
            </a:r>
            <a:br>
              <a:rPr lang="en-US" sz="7800" dirty="0"/>
            </a:br>
            <a:r>
              <a:rPr lang="he-IL" sz="7800" dirty="0"/>
              <a:t>מ</a:t>
            </a:r>
            <a:r>
              <a:rPr lang="he-IL" sz="4000" dirty="0"/>
              <a:t>רגיש          </a:t>
            </a:r>
            <a:r>
              <a:rPr lang="he-IL" sz="7800" dirty="0"/>
              <a:t>ח</a:t>
            </a:r>
            <a:r>
              <a:rPr lang="he-IL" sz="4000" dirty="0"/>
              <a:t>ושב        </a:t>
            </a:r>
            <a:r>
              <a:rPr lang="he-IL" sz="7800" dirty="0"/>
              <a:t>ר</a:t>
            </a:r>
            <a:r>
              <a:rPr lang="he-IL" sz="4000" dirty="0"/>
              <a:t>ואה      </a:t>
            </a:r>
          </a:p>
          <a:p>
            <a:pPr marL="0" indent="0" algn="ctr">
              <a:buNone/>
            </a:pPr>
            <a:r>
              <a:rPr lang="he-IL" sz="4000" dirty="0"/>
              <a:t>מה אתם מרגישים לאחר הצפייה בסרטון?</a:t>
            </a:r>
          </a:p>
          <a:p>
            <a:pPr marL="0" indent="0" algn="ctr">
              <a:buNone/>
            </a:pPr>
            <a:r>
              <a:rPr lang="he-IL" sz="4000" dirty="0"/>
              <a:t>מה אתם חושבים על הסרטון?</a:t>
            </a:r>
          </a:p>
          <a:p>
            <a:pPr marL="0" indent="0" algn="ctr">
              <a:buNone/>
            </a:pPr>
            <a:r>
              <a:rPr lang="he-IL" sz="4000" dirty="0"/>
              <a:t>מה אתם רואים בסרטון? </a:t>
            </a:r>
          </a:p>
          <a:p>
            <a:pPr marL="0" indent="0" algn="ctr">
              <a:buNone/>
            </a:pPr>
            <a:r>
              <a:rPr lang="he-IL" sz="4000" dirty="0"/>
              <a:t>איזה ערכים באים לידי ביטוי בסרטון? </a:t>
            </a:r>
          </a:p>
          <a:p>
            <a:pPr marL="0" indent="0" algn="ctr">
              <a:buNone/>
            </a:pPr>
            <a:endParaRPr lang="he-IL" sz="4000" dirty="0"/>
          </a:p>
        </p:txBody>
      </p:sp>
      <p:pic>
        <p:nvPicPr>
          <p:cNvPr id="4" name="תמונה 3"/>
          <p:cNvPicPr>
            <a:picLocks noChangeAspect="1"/>
          </p:cNvPicPr>
          <p:nvPr/>
        </p:nvPicPr>
        <p:blipFill>
          <a:blip r:embed="rId3">
            <a:duotone>
              <a:schemeClr val="accent5">
                <a:shade val="45000"/>
                <a:satMod val="135000"/>
              </a:schemeClr>
              <a:prstClr val="white"/>
            </a:duotone>
          </a:blip>
          <a:stretch>
            <a:fillRect/>
          </a:stretch>
        </p:blipFill>
        <p:spPr>
          <a:xfrm>
            <a:off x="762000" y="1638300"/>
            <a:ext cx="4876800" cy="4876800"/>
          </a:xfrm>
          <a:prstGeom prst="rect">
            <a:avLst/>
          </a:prstGeom>
        </p:spPr>
      </p:pic>
    </p:spTree>
    <p:extLst>
      <p:ext uri="{BB962C8B-B14F-4D97-AF65-F5344CB8AC3E}">
        <p14:creationId xmlns:p14="http://schemas.microsoft.com/office/powerpoint/2010/main" val="55681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וזכרת</a:t>
            </a:r>
            <a:r>
              <a:rPr lang="en-US" dirty="0"/>
              <a:t> – </a:t>
            </a:r>
            <a:r>
              <a:rPr lang="he-IL" dirty="0"/>
              <a:t>קהילה יוצרת זיכרון</a:t>
            </a:r>
          </a:p>
        </p:txBody>
      </p:sp>
      <p:sp>
        <p:nvSpPr>
          <p:cNvPr id="3" name="מציין מיקום תוכן 2"/>
          <p:cNvSpPr>
            <a:spLocks noGrp="1"/>
          </p:cNvSpPr>
          <p:nvPr>
            <p:ph idx="1"/>
          </p:nvPr>
        </p:nvSpPr>
        <p:spPr/>
        <p:txBody>
          <a:bodyPr>
            <a:noAutofit/>
          </a:bodyPr>
          <a:lstStyle/>
          <a:p>
            <a:pPr marL="0" indent="0">
              <a:buNone/>
            </a:pPr>
            <a:r>
              <a:rPr lang="he-IL" sz="4000" dirty="0"/>
              <a:t>בשבת, כ"ב בתשרי </a:t>
            </a:r>
            <a:r>
              <a:rPr lang="he-IL" sz="4000" dirty="0" err="1"/>
              <a:t>התשפ״ד</a:t>
            </a:r>
            <a:r>
              <a:rPr lang="he-IL" sz="4000" dirty="0"/>
              <a:t> | 7 באוקטובר 2023 | משהו בתוכנו נשבר.</a:t>
            </a:r>
          </a:p>
          <a:p>
            <a:pPr marL="0" indent="0">
              <a:buNone/>
            </a:pPr>
            <a:r>
              <a:rPr lang="he-IL" sz="4000" dirty="0"/>
              <a:t>"וזכרת – קהילה יוצרת זיכרון" הוא מיזם לאומי לציון יום הזיכרון השני לאירועי השבעה באוקטובר ולמלחמת חרבות ברזל. המיזם מעניק מקום של כבוד לנופלים ולנופלות בלב הקהילה, באמצעות אירועי זיכרון, שירים, מכתבים ומעשים טובים לזכרם.</a:t>
            </a:r>
          </a:p>
          <a:p>
            <a:pPr marL="0" indent="0">
              <a:buNone/>
            </a:pPr>
            <a:r>
              <a:rPr lang="he-IL" sz="4000" dirty="0"/>
              <a:t>"וזכרת" הוא קריאה לזכור יחד, להפוך את האבל למפגש מחבר ולחזק את החוסן הלאומי.</a:t>
            </a:r>
          </a:p>
          <a:p>
            <a:pPr marL="0" indent="0">
              <a:buNone/>
            </a:pPr>
            <a:r>
              <a:rPr lang="he-IL" sz="4800" dirty="0">
                <a:hlinkClick r:id="rId2"/>
              </a:rPr>
              <a:t>כניסה למיזם </a:t>
            </a:r>
            <a:endParaRPr lang="he-IL" sz="4800" dirty="0"/>
          </a:p>
        </p:txBody>
      </p:sp>
    </p:spTree>
    <p:extLst>
      <p:ext uri="{BB962C8B-B14F-4D97-AF65-F5344CB8AC3E}">
        <p14:creationId xmlns:p14="http://schemas.microsoft.com/office/powerpoint/2010/main" val="111610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דרישת שלום /  שלומי שבת</a:t>
            </a:r>
          </a:p>
        </p:txBody>
      </p:sp>
      <p:sp>
        <p:nvSpPr>
          <p:cNvPr id="3" name="מציין מיקום תוכן 2"/>
          <p:cNvSpPr>
            <a:spLocks noGrp="1"/>
          </p:cNvSpPr>
          <p:nvPr>
            <p:ph idx="1"/>
          </p:nvPr>
        </p:nvSpPr>
        <p:spPr/>
        <p:txBody>
          <a:bodyPr>
            <a:normAutofit/>
          </a:bodyPr>
          <a:lstStyle/>
          <a:p>
            <a:pPr marL="0" indent="0">
              <a:buNone/>
            </a:pPr>
            <a:r>
              <a:rPr lang="he-IL" sz="4000" dirty="0"/>
              <a:t>האזינו לשיר </a:t>
            </a:r>
          </a:p>
          <a:p>
            <a:pPr marL="0" indent="0">
              <a:buNone/>
            </a:pPr>
            <a:r>
              <a:rPr lang="he-IL" sz="4800" dirty="0">
                <a:hlinkClick r:id="rId2"/>
              </a:rPr>
              <a:t>דרישת שלום / שלומי שבת</a:t>
            </a:r>
            <a:endParaRPr lang="he-IL" sz="4800" dirty="0"/>
          </a:p>
        </p:txBody>
      </p:sp>
      <p:pic>
        <p:nvPicPr>
          <p:cNvPr id="4" name="תמונה 3"/>
          <p:cNvPicPr>
            <a:picLocks noChangeAspect="1"/>
          </p:cNvPicPr>
          <p:nvPr/>
        </p:nvPicPr>
        <p:blipFill>
          <a:blip r:embed="rId3">
            <a:duotone>
              <a:schemeClr val="accent5">
                <a:shade val="45000"/>
                <a:satMod val="135000"/>
              </a:schemeClr>
              <a:prstClr val="white"/>
            </a:duotone>
          </a:blip>
          <a:stretch>
            <a:fillRect/>
          </a:stretch>
        </p:blipFill>
        <p:spPr>
          <a:xfrm>
            <a:off x="2286000" y="2476500"/>
            <a:ext cx="5943600" cy="5943600"/>
          </a:xfrm>
          <a:prstGeom prst="rect">
            <a:avLst/>
          </a:prstGeom>
        </p:spPr>
      </p:pic>
    </p:spTree>
    <p:extLst>
      <p:ext uri="{BB962C8B-B14F-4D97-AF65-F5344CB8AC3E}">
        <p14:creationId xmlns:p14="http://schemas.microsoft.com/office/powerpoint/2010/main" val="1799384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דרישת שלום / שלומי שבת</a:t>
            </a:r>
          </a:p>
        </p:txBody>
      </p:sp>
      <p:sp>
        <p:nvSpPr>
          <p:cNvPr id="3" name="מציין מיקום תוכן 2"/>
          <p:cNvSpPr>
            <a:spLocks noGrp="1"/>
          </p:cNvSpPr>
          <p:nvPr>
            <p:ph idx="1"/>
          </p:nvPr>
        </p:nvSpPr>
        <p:spPr/>
        <p:txBody>
          <a:bodyPr>
            <a:normAutofit/>
          </a:bodyPr>
          <a:lstStyle/>
          <a:p>
            <a:pPr marL="0" indent="0">
              <a:buNone/>
            </a:pPr>
            <a:r>
              <a:rPr lang="he-IL" sz="4000" dirty="0"/>
              <a:t>מה הרגשתם במהלך ההאזנה לשיר? </a:t>
            </a:r>
          </a:p>
          <a:p>
            <a:pPr marL="0" indent="0">
              <a:buNone/>
            </a:pPr>
            <a:r>
              <a:rPr lang="he-IL" sz="4000" dirty="0"/>
              <a:t>איזה משפט תפס אתכם במיוחד ולמה?</a:t>
            </a:r>
          </a:p>
        </p:txBody>
      </p:sp>
      <p:pic>
        <p:nvPicPr>
          <p:cNvPr id="5" name="תמונה 4"/>
          <p:cNvPicPr>
            <a:picLocks noChangeAspect="1"/>
          </p:cNvPicPr>
          <p:nvPr/>
        </p:nvPicPr>
        <p:blipFill>
          <a:blip r:embed="rId2"/>
          <a:stretch>
            <a:fillRect/>
          </a:stretch>
        </p:blipFill>
        <p:spPr>
          <a:xfrm>
            <a:off x="2057400" y="3162300"/>
            <a:ext cx="4876800" cy="4876800"/>
          </a:xfrm>
          <a:prstGeom prst="rect">
            <a:avLst/>
          </a:prstGeom>
        </p:spPr>
      </p:pic>
    </p:spTree>
    <p:extLst>
      <p:ext uri="{BB962C8B-B14F-4D97-AF65-F5344CB8AC3E}">
        <p14:creationId xmlns:p14="http://schemas.microsoft.com/office/powerpoint/2010/main" val="3858538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a:t>מיזם "דרישת שלום"</a:t>
            </a:r>
          </a:p>
        </p:txBody>
      </p:sp>
      <p:sp>
        <p:nvSpPr>
          <p:cNvPr id="3" name="מציין מיקום תוכן 2"/>
          <p:cNvSpPr>
            <a:spLocks noGrp="1"/>
          </p:cNvSpPr>
          <p:nvPr>
            <p:ph idx="1"/>
          </p:nvPr>
        </p:nvSpPr>
        <p:spPr/>
        <p:txBody>
          <a:bodyPr>
            <a:normAutofit/>
          </a:bodyPr>
          <a:lstStyle/>
          <a:p>
            <a:pPr marL="0" indent="0">
              <a:buNone/>
            </a:pPr>
            <a:r>
              <a:rPr lang="he-IL" sz="4000" dirty="0"/>
              <a:t>מיזם "דרישת שלום" נולד מתוך בקשה פנימית עמוקה להמשיך את מורשתם של הנופלים, שהשאירו אחריהם סימני דרך לחיים. </a:t>
            </a:r>
          </a:p>
          <a:p>
            <a:pPr marL="0" indent="0">
              <a:buNone/>
            </a:pPr>
            <a:r>
              <a:rPr lang="he-IL" sz="4000" dirty="0"/>
              <a:t>מיזם "דרישת שלום" לקח את הסטיקרים האלה והפך אותם לערכים חיים, ובמקום להשאיר את הזיכרון כמונומנט סטטי, הם הופכים אותו לשפה חיה, לשיחה מתמשכת ולגשר בין העבר לעתיד. </a:t>
            </a:r>
          </a:p>
          <a:p>
            <a:pPr marL="0" indent="0">
              <a:buNone/>
            </a:pPr>
            <a:r>
              <a:rPr lang="he-IL" sz="4000" dirty="0">
                <a:hlinkClick r:id="rId2"/>
              </a:rPr>
              <a:t>מיזם "דרישת שלום"</a:t>
            </a:r>
            <a:endParaRPr lang="he-IL" sz="4000" dirty="0"/>
          </a:p>
        </p:txBody>
      </p:sp>
    </p:spTree>
    <p:extLst>
      <p:ext uri="{BB962C8B-B14F-4D97-AF65-F5344CB8AC3E}">
        <p14:creationId xmlns:p14="http://schemas.microsoft.com/office/powerpoint/2010/main" val="570432132"/>
      </p:ext>
    </p:extLst>
  </p:cSld>
  <p:clrMapOvr>
    <a:masterClrMapping/>
  </p:clrMapOvr>
</p:sld>
</file>

<file path=ppt/theme/theme1.xml><?xml version="1.0" encoding="utf-8"?>
<a:theme xmlns:a="http://schemas.openxmlformats.org/drawingml/2006/main" name="Crop">
  <a:themeElements>
    <a:clrScheme name="התאמה אישית 1">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002060"/>
      </a:hlink>
      <a:folHlink>
        <a:srgbClr val="FF000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28</TotalTime>
  <Words>606</Words>
  <Application>Microsoft Office PowerPoint</Application>
  <PresentationFormat>מותאם אישית</PresentationFormat>
  <Paragraphs>62</Paragraphs>
  <Slides>15</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15</vt:i4>
      </vt:variant>
    </vt:vector>
  </HeadingPairs>
  <TitlesOfParts>
    <vt:vector size="19" baseType="lpstr">
      <vt:lpstr>Habibi</vt:lpstr>
      <vt:lpstr>Aharoni</vt:lpstr>
      <vt:lpstr>Franklin Gothic Book</vt:lpstr>
      <vt:lpstr>Crop</vt:lpstr>
      <vt:lpstr>מלוכדים יחד בין זיכרון לבין תקווה</vt:lpstr>
      <vt:lpstr>אודות הפעילות</vt:lpstr>
      <vt:lpstr>מפת הכאב והתקווה - שקשוקה</vt:lpstr>
      <vt:lpstr>מפת שחרור החטופים של שקשוקה</vt:lpstr>
      <vt:lpstr>חזרת החטופים</vt:lpstr>
      <vt:lpstr>וזכרת – קהילה יוצרת זיכרון</vt:lpstr>
      <vt:lpstr>דרישת שלום /  שלומי שבת</vt:lpstr>
      <vt:lpstr>דרישת שלום / שלומי שבת</vt:lpstr>
      <vt:lpstr>מיזם "דרישת שלום"</vt:lpstr>
      <vt:lpstr>מיזם "דרישת שלום"</vt:lpstr>
      <vt:lpstr>“וכשם שאנחנו נתבעים, בכוחו של הזכרון,  להשתתף בכל יום ובכל אירוע של עברנו,  כך אנחנו נתבעים,  בכוחה של התקווה,  להתבונן לכל יום ויום  של עתידנו...”  עזר ויצמן</vt:lpstr>
      <vt:lpstr>״מילים של תקווה״</vt:lpstr>
      <vt:lpstr>סוף טוב / יוני בלוך </vt:lpstr>
      <vt:lpstr>מקדמים יחד לכידות חברתית</vt:lpstr>
      <vt:lpstr>“אינכם יכולים  לשנות את העבר,  אבל בידכם  לשנות את העתיד.”  הרב יונתן זקס ז”ל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המטה לחינוך אזרחי ולחיים משותפים- מערך לציון שנתיים לשבעה באוקטובר ולחזרת החטופים (על יסודי)</dc:title>
  <cp:lastModifiedBy>יוסי ברק</cp:lastModifiedBy>
  <cp:revision>7</cp:revision>
  <dcterms:created xsi:type="dcterms:W3CDTF">2006-08-16T00:00:00Z</dcterms:created>
  <dcterms:modified xsi:type="dcterms:W3CDTF">2025-10-15T18:09:27Z</dcterms:modified>
  <dc:identifier>DAG1kXerJXU</dc:identifier>
</cp:coreProperties>
</file>