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</p:sldMasterIdLst>
  <p:sldIdLst>
    <p:sldId id="269" r:id="rId2"/>
    <p:sldId id="281" r:id="rId3"/>
    <p:sldId id="270" r:id="rId4"/>
    <p:sldId id="268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</p:sldIdLst>
  <p:sldSz cx="18288000" cy="10287000"/>
  <p:notesSz cx="6858000" cy="9144000"/>
  <p:embeddedFontLst>
    <p:embeddedFont>
      <p:font typeface="Aharoni" panose="02010803020104030203" pitchFamily="2" charset="-79"/>
      <p:bold r:id="rId16"/>
    </p:embeddedFont>
    <p:embeddedFont>
      <p:font typeface="Habibi" panose="020B0604020202020204" charset="-79"/>
      <p:regular r:id="rId17"/>
    </p:embeddedFont>
    <p:embeddedFont>
      <p:font typeface="Franklin Gothic Book" panose="020B0503020102020204" pitchFamily="34" charset="0"/>
      <p:regular r:id="rId18"/>
      <p:italic r:id="rId1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1B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3" d="100"/>
          <a:sy n="73" d="100"/>
        </p:scale>
        <p:origin x="59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ya Moshkovitz" userId="4f0f2671f3d7de45" providerId="LiveId" clId="{336EC077-50DE-4731-882C-297A53DB3DE6}"/>
    <pc:docChg chg="modSld">
      <pc:chgData name="Miya Moshkovitz" userId="4f0f2671f3d7de45" providerId="LiveId" clId="{336EC077-50DE-4731-882C-297A53DB3DE6}" dt="2025-10-13T07:43:31.282" v="8" actId="1076"/>
      <pc:docMkLst>
        <pc:docMk/>
      </pc:docMkLst>
      <pc:sldChg chg="addSp modSp mod">
        <pc:chgData name="Miya Moshkovitz" userId="4f0f2671f3d7de45" providerId="LiveId" clId="{336EC077-50DE-4731-882C-297A53DB3DE6}" dt="2025-10-13T07:43:31.282" v="8" actId="1076"/>
        <pc:sldMkLst>
          <pc:docMk/>
          <pc:sldMk cId="0" sldId="257"/>
        </pc:sldMkLst>
        <pc:picChg chg="add mod modCrop">
          <ac:chgData name="Miya Moshkovitz" userId="4f0f2671f3d7de45" providerId="LiveId" clId="{336EC077-50DE-4731-882C-297A53DB3DE6}" dt="2025-10-13T07:43:31.282" v="8" actId="1076"/>
          <ac:picMkLst>
            <pc:docMk/>
            <pc:sldMk cId="0" sldId="257"/>
            <ac:picMk id="3" creationId="{BC079453-C63C-368A-1202-5AE80CCE425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2693" y="2682681"/>
            <a:ext cx="12541844" cy="3147339"/>
          </a:xfrm>
        </p:spPr>
        <p:txBody>
          <a:bodyPr anchor="b">
            <a:noAutofit/>
          </a:bodyPr>
          <a:lstStyle>
            <a:lvl1pPr algn="ctr">
              <a:defRPr sz="10800" cap="all" baseline="0"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19860" y="5934419"/>
            <a:ext cx="10247510" cy="1629356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345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29287" y="9680079"/>
            <a:ext cx="2411916" cy="60692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76082" y="9680079"/>
            <a:ext cx="10535066" cy="606921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746025" y="9680079"/>
            <a:ext cx="2394438" cy="60692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129288" y="1116704"/>
            <a:ext cx="16011176" cy="8024507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8113568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0" y="3443288"/>
            <a:ext cx="14401800" cy="5357813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6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394842" y="936234"/>
            <a:ext cx="2348649" cy="7864866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1" y="936234"/>
            <a:ext cx="12269462" cy="7864866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564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קבוצה 9"/>
          <p:cNvGrpSpPr/>
          <p:nvPr userDrawn="1"/>
        </p:nvGrpSpPr>
        <p:grpSpPr>
          <a:xfrm rot="10800000">
            <a:off x="12184827" y="4166801"/>
            <a:ext cx="6099054" cy="6115050"/>
            <a:chOff x="4340346" y="0"/>
            <a:chExt cx="6099054" cy="6115050"/>
          </a:xfrm>
        </p:grpSpPr>
        <p:sp>
          <p:nvSpPr>
            <p:cNvPr id="11" name="מלבן 10"/>
            <p:cNvSpPr/>
            <p:nvPr userDrawn="1"/>
          </p:nvSpPr>
          <p:spPr>
            <a:xfrm>
              <a:off x="4340346" y="0"/>
              <a:ext cx="6099054" cy="342900"/>
            </a:xfrm>
            <a:prstGeom prst="rect">
              <a:avLst/>
            </a:prstGeom>
            <a:solidFill>
              <a:srgbClr val="191B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" name="מלבן 11"/>
            <p:cNvSpPr/>
            <p:nvPr userDrawn="1"/>
          </p:nvSpPr>
          <p:spPr>
            <a:xfrm rot="5400000">
              <a:off x="1462269" y="2894073"/>
              <a:ext cx="6099054" cy="342900"/>
            </a:xfrm>
            <a:prstGeom prst="rect">
              <a:avLst/>
            </a:prstGeom>
            <a:solidFill>
              <a:srgbClr val="191B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pic>
        <p:nvPicPr>
          <p:cNvPr id="13" name="תמונה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5620" y="-1"/>
            <a:ext cx="487946" cy="10287001"/>
          </a:xfrm>
          <a:prstGeom prst="rect">
            <a:avLst/>
          </a:prstGeom>
        </p:spPr>
      </p:pic>
      <p:grpSp>
        <p:nvGrpSpPr>
          <p:cNvPr id="9" name="קבוצה 8"/>
          <p:cNvGrpSpPr/>
          <p:nvPr userDrawn="1"/>
        </p:nvGrpSpPr>
        <p:grpSpPr>
          <a:xfrm>
            <a:off x="0" y="-36041"/>
            <a:ext cx="6099054" cy="6115050"/>
            <a:chOff x="4340346" y="0"/>
            <a:chExt cx="6099054" cy="6115050"/>
          </a:xfrm>
        </p:grpSpPr>
        <p:sp>
          <p:nvSpPr>
            <p:cNvPr id="7" name="מלבן 6"/>
            <p:cNvSpPr/>
            <p:nvPr userDrawn="1"/>
          </p:nvSpPr>
          <p:spPr>
            <a:xfrm>
              <a:off x="4340346" y="0"/>
              <a:ext cx="6099054" cy="342900"/>
            </a:xfrm>
            <a:prstGeom prst="rect">
              <a:avLst/>
            </a:prstGeom>
            <a:solidFill>
              <a:srgbClr val="191B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מלבן 7"/>
            <p:cNvSpPr/>
            <p:nvPr userDrawn="1"/>
          </p:nvSpPr>
          <p:spPr>
            <a:xfrm rot="5400000">
              <a:off x="1462269" y="2894073"/>
              <a:ext cx="6099054" cy="342900"/>
            </a:xfrm>
            <a:prstGeom prst="rect">
              <a:avLst/>
            </a:prstGeom>
            <a:solidFill>
              <a:srgbClr val="191B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</p:spTree>
    <p:extLst>
      <p:ext uri="{BB962C8B-B14F-4D97-AF65-F5344CB8AC3E}">
        <p14:creationId xmlns:p14="http://schemas.microsoft.com/office/powerpoint/2010/main" val="4065410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7538" y="1952041"/>
            <a:ext cx="14419457" cy="4279106"/>
          </a:xfrm>
        </p:spPr>
        <p:txBody>
          <a:bodyPr anchor="b">
            <a:normAutofit/>
          </a:bodyPr>
          <a:lstStyle>
            <a:lvl1pPr algn="r">
              <a:defRPr sz="10800" cap="all" baseline="0"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7538" y="6324492"/>
            <a:ext cx="14419457" cy="1714986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tx2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08363" y="9680079"/>
            <a:ext cx="2433614" cy="60692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76469" y="9680079"/>
            <a:ext cx="10535066" cy="606921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746025" y="9680079"/>
            <a:ext cx="2394438" cy="60692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12227944" y="2528478"/>
            <a:ext cx="4912520" cy="6612732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863526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3428999"/>
            <a:ext cx="6671679" cy="537210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88105" y="3428999"/>
            <a:ext cx="6671679" cy="537210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926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1028700"/>
            <a:ext cx="14401800" cy="22288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3511296"/>
            <a:ext cx="6665976" cy="1235868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4500" b="0" baseline="0">
                <a:solidFill>
                  <a:schemeClr val="tx2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4957811"/>
            <a:ext cx="6665976" cy="3843290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787521" y="3511296"/>
            <a:ext cx="6665976" cy="1235868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4500" b="0" baseline="0">
                <a:solidFill>
                  <a:schemeClr val="tx2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787521" y="4957811"/>
            <a:ext cx="6665976" cy="3843290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94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23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953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564"/>
            <a:ext cx="7955280" cy="102864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850" y="1028700"/>
            <a:ext cx="5783580" cy="3236826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7200" baseline="0"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4030" y="1028702"/>
            <a:ext cx="7818120" cy="7762875"/>
          </a:xfrm>
        </p:spPr>
        <p:txBody>
          <a:bodyPr/>
          <a:lstStyle>
            <a:lvl1pPr>
              <a:defRPr sz="3000"/>
            </a:lvl1pPr>
            <a:lvl2pPr>
              <a:defRPr sz="3000"/>
            </a:lvl2pPr>
            <a:lvl3pPr>
              <a:defRPr sz="2700"/>
            </a:lvl3pPr>
            <a:lvl4pPr>
              <a:defRPr sz="27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5850" y="4284516"/>
            <a:ext cx="5783580" cy="4516584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2250"/>
              </a:spcAft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85850" y="9680079"/>
            <a:ext cx="1806858" cy="60692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08918" y="9680079"/>
            <a:ext cx="3560513" cy="60692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824710" y="9680079"/>
            <a:ext cx="2394438" cy="60692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7955280" y="564"/>
            <a:ext cx="342900" cy="10287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92612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564"/>
            <a:ext cx="7955280" cy="102864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850" y="1028700"/>
            <a:ext cx="5783580" cy="3236826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7200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298180" y="1"/>
            <a:ext cx="9989820" cy="10286999"/>
          </a:xfrm>
        </p:spPr>
        <p:txBody>
          <a:bodyPr anchor="t">
            <a:normAutofit/>
          </a:bodyPr>
          <a:lstStyle>
            <a:lvl1pPr marL="0" indent="0">
              <a:buNone/>
              <a:defRPr sz="3000"/>
            </a:lvl1pPr>
            <a:lvl2pPr marL="685800" indent="0">
              <a:buNone/>
              <a:defRPr sz="3000"/>
            </a:lvl2pPr>
            <a:lvl3pPr marL="1371600" indent="0">
              <a:buNone/>
              <a:defRPr sz="30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5850" y="4283952"/>
            <a:ext cx="5783580" cy="4517148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2250"/>
              </a:spcAft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85850" y="9680079"/>
            <a:ext cx="1806858" cy="60692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08918" y="9680079"/>
            <a:ext cx="3560513" cy="60692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824710" y="9680079"/>
            <a:ext cx="2394438" cy="60692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7955280" y="564"/>
            <a:ext cx="342900" cy="10287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529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57400" y="1028700"/>
            <a:ext cx="14401800" cy="22288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3429000"/>
            <a:ext cx="14401800" cy="5372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5975" y="9680079"/>
            <a:ext cx="1806858" cy="6069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aseline="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0346" y="9680079"/>
            <a:ext cx="9421245" cy="6069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209104" y="9680079"/>
            <a:ext cx="2394438" cy="6069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717143" y="564"/>
            <a:ext cx="342900" cy="10287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68177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71600" rtl="1" eaLnBrk="1" latinLnBrk="0" hangingPunct="1">
        <a:lnSpc>
          <a:spcPct val="89000"/>
        </a:lnSpc>
        <a:spcBef>
          <a:spcPct val="0"/>
        </a:spcBef>
        <a:buNone/>
        <a:defRPr sz="66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576072" indent="-576072" algn="r" defTabSz="1371600" rtl="1" eaLnBrk="1" latinLnBrk="0" hangingPunct="1">
        <a:lnSpc>
          <a:spcPct val="94000"/>
        </a:lnSpc>
        <a:spcBef>
          <a:spcPts val="1500"/>
        </a:spcBef>
        <a:spcAft>
          <a:spcPts val="300"/>
        </a:spcAft>
        <a:buFont typeface="Franklin Gothic Book" panose="020B0503020102020204" pitchFamily="34" charset="0"/>
        <a:buChar char="■"/>
        <a:defRPr sz="3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1371600" indent="-576072" algn="r" defTabSz="1371600" rtl="1" eaLnBrk="1" latinLnBrk="0" hangingPunct="1">
        <a:lnSpc>
          <a:spcPct val="94000"/>
        </a:lnSpc>
        <a:spcBef>
          <a:spcPts val="750"/>
        </a:spcBef>
        <a:spcAft>
          <a:spcPts val="300"/>
        </a:spcAft>
        <a:buFont typeface="Franklin Gothic Book" panose="020B0503020102020204" pitchFamily="34" charset="0"/>
        <a:buChar char="–"/>
        <a:defRPr sz="3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2057400" indent="-576072" algn="r" defTabSz="1371600" rtl="1" eaLnBrk="1" latinLnBrk="0" hangingPunct="1">
        <a:lnSpc>
          <a:spcPct val="94000"/>
        </a:lnSpc>
        <a:spcBef>
          <a:spcPts val="750"/>
        </a:spcBef>
        <a:spcAft>
          <a:spcPts val="300"/>
        </a:spcAft>
        <a:buFont typeface="Franklin Gothic Book" panose="020B0503020102020204" pitchFamily="34" charset="0"/>
        <a:buChar char="■"/>
        <a:defRPr sz="27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2743200" indent="-576072" algn="r" defTabSz="1371600" rtl="1" eaLnBrk="1" latinLnBrk="0" hangingPunct="1">
        <a:lnSpc>
          <a:spcPct val="94000"/>
        </a:lnSpc>
        <a:spcBef>
          <a:spcPts val="750"/>
        </a:spcBef>
        <a:spcAft>
          <a:spcPts val="300"/>
        </a:spcAft>
        <a:buFont typeface="Franklin Gothic Book" panose="020B0503020102020204" pitchFamily="34" charset="0"/>
        <a:buChar char="–"/>
        <a:defRPr sz="27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429000" indent="-576072" algn="r" defTabSz="1371600" rtl="1" eaLnBrk="1" latinLnBrk="0" hangingPunct="1">
        <a:lnSpc>
          <a:spcPct val="94000"/>
        </a:lnSpc>
        <a:spcBef>
          <a:spcPts val="750"/>
        </a:spcBef>
        <a:spcAft>
          <a:spcPts val="300"/>
        </a:spcAft>
        <a:buFont typeface="Franklin Gothic Book" panose="020B0503020102020204" pitchFamily="34" charset="0"/>
        <a:buChar char="■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4114800" indent="-576072" algn="r" defTabSz="1371600" rtl="1" eaLnBrk="1" latinLnBrk="0" hangingPunct="1">
        <a:lnSpc>
          <a:spcPct val="94000"/>
        </a:lnSpc>
        <a:spcBef>
          <a:spcPts val="750"/>
        </a:spcBef>
        <a:spcAft>
          <a:spcPts val="300"/>
        </a:spcAft>
        <a:buFont typeface="Franklin Gothic Book" panose="020B0503020102020204" pitchFamily="34" charset="0"/>
        <a:buChar char="–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4800600" indent="-576072" algn="r" defTabSz="1371600" rtl="1" eaLnBrk="1" latinLnBrk="0" hangingPunct="1">
        <a:lnSpc>
          <a:spcPct val="94000"/>
        </a:lnSpc>
        <a:spcBef>
          <a:spcPts val="750"/>
        </a:spcBef>
        <a:spcAft>
          <a:spcPts val="300"/>
        </a:spcAft>
        <a:buFont typeface="Franklin Gothic Book" panose="020B0503020102020204" pitchFamily="34" charset="0"/>
        <a:buChar char="■"/>
        <a:defRPr sz="21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5486400" indent="-576072" algn="r" defTabSz="1371600" rtl="1" eaLnBrk="1" latinLnBrk="0" hangingPunct="1">
        <a:lnSpc>
          <a:spcPct val="94000"/>
        </a:lnSpc>
        <a:spcBef>
          <a:spcPts val="750"/>
        </a:spcBef>
        <a:spcAft>
          <a:spcPts val="300"/>
        </a:spcAft>
        <a:buFont typeface="Franklin Gothic Book" panose="020B0503020102020204" pitchFamily="34" charset="0"/>
        <a:buChar char="–"/>
        <a:defRPr sz="21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6172200" indent="-576072" algn="r" defTabSz="1371600" rtl="1" eaLnBrk="1" latinLnBrk="0" hangingPunct="1">
        <a:lnSpc>
          <a:spcPct val="94000"/>
        </a:lnSpc>
        <a:spcBef>
          <a:spcPts val="750"/>
        </a:spcBef>
        <a:spcAft>
          <a:spcPts val="300"/>
        </a:spcAft>
        <a:buFont typeface="Franklin Gothic Book" panose="020B0503020102020204" pitchFamily="34" charset="0"/>
        <a:buChar char="■"/>
        <a:defRPr sz="21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alefalefalef.co.il/hope-posters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zacharta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youtu.be/RDJmDWKOavo?si=s4dqHnO3ABgNseu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instagram.com/p/DPnYk2yjM8V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facebook.com/reel/711702767880839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kan.org.il/content/kan-news/local/957226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ts val="9000"/>
              </a:lnSpc>
            </a:pPr>
            <a:r>
              <a:rPr lang="he-IL" sz="11500" b="1" dirty="0">
                <a:sym typeface="Habibi"/>
              </a:rPr>
              <a:t>מלוכדים יחד</a:t>
            </a:r>
            <a:br>
              <a:rPr lang="he-IL" sz="11500" b="1" dirty="0">
                <a:sym typeface="Habibi"/>
              </a:rPr>
            </a:br>
            <a:r>
              <a:rPr lang="he-IL" sz="11500" b="1" dirty="0">
                <a:sym typeface="Habibi"/>
              </a:rPr>
              <a:t>בין זיכרון לבין תקווה</a:t>
            </a:r>
            <a:endParaRPr lang="he-IL" sz="11500" b="1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4019860" y="6591300"/>
            <a:ext cx="10247510" cy="809281"/>
          </a:xfrm>
        </p:spPr>
        <p:txBody>
          <a:bodyPr>
            <a:noAutofit/>
          </a:bodyPr>
          <a:lstStyle/>
          <a:p>
            <a:pPr>
              <a:lnSpc>
                <a:spcPts val="9000"/>
              </a:lnSpc>
              <a:spcBef>
                <a:spcPct val="0"/>
              </a:spcBef>
            </a:pPr>
            <a:r>
              <a:rPr lang="he-IL" sz="3600" dirty="0">
                <a:solidFill>
                  <a:srgbClr val="251E1B"/>
                </a:solidFill>
                <a:latin typeface="Habibi"/>
                <a:ea typeface="Habibi"/>
                <a:cs typeface="Habibi"/>
                <a:sym typeface="Habibi"/>
                <a:rtl/>
              </a:rPr>
              <a:t> </a:t>
            </a:r>
            <a:r>
              <a:rPr lang="he-IL" sz="4800" b="1" cap="all" dirty="0">
                <a:latin typeface="+mj-lt"/>
                <a:ea typeface="+mj-ea"/>
                <a:cs typeface="+mj-cs"/>
                <a:sym typeface="Habibi"/>
              </a:rPr>
              <a:t>שנתיים לשבעה באוקטובר ולחזרת החטופים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696200" y="190500"/>
            <a:ext cx="2009174" cy="2009174"/>
            <a:chOff x="0" y="0"/>
            <a:chExt cx="812800" cy="812800"/>
          </a:xfrm>
        </p:grpSpPr>
        <p:sp>
          <p:nvSpPr>
            <p:cNvPr id="5" name="Freeform 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2"/>
              <a:stretch>
                <a:fillRect t="-2981" b="-2981"/>
              </a:stretch>
            </a:blipFill>
          </p:spPr>
          <p:txBody>
            <a:bodyPr/>
            <a:lstStyle/>
            <a:p>
              <a:endParaRPr lang="en-IL"/>
            </a:p>
          </p:txBody>
        </p:sp>
      </p:grpSp>
    </p:spTree>
    <p:extLst>
      <p:ext uri="{BB962C8B-B14F-4D97-AF65-F5344CB8AC3E}">
        <p14:creationId xmlns:p14="http://schemas.microsoft.com/office/powerpoint/2010/main" val="35301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/>
              <a:t>מחזקים את משפחות החטופים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057400" y="3429000"/>
            <a:ext cx="14401800" cy="6438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4000" dirty="0"/>
              <a:t>כתבו מכתב למשפחת החטוף שעליו למדתם. </a:t>
            </a:r>
          </a:p>
          <a:p>
            <a:pPr marL="0" indent="0">
              <a:buNone/>
            </a:pPr>
            <a:r>
              <a:rPr lang="he-IL" sz="4000" dirty="0"/>
              <a:t>במכתבכם התייחסו לערכים שלמדתם ממנו.</a:t>
            </a: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3257550"/>
            <a:ext cx="48768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43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057400" y="1028700"/>
            <a:ext cx="14401800" cy="8763000"/>
          </a:xfrm>
        </p:spPr>
        <p:txBody>
          <a:bodyPr>
            <a:normAutofit/>
          </a:bodyPr>
          <a:lstStyle/>
          <a:p>
            <a:pPr algn="ctr"/>
            <a:r>
              <a:rPr lang="he-IL" dirty="0"/>
              <a:t>“וכשם שאנחנו נתבעים, בכוחו של </a:t>
            </a:r>
            <a:r>
              <a:rPr lang="he-IL" dirty="0" err="1"/>
              <a:t>הזכרון</a:t>
            </a:r>
            <a:r>
              <a:rPr lang="he-IL" dirty="0"/>
              <a:t>, </a:t>
            </a:r>
            <a:br>
              <a:rPr lang="he-IL" dirty="0"/>
            </a:br>
            <a:r>
              <a:rPr lang="he-IL" dirty="0"/>
              <a:t>להשתתף בכל יום ובכל אירוע של עברנו, </a:t>
            </a:r>
            <a:br>
              <a:rPr lang="he-IL" dirty="0"/>
            </a:br>
            <a:r>
              <a:rPr lang="he-IL" dirty="0"/>
              <a:t>כך אנחנו נתבעים, </a:t>
            </a:r>
            <a:br>
              <a:rPr lang="he-IL" dirty="0"/>
            </a:br>
            <a:r>
              <a:rPr lang="he-IL" sz="16600" dirty="0"/>
              <a:t>בכוחה של התקווה, </a:t>
            </a:r>
            <a:r>
              <a:rPr lang="he-IL" dirty="0"/>
              <a:t/>
            </a:r>
            <a:br>
              <a:rPr lang="he-IL" dirty="0"/>
            </a:br>
            <a:r>
              <a:rPr lang="he-IL" dirty="0"/>
              <a:t>להתבונן לכל יום ויום </a:t>
            </a:r>
            <a:br>
              <a:rPr lang="he-IL" dirty="0"/>
            </a:br>
            <a:r>
              <a:rPr lang="he-IL" dirty="0"/>
              <a:t>של עתידנו</a:t>
            </a:r>
            <a:r>
              <a:rPr lang="he-IL" dirty="0" smtClean="0"/>
              <a:t>...”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>עזר ויצמן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5519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/>
              <a:t>״מילים של תקווה״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057400" y="3429000"/>
            <a:ext cx="14401800" cy="6438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4000" dirty="0" smtClean="0"/>
              <a:t>היכנסו </a:t>
            </a:r>
            <a:r>
              <a:rPr lang="he-IL" sz="4000" dirty="0"/>
              <a:t>לתערוכת </a:t>
            </a:r>
            <a:r>
              <a:rPr lang="he-IL" sz="4000" dirty="0">
                <a:hlinkClick r:id="rId2"/>
              </a:rPr>
              <a:t>״מילים של תקווה</a:t>
            </a:r>
            <a:r>
              <a:rPr lang="he-IL" sz="4000" dirty="0" smtClean="0">
                <a:hlinkClick r:id="rId2"/>
              </a:rPr>
              <a:t>״</a:t>
            </a:r>
            <a:endParaRPr lang="he-IL" sz="4000" dirty="0" smtClean="0"/>
          </a:p>
          <a:p>
            <a:pPr marL="0" indent="0">
              <a:buNone/>
            </a:pPr>
            <a:r>
              <a:rPr lang="he-IL" sz="4000" dirty="0"/>
              <a:t>בחרו מילה אחת שמהדהדת בכם בתקופה הנוכחית...</a:t>
            </a:r>
          </a:p>
          <a:p>
            <a:pPr marL="0" indent="0">
              <a:buNone/>
            </a:pPr>
            <a:r>
              <a:rPr lang="he-IL" sz="4000" dirty="0"/>
              <a:t>שתפו מדוע בחרתם במילה זו.</a:t>
            </a: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3162300"/>
            <a:ext cx="48768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51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/>
              <a:t>מקדמים יחד לכידות חברתית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057400" y="3429000"/>
            <a:ext cx="14401800" cy="6438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4000" dirty="0" smtClean="0"/>
              <a:t>עבודה בקבוצות</a:t>
            </a:r>
          </a:p>
          <a:p>
            <a:pPr marL="0" indent="0">
              <a:buNone/>
            </a:pPr>
            <a:r>
              <a:rPr lang="he-IL" sz="4000" dirty="0" smtClean="0"/>
              <a:t>איזה </a:t>
            </a:r>
            <a:r>
              <a:rPr lang="he-IL" sz="4000" dirty="0"/>
              <a:t>ערכים הייתם רוצים שיבואו לידי ביטוי בכיתה? </a:t>
            </a:r>
          </a:p>
          <a:p>
            <a:pPr marL="0" indent="0">
              <a:buNone/>
            </a:pPr>
            <a:r>
              <a:rPr lang="he-IL" sz="4000" dirty="0"/>
              <a:t>איזה ערכים הייתם רוצים שיבואו לידי ביטוי בחברה הישראלית?</a:t>
            </a:r>
          </a:p>
          <a:p>
            <a:pPr marL="0" indent="0">
              <a:buNone/>
            </a:pPr>
            <a:r>
              <a:rPr lang="he-IL" sz="4000" dirty="0"/>
              <a:t>הציעו רעיונות לקידום ערכים אלו בכיתה ובקהילה.</a:t>
            </a: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781300"/>
            <a:ext cx="48768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73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057400" y="1028700"/>
            <a:ext cx="14401800" cy="8763000"/>
          </a:xfrm>
        </p:spPr>
        <p:txBody>
          <a:bodyPr>
            <a:normAutofit fontScale="90000"/>
          </a:bodyPr>
          <a:lstStyle/>
          <a:p>
            <a:pPr algn="ctr"/>
            <a:r>
              <a:rPr lang="he-IL" sz="11500" dirty="0"/>
              <a:t>“אינכם יכולים </a:t>
            </a:r>
            <a:br>
              <a:rPr lang="he-IL" sz="11500" dirty="0"/>
            </a:br>
            <a:r>
              <a:rPr lang="he-IL" sz="11500" dirty="0"/>
              <a:t>לשנות את העבר, </a:t>
            </a:r>
            <a:br>
              <a:rPr lang="he-IL" sz="11500" dirty="0"/>
            </a:br>
            <a:r>
              <a:rPr lang="he-IL" sz="11500" dirty="0"/>
              <a:t>אבל בידכם </a:t>
            </a:r>
            <a:br>
              <a:rPr lang="he-IL" sz="11500" dirty="0"/>
            </a:br>
            <a:r>
              <a:rPr lang="he-IL" sz="11500" dirty="0"/>
              <a:t>לשנות את העתיד.”</a:t>
            </a:r>
            <a:br>
              <a:rPr lang="he-IL" sz="11500" dirty="0"/>
            </a:br>
            <a:r>
              <a:rPr lang="he-IL" sz="11500" dirty="0" smtClean="0"/>
              <a:t/>
            </a:r>
            <a:br>
              <a:rPr lang="he-IL" sz="11500" dirty="0" smtClean="0"/>
            </a:br>
            <a:r>
              <a:rPr lang="he-IL" sz="7300" dirty="0" smtClean="0"/>
              <a:t>הרב </a:t>
            </a:r>
            <a:r>
              <a:rPr lang="he-IL" sz="7300" dirty="0"/>
              <a:t>יונתן זקס ז”ל</a:t>
            </a:r>
          </a:p>
        </p:txBody>
      </p:sp>
    </p:spTree>
    <p:extLst>
      <p:ext uri="{BB962C8B-B14F-4D97-AF65-F5344CB8AC3E}">
        <p14:creationId xmlns:p14="http://schemas.microsoft.com/office/powerpoint/2010/main" val="168900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אודות הפעילות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057400" y="2095500"/>
            <a:ext cx="14401800" cy="76762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sz="3300" dirty="0" smtClean="0"/>
              <a:t>הקדמה:</a:t>
            </a:r>
            <a:r>
              <a:rPr lang="en-US" sz="3300" dirty="0" smtClean="0"/>
              <a:t/>
            </a:r>
            <a:br>
              <a:rPr lang="en-US" sz="3300" dirty="0" smtClean="0"/>
            </a:br>
            <a:r>
              <a:rPr lang="he-IL" sz="3300" dirty="0" smtClean="0"/>
              <a:t>מדינת </a:t>
            </a:r>
            <a:r>
              <a:rPr lang="he-IL" sz="3300" dirty="0"/>
              <a:t>ישראל מתמודדת עם סיומה של “מלחמת חרבות ברזל”. מלחמה שבה נרצחו ונפלו </a:t>
            </a:r>
            <a:r>
              <a:rPr lang="he-IL" sz="3300" dirty="0" smtClean="0"/>
              <a:t>אזרחי </a:t>
            </a:r>
            <a:r>
              <a:rPr lang="he-IL" sz="3300" dirty="0"/>
              <a:t>מדינת </a:t>
            </a:r>
            <a:r>
              <a:rPr lang="he-IL" sz="3300" dirty="0" smtClean="0"/>
              <a:t>ישראל, חיילים </a:t>
            </a:r>
            <a:r>
              <a:rPr lang="he-IL" sz="3300" dirty="0"/>
              <a:t>ואנשי כוחות הביטחון. במציאות זו רגשות העצב, הפחד, הכאב יחד עם התקווה והשמחה על השבת החטופים שלובים זה בזה.</a:t>
            </a:r>
          </a:p>
          <a:p>
            <a:pPr marL="0" indent="0">
              <a:buNone/>
            </a:pPr>
            <a:r>
              <a:rPr lang="he-IL" sz="3300" dirty="0"/>
              <a:t>מטרות </a:t>
            </a:r>
            <a:r>
              <a:rPr lang="he-IL" sz="3300" dirty="0" smtClean="0"/>
              <a:t>המערך:</a:t>
            </a:r>
            <a:r>
              <a:rPr lang="en-US" sz="3300" dirty="0" smtClean="0"/>
              <a:t/>
            </a:r>
            <a:br>
              <a:rPr lang="en-US" sz="3300" dirty="0" smtClean="0"/>
            </a:br>
            <a:r>
              <a:rPr lang="he-IL" sz="3300" dirty="0" smtClean="0"/>
              <a:t>1</a:t>
            </a:r>
            <a:r>
              <a:rPr lang="he-IL" sz="3300" dirty="0"/>
              <a:t>. המורים יקיימו עם התלמידים בירור של הערכים שלהם </a:t>
            </a:r>
            <a:r>
              <a:rPr lang="he-IL" sz="3300" dirty="0" smtClean="0"/>
              <a:t>עצמם לחיזוק הסובלנות, הכבוד ההדדי </a:t>
            </a:r>
            <a:r>
              <a:rPr lang="he-IL" sz="3300" dirty="0"/>
              <a:t>והלכידות </a:t>
            </a:r>
            <a:r>
              <a:rPr lang="he-IL" sz="3300" dirty="0" smtClean="0"/>
              <a:t>החברתית.</a:t>
            </a:r>
            <a:r>
              <a:rPr lang="en-US" sz="3300" dirty="0" smtClean="0"/>
              <a:t/>
            </a:r>
            <a:br>
              <a:rPr lang="en-US" sz="3300" dirty="0" smtClean="0"/>
            </a:br>
            <a:r>
              <a:rPr lang="he-IL" sz="3300" dirty="0" smtClean="0"/>
              <a:t>2</a:t>
            </a:r>
            <a:r>
              <a:rPr lang="he-IL" sz="3300" dirty="0"/>
              <a:t>. המורים יחזקו את ההבנה בקרב התלמידים על חשיבות בניית </a:t>
            </a:r>
            <a:r>
              <a:rPr lang="he-IL" sz="3300" dirty="0" smtClean="0"/>
              <a:t>סולידיות חברתית דרך עיסוק אקטיבי </a:t>
            </a:r>
            <a:r>
              <a:rPr lang="he-IL" sz="3300" dirty="0"/>
              <a:t>בתכנון פעולות עתידיות למען חברה ומדינה </a:t>
            </a:r>
            <a:r>
              <a:rPr lang="he-IL" sz="3300" dirty="0" smtClean="0"/>
              <a:t>טובות יותר </a:t>
            </a:r>
            <a:r>
              <a:rPr lang="he-IL" sz="3300" dirty="0"/>
              <a:t>וחזקות </a:t>
            </a:r>
            <a:r>
              <a:rPr lang="he-IL" sz="3300" dirty="0" smtClean="0"/>
              <a:t>יותר.</a:t>
            </a:r>
            <a:r>
              <a:rPr lang="en-US" sz="3300" dirty="0" smtClean="0"/>
              <a:t/>
            </a:r>
            <a:br>
              <a:rPr lang="en-US" sz="3300" dirty="0" smtClean="0"/>
            </a:br>
            <a:r>
              <a:rPr lang="he-IL" sz="3300" dirty="0" smtClean="0"/>
              <a:t>3</a:t>
            </a:r>
            <a:r>
              <a:rPr lang="he-IL" sz="3300" dirty="0"/>
              <a:t>. המורים יטפחו את התחושה בקרב התלמידים כי השינוי – בידיים של כל אחד ואחת </a:t>
            </a:r>
            <a:r>
              <a:rPr lang="he-IL" sz="3300" dirty="0" err="1"/>
              <a:t>מאיתנו</a:t>
            </a:r>
            <a:r>
              <a:rPr lang="he-IL" sz="3300" dirty="0"/>
              <a:t> – השלם מורכב מפעולות של </a:t>
            </a:r>
            <a:r>
              <a:rPr lang="he-IL" sz="3300" dirty="0" smtClean="0"/>
              <a:t>כל חלקי החברה הישראלית יחד.</a:t>
            </a:r>
            <a:endParaRPr lang="he-IL" sz="3300" dirty="0"/>
          </a:p>
          <a:p>
            <a:pPr marL="0" indent="0">
              <a:buNone/>
            </a:pPr>
            <a:r>
              <a:rPr lang="he-IL" sz="3300" dirty="0"/>
              <a:t>קהל יעד: </a:t>
            </a:r>
            <a:r>
              <a:rPr lang="en-US" sz="3300" dirty="0" smtClean="0"/>
              <a:t/>
            </a:r>
            <a:br>
              <a:rPr lang="en-US" sz="3300" dirty="0" smtClean="0"/>
            </a:br>
            <a:r>
              <a:rPr lang="he-IL" sz="3300" dirty="0" smtClean="0"/>
              <a:t>יסודי שכבות ה-ו</a:t>
            </a:r>
            <a:endParaRPr lang="he-IL" sz="3300" dirty="0"/>
          </a:p>
          <a:p>
            <a:pPr marL="0" indent="0">
              <a:buNone/>
            </a:pPr>
            <a:r>
              <a:rPr lang="he-IL" sz="3300" dirty="0"/>
              <a:t>משך הפעילות: </a:t>
            </a:r>
            <a:r>
              <a:rPr lang="en-US" sz="3300" dirty="0" smtClean="0"/>
              <a:t/>
            </a:r>
            <a:br>
              <a:rPr lang="en-US" sz="3300" dirty="0" smtClean="0"/>
            </a:br>
            <a:r>
              <a:rPr lang="he-IL" sz="3300" dirty="0" smtClean="0"/>
              <a:t>45 דקות</a:t>
            </a:r>
            <a:endParaRPr lang="he-IL" sz="3300" dirty="0"/>
          </a:p>
        </p:txBody>
      </p:sp>
    </p:spTree>
    <p:extLst>
      <p:ext uri="{BB962C8B-B14F-4D97-AF65-F5344CB8AC3E}">
        <p14:creationId xmlns:p14="http://schemas.microsoft.com/office/powerpoint/2010/main" val="4039896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וזכרת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he-IL" dirty="0" smtClean="0"/>
              <a:t>קהילה יוצרת זיכרון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he-IL" sz="4000" dirty="0"/>
              <a:t>בשבת, כ"ב בתשרי </a:t>
            </a:r>
            <a:r>
              <a:rPr lang="he-IL" sz="4000" dirty="0" err="1"/>
              <a:t>התשפ״ד</a:t>
            </a:r>
            <a:r>
              <a:rPr lang="he-IL" sz="4000" dirty="0"/>
              <a:t> | 7 באוקטובר 2023 | משהו בתוכנו נשבר</a:t>
            </a:r>
            <a:r>
              <a:rPr lang="he-IL" sz="4000" dirty="0" smtClean="0"/>
              <a:t>.</a:t>
            </a:r>
            <a:endParaRPr lang="he-IL" sz="4000" dirty="0"/>
          </a:p>
          <a:p>
            <a:pPr marL="0" indent="0">
              <a:buNone/>
            </a:pPr>
            <a:r>
              <a:rPr lang="he-IL" sz="4000" dirty="0"/>
              <a:t>"וזכרת – קהילה יוצרת זיכרון" הוא מיזם לאומי לציון יום הזיכרון השני לאירועי השבעה באוקטובר </a:t>
            </a:r>
            <a:r>
              <a:rPr lang="he-IL" sz="4000" dirty="0" smtClean="0"/>
              <a:t>ולמלחמת חרבות </a:t>
            </a:r>
            <a:r>
              <a:rPr lang="he-IL" sz="4000" dirty="0"/>
              <a:t>ברזל. המיזם מעניק מקום של כבוד לנופלים ולנופלות בלב הקהילה, באמצעות אירועי זיכרון, שירים, מכתבים ומעשים טובים לזכרם</a:t>
            </a:r>
            <a:r>
              <a:rPr lang="he-IL" sz="4000" dirty="0" smtClean="0"/>
              <a:t>.</a:t>
            </a:r>
          </a:p>
          <a:p>
            <a:pPr marL="0" indent="0">
              <a:buNone/>
            </a:pPr>
            <a:r>
              <a:rPr lang="he-IL" sz="4000" dirty="0" smtClean="0"/>
              <a:t>"</a:t>
            </a:r>
            <a:r>
              <a:rPr lang="he-IL" sz="4000" dirty="0"/>
              <a:t>וזכרת" הוא קריאה לזכור יחד, להפוך את האבל למפגש מחבר ולחזק את החוסן הלאומי</a:t>
            </a:r>
            <a:r>
              <a:rPr lang="he-IL" sz="4000" dirty="0" smtClean="0"/>
              <a:t>.</a:t>
            </a:r>
          </a:p>
          <a:p>
            <a:pPr marL="0" indent="0">
              <a:buNone/>
            </a:pPr>
            <a:r>
              <a:rPr lang="he-IL" sz="4800" dirty="0" smtClean="0">
                <a:hlinkClick r:id="rId2"/>
              </a:rPr>
              <a:t>כניסה למיזם </a:t>
            </a:r>
            <a:endParaRPr lang="he-IL" sz="4800" dirty="0"/>
          </a:p>
        </p:txBody>
      </p:sp>
    </p:spTree>
    <p:extLst>
      <p:ext uri="{BB962C8B-B14F-4D97-AF65-F5344CB8AC3E}">
        <p14:creationId xmlns:p14="http://schemas.microsoft.com/office/powerpoint/2010/main" val="311895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/>
              <a:t>דרישת </a:t>
            </a:r>
            <a:r>
              <a:rPr lang="he-IL" dirty="0" smtClean="0"/>
              <a:t>שלום /  </a:t>
            </a:r>
            <a:r>
              <a:rPr lang="he-IL" dirty="0"/>
              <a:t>שלומי שבת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e-IL" sz="4000" dirty="0" smtClean="0"/>
              <a:t>האזינו לשיר </a:t>
            </a:r>
          </a:p>
          <a:p>
            <a:pPr marL="0" indent="0">
              <a:buNone/>
            </a:pPr>
            <a:r>
              <a:rPr lang="he-IL" sz="4800" dirty="0">
                <a:hlinkClick r:id="rId2"/>
              </a:rPr>
              <a:t>דרישת </a:t>
            </a:r>
            <a:r>
              <a:rPr lang="he-IL" sz="4800" dirty="0" smtClean="0">
                <a:hlinkClick r:id="rId2"/>
              </a:rPr>
              <a:t>שלום / שלומי </a:t>
            </a:r>
            <a:r>
              <a:rPr lang="he-IL" sz="4800" dirty="0">
                <a:hlinkClick r:id="rId2"/>
              </a:rPr>
              <a:t>שבת</a:t>
            </a:r>
            <a:endParaRPr lang="he-IL" sz="4800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86000" y="2476500"/>
            <a:ext cx="59436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2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/>
              <a:t>דרישת </a:t>
            </a:r>
            <a:r>
              <a:rPr lang="he-IL" dirty="0" smtClean="0"/>
              <a:t>שלום / שלומי </a:t>
            </a:r>
            <a:r>
              <a:rPr lang="he-IL" dirty="0"/>
              <a:t>שבת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e-IL" sz="4000" dirty="0"/>
              <a:t>מה הרגשתם במהלך ההאזנה לשיר? </a:t>
            </a:r>
          </a:p>
          <a:p>
            <a:pPr marL="0" indent="0">
              <a:buNone/>
            </a:pPr>
            <a:r>
              <a:rPr lang="he-IL" sz="4000" dirty="0"/>
              <a:t>איזה משפט תפס אתכם במיוחד ולמה?</a:t>
            </a: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3162300"/>
            <a:ext cx="48768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27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מפת </a:t>
            </a:r>
            <a:r>
              <a:rPr lang="he-IL" dirty="0"/>
              <a:t>שחרור החטופים של </a:t>
            </a:r>
            <a:r>
              <a:rPr lang="he-IL" dirty="0" smtClean="0"/>
              <a:t>שקשוקה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e-IL" sz="4000" dirty="0" smtClean="0"/>
              <a:t>צפו </a:t>
            </a:r>
            <a:r>
              <a:rPr lang="he-IL" sz="4000" dirty="0" smtClean="0">
                <a:hlinkClick r:id="rId2"/>
              </a:rPr>
              <a:t>במפת שחרור החטופים של שקשוקה</a:t>
            </a:r>
            <a:endParaRPr lang="he-IL" sz="4000" dirty="0" smtClean="0"/>
          </a:p>
          <a:p>
            <a:pPr marL="0" indent="0">
              <a:buNone/>
            </a:pPr>
            <a:r>
              <a:rPr lang="he-IL" sz="4000" dirty="0" smtClean="0"/>
              <a:t>איזה משפט תפס אתכם במיוחד ולמה?</a:t>
            </a:r>
            <a:endParaRPr lang="he-IL" sz="4000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4816" y="3086099"/>
            <a:ext cx="5697583" cy="5697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34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חזרת החטופים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e-IL" sz="4000" dirty="0"/>
              <a:t>היכן הייתם השבוע לקראת חזרת </a:t>
            </a:r>
            <a:r>
              <a:rPr lang="he-IL" sz="4000" dirty="0" smtClean="0"/>
              <a:t>החטופים ?</a:t>
            </a:r>
            <a:endParaRPr lang="he-IL" sz="4000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3162300"/>
            <a:ext cx="48768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5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חזרת החטופים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057400" y="3429000"/>
            <a:ext cx="14401800" cy="6438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4000" dirty="0" smtClean="0"/>
              <a:t>צפו </a:t>
            </a:r>
            <a:r>
              <a:rPr lang="he-IL" sz="4000" dirty="0"/>
              <a:t>בסרטון </a:t>
            </a:r>
            <a:r>
              <a:rPr lang="he-IL" sz="4000" dirty="0">
                <a:hlinkClick r:id="rId2"/>
              </a:rPr>
              <a:t>כיכר החטופים בעת ההכרזה על יציאת </a:t>
            </a:r>
            <a:r>
              <a:rPr lang="he-IL" sz="4000" dirty="0" smtClean="0">
                <a:hlinkClick r:id="rId2"/>
              </a:rPr>
              <a:t>החטופים</a:t>
            </a:r>
            <a:endParaRPr lang="he-IL" sz="4000" dirty="0" smtClean="0"/>
          </a:p>
          <a:p>
            <a:pPr marL="0" indent="0" algn="ctr">
              <a:buNone/>
            </a:pPr>
            <a:r>
              <a:rPr lang="he-IL" sz="7800" dirty="0" err="1" smtClean="0"/>
              <a:t>מח”ר</a:t>
            </a:r>
            <a:r>
              <a:rPr lang="en-US" sz="7800" dirty="0" smtClean="0"/>
              <a:t/>
            </a:r>
            <a:br>
              <a:rPr lang="en-US" sz="7800" dirty="0" smtClean="0"/>
            </a:br>
            <a:r>
              <a:rPr lang="he-IL" sz="7800" dirty="0" smtClean="0"/>
              <a:t>מ</a:t>
            </a:r>
            <a:r>
              <a:rPr lang="he-IL" sz="4000" dirty="0" smtClean="0"/>
              <a:t>רגיש          </a:t>
            </a:r>
            <a:r>
              <a:rPr lang="he-IL" sz="7800" dirty="0"/>
              <a:t>ח</a:t>
            </a:r>
            <a:r>
              <a:rPr lang="he-IL" sz="4000" dirty="0"/>
              <a:t>ושב        </a:t>
            </a:r>
            <a:r>
              <a:rPr lang="he-IL" sz="7800" dirty="0"/>
              <a:t>ר</a:t>
            </a:r>
            <a:r>
              <a:rPr lang="he-IL" sz="4000" dirty="0"/>
              <a:t>ואה      </a:t>
            </a:r>
          </a:p>
          <a:p>
            <a:pPr marL="0" indent="0" algn="ctr">
              <a:buNone/>
            </a:pPr>
            <a:r>
              <a:rPr lang="he-IL" sz="4000" dirty="0"/>
              <a:t>מה אתם מרגישים לאחר הצפייה בסרטון?</a:t>
            </a:r>
          </a:p>
          <a:p>
            <a:pPr marL="0" indent="0" algn="ctr">
              <a:buNone/>
            </a:pPr>
            <a:r>
              <a:rPr lang="he-IL" sz="4000" dirty="0"/>
              <a:t>מה אתם חושבים על הסרטון?</a:t>
            </a:r>
          </a:p>
          <a:p>
            <a:pPr marL="0" indent="0" algn="ctr">
              <a:buNone/>
            </a:pPr>
            <a:r>
              <a:rPr lang="he-IL" sz="4000" dirty="0"/>
              <a:t>מה אתם רואים בסרטון? </a:t>
            </a:r>
            <a:endParaRPr lang="he-IL" sz="4000" dirty="0" smtClean="0"/>
          </a:p>
          <a:p>
            <a:pPr marL="0" indent="0" algn="ctr">
              <a:buNone/>
            </a:pPr>
            <a:r>
              <a:rPr lang="he-IL" sz="4000" dirty="0"/>
              <a:t>איזה ערכים באים לידי ביטוי בסרטון? </a:t>
            </a:r>
            <a:endParaRPr lang="he-IL" sz="4000" dirty="0" smtClean="0"/>
          </a:p>
          <a:p>
            <a:pPr marL="0" indent="0" algn="ctr">
              <a:buNone/>
            </a:pPr>
            <a:endParaRPr lang="he-IL" sz="4000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62000" y="1638300"/>
            <a:ext cx="48768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26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חזרת החטופים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057400" y="3429000"/>
            <a:ext cx="14401800" cy="6438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4000" dirty="0"/>
              <a:t>עבודה בקבוצות:</a:t>
            </a:r>
          </a:p>
          <a:p>
            <a:pPr marL="0" indent="0">
              <a:buNone/>
            </a:pPr>
            <a:r>
              <a:rPr lang="he-IL" sz="4000" dirty="0"/>
              <a:t>בחרו מתוך רשימת החטופים </a:t>
            </a:r>
          </a:p>
          <a:p>
            <a:pPr marL="0" indent="0">
              <a:buNone/>
            </a:pPr>
            <a:r>
              <a:rPr lang="he-IL" sz="4000" dirty="0"/>
              <a:t>אדם אחד שעליו תוכלו לקרוא </a:t>
            </a:r>
            <a:r>
              <a:rPr lang="he-IL" sz="4000" dirty="0">
                <a:hlinkClick r:id="rId2"/>
              </a:rPr>
              <a:t>באתר כאן 11</a:t>
            </a:r>
            <a:r>
              <a:rPr lang="he-IL" sz="4000" dirty="0"/>
              <a:t>. </a:t>
            </a:r>
          </a:p>
          <a:p>
            <a:pPr marL="0" indent="0">
              <a:buNone/>
            </a:pPr>
            <a:r>
              <a:rPr lang="he-IL" sz="4000" dirty="0"/>
              <a:t>מה למדתם על החטוף?</a:t>
            </a:r>
          </a:p>
          <a:p>
            <a:pPr marL="0" indent="0">
              <a:buNone/>
            </a:pPr>
            <a:r>
              <a:rPr lang="he-IL" sz="4000" dirty="0"/>
              <a:t>איזה ערך מתבטא בדמותו</a:t>
            </a:r>
            <a:r>
              <a:rPr lang="he-IL" sz="4000" dirty="0" smtClean="0"/>
              <a:t>?</a:t>
            </a:r>
          </a:p>
          <a:p>
            <a:pPr marL="0" indent="0">
              <a:buNone/>
            </a:pPr>
            <a:endParaRPr lang="he-IL" sz="4000" dirty="0"/>
          </a:p>
          <a:p>
            <a:pPr marL="0" indent="0">
              <a:buNone/>
            </a:pPr>
            <a:endParaRPr lang="he-IL" sz="4000" dirty="0" smtClean="0"/>
          </a:p>
          <a:p>
            <a:pPr marL="0" indent="0">
              <a:buNone/>
            </a:pPr>
            <a:r>
              <a:rPr lang="he-IL" sz="1600" dirty="0"/>
              <a:t>שימו לב- חלק זה במערך עוסק בחטופים ששבו הביתה ועל המורה להפעיל שיקול דעת </a:t>
            </a:r>
          </a:p>
          <a:p>
            <a:pPr marL="0" indent="0">
              <a:buNone/>
            </a:pPr>
            <a:r>
              <a:rPr lang="he-IL" sz="1600" dirty="0"/>
              <a:t>אם יכול להתאים לתלמידי הכיתה. ניתן להמשיך במערך ישירות משקופית מספר 8 בנושא התקווה. </a:t>
            </a:r>
          </a:p>
          <a:p>
            <a:pPr marL="0" indent="0">
              <a:buNone/>
            </a:pPr>
            <a:endParaRPr lang="he-IL" sz="4000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3086100"/>
            <a:ext cx="48768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55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התאמה אישית 1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2060"/>
      </a:hlink>
      <a:folHlink>
        <a:srgbClr val="FF0000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חיתוך</Template>
  <TotalTime>78</TotalTime>
  <Words>530</Words>
  <Application>Microsoft Office PowerPoint</Application>
  <PresentationFormat>מותאם אישית</PresentationFormat>
  <Paragraphs>54</Paragraphs>
  <Slides>14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14</vt:i4>
      </vt:variant>
    </vt:vector>
  </HeadingPairs>
  <TitlesOfParts>
    <vt:vector size="18" baseType="lpstr">
      <vt:lpstr>Aharoni</vt:lpstr>
      <vt:lpstr>Habibi</vt:lpstr>
      <vt:lpstr>Franklin Gothic Book</vt:lpstr>
      <vt:lpstr>Crop</vt:lpstr>
      <vt:lpstr>מלוכדים יחד בין זיכרון לבין תקווה</vt:lpstr>
      <vt:lpstr>אודות הפעילות</vt:lpstr>
      <vt:lpstr>וזכרת – קהילה יוצרת זיכרון</vt:lpstr>
      <vt:lpstr>דרישת שלום /  שלומי שבת</vt:lpstr>
      <vt:lpstr>דרישת שלום / שלומי שבת</vt:lpstr>
      <vt:lpstr>מפת שחרור החטופים של שקשוקה</vt:lpstr>
      <vt:lpstr>חזרת החטופים</vt:lpstr>
      <vt:lpstr>חזרת החטופים</vt:lpstr>
      <vt:lpstr>חזרת החטופים</vt:lpstr>
      <vt:lpstr>מחזקים את משפחות החטופים</vt:lpstr>
      <vt:lpstr>“וכשם שאנחנו נתבעים, בכוחו של הזכרון,  להשתתף בכל יום ובכל אירוע של עברנו,  כך אנחנו נתבעים,  בכוחה של התקווה,  להתבונן לכל יום ויום  של עתידנו...”  עזר ויצמן</vt:lpstr>
      <vt:lpstr>״מילים של תקווה״</vt:lpstr>
      <vt:lpstr>מקדמים יחד לכידות חברתית</vt:lpstr>
      <vt:lpstr>“אינכם יכולים  לשנות את העבר,  אבל בידכם  לשנות את העתיד.”  הרב יונתן זקס ז”ל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המטה לחינוך אזרחי ולחיים משותפים- מערך לציון שנתיים לשבעה באוקטובר ולחזרת החטופים (יסודי)</dc:title>
  <cp:lastModifiedBy>user</cp:lastModifiedBy>
  <cp:revision>11</cp:revision>
  <dcterms:created xsi:type="dcterms:W3CDTF">2006-08-16T00:00:00Z</dcterms:created>
  <dcterms:modified xsi:type="dcterms:W3CDTF">2025-10-15T17:53:21Z</dcterms:modified>
  <dc:identifier>DAG1k7r27Hw</dc:identifier>
</cp:coreProperties>
</file>