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60"/>
  </p:notesMasterIdLst>
  <p:sldIdLst>
    <p:sldId id="391" r:id="rId2"/>
    <p:sldId id="257" r:id="rId3"/>
    <p:sldId id="392" r:id="rId4"/>
    <p:sldId id="394" r:id="rId5"/>
    <p:sldId id="393" r:id="rId6"/>
    <p:sldId id="395" r:id="rId7"/>
    <p:sldId id="396" r:id="rId8"/>
    <p:sldId id="397" r:id="rId9"/>
    <p:sldId id="260" r:id="rId10"/>
    <p:sldId id="381" r:id="rId11"/>
    <p:sldId id="382" r:id="rId12"/>
    <p:sldId id="383" r:id="rId13"/>
    <p:sldId id="384" r:id="rId14"/>
    <p:sldId id="385" r:id="rId15"/>
    <p:sldId id="319" r:id="rId16"/>
    <p:sldId id="320" r:id="rId17"/>
    <p:sldId id="398" r:id="rId18"/>
    <p:sldId id="302" r:id="rId19"/>
    <p:sldId id="292" r:id="rId20"/>
    <p:sldId id="291" r:id="rId21"/>
    <p:sldId id="386" r:id="rId22"/>
    <p:sldId id="352" r:id="rId23"/>
    <p:sldId id="351" r:id="rId24"/>
    <p:sldId id="334" r:id="rId25"/>
    <p:sldId id="359" r:id="rId26"/>
    <p:sldId id="350" r:id="rId27"/>
    <p:sldId id="379" r:id="rId28"/>
    <p:sldId id="399" r:id="rId29"/>
    <p:sldId id="267" r:id="rId30"/>
    <p:sldId id="294" r:id="rId31"/>
    <p:sldId id="301" r:id="rId32"/>
    <p:sldId id="259" r:id="rId33"/>
    <p:sldId id="261" r:id="rId34"/>
    <p:sldId id="400" r:id="rId35"/>
    <p:sldId id="277" r:id="rId36"/>
    <p:sldId id="269" r:id="rId37"/>
    <p:sldId id="274" r:id="rId38"/>
    <p:sldId id="275" r:id="rId39"/>
    <p:sldId id="276" r:id="rId40"/>
    <p:sldId id="278" r:id="rId41"/>
    <p:sldId id="279" r:id="rId42"/>
    <p:sldId id="281" r:id="rId43"/>
    <p:sldId id="287" r:id="rId44"/>
    <p:sldId id="262" r:id="rId45"/>
    <p:sldId id="296" r:id="rId46"/>
    <p:sldId id="326" r:id="rId47"/>
    <p:sldId id="328" r:id="rId48"/>
    <p:sldId id="327" r:id="rId49"/>
    <p:sldId id="263" r:id="rId50"/>
    <p:sldId id="332" r:id="rId51"/>
    <p:sldId id="333" r:id="rId52"/>
    <p:sldId id="331" r:id="rId53"/>
    <p:sldId id="264" r:id="rId54"/>
    <p:sldId id="337" r:id="rId55"/>
    <p:sldId id="336" r:id="rId56"/>
    <p:sldId id="357" r:id="rId57"/>
    <p:sldId id="363" r:id="rId58"/>
    <p:sldId id="258" r:id="rId59"/>
  </p:sldIdLst>
  <p:sldSz cx="9144000" cy="5143500" type="screen16x9"/>
  <p:notesSz cx="6858000" cy="9144000"/>
  <p:embeddedFontLst>
    <p:embeddedFont>
      <p:font typeface="Amatic SC" panose="00000500000000000000" pitchFamily="2" charset="-79"/>
      <p:regular r:id="rId61"/>
      <p:bold r:id="rId62"/>
    </p:embeddedFont>
    <p:embeddedFont>
      <p:font typeface="Bebas Neue" panose="020B0606020202050201" pitchFamily="34" charset="0"/>
      <p:regular r:id="rId63"/>
    </p:embeddedFont>
    <p:embeddedFont>
      <p:font typeface="David" panose="020E0502060401010101" pitchFamily="34" charset="-79"/>
      <p:regular r:id="rId64"/>
      <p:bold r:id="rId65"/>
    </p:embeddedFont>
    <p:embeddedFont>
      <p:font typeface="Outfit" panose="020B0604020202020204" charset="0"/>
      <p:regular r:id="rId66"/>
      <p:bold r:id="rId67"/>
    </p:embeddedFont>
    <p:embeddedFont>
      <p:font typeface="Staatliches" pitchFamily="2" charset="0"/>
      <p:regular r:id="rId68"/>
    </p:embeddedFont>
    <p:embeddedFont>
      <p:font typeface="Wingdings 2" panose="05020102010507070707" pitchFamily="18" charset="2"/>
      <p:regular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A2FD"/>
    <a:srgbClr val="A55980"/>
    <a:srgbClr val="606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18f2eb94424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18f2eb94424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798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279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4E2D4EAF-D4DB-492C-8B73-4A65795BB5B1}" type="slidenum">
              <a:rPr lang="he-IL" altLang="he-IL">
                <a:latin typeface="Arial" panose="020B0604020202020204" pitchFamily="34" charset="0"/>
              </a:rPr>
              <a:pPr/>
              <a:t>17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750" indent="0" eaLnBrk="1" hangingPunct="1">
              <a:buNone/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54395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21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76708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22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4341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23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45111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24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380299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25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14664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26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0735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A33198A-3279-4F7A-9ABB-48A3695B688E}" type="slidenum">
              <a:rPr lang="he-IL" altLang="he-IL">
                <a:latin typeface="Arial" panose="020B0604020202020204" pitchFamily="34" charset="0"/>
              </a:rPr>
              <a:pPr/>
              <a:t>27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10765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A33198A-3279-4F7A-9ABB-48A3695B688E}" type="slidenum">
              <a:rPr lang="he-IL" altLang="he-IL">
                <a:latin typeface="Arial" panose="020B0604020202020204" pitchFamily="34" charset="0"/>
              </a:rPr>
              <a:pPr/>
              <a:t>28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223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4" name="Google Shape;2414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32DA7228-64DB-4CFF-A23A-A40114866C90}" type="slidenum">
              <a:rPr lang="he-IL" altLang="he-IL">
                <a:latin typeface="Arial" panose="020B0604020202020204" pitchFamily="34" charset="0"/>
              </a:rPr>
              <a:pPr/>
              <a:t>29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5188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3763BAC6-5D36-4FA2-920D-C173AC214006}" type="slidenum">
              <a:rPr lang="he-IL" altLang="he-IL">
                <a:latin typeface="Arial" panose="020B0604020202020204" pitchFamily="34" charset="0"/>
              </a:rPr>
              <a:pPr/>
              <a:t>30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19829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F8BAB5D-81A7-4693-97EC-13F70A4F53ED}" type="slidenum">
              <a:rPr lang="he-IL" altLang="he-IL">
                <a:latin typeface="Arial" panose="020B0604020202020204" pitchFamily="34" charset="0"/>
              </a:rPr>
              <a:pPr/>
              <a:t>31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6250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F8640D6-A5FF-4393-B922-CCE73F920E61}" type="slidenum">
              <a:rPr lang="he-IL" altLang="he-IL">
                <a:latin typeface="Arial" panose="020B0604020202020204" pitchFamily="34" charset="0"/>
              </a:rPr>
              <a:pPr/>
              <a:t>32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936653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6C7D4CBB-8EAF-4EB5-A1A2-D216CE87852B}" type="slidenum">
              <a:rPr lang="he-IL" altLang="he-IL">
                <a:latin typeface="Arial" panose="020B0604020202020204" pitchFamily="34" charset="0"/>
              </a:rPr>
              <a:pPr/>
              <a:t>33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10248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C4C5F76-927A-4BD1-8EF6-26455105F276}" type="slidenum">
              <a:rPr lang="he-IL" altLang="he-IL">
                <a:latin typeface="Arial" panose="020B0604020202020204" pitchFamily="34" charset="0"/>
              </a:rPr>
              <a:pPr/>
              <a:t>34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768265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FB859FD-0D8F-4463-8B17-C4AD25525D8F}" type="slidenum">
              <a:rPr lang="he-IL" altLang="he-IL">
                <a:latin typeface="Arial" panose="020B0604020202020204" pitchFamily="34" charset="0"/>
              </a:rPr>
              <a:pPr/>
              <a:t>35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166173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905AF675-A0EE-4056-BC50-BCF2961AE2D4}" type="slidenum">
              <a:rPr lang="he-IL" altLang="he-IL">
                <a:latin typeface="Arial" panose="020B0604020202020204" pitchFamily="34" charset="0"/>
              </a:rPr>
              <a:pPr/>
              <a:t>36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455157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A57A9DC-BB06-434A-BAF7-656DEFE71E0E}" type="slidenum">
              <a:rPr lang="he-IL" altLang="he-IL">
                <a:latin typeface="Arial" panose="020B0604020202020204" pitchFamily="34" charset="0"/>
              </a:rPr>
              <a:pPr/>
              <a:t>37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93247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4D7D0E97-A8F6-4E8B-9E99-330D37342740}" type="slidenum">
              <a:rPr lang="he-IL" altLang="he-IL">
                <a:latin typeface="Arial" panose="020B0604020202020204" pitchFamily="34" charset="0"/>
              </a:rPr>
              <a:pPr/>
              <a:t>38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3479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243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A0E57ED-8906-4CF1-B343-7509D11227C4}" type="slidenum">
              <a:rPr lang="he-IL" altLang="he-IL">
                <a:latin typeface="Arial" panose="020B0604020202020204" pitchFamily="34" charset="0"/>
              </a:rPr>
              <a:pPr/>
              <a:t>39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11778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13AE3DD-AF9F-4268-8DA3-1F0BC473019D}" type="slidenum">
              <a:rPr lang="he-IL" altLang="he-IL">
                <a:latin typeface="Arial" panose="020B0604020202020204" pitchFamily="34" charset="0"/>
              </a:rPr>
              <a:pPr/>
              <a:t>40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982745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FF217AD-A4FC-4D83-ADFE-0534314CA139}" type="slidenum">
              <a:rPr lang="he-IL" altLang="he-IL">
                <a:latin typeface="Arial" panose="020B0604020202020204" pitchFamily="34" charset="0"/>
              </a:rPr>
              <a:pPr/>
              <a:t>41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063071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ABF2389-451E-4FBC-96F4-0B7A7537DC2A}" type="slidenum">
              <a:rPr lang="he-IL" altLang="he-IL">
                <a:latin typeface="Arial" panose="020B0604020202020204" pitchFamily="34" charset="0"/>
              </a:rPr>
              <a:pPr/>
              <a:t>42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913035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B2A98C9-D1E5-4F89-98C7-88445A60D3F7}" type="slidenum">
              <a:rPr lang="he-IL" altLang="he-IL">
                <a:latin typeface="Arial" panose="020B0604020202020204" pitchFamily="34" charset="0"/>
              </a:rPr>
              <a:pPr/>
              <a:t>43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802920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A238AAD3-3E65-4B0B-9546-39334EAE6979}" type="slidenum">
              <a:rPr lang="he-IL" altLang="he-IL">
                <a:latin typeface="Arial" panose="020B0604020202020204" pitchFamily="34" charset="0"/>
              </a:rPr>
              <a:pPr/>
              <a:t>44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68465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הכותרת צריכה להיות בשקף אחר. חילקתי.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FC78-1DFF-46F6-8098-17C2DA7943F1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97826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249B392-80AB-41DA-B807-4D0D8EAE9A97}" type="slidenum">
              <a:rPr lang="he-IL" altLang="he-IL">
                <a:latin typeface="Arial" panose="020B0604020202020204" pitchFamily="34" charset="0"/>
              </a:rPr>
              <a:pPr/>
              <a:t>49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99744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249B392-80AB-41DA-B807-4D0D8EAE9A97}" type="slidenum">
              <a:rPr lang="he-IL" altLang="he-IL">
                <a:latin typeface="Arial" panose="020B0604020202020204" pitchFamily="34" charset="0"/>
              </a:rPr>
              <a:pPr/>
              <a:t>52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391765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249B392-80AB-41DA-B807-4D0D8EAE9A97}" type="slidenum">
              <a:rPr lang="he-IL" altLang="he-IL">
                <a:latin typeface="Arial" panose="020B0604020202020204" pitchFamily="34" charset="0"/>
              </a:rPr>
              <a:pPr/>
              <a:t>54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55097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13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249B392-80AB-41DA-B807-4D0D8EAE9A97}" type="slidenum">
              <a:rPr lang="he-IL" altLang="he-IL">
                <a:latin typeface="Arial" panose="020B0604020202020204" pitchFamily="34" charset="0"/>
              </a:rPr>
              <a:pPr/>
              <a:t>55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30491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23C01-3114-93B2-2B27-ABED3D4CD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260A2A6-353F-7B3C-053E-CB95FC2D3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DC354CD-5534-D2A1-3227-E8EAC8662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F4D6618-D709-8A63-DAAD-384A43F68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3FC78-1DFF-46F6-8098-17C2DA7943F1}" type="slidenum">
              <a:rPr lang="he-IL" smtClean="0"/>
              <a:pPr/>
              <a:t>57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667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1bc239ae96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1bc239ae96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88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6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22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65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14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39359" y="1294234"/>
            <a:ext cx="7086600" cy="27768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26225" y="1181100"/>
            <a:ext cx="7086600" cy="277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14404" y="3901266"/>
            <a:ext cx="1928311" cy="1928029"/>
            <a:chOff x="592350" y="1439550"/>
            <a:chExt cx="1026025" cy="1025875"/>
          </a:xfrm>
        </p:grpSpPr>
        <p:sp>
          <p:nvSpPr>
            <p:cNvPr id="12" name="Google Shape;12;p2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2392500" y="31582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-381000" y="3934575"/>
            <a:ext cx="3254325" cy="1584625"/>
            <a:chOff x="238125" y="2780050"/>
            <a:chExt cx="3254325" cy="1584625"/>
          </a:xfrm>
        </p:grpSpPr>
        <p:sp>
          <p:nvSpPr>
            <p:cNvPr id="39" name="Google Shape;39;p2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143396" y="-773684"/>
            <a:ext cx="1928311" cy="1928029"/>
            <a:chOff x="592350" y="1439550"/>
            <a:chExt cx="1026025" cy="1025875"/>
          </a:xfrm>
        </p:grpSpPr>
        <p:sp>
          <p:nvSpPr>
            <p:cNvPr id="55" name="Google Shape;55;p2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1178550" y="1575775"/>
            <a:ext cx="6786900" cy="145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4631" y="168675"/>
            <a:ext cx="1160337" cy="659099"/>
            <a:chOff x="3975856" y="181275"/>
            <a:chExt cx="1160337" cy="659099"/>
          </a:xfrm>
        </p:grpSpPr>
        <p:sp>
          <p:nvSpPr>
            <p:cNvPr id="82" name="Google Shape;82;p2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 rot="-787571">
            <a:off x="182174" y="279564"/>
            <a:ext cx="1075656" cy="860341"/>
            <a:chOff x="6171894" y="1689351"/>
            <a:chExt cx="768169" cy="614403"/>
          </a:xfrm>
        </p:grpSpPr>
        <p:sp>
          <p:nvSpPr>
            <p:cNvPr id="111" name="Google Shape;111;p2"/>
            <p:cNvSpPr/>
            <p:nvPr/>
          </p:nvSpPr>
          <p:spPr>
            <a:xfrm rot="4499649">
              <a:off x="6631171" y="2073847"/>
              <a:ext cx="116216" cy="92346"/>
            </a:xfrm>
            <a:custGeom>
              <a:avLst/>
              <a:gdLst/>
              <a:ahLst/>
              <a:cxnLst/>
              <a:rect l="l" t="t" r="r" b="b"/>
              <a:pathLst>
                <a:path w="5823" h="4627" extrusionOk="0">
                  <a:moveTo>
                    <a:pt x="1858" y="1"/>
                  </a:moveTo>
                  <a:cubicBezTo>
                    <a:pt x="832" y="1"/>
                    <a:pt x="6" y="235"/>
                    <a:pt x="167" y="1361"/>
                  </a:cubicBezTo>
                  <a:cubicBezTo>
                    <a:pt x="226" y="4221"/>
                    <a:pt x="0" y="4627"/>
                    <a:pt x="1414" y="4627"/>
                  </a:cubicBezTo>
                  <a:cubicBezTo>
                    <a:pt x="1974" y="4627"/>
                    <a:pt x="2792" y="4563"/>
                    <a:pt x="3987" y="4563"/>
                  </a:cubicBezTo>
                  <a:cubicBezTo>
                    <a:pt x="4047" y="4563"/>
                    <a:pt x="4108" y="4563"/>
                    <a:pt x="4170" y="4563"/>
                  </a:cubicBezTo>
                  <a:cubicBezTo>
                    <a:pt x="4209" y="4590"/>
                    <a:pt x="4329" y="4602"/>
                    <a:pt x="4484" y="4602"/>
                  </a:cubicBezTo>
                  <a:cubicBezTo>
                    <a:pt x="4977" y="4602"/>
                    <a:pt x="5823" y="4483"/>
                    <a:pt x="5525" y="4354"/>
                  </a:cubicBezTo>
                  <a:cubicBezTo>
                    <a:pt x="5364" y="3875"/>
                    <a:pt x="5795" y="57"/>
                    <a:pt x="4729" y="57"/>
                  </a:cubicBezTo>
                  <a:cubicBezTo>
                    <a:pt x="4723" y="57"/>
                    <a:pt x="4718" y="57"/>
                    <a:pt x="4712" y="57"/>
                  </a:cubicBezTo>
                  <a:cubicBezTo>
                    <a:pt x="4535" y="103"/>
                    <a:pt x="4318" y="120"/>
                    <a:pt x="4075" y="120"/>
                  </a:cubicBezTo>
                  <a:cubicBezTo>
                    <a:pt x="3425" y="120"/>
                    <a:pt x="2591" y="1"/>
                    <a:pt x="1858" y="1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4499649">
              <a:off x="6547164" y="1735129"/>
              <a:ext cx="109450" cy="97455"/>
            </a:xfrm>
            <a:custGeom>
              <a:avLst/>
              <a:gdLst/>
              <a:ahLst/>
              <a:cxnLst/>
              <a:rect l="l" t="t" r="r" b="b"/>
              <a:pathLst>
                <a:path w="5484" h="4883" extrusionOk="0">
                  <a:moveTo>
                    <a:pt x="2067" y="138"/>
                  </a:moveTo>
                  <a:cubicBezTo>
                    <a:pt x="1420" y="138"/>
                    <a:pt x="682" y="183"/>
                    <a:pt x="538" y="498"/>
                  </a:cubicBezTo>
                  <a:cubicBezTo>
                    <a:pt x="234" y="1392"/>
                    <a:pt x="0" y="3705"/>
                    <a:pt x="301" y="4553"/>
                  </a:cubicBezTo>
                  <a:cubicBezTo>
                    <a:pt x="812" y="4806"/>
                    <a:pt x="1370" y="4883"/>
                    <a:pt x="1945" y="4883"/>
                  </a:cubicBezTo>
                  <a:cubicBezTo>
                    <a:pt x="2821" y="4883"/>
                    <a:pt x="3737" y="4705"/>
                    <a:pt x="4586" y="4705"/>
                  </a:cubicBezTo>
                  <a:cubicBezTo>
                    <a:pt x="4666" y="4705"/>
                    <a:pt x="4745" y="4706"/>
                    <a:pt x="4823" y="4710"/>
                  </a:cubicBezTo>
                  <a:cubicBezTo>
                    <a:pt x="5364" y="4433"/>
                    <a:pt x="5281" y="1534"/>
                    <a:pt x="5484" y="739"/>
                  </a:cubicBezTo>
                  <a:cubicBezTo>
                    <a:pt x="5186" y="0"/>
                    <a:pt x="3628" y="197"/>
                    <a:pt x="2952" y="141"/>
                  </a:cubicBezTo>
                  <a:cubicBezTo>
                    <a:pt x="2898" y="144"/>
                    <a:pt x="2832" y="145"/>
                    <a:pt x="2756" y="145"/>
                  </a:cubicBezTo>
                  <a:cubicBezTo>
                    <a:pt x="2570" y="145"/>
                    <a:pt x="2326" y="138"/>
                    <a:pt x="2067" y="138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4499649">
              <a:off x="6813345" y="1978869"/>
              <a:ext cx="72747" cy="167568"/>
            </a:xfrm>
            <a:custGeom>
              <a:avLst/>
              <a:gdLst/>
              <a:ahLst/>
              <a:cxnLst/>
              <a:rect l="l" t="t" r="r" b="b"/>
              <a:pathLst>
                <a:path w="3645" h="8396" extrusionOk="0">
                  <a:moveTo>
                    <a:pt x="2273" y="1"/>
                  </a:moveTo>
                  <a:cubicBezTo>
                    <a:pt x="1724" y="1"/>
                    <a:pt x="1508" y="1560"/>
                    <a:pt x="1198" y="1964"/>
                  </a:cubicBezTo>
                  <a:cubicBezTo>
                    <a:pt x="723" y="2897"/>
                    <a:pt x="409" y="3788"/>
                    <a:pt x="1095" y="3788"/>
                  </a:cubicBezTo>
                  <a:cubicBezTo>
                    <a:pt x="1313" y="3788"/>
                    <a:pt x="1630" y="3699"/>
                    <a:pt x="2075" y="3493"/>
                  </a:cubicBezTo>
                  <a:lnTo>
                    <a:pt x="2075" y="3493"/>
                  </a:lnTo>
                  <a:cubicBezTo>
                    <a:pt x="1632" y="4633"/>
                    <a:pt x="1" y="6582"/>
                    <a:pt x="1173" y="6582"/>
                  </a:cubicBezTo>
                  <a:cubicBezTo>
                    <a:pt x="1442" y="6582"/>
                    <a:pt x="1858" y="6479"/>
                    <a:pt x="2470" y="6241"/>
                  </a:cubicBezTo>
                  <a:lnTo>
                    <a:pt x="2470" y="6241"/>
                  </a:lnTo>
                  <a:cubicBezTo>
                    <a:pt x="2332" y="6833"/>
                    <a:pt x="605" y="8074"/>
                    <a:pt x="1571" y="8396"/>
                  </a:cubicBezTo>
                  <a:cubicBezTo>
                    <a:pt x="2231" y="8122"/>
                    <a:pt x="2519" y="7252"/>
                    <a:pt x="2958" y="6710"/>
                  </a:cubicBezTo>
                  <a:cubicBezTo>
                    <a:pt x="3645" y="5822"/>
                    <a:pt x="3364" y="5526"/>
                    <a:pt x="2808" y="5526"/>
                  </a:cubicBezTo>
                  <a:cubicBezTo>
                    <a:pt x="2461" y="5526"/>
                    <a:pt x="2006" y="5641"/>
                    <a:pt x="1614" y="5800"/>
                  </a:cubicBezTo>
                  <a:cubicBezTo>
                    <a:pt x="2025" y="4904"/>
                    <a:pt x="3620" y="2690"/>
                    <a:pt x="2526" y="2690"/>
                  </a:cubicBezTo>
                  <a:cubicBezTo>
                    <a:pt x="2299" y="2690"/>
                    <a:pt x="1957" y="2785"/>
                    <a:pt x="1465" y="3007"/>
                  </a:cubicBezTo>
                  <a:cubicBezTo>
                    <a:pt x="1596" y="2407"/>
                    <a:pt x="2985" y="334"/>
                    <a:pt x="2371" y="17"/>
                  </a:cubicBezTo>
                  <a:cubicBezTo>
                    <a:pt x="2337" y="6"/>
                    <a:pt x="2304" y="1"/>
                    <a:pt x="2273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4499649">
              <a:off x="6727754" y="1662388"/>
              <a:ext cx="72767" cy="167608"/>
            </a:xfrm>
            <a:custGeom>
              <a:avLst/>
              <a:gdLst/>
              <a:ahLst/>
              <a:cxnLst/>
              <a:rect l="l" t="t" r="r" b="b"/>
              <a:pathLst>
                <a:path w="3646" h="8398" extrusionOk="0">
                  <a:moveTo>
                    <a:pt x="2273" y="1"/>
                  </a:moveTo>
                  <a:cubicBezTo>
                    <a:pt x="1724" y="1"/>
                    <a:pt x="1508" y="1560"/>
                    <a:pt x="1198" y="1965"/>
                  </a:cubicBezTo>
                  <a:cubicBezTo>
                    <a:pt x="723" y="2898"/>
                    <a:pt x="410" y="3788"/>
                    <a:pt x="1095" y="3788"/>
                  </a:cubicBezTo>
                  <a:cubicBezTo>
                    <a:pt x="1312" y="3788"/>
                    <a:pt x="1630" y="3699"/>
                    <a:pt x="2075" y="3493"/>
                  </a:cubicBezTo>
                  <a:lnTo>
                    <a:pt x="2075" y="3493"/>
                  </a:lnTo>
                  <a:cubicBezTo>
                    <a:pt x="1632" y="4633"/>
                    <a:pt x="0" y="6582"/>
                    <a:pt x="1174" y="6582"/>
                  </a:cubicBezTo>
                  <a:cubicBezTo>
                    <a:pt x="1443" y="6582"/>
                    <a:pt x="1859" y="6480"/>
                    <a:pt x="2470" y="6242"/>
                  </a:cubicBezTo>
                  <a:lnTo>
                    <a:pt x="2470" y="6242"/>
                  </a:lnTo>
                  <a:cubicBezTo>
                    <a:pt x="2331" y="6834"/>
                    <a:pt x="603" y="8074"/>
                    <a:pt x="1571" y="8397"/>
                  </a:cubicBezTo>
                  <a:cubicBezTo>
                    <a:pt x="2230" y="8122"/>
                    <a:pt x="2520" y="7253"/>
                    <a:pt x="2958" y="6711"/>
                  </a:cubicBezTo>
                  <a:cubicBezTo>
                    <a:pt x="3645" y="5822"/>
                    <a:pt x="3364" y="5526"/>
                    <a:pt x="2808" y="5526"/>
                  </a:cubicBezTo>
                  <a:cubicBezTo>
                    <a:pt x="2461" y="5526"/>
                    <a:pt x="2006" y="5641"/>
                    <a:pt x="1614" y="5799"/>
                  </a:cubicBezTo>
                  <a:cubicBezTo>
                    <a:pt x="2025" y="4905"/>
                    <a:pt x="3619" y="2691"/>
                    <a:pt x="2526" y="2691"/>
                  </a:cubicBezTo>
                  <a:cubicBezTo>
                    <a:pt x="2300" y="2691"/>
                    <a:pt x="1958" y="2786"/>
                    <a:pt x="1465" y="3008"/>
                  </a:cubicBezTo>
                  <a:cubicBezTo>
                    <a:pt x="1595" y="2407"/>
                    <a:pt x="2985" y="333"/>
                    <a:pt x="2371" y="17"/>
                  </a:cubicBezTo>
                  <a:cubicBezTo>
                    <a:pt x="2337" y="6"/>
                    <a:pt x="2305" y="1"/>
                    <a:pt x="2273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4499649">
              <a:off x="6222120" y="1766051"/>
              <a:ext cx="488913" cy="479114"/>
            </a:xfrm>
            <a:custGeom>
              <a:avLst/>
              <a:gdLst/>
              <a:ahLst/>
              <a:cxnLst/>
              <a:rect l="l" t="t" r="r" b="b"/>
              <a:pathLst>
                <a:path w="24497" h="24006" extrusionOk="0">
                  <a:moveTo>
                    <a:pt x="20708" y="782"/>
                  </a:moveTo>
                  <a:cubicBezTo>
                    <a:pt x="21405" y="782"/>
                    <a:pt x="22098" y="811"/>
                    <a:pt x="22786" y="880"/>
                  </a:cubicBezTo>
                  <a:cubicBezTo>
                    <a:pt x="22929" y="2160"/>
                    <a:pt x="22989" y="3337"/>
                    <a:pt x="23050" y="4652"/>
                  </a:cubicBezTo>
                  <a:cubicBezTo>
                    <a:pt x="22643" y="4622"/>
                    <a:pt x="22244" y="4612"/>
                    <a:pt x="21850" y="4612"/>
                  </a:cubicBezTo>
                  <a:cubicBezTo>
                    <a:pt x="20981" y="4612"/>
                    <a:pt x="20131" y="4662"/>
                    <a:pt x="19246" y="4662"/>
                  </a:cubicBezTo>
                  <a:cubicBezTo>
                    <a:pt x="18957" y="4662"/>
                    <a:pt x="18665" y="4656"/>
                    <a:pt x="18366" y="4642"/>
                  </a:cubicBezTo>
                  <a:cubicBezTo>
                    <a:pt x="18301" y="3385"/>
                    <a:pt x="18222" y="2141"/>
                    <a:pt x="18213" y="886"/>
                  </a:cubicBezTo>
                  <a:cubicBezTo>
                    <a:pt x="19045" y="823"/>
                    <a:pt x="19879" y="782"/>
                    <a:pt x="20708" y="782"/>
                  </a:cubicBezTo>
                  <a:close/>
                  <a:moveTo>
                    <a:pt x="3528" y="718"/>
                  </a:moveTo>
                  <a:cubicBezTo>
                    <a:pt x="4165" y="718"/>
                    <a:pt x="4808" y="749"/>
                    <a:pt x="5494" y="782"/>
                  </a:cubicBezTo>
                  <a:cubicBezTo>
                    <a:pt x="5513" y="1505"/>
                    <a:pt x="5528" y="3096"/>
                    <a:pt x="5513" y="4634"/>
                  </a:cubicBezTo>
                  <a:cubicBezTo>
                    <a:pt x="5231" y="4665"/>
                    <a:pt x="4946" y="4676"/>
                    <a:pt x="4658" y="4676"/>
                  </a:cubicBezTo>
                  <a:cubicBezTo>
                    <a:pt x="3861" y="4676"/>
                    <a:pt x="3040" y="4590"/>
                    <a:pt x="2174" y="4590"/>
                  </a:cubicBezTo>
                  <a:cubicBezTo>
                    <a:pt x="1768" y="4590"/>
                    <a:pt x="1352" y="4609"/>
                    <a:pt x="924" y="4665"/>
                  </a:cubicBezTo>
                  <a:cubicBezTo>
                    <a:pt x="950" y="3412"/>
                    <a:pt x="1023" y="2161"/>
                    <a:pt x="1124" y="914"/>
                  </a:cubicBezTo>
                  <a:cubicBezTo>
                    <a:pt x="1964" y="765"/>
                    <a:pt x="2741" y="718"/>
                    <a:pt x="3528" y="718"/>
                  </a:cubicBezTo>
                  <a:close/>
                  <a:moveTo>
                    <a:pt x="22069" y="5263"/>
                  </a:moveTo>
                  <a:cubicBezTo>
                    <a:pt x="23957" y="5263"/>
                    <a:pt x="22976" y="5896"/>
                    <a:pt x="22821" y="11313"/>
                  </a:cubicBezTo>
                  <a:cubicBezTo>
                    <a:pt x="22364" y="14938"/>
                    <a:pt x="21220" y="18783"/>
                    <a:pt x="18326" y="21213"/>
                  </a:cubicBezTo>
                  <a:cubicBezTo>
                    <a:pt x="16566" y="22623"/>
                    <a:pt x="14357" y="23293"/>
                    <a:pt x="12135" y="23293"/>
                  </a:cubicBezTo>
                  <a:cubicBezTo>
                    <a:pt x="8696" y="23293"/>
                    <a:pt x="5224" y="21689"/>
                    <a:pt x="3336" y="18748"/>
                  </a:cubicBezTo>
                  <a:cubicBezTo>
                    <a:pt x="818" y="14797"/>
                    <a:pt x="964" y="9838"/>
                    <a:pt x="916" y="5327"/>
                  </a:cubicBezTo>
                  <a:cubicBezTo>
                    <a:pt x="1355" y="5290"/>
                    <a:pt x="1795" y="5277"/>
                    <a:pt x="2236" y="5277"/>
                  </a:cubicBezTo>
                  <a:cubicBezTo>
                    <a:pt x="3193" y="5277"/>
                    <a:pt x="4153" y="5337"/>
                    <a:pt x="5111" y="5337"/>
                  </a:cubicBezTo>
                  <a:cubicBezTo>
                    <a:pt x="5243" y="5337"/>
                    <a:pt x="5376" y="5336"/>
                    <a:pt x="5509" y="5333"/>
                  </a:cubicBezTo>
                  <a:lnTo>
                    <a:pt x="5509" y="5333"/>
                  </a:lnTo>
                  <a:cubicBezTo>
                    <a:pt x="5505" y="8632"/>
                    <a:pt x="5227" y="12087"/>
                    <a:pt x="6531" y="15208"/>
                  </a:cubicBezTo>
                  <a:cubicBezTo>
                    <a:pt x="7694" y="17961"/>
                    <a:pt x="9694" y="19143"/>
                    <a:pt x="11713" y="19143"/>
                  </a:cubicBezTo>
                  <a:cubicBezTo>
                    <a:pt x="14692" y="19143"/>
                    <a:pt x="17711" y="16567"/>
                    <a:pt x="18134" y="12661"/>
                  </a:cubicBezTo>
                  <a:cubicBezTo>
                    <a:pt x="18584" y="10238"/>
                    <a:pt x="18523" y="7768"/>
                    <a:pt x="18400" y="5308"/>
                  </a:cubicBezTo>
                  <a:lnTo>
                    <a:pt x="18400" y="5308"/>
                  </a:lnTo>
                  <a:cubicBezTo>
                    <a:pt x="18773" y="5318"/>
                    <a:pt x="19118" y="5322"/>
                    <a:pt x="19437" y="5322"/>
                  </a:cubicBezTo>
                  <a:cubicBezTo>
                    <a:pt x="20651" y="5322"/>
                    <a:pt x="21493" y="5263"/>
                    <a:pt x="22069" y="5263"/>
                  </a:cubicBezTo>
                  <a:close/>
                  <a:moveTo>
                    <a:pt x="2330" y="1"/>
                  </a:moveTo>
                  <a:cubicBezTo>
                    <a:pt x="1614" y="1"/>
                    <a:pt x="972" y="144"/>
                    <a:pt x="572" y="680"/>
                  </a:cubicBezTo>
                  <a:cubicBezTo>
                    <a:pt x="1" y="2956"/>
                    <a:pt x="265" y="5393"/>
                    <a:pt x="247" y="7738"/>
                  </a:cubicBezTo>
                  <a:cubicBezTo>
                    <a:pt x="258" y="13378"/>
                    <a:pt x="1442" y="20247"/>
                    <a:pt x="7073" y="22929"/>
                  </a:cubicBezTo>
                  <a:cubicBezTo>
                    <a:pt x="8612" y="23641"/>
                    <a:pt x="10323" y="24006"/>
                    <a:pt x="12032" y="24006"/>
                  </a:cubicBezTo>
                  <a:cubicBezTo>
                    <a:pt x="14393" y="24006"/>
                    <a:pt x="16749" y="23309"/>
                    <a:pt x="18634" y="21866"/>
                  </a:cubicBezTo>
                  <a:cubicBezTo>
                    <a:pt x="24496" y="16873"/>
                    <a:pt x="23890" y="8058"/>
                    <a:pt x="23488" y="1064"/>
                  </a:cubicBezTo>
                  <a:cubicBezTo>
                    <a:pt x="23496" y="230"/>
                    <a:pt x="22293" y="4"/>
                    <a:pt x="20985" y="4"/>
                  </a:cubicBezTo>
                  <a:cubicBezTo>
                    <a:pt x="19779" y="4"/>
                    <a:pt x="18483" y="196"/>
                    <a:pt x="17962" y="280"/>
                  </a:cubicBezTo>
                  <a:cubicBezTo>
                    <a:pt x="17512" y="439"/>
                    <a:pt x="17523" y="843"/>
                    <a:pt x="17573" y="1248"/>
                  </a:cubicBezTo>
                  <a:cubicBezTo>
                    <a:pt x="17690" y="6276"/>
                    <a:pt x="18730" y="12017"/>
                    <a:pt x="15887" y="16491"/>
                  </a:cubicBezTo>
                  <a:cubicBezTo>
                    <a:pt x="14591" y="17941"/>
                    <a:pt x="13245" y="18548"/>
                    <a:pt x="11984" y="18548"/>
                  </a:cubicBezTo>
                  <a:cubicBezTo>
                    <a:pt x="8885" y="18548"/>
                    <a:pt x="6304" y="14883"/>
                    <a:pt x="6270" y="11062"/>
                  </a:cubicBezTo>
                  <a:cubicBezTo>
                    <a:pt x="5865" y="7736"/>
                    <a:pt x="6393" y="4390"/>
                    <a:pt x="6374" y="1069"/>
                  </a:cubicBezTo>
                  <a:cubicBezTo>
                    <a:pt x="6457" y="446"/>
                    <a:pt x="6037" y="146"/>
                    <a:pt x="5507" y="146"/>
                  </a:cubicBezTo>
                  <a:cubicBezTo>
                    <a:pt x="5427" y="146"/>
                    <a:pt x="5344" y="153"/>
                    <a:pt x="5261" y="167"/>
                  </a:cubicBezTo>
                  <a:cubicBezTo>
                    <a:pt x="5126" y="184"/>
                    <a:pt x="4983" y="192"/>
                    <a:pt x="4834" y="192"/>
                  </a:cubicBezTo>
                  <a:cubicBezTo>
                    <a:pt x="4076" y="192"/>
                    <a:pt x="3154" y="1"/>
                    <a:pt x="2330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5102900" y="4271475"/>
            <a:ext cx="476775" cy="582775"/>
            <a:chOff x="3680250" y="1069325"/>
            <a:chExt cx="476775" cy="582775"/>
          </a:xfrm>
        </p:grpSpPr>
        <p:sp>
          <p:nvSpPr>
            <p:cNvPr id="117" name="Google Shape;117;p2"/>
            <p:cNvSpPr/>
            <p:nvPr/>
          </p:nvSpPr>
          <p:spPr>
            <a:xfrm>
              <a:off x="3743575" y="1156500"/>
              <a:ext cx="97950" cy="153400"/>
            </a:xfrm>
            <a:custGeom>
              <a:avLst/>
              <a:gdLst/>
              <a:ahLst/>
              <a:cxnLst/>
              <a:rect l="l" t="t" r="r" b="b"/>
              <a:pathLst>
                <a:path w="3918" h="6136" extrusionOk="0">
                  <a:moveTo>
                    <a:pt x="941" y="1"/>
                  </a:moveTo>
                  <a:cubicBezTo>
                    <a:pt x="925" y="1"/>
                    <a:pt x="909" y="4"/>
                    <a:pt x="894" y="9"/>
                  </a:cubicBezTo>
                  <a:cubicBezTo>
                    <a:pt x="0" y="339"/>
                    <a:pt x="2422" y="4965"/>
                    <a:pt x="2579" y="5861"/>
                  </a:cubicBezTo>
                  <a:cubicBezTo>
                    <a:pt x="2655" y="6053"/>
                    <a:pt x="2808" y="6135"/>
                    <a:pt x="2962" y="6135"/>
                  </a:cubicBezTo>
                  <a:cubicBezTo>
                    <a:pt x="3015" y="6135"/>
                    <a:pt x="3069" y="6126"/>
                    <a:pt x="3119" y="6107"/>
                  </a:cubicBezTo>
                  <a:cubicBezTo>
                    <a:pt x="3918" y="5774"/>
                    <a:pt x="2294" y="2714"/>
                    <a:pt x="2294" y="2714"/>
                  </a:cubicBezTo>
                  <a:cubicBezTo>
                    <a:pt x="2294" y="2714"/>
                    <a:pt x="1442" y="1"/>
                    <a:pt x="94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741925" y="1440375"/>
              <a:ext cx="84525" cy="130900"/>
            </a:xfrm>
            <a:custGeom>
              <a:avLst/>
              <a:gdLst/>
              <a:ahLst/>
              <a:cxnLst/>
              <a:rect l="l" t="t" r="r" b="b"/>
              <a:pathLst>
                <a:path w="3381" h="5236" extrusionOk="0">
                  <a:moveTo>
                    <a:pt x="2812" y="0"/>
                  </a:moveTo>
                  <a:cubicBezTo>
                    <a:pt x="2748" y="0"/>
                    <a:pt x="2682" y="16"/>
                    <a:pt x="2616" y="52"/>
                  </a:cubicBezTo>
                  <a:cubicBezTo>
                    <a:pt x="1831" y="1071"/>
                    <a:pt x="1487" y="2435"/>
                    <a:pt x="893" y="3590"/>
                  </a:cubicBezTo>
                  <a:cubicBezTo>
                    <a:pt x="764" y="4078"/>
                    <a:pt x="1" y="4899"/>
                    <a:pt x="690" y="5230"/>
                  </a:cubicBezTo>
                  <a:cubicBezTo>
                    <a:pt x="713" y="5233"/>
                    <a:pt x="736" y="5235"/>
                    <a:pt x="759" y="5235"/>
                  </a:cubicBezTo>
                  <a:cubicBezTo>
                    <a:pt x="1470" y="5235"/>
                    <a:pt x="1737" y="3418"/>
                    <a:pt x="2130" y="2885"/>
                  </a:cubicBezTo>
                  <a:cubicBezTo>
                    <a:pt x="2462" y="2147"/>
                    <a:pt x="2777" y="1400"/>
                    <a:pt x="3150" y="682"/>
                  </a:cubicBezTo>
                  <a:cubicBezTo>
                    <a:pt x="3381" y="392"/>
                    <a:pt x="3129" y="0"/>
                    <a:pt x="2812" y="0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21700" y="1385050"/>
              <a:ext cx="157275" cy="78750"/>
            </a:xfrm>
            <a:custGeom>
              <a:avLst/>
              <a:gdLst/>
              <a:ahLst/>
              <a:cxnLst/>
              <a:rect l="l" t="t" r="r" b="b"/>
              <a:pathLst>
                <a:path w="6291" h="3150" extrusionOk="0">
                  <a:moveTo>
                    <a:pt x="571" y="1"/>
                  </a:moveTo>
                  <a:cubicBezTo>
                    <a:pt x="266" y="1"/>
                    <a:pt x="1" y="371"/>
                    <a:pt x="219" y="673"/>
                  </a:cubicBezTo>
                  <a:cubicBezTo>
                    <a:pt x="1854" y="1671"/>
                    <a:pt x="3777" y="2210"/>
                    <a:pt x="5483" y="3106"/>
                  </a:cubicBezTo>
                  <a:cubicBezTo>
                    <a:pt x="5546" y="3136"/>
                    <a:pt x="5607" y="3150"/>
                    <a:pt x="5665" y="3150"/>
                  </a:cubicBezTo>
                  <a:cubicBezTo>
                    <a:pt x="6046" y="3150"/>
                    <a:pt x="6290" y="2568"/>
                    <a:pt x="5842" y="2340"/>
                  </a:cubicBezTo>
                  <a:cubicBezTo>
                    <a:pt x="4193" y="1540"/>
                    <a:pt x="2481" y="887"/>
                    <a:pt x="829" y="99"/>
                  </a:cubicBezTo>
                  <a:cubicBezTo>
                    <a:pt x="746" y="30"/>
                    <a:pt x="657" y="1"/>
                    <a:pt x="57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680250" y="1069325"/>
              <a:ext cx="141575" cy="101900"/>
            </a:xfrm>
            <a:custGeom>
              <a:avLst/>
              <a:gdLst/>
              <a:ahLst/>
              <a:cxnLst/>
              <a:rect l="l" t="t" r="r" b="b"/>
              <a:pathLst>
                <a:path w="5663" h="4076" extrusionOk="0">
                  <a:moveTo>
                    <a:pt x="3330" y="0"/>
                  </a:moveTo>
                  <a:cubicBezTo>
                    <a:pt x="2994" y="0"/>
                    <a:pt x="2610" y="92"/>
                    <a:pt x="2180" y="303"/>
                  </a:cubicBezTo>
                  <a:cubicBezTo>
                    <a:pt x="1" y="1290"/>
                    <a:pt x="234" y="3888"/>
                    <a:pt x="2739" y="4075"/>
                  </a:cubicBezTo>
                  <a:cubicBezTo>
                    <a:pt x="2751" y="4075"/>
                    <a:pt x="2762" y="4076"/>
                    <a:pt x="2773" y="4076"/>
                  </a:cubicBezTo>
                  <a:cubicBezTo>
                    <a:pt x="5662" y="4076"/>
                    <a:pt x="5570" y="0"/>
                    <a:pt x="3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84525" y="1555550"/>
              <a:ext cx="131175" cy="96550"/>
            </a:xfrm>
            <a:custGeom>
              <a:avLst/>
              <a:gdLst/>
              <a:ahLst/>
              <a:cxnLst/>
              <a:rect l="l" t="t" r="r" b="b"/>
              <a:pathLst>
                <a:path w="5247" h="3862" extrusionOk="0">
                  <a:moveTo>
                    <a:pt x="2725" y="0"/>
                  </a:moveTo>
                  <a:cubicBezTo>
                    <a:pt x="2570" y="0"/>
                    <a:pt x="2405" y="20"/>
                    <a:pt x="2233" y="61"/>
                  </a:cubicBezTo>
                  <a:cubicBezTo>
                    <a:pt x="2176" y="43"/>
                    <a:pt x="2113" y="34"/>
                    <a:pt x="2046" y="34"/>
                  </a:cubicBezTo>
                  <a:cubicBezTo>
                    <a:pt x="1428" y="34"/>
                    <a:pt x="455" y="766"/>
                    <a:pt x="515" y="1309"/>
                  </a:cubicBezTo>
                  <a:cubicBezTo>
                    <a:pt x="0" y="2891"/>
                    <a:pt x="930" y="3862"/>
                    <a:pt x="2308" y="3862"/>
                  </a:cubicBezTo>
                  <a:cubicBezTo>
                    <a:pt x="2534" y="3862"/>
                    <a:pt x="2771" y="3836"/>
                    <a:pt x="3016" y="3782"/>
                  </a:cubicBezTo>
                  <a:cubicBezTo>
                    <a:pt x="5247" y="3364"/>
                    <a:pt x="4771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041300" y="1429575"/>
              <a:ext cx="115725" cy="98750"/>
            </a:xfrm>
            <a:custGeom>
              <a:avLst/>
              <a:gdLst/>
              <a:ahLst/>
              <a:cxnLst/>
              <a:rect l="l" t="t" r="r" b="b"/>
              <a:pathLst>
                <a:path w="4629" h="3950" extrusionOk="0">
                  <a:moveTo>
                    <a:pt x="2270" y="0"/>
                  </a:moveTo>
                  <a:cubicBezTo>
                    <a:pt x="1701" y="0"/>
                    <a:pt x="1138" y="272"/>
                    <a:pt x="815" y="861"/>
                  </a:cubicBezTo>
                  <a:cubicBezTo>
                    <a:pt x="116" y="1103"/>
                    <a:pt x="0" y="2050"/>
                    <a:pt x="207" y="2670"/>
                  </a:cubicBezTo>
                  <a:cubicBezTo>
                    <a:pt x="477" y="3577"/>
                    <a:pt x="1145" y="3950"/>
                    <a:pt x="1855" y="3950"/>
                  </a:cubicBezTo>
                  <a:cubicBezTo>
                    <a:pt x="3170" y="3950"/>
                    <a:pt x="4629" y="2674"/>
                    <a:pt x="3976" y="1154"/>
                  </a:cubicBezTo>
                  <a:cubicBezTo>
                    <a:pt x="3686" y="414"/>
                    <a:pt x="2972" y="0"/>
                    <a:pt x="2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743925" y="1290750"/>
              <a:ext cx="216325" cy="179100"/>
            </a:xfrm>
            <a:custGeom>
              <a:avLst/>
              <a:gdLst/>
              <a:ahLst/>
              <a:cxnLst/>
              <a:rect l="l" t="t" r="r" b="b"/>
              <a:pathLst>
                <a:path w="8653" h="7164" extrusionOk="0">
                  <a:moveTo>
                    <a:pt x="4321" y="0"/>
                  </a:moveTo>
                  <a:cubicBezTo>
                    <a:pt x="3139" y="0"/>
                    <a:pt x="1973" y="561"/>
                    <a:pt x="1360" y="1721"/>
                  </a:cubicBezTo>
                  <a:cubicBezTo>
                    <a:pt x="0" y="4158"/>
                    <a:pt x="1608" y="7163"/>
                    <a:pt x="4224" y="7163"/>
                  </a:cubicBezTo>
                  <a:cubicBezTo>
                    <a:pt x="4556" y="7163"/>
                    <a:pt x="4904" y="7115"/>
                    <a:pt x="5265" y="7011"/>
                  </a:cubicBezTo>
                  <a:cubicBezTo>
                    <a:pt x="7581" y="6347"/>
                    <a:pt x="8653" y="3538"/>
                    <a:pt x="7304" y="1531"/>
                  </a:cubicBezTo>
                  <a:cubicBezTo>
                    <a:pt x="6616" y="522"/>
                    <a:pt x="5461" y="0"/>
                    <a:pt x="4321" y="0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1_1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14"/>
          <p:cNvGrpSpPr/>
          <p:nvPr/>
        </p:nvGrpSpPr>
        <p:grpSpPr>
          <a:xfrm>
            <a:off x="-585219" y="4273950"/>
            <a:ext cx="1160337" cy="659099"/>
            <a:chOff x="3975856" y="181275"/>
            <a:chExt cx="1160337" cy="659099"/>
          </a:xfrm>
        </p:grpSpPr>
        <p:sp>
          <p:nvSpPr>
            <p:cNvPr id="853" name="Google Shape;853;p14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4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4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4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4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4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4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4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4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4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4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4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4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4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4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4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4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4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4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4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4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4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4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14"/>
          <p:cNvGrpSpPr/>
          <p:nvPr/>
        </p:nvGrpSpPr>
        <p:grpSpPr>
          <a:xfrm flipH="1">
            <a:off x="-1094779" y="-401820"/>
            <a:ext cx="1928311" cy="1928029"/>
            <a:chOff x="592350" y="1439550"/>
            <a:chExt cx="1026025" cy="1025875"/>
          </a:xfrm>
        </p:grpSpPr>
        <p:sp>
          <p:nvSpPr>
            <p:cNvPr id="882" name="Google Shape;882;p1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14"/>
          <p:cNvGrpSpPr/>
          <p:nvPr/>
        </p:nvGrpSpPr>
        <p:grpSpPr>
          <a:xfrm flipH="1">
            <a:off x="8096946" y="4306916"/>
            <a:ext cx="1928311" cy="1928029"/>
            <a:chOff x="592350" y="1439550"/>
            <a:chExt cx="1026025" cy="1025875"/>
          </a:xfrm>
        </p:grpSpPr>
        <p:sp>
          <p:nvSpPr>
            <p:cNvPr id="908" name="Google Shape;908;p1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14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15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936" name="Google Shape;936;p1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15"/>
          <p:cNvGrpSpPr/>
          <p:nvPr/>
        </p:nvGrpSpPr>
        <p:grpSpPr>
          <a:xfrm flipH="1">
            <a:off x="6542321" y="4086975"/>
            <a:ext cx="3254325" cy="1584625"/>
            <a:chOff x="238125" y="2780050"/>
            <a:chExt cx="3254325" cy="1584625"/>
          </a:xfrm>
        </p:grpSpPr>
        <p:sp>
          <p:nvSpPr>
            <p:cNvPr id="962" name="Google Shape;962;p15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15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978" name="Google Shape;978;p1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15"/>
          <p:cNvSpPr txBox="1">
            <a:spLocks noGrp="1"/>
          </p:cNvSpPr>
          <p:nvPr>
            <p:ph type="subTitle" idx="1"/>
          </p:nvPr>
        </p:nvSpPr>
        <p:spPr>
          <a:xfrm>
            <a:off x="1626202" y="2656900"/>
            <a:ext cx="2681400" cy="45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4" name="Google Shape;1004;p15"/>
          <p:cNvSpPr txBox="1">
            <a:spLocks noGrp="1"/>
          </p:cNvSpPr>
          <p:nvPr>
            <p:ph type="subTitle" idx="2"/>
          </p:nvPr>
        </p:nvSpPr>
        <p:spPr>
          <a:xfrm>
            <a:off x="4836398" y="2658850"/>
            <a:ext cx="2681400" cy="453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5" name="Google Shape;1005;p15"/>
          <p:cNvSpPr txBox="1">
            <a:spLocks noGrp="1"/>
          </p:cNvSpPr>
          <p:nvPr>
            <p:ph type="subTitle" idx="3"/>
          </p:nvPr>
        </p:nvSpPr>
        <p:spPr>
          <a:xfrm>
            <a:off x="1626202" y="3221100"/>
            <a:ext cx="2681400" cy="1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5"/>
          <p:cNvSpPr txBox="1">
            <a:spLocks noGrp="1"/>
          </p:cNvSpPr>
          <p:nvPr>
            <p:ph type="subTitle" idx="4"/>
          </p:nvPr>
        </p:nvSpPr>
        <p:spPr>
          <a:xfrm>
            <a:off x="4836398" y="3221100"/>
            <a:ext cx="2681400" cy="1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15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1009;p16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1010" name="Google Shape;1010;p16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16"/>
          <p:cNvGrpSpPr/>
          <p:nvPr/>
        </p:nvGrpSpPr>
        <p:grpSpPr>
          <a:xfrm>
            <a:off x="-974854" y="3953543"/>
            <a:ext cx="1928311" cy="1928029"/>
            <a:chOff x="592350" y="1439550"/>
            <a:chExt cx="1026025" cy="1025875"/>
          </a:xfrm>
        </p:grpSpPr>
        <p:sp>
          <p:nvSpPr>
            <p:cNvPr id="1036" name="Google Shape;1036;p16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16"/>
          <p:cNvSpPr txBox="1">
            <a:spLocks noGrp="1"/>
          </p:cNvSpPr>
          <p:nvPr>
            <p:ph type="title"/>
          </p:nvPr>
        </p:nvSpPr>
        <p:spPr>
          <a:xfrm>
            <a:off x="1852550" y="1811350"/>
            <a:ext cx="22917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2" name="Google Shape;1062;p16"/>
          <p:cNvSpPr txBox="1">
            <a:spLocks noGrp="1"/>
          </p:cNvSpPr>
          <p:nvPr>
            <p:ph type="title" idx="2" hasCustomPrompt="1"/>
          </p:nvPr>
        </p:nvSpPr>
        <p:spPr>
          <a:xfrm>
            <a:off x="867106" y="2100715"/>
            <a:ext cx="831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3" name="Google Shape;1063;p16"/>
          <p:cNvSpPr txBox="1">
            <a:spLocks noGrp="1"/>
          </p:cNvSpPr>
          <p:nvPr>
            <p:ph type="subTitle" idx="1"/>
          </p:nvPr>
        </p:nvSpPr>
        <p:spPr>
          <a:xfrm>
            <a:off x="1852571" y="2237711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16"/>
          <p:cNvSpPr txBox="1">
            <a:spLocks noGrp="1"/>
          </p:cNvSpPr>
          <p:nvPr>
            <p:ph type="title" idx="3"/>
          </p:nvPr>
        </p:nvSpPr>
        <p:spPr>
          <a:xfrm>
            <a:off x="5983475" y="1811390"/>
            <a:ext cx="22917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5" name="Google Shape;1065;p16"/>
          <p:cNvSpPr txBox="1">
            <a:spLocks noGrp="1"/>
          </p:cNvSpPr>
          <p:nvPr>
            <p:ph type="title" idx="4" hasCustomPrompt="1"/>
          </p:nvPr>
        </p:nvSpPr>
        <p:spPr>
          <a:xfrm>
            <a:off x="5059057" y="2100715"/>
            <a:ext cx="720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6" name="Google Shape;1066;p16"/>
          <p:cNvSpPr txBox="1">
            <a:spLocks noGrp="1"/>
          </p:cNvSpPr>
          <p:nvPr>
            <p:ph type="subTitle" idx="5"/>
          </p:nvPr>
        </p:nvSpPr>
        <p:spPr>
          <a:xfrm>
            <a:off x="5983494" y="2237761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6"/>
          <p:cNvSpPr txBox="1">
            <a:spLocks noGrp="1"/>
          </p:cNvSpPr>
          <p:nvPr>
            <p:ph type="title" idx="6"/>
          </p:nvPr>
        </p:nvSpPr>
        <p:spPr>
          <a:xfrm>
            <a:off x="1852550" y="3287650"/>
            <a:ext cx="22917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8" name="Google Shape;1068;p16"/>
          <p:cNvSpPr txBox="1">
            <a:spLocks noGrp="1"/>
          </p:cNvSpPr>
          <p:nvPr>
            <p:ph type="title" idx="7" hasCustomPrompt="1"/>
          </p:nvPr>
        </p:nvSpPr>
        <p:spPr>
          <a:xfrm>
            <a:off x="922606" y="3577040"/>
            <a:ext cx="720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9" name="Google Shape;1069;p16"/>
          <p:cNvSpPr txBox="1">
            <a:spLocks noGrp="1"/>
          </p:cNvSpPr>
          <p:nvPr>
            <p:ph type="subTitle" idx="8"/>
          </p:nvPr>
        </p:nvSpPr>
        <p:spPr>
          <a:xfrm>
            <a:off x="1852571" y="3714136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6"/>
          <p:cNvSpPr txBox="1">
            <a:spLocks noGrp="1"/>
          </p:cNvSpPr>
          <p:nvPr>
            <p:ph type="title" idx="9"/>
          </p:nvPr>
        </p:nvSpPr>
        <p:spPr>
          <a:xfrm>
            <a:off x="5985175" y="3287650"/>
            <a:ext cx="22917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1" name="Google Shape;1071;p16"/>
          <p:cNvSpPr txBox="1">
            <a:spLocks noGrp="1"/>
          </p:cNvSpPr>
          <p:nvPr>
            <p:ph type="title" idx="13" hasCustomPrompt="1"/>
          </p:nvPr>
        </p:nvSpPr>
        <p:spPr>
          <a:xfrm>
            <a:off x="5059057" y="3577040"/>
            <a:ext cx="720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2" name="Google Shape;1072;p16"/>
          <p:cNvSpPr txBox="1">
            <a:spLocks noGrp="1"/>
          </p:cNvSpPr>
          <p:nvPr>
            <p:ph type="subTitle" idx="14"/>
          </p:nvPr>
        </p:nvSpPr>
        <p:spPr>
          <a:xfrm>
            <a:off x="5985194" y="3714136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6"/>
          <p:cNvSpPr txBox="1">
            <a:spLocks noGrp="1"/>
          </p:cNvSpPr>
          <p:nvPr>
            <p:ph type="title" idx="15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oogle Shape;1075;p17"/>
          <p:cNvGrpSpPr/>
          <p:nvPr/>
        </p:nvGrpSpPr>
        <p:grpSpPr>
          <a:xfrm>
            <a:off x="3836105" y="-290601"/>
            <a:ext cx="1088510" cy="1088351"/>
            <a:chOff x="592350" y="1439550"/>
            <a:chExt cx="1026025" cy="1025875"/>
          </a:xfrm>
        </p:grpSpPr>
        <p:sp>
          <p:nvSpPr>
            <p:cNvPr id="1076" name="Google Shape;1076;p1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17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102" name="Google Shape;1102;p1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7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128" name="Google Shape;1128;p1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17"/>
          <p:cNvGrpSpPr/>
          <p:nvPr/>
        </p:nvGrpSpPr>
        <p:grpSpPr>
          <a:xfrm flipH="1">
            <a:off x="6161321" y="3858375"/>
            <a:ext cx="3254325" cy="1584625"/>
            <a:chOff x="238125" y="2780050"/>
            <a:chExt cx="3254325" cy="1584625"/>
          </a:xfrm>
        </p:grpSpPr>
        <p:sp>
          <p:nvSpPr>
            <p:cNvPr id="1154" name="Google Shape;1154;p17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7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17"/>
          <p:cNvSpPr txBox="1">
            <a:spLocks noGrp="1"/>
          </p:cNvSpPr>
          <p:nvPr>
            <p:ph type="title"/>
          </p:nvPr>
        </p:nvSpPr>
        <p:spPr>
          <a:xfrm>
            <a:off x="2646000" y="3365375"/>
            <a:ext cx="3852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0" name="Google Shape;1170;p17"/>
          <p:cNvSpPr txBox="1">
            <a:spLocks noGrp="1"/>
          </p:cNvSpPr>
          <p:nvPr>
            <p:ph type="subTitle" idx="1"/>
          </p:nvPr>
        </p:nvSpPr>
        <p:spPr>
          <a:xfrm>
            <a:off x="720000" y="1398625"/>
            <a:ext cx="77040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8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173" name="Google Shape;1173;p1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" name="Google Shape;1198;p18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199" name="Google Shape;1199;p1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18"/>
          <p:cNvSpPr txBox="1">
            <a:spLocks noGrp="1"/>
          </p:cNvSpPr>
          <p:nvPr>
            <p:ph type="subTitle" idx="1"/>
          </p:nvPr>
        </p:nvSpPr>
        <p:spPr>
          <a:xfrm>
            <a:off x="929863" y="3070106"/>
            <a:ext cx="30783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8"/>
          <p:cNvSpPr txBox="1">
            <a:spLocks noGrp="1"/>
          </p:cNvSpPr>
          <p:nvPr>
            <p:ph type="title"/>
          </p:nvPr>
        </p:nvSpPr>
        <p:spPr>
          <a:xfrm>
            <a:off x="929863" y="1017394"/>
            <a:ext cx="3078300" cy="18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6" name="Google Shape;1226;p18"/>
          <p:cNvSpPr>
            <a:spLocks noGrp="1"/>
          </p:cNvSpPr>
          <p:nvPr>
            <p:ph type="pic" idx="2"/>
          </p:nvPr>
        </p:nvSpPr>
        <p:spPr>
          <a:xfrm>
            <a:off x="4500750" y="854700"/>
            <a:ext cx="3923100" cy="34341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19"/>
          <p:cNvGrpSpPr/>
          <p:nvPr/>
        </p:nvGrpSpPr>
        <p:grpSpPr>
          <a:xfrm flipH="1">
            <a:off x="8401739" y="-554220"/>
            <a:ext cx="1928311" cy="1928029"/>
            <a:chOff x="592350" y="1439550"/>
            <a:chExt cx="1026025" cy="1025875"/>
          </a:xfrm>
        </p:grpSpPr>
        <p:sp>
          <p:nvSpPr>
            <p:cNvPr id="1229" name="Google Shape;1229;p1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19"/>
          <p:cNvGrpSpPr/>
          <p:nvPr/>
        </p:nvGrpSpPr>
        <p:grpSpPr>
          <a:xfrm>
            <a:off x="-751829" y="3901266"/>
            <a:ext cx="1928311" cy="1928029"/>
            <a:chOff x="592350" y="1439550"/>
            <a:chExt cx="1026025" cy="1025875"/>
          </a:xfrm>
        </p:grpSpPr>
        <p:sp>
          <p:nvSpPr>
            <p:cNvPr id="1255" name="Google Shape;1255;p1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19"/>
          <p:cNvGrpSpPr/>
          <p:nvPr/>
        </p:nvGrpSpPr>
        <p:grpSpPr>
          <a:xfrm>
            <a:off x="162575" y="3858375"/>
            <a:ext cx="3254325" cy="1584625"/>
            <a:chOff x="238125" y="2780050"/>
            <a:chExt cx="3254325" cy="1584625"/>
          </a:xfrm>
        </p:grpSpPr>
        <p:sp>
          <p:nvSpPr>
            <p:cNvPr id="1281" name="Google Shape;1281;p19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19"/>
          <p:cNvGrpSpPr/>
          <p:nvPr/>
        </p:nvGrpSpPr>
        <p:grpSpPr>
          <a:xfrm flipH="1">
            <a:off x="307031" y="278850"/>
            <a:ext cx="1160337" cy="659099"/>
            <a:chOff x="3975856" y="181275"/>
            <a:chExt cx="1160337" cy="659099"/>
          </a:xfrm>
        </p:grpSpPr>
        <p:sp>
          <p:nvSpPr>
            <p:cNvPr id="1297" name="Google Shape;1297;p19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9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9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9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9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9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9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9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9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9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9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19"/>
          <p:cNvSpPr txBox="1">
            <a:spLocks noGrp="1"/>
          </p:cNvSpPr>
          <p:nvPr>
            <p:ph type="subTitle" idx="1"/>
          </p:nvPr>
        </p:nvSpPr>
        <p:spPr>
          <a:xfrm>
            <a:off x="5164974" y="2504850"/>
            <a:ext cx="24132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6" name="Google Shape;1326;p19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20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329" name="Google Shape;1329;p20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0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0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0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0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0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0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0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0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0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0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0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0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0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0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0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0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0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0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0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0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0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0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0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0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20"/>
          <p:cNvGrpSpPr/>
          <p:nvPr/>
        </p:nvGrpSpPr>
        <p:grpSpPr>
          <a:xfrm>
            <a:off x="366631" y="4273950"/>
            <a:ext cx="1160337" cy="659099"/>
            <a:chOff x="3975856" y="181275"/>
            <a:chExt cx="1160337" cy="659099"/>
          </a:xfrm>
        </p:grpSpPr>
        <p:sp>
          <p:nvSpPr>
            <p:cNvPr id="1355" name="Google Shape;1355;p20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0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0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0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0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0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0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0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0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0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0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0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0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0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0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0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0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0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0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0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0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0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0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0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0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0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0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0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20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384" name="Google Shape;1384;p20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0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0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0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0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0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0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0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0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0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0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0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0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0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0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0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0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0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0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0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0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0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0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0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20"/>
          <p:cNvSpPr txBox="1">
            <a:spLocks noGrp="1"/>
          </p:cNvSpPr>
          <p:nvPr>
            <p:ph type="subTitle" idx="1"/>
          </p:nvPr>
        </p:nvSpPr>
        <p:spPr>
          <a:xfrm>
            <a:off x="1432113" y="2504841"/>
            <a:ext cx="2491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20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2" name="Google Shape;1412;p21"/>
          <p:cNvGrpSpPr/>
          <p:nvPr/>
        </p:nvGrpSpPr>
        <p:grpSpPr>
          <a:xfrm>
            <a:off x="-707254" y="3639493"/>
            <a:ext cx="1928311" cy="1928029"/>
            <a:chOff x="592350" y="1439550"/>
            <a:chExt cx="1026025" cy="1025875"/>
          </a:xfrm>
        </p:grpSpPr>
        <p:sp>
          <p:nvSpPr>
            <p:cNvPr id="1413" name="Google Shape;1413;p21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1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1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1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1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1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1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1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1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1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1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1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1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1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1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1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1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1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1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1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1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1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1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1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21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1439" name="Google Shape;1439;p21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1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1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1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1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1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1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1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1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1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1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1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1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1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1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1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1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1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1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1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1"/>
          <p:cNvGrpSpPr/>
          <p:nvPr/>
        </p:nvGrpSpPr>
        <p:grpSpPr>
          <a:xfrm>
            <a:off x="257731" y="168675"/>
            <a:ext cx="1160337" cy="659099"/>
            <a:chOff x="3975856" y="181275"/>
            <a:chExt cx="1160337" cy="659099"/>
          </a:xfrm>
        </p:grpSpPr>
        <p:sp>
          <p:nvSpPr>
            <p:cNvPr id="1465" name="Google Shape;1465;p21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1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1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1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1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1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1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1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1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1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1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1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1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1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1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1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1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1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1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1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1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1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1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1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1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1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1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1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3" name="Google Shape;1493;p21"/>
          <p:cNvSpPr txBox="1">
            <a:spLocks noGrp="1"/>
          </p:cNvSpPr>
          <p:nvPr>
            <p:ph type="title"/>
          </p:nvPr>
        </p:nvSpPr>
        <p:spPr>
          <a:xfrm>
            <a:off x="720000" y="2649756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4" name="Google Shape;1494;p21"/>
          <p:cNvSpPr txBox="1">
            <a:spLocks noGrp="1"/>
          </p:cNvSpPr>
          <p:nvPr>
            <p:ph type="subTitle" idx="1"/>
          </p:nvPr>
        </p:nvSpPr>
        <p:spPr>
          <a:xfrm>
            <a:off x="720000" y="3221089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21"/>
          <p:cNvSpPr txBox="1">
            <a:spLocks noGrp="1"/>
          </p:cNvSpPr>
          <p:nvPr>
            <p:ph type="title" idx="2"/>
          </p:nvPr>
        </p:nvSpPr>
        <p:spPr>
          <a:xfrm>
            <a:off x="3403800" y="2649756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6" name="Google Shape;1496;p21"/>
          <p:cNvSpPr txBox="1">
            <a:spLocks noGrp="1"/>
          </p:cNvSpPr>
          <p:nvPr>
            <p:ph type="subTitle" idx="3"/>
          </p:nvPr>
        </p:nvSpPr>
        <p:spPr>
          <a:xfrm>
            <a:off x="3403800" y="3221089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21"/>
          <p:cNvSpPr txBox="1">
            <a:spLocks noGrp="1"/>
          </p:cNvSpPr>
          <p:nvPr>
            <p:ph type="title" idx="4"/>
          </p:nvPr>
        </p:nvSpPr>
        <p:spPr>
          <a:xfrm>
            <a:off x="6087600" y="2649756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8" name="Google Shape;1498;p21"/>
          <p:cNvSpPr txBox="1">
            <a:spLocks noGrp="1"/>
          </p:cNvSpPr>
          <p:nvPr>
            <p:ph type="subTitle" idx="5"/>
          </p:nvPr>
        </p:nvSpPr>
        <p:spPr>
          <a:xfrm>
            <a:off x="6087600" y="3221089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21"/>
          <p:cNvSpPr txBox="1">
            <a:spLocks noGrp="1"/>
          </p:cNvSpPr>
          <p:nvPr>
            <p:ph type="title" idx="6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2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502" name="Google Shape;1502;p22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2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2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2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2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2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2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2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2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2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2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2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2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22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528" name="Google Shape;1528;p22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2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2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2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2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2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2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2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2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2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2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2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2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2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2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2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2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2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2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2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2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22"/>
          <p:cNvGrpSpPr/>
          <p:nvPr/>
        </p:nvGrpSpPr>
        <p:grpSpPr>
          <a:xfrm>
            <a:off x="2559006" y="4720389"/>
            <a:ext cx="1160337" cy="659099"/>
            <a:chOff x="3975856" y="181275"/>
            <a:chExt cx="1160337" cy="659099"/>
          </a:xfrm>
        </p:grpSpPr>
        <p:sp>
          <p:nvSpPr>
            <p:cNvPr id="1554" name="Google Shape;1554;p22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2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2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2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2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2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2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2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2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2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2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2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2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2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2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2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2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2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2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2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2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2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2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2" name="Google Shape;1582;p22"/>
          <p:cNvSpPr txBox="1">
            <a:spLocks noGrp="1"/>
          </p:cNvSpPr>
          <p:nvPr>
            <p:ph type="title"/>
          </p:nvPr>
        </p:nvSpPr>
        <p:spPr>
          <a:xfrm>
            <a:off x="720000" y="3313150"/>
            <a:ext cx="18390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3" name="Google Shape;1583;p22"/>
          <p:cNvSpPr txBox="1">
            <a:spLocks noGrp="1"/>
          </p:cNvSpPr>
          <p:nvPr>
            <p:ph type="subTitle" idx="1"/>
          </p:nvPr>
        </p:nvSpPr>
        <p:spPr>
          <a:xfrm>
            <a:off x="720000" y="3928300"/>
            <a:ext cx="18390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22"/>
          <p:cNvSpPr txBox="1">
            <a:spLocks noGrp="1"/>
          </p:cNvSpPr>
          <p:nvPr>
            <p:ph type="title" idx="2"/>
          </p:nvPr>
        </p:nvSpPr>
        <p:spPr>
          <a:xfrm>
            <a:off x="3652516" y="3313150"/>
            <a:ext cx="18390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5" name="Google Shape;1585;p22"/>
          <p:cNvSpPr txBox="1">
            <a:spLocks noGrp="1"/>
          </p:cNvSpPr>
          <p:nvPr>
            <p:ph type="subTitle" idx="3"/>
          </p:nvPr>
        </p:nvSpPr>
        <p:spPr>
          <a:xfrm>
            <a:off x="3652513" y="3928300"/>
            <a:ext cx="18390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6" name="Google Shape;1586;p22"/>
          <p:cNvSpPr txBox="1">
            <a:spLocks noGrp="1"/>
          </p:cNvSpPr>
          <p:nvPr>
            <p:ph type="title" idx="4"/>
          </p:nvPr>
        </p:nvSpPr>
        <p:spPr>
          <a:xfrm>
            <a:off x="6585057" y="3313150"/>
            <a:ext cx="18390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7" name="Google Shape;1587;p22"/>
          <p:cNvSpPr txBox="1">
            <a:spLocks noGrp="1"/>
          </p:cNvSpPr>
          <p:nvPr>
            <p:ph type="subTitle" idx="5"/>
          </p:nvPr>
        </p:nvSpPr>
        <p:spPr>
          <a:xfrm>
            <a:off x="6585052" y="3928300"/>
            <a:ext cx="18390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8" name="Google Shape;1588;p22"/>
          <p:cNvSpPr txBox="1">
            <a:spLocks noGrp="1"/>
          </p:cNvSpPr>
          <p:nvPr>
            <p:ph type="title" idx="6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23"/>
          <p:cNvGrpSpPr/>
          <p:nvPr/>
        </p:nvGrpSpPr>
        <p:grpSpPr>
          <a:xfrm flipH="1">
            <a:off x="-707254" y="-652957"/>
            <a:ext cx="1928311" cy="1928029"/>
            <a:chOff x="592350" y="1439550"/>
            <a:chExt cx="1026025" cy="1025875"/>
          </a:xfrm>
        </p:grpSpPr>
        <p:sp>
          <p:nvSpPr>
            <p:cNvPr id="1591" name="Google Shape;1591;p2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23"/>
          <p:cNvGrpSpPr/>
          <p:nvPr/>
        </p:nvGrpSpPr>
        <p:grpSpPr>
          <a:xfrm flipH="1">
            <a:off x="7821921" y="3639493"/>
            <a:ext cx="1928311" cy="1928029"/>
            <a:chOff x="592350" y="1439550"/>
            <a:chExt cx="1026025" cy="1025875"/>
          </a:xfrm>
        </p:grpSpPr>
        <p:sp>
          <p:nvSpPr>
            <p:cNvPr id="1617" name="Google Shape;1617;p2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23"/>
          <p:cNvSpPr txBox="1">
            <a:spLocks noGrp="1"/>
          </p:cNvSpPr>
          <p:nvPr>
            <p:ph type="title"/>
          </p:nvPr>
        </p:nvSpPr>
        <p:spPr>
          <a:xfrm>
            <a:off x="2032300" y="1717100"/>
            <a:ext cx="186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3" name="Google Shape;1643;p23"/>
          <p:cNvSpPr txBox="1">
            <a:spLocks noGrp="1"/>
          </p:cNvSpPr>
          <p:nvPr>
            <p:ph type="subTitle" idx="1"/>
          </p:nvPr>
        </p:nvSpPr>
        <p:spPr>
          <a:xfrm>
            <a:off x="2032315" y="2174304"/>
            <a:ext cx="186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3"/>
          <p:cNvSpPr txBox="1">
            <a:spLocks noGrp="1"/>
          </p:cNvSpPr>
          <p:nvPr>
            <p:ph type="title" idx="2"/>
          </p:nvPr>
        </p:nvSpPr>
        <p:spPr>
          <a:xfrm>
            <a:off x="5244797" y="3179034"/>
            <a:ext cx="186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5" name="Google Shape;1645;p23"/>
          <p:cNvSpPr txBox="1">
            <a:spLocks noGrp="1"/>
          </p:cNvSpPr>
          <p:nvPr>
            <p:ph type="subTitle" idx="3"/>
          </p:nvPr>
        </p:nvSpPr>
        <p:spPr>
          <a:xfrm>
            <a:off x="5244804" y="3637604"/>
            <a:ext cx="186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3"/>
          <p:cNvSpPr txBox="1">
            <a:spLocks noGrp="1"/>
          </p:cNvSpPr>
          <p:nvPr>
            <p:ph type="title" idx="4"/>
          </p:nvPr>
        </p:nvSpPr>
        <p:spPr>
          <a:xfrm>
            <a:off x="2032295" y="3179034"/>
            <a:ext cx="186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7" name="Google Shape;1647;p23"/>
          <p:cNvSpPr txBox="1">
            <a:spLocks noGrp="1"/>
          </p:cNvSpPr>
          <p:nvPr>
            <p:ph type="subTitle" idx="5"/>
          </p:nvPr>
        </p:nvSpPr>
        <p:spPr>
          <a:xfrm>
            <a:off x="2032303" y="3637604"/>
            <a:ext cx="186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title" idx="6"/>
          </p:nvPr>
        </p:nvSpPr>
        <p:spPr>
          <a:xfrm>
            <a:off x="5244800" y="1717109"/>
            <a:ext cx="186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7"/>
          </p:nvPr>
        </p:nvSpPr>
        <p:spPr>
          <a:xfrm>
            <a:off x="5244805" y="2174304"/>
            <a:ext cx="186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3"/>
          <p:cNvSpPr txBox="1">
            <a:spLocks noGrp="1"/>
          </p:cNvSpPr>
          <p:nvPr>
            <p:ph type="title" idx="8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3"/>
          <p:cNvGrpSpPr/>
          <p:nvPr/>
        </p:nvGrpSpPr>
        <p:grpSpPr>
          <a:xfrm>
            <a:off x="-914404" y="3901266"/>
            <a:ext cx="1928311" cy="1928029"/>
            <a:chOff x="592350" y="1439550"/>
            <a:chExt cx="1026025" cy="1025875"/>
          </a:xfrm>
        </p:grpSpPr>
        <p:sp>
          <p:nvSpPr>
            <p:cNvPr id="126" name="Google Shape;126;p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0" y="3858375"/>
            <a:ext cx="3254325" cy="1584625"/>
            <a:chOff x="238125" y="2780050"/>
            <a:chExt cx="3254325" cy="1584625"/>
          </a:xfrm>
        </p:grpSpPr>
        <p:sp>
          <p:nvSpPr>
            <p:cNvPr id="152" name="Google Shape;152;p3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3"/>
          <p:cNvGrpSpPr/>
          <p:nvPr/>
        </p:nvGrpSpPr>
        <p:grpSpPr>
          <a:xfrm>
            <a:off x="7944546" y="-554220"/>
            <a:ext cx="1928311" cy="1928029"/>
            <a:chOff x="592350" y="1439550"/>
            <a:chExt cx="1026025" cy="1025875"/>
          </a:xfrm>
        </p:grpSpPr>
        <p:sp>
          <p:nvSpPr>
            <p:cNvPr id="168" name="Google Shape;168;p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3322578" y="1793938"/>
            <a:ext cx="4569900" cy="10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title" idx="2" hasCustomPrompt="1"/>
          </p:nvPr>
        </p:nvSpPr>
        <p:spPr>
          <a:xfrm>
            <a:off x="1335522" y="2156313"/>
            <a:ext cx="15189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3"/>
          <p:cNvSpPr txBox="1">
            <a:spLocks noGrp="1"/>
          </p:cNvSpPr>
          <p:nvPr>
            <p:ph type="subTitle" idx="1"/>
          </p:nvPr>
        </p:nvSpPr>
        <p:spPr>
          <a:xfrm>
            <a:off x="3322578" y="2975463"/>
            <a:ext cx="45699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2" name="Google Shape;1652;p24"/>
          <p:cNvGrpSpPr/>
          <p:nvPr/>
        </p:nvGrpSpPr>
        <p:grpSpPr>
          <a:xfrm rot="-4172310" flipH="1">
            <a:off x="84154" y="4276868"/>
            <a:ext cx="969881" cy="1009721"/>
            <a:chOff x="4752425" y="3159750"/>
            <a:chExt cx="667025" cy="694425"/>
          </a:xfrm>
        </p:grpSpPr>
        <p:sp>
          <p:nvSpPr>
            <p:cNvPr id="1653" name="Google Shape;1653;p24"/>
            <p:cNvSpPr/>
            <p:nvPr/>
          </p:nvSpPr>
          <p:spPr>
            <a:xfrm>
              <a:off x="5235275" y="3189500"/>
              <a:ext cx="115700" cy="44550"/>
            </a:xfrm>
            <a:custGeom>
              <a:avLst/>
              <a:gdLst/>
              <a:ahLst/>
              <a:cxnLst/>
              <a:rect l="l" t="t" r="r" b="b"/>
              <a:pathLst>
                <a:path w="4628" h="1782" extrusionOk="0">
                  <a:moveTo>
                    <a:pt x="4217" y="0"/>
                  </a:moveTo>
                  <a:cubicBezTo>
                    <a:pt x="4188" y="0"/>
                    <a:pt x="4158" y="4"/>
                    <a:pt x="4126" y="12"/>
                  </a:cubicBezTo>
                  <a:cubicBezTo>
                    <a:pt x="2867" y="366"/>
                    <a:pt x="1643" y="826"/>
                    <a:pt x="387" y="1186"/>
                  </a:cubicBezTo>
                  <a:cubicBezTo>
                    <a:pt x="40" y="1196"/>
                    <a:pt x="0" y="1706"/>
                    <a:pt x="333" y="1781"/>
                  </a:cubicBezTo>
                  <a:cubicBezTo>
                    <a:pt x="1680" y="1541"/>
                    <a:pt x="2961" y="921"/>
                    <a:pt x="4297" y="593"/>
                  </a:cubicBezTo>
                  <a:lnTo>
                    <a:pt x="4297" y="591"/>
                  </a:lnTo>
                  <a:cubicBezTo>
                    <a:pt x="4628" y="499"/>
                    <a:pt x="4545" y="0"/>
                    <a:pt x="4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5332275" y="3159750"/>
              <a:ext cx="87175" cy="73825"/>
            </a:xfrm>
            <a:custGeom>
              <a:avLst/>
              <a:gdLst/>
              <a:ahLst/>
              <a:cxnLst/>
              <a:rect l="l" t="t" r="r" b="b"/>
              <a:pathLst>
                <a:path w="3487" h="2953" extrusionOk="0">
                  <a:moveTo>
                    <a:pt x="1504" y="0"/>
                  </a:moveTo>
                  <a:cubicBezTo>
                    <a:pt x="757" y="0"/>
                    <a:pt x="72" y="651"/>
                    <a:pt x="260" y="1479"/>
                  </a:cubicBezTo>
                  <a:cubicBezTo>
                    <a:pt x="1" y="1940"/>
                    <a:pt x="385" y="2500"/>
                    <a:pt x="790" y="2735"/>
                  </a:cubicBezTo>
                  <a:cubicBezTo>
                    <a:pt x="1033" y="2886"/>
                    <a:pt x="1270" y="2952"/>
                    <a:pt x="1490" y="2952"/>
                  </a:cubicBezTo>
                  <a:cubicBezTo>
                    <a:pt x="2748" y="2952"/>
                    <a:pt x="3486" y="802"/>
                    <a:pt x="2087" y="142"/>
                  </a:cubicBezTo>
                  <a:cubicBezTo>
                    <a:pt x="1898" y="45"/>
                    <a:pt x="1699" y="0"/>
                    <a:pt x="1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4949800" y="3692925"/>
              <a:ext cx="60450" cy="107025"/>
            </a:xfrm>
            <a:custGeom>
              <a:avLst/>
              <a:gdLst/>
              <a:ahLst/>
              <a:cxnLst/>
              <a:rect l="l" t="t" r="r" b="b"/>
              <a:pathLst>
                <a:path w="2418" h="4281" extrusionOk="0">
                  <a:moveTo>
                    <a:pt x="2108" y="0"/>
                  </a:moveTo>
                  <a:cubicBezTo>
                    <a:pt x="1550" y="0"/>
                    <a:pt x="948" y="2177"/>
                    <a:pt x="948" y="2177"/>
                  </a:cubicBezTo>
                  <a:cubicBezTo>
                    <a:pt x="948" y="2177"/>
                    <a:pt x="1" y="4119"/>
                    <a:pt x="346" y="4267"/>
                  </a:cubicBezTo>
                  <a:cubicBezTo>
                    <a:pt x="369" y="4276"/>
                    <a:pt x="392" y="4281"/>
                    <a:pt x="415" y="4281"/>
                  </a:cubicBezTo>
                  <a:cubicBezTo>
                    <a:pt x="1044" y="4281"/>
                    <a:pt x="1997" y="929"/>
                    <a:pt x="2343" y="407"/>
                  </a:cubicBezTo>
                  <a:cubicBezTo>
                    <a:pt x="2418" y="223"/>
                    <a:pt x="2320" y="74"/>
                    <a:pt x="2184" y="15"/>
                  </a:cubicBezTo>
                  <a:cubicBezTo>
                    <a:pt x="2159" y="5"/>
                    <a:pt x="2133" y="0"/>
                    <a:pt x="2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5069025" y="3585000"/>
              <a:ext cx="101050" cy="46600"/>
            </a:xfrm>
            <a:custGeom>
              <a:avLst/>
              <a:gdLst/>
              <a:ahLst/>
              <a:cxnLst/>
              <a:rect l="l" t="t" r="r" b="b"/>
              <a:pathLst>
                <a:path w="4042" h="1864" extrusionOk="0">
                  <a:moveTo>
                    <a:pt x="3565" y="0"/>
                  </a:moveTo>
                  <a:cubicBezTo>
                    <a:pt x="3100" y="0"/>
                    <a:pt x="2334" y="564"/>
                    <a:pt x="1950" y="633"/>
                  </a:cubicBezTo>
                  <a:cubicBezTo>
                    <a:pt x="1416" y="852"/>
                    <a:pt x="885" y="1086"/>
                    <a:pt x="340" y="1275"/>
                  </a:cubicBezTo>
                  <a:cubicBezTo>
                    <a:pt x="26" y="1320"/>
                    <a:pt x="0" y="1780"/>
                    <a:pt x="308" y="1863"/>
                  </a:cubicBezTo>
                  <a:cubicBezTo>
                    <a:pt x="1216" y="1721"/>
                    <a:pt x="2062" y="1182"/>
                    <a:pt x="2936" y="875"/>
                  </a:cubicBezTo>
                  <a:cubicBezTo>
                    <a:pt x="3243" y="684"/>
                    <a:pt x="4041" y="633"/>
                    <a:pt x="3846" y="123"/>
                  </a:cubicBezTo>
                  <a:cubicBezTo>
                    <a:pt x="3778" y="36"/>
                    <a:pt x="3681" y="0"/>
                    <a:pt x="3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4940475" y="3492675"/>
              <a:ext cx="54625" cy="107150"/>
            </a:xfrm>
            <a:custGeom>
              <a:avLst/>
              <a:gdLst/>
              <a:ahLst/>
              <a:cxnLst/>
              <a:rect l="l" t="t" r="r" b="b"/>
              <a:pathLst>
                <a:path w="2185" h="4286" extrusionOk="0">
                  <a:moveTo>
                    <a:pt x="380" y="1"/>
                  </a:moveTo>
                  <a:cubicBezTo>
                    <a:pt x="192" y="1"/>
                    <a:pt x="0" y="163"/>
                    <a:pt x="88" y="409"/>
                  </a:cubicBezTo>
                  <a:cubicBezTo>
                    <a:pt x="550" y="1631"/>
                    <a:pt x="1118" y="2810"/>
                    <a:pt x="1588" y="4029"/>
                  </a:cubicBezTo>
                  <a:cubicBezTo>
                    <a:pt x="1608" y="4201"/>
                    <a:pt x="1745" y="4286"/>
                    <a:pt x="1883" y="4286"/>
                  </a:cubicBezTo>
                  <a:cubicBezTo>
                    <a:pt x="2022" y="4286"/>
                    <a:pt x="2162" y="4200"/>
                    <a:pt x="2185" y="4030"/>
                  </a:cubicBezTo>
                  <a:cubicBezTo>
                    <a:pt x="1826" y="2711"/>
                    <a:pt x="1095" y="1489"/>
                    <a:pt x="649" y="186"/>
                  </a:cubicBezTo>
                  <a:cubicBezTo>
                    <a:pt x="600" y="57"/>
                    <a:pt x="491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4902000" y="3787125"/>
              <a:ext cx="91975" cy="67050"/>
            </a:xfrm>
            <a:custGeom>
              <a:avLst/>
              <a:gdLst/>
              <a:ahLst/>
              <a:cxnLst/>
              <a:rect l="l" t="t" r="r" b="b"/>
              <a:pathLst>
                <a:path w="3679" h="2682" extrusionOk="0">
                  <a:moveTo>
                    <a:pt x="1794" y="0"/>
                  </a:moveTo>
                  <a:cubicBezTo>
                    <a:pt x="683" y="0"/>
                    <a:pt x="1" y="1871"/>
                    <a:pt x="1291" y="2575"/>
                  </a:cubicBezTo>
                  <a:cubicBezTo>
                    <a:pt x="1503" y="2648"/>
                    <a:pt x="1708" y="2681"/>
                    <a:pt x="1899" y="2681"/>
                  </a:cubicBezTo>
                  <a:cubicBezTo>
                    <a:pt x="3027" y="2681"/>
                    <a:pt x="3678" y="1514"/>
                    <a:pt x="2748" y="460"/>
                  </a:cubicBezTo>
                  <a:cubicBezTo>
                    <a:pt x="2419" y="134"/>
                    <a:pt x="2091" y="0"/>
                    <a:pt x="1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4953650" y="3578350"/>
              <a:ext cx="152500" cy="126650"/>
            </a:xfrm>
            <a:custGeom>
              <a:avLst/>
              <a:gdLst/>
              <a:ahLst/>
              <a:cxnLst/>
              <a:rect l="l" t="t" r="r" b="b"/>
              <a:pathLst>
                <a:path w="6100" h="5066" extrusionOk="0">
                  <a:moveTo>
                    <a:pt x="2813" y="1"/>
                  </a:moveTo>
                  <a:cubicBezTo>
                    <a:pt x="1607" y="1"/>
                    <a:pt x="457" y="844"/>
                    <a:pt x="242" y="2126"/>
                  </a:cubicBezTo>
                  <a:cubicBezTo>
                    <a:pt x="0" y="3632"/>
                    <a:pt x="1231" y="5065"/>
                    <a:pt x="2687" y="5065"/>
                  </a:cubicBezTo>
                  <a:cubicBezTo>
                    <a:pt x="2925" y="5065"/>
                    <a:pt x="3170" y="5026"/>
                    <a:pt x="3416" y="4943"/>
                  </a:cubicBezTo>
                  <a:cubicBezTo>
                    <a:pt x="5558" y="4271"/>
                    <a:pt x="6100" y="1378"/>
                    <a:pt x="3987" y="287"/>
                  </a:cubicBezTo>
                  <a:cubicBezTo>
                    <a:pt x="3610" y="91"/>
                    <a:pt x="3209" y="1"/>
                    <a:pt x="2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4966325" y="3408150"/>
              <a:ext cx="110850" cy="57675"/>
            </a:xfrm>
            <a:custGeom>
              <a:avLst/>
              <a:gdLst/>
              <a:ahLst/>
              <a:cxnLst/>
              <a:rect l="l" t="t" r="r" b="b"/>
              <a:pathLst>
                <a:path w="4434" h="2307" extrusionOk="0">
                  <a:moveTo>
                    <a:pt x="4062" y="0"/>
                  </a:moveTo>
                  <a:cubicBezTo>
                    <a:pt x="2762" y="424"/>
                    <a:pt x="1578" y="1218"/>
                    <a:pt x="301" y="1729"/>
                  </a:cubicBezTo>
                  <a:cubicBezTo>
                    <a:pt x="1" y="1860"/>
                    <a:pt x="126" y="2306"/>
                    <a:pt x="419" y="2306"/>
                  </a:cubicBezTo>
                  <a:cubicBezTo>
                    <a:pt x="460" y="2306"/>
                    <a:pt x="504" y="2297"/>
                    <a:pt x="551" y="2278"/>
                  </a:cubicBezTo>
                  <a:cubicBezTo>
                    <a:pt x="1749" y="1753"/>
                    <a:pt x="2896" y="1128"/>
                    <a:pt x="4091" y="597"/>
                  </a:cubicBezTo>
                  <a:cubicBezTo>
                    <a:pt x="4433" y="539"/>
                    <a:pt x="4401" y="27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5130050" y="3439525"/>
              <a:ext cx="66900" cy="110525"/>
            </a:xfrm>
            <a:custGeom>
              <a:avLst/>
              <a:gdLst/>
              <a:ahLst/>
              <a:cxnLst/>
              <a:rect l="l" t="t" r="r" b="b"/>
              <a:pathLst>
                <a:path w="2676" h="4421" extrusionOk="0">
                  <a:moveTo>
                    <a:pt x="680" y="0"/>
                  </a:moveTo>
                  <a:cubicBezTo>
                    <a:pt x="645" y="0"/>
                    <a:pt x="611" y="6"/>
                    <a:pt x="578" y="17"/>
                  </a:cubicBezTo>
                  <a:cubicBezTo>
                    <a:pt x="1" y="238"/>
                    <a:pt x="1091" y="2455"/>
                    <a:pt x="1091" y="2455"/>
                  </a:cubicBezTo>
                  <a:cubicBezTo>
                    <a:pt x="1091" y="2455"/>
                    <a:pt x="1642" y="4421"/>
                    <a:pt x="2000" y="4421"/>
                  </a:cubicBezTo>
                  <a:cubicBezTo>
                    <a:pt x="2010" y="4421"/>
                    <a:pt x="2020" y="4419"/>
                    <a:pt x="2030" y="4416"/>
                  </a:cubicBezTo>
                  <a:cubicBezTo>
                    <a:pt x="2675" y="4200"/>
                    <a:pt x="1050" y="849"/>
                    <a:pt x="957" y="206"/>
                  </a:cubicBezTo>
                  <a:cubicBezTo>
                    <a:pt x="906" y="62"/>
                    <a:pt x="793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5143500" y="3250675"/>
              <a:ext cx="62850" cy="92250"/>
            </a:xfrm>
            <a:custGeom>
              <a:avLst/>
              <a:gdLst/>
              <a:ahLst/>
              <a:cxnLst/>
              <a:rect l="l" t="t" r="r" b="b"/>
              <a:pathLst>
                <a:path w="2514" h="3690" extrusionOk="0">
                  <a:moveTo>
                    <a:pt x="1971" y="1"/>
                  </a:moveTo>
                  <a:cubicBezTo>
                    <a:pt x="1469" y="1"/>
                    <a:pt x="1240" y="1277"/>
                    <a:pt x="950" y="1646"/>
                  </a:cubicBezTo>
                  <a:cubicBezTo>
                    <a:pt x="697" y="2166"/>
                    <a:pt x="456" y="2692"/>
                    <a:pt x="174" y="3196"/>
                  </a:cubicBezTo>
                  <a:cubicBezTo>
                    <a:pt x="1" y="3401"/>
                    <a:pt x="177" y="3689"/>
                    <a:pt x="408" y="3689"/>
                  </a:cubicBezTo>
                  <a:cubicBezTo>
                    <a:pt x="451" y="3689"/>
                    <a:pt x="496" y="3679"/>
                    <a:pt x="541" y="3657"/>
                  </a:cubicBezTo>
                  <a:cubicBezTo>
                    <a:pt x="1125" y="2948"/>
                    <a:pt x="1400" y="1982"/>
                    <a:pt x="1848" y="1172"/>
                  </a:cubicBezTo>
                  <a:cubicBezTo>
                    <a:pt x="1950" y="827"/>
                    <a:pt x="2513" y="257"/>
                    <a:pt x="2028" y="6"/>
                  </a:cubicBezTo>
                  <a:cubicBezTo>
                    <a:pt x="2009" y="3"/>
                    <a:pt x="1990" y="1"/>
                    <a:pt x="1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4812225" y="3473125"/>
              <a:ext cx="115900" cy="44025"/>
            </a:xfrm>
            <a:custGeom>
              <a:avLst/>
              <a:gdLst/>
              <a:ahLst/>
              <a:cxnLst/>
              <a:rect l="l" t="t" r="r" b="b"/>
              <a:pathLst>
                <a:path w="4636" h="1761" extrusionOk="0">
                  <a:moveTo>
                    <a:pt x="4304" y="1"/>
                  </a:moveTo>
                  <a:lnTo>
                    <a:pt x="4304" y="1"/>
                  </a:lnTo>
                  <a:cubicBezTo>
                    <a:pt x="2957" y="233"/>
                    <a:pt x="1671" y="847"/>
                    <a:pt x="334" y="1168"/>
                  </a:cubicBezTo>
                  <a:cubicBezTo>
                    <a:pt x="1" y="1260"/>
                    <a:pt x="83" y="1761"/>
                    <a:pt x="412" y="1761"/>
                  </a:cubicBezTo>
                  <a:cubicBezTo>
                    <a:pt x="440" y="1761"/>
                    <a:pt x="470" y="1757"/>
                    <a:pt x="502" y="1749"/>
                  </a:cubicBezTo>
                  <a:cubicBezTo>
                    <a:pt x="1762" y="1402"/>
                    <a:pt x="2988" y="948"/>
                    <a:pt x="4247" y="594"/>
                  </a:cubicBezTo>
                  <a:cubicBezTo>
                    <a:pt x="4594" y="588"/>
                    <a:pt x="4635" y="76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5135400" y="3536575"/>
              <a:ext cx="102800" cy="71575"/>
            </a:xfrm>
            <a:custGeom>
              <a:avLst/>
              <a:gdLst/>
              <a:ahLst/>
              <a:cxnLst/>
              <a:rect l="l" t="t" r="r" b="b"/>
              <a:pathLst>
                <a:path w="4112" h="2863" extrusionOk="0">
                  <a:moveTo>
                    <a:pt x="2165" y="1"/>
                  </a:moveTo>
                  <a:cubicBezTo>
                    <a:pt x="1" y="1"/>
                    <a:pt x="484" y="2863"/>
                    <a:pt x="2122" y="2863"/>
                  </a:cubicBezTo>
                  <a:cubicBezTo>
                    <a:pt x="2269" y="2863"/>
                    <a:pt x="2425" y="2840"/>
                    <a:pt x="2589" y="2789"/>
                  </a:cubicBezTo>
                  <a:cubicBezTo>
                    <a:pt x="4091" y="2215"/>
                    <a:pt x="4112" y="195"/>
                    <a:pt x="2266" y="3"/>
                  </a:cubicBezTo>
                  <a:cubicBezTo>
                    <a:pt x="2232" y="2"/>
                    <a:pt x="2198" y="1"/>
                    <a:pt x="2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5155025" y="3193450"/>
              <a:ext cx="93925" cy="68675"/>
            </a:xfrm>
            <a:custGeom>
              <a:avLst/>
              <a:gdLst/>
              <a:ahLst/>
              <a:cxnLst/>
              <a:rect l="l" t="t" r="r" b="b"/>
              <a:pathLst>
                <a:path w="3757" h="2747" extrusionOk="0">
                  <a:moveTo>
                    <a:pt x="2058" y="1"/>
                  </a:moveTo>
                  <a:cubicBezTo>
                    <a:pt x="1916" y="1"/>
                    <a:pt x="1768" y="14"/>
                    <a:pt x="1615" y="43"/>
                  </a:cubicBezTo>
                  <a:cubicBezTo>
                    <a:pt x="1" y="292"/>
                    <a:pt x="286" y="2746"/>
                    <a:pt x="1782" y="2746"/>
                  </a:cubicBezTo>
                  <a:cubicBezTo>
                    <a:pt x="1881" y="2746"/>
                    <a:pt x="1985" y="2735"/>
                    <a:pt x="2094" y="2713"/>
                  </a:cubicBezTo>
                  <a:cubicBezTo>
                    <a:pt x="2138" y="2729"/>
                    <a:pt x="2189" y="2736"/>
                    <a:pt x="2243" y="2736"/>
                  </a:cubicBezTo>
                  <a:cubicBezTo>
                    <a:pt x="2683" y="2736"/>
                    <a:pt x="3374" y="2244"/>
                    <a:pt x="3345" y="1860"/>
                  </a:cubicBezTo>
                  <a:cubicBezTo>
                    <a:pt x="3756" y="718"/>
                    <a:pt x="3077" y="1"/>
                    <a:pt x="2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4752425" y="3480825"/>
              <a:ext cx="77400" cy="65175"/>
            </a:xfrm>
            <a:custGeom>
              <a:avLst/>
              <a:gdLst/>
              <a:ahLst/>
              <a:cxnLst/>
              <a:rect l="l" t="t" r="r" b="b"/>
              <a:pathLst>
                <a:path w="3096" h="2607" extrusionOk="0">
                  <a:moveTo>
                    <a:pt x="1766" y="1"/>
                  </a:moveTo>
                  <a:cubicBezTo>
                    <a:pt x="658" y="1"/>
                    <a:pt x="1" y="1892"/>
                    <a:pt x="1232" y="2481"/>
                  </a:cubicBezTo>
                  <a:cubicBezTo>
                    <a:pt x="1397" y="2567"/>
                    <a:pt x="1564" y="2606"/>
                    <a:pt x="1726" y="2606"/>
                  </a:cubicBezTo>
                  <a:cubicBezTo>
                    <a:pt x="2355" y="2606"/>
                    <a:pt x="2913" y="2017"/>
                    <a:pt x="3027" y="1273"/>
                  </a:cubicBezTo>
                  <a:cubicBezTo>
                    <a:pt x="3095" y="811"/>
                    <a:pt x="2745" y="406"/>
                    <a:pt x="2390" y="197"/>
                  </a:cubicBezTo>
                  <a:cubicBezTo>
                    <a:pt x="2173" y="60"/>
                    <a:pt x="1963" y="1"/>
                    <a:pt x="1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5046550" y="3321050"/>
              <a:ext cx="155000" cy="127750"/>
            </a:xfrm>
            <a:custGeom>
              <a:avLst/>
              <a:gdLst/>
              <a:ahLst/>
              <a:cxnLst/>
              <a:rect l="l" t="t" r="r" b="b"/>
              <a:pathLst>
                <a:path w="6200" h="5110" extrusionOk="0">
                  <a:moveTo>
                    <a:pt x="3165" y="1"/>
                  </a:moveTo>
                  <a:cubicBezTo>
                    <a:pt x="2951" y="1"/>
                    <a:pt x="2727" y="29"/>
                    <a:pt x="2494" y="88"/>
                  </a:cubicBezTo>
                  <a:cubicBezTo>
                    <a:pt x="827" y="511"/>
                    <a:pt x="0" y="2491"/>
                    <a:pt x="919" y="3951"/>
                  </a:cubicBezTo>
                  <a:lnTo>
                    <a:pt x="920" y="3951"/>
                  </a:lnTo>
                  <a:cubicBezTo>
                    <a:pt x="1405" y="4711"/>
                    <a:pt x="2256" y="5110"/>
                    <a:pt x="3096" y="5110"/>
                  </a:cubicBezTo>
                  <a:cubicBezTo>
                    <a:pt x="3912" y="5110"/>
                    <a:pt x="4716" y="4734"/>
                    <a:pt x="5164" y="3947"/>
                  </a:cubicBezTo>
                  <a:cubicBezTo>
                    <a:pt x="6200" y="2215"/>
                    <a:pt x="5077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4907175" y="3437725"/>
              <a:ext cx="80425" cy="60900"/>
            </a:xfrm>
            <a:custGeom>
              <a:avLst/>
              <a:gdLst/>
              <a:ahLst/>
              <a:cxnLst/>
              <a:rect l="l" t="t" r="r" b="b"/>
              <a:pathLst>
                <a:path w="3217" h="2436" extrusionOk="0">
                  <a:moveTo>
                    <a:pt x="1406" y="1"/>
                  </a:moveTo>
                  <a:cubicBezTo>
                    <a:pt x="960" y="1"/>
                    <a:pt x="535" y="219"/>
                    <a:pt x="345" y="742"/>
                  </a:cubicBezTo>
                  <a:cubicBezTo>
                    <a:pt x="1" y="1596"/>
                    <a:pt x="361" y="2367"/>
                    <a:pt x="1346" y="2432"/>
                  </a:cubicBezTo>
                  <a:cubicBezTo>
                    <a:pt x="1375" y="2434"/>
                    <a:pt x="1405" y="2435"/>
                    <a:pt x="1436" y="2435"/>
                  </a:cubicBezTo>
                  <a:cubicBezTo>
                    <a:pt x="1914" y="2435"/>
                    <a:pt x="2532" y="2194"/>
                    <a:pt x="2699" y="1837"/>
                  </a:cubicBezTo>
                  <a:cubicBezTo>
                    <a:pt x="3216" y="820"/>
                    <a:pt x="2271" y="1"/>
                    <a:pt x="1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24"/>
          <p:cNvGrpSpPr/>
          <p:nvPr/>
        </p:nvGrpSpPr>
        <p:grpSpPr>
          <a:xfrm>
            <a:off x="8542106" y="4273950"/>
            <a:ext cx="1160337" cy="659099"/>
            <a:chOff x="3975856" y="181275"/>
            <a:chExt cx="1160337" cy="659099"/>
          </a:xfrm>
        </p:grpSpPr>
        <p:sp>
          <p:nvSpPr>
            <p:cNvPr id="1670" name="Google Shape;1670;p24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4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4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4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4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4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4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4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4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4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4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4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24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1699" name="Google Shape;1699;p2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4" name="Google Shape;1724;p24"/>
          <p:cNvSpPr txBox="1">
            <a:spLocks noGrp="1"/>
          </p:cNvSpPr>
          <p:nvPr>
            <p:ph type="title"/>
          </p:nvPr>
        </p:nvSpPr>
        <p:spPr>
          <a:xfrm>
            <a:off x="720000" y="17171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5" name="Google Shape;1725;p24"/>
          <p:cNvSpPr txBox="1">
            <a:spLocks noGrp="1"/>
          </p:cNvSpPr>
          <p:nvPr>
            <p:ph type="subTitle" idx="1"/>
          </p:nvPr>
        </p:nvSpPr>
        <p:spPr>
          <a:xfrm>
            <a:off x="720000" y="2174308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p24"/>
          <p:cNvSpPr txBox="1">
            <a:spLocks noGrp="1"/>
          </p:cNvSpPr>
          <p:nvPr>
            <p:ph type="title" idx="2"/>
          </p:nvPr>
        </p:nvSpPr>
        <p:spPr>
          <a:xfrm>
            <a:off x="3657602" y="17171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7" name="Google Shape;1727;p24"/>
          <p:cNvSpPr txBox="1">
            <a:spLocks noGrp="1"/>
          </p:cNvSpPr>
          <p:nvPr>
            <p:ph type="subTitle" idx="3"/>
          </p:nvPr>
        </p:nvSpPr>
        <p:spPr>
          <a:xfrm>
            <a:off x="3657600" y="2174308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8" name="Google Shape;1728;p24"/>
          <p:cNvSpPr txBox="1">
            <a:spLocks noGrp="1"/>
          </p:cNvSpPr>
          <p:nvPr>
            <p:ph type="title" idx="4"/>
          </p:nvPr>
        </p:nvSpPr>
        <p:spPr>
          <a:xfrm>
            <a:off x="720000" y="3179025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9" name="Google Shape;1729;p24"/>
          <p:cNvSpPr txBox="1">
            <a:spLocks noGrp="1"/>
          </p:cNvSpPr>
          <p:nvPr>
            <p:ph type="subTitle" idx="5"/>
          </p:nvPr>
        </p:nvSpPr>
        <p:spPr>
          <a:xfrm>
            <a:off x="720000" y="3636233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24"/>
          <p:cNvSpPr txBox="1">
            <a:spLocks noGrp="1"/>
          </p:cNvSpPr>
          <p:nvPr>
            <p:ph type="title" idx="6"/>
          </p:nvPr>
        </p:nvSpPr>
        <p:spPr>
          <a:xfrm>
            <a:off x="3657602" y="3179025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1" name="Google Shape;1731;p24"/>
          <p:cNvSpPr txBox="1">
            <a:spLocks noGrp="1"/>
          </p:cNvSpPr>
          <p:nvPr>
            <p:ph type="subTitle" idx="7"/>
          </p:nvPr>
        </p:nvSpPr>
        <p:spPr>
          <a:xfrm>
            <a:off x="3657600" y="3636233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2" name="Google Shape;1732;p24"/>
          <p:cNvSpPr txBox="1">
            <a:spLocks noGrp="1"/>
          </p:cNvSpPr>
          <p:nvPr>
            <p:ph type="title" idx="8"/>
          </p:nvPr>
        </p:nvSpPr>
        <p:spPr>
          <a:xfrm>
            <a:off x="6595199" y="17171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3" name="Google Shape;1733;p24"/>
          <p:cNvSpPr txBox="1">
            <a:spLocks noGrp="1"/>
          </p:cNvSpPr>
          <p:nvPr>
            <p:ph type="subTitle" idx="9"/>
          </p:nvPr>
        </p:nvSpPr>
        <p:spPr>
          <a:xfrm>
            <a:off x="6595195" y="2174308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4" name="Google Shape;1734;p24"/>
          <p:cNvSpPr txBox="1">
            <a:spLocks noGrp="1"/>
          </p:cNvSpPr>
          <p:nvPr>
            <p:ph type="title" idx="13"/>
          </p:nvPr>
        </p:nvSpPr>
        <p:spPr>
          <a:xfrm>
            <a:off x="6595199" y="3179025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5" name="Google Shape;1735;p24"/>
          <p:cNvSpPr txBox="1">
            <a:spLocks noGrp="1"/>
          </p:cNvSpPr>
          <p:nvPr>
            <p:ph type="subTitle" idx="14"/>
          </p:nvPr>
        </p:nvSpPr>
        <p:spPr>
          <a:xfrm>
            <a:off x="6595195" y="3636233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24"/>
          <p:cNvSpPr txBox="1">
            <a:spLocks noGrp="1"/>
          </p:cNvSpPr>
          <p:nvPr>
            <p:ph type="title" idx="15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25"/>
          <p:cNvGrpSpPr/>
          <p:nvPr/>
        </p:nvGrpSpPr>
        <p:grpSpPr>
          <a:xfrm flipH="1">
            <a:off x="8401739" y="-554220"/>
            <a:ext cx="1928311" cy="1928029"/>
            <a:chOff x="592350" y="1439550"/>
            <a:chExt cx="1026025" cy="1025875"/>
          </a:xfrm>
        </p:grpSpPr>
        <p:sp>
          <p:nvSpPr>
            <p:cNvPr id="1739" name="Google Shape;1739;p2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25"/>
          <p:cNvGrpSpPr/>
          <p:nvPr/>
        </p:nvGrpSpPr>
        <p:grpSpPr>
          <a:xfrm>
            <a:off x="-751829" y="3901266"/>
            <a:ext cx="1928311" cy="1928029"/>
            <a:chOff x="592350" y="1439550"/>
            <a:chExt cx="1026025" cy="1025875"/>
          </a:xfrm>
        </p:grpSpPr>
        <p:sp>
          <p:nvSpPr>
            <p:cNvPr id="1765" name="Google Shape;1765;p2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0" name="Google Shape;1790;p25"/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4114800" cy="828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91" name="Google Shape;1791;p25"/>
          <p:cNvSpPr txBox="1">
            <a:spLocks noGrp="1"/>
          </p:cNvSpPr>
          <p:nvPr>
            <p:ph type="subTitle" idx="1"/>
          </p:nvPr>
        </p:nvSpPr>
        <p:spPr>
          <a:xfrm>
            <a:off x="720000" y="1444500"/>
            <a:ext cx="4114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2" name="Google Shape;1792;p25"/>
          <p:cNvSpPr txBox="1">
            <a:spLocks noGrp="1"/>
          </p:cNvSpPr>
          <p:nvPr>
            <p:ph type="title" idx="2" hasCustomPrompt="1"/>
          </p:nvPr>
        </p:nvSpPr>
        <p:spPr>
          <a:xfrm>
            <a:off x="2514600" y="1982394"/>
            <a:ext cx="4114800" cy="828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93" name="Google Shape;1793;p25"/>
          <p:cNvSpPr txBox="1">
            <a:spLocks noGrp="1"/>
          </p:cNvSpPr>
          <p:nvPr>
            <p:ph type="subTitle" idx="3"/>
          </p:nvPr>
        </p:nvSpPr>
        <p:spPr>
          <a:xfrm>
            <a:off x="2514600" y="2886894"/>
            <a:ext cx="4114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4" name="Google Shape;1794;p25"/>
          <p:cNvSpPr txBox="1">
            <a:spLocks noGrp="1"/>
          </p:cNvSpPr>
          <p:nvPr>
            <p:ph type="title" idx="4" hasCustomPrompt="1"/>
          </p:nvPr>
        </p:nvSpPr>
        <p:spPr>
          <a:xfrm>
            <a:off x="4309200" y="3424788"/>
            <a:ext cx="4114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95" name="Google Shape;1795;p25"/>
          <p:cNvSpPr txBox="1">
            <a:spLocks noGrp="1"/>
          </p:cNvSpPr>
          <p:nvPr>
            <p:ph type="subTitle" idx="5"/>
          </p:nvPr>
        </p:nvSpPr>
        <p:spPr>
          <a:xfrm>
            <a:off x="4309200" y="4329288"/>
            <a:ext cx="4114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26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798" name="Google Shape;1798;p26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26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824" name="Google Shape;1824;p26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6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6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6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6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6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6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6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6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6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6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6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6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6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6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6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6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6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6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6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6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6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26"/>
          <p:cNvGrpSpPr/>
          <p:nvPr/>
        </p:nvGrpSpPr>
        <p:grpSpPr>
          <a:xfrm>
            <a:off x="243213" y="4406675"/>
            <a:ext cx="476775" cy="582775"/>
            <a:chOff x="3680250" y="1069325"/>
            <a:chExt cx="476775" cy="582775"/>
          </a:xfrm>
        </p:grpSpPr>
        <p:sp>
          <p:nvSpPr>
            <p:cNvPr id="1850" name="Google Shape;1850;p26"/>
            <p:cNvSpPr/>
            <p:nvPr/>
          </p:nvSpPr>
          <p:spPr>
            <a:xfrm>
              <a:off x="3743575" y="1156500"/>
              <a:ext cx="97950" cy="153400"/>
            </a:xfrm>
            <a:custGeom>
              <a:avLst/>
              <a:gdLst/>
              <a:ahLst/>
              <a:cxnLst/>
              <a:rect l="l" t="t" r="r" b="b"/>
              <a:pathLst>
                <a:path w="3918" h="6136" extrusionOk="0">
                  <a:moveTo>
                    <a:pt x="941" y="1"/>
                  </a:moveTo>
                  <a:cubicBezTo>
                    <a:pt x="925" y="1"/>
                    <a:pt x="909" y="4"/>
                    <a:pt x="894" y="9"/>
                  </a:cubicBezTo>
                  <a:cubicBezTo>
                    <a:pt x="0" y="339"/>
                    <a:pt x="2422" y="4965"/>
                    <a:pt x="2579" y="5861"/>
                  </a:cubicBezTo>
                  <a:cubicBezTo>
                    <a:pt x="2655" y="6053"/>
                    <a:pt x="2808" y="6135"/>
                    <a:pt x="2962" y="6135"/>
                  </a:cubicBezTo>
                  <a:cubicBezTo>
                    <a:pt x="3015" y="6135"/>
                    <a:pt x="3069" y="6126"/>
                    <a:pt x="3119" y="6107"/>
                  </a:cubicBezTo>
                  <a:cubicBezTo>
                    <a:pt x="3918" y="5774"/>
                    <a:pt x="2294" y="2714"/>
                    <a:pt x="2294" y="2714"/>
                  </a:cubicBezTo>
                  <a:cubicBezTo>
                    <a:pt x="2294" y="2714"/>
                    <a:pt x="1442" y="1"/>
                    <a:pt x="94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6"/>
            <p:cNvSpPr/>
            <p:nvPr/>
          </p:nvSpPr>
          <p:spPr>
            <a:xfrm>
              <a:off x="3741925" y="1440375"/>
              <a:ext cx="84525" cy="130900"/>
            </a:xfrm>
            <a:custGeom>
              <a:avLst/>
              <a:gdLst/>
              <a:ahLst/>
              <a:cxnLst/>
              <a:rect l="l" t="t" r="r" b="b"/>
              <a:pathLst>
                <a:path w="3381" h="5236" extrusionOk="0">
                  <a:moveTo>
                    <a:pt x="2812" y="0"/>
                  </a:moveTo>
                  <a:cubicBezTo>
                    <a:pt x="2748" y="0"/>
                    <a:pt x="2682" y="16"/>
                    <a:pt x="2616" y="52"/>
                  </a:cubicBezTo>
                  <a:cubicBezTo>
                    <a:pt x="1831" y="1071"/>
                    <a:pt x="1487" y="2435"/>
                    <a:pt x="893" y="3590"/>
                  </a:cubicBezTo>
                  <a:cubicBezTo>
                    <a:pt x="764" y="4078"/>
                    <a:pt x="1" y="4899"/>
                    <a:pt x="690" y="5230"/>
                  </a:cubicBezTo>
                  <a:cubicBezTo>
                    <a:pt x="713" y="5233"/>
                    <a:pt x="736" y="5235"/>
                    <a:pt x="759" y="5235"/>
                  </a:cubicBezTo>
                  <a:cubicBezTo>
                    <a:pt x="1470" y="5235"/>
                    <a:pt x="1737" y="3418"/>
                    <a:pt x="2130" y="2885"/>
                  </a:cubicBezTo>
                  <a:cubicBezTo>
                    <a:pt x="2462" y="2147"/>
                    <a:pt x="2777" y="1400"/>
                    <a:pt x="3150" y="682"/>
                  </a:cubicBezTo>
                  <a:cubicBezTo>
                    <a:pt x="3381" y="392"/>
                    <a:pt x="3129" y="0"/>
                    <a:pt x="2812" y="0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6"/>
            <p:cNvSpPr/>
            <p:nvPr/>
          </p:nvSpPr>
          <p:spPr>
            <a:xfrm>
              <a:off x="3921700" y="1385050"/>
              <a:ext cx="157275" cy="78750"/>
            </a:xfrm>
            <a:custGeom>
              <a:avLst/>
              <a:gdLst/>
              <a:ahLst/>
              <a:cxnLst/>
              <a:rect l="l" t="t" r="r" b="b"/>
              <a:pathLst>
                <a:path w="6291" h="3150" extrusionOk="0">
                  <a:moveTo>
                    <a:pt x="571" y="1"/>
                  </a:moveTo>
                  <a:cubicBezTo>
                    <a:pt x="266" y="1"/>
                    <a:pt x="1" y="371"/>
                    <a:pt x="219" y="673"/>
                  </a:cubicBezTo>
                  <a:cubicBezTo>
                    <a:pt x="1854" y="1671"/>
                    <a:pt x="3777" y="2210"/>
                    <a:pt x="5483" y="3106"/>
                  </a:cubicBezTo>
                  <a:cubicBezTo>
                    <a:pt x="5546" y="3136"/>
                    <a:pt x="5607" y="3150"/>
                    <a:pt x="5665" y="3150"/>
                  </a:cubicBezTo>
                  <a:cubicBezTo>
                    <a:pt x="6046" y="3150"/>
                    <a:pt x="6290" y="2568"/>
                    <a:pt x="5842" y="2340"/>
                  </a:cubicBezTo>
                  <a:cubicBezTo>
                    <a:pt x="4193" y="1540"/>
                    <a:pt x="2481" y="887"/>
                    <a:pt x="829" y="99"/>
                  </a:cubicBezTo>
                  <a:cubicBezTo>
                    <a:pt x="746" y="30"/>
                    <a:pt x="657" y="1"/>
                    <a:pt x="57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6"/>
            <p:cNvSpPr/>
            <p:nvPr/>
          </p:nvSpPr>
          <p:spPr>
            <a:xfrm>
              <a:off x="3680250" y="1069325"/>
              <a:ext cx="141575" cy="101900"/>
            </a:xfrm>
            <a:custGeom>
              <a:avLst/>
              <a:gdLst/>
              <a:ahLst/>
              <a:cxnLst/>
              <a:rect l="l" t="t" r="r" b="b"/>
              <a:pathLst>
                <a:path w="5663" h="4076" extrusionOk="0">
                  <a:moveTo>
                    <a:pt x="3330" y="0"/>
                  </a:moveTo>
                  <a:cubicBezTo>
                    <a:pt x="2994" y="0"/>
                    <a:pt x="2610" y="92"/>
                    <a:pt x="2180" y="303"/>
                  </a:cubicBezTo>
                  <a:cubicBezTo>
                    <a:pt x="1" y="1290"/>
                    <a:pt x="234" y="3888"/>
                    <a:pt x="2739" y="4075"/>
                  </a:cubicBezTo>
                  <a:cubicBezTo>
                    <a:pt x="2751" y="4075"/>
                    <a:pt x="2762" y="4076"/>
                    <a:pt x="2773" y="4076"/>
                  </a:cubicBezTo>
                  <a:cubicBezTo>
                    <a:pt x="5662" y="4076"/>
                    <a:pt x="5570" y="0"/>
                    <a:pt x="3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6"/>
            <p:cNvSpPr/>
            <p:nvPr/>
          </p:nvSpPr>
          <p:spPr>
            <a:xfrm>
              <a:off x="3684525" y="1555550"/>
              <a:ext cx="131175" cy="96550"/>
            </a:xfrm>
            <a:custGeom>
              <a:avLst/>
              <a:gdLst/>
              <a:ahLst/>
              <a:cxnLst/>
              <a:rect l="l" t="t" r="r" b="b"/>
              <a:pathLst>
                <a:path w="5247" h="3862" extrusionOk="0">
                  <a:moveTo>
                    <a:pt x="2725" y="0"/>
                  </a:moveTo>
                  <a:cubicBezTo>
                    <a:pt x="2570" y="0"/>
                    <a:pt x="2405" y="20"/>
                    <a:pt x="2233" y="61"/>
                  </a:cubicBezTo>
                  <a:cubicBezTo>
                    <a:pt x="2176" y="43"/>
                    <a:pt x="2113" y="34"/>
                    <a:pt x="2046" y="34"/>
                  </a:cubicBezTo>
                  <a:cubicBezTo>
                    <a:pt x="1428" y="34"/>
                    <a:pt x="455" y="766"/>
                    <a:pt x="515" y="1309"/>
                  </a:cubicBezTo>
                  <a:cubicBezTo>
                    <a:pt x="0" y="2891"/>
                    <a:pt x="930" y="3862"/>
                    <a:pt x="2308" y="3862"/>
                  </a:cubicBezTo>
                  <a:cubicBezTo>
                    <a:pt x="2534" y="3862"/>
                    <a:pt x="2771" y="3836"/>
                    <a:pt x="3016" y="3782"/>
                  </a:cubicBezTo>
                  <a:cubicBezTo>
                    <a:pt x="5247" y="3364"/>
                    <a:pt x="4771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6"/>
            <p:cNvSpPr/>
            <p:nvPr/>
          </p:nvSpPr>
          <p:spPr>
            <a:xfrm>
              <a:off x="4041300" y="1429575"/>
              <a:ext cx="115725" cy="98750"/>
            </a:xfrm>
            <a:custGeom>
              <a:avLst/>
              <a:gdLst/>
              <a:ahLst/>
              <a:cxnLst/>
              <a:rect l="l" t="t" r="r" b="b"/>
              <a:pathLst>
                <a:path w="4629" h="3950" extrusionOk="0">
                  <a:moveTo>
                    <a:pt x="2270" y="0"/>
                  </a:moveTo>
                  <a:cubicBezTo>
                    <a:pt x="1701" y="0"/>
                    <a:pt x="1138" y="272"/>
                    <a:pt x="815" y="861"/>
                  </a:cubicBezTo>
                  <a:cubicBezTo>
                    <a:pt x="116" y="1103"/>
                    <a:pt x="0" y="2050"/>
                    <a:pt x="207" y="2670"/>
                  </a:cubicBezTo>
                  <a:cubicBezTo>
                    <a:pt x="477" y="3577"/>
                    <a:pt x="1145" y="3950"/>
                    <a:pt x="1855" y="3950"/>
                  </a:cubicBezTo>
                  <a:cubicBezTo>
                    <a:pt x="3170" y="3950"/>
                    <a:pt x="4629" y="2674"/>
                    <a:pt x="3976" y="1154"/>
                  </a:cubicBezTo>
                  <a:cubicBezTo>
                    <a:pt x="3686" y="414"/>
                    <a:pt x="2972" y="0"/>
                    <a:pt x="2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6"/>
            <p:cNvSpPr/>
            <p:nvPr/>
          </p:nvSpPr>
          <p:spPr>
            <a:xfrm>
              <a:off x="3743925" y="1290750"/>
              <a:ext cx="216325" cy="179100"/>
            </a:xfrm>
            <a:custGeom>
              <a:avLst/>
              <a:gdLst/>
              <a:ahLst/>
              <a:cxnLst/>
              <a:rect l="l" t="t" r="r" b="b"/>
              <a:pathLst>
                <a:path w="8653" h="7164" extrusionOk="0">
                  <a:moveTo>
                    <a:pt x="4321" y="0"/>
                  </a:moveTo>
                  <a:cubicBezTo>
                    <a:pt x="3139" y="0"/>
                    <a:pt x="1973" y="561"/>
                    <a:pt x="1360" y="1721"/>
                  </a:cubicBezTo>
                  <a:cubicBezTo>
                    <a:pt x="0" y="4158"/>
                    <a:pt x="1608" y="7163"/>
                    <a:pt x="4224" y="7163"/>
                  </a:cubicBezTo>
                  <a:cubicBezTo>
                    <a:pt x="4556" y="7163"/>
                    <a:pt x="4904" y="7115"/>
                    <a:pt x="5265" y="7011"/>
                  </a:cubicBezTo>
                  <a:cubicBezTo>
                    <a:pt x="7581" y="6347"/>
                    <a:pt x="8653" y="3538"/>
                    <a:pt x="7304" y="1531"/>
                  </a:cubicBezTo>
                  <a:cubicBezTo>
                    <a:pt x="6616" y="522"/>
                    <a:pt x="5461" y="0"/>
                    <a:pt x="4321" y="0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26"/>
          <p:cNvSpPr txBox="1">
            <a:spLocks noGrp="1"/>
          </p:cNvSpPr>
          <p:nvPr>
            <p:ph type="title" hasCustomPrompt="1"/>
          </p:nvPr>
        </p:nvSpPr>
        <p:spPr>
          <a:xfrm>
            <a:off x="720537" y="1178668"/>
            <a:ext cx="2286000" cy="8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58" name="Google Shape;1858;p26"/>
          <p:cNvSpPr txBox="1">
            <a:spLocks noGrp="1"/>
          </p:cNvSpPr>
          <p:nvPr>
            <p:ph type="subTitle" idx="1"/>
          </p:nvPr>
        </p:nvSpPr>
        <p:spPr>
          <a:xfrm>
            <a:off x="720537" y="3887810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9" name="Google Shape;1859;p26"/>
          <p:cNvSpPr txBox="1">
            <a:spLocks noGrp="1"/>
          </p:cNvSpPr>
          <p:nvPr>
            <p:ph type="title" idx="2" hasCustomPrompt="1"/>
          </p:nvPr>
        </p:nvSpPr>
        <p:spPr>
          <a:xfrm>
            <a:off x="3429000" y="1178656"/>
            <a:ext cx="2286000" cy="8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0" name="Google Shape;1860;p26"/>
          <p:cNvSpPr txBox="1">
            <a:spLocks noGrp="1"/>
          </p:cNvSpPr>
          <p:nvPr>
            <p:ph type="subTitle" idx="3"/>
          </p:nvPr>
        </p:nvSpPr>
        <p:spPr>
          <a:xfrm>
            <a:off x="3429000" y="3887781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1" name="Google Shape;1861;p26"/>
          <p:cNvSpPr txBox="1">
            <a:spLocks noGrp="1"/>
          </p:cNvSpPr>
          <p:nvPr>
            <p:ph type="title" idx="4" hasCustomPrompt="1"/>
          </p:nvPr>
        </p:nvSpPr>
        <p:spPr>
          <a:xfrm>
            <a:off x="6137463" y="1178656"/>
            <a:ext cx="2286000" cy="8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2" name="Google Shape;1862;p26"/>
          <p:cNvSpPr txBox="1">
            <a:spLocks noGrp="1"/>
          </p:cNvSpPr>
          <p:nvPr>
            <p:ph type="subTitle" idx="5"/>
          </p:nvPr>
        </p:nvSpPr>
        <p:spPr>
          <a:xfrm>
            <a:off x="6137463" y="3887781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26"/>
          <p:cNvSpPr txBox="1">
            <a:spLocks noGrp="1"/>
          </p:cNvSpPr>
          <p:nvPr>
            <p:ph type="title" idx="6"/>
          </p:nvPr>
        </p:nvSpPr>
        <p:spPr>
          <a:xfrm>
            <a:off x="720537" y="3430575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4" name="Google Shape;1864;p26"/>
          <p:cNvSpPr txBox="1">
            <a:spLocks noGrp="1"/>
          </p:cNvSpPr>
          <p:nvPr>
            <p:ph type="title" idx="7"/>
          </p:nvPr>
        </p:nvSpPr>
        <p:spPr>
          <a:xfrm>
            <a:off x="3429000" y="3430575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5" name="Google Shape;1865;p26"/>
          <p:cNvSpPr txBox="1">
            <a:spLocks noGrp="1"/>
          </p:cNvSpPr>
          <p:nvPr>
            <p:ph type="title" idx="8"/>
          </p:nvPr>
        </p:nvSpPr>
        <p:spPr>
          <a:xfrm>
            <a:off x="6137463" y="3430575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6" name="Google Shape;1866;p26"/>
          <p:cNvSpPr txBox="1">
            <a:spLocks noGrp="1"/>
          </p:cNvSpPr>
          <p:nvPr>
            <p:ph type="title" idx="9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BLANK_1_1_1_1_1_1_3_1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p27"/>
          <p:cNvGrpSpPr/>
          <p:nvPr/>
        </p:nvGrpSpPr>
        <p:grpSpPr>
          <a:xfrm flipH="1">
            <a:off x="8401739" y="-537445"/>
            <a:ext cx="1928311" cy="1928029"/>
            <a:chOff x="592350" y="1439550"/>
            <a:chExt cx="1026025" cy="1025875"/>
          </a:xfrm>
        </p:grpSpPr>
        <p:sp>
          <p:nvSpPr>
            <p:cNvPr id="1869" name="Google Shape;1869;p2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27"/>
          <p:cNvGrpSpPr/>
          <p:nvPr/>
        </p:nvGrpSpPr>
        <p:grpSpPr>
          <a:xfrm>
            <a:off x="-726654" y="3901266"/>
            <a:ext cx="1928311" cy="1928029"/>
            <a:chOff x="592350" y="1439550"/>
            <a:chExt cx="1026025" cy="1025875"/>
          </a:xfrm>
        </p:grpSpPr>
        <p:sp>
          <p:nvSpPr>
            <p:cNvPr id="1895" name="Google Shape;1895;p2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27"/>
          <p:cNvGrpSpPr/>
          <p:nvPr/>
        </p:nvGrpSpPr>
        <p:grpSpPr>
          <a:xfrm>
            <a:off x="117363" y="135175"/>
            <a:ext cx="476775" cy="582775"/>
            <a:chOff x="3680250" y="1069325"/>
            <a:chExt cx="476775" cy="582775"/>
          </a:xfrm>
        </p:grpSpPr>
        <p:sp>
          <p:nvSpPr>
            <p:cNvPr id="1921" name="Google Shape;1921;p27"/>
            <p:cNvSpPr/>
            <p:nvPr/>
          </p:nvSpPr>
          <p:spPr>
            <a:xfrm>
              <a:off x="3743575" y="1156500"/>
              <a:ext cx="97950" cy="153400"/>
            </a:xfrm>
            <a:custGeom>
              <a:avLst/>
              <a:gdLst/>
              <a:ahLst/>
              <a:cxnLst/>
              <a:rect l="l" t="t" r="r" b="b"/>
              <a:pathLst>
                <a:path w="3918" h="6136" extrusionOk="0">
                  <a:moveTo>
                    <a:pt x="941" y="1"/>
                  </a:moveTo>
                  <a:cubicBezTo>
                    <a:pt x="925" y="1"/>
                    <a:pt x="909" y="4"/>
                    <a:pt x="894" y="9"/>
                  </a:cubicBezTo>
                  <a:cubicBezTo>
                    <a:pt x="0" y="339"/>
                    <a:pt x="2422" y="4965"/>
                    <a:pt x="2579" y="5861"/>
                  </a:cubicBezTo>
                  <a:cubicBezTo>
                    <a:pt x="2655" y="6053"/>
                    <a:pt x="2808" y="6135"/>
                    <a:pt x="2962" y="6135"/>
                  </a:cubicBezTo>
                  <a:cubicBezTo>
                    <a:pt x="3015" y="6135"/>
                    <a:pt x="3069" y="6126"/>
                    <a:pt x="3119" y="6107"/>
                  </a:cubicBezTo>
                  <a:cubicBezTo>
                    <a:pt x="3918" y="5774"/>
                    <a:pt x="2294" y="2714"/>
                    <a:pt x="2294" y="2714"/>
                  </a:cubicBezTo>
                  <a:cubicBezTo>
                    <a:pt x="2294" y="2714"/>
                    <a:pt x="1442" y="1"/>
                    <a:pt x="94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7"/>
            <p:cNvSpPr/>
            <p:nvPr/>
          </p:nvSpPr>
          <p:spPr>
            <a:xfrm>
              <a:off x="3741925" y="1440375"/>
              <a:ext cx="84525" cy="130900"/>
            </a:xfrm>
            <a:custGeom>
              <a:avLst/>
              <a:gdLst/>
              <a:ahLst/>
              <a:cxnLst/>
              <a:rect l="l" t="t" r="r" b="b"/>
              <a:pathLst>
                <a:path w="3381" h="5236" extrusionOk="0">
                  <a:moveTo>
                    <a:pt x="2812" y="0"/>
                  </a:moveTo>
                  <a:cubicBezTo>
                    <a:pt x="2748" y="0"/>
                    <a:pt x="2682" y="16"/>
                    <a:pt x="2616" y="52"/>
                  </a:cubicBezTo>
                  <a:cubicBezTo>
                    <a:pt x="1831" y="1071"/>
                    <a:pt x="1487" y="2435"/>
                    <a:pt x="893" y="3590"/>
                  </a:cubicBezTo>
                  <a:cubicBezTo>
                    <a:pt x="764" y="4078"/>
                    <a:pt x="1" y="4899"/>
                    <a:pt x="690" y="5230"/>
                  </a:cubicBezTo>
                  <a:cubicBezTo>
                    <a:pt x="713" y="5233"/>
                    <a:pt x="736" y="5235"/>
                    <a:pt x="759" y="5235"/>
                  </a:cubicBezTo>
                  <a:cubicBezTo>
                    <a:pt x="1470" y="5235"/>
                    <a:pt x="1737" y="3418"/>
                    <a:pt x="2130" y="2885"/>
                  </a:cubicBezTo>
                  <a:cubicBezTo>
                    <a:pt x="2462" y="2147"/>
                    <a:pt x="2777" y="1400"/>
                    <a:pt x="3150" y="682"/>
                  </a:cubicBezTo>
                  <a:cubicBezTo>
                    <a:pt x="3381" y="392"/>
                    <a:pt x="3129" y="0"/>
                    <a:pt x="2812" y="0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7"/>
            <p:cNvSpPr/>
            <p:nvPr/>
          </p:nvSpPr>
          <p:spPr>
            <a:xfrm>
              <a:off x="3921700" y="1385050"/>
              <a:ext cx="157275" cy="78750"/>
            </a:xfrm>
            <a:custGeom>
              <a:avLst/>
              <a:gdLst/>
              <a:ahLst/>
              <a:cxnLst/>
              <a:rect l="l" t="t" r="r" b="b"/>
              <a:pathLst>
                <a:path w="6291" h="3150" extrusionOk="0">
                  <a:moveTo>
                    <a:pt x="571" y="1"/>
                  </a:moveTo>
                  <a:cubicBezTo>
                    <a:pt x="266" y="1"/>
                    <a:pt x="1" y="371"/>
                    <a:pt x="219" y="673"/>
                  </a:cubicBezTo>
                  <a:cubicBezTo>
                    <a:pt x="1854" y="1671"/>
                    <a:pt x="3777" y="2210"/>
                    <a:pt x="5483" y="3106"/>
                  </a:cubicBezTo>
                  <a:cubicBezTo>
                    <a:pt x="5546" y="3136"/>
                    <a:pt x="5607" y="3150"/>
                    <a:pt x="5665" y="3150"/>
                  </a:cubicBezTo>
                  <a:cubicBezTo>
                    <a:pt x="6046" y="3150"/>
                    <a:pt x="6290" y="2568"/>
                    <a:pt x="5842" y="2340"/>
                  </a:cubicBezTo>
                  <a:cubicBezTo>
                    <a:pt x="4193" y="1540"/>
                    <a:pt x="2481" y="887"/>
                    <a:pt x="829" y="99"/>
                  </a:cubicBezTo>
                  <a:cubicBezTo>
                    <a:pt x="746" y="30"/>
                    <a:pt x="657" y="1"/>
                    <a:pt x="57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7"/>
            <p:cNvSpPr/>
            <p:nvPr/>
          </p:nvSpPr>
          <p:spPr>
            <a:xfrm>
              <a:off x="3680250" y="1069325"/>
              <a:ext cx="141575" cy="101900"/>
            </a:xfrm>
            <a:custGeom>
              <a:avLst/>
              <a:gdLst/>
              <a:ahLst/>
              <a:cxnLst/>
              <a:rect l="l" t="t" r="r" b="b"/>
              <a:pathLst>
                <a:path w="5663" h="4076" extrusionOk="0">
                  <a:moveTo>
                    <a:pt x="3330" y="0"/>
                  </a:moveTo>
                  <a:cubicBezTo>
                    <a:pt x="2994" y="0"/>
                    <a:pt x="2610" y="92"/>
                    <a:pt x="2180" y="303"/>
                  </a:cubicBezTo>
                  <a:cubicBezTo>
                    <a:pt x="1" y="1290"/>
                    <a:pt x="234" y="3888"/>
                    <a:pt x="2739" y="4075"/>
                  </a:cubicBezTo>
                  <a:cubicBezTo>
                    <a:pt x="2751" y="4075"/>
                    <a:pt x="2762" y="4076"/>
                    <a:pt x="2773" y="4076"/>
                  </a:cubicBezTo>
                  <a:cubicBezTo>
                    <a:pt x="5662" y="4076"/>
                    <a:pt x="5570" y="0"/>
                    <a:pt x="3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7"/>
            <p:cNvSpPr/>
            <p:nvPr/>
          </p:nvSpPr>
          <p:spPr>
            <a:xfrm>
              <a:off x="3684525" y="1555550"/>
              <a:ext cx="131175" cy="96550"/>
            </a:xfrm>
            <a:custGeom>
              <a:avLst/>
              <a:gdLst/>
              <a:ahLst/>
              <a:cxnLst/>
              <a:rect l="l" t="t" r="r" b="b"/>
              <a:pathLst>
                <a:path w="5247" h="3862" extrusionOk="0">
                  <a:moveTo>
                    <a:pt x="2725" y="0"/>
                  </a:moveTo>
                  <a:cubicBezTo>
                    <a:pt x="2570" y="0"/>
                    <a:pt x="2405" y="20"/>
                    <a:pt x="2233" y="61"/>
                  </a:cubicBezTo>
                  <a:cubicBezTo>
                    <a:pt x="2176" y="43"/>
                    <a:pt x="2113" y="34"/>
                    <a:pt x="2046" y="34"/>
                  </a:cubicBezTo>
                  <a:cubicBezTo>
                    <a:pt x="1428" y="34"/>
                    <a:pt x="455" y="766"/>
                    <a:pt x="515" y="1309"/>
                  </a:cubicBezTo>
                  <a:cubicBezTo>
                    <a:pt x="0" y="2891"/>
                    <a:pt x="930" y="3862"/>
                    <a:pt x="2308" y="3862"/>
                  </a:cubicBezTo>
                  <a:cubicBezTo>
                    <a:pt x="2534" y="3862"/>
                    <a:pt x="2771" y="3836"/>
                    <a:pt x="3016" y="3782"/>
                  </a:cubicBezTo>
                  <a:cubicBezTo>
                    <a:pt x="5247" y="3364"/>
                    <a:pt x="4771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7"/>
            <p:cNvSpPr/>
            <p:nvPr/>
          </p:nvSpPr>
          <p:spPr>
            <a:xfrm>
              <a:off x="4041300" y="1429575"/>
              <a:ext cx="115725" cy="98750"/>
            </a:xfrm>
            <a:custGeom>
              <a:avLst/>
              <a:gdLst/>
              <a:ahLst/>
              <a:cxnLst/>
              <a:rect l="l" t="t" r="r" b="b"/>
              <a:pathLst>
                <a:path w="4629" h="3950" extrusionOk="0">
                  <a:moveTo>
                    <a:pt x="2270" y="0"/>
                  </a:moveTo>
                  <a:cubicBezTo>
                    <a:pt x="1701" y="0"/>
                    <a:pt x="1138" y="272"/>
                    <a:pt x="815" y="861"/>
                  </a:cubicBezTo>
                  <a:cubicBezTo>
                    <a:pt x="116" y="1103"/>
                    <a:pt x="0" y="2050"/>
                    <a:pt x="207" y="2670"/>
                  </a:cubicBezTo>
                  <a:cubicBezTo>
                    <a:pt x="477" y="3577"/>
                    <a:pt x="1145" y="3950"/>
                    <a:pt x="1855" y="3950"/>
                  </a:cubicBezTo>
                  <a:cubicBezTo>
                    <a:pt x="3170" y="3950"/>
                    <a:pt x="4629" y="2674"/>
                    <a:pt x="3976" y="1154"/>
                  </a:cubicBezTo>
                  <a:cubicBezTo>
                    <a:pt x="3686" y="414"/>
                    <a:pt x="2972" y="0"/>
                    <a:pt x="2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7"/>
            <p:cNvSpPr/>
            <p:nvPr/>
          </p:nvSpPr>
          <p:spPr>
            <a:xfrm>
              <a:off x="3743925" y="1290750"/>
              <a:ext cx="216325" cy="179100"/>
            </a:xfrm>
            <a:custGeom>
              <a:avLst/>
              <a:gdLst/>
              <a:ahLst/>
              <a:cxnLst/>
              <a:rect l="l" t="t" r="r" b="b"/>
              <a:pathLst>
                <a:path w="8653" h="7164" extrusionOk="0">
                  <a:moveTo>
                    <a:pt x="4321" y="0"/>
                  </a:moveTo>
                  <a:cubicBezTo>
                    <a:pt x="3139" y="0"/>
                    <a:pt x="1973" y="561"/>
                    <a:pt x="1360" y="1721"/>
                  </a:cubicBezTo>
                  <a:cubicBezTo>
                    <a:pt x="0" y="4158"/>
                    <a:pt x="1608" y="7163"/>
                    <a:pt x="4224" y="7163"/>
                  </a:cubicBezTo>
                  <a:cubicBezTo>
                    <a:pt x="4556" y="7163"/>
                    <a:pt x="4904" y="7115"/>
                    <a:pt x="5265" y="7011"/>
                  </a:cubicBezTo>
                  <a:cubicBezTo>
                    <a:pt x="7581" y="6347"/>
                    <a:pt x="8653" y="3538"/>
                    <a:pt x="7304" y="1531"/>
                  </a:cubicBezTo>
                  <a:cubicBezTo>
                    <a:pt x="6616" y="522"/>
                    <a:pt x="5461" y="0"/>
                    <a:pt x="4321" y="0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" name="Google Shape;1928;p27"/>
          <p:cNvSpPr txBox="1">
            <a:spLocks noGrp="1"/>
          </p:cNvSpPr>
          <p:nvPr>
            <p:ph type="title" hasCustomPrompt="1"/>
          </p:nvPr>
        </p:nvSpPr>
        <p:spPr>
          <a:xfrm>
            <a:off x="4874756" y="2026088"/>
            <a:ext cx="943200" cy="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29" name="Google Shape;1929;p27"/>
          <p:cNvSpPr txBox="1">
            <a:spLocks noGrp="1"/>
          </p:cNvSpPr>
          <p:nvPr>
            <p:ph type="subTitle" idx="1"/>
          </p:nvPr>
        </p:nvSpPr>
        <p:spPr>
          <a:xfrm>
            <a:off x="2365694" y="3687022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0" name="Google Shape;1930;p27"/>
          <p:cNvSpPr txBox="1">
            <a:spLocks noGrp="1"/>
          </p:cNvSpPr>
          <p:nvPr>
            <p:ph type="title" idx="2" hasCustomPrompt="1"/>
          </p:nvPr>
        </p:nvSpPr>
        <p:spPr>
          <a:xfrm>
            <a:off x="922220" y="3607654"/>
            <a:ext cx="942900" cy="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31" name="Google Shape;1931;p27"/>
          <p:cNvSpPr txBox="1">
            <a:spLocks noGrp="1"/>
          </p:cNvSpPr>
          <p:nvPr>
            <p:ph type="subTitle" idx="3"/>
          </p:nvPr>
        </p:nvSpPr>
        <p:spPr>
          <a:xfrm>
            <a:off x="6062219" y="2056256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2" name="Google Shape;1932;p27"/>
          <p:cNvSpPr txBox="1">
            <a:spLocks noGrp="1"/>
          </p:cNvSpPr>
          <p:nvPr>
            <p:ph type="title" idx="4" hasCustomPrompt="1"/>
          </p:nvPr>
        </p:nvSpPr>
        <p:spPr>
          <a:xfrm>
            <a:off x="876881" y="2026101"/>
            <a:ext cx="943200" cy="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33" name="Google Shape;1933;p27"/>
          <p:cNvSpPr txBox="1">
            <a:spLocks noGrp="1"/>
          </p:cNvSpPr>
          <p:nvPr>
            <p:ph type="subTitle" idx="5"/>
          </p:nvPr>
        </p:nvSpPr>
        <p:spPr>
          <a:xfrm>
            <a:off x="6062219" y="3687006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7"/>
          <p:cNvSpPr txBox="1">
            <a:spLocks noGrp="1"/>
          </p:cNvSpPr>
          <p:nvPr>
            <p:ph type="title" idx="6"/>
          </p:nvPr>
        </p:nvSpPr>
        <p:spPr>
          <a:xfrm>
            <a:off x="2365694" y="3229788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35" name="Google Shape;1935;p27"/>
          <p:cNvSpPr txBox="1">
            <a:spLocks noGrp="1"/>
          </p:cNvSpPr>
          <p:nvPr>
            <p:ph type="title" idx="7"/>
          </p:nvPr>
        </p:nvSpPr>
        <p:spPr>
          <a:xfrm>
            <a:off x="6062219" y="1599050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36" name="Google Shape;1936;p27"/>
          <p:cNvSpPr txBox="1">
            <a:spLocks noGrp="1"/>
          </p:cNvSpPr>
          <p:nvPr>
            <p:ph type="title" idx="8"/>
          </p:nvPr>
        </p:nvSpPr>
        <p:spPr>
          <a:xfrm>
            <a:off x="6062219" y="3229800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37" name="Google Shape;1937;p27"/>
          <p:cNvSpPr txBox="1">
            <a:spLocks noGrp="1"/>
          </p:cNvSpPr>
          <p:nvPr>
            <p:ph type="title" idx="9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8" name="Google Shape;1938;p27"/>
          <p:cNvSpPr txBox="1">
            <a:spLocks noGrp="1"/>
          </p:cNvSpPr>
          <p:nvPr>
            <p:ph type="subTitle" idx="13"/>
          </p:nvPr>
        </p:nvSpPr>
        <p:spPr>
          <a:xfrm>
            <a:off x="2365669" y="2056256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27"/>
          <p:cNvSpPr txBox="1">
            <a:spLocks noGrp="1"/>
          </p:cNvSpPr>
          <p:nvPr>
            <p:ph type="title" idx="14"/>
          </p:nvPr>
        </p:nvSpPr>
        <p:spPr>
          <a:xfrm>
            <a:off x="2365669" y="1599050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0" name="Google Shape;1940;p27"/>
          <p:cNvSpPr txBox="1">
            <a:spLocks noGrp="1"/>
          </p:cNvSpPr>
          <p:nvPr>
            <p:ph type="title" idx="15" hasCustomPrompt="1"/>
          </p:nvPr>
        </p:nvSpPr>
        <p:spPr>
          <a:xfrm>
            <a:off x="4874781" y="3607638"/>
            <a:ext cx="943200" cy="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41" name="Google Shape;1941;p27"/>
          <p:cNvSpPr/>
          <p:nvPr/>
        </p:nvSpPr>
        <p:spPr>
          <a:xfrm>
            <a:off x="8532338" y="4520662"/>
            <a:ext cx="433016" cy="374118"/>
          </a:xfrm>
          <a:custGeom>
            <a:avLst/>
            <a:gdLst/>
            <a:ahLst/>
            <a:cxnLst/>
            <a:rect l="l" t="t" r="r" b="b"/>
            <a:pathLst>
              <a:path w="36782" h="31779" extrusionOk="0">
                <a:moveTo>
                  <a:pt x="35916" y="1"/>
                </a:moveTo>
                <a:cubicBezTo>
                  <a:pt x="35847" y="1"/>
                  <a:pt x="35773" y="14"/>
                  <a:pt x="35696" y="43"/>
                </a:cubicBezTo>
                <a:cubicBezTo>
                  <a:pt x="29317" y="2284"/>
                  <a:pt x="22802" y="4255"/>
                  <a:pt x="16640" y="7067"/>
                </a:cubicBezTo>
                <a:cubicBezTo>
                  <a:pt x="12107" y="8774"/>
                  <a:pt x="21804" y="11179"/>
                  <a:pt x="23090" y="12032"/>
                </a:cubicBezTo>
                <a:cubicBezTo>
                  <a:pt x="18380" y="14316"/>
                  <a:pt x="13381" y="15986"/>
                  <a:pt x="8747" y="18426"/>
                </a:cubicBezTo>
                <a:cubicBezTo>
                  <a:pt x="5359" y="20171"/>
                  <a:pt x="15677" y="21320"/>
                  <a:pt x="16634" y="21801"/>
                </a:cubicBezTo>
                <a:cubicBezTo>
                  <a:pt x="12982" y="23924"/>
                  <a:pt x="9317" y="26027"/>
                  <a:pt x="5676" y="28166"/>
                </a:cubicBezTo>
                <a:cubicBezTo>
                  <a:pt x="4787" y="28931"/>
                  <a:pt x="0" y="31097"/>
                  <a:pt x="1288" y="31692"/>
                </a:cubicBezTo>
                <a:cubicBezTo>
                  <a:pt x="1417" y="31751"/>
                  <a:pt x="1593" y="31779"/>
                  <a:pt x="1809" y="31779"/>
                </a:cubicBezTo>
                <a:cubicBezTo>
                  <a:pt x="3932" y="31779"/>
                  <a:pt x="9865" y="29131"/>
                  <a:pt x="11870" y="28368"/>
                </a:cubicBezTo>
                <a:cubicBezTo>
                  <a:pt x="16864" y="26147"/>
                  <a:pt x="27222" y="22319"/>
                  <a:pt x="27326" y="20868"/>
                </a:cubicBezTo>
                <a:lnTo>
                  <a:pt x="27326" y="20867"/>
                </a:lnTo>
                <a:cubicBezTo>
                  <a:pt x="27612" y="19861"/>
                  <a:pt x="19548" y="18499"/>
                  <a:pt x="18430" y="18141"/>
                </a:cubicBezTo>
                <a:cubicBezTo>
                  <a:pt x="20364" y="16938"/>
                  <a:pt x="32823" y="12624"/>
                  <a:pt x="31841" y="11434"/>
                </a:cubicBezTo>
                <a:cubicBezTo>
                  <a:pt x="30549" y="9869"/>
                  <a:pt x="26023" y="9748"/>
                  <a:pt x="23171" y="8394"/>
                </a:cubicBezTo>
                <a:cubicBezTo>
                  <a:pt x="27343" y="5953"/>
                  <a:pt x="31757" y="3228"/>
                  <a:pt x="36116" y="1183"/>
                </a:cubicBezTo>
                <a:cubicBezTo>
                  <a:pt x="36781" y="944"/>
                  <a:pt x="36505" y="1"/>
                  <a:pt x="359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3" name="Google Shape;1943;p28"/>
          <p:cNvGrpSpPr/>
          <p:nvPr/>
        </p:nvGrpSpPr>
        <p:grpSpPr>
          <a:xfrm>
            <a:off x="3900030" y="-136851"/>
            <a:ext cx="1088510" cy="1088351"/>
            <a:chOff x="592350" y="1439550"/>
            <a:chExt cx="1026025" cy="1025875"/>
          </a:xfrm>
        </p:grpSpPr>
        <p:sp>
          <p:nvSpPr>
            <p:cNvPr id="1944" name="Google Shape;1944;p2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28"/>
          <p:cNvGrpSpPr/>
          <p:nvPr/>
        </p:nvGrpSpPr>
        <p:grpSpPr>
          <a:xfrm>
            <a:off x="8096946" y="-401820"/>
            <a:ext cx="1928311" cy="1928029"/>
            <a:chOff x="592350" y="1439550"/>
            <a:chExt cx="1026025" cy="1025875"/>
          </a:xfrm>
        </p:grpSpPr>
        <p:sp>
          <p:nvSpPr>
            <p:cNvPr id="1970" name="Google Shape;1970;p2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28"/>
          <p:cNvGrpSpPr/>
          <p:nvPr/>
        </p:nvGrpSpPr>
        <p:grpSpPr>
          <a:xfrm>
            <a:off x="-1094779" y="4306916"/>
            <a:ext cx="1928311" cy="1928029"/>
            <a:chOff x="592350" y="1439550"/>
            <a:chExt cx="1026025" cy="1025875"/>
          </a:xfrm>
        </p:grpSpPr>
        <p:sp>
          <p:nvSpPr>
            <p:cNvPr id="1996" name="Google Shape;1996;p2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1" name="Google Shape;2021;p28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7536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2" name="Google Shape;2022;p28"/>
          <p:cNvSpPr txBox="1">
            <a:spLocks noGrp="1"/>
          </p:cNvSpPr>
          <p:nvPr>
            <p:ph type="subTitle" idx="1"/>
          </p:nvPr>
        </p:nvSpPr>
        <p:spPr>
          <a:xfrm>
            <a:off x="720000" y="1738475"/>
            <a:ext cx="37620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23" name="Google Shape;2023;p28"/>
          <p:cNvSpPr txBox="1"/>
          <p:nvPr/>
        </p:nvSpPr>
        <p:spPr>
          <a:xfrm>
            <a:off x="720000" y="3872100"/>
            <a:ext cx="4482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utfit"/>
                <a:ea typeface="Outfit"/>
                <a:cs typeface="Outfit"/>
                <a:sym typeface="Outf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utfit"/>
                <a:ea typeface="Outfit"/>
                <a:cs typeface="Outfit"/>
                <a:sym typeface="Outf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utfit"/>
                <a:ea typeface="Outfit"/>
                <a:cs typeface="Outfit"/>
                <a:sym typeface="Outf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30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2096" name="Google Shape;2096;p30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1" name="Google Shape;2121;p30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2122" name="Google Shape;2122;p30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0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0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0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0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0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0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0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0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0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0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0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0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0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0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0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0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30"/>
          <p:cNvGrpSpPr/>
          <p:nvPr/>
        </p:nvGrpSpPr>
        <p:grpSpPr>
          <a:xfrm>
            <a:off x="243213" y="4406675"/>
            <a:ext cx="476775" cy="582775"/>
            <a:chOff x="3680250" y="1069325"/>
            <a:chExt cx="476775" cy="582775"/>
          </a:xfrm>
        </p:grpSpPr>
        <p:sp>
          <p:nvSpPr>
            <p:cNvPr id="2148" name="Google Shape;2148;p30"/>
            <p:cNvSpPr/>
            <p:nvPr/>
          </p:nvSpPr>
          <p:spPr>
            <a:xfrm>
              <a:off x="3743575" y="1156500"/>
              <a:ext cx="97950" cy="153400"/>
            </a:xfrm>
            <a:custGeom>
              <a:avLst/>
              <a:gdLst/>
              <a:ahLst/>
              <a:cxnLst/>
              <a:rect l="l" t="t" r="r" b="b"/>
              <a:pathLst>
                <a:path w="3918" h="6136" extrusionOk="0">
                  <a:moveTo>
                    <a:pt x="941" y="1"/>
                  </a:moveTo>
                  <a:cubicBezTo>
                    <a:pt x="925" y="1"/>
                    <a:pt x="909" y="4"/>
                    <a:pt x="894" y="9"/>
                  </a:cubicBezTo>
                  <a:cubicBezTo>
                    <a:pt x="0" y="339"/>
                    <a:pt x="2422" y="4965"/>
                    <a:pt x="2579" y="5861"/>
                  </a:cubicBezTo>
                  <a:cubicBezTo>
                    <a:pt x="2655" y="6053"/>
                    <a:pt x="2808" y="6135"/>
                    <a:pt x="2962" y="6135"/>
                  </a:cubicBezTo>
                  <a:cubicBezTo>
                    <a:pt x="3015" y="6135"/>
                    <a:pt x="3069" y="6126"/>
                    <a:pt x="3119" y="6107"/>
                  </a:cubicBezTo>
                  <a:cubicBezTo>
                    <a:pt x="3918" y="5774"/>
                    <a:pt x="2294" y="2714"/>
                    <a:pt x="2294" y="2714"/>
                  </a:cubicBezTo>
                  <a:cubicBezTo>
                    <a:pt x="2294" y="2714"/>
                    <a:pt x="1442" y="1"/>
                    <a:pt x="94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0"/>
            <p:cNvSpPr/>
            <p:nvPr/>
          </p:nvSpPr>
          <p:spPr>
            <a:xfrm>
              <a:off x="3741925" y="1440375"/>
              <a:ext cx="84525" cy="130900"/>
            </a:xfrm>
            <a:custGeom>
              <a:avLst/>
              <a:gdLst/>
              <a:ahLst/>
              <a:cxnLst/>
              <a:rect l="l" t="t" r="r" b="b"/>
              <a:pathLst>
                <a:path w="3381" h="5236" extrusionOk="0">
                  <a:moveTo>
                    <a:pt x="2812" y="0"/>
                  </a:moveTo>
                  <a:cubicBezTo>
                    <a:pt x="2748" y="0"/>
                    <a:pt x="2682" y="16"/>
                    <a:pt x="2616" y="52"/>
                  </a:cubicBezTo>
                  <a:cubicBezTo>
                    <a:pt x="1831" y="1071"/>
                    <a:pt x="1487" y="2435"/>
                    <a:pt x="893" y="3590"/>
                  </a:cubicBezTo>
                  <a:cubicBezTo>
                    <a:pt x="764" y="4078"/>
                    <a:pt x="1" y="4899"/>
                    <a:pt x="690" y="5230"/>
                  </a:cubicBezTo>
                  <a:cubicBezTo>
                    <a:pt x="713" y="5233"/>
                    <a:pt x="736" y="5235"/>
                    <a:pt x="759" y="5235"/>
                  </a:cubicBezTo>
                  <a:cubicBezTo>
                    <a:pt x="1470" y="5235"/>
                    <a:pt x="1737" y="3418"/>
                    <a:pt x="2130" y="2885"/>
                  </a:cubicBezTo>
                  <a:cubicBezTo>
                    <a:pt x="2462" y="2147"/>
                    <a:pt x="2777" y="1400"/>
                    <a:pt x="3150" y="682"/>
                  </a:cubicBezTo>
                  <a:cubicBezTo>
                    <a:pt x="3381" y="392"/>
                    <a:pt x="3129" y="0"/>
                    <a:pt x="2812" y="0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0"/>
            <p:cNvSpPr/>
            <p:nvPr/>
          </p:nvSpPr>
          <p:spPr>
            <a:xfrm>
              <a:off x="3921700" y="1385050"/>
              <a:ext cx="157275" cy="78750"/>
            </a:xfrm>
            <a:custGeom>
              <a:avLst/>
              <a:gdLst/>
              <a:ahLst/>
              <a:cxnLst/>
              <a:rect l="l" t="t" r="r" b="b"/>
              <a:pathLst>
                <a:path w="6291" h="3150" extrusionOk="0">
                  <a:moveTo>
                    <a:pt x="571" y="1"/>
                  </a:moveTo>
                  <a:cubicBezTo>
                    <a:pt x="266" y="1"/>
                    <a:pt x="1" y="371"/>
                    <a:pt x="219" y="673"/>
                  </a:cubicBezTo>
                  <a:cubicBezTo>
                    <a:pt x="1854" y="1671"/>
                    <a:pt x="3777" y="2210"/>
                    <a:pt x="5483" y="3106"/>
                  </a:cubicBezTo>
                  <a:cubicBezTo>
                    <a:pt x="5546" y="3136"/>
                    <a:pt x="5607" y="3150"/>
                    <a:pt x="5665" y="3150"/>
                  </a:cubicBezTo>
                  <a:cubicBezTo>
                    <a:pt x="6046" y="3150"/>
                    <a:pt x="6290" y="2568"/>
                    <a:pt x="5842" y="2340"/>
                  </a:cubicBezTo>
                  <a:cubicBezTo>
                    <a:pt x="4193" y="1540"/>
                    <a:pt x="2481" y="887"/>
                    <a:pt x="829" y="99"/>
                  </a:cubicBezTo>
                  <a:cubicBezTo>
                    <a:pt x="746" y="30"/>
                    <a:pt x="657" y="1"/>
                    <a:pt x="57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0"/>
            <p:cNvSpPr/>
            <p:nvPr/>
          </p:nvSpPr>
          <p:spPr>
            <a:xfrm>
              <a:off x="3680250" y="1069325"/>
              <a:ext cx="141575" cy="101900"/>
            </a:xfrm>
            <a:custGeom>
              <a:avLst/>
              <a:gdLst/>
              <a:ahLst/>
              <a:cxnLst/>
              <a:rect l="l" t="t" r="r" b="b"/>
              <a:pathLst>
                <a:path w="5663" h="4076" extrusionOk="0">
                  <a:moveTo>
                    <a:pt x="3330" y="0"/>
                  </a:moveTo>
                  <a:cubicBezTo>
                    <a:pt x="2994" y="0"/>
                    <a:pt x="2610" y="92"/>
                    <a:pt x="2180" y="303"/>
                  </a:cubicBezTo>
                  <a:cubicBezTo>
                    <a:pt x="1" y="1290"/>
                    <a:pt x="234" y="3888"/>
                    <a:pt x="2739" y="4075"/>
                  </a:cubicBezTo>
                  <a:cubicBezTo>
                    <a:pt x="2751" y="4075"/>
                    <a:pt x="2762" y="4076"/>
                    <a:pt x="2773" y="4076"/>
                  </a:cubicBezTo>
                  <a:cubicBezTo>
                    <a:pt x="5662" y="4076"/>
                    <a:pt x="5570" y="0"/>
                    <a:pt x="3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0"/>
            <p:cNvSpPr/>
            <p:nvPr/>
          </p:nvSpPr>
          <p:spPr>
            <a:xfrm>
              <a:off x="3684525" y="1555550"/>
              <a:ext cx="131175" cy="96550"/>
            </a:xfrm>
            <a:custGeom>
              <a:avLst/>
              <a:gdLst/>
              <a:ahLst/>
              <a:cxnLst/>
              <a:rect l="l" t="t" r="r" b="b"/>
              <a:pathLst>
                <a:path w="5247" h="3862" extrusionOk="0">
                  <a:moveTo>
                    <a:pt x="2725" y="0"/>
                  </a:moveTo>
                  <a:cubicBezTo>
                    <a:pt x="2570" y="0"/>
                    <a:pt x="2405" y="20"/>
                    <a:pt x="2233" y="61"/>
                  </a:cubicBezTo>
                  <a:cubicBezTo>
                    <a:pt x="2176" y="43"/>
                    <a:pt x="2113" y="34"/>
                    <a:pt x="2046" y="34"/>
                  </a:cubicBezTo>
                  <a:cubicBezTo>
                    <a:pt x="1428" y="34"/>
                    <a:pt x="455" y="766"/>
                    <a:pt x="515" y="1309"/>
                  </a:cubicBezTo>
                  <a:cubicBezTo>
                    <a:pt x="0" y="2891"/>
                    <a:pt x="930" y="3862"/>
                    <a:pt x="2308" y="3862"/>
                  </a:cubicBezTo>
                  <a:cubicBezTo>
                    <a:pt x="2534" y="3862"/>
                    <a:pt x="2771" y="3836"/>
                    <a:pt x="3016" y="3782"/>
                  </a:cubicBezTo>
                  <a:cubicBezTo>
                    <a:pt x="5247" y="3364"/>
                    <a:pt x="4771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0"/>
            <p:cNvSpPr/>
            <p:nvPr/>
          </p:nvSpPr>
          <p:spPr>
            <a:xfrm>
              <a:off x="4041300" y="1429575"/>
              <a:ext cx="115725" cy="98750"/>
            </a:xfrm>
            <a:custGeom>
              <a:avLst/>
              <a:gdLst/>
              <a:ahLst/>
              <a:cxnLst/>
              <a:rect l="l" t="t" r="r" b="b"/>
              <a:pathLst>
                <a:path w="4629" h="3950" extrusionOk="0">
                  <a:moveTo>
                    <a:pt x="2270" y="0"/>
                  </a:moveTo>
                  <a:cubicBezTo>
                    <a:pt x="1701" y="0"/>
                    <a:pt x="1138" y="272"/>
                    <a:pt x="815" y="861"/>
                  </a:cubicBezTo>
                  <a:cubicBezTo>
                    <a:pt x="116" y="1103"/>
                    <a:pt x="0" y="2050"/>
                    <a:pt x="207" y="2670"/>
                  </a:cubicBezTo>
                  <a:cubicBezTo>
                    <a:pt x="477" y="3577"/>
                    <a:pt x="1145" y="3950"/>
                    <a:pt x="1855" y="3950"/>
                  </a:cubicBezTo>
                  <a:cubicBezTo>
                    <a:pt x="3170" y="3950"/>
                    <a:pt x="4629" y="2674"/>
                    <a:pt x="3976" y="1154"/>
                  </a:cubicBezTo>
                  <a:cubicBezTo>
                    <a:pt x="3686" y="414"/>
                    <a:pt x="2972" y="0"/>
                    <a:pt x="2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0"/>
            <p:cNvSpPr/>
            <p:nvPr/>
          </p:nvSpPr>
          <p:spPr>
            <a:xfrm>
              <a:off x="3743925" y="1290750"/>
              <a:ext cx="216325" cy="179100"/>
            </a:xfrm>
            <a:custGeom>
              <a:avLst/>
              <a:gdLst/>
              <a:ahLst/>
              <a:cxnLst/>
              <a:rect l="l" t="t" r="r" b="b"/>
              <a:pathLst>
                <a:path w="8653" h="7164" extrusionOk="0">
                  <a:moveTo>
                    <a:pt x="4321" y="0"/>
                  </a:moveTo>
                  <a:cubicBezTo>
                    <a:pt x="3139" y="0"/>
                    <a:pt x="1973" y="561"/>
                    <a:pt x="1360" y="1721"/>
                  </a:cubicBezTo>
                  <a:cubicBezTo>
                    <a:pt x="0" y="4158"/>
                    <a:pt x="1608" y="7163"/>
                    <a:pt x="4224" y="7163"/>
                  </a:cubicBezTo>
                  <a:cubicBezTo>
                    <a:pt x="4556" y="7163"/>
                    <a:pt x="4904" y="7115"/>
                    <a:pt x="5265" y="7011"/>
                  </a:cubicBezTo>
                  <a:cubicBezTo>
                    <a:pt x="7581" y="6347"/>
                    <a:pt x="8653" y="3538"/>
                    <a:pt x="7304" y="1531"/>
                  </a:cubicBezTo>
                  <a:cubicBezTo>
                    <a:pt x="6616" y="522"/>
                    <a:pt x="5461" y="0"/>
                    <a:pt x="4321" y="0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AND_BODY_1_2"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0" name="Google Shape;2320;p34"/>
          <p:cNvGrpSpPr/>
          <p:nvPr/>
        </p:nvGrpSpPr>
        <p:grpSpPr>
          <a:xfrm>
            <a:off x="8096946" y="-401819"/>
            <a:ext cx="1928311" cy="1928029"/>
            <a:chOff x="592350" y="1439550"/>
            <a:chExt cx="1026025" cy="1025875"/>
          </a:xfrm>
        </p:grpSpPr>
        <p:sp>
          <p:nvSpPr>
            <p:cNvPr id="2321" name="Google Shape;2321;p3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34"/>
          <p:cNvGrpSpPr/>
          <p:nvPr/>
        </p:nvGrpSpPr>
        <p:grpSpPr>
          <a:xfrm>
            <a:off x="257731" y="168675"/>
            <a:ext cx="1160337" cy="659100"/>
            <a:chOff x="3975856" y="181275"/>
            <a:chExt cx="1160337" cy="659100"/>
          </a:xfrm>
        </p:grpSpPr>
        <p:sp>
          <p:nvSpPr>
            <p:cNvPr id="2347" name="Google Shape;2347;p34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4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4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4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4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4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4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4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4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4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4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4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4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4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4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4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4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34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34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4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34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34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4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4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4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4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4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4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5" name="Google Shape;2375;p34"/>
          <p:cNvGrpSpPr/>
          <p:nvPr/>
        </p:nvGrpSpPr>
        <p:grpSpPr>
          <a:xfrm>
            <a:off x="-1094779" y="4306917"/>
            <a:ext cx="1928311" cy="1928029"/>
            <a:chOff x="592350" y="1439550"/>
            <a:chExt cx="1026025" cy="1025875"/>
          </a:xfrm>
        </p:grpSpPr>
        <p:sp>
          <p:nvSpPr>
            <p:cNvPr id="2376" name="Google Shape;2376;p3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1" name="Google Shape;2401;p34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תדרוך מורי כימיה לקראת בחינת הבגרות על מעבדת החקר תשפ"ה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1E6D-3450-4D92-923F-2A5CECF84F6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34053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29"/>
          <p:cNvGrpSpPr/>
          <p:nvPr/>
        </p:nvGrpSpPr>
        <p:grpSpPr>
          <a:xfrm flipH="1">
            <a:off x="8401739" y="-554220"/>
            <a:ext cx="1928311" cy="1928029"/>
            <a:chOff x="592350" y="1439550"/>
            <a:chExt cx="1026025" cy="1025875"/>
          </a:xfrm>
        </p:grpSpPr>
        <p:sp>
          <p:nvSpPr>
            <p:cNvPr id="2026" name="Google Shape;2026;p2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1" name="Google Shape;2051;p29"/>
          <p:cNvGrpSpPr/>
          <p:nvPr/>
        </p:nvGrpSpPr>
        <p:grpSpPr>
          <a:xfrm>
            <a:off x="-751829" y="3901266"/>
            <a:ext cx="1928311" cy="1928029"/>
            <a:chOff x="592350" y="1439550"/>
            <a:chExt cx="1026025" cy="1025875"/>
          </a:xfrm>
        </p:grpSpPr>
        <p:sp>
          <p:nvSpPr>
            <p:cNvPr id="2052" name="Google Shape;2052;p2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29"/>
          <p:cNvGrpSpPr/>
          <p:nvPr/>
        </p:nvGrpSpPr>
        <p:grpSpPr>
          <a:xfrm rot="-4172310" flipH="1">
            <a:off x="157579" y="-203794"/>
            <a:ext cx="969881" cy="1009721"/>
            <a:chOff x="4752425" y="3159750"/>
            <a:chExt cx="667025" cy="694425"/>
          </a:xfrm>
        </p:grpSpPr>
        <p:sp>
          <p:nvSpPr>
            <p:cNvPr id="2078" name="Google Shape;2078;p29"/>
            <p:cNvSpPr/>
            <p:nvPr/>
          </p:nvSpPr>
          <p:spPr>
            <a:xfrm>
              <a:off x="5235275" y="3189500"/>
              <a:ext cx="115700" cy="44550"/>
            </a:xfrm>
            <a:custGeom>
              <a:avLst/>
              <a:gdLst/>
              <a:ahLst/>
              <a:cxnLst/>
              <a:rect l="l" t="t" r="r" b="b"/>
              <a:pathLst>
                <a:path w="4628" h="1782" extrusionOk="0">
                  <a:moveTo>
                    <a:pt x="4217" y="0"/>
                  </a:moveTo>
                  <a:cubicBezTo>
                    <a:pt x="4188" y="0"/>
                    <a:pt x="4158" y="4"/>
                    <a:pt x="4126" y="12"/>
                  </a:cubicBezTo>
                  <a:cubicBezTo>
                    <a:pt x="2867" y="366"/>
                    <a:pt x="1643" y="826"/>
                    <a:pt x="387" y="1186"/>
                  </a:cubicBezTo>
                  <a:cubicBezTo>
                    <a:pt x="40" y="1196"/>
                    <a:pt x="0" y="1706"/>
                    <a:pt x="333" y="1781"/>
                  </a:cubicBezTo>
                  <a:cubicBezTo>
                    <a:pt x="1680" y="1541"/>
                    <a:pt x="2961" y="921"/>
                    <a:pt x="4297" y="593"/>
                  </a:cubicBezTo>
                  <a:lnTo>
                    <a:pt x="4297" y="591"/>
                  </a:lnTo>
                  <a:cubicBezTo>
                    <a:pt x="4628" y="499"/>
                    <a:pt x="4545" y="0"/>
                    <a:pt x="4217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5332275" y="3159750"/>
              <a:ext cx="87175" cy="73825"/>
            </a:xfrm>
            <a:custGeom>
              <a:avLst/>
              <a:gdLst/>
              <a:ahLst/>
              <a:cxnLst/>
              <a:rect l="l" t="t" r="r" b="b"/>
              <a:pathLst>
                <a:path w="3487" h="2953" extrusionOk="0">
                  <a:moveTo>
                    <a:pt x="1504" y="0"/>
                  </a:moveTo>
                  <a:cubicBezTo>
                    <a:pt x="757" y="0"/>
                    <a:pt x="72" y="651"/>
                    <a:pt x="260" y="1479"/>
                  </a:cubicBezTo>
                  <a:cubicBezTo>
                    <a:pt x="1" y="1940"/>
                    <a:pt x="385" y="2500"/>
                    <a:pt x="790" y="2735"/>
                  </a:cubicBezTo>
                  <a:cubicBezTo>
                    <a:pt x="1033" y="2886"/>
                    <a:pt x="1270" y="2952"/>
                    <a:pt x="1490" y="2952"/>
                  </a:cubicBezTo>
                  <a:cubicBezTo>
                    <a:pt x="2748" y="2952"/>
                    <a:pt x="3486" y="802"/>
                    <a:pt x="2087" y="142"/>
                  </a:cubicBezTo>
                  <a:cubicBezTo>
                    <a:pt x="1898" y="45"/>
                    <a:pt x="1699" y="0"/>
                    <a:pt x="150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4949800" y="3692925"/>
              <a:ext cx="60450" cy="107025"/>
            </a:xfrm>
            <a:custGeom>
              <a:avLst/>
              <a:gdLst/>
              <a:ahLst/>
              <a:cxnLst/>
              <a:rect l="l" t="t" r="r" b="b"/>
              <a:pathLst>
                <a:path w="2418" h="4281" extrusionOk="0">
                  <a:moveTo>
                    <a:pt x="2108" y="0"/>
                  </a:moveTo>
                  <a:cubicBezTo>
                    <a:pt x="1550" y="0"/>
                    <a:pt x="948" y="2177"/>
                    <a:pt x="948" y="2177"/>
                  </a:cubicBezTo>
                  <a:cubicBezTo>
                    <a:pt x="948" y="2177"/>
                    <a:pt x="1" y="4119"/>
                    <a:pt x="346" y="4267"/>
                  </a:cubicBezTo>
                  <a:cubicBezTo>
                    <a:pt x="369" y="4276"/>
                    <a:pt x="392" y="4281"/>
                    <a:pt x="415" y="4281"/>
                  </a:cubicBezTo>
                  <a:cubicBezTo>
                    <a:pt x="1044" y="4281"/>
                    <a:pt x="1997" y="929"/>
                    <a:pt x="2343" y="407"/>
                  </a:cubicBezTo>
                  <a:cubicBezTo>
                    <a:pt x="2418" y="223"/>
                    <a:pt x="2320" y="74"/>
                    <a:pt x="2184" y="15"/>
                  </a:cubicBezTo>
                  <a:cubicBezTo>
                    <a:pt x="2159" y="5"/>
                    <a:pt x="2133" y="0"/>
                    <a:pt x="210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5069025" y="3585000"/>
              <a:ext cx="101050" cy="46600"/>
            </a:xfrm>
            <a:custGeom>
              <a:avLst/>
              <a:gdLst/>
              <a:ahLst/>
              <a:cxnLst/>
              <a:rect l="l" t="t" r="r" b="b"/>
              <a:pathLst>
                <a:path w="4042" h="1864" extrusionOk="0">
                  <a:moveTo>
                    <a:pt x="3565" y="0"/>
                  </a:moveTo>
                  <a:cubicBezTo>
                    <a:pt x="3100" y="0"/>
                    <a:pt x="2334" y="564"/>
                    <a:pt x="1950" y="633"/>
                  </a:cubicBezTo>
                  <a:cubicBezTo>
                    <a:pt x="1416" y="852"/>
                    <a:pt x="885" y="1086"/>
                    <a:pt x="340" y="1275"/>
                  </a:cubicBezTo>
                  <a:cubicBezTo>
                    <a:pt x="26" y="1320"/>
                    <a:pt x="0" y="1780"/>
                    <a:pt x="308" y="1863"/>
                  </a:cubicBezTo>
                  <a:cubicBezTo>
                    <a:pt x="1216" y="1721"/>
                    <a:pt x="2062" y="1182"/>
                    <a:pt x="2936" y="875"/>
                  </a:cubicBezTo>
                  <a:cubicBezTo>
                    <a:pt x="3243" y="684"/>
                    <a:pt x="4041" y="633"/>
                    <a:pt x="3846" y="123"/>
                  </a:cubicBezTo>
                  <a:cubicBezTo>
                    <a:pt x="3778" y="36"/>
                    <a:pt x="3681" y="0"/>
                    <a:pt x="3565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4940475" y="3492675"/>
              <a:ext cx="54625" cy="107150"/>
            </a:xfrm>
            <a:custGeom>
              <a:avLst/>
              <a:gdLst/>
              <a:ahLst/>
              <a:cxnLst/>
              <a:rect l="l" t="t" r="r" b="b"/>
              <a:pathLst>
                <a:path w="2185" h="4286" extrusionOk="0">
                  <a:moveTo>
                    <a:pt x="380" y="1"/>
                  </a:moveTo>
                  <a:cubicBezTo>
                    <a:pt x="192" y="1"/>
                    <a:pt x="0" y="163"/>
                    <a:pt x="88" y="409"/>
                  </a:cubicBezTo>
                  <a:cubicBezTo>
                    <a:pt x="550" y="1631"/>
                    <a:pt x="1118" y="2810"/>
                    <a:pt x="1588" y="4029"/>
                  </a:cubicBezTo>
                  <a:cubicBezTo>
                    <a:pt x="1608" y="4201"/>
                    <a:pt x="1745" y="4286"/>
                    <a:pt x="1883" y="4286"/>
                  </a:cubicBezTo>
                  <a:cubicBezTo>
                    <a:pt x="2022" y="4286"/>
                    <a:pt x="2162" y="4200"/>
                    <a:pt x="2185" y="4030"/>
                  </a:cubicBezTo>
                  <a:cubicBezTo>
                    <a:pt x="1826" y="2711"/>
                    <a:pt x="1095" y="1489"/>
                    <a:pt x="649" y="186"/>
                  </a:cubicBezTo>
                  <a:cubicBezTo>
                    <a:pt x="600" y="57"/>
                    <a:pt x="491" y="1"/>
                    <a:pt x="380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4902000" y="3787125"/>
              <a:ext cx="91975" cy="67050"/>
            </a:xfrm>
            <a:custGeom>
              <a:avLst/>
              <a:gdLst/>
              <a:ahLst/>
              <a:cxnLst/>
              <a:rect l="l" t="t" r="r" b="b"/>
              <a:pathLst>
                <a:path w="3679" h="2682" extrusionOk="0">
                  <a:moveTo>
                    <a:pt x="1794" y="0"/>
                  </a:moveTo>
                  <a:cubicBezTo>
                    <a:pt x="683" y="0"/>
                    <a:pt x="1" y="1871"/>
                    <a:pt x="1291" y="2575"/>
                  </a:cubicBezTo>
                  <a:cubicBezTo>
                    <a:pt x="1503" y="2648"/>
                    <a:pt x="1708" y="2681"/>
                    <a:pt x="1899" y="2681"/>
                  </a:cubicBezTo>
                  <a:cubicBezTo>
                    <a:pt x="3027" y="2681"/>
                    <a:pt x="3678" y="1514"/>
                    <a:pt x="2748" y="460"/>
                  </a:cubicBezTo>
                  <a:cubicBezTo>
                    <a:pt x="2419" y="134"/>
                    <a:pt x="2091" y="0"/>
                    <a:pt x="179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4953650" y="3578350"/>
              <a:ext cx="152500" cy="126650"/>
            </a:xfrm>
            <a:custGeom>
              <a:avLst/>
              <a:gdLst/>
              <a:ahLst/>
              <a:cxnLst/>
              <a:rect l="l" t="t" r="r" b="b"/>
              <a:pathLst>
                <a:path w="6100" h="5066" extrusionOk="0">
                  <a:moveTo>
                    <a:pt x="2813" y="1"/>
                  </a:moveTo>
                  <a:cubicBezTo>
                    <a:pt x="1607" y="1"/>
                    <a:pt x="457" y="844"/>
                    <a:pt x="242" y="2126"/>
                  </a:cubicBezTo>
                  <a:cubicBezTo>
                    <a:pt x="0" y="3632"/>
                    <a:pt x="1231" y="5065"/>
                    <a:pt x="2687" y="5065"/>
                  </a:cubicBezTo>
                  <a:cubicBezTo>
                    <a:pt x="2925" y="5065"/>
                    <a:pt x="3170" y="5026"/>
                    <a:pt x="3416" y="4943"/>
                  </a:cubicBezTo>
                  <a:cubicBezTo>
                    <a:pt x="5558" y="4271"/>
                    <a:pt x="6100" y="1378"/>
                    <a:pt x="3987" y="287"/>
                  </a:cubicBezTo>
                  <a:cubicBezTo>
                    <a:pt x="3610" y="91"/>
                    <a:pt x="3209" y="1"/>
                    <a:pt x="281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4966325" y="3408150"/>
              <a:ext cx="110850" cy="57675"/>
            </a:xfrm>
            <a:custGeom>
              <a:avLst/>
              <a:gdLst/>
              <a:ahLst/>
              <a:cxnLst/>
              <a:rect l="l" t="t" r="r" b="b"/>
              <a:pathLst>
                <a:path w="4434" h="2307" extrusionOk="0">
                  <a:moveTo>
                    <a:pt x="4062" y="0"/>
                  </a:moveTo>
                  <a:cubicBezTo>
                    <a:pt x="2762" y="424"/>
                    <a:pt x="1578" y="1218"/>
                    <a:pt x="301" y="1729"/>
                  </a:cubicBezTo>
                  <a:cubicBezTo>
                    <a:pt x="1" y="1860"/>
                    <a:pt x="126" y="2306"/>
                    <a:pt x="419" y="2306"/>
                  </a:cubicBezTo>
                  <a:cubicBezTo>
                    <a:pt x="460" y="2306"/>
                    <a:pt x="504" y="2297"/>
                    <a:pt x="551" y="2278"/>
                  </a:cubicBezTo>
                  <a:cubicBezTo>
                    <a:pt x="1749" y="1753"/>
                    <a:pt x="2896" y="1128"/>
                    <a:pt x="4091" y="597"/>
                  </a:cubicBezTo>
                  <a:cubicBezTo>
                    <a:pt x="4433" y="539"/>
                    <a:pt x="4401" y="27"/>
                    <a:pt x="4062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5130050" y="3439525"/>
              <a:ext cx="66900" cy="110525"/>
            </a:xfrm>
            <a:custGeom>
              <a:avLst/>
              <a:gdLst/>
              <a:ahLst/>
              <a:cxnLst/>
              <a:rect l="l" t="t" r="r" b="b"/>
              <a:pathLst>
                <a:path w="2676" h="4421" extrusionOk="0">
                  <a:moveTo>
                    <a:pt x="680" y="0"/>
                  </a:moveTo>
                  <a:cubicBezTo>
                    <a:pt x="645" y="0"/>
                    <a:pt x="611" y="6"/>
                    <a:pt x="578" y="17"/>
                  </a:cubicBezTo>
                  <a:cubicBezTo>
                    <a:pt x="1" y="238"/>
                    <a:pt x="1091" y="2455"/>
                    <a:pt x="1091" y="2455"/>
                  </a:cubicBezTo>
                  <a:cubicBezTo>
                    <a:pt x="1091" y="2455"/>
                    <a:pt x="1642" y="4421"/>
                    <a:pt x="2000" y="4421"/>
                  </a:cubicBezTo>
                  <a:cubicBezTo>
                    <a:pt x="2010" y="4421"/>
                    <a:pt x="2020" y="4419"/>
                    <a:pt x="2030" y="4416"/>
                  </a:cubicBezTo>
                  <a:cubicBezTo>
                    <a:pt x="2675" y="4200"/>
                    <a:pt x="1050" y="849"/>
                    <a:pt x="957" y="206"/>
                  </a:cubicBezTo>
                  <a:cubicBezTo>
                    <a:pt x="906" y="62"/>
                    <a:pt x="793" y="0"/>
                    <a:pt x="680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5143500" y="3250675"/>
              <a:ext cx="62850" cy="92250"/>
            </a:xfrm>
            <a:custGeom>
              <a:avLst/>
              <a:gdLst/>
              <a:ahLst/>
              <a:cxnLst/>
              <a:rect l="l" t="t" r="r" b="b"/>
              <a:pathLst>
                <a:path w="2514" h="3690" extrusionOk="0">
                  <a:moveTo>
                    <a:pt x="1971" y="1"/>
                  </a:moveTo>
                  <a:cubicBezTo>
                    <a:pt x="1469" y="1"/>
                    <a:pt x="1240" y="1277"/>
                    <a:pt x="950" y="1646"/>
                  </a:cubicBezTo>
                  <a:cubicBezTo>
                    <a:pt x="697" y="2166"/>
                    <a:pt x="456" y="2692"/>
                    <a:pt x="174" y="3196"/>
                  </a:cubicBezTo>
                  <a:cubicBezTo>
                    <a:pt x="1" y="3401"/>
                    <a:pt x="177" y="3689"/>
                    <a:pt x="408" y="3689"/>
                  </a:cubicBezTo>
                  <a:cubicBezTo>
                    <a:pt x="451" y="3689"/>
                    <a:pt x="496" y="3679"/>
                    <a:pt x="541" y="3657"/>
                  </a:cubicBezTo>
                  <a:cubicBezTo>
                    <a:pt x="1125" y="2948"/>
                    <a:pt x="1400" y="1982"/>
                    <a:pt x="1848" y="1172"/>
                  </a:cubicBezTo>
                  <a:cubicBezTo>
                    <a:pt x="1950" y="827"/>
                    <a:pt x="2513" y="257"/>
                    <a:pt x="2028" y="6"/>
                  </a:cubicBezTo>
                  <a:cubicBezTo>
                    <a:pt x="2009" y="3"/>
                    <a:pt x="1990" y="1"/>
                    <a:pt x="1971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4812225" y="3473125"/>
              <a:ext cx="115900" cy="44025"/>
            </a:xfrm>
            <a:custGeom>
              <a:avLst/>
              <a:gdLst/>
              <a:ahLst/>
              <a:cxnLst/>
              <a:rect l="l" t="t" r="r" b="b"/>
              <a:pathLst>
                <a:path w="4636" h="1761" extrusionOk="0">
                  <a:moveTo>
                    <a:pt x="4304" y="1"/>
                  </a:moveTo>
                  <a:lnTo>
                    <a:pt x="4304" y="1"/>
                  </a:lnTo>
                  <a:cubicBezTo>
                    <a:pt x="2957" y="233"/>
                    <a:pt x="1671" y="847"/>
                    <a:pt x="334" y="1168"/>
                  </a:cubicBezTo>
                  <a:cubicBezTo>
                    <a:pt x="1" y="1260"/>
                    <a:pt x="83" y="1761"/>
                    <a:pt x="412" y="1761"/>
                  </a:cubicBezTo>
                  <a:cubicBezTo>
                    <a:pt x="440" y="1761"/>
                    <a:pt x="470" y="1757"/>
                    <a:pt x="502" y="1749"/>
                  </a:cubicBezTo>
                  <a:cubicBezTo>
                    <a:pt x="1762" y="1402"/>
                    <a:pt x="2988" y="948"/>
                    <a:pt x="4247" y="594"/>
                  </a:cubicBezTo>
                  <a:cubicBezTo>
                    <a:pt x="4594" y="588"/>
                    <a:pt x="4635" y="76"/>
                    <a:pt x="4304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5135400" y="3536575"/>
              <a:ext cx="102800" cy="71575"/>
            </a:xfrm>
            <a:custGeom>
              <a:avLst/>
              <a:gdLst/>
              <a:ahLst/>
              <a:cxnLst/>
              <a:rect l="l" t="t" r="r" b="b"/>
              <a:pathLst>
                <a:path w="4112" h="2863" extrusionOk="0">
                  <a:moveTo>
                    <a:pt x="2165" y="1"/>
                  </a:moveTo>
                  <a:cubicBezTo>
                    <a:pt x="1" y="1"/>
                    <a:pt x="484" y="2863"/>
                    <a:pt x="2122" y="2863"/>
                  </a:cubicBezTo>
                  <a:cubicBezTo>
                    <a:pt x="2269" y="2863"/>
                    <a:pt x="2425" y="2840"/>
                    <a:pt x="2589" y="2789"/>
                  </a:cubicBezTo>
                  <a:cubicBezTo>
                    <a:pt x="4091" y="2215"/>
                    <a:pt x="4112" y="195"/>
                    <a:pt x="2266" y="3"/>
                  </a:cubicBezTo>
                  <a:cubicBezTo>
                    <a:pt x="2232" y="2"/>
                    <a:pt x="2198" y="1"/>
                    <a:pt x="216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5155025" y="3193450"/>
              <a:ext cx="93925" cy="68675"/>
            </a:xfrm>
            <a:custGeom>
              <a:avLst/>
              <a:gdLst/>
              <a:ahLst/>
              <a:cxnLst/>
              <a:rect l="l" t="t" r="r" b="b"/>
              <a:pathLst>
                <a:path w="3757" h="2747" extrusionOk="0">
                  <a:moveTo>
                    <a:pt x="2058" y="1"/>
                  </a:moveTo>
                  <a:cubicBezTo>
                    <a:pt x="1916" y="1"/>
                    <a:pt x="1768" y="14"/>
                    <a:pt x="1615" y="43"/>
                  </a:cubicBezTo>
                  <a:cubicBezTo>
                    <a:pt x="1" y="292"/>
                    <a:pt x="286" y="2746"/>
                    <a:pt x="1782" y="2746"/>
                  </a:cubicBezTo>
                  <a:cubicBezTo>
                    <a:pt x="1881" y="2746"/>
                    <a:pt x="1985" y="2735"/>
                    <a:pt x="2094" y="2713"/>
                  </a:cubicBezTo>
                  <a:cubicBezTo>
                    <a:pt x="2138" y="2729"/>
                    <a:pt x="2189" y="2736"/>
                    <a:pt x="2243" y="2736"/>
                  </a:cubicBezTo>
                  <a:cubicBezTo>
                    <a:pt x="2683" y="2736"/>
                    <a:pt x="3374" y="2244"/>
                    <a:pt x="3345" y="1860"/>
                  </a:cubicBezTo>
                  <a:cubicBezTo>
                    <a:pt x="3756" y="718"/>
                    <a:pt x="3077" y="1"/>
                    <a:pt x="2058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>
              <a:off x="4752425" y="3480825"/>
              <a:ext cx="77400" cy="65175"/>
            </a:xfrm>
            <a:custGeom>
              <a:avLst/>
              <a:gdLst/>
              <a:ahLst/>
              <a:cxnLst/>
              <a:rect l="l" t="t" r="r" b="b"/>
              <a:pathLst>
                <a:path w="3096" h="2607" extrusionOk="0">
                  <a:moveTo>
                    <a:pt x="1766" y="1"/>
                  </a:moveTo>
                  <a:cubicBezTo>
                    <a:pt x="658" y="1"/>
                    <a:pt x="1" y="1892"/>
                    <a:pt x="1232" y="2481"/>
                  </a:cubicBezTo>
                  <a:cubicBezTo>
                    <a:pt x="1397" y="2567"/>
                    <a:pt x="1564" y="2606"/>
                    <a:pt x="1726" y="2606"/>
                  </a:cubicBezTo>
                  <a:cubicBezTo>
                    <a:pt x="2355" y="2606"/>
                    <a:pt x="2913" y="2017"/>
                    <a:pt x="3027" y="1273"/>
                  </a:cubicBezTo>
                  <a:cubicBezTo>
                    <a:pt x="3095" y="811"/>
                    <a:pt x="2745" y="406"/>
                    <a:pt x="2390" y="197"/>
                  </a:cubicBezTo>
                  <a:cubicBezTo>
                    <a:pt x="2173" y="60"/>
                    <a:pt x="1963" y="1"/>
                    <a:pt x="1766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5046550" y="3321050"/>
              <a:ext cx="155000" cy="127750"/>
            </a:xfrm>
            <a:custGeom>
              <a:avLst/>
              <a:gdLst/>
              <a:ahLst/>
              <a:cxnLst/>
              <a:rect l="l" t="t" r="r" b="b"/>
              <a:pathLst>
                <a:path w="6200" h="5110" extrusionOk="0">
                  <a:moveTo>
                    <a:pt x="3165" y="1"/>
                  </a:moveTo>
                  <a:cubicBezTo>
                    <a:pt x="2951" y="1"/>
                    <a:pt x="2727" y="29"/>
                    <a:pt x="2494" y="88"/>
                  </a:cubicBezTo>
                  <a:cubicBezTo>
                    <a:pt x="827" y="511"/>
                    <a:pt x="0" y="2491"/>
                    <a:pt x="919" y="3951"/>
                  </a:cubicBezTo>
                  <a:lnTo>
                    <a:pt x="920" y="3951"/>
                  </a:lnTo>
                  <a:cubicBezTo>
                    <a:pt x="1405" y="4711"/>
                    <a:pt x="2256" y="5110"/>
                    <a:pt x="3096" y="5110"/>
                  </a:cubicBezTo>
                  <a:cubicBezTo>
                    <a:pt x="3912" y="5110"/>
                    <a:pt x="4716" y="4734"/>
                    <a:pt x="5164" y="3947"/>
                  </a:cubicBezTo>
                  <a:cubicBezTo>
                    <a:pt x="6200" y="2215"/>
                    <a:pt x="5077" y="1"/>
                    <a:pt x="316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4907175" y="3437725"/>
              <a:ext cx="80425" cy="60900"/>
            </a:xfrm>
            <a:custGeom>
              <a:avLst/>
              <a:gdLst/>
              <a:ahLst/>
              <a:cxnLst/>
              <a:rect l="l" t="t" r="r" b="b"/>
              <a:pathLst>
                <a:path w="3217" h="2436" extrusionOk="0">
                  <a:moveTo>
                    <a:pt x="1406" y="1"/>
                  </a:moveTo>
                  <a:cubicBezTo>
                    <a:pt x="960" y="1"/>
                    <a:pt x="535" y="219"/>
                    <a:pt x="345" y="742"/>
                  </a:cubicBezTo>
                  <a:cubicBezTo>
                    <a:pt x="1" y="1596"/>
                    <a:pt x="361" y="2367"/>
                    <a:pt x="1346" y="2432"/>
                  </a:cubicBezTo>
                  <a:cubicBezTo>
                    <a:pt x="1375" y="2434"/>
                    <a:pt x="1405" y="2435"/>
                    <a:pt x="1436" y="2435"/>
                  </a:cubicBezTo>
                  <a:cubicBezTo>
                    <a:pt x="1914" y="2435"/>
                    <a:pt x="2532" y="2194"/>
                    <a:pt x="2699" y="1837"/>
                  </a:cubicBezTo>
                  <a:cubicBezTo>
                    <a:pt x="3216" y="820"/>
                    <a:pt x="2271" y="1"/>
                    <a:pt x="1406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050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5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253" name="Google Shape;253;p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5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279" name="Google Shape;279;p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5"/>
          <p:cNvGrpSpPr/>
          <p:nvPr/>
        </p:nvGrpSpPr>
        <p:grpSpPr>
          <a:xfrm flipH="1">
            <a:off x="6161321" y="3858375"/>
            <a:ext cx="3254325" cy="1584625"/>
            <a:chOff x="238125" y="2780050"/>
            <a:chExt cx="3254325" cy="1584625"/>
          </a:xfrm>
        </p:grpSpPr>
        <p:sp>
          <p:nvSpPr>
            <p:cNvPr id="305" name="Google Shape;305;p5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5"/>
          <p:cNvSpPr txBox="1">
            <a:spLocks noGrp="1"/>
          </p:cNvSpPr>
          <p:nvPr>
            <p:ph type="subTitle" idx="1"/>
          </p:nvPr>
        </p:nvSpPr>
        <p:spPr>
          <a:xfrm>
            <a:off x="1266085" y="1382825"/>
            <a:ext cx="3052200" cy="29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"/>
          <p:cNvSpPr txBox="1">
            <a:spLocks noGrp="1"/>
          </p:cNvSpPr>
          <p:nvPr>
            <p:ph type="subTitle" idx="2"/>
          </p:nvPr>
        </p:nvSpPr>
        <p:spPr>
          <a:xfrm>
            <a:off x="4825715" y="1382825"/>
            <a:ext cx="3052200" cy="29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7"/>
          <p:cNvGrpSpPr/>
          <p:nvPr/>
        </p:nvGrpSpPr>
        <p:grpSpPr>
          <a:xfrm>
            <a:off x="8096946" y="-401820"/>
            <a:ext cx="1928311" cy="1928029"/>
            <a:chOff x="592350" y="1439550"/>
            <a:chExt cx="1026025" cy="1025875"/>
          </a:xfrm>
        </p:grpSpPr>
        <p:sp>
          <p:nvSpPr>
            <p:cNvPr id="376" name="Google Shape;376;p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7"/>
          <p:cNvGrpSpPr/>
          <p:nvPr/>
        </p:nvGrpSpPr>
        <p:grpSpPr>
          <a:xfrm>
            <a:off x="257731" y="168675"/>
            <a:ext cx="1160337" cy="659099"/>
            <a:chOff x="3975856" y="181275"/>
            <a:chExt cx="1160337" cy="659099"/>
          </a:xfrm>
        </p:grpSpPr>
        <p:sp>
          <p:nvSpPr>
            <p:cNvPr id="402" name="Google Shape;402;p7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7"/>
          <p:cNvGrpSpPr/>
          <p:nvPr/>
        </p:nvGrpSpPr>
        <p:grpSpPr>
          <a:xfrm>
            <a:off x="-762004" y="4053666"/>
            <a:ext cx="1928311" cy="1928029"/>
            <a:chOff x="592350" y="1439550"/>
            <a:chExt cx="1026025" cy="1025875"/>
          </a:xfrm>
        </p:grpSpPr>
        <p:sp>
          <p:nvSpPr>
            <p:cNvPr id="431" name="Google Shape;431;p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7"/>
          <p:cNvSpPr txBox="1">
            <a:spLocks noGrp="1"/>
          </p:cNvSpPr>
          <p:nvPr>
            <p:ph type="body" idx="1"/>
          </p:nvPr>
        </p:nvSpPr>
        <p:spPr>
          <a:xfrm>
            <a:off x="720000" y="1914823"/>
            <a:ext cx="36843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7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"/>
          <p:cNvSpPr>
            <a:spLocks noGrp="1"/>
          </p:cNvSpPr>
          <p:nvPr>
            <p:ph type="pic" idx="2"/>
          </p:nvPr>
        </p:nvSpPr>
        <p:spPr>
          <a:xfrm>
            <a:off x="5069250" y="1508475"/>
            <a:ext cx="3354600" cy="28701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8"/>
          <p:cNvGrpSpPr/>
          <p:nvPr/>
        </p:nvGrpSpPr>
        <p:grpSpPr>
          <a:xfrm flipH="1">
            <a:off x="-287361" y="-311576"/>
            <a:ext cx="1088510" cy="1088351"/>
            <a:chOff x="592350" y="1439550"/>
            <a:chExt cx="1026025" cy="1025875"/>
          </a:xfrm>
        </p:grpSpPr>
        <p:sp>
          <p:nvSpPr>
            <p:cNvPr id="461" name="Google Shape;461;p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8"/>
          <p:cNvGrpSpPr/>
          <p:nvPr/>
        </p:nvGrpSpPr>
        <p:grpSpPr>
          <a:xfrm>
            <a:off x="-707254" y="3639493"/>
            <a:ext cx="1928311" cy="1928029"/>
            <a:chOff x="592350" y="1439550"/>
            <a:chExt cx="1026025" cy="1025875"/>
          </a:xfrm>
        </p:grpSpPr>
        <p:sp>
          <p:nvSpPr>
            <p:cNvPr id="487" name="Google Shape;487;p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8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513" name="Google Shape;513;p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8"/>
          <p:cNvGrpSpPr/>
          <p:nvPr/>
        </p:nvGrpSpPr>
        <p:grpSpPr>
          <a:xfrm>
            <a:off x="7336473" y="3429268"/>
            <a:ext cx="1585537" cy="1495069"/>
            <a:chOff x="7450372" y="3828480"/>
            <a:chExt cx="1242779" cy="1171868"/>
          </a:xfrm>
        </p:grpSpPr>
        <p:grpSp>
          <p:nvGrpSpPr>
            <p:cNvPr id="539" name="Google Shape;539;p8"/>
            <p:cNvGrpSpPr/>
            <p:nvPr/>
          </p:nvGrpSpPr>
          <p:grpSpPr>
            <a:xfrm rot="-5400000">
              <a:off x="7593257" y="3939769"/>
              <a:ext cx="917694" cy="1203464"/>
              <a:chOff x="4928986" y="3254500"/>
              <a:chExt cx="1203218" cy="1577900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5228670" y="3620275"/>
                <a:ext cx="612200" cy="702950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28118" extrusionOk="0">
                    <a:moveTo>
                      <a:pt x="12244" y="1100"/>
                    </a:moveTo>
                    <a:lnTo>
                      <a:pt x="23467" y="7580"/>
                    </a:lnTo>
                    <a:lnTo>
                      <a:pt x="23467" y="20539"/>
                    </a:lnTo>
                    <a:lnTo>
                      <a:pt x="12244" y="27018"/>
                    </a:lnTo>
                    <a:lnTo>
                      <a:pt x="1021" y="20539"/>
                    </a:lnTo>
                    <a:lnTo>
                      <a:pt x="1021" y="7580"/>
                    </a:lnTo>
                    <a:lnTo>
                      <a:pt x="12244" y="1100"/>
                    </a:lnTo>
                    <a:close/>
                    <a:moveTo>
                      <a:pt x="12244" y="0"/>
                    </a:moveTo>
                    <a:cubicBezTo>
                      <a:pt x="12156" y="0"/>
                      <a:pt x="12067" y="23"/>
                      <a:pt x="11988" y="68"/>
                    </a:cubicBezTo>
                    <a:lnTo>
                      <a:pt x="255" y="6843"/>
                    </a:lnTo>
                    <a:cubicBezTo>
                      <a:pt x="98" y="6934"/>
                      <a:pt x="0" y="7102"/>
                      <a:pt x="0" y="7284"/>
                    </a:cubicBezTo>
                    <a:lnTo>
                      <a:pt x="0" y="20833"/>
                    </a:lnTo>
                    <a:cubicBezTo>
                      <a:pt x="0" y="21016"/>
                      <a:pt x="98" y="21184"/>
                      <a:pt x="255" y="21275"/>
                    </a:cubicBezTo>
                    <a:lnTo>
                      <a:pt x="11988" y="28049"/>
                    </a:lnTo>
                    <a:cubicBezTo>
                      <a:pt x="12067" y="28095"/>
                      <a:pt x="12156" y="28118"/>
                      <a:pt x="12244" y="28118"/>
                    </a:cubicBezTo>
                    <a:cubicBezTo>
                      <a:pt x="12332" y="28118"/>
                      <a:pt x="12420" y="28095"/>
                      <a:pt x="12498" y="28049"/>
                    </a:cubicBezTo>
                    <a:lnTo>
                      <a:pt x="24232" y="21275"/>
                    </a:lnTo>
                    <a:cubicBezTo>
                      <a:pt x="24390" y="21184"/>
                      <a:pt x="24488" y="21016"/>
                      <a:pt x="24488" y="20833"/>
                    </a:cubicBezTo>
                    <a:lnTo>
                      <a:pt x="24488" y="7284"/>
                    </a:lnTo>
                    <a:cubicBezTo>
                      <a:pt x="24488" y="7102"/>
                      <a:pt x="24390" y="6934"/>
                      <a:pt x="24232" y="6843"/>
                    </a:cubicBezTo>
                    <a:lnTo>
                      <a:pt x="12498" y="68"/>
                    </a:lnTo>
                    <a:cubicBezTo>
                      <a:pt x="12420" y="23"/>
                      <a:pt x="12332" y="0"/>
                      <a:pt x="12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5523720" y="3310125"/>
                <a:ext cx="22100" cy="33362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3345" extrusionOk="0">
                    <a:moveTo>
                      <a:pt x="746" y="0"/>
                    </a:moveTo>
                    <a:lnTo>
                      <a:pt x="0" y="8"/>
                    </a:lnTo>
                    <a:lnTo>
                      <a:pt x="138" y="13345"/>
                    </a:lnTo>
                    <a:lnTo>
                      <a:pt x="883" y="1333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5482445" y="3254500"/>
                <a:ext cx="10465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3728" extrusionOk="0">
                    <a:moveTo>
                      <a:pt x="2093" y="0"/>
                    </a:moveTo>
                    <a:cubicBezTo>
                      <a:pt x="1675" y="0"/>
                      <a:pt x="1254" y="140"/>
                      <a:pt x="906" y="427"/>
                    </a:cubicBezTo>
                    <a:cubicBezTo>
                      <a:pt x="113" y="1082"/>
                      <a:pt x="1" y="2256"/>
                      <a:pt x="657" y="3051"/>
                    </a:cubicBezTo>
                    <a:cubicBezTo>
                      <a:pt x="1024" y="3497"/>
                      <a:pt x="1556" y="3727"/>
                      <a:pt x="2093" y="3727"/>
                    </a:cubicBezTo>
                    <a:cubicBezTo>
                      <a:pt x="2511" y="3727"/>
                      <a:pt x="2932" y="3588"/>
                      <a:pt x="3280" y="3300"/>
                    </a:cubicBezTo>
                    <a:cubicBezTo>
                      <a:pt x="4073" y="2646"/>
                      <a:pt x="4185" y="1472"/>
                      <a:pt x="3529" y="677"/>
                    </a:cubicBezTo>
                    <a:cubicBezTo>
                      <a:pt x="3162" y="231"/>
                      <a:pt x="2630" y="0"/>
                      <a:pt x="20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5520004" y="4129450"/>
                <a:ext cx="612200" cy="702950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28118" extrusionOk="0">
                    <a:moveTo>
                      <a:pt x="12244" y="1100"/>
                    </a:moveTo>
                    <a:lnTo>
                      <a:pt x="23467" y="7580"/>
                    </a:lnTo>
                    <a:lnTo>
                      <a:pt x="23467" y="20539"/>
                    </a:lnTo>
                    <a:lnTo>
                      <a:pt x="12244" y="27018"/>
                    </a:lnTo>
                    <a:lnTo>
                      <a:pt x="1021" y="20539"/>
                    </a:lnTo>
                    <a:lnTo>
                      <a:pt x="1021" y="7580"/>
                    </a:lnTo>
                    <a:lnTo>
                      <a:pt x="12244" y="1100"/>
                    </a:lnTo>
                    <a:close/>
                    <a:moveTo>
                      <a:pt x="12244" y="0"/>
                    </a:moveTo>
                    <a:cubicBezTo>
                      <a:pt x="12156" y="0"/>
                      <a:pt x="12067" y="23"/>
                      <a:pt x="11988" y="68"/>
                    </a:cubicBezTo>
                    <a:lnTo>
                      <a:pt x="255" y="6843"/>
                    </a:lnTo>
                    <a:cubicBezTo>
                      <a:pt x="98" y="6934"/>
                      <a:pt x="0" y="7102"/>
                      <a:pt x="0" y="7284"/>
                    </a:cubicBezTo>
                    <a:lnTo>
                      <a:pt x="0" y="20833"/>
                    </a:lnTo>
                    <a:cubicBezTo>
                      <a:pt x="0" y="21016"/>
                      <a:pt x="98" y="21184"/>
                      <a:pt x="255" y="21275"/>
                    </a:cubicBezTo>
                    <a:lnTo>
                      <a:pt x="11988" y="28049"/>
                    </a:lnTo>
                    <a:cubicBezTo>
                      <a:pt x="12067" y="28095"/>
                      <a:pt x="12156" y="28118"/>
                      <a:pt x="12244" y="28118"/>
                    </a:cubicBezTo>
                    <a:cubicBezTo>
                      <a:pt x="12332" y="28118"/>
                      <a:pt x="12420" y="28095"/>
                      <a:pt x="12498" y="28049"/>
                    </a:cubicBezTo>
                    <a:lnTo>
                      <a:pt x="24232" y="21275"/>
                    </a:lnTo>
                    <a:cubicBezTo>
                      <a:pt x="24390" y="21184"/>
                      <a:pt x="24488" y="21016"/>
                      <a:pt x="24488" y="20833"/>
                    </a:cubicBezTo>
                    <a:lnTo>
                      <a:pt x="24488" y="7284"/>
                    </a:lnTo>
                    <a:cubicBezTo>
                      <a:pt x="24488" y="7102"/>
                      <a:pt x="24390" y="6934"/>
                      <a:pt x="24232" y="6843"/>
                    </a:cubicBezTo>
                    <a:lnTo>
                      <a:pt x="12498" y="68"/>
                    </a:lnTo>
                    <a:cubicBezTo>
                      <a:pt x="12420" y="23"/>
                      <a:pt x="12332" y="0"/>
                      <a:pt x="12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4928986" y="4122017"/>
                <a:ext cx="612200" cy="702950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28118" extrusionOk="0">
                    <a:moveTo>
                      <a:pt x="12244" y="1100"/>
                    </a:moveTo>
                    <a:lnTo>
                      <a:pt x="23467" y="7580"/>
                    </a:lnTo>
                    <a:lnTo>
                      <a:pt x="23467" y="20539"/>
                    </a:lnTo>
                    <a:lnTo>
                      <a:pt x="12244" y="27018"/>
                    </a:lnTo>
                    <a:lnTo>
                      <a:pt x="1021" y="20539"/>
                    </a:lnTo>
                    <a:lnTo>
                      <a:pt x="1021" y="7580"/>
                    </a:lnTo>
                    <a:lnTo>
                      <a:pt x="12244" y="1100"/>
                    </a:lnTo>
                    <a:close/>
                    <a:moveTo>
                      <a:pt x="12244" y="0"/>
                    </a:moveTo>
                    <a:cubicBezTo>
                      <a:pt x="12156" y="0"/>
                      <a:pt x="12067" y="23"/>
                      <a:pt x="11988" y="68"/>
                    </a:cubicBezTo>
                    <a:lnTo>
                      <a:pt x="255" y="6843"/>
                    </a:lnTo>
                    <a:cubicBezTo>
                      <a:pt x="98" y="6934"/>
                      <a:pt x="0" y="7102"/>
                      <a:pt x="0" y="7284"/>
                    </a:cubicBezTo>
                    <a:lnTo>
                      <a:pt x="0" y="20833"/>
                    </a:lnTo>
                    <a:cubicBezTo>
                      <a:pt x="0" y="21016"/>
                      <a:pt x="98" y="21184"/>
                      <a:pt x="255" y="21275"/>
                    </a:cubicBezTo>
                    <a:lnTo>
                      <a:pt x="11988" y="28049"/>
                    </a:lnTo>
                    <a:cubicBezTo>
                      <a:pt x="12067" y="28095"/>
                      <a:pt x="12156" y="28118"/>
                      <a:pt x="12244" y="28118"/>
                    </a:cubicBezTo>
                    <a:cubicBezTo>
                      <a:pt x="12332" y="28118"/>
                      <a:pt x="12420" y="28095"/>
                      <a:pt x="12498" y="28049"/>
                    </a:cubicBezTo>
                    <a:lnTo>
                      <a:pt x="24232" y="21275"/>
                    </a:lnTo>
                    <a:cubicBezTo>
                      <a:pt x="24390" y="21184"/>
                      <a:pt x="24488" y="21016"/>
                      <a:pt x="24488" y="20833"/>
                    </a:cubicBezTo>
                    <a:lnTo>
                      <a:pt x="24488" y="7284"/>
                    </a:lnTo>
                    <a:cubicBezTo>
                      <a:pt x="24488" y="7102"/>
                      <a:pt x="24390" y="6934"/>
                      <a:pt x="24232" y="6843"/>
                    </a:cubicBezTo>
                    <a:lnTo>
                      <a:pt x="12498" y="68"/>
                    </a:lnTo>
                    <a:cubicBezTo>
                      <a:pt x="12420" y="23"/>
                      <a:pt x="12332" y="0"/>
                      <a:pt x="12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8"/>
            <p:cNvGrpSpPr/>
            <p:nvPr/>
          </p:nvGrpSpPr>
          <p:grpSpPr>
            <a:xfrm rot="1799844">
              <a:off x="8544474" y="3828549"/>
              <a:ext cx="79812" cy="296865"/>
              <a:chOff x="5482445" y="3254500"/>
              <a:chExt cx="104650" cy="389250"/>
            </a:xfrm>
          </p:grpSpPr>
          <p:sp>
            <p:nvSpPr>
              <p:cNvPr id="546" name="Google Shape;546;p8"/>
              <p:cNvSpPr/>
              <p:nvPr/>
            </p:nvSpPr>
            <p:spPr>
              <a:xfrm>
                <a:off x="5523720" y="3310125"/>
                <a:ext cx="22100" cy="33362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3345" extrusionOk="0">
                    <a:moveTo>
                      <a:pt x="746" y="0"/>
                    </a:moveTo>
                    <a:lnTo>
                      <a:pt x="0" y="8"/>
                    </a:lnTo>
                    <a:lnTo>
                      <a:pt x="138" y="13345"/>
                    </a:lnTo>
                    <a:lnTo>
                      <a:pt x="883" y="1333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5482445" y="3254500"/>
                <a:ext cx="10465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3728" extrusionOk="0">
                    <a:moveTo>
                      <a:pt x="2093" y="0"/>
                    </a:moveTo>
                    <a:cubicBezTo>
                      <a:pt x="1675" y="0"/>
                      <a:pt x="1254" y="140"/>
                      <a:pt x="906" y="427"/>
                    </a:cubicBezTo>
                    <a:cubicBezTo>
                      <a:pt x="113" y="1082"/>
                      <a:pt x="1" y="2256"/>
                      <a:pt x="657" y="3051"/>
                    </a:cubicBezTo>
                    <a:cubicBezTo>
                      <a:pt x="1024" y="3497"/>
                      <a:pt x="1556" y="3727"/>
                      <a:pt x="2093" y="3727"/>
                    </a:cubicBezTo>
                    <a:cubicBezTo>
                      <a:pt x="2511" y="3727"/>
                      <a:pt x="2932" y="3588"/>
                      <a:pt x="3280" y="3300"/>
                    </a:cubicBezTo>
                    <a:cubicBezTo>
                      <a:pt x="4073" y="2646"/>
                      <a:pt x="4185" y="1472"/>
                      <a:pt x="3529" y="677"/>
                    </a:cubicBezTo>
                    <a:cubicBezTo>
                      <a:pt x="3162" y="231"/>
                      <a:pt x="2630" y="0"/>
                      <a:pt x="20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" name="Google Shape;548;p8"/>
          <p:cNvSpPr txBox="1">
            <a:spLocks noGrp="1"/>
          </p:cNvSpPr>
          <p:nvPr>
            <p:ph type="title"/>
          </p:nvPr>
        </p:nvSpPr>
        <p:spPr>
          <a:xfrm>
            <a:off x="1019850" y="1642225"/>
            <a:ext cx="7104300" cy="18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9"/>
          <p:cNvGrpSpPr/>
          <p:nvPr/>
        </p:nvGrpSpPr>
        <p:grpSpPr>
          <a:xfrm>
            <a:off x="-707254" y="3639493"/>
            <a:ext cx="1928311" cy="1928029"/>
            <a:chOff x="592350" y="1439550"/>
            <a:chExt cx="1026025" cy="1025875"/>
          </a:xfrm>
        </p:grpSpPr>
        <p:sp>
          <p:nvSpPr>
            <p:cNvPr id="551" name="Google Shape;551;p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9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577" name="Google Shape;577;p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9"/>
          <p:cNvGrpSpPr/>
          <p:nvPr/>
        </p:nvGrpSpPr>
        <p:grpSpPr>
          <a:xfrm>
            <a:off x="257731" y="168675"/>
            <a:ext cx="1160337" cy="659099"/>
            <a:chOff x="3975856" y="181275"/>
            <a:chExt cx="1160337" cy="659099"/>
          </a:xfrm>
        </p:grpSpPr>
        <p:sp>
          <p:nvSpPr>
            <p:cNvPr id="603" name="Google Shape;603;p9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9"/>
          <p:cNvSpPr txBox="1">
            <a:spLocks noGrp="1"/>
          </p:cNvSpPr>
          <p:nvPr>
            <p:ph type="title"/>
          </p:nvPr>
        </p:nvSpPr>
        <p:spPr>
          <a:xfrm>
            <a:off x="843999" y="1250538"/>
            <a:ext cx="3850200" cy="16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2" name="Google Shape;632;p9"/>
          <p:cNvSpPr txBox="1">
            <a:spLocks noGrp="1"/>
          </p:cNvSpPr>
          <p:nvPr>
            <p:ph type="subTitle" idx="1"/>
          </p:nvPr>
        </p:nvSpPr>
        <p:spPr>
          <a:xfrm>
            <a:off x="782049" y="3132163"/>
            <a:ext cx="39741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0"/>
          <p:cNvGrpSpPr/>
          <p:nvPr/>
        </p:nvGrpSpPr>
        <p:grpSpPr>
          <a:xfrm>
            <a:off x="-751829" y="3858375"/>
            <a:ext cx="3254325" cy="1584625"/>
            <a:chOff x="238125" y="2780050"/>
            <a:chExt cx="3254325" cy="1584625"/>
          </a:xfrm>
        </p:grpSpPr>
        <p:sp>
          <p:nvSpPr>
            <p:cNvPr id="635" name="Google Shape;635;p10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10"/>
          <p:cNvGrpSpPr/>
          <p:nvPr/>
        </p:nvGrpSpPr>
        <p:grpSpPr>
          <a:xfrm rot="10800000" flipH="1">
            <a:off x="6651671" y="-284189"/>
            <a:ext cx="3254325" cy="1584625"/>
            <a:chOff x="238125" y="2780050"/>
            <a:chExt cx="3254325" cy="1584625"/>
          </a:xfrm>
        </p:grpSpPr>
        <p:sp>
          <p:nvSpPr>
            <p:cNvPr id="651" name="Google Shape;651;p10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10"/>
          <p:cNvSpPr txBox="1">
            <a:spLocks noGrp="1"/>
          </p:cNvSpPr>
          <p:nvPr>
            <p:ph type="title"/>
          </p:nvPr>
        </p:nvSpPr>
        <p:spPr>
          <a:xfrm>
            <a:off x="720250" y="3866800"/>
            <a:ext cx="7703700" cy="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1"/>
          <p:cNvGrpSpPr/>
          <p:nvPr/>
        </p:nvGrpSpPr>
        <p:grpSpPr>
          <a:xfrm flipH="1">
            <a:off x="8401739" y="-554220"/>
            <a:ext cx="1928311" cy="1928029"/>
            <a:chOff x="592350" y="1439550"/>
            <a:chExt cx="1026025" cy="1025875"/>
          </a:xfrm>
        </p:grpSpPr>
        <p:sp>
          <p:nvSpPr>
            <p:cNvPr id="669" name="Google Shape;669;p11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11"/>
          <p:cNvGrpSpPr/>
          <p:nvPr/>
        </p:nvGrpSpPr>
        <p:grpSpPr>
          <a:xfrm>
            <a:off x="-751829" y="3901266"/>
            <a:ext cx="1928311" cy="1928029"/>
            <a:chOff x="592350" y="1439550"/>
            <a:chExt cx="1026025" cy="1025875"/>
          </a:xfrm>
        </p:grpSpPr>
        <p:sp>
          <p:nvSpPr>
            <p:cNvPr id="695" name="Google Shape;695;p11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1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1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11"/>
          <p:cNvGrpSpPr/>
          <p:nvPr/>
        </p:nvGrpSpPr>
        <p:grpSpPr>
          <a:xfrm>
            <a:off x="162575" y="3858375"/>
            <a:ext cx="3254325" cy="1584625"/>
            <a:chOff x="238125" y="2780050"/>
            <a:chExt cx="3254325" cy="1584625"/>
          </a:xfrm>
        </p:grpSpPr>
        <p:sp>
          <p:nvSpPr>
            <p:cNvPr id="721" name="Google Shape;721;p11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1"/>
          <p:cNvGrpSpPr/>
          <p:nvPr/>
        </p:nvGrpSpPr>
        <p:grpSpPr>
          <a:xfrm flipH="1">
            <a:off x="8424006" y="4273950"/>
            <a:ext cx="1160337" cy="659099"/>
            <a:chOff x="3975856" y="181275"/>
            <a:chExt cx="1160337" cy="659099"/>
          </a:xfrm>
        </p:grpSpPr>
        <p:sp>
          <p:nvSpPr>
            <p:cNvPr id="737" name="Google Shape;737;p11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1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1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1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1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1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1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1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1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1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1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1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1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1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1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1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1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1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1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1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1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1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1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1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1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1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1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1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6" name="Google Shape;766;p11"/>
          <p:cNvSpPr txBox="1">
            <a:spLocks noGrp="1"/>
          </p:cNvSpPr>
          <p:nvPr>
            <p:ph type="subTitle" idx="1"/>
          </p:nvPr>
        </p:nvSpPr>
        <p:spPr>
          <a:xfrm>
            <a:off x="1284000" y="3246150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1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13"/>
          <p:cNvGrpSpPr/>
          <p:nvPr/>
        </p:nvGrpSpPr>
        <p:grpSpPr>
          <a:xfrm>
            <a:off x="8096946" y="-401820"/>
            <a:ext cx="1928311" cy="1928029"/>
            <a:chOff x="592350" y="1439550"/>
            <a:chExt cx="1026025" cy="1025875"/>
          </a:xfrm>
        </p:grpSpPr>
        <p:sp>
          <p:nvSpPr>
            <p:cNvPr id="770" name="Google Shape;770;p1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3"/>
          <p:cNvGrpSpPr/>
          <p:nvPr/>
        </p:nvGrpSpPr>
        <p:grpSpPr>
          <a:xfrm>
            <a:off x="257731" y="168675"/>
            <a:ext cx="1160337" cy="659099"/>
            <a:chOff x="3975856" y="181275"/>
            <a:chExt cx="1160337" cy="659099"/>
          </a:xfrm>
        </p:grpSpPr>
        <p:sp>
          <p:nvSpPr>
            <p:cNvPr id="796" name="Google Shape;796;p13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3"/>
          <p:cNvGrpSpPr/>
          <p:nvPr/>
        </p:nvGrpSpPr>
        <p:grpSpPr>
          <a:xfrm>
            <a:off x="-1094779" y="4306916"/>
            <a:ext cx="1928311" cy="1928029"/>
            <a:chOff x="592350" y="1439550"/>
            <a:chExt cx="1026025" cy="1025875"/>
          </a:xfrm>
        </p:grpSpPr>
        <p:sp>
          <p:nvSpPr>
            <p:cNvPr id="825" name="Google Shape;825;p1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0" name="Google Shape;850;p13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80" r:id="rId26"/>
    <p:sldLayoutId id="2147483682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op.education.gov.il/tchumey_daat/chemistry/high-school/pedagogy/assessing-student-achievements/" TargetMode="Externa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s://meyda.education.gov.il/sheeloney_bagrut/2013/6/HEB/37202.pdf" TargetMode="External"/><Relationship Id="rId7" Type="http://schemas.openxmlformats.org/officeDocument/2006/relationships/hyperlink" Target="https://edu.gov.il/mazhap/chemistry/research-laboratory/Pages/research-evaluation.aspx" TargetMode="External"/><Relationship Id="rId2" Type="http://schemas.openxmlformats.org/officeDocument/2006/relationships/hyperlink" Target="https://meyda.education.gov.il/sheeloney_bagrut/2014/6/HEB/37202.pdf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meyda.education.gov.il/bagmgr/default.html#/" TargetMode="External"/><Relationship Id="rId5" Type="http://schemas.openxmlformats.org/officeDocument/2006/relationships/hyperlink" Target="https://meyda.education.gov.il/sheeloney_bagrut/2011/6/HEB/37202.pdf" TargetMode="External"/><Relationship Id="rId4" Type="http://schemas.openxmlformats.org/officeDocument/2006/relationships/hyperlink" Target="https://meyda.education.gov.il/sheeloney_bagrut/2012/6/HEB/37202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s.education.gov.il/Mankal/horaa.aspx?siduri=517" TargetMode="Externa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experts.education.gov.il/" TargetMode="Externa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chemistry/high-school/pedagogy/assessing-student-achievement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achar@mrvd.education.gov.i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meyda.education.gov.il/files/Mazkirut_Pedagogit/Chimya/laboratory-instructions-2025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hyperlink" Target="https://meyda.education.gov.il/files/Mazkirut_Pedagogit/Chimya/lab-2023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Mazkirut_Pedagogit/Chimya/evaluatingoralexam.xls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eyda.education.gov.il/files/Mazkirut_Pedagogit/Chimya/evaluatingoralexam.xlsx" TargetMode="External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2196pJDEgPI" TargetMode="Externa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mailto:oritweinstock123@gmail.co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hyperlink" Target="mailto:reemsaba2010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hyperlink" Target="https://pop.education.gov.il/tchumey_daat/chemistry/high-school/pedagogy/assessing-student-achievemen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.png"/><Relationship Id="rId4" Type="http://schemas.openxmlformats.org/officeDocument/2006/relationships/hyperlink" Target="https://pop.education.gov.il/tchumey_daat/chemistry/high-school/pedagogy/assessing-student-achievem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p35"/>
          <p:cNvSpPr txBox="1">
            <a:spLocks noGrp="1"/>
          </p:cNvSpPr>
          <p:nvPr>
            <p:ph type="title"/>
          </p:nvPr>
        </p:nvSpPr>
        <p:spPr>
          <a:xfrm>
            <a:off x="963225" y="1352175"/>
            <a:ext cx="7379700" cy="14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latin typeface="Amatic SC"/>
                <a:cs typeface="Amatic SC"/>
              </a:rPr>
              <a:t>מבנית מעבדת החקר בכימיה </a:t>
            </a:r>
            <a:endParaRPr sz="5400" b="1" dirty="0">
              <a:latin typeface="Amatic SC"/>
              <a:cs typeface="Amatic SC"/>
              <a:sym typeface="Amatic SC"/>
            </a:endParaRPr>
          </a:p>
        </p:txBody>
      </p:sp>
      <p:pic>
        <p:nvPicPr>
          <p:cNvPr id="2411" name="Google Shape;241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1228" y="167135"/>
            <a:ext cx="2754862" cy="10936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B69F8DB-A6C4-7C2B-28F8-E2BA94C3F4E1}"/>
              </a:ext>
            </a:extLst>
          </p:cNvPr>
          <p:cNvSpPr txBox="1"/>
          <p:nvPr/>
        </p:nvSpPr>
        <p:spPr>
          <a:xfrm>
            <a:off x="1881300" y="2940780"/>
            <a:ext cx="55435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e-IL" altLang="he-IL" sz="3500" b="1" dirty="0">
                <a:solidFill>
                  <a:schemeClr val="tx2">
                    <a:lumMod val="10000"/>
                  </a:schemeClr>
                </a:solidFill>
                <a:latin typeface="Amatic SC"/>
                <a:cs typeface="Amatic SC"/>
                <a:sym typeface="Staatliches"/>
              </a:rPr>
              <a:t>הנחיות כלליות למבנית מעבדת החקר</a:t>
            </a:r>
          </a:p>
          <a:p>
            <a:pPr marL="0" indent="0" algn="ctr">
              <a:buNone/>
            </a:pPr>
            <a:r>
              <a:rPr lang="he-IL" altLang="he-IL" sz="3500" b="1" dirty="0">
                <a:solidFill>
                  <a:schemeClr val="tx2">
                    <a:lumMod val="10000"/>
                  </a:schemeClr>
                </a:solidFill>
                <a:latin typeface="Amatic SC"/>
                <a:cs typeface="Amatic SC"/>
                <a:sym typeface="Staatliches"/>
              </a:rPr>
              <a:t>כולל עדכונים </a:t>
            </a:r>
            <a:r>
              <a:rPr lang="he-IL" altLang="he-IL" sz="3500" b="1" dirty="0" err="1">
                <a:solidFill>
                  <a:schemeClr val="tx2">
                    <a:lumMod val="10000"/>
                  </a:schemeClr>
                </a:solidFill>
                <a:latin typeface="Amatic SC"/>
                <a:cs typeface="Amatic SC"/>
                <a:sym typeface="Staatliches"/>
              </a:rPr>
              <a:t>לתשפ"ה</a:t>
            </a:r>
            <a:endParaRPr lang="he-IL" altLang="he-IL" sz="3500" b="1" dirty="0">
              <a:solidFill>
                <a:schemeClr val="tx2">
                  <a:lumMod val="10000"/>
                </a:schemeClr>
              </a:solidFill>
              <a:latin typeface="Amatic SC"/>
              <a:cs typeface="Amatic SC"/>
              <a:sym typeface="Staatliches"/>
            </a:endParaRPr>
          </a:p>
        </p:txBody>
      </p:sp>
      <p:pic>
        <p:nvPicPr>
          <p:cNvPr id="1026" name="Picture 2" descr="Free vector flat design laboratory room with flask">
            <a:extLst>
              <a:ext uri="{FF2B5EF4-FFF2-40B4-BE49-F238E27FC236}">
                <a16:creationId xmlns:a16="http://schemas.microsoft.com/office/drawing/2014/main" id="{B7A56C11-73C2-D3BB-68AB-B01F4ABF92DC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b="8412"/>
          <a:stretch>
            <a:fillRect/>
          </a:stretch>
        </p:blipFill>
        <p:spPr bwMode="auto">
          <a:xfrm>
            <a:off x="142875" y="3146520"/>
            <a:ext cx="2189163" cy="1820862"/>
          </a:xfrm>
          <a:prstGeom prst="hexagon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E34431C-CB16-971A-2072-C117866F6495}"/>
              </a:ext>
            </a:extLst>
          </p:cNvPr>
          <p:cNvSpPr txBox="1"/>
          <p:nvPr/>
        </p:nvSpPr>
        <p:spPr>
          <a:xfrm>
            <a:off x="3195687" y="4223208"/>
            <a:ext cx="3205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אורית </a:t>
            </a:r>
            <a:r>
              <a:rPr lang="he-IL" dirty="0" err="1"/>
              <a:t>וינשטוק</a:t>
            </a:r>
            <a:r>
              <a:rPr lang="he-IL" dirty="0"/>
              <a:t>, </a:t>
            </a:r>
            <a:r>
              <a:rPr lang="he-IL" dirty="0" err="1"/>
              <a:t>רים</a:t>
            </a:r>
            <a:r>
              <a:rPr lang="he-IL" dirty="0"/>
              <a:t> </a:t>
            </a:r>
            <a:r>
              <a:rPr lang="he-IL" dirty="0" err="1"/>
              <a:t>סאבא</a:t>
            </a:r>
            <a:r>
              <a:rPr lang="he-IL" dirty="0"/>
              <a:t> ועדינה </a:t>
            </a:r>
            <a:r>
              <a:rPr lang="he-IL" dirty="0" err="1"/>
              <a:t>שינפלד</a:t>
            </a:r>
            <a:endParaRPr lang="he-IL" dirty="0"/>
          </a:p>
          <a:p>
            <a:pPr algn="ctr"/>
            <a:r>
              <a:rPr lang="he-IL" dirty="0"/>
              <a:t>מדריכות ארציות לכימיה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803FAF2-8AFB-05B2-CB65-EFFB894A77B9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71567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447;p39">
            <a:extLst>
              <a:ext uri="{FF2B5EF4-FFF2-40B4-BE49-F238E27FC236}">
                <a16:creationId xmlns:a16="http://schemas.microsoft.com/office/drawing/2014/main" id="{2926F930-8900-6CB1-7793-208F886E1895}"/>
              </a:ext>
            </a:extLst>
          </p:cNvPr>
          <p:cNvSpPr/>
          <p:nvPr/>
        </p:nvSpPr>
        <p:spPr>
          <a:xfrm>
            <a:off x="1485899" y="386726"/>
            <a:ext cx="6736081" cy="1327774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C05583B-32AF-41DD-8A76-F4379A8B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0" y="303499"/>
            <a:ext cx="6653795" cy="1225872"/>
          </a:xfrm>
          <a:solidFill>
            <a:schemeClr val="tx1"/>
          </a:solidFill>
        </p:spPr>
        <p:txBody>
          <a:bodyPr spcFirstLastPara="1" vert="horz" wrap="square" lIns="51435" tIns="25718" rIns="51435" bIns="25718" numCol="1" rtl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he-IL" dirty="0">
                <a:latin typeface="Amatic SC"/>
                <a:cs typeface="Amatic SC"/>
              </a:rPr>
              <a:t>בהיבחנות פנימית מומלץ לקיים אירוע הערכה מסכמת </a:t>
            </a:r>
            <a:br>
              <a:rPr lang="en-US" dirty="0">
                <a:latin typeface="Amatic SC"/>
                <a:cs typeface="Amatic SC"/>
              </a:rPr>
            </a:br>
            <a:r>
              <a:rPr lang="he-IL" dirty="0">
                <a:latin typeface="Amatic SC"/>
                <a:cs typeface="Amatic SC"/>
              </a:rPr>
              <a:t>של תהליך הלמידה במעבדת החקר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E37A48-2397-4EA6-BE52-AD40A354A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683" y="2105162"/>
            <a:ext cx="6096937" cy="1932486"/>
          </a:xfrm>
        </p:spPr>
        <p:txBody>
          <a:bodyPr anchor="ctr">
            <a:noAutofit/>
          </a:bodyPr>
          <a:lstStyle/>
          <a:p>
            <a:pPr lvl="0" algn="r" rtl="1"/>
            <a:r>
              <a:rPr lang="he-IL" sz="2000" dirty="0">
                <a:latin typeface="+mj-lt"/>
                <a:cs typeface="+mn-cs"/>
              </a:rPr>
              <a:t>בחינה בעל פה – בהתאם למחוון המתאים, </a:t>
            </a:r>
            <a:br>
              <a:rPr lang="en-US" sz="2000" dirty="0">
                <a:latin typeface="+mj-lt"/>
                <a:cs typeface="+mn-cs"/>
              </a:rPr>
            </a:br>
            <a:r>
              <a:rPr lang="he-IL" sz="2000" u="sng" dirty="0">
                <a:latin typeface="+mj-lt"/>
                <a:cs typeface="+mn-cs"/>
                <a:hlinkClick r:id="rId2"/>
              </a:rPr>
              <a:t>כפי שפורסם באתר מפמ"ר כימיה</a:t>
            </a:r>
            <a:r>
              <a:rPr lang="he-IL" sz="2000" dirty="0">
                <a:latin typeface="+mj-lt"/>
                <a:cs typeface="+mn-cs"/>
              </a:rPr>
              <a:t>, </a:t>
            </a:r>
            <a:br>
              <a:rPr lang="en-US" sz="2000" dirty="0">
                <a:latin typeface="+mj-lt"/>
                <a:cs typeface="+mn-cs"/>
              </a:rPr>
            </a:br>
            <a:r>
              <a:rPr lang="he-IL" sz="2000" dirty="0">
                <a:latin typeface="+mj-lt"/>
                <a:cs typeface="+mn-cs"/>
              </a:rPr>
              <a:t>תחת "הערכת התלמיד בחינה בעל פה".</a:t>
            </a:r>
            <a:endParaRPr lang="en-US" sz="2000" dirty="0">
              <a:latin typeface="+mj-lt"/>
              <a:cs typeface="+mn-cs"/>
            </a:endParaRPr>
          </a:p>
          <a:p>
            <a:pPr lvl="0" algn="r" rtl="1"/>
            <a:r>
              <a:rPr lang="he-IL" sz="2000" dirty="0">
                <a:latin typeface="+mj-lt"/>
                <a:cs typeface="+mn-cs"/>
              </a:rPr>
              <a:t>פרזנטציה – הצגה של מעבדת החקר בפני הכיתה. </a:t>
            </a:r>
            <a:br>
              <a:rPr lang="en-US" sz="2000" dirty="0">
                <a:latin typeface="+mj-lt"/>
                <a:cs typeface="+mn-cs"/>
              </a:rPr>
            </a:br>
            <a:r>
              <a:rPr lang="he-IL" sz="2000" dirty="0">
                <a:latin typeface="+mj-lt"/>
                <a:cs typeface="+mn-cs"/>
              </a:rPr>
              <a:t>מומלץ לבנות מחוון מתאים להערכה.</a:t>
            </a:r>
            <a:endParaRPr lang="en-US" sz="2000" dirty="0">
              <a:latin typeface="+mj-lt"/>
              <a:cs typeface="+mn-cs"/>
            </a:endParaRPr>
          </a:p>
          <a:p>
            <a:pPr lvl="0" algn="r" rtl="1"/>
            <a:r>
              <a:rPr lang="he-IL" sz="2000" dirty="0">
                <a:latin typeface="+mj-lt"/>
                <a:cs typeface="+mn-cs"/>
              </a:rPr>
              <a:t>הערכה מסורתית – ביצוע בחינה בכתב. </a:t>
            </a:r>
            <a:br>
              <a:rPr lang="en-US" sz="2000" dirty="0">
                <a:latin typeface="+mj-lt"/>
                <a:cs typeface="+mn-cs"/>
              </a:rPr>
            </a:br>
            <a:r>
              <a:rPr lang="he-IL" sz="2000" dirty="0">
                <a:latin typeface="+mj-lt"/>
                <a:cs typeface="+mn-cs"/>
              </a:rPr>
              <a:t>מומלץ להכין מחוון להערכת הבחינה בכתב.</a:t>
            </a:r>
            <a:endParaRPr lang="en-US" sz="2000" dirty="0">
              <a:latin typeface="+mj-lt"/>
              <a:cs typeface="+mn-cs"/>
            </a:endParaRPr>
          </a:p>
          <a:p>
            <a:pPr algn="r" rtl="1"/>
            <a:endParaRPr lang="he-IL" sz="2000" dirty="0">
              <a:latin typeface="+mj-lt"/>
              <a:cs typeface="+mn-cs"/>
            </a:endParaRPr>
          </a:p>
        </p:txBody>
      </p:sp>
      <p:grpSp>
        <p:nvGrpSpPr>
          <p:cNvPr id="5" name="Google Shape;2688;p63">
            <a:extLst>
              <a:ext uri="{FF2B5EF4-FFF2-40B4-BE49-F238E27FC236}">
                <a16:creationId xmlns:a16="http://schemas.microsoft.com/office/drawing/2014/main" id="{D9E000AA-49E8-CF00-94B6-CB37FD6CDC7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7" name="Google Shape;2689;p63">
              <a:extLst>
                <a:ext uri="{FF2B5EF4-FFF2-40B4-BE49-F238E27FC236}">
                  <a16:creationId xmlns:a16="http://schemas.microsoft.com/office/drawing/2014/main" id="{1E002B4A-79ED-572D-DD0B-962E8E007FE5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0;p63">
              <a:extLst>
                <a:ext uri="{FF2B5EF4-FFF2-40B4-BE49-F238E27FC236}">
                  <a16:creationId xmlns:a16="http://schemas.microsoft.com/office/drawing/2014/main" id="{79305F5C-A048-E683-0789-E8D0056334A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0F6BE7CD-CC33-788C-1405-16C507B9B793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2;p63">
              <a:extLst>
                <a:ext uri="{FF2B5EF4-FFF2-40B4-BE49-F238E27FC236}">
                  <a16:creationId xmlns:a16="http://schemas.microsoft.com/office/drawing/2014/main" id="{B2EEF42F-3FC1-7FF1-BFCC-3BB25D2274AA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93;p63">
              <a:extLst>
                <a:ext uri="{FF2B5EF4-FFF2-40B4-BE49-F238E27FC236}">
                  <a16:creationId xmlns:a16="http://schemas.microsoft.com/office/drawing/2014/main" id="{0D89332B-C256-8CA9-04C9-8D5D0D3974D3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94;p63">
              <a:extLst>
                <a:ext uri="{FF2B5EF4-FFF2-40B4-BE49-F238E27FC236}">
                  <a16:creationId xmlns:a16="http://schemas.microsoft.com/office/drawing/2014/main" id="{3351A641-4FC7-93EC-2189-7B52387824C5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95;p63">
              <a:extLst>
                <a:ext uri="{FF2B5EF4-FFF2-40B4-BE49-F238E27FC236}">
                  <a16:creationId xmlns:a16="http://schemas.microsoft.com/office/drawing/2014/main" id="{9FF8B43C-FA36-E588-43D8-40F72AE67F7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96;p63">
              <a:extLst>
                <a:ext uri="{FF2B5EF4-FFF2-40B4-BE49-F238E27FC236}">
                  <a16:creationId xmlns:a16="http://schemas.microsoft.com/office/drawing/2014/main" id="{0B666B28-D95F-5524-CEB0-F66EE29A4FD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97;p63">
              <a:extLst>
                <a:ext uri="{FF2B5EF4-FFF2-40B4-BE49-F238E27FC236}">
                  <a16:creationId xmlns:a16="http://schemas.microsoft.com/office/drawing/2014/main" id="{D319C102-1062-F49F-4800-F65029C5769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98;p63">
              <a:extLst>
                <a:ext uri="{FF2B5EF4-FFF2-40B4-BE49-F238E27FC236}">
                  <a16:creationId xmlns:a16="http://schemas.microsoft.com/office/drawing/2014/main" id="{852D203C-9C46-3C4E-244B-C15D272428F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99;p63">
              <a:extLst>
                <a:ext uri="{FF2B5EF4-FFF2-40B4-BE49-F238E27FC236}">
                  <a16:creationId xmlns:a16="http://schemas.microsoft.com/office/drawing/2014/main" id="{B75A4821-BCF9-1CFC-6A27-CF4D59F9F19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0;p63">
              <a:extLst>
                <a:ext uri="{FF2B5EF4-FFF2-40B4-BE49-F238E27FC236}">
                  <a16:creationId xmlns:a16="http://schemas.microsoft.com/office/drawing/2014/main" id="{45EB5A2C-921C-D290-8D4A-ED73F7F22A0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1;p63">
              <a:extLst>
                <a:ext uri="{FF2B5EF4-FFF2-40B4-BE49-F238E27FC236}">
                  <a16:creationId xmlns:a16="http://schemas.microsoft.com/office/drawing/2014/main" id="{927185E0-FA12-45E5-2527-47B41CB0B5F9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2;p63">
              <a:extLst>
                <a:ext uri="{FF2B5EF4-FFF2-40B4-BE49-F238E27FC236}">
                  <a16:creationId xmlns:a16="http://schemas.microsoft.com/office/drawing/2014/main" id="{1438E251-24AC-184A-F1B3-C94EE2FCBEA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03;p63">
              <a:extLst>
                <a:ext uri="{FF2B5EF4-FFF2-40B4-BE49-F238E27FC236}">
                  <a16:creationId xmlns:a16="http://schemas.microsoft.com/office/drawing/2014/main" id="{788A23C5-4C16-B2E9-10F6-8F448540073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04;p63">
              <a:extLst>
                <a:ext uri="{FF2B5EF4-FFF2-40B4-BE49-F238E27FC236}">
                  <a16:creationId xmlns:a16="http://schemas.microsoft.com/office/drawing/2014/main" id="{5BBEC173-6B61-67FE-6FA2-6265E5BB59C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05;p63">
              <a:extLst>
                <a:ext uri="{FF2B5EF4-FFF2-40B4-BE49-F238E27FC236}">
                  <a16:creationId xmlns:a16="http://schemas.microsoft.com/office/drawing/2014/main" id="{817FC1F6-946F-225A-379E-2560CA0BC6AB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06;p63">
              <a:extLst>
                <a:ext uri="{FF2B5EF4-FFF2-40B4-BE49-F238E27FC236}">
                  <a16:creationId xmlns:a16="http://schemas.microsoft.com/office/drawing/2014/main" id="{2D637757-62FC-373C-D155-7162CDE8DF1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07;p63">
              <a:extLst>
                <a:ext uri="{FF2B5EF4-FFF2-40B4-BE49-F238E27FC236}">
                  <a16:creationId xmlns:a16="http://schemas.microsoft.com/office/drawing/2014/main" id="{307D7AAC-1618-2DB1-D7C5-EB5E0F14B3B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708;p63">
              <a:extLst>
                <a:ext uri="{FF2B5EF4-FFF2-40B4-BE49-F238E27FC236}">
                  <a16:creationId xmlns:a16="http://schemas.microsoft.com/office/drawing/2014/main" id="{190C3CCB-CEE5-BD1E-FD96-95B2F5DF2205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709;p63">
              <a:extLst>
                <a:ext uri="{FF2B5EF4-FFF2-40B4-BE49-F238E27FC236}">
                  <a16:creationId xmlns:a16="http://schemas.microsoft.com/office/drawing/2014/main" id="{0E0F09C8-DAFA-15BC-9213-293A45BF629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710;p63">
              <a:extLst>
                <a:ext uri="{FF2B5EF4-FFF2-40B4-BE49-F238E27FC236}">
                  <a16:creationId xmlns:a16="http://schemas.microsoft.com/office/drawing/2014/main" id="{521153B4-8DCA-6681-22D6-8EB2102B616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711;p63">
              <a:extLst>
                <a:ext uri="{FF2B5EF4-FFF2-40B4-BE49-F238E27FC236}">
                  <a16:creationId xmlns:a16="http://schemas.microsoft.com/office/drawing/2014/main" id="{0A87154D-1224-5627-2549-46C65C3F4522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712;p63">
              <a:extLst>
                <a:ext uri="{FF2B5EF4-FFF2-40B4-BE49-F238E27FC236}">
                  <a16:creationId xmlns:a16="http://schemas.microsoft.com/office/drawing/2014/main" id="{BFCB89FC-3A92-5A44-B4C4-E8FCDCC98BCE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713;p63">
              <a:extLst>
                <a:ext uri="{FF2B5EF4-FFF2-40B4-BE49-F238E27FC236}">
                  <a16:creationId xmlns:a16="http://schemas.microsoft.com/office/drawing/2014/main" id="{8C2FD969-D5D4-3C96-FC9E-7C557304915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2688;p63">
            <a:extLst>
              <a:ext uri="{FF2B5EF4-FFF2-40B4-BE49-F238E27FC236}">
                <a16:creationId xmlns:a16="http://schemas.microsoft.com/office/drawing/2014/main" id="{05FAD508-F25B-8FA0-0EE3-433061B9E6A3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42" name="Google Shape;2689;p63">
              <a:extLst>
                <a:ext uri="{FF2B5EF4-FFF2-40B4-BE49-F238E27FC236}">
                  <a16:creationId xmlns:a16="http://schemas.microsoft.com/office/drawing/2014/main" id="{AE423DA7-5F99-2635-4B7B-F13A38F1B36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0;p63">
              <a:extLst>
                <a:ext uri="{FF2B5EF4-FFF2-40B4-BE49-F238E27FC236}">
                  <a16:creationId xmlns:a16="http://schemas.microsoft.com/office/drawing/2014/main" id="{264D9774-1FF4-803F-B075-51C375965E0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91;p63">
              <a:extLst>
                <a:ext uri="{FF2B5EF4-FFF2-40B4-BE49-F238E27FC236}">
                  <a16:creationId xmlns:a16="http://schemas.microsoft.com/office/drawing/2014/main" id="{D7087017-6DFD-21EE-7B16-61D2E211D60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92;p63">
              <a:extLst>
                <a:ext uri="{FF2B5EF4-FFF2-40B4-BE49-F238E27FC236}">
                  <a16:creationId xmlns:a16="http://schemas.microsoft.com/office/drawing/2014/main" id="{67239FD8-8D1F-3C42-C70D-D35B483813B2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3;p63">
              <a:extLst>
                <a:ext uri="{FF2B5EF4-FFF2-40B4-BE49-F238E27FC236}">
                  <a16:creationId xmlns:a16="http://schemas.microsoft.com/office/drawing/2014/main" id="{406D0237-DEA1-C9C5-2FE6-84FD4C6987D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94;p63">
              <a:extLst>
                <a:ext uri="{FF2B5EF4-FFF2-40B4-BE49-F238E27FC236}">
                  <a16:creationId xmlns:a16="http://schemas.microsoft.com/office/drawing/2014/main" id="{94A7B153-79C7-2899-CA83-0C7B8DE984B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95;p63">
              <a:extLst>
                <a:ext uri="{FF2B5EF4-FFF2-40B4-BE49-F238E27FC236}">
                  <a16:creationId xmlns:a16="http://schemas.microsoft.com/office/drawing/2014/main" id="{5E5DB034-A661-6CC1-B15F-E1A1B85A29A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6;p63">
              <a:extLst>
                <a:ext uri="{FF2B5EF4-FFF2-40B4-BE49-F238E27FC236}">
                  <a16:creationId xmlns:a16="http://schemas.microsoft.com/office/drawing/2014/main" id="{E3F8AD34-D788-2BD4-931A-CDB4818F9BF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97;p63">
              <a:extLst>
                <a:ext uri="{FF2B5EF4-FFF2-40B4-BE49-F238E27FC236}">
                  <a16:creationId xmlns:a16="http://schemas.microsoft.com/office/drawing/2014/main" id="{8A1E417D-F9FB-8CAE-5A4B-80E546D376D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98;p63">
              <a:extLst>
                <a:ext uri="{FF2B5EF4-FFF2-40B4-BE49-F238E27FC236}">
                  <a16:creationId xmlns:a16="http://schemas.microsoft.com/office/drawing/2014/main" id="{70789D67-F212-40C3-D33F-299A0D922EF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99;p63">
              <a:extLst>
                <a:ext uri="{FF2B5EF4-FFF2-40B4-BE49-F238E27FC236}">
                  <a16:creationId xmlns:a16="http://schemas.microsoft.com/office/drawing/2014/main" id="{E42EC651-D786-A7C6-6268-A5CCBBF5CDD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0;p63">
              <a:extLst>
                <a:ext uri="{FF2B5EF4-FFF2-40B4-BE49-F238E27FC236}">
                  <a16:creationId xmlns:a16="http://schemas.microsoft.com/office/drawing/2014/main" id="{46C72927-7603-02E6-BD4A-C73C9FB5CD30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01;p63">
              <a:extLst>
                <a:ext uri="{FF2B5EF4-FFF2-40B4-BE49-F238E27FC236}">
                  <a16:creationId xmlns:a16="http://schemas.microsoft.com/office/drawing/2014/main" id="{9C260E1C-02A2-EB96-1A4E-EC26C584190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02;p63">
              <a:extLst>
                <a:ext uri="{FF2B5EF4-FFF2-40B4-BE49-F238E27FC236}">
                  <a16:creationId xmlns:a16="http://schemas.microsoft.com/office/drawing/2014/main" id="{909EA695-540E-0111-77E1-9209259F6CF6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03;p63">
              <a:extLst>
                <a:ext uri="{FF2B5EF4-FFF2-40B4-BE49-F238E27FC236}">
                  <a16:creationId xmlns:a16="http://schemas.microsoft.com/office/drawing/2014/main" id="{A1738C99-58F8-74AF-2466-76E045B01E1F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04;p63">
              <a:extLst>
                <a:ext uri="{FF2B5EF4-FFF2-40B4-BE49-F238E27FC236}">
                  <a16:creationId xmlns:a16="http://schemas.microsoft.com/office/drawing/2014/main" id="{E3ED1EEF-6820-1CE2-BEDC-B8469527481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05;p63">
              <a:extLst>
                <a:ext uri="{FF2B5EF4-FFF2-40B4-BE49-F238E27FC236}">
                  <a16:creationId xmlns:a16="http://schemas.microsoft.com/office/drawing/2014/main" id="{F6D9B54F-95E9-6BA1-667A-6F1B2D913656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06;p63">
              <a:extLst>
                <a:ext uri="{FF2B5EF4-FFF2-40B4-BE49-F238E27FC236}">
                  <a16:creationId xmlns:a16="http://schemas.microsoft.com/office/drawing/2014/main" id="{AFF679AA-1F42-3B22-4C88-001461CCE2F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07;p63">
              <a:extLst>
                <a:ext uri="{FF2B5EF4-FFF2-40B4-BE49-F238E27FC236}">
                  <a16:creationId xmlns:a16="http://schemas.microsoft.com/office/drawing/2014/main" id="{0008AB96-ED23-CC33-83FF-D048EE37E50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08;p63">
              <a:extLst>
                <a:ext uri="{FF2B5EF4-FFF2-40B4-BE49-F238E27FC236}">
                  <a16:creationId xmlns:a16="http://schemas.microsoft.com/office/drawing/2014/main" id="{1F1B6AFA-34BF-4103-5ED8-FB1D0B5F61A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09;p63">
              <a:extLst>
                <a:ext uri="{FF2B5EF4-FFF2-40B4-BE49-F238E27FC236}">
                  <a16:creationId xmlns:a16="http://schemas.microsoft.com/office/drawing/2014/main" id="{BDF39EE6-D04A-152E-E4BD-78E1EE07884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10;p63">
              <a:extLst>
                <a:ext uri="{FF2B5EF4-FFF2-40B4-BE49-F238E27FC236}">
                  <a16:creationId xmlns:a16="http://schemas.microsoft.com/office/drawing/2014/main" id="{5F2DC040-B77E-567F-789C-06F93A4D929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11;p63">
              <a:extLst>
                <a:ext uri="{FF2B5EF4-FFF2-40B4-BE49-F238E27FC236}">
                  <a16:creationId xmlns:a16="http://schemas.microsoft.com/office/drawing/2014/main" id="{DFEEC374-D64D-9297-DE63-E101929F3C9E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712;p63">
              <a:extLst>
                <a:ext uri="{FF2B5EF4-FFF2-40B4-BE49-F238E27FC236}">
                  <a16:creationId xmlns:a16="http://schemas.microsoft.com/office/drawing/2014/main" id="{01F5EAC3-2273-42BC-CF6B-E7A6DCBAC731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13;p63">
              <a:extLst>
                <a:ext uri="{FF2B5EF4-FFF2-40B4-BE49-F238E27FC236}">
                  <a16:creationId xmlns:a16="http://schemas.microsoft.com/office/drawing/2014/main" id="{A54631F5-F9E9-9B77-A5A7-5F870DEA2077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Google Shape;2411;p35">
            <a:extLst>
              <a:ext uri="{FF2B5EF4-FFF2-40B4-BE49-F238E27FC236}">
                <a16:creationId xmlns:a16="http://schemas.microsoft.com/office/drawing/2014/main" id="{0EED9E36-6399-19BD-798D-4EE4C138BB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3BEF1E07-1271-CA84-0CFC-818FD1FFE077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352859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2447;p39">
            <a:extLst>
              <a:ext uri="{FF2B5EF4-FFF2-40B4-BE49-F238E27FC236}">
                <a16:creationId xmlns:a16="http://schemas.microsoft.com/office/drawing/2014/main" id="{D9743CC1-9A14-7F39-AF11-D4FE800C966E}"/>
              </a:ext>
            </a:extLst>
          </p:cNvPr>
          <p:cNvSpPr/>
          <p:nvPr/>
        </p:nvSpPr>
        <p:spPr>
          <a:xfrm>
            <a:off x="2164080" y="393909"/>
            <a:ext cx="5257202" cy="1065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C05583B-32AF-41DD-8A76-F4379A8B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178" y="191800"/>
            <a:ext cx="5257202" cy="1065500"/>
          </a:xfrm>
          <a:solidFill>
            <a:schemeClr val="tx1"/>
          </a:solidFill>
        </p:spPr>
        <p:txBody>
          <a:bodyPr spcFirstLastPara="1" vert="horz" wrap="square" lIns="51435" tIns="25718" rIns="51435" bIns="25718" numCol="1" rtl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e-IL" dirty="0">
                <a:latin typeface="Amatic SC"/>
                <a:cs typeface="Amatic SC"/>
              </a:rPr>
              <a:t>דרכים לביצוע אירוע הערכה מסכמת </a:t>
            </a:r>
            <a:br>
              <a:rPr lang="en-US" dirty="0">
                <a:latin typeface="Amatic SC"/>
                <a:cs typeface="Amatic SC"/>
              </a:rPr>
            </a:br>
            <a:r>
              <a:rPr lang="he-IL" dirty="0">
                <a:latin typeface="Amatic SC"/>
                <a:cs typeface="Amatic SC"/>
              </a:rPr>
              <a:t>של תהליך הלמידה במעבדת החקר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E37A48-2397-4EA6-BE52-AD40A354A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44" y="1643050"/>
            <a:ext cx="8143329" cy="2753545"/>
          </a:xfrm>
        </p:spPr>
        <p:txBody>
          <a:bodyPr anchor="ctr">
            <a:noAutofit/>
          </a:bodyPr>
          <a:lstStyle/>
          <a:p>
            <a:pPr marL="139700" lvl="0" indent="0" algn="r" rtl="1">
              <a:lnSpc>
                <a:spcPct val="150000"/>
              </a:lnSpc>
              <a:buNone/>
            </a:pPr>
            <a:r>
              <a:rPr lang="he-IL" sz="1500" dirty="0">
                <a:cs typeface="+mn-cs"/>
              </a:rPr>
              <a:t>הערכה מסורתית – ביצוע בחינה בכתב. </a:t>
            </a:r>
            <a:br>
              <a:rPr lang="en-US" sz="1500" dirty="0">
                <a:cs typeface="+mn-cs"/>
              </a:rPr>
            </a:br>
            <a:r>
              <a:rPr lang="he-IL" sz="1500" dirty="0">
                <a:cs typeface="+mn-cs"/>
              </a:rPr>
              <a:t>מומלץ להכין מחוון להערכת הבחינה בכתב.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</a:rPr>
              <a:t>- דוגמאות מבחינות בגרות שהתקיימו בעבר: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2"/>
              </a:rPr>
              <a:t>שאלון בגרות 37202 תשע"ד שאלה 17</a:t>
            </a:r>
            <a:endParaRPr lang="he-IL" sz="1350" dirty="0">
              <a:cs typeface="+mn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3"/>
              </a:rPr>
              <a:t>שאלון בגרות 37202 תשע"ג שאלה 17</a:t>
            </a:r>
            <a:endParaRPr lang="he-IL" sz="1350" dirty="0">
              <a:cs typeface="+mn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4"/>
              </a:rPr>
              <a:t>שאלון בגרות 37202 תשע"ב שאלה 17</a:t>
            </a:r>
            <a:endParaRPr lang="he-IL" sz="1350" dirty="0">
              <a:cs typeface="+mn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5"/>
              </a:rPr>
              <a:t>שאלון בגרות 37202 תשע"א שאלה 17</a:t>
            </a:r>
            <a:endParaRPr lang="he-IL" sz="1350" dirty="0">
              <a:cs typeface="+mn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6"/>
              </a:rPr>
              <a:t>איתור שאלוני בגרות</a:t>
            </a:r>
            <a:r>
              <a:rPr lang="he-IL" sz="1350" dirty="0">
                <a:cs typeface="+mn-cs"/>
              </a:rPr>
              <a:t> </a:t>
            </a:r>
            <a:endParaRPr lang="en-US" sz="1350" dirty="0">
              <a:cs typeface="+mn-cs"/>
            </a:endParaRPr>
          </a:p>
          <a:p>
            <a:pPr marL="139700" indent="0" algn="r" rtl="1">
              <a:lnSpc>
                <a:spcPct val="150000"/>
              </a:lnSpc>
              <a:buNone/>
            </a:pPr>
            <a:endParaRPr lang="he-IL" sz="1350" dirty="0">
              <a:cs typeface="+mn-cs"/>
            </a:endParaRPr>
          </a:p>
          <a:p>
            <a:pPr marL="139700" indent="0" algn="r" rtl="1">
              <a:lnSpc>
                <a:spcPct val="150000"/>
              </a:lnSpc>
              <a:buNone/>
            </a:pPr>
            <a:r>
              <a:rPr lang="he-IL" sz="1500" dirty="0">
                <a:cs typeface="+mn-cs"/>
              </a:rPr>
              <a:t>טופס מקוון-</a:t>
            </a:r>
            <a:r>
              <a:rPr lang="he-IL" sz="1350" dirty="0">
                <a:cs typeface="+mn-cs"/>
              </a:rPr>
              <a:t> תחת הלשונית "</a:t>
            </a:r>
            <a:r>
              <a:rPr lang="he-IL" sz="1350" dirty="0">
                <a:cs typeface="+mn-cs"/>
                <a:hlinkClick r:id="rId7"/>
              </a:rPr>
              <a:t>אני בוחן את עצמי</a:t>
            </a:r>
            <a:r>
              <a:rPr lang="he-IL" sz="1350" dirty="0">
                <a:cs typeface="+mn-cs"/>
              </a:rPr>
              <a:t>"</a:t>
            </a:r>
          </a:p>
        </p:txBody>
      </p:sp>
      <p:grpSp>
        <p:nvGrpSpPr>
          <p:cNvPr id="5" name="Google Shape;2688;p63">
            <a:extLst>
              <a:ext uri="{FF2B5EF4-FFF2-40B4-BE49-F238E27FC236}">
                <a16:creationId xmlns:a16="http://schemas.microsoft.com/office/drawing/2014/main" id="{333BBE38-3E05-C975-4CCA-4666E324F42C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1E6F31DC-BB42-64B6-3C21-516CD1E545A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B14AA133-D119-FF8A-3BF0-ECC43128D8C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C5DF3599-078B-EF6F-30B1-EC7383E0618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9AA1F096-3532-EB5D-C244-CEB427A055B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7805AC03-D1D6-A229-065D-FEB3534BBC4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B182DE11-8005-70AA-984F-065C1468477E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BD397B15-E3FC-13DF-EF0E-DFF8A57B685A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7F3D0CCB-C167-6355-79F6-F2EB8E5831B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9559F94E-1864-C2D7-9E1E-560CA725559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36FC7038-AEC0-E6D4-3BE3-8C33801159F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BC44883F-4319-4436-D858-947C3AD68D1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CC68D635-8EC1-BAE4-3DAE-BB706FC0F570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7690708C-4797-2DEB-1194-EA25E900C95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1FCBE336-D6CC-841F-067A-E525DCE8FA3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63346190-E155-13FC-B58E-2E60CCA1290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430B40AE-2FE1-1203-46C9-A170254D9AE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CE43F21D-57A0-3C8C-DDA6-B0F9E42A2EE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67C0625B-852E-E238-914A-BB2B023C34D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CFAF83FF-A650-8D27-0778-EC29DC8A1B8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B052F3E9-8EBC-BA1A-36E4-4F9E2318055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02D0BF5B-86E6-A4CE-7DC1-85ED440A591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4D2167D7-A15E-471F-6458-CF37D4CF1D3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BFE554C5-8B9B-9003-48C1-ECF54ACE131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56E86D81-CBC3-3E20-3193-8CBFB7930ED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3FB09FBD-B525-AC64-60C6-6774597DCAF6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3CDABCA6-4B44-CA1D-FA68-B34B5531AF1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B0CCF0A4-7958-ECAF-7F71-43E5E05111A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272D4BF0-ECDC-C1BD-FA2C-E1CBE503607B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9D438A34-5DFE-3221-D1FC-DA62A2DF732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D7463A2C-F392-649F-5506-148C1E849FA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9388DE19-7F66-F9A0-FBD7-79F80AE9164C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5BE01BE7-CDA7-DDDD-E632-3513492008DE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AD7688B5-7CCA-26CE-1FAC-79E7A2327CA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E59F5634-F5EE-9F46-A374-11E1A1680C2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E22850E5-736E-6234-3FC4-2555A55274F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050BC307-7151-1F29-DE32-F6BCC27701A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7EA32AAD-6C40-98AD-C90F-1AD8A44D207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24AFB548-E2B0-9B15-6728-F64CFECF830F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BE4214CB-DCE0-CFCA-77CF-95FC8A5BC0B9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A5A9571E-9819-EA70-EA1B-5FAAB083EB7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8ACD9D9A-6869-596F-273C-4C1DCA641AA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EC9CD51F-22AB-6DE8-B806-2F65819AF3F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0DB049FE-5BA8-CB42-D050-0A2C662F5A5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4C8E6DCA-D16A-1EE0-757B-0275CA6A7C4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1D802324-E57C-5153-5314-ED565ABC7F6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198E6BDE-52A7-6D0C-306D-62E6D575184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54A00867-0ED9-31E9-A7DA-BF6A1F101DA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49CBDCC4-9521-907A-19C4-271A73EA1B38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864CB28E-7E25-B2DC-9D75-52F364B845A6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329A6352-363D-2FC9-7214-61C0EAF9D1C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EA731CF8-D308-E1D5-DFB0-3AF7E5C7B624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A9114132-4374-0076-BDE3-DAC8F63F1DD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תיבת טקסט 59">
            <a:extLst>
              <a:ext uri="{FF2B5EF4-FFF2-40B4-BE49-F238E27FC236}">
                <a16:creationId xmlns:a16="http://schemas.microsoft.com/office/drawing/2014/main" id="{FED2D19B-89E0-2A74-8CEC-5F3AF3861716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176064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BB784ADE-E3D2-49EF-88F8-71B604CD890D}"/>
              </a:ext>
            </a:extLst>
          </p:cNvPr>
          <p:cNvSpPr txBox="1">
            <a:spLocks/>
          </p:cNvSpPr>
          <p:nvPr/>
        </p:nvSpPr>
        <p:spPr bwMode="auto">
          <a:xfrm>
            <a:off x="1401778" y="117128"/>
            <a:ext cx="6340445" cy="1163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51435" tIns="25718" rIns="51435" bIns="25718" numCol="1" rtlCol="1" anchor="b" anchorCtr="0" compatLnSpc="1">
            <a:prstTxWarp prst="textNoShape">
              <a:avLst/>
            </a:prstTxWarp>
            <a:no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he-IL" sz="3500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חישוב ציון שנתי במעבדת החקר בהיבחנות פנימית</a:t>
            </a:r>
          </a:p>
          <a:p>
            <a:pPr algn="ctr"/>
            <a:r>
              <a:rPr lang="he-IL" sz="3500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 ללא הערכה מסכמת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941" y="1423837"/>
            <a:ext cx="5481414" cy="3219478"/>
          </a:xfrm>
          <a:prstGeom prst="rect">
            <a:avLst/>
          </a:prstGeom>
        </p:spPr>
      </p:pic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075952B3-DF61-A300-5FDF-4AFBBAD05803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E2AC1210-242D-7BCB-89DC-A7302062A55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C96BE803-4BE6-8550-3860-F75B49F758E5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148C3C26-05E7-929C-A9E8-9C19BDB9C8FB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97F7E821-0819-063F-12DC-FC2D8253F01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654857CB-CE5F-D7E2-A894-D9499B1A835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AE62E1FB-D045-D80A-64A7-BA4E47BEEEC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F3664391-219C-251C-3089-9E54786CEF8E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8DF8B6FA-D811-34BD-EE9D-23716900AB1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E6FD6377-3DDC-716F-4439-B4A61EF78577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AFAC09E4-5FC4-E0FC-7CD8-B7578B5E6E2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EB29EFC1-DE5B-9555-F4EC-27303150CFC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05C7DCDB-329F-3E45-B8BE-719ABF51FE7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0115315F-A2D9-8B09-B3B8-3810423F549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4821E4C5-E3FF-FCC3-A22D-324C28A3756B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A236D04F-FDEF-D29E-4595-DCB7C7F4EED2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43A6B6CA-C879-F22B-2419-D477DC6D839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A48AED4E-FF35-4E92-A39F-10297C852692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CEA3C23D-B119-884F-FB3C-0FBD506FB5F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99DBF26E-2C37-826E-BA44-6573BBF0412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AFC8384D-0C8D-FFC4-FF9A-F03F8CC34B51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823D998A-736F-73AE-A734-1BC50D601C81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CCB686F2-31D6-4974-9009-9559F98240C6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8B58A675-A327-B4A1-870D-3386F76BC877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08B4F55B-03F6-5012-E133-989213FC6D5D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AC61C672-B54A-0CB9-0AEE-09BADB64E21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EC0EE45A-6558-110E-C1F7-AEF2643FEE66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27A6580E-0124-0278-4547-693E591D1A4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D8270849-E11F-C34F-30CB-F1C9BF645BA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0B667351-2699-6EB4-2F56-BBE9E135968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2E0B670C-715E-5C9F-9C34-D9DEC09EBBB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155C845A-6AD6-D852-6A4C-21CA01703388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8DA497E3-C936-FFEC-C61B-8FB8592A136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14A07C12-AD86-8F60-3D74-6D164A5AAA97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DE65F774-DAF6-47E6-F65B-B63DDBD86F0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7237D7E0-CE67-B94E-12C3-EDF515585C4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161FFD6A-A2DE-670E-232C-6D893B08CBB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017336D0-FCCF-6427-90D5-EA4E496D287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12591C58-27A2-6AC7-CC1C-B31AC117BEF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8E29A41C-7D58-FBE1-C909-012B8E11DFE9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FCA6DA01-B7A6-DB4D-0F10-AFFFC505848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A7182FDD-5E04-C078-168C-53630348BE7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83A584EB-FD0B-F901-DFC0-B050DFC301E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F8796F38-507B-27DF-020F-B529795E0420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52674A08-3E3F-6D48-E549-BF2DD63829D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E4D80157-AF40-ADAD-51EE-0370943246A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5DB946BF-3E9B-D92E-1CCC-8962AFCF09C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290D1F93-9A2B-3F54-0B14-EEB5255B4BB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4D4546A3-266C-CA46-0895-3594D999E0F7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FDD5C369-F72B-70A4-4A3F-EC3B51EBC207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A01B7ECC-6A02-FFE5-10E5-AF5B60D9B8D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0409177C-6A36-9A26-9423-96FD247956A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8F33B619-9647-41FA-BE21-D867E7CF2F6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22F7D95E-83E0-1BD3-E4E1-151757ACD94A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258910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A4FCB78-4AAE-4C5D-B358-A55889627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8465" y="404247"/>
            <a:ext cx="6340445" cy="1179686"/>
          </a:xfrm>
          <a:solidFill>
            <a:schemeClr val="tx1"/>
          </a:solidFill>
        </p:spPr>
        <p:txBody>
          <a:bodyPr spcFirstLastPara="1" vert="horz" wrap="square" lIns="51435" tIns="25718" rIns="51435" bIns="25718" numCol="1" rtl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kern="1200" dirty="0">
                <a:latin typeface="Amatic SC"/>
                <a:ea typeface="+mj-ea"/>
                <a:cs typeface="Amatic SC"/>
                <a:sym typeface="Arial"/>
              </a:rPr>
              <a:t>חישוב ציון שנתי במעבדת החקר בהיבחנות פנימית</a:t>
            </a:r>
            <a:br>
              <a:rPr lang="he-IL" kern="1200" dirty="0">
                <a:latin typeface="Amatic SC"/>
                <a:ea typeface="+mj-ea"/>
                <a:cs typeface="Amatic SC"/>
                <a:sym typeface="Arial"/>
              </a:rPr>
            </a:br>
            <a:r>
              <a:rPr lang="he-IL" kern="1200" dirty="0">
                <a:latin typeface="Amatic SC"/>
                <a:ea typeface="+mj-ea"/>
                <a:cs typeface="Amatic SC"/>
                <a:sym typeface="Arial"/>
              </a:rPr>
              <a:t> כולל הערכה מסכמת (אחוזים נתונים)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260" y="1755694"/>
            <a:ext cx="5317650" cy="2933876"/>
          </a:xfrm>
          <a:prstGeom prst="rect">
            <a:avLst/>
          </a:prstGeom>
        </p:spPr>
      </p:pic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DBA58121-2AC4-FA5F-58C8-BEF217106744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9FCF353F-12A0-4D1A-D2DB-3A2922CA0ED3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F3094924-2038-4EA9-EDF0-2D8B04FC5328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928B5FA2-594E-9193-B125-29864F5F19B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52066AE0-5312-7213-858C-9F0C11DD6A51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F9A73651-66BC-CD08-EA2D-0FDBECCEAFB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709EDCD0-E186-19FA-59D7-18F88BB4CABC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ED4C7C4C-2F78-26EE-F68D-42F287EE744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0A830312-52A9-4294-EACB-5BDF6404E2D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72DFDEC5-95BF-0907-206D-D6C65E5FF2A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780B9F03-30F1-FAB4-7439-25C7238D1D81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34CDEDD2-B702-B50A-3697-3526BBDACF3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83297666-C275-8DB9-4A6B-200AE09E813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C1A156AC-38AF-5909-150E-90282810406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C6C4DA27-E670-FD34-63A1-AC6BC52EFBA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9403A688-321E-81C2-233E-D31C7F3A7E75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50B91D67-D3A7-EA06-7E63-97C4738A03B6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218AB611-8193-CA09-1BAD-47341CB1220D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893BCFD2-E4F6-4EF9-F899-5E2E7C5D896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9613CEAE-EA33-A82C-2D29-BE4D58FB47B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8FF482A4-1D15-177D-1F85-D6194BFBA88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708DEE71-0BBC-63C0-B290-D2237838E27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6A2A27B9-EF06-37CA-8EC7-7CE985D8E91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383B861F-98B8-EFDD-768E-608274BCB51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77BE4A2E-F14C-0070-EEEB-9F970638F36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A363FB80-7DD2-0C37-DB5C-340B86E8D9D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F8ED686B-9774-9020-31CD-BC4958D24AF7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6AF6C2DD-2AEE-3DF5-C3B9-28DAFCF1B3B5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4B60B082-762F-77D1-5A35-E3DDE23E29D2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A7B76D25-2DA5-702F-D284-671BCB54793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EC94F041-5EEF-1006-15BD-AA6561D994C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1AC566EB-2B5F-6F8F-5638-69EFEFF80E0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436BFA2A-B461-D927-37F8-202F0C4AC34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F2566538-3FC6-ED73-66D6-74B99EF77A42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1D856B2D-2CB7-D19D-7A5B-4AC61B66570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895DD5B4-4B1B-04A6-B967-0E5D5A77469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8446967C-D496-A647-107F-815F71CDEF06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DC5CE99E-71CF-8F1E-30EF-F79AC078E16B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23C728A9-E280-6CAD-9062-B34A60FDFAB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751D9F0C-C991-2E07-2F16-3C65BBDAE34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C96E5EE6-F074-2C9D-CAE2-EA5AA344669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BA8B5E3F-37AB-432E-2259-E07EACB6B47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3CBB2441-AEB4-C9AC-0303-5F160246C82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BC605BD5-9D24-3B04-C36F-612882DA29FD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1923397B-07DF-72A1-A332-EA52539B7DEA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6DE05B14-905B-DD64-7D4D-1D9B65AE310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1D8F6E94-EAE7-4FDD-B93D-1F221B3935B5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AAAC5216-B822-9B6C-15B9-9A0CD8506A1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31501B50-7195-DFF9-5828-971411D0F0F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66544296-781B-499F-EB9F-2C8283C8236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11B1F2C1-8054-B834-19AD-954451CBB2B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04ED2072-2546-9E15-F835-F007E9B3589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13EF9F8E-E389-66A5-63AA-25FB57B508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0F52F1D2-74EE-0C6E-41FB-BBDAA1AE1D7E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317361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2DBADE-4097-4929-861D-A55B6418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8" y="249493"/>
            <a:ext cx="6050022" cy="1152587"/>
          </a:xfrm>
          <a:solidFill>
            <a:schemeClr val="tx1"/>
          </a:solidFill>
        </p:spPr>
        <p:txBody>
          <a:bodyPr spcFirstLastPara="1" vert="horz" wrap="square" lIns="51435" tIns="25718" rIns="51435" bIns="25718" numCol="1" rtlCol="1" anchor="b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kern="1200" dirty="0">
                <a:latin typeface="Amatic SC"/>
                <a:ea typeface="+mj-ea"/>
                <a:cs typeface="Amatic SC"/>
              </a:rPr>
              <a:t>חישוב ציון שנתי במעבדת החקר בהיבחנות פנימית</a:t>
            </a:r>
            <a:br>
              <a:rPr lang="he-IL" kern="1200" dirty="0">
                <a:latin typeface="Amatic SC"/>
                <a:ea typeface="+mj-ea"/>
                <a:cs typeface="Amatic SC"/>
              </a:rPr>
            </a:br>
            <a:r>
              <a:rPr lang="he-IL" kern="1200" dirty="0">
                <a:latin typeface="Amatic SC"/>
                <a:ea typeface="+mj-ea"/>
                <a:cs typeface="Amatic SC"/>
              </a:rPr>
              <a:t> כולל הערכה מסכמת (טווח אחוזים)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39" y="1776521"/>
            <a:ext cx="5661660" cy="2866794"/>
          </a:xfrm>
          <a:prstGeom prst="rect">
            <a:avLst/>
          </a:prstGeom>
        </p:spPr>
      </p:pic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7BCF1A1F-D968-2B4E-83CF-3DDD8B44A599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588E6F0D-2270-96AB-19A8-E731B95FC20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9D54E952-FDE2-AC49-77CD-9A4D2BFF76E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1C45C612-FE3A-8279-7BC4-628B416D6D74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8C49E748-1242-4C82-1DEA-DC08F42F9AA1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868893E0-BFEB-59D1-3243-64F75D2C7B5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49AA6908-9AF4-DDD4-7E5A-6E64CD23F04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04C871EE-1ACF-0E66-8634-9493EF93B6A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28840F1D-5FD9-5D81-3555-1D2944C0895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AFCD6255-9CC0-281C-CE55-288BA213996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0A80E43D-A150-012E-F62D-BA482595245E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CA785B5D-0D7B-1767-5798-98D8B9228456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578C955B-A541-E1AF-8C37-1FDDBBD7EB26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FD027F73-9E6F-570C-ABFE-2C2560FB641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E8949ED8-FA04-3C9B-72D6-CFACB2F2657B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AF8D500A-45B7-E46F-96FE-C536F30F03C0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BC96FB43-553D-D00C-F6AE-A2762275F576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A489188A-B4A1-82E5-B45F-0BB262A4DC5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B4A32B15-1F4D-78E3-12CD-C6C476365C1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CA0FB122-D15B-149F-ACB6-0ED624616DB9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E1BEFB67-DBE8-A80F-D8D4-A9952A87DDC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D5E5E601-BF0E-F823-D831-0478172BAEBD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73B1B910-0C28-B821-607C-F5B668ADC6C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08930B7C-4807-0E60-4CEA-766C8AC62BA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B87AF86D-8CC0-0042-8FAB-B815CF4688D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03BDEFD4-B591-CB3B-CF80-F1A87E87F9F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20BEB934-B27F-44FC-DD0A-24F6FE8B279B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FD1D21E6-4BA8-80DF-7635-11A60D5FE95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D010DB94-6197-0897-7C78-5CDDDD83125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455F22B0-57E1-5732-A9E1-E4124494676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89CBCAB3-F4C1-92C3-46E7-0E566BC2068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7CADB7ED-FF89-6E4F-3970-6BCB39FC08F4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9F9CDBE0-D7E7-B28F-9ED9-0E0E566D431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864D5A1F-D345-9A78-7874-EEBBE66190F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4E37147B-08A7-3A1A-EC9C-F9B12162918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7086E26A-4E47-A9A4-FE5B-222FB8993CC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D8325C8E-A5CC-DE08-F61B-BD7203B416A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A32B69D2-0740-4674-CD69-C3D3BB60BB1E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BB0CB5C9-7C77-C8D1-5483-1788021D454F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00410D7D-0460-AC13-762F-21208B60171D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55420455-05FB-D881-A539-21C55839FCCD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49E8B69D-39EE-22A4-F5B2-626471672AE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05A2B56C-6862-7D83-5D47-5AF7401642BB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75BE56DA-D46B-76BC-F1EE-FF170FD1A08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8C640E7C-2029-DE3D-D338-2F58B57ABCD2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C179D81F-A8F3-709E-3600-CE8B5EF010F5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DAAA3AEE-0AEA-E97E-7982-009F63B7FAE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AE61AD96-63F6-CB3F-5C9A-924DBDC8CBB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C7FA10A5-82D7-2F46-CD57-CE13DA1D4A7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59551ED7-F95E-2ED0-29DF-17BD86E5252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C808F38F-F165-89E5-ACAE-317FF6CA38D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691DFD53-5CA4-8963-2ACD-F56D7803D7C6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74856469-7FEC-FFFF-1876-4121D6DD9B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94ED86A6-903A-2747-B04F-1EF9721B6194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649909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4541" y="245509"/>
            <a:ext cx="5537597" cy="723245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kern="1200" dirty="0">
                <a:latin typeface="Amatic SC"/>
                <a:ea typeface="+mj-ea"/>
                <a:cs typeface="Amatic SC"/>
              </a:rPr>
              <a:t>בחינה חיצונית במעבדת החקר</a:t>
            </a:r>
            <a:endParaRPr lang="en-US" kern="1200" dirty="0">
              <a:latin typeface="Amatic SC"/>
              <a:ea typeface="+mj-ea"/>
              <a:cs typeface="Amatic S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44" y="870507"/>
            <a:ext cx="8601059" cy="40072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hangingPunct="1">
              <a:defRPr/>
            </a:pPr>
            <a:r>
              <a:rPr lang="he-IL" sz="2400" b="1" dirty="0">
                <a:solidFill>
                  <a:srgbClr val="002060"/>
                </a:solidFill>
                <a:cs typeface="+mn-cs"/>
              </a:rPr>
              <a:t>תכולת תיק העבודות של התלמיד/</a:t>
            </a:r>
            <a:r>
              <a:rPr lang="en-US" sz="2400" b="1" dirty="0">
                <a:solidFill>
                  <a:srgbClr val="002060"/>
                </a:solidFill>
                <a:cs typeface="+mn-cs"/>
              </a:rPr>
              <a:t>disk on key</a:t>
            </a:r>
            <a:r>
              <a:rPr lang="he-IL" sz="2400" b="1" dirty="0">
                <a:solidFill>
                  <a:srgbClr val="002060"/>
                </a:solidFill>
                <a:cs typeface="+mn-cs"/>
              </a:rPr>
              <a:t>:</a:t>
            </a:r>
          </a:p>
          <a:p>
            <a:pPr marL="204788" indent="-204788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he-IL" sz="1800" dirty="0">
                <a:latin typeface="+mn-lt"/>
                <a:cs typeface="+mn-cs"/>
              </a:rPr>
              <a:t>כל פעילויות החקר שביצע (כולל טיוטות של דו"חות שתוקנו)</a:t>
            </a:r>
          </a:p>
          <a:p>
            <a:pPr marL="204788" indent="-204788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he-IL" sz="1800" dirty="0">
                <a:latin typeface="+mn-lt"/>
                <a:cs typeface="+mn-cs"/>
              </a:rPr>
              <a:t>דפי הנחייה</a:t>
            </a:r>
          </a:p>
          <a:p>
            <a:pPr marL="204788" indent="-204788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he-IL" sz="1800" dirty="0">
                <a:latin typeface="+mn-lt"/>
                <a:cs typeface="+mn-cs"/>
              </a:rPr>
              <a:t>הערכת מורה</a:t>
            </a:r>
          </a:p>
          <a:p>
            <a:pPr marL="204788" indent="-204788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he-IL" sz="1800" dirty="0">
                <a:latin typeface="+mn-lt"/>
                <a:cs typeface="+mn-cs"/>
              </a:rPr>
              <a:t>רפלקציה אישית</a:t>
            </a:r>
          </a:p>
          <a:p>
            <a:pPr algn="r" rtl="1" eaLnBrk="1" hangingPunct="1">
              <a:defRPr/>
            </a:pPr>
            <a:r>
              <a:rPr lang="he-IL" altLang="he-IL" sz="1800" dirty="0"/>
              <a:t>הניסויים בקלסר יופרדו באמצעות חוצצים. ב-</a:t>
            </a:r>
            <a:r>
              <a:rPr lang="en-US" sz="1800" dirty="0"/>
              <a:t>disk on key</a:t>
            </a:r>
            <a:r>
              <a:rPr lang="he-IL" sz="1800" dirty="0"/>
              <a:t>/פורמט שמירה אחר ברשת </a:t>
            </a:r>
            <a:r>
              <a:rPr lang="he-IL" altLang="he-IL" sz="1800" dirty="0"/>
              <a:t>יופיעו בשתי תיקיות נפרדות.</a:t>
            </a:r>
          </a:p>
          <a:p>
            <a:pPr algn="r" rtl="1" eaLnBrk="1" hangingPunct="1">
              <a:defRPr/>
            </a:pPr>
            <a:r>
              <a:rPr lang="he-IL" altLang="he-IL" sz="1800" dirty="0"/>
              <a:t>בחוצץ א'/תיקיה א' יופיעו הניסויים של מעבדת החקר הבסיסית (השייכת להערכה בית ספרית) </a:t>
            </a:r>
          </a:p>
          <a:p>
            <a:pPr algn="r" rtl="1" eaLnBrk="1" hangingPunct="1">
              <a:defRPr/>
            </a:pPr>
            <a:r>
              <a:rPr lang="he-IL" altLang="he-IL" sz="1800" dirty="0"/>
              <a:t>בחוצץ ב'/תיקיה ב' יופיעו הניסויים של מעבדת החקר המתקדמת.</a:t>
            </a:r>
          </a:p>
          <a:p>
            <a:pPr algn="r" rtl="1" eaLnBrk="1" hangingPunct="1">
              <a:defRPr/>
            </a:pPr>
            <a:r>
              <a:rPr lang="he-IL" altLang="he-IL" sz="1800" dirty="0"/>
              <a:t>יש לבחור לפני הבחינה אילו ניסויים </a:t>
            </a:r>
            <a:r>
              <a:rPr lang="he-IL" altLang="he-IL" sz="1800" dirty="0" err="1"/>
              <a:t>יתוייקו</a:t>
            </a:r>
            <a:r>
              <a:rPr lang="he-IL" altLang="he-IL" sz="1800" dirty="0"/>
              <a:t> בכל חוצץ/תיקיה לפי רמות החקר המתאימות.</a:t>
            </a:r>
          </a:p>
          <a:p>
            <a:pPr algn="ctr" rtl="1" eaLnBrk="1" hangingPunct="1">
              <a:defRPr/>
            </a:pPr>
            <a:r>
              <a:rPr lang="he-IL" sz="1800" b="1" dirty="0">
                <a:cs typeface="+mn-cs"/>
              </a:rPr>
              <a:t>תלמיד לא יוכל להבחן ולקבל ציון  על מעבדת החקר </a:t>
            </a:r>
          </a:p>
          <a:p>
            <a:pPr algn="ctr" rtl="1" eaLnBrk="1" hangingPunct="1">
              <a:defRPr/>
            </a:pPr>
            <a:r>
              <a:rPr lang="he-IL" sz="1800" b="1" dirty="0">
                <a:cs typeface="+mn-cs"/>
              </a:rPr>
              <a:t>ללא תיק עבודות/תלקיט דיגיטלי</a:t>
            </a:r>
            <a:endParaRPr lang="en-US" altLang="he-IL" sz="1800" dirty="0"/>
          </a:p>
          <a:p>
            <a:pPr algn="r" rtl="1" eaLnBrk="1" hangingPunct="1">
              <a:defRPr/>
            </a:pPr>
            <a:endParaRPr lang="he-IL" sz="1800" b="1" dirty="0">
              <a:cs typeface="+mn-cs"/>
            </a:endParaRPr>
          </a:p>
        </p:txBody>
      </p:sp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F02EA4DE-337B-B5F6-F942-834C6A9E1B2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BA0C84C4-1BEA-0539-2681-7582A2391C7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0;p63">
              <a:extLst>
                <a:ext uri="{FF2B5EF4-FFF2-40B4-BE49-F238E27FC236}">
                  <a16:creationId xmlns:a16="http://schemas.microsoft.com/office/drawing/2014/main" id="{17377504-E12D-2220-DDCA-DB834FE3BC8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E62DE9B5-2DB0-8289-D3B3-3A8166F73ED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03AEB9B6-99BF-16FE-1DB7-D926AA99CE8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BE9FD1E6-C5F9-6D21-2437-4B5170DD5E8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0994355C-1AA0-0804-E250-AA49D187D8AE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BD250C86-CF4D-186D-EEF3-1498D26F601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C88D11C8-E670-57F6-FFD6-2472438D5E9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6CE9AF93-A207-DFCA-A073-E7DE9ECD680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0A006678-DEE0-138D-69AA-9CCC3EBC312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2F4A94E4-7207-A564-40DF-DED41D001AE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4D722313-F0BE-984A-663E-552947105B0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AA69F30A-84D6-195C-65B6-92DA8A05D76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94E5CEF9-63D1-CA5A-F91C-DCB9F8D0533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ED88BEF4-10ED-E5A8-E105-78103DAE9C9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11E228AF-80A0-551A-68EB-FEE44379E0B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36F2ECAB-A46F-0F16-A579-C3944782B0E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610D5B85-F9FD-C51A-E12D-6576F8757AA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5DA8E6AE-4DB8-DC2D-E3EF-0CFFD56EBCC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E4D91A2F-6D81-D02A-01D5-5ED666724001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AF2DC834-313F-EDAA-C5AF-49C55A4AFAB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5DBDCB72-FD95-652F-DB49-B663FD3C66D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15400000-24CB-74FA-2C01-138635CBFCF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CE09FE03-8EA0-5248-7405-14F90C46A8E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1801BF1A-7A39-9035-50D2-0BA4F8AA9B3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F0A51127-6E0B-0F9B-3008-7B233E2132E2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B3DDB50C-03E7-D0C9-63D2-C410AE1A4A0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78FF12E0-213A-A42A-AB0A-4E0EF23EC00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295E941A-AFAC-E797-9A1B-A6754DADEFA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84D6CD8E-E9D4-88BA-FE61-21B9C5FEAEB3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7395C3AA-0F1D-1757-636C-636F9B633E2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29E061A1-8A93-3126-AD0B-479BCF2B90F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094AB8AC-2CAE-F3A6-1268-1B1AD9E1292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A2344A50-0F13-76FE-3F44-7722E709FD4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E0E2FC7D-7772-B154-397D-0BEDE5FFEF4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69E37A3A-B8A9-36BD-8C9C-BEA8725D2C6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46515C18-31DA-6F43-4A39-685A4FE56C9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C093AD39-761C-9D14-D472-70481AA3C36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C8BEDDD5-D31C-7DE3-9F3A-8690857F839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369F2046-EF14-BDF4-7C15-8E0CC0BE937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E429FB00-15E1-2E19-099F-F668687B06F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F44CA738-5CE9-1460-84CE-3F8DE09F3D4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AD4E99DB-6723-E04C-F2B3-21088A0E6A3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8646F4FC-B6C3-64B1-F631-63670F51BAD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B27B856C-E1BC-5285-5FDA-1D5812D07C4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1B736A77-DC4A-9CB1-C326-7AC29A22116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AA6AA4AF-3860-0703-92BA-2819366D47A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2B9CD6FD-241B-0ED3-C1B1-72F447A1AF3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44EB7A6D-B303-FB68-638D-9351C7A7291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AB90E643-E0F5-36EB-1F5E-A2F4F39FAD6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E6872522-B702-0D1E-743F-68503239348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2F299BF2-0CFC-952E-D7CF-28473575CDB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תיבת טקסט 58">
            <a:extLst>
              <a:ext uri="{FF2B5EF4-FFF2-40B4-BE49-F238E27FC236}">
                <a16:creationId xmlns:a16="http://schemas.microsoft.com/office/drawing/2014/main" id="{A84AE41F-1B88-376F-A06A-E721B26FFB0B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תוכן 2"/>
          <p:cNvSpPr>
            <a:spLocks noGrp="1"/>
          </p:cNvSpPr>
          <p:nvPr>
            <p:ph idx="1"/>
          </p:nvPr>
        </p:nvSpPr>
        <p:spPr>
          <a:xfrm>
            <a:off x="409336" y="863740"/>
            <a:ext cx="7403546" cy="3448442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altLang="he-IL" sz="2100" b="1" dirty="0">
                <a:solidFill>
                  <a:srgbClr val="FF0000"/>
                </a:solidFill>
                <a:cs typeface="+mn-cs"/>
              </a:rPr>
              <a:t>                                     </a:t>
            </a:r>
            <a:r>
              <a:rPr lang="he-IL" altLang="he-IL" sz="2400" b="1" u="sng" dirty="0">
                <a:solidFill>
                  <a:srgbClr val="002060"/>
                </a:solidFill>
                <a:cs typeface="+mn-cs"/>
              </a:rPr>
              <a:t>בחינה בעל-פה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altLang="he-IL" b="1" u="sng" dirty="0">
                <a:cs typeface="+mn-cs"/>
              </a:rPr>
              <a:t>בחינה על דו"חות ברמה 2- שאלון 037388 </a:t>
            </a:r>
            <a:r>
              <a:rPr lang="he-IL" altLang="he-IL" u="sng" dirty="0">
                <a:cs typeface="+mn-cs"/>
              </a:rPr>
              <a:t>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altLang="he-IL" sz="1800" dirty="0">
                <a:solidFill>
                  <a:srgbClr val="000000"/>
                </a:solidFill>
                <a:cs typeface="+mn-cs"/>
              </a:rPr>
              <a:t>בעת בחירת הניסויים לבחינה, התלמיד יכול לבחור אחת מבין האפשרויות הבאות:</a:t>
            </a:r>
          </a:p>
          <a:p>
            <a:pPr marL="0" indent="0" algn="r" rtl="1">
              <a:lnSpc>
                <a:spcPct val="150000"/>
              </a:lnSpc>
            </a:pPr>
            <a:r>
              <a:rPr lang="he-IL" altLang="he-IL" sz="1800" dirty="0">
                <a:solidFill>
                  <a:srgbClr val="000000"/>
                </a:solidFill>
                <a:cs typeface="+mn-cs"/>
              </a:rPr>
              <a:t>  3 ניסויים ברמה </a:t>
            </a:r>
            <a:r>
              <a:rPr lang="en-US" altLang="he-IL" sz="1800" dirty="0">
                <a:solidFill>
                  <a:srgbClr val="000000"/>
                </a:solidFill>
                <a:cs typeface="+mn-cs"/>
              </a:rPr>
              <a:t>II</a:t>
            </a:r>
            <a:r>
              <a:rPr lang="he-IL" altLang="he-IL" sz="1800" dirty="0">
                <a:solidFill>
                  <a:srgbClr val="000000"/>
                </a:solidFill>
                <a:cs typeface="+mn-cs"/>
              </a:rPr>
              <a:t> מלא.</a:t>
            </a:r>
            <a:endParaRPr lang="en-US" altLang="he-IL" sz="1800" dirty="0">
              <a:solidFill>
                <a:srgbClr val="000000"/>
              </a:solidFill>
              <a:cs typeface="+mn-cs"/>
            </a:endParaRPr>
          </a:p>
          <a:p>
            <a:pPr marL="0" indent="0" algn="r" rtl="1">
              <a:lnSpc>
                <a:spcPct val="150000"/>
              </a:lnSpc>
            </a:pPr>
            <a:r>
              <a:rPr lang="he-IL" altLang="he-IL" sz="1800" dirty="0">
                <a:solidFill>
                  <a:srgbClr val="000000"/>
                </a:solidFill>
                <a:cs typeface="+mn-cs"/>
              </a:rPr>
              <a:t>  2 ניסויים ברמה</a:t>
            </a:r>
            <a:r>
              <a:rPr lang="en-US" altLang="he-IL" sz="1800" dirty="0">
                <a:solidFill>
                  <a:srgbClr val="000000"/>
                </a:solidFill>
                <a:cs typeface="+mn-cs"/>
              </a:rPr>
              <a:t> II </a:t>
            </a:r>
            <a:r>
              <a:rPr lang="he-IL" altLang="he-IL" sz="1800" dirty="0">
                <a:solidFill>
                  <a:srgbClr val="000000"/>
                </a:solidFill>
                <a:cs typeface="+mn-cs"/>
              </a:rPr>
              <a:t>מלא  +  ניסוי אחד ברמה </a:t>
            </a:r>
            <a:r>
              <a:rPr lang="en-US" altLang="he-IL" sz="1800" dirty="0">
                <a:solidFill>
                  <a:srgbClr val="000000"/>
                </a:solidFill>
                <a:cs typeface="+mn-cs"/>
              </a:rPr>
              <a:t>II</a:t>
            </a:r>
            <a:r>
              <a:rPr lang="he-IL" altLang="he-IL" sz="1800" dirty="0">
                <a:solidFill>
                  <a:srgbClr val="000000"/>
                </a:solidFill>
                <a:cs typeface="+mn-cs"/>
              </a:rPr>
              <a:t> חלקי.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altLang="he-IL" sz="1800" dirty="0">
                <a:solidFill>
                  <a:srgbClr val="000000"/>
                </a:solidFill>
                <a:cs typeface="+mn-cs"/>
              </a:rPr>
              <a:t>בחירת הניסויים יכולה להתבצע מבין כל הניסויים ברמת החקר המתאימה. 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he-IL" altLang="he-IL" sz="18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485900" y="254468"/>
            <a:ext cx="6172200" cy="723245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kern="1200" dirty="0">
                <a:latin typeface="Amatic SC"/>
                <a:ea typeface="+mj-ea"/>
                <a:cs typeface="Amatic SC"/>
              </a:rPr>
              <a:t>בחינת הבגרות במבנית מעבדת החקר</a:t>
            </a:r>
            <a:endParaRPr lang="en-US" kern="120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2278822B-5172-5A43-9C7D-C4E02AFAD86D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682D6A6B-5CCA-5AD9-DB1C-50ABC4ADE8A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9BD734B5-C82F-F493-F7DB-83DB693F0B3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6FD5683E-9F99-B5E5-EAB6-0E44E754C7A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AAF7BD5B-91AB-75CE-CC29-2AC36985CF8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099E1B48-24D3-0B4C-6BEC-256615B76FF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C226A868-C7A5-0FF6-1DD8-2327A32E343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00C6596E-5EF8-EC3B-6C14-776FB877D39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6C5732F0-F3F8-7F25-6DE1-018EF667DE2D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17232234-7FFB-76F4-CB28-CE4BAADB863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A888A25C-E731-F57F-06F7-F6315619B13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6B659E3A-349B-3090-DB15-EF8CFDBEE6F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EF2992E5-53A0-A927-251E-D87404FB1CF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7431A65E-ADD9-F3B6-1D98-87D8F777CE6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3D2941FE-16C0-9623-E585-B2F0A5BFBFD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C195A479-E80C-C1EE-EB20-F7B481F40A7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7E1538A4-D7F3-947A-74E8-F104E366A9F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410B490A-93BC-B7DD-6776-A9453B0FA64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B079B36B-E4CA-3B5D-9CF6-14790AEABEF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32071F5B-30F0-B95E-7A85-0C3D6957DF0F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746B0315-74D4-86F3-EBA1-1C60FBD832A0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9BB4AD0B-CD43-BB78-EFBC-E7A7BDC5FF8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5E854A6B-8F7E-62A8-B5C4-60E24773A74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D0F6B6E2-6882-2B14-261E-78AE948767C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092B8216-3DF9-D5F9-3F18-EF2DB9B212F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2C8588C2-DEE5-F591-0D9D-E38D3C2F954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F3B98DA-6C8A-CA77-5358-F0FD68B70CD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2F8A48D2-C9B7-4665-74E1-534085EB059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AECD1E67-EF15-1439-E969-B34B17ECA56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ACFBA307-AB57-5290-0229-DB26A80F7A3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78C235FE-795F-9F08-3D4C-300EADFB26B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DE40157F-2A7F-5C05-F3D2-0617248069D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497E727B-E211-6325-ADAF-1516182D022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A67FDC37-86E6-5642-5017-8C32168D01F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CFC89011-926A-1509-B55F-F68CB70CADD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5C5A246D-EB79-2971-8452-A944011BD04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41FFF5E2-1522-D5DC-42CD-465E1BEDF78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C1FDCD20-48EB-7F41-D276-006304366A4B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F6AA70E0-03F0-CC75-19E9-5C8015AD3CB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8B127467-9466-923F-D4C9-AB0C4EE3419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15A60BC1-8456-DB6E-207B-94015FFF17A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3740C5B0-CC4F-9126-0067-017FD48408B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4E33852D-7709-0CD6-3AF3-8814DC234E2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09A30F60-F4BA-88E2-2A60-A3A7D572CEF0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B880CA2D-D637-C5D1-6621-0C186326A69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EE5698FF-59F0-B510-45DF-56A15D7D4EF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06A45EB0-AC86-A767-23DB-3B2CF463383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C08CF699-675E-C761-55A0-E63D756020D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2F5481DF-BC4A-AD16-3F23-B1AE6503B12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40B9505B-ED36-7448-E9D3-963A885A44A9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2B35F43E-4D86-6FE5-925A-23F53A403F0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3A93BCFF-E450-0189-0BF5-2E0B9BD4EEA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3C244E79-9076-DB2E-3DF6-590DC976020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18085" y="556023"/>
            <a:ext cx="6077039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  <a:sym typeface="Arial"/>
              </a:rPr>
              <a:t>בחינה בעל פה במבנית מעבדת החקר</a:t>
            </a:r>
            <a:endParaRPr lang="en-US" sz="3200" kern="1200" spc="150" dirty="0">
              <a:latin typeface="Amatic SC"/>
              <a:ea typeface="+mj-ea"/>
              <a:cs typeface="Amatic SC"/>
              <a:sym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818085" y="1351237"/>
            <a:ext cx="6172200" cy="3292078"/>
          </a:xfrm>
        </p:spPr>
        <p:txBody>
          <a:bodyPr/>
          <a:lstStyle/>
          <a:p>
            <a:pPr marL="0" indent="0" algn="r">
              <a:buClr>
                <a:srgbClr val="FFFF66"/>
              </a:buClr>
              <a:buNone/>
            </a:pPr>
            <a:r>
              <a:rPr lang="he-IL" altLang="he-IL" sz="2100" b="1" u="sng" dirty="0">
                <a:solidFill>
                  <a:srgbClr val="002060"/>
                </a:solidFill>
                <a:cs typeface="+mn-cs"/>
              </a:rPr>
              <a:t>מטרת הבחינה:</a:t>
            </a:r>
            <a:endParaRPr lang="he-IL" altLang="he-IL" sz="2100" b="1" dirty="0">
              <a:solidFill>
                <a:srgbClr val="002060"/>
              </a:solidFill>
              <a:cs typeface="+mn-cs"/>
            </a:endParaRP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100" dirty="0">
                <a:cs typeface="+mn-cs"/>
              </a:rPr>
              <a:t>להעריך באיזו מידה התלמידים בקיאים במיומנויות החקר וברקע המדעי הקשור לניסויים שביצעו.</a:t>
            </a: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100" b="1" u="sng" dirty="0">
                <a:solidFill>
                  <a:srgbClr val="002060"/>
                </a:solidFill>
                <a:cs typeface="+mn-cs"/>
              </a:rPr>
              <a:t>מועד הבחינה: </a:t>
            </a: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100" dirty="0">
                <a:cs typeface="+mn-cs"/>
              </a:rPr>
              <a:t>החל מהתאריך 1.3.25 ועד  לתאריך 29.5.25, שבועיים  לפני מועד בחינת הבגרות בכתב.</a:t>
            </a:r>
          </a:p>
          <a:p>
            <a:pPr marL="0" indent="0" algn="r">
              <a:lnSpc>
                <a:spcPct val="60000"/>
              </a:lnSpc>
              <a:buClr>
                <a:srgbClr val="FFFF66"/>
              </a:buClr>
              <a:buNone/>
            </a:pPr>
            <a:endParaRPr lang="he-IL" altLang="he-IL" sz="2100" dirty="0">
              <a:cs typeface="+mn-cs"/>
            </a:endParaRP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100" b="1" u="sng" dirty="0">
                <a:solidFill>
                  <a:srgbClr val="002060"/>
                </a:solidFill>
                <a:cs typeface="+mn-cs"/>
              </a:rPr>
              <a:t>משך הבחינה: </a:t>
            </a: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100" dirty="0">
                <a:cs typeface="+mn-cs"/>
              </a:rPr>
              <a:t>בחינה יחידנית: </a:t>
            </a:r>
            <a:r>
              <a:rPr lang="he-IL" altLang="he-IL" sz="2100" dirty="0">
                <a:solidFill>
                  <a:srgbClr val="000000"/>
                </a:solidFill>
                <a:cs typeface="+mn-cs"/>
              </a:rPr>
              <a:t>15-20  דקות, </a:t>
            </a:r>
            <a:r>
              <a:rPr lang="he-IL" altLang="he-IL" sz="2100" u="sng" dirty="0">
                <a:solidFill>
                  <a:srgbClr val="000000"/>
                </a:solidFill>
                <a:cs typeface="+mn-cs"/>
              </a:rPr>
              <a:t>ולא יותר מ-20 דקות</a:t>
            </a:r>
            <a:endParaRPr lang="en-US" altLang="he-IL" sz="2100" u="sng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865FB76E-2685-92C7-8873-CE353BCECC54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B64500CD-3323-AADA-5E30-BFF8733EA5D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C71E211E-771C-E340-F011-2A79A6635C6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FEB565FA-997B-3DD7-9777-A013A42F9F2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26C8BE81-E500-646D-6FC2-60BB6EF1F00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6D63451F-36A4-1C4E-7219-70F947B1323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ABDD8AF7-2C54-D619-613D-D395F8FD3D4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57DC4A76-A2C2-9691-D91B-120FF479A8FF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4BA4FE1-BB5B-0E56-6132-779CB55A8C1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A1964581-9F11-9938-AF05-4A3C5B39DC8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40431DE5-63BF-FC97-06AB-CD4205FC199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DDCC5D37-F75E-AC52-86EC-66AC386E177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FE9411FA-733F-33B8-0E75-15EEBB3C6ED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6A1F9328-1D44-B998-68BB-817A8ED3A8B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0BB12FCC-2C3E-BC3B-F1FD-E684D28E7CA6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ADCF6F8-AC18-9BD9-DF63-37DAB126D66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EBEC15BF-1F07-A394-A115-5F96C31344BB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250C6BA8-E288-7A57-8C61-01944BBD66B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A47AF4E2-6DEE-EEB2-9A24-4A20681FF76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9D161F65-A2C0-7254-0BDC-F740BBB4A25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FF30772E-8DEB-DA55-B6CB-5DE6097A055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8C826E74-F883-E30C-9BCB-96C6BA831A3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9D3ADFFD-4DA2-93F6-7966-6F11A8248C3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888A5067-AE3E-7A3C-48B6-CD17008DA27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CED16204-BF17-039F-1D60-07F0B6F410E1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789A42D9-6D3D-B43F-BE48-31F7000C4C1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414A647F-DA38-5254-BE5B-AA8B4AD56D0F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0B23BCC0-652F-9A27-7783-A3E2EEB38C2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36D2598-D76B-FAA8-43FE-99E69F5321B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90595148-6F71-FF69-A952-B36719280C8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60C29C0F-C958-8230-9922-8BCB065094F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918BE382-3173-0005-935F-2B9EC69F449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15B1BF2-F046-F756-E95E-8E5FCA56A98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89C977E5-253B-54A1-7C40-295FBB5F62F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CD99033E-E135-D407-BAED-A03D7B73400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F413FAF0-3C60-47B9-E5BA-886A449F658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4620BEB4-B377-E8B0-644D-79CED2E6CBD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A7AAF75D-A14B-C042-E71C-F4C468575B4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3B1A0AB0-7A1D-6936-E536-86E410D627B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1B77FE68-BCC5-5D14-C336-15D45BC54ED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92EB5F58-83B7-50FA-DA64-6DA90B8F4CB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34CF6A6D-BEC9-3F34-99A4-E56D61B88E7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7AB1F58B-510F-AA72-575A-51032315D21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7BDB126B-58EF-A063-8884-824FC36EB4A0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45A5D121-290C-A865-D2E2-32A701A1012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6C059E3B-4C9D-2878-C6EB-75EA4C6A2559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76A7FFBF-AED8-3112-55BF-78786942B8D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E8A2A58B-D33F-84F7-A141-12324913C27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C26AD292-D285-2F3A-A801-EB654B018FC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C1D6C8BF-B1A1-61EF-C55B-5ED5191FD88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472770D2-1D49-BB24-81D0-90C23D8AECE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1F35BEAE-0B63-35B2-FB5D-C0FADA40CAE4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2D74906F-3449-9FC3-652F-9B1458D3DCB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D8F-57F1-4B75-9F85-A44495EF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319056"/>
            <a:ext cx="3504274" cy="665875"/>
          </a:xfrm>
        </p:spPr>
        <p:txBody>
          <a:bodyPr/>
          <a:lstStyle/>
          <a:p>
            <a:pPr algn="r"/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הכנה לקראת הבחינה בע"פ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D0C3-522B-4FAF-B07A-F7DC4D4F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86" y="673836"/>
            <a:ext cx="8669328" cy="3888432"/>
          </a:xfrm>
        </p:spPr>
        <p:txBody>
          <a:bodyPr>
            <a:noAutofit/>
          </a:bodyPr>
          <a:lstStyle/>
          <a:p>
            <a:pPr marL="205740" indent="-205740" algn="r">
              <a:buClr>
                <a:schemeClr val="accent3"/>
              </a:buClr>
              <a:buNone/>
              <a:defRPr/>
            </a:pPr>
            <a:r>
              <a:rPr lang="he-IL" sz="1800" b="1" u="sng" dirty="0">
                <a:solidFill>
                  <a:srgbClr val="FF0000"/>
                </a:solidFill>
                <a:latin typeface="Arial" pitchFamily="34" charset="0"/>
                <a:cs typeface="+mn-cs"/>
              </a:rPr>
              <a:t>המורה המלמד:</a:t>
            </a:r>
          </a:p>
          <a:p>
            <a:pPr algn="r">
              <a:spcBef>
                <a:spcPts val="900"/>
              </a:spcBef>
              <a:buClr>
                <a:srgbClr val="0070C0"/>
              </a:buClr>
              <a:buSzPct val="119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כל מורה שעומד בתנאי הסף להיות בוחן מתבקש להירשם למאגר הבוחנים </a:t>
            </a:r>
            <a:r>
              <a:rPr lang="he-IL" sz="1800" dirty="0" err="1">
                <a:latin typeface="Arial" pitchFamily="34" charset="0"/>
                <a:cs typeface="+mn-cs"/>
              </a:rPr>
              <a:t>בשילובית</a:t>
            </a:r>
            <a:r>
              <a:rPr lang="he-IL" sz="1800" dirty="0">
                <a:latin typeface="Arial" pitchFamily="34" charset="0"/>
                <a:cs typeface="+mn-cs"/>
              </a:rPr>
              <a:t>.</a:t>
            </a:r>
          </a:p>
          <a:p>
            <a:pPr algn="r" rtl="1"/>
            <a:endParaRPr lang="he-IL" sz="1800" dirty="0">
              <a:cs typeface="+mn-cs"/>
            </a:endParaRPr>
          </a:p>
          <a:p>
            <a:pPr algn="r" rtl="1"/>
            <a:r>
              <a:rPr lang="he-IL" sz="1800" dirty="0">
                <a:cs typeface="+mn-cs"/>
              </a:rPr>
              <a:t>מתוך </a:t>
            </a:r>
            <a:r>
              <a:rPr lang="he-IL" sz="1800" dirty="0"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חוזר מנכ"ל</a:t>
            </a:r>
            <a:r>
              <a:rPr lang="he-IL" sz="1800" dirty="0">
                <a:cs typeface="+mn-cs"/>
              </a:rPr>
              <a:t>, תנאי הסף לקליטת עובדי הוראה במאגר הבוחנים של בחינות הבגרות הם:</a:t>
            </a:r>
          </a:p>
          <a:p>
            <a:pPr marL="139700" indent="0" algn="r" rtl="1">
              <a:buNone/>
            </a:pPr>
            <a:r>
              <a:rPr lang="he-IL" sz="1800" b="1" dirty="0">
                <a:cs typeface="+mn-cs"/>
              </a:rPr>
              <a:t>4 בוחן יוכל להיכלל במאגר אך ורק אם יעמוד בתנאי הסף המצטברים הבאים:</a:t>
            </a:r>
            <a:endParaRPr lang="he-IL" sz="1800" dirty="0">
              <a:cs typeface="+mn-cs"/>
            </a:endParaRPr>
          </a:p>
          <a:p>
            <a:pPr algn="r" rtl="1"/>
            <a:r>
              <a:rPr lang="he-IL" sz="1800" dirty="0">
                <a:cs typeface="+mn-cs"/>
              </a:rPr>
              <a:t>4.1 בעל תואר אקדמי או תואר מקביל אחר במקצוע שבו הוא מבקש להעריך/לבחון</a:t>
            </a:r>
          </a:p>
          <a:p>
            <a:pPr algn="r" rtl="1"/>
            <a:r>
              <a:rPr lang="he-IL" sz="1800" dirty="0">
                <a:cs typeface="+mn-cs"/>
              </a:rPr>
              <a:t>4.2 בעל תעודת הוראה או רישיון הוראה במקצוע ז-</a:t>
            </a:r>
            <a:r>
              <a:rPr lang="he-IL" sz="1800" dirty="0" err="1">
                <a:cs typeface="+mn-cs"/>
              </a:rPr>
              <a:t>יב</a:t>
            </a:r>
            <a:r>
              <a:rPr lang="he-IL" sz="1800" dirty="0">
                <a:cs typeface="+mn-cs"/>
              </a:rPr>
              <a:t>.</a:t>
            </a:r>
          </a:p>
          <a:p>
            <a:pPr algn="r" rtl="1"/>
            <a:r>
              <a:rPr lang="he-IL" sz="1800" dirty="0">
                <a:cs typeface="+mn-cs"/>
              </a:rPr>
              <a:t>4.3 מורה פעיל במערכת החינוך שיציג אישור של מנהל בית הספר שבו הוא מלמד.</a:t>
            </a:r>
          </a:p>
          <a:p>
            <a:pPr algn="r" rtl="1"/>
            <a:r>
              <a:rPr lang="he-IL" sz="1800" dirty="0">
                <a:cs typeface="+mn-cs"/>
              </a:rPr>
              <a:t>4.4 מורה שלימד והגיש לבחינות בגרות במקצוע המבוקש לפחות 3 פעמים (ב-3 מועדי בחינות) במרוצת חמש השנים האחרונות.</a:t>
            </a:r>
          </a:p>
          <a:p>
            <a:pPr algn="r" rtl="1"/>
            <a:r>
              <a:rPr lang="he-IL" sz="1800" dirty="0">
                <a:cs typeface="+mn-cs"/>
              </a:rPr>
              <a:t>4.5 מורה שיציג אישור השתתפות בהשתלמות אחת לפחות מטעם המפמ"ר במהלך ארבע השנים האחרונות.</a:t>
            </a:r>
          </a:p>
          <a:p>
            <a:pPr marL="0" indent="0" algn="r">
              <a:buNone/>
            </a:pPr>
            <a:r>
              <a:rPr lang="he-IL" sz="1800" dirty="0">
                <a:cs typeface="+mn-cs"/>
              </a:rPr>
              <a:t>ההנחיות לרישום למאגר הבוחנים באתר מפמ"ר כימיה</a:t>
            </a:r>
          </a:p>
          <a:p>
            <a:pPr marL="0" indent="0" algn="r">
              <a:buNone/>
            </a:pPr>
            <a:r>
              <a:rPr lang="he-IL" sz="1800" dirty="0">
                <a:solidFill>
                  <a:schemeClr val="tx1"/>
                </a:solidFill>
                <a:cs typeface="+mn-cs"/>
              </a:rPr>
              <a:t>בעת הרישום יש לבחור כמקצוע </a:t>
            </a:r>
            <a:r>
              <a:rPr lang="he-IL" sz="1800" dirty="0">
                <a:solidFill>
                  <a:schemeClr val="tx1"/>
                </a:solidFill>
                <a:highlight>
                  <a:srgbClr val="FFFF00"/>
                </a:highlight>
                <a:cs typeface="+mn-cs"/>
              </a:rPr>
              <a:t>בוחן</a:t>
            </a:r>
          </a:p>
        </p:txBody>
      </p:sp>
      <p:grpSp>
        <p:nvGrpSpPr>
          <p:cNvPr id="5" name="Google Shape;2688;p63">
            <a:extLst>
              <a:ext uri="{FF2B5EF4-FFF2-40B4-BE49-F238E27FC236}">
                <a16:creationId xmlns:a16="http://schemas.microsoft.com/office/drawing/2014/main" id="{6C41582E-0A66-AB09-F9A2-CD4A8D04887F}"/>
              </a:ext>
            </a:extLst>
          </p:cNvPr>
          <p:cNvGrpSpPr/>
          <p:nvPr/>
        </p:nvGrpSpPr>
        <p:grpSpPr>
          <a:xfrm>
            <a:off x="-611264" y="3724328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1AF35523-0CE4-A854-F735-857640146C3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BF588926-5515-78B8-E2F3-10A5FD6FE6A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2343A049-23E0-11FA-CA3A-8D6C8CA4247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50AF32B7-CB56-85BC-DEBE-ACF3C912026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24A1C238-56C2-C208-A33D-29C563BB02D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B019D8C0-0F40-647F-85C5-E5E545CD75C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C46D9144-856E-B81A-66C3-27EEDAD1511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D80414A0-019C-2C43-14D0-8ECA5209DF0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783E73BD-C351-0B83-F239-44D28600122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23B05D94-6F51-EEB3-F9DF-39252AA44E0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DB28AB82-3839-2314-A356-069E251B6906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6AF9259F-DA21-4D8D-58C4-2C321BA7447B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A1D6145D-5882-B430-908C-DB4EC72DA20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C00893D0-EC14-C80B-4653-B4665AF06DC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5AC70083-B26E-A45E-7FCD-B74D4C4140C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CEDFF188-4BAA-7E51-3442-796F4E0EED0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6B675839-9446-A350-7746-879CB243558D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E2B748AC-0E21-8B4D-74F8-62F16A0A68F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E8562E5E-0E03-1AB5-3687-A0744B7FFCE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8D605809-E8A2-5483-C0A3-7068BEE6494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EFD804CC-E251-FAE0-1006-7BF313F7712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D8B11839-654D-BB14-E63F-7A77A7DB96D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927C81D7-E555-1A76-D789-A19707901990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95390B37-E661-01CF-7B8D-9F54A8EDFFB5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22A823DD-2656-003E-10E7-A2AED67F794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81F69A4-A8FB-B5BE-5338-2E834EDF84FA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DBCD7F4B-6556-EBCA-3069-6D22805057E4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DA3BBC38-D9FE-CF5C-821F-902B578D9EA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CAA25199-7969-66FE-753F-CF650023E5C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B66D2E8B-79EF-0A3B-80BB-1896F262FD4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8268BFB6-2CA8-F494-DE4A-84A5B11D0E6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78EB04C1-6E0B-9AF5-E0C5-47BDFB7CC9EC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67979B26-7671-2C2E-A975-B22747085F1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B0E7C994-518F-5A21-D02B-5677802D85C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C821F7A9-512E-FEA6-8086-821795823AE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C6FD6166-7EEE-CC19-6E7A-15947606E2E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506774A5-CC46-5121-D419-5E0EB46DFD5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FDFFB188-5366-0ABC-A856-B5A6C89596B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8F3669B0-2989-FB96-7B31-AC5B837C127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7099EC06-F50B-C78C-CD47-F9F8686C070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D59E7EF2-8AA6-792D-84E9-D824074E233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F3AD88A1-4C6C-991A-E634-D548707E0EA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08F92CC2-1B56-E1F3-7DD9-251345E3532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7501D981-D62E-2D2E-E25E-FF505A455AB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235EA335-223C-503B-D30D-90E858DE7933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4FCA8B70-72C7-184A-C146-82F3AA570CD5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973DA646-9620-247A-003F-CCA746675F8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829F688A-C789-A3F9-CE5B-56AB6E2626DA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C64F98B6-FFA3-D4FD-85A0-9BCC9FED286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A3D3AAA3-BD4D-7DF2-9413-F4B41FF9DA1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C1D4BE86-54E0-7B2B-9812-5859CB96C3D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D952526C-0DD9-D6F1-B10A-F0C93482A36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91" y="94624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760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D8F-57F1-4B75-9F85-A44495EF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kern="1200" spc="150" dirty="0">
                <a:latin typeface="Amatic SC"/>
                <a:ea typeface="+mj-ea"/>
                <a:cs typeface="Amatic SC"/>
              </a:rPr>
              <a:t>המסמכים שיש לצרף לבקשה (/לעדכן):</a:t>
            </a:r>
            <a:r>
              <a:rPr lang="he-IL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he-IL" dirty="0"/>
            </a:b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D0C3-522B-4FAF-B07A-F7DC4D4F5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מסמכים המעידים על תואר אקדמי רלוונטי למקצוע הנדרש להערכה.</a:t>
            </a:r>
          </a:p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תעודת הוראה בכימיה</a:t>
            </a:r>
          </a:p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רישיון הוראה בכימיה ז-</a:t>
            </a:r>
            <a:r>
              <a:rPr lang="he-IL" sz="1600" dirty="0" err="1">
                <a:solidFill>
                  <a:schemeClr val="tx1"/>
                </a:solidFill>
                <a:cs typeface="+mn-cs"/>
              </a:rPr>
              <a:t>יב</a:t>
            </a:r>
            <a:endParaRPr lang="he-IL" sz="1600" dirty="0">
              <a:solidFill>
                <a:schemeClr val="tx1"/>
              </a:solidFill>
              <a:cs typeface="+mn-cs"/>
            </a:endParaRPr>
          </a:p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אישור השתתפות בהשתלמות בכימיה או הוראת הכימיה בארבע השנים האחרונות</a:t>
            </a:r>
          </a:p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אישור מנהל בית הספר שבו המורה מלמד, המעיד </a:t>
            </a:r>
            <a:r>
              <a:rPr lang="he-IL" sz="1600" dirty="0">
                <a:cs typeface="+mn-cs"/>
              </a:rPr>
              <a:t>שהוא מגיש לבחינות הבגרות, תוך פירוט המקצועות וסמלי השאלונים שהוא מלמד. (ראו נספח)</a:t>
            </a:r>
          </a:p>
          <a:p>
            <a:pPr algn="just" rtl="1">
              <a:lnSpc>
                <a:spcPct val="150000"/>
              </a:lnSpc>
            </a:pPr>
            <a:endParaRPr lang="he-IL" dirty="0">
              <a:cs typeface="+mn-cs"/>
            </a:endParaRPr>
          </a:p>
        </p:txBody>
      </p:sp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868E3CA0-8E01-BC77-DAAE-0CF8A12FF380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DECABEE1-F703-B1BA-0D52-0EE8E70CFA3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482BB9F2-3704-5B39-C0C3-4CEE11E4142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ECD7DD5-36BB-9DDE-775E-E5EA4F31F56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F148E827-DDB1-92FA-39AE-1E827326A7D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741D1E75-B838-64B9-7E46-8FC5B947717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C4DDF495-2CAD-A6E9-DA5D-1D5D5E55885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7043AFDA-8017-1C54-AA29-BE66586B561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51A65B3-8131-0861-DBB5-28C1C3A877A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91583F45-E180-FB32-8CEA-8B6583CCCF0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7ABF1A7B-AEC4-51B3-CFE5-ABE974A5DE61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0C89BE1F-B9B4-436F-B19B-8F0CCAF0DC21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C48039F3-9784-8E58-5DC8-3AD5F2EFDACD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6255F157-FC6C-B0CE-4AEB-32E5746571B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CA3D233A-1F85-7AF3-2300-BA802B2D0004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9970258B-4862-0DEF-6CBF-2851166E9F9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A1773766-EAC8-3BEF-D164-CC067BD6280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01371D0D-D699-7DFD-2AF4-D1916E558E2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5EA6F32B-E1FA-33F3-86BA-2338CFD461A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A44B7225-F2B5-EC43-F807-7C0A183A858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BB8EB149-BE92-DDCF-528E-F02390835D9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6C5DBF91-5602-8843-74BA-3F245EA4EB60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F6CC0A8A-3335-4D45-6550-3506310C9828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4BCE9A12-4A97-5618-47D3-AD3DF7E254C6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091CF291-3B3D-CE94-F728-81F6F85A9B4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EEC628E4-8EA0-1AB0-0940-DF7631FC5CB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26280865-75B4-EC4C-0693-E51BD70FFFAD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A5FCDA69-64EE-AC76-DD05-692FFD4E48F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FFF277E9-FBF4-4E1D-5894-DDF7C60E0B18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367E766E-2CAD-C248-4B03-30945DCE204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C316BFFB-60DC-0E7D-3EF7-6003ED1F1F0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77C2C007-AA6E-883C-6837-E8395145EF2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5C3BE23-5FF1-087D-DEBF-FF1B056E81CC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9DB16F38-4F06-766D-0F40-4495E25B2A0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C1FB73F2-D268-2DCE-BDC2-9F291CA5264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BE632C91-7C07-F524-8EF2-7F8F49D4B96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A03B777B-3D27-66F2-C128-6FF4A2FA848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08F3A564-4231-3B02-7310-66A9CB0E2C4D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FA2B454C-350F-1919-436D-B4BE444C383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C44FB740-FFC2-FFD3-92E9-98DD54AAB56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CF7B25E0-A568-5D9C-2B94-42D5C080668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30F6AEDD-260C-E8D1-31BA-82DFA6F0DDD5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4DCF8284-EE99-18CD-D5B0-CA7DEA0AB63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9E555714-E1F5-045B-E58C-AF6D32450CA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BE17F707-CA08-14C0-24E4-6E565CE876F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FAF26650-D247-8EBA-BFFE-EF891A1592A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09AD96BA-CA43-B9C8-65BF-6EF726EE5CF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162DB267-00DA-0735-8B88-E8F30BC48C1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C054A544-3C04-5B69-1975-7765BD027F4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CFA57389-B1FA-3A10-4324-7EECB7A9CA47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DFB80423-EE42-A993-BB32-7C14AF72170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DB2E5A68-5DA4-4CFC-D296-2C2E3D75107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48F1DB11-D4E4-7DE3-712B-FBE43558565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01840" y="451362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365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36"/>
          <p:cNvSpPr/>
          <p:nvPr/>
        </p:nvSpPr>
        <p:spPr>
          <a:xfrm>
            <a:off x="828347" y="552896"/>
            <a:ext cx="7704000" cy="2121723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6"/>
          <p:cNvSpPr txBox="1">
            <a:spLocks noGrp="1"/>
          </p:cNvSpPr>
          <p:nvPr>
            <p:ph type="title" idx="15"/>
          </p:nvPr>
        </p:nvSpPr>
        <p:spPr>
          <a:xfrm>
            <a:off x="720000" y="444548"/>
            <a:ext cx="7704000" cy="19633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en" b="1" dirty="0">
                <a:latin typeface="Amatic SC"/>
                <a:cs typeface="Amatic SC"/>
                <a:sym typeface="Amatic SC"/>
              </a:rPr>
              <a:t>ב</a:t>
            </a:r>
            <a:r>
              <a:rPr lang="he-IL" b="1" dirty="0">
                <a:latin typeface="Amatic SC"/>
                <a:cs typeface="Amatic SC"/>
              </a:rPr>
              <a:t>במצגת זו יוצגו הנחיות כלליות לבחינה על מעבדת החקר.</a:t>
            </a:r>
            <a:br>
              <a:rPr lang="he-IL" b="1" dirty="0">
                <a:latin typeface="Amatic SC"/>
                <a:cs typeface="Amatic SC"/>
              </a:rPr>
            </a:br>
            <a:r>
              <a:rPr lang="he-IL" b="1" dirty="0">
                <a:latin typeface="Amatic SC"/>
                <a:cs typeface="Amatic SC"/>
              </a:rPr>
              <a:t>בנוסף, יוצגו ההתאמות הנדרשות בשנת תשפ"ה</a:t>
            </a:r>
            <a:endParaRPr b="1" dirty="0">
              <a:latin typeface="Amatic SC"/>
              <a:cs typeface="Amatic SC"/>
              <a:sym typeface="Amatic SC"/>
            </a:endParaRPr>
          </a:p>
        </p:txBody>
      </p:sp>
      <p:pic>
        <p:nvPicPr>
          <p:cNvPr id="18" name="Google Shape;2411;p35">
            <a:extLst>
              <a:ext uri="{FF2B5EF4-FFF2-40B4-BE49-F238E27FC236}">
                <a16:creationId xmlns:a16="http://schemas.microsoft.com/office/drawing/2014/main" id="{2B4F8BB9-B006-7861-81A5-F4423C845AE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061460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3EA2DC9-FBFB-B8B0-DE04-AE2F0F4BCD13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D8F-57F1-4B75-9F85-A44495EFC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sz="3200" kern="1200" spc="150" dirty="0">
                <a:latin typeface="Amatic SC"/>
                <a:ea typeface="+mj-ea"/>
                <a:cs typeface="Amatic SC"/>
              </a:rPr>
              <a:t>מה נדרש כל בוחן לבצע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D0C3-522B-4FAF-B07A-F7DC4D4F5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600" dirty="0">
                <a:cs typeface="+mn-cs"/>
              </a:rPr>
              <a:t>להכין מראש את כל המסמכים הנדרשים בפורמט של </a:t>
            </a:r>
            <a:r>
              <a:rPr lang="en-US" sz="1600" dirty="0">
                <a:cs typeface="+mn-cs"/>
              </a:rPr>
              <a:t>pdf</a:t>
            </a:r>
            <a:r>
              <a:rPr lang="he-IL" sz="1600" dirty="0">
                <a:cs typeface="+mn-cs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he-IL" sz="1600" dirty="0">
                <a:cs typeface="+mn-cs"/>
              </a:rPr>
              <a:t>להיכנס ולעדכן את המסמכים באתר </a:t>
            </a:r>
            <a:r>
              <a:rPr lang="he-IL" sz="1600" dirty="0" err="1">
                <a:cs typeface="+mn-cs"/>
              </a:rPr>
              <a:t>המרב"ד</a:t>
            </a:r>
            <a:r>
              <a:rPr lang="he-IL" sz="1600" dirty="0">
                <a:cs typeface="+mn-cs"/>
              </a:rPr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+mn-cs"/>
                <a:hlinkClick r:id="rId2"/>
              </a:rPr>
              <a:t>http://experts.education.gov.il</a:t>
            </a:r>
            <a:endParaRPr lang="he-IL" sz="1600" dirty="0">
              <a:cs typeface="+mn-cs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he-IL" sz="1600" dirty="0">
                <a:latin typeface="Arial" panose="020B0604020202020204" pitchFamily="34" charset="0"/>
                <a:cs typeface="+mn-cs"/>
              </a:rPr>
              <a:t>כל זאת לא יאוחר מ-31 בדצמבר עבור בחינות הקיץ העוקבות ואילך. נרשם יקבל אישור בתוקף לשנה עד שלוש שנים, בהתאם לסטטוס שלו ובהתאם למסמכים שהגיש.</a:t>
            </a:r>
            <a:endParaRPr lang="he-IL" sz="1600" dirty="0">
              <a:solidFill>
                <a:schemeClr val="tx1"/>
              </a:solidFill>
              <a:cs typeface="+mn-cs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מומלץ  לבצע את התהליך כשיש זמן פנוי מכיוון שהתהליך אורך זמן מה. </a:t>
            </a:r>
          </a:p>
          <a:p>
            <a:pPr marL="0" indent="0" algn="r">
              <a:lnSpc>
                <a:spcPct val="150000"/>
              </a:lnSpc>
              <a:buNone/>
            </a:pPr>
            <a:endParaRPr lang="he-IL" dirty="0">
              <a:cs typeface="+mn-cs"/>
            </a:endParaRPr>
          </a:p>
        </p:txBody>
      </p:sp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4299B3A6-A21A-CADE-2DBB-1173946AB47E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B451ACE2-9A60-40CC-E1FF-DE7C0838C6B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4CEBE056-E14C-C282-6154-492ADBA5FEF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C48259A6-42BC-F00F-32C0-71DF2E5925F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7E2E4C13-FF43-A3B9-DC43-8742C7D96E4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E8ACAA25-8E7F-22D4-8F87-72983E4E8AC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C454C140-3724-3CFE-76B6-AD8DAD80C4D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985CF1FD-6DB4-DBB9-FCA3-1654151C5AB0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39A9E31E-5429-ADB3-1928-CF5DDAD8D07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3B117D29-AE23-59B8-9591-622F1EC288FE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8B88F415-525A-FC1C-1EC4-5713AF1A18BE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28576C42-7189-6CDE-C04A-D90200EB89EA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E61C1AAF-CB30-3960-25C8-8ED1C24EDC9F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7231EA06-4695-638B-EBB4-847E2107A366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D265D1AA-F911-091A-F003-8801B698CF8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D7C001C-24F2-9A9E-A345-F1C2C271A5E9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D3EEA86E-4C24-3973-3AA7-3A692BBC67C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DD17C9F2-2B7F-B9A2-71BF-EA9E89A2A962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E2AC5DB5-17F7-C0EF-2535-51FFC9AE839A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1BB11B92-5D1A-C553-07D7-741D4C20368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EEFC48B8-7E07-D744-96F3-77305C53C431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F5215254-0852-2D01-A257-C8A6F23D29ED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10DA0BB5-7154-7483-2747-9F13A03E222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8BBCAF8B-9314-1BD3-3A31-7D912A2C2B2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8F993225-E6E1-573C-EE02-BE2BC495B5A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8C425CF9-5AD2-8C62-5617-601AEDA144E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33B781A0-342B-093B-D361-19D730479B86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9F00FD35-E887-F70C-52CE-4196549627E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15CC682-79E2-CE16-AA6E-AD833ED29A54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B78FFDEF-4301-E509-F2F4-607AE30CD43B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3FF9BA25-1F97-40FF-6DA8-C0BBC3F60C4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D8870012-80FF-5B03-9D3E-987EF33E7DB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7B3CB269-468E-C88E-0899-2232ACB5EC1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B10DD947-EC48-2349-3A01-C2DD1FDB6605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E17CEFFC-2237-4978-7FCE-6C5406353DE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A0C13A68-4913-3EFB-429B-0D2A7E0E4F8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535C56D4-986A-F030-DEFF-243A80430B4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DAE3EE1E-821D-C7A0-2935-6A94BF990C06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4362D65E-2AD2-9730-E453-899C850750FB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B81D4583-6E4B-8615-1AE1-792E1619328F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BB8343B6-0B2F-54F8-0BA4-36DA09E4AB7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2DA25C3C-3B48-4B02-8454-9E7FC2FCA1C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FEEEDBC8-4BAB-8F83-3499-80DFCE024F6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ACD251E9-6B84-7AB3-21C1-954A5447B04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6DBE5AAE-3EDD-2A86-D456-8A113738838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F6178B15-BD6E-3058-EA0B-7438CD06E41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22D5877D-2C3A-A790-AD0A-61A6ACC0A7B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A19AFEA6-E1DD-4F7C-516C-9BA0F432D7F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FE8D5EDD-0058-3103-CE74-42D7A5061B6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ADB52573-5DD5-EAB3-D9AD-9E0187E35091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7393D48B-D57C-CDD2-E9DE-970C73174C1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AAC86569-BB44-C07F-078B-7BBFA5155A5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C0B9776E-B7B1-2B00-8833-B831446695E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9700" y="4186185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100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46848" y="1094270"/>
            <a:ext cx="6858000" cy="4206476"/>
          </a:xfrm>
        </p:spPr>
        <p:txBody>
          <a:bodyPr>
            <a:norm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sz="2000" b="1" u="sng" dirty="0">
                <a:solidFill>
                  <a:srgbClr val="A55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המורה המלמד / רכז הבגרויות: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Wingdings" panose="05000000000000000000" pitchFamily="2" charset="2"/>
              <a:buChar char="q"/>
              <a:defRPr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חייב לוודא שבית הספר ביצע הזמנת בוחן דרך </a:t>
            </a:r>
            <a:r>
              <a:rPr lang="he-IL" sz="1600" dirty="0" err="1">
                <a:latin typeface="Arial" panose="020B0604020202020204" pitchFamily="34" charset="0"/>
                <a:cs typeface="Arial" panose="020B0604020202020204" pitchFamily="34" charset="0"/>
              </a:rPr>
              <a:t>השילובית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 לשאלון המתאים 37388 רמה 2. 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Wingdings" panose="05000000000000000000" pitchFamily="2" charset="2"/>
              <a:buChar char="q"/>
              <a:defRPr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 הזמנת בוחן תתבצע </a:t>
            </a:r>
            <a:r>
              <a:rPr lang="he-IL" sz="1600" b="1" dirty="0">
                <a:latin typeface="Arial" panose="020B0604020202020204" pitchFamily="34" charset="0"/>
                <a:cs typeface="Arial" panose="020B0604020202020204" pitchFamily="34" charset="0"/>
              </a:rPr>
              <a:t>אך ורק 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לתלמידים הניגשים לבחינה חיצונית. יש לסמן </a:t>
            </a:r>
            <a:r>
              <a:rPr lang="he-IL" sz="1600" dirty="0" err="1">
                <a:latin typeface="Arial" panose="020B0604020202020204" pitchFamily="34" charset="0"/>
                <a:cs typeface="Arial" panose="020B0604020202020204" pitchFamily="34" charset="0"/>
              </a:rPr>
              <a:t>בשילובית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 עבור התלמידים את השאלון להיבחנות חיצונית.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Wingdings" panose="05000000000000000000" pitchFamily="2" charset="2"/>
              <a:buChar char="q"/>
              <a:defRPr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שיבוץ הבוחן יתבצע דרך </a:t>
            </a:r>
            <a:r>
              <a:rPr lang="he-IL" sz="1600" dirty="0" err="1">
                <a:latin typeface="Arial" panose="020B0604020202020204" pitchFamily="34" charset="0"/>
                <a:cs typeface="Arial" panose="020B0604020202020204" pitchFamily="34" charset="0"/>
              </a:rPr>
              <a:t>השילובית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  רק לתלמידים שבית הספר רשם נכון. בית הספר יקבל את המידע בעת השיבוץ. 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Wingdings" panose="05000000000000000000" pitchFamily="2" charset="2"/>
              <a:buChar char="q"/>
              <a:defRPr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לא ניתן לשבץ בוחן אם בקבוצה יש תלמידים שמסומנים פנימי או אין רישום.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Wingdings" panose="05000000000000000000" pitchFamily="2" charset="2"/>
              <a:buChar char="q"/>
              <a:defRPr/>
            </a:pPr>
            <a:r>
              <a:rPr lang="he-IL" sz="1600" b="1" dirty="0">
                <a:latin typeface="Arial" panose="020B0604020202020204" pitchFamily="34" charset="0"/>
                <a:cs typeface="Arial" panose="020B0604020202020204" pitchFamily="34" charset="0"/>
              </a:rPr>
              <a:t>נא לא להזמין בוחן לתלמידים בהיבחנות פנימית או שלא הוחלט עדיין.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Arial" panose="020B0604020202020204" pitchFamily="34" charset="0"/>
              <a:buChar char="•"/>
              <a:defRPr/>
            </a:pP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C8151A0-66AE-4FF1-9DE4-BB1B1E9370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19772" y="126206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9B3435E4-542A-0036-6B33-9C98EE6FC44A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260E407F-F40A-C101-11C4-825BE91D3885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4E9F85CE-5593-BE5C-8F76-F112E08B53B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D3BFA080-24AE-BA16-E184-CEF437865CA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5DD05057-5C51-E742-D855-9308D205B8F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AB259679-CA54-259B-A52B-01B93ABADA44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06FBD581-DC08-8F5E-888C-FFE3A970BA7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4B3B59C9-DA6E-801D-8EA0-360D271FD132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3C18B214-B528-C38F-7815-539AB27B814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FC8A0628-AA56-2EF0-8C85-3B9EDC70D10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4215FC03-5594-541A-50B3-370C99EF94A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9A1D5FB9-FE15-06B3-4B85-97FD6B1BF8EE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DEC83C60-5DA6-A756-A6B9-3500F54494F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84B23580-3963-9DE4-5113-BD0037AFB219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9FAA83D1-1BCB-4B9B-BB19-C0C5D2260AF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111F36DE-121B-4603-8A7C-862A596B8083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A8F47940-3AB8-8C81-96EE-019BDE76A32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52C611F5-0111-6E93-C43C-9D12B9D86BE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737A98D9-621D-3B7C-A103-1A4A1938336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6131EEFB-25D6-5346-39C1-6897332434E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364E89B1-611B-852A-BF48-2DE842E07F0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EED27E34-1493-8816-334F-E3DD5FA834A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E87AC135-4022-38FD-7AE0-37D83AAD189A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F5779E1C-6A17-F683-8B48-D850FA58347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DBC2FBD3-D589-2F09-E4C3-3776BD17419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998A9B17-5A15-D587-7789-DBC563EF53E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B51B62D-C812-02C2-F8DE-7482ED86B03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EF2F6D4E-7B02-B5C7-04C0-0D1260BB49A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B433123E-20F4-14F2-D97B-358FE6314A6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6AB78239-563A-0F21-4AB6-A2F81DA6675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E1C68699-0E29-F4D0-751B-63A2B0AFD31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CB339269-0D72-6FF8-D169-FD4B9AD20F9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66090688-7B1D-A4C3-0FBC-845275950FE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2CC771BB-3D05-753A-2521-6162947365F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E1042CA3-4384-1DFB-CB34-B0672F0A4FB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E72E4E33-79DA-0C95-E17C-23CF6A05CBB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B736ABCA-0432-53AB-648B-D46E2C90E11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DDE95309-1688-48B2-DAB0-74E89FB8783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C11CF185-B14A-4DFD-967A-96115DEE133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021821B6-8E7E-945E-8D3D-BE1684E6DDF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88AD1AA4-ED2A-A76A-CD6B-DE725B4CE65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08B201FB-7E75-C4E3-E8AA-98BAE43478AF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26AEF024-27DE-E4B4-1961-80F48A8636C5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CC03E4ED-B48C-0BFB-BD30-5500F8F3459D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682064E1-1E6D-9E9C-B539-1EC0E08BB30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05CDB81C-E221-E222-9347-28EAEE5D13E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27D97BA2-9931-D511-C00F-5D1055AAF90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0467683E-F062-43CC-65C1-471DA761088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FCBCE16D-DDFB-21E8-D292-466B8AF2CE5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C0A681FF-E77B-946E-8B93-9CC9F05BC5F2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1FFC342D-BE39-8007-0F9F-31435388560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9F349A8E-414A-49D3-3E06-0E9A2B831AE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116B654A-DF5D-1261-9E92-0B12445F199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865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810818"/>
            <a:ext cx="6858000" cy="4206476"/>
          </a:xfrm>
        </p:spPr>
        <p:txBody>
          <a:bodyPr>
            <a:norm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sz="2100" b="1" u="sng" dirty="0">
                <a:solidFill>
                  <a:srgbClr val="0070C0"/>
                </a:solidFill>
                <a:latin typeface="Arial" pitchFamily="34" charset="0"/>
                <a:cs typeface="+mn-cs"/>
              </a:rPr>
              <a:t>המורה המלמד / רכז הבגרויות: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dirty="0">
                <a:latin typeface="Arial" pitchFamily="34" charset="0"/>
                <a:cs typeface="+mn-cs"/>
              </a:rPr>
              <a:t>יש להקפיד שכל אחד מהתלמידים בקבוצת הלימוד המשובצת </a:t>
            </a:r>
            <a:r>
              <a:rPr lang="he-IL" dirty="0" err="1">
                <a:latin typeface="Arial" pitchFamily="34" charset="0"/>
                <a:cs typeface="+mn-cs"/>
              </a:rPr>
              <a:t>בשילובית</a:t>
            </a:r>
            <a:r>
              <a:rPr lang="he-IL" dirty="0">
                <a:latin typeface="Arial" pitchFamily="34" charset="0"/>
                <a:cs typeface="+mn-cs"/>
              </a:rPr>
              <a:t> 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dirty="0">
                <a:latin typeface="Arial" pitchFamily="34" charset="0"/>
                <a:cs typeface="+mn-cs"/>
              </a:rPr>
              <a:t>    יהיה רשום לחיצוני כלומר יופיע לו הסטטוס הבא: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dirty="0">
              <a:latin typeface="Arial" pitchFamily="34" charset="0"/>
              <a:cs typeface="+mn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dirty="0">
                <a:latin typeface="Arial" pitchFamily="34" charset="0"/>
                <a:cs typeface="+mn-cs"/>
              </a:rPr>
              <a:t>לא ניתן לשבץ בוחן אם אחד התלמידים יהיה בסטטוס: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dirty="0">
              <a:latin typeface="Arial" pitchFamily="34" charset="0"/>
              <a:cs typeface="+mn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dirty="0">
                <a:latin typeface="Arial" pitchFamily="34" charset="0"/>
                <a:cs typeface="+mn-cs"/>
              </a:rPr>
              <a:t>או: 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dirty="0">
              <a:latin typeface="Arial" pitchFamily="34" charset="0"/>
              <a:cs typeface="+mn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dirty="0">
              <a:latin typeface="Arial" pitchFamily="34" charset="0"/>
              <a:cs typeface="+mn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dirty="0">
                <a:latin typeface="Arial" pitchFamily="34" charset="0"/>
                <a:cs typeface="+mn-cs"/>
              </a:rPr>
              <a:t>שינוי סטטוס יכול לקחת יום יומיים לפני שניתן לשבץ בוחן.   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b="1" u="sng" dirty="0">
              <a:latin typeface="Arial" pitchFamily="34" charset="0"/>
              <a:cs typeface="+mn-cs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38FC3DFB-3B9A-4A6B-94C2-580D010A6DD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417972" y="1974203"/>
            <a:ext cx="3310295" cy="356777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3D1BE63-D535-47DD-A1BD-FD6EFD9C64F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012892" y="2712368"/>
            <a:ext cx="2715375" cy="27384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FC9DFF6-6081-499D-8074-1D845E24797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194790" y="3403446"/>
            <a:ext cx="2818543" cy="356776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474DFE0-A049-482C-A5D4-0962FF69A4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469337" y="278052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784528DC-A6B9-8C71-8695-666DFED561A0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14FDE3C8-BF50-8B87-5E98-90E20C59E3D4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C01A55FB-C04E-0F52-564B-185AE2B70BC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1;p63">
              <a:extLst>
                <a:ext uri="{FF2B5EF4-FFF2-40B4-BE49-F238E27FC236}">
                  <a16:creationId xmlns:a16="http://schemas.microsoft.com/office/drawing/2014/main" id="{63D38810-597E-77DF-14FD-13332BE4C4A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2;p63">
              <a:extLst>
                <a:ext uri="{FF2B5EF4-FFF2-40B4-BE49-F238E27FC236}">
                  <a16:creationId xmlns:a16="http://schemas.microsoft.com/office/drawing/2014/main" id="{C1F75B85-D167-CBD7-C89E-14C5C4014492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3;p63">
              <a:extLst>
                <a:ext uri="{FF2B5EF4-FFF2-40B4-BE49-F238E27FC236}">
                  <a16:creationId xmlns:a16="http://schemas.microsoft.com/office/drawing/2014/main" id="{C19C1CFF-B761-BD33-4644-837E752F4A23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4;p63">
              <a:extLst>
                <a:ext uri="{FF2B5EF4-FFF2-40B4-BE49-F238E27FC236}">
                  <a16:creationId xmlns:a16="http://schemas.microsoft.com/office/drawing/2014/main" id="{74AC23DF-A73D-DABE-47B6-EB8AC8E0532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5;p63">
              <a:extLst>
                <a:ext uri="{FF2B5EF4-FFF2-40B4-BE49-F238E27FC236}">
                  <a16:creationId xmlns:a16="http://schemas.microsoft.com/office/drawing/2014/main" id="{5C3043FB-0C44-0223-940A-361DF9BD14E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6;p63">
              <a:extLst>
                <a:ext uri="{FF2B5EF4-FFF2-40B4-BE49-F238E27FC236}">
                  <a16:creationId xmlns:a16="http://schemas.microsoft.com/office/drawing/2014/main" id="{7FA8C0B4-1858-664F-46D9-FB6AF58E62A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7;p63">
              <a:extLst>
                <a:ext uri="{FF2B5EF4-FFF2-40B4-BE49-F238E27FC236}">
                  <a16:creationId xmlns:a16="http://schemas.microsoft.com/office/drawing/2014/main" id="{3D892DDE-F1BA-551E-C73F-F6D8C62F4800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98;p63">
              <a:extLst>
                <a:ext uri="{FF2B5EF4-FFF2-40B4-BE49-F238E27FC236}">
                  <a16:creationId xmlns:a16="http://schemas.microsoft.com/office/drawing/2014/main" id="{58F7DC9D-7EC5-012D-A43B-00C42C8C841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99;p63">
              <a:extLst>
                <a:ext uri="{FF2B5EF4-FFF2-40B4-BE49-F238E27FC236}">
                  <a16:creationId xmlns:a16="http://schemas.microsoft.com/office/drawing/2014/main" id="{8101EF4A-5FC6-8A5E-7F05-F55228E9AB2E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0;p63">
              <a:extLst>
                <a:ext uri="{FF2B5EF4-FFF2-40B4-BE49-F238E27FC236}">
                  <a16:creationId xmlns:a16="http://schemas.microsoft.com/office/drawing/2014/main" id="{8CDD83D0-9CF5-FC10-DEF3-BB05009D13D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1;p63">
              <a:extLst>
                <a:ext uri="{FF2B5EF4-FFF2-40B4-BE49-F238E27FC236}">
                  <a16:creationId xmlns:a16="http://schemas.microsoft.com/office/drawing/2014/main" id="{5ED50097-4B4B-2D5D-0AB5-1F5C302A583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2;p63">
              <a:extLst>
                <a:ext uri="{FF2B5EF4-FFF2-40B4-BE49-F238E27FC236}">
                  <a16:creationId xmlns:a16="http://schemas.microsoft.com/office/drawing/2014/main" id="{8A42B288-51F9-44D0-166F-E115FB61690B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3;p63">
              <a:extLst>
                <a:ext uri="{FF2B5EF4-FFF2-40B4-BE49-F238E27FC236}">
                  <a16:creationId xmlns:a16="http://schemas.microsoft.com/office/drawing/2014/main" id="{CAC89B76-2945-4C4F-A46E-3AEC76F8A532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4;p63">
              <a:extLst>
                <a:ext uri="{FF2B5EF4-FFF2-40B4-BE49-F238E27FC236}">
                  <a16:creationId xmlns:a16="http://schemas.microsoft.com/office/drawing/2014/main" id="{863A14E4-D0D4-9A2E-8D34-CB06C310E28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5;p63">
              <a:extLst>
                <a:ext uri="{FF2B5EF4-FFF2-40B4-BE49-F238E27FC236}">
                  <a16:creationId xmlns:a16="http://schemas.microsoft.com/office/drawing/2014/main" id="{435A2528-3627-5814-FEA2-097088BFB094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6;p63">
              <a:extLst>
                <a:ext uri="{FF2B5EF4-FFF2-40B4-BE49-F238E27FC236}">
                  <a16:creationId xmlns:a16="http://schemas.microsoft.com/office/drawing/2014/main" id="{B7245FE7-E569-C038-C1EE-13C0F0EFBD8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7;p63">
              <a:extLst>
                <a:ext uri="{FF2B5EF4-FFF2-40B4-BE49-F238E27FC236}">
                  <a16:creationId xmlns:a16="http://schemas.microsoft.com/office/drawing/2014/main" id="{C04737F1-3723-AA60-94E8-B44262577BF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8;p63">
              <a:extLst>
                <a:ext uri="{FF2B5EF4-FFF2-40B4-BE49-F238E27FC236}">
                  <a16:creationId xmlns:a16="http://schemas.microsoft.com/office/drawing/2014/main" id="{548CB901-1070-2C7B-4270-F6C3FD96232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09;p63">
              <a:extLst>
                <a:ext uri="{FF2B5EF4-FFF2-40B4-BE49-F238E27FC236}">
                  <a16:creationId xmlns:a16="http://schemas.microsoft.com/office/drawing/2014/main" id="{64275BB9-5879-C272-BAD2-027EBC6D7B84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0;p63">
              <a:extLst>
                <a:ext uri="{FF2B5EF4-FFF2-40B4-BE49-F238E27FC236}">
                  <a16:creationId xmlns:a16="http://schemas.microsoft.com/office/drawing/2014/main" id="{47FB6386-4A10-6859-417B-EA0BA4665A9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1;p63">
              <a:extLst>
                <a:ext uri="{FF2B5EF4-FFF2-40B4-BE49-F238E27FC236}">
                  <a16:creationId xmlns:a16="http://schemas.microsoft.com/office/drawing/2014/main" id="{18C43203-E8C2-BA6B-DD72-7E6E6A0933F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12;p63">
              <a:extLst>
                <a:ext uri="{FF2B5EF4-FFF2-40B4-BE49-F238E27FC236}">
                  <a16:creationId xmlns:a16="http://schemas.microsoft.com/office/drawing/2014/main" id="{91FA267E-28DA-201F-E3B2-B22038D4429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13;p63">
              <a:extLst>
                <a:ext uri="{FF2B5EF4-FFF2-40B4-BE49-F238E27FC236}">
                  <a16:creationId xmlns:a16="http://schemas.microsoft.com/office/drawing/2014/main" id="{2756636B-A284-F96A-654B-A9E226A0307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688;p63">
            <a:extLst>
              <a:ext uri="{FF2B5EF4-FFF2-40B4-BE49-F238E27FC236}">
                <a16:creationId xmlns:a16="http://schemas.microsoft.com/office/drawing/2014/main" id="{150F52B1-2E29-7B5A-4203-A3AE9CC6FCA3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5" name="Google Shape;2689;p63">
              <a:extLst>
                <a:ext uri="{FF2B5EF4-FFF2-40B4-BE49-F238E27FC236}">
                  <a16:creationId xmlns:a16="http://schemas.microsoft.com/office/drawing/2014/main" id="{0DFC77B5-DE02-BBCE-5597-A61671048B1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0;p63">
              <a:extLst>
                <a:ext uri="{FF2B5EF4-FFF2-40B4-BE49-F238E27FC236}">
                  <a16:creationId xmlns:a16="http://schemas.microsoft.com/office/drawing/2014/main" id="{56F049A8-33B1-268E-76C8-ADAE70F79F1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1;p63">
              <a:extLst>
                <a:ext uri="{FF2B5EF4-FFF2-40B4-BE49-F238E27FC236}">
                  <a16:creationId xmlns:a16="http://schemas.microsoft.com/office/drawing/2014/main" id="{83FE5C14-1386-3F8C-7E54-07D1C080B3A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2;p63">
              <a:extLst>
                <a:ext uri="{FF2B5EF4-FFF2-40B4-BE49-F238E27FC236}">
                  <a16:creationId xmlns:a16="http://schemas.microsoft.com/office/drawing/2014/main" id="{B34ABB1B-1A8E-D23A-0DE4-9358C104B67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3;p63">
              <a:extLst>
                <a:ext uri="{FF2B5EF4-FFF2-40B4-BE49-F238E27FC236}">
                  <a16:creationId xmlns:a16="http://schemas.microsoft.com/office/drawing/2014/main" id="{956461FD-E00B-BEBB-B2B4-48FBD9969C6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4;p63">
              <a:extLst>
                <a:ext uri="{FF2B5EF4-FFF2-40B4-BE49-F238E27FC236}">
                  <a16:creationId xmlns:a16="http://schemas.microsoft.com/office/drawing/2014/main" id="{27C75F0B-5A83-2FB5-EC6E-72235ED9E3E5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5;p63">
              <a:extLst>
                <a:ext uri="{FF2B5EF4-FFF2-40B4-BE49-F238E27FC236}">
                  <a16:creationId xmlns:a16="http://schemas.microsoft.com/office/drawing/2014/main" id="{8D1D7BFA-B6E1-7109-26BC-4A3D63E2BB6E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6;p63">
              <a:extLst>
                <a:ext uri="{FF2B5EF4-FFF2-40B4-BE49-F238E27FC236}">
                  <a16:creationId xmlns:a16="http://schemas.microsoft.com/office/drawing/2014/main" id="{2AA4B92B-17F4-91BC-0B22-F0F7C0EB938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7;p63">
              <a:extLst>
                <a:ext uri="{FF2B5EF4-FFF2-40B4-BE49-F238E27FC236}">
                  <a16:creationId xmlns:a16="http://schemas.microsoft.com/office/drawing/2014/main" id="{BE28355B-733E-B90C-8FA7-045CFC08B8D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98;p63">
              <a:extLst>
                <a:ext uri="{FF2B5EF4-FFF2-40B4-BE49-F238E27FC236}">
                  <a16:creationId xmlns:a16="http://schemas.microsoft.com/office/drawing/2014/main" id="{3FA2EB36-3D4C-AF0E-CC8E-82631A95A2DE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99;p63">
              <a:extLst>
                <a:ext uri="{FF2B5EF4-FFF2-40B4-BE49-F238E27FC236}">
                  <a16:creationId xmlns:a16="http://schemas.microsoft.com/office/drawing/2014/main" id="{C5E42ADA-C69B-FF05-6216-48F785916EE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0;p63">
              <a:extLst>
                <a:ext uri="{FF2B5EF4-FFF2-40B4-BE49-F238E27FC236}">
                  <a16:creationId xmlns:a16="http://schemas.microsoft.com/office/drawing/2014/main" id="{395B4263-0EC4-7F8A-01C8-1F6D8D0D77DB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1;p63">
              <a:extLst>
                <a:ext uri="{FF2B5EF4-FFF2-40B4-BE49-F238E27FC236}">
                  <a16:creationId xmlns:a16="http://schemas.microsoft.com/office/drawing/2014/main" id="{D6BD967F-D019-E0F7-03EF-174C2490AD79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2;p63">
              <a:extLst>
                <a:ext uri="{FF2B5EF4-FFF2-40B4-BE49-F238E27FC236}">
                  <a16:creationId xmlns:a16="http://schemas.microsoft.com/office/drawing/2014/main" id="{63C89E80-FDB4-BBB6-306E-FA6FA7056713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3;p63">
              <a:extLst>
                <a:ext uri="{FF2B5EF4-FFF2-40B4-BE49-F238E27FC236}">
                  <a16:creationId xmlns:a16="http://schemas.microsoft.com/office/drawing/2014/main" id="{C880F798-94CD-9070-29C3-7A38BFBF627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4;p63">
              <a:extLst>
                <a:ext uri="{FF2B5EF4-FFF2-40B4-BE49-F238E27FC236}">
                  <a16:creationId xmlns:a16="http://schemas.microsoft.com/office/drawing/2014/main" id="{43664D8B-6CD1-6F08-C38E-E55A8838F7D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5;p63">
              <a:extLst>
                <a:ext uri="{FF2B5EF4-FFF2-40B4-BE49-F238E27FC236}">
                  <a16:creationId xmlns:a16="http://schemas.microsoft.com/office/drawing/2014/main" id="{6E962E77-9C3C-A021-A375-02EA6C6DC33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6;p63">
              <a:extLst>
                <a:ext uri="{FF2B5EF4-FFF2-40B4-BE49-F238E27FC236}">
                  <a16:creationId xmlns:a16="http://schemas.microsoft.com/office/drawing/2014/main" id="{948AF8D8-C226-E098-CD10-46AAC1193D9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7;p63">
              <a:extLst>
                <a:ext uri="{FF2B5EF4-FFF2-40B4-BE49-F238E27FC236}">
                  <a16:creationId xmlns:a16="http://schemas.microsoft.com/office/drawing/2014/main" id="{24A4E4E4-77C2-DF2C-E503-9B9C6466016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08;p63">
              <a:extLst>
                <a:ext uri="{FF2B5EF4-FFF2-40B4-BE49-F238E27FC236}">
                  <a16:creationId xmlns:a16="http://schemas.microsoft.com/office/drawing/2014/main" id="{09607FBC-FEC4-5BA7-9FA8-BA47A3A672B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09;p63">
              <a:extLst>
                <a:ext uri="{FF2B5EF4-FFF2-40B4-BE49-F238E27FC236}">
                  <a16:creationId xmlns:a16="http://schemas.microsoft.com/office/drawing/2014/main" id="{7FB1B1E0-D3D9-8224-5349-EA8A2698161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0;p63">
              <a:extLst>
                <a:ext uri="{FF2B5EF4-FFF2-40B4-BE49-F238E27FC236}">
                  <a16:creationId xmlns:a16="http://schemas.microsoft.com/office/drawing/2014/main" id="{119B4C8F-82CE-9DF6-9392-AED7650C3F9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1;p63">
              <a:extLst>
                <a:ext uri="{FF2B5EF4-FFF2-40B4-BE49-F238E27FC236}">
                  <a16:creationId xmlns:a16="http://schemas.microsoft.com/office/drawing/2014/main" id="{E7C73EC8-FF5F-C092-2F99-8BFBBB021A7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12;p63">
              <a:extLst>
                <a:ext uri="{FF2B5EF4-FFF2-40B4-BE49-F238E27FC236}">
                  <a16:creationId xmlns:a16="http://schemas.microsoft.com/office/drawing/2014/main" id="{A86EAAC8-F64F-5C30-CF84-45A9EAA1F51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13;p63">
              <a:extLst>
                <a:ext uri="{FF2B5EF4-FFF2-40B4-BE49-F238E27FC236}">
                  <a16:creationId xmlns:a16="http://schemas.microsoft.com/office/drawing/2014/main" id="{2F09E878-04F1-D3C6-3FD1-C3E3F47EF24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0" name="Google Shape;2411;p35">
            <a:extLst>
              <a:ext uri="{FF2B5EF4-FFF2-40B4-BE49-F238E27FC236}">
                <a16:creationId xmlns:a16="http://schemas.microsoft.com/office/drawing/2014/main" id="{88D63366-CBDB-45ED-978D-2F1BCA6C59E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117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7545" y="810818"/>
            <a:ext cx="8182310" cy="4206476"/>
          </a:xfrm>
        </p:spPr>
        <p:txBody>
          <a:bodyPr>
            <a:normAutofit fontScale="92500"/>
          </a:bodyPr>
          <a:lstStyle/>
          <a:p>
            <a:pPr marL="205740" indent="-205740" algn="r" rtl="1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he-IL" sz="2000" b="1" u="sng" dirty="0">
                <a:solidFill>
                  <a:srgbClr val="0070C0"/>
                </a:solidFill>
                <a:latin typeface="Arial" pitchFamily="34" charset="0"/>
                <a:cs typeface="+mn-cs"/>
              </a:rPr>
              <a:t>המורה המלמד / רכז הבגרויות:</a:t>
            </a:r>
          </a:p>
          <a:p>
            <a:pPr marL="0" indent="0" algn="r" rtl="1">
              <a:lnSpc>
                <a:spcPct val="150000"/>
              </a:lnSpc>
              <a:buClr>
                <a:srgbClr val="0070C0"/>
              </a:buClr>
              <a:defRPr/>
            </a:pPr>
            <a:r>
              <a:rPr lang="he-IL" sz="2000" dirty="0">
                <a:solidFill>
                  <a:srgbClr val="000000"/>
                </a:solidFill>
                <a:cs typeface="+mn-cs"/>
              </a:rPr>
              <a:t> תזכורת: מספר מקסימלי של תלמידים בקבוצה של שאלון 37388 הוא 24.</a:t>
            </a:r>
          </a:p>
          <a:p>
            <a:pPr marL="0" indent="0" algn="r" rtl="1">
              <a:lnSpc>
                <a:spcPct val="150000"/>
              </a:lnSpc>
              <a:buClr>
                <a:srgbClr val="0070C0"/>
              </a:buClr>
              <a:defRPr/>
            </a:pPr>
            <a:r>
              <a:rPr lang="he-IL" sz="2000" dirty="0">
                <a:solidFill>
                  <a:srgbClr val="000000"/>
                </a:solidFill>
                <a:cs typeface="+mn-cs"/>
              </a:rPr>
              <a:t> מורה שמגיש קבוצות הכוללות יותר תלמידים מתבקש לחלק את הקבוצות בהזמנת </a:t>
            </a:r>
            <a:br>
              <a:rPr lang="en-US" sz="2000" dirty="0">
                <a:solidFill>
                  <a:srgbClr val="000000"/>
                </a:solidFill>
                <a:cs typeface="+mn-cs"/>
              </a:rPr>
            </a:br>
            <a:r>
              <a:rPr lang="he-IL" sz="2000" dirty="0">
                <a:solidFill>
                  <a:srgbClr val="000000"/>
                </a:solidFill>
                <a:cs typeface="+mn-cs"/>
              </a:rPr>
              <a:t>   הבוחן </a:t>
            </a:r>
            <a:r>
              <a:rPr lang="he-IL" sz="2000" dirty="0" err="1">
                <a:solidFill>
                  <a:srgbClr val="000000"/>
                </a:solidFill>
                <a:cs typeface="+mn-cs"/>
              </a:rPr>
              <a:t>בשילובית</a:t>
            </a:r>
            <a:r>
              <a:rPr lang="he-IL" sz="2000" dirty="0">
                <a:solidFill>
                  <a:srgbClr val="000000"/>
                </a:solidFill>
                <a:cs typeface="+mn-cs"/>
              </a:rPr>
              <a:t>.</a:t>
            </a:r>
          </a:p>
          <a:p>
            <a:pPr marL="0" indent="0" algn="r" rtl="1">
              <a:lnSpc>
                <a:spcPct val="150000"/>
              </a:lnSpc>
              <a:buClr>
                <a:srgbClr val="0070C0"/>
              </a:buClr>
              <a:defRPr/>
            </a:pPr>
            <a:r>
              <a:rPr lang="he-IL" sz="2000" dirty="0">
                <a:solidFill>
                  <a:srgbClr val="000000"/>
                </a:solidFill>
                <a:cs typeface="+mn-cs"/>
              </a:rPr>
              <a:t> נא לא להזמין בוחן לתלמידים בודדים אם הקבוצה כוללת יותר תלמידים.</a:t>
            </a:r>
          </a:p>
          <a:p>
            <a:pPr algn="r" rtl="1">
              <a:lnSpc>
                <a:spcPct val="150000"/>
              </a:lnSpc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000" u="sng" dirty="0">
                <a:latin typeface="Arial" pitchFamily="34" charset="0"/>
                <a:cs typeface="+mn-cs"/>
              </a:rPr>
              <a:t>חייב </a:t>
            </a:r>
            <a:r>
              <a:rPr lang="he-IL" sz="2000" dirty="0">
                <a:latin typeface="Arial" pitchFamily="34" charset="0"/>
                <a:cs typeface="+mn-cs"/>
              </a:rPr>
              <a:t>להיות היוזם של הקשר עם הבוחן, לתאום מועד הבחינה. </a:t>
            </a:r>
          </a:p>
          <a:p>
            <a:pPr algn="r" rtl="1">
              <a:lnSpc>
                <a:spcPct val="150000"/>
              </a:lnSpc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latin typeface="Arial" pitchFamily="34" charset="0"/>
                <a:cs typeface="+mn-cs"/>
              </a:rPr>
              <a:t>מועד הבחינה צריך להיות מדווח </a:t>
            </a:r>
            <a:r>
              <a:rPr lang="he-IL" sz="2000" dirty="0" err="1">
                <a:latin typeface="Arial" pitchFamily="34" charset="0"/>
                <a:cs typeface="+mn-cs"/>
              </a:rPr>
              <a:t>בשילובית</a:t>
            </a:r>
            <a:r>
              <a:rPr lang="he-IL" sz="2000" dirty="0">
                <a:latin typeface="Arial" pitchFamily="34" charset="0"/>
                <a:cs typeface="+mn-cs"/>
              </a:rPr>
              <a:t> על ידי </a:t>
            </a:r>
            <a:r>
              <a:rPr lang="he-IL" sz="2000" b="1" dirty="0">
                <a:latin typeface="Arial" pitchFamily="34" charset="0"/>
                <a:cs typeface="+mn-cs"/>
              </a:rPr>
              <a:t>רכז הבגרויות</a:t>
            </a:r>
            <a:br>
              <a:rPr lang="en-US" sz="2000" dirty="0">
                <a:latin typeface="Arial" pitchFamily="34" charset="0"/>
                <a:cs typeface="+mn-cs"/>
              </a:rPr>
            </a:br>
            <a:r>
              <a:rPr lang="he-IL" sz="2000" u="sng" dirty="0">
                <a:latin typeface="Arial" pitchFamily="34" charset="0"/>
                <a:cs typeface="+mn-cs"/>
              </a:rPr>
              <a:t>לפני</a:t>
            </a:r>
            <a:r>
              <a:rPr lang="he-IL" sz="2000" dirty="0">
                <a:latin typeface="Arial" pitchFamily="34" charset="0"/>
                <a:cs typeface="+mn-cs"/>
              </a:rPr>
              <a:t> מועד הבחינה.</a:t>
            </a:r>
          </a:p>
          <a:p>
            <a:pPr marL="0" indent="0" algn="r" rtl="1">
              <a:lnSpc>
                <a:spcPct val="150000"/>
              </a:lnSpc>
              <a:buClr>
                <a:srgbClr val="0070C0"/>
              </a:buClr>
              <a:buNone/>
              <a:defRPr/>
            </a:pPr>
            <a:endParaRPr lang="he-IL" sz="2000" dirty="0">
              <a:solidFill>
                <a:srgbClr val="000000"/>
              </a:solidFill>
              <a:cs typeface="+mn-cs"/>
            </a:endParaRPr>
          </a:p>
          <a:p>
            <a:pPr marL="0" indent="0" algn="r" rtl="1">
              <a:lnSpc>
                <a:spcPct val="150000"/>
              </a:lnSpc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000" b="1" u="sng" dirty="0">
              <a:latin typeface="Arial" pitchFamily="34" charset="0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48043E-D71F-4B23-9696-3CF4B3245A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19772" y="126206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85007976-72C0-2532-7EAE-0A35086AD4E8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BB7BA28A-8D26-0A40-CDEE-FF125027CA4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BD74E06B-D705-519E-33C2-5299332A26C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FCD92368-AF53-60C3-FAD1-AB41D4382CA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3254C67D-E206-9445-CAB1-D8389E05E7A3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171991BC-AD51-4B61-CADA-E4029ACDF17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29A5626C-3FC2-2C55-2846-15D3FC376BE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4B059EEB-9E4A-1778-12F4-C5C9B5A483E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24435300-39CB-B1CC-F619-077108486B3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A14CA4A7-901A-5EC7-4983-54102C2F623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26756C33-61ED-21C7-30C7-91CAD17CC0D1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0A0FA106-FCE8-F258-C92B-2B4B6497AB4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54FA560F-039D-5515-C2C6-F5F617797186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CB910CCE-8346-081C-995F-8CEA20C75A3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8C1DAD83-5E25-2A9F-0F69-59E917D81F7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62B7339E-A3E8-E566-42E1-D46A45BB08C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48C42EF1-7F27-A58D-D0F4-170233790A9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97726CDC-2DF6-4BBD-2075-DD7B004AAE9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0C90452C-45F5-86F9-FB72-3ED5860E4CF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95A57ED7-7144-F51A-7D50-872D0711E425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56BC3B1D-BB63-00BC-1D2F-6F5A7B06B4B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15809145-F0DC-5744-4839-490E0B15DEC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9AD2D1B3-4562-9E4F-C7D4-6C4BFD9470D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83F0635F-79FF-C138-33F8-C71661165ED1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F4BAB446-F492-B83B-99E1-326BBC67A0A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3C38CC2F-800D-58E5-C1EC-7FF52002317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6CF7C7F-2918-340A-69FA-CED22D581ADA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0AD1EA02-5C39-6899-F909-102F2DBC4F40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29C21438-AFF1-AB33-6632-35FE4F136F9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5381AEA6-A3D2-1A74-EDDA-9287F671E92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C2B8611E-2139-0C49-B762-9E6DAEE9AB6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827464A3-329F-52B5-53F9-8C30B4972E5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F7C1D149-AB32-7BC2-E7BE-D7EA474F8DB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08C03B09-9878-F3CF-D399-47D5AE915D67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29B85F03-9598-52E7-E3CA-1BC72F85832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089CC02D-5457-C617-5F3C-62C9D21F000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8F4E8143-323D-F6BA-1A9A-10B9B881013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39B6F1A9-FF67-E700-E18A-108D7154BA7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4B08E241-9C91-2F47-BFDA-2758D3B50B8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C94137E9-45E9-65B9-83C9-43EC6262CA0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E03E4489-E917-380E-542B-B62738455A4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44282072-7723-0914-EF3C-C439DCF555D9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D68C4967-307A-AB3B-334B-5356DEEEE6B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87803117-F955-FE20-FB95-118A681AFD8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30FB5A14-54F5-0B74-B6A9-3EF095DD6ED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54612EF9-BACF-3AE5-A795-FFAFB87D068E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85CF34F2-6552-952F-F043-D022483D7F4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8F313D22-711E-6434-EF3B-85CD3D2473B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678B6A03-2E90-C1D2-7F6C-591B7294CAA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522C4525-271D-8CF0-1BF0-49645051756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145000B0-0D99-433C-C09C-58503C67419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00B23E61-29D6-153C-567B-8DADA695520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8C1326A4-8437-3798-8018-7D8B129CDDF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045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2300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74874" y="278264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-769387" y="1234171"/>
            <a:ext cx="9575804" cy="4649353"/>
          </a:xfrm>
        </p:spPr>
        <p:txBody>
          <a:bodyPr>
            <a:norm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b="1" u="sng" dirty="0">
                <a:solidFill>
                  <a:srgbClr val="0070C0"/>
                </a:solidFill>
                <a:latin typeface="Arial" pitchFamily="34" charset="0"/>
                <a:cs typeface="+mn-cs"/>
              </a:rPr>
              <a:t>המורה המלמד/רכז הבגרויות: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b="1" u="sng" dirty="0">
                <a:latin typeface="Arial" pitchFamily="34" charset="0"/>
                <a:cs typeface="+mn-cs"/>
              </a:rPr>
              <a:t>מתאם את מועד הבחינה.</a:t>
            </a:r>
            <a:br>
              <a:rPr lang="en-US" b="1" dirty="0">
                <a:latin typeface="Arial" pitchFamily="34" charset="0"/>
                <a:cs typeface="+mn-cs"/>
              </a:rPr>
            </a:br>
            <a:r>
              <a:rPr lang="he-IL" b="1" dirty="0">
                <a:latin typeface="Arial" pitchFamily="34" charset="0"/>
                <a:cs typeface="+mn-cs"/>
              </a:rPr>
              <a:t> </a:t>
            </a:r>
            <a:r>
              <a:rPr lang="he-IL" b="1" dirty="0">
                <a:highlight>
                  <a:srgbClr val="FFFF00"/>
                </a:highlight>
                <a:latin typeface="Arial" pitchFamily="34" charset="0"/>
                <a:cs typeface="+mn-cs"/>
              </a:rPr>
              <a:t>מועד הבחינה צריך להיות מדווח </a:t>
            </a:r>
            <a:r>
              <a:rPr lang="he-IL" b="1" dirty="0" err="1">
                <a:highlight>
                  <a:srgbClr val="FFFF00"/>
                </a:highlight>
                <a:latin typeface="Arial" pitchFamily="34" charset="0"/>
                <a:cs typeface="+mn-cs"/>
              </a:rPr>
              <a:t>בשילובית</a:t>
            </a:r>
            <a:r>
              <a:rPr lang="he-IL" b="1" dirty="0">
                <a:highlight>
                  <a:srgbClr val="FFFF00"/>
                </a:highlight>
                <a:latin typeface="Arial" pitchFamily="34" charset="0"/>
                <a:cs typeface="+mn-cs"/>
              </a:rPr>
              <a:t> על ידי רכז הבגרויות.</a:t>
            </a:r>
            <a:endParaRPr lang="he-IL" dirty="0">
              <a:latin typeface="Arial" pitchFamily="34" charset="0"/>
              <a:cs typeface="+mn-cs"/>
            </a:endParaRP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dirty="0">
                <a:latin typeface="Arial" pitchFamily="34" charset="0"/>
                <a:cs typeface="+mn-cs"/>
              </a:rPr>
              <a:t>יוודא שבחירת הניסויים על-ידי התלמידים תהיה </a:t>
            </a:r>
            <a:r>
              <a:rPr lang="he-IL" u="sng" dirty="0">
                <a:latin typeface="Arial" pitchFamily="34" charset="0"/>
                <a:cs typeface="+mn-cs"/>
              </a:rPr>
              <a:t>מגוונת.</a:t>
            </a:r>
          </a:p>
          <a:p>
            <a:pPr marL="342900" lvl="1" indent="-342900"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dirty="0">
                <a:latin typeface="Arial" pitchFamily="34" charset="0"/>
                <a:cs typeface="+mn-cs"/>
              </a:rPr>
              <a:t>יעדכן את הבוחן אם התלקיט בנייר או דיגיטלי ויברר אם הבוחן</a:t>
            </a:r>
            <a:br>
              <a:rPr lang="en-US" dirty="0">
                <a:latin typeface="Arial" pitchFamily="34" charset="0"/>
                <a:cs typeface="+mn-cs"/>
              </a:rPr>
            </a:br>
            <a:r>
              <a:rPr lang="he-IL" dirty="0">
                <a:latin typeface="Arial" pitchFamily="34" charset="0"/>
                <a:cs typeface="+mn-cs"/>
              </a:rPr>
              <a:t>מבקש  שהתלמידים יצלמו את הדו"חות שעליהם הם עתידים להיבחן.</a:t>
            </a:r>
          </a:p>
          <a:p>
            <a:pPr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Arial" panose="020B0604020202020204" pitchFamily="34" charset="0"/>
              <a:buChar char="•"/>
              <a:defRPr/>
            </a:pPr>
            <a:r>
              <a:rPr lang="he-IL" dirty="0">
                <a:latin typeface="Arial" pitchFamily="34" charset="0"/>
                <a:cs typeface="+mn-cs"/>
              </a:rPr>
              <a:t>ישלח למורה הבוחן את:</a:t>
            </a:r>
          </a:p>
          <a:p>
            <a:pPr marL="675085" lvl="1" indent="-272654" algn="r" rtl="1"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Wingdings" pitchFamily="2" charset="2"/>
              <a:buChar char="ü"/>
              <a:defRPr/>
            </a:pPr>
            <a:r>
              <a:rPr lang="he-IL" dirty="0">
                <a:latin typeface="Arial" pitchFamily="34" charset="0"/>
                <a:cs typeface="+mn-cs"/>
              </a:rPr>
              <a:t>רשימת הניסויים שנבחרו ע"י כל אחד מהתלמידים</a:t>
            </a:r>
          </a:p>
          <a:p>
            <a:pPr marL="675085" lvl="1" indent="-272654" algn="r" rtl="1"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Wingdings" pitchFamily="2" charset="2"/>
              <a:buChar char="ü"/>
              <a:defRPr/>
            </a:pPr>
            <a:r>
              <a:rPr lang="he-IL" dirty="0">
                <a:latin typeface="Arial" pitchFamily="34" charset="0"/>
                <a:cs typeface="+mn-cs"/>
              </a:rPr>
              <a:t>פירוט ההיבטים המדעיים שנידונו בכיתה בכל ניסוי</a:t>
            </a:r>
          </a:p>
          <a:p>
            <a:pPr marL="675085" lvl="1" indent="-272654" algn="r" rtl="1"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Wingdings" pitchFamily="2" charset="2"/>
              <a:buChar char="ü"/>
              <a:defRPr/>
            </a:pPr>
            <a:r>
              <a:rPr lang="he-IL" dirty="0">
                <a:latin typeface="Arial" pitchFamily="34" charset="0"/>
                <a:cs typeface="+mn-cs"/>
              </a:rPr>
              <a:t>רמת ההעמקה של הרקע המדעי בכל ניסוי</a:t>
            </a:r>
          </a:p>
          <a:p>
            <a:pPr marL="675085" lvl="1" indent="-272654" algn="r" rtl="1"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Wingdings" pitchFamily="2" charset="2"/>
              <a:buChar char="ü"/>
              <a:defRPr/>
            </a:pPr>
            <a:r>
              <a:rPr lang="he-IL" dirty="0">
                <a:latin typeface="Arial" pitchFamily="34" charset="0"/>
                <a:cs typeface="+mn-cs"/>
              </a:rPr>
              <a:t>במידת הצורך, יצרף את דפי הנחייה של הניסויים שנבחרו</a:t>
            </a:r>
            <a:endParaRPr lang="he-IL" b="1" dirty="0">
              <a:latin typeface="Arial" pitchFamily="34" charset="0"/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FF833F7-73D2-C4B7-FF20-BE3F8D1EA038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9E29AC0D-A270-E811-2EDA-9D36BE7EE3BE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1FD7AFB9-02DB-FB43-F313-4D286F7F283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590E2FDB-C931-2ACC-0CCE-2B498C64679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D70BCBA8-8BB6-4E5C-007F-E9425A0DD47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F7258018-82D0-72DF-3670-C448628CCF1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ADA1D44B-FEAF-9752-D107-AE8318A6C7E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D682168F-EB65-E70D-29EB-7380D096285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D10AE920-D018-34F4-8303-AEA33878A12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5EC0F833-1B49-9411-0ADD-539B15F0454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F7460775-B170-69DB-3B90-55E90FEF8FD1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DB75653C-BE4C-E817-70B0-74B09F7A321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8FE7F80A-C5E1-AFA4-2696-636AA558BC4D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265C2CC3-A6AB-0F54-9F14-60FBC9E3E68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6486B9E1-C52E-F89B-344F-21CD02D6D02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7AD541A3-029F-2E47-C752-38548F1A7DEE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1A5DE880-CC16-A499-603B-690765C6650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12A8A9F6-883B-E939-7AA0-E4C7CE1DCC5B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B1ABFB51-5BF3-DC4E-DAAD-742A6B1AD6A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29330423-0019-9B79-006B-9E59E5F3C4F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60ADE3EA-DCA3-DB81-0415-02619AA2F11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847F44E0-33B7-89FD-D6BB-B509A01DEAE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F7AC7963-2EC9-09B6-A271-66FD4916D64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562F9086-1165-ADD1-40F5-B23BFC32D7E9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2E8403BC-03AC-1F20-47F1-1E5FD282B092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FE66CC64-F59E-E444-6852-04D19B274C9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982615D9-8D98-6B97-F9E9-97B5C93434E3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963D715F-9462-1CEA-BE19-A665CC9B89B3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6BF52CC-22F5-E3D7-24E1-D8DC5AD3789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23276A30-ECF8-E79E-FB65-8363D4CDC5D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7EFCEF40-69B7-F8AE-61EA-FB328AE5011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24BF55C1-BC45-F30A-0866-DCF384CEA1D3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9BD07215-ABE3-9606-350C-9589E68F15A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263D052E-1925-4AB7-8505-3EDA257891E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77E3E52A-F2CB-F814-F92D-4F107D1400EA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55B79560-4194-1052-43CD-2417100B103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7B69638A-2915-7CE8-58F0-A16F45072E2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7FA178AF-33E3-7045-A2B0-BA524FD7DA0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E89ABDC9-10DC-7EF0-4714-FCF91D695FE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F3A333A-D1C6-DCBC-50AE-F15A093D284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EA68651C-6289-6B9E-B8B2-ED812F5F2CC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F3BC4068-224F-65FA-09BA-73F22CC8065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B19C0779-465F-2BE0-ADBA-884CCB298D9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AF023936-DA13-2B95-0FA5-975FB32D6DFD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AEAD81CC-21A7-FCC1-358D-3D66125F9AC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D5C87711-C8C3-33EE-CFD5-141CDE5268C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264A5311-F1A8-00DF-C965-97E2490E0B7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46476FDD-C5FF-376C-6D63-29A8CA7D8A0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32C7A9AE-234A-9856-5248-A6F47C84E4C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F963DFAF-36ED-DCC7-2B6F-9A4B434BE6F1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FA5A6853-BAA0-9EBD-5166-5699D9C89A6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515861F4-2334-8D5D-E012-3F3B4BC2E98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5A855109-FDC9-8224-96EB-DF5FC8D892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86" y="11071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276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16099" y="443192"/>
            <a:ext cx="4885741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47281" y="1264173"/>
            <a:ext cx="6858000" cy="4649353"/>
          </a:xfrm>
        </p:spPr>
        <p:txBody>
          <a:bodyPr>
            <a:norm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sz="2100" b="1" u="sng" dirty="0">
                <a:solidFill>
                  <a:srgbClr val="0070C0"/>
                </a:solidFill>
                <a:latin typeface="Arial" pitchFamily="34" charset="0"/>
                <a:cs typeface="+mn-cs"/>
              </a:rPr>
              <a:t>המורה המלמד:</a:t>
            </a:r>
          </a:p>
          <a:p>
            <a:pPr algn="r" rtl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4369594" algn="l"/>
              </a:tabLst>
              <a:defRPr/>
            </a:pPr>
            <a:r>
              <a:rPr lang="he-IL" sz="2100" dirty="0">
                <a:latin typeface="Arial" pitchFamily="34" charset="0"/>
                <a:cs typeface="+mn-cs"/>
              </a:rPr>
              <a:t>יכין טבלה עם  הציונים השנתיים של  התלמידים במעבדת החקר.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Arial" pitchFamily="34" charset="0"/>
                <a:cs typeface="+mn-cs"/>
              </a:rPr>
              <a:t>יעביר דיווח של הציונים השנתיים </a:t>
            </a:r>
            <a:r>
              <a:rPr lang="he-IL" sz="2100" u="sng" dirty="0">
                <a:latin typeface="Arial" pitchFamily="34" charset="0"/>
                <a:cs typeface="+mn-cs"/>
              </a:rPr>
              <a:t>לפחות 24 שעות לפני </a:t>
            </a:r>
            <a:r>
              <a:rPr lang="he-IL" sz="2100" dirty="0">
                <a:latin typeface="Arial" pitchFamily="34" charset="0"/>
                <a:cs typeface="+mn-cs"/>
              </a:rPr>
              <a:t>מועד</a:t>
            </a:r>
            <a:r>
              <a:rPr lang="en-US" sz="2100" dirty="0">
                <a:latin typeface="Arial" pitchFamily="34" charset="0"/>
                <a:cs typeface="+mn-cs"/>
              </a:rPr>
              <a:t> </a:t>
            </a:r>
            <a:r>
              <a:rPr lang="he-IL" sz="2100" dirty="0">
                <a:latin typeface="Arial" pitchFamily="34" charset="0"/>
                <a:cs typeface="+mn-cs"/>
              </a:rPr>
              <a:t>הבחינה </a:t>
            </a:r>
            <a:r>
              <a:rPr lang="he-IL" sz="2100" dirty="0" err="1">
                <a:latin typeface="Arial" pitchFamily="34" charset="0"/>
                <a:cs typeface="+mn-cs"/>
              </a:rPr>
              <a:t>למרב"ד</a:t>
            </a:r>
            <a:r>
              <a:rPr lang="he-IL" sz="2100" dirty="0">
                <a:latin typeface="Arial" pitchFamily="34" charset="0"/>
                <a:cs typeface="+mn-cs"/>
              </a:rPr>
              <a:t> דרך המערכת הבית ספרית</a:t>
            </a:r>
            <a:br>
              <a:rPr lang="en-US" sz="2100" dirty="0">
                <a:latin typeface="Arial" pitchFamily="34" charset="0"/>
                <a:cs typeface="+mn-cs"/>
              </a:rPr>
            </a:br>
            <a:r>
              <a:rPr lang="he-IL" sz="2100" dirty="0">
                <a:latin typeface="Arial" pitchFamily="34" charset="0"/>
                <a:cs typeface="+mn-cs"/>
              </a:rPr>
              <a:t>(</a:t>
            </a:r>
            <a:r>
              <a:rPr lang="he-IL" sz="2100" dirty="0" err="1">
                <a:latin typeface="Arial" pitchFamily="34" charset="0"/>
                <a:cs typeface="+mn-cs"/>
              </a:rPr>
              <a:t>מנבסנט</a:t>
            </a:r>
            <a:r>
              <a:rPr lang="he-IL" sz="2100" dirty="0">
                <a:latin typeface="Arial" pitchFamily="34" charset="0"/>
                <a:cs typeface="+mn-cs"/>
              </a:rPr>
              <a:t>/משוב/</a:t>
            </a:r>
            <a:r>
              <a:rPr lang="en-US" sz="2100" dirty="0" err="1">
                <a:latin typeface="Arial" pitchFamily="34" charset="0"/>
                <a:cs typeface="+mn-cs"/>
              </a:rPr>
              <a:t>smartschool</a:t>
            </a:r>
            <a:r>
              <a:rPr lang="he-IL" sz="2100" dirty="0">
                <a:latin typeface="Arial" pitchFamily="34" charset="0"/>
                <a:cs typeface="+mn-cs"/>
              </a:rPr>
              <a:t>).</a:t>
            </a:r>
            <a:r>
              <a:rPr lang="he-IL" sz="1800" dirty="0">
                <a:latin typeface="Arial" pitchFamily="34" charset="0"/>
                <a:cs typeface="+mn-cs"/>
              </a:rPr>
              <a:t> 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b="1" dirty="0">
                <a:solidFill>
                  <a:srgbClr val="0070C0"/>
                </a:solidFill>
                <a:latin typeface="Arial" pitchFamily="34" charset="0"/>
                <a:cs typeface="+mn-cs"/>
              </a:rPr>
              <a:t>בוחן לא יכול להקליד ציוני בחינה אם הציונים השנתיים לא דווחו קודם לכן.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1800" b="1" dirty="0">
              <a:latin typeface="Arial" pitchFamily="34" charset="0"/>
              <a:cs typeface="+mn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b="1" u="sng" dirty="0">
              <a:latin typeface="Arial" pitchFamily="34" charset="0"/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3A54BE4A-FFF3-BF7F-D4C6-D3B066C5B4F5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274FA935-7AB0-3C58-8FF7-8F06D19CD0D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AC32FA4C-F949-09FA-690A-4F94E6DFC95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8A0B536C-B72F-B4D6-03D9-89B1D806C5B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853F174C-2253-259E-8A06-AEB6B0D1B87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76BEC2EB-3C72-6DDE-60CE-7BD5A0D7244C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3054E685-96D4-1169-81EC-A9A1B690BA8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0CAFD9B5-D209-DDA7-B689-4C722FA5467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C40C7A42-EB9E-7D2B-C624-75460D0AE5A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E0731EBC-7F1E-9412-E0EB-81C795D231C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14A58070-F9B0-1AB5-D611-FE15CF8B08E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C07C117E-62CC-0D84-7009-E5E456A32921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DD1A759D-BF3C-72EE-4DDE-6164C2F28BC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23491216-2D97-B5DE-04E4-AD684408E74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D148ED4C-48B9-0B17-980E-579FCD30809D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3C283834-F4AA-8758-DD7E-8B27CBB7A04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2DB7C263-FFF6-5484-0905-A9002C225B6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FCBF251F-3325-9906-7C14-F9116287E12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D4A59117-2EE2-F5C7-23D7-8E94BC510E0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55778805-197C-7C83-6B69-88F9C05012B9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13F89FAB-6E58-80E2-2CE7-89ADE58B302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FDF83288-39A9-E87F-7B99-68687D2FD084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E90FC13D-873C-249B-77FC-6D4F0B8B80F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A5337DC1-B6AC-A334-CE5B-5120B94AB09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83CD7A9C-9B16-C53C-2791-A766561A6D8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69B00566-B192-88BE-98B9-BC7BDBC926A7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3CB326E0-A82E-FD02-A908-2B102A6FCD95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5E910F38-761D-EFA8-A743-8814910171A9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11615EA4-1EF0-F25C-68B8-FF18BD7ADC7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CE8B8885-4757-23D2-A29F-A24D68844794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9DDF3AC2-1BD0-65D3-172F-41C049A8FE6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0EF3A5B6-40B1-7736-878D-9ABC1801DAE1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E12D94BE-FA86-80CF-9716-C221796E3D2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A6EBCF83-5C8D-7D46-3768-D002EDDBA8D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E3EA7CA5-1FD5-302A-EA81-24D89EB58B5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4B1F2E1E-9E8C-6B57-0A7D-FF01E0E3A3D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1A267C3B-AFE9-CC25-7F60-0482454D4BF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A04C601C-A22F-D861-CDFD-2DAE6ADEB9D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E888FA23-57D2-EFE7-EA81-9670625A7D3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71F5C2B5-203C-2529-F95D-EF98CE07772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D6C45472-4C83-3C44-1B0F-75CFD690509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EF3FAFC7-1088-EE71-FC67-D430CE0DD2E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5212E512-113F-89F7-AAC2-E367C80B007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F87C1BB9-03E8-4219-BF24-D8EE24C678E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09C54E26-7F2D-1362-3676-FBEE3852B41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5482BABA-D541-A8ED-9DC4-747FB8C832A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578775A4-F743-E329-DD0F-28E7808172C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4FDD1233-9B04-E437-A907-ACBD2183A43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21C4F2A8-B7DA-C567-CC36-E51F1124283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3E49714F-1724-EA02-0F49-58C24F8EF34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BADABE77-C48E-965A-5BDB-E641D00B5A51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DE767C8E-E84C-A5D1-882D-AFB77285C98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7FBEAE74-F866-DD9A-90C2-2B24CE980E9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4663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9772" y="126206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626005" y="926307"/>
            <a:ext cx="3643849" cy="4217194"/>
          </a:xfrm>
        </p:spPr>
        <p:txBody>
          <a:bodyPr>
            <a:norm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sz="2100" b="1" u="sng" dirty="0">
                <a:solidFill>
                  <a:srgbClr val="0070C0"/>
                </a:solidFill>
                <a:latin typeface="Arial" pitchFamily="34" charset="0"/>
                <a:cs typeface="+mn-cs"/>
              </a:rPr>
              <a:t>המורה המלמד-המשך:</a:t>
            </a:r>
          </a:p>
          <a:p>
            <a:pPr algn="r" rtl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Arial" pitchFamily="34" charset="0"/>
                <a:cs typeface="+mn-cs"/>
              </a:rPr>
              <a:t>יכין את קבצי האקסל של המחוון לבחינה בע"פ</a:t>
            </a:r>
          </a:p>
          <a:p>
            <a:pPr algn="r" rtl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Arial" pitchFamily="34" charset="0"/>
                <a:cs typeface="+mn-cs"/>
              </a:rPr>
              <a:t>ייצור גיליון עם הפרטים המתאימים עבור כל תלמיד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b="1" u="sng" dirty="0">
              <a:latin typeface="Arial" pitchFamily="34" charset="0"/>
              <a:cs typeface="+mn-cs"/>
            </a:endParaRPr>
          </a:p>
        </p:txBody>
      </p:sp>
      <p:pic>
        <p:nvPicPr>
          <p:cNvPr id="8" name="תמונה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9594"/>
          <a:stretch/>
        </p:blipFill>
        <p:spPr>
          <a:xfrm>
            <a:off x="1709683" y="938317"/>
            <a:ext cx="2636639" cy="38004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E82FD102-E915-0A4D-38FC-F9BAE4E9591C}"/>
              </a:ext>
            </a:extLst>
          </p:cNvPr>
          <p:cNvCxnSpPr>
            <a:cxnSpLocks/>
          </p:cNvCxnSpPr>
          <p:nvPr/>
        </p:nvCxnSpPr>
        <p:spPr>
          <a:xfrm flipH="1" flipV="1">
            <a:off x="4346322" y="2385060"/>
            <a:ext cx="1696338" cy="9296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CD1E42C-7317-E19C-DD51-90D2121F76BB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17353BBF-84AE-71C6-8096-480A1F9A54F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9961A996-BAD4-0E8F-D622-BB0BD65BB55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75806424-A35D-B527-7EFC-FB90820B8AC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59419E9E-2D54-D9E3-A79F-7D08BF63429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875DAB46-6B0E-029C-C5FA-01672DB1085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483F0D62-2615-F265-5109-55EC0F1F132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A1E372DE-D49C-C9FA-CAD7-E4C7F3CDB080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A8699F4C-0F17-4597-EA57-5C35E2C473C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C5B3D07E-274C-1FE6-FCC6-20E017B7AE2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B12E150D-D5EE-BDE5-BF3D-AF5842AF35F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2ECB7CF1-C3DF-AE98-E3C7-F60EC72208A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6DC2EB8F-D47F-6C90-83E1-F0020261D8C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3C22CBCC-4AF0-F696-31AA-1B75738D0D5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1D575263-6333-8231-09BE-65A7728FFE1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B244020E-1517-3D93-B4E5-C37DF92D5E8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AB85C510-AC55-B14C-E0B5-693A7222A16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6B9DC26D-F8C4-F609-53F7-FF7119EC8D3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9F283804-0A9F-B68D-2DEF-0D45713C32A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BCD0F481-D1C8-290B-4154-12C749D8E8F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15DF2D06-02E8-73BA-745C-70EFE6625ED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B4E057D5-76FC-8B8A-368D-BB9A68285C0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090AFC50-11E4-CCA8-90B1-CEEA21FD6B47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80CFA85D-EE55-81D5-6BFA-9A2F0A97E07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FEA8970C-738F-CD14-4AED-D903C14081C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1B0A5A98-B4EF-6A28-1451-50498CEC8A5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478849B5-A1CF-0354-D66A-283577EBEB51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415456BB-21BB-2AED-22F4-4AC339AE9F5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2A7A772C-1326-12C4-3D3E-BA9A948B602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1590D645-C2B9-61C2-5D68-E0C36E53F9A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7A2660BB-A8EC-96F5-6978-CBCB806CD87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FE91D847-12C1-821D-66F1-D1EC237CD25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EE9C8CB0-B214-10AC-FB75-547316B31C7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878A3ACA-339E-ECC1-2FA2-8908FC6D114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6D759D33-58D0-6BEF-156C-08D29DEF225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01038B02-4A70-1344-EA18-583FA07865B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08C54A3F-52DA-02AD-0C3D-8254124E052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47DBEB84-501A-0D55-A345-F6FA5861039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6100866B-B75D-453F-B048-C529FD91A6D3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32B0EF47-966E-0E94-A0A6-5BD8A9CE0CE5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E9F346EA-FB43-0945-C133-25570395052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2D892C89-6015-6530-6C3F-654F5EB1E294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459A623E-321F-927B-0164-039A9CD38AA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F71F240C-5F12-BA1B-9ADD-38774129A5A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4F7630C0-409D-131A-710F-BADD479E90E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696FEE20-892B-0E86-A67B-71B8953A842F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EB304047-75CE-F996-F26B-720A1F6351E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59056278-F596-BBC5-DFAE-3FC48722A27D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7C43C8AB-CB75-AC98-C07E-4094E75C73E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A795B186-7628-124C-5A7A-FAC5F6AB726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13CF2D7D-BAC5-6087-2165-AA959725806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DCCD96CB-06E5-DAA2-9B69-476422EBAD7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D742F718-07B0-2681-B368-FB1DC851CA9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371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24849" y="966509"/>
            <a:ext cx="6723460" cy="4050450"/>
          </a:xfrm>
        </p:spPr>
        <p:txBody>
          <a:bodyPr>
            <a:noAutofit/>
          </a:bodyPr>
          <a:lstStyle/>
          <a:p>
            <a:pPr marL="205740" indent="-205740" algn="r" rtl="1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he-IL" sz="1650" b="1" dirty="0">
                <a:solidFill>
                  <a:srgbClr val="FFFF66"/>
                </a:solidFill>
                <a:latin typeface="Arial" pitchFamily="34" charset="0"/>
                <a:cs typeface="+mn-cs"/>
              </a:rPr>
              <a:t> </a:t>
            </a:r>
            <a:r>
              <a:rPr lang="he-IL" sz="1650" b="1" u="sng" dirty="0">
                <a:solidFill>
                  <a:srgbClr val="0070C0"/>
                </a:solidFill>
                <a:latin typeface="Arial" pitchFamily="34" charset="0"/>
                <a:cs typeface="+mn-cs"/>
              </a:rPr>
              <a:t>המורה הבוחן: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1650" b="1" dirty="0">
                <a:latin typeface="Arial" pitchFamily="34" charset="0"/>
                <a:cs typeface="+mn-cs"/>
              </a:rPr>
              <a:t>  </a:t>
            </a:r>
            <a:r>
              <a:rPr lang="he-IL" sz="1650" dirty="0">
                <a:latin typeface="Arial" pitchFamily="34" charset="0"/>
                <a:cs typeface="+mn-cs"/>
              </a:rPr>
              <a:t>יקבל במייל, </a:t>
            </a:r>
            <a:r>
              <a:rPr lang="he-IL" sz="1650" dirty="0" err="1">
                <a:latin typeface="Arial" pitchFamily="34" charset="0"/>
                <a:cs typeface="+mn-cs"/>
              </a:rPr>
              <a:t>מהשילובית</a:t>
            </a:r>
            <a:r>
              <a:rPr lang="he-IL" sz="1650" dirty="0">
                <a:latin typeface="Arial" pitchFamily="34" charset="0"/>
                <a:cs typeface="+mn-cs"/>
              </a:rPr>
              <a:t>, את השיבוץ של בית הספר שבו הוא בוחן.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1650" dirty="0">
                <a:latin typeface="Arial" pitchFamily="34" charset="0"/>
                <a:cs typeface="+mn-cs"/>
              </a:rPr>
              <a:t>  </a:t>
            </a:r>
            <a:r>
              <a:rPr lang="he-IL" sz="1650" b="1" dirty="0">
                <a:latin typeface="Arial" pitchFamily="34" charset="0"/>
                <a:cs typeface="+mn-cs"/>
              </a:rPr>
              <a:t>חובה לעדכן במקרה של ביטול שיבוץ.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1650" dirty="0">
                <a:latin typeface="Arial" pitchFamily="34" charset="0"/>
                <a:cs typeface="+mn-cs"/>
              </a:rPr>
              <a:t> יתאם עם המורה המלמד את מועדי הבחינה (יש להשתדל לבוא לקראת המערכת הבית ספרית של המורה המלמד ככל האפשר).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1650" dirty="0">
                <a:latin typeface="Arial" pitchFamily="34" charset="0"/>
                <a:cs typeface="+mn-cs"/>
              </a:rPr>
              <a:t> יקבל מהמורה המלמד את רשימת כל הניסויים שבוצעו.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1650" dirty="0">
                <a:latin typeface="Arial" pitchFamily="34" charset="0"/>
                <a:cs typeface="+mn-cs"/>
              </a:rPr>
              <a:t> יקבל מהמורה המלמד את רשימת הניסויים שנבחרו ע"י התלמידים       </a:t>
            </a:r>
            <a:br>
              <a:rPr lang="en-US" sz="1650" dirty="0">
                <a:latin typeface="Arial" pitchFamily="34" charset="0"/>
                <a:cs typeface="+mn-cs"/>
              </a:rPr>
            </a:br>
            <a:r>
              <a:rPr lang="he-IL" sz="1650" dirty="0">
                <a:latin typeface="Arial" pitchFamily="34" charset="0"/>
                <a:cs typeface="+mn-cs"/>
              </a:rPr>
              <a:t> (במידת הצורך גם את דפי ההנחיה).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1650" dirty="0">
                <a:latin typeface="Arial" pitchFamily="34" charset="0"/>
                <a:cs typeface="+mn-cs"/>
              </a:rPr>
              <a:t> יקבל מהמורה המלמד את פירוט ההיבטים המדעיים ורמת ההעמקה של  הרקע המדעי שנידונו בכיתה בכל ניסוי.</a:t>
            </a:r>
          </a:p>
        </p:txBody>
      </p:sp>
      <p:sp>
        <p:nvSpPr>
          <p:cNvPr id="23555" name="Rectangle 2"/>
          <p:cNvSpPr txBox="1">
            <a:spLocks noRot="1" noChangeArrowheads="1"/>
          </p:cNvSpPr>
          <p:nvPr/>
        </p:nvSpPr>
        <p:spPr bwMode="auto">
          <a:xfrm>
            <a:off x="2327524" y="373468"/>
            <a:ext cx="4643438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  <a:sym typeface="Staatliches"/>
              </a:rPr>
              <a:t>הכנות לקראת הבחינה בעל פה</a:t>
            </a:r>
            <a:endParaRPr lang="en-US" altLang="he-IL" sz="3200" kern="1200" spc="150" dirty="0">
              <a:solidFill>
                <a:schemeClr val="accent6"/>
              </a:solidFill>
              <a:latin typeface="Amatic SC"/>
              <a:ea typeface="+mj-ea"/>
              <a:cs typeface="Amatic SC"/>
              <a:sym typeface="Staatliche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D453D9B0-D758-AB35-2B7E-5CC0BAC273B9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C4F6EFAB-8678-C149-E649-2E58A871CAF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8F59D1CA-A8FA-2AEF-1EAE-D29485F3D9E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E50B6B24-5CD7-5B19-B7E3-EF3B6D6A29D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E9B2A7FF-AECB-8AFB-AF63-9EF338AEA0E3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3675D542-14BE-1894-AD70-66D3410CFA0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37C15ECF-2C7A-4ABC-5912-AE6377AEE26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3AABB049-B8D3-B8B6-036C-FCC7B59F2B4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CA8E33F7-CBE8-B44D-3849-5604D2AADD6D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5DEBA6FE-D395-1FD6-5BEE-02F1FA23276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2CC909B6-BFA4-C6A1-2139-9EDA5A0336B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2EC831C8-7963-126E-A269-013E3BC90B8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BF3CA3E7-8839-5EBD-19EA-626751745C4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10030D15-B980-AFE7-8C84-46545B45573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D8DC9B09-5489-0317-225E-0C584AC81AE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568C79EF-A4D5-00BD-0322-7ED95DB9728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A310B649-5C9A-8138-86BB-C8F0F5B66AF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37381B31-17EE-4692-615A-1BE1BBA28C42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965DCACF-7DB2-DB75-C437-87AFA42ECCA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1BCA124C-1E25-4253-87AF-EB778850E9C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B2BDDD27-11FA-AEDE-3D3B-629E78808DE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BE408FC3-323A-7D11-B6D7-5CFCE093D52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F520D299-CF6B-0FDD-7EB4-C407E32AD307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0A459099-E526-1B0F-9EE2-8ED6577FEDA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DAAC287E-CC1E-F74A-6100-7E9AB6F4B65E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C4E3D572-18D5-9E6A-EB45-2267FC07B259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00AFFCA7-0B9A-5EDD-BC5A-6560F7144DB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F95A4C47-7723-DC08-68A7-A1DB317D476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4EBBFC0B-48D3-734C-9587-BA8D3571B108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6B392CEB-BBF8-D5D0-C9F2-F238F5964AB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41BA78DA-8690-5672-78A5-D308047FEC3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7A18A8BE-240F-F638-2694-3C21CE9EAE8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745B7986-073B-7981-F62A-517C05B8972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66EE0A47-4069-20DB-5D30-38249821D525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4CEF58C9-2F39-228B-CCBF-9C06820435F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DAB01232-0C71-A00C-1F06-395D0BB6BD9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3BD135E4-1694-1C32-6E53-C03B3BBFBFB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7C053953-1B9B-7D65-7867-8FB9CEC4474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248FE3D6-BD24-5283-41EB-15B4EA687EC6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D8B7DC1-F625-D93C-BBA2-1B75E71847E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AC1F6FF0-5A5E-C51E-13CE-F1300FA20E8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D878CDE4-C87C-9E5A-BB44-F3C6CE477A4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186A106B-E9BB-C6A6-C7E4-F7085D352E7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C88A397A-93D3-ACF0-98C7-F7C781F341F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54625285-28E6-C223-7AF0-B223B8A16419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BB89DFFE-C1B7-2592-B4A3-F92533516874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863C2950-0870-B0C8-7BB6-EBDCECF7BC5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DCD94FEA-453E-FEA1-A434-E4124D8E716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B7CCCB8F-D0BE-33A9-0CF1-3D9DF6FF536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40463588-96A9-3A46-9CAB-AF593D01746E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A2463A05-15CF-B950-F303-A136DA1B9BE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1A767A38-8326-3F79-966F-ACC747DE847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A3F32441-B5E4-C4D8-9B25-6EE22BC12E1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409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74077" y="1152249"/>
            <a:ext cx="6723460" cy="4050450"/>
          </a:xfrm>
        </p:spPr>
        <p:txBody>
          <a:bodyPr>
            <a:noAutofit/>
          </a:bodyPr>
          <a:lstStyle/>
          <a:p>
            <a:pPr marL="205740" indent="-205740" algn="r" rtl="1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he-IL" sz="1650" b="1" dirty="0">
                <a:solidFill>
                  <a:srgbClr val="FFFF66"/>
                </a:solidFill>
                <a:latin typeface="Arial" pitchFamily="34" charset="0"/>
                <a:cs typeface="+mn-cs"/>
              </a:rPr>
              <a:t> </a:t>
            </a:r>
            <a:r>
              <a:rPr lang="he-IL" sz="1650" b="1" u="sng" dirty="0">
                <a:solidFill>
                  <a:srgbClr val="0070C0"/>
                </a:solidFill>
                <a:latin typeface="Arial" pitchFamily="34" charset="0"/>
                <a:cs typeface="+mn-cs"/>
              </a:rPr>
              <a:t>המורה הבוחן: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650" dirty="0">
                <a:latin typeface="Arial" pitchFamily="34" charset="0"/>
                <a:cs typeface="+mn-cs"/>
              </a:rPr>
              <a:t>יכין לעצמו מראש רשימה של שאלות לכל אחד מהניסויים שנבחר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650" dirty="0">
                <a:latin typeface="Arial" pitchFamily="34" charset="0"/>
                <a:cs typeface="+mn-cs"/>
              </a:rPr>
              <a:t>באפשרות הבוחן לשלוח טופס תיאום מס עבור בוחנים עצמאיים (נקרא תשלום לעובד עצמאי ובו פירוט סוגי שכר).</a:t>
            </a:r>
            <a:br>
              <a:rPr lang="en-US" sz="1650" dirty="0">
                <a:latin typeface="Arial" pitchFamily="34" charset="0"/>
                <a:cs typeface="+mn-cs"/>
              </a:rPr>
            </a:br>
            <a:r>
              <a:rPr lang="he-IL" sz="1650" dirty="0">
                <a:latin typeface="Arial" pitchFamily="34" charset="0"/>
                <a:cs typeface="+mn-cs"/>
              </a:rPr>
              <a:t>מספר תיק ניכויים 941001729. יש לשלוח את תיאום המס לפני מועד הבחינה </a:t>
            </a:r>
            <a:r>
              <a:rPr lang="he-IL" sz="1650" dirty="0" err="1">
                <a:latin typeface="Arial" pitchFamily="34" charset="0"/>
                <a:cs typeface="+mn-cs"/>
              </a:rPr>
              <a:t>למרב"ד</a:t>
            </a:r>
            <a:r>
              <a:rPr lang="he-IL" sz="1650" dirty="0">
                <a:latin typeface="Arial" pitchFamily="34" charset="0"/>
                <a:cs typeface="+mn-cs"/>
              </a:rPr>
              <a:t>. פנייה למדור שכר </a:t>
            </a:r>
            <a:r>
              <a:rPr lang="en-US" sz="1650" dirty="0">
                <a:latin typeface="Arial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Sachar@mrvd.education.gov.il</a:t>
            </a:r>
            <a:endParaRPr lang="he-IL" sz="1650" dirty="0">
              <a:latin typeface="Arial" pitchFamily="34" charset="0"/>
              <a:cs typeface="+mn-cs"/>
            </a:endParaRPr>
          </a:p>
          <a:p>
            <a:pPr marL="0" indent="0" algn="r" rtl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endParaRPr lang="he-IL" sz="1650" b="1" dirty="0">
              <a:latin typeface="Arial" pitchFamily="34" charset="0"/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A8F517FD-DB35-F2E4-AF4E-AD0E75FF5DAF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38AD05BD-2CAC-9474-CE78-E2997AED1609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131A0A2F-CCB7-9BA2-1DE0-DA3C7383BA7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D8E29ECA-5766-34E1-4C82-D53D015E5AC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1851890F-9FF7-783A-BE42-2BA37D326D4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27C1DF40-08ED-C603-1993-DBE48A70936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2C9A776-25A4-76A7-5958-C29ACCF06ED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17D55488-8DF8-9E85-A875-CF57480004F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8A8B6D4A-0E5E-8A0B-4D83-F8976DC15B2A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572144B5-8B22-2BEF-AEFE-72A4E0F3D85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9AD9ED66-0CD0-1404-A7A7-381E5737FDF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EB2B8F86-D376-5A6B-AD2C-4A89F070A4D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EA0DACDD-6351-5920-0677-E50B5DEFEF7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D1FCA62D-9255-9F8A-83DD-55099D4F946E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541069C0-EBF7-D8F4-0943-900922287C0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FC347CB-113E-9C1A-91F6-3F67003DFE19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7878BBF7-FFB2-57CE-3D2B-E0D0429E478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4F726634-3269-DCF5-39F7-B9192287DF6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49B1800A-7C98-EB8F-90AC-680EC1130E5A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5DE88F9F-2FB6-EF8E-ED74-B6183F12047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EB62EAFD-768E-D178-53FC-13B14D71004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416D2678-3CA7-302C-5D8C-CCCC507DA5E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19CD93A0-F17B-AE43-A8BF-7687DFB9D8CA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DC77C116-6E6F-79F2-58C8-0E18A8B36E8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416038A0-E0D4-889D-1642-903ACA873772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206AA99D-67AE-202F-E313-BEE3A2E4184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C840C322-8A56-CE88-E052-5728A49BE80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070059E8-D0CA-8D21-E0E6-967B0D12736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6E93D8CA-DA09-32B8-A044-2E154F9303B2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AB4DBE00-23D0-B4C9-74C5-2FBD039F150B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FF3D8DC6-CC42-8E09-612B-47DEC1C93DA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4ADD264B-9CDD-305C-5391-AEC094E3580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44D1C4A0-9A45-5FBC-33BD-A9DB1ECD0C3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133BD5E2-E1A2-7F05-A1C8-246EDE0316B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DEE5AE3C-D6BC-626C-DF73-D1EDC45D96FA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F809DFDA-80AF-B151-593D-BFD86A8DB8E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71EFB50D-2A98-EF6D-81FC-E28EA706190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6C731E2A-DE12-693A-2A84-4765107060A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932B5EEB-BCA6-504D-1955-8E18E780F7D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B6C554BC-4B26-9ED8-2416-107B784415F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BE09D95D-856C-B39C-2E1A-7E2F1555728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5B20E9F8-7849-7882-3997-94D5894476A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53647A77-4015-C5A7-A344-6096FF24CD5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5A6BDA67-D78E-6931-7685-1BA5C984FB4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107E5FE8-83AD-A569-FBA6-54B62F84D42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B24098FD-F024-038C-3FE5-041BE39DF08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CFE58143-41FB-16B4-D838-763E785F632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0E9880F6-246D-0DD1-F3D9-DD7FFB1769DD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5606EB1A-F7AF-5261-EDC1-83ADD1CD31E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ED714FB9-2EAB-7AA7-713B-A5E2E8FB609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14F778E5-154A-CB1C-F36A-4BC64DF10B2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9D18BB4-9CD7-990A-736D-B8DADD788D4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4C51EEBF-0A4F-1CCB-5FD7-5E5B7E9E049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Rectangle 2">
            <a:extLst>
              <a:ext uri="{FF2B5EF4-FFF2-40B4-BE49-F238E27FC236}">
                <a16:creationId xmlns:a16="http://schemas.microsoft.com/office/drawing/2014/main" id="{2C52282D-7780-574A-5DF1-9A18BBCFA6E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327524" y="373468"/>
            <a:ext cx="4643438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  <a:sym typeface="Staatliches"/>
              </a:rPr>
              <a:t>הכנות לקראת הבחינה בעל פה</a:t>
            </a:r>
            <a:endParaRPr lang="en-US" altLang="he-IL" sz="3200" kern="1200" spc="150" dirty="0">
              <a:solidFill>
                <a:schemeClr val="accent6"/>
              </a:solidFill>
              <a:latin typeface="Amatic SC"/>
              <a:ea typeface="+mj-ea"/>
              <a:cs typeface="Amatic SC"/>
              <a:sym typeface="Staatliches"/>
            </a:endParaRPr>
          </a:p>
        </p:txBody>
      </p:sp>
      <p:pic>
        <p:nvPicPr>
          <p:cNvPr id="59" name="תמונה 58">
            <a:extLst>
              <a:ext uri="{FF2B5EF4-FFF2-40B4-BE49-F238E27FC236}">
                <a16:creationId xmlns:a16="http://schemas.microsoft.com/office/drawing/2014/main" id="{EE4999F5-2972-4D75-529F-83C30AEA16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183" y="3264326"/>
            <a:ext cx="2819150" cy="949876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737574" y="1221600"/>
            <a:ext cx="7108645" cy="3673079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b="1" dirty="0">
                <a:latin typeface="Arial" pitchFamily="34" charset="0"/>
                <a:cs typeface="+mn-cs"/>
              </a:rPr>
              <a:t>  </a:t>
            </a:r>
            <a:r>
              <a:rPr lang="he-IL" sz="1800" dirty="0">
                <a:latin typeface="Arial" pitchFamily="34" charset="0"/>
                <a:cs typeface="+mn-cs"/>
              </a:rPr>
              <a:t>יכין את תיק העבודות/</a:t>
            </a:r>
            <a:r>
              <a:rPr lang="en-US" sz="1800" dirty="0">
                <a:latin typeface="Arial" pitchFamily="34" charset="0"/>
                <a:cs typeface="+mn-cs"/>
              </a:rPr>
              <a:t>disk on key</a:t>
            </a:r>
            <a:r>
              <a:rPr lang="he-IL" sz="1800" dirty="0">
                <a:latin typeface="Arial" pitchFamily="34" charset="0"/>
                <a:cs typeface="+mn-cs"/>
              </a:rPr>
              <a:t> (או אמצעי דיגיטלי אחר) האישי </a:t>
            </a:r>
            <a:br>
              <a:rPr lang="en-US" sz="1800" dirty="0">
                <a:latin typeface="Arial" pitchFamily="34" charset="0"/>
                <a:cs typeface="+mn-cs"/>
              </a:rPr>
            </a:br>
            <a:r>
              <a:rPr lang="he-IL" sz="1800" dirty="0">
                <a:latin typeface="Arial" pitchFamily="34" charset="0"/>
                <a:cs typeface="+mn-cs"/>
              </a:rPr>
              <a:t>  לבדיקה.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יבחר 3 ניסויי חקר  שעליהם הוא מעוניין להבחן (בהתאם לדרישות) </a:t>
            </a:r>
            <a:br>
              <a:rPr lang="en-US" sz="1800" dirty="0">
                <a:latin typeface="Arial" pitchFamily="34" charset="0"/>
                <a:cs typeface="+mn-cs"/>
              </a:rPr>
            </a:br>
            <a:r>
              <a:rPr lang="he-IL" sz="1800" dirty="0">
                <a:latin typeface="Arial" pitchFamily="34" charset="0"/>
                <a:cs typeface="+mn-cs"/>
              </a:rPr>
              <a:t>  ויארגן את תיק העבודות בהתאם.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יבקש מהמורה אישור על הניסויים שבחר.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יכיר את הרקע המדעי ואת שלבי החקר של  שלושת הניסויים שבחר, </a:t>
            </a:r>
            <a:br>
              <a:rPr lang="en-US" sz="1800" dirty="0">
                <a:latin typeface="Arial" pitchFamily="34" charset="0"/>
                <a:cs typeface="+mn-cs"/>
              </a:rPr>
            </a:br>
            <a:r>
              <a:rPr lang="he-IL" sz="1800" dirty="0">
                <a:latin typeface="Arial" pitchFamily="34" charset="0"/>
                <a:cs typeface="+mn-cs"/>
              </a:rPr>
              <a:t> וידע להתייחס בביקורתיות לשלבי החקר שבכל אחד מהניסויים.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יכין עבור הבוחן העתקים (צילומים) של  דו"חות הניסויים עליהם בחר להבחן.</a:t>
            </a:r>
            <a:br>
              <a:rPr lang="en-US" sz="1800" dirty="0">
                <a:latin typeface="Arial" pitchFamily="34" charset="0"/>
                <a:cs typeface="+mn-cs"/>
              </a:rPr>
            </a:br>
            <a:r>
              <a:rPr lang="he-IL" sz="1800" dirty="0">
                <a:latin typeface="Arial" pitchFamily="34" charset="0"/>
                <a:cs typeface="+mn-cs"/>
              </a:rPr>
              <a:t> במקרה של תלקיט דיגיטלי, הצילומים לפי דרישת הבוחן</a:t>
            </a:r>
            <a:r>
              <a:rPr lang="he-IL" sz="1800" b="1" dirty="0">
                <a:latin typeface="Arial" pitchFamily="34" charset="0"/>
                <a:cs typeface="+mn-cs"/>
              </a:rPr>
              <a:t>.</a:t>
            </a:r>
          </a:p>
          <a:p>
            <a:pPr marL="285750" indent="-285750" algn="r" rtl="1">
              <a:spcBef>
                <a:spcPts val="1350"/>
              </a:spcBef>
              <a:buClr>
                <a:schemeClr val="accent3">
                  <a:lumMod val="60000"/>
                  <a:lumOff val="40000"/>
                </a:schemeClr>
              </a:buClr>
              <a:buSzPct val="96000"/>
              <a:defRPr/>
            </a:pPr>
            <a:endParaRPr lang="he-IL" b="1" dirty="0">
              <a:latin typeface="Arial" pitchFamily="34" charset="0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35667" y="904256"/>
            <a:ext cx="1883849" cy="41549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05740" indent="-20574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he-IL" sz="2100" b="1" u="sng" dirty="0">
                <a:solidFill>
                  <a:srgbClr val="0070C0"/>
                </a:solidFill>
                <a:latin typeface="Arial" pitchFamily="34" charset="0"/>
                <a:cs typeface="+mn-cs"/>
              </a:rPr>
              <a:t>התלמיד הנבחן:</a:t>
            </a:r>
          </a:p>
        </p:txBody>
      </p:sp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C20F9367-71D7-5CA3-3B64-12FBCE505EAC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F6F25411-E7BB-388F-A4BF-AC20FA5B707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0;p63">
              <a:extLst>
                <a:ext uri="{FF2B5EF4-FFF2-40B4-BE49-F238E27FC236}">
                  <a16:creationId xmlns:a16="http://schemas.microsoft.com/office/drawing/2014/main" id="{D274751E-9491-4203-EAFC-B02756BDB6C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DB80A9B1-884E-0B85-995E-BC3567AAEEF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CFF6E91F-36D6-2276-69BC-8B881D67430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D9DB65AA-40BF-5280-6296-13FC3356D1B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D01D6077-91DF-9728-E634-4A39F2A8674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1738A9D5-18A0-71CF-0E87-F49F98CE0A4E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11CAE9D9-9855-EDA4-1393-5C33775AF26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568124B3-E187-0389-F790-8D6DEC45891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A22985C5-66CC-A706-4476-A94A4D96E3A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7169F4E9-5824-128D-6B45-CB63A881331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5C88211D-7652-FDF6-D8AC-2DFC987400D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DB438664-AFF7-0C48-7582-9D9AFCB574C5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2CF30447-2BAB-2979-76C3-5C30F063697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F0EBF21A-C602-672D-DFDC-01B36300994F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827A974B-5BF1-9D65-1A87-E9031B65E04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DF6B3AA8-8630-15BD-455D-A029D3C867F4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89635D1B-7A3D-9A13-38F1-6F625BC09B9D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E2DBE2EA-ABEB-38D4-8749-1AD6EACEB104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BF2C6ED0-2A9D-308A-DC53-09164AB789A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8B62C074-5499-A3DB-660B-DDF2C23486A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A1398D04-5CD1-5FEB-513B-7291C9C16FA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4307F2F2-C937-B55C-55C8-7FF661EF3B6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A4220A96-DB60-8593-CA9D-10F4772F41B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03480884-4839-F1FC-9E72-321D801F279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3FBB031D-1F54-07CB-1E23-D4A6BC2CB725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A5F323AA-A8B4-369A-57D2-5C66AB36B3B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6AF6671D-CB88-3A95-5ED5-B9F58C9FEF0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75BD2C8E-F4FB-D438-99E0-D89E5BE1722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714308B7-2044-EE7B-D65D-79B4FEC4E8D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7186F8E0-C7BC-FDBA-40EE-FF363FC6E1C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D66409C3-8DE2-BE6B-2622-350CDE7FE51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77D5AA08-9CD4-6674-37FF-E79E8CDEFA7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0080DBD1-D613-C104-C4D5-9316563EBFE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02D9B5C4-E080-476B-D7B5-7B684E323B2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20087143-CEC1-B183-18FF-FE2FCC688D7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E86ECAA2-5E19-E13E-AF5A-0E7E315DC32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2323E4A6-404A-2816-CD5A-CE86A4A146D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355A4FFC-B366-1A3A-1830-B1A6ECED46E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394347C5-BD5B-44BE-ABFF-3601873190A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DD35FBA8-E95A-267C-EEC9-1EADF723567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641F0AC8-1D2B-1ED9-4BD6-A681D59E7E2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75B475D1-83C9-D98A-7BF9-CD95BF83BAA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3862510D-E75F-B0C4-25E6-C015B3622E39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BD87BC9E-CF18-FDB3-83EA-A2420B3986D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5D973D62-AD3A-B948-5481-91ACE0DF04A4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041DF2CE-A912-9458-E22A-AE75C17A427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D869CC80-044C-58F0-9347-8CCCD352A16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3982D664-192F-9041-CE66-ADF69CCEAC8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9D6036C9-D15B-C4EB-F09C-56C8564ABB1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994FA283-BA21-7A06-B091-EBE404E6279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ADBA3A1B-D47B-866C-9FA4-41EFD6820C5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Rectangle 2">
            <a:extLst>
              <a:ext uri="{FF2B5EF4-FFF2-40B4-BE49-F238E27FC236}">
                <a16:creationId xmlns:a16="http://schemas.microsoft.com/office/drawing/2014/main" id="{2BB5CD27-3D7A-EA4A-360F-6DC009E45FD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327524" y="373468"/>
            <a:ext cx="4643438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  <a:sym typeface="Staatliches"/>
              </a:rPr>
              <a:t>הכנות לקראת הבחינה בעל פה</a:t>
            </a:r>
            <a:endParaRPr lang="en-US" altLang="he-IL" sz="3200" kern="1200" spc="150" dirty="0">
              <a:solidFill>
                <a:schemeClr val="accent6"/>
              </a:solidFill>
              <a:latin typeface="Amatic SC"/>
              <a:ea typeface="+mj-ea"/>
              <a:cs typeface="Amatic SC"/>
              <a:sym typeface="Staatliche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39"/>
          <p:cNvSpPr/>
          <p:nvPr/>
        </p:nvSpPr>
        <p:spPr>
          <a:xfrm>
            <a:off x="828347" y="324297"/>
            <a:ext cx="7704000" cy="566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720000" y="215949"/>
            <a:ext cx="77040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matic SC"/>
                <a:cs typeface="Amatic SC"/>
              </a:rPr>
              <a:t>מיקוד לשנת הלימודים תשפ"ה בלבד </a:t>
            </a:r>
            <a:endParaRPr lang="he-IL" dirty="0">
              <a:latin typeface="Amatic SC"/>
              <a:cs typeface="Amatic SC"/>
              <a:sym typeface="Amatic SC"/>
            </a:endParaRP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13A9B3A-3BCC-A442-E9B8-328BC5F2D661}"/>
              </a:ext>
            </a:extLst>
          </p:cNvPr>
          <p:cNvSpPr txBox="1"/>
          <p:nvPr/>
        </p:nvSpPr>
        <p:spPr>
          <a:xfrm>
            <a:off x="0" y="3720891"/>
            <a:ext cx="90836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he-IL" sz="2000" dirty="0"/>
              <a:t>ניתן לבצע ניסויי חקר </a:t>
            </a:r>
            <a:r>
              <a:rPr lang="he-IL" sz="2000" b="1" u="sng" dirty="0"/>
              <a:t>בהתאם למסמך </a:t>
            </a:r>
            <a:r>
              <a:rPr lang="he-IL" sz="2000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חלופות לביצוע מעבדת חקר בכימיה, לתלמידי י"ב בלבד בעת חירום, תשפ"ה</a:t>
            </a:r>
            <a:endParaRPr lang="he-IL" sz="2000" b="1" u="sng" dirty="0"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he-IL" sz="2000" dirty="0"/>
          </a:p>
        </p:txBody>
      </p:sp>
      <p:pic>
        <p:nvPicPr>
          <p:cNvPr id="7" name="Google Shape;2411;p35">
            <a:extLst>
              <a:ext uri="{FF2B5EF4-FFF2-40B4-BE49-F238E27FC236}">
                <a16:creationId xmlns:a16="http://schemas.microsoft.com/office/drawing/2014/main" id="{CED41A04-1A2B-6FD3-97D9-82F42A6A3AD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01840" y="4422431"/>
            <a:ext cx="2042160" cy="69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00D1CD7-4573-E64E-66F9-84B63377C5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422608"/>
            <a:ext cx="9144000" cy="2298283"/>
          </a:xfrm>
          <a:prstGeom prst="rect">
            <a:avLst/>
          </a:prstGeom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2CB066D-4607-75DB-F022-D07CC62A95CA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3685243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238250" y="579835"/>
            <a:ext cx="668178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  <a:sym typeface="Arial"/>
              </a:rPr>
              <a:t>שלבים בהכנת התלמידים לקראת הבחינה בעל-פה</a:t>
            </a:r>
            <a:endParaRPr lang="en-US" sz="3200" kern="1200" spc="150" dirty="0">
              <a:latin typeface="Amatic SC"/>
              <a:ea typeface="+mj-ea"/>
              <a:cs typeface="Amatic SC"/>
              <a:sym typeface="Arial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87055" y="1574369"/>
            <a:ext cx="7823976" cy="2917031"/>
          </a:xfrm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</a:t>
            </a:r>
            <a:r>
              <a:rPr lang="he-IL" sz="1800" dirty="0">
                <a:latin typeface="Arial" pitchFamily="34" charset="0"/>
                <a:cs typeface="+mn-cs"/>
              </a:rPr>
              <a:t>יש להביא לידיעת התלמידים את השאלות לדוגמא ואת המחוון להערכת הבחינה בעל-פה.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יש להכין שאלות לניסויים שנבחרו ולבחון את התלמידים בעל-פה/בכתב.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יש לעבור עם התלמידים על הרקע המדעי לכל ניסוי שנבחר.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מומלץ לבקש מכל תלמיד להציג בפני הכיתה ניסוי אחד מבין הניסויים</a:t>
            </a:r>
            <a:br>
              <a:rPr lang="en-US" sz="1800" dirty="0">
                <a:latin typeface="Arial" pitchFamily="34" charset="0"/>
                <a:cs typeface="+mn-cs"/>
              </a:rPr>
            </a:br>
            <a:r>
              <a:rPr lang="he-IL" sz="1800" dirty="0">
                <a:latin typeface="Arial" pitchFamily="34" charset="0"/>
                <a:cs typeface="+mn-cs"/>
              </a:rPr>
              <a:t> שבחר להבחן עליהם.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0D45C8AC-890D-2C7C-4BA9-B6DA140AEAA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7F82E2CB-503E-ABCA-8589-4777144CB289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3FA2006F-30DD-F6CA-C5E2-008A7B289AF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7CF8CB2F-32C1-F510-AA7D-050A75516DE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27F2B412-2409-4E11-F038-1D42675CDEBA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F099BC5F-CD84-DDEB-2F4E-D926B3EB45B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A5949655-2936-478A-02D2-5DAC0D5FF4F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67576B66-2EF1-F39B-3A14-5839B0494B5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F72978F2-8C63-42B5-6C0F-4288DD7B83B2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334BE0B6-E0C3-5E1A-1D75-046C6488999C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AC97236C-9F00-5EE6-8ECA-82D494956079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33D08687-DA1A-EA0B-016D-BBE8A42FC5C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6D00AE49-D038-2F26-C279-C31170E5274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A5ADE2F0-299B-EDE1-3093-4B099E79CB0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98D8B02C-FBC7-384B-2BD7-D911BF85212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6F99A6ED-8482-AB51-9680-97C3151E81C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B63B67CD-8AE0-9574-144A-8801A258525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2DD1D9FF-A1F5-A151-25E5-DB1CBB5B375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780D9E4A-C51A-441E-84D8-0B1139627AE2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98EE9E59-937C-D019-734C-FB5B847C7DC3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557DDC9E-7660-5C28-055A-F6E5943B583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E70E804D-C42F-6A5E-ADC2-6C4850EC087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78E67DA7-8FEE-B88C-E9B7-5BFE456C8D8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CEC3EA6A-DB63-9F57-4A8C-8F8E31BD637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1DC161F9-DB19-E01F-8E2E-2FFA470B851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CD51EAB-30B7-32E8-F185-6B68C7DD62E6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E9358832-736D-CD84-BC94-4633EEE26B88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240D5B89-223A-3760-DD88-5114AA32560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396C4F26-AE73-B64E-0828-0DB8BD569D4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89548015-4988-603C-7D79-7B9144DAA5F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002E1047-DFB1-8F41-814E-20C2DAB74433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8CE54725-903F-27F5-21BF-E51BC19067B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53625B9-9DE7-6710-B634-023CD04508A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B1C221DD-F2B1-BB58-C709-1984E770DA4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1D2CDBA5-2200-9B02-4345-61D4AB5E29D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A46361C1-83AF-E211-6C0E-5EEBAFA2928E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38B8FF42-84EC-D211-9948-C4DE5777A58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79A0535B-97E8-BA93-CB90-8CF146B6BA7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68A1D58A-0F57-26E8-3DA9-FB1C2C8B716F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16A6483-4856-4C32-381F-BDD5364F0E2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FF0AE678-B518-48CD-0BDF-AE3372288A7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8AD7D7A8-ADA1-B959-D4CE-41CFA15A821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94D57245-3792-F268-826C-DD15AC0B3CA6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9C9032CF-05DE-44C1-E45A-7517A73BE88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F1389735-FA2A-81A0-BE4A-EDFCD751E4C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FC2F62D3-4533-17B8-2E8F-DE9B3E10CAF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B1463026-B5C0-28EE-2BA7-340A6DCF8650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BE69754A-4339-6D8D-F89A-42FB9301420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280E5ED7-C3A2-9192-6852-F8D26CC6DAC6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DDE4B628-4347-BD6F-15D8-414BB19B4D8C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A7F3618C-D547-9E5D-7BD5-38DCD6EBEFF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A940132F-AFF6-3C7F-14F0-D4F8E536F4E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1AD71412-FC38-BB75-94F1-5489D072FC7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1494235" y="447675"/>
            <a:ext cx="626387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תפקידי המורה הבוחן בעת הבחינה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95235" name="Rectangle 1027"/>
          <p:cNvSpPr>
            <a:spLocks noGrp="1" noChangeArrowheads="1"/>
          </p:cNvSpPr>
          <p:nvPr>
            <p:ph idx="1"/>
          </p:nvPr>
        </p:nvSpPr>
        <p:spPr>
          <a:xfrm>
            <a:off x="1162706" y="1120954"/>
            <a:ext cx="6858000" cy="3888581"/>
          </a:xfrm>
        </p:spPr>
        <p:txBody>
          <a:bodyPr>
            <a:noAutofit/>
          </a:bodyPr>
          <a:lstStyle/>
          <a:p>
            <a:pPr marL="189000" indent="-205740" algn="r" rtl="1">
              <a:lnSpc>
                <a:spcPct val="150000"/>
              </a:lnSpc>
              <a:buClr>
                <a:srgbClr val="FFFF66"/>
              </a:buClr>
              <a:buNone/>
              <a:defRPr/>
            </a:pPr>
            <a:r>
              <a:rPr lang="he-IL" sz="1800" b="1" dirty="0">
                <a:cs typeface="+mn-cs"/>
              </a:rPr>
              <a:t>     שימו לב, האפליקציה תיפתח לדיווח ביום הבחינה בלבד. לא ניתן לדווח ציונים בימים אחרים ממועד הבחינה שידווח </a:t>
            </a:r>
            <a:r>
              <a:rPr lang="he-IL" sz="1800" b="1" dirty="0" err="1">
                <a:cs typeface="+mn-cs"/>
              </a:rPr>
              <a:t>בשילובית</a:t>
            </a:r>
            <a:r>
              <a:rPr lang="he-IL" sz="1800" b="1" dirty="0">
                <a:cs typeface="+mn-cs"/>
              </a:rPr>
              <a:t>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b="1" dirty="0">
                <a:cs typeface="+mn-cs"/>
              </a:rPr>
              <a:t> </a:t>
            </a:r>
            <a:r>
              <a:rPr lang="he-IL" sz="1800" dirty="0">
                <a:latin typeface="Arial" pitchFamily="34" charset="0"/>
                <a:cs typeface="+mn-cs"/>
              </a:rPr>
              <a:t>מעיין בתיקי התלמידים.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בוחן את התלמידים (לא חייב לשאול על כל הניסויים).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מעריך כל אחד מהתלמידים בעזרת קובץ האקסל של המחוון, </a:t>
            </a:r>
          </a:p>
          <a:p>
            <a:pPr marL="0" indent="0" algn="r" rtl="1">
              <a:lnSpc>
                <a:spcPct val="120000"/>
              </a:lnSpc>
              <a:buClr>
                <a:srgbClr val="0070C0"/>
              </a:buClr>
              <a:buSzPct val="100000"/>
              <a:buNone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      על פי הממדים המופיעים  במחוון.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מדווח את הציונים באפליקציה דרך הנייד או </a:t>
            </a:r>
            <a:r>
              <a:rPr lang="he-IL" sz="1800" dirty="0" err="1">
                <a:latin typeface="Arial" pitchFamily="34" charset="0"/>
                <a:cs typeface="+mn-cs"/>
              </a:rPr>
              <a:t>בשילובית</a:t>
            </a:r>
            <a:r>
              <a:rPr lang="he-IL" sz="1800" dirty="0">
                <a:latin typeface="Arial" pitchFamily="34" charset="0"/>
                <a:cs typeface="+mn-cs"/>
              </a:rPr>
              <a:t> דרך המחשב.</a:t>
            </a:r>
          </a:p>
          <a:p>
            <a:pPr marL="0" indent="0" algn="r" rtl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sz="1800" dirty="0"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F979FD9F-EDE1-F51C-C873-FF3E29C6A329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EA521C36-75A7-3B6A-E246-247E363A90F5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875344AC-4479-02DC-8808-9212533527A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5425418D-0DDF-8061-8B07-21D8767B8DF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B038B8A7-8CC1-58D1-25EC-82F78D5B6D78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79F1F72F-1186-0260-2D52-7BDDE4C8465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F77378BA-C837-9B82-6E5A-DE1659D70CD5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9F12F225-52E4-5A96-C72C-807D574096C0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FA8D363A-056D-835A-4B06-748D3D5E59D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3BD86E03-475C-5DC1-B53C-6643AF1309C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BE231602-11F1-F0CD-5E13-631F0C215F8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0A25EF81-93D9-EEC4-737D-BA6D871034D1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A0BF7F84-3129-1FB8-E6E5-9968C3F8A1D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EE301FE0-3494-8BA5-550D-5E2EFA4D5BA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71473C44-1DDD-AFC3-897E-268208542A3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6D7BDD4-B456-7F95-C51C-6E2480322F5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EA41D669-19B9-F000-3457-299C50C70EE5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F7CD1B20-8654-BC32-705B-8BFD000867C0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B03A36B2-FF9C-2B03-54F4-B3CB079D890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130A70C3-92AC-AA48-A94B-D8D037B25B9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1F24D0B7-53DB-CAF8-F921-5F6DF78760A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F64847D2-0694-5AB4-97B4-8AEB8D54667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78B1FA85-8693-C4C1-538A-E87EE165696B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3B900990-7B8E-E369-E3DD-5AEB609ACE89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59906748-B805-ACBA-D6E1-1B5ACF83647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FE257AE4-D054-6E6E-3D32-0B4C0A5E33E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C4020C92-3D07-DFE0-8ECC-3417EB1C4139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87986EF1-7F47-5009-819E-9B15684D4A6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AE36BD28-DD9E-FC8D-01A5-036159671F4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9A8D92DD-9099-17B2-0B18-BE96DED246B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1D75F706-EA4E-C944-30FA-85B83B48199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5AF67E99-3DBD-A9A2-5930-CA7D19BAB73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F4856D6F-472D-7810-5EF9-6813B89F641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AE9B7276-A14E-D446-2B2F-F62607EAD337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14441822-C70A-E7F9-F4DB-F92C79F9A55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D31E0A63-507A-0E89-3F83-C37915B48C4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231D1836-671A-148D-D679-B92137E1BB2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B7DB36FD-8655-F283-B72D-A59AB7DC4A5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03B7BBC8-1590-E9E9-BF1D-4098E49DD62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EEF86EFD-484D-3961-3559-42804C6E492D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E04ACB9C-5E7D-95F9-FF8F-6C8B1DD9189C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AB3743AF-1401-B5C5-A37D-7DF691A9B7F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7B1DA466-7FE8-60E3-0538-306CD9F2EC7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1BB22F80-0783-0421-1E45-8A5A46F5404D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4E1B65CF-4572-6B8C-679B-BB45578646CD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EE3A89F0-2E85-ED41-92F3-4D0342F1AB83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47B8F81F-12D8-AB95-E621-D06AB521D1A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48EBAE40-EC10-84E6-4149-E260FF0403C1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255AC422-94AA-6EDB-2B07-89F634C9B10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D6B6F958-207F-B5CB-1E79-FF4F37C0A80C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0852B2D5-1887-9F6D-B174-F62B8407DCD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936EA09F-5066-81E3-063A-5E0B4078D94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48B5C1CE-3141-4F37-1A40-26A91DD55A8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89535" y="465535"/>
            <a:ext cx="50673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מהלך הבחינה בעל פה – נהלים (1)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33971" y="1436414"/>
            <a:ext cx="6858000" cy="3186113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הבחינה תתנהל באווירה נעימה ונינוחה תוך מתן כבוד הדדי לתלמיד הנבחן, למורה המלמד ולבוחן.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 הבחינה תתקיים </a:t>
            </a:r>
            <a:r>
              <a:rPr lang="he-IL" sz="1800" b="1" u="sng" dirty="0">
                <a:latin typeface="Arial" pitchFamily="34" charset="0"/>
                <a:cs typeface="+mn-cs"/>
              </a:rPr>
              <a:t>בנוכחות</a:t>
            </a:r>
            <a:r>
              <a:rPr lang="he-IL" sz="1800" dirty="0">
                <a:latin typeface="Arial" pitchFamily="34" charset="0"/>
                <a:cs typeface="+mn-cs"/>
              </a:rPr>
              <a:t> המורה המלמד.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 משך הבחינה: 15-20 דקות ולכל היותר כ- 20 דקות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 מספר דקות לפני תחילת הבחינה, המורה הבוחן יעיין בתיק התלמיד.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 השאלות תשאלנה על-ידי </a:t>
            </a:r>
            <a:r>
              <a:rPr lang="he-IL" sz="1800" b="1" u="sng" dirty="0">
                <a:latin typeface="Arial" pitchFamily="34" charset="0"/>
                <a:cs typeface="+mn-cs"/>
              </a:rPr>
              <a:t>המורה הבוחן בלבד</a:t>
            </a:r>
            <a:r>
              <a:rPr lang="he-IL" sz="1800" dirty="0">
                <a:latin typeface="Arial" pitchFamily="34" charset="0"/>
                <a:cs typeface="+mn-cs"/>
              </a:rPr>
              <a:t>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 יש לוודא כי מכשירי הטלפון הנייד של המורה הבוחן, המורה המלמד והתלמיד,  יהיו כבויים בכל מהלך הבחינה (פרט לדיווח הציונים באפליקציה).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1547813" y="1122522"/>
            <a:ext cx="6048375" cy="369332"/>
          </a:xfrm>
          <a:prstGeom prst="rect">
            <a:avLst/>
          </a:prstGeom>
          <a:noFill/>
          <a:ln>
            <a:noFill/>
          </a:ln>
        </p:spPr>
        <p:txBody>
          <a:bodyPr lIns="0" rIns="0" bIns="0" rtlCol="1" anchor="b">
            <a:sp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he-IL" sz="2100" b="1" dirty="0">
                <a:solidFill>
                  <a:srgbClr val="0070C0"/>
                </a:solidFill>
                <a:cs typeface="+mn-cs"/>
              </a:rPr>
              <a:t>מהלך הבחינה בשאלון 037388</a:t>
            </a:r>
            <a:endParaRPr lang="en-US" sz="2100" b="1" dirty="0">
              <a:solidFill>
                <a:srgbClr val="0070C0"/>
              </a:solidFill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96BFC44-0FAB-04CD-65A0-40988E5A78B8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6998339C-E7FC-D714-A8ED-0C4D1AC967D3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DF7C1AFB-84EF-E575-C73E-3D53C986E44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B4EA9952-DA12-8054-57E9-8F9D9A79141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B3817320-C156-314A-2E2F-A921223933F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6FFFC0AE-E657-2FCA-8FAD-5A30838E0128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3BE597A2-6AC3-4BE2-0DDE-CEF0FF82E1C5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88B69F5E-53BB-E7AE-B72E-1E92CAC1616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EA7180B7-9055-5317-F0D1-A2C35776FE9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3411A156-C4B4-7C44-C3A4-5355FF024937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5B3A59AA-7F17-63C0-54A7-D6FA0B62C31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772F77D4-D753-27A4-FD34-526BA389E41D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5E317A39-E787-E2B9-4088-4137590959E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46D05352-3C69-E673-7AEB-9EB998B4E86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9186CDC6-9DA3-D734-2DF0-BF6E41BF4E6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BEA673E2-38F1-51AD-2722-E856F81644D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C6900F74-6F77-3A83-11FA-BB16C7E5B23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A426E96E-5D98-2367-C3BF-B60C5E19A04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F9C91B1C-27C6-C2FB-5C91-9F73D9D8C79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1D486E9A-BBBA-7596-31D1-AF6973FD7FEE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61361CAB-35C8-67B0-A672-7B90E5BF3AF4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5D0D7F7B-AA19-AA08-E91F-A0C788C5016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423A29D5-74CB-8906-3BFA-A0BC58C15CD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A7D9B380-7CE3-66A9-157A-42800959FD92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FAF36F1A-6464-A018-9A11-5B849C8FE06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C68858F3-8073-6C49-979A-587E5FE2799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7665FA95-BAA6-EB9E-EAD0-97E979AC274A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54E5DFAD-CB9F-7313-3492-96C23BF46EC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11CB661D-AFFE-3C50-A441-55C34A26A1A2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BB46720D-D636-BA07-E538-7EF0241BDF5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4299D245-5E29-DAF6-31AC-AE8F2097F1B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5C07B74B-6550-3332-5727-B5853E97ABC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1AE6F780-7C40-9935-552F-69F75B0708B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041255D4-39B4-028B-AFAB-FCC57D89E19A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94916B3A-76EC-4EEF-D0DE-12020A6652B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524F9A44-10D8-7076-669E-A21779DCC7C2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21708F8D-97E7-7513-7307-69FD0AAA271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37D3C7D3-7702-E63F-2BCE-A1EC9FCC5CD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FD2FF7D3-E49D-F534-B4AE-F7879E37CE4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56B678AC-0839-41D3-FF61-9C517911B60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9A56317B-90C0-9596-6029-B7D4D354834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F4E6497E-65E8-B7F1-8234-8C2A9A75645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79CCD671-F36F-D349-3360-617FD54F38C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9A739F0A-3B2C-C0B0-1DD5-EF528C8464D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9C62B1AF-C295-2DF3-7163-2528E77E82B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775CBE3F-9030-F4B6-A449-CA1BAC3B2E6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764EB35F-5232-0A7E-B72C-7DC66DD4AEC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9848A66A-580C-C5AB-75C7-F881E4E26E3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52082D65-F2D8-073D-B9CD-71419E882D7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158C85A8-A82D-365C-4C96-09722ECD18E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CE2AEED3-34AC-2732-9374-319EBABBA755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1E17F4ED-8265-5525-3118-E9B6CB95892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B9435DAF-FD61-E5AB-BB0F-AD611C6D47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601391" y="610792"/>
            <a:ext cx="588645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מהלך הבחינה בעל פה - נהלים (2)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308497"/>
            <a:ext cx="6858000" cy="3423047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המורה הבוחן ישאל כ- 6-8 שאלות:</a:t>
            </a:r>
          </a:p>
          <a:p>
            <a:pPr marL="552069" lvl="1" indent="-257175" algn="r" rtl="1">
              <a:spcBef>
                <a:spcPts val="450"/>
              </a:spcBef>
              <a:buClr>
                <a:srgbClr val="0070C0"/>
              </a:buClr>
              <a:buSzPct val="111000"/>
              <a:buFont typeface="Wingdings" panose="05000000000000000000" pitchFamily="2" charset="2"/>
              <a:buChar char="ü"/>
              <a:defRPr/>
            </a:pPr>
            <a:r>
              <a:rPr lang="he-IL" sz="18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1 – 2 שאלות רפלקטיביות</a:t>
            </a:r>
          </a:p>
          <a:p>
            <a:pPr marL="552069" lvl="1" indent="-257175" algn="r" rtl="1">
              <a:spcBef>
                <a:spcPts val="450"/>
              </a:spcBef>
              <a:buClr>
                <a:srgbClr val="0070C0"/>
              </a:buClr>
              <a:buSzPct val="111000"/>
              <a:buFont typeface="Wingdings" panose="05000000000000000000" pitchFamily="2" charset="2"/>
              <a:buChar char="ü"/>
              <a:defRPr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 1 – 2 שאלות על הרקע המדעי של הניסוי</a:t>
            </a:r>
          </a:p>
          <a:p>
            <a:pPr marL="552069" lvl="1" indent="-257175" algn="r" rtl="1">
              <a:spcBef>
                <a:spcPts val="450"/>
              </a:spcBef>
              <a:buClr>
                <a:srgbClr val="0070C0"/>
              </a:buClr>
              <a:buSzPct val="111000"/>
              <a:buFont typeface="Wingdings" panose="05000000000000000000" pitchFamily="2" charset="2"/>
              <a:buChar char="ü"/>
              <a:defRPr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 4 – 6 שאלות הקשורות לשלבי החקר</a:t>
            </a:r>
          </a:p>
          <a:p>
            <a:pPr marL="552069" lvl="1" indent="-257175" algn="r" rtl="1">
              <a:spcBef>
                <a:spcPts val="450"/>
              </a:spcBef>
              <a:buClr>
                <a:srgbClr val="0070C0"/>
              </a:buClr>
              <a:buSzPct val="111000"/>
              <a:buFont typeface="Wingdings" panose="05000000000000000000" pitchFamily="2" charset="2"/>
              <a:buChar char="ü"/>
              <a:defRPr/>
            </a:pPr>
            <a:endParaRPr lang="he-IL" sz="1800" dirty="0">
              <a:solidFill>
                <a:srgbClr val="FFFF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 המורה הבוחן יעריך את התשובות של כל תלמיד באמצעות המחוון בקובץ האקסל.</a:t>
            </a:r>
          </a:p>
          <a:p>
            <a:pPr algn="r" rtl="1">
              <a:lnSpc>
                <a:spcPct val="90000"/>
              </a:lnSpc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he-I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90000"/>
              </a:lnSpc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 יש</a:t>
            </a:r>
            <a:r>
              <a:rPr lang="he-IL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800" dirty="0">
                <a:latin typeface="Arial" panose="020B0604020202020204" pitchFamily="34" charset="0"/>
                <a:cs typeface="Arial" panose="020B0604020202020204" pitchFamily="34" charset="0"/>
              </a:rPr>
              <a:t>לסכם ולחשב את ההערכה של כל תלמיד מיד בתום הבחינה שלו.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BC132DA-806A-D16A-154D-DE07BE9B5823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5B18622F-07D9-0E2D-7BD9-6F2E7A28EF0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505C212A-B9C0-6A7B-D0FA-5F96115158A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CB7C2882-D607-21BC-E889-30F1CB9F54D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05E5DE66-37D7-A9BA-CAAB-75BF4D3B510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E277C8F9-B862-2E8E-1703-B7A92D081CF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EE230A6-E996-7E64-B5D1-7D5AC0B78E6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C9D29A07-01A4-079F-788C-66CD9405CD6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3C9F71A-489F-8544-032A-DBC1FEAAE2F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C5EAE274-EC64-03D2-301B-12AFBF017E44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F11D3AFD-24A7-114D-0624-9B924A29745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745B0F00-2929-7E73-E216-148DF791BEC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11D778FF-F35B-77A8-AE34-DA0458AF32F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2BBE1672-5288-75C3-FC51-638ED45FBA45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27EEE30C-8BCB-BDC7-86FF-690D80915C33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E3EB90E-3C9D-3691-AA05-C5AEF3779B12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B82E7A23-F2F5-3915-91FA-742B52F2A51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14DBABC3-1127-DF3F-AE59-CCFAD6D8FEC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1CA27DBA-6354-2BD6-571D-73B2926AFAFD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84C9F37C-FFD8-0A7B-968E-39F4AE17DC9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F5278BFE-5550-3CEF-399B-7CA4B651FEF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BBE3CB7E-7E8E-3A80-6662-EEB4C7FC264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0ECA1892-BD4B-2832-20AF-5D4AF41B59D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66BAB6FF-EF1C-5364-6D02-13B6ED5EB82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1278A650-07A3-51B0-AABF-F42E0D49136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29A5419C-1677-7224-7480-49E17AF67EC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E1789638-9DE0-3E80-EEEB-5B8694DFB309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5930105F-BF76-7140-69C4-968137BBF7E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B5270E7-DB7D-A82F-D8EB-093C832E7BD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BCCD1553-7A3E-B832-9C60-FE2F392D773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E6CAEA3C-D918-C624-6D48-5C8FD7ED3CA3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7985F574-794B-3970-64F0-CE7D244AE26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83BD3AE1-5EC5-FAF5-D8FA-E8C0E8ECE24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50EE7EFF-5DD4-3565-84A7-57BD74BF36B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4A7B6169-B5DA-0549-2122-BC54F39FE9D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692CD507-9577-3F8B-4517-D2F06F61865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2DEA17B6-9D32-C373-52DB-1F7B94B0FD3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54CBF2E5-BAF9-FB8B-FBEB-9FA45BDF4BC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D45DAB0E-19E6-9360-7EB1-EEFD7EEEC64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836E0163-90E9-6F4F-2E18-146C105D976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A999390A-E3A4-75F6-7568-3B39B973A6D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227F0968-CC0D-AC53-42E9-6BCA19B3B0B3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D93F5794-9E1D-9CBA-F4AF-B0AC88D5130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A1CF72BD-BC9F-91B8-62F6-1BD986BAC0D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79FA95A4-8100-8411-551E-455CCCE80CE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E8E3C986-26CA-BE10-9D62-561E2FA4009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C4CE7491-57FD-2458-5109-ED0FC226879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AC699214-1783-3E11-18DB-C8523925A37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FE28984B-E226-4D13-1A01-3097605B363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F83DC150-D504-6B09-5479-932492F07B9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EE86A871-D374-BFB7-178B-D435308204D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070894D0-CA73-6120-4EFD-20CD45121F8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228E8268-C0FA-C5D7-E25E-CD1CF656A1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85888" y="502444"/>
            <a:ext cx="6372225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מהלך הבחינה בעל פה - אופי השאלות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58381"/>
            <a:ext cx="6858000" cy="3564731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 </a:t>
            </a:r>
            <a:r>
              <a:rPr lang="he-IL" sz="1800" dirty="0">
                <a:latin typeface="Arial" pitchFamily="34" charset="0"/>
                <a:cs typeface="+mn-cs"/>
              </a:rPr>
              <a:t>מומלץ להתחיל את הבחינה עם שאלות רפלקטיביות.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השאלות הבודקות ידע מדעי תהיינה ברמה הנדרשת על פי </a:t>
            </a:r>
            <a:br>
              <a:rPr lang="en-US" sz="1800" dirty="0">
                <a:latin typeface="Arial" pitchFamily="34" charset="0"/>
                <a:cs typeface="+mn-cs"/>
              </a:rPr>
            </a:br>
            <a:r>
              <a:rPr lang="he-IL" sz="1800" dirty="0">
                <a:latin typeface="Arial" pitchFamily="34" charset="0"/>
                <a:cs typeface="+mn-cs"/>
              </a:rPr>
              <a:t>   תכנית הלימודים ובהתאם לרמת העמקה שהמורה המלמד דיווח.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רוב השאלות תתמקדנה במיומנויות החקר.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אין חובה לבחון  על כל מיומנויות החקר.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אין חובה לבחון על </a:t>
            </a:r>
            <a:r>
              <a:rPr lang="he-IL" sz="1800" u="sng" dirty="0">
                <a:latin typeface="Arial" pitchFamily="34" charset="0"/>
                <a:cs typeface="+mn-cs"/>
              </a:rPr>
              <a:t>כל </a:t>
            </a:r>
            <a:r>
              <a:rPr lang="he-IL" sz="1800" dirty="0">
                <a:latin typeface="Arial" pitchFamily="34" charset="0"/>
                <a:cs typeface="+mn-cs"/>
              </a:rPr>
              <a:t>הניסויים עליהם בחר התלמיד להבחן.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יש להימנע  משאלות על פרטי פרטים.</a:t>
            </a:r>
            <a:endParaRPr lang="en-US" sz="1800" dirty="0">
              <a:latin typeface="Arial" pitchFamily="34" charset="0"/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AF09ED3-AFA1-47DD-7FB2-E4CC1AA4C1C4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4B644AE2-9A8D-583E-7595-8DBAB00F66C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0951227E-27FD-2857-06AD-2AA584FB71B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83D451F-BE07-4887-951C-E752D685D03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8EBCEFFF-729F-62C1-001D-F567275859E1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64740A69-A341-928B-E74A-F026078BB9B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90CC3947-4E60-9A03-A4F2-191F15163B4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7BFDD822-69FB-3E24-2A7D-7B6704124B3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832D2304-176C-281F-9D76-A1DBEB69C2E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F8767241-AC7D-637D-0F80-45C94E79608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36F8967E-CBDE-E209-8FE5-D2DA3F2C841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9DAD285E-B982-380C-0048-3BDBA3FED2D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F59B4C21-A33C-C86E-811C-A1BA2676AF5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91FA2258-1F5E-36C2-7D11-46D5F260167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70074B94-5BBE-5ED7-AAB1-1E8B9714B77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D7B200D7-0A54-7370-6499-049E4F58BEC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E398668D-4372-AB13-8CB1-6D9427A3ADD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9AD8FCAC-D90E-0859-C480-F242B84270C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88387C7A-175F-2500-2A5D-DEE4A9F54F9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2D0C538F-3322-83EF-B762-E1A4A32AA8E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2767C83F-C86A-2CFF-0431-0B1657FA40A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B46BE602-DF6B-6E16-9CC1-035BCF4E431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5E8EDA3D-E90B-9BBF-3F81-98F37A4AB27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AFF24C61-A25D-D2B4-0710-B08C8BB00C7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15F37C55-4EBD-24F4-7B81-CFD7DFBD277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A7C3AE7-65AE-1E3B-8051-553251B8A64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4232FADD-7E57-7EE5-E192-81FAF14946D2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2A98A6E0-BE4F-6FE1-7E5B-E0D83BDA519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129B8B18-21FA-DEEA-7414-FF94F600A35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09F9C323-0F08-1686-9602-F5C34749B36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4FD9171A-73EF-8F27-423A-53EEE8990D81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F8994CB2-846B-9848-270F-05A5617A0E5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E724B7B5-8702-1FE6-6521-617C81DC5DA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68100C1B-D187-D9E9-4A6B-4FEFD171993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42DC8209-0788-9994-0883-A3A8FD328E9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9AE9FC51-11E1-D6B0-EFF7-1E10DAC7649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934CE5E0-F820-AFA1-8EE0-50BF57D043A9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08C43B9D-E295-E747-5339-B5D1C63120C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F1D1B897-60FE-CF7D-A773-000A15F8A2B0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E9EEAC15-0CBE-8B13-E0BE-712FB1AB239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950DD413-54F2-623F-20E6-B2A67909CED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51FBBC48-F095-588C-EEC1-EDF3D02AEC94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E5A5ECA4-8A77-7A4E-99A9-1DDD882F292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3E6A697E-7C25-262E-C595-7BDE3FB7272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680A913A-4DD3-484A-C7DA-E569CFE97B2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E42B84DD-71BF-6F46-A37E-2434CFB95D4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77AC38E1-A94E-749F-0922-5E388DAF25D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8A14A3A1-B134-15A1-1006-6F4467AA7FE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59132451-969A-FCBD-D3F8-5642B1726F6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B7A3FD7F-465E-382F-1445-4E0778D322C1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46ACF6EE-ACE0-1AFC-83E3-C730CE8D775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C9558EE-BF83-CB97-DBCF-01FF85C7505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0008B8C4-39F7-9821-12F6-5FCD471F20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5241" y="556023"/>
            <a:ext cx="523875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רפלקטיביות (1)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316831" y="1275160"/>
            <a:ext cx="6496050" cy="2970609"/>
          </a:xfrm>
        </p:spPr>
        <p:txBody>
          <a:bodyPr/>
          <a:lstStyle/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מדוע בחרת להבחן על ניסוי זה/ניסויים אלה?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האם הניסוי תרם לך במשהו? אם כן, במה/באיזה אופן?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מה מצא חן בעיניך במיוחד ביחידת מעבדת החקר? מדוע?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האם פעילויות החקר עזרו לך להתעמק ולהבין טוב יותר את   </a:t>
            </a:r>
            <a:br>
              <a:rPr lang="en-US" sz="1800" dirty="0">
                <a:latin typeface="Arial" pitchFamily="34" charset="0"/>
                <a:cs typeface="+mn-cs"/>
              </a:rPr>
            </a:br>
            <a:r>
              <a:rPr lang="he-IL" sz="1800" dirty="0">
                <a:latin typeface="Arial" pitchFamily="34" charset="0"/>
                <a:cs typeface="+mn-cs"/>
              </a:rPr>
              <a:t>   החומר הנלמד? אם כן, תן דוגמה. אם לא, הסבר מדוע.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באילו קשיים נתקלת במהלך הניסוי וכיצד התגברת עליהם?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C0749E06-4698-4CB3-4C69-F5DAACCA860A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F06BCBE4-14A7-D729-8699-36D8BB67D169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7C832157-96D2-EF21-918F-133E9B78E7E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D67EB52C-7279-B1A5-D85A-74D019A059FC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2AF1D11C-CC76-F72D-F90E-47EDE0A12E9B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E6266E63-5EAA-F3F3-6A17-E7FD43EAC09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63772BB-9430-2C13-4FCF-5B4F6E19ED5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710A433D-A395-ACD5-85AF-722B8E4EFEB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8683F461-3054-E528-30AD-62A26892935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D44EC16A-6D60-B771-8561-A53935468D5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9695563B-5048-444F-2629-D29457D37B0B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C4A4E6A9-1BC1-8018-1BEA-F36CC3FE733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93E99EA7-A314-15E1-D9B8-0359EF71DD9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91D9507D-B4D0-0258-BD51-CFE35985B495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17C4250A-6F4A-C0C6-3F77-229EFD690A8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7BF8C1A-D4AA-5A37-3324-67DE866922B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EAB9FA9B-07A4-1EB9-223C-404181DC9C6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4EAA844E-33AD-F657-70C5-78CC4D7A859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605CD7AB-F88A-C1A2-759B-8A1C04F3EE6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07083352-7241-1C9E-D8CA-C2C6095365C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47E3C3B2-3172-318C-F6F2-751D1569963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C28EF0F8-FF53-B076-9A8A-2181C88044C1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09668A0E-B363-2264-EBCF-8B555F62CB3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41B35E09-E9F1-EEB6-DD7B-94A492E0BC1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99DDE623-E45B-6579-30BD-820BAF265B1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835012E6-CCFD-284C-18D6-71CEABA7B0A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5F07A82C-2700-399E-16DF-239D1FE46450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1C86B164-9778-C40E-2399-73FC7E52F072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D29C7561-F8E5-33DE-07AE-8DCF130D570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BA579A33-4F33-DC21-DF0A-33B9943882B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D1356411-2CC7-15B5-25CE-85EECF03986B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F551E80F-3EED-7423-C3FD-70C43CD0F81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7E2C4ED9-06BB-067E-FAF0-BF17703D162C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83CF95C9-29F0-7AA1-B6F5-3A98D0AF15E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D5D81482-EAE9-A627-D825-0EB88BEECD52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BBB3248F-7F8E-22B5-C9E1-9FB7AC45BECE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3FC0E555-40B3-BC2D-2D59-B3934E93C42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A93AF5C9-2F66-7EC4-547A-9CDE8371534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D5EB24E4-8B0F-F5B7-42AD-0D19117B2D93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E66578BA-8A4B-B756-0957-D2802E7CCA4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B9036720-1400-4A09-1DA0-0219E3CAEC34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2BB80833-83ED-F940-8C9E-56D280D5A91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8071E381-7CF0-EB58-FAE7-33DBCEEE694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0D37CA35-37CB-B338-B4BD-0E3AA9679BB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30097CEB-8628-92A7-32CE-DEFF3172F8B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1DDE03FA-912F-4350-B46E-9FE1C928C16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280A1832-A784-74EA-F8E6-CD78A0F053D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B089C9F6-337D-7F74-0300-254A98B0E81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CA020EB7-8E01-19DF-824B-5463D016A4F7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6A60F82B-B531-161C-539D-BAFB85CC26C0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57E4760B-19CA-4FDC-CCEC-4F7C9FA22B1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9237FB70-1A6F-78C6-881A-A4F39611AAC7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50E8B7F2-5FA1-2026-94D9-1AA40FF1CA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1262063" y="1113235"/>
            <a:ext cx="6442472" cy="3618309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האם מיומנויות החקר/המיומנויות הגרפיות שרכשת </a:t>
            </a:r>
            <a:br>
              <a:rPr lang="en-US" sz="1800" dirty="0">
                <a:latin typeface="Arial" pitchFamily="34" charset="0"/>
                <a:cs typeface="+mn-cs"/>
              </a:rPr>
            </a:br>
            <a:r>
              <a:rPr lang="he-IL" sz="1800" dirty="0">
                <a:latin typeface="Arial" pitchFamily="34" charset="0"/>
                <a:cs typeface="+mn-cs"/>
              </a:rPr>
              <a:t>   במבנית מעבדת החקר עזרו לך גם במקצועות אחרים?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  <a:sym typeface="Symbol" pitchFamily="18" charset="2"/>
              </a:rPr>
              <a:t>  האם נותרו היבטים בלתי ברורים מבחינתך בסוף הפעילות?</a:t>
            </a:r>
            <a:br>
              <a:rPr lang="en-US" sz="1800" dirty="0">
                <a:latin typeface="Arial" pitchFamily="34" charset="0"/>
                <a:cs typeface="+mn-cs"/>
                <a:sym typeface="Symbol" pitchFamily="18" charset="2"/>
              </a:rPr>
            </a:br>
            <a:r>
              <a:rPr lang="he-IL" sz="1800" dirty="0">
                <a:latin typeface="Arial" pitchFamily="34" charset="0"/>
                <a:cs typeface="+mn-cs"/>
                <a:sym typeface="Symbol" pitchFamily="18" charset="2"/>
              </a:rPr>
              <a:t>   פרט מהם? ממה לדעתך נובע הקושי בהבנתם?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מהם הניסויים/הפעילויות מהם נהנית ביותר? מדוע?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מה דעתך על כך שעבדת כל פעם עם תלמידים אחרים? 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מה הייתה תרומתך העיקרית  לעבודת הקבוצה?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אילו דברים למדת מחבריך לקבוצה?</a:t>
            </a:r>
            <a:endParaRPr lang="en-US" sz="1800" dirty="0">
              <a:latin typeface="Arial" pitchFamily="34" charset="0"/>
              <a:cs typeface="+mn-c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5241" y="519113"/>
            <a:ext cx="523875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רפלקטיביות (2)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0C4D6CB5-3FD2-658D-E334-4485AC4C050A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A377281A-2F0C-94CB-A387-376ACF7B96D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627BC5C4-C76F-B986-020E-C89E7FA66D9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55C5604B-4228-7A16-0924-540F31586C1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6518557D-3CE2-A917-608F-F1FF2F2976E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F2EE38CF-EED6-9007-5402-AE110B7A8C5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9E09FBBA-33D9-ECDE-7FF0-D40F6A6D0F6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DBE565F6-8759-D721-C3DA-EDE074293AD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8F8343C8-970F-BEBC-82BC-A1F1E5B3DDF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F85A486D-C374-441D-2F83-F3C0E47B1BA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78307AAE-CEC0-5124-64BF-84AC63AC001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E01B157D-7331-4C1B-255D-9E93576C3DDE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E4C765EE-4586-A3A0-0CCD-4593B7D0580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42F41142-A62B-CEB0-820D-533B543D371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9FF8C7E7-C527-1E7F-D7E4-4C23FF11E51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8D999E78-52AD-C1D8-BD40-62AB0886E47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C76DB9EF-F73F-8D2D-B2B2-00941254500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20E1D59F-8DB2-80C0-3A19-F8E950680E9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6BDB3363-19D8-AAD6-8A5C-0495C7790AE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A6E58BF8-ED84-F17C-2A39-AC947AAA146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AE94A20A-261C-9CAC-49A1-9F25DC80DDC0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3467EAC8-482C-A602-5FDA-BB36550327E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0E0978A4-7822-444B-99CD-99875C4809A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CE65F9E5-5DC5-7CDF-7BAD-EA6AA95022A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B21BABCC-758D-8DE2-4EF2-C01BA5B9565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3473FEFC-D37B-5A32-B123-1E9329C90294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28ADB5DE-A8E2-2042-F78D-197A53EE6541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08D19CBA-E97F-6D52-E0EC-E0ADC0FD2980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BC1B327A-DE1F-67F2-B6EA-C00EE250832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9F9F7E9F-69FB-0A1B-45BC-D6A0FAAE568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59C19693-2134-CAD9-8004-B4F4471135D1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BB83D341-38DB-54FC-EBE6-483B54D4D8B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4CD489B0-4028-E2CB-3F83-E4DD44AD8DE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CF54E775-6980-84B1-C5C6-64E1C9A0AA77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A4A35842-03BB-04D9-AEC3-D5A67E3F108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6359B4E1-2C87-5838-28B8-A3F09212F61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27A3F7C8-37B5-540E-0485-B7AEB867CC9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F8EB0E46-5DFE-41D6-BAB6-7D8128BA794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B004BB11-B4E0-4319-7C3A-2AA2764D1E0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53D14BD2-FDE4-4DF1-17EA-AB36F655B0C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6916D3C0-9EAA-D14B-CEB0-E59742433DA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DDE55A13-244D-7BB6-0C34-AABE8E1B7530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636F96B2-9296-69CF-8FCA-79E8DB8062B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96FB695B-8F62-9762-55CF-454B23C7B16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FF532EEB-F078-A292-8474-1109E2DB5542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C988815A-4B93-4C35-E2C6-006168B67169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05BE9096-A979-1FE7-85A7-29C55E9F22C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A2CBF7A6-9ED9-2B22-DE8A-994AA8011C9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9840864A-F3E0-DAB6-BDB6-1B3987E1EB86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06282408-0781-8B11-C530-61E10D2C7937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47C691B6-E4E0-F46C-E720-AA225A253BD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8AE9815E-9C2F-39F7-15B8-CD44BC7C065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72E55765-1562-05BB-CD33-4D823820A2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0" y="543383"/>
            <a:ext cx="3376676" cy="65388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  <a:sym typeface="Arial"/>
              </a:rPr>
              <a:t>כיצד ניתן לבחון  ידע מדעי?</a:t>
            </a:r>
            <a:endParaRPr lang="en-US" sz="3200" kern="1200" spc="150" dirty="0">
              <a:latin typeface="Amatic SC"/>
              <a:ea typeface="+mj-ea"/>
              <a:cs typeface="Amatic SC"/>
              <a:sym typeface="Arial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53779"/>
            <a:ext cx="6523435" cy="2970609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b="1" dirty="0">
                <a:cs typeface="+mn-cs"/>
              </a:rPr>
              <a:t> </a:t>
            </a:r>
            <a:r>
              <a:rPr lang="he-IL" sz="1800" dirty="0">
                <a:latin typeface="Arial" pitchFamily="34" charset="0"/>
                <a:cs typeface="+mn-cs"/>
              </a:rPr>
              <a:t>באמצעות שאלות ישירות.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באמצעות שאלות הקשורות לניסוח ההשערה או להסבר מסקנה/</a:t>
            </a:r>
            <a:r>
              <a:rPr lang="he-IL" sz="1800" dirty="0" err="1">
                <a:latin typeface="Arial" pitchFamily="34" charset="0"/>
                <a:cs typeface="+mn-cs"/>
              </a:rPr>
              <a:t>ות</a:t>
            </a:r>
            <a:r>
              <a:rPr lang="he-IL" b="1" dirty="0">
                <a:cs typeface="+mn-cs"/>
              </a:rPr>
              <a:t>. 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b="1" dirty="0">
                <a:cs typeface="+mn-cs"/>
              </a:rPr>
              <a:t>    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b="1" dirty="0">
                <a:cs typeface="+mn-cs"/>
              </a:rPr>
              <a:t>לדוגמא:</a:t>
            </a:r>
          </a:p>
          <a:p>
            <a:pPr lvl="1" algn="r" rtl="1" eaLnBrk="1" hangingPunct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he-IL" sz="1600" dirty="0">
                <a:cs typeface="+mn-cs"/>
              </a:rPr>
              <a:t>מהו הידע המדעי עליו התבססתם בניסוח ההשערה?</a:t>
            </a:r>
          </a:p>
          <a:p>
            <a:pPr lvl="1" algn="r" rtl="1" eaLnBrk="1" hangingPunct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he-IL" sz="1600" dirty="0">
                <a:cs typeface="+mn-cs"/>
              </a:rPr>
              <a:t> נניח שהייתם חוקרים את השפעת של_____ על_____ , </a:t>
            </a:r>
            <a:br>
              <a:rPr lang="en-US" sz="1600" dirty="0">
                <a:cs typeface="+mn-cs"/>
              </a:rPr>
            </a:br>
            <a:r>
              <a:rPr lang="he-IL" sz="1600" dirty="0">
                <a:cs typeface="+mn-cs"/>
              </a:rPr>
              <a:t>כיצד היית מנסח את ההשערה?</a:t>
            </a:r>
          </a:p>
          <a:p>
            <a:pPr lvl="1" algn="r" rtl="1" eaLnBrk="1" hangingPunct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he-IL" sz="1600" dirty="0">
                <a:cs typeface="+mn-cs"/>
              </a:rPr>
              <a:t> כיצד תסביר את מסקנותיכם מהניסוי?</a:t>
            </a:r>
            <a:endParaRPr lang="en-US" sz="1600" dirty="0"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52009CDE-A922-044B-36C1-0DA736063E4B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F42FCBE5-FF14-E2CC-D96E-7E4F811DAC8E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F1386A6C-3C95-CB53-8261-7D1FAA74600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C0EA678A-A7F7-65FE-1D60-7FE2EC0E72E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C0106A4D-6142-5F6C-4AD2-B1441CF9965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D337EE8E-84BD-4811-233D-806377FE8DF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6D4585F-30B7-B20A-307B-8B256E47E48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DF6A7F7C-9471-839F-3601-CE0A90C4C2F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CA3EB838-A6DB-62E4-C3B4-1F731D74D38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01D3B522-CDA8-3B8A-856D-63601BFDE9A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5323756A-081A-81AE-68B4-3995837B248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B8EC0BA1-D756-B379-02C9-1DBAAE95085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7D44A3F7-F310-2CB7-3BF9-F6BA5C8966E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92FB6B64-92E7-A2FF-2263-E05585A07D2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D84A625F-3B47-527B-325C-0542E0BF919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D8DBB4A9-562F-BBA0-131D-2AE2AD0845A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9B7E5DB1-6298-577C-725F-CA5DCFB2E7F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5717EDBE-295F-691C-06EB-A9A20AE6EEA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55C4C9AA-C53E-2C61-E9B8-8208D049391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0C7255BD-09D6-D751-CF7C-5547498A9A9F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4F9F0276-1E8D-61D4-0746-2DAA41C2F39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98FD8C0E-C0C0-6848-6407-CC30642B5F7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E1266E99-E74A-D9B9-947D-C487E2B87B5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C3D12ED6-1783-6D4E-2745-67A9FA32221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276855D2-F5C3-2D3A-69B9-06F37F85C29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355FF220-176B-E426-A1FF-D80195A8F76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D6C3C625-161D-FC19-2E77-0FFB8BAE9721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80EC0382-9122-7B09-F010-F4A5242E68F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A25E4557-E5E2-45B2-DF1E-0D03C2E2A1E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BBA9C691-18EC-7F0D-7BE8-5A08973492DD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D9C1EE8D-FEB0-0595-8F53-9808CAA88CC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A5D432AA-C191-F9A8-0745-FCA2485817F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06E24B2A-34B1-6F2F-4F39-3A5EE396003E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F8076B6B-C280-0935-0B23-9701FF87613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86B82C15-BAB0-759E-C258-10C61DCF7D15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1C6DD6E7-1AE0-E3C5-65DF-5316700061AC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862AF365-13A4-0EAC-0409-446EAEB0D3D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77B1ED36-0C31-9BEE-421F-474E5F24499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0A696124-6BD5-39B5-C90B-5F05DDDFE5B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589931AD-6BD5-BA0E-7287-EC9FF6A1D1F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391DF0C7-9E1B-4C7B-0CEC-85AA3D4B764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8C1B1CC4-DFD3-F170-344B-131F804AC493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46D5165E-A842-AABB-CCDD-3D4899ECE68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EC43A57E-7C1E-DEEB-DC64-D1127D48F2D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495BD9C0-CCF6-9189-19A5-50F6B7FB0BB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92F80EBC-1B90-E160-EC6E-F82ACF95B9E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6FFB5324-F9E6-C23E-045D-92F705F9FC6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95742BC5-C33D-1913-7CA9-6574951642F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0599BB78-10B0-BBAB-52BB-444CAEAE950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DABEDDA6-9BC2-0D8B-413A-BEEFB16FAFDE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44321B5D-3AC1-9AF5-C8E8-6DC6C6FFBEC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4286184-EA44-2958-624B-C21997E84D7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E21A5B76-4DFE-1E59-C1E0-2B295A9FBA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556023"/>
            <a:ext cx="68580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בקיאות במיומנויות החקר (1)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151335" y="1490663"/>
            <a:ext cx="6668690" cy="2646760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Arial" pitchFamily="34" charset="0"/>
                <a:cs typeface="+mn-cs"/>
              </a:rPr>
              <a:t> </a:t>
            </a:r>
            <a:r>
              <a:rPr lang="he-IL" sz="1800" dirty="0">
                <a:latin typeface="Arial" pitchFamily="34" charset="0"/>
                <a:cs typeface="+mn-cs"/>
              </a:rPr>
              <a:t> מדוע בחרתם לארגן את התצפיות בצורה זו?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כיצד אתה מפרש את התצפיות?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אילו שיקולים לקחתם בחשבון כשבחרתם את שאלת החקר?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מהו המשתנה התלוי ומהו המשתנה הבלתי תלוי?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בחר שאלה אחרת מתוך השאלות ששאלתם ונסח אותה כשאלת חקר.</a:t>
            </a:r>
            <a:endParaRPr lang="en-US" sz="1800" dirty="0">
              <a:latin typeface="Arial" pitchFamily="34" charset="0"/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18DFAF04-1549-7D5A-8F88-A9AACE009AEA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B7E53AF9-DC07-35BF-9A84-FEB168452683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F648B223-EA9F-D9B7-7BF6-4645132F7D32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38E5B828-0737-2E90-1677-5CCD0E21F5A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957406B1-1375-EAD9-BCF1-A1F6F96532AA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F76ACAD6-D3EC-FD61-D779-9C81DD5E1DB1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499346B9-6844-8492-BA59-0E9969D88A4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C093EF77-CD23-5890-96C0-EAAA76D2055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D5BF690E-820B-DE1A-E666-6D2463C729D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079F07C0-423C-E3BD-A4B1-A06058D39BD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91653207-F4EF-1199-797F-94FBA176E17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4811894F-5AD6-9A98-6902-CD96B434B6E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2985F736-3A75-0D0B-CE4D-2B90CB6ADC7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D5F225AC-B667-F964-5856-A3E715B60B1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DEB2F31E-68EB-07D3-F0BF-A287E774451D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D568B55-338C-B385-CA20-1673002AAF65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1AA2236D-F28A-DF4B-8A60-6FA7F30C67B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2DA3E7BA-5F7E-3044-D2AB-9BAF06E1195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F9B46B71-C0E9-2B9F-D0DA-1CDFF1DDAE0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89E7D05D-7D48-B691-2A6B-5B071F6F3FA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BB452A8F-D99E-AF9A-B2D3-9568E70EB20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24AD3F01-64A4-83B0-665F-3FCC4403553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A6885ACA-C54A-59C6-590D-1A00A18A8EF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C3B9C880-1B52-C7A4-5421-C5CA2AA78FA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69CF1DC7-4550-2870-7E58-D62C692370D1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CF22719-EECA-3486-A14A-475FBAB0776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A023C50D-9028-F9F6-E7C4-5B3CD88C1FE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6F7B0C9F-F446-02F3-78AF-339BA6E1930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E0A384DB-83FA-5B0E-135E-71F9F6E44844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659D6F97-AAEE-848E-7791-CBB8CA2B876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EA4DED2B-243C-F270-9286-A1F6B55C94B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4EF8D637-B927-CCA5-F30B-97C2643F891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AC45DE7-34E5-5F10-9B80-24A7AA48C6A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CB6FB999-8536-53C4-CF23-BA24333EF410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8A9173BD-8334-25FB-70F0-9B70D490148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075A83CB-7292-4B6D-6D46-9CB468BC94B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7A22B7C3-B006-B430-DE9D-C746BE55DA8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565D6E27-B3CB-AB0A-5D6F-17E01481C28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284444C7-03CD-695A-56B8-3B48DE51D866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3C5859CE-13AD-FDEF-9FFC-28152B4C26C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3F24D174-5175-99C5-94F1-1A341548ED6C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049F5F71-8C42-B65F-A673-4D1CF9745A7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B1CBF826-736A-E24A-C5DA-D539733F1B1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76B699F6-6475-13E1-5B29-1F997BA8A2D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841CFD42-167B-1122-7DAE-BD90AA50F47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A6669F52-A3B2-3698-E53D-A80D4249D5E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0E2CBF58-1BC1-A834-8243-177F26552B3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F069FF17-F0B2-671B-F8EA-79BC38D3976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6F7E223A-C9F3-0666-901C-30A2F2CE602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C876B798-55D4-F1F8-DED7-5A84061F7CE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650B1DBA-5516-CC0F-A6C8-3DA538359A0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DF28CEC6-34CF-3429-CF15-022893D4E6A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BF406679-F523-B3CB-17AB-845D2D3ED12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49456" y="1575519"/>
            <a:ext cx="6669881" cy="2591991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b="1" dirty="0">
                <a:cs typeface="+mn-cs"/>
              </a:rPr>
              <a:t>  </a:t>
            </a:r>
            <a:r>
              <a:rPr lang="he-IL" sz="1800" dirty="0">
                <a:latin typeface="Arial" pitchFamily="34" charset="0"/>
                <a:cs typeface="+mn-cs"/>
              </a:rPr>
              <a:t>מהם הגורמים הקבועים שלקחתם בחשבון בתכנון הניסוי?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כיצד הגדרתם את הבקרה</a:t>
            </a:r>
            <a:r>
              <a:rPr lang="en-US" sz="1800" dirty="0">
                <a:latin typeface="Arial" pitchFamily="34" charset="0"/>
                <a:cs typeface="+mn-cs"/>
              </a:rPr>
              <a:t> ?</a:t>
            </a:r>
            <a:r>
              <a:rPr lang="he-IL" sz="1800" dirty="0">
                <a:latin typeface="Arial" pitchFamily="34" charset="0"/>
                <a:cs typeface="+mn-cs"/>
              </a:rPr>
              <a:t>מהי מטרת הבקרה?</a:t>
            </a:r>
            <a:endParaRPr lang="en-US" sz="1800" dirty="0">
              <a:latin typeface="Arial" pitchFamily="34" charset="0"/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 מה היית משנה בתכנון הניסוי, לו היית מבצע אותו שנית?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n-cs"/>
              </a:rPr>
              <a:t> נניח שהיית רוצה לחקור את ההשפעה של  </a:t>
            </a:r>
            <a:r>
              <a:rPr lang="en-US" sz="1800" dirty="0">
                <a:latin typeface="Arial" pitchFamily="34" charset="0"/>
                <a:cs typeface="+mn-cs"/>
              </a:rPr>
              <a:t>X</a:t>
            </a:r>
            <a:r>
              <a:rPr lang="he-IL" sz="1800" dirty="0">
                <a:latin typeface="Arial" pitchFamily="34" charset="0"/>
                <a:cs typeface="+mn-cs"/>
              </a:rPr>
              <a:t> על </a:t>
            </a:r>
            <a:r>
              <a:rPr lang="en-US" sz="1800" dirty="0">
                <a:latin typeface="Arial" pitchFamily="34" charset="0"/>
                <a:cs typeface="+mn-cs"/>
              </a:rPr>
              <a:t>Y</a:t>
            </a:r>
            <a:r>
              <a:rPr lang="he-IL" sz="1800" dirty="0">
                <a:latin typeface="Arial" pitchFamily="34" charset="0"/>
                <a:cs typeface="+mn-cs"/>
              </a:rPr>
              <a:t>. </a:t>
            </a:r>
            <a:br>
              <a:rPr lang="en-US" sz="1800" dirty="0">
                <a:latin typeface="Arial" pitchFamily="34" charset="0"/>
                <a:cs typeface="+mn-cs"/>
              </a:rPr>
            </a:br>
            <a:r>
              <a:rPr lang="he-IL" sz="1800" dirty="0">
                <a:latin typeface="Arial" pitchFamily="34" charset="0"/>
                <a:cs typeface="+mn-cs"/>
              </a:rPr>
              <a:t>   איזה ניסוי היית מתכנן לשם כך?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556023"/>
            <a:ext cx="68580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בקיאות במיומנויות החקר (2)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E2CD0DA-29B4-BC47-D9D7-368CCBD6B45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DA67FD0B-79FB-BD60-4072-52EED97EB6C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80A1BFDD-7B03-D28B-C58C-24B8B581F485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0ADF0A72-A4DB-1725-C813-A59DDB4629C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B3772970-023F-7E15-CAD4-38576283B2C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D15A0969-2F29-C948-3DA3-90DB1173B133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96ADE207-4982-9275-93B4-18AC55FCB68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5435A319-490A-69F8-01AA-5F2DAFBA5AAE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F9A5D30A-A55C-C6D4-47D2-37B86B251FF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E11B1A99-A8A3-597E-D462-CB15207411E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2001AFA2-0799-BD97-51FE-83AAA5533079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DBEF49B1-768C-D2BC-295B-AF8E1CA3E02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3D99D623-0685-B0CA-C13E-D3143045C5F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B7C6DB28-C19B-B129-0270-693CF6D0F7F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C78E100C-1CD0-A44D-C7A2-0F51B49E6D7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0C7A8E81-F4F3-96C8-14CD-C3E22BD502A0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14361EF9-034C-50CE-FD1F-55A6B407E1A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6CCABE34-F881-90AA-A894-F28166305A0B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3264B0CB-93FB-E826-B3C2-E96B3E7F622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FBDD0BF5-2BEA-CA3A-37E9-ABC63F1DC17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36C7EA87-693E-0E2B-3A63-233C67BA41B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DEC0A8CC-A727-76C2-3E2A-A57DDB2DEC4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082D86F8-CE02-2C03-B400-8AA965C6D8B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75D77238-BD6A-563F-F118-7692A25616B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130E1326-9489-2B7C-F709-18EE5EF4540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51D9C976-C5E5-79D3-3EC8-195A39D141A7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40DA7FA4-E82B-4365-4026-F53CB2F8E41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926A5808-B65C-06F1-8E97-3689DF748F90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5DB47167-AA6C-C90B-33FF-A9523C786B8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90AB29A7-C08C-0671-C111-3FA0B01496C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998E29DC-F8D6-87EA-A2EB-185B8181413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D4DE96FE-E101-FE69-FC8A-6CAD9C11CA59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1F94D883-300A-9D55-50BE-B34AE4F5106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AEA0AC34-B4B9-B98E-6F5B-3D71F3CD820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74BEE611-58B9-9E71-AE00-FF0C8B476ED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CE58FF0C-42EB-6BCD-8B38-A5F4A64889C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B7E664D1-E22F-A4A2-6A8F-80FAC60E037E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19195DEB-5AC5-E770-A38B-849FB755F2FA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2AB5970E-D545-3949-E182-4DC59E876D8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D0333950-F41A-5205-2064-C5D4F9C1D4D6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45611887-7656-D3AA-B452-36990DF4EEF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BFD041CC-B5D5-D657-EAFD-5FEBEE1597B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68B9B6AA-E487-435E-92A1-011ED9C02886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5C78E9ED-EC2D-CBDE-B6A4-DCC40C317A26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DF2791DE-1A51-9C7E-7301-D526D12597E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26C40479-2C45-9825-AB9B-AD5991A8D37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1B11317A-27B3-811B-4476-BEB68B0E5210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675E74FE-DC0A-A472-D399-1BAA92A4189A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77145DDE-3446-FBC4-D20C-8FBE72B86E8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B5E5D849-48B6-1F4E-44D0-B2A4EA4438D2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D64B8109-9A66-DE68-65EE-143F7D6CF532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F370F0AA-4388-AFA4-2346-10421B4D6FE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875153EE-1664-9F8C-F570-69A23E5D38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39"/>
          <p:cNvSpPr/>
          <p:nvPr/>
        </p:nvSpPr>
        <p:spPr>
          <a:xfrm>
            <a:off x="828347" y="324297"/>
            <a:ext cx="7704000" cy="566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720000" y="215949"/>
            <a:ext cx="77040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matic SC"/>
                <a:ea typeface="Amatic SC"/>
                <a:cs typeface="Amatic SC"/>
                <a:sym typeface="Amatic SC"/>
              </a:rPr>
              <a:t>אופן ההיבחנות</a:t>
            </a: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615541-A850-4C14-B65F-E7D0FA0F4333}"/>
              </a:ext>
            </a:extLst>
          </p:cNvPr>
          <p:cNvSpPr txBox="1">
            <a:spLocks/>
          </p:cNvSpPr>
          <p:nvPr/>
        </p:nvSpPr>
        <p:spPr>
          <a:xfrm>
            <a:off x="828347" y="1419967"/>
            <a:ext cx="7035120" cy="27543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5" tIns="25718" rIns="51435" bIns="25718" numCol="1" rtl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r"/>
            <a:r>
              <a:rPr lang="he-IL" sz="2100" dirty="0">
                <a:solidFill>
                  <a:schemeClr val="tx1"/>
                </a:solidFill>
                <a:cs typeface="+mn-cs"/>
              </a:rPr>
              <a:t>הציון החיצוני ניתן על ידי </a:t>
            </a:r>
            <a:r>
              <a:rPr lang="he-IL" sz="2100" b="1" dirty="0">
                <a:solidFill>
                  <a:schemeClr val="tx1"/>
                </a:solidFill>
                <a:cs typeface="+mn-cs"/>
              </a:rPr>
              <a:t>בוחן חיצוני</a:t>
            </a:r>
            <a:r>
              <a:rPr lang="he-IL" sz="2100" dirty="0">
                <a:solidFill>
                  <a:schemeClr val="tx1"/>
                </a:solidFill>
                <a:cs typeface="+mn-cs"/>
              </a:rPr>
              <a:t>, על ידי הערכה בעל פה.</a:t>
            </a:r>
          </a:p>
          <a:p>
            <a:pPr algn="r"/>
            <a:r>
              <a:rPr lang="he-IL" sz="2100" dirty="0">
                <a:solidFill>
                  <a:schemeClr val="tx1"/>
                </a:solidFill>
                <a:cs typeface="+mn-cs"/>
              </a:rPr>
              <a:t>הציון השנתי ניתן על ידי המורה המלמד.</a:t>
            </a:r>
          </a:p>
          <a:p>
            <a:pPr marL="0" indent="0" algn="r"/>
            <a:endParaRPr lang="he-IL" sz="2100" dirty="0">
              <a:solidFill>
                <a:schemeClr val="tx1"/>
              </a:solidFill>
              <a:cs typeface="+mn-cs"/>
            </a:endParaRPr>
          </a:p>
          <a:p>
            <a:pPr algn="r"/>
            <a:r>
              <a:rPr lang="he-IL" sz="1600" b="1" dirty="0">
                <a:cs typeface="+mn-cs"/>
              </a:rPr>
              <a:t>רק</a:t>
            </a:r>
            <a:r>
              <a:rPr lang="he-IL" sz="1600" dirty="0">
                <a:cs typeface="+mn-cs"/>
              </a:rPr>
              <a:t> בתי ספר במעגל 3 יכולים לתת ציון פנימי למעבדת החקר.</a:t>
            </a:r>
          </a:p>
          <a:p>
            <a:pPr marL="275035" lvl="1" indent="0" algn="r"/>
            <a:r>
              <a:rPr lang="he-IL" sz="1600" dirty="0">
                <a:cs typeface="+mn-cs"/>
              </a:rPr>
              <a:t>במקרה כזה לא נדרש לבצע הזמנת בוחן חיצוני </a:t>
            </a:r>
            <a:r>
              <a:rPr lang="he-IL" sz="1600" dirty="0" err="1">
                <a:cs typeface="+mn-cs"/>
              </a:rPr>
              <a:t>בשילובית</a:t>
            </a:r>
            <a:r>
              <a:rPr lang="he-IL" sz="1600" dirty="0">
                <a:cs typeface="+mn-cs"/>
              </a:rPr>
              <a:t>. </a:t>
            </a:r>
          </a:p>
          <a:p>
            <a:pPr marL="275035" lvl="1" indent="0" algn="r"/>
            <a:r>
              <a:rPr lang="he-IL" sz="1600" dirty="0">
                <a:cs typeface="+mn-cs"/>
              </a:rPr>
              <a:t>בית הספר ישבץ את המורה המלמד כבוחן פנימי.</a:t>
            </a:r>
          </a:p>
          <a:p>
            <a:pPr algn="r"/>
            <a:endParaRPr lang="he-IL" sz="1600" dirty="0">
              <a:cs typeface="+mn-cs"/>
            </a:endParaRPr>
          </a:p>
          <a:p>
            <a:pPr algn="r"/>
            <a:r>
              <a:rPr lang="he-IL" sz="1600" dirty="0">
                <a:cs typeface="+mn-cs"/>
              </a:rPr>
              <a:t>מומלץ להגיש, במידה האפשר,  את כל התלמידים לבחינה חיצונית על מעבדת החקר.</a:t>
            </a:r>
          </a:p>
          <a:p>
            <a:pPr algn="r"/>
            <a:endParaRPr lang="he-IL" sz="2400" dirty="0">
              <a:cs typeface="+mn-cs"/>
            </a:endParaRPr>
          </a:p>
          <a:p>
            <a:pPr marL="0" indent="0" algn="r"/>
            <a:endParaRPr lang="he-IL" sz="2100" dirty="0">
              <a:solidFill>
                <a:schemeClr val="tx1"/>
              </a:solidFill>
              <a:cs typeface="+mn-cs"/>
            </a:endParaRPr>
          </a:p>
          <a:p>
            <a:pPr marL="0" indent="0" algn="r"/>
            <a:endParaRPr lang="en-US" dirty="0">
              <a:cs typeface="+mn-cs"/>
            </a:endParaRPr>
          </a:p>
          <a:p>
            <a:pPr marL="0" indent="0" algn="r"/>
            <a:endParaRPr lang="he-IL" dirty="0">
              <a:cs typeface="+mn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3BD3984-D013-47C3-AEC9-58A18678C3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8F111E6D-3450-4D92-923F-2A5CECF84F6E}" type="slidenum">
              <a:rPr lang="he-IL" altLang="he-IL" smtClean="0"/>
              <a:pPr>
                <a:defRPr/>
              </a:pPr>
              <a:t>4</a:t>
            </a:fld>
            <a:endParaRPr lang="en-US" altLang="he-IL"/>
          </a:p>
        </p:txBody>
      </p:sp>
      <p:pic>
        <p:nvPicPr>
          <p:cNvPr id="8" name="Google Shape;2411;p35">
            <a:extLst>
              <a:ext uri="{FF2B5EF4-FFF2-40B4-BE49-F238E27FC236}">
                <a16:creationId xmlns:a16="http://schemas.microsoft.com/office/drawing/2014/main" id="{62999AED-BB78-07ED-CB15-EE56277782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CA6D4B-AD21-86F3-95A7-37C346293B0D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3771467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856" y="1491854"/>
            <a:ext cx="7391144" cy="2753915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מדוע בחרתם להציג את תוצאות הניסוי בצורה זו?</a:t>
            </a:r>
            <a:endParaRPr lang="en-US" sz="2100" dirty="0"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מהו היתרון של ייצוג התוצאות בטבלה? בגרף?</a:t>
            </a:r>
            <a:endParaRPr lang="en-US" sz="2100" dirty="0">
              <a:cs typeface="+mn-cs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על אילו עקרונות יש להקפיד כאשר מציגים את התוצאות בגרף?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מה מייצגים הצירים בגרף התוצאות?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מהו הקשר בין הצירים בגרף לבין המשתנים בחקר שביצעת?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תאר והסבר את הגרף / הגרפים של התוצאות.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556023"/>
            <a:ext cx="68580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בקיאות במיומנויות החקר (3)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0F9ADC5-2E53-FA6D-F60B-1F5AA0CED1D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CFB16EC1-E0F0-51E2-2182-B11A7535BFF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1C8FC240-795E-7F32-61CB-50977AA9CEE4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73A9096E-71D7-329E-7959-22DA6195C81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40058342-7804-5634-A685-DCCA51B6C33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62AB6043-1482-FCD1-CBED-E45FBD6D9BD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9EE4D1B1-5AF3-B332-4E76-DF82583B89A9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F9D4935A-4927-A676-63E4-1FFEE1A0FCF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2705742F-BE3D-A56D-7DB5-03375D497E1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F9BD5AF1-4ACB-C9BD-6B10-3D837B1B71C3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0296F921-DDBB-8510-618C-2DD675C8395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C82090F5-4C27-CDC8-C3B0-D6859D769E1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50993296-2A3B-ADF5-6ACE-6F4DA2A1D96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5D4F6A76-B265-EC00-40E9-56D7520B255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020DE83E-1B1E-92CE-F795-B646D9B3DBD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1885392C-2C11-D761-914E-5C284750FF95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A16A848C-5A78-F33B-8A63-459E9C3DD185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0DEC830E-D995-481E-5F7D-82ADB465906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B9DBC8E9-1A09-C531-A2C0-8D801204F38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D907F67A-57FA-CF7E-8A3A-78D7B8CE5DE4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D261683A-24AA-D60E-8144-C40596C7265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FBBD65FF-8B3F-E26F-03AA-2E3986CED7F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EAD5981E-A02C-1977-DB71-6673397F44E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23784BED-91FC-9872-0B37-1434B282BD0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0C0308AB-584F-B512-AFB6-98AE03A914E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96AAC66A-6F02-8E11-B78D-6237094A0CA9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FF0DBF49-C40C-1582-6E53-4654FE438987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8A2B2FD1-0378-B9D1-AC00-7B5FBFB17512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A3BBD72E-A7DA-9E45-8F9E-C1A89B042185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89669277-5995-6027-C733-FDF241CE069D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15538582-987C-C5CC-F32E-2549267DF9A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AF8497BB-4592-F119-7351-4A3EFD54886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50487499-93E4-2BB2-5E52-D7C738BA608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2F275AF5-7691-4B76-728A-4B914414C0DE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23CBBF41-BC71-FB4D-D535-A1FB401B8BE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3B3927FF-DB50-A6ED-1D78-2554AA75C0E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22B3D8C2-2029-9F8A-8E6D-14305D97806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51A56CD7-8398-EE7E-2933-DF989BC11744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97688B5A-7DA9-C150-B763-1D7357D72C4A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8E0195FC-697E-959F-F1B8-C747A05F982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595AC725-3BDD-F4DF-250B-B9E926619FA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DF1F1889-6206-3FCF-4262-7AD94F13C28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F7E4EBE1-A0B8-10FD-3E30-3C62F7F2A98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9113FB44-FBCB-63D2-0F90-82E9C5D7B820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FA560EC0-EDEC-8E50-CAF9-6E7A2AFEC9F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49267750-3256-F088-FC13-097DAB67ABC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790EE773-672F-DCBD-2B0C-8E5684FAD3B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EA1E7E59-9B99-3D21-B40F-B04D67802A2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FF773615-00F7-CA50-AB04-6DAE5E26B8E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9762156F-5D0F-2583-7820-D00F6A0D03C0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2789DC33-900B-5A1F-54B7-14390022EC1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E03CCB7E-AF1B-977B-E406-73B984DEC89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1947054E-7B88-DD53-A192-D9991E6F05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04598" y="1113477"/>
            <a:ext cx="7316354" cy="3509963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כיצד אתה מפרש את התוצאות? </a:t>
            </a:r>
            <a:endParaRPr lang="en-US" sz="2100" dirty="0"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כיצד הניסוי שתכננתם עונה על שאלת החקר?</a:t>
            </a:r>
            <a:endParaRPr lang="en-US" sz="2100" dirty="0"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האם המסקנות תואמות את השערתכם?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מהן מגבלות הניסוי? כיצד הן משפיעות על מסקנותיך מהניסוי?</a:t>
            </a:r>
            <a:endParaRPr lang="en-US" sz="2100" dirty="0"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האם למסקנות הניסוי יש יישומים בחיי היומיום?  אם כן, באיזה</a:t>
            </a:r>
            <a:br>
              <a:rPr lang="en-US" sz="2100" dirty="0">
                <a:cs typeface="+mn-cs"/>
              </a:rPr>
            </a:br>
            <a:r>
              <a:rPr lang="he-IL" sz="2100" dirty="0">
                <a:cs typeface="+mn-cs"/>
              </a:rPr>
              <a:t>  תחום?</a:t>
            </a:r>
            <a:endParaRPr lang="en-US" sz="2100" dirty="0"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איזו שאלה/אילו שאלות נוספות עלו בעקבות הניסוי?</a:t>
            </a:r>
            <a:endParaRPr lang="en-US" sz="2100" dirty="0">
              <a:cs typeface="+mn-cs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+mn-cs"/>
              </a:rPr>
              <a:t> </a:t>
            </a:r>
            <a:r>
              <a:rPr lang="he-IL" sz="2100" dirty="0">
                <a:cs typeface="+mn-cs"/>
              </a:rPr>
              <a:t> הצע שאלת חקר נוספת בעקבות תוצאות הניסוי? תאר בקצרה </a:t>
            </a:r>
            <a:br>
              <a:rPr lang="en-US" sz="2100" dirty="0">
                <a:cs typeface="+mn-cs"/>
              </a:rPr>
            </a:br>
            <a:r>
              <a:rPr lang="he-IL" sz="2100" dirty="0">
                <a:cs typeface="+mn-cs"/>
              </a:rPr>
              <a:t>  כיצד. </a:t>
            </a:r>
            <a:endParaRPr lang="en-US" sz="2100" dirty="0">
              <a:cs typeface="+mn-c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556023"/>
            <a:ext cx="68580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בקיאות במיומנויות החקר (4)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4146880C-E24F-DC96-52AE-9C47A284AD6C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2554AA71-B150-0F7F-3855-60690D0820A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9D625585-3ADF-137D-EE29-57F542D57E3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7229F626-E7C5-B1F9-0D47-D4F7597654A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8D886CA3-41F2-372B-153D-A50A2DE55A0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DC6B5C49-7BA1-AAA5-F2CF-3314347F1EC4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D9A2CBC8-6AB2-A2CE-4156-546D893155B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1D0B4C11-5D4F-06AA-C69E-181EBF046C8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62875E28-A205-6428-562D-DDEFC88638AD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5E5DB65D-F104-CD3D-307B-A4F4682C57C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F42825B7-33D8-1D9C-535B-4B11F8FBF38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97F8E061-089B-4E90-DCCB-88C974F777E1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FBF3FC07-855F-914F-C80C-B3FFA2BF0DB3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C6291296-55F0-9B4E-F2B5-F15B4A19680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E4274537-7FAB-D966-2837-48AD5EC2245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8BE028F1-15B3-A2E8-2267-C16CB6533E5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0C24BBFE-365B-5080-6A33-DAF0216181D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AB5750F5-3B79-86A8-96AA-739186EE50C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F917768E-6DD2-4BFE-5F1B-D9613F9F1AA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D77BEA25-BF9F-6E82-0946-499E904D3FB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4B94E60B-52B7-40B9-196D-3F946EC0EFC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9B8E6C80-D6A1-466A-BB8D-637D9FE10CC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901675FE-B71C-B3C9-D32D-D04AB2D6090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83F679BC-27CF-E765-3D43-4BCB66A2742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65041AAC-C342-6863-0C65-7D16A1CD920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9D247BE6-3F5B-1256-1D66-E0A689D7105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109410C-4363-50B9-A8B1-6A72A81BD01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969B2BBB-DC5B-8CD5-0CFA-D4805BBC6E0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B2D5DB1D-9F06-C667-F57E-CD420FAA472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20453CCC-40C5-A21F-CB5F-27EE16E1C73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E138C676-F58D-5768-201F-80B6DFFCA3D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D10B02D6-7E92-5578-0ED6-DC39DA5A2BA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460E8F17-987C-542D-F5EE-C48A831F067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82FA1CFC-7FC3-8AD0-4C96-2627F75F1B25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DF6616FC-7038-9BD7-0E42-BC9118ACB79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DBA42556-4B75-8595-07AA-6C6A6A5DC647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1A33CAAD-79C2-C8C1-1962-20C5E96EA7F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DAF75725-EDA1-9FBC-FF0F-5895DDF2EE0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EC8483E6-CAB8-23AE-81C8-2B1B95A21AF6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5C6C6E12-F9EC-8013-01FA-920B6C9AE7E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0C436D92-00CC-3E09-CCAB-177876E9D15B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4AADEC4C-87A7-4935-2A90-BE780F80F4AE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38FED2CD-26E1-5F4C-1684-2ACC6A57581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7C90D537-127E-1515-7E5C-FDD8A45B0A0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F0F8717E-6799-C5E0-E451-1199E99E710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02BD7F79-08AF-C55C-B0D7-514DA71E880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36DC74E0-77CF-76D8-5FA4-9F8CD81E0353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C7F3FE93-ABB8-EAC4-568A-6E6D8A1D9CA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21A8844A-ECAE-235F-6D03-DB27A9A751F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3BC2A8BC-2109-0002-9FFF-F03A668C15D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D5999604-65FA-3ACA-85B1-1DF609A5185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3FFC0EB2-9157-D224-67CD-DFFAECA87C5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AADB0000-8012-85B3-BD10-BA560D2003C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90838" y="1134878"/>
            <a:ext cx="3726656" cy="609361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מעבדת חקר: חומרים בשקית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65113" y="1653778"/>
            <a:ext cx="7959698" cy="3024188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 מהו סוג התגובה שהתרחשה בשקית?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 האם התגובה היא </a:t>
            </a:r>
            <a:r>
              <a:rPr lang="he-IL" sz="1800" dirty="0" err="1">
                <a:cs typeface="+mn-cs"/>
              </a:rPr>
              <a:t>אקסותרמית</a:t>
            </a:r>
            <a:r>
              <a:rPr lang="he-IL" sz="1800" dirty="0">
                <a:cs typeface="+mn-cs"/>
              </a:rPr>
              <a:t> או </a:t>
            </a:r>
            <a:r>
              <a:rPr lang="he-IL" sz="1800" dirty="0" err="1">
                <a:cs typeface="+mn-cs"/>
              </a:rPr>
              <a:t>אנדותרמית</a:t>
            </a:r>
            <a:r>
              <a:rPr lang="he-IL" sz="1800" dirty="0">
                <a:cs typeface="+mn-cs"/>
              </a:rPr>
              <a:t>? כיצד קבעת?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 מהו התפקיד של הנוזל? האם התגובה הייתה מתרחשת בין שני המוצקים בלבד?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 נניח שתרצה לחקור את השפעת הטמפרטורה על נפח הגז שהשתחרר: </a:t>
            </a:r>
          </a:p>
          <a:p>
            <a:pPr lvl="1" indent="-11906" algn="r" rtl="1">
              <a:lnSpc>
                <a:spcPct val="80000"/>
              </a:lnSpc>
              <a:buClr>
                <a:srgbClr val="0070C0"/>
              </a:buClr>
              <a:buSzPct val="106000"/>
              <a:buFont typeface="Wingdings" pitchFamily="2" charset="2"/>
              <a:buChar char="ü"/>
              <a:defRPr/>
            </a:pPr>
            <a:r>
              <a:rPr lang="he-IL" sz="1800" b="1" dirty="0">
                <a:cs typeface="+mn-cs"/>
              </a:rPr>
              <a:t>    </a:t>
            </a:r>
            <a:r>
              <a:rPr lang="he-IL" sz="1800" dirty="0">
                <a:cs typeface="+mn-cs"/>
              </a:rPr>
              <a:t>איזה ניסוי היית מתכנן לשם כך?</a:t>
            </a:r>
          </a:p>
          <a:p>
            <a:pPr lvl="1" indent="-11906" algn="r" rtl="1">
              <a:lnSpc>
                <a:spcPct val="80000"/>
              </a:lnSpc>
              <a:buClr>
                <a:srgbClr val="0070C0"/>
              </a:buClr>
              <a:buSzPct val="106000"/>
              <a:buFont typeface="Wingdings" pitchFamily="2" charset="2"/>
              <a:buChar char="ü"/>
              <a:defRPr/>
            </a:pPr>
            <a:r>
              <a:rPr lang="he-IL" sz="1800" dirty="0">
                <a:cs typeface="+mn-cs"/>
              </a:rPr>
              <a:t>    מה תהיה הבקרה בניסוי זה?</a:t>
            </a:r>
            <a:endParaRPr lang="en-US" sz="1800" dirty="0">
              <a:solidFill>
                <a:srgbClr val="00FFFF"/>
              </a:solidFill>
              <a:cs typeface="+mn-cs"/>
            </a:endParaRP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1750219" y="521048"/>
            <a:ext cx="6007894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  <a:sym typeface="Staatliches"/>
              </a:rPr>
              <a:t>דוגמאות לשאלות בניסויים מסוימים (1)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7D62D0C4-0767-403E-8618-5ABD827AAA9D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D2F72E8D-AE85-1EC9-B22D-54EFEB100A2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FF9E31FF-2388-68F7-854A-4225655096E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4B830F02-5958-CE80-7923-C74CF88990F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81473533-521A-822D-7371-65E78B3C95B2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9E65D881-D723-9116-82A1-D44AC07060DC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3EB623DF-08A8-0209-5457-09B6187041B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6BA90E97-AC51-75F2-D3CD-0FC9765E885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0D08CD2-07E0-EA02-979A-ED83128F167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D6C384F1-8675-E68A-5B36-675F36574E0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4CDE71B3-A3F2-F837-59A5-E706C779E94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D51DA383-9F6D-2155-1B36-6FC1DD021F6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B7F06925-9C2C-56CB-501E-818E1C2B499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0A260D00-5E9F-068B-0010-16C179B110A6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39686B53-6422-A0DA-6860-D495CD94263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1689818-46B8-0794-AC15-854559C22480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B0E8B273-7289-E362-FC12-145C7D6E602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B273D630-9FA4-2410-824F-1262C5F1F2E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E7A45DBA-2D28-7D18-CA2C-9A5D792EDA5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DBF9B68C-A313-17FE-0F21-0CDA199144A3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1B572469-845B-B709-9555-FA7A48588F2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2B5AC818-A789-1B1C-EE96-B0C3A8EE3824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CEDE69A0-08E4-D7B5-4AEF-56569F3DA5C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17F3B090-8D84-D39F-04FD-A0823F0BBFB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7528C497-8B3D-A716-0D95-1902E5D414D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FDDD25A-7152-FE39-EC2D-1C10B1E4508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AEBC54EC-EB25-852C-B4B2-42ACEDCF7590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4A63825E-FBD0-8746-EA47-0C51C8F45DB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292E2A2D-229C-E90D-6588-0CEFD177E9D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7AFAB246-ECB0-44C8-4307-4D65B631693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D43DC079-67A1-A6D2-9EDF-695A05A8E84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0FC991FD-4816-7948-1ED6-50A39EE42B8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664E4103-49C8-FA95-1A30-C01B62185DD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E15AFF3B-C7E5-7F8B-8ECD-9AF28B6E321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E8CF9C97-D022-232B-36F7-8413D86E162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6B457BF3-BBBA-9AB9-C3CA-AD440F73FA3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4FE8FF1F-D59D-1D27-9D72-DF89D8A6168B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069956CA-47E5-44B2-4B1B-8C905FF3B14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C74A192A-1700-17D1-4B15-AFCA20BD453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7559EE14-864E-4B08-A3A3-C276C84F4A4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E8987E05-1571-ED7C-AED8-034C7C5EB86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A32D2B61-0111-F0EA-D324-95C9568A59E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E5E745D1-E113-EAC2-4D03-C0FF3CA6430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0ED06B45-F477-4B9E-D45B-AE897406DB92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DE687C8C-0475-0458-1702-1382ECC561B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4054B753-8ECD-F9CE-CC44-A26430A3101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10FD6E3A-D5C5-88D9-A1E5-CE869A9E80E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B4A1930C-AADB-BF94-3F48-F3607DB5E09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29585B83-D22E-C267-D8BF-8C30C8129EA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8D5666B1-2648-DA66-7D12-1F417822EFC2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066D1A49-80AA-AC7A-75D4-E3F0BD12007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CAD6EEA-B203-4BAD-4CBC-269239295DA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C78D80D4-6CAC-229D-FCC6-65E96E372A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25616" y="1141289"/>
            <a:ext cx="3248025" cy="575224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מעבדת חקר: ה-</a:t>
            </a:r>
            <a:r>
              <a:rPr lang="en-US" sz="3200" kern="1200" spc="150" dirty="0">
                <a:latin typeface="Amatic SC"/>
                <a:ea typeface="+mj-ea"/>
                <a:cs typeface="Amatic SC"/>
              </a:rPr>
              <a:t>X</a:t>
            </a:r>
            <a:r>
              <a:rPr lang="he-IL" sz="3200" kern="1200" spc="150" dirty="0">
                <a:latin typeface="Amatic SC"/>
                <a:ea typeface="+mj-ea"/>
                <a:cs typeface="Amatic SC"/>
              </a:rPr>
              <a:t> הנעלם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822805" y="1645597"/>
            <a:ext cx="7362068" cy="3093244"/>
          </a:xfrm>
        </p:spPr>
        <p:txBody>
          <a:bodyPr/>
          <a:lstStyle/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cs typeface="+mn-cs"/>
              </a:rPr>
              <a:t>  הסבר מדוע ה-</a:t>
            </a:r>
            <a:r>
              <a:rPr lang="en-US" sz="2000" dirty="0">
                <a:cs typeface="+mn-cs"/>
              </a:rPr>
              <a:t>X</a:t>
            </a:r>
            <a:r>
              <a:rPr lang="he-IL" sz="2000" dirty="0">
                <a:cs typeface="+mn-cs"/>
              </a:rPr>
              <a:t> נעלם.</a:t>
            </a:r>
          </a:p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cs typeface="+mn-cs"/>
              </a:rPr>
              <a:t>  נסח שאלת חקר הבודקת השפעת ריכוז החומצה על זמן היעלמות</a:t>
            </a:r>
            <a:br>
              <a:rPr lang="en-US" sz="2000" dirty="0">
                <a:cs typeface="+mn-cs"/>
              </a:rPr>
            </a:br>
            <a:r>
              <a:rPr lang="he-IL" sz="2000" dirty="0">
                <a:cs typeface="+mn-cs"/>
              </a:rPr>
              <a:t>  ה-</a:t>
            </a:r>
            <a:r>
              <a:rPr lang="en-US" sz="2000" dirty="0">
                <a:cs typeface="+mn-cs"/>
              </a:rPr>
              <a:t>X</a:t>
            </a:r>
            <a:r>
              <a:rPr lang="he-IL" sz="2000" dirty="0">
                <a:cs typeface="+mn-cs"/>
              </a:rPr>
              <a:t>.</a:t>
            </a:r>
          </a:p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cs typeface="+mn-cs"/>
              </a:rPr>
              <a:t>  תכנן ניסוי שיבדוק השפעת הטמפרטורה של תמיסת </a:t>
            </a:r>
            <a:r>
              <a:rPr lang="he-IL" sz="2000" dirty="0" err="1">
                <a:cs typeface="+mn-cs"/>
              </a:rPr>
              <a:t>תיוסולפט</a:t>
            </a:r>
            <a:r>
              <a:rPr lang="he-IL" sz="2000" dirty="0">
                <a:cs typeface="+mn-cs"/>
              </a:rPr>
              <a:t> על</a:t>
            </a:r>
            <a:br>
              <a:rPr lang="en-US" sz="2000" dirty="0">
                <a:cs typeface="+mn-cs"/>
              </a:rPr>
            </a:br>
            <a:r>
              <a:rPr lang="he-IL" sz="2000" dirty="0">
                <a:cs typeface="+mn-cs"/>
              </a:rPr>
              <a:t>  זמן היעלמות ה-</a:t>
            </a:r>
            <a:r>
              <a:rPr lang="en-US" sz="2000" dirty="0">
                <a:cs typeface="+mn-cs"/>
              </a:rPr>
              <a:t>X</a:t>
            </a:r>
            <a:r>
              <a:rPr lang="he-IL" sz="2000" dirty="0">
                <a:cs typeface="+mn-cs"/>
              </a:rPr>
              <a:t>.  </a:t>
            </a:r>
          </a:p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cs typeface="+mn-cs"/>
              </a:rPr>
              <a:t>  איזה סוג בקרה תבחר לניסוי?</a:t>
            </a:r>
          </a:p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cs typeface="+mn-cs"/>
              </a:rPr>
              <a:t>  איזה סוג גרף יתאים לשאלת חקר שבה משנים את סוג החומצה?</a:t>
            </a:r>
            <a:endParaRPr lang="en-US" sz="2000" dirty="0">
              <a:cs typeface="+mn-cs"/>
            </a:endParaRP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1750219" y="531764"/>
            <a:ext cx="5630466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</a:rPr>
              <a:t>דוגמאות לשאלות בניסויים מסוימים (2)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979054E-141D-83DD-A9BD-DF2311F4FED9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419E6BE5-8BB2-4611-F345-B8ADEAED6D9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A7BB692A-D558-13AF-FCEB-A95ECE5D934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DCBEFF43-462E-9C23-C85F-20D5E76632DD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A54A563C-ECCA-8E8E-11E3-6A2F35EDFBC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89596774-3AEB-F801-7650-0D7F114B5FF1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9C6B4A9C-0506-C474-362D-32194BC8864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F9AF8FEE-8D94-AFEA-907F-64F9C1A4741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E8BE4EC-840C-9D0F-9143-FEF8F2027B7A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646CAE2E-3340-AA00-9254-AC0381BCCF27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11CB726E-356E-2321-E578-8BCF91A697D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DE389786-ED3A-DB8D-CB12-A480705BE00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6260D771-13B1-7B2A-4D9E-C1EB0FBE883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C4DC4080-8E24-B59A-508A-02830F6AB1AF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05CE6165-6D73-8890-BF85-ACDFFFF0000D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FBBD6D9E-2996-8556-CCBF-3758138592F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C9F3DAB4-B927-80B3-A127-BB3CDAD9843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514AD58C-3732-44A0-FFDB-FB0C2E9A1DA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A4EAF3C1-B7AE-A5EA-58E6-83A260A1BEE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BD4869E4-6E40-15F7-FA13-2F071E2C37A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E79D7B2C-D2A6-091E-3F90-0A08D33FADD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E245B061-AFDD-039B-D096-1685571983F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AF860337-D55B-0B25-52B0-0520B329BF3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58673683-C795-012A-2807-690AA394EA4E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2387EADA-2B5E-D58D-A297-E580E2BE6E8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6E7EF279-4AB1-0A9C-893C-AEEB5D95BBC4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40906B46-3228-1642-1D4A-B5086B3DCEA8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5AB2F151-BACF-7833-36F5-113004302DE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B47B2A7-8AB6-CEA8-042F-7ABEF63E5E2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32171ABC-1E37-078A-D3A0-AAE21B2CAE44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F1D5E9BB-2A17-4CE5-0D04-E567AEB1694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3180125F-AF52-4D6C-AE51-23784B38A1A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824F6DA5-766A-0DD5-3711-812C609FEF5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910F9F18-858F-6979-1BA9-2F8DEEC8C61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99CD8795-A570-39C4-0890-F92285D0CF4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C1C5ACA3-96F0-E691-6A1D-83DE140087D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6785C75F-8DA2-9823-04EB-FB4A061D91B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2AA4F122-7DCF-F224-5DE9-9DA55BB47BF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82E84D6E-6887-9FDB-9EE7-322F2696FBE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DDAB82E5-8631-7C4A-443F-B04AF58F933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1FD3EF32-56EB-5F7B-AB2A-78555531203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3A59558D-6100-E0E9-EED5-4DDF60984FF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8DBCBEE8-CAAB-972E-D9B4-ACF30A48BD4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8AEAEE08-7098-C4D1-0E16-4E6161A8852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2ED4C668-5544-CEC7-C769-66B880D1962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115117CB-B02C-97C6-C69B-52B83EE4987E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BFBC18C8-ADC4-FD82-1E1A-5EA26D3E1BB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681B1744-A3B4-1808-A39C-0D43AC2F146D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1178CFAD-58A4-4662-B07F-277D465AD1F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00343CAD-655C-DCFF-4B43-07304B67030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DA7CC621-574A-8616-4A17-EAFE3B2BBE2E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FD86F16-AEEB-3557-5140-7CE4DA3888A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AA91B68F-0204-A953-63EE-29EC4C80AF3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1935" y="509588"/>
            <a:ext cx="4806553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  <a:sym typeface="Arial"/>
              </a:rPr>
              <a:t>המחוון להערכת התלמיד</a:t>
            </a:r>
            <a:endParaRPr lang="en-US" sz="3200" kern="1200" spc="150" dirty="0">
              <a:latin typeface="Amatic SC"/>
              <a:ea typeface="+mj-ea"/>
              <a:cs typeface="Amatic SC"/>
              <a:sym typeface="Arial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000545" y="1266555"/>
            <a:ext cx="5566673" cy="3186113"/>
          </a:xfrm>
        </p:spPr>
        <p:txBody>
          <a:bodyPr/>
          <a:lstStyle/>
          <a:p>
            <a:pPr marL="0" indent="0" algn="ctr" rtl="1">
              <a:buClr>
                <a:srgbClr val="FF0000"/>
              </a:buClr>
              <a:buNone/>
              <a:defRPr/>
            </a:pPr>
            <a:r>
              <a:rPr lang="he-IL" altLang="he-IL" sz="2400" b="1" dirty="0">
                <a:cs typeface="+mn-cs"/>
              </a:rPr>
              <a:t>הערכה מבוססת קריטריונים – </a:t>
            </a:r>
            <a:br>
              <a:rPr lang="en-US" altLang="he-IL" sz="2400" b="1" dirty="0">
                <a:cs typeface="+mn-cs"/>
              </a:rPr>
            </a:br>
            <a:r>
              <a:rPr lang="he-IL" altLang="he-IL" sz="2400" b="1" dirty="0">
                <a:cs typeface="+mn-cs"/>
              </a:rPr>
              <a:t>ארבעת הממדים להערכת התלמיד בשאלון 37388</a:t>
            </a:r>
          </a:p>
          <a:p>
            <a:pPr algn="r" rtl="1">
              <a:lnSpc>
                <a:spcPct val="150000"/>
              </a:lnSpc>
              <a:spcBef>
                <a:spcPts val="450"/>
              </a:spcBef>
              <a:buClr>
                <a:srgbClr val="0070C0"/>
              </a:buClr>
              <a:buSzPct val="100000"/>
              <a:defRPr/>
            </a:pPr>
            <a:r>
              <a:rPr lang="he-IL" altLang="he-IL" sz="2100" dirty="0">
                <a:cs typeface="+mn-cs"/>
              </a:rPr>
              <a:t>בקיאות ברקע המדעי		20%</a:t>
            </a:r>
          </a:p>
          <a:p>
            <a:pPr algn="r" rtl="1">
              <a:lnSpc>
                <a:spcPct val="150000"/>
              </a:lnSpc>
              <a:spcBef>
                <a:spcPts val="450"/>
              </a:spcBef>
              <a:buClr>
                <a:srgbClr val="0070C0"/>
              </a:buClr>
              <a:buSzPct val="100000"/>
              <a:defRPr/>
            </a:pPr>
            <a:r>
              <a:rPr lang="he-IL" altLang="he-IL" sz="2100" dirty="0">
                <a:cs typeface="+mn-cs"/>
              </a:rPr>
              <a:t> בקיאות במיומנויות החקר	60%</a:t>
            </a:r>
          </a:p>
          <a:p>
            <a:pPr algn="r" rtl="1">
              <a:lnSpc>
                <a:spcPct val="150000"/>
              </a:lnSpc>
              <a:spcBef>
                <a:spcPts val="450"/>
              </a:spcBef>
              <a:buClr>
                <a:srgbClr val="0070C0"/>
              </a:buClr>
              <a:buSzPct val="100000"/>
              <a:defRPr/>
            </a:pPr>
            <a:r>
              <a:rPr lang="he-IL" altLang="he-IL" sz="2100" dirty="0">
                <a:cs typeface="+mn-cs"/>
              </a:rPr>
              <a:t> חשיבה רפלקטיבית                10%</a:t>
            </a:r>
          </a:p>
          <a:p>
            <a:pPr algn="r" rtl="1">
              <a:lnSpc>
                <a:spcPct val="150000"/>
              </a:lnSpc>
              <a:spcBef>
                <a:spcPts val="450"/>
              </a:spcBef>
              <a:buClr>
                <a:srgbClr val="0070C0"/>
              </a:buClr>
              <a:buSzPct val="100000"/>
              <a:defRPr/>
            </a:pPr>
            <a:r>
              <a:rPr lang="he-IL" altLang="he-IL" sz="2100" dirty="0">
                <a:cs typeface="+mn-cs"/>
              </a:rPr>
              <a:t> שפה מדעית             		10%</a:t>
            </a:r>
            <a:endParaRPr lang="en-US" altLang="he-IL" sz="2100" dirty="0">
              <a:cs typeface="+mn-cs"/>
            </a:endParaRPr>
          </a:p>
        </p:txBody>
      </p:sp>
      <p:grpSp>
        <p:nvGrpSpPr>
          <p:cNvPr id="2" name="Google Shape;2688;p63">
            <a:extLst>
              <a:ext uri="{FF2B5EF4-FFF2-40B4-BE49-F238E27FC236}">
                <a16:creationId xmlns:a16="http://schemas.microsoft.com/office/drawing/2014/main" id="{0D1A9DF2-AC2D-8E0D-D565-2D93D371FE2F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862B3EC3-6494-C140-7EA4-300F2C10AA5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86C5876B-8917-B800-5208-1F0C60A01D1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1;p63">
              <a:extLst>
                <a:ext uri="{FF2B5EF4-FFF2-40B4-BE49-F238E27FC236}">
                  <a16:creationId xmlns:a16="http://schemas.microsoft.com/office/drawing/2014/main" id="{7EFE39B9-7A2E-5127-8940-649E7A5F71FC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FB1CA6CA-ACF3-C0BF-405A-48312561DEA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A8EF2D4C-BAF4-F626-0C00-4434B2C4F2A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2320F450-9087-E475-6D81-36640F4A0C6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E9F55CE0-4BDE-3755-4B93-F1B9FB83312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E1EC0EBD-928C-4790-F491-966577A9547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EA22E700-7042-A5F2-5871-75553ACC2C64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B9411753-FCEF-0E1D-ABAB-78210646673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0A94B2F3-2196-D51C-D866-CCF0BBC9288A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36C09DF7-C2B9-A029-641F-6F6B8B91D10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5D4AFE67-75B2-E3BB-E299-B5F7D3ECF91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7E79090B-36DF-5C5E-8F72-5FEBB6BD74A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0830063A-E6E8-1939-98B1-336747826A2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449DB295-7A56-BF57-F3E9-38A129A290A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71F24785-7278-D12A-D104-F4AA390BDEB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712F67F9-41A0-ED0F-98B7-D64FE800B2A9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E648C145-9CC0-C652-43F0-94592CAF8855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61512EA6-4EB8-FF61-8973-F4014634BE3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47BBF3E9-4BA5-F2F8-E72E-6C8FE5D3A6A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69031270-F032-5776-F377-BE1BAC94434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C24CF6B2-745D-F042-8544-C2333CF18BB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FEA24785-2C39-08BC-6C08-6458D7BCBC1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6C0BD276-F6D9-D905-28E5-763B29539E1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01200D5D-700D-079A-0447-5D91B94D9077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9C7DF9F8-C521-1CCE-2B0A-6C5305E0E7D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08E35095-2653-33E4-72FC-1F397D6E964B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318609FA-2D31-CDBB-5CA4-43235ABB604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BE2AFD7B-1C10-DC31-9421-731D20EC6E3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A0E400BA-8916-FC33-8F08-D08225DBBF6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A2ED7BA9-094D-F318-2943-D52EE8F326C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5EF81610-09D9-57AC-74CF-AD1DB688FB4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359F720A-6A6C-0704-BE10-79A9F4BC18E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95349932-618F-DE5F-99D1-48341ED343C2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376473F4-B4D5-2971-630E-17E0AB548061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28D31DCE-E3C1-5F73-8270-FD657D9710C6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A76AEC7E-02A7-EB6E-F9B7-01932EF11BB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9FE0A3E-9177-B349-ABC9-6D094A1F89C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73B4297E-68E9-DB73-96EF-BA013AFA86A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2519459F-5AC1-8E9E-97B6-866987DCD564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C8569F2B-DEC4-B398-41E9-5417DABFC0D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193AA677-42C0-B5AD-209E-35BCFDEDE1A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2EF5A6DD-977C-DEAE-FE8E-CC62C6B7337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0BE235F8-AB0C-A6C2-ED52-571534772D0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998D46C2-CBA6-1A6A-4D27-420979B53B0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F74441CD-EC77-1A8F-D6AF-45153158431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09C0FA51-C6CB-F790-11F2-9615DAC6457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59F8A600-E965-EC79-F665-F7323B964500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08A2CAF8-F0FB-145C-14F2-2CAA6A078512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FA216E9B-44E1-F2F7-E555-4E25F37B413B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390DB24D-A571-5FAC-3D23-D4EA5D0BCEB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כותרת 1"/>
          <p:cNvSpPr>
            <a:spLocks noGrp="1"/>
          </p:cNvSpPr>
          <p:nvPr>
            <p:ph type="title"/>
          </p:nvPr>
        </p:nvSpPr>
        <p:spPr>
          <a:xfrm>
            <a:off x="508692" y="537727"/>
            <a:ext cx="8151392" cy="3960135"/>
          </a:xfrm>
          <a:noFill/>
        </p:spPr>
        <p:txBody>
          <a:bodyPr anchor="ctr">
            <a:noAutofit/>
          </a:bodyPr>
          <a:lstStyle/>
          <a:p>
            <a:pPr algn="ctr">
              <a:lnSpc>
                <a:spcPct val="200000"/>
              </a:lnSpc>
              <a:tabLst>
                <a:tab pos="216694" algn="l"/>
                <a:tab pos="432197" algn="l"/>
                <a:tab pos="647700" algn="l"/>
              </a:tabLst>
              <a:defRPr/>
            </a:pPr>
            <a:r>
              <a:rPr lang="he-IL" altLang="he-IL" sz="3600" b="1" kern="1200" spc="150" dirty="0">
                <a:solidFill>
                  <a:srgbClr val="9AA2FD"/>
                </a:solidFill>
                <a:latin typeface="Amatic SC"/>
                <a:ea typeface="+mj-ea"/>
                <a:cs typeface="Amatic SC"/>
              </a:rPr>
              <a:t>מחוון להערכת תלמיד בבחינה יחידנית בעל פה במעבדה </a:t>
            </a:r>
            <a:br>
              <a:rPr lang="en-US" altLang="he-IL" sz="3600" b="1" kern="1200" spc="150" dirty="0">
                <a:solidFill>
                  <a:srgbClr val="9AA2FD"/>
                </a:solidFill>
                <a:latin typeface="Amatic SC"/>
                <a:ea typeface="+mj-ea"/>
                <a:cs typeface="Amatic SC"/>
              </a:rPr>
            </a:br>
            <a:r>
              <a:rPr lang="he-IL" altLang="he-IL" sz="3600" b="1" kern="1200" spc="150" dirty="0">
                <a:solidFill>
                  <a:srgbClr val="9AA2FD"/>
                </a:solidFill>
                <a:latin typeface="Amatic SC"/>
                <a:ea typeface="+mj-ea"/>
                <a:cs typeface="Amatic SC"/>
              </a:rPr>
              <a:t>חובה למלא מחוון זה בבחינה עבור כל אחד מהתלמידים </a:t>
            </a:r>
            <a:br>
              <a:rPr lang="he-IL" altLang="he-IL" sz="3600" b="1" kern="1200" spc="150" dirty="0">
                <a:solidFill>
                  <a:srgbClr val="9AA2FD"/>
                </a:solidFill>
                <a:latin typeface="Amatic SC"/>
                <a:ea typeface="+mj-ea"/>
                <a:cs typeface="Amatic SC"/>
              </a:rPr>
            </a:br>
            <a:r>
              <a:rPr lang="he-IL" altLang="he-IL" sz="3600" b="1" kern="1200" spc="150" dirty="0">
                <a:ln>
                  <a:solidFill>
                    <a:sysClr val="windowText" lastClr="000000"/>
                  </a:solidFill>
                </a:ln>
                <a:solidFill>
                  <a:srgbClr val="9AA2FD"/>
                </a:solidFill>
                <a:latin typeface="Amatic SC"/>
                <a:ea typeface="+mj-ea"/>
                <a:cs typeface="Amatic S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בקובץ האקסל </a:t>
            </a:r>
            <a:br>
              <a:rPr lang="he-IL" altLang="he-IL" sz="3600" b="1" kern="1200" spc="150" dirty="0">
                <a:solidFill>
                  <a:srgbClr val="9AA2FD"/>
                </a:solidFill>
                <a:latin typeface="Amatic SC"/>
                <a:ea typeface="+mj-ea"/>
                <a:cs typeface="Amatic SC"/>
              </a:rPr>
            </a:br>
            <a:r>
              <a:rPr lang="he-IL" altLang="he-IL" sz="3600" b="1" kern="1200" spc="150" dirty="0">
                <a:solidFill>
                  <a:srgbClr val="9AA2FD"/>
                </a:solidFill>
                <a:latin typeface="Amatic SC"/>
                <a:ea typeface="+mj-ea"/>
                <a:cs typeface="Amatic SC"/>
              </a:rPr>
              <a:t>ולשמור את הקובץ למשך שלוש שנים</a:t>
            </a:r>
          </a:p>
        </p:txBody>
      </p:sp>
      <p:grpSp>
        <p:nvGrpSpPr>
          <p:cNvPr id="2" name="Google Shape;2688;p63">
            <a:extLst>
              <a:ext uri="{FF2B5EF4-FFF2-40B4-BE49-F238E27FC236}">
                <a16:creationId xmlns:a16="http://schemas.microsoft.com/office/drawing/2014/main" id="{8965B2A1-A612-8089-9D2A-21DDD0BA08DD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87B233C8-2ECF-A22D-9FDF-C2C0EEB0D59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5D3E1A68-E553-4D20-7343-BABD01BC554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C580E9DC-C275-8397-C882-CA1D6D446F3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FC5999D0-BBCB-3292-49BD-A8222946AA1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EF41B63C-02C1-82FD-A085-AA73C4DDB5C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EBAC3B4-906C-32CA-C3DD-0CE44D07846C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8D3981CF-22B3-4320-7254-A22BA4DE25E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D5B8BAA0-639E-1380-9384-50A0BEEF2F3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A0C017FC-8602-B84F-9782-DE2A5E3AFB7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747CF412-0FAA-3754-3090-61A7FB16398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58512060-BB46-48D5-44AB-DAA973EB142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80BAA075-9A07-7876-5BAF-501C3CB5BAB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5D7B1DA4-494E-C8C7-50F1-55A231DA1DE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A6065977-5F60-E3E4-A1EB-82CB0907BD4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25412567-5576-2377-A22D-12E57A13F69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27BE2761-0B7C-F219-08CE-E60EB44ED7C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66ED0E89-D19F-47C8-FD95-254FFA39957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850DEC8F-9BC3-B97F-CE68-437246AFEA5D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E5467F54-09C7-1B4C-9F99-DD0E728620C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A6B1A8C8-210C-DD27-59A0-BBDCDCD8F6B5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82CFF4A1-7A38-EAFA-485F-BBFC48F219E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1E88AEEB-199B-4669-12E0-25A8711EC7D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5E1D871F-88BE-2256-2AF4-B2494BF64F10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512CF6A6-B12E-FAC1-2752-770466BCFAB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F56BC6EB-41AC-DC6A-0B3D-784E2646635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E1302DE0-3A3C-FDA0-89B4-94207661457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DB36F126-BC43-26CB-77DA-191C4E01DEB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2581C304-70E6-22CE-6201-5ADBBCCD8F3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F8A9E224-8270-3B13-0AC8-94071B22F43C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A5AED4BE-252F-14A1-B08E-040EAE00D03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853AF547-77A9-5A0B-AD1C-C56BE66250B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A3FDA48F-DB2D-942C-2066-30F02496A55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3BD3AAB5-9D20-83C1-C4E7-52B4A5D7954A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B6EB81A0-DA8F-AB06-31FC-5D3B64C12C1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23F5F8FF-E860-9BAD-A833-6893B5F027D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EC5A08CA-E230-6123-E5B5-EED7E196CB6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AE94B417-5C81-3409-CEDB-DB76A4D2D64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0A105C58-DA20-2A91-C645-AEEA12762B8D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2C9B4035-1888-3B83-9E41-A78784778E15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905F9D05-B713-4D64-81E4-4C291DF1A62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A2FA3B90-5CC7-E943-3307-5C2BFD0CEFF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30FC5498-8DC9-58CA-5F64-0C93BE95A1D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4441E774-1334-35D9-2C0D-1745E5227E8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A3100B5C-3C63-9B5B-90B9-2142A8AFE4FF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A5FC53DD-0B1D-1FC6-EDE5-59103FEBD2A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494A519E-D053-1D55-083E-B1FBE460408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0B075939-D3F5-427B-DF31-3B6852414C5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60EA691D-592D-31BF-CE56-B2F2EE4711D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DEE8AC86-AFB7-0D27-68B9-CD5D38DF5C4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84E6BCB7-CAEE-A597-60F4-738DE1EE4A80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07393F38-A95A-72A6-A9FA-1B0A9B7595B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F772D1E1-45D5-CE95-60EA-AEC98BD71EA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6333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148515"/>
              </p:ext>
            </p:extLst>
          </p:nvPr>
        </p:nvGraphicFramePr>
        <p:xfrm>
          <a:off x="1421322" y="1061760"/>
          <a:ext cx="6286499" cy="3728524"/>
        </p:xfrm>
        <a:graphic>
          <a:graphicData uri="http://schemas.openxmlformats.org/drawingml/2006/table">
            <a:tbl>
              <a:tblPr rtl="1">
                <a:tableStyleId>{616DA210-FB5B-4158-B5E0-FEB733F419BA}</a:tableStyleId>
              </a:tblPr>
              <a:tblGrid>
                <a:gridCol w="151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8643"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ממדים להערכת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שיחה עם תלמיד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ניקוד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קריטריונים להערכה</a:t>
                      </a:r>
                      <a:endParaRPr lang="en-US" sz="800" b="1" dirty="0">
                        <a:effectLst/>
                      </a:endParaRPr>
                    </a:p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התלמיד</a:t>
                      </a:r>
                      <a:r>
                        <a:rPr lang="en-US" sz="800" b="1" dirty="0">
                          <a:effectLst/>
                        </a:rPr>
                        <a:t>…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הערכה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ממוצע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ניקוד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81"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בקיאות ברקע המדעי של הניסוי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20 נק'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תשובות נכונות לשאלות הקשורות לרקע המדעי של הניסוי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 dirty="0">
                          <a:effectLst/>
                        </a:rPr>
                        <a:t> </a:t>
                      </a:r>
                      <a:endParaRPr lang="en-US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2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לרקע המדעי של הניסוי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43"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בקיאות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בשלבי החקר</a:t>
                      </a:r>
                      <a:endParaRPr lang="en-US" sz="800" b="1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800" b="1" u="none" strike="noStrike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הערה: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לא חייבים לבחון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על כל מיומנויות החקר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60 נק'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איסוף וארגון נתונים/תצפיות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 dirty="0">
                          <a:effectLst/>
                        </a:rPr>
                        <a:t> </a:t>
                      </a:r>
                      <a:endParaRPr lang="en-US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ניסוח שאלת החקר והשערה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תכנון ניסוי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עיבוד התוצאות ופירושן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הסקת מסקנות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דיון </a:t>
                      </a:r>
                      <a:r>
                        <a:rPr kumimoji="0" lang="he-IL" sz="800" kern="1200" dirty="0">
                          <a:solidFill>
                            <a:schemeClr val="dk1"/>
                          </a:solidFill>
                          <a:effectLst/>
                        </a:rPr>
                        <a:t>ביקורתי</a:t>
                      </a:r>
                      <a:endParaRPr kumimoji="0" lang="en-US" sz="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he-IL" sz="800" kern="1200" dirty="0">
                          <a:solidFill>
                            <a:schemeClr val="dk1"/>
                          </a:solidFill>
                          <a:effectLst/>
                        </a:rPr>
                        <a:t>עונה בצורה </a:t>
                      </a:r>
                      <a:r>
                        <a:rPr lang="he-IL" sz="800" dirty="0">
                          <a:effectLst/>
                        </a:rPr>
                        <a:t>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חשיבה רפלקטיבית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10 נק'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ומפורטת על שאלות הקשורות לתהליך הלימודי ביחידת המעבדה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980">
                <a:tc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שפה מדעית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10 נק'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משתמש בשפה מדעית מדויקת ונכונה בכל השלבים של הבחינה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221">
                <a:tc gridSpan="4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סיכום ציון התלמיד בבחינה בעל פה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60">
                <a:tc gridSpan="3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שם הבוחן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חתימת הבוחן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4353" name="Rectangle 8"/>
          <p:cNvSpPr>
            <a:spLocks noChangeArrowheads="1"/>
          </p:cNvSpPr>
          <p:nvPr/>
        </p:nvSpPr>
        <p:spPr bwMode="auto">
          <a:xfrm>
            <a:off x="2297212" y="449492"/>
            <a:ext cx="4658916" cy="47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4264" bIns="0" anchor="ctr">
            <a:spAutoFit/>
          </a:bodyPr>
          <a:lstStyle>
            <a:lvl1pPr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שם התלמיד ________________________  	             כיתה ____________________________</a:t>
            </a:r>
            <a:endParaRPr lang="en-US" altLang="he-IL" sz="788" b="1" dirty="0">
              <a:latin typeface="Times New Roman" pitchFamily="18" charset="0"/>
              <a:cs typeface="+mj-cs"/>
            </a:endParaRPr>
          </a:p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שם המורה _________________________	             שם ביה"ס ________________________</a:t>
            </a:r>
            <a:endParaRPr lang="he-IL" altLang="he-IL" sz="788" b="1" dirty="0">
              <a:latin typeface="Times New Roman" pitchFamily="18" charset="0"/>
              <a:cs typeface="+mj-cs"/>
            </a:endParaRPr>
          </a:p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תאריך הבחינה ______________________	</a:t>
            </a:r>
            <a:endParaRPr lang="en-US" altLang="he-IL" sz="788" dirty="0">
              <a:cs typeface="+mj-cs"/>
            </a:endParaRPr>
          </a:p>
        </p:txBody>
      </p:sp>
      <p:sp>
        <p:nvSpPr>
          <p:cNvPr id="2" name="תרשים זרימה: תהליך חלופי 1"/>
          <p:cNvSpPr/>
          <p:nvPr/>
        </p:nvSpPr>
        <p:spPr>
          <a:xfrm>
            <a:off x="1353803" y="4396947"/>
            <a:ext cx="6502004" cy="594122"/>
          </a:xfrm>
          <a:prstGeom prst="flowChartAlternateProcess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50"/>
          </a:p>
        </p:txBody>
      </p:sp>
      <p:sp>
        <p:nvSpPr>
          <p:cNvPr id="10" name="תרשים זרימה: תהליך חלופי 9"/>
          <p:cNvSpPr/>
          <p:nvPr/>
        </p:nvSpPr>
        <p:spPr>
          <a:xfrm>
            <a:off x="5436394" y="1168004"/>
            <a:ext cx="2289572" cy="3239690"/>
          </a:xfrm>
          <a:prstGeom prst="flowChartAlternateProcess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50"/>
          </a:p>
        </p:txBody>
      </p:sp>
      <p:grpSp>
        <p:nvGrpSpPr>
          <p:cNvPr id="5" name="Google Shape;2688;p63">
            <a:extLst>
              <a:ext uri="{FF2B5EF4-FFF2-40B4-BE49-F238E27FC236}">
                <a16:creationId xmlns:a16="http://schemas.microsoft.com/office/drawing/2014/main" id="{309474D0-5A0A-15CF-F91D-D3D13B6F3A2F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50A09C9F-CAE6-727D-42EB-A8E491A3CFC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14C220C8-B397-BCA8-9F9A-751D2F1EFE3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132ED482-2587-CAF1-050F-16E8E323E07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2;p63">
              <a:extLst>
                <a:ext uri="{FF2B5EF4-FFF2-40B4-BE49-F238E27FC236}">
                  <a16:creationId xmlns:a16="http://schemas.microsoft.com/office/drawing/2014/main" id="{87A3C200-1542-98D4-0160-99959A67795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3;p63">
              <a:extLst>
                <a:ext uri="{FF2B5EF4-FFF2-40B4-BE49-F238E27FC236}">
                  <a16:creationId xmlns:a16="http://schemas.microsoft.com/office/drawing/2014/main" id="{A44F37CD-95FB-5395-E2B5-31FF2A6765E8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4;p63">
              <a:extLst>
                <a:ext uri="{FF2B5EF4-FFF2-40B4-BE49-F238E27FC236}">
                  <a16:creationId xmlns:a16="http://schemas.microsoft.com/office/drawing/2014/main" id="{47525D2E-E0C7-8679-82A2-797B2E2078A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5;p63">
              <a:extLst>
                <a:ext uri="{FF2B5EF4-FFF2-40B4-BE49-F238E27FC236}">
                  <a16:creationId xmlns:a16="http://schemas.microsoft.com/office/drawing/2014/main" id="{ACB38226-5F3E-6ACB-3EAD-186CE90E03B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6;p63">
              <a:extLst>
                <a:ext uri="{FF2B5EF4-FFF2-40B4-BE49-F238E27FC236}">
                  <a16:creationId xmlns:a16="http://schemas.microsoft.com/office/drawing/2014/main" id="{19906337-C47C-243D-5FC5-343488E10B1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7;p63">
              <a:extLst>
                <a:ext uri="{FF2B5EF4-FFF2-40B4-BE49-F238E27FC236}">
                  <a16:creationId xmlns:a16="http://schemas.microsoft.com/office/drawing/2014/main" id="{56666F6B-73CC-83DF-A289-219DEC777C17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8;p63">
              <a:extLst>
                <a:ext uri="{FF2B5EF4-FFF2-40B4-BE49-F238E27FC236}">
                  <a16:creationId xmlns:a16="http://schemas.microsoft.com/office/drawing/2014/main" id="{FE402927-27B0-D972-383A-0D46571DC68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99;p63">
              <a:extLst>
                <a:ext uri="{FF2B5EF4-FFF2-40B4-BE49-F238E27FC236}">
                  <a16:creationId xmlns:a16="http://schemas.microsoft.com/office/drawing/2014/main" id="{2007A093-AFD9-1917-0A56-16EA0EC7414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0;p63">
              <a:extLst>
                <a:ext uri="{FF2B5EF4-FFF2-40B4-BE49-F238E27FC236}">
                  <a16:creationId xmlns:a16="http://schemas.microsoft.com/office/drawing/2014/main" id="{684E0E0B-F6B2-A3B6-44BA-8C25FC388DC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1;p63">
              <a:extLst>
                <a:ext uri="{FF2B5EF4-FFF2-40B4-BE49-F238E27FC236}">
                  <a16:creationId xmlns:a16="http://schemas.microsoft.com/office/drawing/2014/main" id="{F36939BC-3100-6FE9-5FDB-5F8E0A0DF4F6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2;p63">
              <a:extLst>
                <a:ext uri="{FF2B5EF4-FFF2-40B4-BE49-F238E27FC236}">
                  <a16:creationId xmlns:a16="http://schemas.microsoft.com/office/drawing/2014/main" id="{2988482F-D16B-02FD-9728-A1D457DE1E1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3;p63">
              <a:extLst>
                <a:ext uri="{FF2B5EF4-FFF2-40B4-BE49-F238E27FC236}">
                  <a16:creationId xmlns:a16="http://schemas.microsoft.com/office/drawing/2014/main" id="{99BDAF9D-ADEC-ECC5-9F89-E12ACC0E18F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4;p63">
              <a:extLst>
                <a:ext uri="{FF2B5EF4-FFF2-40B4-BE49-F238E27FC236}">
                  <a16:creationId xmlns:a16="http://schemas.microsoft.com/office/drawing/2014/main" id="{A2CB6C4F-E2E8-D091-9B2D-2BD2F7AFC415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5;p63">
              <a:extLst>
                <a:ext uri="{FF2B5EF4-FFF2-40B4-BE49-F238E27FC236}">
                  <a16:creationId xmlns:a16="http://schemas.microsoft.com/office/drawing/2014/main" id="{F596E25D-C9C4-61EB-5E10-FB11C8F39D4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6;p63">
              <a:extLst>
                <a:ext uri="{FF2B5EF4-FFF2-40B4-BE49-F238E27FC236}">
                  <a16:creationId xmlns:a16="http://schemas.microsoft.com/office/drawing/2014/main" id="{1A06FE54-46C9-9948-BF69-F58D34C19D2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7;p63">
              <a:extLst>
                <a:ext uri="{FF2B5EF4-FFF2-40B4-BE49-F238E27FC236}">
                  <a16:creationId xmlns:a16="http://schemas.microsoft.com/office/drawing/2014/main" id="{D064DE58-BD06-40F9-F897-BCE39A144FA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8;p63">
              <a:extLst>
                <a:ext uri="{FF2B5EF4-FFF2-40B4-BE49-F238E27FC236}">
                  <a16:creationId xmlns:a16="http://schemas.microsoft.com/office/drawing/2014/main" id="{F33C3E67-8507-16A5-EDE1-D7EF46DB666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9;p63">
              <a:extLst>
                <a:ext uri="{FF2B5EF4-FFF2-40B4-BE49-F238E27FC236}">
                  <a16:creationId xmlns:a16="http://schemas.microsoft.com/office/drawing/2014/main" id="{098CF415-5188-65C0-C2FE-5815F6D4672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0;p63">
              <a:extLst>
                <a:ext uri="{FF2B5EF4-FFF2-40B4-BE49-F238E27FC236}">
                  <a16:creationId xmlns:a16="http://schemas.microsoft.com/office/drawing/2014/main" id="{3B7423D8-BB78-94C7-091F-B07909574CC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1;p63">
              <a:extLst>
                <a:ext uri="{FF2B5EF4-FFF2-40B4-BE49-F238E27FC236}">
                  <a16:creationId xmlns:a16="http://schemas.microsoft.com/office/drawing/2014/main" id="{A84AA87C-FF8E-D920-9DE7-AE766DA3CA0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2;p63">
              <a:extLst>
                <a:ext uri="{FF2B5EF4-FFF2-40B4-BE49-F238E27FC236}">
                  <a16:creationId xmlns:a16="http://schemas.microsoft.com/office/drawing/2014/main" id="{66357C55-E67A-E52F-FBEF-1F386178542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13;p63">
              <a:extLst>
                <a:ext uri="{FF2B5EF4-FFF2-40B4-BE49-F238E27FC236}">
                  <a16:creationId xmlns:a16="http://schemas.microsoft.com/office/drawing/2014/main" id="{D00F473A-7A1C-58B7-4A8E-2C5CD108000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688;p63">
            <a:extLst>
              <a:ext uri="{FF2B5EF4-FFF2-40B4-BE49-F238E27FC236}">
                <a16:creationId xmlns:a16="http://schemas.microsoft.com/office/drawing/2014/main" id="{7E078AF5-0C5D-BE9D-AA75-01522F2B9299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4" name="Google Shape;2689;p63">
              <a:extLst>
                <a:ext uri="{FF2B5EF4-FFF2-40B4-BE49-F238E27FC236}">
                  <a16:creationId xmlns:a16="http://schemas.microsoft.com/office/drawing/2014/main" id="{2AD816AB-199D-8040-AA27-E092D22ABE7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0;p63">
              <a:extLst>
                <a:ext uri="{FF2B5EF4-FFF2-40B4-BE49-F238E27FC236}">
                  <a16:creationId xmlns:a16="http://schemas.microsoft.com/office/drawing/2014/main" id="{6E95BA8B-3D3E-A102-895F-FF14A8326C1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1;p63">
              <a:extLst>
                <a:ext uri="{FF2B5EF4-FFF2-40B4-BE49-F238E27FC236}">
                  <a16:creationId xmlns:a16="http://schemas.microsoft.com/office/drawing/2014/main" id="{E2D8D9EF-274A-BA0C-09B6-09D13649BFF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2;p63">
              <a:extLst>
                <a:ext uri="{FF2B5EF4-FFF2-40B4-BE49-F238E27FC236}">
                  <a16:creationId xmlns:a16="http://schemas.microsoft.com/office/drawing/2014/main" id="{7E4AF3FB-4B75-44E4-D0D0-A10EFBB62A9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3;p63">
              <a:extLst>
                <a:ext uri="{FF2B5EF4-FFF2-40B4-BE49-F238E27FC236}">
                  <a16:creationId xmlns:a16="http://schemas.microsoft.com/office/drawing/2014/main" id="{9CAA2097-D24C-AE9E-C6CB-D09490A8B81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4;p63">
              <a:extLst>
                <a:ext uri="{FF2B5EF4-FFF2-40B4-BE49-F238E27FC236}">
                  <a16:creationId xmlns:a16="http://schemas.microsoft.com/office/drawing/2014/main" id="{A97927FB-A3A5-1470-73D4-967F3356A68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5;p63">
              <a:extLst>
                <a:ext uri="{FF2B5EF4-FFF2-40B4-BE49-F238E27FC236}">
                  <a16:creationId xmlns:a16="http://schemas.microsoft.com/office/drawing/2014/main" id="{AA6B8E86-4522-3130-B1F8-9DE38592BB6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6;p63">
              <a:extLst>
                <a:ext uri="{FF2B5EF4-FFF2-40B4-BE49-F238E27FC236}">
                  <a16:creationId xmlns:a16="http://schemas.microsoft.com/office/drawing/2014/main" id="{7E7A989E-2F51-D558-03CB-59596545E1E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7;p63">
              <a:extLst>
                <a:ext uri="{FF2B5EF4-FFF2-40B4-BE49-F238E27FC236}">
                  <a16:creationId xmlns:a16="http://schemas.microsoft.com/office/drawing/2014/main" id="{847BA2DE-8664-3D4B-0EC4-A262A82428F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8;p63">
              <a:extLst>
                <a:ext uri="{FF2B5EF4-FFF2-40B4-BE49-F238E27FC236}">
                  <a16:creationId xmlns:a16="http://schemas.microsoft.com/office/drawing/2014/main" id="{0EC5121D-05D8-C2E6-D1C4-006AEFB845D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99;p63">
              <a:extLst>
                <a:ext uri="{FF2B5EF4-FFF2-40B4-BE49-F238E27FC236}">
                  <a16:creationId xmlns:a16="http://schemas.microsoft.com/office/drawing/2014/main" id="{2D28CEFF-FF7F-29B2-3A57-F275C5A3AF0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0;p63">
              <a:extLst>
                <a:ext uri="{FF2B5EF4-FFF2-40B4-BE49-F238E27FC236}">
                  <a16:creationId xmlns:a16="http://schemas.microsoft.com/office/drawing/2014/main" id="{3036C584-4676-EB36-63EF-F7FC0F6CB5F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1;p63">
              <a:extLst>
                <a:ext uri="{FF2B5EF4-FFF2-40B4-BE49-F238E27FC236}">
                  <a16:creationId xmlns:a16="http://schemas.microsoft.com/office/drawing/2014/main" id="{B3860E95-0B2E-86EF-6F94-97E1A72EFAA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2;p63">
              <a:extLst>
                <a:ext uri="{FF2B5EF4-FFF2-40B4-BE49-F238E27FC236}">
                  <a16:creationId xmlns:a16="http://schemas.microsoft.com/office/drawing/2014/main" id="{C1D5706B-1061-4134-5F69-B80F9DF69703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3;p63">
              <a:extLst>
                <a:ext uri="{FF2B5EF4-FFF2-40B4-BE49-F238E27FC236}">
                  <a16:creationId xmlns:a16="http://schemas.microsoft.com/office/drawing/2014/main" id="{B2812509-E030-3471-BAF5-E56A4B8AE62F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4;p63">
              <a:extLst>
                <a:ext uri="{FF2B5EF4-FFF2-40B4-BE49-F238E27FC236}">
                  <a16:creationId xmlns:a16="http://schemas.microsoft.com/office/drawing/2014/main" id="{32F2DC2F-B20C-1F7F-6F72-47F427D8A51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5;p63">
              <a:extLst>
                <a:ext uri="{FF2B5EF4-FFF2-40B4-BE49-F238E27FC236}">
                  <a16:creationId xmlns:a16="http://schemas.microsoft.com/office/drawing/2014/main" id="{4892861D-F453-9C09-EB6F-34A7B126180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6;p63">
              <a:extLst>
                <a:ext uri="{FF2B5EF4-FFF2-40B4-BE49-F238E27FC236}">
                  <a16:creationId xmlns:a16="http://schemas.microsoft.com/office/drawing/2014/main" id="{AB3E6C28-2444-25B6-ED61-803D22742B0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7;p63">
              <a:extLst>
                <a:ext uri="{FF2B5EF4-FFF2-40B4-BE49-F238E27FC236}">
                  <a16:creationId xmlns:a16="http://schemas.microsoft.com/office/drawing/2014/main" id="{F6379AFA-F1E5-9A15-8489-EF5DA190404E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8;p63">
              <a:extLst>
                <a:ext uri="{FF2B5EF4-FFF2-40B4-BE49-F238E27FC236}">
                  <a16:creationId xmlns:a16="http://schemas.microsoft.com/office/drawing/2014/main" id="{B4440AC0-E535-6F41-23DF-66E5205E580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09;p63">
              <a:extLst>
                <a:ext uri="{FF2B5EF4-FFF2-40B4-BE49-F238E27FC236}">
                  <a16:creationId xmlns:a16="http://schemas.microsoft.com/office/drawing/2014/main" id="{A91E2780-756D-011D-E367-6DFF883C08B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0;p63">
              <a:extLst>
                <a:ext uri="{FF2B5EF4-FFF2-40B4-BE49-F238E27FC236}">
                  <a16:creationId xmlns:a16="http://schemas.microsoft.com/office/drawing/2014/main" id="{203896FF-B534-C666-BAD6-1E154CC4A3D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1;p63">
              <a:extLst>
                <a:ext uri="{FF2B5EF4-FFF2-40B4-BE49-F238E27FC236}">
                  <a16:creationId xmlns:a16="http://schemas.microsoft.com/office/drawing/2014/main" id="{A983CD1A-809F-4392-D816-339E05DBAF07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2;p63">
              <a:extLst>
                <a:ext uri="{FF2B5EF4-FFF2-40B4-BE49-F238E27FC236}">
                  <a16:creationId xmlns:a16="http://schemas.microsoft.com/office/drawing/2014/main" id="{1FAC85BC-FBC3-5458-051E-54AE0AD8D581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13;p63">
              <a:extLst>
                <a:ext uri="{FF2B5EF4-FFF2-40B4-BE49-F238E27FC236}">
                  <a16:creationId xmlns:a16="http://schemas.microsoft.com/office/drawing/2014/main" id="{29D24096-2B0E-EA08-A8F2-58830D1796F9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9" name="Google Shape;2411;p35">
            <a:extLst>
              <a:ext uri="{FF2B5EF4-FFF2-40B4-BE49-F238E27FC236}">
                <a16:creationId xmlns:a16="http://schemas.microsoft.com/office/drawing/2014/main" id="{43420CBF-1215-D721-5867-3EB092B463F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2815" y="17031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85900" y="342117"/>
            <a:ext cx="6172200" cy="527067"/>
          </a:xfrm>
          <a:solidFill>
            <a:schemeClr val="tx1"/>
          </a:solidFill>
          <a:ln>
            <a:noFill/>
          </a:ln>
        </p:spPr>
        <p:txBody>
          <a:bodyPr spcFirstLastPara="1" vert="horz" wrap="square" lIns="0" tIns="34290" rIns="0" bIns="0" numCol="1" rtl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e-IL" sz="3200" kern="1200" spc="150" dirty="0">
                <a:latin typeface="Amatic SC"/>
                <a:ea typeface="+mj-ea"/>
                <a:cs typeface="Amatic SC"/>
              </a:rPr>
              <a:t>הנחיות למילוי מחוון להערכת הבחינה בע"פ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197006" y="951571"/>
            <a:ext cx="6669360" cy="3672408"/>
          </a:xfrm>
        </p:spPr>
        <p:txBody>
          <a:bodyPr/>
          <a:lstStyle/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1800" dirty="0">
                <a:cs typeface="+mn-cs"/>
              </a:rPr>
              <a:t>ההערכה של כל אחת מהמיומנויות תעשה בסולם של 0-10.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1800" dirty="0">
                <a:cs typeface="+mn-cs"/>
              </a:rPr>
              <a:t>ממדים שיש להם יותר מקריטריון אחד, יש לחשב ממוצע של ההערכות שניתנו לכל קריטריון. 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1800" dirty="0">
                <a:cs typeface="+mn-cs"/>
              </a:rPr>
              <a:t>עבור הממד "בקיאות בשלבי החקר" יש לבחון לכל הפחות על שני קריטריונים.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1800" dirty="0">
                <a:cs typeface="+mn-cs"/>
              </a:rPr>
              <a:t>הממוצע של ציון הבוחן ישוקלל בהתאם למשקל היחסי של הממד.</a:t>
            </a:r>
          </a:p>
          <a:p>
            <a:pPr algn="r" rtl="1">
              <a:buClr>
                <a:srgbClr val="0070C0"/>
              </a:buClr>
            </a:pPr>
            <a:r>
              <a:rPr lang="he-IL" sz="1800" u="sng" dirty="0">
                <a:cs typeface="+mn-cs"/>
                <a:sym typeface="Symbol" panose="05050102010706020507" pitchFamily="18" charset="2"/>
              </a:rPr>
              <a:t>חובה</a:t>
            </a:r>
            <a:r>
              <a:rPr lang="he-IL" sz="1800" dirty="0">
                <a:cs typeface="+mn-cs"/>
                <a:sym typeface="Symbol" panose="05050102010706020507" pitchFamily="18" charset="2"/>
              </a:rPr>
              <a:t> לרשום ציון סופי לכל ממד.</a:t>
            </a:r>
          </a:p>
          <a:p>
            <a:pPr algn="r" rtl="1">
              <a:buClr>
                <a:srgbClr val="0070C0"/>
              </a:buClr>
            </a:pPr>
            <a:r>
              <a:rPr lang="he-IL" sz="1800" dirty="0">
                <a:cs typeface="+mn-cs"/>
                <a:sym typeface="Symbol" panose="05050102010706020507" pitchFamily="18" charset="2"/>
              </a:rPr>
              <a:t>יש לחשב לכל ממד </a:t>
            </a:r>
            <a:r>
              <a:rPr lang="he-IL" sz="1800" u="sng" dirty="0">
                <a:cs typeface="+mn-cs"/>
                <a:sym typeface="Symbol" panose="05050102010706020507" pitchFamily="18" charset="2"/>
              </a:rPr>
              <a:t>ציון מתוך 100 </a:t>
            </a:r>
            <a:r>
              <a:rPr lang="he-IL" sz="1800" dirty="0">
                <a:cs typeface="+mn-cs"/>
                <a:sym typeface="Symbol" panose="05050102010706020507" pitchFamily="18" charset="2"/>
              </a:rPr>
              <a:t>לצורך הרישום באפליקציה.</a:t>
            </a:r>
          </a:p>
          <a:p>
            <a:pPr algn="r" rtl="1">
              <a:buClr>
                <a:srgbClr val="0070C0"/>
              </a:buClr>
            </a:pPr>
            <a:r>
              <a:rPr lang="he-IL" sz="1800" dirty="0">
                <a:cs typeface="+mn-cs"/>
                <a:sym typeface="Symbol" panose="05050102010706020507" pitchFamily="18" charset="2"/>
              </a:rPr>
              <a:t> רישום הציונים יתבצע במחוון </a:t>
            </a:r>
            <a:r>
              <a:rPr lang="he-IL" sz="1800" b="1" dirty="0">
                <a:cs typeface="+mn-cs"/>
                <a:sym typeface="Symbol" panose="05050102010706020507" pitchFamily="18" charset="2"/>
                <a:hlinkClick r:id="rId2"/>
              </a:rPr>
              <a:t>שבקובץ האקסל</a:t>
            </a:r>
            <a:endParaRPr lang="he-IL" sz="1800" b="1" dirty="0">
              <a:cs typeface="+mn-cs"/>
            </a:endParaRPr>
          </a:p>
        </p:txBody>
      </p:sp>
      <p:grpSp>
        <p:nvGrpSpPr>
          <p:cNvPr id="5" name="Google Shape;2688;p63">
            <a:extLst>
              <a:ext uri="{FF2B5EF4-FFF2-40B4-BE49-F238E27FC236}">
                <a16:creationId xmlns:a16="http://schemas.microsoft.com/office/drawing/2014/main" id="{6671DCCE-D35C-3FB9-5E65-970880F8BA0B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7" name="Google Shape;2689;p63">
              <a:extLst>
                <a:ext uri="{FF2B5EF4-FFF2-40B4-BE49-F238E27FC236}">
                  <a16:creationId xmlns:a16="http://schemas.microsoft.com/office/drawing/2014/main" id="{C34D89F7-869F-FBF2-70BB-9CAA5720140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0;p63">
              <a:extLst>
                <a:ext uri="{FF2B5EF4-FFF2-40B4-BE49-F238E27FC236}">
                  <a16:creationId xmlns:a16="http://schemas.microsoft.com/office/drawing/2014/main" id="{C4F2B1BF-070C-197D-89D0-5C9B5AE8E6E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24276F5E-C1CA-A866-5249-33CD9E3E9C7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7A4BB09F-A398-45AC-047E-C206F836C3C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220FDBED-E1CD-36F4-1F2F-F99D7238F5F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7A6FAACF-8A12-CC5B-3B19-6E170C8BCED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A36192B4-47B8-7172-86E3-B4E80A5B8FE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FFE0F449-E5B4-CE95-673F-03AAB55D380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5F7C3363-53EA-ED91-AEE3-1FCFAC1A981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5B3A2640-23A0-B4AD-DC7E-AFA0A26E093B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AFDBABB4-065B-1578-C3A2-EDDCC5E93B7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8D9830A3-2A43-3CF4-6492-00E5C616839A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A9D11599-38C7-65DC-4B66-F05E0D9177A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C19F05B6-01F7-FEC5-8913-61A7AFA0BFC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434AAEE2-5DBD-6F5A-8C55-77081D816004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B70B487C-2E2B-8F7E-C287-C901E7ECBBF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655422CD-C698-0B18-656F-91A34C58249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F47675E9-2A26-3629-DA35-544AFE2F6C8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F43C23A0-9289-49EB-5F4B-EA1D141B115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7679F70F-0BD2-6F01-5E7B-FABEF3DCA491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87CC262D-2682-DE62-031A-063B1B7F044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4225F61C-530B-1963-39A7-28CA79CD234B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89269BC5-01DE-F5C4-1770-AD55B2DE557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7BD85419-F982-CFE8-5368-41F6A911D9E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35FD72C2-DBB4-A30F-04AE-13B79048EA2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5D64AAA3-8C3C-7917-7EBB-091B70737C6B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79C8CBB6-AE84-8A79-03A3-07E325D77F92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096CA170-4AC9-F53A-84FD-35E9CC561805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44BBC9FF-D909-4533-51EF-942D890ADE9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D0FB829E-9033-EECE-00EF-799C52D531C2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376F12AE-B0F9-1C6F-E8BA-0341C33B153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3B699029-20E2-5448-4BEB-CBDC707818B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FC47AC1D-4CE3-9F34-EF38-455A9AEC916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742A7010-4AC0-21BA-9DEB-6FC464E4808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EEED2C16-0135-F0E7-6515-D40392AE9490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406F07F9-AE4D-40E8-0F8D-4AE4A8F3091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0C107094-99F8-20E7-D824-F43B103E729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6315DFDF-4AAB-ACC0-81C9-B7A83D5AD31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609DBE3C-AE83-E3A7-EE7A-6F91AD410CEE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62DBBAAA-8CC2-65AE-B86E-5A72124A1CAD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17CC6464-A5C2-5B46-4049-915F49DFD02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72223E6D-DDA9-6093-DA1B-FBEBAF7EC94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8C0FA52D-0A79-2535-E93D-F9D3A2CA4E3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EB4B575A-B55D-31A7-7D90-BB41E930B1CF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EC57B2E3-E64D-E3D4-303D-F1AA161D836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26587F6D-10CA-15A9-9AE8-49383430C64B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11482DA4-CC6A-07C8-0896-B725687D7C8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147F2CA7-D91D-EA56-9506-220116BF7ED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8DFF75AA-A92B-1937-BC7C-3419872B5C9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3CDDEB1F-0A88-06CA-020C-05A55D3278D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536A7974-F555-DF22-EBDE-24F9830D6B1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C0D2392C-658F-FF6F-87F4-CA11E3D7BE0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999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05909"/>
              </p:ext>
            </p:extLst>
          </p:nvPr>
        </p:nvGraphicFramePr>
        <p:xfrm>
          <a:off x="1363267" y="1168003"/>
          <a:ext cx="6286499" cy="3755080"/>
        </p:xfrm>
        <a:graphic>
          <a:graphicData uri="http://schemas.openxmlformats.org/drawingml/2006/table">
            <a:tbl>
              <a:tblPr rtl="1">
                <a:tableStyleId>{616DA210-FB5B-4158-B5E0-FEB733F419BA}</a:tableStyleId>
              </a:tblPr>
              <a:tblGrid>
                <a:gridCol w="151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8643"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ממדים להערכת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שיחה עם תלמיד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ניקוד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קריטריונים להערכה</a:t>
                      </a:r>
                      <a:endParaRPr lang="en-US" sz="800" b="1" dirty="0">
                        <a:effectLst/>
                      </a:endParaRPr>
                    </a:p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התלמיד</a:t>
                      </a:r>
                      <a:r>
                        <a:rPr lang="en-US" sz="800" b="1" dirty="0">
                          <a:effectLst/>
                        </a:rPr>
                        <a:t>…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הערכה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ממוצע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ניקוד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81"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בקיאות ברקע המדעי של הניסוי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20 נק'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תשובות נכונות לשאלות הקשורות לרקע המדעי של הניסוי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r>
                        <a:rPr lang="he-IL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</a:t>
                      </a: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20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5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לרקע המדעי של הניסוי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43"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בקיאות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בשלבי החקר</a:t>
                      </a:r>
                      <a:endParaRPr lang="en-US" sz="800" b="1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800" b="1" u="none" strike="noStrike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הערה: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לא חייבים לבחון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על כל מיומנויות החקר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60 נק'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איסוף וארגון נתונים/תצפיות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10 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strike="noStrike" dirty="0">
                          <a:effectLst/>
                        </a:rPr>
                        <a:t> 9</a:t>
                      </a:r>
                      <a:endParaRPr lang="en-US" sz="9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54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ניסוח שאלת החקר והשערה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תכנון ניסוי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9 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עיבוד התוצאות ופירושן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הסקת מסקנות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8 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דיון </a:t>
                      </a:r>
                      <a:r>
                        <a:rPr kumimoji="0" lang="he-IL" sz="800" kern="1200" dirty="0">
                          <a:solidFill>
                            <a:schemeClr val="dk1"/>
                          </a:solidFill>
                          <a:effectLst/>
                        </a:rPr>
                        <a:t>ביקורתי</a:t>
                      </a:r>
                      <a:endParaRPr kumimoji="0" lang="en-US" sz="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he-IL" sz="800" kern="1200" dirty="0">
                          <a:solidFill>
                            <a:schemeClr val="dk1"/>
                          </a:solidFill>
                          <a:effectLst/>
                        </a:rPr>
                        <a:t>עונה בצורה </a:t>
                      </a:r>
                      <a:r>
                        <a:rPr lang="he-IL" sz="800" dirty="0">
                          <a:effectLst/>
                        </a:rPr>
                        <a:t>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900" b="1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חשיבה רפלקטיבית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10 נק'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ומפורטת על שאלות הקשורות לתהליך הלימודי ביחידת המעבדה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601">
                <a:tc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שפה מדעית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10 נק'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משתמש בשפה מדעית מדויקת ונכונה בכל השלבים של הבחינה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סיכום ציון התלמיד בבחינה בעל פה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	</a:t>
                      </a:r>
                      <a:r>
                        <a:rPr lang="he-IL" sz="900" b="1" baseline="0" dirty="0">
                          <a:effectLst/>
                        </a:rPr>
                        <a:t>                   </a:t>
                      </a:r>
                      <a:r>
                        <a:rPr lang="he-IL" sz="900" b="1" dirty="0">
                          <a:effectLst/>
                        </a:rPr>
                        <a:t> 94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60">
                <a:tc gridSpan="3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שם הבוחן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חתימת הבוחן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4353" name="Rectangle 8"/>
          <p:cNvSpPr>
            <a:spLocks noChangeArrowheads="1"/>
          </p:cNvSpPr>
          <p:nvPr/>
        </p:nvSpPr>
        <p:spPr bwMode="auto">
          <a:xfrm>
            <a:off x="2250281" y="611730"/>
            <a:ext cx="4658916" cy="47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4264" bIns="0" anchor="ctr">
            <a:spAutoFit/>
          </a:bodyPr>
          <a:lstStyle>
            <a:lvl1pPr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שם התלמיד ________________________  	             כיתה ____________________________</a:t>
            </a:r>
            <a:endParaRPr lang="en-US" altLang="he-IL" sz="788" b="1" dirty="0">
              <a:latin typeface="Times New Roman" pitchFamily="18" charset="0"/>
              <a:cs typeface="+mj-cs"/>
            </a:endParaRPr>
          </a:p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שם המורה _________________________	             שם ביה"ס ________________________</a:t>
            </a:r>
            <a:endParaRPr lang="he-IL" altLang="he-IL" sz="788" b="1" dirty="0">
              <a:latin typeface="Times New Roman" pitchFamily="18" charset="0"/>
              <a:cs typeface="+mj-cs"/>
            </a:endParaRPr>
          </a:p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תאריך הבחינה ______________________	</a:t>
            </a:r>
            <a:endParaRPr lang="en-US" altLang="he-IL" sz="788" dirty="0">
              <a:cs typeface="+mj-cs"/>
            </a:endParaRPr>
          </a:p>
        </p:txBody>
      </p:sp>
      <p:sp>
        <p:nvSpPr>
          <p:cNvPr id="7" name="תרשים זרימה: תהליך חלופי 6"/>
          <p:cNvSpPr/>
          <p:nvPr/>
        </p:nvSpPr>
        <p:spPr>
          <a:xfrm>
            <a:off x="1310320" y="1168003"/>
            <a:ext cx="1587494" cy="3509981"/>
          </a:xfrm>
          <a:prstGeom prst="flowChartAlternateProcess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50"/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46FDDEE-63D0-640C-85A8-6020223F75E8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3A2B14C8-1B35-30C5-4F7A-F385B92F4BC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4347D739-E742-D297-A89B-E1BE1F138202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1;p63">
              <a:extLst>
                <a:ext uri="{FF2B5EF4-FFF2-40B4-BE49-F238E27FC236}">
                  <a16:creationId xmlns:a16="http://schemas.microsoft.com/office/drawing/2014/main" id="{08A07FA0-0CAD-6CC6-10A5-32AC6496404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A0E09A72-4415-7797-DA82-EA596C633D6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5BB5D2DE-ED74-373A-546A-C97E897543A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78FD9B7B-CEB0-EA49-5D08-5550788F83F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C4B07771-E898-F75B-202A-7EAC75D27A22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ED180E94-C0D8-E380-7459-6DD2E25B4DA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20E14173-5815-B2A5-0D74-A184B5FBC60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AA243B8E-3C38-BA3C-8AF1-EBB99215A96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EB6E2197-54AF-5C4A-8393-6BC765D77A8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F5B1CF1C-4F3F-B133-A7B2-A83B0B6D055A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D8311E04-C0A5-5178-B093-30B53884259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74036F9E-1ECA-6A6F-1CCE-82B60C19472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3FF0AF46-4065-B603-9ACE-E71FE91392D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046A82B2-9414-2734-68A6-D1FFCE7A56B0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9612EDA9-E341-B0DA-578A-AD24E2CDB34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F3F83FBB-7C0B-653B-0EC9-E5039B78BB1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C12388B6-4DB3-1697-E5DB-5DA2F46C7ED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C0278C08-F2C6-E2CF-498B-F845419D683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3B966114-E246-ADE5-B748-EDCECEFF833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50712169-0B55-75EE-4B53-13BB2B9DA05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B9480FBD-C0A1-7243-4DCF-3A92D14632E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5A717E77-0789-1FE6-FC63-25272B6FE55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97850F1E-D45C-C6C0-E9EC-A62695487C3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2E5B8E4A-A775-5938-D05D-6438DE729EF1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E410767E-C709-9F22-9598-3795A9B1CEA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03052FF4-CA18-B333-0CBA-E9A574CB434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9B2CC255-F850-005F-2176-0B59508AF5F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A45E1EFA-DF01-4EA1-C2ED-0CD127387B8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74A224D6-4183-C224-616F-EE19CB264899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7CE91CD3-2FB8-B6D8-69A3-C1D34CC339A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F38854E3-36DE-3C98-B363-F731D551C03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E91D1F38-AD79-9466-B1C6-4D684471D2A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472C9331-6D00-AD99-2442-94ADB63029B2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A5C1D3AF-802C-03D2-1DBD-FC97E63AE61E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7D616DD8-7CAD-8B6D-2B83-4A71EA366FE6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C1C99A99-29F2-45A0-2607-3661D6DA1C8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851EE690-4916-6E81-5912-CDD6C19EB79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C37D470C-66A2-7E11-467D-75E42DEDC63B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B81F9512-0C00-88B3-8D5F-FEF40A8860D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1E49AD88-D291-6A7B-11C3-BA60D29C8E9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AD13A6C8-B036-2CCD-121F-9748A38AAB86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19A4AC1E-2005-09F1-9DCD-7CADC0164D3D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DF4A83B8-26F2-6017-3D05-5D44FCC9C12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EE4E0CCE-D8CF-EFEB-9E56-A4265B80BAA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9BBA2E92-4F92-F1FA-5999-0AE57757A421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FB4D6A75-86DC-7B65-B587-EA881E1708C7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232F0CAC-6712-AF23-44C8-9190804CF58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C5D87A7C-E85D-26FC-F758-B54AC088FC00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FFD87702-AE32-2E99-E712-B274C21EE4D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B4F1C0DC-2E6C-5E9C-16DA-443D775F0D1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090" y="0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30179" y="454819"/>
            <a:ext cx="2437209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בתום הבחינה: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223963" y="1006079"/>
            <a:ext cx="6642497" cy="3887390"/>
          </a:xfrm>
        </p:spPr>
        <p:txBody>
          <a:bodyPr/>
          <a:lstStyle/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900" b="1" dirty="0">
              <a:cs typeface="+mn-cs"/>
            </a:endParaRPr>
          </a:p>
          <a:p>
            <a:pPr marL="0" indent="0" algn="r" rtl="1">
              <a:buNone/>
            </a:pPr>
            <a:r>
              <a:rPr lang="he-IL" sz="2100" b="1" dirty="0">
                <a:cs typeface="+mn-cs"/>
              </a:rPr>
              <a:t>על הבוחן:</a:t>
            </a:r>
          </a:p>
          <a:p>
            <a:pPr lvl="0" algn="r" rtl="1">
              <a:lnSpc>
                <a:spcPct val="150000"/>
              </a:lnSpc>
              <a:buClr>
                <a:srgbClr val="0070C0"/>
              </a:buClr>
            </a:pPr>
            <a:r>
              <a:rPr lang="he-IL" sz="1800" dirty="0">
                <a:cs typeface="+mn-cs"/>
              </a:rPr>
              <a:t>להיכנס לאפליקציה. </a:t>
            </a:r>
          </a:p>
          <a:p>
            <a:pPr lvl="0" algn="r" rtl="1">
              <a:lnSpc>
                <a:spcPct val="150000"/>
              </a:lnSpc>
              <a:buClr>
                <a:srgbClr val="0070C0"/>
              </a:buClr>
            </a:pPr>
            <a:r>
              <a:rPr lang="he-IL" sz="1800" dirty="0">
                <a:cs typeface="+mn-cs"/>
              </a:rPr>
              <a:t>אם זו הפעם הראשונה עליו למלא את הפרטים האישיים.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1800" dirty="0">
                <a:cs typeface="+mn-cs"/>
              </a:rPr>
              <a:t>להכניס לכל תלמיד ציון בכל אחד מהקריטריונים הרשומים במחוון, בסולם 0-100. </a:t>
            </a:r>
            <a:endParaRPr lang="en-US" sz="1800" dirty="0">
              <a:cs typeface="+mn-cs"/>
            </a:endParaRPr>
          </a:p>
          <a:p>
            <a:pPr lvl="0" algn="r" rtl="1">
              <a:lnSpc>
                <a:spcPct val="150000"/>
              </a:lnSpc>
              <a:buClr>
                <a:srgbClr val="0070C0"/>
              </a:buClr>
            </a:pPr>
            <a:r>
              <a:rPr lang="he-IL" sz="1800" dirty="0">
                <a:cs typeface="+mn-cs"/>
              </a:rPr>
              <a:t>ציון הבחינה יחושב באופן אוטומטי ויופיע באפליקציה. </a:t>
            </a:r>
          </a:p>
          <a:p>
            <a:pPr lvl="0" algn="r" rtl="1">
              <a:lnSpc>
                <a:spcPct val="150000"/>
              </a:lnSpc>
              <a:buClr>
                <a:srgbClr val="0070C0"/>
              </a:buClr>
            </a:pPr>
            <a:r>
              <a:rPr lang="he-IL" sz="1800" dirty="0">
                <a:cs typeface="+mn-cs"/>
              </a:rPr>
              <a:t>חשוב לשמור על הציונים למקרה של תקלות בדיווח.</a:t>
            </a:r>
            <a:endParaRPr lang="en-US" sz="1800" dirty="0"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CDFAF892-F910-BE35-A77D-B1D3B4E27EB3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E8641C9D-6DE3-2CE8-E9D9-3AE7713DC3E0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01E6B8EF-B762-3179-8F7B-65705B8E3109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0E614B3B-5AAB-B4A6-00A3-992AF9E36DC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E0623F65-03B6-D424-5C05-C41EF05526F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BD10D808-2608-A819-DE4E-274E670D399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6DC038E1-FDE3-9A7D-78A7-D491604AF76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5F83F890-2288-46B9-4255-0835830B74E2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639F47B6-C6D2-BD98-A076-B1CB345595E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C2E05854-3A53-31EB-7526-C2E66580475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FADD639C-8558-DA42-8066-598E89C63D9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7E10D189-EB72-69F8-3321-D45F958D662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B21D62C6-6E11-EF4F-A956-54C3761D16A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2D4DF63E-94D4-DDB8-07FC-5675B892C57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A40DCB1B-4498-9D67-2FAE-D132FECF924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A9DD8460-0D37-513F-AF31-C3C25348ADA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D140F024-301B-337F-BD1D-624C762ECC9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6B984CA3-6F43-0C09-B8B4-16669ED236F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C143600E-B7CA-A22D-A6F5-93F86180F35F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A98FF29E-6B0E-1B4A-2536-0570B578FA1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4EE503EB-325F-D29D-7B31-59A7897EEFC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28758B11-70DF-B618-BBBD-FD662CF7751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DDBCA8E4-02DC-D7B7-36CC-5C6117C6C71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5FF03D41-EAFC-36C5-3893-323D14EA5B7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A9C1C179-C54F-E101-BC93-C41A92590F4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FACF9C6-285E-0A31-B2D4-AF13FBF1C4D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CEEFD0C8-1E48-7414-D934-965B6700805F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3337C20C-A701-CCBC-B701-A7DD7521990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949181F-19A2-0D27-7B74-043DC3A6785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72CA35E4-DF5C-0DE2-F480-A6EF7D1F06F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40B8C16D-C996-EE69-5D52-4591E24FE55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B1FE3258-0248-F2ED-D9F7-C4F5FFE7E78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60B587D9-DE40-4070-0E16-A359DACB4C59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FCBCB772-7517-6F50-951A-0670D0DEF0D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FB1CF1A1-603E-216F-BD7C-7B55D895AF72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5E03739D-14C0-4DFA-395C-FD574CEA638E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1F03E20B-D32E-AC01-4AD2-C796F5E46818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9D0E654C-9535-4BD8-A183-C61C86C8CA5E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FFB4CA33-F773-90B8-F296-B67F50BC4DB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F81A965-FE85-349B-3BC4-DBDAF112A63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76601EBB-B2CA-AC45-EEAC-00FD870A32A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6F891151-1105-7473-F285-9AC53F34524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5B869AC9-A45E-E03C-AE98-2FBDA5FF64CB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8BA50152-E57A-F6ED-83D6-D3E14E1241A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FE2EB055-4016-9B52-B770-BC35A669F4F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C2C7FB8E-64EB-50B3-5082-5F14750E9D3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BBE15813-0CD1-AB04-9D2D-CCB2C1F77A9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0FCBC12E-5041-FF7A-07E3-C4C06886648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531EB046-E3E3-E4EE-4269-2B2052E556ED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6424884C-9EC3-6F83-1385-BD985327288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F07265BB-4E6A-84E3-F1E1-742FDD72272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3C49ABF-4C61-04B1-860C-991F8FE91D0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82960428-5F1D-E42D-424F-B3BDE695D8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39"/>
          <p:cNvSpPr/>
          <p:nvPr/>
        </p:nvSpPr>
        <p:spPr>
          <a:xfrm>
            <a:off x="828347" y="324297"/>
            <a:ext cx="7704000" cy="566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720000" y="215949"/>
            <a:ext cx="77040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matic SC"/>
                <a:cs typeface="Amatic SC"/>
              </a:rPr>
              <a:t>אופן הערכת התלמיד במעבדת חקר</a:t>
            </a:r>
            <a:endParaRPr lang="he-IL" dirty="0">
              <a:latin typeface="Amatic SC"/>
              <a:cs typeface="Amatic SC"/>
              <a:sym typeface="Amatic SC"/>
            </a:endParaRP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E5CA9F9-B346-B3EF-F443-789FB0EC01C1}"/>
              </a:ext>
            </a:extLst>
          </p:cNvPr>
          <p:cNvSpPr txBox="1"/>
          <p:nvPr/>
        </p:nvSpPr>
        <p:spPr>
          <a:xfrm>
            <a:off x="0" y="1165322"/>
            <a:ext cx="8067853" cy="343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Clr>
                <a:schemeClr val="tx2">
                  <a:lumMod val="60000"/>
                  <a:lumOff val="40000"/>
                </a:schemeClr>
              </a:buClr>
              <a:buSzPct val="112000"/>
              <a:buNone/>
              <a:defRPr/>
            </a:pPr>
            <a:r>
              <a:rPr lang="he-IL" sz="2100" dirty="0"/>
              <a:t>הערכת התלמיד בבחינה חיצונית במעבדת החקר:</a:t>
            </a:r>
          </a:p>
          <a:p>
            <a:pPr marL="0" indent="-275035" algn="r">
              <a:defRPr/>
            </a:pPr>
            <a:r>
              <a:rPr lang="he-IL" sz="2250" dirty="0"/>
              <a:t>70%  הערכת הבוחן החיצוני</a:t>
            </a:r>
          </a:p>
          <a:p>
            <a:pPr marL="0" indent="-275035" algn="r">
              <a:defRPr/>
            </a:pPr>
            <a:r>
              <a:rPr lang="he-IL" sz="2250" dirty="0"/>
              <a:t>30%  הערכת המורה המלמד</a:t>
            </a:r>
          </a:p>
          <a:p>
            <a:pPr marL="295275" lvl="1" indent="0" algn="r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he-IL" sz="2100" dirty="0"/>
          </a:p>
          <a:p>
            <a:pPr marL="0" lvl="1" indent="0" algn="r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he-IL" sz="2100" dirty="0"/>
              <a:t>הציון הסופי יחושב באופן אוטומטי באמצעות האפליקציה (ובאמצעות אקסל)</a:t>
            </a:r>
          </a:p>
          <a:p>
            <a:pPr marL="0" lvl="1" indent="0" algn="r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he-IL" sz="2100" dirty="0"/>
          </a:p>
          <a:p>
            <a:pPr algn="r">
              <a:buClr>
                <a:schemeClr val="accent3"/>
              </a:buClr>
              <a:buFont typeface="Wingdings" panose="05000000000000000000" pitchFamily="2" charset="2"/>
              <a:buChar char="v"/>
              <a:defRPr/>
            </a:pPr>
            <a:r>
              <a:rPr lang="he-IL" b="1" dirty="0"/>
              <a:t>הערכת התלמיד בבחינה פנימית במעבדת החקר:</a:t>
            </a:r>
          </a:p>
          <a:p>
            <a:pPr lvl="1" algn="r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w"/>
              <a:defRPr/>
            </a:pPr>
            <a:r>
              <a:rPr lang="he-IL" b="1" dirty="0"/>
              <a:t>הערכת המורה המלמד בלבד. מפגש למורים אלו יתקיים בהמשך.</a:t>
            </a:r>
          </a:p>
          <a:p>
            <a:pPr marL="0" lvl="1" indent="0" algn="r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he-IL" sz="2100" dirty="0"/>
          </a:p>
          <a:p>
            <a:pPr lvl="1" algn="r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w"/>
              <a:defRPr/>
            </a:pPr>
            <a:endParaRPr lang="he-IL" b="1" dirty="0"/>
          </a:p>
          <a:p>
            <a:pPr marL="0" indent="0" algn="r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12000"/>
              <a:buNone/>
              <a:defRPr/>
            </a:pPr>
            <a:endParaRPr lang="he-IL" sz="1800" b="1" dirty="0"/>
          </a:p>
        </p:txBody>
      </p:sp>
      <p:pic>
        <p:nvPicPr>
          <p:cNvPr id="4" name="Google Shape;2411;p35">
            <a:extLst>
              <a:ext uri="{FF2B5EF4-FFF2-40B4-BE49-F238E27FC236}">
                <a16:creationId xmlns:a16="http://schemas.microsoft.com/office/drawing/2014/main" id="{9434A13D-D9AD-E3CC-C3C6-3BE85AB1AF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8B12C59-D596-D357-D6D4-4AFE72AEF7D8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4069827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4136" y="146912"/>
            <a:ext cx="6858000" cy="1661963"/>
          </a:xfrm>
        </p:spPr>
        <p:txBody>
          <a:bodyPr>
            <a:spAutoFit/>
          </a:bodyPr>
          <a:lstStyle/>
          <a:p>
            <a:pPr algn="ctr"/>
            <a:r>
              <a:rPr lang="he-IL" altLang="he-IL" sz="3200" kern="1200" spc="150" dirty="0">
                <a:latin typeface="Amatic SC"/>
                <a:ea typeface="+mj-ea"/>
                <a:cs typeface="Amatic SC"/>
              </a:rPr>
              <a:t>הערכה מבוססת קריטריונים – </a:t>
            </a:r>
            <a:br>
              <a:rPr lang="he-IL" altLang="he-IL" sz="3200" kern="1200" spc="150" dirty="0">
                <a:latin typeface="Amatic SC"/>
                <a:ea typeface="+mj-ea"/>
                <a:cs typeface="Amatic SC"/>
              </a:rPr>
            </a:br>
            <a:r>
              <a:rPr lang="he-IL" altLang="he-IL" sz="3200" kern="1200" spc="150" dirty="0">
                <a:latin typeface="Amatic SC"/>
                <a:ea typeface="+mj-ea"/>
                <a:cs typeface="Amatic SC"/>
              </a:rPr>
              <a:t>ארבעת הממדים להערכת התלמיד –</a:t>
            </a:r>
            <a:br>
              <a:rPr lang="he-IL" altLang="he-IL" sz="3200" kern="1200" spc="150" dirty="0">
                <a:latin typeface="Amatic SC"/>
                <a:ea typeface="+mj-ea"/>
                <a:cs typeface="Amatic SC"/>
              </a:rPr>
            </a:br>
            <a:r>
              <a:rPr lang="he-IL" altLang="he-IL" sz="3200" kern="1200" spc="150" dirty="0">
                <a:latin typeface="Amatic SC"/>
                <a:ea typeface="+mj-ea"/>
                <a:cs typeface="Amatic SC"/>
              </a:rPr>
              <a:t> דיווח הציונים</a:t>
            </a:r>
            <a:endParaRPr lang="en-US" altLang="he-IL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1024714" y="1994441"/>
            <a:ext cx="69433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e-IL" sz="2100" dirty="0">
                <a:latin typeface="Arial" panose="020B0604020202020204" pitchFamily="34" charset="0"/>
                <a:cs typeface="Arial" panose="020B0604020202020204" pitchFamily="34" charset="0"/>
              </a:rPr>
              <a:t>בית הספר נדרש לשלוח את הציונים השנתיים של התלמידים,</a:t>
            </a:r>
            <a:b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100" dirty="0">
                <a:latin typeface="Arial" panose="020B0604020202020204" pitchFamily="34" charset="0"/>
                <a:cs typeface="Arial" panose="020B0604020202020204" pitchFamily="34" charset="0"/>
              </a:rPr>
              <a:t>24 שעות לפני מועד הבחינה שנקבע </a:t>
            </a:r>
            <a:r>
              <a:rPr lang="he-IL" sz="2100" dirty="0" err="1">
                <a:latin typeface="Arial" panose="020B0604020202020204" pitchFamily="34" charset="0"/>
                <a:cs typeface="Arial" panose="020B0604020202020204" pitchFamily="34" charset="0"/>
              </a:rPr>
              <a:t>בשילובית</a:t>
            </a:r>
            <a:r>
              <a:rPr lang="he-IL" sz="2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14313" indent="-214313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e-IL" sz="2100" dirty="0">
                <a:latin typeface="Arial" panose="020B0604020202020204" pitchFamily="34" charset="0"/>
                <a:cs typeface="Arial" panose="020B0604020202020204" pitchFamily="34" charset="0"/>
              </a:rPr>
              <a:t>דיווח ציונים על ידי הבוחן </a:t>
            </a:r>
            <a:r>
              <a:rPr lang="he-IL" sz="2100" u="sng" dirty="0">
                <a:latin typeface="Arial" panose="020B0604020202020204" pitchFamily="34" charset="0"/>
                <a:cs typeface="Arial" panose="020B0604020202020204" pitchFamily="34" charset="0"/>
              </a:rPr>
              <a:t>באפליקציה</a:t>
            </a:r>
            <a:r>
              <a:rPr lang="he-IL" sz="2100" dirty="0">
                <a:latin typeface="Arial" panose="020B0604020202020204" pitchFamily="34" charset="0"/>
                <a:cs typeface="Arial" panose="020B0604020202020204" pitchFamily="34" charset="0"/>
              </a:rPr>
              <a:t> יתבצע ביום הבחינה בלבד. אם יש שינויים לא צפויים בתלמידים הנבחנים, בית הספר צריך להוציא את התלמיד מהמצבת ולקבוע עבורו מועד חדש.</a:t>
            </a:r>
          </a:p>
          <a:p>
            <a:pPr marL="214313" indent="-214313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e-IL" sz="2100" dirty="0">
                <a:latin typeface="Arial" panose="020B0604020202020204" pitchFamily="34" charset="0"/>
                <a:cs typeface="Arial" panose="020B0604020202020204" pitchFamily="34" charset="0"/>
              </a:rPr>
              <a:t>אופן הדיווח - </a:t>
            </a:r>
            <a:r>
              <a:rPr lang="he-IL" sz="2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סרטון הדרכה</a:t>
            </a:r>
            <a:endParaRPr lang="he-IL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70E16A21-083F-2CCA-037A-A453E8C8E066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96720CED-3174-7D1C-8657-2258D2C93B2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25727E2C-75F8-3DFB-B764-6E8848F3EBA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E7CFA43F-D687-4655-23E1-FB80B7B4793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381F13E0-37A7-1B04-2597-A1D436BB695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556EACB6-5DDC-4613-F3E8-18DCAE3D350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64D10C70-5C00-2DFD-5EDB-78D2322D6E5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A5EAA065-997A-45DF-BFFA-048CFA179D1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DE06B305-9293-D160-E2D2-F2B626673C9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16468326-8BDF-61FF-3AC2-5437C8E3207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1B445277-8131-293C-B58A-56C7DB36CE7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B3CDE28B-02A1-3F6D-C5DA-64FCA34501AD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CF222C4C-85F3-0E44-F1CB-FFB5E1F04090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DFE7B305-0213-5765-A974-881D2AC55BC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903B5104-B1D5-36D1-2581-761D89EA426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D0D3848F-221B-6764-A129-BF5DCE7AE03E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7B60D530-31F9-59AB-ED19-D4634731E69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413E4F03-0C2D-47C8-4280-6F9A55403ED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DDD28DB3-C5E5-E985-5B7D-9E18CE5DD90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A422B144-4AF9-F1B3-F68A-F9B021DD73BF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6F79F2FC-BDB2-4028-B292-967678434A5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C34AB3CE-B55F-8A97-9246-F6A251CAC3F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EBAAFD53-B6B3-FAEE-BE2F-1616952C4AFB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02A39A82-043C-F16E-28BF-29EC211737B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F320B4B2-ECC7-6087-FEAA-025700D9971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ADB9DA33-B149-8DF9-4370-CDA3E475125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1D3D6621-FEF3-0095-A40F-0451979A444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524D17C9-3205-E4A1-3467-BE8A2232AB6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A847C000-F597-D5ED-7DF3-A54479E9E5C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B1696E2F-485F-0DED-11A5-3AEE3604579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3FD99362-CA4A-D2C9-621D-8D4B1AA6355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62502692-AFC2-801D-6FA5-96B35CDA0C5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E1852FD0-5616-C41D-A63F-16EBF58A825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D017224F-F914-54B2-EC17-A0EACD9D679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79B26EC4-924D-EA12-CBE1-D20C2C6B64B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B9F7ACA4-F857-5D66-975B-45020DC8240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D34FBBE1-7351-8E95-C8F8-108A114AA71B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A2457FAB-60AA-9A7E-964F-92F93E1500E4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AA29B4C0-AF5C-AE73-6686-4CFFEF203A4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A2480A13-DD39-42A6-7067-1757F290524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7EE59927-1DC6-64AC-15E6-2E1DAF4A810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4D2E6B19-9142-F7F7-1E36-89FAB01A71D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1035D80A-03AF-7D89-CB6A-A3EB9380DA8B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71CB0B57-0284-B905-2D8D-486F1530DF6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36D45F41-EC30-FF4B-518E-20E5FB9460D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DD57F5F7-1E93-5524-A7A3-D1D48EB89FA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982ECA68-7E18-695E-D010-83E9DF64388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C6843640-028C-3CE0-4AF4-A23ECEABF60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CEB214D6-965F-D60C-F8CE-2CADA51311C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099E1C48-F391-0C03-6A38-E5852981E5C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3BCBE1F0-2705-115F-A724-DF58BA5D898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FCF4642B-E97A-0EE8-02C3-5772FD673A1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4B777710-6300-5123-5343-C539F74938F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065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4CFB-FF81-47A4-8957-DC7FFED1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599" y="897406"/>
            <a:ext cx="5944803" cy="690888"/>
          </a:xfrm>
        </p:spPr>
        <p:txBody>
          <a:bodyPr spcFirstLastPara="1" vert="horz" wrap="square" lIns="51435" tIns="25718" rIns="51435" bIns="2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he-IL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ניתן לדווח ציונים גם דרך המחשב </a:t>
            </a:r>
            <a:br>
              <a:rPr lang="en-US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5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ולא רק באפליקציה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29" y="1685053"/>
            <a:ext cx="6112852" cy="171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B51B3F3-B596-448C-85A9-C82846A68E7E}"/>
              </a:ext>
            </a:extLst>
          </p:cNvPr>
          <p:cNvSpPr/>
          <p:nvPr/>
        </p:nvSpPr>
        <p:spPr>
          <a:xfrm rot="16200000">
            <a:off x="3394037" y="3340101"/>
            <a:ext cx="1005483" cy="309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83A178D-7514-4FC0-6A77-F94F8231CF45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F4FC33C9-EDCE-0F14-2E2F-D325959A4B3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0;p63">
              <a:extLst>
                <a:ext uri="{FF2B5EF4-FFF2-40B4-BE49-F238E27FC236}">
                  <a16:creationId xmlns:a16="http://schemas.microsoft.com/office/drawing/2014/main" id="{333797C9-6507-A03B-C099-5B55C74CDCD5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A054EA3E-8A06-0066-1E70-D629C750431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05C331FE-32AA-814F-DF45-DF3AF3EFE90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9261F4C3-3056-8A6D-C029-7CFE08B7CE7C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C6EBAA49-AD13-9499-65AD-EB035D1F2A5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420AC57A-4FBA-2747-C8DB-0EB1823BB90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93D2ED0A-B921-EE6B-7056-93BC9B1B839D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C9C60028-A7E8-E01E-1561-7B81B902099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3C441357-1944-8038-FC08-481FD520E5E6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73B3621A-FF28-5419-DF1C-077FED19AEDD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8C011CCB-CB65-3EDD-89D7-C244389D6CCD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1531AF06-EA93-4025-6A32-245A1E53D07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BF2EEF73-B1B8-78CD-0900-9EE3CA45A87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0EE349FB-1938-13D2-A804-04D58AB76B0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6E601D19-E861-B2E2-3829-ED928CB93F0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47D63F7D-D3A9-E0F4-3C33-180E753EC55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F35B76F1-C4F6-C56A-6AC7-574E0345CD6A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6D90DF9D-56E7-603B-88D9-03B0DECB4D3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8F440C96-C6B7-8685-FB56-D165C2A2C295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10FCFB97-44DA-7B30-7E78-4E6A9D6051D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CD0D5E06-7815-82CB-356F-EE6FAE7963D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7EB0771F-2801-3030-42D4-056B18A3100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57C320AF-7B8F-EF3D-5BA8-3B236DD4D8E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54E95FDB-F3D4-FB5C-4C86-C43FAB776A4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207A47B4-94C4-88F9-8244-6E7E14918787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C89089C1-1AA1-777B-3DE9-FB24846A7E8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48480B42-43CE-B897-FD55-4EB0791FACD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6F4FF8C0-4B41-8564-AE72-3C24BFA7DE93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BFD6B627-9B9F-F827-D856-426752901C6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7BBC8C6E-12CB-4767-ED60-E8B2F8ABF5C8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9A3EB0D1-EED7-710D-2769-9EFAD9E5C99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5CB5F328-9EB3-6B94-017C-8CFA21A9993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6E0598F2-0E10-95B9-BC9D-FC15445A0AA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10ED03B8-5B6C-AFB9-A3FA-EA74025B9252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6BC3E673-2490-1BE3-6614-B68E7B6C3CD9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0B39770E-F7DF-0A72-9035-35301440687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93474954-2FB8-7B55-5359-40495FBA9D0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E8F59F93-C638-4807-BE06-D44E54C6C5F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EB961355-D52E-279F-B3BD-C149726AC5D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AF1A4632-4488-AB86-B952-A4BA1A8E1EEF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8B90D44E-F600-5776-BC8A-108BAD9E9F5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73006642-6D66-86BD-D087-3AC5A5A864E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D0A4DD01-D024-FD22-ABDB-6564729B770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EAF2DAA5-F9E0-B9D4-2AE6-34C34F442A6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F2F74321-DFF5-F734-DDA9-284A9D7DC72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59547A7E-8222-ED20-D08F-49C06FA055F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1B33DA5C-B7A2-FAE7-CF73-35EF0D6E44A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E0C15526-6694-51BA-95E1-4B9D4A38CE2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6B1BABC8-2402-AA00-DC70-C617E962B69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4E2BFD4B-8276-6B56-0D23-419D0032B7B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D4CB583B-0766-D7A9-D674-37240D9A084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504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238" y="397059"/>
            <a:ext cx="2437209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בתום הבחינה: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264880" y="1350994"/>
            <a:ext cx="6642497" cy="3887390"/>
          </a:xfrm>
        </p:spPr>
        <p:txBody>
          <a:bodyPr/>
          <a:lstStyle/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900" b="1" dirty="0">
              <a:cs typeface="+mn-cs"/>
            </a:endParaRPr>
          </a:p>
          <a:p>
            <a:pPr marL="0" indent="0" algn="r" rtl="1">
              <a:buNone/>
            </a:pPr>
            <a:r>
              <a:rPr lang="he-IL" sz="2100" b="1" dirty="0">
                <a:cs typeface="+mn-cs"/>
              </a:rPr>
              <a:t>   המורה המלמד: </a:t>
            </a:r>
          </a:p>
          <a:p>
            <a:pPr marL="0" indent="0" algn="r" rtl="1">
              <a:spcBef>
                <a:spcPct val="0"/>
              </a:spcBef>
              <a:buClr>
                <a:srgbClr val="0070C0"/>
              </a:buClr>
              <a:buSzPct val="111000"/>
              <a:buNone/>
              <a:defRPr/>
            </a:pPr>
            <a:r>
              <a:rPr lang="he-IL" sz="2100" dirty="0">
                <a:latin typeface="David" panose="020E0502060401010101" pitchFamily="34" charset="-79"/>
                <a:cs typeface="+mn-cs"/>
              </a:rPr>
              <a:t>   המורה שכיתתו נבחנה מוזמן למלא משוב על </a:t>
            </a:r>
            <a:br>
              <a:rPr lang="en-US" sz="2100" dirty="0">
                <a:latin typeface="David" panose="020E0502060401010101" pitchFamily="34" charset="-79"/>
                <a:cs typeface="+mn-cs"/>
              </a:rPr>
            </a:br>
            <a:r>
              <a:rPr lang="he-IL" sz="2100" dirty="0">
                <a:latin typeface="David" panose="020E0502060401010101" pitchFamily="34" charset="-79"/>
                <a:cs typeface="+mn-cs"/>
              </a:rPr>
              <a:t>   התנהלות הבחינה ולשלוח לפיקוח.</a:t>
            </a:r>
          </a:p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2100" b="1" dirty="0">
              <a:cs typeface="+mn-cs"/>
            </a:endParaRPr>
          </a:p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en-US" sz="2100" b="1" dirty="0"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758AEC59-5FCE-2D51-0EA3-A7DC019F5C7B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3BBF76F1-A11D-5258-211E-5652B550D72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CE486C52-ADDC-BB7F-6FAD-C0A5A9FEBE2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0B3B633A-C247-B455-4D7D-A2FC714AE80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AFCEF5BC-1527-E3A4-32D1-286606C43C6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B085EAB7-B55F-560C-E73F-028323D75D3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4EB09731-1C76-A820-EF7C-4F602F95B1A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1DA00871-2F2D-7534-8430-555024B7C88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C090DCED-C5A4-C729-0759-BA004F25194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09AA0B2E-C979-8B0A-939D-9C3CD9C079E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94DAC604-47A6-C181-A788-50421751813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0FF70191-B135-910C-6F7B-9CD0F1440F4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BC3674E0-4407-EDD1-4900-6DB50DC7861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71254D42-B4A5-5D03-DE28-03D3E1059CDE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F8408034-222B-E276-55C5-8C1EF61094B6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57C1EE5-B9E5-42DB-C037-DEFB5BB3B28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756DFE2F-079F-4B95-95DB-85FA97DA86B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1F1AF70B-DA9B-C7D7-59C1-F06492723D2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7DFA8E31-29C3-0EBA-7E05-069D01A53547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398F8F4F-7A63-A53D-5B13-E9589E803879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CBEFA921-1C4C-C389-5158-ECC46C08ADD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3AC9E493-8711-1632-4268-59EE4AF8BD7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7D2EA261-D19F-4BF5-1073-3AB3920C5F1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3C845599-BBAC-8831-6612-7ACE4691FD0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041BEB8A-EC20-EE95-0394-9B762307189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94CDF9E1-614F-5BEB-13AE-3F38BE348A5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5FE8A29A-381F-DFF4-C623-755330A57EC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04DDA918-FCB6-0E7A-C681-DE0529530444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8025620B-A2E6-5C02-BECB-43AD59F1140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17E2B5FE-BC53-5DD5-F5EA-1C66440324B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7D86C093-3188-73A5-05DE-7DA999EF4E58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DF264205-4688-9241-4C6B-E7E70E2E37F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E407794E-64CF-A1B6-1DFF-6A0A313BC43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D6272D5D-038C-F854-C30F-9063AE7496D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6167C1F8-DD5E-A74C-FD1D-E8015FC8EB9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B3025887-F992-45C4-E35B-2EE85226FC3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6D30B1DD-9574-C03E-23BD-7A32B827585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B77069A4-DFB3-D8FB-6DFB-F43C5FAF205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43650D16-4DBA-BE85-9D4A-E16965874C8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2E7455D-9017-9AAC-3D42-C6BACDE3836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7E63CE91-6A24-AEA3-E024-4FB254437B14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5A7B8D51-608C-D7BC-FF3F-E7921DD2A872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320A7AF2-B540-844A-781C-DDAB7B93A46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7917B24C-DA8A-1EAD-1ED7-9954DB012DB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72DF9DD9-6E2A-66E5-8E64-A1EF67A78CC2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15E436FA-FE63-1709-2E2D-28A5E143553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66F179C2-0C08-BA29-D003-71A01DDDF42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92F74F36-C440-81E3-5010-C3FA21A14AA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CF4549FC-2565-F51E-29F1-3F4F578C7448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1513D735-6291-5DB3-782E-F9BA54DA211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71468261-CAFD-87E8-BD0D-2E38A61C97E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1039B441-378B-1753-614D-5FA3C1DDC07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DE35C984-B01E-C5B4-14F9-6024A86C4FD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0682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0820800-2A8B-480D-BCAF-BBE5075A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45" y="2128037"/>
            <a:ext cx="7393816" cy="2764147"/>
          </a:xfrm>
        </p:spPr>
        <p:txBody>
          <a:bodyPr anchor="ctr">
            <a:noAutofit/>
          </a:bodyPr>
          <a:lstStyle/>
          <a:p>
            <a:pPr algn="r" rtl="1">
              <a:buClr>
                <a:srgbClr val="0070C0"/>
              </a:buClr>
            </a:pPr>
            <a:r>
              <a:rPr lang="he-IL" dirty="0">
                <a:cs typeface="+mn-cs"/>
              </a:rPr>
              <a:t>כל דו"חות התלמידים והמחוונים צריכים להיות מאורגנים </a:t>
            </a:r>
            <a:br>
              <a:rPr lang="en-US" dirty="0">
                <a:cs typeface="+mn-cs"/>
              </a:rPr>
            </a:br>
            <a:r>
              <a:rPr lang="he-IL" dirty="0">
                <a:cs typeface="+mn-cs"/>
              </a:rPr>
              <a:t>בתלקיט פיזי או דיגיטלי, אשר יישמר בבית הספר </a:t>
            </a:r>
            <a:r>
              <a:rPr lang="he-IL" b="1" u="sng" dirty="0">
                <a:cs typeface="+mn-cs"/>
              </a:rPr>
              <a:t>למשך שלוש שנים</a:t>
            </a:r>
            <a:r>
              <a:rPr lang="he-IL" dirty="0">
                <a:cs typeface="+mn-cs"/>
              </a:rPr>
              <a:t>. </a:t>
            </a:r>
            <a:endParaRPr lang="en-US" dirty="0">
              <a:cs typeface="+mn-cs"/>
            </a:endParaRPr>
          </a:p>
          <a:p>
            <a:pPr algn="r" rtl="1">
              <a:buClr>
                <a:srgbClr val="0070C0"/>
              </a:buClr>
            </a:pPr>
            <a:r>
              <a:rPr lang="he-IL" dirty="0">
                <a:cs typeface="+mn-cs"/>
              </a:rPr>
              <a:t>התלקיטים עשויים להיבדק בבקרה של משרד החינוך או של הפיקוח על הוראת הכימיה.</a:t>
            </a:r>
            <a:endParaRPr lang="en-US" dirty="0">
              <a:cs typeface="+mn-cs"/>
            </a:endParaRPr>
          </a:p>
          <a:p>
            <a:pPr algn="r" rtl="1">
              <a:buClr>
                <a:srgbClr val="0070C0"/>
              </a:buClr>
            </a:pPr>
            <a:r>
              <a:rPr lang="he-IL" dirty="0">
                <a:cs typeface="+mn-cs"/>
              </a:rPr>
              <a:t>כבכל שנה, כל אחד מהמורים מתבקש להכין </a:t>
            </a:r>
            <a:r>
              <a:rPr lang="he-IL" u="sng" dirty="0">
                <a:cs typeface="+mn-cs"/>
              </a:rPr>
              <a:t>תלקיט מורה</a:t>
            </a:r>
            <a:r>
              <a:rPr lang="he-IL" dirty="0">
                <a:cs typeface="+mn-cs"/>
              </a:rPr>
              <a:t> שכולל:</a:t>
            </a:r>
            <a:endParaRPr lang="he-IL" sz="1800" dirty="0">
              <a:cs typeface="+mn-cs"/>
            </a:endParaRPr>
          </a:p>
          <a:p>
            <a:pPr marL="275035" lvl="1" indent="0" algn="r" rtl="1">
              <a:buNone/>
            </a:pPr>
            <a:r>
              <a:rPr lang="he-IL" dirty="0">
                <a:cs typeface="+mn-cs"/>
              </a:rPr>
              <a:t>(1)  רשימת כל הניסויים/הפרויקטים שהוערכו.</a:t>
            </a:r>
            <a:endParaRPr lang="en-US" dirty="0">
              <a:cs typeface="+mn-cs"/>
            </a:endParaRPr>
          </a:p>
          <a:p>
            <a:pPr marL="275035" lvl="1" indent="0" algn="r" rtl="1">
              <a:lnSpc>
                <a:spcPct val="115000"/>
              </a:lnSpc>
              <a:spcBef>
                <a:spcPts val="450"/>
              </a:spcBef>
              <a:buNone/>
            </a:pPr>
            <a:r>
              <a:rPr lang="he-IL" dirty="0">
                <a:cs typeface="+mn-cs"/>
              </a:rPr>
              <a:t>(2)  עותק מודפס ועותק דיגיטלי של האקסל לחישוב הציונים של כל</a:t>
            </a:r>
            <a:br>
              <a:rPr lang="en-US" dirty="0">
                <a:cs typeface="+mn-cs"/>
              </a:rPr>
            </a:br>
            <a:r>
              <a:rPr lang="he-IL" dirty="0">
                <a:cs typeface="+mn-cs"/>
              </a:rPr>
              <a:t>      התלמידים, כולל הציון השנתי.</a:t>
            </a:r>
            <a:endParaRPr lang="en-US" dirty="0">
              <a:cs typeface="+mn-cs"/>
            </a:endParaRPr>
          </a:p>
          <a:p>
            <a:pPr marL="275035" lvl="1" indent="-76200" algn="r" rtl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he-IL" dirty="0">
                <a:cs typeface="+mn-cs"/>
              </a:rPr>
              <a:t> (3)  רפלקציה אישית של המורה על הוראת מעבדת החקר, כולל הקשיים</a:t>
            </a:r>
            <a:br>
              <a:rPr lang="en-US" dirty="0">
                <a:cs typeface="+mn-cs"/>
              </a:rPr>
            </a:br>
            <a:r>
              <a:rPr lang="he-IL" dirty="0">
                <a:cs typeface="+mn-cs"/>
              </a:rPr>
              <a:t>      עמם התמודד בתקופת המלחמה</a:t>
            </a:r>
            <a:r>
              <a:rPr lang="en-US" dirty="0">
                <a:cs typeface="+mn-cs"/>
              </a:rPr>
              <a:t>.</a:t>
            </a:r>
          </a:p>
          <a:p>
            <a:pPr lvl="1" algn="r" rtl="1">
              <a:buFont typeface="Wingdings" panose="05000000000000000000" pitchFamily="2" charset="2"/>
              <a:buChar char="ü"/>
            </a:pPr>
            <a:endParaRPr lang="en-US" sz="1575" dirty="0"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5AD512-A2B2-4D86-BAF7-C7B446428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490" y="241943"/>
            <a:ext cx="5508612" cy="1019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0" tIns="34290" rIns="0" bIns="0" numCol="1" rtlCol="1" anchor="b" anchorCtr="0" compatLnSpc="1">
            <a:prstTxWarp prst="textNoShape">
              <a:avLst/>
            </a:prstTxWarp>
            <a:sp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he-IL" sz="3200" spc="150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הנחיות לשמירה ותיעוד הדיווח על מתן ציוני התלמידים</a:t>
            </a:r>
            <a:endParaRPr lang="en-US" sz="3200" spc="150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</p:txBody>
      </p:sp>
      <p:grpSp>
        <p:nvGrpSpPr>
          <p:cNvPr id="2" name="Google Shape;2688;p63">
            <a:extLst>
              <a:ext uri="{FF2B5EF4-FFF2-40B4-BE49-F238E27FC236}">
                <a16:creationId xmlns:a16="http://schemas.microsoft.com/office/drawing/2014/main" id="{C59906B9-0855-DB89-4E45-47B13FC663B0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2BD4BD67-1292-C30B-5C7B-2D938452FD8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F9528DEA-D4CE-A196-170D-78E4C691494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331AB929-D6A0-5406-B457-32509810BCD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91B5C02B-FEF4-DD6F-2C3D-555A43FB32D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B8C9F883-9553-B19D-D613-91346FB4414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4CE56CA9-CCF6-C13E-98BE-ADAA5E62A5B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DDAD3614-F84F-B95C-C61C-CB1E78C7923F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2E9B32DF-C533-BFF8-BA5A-09003C5BF22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155E8B89-7632-EDD6-EB29-1D94B42CA9C4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12273E37-A780-FEAA-1D23-8F19511BE55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4B7B84B0-244C-6BB5-A3D6-9848ABBDA65D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A84702E7-E915-55A2-BE92-AE7F1D5180E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5F2A0CDA-21DB-2DA7-3C6A-C3D3A794D46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92AABFC3-E03B-44F8-1C7F-CE7AD71AEEB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938D9880-D31B-75DD-25DC-6463CA73CF8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DFAA0E54-8F0E-2DDD-7109-548874DC289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2890157C-CAC6-FE23-38BF-8FBDA8161E44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B0978A40-991F-8497-FC1B-B0D30AA38E6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6C414B76-2BBD-5521-53DE-99267A1A32B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9EA7D1C5-0211-B841-2EA4-A7D5EB1F470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241A8D94-0251-52E1-FE61-2A6EC3474E4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1A0BA3EF-6991-14E3-C056-FD74A6B1531A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396AE4C1-D597-E2B0-AD00-1886CA62F7F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5F5A28AD-FC48-5D5E-56CA-E866B2D98D3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1A58BE6E-6B36-C4D0-3CC6-3920172A20B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61F196CB-F605-AE87-42D8-5056E5EA45B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5303827A-4830-2388-3305-EDA542E6A1B5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04A09B46-0EBB-41B8-6D39-A8E5C9B0421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0D139926-35B1-CD82-43D5-D211692AB55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187F48CF-9D45-7DBE-9364-B1E9878EC12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57BD8053-F80F-5176-725B-6DBAC285045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C4845F75-345B-054B-967D-66DFBC3694D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658F155C-D777-08EF-B318-70601F935F0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00B43FFE-BDE1-F494-6A08-7FF2AFDFC58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B38D6127-19BB-83CD-6F85-060F7E64B1E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EE2892DA-5DE2-EAB2-7491-5CE865F2A1A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D2F95D7B-869D-3FEF-C815-B12D4676D41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45868E15-D7BF-7020-10B3-E9E4CCA01DB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5DE28A68-D37D-B62A-CC20-97A6EE77CCE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B6415D8B-0C49-586B-879A-9BBC410B7CC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0F577EB7-5805-2A70-800F-44B334674DB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3C686183-F5DC-FDFB-EB59-C63EFF14539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E5AFBF74-F540-652D-5505-EE01B69294C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D7CCE580-906C-7B11-656A-26DC6DF441D7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2B858F80-93AE-8D75-90EE-2CDCAC3EF95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63E26894-416A-07D7-64A8-BF5EDC39FB1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AD8559EE-EBD2-2522-A275-5D6EBA14E64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34E65AF4-C615-72B9-7A44-7D7F5630F1F6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303A51C3-F64F-783C-47CA-2AC999DCDE5C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F3D6FBE3-1D32-652F-F479-E01CF54702E5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AD0A1DBC-9168-EFEF-490F-413140F5A3F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68C40DEA-EE0D-A789-67A7-D765A030AE6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476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53344" y="610296"/>
            <a:ext cx="6237312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הערכה חלופית 30% הכוללת חקר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610991" y="1153717"/>
            <a:ext cx="7079665" cy="3887390"/>
          </a:xfrm>
        </p:spPr>
        <p:txBody>
          <a:bodyPr/>
          <a:lstStyle/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900" b="1" dirty="0">
              <a:cs typeface="+mn-cs"/>
            </a:endParaRP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David" panose="020E0502060401010101" pitchFamily="34" charset="-79"/>
                <a:cs typeface="+mn-cs"/>
              </a:rPr>
              <a:t>בית הספר נדרש לבצע הזמנת בוחן לשאלון 037283 </a:t>
            </a:r>
            <a:r>
              <a:rPr lang="he-IL" sz="2100" dirty="0" err="1">
                <a:latin typeface="David" panose="020E0502060401010101" pitchFamily="34" charset="-79"/>
                <a:cs typeface="+mn-cs"/>
              </a:rPr>
              <a:t>בשילובית</a:t>
            </a:r>
            <a:r>
              <a:rPr lang="he-IL" sz="2100" dirty="0">
                <a:latin typeface="David" panose="020E0502060401010101" pitchFamily="34" charset="-79"/>
                <a:cs typeface="+mn-cs"/>
              </a:rPr>
              <a:t>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David" panose="020E0502060401010101" pitchFamily="34" charset="-79"/>
                <a:cs typeface="+mn-cs"/>
              </a:rPr>
              <a:t>בית הספר משבץ כבוחן את המורה המלמד.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David" panose="020E0502060401010101" pitchFamily="34" charset="-79"/>
                <a:cs typeface="+mn-cs"/>
              </a:rPr>
              <a:t>המורה המלמד יזין ציון שנתי אחד בלבד לכל תלמיד דרך האפליקציה.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David" panose="020E0502060401010101" pitchFamily="34" charset="-79"/>
                <a:cs typeface="+mn-cs"/>
              </a:rPr>
              <a:t>מועד אחרון להזנת הציונים ייקבע לפי דרישת משרד החינוך.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100" dirty="0">
                <a:cs typeface="+mn-cs"/>
              </a:rPr>
              <a:t>   למועד קיץ תשפ"ה: יש לדווח ציוני הערכה חלופית ופנימית בין 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100" dirty="0">
                <a:cs typeface="+mn-cs"/>
              </a:rPr>
              <a:t>   התאריכים: 2.3.2025-15.7.2025</a:t>
            </a:r>
            <a:endParaRPr lang="en-US" sz="2100" b="1" dirty="0">
              <a:cs typeface="+mn-cs"/>
            </a:endParaRPr>
          </a:p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2100" b="1" dirty="0">
              <a:cs typeface="+mn-cs"/>
            </a:endParaRP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100" dirty="0">
                <a:cs typeface="+mn-cs"/>
              </a:rPr>
              <a:t> </a:t>
            </a:r>
            <a:endParaRPr lang="en-US" sz="2100" b="1" dirty="0"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D478AD91-1BF5-1755-6D2F-DEF518C8EBE2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9BD54A0B-DA1F-A7EA-684F-CE888CDE032E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FF116A79-8322-E7DC-B979-F940D83B7D4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652F5E3-74A8-3904-724B-EFDE7CB7C97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F2EC16AC-AB9C-6ACF-346B-DF3164E16288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18C8F45C-3B81-055F-3420-D792E8F400E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8DA11681-AA7A-8E58-07CE-A0BC2A43CF1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4C869530-02AC-EF81-76B4-8F88954B020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3B2C4DB6-4D6F-2050-4CF4-B7F4A2D3E63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261E6F89-FB88-ABC9-1660-4306D701499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E99409D0-84F9-62FA-A62D-7066A912750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AE29EC8F-23EF-E091-811A-C05FE73661A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5B092463-20AD-27C7-E816-7B7F20B6C87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A24B003C-5331-89A6-EF77-217E76330E9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0EC30CED-926A-2465-D41F-429E06580166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D5BCF7D-26E1-4B10-A4A4-62556BDC9929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411AF98A-5510-0115-0B07-E5B11497E03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8032CE2C-3723-F6B7-5EE4-790855FFECE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DB5D1A98-3BEE-2C9C-AE78-1384FC8D4CA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B4A5798C-2734-DBD9-CD79-1B8CD8609D3E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67D6CD2F-5B6C-3821-7C15-87856345888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BE9344D8-50DA-46CB-083B-FD0AE91EBB0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1512481E-A8A4-60C9-B066-1C1773CBCD9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337DBC91-6207-FF92-BAFC-234023A468E6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342374EC-580A-524D-7B34-BEFBCC91A60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75CCDDBE-C011-13B6-7A05-4E4DC389DFC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FE9E2A21-518A-B0B8-E04C-92CE2455A2E5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548D4522-C6B1-13BB-A00F-6900350B6DA3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FA9C7179-5F97-F054-9BA1-92DD02C0734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0D0B967C-B3A6-DFFB-8840-FAB51A3DB4D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7E2FAF2F-46BE-9E62-EBA7-E53B49D8BA0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EC95BF11-455D-F640-FEAD-16DE68AA252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379EC6D9-9027-CEF1-1D53-7B69EE3A86B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93037FF0-DF8B-AE41-0ABB-733F388BBC8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D7B2A08B-052B-3295-B8C7-72D5F1EFE10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BF89BC65-00AD-14D2-5D74-4B7A7A249CC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FC1E1D69-C8A2-9EC8-B064-63222971F9A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96A4F481-9EA4-5E86-D812-1A1EBAF8463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AC61AF82-6ABD-B461-6C12-65E53B3F334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FF2208BA-8DB6-2CE8-88F0-8436DD0B638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EA74CD3E-B90C-2995-4A53-8AA894AF038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CB0D3918-DC81-8BD8-60F4-A19F645D279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298B4CE7-6C0E-095C-7E92-49D8490B124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28845470-5A7B-B324-6EF3-0EBAC808205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7D0F21E0-1EDC-E450-4B0A-A701BA7572F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09CF3CDD-1189-9311-0FAC-6D8503FDD8D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96BCC4CF-1A04-B370-A38D-911D4250907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713726E3-6F35-9A74-B355-D842A914EAFA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92726E23-FC51-4A7D-0798-B0DC8B8CEB8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5E385261-B745-EAD8-404A-A23EDFE51E6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C91E2824-1674-6240-290A-399ECB07357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51887FF9-279B-6DA1-FE39-9D5F70B13C6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A72FB810-2437-9926-B570-26B7420FCFB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8282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63688" y="372731"/>
            <a:ext cx="4975808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הערכה חלופית 30% ללא חקר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12311" y="1006079"/>
            <a:ext cx="7054149" cy="3887390"/>
          </a:xfrm>
        </p:spPr>
        <p:txBody>
          <a:bodyPr/>
          <a:lstStyle/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900" b="1" dirty="0">
              <a:cs typeface="+mn-cs"/>
            </a:endParaRP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David" panose="020E0502060401010101" pitchFamily="34" charset="-79"/>
                <a:cs typeface="+mn-cs"/>
              </a:rPr>
              <a:t>מורה שאינו מלמד את מעבדת החקר הבסיסית במסגרת ה- 30% הערכה בית ספרית נדרש ללמד מבנית בחירה עיונית נוספת.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David" panose="020E0502060401010101" pitchFamily="34" charset="-79"/>
                <a:cs typeface="+mn-cs"/>
              </a:rPr>
              <a:t>המורה המלמד יזין ציון שנתי אחד בלבד לכל תלמיד דרך המערכת הבית ספרית משוב/ </a:t>
            </a:r>
            <a:r>
              <a:rPr lang="en-US" sz="2100" dirty="0" err="1">
                <a:latin typeface="David" panose="020E0502060401010101" pitchFamily="34" charset="-79"/>
                <a:cs typeface="+mn-cs"/>
              </a:rPr>
              <a:t>smartschool</a:t>
            </a:r>
            <a:r>
              <a:rPr lang="he-IL" sz="2100" dirty="0">
                <a:latin typeface="David" panose="020E0502060401010101" pitchFamily="34" charset="-79"/>
                <a:cs typeface="+mn-cs"/>
              </a:rPr>
              <a:t> וכדומה.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latin typeface="David" panose="020E0502060401010101" pitchFamily="34" charset="-79"/>
                <a:cs typeface="+mn-cs"/>
              </a:rPr>
              <a:t>מועד אחרון להזנת הציונים ייקבע לפי דרישת משרד החינוך.</a:t>
            </a:r>
          </a:p>
          <a:p>
            <a:pPr marL="0" indent="0" algn="r" rt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100" dirty="0">
                <a:cs typeface="+mn-cs"/>
              </a:rPr>
              <a:t>    למועד קיץ תשפ"ה: יש לדווח ציוני הערכה חלופית ופנימית בין 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100" dirty="0">
                <a:cs typeface="+mn-cs"/>
              </a:rPr>
              <a:t>    התאריכים: 2.3.2025-15.7.2025</a:t>
            </a:r>
            <a:endParaRPr lang="en-US" sz="2100" b="1" dirty="0">
              <a:cs typeface="+mn-cs"/>
            </a:endParaRP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endParaRPr lang="en-US" sz="2100" b="1" dirty="0">
              <a:cs typeface="+mn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0D57FCA-FD52-9ED9-2532-DA56B222E939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1CDE21A4-AC41-1296-833F-A361ABC434C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7E11DF7C-C48A-21BE-A93D-3F2E94512D3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059D609-1CAE-A2B9-BEAB-B2D8CF697A2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2F1D1081-E593-1834-F0AE-3CBC8259BCF8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82C07B3E-7D9F-8D48-784B-4E0719ED2D5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3FFA9107-B77B-86A1-371B-F833757A507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3A91225D-79DE-958B-A8D4-8DD53B8F662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D6BC2B0F-DDDD-910C-3DBB-3FC5BD133F8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FAA12C7E-DC02-8DA3-D616-F2F74F32944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8B87853C-2A92-B764-084B-0CD0D2640D56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4F933301-FB7B-3C5E-F2B2-8D7ED315350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77F294BF-9EEE-EE1E-53CC-A28C11FBB48A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F2144ED5-75EC-A7AD-1BAA-BD465329AF3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54B7742E-3B54-622B-141E-BA1034A3740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C83A06B-18A1-DE31-DEE4-EC017A19192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DA77B5F2-65AA-3770-E2CF-97A91B2E2C5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C593BA48-B296-7BA5-6E0D-192D5EEDF936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7A54E85C-0181-82A6-FFC2-65D85BCF50E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BE241327-D0AB-7379-85A7-F1858CB6D01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33992280-8B20-D0B0-D0F6-40550AF3FAB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CD31AB78-026A-ECA5-BCF7-1A8861BF20D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59010110-9ABF-86B3-E5A3-C1E0E2C9837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0FFB2FC2-A814-6372-36DF-D0622D948A29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5E23744F-D491-3D6D-BB5B-BFA01044772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C3EFD707-FA38-63A6-1B1D-FABE4A8C320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94A5F37D-2BED-AC16-2DB4-BCBC4F88386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781E5382-B3C4-85B2-4C24-4C7CD1573C2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B76F3934-FF9F-8C47-9D77-DE128536AD7B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1FDAE205-B6B6-F700-F8C7-B8C5A4B2145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EE64549A-0D49-64F2-4966-09171F1D303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F88D6491-A9F4-D459-46FC-0EB6B2C50594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86A81AF-12B4-2592-2E71-FF95065F4A8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EF083047-61BE-5E7E-87ED-A4C3F91AEA2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906847CB-1BBC-B3F1-8FE4-E1BB6CD6D8F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6E218CBF-D333-5D7E-4246-63F9E480699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959AC7AB-707D-D010-4087-C6FD1DE8568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947331A4-1E6A-E298-91BC-2E504DD1853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9E7C4E81-2F8A-A6D8-C125-A69A8CB3F57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34749636-E780-57FC-B311-AB7CCF534D1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96398050-7742-78BA-D775-D7F47AF19BF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96AB5CA0-E92C-28BB-CEB6-46D0B9BF2BEE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552D6321-8001-B3DE-3B38-A443EF8518FB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452A1AFC-B56F-1600-D383-0807EB12BF9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37B5F74E-3AD2-2A61-133D-6D8DF9C4C6F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72DA166C-197B-E4CF-FB62-EA0887617E15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2EEB6C13-4224-EEC0-FC86-16BAC52EF3F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15ED4204-284E-410A-9434-FDB158E0F5A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3D8D07B3-0F19-1F91-64AE-10D43CC73F1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0773ECB7-E016-A7E5-E1F7-3DC8C13D806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6D6DCC75-7D95-37B9-22F6-9320ADF44C8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D696E0AE-67BD-867D-A3AF-E337B72D817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Google Shape;2411;p35">
            <a:extLst>
              <a:ext uri="{FF2B5EF4-FFF2-40B4-BE49-F238E27FC236}">
                <a16:creationId xmlns:a16="http://schemas.microsoft.com/office/drawing/2014/main" id="{9B3A41FF-7F91-4959-40B7-3CD8CA4DCE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9641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BB784ADE-E3D2-49EF-88F8-71B604CD890D}"/>
              </a:ext>
            </a:extLst>
          </p:cNvPr>
          <p:cNvSpPr txBox="1">
            <a:spLocks/>
          </p:cNvSpPr>
          <p:nvPr/>
        </p:nvSpPr>
        <p:spPr bwMode="auto">
          <a:xfrm>
            <a:off x="1401778" y="357504"/>
            <a:ext cx="6340445" cy="612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51435" tIns="25718" rIns="51435" bIns="25718" numCol="1" rtlCol="1" anchor="b" anchorCtr="0" compatLnSpc="1">
            <a:prstTxWarp prst="textNoShape">
              <a:avLst/>
            </a:prstTxWarp>
            <a:no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he-IL" sz="3200" spc="150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חישוב ציון שנתי לחלק של מעבדת החקר הבסיסית 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F06A277F-A63D-4532-CCE8-4A6E11A16CD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ECBD81BA-A39C-90EE-3037-9417BA82DFF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4D9E0C67-71D3-57DC-972B-EB4BAE6C3798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84BE243-BC8D-CDF9-B8A9-982041CB74B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F146724D-5B79-1C4B-729E-BC7C7E169B5B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1770E7CC-96CD-7A18-69F3-90ABD297FF2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33FD11A1-2EA5-8469-6943-B718ED32B9F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74A341C8-7F6D-FDA7-FB29-EFCA18C6F0F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45891D51-8922-AC74-5B90-6D2F6FC56B0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F5ED6627-03ED-7C32-52BF-B514F3F35E5C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A13422F8-01F8-7AA6-94C5-9E396EB7F4D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9B95D12A-7185-3FFF-960B-39B81653208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A5642E62-D6CD-4141-DD39-C5122E9B58E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7A97EA1A-F510-1CC7-3DB4-D7C71683114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B9E56121-8D3C-60CA-1F61-5B77EB17D65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A3233459-D0B7-D443-69BE-75FA03C44D5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D33682EE-B51A-7399-01D4-989B62D6562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4FF74DC8-D395-99C5-D690-76A36AD7D3A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89AE2DD2-3E1F-37E1-25E8-9ABC8358578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D8C7FD7C-18B2-9FA0-DC64-98160F3AED7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C598D233-21FB-8098-9E5E-61DFD753B1B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91ACAECD-C795-2C3D-18CA-2CA5C698428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2162E7F6-7C82-ECB5-37A5-D2306F315F7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F2F7F261-F207-A7D9-BFD8-A83D1F96FF9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324507C3-259B-DB61-F28D-59CF8BAFA72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E2895B27-162B-6352-FB52-5605AC3DF9A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17A8CD3A-18B3-7886-0E0C-4DCA14DEDBC7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926024CF-7477-B933-EC7E-65C2B27785A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8F93D0B6-7669-D7DC-B245-001474BCECE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3E95E344-15AB-672E-0F19-D8835951CF2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470C1B44-9F32-B16C-323D-C4814342156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E9288362-A38C-30FD-C9A8-62527C20F9F1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88CCE4B1-47C5-E83B-42EA-9D72AC29C15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6D227919-43C3-F2FB-2D21-C38087460F9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C1E23003-611A-967B-88CA-434B405470AD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60E9716F-62D3-AD1E-3645-7C54CBC27A73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32EEB3F4-9E38-B888-1CE4-A16359A913C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806F5D62-DCE8-A662-9070-37C1A8238DE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71BEC944-9523-DAAE-0B1E-94C4A2A9E48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327CC936-1229-2AFC-B6D2-C80D3280A9AD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8835081C-4065-CE84-E587-6BBF891A4416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03DA8C7A-AD1F-3738-6478-59D420CF0975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26E62C55-4E4F-0814-3735-97D5168364A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CBC95FA7-1EEA-9EF3-10B2-775F486E38C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34B87849-9095-A50F-E14E-8D99DD0A6E49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8CF861AD-21EA-16FA-ED1F-C7BD19F757A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DF54955B-1603-4FDE-F967-6676748108FB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4A25B15D-BC7B-822D-05E6-8A01218868B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443253F7-273C-7C35-7B61-5C95C3FDCBB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F89FD4C0-1591-0329-EE4C-E0BCB287575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CD1D5632-DA55-FCC1-2D47-E6CE0D9D16C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21FC4E13-C7FA-91C3-3E83-F5EA9F10104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DE8E7CC2-9853-1BD5-C555-CD4212211C5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תמונה 59">
            <a:extLst>
              <a:ext uri="{FF2B5EF4-FFF2-40B4-BE49-F238E27FC236}">
                <a16:creationId xmlns:a16="http://schemas.microsoft.com/office/drawing/2014/main" id="{23AD52A7-65EC-13B7-D5A5-E6B40EA5F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06" y="1007756"/>
            <a:ext cx="6030663" cy="36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494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C88B8-803E-A3EC-98AB-834445D9F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2">
            <a:extLst>
              <a:ext uri="{FF2B5EF4-FFF2-40B4-BE49-F238E27FC236}">
                <a16:creationId xmlns:a16="http://schemas.microsoft.com/office/drawing/2014/main" id="{71E03FFA-AAC6-6623-89AD-B5A3629C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57233" y="4668947"/>
            <a:ext cx="4962265" cy="273844"/>
          </a:xfrm>
        </p:spPr>
        <p:txBody>
          <a:bodyPr/>
          <a:lstStyle/>
          <a:p>
            <a:pPr>
              <a:defRPr/>
            </a:pPr>
            <a:r>
              <a:rPr lang="he-IL" dirty="0"/>
              <a:t>תדרוך מורי כימיה לקראת בחינת הבגרות על מיני מחקר תשפ"ה 2025</a:t>
            </a:r>
            <a:endParaRPr lang="en-US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0087F00B-63EA-22AD-6AE3-260691CBBCFA}"/>
              </a:ext>
            </a:extLst>
          </p:cNvPr>
          <p:cNvSpPr txBox="1">
            <a:spLocks/>
          </p:cNvSpPr>
          <p:nvPr/>
        </p:nvSpPr>
        <p:spPr bwMode="auto">
          <a:xfrm>
            <a:off x="1568144" y="474553"/>
            <a:ext cx="6340445" cy="720614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1" anchor="b" anchorCtr="0" compatLnSpc="1">
            <a:prstTxWarp prst="textNoShape">
              <a:avLst/>
            </a:prstTxWarp>
            <a:no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he-IL" sz="22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חישוב ציון שנתי למעבדת החקר הבסיסית 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DBF635C-0378-1F2E-3D12-DF1BA4F8C2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22" y="141480"/>
            <a:ext cx="1151521" cy="45698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F1CBE7F-61E9-88D0-BE61-33E7171A9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2" y="1481126"/>
            <a:ext cx="7541258" cy="2905579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A3F5A586-3AC3-FC05-B504-5D011C2B186C}"/>
              </a:ext>
            </a:extLst>
          </p:cNvPr>
          <p:cNvSpPr txBox="1">
            <a:spLocks/>
          </p:cNvSpPr>
          <p:nvPr/>
        </p:nvSpPr>
        <p:spPr bwMode="auto">
          <a:xfrm>
            <a:off x="1422257" y="593904"/>
            <a:ext cx="6340445" cy="612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51435" tIns="25718" rIns="51435" bIns="25718" numCol="1" rtlCol="1" anchor="b" anchorCtr="0" compatLnSpc="1">
            <a:prstTxWarp prst="textNoShape">
              <a:avLst/>
            </a:prstTxWarp>
            <a:no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he-IL" sz="3200" spc="150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חישוב ציון 30% למעבדת החקר הבסיסית </a:t>
            </a:r>
          </a:p>
        </p:txBody>
      </p:sp>
    </p:spTree>
    <p:extLst>
      <p:ext uri="{BB962C8B-B14F-4D97-AF65-F5344CB8AC3E}">
        <p14:creationId xmlns:p14="http://schemas.microsoft.com/office/powerpoint/2010/main" val="38698889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63"/>
          <p:cNvSpPr/>
          <p:nvPr/>
        </p:nvSpPr>
        <p:spPr>
          <a:xfrm>
            <a:off x="1798320" y="1173480"/>
            <a:ext cx="6248400" cy="267765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97DBFD6-64BD-4699-9B93-86FCDA562D31}"/>
              </a:ext>
            </a:extLst>
          </p:cNvPr>
          <p:cNvSpPr txBox="1"/>
          <p:nvPr/>
        </p:nvSpPr>
        <p:spPr>
          <a:xfrm>
            <a:off x="1696610" y="944880"/>
            <a:ext cx="6129300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just" rtl="1"/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שאלות נוספות ניתן להפנות למדריכות הארציות האחראיות על מעבדת החקר:</a:t>
            </a:r>
          </a:p>
          <a:p>
            <a:pPr algn="just" rtl="1"/>
            <a:endParaRPr lang="he-IL" sz="2800" b="1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  <a:p>
            <a:pPr algn="r" rtl="1"/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אורית </a:t>
            </a:r>
            <a:r>
              <a:rPr lang="he-IL" sz="2800" b="1" dirty="0" err="1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וינשטוק</a:t>
            </a:r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                      </a:t>
            </a:r>
            <a:r>
              <a:rPr lang="en-US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oritweinstock123@gmail.com</a:t>
            </a:r>
            <a:endParaRPr lang="he-IL" sz="2800" b="1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  <a:p>
            <a:pPr algn="r" rtl="1"/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רים </a:t>
            </a:r>
            <a:r>
              <a:rPr lang="he-IL" sz="2800" b="1" dirty="0" err="1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סאבא</a:t>
            </a:r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                                    </a:t>
            </a:r>
            <a:r>
              <a:rPr lang="en-US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reemsaba2010@gmail.com</a:t>
            </a:r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   </a:t>
            </a:r>
            <a:endParaRPr lang="en-US" sz="2800" b="1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  <a:p>
            <a:pPr algn="r" rtl="1"/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עדינה </a:t>
            </a:r>
            <a:r>
              <a:rPr lang="he-IL" sz="2800" b="1" dirty="0" err="1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שינפלד</a:t>
            </a:r>
            <a:r>
              <a:rPr lang="he-IL" sz="2800" b="1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                                     </a:t>
            </a:r>
            <a:r>
              <a:rPr lang="en-US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adinashe@gmail.com</a:t>
            </a:r>
            <a:endParaRPr lang="he-IL" sz="2800" b="1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</p:txBody>
      </p:sp>
      <p:sp>
        <p:nvSpPr>
          <p:cNvPr id="2715" name="Google Shape;2715;p63"/>
          <p:cNvSpPr txBox="1">
            <a:spLocks/>
          </p:cNvSpPr>
          <p:nvPr/>
        </p:nvSpPr>
        <p:spPr>
          <a:xfrm>
            <a:off x="1798320" y="4198620"/>
            <a:ext cx="2153422" cy="7298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pPr algn="ctr" rtl="1"/>
            <a:r>
              <a:rPr lang="he-IL" sz="4800" dirty="0">
                <a:latin typeface="Amatic SC"/>
                <a:ea typeface="Amatic SC"/>
                <a:cs typeface="Amatic SC"/>
                <a:sym typeface="Amatic SC"/>
              </a:rPr>
              <a:t>בהצלחה!</a:t>
            </a:r>
          </a:p>
        </p:txBody>
      </p:sp>
      <p:pic>
        <p:nvPicPr>
          <p:cNvPr id="3074" name="Picture 2" descr="Free photo experiment for biotechnology with chemistry science">
            <a:extLst>
              <a:ext uri="{FF2B5EF4-FFF2-40B4-BE49-F238E27FC236}">
                <a16:creationId xmlns:a16="http://schemas.microsoft.com/office/drawing/2014/main" id="{AB76DF84-1CA0-20D2-AE5C-0E16F698F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/>
          <a:stretch/>
        </p:blipFill>
        <p:spPr bwMode="auto">
          <a:xfrm>
            <a:off x="138528" y="3622536"/>
            <a:ext cx="1558082" cy="1246194"/>
          </a:xfrm>
          <a:prstGeom prst="hexagon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oogle Shape;2411;p35">
            <a:extLst>
              <a:ext uri="{FF2B5EF4-FFF2-40B4-BE49-F238E27FC236}">
                <a16:creationId xmlns:a16="http://schemas.microsoft.com/office/drawing/2014/main" id="{1CB8C1BE-CA6A-6641-82B2-B0111DFF3F7A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62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39"/>
          <p:cNvSpPr/>
          <p:nvPr/>
        </p:nvSpPr>
        <p:spPr>
          <a:xfrm>
            <a:off x="828347" y="324297"/>
            <a:ext cx="7704000" cy="566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906780" y="215949"/>
            <a:ext cx="784098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e-IL" dirty="0">
                <a:latin typeface="Amatic SC"/>
                <a:cs typeface="Amatic SC"/>
              </a:rPr>
              <a:t>קביעת הציון השנתי של מעבדת החקר - במסגרת ה- 15%</a:t>
            </a: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Google Shape;2411;p35">
            <a:extLst>
              <a:ext uri="{FF2B5EF4-FFF2-40B4-BE49-F238E27FC236}">
                <a16:creationId xmlns:a16="http://schemas.microsoft.com/office/drawing/2014/main" id="{FAD6C3E2-3097-F7F0-905E-5D417707B45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7BE8320E-EFC0-423A-B44F-0E6A2995991C}"/>
              </a:ext>
            </a:extLst>
          </p:cNvPr>
          <p:cNvSpPr txBox="1">
            <a:spLocks/>
          </p:cNvSpPr>
          <p:nvPr/>
        </p:nvSpPr>
        <p:spPr>
          <a:xfrm>
            <a:off x="1604674" y="1268708"/>
            <a:ext cx="6274406" cy="268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 rtl="1"/>
            <a:r>
              <a:rPr lang="he-IL" sz="2400" dirty="0">
                <a:cs typeface="+mn-cs"/>
              </a:rPr>
              <a:t>הציון על מעבדת החקר צריך להתבסס על:</a:t>
            </a:r>
          </a:p>
          <a:p>
            <a:pPr marL="0" indent="0" algn="r" rtl="1"/>
            <a:endParaRPr lang="en-US" sz="2400" dirty="0">
              <a:cs typeface="+mn-cs"/>
            </a:endParaRPr>
          </a:p>
          <a:p>
            <a:pPr marL="482600" indent="-342900" algn="r" rtl="1">
              <a:buFont typeface="Wingdings" panose="05000000000000000000" pitchFamily="2" charset="2"/>
              <a:buChar char="q"/>
            </a:pPr>
            <a:r>
              <a:rPr lang="he-IL" sz="2400" dirty="0">
                <a:cs typeface="+mn-cs"/>
              </a:rPr>
              <a:t>דוחות על מעבדת החקר – כמו בכל שנה</a:t>
            </a:r>
          </a:p>
          <a:p>
            <a:pPr marL="482600" indent="-342900" algn="r" rtl="1">
              <a:buFont typeface="Wingdings" panose="05000000000000000000" pitchFamily="2" charset="2"/>
              <a:buChar char="q"/>
            </a:pPr>
            <a:r>
              <a:rPr lang="he-IL" sz="2400" dirty="0">
                <a:cs typeface="+mn-cs"/>
              </a:rPr>
              <a:t>הערכה אישית של המורה – כמו בכל שנה</a:t>
            </a:r>
          </a:p>
          <a:p>
            <a:pPr marL="482600" indent="-342900" algn="r" rtl="1">
              <a:buFont typeface="Wingdings" panose="05000000000000000000" pitchFamily="2" charset="2"/>
              <a:buChar char="q"/>
            </a:pPr>
            <a:r>
              <a:rPr lang="he-IL" sz="2400" dirty="0">
                <a:cs typeface="+mn-cs"/>
              </a:rPr>
              <a:t>בהיבחנות פנימית:</a:t>
            </a:r>
            <a:r>
              <a:rPr lang="en-US" sz="2400" dirty="0">
                <a:cs typeface="+mn-cs"/>
              </a:rPr>
              <a:t> </a:t>
            </a:r>
            <a:r>
              <a:rPr lang="he-IL" sz="2400" dirty="0">
                <a:cs typeface="+mn-cs"/>
              </a:rPr>
              <a:t>המלצה – ביצוע הערכה מסכמת</a:t>
            </a:r>
          </a:p>
          <a:p>
            <a:pPr algn="r" rtl="1"/>
            <a:endParaRPr lang="he-IL" sz="2400" dirty="0">
              <a:cs typeface="+mn-cs"/>
            </a:endParaRPr>
          </a:p>
        </p:txBody>
      </p:sp>
      <p:sp>
        <p:nvSpPr>
          <p:cNvPr id="5" name="מציין מיקום של מספר שקופית 3">
            <a:extLst>
              <a:ext uri="{FF2B5EF4-FFF2-40B4-BE49-F238E27FC236}">
                <a16:creationId xmlns:a16="http://schemas.microsoft.com/office/drawing/2014/main" id="{4A962925-A642-4E2F-B315-E9831D8D6F26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259806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39"/>
          <p:cNvSpPr/>
          <p:nvPr/>
        </p:nvSpPr>
        <p:spPr>
          <a:xfrm>
            <a:off x="828347" y="324296"/>
            <a:ext cx="7704000" cy="1336863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720000" y="215949"/>
            <a:ext cx="7704000" cy="12864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1">
              <a:lnSpc>
                <a:spcPct val="115000"/>
              </a:lnSpc>
            </a:pPr>
            <a:r>
              <a:rPr lang="he-IL" sz="2800" dirty="0">
                <a:latin typeface="Amatic SC"/>
                <a:cs typeface="Amatic SC"/>
              </a:rPr>
              <a:t>חישוב ציון שנתי במעבדת החקר </a:t>
            </a:r>
            <a:br>
              <a:rPr lang="he-IL" sz="2800" dirty="0">
                <a:latin typeface="Amatic SC"/>
                <a:cs typeface="Amatic SC"/>
              </a:rPr>
            </a:br>
            <a:r>
              <a:rPr lang="he-IL" sz="2800" dirty="0">
                <a:latin typeface="Amatic SC"/>
                <a:cs typeface="Amatic SC"/>
              </a:rPr>
              <a:t>במסגרת ה-15% לתלמידים הניגשים לבחינה חיצונית</a:t>
            </a:r>
            <a:endParaRPr lang="he-IL" sz="28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024B5558-D8A7-49B1-BC37-1CA0697916F2}"/>
              </a:ext>
            </a:extLst>
          </p:cNvPr>
          <p:cNvSpPr txBox="1">
            <a:spLocks/>
          </p:cNvSpPr>
          <p:nvPr/>
        </p:nvSpPr>
        <p:spPr>
          <a:xfrm>
            <a:off x="-22860" y="182817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8F111E6D-3450-4D92-923F-2A5CECF84F6E}" type="slidenum">
              <a:rPr lang="he-IL" altLang="he-IL" smtClean="0"/>
              <a:pPr>
                <a:defRPr/>
              </a:pPr>
              <a:t>7</a:t>
            </a:fld>
            <a:endParaRPr lang="en-US" altLang="he-IL"/>
          </a:p>
        </p:txBody>
      </p:sp>
      <p:pic>
        <p:nvPicPr>
          <p:cNvPr id="7" name="Google Shape;2411;p35">
            <a:extLst>
              <a:ext uri="{FF2B5EF4-FFF2-40B4-BE49-F238E27FC236}">
                <a16:creationId xmlns:a16="http://schemas.microsoft.com/office/drawing/2014/main" id="{8E6968D6-66AE-201B-AC45-03BAD50316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7C4793E-2104-0E34-B6CD-D329DA5021EB}"/>
              </a:ext>
            </a:extLst>
          </p:cNvPr>
          <p:cNvSpPr txBox="1"/>
          <p:nvPr/>
        </p:nvSpPr>
        <p:spPr>
          <a:xfrm>
            <a:off x="6779941" y="1895707"/>
            <a:ext cx="164405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>
                <a:hlinkClick r:id="rId4"/>
              </a:rPr>
              <a:t>קישור לקבצי האקסל באתר מפמ"ר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202BFCD-8B07-DFBD-FC8D-53201C7B0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165" y="1780899"/>
            <a:ext cx="4413797" cy="282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p39"/>
          <p:cNvSpPr/>
          <p:nvPr/>
        </p:nvSpPr>
        <p:spPr>
          <a:xfrm>
            <a:off x="828347" y="324297"/>
            <a:ext cx="7704000" cy="5667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720000" y="215949"/>
            <a:ext cx="7704000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matic SC"/>
                <a:ea typeface="Amatic SC"/>
                <a:cs typeface="Amatic SC"/>
                <a:sym typeface="Amatic SC"/>
              </a:rPr>
              <a:t>הערכה אישית</a:t>
            </a: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9DAB3D7-E877-4E38-9AA8-D0204B7103BE}"/>
              </a:ext>
            </a:extLst>
          </p:cNvPr>
          <p:cNvSpPr txBox="1">
            <a:spLocks/>
          </p:cNvSpPr>
          <p:nvPr/>
        </p:nvSpPr>
        <p:spPr>
          <a:xfrm>
            <a:off x="310611" y="1697411"/>
            <a:ext cx="3410024" cy="1304869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ctr" rtl="1"/>
            <a:r>
              <a:rPr lang="he-IL" dirty="0">
                <a:cs typeface="+mn-cs"/>
              </a:rPr>
              <a:t>לפי המחוון באתר המפמ"ר.</a:t>
            </a:r>
          </a:p>
          <a:p>
            <a:pPr algn="ctr" rtl="1"/>
            <a:r>
              <a:rPr lang="he-IL" dirty="0">
                <a:cs typeface="+mn-cs"/>
              </a:rPr>
              <a:t>מורים רשאים להוסיף למחוון של הערכה האישית ממדים או קריטריונים המתייחסים לתהליך הלמידה בחקר ולגילוי האחריות והעניין של כל אחד מהתלמידים.</a:t>
            </a:r>
            <a:endParaRPr lang="en-US" dirty="0">
              <a:cs typeface="+mn-cs"/>
            </a:endParaRPr>
          </a:p>
          <a:p>
            <a:pPr algn="ctr" rtl="1"/>
            <a:endParaRPr lang="he-IL" sz="1125" dirty="0">
              <a:cs typeface="+mn-cs"/>
            </a:endParaRP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14BF8F-53C1-4CF1-A49C-E23296BAF0A7}"/>
              </a:ext>
            </a:extLst>
          </p:cNvPr>
          <p:cNvSpPr txBox="1">
            <a:spLocks/>
          </p:cNvSpPr>
          <p:nvPr/>
        </p:nvSpPr>
        <p:spPr>
          <a:xfrm>
            <a:off x="-830580" y="247328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8F111E6D-3450-4D92-923F-2A5CECF84F6E}" type="slidenum">
              <a:rPr lang="he-IL" altLang="he-IL" smtClean="0"/>
              <a:pPr>
                <a:defRPr/>
              </a:pPr>
              <a:t>8</a:t>
            </a:fld>
            <a:endParaRPr lang="en-US" alt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41680C3-6C4D-8C43-43F2-0A1786F6E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5" r="4098"/>
          <a:stretch/>
        </p:blipFill>
        <p:spPr>
          <a:xfrm>
            <a:off x="4290061" y="1020520"/>
            <a:ext cx="3410024" cy="41031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Google Shape;2411;p35">
            <a:extLst>
              <a:ext uri="{FF2B5EF4-FFF2-40B4-BE49-F238E27FC236}">
                <a16:creationId xmlns:a16="http://schemas.microsoft.com/office/drawing/2014/main" id="{019887DD-BC9F-5790-D3F2-F896FEAAB02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57668A8C-21BD-A5E4-82C6-4A35A39B03BA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  <p:extLst>
      <p:ext uri="{BB962C8B-B14F-4D97-AF65-F5344CB8AC3E}">
        <p14:creationId xmlns:p14="http://schemas.microsoft.com/office/powerpoint/2010/main" val="63244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BB08EAFD-CB99-AAC0-C0B8-413D427E7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766" y="1320897"/>
            <a:ext cx="4502461" cy="3659981"/>
          </a:xfrm>
          <a:prstGeom prst="rect">
            <a:avLst/>
          </a:prstGeom>
        </p:spPr>
      </p:pic>
      <p:sp>
        <p:nvSpPr>
          <p:cNvPr id="2447" name="Google Shape;2447;p39"/>
          <p:cNvSpPr/>
          <p:nvPr/>
        </p:nvSpPr>
        <p:spPr>
          <a:xfrm>
            <a:off x="793389" y="393909"/>
            <a:ext cx="7704000" cy="823165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720000" y="215949"/>
            <a:ext cx="7704000" cy="8657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defRPr/>
            </a:pPr>
            <a:r>
              <a:rPr lang="he-IL" dirty="0">
                <a:latin typeface="Amatic SC"/>
                <a:cs typeface="Amatic SC"/>
              </a:rPr>
              <a:t>קישור לאתר המפמ"ר – </a:t>
            </a:r>
            <a:br>
              <a:rPr lang="en-US" sz="2800" dirty="0">
                <a:latin typeface="Amatic SC"/>
                <a:cs typeface="Amatic SC"/>
              </a:rPr>
            </a:br>
            <a:r>
              <a:rPr lang="he-IL" sz="2800" dirty="0">
                <a:latin typeface="Amatic SC"/>
                <a:cs typeface="Amatic SC"/>
              </a:rPr>
              <a:t>קבצי אקסל לחישוב ציון מעבדת החקר</a:t>
            </a:r>
            <a:endParaRPr lang="en-US" sz="2800" dirty="0">
              <a:latin typeface="Amatic SC"/>
              <a:cs typeface="Amatic SC"/>
            </a:endParaRP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2DCEE5-FD7E-4EDE-A925-818FA93B55E8}"/>
              </a:ext>
            </a:extLst>
          </p:cNvPr>
          <p:cNvSpPr txBox="1">
            <a:spLocks/>
          </p:cNvSpPr>
          <p:nvPr/>
        </p:nvSpPr>
        <p:spPr>
          <a:xfrm>
            <a:off x="640282" y="1230078"/>
            <a:ext cx="2612159" cy="3430686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e-IL" dirty="0"/>
          </a:p>
          <a:p>
            <a:pPr algn="ctr">
              <a:spcBef>
                <a:spcPts val="675"/>
              </a:spcBef>
            </a:pPr>
            <a:r>
              <a:rPr lang="he-IL" sz="2100" dirty="0"/>
              <a:t>הערכת הישגי התלמיד במעבדת החקר </a:t>
            </a:r>
          </a:p>
          <a:p>
            <a:pPr algn="ctr">
              <a:spcBef>
                <a:spcPts val="675"/>
              </a:spcBef>
            </a:pPr>
            <a:endParaRPr lang="he-IL" sz="2100" dirty="0"/>
          </a:p>
          <a:p>
            <a:pPr algn="ctr">
              <a:spcBef>
                <a:spcPts val="675"/>
              </a:spcBef>
            </a:pPr>
            <a:r>
              <a:rPr lang="he-IL" sz="2100" dirty="0"/>
              <a:t>שקלול הערכה במבנית מעבדת החקר לפי תוכנית 70-30 </a:t>
            </a:r>
          </a:p>
          <a:p>
            <a:pPr algn="ctr">
              <a:spcBef>
                <a:spcPts val="675"/>
              </a:spcBef>
            </a:pPr>
            <a:endParaRPr lang="he-IL" sz="2100" dirty="0"/>
          </a:p>
          <a:p>
            <a:pPr algn="ctr">
              <a:spcBef>
                <a:spcPts val="675"/>
              </a:spcBef>
            </a:pPr>
            <a:r>
              <a:rPr lang="he-IL" sz="2100" dirty="0"/>
              <a:t>קבצים לשנת תשפ"ה היבחנות חיצונית</a:t>
            </a:r>
          </a:p>
          <a:p>
            <a:pPr algn="ctr">
              <a:spcBef>
                <a:spcPts val="675"/>
              </a:spcBef>
            </a:pPr>
            <a:r>
              <a:rPr lang="he-IL" sz="2100" dirty="0">
                <a:hlinkClick r:id="rId4"/>
              </a:rPr>
              <a:t>קישור</a:t>
            </a:r>
            <a:endParaRPr lang="en-US" sz="2100"/>
          </a:p>
          <a:p>
            <a:pPr algn="ctr">
              <a:spcBef>
                <a:spcPts val="675"/>
              </a:spcBef>
            </a:pPr>
            <a:endParaRPr lang="en-US" sz="2100" dirty="0"/>
          </a:p>
          <a:p>
            <a:pPr algn="ctr">
              <a:spcBef>
                <a:spcPts val="675"/>
              </a:spcBef>
            </a:pPr>
            <a:r>
              <a:rPr lang="he-IL" sz="2100"/>
              <a:t>קבצים לפי שנת תשפ"ד למי שקיבל הקלות במספר הניסויים או לבחינה פנימית</a:t>
            </a:r>
            <a:endParaRPr lang="he-IL" sz="2100" dirty="0"/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4262F3CE-FDD2-4EF4-B81A-A7AFEDEAF7E7}"/>
              </a:ext>
            </a:extLst>
          </p:cNvPr>
          <p:cNvCxnSpPr/>
          <p:nvPr/>
        </p:nvCxnSpPr>
        <p:spPr>
          <a:xfrm>
            <a:off x="1890027" y="1997922"/>
            <a:ext cx="0" cy="283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4262F3CE-FDD2-4EF4-B81A-A7AFEDEAF7E7}"/>
              </a:ext>
            </a:extLst>
          </p:cNvPr>
          <p:cNvCxnSpPr/>
          <p:nvPr/>
        </p:nvCxnSpPr>
        <p:spPr>
          <a:xfrm>
            <a:off x="1890027" y="2661921"/>
            <a:ext cx="0" cy="283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6E7C2E7F-2512-44A4-9A8B-463F1AFADCE8}"/>
              </a:ext>
            </a:extLst>
          </p:cNvPr>
          <p:cNvSpPr/>
          <p:nvPr/>
        </p:nvSpPr>
        <p:spPr>
          <a:xfrm>
            <a:off x="4069715" y="2571751"/>
            <a:ext cx="4617085" cy="7473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882C5B1-907E-4A46-9167-B90E8A72129F}"/>
              </a:ext>
            </a:extLst>
          </p:cNvPr>
          <p:cNvSpPr/>
          <p:nvPr/>
        </p:nvSpPr>
        <p:spPr>
          <a:xfrm>
            <a:off x="4103766" y="3721499"/>
            <a:ext cx="4583033" cy="4195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2EFB15D-6701-4B35-8C76-EB3137CB9AC3}"/>
              </a:ext>
            </a:extLst>
          </p:cNvPr>
          <p:cNvSpPr txBox="1">
            <a:spLocks/>
          </p:cNvSpPr>
          <p:nvPr/>
        </p:nvSpPr>
        <p:spPr>
          <a:xfrm>
            <a:off x="8077200" y="4767263"/>
            <a:ext cx="609600" cy="273844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5731CEAC-4328-4931-A289-224E96CA4090}" type="slidenum">
              <a:rPr lang="he-IL" altLang="he-IL" smtClean="0"/>
              <a:pPr>
                <a:defRPr/>
              </a:pPr>
              <a:t>9</a:t>
            </a:fld>
            <a:endParaRPr lang="en-US" altLang="he-IL"/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C16D2769-E715-C737-08C0-151CE56AB15F}"/>
              </a:ext>
            </a:extLst>
          </p:cNvPr>
          <p:cNvCxnSpPr>
            <a:cxnSpLocks/>
          </p:cNvCxnSpPr>
          <p:nvPr/>
        </p:nvCxnSpPr>
        <p:spPr>
          <a:xfrm flipV="1">
            <a:off x="3018263" y="1601839"/>
            <a:ext cx="2587083" cy="6795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C16D2769-E715-C737-08C0-151CE56AB15F}"/>
              </a:ext>
            </a:extLst>
          </p:cNvPr>
          <p:cNvCxnSpPr>
            <a:cxnSpLocks/>
          </p:cNvCxnSpPr>
          <p:nvPr/>
        </p:nvCxnSpPr>
        <p:spPr>
          <a:xfrm flipV="1">
            <a:off x="3236490" y="4043033"/>
            <a:ext cx="2829773" cy="2018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oogle Shape;2411;p35">
            <a:extLst>
              <a:ext uri="{FF2B5EF4-FFF2-40B4-BE49-F238E27FC236}">
                <a16:creationId xmlns:a16="http://schemas.microsoft.com/office/drawing/2014/main" id="{979CFF04-73C8-029A-10B5-79A50B52253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8862" y="4663440"/>
            <a:ext cx="1205138" cy="4800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B13D623F-7700-A3AE-481F-0440BBFCDEBB}"/>
              </a:ext>
            </a:extLst>
          </p:cNvPr>
          <p:cNvCxnSpPr/>
          <p:nvPr/>
        </p:nvCxnSpPr>
        <p:spPr>
          <a:xfrm>
            <a:off x="1843459" y="3647779"/>
            <a:ext cx="0" cy="283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3081C5B3-7903-85D2-075C-760E583BA5BF}"/>
              </a:ext>
            </a:extLst>
          </p:cNvPr>
          <p:cNvCxnSpPr>
            <a:cxnSpLocks/>
          </p:cNvCxnSpPr>
          <p:nvPr/>
        </p:nvCxnSpPr>
        <p:spPr>
          <a:xfrm flipV="1">
            <a:off x="3091649" y="3005364"/>
            <a:ext cx="3361190" cy="872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DCC894C-3C7E-CF77-E8B2-249AB0F4EF84}"/>
              </a:ext>
            </a:extLst>
          </p:cNvPr>
          <p:cNvSpPr txBox="1"/>
          <p:nvPr/>
        </p:nvSpPr>
        <p:spPr>
          <a:xfrm>
            <a:off x="2261762" y="4817092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תשפ"ה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pidemiology and Biostatistics Specialization Program By Slidesgo">
  <a:themeElements>
    <a:clrScheme name="Simple Light">
      <a:dk1>
        <a:srgbClr val="0B2245"/>
      </a:dk1>
      <a:lt1>
        <a:srgbClr val="FFD81A"/>
      </a:lt1>
      <a:dk2>
        <a:srgbClr val="F26D00"/>
      </a:dk2>
      <a:lt2>
        <a:srgbClr val="99A5FF"/>
      </a:lt2>
      <a:accent1>
        <a:srgbClr val="5663B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B2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3538</TotalTime>
  <Words>3865</Words>
  <Application>Microsoft Office PowerPoint</Application>
  <PresentationFormat>‫הצגה על המסך (16:9)</PresentationFormat>
  <Paragraphs>523</Paragraphs>
  <Slides>58</Slides>
  <Notes>42</Notes>
  <HiddenSlides>10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58</vt:i4>
      </vt:variant>
    </vt:vector>
  </HeadingPairs>
  <TitlesOfParts>
    <vt:vector size="69" baseType="lpstr">
      <vt:lpstr>Staatliches</vt:lpstr>
      <vt:lpstr>Wingdings 2</vt:lpstr>
      <vt:lpstr>Wingdings</vt:lpstr>
      <vt:lpstr>Symbol</vt:lpstr>
      <vt:lpstr>Outfit</vt:lpstr>
      <vt:lpstr>Bebas Neue</vt:lpstr>
      <vt:lpstr>Times New Roman</vt:lpstr>
      <vt:lpstr>David</vt:lpstr>
      <vt:lpstr>Amatic SC</vt:lpstr>
      <vt:lpstr>Arial</vt:lpstr>
      <vt:lpstr>Epidemiology and Biostatistics Specialization Program By Slidesgo</vt:lpstr>
      <vt:lpstr>מבנית מעבדת החקר בכימיה </vt:lpstr>
      <vt:lpstr>בבמצגת זו יוצגו הנחיות כלליות לבחינה על מעבדת החקר. בנוסף, יוצגו ההתאמות הנדרשות בשנת תשפ"ה</vt:lpstr>
      <vt:lpstr>מיקוד לשנת הלימודים תשפ"ה בלבד </vt:lpstr>
      <vt:lpstr>אופן ההיבחנות</vt:lpstr>
      <vt:lpstr>אופן הערכת התלמיד במעבדת חקר</vt:lpstr>
      <vt:lpstr>קביעת הציון השנתי של מעבדת החקר - במסגרת ה- 15%</vt:lpstr>
      <vt:lpstr>חישוב ציון שנתי במעבדת החקר  במסגרת ה-15% לתלמידים הניגשים לבחינה חיצונית</vt:lpstr>
      <vt:lpstr>הערכה אישית</vt:lpstr>
      <vt:lpstr>קישור לאתר המפמ"ר –  קבצי אקסל לחישוב ציון מעבדת החקר</vt:lpstr>
      <vt:lpstr>בהיבחנות פנימית מומלץ לקיים אירוע הערכה מסכמת  של תהליך הלמידה במעבדת החקר</vt:lpstr>
      <vt:lpstr>דרכים לביצוע אירוע הערכה מסכמת  של תהליך הלמידה במעבדת החקר</vt:lpstr>
      <vt:lpstr>מצגת של PowerPoint‏</vt:lpstr>
      <vt:lpstr>חישוב ציון שנתי במעבדת החקר בהיבחנות פנימית  כולל הערכה מסכמת (אחוזים נתונים)</vt:lpstr>
      <vt:lpstr>חישוב ציון שנתי במעבדת החקר בהיבחנות פנימית  כולל הערכה מסכמת (טווח אחוזים)</vt:lpstr>
      <vt:lpstr>בחינה חיצונית במעבדת החקר</vt:lpstr>
      <vt:lpstr>בחינת הבגרות במבנית מעבדת החקר</vt:lpstr>
      <vt:lpstr>בחינה בעל פה במבנית מעבדת החקר</vt:lpstr>
      <vt:lpstr>הכנה לקראת הבחינה בע"פ</vt:lpstr>
      <vt:lpstr>המסמכים שיש לצרף לבקשה (/לעדכן):  </vt:lpstr>
      <vt:lpstr>מה נדרש כל בוחן לבצע</vt:lpstr>
      <vt:lpstr>הכנות לקראת הבחינה בעל פה</vt:lpstr>
      <vt:lpstr>הכנות לקראת הבחינה בעל פה</vt:lpstr>
      <vt:lpstr>הכנות לקראת הבחינה בעל פה</vt:lpstr>
      <vt:lpstr>הכנות לקראת הבחינה בעל פה</vt:lpstr>
      <vt:lpstr>הכנות לקראת הבחינה בעל פה</vt:lpstr>
      <vt:lpstr>הכנות לקראת הבחינה בעל פה</vt:lpstr>
      <vt:lpstr>מצגת של PowerPoint‏</vt:lpstr>
      <vt:lpstr>מצגת של PowerPoint‏</vt:lpstr>
      <vt:lpstr>מצגת של PowerPoint‏</vt:lpstr>
      <vt:lpstr>שלבים בהכנת התלמידים לקראת הבחינה בעל-פה</vt:lpstr>
      <vt:lpstr>תפקידי המורה הבוחן בעת הבחינה</vt:lpstr>
      <vt:lpstr>מהלך הבחינה בעל פה – נהלים (1)</vt:lpstr>
      <vt:lpstr>מהלך הבחינה בעל פה - נהלים (2)</vt:lpstr>
      <vt:lpstr>מהלך הבחינה בעל פה - אופי השאלות</vt:lpstr>
      <vt:lpstr>דוגמאות לשאלות רפלקטיביות (1)</vt:lpstr>
      <vt:lpstr>דוגמאות לשאלות רפלקטיביות (2)</vt:lpstr>
      <vt:lpstr>כיצד ניתן לבחון  ידע מדעי?</vt:lpstr>
      <vt:lpstr>דוגמאות לשאלות בקיאות במיומנויות החקר (1)</vt:lpstr>
      <vt:lpstr>דוגמאות לשאלות בקיאות במיומנויות החקר (2)</vt:lpstr>
      <vt:lpstr>דוגמאות לשאלות בקיאות במיומנויות החקר (3)</vt:lpstr>
      <vt:lpstr>דוגמאות לשאלות בקיאות במיומנויות החקר (4)</vt:lpstr>
      <vt:lpstr>מעבדת חקר: חומרים בשקית</vt:lpstr>
      <vt:lpstr>מעבדת חקר: ה-X הנעלם</vt:lpstr>
      <vt:lpstr>המחוון להערכת התלמיד</vt:lpstr>
      <vt:lpstr>מחוון להערכת תלמיד בבחינה יחידנית בעל פה במעבדה  חובה למלא מחוון זה בבחינה עבור כל אחד מהתלמידים  בקובץ האקסל  ולשמור את הקובץ למשך שלוש שנים</vt:lpstr>
      <vt:lpstr>מצגת של PowerPoint‏</vt:lpstr>
      <vt:lpstr>הנחיות למילוי מחוון להערכת הבחינה בע"פ</vt:lpstr>
      <vt:lpstr>מצגת של PowerPoint‏</vt:lpstr>
      <vt:lpstr>בתום הבחינה:</vt:lpstr>
      <vt:lpstr>הערכה מבוססת קריטריונים –  ארבעת הממדים להערכת התלמיד –  דיווח הציונים</vt:lpstr>
      <vt:lpstr>ניתן לדווח ציונים גם דרך המחשב  ולא רק באפליקציה</vt:lpstr>
      <vt:lpstr>בתום הבחינה:</vt:lpstr>
      <vt:lpstr>מצגת של PowerPoint‏</vt:lpstr>
      <vt:lpstr>הערכה חלופית 30% הכוללת חקר</vt:lpstr>
      <vt:lpstr>הערכה חלופית 30% ללא חקר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מדריך ומורי המחוז - מפגש 1 אוקטובר תשפ"ד</dc:title>
  <dc:creator>יעל חורב</dc:creator>
  <cp:lastModifiedBy>עדינה שינפלד</cp:lastModifiedBy>
  <cp:revision>39</cp:revision>
  <dcterms:modified xsi:type="dcterms:W3CDTF">2025-02-23T12:22:17Z</dcterms:modified>
</cp:coreProperties>
</file>