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2" r:id="rId2"/>
    <p:sldId id="277"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9" r:id="rId22"/>
    <p:sldId id="301" r:id="rId23"/>
    <p:sldId id="302" r:id="rId24"/>
    <p:sldId id="305" r:id="rId25"/>
    <p:sldId id="306" r:id="rId26"/>
    <p:sldId id="307" r:id="rId27"/>
    <p:sldId id="297" r:id="rId28"/>
    <p:sldId id="298" r:id="rId29"/>
    <p:sldId id="300" r:id="rId30"/>
    <p:sldId id="303" r:id="rId31"/>
    <p:sldId id="304" r:id="rId32"/>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59" d="100"/>
          <a:sy n="59" d="100"/>
        </p:scale>
        <p:origin x="-1044"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124666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8169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2536473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320472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69284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84590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152981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362351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3398836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1527690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A7D320F7-DA02-4B85-B3F3-C037CB6E51B0}" type="datetimeFigureOut">
              <a:rPr lang="he-IL" smtClean="0"/>
              <a:t>י"ז/אייר/תשע"ג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F17442A-7A33-494A-A9E4-0DB5DEBA6322}" type="slidenum">
              <a:rPr lang="he-IL" smtClean="0"/>
              <a:t>‹#›</a:t>
            </a:fld>
            <a:endParaRPr lang="he-IL"/>
          </a:p>
        </p:txBody>
      </p:sp>
    </p:spTree>
    <p:extLst>
      <p:ext uri="{BB962C8B-B14F-4D97-AF65-F5344CB8AC3E}">
        <p14:creationId xmlns:p14="http://schemas.microsoft.com/office/powerpoint/2010/main" val="266020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7D320F7-DA02-4B85-B3F3-C037CB6E51B0}" type="datetimeFigureOut">
              <a:rPr lang="he-IL" smtClean="0"/>
              <a:t>י"ז/אייר/תשע"ג</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17442A-7A33-494A-A9E4-0DB5DEBA6322}" type="slidenum">
              <a:rPr lang="he-IL" smtClean="0"/>
              <a:t>‹#›</a:t>
            </a:fld>
            <a:endParaRPr lang="he-IL"/>
          </a:p>
        </p:txBody>
      </p:sp>
    </p:spTree>
    <p:extLst>
      <p:ext uri="{BB962C8B-B14F-4D97-AF65-F5344CB8AC3E}">
        <p14:creationId xmlns:p14="http://schemas.microsoft.com/office/powerpoint/2010/main" val="4885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3.xml"/><Relationship Id="rId7" Type="http://schemas.openxmlformats.org/officeDocument/2006/relationships/slide" Target="slide20.xml"/><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slide" Target="slide27.xml"/><Relationship Id="rId5" Type="http://schemas.openxmlformats.org/officeDocument/2006/relationships/image" Target="../media/image6.png"/><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23.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9.pn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slide" Target="slide26.xml"/><Relationship Id="rId5" Type="http://schemas.microsoft.com/office/2007/relationships/hdphoto" Target="../media/hdphoto1.wdp"/><Relationship Id="rId10" Type="http://schemas.openxmlformats.org/officeDocument/2006/relationships/slide" Target="slide25.xml"/><Relationship Id="rId4" Type="http://schemas.openxmlformats.org/officeDocument/2006/relationships/image" Target="../media/image7.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youtube.com/watch?v=2Klfkq0z40k&amp;feature=player_embedded"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hyperlink" Target="http://www.youtube.com/watch?v=iEb717OgDkQ" TargetMode="External"/><Relationship Id="rId2" Type="http://schemas.openxmlformats.org/officeDocument/2006/relationships/slideLayout" Target="../slideLayouts/slideLayout7.xml"/><Relationship Id="rId1" Type="http://schemas.openxmlformats.org/officeDocument/2006/relationships/video" Target="https://www.youtube-nocookie.com/v/iEb717OgDkQ?hl=iw_IL&amp;version=3&amp;rel=0" TargetMode="Externa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slide" Target="slide2.xm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1571;&#1589;&#1575;&#1604;&#1577;_&#1606;&#1586;&#1575;&#1585;%20&#1602;&#1576;&#1575;&#1606;&#1610;%20-%20&#1607;&#1584;&#1610;%20&#1583;&#1605;&#1588;&#1602;.flv"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hyperlink" Target="https://www.youtube.com/watch?v=2Klfkq0z40k&amp;feature=player_embedded" TargetMode="External"/><Relationship Id="rId2" Type="http://schemas.openxmlformats.org/officeDocument/2006/relationships/slideLayout" Target="../slideLayouts/slideLayout7.xml"/><Relationship Id="rId1" Type="http://schemas.openxmlformats.org/officeDocument/2006/relationships/video" Target="https://www.youtube-nocookie.com/v/2Klfkq0z40k?hl=iw_IL&amp;version=3&amp;rel=0" TargetMode="Externa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slide" Target="slide2.xml"/><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7" y="836712"/>
            <a:ext cx="7745085" cy="536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33338"/>
            <a:ext cx="917575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3925" y="1916832"/>
            <a:ext cx="47545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2.96296E-6 L 0 0.98449 " pathEditMode="relative" rAng="0" ptsTypes="AA">
                                      <p:cBhvr>
                                        <p:cTn id="6" dur="2000" fill="hold"/>
                                        <p:tgtEl>
                                          <p:spTgt spid="16390"/>
                                        </p:tgtEl>
                                        <p:attrNameLst>
                                          <p:attrName>ppt_x</p:attrName>
                                          <p:attrName>ppt_y</p:attrName>
                                        </p:attrNameLst>
                                      </p:cBhvr>
                                      <p:rCtr x="0" y="49213"/>
                                    </p:animMotion>
                                  </p:childTnLst>
                                </p:cTn>
                              </p:par>
                            </p:childTnLst>
                          </p:cTn>
                        </p:par>
                        <p:par>
                          <p:cTn id="7" fill="hold">
                            <p:stCondLst>
                              <p:cond delay="2000"/>
                            </p:stCondLst>
                            <p:childTnLst>
                              <p:par>
                                <p:cTn id="8" presetID="9" presetClass="entr" presetSubtype="0" fill="hold" nodeType="afterEffect">
                                  <p:stCondLst>
                                    <p:cond delay="0"/>
                                  </p:stCondLst>
                                  <p:childTnLst>
                                    <p:set>
                                      <p:cBhvr>
                                        <p:cTn id="9" dur="1" fill="hold">
                                          <p:stCondLst>
                                            <p:cond delay="0"/>
                                          </p:stCondLst>
                                        </p:cTn>
                                        <p:tgtEl>
                                          <p:spTgt spid="16391"/>
                                        </p:tgtEl>
                                        <p:attrNameLst>
                                          <p:attrName>style.visibility</p:attrName>
                                        </p:attrNameLst>
                                      </p:cBhvr>
                                      <p:to>
                                        <p:strVal val="visible"/>
                                      </p:to>
                                    </p:set>
                                    <p:animEffect transition="in" filter="dissolve">
                                      <p:cBhvr>
                                        <p:cTn id="10" dur="1500"/>
                                        <p:tgtEl>
                                          <p:spTgt spid="16391"/>
                                        </p:tgtEl>
                                      </p:cBhvr>
                                    </p:animEffect>
                                  </p:childTnLst>
                                </p:cTn>
                              </p:par>
                              <p:par>
                                <p:cTn id="11" presetID="42" presetClass="entr" presetSubtype="0" fill="hold" nodeType="withEffect">
                                  <p:stCondLst>
                                    <p:cond delay="0"/>
                                  </p:stCondLst>
                                  <p:childTnLst>
                                    <p:set>
                                      <p:cBhvr>
                                        <p:cTn id="12" dur="1" fill="hold">
                                          <p:stCondLst>
                                            <p:cond delay="0"/>
                                          </p:stCondLst>
                                        </p:cTn>
                                        <p:tgtEl>
                                          <p:spTgt spid="16391"/>
                                        </p:tgtEl>
                                        <p:attrNameLst>
                                          <p:attrName>style.visibility</p:attrName>
                                        </p:attrNameLst>
                                      </p:cBhvr>
                                      <p:to>
                                        <p:strVal val="visible"/>
                                      </p:to>
                                    </p:set>
                                    <p:animEffect transition="in" filter="fade">
                                      <p:cBhvr>
                                        <p:cTn id="13" dur="1500"/>
                                        <p:tgtEl>
                                          <p:spTgt spid="16391"/>
                                        </p:tgtEl>
                                      </p:cBhvr>
                                    </p:animEffect>
                                    <p:anim calcmode="lin" valueType="num">
                                      <p:cBhvr>
                                        <p:cTn id="14" dur="1500" fill="hold"/>
                                        <p:tgtEl>
                                          <p:spTgt spid="16391"/>
                                        </p:tgtEl>
                                        <p:attrNameLst>
                                          <p:attrName>ppt_x</p:attrName>
                                        </p:attrNameLst>
                                      </p:cBhvr>
                                      <p:tavLst>
                                        <p:tav tm="0">
                                          <p:val>
                                            <p:strVal val="#ppt_x"/>
                                          </p:val>
                                        </p:tav>
                                        <p:tav tm="100000">
                                          <p:val>
                                            <p:strVal val="#ppt_x"/>
                                          </p:val>
                                        </p:tav>
                                      </p:tavLst>
                                    </p:anim>
                                    <p:anim calcmode="lin" valueType="num">
                                      <p:cBhvr>
                                        <p:cTn id="15" dur="1500" fill="hold"/>
                                        <p:tgtEl>
                                          <p:spTgt spid="16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7</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7"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610" y="296994"/>
            <a:ext cx="7944780"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1" name="מלבן 10"/>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46401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10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10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10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10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additive="base">
                                        <p:cTn id="32" dur="10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100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additive="base">
                                        <p:cTn id="42" dur="100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100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1">
                                            <p:txEl>
                                              <p:pRg st="9" end="9"/>
                                            </p:txEl>
                                          </p:spTgt>
                                        </p:tgtEl>
                                        <p:attrNameLst>
                                          <p:attrName>style.visibility</p:attrName>
                                        </p:attrNameLst>
                                      </p:cBhvr>
                                      <p:to>
                                        <p:strVal val="visible"/>
                                      </p:to>
                                    </p:set>
                                    <p:anim calcmode="lin" valueType="num">
                                      <p:cBhvr additive="base">
                                        <p:cTn id="52" dur="100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1">
                                            <p:txEl>
                                              <p:pRg st="10" end="10"/>
                                            </p:txEl>
                                          </p:spTgt>
                                        </p:tgtEl>
                                        <p:attrNameLst>
                                          <p:attrName>style.visibility</p:attrName>
                                        </p:attrNameLst>
                                      </p:cBhvr>
                                      <p:to>
                                        <p:strVal val="visible"/>
                                      </p:to>
                                    </p:set>
                                    <p:anim calcmode="lin" valueType="num">
                                      <p:cBhvr additive="base">
                                        <p:cTn id="57" dur="10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1">
                                            <p:txEl>
                                              <p:pRg st="11" end="11"/>
                                            </p:txEl>
                                          </p:spTgt>
                                        </p:tgtEl>
                                        <p:attrNameLst>
                                          <p:attrName>style.visibility</p:attrName>
                                        </p:attrNameLst>
                                      </p:cBhvr>
                                      <p:to>
                                        <p:strVal val="visible"/>
                                      </p:to>
                                    </p:set>
                                    <p:anim calcmode="lin" valueType="num">
                                      <p:cBhvr additive="base">
                                        <p:cTn id="62" dur="10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1">
                                            <p:txEl>
                                              <p:pRg st="12" end="12"/>
                                            </p:txEl>
                                          </p:spTgt>
                                        </p:tgtEl>
                                        <p:attrNameLst>
                                          <p:attrName>style.visibility</p:attrName>
                                        </p:attrNameLst>
                                      </p:cBhvr>
                                      <p:to>
                                        <p:strVal val="visible"/>
                                      </p:to>
                                    </p:set>
                                    <p:anim calcmode="lin" valueType="num">
                                      <p:cBhvr additive="base">
                                        <p:cTn id="67" dur="10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8</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1" name="מציין מיקום תוכן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972" y="285554"/>
            <a:ext cx="7860056"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7" name="מלבן 6"/>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32112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10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10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10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10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10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10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100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100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100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100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7">
                                            <p:txEl>
                                              <p:pRg st="11" end="11"/>
                                            </p:txEl>
                                          </p:spTgt>
                                        </p:tgtEl>
                                        <p:attrNameLst>
                                          <p:attrName>style.visibility</p:attrName>
                                        </p:attrNameLst>
                                      </p:cBhvr>
                                      <p:to>
                                        <p:strVal val="visible"/>
                                      </p:to>
                                    </p:set>
                                    <p:anim calcmode="lin" valueType="num">
                                      <p:cBhvr additive="base">
                                        <p:cTn id="62" dur="100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7">
                                            <p:txEl>
                                              <p:pRg st="12" end="12"/>
                                            </p:txEl>
                                          </p:spTgt>
                                        </p:tgtEl>
                                        <p:attrNameLst>
                                          <p:attrName>style.visibility</p:attrName>
                                        </p:attrNameLst>
                                      </p:cBhvr>
                                      <p:to>
                                        <p:strVal val="visible"/>
                                      </p:to>
                                    </p:set>
                                    <p:anim calcmode="lin" valueType="num">
                                      <p:cBhvr additive="base">
                                        <p:cTn id="67" dur="100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9</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7"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00" y="277170"/>
            <a:ext cx="7920000"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1" name="מלבן 10"/>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608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10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10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10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10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additive="base">
                                        <p:cTn id="32" dur="10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100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additive="base">
                                        <p:cTn id="42" dur="100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100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1">
                                            <p:txEl>
                                              <p:pRg st="9" end="9"/>
                                            </p:txEl>
                                          </p:spTgt>
                                        </p:tgtEl>
                                        <p:attrNameLst>
                                          <p:attrName>style.visibility</p:attrName>
                                        </p:attrNameLst>
                                      </p:cBhvr>
                                      <p:to>
                                        <p:strVal val="visible"/>
                                      </p:to>
                                    </p:set>
                                    <p:anim calcmode="lin" valueType="num">
                                      <p:cBhvr additive="base">
                                        <p:cTn id="52" dur="100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1">
                                            <p:txEl>
                                              <p:pRg st="10" end="10"/>
                                            </p:txEl>
                                          </p:spTgt>
                                        </p:tgtEl>
                                        <p:attrNameLst>
                                          <p:attrName>style.visibility</p:attrName>
                                        </p:attrNameLst>
                                      </p:cBhvr>
                                      <p:to>
                                        <p:strVal val="visible"/>
                                      </p:to>
                                    </p:set>
                                    <p:anim calcmode="lin" valueType="num">
                                      <p:cBhvr additive="base">
                                        <p:cTn id="57" dur="10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1">
                                            <p:txEl>
                                              <p:pRg st="11" end="11"/>
                                            </p:txEl>
                                          </p:spTgt>
                                        </p:tgtEl>
                                        <p:attrNameLst>
                                          <p:attrName>style.visibility</p:attrName>
                                        </p:attrNameLst>
                                      </p:cBhvr>
                                      <p:to>
                                        <p:strVal val="visible"/>
                                      </p:to>
                                    </p:set>
                                    <p:anim calcmode="lin" valueType="num">
                                      <p:cBhvr additive="base">
                                        <p:cTn id="62" dur="10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1">
                                            <p:txEl>
                                              <p:pRg st="12" end="12"/>
                                            </p:txEl>
                                          </p:spTgt>
                                        </p:tgtEl>
                                        <p:attrNameLst>
                                          <p:attrName>style.visibility</p:attrName>
                                        </p:attrNameLst>
                                      </p:cBhvr>
                                      <p:to>
                                        <p:strVal val="visible"/>
                                      </p:to>
                                    </p:set>
                                    <p:anim calcmode="lin" valueType="num">
                                      <p:cBhvr additive="base">
                                        <p:cTn id="67" dur="10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638130" y="87554"/>
            <a:ext cx="468000" cy="468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3" name="מלבן 2"/>
          <p:cNvSpPr/>
          <p:nvPr/>
        </p:nvSpPr>
        <p:spPr>
          <a:xfrm>
            <a:off x="8600261" y="87554"/>
            <a:ext cx="543739" cy="523220"/>
          </a:xfrm>
          <a:prstGeom prst="rect">
            <a:avLst/>
          </a:prstGeom>
        </p:spPr>
        <p:txBody>
          <a:bodyPr wrap="none">
            <a:spAutoFit/>
          </a:bodyPr>
          <a:lstStyle/>
          <a:p>
            <a:pPr algn="ctr"/>
            <a:r>
              <a:rPr lang="ar-JO"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10</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1"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855" y="279629"/>
            <a:ext cx="7942291"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2" name="מלבן 11"/>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33814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10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10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10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2">
                                            <p:txEl>
                                              <p:pRg st="3" end="3"/>
                                            </p:txEl>
                                          </p:spTgt>
                                        </p:tgtEl>
                                        <p:attrNameLst>
                                          <p:attrName>style.visibility</p:attrName>
                                        </p:attrNameLst>
                                      </p:cBhvr>
                                      <p:to>
                                        <p:strVal val="visible"/>
                                      </p:to>
                                    </p:set>
                                    <p:anim calcmode="lin" valueType="num">
                                      <p:cBhvr additive="base">
                                        <p:cTn id="22" dur="10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100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2">
                                            <p:txEl>
                                              <p:pRg st="5" end="5"/>
                                            </p:txEl>
                                          </p:spTgt>
                                        </p:tgtEl>
                                        <p:attrNameLst>
                                          <p:attrName>style.visibility</p:attrName>
                                        </p:attrNameLst>
                                      </p:cBhvr>
                                      <p:to>
                                        <p:strVal val="visible"/>
                                      </p:to>
                                    </p:set>
                                    <p:anim calcmode="lin" valueType="num">
                                      <p:cBhvr additive="base">
                                        <p:cTn id="32" dur="100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additive="base">
                                        <p:cTn id="37" dur="100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2">
                                            <p:txEl>
                                              <p:pRg st="7" end="7"/>
                                            </p:txEl>
                                          </p:spTgt>
                                        </p:tgtEl>
                                        <p:attrNameLst>
                                          <p:attrName>style.visibility</p:attrName>
                                        </p:attrNameLst>
                                      </p:cBhvr>
                                      <p:to>
                                        <p:strVal val="visible"/>
                                      </p:to>
                                    </p:set>
                                    <p:anim calcmode="lin" valueType="num">
                                      <p:cBhvr additive="base">
                                        <p:cTn id="42" dur="100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2">
                                            <p:txEl>
                                              <p:pRg st="8" end="8"/>
                                            </p:txEl>
                                          </p:spTgt>
                                        </p:tgtEl>
                                        <p:attrNameLst>
                                          <p:attrName>style.visibility</p:attrName>
                                        </p:attrNameLst>
                                      </p:cBhvr>
                                      <p:to>
                                        <p:strVal val="visible"/>
                                      </p:to>
                                    </p:set>
                                    <p:anim calcmode="lin" valueType="num">
                                      <p:cBhvr additive="base">
                                        <p:cTn id="47" dur="100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2">
                                            <p:txEl>
                                              <p:pRg st="9" end="9"/>
                                            </p:txEl>
                                          </p:spTgt>
                                        </p:tgtEl>
                                        <p:attrNameLst>
                                          <p:attrName>style.visibility</p:attrName>
                                        </p:attrNameLst>
                                      </p:cBhvr>
                                      <p:to>
                                        <p:strVal val="visible"/>
                                      </p:to>
                                    </p:set>
                                    <p:anim calcmode="lin" valueType="num">
                                      <p:cBhvr additive="base">
                                        <p:cTn id="52" dur="100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2">
                                            <p:txEl>
                                              <p:pRg st="10" end="10"/>
                                            </p:txEl>
                                          </p:spTgt>
                                        </p:tgtEl>
                                        <p:attrNameLst>
                                          <p:attrName>style.visibility</p:attrName>
                                        </p:attrNameLst>
                                      </p:cBhvr>
                                      <p:to>
                                        <p:strVal val="visible"/>
                                      </p:to>
                                    </p:set>
                                    <p:anim calcmode="lin" valueType="num">
                                      <p:cBhvr additive="base">
                                        <p:cTn id="57" dur="10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2">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2">
                                            <p:txEl>
                                              <p:pRg st="11" end="11"/>
                                            </p:txEl>
                                          </p:spTgt>
                                        </p:tgtEl>
                                        <p:attrNameLst>
                                          <p:attrName>style.visibility</p:attrName>
                                        </p:attrNameLst>
                                      </p:cBhvr>
                                      <p:to>
                                        <p:strVal val="visible"/>
                                      </p:to>
                                    </p:set>
                                    <p:anim calcmode="lin" valueType="num">
                                      <p:cBhvr additive="base">
                                        <p:cTn id="62" dur="10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2">
                                            <p:txEl>
                                              <p:pRg st="12" end="12"/>
                                            </p:txEl>
                                          </p:spTgt>
                                        </p:tgtEl>
                                        <p:attrNameLst>
                                          <p:attrName>style.visibility</p:attrName>
                                        </p:attrNameLst>
                                      </p:cBhvr>
                                      <p:to>
                                        <p:strVal val="visible"/>
                                      </p:to>
                                    </p:set>
                                    <p:anim calcmode="lin" valueType="num">
                                      <p:cBhvr additive="base">
                                        <p:cTn id="67" dur="100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638130" y="87554"/>
            <a:ext cx="468000" cy="468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3" name="מלבן 2"/>
          <p:cNvSpPr/>
          <p:nvPr/>
        </p:nvSpPr>
        <p:spPr>
          <a:xfrm>
            <a:off x="8600260" y="87554"/>
            <a:ext cx="543740" cy="523220"/>
          </a:xfrm>
          <a:prstGeom prst="rect">
            <a:avLst/>
          </a:prstGeom>
        </p:spPr>
        <p:txBody>
          <a:bodyPr wrap="none">
            <a:spAutoFit/>
          </a:bodyPr>
          <a:lstStyle/>
          <a:p>
            <a:pPr algn="ct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11</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2"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097" y="294090"/>
            <a:ext cx="7985807"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1" name="מלבן 10"/>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41927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10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10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10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10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additive="base">
                                        <p:cTn id="32" dur="10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100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additive="base">
                                        <p:cTn id="42" dur="100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100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1">
                                            <p:txEl>
                                              <p:pRg st="9" end="9"/>
                                            </p:txEl>
                                          </p:spTgt>
                                        </p:tgtEl>
                                        <p:attrNameLst>
                                          <p:attrName>style.visibility</p:attrName>
                                        </p:attrNameLst>
                                      </p:cBhvr>
                                      <p:to>
                                        <p:strVal val="visible"/>
                                      </p:to>
                                    </p:set>
                                    <p:anim calcmode="lin" valueType="num">
                                      <p:cBhvr additive="base">
                                        <p:cTn id="52" dur="100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1">
                                            <p:txEl>
                                              <p:pRg st="10" end="10"/>
                                            </p:txEl>
                                          </p:spTgt>
                                        </p:tgtEl>
                                        <p:attrNameLst>
                                          <p:attrName>style.visibility</p:attrName>
                                        </p:attrNameLst>
                                      </p:cBhvr>
                                      <p:to>
                                        <p:strVal val="visible"/>
                                      </p:to>
                                    </p:set>
                                    <p:anim calcmode="lin" valueType="num">
                                      <p:cBhvr additive="base">
                                        <p:cTn id="57" dur="10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1">
                                            <p:txEl>
                                              <p:pRg st="11" end="11"/>
                                            </p:txEl>
                                          </p:spTgt>
                                        </p:tgtEl>
                                        <p:attrNameLst>
                                          <p:attrName>style.visibility</p:attrName>
                                        </p:attrNameLst>
                                      </p:cBhvr>
                                      <p:to>
                                        <p:strVal val="visible"/>
                                      </p:to>
                                    </p:set>
                                    <p:anim calcmode="lin" valueType="num">
                                      <p:cBhvr additive="base">
                                        <p:cTn id="62" dur="10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1">
                                            <p:txEl>
                                              <p:pRg st="12" end="12"/>
                                            </p:txEl>
                                          </p:spTgt>
                                        </p:tgtEl>
                                        <p:attrNameLst>
                                          <p:attrName>style.visibility</p:attrName>
                                        </p:attrNameLst>
                                      </p:cBhvr>
                                      <p:to>
                                        <p:strVal val="visible"/>
                                      </p:to>
                                    </p:set>
                                    <p:anim calcmode="lin" valueType="num">
                                      <p:cBhvr additive="base">
                                        <p:cTn id="67" dur="10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638130" y="87554"/>
            <a:ext cx="468000" cy="468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3" name="מלבן 2"/>
          <p:cNvSpPr/>
          <p:nvPr/>
        </p:nvSpPr>
        <p:spPr>
          <a:xfrm>
            <a:off x="8600260" y="87554"/>
            <a:ext cx="543740" cy="523220"/>
          </a:xfrm>
          <a:prstGeom prst="rect">
            <a:avLst/>
          </a:prstGeom>
        </p:spPr>
        <p:txBody>
          <a:bodyPr wrap="none">
            <a:spAutoFit/>
          </a:bodyPr>
          <a:lstStyle/>
          <a:p>
            <a:pPr algn="ct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12</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1"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295" y="298282"/>
            <a:ext cx="7929410"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2" name="מלבן 11"/>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33227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10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10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10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2">
                                            <p:txEl>
                                              <p:pRg st="3" end="3"/>
                                            </p:txEl>
                                          </p:spTgt>
                                        </p:tgtEl>
                                        <p:attrNameLst>
                                          <p:attrName>style.visibility</p:attrName>
                                        </p:attrNameLst>
                                      </p:cBhvr>
                                      <p:to>
                                        <p:strVal val="visible"/>
                                      </p:to>
                                    </p:set>
                                    <p:anim calcmode="lin" valueType="num">
                                      <p:cBhvr additive="base">
                                        <p:cTn id="22" dur="10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100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2">
                                            <p:txEl>
                                              <p:pRg st="5" end="5"/>
                                            </p:txEl>
                                          </p:spTgt>
                                        </p:tgtEl>
                                        <p:attrNameLst>
                                          <p:attrName>style.visibility</p:attrName>
                                        </p:attrNameLst>
                                      </p:cBhvr>
                                      <p:to>
                                        <p:strVal val="visible"/>
                                      </p:to>
                                    </p:set>
                                    <p:anim calcmode="lin" valueType="num">
                                      <p:cBhvr additive="base">
                                        <p:cTn id="32" dur="100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additive="base">
                                        <p:cTn id="37" dur="100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2">
                                            <p:txEl>
                                              <p:pRg st="7" end="7"/>
                                            </p:txEl>
                                          </p:spTgt>
                                        </p:tgtEl>
                                        <p:attrNameLst>
                                          <p:attrName>style.visibility</p:attrName>
                                        </p:attrNameLst>
                                      </p:cBhvr>
                                      <p:to>
                                        <p:strVal val="visible"/>
                                      </p:to>
                                    </p:set>
                                    <p:anim calcmode="lin" valueType="num">
                                      <p:cBhvr additive="base">
                                        <p:cTn id="42" dur="100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2">
                                            <p:txEl>
                                              <p:pRg st="8" end="8"/>
                                            </p:txEl>
                                          </p:spTgt>
                                        </p:tgtEl>
                                        <p:attrNameLst>
                                          <p:attrName>style.visibility</p:attrName>
                                        </p:attrNameLst>
                                      </p:cBhvr>
                                      <p:to>
                                        <p:strVal val="visible"/>
                                      </p:to>
                                    </p:set>
                                    <p:anim calcmode="lin" valueType="num">
                                      <p:cBhvr additive="base">
                                        <p:cTn id="47" dur="100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2">
                                            <p:txEl>
                                              <p:pRg st="9" end="9"/>
                                            </p:txEl>
                                          </p:spTgt>
                                        </p:tgtEl>
                                        <p:attrNameLst>
                                          <p:attrName>style.visibility</p:attrName>
                                        </p:attrNameLst>
                                      </p:cBhvr>
                                      <p:to>
                                        <p:strVal val="visible"/>
                                      </p:to>
                                    </p:set>
                                    <p:anim calcmode="lin" valueType="num">
                                      <p:cBhvr additive="base">
                                        <p:cTn id="52" dur="100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2">
                                            <p:txEl>
                                              <p:pRg st="10" end="10"/>
                                            </p:txEl>
                                          </p:spTgt>
                                        </p:tgtEl>
                                        <p:attrNameLst>
                                          <p:attrName>style.visibility</p:attrName>
                                        </p:attrNameLst>
                                      </p:cBhvr>
                                      <p:to>
                                        <p:strVal val="visible"/>
                                      </p:to>
                                    </p:set>
                                    <p:anim calcmode="lin" valueType="num">
                                      <p:cBhvr additive="base">
                                        <p:cTn id="57" dur="10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2">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2">
                                            <p:txEl>
                                              <p:pRg st="11" end="11"/>
                                            </p:txEl>
                                          </p:spTgt>
                                        </p:tgtEl>
                                        <p:attrNameLst>
                                          <p:attrName>style.visibility</p:attrName>
                                        </p:attrNameLst>
                                      </p:cBhvr>
                                      <p:to>
                                        <p:strVal val="visible"/>
                                      </p:to>
                                    </p:set>
                                    <p:anim calcmode="lin" valueType="num">
                                      <p:cBhvr additive="base">
                                        <p:cTn id="62" dur="10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2">
                                            <p:txEl>
                                              <p:pRg st="12" end="12"/>
                                            </p:txEl>
                                          </p:spTgt>
                                        </p:tgtEl>
                                        <p:attrNameLst>
                                          <p:attrName>style.visibility</p:attrName>
                                        </p:attrNameLst>
                                      </p:cBhvr>
                                      <p:to>
                                        <p:strVal val="visible"/>
                                      </p:to>
                                    </p:set>
                                    <p:anim calcmode="lin" valueType="num">
                                      <p:cBhvr additive="base">
                                        <p:cTn id="67" dur="100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638130" y="87554"/>
            <a:ext cx="468000" cy="468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3" name="מלבן 2"/>
          <p:cNvSpPr/>
          <p:nvPr/>
        </p:nvSpPr>
        <p:spPr>
          <a:xfrm>
            <a:off x="8600260" y="87554"/>
            <a:ext cx="543740" cy="523220"/>
          </a:xfrm>
          <a:prstGeom prst="rect">
            <a:avLst/>
          </a:prstGeom>
        </p:spPr>
        <p:txBody>
          <a:bodyPr wrap="none">
            <a:spAutoFit/>
          </a:bodyPr>
          <a:lstStyle/>
          <a:p>
            <a:pPr algn="ct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13</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2"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01" y="271690"/>
            <a:ext cx="7919999"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1" name="מלבן 10"/>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70277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10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10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10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10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additive="base">
                                        <p:cTn id="32" dur="10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100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additive="base">
                                        <p:cTn id="42" dur="100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100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1">
                                            <p:txEl>
                                              <p:pRg st="9" end="9"/>
                                            </p:txEl>
                                          </p:spTgt>
                                        </p:tgtEl>
                                        <p:attrNameLst>
                                          <p:attrName>style.visibility</p:attrName>
                                        </p:attrNameLst>
                                      </p:cBhvr>
                                      <p:to>
                                        <p:strVal val="visible"/>
                                      </p:to>
                                    </p:set>
                                    <p:anim calcmode="lin" valueType="num">
                                      <p:cBhvr additive="base">
                                        <p:cTn id="52" dur="100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1">
                                            <p:txEl>
                                              <p:pRg st="10" end="10"/>
                                            </p:txEl>
                                          </p:spTgt>
                                        </p:tgtEl>
                                        <p:attrNameLst>
                                          <p:attrName>style.visibility</p:attrName>
                                        </p:attrNameLst>
                                      </p:cBhvr>
                                      <p:to>
                                        <p:strVal val="visible"/>
                                      </p:to>
                                    </p:set>
                                    <p:anim calcmode="lin" valueType="num">
                                      <p:cBhvr additive="base">
                                        <p:cTn id="57" dur="10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1">
                                            <p:txEl>
                                              <p:pRg st="11" end="11"/>
                                            </p:txEl>
                                          </p:spTgt>
                                        </p:tgtEl>
                                        <p:attrNameLst>
                                          <p:attrName>style.visibility</p:attrName>
                                        </p:attrNameLst>
                                      </p:cBhvr>
                                      <p:to>
                                        <p:strVal val="visible"/>
                                      </p:to>
                                    </p:set>
                                    <p:anim calcmode="lin" valueType="num">
                                      <p:cBhvr additive="base">
                                        <p:cTn id="62" dur="10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1">
                                            <p:txEl>
                                              <p:pRg st="12" end="12"/>
                                            </p:txEl>
                                          </p:spTgt>
                                        </p:tgtEl>
                                        <p:attrNameLst>
                                          <p:attrName>style.visibility</p:attrName>
                                        </p:attrNameLst>
                                      </p:cBhvr>
                                      <p:to>
                                        <p:strVal val="visible"/>
                                      </p:to>
                                    </p:set>
                                    <p:anim calcmode="lin" valueType="num">
                                      <p:cBhvr additive="base">
                                        <p:cTn id="67" dur="10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638130" y="87554"/>
            <a:ext cx="468000" cy="468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3" name="מלבן 2"/>
          <p:cNvSpPr/>
          <p:nvPr/>
        </p:nvSpPr>
        <p:spPr>
          <a:xfrm>
            <a:off x="8600260" y="87554"/>
            <a:ext cx="543740" cy="523220"/>
          </a:xfrm>
          <a:prstGeom prst="rect">
            <a:avLst/>
          </a:prstGeom>
        </p:spPr>
        <p:txBody>
          <a:bodyPr wrap="none">
            <a:spAutoFit/>
          </a:bodyPr>
          <a:lstStyle/>
          <a:p>
            <a:pPr algn="ct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14</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1"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663" y="295970"/>
            <a:ext cx="5082675"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2" name="מלבן 11"/>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173275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10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10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10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2">
                                            <p:txEl>
                                              <p:pRg st="3" end="3"/>
                                            </p:txEl>
                                          </p:spTgt>
                                        </p:tgtEl>
                                        <p:attrNameLst>
                                          <p:attrName>style.visibility</p:attrName>
                                        </p:attrNameLst>
                                      </p:cBhvr>
                                      <p:to>
                                        <p:strVal val="visible"/>
                                      </p:to>
                                    </p:set>
                                    <p:anim calcmode="lin" valueType="num">
                                      <p:cBhvr additive="base">
                                        <p:cTn id="22" dur="10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100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2">
                                            <p:txEl>
                                              <p:pRg st="5" end="5"/>
                                            </p:txEl>
                                          </p:spTgt>
                                        </p:tgtEl>
                                        <p:attrNameLst>
                                          <p:attrName>style.visibility</p:attrName>
                                        </p:attrNameLst>
                                      </p:cBhvr>
                                      <p:to>
                                        <p:strVal val="visible"/>
                                      </p:to>
                                    </p:set>
                                    <p:anim calcmode="lin" valueType="num">
                                      <p:cBhvr additive="base">
                                        <p:cTn id="32" dur="100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additive="base">
                                        <p:cTn id="37" dur="100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2">
                                            <p:txEl>
                                              <p:pRg st="7" end="7"/>
                                            </p:txEl>
                                          </p:spTgt>
                                        </p:tgtEl>
                                        <p:attrNameLst>
                                          <p:attrName>style.visibility</p:attrName>
                                        </p:attrNameLst>
                                      </p:cBhvr>
                                      <p:to>
                                        <p:strVal val="visible"/>
                                      </p:to>
                                    </p:set>
                                    <p:anim calcmode="lin" valueType="num">
                                      <p:cBhvr additive="base">
                                        <p:cTn id="42" dur="100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2">
                                            <p:txEl>
                                              <p:pRg st="8" end="8"/>
                                            </p:txEl>
                                          </p:spTgt>
                                        </p:tgtEl>
                                        <p:attrNameLst>
                                          <p:attrName>style.visibility</p:attrName>
                                        </p:attrNameLst>
                                      </p:cBhvr>
                                      <p:to>
                                        <p:strVal val="visible"/>
                                      </p:to>
                                    </p:set>
                                    <p:anim calcmode="lin" valueType="num">
                                      <p:cBhvr additive="base">
                                        <p:cTn id="47" dur="100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2">
                                            <p:txEl>
                                              <p:pRg st="9" end="9"/>
                                            </p:txEl>
                                          </p:spTgt>
                                        </p:tgtEl>
                                        <p:attrNameLst>
                                          <p:attrName>style.visibility</p:attrName>
                                        </p:attrNameLst>
                                      </p:cBhvr>
                                      <p:to>
                                        <p:strVal val="visible"/>
                                      </p:to>
                                    </p:set>
                                    <p:anim calcmode="lin" valueType="num">
                                      <p:cBhvr additive="base">
                                        <p:cTn id="52" dur="100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2">
                                            <p:txEl>
                                              <p:pRg st="10" end="10"/>
                                            </p:txEl>
                                          </p:spTgt>
                                        </p:tgtEl>
                                        <p:attrNameLst>
                                          <p:attrName>style.visibility</p:attrName>
                                        </p:attrNameLst>
                                      </p:cBhvr>
                                      <p:to>
                                        <p:strVal val="visible"/>
                                      </p:to>
                                    </p:set>
                                    <p:anim calcmode="lin" valueType="num">
                                      <p:cBhvr additive="base">
                                        <p:cTn id="57" dur="10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2">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2">
                                            <p:txEl>
                                              <p:pRg st="11" end="11"/>
                                            </p:txEl>
                                          </p:spTgt>
                                        </p:tgtEl>
                                        <p:attrNameLst>
                                          <p:attrName>style.visibility</p:attrName>
                                        </p:attrNameLst>
                                      </p:cBhvr>
                                      <p:to>
                                        <p:strVal val="visible"/>
                                      </p:to>
                                    </p:set>
                                    <p:anim calcmode="lin" valueType="num">
                                      <p:cBhvr additive="base">
                                        <p:cTn id="62" dur="10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2">
                                            <p:txEl>
                                              <p:pRg st="12" end="12"/>
                                            </p:txEl>
                                          </p:spTgt>
                                        </p:tgtEl>
                                        <p:attrNameLst>
                                          <p:attrName>style.visibility</p:attrName>
                                        </p:attrNameLst>
                                      </p:cBhvr>
                                      <p:to>
                                        <p:strVal val="visible"/>
                                      </p:to>
                                    </p:set>
                                    <p:anim calcmode="lin" valueType="num">
                                      <p:cBhvr additive="base">
                                        <p:cTn id="67" dur="100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638130" y="87554"/>
            <a:ext cx="468000" cy="468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3" name="מלבן 2"/>
          <p:cNvSpPr/>
          <p:nvPr/>
        </p:nvSpPr>
        <p:spPr>
          <a:xfrm>
            <a:off x="8600260" y="87554"/>
            <a:ext cx="543740" cy="523220"/>
          </a:xfrm>
          <a:prstGeom prst="rect">
            <a:avLst/>
          </a:prstGeom>
        </p:spPr>
        <p:txBody>
          <a:bodyPr wrap="none">
            <a:spAutoFit/>
          </a:bodyPr>
          <a:lstStyle/>
          <a:p>
            <a:pPr algn="ct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15</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2"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302" y="291818"/>
            <a:ext cx="7933396"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1" name="מלבן 10"/>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36229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10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10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10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10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additive="base">
                                        <p:cTn id="32" dur="10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100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additive="base">
                                        <p:cTn id="42" dur="100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100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1">
                                            <p:txEl>
                                              <p:pRg st="9" end="9"/>
                                            </p:txEl>
                                          </p:spTgt>
                                        </p:tgtEl>
                                        <p:attrNameLst>
                                          <p:attrName>style.visibility</p:attrName>
                                        </p:attrNameLst>
                                      </p:cBhvr>
                                      <p:to>
                                        <p:strVal val="visible"/>
                                      </p:to>
                                    </p:set>
                                    <p:anim calcmode="lin" valueType="num">
                                      <p:cBhvr additive="base">
                                        <p:cTn id="52" dur="100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1">
                                            <p:txEl>
                                              <p:pRg st="10" end="10"/>
                                            </p:txEl>
                                          </p:spTgt>
                                        </p:tgtEl>
                                        <p:attrNameLst>
                                          <p:attrName>style.visibility</p:attrName>
                                        </p:attrNameLst>
                                      </p:cBhvr>
                                      <p:to>
                                        <p:strVal val="visible"/>
                                      </p:to>
                                    </p:set>
                                    <p:anim calcmode="lin" valueType="num">
                                      <p:cBhvr additive="base">
                                        <p:cTn id="57" dur="10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1">
                                            <p:txEl>
                                              <p:pRg st="11" end="11"/>
                                            </p:txEl>
                                          </p:spTgt>
                                        </p:tgtEl>
                                        <p:attrNameLst>
                                          <p:attrName>style.visibility</p:attrName>
                                        </p:attrNameLst>
                                      </p:cBhvr>
                                      <p:to>
                                        <p:strVal val="visible"/>
                                      </p:to>
                                    </p:set>
                                    <p:anim calcmode="lin" valueType="num">
                                      <p:cBhvr additive="base">
                                        <p:cTn id="62" dur="10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1">
                                            <p:txEl>
                                              <p:pRg st="12" end="12"/>
                                            </p:txEl>
                                          </p:spTgt>
                                        </p:tgtEl>
                                        <p:attrNameLst>
                                          <p:attrName>style.visibility</p:attrName>
                                        </p:attrNameLst>
                                      </p:cBhvr>
                                      <p:to>
                                        <p:strVal val="visible"/>
                                      </p:to>
                                    </p:set>
                                    <p:anim calcmode="lin" valueType="num">
                                      <p:cBhvr additive="base">
                                        <p:cTn id="67" dur="10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638130" y="87554"/>
            <a:ext cx="468000" cy="468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3" name="מלבן 2"/>
          <p:cNvSpPr/>
          <p:nvPr/>
        </p:nvSpPr>
        <p:spPr>
          <a:xfrm>
            <a:off x="8600260" y="87554"/>
            <a:ext cx="543740" cy="523220"/>
          </a:xfrm>
          <a:prstGeom prst="rect">
            <a:avLst/>
          </a:prstGeom>
        </p:spPr>
        <p:txBody>
          <a:bodyPr wrap="none">
            <a:spAutoFit/>
          </a:bodyPr>
          <a:lstStyle/>
          <a:p>
            <a:pPr algn="ct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16</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1"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051" y="296794"/>
            <a:ext cx="7929899"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Tree>
    <p:extLst>
      <p:ext uri="{BB962C8B-B14F-4D97-AF65-F5344CB8AC3E}">
        <p14:creationId xmlns:p14="http://schemas.microsoft.com/office/powerpoint/2010/main" val="1259918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xy" algn="tl"/>
        </a:blipFill>
        <a:effectLst/>
      </p:bgPr>
    </p:bg>
    <p:spTree>
      <p:nvGrpSpPr>
        <p:cNvPr id="1" name=""/>
        <p:cNvGrpSpPr/>
        <p:nvPr/>
      </p:nvGrpSpPr>
      <p:grpSpPr>
        <a:xfrm>
          <a:off x="0" y="0"/>
          <a:ext cx="0" cy="0"/>
          <a:chOff x="0" y="0"/>
          <a:chExt cx="0" cy="0"/>
        </a:xfrm>
      </p:grpSpPr>
      <p:sp>
        <p:nvSpPr>
          <p:cNvPr id="3" name="מלבן מעוגל 2">
            <a:hlinkClick r:id="rId3" action="ppaction://hlinksldjump"/>
          </p:cNvPr>
          <p:cNvSpPr/>
          <p:nvPr/>
        </p:nvSpPr>
        <p:spPr>
          <a:xfrm>
            <a:off x="7219917" y="1263761"/>
            <a:ext cx="177747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فعّاليّة تمهيديّة</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4" name="מלבן מעוגל 3">
            <a:hlinkClick r:id="rId4" action="ppaction://hlinksldjump"/>
          </p:cNvPr>
          <p:cNvSpPr/>
          <p:nvPr/>
        </p:nvSpPr>
        <p:spPr>
          <a:xfrm>
            <a:off x="3738738" y="6293621"/>
            <a:ext cx="1666524" cy="564379"/>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619672" y="116632"/>
            <a:ext cx="4886083" cy="830997"/>
          </a:xfrm>
          <a:prstGeom prst="rect">
            <a:avLst/>
          </a:prstGeom>
          <a:blipFill dpi="0" rotWithShape="1">
            <a:blip r:embed="rId2">
              <a:alphaModFix amt="65000"/>
              <a:extLs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4800" dirty="0" smtClean="0"/>
              <a:t>«دمشق» </a:t>
            </a:r>
            <a:r>
              <a:rPr lang="ar-JO" sz="4800" dirty="0"/>
              <a:t>تبحث عن هويّة</a:t>
            </a:r>
            <a:endParaRPr lang="he-IL" sz="4800" dirty="0"/>
          </a:p>
        </p:txBody>
      </p:sp>
      <p:sp>
        <p:nvSpPr>
          <p:cNvPr id="11" name="מלבן 10"/>
          <p:cNvSpPr/>
          <p:nvPr/>
        </p:nvSpPr>
        <p:spPr>
          <a:xfrm>
            <a:off x="2091621" y="3429000"/>
            <a:ext cx="3942184" cy="1754326"/>
          </a:xfrm>
          <a:prstGeom prst="rect">
            <a:avLst/>
          </a:prstGeom>
          <a:blipFill dpi="0" rotWithShape="1">
            <a:blip r:embed="rId5">
              <a:alphaModFix amt="65000"/>
              <a:extLst>
                <a:ext uri="{BEBA8EAE-BF5A-486C-A8C5-ECC9F3942E4B}">
                  <a14:imgProps xmlns:a14="http://schemas.microsoft.com/office/drawing/2010/main">
                    <a14:imgLayer r:embed="rId6">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إعداد </a:t>
            </a:r>
          </a:p>
          <a:p>
            <a:pPr algn="ctr"/>
            <a:r>
              <a:rPr lang="ar-AE"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د. </a:t>
            </a:r>
            <a:r>
              <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راوية بربارة</a:t>
            </a:r>
            <a:endParaRPr lang="ar-AE"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a:p>
            <a:pPr algn="ctr"/>
            <a:r>
              <a:rPr lang="ar-AE"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مفتّشة مركّزة للّغة العربيّة</a:t>
            </a: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15" name="מלבן מעוגל 14">
            <a:hlinkClick r:id="rId7" action="ppaction://hlinksldjump"/>
          </p:cNvPr>
          <p:cNvSpPr/>
          <p:nvPr/>
        </p:nvSpPr>
        <p:spPr>
          <a:xfrm>
            <a:off x="7219917" y="1842324"/>
            <a:ext cx="177747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فعّاليّة </a:t>
            </a: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تصنيف</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16" name="מלבן מעוגל 15">
            <a:hlinkClick r:id="rId8" action="ppaction://hlinksldjump"/>
          </p:cNvPr>
          <p:cNvSpPr/>
          <p:nvPr/>
        </p:nvSpPr>
        <p:spPr>
          <a:xfrm>
            <a:off x="7219917" y="2385949"/>
            <a:ext cx="177747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فعّاليّة </a:t>
            </a: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دمج</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17" name="מלבן מעוגל 16">
            <a:hlinkClick r:id="rId9" action="ppaction://hlinksldjump"/>
          </p:cNvPr>
          <p:cNvSpPr/>
          <p:nvPr/>
        </p:nvSpPr>
        <p:spPr>
          <a:xfrm>
            <a:off x="7219917" y="2941067"/>
            <a:ext cx="177747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فعّاليّة </a:t>
            </a: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مقارنة</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18" name="מלבן מעוגל 17">
            <a:hlinkClick r:id="rId10" action="ppaction://hlinksldjump"/>
          </p:cNvPr>
          <p:cNvSpPr/>
          <p:nvPr/>
        </p:nvSpPr>
        <p:spPr>
          <a:xfrm>
            <a:off x="7219917" y="3491707"/>
            <a:ext cx="177747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فعّاليّة </a:t>
            </a: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استماع</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12" name="מלבן מעוגל 11">
            <a:hlinkClick r:id="rId11" action="ppaction://hlinksldjump"/>
          </p:cNvPr>
          <p:cNvSpPr/>
          <p:nvPr/>
        </p:nvSpPr>
        <p:spPr>
          <a:xfrm>
            <a:off x="7229005" y="4062748"/>
            <a:ext cx="177747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عرض النصّ</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13" name="מלבן 12"/>
          <p:cNvSpPr/>
          <p:nvPr/>
        </p:nvSpPr>
        <p:spPr>
          <a:xfrm>
            <a:off x="2091621" y="5434528"/>
            <a:ext cx="3942184" cy="646331"/>
          </a:xfrm>
          <a:prstGeom prst="rect">
            <a:avLst/>
          </a:prstGeom>
          <a:blipFill dpi="0" rotWithShape="1">
            <a:blip r:embed="rId5">
              <a:alphaModFix amt="65000"/>
              <a:extLst>
                <a:ext uri="{BEBA8EAE-BF5A-486C-A8C5-ECC9F3942E4B}">
                  <a14:imgProps xmlns:a14="http://schemas.microsoft.com/office/drawing/2010/main">
                    <a14:imgLayer r:embed="rId6">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حوسبة – الياس نجار</a:t>
            </a: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Tree>
    <p:extLst>
      <p:ext uri="{BB962C8B-B14F-4D97-AF65-F5344CB8AC3E}">
        <p14:creationId xmlns:p14="http://schemas.microsoft.com/office/powerpoint/2010/main" val="683737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79512" y="116632"/>
            <a:ext cx="8784975" cy="830997"/>
          </a:xfrm>
          <a:prstGeom prst="rect">
            <a:avLst/>
          </a:prstGeom>
          <a:blipFill dpi="0" rotWithShape="1">
            <a:blip r:embed="rId8">
              <a:alphaModFix amt="65000"/>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pPr lvl="0"/>
            <a:r>
              <a:rPr lang="ar-JO" dirty="0" smtClean="0"/>
              <a:t>2</a:t>
            </a:r>
            <a:r>
              <a:rPr lang="ar-JO" sz="4800" dirty="0" smtClean="0"/>
              <a:t>) فعّاليّة تصنيف (</a:t>
            </a:r>
            <a:r>
              <a:rPr lang="ar-JO" dirty="0">
                <a:solidFill>
                  <a:schemeClr val="bg1"/>
                </a:solidFill>
              </a:rPr>
              <a:t>نتناقش مع الطلّاب حول معايير التصنيف</a:t>
            </a:r>
            <a:r>
              <a:rPr lang="ar-JO" sz="4800" dirty="0" smtClean="0"/>
              <a:t>.)</a:t>
            </a:r>
            <a:endParaRPr lang="he-IL" sz="4800" dirty="0"/>
          </a:p>
        </p:txBody>
      </p:sp>
      <p:sp>
        <p:nvSpPr>
          <p:cNvPr id="7" name="מלבן 6"/>
          <p:cNvSpPr>
            <a:spLocks/>
          </p:cNvSpPr>
          <p:nvPr/>
        </p:nvSpPr>
        <p:spPr>
          <a:xfrm>
            <a:off x="179512" y="1124744"/>
            <a:ext cx="8784975" cy="5147195"/>
          </a:xfrm>
          <a:prstGeom prst="rect">
            <a:avLst/>
          </a:prstGeom>
          <a:blipFill dpi="0" rotWithShape="1">
            <a:blip r:embed="rId9">
              <a:alphaModFix amt="65000"/>
              <a:extLst>
                <a:ext uri="{BEBA8EAE-BF5A-486C-A8C5-ECC9F3942E4B}">
                  <a14:imgProps xmlns:a14="http://schemas.microsoft.com/office/drawing/2010/main">
                    <a14:imgLayer r:embed="rId5">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graphicFrame>
        <p:nvGraphicFramePr>
          <p:cNvPr id="3" name="טבלה 2"/>
          <p:cNvGraphicFramePr>
            <a:graphicFrameLocks noGrp="1"/>
          </p:cNvGraphicFramePr>
          <p:nvPr>
            <p:extLst>
              <p:ext uri="{D42A27DB-BD31-4B8C-83A1-F6EECF244321}">
                <p14:modId xmlns:p14="http://schemas.microsoft.com/office/powerpoint/2010/main" val="934713115"/>
              </p:ext>
            </p:extLst>
          </p:nvPr>
        </p:nvGraphicFramePr>
        <p:xfrm>
          <a:off x="2416694" y="1655874"/>
          <a:ext cx="6211998" cy="4428499"/>
        </p:xfrm>
        <a:graphic>
          <a:graphicData uri="http://schemas.openxmlformats.org/drawingml/2006/table">
            <a:tbl>
              <a:tblPr rtl="1" firstRow="1" bandRow="1">
                <a:effectLst>
                  <a:outerShdw blurRad="50800" dist="38100" dir="5400000" algn="t" rotWithShape="0">
                    <a:prstClr val="black">
                      <a:alpha val="40000"/>
                    </a:prstClr>
                  </a:outerShdw>
                </a:effectLst>
                <a:tableStyleId>{5C22544A-7EE6-4342-B048-85BDC9FD1C3A}</a:tableStyleId>
              </a:tblPr>
              <a:tblGrid>
                <a:gridCol w="3281686"/>
                <a:gridCol w="2930312"/>
              </a:tblGrid>
              <a:tr h="588019">
                <a:tc>
                  <a:txBody>
                    <a:bodyPr/>
                    <a:lstStyle/>
                    <a:p>
                      <a:pPr algn="ctr" rtl="1"/>
                      <a:r>
                        <a:rPr lang="ar-JO" sz="2800" dirty="0" smtClean="0">
                          <a:solidFill>
                            <a:schemeClr val="tx1"/>
                          </a:solidFill>
                          <a:latin typeface="Traditional Arabic" pitchFamily="18" charset="-78"/>
                          <a:cs typeface="Traditional Arabic" pitchFamily="18" charset="-78"/>
                        </a:rPr>
                        <a:t>الأثر</a:t>
                      </a:r>
                      <a:endParaRPr lang="he-IL" sz="28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JO" sz="2800" dirty="0" smtClean="0">
                          <a:solidFill>
                            <a:schemeClr val="tx1"/>
                          </a:solidFill>
                          <a:latin typeface="Traditional Arabic" pitchFamily="18" charset="-78"/>
                          <a:cs typeface="Traditional Arabic" pitchFamily="18" charset="-78"/>
                        </a:rPr>
                        <a:t>الفترة الزمنيّة</a:t>
                      </a:r>
                      <a:endParaRPr lang="he-IL" sz="28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r>
            </a:tbl>
          </a:graphicData>
        </a:graphic>
      </p:graphicFrame>
      <p:sp>
        <p:nvSpPr>
          <p:cNvPr id="9" name="الألف الثالث قبل الميلاد"/>
          <p:cNvSpPr/>
          <p:nvPr/>
        </p:nvSpPr>
        <p:spPr>
          <a:xfrm>
            <a:off x="3273834" y="2402532"/>
            <a:ext cx="2061783" cy="461665"/>
          </a:xfrm>
          <a:prstGeom prst="rect">
            <a:avLst/>
          </a:prstGeom>
        </p:spPr>
        <p:txBody>
          <a:bodyPr wrap="none">
            <a:spAutoFit/>
          </a:bodyPr>
          <a:lstStyle/>
          <a:p>
            <a:r>
              <a:rPr lang="ar-SA" sz="2400" dirty="0">
                <a:solidFill>
                  <a:prstClr val="black"/>
                </a:solidFill>
                <a:ea typeface="Calibri"/>
                <a:cs typeface="Traditional Arabic"/>
              </a:rPr>
              <a:t>الألف الثالث قبل الميلاد</a:t>
            </a:r>
            <a:endParaRPr lang="he-IL" sz="2400" dirty="0">
              <a:solidFill>
                <a:prstClr val="black"/>
              </a:solidFill>
              <a:ea typeface="Calibri"/>
              <a:cs typeface="Traditional Arabic"/>
            </a:endParaRPr>
          </a:p>
        </p:txBody>
      </p:sp>
      <p:sp>
        <p:nvSpPr>
          <p:cNvPr id="11" name="قطعة فخارية"/>
          <p:cNvSpPr/>
          <p:nvPr/>
        </p:nvSpPr>
        <p:spPr>
          <a:xfrm>
            <a:off x="7359696" y="2402532"/>
            <a:ext cx="1146468" cy="461665"/>
          </a:xfrm>
          <a:prstGeom prst="rect">
            <a:avLst/>
          </a:prstGeom>
        </p:spPr>
        <p:txBody>
          <a:bodyPr wrap="none">
            <a:spAutoFit/>
          </a:bodyPr>
          <a:lstStyle/>
          <a:p>
            <a:r>
              <a:rPr lang="ar-SA" sz="2400" dirty="0">
                <a:solidFill>
                  <a:srgbClr val="0000FF"/>
                </a:solidFill>
                <a:ea typeface="Calibri"/>
                <a:cs typeface="Traditional Arabic"/>
              </a:rPr>
              <a:t>قطعة فخارية</a:t>
            </a:r>
            <a:endParaRPr lang="he-IL" sz="2400" dirty="0">
              <a:solidFill>
                <a:srgbClr val="0000FF"/>
              </a:solidFill>
              <a:ea typeface="Calibri"/>
              <a:cs typeface="Traditional Arabic"/>
            </a:endParaRPr>
          </a:p>
        </p:txBody>
      </p:sp>
      <p:sp>
        <p:nvSpPr>
          <p:cNvPr id="12" name="العصر الآرامي"/>
          <p:cNvSpPr/>
          <p:nvPr/>
        </p:nvSpPr>
        <p:spPr>
          <a:xfrm>
            <a:off x="2512636" y="2993779"/>
            <a:ext cx="2799164" cy="461665"/>
          </a:xfrm>
          <a:prstGeom prst="rect">
            <a:avLst/>
          </a:prstGeom>
        </p:spPr>
        <p:txBody>
          <a:bodyPr wrap="none">
            <a:spAutoFit/>
          </a:bodyPr>
          <a:lstStyle/>
          <a:p>
            <a:r>
              <a:rPr lang="ar-SA" sz="2400" dirty="0">
                <a:solidFill>
                  <a:prstClr val="black"/>
                </a:solidFill>
                <a:ea typeface="Calibri"/>
                <a:cs typeface="Traditional Arabic"/>
              </a:rPr>
              <a:t>العصر </a:t>
            </a:r>
            <a:r>
              <a:rPr lang="ar-SA" sz="2400" dirty="0" smtClean="0">
                <a:solidFill>
                  <a:prstClr val="black"/>
                </a:solidFill>
                <a:ea typeface="Calibri"/>
                <a:cs typeface="Traditional Arabic"/>
              </a:rPr>
              <a:t>الآرامي</a:t>
            </a:r>
            <a:r>
              <a:rPr lang="ar-SA" dirty="0">
                <a:ea typeface="Calibri"/>
                <a:cs typeface="Traditional Arabic"/>
              </a:rPr>
              <a:t> </a:t>
            </a:r>
            <a:r>
              <a:rPr lang="ar-JO" dirty="0" smtClean="0">
                <a:ea typeface="Calibri"/>
                <a:cs typeface="Traditional Arabic"/>
              </a:rPr>
              <a:t>(</a:t>
            </a:r>
            <a:r>
              <a:rPr lang="ar-SA" dirty="0" smtClean="0">
                <a:ea typeface="Calibri"/>
                <a:cs typeface="Traditional Arabic"/>
              </a:rPr>
              <a:t>الألف </a:t>
            </a:r>
            <a:r>
              <a:rPr lang="ar-SA" dirty="0">
                <a:ea typeface="Calibri"/>
                <a:cs typeface="Traditional Arabic"/>
              </a:rPr>
              <a:t>الأوّل قبل </a:t>
            </a:r>
            <a:r>
              <a:rPr lang="ar-SA" dirty="0" smtClean="0">
                <a:ea typeface="Calibri"/>
                <a:cs typeface="Traditional Arabic"/>
              </a:rPr>
              <a:t>الميلاد</a:t>
            </a:r>
            <a:r>
              <a:rPr lang="ar-JO" dirty="0" smtClean="0">
                <a:ea typeface="Calibri"/>
                <a:cs typeface="Traditional Arabic"/>
              </a:rPr>
              <a:t>)</a:t>
            </a:r>
            <a:endParaRPr lang="he-IL" dirty="0"/>
          </a:p>
        </p:txBody>
      </p:sp>
      <p:sp>
        <p:nvSpPr>
          <p:cNvPr id="13" name="تمثال لحيوان مجنح"/>
          <p:cNvSpPr/>
          <p:nvPr/>
        </p:nvSpPr>
        <p:spPr>
          <a:xfrm>
            <a:off x="6964022" y="2980346"/>
            <a:ext cx="1505540" cy="461665"/>
          </a:xfrm>
          <a:prstGeom prst="rect">
            <a:avLst/>
          </a:prstGeom>
        </p:spPr>
        <p:txBody>
          <a:bodyPr wrap="none">
            <a:spAutoFit/>
          </a:bodyPr>
          <a:lstStyle/>
          <a:p>
            <a:r>
              <a:rPr lang="ar-SA" sz="2400" dirty="0">
                <a:solidFill>
                  <a:srgbClr val="0000FF"/>
                </a:solidFill>
                <a:ea typeface="Calibri"/>
                <a:cs typeface="Traditional Arabic"/>
              </a:rPr>
              <a:t>تمثال لحيوان مجنح</a:t>
            </a:r>
            <a:endParaRPr lang="he-IL" sz="2400" dirty="0">
              <a:solidFill>
                <a:srgbClr val="0000FF"/>
              </a:solidFill>
              <a:ea typeface="Calibri"/>
              <a:cs typeface="Traditional Arabic"/>
            </a:endParaRPr>
          </a:p>
        </p:txBody>
      </p:sp>
      <p:sp>
        <p:nvSpPr>
          <p:cNvPr id="14" name="قوس النصر"/>
          <p:cNvSpPr/>
          <p:nvPr/>
        </p:nvSpPr>
        <p:spPr>
          <a:xfrm>
            <a:off x="7379515" y="4945136"/>
            <a:ext cx="1055096" cy="461665"/>
          </a:xfrm>
          <a:prstGeom prst="rect">
            <a:avLst/>
          </a:prstGeom>
        </p:spPr>
        <p:txBody>
          <a:bodyPr wrap="none">
            <a:spAutoFit/>
          </a:bodyPr>
          <a:lstStyle/>
          <a:p>
            <a:r>
              <a:rPr lang="ar-SA" sz="2400" dirty="0">
                <a:solidFill>
                  <a:srgbClr val="0000FF"/>
                </a:solidFill>
                <a:ea typeface="Calibri"/>
                <a:cs typeface="Traditional Arabic"/>
              </a:rPr>
              <a:t>قوس النصر</a:t>
            </a:r>
            <a:endParaRPr lang="he-IL" sz="2400" dirty="0">
              <a:solidFill>
                <a:srgbClr val="0000FF"/>
              </a:solidFill>
              <a:ea typeface="Calibri"/>
              <a:cs typeface="Traditional Arabic"/>
            </a:endParaRPr>
          </a:p>
        </p:txBody>
      </p:sp>
      <p:sp>
        <p:nvSpPr>
          <p:cNvPr id="15" name="آثار «معبد جوبيتر»"/>
          <p:cNvSpPr/>
          <p:nvPr/>
        </p:nvSpPr>
        <p:spPr>
          <a:xfrm>
            <a:off x="6710055" y="3635985"/>
            <a:ext cx="1813317" cy="461665"/>
          </a:xfrm>
          <a:prstGeom prst="rect">
            <a:avLst/>
          </a:prstGeom>
        </p:spPr>
        <p:txBody>
          <a:bodyPr wrap="none">
            <a:spAutoFit/>
          </a:bodyPr>
          <a:lstStyle/>
          <a:p>
            <a:r>
              <a:rPr lang="ar-SA" sz="2400" dirty="0">
                <a:solidFill>
                  <a:srgbClr val="0000FF"/>
                </a:solidFill>
                <a:ea typeface="Calibri"/>
                <a:cs typeface="Traditional Arabic"/>
              </a:rPr>
              <a:t>آثار «معبد </a:t>
            </a:r>
            <a:r>
              <a:rPr lang="ar-SA" sz="2400" dirty="0" err="1">
                <a:solidFill>
                  <a:srgbClr val="0000FF"/>
                </a:solidFill>
                <a:ea typeface="Calibri"/>
                <a:cs typeface="Traditional Arabic"/>
              </a:rPr>
              <a:t>جوبيتر</a:t>
            </a:r>
            <a:r>
              <a:rPr lang="ar-SA" sz="2400" dirty="0">
                <a:solidFill>
                  <a:srgbClr val="0000FF"/>
                </a:solidFill>
                <a:ea typeface="Calibri"/>
                <a:cs typeface="Traditional Arabic"/>
              </a:rPr>
              <a:t>» </a:t>
            </a:r>
            <a:endParaRPr lang="he-IL" sz="2400" dirty="0">
              <a:solidFill>
                <a:srgbClr val="0000FF"/>
              </a:solidFill>
              <a:ea typeface="Calibri"/>
              <a:cs typeface="Traditional Arabic"/>
            </a:endParaRPr>
          </a:p>
        </p:txBody>
      </p:sp>
      <p:sp>
        <p:nvSpPr>
          <p:cNvPr id="16" name="الباب الشرقي للمدينة"/>
          <p:cNvSpPr/>
          <p:nvPr/>
        </p:nvSpPr>
        <p:spPr>
          <a:xfrm>
            <a:off x="6710055" y="4357007"/>
            <a:ext cx="1843773" cy="461665"/>
          </a:xfrm>
          <a:prstGeom prst="rect">
            <a:avLst/>
          </a:prstGeom>
        </p:spPr>
        <p:txBody>
          <a:bodyPr wrap="none">
            <a:spAutoFit/>
          </a:bodyPr>
          <a:lstStyle/>
          <a:p>
            <a:r>
              <a:rPr lang="ar-SA" sz="2400" dirty="0">
                <a:solidFill>
                  <a:srgbClr val="0000FF"/>
                </a:solidFill>
                <a:ea typeface="Calibri"/>
                <a:cs typeface="Traditional Arabic"/>
              </a:rPr>
              <a:t>الباب الشرقي للمدينة</a:t>
            </a:r>
            <a:endParaRPr lang="he-IL" sz="2400" dirty="0">
              <a:solidFill>
                <a:srgbClr val="0000FF"/>
              </a:solidFill>
              <a:ea typeface="Calibri"/>
              <a:cs typeface="Traditional Arabic"/>
            </a:endParaRPr>
          </a:p>
        </p:txBody>
      </p:sp>
      <p:sp>
        <p:nvSpPr>
          <p:cNvPr id="17" name="العصر الروماني 1"/>
          <p:cNvSpPr/>
          <p:nvPr/>
        </p:nvSpPr>
        <p:spPr>
          <a:xfrm>
            <a:off x="3940531" y="3651651"/>
            <a:ext cx="1295546" cy="461665"/>
          </a:xfrm>
          <a:prstGeom prst="rect">
            <a:avLst/>
          </a:prstGeom>
        </p:spPr>
        <p:txBody>
          <a:bodyPr wrap="none">
            <a:spAutoFit/>
          </a:bodyPr>
          <a:lstStyle/>
          <a:p>
            <a:r>
              <a:rPr lang="ar-SA" sz="2400" dirty="0">
                <a:solidFill>
                  <a:prstClr val="black"/>
                </a:solidFill>
                <a:ea typeface="Calibri"/>
                <a:cs typeface="Traditional Arabic"/>
              </a:rPr>
              <a:t>العصر الروماني</a:t>
            </a:r>
            <a:endParaRPr lang="he-IL" dirty="0"/>
          </a:p>
        </p:txBody>
      </p:sp>
      <p:sp>
        <p:nvSpPr>
          <p:cNvPr id="18" name="العصر الروماني 2"/>
          <p:cNvSpPr/>
          <p:nvPr/>
        </p:nvSpPr>
        <p:spPr>
          <a:xfrm>
            <a:off x="3935555" y="4324087"/>
            <a:ext cx="1295546" cy="461665"/>
          </a:xfrm>
          <a:prstGeom prst="rect">
            <a:avLst/>
          </a:prstGeom>
        </p:spPr>
        <p:txBody>
          <a:bodyPr wrap="none">
            <a:spAutoFit/>
          </a:bodyPr>
          <a:lstStyle/>
          <a:p>
            <a:r>
              <a:rPr lang="ar-SA" sz="2400" dirty="0">
                <a:solidFill>
                  <a:prstClr val="black"/>
                </a:solidFill>
                <a:ea typeface="Calibri"/>
                <a:cs typeface="Traditional Arabic"/>
              </a:rPr>
              <a:t>العصر الروماني</a:t>
            </a:r>
            <a:endParaRPr lang="he-IL" dirty="0"/>
          </a:p>
        </p:txBody>
      </p:sp>
      <p:sp>
        <p:nvSpPr>
          <p:cNvPr id="19" name="العصر الروماني 3"/>
          <p:cNvSpPr/>
          <p:nvPr/>
        </p:nvSpPr>
        <p:spPr>
          <a:xfrm>
            <a:off x="3940531" y="4970512"/>
            <a:ext cx="1295546" cy="461665"/>
          </a:xfrm>
          <a:prstGeom prst="rect">
            <a:avLst/>
          </a:prstGeom>
        </p:spPr>
        <p:txBody>
          <a:bodyPr wrap="none">
            <a:spAutoFit/>
          </a:bodyPr>
          <a:lstStyle/>
          <a:p>
            <a:r>
              <a:rPr lang="ar-SA" sz="2400" dirty="0">
                <a:solidFill>
                  <a:prstClr val="black"/>
                </a:solidFill>
                <a:ea typeface="Calibri"/>
                <a:cs typeface="Traditional Arabic"/>
              </a:rPr>
              <a:t>العصر الروماني</a:t>
            </a:r>
            <a:endParaRPr lang="he-IL" dirty="0"/>
          </a:p>
        </p:txBody>
      </p:sp>
      <p:sp>
        <p:nvSpPr>
          <p:cNvPr id="20" name="العصر البيزنطيّ"/>
          <p:cNvSpPr/>
          <p:nvPr/>
        </p:nvSpPr>
        <p:spPr>
          <a:xfrm>
            <a:off x="3918890" y="5584807"/>
            <a:ext cx="1338828" cy="461665"/>
          </a:xfrm>
          <a:prstGeom prst="rect">
            <a:avLst/>
          </a:prstGeom>
        </p:spPr>
        <p:txBody>
          <a:bodyPr wrap="none">
            <a:spAutoFit/>
          </a:bodyPr>
          <a:lstStyle/>
          <a:p>
            <a:r>
              <a:rPr lang="ar-SA" sz="2400" dirty="0">
                <a:solidFill>
                  <a:prstClr val="black"/>
                </a:solidFill>
                <a:ea typeface="Calibri"/>
                <a:cs typeface="Traditional Arabic"/>
              </a:rPr>
              <a:t>العصر البيزنطيّ</a:t>
            </a:r>
            <a:endParaRPr lang="he-IL" dirty="0"/>
          </a:p>
        </p:txBody>
      </p:sp>
      <p:sp>
        <p:nvSpPr>
          <p:cNvPr id="21" name="מלבן 20"/>
          <p:cNvSpPr/>
          <p:nvPr/>
        </p:nvSpPr>
        <p:spPr>
          <a:xfrm>
            <a:off x="5336973" y="5617539"/>
            <a:ext cx="3132589" cy="461665"/>
          </a:xfrm>
          <a:prstGeom prst="rect">
            <a:avLst/>
          </a:prstGeom>
        </p:spPr>
        <p:txBody>
          <a:bodyPr wrap="none">
            <a:spAutoFit/>
          </a:bodyPr>
          <a:lstStyle/>
          <a:p>
            <a:r>
              <a:rPr lang="ar-SA" sz="2400" dirty="0">
                <a:solidFill>
                  <a:srgbClr val="0000FF"/>
                </a:solidFill>
                <a:ea typeface="Calibri"/>
                <a:cs typeface="Traditional Arabic"/>
              </a:rPr>
              <a:t>بقايا قصر ذي أرضية فسيفسائية ملونة</a:t>
            </a:r>
            <a:endParaRPr lang="he-IL" sz="2400" dirty="0">
              <a:solidFill>
                <a:srgbClr val="0000FF"/>
              </a:solidFill>
              <a:ea typeface="Calibri"/>
              <a:cs typeface="Traditional Arabic"/>
            </a:endParaRPr>
          </a:p>
        </p:txBody>
      </p:sp>
      <p:sp>
        <p:nvSpPr>
          <p:cNvPr id="22" name="عرض الفقرة الثانية"/>
          <p:cNvSpPr/>
          <p:nvPr/>
        </p:nvSpPr>
        <p:spPr>
          <a:xfrm>
            <a:off x="240552" y="1999875"/>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عرض الفقرة الثانية</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3" name="إخفاء الفقرة الثانية"/>
          <p:cNvSpPr/>
          <p:nvPr/>
        </p:nvSpPr>
        <p:spPr>
          <a:xfrm>
            <a:off x="240552" y="2619953"/>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إخفاء الفقرة الثانية</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4" name="الألف الثالث قبل الميلاد"/>
          <p:cNvSpPr/>
          <p:nvPr/>
        </p:nvSpPr>
        <p:spPr>
          <a:xfrm>
            <a:off x="4603856" y="1156673"/>
            <a:ext cx="1484702" cy="4616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r-JO"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Calibri"/>
                <a:cs typeface="Traditional Arabic"/>
              </a:rPr>
              <a:t>من الفقرة الثانية</a:t>
            </a:r>
            <a:endParaRPr lang="he-IL"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Calibri"/>
              <a:cs typeface="Traditional Arabic"/>
            </a:endParaRPr>
          </a:p>
        </p:txBody>
      </p:sp>
      <p:sp>
        <p:nvSpPr>
          <p:cNvPr id="25" name="الفقرة الثانية"/>
          <p:cNvSpPr/>
          <p:nvPr/>
        </p:nvSpPr>
        <p:spPr>
          <a:xfrm>
            <a:off x="2286012" y="1508295"/>
            <a:ext cx="6332130" cy="4659640"/>
          </a:xfrm>
          <a:prstGeom prst="round2DiagRect">
            <a:avLst/>
          </a:prstGeom>
          <a:solidFill>
            <a:schemeClr val="bg1"/>
          </a:solidFill>
          <a:ln w="12700">
            <a:solidFill>
              <a:schemeClr val="accent6">
                <a:lumMod val="75000"/>
              </a:schemeClr>
            </a:solidFill>
          </a:ln>
        </p:spPr>
        <p:txBody>
          <a:bodyPr wrap="square">
            <a:noAutofit/>
          </a:bodyPr>
          <a:lstStyle/>
          <a:p>
            <a:pPr algn="just"/>
            <a:r>
              <a:rPr lang="ar-SA" sz="2400" dirty="0">
                <a:ea typeface="Calibri"/>
                <a:cs typeface="Traditional Arabic"/>
              </a:rPr>
              <a:t>هكذا يصف ياقوت الحموي في «معجم البلدان»، أقدم مدينة مأهولة في العالم. هذه المدينة التي شهدت تحولات لا تحصى، تحت سنابك خيل الغزاة والفاتحين، ولعل استعادة صورتها اليوم بالألوان الطبيعية، تحتاج إلى أكثر من تظهير، ففي أثناء إحدى الحفريات الأثرية في صحن الجامع الأموي، عثر على قطعة فخارية، تعود إلى الألف الثالث قبل الميلاد، كما عثر، أثناء ترميم الجدار الشمالي للجامع، على تمثال لحيوان مجنح، يعود إلى العصر الآرامي، في الألف الأوّل قبل الميلاد· أمّا أقدم ما تشير إليه الحفريات، فهي آثار «معبد </a:t>
            </a:r>
            <a:r>
              <a:rPr lang="ar-SA" sz="2400" dirty="0" err="1">
                <a:ea typeface="Calibri"/>
                <a:cs typeface="Traditional Arabic"/>
              </a:rPr>
              <a:t>جوبيتر</a:t>
            </a:r>
            <a:r>
              <a:rPr lang="ar-SA" sz="2400" dirty="0">
                <a:ea typeface="Calibri"/>
                <a:cs typeface="Traditional Arabic"/>
              </a:rPr>
              <a:t>» والباب الشرقي للمدينة وقوس النصر، وهي نماذج راقية لفن العمارة في العصر الروماني، وعلى بعد خطوات من الجامع الأمويّ، تمكن معاينة بقايا قصر ذي أرضية فسيفسائية ملونة، يعود إلى العصر البيزنطيّ· </a:t>
            </a:r>
            <a:endParaRPr lang="en-US" sz="2400" dirty="0">
              <a:ea typeface="Calibri"/>
              <a:cs typeface="Traditional Arabic"/>
            </a:endParaRPr>
          </a:p>
        </p:txBody>
      </p:sp>
      <p:sp>
        <p:nvSpPr>
          <p:cNvPr id="27" name="عرض الإجابات"/>
          <p:cNvSpPr/>
          <p:nvPr/>
        </p:nvSpPr>
        <p:spPr>
          <a:xfrm>
            <a:off x="261160" y="3401068"/>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عرض الإجابات</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8" name="مفتاح 1"/>
          <p:cNvSpPr txBox="1"/>
          <p:nvPr/>
        </p:nvSpPr>
        <p:spPr>
          <a:xfrm>
            <a:off x="8523372" y="2277084"/>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29" name="مفتاخ 2"/>
          <p:cNvSpPr txBox="1"/>
          <p:nvPr/>
        </p:nvSpPr>
        <p:spPr>
          <a:xfrm>
            <a:off x="8523372" y="2949568"/>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0" name="مفتاح 3"/>
          <p:cNvSpPr txBox="1"/>
          <p:nvPr/>
        </p:nvSpPr>
        <p:spPr>
          <a:xfrm>
            <a:off x="8523372" y="3576505"/>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1" name="مفتاح 4"/>
          <p:cNvSpPr txBox="1"/>
          <p:nvPr/>
        </p:nvSpPr>
        <p:spPr>
          <a:xfrm>
            <a:off x="8523372" y="4122848"/>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2" name="مفتاح 5"/>
          <p:cNvSpPr txBox="1"/>
          <p:nvPr/>
        </p:nvSpPr>
        <p:spPr>
          <a:xfrm>
            <a:off x="8523372" y="4785752"/>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3" name="مفتاح 6"/>
          <p:cNvSpPr txBox="1"/>
          <p:nvPr/>
        </p:nvSpPr>
        <p:spPr>
          <a:xfrm>
            <a:off x="8523372" y="5487752"/>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Tree>
    <p:extLst>
      <p:ext uri="{BB962C8B-B14F-4D97-AF65-F5344CB8AC3E}">
        <p14:creationId xmlns:p14="http://schemas.microsoft.com/office/powerpoint/2010/main" val="2177753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800" decel="100000"/>
                                        <p:tgtEl>
                                          <p:spTgt spid="25"/>
                                        </p:tgtEl>
                                      </p:cBhvr>
                                    </p:animEffect>
                                    <p:anim calcmode="lin" valueType="num">
                                      <p:cBhvr>
                                        <p:cTn id="8" dur="800" decel="100000" fill="hold"/>
                                        <p:tgtEl>
                                          <p:spTgt spid="25"/>
                                        </p:tgtEl>
                                        <p:attrNameLst>
                                          <p:attrName>style.rotation</p:attrName>
                                        </p:attrNameLst>
                                      </p:cBhvr>
                                      <p:tavLst>
                                        <p:tav tm="0">
                                          <p:val>
                                            <p:fltVal val="-90"/>
                                          </p:val>
                                        </p:tav>
                                        <p:tav tm="100000">
                                          <p:val>
                                            <p:fltVal val="0"/>
                                          </p:val>
                                        </p:tav>
                                      </p:tavLst>
                                    </p:anim>
                                    <p:anim calcmode="lin" valueType="num">
                                      <p:cBhvr>
                                        <p:cTn id="9" dur="800" decel="100000" fill="hold"/>
                                        <p:tgtEl>
                                          <p:spTgt spid="25"/>
                                        </p:tgtEl>
                                        <p:attrNameLst>
                                          <p:attrName>ppt_x</p:attrName>
                                        </p:attrNameLst>
                                      </p:cBhvr>
                                      <p:tavLst>
                                        <p:tav tm="0">
                                          <p:val>
                                            <p:strVal val="#ppt_x+0.4"/>
                                          </p:val>
                                        </p:tav>
                                        <p:tav tm="100000">
                                          <p:val>
                                            <p:strVal val="#ppt_x-0.05"/>
                                          </p:val>
                                        </p:tav>
                                      </p:tavLst>
                                    </p:anim>
                                    <p:anim calcmode="lin" valueType="num">
                                      <p:cBhvr>
                                        <p:cTn id="10" dur="800" decel="100000" fill="hold"/>
                                        <p:tgtEl>
                                          <p:spTgt spid="2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5"/>
                                        </p:tgtEl>
                                      </p:cBhvr>
                                    </p:animEffect>
                                    <p:anim calcmode="lin" valueType="num">
                                      <p:cBhvr>
                                        <p:cTn id="18" dur="1000"/>
                                        <p:tgtEl>
                                          <p:spTgt spid="25"/>
                                        </p:tgtEl>
                                        <p:attrNameLst>
                                          <p:attrName>ppt_x</p:attrName>
                                        </p:attrNameLst>
                                      </p:cBhvr>
                                      <p:tavLst>
                                        <p:tav tm="0">
                                          <p:val>
                                            <p:strVal val="ppt_x"/>
                                          </p:val>
                                        </p:tav>
                                        <p:tav tm="100000">
                                          <p:val>
                                            <p:strVal val="ppt_x"/>
                                          </p:val>
                                        </p:tav>
                                      </p:tavLst>
                                    </p:anim>
                                    <p:anim calcmode="lin" valueType="num">
                                      <p:cBhvr>
                                        <p:cTn id="19" dur="1000"/>
                                        <p:tgtEl>
                                          <p:spTgt spid="25"/>
                                        </p:tgtEl>
                                        <p:attrNameLst>
                                          <p:attrName>ppt_y</p:attrName>
                                        </p:attrNameLst>
                                      </p:cBhvr>
                                      <p:tavLst>
                                        <p:tav tm="0">
                                          <p:val>
                                            <p:strVal val="ppt_y"/>
                                          </p:val>
                                        </p:tav>
                                        <p:tav tm="100000">
                                          <p:val>
                                            <p:strVal val="ppt_y+.1"/>
                                          </p:val>
                                        </p:tav>
                                      </p:tavLst>
                                    </p:anim>
                                    <p:set>
                                      <p:cBhvr>
                                        <p:cTn id="2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28"/>
                    </p:tgtEl>
                  </p:cond>
                </p:stCondLst>
                <p:endSync evt="end" delay="0">
                  <p:rtn val="all"/>
                </p:endSync>
                <p:childTnLst>
                  <p:par>
                    <p:cTn id="85" fill="hold">
                      <p:stCondLst>
                        <p:cond delay="0"/>
                      </p:stCondLst>
                      <p:childTnLst>
                        <p:par>
                          <p:cTn id="86" fill="hold">
                            <p:stCondLst>
                              <p:cond delay="0"/>
                            </p:stCondLst>
                            <p:childTnLst>
                              <p:par>
                                <p:cTn id="87" presetID="22" presetClass="entr" presetSubtype="4" fill="hold" grpId="1"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down)">
                                      <p:cBhvr>
                                        <p:cTn id="89" dur="500"/>
                                        <p:tgtEl>
                                          <p:spTgt spid="11"/>
                                        </p:tgtEl>
                                      </p:cBhvr>
                                    </p:animEffect>
                                  </p:childTnLst>
                                </p:cTn>
                              </p:par>
                              <p:par>
                                <p:cTn id="90" presetID="22" presetClass="entr" presetSubtype="4" fill="hold" grpId="1"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down)">
                                      <p:cBhvr>
                                        <p:cTn id="92" dur="500"/>
                                        <p:tgtEl>
                                          <p:spTgt spid="9"/>
                                        </p:tgtEl>
                                      </p:cBhvr>
                                    </p:animEffect>
                                  </p:childTnLst>
                                </p:cTn>
                              </p:par>
                            </p:childTnLst>
                          </p:cTn>
                        </p:par>
                      </p:childTnLst>
                    </p:cTn>
                  </p:par>
                </p:childTnLst>
              </p:cTn>
              <p:nextCondLst>
                <p:cond evt="onClick" delay="0">
                  <p:tgtEl>
                    <p:spTgt spid="28"/>
                  </p:tgtEl>
                </p:cond>
              </p:nextCondLst>
            </p:seq>
            <p:seq concurrent="1" nextAc="seek">
              <p:cTn id="93" restart="whenNotActive" fill="hold" evtFilter="cancelBubble" nodeType="interactiveSeq">
                <p:stCondLst>
                  <p:cond evt="onClick" delay="0">
                    <p:tgtEl>
                      <p:spTgt spid="29"/>
                    </p:tgtEl>
                  </p:cond>
                </p:stCondLst>
                <p:endSync evt="end" delay="0">
                  <p:rtn val="all"/>
                </p:endSync>
                <p:childTnLst>
                  <p:par>
                    <p:cTn id="94" fill="hold">
                      <p:stCondLst>
                        <p:cond delay="0"/>
                      </p:stCondLst>
                      <p:childTnLst>
                        <p:par>
                          <p:cTn id="95" fill="hold">
                            <p:stCondLst>
                              <p:cond delay="0"/>
                            </p:stCondLst>
                            <p:childTnLst>
                              <p:par>
                                <p:cTn id="96" presetID="22" presetClass="entr" presetSubtype="4" fill="hold" grpId="1"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wipe(down)">
                                      <p:cBhvr>
                                        <p:cTn id="98" dur="500"/>
                                        <p:tgtEl>
                                          <p:spTgt spid="12"/>
                                        </p:tgtEl>
                                      </p:cBhvr>
                                    </p:animEffect>
                                  </p:childTnLst>
                                </p:cTn>
                              </p:par>
                              <p:par>
                                <p:cTn id="99" presetID="22" presetClass="entr" presetSubtype="4" fill="hold" grpId="1" nodeType="with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down)">
                                      <p:cBhvr>
                                        <p:cTn id="101" dur="500"/>
                                        <p:tgtEl>
                                          <p:spTgt spid="13"/>
                                        </p:tgtEl>
                                      </p:cBhvr>
                                    </p:animEffect>
                                  </p:child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4" fill="hold" grpId="1"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00"/>
                                        <p:tgtEl>
                                          <p:spTgt spid="15"/>
                                        </p:tgtEl>
                                      </p:cBhvr>
                                    </p:animEffect>
                                  </p:childTnLst>
                                </p:cTn>
                              </p:par>
                              <p:par>
                                <p:cTn id="108" presetID="22" presetClass="entr" presetSubtype="4" fill="hold" grpId="1" nodeType="with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wipe(down)">
                                      <p:cBhvr>
                                        <p:cTn id="110" dur="500"/>
                                        <p:tgtEl>
                                          <p:spTgt spid="17"/>
                                        </p:tgtEl>
                                      </p:cBhvr>
                                    </p:animEffect>
                                  </p:childTnLst>
                                </p:cTn>
                              </p:par>
                            </p:childTnLst>
                          </p:cTn>
                        </p:par>
                      </p:childTnLst>
                    </p:cTn>
                  </p:par>
                </p:childTnLst>
              </p:cTn>
              <p:nextCondLst>
                <p:cond evt="onClick" delay="0">
                  <p:tgtEl>
                    <p:spTgt spid="30"/>
                  </p:tgtEl>
                </p:cond>
              </p:nextCondLst>
            </p:seq>
            <p:seq concurrent="1" nextAc="seek">
              <p:cTn id="111" restart="whenNotActive" fill="hold" evtFilter="cancelBubble" nodeType="interactiveSeq">
                <p:stCondLst>
                  <p:cond evt="onClick" delay="0">
                    <p:tgtEl>
                      <p:spTgt spid="31"/>
                    </p:tgtEl>
                  </p:cond>
                </p:stCondLst>
                <p:endSync evt="end" delay="0">
                  <p:rtn val="all"/>
                </p:endSync>
                <p:childTnLst>
                  <p:par>
                    <p:cTn id="112" fill="hold">
                      <p:stCondLst>
                        <p:cond delay="0"/>
                      </p:stCondLst>
                      <p:childTnLst>
                        <p:par>
                          <p:cTn id="113" fill="hold">
                            <p:stCondLst>
                              <p:cond delay="0"/>
                            </p:stCondLst>
                            <p:childTnLst>
                              <p:par>
                                <p:cTn id="114" presetID="22" presetClass="entr" presetSubtype="4" fill="hold" grpId="1"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wipe(down)">
                                      <p:cBhvr>
                                        <p:cTn id="116" dur="500"/>
                                        <p:tgtEl>
                                          <p:spTgt spid="18"/>
                                        </p:tgtEl>
                                      </p:cBhvr>
                                    </p:animEffect>
                                  </p:childTnLst>
                                </p:cTn>
                              </p:par>
                              <p:par>
                                <p:cTn id="117" presetID="22" presetClass="entr" presetSubtype="4" fill="hold" grpId="1" nodeType="with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wipe(down)">
                                      <p:cBhvr>
                                        <p:cTn id="119" dur="500"/>
                                        <p:tgtEl>
                                          <p:spTgt spid="16"/>
                                        </p:tgtEl>
                                      </p:cBhvr>
                                    </p:animEffect>
                                  </p:childTnLst>
                                </p:cTn>
                              </p:par>
                            </p:childTnLst>
                          </p:cTn>
                        </p:par>
                      </p:childTnLst>
                    </p:cTn>
                  </p:par>
                </p:childTnLst>
              </p:cTn>
              <p:nextCondLst>
                <p:cond evt="onClick" delay="0">
                  <p:tgtEl>
                    <p:spTgt spid="31"/>
                  </p:tgtEl>
                </p:cond>
              </p:nextCondLst>
            </p:seq>
            <p:seq concurrent="1" nextAc="seek">
              <p:cTn id="120" restart="whenNotActive" fill="hold" evtFilter="cancelBubble" nodeType="interactiveSeq">
                <p:stCondLst>
                  <p:cond evt="onClick" delay="0">
                    <p:tgtEl>
                      <p:spTgt spid="32"/>
                    </p:tgtEl>
                  </p:cond>
                </p:stCondLst>
                <p:endSync evt="end" delay="0">
                  <p:rtn val="all"/>
                </p:endSync>
                <p:childTnLst>
                  <p:par>
                    <p:cTn id="121" fill="hold">
                      <p:stCondLst>
                        <p:cond delay="0"/>
                      </p:stCondLst>
                      <p:childTnLst>
                        <p:par>
                          <p:cTn id="122" fill="hold">
                            <p:stCondLst>
                              <p:cond delay="0"/>
                            </p:stCondLst>
                            <p:childTnLst>
                              <p:par>
                                <p:cTn id="123" presetID="22" presetClass="entr" presetSubtype="4" fill="hold" grpId="1" nodeType="click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wipe(down)">
                                      <p:cBhvr>
                                        <p:cTn id="125" dur="500"/>
                                        <p:tgtEl>
                                          <p:spTgt spid="14"/>
                                        </p:tgtEl>
                                      </p:cBhvr>
                                    </p:animEffect>
                                  </p:childTnLst>
                                </p:cTn>
                              </p:par>
                              <p:par>
                                <p:cTn id="126" presetID="22" presetClass="entr" presetSubtype="4" fill="hold" grpId="1" nodeType="withEffect">
                                  <p:stCondLst>
                                    <p:cond delay="0"/>
                                  </p:stCondLst>
                                  <p:childTnLst>
                                    <p:set>
                                      <p:cBhvr>
                                        <p:cTn id="127" dur="1" fill="hold">
                                          <p:stCondLst>
                                            <p:cond delay="0"/>
                                          </p:stCondLst>
                                        </p:cTn>
                                        <p:tgtEl>
                                          <p:spTgt spid="19"/>
                                        </p:tgtEl>
                                        <p:attrNameLst>
                                          <p:attrName>style.visibility</p:attrName>
                                        </p:attrNameLst>
                                      </p:cBhvr>
                                      <p:to>
                                        <p:strVal val="visible"/>
                                      </p:to>
                                    </p:set>
                                    <p:animEffect transition="in" filter="wipe(down)">
                                      <p:cBhvr>
                                        <p:cTn id="128" dur="500"/>
                                        <p:tgtEl>
                                          <p:spTgt spid="19"/>
                                        </p:tgtEl>
                                      </p:cBhvr>
                                    </p:animEffect>
                                  </p:childTnLst>
                                </p:cTn>
                              </p:par>
                            </p:childTnLst>
                          </p:cTn>
                        </p:par>
                      </p:childTnLst>
                    </p:cTn>
                  </p:par>
                </p:childTnLst>
              </p:cTn>
              <p:nextCondLst>
                <p:cond evt="onClick" delay="0">
                  <p:tgtEl>
                    <p:spTgt spid="32"/>
                  </p:tgtEl>
                </p:cond>
              </p:nextCondLst>
            </p:seq>
            <p:seq concurrent="1" nextAc="seek">
              <p:cTn id="129" restart="whenNotActive" fill="hold" evtFilter="cancelBubble" nodeType="interactiveSeq">
                <p:stCondLst>
                  <p:cond evt="onClick" delay="0">
                    <p:tgtEl>
                      <p:spTgt spid="33"/>
                    </p:tgtEl>
                  </p:cond>
                </p:stCondLst>
                <p:endSync evt="end" delay="0">
                  <p:rtn val="all"/>
                </p:endSync>
                <p:childTnLst>
                  <p:par>
                    <p:cTn id="130" fill="hold">
                      <p:stCondLst>
                        <p:cond delay="0"/>
                      </p:stCondLst>
                      <p:childTnLst>
                        <p:par>
                          <p:cTn id="131" fill="hold">
                            <p:stCondLst>
                              <p:cond delay="0"/>
                            </p:stCondLst>
                            <p:childTnLst>
                              <p:par>
                                <p:cTn id="132" presetID="22" presetClass="entr" presetSubtype="4" fill="hold" grpId="1" nodeType="clickEffect">
                                  <p:stCondLst>
                                    <p:cond delay="0"/>
                                  </p:stCondLst>
                                  <p:childTnLst>
                                    <p:set>
                                      <p:cBhvr>
                                        <p:cTn id="133" dur="1" fill="hold">
                                          <p:stCondLst>
                                            <p:cond delay="0"/>
                                          </p:stCondLst>
                                        </p:cTn>
                                        <p:tgtEl>
                                          <p:spTgt spid="20"/>
                                        </p:tgtEl>
                                        <p:attrNameLst>
                                          <p:attrName>style.visibility</p:attrName>
                                        </p:attrNameLst>
                                      </p:cBhvr>
                                      <p:to>
                                        <p:strVal val="visible"/>
                                      </p:to>
                                    </p:set>
                                    <p:animEffect transition="in" filter="wipe(down)">
                                      <p:cBhvr>
                                        <p:cTn id="134" dur="500"/>
                                        <p:tgtEl>
                                          <p:spTgt spid="20"/>
                                        </p:tgtEl>
                                      </p:cBhvr>
                                    </p:animEffect>
                                  </p:childTnLst>
                                </p:cTn>
                              </p:par>
                              <p:par>
                                <p:cTn id="135" presetID="22" presetClass="entr" presetSubtype="4" fill="hold" grpId="1" nodeType="withEffect">
                                  <p:stCondLst>
                                    <p:cond delay="0"/>
                                  </p:stCondLst>
                                  <p:childTnLst>
                                    <p:set>
                                      <p:cBhvr>
                                        <p:cTn id="136" dur="1" fill="hold">
                                          <p:stCondLst>
                                            <p:cond delay="0"/>
                                          </p:stCondLst>
                                        </p:cTn>
                                        <p:tgtEl>
                                          <p:spTgt spid="21"/>
                                        </p:tgtEl>
                                        <p:attrNameLst>
                                          <p:attrName>style.visibility</p:attrName>
                                        </p:attrNameLst>
                                      </p:cBhvr>
                                      <p:to>
                                        <p:strVal val="visible"/>
                                      </p:to>
                                    </p:set>
                                    <p:animEffect transition="in" filter="wipe(down)">
                                      <p:cBhvr>
                                        <p:cTn id="137" dur="500"/>
                                        <p:tgtEl>
                                          <p:spTgt spid="21"/>
                                        </p:tgtEl>
                                      </p:cBhvr>
                                    </p:animEffect>
                                  </p:childTnLst>
                                </p:cTn>
                              </p:par>
                            </p:childTnLst>
                          </p:cTn>
                        </p:par>
                      </p:childTnLst>
                    </p:cTn>
                  </p:par>
                </p:childTnLst>
              </p:cTn>
              <p:nextCondLst>
                <p:cond evt="onClick" delay="0">
                  <p:tgtEl>
                    <p:spTgt spid="33"/>
                  </p:tgtEl>
                </p:cond>
              </p:nextCondLst>
            </p:seq>
          </p:childTnLst>
        </p:cTn>
      </p:par>
    </p:tnLst>
    <p:bldLst>
      <p:bldP spid="9" grpId="0"/>
      <p:bldP spid="9"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5" grpId="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79512" y="116632"/>
            <a:ext cx="8784975" cy="830997"/>
          </a:xfrm>
          <a:prstGeom prst="rect">
            <a:avLst/>
          </a:prstGeom>
          <a:blipFill dpi="0" rotWithShape="1">
            <a:blip r:embed="rId8">
              <a:alphaModFix amt="65000"/>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pPr lvl="0"/>
            <a:r>
              <a:rPr lang="ar-JO" dirty="0" smtClean="0"/>
              <a:t>2</a:t>
            </a:r>
            <a:r>
              <a:rPr lang="ar-JO" sz="4800" dirty="0" smtClean="0"/>
              <a:t>) فعّاليّة تصنيف (</a:t>
            </a:r>
            <a:r>
              <a:rPr lang="ar-JO" dirty="0">
                <a:solidFill>
                  <a:schemeClr val="bg1"/>
                </a:solidFill>
              </a:rPr>
              <a:t>نتناقش مع الطلّاب حول معايير التصنيف</a:t>
            </a:r>
            <a:r>
              <a:rPr lang="ar-JO" sz="4800" dirty="0" smtClean="0"/>
              <a:t>.)</a:t>
            </a:r>
            <a:endParaRPr lang="he-IL" sz="4800" dirty="0"/>
          </a:p>
        </p:txBody>
      </p:sp>
      <p:sp>
        <p:nvSpPr>
          <p:cNvPr id="7" name="מלבן 6"/>
          <p:cNvSpPr>
            <a:spLocks/>
          </p:cNvSpPr>
          <p:nvPr/>
        </p:nvSpPr>
        <p:spPr>
          <a:xfrm>
            <a:off x="179512" y="1124744"/>
            <a:ext cx="8784975" cy="5147195"/>
          </a:xfrm>
          <a:prstGeom prst="rect">
            <a:avLst/>
          </a:prstGeom>
          <a:blipFill dpi="0" rotWithShape="1">
            <a:blip r:embed="rId9">
              <a:alphaModFix amt="65000"/>
              <a:extLst>
                <a:ext uri="{BEBA8EAE-BF5A-486C-A8C5-ECC9F3942E4B}">
                  <a14:imgProps xmlns:a14="http://schemas.microsoft.com/office/drawing/2010/main">
                    <a14:imgLayer r:embed="rId5">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graphicFrame>
        <p:nvGraphicFramePr>
          <p:cNvPr id="3" name="טבלה 2"/>
          <p:cNvGraphicFramePr>
            <a:graphicFrameLocks noGrp="1"/>
          </p:cNvGraphicFramePr>
          <p:nvPr>
            <p:extLst>
              <p:ext uri="{D42A27DB-BD31-4B8C-83A1-F6EECF244321}">
                <p14:modId xmlns:p14="http://schemas.microsoft.com/office/powerpoint/2010/main" val="808903493"/>
              </p:ext>
            </p:extLst>
          </p:nvPr>
        </p:nvGraphicFramePr>
        <p:xfrm>
          <a:off x="2416694" y="1655874"/>
          <a:ext cx="6211998" cy="4428499"/>
        </p:xfrm>
        <a:graphic>
          <a:graphicData uri="http://schemas.openxmlformats.org/drawingml/2006/table">
            <a:tbl>
              <a:tblPr rtl="1" firstRow="1" bandRow="1">
                <a:effectLst>
                  <a:outerShdw blurRad="50800" dist="38100" dir="5400000" algn="t" rotWithShape="0">
                    <a:prstClr val="black">
                      <a:alpha val="40000"/>
                    </a:prstClr>
                  </a:outerShdw>
                </a:effectLst>
                <a:tableStyleId>{5C22544A-7EE6-4342-B048-85BDC9FD1C3A}</a:tableStyleId>
              </a:tblPr>
              <a:tblGrid>
                <a:gridCol w="3281686"/>
                <a:gridCol w="2930312"/>
              </a:tblGrid>
              <a:tr h="588019">
                <a:tc>
                  <a:txBody>
                    <a:bodyPr/>
                    <a:lstStyle/>
                    <a:p>
                      <a:pPr algn="ctr" rtl="1"/>
                      <a:r>
                        <a:rPr lang="ar-JO" sz="2800" dirty="0" smtClean="0">
                          <a:solidFill>
                            <a:schemeClr val="tx1"/>
                          </a:solidFill>
                          <a:latin typeface="Traditional Arabic" pitchFamily="18" charset="-78"/>
                          <a:cs typeface="Traditional Arabic" pitchFamily="18" charset="-78"/>
                        </a:rPr>
                        <a:t>الأثر</a:t>
                      </a:r>
                      <a:endParaRPr lang="he-IL" sz="28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JO" sz="2800" dirty="0" smtClean="0">
                          <a:solidFill>
                            <a:schemeClr val="tx1"/>
                          </a:solidFill>
                          <a:latin typeface="Traditional Arabic" pitchFamily="18" charset="-78"/>
                          <a:cs typeface="Traditional Arabic" pitchFamily="18" charset="-78"/>
                        </a:rPr>
                        <a:t>الفترة الزمنيّة</a:t>
                      </a:r>
                      <a:endParaRPr lang="he-IL" sz="28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r>
            </a:tbl>
          </a:graphicData>
        </a:graphic>
      </p:graphicFrame>
      <p:sp>
        <p:nvSpPr>
          <p:cNvPr id="9" name="الألف الثالث قبل الميلاد"/>
          <p:cNvSpPr/>
          <p:nvPr/>
        </p:nvSpPr>
        <p:spPr>
          <a:xfrm>
            <a:off x="2296003" y="2402532"/>
            <a:ext cx="3039614" cy="461665"/>
          </a:xfrm>
          <a:prstGeom prst="rect">
            <a:avLst/>
          </a:prstGeom>
        </p:spPr>
        <p:txBody>
          <a:bodyPr wrap="none">
            <a:spAutoFit/>
          </a:bodyPr>
          <a:lstStyle/>
          <a:p>
            <a:r>
              <a:rPr lang="ar-SA" sz="2400" dirty="0" smtClean="0">
                <a:solidFill>
                  <a:prstClr val="black"/>
                </a:solidFill>
                <a:ea typeface="Calibri"/>
                <a:cs typeface="Traditional Arabic"/>
              </a:rPr>
              <a:t>منذ </a:t>
            </a:r>
            <a:r>
              <a:rPr lang="ar-SA" sz="2400" dirty="0">
                <a:solidFill>
                  <a:prstClr val="black"/>
                </a:solidFill>
                <a:ea typeface="Calibri"/>
                <a:cs typeface="Traditional Arabic"/>
              </a:rPr>
              <a:t>الفتح </a:t>
            </a:r>
            <a:r>
              <a:rPr lang="ar-SA" sz="2400" dirty="0" smtClean="0">
                <a:solidFill>
                  <a:prstClr val="black"/>
                </a:solidFill>
                <a:ea typeface="Calibri"/>
                <a:cs typeface="Traditional Arabic"/>
              </a:rPr>
              <a:t>الإسلامي</a:t>
            </a:r>
            <a:r>
              <a:rPr lang="ar-JO" sz="2400" dirty="0" smtClean="0">
                <a:solidFill>
                  <a:prstClr val="black"/>
                </a:solidFill>
                <a:ea typeface="Calibri"/>
                <a:cs typeface="Traditional Arabic"/>
              </a:rPr>
              <a:t>–العصر الأموي</a:t>
            </a:r>
            <a:r>
              <a:rPr lang="ar-SA" sz="2400" dirty="0" smtClean="0">
                <a:solidFill>
                  <a:prstClr val="black"/>
                </a:solidFill>
                <a:ea typeface="Calibri"/>
                <a:cs typeface="Traditional Arabic"/>
              </a:rPr>
              <a:t> </a:t>
            </a:r>
            <a:endParaRPr lang="he-IL" sz="2400" dirty="0">
              <a:solidFill>
                <a:prstClr val="black"/>
              </a:solidFill>
              <a:ea typeface="Calibri"/>
              <a:cs typeface="Traditional Arabic"/>
            </a:endParaRPr>
          </a:p>
        </p:txBody>
      </p:sp>
      <p:sp>
        <p:nvSpPr>
          <p:cNvPr id="11" name="قطعة فخارية"/>
          <p:cNvSpPr/>
          <p:nvPr/>
        </p:nvSpPr>
        <p:spPr>
          <a:xfrm>
            <a:off x="7314812" y="2402532"/>
            <a:ext cx="1191352" cy="400110"/>
          </a:xfrm>
          <a:prstGeom prst="rect">
            <a:avLst/>
          </a:prstGeom>
        </p:spPr>
        <p:txBody>
          <a:bodyPr wrap="none">
            <a:spAutoFit/>
          </a:bodyPr>
          <a:lstStyle/>
          <a:p>
            <a:r>
              <a:rPr lang="ar-SA" sz="2000" b="1" dirty="0" smtClean="0">
                <a:solidFill>
                  <a:srgbClr val="0000FF"/>
                </a:solidFill>
                <a:ea typeface="Calibri"/>
                <a:cs typeface="Traditional Arabic"/>
              </a:rPr>
              <a:t>الجامع </a:t>
            </a:r>
            <a:r>
              <a:rPr lang="ar-SA" sz="2000" b="1" dirty="0">
                <a:solidFill>
                  <a:srgbClr val="0000FF"/>
                </a:solidFill>
                <a:ea typeface="Calibri"/>
                <a:cs typeface="Traditional Arabic"/>
              </a:rPr>
              <a:t>الأموي</a:t>
            </a:r>
            <a:endParaRPr lang="he-IL" sz="2000" b="1" dirty="0">
              <a:solidFill>
                <a:srgbClr val="0000FF"/>
              </a:solidFill>
              <a:ea typeface="Calibri"/>
              <a:cs typeface="Traditional Arabic"/>
            </a:endParaRPr>
          </a:p>
        </p:txBody>
      </p:sp>
      <p:sp>
        <p:nvSpPr>
          <p:cNvPr id="12" name="العصر الآرامي"/>
          <p:cNvSpPr/>
          <p:nvPr/>
        </p:nvSpPr>
        <p:spPr>
          <a:xfrm>
            <a:off x="3908852" y="2993779"/>
            <a:ext cx="1402948" cy="461665"/>
          </a:xfrm>
          <a:prstGeom prst="rect">
            <a:avLst/>
          </a:prstGeom>
        </p:spPr>
        <p:txBody>
          <a:bodyPr wrap="none">
            <a:spAutoFit/>
          </a:bodyPr>
          <a:lstStyle/>
          <a:p>
            <a:r>
              <a:rPr lang="ar-JO" sz="2400" dirty="0" smtClean="0">
                <a:solidFill>
                  <a:prstClr val="black"/>
                </a:solidFill>
                <a:ea typeface="Calibri"/>
                <a:cs typeface="Traditional Arabic"/>
              </a:rPr>
              <a:t>فترة </a:t>
            </a:r>
            <a:r>
              <a:rPr lang="ar-SA" sz="2400" dirty="0" smtClean="0">
                <a:solidFill>
                  <a:prstClr val="black"/>
                </a:solidFill>
                <a:ea typeface="Calibri"/>
                <a:cs typeface="Traditional Arabic"/>
              </a:rPr>
              <a:t>السلجوقيين</a:t>
            </a:r>
            <a:endParaRPr lang="he-IL" sz="2400" dirty="0">
              <a:solidFill>
                <a:prstClr val="black"/>
              </a:solidFill>
              <a:ea typeface="Calibri"/>
              <a:cs typeface="Traditional Arabic"/>
            </a:endParaRPr>
          </a:p>
        </p:txBody>
      </p:sp>
      <p:sp>
        <p:nvSpPr>
          <p:cNvPr id="13" name="تمثال لحيوان مجنح"/>
          <p:cNvSpPr/>
          <p:nvPr/>
        </p:nvSpPr>
        <p:spPr>
          <a:xfrm>
            <a:off x="5311800" y="2867344"/>
            <a:ext cx="3152838" cy="707886"/>
          </a:xfrm>
          <a:prstGeom prst="rect">
            <a:avLst/>
          </a:prstGeom>
        </p:spPr>
        <p:txBody>
          <a:bodyPr wrap="square">
            <a:spAutoFit/>
          </a:bodyPr>
          <a:lstStyle/>
          <a:p>
            <a:r>
              <a:rPr lang="ar-SA" sz="2000" b="1" dirty="0">
                <a:solidFill>
                  <a:srgbClr val="0000FF"/>
                </a:solidFill>
                <a:ea typeface="Calibri"/>
                <a:cs typeface="Traditional Arabic"/>
              </a:rPr>
              <a:t>القباب </a:t>
            </a:r>
            <a:r>
              <a:rPr lang="ar-SA" sz="2000" b="1" dirty="0" smtClean="0">
                <a:solidFill>
                  <a:srgbClr val="0000FF"/>
                </a:solidFill>
                <a:ea typeface="Calibri"/>
                <a:cs typeface="Traditional Arabic"/>
              </a:rPr>
              <a:t>المقرنصة</a:t>
            </a:r>
            <a:r>
              <a:rPr lang="ar-JO" sz="2000" b="1" dirty="0" smtClean="0">
                <a:solidFill>
                  <a:srgbClr val="0000FF"/>
                </a:solidFill>
                <a:ea typeface="Calibri"/>
                <a:cs typeface="Traditional Arabic"/>
              </a:rPr>
              <a:t>، </a:t>
            </a:r>
            <a:r>
              <a:rPr lang="ar-SA" sz="2000" b="1" dirty="0" smtClean="0">
                <a:solidFill>
                  <a:srgbClr val="0000FF"/>
                </a:solidFill>
                <a:ea typeface="Calibri"/>
                <a:cs typeface="Traditional Arabic"/>
              </a:rPr>
              <a:t>الزخرفة </a:t>
            </a:r>
            <a:r>
              <a:rPr lang="ar-SA" sz="2000" b="1" dirty="0" err="1">
                <a:solidFill>
                  <a:srgbClr val="0000FF"/>
                </a:solidFill>
                <a:ea typeface="Calibri"/>
                <a:cs typeface="Traditional Arabic"/>
              </a:rPr>
              <a:t>الرقشية</a:t>
            </a:r>
            <a:r>
              <a:rPr lang="ar-SA" sz="2000" b="1" dirty="0">
                <a:solidFill>
                  <a:srgbClr val="0000FF"/>
                </a:solidFill>
                <a:ea typeface="Calibri"/>
                <a:cs typeface="Traditional Arabic"/>
              </a:rPr>
              <a:t> والكتابات المتنوعة الخطوط</a:t>
            </a:r>
            <a:endParaRPr lang="he-IL" sz="2000" b="1" dirty="0">
              <a:solidFill>
                <a:srgbClr val="0000FF"/>
              </a:solidFill>
              <a:ea typeface="Calibri"/>
              <a:cs typeface="Traditional Arabic"/>
            </a:endParaRPr>
          </a:p>
        </p:txBody>
      </p:sp>
      <p:sp>
        <p:nvSpPr>
          <p:cNvPr id="14" name="قوس النصر"/>
          <p:cNvSpPr/>
          <p:nvPr/>
        </p:nvSpPr>
        <p:spPr>
          <a:xfrm>
            <a:off x="5883844" y="4949231"/>
            <a:ext cx="2685351" cy="400110"/>
          </a:xfrm>
          <a:prstGeom prst="rect">
            <a:avLst/>
          </a:prstGeom>
        </p:spPr>
        <p:txBody>
          <a:bodyPr wrap="none">
            <a:spAutoFit/>
          </a:bodyPr>
          <a:lstStyle/>
          <a:p>
            <a:r>
              <a:rPr lang="ar-SA" sz="2000" b="1" dirty="0">
                <a:solidFill>
                  <a:srgbClr val="0000FF"/>
                </a:solidFill>
                <a:ea typeface="Calibri"/>
                <a:cs typeface="Traditional Arabic"/>
              </a:rPr>
              <a:t>البيت الشاميّ</a:t>
            </a:r>
            <a:r>
              <a:rPr lang="ar-JO" sz="2000" b="1" dirty="0">
                <a:solidFill>
                  <a:srgbClr val="0000FF"/>
                </a:solidFill>
                <a:ea typeface="Calibri"/>
                <a:cs typeface="Traditional Arabic"/>
              </a:rPr>
              <a:t>: </a:t>
            </a:r>
            <a:r>
              <a:rPr lang="ar-SA" sz="2000" b="1" dirty="0">
                <a:solidFill>
                  <a:srgbClr val="0000FF"/>
                </a:solidFill>
                <a:ea typeface="Calibri"/>
                <a:cs typeface="Traditional Arabic"/>
              </a:rPr>
              <a:t>بيت </a:t>
            </a:r>
            <a:r>
              <a:rPr lang="ar-SA" sz="2000" b="1" dirty="0" smtClean="0">
                <a:solidFill>
                  <a:srgbClr val="0000FF"/>
                </a:solidFill>
                <a:ea typeface="Calibri"/>
                <a:cs typeface="Traditional Arabic"/>
              </a:rPr>
              <a:t>نظام وبيت </a:t>
            </a:r>
            <a:r>
              <a:rPr lang="ar-SA" sz="2000" b="1" dirty="0">
                <a:solidFill>
                  <a:srgbClr val="0000FF"/>
                </a:solidFill>
                <a:ea typeface="Calibri"/>
                <a:cs typeface="Traditional Arabic"/>
              </a:rPr>
              <a:t>عنبر</a:t>
            </a:r>
            <a:endParaRPr lang="he-IL" sz="2000" b="1" dirty="0">
              <a:solidFill>
                <a:srgbClr val="0000FF"/>
              </a:solidFill>
              <a:ea typeface="Calibri"/>
              <a:cs typeface="Traditional Arabic"/>
            </a:endParaRPr>
          </a:p>
        </p:txBody>
      </p:sp>
      <p:sp>
        <p:nvSpPr>
          <p:cNvPr id="15" name="آثار «معبد جوبيتر»"/>
          <p:cNvSpPr/>
          <p:nvPr/>
        </p:nvSpPr>
        <p:spPr>
          <a:xfrm>
            <a:off x="7567662" y="3635985"/>
            <a:ext cx="955710" cy="400110"/>
          </a:xfrm>
          <a:prstGeom prst="rect">
            <a:avLst/>
          </a:prstGeom>
        </p:spPr>
        <p:txBody>
          <a:bodyPr wrap="none">
            <a:spAutoFit/>
          </a:bodyPr>
          <a:lstStyle/>
          <a:p>
            <a:r>
              <a:rPr lang="ar-SA" sz="2000" b="1" dirty="0">
                <a:solidFill>
                  <a:srgbClr val="0000FF"/>
                </a:solidFill>
                <a:ea typeface="Calibri"/>
                <a:cs typeface="Traditional Arabic"/>
              </a:rPr>
              <a:t>قلعة دمشق</a:t>
            </a:r>
            <a:endParaRPr lang="he-IL" sz="2000" b="1" dirty="0">
              <a:solidFill>
                <a:srgbClr val="0000FF"/>
              </a:solidFill>
              <a:ea typeface="Calibri"/>
              <a:cs typeface="Traditional Arabic"/>
            </a:endParaRPr>
          </a:p>
        </p:txBody>
      </p:sp>
      <p:sp>
        <p:nvSpPr>
          <p:cNvPr id="16" name="الباب الشرقي للمدينة"/>
          <p:cNvSpPr/>
          <p:nvPr/>
        </p:nvSpPr>
        <p:spPr>
          <a:xfrm>
            <a:off x="5405262" y="4200976"/>
            <a:ext cx="3148566" cy="707886"/>
          </a:xfrm>
          <a:prstGeom prst="rect">
            <a:avLst/>
          </a:prstGeom>
        </p:spPr>
        <p:txBody>
          <a:bodyPr wrap="square">
            <a:spAutoFit/>
          </a:bodyPr>
          <a:lstStyle/>
          <a:p>
            <a:r>
              <a:rPr lang="ar-SA" sz="2000" b="1" dirty="0">
                <a:solidFill>
                  <a:srgbClr val="0000FF"/>
                </a:solidFill>
                <a:ea typeface="Calibri"/>
                <a:cs typeface="Traditional Arabic"/>
              </a:rPr>
              <a:t>قصر العظم وخان أسعد باشا ومحطة الحجاز</a:t>
            </a:r>
            <a:endParaRPr lang="he-IL" sz="2000" b="1" dirty="0">
              <a:solidFill>
                <a:srgbClr val="0000FF"/>
              </a:solidFill>
              <a:ea typeface="Calibri"/>
              <a:cs typeface="Traditional Arabic"/>
            </a:endParaRPr>
          </a:p>
        </p:txBody>
      </p:sp>
      <p:sp>
        <p:nvSpPr>
          <p:cNvPr id="17" name="العصر الروماني 1"/>
          <p:cNvSpPr/>
          <p:nvPr/>
        </p:nvSpPr>
        <p:spPr>
          <a:xfrm>
            <a:off x="3236812" y="3651651"/>
            <a:ext cx="1999265" cy="461665"/>
          </a:xfrm>
          <a:prstGeom prst="rect">
            <a:avLst/>
          </a:prstGeom>
        </p:spPr>
        <p:txBody>
          <a:bodyPr wrap="none">
            <a:spAutoFit/>
          </a:bodyPr>
          <a:lstStyle/>
          <a:p>
            <a:r>
              <a:rPr lang="ar-SA" sz="2400" dirty="0">
                <a:solidFill>
                  <a:prstClr val="black"/>
                </a:solidFill>
                <a:ea typeface="Calibri"/>
                <a:cs typeface="Traditional Arabic"/>
              </a:rPr>
              <a:t>العصر الأيوبيّ</a:t>
            </a:r>
            <a:r>
              <a:rPr lang="ar-JO" sz="2400" dirty="0">
                <a:solidFill>
                  <a:prstClr val="black"/>
                </a:solidFill>
                <a:ea typeface="Calibri"/>
                <a:cs typeface="Traditional Arabic"/>
              </a:rPr>
              <a:t> والمملوكي</a:t>
            </a:r>
            <a:endParaRPr lang="he-IL" sz="2400" dirty="0">
              <a:solidFill>
                <a:prstClr val="black"/>
              </a:solidFill>
              <a:ea typeface="Calibri"/>
              <a:cs typeface="Traditional Arabic"/>
            </a:endParaRPr>
          </a:p>
        </p:txBody>
      </p:sp>
      <p:sp>
        <p:nvSpPr>
          <p:cNvPr id="18" name="العصر الروماني 2"/>
          <p:cNvSpPr/>
          <p:nvPr/>
        </p:nvSpPr>
        <p:spPr>
          <a:xfrm>
            <a:off x="3966011" y="4324087"/>
            <a:ext cx="1265090" cy="461665"/>
          </a:xfrm>
          <a:prstGeom prst="rect">
            <a:avLst/>
          </a:prstGeom>
        </p:spPr>
        <p:txBody>
          <a:bodyPr wrap="none">
            <a:spAutoFit/>
          </a:bodyPr>
          <a:lstStyle/>
          <a:p>
            <a:r>
              <a:rPr lang="ar-SA" sz="2400" dirty="0">
                <a:solidFill>
                  <a:prstClr val="black"/>
                </a:solidFill>
                <a:ea typeface="Calibri"/>
                <a:cs typeface="Traditional Arabic"/>
              </a:rPr>
              <a:t>العهد العثماني</a:t>
            </a:r>
            <a:endParaRPr lang="he-IL" sz="2400" dirty="0">
              <a:solidFill>
                <a:prstClr val="black"/>
              </a:solidFill>
              <a:ea typeface="Calibri"/>
              <a:cs typeface="Traditional Arabic"/>
            </a:endParaRPr>
          </a:p>
        </p:txBody>
      </p:sp>
      <p:sp>
        <p:nvSpPr>
          <p:cNvPr id="19" name="العصر الروماني 3"/>
          <p:cNvSpPr/>
          <p:nvPr/>
        </p:nvSpPr>
        <p:spPr>
          <a:xfrm>
            <a:off x="3940531" y="4970512"/>
            <a:ext cx="1295546" cy="461665"/>
          </a:xfrm>
          <a:prstGeom prst="rect">
            <a:avLst/>
          </a:prstGeom>
        </p:spPr>
        <p:txBody>
          <a:bodyPr wrap="none">
            <a:spAutoFit/>
          </a:bodyPr>
          <a:lstStyle/>
          <a:p>
            <a:r>
              <a:rPr lang="ar-SA" sz="2400" dirty="0">
                <a:solidFill>
                  <a:prstClr val="black"/>
                </a:solidFill>
                <a:ea typeface="Calibri"/>
                <a:cs typeface="Traditional Arabic"/>
              </a:rPr>
              <a:t>العهد العثماني</a:t>
            </a:r>
            <a:endParaRPr lang="he-IL" sz="2400" dirty="0">
              <a:solidFill>
                <a:prstClr val="black"/>
              </a:solidFill>
              <a:ea typeface="Calibri"/>
              <a:cs typeface="Traditional Arabic"/>
            </a:endParaRPr>
          </a:p>
        </p:txBody>
      </p:sp>
      <p:sp>
        <p:nvSpPr>
          <p:cNvPr id="22" name="عرض الفقرة الثانية"/>
          <p:cNvSpPr/>
          <p:nvPr/>
        </p:nvSpPr>
        <p:spPr>
          <a:xfrm>
            <a:off x="240552" y="1999875"/>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عرض النصّ</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3" name="إخفاء الفقرة الثانية"/>
          <p:cNvSpPr/>
          <p:nvPr/>
        </p:nvSpPr>
        <p:spPr>
          <a:xfrm>
            <a:off x="240552" y="2619953"/>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إخفاء النصّ</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4" name="الألف الثالث قبل الميلاد"/>
          <p:cNvSpPr/>
          <p:nvPr/>
        </p:nvSpPr>
        <p:spPr>
          <a:xfrm>
            <a:off x="3759074" y="1156673"/>
            <a:ext cx="2329484" cy="4616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r-JO"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Calibri"/>
                <a:cs typeface="Traditional Arabic"/>
              </a:rPr>
              <a:t>من الفقرتين الثالثة والرابعة</a:t>
            </a:r>
            <a:endParaRPr lang="he-IL"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Calibri"/>
              <a:cs typeface="Traditional Arabic"/>
            </a:endParaRPr>
          </a:p>
        </p:txBody>
      </p:sp>
      <p:sp>
        <p:nvSpPr>
          <p:cNvPr id="25" name="الفقرة الثانية"/>
          <p:cNvSpPr/>
          <p:nvPr/>
        </p:nvSpPr>
        <p:spPr>
          <a:xfrm>
            <a:off x="2338414" y="1506220"/>
            <a:ext cx="6332130" cy="4659640"/>
          </a:xfrm>
          <a:prstGeom prst="round2DiagRect">
            <a:avLst/>
          </a:prstGeom>
          <a:solidFill>
            <a:schemeClr val="bg1"/>
          </a:solidFill>
          <a:ln w="12700">
            <a:solidFill>
              <a:schemeClr val="accent6">
                <a:lumMod val="75000"/>
              </a:schemeClr>
            </a:solidFill>
          </a:ln>
        </p:spPr>
        <p:txBody>
          <a:bodyPr wrap="square">
            <a:noAutofit/>
          </a:bodyPr>
          <a:lstStyle/>
          <a:p>
            <a:pPr algn="just"/>
            <a:r>
              <a:rPr lang="ar-SA" sz="2400" dirty="0">
                <a:ea typeface="Calibri"/>
                <a:cs typeface="Traditional Arabic"/>
              </a:rPr>
              <a:t>ومنذ الفتح الإسلامي لدمشق في العام 436، نهضت مدينة أخرى وطراز معماري</a:t>
            </a:r>
            <a:r>
              <a:rPr lang="ar-JO" sz="2400" dirty="0">
                <a:ea typeface="Calibri"/>
                <a:cs typeface="Traditional Arabic"/>
              </a:rPr>
              <a:t>ّ</a:t>
            </a:r>
            <a:r>
              <a:rPr lang="ar-SA" sz="2400" dirty="0">
                <a:ea typeface="Calibri"/>
                <a:cs typeface="Traditional Arabic"/>
              </a:rPr>
              <a:t> مختلف يمثله الجامع الأمويّ الذي بناه الوليد بن عبد الملك. لكنّ العمارة الإسلامية، لم تشهد ازدهارًا لاحقًا إلاّ على يد السلجوقيين الذين انتشرت في أيامهم القباب المقرنصة والزخرفة </a:t>
            </a:r>
            <a:r>
              <a:rPr lang="ar-SA" sz="2400" dirty="0" err="1">
                <a:ea typeface="Calibri"/>
                <a:cs typeface="Traditional Arabic"/>
              </a:rPr>
              <a:t>الرقشية</a:t>
            </a:r>
            <a:r>
              <a:rPr lang="ar-SA" sz="2400" dirty="0">
                <a:ea typeface="Calibri"/>
                <a:cs typeface="Traditional Arabic"/>
              </a:rPr>
              <a:t> والكتابات المتنوعة الخطوط. وفي العصر الأيوبيّ، كانت قلعة دمشق مفتاحًا لإبداع معماريّ خاص </a:t>
            </a:r>
            <a:r>
              <a:rPr lang="ar-SA" sz="2400" dirty="0" err="1">
                <a:ea typeface="Calibri"/>
                <a:cs typeface="Traditional Arabic"/>
              </a:rPr>
              <a:t>استكمله</a:t>
            </a:r>
            <a:r>
              <a:rPr lang="ar-SA" sz="2400" dirty="0">
                <a:ea typeface="Calibri"/>
                <a:cs typeface="Traditional Arabic"/>
              </a:rPr>
              <a:t> العهد المملوكي الذي امتدّ قرابة ثلاثة قرون·</a:t>
            </a:r>
            <a:endParaRPr lang="ar-JO" sz="2400" dirty="0">
              <a:ea typeface="Calibri"/>
              <a:cs typeface="Traditional Arabic"/>
            </a:endParaRPr>
          </a:p>
          <a:p>
            <a:pPr algn="just"/>
            <a:r>
              <a:rPr lang="ar-SA" sz="2400" dirty="0">
                <a:ea typeface="Calibri"/>
                <a:cs typeface="Traditional Arabic"/>
              </a:rPr>
              <a:t>وهنا ينبغي أن نتوقّف عند إيقاع معماريّ آخر، نشأ في العهد العثماني، إذ لا تزال بعض آثاره قائمة إلى اليوم في "قصر العظم" و"خان أسعد باشا" و"محطة الحجاز" وبعض البيوت الشامية المشهورة مثل "بيت نظام" و"بيت عنبر" التي تمثّل فنّ الزخرفة المعماريّة الداخليّة والخارجيّة في ما يسمّى «البيت الشاميّ»·</a:t>
            </a:r>
            <a:endParaRPr lang="en-US" sz="2400" dirty="0">
              <a:ea typeface="Calibri"/>
              <a:cs typeface="Traditional Arabic"/>
            </a:endParaRPr>
          </a:p>
        </p:txBody>
      </p:sp>
      <p:sp>
        <p:nvSpPr>
          <p:cNvPr id="27" name="عرض الإجابات"/>
          <p:cNvSpPr/>
          <p:nvPr/>
        </p:nvSpPr>
        <p:spPr>
          <a:xfrm>
            <a:off x="261160" y="3401068"/>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عرض الإجابات</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8" name="مفتاح 1"/>
          <p:cNvSpPr txBox="1"/>
          <p:nvPr/>
        </p:nvSpPr>
        <p:spPr>
          <a:xfrm>
            <a:off x="8523372" y="2277084"/>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29" name="مفتاخ 2"/>
          <p:cNvSpPr txBox="1"/>
          <p:nvPr/>
        </p:nvSpPr>
        <p:spPr>
          <a:xfrm>
            <a:off x="8523372" y="2949568"/>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0" name="مفتاح 3"/>
          <p:cNvSpPr txBox="1"/>
          <p:nvPr/>
        </p:nvSpPr>
        <p:spPr>
          <a:xfrm>
            <a:off x="8523372" y="3576505"/>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1" name="مفتاح 4"/>
          <p:cNvSpPr txBox="1"/>
          <p:nvPr/>
        </p:nvSpPr>
        <p:spPr>
          <a:xfrm>
            <a:off x="8523372" y="4122848"/>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2" name="مفتاح 5"/>
          <p:cNvSpPr txBox="1"/>
          <p:nvPr/>
        </p:nvSpPr>
        <p:spPr>
          <a:xfrm>
            <a:off x="8523372" y="4785752"/>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Tree>
    <p:extLst>
      <p:ext uri="{BB962C8B-B14F-4D97-AF65-F5344CB8AC3E}">
        <p14:creationId xmlns:p14="http://schemas.microsoft.com/office/powerpoint/2010/main" val="1266592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800" decel="100000"/>
                                        <p:tgtEl>
                                          <p:spTgt spid="25"/>
                                        </p:tgtEl>
                                      </p:cBhvr>
                                    </p:animEffect>
                                    <p:anim calcmode="lin" valueType="num">
                                      <p:cBhvr>
                                        <p:cTn id="8" dur="800" decel="100000" fill="hold"/>
                                        <p:tgtEl>
                                          <p:spTgt spid="25"/>
                                        </p:tgtEl>
                                        <p:attrNameLst>
                                          <p:attrName>style.rotation</p:attrName>
                                        </p:attrNameLst>
                                      </p:cBhvr>
                                      <p:tavLst>
                                        <p:tav tm="0">
                                          <p:val>
                                            <p:fltVal val="-90"/>
                                          </p:val>
                                        </p:tav>
                                        <p:tav tm="100000">
                                          <p:val>
                                            <p:fltVal val="0"/>
                                          </p:val>
                                        </p:tav>
                                      </p:tavLst>
                                    </p:anim>
                                    <p:anim calcmode="lin" valueType="num">
                                      <p:cBhvr>
                                        <p:cTn id="9" dur="800" decel="100000" fill="hold"/>
                                        <p:tgtEl>
                                          <p:spTgt spid="25"/>
                                        </p:tgtEl>
                                        <p:attrNameLst>
                                          <p:attrName>ppt_x</p:attrName>
                                        </p:attrNameLst>
                                      </p:cBhvr>
                                      <p:tavLst>
                                        <p:tav tm="0">
                                          <p:val>
                                            <p:strVal val="#ppt_x+0.4"/>
                                          </p:val>
                                        </p:tav>
                                        <p:tav tm="100000">
                                          <p:val>
                                            <p:strVal val="#ppt_x-0.05"/>
                                          </p:val>
                                        </p:tav>
                                      </p:tavLst>
                                    </p:anim>
                                    <p:anim calcmode="lin" valueType="num">
                                      <p:cBhvr>
                                        <p:cTn id="10" dur="800" decel="100000" fill="hold"/>
                                        <p:tgtEl>
                                          <p:spTgt spid="2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5"/>
                                        </p:tgtEl>
                                      </p:cBhvr>
                                    </p:animEffect>
                                    <p:anim calcmode="lin" valueType="num">
                                      <p:cBhvr>
                                        <p:cTn id="18" dur="1000"/>
                                        <p:tgtEl>
                                          <p:spTgt spid="25"/>
                                        </p:tgtEl>
                                        <p:attrNameLst>
                                          <p:attrName>ppt_x</p:attrName>
                                        </p:attrNameLst>
                                      </p:cBhvr>
                                      <p:tavLst>
                                        <p:tav tm="0">
                                          <p:val>
                                            <p:strVal val="ppt_x"/>
                                          </p:val>
                                        </p:tav>
                                        <p:tav tm="100000">
                                          <p:val>
                                            <p:strVal val="ppt_x"/>
                                          </p:val>
                                        </p:tav>
                                      </p:tavLst>
                                    </p:anim>
                                    <p:anim calcmode="lin" valueType="num">
                                      <p:cBhvr>
                                        <p:cTn id="19" dur="1000"/>
                                        <p:tgtEl>
                                          <p:spTgt spid="25"/>
                                        </p:tgtEl>
                                        <p:attrNameLst>
                                          <p:attrName>ppt_y</p:attrName>
                                        </p:attrNameLst>
                                      </p:cBhvr>
                                      <p:tavLst>
                                        <p:tav tm="0">
                                          <p:val>
                                            <p:strVal val="ppt_y"/>
                                          </p:val>
                                        </p:tav>
                                        <p:tav tm="100000">
                                          <p:val>
                                            <p:strVal val="ppt_y+.1"/>
                                          </p:val>
                                        </p:tav>
                                      </p:tavLst>
                                    </p:anim>
                                    <p:set>
                                      <p:cBhvr>
                                        <p:cTn id="2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22" presetClass="entr" presetSubtype="4" fill="hold" grpId="1"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00"/>
                                        <p:tgtEl>
                                          <p:spTgt spid="11"/>
                                        </p:tgtEl>
                                      </p:cBhvr>
                                    </p:animEffect>
                                  </p:childTnLst>
                                </p:cTn>
                              </p:par>
                              <p:par>
                                <p:cTn id="80" presetID="22" presetClass="entr" presetSubtype="4" fill="hold" grpId="1"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down)">
                                      <p:cBhvr>
                                        <p:cTn id="82" dur="500"/>
                                        <p:tgtEl>
                                          <p:spTgt spid="9"/>
                                        </p:tgtEl>
                                      </p:cBhvr>
                                    </p:animEffect>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29"/>
                    </p:tgtEl>
                  </p:cond>
                </p:stCondLst>
                <p:endSync evt="end" delay="0">
                  <p:rtn val="all"/>
                </p:endSync>
                <p:childTnLst>
                  <p:par>
                    <p:cTn id="84" fill="hold">
                      <p:stCondLst>
                        <p:cond delay="0"/>
                      </p:stCondLst>
                      <p:childTnLst>
                        <p:par>
                          <p:cTn id="85" fill="hold">
                            <p:stCondLst>
                              <p:cond delay="0"/>
                            </p:stCondLst>
                            <p:childTnLst>
                              <p:par>
                                <p:cTn id="86" presetID="22" presetClass="entr" presetSubtype="4" fill="hold" grpId="1"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wipe(down)">
                                      <p:cBhvr>
                                        <p:cTn id="88" dur="500"/>
                                        <p:tgtEl>
                                          <p:spTgt spid="12"/>
                                        </p:tgtEl>
                                      </p:cBhvr>
                                    </p:animEffect>
                                  </p:childTnLst>
                                </p:cTn>
                              </p:par>
                              <p:par>
                                <p:cTn id="89" presetID="22" presetClass="entr" presetSubtype="4" fill="hold" grpId="1"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down)">
                                      <p:cBhvr>
                                        <p:cTn id="91" dur="500"/>
                                        <p:tgtEl>
                                          <p:spTgt spid="13"/>
                                        </p:tgtEl>
                                      </p:cBhvr>
                                    </p:animEffec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22" presetClass="entr" presetSubtype="4" fill="hold" grpId="1"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down)">
                                      <p:cBhvr>
                                        <p:cTn id="97" dur="500"/>
                                        <p:tgtEl>
                                          <p:spTgt spid="15"/>
                                        </p:tgtEl>
                                      </p:cBhvr>
                                    </p:animEffect>
                                  </p:childTnLst>
                                </p:cTn>
                              </p:par>
                              <p:par>
                                <p:cTn id="98" presetID="22" presetClass="entr" presetSubtype="4" fill="hold" grpId="1"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cTn>
                              </p:par>
                            </p:childTnLst>
                          </p:cTn>
                        </p:par>
                      </p:childTnLst>
                    </p:cTn>
                  </p:par>
                </p:childTnLst>
              </p:cTn>
              <p:nextCondLst>
                <p:cond evt="onClick" delay="0">
                  <p:tgtEl>
                    <p:spTgt spid="30"/>
                  </p:tgtEl>
                </p:cond>
              </p:nextCondLst>
            </p:seq>
            <p:seq concurrent="1" nextAc="seek">
              <p:cTn id="101" restart="whenNotActive" fill="hold" evtFilter="cancelBubble" nodeType="interactiveSeq">
                <p:stCondLst>
                  <p:cond evt="onClick" delay="0">
                    <p:tgtEl>
                      <p:spTgt spid="31"/>
                    </p:tgtEl>
                  </p:cond>
                </p:stCondLst>
                <p:endSync evt="end" delay="0">
                  <p:rtn val="all"/>
                </p:endSync>
                <p:childTnLst>
                  <p:par>
                    <p:cTn id="102" fill="hold">
                      <p:stCondLst>
                        <p:cond delay="0"/>
                      </p:stCondLst>
                      <p:childTnLst>
                        <p:par>
                          <p:cTn id="103" fill="hold">
                            <p:stCondLst>
                              <p:cond delay="0"/>
                            </p:stCondLst>
                            <p:childTnLst>
                              <p:par>
                                <p:cTn id="104" presetID="22" presetClass="entr" presetSubtype="4" fill="hold" grpId="1"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par>
                                <p:cTn id="107" presetID="22" presetClass="entr" presetSubtype="4" fill="hold" grpId="1" nodeType="with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wipe(down)">
                                      <p:cBhvr>
                                        <p:cTn id="109" dur="500"/>
                                        <p:tgtEl>
                                          <p:spTgt spid="16"/>
                                        </p:tgtEl>
                                      </p:cBhvr>
                                    </p:animEffect>
                                  </p:childTnLst>
                                </p:cTn>
                              </p:par>
                            </p:childTnLst>
                          </p:cTn>
                        </p:par>
                      </p:childTnLst>
                    </p:cTn>
                  </p:par>
                </p:childTnLst>
              </p:cTn>
              <p:nextCondLst>
                <p:cond evt="onClick" delay="0">
                  <p:tgtEl>
                    <p:spTgt spid="31"/>
                  </p:tgtEl>
                </p:cond>
              </p:nextCondLst>
            </p:seq>
            <p:seq concurrent="1" nextAc="seek">
              <p:cTn id="110" restart="whenNotActive" fill="hold" evtFilter="cancelBubble" nodeType="interactiveSeq">
                <p:stCondLst>
                  <p:cond evt="onClick" delay="0">
                    <p:tgtEl>
                      <p:spTgt spid="32"/>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4" fill="hold" grpId="1"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down)">
                                      <p:cBhvr>
                                        <p:cTn id="115" dur="500"/>
                                        <p:tgtEl>
                                          <p:spTgt spid="14"/>
                                        </p:tgtEl>
                                      </p:cBhvr>
                                    </p:animEffect>
                                  </p:childTnLst>
                                </p:cTn>
                              </p:par>
                              <p:par>
                                <p:cTn id="116" presetID="22" presetClass="entr" presetSubtype="4" fill="hold" grpId="1" nodeType="with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wipe(down)">
                                      <p:cBhvr>
                                        <p:cTn id="118" dur="500"/>
                                        <p:tgtEl>
                                          <p:spTgt spid="19"/>
                                        </p:tgtEl>
                                      </p:cBhvr>
                                    </p:animEffect>
                                  </p:childTnLst>
                                </p:cTn>
                              </p:par>
                            </p:childTnLst>
                          </p:cTn>
                        </p:par>
                      </p:childTnLst>
                    </p:cTn>
                  </p:par>
                </p:childTnLst>
              </p:cTn>
              <p:nextCondLst>
                <p:cond evt="onClick" delay="0">
                  <p:tgtEl>
                    <p:spTgt spid="32"/>
                  </p:tgtEl>
                </p:cond>
              </p:nextCondLst>
            </p:seq>
          </p:childTnLst>
        </p:cTn>
      </p:par>
    </p:tnLst>
    <p:bldLst>
      <p:bldP spid="9" grpId="0"/>
      <p:bldP spid="9"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5" grpId="0" animBg="1"/>
      <p:bldP spid="2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79512" y="116632"/>
            <a:ext cx="8784975" cy="830997"/>
          </a:xfrm>
          <a:prstGeom prst="rect">
            <a:avLst/>
          </a:prstGeom>
          <a:blipFill dpi="0" rotWithShape="1">
            <a:blip r:embed="rId8">
              <a:alphaModFix amt="65000"/>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pPr lvl="0"/>
            <a:r>
              <a:rPr lang="ar-JO" dirty="0" smtClean="0"/>
              <a:t>3</a:t>
            </a:r>
            <a:r>
              <a:rPr lang="ar-JO" sz="4800" dirty="0" smtClean="0"/>
              <a:t>) فعّاليّة دمج (</a:t>
            </a:r>
            <a:r>
              <a:rPr lang="ar-JO" dirty="0" smtClean="0">
                <a:solidFill>
                  <a:schemeClr val="bg1"/>
                </a:solidFill>
              </a:rPr>
              <a:t>دمج معلومات من ثلاث فقرات </a:t>
            </a:r>
            <a:r>
              <a:rPr lang="ar-JO" dirty="0" err="1" smtClean="0">
                <a:solidFill>
                  <a:schemeClr val="bg1"/>
                </a:solidFill>
              </a:rPr>
              <a:t>بإستراتيجيّة</a:t>
            </a:r>
            <a:r>
              <a:rPr lang="ar-JO" dirty="0" smtClean="0">
                <a:solidFill>
                  <a:schemeClr val="bg1"/>
                </a:solidFill>
              </a:rPr>
              <a:t> سبب/نتيجة</a:t>
            </a:r>
            <a:r>
              <a:rPr lang="ar-JO" sz="4800" dirty="0" smtClean="0"/>
              <a:t>.)</a:t>
            </a:r>
            <a:endParaRPr lang="he-IL" sz="4800" dirty="0"/>
          </a:p>
        </p:txBody>
      </p:sp>
      <p:sp>
        <p:nvSpPr>
          <p:cNvPr id="7" name="מלבן 6"/>
          <p:cNvSpPr>
            <a:spLocks/>
          </p:cNvSpPr>
          <p:nvPr/>
        </p:nvSpPr>
        <p:spPr>
          <a:xfrm>
            <a:off x="179512" y="1124744"/>
            <a:ext cx="8784975" cy="5147195"/>
          </a:xfrm>
          <a:prstGeom prst="rect">
            <a:avLst/>
          </a:prstGeom>
          <a:blipFill dpi="0" rotWithShape="1">
            <a:blip r:embed="rId9">
              <a:alphaModFix amt="65000"/>
              <a:extLst>
                <a:ext uri="{BEBA8EAE-BF5A-486C-A8C5-ECC9F3942E4B}">
                  <a14:imgProps xmlns:a14="http://schemas.microsoft.com/office/drawing/2010/main">
                    <a14:imgLayer r:embed="rId5">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graphicFrame>
        <p:nvGraphicFramePr>
          <p:cNvPr id="3" name="טבלה 2"/>
          <p:cNvGraphicFramePr>
            <a:graphicFrameLocks noGrp="1"/>
          </p:cNvGraphicFramePr>
          <p:nvPr>
            <p:extLst>
              <p:ext uri="{D42A27DB-BD31-4B8C-83A1-F6EECF244321}">
                <p14:modId xmlns:p14="http://schemas.microsoft.com/office/powerpoint/2010/main" val="1350319576"/>
              </p:ext>
            </p:extLst>
          </p:nvPr>
        </p:nvGraphicFramePr>
        <p:xfrm>
          <a:off x="2777662" y="1655874"/>
          <a:ext cx="5851030" cy="3637342"/>
        </p:xfrm>
        <a:graphic>
          <a:graphicData uri="http://schemas.openxmlformats.org/drawingml/2006/table">
            <a:tbl>
              <a:tblPr rtl="1" firstRow="1" bandRow="1">
                <a:effectLst>
                  <a:outerShdw blurRad="50800" dist="38100" dir="5400000" algn="t" rotWithShape="0">
                    <a:prstClr val="black">
                      <a:alpha val="40000"/>
                    </a:prstClr>
                  </a:outerShdw>
                </a:effectLst>
                <a:tableStyleId>{5C22544A-7EE6-4342-B048-85BDC9FD1C3A}</a:tableStyleId>
              </a:tblPr>
              <a:tblGrid>
                <a:gridCol w="3326344"/>
                <a:gridCol w="2524686"/>
              </a:tblGrid>
              <a:tr h="521921">
                <a:tc>
                  <a:txBody>
                    <a:bodyPr/>
                    <a:lstStyle/>
                    <a:p>
                      <a:pPr algn="ctr" rtl="1"/>
                      <a:r>
                        <a:rPr lang="ar-JO" sz="2800" dirty="0" smtClean="0">
                          <a:solidFill>
                            <a:schemeClr val="tx1"/>
                          </a:solidFill>
                          <a:latin typeface="Traditional Arabic" pitchFamily="18" charset="-78"/>
                          <a:cs typeface="Traditional Arabic" pitchFamily="18" charset="-78"/>
                        </a:rPr>
                        <a:t>سبب</a:t>
                      </a:r>
                      <a:endParaRPr lang="he-IL" sz="28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JO" sz="2800" dirty="0" smtClean="0">
                          <a:solidFill>
                            <a:schemeClr val="tx1"/>
                          </a:solidFill>
                          <a:latin typeface="Traditional Arabic" pitchFamily="18" charset="-78"/>
                          <a:cs typeface="Traditional Arabic" pitchFamily="18" charset="-78"/>
                        </a:rPr>
                        <a:t>نتيجة</a:t>
                      </a:r>
                      <a:endParaRPr lang="he-IL" sz="28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796236">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0878">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48227">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68130">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الألف الثالث قبل الميلاد"/>
          <p:cNvSpPr/>
          <p:nvPr/>
        </p:nvSpPr>
        <p:spPr>
          <a:xfrm>
            <a:off x="3809108" y="2307861"/>
            <a:ext cx="1410964" cy="461665"/>
          </a:xfrm>
          <a:prstGeom prst="rect">
            <a:avLst/>
          </a:prstGeom>
        </p:spPr>
        <p:txBody>
          <a:bodyPr wrap="none">
            <a:spAutoFit/>
          </a:bodyPr>
          <a:lstStyle/>
          <a:p>
            <a:r>
              <a:rPr lang="ar-JO" sz="2400" dirty="0" smtClean="0">
                <a:solidFill>
                  <a:prstClr val="black"/>
                </a:solidFill>
                <a:ea typeface="Calibri"/>
                <a:cs typeface="Traditional Arabic"/>
              </a:rPr>
              <a:t>المساكن المتراصّة</a:t>
            </a:r>
            <a:endParaRPr lang="he-IL" sz="2400" dirty="0">
              <a:solidFill>
                <a:prstClr val="black"/>
              </a:solidFill>
              <a:ea typeface="Calibri"/>
              <a:cs typeface="Traditional Arabic"/>
            </a:endParaRPr>
          </a:p>
        </p:txBody>
      </p:sp>
      <p:sp>
        <p:nvSpPr>
          <p:cNvPr id="11" name="قطعة فخارية"/>
          <p:cNvSpPr/>
          <p:nvPr/>
        </p:nvSpPr>
        <p:spPr>
          <a:xfrm>
            <a:off x="5682733" y="2370853"/>
            <a:ext cx="2840639" cy="461665"/>
          </a:xfrm>
          <a:prstGeom prst="rect">
            <a:avLst/>
          </a:prstGeom>
        </p:spPr>
        <p:txBody>
          <a:bodyPr wrap="square">
            <a:spAutoFit/>
          </a:bodyPr>
          <a:lstStyle/>
          <a:p>
            <a:r>
              <a:rPr lang="ar-JO" sz="2400" dirty="0" smtClean="0">
                <a:solidFill>
                  <a:srgbClr val="FF0000"/>
                </a:solidFill>
                <a:ea typeface="Calibri"/>
                <a:cs typeface="Traditional Arabic"/>
              </a:rPr>
              <a:t>(سنة 1936)  </a:t>
            </a:r>
            <a:r>
              <a:rPr lang="ar-JO" sz="2400" dirty="0">
                <a:solidFill>
                  <a:srgbClr val="FF0000"/>
                </a:solidFill>
                <a:ea typeface="Calibri"/>
                <a:cs typeface="Traditional Arabic"/>
              </a:rPr>
              <a:t>خطّة </a:t>
            </a:r>
            <a:r>
              <a:rPr lang="ar-SA" sz="2400" dirty="0" err="1">
                <a:solidFill>
                  <a:srgbClr val="FF0000"/>
                </a:solidFill>
                <a:ea typeface="Calibri"/>
                <a:cs typeface="Traditional Arabic"/>
              </a:rPr>
              <a:t>إيكوشار</a:t>
            </a:r>
            <a:r>
              <a:rPr lang="ar-JO" sz="2400" dirty="0">
                <a:solidFill>
                  <a:srgbClr val="FF0000"/>
                </a:solidFill>
                <a:ea typeface="Calibri"/>
                <a:cs typeface="Traditional Arabic"/>
              </a:rPr>
              <a:t> </a:t>
            </a:r>
            <a:endParaRPr lang="he-IL" sz="2400" dirty="0">
              <a:solidFill>
                <a:srgbClr val="FF0000"/>
              </a:solidFill>
              <a:ea typeface="Calibri"/>
              <a:cs typeface="Traditional Arabic"/>
            </a:endParaRPr>
          </a:p>
        </p:txBody>
      </p:sp>
      <p:sp>
        <p:nvSpPr>
          <p:cNvPr id="12" name="العصر الآرامي"/>
          <p:cNvSpPr/>
          <p:nvPr/>
        </p:nvSpPr>
        <p:spPr>
          <a:xfrm>
            <a:off x="3838306" y="3170235"/>
            <a:ext cx="1426994" cy="461665"/>
          </a:xfrm>
          <a:prstGeom prst="rect">
            <a:avLst/>
          </a:prstGeom>
        </p:spPr>
        <p:txBody>
          <a:bodyPr wrap="none">
            <a:spAutoFit/>
          </a:bodyPr>
          <a:lstStyle/>
          <a:p>
            <a:r>
              <a:rPr lang="ar-JO" sz="2400" dirty="0" smtClean="0">
                <a:solidFill>
                  <a:prstClr val="black"/>
                </a:solidFill>
                <a:ea typeface="Calibri"/>
                <a:cs typeface="Traditional Arabic"/>
              </a:rPr>
              <a:t>المساكن الشعبيّة</a:t>
            </a:r>
            <a:endParaRPr lang="he-IL" sz="2400" dirty="0">
              <a:solidFill>
                <a:prstClr val="black"/>
              </a:solidFill>
              <a:ea typeface="Calibri"/>
              <a:cs typeface="Traditional Arabic"/>
            </a:endParaRPr>
          </a:p>
        </p:txBody>
      </p:sp>
      <p:sp>
        <p:nvSpPr>
          <p:cNvPr id="13" name="تمثال لحيوان مجنح"/>
          <p:cNvSpPr/>
          <p:nvPr/>
        </p:nvSpPr>
        <p:spPr>
          <a:xfrm>
            <a:off x="5220072" y="3170235"/>
            <a:ext cx="3372945" cy="461665"/>
          </a:xfrm>
          <a:prstGeom prst="rect">
            <a:avLst/>
          </a:prstGeom>
        </p:spPr>
        <p:txBody>
          <a:bodyPr wrap="square">
            <a:spAutoFit/>
          </a:bodyPr>
          <a:lstStyle/>
          <a:p>
            <a:r>
              <a:rPr lang="ar-JO" sz="2400" dirty="0" smtClean="0">
                <a:solidFill>
                  <a:srgbClr val="FF0000"/>
                </a:solidFill>
                <a:ea typeface="Calibri"/>
                <a:cs typeface="Traditional Arabic"/>
              </a:rPr>
              <a:t>(سنة 1958) الوحدة </a:t>
            </a:r>
            <a:r>
              <a:rPr lang="ar-JO" sz="2400" dirty="0">
                <a:solidFill>
                  <a:srgbClr val="FF0000"/>
                </a:solidFill>
                <a:ea typeface="Calibri"/>
                <a:cs typeface="Traditional Arabic"/>
              </a:rPr>
              <a:t>بين سوريا ومصر</a:t>
            </a:r>
            <a:endParaRPr lang="he-IL" sz="2400" dirty="0">
              <a:solidFill>
                <a:srgbClr val="FF0000"/>
              </a:solidFill>
              <a:ea typeface="Calibri"/>
              <a:cs typeface="Traditional Arabic"/>
            </a:endParaRPr>
          </a:p>
        </p:txBody>
      </p:sp>
      <p:sp>
        <p:nvSpPr>
          <p:cNvPr id="15" name="آثار «معبد جوبيتر»"/>
          <p:cNvSpPr/>
          <p:nvPr/>
        </p:nvSpPr>
        <p:spPr>
          <a:xfrm>
            <a:off x="5682733" y="3934372"/>
            <a:ext cx="2837763" cy="461665"/>
          </a:xfrm>
          <a:prstGeom prst="rect">
            <a:avLst/>
          </a:prstGeom>
        </p:spPr>
        <p:txBody>
          <a:bodyPr wrap="square">
            <a:spAutoFit/>
          </a:bodyPr>
          <a:lstStyle/>
          <a:p>
            <a:r>
              <a:rPr lang="ar-JO" sz="2400" dirty="0" smtClean="0">
                <a:solidFill>
                  <a:srgbClr val="FF0000"/>
                </a:solidFill>
                <a:ea typeface="Calibri"/>
                <a:cs typeface="Traditional Arabic"/>
              </a:rPr>
              <a:t>(سنة 1970)  </a:t>
            </a:r>
            <a:r>
              <a:rPr lang="ar-JO" sz="2400" dirty="0">
                <a:solidFill>
                  <a:srgbClr val="FF0000"/>
                </a:solidFill>
                <a:ea typeface="Calibri"/>
                <a:cs typeface="Traditional Arabic"/>
              </a:rPr>
              <a:t>حزام الفقر</a:t>
            </a:r>
            <a:endParaRPr lang="he-IL" sz="2400" dirty="0">
              <a:solidFill>
                <a:srgbClr val="FF0000"/>
              </a:solidFill>
              <a:ea typeface="Calibri"/>
              <a:cs typeface="Traditional Arabic"/>
            </a:endParaRPr>
          </a:p>
        </p:txBody>
      </p:sp>
      <p:sp>
        <p:nvSpPr>
          <p:cNvPr id="17" name="العصر الروماني 1"/>
          <p:cNvSpPr/>
          <p:nvPr/>
        </p:nvSpPr>
        <p:spPr>
          <a:xfrm>
            <a:off x="3328551" y="3909753"/>
            <a:ext cx="1936749" cy="461665"/>
          </a:xfrm>
          <a:prstGeom prst="rect">
            <a:avLst/>
          </a:prstGeom>
        </p:spPr>
        <p:txBody>
          <a:bodyPr wrap="none">
            <a:spAutoFit/>
          </a:bodyPr>
          <a:lstStyle/>
          <a:p>
            <a:r>
              <a:rPr lang="ar-JO" sz="2400" dirty="0" smtClean="0">
                <a:solidFill>
                  <a:prstClr val="black"/>
                </a:solidFill>
                <a:ea typeface="Calibri"/>
                <a:cs typeface="Traditional Arabic"/>
              </a:rPr>
              <a:t>بناء عشوائيّ في الغوطة</a:t>
            </a:r>
            <a:endParaRPr lang="he-IL" sz="2400" dirty="0">
              <a:solidFill>
                <a:prstClr val="black"/>
              </a:solidFill>
              <a:ea typeface="Calibri"/>
              <a:cs typeface="Traditional Arabic"/>
            </a:endParaRPr>
          </a:p>
        </p:txBody>
      </p:sp>
      <p:sp>
        <p:nvSpPr>
          <p:cNvPr id="22" name="عرض الفقرة الثانية"/>
          <p:cNvSpPr/>
          <p:nvPr/>
        </p:nvSpPr>
        <p:spPr>
          <a:xfrm>
            <a:off x="240552" y="1999875"/>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عرض النصّ</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3" name="إخفاء الفقرة الثانية"/>
          <p:cNvSpPr/>
          <p:nvPr/>
        </p:nvSpPr>
        <p:spPr>
          <a:xfrm>
            <a:off x="240552" y="2619953"/>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إخفاء النصّ</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5" name="الفقرة الثانية"/>
          <p:cNvSpPr/>
          <p:nvPr/>
        </p:nvSpPr>
        <p:spPr>
          <a:xfrm>
            <a:off x="2324001" y="1034044"/>
            <a:ext cx="6332130" cy="5328593"/>
          </a:xfrm>
          <a:prstGeom prst="rect">
            <a:avLst/>
          </a:prstGeom>
          <a:solidFill>
            <a:schemeClr val="bg1"/>
          </a:solidFill>
          <a:ln w="12700">
            <a:solidFill>
              <a:schemeClr val="accent6">
                <a:lumMod val="75000"/>
              </a:schemeClr>
            </a:solidFill>
          </a:ln>
        </p:spPr>
        <p:txBody>
          <a:bodyPr wrap="square">
            <a:noAutofit/>
          </a:bodyPr>
          <a:lstStyle/>
          <a:p>
            <a:pPr algn="just"/>
            <a:r>
              <a:rPr lang="ar-SA" sz="2400" dirty="0">
                <a:latin typeface="Traditional Arabic" pitchFamily="18" charset="-78"/>
                <a:ea typeface="Calibri"/>
                <a:cs typeface="Traditional Arabic" pitchFamily="18" charset="-78"/>
              </a:rPr>
              <a:t>ربما تشكّل هذه الطبقات المعماريّة لمدينة عريقة مثل دمشق فرصة للتجوال في تاريخ طويل، يغلب عليه الطابع الرومنسي، خصوصًا في أزقّة دمشق القديمة وحاراتها المغلقة على ذاتها، لكنّ التقاط هويّة راهنة لهذه المدينة، سيوقعنا في الارتباك العاطفيّ بالتأكيد، إذ لم تشهد مدينة أخرى في العالم مثل الفوضى المعمارية التي اجتاحت دمشق، منذ العام 1936إلى اليوم، حين تقدّم المهندس الفرنسيّ </a:t>
            </a:r>
            <a:r>
              <a:rPr lang="ar-SA" sz="2400" dirty="0" err="1">
                <a:latin typeface="Traditional Arabic" pitchFamily="18" charset="-78"/>
                <a:ea typeface="Calibri"/>
                <a:cs typeface="Traditional Arabic" pitchFamily="18" charset="-78"/>
              </a:rPr>
              <a:t>إيكوشار</a:t>
            </a:r>
            <a:r>
              <a:rPr lang="ar-SA" sz="2400" dirty="0">
                <a:latin typeface="Traditional Arabic" pitchFamily="18" charset="-78"/>
                <a:ea typeface="Calibri"/>
                <a:cs typeface="Traditional Arabic" pitchFamily="18" charset="-78"/>
              </a:rPr>
              <a:t> بخطته لتنظيم مدينة دمشق، هذه الخطة التي أطاحت بهوية المدينة القديمة واستباحت عمارتها العريقة وذاكرتها</a:t>
            </a:r>
            <a:r>
              <a:rPr lang="ar-JO" sz="2400" dirty="0">
                <a:latin typeface="Traditional Arabic" pitchFamily="18" charset="-78"/>
                <a:ea typeface="Calibri"/>
                <a:cs typeface="Traditional Arabic" pitchFamily="18" charset="-78"/>
              </a:rPr>
              <a:t>.</a:t>
            </a:r>
          </a:p>
          <a:p>
            <a:pPr algn="just"/>
            <a:r>
              <a:rPr lang="ar-SA" sz="2400" dirty="0">
                <a:latin typeface="Traditional Arabic" pitchFamily="18" charset="-78"/>
                <a:ea typeface="Calibri"/>
                <a:cs typeface="Traditional Arabic" pitchFamily="18" charset="-78"/>
              </a:rPr>
              <a:t>الصفعة التالية لمدينة دمشق، كانت مشروع «المساكن الشعبية» التي رافقت الوحدة بين سورية ومصر العام 1958· تلك العمارات الموحّدة التي كانت تطمح إلى إلغاء الفروق الطبقيّة بين فئات المجتمع، جاءت على شكل أقفاص إسمنتية أقرب ما تكون إلى السجون، وقد أفقدت المدينة جماليتها وهويتها</a:t>
            </a:r>
            <a:r>
              <a:rPr lang="ar-JO" sz="2400" dirty="0">
                <a:latin typeface="Traditional Arabic" pitchFamily="18" charset="-78"/>
                <a:ea typeface="Calibri"/>
                <a:cs typeface="Traditional Arabic" pitchFamily="18" charset="-78"/>
              </a:rPr>
              <a:t>.</a:t>
            </a:r>
            <a:endParaRPr lang="en-US" sz="2400" dirty="0">
              <a:latin typeface="Traditional Arabic" pitchFamily="18" charset="-78"/>
              <a:ea typeface="Calibri"/>
              <a:cs typeface="Traditional Arabic" pitchFamily="18" charset="-78"/>
            </a:endParaRPr>
          </a:p>
          <a:p>
            <a:pPr algn="just"/>
            <a:r>
              <a:rPr lang="ar-SA" sz="2400" dirty="0">
                <a:latin typeface="Traditional Arabic" pitchFamily="18" charset="-78"/>
                <a:ea typeface="Calibri"/>
                <a:cs typeface="Traditional Arabic" pitchFamily="18" charset="-78"/>
              </a:rPr>
              <a:t>وفي حقبة السبعينات، نشأ حزام الفقر حول المدينة إثر هجرات ريفية متلاحقة، فانتشرت الكتل العشوائيّة في الجهات الأربع للمدينة، بعد اقتحام «غوطة دمشق» وقطع أشجارها</a:t>
            </a:r>
            <a:r>
              <a:rPr lang="ar-JO" sz="2400" dirty="0" smtClean="0">
                <a:latin typeface="Traditional Arabic" pitchFamily="18" charset="-78"/>
                <a:ea typeface="Calibri"/>
                <a:cs typeface="Traditional Arabic" pitchFamily="18" charset="-78"/>
              </a:rPr>
              <a:t>.</a:t>
            </a:r>
            <a:endParaRPr lang="en-US" sz="2400" dirty="0">
              <a:latin typeface="Traditional Arabic" pitchFamily="18" charset="-78"/>
              <a:ea typeface="Calibri"/>
              <a:cs typeface="Traditional Arabic" pitchFamily="18" charset="-78"/>
            </a:endParaRPr>
          </a:p>
        </p:txBody>
      </p:sp>
      <p:sp>
        <p:nvSpPr>
          <p:cNvPr id="27" name="عرض الإجابات"/>
          <p:cNvSpPr/>
          <p:nvPr/>
        </p:nvSpPr>
        <p:spPr>
          <a:xfrm>
            <a:off x="261160" y="3401068"/>
            <a:ext cx="2019910" cy="437047"/>
          </a:xfrm>
          <a:prstGeom prst="roundRect">
            <a:avLst/>
          </a:prstGeom>
          <a:blipFill dpi="0" rotWithShape="1">
            <a:blip r:embed="rId2">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800" dirty="0" smtClean="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rPr>
              <a:t>عرض الإجابات</a:t>
            </a:r>
            <a:endParaRPr lang="he-IL" sz="2800" dirty="0">
              <a:ln w="11430">
                <a:solidFill>
                  <a:schemeClr val="accent6">
                    <a:lumMod val="20000"/>
                    <a:lumOff val="80000"/>
                  </a:schemeClr>
                </a:solidFill>
              </a:ln>
              <a:solidFill>
                <a:schemeClr val="bg1"/>
              </a:solidFill>
              <a:latin typeface="Traditional Arabic" pitchFamily="18" charset="-78"/>
              <a:ea typeface="Calibri"/>
              <a:cs typeface="Traditional Arabic" pitchFamily="18" charset="-78"/>
            </a:endParaRPr>
          </a:p>
        </p:txBody>
      </p:sp>
      <p:sp>
        <p:nvSpPr>
          <p:cNvPr id="28" name="مفتاح 1"/>
          <p:cNvSpPr txBox="1"/>
          <p:nvPr/>
        </p:nvSpPr>
        <p:spPr>
          <a:xfrm>
            <a:off x="8523372" y="2277084"/>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29" name="مفتاخ 2"/>
          <p:cNvSpPr txBox="1"/>
          <p:nvPr/>
        </p:nvSpPr>
        <p:spPr>
          <a:xfrm>
            <a:off x="8520497" y="3091425"/>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
        <p:nvSpPr>
          <p:cNvPr id="30" name="مفتاح 3"/>
          <p:cNvSpPr txBox="1"/>
          <p:nvPr/>
        </p:nvSpPr>
        <p:spPr>
          <a:xfrm>
            <a:off x="8523372" y="3884297"/>
            <a:ext cx="62350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solidFill>
                  <a:schemeClr val="bg2">
                    <a:lumMod val="75000"/>
                  </a:schemeClr>
                </a:solidFill>
                <a:sym typeface="Wingdings 2"/>
              </a:rPr>
              <a:t></a:t>
            </a:r>
            <a:endParaRPr lang="he-IL" dirty="0">
              <a:solidFill>
                <a:schemeClr val="bg2">
                  <a:lumMod val="75000"/>
                </a:schemeClr>
              </a:solidFill>
            </a:endParaRPr>
          </a:p>
        </p:txBody>
      </p:sp>
    </p:spTree>
    <p:extLst>
      <p:ext uri="{BB962C8B-B14F-4D97-AF65-F5344CB8AC3E}">
        <p14:creationId xmlns:p14="http://schemas.microsoft.com/office/powerpoint/2010/main" val="4194400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800" decel="100000"/>
                                        <p:tgtEl>
                                          <p:spTgt spid="25"/>
                                        </p:tgtEl>
                                      </p:cBhvr>
                                    </p:animEffect>
                                    <p:anim calcmode="lin" valueType="num">
                                      <p:cBhvr>
                                        <p:cTn id="8" dur="800" decel="100000" fill="hold"/>
                                        <p:tgtEl>
                                          <p:spTgt spid="25"/>
                                        </p:tgtEl>
                                        <p:attrNameLst>
                                          <p:attrName>style.rotation</p:attrName>
                                        </p:attrNameLst>
                                      </p:cBhvr>
                                      <p:tavLst>
                                        <p:tav tm="0">
                                          <p:val>
                                            <p:fltVal val="-90"/>
                                          </p:val>
                                        </p:tav>
                                        <p:tav tm="100000">
                                          <p:val>
                                            <p:fltVal val="0"/>
                                          </p:val>
                                        </p:tav>
                                      </p:tavLst>
                                    </p:anim>
                                    <p:anim calcmode="lin" valueType="num">
                                      <p:cBhvr>
                                        <p:cTn id="9" dur="800" decel="100000" fill="hold"/>
                                        <p:tgtEl>
                                          <p:spTgt spid="25"/>
                                        </p:tgtEl>
                                        <p:attrNameLst>
                                          <p:attrName>ppt_x</p:attrName>
                                        </p:attrNameLst>
                                      </p:cBhvr>
                                      <p:tavLst>
                                        <p:tav tm="0">
                                          <p:val>
                                            <p:strVal val="#ppt_x+0.4"/>
                                          </p:val>
                                        </p:tav>
                                        <p:tav tm="100000">
                                          <p:val>
                                            <p:strVal val="#ppt_x-0.05"/>
                                          </p:val>
                                        </p:tav>
                                      </p:tavLst>
                                    </p:anim>
                                    <p:anim calcmode="lin" valueType="num">
                                      <p:cBhvr>
                                        <p:cTn id="10" dur="800" decel="100000" fill="hold"/>
                                        <p:tgtEl>
                                          <p:spTgt spid="2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5"/>
                                        </p:tgtEl>
                                      </p:cBhvr>
                                    </p:animEffect>
                                    <p:anim calcmode="lin" valueType="num">
                                      <p:cBhvr>
                                        <p:cTn id="18" dur="1000"/>
                                        <p:tgtEl>
                                          <p:spTgt spid="25"/>
                                        </p:tgtEl>
                                        <p:attrNameLst>
                                          <p:attrName>ppt_x</p:attrName>
                                        </p:attrNameLst>
                                      </p:cBhvr>
                                      <p:tavLst>
                                        <p:tav tm="0">
                                          <p:val>
                                            <p:strVal val="ppt_x"/>
                                          </p:val>
                                        </p:tav>
                                        <p:tav tm="100000">
                                          <p:val>
                                            <p:strVal val="ppt_x"/>
                                          </p:val>
                                        </p:tav>
                                      </p:tavLst>
                                    </p:anim>
                                    <p:anim calcmode="lin" valueType="num">
                                      <p:cBhvr>
                                        <p:cTn id="19" dur="1000"/>
                                        <p:tgtEl>
                                          <p:spTgt spid="25"/>
                                        </p:tgtEl>
                                        <p:attrNameLst>
                                          <p:attrName>ppt_y</p:attrName>
                                        </p:attrNameLst>
                                      </p:cBhvr>
                                      <p:tavLst>
                                        <p:tav tm="0">
                                          <p:val>
                                            <p:strVal val="ppt_y"/>
                                          </p:val>
                                        </p:tav>
                                        <p:tav tm="100000">
                                          <p:val>
                                            <p:strVal val="ppt_y+.1"/>
                                          </p:val>
                                        </p:tav>
                                      </p:tavLst>
                                    </p:anim>
                                    <p:set>
                                      <p:cBhvr>
                                        <p:cTn id="2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28"/>
                    </p:tgtEl>
                  </p:cond>
                </p:stCondLst>
                <p:endSync evt="end" delay="0">
                  <p:rtn val="all"/>
                </p:endSync>
                <p:childTnLst>
                  <p:par>
                    <p:cTn id="55" fill="hold">
                      <p:stCondLst>
                        <p:cond delay="0"/>
                      </p:stCondLst>
                      <p:childTnLst>
                        <p:par>
                          <p:cTn id="56" fill="hold">
                            <p:stCondLst>
                              <p:cond delay="0"/>
                            </p:stCondLst>
                            <p:childTnLst>
                              <p:par>
                                <p:cTn id="57" presetID="22" presetClass="entr" presetSubtype="4" fill="hold" grpId="1"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childTnLst>
              </p:cTn>
              <p:nextCondLst>
                <p:cond evt="onClick" delay="0">
                  <p:tgtEl>
                    <p:spTgt spid="28"/>
                  </p:tgtEl>
                </p:cond>
              </p:nextCondLst>
            </p:seq>
            <p:seq concurrent="1" nextAc="seek">
              <p:cTn id="63" restart="whenNotActive" fill="hold" evtFilter="cancelBubble" nodeType="interactiveSeq">
                <p:stCondLst>
                  <p:cond evt="onClick" delay="0">
                    <p:tgtEl>
                      <p:spTgt spid="29"/>
                    </p:tgtEl>
                  </p:cond>
                </p:stCondLst>
                <p:endSync evt="end" delay="0">
                  <p:rtn val="all"/>
                </p:endSync>
                <p:childTnLst>
                  <p:par>
                    <p:cTn id="64" fill="hold">
                      <p:stCondLst>
                        <p:cond delay="0"/>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down)">
                                      <p:cBhvr>
                                        <p:cTn id="71" dur="500"/>
                                        <p:tgtEl>
                                          <p:spTgt spid="13"/>
                                        </p:tgtEl>
                                      </p:cBhvr>
                                    </p:animEffect>
                                  </p:childTnLst>
                                </p:cTn>
                              </p:par>
                            </p:childTnLst>
                          </p:cTn>
                        </p:par>
                      </p:childTnLst>
                    </p:cTn>
                  </p:par>
                </p:childTnLst>
              </p:cTn>
              <p:nextCondLst>
                <p:cond evt="onClick" delay="0">
                  <p:tgtEl>
                    <p:spTgt spid="29"/>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22" presetClass="entr" presetSubtype="4" fill="hold" grpId="1"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down)">
                                      <p:cBhvr>
                                        <p:cTn id="77" dur="500"/>
                                        <p:tgtEl>
                                          <p:spTgt spid="15"/>
                                        </p:tgtEl>
                                      </p:cBhvr>
                                    </p:animEffect>
                                  </p:childTnLst>
                                </p:cTn>
                              </p:par>
                              <p:par>
                                <p:cTn id="78" presetID="22" presetClass="entr" presetSubtype="4" fill="hold" grpId="1"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500"/>
                                        <p:tgtEl>
                                          <p:spTgt spid="17"/>
                                        </p:tgtEl>
                                      </p:cBhvr>
                                    </p:animEffect>
                                  </p:childTnLst>
                                </p:cTn>
                              </p:par>
                            </p:childTnLst>
                          </p:cTn>
                        </p:par>
                      </p:childTnLst>
                    </p:cTn>
                  </p:par>
                </p:childTnLst>
              </p:cTn>
              <p:nextCondLst>
                <p:cond evt="onClick" delay="0">
                  <p:tgtEl>
                    <p:spTgt spid="30"/>
                  </p:tgtEl>
                </p:cond>
              </p:nextCondLst>
            </p:seq>
          </p:childTnLst>
        </p:cTn>
      </p:par>
    </p:tnLst>
    <p:bldLst>
      <p:bldP spid="9" grpId="0"/>
      <p:bldP spid="9" grpId="1"/>
      <p:bldP spid="11" grpId="0"/>
      <p:bldP spid="11" grpId="1"/>
      <p:bldP spid="12" grpId="0"/>
      <p:bldP spid="12" grpId="1"/>
      <p:bldP spid="13" grpId="0"/>
      <p:bldP spid="13" grpId="1"/>
      <p:bldP spid="15" grpId="0"/>
      <p:bldP spid="15" grpId="1"/>
      <p:bldP spid="17" grpId="0"/>
      <p:bldP spid="17" grpId="1"/>
      <p:bldP spid="25" grpId="0" animBg="1"/>
      <p:bldP spid="2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323529" y="116631"/>
            <a:ext cx="8640958" cy="830997"/>
          </a:xfrm>
          <a:prstGeom prst="rect">
            <a:avLst/>
          </a:prstGeom>
          <a:blipFill dpi="0" rotWithShape="1">
            <a:blip r:embed="rId8">
              <a:alphaModFix amt="65000"/>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pPr lvl="0" algn="r"/>
            <a:r>
              <a:rPr lang="ar-JO" dirty="0" smtClean="0"/>
              <a:t>4</a:t>
            </a:r>
            <a:r>
              <a:rPr lang="ar-JO" sz="4800" dirty="0" smtClean="0"/>
              <a:t>) فعّاليّة مقارنة</a:t>
            </a:r>
            <a:endParaRPr lang="he-IL" sz="4800" dirty="0"/>
          </a:p>
        </p:txBody>
      </p:sp>
      <p:sp>
        <p:nvSpPr>
          <p:cNvPr id="7" name="מלבן 6"/>
          <p:cNvSpPr>
            <a:spLocks/>
          </p:cNvSpPr>
          <p:nvPr/>
        </p:nvSpPr>
        <p:spPr>
          <a:xfrm>
            <a:off x="179512" y="1124744"/>
            <a:ext cx="8784975" cy="5147195"/>
          </a:xfrm>
          <a:prstGeom prst="rect">
            <a:avLst/>
          </a:prstGeom>
          <a:blipFill dpi="0" rotWithShape="1">
            <a:blip r:embed="rId9">
              <a:alphaModFix amt="65000"/>
              <a:extLst>
                <a:ext uri="{BEBA8EAE-BF5A-486C-A8C5-ECC9F3942E4B}">
                  <a14:imgProps xmlns:a14="http://schemas.microsoft.com/office/drawing/2010/main">
                    <a14:imgLayer r:embed="rId5">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graphicFrame>
        <p:nvGraphicFramePr>
          <p:cNvPr id="3" name="טבלה 2"/>
          <p:cNvGraphicFramePr>
            <a:graphicFrameLocks noGrp="1"/>
          </p:cNvGraphicFramePr>
          <p:nvPr>
            <p:extLst>
              <p:ext uri="{D42A27DB-BD31-4B8C-83A1-F6EECF244321}">
                <p14:modId xmlns:p14="http://schemas.microsoft.com/office/powerpoint/2010/main" val="981384784"/>
              </p:ext>
            </p:extLst>
          </p:nvPr>
        </p:nvGraphicFramePr>
        <p:xfrm>
          <a:off x="1537054" y="2132856"/>
          <a:ext cx="6295021" cy="3637342"/>
        </p:xfrm>
        <a:graphic>
          <a:graphicData uri="http://schemas.openxmlformats.org/drawingml/2006/table">
            <a:tbl>
              <a:tblPr rtl="1" firstRow="1" bandRow="1">
                <a:effectLst>
                  <a:outerShdw blurRad="50800" dist="38100" dir="5400000" algn="t" rotWithShape="0">
                    <a:prstClr val="black">
                      <a:alpha val="40000"/>
                    </a:prstClr>
                  </a:outerShdw>
                </a:effectLst>
                <a:tableStyleId>{5C22544A-7EE6-4342-B048-85BDC9FD1C3A}</a:tableStyleId>
              </a:tblPr>
              <a:tblGrid>
                <a:gridCol w="3188217"/>
                <a:gridCol w="3106804"/>
              </a:tblGrid>
              <a:tr h="521921">
                <a:tc>
                  <a:txBody>
                    <a:bodyPr/>
                    <a:lstStyle/>
                    <a:p>
                      <a:pPr algn="ctr" rtl="1"/>
                      <a:r>
                        <a:rPr lang="ar-JO" sz="2400" dirty="0" smtClean="0">
                          <a:solidFill>
                            <a:schemeClr val="tx1"/>
                          </a:solidFill>
                          <a:latin typeface="Traditional Arabic" pitchFamily="18" charset="-78"/>
                          <a:cs typeface="Traditional Arabic" pitchFamily="18" charset="-78"/>
                        </a:rPr>
                        <a:t>دمشق جنّة (ياقوت</a:t>
                      </a:r>
                      <a:r>
                        <a:rPr lang="ar-JO" sz="2400" baseline="0" dirty="0" smtClean="0">
                          <a:solidFill>
                            <a:schemeClr val="tx1"/>
                          </a:solidFill>
                          <a:latin typeface="Traditional Arabic" pitchFamily="18" charset="-78"/>
                          <a:cs typeface="Traditional Arabic" pitchFamily="18" charset="-78"/>
                        </a:rPr>
                        <a:t> الحموي)</a:t>
                      </a:r>
                      <a:endParaRPr lang="he-IL" sz="24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JO" sz="2400" dirty="0" smtClean="0">
                          <a:solidFill>
                            <a:schemeClr val="tx1"/>
                          </a:solidFill>
                          <a:latin typeface="Traditional Arabic" pitchFamily="18" charset="-78"/>
                          <a:cs typeface="Traditional Arabic" pitchFamily="18" charset="-78"/>
                        </a:rPr>
                        <a:t>دمشق لم تعد جنة (خليل صويلح)</a:t>
                      </a:r>
                      <a:endParaRPr lang="he-IL" sz="2400" dirty="0">
                        <a:solidFill>
                          <a:schemeClr val="tx1"/>
                        </a:solidFill>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796236">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0878">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48227">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68130">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endParaRPr lang="he-IL" sz="3600" dirty="0">
                        <a:latin typeface="Traditional Arabic"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מלבן 1"/>
          <p:cNvSpPr/>
          <p:nvPr/>
        </p:nvSpPr>
        <p:spPr>
          <a:xfrm>
            <a:off x="862846" y="1268760"/>
            <a:ext cx="7643439"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JO" sz="3200" b="1" dirty="0" smtClean="0">
                <a:ln w="11430">
                  <a:solidFill>
                    <a:schemeClr val="tx1"/>
                  </a:solidFill>
                </a:ln>
                <a:effectLst>
                  <a:outerShdw blurRad="50800" dist="39000" dir="5460000" algn="tl">
                    <a:srgbClr val="000000">
                      <a:alpha val="38000"/>
                    </a:srgbClr>
                  </a:outerShdw>
                </a:effectLst>
                <a:latin typeface="Traditional Arabic" pitchFamily="18" charset="-78"/>
                <a:ea typeface="Calibri"/>
                <a:cs typeface="Traditional Arabic" pitchFamily="18" charset="-78"/>
              </a:rPr>
              <a:t>اذكر ثلاثة براهين تدعم رأي كلّ من ياقوت الحموي وخليل صويلح.</a:t>
            </a:r>
            <a:endParaRPr lang="he-IL" sz="3200" b="1" dirty="0">
              <a:ln w="11430">
                <a:solidFill>
                  <a:schemeClr val="tx1"/>
                </a:solidFill>
              </a:ln>
              <a:effectLst>
                <a:outerShdw blurRad="50800" dist="39000" dir="5460000" algn="tl">
                  <a:srgbClr val="000000">
                    <a:alpha val="38000"/>
                  </a:srgbClr>
                </a:outerShdw>
              </a:effectLst>
            </a:endParaRPr>
          </a:p>
        </p:txBody>
      </p:sp>
      <p:sp>
        <p:nvSpPr>
          <p:cNvPr id="9" name="מלבן 8"/>
          <p:cNvSpPr/>
          <p:nvPr/>
        </p:nvSpPr>
        <p:spPr>
          <a:xfrm>
            <a:off x="3293941" y="5810274"/>
            <a:ext cx="2582758"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2400" dirty="0" smtClean="0">
                <a:ln w="11430">
                  <a:solidFill>
                    <a:schemeClr val="tx1"/>
                  </a:solidFill>
                </a:ln>
                <a:latin typeface="Traditional Arabic" pitchFamily="18" charset="-78"/>
                <a:ea typeface="Calibri"/>
                <a:cs typeface="Traditional Arabic" pitchFamily="18" charset="-78"/>
              </a:rPr>
              <a:t>تقدّم كوظيفة بشكل محوسب..</a:t>
            </a:r>
            <a:endParaRPr lang="he-IL" sz="2400" dirty="0">
              <a:ln w="11430">
                <a:solidFill>
                  <a:schemeClr val="tx1"/>
                </a:solidFill>
              </a:ln>
            </a:endParaRPr>
          </a:p>
        </p:txBody>
      </p:sp>
    </p:spTree>
    <p:extLst>
      <p:ext uri="{BB962C8B-B14F-4D97-AF65-F5344CB8AC3E}">
        <p14:creationId xmlns:p14="http://schemas.microsoft.com/office/powerpoint/2010/main" val="3274702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323528" y="116631"/>
            <a:ext cx="8383213" cy="830997"/>
          </a:xfrm>
          <a:prstGeom prst="rect">
            <a:avLst/>
          </a:prstGeom>
          <a:blipFill dpi="0" rotWithShape="1">
            <a:blip r:embed="rId8">
              <a:alphaModFix amt="65000"/>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pPr lvl="0" algn="r"/>
            <a:r>
              <a:rPr lang="ar-JO" dirty="0" smtClean="0"/>
              <a:t>5</a:t>
            </a:r>
            <a:r>
              <a:rPr lang="ar-JO" sz="4800" dirty="0" smtClean="0"/>
              <a:t>) فعّاليّة استماع</a:t>
            </a:r>
            <a:endParaRPr lang="he-IL" sz="4800" dirty="0"/>
          </a:p>
        </p:txBody>
      </p:sp>
      <p:sp>
        <p:nvSpPr>
          <p:cNvPr id="7" name="מלבן 6"/>
          <p:cNvSpPr>
            <a:spLocks/>
          </p:cNvSpPr>
          <p:nvPr/>
        </p:nvSpPr>
        <p:spPr>
          <a:xfrm>
            <a:off x="179512" y="1124744"/>
            <a:ext cx="8784975" cy="5147195"/>
          </a:xfrm>
          <a:prstGeom prst="rect">
            <a:avLst/>
          </a:prstGeom>
          <a:blipFill dpi="0" rotWithShape="1">
            <a:blip r:embed="rId9">
              <a:alphaModFix amt="65000"/>
              <a:extLst>
                <a:ext uri="{BEBA8EAE-BF5A-486C-A8C5-ECC9F3942E4B}">
                  <a14:imgProps xmlns:a14="http://schemas.microsoft.com/office/drawing/2010/main">
                    <a14:imgLayer r:embed="rId5">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22" name="عرض الفقرة الثانية">
            <a:hlinkClick r:id="rId10" action="ppaction://hlinksldjump"/>
          </p:cNvPr>
          <p:cNvSpPr/>
          <p:nvPr/>
        </p:nvSpPr>
        <p:spPr>
          <a:xfrm>
            <a:off x="1979712" y="1700808"/>
            <a:ext cx="6478099" cy="748640"/>
          </a:xfrm>
          <a:prstGeom prst="roundRect">
            <a:avLst/>
          </a:prstGeom>
          <a:blipFill dpi="0" rotWithShape="1">
            <a:blip r:embed="rId2">
              <a:alphaModFix amt="41000"/>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r>
              <a:rPr lang="ar-JO" sz="28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الاستماع إلى أغنية «هذي دمشق» بصوت الشاعر </a:t>
            </a:r>
            <a:r>
              <a:rPr lang="ar-JO" sz="2800" b="1" dirty="0" smtClean="0">
                <a:ln w="11430">
                  <a:solidFill>
                    <a:srgbClr val="92D05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نزار قباني</a:t>
            </a:r>
            <a:endParaRPr lang="he-IL" sz="2800" b="1" dirty="0">
              <a:ln w="11430">
                <a:solidFill>
                  <a:srgbClr val="92D05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endParaRPr>
          </a:p>
        </p:txBody>
      </p:sp>
      <p:sp>
        <p:nvSpPr>
          <p:cNvPr id="21" name="عرض الفقرة الثانية">
            <a:hlinkClick r:id="rId11" action="ppaction://hlinksldjump"/>
          </p:cNvPr>
          <p:cNvSpPr/>
          <p:nvPr/>
        </p:nvSpPr>
        <p:spPr>
          <a:xfrm>
            <a:off x="1979712" y="2930269"/>
            <a:ext cx="6478099" cy="748640"/>
          </a:xfrm>
          <a:prstGeom prst="roundRect">
            <a:avLst/>
          </a:prstGeom>
          <a:blipFill dpi="0" rotWithShape="1">
            <a:blip r:embed="rId12">
              <a:alphaModFix amt="41000"/>
              <a:extLst>
                <a:ext uri="{BEBA8EAE-BF5A-486C-A8C5-ECC9F3942E4B}">
                  <a14:imgProps xmlns:a14="http://schemas.microsoft.com/office/drawing/2010/main">
                    <a14:imgLayer r:embed="rId5">
                      <a14:imgEffect>
                        <a14:saturation sat="14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r>
              <a:rPr lang="ar-JO" sz="2800" b="1" dirty="0" smtClean="0">
                <a:ln w="11430">
                  <a:solidFill>
                    <a:srgbClr val="FFFF00"/>
                  </a:solidFill>
                </a:ln>
                <a:solidFill>
                  <a:schemeClr val="bg1"/>
                </a:solidFill>
                <a:latin typeface="Traditional Arabic" pitchFamily="18" charset="-78"/>
                <a:ea typeface="Calibri"/>
                <a:cs typeface="Traditional Arabic" pitchFamily="18" charset="-78"/>
              </a:rPr>
              <a:t>الاستماع إلى أغنية «هذي دمشق» بصوت </a:t>
            </a:r>
            <a:r>
              <a:rPr lang="ar-JO" sz="28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أصالة نصري</a:t>
            </a:r>
            <a:endParaRPr lang="he-IL" sz="2800" b="1" dirty="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endParaRPr>
          </a:p>
        </p:txBody>
      </p:sp>
      <p:sp>
        <p:nvSpPr>
          <p:cNvPr id="24" name="عرض الفقرة الثانية"/>
          <p:cNvSpPr/>
          <p:nvPr/>
        </p:nvSpPr>
        <p:spPr>
          <a:xfrm>
            <a:off x="1994912" y="4149080"/>
            <a:ext cx="6478099" cy="748640"/>
          </a:xfrm>
          <a:prstGeom prst="roundRect">
            <a:avLst/>
          </a:prstGeom>
          <a:blipFill dpi="0" rotWithShape="1">
            <a:blip r:embed="rId2">
              <a:alphaModFix amt="46000"/>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r>
              <a:rPr lang="ar-JO" sz="2800" b="1" dirty="0" smtClean="0">
                <a:ln w="11430">
                  <a:solidFill>
                    <a:schemeClr val="bg1"/>
                  </a:solidFill>
                </a:ln>
                <a:solidFill>
                  <a:schemeClr val="bg1"/>
                </a:solidFill>
                <a:latin typeface="Traditional Arabic" pitchFamily="18" charset="-78"/>
                <a:ea typeface="Calibri"/>
                <a:cs typeface="Traditional Arabic" pitchFamily="18" charset="-78"/>
              </a:rPr>
              <a:t>توزيع نصّ الأغنية: نقاش</a:t>
            </a:r>
            <a:endParaRPr lang="he-IL" sz="2800" b="1" dirty="0">
              <a:ln w="11430">
                <a:solidFill>
                  <a:schemeClr val="bg1"/>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endParaRPr>
          </a:p>
        </p:txBody>
      </p:sp>
    </p:spTree>
    <p:extLst>
      <p:ext uri="{BB962C8B-B14F-4D97-AF65-F5344CB8AC3E}">
        <p14:creationId xmlns:p14="http://schemas.microsoft.com/office/powerpoint/2010/main" val="2204618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7">
              <a:extLst>
                <a:ext uri="{BEBA8EAE-BF5A-486C-A8C5-ECC9F3942E4B}">
                  <a14:imgProps xmlns:a14="http://schemas.microsoft.com/office/drawing/2010/main">
                    <a14:imgLayer r:embed="rId6">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8">
              <a:extLst>
                <a:ext uri="{BEBA8EAE-BF5A-486C-A8C5-ECC9F3942E4B}">
                  <a14:imgProps xmlns:a14="http://schemas.microsoft.com/office/drawing/2010/main">
                    <a14:imgLayer r:embed="rId6">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79512" y="116631"/>
            <a:ext cx="8784975" cy="646331"/>
          </a:xfrm>
          <a:prstGeom prst="rect">
            <a:avLst/>
          </a:prstGeom>
          <a:blipFill dpi="0" rotWithShape="1">
            <a:blip r:embed="rId9">
              <a:alphaModFix amt="65000"/>
              <a:extLst>
                <a:ext uri="{BEBA8EAE-BF5A-486C-A8C5-ECC9F3942E4B}">
                  <a14:imgProps xmlns:a14="http://schemas.microsoft.com/office/drawing/2010/main">
                    <a14:imgLayer r:embed="rId6">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3600" dirty="0" smtClean="0"/>
              <a:t>5) </a:t>
            </a:r>
            <a:r>
              <a:rPr lang="ar-JO" sz="3600" dirty="0">
                <a:ln w="11430">
                  <a:solidFill>
                    <a:srgbClr val="FFC000"/>
                  </a:solidFill>
                </a:ln>
                <a:solidFill>
                  <a:schemeClr val="bg1"/>
                </a:solidFill>
                <a:effectLst>
                  <a:outerShdw blurRad="38100" dist="38100" dir="2700000" algn="tl">
                    <a:srgbClr val="000000">
                      <a:alpha val="43137"/>
                    </a:srgbClr>
                  </a:outerShdw>
                </a:effectLst>
              </a:rPr>
              <a:t>الاستماع إلى أغنية «هذي دمشق» بصوت الشاعر </a:t>
            </a:r>
            <a:r>
              <a:rPr lang="ar-JO" sz="3600" dirty="0">
                <a:ln w="11430">
                  <a:solidFill>
                    <a:srgbClr val="92D050"/>
                  </a:solidFill>
                </a:ln>
                <a:solidFill>
                  <a:schemeClr val="bg1"/>
                </a:solidFill>
                <a:effectLst>
                  <a:outerShdw blurRad="38100" dist="38100" dir="2700000" algn="tl">
                    <a:srgbClr val="000000">
                      <a:alpha val="43137"/>
                    </a:srgbClr>
                  </a:outerShdw>
                </a:effectLst>
              </a:rPr>
              <a:t>نزار قباني</a:t>
            </a:r>
            <a:endParaRPr lang="he-IL" sz="3600" dirty="0">
              <a:ln w="11430">
                <a:solidFill>
                  <a:srgbClr val="92D050"/>
                </a:solidFill>
              </a:ln>
              <a:solidFill>
                <a:schemeClr val="bg1"/>
              </a:solidFill>
              <a:effectLst>
                <a:outerShdw blurRad="38100" dist="38100" dir="2700000" algn="tl">
                  <a:srgbClr val="000000">
                    <a:alpha val="43137"/>
                  </a:srgbClr>
                </a:outerShdw>
              </a:effectLst>
            </a:endParaRPr>
          </a:p>
        </p:txBody>
      </p:sp>
      <p:sp>
        <p:nvSpPr>
          <p:cNvPr id="7" name="מלבן 6"/>
          <p:cNvSpPr>
            <a:spLocks/>
          </p:cNvSpPr>
          <p:nvPr/>
        </p:nvSpPr>
        <p:spPr>
          <a:xfrm>
            <a:off x="179512" y="1124744"/>
            <a:ext cx="8784975" cy="5147195"/>
          </a:xfrm>
          <a:prstGeom prst="rect">
            <a:avLst/>
          </a:prstGeom>
          <a:blipFill dpi="0" rotWithShape="1">
            <a:blip r:embed="rId10">
              <a:alphaModFix amt="65000"/>
              <a:extLst>
                <a:ext uri="{BEBA8EAE-BF5A-486C-A8C5-ECC9F3942E4B}">
                  <a14:imgProps xmlns:a14="http://schemas.microsoft.com/office/drawing/2010/main">
                    <a14:imgLayer r:embed="rId6">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3" name="iEb717OgDkQ?hl=iw_IL&amp;version=3&amp;rel=0"/>
          <p:cNvPicPr>
            <a:picLocks noRot="1" noChangeAspect="1"/>
          </p:cNvPicPr>
          <p:nvPr>
            <a:videoFile r:link="rId1"/>
          </p:nvPr>
        </p:nvPicPr>
        <p:blipFill>
          <a:blip r:embed="rId11"/>
          <a:stretch>
            <a:fillRect/>
          </a:stretch>
        </p:blipFill>
        <p:spPr>
          <a:xfrm>
            <a:off x="2138220" y="1250069"/>
            <a:ext cx="6528725" cy="4896544"/>
          </a:xfrm>
          <a:prstGeom prst="rect">
            <a:avLst/>
          </a:prstGeom>
        </p:spPr>
      </p:pic>
      <p:sp>
        <p:nvSpPr>
          <p:cNvPr id="9" name="عرض الفقرة الثانية">
            <a:hlinkClick r:id="rId12"/>
          </p:cNvPr>
          <p:cNvSpPr/>
          <p:nvPr/>
        </p:nvSpPr>
        <p:spPr>
          <a:xfrm>
            <a:off x="219760" y="1337536"/>
            <a:ext cx="1717173" cy="748640"/>
          </a:xfrm>
          <a:prstGeom prst="roundRect">
            <a:avLst/>
          </a:prstGeom>
          <a:blipFill dpi="0" rotWithShape="1">
            <a:blip r:embed="rId3">
              <a:alphaModFix amt="41000"/>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رابط الأغنية </a:t>
            </a:r>
          </a:p>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  في </a:t>
            </a:r>
            <a:r>
              <a:rPr lang="en-US" b="1" dirty="0" err="1"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youtube</a:t>
            </a:r>
            <a:endParaRPr lang="he-IL" b="1" dirty="0">
              <a:ln w="11430">
                <a:solidFill>
                  <a:srgbClr val="92D05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endParaRPr>
          </a:p>
        </p:txBody>
      </p:sp>
      <p:sp>
        <p:nvSpPr>
          <p:cNvPr id="11" name="عرض الفقرة الثانية">
            <a:hlinkClick r:id="rId13"/>
          </p:cNvPr>
          <p:cNvSpPr/>
          <p:nvPr/>
        </p:nvSpPr>
        <p:spPr>
          <a:xfrm>
            <a:off x="179512" y="2564904"/>
            <a:ext cx="1717173" cy="748640"/>
          </a:xfrm>
          <a:prstGeom prst="roundRect">
            <a:avLst/>
          </a:prstGeom>
          <a:blipFill dpi="0" rotWithShape="1">
            <a:blip r:embed="rId3">
              <a:alphaModFix amt="41000"/>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رابط الأغنية</a:t>
            </a:r>
          </a:p>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 من ملف</a:t>
            </a:r>
          </a:p>
        </p:txBody>
      </p:sp>
    </p:spTree>
    <p:extLst>
      <p:ext uri="{BB962C8B-B14F-4D97-AF65-F5344CB8AC3E}">
        <p14:creationId xmlns:p14="http://schemas.microsoft.com/office/powerpoint/2010/main" val="11194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7">
              <a:extLst>
                <a:ext uri="{BEBA8EAE-BF5A-486C-A8C5-ECC9F3942E4B}">
                  <a14:imgProps xmlns:a14="http://schemas.microsoft.com/office/drawing/2010/main">
                    <a14:imgLayer r:embed="rId6">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8">
              <a:extLst>
                <a:ext uri="{BEBA8EAE-BF5A-486C-A8C5-ECC9F3942E4B}">
                  <a14:imgProps xmlns:a14="http://schemas.microsoft.com/office/drawing/2010/main">
                    <a14:imgLayer r:embed="rId6">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79512" y="116631"/>
            <a:ext cx="8784975" cy="646331"/>
          </a:xfrm>
          <a:prstGeom prst="rect">
            <a:avLst/>
          </a:prstGeom>
          <a:blipFill dpi="0" rotWithShape="1">
            <a:blip r:embed="rId9">
              <a:alphaModFix amt="65000"/>
              <a:extLst>
                <a:ext uri="{BEBA8EAE-BF5A-486C-A8C5-ECC9F3942E4B}">
                  <a14:imgProps xmlns:a14="http://schemas.microsoft.com/office/drawing/2010/main">
                    <a14:imgLayer r:embed="rId6">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3600" dirty="0" smtClean="0"/>
              <a:t>5) </a:t>
            </a:r>
            <a:r>
              <a:rPr lang="ar-JO" sz="3600" dirty="0">
                <a:ln w="11430">
                  <a:solidFill>
                    <a:srgbClr val="FFC000"/>
                  </a:solidFill>
                </a:ln>
                <a:solidFill>
                  <a:schemeClr val="bg1"/>
                </a:solidFill>
                <a:effectLst>
                  <a:outerShdw blurRad="38100" dist="38100" dir="2700000" algn="tl">
                    <a:srgbClr val="000000">
                      <a:alpha val="43137"/>
                    </a:srgbClr>
                  </a:outerShdw>
                </a:effectLst>
              </a:rPr>
              <a:t>الاستماع إلى أغنية «هذي دمشق» بصوت أصالة نصري</a:t>
            </a:r>
            <a:endParaRPr lang="he-IL" sz="3600" dirty="0">
              <a:ln w="11430">
                <a:solidFill>
                  <a:srgbClr val="FFC000"/>
                </a:solidFill>
              </a:ln>
              <a:solidFill>
                <a:schemeClr val="bg1"/>
              </a:solidFill>
              <a:effectLst>
                <a:outerShdw blurRad="38100" dist="38100" dir="2700000" algn="tl">
                  <a:srgbClr val="000000">
                    <a:alpha val="43137"/>
                  </a:srgbClr>
                </a:outerShdw>
              </a:effectLst>
            </a:endParaRPr>
          </a:p>
        </p:txBody>
      </p:sp>
      <p:sp>
        <p:nvSpPr>
          <p:cNvPr id="7" name="מלבן 6"/>
          <p:cNvSpPr>
            <a:spLocks/>
          </p:cNvSpPr>
          <p:nvPr/>
        </p:nvSpPr>
        <p:spPr>
          <a:xfrm>
            <a:off x="179512" y="1124744"/>
            <a:ext cx="8784975" cy="5147195"/>
          </a:xfrm>
          <a:prstGeom prst="rect">
            <a:avLst/>
          </a:prstGeom>
          <a:blipFill dpi="0" rotWithShape="1">
            <a:blip r:embed="rId10">
              <a:alphaModFix amt="65000"/>
              <a:extLst>
                <a:ext uri="{BEBA8EAE-BF5A-486C-A8C5-ECC9F3942E4B}">
                  <a14:imgProps xmlns:a14="http://schemas.microsoft.com/office/drawing/2010/main">
                    <a14:imgLayer r:embed="rId6">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2" name="2Klfkq0z40k?hl=iw_IL&amp;version=3&amp;rel=0"/>
          <p:cNvPicPr>
            <a:picLocks noRot="1" noChangeAspect="1"/>
          </p:cNvPicPr>
          <p:nvPr>
            <a:videoFile r:link="rId1"/>
          </p:nvPr>
        </p:nvPicPr>
        <p:blipFill>
          <a:blip r:embed="rId11"/>
          <a:stretch>
            <a:fillRect/>
          </a:stretch>
        </p:blipFill>
        <p:spPr>
          <a:xfrm>
            <a:off x="1947894" y="1250069"/>
            <a:ext cx="6528725" cy="4896544"/>
          </a:xfrm>
          <a:prstGeom prst="rect">
            <a:avLst/>
          </a:prstGeom>
        </p:spPr>
      </p:pic>
      <p:sp>
        <p:nvSpPr>
          <p:cNvPr id="8" name="عرض الفقرة الثانية">
            <a:hlinkClick r:id="rId12"/>
          </p:cNvPr>
          <p:cNvSpPr/>
          <p:nvPr/>
        </p:nvSpPr>
        <p:spPr>
          <a:xfrm>
            <a:off x="219760" y="1337536"/>
            <a:ext cx="1717173" cy="748640"/>
          </a:xfrm>
          <a:prstGeom prst="roundRect">
            <a:avLst/>
          </a:prstGeom>
          <a:blipFill dpi="0" rotWithShape="1">
            <a:blip r:embed="rId3">
              <a:alphaModFix amt="41000"/>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رابط الأغنية </a:t>
            </a:r>
          </a:p>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  في </a:t>
            </a:r>
            <a:r>
              <a:rPr lang="en-US" b="1" dirty="0" err="1"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youtube</a:t>
            </a:r>
            <a:endParaRPr lang="he-IL" b="1" dirty="0">
              <a:ln w="11430">
                <a:solidFill>
                  <a:srgbClr val="92D05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endParaRPr>
          </a:p>
        </p:txBody>
      </p:sp>
      <p:sp>
        <p:nvSpPr>
          <p:cNvPr id="9" name="عرض الفقرة الثانية">
            <a:hlinkClick r:id="rId13" action="ppaction://hlinkfile"/>
          </p:cNvPr>
          <p:cNvSpPr/>
          <p:nvPr/>
        </p:nvSpPr>
        <p:spPr>
          <a:xfrm>
            <a:off x="179512" y="2564904"/>
            <a:ext cx="1717173" cy="748640"/>
          </a:xfrm>
          <a:prstGeom prst="roundRect">
            <a:avLst/>
          </a:prstGeom>
          <a:blipFill dpi="0" rotWithShape="1">
            <a:blip r:embed="rId3">
              <a:alphaModFix amt="41000"/>
              <a:extLs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alanced" dir="t">
                <a:rot lat="0" lon="0" rev="2100000"/>
              </a:lightRig>
            </a:scene3d>
            <a:sp3d extrusionH="57150" prstMaterial="metal">
              <a:bevelT w="38100" h="25400"/>
              <a:contourClr>
                <a:schemeClr val="bg2"/>
              </a:contourClr>
            </a:sp3d>
          </a:bodyPr>
          <a:lstStyle/>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رابط الأغنية</a:t>
            </a:r>
          </a:p>
          <a:p>
            <a:pPr algn="ctr"/>
            <a:r>
              <a:rPr lang="ar-JO" sz="2400" b="1" dirty="0" smtClean="0">
                <a:ln w="11430">
                  <a:solidFill>
                    <a:srgbClr val="FFC000"/>
                  </a:solidFill>
                </a:ln>
                <a:solidFill>
                  <a:schemeClr val="bg1"/>
                </a:solidFill>
                <a:effectLst>
                  <a:outerShdw blurRad="38100" dist="38100" dir="2700000" algn="tl">
                    <a:srgbClr val="000000">
                      <a:alpha val="43137"/>
                    </a:srgbClr>
                  </a:outerShdw>
                </a:effectLst>
                <a:latin typeface="Traditional Arabic" pitchFamily="18" charset="-78"/>
                <a:ea typeface="Calibri"/>
                <a:cs typeface="Traditional Arabic" pitchFamily="18" charset="-78"/>
              </a:rPr>
              <a:t> من ملف</a:t>
            </a:r>
          </a:p>
        </p:txBody>
      </p:sp>
    </p:spTree>
    <p:extLst>
      <p:ext uri="{BB962C8B-B14F-4D97-AF65-F5344CB8AC3E}">
        <p14:creationId xmlns:p14="http://schemas.microsoft.com/office/powerpoint/2010/main" val="274798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extLst>
              <a:ext uri="{BEBA8EAE-BF5A-486C-A8C5-ECC9F3942E4B}">
                <a14:imgProps xmlns:a14="http://schemas.microsoft.com/office/drawing/2010/main">
                  <a14:imgLayer r:embed="rId3">
                    <a14:imgEffect>
                      <a14:brightnessContrast bright="78000"/>
                    </a14:imgEffect>
                  </a14:imgLayer>
                </a14:imgProps>
              </a:ext>
            </a:extLst>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3">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a:spLocks/>
          </p:cNvSpPr>
          <p:nvPr/>
        </p:nvSpPr>
        <p:spPr>
          <a:xfrm>
            <a:off x="179512" y="260648"/>
            <a:ext cx="8667599" cy="6011291"/>
          </a:xfrm>
          <a:prstGeom prst="rect">
            <a:avLst/>
          </a:prstGeom>
          <a:solidFill>
            <a:schemeClr val="bg1"/>
          </a:solidFill>
          <a:ln w="38100">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9" name="מלבן 8"/>
          <p:cNvSpPr/>
          <p:nvPr/>
        </p:nvSpPr>
        <p:spPr>
          <a:xfrm>
            <a:off x="410146" y="941450"/>
            <a:ext cx="7995749" cy="1366528"/>
          </a:xfrm>
          <a:prstGeom prst="rect">
            <a:avLst/>
          </a:prstGeom>
        </p:spPr>
        <p:txBody>
          <a:bodyPr wrap="square">
            <a:spAutoFit/>
          </a:bodyPr>
          <a:lstStyle/>
          <a:p>
            <a:pPr algn="just">
              <a:lnSpc>
                <a:spcPct val="115000"/>
              </a:lnSpc>
              <a:spcAft>
                <a:spcPts val="1000"/>
              </a:spcAft>
            </a:pPr>
            <a:r>
              <a:rPr lang="he-IL" sz="2400" dirty="0">
                <a:ea typeface="Calibri"/>
                <a:cs typeface="Traditional Arabic"/>
              </a:rPr>
              <a:t>«</a:t>
            </a:r>
            <a:r>
              <a:rPr lang="ar-SA" sz="2400" dirty="0">
                <a:ea typeface="Calibri"/>
                <a:cs typeface="Traditional Arabic"/>
              </a:rPr>
              <a:t>دمشق الشام: البلدة المشهورة قصبة الشام، وهي جنة الأرض بلا خلاف، لحسن عمارة، ونضارة بقعة، وكثرة فاكهة، ونزاهة رقعة، وكثرة مياه، ووجود مآرب· قيل: سميت بذلك لأنهم </a:t>
            </a:r>
            <a:r>
              <a:rPr lang="ar-SA" sz="2400" dirty="0" err="1">
                <a:ea typeface="Calibri"/>
                <a:cs typeface="Traditional Arabic"/>
              </a:rPr>
              <a:t>دمشقوا</a:t>
            </a:r>
            <a:r>
              <a:rPr lang="ar-SA" sz="2400" dirty="0">
                <a:ea typeface="Calibri"/>
                <a:cs typeface="Traditional Arabic"/>
              </a:rPr>
              <a:t> في بنائها، أي </a:t>
            </a:r>
            <a:r>
              <a:rPr lang="ar-SA" sz="2400" dirty="0" smtClean="0">
                <a:ea typeface="Calibri"/>
                <a:cs typeface="Traditional Arabic"/>
              </a:rPr>
              <a:t>أسرعوا</a:t>
            </a:r>
            <a:r>
              <a:rPr lang="ar-JO" sz="2400" dirty="0" smtClean="0">
                <a:ea typeface="Calibri"/>
                <a:cs typeface="Traditional Arabic"/>
              </a:rPr>
              <a:t>»</a:t>
            </a:r>
            <a:r>
              <a:rPr lang="ar-SA" sz="2400" dirty="0" smtClean="0">
                <a:ea typeface="Calibri"/>
                <a:cs typeface="Traditional Arabic"/>
              </a:rPr>
              <a:t>·</a:t>
            </a:r>
            <a:endParaRPr lang="en-US" sz="1200" dirty="0">
              <a:ea typeface="Calibri"/>
              <a:cs typeface="Arial"/>
            </a:endParaRPr>
          </a:p>
        </p:txBody>
      </p:sp>
      <p:sp>
        <p:nvSpPr>
          <p:cNvPr id="11" name="TextBox 10"/>
          <p:cNvSpPr txBox="1"/>
          <p:nvPr/>
        </p:nvSpPr>
        <p:spPr>
          <a:xfrm>
            <a:off x="2555776" y="277152"/>
            <a:ext cx="403244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3200" dirty="0"/>
              <a:t>دمشق تبحث عن هويّة</a:t>
            </a:r>
            <a:endParaRPr lang="he-IL" sz="3200" dirty="0"/>
          </a:p>
        </p:txBody>
      </p:sp>
      <p:sp>
        <p:nvSpPr>
          <p:cNvPr id="12" name="מלבן 11"/>
          <p:cNvSpPr/>
          <p:nvPr/>
        </p:nvSpPr>
        <p:spPr>
          <a:xfrm>
            <a:off x="437217" y="2307978"/>
            <a:ext cx="7968678" cy="3490186"/>
          </a:xfrm>
          <a:prstGeom prst="rect">
            <a:avLst/>
          </a:prstGeom>
        </p:spPr>
        <p:txBody>
          <a:bodyPr wrap="square">
            <a:spAutoFit/>
          </a:bodyPr>
          <a:lstStyle/>
          <a:p>
            <a:pPr algn="just">
              <a:lnSpc>
                <a:spcPct val="115000"/>
              </a:lnSpc>
              <a:spcAft>
                <a:spcPts val="1000"/>
              </a:spcAft>
            </a:pPr>
            <a:r>
              <a:rPr lang="ar-SA" sz="2400" dirty="0">
                <a:ea typeface="Calibri"/>
                <a:cs typeface="Traditional Arabic"/>
              </a:rPr>
              <a:t>هكذا يصف ياقوت الحموي في «معجم البلدان»، أقدم مدينة مأهولة في العالم. هذه المدينة التي شهدت تحولات لا تحصى، تحت سنابك خيل الغزاة والفاتحين، ولعل استعادة صورتها اليوم بالألوان الطبيعية، تحتاج إلى أكثر من تظهير، ففي أثناء إحدى الحفريات الأثرية في صحن الجامع الأموي، عثر على قطعة فخارية، تعود إلى الألف الثالث قبل الميلاد، كما عثر، أثناء ترميم الجدار الشمالي للجامع، على تمثال لحيوان مجنح، يعود إلى العصر الآرامي، في الألف الأوّل قبل الميلاد· أمّا أقدم ما تشير إليه الحفريات، فهي آثار «معبد </a:t>
            </a:r>
            <a:r>
              <a:rPr lang="ar-SA" sz="2400" dirty="0" err="1">
                <a:ea typeface="Calibri"/>
                <a:cs typeface="Traditional Arabic"/>
              </a:rPr>
              <a:t>جوبيتر</a:t>
            </a:r>
            <a:r>
              <a:rPr lang="ar-SA" sz="2400" dirty="0">
                <a:ea typeface="Calibri"/>
                <a:cs typeface="Traditional Arabic"/>
              </a:rPr>
              <a:t>» والباب الشرقي للمدينة وقوس النصر، وهي نماذج راقية لفن العمارة في العصر الروماني، وعلى بعد خطوات من الجامع الأمويّ، تمكن معاينة بقايا قصر ذي أرضية فسيفسائية ملونة، يعود إلى العصر البيزنطيّ· </a:t>
            </a:r>
            <a:endParaRPr lang="en-US" sz="2400" dirty="0">
              <a:ea typeface="Calibri"/>
              <a:cs typeface="Traditional Arabic"/>
            </a:endParaRPr>
          </a:p>
        </p:txBody>
      </p:sp>
      <p:sp>
        <p:nvSpPr>
          <p:cNvPr id="2" name="TextBox 1"/>
          <p:cNvSpPr txBox="1"/>
          <p:nvPr/>
        </p:nvSpPr>
        <p:spPr>
          <a:xfrm>
            <a:off x="8405895" y="963627"/>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a:t>1</a:t>
            </a:r>
            <a:endParaRPr lang="he-IL" dirty="0"/>
          </a:p>
        </p:txBody>
      </p:sp>
      <p:sp>
        <p:nvSpPr>
          <p:cNvPr id="10" name="TextBox 9"/>
          <p:cNvSpPr txBox="1"/>
          <p:nvPr/>
        </p:nvSpPr>
        <p:spPr>
          <a:xfrm>
            <a:off x="8405895" y="2347732"/>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2</a:t>
            </a:r>
            <a:endParaRPr lang="he-IL" dirty="0"/>
          </a:p>
        </p:txBody>
      </p:sp>
    </p:spTree>
    <p:extLst>
      <p:ext uri="{BB962C8B-B14F-4D97-AF65-F5344CB8AC3E}">
        <p14:creationId xmlns:p14="http://schemas.microsoft.com/office/powerpoint/2010/main" val="3504558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extLst>
              <a:ext uri="{BEBA8EAE-BF5A-486C-A8C5-ECC9F3942E4B}">
                <a14:imgProps xmlns:a14="http://schemas.microsoft.com/office/drawing/2010/main">
                  <a14:imgLayer r:embed="rId3">
                    <a14:imgEffect>
                      <a14:brightnessContrast bright="78000"/>
                    </a14:imgEffect>
                  </a14:imgLayer>
                </a14:imgProps>
              </a:ext>
            </a:extLst>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3">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a:spLocks/>
          </p:cNvSpPr>
          <p:nvPr/>
        </p:nvSpPr>
        <p:spPr>
          <a:xfrm>
            <a:off x="179512" y="260648"/>
            <a:ext cx="8667599" cy="6011291"/>
          </a:xfrm>
          <a:prstGeom prst="rect">
            <a:avLst/>
          </a:prstGeom>
          <a:solidFill>
            <a:schemeClr val="bg1"/>
          </a:solidFill>
          <a:ln w="38100">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11" name="TextBox 10"/>
          <p:cNvSpPr txBox="1"/>
          <p:nvPr/>
        </p:nvSpPr>
        <p:spPr>
          <a:xfrm>
            <a:off x="2555776" y="277152"/>
            <a:ext cx="403244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3200" dirty="0"/>
              <a:t>دمشق تبحث عن هويّة</a:t>
            </a:r>
            <a:endParaRPr lang="he-IL" sz="3200" dirty="0"/>
          </a:p>
        </p:txBody>
      </p:sp>
      <p:sp>
        <p:nvSpPr>
          <p:cNvPr id="2" name="מלבן 1"/>
          <p:cNvSpPr/>
          <p:nvPr/>
        </p:nvSpPr>
        <p:spPr>
          <a:xfrm>
            <a:off x="390633" y="1013069"/>
            <a:ext cx="7968677" cy="2215991"/>
          </a:xfrm>
          <a:prstGeom prst="rect">
            <a:avLst/>
          </a:prstGeom>
        </p:spPr>
        <p:txBody>
          <a:bodyPr wrap="square">
            <a:spAutoFit/>
          </a:bodyPr>
          <a:lstStyle/>
          <a:p>
            <a:pPr algn="just">
              <a:lnSpc>
                <a:spcPct val="115000"/>
              </a:lnSpc>
              <a:spcAft>
                <a:spcPts val="1000"/>
              </a:spcAft>
            </a:pPr>
            <a:r>
              <a:rPr lang="ar-SA" sz="2400" dirty="0">
                <a:ea typeface="Calibri"/>
                <a:cs typeface="Traditional Arabic"/>
              </a:rPr>
              <a:t>ومنذ الفتح الإسلامي لدمشق في العام 436، نهضت مدينة أخرى وطراز معماري</a:t>
            </a:r>
            <a:r>
              <a:rPr lang="ar-JO" sz="2400" dirty="0">
                <a:ea typeface="Calibri"/>
                <a:cs typeface="Traditional Arabic"/>
              </a:rPr>
              <a:t>ّ</a:t>
            </a:r>
            <a:r>
              <a:rPr lang="ar-SA" sz="2400" dirty="0">
                <a:ea typeface="Calibri"/>
                <a:cs typeface="Traditional Arabic"/>
              </a:rPr>
              <a:t> مختلف يمثله الجامع الأمويّ الذي بناه الوليد بن عبد الملك. لكنّ العمارة الإسلامية، لم تشهد ازدهارًا لاحقًا إلاّ على يد السلجوقيين الذين انتشرت في أيامهم القباب المقرنصة والزخرفة </a:t>
            </a:r>
            <a:r>
              <a:rPr lang="ar-SA" sz="2400" dirty="0" err="1">
                <a:ea typeface="Calibri"/>
                <a:cs typeface="Traditional Arabic"/>
              </a:rPr>
              <a:t>الرقشية</a:t>
            </a:r>
            <a:r>
              <a:rPr lang="ar-SA" sz="2400" dirty="0">
                <a:ea typeface="Calibri"/>
                <a:cs typeface="Traditional Arabic"/>
              </a:rPr>
              <a:t> والكتابات المتنوعة الخطوط. وفي العصر الأيوبيّ، كانت قلعة دمشق مفتاحًا لإبداع معماريّ خاص </a:t>
            </a:r>
            <a:r>
              <a:rPr lang="ar-SA" sz="2400" dirty="0" err="1">
                <a:ea typeface="Calibri"/>
                <a:cs typeface="Traditional Arabic"/>
              </a:rPr>
              <a:t>استكمله</a:t>
            </a:r>
            <a:r>
              <a:rPr lang="ar-SA" sz="2400" dirty="0">
                <a:ea typeface="Calibri"/>
                <a:cs typeface="Traditional Arabic"/>
              </a:rPr>
              <a:t> العهد المملوكي الذي امتدّ قرابة ثلاثة قرون·</a:t>
            </a:r>
            <a:endParaRPr lang="en-US" sz="2400" dirty="0">
              <a:ea typeface="Calibri"/>
              <a:cs typeface="Traditional Arabic"/>
            </a:endParaRPr>
          </a:p>
        </p:txBody>
      </p:sp>
      <p:sp>
        <p:nvSpPr>
          <p:cNvPr id="3" name="מלבן 2"/>
          <p:cNvSpPr/>
          <p:nvPr/>
        </p:nvSpPr>
        <p:spPr>
          <a:xfrm>
            <a:off x="539552" y="3270632"/>
            <a:ext cx="7819758" cy="1791260"/>
          </a:xfrm>
          <a:prstGeom prst="rect">
            <a:avLst/>
          </a:prstGeom>
        </p:spPr>
        <p:txBody>
          <a:bodyPr wrap="square">
            <a:spAutoFit/>
          </a:bodyPr>
          <a:lstStyle/>
          <a:p>
            <a:pPr algn="just">
              <a:lnSpc>
                <a:spcPct val="115000"/>
              </a:lnSpc>
              <a:spcAft>
                <a:spcPts val="1000"/>
              </a:spcAft>
            </a:pPr>
            <a:r>
              <a:rPr lang="en-US" sz="2400" dirty="0">
                <a:ea typeface="Calibri"/>
                <a:cs typeface="Traditional Arabic"/>
              </a:rPr>
              <a:t> </a:t>
            </a:r>
            <a:r>
              <a:rPr lang="ar-SA" sz="2400" dirty="0">
                <a:ea typeface="Calibri"/>
                <a:cs typeface="Traditional Arabic"/>
              </a:rPr>
              <a:t>وهنا ينبغي أن نتوقّف عند إيقاع معماريّ آخر، نشأ في العهد العثماني، إذ لا تزال بعض آثاره قائمة إلى اليوم في "قصر العظم" و"خان أسعد باشا" و"محطة الحجاز" وبعض البيوت الشامية المشهورة مثل "بيت نظام" و"بيت عنبر" التي تمثّل فنّ الزخرفة المعماريّة الداخليّة والخارجيّة في ما يسمّى «البيت </a:t>
            </a:r>
            <a:r>
              <a:rPr lang="ar-SA" sz="2400" dirty="0" smtClean="0">
                <a:ea typeface="Calibri"/>
                <a:cs typeface="Traditional Arabic"/>
              </a:rPr>
              <a:t>الشاميّ</a:t>
            </a:r>
            <a:r>
              <a:rPr lang="ar-JO" sz="2400" dirty="0" smtClean="0">
                <a:ea typeface="Calibri"/>
                <a:cs typeface="Traditional Arabic"/>
              </a:rPr>
              <a:t>»</a:t>
            </a:r>
            <a:r>
              <a:rPr lang="ar-SA" sz="2400" dirty="0" smtClean="0">
                <a:ea typeface="Calibri"/>
                <a:cs typeface="Traditional Arabic"/>
              </a:rPr>
              <a:t>·</a:t>
            </a:r>
            <a:endParaRPr lang="en-US" sz="2400" dirty="0">
              <a:ea typeface="Calibri"/>
              <a:cs typeface="Traditional Arabic"/>
            </a:endParaRPr>
          </a:p>
        </p:txBody>
      </p:sp>
      <p:sp>
        <p:nvSpPr>
          <p:cNvPr id="9" name="TextBox 8"/>
          <p:cNvSpPr txBox="1"/>
          <p:nvPr/>
        </p:nvSpPr>
        <p:spPr>
          <a:xfrm>
            <a:off x="8405895" y="1045961"/>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3</a:t>
            </a:r>
            <a:endParaRPr lang="he-IL" dirty="0"/>
          </a:p>
        </p:txBody>
      </p:sp>
      <p:sp>
        <p:nvSpPr>
          <p:cNvPr id="10" name="TextBox 9"/>
          <p:cNvSpPr txBox="1"/>
          <p:nvPr/>
        </p:nvSpPr>
        <p:spPr>
          <a:xfrm>
            <a:off x="8399344" y="3229060"/>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4</a:t>
            </a:r>
            <a:endParaRPr lang="he-IL" dirty="0"/>
          </a:p>
        </p:txBody>
      </p:sp>
    </p:spTree>
    <p:extLst>
      <p:ext uri="{BB962C8B-B14F-4D97-AF65-F5344CB8AC3E}">
        <p14:creationId xmlns:p14="http://schemas.microsoft.com/office/powerpoint/2010/main" val="3906496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extLst>
              <a:ext uri="{BEBA8EAE-BF5A-486C-A8C5-ECC9F3942E4B}">
                <a14:imgProps xmlns:a14="http://schemas.microsoft.com/office/drawing/2010/main">
                  <a14:imgLayer r:embed="rId3">
                    <a14:imgEffect>
                      <a14:brightnessContrast bright="78000"/>
                    </a14:imgEffect>
                  </a14:imgLayer>
                </a14:imgProps>
              </a:ext>
            </a:extLst>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3">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a:spLocks/>
          </p:cNvSpPr>
          <p:nvPr/>
        </p:nvSpPr>
        <p:spPr>
          <a:xfrm>
            <a:off x="179512" y="260648"/>
            <a:ext cx="8667599" cy="6011291"/>
          </a:xfrm>
          <a:prstGeom prst="rect">
            <a:avLst/>
          </a:prstGeom>
          <a:solidFill>
            <a:schemeClr val="bg1"/>
          </a:solidFill>
          <a:ln w="38100">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11" name="TextBox 10"/>
          <p:cNvSpPr txBox="1"/>
          <p:nvPr/>
        </p:nvSpPr>
        <p:spPr>
          <a:xfrm>
            <a:off x="2555776" y="116632"/>
            <a:ext cx="403244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3200" dirty="0"/>
              <a:t>دمشق تبحث عن هويّة</a:t>
            </a:r>
            <a:endParaRPr lang="he-IL" sz="3200" dirty="0"/>
          </a:p>
        </p:txBody>
      </p:sp>
      <p:sp>
        <p:nvSpPr>
          <p:cNvPr id="2" name="מלבן 1"/>
          <p:cNvSpPr/>
          <p:nvPr/>
        </p:nvSpPr>
        <p:spPr>
          <a:xfrm>
            <a:off x="319534" y="684742"/>
            <a:ext cx="7968677" cy="2640723"/>
          </a:xfrm>
          <a:prstGeom prst="rect">
            <a:avLst/>
          </a:prstGeom>
        </p:spPr>
        <p:txBody>
          <a:bodyPr wrap="square">
            <a:spAutoFit/>
          </a:bodyPr>
          <a:lstStyle/>
          <a:p>
            <a:pPr algn="just">
              <a:lnSpc>
                <a:spcPct val="115000"/>
              </a:lnSpc>
              <a:spcAft>
                <a:spcPts val="1000"/>
              </a:spcAft>
            </a:pPr>
            <a:r>
              <a:rPr lang="ar-SA" sz="2400" dirty="0">
                <a:ea typeface="Calibri"/>
                <a:cs typeface="Traditional Arabic"/>
              </a:rPr>
              <a:t>ربما تشكّل هذه الطبقات المعماريّة لمدينة عريقة مثل دمشق فرصة للتجوال في تاريخ طويل، يغلب عليه الطابع الرومنسي، خصوصًا في أزقّة دمشق القديمة وحاراتها المغلقة على ذاتها، لكنّ التقاط هويّة راهنة لهذه المدينة، سيوقعنا في الارتباك العاطفيّ بالتأكيد، إذ لم تشهد مدينة أخرى في العالم مثل الفوضى المعمارية التي اجتاحت دمشق، منذ العام 1936إلى اليوم، حين تقدّم المهندس الفرنسيّ </a:t>
            </a:r>
            <a:r>
              <a:rPr lang="ar-SA" sz="2400" dirty="0" err="1">
                <a:ea typeface="Calibri"/>
                <a:cs typeface="Traditional Arabic"/>
              </a:rPr>
              <a:t>إيكوشار</a:t>
            </a:r>
            <a:r>
              <a:rPr lang="ar-SA" sz="2400" dirty="0">
                <a:ea typeface="Calibri"/>
                <a:cs typeface="Traditional Arabic"/>
              </a:rPr>
              <a:t> بخطته لتنظيم مدينة دمشق، هذه الخطة التي أطاحت بهوية المدينة القديمة واستباحت عمارتها العريقة وذاكرتها</a:t>
            </a:r>
            <a:r>
              <a:rPr lang="ar-JO" sz="2400" dirty="0">
                <a:ea typeface="Calibri"/>
                <a:cs typeface="Traditional Arabic"/>
              </a:rPr>
              <a:t>.</a:t>
            </a:r>
            <a:endParaRPr lang="en-US" sz="2400" dirty="0">
              <a:ea typeface="Calibri"/>
              <a:cs typeface="Traditional Arabic"/>
            </a:endParaRPr>
          </a:p>
        </p:txBody>
      </p:sp>
      <p:sp>
        <p:nvSpPr>
          <p:cNvPr id="3" name="מלבן 2"/>
          <p:cNvSpPr/>
          <p:nvPr/>
        </p:nvSpPr>
        <p:spPr>
          <a:xfrm>
            <a:off x="473389" y="3266293"/>
            <a:ext cx="7819758" cy="1791260"/>
          </a:xfrm>
          <a:prstGeom prst="rect">
            <a:avLst/>
          </a:prstGeom>
        </p:spPr>
        <p:txBody>
          <a:bodyPr wrap="square">
            <a:spAutoFit/>
          </a:bodyPr>
          <a:lstStyle/>
          <a:p>
            <a:pPr algn="just">
              <a:lnSpc>
                <a:spcPct val="115000"/>
              </a:lnSpc>
              <a:spcAft>
                <a:spcPts val="1000"/>
              </a:spcAft>
            </a:pPr>
            <a:r>
              <a:rPr lang="en-US" sz="2400" dirty="0">
                <a:ea typeface="Calibri"/>
                <a:cs typeface="Traditional Arabic"/>
              </a:rPr>
              <a:t>  </a:t>
            </a:r>
            <a:r>
              <a:rPr lang="ar-SA" sz="2400" dirty="0">
                <a:ea typeface="Calibri"/>
                <a:cs typeface="Traditional Arabic"/>
              </a:rPr>
              <a:t>الصفعة التالية لمدينة دمشق، كانت مشروع «المساكن الشعبية» التي رافقت الوحدة بين سورية ومصر العام 1958· تلك العمارات الموحّدة التي كانت تطمح إلى إلغاء الفروق الطبقيّة بين فئات المجتمع، جاءت على شكل أقفاص إسمنتية أقرب ما تكون إلى السجون، وقد أفقدت المدينة جماليتها وهويتها</a:t>
            </a:r>
            <a:r>
              <a:rPr lang="ar-JO" sz="2400" dirty="0">
                <a:ea typeface="Calibri"/>
                <a:cs typeface="Traditional Arabic"/>
              </a:rPr>
              <a:t>.</a:t>
            </a:r>
            <a:endParaRPr lang="en-US" sz="2400" dirty="0">
              <a:ea typeface="Calibri"/>
              <a:cs typeface="Traditional Arabic"/>
            </a:endParaRPr>
          </a:p>
        </p:txBody>
      </p:sp>
      <p:sp>
        <p:nvSpPr>
          <p:cNvPr id="8" name="מלבן 7"/>
          <p:cNvSpPr/>
          <p:nvPr/>
        </p:nvSpPr>
        <p:spPr>
          <a:xfrm>
            <a:off x="473389" y="5057553"/>
            <a:ext cx="7796174" cy="941796"/>
          </a:xfrm>
          <a:prstGeom prst="rect">
            <a:avLst/>
          </a:prstGeom>
        </p:spPr>
        <p:txBody>
          <a:bodyPr wrap="square">
            <a:spAutoFit/>
          </a:bodyPr>
          <a:lstStyle/>
          <a:p>
            <a:pPr algn="just">
              <a:lnSpc>
                <a:spcPct val="115000"/>
              </a:lnSpc>
              <a:spcAft>
                <a:spcPts val="1000"/>
              </a:spcAft>
            </a:pPr>
            <a:r>
              <a:rPr lang="ar-SA" sz="2400" dirty="0">
                <a:ea typeface="Calibri"/>
                <a:cs typeface="Traditional Arabic"/>
              </a:rPr>
              <a:t>وفي حقبة السبعينات، نشأ حزام الفقر حول المدينة إثر هجرات ريفية متلاحقة، فانتشرت الكتل العشوائيّة في الجهات الأربع للمدينة، بعد اقتحام «غوطة دمشق» وقطع أشجارها</a:t>
            </a:r>
            <a:r>
              <a:rPr lang="ar-JO" sz="2400" dirty="0">
                <a:ea typeface="Calibri"/>
                <a:cs typeface="Traditional Arabic"/>
              </a:rPr>
              <a:t>.</a:t>
            </a:r>
            <a:endParaRPr lang="en-US" sz="2400" dirty="0">
              <a:ea typeface="Calibri"/>
              <a:cs typeface="Traditional Arabic"/>
            </a:endParaRPr>
          </a:p>
        </p:txBody>
      </p:sp>
      <p:sp>
        <p:nvSpPr>
          <p:cNvPr id="10" name="TextBox 9"/>
          <p:cNvSpPr txBox="1"/>
          <p:nvPr/>
        </p:nvSpPr>
        <p:spPr>
          <a:xfrm>
            <a:off x="8371432" y="705094"/>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5</a:t>
            </a:r>
            <a:endParaRPr lang="he-IL" dirty="0"/>
          </a:p>
        </p:txBody>
      </p:sp>
      <p:sp>
        <p:nvSpPr>
          <p:cNvPr id="12" name="TextBox 11"/>
          <p:cNvSpPr txBox="1"/>
          <p:nvPr/>
        </p:nvSpPr>
        <p:spPr>
          <a:xfrm>
            <a:off x="8353624" y="3238225"/>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6</a:t>
            </a:r>
            <a:endParaRPr lang="he-IL" dirty="0"/>
          </a:p>
        </p:txBody>
      </p:sp>
      <p:sp>
        <p:nvSpPr>
          <p:cNvPr id="13" name="TextBox 12"/>
          <p:cNvSpPr txBox="1"/>
          <p:nvPr/>
        </p:nvSpPr>
        <p:spPr>
          <a:xfrm>
            <a:off x="8376138" y="5057553"/>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7</a:t>
            </a:r>
            <a:endParaRPr lang="he-IL" dirty="0"/>
          </a:p>
        </p:txBody>
      </p:sp>
    </p:spTree>
    <p:extLst>
      <p:ext uri="{BB962C8B-B14F-4D97-AF65-F5344CB8AC3E}">
        <p14:creationId xmlns:p14="http://schemas.microsoft.com/office/powerpoint/2010/main" val="2286456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2128959" y="116632"/>
            <a:ext cx="4886083" cy="830997"/>
          </a:xfrm>
          <a:prstGeom prst="rect">
            <a:avLst/>
          </a:prstGeom>
          <a:blipFill dpi="0" rotWithShape="1">
            <a:blip r:embed="rId8">
              <a:alphaModFix amt="65000"/>
              <a:extLst>
                <a:ext uri="{BEBA8EAE-BF5A-486C-A8C5-ECC9F3942E4B}">
                  <a14:imgProps xmlns:a14="http://schemas.microsoft.com/office/drawing/2010/main">
                    <a14:imgLayer r:embed="rId5">
                      <a14:imgEffect>
                        <a14:brightnessContrast bright="49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dirty="0" smtClean="0"/>
              <a:t>1</a:t>
            </a:r>
            <a:r>
              <a:rPr lang="ar-JO" sz="4800" dirty="0" smtClean="0"/>
              <a:t>) فعّاليّة </a:t>
            </a:r>
            <a:r>
              <a:rPr lang="ar-JO" sz="4800" dirty="0"/>
              <a:t>تمهيديّة</a:t>
            </a:r>
            <a:endParaRPr lang="he-IL" sz="4800" dirty="0"/>
          </a:p>
        </p:txBody>
      </p:sp>
      <p:sp>
        <p:nvSpPr>
          <p:cNvPr id="7" name="מלבן 6"/>
          <p:cNvSpPr>
            <a:spLocks/>
          </p:cNvSpPr>
          <p:nvPr/>
        </p:nvSpPr>
        <p:spPr>
          <a:xfrm>
            <a:off x="463858" y="1412776"/>
            <a:ext cx="8383253" cy="4608511"/>
          </a:xfrm>
          <a:prstGeom prst="rect">
            <a:avLst/>
          </a:prstGeom>
          <a:blipFill dpi="0" rotWithShape="1">
            <a:blip r:embed="rId9">
              <a:alphaModFix amt="65000"/>
              <a:extLst>
                <a:ext uri="{BEBA8EAE-BF5A-486C-A8C5-ECC9F3942E4B}">
                  <a14:imgProps xmlns:a14="http://schemas.microsoft.com/office/drawing/2010/main">
                    <a14:imgLayer r:embed="rId5">
                      <a14:imgEffect>
                        <a14:brightnessContrast bright="78000" contrast="-18000"/>
                      </a14:imgEffect>
                    </a14:imgLayer>
                  </a14:imgProps>
                </a:ext>
                <a:ext uri="{28A0092B-C50C-407E-A947-70E740481C1C}">
                  <a14:useLocalDpi xmlns:a14="http://schemas.microsoft.com/office/drawing/2010/main" val="0"/>
                </a:ext>
              </a:extLst>
            </a:blip>
            <a:srcRect/>
            <a:tile tx="0" ty="0" sx="100000" sy="100000" flip="xy" algn="ctr"/>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spcBef>
                <a:spcPts val="600"/>
              </a:spcBef>
              <a:spcAft>
                <a:spcPts val="600"/>
              </a:spcAft>
            </a:pPr>
            <a:r>
              <a:rPr lang="ar-JO" sz="36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عرض الصور ومقابلة بين الصورة والاسم.</a:t>
            </a:r>
            <a:r>
              <a:rPr lang="ar-SA" sz="36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 </a:t>
            </a: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a:p>
            <a:pPr algn="ctr">
              <a:lnSpc>
                <a:spcPct val="150000"/>
              </a:lnSpc>
              <a:spcBef>
                <a:spcPts val="600"/>
              </a:spcBef>
              <a:spcAft>
                <a:spcPts val="600"/>
              </a:spcAft>
            </a:pPr>
            <a:r>
              <a:rPr lang="ar-JO" sz="4000" b="1" dirty="0" smtClean="0">
                <a:ln w="11430">
                  <a:solidFill>
                    <a:schemeClr val="tx1"/>
                  </a:solidFill>
                </a:ln>
                <a:solidFill>
                  <a:schemeClr val="tx1">
                    <a:lumMod val="95000"/>
                    <a:lumOff val="5000"/>
                  </a:schemeClr>
                </a:solidFill>
                <a:latin typeface="Traditional Arabic" pitchFamily="18" charset="-78"/>
                <a:ea typeface="Calibri"/>
                <a:cs typeface="Traditional Arabic" pitchFamily="18" charset="-78"/>
              </a:rPr>
              <a:t>قابل/ي بين الصورة واسم الموقع.</a:t>
            </a:r>
            <a:endParaRPr lang="ar-AE" sz="4000" b="1" dirty="0">
              <a:ln w="11430">
                <a:solidFill>
                  <a:schemeClr val="tx1"/>
                </a:solidFill>
              </a:ln>
              <a:solidFill>
                <a:schemeClr val="tx1">
                  <a:lumMod val="95000"/>
                  <a:lumOff val="5000"/>
                </a:schemeClr>
              </a:solidFill>
              <a:latin typeface="Traditional Arabic" pitchFamily="18" charset="-78"/>
              <a:ea typeface="Calibri"/>
              <a:cs typeface="Traditional Arabic" pitchFamily="18" charset="-78"/>
            </a:endParaRPr>
          </a:p>
        </p:txBody>
      </p:sp>
    </p:spTree>
    <p:extLst>
      <p:ext uri="{BB962C8B-B14F-4D97-AF65-F5344CB8AC3E}">
        <p14:creationId xmlns:p14="http://schemas.microsoft.com/office/powerpoint/2010/main" val="1305181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extLst>
              <a:ext uri="{BEBA8EAE-BF5A-486C-A8C5-ECC9F3942E4B}">
                <a14:imgProps xmlns:a14="http://schemas.microsoft.com/office/drawing/2010/main">
                  <a14:imgLayer r:embed="rId3">
                    <a14:imgEffect>
                      <a14:brightnessContrast bright="78000"/>
                    </a14:imgEffect>
                  </a14:imgLayer>
                </a14:imgProps>
              </a:ext>
            </a:extLst>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3">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a:spLocks/>
          </p:cNvSpPr>
          <p:nvPr/>
        </p:nvSpPr>
        <p:spPr>
          <a:xfrm>
            <a:off x="179512" y="260648"/>
            <a:ext cx="8667599" cy="6011291"/>
          </a:xfrm>
          <a:prstGeom prst="rect">
            <a:avLst/>
          </a:prstGeom>
          <a:solidFill>
            <a:schemeClr val="bg1"/>
          </a:solidFill>
          <a:ln w="38100">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11" name="TextBox 10"/>
          <p:cNvSpPr txBox="1"/>
          <p:nvPr/>
        </p:nvSpPr>
        <p:spPr>
          <a:xfrm>
            <a:off x="2555776" y="260648"/>
            <a:ext cx="403244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3200" dirty="0"/>
              <a:t>دمشق تبحث عن هويّة</a:t>
            </a:r>
            <a:endParaRPr lang="he-IL" sz="3200" dirty="0"/>
          </a:p>
        </p:txBody>
      </p:sp>
      <p:sp>
        <p:nvSpPr>
          <p:cNvPr id="2" name="מלבן 1"/>
          <p:cNvSpPr/>
          <p:nvPr/>
        </p:nvSpPr>
        <p:spPr>
          <a:xfrm>
            <a:off x="336262" y="880433"/>
            <a:ext cx="7968677" cy="3065455"/>
          </a:xfrm>
          <a:prstGeom prst="rect">
            <a:avLst/>
          </a:prstGeom>
        </p:spPr>
        <p:txBody>
          <a:bodyPr wrap="square">
            <a:spAutoFit/>
          </a:bodyPr>
          <a:lstStyle/>
          <a:p>
            <a:pPr algn="just">
              <a:lnSpc>
                <a:spcPct val="115000"/>
              </a:lnSpc>
              <a:spcAft>
                <a:spcPts val="1000"/>
              </a:spcAft>
            </a:pPr>
            <a:r>
              <a:rPr lang="ar-SA" sz="2400" dirty="0">
                <a:ea typeface="Calibri"/>
                <a:cs typeface="Traditional Arabic"/>
              </a:rPr>
              <a:t>هكذا تحوّلت دمشق اليوم إلى مدينة بلا هويّة، تتجاور في شوارعها العمارة ذات الطراز الشرقيّ القديم، كما في ساحة المرجة ومحيطها، والأبراج الشاهقة بطرازها الغربي، كما في شارع الحمراء وحي المزة كتعبير عن حداثة مستوردة تفتقد إلى الروح الشرقية لهذه المدينة، ولعلّ العزاء الوحيد في هذا السياق هو الحفاظ على دمشق القديمة التي تقع داخل السور بمبادرة من مديرية الآثار والمتاحف التي قامت بتسجيل المدينة القديمة في السجلات الأثرية ضمن حدود أسوارها وفي بعض الأحياء القديمة خارج الأسوار، إذ سجلت بعض الأماكن في قائمة الممتلكات الثقافية القديمة في «اليونسكو» مثل «سوق مدحت باشا»، «سوق الحميدية»، «القلعة»، «الجامع الأموي»</a:t>
            </a:r>
            <a:r>
              <a:rPr lang="ar-JO" sz="2400" dirty="0">
                <a:ea typeface="Calibri"/>
                <a:cs typeface="Traditional Arabic"/>
              </a:rPr>
              <a:t>.</a:t>
            </a:r>
            <a:endParaRPr lang="en-US" sz="2400" dirty="0">
              <a:ea typeface="Calibri"/>
              <a:cs typeface="Traditional Arabic"/>
            </a:endParaRPr>
          </a:p>
        </p:txBody>
      </p:sp>
      <p:sp>
        <p:nvSpPr>
          <p:cNvPr id="3" name="מלבן 2"/>
          <p:cNvSpPr/>
          <p:nvPr/>
        </p:nvSpPr>
        <p:spPr>
          <a:xfrm>
            <a:off x="437218" y="3945888"/>
            <a:ext cx="7819758" cy="1366528"/>
          </a:xfrm>
          <a:prstGeom prst="rect">
            <a:avLst/>
          </a:prstGeom>
        </p:spPr>
        <p:txBody>
          <a:bodyPr wrap="square">
            <a:spAutoFit/>
          </a:bodyPr>
          <a:lstStyle/>
          <a:p>
            <a:pPr algn="just">
              <a:lnSpc>
                <a:spcPct val="115000"/>
              </a:lnSpc>
              <a:spcAft>
                <a:spcPts val="1000"/>
              </a:spcAft>
            </a:pPr>
            <a:r>
              <a:rPr lang="ar-SA" sz="2400" dirty="0">
                <a:ea typeface="Calibri"/>
                <a:cs typeface="Traditional Arabic"/>
              </a:rPr>
              <a:t>واللافت أن كلية العمارة في جامعة دمشق، لم تفرض نماذج معمارية شرقية أصيلة على الأبنية الجديدة في المدينة بفعل سطوة تجار البناء وإهمال الموظفين في بلدية محافظة دمشق وتساهلهم في السماح لتجار البناء بإقامة تجمّعات عمرانيّة مخالفة للشروط، لمصلحة تأمين «السكن الشعبي»·</a:t>
            </a:r>
            <a:endParaRPr lang="en-US" sz="2400" dirty="0">
              <a:ea typeface="Calibri"/>
              <a:cs typeface="Traditional Arabic"/>
            </a:endParaRPr>
          </a:p>
        </p:txBody>
      </p:sp>
      <p:sp>
        <p:nvSpPr>
          <p:cNvPr id="10" name="TextBox 9"/>
          <p:cNvSpPr txBox="1"/>
          <p:nvPr/>
        </p:nvSpPr>
        <p:spPr>
          <a:xfrm>
            <a:off x="8371432" y="885833"/>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8</a:t>
            </a:r>
            <a:endParaRPr lang="he-IL" dirty="0"/>
          </a:p>
        </p:txBody>
      </p:sp>
      <p:sp>
        <p:nvSpPr>
          <p:cNvPr id="12" name="TextBox 11"/>
          <p:cNvSpPr txBox="1"/>
          <p:nvPr/>
        </p:nvSpPr>
        <p:spPr>
          <a:xfrm>
            <a:off x="8371431" y="3964079"/>
            <a:ext cx="335349"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9</a:t>
            </a:r>
            <a:endParaRPr lang="he-IL" dirty="0"/>
          </a:p>
        </p:txBody>
      </p:sp>
    </p:spTree>
    <p:extLst>
      <p:ext uri="{BB962C8B-B14F-4D97-AF65-F5344CB8AC3E}">
        <p14:creationId xmlns:p14="http://schemas.microsoft.com/office/powerpoint/2010/main" val="1740139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extLst>
              <a:ext uri="{BEBA8EAE-BF5A-486C-A8C5-ECC9F3942E4B}">
                <a14:imgProps xmlns:a14="http://schemas.microsoft.com/office/drawing/2010/main">
                  <a14:imgLayer r:embed="rId3">
                    <a14:imgEffect>
                      <a14:brightnessContrast bright="78000"/>
                    </a14:imgEffect>
                  </a14:imgLayer>
                </a14:imgProps>
              </a:ext>
            </a:extLst>
          </a:blip>
          <a:srcRect/>
          <a:tile tx="0" ty="0" sx="100000" sy="100000" flip="xy" algn="tl"/>
        </a:blipFill>
        <a:effectLst/>
      </p:bgPr>
    </p:bg>
    <p:spTree>
      <p:nvGrpSpPr>
        <p:cNvPr id="1" name=""/>
        <p:cNvGrpSpPr/>
        <p:nvPr/>
      </p:nvGrpSpPr>
      <p:grpSpPr>
        <a:xfrm>
          <a:off x="0" y="0"/>
          <a:ext cx="0" cy="0"/>
          <a:chOff x="0" y="0"/>
          <a:chExt cx="0" cy="0"/>
        </a:xfrm>
      </p:grpSpPr>
      <p:sp>
        <p:nvSpPr>
          <p:cNvPr id="4" name="מלבן מעוגל 3">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5" name="חץ ימינה 4">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3">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a:hlinkClick r:id="" action="ppaction://hlinkshowjump?jump=firs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a:spLocks/>
          </p:cNvSpPr>
          <p:nvPr/>
        </p:nvSpPr>
        <p:spPr>
          <a:xfrm>
            <a:off x="179512" y="260648"/>
            <a:ext cx="8667599" cy="6011291"/>
          </a:xfrm>
          <a:prstGeom prst="rect">
            <a:avLst/>
          </a:prstGeom>
          <a:solidFill>
            <a:schemeClr val="bg1"/>
          </a:solidFill>
          <a:ln w="38100">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ar-SA" sz="36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11" name="TextBox 10"/>
          <p:cNvSpPr txBox="1"/>
          <p:nvPr/>
        </p:nvSpPr>
        <p:spPr>
          <a:xfrm>
            <a:off x="2555776" y="260648"/>
            <a:ext cx="403244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he-IL"/>
            </a:defPPr>
            <a:lvl1pPr algn="ctr">
              <a:defRPr sz="2800" b="1">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defRPr>
            </a:lvl1pPr>
          </a:lstStyle>
          <a:p>
            <a:r>
              <a:rPr lang="ar-JO" sz="3200" dirty="0"/>
              <a:t>دمشق تبحث عن هويّة</a:t>
            </a:r>
            <a:endParaRPr lang="he-IL" sz="3200" dirty="0"/>
          </a:p>
        </p:txBody>
      </p:sp>
      <p:sp>
        <p:nvSpPr>
          <p:cNvPr id="2" name="מלבן 1"/>
          <p:cNvSpPr/>
          <p:nvPr/>
        </p:nvSpPr>
        <p:spPr>
          <a:xfrm>
            <a:off x="336262" y="880433"/>
            <a:ext cx="7968677" cy="4764381"/>
          </a:xfrm>
          <a:prstGeom prst="rect">
            <a:avLst/>
          </a:prstGeom>
        </p:spPr>
        <p:txBody>
          <a:bodyPr wrap="square">
            <a:spAutoFit/>
          </a:bodyPr>
          <a:lstStyle/>
          <a:p>
            <a:pPr algn="just">
              <a:lnSpc>
                <a:spcPct val="115000"/>
              </a:lnSpc>
              <a:spcAft>
                <a:spcPts val="1000"/>
              </a:spcAft>
            </a:pPr>
            <a:r>
              <a:rPr lang="ar-SA" sz="2400" dirty="0">
                <a:ea typeface="Calibri"/>
                <a:cs typeface="Traditional Arabic"/>
              </a:rPr>
              <a:t>ربما سيطيب للزائر العابر أن يتلمّس رائحة التاريخ في دمشق القديمة، ويكشف جمالية إيقاع الحجر والطين في الأزقة الضيقة بعد جولة في «الجامع الأموي» مرورًا بمقهى "النوفرة" ليتوقّف مع "الحكواتي" وقصص "الزير سالم" و"عنترة". ثمّ سيجد نفسه في «حي باب توما»، ليتسلّل من هناك إلى أحد البيوت العربية القديمة التي تحوّلت بعد أعمال الصيانة والترميم إلى مطاعم وكأنّه في مدينة أخرى، خارجة للتوّ من إحدى صفحات كتب التاريخ، وربما سينهي ليلته في أعلى قمة جبل قاسيون حيث تتلألأ أضواء المدينة المترامية الأطراف· لكن هذا الوصف سيندحر أمام وقائع أخرى، تكتشفها عين المقيم ببساطة، إذ أنّ دمشق لم تعد جنة الأرض كما وصفها الرحالة والجغرافيون، فقد جفّ نهر بردى الذي كان يخترق المدينة، وزحف العمران على البساتين والحدائق ليخنق أية نسمة هواء عليلة، وصار التصحّر عنوانًا لدمشق الحديثة. فعاصمة الأمويين هي اليوم مدينة فقدت هويتها المعمارية، وأضاعت خطوط الطول والعرض في بوصلة معطلة، تحت وطأة الحداثة المتسارعة، وغياب المرجعيات الهندسية وروح الأصالة التي طالما تركت بصمتها على تاريخ هذه المدينة التي تجاوز عمرها سبعة آلاف عام·</a:t>
            </a:r>
            <a:endParaRPr lang="en-US" sz="2400" dirty="0">
              <a:ea typeface="Calibri"/>
              <a:cs typeface="Traditional Arabic"/>
            </a:endParaRPr>
          </a:p>
        </p:txBody>
      </p:sp>
      <p:sp>
        <p:nvSpPr>
          <p:cNvPr id="3" name="מלבן 2"/>
          <p:cNvSpPr/>
          <p:nvPr/>
        </p:nvSpPr>
        <p:spPr>
          <a:xfrm>
            <a:off x="224804" y="5689262"/>
            <a:ext cx="2359884" cy="517065"/>
          </a:xfrm>
          <a:prstGeom prst="rect">
            <a:avLst/>
          </a:prstGeom>
        </p:spPr>
        <p:txBody>
          <a:bodyPr wrap="square">
            <a:spAutoFit/>
          </a:bodyPr>
          <a:lstStyle/>
          <a:p>
            <a:pPr algn="just">
              <a:lnSpc>
                <a:spcPct val="115000"/>
              </a:lnSpc>
              <a:spcAft>
                <a:spcPts val="1000"/>
              </a:spcAft>
            </a:pPr>
            <a:r>
              <a:rPr lang="ar-SA" sz="2400" b="1" dirty="0">
                <a:ea typeface="Calibri"/>
                <a:cs typeface="Traditional Arabic"/>
              </a:rPr>
              <a:t>خليل صويلح - الحياة</a:t>
            </a:r>
            <a:endParaRPr lang="en-US" sz="2400" b="1" dirty="0">
              <a:ea typeface="Calibri"/>
              <a:cs typeface="Traditional Arabic"/>
            </a:endParaRPr>
          </a:p>
        </p:txBody>
      </p:sp>
      <p:sp>
        <p:nvSpPr>
          <p:cNvPr id="10" name="TextBox 9"/>
          <p:cNvSpPr txBox="1"/>
          <p:nvPr/>
        </p:nvSpPr>
        <p:spPr>
          <a:xfrm>
            <a:off x="8289544" y="901891"/>
            <a:ext cx="542172" cy="517065"/>
          </a:xfrm>
          <a:prstGeom prst="rect">
            <a:avLst/>
          </a:prstGeom>
        </p:spPr>
        <p:txBody>
          <a:bodyPr wrap="square">
            <a:spAutoFit/>
          </a:bodyPr>
          <a:lstStyle>
            <a:defPPr>
              <a:defRPr lang="he-IL"/>
            </a:defPPr>
            <a:lvl1pPr algn="just">
              <a:lnSpc>
                <a:spcPct val="115000"/>
              </a:lnSpc>
              <a:spcAft>
                <a:spcPts val="1000"/>
              </a:spcAft>
              <a:defRPr sz="2400">
                <a:ea typeface="Calibri"/>
                <a:cs typeface="Traditional Arabic"/>
              </a:defRPr>
            </a:lvl1pPr>
          </a:lstStyle>
          <a:p>
            <a:r>
              <a:rPr lang="ar-JO" dirty="0" smtClean="0"/>
              <a:t>10</a:t>
            </a:r>
            <a:endParaRPr lang="he-IL" dirty="0"/>
          </a:p>
        </p:txBody>
      </p:sp>
    </p:spTree>
    <p:extLst>
      <p:ext uri="{BB962C8B-B14F-4D97-AF65-F5344CB8AC3E}">
        <p14:creationId xmlns:p14="http://schemas.microsoft.com/office/powerpoint/2010/main" val="1903894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pic>
        <p:nvPicPr>
          <p:cNvPr id="7" name="מציין מיקום תוכן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12" y="285554"/>
            <a:ext cx="7956376" cy="59528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8" name="מלבן מעוגל 7">
            <a:hlinkClick r:id="rId4" action="ppaction://hlinksldjump"/>
          </p:cNvPr>
          <p:cNvSpPr/>
          <p:nvPr/>
        </p:nvSpPr>
        <p:spPr>
          <a:xfrm>
            <a:off x="3738738" y="6293621"/>
            <a:ext cx="1666524" cy="564379"/>
          </a:xfrm>
          <a:prstGeom prst="roundRect">
            <a:avLst/>
          </a:prstGeom>
          <a:blipFill dpi="0"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7">
              <a:extLst>
                <a:ext uri="{BEBA8EAE-BF5A-486C-A8C5-ECC9F3942E4B}">
                  <a14:imgProps xmlns:a14="http://schemas.microsoft.com/office/drawing/2010/main">
                    <a14:imgLayer r:embed="rId6">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8">
              <a:extLst>
                <a:ext uri="{BEBA8EAE-BF5A-486C-A8C5-ECC9F3942E4B}">
                  <a14:imgProps xmlns:a14="http://schemas.microsoft.com/office/drawing/2010/main">
                    <a14:imgLayer r:embed="rId6">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1</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sp>
        <p:nvSpPr>
          <p:cNvPr id="11" name="מלבן 10"/>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291913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250"/>
                            </p:stCondLst>
                            <p:childTnLst>
                              <p:par>
                                <p:cTn id="10" presetID="2" presetClass="entr" presetSubtype="4" fill="hold" grpId="0" nodeType="afterEffect">
                                  <p:stCondLst>
                                    <p:cond delay="25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500"/>
                            </p:stCondLst>
                            <p:childTnLst>
                              <p:par>
                                <p:cTn id="15" presetID="2" presetClass="entr" presetSubtype="4" fill="hold" grpId="0" nodeType="afterEffect">
                                  <p:stCondLst>
                                    <p:cond delay="25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750"/>
                            </p:stCondLst>
                            <p:childTnLst>
                              <p:par>
                                <p:cTn id="20" presetID="2" presetClass="entr" presetSubtype="4" fill="hold" grpId="0" nodeType="afterEffect">
                                  <p:stCondLst>
                                    <p:cond delay="25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5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1000"/>
                            </p:stCondLst>
                            <p:childTnLst>
                              <p:par>
                                <p:cTn id="25" presetID="2" presetClass="entr" presetSubtype="4" fill="hold" grpId="0" nodeType="afterEffect">
                                  <p:stCondLst>
                                    <p:cond delay="25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6250"/>
                            </p:stCondLst>
                            <p:childTnLst>
                              <p:par>
                                <p:cTn id="30" presetID="2" presetClass="entr" presetSubtype="4" fill="hold" grpId="0" nodeType="afterEffect">
                                  <p:stCondLst>
                                    <p:cond delay="25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additive="base">
                                        <p:cTn id="32" dur="5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1500"/>
                            </p:stCondLst>
                            <p:childTnLst>
                              <p:par>
                                <p:cTn id="35" presetID="2" presetClass="entr" presetSubtype="4" fill="hold" grpId="0" nodeType="afterEffect">
                                  <p:stCondLst>
                                    <p:cond delay="25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6750"/>
                            </p:stCondLst>
                            <p:childTnLst>
                              <p:par>
                                <p:cTn id="40" presetID="2" presetClass="entr" presetSubtype="4" fill="hold" grpId="0" nodeType="afterEffect">
                                  <p:stCondLst>
                                    <p:cond delay="25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additive="base">
                                        <p:cTn id="42" dur="50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3" dur="50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2000"/>
                            </p:stCondLst>
                            <p:childTnLst>
                              <p:par>
                                <p:cTn id="45" presetID="2" presetClass="entr" presetSubtype="4" fill="hold" grpId="0" nodeType="afterEffect">
                                  <p:stCondLst>
                                    <p:cond delay="25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50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50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7250"/>
                            </p:stCondLst>
                            <p:childTnLst>
                              <p:par>
                                <p:cTn id="50" presetID="2" presetClass="entr" presetSubtype="4" fill="hold" grpId="0" nodeType="afterEffect">
                                  <p:stCondLst>
                                    <p:cond delay="250"/>
                                  </p:stCondLst>
                                  <p:childTnLst>
                                    <p:set>
                                      <p:cBhvr>
                                        <p:cTn id="51" dur="1" fill="hold">
                                          <p:stCondLst>
                                            <p:cond delay="0"/>
                                          </p:stCondLst>
                                        </p:cTn>
                                        <p:tgtEl>
                                          <p:spTgt spid="11">
                                            <p:txEl>
                                              <p:pRg st="9" end="9"/>
                                            </p:txEl>
                                          </p:spTgt>
                                        </p:tgtEl>
                                        <p:attrNameLst>
                                          <p:attrName>style.visibility</p:attrName>
                                        </p:attrNameLst>
                                      </p:cBhvr>
                                      <p:to>
                                        <p:strVal val="visible"/>
                                      </p:to>
                                    </p:set>
                                    <p:anim calcmode="lin" valueType="num">
                                      <p:cBhvr additive="base">
                                        <p:cTn id="52" dur="50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3" dur="50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2500"/>
                            </p:stCondLst>
                            <p:childTnLst>
                              <p:par>
                                <p:cTn id="55" presetID="2" presetClass="entr" presetSubtype="4" fill="hold" grpId="0" nodeType="afterEffect">
                                  <p:stCondLst>
                                    <p:cond delay="250"/>
                                  </p:stCondLst>
                                  <p:childTnLst>
                                    <p:set>
                                      <p:cBhvr>
                                        <p:cTn id="56" dur="1" fill="hold">
                                          <p:stCondLst>
                                            <p:cond delay="0"/>
                                          </p:stCondLst>
                                        </p:cTn>
                                        <p:tgtEl>
                                          <p:spTgt spid="11">
                                            <p:txEl>
                                              <p:pRg st="10" end="10"/>
                                            </p:txEl>
                                          </p:spTgt>
                                        </p:tgtEl>
                                        <p:attrNameLst>
                                          <p:attrName>style.visibility</p:attrName>
                                        </p:attrNameLst>
                                      </p:cBhvr>
                                      <p:to>
                                        <p:strVal val="visible"/>
                                      </p:to>
                                    </p:set>
                                    <p:anim calcmode="lin" valueType="num">
                                      <p:cBhvr additive="base">
                                        <p:cTn id="57" dur="5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8" dur="50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7750"/>
                            </p:stCondLst>
                            <p:childTnLst>
                              <p:par>
                                <p:cTn id="60" presetID="2" presetClass="entr" presetSubtype="4" fill="hold" grpId="0" nodeType="afterEffect">
                                  <p:stCondLst>
                                    <p:cond delay="250"/>
                                  </p:stCondLst>
                                  <p:childTnLst>
                                    <p:set>
                                      <p:cBhvr>
                                        <p:cTn id="61" dur="1" fill="hold">
                                          <p:stCondLst>
                                            <p:cond delay="0"/>
                                          </p:stCondLst>
                                        </p:cTn>
                                        <p:tgtEl>
                                          <p:spTgt spid="11">
                                            <p:txEl>
                                              <p:pRg st="11" end="11"/>
                                            </p:txEl>
                                          </p:spTgt>
                                        </p:tgtEl>
                                        <p:attrNameLst>
                                          <p:attrName>style.visibility</p:attrName>
                                        </p:attrNameLst>
                                      </p:cBhvr>
                                      <p:to>
                                        <p:strVal val="visible"/>
                                      </p:to>
                                    </p:set>
                                    <p:anim calcmode="lin" valueType="num">
                                      <p:cBhvr additive="base">
                                        <p:cTn id="62" dur="5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63" dur="50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63000"/>
                            </p:stCondLst>
                            <p:childTnLst>
                              <p:par>
                                <p:cTn id="65" presetID="2" presetClass="entr" presetSubtype="4" fill="hold" grpId="0" nodeType="afterEffect">
                                  <p:stCondLst>
                                    <p:cond delay="250"/>
                                  </p:stCondLst>
                                  <p:childTnLst>
                                    <p:set>
                                      <p:cBhvr>
                                        <p:cTn id="66" dur="1" fill="hold">
                                          <p:stCondLst>
                                            <p:cond delay="0"/>
                                          </p:stCondLst>
                                        </p:cTn>
                                        <p:tgtEl>
                                          <p:spTgt spid="11">
                                            <p:txEl>
                                              <p:pRg st="12" end="12"/>
                                            </p:txEl>
                                          </p:spTgt>
                                        </p:tgtEl>
                                        <p:attrNameLst>
                                          <p:attrName>style.visibility</p:attrName>
                                        </p:attrNameLst>
                                      </p:cBhvr>
                                      <p:to>
                                        <p:strVal val="visible"/>
                                      </p:to>
                                    </p:set>
                                    <p:anim calcmode="lin" valueType="num">
                                      <p:cBhvr additive="base">
                                        <p:cTn id="67" dur="5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68" dur="50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2</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44" y="288000"/>
            <a:ext cx="7925513"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מלבן 6"/>
          <p:cNvSpPr/>
          <p:nvPr/>
        </p:nvSpPr>
        <p:spPr>
          <a:xfrm>
            <a:off x="5397932" y="534134"/>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8182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grpId="0" nodeType="afterEffect">
                                  <p:stCondLst>
                                    <p:cond delay="25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25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750"/>
                            </p:stCondLst>
                            <p:childTnLst>
                              <p:par>
                                <p:cTn id="20" presetID="2" presetClass="entr" presetSubtype="4" fill="hold" grpId="0" nodeType="afterEffect">
                                  <p:stCondLst>
                                    <p:cond delay="25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grpId="0" nodeType="afterEffect">
                                  <p:stCondLst>
                                    <p:cond delay="25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250"/>
                            </p:stCondLst>
                            <p:childTnLst>
                              <p:par>
                                <p:cTn id="30" presetID="2" presetClass="entr" presetSubtype="4" fill="hold" grpId="0" nodeType="afterEffect">
                                  <p:stCondLst>
                                    <p:cond delay="25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7500"/>
                            </p:stCondLst>
                            <p:childTnLst>
                              <p:par>
                                <p:cTn id="35" presetID="2" presetClass="entr" presetSubtype="4" fill="hold" grpId="0" nodeType="afterEffect">
                                  <p:stCondLst>
                                    <p:cond delay="25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8750"/>
                            </p:stCondLst>
                            <p:childTnLst>
                              <p:par>
                                <p:cTn id="40" presetID="2" presetClass="entr" presetSubtype="4" fill="hold" grpId="0" nodeType="afterEffect">
                                  <p:stCondLst>
                                    <p:cond delay="25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0000"/>
                            </p:stCondLst>
                            <p:childTnLst>
                              <p:par>
                                <p:cTn id="45" presetID="2" presetClass="entr" presetSubtype="4" fill="hold" grpId="0" nodeType="afterEffect">
                                  <p:stCondLst>
                                    <p:cond delay="25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1250"/>
                            </p:stCondLst>
                            <p:childTnLst>
                              <p:par>
                                <p:cTn id="50" presetID="2" presetClass="entr" presetSubtype="4" fill="hold" grpId="0" nodeType="afterEffect">
                                  <p:stCondLst>
                                    <p:cond delay="25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3" dur="10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2500"/>
                            </p:stCondLst>
                            <p:childTnLst>
                              <p:par>
                                <p:cTn id="55" presetID="2" presetClass="entr" presetSubtype="4" fill="hold" grpId="0" nodeType="afterEffect">
                                  <p:stCondLst>
                                    <p:cond delay="25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10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3750"/>
                            </p:stCondLst>
                            <p:childTnLst>
                              <p:par>
                                <p:cTn id="60" presetID="2" presetClass="entr" presetSubtype="4" fill="hold" grpId="0" nodeType="afterEffect">
                                  <p:stCondLst>
                                    <p:cond delay="250"/>
                                  </p:stCondLst>
                                  <p:childTnLst>
                                    <p:set>
                                      <p:cBhvr>
                                        <p:cTn id="61" dur="1" fill="hold">
                                          <p:stCondLst>
                                            <p:cond delay="0"/>
                                          </p:stCondLst>
                                        </p:cTn>
                                        <p:tgtEl>
                                          <p:spTgt spid="7">
                                            <p:txEl>
                                              <p:pRg st="11" end="11"/>
                                            </p:txEl>
                                          </p:spTgt>
                                        </p:tgtEl>
                                        <p:attrNameLst>
                                          <p:attrName>style.visibility</p:attrName>
                                        </p:attrNameLst>
                                      </p:cBhvr>
                                      <p:to>
                                        <p:strVal val="visible"/>
                                      </p:to>
                                    </p:set>
                                    <p:anim calcmode="lin" valueType="num">
                                      <p:cBhvr additive="base">
                                        <p:cTn id="62"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5000"/>
                            </p:stCondLst>
                            <p:childTnLst>
                              <p:par>
                                <p:cTn id="65" presetID="2" presetClass="entr" presetSubtype="4" fill="hold" grpId="0" nodeType="afterEffect">
                                  <p:stCondLst>
                                    <p:cond delay="250"/>
                                  </p:stCondLst>
                                  <p:childTnLst>
                                    <p:set>
                                      <p:cBhvr>
                                        <p:cTn id="66" dur="1" fill="hold">
                                          <p:stCondLst>
                                            <p:cond delay="0"/>
                                          </p:stCondLst>
                                        </p:cTn>
                                        <p:tgtEl>
                                          <p:spTgt spid="7">
                                            <p:txEl>
                                              <p:pRg st="12" end="12"/>
                                            </p:txEl>
                                          </p:spTgt>
                                        </p:tgtEl>
                                        <p:attrNameLst>
                                          <p:attrName>style.visibility</p:attrName>
                                        </p:attrNameLst>
                                      </p:cBhvr>
                                      <p:to>
                                        <p:strVal val="visible"/>
                                      </p:to>
                                    </p:set>
                                    <p:anim calcmode="lin" valueType="num">
                                      <p:cBhvr additive="base">
                                        <p:cTn id="67"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3</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7"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00" y="285554"/>
            <a:ext cx="7920000"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2" name="מלבן 11"/>
          <p:cNvSpPr/>
          <p:nvPr/>
        </p:nvSpPr>
        <p:spPr>
          <a:xfrm>
            <a:off x="5397932" y="534134"/>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2499498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4</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1"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108" y="301459"/>
            <a:ext cx="7943785"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7" name="מלבן 6"/>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33537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10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10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10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10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10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10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100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100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100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100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7">
                                            <p:txEl>
                                              <p:pRg st="11" end="11"/>
                                            </p:txEl>
                                          </p:spTgt>
                                        </p:tgtEl>
                                        <p:attrNameLst>
                                          <p:attrName>style.visibility</p:attrName>
                                        </p:attrNameLst>
                                      </p:cBhvr>
                                      <p:to>
                                        <p:strVal val="visible"/>
                                      </p:to>
                                    </p:set>
                                    <p:anim calcmode="lin" valueType="num">
                                      <p:cBhvr additive="base">
                                        <p:cTn id="62" dur="100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7">
                                            <p:txEl>
                                              <p:pRg st="12" end="12"/>
                                            </p:txEl>
                                          </p:spTgt>
                                        </p:tgtEl>
                                        <p:attrNameLst>
                                          <p:attrName>style.visibility</p:attrName>
                                        </p:attrNameLst>
                                      </p:cBhvr>
                                      <p:to>
                                        <p:strVal val="visible"/>
                                      </p:to>
                                    </p:set>
                                    <p:anim calcmode="lin" valueType="num">
                                      <p:cBhvr additive="base">
                                        <p:cTn id="67" dur="100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5</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7"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00" y="285554"/>
            <a:ext cx="7920000"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11" name="מלבן 10"/>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19246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10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10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11">
                                            <p:txEl>
                                              <p:pRg st="3" end="3"/>
                                            </p:txEl>
                                          </p:spTgt>
                                        </p:tgtEl>
                                        <p:attrNameLst>
                                          <p:attrName>style.visibility</p:attrName>
                                        </p:attrNameLst>
                                      </p:cBhvr>
                                      <p:to>
                                        <p:strVal val="visible"/>
                                      </p:to>
                                    </p:set>
                                    <p:anim calcmode="lin" valueType="num">
                                      <p:cBhvr additive="base">
                                        <p:cTn id="22" dur="10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10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11">
                                            <p:txEl>
                                              <p:pRg st="5" end="5"/>
                                            </p:txEl>
                                          </p:spTgt>
                                        </p:tgtEl>
                                        <p:attrNameLst>
                                          <p:attrName>style.visibility</p:attrName>
                                        </p:attrNameLst>
                                      </p:cBhvr>
                                      <p:to>
                                        <p:strVal val="visible"/>
                                      </p:to>
                                    </p:set>
                                    <p:anim calcmode="lin" valueType="num">
                                      <p:cBhvr additive="base">
                                        <p:cTn id="32" dur="10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100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additive="base">
                                        <p:cTn id="42" dur="100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100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11">
                                            <p:txEl>
                                              <p:pRg st="9" end="9"/>
                                            </p:txEl>
                                          </p:spTgt>
                                        </p:tgtEl>
                                        <p:attrNameLst>
                                          <p:attrName>style.visibility</p:attrName>
                                        </p:attrNameLst>
                                      </p:cBhvr>
                                      <p:to>
                                        <p:strVal val="visible"/>
                                      </p:to>
                                    </p:set>
                                    <p:anim calcmode="lin" valueType="num">
                                      <p:cBhvr additive="base">
                                        <p:cTn id="52" dur="100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11">
                                            <p:txEl>
                                              <p:pRg st="10" end="10"/>
                                            </p:txEl>
                                          </p:spTgt>
                                        </p:tgtEl>
                                        <p:attrNameLst>
                                          <p:attrName>style.visibility</p:attrName>
                                        </p:attrNameLst>
                                      </p:cBhvr>
                                      <p:to>
                                        <p:strVal val="visible"/>
                                      </p:to>
                                    </p:set>
                                    <p:anim calcmode="lin" valueType="num">
                                      <p:cBhvr additive="base">
                                        <p:cTn id="57" dur="10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11">
                                            <p:txEl>
                                              <p:pRg st="11" end="11"/>
                                            </p:txEl>
                                          </p:spTgt>
                                        </p:tgtEl>
                                        <p:attrNameLst>
                                          <p:attrName>style.visibility</p:attrName>
                                        </p:attrNameLst>
                                      </p:cBhvr>
                                      <p:to>
                                        <p:strVal val="visible"/>
                                      </p:to>
                                    </p:set>
                                    <p:anim calcmode="lin" valueType="num">
                                      <p:cBhvr additive="base">
                                        <p:cTn id="62" dur="10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11">
                                            <p:txEl>
                                              <p:pRg st="12" end="12"/>
                                            </p:txEl>
                                          </p:spTgt>
                                        </p:tgtEl>
                                        <p:attrNameLst>
                                          <p:attrName>style.visibility</p:attrName>
                                        </p:attrNameLst>
                                      </p:cBhvr>
                                      <p:to>
                                        <p:strVal val="visible"/>
                                      </p:to>
                                    </p:set>
                                    <p:anim calcmode="lin" valueType="num">
                                      <p:cBhvr additive="base">
                                        <p:cTn id="67" dur="10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tile tx="0" ty="0" sx="100000" sy="100000" flip="xy" algn="tl"/>
        </a:blipFill>
        <a:effectLst/>
      </p:bgPr>
    </p:bg>
    <p:spTree>
      <p:nvGrpSpPr>
        <p:cNvPr id="1" name=""/>
        <p:cNvGrpSpPr/>
        <p:nvPr/>
      </p:nvGrpSpPr>
      <p:grpSpPr>
        <a:xfrm>
          <a:off x="0" y="0"/>
          <a:ext cx="0" cy="0"/>
          <a:chOff x="0" y="0"/>
          <a:chExt cx="0" cy="0"/>
        </a:xfrm>
      </p:grpSpPr>
      <p:sp>
        <p:nvSpPr>
          <p:cNvPr id="8" name="מלבן מעוגל 7">
            <a:hlinkClick r:id="rId3" action="ppaction://hlinksldjump"/>
          </p:cNvPr>
          <p:cNvSpPr/>
          <p:nvPr/>
        </p:nvSpPr>
        <p:spPr>
          <a:xfrm>
            <a:off x="3738738" y="6293621"/>
            <a:ext cx="1666524" cy="564379"/>
          </a:xfrm>
          <a:prstGeom prst="roundRect">
            <a:avLst/>
          </a:prstGeom>
          <a:blipFill dpi="0"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ts val="300"/>
              </a:spcBef>
              <a:spcAft>
                <a:spcPts val="300"/>
              </a:spcAft>
            </a:pPr>
            <a:r>
              <a:rPr lang="ar-JO" sz="2800" b="1" dirty="0" smtClean="0">
                <a:ln w="11430">
                  <a:solidFill>
                    <a:schemeClr val="bg1"/>
                  </a:solidFill>
                </a:ln>
                <a:solidFill>
                  <a:schemeClr val="bg1"/>
                </a:solidFill>
                <a:latin typeface="Traditional Arabic" pitchFamily="18" charset="-78"/>
                <a:cs typeface="Traditional Arabic" pitchFamily="18" charset="-78"/>
              </a:rPr>
              <a:t>الفهرس</a:t>
            </a:r>
            <a:endParaRPr lang="he-IL" sz="2800" b="1" dirty="0">
              <a:ln w="11430">
                <a:solidFill>
                  <a:schemeClr val="bg1"/>
                </a:solidFill>
              </a:ln>
              <a:solidFill>
                <a:schemeClr val="bg1"/>
              </a:solidFill>
              <a:latin typeface="Traditional Arabic" pitchFamily="18" charset="-78"/>
            </a:endParaRPr>
          </a:p>
        </p:txBody>
      </p:sp>
      <p:sp>
        <p:nvSpPr>
          <p:cNvPr id="9" name="חץ ימינה 8">
            <a:hlinkClick r:id="" action="ppaction://hlinkshowjump?jump=previousslide"/>
          </p:cNvPr>
          <p:cNvSpPr/>
          <p:nvPr/>
        </p:nvSpPr>
        <p:spPr>
          <a:xfrm>
            <a:off x="8269563" y="6271939"/>
            <a:ext cx="874437" cy="586061"/>
          </a:xfrm>
          <a:prstGeom prst="rightArrow">
            <a:avLst/>
          </a:prstGeom>
          <a:blipFill dpi="0" rotWithShape="1">
            <a:blip r:embed="rId6">
              <a:extLst>
                <a:ext uri="{BEBA8EAE-BF5A-486C-A8C5-ECC9F3942E4B}">
                  <a14:imgProps xmlns:a14="http://schemas.microsoft.com/office/drawing/2010/main">
                    <a14:imgLayer r:embed="rId5">
                      <a14:imgEffect>
                        <a14:brightnessContrast bright="55000" contrast="-1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a:hlinkClick r:id="" action="ppaction://hlinkshowjump?jump=nextslide"/>
          </p:cNvPr>
          <p:cNvSpPr/>
          <p:nvPr/>
        </p:nvSpPr>
        <p:spPr>
          <a:xfrm flipH="1">
            <a:off x="0" y="6271939"/>
            <a:ext cx="874437" cy="586061"/>
          </a:xfrm>
          <a:prstGeom prst="rightArrow">
            <a:avLst/>
          </a:prstGeom>
          <a:blipFill dpi="0" rotWithShape="1">
            <a:blip r:embed="rId7">
              <a:extLst>
                <a:ext uri="{BEBA8EAE-BF5A-486C-A8C5-ECC9F3942E4B}">
                  <a14:imgProps xmlns:a14="http://schemas.microsoft.com/office/drawing/2010/main">
                    <a14:imgLayer r:embed="rId5">
                      <a14:imgEffect>
                        <a14:brightnessContrast bright="55000"/>
                      </a14:imgEffect>
                    </a14:imgLayer>
                  </a14:imgProps>
                </a:ext>
                <a:ext uri="{28A0092B-C50C-407E-A947-70E740481C1C}">
                  <a14:useLocalDpi xmlns:a14="http://schemas.microsoft.com/office/drawing/2010/main" val="0"/>
                </a:ext>
              </a:extLst>
            </a:blip>
            <a:srcRect/>
            <a:tile tx="0" ty="0" sx="100000" sy="100000" flip="xy"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אליפסה 1"/>
          <p:cNvSpPr/>
          <p:nvPr/>
        </p:nvSpPr>
        <p:spPr>
          <a:xfrm>
            <a:off x="8706781" y="87554"/>
            <a:ext cx="396000" cy="396000"/>
          </a:xfrm>
          <a:prstGeom prst="ellipse">
            <a:avLst/>
          </a:prstGeom>
          <a:noFill/>
          <a:ln w="38100">
            <a:solidFill>
              <a:schemeClr val="accent6">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spcBef>
                <a:spcPts val="1200"/>
              </a:spcBef>
            </a:pPr>
            <a:r>
              <a:rPr lang="ar-JO" sz="2800" b="1" dirty="0" smtClean="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rPr>
              <a:t>6</a:t>
            </a:r>
            <a:endParaRPr lang="he-IL" sz="2800" b="1" dirty="0">
              <a:ln w="11430"/>
              <a:solidFill>
                <a:srgbClr val="996600"/>
              </a:solidFill>
              <a:effectLst>
                <a:outerShdw blurRad="50800" dist="39000" dir="5460000" algn="tl">
                  <a:srgbClr val="000000">
                    <a:alpha val="38000"/>
                  </a:srgbClr>
                </a:outerShdw>
              </a:effectLst>
              <a:latin typeface="Traditional Arabic" pitchFamily="18" charset="-78"/>
              <a:ea typeface="Calibri"/>
              <a:cs typeface="Traditional Arabic" pitchFamily="18" charset="-78"/>
            </a:endParaRPr>
          </a:p>
        </p:txBody>
      </p:sp>
      <p:pic>
        <p:nvPicPr>
          <p:cNvPr id="11" name="מציין מיקום תוכן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00" y="285554"/>
            <a:ext cx="7920000" cy="5940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extrusionH="152400" contourW="12700" prstMaterial="matte">
            <a:bevelT w="127000" h="63500"/>
            <a:extrusionClr>
              <a:schemeClr val="bg1">
                <a:lumMod val="50000"/>
              </a:schemeClr>
            </a:extrusionClr>
            <a:contourClr>
              <a:schemeClr val="bg1"/>
            </a:contourClr>
          </a:sp3d>
        </p:spPr>
      </p:pic>
      <p:sp>
        <p:nvSpPr>
          <p:cNvPr id="7" name="מלבן 6"/>
          <p:cNvSpPr/>
          <p:nvPr/>
        </p:nvSpPr>
        <p:spPr>
          <a:xfrm>
            <a:off x="5397932" y="-5210312"/>
            <a:ext cx="3136825" cy="5693866"/>
          </a:xfrm>
          <a:prstGeom prst="rect">
            <a:avLst/>
          </a:prstGeom>
        </p:spPr>
        <p:txBody>
          <a:bodyPr wrap="square">
            <a:spAutoFit/>
          </a:bodyPr>
          <a:lstStyle/>
          <a:p>
            <a:r>
              <a:rPr lang="ar-AE" sz="2800" b="1" dirty="0">
                <a:solidFill>
                  <a:schemeClr val="bg1"/>
                </a:solidFill>
                <a:latin typeface="Traditional Arabic" pitchFamily="18" charset="-78"/>
                <a:cs typeface="Traditional Arabic" pitchFamily="18" charset="-78"/>
              </a:rPr>
              <a:t>دمشق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الغوطة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قصر العظم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البيت الشّاميّ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خان أسعد باشا</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سوق الحميديّة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قوس النّصر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معبد جوبتير</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قلعة صلاح الدين الأيوبيّ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 المرمّم</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الجامع الأمويّ</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القديمة</a:t>
            </a:r>
            <a:endParaRPr lang="en-US" sz="2800" dirty="0">
              <a:solidFill>
                <a:schemeClr val="bg1"/>
              </a:solidFill>
              <a:latin typeface="Traditional Arabic" pitchFamily="18" charset="-78"/>
              <a:cs typeface="Traditional Arabic" pitchFamily="18" charset="-78"/>
            </a:endParaRPr>
          </a:p>
          <a:p>
            <a:r>
              <a:rPr lang="ar-AE" sz="2800" b="1" dirty="0">
                <a:solidFill>
                  <a:schemeClr val="bg1"/>
                </a:solidFill>
                <a:latin typeface="Traditional Arabic" pitchFamily="18" charset="-78"/>
                <a:cs typeface="Traditional Arabic" pitchFamily="18" charset="-78"/>
              </a:rPr>
              <a:t>محطّة الحجاز المرمّمة</a:t>
            </a:r>
            <a:endParaRPr lang="en-US" sz="2800" dirty="0">
              <a:solidFill>
                <a:schemeClr val="bg1"/>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36275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25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1250"/>
                            </p:stCondLst>
                            <p:childTnLst>
                              <p:par>
                                <p:cTn id="10" presetID="2" presetClass="entr" presetSubtype="4" fill="hold" grpId="0" nodeType="afterEffect">
                                  <p:stCondLst>
                                    <p:cond delay="125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10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10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2500"/>
                            </p:stCondLst>
                            <p:childTnLst>
                              <p:par>
                                <p:cTn id="15" presetID="2" presetClass="entr" presetSubtype="4" fill="hold" grpId="0" nodeType="afterEffect">
                                  <p:stCondLst>
                                    <p:cond delay="125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10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10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3750"/>
                            </p:stCondLst>
                            <p:childTnLst>
                              <p:par>
                                <p:cTn id="20" presetID="2" presetClass="entr" presetSubtype="4" fill="hold" grpId="0" nodeType="afterEffect">
                                  <p:stCondLst>
                                    <p:cond delay="125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10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10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5000"/>
                            </p:stCondLst>
                            <p:childTnLst>
                              <p:par>
                                <p:cTn id="25" presetID="2" presetClass="entr" presetSubtype="4" fill="hold" grpId="0" nodeType="afterEffect">
                                  <p:stCondLst>
                                    <p:cond delay="125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10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10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6250"/>
                            </p:stCondLst>
                            <p:childTnLst>
                              <p:par>
                                <p:cTn id="30" presetID="2" presetClass="entr" presetSubtype="4" fill="hold" grpId="0" nodeType="afterEffect">
                                  <p:stCondLst>
                                    <p:cond delay="125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10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10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7500"/>
                            </p:stCondLst>
                            <p:childTnLst>
                              <p:par>
                                <p:cTn id="35" presetID="2" presetClass="entr" presetSubtype="4" fill="hold" grpId="0" nodeType="afterEffect">
                                  <p:stCondLst>
                                    <p:cond delay="125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10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10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750"/>
                            </p:stCondLst>
                            <p:childTnLst>
                              <p:par>
                                <p:cTn id="40" presetID="2" presetClass="entr" presetSubtype="4" fill="hold" grpId="0" nodeType="afterEffect">
                                  <p:stCondLst>
                                    <p:cond delay="125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100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3" dur="100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0"/>
                            </p:stCondLst>
                            <p:childTnLst>
                              <p:par>
                                <p:cTn id="45" presetID="2" presetClass="entr" presetSubtype="4" fill="hold" grpId="0" nodeType="afterEffect">
                                  <p:stCondLst>
                                    <p:cond delay="125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100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100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1250"/>
                            </p:stCondLst>
                            <p:childTnLst>
                              <p:par>
                                <p:cTn id="50" presetID="2" presetClass="entr" presetSubtype="4" fill="hold" grpId="0" nodeType="afterEffect">
                                  <p:stCondLst>
                                    <p:cond delay="125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100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3" dur="100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0"/>
                            </p:stCondLst>
                            <p:childTnLst>
                              <p:par>
                                <p:cTn id="55" presetID="2" presetClass="entr" presetSubtype="4" fill="hold" grpId="0" nodeType="afterEffect">
                                  <p:stCondLst>
                                    <p:cond delay="125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100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100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123750"/>
                            </p:stCondLst>
                            <p:childTnLst>
                              <p:par>
                                <p:cTn id="60" presetID="2" presetClass="entr" presetSubtype="4" fill="hold" grpId="0" nodeType="afterEffect">
                                  <p:stCondLst>
                                    <p:cond delay="1250"/>
                                  </p:stCondLst>
                                  <p:childTnLst>
                                    <p:set>
                                      <p:cBhvr>
                                        <p:cTn id="61" dur="1" fill="hold">
                                          <p:stCondLst>
                                            <p:cond delay="0"/>
                                          </p:stCondLst>
                                        </p:cTn>
                                        <p:tgtEl>
                                          <p:spTgt spid="7">
                                            <p:txEl>
                                              <p:pRg st="11" end="11"/>
                                            </p:txEl>
                                          </p:spTgt>
                                        </p:tgtEl>
                                        <p:attrNameLst>
                                          <p:attrName>style.visibility</p:attrName>
                                        </p:attrNameLst>
                                      </p:cBhvr>
                                      <p:to>
                                        <p:strVal val="visible"/>
                                      </p:to>
                                    </p:set>
                                    <p:anim calcmode="lin" valueType="num">
                                      <p:cBhvr additive="base">
                                        <p:cTn id="62" dur="100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3" dur="100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35000"/>
                            </p:stCondLst>
                            <p:childTnLst>
                              <p:par>
                                <p:cTn id="65" presetID="2" presetClass="entr" presetSubtype="4" fill="hold" grpId="0" nodeType="afterEffect">
                                  <p:stCondLst>
                                    <p:cond delay="1250"/>
                                  </p:stCondLst>
                                  <p:childTnLst>
                                    <p:set>
                                      <p:cBhvr>
                                        <p:cTn id="66" dur="1" fill="hold">
                                          <p:stCondLst>
                                            <p:cond delay="0"/>
                                          </p:stCondLst>
                                        </p:cTn>
                                        <p:tgtEl>
                                          <p:spTgt spid="7">
                                            <p:txEl>
                                              <p:pRg st="12" end="12"/>
                                            </p:txEl>
                                          </p:spTgt>
                                        </p:tgtEl>
                                        <p:attrNameLst>
                                          <p:attrName>style.visibility</p:attrName>
                                        </p:attrNameLst>
                                      </p:cBhvr>
                                      <p:to>
                                        <p:strVal val="visible"/>
                                      </p:to>
                                    </p:set>
                                    <p:anim calcmode="lin" valueType="num">
                                      <p:cBhvr additive="base">
                                        <p:cTn id="67" dur="100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8" dur="100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1782</TotalTime>
  <Words>2164</Words>
  <Application>Microsoft Office PowerPoint</Application>
  <PresentationFormat>‫הצגה על המסך (4:3)</PresentationFormat>
  <Paragraphs>368</Paragraphs>
  <Slides>31</Slides>
  <Notes>0</Notes>
  <HiddenSlides>0</HiddenSlides>
  <MMClips>2</MMClips>
  <ScaleCrop>false</ScaleCrop>
  <HeadingPairs>
    <vt:vector size="4" baseType="variant">
      <vt:variant>
        <vt:lpstr>ערכת נושא</vt:lpstr>
      </vt:variant>
      <vt:variant>
        <vt:i4>1</vt:i4>
      </vt:variant>
      <vt:variant>
        <vt:lpstr>כותרות שקופיות</vt:lpstr>
      </vt:variant>
      <vt:variant>
        <vt:i4>31</vt:i4>
      </vt:variant>
    </vt:vector>
  </HeadingPairs>
  <TitlesOfParts>
    <vt:vector size="32" baseType="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Elias_najjar</dc:creator>
  <cp:lastModifiedBy>Elias_najjar</cp:lastModifiedBy>
  <cp:revision>82</cp:revision>
  <dcterms:created xsi:type="dcterms:W3CDTF">2013-02-22T09:43:06Z</dcterms:created>
  <dcterms:modified xsi:type="dcterms:W3CDTF">2013-04-27T11:27:50Z</dcterms:modified>
</cp:coreProperties>
</file>