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5" r:id="rId2"/>
    <p:sldId id="256" r:id="rId3"/>
    <p:sldId id="257" r:id="rId4"/>
    <p:sldId id="261" r:id="rId5"/>
    <p:sldId id="262" r:id="rId6"/>
    <p:sldId id="259" r:id="rId7"/>
    <p:sldId id="260" r:id="rId8"/>
    <p:sldId id="263" r:id="rId9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45" autoAdjust="0"/>
    <p:restoredTop sz="94576" autoAdjust="0"/>
  </p:normalViewPr>
  <p:slideViewPr>
    <p:cSldViewPr>
      <p:cViewPr>
        <p:scale>
          <a:sx n="77" d="100"/>
          <a:sy n="77" d="100"/>
        </p:scale>
        <p:origin x="-1170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DF219-B5A1-41CB-BB68-66B7D6558259}" type="datetimeFigureOut">
              <a:rPr lang="he-IL" smtClean="0"/>
              <a:pPr/>
              <a:t>ט"ז/אלול/תשע"ב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72F2-3203-431E-B1D5-EEC6C2D262E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DF219-B5A1-41CB-BB68-66B7D6558259}" type="datetimeFigureOut">
              <a:rPr lang="he-IL" smtClean="0"/>
              <a:pPr/>
              <a:t>ט"ז/אלול/תשע"ב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72F2-3203-431E-B1D5-EEC6C2D262E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DF219-B5A1-41CB-BB68-66B7D6558259}" type="datetimeFigureOut">
              <a:rPr lang="he-IL" smtClean="0"/>
              <a:pPr/>
              <a:t>ט"ז/אלול/תשע"ב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72F2-3203-431E-B1D5-EEC6C2D262E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DF219-B5A1-41CB-BB68-66B7D6558259}" type="datetimeFigureOut">
              <a:rPr lang="he-IL" smtClean="0"/>
              <a:pPr/>
              <a:t>ט"ז/אלול/תשע"ב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72F2-3203-431E-B1D5-EEC6C2D262E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DF219-B5A1-41CB-BB68-66B7D6558259}" type="datetimeFigureOut">
              <a:rPr lang="he-IL" smtClean="0"/>
              <a:pPr/>
              <a:t>ט"ז/אלול/תשע"ב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72F2-3203-431E-B1D5-EEC6C2D262E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DF219-B5A1-41CB-BB68-66B7D6558259}" type="datetimeFigureOut">
              <a:rPr lang="he-IL" smtClean="0"/>
              <a:pPr/>
              <a:t>ט"ז/אלול/תשע"ב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72F2-3203-431E-B1D5-EEC6C2D262E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DF219-B5A1-41CB-BB68-66B7D6558259}" type="datetimeFigureOut">
              <a:rPr lang="he-IL" smtClean="0"/>
              <a:pPr/>
              <a:t>ט"ז/אלול/תשע"ב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72F2-3203-431E-B1D5-EEC6C2D262E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DF219-B5A1-41CB-BB68-66B7D6558259}" type="datetimeFigureOut">
              <a:rPr lang="he-IL" smtClean="0"/>
              <a:pPr/>
              <a:t>ט"ז/אלול/תשע"ב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72F2-3203-431E-B1D5-EEC6C2D262E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DF219-B5A1-41CB-BB68-66B7D6558259}" type="datetimeFigureOut">
              <a:rPr lang="he-IL" smtClean="0"/>
              <a:pPr/>
              <a:t>ט"ז/אלול/תשע"ב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72F2-3203-431E-B1D5-EEC6C2D262E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DF219-B5A1-41CB-BB68-66B7D6558259}" type="datetimeFigureOut">
              <a:rPr lang="he-IL" smtClean="0"/>
              <a:pPr/>
              <a:t>ט"ז/אלול/תשע"ב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72F2-3203-431E-B1D5-EEC6C2D262E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DF219-B5A1-41CB-BB68-66B7D6558259}" type="datetimeFigureOut">
              <a:rPr lang="he-IL" smtClean="0"/>
              <a:pPr/>
              <a:t>ט"ז/אלול/תשע"ב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72F2-3203-431E-B1D5-EEC6C2D262E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DF219-B5A1-41CB-BB68-66B7D6558259}" type="datetimeFigureOut">
              <a:rPr lang="he-IL" smtClean="0"/>
              <a:pPr/>
              <a:t>ט"ז/אלול/תשע"ב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972F2-3203-431E-B1D5-EEC6C2D262E3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smiles.co.il/?attachment_id=324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smiles.co.il/?attachment_id=32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smiles.co.il/?attachment_id=197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miles.co.il/?attachment_id=244" TargetMode="Externa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5797568"/>
          </a:xfrm>
        </p:spPr>
        <p:txBody>
          <a:bodyPr>
            <a:normAutofit/>
          </a:bodyPr>
          <a:lstStyle/>
          <a:p>
            <a:r>
              <a:rPr lang="he-IL" sz="11500" b="1" dirty="0" smtClean="0">
                <a:ln w="10541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הניקוד הסופי </a:t>
            </a:r>
            <a:r>
              <a:rPr lang="he-IL" b="1" dirty="0" smtClean="0">
                <a:ln w="10541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he-IL" b="1" dirty="0" smtClean="0">
                <a:ln w="10541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ar-JO" sz="6700" b="1" dirty="0" smtClean="0">
                <a:ln w="10541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implified Arabic" pitchFamily="18" charset="-78"/>
                <a:cs typeface="Simplified Arabic" pitchFamily="18" charset="-78"/>
              </a:rPr>
              <a:t>أَلإِعْرَاب</a:t>
            </a:r>
            <a:br>
              <a:rPr lang="ar-JO" sz="6700" b="1" dirty="0" smtClean="0">
                <a:ln w="10541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implified Arabic" pitchFamily="18" charset="-78"/>
                <a:cs typeface="Simplified Arabic" pitchFamily="18" charset="-78"/>
              </a:rPr>
            </a:br>
            <a:r>
              <a:rPr lang="he-IL" sz="6700" b="1" dirty="0" smtClean="0">
                <a:ln w="10541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implified Arabic" pitchFamily="18" charset="-78"/>
                <a:cs typeface="Simplified Arabic" pitchFamily="18" charset="-78"/>
              </a:rPr>
              <a:t>ניתוח תחבירי </a:t>
            </a:r>
            <a:br>
              <a:rPr lang="he-IL" sz="6700" b="1" dirty="0" smtClean="0">
                <a:ln w="10541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implified Arabic" pitchFamily="18" charset="-78"/>
                <a:cs typeface="Simplified Arabic" pitchFamily="18" charset="-78"/>
              </a:rPr>
            </a:br>
            <a:r>
              <a:rPr lang="he-IL" sz="6700" b="1" dirty="0" smtClean="0">
                <a:ln w="10541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implified Arabic" pitchFamily="18" charset="-78"/>
                <a:cs typeface="Simplified Arabic" pitchFamily="18" charset="-78"/>
              </a:rPr>
              <a:t>של חלקי המשפט</a:t>
            </a:r>
            <a:endParaRPr lang="he-IL" b="1" dirty="0">
              <a:ln w="10541" cmpd="sng">
                <a:solidFill>
                  <a:schemeClr val="tx1"/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Simplified Arabic" pitchFamily="18" charset="-78"/>
            </a:endParaRPr>
          </a:p>
        </p:txBody>
      </p:sp>
      <p:pic>
        <p:nvPicPr>
          <p:cNvPr id="8195" name="Picture 3" descr="http://debuzzer.com/lewinthal/files/2011/01/mark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500306"/>
            <a:ext cx="2357422" cy="22765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213775" y="1571612"/>
            <a:ext cx="8715911" cy="3539430"/>
          </a:xfrm>
        </p:spPr>
        <p:txBody>
          <a:bodyPr wrap="none">
            <a:spAutoFit/>
          </a:bodyPr>
          <a:lstStyle/>
          <a:p>
            <a:pPr indent="-514350" algn="r">
              <a:buFont typeface="Arial" pitchFamily="34" charset="0"/>
              <a:buAutoNum type="arabicPeriod"/>
            </a:pPr>
            <a:r>
              <a:rPr lang="he-I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ייכתב רק בשמות עצם ותואר (לוואי)</a:t>
            </a:r>
          </a:p>
          <a:p>
            <a:pPr indent="-514350" algn="r">
              <a:buFont typeface="Arial" pitchFamily="34" charset="0"/>
              <a:buAutoNum type="arabicPeriod"/>
            </a:pPr>
            <a:endParaRPr lang="he-IL" dirty="0" smtClean="0">
              <a:solidFill>
                <a:sysClr val="windowText" lastClr="000000"/>
              </a:solidFill>
            </a:endParaRPr>
          </a:p>
          <a:p>
            <a:pPr indent="-514350" algn="r"/>
            <a:r>
              <a:rPr lang="ar-JO" dirty="0" smtClean="0">
                <a:solidFill>
                  <a:sysClr val="windowText" lastClr="000000"/>
                </a:solidFill>
              </a:rPr>
              <a:t>مَتَى يَعْمَلُ                              فِي هذَا                         ؟</a:t>
            </a:r>
            <a:endParaRPr lang="he-IL" dirty="0" smtClean="0">
              <a:solidFill>
                <a:sysClr val="windowText" lastClr="000000"/>
              </a:solidFill>
            </a:endParaRPr>
          </a:p>
          <a:p>
            <a:pPr indent="-514350" algn="r"/>
            <a:endParaRPr lang="he-IL" dirty="0" smtClean="0">
              <a:solidFill>
                <a:sysClr val="windowText" lastClr="000000"/>
              </a:solidFill>
            </a:endParaRPr>
          </a:p>
          <a:p>
            <a:pPr indent="-514350" algn="r"/>
            <a:r>
              <a:rPr lang="he-I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ייכתב רק באות האחרונה של המילה</a:t>
            </a:r>
          </a:p>
          <a:p>
            <a:pPr indent="-514350" algn="r"/>
            <a:endParaRPr lang="he-IL" dirty="0" smtClean="0">
              <a:solidFill>
                <a:sysClr val="windowText" lastClr="000000"/>
              </a:solidFill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4010675" y="2285992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dirty="0" smtClean="0"/>
              <a:t> </a:t>
            </a:r>
            <a:endParaRPr lang="he-IL" dirty="0"/>
          </a:p>
        </p:txBody>
      </p:sp>
      <p:sp>
        <p:nvSpPr>
          <p:cNvPr id="4" name="מלבן 3"/>
          <p:cNvSpPr/>
          <p:nvPr/>
        </p:nvSpPr>
        <p:spPr>
          <a:xfrm>
            <a:off x="6714027" y="2786058"/>
            <a:ext cx="7745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3200" dirty="0" smtClean="0">
                <a:solidFill>
                  <a:sysClr val="windowText" lastClr="000000"/>
                </a:solidFill>
              </a:rPr>
              <a:t>تِلْمِيذ</a:t>
            </a:r>
            <a:endParaRPr lang="he-IL" dirty="0">
              <a:solidFill>
                <a:sysClr val="windowText" lastClr="000000"/>
              </a:solidFill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5429256" y="2786058"/>
            <a:ext cx="12266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3200" dirty="0" smtClean="0">
                <a:solidFill>
                  <a:sysClr val="windowText" lastClr="000000"/>
                </a:solidFill>
              </a:rPr>
              <a:t>الْمَدْرَسَة</a:t>
            </a:r>
            <a:endParaRPr lang="he-IL" dirty="0">
              <a:solidFill>
                <a:sysClr val="windowText" lastClr="000000"/>
              </a:solidFill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1785918" y="2786058"/>
            <a:ext cx="14628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3200" dirty="0" smtClean="0">
                <a:solidFill>
                  <a:sysClr val="windowText" lastClr="000000"/>
                </a:solidFill>
              </a:rPr>
              <a:t>الْمَوْضُوع </a:t>
            </a:r>
            <a:endParaRPr lang="he-IL" sz="32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18" name="מלבן 17"/>
          <p:cNvSpPr/>
          <p:nvPr/>
        </p:nvSpPr>
        <p:spPr>
          <a:xfrm>
            <a:off x="4143372" y="2786058"/>
            <a:ext cx="11876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3200" dirty="0" smtClean="0">
                <a:solidFill>
                  <a:sysClr val="windowText" lastClr="000000"/>
                </a:solidFill>
              </a:rPr>
              <a:t>وَظَائِفَهُ</a:t>
            </a:r>
            <a:r>
              <a:rPr lang="ar-JO" dirty="0" smtClean="0">
                <a:solidFill>
                  <a:sysClr val="windowText" lastClr="000000"/>
                </a:solidFill>
              </a:rPr>
              <a:t> </a:t>
            </a:r>
            <a:endParaRPr lang="he-IL" dirty="0">
              <a:solidFill>
                <a:sysClr val="windowText" lastClr="000000"/>
              </a:solidFill>
            </a:endParaRPr>
          </a:p>
        </p:txBody>
      </p:sp>
      <p:sp>
        <p:nvSpPr>
          <p:cNvPr id="19" name="כותרת משנה 2"/>
          <p:cNvSpPr txBox="1">
            <a:spLocks/>
          </p:cNvSpPr>
          <p:nvPr/>
        </p:nvSpPr>
        <p:spPr>
          <a:xfrm>
            <a:off x="0" y="1571612"/>
            <a:ext cx="8929718" cy="428628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ar-JO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ar-JO" sz="3200" dirty="0" smtClean="0">
              <a:solidFill>
                <a:schemeClr val="tx1">
                  <a:tint val="75000"/>
                </a:schemeClr>
              </a:solidFill>
            </a:endParaRP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ar-JO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ar-JO" sz="3200" dirty="0" smtClean="0">
              <a:solidFill>
                <a:schemeClr val="tx1">
                  <a:tint val="75000"/>
                </a:schemeClr>
              </a:solidFill>
            </a:endParaRP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ar-JO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ar-JO" sz="3200" dirty="0" smtClean="0">
              <a:solidFill>
                <a:schemeClr val="tx1">
                  <a:tint val="75000"/>
                </a:schemeClr>
              </a:solidFill>
            </a:endParaRP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JO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مَتَى</a:t>
            </a:r>
            <a:r>
              <a:rPr kumimoji="0" lang="ar-JO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ar-JO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يَعْمَلُ</a:t>
            </a:r>
            <a:r>
              <a:rPr kumimoji="0" lang="ar-JO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</a:t>
            </a:r>
            <a:r>
              <a:rPr kumimoji="0" lang="ar-JO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فِي</a:t>
            </a:r>
            <a:r>
              <a:rPr kumimoji="0" lang="ar-JO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ar-JO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هذَا</a:t>
            </a:r>
            <a:r>
              <a:rPr kumimoji="0" lang="ar-JO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</a:t>
            </a:r>
            <a:r>
              <a:rPr kumimoji="0" lang="ar-JO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؟</a:t>
            </a:r>
            <a:endParaRPr kumimoji="0" lang="he-IL" sz="3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מלבן 19"/>
          <p:cNvSpPr/>
          <p:nvPr/>
        </p:nvSpPr>
        <p:spPr>
          <a:xfrm>
            <a:off x="6643702" y="5072074"/>
            <a:ext cx="7745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3200" dirty="0" smtClean="0">
                <a:solidFill>
                  <a:sysClr val="windowText" lastClr="000000"/>
                </a:solidFill>
              </a:rPr>
              <a:t>تِلْمِيذ</a:t>
            </a:r>
            <a:endParaRPr lang="he-IL" dirty="0">
              <a:solidFill>
                <a:sysClr val="windowText" lastClr="000000"/>
              </a:solidFill>
            </a:endParaRPr>
          </a:p>
        </p:txBody>
      </p:sp>
      <p:sp>
        <p:nvSpPr>
          <p:cNvPr id="21" name="מלבן 20"/>
          <p:cNvSpPr/>
          <p:nvPr/>
        </p:nvSpPr>
        <p:spPr>
          <a:xfrm>
            <a:off x="5357818" y="5072074"/>
            <a:ext cx="12266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3200" dirty="0" smtClean="0">
                <a:solidFill>
                  <a:sysClr val="windowText" lastClr="000000"/>
                </a:solidFill>
              </a:rPr>
              <a:t>الْمَدْرَسَة</a:t>
            </a:r>
            <a:endParaRPr lang="he-IL" dirty="0">
              <a:solidFill>
                <a:sysClr val="windowText" lastClr="000000"/>
              </a:solidFill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1714480" y="5072074"/>
            <a:ext cx="14628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3200" dirty="0" smtClean="0">
                <a:solidFill>
                  <a:sysClr val="windowText" lastClr="000000"/>
                </a:solidFill>
              </a:rPr>
              <a:t>الْمَوْضُوع </a:t>
            </a:r>
            <a:endParaRPr lang="he-IL" sz="32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23" name="מלבן 22"/>
          <p:cNvSpPr/>
          <p:nvPr/>
        </p:nvSpPr>
        <p:spPr>
          <a:xfrm>
            <a:off x="4143372" y="5072074"/>
            <a:ext cx="11876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3200" dirty="0" smtClean="0">
                <a:solidFill>
                  <a:sysClr val="windowText" lastClr="000000"/>
                </a:solidFill>
              </a:rPr>
              <a:t>وَظَائِفَهُ</a:t>
            </a:r>
            <a:r>
              <a:rPr lang="ar-JO" dirty="0" smtClean="0">
                <a:solidFill>
                  <a:sysClr val="windowText" lastClr="000000"/>
                </a:solidFill>
              </a:rPr>
              <a:t> </a:t>
            </a:r>
            <a:endParaRPr lang="he-IL" dirty="0">
              <a:solidFill>
                <a:sysClr val="windowText" lastClr="000000"/>
              </a:solidFill>
            </a:endParaRPr>
          </a:p>
        </p:txBody>
      </p:sp>
      <p:sp>
        <p:nvSpPr>
          <p:cNvPr id="14" name="אליפסה 13"/>
          <p:cNvSpPr/>
          <p:nvPr/>
        </p:nvSpPr>
        <p:spPr>
          <a:xfrm>
            <a:off x="6572264" y="5214950"/>
            <a:ext cx="357190" cy="357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אליפסה 23"/>
          <p:cNvSpPr/>
          <p:nvPr/>
        </p:nvSpPr>
        <p:spPr>
          <a:xfrm>
            <a:off x="5357818" y="5214950"/>
            <a:ext cx="357190" cy="357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אליפסה 24"/>
          <p:cNvSpPr/>
          <p:nvPr/>
        </p:nvSpPr>
        <p:spPr>
          <a:xfrm>
            <a:off x="4500562" y="5214950"/>
            <a:ext cx="214314" cy="357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אליפסה 25"/>
          <p:cNvSpPr/>
          <p:nvPr/>
        </p:nvSpPr>
        <p:spPr>
          <a:xfrm>
            <a:off x="1714480" y="5143512"/>
            <a:ext cx="357190" cy="357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מלבן 30"/>
          <p:cNvSpPr/>
          <p:nvPr/>
        </p:nvSpPr>
        <p:spPr>
          <a:xfrm>
            <a:off x="714348" y="2786058"/>
            <a:ext cx="11576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3200" dirty="0" smtClean="0">
                <a:solidFill>
                  <a:sysClr val="windowText" lastClr="000000"/>
                </a:solidFill>
              </a:rPr>
              <a:t>الصَّعْب</a:t>
            </a:r>
            <a:endParaRPr lang="he-IL" sz="32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32" name="מלבן 31"/>
          <p:cNvSpPr/>
          <p:nvPr/>
        </p:nvSpPr>
        <p:spPr>
          <a:xfrm>
            <a:off x="571472" y="5143512"/>
            <a:ext cx="11576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3200" dirty="0" smtClean="0">
                <a:solidFill>
                  <a:sysClr val="windowText" lastClr="000000"/>
                </a:solidFill>
              </a:rPr>
              <a:t>الصَّعْب</a:t>
            </a:r>
            <a:endParaRPr lang="he-IL" sz="32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33" name="אליפסה 32"/>
          <p:cNvSpPr/>
          <p:nvPr/>
        </p:nvSpPr>
        <p:spPr>
          <a:xfrm>
            <a:off x="642910" y="5286388"/>
            <a:ext cx="357190" cy="357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TextBox 27"/>
          <p:cNvSpPr txBox="1"/>
          <p:nvPr/>
        </p:nvSpPr>
        <p:spPr>
          <a:xfrm>
            <a:off x="2071670" y="142852"/>
            <a:ext cx="4643470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הניקוד הסופי  </a:t>
            </a:r>
          </a:p>
          <a:p>
            <a:pPr algn="ctr"/>
            <a:r>
              <a:rPr lang="he-IL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חוקים בסיסיים</a:t>
            </a:r>
            <a:endParaRPr lang="he-IL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7170" name="Picture 2" descr="סמילי מלכת יופי">
            <a:hlinkClick r:id="rId2" tooltip="סמילי מלכת יופי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571480"/>
            <a:ext cx="1157289" cy="11572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18" grpId="0"/>
      <p:bldP spid="20" grpId="0"/>
      <p:bldP spid="21" grpId="0"/>
      <p:bldP spid="22" grpId="0"/>
      <p:bldP spid="23" grpId="0"/>
      <p:bldP spid="14" grpId="0" animBg="1"/>
      <p:bldP spid="24" grpId="0" animBg="1"/>
      <p:bldP spid="25" grpId="0" animBg="1"/>
      <p:bldP spid="26" grpId="0" animBg="1"/>
      <p:bldP spid="31" grpId="0"/>
      <p:bldP spid="32" grpId="1"/>
      <p:bldP spid="33" grpId="0" animBg="1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00329"/>
          </a:xfrm>
          <a:noFill/>
        </p:spPr>
        <p:txBody>
          <a:bodyPr wrap="square" rtlCol="1">
            <a:spAutoFit/>
          </a:bodyPr>
          <a:lstStyle/>
          <a:p>
            <a:r>
              <a:rPr lang="he-IL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ea typeface="+mn-ea"/>
                <a:cs typeface="+mn-cs"/>
              </a:rPr>
              <a:t>ניקוד סופי </a:t>
            </a:r>
            <a:br>
              <a:rPr lang="he-IL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ea typeface="+mn-ea"/>
                <a:cs typeface="+mn-cs"/>
              </a:rPr>
            </a:br>
            <a:r>
              <a:rPr lang="he-IL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ea typeface="+mn-ea"/>
                <a:cs typeface="+mn-cs"/>
              </a:rPr>
              <a:t>בשם עצם מיודע*</a:t>
            </a:r>
            <a:endParaRPr lang="he-IL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מציין מיקום תוכן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6626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57400"/>
                <a:gridCol w="2057400"/>
                <a:gridCol w="2489682"/>
                <a:gridCol w="1625118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השם בערבית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השם בעברית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תפקיד במשפט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צורה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4000" dirty="0" smtClean="0"/>
                        <a:t>رَفْع</a:t>
                      </a:r>
                      <a:endParaRPr lang="he-IL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יחסה ראשונה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400" dirty="0" smtClean="0">
                          <a:solidFill>
                            <a:srgbClr val="FF0000"/>
                          </a:solidFill>
                        </a:rPr>
                        <a:t>נושא: </a:t>
                      </a:r>
                    </a:p>
                    <a:p>
                      <a:pPr rtl="1"/>
                      <a:r>
                        <a:rPr lang="he-IL" dirty="0" smtClean="0"/>
                        <a:t>עונה של השאלה: מי עשה את הפעולה ?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60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ﹹ</a:t>
                      </a:r>
                      <a:endParaRPr lang="he-IL" sz="6000" dirty="0">
                        <a:latin typeface="Simplified Arabic" pitchFamily="18" charset="-7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4000" dirty="0" smtClean="0"/>
                        <a:t>جَرّ</a:t>
                      </a:r>
                      <a:endParaRPr lang="he-IL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יחסה</a:t>
                      </a:r>
                      <a:r>
                        <a:rPr lang="he-IL" baseline="0" dirty="0" smtClean="0"/>
                        <a:t> שלישית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400" dirty="0" smtClean="0">
                          <a:solidFill>
                            <a:srgbClr val="FF0000"/>
                          </a:solidFill>
                        </a:rPr>
                        <a:t>טכני:</a:t>
                      </a:r>
                      <a:r>
                        <a:rPr lang="he-IL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rtl="1"/>
                      <a:r>
                        <a:rPr lang="he-IL" dirty="0" smtClean="0"/>
                        <a:t>מופיע אך ורק ב: </a:t>
                      </a:r>
                    </a:p>
                    <a:p>
                      <a:pPr rtl="1"/>
                      <a:r>
                        <a:rPr lang="he-IL" dirty="0" smtClean="0"/>
                        <a:t> 1. אחרי מילות יחס</a:t>
                      </a:r>
                    </a:p>
                    <a:p>
                      <a:pPr rtl="1"/>
                      <a:r>
                        <a:rPr lang="he-IL" dirty="0" smtClean="0"/>
                        <a:t>2. סומך בצירוף סמיכות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60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ﹻ</a:t>
                      </a:r>
                      <a:endParaRPr lang="he-IL" sz="6000" dirty="0">
                        <a:latin typeface="Simplified Arabic" pitchFamily="18" charset="-7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4000" dirty="0" smtClean="0"/>
                        <a:t>نَصْب</a:t>
                      </a:r>
                      <a:endParaRPr lang="he-IL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יחסה שנייה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400" dirty="0" smtClean="0">
                          <a:solidFill>
                            <a:srgbClr val="FF0000"/>
                          </a:solidFill>
                        </a:rPr>
                        <a:t>כל השאר: </a:t>
                      </a:r>
                    </a:p>
                    <a:p>
                      <a:pPr rtl="1"/>
                      <a:r>
                        <a:rPr lang="he-IL" dirty="0" smtClean="0"/>
                        <a:t>מושא , וכל סוגי התיאורים</a:t>
                      </a:r>
                      <a:r>
                        <a:rPr lang="he-IL" baseline="0" dirty="0" smtClean="0"/>
                        <a:t> (זמן,מקום,סיבה,מצב </a:t>
                      </a:r>
                      <a:r>
                        <a:rPr lang="he-IL" baseline="0" dirty="0" err="1" smtClean="0"/>
                        <a:t>וכו')</a:t>
                      </a:r>
                      <a:r>
                        <a:rPr lang="he-IL" baseline="0" dirty="0" smtClean="0"/>
                        <a:t>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60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ﹷ</a:t>
                      </a:r>
                      <a:endParaRPr lang="he-IL" sz="6000" dirty="0">
                        <a:latin typeface="Simplified Arabic" pitchFamily="18" charset="-7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לחצן פעולה: התאמה אישית 3">
            <a:hlinkClick r:id="rId2" action="ppaction://hlinksldjump" highlightClick="1"/>
          </p:cNvPr>
          <p:cNvSpPr/>
          <p:nvPr/>
        </p:nvSpPr>
        <p:spPr>
          <a:xfrm>
            <a:off x="6429388" y="214290"/>
            <a:ext cx="1714512" cy="128588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מה הוא שם עצם מיודע ? </a:t>
            </a: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500034" y="5643578"/>
            <a:ext cx="8143932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* התואר (הלוואי) ינוקד בהתאמה לשם העצם. </a:t>
            </a:r>
          </a:p>
          <a:p>
            <a:r>
              <a:rPr lang="he-IL" dirty="0" smtClean="0"/>
              <a:t>כלומר: התואר בערבית כמו בעברית מתאים לשם העצם במין , במספר, ביידוע ובניקוד הסופי.  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4" grpId="0" animBg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28596" y="0"/>
            <a:ext cx="8258204" cy="1938992"/>
          </a:xfrm>
          <a:noFill/>
        </p:spPr>
        <p:txBody>
          <a:bodyPr wrap="square" rtlCol="1">
            <a:spAutoFit/>
          </a:bodyPr>
          <a:lstStyle/>
          <a:p>
            <a:r>
              <a:rPr lang="he-IL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ea typeface="+mn-ea"/>
                <a:cs typeface="+mn-cs"/>
              </a:rPr>
              <a:t>ניקוד סופי </a:t>
            </a:r>
            <a:br>
              <a:rPr lang="he-IL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ea typeface="+mn-ea"/>
                <a:cs typeface="+mn-cs"/>
              </a:rPr>
            </a:br>
            <a:r>
              <a:rPr lang="he-IL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ea typeface="+mn-ea"/>
                <a:cs typeface="+mn-cs"/>
              </a:rPr>
              <a:t>שם עצם מיודע </a:t>
            </a:r>
            <a:br>
              <a:rPr lang="he-IL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ea typeface="+mn-ea"/>
                <a:cs typeface="+mn-cs"/>
              </a:rPr>
            </a:br>
            <a:r>
              <a:rPr lang="he-IL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ea typeface="+mn-ea"/>
                <a:cs typeface="+mn-cs"/>
              </a:rPr>
              <a:t>תרגול</a:t>
            </a:r>
            <a:endParaRPr lang="he-IL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ea typeface="+mn-ea"/>
              <a:cs typeface="+mn-cs"/>
            </a:endParaRPr>
          </a:p>
        </p:txBody>
      </p:sp>
      <p:sp>
        <p:nvSpPr>
          <p:cNvPr id="5" name="כותרת משנה 2"/>
          <p:cNvSpPr txBox="1">
            <a:spLocks/>
          </p:cNvSpPr>
          <p:nvPr/>
        </p:nvSpPr>
        <p:spPr>
          <a:xfrm>
            <a:off x="0" y="2143116"/>
            <a:ext cx="8929718" cy="428628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ar-JO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مَتَى يَعْمَلُ                              فِي هذَا                        ؟</a:t>
            </a:r>
            <a:endParaRPr kumimoji="0" lang="he-I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he-I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e-I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שלב 1: מי ? </a:t>
            </a: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e-IL" sz="3200" dirty="0" smtClean="0"/>
              <a:t>שלב 2: סימון מילות יחס וצירופי סמיכות. </a:t>
            </a: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e-IL" sz="3200" dirty="0" smtClean="0"/>
              <a:t>שלב 3:  תארים (</a:t>
            </a:r>
            <a:r>
              <a:rPr lang="he-IL" sz="3200" dirty="0" err="1" smtClean="0"/>
              <a:t>לוואיים</a:t>
            </a:r>
            <a:r>
              <a:rPr lang="he-IL" sz="3200" dirty="0" smtClean="0"/>
              <a:t>). </a:t>
            </a: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e-IL" sz="3200" dirty="0" smtClean="0"/>
              <a:t>שלב 4: כל שאר שמות העצם ינוקדו לפי יחסה שנייה</a:t>
            </a: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e-I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he-I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7" name="קבוצה 27"/>
          <p:cNvGrpSpPr/>
          <p:nvPr/>
        </p:nvGrpSpPr>
        <p:grpSpPr>
          <a:xfrm>
            <a:off x="1857356" y="2071678"/>
            <a:ext cx="5703793" cy="656213"/>
            <a:chOff x="857224" y="3929066"/>
            <a:chExt cx="5703793" cy="656213"/>
          </a:xfrm>
        </p:grpSpPr>
        <p:sp>
          <p:nvSpPr>
            <p:cNvPr id="13" name="מלבן 12"/>
            <p:cNvSpPr/>
            <p:nvPr/>
          </p:nvSpPr>
          <p:spPr>
            <a:xfrm>
              <a:off x="5786446" y="3929066"/>
              <a:ext cx="774571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JO" sz="3200" dirty="0" smtClean="0">
                  <a:solidFill>
                    <a:srgbClr val="FF0000"/>
                  </a:solidFill>
                </a:rPr>
                <a:t>تِلْمِيذ</a:t>
              </a:r>
              <a:endParaRPr lang="he-IL" dirty="0">
                <a:solidFill>
                  <a:srgbClr val="FF0000"/>
                </a:solidFill>
              </a:endParaRPr>
            </a:p>
          </p:txBody>
        </p:sp>
        <p:sp>
          <p:nvSpPr>
            <p:cNvPr id="14" name="מלבן 13"/>
            <p:cNvSpPr/>
            <p:nvPr/>
          </p:nvSpPr>
          <p:spPr>
            <a:xfrm>
              <a:off x="4569492" y="3929066"/>
              <a:ext cx="1157688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JO" sz="3200" smtClean="0">
                  <a:solidFill>
                    <a:srgbClr val="FF0000"/>
                  </a:solidFill>
                  <a:latin typeface="Simplified Arabic" pitchFamily="18" charset="-78"/>
                  <a:cs typeface="Simplified Arabic" pitchFamily="18" charset="-78"/>
                </a:rPr>
                <a:t>الْمَدْرَسَة</a:t>
              </a:r>
              <a:endParaRPr lang="he-IL" dirty="0">
                <a:solidFill>
                  <a:srgbClr val="FF0000"/>
                </a:solidFill>
                <a:latin typeface="Simplified Arabic" pitchFamily="18" charset="-78"/>
              </a:endParaRPr>
            </a:p>
          </p:txBody>
        </p:sp>
        <p:sp>
          <p:nvSpPr>
            <p:cNvPr id="15" name="מלבן 14"/>
            <p:cNvSpPr/>
            <p:nvPr/>
          </p:nvSpPr>
          <p:spPr>
            <a:xfrm>
              <a:off x="857224" y="4000504"/>
              <a:ext cx="1462896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ar-JO" sz="3200" dirty="0" smtClean="0">
                  <a:solidFill>
                    <a:srgbClr val="FF0000"/>
                  </a:solidFill>
                </a:rPr>
                <a:t>الْمَوْضُوع </a:t>
              </a:r>
              <a:endParaRPr lang="he-IL" sz="32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6" name="מלבן 15"/>
            <p:cNvSpPr/>
            <p:nvPr/>
          </p:nvSpPr>
          <p:spPr>
            <a:xfrm>
              <a:off x="3286116" y="3929066"/>
              <a:ext cx="118766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ar-JO" sz="3200" dirty="0" smtClean="0">
                  <a:solidFill>
                    <a:srgbClr val="FF0000"/>
                  </a:solidFill>
                  <a:latin typeface="Simplified Arabic" pitchFamily="18" charset="-78"/>
                </a:rPr>
                <a:t>وَظَائِفَهُ</a:t>
              </a:r>
              <a:r>
                <a:rPr lang="ar-JO" dirty="0" smtClean="0">
                  <a:solidFill>
                    <a:srgbClr val="FF0000"/>
                  </a:solidFill>
                  <a:latin typeface="Simplified Arabic" pitchFamily="18" charset="-78"/>
                </a:rPr>
                <a:t> </a:t>
              </a:r>
              <a:endParaRPr lang="he-IL" dirty="0">
                <a:solidFill>
                  <a:srgbClr val="FF0000"/>
                </a:solidFill>
                <a:latin typeface="Simplified Arabic" pitchFamily="18" charset="-78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6786578" y="2071678"/>
            <a:ext cx="35719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3200" dirty="0" err="1" smtClean="0"/>
              <a:t>ذُ</a:t>
            </a:r>
            <a:endParaRPr lang="he-IL" sz="3200" dirty="0"/>
          </a:p>
        </p:txBody>
      </p:sp>
      <p:sp>
        <p:nvSpPr>
          <p:cNvPr id="19" name="מלבן 18"/>
          <p:cNvSpPr/>
          <p:nvPr/>
        </p:nvSpPr>
        <p:spPr>
          <a:xfrm>
            <a:off x="5357818" y="2071678"/>
            <a:ext cx="6059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3200" dirty="0" err="1" smtClean="0">
                <a:latin typeface="Simplified Arabic"/>
              </a:rPr>
              <a:t>ﺔِ</a:t>
            </a:r>
            <a:r>
              <a:rPr lang="ar-JO" sz="3200" dirty="0" smtClean="0"/>
              <a:t> </a:t>
            </a:r>
            <a:endParaRPr lang="he-IL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4286248" y="2071678"/>
            <a:ext cx="57150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3200" dirty="0" smtClean="0">
                <a:latin typeface="Simplified Arabic" pitchFamily="18" charset="-78"/>
                <a:cs typeface="Simplified Arabic" pitchFamily="18" charset="-78"/>
              </a:rPr>
              <a:t>ﻔَ</a:t>
            </a:r>
            <a:endParaRPr lang="he-IL" sz="3200" dirty="0">
              <a:latin typeface="Simplified Arabic" pitchFamily="18" charset="-7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785918" y="2143116"/>
            <a:ext cx="50006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3200" dirty="0" smtClean="0"/>
              <a:t>عِ</a:t>
            </a:r>
            <a:endParaRPr lang="he-IL" sz="3200" dirty="0"/>
          </a:p>
        </p:txBody>
      </p:sp>
      <p:sp>
        <p:nvSpPr>
          <p:cNvPr id="23" name="אליפסה 22"/>
          <p:cNvSpPr/>
          <p:nvPr/>
        </p:nvSpPr>
        <p:spPr>
          <a:xfrm>
            <a:off x="3786182" y="2000240"/>
            <a:ext cx="571504" cy="78581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5" name="מחבר ישר 24"/>
          <p:cNvCxnSpPr>
            <a:stCxn id="19" idx="2"/>
          </p:cNvCxnSpPr>
          <p:nvPr/>
        </p:nvCxnSpPr>
        <p:spPr>
          <a:xfrm rot="5400000" flipH="1" flipV="1">
            <a:off x="6609965" y="1694022"/>
            <a:ext cx="13271" cy="1911591"/>
          </a:xfrm>
          <a:prstGeom prst="lin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מלבן 26"/>
          <p:cNvSpPr/>
          <p:nvPr/>
        </p:nvSpPr>
        <p:spPr>
          <a:xfrm>
            <a:off x="714348" y="2143116"/>
            <a:ext cx="11576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32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الصَّعْب</a:t>
            </a:r>
            <a:endParaRPr lang="he-IL" sz="3200" dirty="0" smtClean="0">
              <a:solidFill>
                <a:srgbClr val="FF0000"/>
              </a:solidFill>
              <a:latin typeface="Simplified Arabic" pitchFamily="18" charset="-7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00034" y="2143116"/>
            <a:ext cx="71438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3200" dirty="0" err="1" smtClean="0">
                <a:latin typeface="Simplified Arabic" pitchFamily="18" charset="-78"/>
                <a:cs typeface="Simplified Arabic" pitchFamily="18" charset="-78"/>
              </a:rPr>
              <a:t>بِ</a:t>
            </a:r>
            <a:endParaRPr lang="he-IL" sz="3200" dirty="0">
              <a:latin typeface="Simplified Arabic" pitchFamily="18" charset="-78"/>
            </a:endParaRPr>
          </a:p>
        </p:txBody>
      </p:sp>
      <p:pic>
        <p:nvPicPr>
          <p:cNvPr id="5122" name="Picture 2" descr="סמיילי מעודדת">
            <a:hlinkClick r:id="rId2" tooltip="סמיילי מעודדת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428604"/>
            <a:ext cx="1571636" cy="12876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8" grpId="0"/>
      <p:bldP spid="19" grpId="0"/>
      <p:bldP spid="20" grpId="0"/>
      <p:bldP spid="21" grpId="0"/>
      <p:bldP spid="23" grpId="0" animBg="1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00329"/>
          </a:xfrm>
          <a:noFill/>
        </p:spPr>
        <p:txBody>
          <a:bodyPr wrap="square" rtlCol="1">
            <a:spAutoFit/>
          </a:bodyPr>
          <a:lstStyle/>
          <a:p>
            <a:r>
              <a:rPr lang="he-IL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ea typeface="+mn-ea"/>
                <a:cs typeface="+mn-cs"/>
              </a:rPr>
              <a:t>ניקוד סופי </a:t>
            </a:r>
            <a:br>
              <a:rPr lang="he-IL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ea typeface="+mn-ea"/>
                <a:cs typeface="+mn-cs"/>
              </a:rPr>
            </a:br>
            <a:r>
              <a:rPr lang="he-IL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ea typeface="+mn-ea"/>
                <a:cs typeface="+mn-cs"/>
              </a:rPr>
              <a:t>בשם עצם לא מיודע*</a:t>
            </a:r>
            <a:endParaRPr lang="he-IL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מציין מיקום תוכן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931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57728"/>
                <a:gridCol w="2178510"/>
                <a:gridCol w="2642468"/>
                <a:gridCol w="1222184"/>
                <a:gridCol w="92871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השם בערבית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השם בעברית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תפקיד במשפט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צורה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צליל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4000" dirty="0" smtClean="0"/>
                        <a:t>رَفْع</a:t>
                      </a:r>
                      <a:endParaRPr lang="he-IL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יחסה ראשונה</a:t>
                      </a:r>
                    </a:p>
                    <a:p>
                      <a:pPr algn="ctr" rtl="1"/>
                      <a:r>
                        <a:rPr lang="he-IL" dirty="0" err="1" smtClean="0"/>
                        <a:t>תנווין</a:t>
                      </a:r>
                      <a:r>
                        <a:rPr lang="he-IL" dirty="0" smtClean="0"/>
                        <a:t> דמה / </a:t>
                      </a:r>
                      <a:r>
                        <a:rPr lang="he-IL" dirty="0" err="1" smtClean="0"/>
                        <a:t>דמתיין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400" dirty="0" smtClean="0">
                          <a:solidFill>
                            <a:srgbClr val="FF0000"/>
                          </a:solidFill>
                        </a:rPr>
                        <a:t>נושא: </a:t>
                      </a:r>
                    </a:p>
                    <a:p>
                      <a:pPr rtl="1"/>
                      <a:r>
                        <a:rPr lang="he-IL" dirty="0" smtClean="0"/>
                        <a:t>עונה של השאלה: מי עשה את הפעולה ?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44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_ٌ</a:t>
                      </a:r>
                      <a:endParaRPr lang="he-IL" sz="4400" dirty="0">
                        <a:latin typeface="Simplified Arabic" pitchFamily="18" charset="-78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אוּן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4000" dirty="0" smtClean="0"/>
                        <a:t>جَرّ</a:t>
                      </a:r>
                      <a:endParaRPr lang="he-IL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יחסה</a:t>
                      </a:r>
                      <a:r>
                        <a:rPr lang="he-IL" baseline="0" dirty="0" smtClean="0"/>
                        <a:t> שלישית</a:t>
                      </a:r>
                    </a:p>
                    <a:p>
                      <a:pPr algn="ctr" rtl="1"/>
                      <a:r>
                        <a:rPr lang="he-IL" baseline="0" dirty="0" err="1" smtClean="0"/>
                        <a:t>תנווין</a:t>
                      </a:r>
                      <a:r>
                        <a:rPr lang="he-IL" baseline="0" dirty="0" smtClean="0"/>
                        <a:t> כסרה/ </a:t>
                      </a:r>
                      <a:r>
                        <a:rPr lang="he-IL" baseline="0" dirty="0" err="1" smtClean="0"/>
                        <a:t>כסרתיין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400" dirty="0" smtClean="0">
                          <a:solidFill>
                            <a:srgbClr val="FF0000"/>
                          </a:solidFill>
                        </a:rPr>
                        <a:t>טכני:</a:t>
                      </a:r>
                      <a:r>
                        <a:rPr lang="he-IL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rtl="1"/>
                      <a:r>
                        <a:rPr lang="he-IL" dirty="0" smtClean="0"/>
                        <a:t>מופיע אך ורק ב: </a:t>
                      </a:r>
                    </a:p>
                    <a:p>
                      <a:pPr rtl="1"/>
                      <a:r>
                        <a:rPr lang="he-IL" dirty="0" smtClean="0"/>
                        <a:t> 1. אחרי מילות יחס</a:t>
                      </a:r>
                    </a:p>
                    <a:p>
                      <a:pPr rtl="1"/>
                      <a:r>
                        <a:rPr lang="he-IL" dirty="0" smtClean="0"/>
                        <a:t>2. סומך בצירוף סמיכות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44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-ٍ</a:t>
                      </a:r>
                      <a:endParaRPr lang="he-IL" sz="4400" dirty="0">
                        <a:latin typeface="Simplified Arabic" pitchFamily="18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אִין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4000" dirty="0" smtClean="0"/>
                        <a:t>نَصْب</a:t>
                      </a:r>
                      <a:endParaRPr lang="he-IL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יחסה שנייה</a:t>
                      </a:r>
                    </a:p>
                    <a:p>
                      <a:pPr algn="ctr" rtl="1"/>
                      <a:r>
                        <a:rPr lang="he-IL" dirty="0" err="1" smtClean="0"/>
                        <a:t>תנווין</a:t>
                      </a:r>
                      <a:r>
                        <a:rPr lang="he-IL" dirty="0" smtClean="0"/>
                        <a:t> פתחה</a:t>
                      </a:r>
                      <a:r>
                        <a:rPr lang="he-IL" baseline="0" dirty="0" smtClean="0"/>
                        <a:t> / </a:t>
                      </a:r>
                      <a:r>
                        <a:rPr lang="he-IL" baseline="0" dirty="0" err="1" smtClean="0"/>
                        <a:t>פתחתיין</a:t>
                      </a:r>
                      <a:r>
                        <a:rPr lang="he-IL" baseline="0" dirty="0" smtClean="0"/>
                        <a:t> 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400" dirty="0" smtClean="0">
                          <a:solidFill>
                            <a:srgbClr val="FF0000"/>
                          </a:solidFill>
                        </a:rPr>
                        <a:t>כל השאר: </a:t>
                      </a:r>
                    </a:p>
                    <a:p>
                      <a:pPr rtl="1"/>
                      <a:r>
                        <a:rPr lang="he-IL" dirty="0" smtClean="0"/>
                        <a:t>מושא , וכל סוגי התיאורים</a:t>
                      </a:r>
                      <a:r>
                        <a:rPr lang="he-IL" baseline="0" dirty="0" smtClean="0"/>
                        <a:t> (זמן,מקום,סיבה,מצב </a:t>
                      </a:r>
                      <a:r>
                        <a:rPr lang="he-IL" baseline="0" dirty="0" err="1" smtClean="0"/>
                        <a:t>וכו')</a:t>
                      </a:r>
                      <a:r>
                        <a:rPr lang="he-IL" baseline="0" dirty="0" smtClean="0"/>
                        <a:t>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4400" dirty="0" err="1" smtClean="0">
                          <a:latin typeface="Simplified Arabic" pitchFamily="18" charset="-78"/>
                          <a:cs typeface="Simplified Arabic" pitchFamily="18" charset="-78"/>
                        </a:rPr>
                        <a:t>ﹱﺍ</a:t>
                      </a:r>
                      <a:endParaRPr lang="he-IL" sz="4400" dirty="0">
                        <a:latin typeface="Simplified Arabic" pitchFamily="18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אָן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00034" y="5643578"/>
            <a:ext cx="8143932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* התואר (הלוואי) ינוקד בהתאמה לשם העצם. </a:t>
            </a:r>
          </a:p>
          <a:p>
            <a:r>
              <a:rPr lang="he-IL" dirty="0" smtClean="0"/>
              <a:t>כלומר: התואר בערבית כמו בעברית מתאים לשם העצם במין , במספר, ביידוע ובניקוד הסופי.  </a:t>
            </a:r>
            <a:endParaRPr lang="he-IL" dirty="0"/>
          </a:p>
        </p:txBody>
      </p:sp>
      <p:sp>
        <p:nvSpPr>
          <p:cNvPr id="7" name="לחצן פעולה: עזרה 6">
            <a:hlinkClick r:id="rId2" action="ppaction://hlinksldjump" highlightClick="1"/>
          </p:cNvPr>
          <p:cNvSpPr/>
          <p:nvPr/>
        </p:nvSpPr>
        <p:spPr>
          <a:xfrm>
            <a:off x="2214546" y="4572008"/>
            <a:ext cx="428628" cy="357190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6" grpId="0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707886"/>
          </a:xfrm>
          <a:noFill/>
        </p:spPr>
        <p:txBody>
          <a:bodyPr wrap="square" rtlCol="1">
            <a:spAutoFit/>
          </a:bodyPr>
          <a:lstStyle/>
          <a:p>
            <a:r>
              <a:rPr lang="he-IL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ea typeface="+mn-ea"/>
                <a:cs typeface="+mn-cs"/>
              </a:rPr>
              <a:t>שמות עצם שלא מנקדים בניקוד סופי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928670"/>
            <a:ext cx="8543956" cy="571504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e-IL" dirty="0" smtClean="0">
                <a:solidFill>
                  <a:srgbClr val="FF0000"/>
                </a:solidFill>
              </a:rPr>
              <a:t>1. כינוי השייכות "שלי" : </a:t>
            </a:r>
          </a:p>
          <a:p>
            <a:pPr>
              <a:lnSpc>
                <a:spcPct val="150000"/>
              </a:lnSpc>
              <a:buNone/>
            </a:pPr>
            <a:r>
              <a:rPr lang="ar-JO" sz="4100" dirty="0" smtClean="0">
                <a:latin typeface="Simplified Arabic" pitchFamily="18" charset="-78"/>
                <a:cs typeface="Simplified Arabic" pitchFamily="18" charset="-78"/>
              </a:rPr>
              <a:t>ذَهَبَ كَلْبِي</a:t>
            </a:r>
            <a:r>
              <a:rPr lang="ar-JO" sz="3600" dirty="0" smtClean="0">
                <a:latin typeface="Simplified Arabic" pitchFamily="18" charset="-78"/>
                <a:cs typeface="Simplified Arabic" pitchFamily="18" charset="-78"/>
              </a:rPr>
              <a:t>    –     </a:t>
            </a:r>
            <a:endParaRPr lang="he-IL" sz="3600" dirty="0" smtClean="0">
              <a:solidFill>
                <a:srgbClr val="FF0000"/>
              </a:solidFill>
              <a:latin typeface="Simplified Arabic" pitchFamily="18" charset="-78"/>
            </a:endParaRPr>
          </a:p>
          <a:p>
            <a:pPr>
              <a:lnSpc>
                <a:spcPct val="150000"/>
              </a:lnSpc>
              <a:buNone/>
            </a:pPr>
            <a:r>
              <a:rPr lang="ar-JO" sz="4100" dirty="0" smtClean="0">
                <a:latin typeface="Simplified Arabic" pitchFamily="18" charset="-78"/>
                <a:cs typeface="Simplified Arabic" pitchFamily="18" charset="-78"/>
              </a:rPr>
              <a:t>رَأَيْتُ</a:t>
            </a:r>
            <a:r>
              <a:rPr lang="ar-JO" sz="36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JO" sz="4100" dirty="0" smtClean="0">
                <a:latin typeface="Simplified Arabic" pitchFamily="18" charset="-78"/>
                <a:cs typeface="Simplified Arabic" pitchFamily="18" charset="-78"/>
              </a:rPr>
              <a:t>كَلْبِي</a:t>
            </a:r>
            <a:r>
              <a:rPr lang="ar-JO" sz="3600" dirty="0" smtClean="0">
                <a:latin typeface="Simplified Arabic" pitchFamily="18" charset="-78"/>
                <a:cs typeface="Simplified Arabic" pitchFamily="18" charset="-78"/>
              </a:rPr>
              <a:t> – </a:t>
            </a:r>
          </a:p>
          <a:p>
            <a:pPr>
              <a:lnSpc>
                <a:spcPct val="150000"/>
              </a:lnSpc>
              <a:buNone/>
            </a:pPr>
            <a:r>
              <a:rPr lang="ar-JO" sz="4100" dirty="0" smtClean="0">
                <a:latin typeface="Simplified Arabic" pitchFamily="18" charset="-78"/>
                <a:cs typeface="Simplified Arabic" pitchFamily="18" charset="-78"/>
              </a:rPr>
              <a:t>ذَهَبْتُ</a:t>
            </a:r>
            <a:r>
              <a:rPr lang="ar-JO" sz="36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JO" sz="4100" dirty="0" smtClean="0">
                <a:latin typeface="Simplified Arabic" pitchFamily="18" charset="-78"/>
                <a:cs typeface="Simplified Arabic" pitchFamily="18" charset="-78"/>
              </a:rPr>
              <a:t>مَعَ</a:t>
            </a:r>
            <a:r>
              <a:rPr lang="ar-JO" sz="36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JO" sz="4100" dirty="0" smtClean="0">
                <a:latin typeface="Simplified Arabic" pitchFamily="18" charset="-78"/>
                <a:cs typeface="Simplified Arabic" pitchFamily="18" charset="-78"/>
              </a:rPr>
              <a:t>كَلْبِي</a:t>
            </a:r>
            <a:r>
              <a:rPr lang="ar-JO" sz="3600" dirty="0" smtClean="0">
                <a:latin typeface="Simplified Arabic" pitchFamily="18" charset="-78"/>
                <a:cs typeface="Simplified Arabic" pitchFamily="18" charset="-78"/>
              </a:rPr>
              <a:t> – </a:t>
            </a:r>
            <a:endParaRPr lang="ar-JO" sz="3600" dirty="0" smtClean="0">
              <a:solidFill>
                <a:srgbClr val="FF0000"/>
              </a:solidFill>
              <a:latin typeface="Simplified Arabic"/>
              <a:cs typeface="Simplified Arabic"/>
            </a:endParaRPr>
          </a:p>
          <a:p>
            <a:pPr>
              <a:lnSpc>
                <a:spcPct val="150000"/>
              </a:lnSpc>
              <a:buNone/>
            </a:pPr>
            <a:endParaRPr lang="ar-JO" sz="3600" dirty="0" smtClean="0">
              <a:latin typeface="Simplified Arabic" pitchFamily="18" charset="-78"/>
              <a:cs typeface="Simplified Arabic" pitchFamily="18" charset="-78"/>
            </a:endParaRPr>
          </a:p>
          <a:p>
            <a:pPr>
              <a:buNone/>
            </a:pPr>
            <a:r>
              <a:rPr lang="he-IL" dirty="0" smtClean="0">
                <a:solidFill>
                  <a:srgbClr val="FF0000"/>
                </a:solidFill>
              </a:rPr>
              <a:t>2. מילים המסתיימות </a:t>
            </a:r>
            <a:r>
              <a:rPr lang="he-IL" dirty="0" err="1" smtClean="0">
                <a:solidFill>
                  <a:srgbClr val="FF0000"/>
                </a:solidFill>
              </a:rPr>
              <a:t>באליף</a:t>
            </a:r>
            <a:r>
              <a:rPr lang="he-IL" dirty="0" smtClean="0">
                <a:solidFill>
                  <a:srgbClr val="FF0000"/>
                </a:solidFill>
              </a:rPr>
              <a:t> מקצורה:</a:t>
            </a:r>
          </a:p>
          <a:p>
            <a:pPr>
              <a:lnSpc>
                <a:spcPct val="150000"/>
              </a:lnSpc>
              <a:buNone/>
            </a:pPr>
            <a:r>
              <a:rPr lang="ar-JO" sz="4100" dirty="0" smtClean="0">
                <a:latin typeface="Simplified Arabic" pitchFamily="18" charset="-78"/>
                <a:cs typeface="Simplified Arabic" pitchFamily="18" charset="-78"/>
              </a:rPr>
              <a:t>كَانَ</a:t>
            </a:r>
            <a:r>
              <a:rPr lang="ar-JO" sz="36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JO" sz="4600" dirty="0" smtClean="0">
                <a:latin typeface="Simplified Arabic" pitchFamily="18" charset="-78"/>
                <a:cs typeface="Simplified Arabic" pitchFamily="18" charset="-78"/>
              </a:rPr>
              <a:t>المَرْضَ</a:t>
            </a:r>
            <a:r>
              <a:rPr lang="ar-JO" sz="46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ى</a:t>
            </a:r>
            <a:r>
              <a:rPr lang="ar-JO" sz="36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he-IL" sz="2200" dirty="0" smtClean="0">
                <a:latin typeface="Simplified Arabic" pitchFamily="18" charset="-78"/>
                <a:cs typeface="Simplified Arabic" pitchFamily="18" charset="-78"/>
              </a:rPr>
              <a:t>(חולים)  </a:t>
            </a:r>
            <a:r>
              <a:rPr lang="ar-JO" sz="4600" dirty="0" smtClean="0">
                <a:latin typeface="Simplified Arabic" pitchFamily="18" charset="-78"/>
                <a:cs typeface="Simplified Arabic" pitchFamily="18" charset="-78"/>
              </a:rPr>
              <a:t>فِي</a:t>
            </a:r>
            <a:r>
              <a:rPr lang="ar-JO" sz="36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JO" sz="4600" dirty="0" smtClean="0">
                <a:latin typeface="Simplified Arabic" pitchFamily="18" charset="-78"/>
                <a:cs typeface="Simplified Arabic" pitchFamily="18" charset="-78"/>
              </a:rPr>
              <a:t>مُسْتَشْفَ</a:t>
            </a:r>
            <a:r>
              <a:rPr lang="ar-JO" sz="46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ى</a:t>
            </a:r>
            <a:r>
              <a:rPr lang="ar-JO" sz="3600" dirty="0" smtClean="0">
                <a:latin typeface="Simplified Arabic" pitchFamily="18" charset="-78"/>
                <a:cs typeface="Simplified Arabic" pitchFamily="18" charset="-78"/>
              </a:rPr>
              <a:t> ”</a:t>
            </a:r>
            <a:r>
              <a:rPr lang="ar-JO" sz="4600" dirty="0" err="1" smtClean="0">
                <a:latin typeface="Simplified Arabic" pitchFamily="18" charset="-78"/>
                <a:cs typeface="Simplified Arabic" pitchFamily="18" charset="-78"/>
              </a:rPr>
              <a:t>سوروكا</a:t>
            </a:r>
            <a:r>
              <a:rPr lang="ar-JO" sz="3600" dirty="0" smtClean="0">
                <a:latin typeface="Simplified Arabic" pitchFamily="18" charset="-78"/>
                <a:cs typeface="Simplified Arabic" pitchFamily="18" charset="-78"/>
              </a:rPr>
              <a:t>“</a:t>
            </a:r>
            <a:r>
              <a:rPr lang="ar-JO" sz="3000" dirty="0" smtClean="0"/>
              <a:t> </a:t>
            </a:r>
            <a:r>
              <a:rPr lang="ar-JO" sz="3600" dirty="0" smtClean="0">
                <a:latin typeface="Simplified Arabic" pitchFamily="18" charset="-78"/>
                <a:cs typeface="Simplified Arabic" pitchFamily="18" charset="-78"/>
              </a:rPr>
              <a:t>– </a:t>
            </a:r>
          </a:p>
          <a:p>
            <a:pPr>
              <a:lnSpc>
                <a:spcPct val="150000"/>
              </a:lnSpc>
              <a:buNone/>
            </a:pPr>
            <a:r>
              <a:rPr lang="ar-JO" sz="4600" dirty="0" smtClean="0">
                <a:latin typeface="Simplified Arabic" pitchFamily="18" charset="-78"/>
                <a:cs typeface="Simplified Arabic" pitchFamily="18" charset="-78"/>
              </a:rPr>
              <a:t>قَرَأْتُ</a:t>
            </a:r>
            <a:r>
              <a:rPr lang="ar-JO" sz="36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JO" sz="4600" dirty="0" smtClean="0">
                <a:latin typeface="Simplified Arabic" pitchFamily="18" charset="-78"/>
                <a:cs typeface="Simplified Arabic" pitchFamily="18" charset="-78"/>
              </a:rPr>
              <a:t>الْقِصَّةَ</a:t>
            </a:r>
            <a:r>
              <a:rPr lang="ar-JO" sz="36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JO" sz="4600" dirty="0" smtClean="0">
                <a:latin typeface="Simplified Arabic" pitchFamily="18" charset="-78"/>
                <a:cs typeface="Simplified Arabic" pitchFamily="18" charset="-78"/>
              </a:rPr>
              <a:t>الأُولَ</a:t>
            </a:r>
            <a:r>
              <a:rPr lang="ar-JO" sz="46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ى</a:t>
            </a:r>
            <a:r>
              <a:rPr lang="ar-JO" sz="36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he-IL" sz="3600" dirty="0" smtClean="0">
                <a:latin typeface="Simplified Arabic" pitchFamily="18" charset="-78"/>
                <a:cs typeface="Simplified Arabic" pitchFamily="18" charset="-78"/>
              </a:rPr>
              <a:t>-</a:t>
            </a:r>
            <a:endParaRPr lang="ar-JO" sz="3600" dirty="0" smtClean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>
              <a:lnSpc>
                <a:spcPct val="150000"/>
              </a:lnSpc>
              <a:buNone/>
            </a:pPr>
            <a:r>
              <a:rPr lang="ar-JO" sz="4600" dirty="0" smtClean="0">
                <a:latin typeface="Simplified Arabic" pitchFamily="18" charset="-78"/>
                <a:cs typeface="Simplified Arabic" pitchFamily="18" charset="-78"/>
              </a:rPr>
              <a:t>أُحْتُفِلَ</a:t>
            </a:r>
            <a:r>
              <a:rPr lang="ar-JO" sz="36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he-IL" sz="2200" dirty="0" smtClean="0">
                <a:latin typeface="Simplified Arabic" pitchFamily="18" charset="-78"/>
                <a:cs typeface="Simplified Arabic" pitchFamily="18" charset="-78"/>
              </a:rPr>
              <a:t>(נחגג) </a:t>
            </a:r>
            <a:r>
              <a:rPr lang="ar-JO" sz="4600" dirty="0" smtClean="0">
                <a:latin typeface="Simplified Arabic" pitchFamily="18" charset="-78"/>
                <a:cs typeface="Simplified Arabic" pitchFamily="18" charset="-78"/>
              </a:rPr>
              <a:t>عِيدُ</a:t>
            </a:r>
            <a:r>
              <a:rPr lang="ar-JO" sz="36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JO" sz="4600" dirty="0" smtClean="0">
                <a:latin typeface="Simplified Arabic" pitchFamily="18" charset="-78"/>
                <a:cs typeface="Simplified Arabic" pitchFamily="18" charset="-78"/>
              </a:rPr>
              <a:t>الأَضْحَ</a:t>
            </a:r>
            <a:r>
              <a:rPr lang="ar-JO" sz="46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ى</a:t>
            </a:r>
            <a:r>
              <a:rPr lang="ar-JO" sz="36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he-IL" sz="3600" dirty="0" smtClean="0">
                <a:latin typeface="Simplified Arabic" pitchFamily="18" charset="-78"/>
                <a:cs typeface="Simplified Arabic" pitchFamily="18" charset="-78"/>
              </a:rPr>
              <a:t>-      </a:t>
            </a:r>
            <a:endParaRPr lang="ar-JO" dirty="0" smtClean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14480" y="1214422"/>
            <a:ext cx="514350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 smtClean="0">
                <a:solidFill>
                  <a:srgbClr val="FF0000"/>
                </a:solidFill>
              </a:rPr>
              <a:t>היה</a:t>
            </a:r>
            <a:r>
              <a:rPr lang="he-IL" sz="28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he-IL" sz="2800" dirty="0" smtClean="0">
                <a:solidFill>
                  <a:srgbClr val="FF0000"/>
                </a:solidFill>
              </a:rPr>
              <a:t>צריך</a:t>
            </a:r>
            <a:r>
              <a:rPr lang="he-IL" sz="28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he-IL" sz="2800" dirty="0" smtClean="0">
                <a:solidFill>
                  <a:srgbClr val="FF0000"/>
                </a:solidFill>
              </a:rPr>
              <a:t>להיות</a:t>
            </a:r>
            <a:r>
              <a:rPr lang="he-IL" sz="28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:</a:t>
            </a:r>
            <a:r>
              <a:rPr lang="ar-JO" sz="40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   </a:t>
            </a:r>
            <a:r>
              <a:rPr lang="ar-JO" sz="40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JO" sz="40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ﹹ </a:t>
            </a:r>
            <a:endParaRPr lang="he-IL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3357554" y="1928802"/>
            <a:ext cx="35719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 smtClean="0">
                <a:solidFill>
                  <a:srgbClr val="FF0000"/>
                </a:solidFill>
              </a:rPr>
              <a:t>היה</a:t>
            </a:r>
            <a:r>
              <a:rPr lang="he-IL" sz="28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he-IL" sz="2800" dirty="0" smtClean="0">
                <a:solidFill>
                  <a:srgbClr val="FF0000"/>
                </a:solidFill>
              </a:rPr>
              <a:t>צריך</a:t>
            </a:r>
            <a:r>
              <a:rPr lang="he-IL" sz="28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he-IL" sz="2800" dirty="0" smtClean="0">
                <a:solidFill>
                  <a:srgbClr val="FF0000"/>
                </a:solidFill>
              </a:rPr>
              <a:t>להיות</a:t>
            </a:r>
            <a:r>
              <a:rPr lang="he-IL" sz="28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:</a:t>
            </a:r>
            <a:r>
              <a:rPr lang="ar-JO" sz="40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   </a:t>
            </a:r>
            <a:r>
              <a:rPr lang="ar-JO" sz="40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JO" sz="40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JO" sz="4000" dirty="0" smtClean="0">
                <a:solidFill>
                  <a:srgbClr val="FF0000"/>
                </a:solidFill>
                <a:latin typeface="Simplified Arabic"/>
                <a:cs typeface="Simplified Arabic"/>
              </a:rPr>
              <a:t>ﹷ</a:t>
            </a:r>
            <a:r>
              <a:rPr lang="ar-JO" sz="40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  </a:t>
            </a:r>
            <a:endParaRPr lang="he-IL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3143240" y="2571744"/>
            <a:ext cx="378621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 smtClean="0">
                <a:solidFill>
                  <a:srgbClr val="FF0000"/>
                </a:solidFill>
              </a:rPr>
              <a:t>היה</a:t>
            </a:r>
            <a:r>
              <a:rPr lang="he-IL" sz="28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he-IL" sz="2800" dirty="0" smtClean="0">
                <a:solidFill>
                  <a:srgbClr val="FF0000"/>
                </a:solidFill>
              </a:rPr>
              <a:t>צריך</a:t>
            </a:r>
            <a:r>
              <a:rPr lang="he-IL" sz="28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he-IL" sz="2800" dirty="0" smtClean="0">
                <a:solidFill>
                  <a:srgbClr val="FF0000"/>
                </a:solidFill>
              </a:rPr>
              <a:t>להיות</a:t>
            </a:r>
            <a:r>
              <a:rPr lang="he-IL" sz="28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:</a:t>
            </a:r>
            <a:r>
              <a:rPr lang="ar-JO" sz="40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    </a:t>
            </a:r>
            <a:r>
              <a:rPr lang="ar-JO" sz="4000" dirty="0" smtClean="0">
                <a:solidFill>
                  <a:srgbClr val="FF0000"/>
                </a:solidFill>
                <a:latin typeface="Simplified Arabic"/>
                <a:cs typeface="Simplified Arabic"/>
              </a:rPr>
              <a:t>ﹻ</a:t>
            </a:r>
            <a:endParaRPr lang="he-IL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4286256"/>
            <a:ext cx="371477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 smtClean="0">
                <a:solidFill>
                  <a:srgbClr val="FF0000"/>
                </a:solidFill>
              </a:rPr>
              <a:t>היה</a:t>
            </a:r>
            <a:r>
              <a:rPr lang="he-IL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he-IL" sz="2800" dirty="0" smtClean="0">
                <a:solidFill>
                  <a:srgbClr val="FF0000"/>
                </a:solidFill>
              </a:rPr>
              <a:t>צריך</a:t>
            </a:r>
            <a:r>
              <a:rPr lang="he-IL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he-IL" sz="2800" dirty="0" smtClean="0">
                <a:solidFill>
                  <a:srgbClr val="FF0000"/>
                </a:solidFill>
              </a:rPr>
              <a:t>להיות</a:t>
            </a:r>
            <a:r>
              <a:rPr lang="he-IL" sz="28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:</a:t>
            </a:r>
            <a:r>
              <a:rPr lang="ar-JO" sz="40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   ﹹ ,   </a:t>
            </a:r>
            <a:r>
              <a:rPr lang="ar-JO" sz="4000" dirty="0" err="1" smtClean="0">
                <a:solidFill>
                  <a:srgbClr val="FF0000"/>
                </a:solidFill>
                <a:latin typeface="Simplified Arabic"/>
                <a:cs typeface="Simplified Arabic"/>
              </a:rPr>
              <a:t>ﹻ</a:t>
            </a:r>
            <a:endParaRPr lang="he-IL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2500298" y="5072074"/>
            <a:ext cx="371477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 smtClean="0">
                <a:solidFill>
                  <a:srgbClr val="FF0000"/>
                </a:solidFill>
              </a:rPr>
              <a:t>היה</a:t>
            </a:r>
            <a:r>
              <a:rPr lang="he-IL" sz="24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he-IL" sz="2800" dirty="0" smtClean="0">
                <a:solidFill>
                  <a:srgbClr val="FF0000"/>
                </a:solidFill>
              </a:rPr>
              <a:t>צריך</a:t>
            </a:r>
            <a:r>
              <a:rPr lang="he-IL" sz="24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he-IL" sz="2800" dirty="0" smtClean="0">
                <a:solidFill>
                  <a:srgbClr val="FF0000"/>
                </a:solidFill>
              </a:rPr>
              <a:t>להיות</a:t>
            </a:r>
            <a:r>
              <a:rPr lang="he-IL" sz="24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:</a:t>
            </a:r>
            <a:r>
              <a:rPr lang="ar-JO" sz="24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  </a:t>
            </a:r>
            <a:r>
              <a:rPr lang="ar-JO" sz="40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  </a:t>
            </a:r>
            <a:r>
              <a:rPr lang="ar-JO" sz="4000" dirty="0" smtClean="0">
                <a:solidFill>
                  <a:srgbClr val="FF0000"/>
                </a:solidFill>
                <a:latin typeface="Simplified Arabic"/>
                <a:cs typeface="Simplified Arabic"/>
              </a:rPr>
              <a:t>ﹷ</a:t>
            </a:r>
            <a:endParaRPr lang="he-IL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857224" y="5857892"/>
            <a:ext cx="450059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 smtClean="0">
                <a:solidFill>
                  <a:srgbClr val="FF0000"/>
                </a:solidFill>
              </a:rPr>
              <a:t>היה</a:t>
            </a:r>
            <a:r>
              <a:rPr lang="he-IL" sz="20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he-IL" sz="2800" dirty="0" smtClean="0">
                <a:solidFill>
                  <a:srgbClr val="FF0000"/>
                </a:solidFill>
              </a:rPr>
              <a:t>צריך</a:t>
            </a:r>
            <a:r>
              <a:rPr lang="he-IL" sz="20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he-IL" sz="2800" dirty="0" smtClean="0">
                <a:solidFill>
                  <a:srgbClr val="FF0000"/>
                </a:solidFill>
              </a:rPr>
              <a:t>להיות</a:t>
            </a:r>
            <a:r>
              <a:rPr lang="he-IL" sz="20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:</a:t>
            </a:r>
            <a:r>
              <a:rPr lang="ar-JO" sz="20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       </a:t>
            </a:r>
            <a:r>
              <a:rPr lang="ar-JO" sz="4000" dirty="0" smtClean="0">
                <a:solidFill>
                  <a:srgbClr val="FF0000"/>
                </a:solidFill>
                <a:latin typeface="Simplified Arabic"/>
                <a:cs typeface="Simplified Arabic"/>
              </a:rPr>
              <a:t>ﹻ</a:t>
            </a:r>
            <a:r>
              <a:rPr lang="ar-JO" sz="40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endParaRPr lang="he-IL" sz="3600" dirty="0"/>
          </a:p>
        </p:txBody>
      </p:sp>
      <p:pic>
        <p:nvPicPr>
          <p:cNvPr id="3074" name="Picture 2" descr="36_1_6">
            <a:hlinkClick r:id="rId2" tooltip="36_1_6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1071546"/>
            <a:ext cx="976316" cy="976316"/>
          </a:xfrm>
          <a:prstGeom prst="rect">
            <a:avLst/>
          </a:prstGeom>
          <a:noFill/>
        </p:spPr>
      </p:pic>
      <p:pic>
        <p:nvPicPr>
          <p:cNvPr id="3076" name="Picture 4" descr="http://t3.gstatic.com/images?q=tbn:ANd9GcQuyEm3mfELcCUv7dYtGTTe5f5wpv2eFa_1BwaEnL3-TKn6MhIu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143512"/>
            <a:ext cx="1247775" cy="1438275"/>
          </a:xfrm>
          <a:prstGeom prst="rect">
            <a:avLst/>
          </a:prstGeom>
          <a:noFill/>
        </p:spPr>
      </p:pic>
      <p:sp>
        <p:nvSpPr>
          <p:cNvPr id="13" name="הסבר ענן 12"/>
          <p:cNvSpPr/>
          <p:nvPr/>
        </p:nvSpPr>
        <p:spPr>
          <a:xfrm>
            <a:off x="1285852" y="4929198"/>
            <a:ext cx="1285884" cy="1071570"/>
          </a:xfrm>
          <a:prstGeom prst="cloudCallout">
            <a:avLst>
              <a:gd name="adj1" fmla="val -65531"/>
              <a:gd name="adj2" fmla="val 724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אני שונא סופים!! </a:t>
            </a:r>
          </a:p>
          <a:p>
            <a:pPr algn="ctr"/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0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9" grpId="0"/>
      <p:bldP spid="10" grpId="0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0997"/>
          </a:xfrm>
          <a:noFill/>
        </p:spPr>
        <p:txBody>
          <a:bodyPr wrap="square" rtlCol="1">
            <a:spAutoFit/>
          </a:bodyPr>
          <a:lstStyle/>
          <a:p>
            <a:r>
              <a:rPr lang="he-IL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ea typeface="+mn-ea"/>
                <a:cs typeface="+mn-cs"/>
              </a:rPr>
              <a:t>שם עצם מיודע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he-IL" dirty="0" smtClean="0"/>
              <a:t>כמו בעברית גם בערבית יש שלושה דרכים ליידע שם עצם: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dirty="0" smtClean="0"/>
              <a:t>הא הידיעה -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dirty="0" smtClean="0"/>
              <a:t>כינוי שייכות -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dirty="0" smtClean="0"/>
              <a:t>נסמך בצירוף סמיכות - </a:t>
            </a:r>
            <a:endParaRPr lang="he-IL" dirty="0"/>
          </a:p>
        </p:txBody>
      </p:sp>
      <p:sp>
        <p:nvSpPr>
          <p:cNvPr id="4" name="מלבן 3"/>
          <p:cNvSpPr/>
          <p:nvPr/>
        </p:nvSpPr>
        <p:spPr>
          <a:xfrm>
            <a:off x="4286248" y="3214686"/>
            <a:ext cx="14863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000" dirty="0" smtClean="0">
                <a:solidFill>
                  <a:srgbClr val="FF0000"/>
                </a:solidFill>
              </a:rPr>
              <a:t>الْ</a:t>
            </a:r>
            <a:r>
              <a:rPr lang="ar-JO" sz="4000" dirty="0" smtClean="0"/>
              <a:t>مَدْرَسَة</a:t>
            </a:r>
            <a:endParaRPr lang="he-IL" sz="4000" dirty="0" smtClean="0"/>
          </a:p>
        </p:txBody>
      </p:sp>
      <p:sp>
        <p:nvSpPr>
          <p:cNvPr id="5" name="מלבן 4"/>
          <p:cNvSpPr/>
          <p:nvPr/>
        </p:nvSpPr>
        <p:spPr>
          <a:xfrm>
            <a:off x="4214810" y="4071942"/>
            <a:ext cx="16162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4000" dirty="0" smtClean="0">
                <a:latin typeface="Simplified Arabic" pitchFamily="18" charset="-78"/>
                <a:cs typeface="Simplified Arabic" pitchFamily="18" charset="-78"/>
              </a:rPr>
              <a:t>وَظَائِفَ</a:t>
            </a:r>
            <a:r>
              <a:rPr lang="ar-JO" sz="40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هُ</a:t>
            </a:r>
            <a:r>
              <a:rPr lang="ar-JO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endParaRPr lang="he-IL" sz="2400" dirty="0">
              <a:latin typeface="Simplified Arabic" pitchFamily="18" charset="-78"/>
            </a:endParaRPr>
          </a:p>
        </p:txBody>
      </p:sp>
      <p:grpSp>
        <p:nvGrpSpPr>
          <p:cNvPr id="8" name="קבוצה 7"/>
          <p:cNvGrpSpPr/>
          <p:nvPr/>
        </p:nvGrpSpPr>
        <p:grpSpPr>
          <a:xfrm>
            <a:off x="2000232" y="4929198"/>
            <a:ext cx="2320141" cy="707886"/>
            <a:chOff x="2026298" y="3857628"/>
            <a:chExt cx="2320141" cy="707886"/>
          </a:xfrm>
        </p:grpSpPr>
        <p:sp>
          <p:nvSpPr>
            <p:cNvPr id="6" name="מלבן 5"/>
            <p:cNvSpPr/>
            <p:nvPr/>
          </p:nvSpPr>
          <p:spPr>
            <a:xfrm>
              <a:off x="3430804" y="3857628"/>
              <a:ext cx="915635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JO" sz="4000" dirty="0" smtClean="0">
                  <a:solidFill>
                    <a:srgbClr val="FF0000"/>
                  </a:solidFill>
                </a:rPr>
                <a:t>تِلْمِيذ</a:t>
              </a:r>
              <a:endParaRPr lang="he-IL" sz="2400" dirty="0">
                <a:solidFill>
                  <a:srgbClr val="FF0000"/>
                </a:solidFill>
              </a:endParaRPr>
            </a:p>
          </p:txBody>
        </p:sp>
        <p:sp>
          <p:nvSpPr>
            <p:cNvPr id="7" name="מלבן 6"/>
            <p:cNvSpPr/>
            <p:nvPr/>
          </p:nvSpPr>
          <p:spPr>
            <a:xfrm>
              <a:off x="2026298" y="3857628"/>
              <a:ext cx="1486304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JO" sz="4000" dirty="0" smtClean="0"/>
                <a:t>الْمَدْرَسَة</a:t>
              </a:r>
              <a:endParaRPr lang="he-IL" sz="2400" dirty="0"/>
            </a:p>
          </p:txBody>
        </p:sp>
      </p:grpSp>
      <p:cxnSp>
        <p:nvCxnSpPr>
          <p:cNvPr id="10" name="מחבר חץ ישר 9"/>
          <p:cNvCxnSpPr/>
          <p:nvPr/>
        </p:nvCxnSpPr>
        <p:spPr>
          <a:xfrm rot="16200000" flipH="1">
            <a:off x="4124625" y="5376573"/>
            <a:ext cx="506559" cy="8976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מחבר חץ ישר 10"/>
          <p:cNvCxnSpPr/>
          <p:nvPr/>
        </p:nvCxnSpPr>
        <p:spPr>
          <a:xfrm rot="5400000">
            <a:off x="1928794" y="5572140"/>
            <a:ext cx="642940" cy="5000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857752" y="6000768"/>
            <a:ext cx="92869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>
                <a:solidFill>
                  <a:srgbClr val="FF0000"/>
                </a:solidFill>
              </a:rPr>
              <a:t>נ</a:t>
            </a:r>
            <a:r>
              <a:rPr lang="he-IL" sz="2800" dirty="0" smtClean="0"/>
              <a:t>סמך </a:t>
            </a:r>
            <a:endParaRPr lang="he-IL" dirty="0"/>
          </a:p>
        </p:txBody>
      </p:sp>
      <p:sp>
        <p:nvSpPr>
          <p:cNvPr id="15" name="TextBox 14"/>
          <p:cNvSpPr txBox="1"/>
          <p:nvPr/>
        </p:nvSpPr>
        <p:spPr>
          <a:xfrm>
            <a:off x="906214" y="5953825"/>
            <a:ext cx="100013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>
                <a:solidFill>
                  <a:srgbClr val="FF0000"/>
                </a:solidFill>
              </a:rPr>
              <a:t>ס</a:t>
            </a:r>
            <a:r>
              <a:rPr lang="he-IL" sz="2800" dirty="0" smtClean="0"/>
              <a:t>ומך</a:t>
            </a:r>
            <a:endParaRPr lang="he-IL" dirty="0"/>
          </a:p>
        </p:txBody>
      </p:sp>
      <p:sp>
        <p:nvSpPr>
          <p:cNvPr id="17" name="לחצן פעולה: חזרה 16">
            <a:hlinkClick r:id="rId2" action="ppaction://hlinksldjump" highlightClick="1"/>
          </p:cNvPr>
          <p:cNvSpPr/>
          <p:nvPr/>
        </p:nvSpPr>
        <p:spPr>
          <a:xfrm>
            <a:off x="7000892" y="285728"/>
            <a:ext cx="928694" cy="928694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/>
      <p:bldP spid="5" grpId="0"/>
      <p:bldP spid="14" grpId="0"/>
      <p:bldP spid="15" grpId="0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0997"/>
          </a:xfrm>
          <a:noFill/>
        </p:spPr>
        <p:txBody>
          <a:bodyPr wrap="square" rtlCol="1">
            <a:spAutoFit/>
          </a:bodyPr>
          <a:lstStyle/>
          <a:p>
            <a:r>
              <a:rPr lang="he-IL" sz="4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ea typeface="+mn-ea"/>
                <a:cs typeface="+mn-cs"/>
              </a:rPr>
              <a:t>תנווין</a:t>
            </a:r>
            <a:r>
              <a:rPr lang="he-IL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ea typeface="+mn-ea"/>
                <a:cs typeface="+mn-cs"/>
              </a:rPr>
              <a:t> פתחה</a:t>
            </a:r>
            <a:endParaRPr lang="he-IL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he-IL" dirty="0" smtClean="0"/>
              <a:t> </a:t>
            </a:r>
            <a:r>
              <a:rPr lang="he-IL" sz="2800" dirty="0" smtClean="0"/>
              <a:t>כאשר משתמשים </a:t>
            </a:r>
            <a:r>
              <a:rPr lang="he-IL" sz="2800" dirty="0" err="1" smtClean="0"/>
              <a:t>בתנווין</a:t>
            </a:r>
            <a:r>
              <a:rPr lang="he-IL" sz="2800" dirty="0" smtClean="0"/>
              <a:t> פתחה יש להוסיף </a:t>
            </a:r>
            <a:r>
              <a:rPr lang="he-IL" sz="2800" dirty="0" err="1" smtClean="0"/>
              <a:t>אליף</a:t>
            </a:r>
            <a:r>
              <a:rPr lang="he-IL" sz="2800" dirty="0" smtClean="0"/>
              <a:t> בסוף המילה. </a:t>
            </a:r>
            <a:endParaRPr lang="he-IL" sz="2400" dirty="0" smtClean="0"/>
          </a:p>
          <a:p>
            <a:pPr>
              <a:buNone/>
            </a:pPr>
            <a:r>
              <a:rPr lang="ar-JO" dirty="0" smtClean="0"/>
              <a:t>    </a:t>
            </a:r>
            <a:r>
              <a:rPr lang="ar-JO" sz="4000" dirty="0" smtClean="0">
                <a:latin typeface="Simplified Arabic" pitchFamily="18" charset="-78"/>
                <a:cs typeface="Simplified Arabic" pitchFamily="18" charset="-78"/>
              </a:rPr>
              <a:t>شَرِبَ                    قَبْلَ         . </a:t>
            </a:r>
            <a:endParaRPr lang="he-IL" dirty="0" smtClean="0">
              <a:latin typeface="Simplified Arabic" pitchFamily="18" charset="-78"/>
            </a:endParaRPr>
          </a:p>
          <a:p>
            <a:pPr>
              <a:buFont typeface="Wingdings" pitchFamily="2" charset="2"/>
              <a:buChar char="v"/>
            </a:pPr>
            <a:r>
              <a:rPr lang="he-IL" dirty="0" smtClean="0"/>
              <a:t> </a:t>
            </a:r>
            <a:r>
              <a:rPr lang="he-IL" sz="2800" dirty="0" smtClean="0"/>
              <a:t>חוץ משני המקרים הבאים:</a:t>
            </a:r>
            <a:endParaRPr lang="he-IL" sz="4000" dirty="0" smtClean="0">
              <a:latin typeface="Simplified Arabic" pitchFamily="18" charset="-78"/>
              <a:cs typeface="Simplified Arabic" pitchFamily="18" charset="-78"/>
            </a:endParaRPr>
          </a:p>
          <a:p>
            <a:pPr>
              <a:buNone/>
            </a:pPr>
            <a:r>
              <a:rPr lang="he-IL" sz="2800" dirty="0" smtClean="0"/>
              <a:t>1. מילה המסתיימת בתא </a:t>
            </a:r>
            <a:r>
              <a:rPr lang="he-IL" sz="2800" dirty="0" err="1" smtClean="0"/>
              <a:t>מרבוטה</a:t>
            </a:r>
            <a:endParaRPr lang="he-IL" sz="4000" dirty="0" smtClean="0">
              <a:latin typeface="Simplified Arabic" pitchFamily="18" charset="-78"/>
              <a:cs typeface="Simplified Arabic" pitchFamily="18" charset="-78"/>
            </a:endParaRPr>
          </a:p>
          <a:p>
            <a:pPr>
              <a:buNone/>
            </a:pPr>
            <a:r>
              <a:rPr lang="ar-JO" sz="4000" dirty="0" smtClean="0">
                <a:latin typeface="Simplified Arabic" pitchFamily="18" charset="-78"/>
                <a:cs typeface="Simplified Arabic" pitchFamily="18" charset="-78"/>
              </a:rPr>
              <a:t>     شَرِبَ وَلَدٌ صَغِيرٌ قَهْوَة قَبْلَ النَّوْمِ . </a:t>
            </a:r>
            <a:endParaRPr lang="he-IL" sz="4000" dirty="0" smtClean="0">
              <a:latin typeface="Simplified Arabic" pitchFamily="18" charset="-78"/>
              <a:cs typeface="Simplified Arabic" pitchFamily="18" charset="-78"/>
            </a:endParaRPr>
          </a:p>
          <a:p>
            <a:pPr>
              <a:buNone/>
            </a:pPr>
            <a:r>
              <a:rPr lang="he-IL" dirty="0" smtClean="0"/>
              <a:t>2. </a:t>
            </a:r>
            <a:r>
              <a:rPr lang="he-IL" sz="2800" dirty="0" smtClean="0"/>
              <a:t>מילה המסתיימת </a:t>
            </a:r>
            <a:r>
              <a:rPr lang="he-IL" sz="2800" dirty="0" err="1" smtClean="0"/>
              <a:t>בהמזה</a:t>
            </a:r>
            <a:r>
              <a:rPr lang="he-IL" sz="2800" dirty="0" smtClean="0"/>
              <a:t> </a:t>
            </a:r>
          </a:p>
          <a:p>
            <a:pPr>
              <a:buNone/>
            </a:pPr>
            <a:r>
              <a:rPr lang="ar-JO" dirty="0" smtClean="0"/>
              <a:t>    </a:t>
            </a:r>
            <a:r>
              <a:rPr lang="ar-JO" sz="4000" dirty="0" smtClean="0">
                <a:latin typeface="Simplified Arabic" pitchFamily="18" charset="-78"/>
                <a:cs typeface="Simplified Arabic" pitchFamily="18" charset="-78"/>
              </a:rPr>
              <a:t>شَرِبَ وَلَدٌ صَغِيرٌ مَاء قَبْلَ النَّوْمِ . </a:t>
            </a:r>
            <a:endParaRPr lang="he-IL" sz="4000" dirty="0" smtClean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לחצן פעולה: חזרה 3">
            <a:hlinkClick r:id="rId2" action="ppaction://hlinksldjump" highlightClick="1"/>
          </p:cNvPr>
          <p:cNvSpPr/>
          <p:nvPr/>
        </p:nvSpPr>
        <p:spPr>
          <a:xfrm>
            <a:off x="7000892" y="285728"/>
            <a:ext cx="928694" cy="928694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6929454" y="1928802"/>
            <a:ext cx="7232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000" dirty="0" smtClean="0">
                <a:latin typeface="Simplified Arabic" pitchFamily="18" charset="-78"/>
                <a:cs typeface="Simplified Arabic" pitchFamily="18" charset="-78"/>
              </a:rPr>
              <a:t>وَلَد</a:t>
            </a:r>
            <a:r>
              <a:rPr lang="ar-JO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endParaRPr lang="he-IL" dirty="0"/>
          </a:p>
        </p:txBody>
      </p:sp>
      <p:sp>
        <p:nvSpPr>
          <p:cNvPr id="6" name="מלבן 5"/>
          <p:cNvSpPr/>
          <p:nvPr/>
        </p:nvSpPr>
        <p:spPr>
          <a:xfrm>
            <a:off x="5715008" y="1928802"/>
            <a:ext cx="126989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000" dirty="0" smtClean="0">
                <a:latin typeface="Simplified Arabic" pitchFamily="18" charset="-78"/>
                <a:cs typeface="Simplified Arabic" pitchFamily="18" charset="-78"/>
              </a:rPr>
              <a:t>صَغِير</a:t>
            </a:r>
            <a:r>
              <a:rPr lang="ar-JO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endParaRPr lang="he-IL" dirty="0"/>
          </a:p>
        </p:txBody>
      </p:sp>
      <p:sp>
        <p:nvSpPr>
          <p:cNvPr id="7" name="מלבן 6"/>
          <p:cNvSpPr/>
          <p:nvPr/>
        </p:nvSpPr>
        <p:spPr>
          <a:xfrm>
            <a:off x="4786314" y="1928802"/>
            <a:ext cx="10534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000" dirty="0" smtClean="0">
                <a:latin typeface="Simplified Arabic" pitchFamily="18" charset="-78"/>
                <a:cs typeface="Simplified Arabic" pitchFamily="18" charset="-78"/>
              </a:rPr>
              <a:t>حَلِيب</a:t>
            </a:r>
            <a:endParaRPr lang="he-IL" sz="4000" dirty="0" smtClean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2928926" y="1928802"/>
            <a:ext cx="9541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000" dirty="0" smtClean="0">
                <a:latin typeface="Simplified Arabic" pitchFamily="18" charset="-78"/>
                <a:cs typeface="Simplified Arabic" pitchFamily="18" charset="-78"/>
              </a:rPr>
              <a:t>النَّوْم</a:t>
            </a:r>
            <a:r>
              <a:rPr lang="ar-JO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endParaRPr lang="he-IL" dirty="0"/>
          </a:p>
        </p:txBody>
      </p:sp>
      <p:sp>
        <p:nvSpPr>
          <p:cNvPr id="9" name="מלבן 8"/>
          <p:cNvSpPr/>
          <p:nvPr/>
        </p:nvSpPr>
        <p:spPr>
          <a:xfrm>
            <a:off x="7000892" y="1928802"/>
            <a:ext cx="35779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000" dirty="0" err="1" smtClean="0">
                <a:latin typeface="Simplified Arabic" pitchFamily="18" charset="-78"/>
                <a:cs typeface="Simplified Arabic" pitchFamily="18" charset="-78"/>
              </a:rPr>
              <a:t>دٌ</a:t>
            </a:r>
            <a:endParaRPr lang="he-IL" sz="4000" dirty="0" smtClean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5786446" y="1928802"/>
            <a:ext cx="4347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000" dirty="0" smtClean="0">
                <a:latin typeface="Simplified Arabic" pitchFamily="18" charset="-78"/>
                <a:cs typeface="Simplified Arabic" pitchFamily="18" charset="-78"/>
              </a:rPr>
              <a:t>رٌ</a:t>
            </a:r>
            <a:endParaRPr lang="he-IL" sz="4000" dirty="0" smtClean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4714876" y="1643050"/>
            <a:ext cx="500066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JO" sz="4000" dirty="0" err="1" smtClean="0">
                <a:latin typeface="Simplified Arabic" pitchFamily="18" charset="-78"/>
                <a:cs typeface="Simplified Arabic" pitchFamily="18" charset="-78"/>
              </a:rPr>
              <a:t>بًا</a:t>
            </a:r>
            <a:endParaRPr lang="he-IL" sz="4000" dirty="0"/>
          </a:p>
        </p:txBody>
      </p:sp>
      <p:sp>
        <p:nvSpPr>
          <p:cNvPr id="12" name="מלבן 11"/>
          <p:cNvSpPr/>
          <p:nvPr/>
        </p:nvSpPr>
        <p:spPr>
          <a:xfrm>
            <a:off x="3000364" y="1928802"/>
            <a:ext cx="35779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000" dirty="0" err="1" smtClean="0">
                <a:latin typeface="Simplified Arabic" pitchFamily="18" charset="-78"/>
                <a:cs typeface="Simplified Arabic" pitchFamily="18" charset="-78"/>
              </a:rPr>
              <a:t>مِ</a:t>
            </a:r>
            <a:endParaRPr lang="he-IL" sz="4000" dirty="0"/>
          </a:p>
        </p:txBody>
      </p:sp>
      <p:sp>
        <p:nvSpPr>
          <p:cNvPr id="13" name="אליפסה 12"/>
          <p:cNvSpPr/>
          <p:nvPr/>
        </p:nvSpPr>
        <p:spPr>
          <a:xfrm>
            <a:off x="3857620" y="1785926"/>
            <a:ext cx="857256" cy="92869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4786314" y="3786190"/>
            <a:ext cx="32893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000" dirty="0" err="1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ةً</a:t>
            </a:r>
            <a:endParaRPr lang="he-IL" sz="4000" dirty="0">
              <a:solidFill>
                <a:srgbClr val="FF0000"/>
              </a:solidFill>
            </a:endParaRPr>
          </a:p>
        </p:txBody>
      </p:sp>
      <p:sp>
        <p:nvSpPr>
          <p:cNvPr id="15" name="מלבן 14"/>
          <p:cNvSpPr/>
          <p:nvPr/>
        </p:nvSpPr>
        <p:spPr>
          <a:xfrm>
            <a:off x="5286380" y="5072074"/>
            <a:ext cx="3962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000" dirty="0" err="1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ءً</a:t>
            </a:r>
            <a:endParaRPr lang="he-IL" sz="4000" dirty="0">
              <a:solidFill>
                <a:srgbClr val="FF0000"/>
              </a:solidFill>
            </a:endParaRPr>
          </a:p>
        </p:txBody>
      </p:sp>
      <p:pic>
        <p:nvPicPr>
          <p:cNvPr id="1028" name="Picture 4" descr="סמיילי מזל תאומים">
            <a:hlinkClick r:id="rId3" tooltip="סמיילי מזל תאומים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5076830"/>
            <a:ext cx="1428760" cy="14287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9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animBg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10" grpId="0"/>
      <p:bldP spid="11" grpId="0"/>
      <p:bldP spid="12" grpId="0"/>
      <p:bldP spid="13" grpId="0" animBg="1"/>
      <p:bldP spid="14" grpId="0"/>
      <p:bldP spid="15" grpId="0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474</Words>
  <Application>Microsoft Office PowerPoint</Application>
  <PresentationFormat>On-screen Show (4:3)</PresentationFormat>
  <Paragraphs>145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ערכת נושא Office</vt:lpstr>
      <vt:lpstr>הניקוד הסופי  أَلإِعْرَاب ניתוח תחבירי  של חלקי המשפט</vt:lpstr>
      <vt:lpstr>PowerPoint Presentation</vt:lpstr>
      <vt:lpstr>ניקוד סופי  בשם עצם מיודע*</vt:lpstr>
      <vt:lpstr>ניקוד סופי  שם עצם מיודע  תרגול</vt:lpstr>
      <vt:lpstr>ניקוד סופי  בשם עצם לא מיודע*</vt:lpstr>
      <vt:lpstr>שמות עצם שלא מנקדים בניקוד סופי</vt:lpstr>
      <vt:lpstr>שם עצם מיודע</vt:lpstr>
      <vt:lpstr>תנווין פתחה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הניקוד הסופי</dc:title>
  <dc:creator>rachelmz</dc:creator>
  <cp:lastModifiedBy>Hadar</cp:lastModifiedBy>
  <cp:revision>48</cp:revision>
  <dcterms:created xsi:type="dcterms:W3CDTF">2011-08-24T11:05:25Z</dcterms:created>
  <dcterms:modified xsi:type="dcterms:W3CDTF">2012-09-03T10:26:46Z</dcterms:modified>
</cp:coreProperties>
</file>