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4B2D"/>
    <a:srgbClr val="FFFFFF"/>
    <a:srgbClr val="414E1C"/>
    <a:srgbClr val="AD188C"/>
    <a:srgbClr val="130D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013" autoAdjust="0"/>
    <p:restoredTop sz="94660"/>
  </p:normalViewPr>
  <p:slideViewPr>
    <p:cSldViewPr snapToGrid="0">
      <p:cViewPr varScale="1">
        <p:scale>
          <a:sx n="91" d="100"/>
          <a:sy n="91" d="100"/>
        </p:scale>
        <p:origin x="25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B194E37-F185-D270-DA5D-1E530963149C}"/>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8F2303B5-E71C-458F-7257-9C367902F1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64E521BA-62F3-FE53-2A12-C2B967CBD7A7}"/>
              </a:ext>
            </a:extLst>
          </p:cNvPr>
          <p:cNvSpPr>
            <a:spLocks noGrp="1"/>
          </p:cNvSpPr>
          <p:nvPr>
            <p:ph type="dt" sz="half" idx="10"/>
          </p:nvPr>
        </p:nvSpPr>
        <p:spPr/>
        <p:txBody>
          <a:bodyPr/>
          <a:lstStyle/>
          <a:p>
            <a:fld id="{0FC862CB-E283-4C97-84BA-8BBCF245CAFC}" type="datetimeFigureOut">
              <a:rPr lang="he-IL" smtClean="0"/>
              <a:t>י"ד/תמוז/תשפ"ו</a:t>
            </a:fld>
            <a:endParaRPr lang="he-IL"/>
          </a:p>
        </p:txBody>
      </p:sp>
      <p:sp>
        <p:nvSpPr>
          <p:cNvPr id="5" name="מציין מיקום של כותרת תחתונה 4">
            <a:extLst>
              <a:ext uri="{FF2B5EF4-FFF2-40B4-BE49-F238E27FC236}">
                <a16:creationId xmlns:a16="http://schemas.microsoft.com/office/drawing/2014/main" id="{69FAF524-A2EA-685F-334C-97E3C32E89B2}"/>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2883F437-509F-FA8F-85F8-2E3990302D8A}"/>
              </a:ext>
            </a:extLst>
          </p:cNvPr>
          <p:cNvSpPr>
            <a:spLocks noGrp="1"/>
          </p:cNvSpPr>
          <p:nvPr>
            <p:ph type="sldNum" sz="quarter" idx="12"/>
          </p:nvPr>
        </p:nvSpPr>
        <p:spPr/>
        <p:txBody>
          <a:bodyPr/>
          <a:lstStyle/>
          <a:p>
            <a:fld id="{452AC139-7EE8-40D0-8846-A22A0F2CB266}" type="slidenum">
              <a:rPr lang="he-IL" smtClean="0"/>
              <a:t>‹#›</a:t>
            </a:fld>
            <a:endParaRPr lang="he-IL"/>
          </a:p>
        </p:txBody>
      </p:sp>
    </p:spTree>
    <p:extLst>
      <p:ext uri="{BB962C8B-B14F-4D97-AF65-F5344CB8AC3E}">
        <p14:creationId xmlns:p14="http://schemas.microsoft.com/office/powerpoint/2010/main" val="1142564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8E1EF6C-FD92-73B9-D2EA-B50944039958}"/>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DE8DED90-EDA1-85ED-4634-725FCF6D7CF0}"/>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CCD7791A-AFC4-0E8F-580A-D56E49A3A335}"/>
              </a:ext>
            </a:extLst>
          </p:cNvPr>
          <p:cNvSpPr>
            <a:spLocks noGrp="1"/>
          </p:cNvSpPr>
          <p:nvPr>
            <p:ph type="dt" sz="half" idx="10"/>
          </p:nvPr>
        </p:nvSpPr>
        <p:spPr/>
        <p:txBody>
          <a:bodyPr/>
          <a:lstStyle/>
          <a:p>
            <a:fld id="{0FC862CB-E283-4C97-84BA-8BBCF245CAFC}" type="datetimeFigureOut">
              <a:rPr lang="he-IL" smtClean="0"/>
              <a:t>י"ד/תמוז/תשפ"ו</a:t>
            </a:fld>
            <a:endParaRPr lang="he-IL"/>
          </a:p>
        </p:txBody>
      </p:sp>
      <p:sp>
        <p:nvSpPr>
          <p:cNvPr id="5" name="מציין מיקום של כותרת תחתונה 4">
            <a:extLst>
              <a:ext uri="{FF2B5EF4-FFF2-40B4-BE49-F238E27FC236}">
                <a16:creationId xmlns:a16="http://schemas.microsoft.com/office/drawing/2014/main" id="{BAD97AA5-ACEA-FDCA-F7AF-48C6D8C2D317}"/>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45D85E5E-32FB-95BA-391D-CAD187D4B93D}"/>
              </a:ext>
            </a:extLst>
          </p:cNvPr>
          <p:cNvSpPr>
            <a:spLocks noGrp="1"/>
          </p:cNvSpPr>
          <p:nvPr>
            <p:ph type="sldNum" sz="quarter" idx="12"/>
          </p:nvPr>
        </p:nvSpPr>
        <p:spPr/>
        <p:txBody>
          <a:bodyPr/>
          <a:lstStyle/>
          <a:p>
            <a:fld id="{452AC139-7EE8-40D0-8846-A22A0F2CB266}" type="slidenum">
              <a:rPr lang="he-IL" smtClean="0"/>
              <a:t>‹#›</a:t>
            </a:fld>
            <a:endParaRPr lang="he-IL"/>
          </a:p>
        </p:txBody>
      </p:sp>
    </p:spTree>
    <p:extLst>
      <p:ext uri="{BB962C8B-B14F-4D97-AF65-F5344CB8AC3E}">
        <p14:creationId xmlns:p14="http://schemas.microsoft.com/office/powerpoint/2010/main" val="638026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FC55D8BA-B762-7ECD-3C79-14144852B714}"/>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EACF4FA6-FB86-819B-F38F-5632EE821DE1}"/>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B5039BBD-3972-3237-33CB-EFBF83F1E996}"/>
              </a:ext>
            </a:extLst>
          </p:cNvPr>
          <p:cNvSpPr>
            <a:spLocks noGrp="1"/>
          </p:cNvSpPr>
          <p:nvPr>
            <p:ph type="dt" sz="half" idx="10"/>
          </p:nvPr>
        </p:nvSpPr>
        <p:spPr/>
        <p:txBody>
          <a:bodyPr/>
          <a:lstStyle/>
          <a:p>
            <a:fld id="{0FC862CB-E283-4C97-84BA-8BBCF245CAFC}" type="datetimeFigureOut">
              <a:rPr lang="he-IL" smtClean="0"/>
              <a:t>י"ד/תמוז/תשפ"ו</a:t>
            </a:fld>
            <a:endParaRPr lang="he-IL"/>
          </a:p>
        </p:txBody>
      </p:sp>
      <p:sp>
        <p:nvSpPr>
          <p:cNvPr id="5" name="מציין מיקום של כותרת תחתונה 4">
            <a:extLst>
              <a:ext uri="{FF2B5EF4-FFF2-40B4-BE49-F238E27FC236}">
                <a16:creationId xmlns:a16="http://schemas.microsoft.com/office/drawing/2014/main" id="{26B99D77-0AC5-7470-917A-85BEC0EFFDB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E2410929-6CC9-8CAB-3B7B-6C62B014A9F3}"/>
              </a:ext>
            </a:extLst>
          </p:cNvPr>
          <p:cNvSpPr>
            <a:spLocks noGrp="1"/>
          </p:cNvSpPr>
          <p:nvPr>
            <p:ph type="sldNum" sz="quarter" idx="12"/>
          </p:nvPr>
        </p:nvSpPr>
        <p:spPr/>
        <p:txBody>
          <a:bodyPr/>
          <a:lstStyle/>
          <a:p>
            <a:fld id="{452AC139-7EE8-40D0-8846-A22A0F2CB266}" type="slidenum">
              <a:rPr lang="he-IL" smtClean="0"/>
              <a:t>‹#›</a:t>
            </a:fld>
            <a:endParaRPr lang="he-IL"/>
          </a:p>
        </p:txBody>
      </p:sp>
    </p:spTree>
    <p:extLst>
      <p:ext uri="{BB962C8B-B14F-4D97-AF65-F5344CB8AC3E}">
        <p14:creationId xmlns:p14="http://schemas.microsoft.com/office/powerpoint/2010/main" val="1639020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CD352FF-0B72-0C6E-5D06-45F8FBF5D44D}"/>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BEC536BD-2310-F0CE-3DB3-0F1314DEC2E9}"/>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F468C610-4642-E469-95AD-E4571F6333F9}"/>
              </a:ext>
            </a:extLst>
          </p:cNvPr>
          <p:cNvSpPr>
            <a:spLocks noGrp="1"/>
          </p:cNvSpPr>
          <p:nvPr>
            <p:ph type="dt" sz="half" idx="10"/>
          </p:nvPr>
        </p:nvSpPr>
        <p:spPr/>
        <p:txBody>
          <a:bodyPr/>
          <a:lstStyle/>
          <a:p>
            <a:fld id="{0FC862CB-E283-4C97-84BA-8BBCF245CAFC}" type="datetimeFigureOut">
              <a:rPr lang="he-IL" smtClean="0"/>
              <a:t>י"ד/תמוז/תשפ"ו</a:t>
            </a:fld>
            <a:endParaRPr lang="he-IL"/>
          </a:p>
        </p:txBody>
      </p:sp>
      <p:sp>
        <p:nvSpPr>
          <p:cNvPr id="5" name="מציין מיקום של כותרת תחתונה 4">
            <a:extLst>
              <a:ext uri="{FF2B5EF4-FFF2-40B4-BE49-F238E27FC236}">
                <a16:creationId xmlns:a16="http://schemas.microsoft.com/office/drawing/2014/main" id="{E67BE089-4679-4362-EC77-D1E09CF5EC2B}"/>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8A333714-70A6-C875-FE18-9DD4B4ACDEC2}"/>
              </a:ext>
            </a:extLst>
          </p:cNvPr>
          <p:cNvSpPr>
            <a:spLocks noGrp="1"/>
          </p:cNvSpPr>
          <p:nvPr>
            <p:ph type="sldNum" sz="quarter" idx="12"/>
          </p:nvPr>
        </p:nvSpPr>
        <p:spPr/>
        <p:txBody>
          <a:bodyPr/>
          <a:lstStyle/>
          <a:p>
            <a:fld id="{452AC139-7EE8-40D0-8846-A22A0F2CB266}" type="slidenum">
              <a:rPr lang="he-IL" smtClean="0"/>
              <a:t>‹#›</a:t>
            </a:fld>
            <a:endParaRPr lang="he-IL"/>
          </a:p>
        </p:txBody>
      </p:sp>
    </p:spTree>
    <p:extLst>
      <p:ext uri="{BB962C8B-B14F-4D97-AF65-F5344CB8AC3E}">
        <p14:creationId xmlns:p14="http://schemas.microsoft.com/office/powerpoint/2010/main" val="3535158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CF5BEB5-32B8-CD2E-62FA-B087E00523C9}"/>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456E3A29-BF93-33AF-21D8-F516C051A9C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08AB16A1-390D-DBF8-3566-EED15DB70A93}"/>
              </a:ext>
            </a:extLst>
          </p:cNvPr>
          <p:cNvSpPr>
            <a:spLocks noGrp="1"/>
          </p:cNvSpPr>
          <p:nvPr>
            <p:ph type="dt" sz="half" idx="10"/>
          </p:nvPr>
        </p:nvSpPr>
        <p:spPr/>
        <p:txBody>
          <a:bodyPr/>
          <a:lstStyle/>
          <a:p>
            <a:fld id="{0FC862CB-E283-4C97-84BA-8BBCF245CAFC}" type="datetimeFigureOut">
              <a:rPr lang="he-IL" smtClean="0"/>
              <a:t>י"ד/תמוז/תשפ"ו</a:t>
            </a:fld>
            <a:endParaRPr lang="he-IL"/>
          </a:p>
        </p:txBody>
      </p:sp>
      <p:sp>
        <p:nvSpPr>
          <p:cNvPr id="5" name="מציין מיקום של כותרת תחתונה 4">
            <a:extLst>
              <a:ext uri="{FF2B5EF4-FFF2-40B4-BE49-F238E27FC236}">
                <a16:creationId xmlns:a16="http://schemas.microsoft.com/office/drawing/2014/main" id="{FA612061-A92A-40F3-6DD8-2D0CB0394EA1}"/>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91AA59F9-3F29-CB2C-EB16-6D88067D4301}"/>
              </a:ext>
            </a:extLst>
          </p:cNvPr>
          <p:cNvSpPr>
            <a:spLocks noGrp="1"/>
          </p:cNvSpPr>
          <p:nvPr>
            <p:ph type="sldNum" sz="quarter" idx="12"/>
          </p:nvPr>
        </p:nvSpPr>
        <p:spPr/>
        <p:txBody>
          <a:bodyPr/>
          <a:lstStyle/>
          <a:p>
            <a:fld id="{452AC139-7EE8-40D0-8846-A22A0F2CB266}" type="slidenum">
              <a:rPr lang="he-IL" smtClean="0"/>
              <a:t>‹#›</a:t>
            </a:fld>
            <a:endParaRPr lang="he-IL"/>
          </a:p>
        </p:txBody>
      </p:sp>
    </p:spTree>
    <p:extLst>
      <p:ext uri="{BB962C8B-B14F-4D97-AF65-F5344CB8AC3E}">
        <p14:creationId xmlns:p14="http://schemas.microsoft.com/office/powerpoint/2010/main" val="2540545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ADA1BC5-23C1-6FE5-D08D-719D52C84AC3}"/>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21AF4F4D-D619-AF93-F030-248E93693D0F}"/>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6DAFC291-0D8D-31A1-CC13-FB82CFC8ACF2}"/>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8C75D451-AF87-5F98-932F-474E48363552}"/>
              </a:ext>
            </a:extLst>
          </p:cNvPr>
          <p:cNvSpPr>
            <a:spLocks noGrp="1"/>
          </p:cNvSpPr>
          <p:nvPr>
            <p:ph type="dt" sz="half" idx="10"/>
          </p:nvPr>
        </p:nvSpPr>
        <p:spPr/>
        <p:txBody>
          <a:bodyPr/>
          <a:lstStyle/>
          <a:p>
            <a:fld id="{0FC862CB-E283-4C97-84BA-8BBCF245CAFC}" type="datetimeFigureOut">
              <a:rPr lang="he-IL" smtClean="0"/>
              <a:t>י"ד/תמוז/תשפ"ו</a:t>
            </a:fld>
            <a:endParaRPr lang="he-IL"/>
          </a:p>
        </p:txBody>
      </p:sp>
      <p:sp>
        <p:nvSpPr>
          <p:cNvPr id="6" name="מציין מיקום של כותרת תחתונה 5">
            <a:extLst>
              <a:ext uri="{FF2B5EF4-FFF2-40B4-BE49-F238E27FC236}">
                <a16:creationId xmlns:a16="http://schemas.microsoft.com/office/drawing/2014/main" id="{BD43CCA0-A342-BD6F-A2BB-952FBE252E6D}"/>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DAFE0514-9DB0-7ED7-3C96-8D07E2F2A36F}"/>
              </a:ext>
            </a:extLst>
          </p:cNvPr>
          <p:cNvSpPr>
            <a:spLocks noGrp="1"/>
          </p:cNvSpPr>
          <p:nvPr>
            <p:ph type="sldNum" sz="quarter" idx="12"/>
          </p:nvPr>
        </p:nvSpPr>
        <p:spPr/>
        <p:txBody>
          <a:bodyPr/>
          <a:lstStyle/>
          <a:p>
            <a:fld id="{452AC139-7EE8-40D0-8846-A22A0F2CB266}" type="slidenum">
              <a:rPr lang="he-IL" smtClean="0"/>
              <a:t>‹#›</a:t>
            </a:fld>
            <a:endParaRPr lang="he-IL"/>
          </a:p>
        </p:txBody>
      </p:sp>
    </p:spTree>
    <p:extLst>
      <p:ext uri="{BB962C8B-B14F-4D97-AF65-F5344CB8AC3E}">
        <p14:creationId xmlns:p14="http://schemas.microsoft.com/office/powerpoint/2010/main" val="3547154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BCE7ECD-7DF3-630D-3DCA-D8C4BF81C924}"/>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93DF85EE-EBAB-3A42-AB65-7A8C14F6EB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AB18E718-76C4-5006-1942-406B81F2AAA0}"/>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6703BC3D-026A-6157-0CBF-916C3E3B82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06F1E728-22CC-9947-7249-6816A4F988A6}"/>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8ECFE098-8E3E-0E14-A910-3CBC32299288}"/>
              </a:ext>
            </a:extLst>
          </p:cNvPr>
          <p:cNvSpPr>
            <a:spLocks noGrp="1"/>
          </p:cNvSpPr>
          <p:nvPr>
            <p:ph type="dt" sz="half" idx="10"/>
          </p:nvPr>
        </p:nvSpPr>
        <p:spPr/>
        <p:txBody>
          <a:bodyPr/>
          <a:lstStyle/>
          <a:p>
            <a:fld id="{0FC862CB-E283-4C97-84BA-8BBCF245CAFC}" type="datetimeFigureOut">
              <a:rPr lang="he-IL" smtClean="0"/>
              <a:t>י"ד/תמוז/תשפ"ו</a:t>
            </a:fld>
            <a:endParaRPr lang="he-IL"/>
          </a:p>
        </p:txBody>
      </p:sp>
      <p:sp>
        <p:nvSpPr>
          <p:cNvPr id="8" name="מציין מיקום של כותרת תחתונה 7">
            <a:extLst>
              <a:ext uri="{FF2B5EF4-FFF2-40B4-BE49-F238E27FC236}">
                <a16:creationId xmlns:a16="http://schemas.microsoft.com/office/drawing/2014/main" id="{BCBDA33F-EAFF-2286-4994-0C51F8778639}"/>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BBA2D281-A4D2-033C-AE8C-884AC81314C0}"/>
              </a:ext>
            </a:extLst>
          </p:cNvPr>
          <p:cNvSpPr>
            <a:spLocks noGrp="1"/>
          </p:cNvSpPr>
          <p:nvPr>
            <p:ph type="sldNum" sz="quarter" idx="12"/>
          </p:nvPr>
        </p:nvSpPr>
        <p:spPr/>
        <p:txBody>
          <a:bodyPr/>
          <a:lstStyle/>
          <a:p>
            <a:fld id="{452AC139-7EE8-40D0-8846-A22A0F2CB266}" type="slidenum">
              <a:rPr lang="he-IL" smtClean="0"/>
              <a:t>‹#›</a:t>
            </a:fld>
            <a:endParaRPr lang="he-IL"/>
          </a:p>
        </p:txBody>
      </p:sp>
    </p:spTree>
    <p:extLst>
      <p:ext uri="{BB962C8B-B14F-4D97-AF65-F5344CB8AC3E}">
        <p14:creationId xmlns:p14="http://schemas.microsoft.com/office/powerpoint/2010/main" val="1640428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1E9915E-4AF7-E73E-4778-41B07646491E}"/>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2497B5D2-0BC6-2103-460D-6B2EF57A0351}"/>
              </a:ext>
            </a:extLst>
          </p:cNvPr>
          <p:cNvSpPr>
            <a:spLocks noGrp="1"/>
          </p:cNvSpPr>
          <p:nvPr>
            <p:ph type="dt" sz="half" idx="10"/>
          </p:nvPr>
        </p:nvSpPr>
        <p:spPr/>
        <p:txBody>
          <a:bodyPr/>
          <a:lstStyle/>
          <a:p>
            <a:fld id="{0FC862CB-E283-4C97-84BA-8BBCF245CAFC}" type="datetimeFigureOut">
              <a:rPr lang="he-IL" smtClean="0"/>
              <a:t>י"ד/תמוז/תשפ"ו</a:t>
            </a:fld>
            <a:endParaRPr lang="he-IL"/>
          </a:p>
        </p:txBody>
      </p:sp>
      <p:sp>
        <p:nvSpPr>
          <p:cNvPr id="4" name="מציין מיקום של כותרת תחתונה 3">
            <a:extLst>
              <a:ext uri="{FF2B5EF4-FFF2-40B4-BE49-F238E27FC236}">
                <a16:creationId xmlns:a16="http://schemas.microsoft.com/office/drawing/2014/main" id="{722BCF50-21E9-AEEC-F1E4-65DAD0A7388C}"/>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F6F49103-C067-CC46-3175-C41ACE709636}"/>
              </a:ext>
            </a:extLst>
          </p:cNvPr>
          <p:cNvSpPr>
            <a:spLocks noGrp="1"/>
          </p:cNvSpPr>
          <p:nvPr>
            <p:ph type="sldNum" sz="quarter" idx="12"/>
          </p:nvPr>
        </p:nvSpPr>
        <p:spPr/>
        <p:txBody>
          <a:bodyPr/>
          <a:lstStyle/>
          <a:p>
            <a:fld id="{452AC139-7EE8-40D0-8846-A22A0F2CB266}" type="slidenum">
              <a:rPr lang="he-IL" smtClean="0"/>
              <a:t>‹#›</a:t>
            </a:fld>
            <a:endParaRPr lang="he-IL"/>
          </a:p>
        </p:txBody>
      </p:sp>
    </p:spTree>
    <p:extLst>
      <p:ext uri="{BB962C8B-B14F-4D97-AF65-F5344CB8AC3E}">
        <p14:creationId xmlns:p14="http://schemas.microsoft.com/office/powerpoint/2010/main" val="3097940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C0253DEC-08D7-6ECF-428E-0E5D3E9B41AD}"/>
              </a:ext>
            </a:extLst>
          </p:cNvPr>
          <p:cNvSpPr>
            <a:spLocks noGrp="1"/>
          </p:cNvSpPr>
          <p:nvPr>
            <p:ph type="dt" sz="half" idx="10"/>
          </p:nvPr>
        </p:nvSpPr>
        <p:spPr/>
        <p:txBody>
          <a:bodyPr/>
          <a:lstStyle/>
          <a:p>
            <a:fld id="{0FC862CB-E283-4C97-84BA-8BBCF245CAFC}" type="datetimeFigureOut">
              <a:rPr lang="he-IL" smtClean="0"/>
              <a:t>י"ד/תמוז/תשפ"ו</a:t>
            </a:fld>
            <a:endParaRPr lang="he-IL"/>
          </a:p>
        </p:txBody>
      </p:sp>
      <p:sp>
        <p:nvSpPr>
          <p:cNvPr id="3" name="מציין מיקום של כותרת תחתונה 2">
            <a:extLst>
              <a:ext uri="{FF2B5EF4-FFF2-40B4-BE49-F238E27FC236}">
                <a16:creationId xmlns:a16="http://schemas.microsoft.com/office/drawing/2014/main" id="{3B691362-96CA-F744-8065-ADCCED173E77}"/>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6FD94EE9-9198-4035-8962-A13CFF061D8E}"/>
              </a:ext>
            </a:extLst>
          </p:cNvPr>
          <p:cNvSpPr>
            <a:spLocks noGrp="1"/>
          </p:cNvSpPr>
          <p:nvPr>
            <p:ph type="sldNum" sz="quarter" idx="12"/>
          </p:nvPr>
        </p:nvSpPr>
        <p:spPr/>
        <p:txBody>
          <a:bodyPr/>
          <a:lstStyle/>
          <a:p>
            <a:fld id="{452AC139-7EE8-40D0-8846-A22A0F2CB266}" type="slidenum">
              <a:rPr lang="he-IL" smtClean="0"/>
              <a:t>‹#›</a:t>
            </a:fld>
            <a:endParaRPr lang="he-IL"/>
          </a:p>
        </p:txBody>
      </p:sp>
    </p:spTree>
    <p:extLst>
      <p:ext uri="{BB962C8B-B14F-4D97-AF65-F5344CB8AC3E}">
        <p14:creationId xmlns:p14="http://schemas.microsoft.com/office/powerpoint/2010/main" val="23235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D66C999-7188-C18D-8237-C3C82086074D}"/>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A8E65B2E-9EA3-48C0-6DC3-F3CF8E35B6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4E1403CB-FF04-56FD-5096-BB7BDDD86B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E23DFEC7-3FCD-D372-A45A-F2749D9E31DA}"/>
              </a:ext>
            </a:extLst>
          </p:cNvPr>
          <p:cNvSpPr>
            <a:spLocks noGrp="1"/>
          </p:cNvSpPr>
          <p:nvPr>
            <p:ph type="dt" sz="half" idx="10"/>
          </p:nvPr>
        </p:nvSpPr>
        <p:spPr/>
        <p:txBody>
          <a:bodyPr/>
          <a:lstStyle/>
          <a:p>
            <a:fld id="{0FC862CB-E283-4C97-84BA-8BBCF245CAFC}" type="datetimeFigureOut">
              <a:rPr lang="he-IL" smtClean="0"/>
              <a:t>י"ד/תמוז/תשפ"ו</a:t>
            </a:fld>
            <a:endParaRPr lang="he-IL"/>
          </a:p>
        </p:txBody>
      </p:sp>
      <p:sp>
        <p:nvSpPr>
          <p:cNvPr id="6" name="מציין מיקום של כותרת תחתונה 5">
            <a:extLst>
              <a:ext uri="{FF2B5EF4-FFF2-40B4-BE49-F238E27FC236}">
                <a16:creationId xmlns:a16="http://schemas.microsoft.com/office/drawing/2014/main" id="{DC466A52-5E73-7958-3C81-CE33A3985802}"/>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935D5568-E359-B292-23E2-D8B447F249DA}"/>
              </a:ext>
            </a:extLst>
          </p:cNvPr>
          <p:cNvSpPr>
            <a:spLocks noGrp="1"/>
          </p:cNvSpPr>
          <p:nvPr>
            <p:ph type="sldNum" sz="quarter" idx="12"/>
          </p:nvPr>
        </p:nvSpPr>
        <p:spPr/>
        <p:txBody>
          <a:bodyPr/>
          <a:lstStyle/>
          <a:p>
            <a:fld id="{452AC139-7EE8-40D0-8846-A22A0F2CB266}" type="slidenum">
              <a:rPr lang="he-IL" smtClean="0"/>
              <a:t>‹#›</a:t>
            </a:fld>
            <a:endParaRPr lang="he-IL"/>
          </a:p>
        </p:txBody>
      </p:sp>
    </p:spTree>
    <p:extLst>
      <p:ext uri="{BB962C8B-B14F-4D97-AF65-F5344CB8AC3E}">
        <p14:creationId xmlns:p14="http://schemas.microsoft.com/office/powerpoint/2010/main" val="1203950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9C6DAEF-B725-A59E-2C8B-FE89D903D110}"/>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4A0CAF26-7A0A-D73D-0489-8C05954562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CC7077FF-C0D8-9C83-C664-1ED57AF495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23BA01AC-77C6-5FA5-ADC2-63D695BBEB81}"/>
              </a:ext>
            </a:extLst>
          </p:cNvPr>
          <p:cNvSpPr>
            <a:spLocks noGrp="1"/>
          </p:cNvSpPr>
          <p:nvPr>
            <p:ph type="dt" sz="half" idx="10"/>
          </p:nvPr>
        </p:nvSpPr>
        <p:spPr/>
        <p:txBody>
          <a:bodyPr/>
          <a:lstStyle/>
          <a:p>
            <a:fld id="{0FC862CB-E283-4C97-84BA-8BBCF245CAFC}" type="datetimeFigureOut">
              <a:rPr lang="he-IL" smtClean="0"/>
              <a:t>י"ד/תמוז/תשפ"ו</a:t>
            </a:fld>
            <a:endParaRPr lang="he-IL"/>
          </a:p>
        </p:txBody>
      </p:sp>
      <p:sp>
        <p:nvSpPr>
          <p:cNvPr id="6" name="מציין מיקום של כותרת תחתונה 5">
            <a:extLst>
              <a:ext uri="{FF2B5EF4-FFF2-40B4-BE49-F238E27FC236}">
                <a16:creationId xmlns:a16="http://schemas.microsoft.com/office/drawing/2014/main" id="{78DAD446-C9CF-F0AE-7B8D-D5A7E3A05824}"/>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855BA14A-CE8E-880B-39A4-B6A8756D1611}"/>
              </a:ext>
            </a:extLst>
          </p:cNvPr>
          <p:cNvSpPr>
            <a:spLocks noGrp="1"/>
          </p:cNvSpPr>
          <p:nvPr>
            <p:ph type="sldNum" sz="quarter" idx="12"/>
          </p:nvPr>
        </p:nvSpPr>
        <p:spPr/>
        <p:txBody>
          <a:bodyPr/>
          <a:lstStyle/>
          <a:p>
            <a:fld id="{452AC139-7EE8-40D0-8846-A22A0F2CB266}" type="slidenum">
              <a:rPr lang="he-IL" smtClean="0"/>
              <a:t>‹#›</a:t>
            </a:fld>
            <a:endParaRPr lang="he-IL"/>
          </a:p>
        </p:txBody>
      </p:sp>
    </p:spTree>
    <p:extLst>
      <p:ext uri="{BB962C8B-B14F-4D97-AF65-F5344CB8AC3E}">
        <p14:creationId xmlns:p14="http://schemas.microsoft.com/office/powerpoint/2010/main" val="3604142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DF525B3E-A92B-CC77-F32E-56B9A6DCC8CC}"/>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3911B6B2-2D7A-1443-CC7F-21531F5A075C}"/>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D5484E25-1D89-5740-35BB-D76FE566634A}"/>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82000"/>
                  </a:schemeClr>
                </a:solidFill>
              </a:defRPr>
            </a:lvl1pPr>
          </a:lstStyle>
          <a:p>
            <a:fld id="{0FC862CB-E283-4C97-84BA-8BBCF245CAFC}" type="datetimeFigureOut">
              <a:rPr lang="he-IL" smtClean="0"/>
              <a:t>י"ד/תמוז/תשפ"ו</a:t>
            </a:fld>
            <a:endParaRPr lang="he-IL"/>
          </a:p>
        </p:txBody>
      </p:sp>
      <p:sp>
        <p:nvSpPr>
          <p:cNvPr id="5" name="מציין מיקום של כותרת תחתונה 4">
            <a:extLst>
              <a:ext uri="{FF2B5EF4-FFF2-40B4-BE49-F238E27FC236}">
                <a16:creationId xmlns:a16="http://schemas.microsoft.com/office/drawing/2014/main" id="{1B1D50AF-0F3D-5C63-D91A-C5C0B5E6CF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82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E68BC996-7370-B3AB-D4BC-F1EFF4AB0B59}"/>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82000"/>
                  </a:schemeClr>
                </a:solidFill>
              </a:defRPr>
            </a:lvl1pPr>
          </a:lstStyle>
          <a:p>
            <a:fld id="{452AC139-7EE8-40D0-8846-A22A0F2CB266}" type="slidenum">
              <a:rPr lang="he-IL" smtClean="0"/>
              <a:t>‹#›</a:t>
            </a:fld>
            <a:endParaRPr lang="he-IL"/>
          </a:p>
        </p:txBody>
      </p:sp>
    </p:spTree>
    <p:extLst>
      <p:ext uri="{BB962C8B-B14F-4D97-AF65-F5344CB8AC3E}">
        <p14:creationId xmlns:p14="http://schemas.microsoft.com/office/powerpoint/2010/main" val="3774513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תמונה 5" descr="אוסף של כל התמונות שמופיעות בשקפים הבאים" title="קולאז' תמונות תחרות 2026">
            <a:extLst>
              <a:ext uri="{FF2B5EF4-FFF2-40B4-BE49-F238E27FC236}">
                <a16:creationId xmlns:a16="http://schemas.microsoft.com/office/drawing/2014/main" id="{773F3B8A-B37B-0807-6E0B-3D05DC755410}"/>
              </a:ext>
            </a:extLst>
          </p:cNvPr>
          <p:cNvPicPr>
            <a:picLocks noChangeAspect="1"/>
          </p:cNvPicPr>
          <p:nvPr/>
        </p:nvPicPr>
        <p:blipFill>
          <a:blip r:embed="rId2"/>
          <a:srcRect r="872" b="1"/>
          <a:stretch>
            <a:fillRect/>
          </a:stretch>
        </p:blipFill>
        <p:spPr>
          <a:xfrm>
            <a:off x="20" y="1282"/>
            <a:ext cx="12191980" cy="6856718"/>
          </a:xfrm>
          <a:prstGeom prst="rect">
            <a:avLst/>
          </a:prstGeom>
        </p:spPr>
      </p:pic>
    </p:spTree>
    <p:extLst>
      <p:ext uri="{BB962C8B-B14F-4D97-AF65-F5344CB8AC3E}">
        <p14:creationId xmlns:p14="http://schemas.microsoft.com/office/powerpoint/2010/main" val="27922733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descr="יעל נובי במצוק" title="תמונת פרופיל">
            <a:extLst>
              <a:ext uri="{FF2B5EF4-FFF2-40B4-BE49-F238E27FC236}">
                <a16:creationId xmlns:a16="http://schemas.microsoft.com/office/drawing/2014/main" id="{528D6721-85E2-9D00-C57C-EF530B0660BE}"/>
              </a:ext>
            </a:extLst>
          </p:cNvPr>
          <p:cNvPicPr>
            <a:picLocks noChangeAspect="1"/>
          </p:cNvPicPr>
          <p:nvPr/>
        </p:nvPicPr>
        <p:blipFill>
          <a:blip r:embed="rId2"/>
          <a:stretch>
            <a:fillRect/>
          </a:stretch>
        </p:blipFill>
        <p:spPr>
          <a:xfrm>
            <a:off x="822853" y="298449"/>
            <a:ext cx="4655080" cy="6206773"/>
          </a:xfrm>
          <a:prstGeom prst="rect">
            <a:avLst/>
          </a:prstGeom>
          <a:ln>
            <a:noFill/>
          </a:ln>
          <a:effectLst>
            <a:outerShdw blurRad="190500" algn="tl" rotWithShape="0">
              <a:srgbClr val="000000">
                <a:alpha val="70000"/>
              </a:srgbClr>
            </a:outerShdw>
          </a:effectLst>
        </p:spPr>
      </p:pic>
      <p:sp>
        <p:nvSpPr>
          <p:cNvPr id="6" name="תיבת טקסט 5">
            <a:extLst>
              <a:ext uri="{FF2B5EF4-FFF2-40B4-BE49-F238E27FC236}">
                <a16:creationId xmlns:a16="http://schemas.microsoft.com/office/drawing/2014/main" id="{4B24D83F-3177-E8F1-5174-E3113E2E2584}"/>
              </a:ext>
            </a:extLst>
          </p:cNvPr>
          <p:cNvSpPr txBox="1"/>
          <p:nvPr/>
        </p:nvSpPr>
        <p:spPr>
          <a:xfrm>
            <a:off x="6858000" y="484716"/>
            <a:ext cx="4826792" cy="5293757"/>
          </a:xfrm>
          <a:prstGeom prst="rect">
            <a:avLst/>
          </a:prstGeom>
          <a:noFill/>
        </p:spPr>
        <p:txBody>
          <a:bodyPr wrap="square">
            <a:spAutoFit/>
          </a:bodyPr>
          <a:lstStyle/>
          <a:p>
            <a:pPr>
              <a:buNone/>
            </a:pPr>
            <a:r>
              <a:rPr lang="he-IL" b="1" i="0" dirty="0">
                <a:solidFill>
                  <a:srgbClr val="1F1F1F"/>
                </a:solidFill>
                <a:effectLst/>
                <a:latin typeface="docs-Roboto"/>
              </a:rPr>
              <a:t>צילום 8- תמונת פרופיל</a:t>
            </a:r>
          </a:p>
          <a:p>
            <a:pPr>
              <a:buNone/>
            </a:pPr>
            <a:endParaRPr lang="he-IL" b="1" dirty="0">
              <a:solidFill>
                <a:srgbClr val="1F1F1F"/>
              </a:solidFill>
              <a:latin typeface="docs-Roboto"/>
            </a:endParaRPr>
          </a:p>
          <a:p>
            <a:pPr>
              <a:buNone/>
            </a:pPr>
            <a:r>
              <a:rPr lang="he-IL" sz="1600" b="1" dirty="0">
                <a:solidFill>
                  <a:srgbClr val="1F1F1F"/>
                </a:solidFill>
                <a:latin typeface="docs-Roboto"/>
              </a:rPr>
              <a:t>צילמה: לאה קרמני</a:t>
            </a:r>
          </a:p>
          <a:p>
            <a:pPr>
              <a:buNone/>
            </a:pPr>
            <a:r>
              <a:rPr lang="he-IL" sz="1600" b="1" dirty="0">
                <a:solidFill>
                  <a:srgbClr val="1F1F1F"/>
                </a:solidFill>
                <a:latin typeface="docs-Roboto"/>
              </a:rPr>
              <a:t>מקיף ז' באר שבע</a:t>
            </a:r>
          </a:p>
          <a:p>
            <a:pPr>
              <a:buNone/>
            </a:pPr>
            <a:endParaRPr lang="he-IL" b="0" i="0" dirty="0">
              <a:solidFill>
                <a:srgbClr val="1F1F1F"/>
              </a:solidFill>
              <a:effectLst/>
              <a:latin typeface="docs-Roboto"/>
            </a:endParaRPr>
          </a:p>
          <a:p>
            <a:pPr>
              <a:buNone/>
            </a:pPr>
            <a:r>
              <a:rPr lang="he-IL" b="0" i="0" dirty="0">
                <a:solidFill>
                  <a:srgbClr val="1F1F1F"/>
                </a:solidFill>
                <a:effectLst/>
                <a:latin typeface="docs-Roboto"/>
              </a:rPr>
              <a:t>יעל </a:t>
            </a:r>
            <a:r>
              <a:rPr lang="he-IL" b="0" i="0" dirty="0" err="1">
                <a:solidFill>
                  <a:srgbClr val="1F1F1F"/>
                </a:solidFill>
                <a:effectLst/>
                <a:latin typeface="docs-Roboto"/>
              </a:rPr>
              <a:t>נובי</a:t>
            </a:r>
            <a:r>
              <a:rPr lang="he-IL" b="0" i="0" dirty="0">
                <a:solidFill>
                  <a:srgbClr val="1F1F1F"/>
                </a:solidFill>
                <a:effectLst/>
                <a:latin typeface="docs-Roboto"/>
              </a:rPr>
              <a:t>  (</a:t>
            </a:r>
            <a:r>
              <a:rPr lang="he-IL" b="0" i="0" dirty="0" err="1">
                <a:solidFill>
                  <a:srgbClr val="1F1F1F"/>
                </a:solidFill>
                <a:effectLst/>
                <a:latin typeface="docs-Roboto"/>
              </a:rPr>
              <a:t>Capra</a:t>
            </a:r>
            <a:r>
              <a:rPr lang="he-IL" b="0" i="0" dirty="0">
                <a:solidFill>
                  <a:srgbClr val="1F1F1F"/>
                </a:solidFill>
                <a:effectLst/>
                <a:latin typeface="docs-Roboto"/>
              </a:rPr>
              <a:t> </a:t>
            </a:r>
            <a:r>
              <a:rPr lang="he-IL" b="0" i="0" dirty="0" err="1">
                <a:solidFill>
                  <a:srgbClr val="1F1F1F"/>
                </a:solidFill>
                <a:effectLst/>
                <a:latin typeface="docs-Roboto"/>
              </a:rPr>
              <a:t>nubiana</a:t>
            </a:r>
            <a:r>
              <a:rPr lang="he-IL" b="0" i="0" dirty="0">
                <a:solidFill>
                  <a:srgbClr val="1F1F1F"/>
                </a:solidFill>
                <a:effectLst/>
                <a:latin typeface="docs-Roboto"/>
              </a:rPr>
              <a:t>) </a:t>
            </a:r>
            <a:r>
              <a:rPr lang="he-IL" b="1" i="0" dirty="0">
                <a:solidFill>
                  <a:srgbClr val="1F1F1F"/>
                </a:solidFill>
                <a:effectLst/>
                <a:latin typeface="docs-Roboto"/>
              </a:rPr>
              <a:t> </a:t>
            </a:r>
            <a:r>
              <a:rPr lang="he-IL" b="0" i="0" dirty="0">
                <a:solidFill>
                  <a:srgbClr val="1F1F1F"/>
                </a:solidFill>
                <a:effectLst/>
                <a:latin typeface="docs-Roboto"/>
              </a:rPr>
              <a:t>במצוקים התלולים .  </a:t>
            </a:r>
          </a:p>
          <a:p>
            <a:pPr>
              <a:buNone/>
            </a:pPr>
            <a:r>
              <a:rPr lang="he-IL" b="0" i="0" dirty="0">
                <a:solidFill>
                  <a:srgbClr val="1F1F1F"/>
                </a:solidFill>
                <a:effectLst/>
                <a:latin typeface="docs-Roboto"/>
              </a:rPr>
              <a:t>קרני הנקבה הקצרות, מאפשרות לה לנוע בקלילות במצוקים תלולים. התאמה מורפולוגית זו, מאפשרת לה לתמרן במהירות בנקיקים צרים, להגן על הגדיים מפני טורפים קטנים ועופות דורסים, ולשמור על שיווי משקל אופטימלי בעת הטיפוס. </a:t>
            </a:r>
          </a:p>
          <a:p>
            <a:pPr>
              <a:buNone/>
            </a:pPr>
            <a:r>
              <a:rPr lang="he-IL" b="0" i="0" dirty="0">
                <a:solidFill>
                  <a:srgbClr val="1F1F1F"/>
                </a:solidFill>
                <a:effectLst/>
                <a:latin typeface="docs-Roboto"/>
              </a:rPr>
              <a:t>בניגוד לזכרים המשתמשים בקרניים הכבדות למאבקי שליטה, אצל הנקבה הקרניים הן כלי הגנה נקודתי ויעיל שאינו מהווה נטל אנרגטי בסביבת במדבר דלת המשאבים</a:t>
            </a:r>
            <a:r>
              <a:rPr lang="he-IL" b="1" i="0" dirty="0">
                <a:solidFill>
                  <a:srgbClr val="1F1F1F"/>
                </a:solidFill>
                <a:effectLst/>
                <a:latin typeface="docs-Roboto"/>
              </a:rPr>
              <a:t>.</a:t>
            </a:r>
            <a:endParaRPr lang="he-IL" b="0" i="0" dirty="0">
              <a:solidFill>
                <a:srgbClr val="1F1F1F"/>
              </a:solidFill>
              <a:effectLst/>
              <a:latin typeface="docs-Roboto"/>
            </a:endParaRPr>
          </a:p>
          <a:p>
            <a:pPr>
              <a:buNone/>
            </a:pPr>
            <a:r>
              <a:rPr lang="he-IL" b="0" i="0" dirty="0">
                <a:solidFill>
                  <a:srgbClr val="1F1F1F"/>
                </a:solidFill>
                <a:effectLst/>
                <a:latin typeface="docs-Roboto"/>
              </a:rPr>
              <a:t>בנוסף, צבע הפרווה החום-חולי של היעל מתמזג באופן אידיאלי עם סלעי המדבר והנוף הצחיח, מעניק לה הסוואה מצוינת ומקשה על טורפים להבחין בה מרחוק.</a:t>
            </a:r>
          </a:p>
        </p:txBody>
      </p:sp>
    </p:spTree>
    <p:extLst>
      <p:ext uri="{BB962C8B-B14F-4D97-AF65-F5344CB8AC3E}">
        <p14:creationId xmlns:p14="http://schemas.microsoft.com/office/powerpoint/2010/main" val="27809318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descr="גמל שלמה צהבהב אוחז טרף" title="הציד השקט">
            <a:extLst>
              <a:ext uri="{FF2B5EF4-FFF2-40B4-BE49-F238E27FC236}">
                <a16:creationId xmlns:a16="http://schemas.microsoft.com/office/drawing/2014/main" id="{201ABDD0-3845-93C4-A480-83FD49594CDA}"/>
              </a:ext>
            </a:extLst>
          </p:cNvPr>
          <p:cNvPicPr>
            <a:picLocks noChangeAspect="1"/>
          </p:cNvPicPr>
          <p:nvPr/>
        </p:nvPicPr>
        <p:blipFill>
          <a:blip r:embed="rId2"/>
          <a:stretch>
            <a:fillRect/>
          </a:stretch>
        </p:blipFill>
        <p:spPr>
          <a:xfrm>
            <a:off x="505577" y="594784"/>
            <a:ext cx="5815138" cy="5882216"/>
          </a:xfrm>
          <a:prstGeom prst="rect">
            <a:avLst/>
          </a:prstGeom>
          <a:ln>
            <a:noFill/>
          </a:ln>
          <a:effectLst>
            <a:outerShdw blurRad="190500" algn="tl" rotWithShape="0">
              <a:srgbClr val="000000">
                <a:alpha val="70000"/>
              </a:srgbClr>
            </a:outerShdw>
          </a:effectLst>
        </p:spPr>
      </p:pic>
      <p:sp>
        <p:nvSpPr>
          <p:cNvPr id="4" name="תיבת טקסט 3">
            <a:extLst>
              <a:ext uri="{FF2B5EF4-FFF2-40B4-BE49-F238E27FC236}">
                <a16:creationId xmlns:a16="http://schemas.microsoft.com/office/drawing/2014/main" id="{D9782C48-5229-E93C-17A2-DB7CFD49A419}"/>
              </a:ext>
            </a:extLst>
          </p:cNvPr>
          <p:cNvSpPr txBox="1"/>
          <p:nvPr/>
        </p:nvSpPr>
        <p:spPr>
          <a:xfrm>
            <a:off x="7315200" y="889843"/>
            <a:ext cx="3911600" cy="5078313"/>
          </a:xfrm>
          <a:prstGeom prst="rect">
            <a:avLst/>
          </a:prstGeom>
          <a:noFill/>
        </p:spPr>
        <p:txBody>
          <a:bodyPr wrap="square">
            <a:spAutoFit/>
          </a:bodyPr>
          <a:lstStyle/>
          <a:p>
            <a:pPr>
              <a:buNone/>
            </a:pPr>
            <a:r>
              <a:rPr lang="he-IL" b="1" i="0" dirty="0">
                <a:solidFill>
                  <a:srgbClr val="1F1F1F"/>
                </a:solidFill>
                <a:effectLst/>
                <a:latin typeface="docs-Roboto"/>
              </a:rPr>
              <a:t>צילום 10- הצייד השקט</a:t>
            </a:r>
          </a:p>
          <a:p>
            <a:pPr>
              <a:buNone/>
            </a:pPr>
            <a:endParaRPr lang="he-IL" b="1" dirty="0">
              <a:solidFill>
                <a:srgbClr val="1F1F1F"/>
              </a:solidFill>
              <a:latin typeface="docs-Roboto"/>
            </a:endParaRPr>
          </a:p>
          <a:p>
            <a:r>
              <a:rPr lang="he-IL" b="1" dirty="0"/>
              <a:t>צילמה: כוכבית כחלון </a:t>
            </a:r>
          </a:p>
          <a:p>
            <a:r>
              <a:rPr lang="he-IL" b="1" dirty="0"/>
              <a:t>מקיף רביבים - ראשון לציון</a:t>
            </a:r>
            <a:endParaRPr lang="en-US" dirty="0"/>
          </a:p>
          <a:p>
            <a:pPr>
              <a:buNone/>
            </a:pPr>
            <a:endParaRPr lang="he-IL" b="0" i="0" dirty="0">
              <a:solidFill>
                <a:srgbClr val="1F1F1F"/>
              </a:solidFill>
              <a:effectLst/>
              <a:latin typeface="docs-Roboto"/>
            </a:endParaRPr>
          </a:p>
          <a:p>
            <a:pPr>
              <a:buNone/>
            </a:pPr>
            <a:r>
              <a:rPr lang="he-IL" b="0" i="0" dirty="0">
                <a:solidFill>
                  <a:srgbClr val="1F1F1F"/>
                </a:solidFill>
                <a:effectLst/>
                <a:latin typeface="docs-Roboto"/>
              </a:rPr>
              <a:t>גמל-שלמה צהבהב אוחז בטרפו ברגליו הקדמיות וניזון ממנו.</a:t>
            </a:r>
          </a:p>
          <a:p>
            <a:pPr>
              <a:buNone/>
            </a:pPr>
            <a:r>
              <a:rPr lang="he-IL" b="0" i="0" dirty="0">
                <a:solidFill>
                  <a:srgbClr val="1F1F1F"/>
                </a:solidFill>
                <a:effectLst/>
                <a:latin typeface="docs-Roboto"/>
              </a:rPr>
              <a:t>גמל-שלמה זה מנצל הזדמנות באזור פעילות אנושי ומתקרב לשקית לוכדת זבובים. </a:t>
            </a:r>
          </a:p>
          <a:p>
            <a:pPr>
              <a:buNone/>
            </a:pPr>
            <a:r>
              <a:rPr lang="he-IL" b="0" i="0" dirty="0">
                <a:solidFill>
                  <a:srgbClr val="1F1F1F"/>
                </a:solidFill>
                <a:effectLst/>
                <a:latin typeface="docs-Roboto"/>
              </a:rPr>
              <a:t>במפגש שבין משיכה מלאכותית של הטרף לבין אינסטינקטים טבעיים, הוא מצליח ללכוד זבוב – המחשה חיה ליחסי גומלין מסוג טריפה </a:t>
            </a:r>
            <a:r>
              <a:rPr lang="he-IL" b="0" i="0" dirty="0" err="1">
                <a:solidFill>
                  <a:srgbClr val="1F1F1F"/>
                </a:solidFill>
                <a:effectLst/>
                <a:latin typeface="docs-Roboto"/>
              </a:rPr>
              <a:t>ולהסתגלתם</a:t>
            </a:r>
            <a:r>
              <a:rPr lang="he-IL" b="0" i="0" dirty="0">
                <a:solidFill>
                  <a:srgbClr val="1F1F1F"/>
                </a:solidFill>
                <a:effectLst/>
                <a:latin typeface="docs-Roboto"/>
              </a:rPr>
              <a:t> של טורפים לשינויים בסביבתם. </a:t>
            </a:r>
          </a:p>
          <a:p>
            <a:pPr>
              <a:buNone/>
            </a:pPr>
            <a:r>
              <a:rPr lang="he-IL" b="0" i="0" dirty="0">
                <a:solidFill>
                  <a:srgbClr val="1F1F1F"/>
                </a:solidFill>
                <a:effectLst/>
                <a:latin typeface="docs-Roboto"/>
              </a:rPr>
              <a:t>צבעו הבהיר מסייע לו להסוואה וזוג רגליו קדמיות מקופלות בתנוחת ה"תפילה" האופיינית לו.</a:t>
            </a:r>
          </a:p>
        </p:txBody>
      </p:sp>
    </p:spTree>
    <p:extLst>
      <p:ext uri="{BB962C8B-B14F-4D97-AF65-F5344CB8AC3E}">
        <p14:creationId xmlns:p14="http://schemas.microsoft.com/office/powerpoint/2010/main" val="30266858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descr="פרפר שני לבנינים " title="כרית אחת לשניים">
            <a:extLst>
              <a:ext uri="{FF2B5EF4-FFF2-40B4-BE49-F238E27FC236}">
                <a16:creationId xmlns:a16="http://schemas.microsoft.com/office/drawing/2014/main" id="{77D0D2EA-5A54-1137-7A97-BFD3C2AE2321}"/>
              </a:ext>
            </a:extLst>
          </p:cNvPr>
          <p:cNvPicPr>
            <a:picLocks noChangeAspect="1"/>
          </p:cNvPicPr>
          <p:nvPr/>
        </p:nvPicPr>
        <p:blipFill>
          <a:blip r:embed="rId2"/>
          <a:stretch>
            <a:fillRect/>
          </a:stretch>
        </p:blipFill>
        <p:spPr>
          <a:xfrm>
            <a:off x="404134" y="760026"/>
            <a:ext cx="7307921" cy="5059879"/>
          </a:xfrm>
          <a:prstGeom prst="rect">
            <a:avLst/>
          </a:prstGeom>
          <a:ln>
            <a:noFill/>
          </a:ln>
          <a:effectLst>
            <a:outerShdw blurRad="190500" algn="tl" rotWithShape="0">
              <a:srgbClr val="000000">
                <a:alpha val="70000"/>
              </a:srgbClr>
            </a:outerShdw>
          </a:effectLst>
        </p:spPr>
      </p:pic>
      <p:sp>
        <p:nvSpPr>
          <p:cNvPr id="6" name="תיבת טקסט 5">
            <a:extLst>
              <a:ext uri="{FF2B5EF4-FFF2-40B4-BE49-F238E27FC236}">
                <a16:creationId xmlns:a16="http://schemas.microsoft.com/office/drawing/2014/main" id="{A7DDFDEC-1FCC-DC76-B481-71C8F4E70236}"/>
              </a:ext>
            </a:extLst>
          </p:cNvPr>
          <p:cNvSpPr txBox="1"/>
          <p:nvPr/>
        </p:nvSpPr>
        <p:spPr>
          <a:xfrm>
            <a:off x="7882467" y="760026"/>
            <a:ext cx="4165600" cy="5232202"/>
          </a:xfrm>
          <a:prstGeom prst="rect">
            <a:avLst/>
          </a:prstGeom>
          <a:noFill/>
        </p:spPr>
        <p:txBody>
          <a:bodyPr wrap="square">
            <a:spAutoFit/>
          </a:bodyPr>
          <a:lstStyle/>
          <a:p>
            <a:pPr>
              <a:buNone/>
            </a:pPr>
            <a:r>
              <a:rPr lang="he-IL" b="1" i="0" dirty="0">
                <a:solidFill>
                  <a:srgbClr val="1F1F1F"/>
                </a:solidFill>
                <a:effectLst/>
                <a:latin typeface="docs-Roboto"/>
              </a:rPr>
              <a:t>צילום 4 - כרית אחת לשניים</a:t>
            </a:r>
          </a:p>
          <a:p>
            <a:endParaRPr lang="he-IL" sz="1600" b="1" dirty="0"/>
          </a:p>
          <a:p>
            <a:r>
              <a:rPr lang="he-IL" sz="1600" b="1" dirty="0"/>
              <a:t>צילמה: איריס ריש  </a:t>
            </a:r>
          </a:p>
          <a:p>
            <a:r>
              <a:rPr lang="he-IL" sz="1600" b="1" dirty="0"/>
              <a:t>בית  הספר התיכון העירוני מקיף א'</a:t>
            </a:r>
          </a:p>
          <a:p>
            <a:r>
              <a:rPr lang="he-IL" sz="1600" b="1" dirty="0"/>
              <a:t>באר שבע</a:t>
            </a:r>
            <a:endParaRPr lang="en-US" sz="1600" dirty="0"/>
          </a:p>
          <a:p>
            <a:pPr>
              <a:buNone/>
            </a:pPr>
            <a:endParaRPr lang="he-IL" b="0" i="0" dirty="0">
              <a:solidFill>
                <a:srgbClr val="1F1F1F"/>
              </a:solidFill>
              <a:effectLst/>
              <a:latin typeface="docs-Roboto"/>
            </a:endParaRPr>
          </a:p>
          <a:p>
            <a:pPr>
              <a:buNone/>
            </a:pPr>
            <a:r>
              <a:rPr lang="he-IL" b="0" i="0" dirty="0" err="1">
                <a:solidFill>
                  <a:srgbClr val="1F1F1F"/>
                </a:solidFill>
                <a:effectLst/>
                <a:latin typeface="docs-Roboto"/>
              </a:rPr>
              <a:t>לבנין</a:t>
            </a:r>
            <a:r>
              <a:rPr lang="he-IL" b="0" i="0" dirty="0">
                <a:solidFill>
                  <a:srgbClr val="1F1F1F"/>
                </a:solidFill>
                <a:effectLst/>
                <a:latin typeface="docs-Roboto"/>
              </a:rPr>
              <a:t> העוזרר הוא פרפר גדול ממשפחת </a:t>
            </a:r>
            <a:r>
              <a:rPr lang="he-IL" b="0" i="0" dirty="0" err="1">
                <a:solidFill>
                  <a:srgbClr val="1F1F1F"/>
                </a:solidFill>
                <a:effectLst/>
                <a:latin typeface="docs-Roboto"/>
              </a:rPr>
              <a:t>הלבניניים</a:t>
            </a:r>
            <a:r>
              <a:rPr lang="he-IL" b="0" i="0" dirty="0">
                <a:solidFill>
                  <a:srgbClr val="1F1F1F"/>
                </a:solidFill>
                <a:effectLst/>
                <a:latin typeface="docs-Roboto"/>
              </a:rPr>
              <a:t>. </a:t>
            </a:r>
          </a:p>
          <a:p>
            <a:pPr>
              <a:buNone/>
            </a:pPr>
            <a:r>
              <a:rPr lang="he-IL" b="0" i="0" dirty="0" err="1">
                <a:solidFill>
                  <a:srgbClr val="1F1F1F"/>
                </a:solidFill>
                <a:effectLst/>
                <a:latin typeface="docs-Roboto"/>
              </a:rPr>
              <a:t>הרשתן</a:t>
            </a:r>
            <a:r>
              <a:rPr lang="he-IL" b="0" i="0" dirty="0">
                <a:solidFill>
                  <a:srgbClr val="1F1F1F"/>
                </a:solidFill>
                <a:effectLst/>
                <a:latin typeface="docs-Roboto"/>
              </a:rPr>
              <a:t> נפוץ בישראל בצפון הארץ ובהרי יהודה. כנפיו לבנות וחצי שקופות עם רשת עורקים שחורה ובולטת. </a:t>
            </a:r>
          </a:p>
          <a:p>
            <a:pPr>
              <a:buNone/>
            </a:pPr>
            <a:r>
              <a:rPr lang="he-IL" b="0" i="0" dirty="0" err="1">
                <a:solidFill>
                  <a:srgbClr val="1F1F1F"/>
                </a:solidFill>
                <a:effectLst/>
                <a:latin typeface="docs-Roboto"/>
              </a:rPr>
              <a:t>ללבנין</a:t>
            </a:r>
            <a:r>
              <a:rPr lang="he-IL" b="0" i="0" dirty="0">
                <a:solidFill>
                  <a:srgbClr val="1F1F1F"/>
                </a:solidFill>
                <a:effectLst/>
                <a:latin typeface="docs-Roboto"/>
              </a:rPr>
              <a:t> העוזרר התנהגות  מיוחדת של התכנסות ללינה משותפת בקבוצות.</a:t>
            </a:r>
            <a:endParaRPr lang="en-US" b="0" i="0" dirty="0">
              <a:solidFill>
                <a:srgbClr val="1F1F1F"/>
              </a:solidFill>
              <a:effectLst/>
              <a:latin typeface="docs-Roboto"/>
            </a:endParaRPr>
          </a:p>
          <a:p>
            <a:pPr>
              <a:buNone/>
            </a:pPr>
            <a:r>
              <a:rPr lang="he-IL" b="0" i="0" dirty="0">
                <a:solidFill>
                  <a:srgbClr val="1F1F1F"/>
                </a:solidFill>
                <a:effectLst/>
                <a:latin typeface="docs-Roboto"/>
              </a:rPr>
              <a:t>הלינה מתבצעת במקומות חשופים המציעים יציבות מבנית כדי למנוע תנודות חזקות ברוח. </a:t>
            </a:r>
          </a:p>
          <a:p>
            <a:pPr>
              <a:buNone/>
            </a:pPr>
            <a:r>
              <a:rPr lang="he-IL" b="0" i="0" dirty="0">
                <a:solidFill>
                  <a:srgbClr val="1F1F1F"/>
                </a:solidFill>
                <a:effectLst/>
                <a:latin typeface="docs-Roboto"/>
              </a:rPr>
              <a:t>ההתכנסות מסייעת לשמירה טובה יותר על חום הגוף ומפחיתה את הסיכון להיטרפות. </a:t>
            </a:r>
          </a:p>
          <a:p>
            <a:pPr>
              <a:buNone/>
            </a:pPr>
            <a:r>
              <a:rPr lang="he-IL" b="0" i="0" dirty="0">
                <a:solidFill>
                  <a:srgbClr val="1F1F1F"/>
                </a:solidFill>
                <a:effectLst/>
                <a:latin typeface="docs-Roboto"/>
              </a:rPr>
              <a:t>בצילום שני פריטים היכולים ליצור מראה פרפר גדול ומאיים בעיני טורפים. </a:t>
            </a:r>
          </a:p>
        </p:txBody>
      </p:sp>
      <p:sp>
        <p:nvSpPr>
          <p:cNvPr id="7" name="תיבת טקסט 6">
            <a:extLst>
              <a:ext uri="{FF2B5EF4-FFF2-40B4-BE49-F238E27FC236}">
                <a16:creationId xmlns:a16="http://schemas.microsoft.com/office/drawing/2014/main" id="{A2CB47CC-9D7F-40ED-FB86-699382E1F64F}"/>
              </a:ext>
            </a:extLst>
          </p:cNvPr>
          <p:cNvSpPr txBox="1"/>
          <p:nvPr/>
        </p:nvSpPr>
        <p:spPr>
          <a:xfrm>
            <a:off x="9412789" y="104428"/>
            <a:ext cx="2363147" cy="523220"/>
          </a:xfrm>
          <a:prstGeom prst="rect">
            <a:avLst/>
          </a:prstGeom>
          <a:noFill/>
        </p:spPr>
        <p:txBody>
          <a:bodyPr wrap="none" rtlCol="1">
            <a:spAutoFit/>
          </a:bodyPr>
          <a:lstStyle/>
          <a:p>
            <a:r>
              <a:rPr lang="he-IL" sz="2800" dirty="0">
                <a:solidFill>
                  <a:srgbClr val="AD188C"/>
                </a:solidFill>
                <a:latin typeface="Guttman Yad-Brush" panose="02010401010101010101" pitchFamily="2" charset="-79"/>
                <a:cs typeface="Guttman Yad-Brush" panose="02010401010101010101" pitchFamily="2" charset="-79"/>
              </a:rPr>
              <a:t>מקום ראשון</a:t>
            </a:r>
          </a:p>
        </p:txBody>
      </p:sp>
    </p:spTree>
    <p:extLst>
      <p:ext uri="{BB962C8B-B14F-4D97-AF65-F5344CB8AC3E}">
        <p14:creationId xmlns:p14="http://schemas.microsoft.com/office/powerpoint/2010/main" val="33473433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descr="פרפר מהסוג דובון" title="דובון שובב">
            <a:extLst>
              <a:ext uri="{FF2B5EF4-FFF2-40B4-BE49-F238E27FC236}">
                <a16:creationId xmlns:a16="http://schemas.microsoft.com/office/drawing/2014/main" id="{274FA164-2FD5-41BB-8B4C-3886DCB0A5EB}"/>
              </a:ext>
            </a:extLst>
          </p:cNvPr>
          <p:cNvPicPr>
            <a:picLocks noChangeAspect="1"/>
          </p:cNvPicPr>
          <p:nvPr/>
        </p:nvPicPr>
        <p:blipFill>
          <a:blip r:embed="rId2"/>
          <a:stretch>
            <a:fillRect/>
          </a:stretch>
        </p:blipFill>
        <p:spPr>
          <a:xfrm>
            <a:off x="1100665" y="91998"/>
            <a:ext cx="3800475" cy="6674004"/>
          </a:xfrm>
          <a:prstGeom prst="rect">
            <a:avLst/>
          </a:prstGeom>
          <a:ln>
            <a:noFill/>
          </a:ln>
          <a:effectLst>
            <a:outerShdw blurRad="190500" algn="tl" rotWithShape="0">
              <a:srgbClr val="000000">
                <a:alpha val="70000"/>
              </a:srgbClr>
            </a:outerShdw>
          </a:effectLst>
        </p:spPr>
      </p:pic>
      <p:sp>
        <p:nvSpPr>
          <p:cNvPr id="4" name="תיבת טקסט 3">
            <a:extLst>
              <a:ext uri="{FF2B5EF4-FFF2-40B4-BE49-F238E27FC236}">
                <a16:creationId xmlns:a16="http://schemas.microsoft.com/office/drawing/2014/main" id="{A87B5ED1-5E74-A2C2-7A2D-B09D256BE4B4}"/>
              </a:ext>
            </a:extLst>
          </p:cNvPr>
          <p:cNvSpPr txBox="1"/>
          <p:nvPr/>
        </p:nvSpPr>
        <p:spPr>
          <a:xfrm>
            <a:off x="5147733" y="1250370"/>
            <a:ext cx="6324601" cy="3354765"/>
          </a:xfrm>
          <a:prstGeom prst="rect">
            <a:avLst/>
          </a:prstGeom>
          <a:noFill/>
        </p:spPr>
        <p:txBody>
          <a:bodyPr wrap="square">
            <a:spAutoFit/>
          </a:bodyPr>
          <a:lstStyle/>
          <a:p>
            <a:pPr>
              <a:buNone/>
            </a:pPr>
            <a:r>
              <a:rPr lang="he-IL" b="1" i="0" dirty="0">
                <a:solidFill>
                  <a:srgbClr val="1F1F1F"/>
                </a:solidFill>
                <a:effectLst/>
                <a:latin typeface="docs-Roboto"/>
              </a:rPr>
              <a:t> צילום 2- דובון שובב</a:t>
            </a:r>
          </a:p>
          <a:p>
            <a:pPr>
              <a:buNone/>
            </a:pPr>
            <a:endParaRPr lang="he-IL" b="1" dirty="0">
              <a:solidFill>
                <a:srgbClr val="1F1F1F"/>
              </a:solidFill>
              <a:latin typeface="docs-Roboto"/>
            </a:endParaRPr>
          </a:p>
          <a:p>
            <a:r>
              <a:rPr lang="en-US" sz="1600" b="1" dirty="0"/>
              <a:t> </a:t>
            </a:r>
            <a:r>
              <a:rPr lang="he-IL" sz="1600" b="1" dirty="0"/>
              <a:t>צילמה: </a:t>
            </a:r>
            <a:r>
              <a:rPr lang="he-IL" sz="1600" b="1" dirty="0" err="1"/>
              <a:t>מילכה</a:t>
            </a:r>
            <a:r>
              <a:rPr lang="he-IL" sz="1600" b="1" dirty="0"/>
              <a:t> ברקו גרש</a:t>
            </a:r>
          </a:p>
          <a:p>
            <a:r>
              <a:rPr lang="he-IL" sz="1600" b="1" dirty="0"/>
              <a:t>בית הספר המשותף חוף הכרמל- מעגן מיכאל</a:t>
            </a:r>
            <a:endParaRPr lang="en-US" sz="1600" dirty="0"/>
          </a:p>
          <a:p>
            <a:pPr>
              <a:buNone/>
            </a:pPr>
            <a:endParaRPr lang="he-IL" b="0" i="0" dirty="0">
              <a:solidFill>
                <a:srgbClr val="1F1F1F"/>
              </a:solidFill>
              <a:effectLst/>
              <a:latin typeface="docs-Roboto"/>
            </a:endParaRPr>
          </a:p>
          <a:p>
            <a:pPr>
              <a:buNone/>
            </a:pPr>
            <a:r>
              <a:rPr lang="he-IL" b="0" i="0" dirty="0">
                <a:solidFill>
                  <a:srgbClr val="1F1F1F"/>
                </a:solidFill>
                <a:effectLst/>
                <a:latin typeface="docs-Roboto"/>
              </a:rPr>
              <a:t>דובון יפה תואר ממשפחת </a:t>
            </a:r>
            <a:r>
              <a:rPr lang="he-IL" b="0" i="0" dirty="0" err="1">
                <a:solidFill>
                  <a:srgbClr val="1F1F1F"/>
                </a:solidFill>
                <a:effectLst/>
                <a:latin typeface="docs-Roboto"/>
              </a:rPr>
              <a:t>הדובבוניים</a:t>
            </a:r>
            <a:r>
              <a:rPr lang="he-IL" b="0" i="0" dirty="0">
                <a:solidFill>
                  <a:srgbClr val="1F1F1F"/>
                </a:solidFill>
                <a:effectLst/>
                <a:latin typeface="docs-Roboto"/>
              </a:rPr>
              <a:t> ניזון מצוף של פרחי עוקץ עקרב .</a:t>
            </a:r>
          </a:p>
          <a:p>
            <a:pPr>
              <a:buNone/>
            </a:pPr>
            <a:r>
              <a:rPr lang="he-IL" b="0" i="0" dirty="0">
                <a:solidFill>
                  <a:srgbClr val="1F1F1F"/>
                </a:solidFill>
                <a:effectLst/>
                <a:latin typeface="docs-Roboto"/>
              </a:rPr>
              <a:t>חדק המציצה הארוך, הגמיש והמתגלגל —משמש כמעין "קשית" לשאיבת צוף מעומק הפרח. </a:t>
            </a:r>
          </a:p>
          <a:p>
            <a:pPr>
              <a:buNone/>
            </a:pPr>
            <a:r>
              <a:rPr lang="he-IL" b="0" i="0" dirty="0">
                <a:solidFill>
                  <a:srgbClr val="1F1F1F"/>
                </a:solidFill>
                <a:effectLst/>
                <a:latin typeface="docs-Roboto"/>
              </a:rPr>
              <a:t>כאשר אינו בשימוש, החדק מגולגל כמו קפיץ מתחת לראשו וכך הוא מוגן. </a:t>
            </a:r>
          </a:p>
          <a:p>
            <a:pPr>
              <a:buNone/>
            </a:pPr>
            <a:r>
              <a:rPr lang="he-IL" b="0" i="0" dirty="0">
                <a:solidFill>
                  <a:srgbClr val="1F1F1F"/>
                </a:solidFill>
                <a:effectLst/>
                <a:latin typeface="docs-Roboto"/>
              </a:rPr>
              <a:t>מבנה זה מאפשר גישה למקורות מזון חבויים, ומהווה התאמה מורפולוגית מובהקת בין </a:t>
            </a:r>
            <a:r>
              <a:rPr lang="he-IL" b="0" i="0" dirty="0" err="1">
                <a:solidFill>
                  <a:srgbClr val="1F1F1F"/>
                </a:solidFill>
                <a:effectLst/>
                <a:latin typeface="docs-Roboto"/>
              </a:rPr>
              <a:t>המאביק</a:t>
            </a:r>
            <a:r>
              <a:rPr lang="he-IL" b="0" i="0" dirty="0">
                <a:solidFill>
                  <a:srgbClr val="1F1F1F"/>
                </a:solidFill>
                <a:effectLst/>
                <a:latin typeface="docs-Roboto"/>
              </a:rPr>
              <a:t> לצמח.</a:t>
            </a:r>
          </a:p>
        </p:txBody>
      </p:sp>
      <p:sp>
        <p:nvSpPr>
          <p:cNvPr id="6" name="תיבת טקסט 5">
            <a:extLst>
              <a:ext uri="{FF2B5EF4-FFF2-40B4-BE49-F238E27FC236}">
                <a16:creationId xmlns:a16="http://schemas.microsoft.com/office/drawing/2014/main" id="{8CCFB9E6-80CC-4BBF-628D-1F060AC25B41}"/>
              </a:ext>
            </a:extLst>
          </p:cNvPr>
          <p:cNvSpPr txBox="1"/>
          <p:nvPr/>
        </p:nvSpPr>
        <p:spPr>
          <a:xfrm>
            <a:off x="9488622" y="519295"/>
            <a:ext cx="1856598" cy="523220"/>
          </a:xfrm>
          <a:prstGeom prst="rect">
            <a:avLst/>
          </a:prstGeom>
          <a:noFill/>
        </p:spPr>
        <p:txBody>
          <a:bodyPr wrap="none" rtlCol="1">
            <a:spAutoFit/>
          </a:bodyPr>
          <a:lstStyle/>
          <a:p>
            <a:r>
              <a:rPr lang="he-IL" sz="2800" dirty="0">
                <a:solidFill>
                  <a:srgbClr val="AD188C"/>
                </a:solidFill>
                <a:latin typeface="Guttman Yad-Brush" panose="02010401010101010101" pitchFamily="2" charset="-79"/>
                <a:cs typeface="Guttman Yad-Brush" panose="02010401010101010101" pitchFamily="2" charset="-79"/>
              </a:rPr>
              <a:t>מקום שני</a:t>
            </a:r>
          </a:p>
        </p:txBody>
      </p:sp>
    </p:spTree>
    <p:extLst>
      <p:ext uri="{BB962C8B-B14F-4D97-AF65-F5344CB8AC3E}">
        <p14:creationId xmlns:p14="http://schemas.microsoft.com/office/powerpoint/2010/main" val="30056071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תמונה 2" descr="זוג דררות מקננות בחור של שנקר" title="פולשים">
            <a:extLst>
              <a:ext uri="{FF2B5EF4-FFF2-40B4-BE49-F238E27FC236}">
                <a16:creationId xmlns:a16="http://schemas.microsoft.com/office/drawing/2014/main" id="{38CCD0EB-C93E-51D7-A765-67B3DF9411F1}"/>
              </a:ext>
            </a:extLst>
          </p:cNvPr>
          <p:cNvPicPr>
            <a:picLocks noChangeAspect="1"/>
          </p:cNvPicPr>
          <p:nvPr/>
        </p:nvPicPr>
        <p:blipFill>
          <a:blip r:embed="rId3"/>
          <a:stretch>
            <a:fillRect/>
          </a:stretch>
        </p:blipFill>
        <p:spPr>
          <a:xfrm>
            <a:off x="898025" y="101600"/>
            <a:ext cx="4308975" cy="6465041"/>
          </a:xfrm>
          <a:prstGeom prst="rect">
            <a:avLst/>
          </a:prstGeom>
          <a:ln>
            <a:noFill/>
          </a:ln>
          <a:effectLst>
            <a:outerShdw blurRad="190500" algn="tl" rotWithShape="0">
              <a:srgbClr val="000000">
                <a:alpha val="70000"/>
              </a:srgbClr>
            </a:outerShdw>
          </a:effectLst>
        </p:spPr>
      </p:pic>
      <p:sp>
        <p:nvSpPr>
          <p:cNvPr id="5" name="תיבת טקסט 4">
            <a:extLst>
              <a:ext uri="{FF2B5EF4-FFF2-40B4-BE49-F238E27FC236}">
                <a16:creationId xmlns:a16="http://schemas.microsoft.com/office/drawing/2014/main" id="{AA06FFB4-E197-0E74-A477-398CA2AC0A38}"/>
              </a:ext>
            </a:extLst>
          </p:cNvPr>
          <p:cNvSpPr txBox="1"/>
          <p:nvPr/>
        </p:nvSpPr>
        <p:spPr>
          <a:xfrm>
            <a:off x="5661690" y="905232"/>
            <a:ext cx="6096000" cy="5047536"/>
          </a:xfrm>
          <a:prstGeom prst="rect">
            <a:avLst/>
          </a:prstGeom>
          <a:noFill/>
        </p:spPr>
        <p:txBody>
          <a:bodyPr wrap="square">
            <a:spAutoFit/>
          </a:bodyPr>
          <a:lstStyle/>
          <a:p>
            <a:pPr>
              <a:buNone/>
            </a:pPr>
            <a:r>
              <a:rPr lang="he-IL" b="1" i="0" dirty="0">
                <a:solidFill>
                  <a:srgbClr val="1F1F1F"/>
                </a:solidFill>
                <a:effectLst/>
                <a:latin typeface="docs-Roboto"/>
              </a:rPr>
              <a:t>צילום 9- פולשים</a:t>
            </a:r>
          </a:p>
          <a:p>
            <a:pPr>
              <a:buNone/>
            </a:pPr>
            <a:endParaRPr lang="he-IL" b="1" dirty="0">
              <a:solidFill>
                <a:srgbClr val="1F1F1F"/>
              </a:solidFill>
              <a:latin typeface="docs-Roboto"/>
            </a:endParaRPr>
          </a:p>
          <a:p>
            <a:r>
              <a:rPr lang="he-IL" sz="1600" b="1" dirty="0"/>
              <a:t>צילמה: הדס גרדי הכפר הירוק </a:t>
            </a:r>
            <a:endParaRPr lang="en-US" sz="1600" dirty="0"/>
          </a:p>
          <a:p>
            <a:pPr>
              <a:buNone/>
            </a:pPr>
            <a:endParaRPr lang="he-IL" b="0" i="0" dirty="0">
              <a:solidFill>
                <a:srgbClr val="1F1F1F"/>
              </a:solidFill>
              <a:effectLst/>
              <a:latin typeface="docs-Roboto"/>
            </a:endParaRPr>
          </a:p>
          <a:p>
            <a:pPr>
              <a:buNone/>
            </a:pPr>
            <a:r>
              <a:rPr lang="he-IL" b="0" i="0" dirty="0">
                <a:solidFill>
                  <a:srgbClr val="1F1F1F"/>
                </a:solidFill>
                <a:effectLst/>
                <a:latin typeface="docs-Roboto"/>
              </a:rPr>
              <a:t>חור בעץ, שנוצר כנראה על ידי נקר, נתפס על ידי זוג </a:t>
            </a:r>
            <a:r>
              <a:rPr lang="he-IL" b="0" i="0" dirty="0" err="1">
                <a:solidFill>
                  <a:srgbClr val="1F1F1F"/>
                </a:solidFill>
                <a:effectLst/>
                <a:latin typeface="docs-Roboto"/>
              </a:rPr>
              <a:t>דררות</a:t>
            </a:r>
            <a:r>
              <a:rPr lang="he-IL" b="0" i="0" dirty="0">
                <a:solidFill>
                  <a:srgbClr val="1F1F1F"/>
                </a:solidFill>
                <a:effectLst/>
                <a:latin typeface="docs-Roboto"/>
              </a:rPr>
              <a:t> .</a:t>
            </a:r>
          </a:p>
          <a:p>
            <a:pPr>
              <a:buNone/>
            </a:pPr>
            <a:r>
              <a:rPr lang="he-IL" b="0" i="0" dirty="0">
                <a:solidFill>
                  <a:srgbClr val="1F1F1F"/>
                </a:solidFill>
                <a:effectLst/>
                <a:latin typeface="docs-Roboto"/>
              </a:rPr>
              <a:t>הדרדרות האגרסיביות והחזקות מתחרות ישירות עם מינים מקומיים על חללי קינון, ודוחקות מינים כמו הנקר הסורי (שיצר את חור הקינון במקור).</a:t>
            </a:r>
          </a:p>
          <a:p>
            <a:pPr>
              <a:buNone/>
            </a:pPr>
            <a:r>
              <a:rPr lang="he-IL" b="0" i="0" dirty="0">
                <a:solidFill>
                  <a:srgbClr val="1F1F1F"/>
                </a:solidFill>
                <a:effectLst/>
                <a:latin typeface="docs-Roboto"/>
              </a:rPr>
              <a:t>זוג הדרדרות הקים בתוך גזע העץ את הקן שלהם, ובתוכו בקעו שני גוזלים. </a:t>
            </a:r>
          </a:p>
          <a:p>
            <a:pPr>
              <a:buNone/>
            </a:pPr>
            <a:r>
              <a:rPr lang="he-IL" b="0" i="0" dirty="0">
                <a:solidFill>
                  <a:srgbClr val="1F1F1F"/>
                </a:solidFill>
                <a:effectLst/>
                <a:latin typeface="docs-Roboto"/>
              </a:rPr>
              <a:t>צילום זה מציג תופעה מובהקת של מין פולש - </a:t>
            </a:r>
            <a:r>
              <a:rPr lang="he-IL" b="0" i="0" dirty="0" err="1">
                <a:solidFill>
                  <a:srgbClr val="1F1F1F"/>
                </a:solidFill>
                <a:effectLst/>
                <a:latin typeface="docs-Roboto"/>
              </a:rPr>
              <a:t>הדררות</a:t>
            </a:r>
            <a:r>
              <a:rPr lang="he-IL" b="0" i="0" dirty="0">
                <a:solidFill>
                  <a:srgbClr val="1F1F1F"/>
                </a:solidFill>
                <a:effectLst/>
                <a:latin typeface="docs-Roboto"/>
              </a:rPr>
              <a:t> מצליחות לסלק מינים מקומיים, להתחרות עמם בהצלחה על משאבים, ובכך להבטיח לצאצאיהן סביבה בטוחה להתפתחות וגדילה עד הגעתם לבגרות.</a:t>
            </a:r>
          </a:p>
          <a:p>
            <a:pPr>
              <a:buNone/>
            </a:pPr>
            <a:r>
              <a:rPr lang="he-IL" b="0" i="0" dirty="0">
                <a:solidFill>
                  <a:srgbClr val="1F1F1F"/>
                </a:solidFill>
                <a:effectLst/>
                <a:latin typeface="docs-Roboto"/>
              </a:rPr>
              <a:t>להקות ענק של </a:t>
            </a:r>
            <a:r>
              <a:rPr lang="he-IL" b="0" i="0" dirty="0" err="1">
                <a:solidFill>
                  <a:srgbClr val="1F1F1F"/>
                </a:solidFill>
                <a:effectLst/>
                <a:latin typeface="docs-Roboto"/>
              </a:rPr>
              <a:t>דררות</a:t>
            </a:r>
            <a:r>
              <a:rPr lang="he-IL" b="0" i="0" dirty="0">
                <a:solidFill>
                  <a:srgbClr val="1F1F1F"/>
                </a:solidFill>
                <a:effectLst/>
                <a:latin typeface="docs-Roboto"/>
              </a:rPr>
              <a:t> פושטות על עצי פרי וזרעים בטבע ובמרחב העירוני, ומותירות מעט מאוד מזון לציפורי שיר מקומיות. </a:t>
            </a:r>
          </a:p>
          <a:p>
            <a:pPr>
              <a:buNone/>
            </a:pPr>
            <a:r>
              <a:rPr lang="he-IL" b="0" i="0" dirty="0">
                <a:solidFill>
                  <a:srgbClr val="1F1F1F"/>
                </a:solidFill>
                <a:effectLst/>
                <a:latin typeface="docs-Roboto"/>
              </a:rPr>
              <a:t>תכונות אלו, שעברו בתורשה לצאצאים, יאפשרו להם להתחרות טוב יותר על משאבים מול המינים המקומיים.</a:t>
            </a:r>
          </a:p>
        </p:txBody>
      </p:sp>
      <p:sp>
        <p:nvSpPr>
          <p:cNvPr id="7" name="תיבת טקסט 6">
            <a:extLst>
              <a:ext uri="{FF2B5EF4-FFF2-40B4-BE49-F238E27FC236}">
                <a16:creationId xmlns:a16="http://schemas.microsoft.com/office/drawing/2014/main" id="{D0642C44-6A49-DA68-9FC3-60E02D4FA6E1}"/>
              </a:ext>
            </a:extLst>
          </p:cNvPr>
          <p:cNvSpPr txBox="1"/>
          <p:nvPr/>
        </p:nvSpPr>
        <p:spPr>
          <a:xfrm>
            <a:off x="9901092" y="231428"/>
            <a:ext cx="1856598" cy="523220"/>
          </a:xfrm>
          <a:prstGeom prst="rect">
            <a:avLst/>
          </a:prstGeom>
          <a:noFill/>
        </p:spPr>
        <p:txBody>
          <a:bodyPr wrap="none" rtlCol="1">
            <a:spAutoFit/>
          </a:bodyPr>
          <a:lstStyle/>
          <a:p>
            <a:r>
              <a:rPr lang="he-IL" sz="2800" dirty="0">
                <a:solidFill>
                  <a:srgbClr val="AD188C"/>
                </a:solidFill>
                <a:latin typeface="Guttman Yad-Brush" panose="02010401010101010101" pitchFamily="2" charset="-79"/>
                <a:cs typeface="Guttman Yad-Brush" panose="02010401010101010101" pitchFamily="2" charset="-79"/>
              </a:rPr>
              <a:t>מקום שני</a:t>
            </a:r>
          </a:p>
        </p:txBody>
      </p:sp>
    </p:spTree>
    <p:extLst>
      <p:ext uri="{BB962C8B-B14F-4D97-AF65-F5344CB8AC3E}">
        <p14:creationId xmlns:p14="http://schemas.microsoft.com/office/powerpoint/2010/main" val="28170433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descr="ציפור ירקון על ראש גדילן מצוי" title="ירקון בטבע">
            <a:extLst>
              <a:ext uri="{FF2B5EF4-FFF2-40B4-BE49-F238E27FC236}">
                <a16:creationId xmlns:a16="http://schemas.microsoft.com/office/drawing/2014/main" id="{815DA15A-C7AD-ACA5-4878-5F7059483014}"/>
              </a:ext>
            </a:extLst>
          </p:cNvPr>
          <p:cNvPicPr>
            <a:picLocks noChangeAspect="1"/>
          </p:cNvPicPr>
          <p:nvPr/>
        </p:nvPicPr>
        <p:blipFill>
          <a:blip r:embed="rId2"/>
          <a:stretch>
            <a:fillRect/>
          </a:stretch>
        </p:blipFill>
        <p:spPr>
          <a:xfrm>
            <a:off x="738186" y="167569"/>
            <a:ext cx="4892147" cy="6522862"/>
          </a:xfrm>
          <a:prstGeom prst="rect">
            <a:avLst/>
          </a:prstGeom>
          <a:ln>
            <a:noFill/>
          </a:ln>
          <a:effectLst>
            <a:outerShdw blurRad="190500" algn="tl" rotWithShape="0">
              <a:srgbClr val="000000">
                <a:alpha val="70000"/>
              </a:srgbClr>
            </a:outerShdw>
          </a:effectLst>
        </p:spPr>
      </p:pic>
      <p:sp>
        <p:nvSpPr>
          <p:cNvPr id="4" name="תיבת טקסט 3">
            <a:extLst>
              <a:ext uri="{FF2B5EF4-FFF2-40B4-BE49-F238E27FC236}">
                <a16:creationId xmlns:a16="http://schemas.microsoft.com/office/drawing/2014/main" id="{F0516DCE-9BA9-154C-F9A2-E9E052F968B4}"/>
              </a:ext>
            </a:extLst>
          </p:cNvPr>
          <p:cNvSpPr txBox="1"/>
          <p:nvPr/>
        </p:nvSpPr>
        <p:spPr>
          <a:xfrm>
            <a:off x="5833534" y="1257639"/>
            <a:ext cx="6096000" cy="3139321"/>
          </a:xfrm>
          <a:prstGeom prst="rect">
            <a:avLst/>
          </a:prstGeom>
          <a:noFill/>
        </p:spPr>
        <p:txBody>
          <a:bodyPr wrap="square">
            <a:spAutoFit/>
          </a:bodyPr>
          <a:lstStyle/>
          <a:p>
            <a:pPr>
              <a:buNone/>
            </a:pPr>
            <a:r>
              <a:rPr lang="he-IL" b="1" i="0" dirty="0">
                <a:solidFill>
                  <a:srgbClr val="1F1F1F"/>
                </a:solidFill>
                <a:effectLst/>
                <a:latin typeface="docs-Roboto"/>
              </a:rPr>
              <a:t>צילום 1-  ירקון בטבע</a:t>
            </a:r>
            <a:endParaRPr lang="en-US" b="1" i="0" dirty="0">
              <a:solidFill>
                <a:srgbClr val="1F1F1F"/>
              </a:solidFill>
              <a:effectLst/>
              <a:latin typeface="docs-Roboto"/>
            </a:endParaRPr>
          </a:p>
          <a:p>
            <a:pPr>
              <a:buNone/>
            </a:pPr>
            <a:endParaRPr lang="en-US" b="1" dirty="0">
              <a:solidFill>
                <a:srgbClr val="1F1F1F"/>
              </a:solidFill>
              <a:latin typeface="docs-Roboto"/>
            </a:endParaRPr>
          </a:p>
          <a:p>
            <a:r>
              <a:rPr lang="he-IL" sz="1600" b="1" dirty="0"/>
              <a:t>צילמה: אמירה </a:t>
            </a:r>
            <a:r>
              <a:rPr lang="he-IL" sz="1600" b="1" dirty="0" err="1"/>
              <a:t>שואהנה</a:t>
            </a:r>
            <a:r>
              <a:rPr lang="he-IL" sz="1600" b="1" dirty="0"/>
              <a:t> </a:t>
            </a:r>
          </a:p>
          <a:p>
            <a:r>
              <a:rPr lang="he-IL" sz="1600" b="1" dirty="0"/>
              <a:t>תיכון </a:t>
            </a:r>
            <a:r>
              <a:rPr lang="he-IL" sz="1600" b="1" dirty="0" err="1"/>
              <a:t>גמאל</a:t>
            </a:r>
            <a:r>
              <a:rPr lang="he-IL" sz="1600" b="1" dirty="0"/>
              <a:t> </a:t>
            </a:r>
            <a:r>
              <a:rPr lang="he-IL" sz="1600" b="1" dirty="0" err="1"/>
              <a:t>טרבייה</a:t>
            </a:r>
            <a:r>
              <a:rPr lang="he-IL" sz="1600" b="1" dirty="0"/>
              <a:t>- </a:t>
            </a:r>
            <a:r>
              <a:rPr lang="he-IL" sz="1600" b="1" dirty="0" err="1"/>
              <a:t>סח'נין</a:t>
            </a:r>
            <a:endParaRPr lang="en-US" sz="1600" dirty="0"/>
          </a:p>
          <a:p>
            <a:pPr>
              <a:buNone/>
            </a:pPr>
            <a:endParaRPr lang="he-IL" sz="1600" b="0" i="0" dirty="0">
              <a:solidFill>
                <a:srgbClr val="1F1F1F"/>
              </a:solidFill>
              <a:effectLst/>
              <a:latin typeface="docs-Roboto"/>
            </a:endParaRPr>
          </a:p>
          <a:p>
            <a:pPr>
              <a:buNone/>
            </a:pPr>
            <a:r>
              <a:rPr lang="he-IL" b="0" i="0" dirty="0">
                <a:solidFill>
                  <a:srgbClr val="1F1F1F"/>
                </a:solidFill>
                <a:effectLst/>
                <a:latin typeface="docs-Roboto"/>
              </a:rPr>
              <a:t>הירקון ניצב על ראש גדילן מצוי ואוכל זרעים מתוך התפרחת.</a:t>
            </a:r>
          </a:p>
          <a:p>
            <a:pPr>
              <a:buNone/>
            </a:pPr>
            <a:r>
              <a:rPr lang="he-IL" b="0" i="0" dirty="0">
                <a:solidFill>
                  <a:srgbClr val="1F1F1F"/>
                </a:solidFill>
                <a:effectLst/>
                <a:latin typeface="docs-Roboto"/>
              </a:rPr>
              <a:t>בצילום ניתן לראות בבירור זרע סיבי עם ציצית לבנה ורכה, האחוז במקורו העבה והחזק. </a:t>
            </a:r>
          </a:p>
          <a:p>
            <a:pPr>
              <a:buNone/>
            </a:pPr>
            <a:r>
              <a:rPr lang="he-IL" b="0" i="0" dirty="0">
                <a:solidFill>
                  <a:srgbClr val="1F1F1F"/>
                </a:solidFill>
                <a:effectLst/>
                <a:latin typeface="docs-Roboto"/>
              </a:rPr>
              <a:t>המקור הקוני מותאם בדיוק לפיצוח וקילוף של הזרעים הקשים. הירקון תורם להפצת הגדילן בדרך עקיפה- חלק מהזרעים נשמטים לירקון מהמקור או נושרים אל הקרקע מבלי שנפגעו.</a:t>
            </a:r>
          </a:p>
        </p:txBody>
      </p:sp>
      <p:sp>
        <p:nvSpPr>
          <p:cNvPr id="9" name="תיבת טקסט 8">
            <a:extLst>
              <a:ext uri="{FF2B5EF4-FFF2-40B4-BE49-F238E27FC236}">
                <a16:creationId xmlns:a16="http://schemas.microsoft.com/office/drawing/2014/main" id="{12396C7C-CD49-A874-D7F6-D33DF2C1FCED}"/>
              </a:ext>
            </a:extLst>
          </p:cNvPr>
          <p:cNvSpPr txBox="1"/>
          <p:nvPr/>
        </p:nvSpPr>
        <p:spPr>
          <a:xfrm>
            <a:off x="9757144" y="295628"/>
            <a:ext cx="2172390" cy="523220"/>
          </a:xfrm>
          <a:prstGeom prst="rect">
            <a:avLst/>
          </a:prstGeom>
          <a:noFill/>
        </p:spPr>
        <p:txBody>
          <a:bodyPr wrap="none" rtlCol="1">
            <a:spAutoFit/>
          </a:bodyPr>
          <a:lstStyle/>
          <a:p>
            <a:r>
              <a:rPr lang="he-IL" sz="2800" dirty="0">
                <a:solidFill>
                  <a:srgbClr val="AD188C"/>
                </a:solidFill>
                <a:latin typeface="Guttman Yad-Brush" panose="02010401010101010101" pitchFamily="2" charset="-79"/>
                <a:cs typeface="Guttman Yad-Brush" panose="02010401010101010101" pitchFamily="2" charset="-79"/>
              </a:rPr>
              <a:t>חביב הקהל</a:t>
            </a:r>
          </a:p>
        </p:txBody>
      </p:sp>
    </p:spTree>
    <p:extLst>
      <p:ext uri="{BB962C8B-B14F-4D97-AF65-F5344CB8AC3E}">
        <p14:creationId xmlns:p14="http://schemas.microsoft.com/office/powerpoint/2010/main" val="16610583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descr="דבורת דבש אוספת צוף" title="פגישת עבודה על עץ התפוזים">
            <a:extLst>
              <a:ext uri="{FF2B5EF4-FFF2-40B4-BE49-F238E27FC236}">
                <a16:creationId xmlns:a16="http://schemas.microsoft.com/office/drawing/2014/main" id="{07B92F67-E21F-3BF1-1691-4467C1C7D58B}"/>
              </a:ext>
            </a:extLst>
          </p:cNvPr>
          <p:cNvPicPr>
            <a:picLocks noChangeAspect="1"/>
          </p:cNvPicPr>
          <p:nvPr/>
        </p:nvPicPr>
        <p:blipFill>
          <a:blip r:embed="rId2"/>
          <a:stretch>
            <a:fillRect/>
          </a:stretch>
        </p:blipFill>
        <p:spPr>
          <a:xfrm>
            <a:off x="511387" y="987214"/>
            <a:ext cx="6736080" cy="4490720"/>
          </a:xfrm>
          <a:prstGeom prst="rect">
            <a:avLst/>
          </a:prstGeom>
          <a:ln>
            <a:noFill/>
          </a:ln>
          <a:effectLst>
            <a:outerShdw blurRad="190500" algn="tl" rotWithShape="0">
              <a:srgbClr val="000000">
                <a:alpha val="70000"/>
              </a:srgbClr>
            </a:outerShdw>
          </a:effectLst>
        </p:spPr>
      </p:pic>
      <p:sp>
        <p:nvSpPr>
          <p:cNvPr id="4" name="תיבת טקסט 3">
            <a:extLst>
              <a:ext uri="{FF2B5EF4-FFF2-40B4-BE49-F238E27FC236}">
                <a16:creationId xmlns:a16="http://schemas.microsoft.com/office/drawing/2014/main" id="{454983D9-6F01-19E4-8B5C-DC82B5B7B76C}"/>
              </a:ext>
            </a:extLst>
          </p:cNvPr>
          <p:cNvSpPr txBox="1"/>
          <p:nvPr/>
        </p:nvSpPr>
        <p:spPr>
          <a:xfrm>
            <a:off x="7763933" y="1250371"/>
            <a:ext cx="4013200" cy="4801314"/>
          </a:xfrm>
          <a:prstGeom prst="rect">
            <a:avLst/>
          </a:prstGeom>
          <a:noFill/>
        </p:spPr>
        <p:txBody>
          <a:bodyPr wrap="square">
            <a:spAutoFit/>
          </a:bodyPr>
          <a:lstStyle/>
          <a:p>
            <a:pPr>
              <a:buNone/>
            </a:pPr>
            <a:r>
              <a:rPr lang="he-IL" b="1" i="0" dirty="0">
                <a:solidFill>
                  <a:srgbClr val="1F1F1F"/>
                </a:solidFill>
                <a:effectLst/>
                <a:latin typeface="docs-Roboto"/>
              </a:rPr>
              <a:t>צילום 3 -פגישת עבודה על עץ התפוזים</a:t>
            </a:r>
          </a:p>
          <a:p>
            <a:pPr>
              <a:buNone/>
            </a:pPr>
            <a:endParaRPr lang="he-IL" b="1" dirty="0">
              <a:solidFill>
                <a:srgbClr val="1F1F1F"/>
              </a:solidFill>
              <a:latin typeface="docs-Roboto"/>
            </a:endParaRPr>
          </a:p>
          <a:p>
            <a:pPr>
              <a:buNone/>
            </a:pPr>
            <a:r>
              <a:rPr lang="he-IL" sz="1600" b="1" dirty="0"/>
              <a:t>צילמה: עפרה שיאון </a:t>
            </a:r>
            <a:r>
              <a:rPr lang="he-IL" sz="1600" b="1" dirty="0" err="1"/>
              <a:t>רטרגאון</a:t>
            </a:r>
            <a:r>
              <a:rPr lang="he-IL" sz="1600" b="1" dirty="0"/>
              <a:t> </a:t>
            </a:r>
          </a:p>
          <a:p>
            <a:pPr>
              <a:buNone/>
            </a:pPr>
            <a:r>
              <a:rPr lang="he-IL" sz="1600" b="1" dirty="0"/>
              <a:t>גאון הירדן, </a:t>
            </a:r>
            <a:r>
              <a:rPr lang="he-IL" sz="1600" b="1" dirty="0" err="1"/>
              <a:t>דרכא</a:t>
            </a:r>
            <a:endParaRPr lang="he-IL" sz="1600" b="1" dirty="0"/>
          </a:p>
          <a:p>
            <a:pPr>
              <a:buNone/>
            </a:pPr>
            <a:endParaRPr lang="he-IL" b="0" i="0" dirty="0">
              <a:solidFill>
                <a:srgbClr val="1F1F1F"/>
              </a:solidFill>
              <a:effectLst/>
              <a:latin typeface="docs-Roboto"/>
            </a:endParaRPr>
          </a:p>
          <a:p>
            <a:pPr>
              <a:buNone/>
            </a:pPr>
            <a:r>
              <a:rPr lang="he-IL" b="0" i="0" dirty="0">
                <a:solidFill>
                  <a:srgbClr val="1F1F1F"/>
                </a:solidFill>
                <a:effectLst/>
                <a:latin typeface="docs-Roboto"/>
              </a:rPr>
              <a:t>  דבורת הדבש  (</a:t>
            </a:r>
            <a:r>
              <a:rPr lang="he-IL" b="0" i="0" dirty="0" err="1">
                <a:solidFill>
                  <a:srgbClr val="1F1F1F"/>
                </a:solidFill>
                <a:effectLst/>
                <a:latin typeface="docs-Roboto"/>
              </a:rPr>
              <a:t>Apis</a:t>
            </a:r>
            <a:r>
              <a:rPr lang="he-IL" b="0" i="0" dirty="0">
                <a:solidFill>
                  <a:srgbClr val="1F1F1F"/>
                </a:solidFill>
                <a:effectLst/>
                <a:latin typeface="docs-Roboto"/>
              </a:rPr>
              <a:t> </a:t>
            </a:r>
            <a:r>
              <a:rPr lang="he-IL" b="0" i="0" dirty="0" err="1">
                <a:solidFill>
                  <a:srgbClr val="1F1F1F"/>
                </a:solidFill>
                <a:effectLst/>
                <a:latin typeface="docs-Roboto"/>
              </a:rPr>
              <a:t>mellifera</a:t>
            </a:r>
            <a:r>
              <a:rPr lang="he-IL" b="0" i="0" dirty="0">
                <a:solidFill>
                  <a:srgbClr val="1F1F1F"/>
                </a:solidFill>
                <a:effectLst/>
                <a:latin typeface="docs-Roboto"/>
              </a:rPr>
              <a:t>) אוספת צוף מפרח עץ התפוז. </a:t>
            </a:r>
          </a:p>
          <a:p>
            <a:pPr>
              <a:buNone/>
            </a:pPr>
            <a:r>
              <a:rPr lang="he-IL" b="0" i="0" dirty="0">
                <a:solidFill>
                  <a:srgbClr val="1F1F1F"/>
                </a:solidFill>
                <a:effectLst/>
                <a:latin typeface="docs-Roboto"/>
              </a:rPr>
              <a:t>הדבורה משתמשת בלשון הארוכה שלה כדי להגיע אל בלוטות הצוף (הצופנים) שנמצאות בעומק הפרח.</a:t>
            </a:r>
          </a:p>
          <a:p>
            <a:pPr>
              <a:buNone/>
            </a:pPr>
            <a:r>
              <a:rPr lang="he-IL" b="0" i="0" dirty="0">
                <a:solidFill>
                  <a:srgbClr val="1F1F1F"/>
                </a:solidFill>
                <a:effectLst/>
                <a:latin typeface="docs-Roboto"/>
              </a:rPr>
              <a:t>בזמן שהדבורה עסוקה באיסוף צוף, אל גופה השעיר נצמדים גרגירי אבקה. הדבורה עוברת מפרח לפרח ובכך מאביקה את פרחי העץ – תהליך חיוני כדי שהפרח יהפוך בסופו של דבר לפרי . ללא </a:t>
            </a:r>
            <a:r>
              <a:rPr lang="he-IL" b="0" i="0" dirty="0" err="1">
                <a:solidFill>
                  <a:srgbClr val="1F1F1F"/>
                </a:solidFill>
                <a:effectLst/>
                <a:latin typeface="docs-Roboto"/>
              </a:rPr>
              <a:t>המאביקים</a:t>
            </a:r>
            <a:r>
              <a:rPr lang="he-IL" b="0" i="0" dirty="0">
                <a:solidFill>
                  <a:srgbClr val="1F1F1F"/>
                </a:solidFill>
                <a:effectLst/>
                <a:latin typeface="docs-Roboto"/>
              </a:rPr>
              <a:t>, רוב הצמחים בטבע ובחקלאות לא יוכלו להתרבות.</a:t>
            </a:r>
          </a:p>
        </p:txBody>
      </p:sp>
    </p:spTree>
    <p:extLst>
      <p:ext uri="{BB962C8B-B14F-4D97-AF65-F5344CB8AC3E}">
        <p14:creationId xmlns:p14="http://schemas.microsoft.com/office/powerpoint/2010/main" val="32150046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descr="גמל שלמה" title="גמל שלמה הסקרן">
            <a:extLst>
              <a:ext uri="{FF2B5EF4-FFF2-40B4-BE49-F238E27FC236}">
                <a16:creationId xmlns:a16="http://schemas.microsoft.com/office/drawing/2014/main" id="{DB205B4B-B795-9DBF-00F9-55A6959AB010}"/>
              </a:ext>
            </a:extLst>
          </p:cNvPr>
          <p:cNvPicPr>
            <a:picLocks noChangeAspect="1"/>
          </p:cNvPicPr>
          <p:nvPr/>
        </p:nvPicPr>
        <p:blipFill>
          <a:blip r:embed="rId2"/>
          <a:stretch>
            <a:fillRect/>
          </a:stretch>
        </p:blipFill>
        <p:spPr>
          <a:xfrm>
            <a:off x="245533" y="774488"/>
            <a:ext cx="6858000" cy="5143500"/>
          </a:xfrm>
          <a:prstGeom prst="rect">
            <a:avLst/>
          </a:prstGeom>
          <a:ln>
            <a:noFill/>
          </a:ln>
          <a:effectLst>
            <a:outerShdw blurRad="190500" algn="tl" rotWithShape="0">
              <a:srgbClr val="000000">
                <a:alpha val="70000"/>
              </a:srgbClr>
            </a:outerShdw>
          </a:effectLst>
        </p:spPr>
      </p:pic>
      <p:sp>
        <p:nvSpPr>
          <p:cNvPr id="4" name="תיבת טקסט 3">
            <a:extLst>
              <a:ext uri="{FF2B5EF4-FFF2-40B4-BE49-F238E27FC236}">
                <a16:creationId xmlns:a16="http://schemas.microsoft.com/office/drawing/2014/main" id="{8BE58CC1-B8CF-4654-FF7F-9086E30EF9DC}"/>
              </a:ext>
            </a:extLst>
          </p:cNvPr>
          <p:cNvSpPr txBox="1"/>
          <p:nvPr/>
        </p:nvSpPr>
        <p:spPr>
          <a:xfrm>
            <a:off x="7645399" y="351234"/>
            <a:ext cx="4140201" cy="6155531"/>
          </a:xfrm>
          <a:prstGeom prst="rect">
            <a:avLst/>
          </a:prstGeom>
          <a:noFill/>
        </p:spPr>
        <p:txBody>
          <a:bodyPr wrap="square">
            <a:spAutoFit/>
          </a:bodyPr>
          <a:lstStyle/>
          <a:p>
            <a:pPr>
              <a:buNone/>
            </a:pPr>
            <a:r>
              <a:rPr lang="he-IL" b="1" i="0" dirty="0">
                <a:solidFill>
                  <a:srgbClr val="1F1F1F"/>
                </a:solidFill>
                <a:effectLst/>
                <a:latin typeface="docs-Roboto"/>
              </a:rPr>
              <a:t>צילום 5- גמל שלמה הסקרן</a:t>
            </a:r>
          </a:p>
          <a:p>
            <a:pPr>
              <a:buNone/>
            </a:pPr>
            <a:endParaRPr lang="he-IL" b="1" dirty="0">
              <a:solidFill>
                <a:srgbClr val="1F1F1F"/>
              </a:solidFill>
              <a:latin typeface="docs-Roboto"/>
            </a:endParaRPr>
          </a:p>
          <a:p>
            <a:r>
              <a:rPr lang="he-IL" dirty="0"/>
              <a:t> </a:t>
            </a:r>
            <a:r>
              <a:rPr lang="he-IL" sz="1600" b="1" dirty="0"/>
              <a:t>צילמה: אורית וייס</a:t>
            </a:r>
          </a:p>
          <a:p>
            <a:r>
              <a:rPr lang="he-IL" sz="1600" b="1" dirty="0"/>
              <a:t>בית חינוך ע"ש רבין  תל-</a:t>
            </a:r>
            <a:r>
              <a:rPr lang="he-IL" sz="1600" b="1" dirty="0" err="1"/>
              <a:t>מונד</a:t>
            </a:r>
            <a:endParaRPr lang="en-US" sz="1600" dirty="0"/>
          </a:p>
          <a:p>
            <a:pPr>
              <a:buNone/>
            </a:pPr>
            <a:endParaRPr lang="he-IL" b="0" i="0" dirty="0">
              <a:solidFill>
                <a:srgbClr val="1F1F1F"/>
              </a:solidFill>
              <a:effectLst/>
              <a:latin typeface="docs-Roboto"/>
            </a:endParaRPr>
          </a:p>
          <a:p>
            <a:pPr>
              <a:buNone/>
            </a:pPr>
            <a:r>
              <a:rPr lang="he-IL" b="0" i="0" dirty="0">
                <a:solidFill>
                  <a:srgbClr val="1F1F1F"/>
                </a:solidFill>
                <a:effectLst/>
                <a:latin typeface="docs-Roboto"/>
              </a:rPr>
              <a:t>גמל שלמה הוא חרק טורף מרשים מסדרת גמלי-השלמה. גופו הארוך והדק שלעיתים קרובות צבוע בירוק, מסייע לו להסוואה מיטבית בין הצמחים.</a:t>
            </a:r>
          </a:p>
          <a:p>
            <a:pPr>
              <a:buNone/>
            </a:pPr>
            <a:r>
              <a:rPr lang="he-IL" b="0" i="0" dirty="0">
                <a:solidFill>
                  <a:srgbClr val="1F1F1F"/>
                </a:solidFill>
                <a:effectLst/>
                <a:latin typeface="docs-Roboto"/>
              </a:rPr>
              <a:t>ראשו המשולש בעל שתי עיניים גדולות ובולטות המעניקות לו ראייה מצוינת לזיהוי טרף, ועל קודקודו מתנוסס זוג מחושים חוטיים ארוכים. </a:t>
            </a:r>
          </a:p>
          <a:p>
            <a:pPr>
              <a:buNone/>
            </a:pPr>
            <a:r>
              <a:rPr lang="he-IL" b="0" i="0" dirty="0">
                <a:solidFill>
                  <a:srgbClr val="1F1F1F"/>
                </a:solidFill>
                <a:effectLst/>
                <a:latin typeface="docs-Roboto"/>
              </a:rPr>
              <a:t>לחזהו הקדמי מחוברות רגלי טרף ארוכות וזקופות כלפי מעלה. דרך פעולתן של רגליים אלו דומה לאולר אשר לאורך ידיתו עוברות שתי שורות שיניים ולהבו מסתיים בקוץ חד. ה"ידית" במקרה הזה היא קולית הרגל, בעוד ה"להב" הוא השוק. חרק המתקרב אל גמל-שלמה נלכד במהירות הבזק בין הקוליות לשוק, נמחץ בין שיני הקולית ולאחר מכן  נאכל אט-אט.</a:t>
            </a:r>
          </a:p>
        </p:txBody>
      </p:sp>
    </p:spTree>
    <p:extLst>
      <p:ext uri="{BB962C8B-B14F-4D97-AF65-F5344CB8AC3E}">
        <p14:creationId xmlns:p14="http://schemas.microsoft.com/office/powerpoint/2010/main" val="41548287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descr="חזזית" title="חזזית בהופעה חיה">
            <a:extLst>
              <a:ext uri="{FF2B5EF4-FFF2-40B4-BE49-F238E27FC236}">
                <a16:creationId xmlns:a16="http://schemas.microsoft.com/office/drawing/2014/main" id="{CB4F1ECF-A534-6519-FD27-B90254FCB066}"/>
              </a:ext>
            </a:extLst>
          </p:cNvPr>
          <p:cNvPicPr>
            <a:picLocks noChangeAspect="1"/>
          </p:cNvPicPr>
          <p:nvPr/>
        </p:nvPicPr>
        <p:blipFill>
          <a:blip r:embed="rId2"/>
          <a:stretch>
            <a:fillRect/>
          </a:stretch>
        </p:blipFill>
        <p:spPr>
          <a:xfrm>
            <a:off x="1176800" y="273049"/>
            <a:ext cx="3615333" cy="6421685"/>
          </a:xfrm>
          <a:prstGeom prst="rect">
            <a:avLst/>
          </a:prstGeom>
          <a:ln>
            <a:noFill/>
          </a:ln>
          <a:effectLst>
            <a:outerShdw blurRad="190500" algn="tl" rotWithShape="0">
              <a:srgbClr val="000000">
                <a:alpha val="70000"/>
              </a:srgbClr>
            </a:outerShdw>
          </a:effectLst>
        </p:spPr>
      </p:pic>
      <p:sp>
        <p:nvSpPr>
          <p:cNvPr id="4" name="תיבת טקסט 3">
            <a:extLst>
              <a:ext uri="{FF2B5EF4-FFF2-40B4-BE49-F238E27FC236}">
                <a16:creationId xmlns:a16="http://schemas.microsoft.com/office/drawing/2014/main" id="{A0E60DDD-EE65-0233-75C4-BBB969161B0E}"/>
              </a:ext>
            </a:extLst>
          </p:cNvPr>
          <p:cNvSpPr txBox="1"/>
          <p:nvPr/>
        </p:nvSpPr>
        <p:spPr>
          <a:xfrm>
            <a:off x="6764865" y="1259469"/>
            <a:ext cx="4030133" cy="3631763"/>
          </a:xfrm>
          <a:prstGeom prst="rect">
            <a:avLst/>
          </a:prstGeom>
          <a:noFill/>
        </p:spPr>
        <p:txBody>
          <a:bodyPr wrap="square">
            <a:spAutoFit/>
          </a:bodyPr>
          <a:lstStyle/>
          <a:p>
            <a:pPr>
              <a:buNone/>
            </a:pPr>
            <a:r>
              <a:rPr lang="he-IL" b="1" i="0" dirty="0">
                <a:solidFill>
                  <a:srgbClr val="1F1F1F"/>
                </a:solidFill>
                <a:effectLst/>
                <a:latin typeface="docs-Roboto"/>
              </a:rPr>
              <a:t>צילום 6- חזזית בהופעה חיה</a:t>
            </a:r>
          </a:p>
          <a:p>
            <a:pPr>
              <a:buNone/>
            </a:pPr>
            <a:endParaRPr lang="he-IL" b="1" dirty="0">
              <a:solidFill>
                <a:srgbClr val="1F1F1F"/>
              </a:solidFill>
              <a:latin typeface="docs-Roboto"/>
            </a:endParaRPr>
          </a:p>
          <a:p>
            <a:r>
              <a:rPr lang="he-IL" sz="1600" b="1" dirty="0"/>
              <a:t>צילם: דביר לוין </a:t>
            </a:r>
          </a:p>
          <a:p>
            <a:r>
              <a:rPr lang="he-IL" sz="1600" b="1" dirty="0"/>
              <a:t>אורט נעמי שמר</a:t>
            </a:r>
            <a:endParaRPr lang="en-US" sz="1600" dirty="0"/>
          </a:p>
          <a:p>
            <a:pPr>
              <a:buNone/>
            </a:pPr>
            <a:endParaRPr lang="he-IL" b="0" i="0" dirty="0">
              <a:solidFill>
                <a:srgbClr val="1F1F1F"/>
              </a:solidFill>
              <a:effectLst/>
              <a:latin typeface="docs-Roboto"/>
            </a:endParaRPr>
          </a:p>
          <a:p>
            <a:pPr>
              <a:buNone/>
            </a:pPr>
            <a:r>
              <a:rPr lang="he-IL" b="0" i="0" dirty="0">
                <a:solidFill>
                  <a:srgbClr val="1F1F1F"/>
                </a:solidFill>
                <a:effectLst/>
                <a:latin typeface="docs-Roboto"/>
              </a:rPr>
              <a:t>לחזזית גוון צהוב-כתום, המאפיין בדרך כלל את הסוג </a:t>
            </a:r>
            <a:r>
              <a:rPr lang="he-IL" b="0" i="0" dirty="0" err="1">
                <a:solidFill>
                  <a:srgbClr val="1F1F1F"/>
                </a:solidFill>
                <a:effectLst/>
                <a:latin typeface="docs-Roboto"/>
              </a:rPr>
              <a:t>קסנתוריה</a:t>
            </a:r>
            <a:r>
              <a:rPr lang="he-IL" b="0" i="0" dirty="0">
                <a:solidFill>
                  <a:srgbClr val="1F1F1F"/>
                </a:solidFill>
                <a:effectLst/>
                <a:latin typeface="docs-Roboto"/>
              </a:rPr>
              <a:t>. </a:t>
            </a:r>
          </a:p>
          <a:p>
            <a:pPr>
              <a:buNone/>
            </a:pPr>
            <a:r>
              <a:rPr lang="he-IL" b="0" i="0" dirty="0">
                <a:solidFill>
                  <a:srgbClr val="1F1F1F"/>
                </a:solidFill>
                <a:effectLst/>
                <a:latin typeface="docs-Roboto"/>
              </a:rPr>
              <a:t>החזזית היא שיתוף פעולה(סימביוזה) בין פטריה לאצה. האצה מבצעת פוטוסינתזה ומייצרת מזון, והפטרייה מספקת, מים ומינרלים. </a:t>
            </a:r>
          </a:p>
          <a:p>
            <a:pPr>
              <a:buNone/>
            </a:pPr>
            <a:r>
              <a:rPr lang="he-IL" b="0" i="0" dirty="0">
                <a:solidFill>
                  <a:srgbClr val="1F1F1F"/>
                </a:solidFill>
                <a:effectLst/>
                <a:latin typeface="docs-Roboto"/>
              </a:rPr>
              <a:t>החזזיות אינן טפילות על העץ ואינן מזיקות לו.</a:t>
            </a:r>
          </a:p>
        </p:txBody>
      </p:sp>
    </p:spTree>
    <p:extLst>
      <p:ext uri="{BB962C8B-B14F-4D97-AF65-F5344CB8AC3E}">
        <p14:creationId xmlns:p14="http://schemas.microsoft.com/office/powerpoint/2010/main" val="14629301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descr="שתי פרות רועות" title="בין רעיה לפריחה">
            <a:extLst>
              <a:ext uri="{FF2B5EF4-FFF2-40B4-BE49-F238E27FC236}">
                <a16:creationId xmlns:a16="http://schemas.microsoft.com/office/drawing/2014/main" id="{16597FDF-EFFC-8167-F9E1-C18EFDF6DE4D}"/>
              </a:ext>
            </a:extLst>
          </p:cNvPr>
          <p:cNvPicPr>
            <a:picLocks noChangeAspect="1"/>
          </p:cNvPicPr>
          <p:nvPr/>
        </p:nvPicPr>
        <p:blipFill>
          <a:blip r:embed="rId2"/>
          <a:stretch>
            <a:fillRect/>
          </a:stretch>
        </p:blipFill>
        <p:spPr>
          <a:xfrm>
            <a:off x="518054" y="281517"/>
            <a:ext cx="4739748" cy="6319664"/>
          </a:xfrm>
          <a:prstGeom prst="rect">
            <a:avLst/>
          </a:prstGeom>
          <a:ln>
            <a:noFill/>
          </a:ln>
          <a:effectLst>
            <a:outerShdw blurRad="190500" algn="tl" rotWithShape="0">
              <a:srgbClr val="000000">
                <a:alpha val="70000"/>
              </a:srgbClr>
            </a:outerShdw>
          </a:effectLst>
        </p:spPr>
      </p:pic>
      <p:sp>
        <p:nvSpPr>
          <p:cNvPr id="4" name="תיבת טקסט 3">
            <a:extLst>
              <a:ext uri="{FF2B5EF4-FFF2-40B4-BE49-F238E27FC236}">
                <a16:creationId xmlns:a16="http://schemas.microsoft.com/office/drawing/2014/main" id="{4A2DB23B-C0AC-8687-39A2-949A87FE2599}"/>
              </a:ext>
            </a:extLst>
          </p:cNvPr>
          <p:cNvSpPr txBox="1"/>
          <p:nvPr/>
        </p:nvSpPr>
        <p:spPr>
          <a:xfrm>
            <a:off x="7001933" y="281517"/>
            <a:ext cx="4258733" cy="5909310"/>
          </a:xfrm>
          <a:prstGeom prst="rect">
            <a:avLst/>
          </a:prstGeom>
          <a:noFill/>
        </p:spPr>
        <p:txBody>
          <a:bodyPr wrap="square">
            <a:spAutoFit/>
          </a:bodyPr>
          <a:lstStyle/>
          <a:p>
            <a:pPr>
              <a:buNone/>
            </a:pPr>
            <a:r>
              <a:rPr lang="he-IL" b="1" i="0" dirty="0">
                <a:solidFill>
                  <a:srgbClr val="1F1F1F"/>
                </a:solidFill>
                <a:effectLst/>
                <a:latin typeface="docs-Roboto"/>
              </a:rPr>
              <a:t>צילום 7 - בין רעייה לפריחה</a:t>
            </a:r>
          </a:p>
          <a:p>
            <a:pPr>
              <a:buNone/>
            </a:pPr>
            <a:endParaRPr lang="he-IL" b="1" dirty="0">
              <a:solidFill>
                <a:srgbClr val="1F1F1F"/>
              </a:solidFill>
              <a:latin typeface="docs-Roboto"/>
            </a:endParaRPr>
          </a:p>
          <a:p>
            <a:r>
              <a:rPr lang="he-IL" b="1" dirty="0"/>
              <a:t> </a:t>
            </a:r>
            <a:endParaRPr lang="en-US" dirty="0"/>
          </a:p>
          <a:p>
            <a:r>
              <a:rPr lang="he-IL" sz="1600" b="1" dirty="0"/>
              <a:t>צילמה: רחל </a:t>
            </a:r>
            <a:r>
              <a:rPr lang="he-IL" sz="1600" b="1" dirty="0" err="1"/>
              <a:t>קרוקר</a:t>
            </a:r>
            <a:r>
              <a:rPr lang="he-IL" sz="1600" b="1" dirty="0"/>
              <a:t> </a:t>
            </a:r>
          </a:p>
          <a:p>
            <a:r>
              <a:rPr lang="he-IL" sz="1600" b="1" dirty="0"/>
              <a:t>עמל נופרים בגליל</a:t>
            </a:r>
            <a:endParaRPr lang="en-US" sz="1600" dirty="0"/>
          </a:p>
          <a:p>
            <a:pPr>
              <a:buNone/>
            </a:pPr>
            <a:endParaRPr lang="he-IL" b="0" i="0" dirty="0">
              <a:solidFill>
                <a:srgbClr val="1F1F1F"/>
              </a:solidFill>
              <a:effectLst/>
              <a:latin typeface="docs-Roboto"/>
            </a:endParaRPr>
          </a:p>
          <a:p>
            <a:pPr>
              <a:buNone/>
            </a:pPr>
            <a:r>
              <a:rPr lang="he-IL" b="0" i="0" dirty="0">
                <a:solidFill>
                  <a:srgbClr val="1F1F1F"/>
                </a:solidFill>
                <a:effectLst/>
                <a:latin typeface="docs-Roboto"/>
              </a:rPr>
              <a:t>פרות רועות במרעה טבעי עשיר בצמחייה אביבית. </a:t>
            </a:r>
          </a:p>
          <a:p>
            <a:pPr>
              <a:buNone/>
            </a:pPr>
            <a:r>
              <a:rPr lang="he-IL" b="0" i="0" dirty="0">
                <a:solidFill>
                  <a:srgbClr val="1F1F1F"/>
                </a:solidFill>
                <a:effectLst/>
                <a:latin typeface="docs-Roboto"/>
              </a:rPr>
              <a:t>רעיית הפרות מסייעת לשמירה על האיזון במערכת האקולוגית. אכילת הצמחים, הדריכה על הקרקע ופיזור הזרעים באמצעות הפרשות- כל אלו משנים את צפיפות הצמחייה ואת יחסי התחרות בין מיני הצמחים השונים. </a:t>
            </a:r>
          </a:p>
          <a:p>
            <a:pPr>
              <a:buNone/>
            </a:pPr>
            <a:r>
              <a:rPr lang="he-IL" b="0" i="0" dirty="0">
                <a:solidFill>
                  <a:srgbClr val="1F1F1F"/>
                </a:solidFill>
                <a:effectLst/>
                <a:latin typeface="docs-Roboto"/>
              </a:rPr>
              <a:t>מחקרים שנערכו בישראל הראו כי רעייה מבוקרת עשויה דווקא להגדיל את מגוון הצומח ולאפשר פריחה של מינים מסוימים, כגון כלניות, וזאת משום שהיא מפחיתה את התחרות מצד צמחים גבוהים וצפופים יותר. </a:t>
            </a:r>
          </a:p>
          <a:p>
            <a:pPr>
              <a:buNone/>
            </a:pPr>
            <a:r>
              <a:rPr lang="he-IL" b="0" i="0" dirty="0">
                <a:solidFill>
                  <a:srgbClr val="1F1F1F"/>
                </a:solidFill>
                <a:effectLst/>
                <a:latin typeface="docs-Roboto"/>
              </a:rPr>
              <a:t>רעיית בעלי חיים היא דוגמה מובהקת לאינטראקציה בין אורגניזמים, המשפיעה על עיצוב המערכת האקולוגית כולה . </a:t>
            </a:r>
          </a:p>
        </p:txBody>
      </p:sp>
    </p:spTree>
    <p:extLst>
      <p:ext uri="{BB962C8B-B14F-4D97-AF65-F5344CB8AC3E}">
        <p14:creationId xmlns:p14="http://schemas.microsoft.com/office/powerpoint/2010/main" val="397740661"/>
      </p:ext>
    </p:extLst>
  </p:cSld>
  <p:clrMapOvr>
    <a:masterClrMapping/>
  </p:clrMapOvr>
  <p:timing>
    <p:tnLst>
      <p:par>
        <p:cTn id="1" dur="indefinite" restart="never" nodeType="tmRoot"/>
      </p:par>
    </p:tn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docProps/app.xml><?xml version="1.0" encoding="utf-8"?>
<Properties xmlns="http://schemas.openxmlformats.org/officeDocument/2006/extended-properties" xmlns:vt="http://schemas.openxmlformats.org/officeDocument/2006/docPropsVTypes">
  <Template/>
  <TotalTime>225</TotalTime>
  <Words>983</Words>
  <Application>Microsoft Office PowerPoint</Application>
  <PresentationFormat>מסך רחב</PresentationFormat>
  <Paragraphs>95</Paragraphs>
  <Slides>11</Slides>
  <Notes>0</Notes>
  <HiddenSlides>0</HiddenSlides>
  <MMClips>0</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11</vt:i4>
      </vt:variant>
    </vt:vector>
  </HeadingPairs>
  <TitlesOfParts>
    <vt:vector size="18" baseType="lpstr">
      <vt:lpstr>Aptos</vt:lpstr>
      <vt:lpstr>Aptos Display</vt:lpstr>
      <vt:lpstr>Arial</vt:lpstr>
      <vt:lpstr>docs-Roboto</vt:lpstr>
      <vt:lpstr>Guttman Yad-Brush</vt:lpstr>
      <vt:lpstr>Times New Roman</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נחה לאה קרמני</dc:creator>
  <cp:lastModifiedBy>נחה לאה קרמני</cp:lastModifiedBy>
  <cp:revision>29</cp:revision>
  <dcterms:created xsi:type="dcterms:W3CDTF">2026-06-28T05:11:40Z</dcterms:created>
  <dcterms:modified xsi:type="dcterms:W3CDTF">2026-06-29T04:10:30Z</dcterms:modified>
</cp:coreProperties>
</file>