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65" r:id="rId4"/>
    <p:sldId id="263" r:id="rId5"/>
    <p:sldId id="257" r:id="rId6"/>
    <p:sldId id="259" r:id="rId7"/>
    <p:sldId id="260" r:id="rId8"/>
    <p:sldId id="261" r:id="rId9"/>
    <p:sldId id="262" r:id="rId10"/>
    <p:sldId id="264" r:id="rId11"/>
    <p:sldId id="266" r:id="rId12"/>
    <p:sldId id="267" r:id="rId13"/>
    <p:sldId id="268"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94660"/>
  </p:normalViewPr>
  <p:slideViewPr>
    <p:cSldViewPr snapToGrid="0">
      <p:cViewPr varScale="1">
        <p:scale>
          <a:sx n="91" d="100"/>
          <a:sy n="91" d="100"/>
        </p:scale>
        <p:origin x="2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C47A74-39B8-E28E-A90B-836115886E0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14F0C074-A4C6-435A-42EE-FA5E8B574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605F58C-6428-2D1F-10B3-D9C5CC9A9ACB}"/>
              </a:ext>
            </a:extLst>
          </p:cNvPr>
          <p:cNvSpPr>
            <a:spLocks noGrp="1"/>
          </p:cNvSpPr>
          <p:nvPr>
            <p:ph type="dt" sz="half" idx="10"/>
          </p:nvPr>
        </p:nvSpPr>
        <p:spPr/>
        <p:txBody>
          <a:bodyPr/>
          <a:lstStyle/>
          <a:p>
            <a:fld id="{767C775E-20FC-4175-942E-10239189A995}" type="datetimeFigureOut">
              <a:rPr lang="he-IL" smtClean="0"/>
              <a:t>כ"ג/אייר/תשפ"ו</a:t>
            </a:fld>
            <a:endParaRPr lang="he-IL"/>
          </a:p>
        </p:txBody>
      </p:sp>
      <p:sp>
        <p:nvSpPr>
          <p:cNvPr id="5" name="מציין מיקום של כותרת תחתונה 4">
            <a:extLst>
              <a:ext uri="{FF2B5EF4-FFF2-40B4-BE49-F238E27FC236}">
                <a16:creationId xmlns:a16="http://schemas.microsoft.com/office/drawing/2014/main" id="{469E5742-44F5-3D8C-87A3-384055A6DF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171E3DD-F336-4A50-3AE6-33531104E745}"/>
              </a:ext>
            </a:extLst>
          </p:cNvPr>
          <p:cNvSpPr>
            <a:spLocks noGrp="1"/>
          </p:cNvSpPr>
          <p:nvPr>
            <p:ph type="sldNum" sz="quarter" idx="12"/>
          </p:nvPr>
        </p:nvSpPr>
        <p:spPr/>
        <p:txBody>
          <a:bodyPr/>
          <a:lstStyle/>
          <a:p>
            <a:fld id="{B95A0033-564E-4E5B-847D-76B3404D224E}" type="slidenum">
              <a:rPr lang="he-IL" smtClean="0"/>
              <a:t>‹#›</a:t>
            </a:fld>
            <a:endParaRPr lang="he-IL"/>
          </a:p>
        </p:txBody>
      </p:sp>
    </p:spTree>
    <p:extLst>
      <p:ext uri="{BB962C8B-B14F-4D97-AF65-F5344CB8AC3E}">
        <p14:creationId xmlns:p14="http://schemas.microsoft.com/office/powerpoint/2010/main" val="230334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AAFC99-FAF3-D393-D7D1-179904745B9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F773192-E161-E1EB-D6AA-35224063E044}"/>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B8B01BB-2FB9-C8C5-BBFB-9BA8F618BBE1}"/>
              </a:ext>
            </a:extLst>
          </p:cNvPr>
          <p:cNvSpPr>
            <a:spLocks noGrp="1"/>
          </p:cNvSpPr>
          <p:nvPr>
            <p:ph type="dt" sz="half" idx="10"/>
          </p:nvPr>
        </p:nvSpPr>
        <p:spPr/>
        <p:txBody>
          <a:bodyPr/>
          <a:lstStyle/>
          <a:p>
            <a:fld id="{767C775E-20FC-4175-942E-10239189A995}" type="datetimeFigureOut">
              <a:rPr lang="he-IL" smtClean="0"/>
              <a:t>כ"ג/אייר/תשפ"ו</a:t>
            </a:fld>
            <a:endParaRPr lang="he-IL"/>
          </a:p>
        </p:txBody>
      </p:sp>
      <p:sp>
        <p:nvSpPr>
          <p:cNvPr id="5" name="מציין מיקום של כותרת תחתונה 4">
            <a:extLst>
              <a:ext uri="{FF2B5EF4-FFF2-40B4-BE49-F238E27FC236}">
                <a16:creationId xmlns:a16="http://schemas.microsoft.com/office/drawing/2014/main" id="{462206CE-89BD-6E4A-ADAA-2664537F980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3ABA43B-D93B-841A-74D7-3C88C202F9FA}"/>
              </a:ext>
            </a:extLst>
          </p:cNvPr>
          <p:cNvSpPr>
            <a:spLocks noGrp="1"/>
          </p:cNvSpPr>
          <p:nvPr>
            <p:ph type="sldNum" sz="quarter" idx="12"/>
          </p:nvPr>
        </p:nvSpPr>
        <p:spPr/>
        <p:txBody>
          <a:bodyPr/>
          <a:lstStyle/>
          <a:p>
            <a:fld id="{B95A0033-564E-4E5B-847D-76B3404D224E}" type="slidenum">
              <a:rPr lang="he-IL" smtClean="0"/>
              <a:t>‹#›</a:t>
            </a:fld>
            <a:endParaRPr lang="he-IL"/>
          </a:p>
        </p:txBody>
      </p:sp>
    </p:spTree>
    <p:extLst>
      <p:ext uri="{BB962C8B-B14F-4D97-AF65-F5344CB8AC3E}">
        <p14:creationId xmlns:p14="http://schemas.microsoft.com/office/powerpoint/2010/main" val="406641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AE86433-D748-EC93-4B10-69A39701171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ECC3CE6-4B21-2E82-33B0-19C91E28DB3A}"/>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5FA1B7A-2088-21A3-EC66-B3758C891677}"/>
              </a:ext>
            </a:extLst>
          </p:cNvPr>
          <p:cNvSpPr>
            <a:spLocks noGrp="1"/>
          </p:cNvSpPr>
          <p:nvPr>
            <p:ph type="dt" sz="half" idx="10"/>
          </p:nvPr>
        </p:nvSpPr>
        <p:spPr/>
        <p:txBody>
          <a:bodyPr/>
          <a:lstStyle/>
          <a:p>
            <a:fld id="{767C775E-20FC-4175-942E-10239189A995}" type="datetimeFigureOut">
              <a:rPr lang="he-IL" smtClean="0"/>
              <a:t>כ"ג/אייר/תשפ"ו</a:t>
            </a:fld>
            <a:endParaRPr lang="he-IL"/>
          </a:p>
        </p:txBody>
      </p:sp>
      <p:sp>
        <p:nvSpPr>
          <p:cNvPr id="5" name="מציין מיקום של כותרת תחתונה 4">
            <a:extLst>
              <a:ext uri="{FF2B5EF4-FFF2-40B4-BE49-F238E27FC236}">
                <a16:creationId xmlns:a16="http://schemas.microsoft.com/office/drawing/2014/main" id="{1380436A-C612-4775-3FA5-4F2CC1D2C71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E79317C-098C-D7D6-E012-A97C208FC016}"/>
              </a:ext>
            </a:extLst>
          </p:cNvPr>
          <p:cNvSpPr>
            <a:spLocks noGrp="1"/>
          </p:cNvSpPr>
          <p:nvPr>
            <p:ph type="sldNum" sz="quarter" idx="12"/>
          </p:nvPr>
        </p:nvSpPr>
        <p:spPr/>
        <p:txBody>
          <a:bodyPr/>
          <a:lstStyle/>
          <a:p>
            <a:fld id="{B95A0033-564E-4E5B-847D-76B3404D224E}" type="slidenum">
              <a:rPr lang="he-IL" smtClean="0"/>
              <a:t>‹#›</a:t>
            </a:fld>
            <a:endParaRPr lang="he-IL"/>
          </a:p>
        </p:txBody>
      </p:sp>
    </p:spTree>
    <p:extLst>
      <p:ext uri="{BB962C8B-B14F-4D97-AF65-F5344CB8AC3E}">
        <p14:creationId xmlns:p14="http://schemas.microsoft.com/office/powerpoint/2010/main" val="393953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E912E-A2C8-77E3-487D-4EA29312245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C6A704D-AA93-AB14-2ED8-0CBA070D6F1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3E6EA5D-09F3-C450-7B67-2EC360B211B2}"/>
              </a:ext>
            </a:extLst>
          </p:cNvPr>
          <p:cNvSpPr>
            <a:spLocks noGrp="1"/>
          </p:cNvSpPr>
          <p:nvPr>
            <p:ph type="dt" sz="half" idx="10"/>
          </p:nvPr>
        </p:nvSpPr>
        <p:spPr/>
        <p:txBody>
          <a:bodyPr/>
          <a:lstStyle/>
          <a:p>
            <a:fld id="{767C775E-20FC-4175-942E-10239189A995}" type="datetimeFigureOut">
              <a:rPr lang="he-IL" smtClean="0"/>
              <a:t>כ"ג/אייר/תשפ"ו</a:t>
            </a:fld>
            <a:endParaRPr lang="he-IL"/>
          </a:p>
        </p:txBody>
      </p:sp>
      <p:sp>
        <p:nvSpPr>
          <p:cNvPr id="5" name="מציין מיקום של כותרת תחתונה 4">
            <a:extLst>
              <a:ext uri="{FF2B5EF4-FFF2-40B4-BE49-F238E27FC236}">
                <a16:creationId xmlns:a16="http://schemas.microsoft.com/office/drawing/2014/main" id="{ED48E10B-A345-36F3-371D-586BF50CD94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5EF711A-D836-2487-3CF3-2E77CDD2426B}"/>
              </a:ext>
            </a:extLst>
          </p:cNvPr>
          <p:cNvSpPr>
            <a:spLocks noGrp="1"/>
          </p:cNvSpPr>
          <p:nvPr>
            <p:ph type="sldNum" sz="quarter" idx="12"/>
          </p:nvPr>
        </p:nvSpPr>
        <p:spPr/>
        <p:txBody>
          <a:bodyPr/>
          <a:lstStyle/>
          <a:p>
            <a:fld id="{B95A0033-564E-4E5B-847D-76B3404D224E}" type="slidenum">
              <a:rPr lang="he-IL" smtClean="0"/>
              <a:t>‹#›</a:t>
            </a:fld>
            <a:endParaRPr lang="he-IL"/>
          </a:p>
        </p:txBody>
      </p:sp>
    </p:spTree>
    <p:extLst>
      <p:ext uri="{BB962C8B-B14F-4D97-AF65-F5344CB8AC3E}">
        <p14:creationId xmlns:p14="http://schemas.microsoft.com/office/powerpoint/2010/main" val="32795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E0F94D-9D1B-41DD-CAC8-41D37D75FF5A}"/>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FADB426-2879-BB49-BBAD-75A226E0A7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50741DB-2094-21B4-2183-93FB1AEBC06E}"/>
              </a:ext>
            </a:extLst>
          </p:cNvPr>
          <p:cNvSpPr>
            <a:spLocks noGrp="1"/>
          </p:cNvSpPr>
          <p:nvPr>
            <p:ph type="dt" sz="half" idx="10"/>
          </p:nvPr>
        </p:nvSpPr>
        <p:spPr/>
        <p:txBody>
          <a:bodyPr/>
          <a:lstStyle/>
          <a:p>
            <a:fld id="{767C775E-20FC-4175-942E-10239189A995}" type="datetimeFigureOut">
              <a:rPr lang="he-IL" smtClean="0"/>
              <a:t>כ"ג/אייר/תשפ"ו</a:t>
            </a:fld>
            <a:endParaRPr lang="he-IL"/>
          </a:p>
        </p:txBody>
      </p:sp>
      <p:sp>
        <p:nvSpPr>
          <p:cNvPr id="5" name="מציין מיקום של כותרת תחתונה 4">
            <a:extLst>
              <a:ext uri="{FF2B5EF4-FFF2-40B4-BE49-F238E27FC236}">
                <a16:creationId xmlns:a16="http://schemas.microsoft.com/office/drawing/2014/main" id="{08C4BDEE-CDC1-2CE6-A745-97CCCA02554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4E51FB9-53AC-6C25-446C-D96E99758A5A}"/>
              </a:ext>
            </a:extLst>
          </p:cNvPr>
          <p:cNvSpPr>
            <a:spLocks noGrp="1"/>
          </p:cNvSpPr>
          <p:nvPr>
            <p:ph type="sldNum" sz="quarter" idx="12"/>
          </p:nvPr>
        </p:nvSpPr>
        <p:spPr/>
        <p:txBody>
          <a:bodyPr/>
          <a:lstStyle/>
          <a:p>
            <a:fld id="{B95A0033-564E-4E5B-847D-76B3404D224E}" type="slidenum">
              <a:rPr lang="he-IL" smtClean="0"/>
              <a:t>‹#›</a:t>
            </a:fld>
            <a:endParaRPr lang="he-IL"/>
          </a:p>
        </p:txBody>
      </p:sp>
    </p:spTree>
    <p:extLst>
      <p:ext uri="{BB962C8B-B14F-4D97-AF65-F5344CB8AC3E}">
        <p14:creationId xmlns:p14="http://schemas.microsoft.com/office/powerpoint/2010/main" val="263919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A63A1C-C65B-EBB8-9DC0-9E1838727E1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C9E64CD-28E9-FF77-5C3D-5AE8CE130EBD}"/>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781795F-D854-1198-4B67-F6A866FB528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4ACA4CB8-740F-BD36-ED3B-B7DCCBE0B789}"/>
              </a:ext>
            </a:extLst>
          </p:cNvPr>
          <p:cNvSpPr>
            <a:spLocks noGrp="1"/>
          </p:cNvSpPr>
          <p:nvPr>
            <p:ph type="dt" sz="half" idx="10"/>
          </p:nvPr>
        </p:nvSpPr>
        <p:spPr/>
        <p:txBody>
          <a:bodyPr/>
          <a:lstStyle/>
          <a:p>
            <a:fld id="{767C775E-20FC-4175-942E-10239189A995}" type="datetimeFigureOut">
              <a:rPr lang="he-IL" smtClean="0"/>
              <a:t>כ"ג/אייר/תשפ"ו</a:t>
            </a:fld>
            <a:endParaRPr lang="he-IL"/>
          </a:p>
        </p:txBody>
      </p:sp>
      <p:sp>
        <p:nvSpPr>
          <p:cNvPr id="6" name="מציין מיקום של כותרת תחתונה 5">
            <a:extLst>
              <a:ext uri="{FF2B5EF4-FFF2-40B4-BE49-F238E27FC236}">
                <a16:creationId xmlns:a16="http://schemas.microsoft.com/office/drawing/2014/main" id="{6D33CBAE-B6DA-F2FA-E5A7-D45A32CFE84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67591FC-A349-D0FE-36C4-DFE090881DC5}"/>
              </a:ext>
            </a:extLst>
          </p:cNvPr>
          <p:cNvSpPr>
            <a:spLocks noGrp="1"/>
          </p:cNvSpPr>
          <p:nvPr>
            <p:ph type="sldNum" sz="quarter" idx="12"/>
          </p:nvPr>
        </p:nvSpPr>
        <p:spPr/>
        <p:txBody>
          <a:bodyPr/>
          <a:lstStyle/>
          <a:p>
            <a:fld id="{B95A0033-564E-4E5B-847D-76B3404D224E}" type="slidenum">
              <a:rPr lang="he-IL" smtClean="0"/>
              <a:t>‹#›</a:t>
            </a:fld>
            <a:endParaRPr lang="he-IL"/>
          </a:p>
        </p:txBody>
      </p:sp>
    </p:spTree>
    <p:extLst>
      <p:ext uri="{BB962C8B-B14F-4D97-AF65-F5344CB8AC3E}">
        <p14:creationId xmlns:p14="http://schemas.microsoft.com/office/powerpoint/2010/main" val="268033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75BFC7-60F6-C1DA-7A60-AEC6425E951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632F1F0-2270-F6AA-7D56-984EF073C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882F8B61-F234-1B42-BA0D-9375BB73AAF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64EED99C-6814-DCC7-9646-4E76D357A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4AC3033-10D8-75FE-2EDA-D6B2023E0CC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69F7DE6-D5F3-7572-243B-12164BA60478}"/>
              </a:ext>
            </a:extLst>
          </p:cNvPr>
          <p:cNvSpPr>
            <a:spLocks noGrp="1"/>
          </p:cNvSpPr>
          <p:nvPr>
            <p:ph type="dt" sz="half" idx="10"/>
          </p:nvPr>
        </p:nvSpPr>
        <p:spPr/>
        <p:txBody>
          <a:bodyPr/>
          <a:lstStyle/>
          <a:p>
            <a:fld id="{767C775E-20FC-4175-942E-10239189A995}" type="datetimeFigureOut">
              <a:rPr lang="he-IL" smtClean="0"/>
              <a:t>כ"ג/אייר/תשפ"ו</a:t>
            </a:fld>
            <a:endParaRPr lang="he-IL"/>
          </a:p>
        </p:txBody>
      </p:sp>
      <p:sp>
        <p:nvSpPr>
          <p:cNvPr id="8" name="מציין מיקום של כותרת תחתונה 7">
            <a:extLst>
              <a:ext uri="{FF2B5EF4-FFF2-40B4-BE49-F238E27FC236}">
                <a16:creationId xmlns:a16="http://schemas.microsoft.com/office/drawing/2014/main" id="{5DAF5443-57EA-5B09-90C2-150470B76229}"/>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25AAB154-6EBF-7C90-BA19-0240C5D3B729}"/>
              </a:ext>
            </a:extLst>
          </p:cNvPr>
          <p:cNvSpPr>
            <a:spLocks noGrp="1"/>
          </p:cNvSpPr>
          <p:nvPr>
            <p:ph type="sldNum" sz="quarter" idx="12"/>
          </p:nvPr>
        </p:nvSpPr>
        <p:spPr/>
        <p:txBody>
          <a:bodyPr/>
          <a:lstStyle/>
          <a:p>
            <a:fld id="{B95A0033-564E-4E5B-847D-76B3404D224E}" type="slidenum">
              <a:rPr lang="he-IL" smtClean="0"/>
              <a:t>‹#›</a:t>
            </a:fld>
            <a:endParaRPr lang="he-IL"/>
          </a:p>
        </p:txBody>
      </p:sp>
    </p:spTree>
    <p:extLst>
      <p:ext uri="{BB962C8B-B14F-4D97-AF65-F5344CB8AC3E}">
        <p14:creationId xmlns:p14="http://schemas.microsoft.com/office/powerpoint/2010/main" val="36338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D09F56-29F2-0B6D-FE14-235529AE80D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54F893F-4565-9A15-8E2F-1598D59793A1}"/>
              </a:ext>
            </a:extLst>
          </p:cNvPr>
          <p:cNvSpPr>
            <a:spLocks noGrp="1"/>
          </p:cNvSpPr>
          <p:nvPr>
            <p:ph type="dt" sz="half" idx="10"/>
          </p:nvPr>
        </p:nvSpPr>
        <p:spPr/>
        <p:txBody>
          <a:bodyPr/>
          <a:lstStyle/>
          <a:p>
            <a:fld id="{767C775E-20FC-4175-942E-10239189A995}" type="datetimeFigureOut">
              <a:rPr lang="he-IL" smtClean="0"/>
              <a:t>כ"ג/אייר/תשפ"ו</a:t>
            </a:fld>
            <a:endParaRPr lang="he-IL"/>
          </a:p>
        </p:txBody>
      </p:sp>
      <p:sp>
        <p:nvSpPr>
          <p:cNvPr id="4" name="מציין מיקום של כותרת תחתונה 3">
            <a:extLst>
              <a:ext uri="{FF2B5EF4-FFF2-40B4-BE49-F238E27FC236}">
                <a16:creationId xmlns:a16="http://schemas.microsoft.com/office/drawing/2014/main" id="{FF0C93C9-DEFE-2107-A87A-2D3819953FD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DD38CBBE-3780-A309-9D89-EFB150659554}"/>
              </a:ext>
            </a:extLst>
          </p:cNvPr>
          <p:cNvSpPr>
            <a:spLocks noGrp="1"/>
          </p:cNvSpPr>
          <p:nvPr>
            <p:ph type="sldNum" sz="quarter" idx="12"/>
          </p:nvPr>
        </p:nvSpPr>
        <p:spPr/>
        <p:txBody>
          <a:bodyPr/>
          <a:lstStyle/>
          <a:p>
            <a:fld id="{B95A0033-564E-4E5B-847D-76B3404D224E}" type="slidenum">
              <a:rPr lang="he-IL" smtClean="0"/>
              <a:t>‹#›</a:t>
            </a:fld>
            <a:endParaRPr lang="he-IL"/>
          </a:p>
        </p:txBody>
      </p:sp>
    </p:spTree>
    <p:extLst>
      <p:ext uri="{BB962C8B-B14F-4D97-AF65-F5344CB8AC3E}">
        <p14:creationId xmlns:p14="http://schemas.microsoft.com/office/powerpoint/2010/main" val="328724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D5CC0AC-7FBD-ACBA-A23B-A4FD5202A3CE}"/>
              </a:ext>
            </a:extLst>
          </p:cNvPr>
          <p:cNvSpPr>
            <a:spLocks noGrp="1"/>
          </p:cNvSpPr>
          <p:nvPr>
            <p:ph type="dt" sz="half" idx="10"/>
          </p:nvPr>
        </p:nvSpPr>
        <p:spPr/>
        <p:txBody>
          <a:bodyPr/>
          <a:lstStyle/>
          <a:p>
            <a:fld id="{767C775E-20FC-4175-942E-10239189A995}" type="datetimeFigureOut">
              <a:rPr lang="he-IL" smtClean="0"/>
              <a:t>כ"ג/אייר/תשפ"ו</a:t>
            </a:fld>
            <a:endParaRPr lang="he-IL"/>
          </a:p>
        </p:txBody>
      </p:sp>
      <p:sp>
        <p:nvSpPr>
          <p:cNvPr id="3" name="מציין מיקום של כותרת תחתונה 2">
            <a:extLst>
              <a:ext uri="{FF2B5EF4-FFF2-40B4-BE49-F238E27FC236}">
                <a16:creationId xmlns:a16="http://schemas.microsoft.com/office/drawing/2014/main" id="{68F0F37C-5EBB-7D18-21A1-363973C88B41}"/>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55784953-F490-A4D5-9F53-F404E5E15484}"/>
              </a:ext>
            </a:extLst>
          </p:cNvPr>
          <p:cNvSpPr>
            <a:spLocks noGrp="1"/>
          </p:cNvSpPr>
          <p:nvPr>
            <p:ph type="sldNum" sz="quarter" idx="12"/>
          </p:nvPr>
        </p:nvSpPr>
        <p:spPr/>
        <p:txBody>
          <a:bodyPr/>
          <a:lstStyle/>
          <a:p>
            <a:fld id="{B95A0033-564E-4E5B-847D-76B3404D224E}" type="slidenum">
              <a:rPr lang="he-IL" smtClean="0"/>
              <a:t>‹#›</a:t>
            </a:fld>
            <a:endParaRPr lang="he-IL"/>
          </a:p>
        </p:txBody>
      </p:sp>
    </p:spTree>
    <p:extLst>
      <p:ext uri="{BB962C8B-B14F-4D97-AF65-F5344CB8AC3E}">
        <p14:creationId xmlns:p14="http://schemas.microsoft.com/office/powerpoint/2010/main" val="40252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51B26E-9043-1F2A-B51C-9A2A924360A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7330082-F75C-203F-BD9A-E9D8A8FD8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BC3384E8-46B6-D11C-EAFF-8F02EF4E3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CCD5D34-6729-CCD2-B6DB-5B237D0CB310}"/>
              </a:ext>
            </a:extLst>
          </p:cNvPr>
          <p:cNvSpPr>
            <a:spLocks noGrp="1"/>
          </p:cNvSpPr>
          <p:nvPr>
            <p:ph type="dt" sz="half" idx="10"/>
          </p:nvPr>
        </p:nvSpPr>
        <p:spPr/>
        <p:txBody>
          <a:bodyPr/>
          <a:lstStyle/>
          <a:p>
            <a:fld id="{767C775E-20FC-4175-942E-10239189A995}" type="datetimeFigureOut">
              <a:rPr lang="he-IL" smtClean="0"/>
              <a:t>כ"ג/אייר/תשפ"ו</a:t>
            </a:fld>
            <a:endParaRPr lang="he-IL"/>
          </a:p>
        </p:txBody>
      </p:sp>
      <p:sp>
        <p:nvSpPr>
          <p:cNvPr id="6" name="מציין מיקום של כותרת תחתונה 5">
            <a:extLst>
              <a:ext uri="{FF2B5EF4-FFF2-40B4-BE49-F238E27FC236}">
                <a16:creationId xmlns:a16="http://schemas.microsoft.com/office/drawing/2014/main" id="{4828EC03-74EA-4B26-C3ED-B807EA7E32D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F7F3D1C-D924-FE6C-FA8F-0C0F0E9EDCD1}"/>
              </a:ext>
            </a:extLst>
          </p:cNvPr>
          <p:cNvSpPr>
            <a:spLocks noGrp="1"/>
          </p:cNvSpPr>
          <p:nvPr>
            <p:ph type="sldNum" sz="quarter" idx="12"/>
          </p:nvPr>
        </p:nvSpPr>
        <p:spPr/>
        <p:txBody>
          <a:bodyPr/>
          <a:lstStyle/>
          <a:p>
            <a:fld id="{B95A0033-564E-4E5B-847D-76B3404D224E}" type="slidenum">
              <a:rPr lang="he-IL" smtClean="0"/>
              <a:t>‹#›</a:t>
            </a:fld>
            <a:endParaRPr lang="he-IL"/>
          </a:p>
        </p:txBody>
      </p:sp>
    </p:spTree>
    <p:extLst>
      <p:ext uri="{BB962C8B-B14F-4D97-AF65-F5344CB8AC3E}">
        <p14:creationId xmlns:p14="http://schemas.microsoft.com/office/powerpoint/2010/main" val="111554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85144A-5BA5-961B-2A8D-27E473A847C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5A8C4E54-D7F4-6D91-A857-5D27394EA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2D768C06-007E-748D-3245-88A56299F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9A3533A-18BF-8E8F-1489-966475196005}"/>
              </a:ext>
            </a:extLst>
          </p:cNvPr>
          <p:cNvSpPr>
            <a:spLocks noGrp="1"/>
          </p:cNvSpPr>
          <p:nvPr>
            <p:ph type="dt" sz="half" idx="10"/>
          </p:nvPr>
        </p:nvSpPr>
        <p:spPr/>
        <p:txBody>
          <a:bodyPr/>
          <a:lstStyle/>
          <a:p>
            <a:fld id="{767C775E-20FC-4175-942E-10239189A995}" type="datetimeFigureOut">
              <a:rPr lang="he-IL" smtClean="0"/>
              <a:t>כ"ג/אייר/תשפ"ו</a:t>
            </a:fld>
            <a:endParaRPr lang="he-IL"/>
          </a:p>
        </p:txBody>
      </p:sp>
      <p:sp>
        <p:nvSpPr>
          <p:cNvPr id="6" name="מציין מיקום של כותרת תחתונה 5">
            <a:extLst>
              <a:ext uri="{FF2B5EF4-FFF2-40B4-BE49-F238E27FC236}">
                <a16:creationId xmlns:a16="http://schemas.microsoft.com/office/drawing/2014/main" id="{AF0DE376-6FDD-9A10-438E-48513659CB3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91BC373-82A5-7D78-E23C-3EDB1D8E98B1}"/>
              </a:ext>
            </a:extLst>
          </p:cNvPr>
          <p:cNvSpPr>
            <a:spLocks noGrp="1"/>
          </p:cNvSpPr>
          <p:nvPr>
            <p:ph type="sldNum" sz="quarter" idx="12"/>
          </p:nvPr>
        </p:nvSpPr>
        <p:spPr/>
        <p:txBody>
          <a:bodyPr/>
          <a:lstStyle/>
          <a:p>
            <a:fld id="{B95A0033-564E-4E5B-847D-76B3404D224E}" type="slidenum">
              <a:rPr lang="he-IL" smtClean="0"/>
              <a:t>‹#›</a:t>
            </a:fld>
            <a:endParaRPr lang="he-IL"/>
          </a:p>
        </p:txBody>
      </p:sp>
    </p:spTree>
    <p:extLst>
      <p:ext uri="{BB962C8B-B14F-4D97-AF65-F5344CB8AC3E}">
        <p14:creationId xmlns:p14="http://schemas.microsoft.com/office/powerpoint/2010/main" val="385494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98DB524-E4A6-134E-1D2E-7C3C37E09F2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182A9FE-F25E-36D3-F6A3-10C47E0DB9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DE06D1-00D5-BD22-3966-0798A6A463D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767C775E-20FC-4175-942E-10239189A995}" type="datetimeFigureOut">
              <a:rPr lang="he-IL" smtClean="0"/>
              <a:t>כ"ג/אייר/תשפ"ו</a:t>
            </a:fld>
            <a:endParaRPr lang="he-IL"/>
          </a:p>
        </p:txBody>
      </p:sp>
      <p:sp>
        <p:nvSpPr>
          <p:cNvPr id="5" name="מציין מיקום של כותרת תחתונה 4">
            <a:extLst>
              <a:ext uri="{FF2B5EF4-FFF2-40B4-BE49-F238E27FC236}">
                <a16:creationId xmlns:a16="http://schemas.microsoft.com/office/drawing/2014/main" id="{281E336C-A8A9-95E0-F124-B38290D8B5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E81B19D-8FD5-5C46-40ED-6ABD328964C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B95A0033-564E-4E5B-847D-76B3404D224E}" type="slidenum">
              <a:rPr lang="he-IL" smtClean="0"/>
              <a:t>‹#›</a:t>
            </a:fld>
            <a:endParaRPr lang="he-IL"/>
          </a:p>
        </p:txBody>
      </p:sp>
    </p:spTree>
    <p:extLst>
      <p:ext uri="{BB962C8B-B14F-4D97-AF65-F5344CB8AC3E}">
        <p14:creationId xmlns:p14="http://schemas.microsoft.com/office/powerpoint/2010/main" val="2143463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תמונות טבע ובעלי חיים המציגות מגוון מינים כמו פרפרים, ציפורים, יונקים וחרקים בסביבות שונות. התמונות כוללות פרטים כמו קן ציפורים, חרק תחת מיקרוסקופ, וצמחייה מגוונת, המדגימות ביולוגיה ומגוון ביולוגי בשדה.">
            <a:extLst>
              <a:ext uri="{FF2B5EF4-FFF2-40B4-BE49-F238E27FC236}">
                <a16:creationId xmlns:a16="http://schemas.microsoft.com/office/drawing/2014/main" id="{7374771E-FD10-302D-49AD-0417A27F7EB9}"/>
              </a:ext>
              <a:ext uri="{C183D7F6-B498-43B3-948B-1728B52AA6E4}">
                <adec:decorative xmlns:adec="http://schemas.microsoft.com/office/drawing/2017/decorative" xmlns=""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3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C26C31B5-8A6F-7F8F-41B5-96D3E510A5C4}"/>
              </a:ext>
            </a:extLst>
          </p:cNvPr>
          <p:cNvSpPr txBox="1"/>
          <p:nvPr/>
        </p:nvSpPr>
        <p:spPr>
          <a:xfrm>
            <a:off x="8136467" y="609895"/>
            <a:ext cx="3858152" cy="4555093"/>
          </a:xfrm>
          <a:prstGeom prst="rect">
            <a:avLst/>
          </a:prstGeom>
          <a:noFill/>
        </p:spPr>
        <p:txBody>
          <a:bodyPr wrap="square">
            <a:spAutoFit/>
          </a:bodyPr>
          <a:lstStyle/>
          <a:p>
            <a:pPr>
              <a:buNone/>
            </a:pPr>
            <a:r>
              <a:rPr lang="he-IL" sz="2000" b="1" i="0" dirty="0">
                <a:solidFill>
                  <a:srgbClr val="1F1F1F"/>
                </a:solidFill>
                <a:effectLst/>
                <a:latin typeface="David" panose="020E0502060401010101" pitchFamily="34" charset="-79"/>
                <a:cs typeface="David" panose="020E0502060401010101" pitchFamily="34" charset="-79"/>
              </a:rPr>
              <a:t>תמונה מספר 8. מדבר במודיעין?</a:t>
            </a:r>
          </a:p>
          <a:p>
            <a:pPr>
              <a:buNone/>
            </a:pPr>
            <a:endParaRPr lang="he-IL" b="1" dirty="0">
              <a:solidFill>
                <a:srgbClr val="1F1F1F"/>
              </a:solidFill>
              <a:latin typeface="David" panose="020E0502060401010101" pitchFamily="34" charset="-79"/>
              <a:cs typeface="David" panose="020E0502060401010101" pitchFamily="34" charset="-79"/>
            </a:endParaRPr>
          </a:p>
          <a:p>
            <a:pPr>
              <a:buNone/>
            </a:pPr>
            <a:r>
              <a:rPr lang="he-IL" u="sng" dirty="0">
                <a:latin typeface="David" panose="020E0502060401010101" pitchFamily="34" charset="-79"/>
                <a:cs typeface="David" panose="020E0502060401010101" pitchFamily="34" charset="-79"/>
              </a:rPr>
              <a:t>הצלם: </a:t>
            </a:r>
            <a:r>
              <a:rPr lang="he-IL" dirty="0">
                <a:latin typeface="David" panose="020E0502060401010101" pitchFamily="34" charset="-79"/>
                <a:cs typeface="David" panose="020E0502060401010101" pitchFamily="34" charset="-79"/>
              </a:rPr>
              <a:t> גדעון לאי </a:t>
            </a:r>
          </a:p>
          <a:p>
            <a:pPr>
              <a:buNone/>
            </a:pPr>
            <a:r>
              <a:rPr lang="he-IL" u="sng" dirty="0">
                <a:latin typeface="David" panose="020E0502060401010101" pitchFamily="34" charset="-79"/>
                <a:cs typeface="David" panose="020E0502060401010101" pitchFamily="34" charset="-79"/>
              </a:rPr>
              <a:t>ביה"ס:</a:t>
            </a:r>
            <a:r>
              <a:rPr lang="he-IL" dirty="0">
                <a:latin typeface="David" panose="020E0502060401010101" pitchFamily="34" charset="-79"/>
                <a:cs typeface="David" panose="020E0502060401010101" pitchFamily="34" charset="-79"/>
              </a:rPr>
              <a:t> ישיבת לפיד, מודיעין</a:t>
            </a: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תיאור התופעה</a:t>
            </a:r>
            <a:r>
              <a:rPr lang="he-IL" b="0" i="0" dirty="0">
                <a:solidFill>
                  <a:srgbClr val="1F1F1F"/>
                </a:solidFill>
                <a:effectLst/>
                <a:latin typeface="David" panose="020E0502060401010101" pitchFamily="34" charset="-79"/>
                <a:cs typeface="David" panose="020E0502060401010101" pitchFamily="34" charset="-79"/>
              </a:rPr>
              <a:t>: על סלע במודיעין עומדת ציפור סלעית המדבר (כנראה זכר צעיר). בישראל הסלעית מצויה בעיקר בשטחי המדבר, נדיר לראותה בשאר חלקי הארץ. ניתן לראות בתמונה את צבעי הסלעית הדומים לצבע הקרקע והמסלע האופייני למדבר. אלו צבעי הסוואה המאפשרים לה להתחמק מטורפים ולהצליח לצוד חרקים שונים שמהווים את עיקר מזונה.</a:t>
            </a:r>
            <a:endParaRPr lang="he-IL" dirty="0">
              <a:latin typeface="David" panose="020E0502060401010101" pitchFamily="34" charset="-79"/>
              <a:cs typeface="David" panose="020E0502060401010101" pitchFamily="34" charset="-79"/>
            </a:endParaRP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מקום הצילום</a:t>
            </a:r>
            <a:r>
              <a:rPr lang="he-IL" b="0" i="0" dirty="0">
                <a:solidFill>
                  <a:srgbClr val="1F1F1F"/>
                </a:solidFill>
                <a:effectLst/>
                <a:latin typeface="David" panose="020E0502060401010101" pitchFamily="34" charset="-79"/>
                <a:cs typeface="David" panose="020E0502060401010101" pitchFamily="34" charset="-79"/>
              </a:rPr>
              <a:t>: הגבעות הדרומיות, מודיעין</a:t>
            </a:r>
          </a:p>
        </p:txBody>
      </p:sp>
      <p:pic>
        <p:nvPicPr>
          <p:cNvPr id="9218" name="Picture 2" descr="צילום של ציפור סלעית המדבר עומדת על סלע באזור טבעי עם צמחייה יבשה ברקע. הצבעים החמים והטבעיים מדגישים אווירת שקט ושלווה בסביבה המדברית.">
            <a:extLst>
              <a:ext uri="{FF2B5EF4-FFF2-40B4-BE49-F238E27FC236}">
                <a16:creationId xmlns:a16="http://schemas.microsoft.com/office/drawing/2014/main" id="{7C8BC030-5CEF-4383-CB4D-BF632B818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81" y="609895"/>
            <a:ext cx="7762094" cy="5173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96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36012B1B-8DDF-000E-44A7-26929916F0FF}"/>
              </a:ext>
            </a:extLst>
          </p:cNvPr>
          <p:cNvSpPr txBox="1"/>
          <p:nvPr/>
        </p:nvSpPr>
        <p:spPr>
          <a:xfrm>
            <a:off x="8432799" y="635000"/>
            <a:ext cx="3674533" cy="5109091"/>
          </a:xfrm>
          <a:prstGeom prst="rect">
            <a:avLst/>
          </a:prstGeom>
          <a:noFill/>
        </p:spPr>
        <p:txBody>
          <a:bodyPr wrap="square">
            <a:spAutoFit/>
          </a:bodyPr>
          <a:lstStyle/>
          <a:p>
            <a:pPr>
              <a:buNone/>
            </a:pPr>
            <a:r>
              <a:rPr lang="he-IL" sz="2000" b="1" i="0" dirty="0">
                <a:solidFill>
                  <a:srgbClr val="1F1F1F"/>
                </a:solidFill>
                <a:effectLst/>
                <a:latin typeface="David" panose="020E0502060401010101" pitchFamily="34" charset="-79"/>
                <a:cs typeface="David" panose="020E0502060401010101" pitchFamily="34" charset="-79"/>
              </a:rPr>
              <a:t>תמונה מספר 10. צייד במים רדודים</a:t>
            </a:r>
          </a:p>
          <a:p>
            <a:pPr>
              <a:buNone/>
            </a:pPr>
            <a:endParaRPr lang="he-IL" b="1" dirty="0">
              <a:solidFill>
                <a:srgbClr val="1F1F1F"/>
              </a:solidFill>
              <a:latin typeface="David" panose="020E0502060401010101" pitchFamily="34" charset="-79"/>
              <a:cs typeface="David" panose="020E0502060401010101" pitchFamily="34" charset="-79"/>
            </a:endParaRPr>
          </a:p>
          <a:p>
            <a:pPr>
              <a:buNone/>
            </a:pPr>
            <a:r>
              <a:rPr lang="he-IL" u="sng" dirty="0">
                <a:latin typeface="David" panose="020E0502060401010101" pitchFamily="34" charset="-79"/>
                <a:cs typeface="David" panose="020E0502060401010101" pitchFamily="34" charset="-79"/>
              </a:rPr>
              <a:t>הצלם</a:t>
            </a:r>
            <a:r>
              <a:rPr lang="he-IL" dirty="0">
                <a:latin typeface="David" panose="020E0502060401010101" pitchFamily="34" charset="-79"/>
                <a:cs typeface="David" panose="020E0502060401010101" pitchFamily="34" charset="-79"/>
              </a:rPr>
              <a:t>- </a:t>
            </a:r>
            <a:r>
              <a:rPr lang="he-IL" dirty="0" err="1">
                <a:latin typeface="David" panose="020E0502060401010101" pitchFamily="34" charset="-79"/>
                <a:cs typeface="David" panose="020E0502060401010101" pitchFamily="34" charset="-79"/>
              </a:rPr>
              <a:t>יניר</a:t>
            </a:r>
            <a:r>
              <a:rPr lang="he-IL" dirty="0">
                <a:latin typeface="David" panose="020E0502060401010101" pitchFamily="34" charset="-79"/>
                <a:cs typeface="David" panose="020E0502060401010101" pitchFamily="34" charset="-79"/>
              </a:rPr>
              <a:t> לוי </a:t>
            </a:r>
          </a:p>
          <a:p>
            <a:pPr>
              <a:buNone/>
            </a:pPr>
            <a:r>
              <a:rPr lang="he-IL" u="sng" dirty="0">
                <a:latin typeface="David" panose="020E0502060401010101" pitchFamily="34" charset="-79"/>
                <a:cs typeface="David" panose="020E0502060401010101" pitchFamily="34" charset="-79"/>
              </a:rPr>
              <a:t>ביה"ס:</a:t>
            </a:r>
            <a:r>
              <a:rPr lang="he-IL" dirty="0">
                <a:latin typeface="David" panose="020E0502060401010101" pitchFamily="34" charset="-79"/>
                <a:cs typeface="David" panose="020E0502060401010101" pitchFamily="34" charset="-79"/>
              </a:rPr>
              <a:t> בית חינוך ע"ש רבין תל-</a:t>
            </a:r>
            <a:r>
              <a:rPr lang="he-IL" dirty="0" err="1">
                <a:latin typeface="David" panose="020E0502060401010101" pitchFamily="34" charset="-79"/>
                <a:cs typeface="David" panose="020E0502060401010101" pitchFamily="34" charset="-79"/>
              </a:rPr>
              <a:t>מונד</a:t>
            </a:r>
            <a:endParaRPr lang="he-IL" dirty="0">
              <a:latin typeface="David" panose="020E0502060401010101" pitchFamily="34" charset="-79"/>
              <a:cs typeface="David" panose="020E0502060401010101" pitchFamily="34" charset="-79"/>
            </a:endParaRP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תיאור התופעה</a:t>
            </a:r>
            <a:r>
              <a:rPr lang="he-IL" b="0" i="0" dirty="0">
                <a:solidFill>
                  <a:srgbClr val="1F1F1F"/>
                </a:solidFill>
                <a:effectLst/>
                <a:latin typeface="David" panose="020E0502060401010101" pitchFamily="34" charset="-79"/>
                <a:cs typeface="David" panose="020E0502060401010101" pitchFamily="34" charset="-79"/>
              </a:rPr>
              <a:t>: </a:t>
            </a:r>
            <a:r>
              <a:rPr lang="he-IL" b="0" i="0" dirty="0" err="1">
                <a:solidFill>
                  <a:srgbClr val="1F1F1F"/>
                </a:solidFill>
                <a:effectLst/>
                <a:latin typeface="David" panose="020E0502060401010101" pitchFamily="34" charset="-79"/>
                <a:cs typeface="David" panose="020E0502060401010101" pitchFamily="34" charset="-79"/>
              </a:rPr>
              <a:t>הליבנית</a:t>
            </a:r>
            <a:r>
              <a:rPr lang="he-IL" b="0" i="0" dirty="0">
                <a:solidFill>
                  <a:srgbClr val="1F1F1F"/>
                </a:solidFill>
                <a:effectLst/>
                <a:latin typeface="David" panose="020E0502060401010101" pitchFamily="34" charset="-79"/>
                <a:cs typeface="David" panose="020E0502060401010101" pitchFamily="34" charset="-79"/>
              </a:rPr>
              <a:t> הקטנה היא עוף מים טורף המותאם לבית גידול מימי. רגליה הארוכות מאפשרות לה לנוע במים רדודים תוך שמירה על גוף יבש. מקורה הארוך והחד מותאם ללכידת טרף דגים ויצורים מימיים קטנים. התנהגות הציד הנה סוג של יחסי גומלין מסוג טורף - נטרף. התאמות מבניות והתנהגותיות אלו הן תוצאה של ברירה טבעית, המגבירה את סיכויי ההישרדות וההתרבות של </a:t>
            </a:r>
            <a:r>
              <a:rPr lang="he-IL" b="0" i="0" dirty="0" err="1">
                <a:solidFill>
                  <a:srgbClr val="1F1F1F"/>
                </a:solidFill>
                <a:effectLst/>
                <a:latin typeface="David" panose="020E0502060401010101" pitchFamily="34" charset="-79"/>
                <a:cs typeface="David" panose="020E0502060401010101" pitchFamily="34" charset="-79"/>
              </a:rPr>
              <a:t>הליבנית</a:t>
            </a:r>
            <a:r>
              <a:rPr lang="he-IL" b="0" i="0" dirty="0">
                <a:solidFill>
                  <a:srgbClr val="1F1F1F"/>
                </a:solidFill>
                <a:effectLst/>
                <a:latin typeface="David" panose="020E0502060401010101" pitchFamily="34" charset="-79"/>
                <a:cs typeface="David" panose="020E0502060401010101" pitchFamily="34" charset="-79"/>
              </a:rPr>
              <a:t>.   </a:t>
            </a:r>
          </a:p>
          <a:p>
            <a:pPr>
              <a:buNone/>
            </a:pPr>
            <a:r>
              <a:rPr lang="he-IL" b="0" i="0" dirty="0">
                <a:solidFill>
                  <a:srgbClr val="1F1F1F"/>
                </a:solidFill>
                <a:effectLst/>
                <a:latin typeface="David" panose="020E0502060401010101" pitchFamily="34" charset="-79"/>
                <a:cs typeface="David" panose="020E0502060401010101" pitchFamily="34" charset="-79"/>
              </a:rPr>
              <a:t> </a:t>
            </a:r>
          </a:p>
          <a:p>
            <a:pPr>
              <a:buNone/>
            </a:pPr>
            <a:r>
              <a:rPr lang="he-IL" b="0" i="0" u="sng" dirty="0">
                <a:solidFill>
                  <a:srgbClr val="1F1F1F"/>
                </a:solidFill>
                <a:effectLst/>
                <a:latin typeface="David" panose="020E0502060401010101" pitchFamily="34" charset="-79"/>
                <a:cs typeface="David" panose="020E0502060401010101" pitchFamily="34" charset="-79"/>
              </a:rPr>
              <a:t>מקום הצילום:</a:t>
            </a:r>
            <a:r>
              <a:rPr lang="he-IL" b="0" i="0" dirty="0">
                <a:solidFill>
                  <a:srgbClr val="1F1F1F"/>
                </a:solidFill>
                <a:effectLst/>
                <a:latin typeface="David" panose="020E0502060401010101" pitchFamily="34" charset="-79"/>
                <a:cs typeface="David" panose="020E0502060401010101" pitchFamily="34" charset="-79"/>
              </a:rPr>
              <a:t> שפך נחל אלכסנדר</a:t>
            </a:r>
          </a:p>
        </p:txBody>
      </p:sp>
      <p:pic>
        <p:nvPicPr>
          <p:cNvPr id="11266" name="Picture 2" descr="צילום של לבנית קטנה עומדת במים רדודים עם דג בפיו. הציפור בולטת על רקע מטושטש, רגליה הארוכות והצהובות מודגשות בתנועת הליכה.">
            <a:extLst>
              <a:ext uri="{FF2B5EF4-FFF2-40B4-BE49-F238E27FC236}">
                <a16:creationId xmlns:a16="http://schemas.microsoft.com/office/drawing/2014/main" id="{144AC615-80F6-0149-8B0E-96A2A4EE3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8" y="635000"/>
            <a:ext cx="8194028" cy="546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86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5592EF79-4164-FD32-41A0-B35514C39AE9}"/>
              </a:ext>
            </a:extLst>
          </p:cNvPr>
          <p:cNvSpPr txBox="1"/>
          <p:nvPr/>
        </p:nvSpPr>
        <p:spPr>
          <a:xfrm>
            <a:off x="7484532" y="241300"/>
            <a:ext cx="4224867" cy="5386090"/>
          </a:xfrm>
          <a:prstGeom prst="rect">
            <a:avLst/>
          </a:prstGeom>
          <a:noFill/>
        </p:spPr>
        <p:txBody>
          <a:bodyPr wrap="square">
            <a:spAutoFit/>
          </a:bodyPr>
          <a:lstStyle/>
          <a:p>
            <a:pPr>
              <a:buNone/>
            </a:pPr>
            <a:r>
              <a:rPr lang="he-IL" sz="2000" b="1" i="0" dirty="0">
                <a:solidFill>
                  <a:srgbClr val="1F1F1F"/>
                </a:solidFill>
                <a:effectLst/>
                <a:latin typeface="David" panose="020E0502060401010101" pitchFamily="34" charset="-79"/>
                <a:cs typeface="David" panose="020E0502060401010101" pitchFamily="34" charset="-79"/>
              </a:rPr>
              <a:t>תמונה מספר 11- טביעת האצבע של הטבע</a:t>
            </a:r>
          </a:p>
          <a:p>
            <a:pPr>
              <a:buNone/>
            </a:pPr>
            <a:endParaRPr lang="he-IL" b="1" dirty="0">
              <a:solidFill>
                <a:srgbClr val="1F1F1F"/>
              </a:solidFill>
              <a:latin typeface="David" panose="020E0502060401010101" pitchFamily="34" charset="-79"/>
              <a:cs typeface="David" panose="020E0502060401010101" pitchFamily="34" charset="-79"/>
            </a:endParaRPr>
          </a:p>
          <a:p>
            <a:pPr>
              <a:buNone/>
            </a:pPr>
            <a:r>
              <a:rPr lang="he-IL" u="sng" dirty="0">
                <a:latin typeface="David" panose="020E0502060401010101" pitchFamily="34" charset="-79"/>
                <a:cs typeface="David" panose="020E0502060401010101" pitchFamily="34" charset="-79"/>
              </a:rPr>
              <a:t>הצלם</a:t>
            </a:r>
            <a:r>
              <a:rPr lang="he-IL" dirty="0">
                <a:latin typeface="David" panose="020E0502060401010101" pitchFamily="34" charset="-79"/>
                <a:cs typeface="David" panose="020E0502060401010101" pitchFamily="34" charset="-79"/>
              </a:rPr>
              <a:t>- עידן </a:t>
            </a:r>
            <a:r>
              <a:rPr lang="he-IL" dirty="0" err="1">
                <a:latin typeface="David" panose="020E0502060401010101" pitchFamily="34" charset="-79"/>
                <a:cs typeface="David" panose="020E0502060401010101" pitchFamily="34" charset="-79"/>
              </a:rPr>
              <a:t>מושייב</a:t>
            </a:r>
            <a:r>
              <a:rPr lang="he-IL" dirty="0">
                <a:latin typeface="David" panose="020E0502060401010101" pitchFamily="34" charset="-79"/>
                <a:cs typeface="David" panose="020E0502060401010101" pitchFamily="34" charset="-79"/>
              </a:rPr>
              <a:t> </a:t>
            </a:r>
          </a:p>
          <a:p>
            <a:pPr>
              <a:buNone/>
            </a:pPr>
            <a:r>
              <a:rPr lang="he-IL" u="sng" dirty="0">
                <a:latin typeface="David" panose="020E0502060401010101" pitchFamily="34" charset="-79"/>
                <a:cs typeface="David" panose="020E0502060401010101" pitchFamily="34" charset="-79"/>
              </a:rPr>
              <a:t>ביה"ס:</a:t>
            </a:r>
            <a:r>
              <a:rPr lang="he-IL" dirty="0">
                <a:latin typeface="David" panose="020E0502060401010101" pitchFamily="34" charset="-79"/>
                <a:cs typeface="David" panose="020E0502060401010101" pitchFamily="34" charset="-79"/>
              </a:rPr>
              <a:t> תיכון דתי איתן, רמלה</a:t>
            </a: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תיאור  התופעה</a:t>
            </a:r>
            <a:r>
              <a:rPr lang="he-IL" b="0" i="0" dirty="0">
                <a:solidFill>
                  <a:srgbClr val="1F1F1F"/>
                </a:solidFill>
                <a:effectLst/>
                <a:latin typeface="David" panose="020E0502060401010101" pitchFamily="34" charset="-79"/>
                <a:cs typeface="David" panose="020E0502060401010101" pitchFamily="34" charset="-79"/>
              </a:rPr>
              <a:t>: בתמונה רואים רגל של דבורה כמו שהיא משתקפת מבעד לעדשת המיקרוסקופ. אפשר לראות בצורה מפורטת את מפרקי הרגל ואת מבנה השערות הצפוף המכסה את הדבורה. השערות משמשות "מברשת אבקה" שמאפשרת לדבורה לגרוף את גרגרי האבקה שנדבקו אליה ולרכז אותם ב"סלסילה" שנמצאת על הרגל האחורית. התמונה מראה את העיקרון הביולוגי המרכזי של התאמה בין מבנה לתפקוד: מבנה הרגל השעיר והמפרקי מותאם באופן מדויק לתפקידה של הדבורה כמפרה וכאוספת מזון עבור הכוורת.</a:t>
            </a: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מקום הצילום:</a:t>
            </a:r>
            <a:r>
              <a:rPr lang="he-IL" b="0" i="0" dirty="0">
                <a:solidFill>
                  <a:srgbClr val="1F1F1F"/>
                </a:solidFill>
                <a:effectLst/>
                <a:latin typeface="David" panose="020E0502060401010101" pitchFamily="34" charset="-79"/>
                <a:cs typeface="David" panose="020E0502060401010101" pitchFamily="34" charset="-79"/>
              </a:rPr>
              <a:t> מעבדה בביולוגיה</a:t>
            </a:r>
          </a:p>
        </p:txBody>
      </p:sp>
      <p:pic>
        <p:nvPicPr>
          <p:cNvPr id="12290" name="Picture 2" descr="תצלום מיקרוסקופי של רגל של דבורה במבט צד, המציג את גוף המ segmented והגפיים הקדמיות. התמונה מדגימה מבנה אנטומי מפורט בצבע צהוב-כתום על רקע בהיר, עם מחט דקיקה המצביעה על אזור בגוף.">
            <a:extLst>
              <a:ext uri="{FF2B5EF4-FFF2-40B4-BE49-F238E27FC236}">
                <a16:creationId xmlns:a16="http://schemas.microsoft.com/office/drawing/2014/main" id="{22D8506C-67B7-7E05-9DE8-36A10C853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1300"/>
            <a:ext cx="6375400" cy="637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39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4B83A45C-039C-A534-C0E8-5DE7D2170B83}"/>
              </a:ext>
            </a:extLst>
          </p:cNvPr>
          <p:cNvSpPr txBox="1"/>
          <p:nvPr/>
        </p:nvSpPr>
        <p:spPr>
          <a:xfrm>
            <a:off x="6832600" y="207433"/>
            <a:ext cx="4597400" cy="4278094"/>
          </a:xfrm>
          <a:prstGeom prst="rect">
            <a:avLst/>
          </a:prstGeom>
          <a:noFill/>
        </p:spPr>
        <p:txBody>
          <a:bodyPr wrap="square">
            <a:spAutoFit/>
          </a:bodyPr>
          <a:lstStyle/>
          <a:p>
            <a:pPr>
              <a:buNone/>
            </a:pPr>
            <a:r>
              <a:rPr lang="he-IL" sz="2000" b="1" i="0" dirty="0">
                <a:solidFill>
                  <a:srgbClr val="1F1F1F"/>
                </a:solidFill>
                <a:effectLst/>
                <a:latin typeface="David" panose="020E0502060401010101" pitchFamily="34" charset="-79"/>
                <a:cs typeface="David" panose="020E0502060401010101" pitchFamily="34" charset="-79"/>
              </a:rPr>
              <a:t>תמונה מספר 12- אזהרה בכתום שחור</a:t>
            </a:r>
          </a:p>
          <a:p>
            <a:pPr>
              <a:buNone/>
            </a:pPr>
            <a:endParaRPr lang="he-IL" b="1" i="0" dirty="0">
              <a:solidFill>
                <a:srgbClr val="1F1F1F"/>
              </a:solidFill>
              <a:effectLst/>
              <a:latin typeface="David" panose="020E0502060401010101" pitchFamily="34" charset="-79"/>
              <a:cs typeface="David" panose="020E0502060401010101" pitchFamily="34" charset="-79"/>
            </a:endParaRPr>
          </a:p>
          <a:p>
            <a:pPr>
              <a:buNone/>
            </a:pPr>
            <a:r>
              <a:rPr lang="he-IL" u="sng" dirty="0">
                <a:latin typeface="David" panose="020E0502060401010101" pitchFamily="34" charset="-79"/>
                <a:cs typeface="David" panose="020E0502060401010101" pitchFamily="34" charset="-79"/>
              </a:rPr>
              <a:t>הצלמת</a:t>
            </a:r>
            <a:r>
              <a:rPr lang="he-IL" dirty="0">
                <a:latin typeface="David" panose="020E0502060401010101" pitchFamily="34" charset="-79"/>
                <a:cs typeface="David" panose="020E0502060401010101" pitchFamily="34" charset="-79"/>
              </a:rPr>
              <a:t>: ספיר </a:t>
            </a:r>
            <a:r>
              <a:rPr lang="he-IL" dirty="0" err="1">
                <a:latin typeface="David" panose="020E0502060401010101" pitchFamily="34" charset="-79"/>
                <a:cs typeface="David" panose="020E0502060401010101" pitchFamily="34" charset="-79"/>
              </a:rPr>
              <a:t>אלמקייס</a:t>
            </a:r>
            <a:r>
              <a:rPr lang="he-IL" dirty="0">
                <a:latin typeface="David" panose="020E0502060401010101" pitchFamily="34" charset="-79"/>
                <a:cs typeface="David" panose="020E0502060401010101" pitchFamily="34" charset="-79"/>
              </a:rPr>
              <a:t> </a:t>
            </a:r>
          </a:p>
          <a:p>
            <a:pPr>
              <a:buNone/>
            </a:pPr>
            <a:r>
              <a:rPr lang="he-IL" u="sng" dirty="0">
                <a:latin typeface="David" panose="020E0502060401010101" pitchFamily="34" charset="-79"/>
                <a:cs typeface="David" panose="020E0502060401010101" pitchFamily="34" charset="-79"/>
              </a:rPr>
              <a:t>ביה"ס</a:t>
            </a:r>
            <a:r>
              <a:rPr lang="he-IL" dirty="0">
                <a:latin typeface="David" panose="020E0502060401010101" pitchFamily="34" charset="-79"/>
                <a:cs typeface="David" panose="020E0502060401010101" pitchFamily="34" charset="-79"/>
              </a:rPr>
              <a:t>: אולפנת עדי </a:t>
            </a:r>
            <a:r>
              <a:rPr lang="he-IL" dirty="0" err="1">
                <a:latin typeface="David" panose="020E0502060401010101" pitchFamily="34" charset="-79"/>
                <a:cs typeface="David" panose="020E0502060401010101" pitchFamily="34" charset="-79"/>
              </a:rPr>
              <a:t>אמי"ת</a:t>
            </a:r>
            <a:r>
              <a:rPr lang="he-IL" dirty="0">
                <a:latin typeface="David" panose="020E0502060401010101" pitchFamily="34" charset="-79"/>
                <a:cs typeface="David" panose="020E0502060401010101" pitchFamily="34" charset="-79"/>
              </a:rPr>
              <a:t> שדרות.</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r>
              <a:rPr lang="he-IL" b="0" i="0" u="sng" dirty="0">
                <a:solidFill>
                  <a:srgbClr val="1F1F1F"/>
                </a:solidFill>
                <a:effectLst/>
                <a:latin typeface="David" panose="020E0502060401010101" pitchFamily="34" charset="-79"/>
                <a:cs typeface="David" panose="020E0502060401010101" pitchFamily="34" charset="-79"/>
              </a:rPr>
              <a:t>תיאור  התופעה</a:t>
            </a:r>
            <a:r>
              <a:rPr lang="he-IL" b="0" i="0" dirty="0">
                <a:solidFill>
                  <a:srgbClr val="1F1F1F"/>
                </a:solidFill>
                <a:effectLst/>
                <a:latin typeface="David" panose="020E0502060401010101" pitchFamily="34" charset="-79"/>
                <a:cs typeface="David" panose="020E0502060401010101" pitchFamily="34" charset="-79"/>
              </a:rPr>
              <a:t>: זחל של פרפר מסוג "זנב סנונית" שנמצא על צמח הפיגם. הזחל בולט מאוד על הצמח בצבעים חזקים של כתום ושחור. אלו "צבעי אזהרה" המאותתים לטורפים (כמו ציפורים) שהוא לא טעים או רעיל. צבעים אלו מרחיקים את הטורפים ממנו. בנוסף לצבע, יש לזחל מנגנון הגנה נוסף: כשהוא בסכנה, הוא מוציא "קרניים" שמפיצות ריח חריף המבריח ממנו את הטורפים.</a:t>
            </a: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מקום הצילום:</a:t>
            </a:r>
            <a:r>
              <a:rPr lang="he-IL" b="0" i="0" dirty="0">
                <a:solidFill>
                  <a:srgbClr val="1F1F1F"/>
                </a:solidFill>
                <a:effectLst/>
                <a:latin typeface="David" panose="020E0502060401010101" pitchFamily="34" charset="-79"/>
                <a:cs typeface="David" panose="020E0502060401010101" pitchFamily="34" charset="-79"/>
              </a:rPr>
              <a:t> גינת הבית בשדרות</a:t>
            </a:r>
          </a:p>
        </p:txBody>
      </p:sp>
      <p:pic>
        <p:nvPicPr>
          <p:cNvPr id="13314" name="Picture 2" descr="תצלום מקרוב של זחל צבעוני של הפרפר זנב סנונית על עלי צמח ירוק. הזחל מציג פסים שחורים, לבנים וכתומים, וממוקם במרכז התמונה עם זחל נוסף מטושטש ברקע.">
            <a:extLst>
              <a:ext uri="{FF2B5EF4-FFF2-40B4-BE49-F238E27FC236}">
                <a16:creationId xmlns:a16="http://schemas.microsoft.com/office/drawing/2014/main" id="{CC18E7D3-4D41-DC34-0DE3-686A8AA8B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7433"/>
            <a:ext cx="4832350" cy="6443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2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838F1-75AA-35D9-7CA1-F76099ADD0DA}"/>
            </a:ext>
          </a:extLst>
        </p:cNvPr>
        <p:cNvGrpSpPr/>
        <p:nvPr/>
      </p:nvGrpSpPr>
      <p:grpSpPr>
        <a:xfrm>
          <a:off x="0" y="0"/>
          <a:ext cx="0" cy="0"/>
          <a:chOff x="0" y="0"/>
          <a:chExt cx="0" cy="0"/>
        </a:xfrm>
      </p:grpSpPr>
      <p:sp>
        <p:nvSpPr>
          <p:cNvPr id="3" name="תיבת טקסט 2">
            <a:extLst>
              <a:ext uri="{FF2B5EF4-FFF2-40B4-BE49-F238E27FC236}">
                <a16:creationId xmlns:a16="http://schemas.microsoft.com/office/drawing/2014/main" id="{3F8AF322-56EF-44D8-F87E-5144D75ACE6B}"/>
              </a:ext>
            </a:extLst>
          </p:cNvPr>
          <p:cNvSpPr txBox="1"/>
          <p:nvPr/>
        </p:nvSpPr>
        <p:spPr>
          <a:xfrm>
            <a:off x="8390467" y="253705"/>
            <a:ext cx="3615267" cy="5663089"/>
          </a:xfrm>
          <a:prstGeom prst="rect">
            <a:avLst/>
          </a:prstGeom>
          <a:noFill/>
        </p:spPr>
        <p:txBody>
          <a:bodyPr wrap="square">
            <a:spAutoFit/>
          </a:bodyPr>
          <a:lstStyle/>
          <a:p>
            <a:pPr>
              <a:buNone/>
            </a:pPr>
            <a:r>
              <a:rPr lang="he-IL" sz="2000" b="1" i="0" dirty="0">
                <a:solidFill>
                  <a:srgbClr val="1F1F1F"/>
                </a:solidFill>
                <a:effectLst/>
                <a:latin typeface="David" panose="020E0502060401010101" pitchFamily="34" charset="-79"/>
                <a:cs typeface="David" panose="020E0502060401010101" pitchFamily="34" charset="-79"/>
              </a:rPr>
              <a:t>תמונה מספר 2. רדאר ביולוגי בלבן</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a:p>
            <a:pPr>
              <a:buNone/>
            </a:pPr>
            <a:r>
              <a:rPr lang="he-IL" u="sng" dirty="0">
                <a:latin typeface="David" panose="020E0502060401010101" pitchFamily="34" charset="-79"/>
                <a:cs typeface="David" panose="020E0502060401010101" pitchFamily="34" charset="-79"/>
              </a:rPr>
              <a:t>הצלם:</a:t>
            </a:r>
            <a:r>
              <a:rPr lang="he-IL" dirty="0">
                <a:latin typeface="David" panose="020E0502060401010101" pitchFamily="34" charset="-79"/>
                <a:cs typeface="David" panose="020E0502060401010101" pitchFamily="34" charset="-79"/>
              </a:rPr>
              <a:t> אנדרה </a:t>
            </a:r>
            <a:r>
              <a:rPr lang="he-IL" dirty="0" err="1">
                <a:latin typeface="David" panose="020E0502060401010101" pitchFamily="34" charset="-79"/>
                <a:cs typeface="David" panose="020E0502060401010101" pitchFamily="34" charset="-79"/>
              </a:rPr>
              <a:t>זערור</a:t>
            </a:r>
            <a:r>
              <a:rPr lang="he-IL" dirty="0">
                <a:latin typeface="David" panose="020E0502060401010101" pitchFamily="34" charset="-79"/>
                <a:cs typeface="David" panose="020E0502060401010101" pitchFamily="34" charset="-79"/>
              </a:rPr>
              <a:t> </a:t>
            </a:r>
          </a:p>
          <a:p>
            <a:pPr>
              <a:buNone/>
            </a:pPr>
            <a:r>
              <a:rPr lang="he-IL" u="sng" dirty="0">
                <a:solidFill>
                  <a:srgbClr val="000000"/>
                </a:solidFill>
                <a:latin typeface="David" panose="020E0502060401010101" pitchFamily="34" charset="-79"/>
                <a:cs typeface="David" panose="020E0502060401010101" pitchFamily="34" charset="-79"/>
              </a:rPr>
              <a:t>ביה"ס</a:t>
            </a:r>
            <a:r>
              <a:rPr lang="he-IL" dirty="0">
                <a:solidFill>
                  <a:srgbClr val="000000"/>
                </a:solidFill>
                <a:latin typeface="David" panose="020E0502060401010101" pitchFamily="34" charset="-79"/>
                <a:cs typeface="David" panose="020E0502060401010101" pitchFamily="34" charset="-79"/>
              </a:rPr>
              <a:t>: </a:t>
            </a:r>
            <a:r>
              <a:rPr lang="he-IL" dirty="0">
                <a:solidFill>
                  <a:srgbClr val="1F1F1F"/>
                </a:solidFill>
                <a:latin typeface="David" panose="020E0502060401010101" pitchFamily="34" charset="-79"/>
                <a:cs typeface="David" panose="020E0502060401010101" pitchFamily="34" charset="-79"/>
              </a:rPr>
              <a:t>תיכון אורתודוקסי רמלה  </a:t>
            </a:r>
            <a:endParaRPr lang="he-IL" dirty="0">
              <a:latin typeface="David" panose="020E0502060401010101" pitchFamily="34" charset="-79"/>
              <a:cs typeface="David" panose="020E0502060401010101" pitchFamily="34" charset="-79"/>
            </a:endParaRPr>
          </a:p>
          <a:p>
            <a:pPr>
              <a:buNone/>
            </a:pPr>
            <a:endParaRPr lang="he-IL" dirty="0">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תיאור התופעה</a:t>
            </a:r>
            <a:r>
              <a:rPr lang="he-IL" b="0" i="0" dirty="0">
                <a:solidFill>
                  <a:srgbClr val="1F1F1F"/>
                </a:solidFill>
                <a:effectLst/>
                <a:latin typeface="David" panose="020E0502060401010101" pitchFamily="34" charset="-79"/>
                <a:cs typeface="David" panose="020E0502060401010101" pitchFamily="34" charset="-79"/>
              </a:rPr>
              <a:t>: </a:t>
            </a:r>
          </a:p>
          <a:p>
            <a:pPr>
              <a:buNone/>
            </a:pPr>
            <a:r>
              <a:rPr lang="he-IL" b="0" i="0" dirty="0" err="1">
                <a:solidFill>
                  <a:srgbClr val="1F1F1F"/>
                </a:solidFill>
                <a:effectLst/>
                <a:latin typeface="David" panose="020E0502060401010101" pitchFamily="34" charset="-79"/>
                <a:cs typeface="David" panose="020E0502060401010101" pitchFamily="34" charset="-79"/>
              </a:rPr>
              <a:t>אנפית</a:t>
            </a:r>
            <a:r>
              <a:rPr lang="he-IL" b="0" i="0" dirty="0">
                <a:solidFill>
                  <a:srgbClr val="1F1F1F"/>
                </a:solidFill>
                <a:effectLst/>
                <a:latin typeface="David" panose="020E0502060401010101" pitchFamily="34" charset="-79"/>
                <a:cs typeface="David" panose="020E0502060401010101" pitchFamily="34" charset="-79"/>
              </a:rPr>
              <a:t> הבקר (</a:t>
            </a:r>
            <a:r>
              <a:rPr lang="en-US" b="0" i="0" dirty="0">
                <a:solidFill>
                  <a:srgbClr val="1F1F1F"/>
                </a:solidFill>
                <a:effectLst/>
                <a:latin typeface="David" panose="020E0502060401010101" pitchFamily="34" charset="-79"/>
                <a:cs typeface="David" panose="020E0502060401010101" pitchFamily="34" charset="-79"/>
              </a:rPr>
              <a:t>Ardea ibis) </a:t>
            </a:r>
            <a:r>
              <a:rPr lang="he-IL" b="0" i="0" dirty="0">
                <a:solidFill>
                  <a:srgbClr val="1F1F1F"/>
                </a:solidFill>
                <a:effectLst/>
                <a:latin typeface="David" panose="020E0502060401010101" pitchFamily="34" charset="-79"/>
                <a:cs typeface="David" panose="020E0502060401010101" pitchFamily="34" charset="-79"/>
              </a:rPr>
              <a:t>)</a:t>
            </a:r>
          </a:p>
          <a:p>
            <a:pPr>
              <a:buNone/>
            </a:pPr>
            <a:r>
              <a:rPr lang="he-IL" b="0" i="0" dirty="0">
                <a:solidFill>
                  <a:srgbClr val="1F1F1F"/>
                </a:solidFill>
                <a:effectLst/>
                <a:latin typeface="David" panose="020E0502060401010101" pitchFamily="34" charset="-79"/>
                <a:cs typeface="David" panose="020E0502060401010101" pitchFamily="34" charset="-79"/>
              </a:rPr>
              <a:t>טורפת נברן שדה (</a:t>
            </a:r>
            <a:r>
              <a:rPr lang="en-US" b="0" i="0" dirty="0">
                <a:solidFill>
                  <a:srgbClr val="1F1F1F"/>
                </a:solidFill>
                <a:effectLst/>
                <a:latin typeface="David" panose="020E0502060401010101" pitchFamily="34" charset="-79"/>
                <a:cs typeface="David" panose="020E0502060401010101" pitchFamily="34" charset="-79"/>
              </a:rPr>
              <a:t>Microtus guentheri</a:t>
            </a:r>
            <a:r>
              <a:rPr lang="he-IL" b="0" i="0" dirty="0">
                <a:solidFill>
                  <a:srgbClr val="1F1F1F"/>
                </a:solidFill>
                <a:effectLst/>
                <a:latin typeface="David" panose="020E0502060401010101" pitchFamily="34" charset="-79"/>
                <a:cs typeface="David" panose="020E0502060401010101" pitchFamily="34" charset="-79"/>
              </a:rPr>
              <a:t> ).</a:t>
            </a:r>
          </a:p>
          <a:p>
            <a:pPr>
              <a:buNone/>
            </a:pPr>
            <a:r>
              <a:rPr lang="he-IL" b="0" i="0" dirty="0">
                <a:solidFill>
                  <a:srgbClr val="1F1F1F"/>
                </a:solidFill>
                <a:effectLst/>
                <a:latin typeface="David" panose="020E0502060401010101" pitchFamily="34" charset="-79"/>
                <a:cs typeface="David" panose="020E0502060401010101" pitchFamily="34" charset="-79"/>
              </a:rPr>
              <a:t>אינטראקציה זו מהווה "שירות אקולוגי" של הדברה ביולוגית, שבו הטורף הטבעי מווסת את אוכלוסיית המזיקים (הנברנים) המזיקים ליבול, ומהווה חלופה טבעית לשימוש בחומרי הדברה כימיים. </a:t>
            </a:r>
            <a:r>
              <a:rPr lang="he-IL" b="0" i="0" dirty="0" err="1">
                <a:solidFill>
                  <a:srgbClr val="1F1F1F"/>
                </a:solidFill>
                <a:effectLst/>
                <a:latin typeface="David" panose="020E0502060401010101" pitchFamily="34" charset="-79"/>
                <a:cs typeface="David" panose="020E0502060401010101" pitchFamily="34" charset="-79"/>
              </a:rPr>
              <a:t>לאנפית</a:t>
            </a:r>
            <a:r>
              <a:rPr lang="he-IL" b="0" i="0" dirty="0">
                <a:solidFill>
                  <a:srgbClr val="1F1F1F"/>
                </a:solidFill>
                <a:effectLst/>
                <a:latin typeface="David" panose="020E0502060401010101" pitchFamily="34" charset="-79"/>
                <a:cs typeface="David" panose="020E0502060401010101" pitchFamily="34" charset="-79"/>
              </a:rPr>
              <a:t> התאמות מבניות לציד- מיקום העיניים מאפשר אומדן מרחק מדויק לפני התקיפה. מקור חזק, ארוך וחד דמוי חנית, המותאם לאחיזה מדויקת ומהירה בטרף.</a:t>
            </a: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מקום הצילום</a:t>
            </a:r>
            <a:r>
              <a:rPr lang="he-IL" b="0" i="0" dirty="0">
                <a:solidFill>
                  <a:srgbClr val="1F1F1F"/>
                </a:solidFill>
                <a:effectLst/>
                <a:latin typeface="David" panose="020E0502060401010101" pitchFamily="34" charset="-79"/>
                <a:cs typeface="David" panose="020E0502060401010101" pitchFamily="34" charset="-79"/>
              </a:rPr>
              <a:t>:  שדות עמק האלה  </a:t>
            </a:r>
          </a:p>
        </p:txBody>
      </p:sp>
      <p:pic>
        <p:nvPicPr>
          <p:cNvPr id="3074" name="Picture 2" descr="צילום טבע של אנפית הבקר תופס מכרסם קטן בפיו בתוך סביבה ירוקה ורטובה. הרקע מטושטש עם נקודות אור בוהקות המדגישות את הפרטים של הציפור והטרף.">
            <a:extLst>
              <a:ext uri="{FF2B5EF4-FFF2-40B4-BE49-F238E27FC236}">
                <a16:creationId xmlns:a16="http://schemas.microsoft.com/office/drawing/2014/main" id="{826E79A3-C180-61F4-5C2A-9BFAE7000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66" y="253705"/>
            <a:ext cx="8102601" cy="54084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64F2B112-2B7B-D628-7EB7-6B171157EAA2}"/>
              </a:ext>
            </a:extLst>
          </p:cNvPr>
          <p:cNvSpPr txBox="1"/>
          <p:nvPr/>
        </p:nvSpPr>
        <p:spPr>
          <a:xfrm>
            <a:off x="2223936" y="5916794"/>
            <a:ext cx="3691466" cy="461665"/>
          </a:xfrm>
          <a:prstGeom prst="rect">
            <a:avLst/>
          </a:prstGeom>
          <a:noFill/>
        </p:spPr>
        <p:txBody>
          <a:bodyPr wrap="square" rtlCol="1">
            <a:spAutoFit/>
          </a:bodyPr>
          <a:lstStyle/>
          <a:p>
            <a:r>
              <a:rPr lang="he-IL" sz="2400" b="1" dirty="0">
                <a:solidFill>
                  <a:srgbClr val="7030A0"/>
                </a:solidFill>
              </a:rPr>
              <a:t>הצילום שזכה במקום הראשון</a:t>
            </a:r>
          </a:p>
        </p:txBody>
      </p:sp>
    </p:spTree>
    <p:extLst>
      <p:ext uri="{BB962C8B-B14F-4D97-AF65-F5344CB8AC3E}">
        <p14:creationId xmlns:p14="http://schemas.microsoft.com/office/powerpoint/2010/main" val="360265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75B44CC4-B570-5BCB-A8B5-6F177EEB70BE}"/>
              </a:ext>
            </a:extLst>
          </p:cNvPr>
          <p:cNvSpPr txBox="1"/>
          <p:nvPr/>
        </p:nvSpPr>
        <p:spPr>
          <a:xfrm>
            <a:off x="6370106" y="1049572"/>
            <a:ext cx="4570414" cy="4832092"/>
          </a:xfrm>
          <a:prstGeom prst="rect">
            <a:avLst/>
          </a:prstGeom>
          <a:noFill/>
        </p:spPr>
        <p:txBody>
          <a:bodyPr wrap="square">
            <a:spAutoFit/>
          </a:bodyPr>
          <a:lstStyle/>
          <a:p>
            <a:pPr>
              <a:buNone/>
            </a:pPr>
            <a:r>
              <a:rPr lang="he-IL" sz="2000" b="1" i="0" dirty="0">
                <a:solidFill>
                  <a:srgbClr val="1F1F1F"/>
                </a:solidFill>
                <a:effectLst/>
                <a:latin typeface="David" panose="020E0502060401010101" pitchFamily="34" charset="-79"/>
                <a:cs typeface="David" panose="020E0502060401010101" pitchFamily="34" charset="-79"/>
              </a:rPr>
              <a:t>תמונה מספר 9. הישרדות על קצה החוט</a:t>
            </a:r>
          </a:p>
          <a:p>
            <a:pPr>
              <a:buNone/>
            </a:pPr>
            <a:endParaRPr lang="he-IL" b="1" dirty="0">
              <a:solidFill>
                <a:srgbClr val="1F1F1F"/>
              </a:solidFill>
              <a:latin typeface="David" panose="020E0502060401010101" pitchFamily="34" charset="-79"/>
              <a:cs typeface="David" panose="020E0502060401010101" pitchFamily="34" charset="-79"/>
            </a:endParaRPr>
          </a:p>
          <a:p>
            <a:pPr>
              <a:buNone/>
            </a:pPr>
            <a:r>
              <a:rPr lang="he-IL" u="sng" dirty="0">
                <a:latin typeface="David" panose="020E0502060401010101" pitchFamily="34" charset="-79"/>
                <a:cs typeface="David" panose="020E0502060401010101" pitchFamily="34" charset="-79"/>
              </a:rPr>
              <a:t>הצלמת</a:t>
            </a:r>
            <a:r>
              <a:rPr lang="he-IL" dirty="0">
                <a:latin typeface="David" panose="020E0502060401010101" pitchFamily="34" charset="-79"/>
                <a:cs typeface="David" panose="020E0502060401010101" pitchFamily="34" charset="-79"/>
              </a:rPr>
              <a:t>: </a:t>
            </a:r>
            <a:r>
              <a:rPr lang="he-IL" dirty="0">
                <a:solidFill>
                  <a:srgbClr val="202124"/>
                </a:solidFill>
                <a:latin typeface="David" panose="020E0502060401010101" pitchFamily="34" charset="-79"/>
                <a:cs typeface="David" panose="020E0502060401010101" pitchFamily="34" charset="-79"/>
              </a:rPr>
              <a:t>שהם גרוס</a:t>
            </a:r>
          </a:p>
          <a:p>
            <a:pPr>
              <a:buNone/>
            </a:pPr>
            <a:r>
              <a:rPr lang="he-IL" u="sng" dirty="0">
                <a:solidFill>
                  <a:srgbClr val="202124"/>
                </a:solidFill>
                <a:latin typeface="David" panose="020E0502060401010101" pitchFamily="34" charset="-79"/>
                <a:cs typeface="David" panose="020E0502060401010101" pitchFamily="34" charset="-79"/>
              </a:rPr>
              <a:t>ביה"ס</a:t>
            </a:r>
            <a:r>
              <a:rPr lang="he-IL" dirty="0">
                <a:solidFill>
                  <a:srgbClr val="202124"/>
                </a:solidFill>
                <a:latin typeface="David" panose="020E0502060401010101" pitchFamily="34" charset="-79"/>
                <a:cs typeface="David" panose="020E0502060401010101" pitchFamily="34" charset="-79"/>
              </a:rPr>
              <a:t>:</a:t>
            </a:r>
            <a:r>
              <a:rPr lang="he-IL" dirty="0">
                <a:solidFill>
                  <a:srgbClr val="1F1F1F"/>
                </a:solidFill>
                <a:latin typeface="David" panose="020E0502060401010101" pitchFamily="34" charset="-79"/>
                <a:cs typeface="David" panose="020E0502060401010101" pitchFamily="34" charset="-79"/>
              </a:rPr>
              <a:t> </a:t>
            </a:r>
            <a:r>
              <a:rPr lang="he-IL" dirty="0" err="1">
                <a:solidFill>
                  <a:srgbClr val="202124"/>
                </a:solidFill>
                <a:latin typeface="David" panose="020E0502060401010101" pitchFamily="34" charset="-79"/>
                <a:cs typeface="David" panose="020E0502060401010101" pitchFamily="34" charset="-79"/>
              </a:rPr>
              <a:t>פל"ך</a:t>
            </a:r>
            <a:r>
              <a:rPr lang="he-IL" dirty="0">
                <a:solidFill>
                  <a:srgbClr val="202124"/>
                </a:solidFill>
                <a:latin typeface="David" panose="020E0502060401010101" pitchFamily="34" charset="-79"/>
                <a:cs typeface="David" panose="020E0502060401010101" pitchFamily="34" charset="-79"/>
              </a:rPr>
              <a:t> ע"ש רות קורמן, קריית עקרון</a:t>
            </a:r>
            <a:endParaRPr lang="he-IL" dirty="0">
              <a:latin typeface="David" panose="020E0502060401010101" pitchFamily="34" charset="-79"/>
              <a:cs typeface="David" panose="020E0502060401010101" pitchFamily="34" charset="-79"/>
            </a:endParaRP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תיאור התופעה</a:t>
            </a:r>
            <a:r>
              <a:rPr lang="he-IL" b="0" i="0" u="none" strike="noStrike" dirty="0">
                <a:solidFill>
                  <a:srgbClr val="1F1F1F"/>
                </a:solidFill>
                <a:effectLst/>
                <a:latin typeface="David" panose="020E0502060401010101" pitchFamily="34" charset="-79"/>
                <a:cs typeface="David" panose="020E0502060401010101" pitchFamily="34" charset="-79"/>
              </a:rPr>
              <a:t>: בתמונה נראית צופית מאכילה את גוזליה בקן תלוי, תהליך הממחיש את עקרון ההשקעה ההורית. הצופית מביאה לגוזלים מזון עשיר בחלבון (חרקים), החיוני לגדילה ולהתפתחות תקינה בשלבי החיים הראשונים, השקעה הורית גבוהה מגדילה את סיכויי ההישרדות של הצאצאים, אך באה על חשבון אנרגיה ומשאבים של ההורה – ולכן מהווה פשרה אבולוציונית מרכזית באסטרטגיות רבייה. </a:t>
            </a:r>
            <a:br>
              <a:rPr lang="he-IL" b="0" i="0" u="none" strike="noStrike" dirty="0">
                <a:solidFill>
                  <a:srgbClr val="1F1F1F"/>
                </a:solidFill>
                <a:effectLst/>
                <a:latin typeface="David" panose="020E0502060401010101" pitchFamily="34" charset="-79"/>
                <a:cs typeface="David" panose="020E0502060401010101" pitchFamily="34" charset="-79"/>
              </a:rPr>
            </a:br>
            <a:r>
              <a:rPr lang="he-IL" b="0" i="0" u="none" strike="noStrike" dirty="0">
                <a:solidFill>
                  <a:srgbClr val="1F1F1F"/>
                </a:solidFill>
                <a:effectLst/>
                <a:latin typeface="David" panose="020E0502060401010101" pitchFamily="34" charset="-79"/>
                <a:cs typeface="David" panose="020E0502060401010101" pitchFamily="34" charset="-79"/>
              </a:rPr>
              <a:t>מבנה הקן התלוי מקטין את הסיכוי לטריפה ומגן על הגוזלים.</a:t>
            </a: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מקום הצילום</a:t>
            </a:r>
            <a:r>
              <a:rPr lang="he-IL" b="0" i="0" dirty="0">
                <a:solidFill>
                  <a:srgbClr val="1F1F1F"/>
                </a:solidFill>
                <a:effectLst/>
                <a:latin typeface="David" panose="020E0502060401010101" pitchFamily="34" charset="-79"/>
                <a:cs typeface="David" panose="020E0502060401010101" pitchFamily="34" charset="-79"/>
              </a:rPr>
              <a:t>: קיבוץ חפץ חיים</a:t>
            </a:r>
          </a:p>
        </p:txBody>
      </p:sp>
      <p:pic>
        <p:nvPicPr>
          <p:cNvPr id="10242" name="Picture 2" descr="צילום טבע המציג קן של צופית עשוי סיבים וצמר עם שלושה גוזלים בפנים. ציפור הורה צבעונית מניקה גוזל, עם עלים ירוקים ברקע וחרק צהוב על הקן.">
            <a:extLst>
              <a:ext uri="{FF2B5EF4-FFF2-40B4-BE49-F238E27FC236}">
                <a16:creationId xmlns:a16="http://schemas.microsoft.com/office/drawing/2014/main" id="{0EC623A6-23F3-4D55-0638-579AB2845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56" y="93134"/>
            <a:ext cx="4350356" cy="652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4215B3BC-540A-38CA-339B-71466FAFFCD4}"/>
              </a:ext>
            </a:extLst>
          </p:cNvPr>
          <p:cNvSpPr txBox="1"/>
          <p:nvPr/>
        </p:nvSpPr>
        <p:spPr>
          <a:xfrm>
            <a:off x="4963847" y="6053667"/>
            <a:ext cx="3691466" cy="461665"/>
          </a:xfrm>
          <a:prstGeom prst="rect">
            <a:avLst/>
          </a:prstGeom>
          <a:noFill/>
        </p:spPr>
        <p:txBody>
          <a:bodyPr wrap="square" rtlCol="1">
            <a:spAutoFit/>
          </a:bodyPr>
          <a:lstStyle/>
          <a:p>
            <a:r>
              <a:rPr lang="he-IL" sz="2400" b="1" dirty="0">
                <a:solidFill>
                  <a:srgbClr val="7030A0"/>
                </a:solidFill>
              </a:rPr>
              <a:t>הצילום שזכה במקום השני</a:t>
            </a:r>
          </a:p>
        </p:txBody>
      </p:sp>
    </p:spTree>
    <p:extLst>
      <p:ext uri="{BB962C8B-B14F-4D97-AF65-F5344CB8AC3E}">
        <p14:creationId xmlns:p14="http://schemas.microsoft.com/office/powerpoint/2010/main" val="405991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444E5CF6-80FE-7B9C-5340-2008DADE6175}"/>
              </a:ext>
            </a:extLst>
          </p:cNvPr>
          <p:cNvSpPr txBox="1"/>
          <p:nvPr/>
        </p:nvSpPr>
        <p:spPr>
          <a:xfrm>
            <a:off x="8159986" y="364066"/>
            <a:ext cx="3880673" cy="5940088"/>
          </a:xfrm>
          <a:prstGeom prst="rect">
            <a:avLst/>
          </a:prstGeom>
          <a:noFill/>
        </p:spPr>
        <p:txBody>
          <a:bodyPr wrap="square">
            <a:spAutoFit/>
          </a:bodyPr>
          <a:lstStyle/>
          <a:p>
            <a:pPr>
              <a:buNone/>
            </a:pPr>
            <a:r>
              <a:rPr lang="he-IL" sz="2000" b="1" i="0" dirty="0">
                <a:solidFill>
                  <a:srgbClr val="1F1F1F"/>
                </a:solidFill>
                <a:effectLst/>
                <a:latin typeface="David" panose="020E0502060401010101" pitchFamily="34" charset="-79"/>
                <a:cs typeface="David" panose="020E0502060401010101" pitchFamily="34" charset="-79"/>
              </a:rPr>
              <a:t>תמונה מספר 7. הכי קרוב אלייך, אמא</a:t>
            </a:r>
          </a:p>
          <a:p>
            <a:pPr>
              <a:buNone/>
            </a:pPr>
            <a:endParaRPr lang="he-IL" b="1" dirty="0">
              <a:solidFill>
                <a:srgbClr val="1F1F1F"/>
              </a:solidFill>
              <a:latin typeface="David" panose="020E0502060401010101" pitchFamily="34" charset="-79"/>
              <a:cs typeface="David" panose="020E0502060401010101" pitchFamily="34" charset="-79"/>
            </a:endParaRPr>
          </a:p>
          <a:p>
            <a:pPr>
              <a:buNone/>
            </a:pPr>
            <a:r>
              <a:rPr lang="he-IL" u="sng" dirty="0">
                <a:latin typeface="David" panose="020E0502060401010101" pitchFamily="34" charset="-79"/>
                <a:cs typeface="David" panose="020E0502060401010101" pitchFamily="34" charset="-79"/>
              </a:rPr>
              <a:t>הצלמת</a:t>
            </a:r>
            <a:r>
              <a:rPr lang="he-IL" dirty="0">
                <a:latin typeface="David" panose="020E0502060401010101" pitchFamily="34" charset="-79"/>
                <a:cs typeface="David" panose="020E0502060401010101" pitchFamily="34" charset="-79"/>
              </a:rPr>
              <a:t>: </a:t>
            </a:r>
            <a:r>
              <a:rPr lang="he-IL" dirty="0">
                <a:solidFill>
                  <a:srgbClr val="202124"/>
                </a:solidFill>
                <a:latin typeface="David" panose="020E0502060401010101" pitchFamily="34" charset="-79"/>
                <a:cs typeface="David" panose="020E0502060401010101" pitchFamily="34" charset="-79"/>
              </a:rPr>
              <a:t>מיקה </a:t>
            </a:r>
            <a:r>
              <a:rPr lang="he-IL" dirty="0" err="1">
                <a:solidFill>
                  <a:srgbClr val="202124"/>
                </a:solidFill>
                <a:latin typeface="David" panose="020E0502060401010101" pitchFamily="34" charset="-79"/>
                <a:cs typeface="David" panose="020E0502060401010101" pitchFamily="34" charset="-79"/>
              </a:rPr>
              <a:t>אברס</a:t>
            </a:r>
            <a:r>
              <a:rPr lang="he-IL" dirty="0">
                <a:solidFill>
                  <a:srgbClr val="202124"/>
                </a:solidFill>
                <a:latin typeface="David" panose="020E0502060401010101" pitchFamily="34" charset="-79"/>
                <a:cs typeface="David" panose="020E0502060401010101" pitchFamily="34" charset="-79"/>
              </a:rPr>
              <a:t> </a:t>
            </a:r>
          </a:p>
          <a:p>
            <a:pPr>
              <a:buNone/>
            </a:pPr>
            <a:r>
              <a:rPr lang="he-IL" u="sng" dirty="0">
                <a:solidFill>
                  <a:srgbClr val="000000"/>
                </a:solidFill>
                <a:latin typeface="David" panose="020E0502060401010101" pitchFamily="34" charset="-79"/>
                <a:cs typeface="David" panose="020E0502060401010101" pitchFamily="34" charset="-79"/>
              </a:rPr>
              <a:t>ביה"ס</a:t>
            </a:r>
            <a:r>
              <a:rPr lang="he-IL" dirty="0">
                <a:solidFill>
                  <a:srgbClr val="000000"/>
                </a:solidFill>
                <a:latin typeface="David" panose="020E0502060401010101" pitchFamily="34" charset="-79"/>
                <a:cs typeface="David" panose="020E0502060401010101" pitchFamily="34" charset="-79"/>
              </a:rPr>
              <a:t>: תיכון ליד האקדמיה למוסיקה ולמחול בירושלים</a:t>
            </a:r>
            <a:endParaRPr lang="he-IL" dirty="0">
              <a:latin typeface="David" panose="020E0502060401010101" pitchFamily="34" charset="-79"/>
              <a:cs typeface="David" panose="020E0502060401010101" pitchFamily="34" charset="-79"/>
            </a:endParaRP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תיאור התופעה</a:t>
            </a:r>
            <a:r>
              <a:rPr lang="he-IL" b="0" i="0" dirty="0">
                <a:solidFill>
                  <a:srgbClr val="1F1F1F"/>
                </a:solidFill>
                <a:effectLst/>
                <a:latin typeface="David" panose="020E0502060401010101" pitchFamily="34" charset="-79"/>
                <a:cs typeface="David" panose="020E0502060401010101" pitchFamily="34" charset="-79"/>
              </a:rPr>
              <a:t>: בתמונה נראה עגל נצמד </a:t>
            </a:r>
            <a:r>
              <a:rPr lang="he-IL" b="0" i="0" dirty="0" err="1">
                <a:solidFill>
                  <a:srgbClr val="1F1F1F"/>
                </a:solidFill>
                <a:effectLst/>
                <a:latin typeface="David" panose="020E0502060401010101" pitchFamily="34" charset="-79"/>
                <a:cs typeface="David" panose="020E0502060401010101" pitchFamily="34" charset="-79"/>
              </a:rPr>
              <a:t>לאמו</a:t>
            </a:r>
            <a:r>
              <a:rPr lang="he-IL" b="0" i="0" dirty="0">
                <a:solidFill>
                  <a:srgbClr val="1F1F1F"/>
                </a:solidFill>
                <a:effectLst/>
                <a:latin typeface="David" panose="020E0502060401010101" pitchFamily="34" charset="-79"/>
                <a:cs typeface="David" panose="020E0502060401010101" pitchFamily="34" charset="-79"/>
              </a:rPr>
              <a:t> ברגע של יניקה. הכותרת 'הכי קרוב אליך, אמא' מתארת את הקרבה הפיזית ההכרחית להישרדות במחלקת היונקים.</a:t>
            </a:r>
          </a:p>
          <a:p>
            <a:pPr>
              <a:buNone/>
            </a:pPr>
            <a:r>
              <a:rPr lang="he-IL" b="0" i="0" dirty="0">
                <a:solidFill>
                  <a:srgbClr val="1F1F1F"/>
                </a:solidFill>
                <a:effectLst/>
                <a:latin typeface="David" panose="020E0502060401010101" pitchFamily="34" charset="-79"/>
                <a:cs typeface="David" panose="020E0502060401010101" pitchFamily="34" charset="-79"/>
              </a:rPr>
              <a:t>החלב שיונק העגל הוא הרבה מעבר למזון: דרכו האם מעבירה לצאצא אנרגיה מרוכזת לגדילה וכן נוגדנים חיוניים (בעיקר בחלב הראשוני, </a:t>
            </a:r>
            <a:r>
              <a:rPr lang="he-IL" b="0" i="0" dirty="0" err="1">
                <a:solidFill>
                  <a:srgbClr val="1F1F1F"/>
                </a:solidFill>
                <a:effectLst/>
                <a:latin typeface="David" panose="020E0502060401010101" pitchFamily="34" charset="-79"/>
                <a:cs typeface="David" panose="020E0502060401010101" pitchFamily="34" charset="-79"/>
              </a:rPr>
              <a:t>הקולוסטרום</a:t>
            </a:r>
            <a:r>
              <a:rPr lang="he-IL" b="0" i="0" dirty="0">
                <a:solidFill>
                  <a:srgbClr val="1F1F1F"/>
                </a:solidFill>
                <a:effectLst/>
                <a:latin typeface="David" panose="020E0502060401010101" pitchFamily="34" charset="-79"/>
                <a:cs typeface="David" panose="020E0502060401010101" pitchFamily="34" charset="-79"/>
              </a:rPr>
              <a:t>). נוגדנים אלו מספקים לו חיסון סביל והגנה מפני גורמי מחלה, בתקופה שבה המערכת החיסונית שלו טרם הבשילה. זוהי דוגמה להשקעה הורית גבוהה, המבטיחה את עמידותו ושרידותו של הדור הבא. </a:t>
            </a: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מקום הצילום</a:t>
            </a:r>
            <a:r>
              <a:rPr lang="he-IL" b="0" i="0" u="none" strike="noStrike" dirty="0">
                <a:solidFill>
                  <a:srgbClr val="1F1F1F"/>
                </a:solidFill>
                <a:effectLst/>
                <a:latin typeface="David" panose="020E0502060401010101" pitchFamily="34" charset="-79"/>
                <a:cs typeface="David" panose="020E0502060401010101" pitchFamily="34" charset="-79"/>
              </a:rPr>
              <a:t>: </a:t>
            </a:r>
            <a:r>
              <a:rPr lang="he-IL" b="0" i="0" dirty="0">
                <a:solidFill>
                  <a:srgbClr val="1F1F1F"/>
                </a:solidFill>
                <a:effectLst/>
                <a:latin typeface="David" panose="020E0502060401010101" pitchFamily="34" charset="-79"/>
                <a:cs typeface="David" panose="020E0502060401010101" pitchFamily="34" charset="-79"/>
              </a:rPr>
              <a:t>רמת הגולן</a:t>
            </a:r>
          </a:p>
        </p:txBody>
      </p:sp>
      <p:pic>
        <p:nvPicPr>
          <p:cNvPr id="8194" name="Picture 2" descr="צילום של עגל יונק מחלב פרה בשדה ירוק. הפרטים מדגישים את הקרבה בין העגל לפרה ואת תהליך ההנקה הטבעי.">
            <a:extLst>
              <a:ext uri="{FF2B5EF4-FFF2-40B4-BE49-F238E27FC236}">
                <a16:creationId xmlns:a16="http://schemas.microsoft.com/office/drawing/2014/main" id="{AA4B462A-CBA8-884C-9093-C5F71B816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41" y="364066"/>
            <a:ext cx="8004998" cy="5706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F9CD951F-72A2-5BF9-3489-6CC8013E2D2A}"/>
              </a:ext>
            </a:extLst>
          </p:cNvPr>
          <p:cNvSpPr txBox="1"/>
          <p:nvPr/>
        </p:nvSpPr>
        <p:spPr>
          <a:xfrm>
            <a:off x="2243667" y="6180667"/>
            <a:ext cx="4007113" cy="461665"/>
          </a:xfrm>
          <a:prstGeom prst="rect">
            <a:avLst/>
          </a:prstGeom>
          <a:noFill/>
        </p:spPr>
        <p:txBody>
          <a:bodyPr wrap="square" rtlCol="1">
            <a:spAutoFit/>
          </a:bodyPr>
          <a:lstStyle/>
          <a:p>
            <a:r>
              <a:rPr lang="he-IL" sz="2400" b="1" dirty="0">
                <a:solidFill>
                  <a:srgbClr val="7030A0"/>
                </a:solidFill>
              </a:rPr>
              <a:t>הצילום שזכה במקום השלישי</a:t>
            </a:r>
          </a:p>
        </p:txBody>
      </p:sp>
    </p:spTree>
    <p:extLst>
      <p:ext uri="{BB962C8B-B14F-4D97-AF65-F5344CB8AC3E}">
        <p14:creationId xmlns:p14="http://schemas.microsoft.com/office/powerpoint/2010/main" val="275580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18C055D9-7E24-DD3B-B3C3-71AFD6A79679}"/>
              </a:ext>
            </a:extLst>
          </p:cNvPr>
          <p:cNvSpPr txBox="1"/>
          <p:nvPr/>
        </p:nvSpPr>
        <p:spPr>
          <a:xfrm>
            <a:off x="8619067" y="541866"/>
            <a:ext cx="3462865" cy="5970865"/>
          </a:xfrm>
          <a:prstGeom prst="rect">
            <a:avLst/>
          </a:prstGeom>
          <a:noFill/>
        </p:spPr>
        <p:txBody>
          <a:bodyPr wrap="square">
            <a:spAutoFit/>
          </a:bodyPr>
          <a:lstStyle/>
          <a:p>
            <a:pPr>
              <a:buNone/>
            </a:pPr>
            <a:r>
              <a:rPr lang="he-IL" sz="2000" b="1" i="0" dirty="0">
                <a:solidFill>
                  <a:srgbClr val="1F1F1F"/>
                </a:solidFill>
                <a:effectLst/>
                <a:latin typeface="David" panose="020E0502060401010101" pitchFamily="34" charset="-79"/>
                <a:cs typeface="David" panose="020E0502060401010101" pitchFamily="34" charset="-79"/>
              </a:rPr>
              <a:t>תמונה מספר 1. מלך המצוקים עוצמה בשיא הגובה</a:t>
            </a:r>
          </a:p>
          <a:p>
            <a:pPr>
              <a:buNone/>
            </a:pPr>
            <a:endParaRPr lang="he-IL" b="1" dirty="0">
              <a:solidFill>
                <a:srgbClr val="1F1F1F"/>
              </a:solidFill>
              <a:latin typeface="David" panose="020E0502060401010101" pitchFamily="34" charset="-79"/>
              <a:cs typeface="David" panose="020E0502060401010101" pitchFamily="34" charset="-79"/>
            </a:endParaRPr>
          </a:p>
          <a:p>
            <a:pPr>
              <a:buNone/>
            </a:pPr>
            <a:r>
              <a:rPr lang="he-IL" u="sng" dirty="0">
                <a:latin typeface="David" panose="020E0502060401010101" pitchFamily="34" charset="-79"/>
                <a:cs typeface="David" panose="020E0502060401010101" pitchFamily="34" charset="-79"/>
              </a:rPr>
              <a:t>הצלם- </a:t>
            </a:r>
            <a:r>
              <a:rPr lang="he-IL" dirty="0">
                <a:latin typeface="David" panose="020E0502060401010101" pitchFamily="34" charset="-79"/>
                <a:cs typeface="David" panose="020E0502060401010101" pitchFamily="34" charset="-79"/>
              </a:rPr>
              <a:t>מיכאל </a:t>
            </a:r>
            <a:r>
              <a:rPr lang="he-IL" dirty="0" err="1">
                <a:latin typeface="David" panose="020E0502060401010101" pitchFamily="34" charset="-79"/>
                <a:cs typeface="David" panose="020E0502060401010101" pitchFamily="34" charset="-79"/>
              </a:rPr>
              <a:t>ברסוק</a:t>
            </a:r>
            <a:r>
              <a:rPr lang="he-IL" dirty="0">
                <a:latin typeface="David" panose="020E0502060401010101" pitchFamily="34" charset="-79"/>
                <a:cs typeface="David" panose="020E0502060401010101" pitchFamily="34" charset="-79"/>
              </a:rPr>
              <a:t>  </a:t>
            </a:r>
          </a:p>
          <a:p>
            <a:pPr>
              <a:buNone/>
            </a:pPr>
            <a:r>
              <a:rPr lang="he-IL" u="sng" dirty="0">
                <a:latin typeface="David" panose="020E0502060401010101" pitchFamily="34" charset="-79"/>
                <a:cs typeface="David" panose="020E0502060401010101" pitchFamily="34" charset="-79"/>
              </a:rPr>
              <a:t>ביה"ס-</a:t>
            </a:r>
            <a:r>
              <a:rPr lang="he-IL" dirty="0">
                <a:latin typeface="David" panose="020E0502060401010101" pitchFamily="34" charset="-79"/>
                <a:cs typeface="David" panose="020E0502060401010101" pitchFamily="34" charset="-79"/>
              </a:rPr>
              <a:t> כפר הנוער הדסה נעורים</a:t>
            </a: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תיאור התופעה</a:t>
            </a:r>
            <a:r>
              <a:rPr lang="he-IL" b="0" i="0" dirty="0">
                <a:solidFill>
                  <a:srgbClr val="1F1F1F"/>
                </a:solidFill>
                <a:effectLst/>
                <a:latin typeface="David" panose="020E0502060401010101" pitchFamily="34" charset="-79"/>
                <a:cs typeface="David" panose="020E0502060401010101" pitchFamily="34" charset="-79"/>
              </a:rPr>
              <a:t>: זכר יעל </a:t>
            </a:r>
            <a:r>
              <a:rPr lang="he-IL" b="0" i="0" dirty="0" err="1">
                <a:solidFill>
                  <a:srgbClr val="1F1F1F"/>
                </a:solidFill>
                <a:effectLst/>
                <a:latin typeface="David" panose="020E0502060401010101" pitchFamily="34" charset="-79"/>
                <a:cs typeface="David" panose="020E0502060401010101" pitchFamily="34" charset="-79"/>
              </a:rPr>
              <a:t>נובי</a:t>
            </a: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dirty="0">
                <a:solidFill>
                  <a:srgbClr val="1F1F1F"/>
                </a:solidFill>
                <a:effectLst/>
                <a:latin typeface="David" panose="020E0502060401010101" pitchFamily="34" charset="-79"/>
                <a:cs typeface="David" panose="020E0502060401010101" pitchFamily="34" charset="-79"/>
              </a:rPr>
              <a:t> (</a:t>
            </a:r>
            <a:r>
              <a:rPr lang="en-US" b="0" i="0" dirty="0">
                <a:solidFill>
                  <a:srgbClr val="1F1F1F"/>
                </a:solidFill>
                <a:effectLst/>
                <a:latin typeface="David" panose="020E0502060401010101" pitchFamily="34" charset="-79"/>
                <a:cs typeface="David" panose="020E0502060401010101" pitchFamily="34" charset="-79"/>
              </a:rPr>
              <a:t>(Capra </a:t>
            </a:r>
            <a:r>
              <a:rPr lang="en-US" b="0" i="0" dirty="0" err="1">
                <a:solidFill>
                  <a:srgbClr val="1F1F1F"/>
                </a:solidFill>
                <a:effectLst/>
                <a:latin typeface="David" panose="020E0502060401010101" pitchFamily="34" charset="-79"/>
                <a:cs typeface="David" panose="020E0502060401010101" pitchFamily="34" charset="-79"/>
              </a:rPr>
              <a:t>nubiana</a:t>
            </a:r>
            <a:r>
              <a:rPr lang="he-IL" b="0" i="0" dirty="0">
                <a:solidFill>
                  <a:srgbClr val="1F1F1F"/>
                </a:solidFill>
                <a:effectLst/>
                <a:latin typeface="David" panose="020E0502060401010101" pitchFamily="34" charset="-79"/>
                <a:cs typeface="David" panose="020E0502060401010101" pitchFamily="34" charset="-79"/>
              </a:rPr>
              <a:t>, בוגר ומרשים. הקרניים משמשות את הזכרים למאבקי כוח על שליטה בעדר נקבות. ככל שהקרניים גדולות וחזקות יותר, כך גדל הסיכוי של הזכר לנצח בקרבות נגיחה, לבסס את מעמדו כזכר דומיננטי ולהעביר את הגנים שלו לדור הבא. הקרניים הן "סימן אמין" לאיכות הגנטית של הזכר; רק זכר בריא וחזק יכול "להרשות" לעצמו להשקיע אנרגיה רבה כל כך בגידול ותחזוקה של איברים כבדים ומסורבלים.</a:t>
            </a: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מקום הצילום</a:t>
            </a:r>
            <a:r>
              <a:rPr lang="he-IL" b="0" i="0" u="none" strike="noStrike" dirty="0">
                <a:solidFill>
                  <a:srgbClr val="1F1F1F"/>
                </a:solidFill>
                <a:effectLst/>
                <a:latin typeface="David" panose="020E0502060401010101" pitchFamily="34" charset="-79"/>
                <a:cs typeface="David" panose="020E0502060401010101" pitchFamily="34" charset="-79"/>
              </a:rPr>
              <a:t>- </a:t>
            </a:r>
            <a:r>
              <a:rPr lang="he-IL" b="0" i="0" dirty="0">
                <a:solidFill>
                  <a:srgbClr val="1F1F1F"/>
                </a:solidFill>
                <a:effectLst/>
                <a:latin typeface="David" panose="020E0502060401010101" pitchFamily="34" charset="-79"/>
                <a:cs typeface="David" panose="020E0502060401010101" pitchFamily="34" charset="-79"/>
              </a:rPr>
              <a:t>מדבר יהודה</a:t>
            </a:r>
          </a:p>
        </p:txBody>
      </p:sp>
      <p:pic>
        <p:nvPicPr>
          <p:cNvPr id="2050" name="Picture 2" descr="צילום של זכר יעל נובי עם קרניים גדולות ומעוקלות, עומד על קרקע סלעית. הרקע כולל סלעים וצוקים, המדגישים את סביבת המחיה הטבעית של החיה.">
            <a:extLst>
              <a:ext uri="{FF2B5EF4-FFF2-40B4-BE49-F238E27FC236}">
                <a16:creationId xmlns:a16="http://schemas.microsoft.com/office/drawing/2014/main" id="{A44A832E-E73A-C3EA-97AE-1799F611F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7" y="541866"/>
            <a:ext cx="8197431" cy="5435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2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5AD66-057E-3264-0F0A-675DCC0FE79B}"/>
            </a:ext>
          </a:extLst>
        </p:cNvPr>
        <p:cNvGrpSpPr/>
        <p:nvPr/>
      </p:nvGrpSpPr>
      <p:grpSpPr>
        <a:xfrm>
          <a:off x="0" y="0"/>
          <a:ext cx="0" cy="0"/>
          <a:chOff x="0" y="0"/>
          <a:chExt cx="0" cy="0"/>
        </a:xfrm>
      </p:grpSpPr>
      <p:sp>
        <p:nvSpPr>
          <p:cNvPr id="3" name="תיבת טקסט 2">
            <a:extLst>
              <a:ext uri="{FF2B5EF4-FFF2-40B4-BE49-F238E27FC236}">
                <a16:creationId xmlns:a16="http://schemas.microsoft.com/office/drawing/2014/main" id="{4D48424A-8641-8914-3557-318E3F642A60}"/>
              </a:ext>
            </a:extLst>
          </p:cNvPr>
          <p:cNvSpPr txBox="1"/>
          <p:nvPr/>
        </p:nvSpPr>
        <p:spPr>
          <a:xfrm>
            <a:off x="8348132" y="459939"/>
            <a:ext cx="3649133" cy="4832092"/>
          </a:xfrm>
          <a:prstGeom prst="rect">
            <a:avLst/>
          </a:prstGeom>
          <a:noFill/>
        </p:spPr>
        <p:txBody>
          <a:bodyPr wrap="square">
            <a:spAutoFit/>
          </a:bodyPr>
          <a:lstStyle/>
          <a:p>
            <a:pPr>
              <a:buNone/>
            </a:pPr>
            <a:r>
              <a:rPr lang="he-IL" sz="2000" b="1" i="0" dirty="0">
                <a:solidFill>
                  <a:srgbClr val="1F1F1F"/>
                </a:solidFill>
                <a:effectLst/>
                <a:latin typeface="David" panose="020E0502060401010101" pitchFamily="34" charset="-79"/>
                <a:cs typeface="David" panose="020E0502060401010101" pitchFamily="34" charset="-79"/>
              </a:rPr>
              <a:t>תמונה מספר 3. בין ענף לחרק</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a:p>
            <a:pPr>
              <a:buNone/>
            </a:pPr>
            <a:r>
              <a:rPr lang="he-IL" u="sng" dirty="0">
                <a:latin typeface="David" panose="020E0502060401010101" pitchFamily="34" charset="-79"/>
                <a:cs typeface="David" panose="020E0502060401010101" pitchFamily="34" charset="-79"/>
              </a:rPr>
              <a:t>הצלמת:</a:t>
            </a:r>
            <a:r>
              <a:rPr lang="he-IL" dirty="0">
                <a:latin typeface="David" panose="020E0502060401010101" pitchFamily="34" charset="-79"/>
                <a:cs typeface="David" panose="020E0502060401010101" pitchFamily="34" charset="-79"/>
              </a:rPr>
              <a:t> מיקה </a:t>
            </a:r>
            <a:r>
              <a:rPr lang="he-IL" dirty="0" err="1">
                <a:latin typeface="David" panose="020E0502060401010101" pitchFamily="34" charset="-79"/>
                <a:cs typeface="David" panose="020E0502060401010101" pitchFamily="34" charset="-79"/>
              </a:rPr>
              <a:t>ריבק</a:t>
            </a:r>
            <a:r>
              <a:rPr lang="he-IL" dirty="0">
                <a:latin typeface="David" panose="020E0502060401010101" pitchFamily="34" charset="-79"/>
                <a:cs typeface="David" panose="020E0502060401010101" pitchFamily="34" charset="-79"/>
              </a:rPr>
              <a:t>  </a:t>
            </a:r>
          </a:p>
          <a:p>
            <a:pPr>
              <a:buNone/>
            </a:pPr>
            <a:r>
              <a:rPr lang="he-IL" u="sng" dirty="0">
                <a:latin typeface="David" panose="020E0502060401010101" pitchFamily="34" charset="-79"/>
                <a:cs typeface="David" panose="020E0502060401010101" pitchFamily="34" charset="-79"/>
              </a:rPr>
              <a:t>ביה"ס</a:t>
            </a:r>
            <a:r>
              <a:rPr lang="he-IL" dirty="0">
                <a:latin typeface="David" panose="020E0502060401010101" pitchFamily="34" charset="-79"/>
                <a:cs typeface="David" panose="020E0502060401010101" pitchFamily="34" charset="-79"/>
              </a:rPr>
              <a:t>- תיכון אזורי צפית</a:t>
            </a:r>
          </a:p>
          <a:p>
            <a:pPr>
              <a:buNone/>
            </a:pPr>
            <a:endParaRPr lang="he-IL" dirty="0">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תיאור התופעה</a:t>
            </a:r>
            <a:r>
              <a:rPr lang="he-IL" b="0" i="0" dirty="0">
                <a:solidFill>
                  <a:srgbClr val="1F1F1F"/>
                </a:solidFill>
                <a:effectLst/>
                <a:latin typeface="David" panose="020E0502060401010101" pitchFamily="34" charset="-79"/>
                <a:cs typeface="David" panose="020E0502060401010101" pitchFamily="34" charset="-79"/>
              </a:rPr>
              <a:t>-  בתמונה נראה גמל שלמה קוצני. חרק טורף בעל יכולת הסוואה מדהימה המאפשרת לו לשרוד באזור הנגב. הצבע שלו, צורתו, הבליטות על גופו מאפשרים לו להידמות לצמחייה היבשה והקוצנית שסביבו. זוהי התאמה מורפולוגית. הוא מסוגל לעמוד במקום ולהתנדנד כמו ענף ברוח. זו התאמה התנהגותית, התאמות אלו מסייעות לו להתחמק מטריפה ולארוב לטרף.</a:t>
            </a: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מקום הצילום</a:t>
            </a:r>
            <a:r>
              <a:rPr lang="he-IL" b="0" i="0" u="none" strike="noStrike" dirty="0">
                <a:solidFill>
                  <a:srgbClr val="1F1F1F"/>
                </a:solidFill>
                <a:effectLst/>
                <a:latin typeface="David" panose="020E0502060401010101" pitchFamily="34" charset="-79"/>
                <a:cs typeface="David" panose="020E0502060401010101" pitchFamily="34" charset="-79"/>
              </a:rPr>
              <a:t>: </a:t>
            </a:r>
            <a:r>
              <a:rPr lang="he-IL" b="0" i="0" dirty="0">
                <a:solidFill>
                  <a:srgbClr val="1F1F1F"/>
                </a:solidFill>
                <a:effectLst/>
                <a:latin typeface="David" panose="020E0502060401010101" pitchFamily="34" charset="-79"/>
                <a:cs typeface="David" panose="020E0502060401010101" pitchFamily="34" charset="-79"/>
              </a:rPr>
              <a:t>נגב</a:t>
            </a:r>
          </a:p>
        </p:txBody>
      </p:sp>
      <p:pic>
        <p:nvPicPr>
          <p:cNvPr id="4098" name="Picture 2" descr="צילום מקרוב של גמל שלמה קוצני המדמה עלי צמח יבש לצורך הסוואה. גמל השלמה בעל צבעים חומים ולבנים המדמים את מרקם העלים והענפים סביב לה, ומבליטה את ההסווואה שלו.">
            <a:extLst>
              <a:ext uri="{FF2B5EF4-FFF2-40B4-BE49-F238E27FC236}">
                <a16:creationId xmlns:a16="http://schemas.microsoft.com/office/drawing/2014/main" id="{E490DE87-58BD-1C9A-0AD6-6D8AA9331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92" y="153900"/>
            <a:ext cx="6700309" cy="655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7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AF6BC-FB02-BAB6-5D67-B071860CFEF3}"/>
            </a:ext>
          </a:extLst>
        </p:cNvPr>
        <p:cNvGrpSpPr/>
        <p:nvPr/>
      </p:nvGrpSpPr>
      <p:grpSpPr>
        <a:xfrm>
          <a:off x="0" y="0"/>
          <a:ext cx="0" cy="0"/>
          <a:chOff x="0" y="0"/>
          <a:chExt cx="0" cy="0"/>
        </a:xfrm>
      </p:grpSpPr>
      <p:sp>
        <p:nvSpPr>
          <p:cNvPr id="3" name="תיבת טקסט 2">
            <a:extLst>
              <a:ext uri="{FF2B5EF4-FFF2-40B4-BE49-F238E27FC236}">
                <a16:creationId xmlns:a16="http://schemas.microsoft.com/office/drawing/2014/main" id="{73FB93B4-F81A-E27F-AD96-874EBF8AC16D}"/>
              </a:ext>
            </a:extLst>
          </p:cNvPr>
          <p:cNvSpPr txBox="1"/>
          <p:nvPr/>
        </p:nvSpPr>
        <p:spPr>
          <a:xfrm>
            <a:off x="9097433" y="490762"/>
            <a:ext cx="2929466" cy="4832092"/>
          </a:xfrm>
          <a:prstGeom prst="rect">
            <a:avLst/>
          </a:prstGeom>
          <a:noFill/>
        </p:spPr>
        <p:txBody>
          <a:bodyPr wrap="square">
            <a:spAutoFit/>
          </a:bodyPr>
          <a:lstStyle/>
          <a:p>
            <a:pPr>
              <a:buNone/>
            </a:pPr>
            <a:r>
              <a:rPr lang="he-IL" sz="2000" b="1" i="0" dirty="0">
                <a:solidFill>
                  <a:srgbClr val="1F1F1F"/>
                </a:solidFill>
                <a:effectLst/>
                <a:latin typeface="David" panose="020E0502060401010101" pitchFamily="34" charset="-79"/>
                <a:cs typeface="David" panose="020E0502060401010101" pitchFamily="34" charset="-79"/>
              </a:rPr>
              <a:t>תמונה מספר 4. חנקן עם חרק</a:t>
            </a:r>
          </a:p>
          <a:p>
            <a:pPr>
              <a:buNone/>
            </a:pPr>
            <a:endParaRPr lang="he-IL" b="1" dirty="0">
              <a:solidFill>
                <a:srgbClr val="1F1F1F"/>
              </a:solidFill>
              <a:latin typeface="David" panose="020E0502060401010101" pitchFamily="34" charset="-79"/>
              <a:cs typeface="David" panose="020E0502060401010101" pitchFamily="34" charset="-79"/>
            </a:endParaRPr>
          </a:p>
          <a:p>
            <a:pPr>
              <a:buNone/>
            </a:pPr>
            <a:r>
              <a:rPr lang="he-IL" u="sng" dirty="0">
                <a:latin typeface="David" panose="020E0502060401010101" pitchFamily="34" charset="-79"/>
                <a:cs typeface="David" panose="020E0502060401010101" pitchFamily="34" charset="-79"/>
              </a:rPr>
              <a:t>הצלם</a:t>
            </a:r>
            <a:r>
              <a:rPr lang="he-IL" dirty="0">
                <a:latin typeface="David" panose="020E0502060401010101" pitchFamily="34" charset="-79"/>
                <a:cs typeface="David" panose="020E0502060401010101" pitchFamily="34" charset="-79"/>
              </a:rPr>
              <a:t>- גור </a:t>
            </a:r>
            <a:r>
              <a:rPr lang="he-IL" dirty="0" err="1">
                <a:latin typeface="David" panose="020E0502060401010101" pitchFamily="34" charset="-79"/>
                <a:cs typeface="David" panose="020E0502060401010101" pitchFamily="34" charset="-79"/>
              </a:rPr>
              <a:t>אלפנדרי</a:t>
            </a:r>
            <a:r>
              <a:rPr lang="he-IL" dirty="0">
                <a:latin typeface="David" panose="020E0502060401010101" pitchFamily="34" charset="-79"/>
                <a:cs typeface="David" panose="020E0502060401010101" pitchFamily="34" charset="-79"/>
              </a:rPr>
              <a:t> עברו  </a:t>
            </a:r>
          </a:p>
          <a:p>
            <a:pPr>
              <a:buNone/>
            </a:pPr>
            <a:r>
              <a:rPr lang="he-IL" u="sng" dirty="0">
                <a:latin typeface="David" panose="020E0502060401010101" pitchFamily="34" charset="-79"/>
                <a:cs typeface="David" panose="020E0502060401010101" pitchFamily="34" charset="-79"/>
              </a:rPr>
              <a:t>ביה"ס</a:t>
            </a:r>
            <a:r>
              <a:rPr lang="he-IL" dirty="0">
                <a:latin typeface="David" panose="020E0502060401010101" pitchFamily="34" charset="-79"/>
                <a:cs typeface="David" panose="020E0502060401010101" pitchFamily="34" charset="-79"/>
              </a:rPr>
              <a:t>- תיכון אזורי צפית, כפר מנחם</a:t>
            </a: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תיאור התופעה:</a:t>
            </a:r>
            <a:r>
              <a:rPr lang="he-IL" b="0" i="0" dirty="0">
                <a:solidFill>
                  <a:srgbClr val="1F1F1F"/>
                </a:solidFill>
                <a:effectLst/>
                <a:latin typeface="David" panose="020E0502060401010101" pitchFamily="34" charset="-79"/>
                <a:cs typeface="David" panose="020E0502060401010101" pitchFamily="34" charset="-79"/>
              </a:rPr>
              <a:t>  הציפור חנקן אדום-הגב בזמן לכידת טרף (חרק). החנקן, משפד את הטרף על קוצים או על גדרות כדי לאחסן אותו או כדי להקל על אכילתו. עמידה במקום גבוה מאפשרת לו לצפות על האזור ולזהות חרקים המשמשים לו למאכל.</a:t>
            </a: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מקום הצילום:</a:t>
            </a:r>
            <a:r>
              <a:rPr lang="he-IL" b="0" i="0" dirty="0">
                <a:solidFill>
                  <a:srgbClr val="1F1F1F"/>
                </a:solidFill>
                <a:effectLst/>
                <a:latin typeface="David" panose="020E0502060401010101" pitchFamily="34" charset="-79"/>
                <a:cs typeface="David" panose="020E0502060401010101" pitchFamily="34" charset="-79"/>
              </a:rPr>
              <a:t> כפר הריף</a:t>
            </a:r>
          </a:p>
        </p:txBody>
      </p:sp>
      <p:pic>
        <p:nvPicPr>
          <p:cNvPr id="5122" name="Picture 2" descr="צילום של ציפור- חנקן אדום הגב יושב על גדר תיל עם חרק בפיה. הציפור בעלת נוצות חומות ולבנות, רקע מטושטש בצבעים ירוקים.">
            <a:extLst>
              <a:ext uri="{FF2B5EF4-FFF2-40B4-BE49-F238E27FC236}">
                <a16:creationId xmlns:a16="http://schemas.microsoft.com/office/drawing/2014/main" id="{33E69548-755D-3DE3-CA6C-7FF1F3A4E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68" y="500287"/>
            <a:ext cx="8784166" cy="5945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81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8E95DDA-57DF-423D-503C-053FC26361E1}"/>
            </a:ext>
          </a:extLst>
        </p:cNvPr>
        <p:cNvGrpSpPr/>
        <p:nvPr/>
      </p:nvGrpSpPr>
      <p:grpSpPr>
        <a:xfrm>
          <a:off x="0" y="0"/>
          <a:ext cx="0" cy="0"/>
          <a:chOff x="0" y="0"/>
          <a:chExt cx="0" cy="0"/>
        </a:xfrm>
      </p:grpSpPr>
      <p:sp>
        <p:nvSpPr>
          <p:cNvPr id="3" name="תיבת טקסט 2">
            <a:extLst>
              <a:ext uri="{FF2B5EF4-FFF2-40B4-BE49-F238E27FC236}">
                <a16:creationId xmlns:a16="http://schemas.microsoft.com/office/drawing/2014/main" id="{FD531735-B3EE-DA87-1E2B-EB435D8FA727}"/>
              </a:ext>
            </a:extLst>
          </p:cNvPr>
          <p:cNvSpPr txBox="1"/>
          <p:nvPr/>
        </p:nvSpPr>
        <p:spPr>
          <a:xfrm>
            <a:off x="7349066" y="989675"/>
            <a:ext cx="4597399" cy="4862870"/>
          </a:xfrm>
          <a:prstGeom prst="rect">
            <a:avLst/>
          </a:prstGeom>
          <a:noFill/>
        </p:spPr>
        <p:txBody>
          <a:bodyPr wrap="square">
            <a:spAutoFit/>
          </a:bodyPr>
          <a:lstStyle/>
          <a:p>
            <a:pPr algn="ctr">
              <a:buNone/>
            </a:pPr>
            <a:r>
              <a:rPr lang="he-IL" sz="2000" b="1" i="0" dirty="0">
                <a:solidFill>
                  <a:srgbClr val="1F1F1F"/>
                </a:solidFill>
                <a:effectLst/>
                <a:latin typeface="David" panose="020E0502060401010101" pitchFamily="34" charset="-79"/>
                <a:cs typeface="David" panose="020E0502060401010101" pitchFamily="34" charset="-79"/>
              </a:rPr>
              <a:t>תמונה מספר 5. </a:t>
            </a:r>
            <a:r>
              <a:rPr lang="he-IL" sz="2000" b="0" i="0" dirty="0">
                <a:solidFill>
                  <a:srgbClr val="1F1F1F"/>
                </a:solidFill>
                <a:effectLst/>
                <a:latin typeface="David" panose="020E0502060401010101" pitchFamily="34" charset="-79"/>
                <a:cs typeface="David" panose="020E0502060401010101" pitchFamily="34" charset="-79"/>
              </a:rPr>
              <a:t> </a:t>
            </a:r>
            <a:r>
              <a:rPr lang="he-IL" sz="2000" b="1" i="0" dirty="0">
                <a:solidFill>
                  <a:srgbClr val="1F1F1F"/>
                </a:solidFill>
                <a:effectLst/>
                <a:latin typeface="David" panose="020E0502060401010101" pitchFamily="34" charset="-79"/>
                <a:cs typeface="David" panose="020E0502060401010101" pitchFamily="34" charset="-79"/>
              </a:rPr>
              <a:t>באתי לנשנוש וחזרתי עם אבקה על הפרצוף</a:t>
            </a:r>
            <a:endParaRPr lang="he-IL" sz="2000" dirty="0">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
            </a:r>
            <a:br>
              <a:rPr lang="he-IL" b="0" i="0" u="sng" dirty="0">
                <a:solidFill>
                  <a:srgbClr val="1F1F1F"/>
                </a:solidFill>
                <a:effectLst/>
                <a:latin typeface="David" panose="020E0502060401010101" pitchFamily="34" charset="-79"/>
                <a:cs typeface="David" panose="020E0502060401010101" pitchFamily="34" charset="-79"/>
              </a:rPr>
            </a:br>
            <a:r>
              <a:rPr lang="he-IL" u="sng" dirty="0">
                <a:latin typeface="David" panose="020E0502060401010101" pitchFamily="34" charset="-79"/>
                <a:cs typeface="David" panose="020E0502060401010101" pitchFamily="34" charset="-79"/>
              </a:rPr>
              <a:t>הצלמת: </a:t>
            </a:r>
            <a:r>
              <a:rPr lang="he-IL" dirty="0">
                <a:latin typeface="David" panose="020E0502060401010101" pitchFamily="34" charset="-79"/>
                <a:cs typeface="David" panose="020E0502060401010101" pitchFamily="34" charset="-79"/>
              </a:rPr>
              <a:t>אריאל סבג</a:t>
            </a:r>
          </a:p>
          <a:p>
            <a:pPr>
              <a:buNone/>
            </a:pPr>
            <a:r>
              <a:rPr lang="he-IL" u="sng" dirty="0">
                <a:latin typeface="David" panose="020E0502060401010101" pitchFamily="34" charset="-79"/>
                <a:cs typeface="David" panose="020E0502060401010101" pitchFamily="34" charset="-79"/>
              </a:rPr>
              <a:t>ביה"ס: </a:t>
            </a:r>
            <a:r>
              <a:rPr lang="he-IL" dirty="0">
                <a:latin typeface="David" panose="020E0502060401010101" pitchFamily="34" charset="-79"/>
                <a:cs typeface="David" panose="020E0502060401010101" pitchFamily="34" charset="-79"/>
              </a:rPr>
              <a:t>אולפנת חורב, ירושלים</a:t>
            </a:r>
          </a:p>
          <a:p>
            <a:pPr>
              <a:buNone/>
            </a:pPr>
            <a:endParaRPr lang="he-IL" b="0" i="0" u="sng"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תיאור התופעה:</a:t>
            </a:r>
            <a:r>
              <a:rPr lang="he-IL" b="0" i="0" dirty="0">
                <a:solidFill>
                  <a:srgbClr val="1F1F1F"/>
                </a:solidFill>
                <a:effectLst/>
                <a:latin typeface="David" panose="020E0502060401010101" pitchFamily="34" charset="-79"/>
                <a:cs typeface="David" panose="020E0502060401010101" pitchFamily="34" charset="-79"/>
              </a:rPr>
              <a:t> דבורת </a:t>
            </a:r>
            <a:r>
              <a:rPr lang="he-IL" b="0" i="0" dirty="0" err="1">
                <a:solidFill>
                  <a:srgbClr val="1F1F1F"/>
                </a:solidFill>
                <a:effectLst/>
                <a:latin typeface="David" panose="020E0502060401010101" pitchFamily="34" charset="-79"/>
                <a:cs typeface="David" panose="020E0502060401010101" pitchFamily="34" charset="-79"/>
              </a:rPr>
              <a:t>בומבוס</a:t>
            </a:r>
            <a:r>
              <a:rPr lang="he-IL" b="0" i="0" dirty="0">
                <a:solidFill>
                  <a:srgbClr val="1F1F1F"/>
                </a:solidFill>
                <a:effectLst/>
                <a:latin typeface="David" panose="020E0502060401010101" pitchFamily="34" charset="-79"/>
                <a:cs typeface="David" panose="020E0502060401010101" pitchFamily="34" charset="-79"/>
              </a:rPr>
              <a:t> מאביקה כרכום. דבורי </a:t>
            </a:r>
            <a:r>
              <a:rPr lang="he-IL" b="0" i="0" dirty="0" err="1">
                <a:solidFill>
                  <a:srgbClr val="1F1F1F"/>
                </a:solidFill>
                <a:effectLst/>
                <a:latin typeface="David" panose="020E0502060401010101" pitchFamily="34" charset="-79"/>
                <a:cs typeface="David" panose="020E0502060401010101" pitchFamily="34" charset="-79"/>
              </a:rPr>
              <a:t>הבומבוס</a:t>
            </a:r>
            <a:r>
              <a:rPr lang="he-IL" b="0" i="0" dirty="0">
                <a:solidFill>
                  <a:srgbClr val="1F1F1F"/>
                </a:solidFill>
                <a:effectLst/>
                <a:latin typeface="David" panose="020E0502060401010101" pitchFamily="34" charset="-79"/>
                <a:cs typeface="David" panose="020E0502060401010101" pitchFamily="34" charset="-79"/>
              </a:rPr>
              <a:t> הן מאביקות יעילות במיוחד, גופן שעיר והן פעילות גם בטמפרטורות נמוכות. להאבקה חשיבות ביולוגית רבה, היא מאפשרת הפריה מינית בצמחים, זו דוגמה ליחסי גומלין מסוג הדדיות </a:t>
            </a:r>
            <a:r>
              <a:rPr lang="en-US" b="0" i="0" dirty="0">
                <a:solidFill>
                  <a:srgbClr val="1F1F1F"/>
                </a:solidFill>
                <a:effectLst/>
                <a:latin typeface="David" panose="020E0502060401010101" pitchFamily="34" charset="-79"/>
                <a:cs typeface="David" panose="020E0502060401010101" pitchFamily="34" charset="-79"/>
              </a:rPr>
              <a:t>Mutualism) </a:t>
            </a:r>
            <a:r>
              <a:rPr lang="he-IL" b="0" i="0" dirty="0">
                <a:solidFill>
                  <a:srgbClr val="1F1F1F"/>
                </a:solidFill>
                <a:effectLst/>
                <a:latin typeface="David" panose="020E0502060401010101" pitchFamily="34" charset="-79"/>
                <a:cs typeface="David" panose="020E0502060401010101" pitchFamily="34" charset="-79"/>
              </a:rPr>
              <a:t>) עיקרון ביולוגי שבו שני האורגניזמים מרוויחים מהקשר. הדבורה מקבלת מזון הדרוש לקיומה ולהזנת צאצאיה, והצמח נעזר בדבורה להעברת האבקה בין פרחים שונים. </a:t>
            </a:r>
          </a:p>
          <a:p>
            <a:pPr>
              <a:buNone/>
            </a:pPr>
            <a:endParaRPr lang="he-IL" b="0" i="0" dirty="0">
              <a:solidFill>
                <a:srgbClr val="1F1F1F"/>
              </a:solidFill>
              <a:effectLst/>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מקום הצילום</a:t>
            </a:r>
            <a:r>
              <a:rPr lang="he-IL" b="0" i="0" dirty="0">
                <a:solidFill>
                  <a:srgbClr val="1F1F1F"/>
                </a:solidFill>
                <a:effectLst/>
                <a:latin typeface="David" panose="020E0502060401010101" pitchFamily="34" charset="-79"/>
                <a:cs typeface="David" panose="020E0502060401010101" pitchFamily="34" charset="-79"/>
              </a:rPr>
              <a:t>: בר יוחאי, גליל עליון</a:t>
            </a:r>
          </a:p>
        </p:txBody>
      </p:sp>
      <p:pic>
        <p:nvPicPr>
          <p:cNvPr id="6146" name="Picture 2" descr="צילום מקרוב של דבורת בומבוס דביקה על פרח כרכום בשדה טבעי. הדבורה בולטת בצבעי שחור וצהוב, והפרח בעל עלי כותרת לבנים עם מרכז צהוב, מוקף בעשב וקרקע.">
            <a:extLst>
              <a:ext uri="{FF2B5EF4-FFF2-40B4-BE49-F238E27FC236}">
                <a16:creationId xmlns:a16="http://schemas.microsoft.com/office/drawing/2014/main" id="{BF03CC12-79E1-916B-C933-BF2AB11B1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1" y="115191"/>
            <a:ext cx="6104465" cy="662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13592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4C45CD16-382A-DEB9-7CCC-76B1D9610AFD}"/>
              </a:ext>
            </a:extLst>
          </p:cNvPr>
          <p:cNvSpPr txBox="1"/>
          <p:nvPr/>
        </p:nvSpPr>
        <p:spPr>
          <a:xfrm>
            <a:off x="5647267" y="681841"/>
            <a:ext cx="6096000" cy="5109091"/>
          </a:xfrm>
          <a:prstGeom prst="rect">
            <a:avLst/>
          </a:prstGeom>
          <a:noFill/>
        </p:spPr>
        <p:txBody>
          <a:bodyPr wrap="square">
            <a:spAutoFit/>
          </a:bodyPr>
          <a:lstStyle/>
          <a:p>
            <a:pPr>
              <a:buNone/>
            </a:pPr>
            <a:r>
              <a:rPr lang="he-IL" sz="2000" b="1" i="0" dirty="0">
                <a:solidFill>
                  <a:srgbClr val="1F1F1F"/>
                </a:solidFill>
                <a:effectLst/>
                <a:latin typeface="David" panose="020E0502060401010101" pitchFamily="34" charset="-79"/>
                <a:cs typeface="David" panose="020E0502060401010101" pitchFamily="34" charset="-79"/>
              </a:rPr>
              <a:t>תמונה מספר 6. </a:t>
            </a:r>
            <a:r>
              <a:rPr lang="he-IL" sz="2000" b="0" i="0" dirty="0">
                <a:solidFill>
                  <a:srgbClr val="1F1F1F"/>
                </a:solidFill>
                <a:effectLst/>
                <a:latin typeface="David" panose="020E0502060401010101" pitchFamily="34" charset="-79"/>
                <a:cs typeface="David" panose="020E0502060401010101" pitchFamily="34" charset="-79"/>
              </a:rPr>
              <a:t>  </a:t>
            </a:r>
            <a:r>
              <a:rPr lang="he-IL" sz="2000" b="1" i="0" dirty="0">
                <a:solidFill>
                  <a:srgbClr val="1F1F1F"/>
                </a:solidFill>
                <a:effectLst/>
                <a:latin typeface="David" panose="020E0502060401010101" pitchFamily="34" charset="-79"/>
                <a:cs typeface="David" panose="020E0502060401010101" pitchFamily="34" charset="-79"/>
              </a:rPr>
              <a:t>עיניים בגב</a:t>
            </a:r>
          </a:p>
          <a:p>
            <a:pPr>
              <a:buNone/>
            </a:pPr>
            <a:endParaRPr lang="he-IL" b="1" dirty="0">
              <a:solidFill>
                <a:srgbClr val="1F1F1F"/>
              </a:solidFill>
              <a:latin typeface="David" panose="020E0502060401010101" pitchFamily="34" charset="-79"/>
              <a:cs typeface="David" panose="020E0502060401010101" pitchFamily="34" charset="-79"/>
            </a:endParaRPr>
          </a:p>
          <a:p>
            <a:pPr>
              <a:buNone/>
            </a:pPr>
            <a:r>
              <a:rPr lang="he-IL" u="sng" dirty="0">
                <a:latin typeface="David" panose="020E0502060401010101" pitchFamily="34" charset="-79"/>
                <a:cs typeface="David" panose="020E0502060401010101" pitchFamily="34" charset="-79"/>
              </a:rPr>
              <a:t>הצלמת:</a:t>
            </a:r>
            <a:r>
              <a:rPr lang="he-IL" dirty="0">
                <a:latin typeface="David" panose="020E0502060401010101" pitchFamily="34" charset="-79"/>
                <a:cs typeface="David" panose="020E0502060401010101" pitchFamily="34" charset="-79"/>
              </a:rPr>
              <a:t> כרמל בן נון  </a:t>
            </a:r>
          </a:p>
          <a:p>
            <a:pPr>
              <a:buNone/>
            </a:pPr>
            <a:r>
              <a:rPr lang="he-IL" u="sng" dirty="0">
                <a:latin typeface="David" panose="020E0502060401010101" pitchFamily="34" charset="-79"/>
                <a:cs typeface="David" panose="020E0502060401010101" pitchFamily="34" charset="-79"/>
              </a:rPr>
              <a:t>ביה"ס:</a:t>
            </a:r>
            <a:r>
              <a:rPr lang="he-IL" dirty="0">
                <a:latin typeface="David" panose="020E0502060401010101" pitchFamily="34" charset="-79"/>
                <a:cs typeface="David" panose="020E0502060401010101" pitchFamily="34" charset="-79"/>
              </a:rPr>
              <a:t> תיכון ליד האקדמיה למוסיקה ולמחול בירושלים</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a:p>
            <a:pPr>
              <a:buNone/>
            </a:pPr>
            <a:r>
              <a:rPr lang="he-IL" b="0" i="0" u="sng" dirty="0">
                <a:solidFill>
                  <a:srgbClr val="1F1F1F"/>
                </a:solidFill>
                <a:effectLst/>
                <a:latin typeface="David" panose="020E0502060401010101" pitchFamily="34" charset="-79"/>
                <a:cs typeface="David" panose="020E0502060401010101" pitchFamily="34" charset="-79"/>
              </a:rPr>
              <a:t>תיאור התופעה</a:t>
            </a:r>
            <a:r>
              <a:rPr lang="he-IL" b="0" i="0" dirty="0">
                <a:solidFill>
                  <a:srgbClr val="1F1F1F"/>
                </a:solidFill>
                <a:effectLst/>
                <a:latin typeface="David" panose="020E0502060401010101" pitchFamily="34" charset="-79"/>
                <a:cs typeface="David" panose="020E0502060401010101" pitchFamily="34" charset="-79"/>
              </a:rPr>
              <a:t>: חיקוי </a:t>
            </a:r>
            <a:r>
              <a:rPr lang="en-US" b="0" i="0" dirty="0">
                <a:solidFill>
                  <a:srgbClr val="1F1F1F"/>
                </a:solidFill>
                <a:effectLst/>
                <a:latin typeface="David" panose="020E0502060401010101" pitchFamily="34" charset="-79"/>
                <a:cs typeface="David" panose="020E0502060401010101" pitchFamily="34" charset="-79"/>
              </a:rPr>
              <a:t>Mimicry)</a:t>
            </a:r>
            <a:r>
              <a:rPr lang="he-IL" b="0" i="0" dirty="0">
                <a:solidFill>
                  <a:srgbClr val="1F1F1F"/>
                </a:solidFill>
                <a:effectLst/>
                <a:latin typeface="David" panose="020E0502060401010101" pitchFamily="34" charset="-79"/>
                <a:cs typeface="David" panose="020E0502060401010101" pitchFamily="34" charset="-79"/>
              </a:rPr>
              <a:t>)</a:t>
            </a:r>
          </a:p>
          <a:p>
            <a:pPr>
              <a:buNone/>
            </a:pPr>
            <a:r>
              <a:rPr lang="he-IL" b="0" i="0" dirty="0">
                <a:solidFill>
                  <a:srgbClr val="1F1F1F"/>
                </a:solidFill>
                <a:effectLst/>
                <a:latin typeface="David" panose="020E0502060401010101" pitchFamily="34" charset="-79"/>
                <a:cs typeface="David" panose="020E0502060401010101" pitchFamily="34" charset="-79"/>
              </a:rPr>
              <a:t>לפרפר מורפית כחולה, שמקורה באמזונס, כתמי "עין" גדולים בכנפיים. כתמים אלה גורמים להטעיית טורפים (כמו ציפורים), הם יוצרים אשליה של בע"ח גדול ומסוכן (כמו ינשוף או נחש), או פשוט מסיטים את תשומת הלב של הציפור לאזור הכנף המרוחק מהגוף. התמונה חושפת את 'הצד השני' של המורפית הכחולה: בעוד שצידן העליון של הכנפיים בוהק בכחול מתכתי, המשחק תפקיד בתקשורת וחיזור עם בני מינה ומסנוור טורפים פוטנציאלים, הצד התחתון הנראה בתמונה מציג צבעים בגווני חום ואדמדם עם כתמים גדולים הנראים כעיניים. ניגוד זה מאפשר לפרפר לעבור בשבריר שנייה ממצב של בולטות מקסימלית (בתעופה) למצב של הסוואה והרתעה במנוחה.           </a:t>
            </a:r>
          </a:p>
          <a:p>
            <a:pPr>
              <a:buNone/>
            </a:pPr>
            <a:r>
              <a:rPr lang="he-IL" b="0" i="0" dirty="0">
                <a:solidFill>
                  <a:srgbClr val="1F1F1F"/>
                </a:solidFill>
                <a:effectLst/>
                <a:latin typeface="David" panose="020E0502060401010101" pitchFamily="34" charset="-79"/>
                <a:cs typeface="David" panose="020E0502060401010101" pitchFamily="34" charset="-79"/>
              </a:rPr>
              <a:t>                           </a:t>
            </a:r>
          </a:p>
          <a:p>
            <a:pPr>
              <a:buNone/>
            </a:pPr>
            <a:r>
              <a:rPr lang="he-IL" b="0" i="0" u="sng" dirty="0">
                <a:solidFill>
                  <a:srgbClr val="1F1F1F"/>
                </a:solidFill>
                <a:effectLst/>
                <a:latin typeface="David" panose="020E0502060401010101" pitchFamily="34" charset="-79"/>
                <a:cs typeface="David" panose="020E0502060401010101" pitchFamily="34" charset="-79"/>
              </a:rPr>
              <a:t>מקום הצילום:</a:t>
            </a:r>
            <a:r>
              <a:rPr lang="he-IL" b="0" i="0" dirty="0">
                <a:solidFill>
                  <a:srgbClr val="1F1F1F"/>
                </a:solidFill>
                <a:effectLst/>
                <a:latin typeface="David" panose="020E0502060401010101" pitchFamily="34" charset="-79"/>
                <a:cs typeface="David" panose="020E0502060401010101" pitchFamily="34" charset="-79"/>
              </a:rPr>
              <a:t> גינת הפרפרים ליד האקווריום בירושלים</a:t>
            </a:r>
          </a:p>
        </p:txBody>
      </p:sp>
      <p:pic>
        <p:nvPicPr>
          <p:cNvPr id="7170" name="Picture 2" descr="צילום מקרוב של פרפר מורפית כחולה על עלה ירוק, המציג את דפוסי העין המעוגלים והצבעים החומים והכתומים בכנפיים. הפרפר ממוקם במרכז התמונה, עם רקע מטושטש של עלים ירוקים המדגיש את פרטי הכנפיים.">
            <a:extLst>
              <a:ext uri="{FF2B5EF4-FFF2-40B4-BE49-F238E27FC236}">
                <a16:creationId xmlns:a16="http://schemas.microsoft.com/office/drawing/2014/main" id="{2B0FA50A-CD73-96B6-DEDA-069056987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83" y="186265"/>
            <a:ext cx="4900084" cy="65334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7716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65</TotalTime>
  <Words>1283</Words>
  <Application>Microsoft Office PowerPoint</Application>
  <PresentationFormat>מסך רחב</PresentationFormat>
  <Paragraphs>99</Paragraphs>
  <Slides>13</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13</vt:i4>
      </vt:variant>
    </vt:vector>
  </HeadingPairs>
  <TitlesOfParts>
    <vt:vector size="19" baseType="lpstr">
      <vt:lpstr>Aptos</vt:lpstr>
      <vt:lpstr>Aptos Display</vt:lpstr>
      <vt:lpstr>Arial</vt:lpstr>
      <vt:lpstr>David</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נחה לאה קרמני</dc:creator>
  <cp:lastModifiedBy>נחה לאה קרמני</cp:lastModifiedBy>
  <cp:revision>90</cp:revision>
  <dcterms:created xsi:type="dcterms:W3CDTF">2026-05-10T06:52:07Z</dcterms:created>
  <dcterms:modified xsi:type="dcterms:W3CDTF">2026-05-10T16:02:21Z</dcterms:modified>
</cp:coreProperties>
</file>