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1"/>
  </p:notesMasterIdLst>
  <p:sldIdLst>
    <p:sldId id="303" r:id="rId2"/>
    <p:sldId id="305" r:id="rId3"/>
    <p:sldId id="304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7171"/>
    <a:srgbClr val="06A665"/>
    <a:srgbClr val="00B050"/>
    <a:srgbClr val="FF99CC"/>
    <a:srgbClr val="FF5050"/>
    <a:srgbClr val="C1BFBF"/>
    <a:srgbClr val="AFABAB"/>
    <a:srgbClr val="AA73D5"/>
    <a:srgbClr val="7F7F7F"/>
    <a:srgbClr val="FFA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58" autoAdjust="0"/>
    <p:restoredTop sz="90370" autoAdjust="0"/>
  </p:normalViewPr>
  <p:slideViewPr>
    <p:cSldViewPr snapToGrid="0">
      <p:cViewPr varScale="1">
        <p:scale>
          <a:sx n="60" d="100"/>
          <a:sy n="60" d="100"/>
        </p:scale>
        <p:origin x="7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A NUMBER TO GO TO A QUESTION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86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3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2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81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87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02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748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03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35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79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493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439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48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7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395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2784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001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394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79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9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991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943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33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946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892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640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976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7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928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805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25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03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34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782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037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6830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476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291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75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20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3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14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760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khnologic.wordpress.com/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slide" Target="slide19.xml"/><Relationship Id="rId18" Type="http://schemas.openxmlformats.org/officeDocument/2006/relationships/slide" Target="slide24.xml"/><Relationship Id="rId26" Type="http://schemas.openxmlformats.org/officeDocument/2006/relationships/slide" Target="slide26.xml"/><Relationship Id="rId39" Type="http://schemas.openxmlformats.org/officeDocument/2006/relationships/slide" Target="slide43.xml"/><Relationship Id="rId21" Type="http://schemas.openxmlformats.org/officeDocument/2006/relationships/slide" Target="slide21.xml"/><Relationship Id="rId34" Type="http://schemas.openxmlformats.org/officeDocument/2006/relationships/slide" Target="slide38.xml"/><Relationship Id="rId42" Type="http://schemas.openxmlformats.org/officeDocument/2006/relationships/slide" Target="slide40.xml"/><Relationship Id="rId47" Type="http://schemas.openxmlformats.org/officeDocument/2006/relationships/slide" Target="slide45.xml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9" Type="http://schemas.openxmlformats.org/officeDocument/2006/relationships/slide" Target="slide33.xml"/><Relationship Id="rId11" Type="http://schemas.openxmlformats.org/officeDocument/2006/relationships/slide" Target="slide12.xml"/><Relationship Id="rId24" Type="http://schemas.openxmlformats.org/officeDocument/2006/relationships/slide" Target="slide28.xml"/><Relationship Id="rId32" Type="http://schemas.openxmlformats.org/officeDocument/2006/relationships/slide" Target="slide30.xml"/><Relationship Id="rId37" Type="http://schemas.openxmlformats.org/officeDocument/2006/relationships/slide" Target="slide35.xml"/><Relationship Id="rId40" Type="http://schemas.openxmlformats.org/officeDocument/2006/relationships/slide" Target="slide42.xml"/><Relationship Id="rId45" Type="http://schemas.openxmlformats.org/officeDocument/2006/relationships/slide" Target="slide47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23" Type="http://schemas.openxmlformats.org/officeDocument/2006/relationships/slide" Target="slide29.xml"/><Relationship Id="rId28" Type="http://schemas.openxmlformats.org/officeDocument/2006/relationships/slide" Target="slide34.xml"/><Relationship Id="rId36" Type="http://schemas.openxmlformats.org/officeDocument/2006/relationships/slide" Target="slide36.xml"/><Relationship Id="rId49" Type="http://schemas.openxmlformats.org/officeDocument/2006/relationships/image" Target="../media/image1.png"/><Relationship Id="rId10" Type="http://schemas.openxmlformats.org/officeDocument/2006/relationships/slide" Target="slide13.xml"/><Relationship Id="rId19" Type="http://schemas.openxmlformats.org/officeDocument/2006/relationships/slide" Target="slide23.xml"/><Relationship Id="rId31" Type="http://schemas.openxmlformats.org/officeDocument/2006/relationships/slide" Target="slide31.xml"/><Relationship Id="rId44" Type="http://schemas.openxmlformats.org/officeDocument/2006/relationships/slide" Target="slide48.xml"/><Relationship Id="rId4" Type="http://schemas.openxmlformats.org/officeDocument/2006/relationships/slide" Target="slide8.xml"/><Relationship Id="rId9" Type="http://schemas.openxmlformats.org/officeDocument/2006/relationships/slide" Target="slide11.xml"/><Relationship Id="rId14" Type="http://schemas.openxmlformats.org/officeDocument/2006/relationships/slide" Target="slide18.xml"/><Relationship Id="rId22" Type="http://schemas.openxmlformats.org/officeDocument/2006/relationships/slide" Target="slide20.xml"/><Relationship Id="rId27" Type="http://schemas.openxmlformats.org/officeDocument/2006/relationships/slide" Target="slide25.xml"/><Relationship Id="rId30" Type="http://schemas.openxmlformats.org/officeDocument/2006/relationships/slide" Target="slide32.xml"/><Relationship Id="rId35" Type="http://schemas.openxmlformats.org/officeDocument/2006/relationships/slide" Target="slide37.xml"/><Relationship Id="rId43" Type="http://schemas.openxmlformats.org/officeDocument/2006/relationships/slide" Target="slide49.xml"/><Relationship Id="rId48" Type="http://schemas.openxmlformats.org/officeDocument/2006/relationships/slide" Target="slide4.xml"/><Relationship Id="rId8" Type="http://schemas.openxmlformats.org/officeDocument/2006/relationships/slide" Target="slide14.xml"/><Relationship Id="rId3" Type="http://schemas.openxmlformats.org/officeDocument/2006/relationships/slide" Target="slide9.xml"/><Relationship Id="rId12" Type="http://schemas.openxmlformats.org/officeDocument/2006/relationships/slide" Target="slide10.xml"/><Relationship Id="rId17" Type="http://schemas.openxmlformats.org/officeDocument/2006/relationships/slide" Target="slide15.xml"/><Relationship Id="rId25" Type="http://schemas.openxmlformats.org/officeDocument/2006/relationships/slide" Target="slide27.xml"/><Relationship Id="rId33" Type="http://schemas.openxmlformats.org/officeDocument/2006/relationships/slide" Target="slide39.xml"/><Relationship Id="rId38" Type="http://schemas.openxmlformats.org/officeDocument/2006/relationships/slide" Target="slide44.xml"/><Relationship Id="rId46" Type="http://schemas.openxmlformats.org/officeDocument/2006/relationships/slide" Target="slide46.xml"/><Relationship Id="rId20" Type="http://schemas.openxmlformats.org/officeDocument/2006/relationships/slide" Target="slide22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0900" y="1101725"/>
            <a:ext cx="10515600" cy="499427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>
              <a:spcBef>
                <a:spcPts val="3000"/>
              </a:spcBef>
              <a:spcAft>
                <a:spcPts val="3600"/>
              </a:spcAft>
            </a:pP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J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FFFF0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e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00B05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o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p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a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FF99CC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r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d</a:t>
            </a:r>
            <a:r>
              <a:rPr lang="en-US" sz="16700" b="1" dirty="0">
                <a:ln w="38100">
                  <a:solidFill>
                    <a:srgbClr val="002060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y</a:t>
            </a:r>
            <a:br>
              <a:rPr lang="en-US" sz="6000" dirty="0">
                <a:solidFill>
                  <a:srgbClr val="002060"/>
                </a:solidFill>
                <a:latin typeface="Broadway" panose="04040905080B02020502" pitchFamily="82" charset="0"/>
              </a:rPr>
            </a:br>
            <a:r>
              <a:rPr lang="en-US" sz="6000" dirty="0">
                <a:ln w="3175"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latin typeface="Broadway" panose="04040905080B02020502" pitchFamily="82" charset="0"/>
              </a:rPr>
              <a:t>Conversation Starters</a:t>
            </a:r>
            <a:br>
              <a:rPr lang="en-US" dirty="0">
                <a:ln w="3175">
                  <a:solidFill>
                    <a:sysClr val="windowText" lastClr="000000"/>
                  </a:solidFill>
                </a:ln>
                <a:latin typeface="Broadway" panose="04040905080B02020502" pitchFamily="82" charset="0"/>
              </a:rPr>
            </a:br>
            <a:br>
              <a:rPr lang="en-US" dirty="0">
                <a:latin typeface="Broadway" panose="04040905080B02020502" pitchFamily="82" charset="0"/>
              </a:rPr>
            </a:br>
            <a:br>
              <a:rPr lang="en-US" dirty="0">
                <a:latin typeface="Broadway" panose="04040905080B02020502" pitchFamily="82" charset="0"/>
              </a:rPr>
            </a:br>
            <a:r>
              <a:rPr lang="en-US" sz="2700" b="1" dirty="0">
                <a:solidFill>
                  <a:srgbClr val="002060"/>
                </a:solidFill>
                <a:latin typeface="+mn-lt"/>
              </a:rPr>
              <a:t>Activity: spoken interaction</a:t>
            </a:r>
            <a:br>
              <a:rPr lang="en-US" sz="2700" b="1" dirty="0">
                <a:solidFill>
                  <a:srgbClr val="002060"/>
                </a:solidFill>
                <a:latin typeface="+mn-lt"/>
              </a:rPr>
            </a:br>
            <a:r>
              <a:rPr lang="en-US" sz="2700" b="1" dirty="0">
                <a:solidFill>
                  <a:srgbClr val="002060"/>
                </a:solidFill>
                <a:latin typeface="+mn-lt"/>
              </a:rPr>
              <a:t>Grade level: foundation/basic user 1 &amp; intermediate/basic user 2</a:t>
            </a:r>
            <a:endParaRPr lang="he-I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988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FF71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are your favorite foods?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91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FF71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do you like to eat at school? Who prepares the food you bring to school?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5" name="משולש שווה-שוקיים 4">
            <a:hlinkClick r:id="rId3" action="ppaction://hlinksldjump"/>
          </p:cNvPr>
          <p:cNvSpPr/>
          <p:nvPr/>
        </p:nvSpPr>
        <p:spPr>
          <a:xfrm rot="5400000">
            <a:off x="11518380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6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FF71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When do you eat your main meal during the week? What do you have for the main meal?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757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FF71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eat with your family? When? Describe a family meal.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35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FF71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like cooking? What kind of food do you know how to prepare?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745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746800" y="716300"/>
            <a:ext cx="10800000" cy="5400000"/>
          </a:xfrm>
          <a:prstGeom prst="roundRect">
            <a:avLst/>
          </a:prstGeom>
          <a:solidFill>
            <a:srgbClr val="06A66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are healthy foods?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414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894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06A66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Do you eat healthy food or do you prefer junk food?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32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06A66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is the most important meal of the day?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033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62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06A66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Some people prefer to eat junk food. What do you think about this?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משולש שווה-שוקיים 4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633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06A66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Why do you think it is important to eat healthy foods?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משולש שווה-שוקיים 4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5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A77570D8-E7C8-6198-E6CA-B84714F95979}"/>
              </a:ext>
            </a:extLst>
          </p:cNvPr>
          <p:cNvSpPr txBox="1"/>
          <p:nvPr/>
        </p:nvSpPr>
        <p:spPr>
          <a:xfrm>
            <a:off x="0" y="2274838"/>
            <a:ext cx="121920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Before viewing the slides, you need to download the file to your computer, otherwise it won’t work properly. </a:t>
            </a:r>
          </a:p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After downloading click on Enable Editing/</a:t>
            </a:r>
            <a:r>
              <a:rPr lang="he-IL" sz="3200" b="1" dirty="0">
                <a:highlight>
                  <a:srgbClr val="FFFF00"/>
                </a:highlight>
              </a:rPr>
              <a:t>הפוך עריכה לזמינה</a:t>
            </a:r>
            <a:endParaRPr lang="he-IL" sz="3600" b="1" dirty="0">
              <a:highlight>
                <a:srgbClr val="FFFF00"/>
              </a:highlight>
            </a:endParaRPr>
          </a:p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and then on Slide Show/</a:t>
            </a:r>
            <a:r>
              <a:rPr lang="he-IL" sz="3200" b="1" dirty="0">
                <a:highlight>
                  <a:srgbClr val="FFFF00"/>
                </a:highlight>
              </a:rPr>
              <a:t>הצג שקופית</a:t>
            </a:r>
            <a:r>
              <a:rPr lang="en-US" sz="3600" b="1" dirty="0">
                <a:highlight>
                  <a:srgbClr val="FFFF00"/>
                </a:highlight>
              </a:rPr>
              <a:t>.</a:t>
            </a:r>
            <a:endParaRPr lang="he-IL" sz="36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8276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25C6F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hobby/hobbies do you have?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94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25C6F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do you usually do after school during the week?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52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25C6F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How much time do you spend on your hobby?</a:t>
            </a:r>
          </a:p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have time to help at home? In what ways do you</a:t>
            </a:r>
          </a:p>
          <a:p>
            <a:pPr algn="ctr"/>
            <a:r>
              <a:rPr lang="en-US" sz="6600" b="1" dirty="0">
                <a:solidFill>
                  <a:schemeClr val="tx1"/>
                </a:solidFill>
              </a:rPr>
              <a:t>help?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24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25C6F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are some of the things you like to do with your family when you have time?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94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25C6F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Describe your hobby. When did you get started with this hobby? How did you choose it?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175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AA73D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do you like to read?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853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AA73D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How much time do you spend reading? Where do you read?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26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AA73D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Where do you get books? How do you choose what to read?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56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AA73D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kind of books interest you? Describe a book you enjoyed reading.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משולש שווה-שוקיים 4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82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AA73D5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think that people read more or less now than in the past? Explain why.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731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72492"/>
            <a:ext cx="10896600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Jeopardy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Goal</a:t>
            </a:r>
          </a:p>
          <a:p>
            <a:r>
              <a:rPr lang="en-US" dirty="0"/>
              <a:t>To practice speaking skills; to engage in personal conversations; to express likes, dislikes and preferences.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Description</a:t>
            </a:r>
          </a:p>
          <a:p>
            <a:pPr>
              <a:lnSpc>
                <a:spcPct val="150000"/>
              </a:lnSpc>
            </a:pPr>
            <a:r>
              <a:rPr lang="en-US" dirty="0"/>
              <a:t>The board is divided into nine topics. Each topic includes five questions. The questions range from 1 point to 5 points. The higher the number, the more difficult the question is.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How to play</a:t>
            </a:r>
          </a:p>
          <a:p>
            <a:pPr>
              <a:lnSpc>
                <a:spcPct val="150000"/>
              </a:lnSpc>
            </a:pPr>
            <a:r>
              <a:rPr lang="en-US" dirty="0"/>
              <a:t>Divide the class into teams. The team selects a topic they want their representative to talk about. The representative selects the level of difficulty.</a:t>
            </a:r>
          </a:p>
          <a:p>
            <a:pPr>
              <a:lnSpc>
                <a:spcPct val="150000"/>
              </a:lnSpc>
            </a:pPr>
            <a:r>
              <a:rPr lang="en-US" dirty="0"/>
              <a:t>To go to a question, click on a square from the board.</a:t>
            </a:r>
          </a:p>
          <a:p>
            <a:pPr>
              <a:lnSpc>
                <a:spcPct val="150000"/>
              </a:lnSpc>
            </a:pPr>
            <a:r>
              <a:rPr lang="en-US" dirty="0"/>
              <a:t>Read out the question and click again to start the timer. The representative is required to speak for 20 seconds. If he/she answers the question coherently, they win points for their team.</a:t>
            </a:r>
          </a:p>
          <a:p>
            <a:pPr>
              <a:lnSpc>
                <a:spcPct val="150000"/>
              </a:lnSpc>
            </a:pPr>
            <a:r>
              <a:rPr lang="en-US" dirty="0"/>
              <a:t>Click on the arrow to go back to the main board. 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lvl="0"/>
            <a:r>
              <a:rPr lang="en-US" sz="1400" dirty="0">
                <a:solidFill>
                  <a:prstClr val="black"/>
                </a:solidFill>
              </a:rPr>
              <a:t>This game was created by </a:t>
            </a:r>
            <a:r>
              <a:rPr lang="en-US" sz="1400" dirty="0" err="1"/>
              <a:t>Chedva</a:t>
            </a:r>
            <a:r>
              <a:rPr lang="en-US" sz="1400" dirty="0"/>
              <a:t> </a:t>
            </a:r>
            <a:r>
              <a:rPr lang="en-US" sz="1400" dirty="0" err="1"/>
              <a:t>Schwartzbart</a:t>
            </a:r>
            <a:r>
              <a:rPr lang="en-US" sz="1400" dirty="0"/>
              <a:t> for  </a:t>
            </a:r>
            <a:r>
              <a:rPr lang="en-US" sz="1400" dirty="0">
                <a:solidFill>
                  <a:prstClr val="black"/>
                </a:solidFill>
              </a:rPr>
              <a:t>the English Inspectorate of the Charedi District. It is based on PPT templates from </a:t>
            </a:r>
            <a:r>
              <a:rPr lang="en-US" sz="1400" dirty="0">
                <a:solidFill>
                  <a:prstClr val="black"/>
                </a:solidFill>
                <a:hlinkClick r:id="rId2"/>
              </a:rPr>
              <a:t>https://tekhnologic.wordpress.com</a:t>
            </a:r>
            <a:r>
              <a:rPr lang="en-US" sz="1400" dirty="0"/>
              <a:t>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The questions are based on the ASK Kit, RAMA 2012.</a:t>
            </a:r>
          </a:p>
        </p:txBody>
      </p:sp>
    </p:spTree>
    <p:extLst>
      <p:ext uri="{BB962C8B-B14F-4D97-AF65-F5344CB8AC3E}">
        <p14:creationId xmlns:p14="http://schemas.microsoft.com/office/powerpoint/2010/main" val="17890189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99CC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Describe the area you live in.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40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99CC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do you like about where you live?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638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99CC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go on trips to different places in Israel? What are some of the places you have visited?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681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99CC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is your favorite place in Israel and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371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99CC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Describe a place you have visited in Israel. Why did you visit this place? What did you do there? Who did you travel with?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35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D85D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ctr"/>
            <a:r>
              <a:rPr lang="en-US" sz="6600" b="1" dirty="0">
                <a:solidFill>
                  <a:schemeClr val="tx1"/>
                </a:solidFill>
              </a:rPr>
              <a:t>Are there other people in your class/family who have the same name as yours? Who are they?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9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D85D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Would you like a different name from the one you have now? What names would you like to give to your children?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QUESTION"/>
          <p:cNvSpPr/>
          <p:nvPr/>
        </p:nvSpPr>
        <p:spPr>
          <a:xfrm>
            <a:off x="722070" y="729000"/>
            <a:ext cx="10800000" cy="5400000"/>
          </a:xfrm>
          <a:prstGeom prst="roundRect">
            <a:avLst/>
          </a:prstGeom>
          <a:solidFill>
            <a:srgbClr val="FFD85D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>
                <a:solidFill>
                  <a:schemeClr val="tx1"/>
                </a:solidFill>
              </a:rPr>
              <a:t>Do you like your name? Explain why.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0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QUESTION"/>
          <p:cNvSpPr/>
          <p:nvPr/>
        </p:nvSpPr>
        <p:spPr>
          <a:xfrm>
            <a:off x="708700" y="729000"/>
            <a:ext cx="10800000" cy="5400000"/>
          </a:xfrm>
          <a:prstGeom prst="roundRect">
            <a:avLst/>
          </a:prstGeom>
          <a:solidFill>
            <a:srgbClr val="FFD85D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Why were you given your name? Does your name have a special meaning?</a:t>
            </a:r>
          </a:p>
        </p:txBody>
      </p:sp>
    </p:spTree>
    <p:extLst>
      <p:ext uri="{BB962C8B-B14F-4D97-AF65-F5344CB8AC3E}">
        <p14:creationId xmlns:p14="http://schemas.microsoft.com/office/powerpoint/2010/main" val="58656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D85D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have a nickname? How did you get it? Do you prefer to be called by your name or by your nickname?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5" name="משולש שווה-שוקיים 4">
            <a:hlinkClick r:id="rId3" action="ppaction://hlinksldjump"/>
          </p:cNvPr>
          <p:cNvSpPr/>
          <p:nvPr/>
        </p:nvSpPr>
        <p:spPr>
          <a:xfrm rot="5400000">
            <a:off x="11489650" y="3105150"/>
            <a:ext cx="736600" cy="6477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5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 highlightClick="1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D 4">
            <a:hlinkClick r:id="rId4" action="ppaction://hlinksldjump" highlightClick="1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D 3">
            <a:hlinkClick r:id="rId5" action="ppaction://hlinksldjump" highlightClick="1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D 2">
            <a:hlinkClick r:id="rId6" action="ppaction://hlinksldjump" highlightClick="1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D 1">
            <a:hlinkClick r:id="rId7" action="ppaction://hlinksldjump" highlightClick="1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YELLOW 5">
            <a:hlinkClick r:id="rId8" action="ppaction://hlinksldjump" highlightClick="1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YELLOW 4">
            <a:hlinkClick r:id="rId9" action="ppaction://hlinksldjump" highlightClick="1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YELLOW 3">
            <a:hlinkClick r:id="rId10" action="ppaction://hlinksldjump" highlightClick="1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YELLOW 2">
            <a:hlinkClick r:id="rId11" action="ppaction://hlinksldjump" highlightClick="1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YELLOW 1">
            <a:hlinkClick r:id="rId12" action="ppaction://hlinksldjump" highlightClick="1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GREEN 5">
            <a:hlinkClick r:id="rId13" action="ppaction://hlinksldjump" highlightClick="1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GREEN 4">
            <a:hlinkClick r:id="rId14" action="ppaction://hlinksldjump" highlightClick="1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GREEN 3">
            <a:hlinkClick r:id="rId15" action="ppaction://hlinksldjump" highlightClick="1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GREEN 2">
            <a:hlinkClick r:id="rId16" action="ppaction://hlinksldjump" highlightClick="1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REEN 1">
            <a:hlinkClick r:id="rId17" action="ppaction://hlinksldjump" highlightClick="1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BLUE 5">
            <a:hlinkClick r:id="rId18" action="ppaction://hlinksldjump" highlightClick="1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BLUE 4">
            <a:hlinkClick r:id="rId19" action="ppaction://hlinksldjump" highlightClick="1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BLUE 3">
            <a:hlinkClick r:id="rId20" action="ppaction://hlinksldjump" highlightClick="1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BLUE 2">
            <a:hlinkClick r:id="rId21" action="ppaction://hlinksldjump" highlightClick="1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BLUE 1">
            <a:hlinkClick r:id="rId22" action="ppaction://hlinksldjump" highlightClick="1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PURPLE 5">
            <a:hlinkClick r:id="rId23" action="ppaction://hlinksldjump" highlightClick="1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PURPLE 4">
            <a:hlinkClick r:id="rId24" action="ppaction://hlinksldjump" highlightClick="1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PURPLE 3">
            <a:hlinkClick r:id="rId25" action="ppaction://hlinksldjump" highlightClick="1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PURPLE 2">
            <a:hlinkClick r:id="rId26" action="ppaction://hlinksldjump" highlightClick="1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PURPLE 1">
            <a:hlinkClick r:id="rId27" action="ppaction://hlinksldjump" highlightClick="1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PINK 5">
            <a:hlinkClick r:id="rId28" action="ppaction://hlinksldjump" highlightClick="1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PINK 4">
            <a:hlinkClick r:id="rId29" action="ppaction://hlinksldjump" highlightClick="1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PINK 3">
            <a:hlinkClick r:id="rId30" action="ppaction://hlinksldjump" highlightClick="1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PINK 2">
            <a:hlinkClick r:id="rId31" action="ppaction://hlinksldjump" highlightClick="1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PINK 1">
            <a:hlinkClick r:id="rId32" action="ppaction://hlinksldjump" highlightClick="1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RANGE 5">
            <a:hlinkClick r:id="rId33" action="ppaction://hlinksldjump" highlightClick="1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RANGE 4">
            <a:hlinkClick r:id="rId34" action="ppaction://hlinksldjump" highlightClick="1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RANGE 3">
            <a:hlinkClick r:id="rId35" action="ppaction://hlinksldjump" highlightClick="1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RANGE 2">
            <a:hlinkClick r:id="rId36" action="ppaction://hlinksldjump" highlightClick="1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RANGE 1">
            <a:hlinkClick r:id="rId37" action="ppaction://hlinksldjump" highlightClick="1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BROWN 5">
            <a:hlinkClick r:id="rId38" action="ppaction://hlinksldjump" highlightClick="1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BROWN 4">
            <a:hlinkClick r:id="rId39" action="ppaction://hlinksldjump" highlightClick="1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BROWN 3">
            <a:hlinkClick r:id="rId40" action="ppaction://hlinksldjump" highlightClick="1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BROWN 2">
            <a:hlinkClick r:id="rId41" action="ppaction://hlinksldjump" highlightClick="1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BROWN 1">
            <a:hlinkClick r:id="rId42" action="ppaction://hlinksldjump" highlightClick="1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GRAY 5">
            <a:hlinkClick r:id="rId43" action="ppaction://hlinksldjump" highlightClick="1"/>
          </p:cNvPr>
          <p:cNvSpPr/>
          <p:nvPr/>
        </p:nvSpPr>
        <p:spPr>
          <a:xfrm>
            <a:off x="10346484" y="5548312"/>
            <a:ext cx="1080000" cy="108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GRAY 4">
            <a:hlinkClick r:id="rId44" action="ppaction://hlinksldjump" highlightClick="1"/>
          </p:cNvPr>
          <p:cNvSpPr/>
          <p:nvPr/>
        </p:nvSpPr>
        <p:spPr>
          <a:xfrm>
            <a:off x="10346484" y="4366981"/>
            <a:ext cx="1080000" cy="108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GRAY 3">
            <a:hlinkClick r:id="rId45" action="ppaction://hlinksldjump" highlightClick="1"/>
          </p:cNvPr>
          <p:cNvSpPr/>
          <p:nvPr/>
        </p:nvSpPr>
        <p:spPr>
          <a:xfrm>
            <a:off x="10346484" y="3185650"/>
            <a:ext cx="1080000" cy="108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GRAY 2">
            <a:hlinkClick r:id="rId46" action="ppaction://hlinksldjump" highlightClick="1"/>
          </p:cNvPr>
          <p:cNvSpPr/>
          <p:nvPr/>
        </p:nvSpPr>
        <p:spPr>
          <a:xfrm>
            <a:off x="10346484" y="2004319"/>
            <a:ext cx="1080000" cy="108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GRAY 1">
            <a:hlinkClick r:id="rId47" action="ppaction://hlinksldjump" highlightClick="1"/>
          </p:cNvPr>
          <p:cNvSpPr/>
          <p:nvPr/>
        </p:nvSpPr>
        <p:spPr>
          <a:xfrm>
            <a:off x="10346484" y="822988"/>
            <a:ext cx="1080000" cy="108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UNIT 1">
            <a:hlinkClick r:id="rId48" action="ppaction://hlinksldjump"/>
          </p:cNvPr>
          <p:cNvSpPr/>
          <p:nvPr/>
        </p:nvSpPr>
        <p:spPr>
          <a:xfrm>
            <a:off x="737414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Birthdays</a:t>
            </a:r>
          </a:p>
        </p:txBody>
      </p:sp>
      <p:sp>
        <p:nvSpPr>
          <p:cNvPr id="71" name="UNIT 1">
            <a:hlinkClick r:id="rId48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Eating Habits</a:t>
            </a:r>
          </a:p>
        </p:txBody>
      </p:sp>
      <p:sp>
        <p:nvSpPr>
          <p:cNvPr id="72" name="UNIT 1">
            <a:hlinkClick r:id="rId48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Healthy Foods</a:t>
            </a:r>
          </a:p>
        </p:txBody>
      </p:sp>
      <p:sp>
        <p:nvSpPr>
          <p:cNvPr id="73" name="UNIT 1">
            <a:hlinkClick r:id="rId48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Hobbies</a:t>
            </a:r>
          </a:p>
        </p:txBody>
      </p:sp>
      <p:sp>
        <p:nvSpPr>
          <p:cNvPr id="74" name="UNIT 1">
            <a:hlinkClick r:id="rId48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Books</a:t>
            </a:r>
          </a:p>
        </p:txBody>
      </p:sp>
      <p:sp>
        <p:nvSpPr>
          <p:cNvPr id="75" name="UNIT 1">
            <a:hlinkClick r:id="rId48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Living in Israel</a:t>
            </a:r>
          </a:p>
        </p:txBody>
      </p:sp>
      <p:sp>
        <p:nvSpPr>
          <p:cNvPr id="76" name="UNIT 1">
            <a:hlinkClick r:id="rId48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Names</a:t>
            </a:r>
          </a:p>
        </p:txBody>
      </p:sp>
      <p:sp>
        <p:nvSpPr>
          <p:cNvPr id="77" name="UNIT 1">
            <a:hlinkClick r:id="rId48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Music</a:t>
            </a:r>
          </a:p>
        </p:txBody>
      </p:sp>
      <p:sp>
        <p:nvSpPr>
          <p:cNvPr id="78" name="UNIT 1">
            <a:hlinkClick r:id="rId48" action="ppaction://hlinksldjump"/>
          </p:cNvPr>
          <p:cNvSpPr/>
          <p:nvPr/>
        </p:nvSpPr>
        <p:spPr>
          <a:xfrm>
            <a:off x="10346484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School</a:t>
            </a:r>
          </a:p>
        </p:txBody>
      </p:sp>
      <p:grpSp>
        <p:nvGrpSpPr>
          <p:cNvPr id="56" name="Tekhnologic"/>
          <p:cNvGrpSpPr/>
          <p:nvPr/>
        </p:nvGrpSpPr>
        <p:grpSpPr>
          <a:xfrm>
            <a:off x="38504" y="6603643"/>
            <a:ext cx="987779" cy="252000"/>
            <a:chOff x="128923" y="6453000"/>
            <a:chExt cx="987779" cy="252000"/>
          </a:xfrm>
        </p:grpSpPr>
        <p:pic>
          <p:nvPicPr>
            <p:cNvPr id="57" name="Logo"/>
            <p:cNvPicPr>
              <a:picLocks noChangeAspect="1"/>
            </p:cNvPicPr>
            <p:nvPr/>
          </p:nvPicPr>
          <p:blipFill>
            <a:blip r:embed="rId4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58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cap="none" spc="0" dirty="0">
                  <a:ln w="0"/>
                  <a:solidFill>
                    <a:srgbClr val="36679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A54B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When do you listen to music? 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162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A54B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Where do you listen to music? How?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592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A54B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kind of music do you like? Do your friends/parents like the same music that you do?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18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A54B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Why do people listen to music? Why do you listen to music?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596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A54B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Do you have a favorite song or a song you really like? What do you like</a:t>
            </a:r>
          </a:p>
          <a:p>
            <a:pPr algn="ctr"/>
            <a:r>
              <a:rPr lang="en-US" sz="6600" b="1" dirty="0">
                <a:solidFill>
                  <a:schemeClr val="tx1"/>
                </a:solidFill>
              </a:rPr>
              <a:t>about it?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527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C1BFB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What subjects do you like best? Which do you find difficult to study?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07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C1BFB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do you like best about your school?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56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C1BFB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What activity at school has been the most fun this year and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701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C1BFB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What do you think are good subjects to learn for your future and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29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C1BFBF"/>
          </a:solidFill>
          <a:ln w="76200">
            <a:solidFill>
              <a:srgbClr val="C0000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What do you think about getting an after-school job? Why?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5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משולש שווה-שוקיים 25">
            <a:hlinkClick r:id="rId3" action="ppaction://hlinksldjump"/>
          </p:cNvPr>
          <p:cNvSpPr/>
          <p:nvPr/>
        </p:nvSpPr>
        <p:spPr>
          <a:xfrm rot="5400000">
            <a:off x="115160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752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/>
              <a:t>Where were you born?</a:t>
            </a:r>
          </a:p>
          <a:p>
            <a:pPr algn="ctr"/>
            <a:r>
              <a:rPr lang="en-US" sz="6600" b="1" dirty="0"/>
              <a:t>When is your birthday?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5" name="משולש שווה-שוקיים 4">
            <a:hlinkClick r:id="rId3" action="ppaction://hlinksldjump"/>
          </p:cNvPr>
          <p:cNvSpPr/>
          <p:nvPr/>
        </p:nvSpPr>
        <p:spPr>
          <a:xfrm rot="5400000">
            <a:off x="114906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/>
              <a:t>What do you like to do on your birthday?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4906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131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b="1" dirty="0"/>
              <a:t>How did you celebrate your birthday last year? Who did you celebrate with? Where did you celebrate?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משולש שווה-שוקיים 27">
            <a:hlinkClick r:id="rId3" action="ppaction://hlinksldjump"/>
          </p:cNvPr>
          <p:cNvSpPr/>
          <p:nvPr/>
        </p:nvSpPr>
        <p:spPr>
          <a:xfrm rot="5400000">
            <a:off x="114906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22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/>
              <a:t>Tell about a favorite birthday present you got. What was it? Who gave it to you?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4906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20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729000"/>
            <a:ext cx="10800000" cy="54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600" b="1" dirty="0"/>
              <a:t>Do you buy birthday presents for your friends/family? How do you choose a gift?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7" name="Bar 1"/>
          <p:cNvSpPr/>
          <p:nvPr/>
        </p:nvSpPr>
        <p:spPr>
          <a:xfrm>
            <a:off x="19050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ar 2"/>
          <p:cNvSpPr/>
          <p:nvPr/>
        </p:nvSpPr>
        <p:spPr>
          <a:xfrm>
            <a:off x="78365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Bar 3"/>
          <p:cNvSpPr/>
          <p:nvPr/>
        </p:nvSpPr>
        <p:spPr>
          <a:xfrm>
            <a:off x="137681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ar 4"/>
          <p:cNvSpPr/>
          <p:nvPr/>
        </p:nvSpPr>
        <p:spPr>
          <a:xfrm>
            <a:off x="196997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ar 5"/>
          <p:cNvSpPr/>
          <p:nvPr/>
        </p:nvSpPr>
        <p:spPr>
          <a:xfrm>
            <a:off x="256312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Bar 6"/>
          <p:cNvSpPr/>
          <p:nvPr/>
        </p:nvSpPr>
        <p:spPr>
          <a:xfrm>
            <a:off x="315628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ar 7"/>
          <p:cNvSpPr/>
          <p:nvPr/>
        </p:nvSpPr>
        <p:spPr>
          <a:xfrm>
            <a:off x="374944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Bar 8"/>
          <p:cNvSpPr/>
          <p:nvPr/>
        </p:nvSpPr>
        <p:spPr>
          <a:xfrm>
            <a:off x="434259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Bar 9"/>
          <p:cNvSpPr/>
          <p:nvPr/>
        </p:nvSpPr>
        <p:spPr>
          <a:xfrm>
            <a:off x="493575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Bar 10"/>
          <p:cNvSpPr/>
          <p:nvPr/>
        </p:nvSpPr>
        <p:spPr>
          <a:xfrm>
            <a:off x="5528913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Bar 11"/>
          <p:cNvSpPr/>
          <p:nvPr/>
        </p:nvSpPr>
        <p:spPr>
          <a:xfrm>
            <a:off x="612207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Bar 12"/>
          <p:cNvSpPr/>
          <p:nvPr/>
        </p:nvSpPr>
        <p:spPr>
          <a:xfrm>
            <a:off x="6715227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Bar 13"/>
          <p:cNvSpPr/>
          <p:nvPr/>
        </p:nvSpPr>
        <p:spPr>
          <a:xfrm>
            <a:off x="7308384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Bar 14"/>
          <p:cNvSpPr/>
          <p:nvPr/>
        </p:nvSpPr>
        <p:spPr>
          <a:xfrm>
            <a:off x="7901541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ar 15"/>
          <p:cNvSpPr/>
          <p:nvPr/>
        </p:nvSpPr>
        <p:spPr>
          <a:xfrm>
            <a:off x="8494698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Bar 16"/>
          <p:cNvSpPr/>
          <p:nvPr/>
        </p:nvSpPr>
        <p:spPr>
          <a:xfrm>
            <a:off x="9087855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Bar 17"/>
          <p:cNvSpPr/>
          <p:nvPr/>
        </p:nvSpPr>
        <p:spPr>
          <a:xfrm>
            <a:off x="9681012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Bar 18"/>
          <p:cNvSpPr/>
          <p:nvPr/>
        </p:nvSpPr>
        <p:spPr>
          <a:xfrm>
            <a:off x="10274169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Bar 19"/>
          <p:cNvSpPr/>
          <p:nvPr/>
        </p:nvSpPr>
        <p:spPr>
          <a:xfrm>
            <a:off x="10867326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Bar 20"/>
          <p:cNvSpPr/>
          <p:nvPr/>
        </p:nvSpPr>
        <p:spPr>
          <a:xfrm>
            <a:off x="11460480" y="6418920"/>
            <a:ext cx="540000" cy="360000"/>
          </a:xfrm>
          <a:prstGeom prst="roundRect">
            <a:avLst/>
          </a:prstGeom>
          <a:solidFill>
            <a:schemeClr val="tx1"/>
          </a:solidFill>
          <a:ln w="28575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משולש שווה-שוקיים 26">
            <a:hlinkClick r:id="rId3" action="ppaction://hlinksldjump"/>
          </p:cNvPr>
          <p:cNvSpPr/>
          <p:nvPr/>
        </p:nvSpPr>
        <p:spPr>
          <a:xfrm rot="5400000">
            <a:off x="11490626" y="3114700"/>
            <a:ext cx="720000" cy="612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140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1982</Words>
  <Application>Microsoft Office PowerPoint</Application>
  <PresentationFormat>מסך רחב</PresentationFormat>
  <Paragraphs>303</Paragraphs>
  <Slides>49</Slides>
  <Notes>46</Notes>
  <HiddenSlides>45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49</vt:i4>
      </vt:variant>
    </vt:vector>
  </HeadingPairs>
  <TitlesOfParts>
    <vt:vector size="55" baseType="lpstr">
      <vt:lpstr>Arial</vt:lpstr>
      <vt:lpstr>Broadway</vt:lpstr>
      <vt:lpstr>Calibri</vt:lpstr>
      <vt:lpstr>Calibri Light</vt:lpstr>
      <vt:lpstr>Century Gothic</vt:lpstr>
      <vt:lpstr>Office テーマ</vt:lpstr>
      <vt:lpstr>Jeopardy Conversation Starters   Activity: spoken interaction Grade level: foundation/basic user 1 &amp; intermediate/basic user 2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tekhnologic</dc:creator>
  <cp:lastModifiedBy>רחל ברויאר</cp:lastModifiedBy>
  <cp:revision>85</cp:revision>
  <dcterms:created xsi:type="dcterms:W3CDTF">2015-01-20T03:17:08Z</dcterms:created>
  <dcterms:modified xsi:type="dcterms:W3CDTF">2025-06-29T09:11:12Z</dcterms:modified>
</cp:coreProperties>
</file>