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4" r:id="rId2"/>
    <p:sldId id="287" r:id="rId3"/>
    <p:sldId id="257" r:id="rId4"/>
    <p:sldId id="259" r:id="rId5"/>
    <p:sldId id="285" r:id="rId6"/>
    <p:sldId id="288" r:id="rId7"/>
    <p:sldId id="281" r:id="rId8"/>
    <p:sldId id="271" r:id="rId9"/>
    <p:sldId id="265" r:id="rId10"/>
    <p:sldId id="267" r:id="rId11"/>
    <p:sldId id="269" r:id="rId12"/>
    <p:sldId id="277" r:id="rId13"/>
    <p:sldId id="275" r:id="rId14"/>
    <p:sldId id="332" r:id="rId15"/>
    <p:sldId id="279" r:id="rId16"/>
    <p:sldId id="301" r:id="rId17"/>
    <p:sldId id="311" r:id="rId18"/>
    <p:sldId id="313" r:id="rId19"/>
    <p:sldId id="315" r:id="rId20"/>
    <p:sldId id="297" r:id="rId21"/>
    <p:sldId id="305" r:id="rId22"/>
    <p:sldId id="307" r:id="rId23"/>
    <p:sldId id="309" r:id="rId24"/>
    <p:sldId id="298" r:id="rId25"/>
    <p:sldId id="317" r:id="rId26"/>
    <p:sldId id="319" r:id="rId27"/>
    <p:sldId id="300" r:id="rId28"/>
    <p:sldId id="292" r:id="rId29"/>
    <p:sldId id="293" r:id="rId30"/>
    <p:sldId id="294" r:id="rId31"/>
    <p:sldId id="295" r:id="rId32"/>
    <p:sldId id="321" r:id="rId33"/>
    <p:sldId id="323" r:id="rId34"/>
    <p:sldId id="325" r:id="rId35"/>
    <p:sldId id="303" r:id="rId36"/>
    <p:sldId id="302" r:id="rId37"/>
    <p:sldId id="296" r:id="rId38"/>
    <p:sldId id="327" r:id="rId39"/>
    <p:sldId id="329" r:id="rId40"/>
    <p:sldId id="290" r:id="rId41"/>
    <p:sldId id="331" r:id="rId4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7" d="100"/>
          <a:sy n="37" d="100"/>
        </p:scale>
        <p:origin x="-8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126204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285363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58072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50401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191943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24465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7670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350517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149272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226001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84CA3FE-1D96-4AC6-89A8-4E1CFEE0A55E}" type="datetimeFigureOut">
              <a:rPr lang="he-IL" smtClean="0"/>
              <a:t>י"ט/אב/תשע"ח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55AAB74-B207-4B36-871F-925F1467A079}" type="slidenum">
              <a:rPr lang="he-IL" smtClean="0"/>
              <a:t>‹#›</a:t>
            </a:fld>
            <a:endParaRPr lang="he-IL"/>
          </a:p>
        </p:txBody>
      </p:sp>
    </p:spTree>
    <p:extLst>
      <p:ext uri="{BB962C8B-B14F-4D97-AF65-F5344CB8AC3E}">
        <p14:creationId xmlns:p14="http://schemas.microsoft.com/office/powerpoint/2010/main" val="333217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4CA3FE-1D96-4AC6-89A8-4E1CFEE0A55E}" type="datetimeFigureOut">
              <a:rPr lang="he-IL" smtClean="0"/>
              <a:t>י"ט/אב/תשע"ח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5AAB74-B207-4B36-871F-925F1467A079}" type="slidenum">
              <a:rPr lang="he-IL" smtClean="0"/>
              <a:t>‹#›</a:t>
            </a:fld>
            <a:endParaRPr lang="he-IL"/>
          </a:p>
        </p:txBody>
      </p:sp>
    </p:spTree>
    <p:extLst>
      <p:ext uri="{BB962C8B-B14F-4D97-AF65-F5344CB8AC3E}">
        <p14:creationId xmlns:p14="http://schemas.microsoft.com/office/powerpoint/2010/main" val="1309857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is.gii.co.il/heb/earthquake/lastEarthquakes.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ii.co.il/index.php/&#1513;&#1497;&#1512;&#1493;&#1514;&#1497;&#1501;-&#1490;&#1497;&#1488;&#1493;&#1508;&#1497;&#1505;&#1497;&#1497;&#1501;/&#1505;&#1497;&#1497;&#1505;&#1502;&#1493;&#1500;&#1493;&#1490;&#1497;&#1492;/&#1512;&#1506;&#1497;&#1491;&#1493;&#1514;-&#1488;&#1491;&#1502;&#1492;-&#1489;&#1497;&#1513;&#1512;&#1488;&#1500;" TargetMode="External"/><Relationship Id="rId2" Type="http://schemas.openxmlformats.org/officeDocument/2006/relationships/hyperlink" Target="http://seis.gii.co.il/heb/earthquake/ageEarthquakes.php"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news.walla.co.il/item/3171698"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oref.org.il/Mobile/10866-he/Pakar.aspx"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gii.co.il/%D7%A9%D7%A8%D7%95%D7%AA%D7%99%D7%9D-%D7%92%D7%99%D7%90%D7%95%D7%A4%D7%99%D7%A1%D7%99%D7%99%D7%9D/%D7%A1%D7%99%D7%99%D7%A1%D7%9E%D7%95%D7%9C%D7%95%D7%92%D7%99%D7%94/%D7%A8%D7%A2%D7%99%D7%93%D7%95%D7%AA-%D7%90%D7%93%D7%9E%D7%94-%D7%91%D7%99%D7%A9%D7%A8%D7%90%D7%9C.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oref.org.il/11280-he/Pakar.aspx"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oref.org.il/10949-he/Pakar.asp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tama38.madlan.co.il/" TargetMode="External"/><Relationship Id="rId3" Type="http://schemas.openxmlformats.org/officeDocument/2006/relationships/hyperlink" Target="http://www.oref.org.il/11280-he/Pakar.aspx" TargetMode="External"/><Relationship Id="rId7" Type="http://schemas.openxmlformats.org/officeDocument/2006/relationships/hyperlink" Target="http://www.moin.gov.il/Subjects/BuildingsStrengthening/Pages/Tama38.aspx"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moch.gov.il/shikum_vehitchadshut/hizuk_mivnim_mipney_reidot_adama/Pages/hizuk_mivnim_mipney_reidot_adama.aspx" TargetMode="External"/><Relationship Id="rId5" Type="http://schemas.openxmlformats.org/officeDocument/2006/relationships/hyperlink" Target="http://ready.org.il/israel/buildingstandards/" TargetMode="External"/><Relationship Id="rId4" Type="http://schemas.openxmlformats.org/officeDocument/2006/relationships/hyperlink" Target="http://www.oref.org.il/10949-he/Pakar.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cms.education.gov.il/EducationCMS/Units/Bitachon/ShaatCheru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oref.org.il/11280-he/Pakar.aspx" TargetMode="External"/><Relationship Id="rId4" Type="http://schemas.openxmlformats.org/officeDocument/2006/relationships/hyperlink" Target="http://cms.education.gov.il/EducationCMS/Units/Shefi/HerumLachatzMashber/herum/TargilCherum2012.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hyperlink" Target="https://www.slideshare.net/MosheDror/ss-13306366"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oref.org.il/" TargetMode="External"/><Relationship Id="rId2" Type="http://schemas.openxmlformats.org/officeDocument/2006/relationships/hyperlink" Target="http://www.gii.co.il/%D7%A9%D7%A8%D7%95%D7%AA%D7%99%D7%9D-%D7%92%D7%99%D7%90%D7%95%D7%A4%D7%99%D7%A1%D7%99%D7%99%D7%9D/%D7%A1%D7%99%D7%99%D7%A1%D7%9E%D7%95%D7%9C%D7%95%D7%92%D7%99%D7%94/%D7%94%D7%99%D7%A2%D7%A8%D7%9B%D7%95%D7%AA-%D7%9C%D7%A8%D7%A2%D7%99%D7%93%D7%95%D7%AA-%D7%90%D7%93%D7%9E%D7%94.html"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rainpop.co.il/category_8/subcategory_96/subjects_2640/"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d6ak38XV-k" TargetMode="External"/><Relationship Id="rId7" Type="http://schemas.openxmlformats.org/officeDocument/2006/relationships/image" Target="../media/image3.png"/><Relationship Id="rId2" Type="http://schemas.openxmlformats.org/officeDocument/2006/relationships/hyperlink" Target="https://www.youtube.com/watch?v=WezExbO_XHU"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54" y="0"/>
            <a:ext cx="7110122" cy="3046988"/>
          </a:xfrm>
          <a:prstGeom prst="rect">
            <a:avLst/>
          </a:prstGeom>
          <a:noFill/>
        </p:spPr>
        <p:txBody>
          <a:bodyPr wrap="square" rtlCol="1">
            <a:spAutoFit/>
          </a:bodyPr>
          <a:lstStyle/>
          <a:p>
            <a:pPr algn="ctr"/>
            <a:r>
              <a:rPr lang="he-IL" sz="2800" dirty="0">
                <a:latin typeface="David" panose="020E0502060401010101" pitchFamily="34" charset="-79"/>
                <a:cs typeface="David" panose="020E0502060401010101" pitchFamily="34" charset="-79"/>
              </a:rPr>
              <a:t>הפיקוח על הוראת</a:t>
            </a:r>
          </a:p>
          <a:p>
            <a:pPr algn="ctr"/>
            <a:r>
              <a:rPr lang="he-IL" sz="2800" b="1" dirty="0">
                <a:latin typeface="David" panose="020E0502060401010101" pitchFamily="34" charset="-79"/>
                <a:cs typeface="David" panose="020E0502060401010101" pitchFamily="34" charset="-79"/>
              </a:rPr>
              <a:t>גאוגרפיה  -  אדם  וסביבה</a:t>
            </a:r>
          </a:p>
          <a:p>
            <a:pPr algn="ctr"/>
            <a:r>
              <a:rPr lang="he-IL" sz="2800" b="1" dirty="0">
                <a:latin typeface="David" panose="020E0502060401010101" pitchFamily="34" charset="-79"/>
                <a:cs typeface="David" panose="020E0502060401010101" pitchFamily="34" charset="-79"/>
              </a:rPr>
              <a:t>מנהלת תחום דעת (מפמ"ר)  פנינה גזית</a:t>
            </a:r>
          </a:p>
          <a:p>
            <a:pPr lvl="1" algn="ctr"/>
            <a:r>
              <a:rPr lang="he-IL" sz="5400" b="1" dirty="0">
                <a:latin typeface="David" panose="020E0502060401010101" pitchFamily="34" charset="-79"/>
                <a:cs typeface="David" panose="020E0502060401010101" pitchFamily="34" charset="-79"/>
              </a:rPr>
              <a:t>רעידות  אדמה</a:t>
            </a:r>
          </a:p>
          <a:p>
            <a:pPr lvl="1" algn="ctr"/>
            <a:r>
              <a:rPr lang="he-IL" sz="5400" b="1" dirty="0">
                <a:latin typeface="David" panose="020E0502060401010101" pitchFamily="34" charset="-79"/>
                <a:cs typeface="David" panose="020E0502060401010101" pitchFamily="34" charset="-79"/>
              </a:rPr>
              <a:t>ודרכי התגוננות</a:t>
            </a:r>
          </a:p>
        </p:txBody>
      </p:sp>
      <p:pic>
        <p:nvPicPr>
          <p:cNvPr id="1026" name="Picture 2" descr="תוצאת תמונה עבור רעידת אדמה בישרא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0975" y="1021253"/>
            <a:ext cx="14287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תוצאת תמונה עבור רעידת אדמה בישרא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6398" y="2070852"/>
            <a:ext cx="2261956" cy="10862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0469" y="6336732"/>
            <a:ext cx="4424168" cy="461665"/>
          </a:xfrm>
          <a:prstGeom prst="rect">
            <a:avLst/>
          </a:prstGeom>
          <a:noFill/>
        </p:spPr>
        <p:txBody>
          <a:bodyPr wrap="square" rtlCol="1">
            <a:spAutoFit/>
          </a:bodyPr>
          <a:lstStyle/>
          <a:p>
            <a:r>
              <a:rPr lang="he-IL" sz="2400" b="1" dirty="0">
                <a:hlinkClick r:id="rId4"/>
              </a:rPr>
              <a:t>מקור: המכון </a:t>
            </a:r>
            <a:r>
              <a:rPr lang="he-IL" sz="2400" b="1" dirty="0" err="1">
                <a:hlinkClick r:id="rId4"/>
              </a:rPr>
              <a:t>הגאופיזי</a:t>
            </a:r>
            <a:r>
              <a:rPr lang="he-IL" sz="2400" b="1" dirty="0">
                <a:hlinkClick r:id="rId4"/>
              </a:rPr>
              <a:t>, ישראל</a:t>
            </a:r>
            <a:endParaRPr lang="he-IL" sz="2400" b="1" dirty="0"/>
          </a:p>
        </p:txBody>
      </p:sp>
      <p:sp>
        <p:nvSpPr>
          <p:cNvPr id="11" name="TextBox 10"/>
          <p:cNvSpPr txBox="1"/>
          <p:nvPr/>
        </p:nvSpPr>
        <p:spPr>
          <a:xfrm>
            <a:off x="356508" y="2878679"/>
            <a:ext cx="3723230" cy="400110"/>
          </a:xfrm>
          <a:prstGeom prst="rect">
            <a:avLst/>
          </a:prstGeom>
          <a:noFill/>
        </p:spPr>
        <p:txBody>
          <a:bodyPr wrap="square" rtlCol="1">
            <a:spAutoFit/>
          </a:bodyPr>
          <a:lstStyle/>
          <a:p>
            <a:r>
              <a:rPr lang="he-IL" sz="2000" b="1" dirty="0"/>
              <a:t>רעידות אדמה בישראל – יולי 2018</a:t>
            </a:r>
          </a:p>
        </p:txBody>
      </p:sp>
      <p:pic>
        <p:nvPicPr>
          <p:cNvPr id="9" name="תמונה 8"/>
          <p:cNvPicPr>
            <a:picLocks noChangeAspect="1"/>
          </p:cNvPicPr>
          <p:nvPr/>
        </p:nvPicPr>
        <p:blipFill>
          <a:blip r:embed="rId5"/>
          <a:stretch>
            <a:fillRect/>
          </a:stretch>
        </p:blipFill>
        <p:spPr>
          <a:xfrm>
            <a:off x="7800975" y="41945"/>
            <a:ext cx="1343025" cy="866775"/>
          </a:xfrm>
          <a:prstGeom prst="rect">
            <a:avLst/>
          </a:prstGeom>
        </p:spPr>
      </p:pic>
      <p:sp>
        <p:nvSpPr>
          <p:cNvPr id="3" name="TextBox 2">
            <a:extLst>
              <a:ext uri="{FF2B5EF4-FFF2-40B4-BE49-F238E27FC236}">
                <a16:creationId xmlns:a16="http://schemas.microsoft.com/office/drawing/2014/main" xmlns="" id="{6B24D7B6-43CD-47ED-8F5C-AE6F5CCE658E}"/>
              </a:ext>
            </a:extLst>
          </p:cNvPr>
          <p:cNvSpPr txBox="1"/>
          <p:nvPr/>
        </p:nvSpPr>
        <p:spPr>
          <a:xfrm>
            <a:off x="4234730" y="4194510"/>
            <a:ext cx="4973534" cy="1200329"/>
          </a:xfrm>
          <a:prstGeom prst="rect">
            <a:avLst/>
          </a:prstGeom>
          <a:noFill/>
        </p:spPr>
        <p:txBody>
          <a:bodyPr wrap="square" rtlCol="1">
            <a:spAutoFit/>
          </a:bodyPr>
          <a:lstStyle/>
          <a:p>
            <a:pPr algn="ctr"/>
            <a:r>
              <a:rPr lang="he-IL" b="1" dirty="0"/>
              <a:t>תודה למורי "גיאוגרפיה-אדם וסביבה" </a:t>
            </a:r>
          </a:p>
          <a:p>
            <a:pPr algn="ctr"/>
            <a:r>
              <a:rPr lang="he-IL" b="1" dirty="0"/>
              <a:t>שסייעו ועדכנו:</a:t>
            </a:r>
          </a:p>
          <a:p>
            <a:pPr algn="ctr"/>
            <a:r>
              <a:rPr lang="he-IL" b="1" dirty="0"/>
              <a:t>אורית </a:t>
            </a:r>
            <a:r>
              <a:rPr lang="he-IL" b="1"/>
              <a:t>וילסון</a:t>
            </a:r>
            <a:r>
              <a:rPr lang="he-IL" b="1" smtClean="0"/>
              <a:t>, </a:t>
            </a:r>
            <a:r>
              <a:rPr lang="he-IL" b="1" dirty="0"/>
              <a:t>דפנה</a:t>
            </a:r>
          </a:p>
          <a:p>
            <a:pPr algn="ctr"/>
            <a:r>
              <a:rPr lang="he-IL" b="1" dirty="0"/>
              <a:t>ערן חדד, מודיעין</a:t>
            </a:r>
          </a:p>
        </p:txBody>
      </p:sp>
      <p:pic>
        <p:nvPicPr>
          <p:cNvPr id="5" name="תמונה 4">
            <a:extLst>
              <a:ext uri="{FF2B5EF4-FFF2-40B4-BE49-F238E27FC236}">
                <a16:creationId xmlns:a16="http://schemas.microsoft.com/office/drawing/2014/main" xmlns="" id="{9622D994-B155-4A0F-BA8E-5C9C3CF5801D}"/>
              </a:ext>
            </a:extLst>
          </p:cNvPr>
          <p:cNvPicPr>
            <a:picLocks noChangeAspect="1"/>
          </p:cNvPicPr>
          <p:nvPr/>
        </p:nvPicPr>
        <p:blipFill>
          <a:blip r:embed="rId6"/>
          <a:stretch>
            <a:fillRect/>
          </a:stretch>
        </p:blipFill>
        <p:spPr>
          <a:xfrm>
            <a:off x="-13877" y="3267298"/>
            <a:ext cx="4464000" cy="3101980"/>
          </a:xfrm>
          <a:prstGeom prst="rect">
            <a:avLst/>
          </a:prstGeom>
        </p:spPr>
      </p:pic>
    </p:spTree>
    <p:extLst>
      <p:ext uri="{BB962C8B-B14F-4D97-AF65-F5344CB8AC3E}">
        <p14:creationId xmlns:p14="http://schemas.microsoft.com/office/powerpoint/2010/main" val="135453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חוששים מרעשי משנה, ישנים ברחוב (צילום: EP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28800"/>
            <a:ext cx="9144000" cy="52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16222"/>
            <a:ext cx="8424936" cy="1384995"/>
          </a:xfrm>
          <a:prstGeom prst="rect">
            <a:avLst/>
          </a:prstGeom>
          <a:noFill/>
        </p:spPr>
        <p:txBody>
          <a:bodyPr wrap="square" rtlCol="1">
            <a:spAutoFit/>
          </a:bodyPr>
          <a:lstStyle/>
          <a:p>
            <a:pPr algn="ctr"/>
            <a:r>
              <a:rPr lang="he-IL" sz="2400" dirty="0">
                <a:latin typeface="David" panose="020E0502060401010101" pitchFamily="34" charset="-79"/>
                <a:cs typeface="David" panose="020E0502060401010101" pitchFamily="34" charset="-79"/>
              </a:rPr>
              <a:t>תושבים  בקטמנדו  ישנים  ברחובות  מחשש  לרעשי  משנה                ("אפטר-שוק")  שימוטטו  מבנים  שהתערערו  ברעידה  החזקה</a:t>
            </a:r>
          </a:p>
          <a:p>
            <a:pPr algn="ctr"/>
            <a:endParaRPr lang="en-US" b="1" dirty="0">
              <a:latin typeface="David" panose="020E0502060401010101" pitchFamily="34" charset="-79"/>
              <a:cs typeface="David" panose="020E0502060401010101" pitchFamily="34" charset="-79"/>
            </a:endParaRPr>
          </a:p>
          <a:p>
            <a:pPr algn="ctr"/>
            <a:r>
              <a:rPr lang="he-IL" b="1" dirty="0">
                <a:latin typeface="David" panose="020E0502060401010101" pitchFamily="34" charset="-79"/>
                <a:cs typeface="David" panose="020E0502060401010101" pitchFamily="34" charset="-79"/>
              </a:rPr>
              <a:t>צילום  </a:t>
            </a:r>
            <a:r>
              <a:rPr lang="en-US" b="1" dirty="0">
                <a:latin typeface="David" panose="020E0502060401010101" pitchFamily="34" charset="-79"/>
                <a:cs typeface="David" panose="020E0502060401010101" pitchFamily="34" charset="-79"/>
              </a:rPr>
              <a:t>EPA</a:t>
            </a:r>
            <a:r>
              <a:rPr lang="he-IL" b="1" dirty="0">
                <a:latin typeface="David" panose="020E0502060401010101" pitchFamily="34" charset="-79"/>
                <a:cs typeface="David" panose="020E0502060401010101" pitchFamily="34" charset="-79"/>
              </a:rPr>
              <a:t>  מתוך  </a:t>
            </a:r>
            <a:r>
              <a:rPr lang="en-US" b="1" dirty="0">
                <a:latin typeface="David" panose="020E0502060401010101" pitchFamily="34" charset="-79"/>
                <a:cs typeface="David" panose="020E0502060401010101" pitchFamily="34" charset="-79"/>
              </a:rPr>
              <a:t>YNET</a:t>
            </a:r>
            <a:endParaRPr lang="he-IL" b="1" dirty="0">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95590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משלחת החילוץ של מד&quot;א יוצאת לנפאל, שדה דב אפריל 2015 (אבי כהן)"/>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4" y="1185043"/>
            <a:ext cx="8006759" cy="5633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24325"/>
            <a:ext cx="8641683" cy="1200329"/>
          </a:xfrm>
          <a:prstGeom prst="rect">
            <a:avLst/>
          </a:prstGeom>
          <a:noFill/>
        </p:spPr>
        <p:txBody>
          <a:bodyPr wrap="square" rtlCol="1">
            <a:spAutoFit/>
          </a:bodyPr>
          <a:lstStyle/>
          <a:p>
            <a:pPr algn="just"/>
            <a:r>
              <a:rPr lang="he-IL" sz="2400" dirty="0">
                <a:latin typeface="David" panose="020E0502060401010101" pitchFamily="34" charset="-79"/>
                <a:cs typeface="David" panose="020E0502060401010101" pitchFamily="34" charset="-79"/>
              </a:rPr>
              <a:t>                      נפאל  אינה  ערוכה  להתמודד  לבדה  עם  אסונות  טבע  גדולים.                 </a:t>
            </a:r>
          </a:p>
          <a:p>
            <a:pPr algn="just"/>
            <a:r>
              <a:rPr lang="he-IL" sz="2400" dirty="0">
                <a:latin typeface="David" panose="020E0502060401010101" pitchFamily="34" charset="-79"/>
                <a:cs typeface="David" panose="020E0502060401010101" pitchFamily="34" charset="-79"/>
              </a:rPr>
              <a:t>                    מדינות  רבות  הציעו סיוע.  גם  ישראל  שלחה  משלחת  סיוע  </a:t>
            </a:r>
          </a:p>
          <a:p>
            <a:pPr algn="just"/>
            <a:r>
              <a:rPr lang="he-IL" sz="2400" dirty="0">
                <a:latin typeface="David" panose="020E0502060401010101" pitchFamily="34" charset="-79"/>
                <a:cs typeface="David" panose="020E0502060401010101" pitchFamily="34" charset="-79"/>
              </a:rPr>
              <a:t>                                             וחילוץ</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(צילומים – מתוך  </a:t>
            </a:r>
            <a:r>
              <a:rPr lang="en-US" sz="1600" b="1" dirty="0">
                <a:latin typeface="David" panose="020E0502060401010101" pitchFamily="34" charset="-79"/>
                <a:cs typeface="David" panose="020E0502060401010101" pitchFamily="34" charset="-79"/>
              </a:rPr>
              <a:t>WALLA</a:t>
            </a:r>
            <a:r>
              <a:rPr lang="he-IL" sz="1600" b="1" dirty="0">
                <a:latin typeface="David" panose="020E0502060401010101" pitchFamily="34" charset="-79"/>
                <a:cs typeface="David" panose="020E0502060401010101" pitchFamily="34" charset="-79"/>
              </a:rPr>
              <a:t>)</a:t>
            </a:r>
          </a:p>
        </p:txBody>
      </p:sp>
      <p:pic>
        <p:nvPicPr>
          <p:cNvPr id="2054" name="Picture 6" descr="ההכנות של משלחת החלוץ של צה&quot;ל לאזור רעידת האדמה בנפאל, אפריל 2015 (דובר צה&quot;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4524618"/>
            <a:ext cx="3637447" cy="2333382"/>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4"/>
          <a:stretch>
            <a:fillRect/>
          </a:stretch>
        </p:blipFill>
        <p:spPr>
          <a:xfrm>
            <a:off x="7771999" y="24325"/>
            <a:ext cx="1343025" cy="866775"/>
          </a:xfrm>
          <a:prstGeom prst="rect">
            <a:avLst/>
          </a:prstGeom>
        </p:spPr>
      </p:pic>
    </p:spTree>
    <p:extLst>
      <p:ext uri="{BB962C8B-B14F-4D97-AF65-F5344CB8AC3E}">
        <p14:creationId xmlns:p14="http://schemas.microsoft.com/office/powerpoint/2010/main" val="260610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908720"/>
            <a:ext cx="8857109"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spcBef>
                <a:spcPct val="50000"/>
              </a:spcBef>
              <a:buFont typeface="Wingdings" panose="05000000000000000000" pitchFamily="2" charset="2"/>
              <a:buChar char="q"/>
            </a:pPr>
            <a:r>
              <a:rPr lang="he-IL" altLang="he-IL" sz="2400" b="1" dirty="0">
                <a:latin typeface="David" panose="020E0502060401010101" pitchFamily="34" charset="-79"/>
                <a:cs typeface="David" panose="020E0502060401010101" pitchFamily="34" charset="-79"/>
              </a:rPr>
              <a:t>ישראל  שוכנת  באזור  מפגש  בין  לוחות  טקטוניים  -  במזרח  הארץ  - בין  הלוח  הערבי  (הגוש  הערבי  </a:t>
            </a:r>
            <a:r>
              <a:rPr lang="he-IL" altLang="he-IL" sz="2400" b="1" dirty="0" err="1">
                <a:latin typeface="David" panose="020E0502060401010101" pitchFamily="34" charset="-79"/>
                <a:cs typeface="David" panose="020E0502060401010101" pitchFamily="34" charset="-79"/>
              </a:rPr>
              <a:t>נובי</a:t>
            </a:r>
            <a:r>
              <a:rPr lang="he-IL" altLang="he-IL" sz="2400" b="1" dirty="0">
                <a:latin typeface="David" panose="020E0502060401010101" pitchFamily="34" charset="-79"/>
                <a:cs typeface="David" panose="020E0502060401010101" pitchFamily="34" charset="-79"/>
              </a:rPr>
              <a:t>)  לבין  הלוח  הישראלי-האפריקני  -  </a:t>
            </a:r>
            <a:r>
              <a:rPr lang="he-IL" altLang="he-IL" sz="2400" b="1" u="sng" dirty="0">
                <a:latin typeface="David" panose="020E0502060401010101" pitchFamily="34" charset="-79"/>
                <a:cs typeface="David" panose="020E0502060401010101" pitchFamily="34" charset="-79"/>
              </a:rPr>
              <a:t>"השבר/הבקע  הסורי – האפריקאי</a:t>
            </a:r>
            <a:r>
              <a:rPr lang="he-IL" altLang="he-IL" sz="2400" b="1" dirty="0">
                <a:latin typeface="David" panose="020E0502060401010101" pitchFamily="34" charset="-79"/>
                <a:cs typeface="David" panose="020E0502060401010101" pitchFamily="34" charset="-79"/>
              </a:rPr>
              <a:t>".  בין  שני  לוחות  אלו  מתקיימת  תנועת  "החלקה  (תזוזה  אופקית),  כאשר   הלוח  הערבי  ממזרח  לישראל  נע  צפונה  מהר  יותר.</a:t>
            </a:r>
          </a:p>
          <a:p>
            <a:pPr marL="457200" indent="-457200" eaLnBrk="1" hangingPunct="1">
              <a:spcBef>
                <a:spcPct val="50000"/>
              </a:spcBef>
              <a:buFont typeface="Wingdings" panose="05000000000000000000" pitchFamily="2" charset="2"/>
              <a:buChar char="q"/>
            </a:pPr>
            <a:r>
              <a:rPr lang="he-IL" altLang="he-IL" sz="2400" b="1" dirty="0">
                <a:latin typeface="David" panose="020E0502060401010101" pitchFamily="34" charset="-79"/>
                <a:cs typeface="David" panose="020E0502060401010101" pitchFamily="34" charset="-79"/>
              </a:rPr>
              <a:t>בחלק  הדרומי  של  השבר  מתקיימת  תנועת  התרחקות  ("פתיחה")  בין  הלוחות וים  סוף  הולך  וגדל  ועשוי  להתרחב  עד  לכדי  אוקיאנוס  עם  חיבור  לים  התיכון.</a:t>
            </a:r>
            <a:endParaRPr lang="en-US" altLang="he-IL" sz="2400" b="1" dirty="0">
              <a:latin typeface="David" panose="020E0502060401010101" pitchFamily="34" charset="-79"/>
              <a:cs typeface="David" panose="020E0502060401010101" pitchFamily="34" charset="-79"/>
            </a:endParaRPr>
          </a:p>
        </p:txBody>
      </p:sp>
      <p:sp>
        <p:nvSpPr>
          <p:cNvPr id="3" name="מלבן 2"/>
          <p:cNvSpPr/>
          <p:nvPr/>
        </p:nvSpPr>
        <p:spPr>
          <a:xfrm>
            <a:off x="2129370" y="-87198"/>
            <a:ext cx="4381328" cy="707886"/>
          </a:xfrm>
          <a:prstGeom prst="rect">
            <a:avLst/>
          </a:prstGeom>
        </p:spPr>
        <p:txBody>
          <a:bodyPr wrap="none">
            <a:spAutoFit/>
          </a:bodyPr>
          <a:lstStyle/>
          <a:p>
            <a:r>
              <a:rPr lang="he-IL" sz="4000" b="1" dirty="0">
                <a:latin typeface="David" panose="020E0502060401010101" pitchFamily="34" charset="-79"/>
                <a:cs typeface="David" panose="020E0502060401010101" pitchFamily="34" charset="-79"/>
              </a:rPr>
              <a:t>רעידות אדמה בישראל</a:t>
            </a:r>
            <a:endParaRPr lang="he-IL" sz="4000" dirty="0"/>
          </a:p>
        </p:txBody>
      </p:sp>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5830" y="3628170"/>
            <a:ext cx="4464000" cy="2897174"/>
          </a:xfrm>
          <a:prstGeom prst="rect">
            <a:avLst/>
          </a:prstGeom>
        </p:spPr>
      </p:pic>
      <p:sp>
        <p:nvSpPr>
          <p:cNvPr id="4" name="TextBox 3"/>
          <p:cNvSpPr txBox="1"/>
          <p:nvPr/>
        </p:nvSpPr>
        <p:spPr>
          <a:xfrm>
            <a:off x="22848" y="6525344"/>
            <a:ext cx="8005536" cy="261610"/>
          </a:xfrm>
          <a:prstGeom prst="rect">
            <a:avLst/>
          </a:prstGeom>
          <a:noFill/>
        </p:spPr>
        <p:txBody>
          <a:bodyPr wrap="square" rtlCol="1">
            <a:spAutoFit/>
          </a:bodyPr>
          <a:lstStyle/>
          <a:p>
            <a:r>
              <a:rPr lang="he-IL" sz="1100" dirty="0"/>
              <a:t>מקור: "כדור הארץ והסביבה", משרד החינוך, מטח  (ספר הלימוד לחטיבה העליונה ב"גאוגרפיה – אדם וסביבה")</a:t>
            </a:r>
          </a:p>
        </p:txBody>
      </p:sp>
      <p:pic>
        <p:nvPicPr>
          <p:cNvPr id="7" name="תמונה 6"/>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43501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מוקדי רעידות אדמה באזורנו"/>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8913"/>
            <a:ext cx="4814763" cy="655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4932040" y="851973"/>
            <a:ext cx="400483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just" eaLnBrk="1" hangingPunct="1">
              <a:spcBef>
                <a:spcPct val="50000"/>
              </a:spcBef>
              <a:buFont typeface="Wingdings" panose="05000000000000000000" pitchFamily="2" charset="2"/>
              <a:buChar char="q"/>
            </a:pPr>
            <a:r>
              <a:rPr lang="he-IL" altLang="he-IL" sz="2400" dirty="0">
                <a:latin typeface="David" panose="020E0502060401010101" pitchFamily="34" charset="-79"/>
                <a:cs typeface="David" panose="020E0502060401010101" pitchFamily="34" charset="-79"/>
              </a:rPr>
              <a:t> ישראל  שוכנת  באזור  פעיל  מבחינה  סיסמית  -  ריכוז  גבוה  ביותר  של  מוקדי  רעידות  אדמה  לאורך  השבר  הסורי-אפריקאי בגבול  המזרחי  של  ישראל  -  סביב  מפרץ  אילת,  הערבה,  בקע  ים  המלח,  בקעת  הירדן,  הכינרת.</a:t>
            </a:r>
          </a:p>
          <a:p>
            <a:pPr marL="342900" indent="-342900" algn="just" eaLnBrk="1" hangingPunct="1">
              <a:spcBef>
                <a:spcPct val="50000"/>
              </a:spcBef>
              <a:buFont typeface="Wingdings" panose="05000000000000000000" pitchFamily="2" charset="2"/>
              <a:buChar char="q"/>
            </a:pPr>
            <a:endParaRPr lang="he-IL" altLang="he-IL" sz="2400" dirty="0">
              <a:latin typeface="David" panose="020E0502060401010101" pitchFamily="34" charset="-79"/>
              <a:cs typeface="David" panose="020E0502060401010101" pitchFamily="34" charset="-79"/>
            </a:endParaRPr>
          </a:p>
          <a:p>
            <a:pPr marL="342900" indent="-342900" algn="just" eaLnBrk="1" hangingPunct="1">
              <a:spcBef>
                <a:spcPct val="50000"/>
              </a:spcBef>
              <a:buFont typeface="Wingdings" panose="05000000000000000000" pitchFamily="2" charset="2"/>
              <a:buChar char="q"/>
            </a:pPr>
            <a:r>
              <a:rPr lang="he-IL" altLang="he-IL" sz="2400" dirty="0">
                <a:latin typeface="David" panose="020E0502060401010101" pitchFamily="34" charset="-79"/>
                <a:cs typeface="David" panose="020E0502060401010101" pitchFamily="34" charset="-79"/>
              </a:rPr>
              <a:t>מוקדים  של  רעידות  אדמה  חזקות  יש  גם  בלבנון  ובשלוחה  של  השבר  הסורי  אפריקאי  דרך  עמק  יזרעאל  עד  לאזור  הכרמל  -  שלוחת  שבר  יגור.</a:t>
            </a:r>
            <a:endParaRPr lang="en-US" altLang="he-IL" sz="2400" dirty="0">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037893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632" y="41945"/>
            <a:ext cx="5688632" cy="6627415"/>
          </a:xfrm>
          <a:prstGeom prst="rect">
            <a:avLst/>
          </a:prstGeom>
        </p:spPr>
      </p:pic>
      <p:pic>
        <p:nvPicPr>
          <p:cNvPr id="3" name="תמונה 2"/>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141145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מפת מקדמים סייסמיים"/>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8749"/>
            <a:ext cx="4248000" cy="590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4355976" y="204892"/>
            <a:ext cx="388352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4400" b="1" dirty="0">
                <a:latin typeface="David" panose="020E0502060401010101" pitchFamily="34" charset="-79"/>
                <a:cs typeface="David" panose="020E0502060401010101" pitchFamily="34" charset="-79"/>
              </a:rPr>
              <a:t>מפת  מקדמים  סיסמיים  בישראל</a:t>
            </a:r>
          </a:p>
          <a:p>
            <a:pPr algn="ctr" eaLnBrk="1" hangingPunct="1">
              <a:spcBef>
                <a:spcPct val="50000"/>
              </a:spcBef>
            </a:pPr>
            <a:r>
              <a:rPr lang="he-IL" altLang="he-IL" sz="2800" b="1" dirty="0"/>
              <a:t>  </a:t>
            </a:r>
            <a:r>
              <a:rPr lang="he-IL" altLang="he-IL" sz="2400" dirty="0">
                <a:latin typeface="David" panose="020E0502060401010101" pitchFamily="34" charset="-79"/>
                <a:cs typeface="David" panose="020E0502060401010101" pitchFamily="34" charset="-79"/>
              </a:rPr>
              <a:t>מקדם  סיסמי  מבטא  את  רמת  הסיכון  להיפגע  מרעידת  אדמה.  </a:t>
            </a:r>
          </a:p>
          <a:p>
            <a:pPr marL="342900" indent="-342900" algn="just" eaLnBrk="1" hangingPunct="1">
              <a:spcBef>
                <a:spcPct val="50000"/>
              </a:spcBef>
              <a:buFont typeface="Wingdings" panose="05000000000000000000" pitchFamily="2" charset="2"/>
              <a:buChar char="q"/>
            </a:pPr>
            <a:r>
              <a:rPr lang="he-IL" altLang="he-IL" sz="2400" dirty="0">
                <a:latin typeface="David" panose="020E0502060401010101" pitchFamily="34" charset="-79"/>
                <a:cs typeface="David" panose="020E0502060401010101" pitchFamily="34" charset="-79"/>
              </a:rPr>
              <a:t>הערכים  הגבוהים  ביותר  נמצאים  במזרח  הארץ   (ממפרץ  אילת  דרך  הערבה,  ים  המלח,  בקעת  הירדן,  הכינרת  ועמק  החולה)   ככל  שמתקרבים  אל  השבר  הסורי-אפריקאי,  ולשלוחה  לעבר  חיפה  - שבר  יגור. </a:t>
            </a:r>
            <a:r>
              <a:rPr lang="he-IL" altLang="he-IL" sz="2800" dirty="0">
                <a:latin typeface="David" panose="020E0502060401010101" pitchFamily="34" charset="-79"/>
                <a:cs typeface="David" panose="020E0502060401010101" pitchFamily="34" charset="-79"/>
              </a:rPr>
              <a:t> </a:t>
            </a:r>
            <a:endParaRPr lang="en-US" altLang="he-IL" sz="2800" dirty="0">
              <a:latin typeface="David" panose="020E0502060401010101" pitchFamily="34" charset="-79"/>
              <a:cs typeface="David" panose="020E0502060401010101" pitchFamily="34" charset="-79"/>
            </a:endParaRPr>
          </a:p>
        </p:txBody>
      </p:sp>
      <p:sp>
        <p:nvSpPr>
          <p:cNvPr id="4" name="TextBox 3"/>
          <p:cNvSpPr txBox="1"/>
          <p:nvPr/>
        </p:nvSpPr>
        <p:spPr>
          <a:xfrm>
            <a:off x="539552" y="6237312"/>
            <a:ext cx="3032753" cy="307777"/>
          </a:xfrm>
          <a:prstGeom prst="rect">
            <a:avLst/>
          </a:prstGeom>
          <a:noFill/>
        </p:spPr>
        <p:txBody>
          <a:bodyPr wrap="square" rtlCol="1">
            <a:spAutoFit/>
          </a:bodyPr>
          <a:lstStyle/>
          <a:p>
            <a:r>
              <a:rPr lang="he-IL" sz="1400" b="1" dirty="0"/>
              <a:t>מתוך: ישראל במאה ה21 ,  עמוד 271</a:t>
            </a:r>
          </a:p>
        </p:txBody>
      </p:sp>
      <p:pic>
        <p:nvPicPr>
          <p:cNvPr id="5" name="תמונה 4"/>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99394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12047" y="377280"/>
            <a:ext cx="3168352" cy="6480720"/>
          </a:xfrm>
          <a:prstGeom prst="rect">
            <a:avLst/>
          </a:prstGeom>
        </p:spPr>
      </p:pic>
      <p:sp>
        <p:nvSpPr>
          <p:cNvPr id="3" name="TextBox 2"/>
          <p:cNvSpPr txBox="1"/>
          <p:nvPr/>
        </p:nvSpPr>
        <p:spPr>
          <a:xfrm>
            <a:off x="107504" y="548680"/>
            <a:ext cx="4283968" cy="4401205"/>
          </a:xfrm>
          <a:prstGeom prst="rect">
            <a:avLst/>
          </a:prstGeom>
          <a:noFill/>
        </p:spPr>
        <p:txBody>
          <a:bodyPr wrap="square" rtlCol="1">
            <a:spAutoFit/>
          </a:bodyPr>
          <a:lstStyle/>
          <a:p>
            <a:pPr algn="ctr"/>
            <a:r>
              <a:rPr lang="he-IL" sz="2800" b="1" dirty="0"/>
              <a:t>מפת  אזורי  סיכון  לפי  </a:t>
            </a:r>
            <a:r>
              <a:rPr lang="he-IL" sz="2800" b="1" dirty="0" err="1"/>
              <a:t>אבידות</a:t>
            </a:r>
            <a:r>
              <a:rPr lang="he-IL" sz="2800" b="1" dirty="0"/>
              <a:t>  בנפש  בעת  רעידת  אדמה  חזקה  בישראל</a:t>
            </a:r>
          </a:p>
          <a:p>
            <a:endParaRPr lang="he-IL" sz="2800" b="1" dirty="0"/>
          </a:p>
          <a:p>
            <a:r>
              <a:rPr lang="he-IL" sz="2800" b="1" dirty="0"/>
              <a:t>ניתן  לראות  שהאחוזים  הגבוהים  נמצאים  באזור  הגליל  לכיוון  מישור  החוף  הצפוני  ובאזור  עמק  החולה,  עמק  בית שאן  והרי  יהודה.</a:t>
            </a:r>
          </a:p>
        </p:txBody>
      </p:sp>
      <p:pic>
        <p:nvPicPr>
          <p:cNvPr id="4" name="תמונה 3"/>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416671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6084168" y="1360293"/>
            <a:ext cx="2937274" cy="5040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422780"/>
            <a:ext cx="5623203" cy="4968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33511" y="1448093"/>
            <a:ext cx="4051496" cy="253916"/>
          </a:xfrm>
          <a:prstGeom prst="rect">
            <a:avLst/>
          </a:prstGeom>
          <a:noFill/>
        </p:spPr>
        <p:txBody>
          <a:bodyPr wrap="square" rtlCol="1">
            <a:spAutoFit/>
          </a:bodyPr>
          <a:lstStyle/>
          <a:p>
            <a:r>
              <a:rPr lang="he-IL" sz="1050" b="1" dirty="0"/>
              <a:t>רעידת אדמה פגעה בעיר בית שאן במאה השביעית לספירה הנוצרית.</a:t>
            </a:r>
          </a:p>
        </p:txBody>
      </p:sp>
      <p:sp>
        <p:nvSpPr>
          <p:cNvPr id="5" name="TextBox 4"/>
          <p:cNvSpPr txBox="1"/>
          <p:nvPr/>
        </p:nvSpPr>
        <p:spPr>
          <a:xfrm>
            <a:off x="-810029" y="612543"/>
            <a:ext cx="8611004" cy="507831"/>
          </a:xfrm>
          <a:prstGeom prst="rect">
            <a:avLst/>
          </a:prstGeom>
          <a:noFill/>
        </p:spPr>
        <p:txBody>
          <a:bodyPr wrap="square" rtlCol="1">
            <a:spAutoFit/>
          </a:bodyPr>
          <a:lstStyle/>
          <a:p>
            <a:r>
              <a:rPr lang="he-IL" sz="27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David" panose="020E0502060401010101" pitchFamily="34" charset="-79"/>
                <a:cs typeface="David" panose="020E0502060401010101" pitchFamily="34" charset="-79"/>
              </a:rPr>
              <a:t>רעידות אדמה קטלניות והרסניות שהתרחשו בעבר בישראל</a:t>
            </a:r>
          </a:p>
        </p:txBody>
      </p:sp>
      <p:pic>
        <p:nvPicPr>
          <p:cNvPr id="6" name="תמונה 5"/>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56120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133141" y="367105"/>
            <a:ext cx="4027064" cy="415498"/>
          </a:xfrm>
          <a:prstGeom prst="rect">
            <a:avLst/>
          </a:prstGeom>
        </p:spPr>
        <p:txBody>
          <a:bodyPr wrap="none">
            <a:spAutoFit/>
          </a:bodyPr>
          <a:lstStyle/>
          <a:p>
            <a:r>
              <a:rPr lang="he-IL" sz="2100" b="1" dirty="0"/>
              <a:t>רעידת האדמה בארץ ישראל - 1927</a:t>
            </a:r>
          </a:p>
        </p:txBody>
      </p:sp>
      <p:sp>
        <p:nvSpPr>
          <p:cNvPr id="3" name="מלבן 2"/>
          <p:cNvSpPr/>
          <p:nvPr/>
        </p:nvSpPr>
        <p:spPr>
          <a:xfrm>
            <a:off x="1879317" y="1019514"/>
            <a:ext cx="7141085" cy="888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he-IL" b="1" dirty="0">
                <a:solidFill>
                  <a:srgbClr val="FF0000"/>
                </a:solidFill>
                <a:latin typeface="David" panose="020E0502060401010101" pitchFamily="34" charset="-79"/>
                <a:cs typeface="David" panose="020E0502060401010101" pitchFamily="34" charset="-79"/>
              </a:rPr>
              <a:t>ב-11 ביולי 1927 התרחשה רעידת אדמה בארץ ישראל. מוקדה היה בצפון ים המלח. היא פגעה קשות בערים: ירושלים, יריחו, רמלה, טבריה ושכם.</a:t>
            </a:r>
          </a:p>
        </p:txBody>
      </p:sp>
      <p:pic>
        <p:nvPicPr>
          <p:cNvPr id="4" name="תמונה 3"/>
          <p:cNvPicPr>
            <a:picLocks noChangeAspect="1"/>
          </p:cNvPicPr>
          <p:nvPr/>
        </p:nvPicPr>
        <p:blipFill>
          <a:blip r:embed="rId2"/>
          <a:stretch>
            <a:fillRect/>
          </a:stretch>
        </p:blipFill>
        <p:spPr>
          <a:xfrm>
            <a:off x="177954" y="519606"/>
            <a:ext cx="1521741" cy="270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669" y="2249572"/>
            <a:ext cx="5419552" cy="3670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מלבן 5"/>
          <p:cNvSpPr/>
          <p:nvPr/>
        </p:nvSpPr>
        <p:spPr>
          <a:xfrm>
            <a:off x="3611515" y="2441071"/>
            <a:ext cx="1930337" cy="276999"/>
          </a:xfrm>
          <a:prstGeom prst="rect">
            <a:avLst/>
          </a:prstGeom>
        </p:spPr>
        <p:txBody>
          <a:bodyPr wrap="none">
            <a:spAutoFit/>
          </a:bodyPr>
          <a:lstStyle/>
          <a:p>
            <a:r>
              <a:rPr lang="he-IL" sz="1200" b="1" dirty="0">
                <a:solidFill>
                  <a:srgbClr val="FF0000"/>
                </a:solidFill>
              </a:rPr>
              <a:t>בית חרב בהר הזיתים, 1927</a:t>
            </a:r>
          </a:p>
        </p:txBody>
      </p:sp>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28" y="3527923"/>
            <a:ext cx="3355318" cy="2851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מלבן 7"/>
          <p:cNvSpPr/>
          <p:nvPr/>
        </p:nvSpPr>
        <p:spPr>
          <a:xfrm>
            <a:off x="1331640" y="5920341"/>
            <a:ext cx="1999266" cy="276999"/>
          </a:xfrm>
          <a:prstGeom prst="rect">
            <a:avLst/>
          </a:prstGeom>
        </p:spPr>
        <p:txBody>
          <a:bodyPr wrap="none">
            <a:spAutoFit/>
          </a:bodyPr>
          <a:lstStyle/>
          <a:p>
            <a:r>
              <a:rPr lang="he-IL" sz="1200" b="1" dirty="0">
                <a:solidFill>
                  <a:srgbClr val="FF0000"/>
                </a:solidFill>
              </a:rPr>
              <a:t>בית חרב ברובע היהודי, 19</a:t>
            </a:r>
            <a:r>
              <a:rPr lang="he-IL" sz="1050" b="1" dirty="0">
                <a:solidFill>
                  <a:srgbClr val="FF0000"/>
                </a:solidFill>
              </a:rPr>
              <a:t>27</a:t>
            </a:r>
          </a:p>
        </p:txBody>
      </p:sp>
      <p:pic>
        <p:nvPicPr>
          <p:cNvPr id="9" name="תמונה 8"/>
          <p:cNvPicPr>
            <a:picLocks noChangeAspect="1"/>
          </p:cNvPicPr>
          <p:nvPr/>
        </p:nvPicPr>
        <p:blipFill>
          <a:blip r:embed="rId5"/>
          <a:stretch>
            <a:fillRect/>
          </a:stretch>
        </p:blipFill>
        <p:spPr>
          <a:xfrm>
            <a:off x="7800975" y="41945"/>
            <a:ext cx="1343025" cy="866775"/>
          </a:xfrm>
          <a:prstGeom prst="rect">
            <a:avLst/>
          </a:prstGeom>
        </p:spPr>
      </p:pic>
    </p:spTree>
    <p:extLst>
      <p:ext uri="{BB962C8B-B14F-4D97-AF65-F5344CB8AC3E}">
        <p14:creationId xmlns:p14="http://schemas.microsoft.com/office/powerpoint/2010/main" val="153862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237064" y="1158818"/>
            <a:ext cx="4572000" cy="13388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50000"/>
              </a:lnSpc>
            </a:pPr>
            <a:r>
              <a:rPr lang="he-IL" sz="1350" b="1" dirty="0">
                <a:solidFill>
                  <a:srgbClr val="FF0000"/>
                </a:solidFill>
              </a:rPr>
              <a:t>בשנת 1837 הייתה רעידת אדמה חזקה, שפגעה באזור הגליל בארץ ישראל ובלבנון. היא הותירה אלפי הרוגים והחריבה את העיר צפת וסביבותיה, וכן פגעה קשות בעיר טבריה. כמו כן נפגעו בצורה קלה יותר הערים שכם, עכו, נצרת, צור וצידון (בלבנון).</a:t>
            </a:r>
          </a:p>
        </p:txBody>
      </p:sp>
      <p:sp>
        <p:nvSpPr>
          <p:cNvPr id="3" name="מלבן 2"/>
          <p:cNvSpPr/>
          <p:nvPr/>
        </p:nvSpPr>
        <p:spPr>
          <a:xfrm>
            <a:off x="2418293" y="231556"/>
            <a:ext cx="3299301" cy="415498"/>
          </a:xfrm>
          <a:prstGeom prst="rect">
            <a:avLst/>
          </a:prstGeom>
        </p:spPr>
        <p:txBody>
          <a:bodyPr wrap="none">
            <a:spAutoFit/>
          </a:bodyPr>
          <a:lstStyle/>
          <a:p>
            <a:r>
              <a:rPr lang="he-IL" sz="2100" b="1" dirty="0"/>
              <a:t>רעידת האדמה בצפת - 1837</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908720"/>
            <a:ext cx="3816424" cy="5472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a:stretch>
            <a:fillRect/>
          </a:stretch>
        </p:blipFill>
        <p:spPr>
          <a:xfrm>
            <a:off x="4427984" y="2780928"/>
            <a:ext cx="4381080"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מלבן 5"/>
          <p:cNvSpPr/>
          <p:nvPr/>
        </p:nvSpPr>
        <p:spPr>
          <a:xfrm>
            <a:off x="4940698" y="803489"/>
            <a:ext cx="3914854" cy="300082"/>
          </a:xfrm>
          <a:prstGeom prst="rect">
            <a:avLst/>
          </a:prstGeom>
        </p:spPr>
        <p:txBody>
          <a:bodyPr wrap="none">
            <a:spAutoFit/>
          </a:bodyPr>
          <a:lstStyle/>
          <a:p>
            <a:r>
              <a:rPr lang="he-IL" sz="1350" b="1" dirty="0">
                <a:solidFill>
                  <a:schemeClr val="bg1"/>
                </a:solidFill>
              </a:rPr>
              <a:t>רעידות  אדמה  קטלניות  והרסניות  שהתרחשו  בעבר:</a:t>
            </a:r>
          </a:p>
        </p:txBody>
      </p:sp>
      <p:pic>
        <p:nvPicPr>
          <p:cNvPr id="7" name="תמונה 6"/>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08058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קבוצה 14"/>
          <p:cNvGrpSpPr/>
          <p:nvPr/>
        </p:nvGrpSpPr>
        <p:grpSpPr>
          <a:xfrm>
            <a:off x="23632" y="61010"/>
            <a:ext cx="8352928" cy="6139870"/>
            <a:chOff x="23632" y="61010"/>
            <a:chExt cx="8352928" cy="6139870"/>
          </a:xfrm>
        </p:grpSpPr>
        <p:sp>
          <p:nvSpPr>
            <p:cNvPr id="9" name="TextBox 8"/>
            <p:cNvSpPr txBox="1"/>
            <p:nvPr/>
          </p:nvSpPr>
          <p:spPr>
            <a:xfrm>
              <a:off x="23632" y="494398"/>
              <a:ext cx="8352928" cy="1538883"/>
            </a:xfrm>
            <a:prstGeom prst="rect">
              <a:avLst/>
            </a:prstGeom>
            <a:noFill/>
          </p:spPr>
          <p:txBody>
            <a:bodyPr wrap="square" rtlCol="1">
              <a:spAutoFit/>
            </a:bodyPr>
            <a:lstStyle/>
            <a:p>
              <a:pPr algn="ctr"/>
              <a:endParaRPr lang="he-IL" sz="2800" b="1" dirty="0">
                <a:solidFill>
                  <a:srgbClr val="FF0000"/>
                </a:solidFill>
              </a:endParaRPr>
            </a:p>
            <a:p>
              <a:pPr algn="ctr"/>
              <a:r>
                <a:rPr lang="he-IL" sz="6600" b="1" dirty="0">
                  <a:latin typeface="David" panose="020E0502060401010101" pitchFamily="34" charset="-79"/>
                  <a:cs typeface="David" panose="020E0502060401010101" pitchFamily="34" charset="-79"/>
                </a:rPr>
                <a:t>רקע גאולוגי</a:t>
              </a:r>
            </a:p>
          </p:txBody>
        </p:sp>
        <p:pic>
          <p:nvPicPr>
            <p:cNvPr id="5" name="תמונה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766" y="2132856"/>
              <a:ext cx="7620660" cy="4068024"/>
            </a:xfrm>
            <a:prstGeom prst="rect">
              <a:avLst/>
            </a:prstGeom>
          </p:spPr>
        </p:pic>
        <p:pic>
          <p:nvPicPr>
            <p:cNvPr id="13" name="תמונה 12"/>
            <p:cNvPicPr>
              <a:picLocks noChangeAspect="1"/>
            </p:cNvPicPr>
            <p:nvPr/>
          </p:nvPicPr>
          <p:blipFill>
            <a:blip r:embed="rId3"/>
            <a:stretch>
              <a:fillRect/>
            </a:stretch>
          </p:blipFill>
          <p:spPr>
            <a:xfrm>
              <a:off x="3491880" y="61010"/>
              <a:ext cx="1343025" cy="866775"/>
            </a:xfrm>
            <a:prstGeom prst="rect">
              <a:avLst/>
            </a:prstGeom>
          </p:spPr>
        </p:pic>
      </p:grpSp>
    </p:spTree>
    <p:extLst>
      <p:ext uri="{BB962C8B-B14F-4D97-AF65-F5344CB8AC3E}">
        <p14:creationId xmlns:p14="http://schemas.microsoft.com/office/powerpoint/2010/main" val="23263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340768"/>
            <a:ext cx="8640960" cy="3046988"/>
          </a:xfrm>
          <a:prstGeom prst="rect">
            <a:avLst/>
          </a:prstGeom>
          <a:noFill/>
        </p:spPr>
        <p:txBody>
          <a:bodyPr wrap="square" rtlCol="1">
            <a:spAutoFit/>
          </a:bodyPr>
          <a:lstStyle/>
          <a:p>
            <a:pPr algn="ctr"/>
            <a:r>
              <a:rPr lang="he-IL" sz="2400" b="1" dirty="0"/>
              <a:t>רעידות אדמה  שהתרחשו / הורגשו  בישראל  -  מתוך  אתר  המכון  </a:t>
            </a:r>
            <a:r>
              <a:rPr lang="he-IL" sz="2400" b="1" dirty="0" err="1"/>
              <a:t>הגיאופיזי</a:t>
            </a:r>
            <a:endParaRPr lang="he-IL" sz="2400" b="1" dirty="0"/>
          </a:p>
          <a:p>
            <a:pPr algn="ctr"/>
            <a:endParaRPr lang="he-IL" sz="2400" b="1" dirty="0"/>
          </a:p>
          <a:p>
            <a:pPr algn="ctr"/>
            <a:r>
              <a:rPr lang="en-US" sz="2400" b="1" dirty="0">
                <a:hlinkClick r:id="rId2"/>
              </a:rPr>
              <a:t>http://seis.gii.co.il/heb/earthquake/ageEarthquakes.php</a:t>
            </a:r>
            <a:endParaRPr lang="he-IL" sz="2400" b="1" dirty="0"/>
          </a:p>
          <a:p>
            <a:pPr algn="ctr"/>
            <a:endParaRPr lang="he-IL" sz="2400" b="1" dirty="0"/>
          </a:p>
          <a:p>
            <a:pPr algn="ctr"/>
            <a:endParaRPr lang="he-IL" sz="2400" b="1" dirty="0"/>
          </a:p>
          <a:p>
            <a:pPr algn="ctr"/>
            <a:r>
              <a:rPr lang="en-US" sz="2400" b="1" dirty="0">
                <a:hlinkClick r:id="rId3"/>
              </a:rPr>
              <a:t>http://www.gii.co.il/index.php/</a:t>
            </a:r>
            <a:r>
              <a:rPr lang="he-IL" sz="2400" b="1" dirty="0">
                <a:hlinkClick r:id="rId3"/>
              </a:rPr>
              <a:t>שירותים-</a:t>
            </a:r>
            <a:r>
              <a:rPr lang="he-IL" sz="2400" b="1" dirty="0" err="1">
                <a:hlinkClick r:id="rId3"/>
              </a:rPr>
              <a:t>גיאופיסיים</a:t>
            </a:r>
            <a:r>
              <a:rPr lang="he-IL" sz="2400" b="1" dirty="0">
                <a:hlinkClick r:id="rId3"/>
              </a:rPr>
              <a:t>/</a:t>
            </a:r>
            <a:r>
              <a:rPr lang="he-IL" sz="2400" b="1" dirty="0" err="1">
                <a:hlinkClick r:id="rId3"/>
              </a:rPr>
              <a:t>סייסמולוגיה</a:t>
            </a:r>
            <a:r>
              <a:rPr lang="he-IL" sz="2400" b="1" dirty="0">
                <a:hlinkClick r:id="rId3"/>
              </a:rPr>
              <a:t>/רעידות-אדמה-בישראל</a:t>
            </a:r>
            <a:endParaRPr lang="he-IL" sz="2400" b="1" dirty="0"/>
          </a:p>
        </p:txBody>
      </p:sp>
      <p:pic>
        <p:nvPicPr>
          <p:cNvPr id="3" name="תמונה 2"/>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51780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32656"/>
            <a:ext cx="5286375" cy="619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מלבן 2"/>
          <p:cNvSpPr/>
          <p:nvPr/>
        </p:nvSpPr>
        <p:spPr>
          <a:xfrm>
            <a:off x="5767283" y="1147378"/>
            <a:ext cx="3181350" cy="1893339"/>
          </a:xfrm>
          <a:prstGeom prst="rect">
            <a:avLst/>
          </a:prstGeom>
        </p:spPr>
        <p:txBody>
          <a:bodyPr wrap="square">
            <a:spAutoFit/>
          </a:bodyPr>
          <a:lstStyle/>
          <a:p>
            <a:pPr>
              <a:lnSpc>
                <a:spcPct val="150000"/>
              </a:lnSpc>
            </a:pPr>
            <a:r>
              <a:rPr lang="he-IL" sz="1600" b="1" dirty="0">
                <a:solidFill>
                  <a:srgbClr val="FF0000"/>
                </a:solidFill>
                <a:latin typeface="arial" panose="020B0604020202020204" pitchFamily="34" charset="0"/>
              </a:rPr>
              <a:t>4/7/2018 </a:t>
            </a:r>
          </a:p>
          <a:p>
            <a:pPr>
              <a:lnSpc>
                <a:spcPct val="150000"/>
              </a:lnSpc>
            </a:pPr>
            <a:r>
              <a:rPr lang="he-IL" sz="1600" b="1" dirty="0">
                <a:solidFill>
                  <a:srgbClr val="FF0000"/>
                </a:solidFill>
                <a:latin typeface="arial" panose="020B0604020202020204" pitchFamily="34" charset="0"/>
              </a:rPr>
              <a:t>רעידת אדמה בעוצמה של 4.1 דרגות הורגשה ב-4:50 והמוקד היה בצפון הכינרת. אחריה הורגשו כמה רעידות משנה. </a:t>
            </a:r>
            <a:endParaRPr lang="he-IL" sz="1600" dirty="0">
              <a:solidFill>
                <a:srgbClr val="FF0000"/>
              </a:solidFill>
            </a:endParaRPr>
          </a:p>
        </p:txBody>
      </p:sp>
      <p:pic>
        <p:nvPicPr>
          <p:cNvPr id="4" name="תמונה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3778" y="3399918"/>
            <a:ext cx="4339193" cy="303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964798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 y="332656"/>
            <a:ext cx="4953000" cy="619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מלבן 3"/>
          <p:cNvSpPr/>
          <p:nvPr/>
        </p:nvSpPr>
        <p:spPr>
          <a:xfrm>
            <a:off x="5342912" y="1222999"/>
            <a:ext cx="3650400" cy="1938992"/>
          </a:xfrm>
          <a:prstGeom prst="rect">
            <a:avLst/>
          </a:prstGeom>
        </p:spPr>
        <p:txBody>
          <a:bodyPr wrap="square">
            <a:spAutoFit/>
          </a:bodyPr>
          <a:lstStyle/>
          <a:p>
            <a:pPr>
              <a:lnSpc>
                <a:spcPct val="150000"/>
              </a:lnSpc>
            </a:pPr>
            <a:r>
              <a:rPr lang="he-IL" sz="1600" b="1" dirty="0">
                <a:solidFill>
                  <a:srgbClr val="FF0000"/>
                </a:solidFill>
                <a:latin typeface="arial" panose="020B0604020202020204" pitchFamily="34" charset="0"/>
              </a:rPr>
              <a:t>ובאותה יממה ממש:</a:t>
            </a:r>
          </a:p>
          <a:p>
            <a:pPr>
              <a:lnSpc>
                <a:spcPct val="150000"/>
              </a:lnSpc>
            </a:pPr>
            <a:r>
              <a:rPr lang="he-IL" sz="1600" b="1" dirty="0">
                <a:solidFill>
                  <a:srgbClr val="FF0000"/>
                </a:solidFill>
                <a:latin typeface="arial" panose="020B0604020202020204" pitchFamily="34" charset="0"/>
              </a:rPr>
              <a:t>רעידת אדמה בעוצמה 4.5 הורגשה בשעה 22:46 בצפון הארץ ובמרכזה. מוקד הרעש הוא באזור הכנרת. לא דווח על נפגעים או על נזק. </a:t>
            </a:r>
            <a:endParaRPr lang="he-IL" sz="1600" b="1" dirty="0">
              <a:solidFill>
                <a:srgbClr val="FF0000"/>
              </a:solidFill>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3452169"/>
            <a:ext cx="4205288" cy="2849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2064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8520" y="404664"/>
            <a:ext cx="6952307" cy="646331"/>
          </a:xfrm>
          <a:prstGeom prst="rect">
            <a:avLst/>
          </a:prstGeom>
        </p:spPr>
        <p:txBody>
          <a:bodyPr wrap="square">
            <a:spAutoFit/>
          </a:bodyPr>
          <a:lstStyle/>
          <a:p>
            <a:r>
              <a:rPr lang="he-IL" b="1" dirty="0"/>
              <a:t>9/7/2018 </a:t>
            </a:r>
          </a:p>
          <a:p>
            <a:r>
              <a:rPr lang="he-IL" b="1" dirty="0">
                <a:hlinkClick r:id="rId2"/>
              </a:rPr>
              <a:t>האדמה ממשיכה לרעוד: שמונה רעידות אדמה ביממה באזור טבריה</a:t>
            </a:r>
            <a:endParaRPr lang="he-IL" b="1" dirty="0"/>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443821"/>
            <a:ext cx="8352927" cy="5009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3768" y="1443821"/>
            <a:ext cx="539543" cy="342930"/>
          </a:xfrm>
          <a:prstGeom prst="rect">
            <a:avLst/>
          </a:prstGeom>
        </p:spPr>
      </p:pic>
      <p:pic>
        <p:nvPicPr>
          <p:cNvPr id="5" name="תמונה 4"/>
          <p:cNvPicPr>
            <a:picLocks noChangeAspect="1"/>
          </p:cNvPicPr>
          <p:nvPr/>
        </p:nvPicPr>
        <p:blipFill>
          <a:blip r:embed="rId5"/>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23544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9599" y="1286068"/>
            <a:ext cx="7992888" cy="5200650"/>
          </a:xfrm>
          <a:prstGeom prst="rect">
            <a:avLst/>
          </a:prstGeom>
        </p:spPr>
      </p:pic>
      <p:sp>
        <p:nvSpPr>
          <p:cNvPr id="3" name="TextBox 2"/>
          <p:cNvSpPr txBox="1"/>
          <p:nvPr/>
        </p:nvSpPr>
        <p:spPr>
          <a:xfrm>
            <a:off x="-756592" y="406690"/>
            <a:ext cx="8352928" cy="646331"/>
          </a:xfrm>
          <a:prstGeom prst="rect">
            <a:avLst/>
          </a:prstGeom>
          <a:noFill/>
        </p:spPr>
        <p:txBody>
          <a:bodyPr wrap="square" rtlCol="1">
            <a:spAutoFit/>
          </a:bodyPr>
          <a:lstStyle/>
          <a:p>
            <a:r>
              <a:rPr lang="he-IL" b="1" dirty="0"/>
              <a:t>חיזוק  זמני לבניין  בטבריה  שנפגע  מרצף  רעידות  </a:t>
            </a:r>
          </a:p>
          <a:p>
            <a:r>
              <a:rPr lang="he-IL" b="1" dirty="0"/>
              <a:t>האדמה  שהתרחשו  באזור  הכינרת  במהלך  ביולי 2018</a:t>
            </a:r>
          </a:p>
        </p:txBody>
      </p:sp>
      <p:sp>
        <p:nvSpPr>
          <p:cNvPr id="4" name="TextBox 3"/>
          <p:cNvSpPr txBox="1"/>
          <p:nvPr/>
        </p:nvSpPr>
        <p:spPr>
          <a:xfrm>
            <a:off x="2915816" y="6512961"/>
            <a:ext cx="3888432" cy="307777"/>
          </a:xfrm>
          <a:prstGeom prst="rect">
            <a:avLst/>
          </a:prstGeom>
          <a:noFill/>
        </p:spPr>
        <p:txBody>
          <a:bodyPr wrap="square" rtlCol="1">
            <a:spAutoFit/>
          </a:bodyPr>
          <a:lstStyle/>
          <a:p>
            <a:r>
              <a:rPr lang="he-IL" sz="1400" b="1" dirty="0"/>
              <a:t>מקור -  "וואלה"  </a:t>
            </a:r>
            <a:r>
              <a:rPr lang="en-US" sz="1400" b="1" dirty="0"/>
              <a:t>NEWS</a:t>
            </a:r>
            <a:endParaRPr lang="he-IL" sz="1400" b="1" dirty="0"/>
          </a:p>
        </p:txBody>
      </p:sp>
      <p:pic>
        <p:nvPicPr>
          <p:cNvPr id="5" name="תמונה 4"/>
          <p:cNvPicPr>
            <a:picLocks noChangeAspect="1"/>
          </p:cNvPicPr>
          <p:nvPr/>
        </p:nvPicPr>
        <p:blipFill>
          <a:blip r:embed="rId3"/>
          <a:stretch>
            <a:fillRect/>
          </a:stretch>
        </p:blipFill>
        <p:spPr>
          <a:xfrm>
            <a:off x="7800975" y="41945"/>
            <a:ext cx="1343025" cy="866775"/>
          </a:xfrm>
          <a:prstGeom prst="rect">
            <a:avLst/>
          </a:prstGeom>
        </p:spPr>
      </p:pic>
      <p:pic>
        <p:nvPicPr>
          <p:cNvPr id="1026" name="Picture 2" descr="https://images1.ynet.co.il/PicServer5/2018/07/04/8636080/smal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504" y="32569"/>
            <a:ext cx="201622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12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87" y="764704"/>
            <a:ext cx="7710488" cy="5848523"/>
          </a:xfrm>
          <a:prstGeom prst="rect">
            <a:avLst/>
          </a:prstGeom>
        </p:spPr>
      </p:pic>
      <p:sp>
        <p:nvSpPr>
          <p:cNvPr id="3" name="TextBox 2"/>
          <p:cNvSpPr txBox="1"/>
          <p:nvPr/>
        </p:nvSpPr>
        <p:spPr>
          <a:xfrm>
            <a:off x="1979712" y="96982"/>
            <a:ext cx="5000625" cy="507831"/>
          </a:xfrm>
          <a:prstGeom prst="rect">
            <a:avLst/>
          </a:prstGeom>
          <a:noFill/>
        </p:spPr>
        <p:txBody>
          <a:bodyPr wrap="square" rtlCol="1">
            <a:spAutoFit/>
          </a:bodyPr>
          <a:lstStyle/>
          <a:p>
            <a:pPr algn="ctr"/>
            <a:r>
              <a:rPr lang="he-IL" sz="27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David" panose="020E0502060401010101" pitchFamily="34" charset="-79"/>
                <a:cs typeface="David" panose="020E0502060401010101" pitchFamily="34" charset="-79"/>
              </a:rPr>
              <a:t>לאלו נזקים גורמת רעידת אדמה ? </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7609" y="3474029"/>
            <a:ext cx="4337188" cy="28869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useBgFill="1">
        <p:nvSpPr>
          <p:cNvPr id="2" name="מלבן 1"/>
          <p:cNvSpPr/>
          <p:nvPr/>
        </p:nvSpPr>
        <p:spPr>
          <a:xfrm>
            <a:off x="2537753" y="1532461"/>
            <a:ext cx="3638990" cy="19620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he-IL" sz="1350" b="1" dirty="0">
                <a:latin typeface="Times New Roman" panose="02020603050405020304" pitchFamily="18" charset="0"/>
                <a:ea typeface="Times New Roman" panose="02020603050405020304" pitchFamily="18" charset="0"/>
              </a:rPr>
              <a:t>נזקי רעידות אדמה:</a:t>
            </a:r>
            <a:endParaRPr lang="en-US" sz="1350" b="1" dirty="0">
              <a:latin typeface="Times New Roman" panose="02020603050405020304" pitchFamily="18" charset="0"/>
              <a:ea typeface="Times New Roman" panose="02020603050405020304" pitchFamily="18" charset="0"/>
            </a:endParaRPr>
          </a:p>
          <a:p>
            <a:pPr marL="257175" indent="-257175">
              <a:lnSpc>
                <a:spcPct val="150000"/>
              </a:lnSpc>
              <a:buFont typeface="Symbol" panose="05050102010706020507" pitchFamily="18" charset="2"/>
              <a:buChar char=""/>
            </a:pPr>
            <a:r>
              <a:rPr lang="he-IL" sz="1350" b="1" dirty="0">
                <a:latin typeface="Calibri" panose="020F0502020204030204" pitchFamily="34" charset="0"/>
                <a:ea typeface="Calibri" panose="020F0502020204030204" pitchFamily="34" charset="0"/>
              </a:rPr>
              <a:t>עקירת תשתיות (חשמל, מים, כבישים) מיסודן.</a:t>
            </a:r>
            <a:endParaRPr lang="en-US" sz="1350" b="1"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50000"/>
              </a:lnSpc>
              <a:buFont typeface="Symbol" panose="05050102010706020507" pitchFamily="18" charset="2"/>
              <a:buChar char=""/>
            </a:pPr>
            <a:r>
              <a:rPr lang="he-IL" sz="1350" b="1" dirty="0"/>
              <a:t>השבתת הפעילות של רכבות ושדות תעופה, הרס כבישים -  המקשים על החזרה לחיי השגרה: הגעה לעבודה, אספקת מוצרים ושירותים.</a:t>
            </a:r>
            <a:endParaRPr lang="en-US" sz="1350" b="1" dirty="0"/>
          </a:p>
        </p:txBody>
      </p:sp>
      <p:sp>
        <p:nvSpPr>
          <p:cNvPr id="6" name="TextBox 5"/>
          <p:cNvSpPr txBox="1"/>
          <p:nvPr/>
        </p:nvSpPr>
        <p:spPr>
          <a:xfrm>
            <a:off x="4569290" y="3999411"/>
            <a:ext cx="2162175" cy="415498"/>
          </a:xfrm>
          <a:prstGeom prst="rect">
            <a:avLst/>
          </a:prstGeom>
          <a:noFill/>
        </p:spPr>
        <p:txBody>
          <a:bodyPr wrap="square" rtlCol="1">
            <a:spAutoFit/>
          </a:bodyPr>
          <a:lstStyle/>
          <a:p>
            <a:r>
              <a:rPr lang="he-IL" sz="1050" b="1" dirty="0">
                <a:solidFill>
                  <a:schemeClr val="bg1"/>
                </a:solidFill>
              </a:rPr>
              <a:t>מנזקי רעידות האדמה שהתרחשו הקיץ, 2018</a:t>
            </a:r>
          </a:p>
        </p:txBody>
      </p:sp>
      <p:pic>
        <p:nvPicPr>
          <p:cNvPr id="7" name="תמונה 6"/>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15233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688" y="1772816"/>
            <a:ext cx="8295968" cy="4783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מלבן 1"/>
          <p:cNvSpPr/>
          <p:nvPr/>
        </p:nvSpPr>
        <p:spPr>
          <a:xfrm>
            <a:off x="-302150" y="122364"/>
            <a:ext cx="8100392" cy="1338828"/>
          </a:xfrm>
          <a:prstGeom prst="rect">
            <a:avLst/>
          </a:prstGeom>
        </p:spPr>
        <p:txBody>
          <a:bodyPr wrap="square">
            <a:spAutoFit/>
          </a:bodyPr>
          <a:lstStyle/>
          <a:p>
            <a:pPr>
              <a:lnSpc>
                <a:spcPct val="150000"/>
              </a:lnSpc>
            </a:pPr>
            <a:r>
              <a:rPr lang="he-IL" b="1" u="sng" dirty="0">
                <a:latin typeface="Times New Roman" panose="02020603050405020304" pitchFamily="18" charset="0"/>
                <a:ea typeface="Times New Roman" panose="02020603050405020304" pitchFamily="18" charset="0"/>
              </a:rPr>
              <a:t>נזקי רעידות אדמה</a:t>
            </a:r>
            <a:r>
              <a:rPr lang="he-IL" b="1" dirty="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pPr>
              <a:lnSpc>
                <a:spcPct val="150000"/>
              </a:lnSpc>
            </a:pPr>
            <a:r>
              <a:rPr lang="he-IL" b="1" dirty="0">
                <a:latin typeface="Calibri" panose="020F0502020204030204" pitchFamily="34" charset="0"/>
                <a:ea typeface="Calibri" panose="020F0502020204030204" pitchFamily="34" charset="0"/>
              </a:rPr>
              <a:t>סכנה חמורה באזורי התעשייה (בישראל – באזור  מפרץ  חיפה (בתי  זיקוק,  תחנת  כוח, מפעלים  כימיים  -  סכנת  פיצוץ  ושריפות  והתפשטות  חומרים רעילים).</a:t>
            </a:r>
          </a:p>
        </p:txBody>
      </p:sp>
      <p:pic>
        <p:nvPicPr>
          <p:cNvPr id="5" name="תמונה 4"/>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13460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1.ynet.co.il/PicServer5/2018/07/04/8636279/Artboard_1-1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08720"/>
            <a:ext cx="7815436" cy="5904656"/>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09467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648" y="-464510"/>
            <a:ext cx="8595512" cy="1877437"/>
          </a:xfrm>
          <a:prstGeom prst="rect">
            <a:avLst/>
          </a:prstGeom>
          <a:noFill/>
        </p:spPr>
        <p:txBody>
          <a:bodyPr wrap="square" rtlCol="1">
            <a:spAutoFit/>
          </a:bodyPr>
          <a:lstStyle/>
          <a:p>
            <a:pPr algn="ctr"/>
            <a:endParaRPr lang="he-IL" sz="2800" b="1" dirty="0">
              <a:solidFill>
                <a:srgbClr val="FF0000"/>
              </a:solidFill>
            </a:endParaRPr>
          </a:p>
          <a:p>
            <a:pPr algn="ctr"/>
            <a:r>
              <a:rPr lang="he-IL" sz="4400" b="1" dirty="0">
                <a:latin typeface="David" panose="020E0502060401010101" pitchFamily="34" charset="-79"/>
                <a:cs typeface="David" panose="020E0502060401010101" pitchFamily="34" charset="-79"/>
              </a:rPr>
              <a:t>היערכות למקרה קיצון</a:t>
            </a:r>
          </a:p>
          <a:p>
            <a:pPr algn="ctr"/>
            <a:r>
              <a:rPr lang="he-IL" sz="4400" b="1" dirty="0">
                <a:latin typeface="David" panose="020E0502060401010101" pitchFamily="34" charset="-79"/>
                <a:cs typeface="David" panose="020E0502060401010101" pitchFamily="34" charset="-79"/>
              </a:rPr>
              <a:t>רעידת אדמה חזקה בישראל</a:t>
            </a:r>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5074425"/>
            <a:ext cx="1764000" cy="1283188"/>
          </a:xfrm>
          <a:prstGeom prst="rect">
            <a:avLst/>
          </a:prstGeom>
        </p:spPr>
      </p:pic>
      <p:sp>
        <p:nvSpPr>
          <p:cNvPr id="8" name="TextBox 7"/>
          <p:cNvSpPr txBox="1"/>
          <p:nvPr/>
        </p:nvSpPr>
        <p:spPr>
          <a:xfrm>
            <a:off x="45468" y="6454036"/>
            <a:ext cx="1978220" cy="276999"/>
          </a:xfrm>
          <a:prstGeom prst="rect">
            <a:avLst/>
          </a:prstGeom>
          <a:noFill/>
        </p:spPr>
        <p:txBody>
          <a:bodyPr wrap="square" rtlCol="1">
            <a:spAutoFit/>
          </a:bodyPr>
          <a:lstStyle/>
          <a:p>
            <a:r>
              <a:rPr lang="he-IL" sz="1200" dirty="0"/>
              <a:t>מקור: המכון </a:t>
            </a:r>
            <a:r>
              <a:rPr lang="he-IL" sz="1200" dirty="0" err="1"/>
              <a:t>הגיאופיזי</a:t>
            </a:r>
            <a:r>
              <a:rPr lang="he-IL" sz="1200" dirty="0"/>
              <a:t>, ישראל</a:t>
            </a:r>
          </a:p>
        </p:txBody>
      </p:sp>
      <p:sp>
        <p:nvSpPr>
          <p:cNvPr id="10" name="TextBox 9"/>
          <p:cNvSpPr txBox="1"/>
          <p:nvPr/>
        </p:nvSpPr>
        <p:spPr>
          <a:xfrm>
            <a:off x="-305091" y="4701003"/>
            <a:ext cx="3344048" cy="276999"/>
          </a:xfrm>
          <a:prstGeom prst="rect">
            <a:avLst/>
          </a:prstGeom>
          <a:noFill/>
        </p:spPr>
        <p:txBody>
          <a:bodyPr wrap="square" rtlCol="1">
            <a:spAutoFit/>
          </a:bodyPr>
          <a:lstStyle/>
          <a:p>
            <a:r>
              <a:rPr lang="he-IL" sz="1200" b="1" dirty="0"/>
              <a:t>רעידות אדמה בישראל, נובמבר-דצמבר 2016</a:t>
            </a:r>
          </a:p>
        </p:txBody>
      </p:sp>
      <p:pic>
        <p:nvPicPr>
          <p:cNvPr id="12" name="תמונה 11"/>
          <p:cNvPicPr>
            <a:picLocks noChangeAspect="1"/>
          </p:cNvPicPr>
          <p:nvPr/>
        </p:nvPicPr>
        <p:blipFill>
          <a:blip r:embed="rId3"/>
          <a:stretch>
            <a:fillRect/>
          </a:stretch>
        </p:blipFill>
        <p:spPr>
          <a:xfrm>
            <a:off x="7800975" y="41945"/>
            <a:ext cx="1343025" cy="866775"/>
          </a:xfrm>
          <a:prstGeom prst="rect">
            <a:avLst/>
          </a:prstGeom>
        </p:spPr>
      </p:pic>
      <p:sp>
        <p:nvSpPr>
          <p:cNvPr id="3" name="TextBox 2"/>
          <p:cNvSpPr txBox="1"/>
          <p:nvPr/>
        </p:nvSpPr>
        <p:spPr>
          <a:xfrm>
            <a:off x="611560" y="1503673"/>
            <a:ext cx="8368396" cy="4524315"/>
          </a:xfrm>
          <a:prstGeom prst="rect">
            <a:avLst/>
          </a:prstGeom>
          <a:noFill/>
        </p:spPr>
        <p:txBody>
          <a:bodyPr wrap="square" rtlCol="1">
            <a:spAutoFit/>
          </a:bodyPr>
          <a:lstStyle/>
          <a:p>
            <a:pPr marL="342900" indent="-34290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רקע תיאורטי - מידע ומודעות באמצעות לימוד במערכת החינוך</a:t>
            </a:r>
          </a:p>
          <a:p>
            <a:pPr marL="342900" indent="-34290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יחידות ייעודיות: פיקוד העורף, חילוץ והצלה</a:t>
            </a:r>
          </a:p>
          <a:p>
            <a:pPr marL="342900" indent="-34290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מחקר וחיזוי, תיעוד (המכון </a:t>
            </a:r>
            <a:r>
              <a:rPr lang="he-IL" sz="2400" dirty="0" err="1">
                <a:latin typeface="David" panose="020E0502060401010101" pitchFamily="34" charset="-79"/>
                <a:cs typeface="David" panose="020E0502060401010101" pitchFamily="34" charset="-79"/>
              </a:rPr>
              <a:t>הגיאופיזי</a:t>
            </a:r>
            <a:r>
              <a:rPr lang="he-IL" sz="2400" dirty="0">
                <a:latin typeface="David" panose="020E0502060401010101" pitchFamily="34" charset="-79"/>
                <a:cs typeface="David" panose="020E0502060401010101" pitchFamily="34" charset="-79"/>
              </a:rPr>
              <a:t>, המכון הגאולוגי, טכניון, אוניברסיטאות, מכללות ועוד</a:t>
            </a:r>
          </a:p>
          <a:p>
            <a:pPr marL="342900" indent="-34290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תשתיות, תקנים למבנים, חיזוק מבנים</a:t>
            </a:r>
          </a:p>
          <a:p>
            <a:pPr marL="342900" indent="-34290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תרגול והדרכה בבתי ספר ובקרב הציבור</a:t>
            </a:r>
          </a:p>
        </p:txBody>
      </p:sp>
    </p:spTree>
    <p:extLst>
      <p:ext uri="{BB962C8B-B14F-4D97-AF65-F5344CB8AC3E}">
        <p14:creationId xmlns:p14="http://schemas.microsoft.com/office/powerpoint/2010/main" val="301470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648" y="-464510"/>
            <a:ext cx="8595512" cy="1138773"/>
          </a:xfrm>
          <a:prstGeom prst="rect">
            <a:avLst/>
          </a:prstGeom>
          <a:noFill/>
        </p:spPr>
        <p:txBody>
          <a:bodyPr wrap="square" rtlCol="1">
            <a:spAutoFit/>
          </a:bodyPr>
          <a:lstStyle/>
          <a:p>
            <a:pPr algn="ctr"/>
            <a:endParaRPr lang="he-IL" sz="2800" b="1" dirty="0">
              <a:solidFill>
                <a:srgbClr val="FF0000"/>
              </a:solidFill>
            </a:endParaRPr>
          </a:p>
          <a:p>
            <a:pPr algn="ctr"/>
            <a:r>
              <a:rPr lang="he-IL" sz="2000" b="1" dirty="0">
                <a:latin typeface="David" panose="020E0502060401010101" pitchFamily="34" charset="-79"/>
                <a:cs typeface="David" panose="020E0502060401010101" pitchFamily="34" charset="-79"/>
              </a:rPr>
              <a:t>היערכות למקרה קיצון</a:t>
            </a:r>
          </a:p>
          <a:p>
            <a:pPr algn="ctr"/>
            <a:r>
              <a:rPr lang="he-IL" sz="2000" b="1" dirty="0">
                <a:latin typeface="David" panose="020E0502060401010101" pitchFamily="34" charset="-79"/>
                <a:cs typeface="David" panose="020E0502060401010101" pitchFamily="34" charset="-79"/>
              </a:rPr>
              <a:t>רעידת אדמה חזקה בישראל</a:t>
            </a:r>
          </a:p>
        </p:txBody>
      </p:sp>
      <p:pic>
        <p:nvPicPr>
          <p:cNvPr id="12" name="תמונה 11"/>
          <p:cNvPicPr>
            <a:picLocks noChangeAspect="1"/>
          </p:cNvPicPr>
          <p:nvPr/>
        </p:nvPicPr>
        <p:blipFill>
          <a:blip r:embed="rId2"/>
          <a:stretch>
            <a:fillRect/>
          </a:stretch>
        </p:blipFill>
        <p:spPr>
          <a:xfrm>
            <a:off x="7800975" y="41945"/>
            <a:ext cx="1343025" cy="866775"/>
          </a:xfrm>
          <a:prstGeom prst="rect">
            <a:avLst/>
          </a:prstGeom>
        </p:spPr>
      </p:pic>
      <p:sp>
        <p:nvSpPr>
          <p:cNvPr id="3" name="TextBox 2"/>
          <p:cNvSpPr txBox="1"/>
          <p:nvPr/>
        </p:nvSpPr>
        <p:spPr>
          <a:xfrm>
            <a:off x="-828600" y="475332"/>
            <a:ext cx="8368396" cy="738664"/>
          </a:xfrm>
          <a:prstGeom prst="rect">
            <a:avLst/>
          </a:prstGeom>
          <a:noFill/>
        </p:spPr>
        <p:txBody>
          <a:bodyPr wrap="square" rtlCol="1">
            <a:spAutoFit/>
          </a:bodyPr>
          <a:lstStyle/>
          <a:p>
            <a:pPr>
              <a:lnSpc>
                <a:spcPct val="200000"/>
              </a:lnSpc>
            </a:pPr>
            <a:r>
              <a:rPr lang="he-IL" sz="2400" b="1" dirty="0">
                <a:latin typeface="David" panose="020E0502060401010101" pitchFamily="34" charset="-79"/>
                <a:cs typeface="David" panose="020E0502060401010101" pitchFamily="34" charset="-79"/>
              </a:rPr>
              <a:t>רקע תיאורטי - מידע ומודעות באמצעות לימוד במערכת החינוך</a:t>
            </a:r>
          </a:p>
        </p:txBody>
      </p:sp>
      <p:sp>
        <p:nvSpPr>
          <p:cNvPr id="4" name="TextBox 3"/>
          <p:cNvSpPr txBox="1"/>
          <p:nvPr/>
        </p:nvSpPr>
        <p:spPr>
          <a:xfrm>
            <a:off x="395536" y="1246439"/>
            <a:ext cx="7704856" cy="5262979"/>
          </a:xfrm>
          <a:prstGeom prst="rect">
            <a:avLst/>
          </a:prstGeom>
          <a:noFill/>
        </p:spPr>
        <p:txBody>
          <a:bodyPr wrap="square" rtlCol="1">
            <a:spAutoFit/>
          </a:bodyPr>
          <a:lstStyle/>
          <a:p>
            <a:pPr marL="285750" indent="-285750">
              <a:buFont typeface="Wingdings" panose="05000000000000000000" pitchFamily="2" charset="2"/>
              <a:buChar char="q"/>
            </a:pPr>
            <a:r>
              <a:rPr lang="he-IL" sz="2400" dirty="0">
                <a:latin typeface="David" panose="020E0502060401010101" pitchFamily="34" charset="-79"/>
                <a:cs typeface="David" panose="020E0502060401010101" pitchFamily="34" charset="-79"/>
              </a:rPr>
              <a:t> תכנית הלימודים ב"גאוגרפיה – אדם וסביבה" בכיתות ה' - י"ב</a:t>
            </a:r>
          </a:p>
          <a:p>
            <a:r>
              <a:rPr lang="he-IL" sz="2400" dirty="0">
                <a:latin typeface="David" panose="020E0502060401010101" pitchFamily="34" charset="-79"/>
                <a:cs typeface="David" panose="020E0502060401010101" pitchFamily="34" charset="-79"/>
              </a:rPr>
              <a:t>     -  בכיתת ב' – ט', מקצוע חובה בכל המגזרים</a:t>
            </a:r>
          </a:p>
          <a:p>
            <a:r>
              <a:rPr lang="he-IL" sz="2400" dirty="0">
                <a:latin typeface="David" panose="020E0502060401010101" pitchFamily="34" charset="-79"/>
                <a:cs typeface="David" panose="020E0502060401010101" pitchFamily="34" charset="-79"/>
              </a:rPr>
              <a:t>     -  בכיתות י' – י"ב  מקצוע בחירה לבגרות בהיקף מורחב</a:t>
            </a:r>
          </a:p>
          <a:p>
            <a:endParaRPr lang="he-IL"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  </a:t>
            </a:r>
            <a:r>
              <a:rPr lang="he-IL" sz="2400" u="sng" dirty="0">
                <a:latin typeface="David" panose="020E0502060401010101" pitchFamily="34" charset="-79"/>
                <a:cs typeface="David" panose="020E0502060401010101" pitchFamily="34" charset="-79"/>
              </a:rPr>
              <a:t>שימוש בחומרי למידה מתוקשבים </a:t>
            </a:r>
            <a:r>
              <a:rPr lang="he-IL" sz="2400" dirty="0">
                <a:latin typeface="David" panose="020E0502060401010101" pitchFamily="34" charset="-79"/>
                <a:cs typeface="David" panose="020E0502060401010101" pitchFamily="34" charset="-79"/>
              </a:rPr>
              <a:t>:</a:t>
            </a:r>
          </a:p>
          <a:p>
            <a:r>
              <a:rPr lang="he-IL" sz="2400" dirty="0">
                <a:latin typeface="David" panose="020E0502060401010101" pitchFamily="34" charset="-79"/>
                <a:cs typeface="David" panose="020E0502060401010101" pitchFamily="34" charset="-79"/>
              </a:rPr>
              <a:t>        - פיקוד העורף: </a:t>
            </a:r>
            <a:r>
              <a:rPr lang="he-IL" sz="2400" dirty="0">
                <a:latin typeface="David" panose="020E0502060401010101" pitchFamily="34" charset="-79"/>
                <a:cs typeface="David" panose="020E0502060401010101" pitchFamily="34" charset="-79"/>
                <a:hlinkClick r:id="rId3"/>
              </a:rPr>
              <a:t>כיצד להתנהג בעת רעידת אדמה</a:t>
            </a:r>
            <a:endParaRPr lang="he-IL"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        - המכון </a:t>
            </a:r>
            <a:r>
              <a:rPr lang="he-IL" sz="2400" dirty="0" err="1">
                <a:latin typeface="David" panose="020E0502060401010101" pitchFamily="34" charset="-79"/>
                <a:cs typeface="David" panose="020E0502060401010101" pitchFamily="34" charset="-79"/>
              </a:rPr>
              <a:t>הגיאופיזי</a:t>
            </a: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4"/>
              </a:rPr>
              <a:t>היערכות לרעידות אדמה בישראל</a:t>
            </a:r>
            <a:endParaRPr lang="he-IL" sz="2400" dirty="0">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a:p>
            <a:pPr marL="342900" indent="-342900">
              <a:buFont typeface="Wingdings" panose="05000000000000000000" pitchFamily="2" charset="2"/>
              <a:buChar char="q"/>
            </a:pPr>
            <a:r>
              <a:rPr lang="he-IL" sz="2400" dirty="0">
                <a:latin typeface="David" panose="020E0502060401010101" pitchFamily="34" charset="-79"/>
                <a:cs typeface="David" panose="020E0502060401010101" pitchFamily="34" charset="-79"/>
              </a:rPr>
              <a:t>פעילויות לשכבות גיל שנכתבו על ידי פיקוד העורף ומשרד החינוך</a:t>
            </a:r>
          </a:p>
          <a:p>
            <a:pPr marL="342900" indent="-342900">
              <a:buFont typeface="Wingdings" panose="05000000000000000000" pitchFamily="2" charset="2"/>
              <a:buChar char="q"/>
            </a:pPr>
            <a:endParaRPr lang="he-IL" sz="2400" dirty="0">
              <a:latin typeface="David" panose="020E0502060401010101" pitchFamily="34" charset="-79"/>
              <a:cs typeface="David" panose="020E0502060401010101" pitchFamily="34" charset="-79"/>
            </a:endParaRPr>
          </a:p>
          <a:p>
            <a:pPr marL="342900" indent="-342900">
              <a:buFont typeface="Wingdings" panose="05000000000000000000" pitchFamily="2" charset="2"/>
              <a:buChar char="q"/>
            </a:pPr>
            <a:r>
              <a:rPr lang="he-IL" sz="2400" dirty="0">
                <a:latin typeface="David" panose="020E0502060401010101" pitchFamily="34" charset="-79"/>
                <a:cs typeface="David" panose="020E0502060401010101" pitchFamily="34" charset="-79"/>
              </a:rPr>
              <a:t>המלצות ללמידה:</a:t>
            </a:r>
          </a:p>
          <a:p>
            <a:r>
              <a:rPr lang="he-IL" sz="2400" dirty="0">
                <a:latin typeface="David" panose="020E0502060401010101" pitchFamily="34" charset="-79"/>
                <a:cs typeface="David" panose="020E0502060401010101" pitchFamily="34" charset="-79"/>
              </a:rPr>
              <a:t>     -  במסגרת תכנית הלימודים</a:t>
            </a:r>
          </a:p>
          <a:p>
            <a:r>
              <a:rPr lang="he-IL" sz="2400" dirty="0">
                <a:latin typeface="David" panose="020E0502060401010101" pitchFamily="34" charset="-79"/>
                <a:cs typeface="David" panose="020E0502060401010101" pitchFamily="34" charset="-79"/>
              </a:rPr>
              <a:t>     -  במסגרת שבוע/יום תרגולי היערכות (לפני ואחרי)</a:t>
            </a:r>
          </a:p>
          <a:p>
            <a:r>
              <a:rPr lang="he-IL" sz="2400" dirty="0">
                <a:latin typeface="David" panose="020E0502060401010101" pitchFamily="34" charset="-79"/>
                <a:cs typeface="David" panose="020E0502060401010101" pitchFamily="34" charset="-79"/>
              </a:rPr>
              <a:t>     -  לימוד הנושא בהקשר לאירועים אקטואליים בארץ ובעולם</a:t>
            </a:r>
          </a:p>
        </p:txBody>
      </p:sp>
    </p:spTree>
    <p:extLst>
      <p:ext uri="{BB962C8B-B14F-4D97-AF65-F5344CB8AC3E}">
        <p14:creationId xmlns:p14="http://schemas.microsoft.com/office/powerpoint/2010/main" val="241285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p:cNvGrpSpPr/>
          <p:nvPr/>
        </p:nvGrpSpPr>
        <p:grpSpPr>
          <a:xfrm>
            <a:off x="-180528" y="260648"/>
            <a:ext cx="9144000" cy="6720893"/>
            <a:chOff x="0" y="41945"/>
            <a:chExt cx="9144000" cy="6720893"/>
          </a:xfrm>
        </p:grpSpPr>
        <p:sp>
          <p:nvSpPr>
            <p:cNvPr id="2" name="TextBox 1"/>
            <p:cNvSpPr txBox="1"/>
            <p:nvPr/>
          </p:nvSpPr>
          <p:spPr>
            <a:xfrm>
              <a:off x="0" y="65278"/>
              <a:ext cx="8928992" cy="4339650"/>
            </a:xfrm>
            <a:prstGeom prst="rect">
              <a:avLst/>
            </a:prstGeom>
            <a:noFill/>
          </p:spPr>
          <p:txBody>
            <a:bodyPr wrap="square" rtlCol="1">
              <a:spAutoFit/>
            </a:bodyPr>
            <a:lstStyle/>
            <a:p>
              <a:pPr algn="ctr"/>
              <a:endParaRPr lang="he-IL" sz="4000" b="1" dirty="0">
                <a:latin typeface="David" panose="020E0502060401010101" pitchFamily="34" charset="-79"/>
                <a:cs typeface="David" panose="020E0502060401010101" pitchFamily="34" charset="-79"/>
              </a:endParaRPr>
            </a:p>
            <a:p>
              <a:pPr algn="ctr"/>
              <a:r>
                <a:rPr lang="he-IL" sz="4000" b="1" dirty="0">
                  <a:latin typeface="David" panose="020E0502060401010101" pitchFamily="34" charset="-79"/>
                  <a:cs typeface="David" panose="020E0502060401010101" pitchFamily="34" charset="-79"/>
                </a:rPr>
                <a:t>מה גורם לרעידות האדמה ברחבי כדור הארץ?</a:t>
              </a:r>
              <a:endParaRPr lang="en-US" sz="4000" b="1" dirty="0">
                <a:latin typeface="David" panose="020E0502060401010101" pitchFamily="34" charset="-79"/>
                <a:cs typeface="David" panose="020E0502060401010101" pitchFamily="34" charset="-79"/>
              </a:endParaRPr>
            </a:p>
            <a:p>
              <a:pPr algn="just"/>
              <a:endParaRPr lang="he-IL" sz="2800" b="1" dirty="0">
                <a:latin typeface="David" panose="020E0502060401010101" pitchFamily="34" charset="-79"/>
                <a:cs typeface="David" panose="020E0502060401010101" pitchFamily="34" charset="-79"/>
              </a:endParaRPr>
            </a:p>
            <a:p>
              <a:pPr algn="just"/>
              <a:r>
                <a:rPr lang="he-IL" sz="2800" b="1" dirty="0">
                  <a:latin typeface="David" panose="020E0502060401010101" pitchFamily="34" charset="-79"/>
                  <a:cs typeface="David" panose="020E0502060401010101" pitchFamily="34" charset="-79"/>
                </a:rPr>
                <a:t>רעידות  אדמה,  צונאמי  והתפרצויות  געשיות  מתרחשים  בשל  תזוזת  לוחות  טקטוניים.  </a:t>
              </a:r>
            </a:p>
            <a:p>
              <a:pPr algn="just"/>
              <a:r>
                <a:rPr lang="he-IL" sz="2800" b="1" dirty="0">
                  <a:latin typeface="David" panose="020E0502060401010101" pitchFamily="34" charset="-79"/>
                  <a:cs typeface="David" panose="020E0502060401010101" pitchFamily="34" charset="-79"/>
                </a:rPr>
                <a:t>אנו  חיים  על  פני  קרום  כדור  הארץ  (</a:t>
              </a:r>
              <a:r>
                <a:rPr lang="he-IL" sz="2800" b="1" dirty="0" err="1">
                  <a:latin typeface="David" panose="020E0502060401010101" pitchFamily="34" charset="-79"/>
                  <a:cs typeface="David" panose="020E0502060401010101" pitchFamily="34" charset="-79"/>
                </a:rPr>
                <a:t>ליתוספירה</a:t>
              </a:r>
              <a:r>
                <a:rPr lang="he-IL" sz="2800" b="1" dirty="0">
                  <a:latin typeface="David" panose="020E0502060401010101" pitchFamily="34" charset="-79"/>
                  <a:cs typeface="David" panose="020E0502060401010101" pitchFamily="34" charset="-79"/>
                </a:rPr>
                <a:t>,  </a:t>
              </a:r>
              <a:r>
                <a:rPr lang="he-IL" sz="2800" b="1" dirty="0" err="1">
                  <a:latin typeface="David" panose="020E0502060401010101" pitchFamily="34" charset="-79"/>
                  <a:cs typeface="David" panose="020E0502060401010101" pitchFamily="34" charset="-79"/>
                </a:rPr>
                <a:t>ליתוס</a:t>
              </a:r>
              <a:r>
                <a:rPr lang="he-IL" sz="2800" b="1" dirty="0">
                  <a:latin typeface="David" panose="020E0502060401010101" pitchFamily="34" charset="-79"/>
                  <a:cs typeface="David" panose="020E0502060401010101" pitchFamily="34" charset="-79"/>
                </a:rPr>
                <a:t> = סלע),  שמורכב  ממספר  לוחות  אשר  נמצאים  בתנועה  מתמדת  לכיוונים  שונים  בשל  זרמי  </a:t>
              </a:r>
              <a:r>
                <a:rPr lang="he-IL" sz="2800" b="1" dirty="0" err="1">
                  <a:latin typeface="David" panose="020E0502060401010101" pitchFamily="34" charset="-79"/>
                  <a:cs typeface="David" panose="020E0502060401010101" pitchFamily="34" charset="-79"/>
                </a:rPr>
                <a:t>עירבול</a:t>
              </a:r>
              <a:r>
                <a:rPr lang="he-IL" sz="2800" b="1" dirty="0">
                  <a:latin typeface="David" panose="020E0502060401010101" pitchFamily="34" charset="-79"/>
                  <a:cs typeface="David" panose="020E0502060401010101" pitchFamily="34" charset="-79"/>
                </a:rPr>
                <a:t>  של  מגמה  שמתחתם.</a:t>
              </a:r>
            </a:p>
            <a:p>
              <a:endParaRPr lang="he-IL" sz="2800" b="1" dirty="0">
                <a:latin typeface="David" panose="020E0502060401010101" pitchFamily="34" charset="-79"/>
                <a:cs typeface="David" panose="020E0502060401010101" pitchFamily="34" charset="-79"/>
              </a:endParaRPr>
            </a:p>
          </p:txBody>
        </p:sp>
        <p:pic>
          <p:nvPicPr>
            <p:cNvPr id="3" name="Picture 3" descr="AtlanticOpens"/>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771800" y="4005064"/>
              <a:ext cx="3060000" cy="275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p:cNvPicPr>
              <a:picLocks noChangeAspect="1"/>
            </p:cNvPicPr>
            <p:nvPr/>
          </p:nvPicPr>
          <p:blipFill>
            <a:blip r:embed="rId3"/>
            <a:stretch>
              <a:fillRect/>
            </a:stretch>
          </p:blipFill>
          <p:spPr>
            <a:xfrm>
              <a:off x="7800975" y="41945"/>
              <a:ext cx="1343025" cy="866775"/>
            </a:xfrm>
            <a:prstGeom prst="rect">
              <a:avLst/>
            </a:prstGeom>
          </p:spPr>
        </p:pic>
      </p:grpSp>
    </p:spTree>
    <p:extLst>
      <p:ext uri="{BB962C8B-B14F-4D97-AF65-F5344CB8AC3E}">
        <p14:creationId xmlns:p14="http://schemas.microsoft.com/office/powerpoint/2010/main" val="3828846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648" y="-464510"/>
            <a:ext cx="8595512" cy="1138773"/>
          </a:xfrm>
          <a:prstGeom prst="rect">
            <a:avLst/>
          </a:prstGeom>
          <a:noFill/>
        </p:spPr>
        <p:txBody>
          <a:bodyPr wrap="square" rtlCol="1">
            <a:spAutoFit/>
          </a:bodyPr>
          <a:lstStyle/>
          <a:p>
            <a:pPr algn="ctr"/>
            <a:endParaRPr lang="he-IL" sz="2800" b="1" dirty="0">
              <a:solidFill>
                <a:srgbClr val="FF0000"/>
              </a:solidFill>
            </a:endParaRPr>
          </a:p>
          <a:p>
            <a:pPr algn="ctr"/>
            <a:r>
              <a:rPr lang="he-IL" sz="2000" b="1" dirty="0">
                <a:latin typeface="David" panose="020E0502060401010101" pitchFamily="34" charset="-79"/>
                <a:cs typeface="David" panose="020E0502060401010101" pitchFamily="34" charset="-79"/>
              </a:rPr>
              <a:t>היערכות למקרה קיצון</a:t>
            </a:r>
          </a:p>
          <a:p>
            <a:pPr algn="ctr"/>
            <a:r>
              <a:rPr lang="he-IL" sz="2000" b="1" dirty="0">
                <a:latin typeface="David" panose="020E0502060401010101" pitchFamily="34" charset="-79"/>
                <a:cs typeface="David" panose="020E0502060401010101" pitchFamily="34" charset="-79"/>
              </a:rPr>
              <a:t>רעידת אדמה חזקה בישראל</a:t>
            </a:r>
          </a:p>
        </p:txBody>
      </p:sp>
      <p:pic>
        <p:nvPicPr>
          <p:cNvPr id="12" name="תמונה 11"/>
          <p:cNvPicPr>
            <a:picLocks noChangeAspect="1"/>
          </p:cNvPicPr>
          <p:nvPr/>
        </p:nvPicPr>
        <p:blipFill>
          <a:blip r:embed="rId2"/>
          <a:stretch>
            <a:fillRect/>
          </a:stretch>
        </p:blipFill>
        <p:spPr>
          <a:xfrm>
            <a:off x="7800975" y="41945"/>
            <a:ext cx="1343025" cy="866775"/>
          </a:xfrm>
          <a:prstGeom prst="rect">
            <a:avLst/>
          </a:prstGeom>
        </p:spPr>
      </p:pic>
      <p:sp>
        <p:nvSpPr>
          <p:cNvPr id="3" name="TextBox 2"/>
          <p:cNvSpPr txBox="1"/>
          <p:nvPr/>
        </p:nvSpPr>
        <p:spPr>
          <a:xfrm>
            <a:off x="1763688" y="908720"/>
            <a:ext cx="5256584" cy="1200329"/>
          </a:xfrm>
          <a:prstGeom prst="rect">
            <a:avLst/>
          </a:prstGeom>
          <a:noFill/>
        </p:spPr>
        <p:txBody>
          <a:bodyPr wrap="square" rtlCol="1">
            <a:spAutoFit/>
          </a:bodyPr>
          <a:lstStyle/>
          <a:p>
            <a:pPr algn="ctr"/>
            <a:r>
              <a:rPr lang="he-IL" sz="3600" b="1" dirty="0">
                <a:latin typeface="David" panose="020E0502060401010101" pitchFamily="34" charset="-79"/>
                <a:cs typeface="David" panose="020E0502060401010101" pitchFamily="34" charset="-79"/>
              </a:rPr>
              <a:t>      יחידות ייעודיות</a:t>
            </a:r>
          </a:p>
          <a:p>
            <a:pPr algn="ctr"/>
            <a:r>
              <a:rPr lang="he-IL" sz="3600" b="1" dirty="0">
                <a:latin typeface="David" panose="020E0502060401010101" pitchFamily="34" charset="-79"/>
                <a:cs typeface="David" panose="020E0502060401010101" pitchFamily="34" charset="-79"/>
              </a:rPr>
              <a:t>     פיקוד העורף</a:t>
            </a:r>
          </a:p>
        </p:txBody>
      </p:sp>
      <p:sp>
        <p:nvSpPr>
          <p:cNvPr id="4" name="TextBox 3"/>
          <p:cNvSpPr txBox="1"/>
          <p:nvPr/>
        </p:nvSpPr>
        <p:spPr>
          <a:xfrm>
            <a:off x="413792" y="2708920"/>
            <a:ext cx="7704856" cy="1477328"/>
          </a:xfrm>
          <a:prstGeom prst="rect">
            <a:avLst/>
          </a:prstGeom>
          <a:noFill/>
        </p:spPr>
        <p:txBody>
          <a:bodyPr wrap="square" rtlCol="1">
            <a:spAutoFit/>
          </a:bodyPr>
          <a:lstStyle/>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מידע ופעילויות: </a:t>
            </a:r>
            <a:r>
              <a:rPr lang="he-IL" sz="2400" dirty="0">
                <a:latin typeface="David" panose="020E0502060401010101" pitchFamily="34" charset="-79"/>
                <a:cs typeface="David" panose="020E0502060401010101" pitchFamily="34" charset="-79"/>
                <a:hlinkClick r:id="rId3"/>
              </a:rPr>
              <a:t>פיקוד העורף</a:t>
            </a:r>
            <a:endParaRPr lang="he-IL" sz="2400" dirty="0">
              <a:latin typeface="David" panose="020E0502060401010101" pitchFamily="34" charset="-79"/>
              <a:cs typeface="David" panose="020E0502060401010101" pitchFamily="34" charset="-79"/>
            </a:endParaRPr>
          </a:p>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4"/>
              </a:rPr>
              <a:t>חילוץ והצלה </a:t>
            </a:r>
            <a:r>
              <a:rPr lang="he-IL" sz="2400" dirty="0">
                <a:latin typeface="David" panose="020E0502060401010101" pitchFamily="34" charset="-79"/>
                <a:cs typeface="David" panose="020E0502060401010101" pitchFamily="34" charset="-79"/>
              </a:rPr>
              <a:t>(פיקוד העורף)    </a:t>
            </a:r>
          </a:p>
        </p:txBody>
      </p:sp>
    </p:spTree>
    <p:extLst>
      <p:ext uri="{BB962C8B-B14F-4D97-AF65-F5344CB8AC3E}">
        <p14:creationId xmlns:p14="http://schemas.microsoft.com/office/powerpoint/2010/main" val="203240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648" y="-464510"/>
            <a:ext cx="8595512" cy="1138773"/>
          </a:xfrm>
          <a:prstGeom prst="rect">
            <a:avLst/>
          </a:prstGeom>
          <a:noFill/>
        </p:spPr>
        <p:txBody>
          <a:bodyPr wrap="square" rtlCol="1">
            <a:spAutoFit/>
          </a:bodyPr>
          <a:lstStyle/>
          <a:p>
            <a:pPr algn="ctr"/>
            <a:endParaRPr lang="he-IL" sz="2800" b="1" dirty="0">
              <a:solidFill>
                <a:srgbClr val="FF0000"/>
              </a:solidFill>
            </a:endParaRPr>
          </a:p>
          <a:p>
            <a:pPr algn="ctr"/>
            <a:r>
              <a:rPr lang="he-IL" sz="2000" b="1" dirty="0">
                <a:latin typeface="David" panose="020E0502060401010101" pitchFamily="34" charset="-79"/>
                <a:cs typeface="David" panose="020E0502060401010101" pitchFamily="34" charset="-79"/>
              </a:rPr>
              <a:t>היערכות למקרה קיצון</a:t>
            </a:r>
          </a:p>
          <a:p>
            <a:pPr algn="ctr"/>
            <a:r>
              <a:rPr lang="he-IL" sz="2000" b="1" dirty="0">
                <a:latin typeface="David" panose="020E0502060401010101" pitchFamily="34" charset="-79"/>
                <a:cs typeface="David" panose="020E0502060401010101" pitchFamily="34" charset="-79"/>
              </a:rPr>
              <a:t>רעידת אדמה חזקה בישראל</a:t>
            </a:r>
          </a:p>
        </p:txBody>
      </p:sp>
      <p:pic>
        <p:nvPicPr>
          <p:cNvPr id="12" name="תמונה 11"/>
          <p:cNvPicPr>
            <a:picLocks noChangeAspect="1"/>
          </p:cNvPicPr>
          <p:nvPr/>
        </p:nvPicPr>
        <p:blipFill>
          <a:blip r:embed="rId2"/>
          <a:stretch>
            <a:fillRect/>
          </a:stretch>
        </p:blipFill>
        <p:spPr>
          <a:xfrm>
            <a:off x="7800975" y="41945"/>
            <a:ext cx="1343025" cy="866775"/>
          </a:xfrm>
          <a:prstGeom prst="rect">
            <a:avLst/>
          </a:prstGeom>
        </p:spPr>
      </p:pic>
      <p:sp>
        <p:nvSpPr>
          <p:cNvPr id="3" name="TextBox 2"/>
          <p:cNvSpPr txBox="1"/>
          <p:nvPr/>
        </p:nvSpPr>
        <p:spPr>
          <a:xfrm>
            <a:off x="323528" y="629762"/>
            <a:ext cx="7147048" cy="1061829"/>
          </a:xfrm>
          <a:prstGeom prst="rect">
            <a:avLst/>
          </a:prstGeom>
          <a:noFill/>
        </p:spPr>
        <p:txBody>
          <a:bodyPr wrap="square" rtlCol="1">
            <a:spAutoFit/>
          </a:bodyPr>
          <a:lstStyle/>
          <a:p>
            <a:pPr>
              <a:lnSpc>
                <a:spcPct val="200000"/>
              </a:lnSpc>
            </a:pPr>
            <a:r>
              <a:rPr lang="he-IL" sz="3600" b="1" dirty="0">
                <a:latin typeface="David" panose="020E0502060401010101" pitchFamily="34" charset="-79"/>
                <a:cs typeface="David" panose="020E0502060401010101" pitchFamily="34" charset="-79"/>
              </a:rPr>
              <a:t>תשתיות, תקנים למבנים, חיזוק מבנים</a:t>
            </a:r>
          </a:p>
        </p:txBody>
      </p:sp>
      <p:sp>
        <p:nvSpPr>
          <p:cNvPr id="4" name="TextBox 3"/>
          <p:cNvSpPr txBox="1"/>
          <p:nvPr/>
        </p:nvSpPr>
        <p:spPr>
          <a:xfrm>
            <a:off x="467544" y="1783023"/>
            <a:ext cx="7704856" cy="3785652"/>
          </a:xfrm>
          <a:prstGeom prst="rect">
            <a:avLst/>
          </a:prstGeom>
          <a:noFill/>
        </p:spPr>
        <p:txBody>
          <a:bodyPr wrap="square" rtlCol="1">
            <a:spAutoFit/>
          </a:bodyPr>
          <a:lstStyle/>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מידע ופעילויות: </a:t>
            </a:r>
            <a:r>
              <a:rPr lang="he-IL" sz="2400" dirty="0">
                <a:latin typeface="David" panose="020E0502060401010101" pitchFamily="34" charset="-79"/>
                <a:cs typeface="David" panose="020E0502060401010101" pitchFamily="34" charset="-79"/>
                <a:hlinkClick r:id="rId3"/>
              </a:rPr>
              <a:t>פיקוד העורף</a:t>
            </a:r>
            <a:endParaRPr lang="he-IL" sz="2400" dirty="0">
              <a:latin typeface="David" panose="020E0502060401010101" pitchFamily="34" charset="-79"/>
              <a:cs typeface="David" panose="020E0502060401010101" pitchFamily="34" charset="-79"/>
            </a:endParaRPr>
          </a:p>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4"/>
              </a:rPr>
              <a:t>חילוץ והצלה </a:t>
            </a:r>
            <a:r>
              <a:rPr lang="he-IL" sz="2400" dirty="0">
                <a:latin typeface="David" panose="020E0502060401010101" pitchFamily="34" charset="-79"/>
                <a:cs typeface="David" panose="020E0502060401010101" pitchFamily="34" charset="-79"/>
              </a:rPr>
              <a:t>(פיקוד העורף) </a:t>
            </a:r>
          </a:p>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hlinkClick r:id="rId5"/>
              </a:rPr>
              <a:t>תקנים</a:t>
            </a:r>
            <a:r>
              <a:rPr lang="he-IL" sz="2400" dirty="0">
                <a:latin typeface="David" panose="020E0502060401010101" pitchFamily="34" charset="-79"/>
                <a:cs typeface="David" panose="020E0502060401010101" pitchFamily="34" charset="-79"/>
              </a:rPr>
              <a:t> </a:t>
            </a:r>
          </a:p>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תמ"א 38 - דוגמאות לקישורים בנושא:</a:t>
            </a:r>
          </a:p>
          <a:p>
            <a:pPr>
              <a:lnSpc>
                <a:spcPct val="200000"/>
              </a:lnSpc>
            </a:pP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6"/>
              </a:rPr>
              <a:t>משרד השיכון</a:t>
            </a: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7"/>
              </a:rPr>
              <a:t>משרד הפנים</a:t>
            </a: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8"/>
              </a:rPr>
              <a:t>מדלן - מיפוי מיזמי תמ"א </a:t>
            </a:r>
            <a:r>
              <a:rPr lang="he-IL" sz="2400" dirty="0">
                <a:latin typeface="David" panose="020E0502060401010101" pitchFamily="34" charset="-79"/>
                <a:cs typeface="David" panose="020E0502060401010101" pitchFamily="34" charset="-79"/>
              </a:rPr>
              <a:t>38</a:t>
            </a:r>
          </a:p>
        </p:txBody>
      </p:sp>
    </p:spTree>
    <p:extLst>
      <p:ext uri="{BB962C8B-B14F-4D97-AF65-F5344CB8AC3E}">
        <p14:creationId xmlns:p14="http://schemas.microsoft.com/office/powerpoint/2010/main" val="1172900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44661" y="1078095"/>
            <a:ext cx="5583406" cy="1288751"/>
          </a:xfrm>
          <a:prstGeom prst="rect">
            <a:avLst/>
          </a:prstGeom>
        </p:spPr>
        <p:txBody>
          <a:bodyPr wrap="square">
            <a:spAutoFit/>
          </a:bodyPr>
          <a:lstStyle/>
          <a:p>
            <a:pPr>
              <a:lnSpc>
                <a:spcPct val="150000"/>
              </a:lnSpc>
            </a:pPr>
            <a:r>
              <a:rPr lang="he-IL" b="1" u="sng" dirty="0">
                <a:latin typeface="Times New Roman" panose="02020603050405020304" pitchFamily="18" charset="0"/>
                <a:ea typeface="Times New Roman" panose="02020603050405020304" pitchFamily="18" charset="0"/>
              </a:rPr>
              <a:t>בנייה מותאמת לרעידות אדמה</a:t>
            </a:r>
            <a:endParaRPr lang="he-IL" b="1" dirty="0">
              <a:latin typeface="Times New Roman" panose="02020603050405020304" pitchFamily="18" charset="0"/>
              <a:ea typeface="Times New Roman" panose="02020603050405020304" pitchFamily="18" charset="0"/>
            </a:endParaRPr>
          </a:p>
          <a:p>
            <a:pPr lvl="0">
              <a:lnSpc>
                <a:spcPct val="150000"/>
              </a:lnSpc>
            </a:pPr>
            <a:r>
              <a:rPr lang="he-IL" b="1" dirty="0">
                <a:latin typeface="Times New Roman" panose="02020603050405020304" pitchFamily="18" charset="0"/>
                <a:ea typeface="Times New Roman" panose="02020603050405020304" pitchFamily="18" charset="0"/>
              </a:rPr>
              <a:t>בעשרות השנים האחרונות נבנו  מבנים על פי תקני בנייה מחמירים שאמורים  לעמוד  ברעידות  אדמה  חזקות.  </a:t>
            </a:r>
            <a:endParaRPr lang="en-US" b="1" dirty="0">
              <a:latin typeface="Times New Roman" panose="02020603050405020304" pitchFamily="18" charset="0"/>
              <a:ea typeface="Times New Roman" panose="02020603050405020304" pitchFamily="18" charset="0"/>
            </a:endParaRPr>
          </a:p>
        </p:txBody>
      </p:sp>
      <p:pic>
        <p:nvPicPr>
          <p:cNvPr id="10" name="תמונה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44" y="1621797"/>
            <a:ext cx="2788343" cy="4238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מלבן 4"/>
          <p:cNvSpPr/>
          <p:nvPr/>
        </p:nvSpPr>
        <p:spPr>
          <a:xfrm>
            <a:off x="1259632" y="373863"/>
            <a:ext cx="6046848" cy="507831"/>
          </a:xfrm>
          <a:prstGeom prst="rect">
            <a:avLst/>
          </a:prstGeom>
        </p:spPr>
        <p:txBody>
          <a:bodyPr wrap="none">
            <a:spAutoFit/>
          </a:bodyPr>
          <a:lstStyle/>
          <a:p>
            <a:pPr lvl="0" algn="ctr"/>
            <a:r>
              <a:rPr lang="he-IL" sz="27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David" panose="020E0502060401010101" pitchFamily="34" charset="-79"/>
                <a:cs typeface="David" panose="020E0502060401010101" pitchFamily="34" charset="-79"/>
              </a:rPr>
              <a:t>דרכים אפשריות להתגוננות מפני רעידת אדמה</a:t>
            </a: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168" y="3225627"/>
            <a:ext cx="5357813" cy="29789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2" name="מחבר ישר 11"/>
          <p:cNvCxnSpPr/>
          <p:nvPr/>
        </p:nvCxnSpPr>
        <p:spPr>
          <a:xfrm flipH="1">
            <a:off x="251625" y="1606320"/>
            <a:ext cx="2799162" cy="430142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251625" y="1606320"/>
            <a:ext cx="2799162" cy="430142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H="1">
            <a:off x="3570254" y="3155873"/>
            <a:ext cx="5357813" cy="29789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3543018" y="2856236"/>
            <a:ext cx="5253038" cy="31753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2058" y="2519440"/>
            <a:ext cx="2705207" cy="2599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תמונה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3568" y="2454468"/>
            <a:ext cx="500063" cy="721519"/>
          </a:xfrm>
          <a:prstGeom prst="rect">
            <a:avLst/>
          </a:prstGeom>
        </p:spPr>
      </p:pic>
      <p:pic>
        <p:nvPicPr>
          <p:cNvPr id="13" name="תמונה 12"/>
          <p:cNvPicPr>
            <a:picLocks noChangeAspect="1"/>
          </p:cNvPicPr>
          <p:nvPr/>
        </p:nvPicPr>
        <p:blipFill>
          <a:blip r:embed="rId6"/>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74304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00192" y="908720"/>
            <a:ext cx="2690446" cy="5955989"/>
          </a:xfrm>
          <a:prstGeom prst="rect">
            <a:avLst/>
          </a:prstGeom>
        </p:spPr>
        <p:txBody>
          <a:bodyPr wrap="square">
            <a:spAutoFit/>
          </a:bodyPr>
          <a:lstStyle/>
          <a:p>
            <a:pPr>
              <a:lnSpc>
                <a:spcPct val="150000"/>
              </a:lnSpc>
            </a:pPr>
            <a:r>
              <a:rPr lang="he-IL" sz="1600" b="1" u="sng" dirty="0"/>
              <a:t>הרחבה</a:t>
            </a:r>
            <a:r>
              <a:rPr lang="he-IL" sz="1600" b="1" dirty="0"/>
              <a:t>: </a:t>
            </a:r>
            <a:r>
              <a:rPr lang="he-IL" sz="1600" b="1" u="sng" dirty="0"/>
              <a:t>חיזוק מבנים קיימים</a:t>
            </a:r>
          </a:p>
          <a:p>
            <a:pPr marL="214313" indent="-214313">
              <a:lnSpc>
                <a:spcPct val="150000"/>
              </a:lnSpc>
              <a:buFont typeface="Wingdings" panose="05000000000000000000" pitchFamily="2" charset="2"/>
              <a:buChar char="Ø"/>
            </a:pPr>
            <a:r>
              <a:rPr lang="he-IL" sz="1600" b="1" dirty="0"/>
              <a:t>עד 1980 נבנו בישראל אלפי בתים בתקני בנייה ישנים. החל משנה זאת הבניינים החדשים נבנים לפי תקנים מחמירים, המאפשרים להם לעמוד ברעידת אדמה, אם תתרחש. </a:t>
            </a:r>
          </a:p>
          <a:p>
            <a:pPr>
              <a:lnSpc>
                <a:spcPct val="150000"/>
              </a:lnSpc>
            </a:pPr>
            <a:endParaRPr lang="he-IL" sz="800" b="1" dirty="0"/>
          </a:p>
          <a:p>
            <a:pPr marL="214313" indent="-214313">
              <a:lnSpc>
                <a:spcPct val="150000"/>
              </a:lnSpc>
              <a:buFont typeface="Wingdings" panose="05000000000000000000" pitchFamily="2" charset="2"/>
              <a:buChar char="Ø"/>
            </a:pPr>
            <a:r>
              <a:rPr lang="he-IL" sz="1600" b="1" dirty="0"/>
              <a:t>לצורך הטיפול במבנים שנבנו לפני 1980 אישרה המועצה הארצית לתכנון ובנייה בשנת 2005 את תמ"א 38 - הנקראת "תכנית לחיזוק מבנים מפני רעידות אדמה". </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692696"/>
            <a:ext cx="5780183" cy="51845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תמונה 4"/>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10898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0524" y="4119928"/>
            <a:ext cx="4236134" cy="23828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מלבן 1"/>
          <p:cNvSpPr/>
          <p:nvPr/>
        </p:nvSpPr>
        <p:spPr>
          <a:xfrm>
            <a:off x="4067944" y="891666"/>
            <a:ext cx="4808714" cy="3046988"/>
          </a:xfrm>
          <a:prstGeom prst="rect">
            <a:avLst/>
          </a:prstGeom>
        </p:spPr>
        <p:txBody>
          <a:bodyPr wrap="square">
            <a:spAutoFit/>
          </a:bodyPr>
          <a:lstStyle/>
          <a:p>
            <a:pPr marL="214313" indent="-214313">
              <a:lnSpc>
                <a:spcPct val="150000"/>
              </a:lnSpc>
              <a:buFont typeface="Wingdings" panose="05000000000000000000" pitchFamily="2" charset="2"/>
              <a:buChar char="Ø"/>
            </a:pPr>
            <a:r>
              <a:rPr lang="he-IL" sz="1600" b="1" dirty="0"/>
              <a:t>תמ"א 38 קובעת את התקנים בנושאים שונים בתחום הבנייה (סוג חומרי הבנייה, עובי הקירות, תוספות למבנים), שיש להשתמש בהם באזורים שונים בארץ לחיזוק מבנים ישנים כדי שיעמדו ברעידות האדמה הצפויות. </a:t>
            </a:r>
          </a:p>
          <a:p>
            <a:pPr marL="214313" indent="-214313">
              <a:lnSpc>
                <a:spcPct val="150000"/>
              </a:lnSpc>
              <a:buFont typeface="Wingdings" panose="05000000000000000000" pitchFamily="2" charset="2"/>
              <a:buChar char="Ø"/>
            </a:pPr>
            <a:r>
              <a:rPr lang="he-IL" sz="1600" b="1" dirty="0"/>
              <a:t>בשנים האחרונות שופצו מבנים רבים, אך עדיין יש עבודה רבה במיגון מבני מגורים ומבנים ציבוריים בכל רחבי הארץ מפני נזקי רעידת אדמה. </a:t>
            </a: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602" y="692696"/>
            <a:ext cx="3552326" cy="31687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תמונה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4278520"/>
            <a:ext cx="4107656" cy="20656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תמונה 5"/>
          <p:cNvPicPr>
            <a:picLocks noChangeAspect="1"/>
          </p:cNvPicPr>
          <p:nvPr/>
        </p:nvPicPr>
        <p:blipFill>
          <a:blip r:embed="rId5"/>
          <a:stretch>
            <a:fillRect/>
          </a:stretch>
        </p:blipFill>
        <p:spPr>
          <a:xfrm>
            <a:off x="7800975" y="41945"/>
            <a:ext cx="1343025" cy="866775"/>
          </a:xfrm>
          <a:prstGeom prst="rect">
            <a:avLst/>
          </a:prstGeom>
        </p:spPr>
      </p:pic>
    </p:spTree>
    <p:extLst>
      <p:ext uri="{BB962C8B-B14F-4D97-AF65-F5344CB8AC3E}">
        <p14:creationId xmlns:p14="http://schemas.microsoft.com/office/powerpoint/2010/main" val="415761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מפת מוקדי רעידות אדמה בישראל (מקור: חברת CitySqua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038694"/>
            <a:ext cx="5904656" cy="5701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16632"/>
            <a:ext cx="7560840" cy="923330"/>
          </a:xfrm>
          <a:prstGeom prst="rect">
            <a:avLst/>
          </a:prstGeom>
          <a:noFill/>
        </p:spPr>
        <p:txBody>
          <a:bodyPr wrap="square" rtlCol="1">
            <a:spAutoFit/>
          </a:bodyPr>
          <a:lstStyle/>
          <a:p>
            <a:pPr algn="ctr"/>
            <a:r>
              <a:rPr lang="he-IL" b="1" dirty="0"/>
              <a:t>פרויקטים של תמ"א 38 ביחס למוקדי סיכון מרעידת אדמה (שחור - אפס פרויקטים. אפור - עד 30 פרויקטים. אפור בהיר - 30-500 פרויקטים. לבן - מעל 500 פרויקטים)(מקור: חברת </a:t>
            </a:r>
            <a:r>
              <a:rPr lang="he-IL" b="1" dirty="0" err="1"/>
              <a:t>CitySquare</a:t>
            </a:r>
            <a:r>
              <a:rPr lang="he-IL" b="1" dirty="0"/>
              <a:t>)</a:t>
            </a:r>
          </a:p>
        </p:txBody>
      </p:sp>
      <p:pic>
        <p:nvPicPr>
          <p:cNvPr id="4" name="תמונה 3"/>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017444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2" descr="אינפו: תמ"/>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41945"/>
            <a:ext cx="6624736"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707" y="5480704"/>
            <a:ext cx="1656184" cy="1384995"/>
          </a:xfrm>
          <a:prstGeom prst="rect">
            <a:avLst/>
          </a:prstGeom>
          <a:noFill/>
        </p:spPr>
        <p:txBody>
          <a:bodyPr wrap="square" rtlCol="1">
            <a:spAutoFit/>
          </a:bodyPr>
          <a:lstStyle/>
          <a:p>
            <a:pPr algn="ctr"/>
            <a:r>
              <a:rPr lang="he-IL" sz="1400" b="1" dirty="0"/>
              <a:t>תמ"א  38  -  מספר  פרויקטים  בחלוקה  לפי  ערים</a:t>
            </a:r>
            <a:r>
              <a:rPr lang="en-US" sz="1400" b="1" dirty="0"/>
              <a:t> -  </a:t>
            </a:r>
            <a:r>
              <a:rPr lang="he-IL" sz="1400" b="1" dirty="0"/>
              <a:t>מקור  חברת  </a:t>
            </a:r>
            <a:r>
              <a:rPr lang="en-US" sz="1400" b="1" dirty="0"/>
              <a:t>CITY  SQUARE </a:t>
            </a:r>
            <a:r>
              <a:rPr lang="he-IL" sz="1400" b="1" dirty="0"/>
              <a:t>– מתוך  </a:t>
            </a:r>
            <a:r>
              <a:rPr lang="en-US" sz="1400" b="1" dirty="0"/>
              <a:t>YNET</a:t>
            </a:r>
            <a:endParaRPr lang="en-US" sz="1400" dirty="0"/>
          </a:p>
        </p:txBody>
      </p:sp>
      <p:pic>
        <p:nvPicPr>
          <p:cNvPr id="4" name="תמונה 3"/>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180304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648" y="-464510"/>
            <a:ext cx="8595512" cy="1138773"/>
          </a:xfrm>
          <a:prstGeom prst="rect">
            <a:avLst/>
          </a:prstGeom>
          <a:noFill/>
        </p:spPr>
        <p:txBody>
          <a:bodyPr wrap="square" rtlCol="1">
            <a:spAutoFit/>
          </a:bodyPr>
          <a:lstStyle/>
          <a:p>
            <a:pPr algn="ctr"/>
            <a:endParaRPr lang="he-IL" sz="2800" b="1" dirty="0">
              <a:solidFill>
                <a:srgbClr val="FF0000"/>
              </a:solidFill>
            </a:endParaRPr>
          </a:p>
          <a:p>
            <a:pPr algn="ctr"/>
            <a:r>
              <a:rPr lang="he-IL" sz="2000" b="1" dirty="0">
                <a:latin typeface="David" panose="020E0502060401010101" pitchFamily="34" charset="-79"/>
                <a:cs typeface="David" panose="020E0502060401010101" pitchFamily="34" charset="-79"/>
              </a:rPr>
              <a:t>היערכות למקרה קיצון</a:t>
            </a:r>
          </a:p>
          <a:p>
            <a:pPr algn="ctr"/>
            <a:r>
              <a:rPr lang="he-IL" sz="2000" b="1" dirty="0">
                <a:latin typeface="David" panose="020E0502060401010101" pitchFamily="34" charset="-79"/>
                <a:cs typeface="David" panose="020E0502060401010101" pitchFamily="34" charset="-79"/>
              </a:rPr>
              <a:t>רעידת אדמה חזקה בישראל</a:t>
            </a:r>
          </a:p>
        </p:txBody>
      </p:sp>
      <p:pic>
        <p:nvPicPr>
          <p:cNvPr id="12" name="תמונה 11"/>
          <p:cNvPicPr>
            <a:picLocks noChangeAspect="1"/>
          </p:cNvPicPr>
          <p:nvPr/>
        </p:nvPicPr>
        <p:blipFill>
          <a:blip r:embed="rId2"/>
          <a:stretch>
            <a:fillRect/>
          </a:stretch>
        </p:blipFill>
        <p:spPr>
          <a:xfrm>
            <a:off x="7800975" y="41945"/>
            <a:ext cx="1343025" cy="866775"/>
          </a:xfrm>
          <a:prstGeom prst="rect">
            <a:avLst/>
          </a:prstGeom>
        </p:spPr>
      </p:pic>
      <p:sp>
        <p:nvSpPr>
          <p:cNvPr id="3" name="TextBox 2"/>
          <p:cNvSpPr txBox="1"/>
          <p:nvPr/>
        </p:nvSpPr>
        <p:spPr>
          <a:xfrm>
            <a:off x="-1692696" y="502632"/>
            <a:ext cx="7147048" cy="1061829"/>
          </a:xfrm>
          <a:prstGeom prst="rect">
            <a:avLst/>
          </a:prstGeom>
          <a:noFill/>
        </p:spPr>
        <p:txBody>
          <a:bodyPr wrap="square" rtlCol="1">
            <a:spAutoFit/>
          </a:bodyPr>
          <a:lstStyle/>
          <a:p>
            <a:pPr>
              <a:lnSpc>
                <a:spcPct val="200000"/>
              </a:lnSpc>
            </a:pPr>
            <a:r>
              <a:rPr lang="he-IL" sz="3600" b="1" dirty="0">
                <a:latin typeface="David" panose="020E0502060401010101" pitchFamily="34" charset="-79"/>
                <a:cs typeface="David" panose="020E0502060401010101" pitchFamily="34" charset="-79"/>
              </a:rPr>
              <a:t>תרגול והדרכה</a:t>
            </a:r>
          </a:p>
        </p:txBody>
      </p:sp>
      <p:sp>
        <p:nvSpPr>
          <p:cNvPr id="4" name="TextBox 3"/>
          <p:cNvSpPr txBox="1"/>
          <p:nvPr/>
        </p:nvSpPr>
        <p:spPr>
          <a:xfrm>
            <a:off x="679008" y="1792939"/>
            <a:ext cx="7704856" cy="2308324"/>
          </a:xfrm>
          <a:prstGeom prst="rect">
            <a:avLst/>
          </a:prstGeom>
          <a:noFill/>
        </p:spPr>
        <p:txBody>
          <a:bodyPr wrap="square" rtlCol="1">
            <a:spAutoFit/>
          </a:bodyPr>
          <a:lstStyle/>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3"/>
              </a:rPr>
              <a:t>תרגולים במערכת החינוך</a:t>
            </a:r>
            <a:endParaRPr lang="he-IL" sz="2400" dirty="0">
              <a:latin typeface="David" panose="020E0502060401010101" pitchFamily="34" charset="-79"/>
              <a:cs typeface="David" panose="020E0502060401010101" pitchFamily="34" charset="-79"/>
            </a:endParaRPr>
          </a:p>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hlinkClick r:id="rId4"/>
              </a:rPr>
              <a:t>תכנית חוסן חינוך</a:t>
            </a:r>
            <a:endParaRPr lang="he-IL" sz="2400" dirty="0">
              <a:latin typeface="David" panose="020E0502060401010101" pitchFamily="34" charset="-79"/>
              <a:cs typeface="David" panose="020E0502060401010101" pitchFamily="34" charset="-79"/>
            </a:endParaRPr>
          </a:p>
          <a:p>
            <a:pPr marL="285750" indent="-285750">
              <a:lnSpc>
                <a:spcPct val="200000"/>
              </a:lnSpc>
              <a:buFont typeface="Wingdings" panose="05000000000000000000" pitchFamily="2" charset="2"/>
              <a:buChar char="q"/>
            </a:pPr>
            <a:r>
              <a:rPr lang="he-IL" sz="2400" dirty="0">
                <a:latin typeface="David" panose="020E0502060401010101" pitchFamily="34" charset="-79"/>
                <a:cs typeface="David" panose="020E0502060401010101" pitchFamily="34" charset="-79"/>
                <a:hlinkClick r:id="rId5"/>
              </a:rPr>
              <a:t>התנהגות נכונה בעת רעידות אדמה</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99526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76385" y="962388"/>
            <a:ext cx="8996413" cy="461665"/>
          </a:xfrm>
          <a:prstGeom prst="rect">
            <a:avLst/>
          </a:prstGeom>
        </p:spPr>
        <p:txBody>
          <a:bodyPr wrap="square">
            <a:spAutoFit/>
          </a:bodyPr>
          <a:lstStyle/>
          <a:p>
            <a:pPr>
              <a:lnSpc>
                <a:spcPct val="150000"/>
              </a:lnSpc>
            </a:pPr>
            <a:r>
              <a:rPr lang="he-IL" sz="1600" b="1" dirty="0">
                <a:latin typeface="Times New Roman" panose="02020603050405020304" pitchFamily="18" charset="0"/>
                <a:ea typeface="Times New Roman" panose="02020603050405020304" pitchFamily="18" charset="0"/>
              </a:rPr>
              <a:t>פעולות הדרכה ותרגול להתגוננות  ולהתנהגות בעת  רעידות  אדמה במערכת  החינוך ולכלל הציבור.  </a:t>
            </a:r>
            <a:endParaRPr lang="en-US" sz="1600" b="1" dirty="0">
              <a:latin typeface="Times New Roman" panose="02020603050405020304" pitchFamily="18" charset="0"/>
              <a:ea typeface="Times New Roman" panose="02020603050405020304" pitchFamily="18" charset="0"/>
            </a:endParaRPr>
          </a:p>
        </p:txBody>
      </p:sp>
      <p:pic>
        <p:nvPicPr>
          <p:cNvPr id="7" name="תמונה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1702" y="2837459"/>
            <a:ext cx="3338293" cy="2503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2221" y="1700808"/>
            <a:ext cx="3323915"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577" y="2204864"/>
            <a:ext cx="2107406" cy="3275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תמונה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2715" y="2006135"/>
            <a:ext cx="539543" cy="342930"/>
          </a:xfrm>
          <a:prstGeom prst="rect">
            <a:avLst/>
          </a:prstGeom>
        </p:spPr>
      </p:pic>
      <p:sp>
        <p:nvSpPr>
          <p:cNvPr id="11" name="TextBox 10"/>
          <p:cNvSpPr txBox="1"/>
          <p:nvPr/>
        </p:nvSpPr>
        <p:spPr>
          <a:xfrm>
            <a:off x="6725245" y="2353941"/>
            <a:ext cx="1771650" cy="300082"/>
          </a:xfrm>
          <a:prstGeom prst="rect">
            <a:avLst/>
          </a:prstGeom>
          <a:noFill/>
        </p:spPr>
        <p:txBody>
          <a:bodyPr wrap="square" rtlCol="1">
            <a:spAutoFit/>
          </a:bodyPr>
          <a:lstStyle/>
          <a:p>
            <a:endParaRPr lang="he-IL" sz="1350" dirty="0"/>
          </a:p>
        </p:txBody>
      </p:sp>
      <p:sp>
        <p:nvSpPr>
          <p:cNvPr id="12" name="TextBox 11"/>
          <p:cNvSpPr txBox="1"/>
          <p:nvPr/>
        </p:nvSpPr>
        <p:spPr>
          <a:xfrm>
            <a:off x="6302479" y="1868149"/>
            <a:ext cx="2464187" cy="646331"/>
          </a:xfrm>
          <a:prstGeom prst="rect">
            <a:avLst/>
          </a:prstGeom>
          <a:noFill/>
        </p:spPr>
        <p:txBody>
          <a:bodyPr wrap="square" rtlCol="1">
            <a:spAutoFit/>
          </a:bodyPr>
          <a:lstStyle/>
          <a:p>
            <a:pPr algn="ctr"/>
            <a:r>
              <a:rPr lang="he-IL" sz="1200" dirty="0"/>
              <a:t>            </a:t>
            </a:r>
            <a:r>
              <a:rPr lang="he-IL" sz="1200" b="1" dirty="0">
                <a:hlinkClick r:id="rId6"/>
              </a:rPr>
              <a:t>הנחיות התגוננות בזמן רעידת אדמה</a:t>
            </a:r>
            <a:endParaRPr lang="he-IL" sz="1200" b="1" dirty="0"/>
          </a:p>
          <a:p>
            <a:r>
              <a:rPr lang="he-IL" sz="1200" b="1" dirty="0"/>
              <a:t>                  פיקוד העורף</a:t>
            </a:r>
          </a:p>
        </p:txBody>
      </p:sp>
      <p:sp>
        <p:nvSpPr>
          <p:cNvPr id="13" name="מלבן 12"/>
          <p:cNvSpPr/>
          <p:nvPr/>
        </p:nvSpPr>
        <p:spPr>
          <a:xfrm>
            <a:off x="185296" y="313505"/>
            <a:ext cx="7141700" cy="507831"/>
          </a:xfrm>
          <a:prstGeom prst="rect">
            <a:avLst/>
          </a:prstGeom>
        </p:spPr>
        <p:txBody>
          <a:bodyPr wrap="none">
            <a:spAutoFit/>
          </a:bodyPr>
          <a:lstStyle/>
          <a:p>
            <a:pPr lvl="0" algn="ctr"/>
            <a:r>
              <a:rPr lang="he-IL" sz="27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David" panose="020E0502060401010101" pitchFamily="34" charset="-79"/>
                <a:cs typeface="David" panose="020E0502060401010101" pitchFamily="34" charset="-79"/>
              </a:rPr>
              <a:t>דרכים אפשריות להתגוננות מפני רעידת אדמה (המשך)</a:t>
            </a:r>
          </a:p>
        </p:txBody>
      </p:sp>
      <p:pic>
        <p:nvPicPr>
          <p:cNvPr id="14" name="תמונה 13"/>
          <p:cNvPicPr>
            <a:picLocks noChangeAspect="1"/>
          </p:cNvPicPr>
          <p:nvPr/>
        </p:nvPicPr>
        <p:blipFill>
          <a:blip r:embed="rId7"/>
          <a:stretch>
            <a:fillRect/>
          </a:stretch>
        </p:blipFill>
        <p:spPr>
          <a:xfrm>
            <a:off x="7800975" y="41945"/>
            <a:ext cx="1343025" cy="866775"/>
          </a:xfrm>
          <a:prstGeom prst="rect">
            <a:avLst/>
          </a:prstGeom>
        </p:spPr>
      </p:pic>
    </p:spTree>
    <p:extLst>
      <p:ext uri="{BB962C8B-B14F-4D97-AF65-F5344CB8AC3E}">
        <p14:creationId xmlns:p14="http://schemas.microsoft.com/office/powerpoint/2010/main" val="1487963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692696"/>
            <a:ext cx="8676456" cy="5904656"/>
          </a:xfrm>
          <a:prstGeom prst="rect">
            <a:avLst/>
          </a:prstGeom>
        </p:spPr>
      </p:pic>
      <p:pic>
        <p:nvPicPr>
          <p:cNvPr id="3" name="תמונה 2"/>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47886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unnamed (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0348" y="1583968"/>
            <a:ext cx="7416000" cy="527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254" y="121389"/>
            <a:ext cx="8856984" cy="707886"/>
          </a:xfrm>
          <a:prstGeom prst="rect">
            <a:avLst/>
          </a:prstGeom>
          <a:noFill/>
        </p:spPr>
        <p:txBody>
          <a:bodyPr wrap="square" rtlCol="1">
            <a:spAutoFit/>
          </a:bodyPr>
          <a:lstStyle/>
          <a:p>
            <a:pPr algn="ctr"/>
            <a:r>
              <a:rPr lang="he-IL" sz="4000" b="1" dirty="0">
                <a:latin typeface="David" panose="020E0502060401010101" pitchFamily="34" charset="-79"/>
                <a:cs typeface="David" panose="020E0502060401010101" pitchFamily="34" charset="-79"/>
              </a:rPr>
              <a:t>יבשת העל "</a:t>
            </a:r>
            <a:r>
              <a:rPr lang="he-IL" sz="4000" b="1" dirty="0" err="1">
                <a:latin typeface="David" panose="020E0502060401010101" pitchFamily="34" charset="-79"/>
                <a:cs typeface="David" panose="020E0502060401010101" pitchFamily="34" charset="-79"/>
              </a:rPr>
              <a:t>פנגאה</a:t>
            </a:r>
            <a:r>
              <a:rPr lang="he-IL" sz="4000" b="1" dirty="0">
                <a:latin typeface="David" panose="020E0502060401010101" pitchFamily="34" charset="-79"/>
                <a:cs typeface="David" panose="020E0502060401010101" pitchFamily="34" charset="-79"/>
              </a:rPr>
              <a:t>"</a:t>
            </a:r>
            <a:endParaRPr lang="en-US" sz="4000" b="1" dirty="0">
              <a:latin typeface="David" panose="020E0502060401010101" pitchFamily="34" charset="-79"/>
              <a:cs typeface="David" panose="020E0502060401010101" pitchFamily="34" charset="-79"/>
            </a:endParaRPr>
          </a:p>
        </p:txBody>
      </p:sp>
      <p:sp>
        <p:nvSpPr>
          <p:cNvPr id="4" name="TextBox 3"/>
          <p:cNvSpPr txBox="1"/>
          <p:nvPr/>
        </p:nvSpPr>
        <p:spPr>
          <a:xfrm>
            <a:off x="568152" y="853637"/>
            <a:ext cx="8100392" cy="707886"/>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בעבר  הרחוק  כל  היבשות  היו  מחוברות  ליבשת  אחת  גדולה  שנקראה  "</a:t>
            </a:r>
            <a:r>
              <a:rPr lang="he-IL" sz="2000" b="1" dirty="0" err="1">
                <a:latin typeface="David" panose="020E0502060401010101" pitchFamily="34" charset="-79"/>
                <a:cs typeface="David" panose="020E0502060401010101" pitchFamily="34" charset="-79"/>
              </a:rPr>
              <a:t>פנגאה</a:t>
            </a:r>
            <a:r>
              <a:rPr lang="he-IL" sz="2000" b="1" dirty="0">
                <a:latin typeface="David" panose="020E0502060401010101" pitchFamily="34" charset="-79"/>
                <a:cs typeface="David" panose="020E0502060401010101" pitchFamily="34" charset="-79"/>
              </a:rPr>
              <a:t>"  אשר נפרדה  לכמה  חלקים =  מספר  יבשות.</a:t>
            </a:r>
          </a:p>
        </p:txBody>
      </p:sp>
      <p:sp>
        <p:nvSpPr>
          <p:cNvPr id="5" name="TextBox 4"/>
          <p:cNvSpPr txBox="1"/>
          <p:nvPr/>
        </p:nvSpPr>
        <p:spPr>
          <a:xfrm>
            <a:off x="3491880" y="6525344"/>
            <a:ext cx="5616624" cy="276999"/>
          </a:xfrm>
          <a:prstGeom prst="rect">
            <a:avLst/>
          </a:prstGeom>
          <a:noFill/>
        </p:spPr>
        <p:txBody>
          <a:bodyPr wrap="square" rtlCol="1">
            <a:spAutoFit/>
          </a:bodyPr>
          <a:lstStyle/>
          <a:p>
            <a:r>
              <a:rPr lang="he-IL" sz="1200" dirty="0"/>
              <a:t>מקור: </a:t>
            </a:r>
            <a:r>
              <a:rPr lang="he-IL" sz="1200" dirty="0" err="1"/>
              <a:t>ויקימדיה</a:t>
            </a:r>
            <a:r>
              <a:rPr lang="he-IL" sz="1200" dirty="0"/>
              <a:t> </a:t>
            </a:r>
            <a:r>
              <a:rPr lang="en-US" sz="1200" dirty="0"/>
              <a:t>https://commons.wikimedia.org/wiki/File:Pangaea_continentsHe.png</a:t>
            </a:r>
            <a:endParaRPr lang="he-IL" sz="1200" dirty="0"/>
          </a:p>
        </p:txBody>
      </p:sp>
      <p:pic>
        <p:nvPicPr>
          <p:cNvPr id="8" name="תמונה 7"/>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935821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907704" y="1859340"/>
            <a:ext cx="4950296" cy="2308324"/>
          </a:xfrm>
          <a:prstGeom prst="rect">
            <a:avLst/>
          </a:prstGeom>
        </p:spPr>
        <p:txBody>
          <a:bodyPr wrap="square">
            <a:spAutoFit/>
          </a:bodyPr>
          <a:lstStyle/>
          <a:p>
            <a:r>
              <a:rPr lang="he-IL" dirty="0">
                <a:hlinkClick r:id="rId2"/>
              </a:rPr>
              <a:t>היערכות לרעידות אדמה - המכון </a:t>
            </a:r>
            <a:r>
              <a:rPr lang="he-IL" dirty="0" err="1">
                <a:hlinkClick r:id="rId2"/>
              </a:rPr>
              <a:t>הגיאופיזי</a:t>
            </a:r>
            <a:r>
              <a:rPr lang="he-IL" dirty="0">
                <a:hlinkClick r:id="rId2"/>
              </a:rPr>
              <a:t> לישראל</a:t>
            </a:r>
            <a:endParaRPr lang="en-US" dirty="0"/>
          </a:p>
          <a:p>
            <a:endParaRPr lang="en-US" dirty="0"/>
          </a:p>
          <a:p>
            <a:endParaRPr lang="en-US" dirty="0"/>
          </a:p>
          <a:p>
            <a:endParaRPr lang="he-IL" dirty="0"/>
          </a:p>
          <a:p>
            <a:endParaRPr lang="he-IL" dirty="0"/>
          </a:p>
          <a:p>
            <a:r>
              <a:rPr lang="he-IL" dirty="0">
                <a:hlinkClick r:id="rId3"/>
              </a:rPr>
              <a:t>היערכות לרעידות אדמה – פיקוד העורף</a:t>
            </a:r>
            <a:endParaRPr lang="he-IL" dirty="0"/>
          </a:p>
          <a:p>
            <a:endParaRPr lang="he-IL" dirty="0"/>
          </a:p>
          <a:p>
            <a:endParaRPr lang="he-IL" dirty="0"/>
          </a:p>
        </p:txBody>
      </p:sp>
      <p:pic>
        <p:nvPicPr>
          <p:cNvPr id="3" name="תמונה 2"/>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474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383" y="1068265"/>
            <a:ext cx="7107887" cy="5169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useBgFill="1">
        <p:nvSpPr>
          <p:cNvPr id="2" name="מלבן 1"/>
          <p:cNvSpPr/>
          <p:nvPr/>
        </p:nvSpPr>
        <p:spPr>
          <a:xfrm>
            <a:off x="5505715" y="1187231"/>
            <a:ext cx="3453362" cy="1155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he-IL" sz="1600" b="1" dirty="0">
                <a:latin typeface="Times New Roman" panose="02020603050405020304" pitchFamily="18" charset="0"/>
                <a:ea typeface="Times New Roman" panose="02020603050405020304" pitchFamily="18" charset="0"/>
              </a:rPr>
              <a:t>כוחות חילוץ והצלה ערוכים  ומוכנים  להיכנס במהירות לאזורים שנפגעים,  ולהחיש סיוע לאוכלוסייה.  </a:t>
            </a:r>
            <a:endParaRPr lang="en-US" sz="1600" b="1" dirty="0">
              <a:latin typeface="Times New Roman" panose="02020603050405020304" pitchFamily="18" charset="0"/>
              <a:ea typeface="Times New Roman" panose="02020603050405020304" pitchFamily="18" charset="0"/>
            </a:endParaRPr>
          </a:p>
        </p:txBody>
      </p:sp>
      <p:sp>
        <p:nvSpPr>
          <p:cNvPr id="5" name="מלבן 4"/>
          <p:cNvSpPr/>
          <p:nvPr/>
        </p:nvSpPr>
        <p:spPr>
          <a:xfrm>
            <a:off x="292476" y="244611"/>
            <a:ext cx="7141700" cy="507831"/>
          </a:xfrm>
          <a:prstGeom prst="rect">
            <a:avLst/>
          </a:prstGeom>
        </p:spPr>
        <p:txBody>
          <a:bodyPr wrap="none">
            <a:spAutoFit/>
          </a:bodyPr>
          <a:lstStyle/>
          <a:p>
            <a:pPr lvl="0" algn="ctr"/>
            <a:r>
              <a:rPr lang="he-IL" sz="27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David" panose="020E0502060401010101" pitchFamily="34" charset="-79"/>
                <a:cs typeface="David" panose="020E0502060401010101" pitchFamily="34" charset="-79"/>
              </a:rPr>
              <a:t>דרכים אפשריות להתגוננות מפני רעידת אדמה (המשך)</a:t>
            </a:r>
          </a:p>
        </p:txBody>
      </p:sp>
      <p:pic>
        <p:nvPicPr>
          <p:cNvPr id="6" name="תמונה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5715" y="2924944"/>
            <a:ext cx="3492305" cy="30235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תמונה 7"/>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421242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1772" y="161408"/>
            <a:ext cx="8229600" cy="885084"/>
          </a:xfrm>
        </p:spPr>
        <p:txBody>
          <a:bodyPr>
            <a:normAutofit/>
          </a:bodyPr>
          <a:lstStyle/>
          <a:p>
            <a:r>
              <a:rPr lang="he-IL" sz="4000" b="1" dirty="0">
                <a:latin typeface="David" panose="020E0502060401010101" pitchFamily="34" charset="-79"/>
                <a:cs typeface="David" panose="020E0502060401010101" pitchFamily="34" charset="-79"/>
              </a:rPr>
              <a:t>טקטוניקת הלוחות - סרטון</a:t>
            </a:r>
          </a:p>
        </p:txBody>
      </p:sp>
      <p:sp>
        <p:nvSpPr>
          <p:cNvPr id="5" name="TextBox 4"/>
          <p:cNvSpPr txBox="1"/>
          <p:nvPr/>
        </p:nvSpPr>
        <p:spPr>
          <a:xfrm>
            <a:off x="410640" y="1540903"/>
            <a:ext cx="6984776" cy="369332"/>
          </a:xfrm>
          <a:prstGeom prst="rect">
            <a:avLst/>
          </a:prstGeom>
          <a:noFill/>
        </p:spPr>
        <p:txBody>
          <a:bodyPr wrap="square" rtlCol="1">
            <a:spAutoFit/>
          </a:bodyPr>
          <a:lstStyle/>
          <a:p>
            <a:r>
              <a:rPr lang="he-IL" dirty="0"/>
              <a:t>קישור לסרטון: </a:t>
            </a:r>
            <a:r>
              <a:rPr lang="he-IL" dirty="0">
                <a:hlinkClick r:id="rId2"/>
              </a:rPr>
              <a:t>טקטוניקת הלוחות - הקטלוג החינוכי, משרד החינוך (</a:t>
            </a:r>
            <a:r>
              <a:rPr lang="he-IL" dirty="0" err="1">
                <a:hlinkClick r:id="rId2"/>
              </a:rPr>
              <a:t>בריינפופ</a:t>
            </a:r>
            <a:r>
              <a:rPr lang="he-IL" dirty="0">
                <a:hlinkClick r:id="rId2"/>
              </a:rPr>
              <a:t>)</a:t>
            </a:r>
            <a:endParaRPr lang="he-IL" dirty="0"/>
          </a:p>
        </p:txBody>
      </p:sp>
      <p:pic>
        <p:nvPicPr>
          <p:cNvPr id="7" name="תמונה 6"/>
          <p:cNvPicPr>
            <a:picLocks noChangeAspect="1"/>
          </p:cNvPicPr>
          <p:nvPr/>
        </p:nvPicPr>
        <p:blipFill>
          <a:blip r:embed="rId3"/>
          <a:stretch>
            <a:fillRect/>
          </a:stretch>
        </p:blipFill>
        <p:spPr>
          <a:xfrm>
            <a:off x="133424" y="2257252"/>
            <a:ext cx="5364000" cy="4005133"/>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9416" y="2512750"/>
            <a:ext cx="3132000" cy="3906194"/>
          </a:xfrm>
          <a:prstGeom prst="rect">
            <a:avLst/>
          </a:prstGeom>
        </p:spPr>
      </p:pic>
      <p:sp>
        <p:nvSpPr>
          <p:cNvPr id="10" name="TextBox 9"/>
          <p:cNvSpPr txBox="1"/>
          <p:nvPr/>
        </p:nvSpPr>
        <p:spPr>
          <a:xfrm>
            <a:off x="3347864" y="6418944"/>
            <a:ext cx="5616624" cy="276999"/>
          </a:xfrm>
          <a:prstGeom prst="rect">
            <a:avLst/>
          </a:prstGeom>
          <a:noFill/>
        </p:spPr>
        <p:txBody>
          <a:bodyPr wrap="square" rtlCol="1">
            <a:spAutoFit/>
          </a:bodyPr>
          <a:lstStyle/>
          <a:p>
            <a:r>
              <a:rPr lang="he-IL" sz="1200" dirty="0"/>
              <a:t>מקור: </a:t>
            </a:r>
            <a:r>
              <a:rPr lang="he-IL" sz="1200" dirty="0" err="1"/>
              <a:t>ויקימדיה</a:t>
            </a:r>
            <a:r>
              <a:rPr lang="he-IL" sz="1200" dirty="0"/>
              <a:t> </a:t>
            </a:r>
            <a:r>
              <a:rPr lang="en-US" sz="1200" dirty="0"/>
              <a:t>https://commons.wikimedia.org/wiki/File:Pangaea_to_present.gif</a:t>
            </a:r>
            <a:endParaRPr lang="he-IL" sz="1200" dirty="0"/>
          </a:p>
        </p:txBody>
      </p:sp>
      <p:pic>
        <p:nvPicPr>
          <p:cNvPr id="9" name="תמונה 8"/>
          <p:cNvPicPr>
            <a:picLocks noChangeAspect="1"/>
          </p:cNvPicPr>
          <p:nvPr/>
        </p:nvPicPr>
        <p:blipFill>
          <a:blip r:embed="rId5"/>
          <a:stretch>
            <a:fillRect/>
          </a:stretch>
        </p:blipFill>
        <p:spPr>
          <a:xfrm>
            <a:off x="7800975" y="41945"/>
            <a:ext cx="1343025" cy="866775"/>
          </a:xfrm>
          <a:prstGeom prst="rect">
            <a:avLst/>
          </a:prstGeom>
        </p:spPr>
      </p:pic>
    </p:spTree>
    <p:extLst>
      <p:ext uri="{BB962C8B-B14F-4D97-AF65-F5344CB8AC3E}">
        <p14:creationId xmlns:p14="http://schemas.microsoft.com/office/powerpoint/2010/main" val="157891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41945"/>
            <a:ext cx="8229600" cy="1143000"/>
          </a:xfrm>
        </p:spPr>
        <p:txBody>
          <a:bodyPr>
            <a:normAutofit/>
          </a:bodyPr>
          <a:lstStyle/>
          <a:p>
            <a:r>
              <a:rPr lang="he-IL" sz="4000" b="1" dirty="0">
                <a:latin typeface="David" panose="020E0502060401010101" pitchFamily="34" charset="-79"/>
                <a:cs typeface="David" panose="020E0502060401010101" pitchFamily="34" charset="-79"/>
              </a:rPr>
              <a:t>תפרוסת רעידות האדמה בעולם</a:t>
            </a:r>
          </a:p>
        </p:txBody>
      </p:sp>
      <p:sp>
        <p:nvSpPr>
          <p:cNvPr id="9" name="TextBox 8"/>
          <p:cNvSpPr txBox="1"/>
          <p:nvPr/>
        </p:nvSpPr>
        <p:spPr>
          <a:xfrm>
            <a:off x="0" y="950612"/>
            <a:ext cx="8928992" cy="1384995"/>
          </a:xfrm>
          <a:prstGeom prst="rect">
            <a:avLst/>
          </a:prstGeom>
          <a:noFill/>
        </p:spPr>
        <p:txBody>
          <a:bodyPr wrap="square" rtlCol="1">
            <a:spAutoFit/>
          </a:bodyPr>
          <a:lstStyle/>
          <a:p>
            <a:pPr algn="just"/>
            <a:r>
              <a:rPr lang="he-IL" sz="2800" b="1" dirty="0">
                <a:latin typeface="David" panose="020E0502060401010101" pitchFamily="34" charset="-79"/>
                <a:cs typeface="David" panose="020E0502060401010101" pitchFamily="34" charset="-79"/>
              </a:rPr>
              <a:t>קרום  כדור  הארץ  (הליתוספרה)  שעליו  אנו  חיים  מורכב  ממספר  לוחות  אשר  נעים  לכיוונים  שונים.  באזורי  המגע / הגבול / התפר  בין  הלוחות  מתרחשים  רעידות  אדמה  והתפרצויות  געשיות.</a:t>
            </a:r>
          </a:p>
        </p:txBody>
      </p:sp>
      <p:pic>
        <p:nvPicPr>
          <p:cNvPr id="3" name="תמונה 2"/>
          <p:cNvPicPr>
            <a:picLocks noChangeAspect="1"/>
          </p:cNvPicPr>
          <p:nvPr/>
        </p:nvPicPr>
        <p:blipFill>
          <a:blip r:embed="rId2"/>
          <a:stretch>
            <a:fillRect/>
          </a:stretch>
        </p:blipFill>
        <p:spPr>
          <a:xfrm>
            <a:off x="1979712" y="2363808"/>
            <a:ext cx="6002279" cy="3924000"/>
          </a:xfrm>
          <a:prstGeom prst="rect">
            <a:avLst/>
          </a:prstGeom>
        </p:spPr>
      </p:pic>
      <p:sp>
        <p:nvSpPr>
          <p:cNvPr id="11" name="TextBox 10"/>
          <p:cNvSpPr txBox="1"/>
          <p:nvPr/>
        </p:nvSpPr>
        <p:spPr>
          <a:xfrm>
            <a:off x="1403648" y="6418944"/>
            <a:ext cx="7560840" cy="276999"/>
          </a:xfrm>
          <a:prstGeom prst="rect">
            <a:avLst/>
          </a:prstGeom>
          <a:noFill/>
        </p:spPr>
        <p:txBody>
          <a:bodyPr wrap="square" rtlCol="1">
            <a:spAutoFit/>
          </a:bodyPr>
          <a:lstStyle/>
          <a:p>
            <a:r>
              <a:rPr lang="he-IL" sz="1200" dirty="0"/>
              <a:t>מקור:</a:t>
            </a:r>
            <a:r>
              <a:rPr lang="en-US" sz="1200" dirty="0"/>
              <a:t>  http://blogs.oregonstate.edu/tastgt0909a/2009/09/28/background-information-on-plate-tectonics/ </a:t>
            </a:r>
            <a:endParaRPr lang="he-IL" sz="1200" dirty="0"/>
          </a:p>
        </p:txBody>
      </p:sp>
      <p:pic>
        <p:nvPicPr>
          <p:cNvPr id="13" name="תמונה 12"/>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11865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539552" y="1412776"/>
            <a:ext cx="7620000" cy="4762500"/>
          </a:xfrm>
          <a:prstGeom prst="rect">
            <a:avLst/>
          </a:prstGeom>
        </p:spPr>
      </p:pic>
      <p:sp>
        <p:nvSpPr>
          <p:cNvPr id="3" name="מלבן 2"/>
          <p:cNvSpPr/>
          <p:nvPr/>
        </p:nvSpPr>
        <p:spPr>
          <a:xfrm>
            <a:off x="1517461" y="188640"/>
            <a:ext cx="5987537" cy="1077218"/>
          </a:xfrm>
          <a:prstGeom prst="rect">
            <a:avLst/>
          </a:prstGeom>
        </p:spPr>
        <p:txBody>
          <a:bodyPr wrap="none">
            <a:spAutoFit/>
          </a:bodyPr>
          <a:lstStyle/>
          <a:p>
            <a:r>
              <a:rPr lang="he-IL" sz="4000" b="1" dirty="0">
                <a:latin typeface="David" panose="020E0502060401010101" pitchFamily="34" charset="-79"/>
                <a:cs typeface="David" panose="020E0502060401010101" pitchFamily="34" charset="-79"/>
              </a:rPr>
              <a:t>תפרוסת רעידות האדמה בעולם</a:t>
            </a:r>
          </a:p>
          <a:p>
            <a:pPr algn="ctr"/>
            <a:r>
              <a:rPr lang="he-IL" sz="2400" b="1" dirty="0">
                <a:latin typeface="David" panose="020E0502060401010101" pitchFamily="34" charset="-79"/>
                <a:cs typeface="David" panose="020E0502060401010101" pitchFamily="34" charset="-79"/>
              </a:rPr>
              <a:t>1963-1998, 358,214 אירועים </a:t>
            </a:r>
            <a:endParaRPr lang="he-IL" sz="2400" dirty="0"/>
          </a:p>
        </p:txBody>
      </p:sp>
      <p:sp>
        <p:nvSpPr>
          <p:cNvPr id="7" name="TextBox 6"/>
          <p:cNvSpPr txBox="1"/>
          <p:nvPr/>
        </p:nvSpPr>
        <p:spPr>
          <a:xfrm>
            <a:off x="1979712" y="6581001"/>
            <a:ext cx="7173866" cy="461665"/>
          </a:xfrm>
          <a:prstGeom prst="rect">
            <a:avLst/>
          </a:prstGeom>
          <a:noFill/>
        </p:spPr>
        <p:txBody>
          <a:bodyPr wrap="square" rtlCol="1">
            <a:spAutoFit/>
          </a:bodyPr>
          <a:lstStyle/>
          <a:p>
            <a:r>
              <a:rPr lang="he-IL" sz="1200" dirty="0"/>
              <a:t>מקור: ויקיפדיה  https://en.wikipedia.org/wiki/Plate_tectonics#/media/File:Quake_epicenters_1963-98.png</a:t>
            </a:r>
          </a:p>
          <a:p>
            <a:r>
              <a:rPr lang="en-US" sz="1200" dirty="0"/>
              <a:t>  </a:t>
            </a:r>
            <a:endParaRPr lang="he-IL" sz="1200" dirty="0"/>
          </a:p>
        </p:txBody>
      </p:sp>
      <p:pic>
        <p:nvPicPr>
          <p:cNvPr id="9" name="תמונה 8"/>
          <p:cNvPicPr>
            <a:picLocks noChangeAspect="1"/>
          </p:cNvPicPr>
          <p:nvPr/>
        </p:nvPicPr>
        <p:blipFill>
          <a:blip r:embed="rId3"/>
          <a:stretch>
            <a:fillRect/>
          </a:stretch>
        </p:blipFill>
        <p:spPr>
          <a:xfrm>
            <a:off x="7800975" y="41945"/>
            <a:ext cx="1343025" cy="866775"/>
          </a:xfrm>
          <a:prstGeom prst="rect">
            <a:avLst/>
          </a:prstGeom>
        </p:spPr>
      </p:pic>
    </p:spTree>
    <p:extLst>
      <p:ext uri="{BB962C8B-B14F-4D97-AF65-F5344CB8AC3E}">
        <p14:creationId xmlns:p14="http://schemas.microsoft.com/office/powerpoint/2010/main" val="390206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6048375" cy="3460889"/>
          </a:xfrm>
          <a:prstGeom prst="rect">
            <a:avLst/>
          </a:prstGeom>
        </p:spPr>
      </p:pic>
      <p:pic>
        <p:nvPicPr>
          <p:cNvPr id="3" name="תמונה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5" y="3460890"/>
            <a:ext cx="6048375" cy="3405676"/>
          </a:xfrm>
          <a:prstGeom prst="rect">
            <a:avLst/>
          </a:prstGeom>
        </p:spPr>
      </p:pic>
      <p:sp>
        <p:nvSpPr>
          <p:cNvPr id="4" name="TextBox 3"/>
          <p:cNvSpPr txBox="1"/>
          <p:nvPr/>
        </p:nvSpPr>
        <p:spPr>
          <a:xfrm>
            <a:off x="6002840" y="836712"/>
            <a:ext cx="2986016" cy="4955203"/>
          </a:xfrm>
          <a:prstGeom prst="rect">
            <a:avLst/>
          </a:prstGeom>
          <a:noFill/>
        </p:spPr>
        <p:txBody>
          <a:bodyPr wrap="square" rtlCol="1">
            <a:spAutoFit/>
          </a:bodyPr>
          <a:lstStyle/>
          <a:p>
            <a:r>
              <a:rPr lang="he-IL" sz="2400" dirty="0">
                <a:latin typeface="David" panose="020E0502060401010101" pitchFamily="34" charset="-79"/>
                <a:cs typeface="David" panose="020E0502060401010101" pitchFamily="34" charset="-79"/>
              </a:rPr>
              <a:t>רעידת  אדמה  בעוצמה  של  6.1    בסולם  ריכטר  במרכז  איטליה. אוגוסט  2016</a:t>
            </a:r>
          </a:p>
          <a:p>
            <a:r>
              <a:rPr lang="he-IL" sz="2400" dirty="0">
                <a:latin typeface="David" panose="020E0502060401010101" pitchFamily="34" charset="-79"/>
                <a:cs typeface="David" panose="020E0502060401010101" pitchFamily="34" charset="-79"/>
              </a:rPr>
              <a:t>290  הרוגים, מעל 500  פצועים. עיקר  ההרס  במבנים  העתיקים, שיסודותיהם  חלשים,  בעיירות  </a:t>
            </a:r>
            <a:r>
              <a:rPr lang="he-IL" sz="2400" dirty="0" err="1">
                <a:latin typeface="David" panose="020E0502060401010101" pitchFamily="34" charset="-79"/>
                <a:cs typeface="David" panose="020E0502060401010101" pitchFamily="34" charset="-79"/>
              </a:rPr>
              <a:t>אמטריצ'ה</a:t>
            </a:r>
            <a:endParaRPr lang="he-IL" sz="2400" dirty="0">
              <a:latin typeface="David" panose="020E0502060401010101" pitchFamily="34" charset="-79"/>
              <a:cs typeface="David" panose="020E0502060401010101" pitchFamily="34" charset="-79"/>
            </a:endParaRPr>
          </a:p>
          <a:p>
            <a:r>
              <a:rPr lang="he-IL" sz="2400" dirty="0" err="1">
                <a:latin typeface="David" panose="020E0502060401010101" pitchFamily="34" charset="-79"/>
                <a:cs typeface="David" panose="020E0502060401010101" pitchFamily="34" charset="-79"/>
              </a:rPr>
              <a:t>ואקומולי</a:t>
            </a:r>
            <a:endParaRPr lang="he-IL" sz="2400" dirty="0">
              <a:latin typeface="David" panose="020E0502060401010101" pitchFamily="34" charset="-79"/>
              <a:cs typeface="David" panose="020E0502060401010101" pitchFamily="34" charset="-79"/>
            </a:endParaRPr>
          </a:p>
          <a:p>
            <a:pPr algn="ctr"/>
            <a:endParaRPr lang="he-IL" sz="2800" b="1" dirty="0">
              <a:solidFill>
                <a:srgbClr val="7030A0"/>
              </a:solidFill>
            </a:endParaRPr>
          </a:p>
          <a:p>
            <a:pPr algn="ctr"/>
            <a:r>
              <a:rPr lang="he-IL" sz="1600" b="1" dirty="0"/>
              <a:t>תמונות  לפני  ואחרי  רעידת  האדמה  - "רויטרס" + </a:t>
            </a:r>
            <a:r>
              <a:rPr lang="en-US" sz="1600" b="1" dirty="0"/>
              <a:t>  AP</a:t>
            </a:r>
            <a:r>
              <a:rPr lang="he-IL" sz="1600" b="1" dirty="0"/>
              <a:t> מתוך  "וואלה"</a:t>
            </a:r>
          </a:p>
        </p:txBody>
      </p:sp>
      <p:sp>
        <p:nvSpPr>
          <p:cNvPr id="5" name="TextBox 4"/>
          <p:cNvSpPr txBox="1"/>
          <p:nvPr/>
        </p:nvSpPr>
        <p:spPr>
          <a:xfrm>
            <a:off x="1475656" y="0"/>
            <a:ext cx="1080120" cy="461665"/>
          </a:xfrm>
          <a:prstGeom prst="rect">
            <a:avLst/>
          </a:prstGeom>
          <a:noFill/>
        </p:spPr>
        <p:txBody>
          <a:bodyPr wrap="square" rtlCol="1">
            <a:spAutoFit/>
          </a:bodyPr>
          <a:lstStyle/>
          <a:p>
            <a:pPr algn="ctr"/>
            <a:r>
              <a:rPr lang="he-IL" sz="2400" b="1" dirty="0">
                <a:solidFill>
                  <a:srgbClr val="FF0000"/>
                </a:solidFill>
              </a:rPr>
              <a:t>לפני</a:t>
            </a:r>
          </a:p>
        </p:txBody>
      </p:sp>
      <p:sp>
        <p:nvSpPr>
          <p:cNvPr id="6" name="TextBox 5"/>
          <p:cNvSpPr txBox="1"/>
          <p:nvPr/>
        </p:nvSpPr>
        <p:spPr>
          <a:xfrm>
            <a:off x="1449579" y="3490730"/>
            <a:ext cx="1080120" cy="461665"/>
          </a:xfrm>
          <a:prstGeom prst="rect">
            <a:avLst/>
          </a:prstGeom>
          <a:noFill/>
        </p:spPr>
        <p:txBody>
          <a:bodyPr wrap="square" rtlCol="1">
            <a:spAutoFit/>
          </a:bodyPr>
          <a:lstStyle/>
          <a:p>
            <a:pPr algn="ctr"/>
            <a:r>
              <a:rPr lang="he-IL" sz="2400" b="1" dirty="0">
                <a:solidFill>
                  <a:srgbClr val="FF0000"/>
                </a:solidFill>
              </a:rPr>
              <a:t>אחרי</a:t>
            </a:r>
          </a:p>
        </p:txBody>
      </p:sp>
      <p:pic>
        <p:nvPicPr>
          <p:cNvPr id="7" name="תמונה 6"/>
          <p:cNvPicPr>
            <a:picLocks noChangeAspect="1"/>
          </p:cNvPicPr>
          <p:nvPr/>
        </p:nvPicPr>
        <p:blipFill>
          <a:blip r:embed="rId4"/>
          <a:stretch>
            <a:fillRect/>
          </a:stretch>
        </p:blipFill>
        <p:spPr>
          <a:xfrm>
            <a:off x="7800975" y="41945"/>
            <a:ext cx="1343025" cy="866775"/>
          </a:xfrm>
          <a:prstGeom prst="rect">
            <a:avLst/>
          </a:prstGeom>
        </p:spPr>
      </p:pic>
    </p:spTree>
    <p:extLst>
      <p:ext uri="{BB962C8B-B14F-4D97-AF65-F5344CB8AC3E}">
        <p14:creationId xmlns:p14="http://schemas.microsoft.com/office/powerpoint/2010/main" val="259233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10658"/>
            <a:ext cx="8856984" cy="2585323"/>
          </a:xfrm>
          <a:prstGeom prst="rect">
            <a:avLst/>
          </a:prstGeom>
          <a:noFill/>
        </p:spPr>
        <p:txBody>
          <a:bodyPr wrap="square" rtlCol="1">
            <a:spAutoFit/>
          </a:bodyPr>
          <a:lstStyle/>
          <a:p>
            <a:pPr algn="just"/>
            <a:r>
              <a:rPr lang="he-IL" sz="2400" dirty="0">
                <a:latin typeface="David" panose="020E0502060401010101" pitchFamily="34" charset="-79"/>
                <a:cs typeface="David" panose="020E0502060401010101" pitchFamily="34" charset="-79"/>
              </a:rPr>
              <a:t>                   נפאל,  אפריל  2015  -  7.8  בסולם</a:t>
            </a:r>
          </a:p>
          <a:p>
            <a:r>
              <a:rPr lang="he-IL" sz="2400" dirty="0">
                <a:latin typeface="David" panose="020E0502060401010101" pitchFamily="34" charset="-79"/>
                <a:cs typeface="David" panose="020E0502060401010101" pitchFamily="34" charset="-79"/>
              </a:rPr>
              <a:t>ריכטר,  כ 10,000  הרוגים  ועוד  עשרות</a:t>
            </a:r>
          </a:p>
          <a:p>
            <a:r>
              <a:rPr lang="he-IL" sz="2400" dirty="0">
                <a:latin typeface="David" panose="020E0502060401010101" pitchFamily="34" charset="-79"/>
                <a:cs typeface="David" panose="020E0502060401010101" pitchFamily="34" charset="-79"/>
              </a:rPr>
              <a:t>אלפי  פצועים</a:t>
            </a:r>
            <a:r>
              <a:rPr lang="he-IL" sz="2400" b="1"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קישור לסרטונים  שצולמו  בזמן  אמת</a:t>
            </a:r>
          </a:p>
          <a:p>
            <a:r>
              <a:rPr lang="en-US" b="1" dirty="0">
                <a:hlinkClick r:id="rId2"/>
              </a:rPr>
              <a:t>https://www.youtube.com/watch?v=WezExbO_XHU</a:t>
            </a:r>
            <a:endParaRPr lang="en-US" b="1" dirty="0"/>
          </a:p>
          <a:p>
            <a:endParaRPr lang="he-IL" b="1" dirty="0"/>
          </a:p>
          <a:p>
            <a:r>
              <a:rPr lang="en-US" b="1" dirty="0">
                <a:hlinkClick r:id="rId3"/>
              </a:rPr>
              <a:t>https://www.youtube.com/watch?v=td6ak38XV-k</a:t>
            </a:r>
            <a:endParaRPr lang="en-US" b="1" dirty="0"/>
          </a:p>
          <a:p>
            <a:endParaRPr lang="he-IL" b="1" dirty="0"/>
          </a:p>
          <a:p>
            <a:endParaRPr lang="he-IL" dirty="0"/>
          </a:p>
        </p:txBody>
      </p:sp>
      <p:pic>
        <p:nvPicPr>
          <p:cNvPr id="3" name="Picture 2" descr="דיווח על נפאל, ראיון עם חיליק מגנוס ואביאל זכאי (מערכת וואלה!)"/>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87" y="0"/>
            <a:ext cx="3794799" cy="4372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בניינים קרסו  (צילום: רויטרס)"/>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79913" y="2564904"/>
            <a:ext cx="5364087" cy="4341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 ()"/>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 y="4372423"/>
            <a:ext cx="3780420" cy="2548533"/>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7"/>
          <a:stretch>
            <a:fillRect/>
          </a:stretch>
        </p:blipFill>
        <p:spPr>
          <a:xfrm>
            <a:off x="7800975" y="0"/>
            <a:ext cx="1343025" cy="866775"/>
          </a:xfrm>
          <a:prstGeom prst="rect">
            <a:avLst/>
          </a:prstGeom>
        </p:spPr>
      </p:pic>
    </p:spTree>
    <p:extLst>
      <p:ext uri="{BB962C8B-B14F-4D97-AF65-F5344CB8AC3E}">
        <p14:creationId xmlns:p14="http://schemas.microsoft.com/office/powerpoint/2010/main" val="283179839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2455</TotalTime>
  <Words>1440</Words>
  <Application>Microsoft Office PowerPoint</Application>
  <PresentationFormat>‫הצגה על המסך (4:3)</PresentationFormat>
  <Paragraphs>169</Paragraphs>
  <Slides>41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41</vt:i4>
      </vt:variant>
    </vt:vector>
  </HeadingPairs>
  <TitlesOfParts>
    <vt:vector size="42" baseType="lpstr">
      <vt:lpstr>ערכת נושא Office</vt:lpstr>
      <vt:lpstr>מצגת של PowerPoint</vt:lpstr>
      <vt:lpstr>מצגת של PowerPoint</vt:lpstr>
      <vt:lpstr>מצגת של PowerPoint</vt:lpstr>
      <vt:lpstr>מצגת של PowerPoint</vt:lpstr>
      <vt:lpstr>טקטוניקת הלוחות - סרטון</vt:lpstr>
      <vt:lpstr>תפרוסת רעידות האדמה בעולם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חניתה ברעם</cp:lastModifiedBy>
  <cp:revision>73</cp:revision>
  <dcterms:created xsi:type="dcterms:W3CDTF">2017-01-08T20:51:56Z</dcterms:created>
  <dcterms:modified xsi:type="dcterms:W3CDTF">2018-07-31T07:21:00Z</dcterms:modified>
</cp:coreProperties>
</file>