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eebo Black" panose="020B0604020202020204" charset="-79"/>
      <p:bold r:id="rId7"/>
    </p:embeddedFont>
  </p:embeddedFontLst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B00"/>
    <a:srgbClr val="CFDFE8"/>
    <a:srgbClr val="FFFFFF"/>
    <a:srgbClr val="2B2B2D"/>
    <a:srgbClr val="B2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417151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510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47183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2851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2976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23236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51671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34328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8447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870719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48806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A534-EDC8-42A8-98C2-01EEC4DC4DEA}" type="datetimeFigureOut">
              <a:rPr lang="en-IL" smtClean="0"/>
              <a:t>02/15/2023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090B-ACAB-4367-8F3A-94D14F70A3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660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eyda.education.gov.il/files/MadaTech/bati/metdan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9F56E9CF-07A8-4113-980D-C15B799EA3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2618" y="130625"/>
            <a:ext cx="820287" cy="82028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6A06959-A02B-46CF-9413-75CE998D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38"/>
          <a:stretch>
            <a:fillRect/>
          </a:stretch>
        </p:blipFill>
        <p:spPr>
          <a:xfrm>
            <a:off x="3876023" y="-1"/>
            <a:ext cx="926894" cy="761563"/>
          </a:xfrm>
          <a:prstGeom prst="rect">
            <a:avLst/>
          </a:prstGeom>
        </p:spPr>
      </p:pic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524A510-C866-44E7-8FF3-EC1BE9ED0FCE}"/>
              </a:ext>
            </a:extLst>
          </p:cNvPr>
          <p:cNvGrpSpPr/>
          <p:nvPr/>
        </p:nvGrpSpPr>
        <p:grpSpPr>
          <a:xfrm>
            <a:off x="4927600" y="0"/>
            <a:ext cx="1930400" cy="677108"/>
            <a:chOff x="4815840" y="95052"/>
            <a:chExt cx="1930400" cy="677108"/>
          </a:xfrm>
        </p:grpSpPr>
        <p:pic>
          <p:nvPicPr>
            <p:cNvPr id="1026" name="Picture 2" descr="סמל מדינת ישראל – ויקיפדיה">
              <a:extLst>
                <a:ext uri="{FF2B5EF4-FFF2-40B4-BE49-F238E27FC236}">
                  <a16:creationId xmlns:a16="http://schemas.microsoft.com/office/drawing/2014/main" id="{F8C1E1CB-F760-4E47-ABC0-6240C73AD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6730" y="99110"/>
              <a:ext cx="539510" cy="66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CF7A106F-6D47-4B01-9EBB-EA360A99DE70}"/>
                </a:ext>
              </a:extLst>
            </p:cNvPr>
            <p:cNvSpPr txBox="1"/>
            <p:nvPr/>
          </p:nvSpPr>
          <p:spPr>
            <a:xfrm>
              <a:off x="4815840" y="95052"/>
              <a:ext cx="1289290" cy="677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rtl="1"/>
              <a:r>
                <a:rPr lang="ar" sz="1400" b="1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دولة إسرائيل</a:t>
              </a:r>
            </a:p>
            <a:p>
              <a:pPr algn="r" rtl="1"/>
              <a:r>
                <a:rPr lang="ar" sz="12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وزارة التربية والتعليم</a:t>
              </a:r>
            </a:p>
            <a:p>
              <a:pPr algn="r" rtl="1"/>
              <a:r>
                <a:rPr lang="ar" sz="12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قسم الأمان والسلامة</a:t>
              </a:r>
              <a:endParaRPr lang="en-IL" sz="1200"/>
            </a:p>
          </p:txBody>
        </p: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9ECB0985-7D29-4948-A442-E4975CBA0FD8}"/>
                </a:ext>
              </a:extLst>
            </p:cNvPr>
            <p:cNvCxnSpPr/>
            <p:nvPr/>
          </p:nvCxnSpPr>
          <p:spPr>
            <a:xfrm flipH="1">
              <a:off x="6120370" y="103406"/>
              <a:ext cx="0" cy="660400"/>
            </a:xfrm>
            <a:prstGeom prst="line">
              <a:avLst/>
            </a:prstGeom>
            <a:ln w="19050">
              <a:solidFill>
                <a:srgbClr val="2B2B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1460898-DFA4-4B65-99D4-AF4A910B30A4}"/>
              </a:ext>
            </a:extLst>
          </p:cNvPr>
          <p:cNvSpPr txBox="1"/>
          <p:nvPr/>
        </p:nvSpPr>
        <p:spPr>
          <a:xfrm>
            <a:off x="0" y="0"/>
            <a:ext cx="1554480" cy="6771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" sz="1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إدارة التعليم التكنولوجيّ</a:t>
            </a:r>
          </a:p>
          <a:p>
            <a:pPr algn="r" rtl="1"/>
            <a:r>
              <a:rPr lang="ar" sz="1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قسم التكنولوجيا،</a:t>
            </a:r>
          </a:p>
          <a:p>
            <a:pPr algn="r" rtl="1"/>
            <a:r>
              <a:rPr lang="ar" sz="1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الفروع العلميّة الهندسيّة</a:t>
            </a:r>
            <a:endParaRPr lang="en-IL" sz="120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A9C5A67-58E4-4AB7-B293-583263877B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087"/>
          <a:stretch>
            <a:fillRect/>
          </a:stretch>
        </p:blipFill>
        <p:spPr>
          <a:xfrm>
            <a:off x="6030082" y="803998"/>
            <a:ext cx="827918" cy="92079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1102B71-9B91-4B7C-8A50-9F25FC2B22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694"/>
          <a:stretch>
            <a:fillRect/>
          </a:stretch>
        </p:blipFill>
        <p:spPr>
          <a:xfrm>
            <a:off x="2468106" y="-1"/>
            <a:ext cx="804566" cy="734619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9D470759-10BA-43C7-94EE-9C56F76B0A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l="20884"/>
          <a:stretch>
            <a:fillRect/>
          </a:stretch>
        </p:blipFill>
        <p:spPr>
          <a:xfrm>
            <a:off x="-1" y="681843"/>
            <a:ext cx="728501" cy="920794"/>
          </a:xfrm>
          <a:prstGeom prst="rect">
            <a:avLst/>
          </a:prstGeom>
        </p:spPr>
      </p:pic>
      <p:sp>
        <p:nvSpPr>
          <p:cNvPr id="42" name="מלבן 41">
            <a:extLst>
              <a:ext uri="{FF2B5EF4-FFF2-40B4-BE49-F238E27FC236}">
                <a16:creationId xmlns:a16="http://schemas.microsoft.com/office/drawing/2014/main" id="{8624EC3E-E759-4D25-9DD5-B6905203BE40}"/>
              </a:ext>
            </a:extLst>
          </p:cNvPr>
          <p:cNvSpPr/>
          <p:nvPr/>
        </p:nvSpPr>
        <p:spPr>
          <a:xfrm>
            <a:off x="241301" y="4091114"/>
            <a:ext cx="6390267" cy="50338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76200" dir="3120000" algn="tl" rotWithShape="0">
              <a:srgbClr val="CFDFE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DC528296-C1CC-4DA0-A746-2309477B59C8}"/>
              </a:ext>
            </a:extLst>
          </p:cNvPr>
          <p:cNvSpPr txBox="1"/>
          <p:nvPr/>
        </p:nvSpPr>
        <p:spPr>
          <a:xfrm>
            <a:off x="241302" y="4108765"/>
            <a:ext cx="6366020" cy="540147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ممنوع دخول المختبر قبل وصول المعلّم/ المرشد، أو البقاء فيه بعد مغادرة المعلّم/ المرشد.</a:t>
            </a:r>
            <a:endParaRPr lang="en-IL" sz="1400"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يجب على المعلّم/ المرشد تحديث تعليمات السلامة قبل بدء العمل في كلّ سنة.</a:t>
            </a:r>
            <a:endParaRPr lang="en-IL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من الضروريّ ارتداء أحذية مغلقة مع قدم بنسيج غير شبكيّ أو نسيج تخترقه السوائل.</a:t>
            </a:r>
            <a:endParaRPr lang="en-IL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إلزاميّ لبس ثوب (روب) واقٍ طويل ونظيف بأكمام طويلة. يجب ربط الأكمام الواسعة بالقرب من المعصم.</a:t>
            </a:r>
            <a:endParaRPr lang="en-IL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من الضروريّ استخدام النظّارات الواقية وارتداء القفّازات الواقية.</a:t>
            </a:r>
            <a:endParaRPr lang="en-IL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 ممنوع إلقاء الإبر في سلّة المهملات. يجب رميها في حاوية تجميع خاصّة مخصّصة لهذا الغرض.</a:t>
            </a:r>
            <a:endParaRPr lang="en-IL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 يحظر ترك الجهاز/ المنشأة تعمل دون رقابة، باستثناء غطاء الدخان.</a:t>
            </a: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ممنوع أن يلمس التلميذ ويستخدم الموادّ والأدوات قبل تلقّي التعليمات من المعلّم/ المرشد.</a:t>
            </a: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	ممنوع الأكل والشرب في المختبر.</a:t>
            </a: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يحظر صب السوائل في وعاء دون الإمساك بالوعاء الذي يصب فيه السائل. يتم صب السائل تحت مستوى العينين.</a:t>
            </a: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يحظر شمّ الموادّ في المختبر</a:t>
            </a: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	ممنوع لمس الموادّ الكيميائيّة بيديك.  استخدام أداة مناسبة، مثل: الملعقة، الملعقة المسطّحة أو الملقط.</a:t>
            </a:r>
          </a:p>
          <a:p>
            <a:pPr marL="171450" lvl="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ar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ممنوع الانصياع لتعليمات المعلّم/ المرشد التي تتعارض مع الإرشادات الواردة في هذه الوثيقة أو تنافيها.</a:t>
            </a:r>
          </a:p>
          <a:p>
            <a:pPr marL="171450" indent="-17145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L" sz="1400">
              <a:effectLst/>
              <a:latin typeface="Calibri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קבוצה 58">
            <a:extLst>
              <a:ext uri="{FF2B5EF4-FFF2-40B4-BE49-F238E27FC236}">
                <a16:creationId xmlns:a16="http://schemas.microsoft.com/office/drawing/2014/main" id="{6CFF5610-5099-4F40-A459-59EDBB517E89}"/>
              </a:ext>
            </a:extLst>
          </p:cNvPr>
          <p:cNvGrpSpPr/>
          <p:nvPr/>
        </p:nvGrpSpPr>
        <p:grpSpPr>
          <a:xfrm>
            <a:off x="420624" y="2520402"/>
            <a:ext cx="5990457" cy="1418545"/>
            <a:chOff x="398002" y="3101346"/>
            <a:chExt cx="6092477" cy="14185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5" name="מלבן 54">
              <a:extLst>
                <a:ext uri="{FF2B5EF4-FFF2-40B4-BE49-F238E27FC236}">
                  <a16:creationId xmlns:a16="http://schemas.microsoft.com/office/drawing/2014/main" id="{5E306339-E57D-4717-BC70-E840B59AB22F}"/>
                </a:ext>
              </a:extLst>
            </p:cNvPr>
            <p:cNvSpPr/>
            <p:nvPr/>
          </p:nvSpPr>
          <p:spPr>
            <a:xfrm>
              <a:off x="398002" y="3101347"/>
              <a:ext cx="6092477" cy="1418544"/>
            </a:xfrm>
            <a:prstGeom prst="rect">
              <a:avLst/>
            </a:prstGeom>
            <a:grpFill/>
            <a:ln>
              <a:noFill/>
            </a:ln>
            <a:effectLst>
              <a:outerShdw dist="76200" dir="3120000" algn="tl" rotWithShape="0">
                <a:srgbClr val="CFDFE8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IL"/>
            </a:p>
          </p:txBody>
        </p: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07A19DAC-215C-470F-BE0A-95947BDF2270}"/>
                </a:ext>
              </a:extLst>
            </p:cNvPr>
            <p:cNvSpPr txBox="1"/>
            <p:nvPr/>
          </p:nvSpPr>
          <p:spPr>
            <a:xfrm>
              <a:off x="420861" y="3101346"/>
              <a:ext cx="6046758" cy="1415772"/>
            </a:xfrm>
            <a:prstGeom prst="rect">
              <a:avLst/>
            </a:prstGeom>
            <a:grpFill/>
            <a:ln w="38100">
              <a:solidFill>
                <a:srgbClr val="E97B00"/>
              </a:solidFill>
            </a:ln>
          </p:spPr>
          <p:txBody>
            <a:bodyPr wrap="square">
              <a:noAutofit/>
            </a:bodyPr>
            <a:lstStyle/>
            <a:p>
              <a:pPr algn="r" rtl="1"/>
              <a:r>
                <a:rPr lang="ar" sz="1200" b="0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قوائم الموادّ (بما في ذلك الموادّ الخطيرة)، كيفيّة تخزينها واستخدامها في مختبر البيوتكنولوجيا، انظروا أنواع الموادّ حسب خطورتها في الرابط التالي:</a:t>
              </a:r>
              <a:r>
                <a:rPr lang="ar" sz="12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 </a:t>
              </a:r>
            </a:p>
            <a:p>
              <a:pPr algn="r" rtl="1"/>
              <a:r>
                <a:rPr lang="ar" sz="1200" b="1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  <a:hlinkClick r:id="rId8"/>
                </a:rPr>
                <a:t>https://meyda.education.gov.il/files/MadaTech/bati/metdan.pdf</a:t>
              </a:r>
              <a:endParaRPr lang="he-IL" sz="1200" b="1"/>
            </a:p>
            <a:p>
              <a:pPr algn="r" rtl="1"/>
              <a:r>
                <a:rPr lang="ar" sz="1200" b="0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تضمّ قائمة الموادّ (أعلاهُ) الجداول التالية: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ar" sz="1200" b="0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موادّ غير خطرة</a:t>
              </a:r>
              <a:endParaRPr lang="he-IL" sz="1200">
                <a:solidFill>
                  <a:srgbClr val="FF0000"/>
                </a:solidFill>
              </a:endParaRP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ar" sz="1200" b="0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موادّ للاستخدام مع تحذيرات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ar" sz="1200" b="0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موادّ محظور استخدامها - لن تستخدم كموادّ في المدرسة</a:t>
              </a:r>
            </a:p>
          </p:txBody>
        </p:sp>
      </p:grp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081C32D4-EC0E-4C2B-85C5-74F4737235EF}"/>
              </a:ext>
            </a:extLst>
          </p:cNvPr>
          <p:cNvGrpSpPr/>
          <p:nvPr/>
        </p:nvGrpSpPr>
        <p:grpSpPr>
          <a:xfrm>
            <a:off x="0" y="9245476"/>
            <a:ext cx="6826618" cy="665490"/>
            <a:chOff x="0" y="9245476"/>
            <a:chExt cx="6826618" cy="665490"/>
          </a:xfrm>
        </p:grpSpPr>
        <p:pic>
          <p:nvPicPr>
            <p:cNvPr id="62" name="תמונה 61">
              <a:extLst>
                <a:ext uri="{FF2B5EF4-FFF2-40B4-BE49-F238E27FC236}">
                  <a16:creationId xmlns:a16="http://schemas.microsoft.com/office/drawing/2014/main" id="{FC51762C-6EDD-4186-BE5F-0ECC1487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8326" t="90177" r="61328"/>
            <a:stretch>
              <a:fillRect/>
            </a:stretch>
          </p:blipFill>
          <p:spPr>
            <a:xfrm>
              <a:off x="1293566" y="9245476"/>
              <a:ext cx="974629" cy="665490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258EB2CE-5718-45AF-9AC8-8371ECB98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90177" r="81514"/>
            <a:stretch>
              <a:fillRect/>
            </a:stretch>
          </p:blipFill>
          <p:spPr>
            <a:xfrm>
              <a:off x="0" y="9245476"/>
              <a:ext cx="885487" cy="665490"/>
            </a:xfrm>
            <a:prstGeom prst="rect">
              <a:avLst/>
            </a:prstGeom>
          </p:spPr>
        </p:pic>
        <p:pic>
          <p:nvPicPr>
            <p:cNvPr id="69" name="תמונה 68">
              <a:extLst>
                <a:ext uri="{FF2B5EF4-FFF2-40B4-BE49-F238E27FC236}">
                  <a16:creationId xmlns:a16="http://schemas.microsoft.com/office/drawing/2014/main" id="{6B5010A3-AE55-4312-9A16-65E4EB5EB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38480" t="90177" r="49452"/>
            <a:stretch>
              <a:fillRect/>
            </a:stretch>
          </p:blipFill>
          <p:spPr>
            <a:xfrm>
              <a:off x="2676274" y="9245476"/>
              <a:ext cx="578072" cy="665490"/>
            </a:xfrm>
            <a:prstGeom prst="rect">
              <a:avLst/>
            </a:prstGeom>
          </p:spPr>
        </p:pic>
        <p:pic>
          <p:nvPicPr>
            <p:cNvPr id="70" name="תמונה 69">
              <a:extLst>
                <a:ext uri="{FF2B5EF4-FFF2-40B4-BE49-F238E27FC236}">
                  <a16:creationId xmlns:a16="http://schemas.microsoft.com/office/drawing/2014/main" id="{4B408BEF-A29B-4FDC-B3D6-F830FF0BA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50548" t="90177" r="37384"/>
            <a:stretch>
              <a:fillRect/>
            </a:stretch>
          </p:blipFill>
          <p:spPr>
            <a:xfrm>
              <a:off x="3662425" y="9245476"/>
              <a:ext cx="578072" cy="665490"/>
            </a:xfrm>
            <a:prstGeom prst="rect">
              <a:avLst/>
            </a:prstGeom>
          </p:spPr>
        </p:pic>
        <p:pic>
          <p:nvPicPr>
            <p:cNvPr id="71" name="תמונה 70">
              <a:extLst>
                <a:ext uri="{FF2B5EF4-FFF2-40B4-BE49-F238E27FC236}">
                  <a16:creationId xmlns:a16="http://schemas.microsoft.com/office/drawing/2014/main" id="{96389311-0E63-4D45-AEE3-87F95CDEC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63625" t="90177" r="16412"/>
            <a:stretch>
              <a:fillRect/>
            </a:stretch>
          </p:blipFill>
          <p:spPr>
            <a:xfrm>
              <a:off x="4648576" y="9245476"/>
              <a:ext cx="956241" cy="665490"/>
            </a:xfrm>
            <a:prstGeom prst="rect">
              <a:avLst/>
            </a:prstGeom>
          </p:spPr>
        </p:pic>
        <p:pic>
          <p:nvPicPr>
            <p:cNvPr id="72" name="תמונה 71">
              <a:extLst>
                <a:ext uri="{FF2B5EF4-FFF2-40B4-BE49-F238E27FC236}">
                  <a16:creationId xmlns:a16="http://schemas.microsoft.com/office/drawing/2014/main" id="{4F32D23C-3FB3-4771-A4ED-E15404244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83012" t="90177"/>
            <a:stretch>
              <a:fillRect/>
            </a:stretch>
          </p:blipFill>
          <p:spPr>
            <a:xfrm>
              <a:off x="6012896" y="9245476"/>
              <a:ext cx="813722" cy="665490"/>
            </a:xfrm>
            <a:prstGeom prst="rect">
              <a:avLst/>
            </a:prstGeom>
          </p:spPr>
        </p:pic>
      </p:grpSp>
      <p:sp>
        <p:nvSpPr>
          <p:cNvPr id="57" name="תיבת טקסט 56">
            <a:extLst>
              <a:ext uri="{FF2B5EF4-FFF2-40B4-BE49-F238E27FC236}">
                <a16:creationId xmlns:a16="http://schemas.microsoft.com/office/drawing/2014/main" id="{CDF7DE84-4481-495C-B82E-53DA93657D56}"/>
              </a:ext>
            </a:extLst>
          </p:cNvPr>
          <p:cNvSpPr txBox="1"/>
          <p:nvPr/>
        </p:nvSpPr>
        <p:spPr>
          <a:xfrm>
            <a:off x="-70104" y="9133271"/>
            <a:ext cx="6998208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1"/>
            <a:r>
              <a:rPr lang="ar" sz="1400" b="1" i="0" u="none" strike="noStrike">
                <a:solidFill>
                  <a:srgbClr val="E97B00"/>
                </a:solidFill>
                <a:highlight>
                  <a:srgbClr val="000000">
                    <a:alpha val="0"/>
                  </a:srgbClr>
                </a:highlight>
                <a:latin typeface="Heebo Black"/>
                <a:cs typeface="Heebo Black"/>
              </a:rPr>
              <a:t>يجب وضع هذه اللافتة عند مدخل كلّ غرفة عمل</a:t>
            </a:r>
            <a:endParaRPr lang="en-IL" sz="1400" b="1">
              <a:solidFill>
                <a:srgbClr val="E97B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26360FC-62CE-43EA-8648-DE141D950B45}"/>
              </a:ext>
            </a:extLst>
          </p:cNvPr>
          <p:cNvSpPr txBox="1"/>
          <p:nvPr/>
        </p:nvSpPr>
        <p:spPr>
          <a:xfrm>
            <a:off x="226433" y="841283"/>
            <a:ext cx="5990457" cy="1974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/>
            <a:r>
              <a:rPr lang="ar" sz="1600" b="1" i="0" u="none" strike="noStrike">
                <a:solidFill>
                  <a:srgbClr val="2B2B2D"/>
                </a:solidFill>
                <a:highlight>
                  <a:srgbClr val="000000">
                    <a:alpha val="0"/>
                  </a:srgbClr>
                </a:highlight>
                <a:latin typeface="Heebo Black"/>
                <a:cs typeface="Heebo Black"/>
              </a:rPr>
              <a:t>تعليمات السلامة الرئيسيّة للفروع </a:t>
            </a:r>
          </a:p>
          <a:p>
            <a:pPr algn="r" rtl="1"/>
            <a:r>
              <a:rPr lang="ar" sz="1200" b="1" i="0" u="none" strike="noStrike">
                <a:solidFill>
                  <a:srgbClr val="E97B00"/>
                </a:solidFill>
                <a:highlight>
                  <a:srgbClr val="000000">
                    <a:alpha val="0"/>
                  </a:srgbClr>
                </a:highlight>
                <a:latin typeface="Heebo Black"/>
                <a:cs typeface="Heebo Black"/>
              </a:rPr>
              <a:t>لفرع البيوتكنولوجيا - (16)</a:t>
            </a:r>
          </a:p>
          <a:p>
            <a:pPr marL="90488" algn="r" rtl="1"/>
            <a:r>
              <a:rPr lang="ar" sz="1200" b="1" i="0" u="none" strike="noStrike">
                <a:solidFill>
                  <a:srgbClr val="E97B00"/>
                </a:solidFill>
                <a:highlight>
                  <a:srgbClr val="000000">
                    <a:alpha val="0"/>
                  </a:srgbClr>
                </a:highlight>
                <a:latin typeface="Heebo Black"/>
                <a:cs typeface="Heebo Black"/>
              </a:rPr>
              <a:t>جمهور الهدف:</a:t>
            </a:r>
          </a:p>
          <a:p>
            <a:pPr marL="342900" lvl="0" indent="-342900" algn="just" rtl="1">
              <a:buFont typeface="Symbol" panose="05050102010706020507" pitchFamily="18" charset="2"/>
              <a:buChar char=""/>
              <a:tabLst>
                <a:tab pos="457200" algn="l"/>
                <a:tab pos="2171700" algn="l"/>
              </a:tabLst>
            </a:pPr>
            <a:r>
              <a:rPr lang="ar" sz="1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تلاميذ فرع البيوتكنولوجيا(16)، خلال التدريب في المختبرات في المدارس/ المراكز التكنولوجيّة/ "التدريب في الصناعة" / وأيّ تدريب خارج المدارس،</a:t>
            </a:r>
            <a:endParaRPr lang="en-IL" sz="1400">
              <a:effectLst/>
              <a:latin typeface="Calibri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buFont typeface="Symbol" panose="05050102010706020507" pitchFamily="18" charset="2"/>
              <a:buChar char=""/>
              <a:tabLst>
                <a:tab pos="457200" algn="l"/>
                <a:tab pos="2171700" algn="l"/>
              </a:tabLst>
            </a:pPr>
            <a:r>
              <a:rPr lang="ar" sz="1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تلاميذ من فروع أخرى الذين يدخلون إلى المختبر كما هو مبيّن أعلاهُ،</a:t>
            </a:r>
            <a:endParaRPr lang="en-IL" sz="14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1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  <a:tab pos="2171700" algn="l"/>
              </a:tabLst>
            </a:pPr>
            <a:r>
              <a:rPr lang="ar" sz="1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Calibri"/>
                <a:cs typeface="Calibri"/>
              </a:rPr>
              <a:t>هيئة التدريس في الفرع (أعلاهُ) وأعضاء هيئة التدريس الحاضرون في المختبرات (كما هو مبيّن أعلاهُ).</a:t>
            </a:r>
            <a:endParaRPr lang="he-IL" sz="1400" b="1">
              <a:solidFill>
                <a:srgbClr val="E97B00"/>
              </a:solidFill>
              <a:latin typeface="Heebo Black" pitchFamily="2" charset="-79"/>
              <a:cs typeface="Heebo Black" pitchFamily="2" charset="-79"/>
            </a:endParaRPr>
          </a:p>
          <a:p>
            <a:pPr algn="r" rtl="1"/>
            <a:endParaRPr lang="en-IL" sz="1400" b="1">
              <a:solidFill>
                <a:srgbClr val="E97B00"/>
              </a:solidFill>
              <a:latin typeface="Heebo Black" pitchFamily="2" charset="-79"/>
              <a:cs typeface="Heebo Blac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25086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"/>
        <a:ea typeface="Arial"/>
        <a:cs typeface="Calibri"/>
      </a:majorFont>
      <a:minorFont>
        <a:latin typeface="Calibri"/>
        <a:ea typeface="Arial"/>
        <a:cs typeface="Calibri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342</Words>
  <Application>Microsoft Office PowerPoint</Application>
  <PresentationFormat>נייר A4 ‏(210x297 מ"מ)</PresentationFormat>
  <Paragraphs>32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Symbol</vt:lpstr>
      <vt:lpstr>Arial</vt:lpstr>
      <vt:lpstr>Calibri</vt:lpstr>
      <vt:lpstr>Heebo Black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טיפאני מכללת לבטח</dc:creator>
  <cp:lastModifiedBy>צבי אזיה</cp:lastModifiedBy>
  <cp:revision>7</cp:revision>
  <dcterms:created xsi:type="dcterms:W3CDTF">2022-04-24T12:09:06Z</dcterms:created>
  <dcterms:modified xsi:type="dcterms:W3CDTF">2023-02-15T08:11:51Z</dcterms:modified>
</cp:coreProperties>
</file>