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6" r:id="rId2"/>
  </p:sldMasterIdLst>
  <p:notesMasterIdLst>
    <p:notesMasterId r:id="rId34"/>
  </p:notesMasterIdLst>
  <p:sldIdLst>
    <p:sldId id="256" r:id="rId3"/>
    <p:sldId id="629" r:id="rId4"/>
    <p:sldId id="556" r:id="rId5"/>
    <p:sldId id="630" r:id="rId6"/>
    <p:sldId id="585" r:id="rId7"/>
    <p:sldId id="543" r:id="rId8"/>
    <p:sldId id="569" r:id="rId9"/>
    <p:sldId id="540" r:id="rId10"/>
    <p:sldId id="568" r:id="rId11"/>
    <p:sldId id="645" r:id="rId12"/>
    <p:sldId id="631" r:id="rId13"/>
    <p:sldId id="632" r:id="rId14"/>
    <p:sldId id="586" r:id="rId15"/>
    <p:sldId id="634" r:id="rId16"/>
    <p:sldId id="607" r:id="rId17"/>
    <p:sldId id="635" r:id="rId18"/>
    <p:sldId id="589" r:id="rId19"/>
    <p:sldId id="288" r:id="rId20"/>
    <p:sldId id="289" r:id="rId21"/>
    <p:sldId id="636" r:id="rId22"/>
    <p:sldId id="587" r:id="rId23"/>
    <p:sldId id="639" r:id="rId24"/>
    <p:sldId id="268" r:id="rId25"/>
    <p:sldId id="637" r:id="rId26"/>
    <p:sldId id="573" r:id="rId27"/>
    <p:sldId id="574" r:id="rId28"/>
    <p:sldId id="572" r:id="rId29"/>
    <p:sldId id="582" r:id="rId30"/>
    <p:sldId id="642" r:id="rId31"/>
    <p:sldId id="643" r:id="rId32"/>
    <p:sldId id="638" r:id="rId3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7384D4-5DE0-E3C5-06C8-E55B096AE597}" name="Razi Khader" initials="RK" userId="Razi Khad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5"/>
    <a:srgbClr val="002060"/>
    <a:srgbClr val="663300"/>
    <a:srgbClr val="3D5585"/>
    <a:srgbClr val="000000"/>
    <a:srgbClr val="44546A"/>
    <a:srgbClr val="800000"/>
    <a:srgbClr val="2E6CA4"/>
    <a:srgbClr val="EF6460"/>
    <a:srgbClr val="DF6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56" autoAdjust="0"/>
    <p:restoredTop sz="79259" autoAdjust="0"/>
  </p:normalViewPr>
  <p:slideViewPr>
    <p:cSldViewPr snapToGrid="0">
      <p:cViewPr varScale="1">
        <p:scale>
          <a:sx n="57" d="100"/>
          <a:sy n="57" d="100"/>
        </p:scale>
        <p:origin x="160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7C67214-DAE9-4843-886C-36422AF0220E}" type="datetimeFigureOut">
              <a:rPr lang="he-IL" smtClean="0"/>
              <a:t>כ"ז/אדר/תשפ"ג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822099-C4B9-4777-AC4D-E954DB6718BC}" type="slidenum">
              <a:rPr lang="he-IL" smtClean="0"/>
              <a:t>‹#›</a:t>
            </a:fld>
            <a:endParaRPr lang="he-IL"/>
          </a:p>
        </p:txBody>
      </p:sp>
    </p:spTree>
    <p:extLst>
      <p:ext uri="{BB962C8B-B14F-4D97-AF65-F5344CB8AC3E}">
        <p14:creationId xmlns:p14="http://schemas.microsoft.com/office/powerpoint/2010/main" val="1726417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zohar.org.il/?p=272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4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בעזרת ארבעת צעדי מודל </a:t>
            </a:r>
            <a:r>
              <a:rPr lang="he-IL" dirty="0" err="1"/>
              <a:t>פתרת"י</a:t>
            </a:r>
            <a:r>
              <a:rPr lang="he-IL" dirty="0"/>
              <a:t> נתרגל עם התלמידים סנגור עצמי:</a:t>
            </a:r>
          </a:p>
          <a:p>
            <a:r>
              <a:rPr lang="he-IL" b="1" dirty="0"/>
              <a:t>פניתי למורה</a:t>
            </a:r>
            <a:r>
              <a:rPr lang="he-IL" dirty="0"/>
              <a:t>: התלמיד פונה אל המבוגר ומבקש לשוחח עמו אודות נושא חשוב. התלמיד נוקט בלשון פנייה שהיא גם אסרטיבית (ברורה, מדויקת ועניינית) וגם מנומסת (מבוטאת בלשון מכבדת וברוגע).</a:t>
            </a:r>
          </a:p>
          <a:p>
            <a:r>
              <a:rPr lang="he-IL" b="1" dirty="0"/>
              <a:t>תיארתי את הקושי</a:t>
            </a:r>
            <a:r>
              <a:rPr lang="he-IL" dirty="0"/>
              <a:t>: התלמיד מתאר בגילוי לב את המורכבות, הקושי או הלקות שדורשים מענה.</a:t>
            </a:r>
          </a:p>
          <a:p>
            <a:r>
              <a:rPr lang="he-IL" b="1" dirty="0"/>
              <a:t>רציתי לבקש</a:t>
            </a:r>
            <a:r>
              <a:rPr lang="he-IL" dirty="0"/>
              <a:t>: התלמיד מתאר את המענה הרצוי מבחינתו ומסביר כיצד ניתן להשיגו באופן יעיל.</a:t>
            </a:r>
          </a:p>
          <a:p>
            <a:r>
              <a:rPr lang="he-IL" b="1" dirty="0"/>
              <a:t>אמרתי תודה </a:t>
            </a:r>
            <a:r>
              <a:rPr lang="he-IL" dirty="0"/>
              <a:t>: התלמיד מביע תודה והערכה למבוגר על ההקשבה ועל הנכונות לעזור</a:t>
            </a:r>
          </a:p>
          <a:p>
            <a:r>
              <a:rPr lang="he-IL" dirty="0"/>
              <a:t>נעודד את התלמידים להשתמש באופן עצמאי במודל "</a:t>
            </a:r>
            <a:r>
              <a:rPr lang="he-IL" dirty="0" err="1"/>
              <a:t>פתרת"י</a:t>
            </a:r>
            <a:r>
              <a:rPr lang="he-IL" dirty="0"/>
              <a:t> לסנגור עצמי " עת ירצו לתאר צורך לימודי, אישי או חברתי באוזני מבוגר משמעותי.</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13</a:t>
            </a:fld>
            <a:endParaRPr lang="he-IL"/>
          </a:p>
        </p:txBody>
      </p:sp>
    </p:spTree>
    <p:extLst>
      <p:ext uri="{BB962C8B-B14F-4D97-AF65-F5344CB8AC3E}">
        <p14:creationId xmlns:p14="http://schemas.microsoft.com/office/powerpoint/2010/main" val="561027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1" fontAlgn="base"/>
            <a:r>
              <a:rPr lang="he-IL" sz="1200" b="1" i="0" u="none" strike="noStrike" kern="1200" dirty="0">
                <a:solidFill>
                  <a:schemeClr val="tx1"/>
                </a:solidFill>
                <a:effectLst/>
                <a:latin typeface="+mn-lt"/>
                <a:ea typeface="+mn-ea"/>
                <a:cs typeface="+mn-cs"/>
              </a:rPr>
              <a:t>תשובות אפשריות</a:t>
            </a:r>
            <a:r>
              <a:rPr lang="he-IL" sz="1200" b="0" i="0" u="none" strike="noStrike" kern="1200" dirty="0">
                <a:solidFill>
                  <a:schemeClr val="tx1"/>
                </a:solidFill>
                <a:effectLst/>
                <a:latin typeface="+mn-lt"/>
                <a:ea typeface="+mn-ea"/>
                <a:cs typeface="+mn-cs"/>
              </a:rPr>
              <a:t>: בחירת עיתוי מתאים, פניה מנומסת, שיתוף הסבר מפורט על הקושי, הצעת פתרון </a:t>
            </a:r>
            <a:r>
              <a:rPr lang="he-IL" sz="1200" b="0" i="0" u="none" strike="noStrike" kern="1200" dirty="0" err="1">
                <a:solidFill>
                  <a:schemeClr val="tx1"/>
                </a:solidFill>
                <a:effectLst/>
                <a:latin typeface="+mn-lt"/>
                <a:ea typeface="+mn-ea"/>
                <a:cs typeface="+mn-cs"/>
              </a:rPr>
              <a:t>וכו</a:t>
            </a:r>
            <a:r>
              <a:rPr lang="he-IL" sz="1200" b="0" i="0" u="none" strike="noStrike" kern="1200" dirty="0">
                <a:solidFill>
                  <a:schemeClr val="tx1"/>
                </a:solidFill>
                <a:effectLst/>
                <a:latin typeface="+mn-lt"/>
                <a:ea typeface="+mn-ea"/>
                <a:cs typeface="+mn-cs"/>
              </a:rPr>
              <a:t>'.</a:t>
            </a:r>
          </a:p>
          <a:p>
            <a:pPr rtl="1" fontAlgn="base"/>
            <a:br>
              <a:rPr lang="he-IL" b="0" dirty="0">
                <a:effectLst/>
              </a:rPr>
            </a:br>
            <a:r>
              <a:rPr lang="he-IL" sz="1200" b="1" i="0" u="none" strike="noStrike" kern="1200" dirty="0">
                <a:solidFill>
                  <a:schemeClr val="tx1"/>
                </a:solidFill>
                <a:effectLst/>
                <a:latin typeface="+mn-lt"/>
                <a:ea typeface="+mn-ea"/>
                <a:cs typeface="+mn-cs"/>
              </a:rPr>
              <a:t>מסר: </a:t>
            </a:r>
            <a:r>
              <a:rPr lang="he-IL" sz="1200" b="0" i="0" u="none" strike="noStrike" kern="1200" dirty="0">
                <a:solidFill>
                  <a:schemeClr val="tx1"/>
                </a:solidFill>
                <a:effectLst/>
                <a:latin typeface="+mn-lt"/>
                <a:ea typeface="+mn-ea"/>
                <a:cs typeface="+mn-cs"/>
              </a:rPr>
              <a:t>בסיפור  אנחנו רואים שישנם הבדלים בין תלמידים ובכלל בין בני אדם, לכל אחד יש נקודות חוזק ונקודות חולשה, עלינו לכבד את כולם ולתת הרגשה שכל אחד מיוחד בזכות האדם שהוא ובעצם היותנו נבראים בצלם אלוקים. </a:t>
            </a:r>
          </a:p>
          <a:p>
            <a:br>
              <a:rPr lang="he-IL" b="0" dirty="0">
                <a:effectLst/>
              </a:rPr>
            </a:br>
            <a:endParaRPr dirty="0"/>
          </a:p>
        </p:txBody>
      </p:sp>
      <p:sp>
        <p:nvSpPr>
          <p:cNvPr id="236" name="Google Shape;2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8183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יש דף להדפסה לתלמידים בדפים להדפסה בסיום המצגת, שקף 29, המתאר את 4 הצעדים במודל</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15</a:t>
            </a:fld>
            <a:endParaRPr lang="he-IL"/>
          </a:p>
        </p:txBody>
      </p:sp>
    </p:spTree>
    <p:extLst>
      <p:ext uri="{BB962C8B-B14F-4D97-AF65-F5344CB8AC3E}">
        <p14:creationId xmlns:p14="http://schemas.microsoft.com/office/powerpoint/2010/main" val="195868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חלק דפים ריקים לתלמידים. חלק את הכיתה לקבוצות של 3. בקבוצות- כל תלמיד ייבחר/ דמות שאליה יצחק יכול לפנות (מורה, אמא, חבר, יועץ) </a:t>
            </a:r>
          </a:p>
          <a:p>
            <a:r>
              <a:rPr lang="he-IL" dirty="0"/>
              <a:t>וינסח פנייה לאותה דמות ע"פ רצף ההיגדים על פי מודל </a:t>
            </a:r>
            <a:r>
              <a:rPr lang="he-IL" dirty="0" err="1"/>
              <a:t>פתרת"י</a:t>
            </a:r>
            <a:r>
              <a:rPr lang="he-IL" dirty="0"/>
              <a:t>. הקבוצה תמחיז את האירוע עם הפתרונות שלו. </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17</a:t>
            </a:fld>
            <a:endParaRPr lang="he-IL"/>
          </a:p>
        </p:txBody>
      </p:sp>
    </p:spTree>
    <p:extLst>
      <p:ext uri="{BB962C8B-B14F-4D97-AF65-F5344CB8AC3E}">
        <p14:creationId xmlns:p14="http://schemas.microsoft.com/office/powerpoint/2010/main" val="11277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dirty="0"/>
              <a:t>למורה</a:t>
            </a:r>
            <a:r>
              <a:rPr lang="he-IL" dirty="0"/>
              <a:t>: רצוי לכוון את התלמידים </a:t>
            </a:r>
            <a:r>
              <a:rPr lang="he-IL" b="1" dirty="0"/>
              <a:t>גם </a:t>
            </a:r>
            <a:r>
              <a:rPr lang="he-IL" dirty="0"/>
              <a:t>לאירועים שאינם קשורים ללימודים. </a:t>
            </a:r>
            <a:endParaRPr lang="x-none"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636932-1D11-4359-B5AE-4A5A23CB4E9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31011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תרגול בזוגות. </a:t>
            </a:r>
            <a:br>
              <a:rPr lang="en-US" dirty="0"/>
            </a:br>
            <a:r>
              <a:rPr lang="he-IL" dirty="0"/>
              <a:t>יהיו תלמידים שמיומנות הסנגור תתגלה כקשה להם במיוחד, מתוך צניעות, ביישנות, תחושת מבוכה, חינוך או מאפיין תרבותי מסוים, ואולי בשל הקושי לפנות למבוגר. עבורם המיומנות חשובה במיוחד וכדאי ליצור עמם יחסי אמון וקרבה ולעודד אותם לשתף בצורך, לתאר קושי ולבקש מענה בדרכם, בקצב שלהם ובסגנונם.</a:t>
            </a:r>
          </a:p>
          <a:p>
            <a:r>
              <a:rPr lang="he-IL" dirty="0"/>
              <a:t>חשוב ליצור סביבה בטוחה ומוגנת שתאפשר לתלמידים להתנסות.</a:t>
            </a:r>
          </a:p>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636932-1D11-4359-B5AE-4A5A23CB4E9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9132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יצירת מאגר רעיונות חשובה ליצירת סביבה בטוחה ומוגנת שתאפשר לתלמידים להתנסות. </a:t>
            </a:r>
            <a:br>
              <a:rPr lang="en-US" dirty="0"/>
            </a:br>
            <a:r>
              <a:rPr lang="he-IL" dirty="0"/>
              <a:t>חשוב לסייע לכל תלמיד ותלמידה לזכור שביכולתם לייצג את עצמם.</a:t>
            </a:r>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87006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ישנם דרכים שונות אך מותאמות לייצוג עצמי -</a:t>
            </a:r>
          </a:p>
          <a:p>
            <a:r>
              <a:rPr lang="he-IL" dirty="0"/>
              <a:t>בסיוע חבר - יהיו תלמידים שיצליחו לייצג את עצמם טוב יותר עם חבר טוב </a:t>
            </a:r>
            <a:r>
              <a:rPr lang="he-IL" dirty="0" err="1"/>
              <a:t>לצדם</a:t>
            </a:r>
            <a:r>
              <a:rPr lang="he-IL" dirty="0"/>
              <a:t>.  </a:t>
            </a:r>
          </a:p>
          <a:p>
            <a:r>
              <a:rPr lang="he-IL" dirty="0"/>
              <a:t>בכתב - אחרים ישמחו להיעזר בפנייה כתובה  או להיעזר בהודעות , אם כי עדיף לעודד את התלמידים לפנות באופן ישיר, פנים אל פנים.</a:t>
            </a:r>
          </a:p>
          <a:p>
            <a:r>
              <a:rPr lang="he-IL" dirty="0"/>
              <a:t>בסיוע מבוגר - במקרה הצורך בשלב ראשון התלמידים יכולים להיעזר במחנך או בהורים בפנייתם.</a:t>
            </a:r>
          </a:p>
          <a:p>
            <a:r>
              <a:rPr lang="he-IL" dirty="0"/>
              <a:t>כך או כך, חשוב לסייע לכל תלמיד לזכור שביכולתם לייצג את עצמם.</a:t>
            </a:r>
          </a:p>
          <a:p>
            <a:r>
              <a:rPr lang="he-IL" dirty="0"/>
              <a:t>חשוב ליצור סביבה בטוחה ומוגנת שתאפשר לתלמידים להתנסות.</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21</a:t>
            </a:fld>
            <a:endParaRPr lang="he-IL"/>
          </a:p>
        </p:txBody>
      </p:sp>
    </p:spTree>
    <p:extLst>
      <p:ext uri="{BB962C8B-B14F-4D97-AF65-F5344CB8AC3E}">
        <p14:creationId xmlns:p14="http://schemas.microsoft.com/office/powerpoint/2010/main" val="2569456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Font typeface="Arial"/>
              <a:buNone/>
            </a:pPr>
            <a:r>
              <a:rPr lang="x-none" b="1" dirty="0"/>
              <a:t>אפשרות </a:t>
            </a:r>
            <a:r>
              <a:rPr lang="he-IL" b="1" dirty="0"/>
              <a:t>1:</a:t>
            </a:r>
            <a:r>
              <a:rPr lang="he-IL" b="1" baseline="0" dirty="0"/>
              <a:t> </a:t>
            </a:r>
            <a:endParaRPr b="1" dirty="0"/>
          </a:p>
          <a:p>
            <a:pPr marL="0" lvl="0" indent="0" algn="r" rtl="1">
              <a:spcBef>
                <a:spcPts val="0"/>
              </a:spcBef>
              <a:spcAft>
                <a:spcPts val="0"/>
              </a:spcAft>
              <a:buClr>
                <a:schemeClr val="dk1"/>
              </a:buClr>
              <a:buFont typeface="Arial"/>
              <a:buNone/>
            </a:pPr>
            <a:r>
              <a:rPr lang="x-none" dirty="0"/>
              <a:t>המורה </a:t>
            </a:r>
            <a:r>
              <a:rPr lang="he-IL" dirty="0"/>
              <a:t>י</a:t>
            </a:r>
            <a:r>
              <a:rPr lang="x-none" dirty="0"/>
              <a:t>תייחס </a:t>
            </a:r>
            <a:r>
              <a:rPr lang="he-IL" dirty="0"/>
              <a:t>למקור</a:t>
            </a:r>
          </a:p>
          <a:p>
            <a:pPr marL="0" lvl="0" indent="0" algn="r" rtl="1">
              <a:spcBef>
                <a:spcPts val="0"/>
              </a:spcBef>
              <a:spcAft>
                <a:spcPts val="0"/>
              </a:spcAft>
              <a:buClr>
                <a:schemeClr val="dk1"/>
              </a:buClr>
              <a:buFont typeface="Arial"/>
              <a:buNone/>
            </a:pPr>
            <a:r>
              <a:rPr lang="x-none" b="1" dirty="0"/>
              <a:t>אפשרות</a:t>
            </a:r>
            <a:r>
              <a:rPr lang="he-IL" b="1" dirty="0"/>
              <a:t> 2:</a:t>
            </a:r>
            <a:r>
              <a:rPr lang="he-IL" b="1" baseline="0" dirty="0"/>
              <a:t> </a:t>
            </a:r>
            <a:endParaRPr b="1" dirty="0"/>
          </a:p>
          <a:p>
            <a:pPr marL="0" lvl="0" indent="0" algn="r" rtl="1">
              <a:spcBef>
                <a:spcPts val="0"/>
              </a:spcBef>
              <a:spcAft>
                <a:spcPts val="0"/>
              </a:spcAft>
              <a:buClr>
                <a:schemeClr val="dk1"/>
              </a:buClr>
              <a:buFont typeface="Arial"/>
              <a:buNone/>
            </a:pPr>
            <a:r>
              <a:rPr lang="x-none" dirty="0"/>
              <a:t>לבקש מהתלמידים לחשוב על ציטוט/משפט/ פסוק אחר שמתקשר בעיניהם לשיעור</a:t>
            </a:r>
            <a:endParaRPr lang="he-IL" dirty="0"/>
          </a:p>
          <a:p>
            <a:pPr marL="0" lvl="0" indent="0" algn="r" rtl="1">
              <a:spcBef>
                <a:spcPts val="0"/>
              </a:spcBef>
              <a:spcAft>
                <a:spcPts val="0"/>
              </a:spcAft>
              <a:buClr>
                <a:schemeClr val="dk1"/>
              </a:buClr>
              <a:buFont typeface="Arial"/>
              <a:buNone/>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t>"דאגה בלב איש </a:t>
            </a:r>
            <a:r>
              <a:rPr lang="he-IL" sz="1200" b="1" dirty="0" err="1"/>
              <a:t>יַשְׁחֶ֑נָּה</a:t>
            </a:r>
            <a:r>
              <a:rPr lang="he-IL" sz="1200" b="1" dirty="0"/>
              <a:t>" (משלי </a:t>
            </a:r>
            <a:r>
              <a:rPr lang="he-IL" sz="1200" b="1" dirty="0" err="1"/>
              <a:t>יב</a:t>
            </a:r>
            <a:r>
              <a:rPr lang="he-IL" sz="1200" b="1" dirty="0"/>
              <a:t>, כה</a:t>
            </a:r>
            <a:r>
              <a:rPr lang="he-IL" sz="1200" b="0" dirty="0"/>
              <a:t>)</a:t>
            </a:r>
            <a:r>
              <a:rPr lang="he-IL" sz="1200" b="0" kern="1200" baseline="0" dirty="0">
                <a:solidFill>
                  <a:schemeClr val="tx1"/>
                </a:solidFill>
                <a:effectLst/>
                <a:latin typeface="+mn-lt"/>
                <a:ea typeface="+mn-ea"/>
                <a:cs typeface="+mn-cs"/>
              </a:rPr>
              <a:t> – הרחבה למורה </a:t>
            </a:r>
            <a:r>
              <a:rPr lang="he-IL" dirty="0">
                <a:solidFill>
                  <a:srgbClr val="002060"/>
                </a:solidFill>
              </a:rPr>
              <a:t>מאת הרב אלי שיינפלד/ </a:t>
            </a:r>
            <a:r>
              <a:rPr lang="he-IL" sz="1200" dirty="0"/>
              <a:t>מתוך: אתר </a:t>
            </a:r>
            <a:r>
              <a:rPr lang="he-IL" sz="1200" dirty="0" err="1"/>
              <a:t>צהר</a:t>
            </a:r>
            <a:r>
              <a:rPr lang="he-IL" sz="1200" dirty="0"/>
              <a:t> </a:t>
            </a:r>
            <a:r>
              <a:rPr lang="en-US" sz="1200" u="sng" dirty="0">
                <a:hlinkClick r:id="rId3"/>
              </a:rPr>
              <a:t>https://www.tzohar.org.il/?p=2720</a:t>
            </a:r>
            <a:endParaRPr lang="en-US" sz="1200" dirty="0"/>
          </a:p>
          <a:p>
            <a:pPr rtl="1"/>
            <a:endParaRPr lang="he-IL" sz="1200" b="0" kern="1200" baseline="0" dirty="0">
              <a:solidFill>
                <a:schemeClr val="tx1"/>
              </a:solidFill>
              <a:effectLst/>
              <a:latin typeface="+mn-lt"/>
              <a:ea typeface="+mn-ea"/>
              <a:cs typeface="+mn-cs"/>
            </a:endParaRPr>
          </a:p>
          <a:p>
            <a:pPr algn="just" fontAlgn="base"/>
            <a:r>
              <a:rPr lang="he-IL" sz="1200" dirty="0">
                <a:latin typeface="Open Sans Hebrew"/>
              </a:rPr>
              <a:t>לכל אדם באשר הוא, ישנן תקופות שבהן יש לו התמודדויות והוא נתקל בקשיים. בזמנים קשים אלו, מה יעשה? בספר משלי מובאת עצה חשובה: "דְּאָגָה בְלֶב-אִישׁ </a:t>
            </a:r>
            <a:r>
              <a:rPr lang="he-IL" sz="1200" dirty="0" err="1">
                <a:latin typeface="Open Sans Hebrew"/>
              </a:rPr>
              <a:t>יַשְׁחֶנָּה</a:t>
            </a:r>
            <a:r>
              <a:rPr lang="he-IL" sz="1200" dirty="0">
                <a:latin typeface="Open Sans Hebrew"/>
              </a:rPr>
              <a:t> וְדָבָר טוֹב </a:t>
            </a:r>
            <a:r>
              <a:rPr lang="he-IL" sz="1200" dirty="0" err="1">
                <a:latin typeface="Open Sans Hebrew"/>
              </a:rPr>
              <a:t>יְשַׂמְּחֶנָּה</a:t>
            </a:r>
            <a:r>
              <a:rPr lang="he-IL" sz="1200" dirty="0">
                <a:latin typeface="Open Sans Hebrew"/>
              </a:rPr>
              <a:t>".</a:t>
            </a:r>
          </a:p>
          <a:p>
            <a:pPr algn="just" fontAlgn="base"/>
            <a:r>
              <a:rPr lang="he-IL" sz="1200" dirty="0">
                <a:latin typeface="Open Sans Hebrew"/>
              </a:rPr>
              <a:t> </a:t>
            </a:r>
          </a:p>
          <a:p>
            <a:pPr algn="just" fontAlgn="base"/>
            <a:r>
              <a:rPr lang="he-IL" sz="1200" dirty="0">
                <a:latin typeface="Open Sans Hebrew"/>
              </a:rPr>
              <a:t>ישנם מצבים שבהם רצוי לשתף ולהתייעץ עם אנשים אחרים: לפעמים כדאי להתייעץ עם רב או עם תלמיד חכם. במקרים אחרים כדאי להתייעץ עם אחד ההורים או המורים, ולעִתים דווקא חבר טוב הוא זה שיכול לתת את העצות הטובות ביותר, שכן סביר להניח שהוא חווה דברים דומים. ההתמודדויות פחות או יותר משותפות וכך גם נושאי השיחה, ובכלל עם חבר קרוב לעיתים מרגישים בנוח לפתוח דברים מעיקים ש'יושבים על הלב'. </a:t>
            </a:r>
          </a:p>
          <a:p>
            <a:pPr algn="just" fontAlgn="base"/>
            <a:endParaRPr lang="he-IL" sz="1200" dirty="0"/>
          </a:p>
          <a:p>
            <a:pPr algn="just" fontAlgn="base"/>
            <a:r>
              <a:rPr lang="he-IL" sz="1200" dirty="0"/>
              <a:t>הרווח מהשיחה הוא כפול: ראשית, עצם השיחה יש בכוחה לשחרר את המועקה ולרענן את כוחותיו של האדם. שנית, פעמים רבות מי שמצוי בתוך הקושי לא מצליח למצוא את הדרך להיחלץ ממנו – "אין אדם מתיר עצמו מבית האסורים" – ודווקא זה שעומד מבחוץ יכול לראות את המציאות באור שונה ולתת עצה טובה שיכולה לעזור במציאת הדרך הישרה.</a:t>
            </a:r>
          </a:p>
          <a:p>
            <a:pPr algn="just" fontAlgn="base"/>
            <a:r>
              <a:rPr lang="he-IL" sz="1200" dirty="0"/>
              <a:t> </a:t>
            </a:r>
          </a:p>
          <a:p>
            <a:pPr algn="just" fontAlgn="base"/>
            <a:r>
              <a:rPr lang="he-IL" sz="1200" dirty="0"/>
              <a:t>אמנם, לא לתמיד שיתוף האחר ובקשת עצה, הינן פעולות פשוטות כל כך, שהרי על מנת לשתף חבר, רב או איש מקצוע מסוים, עלינו להתגבר על מחסום הבושה, וזהו מחסום לא פשוט הדורש מהאדם גבורה גדולה. ומניין צומח מחסום זה? מתוך מחשבה שקושי בהתמודדות מלמד על חסרון באישיות ועל נמיכות קומה, מתוך הרגשה שכל אחד יכול צריך ויכול להתמודד בעצמו עם כל קשייו וטרדותיו. אך מחשבה זו בטעות יסודה! רק טבעי הדבר שישנם רגעים בהם האדם חלש ושיתוף אדם נוסף שיקשיב לו, שיחזק אותו ולעיתים אף ייתן לו עצה טובה יעזור לו בהתמודדויותיו. וברגעים אחרים, כאשר הוא יהיה במצב טוב יותר, יהיה הוא מחלקם של המייעצים והמחזקים, והוא זה שידע להקשיב ולתת עזרה.</a:t>
            </a:r>
          </a:p>
          <a:p>
            <a:pPr algn="just" fontAlgn="base"/>
            <a:endParaRPr lang="he-IL" b="0" i="0" dirty="0">
              <a:solidFill>
                <a:srgbClr val="004A7F"/>
              </a:solidFill>
              <a:effectLst/>
              <a:latin typeface="Open Sans Hebrew"/>
            </a:endParaRPr>
          </a:p>
          <a:p>
            <a:pPr rtl="1"/>
            <a:endParaRPr lang="he-IL" sz="1200" b="0" kern="1200" baseline="0" dirty="0">
              <a:solidFill>
                <a:schemeClr val="tx1"/>
              </a:solidFill>
              <a:effectLst/>
              <a:latin typeface="+mn-lt"/>
              <a:ea typeface="+mn-ea"/>
              <a:cs typeface="+mn-cs"/>
            </a:endParaRPr>
          </a:p>
          <a:p>
            <a:pPr marL="0" lvl="0" indent="0" algn="r" rtl="1">
              <a:spcBef>
                <a:spcPts val="0"/>
              </a:spcBef>
              <a:spcAft>
                <a:spcPts val="0"/>
              </a:spcAft>
              <a:buNone/>
            </a:pPr>
            <a:endParaRPr dirty="0"/>
          </a:p>
        </p:txBody>
      </p:sp>
      <p:sp>
        <p:nvSpPr>
          <p:cNvPr id="470" name="Google Shape;47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1901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74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a:t>
            </a:fld>
            <a:endParaRPr lang="he-IL"/>
          </a:p>
        </p:txBody>
      </p:sp>
    </p:spTree>
    <p:extLst>
      <p:ext uri="{BB962C8B-B14F-4D97-AF65-F5344CB8AC3E}">
        <p14:creationId xmlns:p14="http://schemas.microsoft.com/office/powerpoint/2010/main" val="3448370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0bd9a968a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10bd9a968a8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sz="1200" b="0" i="0" dirty="0">
              <a:solidFill>
                <a:schemeClr val="dk1"/>
              </a:solidFill>
              <a:latin typeface="Calibri"/>
              <a:ea typeface="Calibri"/>
              <a:cs typeface="Calibri"/>
              <a:sym typeface="Calibri"/>
            </a:endParaRPr>
          </a:p>
          <a:p>
            <a:pPr marL="0" lvl="0" indent="0" algn="r" rtl="1">
              <a:lnSpc>
                <a:spcPct val="100000"/>
              </a:lnSpc>
              <a:spcBef>
                <a:spcPts val="0"/>
              </a:spcBef>
              <a:spcAft>
                <a:spcPts val="0"/>
              </a:spcAft>
              <a:buSzPts val="1400"/>
              <a:buNone/>
            </a:pPr>
            <a:endParaRPr dirty="0"/>
          </a:p>
        </p:txBody>
      </p:sp>
      <p:sp>
        <p:nvSpPr>
          <p:cNvPr id="508" name="Google Shape;508;g10bd9a968a8_0_2: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lang="x-none"/>
              <a:t>24</a:t>
            </a:fld>
            <a:endParaRPr/>
          </a:p>
        </p:txBody>
      </p:sp>
    </p:spTree>
    <p:extLst>
      <p:ext uri="{BB962C8B-B14F-4D97-AF65-F5344CB8AC3E}">
        <p14:creationId xmlns:p14="http://schemas.microsoft.com/office/powerpoint/2010/main" val="4110047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כל תלמיד ירשום לעצמו משהו שהוא לוקח על עצמו לעשות אחרת בעקבות המפגשים.</a:t>
            </a:r>
          </a:p>
          <a:p>
            <a:r>
              <a:rPr lang="he-IL" dirty="0"/>
              <a:t>נאפשר ל-2-3 תלמידים לשתף בדברים שכתבו.</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26</a:t>
            </a:fld>
            <a:endParaRPr lang="he-IL"/>
          </a:p>
        </p:txBody>
      </p:sp>
    </p:spTree>
    <p:extLst>
      <p:ext uri="{BB962C8B-B14F-4D97-AF65-F5344CB8AC3E}">
        <p14:creationId xmlns:p14="http://schemas.microsoft.com/office/powerpoint/2010/main" val="3250914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בשקופית זו ניתן למצוא מגוון רעיונות אפשריים ליישום התכנים אשר נלמדו ביחידה זו עם תלמידי הכיתה. המורה תוכל לבחור רעיון אחד ליישום או יותר ולהביאם בפני התלמידים ויחד לחשוב על דרכי הביצוע.</a:t>
            </a:r>
          </a:p>
          <a:p>
            <a:r>
              <a:rPr lang="he-IL" dirty="0"/>
              <a:t>חשוב לסייע לילדים לתכנן וליישם את אחד הרעיונות.</a:t>
            </a:r>
          </a:p>
          <a:p>
            <a:r>
              <a:rPr lang="he-IL" dirty="0"/>
              <a:t>בנוסף, ניתן להציע להם רעיון ליישום מתוך מאגר </a:t>
            </a:r>
            <a:r>
              <a:rPr lang="he-IL" dirty="0" err="1"/>
              <a:t>הפרקטיקות</a:t>
            </a:r>
            <a:r>
              <a:rPr lang="he-IL" dirty="0"/>
              <a:t> שהופיעו בשיעורים הקודמים.</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27</a:t>
            </a:fld>
            <a:endParaRPr lang="he-IL"/>
          </a:p>
        </p:txBody>
      </p:sp>
    </p:spTree>
    <p:extLst>
      <p:ext uri="{BB962C8B-B14F-4D97-AF65-F5344CB8AC3E}">
        <p14:creationId xmlns:p14="http://schemas.microsoft.com/office/powerpoint/2010/main" val="1164207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0bd9a968a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10bd9a968a8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sz="1200" b="0" i="0" dirty="0">
              <a:solidFill>
                <a:schemeClr val="dk1"/>
              </a:solidFill>
              <a:latin typeface="Calibri"/>
              <a:ea typeface="Calibri"/>
              <a:cs typeface="Calibri"/>
              <a:sym typeface="Calibri"/>
            </a:endParaRPr>
          </a:p>
          <a:p>
            <a:pPr marL="0" lvl="0" indent="0" algn="r" rtl="1">
              <a:lnSpc>
                <a:spcPct val="100000"/>
              </a:lnSpc>
              <a:spcBef>
                <a:spcPts val="0"/>
              </a:spcBef>
              <a:spcAft>
                <a:spcPts val="0"/>
              </a:spcAft>
              <a:buSzPts val="1400"/>
              <a:buNone/>
            </a:pPr>
            <a:endParaRPr dirty="0"/>
          </a:p>
        </p:txBody>
      </p:sp>
      <p:sp>
        <p:nvSpPr>
          <p:cNvPr id="508" name="Google Shape;508;g10bd9a968a8_0_2: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lang="x-none"/>
              <a:t>29</a:t>
            </a:fld>
            <a:endParaRPr/>
          </a:p>
        </p:txBody>
      </p:sp>
    </p:spTree>
    <p:extLst>
      <p:ext uri="{BB962C8B-B14F-4D97-AF65-F5344CB8AC3E}">
        <p14:creationId xmlns:p14="http://schemas.microsoft.com/office/powerpoint/2010/main" val="3037904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0bd9a968a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10bd9a968a8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sz="1200" b="0" i="0" dirty="0">
              <a:solidFill>
                <a:schemeClr val="dk1"/>
              </a:solidFill>
              <a:latin typeface="Calibri"/>
              <a:ea typeface="Calibri"/>
              <a:cs typeface="Calibri"/>
              <a:sym typeface="Calibri"/>
            </a:endParaRPr>
          </a:p>
          <a:p>
            <a:pPr marL="0" lvl="0" indent="0" algn="r" rtl="1">
              <a:lnSpc>
                <a:spcPct val="100000"/>
              </a:lnSpc>
              <a:spcBef>
                <a:spcPts val="0"/>
              </a:spcBef>
              <a:spcAft>
                <a:spcPts val="0"/>
              </a:spcAft>
              <a:buSzPts val="1400"/>
              <a:buNone/>
            </a:pPr>
            <a:endParaRPr dirty="0"/>
          </a:p>
        </p:txBody>
      </p:sp>
      <p:sp>
        <p:nvSpPr>
          <p:cNvPr id="508" name="Google Shape;508;g10bd9a968a8_0_2: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lang="x-none"/>
              <a:t>30</a:t>
            </a:fld>
            <a:endParaRPr/>
          </a:p>
        </p:txBody>
      </p:sp>
    </p:spTree>
    <p:extLst>
      <p:ext uri="{BB962C8B-B14F-4D97-AF65-F5344CB8AC3E}">
        <p14:creationId xmlns:p14="http://schemas.microsoft.com/office/powerpoint/2010/main" val="83593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479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aa-ET"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5513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dirty="0"/>
              <a:t>חשוב לחזור על הכללים המרכזיים בכל שיעור</a:t>
            </a:r>
            <a:r>
              <a:rPr lang="he-IL" dirty="0"/>
              <a:t>, </a:t>
            </a:r>
            <a:r>
              <a:rPr lang="x-none" dirty="0"/>
              <a:t>על מנת לבסס מרחב בטוח המאפשר שיח רגשי בין התלמידים.</a:t>
            </a:r>
            <a:endParaRPr lang="he-IL" dirty="0"/>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535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aa-ET"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636932-1D11-4359-B5AE-4A5A23CB4E9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5234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מכוונה למעשה:</a:t>
            </a:r>
          </a:p>
          <a:p>
            <a:r>
              <a:rPr lang="he-IL" dirty="0"/>
              <a:t>המורה תבקש מהתלמידים להתייחס לדרכים שבהן יישמו את הכוונות שלהם מהשיעור הקודם, לתאר מקרים שחוו ובהם הייתה להם הזדמנות ליישם את שלמדו.</a:t>
            </a:r>
          </a:p>
          <a:p>
            <a:r>
              <a:rPr lang="he-IL" dirty="0"/>
              <a:t>לאחר שהתלמידים ישתפו, ניתן לשאול אותם מה הדברים שסייעו להם לקדם את הכוונות שלהם. במידה והתלמידים לא יישמו, ניתן לשאול מה הגורמים שעיכבו אותם ומה יכול לסייע להם בהמשך על מנת ליישם את הכוונות שלהם. </a:t>
            </a:r>
            <a:endParaRPr lang="aa-ET"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636932-1D11-4359-B5AE-4A5A23CB4E9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4550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הקראת הסיפור על ההתמודדות של עילאי</a:t>
            </a:r>
            <a:endParaRPr lang="he-IL" b="1"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13709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342900" marR="0" lvl="0" indent="-342900" algn="r" rtl="1">
              <a:lnSpc>
                <a:spcPct val="100000"/>
              </a:lnSpc>
              <a:spcBef>
                <a:spcPts val="0"/>
              </a:spcBef>
              <a:spcAft>
                <a:spcPts val="0"/>
              </a:spcAft>
              <a:buClr>
                <a:schemeClr val="dk1"/>
              </a:buClr>
              <a:buSzPts val="1100"/>
              <a:buFont typeface="Arial"/>
              <a:buChar char="•"/>
            </a:pPr>
            <a:r>
              <a:rPr lang="he-IL" sz="1200" b="0" u="none" strike="noStrike" cap="none" dirty="0">
                <a:solidFill>
                  <a:schemeClr val="dk1"/>
                </a:solidFill>
                <a:latin typeface="David"/>
                <a:ea typeface="David"/>
                <a:cs typeface="David"/>
                <a:sym typeface="David"/>
              </a:rPr>
              <a:t>תשובות אפשריות: בחירת עיתוי מתאים, פניה מנומסת, </a:t>
            </a:r>
            <a:r>
              <a:rPr lang="he-IL" sz="1200" b="0" u="none" strike="noStrike" cap="none" dirty="0">
                <a:solidFill>
                  <a:srgbClr val="FF0000"/>
                </a:solidFill>
                <a:latin typeface="David"/>
                <a:ea typeface="David"/>
                <a:cs typeface="David"/>
                <a:sym typeface="David"/>
              </a:rPr>
              <a:t>שיתוף </a:t>
            </a:r>
            <a:r>
              <a:rPr lang="he-IL" sz="1200" b="0" u="none" strike="noStrike" cap="none" dirty="0">
                <a:solidFill>
                  <a:schemeClr val="dk1"/>
                </a:solidFill>
                <a:latin typeface="David"/>
                <a:ea typeface="David"/>
                <a:cs typeface="David"/>
                <a:sym typeface="David"/>
              </a:rPr>
              <a:t>הסבר מפורט על הקושי, הצעת פתרון </a:t>
            </a:r>
            <a:r>
              <a:rPr lang="he-IL" sz="1200" b="0" u="none" strike="noStrike" cap="none" dirty="0" err="1">
                <a:solidFill>
                  <a:schemeClr val="dk1"/>
                </a:solidFill>
                <a:latin typeface="David"/>
                <a:ea typeface="David"/>
                <a:cs typeface="David"/>
                <a:sym typeface="David"/>
              </a:rPr>
              <a:t>וכו</a:t>
            </a:r>
            <a:r>
              <a:rPr lang="he-IL" sz="1200" b="0" u="none" strike="noStrike" cap="none" dirty="0">
                <a:solidFill>
                  <a:schemeClr val="dk1"/>
                </a:solidFill>
                <a:latin typeface="David"/>
                <a:ea typeface="David"/>
                <a:cs typeface="David"/>
                <a:sym typeface="David"/>
              </a:rPr>
              <a:t>'.</a:t>
            </a:r>
          </a:p>
          <a:p>
            <a:pPr marL="342900" marR="0" lvl="0" indent="-342900" algn="r" rtl="1">
              <a:lnSpc>
                <a:spcPct val="100000"/>
              </a:lnSpc>
              <a:spcBef>
                <a:spcPts val="0"/>
              </a:spcBef>
              <a:spcAft>
                <a:spcPts val="0"/>
              </a:spcAft>
              <a:buClr>
                <a:schemeClr val="dk1"/>
              </a:buClr>
              <a:buSzPts val="1100"/>
              <a:buFont typeface="Arial"/>
              <a:buChar char="•"/>
            </a:pPr>
            <a:endParaRPr lang="he-IL" sz="1200" b="0" u="none" strike="noStrike" cap="none" dirty="0">
              <a:solidFill>
                <a:schemeClr val="dk1"/>
              </a:solidFill>
              <a:latin typeface="David"/>
              <a:ea typeface="David"/>
              <a:cs typeface="David"/>
              <a:sym typeface="David"/>
            </a:endParaRP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12</a:t>
            </a:fld>
            <a:endParaRPr lang="he-IL"/>
          </a:p>
        </p:txBody>
      </p:sp>
    </p:spTree>
    <p:extLst>
      <p:ext uri="{BB962C8B-B14F-4D97-AF65-F5344CB8AC3E}">
        <p14:creationId xmlns:p14="http://schemas.microsoft.com/office/powerpoint/2010/main" val="141997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כ"ז/אדר/תשפ"ג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0075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כ"ז/אדר/תשפ"ג</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222524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כ"ז/אדר/תשפ"ג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rgbClr val="002060"/>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68981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בלבד" type="titleOnly">
  <p:cSld name="כותרת בלבד">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9" name="Google Shape;29;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1729861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p:cSld name="1_כותרת">
    <p:spTree>
      <p:nvGrpSpPr>
        <p:cNvPr id="1" name="Shape 21"/>
        <p:cNvGrpSpPr/>
        <p:nvPr/>
      </p:nvGrpSpPr>
      <p:grpSpPr>
        <a:xfrm>
          <a:off x="0" y="0"/>
          <a:ext cx="0" cy="0"/>
          <a:chOff x="0" y="0"/>
          <a:chExt cx="0" cy="0"/>
        </a:xfrm>
      </p:grpSpPr>
      <p:sp>
        <p:nvSpPr>
          <p:cNvPr id="22" name="Google Shape;22;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3" name="Google Shape;23;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
        <p:nvSpPr>
          <p:cNvPr id="24" name="Google Shape;24;p37"/>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37"/>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92038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1120508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6"/>
        <p:cNvGrpSpPr/>
        <p:nvPr/>
      </p:nvGrpSpPr>
      <p:grpSpPr>
        <a:xfrm>
          <a:off x="0" y="0"/>
          <a:ext cx="0" cy="0"/>
          <a:chOff x="0" y="0"/>
          <a:chExt cx="0" cy="0"/>
        </a:xfrm>
      </p:grpSpPr>
      <p:sp>
        <p:nvSpPr>
          <p:cNvPr id="27" name="Google Shape;27;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
        <p:nvSpPr>
          <p:cNvPr id="29" name="Google Shape;29;p23"/>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63461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32"/>
        <p:cNvGrpSpPr/>
        <p:nvPr/>
      </p:nvGrpSpPr>
      <p:grpSpPr>
        <a:xfrm>
          <a:off x="0" y="0"/>
          <a:ext cx="0" cy="0"/>
          <a:chOff x="0" y="0"/>
          <a:chExt cx="0" cy="0"/>
        </a:xfrm>
      </p:grpSpPr>
      <p:sp>
        <p:nvSpPr>
          <p:cNvPr id="33" name="Google Shape;33;p24"/>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24"/>
          <p:cNvSpPr>
            <a:spLocks noGrp="1"/>
          </p:cNvSpPr>
          <p:nvPr>
            <p:ph type="pic" idx="2"/>
          </p:nvPr>
        </p:nvSpPr>
        <p:spPr>
          <a:xfrm>
            <a:off x="5183188" y="987425"/>
            <a:ext cx="6172200" cy="4873625"/>
          </a:xfrm>
          <a:prstGeom prst="rect">
            <a:avLst/>
          </a:prstGeom>
          <a:noFill/>
          <a:ln>
            <a:noFill/>
          </a:ln>
        </p:spPr>
      </p:sp>
      <p:sp>
        <p:nvSpPr>
          <p:cNvPr id="35" name="Google Shape;35;p2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1666876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9"/>
        <p:cNvGrpSpPr/>
        <p:nvPr/>
      </p:nvGrpSpPr>
      <p:grpSpPr>
        <a:xfrm>
          <a:off x="0" y="0"/>
          <a:ext cx="0" cy="0"/>
          <a:chOff x="0" y="0"/>
          <a:chExt cx="0" cy="0"/>
        </a:xfrm>
      </p:grpSpPr>
      <p:sp>
        <p:nvSpPr>
          <p:cNvPr id="40" name="Google Shape;40;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
        <p:nvSpPr>
          <p:cNvPr id="43" name="Google Shape;43;p25"/>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5"/>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7200" b="1">
                <a:solidFill>
                  <a:srgbClr val="002060"/>
                </a:solidFill>
                <a:latin typeface="Calibri"/>
                <a:ea typeface="Calibri"/>
                <a:cs typeface="Calibri"/>
                <a:sym typeface="Calibri"/>
              </a:rPr>
              <a:t>שאלות לדיון בכיתה</a:t>
            </a:r>
            <a:endParaRPr/>
          </a:p>
        </p:txBody>
      </p:sp>
      <p:sp>
        <p:nvSpPr>
          <p:cNvPr id="45" name="Google Shape;45;p25"/>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31571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83"/>
        <p:cNvGrpSpPr/>
        <p:nvPr/>
      </p:nvGrpSpPr>
      <p:grpSpPr>
        <a:xfrm>
          <a:off x="0" y="0"/>
          <a:ext cx="0" cy="0"/>
          <a:chOff x="0" y="0"/>
          <a:chExt cx="0" cy="0"/>
        </a:xfrm>
      </p:grpSpPr>
      <p:sp>
        <p:nvSpPr>
          <p:cNvPr id="84" name="Google Shape;84;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86" name="Google Shape;86;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7" name="Google Shape;8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8" name="Google Shape;88;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1264441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89"/>
        <p:cNvGrpSpPr/>
        <p:nvPr/>
      </p:nvGrpSpPr>
      <p:grpSpPr>
        <a:xfrm>
          <a:off x="0" y="0"/>
          <a:ext cx="0" cy="0"/>
          <a:chOff x="0" y="0"/>
          <a:chExt cx="0" cy="0"/>
        </a:xfrm>
      </p:grpSpPr>
      <p:sp>
        <p:nvSpPr>
          <p:cNvPr id="90" name="Google Shape;9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3" name="Google Shape;93;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4" name="Google Shape;9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5" name="Google Shape;95;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66363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כ"ז/אדר/תשפ"ג</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427154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9" name="Google Shape;99;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0" name="Google Shape;100;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3" name="Google Shape;10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4" name="Google Shape;104;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2911931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5"/>
        <p:cNvGrpSpPr/>
        <p:nvPr/>
      </p:nvGrpSpPr>
      <p:grpSpPr>
        <a:xfrm>
          <a:off x="0" y="0"/>
          <a:ext cx="0" cy="0"/>
          <a:chOff x="0" y="0"/>
          <a:chExt cx="0" cy="0"/>
        </a:xfrm>
      </p:grpSpPr>
      <p:sp>
        <p:nvSpPr>
          <p:cNvPr id="106" name="Google Shape;106;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8" name="Google Shape;10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
        <p:nvSpPr>
          <p:cNvPr id="110" name="Google Shape;110;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6689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כ"ז/אדר/תשפ"ג</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1187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כ"ז/אדר/תשפ"ג</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5134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מה נלמד היום">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137784" flipH="1" flipV="1">
            <a:off x="9720414" y="316224"/>
            <a:ext cx="1142698" cy="584334"/>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rgbClr val="002060"/>
                </a:solidFill>
                <a:latin typeface="Calibri" panose="020F0502020204030204" pitchFamily="34" charset="0"/>
                <a:cs typeface="Calibri" panose="020F0502020204030204" pitchFamily="34" charset="0"/>
              </a:rPr>
              <a:t>מה נלמד היום?</a:t>
            </a:r>
          </a:p>
        </p:txBody>
      </p:sp>
      <p:sp>
        <p:nvSpPr>
          <p:cNvPr id="10" name="מציין מיקום תוכן 9">
            <a:extLst>
              <a:ext uri="{FF2B5EF4-FFF2-40B4-BE49-F238E27FC236}">
                <a16:creationId xmlns:a16="http://schemas.microsoft.com/office/drawing/2014/main" id="{7BC35D64-8124-4ADF-9883-D3A8B3089AE7}"/>
              </a:ext>
            </a:extLst>
          </p:cNvPr>
          <p:cNvSpPr>
            <a:spLocks noGrp="1"/>
          </p:cNvSpPr>
          <p:nvPr>
            <p:ph sz="quarter" idx="10"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37435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כ"ז/אדר/תשפ"ג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42417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לל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383B93-3EBB-48BD-A197-ACD08DB2944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45C36EB-845A-45CA-A399-53ECE50365B2}"/>
              </a:ext>
            </a:extLst>
          </p:cNvPr>
          <p:cNvSpPr>
            <a:spLocks noGrp="1"/>
          </p:cNvSpPr>
          <p:nvPr>
            <p:ph type="dt" sz="half" idx="10"/>
          </p:nvPr>
        </p:nvSpPr>
        <p:spPr/>
        <p:txBody>
          <a:bodyPr/>
          <a:lstStyle/>
          <a:p>
            <a:fld id="{8E9EB68D-8B77-4F94-BB97-F778B0AAB978}" type="datetimeFigureOut">
              <a:rPr lang="he-IL" smtClean="0"/>
              <a:t>כ"ז/אדר/תשפ"ג</a:t>
            </a:fld>
            <a:endParaRPr lang="he-IL"/>
          </a:p>
        </p:txBody>
      </p:sp>
      <p:sp>
        <p:nvSpPr>
          <p:cNvPr id="4" name="מציין מיקום של כותרת תחתונה 3">
            <a:extLst>
              <a:ext uri="{FF2B5EF4-FFF2-40B4-BE49-F238E27FC236}">
                <a16:creationId xmlns:a16="http://schemas.microsoft.com/office/drawing/2014/main" id="{0FA2624B-9F98-48FE-ADAF-1D97DC97737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87C7E4B-CD0A-40FB-90DA-A8E32B5F41A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0" name="מציין מיקום תוכן 9">
            <a:extLst>
              <a:ext uri="{FF2B5EF4-FFF2-40B4-BE49-F238E27FC236}">
                <a16:creationId xmlns:a16="http://schemas.microsoft.com/office/drawing/2014/main" id="{7A4E8B70-9E3F-425C-9911-215B73DB34A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10791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שאלות לדיון בכיתה">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כ"ז/אדר/תשפ"ג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3191163" y="189529"/>
            <a:ext cx="6308436" cy="1107996"/>
          </a:xfrm>
          <a:prstGeom prst="rect">
            <a:avLst/>
          </a:prstGeom>
          <a:noFill/>
        </p:spPr>
        <p:txBody>
          <a:bodyPr wrap="square">
            <a:spAutoFit/>
          </a:bodyPr>
          <a:lstStyle/>
          <a:p>
            <a:r>
              <a:rPr lang="he-IL" sz="6600" b="1" dirty="0">
                <a:solidFill>
                  <a:srgbClr val="002060"/>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62387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כ"ז/אדר/תשפ"ג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6353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כ"ז/אדר/תשפ"ג</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67350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2" r:id="rId5"/>
    <p:sldLayoutId id="2147483663" r:id="rId6"/>
    <p:sldLayoutId id="2147483654" r:id="rId7"/>
    <p:sldLayoutId id="2147483655" r:id="rId8"/>
    <p:sldLayoutId id="2147483657" r:id="rId9"/>
    <p:sldLayoutId id="2147483664" r:id="rId10"/>
    <p:sldLayoutId id="2147483665" r:id="rId11"/>
    <p:sldLayoutId id="2147483678" r:id="rId12"/>
    <p:sldLayoutId id="2147483679"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1187689893"/>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2" r:id="rId5"/>
    <p:sldLayoutId id="2147483673"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53.sv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6.sv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4.sv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76.svg"/></Relationships>
</file>

<file path=ppt/slides/_rels/slide2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80.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87.svg"/></Relationships>
</file>

<file path=ppt/slides/_rels/slide2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svg"/><Relationship Id="rId7" Type="http://schemas.openxmlformats.org/officeDocument/2006/relationships/image" Target="../media/image93.sv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svg"/><Relationship Id="rId5" Type="http://schemas.openxmlformats.org/officeDocument/2006/relationships/image" Target="../media/image91.sv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svg"/></Relationships>
</file>

<file path=ppt/slides/_rels/slide2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9.svg"/></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8.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op.education.gov.il/teaching-tools/teaching-practices/search-teaching-practices/self-advocacy-and-representation-of-students/"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5.xml"/><Relationship Id="rId16" Type="http://schemas.openxmlformats.org/officeDocument/2006/relationships/image" Target="../media/image40.sv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p:nvPr/>
        </p:nvSpPr>
        <p:spPr>
          <a:xfrm>
            <a:off x="0" y="-19287"/>
            <a:ext cx="12192000" cy="5069932"/>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7" name="Google Shape;117;p1"/>
          <p:cNvSpPr/>
          <p:nvPr/>
        </p:nvSpPr>
        <p:spPr>
          <a:xfrm>
            <a:off x="-9682" y="2692087"/>
            <a:ext cx="12192000" cy="4263522"/>
          </a:xfrm>
          <a:prstGeom prst="rect">
            <a:avLst/>
          </a:prstGeom>
          <a:solidFill>
            <a:srgbClr val="005485"/>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1" name="Google Shape;121;p1"/>
          <p:cNvSpPr txBox="1"/>
          <p:nvPr/>
        </p:nvSpPr>
        <p:spPr>
          <a:xfrm>
            <a:off x="3478247" y="2603551"/>
            <a:ext cx="6150561" cy="2369839"/>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x-none" sz="4000" b="0" i="0" u="none" strike="noStrike" kern="0" cap="none" spc="0" normalizeH="0" baseline="0" noProof="0" dirty="0">
                <a:ln>
                  <a:noFill/>
                </a:ln>
                <a:solidFill>
                  <a:srgbClr val="FFFFFF"/>
                </a:solidFill>
                <a:effectLst/>
                <a:uLnTx/>
                <a:uFillTx/>
                <a:latin typeface="Calibri"/>
                <a:ea typeface="Calibri"/>
                <a:cs typeface="Calibri"/>
                <a:sym typeface="Calibri"/>
              </a:rPr>
              <a:t>שיעור </a:t>
            </a:r>
            <a:r>
              <a:rPr kumimoji="0" lang="he-IL" sz="4000" b="0" i="0" u="none" strike="noStrike" kern="0" cap="none" spc="0" normalizeH="0" baseline="0" noProof="0" dirty="0">
                <a:ln>
                  <a:noFill/>
                </a:ln>
                <a:solidFill>
                  <a:srgbClr val="FFFFFF"/>
                </a:solidFill>
                <a:effectLst/>
                <a:uLnTx/>
                <a:uFillTx/>
                <a:latin typeface="Calibri"/>
                <a:ea typeface="Calibri"/>
                <a:cs typeface="Calibri"/>
                <a:sym typeface="Calibri"/>
              </a:rPr>
              <a:t>שלישי</a:t>
            </a:r>
            <a:r>
              <a:rPr kumimoji="0" lang="x-none" sz="4000" b="0" i="0" u="none" strike="noStrike" kern="0" cap="none" spc="0" normalizeH="0" baseline="0" noProof="0" dirty="0">
                <a:ln>
                  <a:noFill/>
                </a:ln>
                <a:solidFill>
                  <a:srgbClr val="FFFFFF"/>
                </a:solidFill>
                <a:effectLst/>
                <a:uLnTx/>
                <a:uFillTx/>
                <a:latin typeface="Calibri"/>
                <a:ea typeface="Calibri"/>
                <a:cs typeface="Calibri"/>
                <a:sym typeface="Calibri"/>
              </a:rPr>
              <a:t> </a:t>
            </a:r>
            <a:endParaRPr kumimoji="0" sz="40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5400" b="1" i="0" u="none" strike="noStrike" kern="0" cap="none" spc="0" normalizeH="0" baseline="0" noProof="0" dirty="0">
                <a:ln>
                  <a:noFill/>
                </a:ln>
                <a:solidFill>
                  <a:srgbClr val="FFFFFF"/>
                </a:solidFill>
                <a:effectLst/>
                <a:uLnTx/>
                <a:uFillTx/>
                <a:latin typeface="Calibri"/>
                <a:ea typeface="Calibri"/>
                <a:cs typeface="Calibri"/>
                <a:sym typeface="Calibri"/>
              </a:rPr>
              <a:t>ייצוג עצמי</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5400" b="1" i="0" u="none" strike="noStrike" kern="0" cap="none" spc="0" normalizeH="0" baseline="0" noProof="0" dirty="0">
                <a:ln>
                  <a:noFill/>
                </a:ln>
                <a:solidFill>
                  <a:srgbClr val="FFFFFF"/>
                </a:solidFill>
                <a:effectLst/>
                <a:uLnTx/>
                <a:uFillTx/>
                <a:latin typeface="Calibri"/>
                <a:ea typeface="Calibri"/>
                <a:cs typeface="Calibri"/>
                <a:sym typeface="Calibri"/>
              </a:rPr>
              <a:t>מודל </a:t>
            </a:r>
            <a:r>
              <a:rPr kumimoji="0" lang="he-IL" sz="5400" b="1" i="0" u="none" strike="noStrike" kern="0" cap="none" spc="0" normalizeH="0" baseline="0" noProof="0" dirty="0" err="1">
                <a:ln>
                  <a:noFill/>
                </a:ln>
                <a:solidFill>
                  <a:srgbClr val="FFFFFF"/>
                </a:solidFill>
                <a:effectLst/>
                <a:uLnTx/>
                <a:uFillTx/>
                <a:latin typeface="Calibri"/>
                <a:ea typeface="Calibri"/>
                <a:cs typeface="Calibri"/>
                <a:sym typeface="Calibri"/>
              </a:rPr>
              <a:t>פתרת"י</a:t>
            </a:r>
            <a:endParaRPr kumimoji="0" sz="54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23" name="Google Shape;123;p1"/>
          <p:cNvPicPr preferRelativeResize="0"/>
          <p:nvPr/>
        </p:nvPicPr>
        <p:blipFill rotWithShape="1">
          <a:blip r:embed="rId3">
            <a:alphaModFix/>
          </a:blip>
          <a:srcRect/>
          <a:stretch/>
        </p:blipFill>
        <p:spPr>
          <a:xfrm rot="10800000">
            <a:off x="0" y="5025113"/>
            <a:ext cx="5292969" cy="1368450"/>
          </a:xfrm>
          <a:prstGeom prst="rect">
            <a:avLst/>
          </a:prstGeom>
          <a:noFill/>
          <a:ln>
            <a:noFill/>
          </a:ln>
        </p:spPr>
      </p:pic>
      <p:sp>
        <p:nvSpPr>
          <p:cNvPr id="124" name="Google Shape;124;p1"/>
          <p:cNvSpPr txBox="1"/>
          <p:nvPr/>
        </p:nvSpPr>
        <p:spPr>
          <a:xfrm>
            <a:off x="-1173372" y="5154090"/>
            <a:ext cx="6426575" cy="837112"/>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0000"/>
              </a:lnSpc>
              <a:spcBef>
                <a:spcPts val="0"/>
              </a:spcBef>
              <a:spcAft>
                <a:spcPts val="0"/>
              </a:spcAft>
              <a:buClr>
                <a:srgbClr val="000000"/>
              </a:buClr>
              <a:buSzTx/>
              <a:buFont typeface="Arial"/>
              <a:buNone/>
              <a:tabLst/>
              <a:defRPr/>
            </a:pPr>
            <a:r>
              <a:rPr kumimoji="0" lang="x-none" sz="2400" b="1" i="0" u="none" strike="noStrike" kern="0" cap="none" spc="0" normalizeH="0" baseline="0" noProof="0" dirty="0">
                <a:ln>
                  <a:noFill/>
                </a:ln>
                <a:solidFill>
                  <a:srgbClr val="002060"/>
                </a:solidFill>
                <a:effectLst/>
                <a:uLnTx/>
                <a:uFillTx/>
                <a:latin typeface="Calibri"/>
                <a:ea typeface="Calibri"/>
                <a:cs typeface="Calibri"/>
                <a:sym typeface="Calibri"/>
              </a:rPr>
              <a:t>מיומנות מרכזית</a:t>
            </a:r>
            <a:br>
              <a:rPr kumimoji="0" lang="x-none" sz="2400" b="1" i="0" u="none" strike="noStrike" kern="0" cap="none" spc="0" normalizeH="0" baseline="0" noProof="0" dirty="0">
                <a:ln>
                  <a:noFill/>
                </a:ln>
                <a:solidFill>
                  <a:srgbClr val="002060"/>
                </a:solidFill>
                <a:effectLst/>
                <a:uLnTx/>
                <a:uFillTx/>
                <a:latin typeface="Calibri"/>
                <a:ea typeface="Calibri"/>
                <a:cs typeface="Calibri"/>
                <a:sym typeface="Calibri"/>
              </a:rPr>
            </a:br>
            <a:r>
              <a:rPr kumimoji="0" lang="he-IL" sz="2000" b="0" i="0" u="none" strike="noStrike" kern="0" cap="none" spc="0" normalizeH="0" baseline="0" noProof="0" dirty="0">
                <a:ln>
                  <a:noFill/>
                </a:ln>
                <a:solidFill>
                  <a:srgbClr val="002060"/>
                </a:solidFill>
                <a:effectLst/>
                <a:uLnTx/>
                <a:uFillTx/>
                <a:latin typeface="Calibri"/>
                <a:ea typeface="Calibri"/>
                <a:cs typeface="Calibri"/>
                <a:sym typeface="Calibri"/>
              </a:rPr>
              <a:t>מודעות עצמית: הכרת העצמי</a:t>
            </a:r>
            <a:endParaRPr kumimoji="0" sz="20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125" name="Google Shape;125;p1"/>
          <p:cNvSpPr txBox="1"/>
          <p:nvPr/>
        </p:nvSpPr>
        <p:spPr>
          <a:xfrm>
            <a:off x="6416893" y="5225481"/>
            <a:ext cx="5292969" cy="1820714"/>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x-none" sz="4800" b="1" i="0" u="none" strike="noStrike" kern="0" cap="none" spc="0" normalizeH="0" baseline="0" noProof="0" dirty="0">
                <a:ln>
                  <a:noFill/>
                </a:ln>
                <a:solidFill>
                  <a:srgbClr val="87C6E9"/>
                </a:solidFill>
                <a:effectLst/>
                <a:uLnTx/>
                <a:uFillTx/>
                <a:latin typeface="Calibri"/>
                <a:ea typeface="Calibri"/>
                <a:cs typeface="Calibri"/>
                <a:sym typeface="Calibri"/>
              </a:rPr>
              <a:t>שכבת ו</a:t>
            </a:r>
            <a:r>
              <a:rPr kumimoji="0" lang="he-IL" sz="4800" b="1" i="0" u="none" strike="noStrike" kern="0" cap="none" spc="0" normalizeH="0" baseline="0" noProof="0" dirty="0">
                <a:ln>
                  <a:noFill/>
                </a:ln>
                <a:solidFill>
                  <a:srgbClr val="87C6E9"/>
                </a:solidFill>
                <a:effectLst/>
                <a:uLnTx/>
                <a:uFillTx/>
                <a:latin typeface="Calibri"/>
                <a:ea typeface="Calibri"/>
                <a:cs typeface="Calibri"/>
                <a:sym typeface="Calibri"/>
              </a:rPr>
              <a:t> תלמודי תורה </a:t>
            </a:r>
            <a:r>
              <a:rPr kumimoji="0" lang="he-IL" sz="4800" b="1" i="0" u="none" strike="noStrike" kern="0" cap="none" spc="0" normalizeH="0" baseline="0" noProof="0" dirty="0" err="1">
                <a:ln>
                  <a:noFill/>
                </a:ln>
                <a:solidFill>
                  <a:srgbClr val="87C6E9"/>
                </a:solidFill>
                <a:effectLst/>
                <a:uLnTx/>
                <a:uFillTx/>
                <a:latin typeface="Calibri"/>
                <a:ea typeface="Calibri"/>
                <a:cs typeface="Calibri"/>
                <a:sym typeface="Calibri"/>
              </a:rPr>
              <a:t>חמ</a:t>
            </a:r>
            <a:r>
              <a:rPr lang="he-IL" sz="4800" b="1" kern="0" dirty="0">
                <a:solidFill>
                  <a:srgbClr val="87C6E9"/>
                </a:solidFill>
                <a:latin typeface="Calibri"/>
                <a:ea typeface="Calibri"/>
                <a:cs typeface="Calibri"/>
                <a:sym typeface="Calibri"/>
              </a:rPr>
              <a:t>"</a:t>
            </a:r>
            <a:r>
              <a:rPr kumimoji="0" lang="he-IL" sz="4800" b="1" i="0" u="none" strike="noStrike" kern="0" cap="none" spc="0" normalizeH="0" baseline="0" noProof="0" dirty="0">
                <a:ln>
                  <a:noFill/>
                </a:ln>
                <a:solidFill>
                  <a:srgbClr val="87C6E9"/>
                </a:solidFill>
                <a:effectLst/>
                <a:uLnTx/>
                <a:uFillTx/>
                <a:latin typeface="Calibri"/>
                <a:ea typeface="Calibri"/>
                <a:cs typeface="Calibri"/>
                <a:sym typeface="Calibri"/>
              </a:rPr>
              <a:t>ד</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Google Shape;120;p1">
            <a:extLst>
              <a:ext uri="{FF2B5EF4-FFF2-40B4-BE49-F238E27FC236}">
                <a16:creationId xmlns:a16="http://schemas.microsoft.com/office/drawing/2014/main" id="{80766017-15E2-4B83-9C0C-EF7C3122D7DA}"/>
              </a:ext>
            </a:extLst>
          </p:cNvPr>
          <p:cNvSpPr/>
          <p:nvPr/>
        </p:nvSpPr>
        <p:spPr>
          <a:xfrm>
            <a:off x="1713794" y="100884"/>
            <a:ext cx="9221755" cy="2684925"/>
          </a:xfrm>
          <a:prstGeom prst="rect">
            <a:avLst/>
          </a:prstGeom>
          <a:noFill/>
          <a:ln>
            <a:noFill/>
          </a:ln>
        </p:spPr>
        <p:txBody>
          <a:bodyPr spcFirstLastPara="1" wrap="square" lIns="91425" tIns="45700" rIns="91425" bIns="45700" anchor="t" anchorCtr="0">
            <a:spAutoFit/>
          </a:bodyPr>
          <a:lstStyle/>
          <a:p>
            <a:pPr marL="0" marR="0" lvl="0" indent="0" algn="ctr" rtl="1">
              <a:lnSpc>
                <a:spcPct val="116666"/>
              </a:lnSpc>
              <a:spcBef>
                <a:spcPts val="0"/>
              </a:spcBef>
              <a:spcAft>
                <a:spcPts val="0"/>
              </a:spcAft>
              <a:buNone/>
            </a:pPr>
            <a:r>
              <a:rPr lang="x-none" sz="4800" b="0" i="0" u="none" strike="noStrike" cap="none" dirty="0">
                <a:solidFill>
                  <a:srgbClr val="002060"/>
                </a:solidFill>
                <a:latin typeface="Calibri"/>
                <a:ea typeface="Calibri"/>
                <a:cs typeface="Calibri"/>
                <a:sym typeface="Calibri"/>
              </a:rPr>
              <a:t>יחידת לימוד ב"כישורי חיים"</a:t>
            </a:r>
            <a:endParaRPr dirty="0"/>
          </a:p>
          <a:p>
            <a:pPr marL="0" marR="0" lvl="0" indent="0" algn="ctr" rtl="1">
              <a:lnSpc>
                <a:spcPct val="116666"/>
              </a:lnSpc>
              <a:spcBef>
                <a:spcPts val="0"/>
              </a:spcBef>
              <a:spcAft>
                <a:spcPts val="0"/>
              </a:spcAft>
              <a:buNone/>
            </a:pPr>
            <a:r>
              <a:rPr lang="he-IL" sz="4800" b="1" i="0" u="none" strike="noStrike" cap="none" dirty="0">
                <a:solidFill>
                  <a:srgbClr val="002060"/>
                </a:solidFill>
                <a:latin typeface="Calibri"/>
                <a:ea typeface="Calibri"/>
                <a:cs typeface="Calibri"/>
                <a:sym typeface="Calibri"/>
              </a:rPr>
              <a:t>מיומנויות לחיזוק כוחות</a:t>
            </a:r>
          </a:p>
          <a:p>
            <a:pPr marL="0" marR="0" lvl="0" indent="0" algn="ctr" rtl="1">
              <a:lnSpc>
                <a:spcPct val="116666"/>
              </a:lnSpc>
              <a:spcBef>
                <a:spcPts val="0"/>
              </a:spcBef>
              <a:spcAft>
                <a:spcPts val="0"/>
              </a:spcAft>
              <a:buNone/>
            </a:pPr>
            <a:r>
              <a:rPr lang="he-IL" sz="4800" b="1" dirty="0">
                <a:solidFill>
                  <a:srgbClr val="002060"/>
                </a:solidFill>
                <a:latin typeface="Calibri"/>
                <a:cs typeface="Calibri"/>
                <a:sym typeface="Calibri"/>
              </a:rPr>
              <a:t>להתנהלות מיטבית</a:t>
            </a:r>
            <a:endParaRPr dirty="0"/>
          </a:p>
        </p:txBody>
      </p:sp>
      <p:sp>
        <p:nvSpPr>
          <p:cNvPr id="2" name="TextBox 1"/>
          <p:cNvSpPr txBox="1"/>
          <p:nvPr/>
        </p:nvSpPr>
        <p:spPr>
          <a:xfrm>
            <a:off x="11313298" y="111852"/>
            <a:ext cx="753223" cy="307777"/>
          </a:xfrm>
          <a:prstGeom prst="rect">
            <a:avLst/>
          </a:prstGeom>
          <a:noFill/>
        </p:spPr>
        <p:txBody>
          <a:bodyPr wrap="square" rtlCol="1">
            <a:spAutoFit/>
          </a:bodyPr>
          <a:lstStyle/>
          <a:p>
            <a:r>
              <a:rPr lang="he-IL" sz="1400" b="1" dirty="0">
                <a:solidFill>
                  <a:srgbClr val="005485"/>
                </a:solidFill>
                <a:latin typeface="Tahoma" panose="020B0604030504040204" pitchFamily="34" charset="0"/>
                <a:ea typeface="Tahoma" panose="020B0604030504040204" pitchFamily="34" charset="0"/>
                <a:cs typeface="Tahoma" panose="020B0604030504040204" pitchFamily="34" charset="0"/>
              </a:rPr>
              <a:t>בס"ד</a:t>
            </a:r>
          </a:p>
        </p:txBody>
      </p:sp>
      <p:pic>
        <p:nvPicPr>
          <p:cNvPr id="16" name="תמונה 13">
            <a:extLst>
              <a:ext uri="{FF2B5EF4-FFF2-40B4-BE49-F238E27FC236}">
                <a16:creationId xmlns:a16="http://schemas.microsoft.com/office/drawing/2014/main" id="{E6F861C1-4AC6-435B-9327-D7589B571181}"/>
              </a:ext>
            </a:extLst>
          </p:cNvPr>
          <p:cNvPicPr>
            <a:picLocks noChangeAspect="1"/>
          </p:cNvPicPr>
          <p:nvPr/>
        </p:nvPicPr>
        <p:blipFill>
          <a:blip r:embed="rId4"/>
          <a:stretch>
            <a:fillRect/>
          </a:stretch>
        </p:blipFill>
        <p:spPr>
          <a:xfrm>
            <a:off x="9609684" y="364247"/>
            <a:ext cx="2456837" cy="1170069"/>
          </a:xfrm>
          <a:prstGeom prst="rect">
            <a:avLst/>
          </a:prstGeom>
        </p:spPr>
      </p:pic>
      <p:pic>
        <p:nvPicPr>
          <p:cNvPr id="17" name="תמונה 16">
            <a:extLst>
              <a:ext uri="{FF2B5EF4-FFF2-40B4-BE49-F238E27FC236}">
                <a16:creationId xmlns:a16="http://schemas.microsoft.com/office/drawing/2014/main" id="{FC597C1D-9ED8-420A-9EA9-A542C8319FC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228" y="50519"/>
            <a:ext cx="752401" cy="8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מלבן 17">
            <a:extLst>
              <a:ext uri="{FF2B5EF4-FFF2-40B4-BE49-F238E27FC236}">
                <a16:creationId xmlns:a16="http://schemas.microsoft.com/office/drawing/2014/main" id="{2B8EF0F8-90DD-433D-894C-960AC1D5239D}"/>
              </a:ext>
            </a:extLst>
          </p:cNvPr>
          <p:cNvSpPr/>
          <p:nvPr/>
        </p:nvSpPr>
        <p:spPr>
          <a:xfrm>
            <a:off x="-9682" y="668028"/>
            <a:ext cx="1723476" cy="409984"/>
          </a:xfrm>
          <a:prstGeom prst="rect">
            <a:avLst/>
          </a:prstGeom>
        </p:spPr>
        <p:txBody>
          <a:bodyPr wrap="square">
            <a:spAutoFit/>
          </a:bodyPr>
          <a:lstStyle/>
          <a:p>
            <a:pPr algn="ctr">
              <a:lnSpc>
                <a:spcPts val="800"/>
              </a:lnSpc>
            </a:pPr>
            <a:r>
              <a:rPr lang="he-IL" sz="1000" dirty="0">
                <a:solidFill>
                  <a:srgbClr val="002060"/>
                </a:solidFill>
                <a:latin typeface="Calibri" panose="020F0502020204030204" pitchFamily="34" charset="0"/>
                <a:cs typeface="Calibri" panose="020F0502020204030204" pitchFamily="34" charset="0"/>
              </a:rPr>
              <a:t>משרד החינוך</a:t>
            </a:r>
          </a:p>
          <a:p>
            <a:pPr algn="ctr">
              <a:lnSpc>
                <a:spcPts val="800"/>
              </a:lnSpc>
            </a:pPr>
            <a:r>
              <a:rPr lang="he-IL" sz="1000" dirty="0" err="1">
                <a:solidFill>
                  <a:srgbClr val="002060"/>
                </a:solidFill>
                <a:latin typeface="Calibri" panose="020F0502020204030204" pitchFamily="34" charset="0"/>
                <a:cs typeface="Calibri" panose="020F0502020204030204" pitchFamily="34" charset="0"/>
              </a:rPr>
              <a:t>מינהל</a:t>
            </a:r>
            <a:r>
              <a:rPr lang="he-IL" sz="1000" dirty="0">
                <a:solidFill>
                  <a:srgbClr val="002060"/>
                </a:solidFill>
                <a:latin typeface="Calibri" panose="020F0502020204030204" pitchFamily="34" charset="0"/>
                <a:cs typeface="Calibri" panose="020F0502020204030204" pitchFamily="34" charset="0"/>
              </a:rPr>
              <a:t> פדגוגי</a:t>
            </a:r>
            <a:endParaRPr lang="en-US" sz="1000" dirty="0">
              <a:solidFill>
                <a:srgbClr val="002060"/>
              </a:solidFill>
              <a:latin typeface="Calibri" panose="020F0502020204030204" pitchFamily="34" charset="0"/>
              <a:cs typeface="Calibri" panose="020F0502020204030204" pitchFamily="34" charset="0"/>
            </a:endParaRPr>
          </a:p>
          <a:p>
            <a:pPr algn="ctr">
              <a:lnSpc>
                <a:spcPts val="800"/>
              </a:lnSpc>
            </a:pPr>
            <a:r>
              <a:rPr lang="he-IL" sz="1000" dirty="0">
                <a:solidFill>
                  <a:srgbClr val="002060"/>
                </a:solidFill>
                <a:latin typeface="Calibri" panose="020F0502020204030204" pitchFamily="34" charset="0"/>
                <a:cs typeface="Calibri" panose="020F0502020204030204" pitchFamily="34" charset="0"/>
              </a:rPr>
              <a:t>אגף בכיר שירות פסיכולוגי ייעוצי</a:t>
            </a:r>
          </a:p>
        </p:txBody>
      </p:sp>
      <p:pic>
        <p:nvPicPr>
          <p:cNvPr id="19" name="Picture 2" descr="https://lh4.googleusercontent.com/8nRRSCAcVTz6bY4JOpdRVQLqYC2-9FNFzr01ZHnANkdWoXgfBA8ZiUiq5SdUpJlx1NvNt1_xVh4dNYQztGfeqFRU3E1WRjRHcksMLGmdX4hu_WPe7nX_DKwB5he-5rid4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794" y="58282"/>
            <a:ext cx="1328369" cy="581704"/>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80;p1"/>
          <p:cNvSpPr txBox="1"/>
          <p:nvPr/>
        </p:nvSpPr>
        <p:spPr>
          <a:xfrm>
            <a:off x="1440316" y="594100"/>
            <a:ext cx="1813646" cy="46162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x-none" sz="1200" b="1" i="0" u="none" strike="noStrike" cap="none" dirty="0">
                <a:solidFill>
                  <a:srgbClr val="1E9EE4"/>
                </a:solidFill>
                <a:latin typeface="Tahoma" panose="020B0604030504040204" pitchFamily="34" charset="0"/>
                <a:ea typeface="Tahoma" panose="020B0604030504040204" pitchFamily="34" charset="0"/>
                <a:cs typeface="Tahoma" panose="020B0604030504040204" pitchFamily="34" charset="0"/>
                <a:sym typeface="Calibri"/>
              </a:rPr>
              <a:t>לגדול </a:t>
            </a:r>
            <a:r>
              <a:rPr lang="he-IL" sz="1200" b="1" i="0" u="none" strike="noStrike" cap="none" dirty="0" err="1">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בחמ"ד</a:t>
            </a:r>
            <a:endParaRPr lang="he-IL" sz="1200" b="1" i="0" u="none" strike="noStrike" cap="none"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endParaRPr>
          </a:p>
          <a:p>
            <a:pPr marL="0" marR="0" lvl="0" indent="0" algn="ctr" rtl="1">
              <a:lnSpc>
                <a:spcPct val="100000"/>
              </a:lnSpc>
              <a:spcBef>
                <a:spcPts val="0"/>
              </a:spcBef>
              <a:spcAft>
                <a:spcPts val="0"/>
              </a:spcAft>
              <a:buNone/>
            </a:pPr>
            <a:r>
              <a:rPr lang="he-IL" sz="1200" b="1"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עם </a:t>
            </a:r>
            <a:r>
              <a:rPr lang="he-IL" sz="1200" b="1" dirty="0" err="1">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הכ"חות</a:t>
            </a:r>
            <a:r>
              <a:rPr lang="he-IL" sz="1200" b="1"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 שבדרך</a:t>
            </a:r>
            <a:endParaRPr sz="1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3B3395-6312-4DFE-BB6F-C35006033798}"/>
              </a:ext>
            </a:extLst>
          </p:cNvPr>
          <p:cNvSpPr>
            <a:spLocks noGrp="1"/>
          </p:cNvSpPr>
          <p:nvPr>
            <p:ph type="title"/>
          </p:nvPr>
        </p:nvSpPr>
        <p:spPr/>
        <p:txBody>
          <a:bodyPr/>
          <a:lstStyle/>
          <a:p>
            <a:r>
              <a:rPr lang="he-IL" dirty="0"/>
              <a:t>מן המקורות</a:t>
            </a:r>
          </a:p>
        </p:txBody>
      </p:sp>
      <p:sp>
        <p:nvSpPr>
          <p:cNvPr id="3" name="מציין מיקום תוכן 2">
            <a:extLst>
              <a:ext uri="{FF2B5EF4-FFF2-40B4-BE49-F238E27FC236}">
                <a16:creationId xmlns:a16="http://schemas.microsoft.com/office/drawing/2014/main" id="{62429F92-C509-40F8-829C-9C6FBC31D1BF}"/>
              </a:ext>
            </a:extLst>
          </p:cNvPr>
          <p:cNvSpPr>
            <a:spLocks noGrp="1"/>
          </p:cNvSpPr>
          <p:nvPr>
            <p:ph sz="quarter" idx="13"/>
          </p:nvPr>
        </p:nvSpPr>
        <p:spPr>
          <a:xfrm>
            <a:off x="692727" y="2071687"/>
            <a:ext cx="10806546" cy="4459742"/>
          </a:xfrm>
        </p:spPr>
        <p:txBody>
          <a:bodyPr>
            <a:normAutofit/>
          </a:bodyPr>
          <a:lstStyle/>
          <a:p>
            <a:pPr algn="r" rtl="1" fontAlgn="base">
              <a:lnSpc>
                <a:spcPct val="150000"/>
              </a:lnSpc>
              <a:spcBef>
                <a:spcPts val="1000"/>
              </a:spcBef>
              <a:spcAft>
                <a:spcPts val="0"/>
              </a:spcAft>
              <a:buFont typeface="Arial" panose="020B0604020202020204" pitchFamily="34" charset="0"/>
              <a:buChar char="•"/>
            </a:pPr>
            <a:r>
              <a:rPr lang="he-IL" sz="3600" b="1" i="0" u="none" strike="noStrike" dirty="0">
                <a:solidFill>
                  <a:srgbClr val="000000"/>
                </a:solidFill>
                <a:effectLst/>
                <a:latin typeface="David" panose="020E0502060401010101" pitchFamily="34" charset="-79"/>
                <a:cs typeface="David" panose="020E0502060401010101" pitchFamily="34" charset="-79"/>
              </a:rPr>
              <a:t>"ותשועה ברוב יועץ" (משלי י"א י"ד)</a:t>
            </a:r>
          </a:p>
          <a:p>
            <a:pPr algn="r" rtl="1" fontAlgn="base">
              <a:lnSpc>
                <a:spcPct val="150000"/>
              </a:lnSpc>
              <a:spcBef>
                <a:spcPts val="1000"/>
              </a:spcBef>
              <a:spcAft>
                <a:spcPts val="0"/>
              </a:spcAft>
              <a:buFont typeface="Arial" panose="020B0604020202020204" pitchFamily="34" charset="0"/>
              <a:buChar char="•"/>
            </a:pPr>
            <a:r>
              <a:rPr lang="he-IL" sz="3600" b="1" i="0" dirty="0">
                <a:solidFill>
                  <a:srgbClr val="222222"/>
                </a:solidFill>
                <a:effectLst/>
                <a:latin typeface="David" panose="020E0502060401010101" pitchFamily="34" charset="-79"/>
                <a:cs typeface="David" panose="020E0502060401010101" pitchFamily="34" charset="-79"/>
              </a:rPr>
              <a:t>"ומה היא תקנת חולי הנפשות, ילכו אצל החכמים שהן רופאי הנפשות וירפאו חוליים בדעות </a:t>
            </a:r>
            <a:r>
              <a:rPr lang="he-IL" sz="3600" b="1" i="0" dirty="0" err="1">
                <a:solidFill>
                  <a:srgbClr val="222222"/>
                </a:solidFill>
                <a:effectLst/>
                <a:latin typeface="David" panose="020E0502060401010101" pitchFamily="34" charset="-79"/>
                <a:cs typeface="David" panose="020E0502060401010101" pitchFamily="34" charset="-79"/>
              </a:rPr>
              <a:t>שמלמדין</a:t>
            </a:r>
            <a:r>
              <a:rPr lang="he-IL" sz="3600" b="1" i="0" dirty="0">
                <a:solidFill>
                  <a:srgbClr val="222222"/>
                </a:solidFill>
                <a:effectLst/>
                <a:latin typeface="David" panose="020E0502060401010101" pitchFamily="34" charset="-79"/>
                <a:cs typeface="David" panose="020E0502060401010101" pitchFamily="34" charset="-79"/>
              </a:rPr>
              <a:t> אותם עד שיחזירום לדרך הטובה". (רמב"ם הלכות דעות פרק ב')</a:t>
            </a:r>
            <a:endParaRPr lang="he-IL" sz="3600" b="1" i="0" u="none" strike="noStrike" dirty="0">
              <a:solidFill>
                <a:srgbClr val="000000"/>
              </a:solidFill>
              <a:effectLst/>
              <a:latin typeface="David" panose="020E0502060401010101" pitchFamily="34" charset="-79"/>
              <a:cs typeface="David" panose="020E0502060401010101" pitchFamily="34" charset="-79"/>
            </a:endParaRPr>
          </a:p>
          <a:p>
            <a:pPr marL="0" indent="0">
              <a:buNone/>
            </a:pPr>
            <a:endParaRPr lang="he-IL" dirty="0"/>
          </a:p>
        </p:txBody>
      </p:sp>
      <p:pic>
        <p:nvPicPr>
          <p:cNvPr id="4" name="Picture 2">
            <a:extLst>
              <a:ext uri="{FF2B5EF4-FFF2-40B4-BE49-F238E27FC236}">
                <a16:creationId xmlns:a16="http://schemas.microsoft.com/office/drawing/2014/main" id="{7719619E-E49F-405B-BF64-7C66E6404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139"/>
            <a:ext cx="2440688" cy="183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20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EFCB2540-FB23-459D-833F-0428ABE5830F}"/>
              </a:ext>
            </a:extLst>
          </p:cNvPr>
          <p:cNvSpPr>
            <a:spLocks noGrp="1"/>
          </p:cNvSpPr>
          <p:nvPr>
            <p:ph type="title"/>
          </p:nvPr>
        </p:nvSpPr>
        <p:spPr>
          <a:xfrm>
            <a:off x="60173" y="1550124"/>
            <a:ext cx="3301165" cy="2090224"/>
          </a:xfrm>
        </p:spPr>
        <p:txBody>
          <a:bodyPr>
            <a:normAutofit/>
          </a:bodyPr>
          <a:lstStyle/>
          <a:p>
            <a:pPr marR="0" lvl="0" defTabSz="914400" rtl="1" eaLnBrk="1" fontAlgn="auto" latinLnBrk="0" hangingPunct="1">
              <a:lnSpc>
                <a:spcPct val="90000"/>
              </a:lnSpc>
              <a:spcBef>
                <a:spcPts val="1000"/>
              </a:spcBef>
              <a:spcAft>
                <a:spcPts val="0"/>
              </a:spcAft>
              <a:buClrTx/>
              <a:buSzTx/>
              <a:tabLst/>
              <a:defRPr/>
            </a:pP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סיפור על עילאי</a:t>
            </a:r>
            <a:b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br>
              <a:rPr lang="he-IL" sz="4400" dirty="0">
                <a:solidFill>
                  <a:srgbClr val="FF0000"/>
                </a:solidFill>
              </a:rPr>
            </a:br>
            <a:endParaRPr lang="he-IL" sz="4000" dirty="0">
              <a:solidFill>
                <a:srgbClr val="FF0000"/>
              </a:solidFill>
            </a:endParaRPr>
          </a:p>
        </p:txBody>
      </p:sp>
      <p:pic>
        <p:nvPicPr>
          <p:cNvPr id="10" name="תמונה 9">
            <a:extLst>
              <a:ext uri="{FF2B5EF4-FFF2-40B4-BE49-F238E27FC236}">
                <a16:creationId xmlns:a16="http://schemas.microsoft.com/office/drawing/2014/main" id="{C726C656-38DB-443B-9EF8-E012F034AB36}"/>
              </a:ext>
            </a:extLst>
          </p:cNvPr>
          <p:cNvPicPr>
            <a:picLocks noChangeAspect="1"/>
          </p:cNvPicPr>
          <p:nvPr/>
        </p:nvPicPr>
        <p:blipFill>
          <a:blip r:embed="rId3"/>
          <a:stretch>
            <a:fillRect/>
          </a:stretch>
        </p:blipFill>
        <p:spPr>
          <a:xfrm>
            <a:off x="2526114" y="6059310"/>
            <a:ext cx="835224" cy="591363"/>
          </a:xfrm>
          <a:prstGeom prst="rect">
            <a:avLst/>
          </a:prstGeom>
        </p:spPr>
      </p:pic>
      <p:pic>
        <p:nvPicPr>
          <p:cNvPr id="11" name="תמונה 10">
            <a:extLst>
              <a:ext uri="{FF2B5EF4-FFF2-40B4-BE49-F238E27FC236}">
                <a16:creationId xmlns:a16="http://schemas.microsoft.com/office/drawing/2014/main" id="{691684D9-A6A1-46D9-B9B0-4C070E61B169}"/>
              </a:ext>
            </a:extLst>
          </p:cNvPr>
          <p:cNvPicPr>
            <a:picLocks noChangeAspect="1"/>
          </p:cNvPicPr>
          <p:nvPr/>
        </p:nvPicPr>
        <p:blipFill>
          <a:blip r:embed="rId4"/>
          <a:stretch>
            <a:fillRect/>
          </a:stretch>
        </p:blipFill>
        <p:spPr>
          <a:xfrm>
            <a:off x="1325098" y="3429000"/>
            <a:ext cx="1201016" cy="804742"/>
          </a:xfrm>
          <a:prstGeom prst="rect">
            <a:avLst/>
          </a:prstGeom>
        </p:spPr>
      </p:pic>
      <p:sp>
        <p:nvSpPr>
          <p:cNvPr id="2" name="תיבת טקסט 1">
            <a:extLst>
              <a:ext uri="{FF2B5EF4-FFF2-40B4-BE49-F238E27FC236}">
                <a16:creationId xmlns:a16="http://schemas.microsoft.com/office/drawing/2014/main" id="{EEE5A0FE-297B-BE31-6867-37EFEFF32158}"/>
              </a:ext>
            </a:extLst>
          </p:cNvPr>
          <p:cNvSpPr txBox="1"/>
          <p:nvPr/>
        </p:nvSpPr>
        <p:spPr>
          <a:xfrm>
            <a:off x="3791039" y="152399"/>
            <a:ext cx="8096160" cy="6370975"/>
          </a:xfrm>
          <a:prstGeom prst="rect">
            <a:avLst/>
          </a:prstGeom>
          <a:noFill/>
        </p:spPr>
        <p:txBody>
          <a:bodyPr wrap="square" rtlCol="1">
            <a:spAutoFit/>
          </a:bodyPr>
          <a:lstStyle/>
          <a:p>
            <a:r>
              <a:rPr lang="he-IL" dirty="0"/>
              <a:t>בשיעור על גדולי ישראל שבכיתה ו בתלמוד תורה, התבקשו התלמידים להקריא בזה אחר זה את הטקסטים מתוך המקראה שלהם. אחיה קרא ראשון, אח"כ נתנאל ומלאכי, קראו ברצף ללא בעיה. עילאי ממש רעד וחשש מהרגע שיגיעו אליו לפי סדר הכיתה. הוא לא יודע לקרוא ברצף, יש לו קושי עוד מכיתה א. הוא התאמץ כל השנים- אבל מה לעשות, הקריאה שלו מאוד מגמגמת. בשיחה עם הרב הוחלט לתת לו התאמות במבחנים , בעבודות ובהקראה בכיתה, אך הוא לא בטוח שהרב יואל, שמלמד פעם בשבוע את גדולי ישראל מכיר את ההתאמות שלו.</a:t>
            </a:r>
          </a:p>
          <a:p>
            <a:r>
              <a:rPr lang="he-IL" dirty="0"/>
              <a:t>הוא בפחד נוראי שיתבקש להקריא , ואז לא יידע מה להגיד לרב יואל.</a:t>
            </a:r>
          </a:p>
          <a:p>
            <a:r>
              <a:rPr lang="he-IL" dirty="0"/>
              <a:t>עברו כמה דקות, ואכן הרב יואל פנה לעילאי וביקש שיקריא. עילאי לא ידע מה לעשות, הוא ממש לא רצה, אך הרב הפציר בו שיקרא. הוא התחיל לקרוא בצורה מגמגמת: "</a:t>
            </a:r>
            <a:r>
              <a:rPr lang="he-IL" dirty="0" err="1"/>
              <a:t>ה..רב</a:t>
            </a:r>
            <a:r>
              <a:rPr lang="he-IL" dirty="0"/>
              <a:t>  קו...ק </a:t>
            </a:r>
            <a:r>
              <a:rPr lang="he-IL" dirty="0" err="1"/>
              <a:t>על..ה</a:t>
            </a:r>
            <a:r>
              <a:rPr lang="he-IL" dirty="0"/>
              <a:t>  אר..</a:t>
            </a:r>
            <a:r>
              <a:rPr lang="he-IL" dirty="0" err="1"/>
              <a:t>צה</a:t>
            </a:r>
            <a:r>
              <a:rPr lang="he-IL" dirty="0"/>
              <a:t>  </a:t>
            </a:r>
            <a:r>
              <a:rPr lang="he-IL" dirty="0" err="1"/>
              <a:t>בשנ</a:t>
            </a:r>
            <a:r>
              <a:rPr lang="he-IL" dirty="0"/>
              <a:t>..ת ..." והחל לשמוע תלמידים צוחקים מאחוריו. הרב השתיק אותם וביקש שימשיך, הוא המשיך עוד כמה מילים ואז צעק לעברו יחיאל ואמר</a:t>
            </a:r>
            <a:br>
              <a:rPr lang="en-US" dirty="0"/>
            </a:br>
            <a:r>
              <a:rPr lang="he-IL" dirty="0"/>
              <a:t>" היי, בקצב הזה תסיים שנה הבאה", ואז נשמע הצלצול. עילאי היה </a:t>
            </a:r>
            <a:r>
              <a:rPr lang="he-IL" dirty="0" err="1"/>
              <a:t>מבוייש</a:t>
            </a:r>
            <a:r>
              <a:rPr lang="he-IL" dirty="0"/>
              <a:t> כולו, נסער, מושפל ונעלב. לא רק שבאמת קשה לו, אלא שגם הפך ללעג של ילדים בכיתה.</a:t>
            </a:r>
          </a:p>
          <a:p>
            <a:r>
              <a:rPr lang="he-IL" dirty="0" err="1"/>
              <a:t>וא</a:t>
            </a:r>
            <a:r>
              <a:rPr lang="he-IL" dirty="0"/>
              <a:t> כל כך היה שמח להימנע מהמצב המביך הזה, אך לא ידע איך בכלל הוא </a:t>
            </a:r>
            <a:r>
              <a:rPr lang="he-IL" dirty="0" err="1"/>
              <a:t>יכל</a:t>
            </a:r>
            <a:r>
              <a:rPr lang="he-IL" dirty="0"/>
              <a:t> להימלט מהקריאה הזו?</a:t>
            </a:r>
          </a:p>
          <a:p>
            <a:r>
              <a:rPr lang="he-IL" dirty="0"/>
              <a:t>הוא גם כעס על המורה יואל שלא יודע שיש לו התאמות, ועל הרב שלו שאולי לא אמר לכל המורים על כך.</a:t>
            </a:r>
          </a:p>
          <a:p>
            <a:endParaRPr lang="he-IL" sz="2800" b="1" dirty="0"/>
          </a:p>
          <a:p>
            <a:r>
              <a:rPr lang="he-IL" sz="2800" b="1" dirty="0"/>
              <a:t>מה הייתם עושים במקום עילאי, בזמן שלא רצה לקרוא?</a:t>
            </a:r>
          </a:p>
          <a:p>
            <a:r>
              <a:rPr lang="he-IL" sz="2800" b="1" dirty="0"/>
              <a:t>מה הייתם מציעים לו לעשות במצב בו הוא היה?</a:t>
            </a:r>
          </a:p>
        </p:txBody>
      </p:sp>
    </p:spTree>
    <p:extLst>
      <p:ext uri="{BB962C8B-B14F-4D97-AF65-F5344CB8AC3E}">
        <p14:creationId xmlns:p14="http://schemas.microsoft.com/office/powerpoint/2010/main" val="4087590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1B6EA058-888C-4940-8317-650EAD7FA688}"/>
              </a:ext>
            </a:extLst>
          </p:cNvPr>
          <p:cNvSpPr>
            <a:spLocks noGrp="1"/>
          </p:cNvSpPr>
          <p:nvPr>
            <p:ph sz="quarter" idx="4"/>
          </p:nvPr>
        </p:nvSpPr>
        <p:spPr>
          <a:xfrm>
            <a:off x="331470" y="1714500"/>
            <a:ext cx="11338560" cy="4823460"/>
          </a:xfrm>
        </p:spPr>
        <p:txBody>
          <a:bodyPr>
            <a:normAutofit fontScale="92500" lnSpcReduction="10000"/>
          </a:bodyPr>
          <a:lstStyle/>
          <a:p>
            <a:pPr>
              <a:lnSpc>
                <a:spcPct val="150000"/>
              </a:lnSpc>
              <a:buFont typeface="Wingdings" panose="05000000000000000000" pitchFamily="2" charset="2"/>
              <a:buChar char="Ø"/>
            </a:pPr>
            <a:r>
              <a:rPr lang="he-IL" dirty="0"/>
              <a:t>  עילאי חושש, מה מפריע לו לדעתכם לשתף בקושי?</a:t>
            </a:r>
          </a:p>
          <a:p>
            <a:pPr>
              <a:lnSpc>
                <a:spcPct val="150000"/>
              </a:lnSpc>
              <a:buFont typeface="Wingdings" panose="05000000000000000000" pitchFamily="2" charset="2"/>
              <a:buChar char="Ø"/>
            </a:pPr>
            <a:r>
              <a:rPr lang="he-IL" dirty="0"/>
              <a:t> מה לדעתכם גרם לחברו לכיתה להגיב באופן בו הגיב?</a:t>
            </a:r>
          </a:p>
          <a:p>
            <a:pPr>
              <a:lnSpc>
                <a:spcPct val="150000"/>
              </a:lnSpc>
              <a:buFont typeface="Wingdings" panose="05000000000000000000" pitchFamily="2" charset="2"/>
              <a:buChar char="Ø"/>
            </a:pPr>
            <a:r>
              <a:rPr lang="he-IL" dirty="0"/>
              <a:t> מה לדעתכם יכול לקדם אותו לקבל את העזרה שהוא צריך?</a:t>
            </a:r>
          </a:p>
          <a:p>
            <a:pPr>
              <a:lnSpc>
                <a:spcPct val="150000"/>
              </a:lnSpc>
              <a:buFont typeface="Wingdings" panose="05000000000000000000" pitchFamily="2" charset="2"/>
              <a:buChar char="Ø"/>
            </a:pPr>
            <a:r>
              <a:rPr lang="he-IL" dirty="0"/>
              <a:t> האם יש דמות מסוימת שאליה עילאי יכול לפנות? </a:t>
            </a:r>
          </a:p>
          <a:p>
            <a:pPr marL="0" indent="0">
              <a:lnSpc>
                <a:spcPct val="150000"/>
              </a:lnSpc>
              <a:buNone/>
            </a:pPr>
            <a:r>
              <a:rPr lang="he-IL" dirty="0"/>
              <a:t>     מה ניתן להעלות בשיחה עם דמות זו?</a:t>
            </a:r>
          </a:p>
          <a:p>
            <a:pPr>
              <a:lnSpc>
                <a:spcPct val="150000"/>
              </a:lnSpc>
              <a:buFont typeface="Wingdings" panose="05000000000000000000" pitchFamily="2" charset="2"/>
              <a:buChar char="Ø"/>
            </a:pPr>
            <a:r>
              <a:rPr lang="he-IL" dirty="0"/>
              <a:t> כיצד לדעתכם רצוי לפנות לאחר: למורה / חבר / הורה /  אדם אחר, </a:t>
            </a:r>
          </a:p>
          <a:p>
            <a:pPr marL="0" indent="0">
              <a:lnSpc>
                <a:spcPct val="150000"/>
              </a:lnSpc>
              <a:buNone/>
            </a:pPr>
            <a:r>
              <a:rPr lang="he-IL" dirty="0"/>
              <a:t>    באופן שהבקשה תשמע ותתקבל? </a:t>
            </a:r>
          </a:p>
          <a:p>
            <a:pPr>
              <a:lnSpc>
                <a:spcPct val="150000"/>
              </a:lnSpc>
              <a:buFont typeface="Wingdings" panose="05000000000000000000" pitchFamily="2" charset="2"/>
              <a:buChar char="Ø"/>
            </a:pPr>
            <a:endParaRPr lang="he-IL" dirty="0"/>
          </a:p>
        </p:txBody>
      </p:sp>
      <p:pic>
        <p:nvPicPr>
          <p:cNvPr id="3" name="גרפיקה 2" descr="פגישה קו מיתאר">
            <a:extLst>
              <a:ext uri="{FF2B5EF4-FFF2-40B4-BE49-F238E27FC236}">
                <a16:creationId xmlns:a16="http://schemas.microsoft.com/office/drawing/2014/main" id="{4566B8E1-F974-442A-9418-43A63EA3DD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969" y="3892187"/>
            <a:ext cx="2645773" cy="2645773"/>
          </a:xfrm>
          <a:prstGeom prst="rect">
            <a:avLst/>
          </a:prstGeom>
        </p:spPr>
      </p:pic>
    </p:spTree>
    <p:extLst>
      <p:ext uri="{BB962C8B-B14F-4D97-AF65-F5344CB8AC3E}">
        <p14:creationId xmlns:p14="http://schemas.microsoft.com/office/powerpoint/2010/main" val="241240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A04BFF13-4FB7-452E-B5EA-54C6287ABCF2}"/>
              </a:ext>
            </a:extLst>
          </p:cNvPr>
          <p:cNvSpPr>
            <a:spLocks noGrp="1"/>
          </p:cNvSpPr>
          <p:nvPr>
            <p:ph type="title"/>
          </p:nvPr>
        </p:nvSpPr>
        <p:spPr>
          <a:xfrm>
            <a:off x="689610" y="172922"/>
            <a:ext cx="10515600" cy="1325563"/>
          </a:xfrm>
        </p:spPr>
        <p:txBody>
          <a:bodyPr>
            <a:normAutofit fontScale="90000"/>
          </a:bodyPr>
          <a:lstStyle/>
          <a:p>
            <a:r>
              <a:rPr lang="he-IL" dirty="0"/>
              <a:t>עכשיו לומדים - מודל </a:t>
            </a:r>
            <a:r>
              <a:rPr lang="he-IL" dirty="0" err="1"/>
              <a:t>פתרת"י</a:t>
            </a:r>
            <a:r>
              <a:rPr lang="he-IL" dirty="0"/>
              <a:t> לסנגור עצמי</a:t>
            </a:r>
          </a:p>
        </p:txBody>
      </p:sp>
      <p:pic>
        <p:nvPicPr>
          <p:cNvPr id="4" name="מציין מיקום תוכן 3">
            <a:extLst>
              <a:ext uri="{FF2B5EF4-FFF2-40B4-BE49-F238E27FC236}">
                <a16:creationId xmlns:a16="http://schemas.microsoft.com/office/drawing/2014/main" id="{57A74891-2995-4402-AC1A-57CB5874EBB4}"/>
              </a:ext>
            </a:extLst>
          </p:cNvPr>
          <p:cNvPicPr>
            <a:picLocks noGrp="1" noChangeAspect="1"/>
          </p:cNvPicPr>
          <p:nvPr>
            <p:ph sz="quarter" idx="13"/>
          </p:nvPr>
        </p:nvPicPr>
        <p:blipFill>
          <a:blip r:embed="rId3"/>
          <a:stretch>
            <a:fillRect/>
          </a:stretch>
        </p:blipFill>
        <p:spPr>
          <a:xfrm>
            <a:off x="1520190" y="1978097"/>
            <a:ext cx="8957310" cy="4280485"/>
          </a:xfrm>
          <a:prstGeom prst="rect">
            <a:avLst/>
          </a:prstGeom>
        </p:spPr>
      </p:pic>
      <p:pic>
        <p:nvPicPr>
          <p:cNvPr id="6" name="גרפיקה 5">
            <a:extLst>
              <a:ext uri="{FF2B5EF4-FFF2-40B4-BE49-F238E27FC236}">
                <a16:creationId xmlns:a16="http://schemas.microsoft.com/office/drawing/2014/main" id="{74A0A0FE-6D50-4CDE-BF83-FF972C742F1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0944" t="23304" r="50515"/>
          <a:stretch/>
        </p:blipFill>
        <p:spPr>
          <a:xfrm rot="5400000">
            <a:off x="872049" y="3972641"/>
            <a:ext cx="4162152" cy="4946127"/>
          </a:xfrm>
          <a:prstGeom prst="rect">
            <a:avLst/>
          </a:prstGeom>
        </p:spPr>
      </p:pic>
    </p:spTree>
    <p:extLst>
      <p:ext uri="{BB962C8B-B14F-4D97-AF65-F5344CB8AC3E}">
        <p14:creationId xmlns:p14="http://schemas.microsoft.com/office/powerpoint/2010/main" val="230146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15"/>
          <p:cNvSpPr/>
          <p:nvPr/>
        </p:nvSpPr>
        <p:spPr>
          <a:xfrm>
            <a:off x="9291481" y="1505245"/>
            <a:ext cx="2605550" cy="707922"/>
          </a:xfrm>
          <a:prstGeom prst="roundRect">
            <a:avLst>
              <a:gd name="adj" fmla="val 16667"/>
            </a:avLst>
          </a:prstGeom>
          <a:solidFill>
            <a:schemeClr val="accent2">
              <a:lumMod val="75000"/>
            </a:schemeClr>
          </a:solid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3600" b="1" dirty="0">
                <a:solidFill>
                  <a:srgbClr val="FFFF66"/>
                </a:solidFill>
                <a:latin typeface="Calibri" panose="020F0502020204030204" pitchFamily="34" charset="0"/>
                <a:ea typeface="David"/>
                <a:cs typeface="Calibri" panose="020F0502020204030204" pitchFamily="34" charset="0"/>
                <a:sym typeface="David"/>
              </a:rPr>
              <a:t>פ</a:t>
            </a:r>
            <a:r>
              <a:rPr lang="x-none" sz="2400" b="1" dirty="0">
                <a:solidFill>
                  <a:schemeClr val="bg1"/>
                </a:solidFill>
                <a:latin typeface="Calibri" panose="020F0502020204030204" pitchFamily="34" charset="0"/>
                <a:ea typeface="David"/>
                <a:cs typeface="Calibri" panose="020F0502020204030204" pitchFamily="34" charset="0"/>
                <a:sym typeface="David"/>
              </a:rPr>
              <a:t>נייה לנמען</a:t>
            </a:r>
            <a:endParaRPr b="1" dirty="0">
              <a:solidFill>
                <a:schemeClr val="bg1"/>
              </a:solidFill>
              <a:latin typeface="Calibri" panose="020F0502020204030204" pitchFamily="34" charset="0"/>
              <a:cs typeface="Calibri" panose="020F0502020204030204" pitchFamily="34" charset="0"/>
            </a:endParaRPr>
          </a:p>
        </p:txBody>
      </p:sp>
      <p:sp>
        <p:nvSpPr>
          <p:cNvPr id="240" name="Google Shape;240;p15"/>
          <p:cNvSpPr/>
          <p:nvPr/>
        </p:nvSpPr>
        <p:spPr>
          <a:xfrm>
            <a:off x="6313118" y="1544471"/>
            <a:ext cx="2381579" cy="707922"/>
          </a:xfrm>
          <a:prstGeom prst="roundRect">
            <a:avLst>
              <a:gd name="adj" fmla="val 16667"/>
            </a:avLst>
          </a:prstGeom>
          <a:solidFill>
            <a:schemeClr val="accent6">
              <a:lumMod val="75000"/>
            </a:schemeClr>
          </a:solidFill>
          <a:ln w="12700" cap="flat" cmpd="sng">
            <a:solidFill>
              <a:schemeClr val="accent6">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1">
              <a:lnSpc>
                <a:spcPct val="55555"/>
              </a:lnSpc>
              <a:spcBef>
                <a:spcPts val="0"/>
              </a:spcBef>
              <a:spcAft>
                <a:spcPts val="0"/>
              </a:spcAft>
              <a:buNone/>
            </a:pPr>
            <a:r>
              <a:rPr lang="x-none" sz="3600" b="1" dirty="0">
                <a:solidFill>
                  <a:srgbClr val="FFFF66"/>
                </a:solidFill>
                <a:latin typeface="Calibri" panose="020F0502020204030204" pitchFamily="34" charset="0"/>
                <a:ea typeface="David"/>
                <a:cs typeface="Calibri" panose="020F0502020204030204" pitchFamily="34" charset="0"/>
                <a:sym typeface="David"/>
              </a:rPr>
              <a:t>ת</a:t>
            </a:r>
            <a:r>
              <a:rPr lang="x-none" sz="2400" b="1" dirty="0">
                <a:latin typeface="Calibri" panose="020F0502020204030204" pitchFamily="34" charset="0"/>
                <a:ea typeface="David"/>
                <a:cs typeface="Calibri" panose="020F0502020204030204" pitchFamily="34" charset="0"/>
                <a:sym typeface="David"/>
              </a:rPr>
              <a:t>יארתי את</a:t>
            </a:r>
            <a:r>
              <a:rPr lang="he-IL" sz="2400" b="1" dirty="0">
                <a:latin typeface="Calibri" panose="020F0502020204030204" pitchFamily="34" charset="0"/>
                <a:ea typeface="David"/>
                <a:cs typeface="Calibri" panose="020F0502020204030204" pitchFamily="34" charset="0"/>
                <a:sym typeface="David"/>
              </a:rPr>
              <a:t> </a:t>
            </a:r>
            <a:r>
              <a:rPr lang="x-none" sz="2400" b="1" dirty="0">
                <a:latin typeface="Calibri" panose="020F0502020204030204" pitchFamily="34" charset="0"/>
                <a:ea typeface="David"/>
                <a:cs typeface="Calibri" panose="020F0502020204030204" pitchFamily="34" charset="0"/>
                <a:sym typeface="David"/>
              </a:rPr>
              <a:t>הקושי</a:t>
            </a:r>
            <a:endParaRPr b="1" dirty="0">
              <a:latin typeface="Calibri" panose="020F0502020204030204" pitchFamily="34" charset="0"/>
              <a:cs typeface="Calibri" panose="020F0502020204030204" pitchFamily="34" charset="0"/>
            </a:endParaRPr>
          </a:p>
        </p:txBody>
      </p:sp>
      <p:sp>
        <p:nvSpPr>
          <p:cNvPr id="241" name="Google Shape;241;p15"/>
          <p:cNvSpPr/>
          <p:nvPr/>
        </p:nvSpPr>
        <p:spPr>
          <a:xfrm>
            <a:off x="3330498" y="1566360"/>
            <a:ext cx="2426724" cy="707922"/>
          </a:xfrm>
          <a:prstGeom prst="roundRect">
            <a:avLst>
              <a:gd name="adj" fmla="val 16667"/>
            </a:avLst>
          </a:prstGeom>
          <a:solidFill>
            <a:srgbClr val="CC9900"/>
          </a:solidFill>
          <a:ln w="12700" cap="flat" cmpd="sng">
            <a:solidFill>
              <a:srgbClr val="FFE8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4000" b="1" dirty="0">
                <a:solidFill>
                  <a:srgbClr val="FFFF66"/>
                </a:solidFill>
                <a:latin typeface="Calibri" panose="020F0502020204030204" pitchFamily="34" charset="0"/>
                <a:ea typeface="David"/>
                <a:cs typeface="Calibri" panose="020F0502020204030204" pitchFamily="34" charset="0"/>
                <a:sym typeface="David"/>
              </a:rPr>
              <a:t>ר</a:t>
            </a:r>
            <a:r>
              <a:rPr lang="x-none" sz="2400" b="1" dirty="0">
                <a:latin typeface="Calibri" panose="020F0502020204030204" pitchFamily="34" charset="0"/>
                <a:ea typeface="David"/>
                <a:cs typeface="Calibri" panose="020F0502020204030204" pitchFamily="34" charset="0"/>
                <a:sym typeface="David"/>
              </a:rPr>
              <a:t>ציתי לבקש</a:t>
            </a:r>
            <a:endParaRPr b="1" dirty="0">
              <a:latin typeface="Calibri" panose="020F0502020204030204" pitchFamily="34" charset="0"/>
              <a:cs typeface="Calibri" panose="020F0502020204030204" pitchFamily="34" charset="0"/>
            </a:endParaRPr>
          </a:p>
        </p:txBody>
      </p:sp>
      <p:sp>
        <p:nvSpPr>
          <p:cNvPr id="242" name="Google Shape;242;p15"/>
          <p:cNvSpPr/>
          <p:nvPr/>
        </p:nvSpPr>
        <p:spPr>
          <a:xfrm>
            <a:off x="343394" y="1548904"/>
            <a:ext cx="2349909" cy="707922"/>
          </a:xfrm>
          <a:prstGeom prst="roundRect">
            <a:avLst>
              <a:gd name="adj" fmla="val 16667"/>
            </a:avLst>
          </a:prstGeom>
          <a:solidFill>
            <a:srgbClr val="EF6460"/>
          </a:solidFill>
          <a:ln w="12700" cap="flat" cmpd="sng">
            <a:solidFill>
              <a:srgbClr val="F492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2400" b="1" dirty="0">
                <a:latin typeface="Calibri" panose="020F0502020204030204" pitchFamily="34" charset="0"/>
                <a:ea typeface="David"/>
                <a:cs typeface="Calibri" panose="020F0502020204030204" pitchFamily="34" charset="0"/>
                <a:sym typeface="David"/>
              </a:rPr>
              <a:t>אמר</a:t>
            </a:r>
            <a:r>
              <a:rPr lang="x-none" sz="3600" b="1" dirty="0">
                <a:solidFill>
                  <a:srgbClr val="FFFF66"/>
                </a:solidFill>
                <a:latin typeface="Calibri" panose="020F0502020204030204" pitchFamily="34" charset="0"/>
                <a:ea typeface="David"/>
                <a:cs typeface="Calibri" panose="020F0502020204030204" pitchFamily="34" charset="0"/>
                <a:sym typeface="David"/>
              </a:rPr>
              <a:t>תי</a:t>
            </a:r>
            <a:r>
              <a:rPr lang="x-none" sz="2400" dirty="0">
                <a:solidFill>
                  <a:schemeClr val="lt1"/>
                </a:solidFill>
                <a:latin typeface="Calibri" panose="020F0502020204030204" pitchFamily="34" charset="0"/>
                <a:ea typeface="David"/>
                <a:cs typeface="Calibri" panose="020F0502020204030204" pitchFamily="34" charset="0"/>
                <a:sym typeface="David"/>
              </a:rPr>
              <a:t> </a:t>
            </a:r>
            <a:r>
              <a:rPr lang="x-none" sz="2400" b="1" dirty="0">
                <a:latin typeface="Calibri" panose="020F0502020204030204" pitchFamily="34" charset="0"/>
                <a:ea typeface="David"/>
                <a:cs typeface="Calibri" panose="020F0502020204030204" pitchFamily="34" charset="0"/>
                <a:sym typeface="David"/>
              </a:rPr>
              <a:t>תודה</a:t>
            </a:r>
            <a:endParaRPr b="1" dirty="0">
              <a:latin typeface="Calibri" panose="020F0502020204030204" pitchFamily="34" charset="0"/>
              <a:cs typeface="Calibri" panose="020F0502020204030204" pitchFamily="34" charset="0"/>
            </a:endParaRPr>
          </a:p>
        </p:txBody>
      </p:sp>
      <p:sp>
        <p:nvSpPr>
          <p:cNvPr id="243" name="Google Shape;243;p15"/>
          <p:cNvSpPr/>
          <p:nvPr/>
        </p:nvSpPr>
        <p:spPr>
          <a:xfrm rot="10800000" flipH="1">
            <a:off x="8580635" y="1626726"/>
            <a:ext cx="650480" cy="496095"/>
          </a:xfrm>
          <a:prstGeom prst="leftArrow">
            <a:avLst>
              <a:gd name="adj1" fmla="val 50000"/>
              <a:gd name="adj2" fmla="val 50000"/>
            </a:avLst>
          </a:prstGeom>
          <a:solidFill>
            <a:schemeClr val="accent2">
              <a:lumMod val="75000"/>
            </a:schemeClr>
          </a:solid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5"/>
          <p:cNvSpPr/>
          <p:nvPr/>
        </p:nvSpPr>
        <p:spPr>
          <a:xfrm>
            <a:off x="9136009" y="2303513"/>
            <a:ext cx="2916495" cy="4474722"/>
          </a:xfrm>
          <a:prstGeom prst="roundRect">
            <a:avLst>
              <a:gd name="adj" fmla="val 16667"/>
            </a:avLst>
          </a:prstGeom>
          <a:solidFill>
            <a:schemeClr val="accent2">
              <a:lumMod val="75000"/>
            </a:schemeClr>
          </a:solid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2400" dirty="0">
                <a:solidFill>
                  <a:schemeClr val="lt1"/>
                </a:solidFill>
                <a:latin typeface="Calibri" panose="020F0502020204030204" pitchFamily="34" charset="0"/>
                <a:ea typeface="David"/>
                <a:cs typeface="Calibri" panose="020F0502020204030204" pitchFamily="34" charset="0"/>
                <a:sym typeface="David"/>
              </a:rPr>
              <a:t> </a:t>
            </a:r>
            <a:br>
              <a:rPr lang="en-US" sz="2400" dirty="0">
                <a:solidFill>
                  <a:schemeClr val="lt1"/>
                </a:solidFill>
                <a:latin typeface="Calibri" panose="020F0502020204030204" pitchFamily="34" charset="0"/>
                <a:ea typeface="David"/>
                <a:cs typeface="Calibri" panose="020F0502020204030204" pitchFamily="34" charset="0"/>
                <a:sym typeface="David"/>
              </a:rPr>
            </a:br>
            <a:r>
              <a:rPr lang="x-none" sz="2400" b="1" dirty="0">
                <a:solidFill>
                  <a:schemeClr val="bg1"/>
                </a:solidFill>
                <a:latin typeface="Calibri" panose="020F0502020204030204" pitchFamily="34" charset="0"/>
                <a:ea typeface="David"/>
                <a:cs typeface="Calibri" panose="020F0502020204030204" pitchFamily="34" charset="0"/>
                <a:sym typeface="David"/>
              </a:rPr>
              <a:t>פנייה אל הנמען ובקשה לשוחח עמו אודות נושא חשוב</a:t>
            </a:r>
            <a:r>
              <a:rPr lang="he-IL" sz="2400" b="1" dirty="0">
                <a:solidFill>
                  <a:schemeClr val="bg1"/>
                </a:solidFill>
                <a:latin typeface="Calibri" panose="020F0502020204030204" pitchFamily="34" charset="0"/>
                <a:ea typeface="David"/>
                <a:cs typeface="Calibri" panose="020F0502020204030204" pitchFamily="34" charset="0"/>
                <a:sym typeface="David"/>
              </a:rPr>
              <a:t>.</a:t>
            </a:r>
            <a:r>
              <a:rPr lang="x-none" sz="2400" b="1" dirty="0">
                <a:solidFill>
                  <a:schemeClr val="bg1"/>
                </a:solidFill>
                <a:latin typeface="Calibri" panose="020F0502020204030204" pitchFamily="34" charset="0"/>
                <a:ea typeface="David"/>
                <a:cs typeface="Calibri" panose="020F0502020204030204" pitchFamily="34" charset="0"/>
                <a:sym typeface="David"/>
              </a:rPr>
              <a:t> שימוש בלשון פנייה שהיא גם אסרטיבית </a:t>
            </a:r>
            <a:r>
              <a:rPr lang="he-IL" sz="2400" b="1" dirty="0">
                <a:solidFill>
                  <a:schemeClr val="bg1"/>
                </a:solidFill>
                <a:latin typeface="Calibri" panose="020F0502020204030204" pitchFamily="34" charset="0"/>
                <a:ea typeface="David"/>
                <a:cs typeface="Calibri" panose="020F0502020204030204" pitchFamily="34" charset="0"/>
                <a:sym typeface="David"/>
              </a:rPr>
              <a:t>(</a:t>
            </a:r>
            <a:r>
              <a:rPr lang="x-none" sz="2400" b="1" dirty="0">
                <a:solidFill>
                  <a:schemeClr val="bg1"/>
                </a:solidFill>
                <a:latin typeface="Calibri" panose="020F0502020204030204" pitchFamily="34" charset="0"/>
                <a:ea typeface="David"/>
                <a:cs typeface="Calibri" panose="020F0502020204030204" pitchFamily="34" charset="0"/>
                <a:sym typeface="David"/>
              </a:rPr>
              <a:t>ברורה</a:t>
            </a:r>
            <a:r>
              <a:rPr lang="he-IL" sz="2400" b="1" dirty="0">
                <a:solidFill>
                  <a:schemeClr val="bg1"/>
                </a:solidFill>
                <a:latin typeface="Calibri" panose="020F0502020204030204" pitchFamily="34" charset="0"/>
                <a:ea typeface="David"/>
                <a:cs typeface="Calibri" panose="020F0502020204030204" pitchFamily="34" charset="0"/>
                <a:sym typeface="David"/>
              </a:rPr>
              <a:t>, </a:t>
            </a:r>
            <a:r>
              <a:rPr lang="x-none" sz="2400" b="1" dirty="0">
                <a:solidFill>
                  <a:schemeClr val="bg1"/>
                </a:solidFill>
                <a:latin typeface="Calibri" panose="020F0502020204030204" pitchFamily="34" charset="0"/>
                <a:ea typeface="David"/>
                <a:cs typeface="Calibri" panose="020F0502020204030204" pitchFamily="34" charset="0"/>
                <a:sym typeface="David"/>
              </a:rPr>
              <a:t>מדויקת ועניינית</a:t>
            </a:r>
            <a:r>
              <a:rPr lang="he-IL" sz="2400" b="1" dirty="0">
                <a:solidFill>
                  <a:schemeClr val="bg1"/>
                </a:solidFill>
                <a:latin typeface="Calibri" panose="020F0502020204030204" pitchFamily="34" charset="0"/>
                <a:ea typeface="David"/>
                <a:cs typeface="Calibri" panose="020F0502020204030204" pitchFamily="34" charset="0"/>
                <a:sym typeface="David"/>
              </a:rPr>
              <a:t>)</a:t>
            </a:r>
            <a:r>
              <a:rPr lang="x-none" sz="2400" b="1" dirty="0">
                <a:solidFill>
                  <a:schemeClr val="bg1"/>
                </a:solidFill>
                <a:latin typeface="Calibri" panose="020F0502020204030204" pitchFamily="34" charset="0"/>
                <a:ea typeface="David"/>
                <a:cs typeface="Calibri" panose="020F0502020204030204" pitchFamily="34" charset="0"/>
                <a:sym typeface="David"/>
              </a:rPr>
              <a:t> וגם מנומסת </a:t>
            </a:r>
            <a:r>
              <a:rPr lang="he-IL" sz="2400" b="1" dirty="0">
                <a:solidFill>
                  <a:schemeClr val="bg1"/>
                </a:solidFill>
                <a:latin typeface="Calibri" panose="020F0502020204030204" pitchFamily="34" charset="0"/>
                <a:ea typeface="David"/>
                <a:cs typeface="Calibri" panose="020F0502020204030204" pitchFamily="34" charset="0"/>
                <a:sym typeface="David"/>
              </a:rPr>
              <a:t>(</a:t>
            </a:r>
            <a:r>
              <a:rPr lang="x-none" sz="2400" b="1" dirty="0">
                <a:solidFill>
                  <a:schemeClr val="bg1"/>
                </a:solidFill>
                <a:latin typeface="Calibri" panose="020F0502020204030204" pitchFamily="34" charset="0"/>
                <a:ea typeface="David"/>
                <a:cs typeface="Calibri" panose="020F0502020204030204" pitchFamily="34" charset="0"/>
                <a:sym typeface="David"/>
              </a:rPr>
              <a:t>מבוטאת בלשון מכבדת וברוגע</a:t>
            </a:r>
            <a:r>
              <a:rPr lang="he-IL" sz="2400" b="1" dirty="0">
                <a:solidFill>
                  <a:schemeClr val="bg1"/>
                </a:solidFill>
                <a:latin typeface="Calibri" panose="020F0502020204030204" pitchFamily="34" charset="0"/>
                <a:ea typeface="David"/>
                <a:cs typeface="Calibri" panose="020F0502020204030204" pitchFamily="34" charset="0"/>
                <a:sym typeface="David"/>
              </a:rPr>
              <a:t>).</a:t>
            </a:r>
            <a:endParaRPr b="1" dirty="0">
              <a:solidFill>
                <a:schemeClr val="bg1"/>
              </a:solidFill>
              <a:latin typeface="Calibri" panose="020F0502020204030204" pitchFamily="34" charset="0"/>
              <a:cs typeface="Calibri" panose="020F0502020204030204" pitchFamily="34" charset="0"/>
            </a:endParaRPr>
          </a:p>
        </p:txBody>
      </p:sp>
      <p:sp>
        <p:nvSpPr>
          <p:cNvPr id="246" name="Google Shape;246;p15"/>
          <p:cNvSpPr/>
          <p:nvPr/>
        </p:nvSpPr>
        <p:spPr>
          <a:xfrm>
            <a:off x="6166092" y="2303513"/>
            <a:ext cx="2675633" cy="4478479"/>
          </a:xfrm>
          <a:prstGeom prst="roundRect">
            <a:avLst>
              <a:gd name="adj" fmla="val 16667"/>
            </a:avLst>
          </a:prstGeom>
          <a:solidFill>
            <a:schemeClr val="accent6">
              <a:lumMod val="75000"/>
            </a:schemeClr>
          </a:solidFill>
          <a:ln w="12700" cap="flat" cmpd="sng">
            <a:solidFill>
              <a:schemeClr val="accent1">
                <a:lumMod val="40000"/>
                <a:lumOff val="6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50000"/>
              </a:lnSpc>
              <a:spcBef>
                <a:spcPts val="0"/>
              </a:spcBef>
              <a:spcAft>
                <a:spcPts val="0"/>
              </a:spcAft>
              <a:buNone/>
            </a:pPr>
            <a:endParaRPr lang="he-IL" sz="2400" b="1" dirty="0">
              <a:latin typeface="Calibri" panose="020F0502020204030204" pitchFamily="34" charset="0"/>
              <a:ea typeface="David"/>
              <a:cs typeface="Calibri" panose="020F0502020204030204" pitchFamily="34" charset="0"/>
              <a:sym typeface="David"/>
            </a:endParaRPr>
          </a:p>
          <a:p>
            <a:pPr marL="0" marR="0" lvl="0" indent="0" algn="ctr" rtl="1">
              <a:lnSpc>
                <a:spcPct val="150000"/>
              </a:lnSpc>
              <a:spcBef>
                <a:spcPts val="0"/>
              </a:spcBef>
              <a:spcAft>
                <a:spcPts val="0"/>
              </a:spcAft>
              <a:buNone/>
            </a:pPr>
            <a:r>
              <a:rPr lang="x-none" sz="2400" b="1" dirty="0">
                <a:solidFill>
                  <a:schemeClr val="bg1"/>
                </a:solidFill>
                <a:latin typeface="Calibri" panose="020F0502020204030204" pitchFamily="34" charset="0"/>
                <a:ea typeface="David"/>
                <a:cs typeface="Calibri" panose="020F0502020204030204" pitchFamily="34" charset="0"/>
                <a:sym typeface="David"/>
              </a:rPr>
              <a:t>תיאור גלוי של המורכבות או הקושי</a:t>
            </a:r>
            <a:r>
              <a:rPr lang="he-IL" sz="2400" b="1" dirty="0">
                <a:solidFill>
                  <a:schemeClr val="bg1"/>
                </a:solidFill>
                <a:latin typeface="Calibri" panose="020F0502020204030204" pitchFamily="34" charset="0"/>
                <a:ea typeface="David"/>
                <a:cs typeface="Calibri" panose="020F0502020204030204" pitchFamily="34" charset="0"/>
                <a:sym typeface="David"/>
              </a:rPr>
              <a:t>, </a:t>
            </a:r>
            <a:r>
              <a:rPr lang="x-none" sz="2400" b="1" dirty="0">
                <a:solidFill>
                  <a:schemeClr val="bg1"/>
                </a:solidFill>
                <a:latin typeface="Calibri" panose="020F0502020204030204" pitchFamily="34" charset="0"/>
                <a:ea typeface="David"/>
                <a:cs typeface="Calibri" panose="020F0502020204030204" pitchFamily="34" charset="0"/>
                <a:sym typeface="David"/>
              </a:rPr>
              <a:t>שדורשים מענה.</a:t>
            </a:r>
            <a:endParaRPr b="1" dirty="0">
              <a:solidFill>
                <a:schemeClr val="bg1"/>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sz="2400" dirty="0">
              <a:solidFill>
                <a:schemeClr val="lt1"/>
              </a:solidFill>
              <a:latin typeface="Calibri" panose="020F0502020204030204" pitchFamily="34" charset="0"/>
              <a:ea typeface="David"/>
              <a:cs typeface="Calibri" panose="020F0502020204030204" pitchFamily="34" charset="0"/>
              <a:sym typeface="David"/>
            </a:endParaRPr>
          </a:p>
        </p:txBody>
      </p:sp>
      <p:sp>
        <p:nvSpPr>
          <p:cNvPr id="247" name="Google Shape;247;p15"/>
          <p:cNvSpPr/>
          <p:nvPr/>
        </p:nvSpPr>
        <p:spPr>
          <a:xfrm>
            <a:off x="3244451" y="2380876"/>
            <a:ext cx="2675632" cy="4397359"/>
          </a:xfrm>
          <a:prstGeom prst="roundRect">
            <a:avLst>
              <a:gd name="adj" fmla="val 16667"/>
            </a:avLst>
          </a:prstGeom>
          <a:solidFill>
            <a:srgbClr val="CC9900"/>
          </a:solidFill>
          <a:ln w="12700" cap="flat" cmpd="sng">
            <a:solidFill>
              <a:schemeClr val="accent4">
                <a:lumMod val="20000"/>
                <a:lumOff val="8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50000"/>
              </a:lnSpc>
              <a:spcBef>
                <a:spcPts val="0"/>
              </a:spcBef>
              <a:spcAft>
                <a:spcPts val="0"/>
              </a:spcAft>
              <a:buNone/>
            </a:pPr>
            <a:r>
              <a:rPr lang="x-none" sz="2400" b="1" dirty="0">
                <a:solidFill>
                  <a:schemeClr val="bg1"/>
                </a:solidFill>
                <a:latin typeface="Calibri" panose="020F0502020204030204" pitchFamily="34" charset="0"/>
                <a:ea typeface="David"/>
                <a:cs typeface="Calibri" panose="020F0502020204030204" pitchFamily="34" charset="0"/>
                <a:sym typeface="David"/>
              </a:rPr>
              <a:t>תיאור המענה הרצוי והסבר כיצד ניתן להשיגו באופן יעיל.</a:t>
            </a:r>
            <a:endParaRPr b="1" dirty="0">
              <a:solidFill>
                <a:schemeClr val="bg1"/>
              </a:solidFill>
              <a:latin typeface="Calibri" panose="020F0502020204030204" pitchFamily="34" charset="0"/>
              <a:cs typeface="Calibri" panose="020F0502020204030204" pitchFamily="34" charset="0"/>
            </a:endParaRPr>
          </a:p>
          <a:p>
            <a:pPr marL="0" marR="0" lvl="0" indent="0" algn="ctr" rtl="1">
              <a:spcBef>
                <a:spcPts val="0"/>
              </a:spcBef>
              <a:spcAft>
                <a:spcPts val="0"/>
              </a:spcAft>
              <a:buNone/>
            </a:pPr>
            <a:endParaRPr sz="2400" dirty="0">
              <a:solidFill>
                <a:schemeClr val="lt1"/>
              </a:solidFill>
              <a:latin typeface="Calibri" panose="020F0502020204030204" pitchFamily="34" charset="0"/>
              <a:ea typeface="David"/>
              <a:cs typeface="Calibri" panose="020F0502020204030204" pitchFamily="34" charset="0"/>
              <a:sym typeface="David"/>
            </a:endParaRPr>
          </a:p>
        </p:txBody>
      </p:sp>
      <p:sp>
        <p:nvSpPr>
          <p:cNvPr id="248" name="Google Shape;248;p15"/>
          <p:cNvSpPr/>
          <p:nvPr/>
        </p:nvSpPr>
        <p:spPr>
          <a:xfrm>
            <a:off x="224874" y="2342194"/>
            <a:ext cx="2675632" cy="4397359"/>
          </a:xfrm>
          <a:prstGeom prst="roundRect">
            <a:avLst>
              <a:gd name="adj" fmla="val 16667"/>
            </a:avLst>
          </a:prstGeom>
          <a:solidFill>
            <a:srgbClr val="EF6460"/>
          </a:solidFill>
          <a:ln w="12700" cap="flat" cmpd="sng">
            <a:solidFill>
              <a:srgbClr val="F492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50000"/>
              </a:lnSpc>
              <a:spcBef>
                <a:spcPts val="0"/>
              </a:spcBef>
              <a:spcAft>
                <a:spcPts val="0"/>
              </a:spcAft>
              <a:buNone/>
            </a:pPr>
            <a:r>
              <a:rPr lang="x-none" sz="2400" b="1" dirty="0">
                <a:solidFill>
                  <a:schemeClr val="bg1"/>
                </a:solidFill>
                <a:latin typeface="Calibri" panose="020F0502020204030204" pitchFamily="34" charset="0"/>
                <a:ea typeface="David"/>
                <a:cs typeface="Calibri" panose="020F0502020204030204" pitchFamily="34" charset="0"/>
                <a:sym typeface="David"/>
              </a:rPr>
              <a:t>הבעת תודה והערכה לנמען על ההקשבה ועל הנכונות לעזור.</a:t>
            </a:r>
            <a:endParaRPr sz="2400" b="1" dirty="0">
              <a:solidFill>
                <a:schemeClr val="bg1"/>
              </a:solidFill>
              <a:latin typeface="Calibri" panose="020F0502020204030204" pitchFamily="34" charset="0"/>
              <a:ea typeface="David"/>
              <a:cs typeface="Calibri" panose="020F0502020204030204" pitchFamily="34" charset="0"/>
              <a:sym typeface="David"/>
            </a:endParaRPr>
          </a:p>
        </p:txBody>
      </p:sp>
      <p:sp>
        <p:nvSpPr>
          <p:cNvPr id="249" name="Google Shape;249;p15"/>
          <p:cNvSpPr/>
          <p:nvPr/>
        </p:nvSpPr>
        <p:spPr>
          <a:xfrm rot="10800000" flipH="1">
            <a:off x="5594843" y="1650384"/>
            <a:ext cx="650480" cy="496095"/>
          </a:xfrm>
          <a:prstGeom prst="leftArrow">
            <a:avLst>
              <a:gd name="adj1" fmla="val 50000"/>
              <a:gd name="adj2" fmla="val 50000"/>
            </a:avLst>
          </a:prstGeom>
          <a:solidFill>
            <a:schemeClr val="accent6">
              <a:lumMod val="75000"/>
            </a:schemeClr>
          </a:solidFill>
          <a:ln w="12700" cap="flat" cmpd="sng">
            <a:solidFill>
              <a:schemeClr val="accent6">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5"/>
          <p:cNvSpPr/>
          <p:nvPr/>
        </p:nvSpPr>
        <p:spPr>
          <a:xfrm rot="10800000" flipH="1">
            <a:off x="2569979" y="1637211"/>
            <a:ext cx="674472" cy="509268"/>
          </a:xfrm>
          <a:prstGeom prst="leftArrow">
            <a:avLst>
              <a:gd name="adj1" fmla="val 50000"/>
              <a:gd name="adj2" fmla="val 50000"/>
            </a:avLst>
          </a:prstGeom>
          <a:solidFill>
            <a:srgbClr val="CC9900"/>
          </a:solidFill>
          <a:ln w="12700" cap="flat" cmpd="sng">
            <a:solidFill>
              <a:srgbClr val="CC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3" name="גרפיקה 2" descr="שאלות קו מיתאר">
            <a:extLst>
              <a:ext uri="{FF2B5EF4-FFF2-40B4-BE49-F238E27FC236}">
                <a16:creationId xmlns:a16="http://schemas.microsoft.com/office/drawing/2014/main" id="{7CC7A27A-AA7B-488D-A28C-B16BDD7F4F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6855" y="2501202"/>
            <a:ext cx="1093745" cy="995528"/>
          </a:xfrm>
          <a:prstGeom prst="rect">
            <a:avLst/>
          </a:prstGeom>
        </p:spPr>
      </p:pic>
      <p:pic>
        <p:nvPicPr>
          <p:cNvPr id="5" name="גרפיקה 4" descr="ערכת עזרה ראשונה קו מיתאר">
            <a:extLst>
              <a:ext uri="{FF2B5EF4-FFF2-40B4-BE49-F238E27FC236}">
                <a16:creationId xmlns:a16="http://schemas.microsoft.com/office/drawing/2014/main" id="{7CAF9490-EA8F-4488-9498-619EC1DD2E0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0714" y="2453134"/>
            <a:ext cx="1023025" cy="1023025"/>
          </a:xfrm>
          <a:prstGeom prst="rect">
            <a:avLst/>
          </a:prstGeom>
        </p:spPr>
      </p:pic>
      <p:pic>
        <p:nvPicPr>
          <p:cNvPr id="7" name="גרפיקה 6" descr="קשת קו מיתאר">
            <a:extLst>
              <a:ext uri="{FF2B5EF4-FFF2-40B4-BE49-F238E27FC236}">
                <a16:creationId xmlns:a16="http://schemas.microsoft.com/office/drawing/2014/main" id="{6AB32B42-870E-494F-8FAC-94F8D9F2791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1148" y="2501202"/>
            <a:ext cx="980088" cy="980088"/>
          </a:xfrm>
          <a:prstGeom prst="rect">
            <a:avLst/>
          </a:prstGeom>
        </p:spPr>
      </p:pic>
      <p:sp>
        <p:nvSpPr>
          <p:cNvPr id="10" name="כותרת 9">
            <a:extLst>
              <a:ext uri="{FF2B5EF4-FFF2-40B4-BE49-F238E27FC236}">
                <a16:creationId xmlns:a16="http://schemas.microsoft.com/office/drawing/2014/main" id="{303363EE-5C84-4AFE-87BA-C0A199922A28}"/>
              </a:ext>
            </a:extLst>
          </p:cNvPr>
          <p:cNvSpPr>
            <a:spLocks noGrp="1"/>
          </p:cNvSpPr>
          <p:nvPr>
            <p:ph type="title"/>
          </p:nvPr>
        </p:nvSpPr>
        <p:spPr>
          <a:xfrm>
            <a:off x="1018958" y="120471"/>
            <a:ext cx="10515600" cy="1325563"/>
          </a:xfrm>
        </p:spPr>
        <p:txBody>
          <a:bodyPr/>
          <a:lstStyle/>
          <a:p>
            <a:r>
              <a:rPr lang="he-IL" dirty="0"/>
              <a:t>ארבעת צעדי מודל </a:t>
            </a:r>
            <a:r>
              <a:rPr lang="he-IL" dirty="0" err="1"/>
              <a:t>פתרת"י</a:t>
            </a:r>
            <a:endParaRPr lang="he-IL" dirty="0"/>
          </a:p>
        </p:txBody>
      </p:sp>
    </p:spTree>
    <p:extLst>
      <p:ext uri="{BB962C8B-B14F-4D97-AF65-F5344CB8AC3E}">
        <p14:creationId xmlns:p14="http://schemas.microsoft.com/office/powerpoint/2010/main" val="233671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Asphalt, Drive, Road, Highway, Anywhere, Trans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788" y="1320184"/>
            <a:ext cx="11950412" cy="6626399"/>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75C6C887-FC49-4D33-8DBB-F38DF60CF14C}"/>
              </a:ext>
            </a:extLst>
          </p:cNvPr>
          <p:cNvSpPr>
            <a:spLocks noGrp="1"/>
          </p:cNvSpPr>
          <p:nvPr>
            <p:ph type="title"/>
          </p:nvPr>
        </p:nvSpPr>
        <p:spPr>
          <a:xfrm>
            <a:off x="271592" y="-5379"/>
            <a:ext cx="11353800" cy="1325563"/>
          </a:xfrm>
        </p:spPr>
        <p:txBody>
          <a:bodyPr>
            <a:normAutofit fontScale="90000"/>
          </a:bodyPr>
          <a:lstStyle/>
          <a:p>
            <a:r>
              <a:rPr lang="he-IL" dirty="0"/>
              <a:t>משפטים לדוגמא ל – 4 הצעדים במודל </a:t>
            </a:r>
            <a:r>
              <a:rPr lang="he-IL" dirty="0" err="1"/>
              <a:t>פתרת"י</a:t>
            </a:r>
            <a:endParaRPr lang="he-IL" dirty="0"/>
          </a:p>
        </p:txBody>
      </p:sp>
      <p:pic>
        <p:nvPicPr>
          <p:cNvPr id="6" name="תמונה 5">
            <a:extLst>
              <a:ext uri="{FF2B5EF4-FFF2-40B4-BE49-F238E27FC236}">
                <a16:creationId xmlns:a16="http://schemas.microsoft.com/office/drawing/2014/main" id="{44B7D33A-1077-4B27-94ED-E117E867DD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7545" y="5105813"/>
            <a:ext cx="663677" cy="995516"/>
          </a:xfrm>
          <a:prstGeom prst="rect">
            <a:avLst/>
          </a:prstGeom>
        </p:spPr>
      </p:pic>
      <p:pic>
        <p:nvPicPr>
          <p:cNvPr id="7" name="תמונה 6">
            <a:extLst>
              <a:ext uri="{FF2B5EF4-FFF2-40B4-BE49-F238E27FC236}">
                <a16:creationId xmlns:a16="http://schemas.microsoft.com/office/drawing/2014/main" id="{B8F09F55-D282-4363-B088-0CC452179E57}"/>
              </a:ext>
            </a:extLst>
          </p:cNvPr>
          <p:cNvPicPr>
            <a:picLocks noChangeAspect="1"/>
          </p:cNvPicPr>
          <p:nvPr/>
        </p:nvPicPr>
        <p:blipFill>
          <a:blip r:embed="rId4" cstate="print">
            <a:duotone>
              <a:srgbClr val="39CDE7">
                <a:shade val="45000"/>
                <a:satMod val="135000"/>
              </a:srgbClr>
              <a:prstClr val="white"/>
            </a:duotone>
            <a:extLst>
              <a:ext uri="{28A0092B-C50C-407E-A947-70E740481C1C}">
                <a14:useLocalDpi xmlns:a14="http://schemas.microsoft.com/office/drawing/2010/main" val="0"/>
              </a:ext>
            </a:extLst>
          </a:blip>
          <a:stretch>
            <a:fillRect/>
          </a:stretch>
        </p:blipFill>
        <p:spPr>
          <a:xfrm>
            <a:off x="6813020" y="4712641"/>
            <a:ext cx="663677" cy="995516"/>
          </a:xfrm>
          <a:prstGeom prst="rect">
            <a:avLst/>
          </a:prstGeom>
        </p:spPr>
      </p:pic>
      <p:pic>
        <p:nvPicPr>
          <p:cNvPr id="9" name="תמונה 8">
            <a:extLst>
              <a:ext uri="{FF2B5EF4-FFF2-40B4-BE49-F238E27FC236}">
                <a16:creationId xmlns:a16="http://schemas.microsoft.com/office/drawing/2014/main" id="{C4890702-1431-4071-B2CF-DA2D305FB90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58022" y="1519257"/>
            <a:ext cx="663677" cy="995516"/>
          </a:xfrm>
          <a:prstGeom prst="rect">
            <a:avLst/>
          </a:prstGeom>
        </p:spPr>
      </p:pic>
      <p:sp>
        <p:nvSpPr>
          <p:cNvPr id="10" name="מלבן 9">
            <a:extLst>
              <a:ext uri="{FF2B5EF4-FFF2-40B4-BE49-F238E27FC236}">
                <a16:creationId xmlns:a16="http://schemas.microsoft.com/office/drawing/2014/main" id="{8DE3FE6B-E3BA-4F2D-B927-8C8BFAD3F3B7}"/>
              </a:ext>
            </a:extLst>
          </p:cNvPr>
          <p:cNvSpPr/>
          <p:nvPr/>
        </p:nvSpPr>
        <p:spPr>
          <a:xfrm>
            <a:off x="9188119" y="2941094"/>
            <a:ext cx="2789546" cy="2062103"/>
          </a:xfrm>
          <a:prstGeom prst="rect">
            <a:avLst/>
          </a:prstGeom>
          <a:noFill/>
        </p:spPr>
        <p:txBody>
          <a:bodyPr wrap="square" lIns="91440" tIns="45720" rIns="91440" bIns="45720">
            <a:spAutoFit/>
          </a:bodyPr>
          <a:lstStyle/>
          <a:p>
            <a:pPr marL="0" marR="0" lvl="0" indent="0" algn="ctr" rtl="1">
              <a:spcBef>
                <a:spcPts val="0"/>
              </a:spcBef>
              <a:spcAft>
                <a:spcPts val="0"/>
              </a:spcAft>
              <a:buNone/>
            </a:pPr>
            <a:r>
              <a:rPr lang="he-IL" sz="2800" b="1" u="none" strike="noStrike" cap="none" dirty="0">
                <a:solidFill>
                  <a:srgbClr val="EF6460"/>
                </a:solidFill>
                <a:effectLst>
                  <a:outerShdw blurRad="38100" dist="38100" dir="2700000" algn="tl">
                    <a:srgbClr val="000000">
                      <a:alpha val="43137"/>
                    </a:srgbClr>
                  </a:outerShdw>
                </a:effectLst>
                <a:latin typeface="Calibri"/>
                <a:ea typeface="Calibri"/>
                <a:cs typeface="Calibri"/>
                <a:sym typeface="Calibri"/>
              </a:rPr>
              <a:t>צעד 1 - פנייה ל</a:t>
            </a:r>
            <a:r>
              <a:rPr lang="he-IL" sz="2800" b="1" dirty="0">
                <a:solidFill>
                  <a:srgbClr val="EF6460"/>
                </a:solidFill>
                <a:effectLst>
                  <a:outerShdw blurRad="38100" dist="38100" dir="2700000" algn="tl">
                    <a:srgbClr val="000000">
                      <a:alpha val="43137"/>
                    </a:srgbClr>
                  </a:outerShdw>
                </a:effectLst>
                <a:latin typeface="Calibri"/>
                <a:ea typeface="Calibri"/>
                <a:cs typeface="Calibri"/>
                <a:sym typeface="Calibri"/>
              </a:rPr>
              <a:t>...</a:t>
            </a:r>
            <a:r>
              <a:rPr lang="he-IL" sz="2800" u="none" strike="noStrike" cap="none" dirty="0">
                <a:solidFill>
                  <a:srgbClr val="EF6460"/>
                </a:solidFill>
                <a:effectLst>
                  <a:outerShdw blurRad="38100" dist="38100" dir="2700000" algn="tl">
                    <a:srgbClr val="000000">
                      <a:alpha val="43137"/>
                    </a:srgbClr>
                  </a:outerShdw>
                </a:effectLst>
                <a:latin typeface="Calibri"/>
                <a:ea typeface="Calibri"/>
                <a:cs typeface="Calibri"/>
                <a:sym typeface="Calibri"/>
              </a:rPr>
              <a:t> </a:t>
            </a:r>
            <a:endParaRPr lang="he-IL" sz="3200" u="none" strike="noStrike" cap="none" dirty="0">
              <a:solidFill>
                <a:srgbClr val="EF6460"/>
              </a:solidFill>
              <a:effectLst>
                <a:outerShdw blurRad="38100" dist="38100" dir="2700000" algn="tl">
                  <a:srgbClr val="000000">
                    <a:alpha val="43137"/>
                  </a:srgbClr>
                </a:outerShdw>
              </a:effectLst>
            </a:endParaRPr>
          </a:p>
          <a:p>
            <a:pPr algn="ctr"/>
            <a:r>
              <a:rPr lang="he-IL" sz="2000" u="none" strike="noStrike" cap="none" dirty="0">
                <a:solidFill>
                  <a:schemeClr val="dk1"/>
                </a:solidFill>
                <a:latin typeface="Guttman Yad-Brush" panose="02010401010101010101" pitchFamily="2" charset="-79"/>
                <a:ea typeface="Calibri"/>
                <a:cs typeface="Guttman Yad-Brush" panose="02010401010101010101" pitchFamily="2" charset="-79"/>
                <a:sym typeface="Calibri"/>
              </a:rPr>
              <a:t>"אני מבקש לשוחח אתך על</a:t>
            </a:r>
            <a:r>
              <a:rPr lang="he-IL" sz="2000" dirty="0">
                <a:solidFill>
                  <a:schemeClr val="dk1"/>
                </a:solidFill>
                <a:latin typeface="Guttman Yad-Brush" panose="02010401010101010101" pitchFamily="2" charset="-79"/>
                <a:ea typeface="Calibri"/>
                <a:cs typeface="Guttman Yad-Brush" panose="02010401010101010101" pitchFamily="2" charset="-79"/>
                <a:sym typeface="Calibri"/>
              </a:rPr>
              <a:t>..."  </a:t>
            </a:r>
            <a:br>
              <a:rPr lang="en-US" sz="2400" dirty="0">
                <a:solidFill>
                  <a:schemeClr val="dk1"/>
                </a:solidFill>
                <a:latin typeface="Calibri"/>
                <a:ea typeface="Calibri"/>
                <a:cs typeface="Calibri"/>
                <a:sym typeface="Calibri"/>
              </a:rPr>
            </a:br>
            <a:r>
              <a:rPr lang="he-IL" sz="2000" b="1" dirty="0">
                <a:solidFill>
                  <a:srgbClr val="2E6CA4"/>
                </a:solidFill>
                <a:latin typeface="Guttman Yad-Brush" panose="02010401010101010101" pitchFamily="2" charset="-79"/>
                <a:ea typeface="Calibri"/>
                <a:cs typeface="Guttman Yad-Brush" panose="02010401010101010101" pitchFamily="2" charset="-79"/>
                <a:sym typeface="Calibri"/>
              </a:rPr>
              <a:t>או</a:t>
            </a:r>
            <a:br>
              <a:rPr lang="en-US" sz="2400" b="1" dirty="0">
                <a:solidFill>
                  <a:srgbClr val="0070C0"/>
                </a:solidFill>
                <a:latin typeface="Calibri"/>
                <a:ea typeface="Calibri"/>
                <a:cs typeface="Calibri"/>
                <a:sym typeface="Calibri"/>
              </a:rPr>
            </a:br>
            <a:r>
              <a:rPr lang="he-IL" sz="2000" b="1" dirty="0">
                <a:latin typeface="Guttman Yad-Brush" panose="02010401010101010101" pitchFamily="2" charset="-79"/>
                <a:ea typeface="Calibri"/>
                <a:cs typeface="Guttman Yad-Brush" panose="02010401010101010101" pitchFamily="2" charset="-79"/>
                <a:sym typeface="Calibri"/>
              </a:rPr>
              <a:t>"</a:t>
            </a:r>
            <a:r>
              <a:rPr lang="he-IL" sz="2000" dirty="0">
                <a:latin typeface="Guttman Yad-Brush" panose="02010401010101010101" pitchFamily="2" charset="-79"/>
                <a:ea typeface="Calibri"/>
                <a:cs typeface="Guttman Yad-Brush" panose="02010401010101010101" pitchFamily="2" charset="-79"/>
                <a:sym typeface="Calibri"/>
              </a:rPr>
              <a:t>יש לך כמה דקות בשבילי</a:t>
            </a:r>
            <a:r>
              <a:rPr lang="he-IL" sz="2000" u="none" strike="noStrike" cap="none" dirty="0">
                <a:latin typeface="Guttman Yad-Brush" panose="02010401010101010101" pitchFamily="2" charset="-79"/>
                <a:ea typeface="Calibri"/>
                <a:cs typeface="Guttman Yad-Brush" panose="02010401010101010101" pitchFamily="2" charset="-79"/>
                <a:sym typeface="Calibri"/>
              </a:rPr>
              <a:t>?"</a:t>
            </a:r>
            <a:endParaRPr lang="he-IL" sz="2000" dirty="0">
              <a:ln w="0"/>
              <a:solidFill>
                <a:prstClr val="black"/>
              </a:solidFill>
              <a:latin typeface="Guttman Yad-Brush" panose="02010401010101010101" pitchFamily="2" charset="-79"/>
              <a:cs typeface="Guttman Yad-Brush" panose="02010401010101010101" pitchFamily="2" charset="-79"/>
            </a:endParaRPr>
          </a:p>
        </p:txBody>
      </p:sp>
      <p:sp>
        <p:nvSpPr>
          <p:cNvPr id="11" name="מלבן 10">
            <a:extLst>
              <a:ext uri="{FF2B5EF4-FFF2-40B4-BE49-F238E27FC236}">
                <a16:creationId xmlns:a16="http://schemas.microsoft.com/office/drawing/2014/main" id="{6B5AEF19-58CD-4921-A48D-4A41C9115D7D}"/>
              </a:ext>
            </a:extLst>
          </p:cNvPr>
          <p:cNvSpPr/>
          <p:nvPr/>
        </p:nvSpPr>
        <p:spPr>
          <a:xfrm>
            <a:off x="6057566" y="3689048"/>
            <a:ext cx="2945037" cy="830997"/>
          </a:xfrm>
          <a:prstGeom prst="rect">
            <a:avLst/>
          </a:prstGeom>
          <a:noFill/>
        </p:spPr>
        <p:txBody>
          <a:bodyPr wrap="none" lIns="91440" tIns="45720" rIns="91440" bIns="45720">
            <a:spAutoFit/>
          </a:bodyPr>
          <a:lstStyle/>
          <a:p>
            <a:pPr marL="0" marR="0" lvl="0" indent="0" algn="r" rtl="1">
              <a:spcBef>
                <a:spcPts val="0"/>
              </a:spcBef>
              <a:spcAft>
                <a:spcPts val="0"/>
              </a:spcAft>
              <a:buNone/>
            </a:pPr>
            <a:r>
              <a:rPr lang="he-IL" sz="2800" b="1" u="none" strike="noStrike" cap="none" dirty="0">
                <a:solidFill>
                  <a:srgbClr val="EF6460"/>
                </a:solidFill>
                <a:effectLst>
                  <a:outerShdw blurRad="38100" dist="38100" dir="2700000" algn="tl">
                    <a:srgbClr val="000000">
                      <a:alpha val="43137"/>
                    </a:srgbClr>
                  </a:outerShdw>
                </a:effectLst>
                <a:latin typeface="Calibri"/>
                <a:ea typeface="Calibri"/>
                <a:cs typeface="Calibri"/>
                <a:sym typeface="Calibri"/>
              </a:rPr>
              <a:t>צעד 2 - תיאור הקושי</a:t>
            </a:r>
            <a:endParaRPr lang="he-IL" sz="3200" b="1" u="none" strike="noStrike" cap="none" dirty="0">
              <a:solidFill>
                <a:srgbClr val="EF6460"/>
              </a:solidFill>
              <a:effectLst>
                <a:outerShdw blurRad="38100" dist="38100" dir="2700000" algn="tl">
                  <a:srgbClr val="000000">
                    <a:alpha val="43137"/>
                  </a:srgbClr>
                </a:outerShdw>
              </a:effectLst>
            </a:endParaRPr>
          </a:p>
          <a:p>
            <a:pPr marL="0" marR="0" lvl="0" indent="0" algn="ctr" rtl="1">
              <a:spcBef>
                <a:spcPts val="0"/>
              </a:spcBef>
              <a:spcAft>
                <a:spcPts val="0"/>
              </a:spcAft>
              <a:buNone/>
            </a:pPr>
            <a:r>
              <a:rPr lang="he-IL" sz="2000" u="none" strike="noStrike" cap="none" dirty="0">
                <a:solidFill>
                  <a:schemeClr val="dk1"/>
                </a:solidFill>
                <a:latin typeface="Guttman Yad-Brush" panose="02010401010101010101" pitchFamily="2" charset="-79"/>
                <a:ea typeface="Calibri"/>
                <a:cs typeface="Guttman Yad-Brush" panose="02010401010101010101" pitchFamily="2" charset="-79"/>
                <a:sym typeface="Calibri"/>
              </a:rPr>
              <a:t>"יש לי בעיה</a:t>
            </a:r>
            <a:r>
              <a:rPr lang="he-IL" sz="2000" dirty="0">
                <a:solidFill>
                  <a:schemeClr val="dk1"/>
                </a:solidFill>
                <a:latin typeface="Guttman Yad-Brush" panose="02010401010101010101" pitchFamily="2" charset="-79"/>
                <a:ea typeface="Calibri"/>
                <a:cs typeface="Guttman Yad-Brush" panose="02010401010101010101" pitchFamily="2" charset="-79"/>
                <a:sym typeface="Calibri"/>
              </a:rPr>
              <a:t>…"</a:t>
            </a:r>
          </a:p>
        </p:txBody>
      </p:sp>
      <p:pic>
        <p:nvPicPr>
          <p:cNvPr id="17" name="גרפיקה 16" descr="גביע עם מילוי מלא">
            <a:extLst>
              <a:ext uri="{FF2B5EF4-FFF2-40B4-BE49-F238E27FC236}">
                <a16:creationId xmlns:a16="http://schemas.microsoft.com/office/drawing/2014/main" id="{DC7D9521-EA36-4366-99B3-F195ECF3CD5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62297" y="1559815"/>
            <a:ext cx="914400" cy="914400"/>
          </a:xfrm>
          <a:prstGeom prst="rect">
            <a:avLst/>
          </a:prstGeom>
        </p:spPr>
      </p:pic>
      <p:sp>
        <p:nvSpPr>
          <p:cNvPr id="12" name="תיבת טקסט 11">
            <a:extLst>
              <a:ext uri="{FF2B5EF4-FFF2-40B4-BE49-F238E27FC236}">
                <a16:creationId xmlns:a16="http://schemas.microsoft.com/office/drawing/2014/main" id="{FDFCA9D3-9D67-4BEA-8C0B-31A3E3890B48}"/>
              </a:ext>
            </a:extLst>
          </p:cNvPr>
          <p:cNvSpPr txBox="1"/>
          <p:nvPr/>
        </p:nvSpPr>
        <p:spPr>
          <a:xfrm>
            <a:off x="-145740" y="2844145"/>
            <a:ext cx="3384482" cy="1446550"/>
          </a:xfrm>
          <a:prstGeom prst="rect">
            <a:avLst/>
          </a:prstGeom>
          <a:noFill/>
        </p:spPr>
        <p:txBody>
          <a:bodyPr wrap="square">
            <a:spAutoFit/>
          </a:bodyPr>
          <a:lstStyle/>
          <a:p>
            <a:pPr marL="0" marR="0" lvl="0" indent="0" algn="r" rtl="1">
              <a:spcBef>
                <a:spcPts val="0"/>
              </a:spcBef>
              <a:spcAft>
                <a:spcPts val="0"/>
              </a:spcAft>
              <a:buNone/>
            </a:pPr>
            <a:r>
              <a:rPr lang="he-IL" sz="2800" b="1" u="none" strike="noStrike" cap="none" dirty="0">
                <a:solidFill>
                  <a:srgbClr val="EF6460"/>
                </a:solidFill>
                <a:effectLst>
                  <a:outerShdw blurRad="38100" dist="38100" dir="2700000" algn="tl">
                    <a:srgbClr val="000000">
                      <a:alpha val="43137"/>
                    </a:srgbClr>
                  </a:outerShdw>
                </a:effectLst>
                <a:latin typeface="Calibri"/>
                <a:ea typeface="Calibri"/>
                <a:cs typeface="Calibri"/>
                <a:sym typeface="Calibri"/>
              </a:rPr>
              <a:t>צעד 3 - תיאור הבקשה</a:t>
            </a:r>
          </a:p>
          <a:p>
            <a:pPr marL="0" marR="0" lvl="0" indent="0" algn="ctr" rtl="1">
              <a:spcBef>
                <a:spcPts val="0"/>
              </a:spcBef>
              <a:spcAft>
                <a:spcPts val="0"/>
              </a:spcAft>
              <a:buNone/>
            </a:pPr>
            <a:r>
              <a:rPr lang="he-IL" sz="2000" u="none" strike="noStrike" cap="none" dirty="0">
                <a:solidFill>
                  <a:schemeClr val="dk1"/>
                </a:solidFill>
                <a:latin typeface="Guttman Yad-Brush" panose="02010401010101010101" pitchFamily="2" charset="-79"/>
                <a:ea typeface="Calibri"/>
                <a:cs typeface="Guttman Yad-Brush" panose="02010401010101010101" pitchFamily="2" charset="-79"/>
                <a:sym typeface="Calibri"/>
              </a:rPr>
              <a:t>"מאוד יעזור לי אם</a:t>
            </a:r>
            <a:r>
              <a:rPr lang="he-IL" sz="2000" dirty="0">
                <a:solidFill>
                  <a:schemeClr val="dk1"/>
                </a:solidFill>
                <a:latin typeface="Guttman Yad-Brush" panose="02010401010101010101" pitchFamily="2" charset="-79"/>
                <a:ea typeface="Calibri"/>
                <a:cs typeface="Guttman Yad-Brush" panose="02010401010101010101" pitchFamily="2" charset="-79"/>
                <a:sym typeface="Calibri"/>
              </a:rPr>
              <a:t>..."  </a:t>
            </a:r>
            <a:br>
              <a:rPr lang="en-US" sz="2000" dirty="0">
                <a:solidFill>
                  <a:schemeClr val="dk1"/>
                </a:solidFill>
                <a:latin typeface="Calibri"/>
                <a:ea typeface="Calibri"/>
                <a:cs typeface="Guttman Yad-Brush" panose="02010401010101010101" pitchFamily="2" charset="-79"/>
                <a:sym typeface="Calibri"/>
              </a:rPr>
            </a:br>
            <a:r>
              <a:rPr lang="he-IL" sz="2000" b="1" dirty="0">
                <a:solidFill>
                  <a:srgbClr val="2E6CA4"/>
                </a:solidFill>
                <a:latin typeface="Guttman Yad-Brush" panose="02010401010101010101" pitchFamily="2" charset="-79"/>
                <a:ea typeface="Calibri"/>
                <a:cs typeface="Guttman Yad-Brush" panose="02010401010101010101" pitchFamily="2" charset="-79"/>
                <a:sym typeface="Calibri"/>
              </a:rPr>
              <a:t>או</a:t>
            </a:r>
            <a:br>
              <a:rPr lang="en-US" sz="2000" dirty="0">
                <a:solidFill>
                  <a:schemeClr val="dk1"/>
                </a:solidFill>
                <a:latin typeface="Calibri"/>
                <a:ea typeface="Calibri"/>
                <a:cs typeface="Guttman Yad-Brush" panose="02010401010101010101" pitchFamily="2" charset="-79"/>
                <a:sym typeface="Calibri"/>
              </a:rPr>
            </a:br>
            <a:r>
              <a:rPr lang="he-IL" sz="2000" dirty="0">
                <a:solidFill>
                  <a:schemeClr val="dk1"/>
                </a:solidFill>
                <a:latin typeface="Guttman Yad-Brush" panose="02010401010101010101" pitchFamily="2" charset="-79"/>
                <a:ea typeface="Calibri"/>
                <a:cs typeface="Guttman Yad-Brush" panose="02010401010101010101" pitchFamily="2" charset="-79"/>
                <a:sym typeface="Calibri"/>
              </a:rPr>
              <a:t>"</a:t>
            </a:r>
            <a:r>
              <a:rPr lang="he-IL" sz="2000" u="none" strike="noStrike" cap="none" dirty="0">
                <a:solidFill>
                  <a:schemeClr val="dk1"/>
                </a:solidFill>
                <a:latin typeface="Guttman Yad-Brush" panose="02010401010101010101" pitchFamily="2" charset="-79"/>
                <a:ea typeface="Calibri"/>
                <a:cs typeface="Guttman Yad-Brush" panose="02010401010101010101" pitchFamily="2" charset="-79"/>
                <a:sym typeface="Calibri"/>
              </a:rPr>
              <a:t>אולי יש אפשרות ש</a:t>
            </a:r>
            <a:r>
              <a:rPr lang="he-IL" sz="2000" dirty="0">
                <a:solidFill>
                  <a:schemeClr val="dk1"/>
                </a:solidFill>
                <a:latin typeface="Guttman Yad-Brush" panose="02010401010101010101" pitchFamily="2" charset="-79"/>
                <a:ea typeface="Calibri"/>
                <a:cs typeface="Guttman Yad-Brush" panose="02010401010101010101" pitchFamily="2" charset="-79"/>
                <a:sym typeface="Calibri"/>
              </a:rPr>
              <a:t>…"</a:t>
            </a:r>
          </a:p>
        </p:txBody>
      </p:sp>
      <p:sp>
        <p:nvSpPr>
          <p:cNvPr id="14" name="תיבת טקסט 13">
            <a:extLst>
              <a:ext uri="{FF2B5EF4-FFF2-40B4-BE49-F238E27FC236}">
                <a16:creationId xmlns:a16="http://schemas.microsoft.com/office/drawing/2014/main" id="{46E8281B-1C47-4A4E-A6AC-4BFDED8C5076}"/>
              </a:ext>
            </a:extLst>
          </p:cNvPr>
          <p:cNvSpPr txBox="1"/>
          <p:nvPr/>
        </p:nvSpPr>
        <p:spPr>
          <a:xfrm>
            <a:off x="2140213" y="1460534"/>
            <a:ext cx="3377938" cy="1415772"/>
          </a:xfrm>
          <a:prstGeom prst="rect">
            <a:avLst/>
          </a:prstGeom>
          <a:noFill/>
        </p:spPr>
        <p:txBody>
          <a:bodyPr wrap="square">
            <a:spAutoFit/>
          </a:bodyPr>
          <a:lstStyle/>
          <a:p>
            <a:pPr marL="0" marR="0" lvl="0" indent="0" algn="ctr" rtl="1">
              <a:spcBef>
                <a:spcPts val="0"/>
              </a:spcBef>
              <a:spcAft>
                <a:spcPts val="0"/>
              </a:spcAft>
              <a:buNone/>
            </a:pPr>
            <a:r>
              <a:rPr lang="he-IL" sz="2800" b="1" u="none" strike="noStrike" cap="none" dirty="0">
                <a:solidFill>
                  <a:srgbClr val="EF6460"/>
                </a:solidFill>
                <a:effectLst>
                  <a:outerShdw blurRad="38100" dist="38100" dir="2700000" algn="tl">
                    <a:srgbClr val="000000">
                      <a:alpha val="43137"/>
                    </a:srgbClr>
                  </a:outerShdw>
                </a:effectLst>
                <a:latin typeface="Calibri"/>
                <a:ea typeface="Calibri"/>
                <a:cs typeface="Calibri"/>
                <a:sym typeface="Calibri"/>
              </a:rPr>
              <a:t>צעד 4 - אמירת תודה</a:t>
            </a:r>
          </a:p>
          <a:p>
            <a:pPr marL="0" marR="0" lvl="0" indent="0" algn="ctr" rtl="1">
              <a:spcBef>
                <a:spcPts val="0"/>
              </a:spcBef>
              <a:spcAft>
                <a:spcPts val="0"/>
              </a:spcAft>
              <a:buNone/>
            </a:pPr>
            <a:r>
              <a:rPr lang="he-IL" u="none" strike="noStrike" cap="none" dirty="0">
                <a:solidFill>
                  <a:schemeClr val="dk1"/>
                </a:solidFill>
                <a:latin typeface="Guttman Yad-Brush" panose="02010401010101010101" pitchFamily="2" charset="-79"/>
                <a:ea typeface="Calibri"/>
                <a:cs typeface="Guttman Yad-Brush" panose="02010401010101010101" pitchFamily="2" charset="-79"/>
                <a:sym typeface="Calibri"/>
              </a:rPr>
              <a:t>"אני מודה לך</a:t>
            </a:r>
            <a:r>
              <a:rPr lang="he-IL" u="none" strike="noStrike" cap="none" dirty="0">
                <a:solidFill>
                  <a:srgbClr val="FF00FF"/>
                </a:solidFill>
                <a:latin typeface="Guttman Yad-Brush" panose="02010401010101010101" pitchFamily="2" charset="-79"/>
                <a:ea typeface="Calibri"/>
                <a:cs typeface="Guttman Yad-Brush" panose="02010401010101010101" pitchFamily="2" charset="-79"/>
                <a:sym typeface="Calibri"/>
              </a:rPr>
              <a:t> </a:t>
            </a:r>
            <a:r>
              <a:rPr lang="he-IL" u="none" strike="noStrike" cap="none" dirty="0">
                <a:solidFill>
                  <a:schemeClr val="dk1"/>
                </a:solidFill>
                <a:latin typeface="Guttman Yad-Brush" panose="02010401010101010101" pitchFamily="2" charset="-79"/>
                <a:ea typeface="Calibri"/>
                <a:cs typeface="Guttman Yad-Brush" panose="02010401010101010101" pitchFamily="2" charset="-79"/>
                <a:sym typeface="Calibri"/>
              </a:rPr>
              <a:t>שהקשבת לי." </a:t>
            </a:r>
            <a:br>
              <a:rPr lang="en-US" u="none" strike="noStrike" cap="none" dirty="0">
                <a:solidFill>
                  <a:schemeClr val="dk1"/>
                </a:solidFill>
                <a:latin typeface="Calibri"/>
                <a:ea typeface="Calibri"/>
                <a:cs typeface="Guttman Yad-Brush" panose="02010401010101010101" pitchFamily="2" charset="-79"/>
                <a:sym typeface="Calibri"/>
              </a:rPr>
            </a:br>
            <a:r>
              <a:rPr lang="he-IL" sz="2000" b="1" u="none" strike="noStrike" cap="none" dirty="0">
                <a:solidFill>
                  <a:srgbClr val="2E6CA4"/>
                </a:solidFill>
                <a:latin typeface="Guttman Yad-Brush" panose="02010401010101010101" pitchFamily="2" charset="-79"/>
                <a:ea typeface="Calibri"/>
                <a:cs typeface="Guttman Yad-Brush" panose="02010401010101010101" pitchFamily="2" charset="-79"/>
                <a:sym typeface="Calibri"/>
              </a:rPr>
              <a:t>או</a:t>
            </a:r>
            <a:br>
              <a:rPr lang="en-US" u="none" strike="noStrike" cap="none" dirty="0">
                <a:solidFill>
                  <a:schemeClr val="dk1"/>
                </a:solidFill>
                <a:latin typeface="Calibri"/>
                <a:ea typeface="Calibri"/>
                <a:cs typeface="Guttman Yad-Brush" panose="02010401010101010101" pitchFamily="2" charset="-79"/>
                <a:sym typeface="Calibri"/>
              </a:rPr>
            </a:br>
            <a:r>
              <a:rPr lang="he-IL" u="none" strike="noStrike" cap="none" dirty="0">
                <a:solidFill>
                  <a:schemeClr val="dk1"/>
                </a:solidFill>
                <a:latin typeface="Guttman Yad-Brush" panose="02010401010101010101" pitchFamily="2" charset="-79"/>
                <a:ea typeface="Calibri"/>
                <a:cs typeface="Guttman Yad-Brush" panose="02010401010101010101" pitchFamily="2" charset="-79"/>
                <a:sym typeface="Calibri"/>
              </a:rPr>
              <a:t>"תודה..."</a:t>
            </a:r>
            <a:endParaRPr lang="he-IL" sz="2000" u="none" strike="noStrike" cap="none" dirty="0">
              <a:solidFill>
                <a:srgbClr val="FF00FF"/>
              </a:solidFill>
              <a:latin typeface="Guttman Yad-Brush" panose="02010401010101010101" pitchFamily="2" charset="-79"/>
              <a:cs typeface="Guttman Yad-Brush" panose="02010401010101010101" pitchFamily="2" charset="-79"/>
            </a:endParaRPr>
          </a:p>
        </p:txBody>
      </p:sp>
      <p:pic>
        <p:nvPicPr>
          <p:cNvPr id="15" name="תמונה 14">
            <a:extLst>
              <a:ext uri="{FF2B5EF4-FFF2-40B4-BE49-F238E27FC236}">
                <a16:creationId xmlns:a16="http://schemas.microsoft.com/office/drawing/2014/main" id="{B8F09F55-D282-4363-B088-0CC452179E57}"/>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50875" y="3046389"/>
            <a:ext cx="663677" cy="995516"/>
          </a:xfrm>
          <a:prstGeom prst="rect">
            <a:avLst/>
          </a:prstGeom>
        </p:spPr>
      </p:pic>
    </p:spTree>
    <p:extLst>
      <p:ext uri="{BB962C8B-B14F-4D97-AF65-F5344CB8AC3E}">
        <p14:creationId xmlns:p14="http://schemas.microsoft.com/office/powerpoint/2010/main" val="397025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F68044-DF0A-4D30-831C-E4BA318BB464}"/>
              </a:ext>
            </a:extLst>
          </p:cNvPr>
          <p:cNvSpPr>
            <a:spLocks noGrp="1"/>
          </p:cNvSpPr>
          <p:nvPr>
            <p:ph type="title"/>
          </p:nvPr>
        </p:nvSpPr>
        <p:spPr/>
        <p:txBody>
          <a:bodyPr/>
          <a:lstStyle/>
          <a:p>
            <a:r>
              <a:rPr lang="he-IL" dirty="0"/>
              <a:t>דוגמא ליישום</a:t>
            </a:r>
          </a:p>
        </p:txBody>
      </p:sp>
      <p:sp>
        <p:nvSpPr>
          <p:cNvPr id="3" name="תיבת טקסט 2">
            <a:extLst>
              <a:ext uri="{FF2B5EF4-FFF2-40B4-BE49-F238E27FC236}">
                <a16:creationId xmlns:a16="http://schemas.microsoft.com/office/drawing/2014/main" id="{216B4F89-90DE-4C3D-A843-28933624CA0A}"/>
              </a:ext>
            </a:extLst>
          </p:cNvPr>
          <p:cNvSpPr txBox="1"/>
          <p:nvPr/>
        </p:nvSpPr>
        <p:spPr>
          <a:xfrm>
            <a:off x="9326092" y="4823959"/>
            <a:ext cx="2651760" cy="1569660"/>
          </a:xfrm>
          <a:prstGeom prst="rect">
            <a:avLst/>
          </a:prstGeom>
          <a:noFill/>
        </p:spPr>
        <p:txBody>
          <a:bodyPr wrap="square" rtlCol="1">
            <a:spAutoFit/>
          </a:bodyPr>
          <a:lstStyle/>
          <a:p>
            <a:r>
              <a:rPr lang="he-IL"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פנייה למורה: </a:t>
            </a:r>
          </a:p>
          <a:p>
            <a:r>
              <a:rPr lang="he-IL" sz="2400" dirty="0">
                <a:latin typeface="Calibri" panose="020F0502020204030204" pitchFamily="34" charset="0"/>
                <a:cs typeface="Calibri" panose="020F0502020204030204" pitchFamily="34" charset="0"/>
              </a:rPr>
              <a:t>אני מבקש לשוחח אתך על העבודה שביקשת להגיש.</a:t>
            </a:r>
          </a:p>
        </p:txBody>
      </p:sp>
      <p:sp>
        <p:nvSpPr>
          <p:cNvPr id="9" name="תיבת טקסט 8">
            <a:extLst>
              <a:ext uri="{FF2B5EF4-FFF2-40B4-BE49-F238E27FC236}">
                <a16:creationId xmlns:a16="http://schemas.microsoft.com/office/drawing/2014/main" id="{59EE5337-366A-46DE-B3F2-4F3B06F452BE}"/>
              </a:ext>
            </a:extLst>
          </p:cNvPr>
          <p:cNvSpPr txBox="1"/>
          <p:nvPr/>
        </p:nvSpPr>
        <p:spPr>
          <a:xfrm>
            <a:off x="6128828" y="3443695"/>
            <a:ext cx="3616444" cy="1569660"/>
          </a:xfrm>
          <a:prstGeom prst="rect">
            <a:avLst/>
          </a:prstGeom>
          <a:noFill/>
        </p:spPr>
        <p:txBody>
          <a:bodyPr wrap="square">
            <a:spAutoFit/>
          </a:bodyPr>
          <a:lstStyle/>
          <a:p>
            <a:pPr marL="0" marR="0" lvl="0" indent="0" algn="r" rtl="1">
              <a:spcBef>
                <a:spcPts val="0"/>
              </a:spcBef>
              <a:spcAft>
                <a:spcPts val="0"/>
              </a:spcAft>
              <a:buNone/>
            </a:pPr>
            <a:r>
              <a:rPr lang="he-IL" sz="2400" b="1" u="none" strike="noStrike" cap="none" dirty="0">
                <a:latin typeface="Calibri" panose="020F0502020204030204" pitchFamily="34" charset="0"/>
                <a:ea typeface="Calibri"/>
                <a:cs typeface="Calibri" panose="020F0502020204030204" pitchFamily="34" charset="0"/>
                <a:sym typeface="Calibri"/>
              </a:rPr>
              <a:t>2. </a:t>
            </a:r>
            <a:r>
              <a:rPr lang="he-IL" sz="2400" b="1" u="none" strike="noStrike" cap="none" dirty="0">
                <a:solidFill>
                  <a:schemeClr val="dk1"/>
                </a:solidFill>
                <a:latin typeface="Calibri" panose="020F0502020204030204" pitchFamily="34" charset="0"/>
                <a:ea typeface="Calibri"/>
                <a:cs typeface="Calibri" panose="020F0502020204030204" pitchFamily="34" charset="0"/>
                <a:sym typeface="Calibri"/>
              </a:rPr>
              <a:t>תיאור הקושי:</a:t>
            </a:r>
            <a:r>
              <a:rPr lang="he-IL" sz="2400" u="none" strike="noStrike" cap="none" dirty="0">
                <a:solidFill>
                  <a:schemeClr val="dk1"/>
                </a:solidFill>
                <a:latin typeface="Calibri" panose="020F0502020204030204" pitchFamily="34" charset="0"/>
                <a:ea typeface="Calibri"/>
                <a:cs typeface="Calibri" panose="020F0502020204030204" pitchFamily="34" charset="0"/>
                <a:sym typeface="Calibri"/>
              </a:rPr>
              <a:t> </a:t>
            </a:r>
            <a:endParaRPr lang="he-IL" sz="2800" u="none" strike="noStrike" cap="none"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he-IL" sz="2400" u="none" strike="noStrike" cap="none" dirty="0">
                <a:solidFill>
                  <a:schemeClr val="dk1"/>
                </a:solidFill>
                <a:latin typeface="Calibri" panose="020F0502020204030204" pitchFamily="34" charset="0"/>
                <a:ea typeface="Calibri"/>
                <a:cs typeface="Calibri" panose="020F0502020204030204" pitchFamily="34" charset="0"/>
                <a:sym typeface="Calibri"/>
              </a:rPr>
              <a:t>יש לי בעיה, להגיש את... </a:t>
            </a:r>
            <a:br>
              <a:rPr lang="en-US" sz="2400" u="none" strike="noStrike" cap="none" dirty="0">
                <a:solidFill>
                  <a:schemeClr val="dk1"/>
                </a:solidFill>
                <a:latin typeface="Calibri" panose="020F0502020204030204" pitchFamily="34" charset="0"/>
                <a:ea typeface="Calibri"/>
                <a:cs typeface="Calibri" panose="020F0502020204030204" pitchFamily="34" charset="0"/>
                <a:sym typeface="Calibri"/>
              </a:rPr>
            </a:br>
            <a:r>
              <a:rPr lang="he-IL" sz="2400" dirty="0">
                <a:solidFill>
                  <a:schemeClr val="dk1"/>
                </a:solidFill>
                <a:latin typeface="Calibri" panose="020F0502020204030204" pitchFamily="34" charset="0"/>
                <a:ea typeface="Calibri"/>
                <a:cs typeface="Calibri" panose="020F0502020204030204" pitchFamily="34" charset="0"/>
                <a:sym typeface="Calibri"/>
              </a:rPr>
              <a:t>כי </a:t>
            </a:r>
            <a:r>
              <a:rPr lang="he-IL" sz="2400" u="none" strike="noStrike" cap="none" dirty="0">
                <a:solidFill>
                  <a:schemeClr val="dk1"/>
                </a:solidFill>
                <a:latin typeface="Calibri" panose="020F0502020204030204" pitchFamily="34" charset="0"/>
                <a:ea typeface="Calibri"/>
                <a:cs typeface="Calibri" panose="020F0502020204030204" pitchFamily="34" charset="0"/>
                <a:sym typeface="Calibri"/>
              </a:rPr>
              <a:t>יש לי השבוע הופעה </a:t>
            </a:r>
            <a:br>
              <a:rPr lang="en-US" sz="2400" u="none" strike="noStrike" cap="none" dirty="0">
                <a:solidFill>
                  <a:schemeClr val="dk1"/>
                </a:solidFill>
                <a:latin typeface="Calibri" panose="020F0502020204030204" pitchFamily="34" charset="0"/>
                <a:ea typeface="Calibri"/>
                <a:cs typeface="Calibri" panose="020F0502020204030204" pitchFamily="34" charset="0"/>
                <a:sym typeface="Calibri"/>
              </a:rPr>
            </a:br>
            <a:r>
              <a:rPr lang="he-IL" sz="2400" u="none" strike="noStrike" cap="none" dirty="0">
                <a:solidFill>
                  <a:schemeClr val="dk1"/>
                </a:solidFill>
                <a:latin typeface="Calibri" panose="020F0502020204030204" pitchFamily="34" charset="0"/>
                <a:ea typeface="Calibri"/>
                <a:cs typeface="Calibri" panose="020F0502020204030204" pitchFamily="34" charset="0"/>
                <a:sym typeface="Calibri"/>
              </a:rPr>
              <a:t>חשובה בחוג ויש הרבה חזרות</a:t>
            </a:r>
            <a:endParaRPr lang="he-IL" sz="2400" dirty="0">
              <a:latin typeface="Calibri" panose="020F0502020204030204" pitchFamily="34" charset="0"/>
              <a:cs typeface="Calibri" panose="020F0502020204030204" pitchFamily="34" charset="0"/>
            </a:endParaRPr>
          </a:p>
        </p:txBody>
      </p:sp>
      <p:sp>
        <p:nvSpPr>
          <p:cNvPr id="11" name="תיבת טקסט 10">
            <a:extLst>
              <a:ext uri="{FF2B5EF4-FFF2-40B4-BE49-F238E27FC236}">
                <a16:creationId xmlns:a16="http://schemas.microsoft.com/office/drawing/2014/main" id="{390A5015-9A12-47C5-BC7F-56EB9D3AC0BF}"/>
              </a:ext>
            </a:extLst>
          </p:cNvPr>
          <p:cNvSpPr txBox="1"/>
          <p:nvPr/>
        </p:nvSpPr>
        <p:spPr>
          <a:xfrm>
            <a:off x="3053275" y="2661947"/>
            <a:ext cx="3908219" cy="1200329"/>
          </a:xfrm>
          <a:prstGeom prst="rect">
            <a:avLst/>
          </a:prstGeom>
          <a:noFill/>
        </p:spPr>
        <p:txBody>
          <a:bodyPr wrap="square">
            <a:spAutoFit/>
          </a:bodyPr>
          <a:lstStyle/>
          <a:p>
            <a:pPr marL="0" marR="0" lvl="0" indent="0" algn="r" rtl="1">
              <a:spcBef>
                <a:spcPts val="0"/>
              </a:spcBef>
              <a:spcAft>
                <a:spcPts val="0"/>
              </a:spcAft>
              <a:buNone/>
            </a:pPr>
            <a:r>
              <a:rPr lang="he-IL" sz="2400" b="1" u="none" strike="noStrike" cap="none" dirty="0">
                <a:latin typeface="Calibri" panose="020F0502020204030204" pitchFamily="34" charset="0"/>
                <a:ea typeface="Calibri"/>
                <a:cs typeface="Calibri" panose="020F0502020204030204" pitchFamily="34" charset="0"/>
                <a:sym typeface="Calibri"/>
              </a:rPr>
              <a:t>3. </a:t>
            </a:r>
            <a:r>
              <a:rPr lang="he-IL" sz="2400" b="1" u="none" strike="noStrike" cap="none" dirty="0">
                <a:solidFill>
                  <a:schemeClr val="dk1"/>
                </a:solidFill>
                <a:latin typeface="Calibri" panose="020F0502020204030204" pitchFamily="34" charset="0"/>
                <a:ea typeface="Calibri"/>
                <a:cs typeface="Calibri" panose="020F0502020204030204" pitchFamily="34" charset="0"/>
                <a:sym typeface="Calibri"/>
              </a:rPr>
              <a:t>תיאור הבקשה</a:t>
            </a:r>
            <a:r>
              <a:rPr lang="he-IL" sz="2400" u="none" strike="noStrike" cap="none" dirty="0">
                <a:solidFill>
                  <a:schemeClr val="dk1"/>
                </a:solidFill>
                <a:latin typeface="Calibri" panose="020F0502020204030204" pitchFamily="34" charset="0"/>
                <a:ea typeface="Calibri"/>
                <a:cs typeface="Calibri" panose="020F0502020204030204" pitchFamily="34" charset="0"/>
                <a:sym typeface="Calibri"/>
              </a:rPr>
              <a:t>:</a:t>
            </a:r>
            <a:endParaRPr lang="he-IL" sz="2800" u="none" strike="noStrike" cap="none"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he-IL" sz="2400" u="none" strike="noStrike" cap="none" dirty="0">
                <a:solidFill>
                  <a:schemeClr val="dk1"/>
                </a:solidFill>
                <a:latin typeface="Calibri" panose="020F0502020204030204" pitchFamily="34" charset="0"/>
                <a:ea typeface="Calibri"/>
                <a:cs typeface="Calibri" panose="020F0502020204030204" pitchFamily="34" charset="0"/>
                <a:sym typeface="Calibri"/>
              </a:rPr>
              <a:t>מאוד יעזור לי, אם תאפשר </a:t>
            </a:r>
            <a:br>
              <a:rPr lang="en-US" sz="2400" u="none" strike="noStrike" cap="none" dirty="0">
                <a:solidFill>
                  <a:schemeClr val="dk1"/>
                </a:solidFill>
                <a:latin typeface="Calibri" panose="020F0502020204030204" pitchFamily="34" charset="0"/>
                <a:ea typeface="Calibri"/>
                <a:cs typeface="Calibri" panose="020F0502020204030204" pitchFamily="34" charset="0"/>
                <a:sym typeface="Calibri"/>
              </a:rPr>
            </a:br>
            <a:r>
              <a:rPr lang="he-IL" sz="2400" u="none" strike="noStrike" cap="none" dirty="0">
                <a:solidFill>
                  <a:schemeClr val="dk1"/>
                </a:solidFill>
                <a:latin typeface="Calibri" panose="020F0502020204030204" pitchFamily="34" charset="0"/>
                <a:ea typeface="Calibri"/>
                <a:cs typeface="Calibri" panose="020F0502020204030204" pitchFamily="34" charset="0"/>
                <a:sym typeface="Calibri"/>
              </a:rPr>
              <a:t>להגיש את העבודה בשבוע הבא</a:t>
            </a:r>
            <a:endParaRPr lang="he-IL" sz="2400" dirty="0">
              <a:latin typeface="Calibri" panose="020F0502020204030204" pitchFamily="34" charset="0"/>
              <a:cs typeface="Calibri" panose="020F0502020204030204" pitchFamily="34" charset="0"/>
            </a:endParaRPr>
          </a:p>
        </p:txBody>
      </p:sp>
      <p:sp>
        <p:nvSpPr>
          <p:cNvPr id="13" name="תיבת טקסט 12">
            <a:extLst>
              <a:ext uri="{FF2B5EF4-FFF2-40B4-BE49-F238E27FC236}">
                <a16:creationId xmlns:a16="http://schemas.microsoft.com/office/drawing/2014/main" id="{F6B599CC-50C9-4367-8AFA-BABE975D75DE}"/>
              </a:ext>
            </a:extLst>
          </p:cNvPr>
          <p:cNvSpPr txBox="1"/>
          <p:nvPr/>
        </p:nvSpPr>
        <p:spPr>
          <a:xfrm>
            <a:off x="838200" y="1806513"/>
            <a:ext cx="3293380" cy="830997"/>
          </a:xfrm>
          <a:prstGeom prst="rect">
            <a:avLst/>
          </a:prstGeom>
          <a:noFill/>
        </p:spPr>
        <p:txBody>
          <a:bodyPr wrap="square">
            <a:spAutoFit/>
          </a:bodyPr>
          <a:lstStyle/>
          <a:p>
            <a:r>
              <a:rPr lang="he-IL" sz="2400" b="1" dirty="0">
                <a:latin typeface="Calibri" panose="020F0502020204030204" pitchFamily="34" charset="0"/>
                <a:cs typeface="Calibri" panose="020F0502020204030204" pitchFamily="34" charset="0"/>
              </a:rPr>
              <a:t>4. אמירת תודה:</a:t>
            </a:r>
          </a:p>
          <a:p>
            <a:r>
              <a:rPr lang="he-IL" sz="2400" dirty="0">
                <a:latin typeface="Calibri" panose="020F0502020204030204" pitchFamily="34" charset="0"/>
                <a:cs typeface="Calibri" panose="020F0502020204030204" pitchFamily="34" charset="0"/>
              </a:rPr>
              <a:t>אני מודה לך שהקשבת לי.</a:t>
            </a:r>
          </a:p>
        </p:txBody>
      </p:sp>
      <p:pic>
        <p:nvPicPr>
          <p:cNvPr id="14" name="גרפיקה 13" descr="גביע עם מילוי מלא">
            <a:extLst>
              <a:ext uri="{FF2B5EF4-FFF2-40B4-BE49-F238E27FC236}">
                <a16:creationId xmlns:a16="http://schemas.microsoft.com/office/drawing/2014/main" id="{4B238C13-9119-4F3D-B6E8-D32D96028E2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9246" y="754144"/>
            <a:ext cx="1069850" cy="1069850"/>
          </a:xfrm>
          <a:prstGeom prst="rect">
            <a:avLst/>
          </a:prstGeom>
        </p:spPr>
      </p:pic>
      <p:pic>
        <p:nvPicPr>
          <p:cNvPr id="12" name="Picture 4" descr="Icon, Foot, Feet, Step, Food, Baby, Isolated"/>
          <p:cNvPicPr>
            <a:picLocks noChangeAspect="1" noChangeArrowheads="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51819" t="-2513" b="-3028"/>
          <a:stretch/>
        </p:blipFill>
        <p:spPr bwMode="auto">
          <a:xfrm rot="18172394">
            <a:off x="10460517" y="3211925"/>
            <a:ext cx="627914" cy="14536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con, Foot, Feet, Step, Food, Baby, Isolated"/>
          <p:cNvPicPr>
            <a:picLocks noChangeAspect="1" noChangeArrowheads="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l="51819" t="-2513" b="-3028"/>
          <a:stretch/>
        </p:blipFill>
        <p:spPr bwMode="auto">
          <a:xfrm rot="17903868">
            <a:off x="6734515" y="1513988"/>
            <a:ext cx="686848" cy="15819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con, Foot, Feet, Step, Food, Baby, Isolated"/>
          <p:cNvPicPr>
            <a:picLocks noChangeAspect="1" noChangeArrowheads="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51819" t="-2513" b="-3028"/>
          <a:stretch/>
        </p:blipFill>
        <p:spPr bwMode="auto">
          <a:xfrm rot="18557491" flipH="1">
            <a:off x="2570568" y="3127979"/>
            <a:ext cx="716548" cy="16053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con, Foot, Feet, Step, Food, Baby, Isolated"/>
          <p:cNvPicPr>
            <a:picLocks noChangeAspect="1" noChangeArrowheads="1"/>
          </p:cNvPicPr>
          <p:nvPr/>
        </p:nvPicPr>
        <p:blipFill rotWithShape="1">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l="51819" t="-2513" b="-3028"/>
          <a:stretch/>
        </p:blipFill>
        <p:spPr bwMode="auto">
          <a:xfrm rot="18172394" flipH="1">
            <a:off x="5900411" y="4671399"/>
            <a:ext cx="695812" cy="147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97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8D5E40-3A94-4172-8F0F-2427927BB5E5}"/>
              </a:ext>
            </a:extLst>
          </p:cNvPr>
          <p:cNvSpPr>
            <a:spLocks noGrp="1"/>
          </p:cNvSpPr>
          <p:nvPr>
            <p:ph type="title"/>
          </p:nvPr>
        </p:nvSpPr>
        <p:spPr/>
        <p:txBody>
          <a:bodyPr>
            <a:normAutofit/>
          </a:bodyPr>
          <a:lstStyle/>
          <a:p>
            <a:r>
              <a:rPr lang="he-IL" dirty="0"/>
              <a:t>תרגול מודל </a:t>
            </a:r>
            <a:r>
              <a:rPr lang="he-IL" dirty="0" err="1"/>
              <a:t>פתרת"י</a:t>
            </a:r>
            <a:endParaRPr lang="he-IL" dirty="0"/>
          </a:p>
        </p:txBody>
      </p:sp>
      <p:pic>
        <p:nvPicPr>
          <p:cNvPr id="1026" name="Picture 2" descr="Cute Notes, Yellow, Notepad, Kids">
            <a:extLst>
              <a:ext uri="{FF2B5EF4-FFF2-40B4-BE49-F238E27FC236}">
                <a16:creationId xmlns:a16="http://schemas.microsoft.com/office/drawing/2014/main" id="{3988AFD8-A61C-41E5-B857-A0206DE76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80391">
            <a:off x="806668" y="5709562"/>
            <a:ext cx="1225575" cy="1225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te Notes, Yellow, Notepad, Kids">
            <a:extLst>
              <a:ext uri="{FF2B5EF4-FFF2-40B4-BE49-F238E27FC236}">
                <a16:creationId xmlns:a16="http://schemas.microsoft.com/office/drawing/2014/main" id="{F14BA516-3BE5-4150-9B14-344669E43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016" y="5463098"/>
            <a:ext cx="1432310" cy="14323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te Notes, Yellow, Notepad, Kids">
            <a:extLst>
              <a:ext uri="{FF2B5EF4-FFF2-40B4-BE49-F238E27FC236}">
                <a16:creationId xmlns:a16="http://schemas.microsoft.com/office/drawing/2014/main" id="{3407AC9D-7A9C-4FF2-B045-219C9BE28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733" y="5605161"/>
            <a:ext cx="2012533" cy="1207179"/>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AC591AC0-6556-4D06-85DE-B90130AF23F7}"/>
              </a:ext>
            </a:extLst>
          </p:cNvPr>
          <p:cNvSpPr txBox="1"/>
          <p:nvPr/>
        </p:nvSpPr>
        <p:spPr>
          <a:xfrm rot="21403557">
            <a:off x="652719" y="6056552"/>
            <a:ext cx="1303443" cy="646331"/>
          </a:xfrm>
          <a:prstGeom prst="rect">
            <a:avLst/>
          </a:prstGeom>
          <a:noFill/>
        </p:spPr>
        <p:txBody>
          <a:bodyPr wrap="square" rtlCol="1">
            <a:spAutoFit/>
          </a:bodyPr>
          <a:lstStyle/>
          <a:p>
            <a:r>
              <a:rPr lang="he-IL" dirty="0">
                <a:latin typeface="Calibri" panose="020F0502020204030204" pitchFamily="34" charset="0"/>
                <a:cs typeface="Calibri" panose="020F0502020204030204" pitchFamily="34" charset="0"/>
              </a:rPr>
              <a:t>אמא יקרה/</a:t>
            </a:r>
          </a:p>
          <a:p>
            <a:r>
              <a:rPr lang="he-IL" dirty="0">
                <a:latin typeface="Calibri" panose="020F0502020204030204" pitchFamily="34" charset="0"/>
                <a:cs typeface="Calibri" panose="020F0502020204030204" pitchFamily="34" charset="0"/>
              </a:rPr>
              <a:t>אבא יקר...</a:t>
            </a:r>
          </a:p>
        </p:txBody>
      </p:sp>
      <p:sp>
        <p:nvSpPr>
          <p:cNvPr id="5" name="תיבת טקסט 4">
            <a:extLst>
              <a:ext uri="{FF2B5EF4-FFF2-40B4-BE49-F238E27FC236}">
                <a16:creationId xmlns:a16="http://schemas.microsoft.com/office/drawing/2014/main" id="{0A87727C-A4B5-4EB1-8408-2FADBDC8BB2F}"/>
              </a:ext>
            </a:extLst>
          </p:cNvPr>
          <p:cNvSpPr txBox="1"/>
          <p:nvPr/>
        </p:nvSpPr>
        <p:spPr>
          <a:xfrm>
            <a:off x="2781699" y="5947141"/>
            <a:ext cx="2135404"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למורה...</a:t>
            </a:r>
          </a:p>
        </p:txBody>
      </p:sp>
      <p:sp>
        <p:nvSpPr>
          <p:cNvPr id="6" name="תיבת טקסט 5">
            <a:extLst>
              <a:ext uri="{FF2B5EF4-FFF2-40B4-BE49-F238E27FC236}">
                <a16:creationId xmlns:a16="http://schemas.microsoft.com/office/drawing/2014/main" id="{6A12AA10-C4B3-4167-9F73-7127C45D577D}"/>
              </a:ext>
            </a:extLst>
          </p:cNvPr>
          <p:cNvSpPr txBox="1"/>
          <p:nvPr/>
        </p:nvSpPr>
        <p:spPr>
          <a:xfrm>
            <a:off x="7543209" y="5873620"/>
            <a:ext cx="3536103"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לחבר שלי...</a:t>
            </a:r>
          </a:p>
        </p:txBody>
      </p:sp>
      <p:pic>
        <p:nvPicPr>
          <p:cNvPr id="7" name="תמונה 6">
            <a:extLst>
              <a:ext uri="{FF2B5EF4-FFF2-40B4-BE49-F238E27FC236}">
                <a16:creationId xmlns:a16="http://schemas.microsoft.com/office/drawing/2014/main" id="{1F3B682E-52B1-4FE9-9276-873ED25DFCC6}"/>
              </a:ext>
            </a:extLst>
          </p:cNvPr>
          <p:cNvPicPr>
            <a:picLocks noChangeAspect="1"/>
          </p:cNvPicPr>
          <p:nvPr/>
        </p:nvPicPr>
        <p:blipFill>
          <a:blip r:embed="rId4"/>
          <a:stretch>
            <a:fillRect/>
          </a:stretch>
        </p:blipFill>
        <p:spPr>
          <a:xfrm>
            <a:off x="6357761" y="5717110"/>
            <a:ext cx="1040044" cy="1040044"/>
          </a:xfrm>
          <a:prstGeom prst="rect">
            <a:avLst/>
          </a:prstGeom>
        </p:spPr>
      </p:pic>
      <p:sp>
        <p:nvSpPr>
          <p:cNvPr id="8" name="תיבת טקסט 7">
            <a:extLst>
              <a:ext uri="{FF2B5EF4-FFF2-40B4-BE49-F238E27FC236}">
                <a16:creationId xmlns:a16="http://schemas.microsoft.com/office/drawing/2014/main" id="{B462E85F-76AA-4639-A629-492841320F3B}"/>
              </a:ext>
            </a:extLst>
          </p:cNvPr>
          <p:cNvSpPr txBox="1"/>
          <p:nvPr/>
        </p:nvSpPr>
        <p:spPr>
          <a:xfrm>
            <a:off x="3785425" y="5957602"/>
            <a:ext cx="3612380"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ליועץ...</a:t>
            </a:r>
          </a:p>
        </p:txBody>
      </p:sp>
      <p:sp>
        <p:nvSpPr>
          <p:cNvPr id="3" name="תיבת טקסט 2">
            <a:extLst>
              <a:ext uri="{FF2B5EF4-FFF2-40B4-BE49-F238E27FC236}">
                <a16:creationId xmlns:a16="http://schemas.microsoft.com/office/drawing/2014/main" id="{1250155D-EAF0-4992-B5F3-30CF09F96760}"/>
              </a:ext>
            </a:extLst>
          </p:cNvPr>
          <p:cNvSpPr txBox="1"/>
          <p:nvPr/>
        </p:nvSpPr>
        <p:spPr>
          <a:xfrm>
            <a:off x="1419455" y="1218511"/>
            <a:ext cx="10421490" cy="4647426"/>
          </a:xfrm>
          <a:prstGeom prst="rect">
            <a:avLst/>
          </a:prstGeom>
          <a:noFill/>
        </p:spPr>
        <p:txBody>
          <a:bodyPr wrap="square" rtlCol="0">
            <a:spAutoFit/>
          </a:bodyPr>
          <a:lstStyle/>
          <a:p>
            <a:pPr algn="ctr"/>
            <a:endParaRPr lang="he-IL" sz="3200" dirty="0">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dirty="0">
                <a:solidFill>
                  <a:prstClr val="black"/>
                </a:solidFill>
                <a:latin typeface="Calibri" panose="020F0502020204030204" pitchFamily="34" charset="0"/>
                <a:cs typeface="Calibri" panose="020F0502020204030204" pitchFamily="34" charset="0"/>
              </a:rPr>
              <a:t>יצחק</a:t>
            </a: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הוא תלמיד כיתה ו' המאובחן כבעל אתגר של התמודדות עם קשב וריכוז.</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בשיעור לשון הסביר המורה על שמות עצם, פעלים ותואר הפועל. יצחק התאמץ להתרכז ולהקשיב אבל פתאום הרגיש שכל המילים ה"לשוניות" האלה מתבלבלות לו בראש וזה הזמן לצאת להתאוורר בחצר.</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הוא פנה למורה וביקש לצאת למס' דקות ולחזור, המורה סירב בתוקף והסביר שזה לא זמן לצאת כי יצחק </a:t>
            </a:r>
            <a:r>
              <a:rPr lang="he-IL" sz="2000" dirty="0">
                <a:solidFill>
                  <a:prstClr val="black"/>
                </a:solidFill>
                <a:latin typeface="Calibri" panose="020F0502020204030204" pitchFamily="34" charset="0"/>
                <a:cs typeface="Calibri" panose="020F0502020204030204" pitchFamily="34" charset="0"/>
              </a:rPr>
              <a:t>י</a:t>
            </a: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פסיד חומר חשוב.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יצחק חשב: " אני חייב לצאת, כך ההורים שלי סיכמו עם המחנך, כי אני לפעמיים חייב </a:t>
            </a:r>
            <a:r>
              <a:rPr kumimoji="0" lang="he-IL"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איוורור</a:t>
            </a: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כדי לחזור מרוכז יותר, אחרת אני חושש שאתפוצץ"  יצחק נשאר בחוסר מנוחה כשהוא בכלל לא מקשיב ולא קולט עד סוף השיעור. </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ctr" defTabSz="914400" rtl="1" eaLnBrk="1" fontAlgn="auto" latinLnBrk="0" hangingPunct="1">
              <a:lnSpc>
                <a:spcPct val="100000"/>
              </a:lnSpc>
              <a:spcBef>
                <a:spcPts val="0"/>
              </a:spcBef>
              <a:spcAft>
                <a:spcPts val="0"/>
              </a:spcAft>
              <a:buClrTx/>
              <a:buSzTx/>
              <a:buFont typeface="+mj-lt"/>
              <a:buAutoNum type="arabicPeriod"/>
              <a:tabLst/>
              <a:defRPr/>
            </a:pP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יצחק כועס ודואג מה יהיה גם בפעם הבאה? </a:t>
            </a:r>
          </a:p>
          <a:p>
            <a:pPr marL="457200" marR="0" lvl="0" indent="-457200" algn="ctr" defTabSz="914400" rtl="1" eaLnBrk="1" fontAlgn="auto" latinLnBrk="0" hangingPunct="1">
              <a:lnSpc>
                <a:spcPct val="100000"/>
              </a:lnSpc>
              <a:spcBef>
                <a:spcPts val="0"/>
              </a:spcBef>
              <a:spcAft>
                <a:spcPts val="0"/>
              </a:spcAft>
              <a:buClrTx/>
              <a:buSzTx/>
              <a:buFont typeface="+mj-lt"/>
              <a:buAutoNum type="arabicPeriod"/>
              <a:tabLst/>
              <a:defRPr/>
            </a:pP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מה יצחק יכול לעשות עכשיו? </a:t>
            </a:r>
          </a:p>
          <a:p>
            <a:pPr marL="457200" marR="0" lvl="0" indent="-457200" algn="ctr" defTabSz="914400" rtl="1" eaLnBrk="1" fontAlgn="auto" latinLnBrk="0" hangingPunct="1">
              <a:lnSpc>
                <a:spcPct val="100000"/>
              </a:lnSpc>
              <a:spcBef>
                <a:spcPts val="0"/>
              </a:spcBef>
              <a:spcAft>
                <a:spcPts val="0"/>
              </a:spcAft>
              <a:buClrTx/>
              <a:buSzTx/>
              <a:buFont typeface="+mj-lt"/>
              <a:buAutoNum type="arabicPeriod"/>
              <a:tabLst/>
              <a:defRPr/>
            </a:pP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האם ובמי יכול יצחק להיעזר?</a:t>
            </a:r>
          </a:p>
          <a:p>
            <a:pPr marL="457200" marR="0" lvl="0" indent="-457200" algn="ctr" defTabSz="914400" rtl="1" eaLnBrk="1" fontAlgn="auto" latinLnBrk="0" hangingPunct="1">
              <a:lnSpc>
                <a:spcPct val="100000"/>
              </a:lnSpc>
              <a:spcBef>
                <a:spcPts val="0"/>
              </a:spcBef>
              <a:spcAft>
                <a:spcPts val="0"/>
              </a:spcAft>
              <a:buClrTx/>
              <a:buSzTx/>
              <a:buFont typeface="+mj-lt"/>
              <a:buAutoNum type="arabicPeriod"/>
              <a:tabLst/>
              <a:defRPr/>
            </a:pP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המחיזו את האירוע לפני הכיתה והציגו את מסקנותיכם מהדיון.</a:t>
            </a:r>
          </a:p>
          <a:p>
            <a:endParaRPr lang="he-I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2611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vert="horz" lIns="91440" tIns="45720" rIns="91440" bIns="45720" rtlCol="1" anchor="ctr">
            <a:normAutofit/>
          </a:bodyPr>
          <a:lstStyle/>
          <a:p>
            <a:r>
              <a:rPr lang="he-IL" dirty="0"/>
              <a:t>תרגול המודל על ידי הצלחות מהעבר</a:t>
            </a:r>
          </a:p>
        </p:txBody>
      </p:sp>
      <p:sp>
        <p:nvSpPr>
          <p:cNvPr id="2053" name="Text Placeholder 3">
            <a:extLst>
              <a:ext uri="{FF2B5EF4-FFF2-40B4-BE49-F238E27FC236}">
                <a16:creationId xmlns:a16="http://schemas.microsoft.com/office/drawing/2014/main" id="{B88E9950-DBC7-4063-AA58-AEBCDA7866CB}"/>
              </a:ext>
            </a:extLst>
          </p:cNvPr>
          <p:cNvSpPr>
            <a:spLocks noGrp="1"/>
          </p:cNvSpPr>
          <p:nvPr>
            <p:ph sz="quarter" idx="13"/>
          </p:nvPr>
        </p:nvSpPr>
        <p:spPr>
          <a:xfrm>
            <a:off x="838200" y="1968817"/>
            <a:ext cx="10806546" cy="4624821"/>
          </a:xfrm>
        </p:spPr>
        <p:txBody>
          <a:bodyPr anchor="t">
            <a:noAutofit/>
          </a:bodyPr>
          <a:lstStyle/>
          <a:p>
            <a:pPr marL="0" lvl="0" indent="0">
              <a:lnSpc>
                <a:spcPct val="100000"/>
              </a:lnSpc>
              <a:spcBef>
                <a:spcPts val="0"/>
              </a:spcBef>
              <a:buClr>
                <a:schemeClr val="tx1"/>
              </a:buClr>
              <a:buSzPct val="100000"/>
              <a:buNone/>
            </a:pPr>
            <a:r>
              <a:rPr lang="he-IL" dirty="0"/>
              <a:t>חישבו על אירוע אישי שבו נזקקתם לעזרה או להתחשבות מצד </a:t>
            </a:r>
            <a:br>
              <a:rPr lang="en-US" dirty="0"/>
            </a:br>
            <a:r>
              <a:rPr lang="he-IL" dirty="0"/>
              <a:t>חבר/ה / הורה / מורה / אחר, ואכן קיבלתם את העזרה שהייתם זקוקים לה.</a:t>
            </a:r>
          </a:p>
          <a:p>
            <a:pPr marL="0" lvl="0" indent="0">
              <a:lnSpc>
                <a:spcPct val="100000"/>
              </a:lnSpc>
              <a:spcBef>
                <a:spcPts val="0"/>
              </a:spcBef>
              <a:buClr>
                <a:schemeClr val="tx1"/>
              </a:buClr>
              <a:buSzPct val="100000"/>
              <a:buNone/>
            </a:pPr>
            <a:br>
              <a:rPr lang="en-US" dirty="0"/>
            </a:br>
            <a:r>
              <a:rPr lang="he-IL" dirty="0"/>
              <a:t>רשמו לפניכם:</a:t>
            </a:r>
          </a:p>
          <a:p>
            <a:pPr algn="r">
              <a:lnSpc>
                <a:spcPct val="100000"/>
              </a:lnSpc>
              <a:buFont typeface="Courier New" panose="02070309020205020404" pitchFamily="49" charset="0"/>
              <a:buChar char="o"/>
            </a:pPr>
            <a:r>
              <a:rPr lang="he-IL" dirty="0"/>
              <a:t>   מה שרציתם להשיג</a:t>
            </a:r>
            <a:r>
              <a:rPr lang="he-IL" dirty="0">
                <a:solidFill>
                  <a:srgbClr val="FF0000"/>
                </a:solidFill>
              </a:rPr>
              <a:t> </a:t>
            </a:r>
            <a:r>
              <a:rPr lang="he-IL" dirty="0"/>
              <a:t>?</a:t>
            </a:r>
          </a:p>
          <a:p>
            <a:pPr algn="r">
              <a:lnSpc>
                <a:spcPct val="100000"/>
              </a:lnSpc>
              <a:buFont typeface="Courier New" panose="02070309020205020404" pitchFamily="49" charset="0"/>
              <a:buChar char="o"/>
            </a:pPr>
            <a:r>
              <a:rPr lang="he-IL" dirty="0"/>
              <a:t>   בעיה או קושי שבהם הייתם צריכים לבקש עזרה</a:t>
            </a:r>
          </a:p>
          <a:p>
            <a:pPr algn="r">
              <a:lnSpc>
                <a:spcPct val="100000"/>
              </a:lnSpc>
              <a:buFont typeface="Courier New" panose="02070309020205020404" pitchFamily="49" charset="0"/>
              <a:buChar char="o"/>
            </a:pPr>
            <a:endParaRPr lang="he-IL" sz="2400" dirty="0"/>
          </a:p>
          <a:p>
            <a:pPr marL="0" indent="0" algn="r">
              <a:lnSpc>
                <a:spcPct val="100000"/>
              </a:lnSpc>
              <a:buNone/>
            </a:pPr>
            <a:r>
              <a:rPr lang="he-IL" dirty="0"/>
              <a:t>נסחו היגדים על פי שלבי מודל </a:t>
            </a:r>
            <a:r>
              <a:rPr lang="he-IL" dirty="0" err="1"/>
              <a:t>פתרת"י</a:t>
            </a:r>
            <a:r>
              <a:rPr lang="he-IL" dirty="0"/>
              <a:t>. </a:t>
            </a:r>
          </a:p>
          <a:p>
            <a:pPr marL="0" lvl="0" indent="0">
              <a:lnSpc>
                <a:spcPct val="100000"/>
              </a:lnSpc>
              <a:spcBef>
                <a:spcPts val="0"/>
              </a:spcBef>
              <a:buClr>
                <a:schemeClr val="tx1"/>
              </a:buClr>
              <a:buSzPct val="100000"/>
              <a:buNone/>
            </a:pPr>
            <a:endParaRPr lang="he-IL" sz="2400" dirty="0"/>
          </a:p>
          <a:p>
            <a:pPr algn="r">
              <a:lnSpc>
                <a:spcPct val="100000"/>
              </a:lnSpc>
              <a:buFont typeface="Courier New" panose="02070309020205020404" pitchFamily="49" charset="0"/>
              <a:buChar char="o"/>
            </a:pPr>
            <a:endParaRPr lang="en-US" sz="2400" dirty="0"/>
          </a:p>
        </p:txBody>
      </p:sp>
      <p:pic>
        <p:nvPicPr>
          <p:cNvPr id="3" name="תמונה 2">
            <a:extLst>
              <a:ext uri="{FF2B5EF4-FFF2-40B4-BE49-F238E27FC236}">
                <a16:creationId xmlns:a16="http://schemas.microsoft.com/office/drawing/2014/main" id="{C1259835-1E8E-4925-9C5D-A02E4502365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3231578"/>
            <a:ext cx="4255808" cy="3094501"/>
          </a:xfrm>
          <a:prstGeom prst="rect">
            <a:avLst/>
          </a:prstGeom>
        </p:spPr>
      </p:pic>
    </p:spTree>
    <p:extLst>
      <p:ext uri="{BB962C8B-B14F-4D97-AF65-F5344CB8AC3E}">
        <p14:creationId xmlns:p14="http://schemas.microsoft.com/office/powerpoint/2010/main" val="34472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99304" y="1547566"/>
            <a:ext cx="11220916" cy="5558445"/>
          </a:xfrm>
          <a:prstGeom prst="rect">
            <a:avLst/>
          </a:prstGeom>
        </p:spPr>
        <p:txBody>
          <a:bodyPr wrap="square">
            <a:spAutoFit/>
          </a:bodyPr>
          <a:lstStyle/>
          <a:p>
            <a:pPr marL="0" marR="0" lvl="0" indent="0" algn="r" defTabSz="914400" rtl="1" eaLnBrk="1" fontAlgn="auto" latinLnBrk="0" hangingPunct="1">
              <a:lnSpc>
                <a:spcPct val="90000"/>
              </a:lnSpc>
              <a:spcBef>
                <a:spcPts val="0"/>
              </a:spcBef>
              <a:spcAft>
                <a:spcPts val="0"/>
              </a:spcAft>
              <a:buClr>
                <a:prstClr val="black"/>
              </a:buClr>
              <a:buSzPts val="3600"/>
              <a:buFontTx/>
              <a:buNone/>
              <a:tabLst/>
              <a:defRPr/>
            </a:pPr>
            <a:r>
              <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בזוגות</a:t>
            </a: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שתפו בדוגמא שכתבתם.  </a:t>
            </a:r>
          </a:p>
          <a:p>
            <a:pPr marL="0" marR="0" lvl="0" indent="0" algn="r" defTabSz="914400" rtl="1" eaLnBrk="1" fontAlgn="auto" latinLnBrk="0" hangingPunct="1">
              <a:lnSpc>
                <a:spcPct val="150000"/>
              </a:lnSpc>
              <a:spcBef>
                <a:spcPts val="0"/>
              </a:spcBef>
              <a:spcAft>
                <a:spcPts val="0"/>
              </a:spcAft>
              <a:buClr>
                <a:prstClr val="black"/>
              </a:buClr>
              <a:buSzPts val="3600"/>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שתפו:</a:t>
            </a:r>
            <a:r>
              <a:rPr kumimoji="0" lang="he-IL" sz="2400" b="0" i="0" u="none" strike="sng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342900" marR="0" lvl="0" indent="-342900" algn="r" defTabSz="914400" rtl="1" eaLnBrk="1" fontAlgn="auto" latinLnBrk="0" hangingPunct="1">
              <a:lnSpc>
                <a:spcPct val="150000"/>
              </a:lnSpc>
              <a:spcBef>
                <a:spcPts val="0"/>
              </a:spcBef>
              <a:spcAft>
                <a:spcPts val="0"/>
              </a:spcAft>
              <a:buClr>
                <a:prstClr val="black"/>
              </a:buClr>
              <a:buSzPct val="100000"/>
              <a:buFont typeface="Courier New" panose="02070309020205020404" pitchFamily="49" charset="0"/>
              <a:buChar char="o"/>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למי פניתם כדי לבקש עזרה? מה אמרתם לאותו אדם? </a:t>
            </a:r>
            <a:endParaRPr kumimoji="0" lang="he-IL" sz="2400" b="0" i="0" u="none" strike="sng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r" defTabSz="914400" rtl="1" eaLnBrk="1" fontAlgn="auto" latinLnBrk="0" hangingPunct="1">
              <a:lnSpc>
                <a:spcPct val="150000"/>
              </a:lnSpc>
              <a:spcBef>
                <a:spcPts val="0"/>
              </a:spcBef>
              <a:spcAft>
                <a:spcPts val="0"/>
              </a:spcAft>
              <a:buClr>
                <a:prstClr val="black"/>
              </a:buClr>
              <a:buSzPct val="100000"/>
              <a:buFont typeface="Courier New" panose="02070309020205020404" pitchFamily="49" charset="0"/>
              <a:buChar char="o"/>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כיצד האדם שפניתם אליו הגיב?</a:t>
            </a:r>
          </a:p>
          <a:p>
            <a:pPr marL="342900" marR="0" lvl="0" indent="-342900" algn="r" defTabSz="914400" rtl="1" eaLnBrk="1" fontAlgn="auto" latinLnBrk="0" hangingPunct="1">
              <a:lnSpc>
                <a:spcPct val="150000"/>
              </a:lnSpc>
              <a:spcBef>
                <a:spcPts val="0"/>
              </a:spcBef>
              <a:spcAft>
                <a:spcPts val="0"/>
              </a:spcAft>
              <a:buClr>
                <a:prstClr val="black"/>
              </a:buClr>
              <a:buSzPct val="100000"/>
              <a:buFont typeface="Courier New" panose="02070309020205020404" pitchFamily="49" charset="0"/>
              <a:buChar char="o"/>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אלו רגשות עלו בכם בזמן שביקשתם עזרה?</a:t>
            </a:r>
          </a:p>
          <a:p>
            <a:pPr marL="342900" marR="0" lvl="0" indent="-342900" algn="r" defTabSz="914400" rtl="1" eaLnBrk="1" fontAlgn="auto" latinLnBrk="0" hangingPunct="1">
              <a:lnSpc>
                <a:spcPct val="150000"/>
              </a:lnSpc>
              <a:spcBef>
                <a:spcPts val="0"/>
              </a:spcBef>
              <a:spcAft>
                <a:spcPts val="0"/>
              </a:spcAft>
              <a:buClr>
                <a:prstClr val="black"/>
              </a:buClr>
              <a:buSzPct val="100000"/>
              <a:buFont typeface="Courier New" panose="02070309020205020404" pitchFamily="49" charset="0"/>
              <a:buChar char="o"/>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האם השגתם את העזרה שנזקקתם לה? האם בקשת העזרה הצליחה?</a:t>
            </a:r>
          </a:p>
          <a:p>
            <a:pPr marL="342900" marR="0" lvl="0" indent="-342900" algn="r" defTabSz="914400" rtl="1" eaLnBrk="1" fontAlgn="auto" latinLnBrk="0" hangingPunct="1">
              <a:lnSpc>
                <a:spcPct val="150000"/>
              </a:lnSpc>
              <a:spcBef>
                <a:spcPts val="0"/>
              </a:spcBef>
              <a:spcAft>
                <a:spcPts val="0"/>
              </a:spcAft>
              <a:buClr>
                <a:prstClr val="black"/>
              </a:buClr>
              <a:buSzPct val="100000"/>
              <a:buFont typeface="Courier New" panose="02070309020205020404" pitchFamily="49" charset="0"/>
              <a:buChar char="o"/>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במחשבה לאחור – האם הייתם משנים משהו ופועלים אחרת?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מה הייתם מייעצים לעצמכם, או לילד שנמצא במצב דומה לסיפור שלכם?  </a:t>
            </a:r>
          </a:p>
          <a:p>
            <a:pPr marL="342900" marR="0" lvl="0" indent="-342900" algn="r" defTabSz="914400" rtl="1" eaLnBrk="1" fontAlgn="auto" latinLnBrk="0" hangingPunct="1">
              <a:lnSpc>
                <a:spcPct val="150000"/>
              </a:lnSpc>
              <a:spcBef>
                <a:spcPts val="0"/>
              </a:spcBef>
              <a:spcAft>
                <a:spcPts val="0"/>
              </a:spcAft>
              <a:buClr>
                <a:prstClr val="black"/>
              </a:buClr>
              <a:buSzPct val="100000"/>
              <a:buFont typeface="Courier New" panose="02070309020205020404" pitchFamily="49" charset="0"/>
              <a:buChar char="o"/>
              <a:tabLst/>
              <a:defRPr/>
            </a:pPr>
            <a:r>
              <a:rPr lang="he-IL" sz="2400" dirty="0">
                <a:solidFill>
                  <a:prstClr val="black"/>
                </a:solidFill>
                <a:latin typeface="Calibri" panose="020F0502020204030204" pitchFamily="34" charset="0"/>
                <a:cs typeface="Calibri" panose="020F0502020204030204" pitchFamily="34" charset="0"/>
              </a:rPr>
              <a:t>נסחו שוב את הפנייה לאדם באותו מקרה – הפעם על פי שלבי מודל </a:t>
            </a:r>
            <a:r>
              <a:rPr lang="he-IL" sz="2400" dirty="0" err="1">
                <a:solidFill>
                  <a:prstClr val="black"/>
                </a:solidFill>
                <a:latin typeface="Calibri" panose="020F0502020204030204" pitchFamily="34" charset="0"/>
                <a:cs typeface="Calibri" panose="020F0502020204030204" pitchFamily="34" charset="0"/>
              </a:rPr>
              <a:t>פתרת"י</a:t>
            </a:r>
            <a:r>
              <a:rPr lang="he-IL" sz="2400" dirty="0">
                <a:solidFill>
                  <a:prstClr val="black"/>
                </a:solidFill>
                <a:latin typeface="Calibri" panose="020F0502020204030204" pitchFamily="34" charset="0"/>
                <a:cs typeface="Calibri" panose="020F0502020204030204" pitchFamily="34" charset="0"/>
              </a:rPr>
              <a:t>.</a:t>
            </a:r>
            <a:endPar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90000"/>
              </a:lnSpc>
              <a:spcBef>
                <a:spcPts val="0"/>
              </a:spcBef>
              <a:spcAft>
                <a:spcPts val="0"/>
              </a:spcAft>
              <a:buClr>
                <a:prstClr val="black"/>
              </a:buClr>
              <a:buSzPct val="100000"/>
              <a:buFontTx/>
              <a:buNone/>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609600" marR="0" lvl="0" indent="-457200" algn="r" defTabSz="914400" rtl="1" eaLnBrk="1" fontAlgn="auto" latinLnBrk="0" hangingPunct="1">
              <a:lnSpc>
                <a:spcPct val="100000"/>
              </a:lnSpc>
              <a:spcBef>
                <a:spcPts val="0"/>
              </a:spcBef>
              <a:spcAft>
                <a:spcPts val="0"/>
              </a:spcAft>
              <a:buClrTx/>
              <a:buSzPct val="100000"/>
              <a:buFont typeface="Arial" panose="020B0604020202020204" pitchFamily="34" charset="0"/>
              <a:buAutoNum type="arabicPeriod"/>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כותרת 1">
            <a:extLst>
              <a:ext uri="{FF2B5EF4-FFF2-40B4-BE49-F238E27FC236}">
                <a16:creationId xmlns:a16="http://schemas.microsoft.com/office/drawing/2014/main" id="{2325621A-A35A-41BC-B12C-9F2D612A8774}"/>
              </a:ext>
            </a:extLst>
          </p:cNvPr>
          <p:cNvSpPr txBox="1">
            <a:spLocks/>
          </p:cNvSpPr>
          <p:nvPr/>
        </p:nvSpPr>
        <p:spPr>
          <a:xfrm>
            <a:off x="699304" y="49816"/>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5400" b="1" kern="1200">
                <a:solidFill>
                  <a:srgbClr val="002060"/>
                </a:solidFill>
                <a:latin typeface="Calibri" panose="020F0502020204030204" pitchFamily="34" charset="0"/>
                <a:ea typeface="+mj-ea"/>
                <a:cs typeface="Calibri" panose="020F050202020403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54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מתבוננים לאחור, נזכרים בעצמנו</a:t>
            </a:r>
          </a:p>
        </p:txBody>
      </p:sp>
      <p:pic>
        <p:nvPicPr>
          <p:cNvPr id="9" name="תמונה 8">
            <a:extLst>
              <a:ext uri="{FF2B5EF4-FFF2-40B4-BE49-F238E27FC236}">
                <a16:creationId xmlns:a16="http://schemas.microsoft.com/office/drawing/2014/main" id="{86564788-036F-491A-BB66-40DB761B39C8}"/>
              </a:ext>
            </a:extLst>
          </p:cNvPr>
          <p:cNvPicPr>
            <a:picLocks noChangeAspect="1"/>
          </p:cNvPicPr>
          <p:nvPr/>
        </p:nvPicPr>
        <p:blipFill>
          <a:blip r:embed="rId3"/>
          <a:stretch>
            <a:fillRect/>
          </a:stretch>
        </p:blipFill>
        <p:spPr>
          <a:xfrm>
            <a:off x="10141864" y="-66838"/>
            <a:ext cx="1780315" cy="1780315"/>
          </a:xfrm>
          <a:prstGeom prst="rect">
            <a:avLst/>
          </a:prstGeom>
        </p:spPr>
      </p:pic>
      <p:sp>
        <p:nvSpPr>
          <p:cNvPr id="4" name="מלבן 3"/>
          <p:cNvSpPr/>
          <p:nvPr/>
        </p:nvSpPr>
        <p:spPr>
          <a:xfrm>
            <a:off x="5971607" y="3244334"/>
            <a:ext cx="248786" cy="369332"/>
          </a:xfrm>
          <a:prstGeom prst="rect">
            <a:avLst/>
          </a:prstGeom>
        </p:spPr>
        <p:txBody>
          <a:bodyPr wrap="none">
            <a:spAutoFit/>
          </a:bodyPr>
          <a:lstStyle/>
          <a:p>
            <a:r>
              <a:rPr lang="he-IL" dirty="0"/>
              <a:t> </a:t>
            </a:r>
          </a:p>
        </p:txBody>
      </p:sp>
      <p:sp>
        <p:nvSpPr>
          <p:cNvPr id="5" name="מלבן 4"/>
          <p:cNvSpPr/>
          <p:nvPr/>
        </p:nvSpPr>
        <p:spPr>
          <a:xfrm>
            <a:off x="5971607" y="3244334"/>
            <a:ext cx="248786" cy="369332"/>
          </a:xfrm>
          <a:prstGeom prst="rect">
            <a:avLst/>
          </a:prstGeom>
        </p:spPr>
        <p:txBody>
          <a:bodyPr wrap="none">
            <a:spAutoFit/>
          </a:bodyPr>
          <a:lstStyle/>
          <a:p>
            <a:r>
              <a:rPr lang="he-IL" dirty="0"/>
              <a:t> </a:t>
            </a:r>
          </a:p>
        </p:txBody>
      </p:sp>
      <p:pic>
        <p:nvPicPr>
          <p:cNvPr id="7" name="גרפיקה 6" descr="מחזור עם אנשים עם מילוי מלא">
            <a:extLst>
              <a:ext uri="{FF2B5EF4-FFF2-40B4-BE49-F238E27FC236}">
                <a16:creationId xmlns:a16="http://schemas.microsoft.com/office/drawing/2014/main" id="{509F2C6F-A216-FF3A-BE27-F50E666489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876" y="2246393"/>
            <a:ext cx="1995881" cy="1995881"/>
          </a:xfrm>
          <a:prstGeom prst="rect">
            <a:avLst/>
          </a:prstGeom>
        </p:spPr>
      </p:pic>
    </p:spTree>
    <p:extLst>
      <p:ext uri="{BB962C8B-B14F-4D97-AF65-F5344CB8AC3E}">
        <p14:creationId xmlns:p14="http://schemas.microsoft.com/office/powerpoint/2010/main" val="42482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גרפיקה 32" descr="פרח ללא גבעול עם מילוי מלא">
            <a:extLst>
              <a:ext uri="{FF2B5EF4-FFF2-40B4-BE49-F238E27FC236}">
                <a16:creationId xmlns:a16="http://schemas.microsoft.com/office/drawing/2014/main" id="{515E404D-F84E-4927-AB68-293500F29F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24566" y="3630863"/>
            <a:ext cx="914400" cy="914400"/>
          </a:xfrm>
          <a:prstGeom prst="rect">
            <a:avLst/>
          </a:prstGeom>
        </p:spPr>
      </p:pic>
      <p:pic>
        <p:nvPicPr>
          <p:cNvPr id="43" name="גרפיקה 42">
            <a:extLst>
              <a:ext uri="{FF2B5EF4-FFF2-40B4-BE49-F238E27FC236}">
                <a16:creationId xmlns:a16="http://schemas.microsoft.com/office/drawing/2014/main" id="{A1C22CE4-167A-4A7A-8BE1-AA4D9F45FE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2000" y="478310"/>
            <a:ext cx="4320000" cy="1116897"/>
          </a:xfrm>
          <a:prstGeom prst="rect">
            <a:avLst/>
          </a:prstGeom>
        </p:spPr>
      </p:pic>
      <p:sp>
        <p:nvSpPr>
          <p:cNvPr id="11" name="מלבן 10">
            <a:extLst>
              <a:ext uri="{FF2B5EF4-FFF2-40B4-BE49-F238E27FC236}">
                <a16:creationId xmlns:a16="http://schemas.microsoft.com/office/drawing/2014/main" id="{E00FB518-37F2-41E3-9B00-0528A8758AB5}"/>
              </a:ext>
            </a:extLst>
          </p:cNvPr>
          <p:cNvSpPr/>
          <p:nvPr/>
        </p:nvSpPr>
        <p:spPr>
          <a:xfrm>
            <a:off x="9285932" y="343674"/>
            <a:ext cx="290606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latin typeface="Calibri" panose="020F0502020204030204" pitchFamily="34" charset="0"/>
                <a:cs typeface="Calibri" panose="020F0502020204030204" pitchFamily="34" charset="0"/>
              </a:rPr>
              <a:t>נושאי היחידה</a:t>
            </a:r>
          </a:p>
        </p:txBody>
      </p:sp>
      <p:sp>
        <p:nvSpPr>
          <p:cNvPr id="16" name="מלבן 15">
            <a:extLst>
              <a:ext uri="{FF2B5EF4-FFF2-40B4-BE49-F238E27FC236}">
                <a16:creationId xmlns:a16="http://schemas.microsoft.com/office/drawing/2014/main" id="{8A973E30-FA50-4D6F-B3B8-3A38C9A9D8B7}"/>
              </a:ext>
            </a:extLst>
          </p:cNvPr>
          <p:cNvSpPr/>
          <p:nvPr/>
        </p:nvSpPr>
        <p:spPr>
          <a:xfrm>
            <a:off x="8169712" y="2883337"/>
            <a:ext cx="2906068" cy="382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BBA4DD"/>
                </a:solidFill>
                <a:latin typeface="Calibri" panose="020F0502020204030204" pitchFamily="34" charset="0"/>
                <a:cs typeface="Calibri" panose="020F0502020204030204" pitchFamily="34" charset="0"/>
              </a:rPr>
              <a:t>לומדים לייצג את עצמנו</a:t>
            </a:r>
          </a:p>
        </p:txBody>
      </p:sp>
      <p:sp>
        <p:nvSpPr>
          <p:cNvPr id="17" name="מלבן 16">
            <a:extLst>
              <a:ext uri="{FF2B5EF4-FFF2-40B4-BE49-F238E27FC236}">
                <a16:creationId xmlns:a16="http://schemas.microsoft.com/office/drawing/2014/main" id="{EB8D51FC-FBC9-410A-BF4F-379C99BD1887}"/>
              </a:ext>
            </a:extLst>
          </p:cNvPr>
          <p:cNvSpPr/>
          <p:nvPr/>
        </p:nvSpPr>
        <p:spPr>
          <a:xfrm>
            <a:off x="7560917" y="3812378"/>
            <a:ext cx="2853237"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6">
                    <a:lumMod val="60000"/>
                    <a:lumOff val="40000"/>
                  </a:schemeClr>
                </a:solidFill>
                <a:latin typeface="Calibri" panose="020F0502020204030204" pitchFamily="34" charset="0"/>
                <a:cs typeface="Calibri" panose="020F0502020204030204" pitchFamily="34" charset="0"/>
              </a:rPr>
              <a:t>מודל </a:t>
            </a:r>
            <a:r>
              <a:rPr lang="he-IL" sz="2400" b="1" dirty="0" err="1">
                <a:solidFill>
                  <a:schemeClr val="accent6">
                    <a:lumMod val="60000"/>
                    <a:lumOff val="40000"/>
                  </a:schemeClr>
                </a:solidFill>
                <a:latin typeface="Calibri" panose="020F0502020204030204" pitchFamily="34" charset="0"/>
                <a:cs typeface="Calibri" panose="020F0502020204030204" pitchFamily="34" charset="0"/>
              </a:rPr>
              <a:t>פתרת"י</a:t>
            </a:r>
            <a:endParaRPr lang="he-IL" sz="2400" b="1" dirty="0">
              <a:solidFill>
                <a:schemeClr val="accent6">
                  <a:lumMod val="60000"/>
                  <a:lumOff val="40000"/>
                </a:schemeClr>
              </a:solidFill>
              <a:latin typeface="Calibri" panose="020F0502020204030204" pitchFamily="34" charset="0"/>
              <a:cs typeface="Calibri" panose="020F0502020204030204" pitchFamily="34" charset="0"/>
            </a:endParaRPr>
          </a:p>
        </p:txBody>
      </p:sp>
      <p:sp>
        <p:nvSpPr>
          <p:cNvPr id="41" name="מלבן 40">
            <a:extLst>
              <a:ext uri="{FF2B5EF4-FFF2-40B4-BE49-F238E27FC236}">
                <a16:creationId xmlns:a16="http://schemas.microsoft.com/office/drawing/2014/main" id="{7CE9EE8E-3B12-4ADA-853C-E4C57339CA17}"/>
              </a:ext>
            </a:extLst>
          </p:cNvPr>
          <p:cNvSpPr/>
          <p:nvPr/>
        </p:nvSpPr>
        <p:spPr>
          <a:xfrm>
            <a:off x="11543430" y="2102766"/>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1</a:t>
            </a:r>
          </a:p>
        </p:txBody>
      </p:sp>
      <p:sp>
        <p:nvSpPr>
          <p:cNvPr id="42" name="אליפסה 41">
            <a:extLst>
              <a:ext uri="{FF2B5EF4-FFF2-40B4-BE49-F238E27FC236}">
                <a16:creationId xmlns:a16="http://schemas.microsoft.com/office/drawing/2014/main" id="{F633F18F-7539-4720-8DF5-C6E2EAB8F876}"/>
              </a:ext>
            </a:extLst>
          </p:cNvPr>
          <p:cNvSpPr/>
          <p:nvPr/>
        </p:nvSpPr>
        <p:spPr>
          <a:xfrm>
            <a:off x="10818566" y="2874963"/>
            <a:ext cx="386444" cy="382890"/>
          </a:xfrm>
          <a:prstGeom prst="ellipse">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מלבן 43">
            <a:extLst>
              <a:ext uri="{FF2B5EF4-FFF2-40B4-BE49-F238E27FC236}">
                <a16:creationId xmlns:a16="http://schemas.microsoft.com/office/drawing/2014/main" id="{47057622-7F54-4C3F-B41D-404073F2F9A1}"/>
              </a:ext>
            </a:extLst>
          </p:cNvPr>
          <p:cNvSpPr/>
          <p:nvPr/>
        </p:nvSpPr>
        <p:spPr>
          <a:xfrm>
            <a:off x="10898125" y="2931704"/>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2</a:t>
            </a:r>
          </a:p>
        </p:txBody>
      </p:sp>
      <p:sp>
        <p:nvSpPr>
          <p:cNvPr id="52" name="אליפסה 51">
            <a:extLst>
              <a:ext uri="{FF2B5EF4-FFF2-40B4-BE49-F238E27FC236}">
                <a16:creationId xmlns:a16="http://schemas.microsoft.com/office/drawing/2014/main" id="{049F1846-C18A-4451-B7A8-DAC5014F3BA7}"/>
              </a:ext>
            </a:extLst>
          </p:cNvPr>
          <p:cNvSpPr/>
          <p:nvPr/>
        </p:nvSpPr>
        <p:spPr>
          <a:xfrm>
            <a:off x="10102599" y="3898160"/>
            <a:ext cx="386444" cy="38289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3" name="מלבן 52">
            <a:extLst>
              <a:ext uri="{FF2B5EF4-FFF2-40B4-BE49-F238E27FC236}">
                <a16:creationId xmlns:a16="http://schemas.microsoft.com/office/drawing/2014/main" id="{536E14CA-248B-45AA-9CB7-F65EC9441624}"/>
              </a:ext>
            </a:extLst>
          </p:cNvPr>
          <p:cNvSpPr/>
          <p:nvPr/>
        </p:nvSpPr>
        <p:spPr>
          <a:xfrm>
            <a:off x="10178593" y="3942546"/>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3</a:t>
            </a:r>
          </a:p>
        </p:txBody>
      </p:sp>
      <p:sp>
        <p:nvSpPr>
          <p:cNvPr id="60" name="אליפסה 59">
            <a:extLst>
              <a:ext uri="{FF2B5EF4-FFF2-40B4-BE49-F238E27FC236}">
                <a16:creationId xmlns:a16="http://schemas.microsoft.com/office/drawing/2014/main" id="{4A01A01B-769C-4D53-8EFB-F48CDBBA6994}"/>
              </a:ext>
            </a:extLst>
          </p:cNvPr>
          <p:cNvSpPr/>
          <p:nvPr/>
        </p:nvSpPr>
        <p:spPr>
          <a:xfrm>
            <a:off x="11477597" y="1979546"/>
            <a:ext cx="386444" cy="382890"/>
          </a:xfrm>
          <a:prstGeom prst="ellipse">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1" name="מלבן 60">
            <a:extLst>
              <a:ext uri="{FF2B5EF4-FFF2-40B4-BE49-F238E27FC236}">
                <a16:creationId xmlns:a16="http://schemas.microsoft.com/office/drawing/2014/main" id="{DD2F3C33-F25E-4FF4-BA91-82B434CCEF76}"/>
              </a:ext>
            </a:extLst>
          </p:cNvPr>
          <p:cNvSpPr/>
          <p:nvPr/>
        </p:nvSpPr>
        <p:spPr>
          <a:xfrm>
            <a:off x="11565166" y="2025619"/>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1</a:t>
            </a:r>
          </a:p>
        </p:txBody>
      </p:sp>
      <p:sp>
        <p:nvSpPr>
          <p:cNvPr id="63" name="מלבן 62">
            <a:extLst>
              <a:ext uri="{FF2B5EF4-FFF2-40B4-BE49-F238E27FC236}">
                <a16:creationId xmlns:a16="http://schemas.microsoft.com/office/drawing/2014/main" id="{95FD5DCE-ABDE-4B95-A8DD-7714E173AE57}"/>
              </a:ext>
            </a:extLst>
          </p:cNvPr>
          <p:cNvSpPr/>
          <p:nvPr/>
        </p:nvSpPr>
        <p:spPr>
          <a:xfrm>
            <a:off x="8305120" y="1900972"/>
            <a:ext cx="3177910"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DDADA4"/>
                </a:solidFill>
                <a:latin typeface="Calibri" panose="020F0502020204030204" pitchFamily="34" charset="0"/>
                <a:cs typeface="Calibri" panose="020F0502020204030204" pitchFamily="34" charset="0"/>
              </a:rPr>
              <a:t>מזהים כישורים וקשיים ומשתפים</a:t>
            </a:r>
          </a:p>
        </p:txBody>
      </p:sp>
      <p:sp>
        <p:nvSpPr>
          <p:cNvPr id="65" name="מלבן 64">
            <a:extLst>
              <a:ext uri="{FF2B5EF4-FFF2-40B4-BE49-F238E27FC236}">
                <a16:creationId xmlns:a16="http://schemas.microsoft.com/office/drawing/2014/main" id="{71D90EC4-7FC5-4D55-A054-185FBA94FA1F}"/>
              </a:ext>
            </a:extLst>
          </p:cNvPr>
          <p:cNvSpPr/>
          <p:nvPr/>
        </p:nvSpPr>
        <p:spPr>
          <a:xfrm>
            <a:off x="388704" y="2277072"/>
            <a:ext cx="11028493" cy="5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a:solidFill>
                  <a:schemeClr val="bg1">
                    <a:lumMod val="50000"/>
                  </a:schemeClr>
                </a:solidFill>
                <a:latin typeface="Calibri" panose="020F0502020204030204" pitchFamily="34" charset="0"/>
                <a:cs typeface="Calibri" panose="020F0502020204030204" pitchFamily="34" charset="0"/>
              </a:rPr>
              <a:t>ליווי התלמיד בתהליך היכרות עם יכולותיו וקשייו, התנסות בתהליך שיתוף אחרים בקשיים אותם חווים.</a:t>
            </a:r>
          </a:p>
          <a:p>
            <a:endParaRPr lang="he-IL" sz="1400" dirty="0">
              <a:solidFill>
                <a:schemeClr val="bg1">
                  <a:lumMod val="50000"/>
                </a:schemeClr>
              </a:solidFill>
              <a:latin typeface="Calibri" panose="020F0502020204030204" pitchFamily="34" charset="0"/>
              <a:cs typeface="Calibri" panose="020F0502020204030204" pitchFamily="34" charset="0"/>
            </a:endParaRPr>
          </a:p>
        </p:txBody>
      </p:sp>
      <p:pic>
        <p:nvPicPr>
          <p:cNvPr id="37" name="גרפיקה 36">
            <a:extLst>
              <a:ext uri="{FF2B5EF4-FFF2-40B4-BE49-F238E27FC236}">
                <a16:creationId xmlns:a16="http://schemas.microsoft.com/office/drawing/2014/main" id="{785ED6B3-D234-4CD3-BE47-148B80360C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27830" y="827294"/>
            <a:ext cx="588672" cy="470938"/>
          </a:xfrm>
          <a:prstGeom prst="rect">
            <a:avLst/>
          </a:prstGeom>
        </p:spPr>
      </p:pic>
      <p:sp>
        <p:nvSpPr>
          <p:cNvPr id="30" name="מלבן 29">
            <a:extLst>
              <a:ext uri="{FF2B5EF4-FFF2-40B4-BE49-F238E27FC236}">
                <a16:creationId xmlns:a16="http://schemas.microsoft.com/office/drawing/2014/main" id="{E35554BC-90FE-4F42-8FAE-C66AD2591CBE}"/>
              </a:ext>
            </a:extLst>
          </p:cNvPr>
          <p:cNvSpPr/>
          <p:nvPr/>
        </p:nvSpPr>
        <p:spPr>
          <a:xfrm>
            <a:off x="1237085" y="3148820"/>
            <a:ext cx="9445487" cy="595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a:solidFill>
                  <a:schemeClr val="bg1">
                    <a:lumMod val="50000"/>
                  </a:schemeClr>
                </a:solidFill>
                <a:latin typeface="Calibri" panose="020F0502020204030204" pitchFamily="34" charset="0"/>
                <a:cs typeface="Calibri" panose="020F0502020204030204" pitchFamily="34" charset="0"/>
              </a:rPr>
              <a:t>היכרות עם  המושג ייצוג עצמי וחשיבותו. הקניית דרכים מותאמות לבקש עזרה, תמיכה והתחשבות בקושי אתו מתמודד התלמיד.</a:t>
            </a:r>
          </a:p>
        </p:txBody>
      </p:sp>
      <p:sp>
        <p:nvSpPr>
          <p:cNvPr id="31" name="מלבן 30">
            <a:extLst>
              <a:ext uri="{FF2B5EF4-FFF2-40B4-BE49-F238E27FC236}">
                <a16:creationId xmlns:a16="http://schemas.microsoft.com/office/drawing/2014/main" id="{F8D7D0DF-DFD0-4125-9ABB-19EB12B0F7F1}"/>
              </a:ext>
            </a:extLst>
          </p:cNvPr>
          <p:cNvSpPr/>
          <p:nvPr/>
        </p:nvSpPr>
        <p:spPr>
          <a:xfrm>
            <a:off x="6003054" y="4108672"/>
            <a:ext cx="4333315"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solidFill>
                  <a:schemeClr val="bg1">
                    <a:lumMod val="50000"/>
                  </a:schemeClr>
                </a:solidFill>
                <a:latin typeface="Calibri" panose="020F0502020204030204" pitchFamily="34" charset="0"/>
                <a:cs typeface="Calibri" panose="020F0502020204030204" pitchFamily="34" charset="0"/>
              </a:rPr>
              <a:t>מכירים את מודל </a:t>
            </a:r>
            <a:r>
              <a:rPr lang="he-IL" sz="1400" dirty="0" err="1">
                <a:solidFill>
                  <a:schemeClr val="bg1">
                    <a:lumMod val="50000"/>
                  </a:schemeClr>
                </a:solidFill>
                <a:latin typeface="Calibri" panose="020F0502020204030204" pitchFamily="34" charset="0"/>
                <a:cs typeface="Calibri" panose="020F0502020204030204" pitchFamily="34" charset="0"/>
              </a:rPr>
              <a:t>פתרת"י</a:t>
            </a:r>
            <a:r>
              <a:rPr lang="he-IL" sz="1400" dirty="0">
                <a:solidFill>
                  <a:schemeClr val="bg1">
                    <a:lumMod val="50000"/>
                  </a:schemeClr>
                </a:solidFill>
                <a:latin typeface="Calibri" panose="020F0502020204030204" pitchFamily="34" charset="0"/>
                <a:cs typeface="Calibri" panose="020F0502020204030204" pitchFamily="34" charset="0"/>
              </a:rPr>
              <a:t> לייצוג עצמי ומתנסים בו</a:t>
            </a:r>
          </a:p>
        </p:txBody>
      </p:sp>
    </p:spTree>
    <p:extLst>
      <p:ext uri="{BB962C8B-B14F-4D97-AF65-F5344CB8AC3E}">
        <p14:creationId xmlns:p14="http://schemas.microsoft.com/office/powerpoint/2010/main" val="2668854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098958C-D002-463B-9F82-633306F2916C}"/>
              </a:ext>
            </a:extLst>
          </p:cNvPr>
          <p:cNvSpPr>
            <a:spLocks noGrp="1"/>
          </p:cNvSpPr>
          <p:nvPr>
            <p:ph type="title"/>
          </p:nvPr>
        </p:nvSpPr>
        <p:spPr>
          <a:xfrm>
            <a:off x="0" y="-108857"/>
            <a:ext cx="3473888" cy="6858000"/>
          </a:xfrm>
        </p:spPr>
        <p:txBody>
          <a:bodyPr>
            <a:normAutofit/>
          </a:bodyPr>
          <a:lstStyle/>
          <a:p>
            <a:pPr algn="r"/>
            <a:r>
              <a:rPr lang="he-IL" sz="4800" dirty="0"/>
              <a:t>מאגר רעיונות</a:t>
            </a:r>
            <a:br>
              <a:rPr lang="en-US" dirty="0"/>
            </a:br>
            <a:br>
              <a:rPr lang="en-US" sz="4000" dirty="0"/>
            </a:br>
            <a:r>
              <a:rPr lang="he-IL" sz="2800" b="0" dirty="0"/>
              <a:t>1.</a:t>
            </a:r>
            <a:r>
              <a:rPr lang="he-IL" sz="4000" dirty="0"/>
              <a:t> </a:t>
            </a:r>
            <a:r>
              <a:rPr lang="he-IL" sz="2800" b="0" dirty="0"/>
              <a:t>למה אנו זקוקים על </a:t>
            </a:r>
            <a:br>
              <a:rPr lang="he-IL" sz="2800" b="0" dirty="0"/>
            </a:br>
            <a:r>
              <a:rPr lang="he-IL" sz="2800" b="0" dirty="0"/>
              <a:t>    מנת להרגיש ביטחון </a:t>
            </a:r>
            <a:br>
              <a:rPr lang="he-IL" sz="2800" b="0" dirty="0"/>
            </a:br>
            <a:r>
              <a:rPr lang="he-IL" sz="2800" b="0" dirty="0"/>
              <a:t>    ביכולתנו לסנגר על    </a:t>
            </a:r>
            <a:br>
              <a:rPr lang="he-IL" sz="2800" b="0" dirty="0"/>
            </a:br>
            <a:r>
              <a:rPr lang="he-IL" sz="2800" b="0" dirty="0"/>
              <a:t>    עצמנו?</a:t>
            </a:r>
            <a:br>
              <a:rPr lang="en-US" sz="2800" b="0" dirty="0"/>
            </a:br>
            <a:br>
              <a:rPr lang="he-IL" sz="2800" b="0" dirty="0"/>
            </a:br>
            <a:r>
              <a:rPr lang="he-IL" sz="2800" b="0" dirty="0"/>
              <a:t>2. מה יסייע לנו להרגיש </a:t>
            </a:r>
            <a:br>
              <a:rPr lang="he-IL" sz="2800" b="0" dirty="0"/>
            </a:br>
            <a:r>
              <a:rPr lang="he-IL" sz="2800" b="0" dirty="0"/>
              <a:t>    טוב ונוח לייצג את </a:t>
            </a:r>
            <a:br>
              <a:rPr lang="he-IL" sz="2800" b="0" dirty="0"/>
            </a:br>
            <a:r>
              <a:rPr lang="he-IL" sz="2800" b="0" dirty="0"/>
              <a:t>    עצמנו?  </a:t>
            </a:r>
            <a:endParaRPr lang="he-IL" b="0" dirty="0"/>
          </a:p>
        </p:txBody>
      </p:sp>
      <p:pic>
        <p:nvPicPr>
          <p:cNvPr id="7" name="גרפיקה 6" descr="נורת חשמל וגלגל שיניים קו מיתאר">
            <a:extLst>
              <a:ext uri="{FF2B5EF4-FFF2-40B4-BE49-F238E27FC236}">
                <a16:creationId xmlns:a16="http://schemas.microsoft.com/office/drawing/2014/main" id="{950E31E3-D153-A862-1F1E-941F0A17CF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8937" y="888166"/>
            <a:ext cx="4659443" cy="4659443"/>
          </a:xfrm>
          <a:prstGeom prst="rect">
            <a:avLst/>
          </a:prstGeom>
        </p:spPr>
      </p:pic>
    </p:spTree>
    <p:extLst>
      <p:ext uri="{BB962C8B-B14F-4D97-AF65-F5344CB8AC3E}">
        <p14:creationId xmlns:p14="http://schemas.microsoft.com/office/powerpoint/2010/main" val="539161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50174CD8-881E-4EB5-9D07-14FE39BC59BF}"/>
              </a:ext>
            </a:extLst>
          </p:cNvPr>
          <p:cNvSpPr>
            <a:spLocks noGrp="1"/>
          </p:cNvSpPr>
          <p:nvPr>
            <p:ph type="title"/>
          </p:nvPr>
        </p:nvSpPr>
        <p:spPr/>
        <p:txBody>
          <a:bodyPr>
            <a:normAutofit fontScale="90000"/>
          </a:bodyPr>
          <a:lstStyle/>
          <a:p>
            <a:r>
              <a:rPr lang="he-IL" dirty="0"/>
              <a:t>רעיונות לדוגמא –</a:t>
            </a:r>
            <a:br>
              <a:rPr lang="en-US" dirty="0"/>
            </a:br>
            <a:r>
              <a:rPr lang="he-IL" dirty="0"/>
              <a:t> דרכים נוספות לייצוג עצמי טוב</a:t>
            </a:r>
          </a:p>
        </p:txBody>
      </p:sp>
      <p:pic>
        <p:nvPicPr>
          <p:cNvPr id="1026" name="Picture 2" descr="אפשר גם">
            <a:extLst>
              <a:ext uri="{FF2B5EF4-FFF2-40B4-BE49-F238E27FC236}">
                <a16:creationId xmlns:a16="http://schemas.microsoft.com/office/drawing/2014/main" id="{BACBA0F5-A273-4796-A596-4CCAC15AF683}"/>
              </a:ext>
            </a:extLst>
          </p:cNvPr>
          <p:cNvPicPr>
            <a:picLocks noGrp="1" noChangeAspect="1" noChangeArrowheads="1"/>
          </p:cNvPicPr>
          <p:nvPr>
            <p:ph sz="quarter" idx="13"/>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321" r="2223" b="1"/>
          <a:stretch/>
        </p:blipFill>
        <p:spPr bwMode="auto">
          <a:xfrm>
            <a:off x="1562883" y="1712768"/>
            <a:ext cx="9790917" cy="465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42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0"/>
          <p:cNvSpPr/>
          <p:nvPr/>
        </p:nvSpPr>
        <p:spPr>
          <a:xfrm>
            <a:off x="1745018" y="1824104"/>
            <a:ext cx="9654168" cy="1818722"/>
          </a:xfrm>
          <a:custGeom>
            <a:avLst/>
            <a:gdLst/>
            <a:ahLst/>
            <a:cxnLst/>
            <a:rect l="l" t="t" r="r" b="b"/>
            <a:pathLst>
              <a:path w="9001555" h="1350263" fill="none" extrusionOk="0">
                <a:moveTo>
                  <a:pt x="0" y="0"/>
                </a:moveTo>
                <a:cubicBezTo>
                  <a:pt x="2880337" y="114463"/>
                  <a:pt x="7429809" y="126770"/>
                  <a:pt x="9001555" y="0"/>
                </a:cubicBezTo>
                <a:cubicBezTo>
                  <a:pt x="9077332" y="477360"/>
                  <a:pt x="9031807" y="1068992"/>
                  <a:pt x="9001555" y="1350263"/>
                </a:cubicBezTo>
                <a:cubicBezTo>
                  <a:pt x="6123545" y="1206748"/>
                  <a:pt x="4111510" y="1287120"/>
                  <a:pt x="0" y="1350263"/>
                </a:cubicBezTo>
                <a:cubicBezTo>
                  <a:pt x="-44984" y="692638"/>
                  <a:pt x="-37862" y="209748"/>
                  <a:pt x="0" y="0"/>
                </a:cubicBezTo>
                <a:close/>
              </a:path>
              <a:path w="9001555" h="1350263" extrusionOk="0">
                <a:moveTo>
                  <a:pt x="0" y="0"/>
                </a:moveTo>
                <a:cubicBezTo>
                  <a:pt x="1299169" y="80383"/>
                  <a:pt x="4944414" y="143503"/>
                  <a:pt x="9001555" y="0"/>
                </a:cubicBezTo>
                <a:cubicBezTo>
                  <a:pt x="9089129" y="444724"/>
                  <a:pt x="8939908" y="1128977"/>
                  <a:pt x="9001555" y="1350263"/>
                </a:cubicBezTo>
                <a:cubicBezTo>
                  <a:pt x="5220185" y="1471085"/>
                  <a:pt x="2518326" y="1284483"/>
                  <a:pt x="0" y="1350263"/>
                </a:cubicBezTo>
                <a:cubicBezTo>
                  <a:pt x="-58650" y="1050667"/>
                  <a:pt x="5833" y="464979"/>
                  <a:pt x="0" y="0"/>
                </a:cubicBezTo>
                <a:close/>
              </a:path>
            </a:pathLst>
          </a:custGeom>
          <a:solidFill>
            <a:srgbClr val="DDADA4"/>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2000"/>
              <a:buFont typeface="Calibri"/>
              <a:buNone/>
            </a:pPr>
            <a:endParaRPr sz="2000" b="1" i="0" u="none" strike="noStrike" cap="none" dirty="0">
              <a:solidFill>
                <a:srgbClr val="000000"/>
              </a:solidFill>
              <a:latin typeface="Calibri"/>
              <a:ea typeface="Calibri"/>
              <a:cs typeface="Calibri"/>
              <a:sym typeface="Calibri"/>
            </a:endParaRPr>
          </a:p>
        </p:txBody>
      </p:sp>
      <p:sp>
        <p:nvSpPr>
          <p:cNvPr id="474" name="Google Shape;474;p30"/>
          <p:cNvSpPr txBox="1"/>
          <p:nvPr/>
        </p:nvSpPr>
        <p:spPr>
          <a:xfrm>
            <a:off x="568793" y="117950"/>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1">
              <a:lnSpc>
                <a:spcPct val="90000"/>
              </a:lnSpc>
              <a:spcBef>
                <a:spcPts val="0"/>
              </a:spcBef>
              <a:spcAft>
                <a:spcPts val="0"/>
              </a:spcAft>
              <a:buClr>
                <a:srgbClr val="002060"/>
              </a:buClr>
              <a:buSzPts val="3600"/>
              <a:buFont typeface="Calibri"/>
              <a:buNone/>
            </a:pPr>
            <a:endParaRPr sz="3600" b="1">
              <a:solidFill>
                <a:schemeClr val="dk2"/>
              </a:solidFill>
              <a:latin typeface="Calibri"/>
              <a:ea typeface="Calibri"/>
              <a:cs typeface="Calibri"/>
              <a:sym typeface="Calibri"/>
            </a:endParaRPr>
          </a:p>
        </p:txBody>
      </p:sp>
      <p:sp>
        <p:nvSpPr>
          <p:cNvPr id="475" name="Google Shape;475;p30"/>
          <p:cNvSpPr txBox="1">
            <a:spLocks noGrp="1"/>
          </p:cNvSpPr>
          <p:nvPr>
            <p:ph type="title"/>
          </p:nvPr>
        </p:nvSpPr>
        <p:spPr>
          <a:xfrm>
            <a:off x="3582367" y="116716"/>
            <a:ext cx="5345317"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5400"/>
              <a:buFont typeface="Calibri"/>
              <a:buNone/>
            </a:pPr>
            <a:r>
              <a:rPr lang="x-none"/>
              <a:t>מן המקורות</a:t>
            </a:r>
            <a:endParaRPr/>
          </a:p>
        </p:txBody>
      </p:sp>
      <p:sp>
        <p:nvSpPr>
          <p:cNvPr id="478" name="Google Shape;478;p30"/>
          <p:cNvSpPr txBox="1"/>
          <p:nvPr/>
        </p:nvSpPr>
        <p:spPr>
          <a:xfrm>
            <a:off x="2930155" y="3964106"/>
            <a:ext cx="5905500" cy="21540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800" b="1" dirty="0">
              <a:latin typeface="Calibri"/>
              <a:ea typeface="Calibri"/>
              <a:cs typeface="Calibri"/>
              <a:sym typeface="Calibri"/>
            </a:endParaRPr>
          </a:p>
        </p:txBody>
      </p:sp>
      <p:pic>
        <p:nvPicPr>
          <p:cNvPr id="479" name="Google Shape;479;p30" descr="Pixel Cells, Pixel, Classroom, Pedagogy, School"/>
          <p:cNvPicPr preferRelativeResize="0"/>
          <p:nvPr/>
        </p:nvPicPr>
        <p:blipFill rotWithShape="1">
          <a:blip r:embed="rId3">
            <a:alphaModFix/>
          </a:blip>
          <a:srcRect l="8819" t="13613" r="43890" b="3680"/>
          <a:stretch/>
        </p:blipFill>
        <p:spPr>
          <a:xfrm>
            <a:off x="0" y="4979855"/>
            <a:ext cx="2054978" cy="1796974"/>
          </a:xfrm>
          <a:prstGeom prst="rect">
            <a:avLst/>
          </a:prstGeom>
          <a:noFill/>
          <a:ln>
            <a:noFill/>
          </a:ln>
        </p:spPr>
      </p:pic>
      <p:pic>
        <p:nvPicPr>
          <p:cNvPr id="480" name="Google Shape;480;p30"/>
          <p:cNvPicPr preferRelativeResize="0"/>
          <p:nvPr/>
        </p:nvPicPr>
        <p:blipFill>
          <a:blip r:embed="rId4">
            <a:alphaModFix/>
          </a:blip>
          <a:stretch>
            <a:fillRect/>
          </a:stretch>
        </p:blipFill>
        <p:spPr>
          <a:xfrm rot="5621601">
            <a:off x="1313161" y="1949619"/>
            <a:ext cx="2269338" cy="2267323"/>
          </a:xfrm>
          <a:prstGeom prst="rect">
            <a:avLst/>
          </a:prstGeom>
          <a:noFill/>
          <a:ln>
            <a:noFill/>
          </a:ln>
        </p:spPr>
      </p:pic>
      <p:pic>
        <p:nvPicPr>
          <p:cNvPr id="481" name="Google Shape;481;p30"/>
          <p:cNvPicPr preferRelativeResize="0"/>
          <p:nvPr/>
        </p:nvPicPr>
        <p:blipFill>
          <a:blip r:embed="rId5">
            <a:alphaModFix/>
          </a:blip>
          <a:stretch>
            <a:fillRect/>
          </a:stretch>
        </p:blipFill>
        <p:spPr>
          <a:xfrm rot="4954076">
            <a:off x="917524" y="1860883"/>
            <a:ext cx="2252621" cy="2250618"/>
          </a:xfrm>
          <a:prstGeom prst="rect">
            <a:avLst/>
          </a:prstGeom>
          <a:noFill/>
          <a:ln>
            <a:noFill/>
          </a:ln>
        </p:spPr>
      </p:pic>
      <p:sp>
        <p:nvSpPr>
          <p:cNvPr id="2" name="מלבן 1"/>
          <p:cNvSpPr/>
          <p:nvPr/>
        </p:nvSpPr>
        <p:spPr>
          <a:xfrm>
            <a:off x="1464803" y="4248600"/>
            <a:ext cx="10214598" cy="1323439"/>
          </a:xfrm>
          <a:prstGeom prst="rect">
            <a:avLst/>
          </a:prstGeom>
        </p:spPr>
        <p:txBody>
          <a:bodyPr wrap="square">
            <a:spAutoFit/>
          </a:bodyPr>
          <a:lstStyle/>
          <a:p>
            <a:pPr marL="457200" indent="-457200">
              <a:buFont typeface="Arial" panose="020B0604020202020204" pitchFamily="34" charset="0"/>
              <a:buChar char="•"/>
            </a:pPr>
            <a:r>
              <a:rPr lang="he-IL" sz="2000" dirty="0">
                <a:latin typeface="Calibri" panose="020F0502020204030204" pitchFamily="34" charset="0"/>
                <a:cs typeface="Calibri" panose="020F0502020204030204" pitchFamily="34" charset="0"/>
              </a:rPr>
              <a:t>לפעמים נכון, רצוי וכדאי לשתף אחרים (רב, תלמיד חכם, הורה, מורה, חבר..) להתייעץ ולבקש את עזרתם. </a:t>
            </a:r>
          </a:p>
          <a:p>
            <a:pPr marL="457200" indent="-457200">
              <a:buFont typeface="Arial" panose="020B0604020202020204" pitchFamily="34" charset="0"/>
              <a:buChar char="•"/>
            </a:pPr>
            <a:r>
              <a:rPr lang="he-IL" sz="2000" dirty="0"/>
              <a:t>עצם השיחה בכוחה לאוורר ולרענן את כוחותיו של האדם.</a:t>
            </a:r>
          </a:p>
          <a:p>
            <a:pPr marL="457200" indent="-457200">
              <a:buFont typeface="Arial" panose="020B0604020202020204" pitchFamily="34" charset="0"/>
              <a:buChar char="•"/>
            </a:pPr>
            <a:r>
              <a:rPr lang="he-IL" sz="2000" dirty="0"/>
              <a:t>האדם שעומד מבחוץ יכול לראות את המציאות באור שונה ולתת עצה טובה. </a:t>
            </a:r>
          </a:p>
          <a:p>
            <a:pPr marL="457200" indent="-457200">
              <a:buFont typeface="Arial" panose="020B0604020202020204" pitchFamily="34" charset="0"/>
              <a:buChar char="•"/>
            </a:pPr>
            <a:r>
              <a:rPr lang="he-IL" sz="2000" dirty="0"/>
              <a:t>טבעי שבמצב אחד נפנה לעזרה ובמצב אחר נהיה אנו אלה שמקשיבים, שמייעצים ומחזקים.  </a:t>
            </a:r>
            <a:endParaRPr lang="en-US" sz="2000" b="1" dirty="0">
              <a:latin typeface="Calibri" panose="020F0502020204030204" pitchFamily="34" charset="0"/>
              <a:cs typeface="Calibri" panose="020F0502020204030204" pitchFamily="34" charset="0"/>
            </a:endParaRPr>
          </a:p>
        </p:txBody>
      </p:sp>
      <p:sp>
        <p:nvSpPr>
          <p:cNvPr id="3" name="TextBox 2"/>
          <p:cNvSpPr txBox="1"/>
          <p:nvPr/>
        </p:nvSpPr>
        <p:spPr>
          <a:xfrm>
            <a:off x="2447830" y="2395461"/>
            <a:ext cx="7737845" cy="646331"/>
          </a:xfrm>
          <a:prstGeom prst="rect">
            <a:avLst/>
          </a:prstGeom>
          <a:noFill/>
        </p:spPr>
        <p:txBody>
          <a:bodyPr wrap="square" rtlCol="1">
            <a:spAutoFit/>
          </a:bodyPr>
          <a:lstStyle/>
          <a:p>
            <a:r>
              <a:rPr lang="he-IL" sz="3600" b="1" dirty="0"/>
              <a:t>"דְּאָגָה בְלֶב-אִישׁ </a:t>
            </a:r>
            <a:r>
              <a:rPr lang="he-IL" sz="3600" b="1" dirty="0" err="1"/>
              <a:t>יַשְׁחֶנָּה</a:t>
            </a:r>
            <a:r>
              <a:rPr lang="he-IL" sz="3600" b="1" dirty="0"/>
              <a:t>" (משלי </a:t>
            </a:r>
            <a:r>
              <a:rPr lang="he-IL" sz="3600" b="1" dirty="0" err="1"/>
              <a:t>יב</a:t>
            </a:r>
            <a:r>
              <a:rPr lang="he-IL" sz="3600" b="1" dirty="0"/>
              <a:t>, כה)</a:t>
            </a:r>
          </a:p>
        </p:txBody>
      </p:sp>
    </p:spTree>
    <p:extLst>
      <p:ext uri="{BB962C8B-B14F-4D97-AF65-F5344CB8AC3E}">
        <p14:creationId xmlns:p14="http://schemas.microsoft.com/office/powerpoint/2010/main" val="4154213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כותרת 1">
            <a:extLst>
              <a:ext uri="{FF2B5EF4-FFF2-40B4-BE49-F238E27FC236}">
                <a16:creationId xmlns:a16="http://schemas.microsoft.com/office/drawing/2014/main" id="{EB87401B-7669-4CE0-B163-CEC586465F54}"/>
              </a:ext>
            </a:extLst>
          </p:cNvPr>
          <p:cNvSpPr>
            <a:spLocks noGrp="1"/>
          </p:cNvSpPr>
          <p:nvPr>
            <p:ph type="title"/>
          </p:nvPr>
        </p:nvSpPr>
        <p:spPr/>
        <p:txBody>
          <a:bodyPr/>
          <a:lstStyle/>
          <a:p>
            <a:r>
              <a:rPr lang="he-IL" dirty="0"/>
              <a:t>מה למדנו היום? </a:t>
            </a:r>
          </a:p>
        </p:txBody>
      </p:sp>
      <p:sp>
        <p:nvSpPr>
          <p:cNvPr id="4" name="Rectangle: Rounded Corners 8">
            <a:extLst>
              <a:ext uri="{FF2B5EF4-FFF2-40B4-BE49-F238E27FC236}">
                <a16:creationId xmlns:a16="http://schemas.microsoft.com/office/drawing/2014/main" id="{EEA96C60-104A-4ECC-9851-9E8C893C4354}"/>
              </a:ext>
            </a:extLst>
          </p:cNvPr>
          <p:cNvSpPr/>
          <p:nvPr/>
        </p:nvSpPr>
        <p:spPr>
          <a:xfrm>
            <a:off x="8946337" y="2176351"/>
            <a:ext cx="3075900" cy="3464167"/>
          </a:xfrm>
          <a:custGeom>
            <a:avLst/>
            <a:gdLst>
              <a:gd name="connsiteX0" fmla="*/ 0 w 3075900"/>
              <a:gd name="connsiteY0" fmla="*/ 577373 h 3464167"/>
              <a:gd name="connsiteX1" fmla="*/ 307858 w 3075900"/>
              <a:gd name="connsiteY1" fmla="*/ 0 h 3464167"/>
              <a:gd name="connsiteX2" fmla="*/ 2768041 w 3075900"/>
              <a:gd name="connsiteY2" fmla="*/ 0 h 3464167"/>
              <a:gd name="connsiteX3" fmla="*/ 3075900 w 3075900"/>
              <a:gd name="connsiteY3" fmla="*/ 577373 h 3464167"/>
              <a:gd name="connsiteX4" fmla="*/ 3075900 w 3075900"/>
              <a:gd name="connsiteY4" fmla="*/ 2886793 h 3464167"/>
              <a:gd name="connsiteX5" fmla="*/ 2768041 w 3075900"/>
              <a:gd name="connsiteY5" fmla="*/ 3464167 h 3464167"/>
              <a:gd name="connsiteX6" fmla="*/ 307858 w 3075900"/>
              <a:gd name="connsiteY6" fmla="*/ 3464167 h 3464167"/>
              <a:gd name="connsiteX7" fmla="*/ 0 w 3075900"/>
              <a:gd name="connsiteY7" fmla="*/ 2886793 h 3464167"/>
              <a:gd name="connsiteX8" fmla="*/ 0 w 3075900"/>
              <a:gd name="connsiteY8" fmla="*/ 577373 h 3464167"/>
              <a:gd name="connsiteX0" fmla="*/ 0 w 3075900"/>
              <a:gd name="connsiteY0" fmla="*/ 577373 h 3464167"/>
              <a:gd name="connsiteX1" fmla="*/ 307858 w 3075900"/>
              <a:gd name="connsiteY1" fmla="*/ 0 h 3464167"/>
              <a:gd name="connsiteX2" fmla="*/ 2768041 w 3075900"/>
              <a:gd name="connsiteY2" fmla="*/ 0 h 3464167"/>
              <a:gd name="connsiteX3" fmla="*/ 3075900 w 3075900"/>
              <a:gd name="connsiteY3" fmla="*/ 577373 h 3464167"/>
              <a:gd name="connsiteX4" fmla="*/ 3075900 w 3075900"/>
              <a:gd name="connsiteY4" fmla="*/ 2886793 h 3464167"/>
              <a:gd name="connsiteX5" fmla="*/ 2768041 w 3075900"/>
              <a:gd name="connsiteY5" fmla="*/ 3464167 h 3464167"/>
              <a:gd name="connsiteX6" fmla="*/ 307858 w 3075900"/>
              <a:gd name="connsiteY6" fmla="*/ 3464167 h 3464167"/>
              <a:gd name="connsiteX7" fmla="*/ 0 w 3075900"/>
              <a:gd name="connsiteY7" fmla="*/ 2886793 h 3464167"/>
              <a:gd name="connsiteX8" fmla="*/ 0 w 3075900"/>
              <a:gd name="connsiteY8" fmla="*/ 577373 h 346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5900" h="3464167" fill="none" extrusionOk="0">
                <a:moveTo>
                  <a:pt x="0" y="577373"/>
                </a:moveTo>
                <a:cubicBezTo>
                  <a:pt x="5560" y="228789"/>
                  <a:pt x="123565" y="-37013"/>
                  <a:pt x="307858" y="0"/>
                </a:cubicBezTo>
                <a:cubicBezTo>
                  <a:pt x="850076" y="157199"/>
                  <a:pt x="1669213" y="-229938"/>
                  <a:pt x="2768041" y="0"/>
                </a:cubicBezTo>
                <a:cubicBezTo>
                  <a:pt x="2902818" y="-53507"/>
                  <a:pt x="3087350" y="361436"/>
                  <a:pt x="3075900" y="577373"/>
                </a:cubicBezTo>
                <a:cubicBezTo>
                  <a:pt x="2992803" y="1091247"/>
                  <a:pt x="3160518" y="2188235"/>
                  <a:pt x="3075900" y="2886793"/>
                </a:cubicBezTo>
                <a:cubicBezTo>
                  <a:pt x="3037100" y="3180844"/>
                  <a:pt x="2922551" y="3456664"/>
                  <a:pt x="2768041" y="3464167"/>
                </a:cubicBezTo>
                <a:cubicBezTo>
                  <a:pt x="1613851" y="3391263"/>
                  <a:pt x="720621" y="3374946"/>
                  <a:pt x="307858" y="3464167"/>
                </a:cubicBezTo>
                <a:cubicBezTo>
                  <a:pt x="108501" y="3427304"/>
                  <a:pt x="-55171" y="3147408"/>
                  <a:pt x="0" y="2886793"/>
                </a:cubicBezTo>
                <a:cubicBezTo>
                  <a:pt x="1624" y="1749956"/>
                  <a:pt x="-75269" y="1547199"/>
                  <a:pt x="0" y="577373"/>
                </a:cubicBezTo>
                <a:close/>
              </a:path>
              <a:path w="3075900" h="3464167" stroke="0" extrusionOk="0">
                <a:moveTo>
                  <a:pt x="0" y="577373"/>
                </a:moveTo>
                <a:cubicBezTo>
                  <a:pt x="-3586" y="218204"/>
                  <a:pt x="99721" y="26432"/>
                  <a:pt x="307858" y="0"/>
                </a:cubicBezTo>
                <a:cubicBezTo>
                  <a:pt x="684993" y="-161909"/>
                  <a:pt x="2237957" y="-65442"/>
                  <a:pt x="2768041" y="0"/>
                </a:cubicBezTo>
                <a:cubicBezTo>
                  <a:pt x="2935191" y="-10099"/>
                  <a:pt x="3114829" y="226231"/>
                  <a:pt x="3075900" y="577373"/>
                </a:cubicBezTo>
                <a:cubicBezTo>
                  <a:pt x="3023217" y="1433492"/>
                  <a:pt x="3283349" y="2130460"/>
                  <a:pt x="3075900" y="2886793"/>
                </a:cubicBezTo>
                <a:cubicBezTo>
                  <a:pt x="3070234" y="3226443"/>
                  <a:pt x="2948346" y="3486764"/>
                  <a:pt x="2768041" y="3464167"/>
                </a:cubicBezTo>
                <a:cubicBezTo>
                  <a:pt x="1957739" y="3259844"/>
                  <a:pt x="564073" y="3615954"/>
                  <a:pt x="307858" y="3464167"/>
                </a:cubicBezTo>
                <a:cubicBezTo>
                  <a:pt x="175823" y="3474670"/>
                  <a:pt x="-39249" y="3286866"/>
                  <a:pt x="0" y="2886793"/>
                </a:cubicBezTo>
                <a:cubicBezTo>
                  <a:pt x="10754" y="2388944"/>
                  <a:pt x="117304" y="960220"/>
                  <a:pt x="0" y="577373"/>
                </a:cubicBezTo>
                <a:close/>
              </a:path>
              <a:path w="3075900" h="3464167" fill="none" stroke="0" extrusionOk="0">
                <a:moveTo>
                  <a:pt x="0" y="577373"/>
                </a:moveTo>
                <a:cubicBezTo>
                  <a:pt x="-11728" y="222368"/>
                  <a:pt x="120733" y="-25728"/>
                  <a:pt x="307858" y="0"/>
                </a:cubicBezTo>
                <a:cubicBezTo>
                  <a:pt x="911388" y="288541"/>
                  <a:pt x="1758980" y="-325166"/>
                  <a:pt x="2768041" y="0"/>
                </a:cubicBezTo>
                <a:cubicBezTo>
                  <a:pt x="2928598" y="-22769"/>
                  <a:pt x="3125865" y="330306"/>
                  <a:pt x="3075900" y="577373"/>
                </a:cubicBezTo>
                <a:cubicBezTo>
                  <a:pt x="3153804" y="930821"/>
                  <a:pt x="3008552" y="2181818"/>
                  <a:pt x="3075900" y="2886793"/>
                </a:cubicBezTo>
                <a:cubicBezTo>
                  <a:pt x="3058702" y="3197076"/>
                  <a:pt x="2916388" y="3484866"/>
                  <a:pt x="2768041" y="3464167"/>
                </a:cubicBezTo>
                <a:cubicBezTo>
                  <a:pt x="1626395" y="3418656"/>
                  <a:pt x="790039" y="3420468"/>
                  <a:pt x="307858" y="3464167"/>
                </a:cubicBezTo>
                <a:cubicBezTo>
                  <a:pt x="137930" y="3453822"/>
                  <a:pt x="-57055" y="3193236"/>
                  <a:pt x="0" y="2886793"/>
                </a:cubicBezTo>
                <a:cubicBezTo>
                  <a:pt x="20634" y="1747545"/>
                  <a:pt x="-72319" y="1520374"/>
                  <a:pt x="0" y="577373"/>
                </a:cubicBezTo>
                <a:close/>
              </a:path>
            </a:pathLst>
          </a:custGeom>
          <a:solidFill>
            <a:srgbClr val="CCFF66"/>
          </a:solidFill>
          <a:ln w="38100" cap="flat" cmpd="sng" algn="ctr">
            <a:solidFill>
              <a:srgbClr val="000000"/>
            </a:solidFill>
            <a:prstDash val="solid"/>
            <a:extLst>
              <a:ext uri="{C807C97D-BFC1-408E-A445-0C87EB9F89A2}">
                <ask:lineSketchStyleProps xmlns:ask="http://schemas.microsoft.com/office/drawing/2018/sketchyshape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marL="45720" lvl="0" algn="ctr">
              <a:defRPr/>
            </a:pPr>
            <a:r>
              <a:rPr lang="he-IL" sz="2200" kern="0" dirty="0">
                <a:solidFill>
                  <a:srgbClr val="000000"/>
                </a:solidFill>
                <a:latin typeface="Calibri" panose="020F0502020204030204" pitchFamily="34" charset="0"/>
                <a:cs typeface="Calibri" panose="020F0502020204030204" pitchFamily="34" charset="0"/>
                <a:sym typeface="Arial"/>
              </a:rPr>
              <a:t>ייצוג עצמי היא מיומנות, שניתן להשתמש בה בכל עת כשאנו נתקלים בקושי וזקוקים לסיוע או להתחשבות מצד גורם כלשהו למשל, ממחנך, מורה, יועצת, מנהלת </a:t>
            </a:r>
          </a:p>
          <a:p>
            <a:pPr marL="45720" lvl="0" algn="ctr">
              <a:defRPr/>
            </a:pPr>
            <a:r>
              <a:rPr lang="he-IL" sz="2200" kern="0" dirty="0">
                <a:solidFill>
                  <a:srgbClr val="000000"/>
                </a:solidFill>
                <a:latin typeface="Calibri" panose="020F0502020204030204" pitchFamily="34" charset="0"/>
                <a:cs typeface="Calibri" panose="020F0502020204030204" pitchFamily="34" charset="0"/>
                <a:sym typeface="Arial"/>
              </a:rPr>
              <a:t>ובעלי תפקידים נוספים. </a:t>
            </a:r>
          </a:p>
        </p:txBody>
      </p:sp>
      <p:sp>
        <p:nvSpPr>
          <p:cNvPr id="6" name="Rectangle: Rounded Corners 8">
            <a:extLst>
              <a:ext uri="{FF2B5EF4-FFF2-40B4-BE49-F238E27FC236}">
                <a16:creationId xmlns:a16="http://schemas.microsoft.com/office/drawing/2014/main" id="{FB642F21-3040-42E0-800B-7F9875B74A84}"/>
              </a:ext>
            </a:extLst>
          </p:cNvPr>
          <p:cNvSpPr/>
          <p:nvPr/>
        </p:nvSpPr>
        <p:spPr>
          <a:xfrm>
            <a:off x="6118859" y="2194650"/>
            <a:ext cx="2721751" cy="3464166"/>
          </a:xfrm>
          <a:custGeom>
            <a:avLst/>
            <a:gdLst>
              <a:gd name="connsiteX0" fmla="*/ 0 w 2721751"/>
              <a:gd name="connsiteY0" fmla="*/ 577372 h 3464166"/>
              <a:gd name="connsiteX1" fmla="*/ 272412 w 2721751"/>
              <a:gd name="connsiteY1" fmla="*/ 0 h 3464166"/>
              <a:gd name="connsiteX2" fmla="*/ 2449338 w 2721751"/>
              <a:gd name="connsiteY2" fmla="*/ 0 h 3464166"/>
              <a:gd name="connsiteX3" fmla="*/ 2721751 w 2721751"/>
              <a:gd name="connsiteY3" fmla="*/ 577372 h 3464166"/>
              <a:gd name="connsiteX4" fmla="*/ 2721751 w 2721751"/>
              <a:gd name="connsiteY4" fmla="*/ 2886793 h 3464166"/>
              <a:gd name="connsiteX5" fmla="*/ 2449338 w 2721751"/>
              <a:gd name="connsiteY5" fmla="*/ 3464166 h 3464166"/>
              <a:gd name="connsiteX6" fmla="*/ 272412 w 2721751"/>
              <a:gd name="connsiteY6" fmla="*/ 3464166 h 3464166"/>
              <a:gd name="connsiteX7" fmla="*/ 0 w 2721751"/>
              <a:gd name="connsiteY7" fmla="*/ 2886793 h 3464166"/>
              <a:gd name="connsiteX8" fmla="*/ 0 w 2721751"/>
              <a:gd name="connsiteY8" fmla="*/ 577372 h 3464166"/>
              <a:gd name="connsiteX0" fmla="*/ 0 w 2721751"/>
              <a:gd name="connsiteY0" fmla="*/ 577372 h 3464166"/>
              <a:gd name="connsiteX1" fmla="*/ 272412 w 2721751"/>
              <a:gd name="connsiteY1" fmla="*/ 0 h 3464166"/>
              <a:gd name="connsiteX2" fmla="*/ 2449338 w 2721751"/>
              <a:gd name="connsiteY2" fmla="*/ 0 h 3464166"/>
              <a:gd name="connsiteX3" fmla="*/ 2721751 w 2721751"/>
              <a:gd name="connsiteY3" fmla="*/ 577372 h 3464166"/>
              <a:gd name="connsiteX4" fmla="*/ 2721751 w 2721751"/>
              <a:gd name="connsiteY4" fmla="*/ 2886793 h 3464166"/>
              <a:gd name="connsiteX5" fmla="*/ 2449338 w 2721751"/>
              <a:gd name="connsiteY5" fmla="*/ 3464166 h 3464166"/>
              <a:gd name="connsiteX6" fmla="*/ 272412 w 2721751"/>
              <a:gd name="connsiteY6" fmla="*/ 3464166 h 3464166"/>
              <a:gd name="connsiteX7" fmla="*/ 0 w 2721751"/>
              <a:gd name="connsiteY7" fmla="*/ 2886793 h 3464166"/>
              <a:gd name="connsiteX8" fmla="*/ 0 w 2721751"/>
              <a:gd name="connsiteY8" fmla="*/ 577372 h 346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1751" h="3464166" fill="none" extrusionOk="0">
                <a:moveTo>
                  <a:pt x="0" y="577372"/>
                </a:moveTo>
                <a:cubicBezTo>
                  <a:pt x="6783" y="222695"/>
                  <a:pt x="108458" y="-37941"/>
                  <a:pt x="272412" y="0"/>
                </a:cubicBezTo>
                <a:cubicBezTo>
                  <a:pt x="734665" y="171413"/>
                  <a:pt x="1470615" y="-231156"/>
                  <a:pt x="2449338" y="0"/>
                </a:cubicBezTo>
                <a:cubicBezTo>
                  <a:pt x="2580350" y="-37607"/>
                  <a:pt x="2730259" y="345331"/>
                  <a:pt x="2721751" y="577372"/>
                </a:cubicBezTo>
                <a:cubicBezTo>
                  <a:pt x="2636113" y="1091196"/>
                  <a:pt x="2805899" y="2187854"/>
                  <a:pt x="2721751" y="2886793"/>
                </a:cubicBezTo>
                <a:cubicBezTo>
                  <a:pt x="2688668" y="3182234"/>
                  <a:pt x="2584511" y="3456449"/>
                  <a:pt x="2449338" y="3464166"/>
                </a:cubicBezTo>
                <a:cubicBezTo>
                  <a:pt x="1396515" y="3357327"/>
                  <a:pt x="626716" y="3379378"/>
                  <a:pt x="272412" y="3464166"/>
                </a:cubicBezTo>
                <a:cubicBezTo>
                  <a:pt x="89067" y="3422747"/>
                  <a:pt x="-25664" y="3167279"/>
                  <a:pt x="0" y="2886793"/>
                </a:cubicBezTo>
                <a:cubicBezTo>
                  <a:pt x="7138" y="1747643"/>
                  <a:pt x="-59451" y="1537419"/>
                  <a:pt x="0" y="577372"/>
                </a:cubicBezTo>
                <a:close/>
              </a:path>
              <a:path w="2721751" h="3464166" stroke="0" extrusionOk="0">
                <a:moveTo>
                  <a:pt x="0" y="577372"/>
                </a:moveTo>
                <a:cubicBezTo>
                  <a:pt x="-1676" y="205622"/>
                  <a:pt x="88319" y="29612"/>
                  <a:pt x="272412" y="0"/>
                </a:cubicBezTo>
                <a:cubicBezTo>
                  <a:pt x="625260" y="-152180"/>
                  <a:pt x="1941011" y="-73981"/>
                  <a:pt x="2449338" y="0"/>
                </a:cubicBezTo>
                <a:cubicBezTo>
                  <a:pt x="2598765" y="-3305"/>
                  <a:pt x="2732270" y="254596"/>
                  <a:pt x="2721751" y="577372"/>
                </a:cubicBezTo>
                <a:cubicBezTo>
                  <a:pt x="2670044" y="1431259"/>
                  <a:pt x="2863098" y="2166906"/>
                  <a:pt x="2721751" y="2886793"/>
                </a:cubicBezTo>
                <a:cubicBezTo>
                  <a:pt x="2716640" y="3225432"/>
                  <a:pt x="2604628" y="3492458"/>
                  <a:pt x="2449338" y="3464166"/>
                </a:cubicBezTo>
                <a:cubicBezTo>
                  <a:pt x="1754873" y="3261273"/>
                  <a:pt x="522266" y="3617834"/>
                  <a:pt x="272412" y="3464166"/>
                </a:cubicBezTo>
                <a:cubicBezTo>
                  <a:pt x="148703" y="3485842"/>
                  <a:pt x="-31086" y="3270922"/>
                  <a:pt x="0" y="2886793"/>
                </a:cubicBezTo>
                <a:cubicBezTo>
                  <a:pt x="23133" y="2407187"/>
                  <a:pt x="130940" y="1008622"/>
                  <a:pt x="0" y="577372"/>
                </a:cubicBezTo>
                <a:close/>
              </a:path>
              <a:path w="2721751" h="3464166" fill="none" stroke="0" extrusionOk="0">
                <a:moveTo>
                  <a:pt x="0" y="577372"/>
                </a:moveTo>
                <a:cubicBezTo>
                  <a:pt x="-645" y="244328"/>
                  <a:pt x="99431" y="-15042"/>
                  <a:pt x="272412" y="0"/>
                </a:cubicBezTo>
                <a:cubicBezTo>
                  <a:pt x="734629" y="222553"/>
                  <a:pt x="1515205" y="-259237"/>
                  <a:pt x="2449338" y="0"/>
                </a:cubicBezTo>
                <a:cubicBezTo>
                  <a:pt x="2598475" y="-12962"/>
                  <a:pt x="2747681" y="322662"/>
                  <a:pt x="2721751" y="577372"/>
                </a:cubicBezTo>
                <a:cubicBezTo>
                  <a:pt x="2796759" y="931253"/>
                  <a:pt x="2655399" y="2181396"/>
                  <a:pt x="2721751" y="2886793"/>
                </a:cubicBezTo>
                <a:cubicBezTo>
                  <a:pt x="2713783" y="3210603"/>
                  <a:pt x="2581896" y="3479584"/>
                  <a:pt x="2449338" y="3464166"/>
                </a:cubicBezTo>
                <a:cubicBezTo>
                  <a:pt x="1394316" y="3461093"/>
                  <a:pt x="677685" y="3398256"/>
                  <a:pt x="272412" y="3464166"/>
                </a:cubicBezTo>
                <a:cubicBezTo>
                  <a:pt x="154902" y="3476047"/>
                  <a:pt x="-55568" y="3194372"/>
                  <a:pt x="0" y="2886793"/>
                </a:cubicBezTo>
                <a:cubicBezTo>
                  <a:pt x="-1847" y="1754859"/>
                  <a:pt x="-61709" y="1521310"/>
                  <a:pt x="0" y="577372"/>
                </a:cubicBezTo>
                <a:close/>
              </a:path>
            </a:pathLst>
          </a:custGeom>
          <a:solidFill>
            <a:srgbClr val="66FFCC"/>
          </a:solidFill>
          <a:ln w="38100" cap="flat" cmpd="sng" algn="ctr">
            <a:solidFill>
              <a:srgbClr val="000000"/>
            </a:solidFill>
            <a:prstDash val="solid"/>
            <a:extLst>
              <a:ext uri="{C807C97D-BFC1-408E-A445-0C87EB9F89A2}">
                <ask:lineSketchStyleProps xmlns:ask="http://schemas.microsoft.com/office/drawing/2018/sketchyshape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ctr">
              <a:defRPr/>
            </a:pPr>
            <a:br>
              <a:rPr lang="en-US" sz="2400" kern="0" dirty="0">
                <a:solidFill>
                  <a:srgbClr val="000000"/>
                </a:solidFill>
                <a:latin typeface="Calibri" panose="020F0502020204030204" pitchFamily="34" charset="0"/>
                <a:cs typeface="Calibri" panose="020F0502020204030204" pitchFamily="34" charset="0"/>
                <a:sym typeface="Arial"/>
              </a:rPr>
            </a:br>
            <a:br>
              <a:rPr lang="en-US" sz="2400" kern="0" dirty="0">
                <a:solidFill>
                  <a:srgbClr val="000000"/>
                </a:solidFill>
                <a:latin typeface="Calibri" panose="020F0502020204030204" pitchFamily="34" charset="0"/>
                <a:cs typeface="Calibri" panose="020F0502020204030204" pitchFamily="34" charset="0"/>
                <a:sym typeface="Arial"/>
              </a:rPr>
            </a:br>
            <a:r>
              <a:rPr lang="he-IL" sz="2400" kern="0" dirty="0">
                <a:solidFill>
                  <a:srgbClr val="000000"/>
                </a:solidFill>
                <a:latin typeface="Calibri" panose="020F0502020204030204" pitchFamily="34" charset="0"/>
                <a:cs typeface="Calibri" panose="020F0502020204030204" pitchFamily="34" charset="0"/>
                <a:sym typeface="Arial"/>
              </a:rPr>
              <a:t>ייצוג עצמי </a:t>
            </a:r>
            <a:br>
              <a:rPr lang="en-US" sz="2400" kern="0" dirty="0">
                <a:solidFill>
                  <a:srgbClr val="000000"/>
                </a:solidFill>
                <a:latin typeface="Calibri" panose="020F0502020204030204" pitchFamily="34" charset="0"/>
                <a:cs typeface="Calibri" panose="020F0502020204030204" pitchFamily="34" charset="0"/>
                <a:sym typeface="Arial"/>
              </a:rPr>
            </a:br>
            <a:r>
              <a:rPr lang="he-IL" sz="2400" kern="0" dirty="0">
                <a:solidFill>
                  <a:srgbClr val="000000"/>
                </a:solidFill>
                <a:latin typeface="Calibri" panose="020F0502020204030204" pitchFamily="34" charset="0"/>
                <a:cs typeface="Calibri" panose="020F0502020204030204" pitchFamily="34" charset="0"/>
                <a:sym typeface="Arial"/>
              </a:rPr>
              <a:t>היא מיומנות </a:t>
            </a:r>
            <a:br>
              <a:rPr lang="he-IL" sz="2400" kern="0" dirty="0">
                <a:solidFill>
                  <a:srgbClr val="000000"/>
                </a:solidFill>
                <a:latin typeface="Calibri" panose="020F0502020204030204" pitchFamily="34" charset="0"/>
                <a:cs typeface="Calibri" panose="020F0502020204030204" pitchFamily="34" charset="0"/>
                <a:sym typeface="Arial"/>
              </a:rPr>
            </a:br>
            <a:r>
              <a:rPr lang="he-IL" sz="2400" kern="0" dirty="0">
                <a:solidFill>
                  <a:srgbClr val="000000"/>
                </a:solidFill>
                <a:latin typeface="Calibri" panose="020F0502020204030204" pitchFamily="34" charset="0"/>
                <a:cs typeface="Calibri" panose="020F0502020204030204" pitchFamily="34" charset="0"/>
                <a:sym typeface="Arial"/>
              </a:rPr>
              <a:t>שניתנת ללמידה ולתרגול.</a:t>
            </a:r>
            <a:br>
              <a:rPr lang="en-US" sz="2400" kern="0" dirty="0">
                <a:solidFill>
                  <a:srgbClr val="000000"/>
                </a:solidFill>
                <a:latin typeface="Calibri" panose="020F0502020204030204" pitchFamily="34" charset="0"/>
                <a:cs typeface="Calibri" panose="020F0502020204030204" pitchFamily="34" charset="0"/>
                <a:sym typeface="Arial"/>
              </a:rPr>
            </a:br>
            <a:r>
              <a:rPr lang="he-IL" sz="2400" kern="0" dirty="0">
                <a:solidFill>
                  <a:srgbClr val="000000"/>
                </a:solidFill>
                <a:latin typeface="Calibri" panose="020F0502020204030204" pitchFamily="34" charset="0"/>
                <a:cs typeface="Calibri" panose="020F0502020204030204" pitchFamily="34" charset="0"/>
                <a:sym typeface="Arial"/>
              </a:rPr>
              <a:t>כל אחד יכול ומסוגל</a:t>
            </a:r>
          </a:p>
          <a:p>
            <a:pPr lvl="0" algn="ctr">
              <a:defRPr/>
            </a:pPr>
            <a:r>
              <a:rPr lang="he-IL" sz="2400" kern="0" dirty="0">
                <a:solidFill>
                  <a:srgbClr val="000000"/>
                </a:solidFill>
                <a:latin typeface="Calibri" panose="020F0502020204030204" pitchFamily="34" charset="0"/>
                <a:cs typeface="Calibri" panose="020F0502020204030204" pitchFamily="34" charset="0"/>
                <a:sym typeface="Arial"/>
              </a:rPr>
              <a:t>לייצג את עצמו.</a:t>
            </a:r>
          </a:p>
          <a:p>
            <a:pPr lvl="0" algn="ctr">
              <a:defRPr/>
            </a:pPr>
            <a:r>
              <a:rPr lang="he-IL" sz="2400" kern="0" dirty="0">
                <a:solidFill>
                  <a:srgbClr val="000000"/>
                </a:solidFill>
                <a:latin typeface="Calibri" panose="020F0502020204030204" pitchFamily="34" charset="0"/>
                <a:cs typeface="Calibri" panose="020F0502020204030204" pitchFamily="34" charset="0"/>
                <a:sym typeface="Arial"/>
              </a:rPr>
              <a:t> </a:t>
            </a:r>
            <a:br>
              <a:rPr lang="he-IL" sz="2400" kern="0" dirty="0">
                <a:solidFill>
                  <a:srgbClr val="000000"/>
                </a:solidFill>
                <a:latin typeface="Calibri" panose="020F0502020204030204" pitchFamily="34" charset="0"/>
                <a:cs typeface="Calibri" panose="020F0502020204030204" pitchFamily="34" charset="0"/>
                <a:sym typeface="Arial"/>
              </a:rPr>
            </a:br>
            <a:endParaRPr kumimoji="0" lang="he-IL"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Rectangle: Rounded Corners 8">
            <a:extLst>
              <a:ext uri="{FF2B5EF4-FFF2-40B4-BE49-F238E27FC236}">
                <a16:creationId xmlns:a16="http://schemas.microsoft.com/office/drawing/2014/main" id="{C867AE2C-F4E2-4F2C-8AC1-9F6E5F180676}"/>
              </a:ext>
            </a:extLst>
          </p:cNvPr>
          <p:cNvSpPr/>
          <p:nvPr/>
        </p:nvSpPr>
        <p:spPr>
          <a:xfrm>
            <a:off x="3245664" y="2245898"/>
            <a:ext cx="2747469" cy="3385905"/>
          </a:xfrm>
          <a:custGeom>
            <a:avLst/>
            <a:gdLst>
              <a:gd name="connsiteX0" fmla="*/ 0 w 2747469"/>
              <a:gd name="connsiteY0" fmla="*/ 564329 h 3385905"/>
              <a:gd name="connsiteX1" fmla="*/ 274986 w 2747469"/>
              <a:gd name="connsiteY1" fmla="*/ 0 h 3385905"/>
              <a:gd name="connsiteX2" fmla="*/ 2472482 w 2747469"/>
              <a:gd name="connsiteY2" fmla="*/ 0 h 3385905"/>
              <a:gd name="connsiteX3" fmla="*/ 2747469 w 2747469"/>
              <a:gd name="connsiteY3" fmla="*/ 564329 h 3385905"/>
              <a:gd name="connsiteX4" fmla="*/ 2747469 w 2747469"/>
              <a:gd name="connsiteY4" fmla="*/ 2821575 h 3385905"/>
              <a:gd name="connsiteX5" fmla="*/ 2472482 w 2747469"/>
              <a:gd name="connsiteY5" fmla="*/ 3385904 h 3385905"/>
              <a:gd name="connsiteX6" fmla="*/ 274986 w 2747469"/>
              <a:gd name="connsiteY6" fmla="*/ 3385904 h 3385905"/>
              <a:gd name="connsiteX7" fmla="*/ 0 w 2747469"/>
              <a:gd name="connsiteY7" fmla="*/ 2821575 h 3385905"/>
              <a:gd name="connsiteX8" fmla="*/ 0 w 2747469"/>
              <a:gd name="connsiteY8" fmla="*/ 564329 h 3385905"/>
              <a:gd name="connsiteX0" fmla="*/ 0 w 2747469"/>
              <a:gd name="connsiteY0" fmla="*/ 564329 h 3385905"/>
              <a:gd name="connsiteX1" fmla="*/ 274986 w 2747469"/>
              <a:gd name="connsiteY1" fmla="*/ 0 h 3385905"/>
              <a:gd name="connsiteX2" fmla="*/ 2472482 w 2747469"/>
              <a:gd name="connsiteY2" fmla="*/ 0 h 3385905"/>
              <a:gd name="connsiteX3" fmla="*/ 2747469 w 2747469"/>
              <a:gd name="connsiteY3" fmla="*/ 564329 h 3385905"/>
              <a:gd name="connsiteX4" fmla="*/ 2747469 w 2747469"/>
              <a:gd name="connsiteY4" fmla="*/ 2821575 h 3385905"/>
              <a:gd name="connsiteX5" fmla="*/ 2472482 w 2747469"/>
              <a:gd name="connsiteY5" fmla="*/ 3385904 h 3385905"/>
              <a:gd name="connsiteX6" fmla="*/ 274986 w 2747469"/>
              <a:gd name="connsiteY6" fmla="*/ 3385904 h 3385905"/>
              <a:gd name="connsiteX7" fmla="*/ 0 w 2747469"/>
              <a:gd name="connsiteY7" fmla="*/ 2821575 h 3385905"/>
              <a:gd name="connsiteX8" fmla="*/ 0 w 2747469"/>
              <a:gd name="connsiteY8" fmla="*/ 564329 h 338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469" h="3385905" fill="none" extrusionOk="0">
                <a:moveTo>
                  <a:pt x="0" y="564329"/>
                </a:moveTo>
                <a:cubicBezTo>
                  <a:pt x="6044" y="220432"/>
                  <a:pt x="109352" y="-37416"/>
                  <a:pt x="274986" y="0"/>
                </a:cubicBezTo>
                <a:cubicBezTo>
                  <a:pt x="750962" y="161474"/>
                  <a:pt x="1331888" y="-265614"/>
                  <a:pt x="2472482" y="0"/>
                </a:cubicBezTo>
                <a:cubicBezTo>
                  <a:pt x="2601227" y="-40934"/>
                  <a:pt x="2756482" y="341311"/>
                  <a:pt x="2747469" y="564329"/>
                </a:cubicBezTo>
                <a:cubicBezTo>
                  <a:pt x="2730859" y="1046712"/>
                  <a:pt x="2853805" y="2150752"/>
                  <a:pt x="2747469" y="2821575"/>
                </a:cubicBezTo>
                <a:cubicBezTo>
                  <a:pt x="2703422" y="3105568"/>
                  <a:pt x="2590761" y="3372119"/>
                  <a:pt x="2472482" y="3385904"/>
                </a:cubicBezTo>
                <a:cubicBezTo>
                  <a:pt x="1432075" y="3305537"/>
                  <a:pt x="624011" y="3307045"/>
                  <a:pt x="274986" y="3385904"/>
                </a:cubicBezTo>
                <a:cubicBezTo>
                  <a:pt x="79886" y="3334693"/>
                  <a:pt x="-39033" y="3085827"/>
                  <a:pt x="0" y="2821575"/>
                </a:cubicBezTo>
                <a:cubicBezTo>
                  <a:pt x="23810" y="1704321"/>
                  <a:pt x="-60008" y="1503096"/>
                  <a:pt x="0" y="564329"/>
                </a:cubicBezTo>
                <a:close/>
              </a:path>
              <a:path w="2747469" h="3385905" stroke="0" extrusionOk="0">
                <a:moveTo>
                  <a:pt x="0" y="564329"/>
                </a:moveTo>
                <a:cubicBezTo>
                  <a:pt x="-2916" y="212090"/>
                  <a:pt x="102940" y="46565"/>
                  <a:pt x="274986" y="0"/>
                </a:cubicBezTo>
                <a:cubicBezTo>
                  <a:pt x="669100" y="-137766"/>
                  <a:pt x="2015328" y="-62095"/>
                  <a:pt x="2472482" y="0"/>
                </a:cubicBezTo>
                <a:cubicBezTo>
                  <a:pt x="2613193" y="-35980"/>
                  <a:pt x="2780779" y="225555"/>
                  <a:pt x="2747469" y="564329"/>
                </a:cubicBezTo>
                <a:cubicBezTo>
                  <a:pt x="2759303" y="1414112"/>
                  <a:pt x="2900145" y="2110151"/>
                  <a:pt x="2747469" y="2821575"/>
                </a:cubicBezTo>
                <a:cubicBezTo>
                  <a:pt x="2735843" y="3160151"/>
                  <a:pt x="2622260" y="3418955"/>
                  <a:pt x="2472482" y="3385904"/>
                </a:cubicBezTo>
                <a:cubicBezTo>
                  <a:pt x="1741488" y="3185506"/>
                  <a:pt x="513323" y="3535011"/>
                  <a:pt x="274986" y="3385904"/>
                </a:cubicBezTo>
                <a:cubicBezTo>
                  <a:pt x="172228" y="3378122"/>
                  <a:pt x="-36306" y="3211444"/>
                  <a:pt x="0" y="2821575"/>
                </a:cubicBezTo>
                <a:cubicBezTo>
                  <a:pt x="54396" y="2379918"/>
                  <a:pt x="105395" y="938389"/>
                  <a:pt x="0" y="564329"/>
                </a:cubicBezTo>
                <a:close/>
              </a:path>
              <a:path w="2747469" h="3385905" fill="none" stroke="0" extrusionOk="0">
                <a:moveTo>
                  <a:pt x="0" y="564329"/>
                </a:moveTo>
                <a:cubicBezTo>
                  <a:pt x="-12699" y="215139"/>
                  <a:pt x="100791" y="-14764"/>
                  <a:pt x="274986" y="0"/>
                </a:cubicBezTo>
                <a:cubicBezTo>
                  <a:pt x="778170" y="246501"/>
                  <a:pt x="1571200" y="-309527"/>
                  <a:pt x="2472482" y="0"/>
                </a:cubicBezTo>
                <a:cubicBezTo>
                  <a:pt x="2637588" y="9780"/>
                  <a:pt x="2796907" y="323165"/>
                  <a:pt x="2747469" y="564329"/>
                </a:cubicBezTo>
                <a:cubicBezTo>
                  <a:pt x="2818524" y="917140"/>
                  <a:pt x="2685377" y="2130460"/>
                  <a:pt x="2747469" y="2821575"/>
                </a:cubicBezTo>
                <a:cubicBezTo>
                  <a:pt x="2735809" y="3131531"/>
                  <a:pt x="2603741" y="3406247"/>
                  <a:pt x="2472482" y="3385904"/>
                </a:cubicBezTo>
                <a:cubicBezTo>
                  <a:pt x="1408700" y="3383287"/>
                  <a:pt x="671071" y="3312214"/>
                  <a:pt x="274986" y="3385904"/>
                </a:cubicBezTo>
                <a:cubicBezTo>
                  <a:pt x="118388" y="3371896"/>
                  <a:pt x="-37191" y="3108564"/>
                  <a:pt x="0" y="2821575"/>
                </a:cubicBezTo>
                <a:cubicBezTo>
                  <a:pt x="3861" y="1713361"/>
                  <a:pt x="-85222" y="1482135"/>
                  <a:pt x="0" y="564329"/>
                </a:cubicBezTo>
                <a:close/>
              </a:path>
            </a:pathLst>
          </a:custGeom>
          <a:solidFill>
            <a:srgbClr val="CCCCFF"/>
          </a:solidFill>
          <a:ln w="38100" cap="flat" cmpd="sng" algn="ctr">
            <a:solidFill>
              <a:srgbClr val="000000"/>
            </a:solidFill>
            <a:prstDash val="solid"/>
            <a:extLst>
              <a:ext uri="{C807C97D-BFC1-408E-A445-0C87EB9F89A2}">
                <ask:lineSketchStyleProps xmlns:ask="http://schemas.microsoft.com/office/drawing/2018/sketchyshape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ctr">
              <a:defRPr/>
            </a:pPr>
            <a:r>
              <a:rPr lang="he-IL" sz="2400" kern="0" dirty="0">
                <a:solidFill>
                  <a:srgbClr val="000000"/>
                </a:solidFill>
                <a:latin typeface="Calibri" panose="020F0502020204030204" pitchFamily="34" charset="0"/>
                <a:cs typeface="Calibri" panose="020F0502020204030204" pitchFamily="34" charset="0"/>
                <a:sym typeface="Arial"/>
              </a:rPr>
              <a:t>למדנו את ארבעת </a:t>
            </a:r>
            <a:br>
              <a:rPr lang="en-US" sz="2400" kern="0" dirty="0">
                <a:solidFill>
                  <a:srgbClr val="000000"/>
                </a:solidFill>
                <a:latin typeface="Calibri" panose="020F0502020204030204" pitchFamily="34" charset="0"/>
                <a:cs typeface="Calibri" panose="020F0502020204030204" pitchFamily="34" charset="0"/>
                <a:sym typeface="Arial"/>
              </a:rPr>
            </a:br>
            <a:r>
              <a:rPr lang="he-IL" sz="2400" kern="0" dirty="0">
                <a:solidFill>
                  <a:srgbClr val="000000"/>
                </a:solidFill>
                <a:latin typeface="Calibri" panose="020F0502020204030204" pitchFamily="34" charset="0"/>
                <a:cs typeface="Calibri" panose="020F0502020204030204" pitchFamily="34" charset="0"/>
                <a:sym typeface="Arial"/>
              </a:rPr>
              <a:t>צעדי מודל </a:t>
            </a:r>
            <a:r>
              <a:rPr lang="he-IL" sz="2400" b="1" kern="0" dirty="0" err="1">
                <a:solidFill>
                  <a:srgbClr val="000000"/>
                </a:solidFill>
                <a:latin typeface="Calibri" panose="020F0502020204030204" pitchFamily="34" charset="0"/>
                <a:cs typeface="Calibri" panose="020F0502020204030204" pitchFamily="34" charset="0"/>
                <a:sym typeface="Arial"/>
              </a:rPr>
              <a:t>פתרת"י</a:t>
            </a:r>
            <a:r>
              <a:rPr lang="he-IL" sz="2400" kern="0" dirty="0">
                <a:solidFill>
                  <a:srgbClr val="000000"/>
                </a:solidFill>
                <a:latin typeface="Calibri" panose="020F0502020204030204" pitchFamily="34" charset="0"/>
                <a:cs typeface="Calibri" panose="020F0502020204030204" pitchFamily="34" charset="0"/>
                <a:sym typeface="Arial"/>
              </a:rPr>
              <a:t>, </a:t>
            </a:r>
            <a:br>
              <a:rPr lang="en-US" sz="2400" kern="0" dirty="0">
                <a:solidFill>
                  <a:srgbClr val="000000"/>
                </a:solidFill>
                <a:latin typeface="Calibri" panose="020F0502020204030204" pitchFamily="34" charset="0"/>
                <a:cs typeface="Calibri" panose="020F0502020204030204" pitchFamily="34" charset="0"/>
                <a:sym typeface="Arial"/>
              </a:rPr>
            </a:br>
            <a:r>
              <a:rPr lang="he-IL" sz="2400" kern="0" dirty="0">
                <a:solidFill>
                  <a:srgbClr val="000000"/>
                </a:solidFill>
                <a:latin typeface="Calibri" panose="020F0502020204030204" pitchFamily="34" charset="0"/>
                <a:cs typeface="Calibri" panose="020F0502020204030204" pitchFamily="34" charset="0"/>
                <a:sym typeface="Arial"/>
              </a:rPr>
              <a:t>בעזרתם תרגלנו בכיתה סנגור עצמי.</a:t>
            </a:r>
            <a:endParaRPr kumimoji="0" lang="he-IL"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8" name="Rectangle: Rounded Corners 8">
            <a:extLst>
              <a:ext uri="{FF2B5EF4-FFF2-40B4-BE49-F238E27FC236}">
                <a16:creationId xmlns:a16="http://schemas.microsoft.com/office/drawing/2014/main" id="{EF02AC66-B492-486D-A6F0-D047BB7A6DFA}"/>
              </a:ext>
            </a:extLst>
          </p:cNvPr>
          <p:cNvSpPr/>
          <p:nvPr/>
        </p:nvSpPr>
        <p:spPr>
          <a:xfrm>
            <a:off x="169764" y="2231752"/>
            <a:ext cx="2984462" cy="3427063"/>
          </a:xfrm>
          <a:custGeom>
            <a:avLst/>
            <a:gdLst>
              <a:gd name="connsiteX0" fmla="*/ 0 w 2984462"/>
              <a:gd name="connsiteY0" fmla="*/ 571188 h 3427063"/>
              <a:gd name="connsiteX1" fmla="*/ 298706 w 2984462"/>
              <a:gd name="connsiteY1" fmla="*/ 0 h 3427063"/>
              <a:gd name="connsiteX2" fmla="*/ 2685755 w 2984462"/>
              <a:gd name="connsiteY2" fmla="*/ 0 h 3427063"/>
              <a:gd name="connsiteX3" fmla="*/ 2984462 w 2984462"/>
              <a:gd name="connsiteY3" fmla="*/ 571188 h 3427063"/>
              <a:gd name="connsiteX4" fmla="*/ 2984462 w 2984462"/>
              <a:gd name="connsiteY4" fmla="*/ 2855874 h 3427063"/>
              <a:gd name="connsiteX5" fmla="*/ 2685755 w 2984462"/>
              <a:gd name="connsiteY5" fmla="*/ 3427063 h 3427063"/>
              <a:gd name="connsiteX6" fmla="*/ 298706 w 2984462"/>
              <a:gd name="connsiteY6" fmla="*/ 3427063 h 3427063"/>
              <a:gd name="connsiteX7" fmla="*/ 0 w 2984462"/>
              <a:gd name="connsiteY7" fmla="*/ 2855874 h 3427063"/>
              <a:gd name="connsiteX8" fmla="*/ 0 w 2984462"/>
              <a:gd name="connsiteY8" fmla="*/ 571188 h 3427063"/>
              <a:gd name="connsiteX0" fmla="*/ 0 w 2984462"/>
              <a:gd name="connsiteY0" fmla="*/ 571188 h 3427063"/>
              <a:gd name="connsiteX1" fmla="*/ 298706 w 2984462"/>
              <a:gd name="connsiteY1" fmla="*/ 0 h 3427063"/>
              <a:gd name="connsiteX2" fmla="*/ 2685755 w 2984462"/>
              <a:gd name="connsiteY2" fmla="*/ 0 h 3427063"/>
              <a:gd name="connsiteX3" fmla="*/ 2984462 w 2984462"/>
              <a:gd name="connsiteY3" fmla="*/ 571188 h 3427063"/>
              <a:gd name="connsiteX4" fmla="*/ 2984462 w 2984462"/>
              <a:gd name="connsiteY4" fmla="*/ 2855874 h 3427063"/>
              <a:gd name="connsiteX5" fmla="*/ 2685755 w 2984462"/>
              <a:gd name="connsiteY5" fmla="*/ 3427063 h 3427063"/>
              <a:gd name="connsiteX6" fmla="*/ 298706 w 2984462"/>
              <a:gd name="connsiteY6" fmla="*/ 3427063 h 3427063"/>
              <a:gd name="connsiteX7" fmla="*/ 0 w 2984462"/>
              <a:gd name="connsiteY7" fmla="*/ 2855874 h 3427063"/>
              <a:gd name="connsiteX8" fmla="*/ 0 w 2984462"/>
              <a:gd name="connsiteY8" fmla="*/ 571188 h 34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4462" h="3427063" fill="none" extrusionOk="0">
                <a:moveTo>
                  <a:pt x="0" y="571188"/>
                </a:moveTo>
                <a:cubicBezTo>
                  <a:pt x="4190" y="232059"/>
                  <a:pt x="102354" y="-62726"/>
                  <a:pt x="298706" y="0"/>
                </a:cubicBezTo>
                <a:cubicBezTo>
                  <a:pt x="814913" y="161874"/>
                  <a:pt x="1447324" y="-272006"/>
                  <a:pt x="2685755" y="0"/>
                </a:cubicBezTo>
                <a:cubicBezTo>
                  <a:pt x="2814444" y="-54820"/>
                  <a:pt x="2996111" y="360290"/>
                  <a:pt x="2984462" y="571188"/>
                </a:cubicBezTo>
                <a:cubicBezTo>
                  <a:pt x="2920593" y="1073951"/>
                  <a:pt x="3029878" y="2145234"/>
                  <a:pt x="2984462" y="2855874"/>
                </a:cubicBezTo>
                <a:cubicBezTo>
                  <a:pt x="2934609" y="3141666"/>
                  <a:pt x="2824935" y="3416059"/>
                  <a:pt x="2685755" y="3427063"/>
                </a:cubicBezTo>
                <a:cubicBezTo>
                  <a:pt x="1559579" y="3348076"/>
                  <a:pt x="663740" y="3354247"/>
                  <a:pt x="298706" y="3427063"/>
                </a:cubicBezTo>
                <a:cubicBezTo>
                  <a:pt x="115045" y="3400664"/>
                  <a:pt x="-45140" y="3120399"/>
                  <a:pt x="0" y="2855874"/>
                </a:cubicBezTo>
                <a:cubicBezTo>
                  <a:pt x="2301" y="1730883"/>
                  <a:pt x="-62010" y="1519161"/>
                  <a:pt x="0" y="571188"/>
                </a:cubicBezTo>
                <a:close/>
              </a:path>
              <a:path w="2984462" h="3427063" stroke="0" extrusionOk="0">
                <a:moveTo>
                  <a:pt x="0" y="571188"/>
                </a:moveTo>
                <a:cubicBezTo>
                  <a:pt x="-5044" y="231773"/>
                  <a:pt x="99419" y="30205"/>
                  <a:pt x="298706" y="0"/>
                </a:cubicBezTo>
                <a:cubicBezTo>
                  <a:pt x="752673" y="-132330"/>
                  <a:pt x="2172839" y="-64730"/>
                  <a:pt x="2685755" y="0"/>
                </a:cubicBezTo>
                <a:cubicBezTo>
                  <a:pt x="2843094" y="-25179"/>
                  <a:pt x="3016180" y="230630"/>
                  <a:pt x="2984462" y="571188"/>
                </a:cubicBezTo>
                <a:cubicBezTo>
                  <a:pt x="2915794" y="1413863"/>
                  <a:pt x="3102118" y="2164893"/>
                  <a:pt x="2984462" y="2855874"/>
                </a:cubicBezTo>
                <a:cubicBezTo>
                  <a:pt x="2966427" y="3205867"/>
                  <a:pt x="2848808" y="3459680"/>
                  <a:pt x="2685755" y="3427063"/>
                </a:cubicBezTo>
                <a:cubicBezTo>
                  <a:pt x="1894541" y="3224524"/>
                  <a:pt x="588088" y="3580654"/>
                  <a:pt x="298706" y="3427063"/>
                </a:cubicBezTo>
                <a:cubicBezTo>
                  <a:pt x="158991" y="3452884"/>
                  <a:pt x="-37580" y="3249292"/>
                  <a:pt x="0" y="2855874"/>
                </a:cubicBezTo>
                <a:cubicBezTo>
                  <a:pt x="49400" y="2399683"/>
                  <a:pt x="138502" y="995260"/>
                  <a:pt x="0" y="571188"/>
                </a:cubicBezTo>
                <a:close/>
              </a:path>
              <a:path w="2984462" h="3427063" fill="none" stroke="0" extrusionOk="0">
                <a:moveTo>
                  <a:pt x="0" y="571188"/>
                </a:moveTo>
                <a:cubicBezTo>
                  <a:pt x="-6882" y="229265"/>
                  <a:pt x="119233" y="-28879"/>
                  <a:pt x="298706" y="0"/>
                </a:cubicBezTo>
                <a:cubicBezTo>
                  <a:pt x="838846" y="248821"/>
                  <a:pt x="1745365" y="-370915"/>
                  <a:pt x="2685755" y="0"/>
                </a:cubicBezTo>
                <a:cubicBezTo>
                  <a:pt x="2850775" y="-8766"/>
                  <a:pt x="3015409" y="320788"/>
                  <a:pt x="2984462" y="571188"/>
                </a:cubicBezTo>
                <a:cubicBezTo>
                  <a:pt x="3063034" y="916235"/>
                  <a:pt x="2959916" y="2133866"/>
                  <a:pt x="2984462" y="2855874"/>
                </a:cubicBezTo>
                <a:cubicBezTo>
                  <a:pt x="2969422" y="3165969"/>
                  <a:pt x="2833151" y="3440786"/>
                  <a:pt x="2685755" y="3427063"/>
                </a:cubicBezTo>
                <a:cubicBezTo>
                  <a:pt x="1547673" y="3411145"/>
                  <a:pt x="750823" y="3370687"/>
                  <a:pt x="298706" y="3427063"/>
                </a:cubicBezTo>
                <a:cubicBezTo>
                  <a:pt x="140945" y="3421680"/>
                  <a:pt x="-43055" y="3149180"/>
                  <a:pt x="0" y="2855874"/>
                </a:cubicBezTo>
                <a:cubicBezTo>
                  <a:pt x="18836" y="1729188"/>
                  <a:pt x="-74668" y="1503244"/>
                  <a:pt x="0" y="571188"/>
                </a:cubicBezTo>
                <a:close/>
              </a:path>
            </a:pathLst>
          </a:custGeom>
          <a:solidFill>
            <a:srgbClr val="FF99CC"/>
          </a:solidFill>
          <a:ln w="38100" cap="flat" cmpd="sng" algn="ctr">
            <a:solidFill>
              <a:srgbClr val="000000"/>
            </a:solidFill>
            <a:prstDash val="solid"/>
            <a:extLst>
              <a:ext uri="{C807C97D-BFC1-408E-A445-0C87EB9F89A2}">
                <ask:lineSketchStyleProps xmlns:ask="http://schemas.microsoft.com/office/drawing/2018/sketchyshape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ctr">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lang="he-IL" sz="2400" kern="0" dirty="0">
                <a:solidFill>
                  <a:srgbClr val="000000"/>
                </a:solidFill>
                <a:latin typeface="Calibri" panose="020F0502020204030204" pitchFamily="34" charset="0"/>
                <a:cs typeface="Calibri" panose="020F0502020204030204" pitchFamily="34" charset="0"/>
                <a:sym typeface="Arial"/>
              </a:rPr>
              <a:t>בדקנו למה אנו זקוקים כדי להרגיש בנוח לשתף בקושי ולבקש סיוע,</a:t>
            </a:r>
            <a:br>
              <a:rPr lang="he-IL" sz="2400" kern="0" dirty="0">
                <a:solidFill>
                  <a:srgbClr val="000000"/>
                </a:solidFill>
                <a:latin typeface="Calibri" panose="020F0502020204030204" pitchFamily="34" charset="0"/>
                <a:cs typeface="Calibri" panose="020F0502020204030204" pitchFamily="34" charset="0"/>
                <a:sym typeface="Arial"/>
              </a:rPr>
            </a:br>
            <a:r>
              <a:rPr lang="he-IL" sz="2400" kern="0" dirty="0">
                <a:solidFill>
                  <a:srgbClr val="000000"/>
                </a:solidFill>
                <a:latin typeface="Calibri" panose="020F0502020204030204" pitchFamily="34" charset="0"/>
                <a:cs typeface="Calibri" panose="020F0502020204030204" pitchFamily="34" charset="0"/>
                <a:sym typeface="Arial"/>
              </a:rPr>
              <a:t>ומצאנו דרכים מותאמות לבקש עזרה, תמיכה והתחשבות. </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9" name="גרפיקה 18">
            <a:extLst>
              <a:ext uri="{FF2B5EF4-FFF2-40B4-BE49-F238E27FC236}">
                <a16:creationId xmlns:a16="http://schemas.microsoft.com/office/drawing/2014/main" id="{BDC48140-9DA3-49AB-A519-FEF016FCDF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149" y="1001280"/>
            <a:ext cx="523875" cy="485775"/>
          </a:xfrm>
          <a:prstGeom prst="rect">
            <a:avLst/>
          </a:prstGeom>
        </p:spPr>
      </p:pic>
      <p:pic>
        <p:nvPicPr>
          <p:cNvPr id="10" name="גרפיקה 22">
            <a:extLst>
              <a:ext uri="{FF2B5EF4-FFF2-40B4-BE49-F238E27FC236}">
                <a16:creationId xmlns:a16="http://schemas.microsoft.com/office/drawing/2014/main" id="{B9540D1F-A2F3-4811-AC6C-36929DE484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53725" y="5848872"/>
            <a:ext cx="1200150" cy="809625"/>
          </a:xfrm>
          <a:prstGeom prst="rect">
            <a:avLst/>
          </a:prstGeom>
        </p:spPr>
      </p:pic>
      <p:pic>
        <p:nvPicPr>
          <p:cNvPr id="3" name="תמונה 2">
            <a:extLst>
              <a:ext uri="{FF2B5EF4-FFF2-40B4-BE49-F238E27FC236}">
                <a16:creationId xmlns:a16="http://schemas.microsoft.com/office/drawing/2014/main" id="{4C83F6E3-C7FE-490B-8EF7-513143C0C0DA}"/>
              </a:ext>
            </a:extLst>
          </p:cNvPr>
          <p:cNvPicPr>
            <a:picLocks noChangeAspect="1"/>
          </p:cNvPicPr>
          <p:nvPr/>
        </p:nvPicPr>
        <p:blipFill>
          <a:blip r:embed="rId7"/>
          <a:stretch>
            <a:fillRect/>
          </a:stretch>
        </p:blipFill>
        <p:spPr>
          <a:xfrm rot="10436496">
            <a:off x="2392106" y="799099"/>
            <a:ext cx="1073459" cy="1062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10bd9a968a8_0_2"/>
          <p:cNvSpPr txBox="1"/>
          <p:nvPr/>
        </p:nvSpPr>
        <p:spPr>
          <a:xfrm>
            <a:off x="1711497" y="198814"/>
            <a:ext cx="8769000" cy="11082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6600"/>
              <a:buFont typeface="Arial"/>
              <a:buNone/>
            </a:pPr>
            <a:r>
              <a:rPr lang="x-none" sz="6600" b="1" i="0" u="none" strike="noStrike" cap="none" dirty="0">
                <a:solidFill>
                  <a:srgbClr val="002060"/>
                </a:solidFill>
                <a:latin typeface="Calibri"/>
                <a:ea typeface="Calibri"/>
                <a:cs typeface="Calibri"/>
                <a:sym typeface="Calibri"/>
              </a:rPr>
              <a:t> </a:t>
            </a:r>
            <a:r>
              <a:rPr lang="x-none" sz="6600" b="1" dirty="0">
                <a:solidFill>
                  <a:srgbClr val="002060"/>
                </a:solidFill>
                <a:latin typeface="Calibri"/>
                <a:ea typeface="Calibri"/>
                <a:cs typeface="Calibri"/>
                <a:sym typeface="Calibri"/>
              </a:rPr>
              <a:t>מהם המסרים שלנו?</a:t>
            </a:r>
            <a:endParaRPr sz="1400" b="0" i="0" u="none" strike="noStrike" cap="none" dirty="0">
              <a:solidFill>
                <a:srgbClr val="000000"/>
              </a:solidFill>
              <a:latin typeface="Arial"/>
              <a:ea typeface="Arial"/>
              <a:cs typeface="Arial"/>
              <a:sym typeface="Arial"/>
            </a:endParaRPr>
          </a:p>
        </p:txBody>
      </p:sp>
      <p:sp>
        <p:nvSpPr>
          <p:cNvPr id="6" name="מציין מיקום תוכן 1"/>
          <p:cNvSpPr txBox="1">
            <a:spLocks/>
          </p:cNvSpPr>
          <p:nvPr/>
        </p:nvSpPr>
        <p:spPr>
          <a:xfrm>
            <a:off x="1516957" y="1736203"/>
            <a:ext cx="10150179" cy="4194842"/>
          </a:xfrm>
          <a:prstGeom prst="rect">
            <a:avLst/>
          </a:prstGeom>
        </p:spPr>
        <p:txBody>
          <a:bodyPr>
            <a:normAutofit fontScale="850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nSpc>
                <a:spcPct val="150000"/>
              </a:lnSpc>
              <a:buFont typeface="Arial" panose="020B0604020202020204" pitchFamily="34" charset="0"/>
              <a:buNone/>
            </a:pPr>
            <a:r>
              <a:rPr lang="he-IL" sz="3200" dirty="0"/>
              <a:t>כולנו מתמודדים עם קשיים כאלה ואחרים. </a:t>
            </a:r>
            <a:br>
              <a:rPr lang="en-US" sz="3200" dirty="0"/>
            </a:br>
            <a:r>
              <a:rPr lang="he-IL" sz="3200" dirty="0"/>
              <a:t>כשאנחנו לומדים לזהות את הקשיים שלנו, לתאר אותם במילים ולבקש עזרה, אנחנו מגבירים את סיכויינו להתמודד באופן יעיל עם הקשיים.</a:t>
            </a:r>
          </a:p>
          <a:p>
            <a:pPr marL="45720" indent="0">
              <a:lnSpc>
                <a:spcPct val="150000"/>
              </a:lnSpc>
              <a:buFont typeface="Arial" panose="020B0604020202020204" pitchFamily="34" charset="0"/>
              <a:buNone/>
            </a:pPr>
            <a:r>
              <a:rPr lang="he-IL" sz="3200" dirty="0"/>
              <a:t>ההצלחה שלנו תלויה בהרבה דברים, אבל בעיקר היא תלויה </a:t>
            </a:r>
            <a:r>
              <a:rPr lang="he-IL" sz="4000" dirty="0">
                <a:solidFill>
                  <a:schemeClr val="accent1"/>
                </a:solidFill>
              </a:rPr>
              <a:t>בנו</a:t>
            </a:r>
            <a:r>
              <a:rPr lang="he-IL" sz="3600" dirty="0">
                <a:solidFill>
                  <a:schemeClr val="accent1">
                    <a:lumMod val="50000"/>
                  </a:schemeClr>
                </a:solidFill>
              </a:rPr>
              <a:t>.</a:t>
            </a:r>
          </a:p>
          <a:p>
            <a:pPr marL="45720" indent="0">
              <a:lnSpc>
                <a:spcPct val="150000"/>
              </a:lnSpc>
              <a:buFont typeface="Arial" panose="020B0604020202020204" pitchFamily="34" charset="0"/>
              <a:buNone/>
            </a:pPr>
            <a:r>
              <a:rPr lang="he-IL" sz="3200" dirty="0"/>
              <a:t>אם</a:t>
            </a:r>
            <a:r>
              <a:rPr lang="he-IL" sz="3600" dirty="0">
                <a:solidFill>
                  <a:schemeClr val="accent1">
                    <a:lumMod val="50000"/>
                  </a:schemeClr>
                </a:solidFill>
              </a:rPr>
              <a:t> </a:t>
            </a:r>
            <a:r>
              <a:rPr lang="he-IL" sz="4000" dirty="0">
                <a:solidFill>
                  <a:schemeClr val="accent1"/>
                </a:solidFill>
              </a:rPr>
              <a:t>נבקש עזרה,</a:t>
            </a:r>
            <a:r>
              <a:rPr lang="he-IL" sz="3600" dirty="0">
                <a:solidFill>
                  <a:schemeClr val="accent1"/>
                </a:solidFill>
              </a:rPr>
              <a:t> </a:t>
            </a:r>
            <a:r>
              <a:rPr lang="he-IL" sz="3200" dirty="0"/>
              <a:t>ונדע</a:t>
            </a:r>
            <a:r>
              <a:rPr lang="he-IL" sz="4600" dirty="0">
                <a:solidFill>
                  <a:schemeClr val="accent1"/>
                </a:solidFill>
              </a:rPr>
              <a:t> </a:t>
            </a:r>
            <a:r>
              <a:rPr lang="he-IL" sz="3200" dirty="0"/>
              <a:t>כיצד </a:t>
            </a:r>
            <a:r>
              <a:rPr lang="he-IL" sz="4000" dirty="0">
                <a:solidFill>
                  <a:schemeClr val="accent1"/>
                </a:solidFill>
              </a:rPr>
              <a:t>לייצג את עצמנו, </a:t>
            </a:r>
            <a:br>
              <a:rPr lang="en-US" sz="4000" dirty="0">
                <a:solidFill>
                  <a:schemeClr val="accent1"/>
                </a:solidFill>
              </a:rPr>
            </a:br>
            <a:r>
              <a:rPr lang="he-IL" sz="3200" dirty="0"/>
              <a:t>נצליח להשיג את מטרותינו.</a:t>
            </a:r>
          </a:p>
          <a:p>
            <a:pPr marL="45720" indent="0">
              <a:lnSpc>
                <a:spcPct val="150000"/>
              </a:lnSpc>
              <a:buFont typeface="Arial" panose="020B0604020202020204" pitchFamily="34" charset="0"/>
              <a:buNone/>
            </a:pPr>
            <a:endParaRPr lang="he-IL" sz="3200" dirty="0">
              <a:solidFill>
                <a:schemeClr val="accent1">
                  <a:lumMod val="50000"/>
                </a:schemeClr>
              </a:solidFill>
            </a:endParaRPr>
          </a:p>
        </p:txBody>
      </p:sp>
      <p:pic>
        <p:nvPicPr>
          <p:cNvPr id="8" name="גרפיקה 4" descr="מצוין קו מיתאר">
            <a:extLst>
              <a:ext uri="{FF2B5EF4-FFF2-40B4-BE49-F238E27FC236}">
                <a16:creationId xmlns:a16="http://schemas.microsoft.com/office/drawing/2014/main" id="{B7A601D5-FFEC-4520-ADD0-ADD91D8E44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19" y="3429000"/>
            <a:ext cx="3229756" cy="3229756"/>
          </a:xfrm>
          <a:prstGeom prst="rect">
            <a:avLst/>
          </a:prstGeom>
        </p:spPr>
      </p:pic>
    </p:spTree>
    <p:extLst>
      <p:ext uri="{BB962C8B-B14F-4D97-AF65-F5344CB8AC3E}">
        <p14:creationId xmlns:p14="http://schemas.microsoft.com/office/powerpoint/2010/main" val="1361944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גרפיקה 4">
            <a:extLst>
              <a:ext uri="{FF2B5EF4-FFF2-40B4-BE49-F238E27FC236}">
                <a16:creationId xmlns:a16="http://schemas.microsoft.com/office/drawing/2014/main" id="{8D7003DE-2817-4A6C-BDA7-057A4F8EFC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049" y="3232402"/>
            <a:ext cx="3349586" cy="3239763"/>
          </a:xfrm>
          <a:prstGeom prst="rect">
            <a:avLst/>
          </a:prstGeom>
        </p:spPr>
      </p:pic>
      <p:pic>
        <p:nvPicPr>
          <p:cNvPr id="7" name="גרפיקה 6">
            <a:extLst>
              <a:ext uri="{FF2B5EF4-FFF2-40B4-BE49-F238E27FC236}">
                <a16:creationId xmlns:a16="http://schemas.microsoft.com/office/drawing/2014/main" id="{E1DEA948-2779-4DA6-BA8C-6A0E3545A8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47764" y="1870764"/>
            <a:ext cx="3304331" cy="2815524"/>
          </a:xfrm>
          <a:prstGeom prst="rect">
            <a:avLst/>
          </a:prstGeom>
        </p:spPr>
      </p:pic>
      <p:pic>
        <p:nvPicPr>
          <p:cNvPr id="9" name="גרפיקה 8">
            <a:extLst>
              <a:ext uri="{FF2B5EF4-FFF2-40B4-BE49-F238E27FC236}">
                <a16:creationId xmlns:a16="http://schemas.microsoft.com/office/drawing/2014/main" id="{98D72AA8-07CD-42B4-8CC0-5B1B9C5F0B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85624" y="1280961"/>
            <a:ext cx="1885105" cy="3364810"/>
          </a:xfrm>
          <a:prstGeom prst="rect">
            <a:avLst/>
          </a:prstGeom>
        </p:spPr>
      </p:pic>
      <p:pic>
        <p:nvPicPr>
          <p:cNvPr id="13" name="גרפיקה 12">
            <a:extLst>
              <a:ext uri="{FF2B5EF4-FFF2-40B4-BE49-F238E27FC236}">
                <a16:creationId xmlns:a16="http://schemas.microsoft.com/office/drawing/2014/main" id="{E438FA4D-2274-440F-8F4C-A96F0902EA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1885" y="67898"/>
            <a:ext cx="4881199" cy="3210628"/>
          </a:xfrm>
          <a:prstGeom prst="rect">
            <a:avLst/>
          </a:prstGeom>
        </p:spPr>
      </p:pic>
      <p:pic>
        <p:nvPicPr>
          <p:cNvPr id="15" name="גרפיקה 14">
            <a:extLst>
              <a:ext uri="{FF2B5EF4-FFF2-40B4-BE49-F238E27FC236}">
                <a16:creationId xmlns:a16="http://schemas.microsoft.com/office/drawing/2014/main" id="{BC78D4AC-09AC-495A-8050-8237AFD6EF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16309" y="4686288"/>
            <a:ext cx="2678753" cy="1953352"/>
          </a:xfrm>
          <a:prstGeom prst="rect">
            <a:avLst/>
          </a:prstGeom>
        </p:spPr>
      </p:pic>
      <p:sp>
        <p:nvSpPr>
          <p:cNvPr id="17" name="תיבת טקסט 16">
            <a:extLst>
              <a:ext uri="{FF2B5EF4-FFF2-40B4-BE49-F238E27FC236}">
                <a16:creationId xmlns:a16="http://schemas.microsoft.com/office/drawing/2014/main" id="{F58E9F07-1110-4416-BB26-2CA02891BC76}"/>
              </a:ext>
            </a:extLst>
          </p:cNvPr>
          <p:cNvSpPr txBox="1"/>
          <p:nvPr/>
        </p:nvSpPr>
        <p:spPr>
          <a:xfrm>
            <a:off x="4354183" y="4827830"/>
            <a:ext cx="2264066" cy="83099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sym typeface="Arial"/>
              </a:rPr>
              <a:t>מה איפשרו לכם המפגשים שלנו?</a:t>
            </a:r>
          </a:p>
        </p:txBody>
      </p:sp>
      <p:sp>
        <p:nvSpPr>
          <p:cNvPr id="18" name="תיבת טקסט 17">
            <a:extLst>
              <a:ext uri="{FF2B5EF4-FFF2-40B4-BE49-F238E27FC236}">
                <a16:creationId xmlns:a16="http://schemas.microsoft.com/office/drawing/2014/main" id="{7B7CB22F-69EA-41E6-91E7-F48BFA4CD612}"/>
              </a:ext>
            </a:extLst>
          </p:cNvPr>
          <p:cNvSpPr txBox="1"/>
          <p:nvPr/>
        </p:nvSpPr>
        <p:spPr>
          <a:xfrm>
            <a:off x="2079363" y="1031388"/>
            <a:ext cx="2772498" cy="120032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באיזה אופן המפגשים בנושא השפיעו על האווירה בכיתה?</a:t>
            </a:r>
          </a:p>
        </p:txBody>
      </p:sp>
      <p:sp>
        <p:nvSpPr>
          <p:cNvPr id="19" name="תיבת טקסט 18">
            <a:extLst>
              <a:ext uri="{FF2B5EF4-FFF2-40B4-BE49-F238E27FC236}">
                <a16:creationId xmlns:a16="http://schemas.microsoft.com/office/drawing/2014/main" id="{B06BC42F-D172-4D33-9BEB-381D5248048F}"/>
              </a:ext>
            </a:extLst>
          </p:cNvPr>
          <p:cNvSpPr txBox="1"/>
          <p:nvPr/>
        </p:nvSpPr>
        <p:spPr>
          <a:xfrm rot="21379537">
            <a:off x="10058602" y="1762229"/>
            <a:ext cx="1472247" cy="19389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sym typeface="Arial"/>
              </a:rPr>
              <a:t>מה למדתם מהתבוננות על עצמכם? על התנהגותכם כלפי אחרים?</a:t>
            </a:r>
          </a:p>
        </p:txBody>
      </p:sp>
      <p:sp>
        <p:nvSpPr>
          <p:cNvPr id="20" name="תיבת טקסט 19">
            <a:extLst>
              <a:ext uri="{FF2B5EF4-FFF2-40B4-BE49-F238E27FC236}">
                <a16:creationId xmlns:a16="http://schemas.microsoft.com/office/drawing/2014/main" id="{4AA21FEF-4084-4C98-997F-4A8287B2BD54}"/>
              </a:ext>
            </a:extLst>
          </p:cNvPr>
          <p:cNvSpPr txBox="1"/>
          <p:nvPr/>
        </p:nvSpPr>
        <p:spPr>
          <a:xfrm>
            <a:off x="419767" y="4134649"/>
            <a:ext cx="2788150" cy="156966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מה השתנה</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בהתנהגות שלכם</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בעקבות המפגשים</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 שלנו בנושא?</a:t>
            </a:r>
          </a:p>
        </p:txBody>
      </p:sp>
      <p:sp>
        <p:nvSpPr>
          <p:cNvPr id="21" name="תיבת טקסט 20">
            <a:extLst>
              <a:ext uri="{FF2B5EF4-FFF2-40B4-BE49-F238E27FC236}">
                <a16:creationId xmlns:a16="http://schemas.microsoft.com/office/drawing/2014/main" id="{161318F5-D1BB-497D-9D4B-D5D3E51C39A7}"/>
              </a:ext>
            </a:extLst>
          </p:cNvPr>
          <p:cNvSpPr txBox="1"/>
          <p:nvPr/>
        </p:nvSpPr>
        <p:spPr>
          <a:xfrm>
            <a:off x="5682813" y="2616754"/>
            <a:ext cx="3034234" cy="120032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האם אתם זוכרים כיצד התחלנו את המפגשים בנושא "ייצוג עצמי"?</a:t>
            </a:r>
            <a:endParaRPr kumimoji="0" lang="en-US"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endParaRPr>
          </a:p>
        </p:txBody>
      </p:sp>
      <p:pic>
        <p:nvPicPr>
          <p:cNvPr id="25" name="גרפיקה 24">
            <a:extLst>
              <a:ext uri="{FF2B5EF4-FFF2-40B4-BE49-F238E27FC236}">
                <a16:creationId xmlns:a16="http://schemas.microsoft.com/office/drawing/2014/main" id="{6469E801-D5BE-405F-9D97-297D8BC375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075998" y="4282444"/>
            <a:ext cx="2167829" cy="2314671"/>
          </a:xfrm>
          <a:prstGeom prst="rect">
            <a:avLst/>
          </a:prstGeom>
        </p:spPr>
      </p:pic>
      <p:sp>
        <p:nvSpPr>
          <p:cNvPr id="22" name="תיבת טקסט 21">
            <a:extLst>
              <a:ext uri="{FF2B5EF4-FFF2-40B4-BE49-F238E27FC236}">
                <a16:creationId xmlns:a16="http://schemas.microsoft.com/office/drawing/2014/main" id="{4B28566A-8047-40AE-B385-C4DDF3D7E26B}"/>
              </a:ext>
            </a:extLst>
          </p:cNvPr>
          <p:cNvSpPr txBox="1"/>
          <p:nvPr/>
        </p:nvSpPr>
        <p:spPr>
          <a:xfrm>
            <a:off x="8244215" y="4998262"/>
            <a:ext cx="1757030" cy="83099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מדוע קראנו כך למפגשים?</a:t>
            </a:r>
          </a:p>
        </p:txBody>
      </p:sp>
      <p:sp>
        <p:nvSpPr>
          <p:cNvPr id="26" name="מלבן 25">
            <a:extLst>
              <a:ext uri="{FF2B5EF4-FFF2-40B4-BE49-F238E27FC236}">
                <a16:creationId xmlns:a16="http://schemas.microsoft.com/office/drawing/2014/main" id="{BB5816BF-8558-439B-A3FF-5FE6919007BA}"/>
              </a:ext>
            </a:extLst>
          </p:cNvPr>
          <p:cNvSpPr/>
          <p:nvPr/>
        </p:nvSpPr>
        <p:spPr>
          <a:xfrm>
            <a:off x="4354183" y="-72336"/>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מסכמים יחידה</a:t>
            </a:r>
          </a:p>
        </p:txBody>
      </p:sp>
    </p:spTree>
    <p:extLst>
      <p:ext uri="{BB962C8B-B14F-4D97-AF65-F5344CB8AC3E}">
        <p14:creationId xmlns:p14="http://schemas.microsoft.com/office/powerpoint/2010/main" val="3555304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גרפיקה 3">
            <a:extLst>
              <a:ext uri="{FF2B5EF4-FFF2-40B4-BE49-F238E27FC236}">
                <a16:creationId xmlns:a16="http://schemas.microsoft.com/office/drawing/2014/main" id="{AEC35B82-0CF9-4ACB-86E9-710DE3E7F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46769" y="861254"/>
            <a:ext cx="6654432" cy="5147767"/>
          </a:xfrm>
          <a:prstGeom prst="rect">
            <a:avLst/>
          </a:prstGeom>
        </p:spPr>
      </p:pic>
      <p:sp>
        <p:nvSpPr>
          <p:cNvPr id="5" name="תיבת טקסט 15">
            <a:extLst>
              <a:ext uri="{FF2B5EF4-FFF2-40B4-BE49-F238E27FC236}">
                <a16:creationId xmlns:a16="http://schemas.microsoft.com/office/drawing/2014/main" id="{F285FC15-295B-4852-9B88-DD88AB2F03A7}"/>
              </a:ext>
            </a:extLst>
          </p:cNvPr>
          <p:cNvSpPr txBox="1"/>
          <p:nvPr/>
        </p:nvSpPr>
        <p:spPr>
          <a:xfrm>
            <a:off x="3799514" y="2340920"/>
            <a:ext cx="4788681" cy="19389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40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משהו שאני לוקח על עצמי לעשות אחרת בעקבות המפגשים...</a:t>
            </a:r>
          </a:p>
        </p:txBody>
      </p:sp>
    </p:spTree>
    <p:extLst>
      <p:ext uri="{BB962C8B-B14F-4D97-AF65-F5344CB8AC3E}">
        <p14:creationId xmlns:p14="http://schemas.microsoft.com/office/powerpoint/2010/main" val="2299769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2">
            <a:extLst>
              <a:ext uri="{FF2B5EF4-FFF2-40B4-BE49-F238E27FC236}">
                <a16:creationId xmlns:a16="http://schemas.microsoft.com/office/drawing/2014/main" id="{E1B173F9-369A-4C9B-B414-52F749E93D63}"/>
              </a:ext>
            </a:extLst>
          </p:cNvPr>
          <p:cNvSpPr txBox="1"/>
          <p:nvPr/>
        </p:nvSpPr>
        <p:spPr>
          <a:xfrm>
            <a:off x="8278226" y="2269396"/>
            <a:ext cx="3563402" cy="3359061"/>
          </a:xfrm>
          <a:prstGeom prst="rect">
            <a:avLst/>
          </a:prstGeom>
          <a:noFill/>
        </p:spPr>
        <p:txBody>
          <a:bodyPr wrap="square">
            <a:spAutoFit/>
          </a:bodyPr>
          <a:lstStyle/>
          <a:p>
            <a:pPr marL="0" indent="0">
              <a:lnSpc>
                <a:spcPct val="150000"/>
              </a:lnSpc>
              <a:buNone/>
            </a:pPr>
            <a:r>
              <a:rPr lang="he-IL" sz="2400" b="1" kern="0" dirty="0">
                <a:solidFill>
                  <a:srgbClr val="002060"/>
                </a:solidFill>
                <a:latin typeface="Calibri Light" panose="020F0302020204030204" pitchFamily="34" charset="0"/>
                <a:cs typeface="Calibri Light" panose="020F0302020204030204" pitchFamily="34" charset="0"/>
              </a:rPr>
              <a:t>1. בחרו אדם, אליו הייתם רוצים לפנות ולבקש ממנו משהו.</a:t>
            </a:r>
          </a:p>
          <a:p>
            <a:pPr marL="0" indent="0">
              <a:lnSpc>
                <a:spcPct val="150000"/>
              </a:lnSpc>
              <a:buNone/>
            </a:pPr>
            <a:r>
              <a:rPr lang="he-IL" sz="2400" b="1" kern="0" dirty="0">
                <a:solidFill>
                  <a:srgbClr val="002060"/>
                </a:solidFill>
                <a:latin typeface="Calibri Light" panose="020F0302020204030204" pitchFamily="34" charset="0"/>
                <a:cs typeface="Calibri Light" panose="020F0302020204030204" pitchFamily="34" charset="0"/>
              </a:rPr>
              <a:t>2. רשמו לפניכם מה אתם רוצים לבקש לפי מודל </a:t>
            </a:r>
            <a:r>
              <a:rPr lang="he-IL" sz="2400" b="1" kern="0" dirty="0" err="1">
                <a:solidFill>
                  <a:srgbClr val="002060"/>
                </a:solidFill>
                <a:latin typeface="Calibri Light" panose="020F0302020204030204" pitchFamily="34" charset="0"/>
                <a:cs typeface="Calibri Light" panose="020F0302020204030204" pitchFamily="34" charset="0"/>
              </a:rPr>
              <a:t>פתרת"י</a:t>
            </a:r>
            <a:r>
              <a:rPr lang="he-IL" sz="2400" b="1" kern="0" dirty="0">
                <a:solidFill>
                  <a:srgbClr val="002060"/>
                </a:solidFill>
                <a:latin typeface="Calibri Light" panose="020F0302020204030204" pitchFamily="34" charset="0"/>
                <a:cs typeface="Calibri Light" panose="020F0302020204030204" pitchFamily="34" charset="0"/>
              </a:rPr>
              <a:t>.</a:t>
            </a:r>
          </a:p>
          <a:p>
            <a:pPr marL="0" indent="0">
              <a:lnSpc>
                <a:spcPct val="150000"/>
              </a:lnSpc>
              <a:buNone/>
            </a:pPr>
            <a:r>
              <a:rPr lang="he-IL" sz="2400" b="1" kern="0" dirty="0">
                <a:solidFill>
                  <a:srgbClr val="002060"/>
                </a:solidFill>
                <a:latin typeface="Calibri Light" panose="020F0302020204030204" pitchFamily="34" charset="0"/>
                <a:cs typeface="Calibri Light" panose="020F0302020204030204" pitchFamily="34" charset="0"/>
              </a:rPr>
              <a:t>3. פנו אליו/ה והקפידו לדבר לפי מה שכתבתם. </a:t>
            </a:r>
          </a:p>
        </p:txBody>
      </p:sp>
      <p:pic>
        <p:nvPicPr>
          <p:cNvPr id="8" name="Google Shape;443;p26">
            <a:extLst>
              <a:ext uri="{FF2B5EF4-FFF2-40B4-BE49-F238E27FC236}">
                <a16:creationId xmlns:a16="http://schemas.microsoft.com/office/drawing/2014/main" id="{3D232733-A08F-49B2-8775-B1921625BE6F}"/>
              </a:ext>
            </a:extLst>
          </p:cNvPr>
          <p:cNvPicPr preferRelativeResize="0"/>
          <p:nvPr/>
        </p:nvPicPr>
        <p:blipFill rotWithShape="1">
          <a:blip r:embed="rId3">
            <a:alphaModFix/>
          </a:blip>
          <a:srcRect/>
          <a:stretch/>
        </p:blipFill>
        <p:spPr>
          <a:xfrm>
            <a:off x="7872000" y="782356"/>
            <a:ext cx="4320000" cy="1116897"/>
          </a:xfrm>
          <a:prstGeom prst="rect">
            <a:avLst/>
          </a:prstGeom>
          <a:noFill/>
          <a:ln>
            <a:noFill/>
          </a:ln>
        </p:spPr>
      </p:pic>
      <p:pic>
        <p:nvPicPr>
          <p:cNvPr id="11" name="Google Shape;445;p26">
            <a:extLst>
              <a:ext uri="{FF2B5EF4-FFF2-40B4-BE49-F238E27FC236}">
                <a16:creationId xmlns:a16="http://schemas.microsoft.com/office/drawing/2014/main" id="{2A6F4F6D-1122-4C4A-BF1A-B38AB0C41E5C}"/>
              </a:ext>
            </a:extLst>
          </p:cNvPr>
          <p:cNvPicPr preferRelativeResize="0"/>
          <p:nvPr/>
        </p:nvPicPr>
        <p:blipFill rotWithShape="1">
          <a:blip r:embed="rId4">
            <a:alphaModFix/>
          </a:blip>
          <a:srcRect/>
          <a:stretch/>
        </p:blipFill>
        <p:spPr>
          <a:xfrm>
            <a:off x="8084763" y="1138438"/>
            <a:ext cx="653851" cy="441791"/>
          </a:xfrm>
          <a:prstGeom prst="rect">
            <a:avLst/>
          </a:prstGeom>
          <a:noFill/>
          <a:ln>
            <a:noFill/>
          </a:ln>
        </p:spPr>
      </p:pic>
      <p:sp>
        <p:nvSpPr>
          <p:cNvPr id="12" name="מלבן 11">
            <a:extLst>
              <a:ext uri="{FF2B5EF4-FFF2-40B4-BE49-F238E27FC236}">
                <a16:creationId xmlns:a16="http://schemas.microsoft.com/office/drawing/2014/main" id="{129E2300-75E9-4D85-B710-CDB61D112F4C}"/>
              </a:ext>
            </a:extLst>
          </p:cNvPr>
          <p:cNvSpPr/>
          <p:nvPr/>
        </p:nvSpPr>
        <p:spPr>
          <a:xfrm>
            <a:off x="6479864" y="651738"/>
            <a:ext cx="8245423"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b="1" dirty="0">
              <a:solidFill>
                <a:schemeClr val="bg1"/>
              </a:solidFill>
              <a:latin typeface="Calibri" panose="020F0502020204030204" pitchFamily="34" charset="0"/>
              <a:cs typeface="Calibri" panose="020F0502020204030204" pitchFamily="34" charset="0"/>
            </a:endParaRPr>
          </a:p>
        </p:txBody>
      </p:sp>
      <p:sp>
        <p:nvSpPr>
          <p:cNvPr id="13" name="מלבן 12">
            <a:extLst>
              <a:ext uri="{FF2B5EF4-FFF2-40B4-BE49-F238E27FC236}">
                <a16:creationId xmlns:a16="http://schemas.microsoft.com/office/drawing/2014/main" id="{DFB5407A-DFEA-4077-A126-831F0E5985C2}"/>
              </a:ext>
            </a:extLst>
          </p:cNvPr>
          <p:cNvSpPr/>
          <p:nvPr/>
        </p:nvSpPr>
        <p:spPr>
          <a:xfrm>
            <a:off x="6479863" y="651737"/>
            <a:ext cx="8245423"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bg1"/>
                </a:solidFill>
                <a:latin typeface="Calibri" panose="020F0502020204030204" pitchFamily="34" charset="0"/>
                <a:cs typeface="Calibri" panose="020F0502020204030204" pitchFamily="34" charset="0"/>
              </a:rPr>
              <a:t>רעיונות ליישום</a:t>
            </a:r>
          </a:p>
        </p:txBody>
      </p:sp>
      <p:cxnSp>
        <p:nvCxnSpPr>
          <p:cNvPr id="3" name="מחבר ישר 2">
            <a:extLst>
              <a:ext uri="{FF2B5EF4-FFF2-40B4-BE49-F238E27FC236}">
                <a16:creationId xmlns:a16="http://schemas.microsoft.com/office/drawing/2014/main" id="{B460D458-FCAE-4301-9078-5BA8A286A47A}"/>
              </a:ext>
            </a:extLst>
          </p:cNvPr>
          <p:cNvCxnSpPr>
            <a:cxnSpLocks/>
          </p:cNvCxnSpPr>
          <p:nvPr/>
        </p:nvCxnSpPr>
        <p:spPr>
          <a:xfrm>
            <a:off x="7995921" y="2027964"/>
            <a:ext cx="0" cy="205297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2">
            <a:extLst>
              <a:ext uri="{FF2B5EF4-FFF2-40B4-BE49-F238E27FC236}">
                <a16:creationId xmlns:a16="http://schemas.microsoft.com/office/drawing/2014/main" id="{FC3714FB-652D-4BE9-8764-25227C59908B}"/>
              </a:ext>
            </a:extLst>
          </p:cNvPr>
          <p:cNvSpPr txBox="1"/>
          <p:nvPr/>
        </p:nvSpPr>
        <p:spPr>
          <a:xfrm>
            <a:off x="4642148" y="2158579"/>
            <a:ext cx="3380860" cy="1697068"/>
          </a:xfrm>
          <a:prstGeom prst="rect">
            <a:avLst/>
          </a:prstGeom>
          <a:noFill/>
        </p:spPr>
        <p:txBody>
          <a:bodyPr wrap="square">
            <a:spAutoFit/>
          </a:bodyPr>
          <a:lstStyle/>
          <a:p>
            <a:pPr marL="45720" indent="0" algn="ctr">
              <a:lnSpc>
                <a:spcPct val="150000"/>
              </a:lnSpc>
              <a:buNone/>
            </a:pPr>
            <a:r>
              <a:rPr lang="he-IL" sz="2400" b="1" kern="0" dirty="0">
                <a:solidFill>
                  <a:srgbClr val="002060"/>
                </a:solidFill>
                <a:latin typeface="Calibri Light" panose="020F0302020204030204" pitchFamily="34" charset="0"/>
                <a:cs typeface="Calibri Light" panose="020F0302020204030204" pitchFamily="34" charset="0"/>
                <a:sym typeface="Arial"/>
              </a:rPr>
              <a:t>כתבו סיום/ המשך לסיפור על עילאי.</a:t>
            </a:r>
          </a:p>
          <a:p>
            <a:pPr marL="45720" indent="0" algn="ctr">
              <a:lnSpc>
                <a:spcPct val="150000"/>
              </a:lnSpc>
              <a:buNone/>
            </a:pPr>
            <a:r>
              <a:rPr lang="he-IL" sz="2400" b="1" kern="0" spc="0" dirty="0">
                <a:solidFill>
                  <a:srgbClr val="002060"/>
                </a:solidFill>
                <a:latin typeface="Calibri Light" panose="020F0302020204030204" pitchFamily="34" charset="0"/>
                <a:cs typeface="Calibri Light" panose="020F0302020204030204" pitchFamily="34" charset="0"/>
                <a:sym typeface="Arial"/>
              </a:rPr>
              <a:t>השתמשו במודל </a:t>
            </a:r>
            <a:r>
              <a:rPr lang="he-IL" sz="2400" b="1" kern="0" spc="0" dirty="0" err="1">
                <a:solidFill>
                  <a:srgbClr val="002060"/>
                </a:solidFill>
                <a:latin typeface="Calibri Light" panose="020F0302020204030204" pitchFamily="34" charset="0"/>
                <a:cs typeface="Calibri Light" panose="020F0302020204030204" pitchFamily="34" charset="0"/>
                <a:sym typeface="Arial"/>
              </a:rPr>
              <a:t>פתרת"י</a:t>
            </a:r>
            <a:r>
              <a:rPr lang="he-IL" sz="2400" b="1" kern="0" spc="0" dirty="0">
                <a:solidFill>
                  <a:srgbClr val="002060"/>
                </a:solidFill>
                <a:latin typeface="Calibri Light" panose="020F0302020204030204" pitchFamily="34" charset="0"/>
                <a:cs typeface="Calibri Light" panose="020F0302020204030204" pitchFamily="34" charset="0"/>
                <a:sym typeface="Arial"/>
              </a:rPr>
              <a:t>.</a:t>
            </a:r>
          </a:p>
        </p:txBody>
      </p:sp>
      <p:cxnSp>
        <p:nvCxnSpPr>
          <p:cNvPr id="15" name="מחבר ישר 14">
            <a:extLst>
              <a:ext uri="{FF2B5EF4-FFF2-40B4-BE49-F238E27FC236}">
                <a16:creationId xmlns:a16="http://schemas.microsoft.com/office/drawing/2014/main" id="{CBCF2DBD-7317-4754-A7A1-0192C1A0E346}"/>
              </a:ext>
            </a:extLst>
          </p:cNvPr>
          <p:cNvCxnSpPr>
            <a:cxnSpLocks/>
          </p:cNvCxnSpPr>
          <p:nvPr/>
        </p:nvCxnSpPr>
        <p:spPr>
          <a:xfrm>
            <a:off x="4518540" y="1919107"/>
            <a:ext cx="0" cy="205297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a16="http://schemas.microsoft.com/office/drawing/2014/main" id="{471720A6-33D1-442A-B50F-0A8DED6B352D}"/>
              </a:ext>
            </a:extLst>
          </p:cNvPr>
          <p:cNvSpPr txBox="1"/>
          <p:nvPr/>
        </p:nvSpPr>
        <p:spPr>
          <a:xfrm>
            <a:off x="76201" y="2015547"/>
            <a:ext cx="4318732" cy="3913059"/>
          </a:xfrm>
          <a:prstGeom prst="rect">
            <a:avLst/>
          </a:prstGeom>
          <a:noFill/>
        </p:spPr>
        <p:txBody>
          <a:bodyPr wrap="square">
            <a:spAutoFit/>
          </a:bodyPr>
          <a:lstStyle/>
          <a:p>
            <a:pPr marL="45720" indent="0">
              <a:lnSpc>
                <a:spcPct val="150000"/>
              </a:lnSpc>
              <a:buNone/>
            </a:pPr>
            <a:r>
              <a:rPr lang="he-IL" sz="2400" b="1" kern="0" spc="0" dirty="0">
                <a:solidFill>
                  <a:srgbClr val="002060"/>
                </a:solidFill>
                <a:latin typeface="Calibri Light" panose="020F0302020204030204" pitchFamily="34" charset="0"/>
                <a:cs typeface="Calibri Light" panose="020F0302020204030204" pitchFamily="34" charset="0"/>
                <a:sym typeface="Arial"/>
              </a:rPr>
              <a:t>התחלקו לקבוצות:</a:t>
            </a:r>
          </a:p>
          <a:p>
            <a:pPr marL="45720" indent="0">
              <a:lnSpc>
                <a:spcPct val="150000"/>
              </a:lnSpc>
              <a:buNone/>
            </a:pPr>
            <a:r>
              <a:rPr lang="he-IL" sz="2400" b="1" u="sng" kern="0" dirty="0">
                <a:solidFill>
                  <a:srgbClr val="002060"/>
                </a:solidFill>
                <a:latin typeface="Calibri Light" panose="020F0302020204030204" pitchFamily="34" charset="0"/>
                <a:cs typeface="Calibri Light" panose="020F0302020204030204" pitchFamily="34" charset="0"/>
                <a:sym typeface="Arial"/>
              </a:rPr>
              <a:t>קבוצה אחת </a:t>
            </a:r>
            <a:r>
              <a:rPr lang="he-IL" sz="2400" b="1" kern="0" dirty="0">
                <a:solidFill>
                  <a:srgbClr val="002060"/>
                </a:solidFill>
                <a:latin typeface="Calibri Light" panose="020F0302020204030204" pitchFamily="34" charset="0"/>
                <a:cs typeface="Calibri Light" panose="020F0302020204030204" pitchFamily="34" charset="0"/>
                <a:sym typeface="Arial"/>
              </a:rPr>
              <a:t>תכין לוח כיתתי המלמד את המודל.</a:t>
            </a:r>
          </a:p>
          <a:p>
            <a:pPr marL="45720" indent="0">
              <a:lnSpc>
                <a:spcPct val="150000"/>
              </a:lnSpc>
              <a:buNone/>
            </a:pPr>
            <a:r>
              <a:rPr lang="he-IL" sz="2400" b="1" u="sng" kern="0" spc="0" dirty="0">
                <a:solidFill>
                  <a:srgbClr val="002060"/>
                </a:solidFill>
                <a:latin typeface="Calibri Light" panose="020F0302020204030204" pitchFamily="34" charset="0"/>
                <a:cs typeface="Calibri Light" panose="020F0302020204030204" pitchFamily="34" charset="0"/>
                <a:sym typeface="Arial"/>
              </a:rPr>
              <a:t>קבוצה שניה ושלישית </a:t>
            </a:r>
            <a:r>
              <a:rPr lang="he-IL" sz="2400" b="1" kern="0" spc="0" dirty="0">
                <a:solidFill>
                  <a:srgbClr val="002060"/>
                </a:solidFill>
                <a:latin typeface="Calibri Light" panose="020F0302020204030204" pitchFamily="34" charset="0"/>
                <a:cs typeface="Calibri Light" panose="020F0302020204030204" pitchFamily="34" charset="0"/>
                <a:sym typeface="Arial"/>
              </a:rPr>
              <a:t>ילמדו ייצוג עצמי ואת המודל בכיתות צעירות יותר. </a:t>
            </a:r>
          </a:p>
          <a:p>
            <a:pPr marL="45720" indent="0">
              <a:lnSpc>
                <a:spcPct val="150000"/>
              </a:lnSpc>
              <a:buNone/>
            </a:pPr>
            <a:r>
              <a:rPr lang="he-IL" sz="2400" b="1" u="sng" kern="0" dirty="0">
                <a:solidFill>
                  <a:srgbClr val="002060"/>
                </a:solidFill>
                <a:latin typeface="Calibri Light" panose="020F0302020204030204" pitchFamily="34" charset="0"/>
                <a:cs typeface="Calibri Light" panose="020F0302020204030204" pitchFamily="34" charset="0"/>
                <a:sym typeface="Arial"/>
              </a:rPr>
              <a:t>קבוצה רביעית </a:t>
            </a:r>
            <a:r>
              <a:rPr lang="he-IL" sz="2400" b="1" kern="0" dirty="0">
                <a:solidFill>
                  <a:srgbClr val="002060"/>
                </a:solidFill>
                <a:latin typeface="Calibri Light" panose="020F0302020204030204" pitchFamily="34" charset="0"/>
                <a:cs typeface="Calibri Light" panose="020F0302020204030204" pitchFamily="34" charset="0"/>
                <a:sym typeface="Arial"/>
              </a:rPr>
              <a:t>תכין דף ניווט עם המודל לכל תלמידי הכיתה. </a:t>
            </a:r>
            <a:endParaRPr lang="he-IL" sz="2400" b="1" kern="0" spc="0" dirty="0">
              <a:solidFill>
                <a:srgbClr val="002060"/>
              </a:solidFill>
              <a:latin typeface="Calibri Light" panose="020F0302020204030204" pitchFamily="34" charset="0"/>
              <a:cs typeface="Calibri Light" panose="020F0302020204030204" pitchFamily="34" charset="0"/>
              <a:sym typeface="Arial"/>
            </a:endParaRPr>
          </a:p>
        </p:txBody>
      </p:sp>
      <p:cxnSp>
        <p:nvCxnSpPr>
          <p:cNvPr id="23" name="מחבר ישר 22">
            <a:extLst>
              <a:ext uri="{FF2B5EF4-FFF2-40B4-BE49-F238E27FC236}">
                <a16:creationId xmlns:a16="http://schemas.microsoft.com/office/drawing/2014/main" id="{B662ED3D-6BA8-4345-A617-0612BAA4974F}"/>
              </a:ext>
            </a:extLst>
          </p:cNvPr>
          <p:cNvCxnSpPr>
            <a:cxnSpLocks/>
          </p:cNvCxnSpPr>
          <p:nvPr/>
        </p:nvCxnSpPr>
        <p:spPr>
          <a:xfrm>
            <a:off x="7995921" y="4402668"/>
            <a:ext cx="0" cy="2052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a:extLst>
              <a:ext uri="{FF2B5EF4-FFF2-40B4-BE49-F238E27FC236}">
                <a16:creationId xmlns:a16="http://schemas.microsoft.com/office/drawing/2014/main" id="{CFA5F2B8-F1C3-4E29-B4D7-1202126E5B5B}"/>
              </a:ext>
            </a:extLst>
          </p:cNvPr>
          <p:cNvCxnSpPr>
            <a:cxnSpLocks/>
          </p:cNvCxnSpPr>
          <p:nvPr/>
        </p:nvCxnSpPr>
        <p:spPr>
          <a:xfrm>
            <a:off x="4518540" y="4293811"/>
            <a:ext cx="0" cy="20529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31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ציין מיקום של תמונה 6" descr="מדפסת עם מילוי מלא">
            <a:extLst>
              <a:ext uri="{FF2B5EF4-FFF2-40B4-BE49-F238E27FC236}">
                <a16:creationId xmlns:a16="http://schemas.microsoft.com/office/drawing/2014/main" id="{8E020C01-BCDC-43C2-A091-3D564C9C0733}"/>
              </a:ext>
            </a:extLst>
          </p:cNvPr>
          <p:cNvPicPr>
            <a:picLocks noGrp="1" noChangeAspect="1"/>
          </p:cNvPicPr>
          <p:nvPr>
            <p:ph type="pic"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520" b="10520"/>
          <a:stretch>
            <a:fillRect/>
          </a:stretch>
        </p:blipFill>
        <p:spPr/>
      </p:pic>
      <p:sp>
        <p:nvSpPr>
          <p:cNvPr id="4" name="כותרת 3">
            <a:extLst>
              <a:ext uri="{FF2B5EF4-FFF2-40B4-BE49-F238E27FC236}">
                <a16:creationId xmlns:a16="http://schemas.microsoft.com/office/drawing/2014/main" id="{E7896BFF-304C-4BD9-AEA8-51CC32E78D5A}"/>
              </a:ext>
            </a:extLst>
          </p:cNvPr>
          <p:cNvSpPr>
            <a:spLocks noGrp="1"/>
          </p:cNvSpPr>
          <p:nvPr>
            <p:ph type="title"/>
          </p:nvPr>
        </p:nvSpPr>
        <p:spPr/>
        <p:txBody>
          <a:bodyPr>
            <a:normAutofit fontScale="90000"/>
          </a:bodyPr>
          <a:lstStyle/>
          <a:p>
            <a:r>
              <a:rPr lang="he-IL" dirty="0"/>
              <a:t>דפים להדפסה</a:t>
            </a:r>
            <a:endParaRPr lang="aa-ET" dirty="0"/>
          </a:p>
        </p:txBody>
      </p:sp>
    </p:spTree>
    <p:extLst>
      <p:ext uri="{BB962C8B-B14F-4D97-AF65-F5344CB8AC3E}">
        <p14:creationId xmlns:p14="http://schemas.microsoft.com/office/powerpoint/2010/main" val="1558499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10bd9a968a8_0_2"/>
          <p:cNvSpPr txBox="1"/>
          <p:nvPr/>
        </p:nvSpPr>
        <p:spPr>
          <a:xfrm>
            <a:off x="1711497" y="198814"/>
            <a:ext cx="8769000" cy="11082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6600"/>
              <a:buFont typeface="Arial"/>
              <a:buNone/>
            </a:pPr>
            <a:r>
              <a:rPr lang="x-none" sz="6600" b="1" i="0" u="none" strike="noStrike" cap="none" dirty="0">
                <a:solidFill>
                  <a:srgbClr val="002060"/>
                </a:solidFill>
                <a:latin typeface="Calibri"/>
                <a:ea typeface="Calibri"/>
                <a:cs typeface="Calibri"/>
                <a:sym typeface="Calibri"/>
              </a:rPr>
              <a:t> </a:t>
            </a:r>
            <a:r>
              <a:rPr lang="he-IL" sz="6600" b="1" i="0" u="none" strike="noStrike" cap="none" dirty="0">
                <a:solidFill>
                  <a:srgbClr val="002060"/>
                </a:solidFill>
                <a:latin typeface="Calibri"/>
                <a:ea typeface="Calibri"/>
                <a:cs typeface="Calibri"/>
                <a:sym typeface="Calibri"/>
              </a:rPr>
              <a:t>תרגול מודל </a:t>
            </a:r>
            <a:r>
              <a:rPr lang="he-IL" sz="6600" b="1" i="0" u="none" strike="noStrike" cap="none" dirty="0" err="1">
                <a:solidFill>
                  <a:srgbClr val="002060"/>
                </a:solidFill>
                <a:latin typeface="Calibri"/>
                <a:ea typeface="Calibri"/>
                <a:cs typeface="Calibri"/>
                <a:sym typeface="Calibri"/>
              </a:rPr>
              <a:t>פתרת"י</a:t>
            </a:r>
            <a:endParaRPr sz="1400" b="0" i="0" u="none" strike="noStrike" cap="none" dirty="0">
              <a:solidFill>
                <a:srgbClr val="000000"/>
              </a:solidFill>
              <a:latin typeface="Arial"/>
              <a:ea typeface="Arial"/>
              <a:cs typeface="Arial"/>
              <a:sym typeface="Arial"/>
            </a:endParaRPr>
          </a:p>
        </p:txBody>
      </p:sp>
      <p:pic>
        <p:nvPicPr>
          <p:cNvPr id="9" name="תמונה 8"/>
          <p:cNvPicPr>
            <a:picLocks noChangeAspect="1"/>
          </p:cNvPicPr>
          <p:nvPr/>
        </p:nvPicPr>
        <p:blipFill rotWithShape="1">
          <a:blip r:embed="rId3">
            <a:clrChange>
              <a:clrFrom>
                <a:srgbClr val="FFFFFF"/>
              </a:clrFrom>
              <a:clrTo>
                <a:srgbClr val="FFFFFF">
                  <a:alpha val="0"/>
                </a:srgbClr>
              </a:clrTo>
            </a:clrChange>
          </a:blip>
          <a:srcRect l="5243" t="6224" r="4670" b="7045"/>
          <a:stretch/>
        </p:blipFill>
        <p:spPr>
          <a:xfrm>
            <a:off x="6095997" y="1817468"/>
            <a:ext cx="6382327" cy="4729019"/>
          </a:xfrm>
          <a:prstGeom prst="rect">
            <a:avLst/>
          </a:prstGeom>
        </p:spPr>
      </p:pic>
      <p:pic>
        <p:nvPicPr>
          <p:cNvPr id="10" name="תמונה 9"/>
          <p:cNvPicPr>
            <a:picLocks noChangeAspect="1"/>
          </p:cNvPicPr>
          <p:nvPr/>
        </p:nvPicPr>
        <p:blipFill rotWithShape="1">
          <a:blip r:embed="rId3">
            <a:clrChange>
              <a:clrFrom>
                <a:srgbClr val="FFFFFF"/>
              </a:clrFrom>
              <a:clrTo>
                <a:srgbClr val="FFFFFF">
                  <a:alpha val="0"/>
                </a:srgbClr>
              </a:clrTo>
            </a:clrChange>
          </a:blip>
          <a:srcRect l="5243" t="6224" r="4670" b="7045"/>
          <a:stretch/>
        </p:blipFill>
        <p:spPr>
          <a:xfrm>
            <a:off x="0" y="1817467"/>
            <a:ext cx="6382327" cy="4729019"/>
          </a:xfrm>
          <a:prstGeom prst="rect">
            <a:avLst/>
          </a:prstGeom>
        </p:spPr>
      </p:pic>
      <p:sp>
        <p:nvSpPr>
          <p:cNvPr id="11" name="TextBox 10"/>
          <p:cNvSpPr txBox="1"/>
          <p:nvPr/>
        </p:nvSpPr>
        <p:spPr>
          <a:xfrm>
            <a:off x="6694939" y="2214441"/>
            <a:ext cx="4157449" cy="3570208"/>
          </a:xfrm>
          <a:prstGeom prst="rect">
            <a:avLst/>
          </a:prstGeom>
          <a:noFill/>
        </p:spPr>
        <p:txBody>
          <a:bodyPr wrap="square" rtlCol="1">
            <a:spAutoFit/>
          </a:bodyPr>
          <a:lstStyle/>
          <a:p>
            <a:pPr>
              <a:buClr>
                <a:srgbClr val="000000"/>
              </a:buClr>
              <a:buFont typeface="Arial"/>
              <a:buNone/>
            </a:pPr>
            <a:r>
              <a:rPr lang="he-IL" sz="1600" b="1" kern="0" dirty="0">
                <a:latin typeface="Calibri"/>
                <a:ea typeface="Calibri"/>
                <a:cs typeface="Calibri"/>
                <a:sym typeface="Calibri"/>
              </a:rPr>
              <a:t>פנייה ל...</a:t>
            </a:r>
            <a:r>
              <a:rPr lang="he-IL" sz="1600" kern="0" dirty="0">
                <a:latin typeface="Calibri"/>
                <a:ea typeface="Calibri"/>
                <a:cs typeface="Calibri"/>
                <a:sym typeface="Calibri"/>
              </a:rPr>
              <a:t>: </a:t>
            </a:r>
            <a:endParaRPr lang="he-IL" kern="0" dirty="0">
              <a:sym typeface="Arial"/>
            </a:endParaRPr>
          </a:p>
          <a:p>
            <a:pPr>
              <a:buClr>
                <a:srgbClr val="000000"/>
              </a:buClr>
              <a:buFont typeface="Arial"/>
              <a:buNone/>
            </a:pPr>
            <a:r>
              <a:rPr lang="he-IL" sz="1600" kern="0" dirty="0">
                <a:solidFill>
                  <a:srgbClr val="000000"/>
                </a:solidFill>
                <a:latin typeface="Calibri"/>
                <a:ea typeface="Calibri"/>
                <a:cs typeface="Calibri"/>
                <a:sym typeface="Calibri"/>
              </a:rPr>
              <a:t>אני מבקש לשוחח אתך על...</a:t>
            </a:r>
            <a:br>
              <a:rPr lang="he-IL" sz="1600" kern="0" dirty="0">
                <a:solidFill>
                  <a:srgbClr val="000000"/>
                </a:solidFill>
                <a:latin typeface="Calibri"/>
                <a:ea typeface="Calibri"/>
                <a:cs typeface="Calibri"/>
                <a:sym typeface="Calibri"/>
              </a:rPr>
            </a:br>
            <a:r>
              <a:rPr lang="he-IL" sz="1600" kern="0" dirty="0">
                <a:solidFill>
                  <a:srgbClr val="000000"/>
                </a:solidFill>
                <a:latin typeface="Calibri"/>
                <a:ea typeface="Calibri"/>
                <a:cs typeface="Calibri"/>
                <a:sym typeface="Calibri"/>
              </a:rPr>
              <a:t>__________________________________</a:t>
            </a:r>
            <a:endParaRPr lang="he-IL" kern="0" dirty="0">
              <a:solidFill>
                <a:srgbClr val="000000"/>
              </a:solidFill>
              <a:sym typeface="Arial"/>
            </a:endParaRPr>
          </a:p>
          <a:p>
            <a:pPr>
              <a:buClr>
                <a:srgbClr val="000000"/>
              </a:buClr>
              <a:buFont typeface="Arial"/>
              <a:buNone/>
            </a:pPr>
            <a:endParaRPr lang="he-IL" sz="1600" b="1" kern="0" dirty="0">
              <a:solidFill>
                <a:srgbClr val="000000"/>
              </a:solidFill>
              <a:latin typeface="Calibri"/>
              <a:ea typeface="Calibri"/>
              <a:cs typeface="Calibri"/>
              <a:sym typeface="Calibri"/>
            </a:endParaRPr>
          </a:p>
          <a:p>
            <a:pPr>
              <a:buClr>
                <a:srgbClr val="000000"/>
              </a:buClr>
              <a:buFont typeface="Arial"/>
              <a:buNone/>
            </a:pPr>
            <a:r>
              <a:rPr lang="he-IL" sz="1600" b="1" kern="0" dirty="0">
                <a:solidFill>
                  <a:srgbClr val="000000"/>
                </a:solidFill>
                <a:latin typeface="Calibri"/>
                <a:ea typeface="Calibri"/>
                <a:cs typeface="Calibri"/>
                <a:sym typeface="Calibri"/>
              </a:rPr>
              <a:t>תיאור הקושי:</a:t>
            </a:r>
            <a:r>
              <a:rPr lang="he-IL" sz="1600" kern="0" dirty="0">
                <a:solidFill>
                  <a:srgbClr val="000000"/>
                </a:solidFill>
                <a:latin typeface="Calibri"/>
                <a:ea typeface="Calibri"/>
                <a:cs typeface="Calibri"/>
                <a:sym typeface="Calibri"/>
              </a:rPr>
              <a:t> </a:t>
            </a:r>
            <a:endParaRPr lang="he-IL" kern="0" dirty="0">
              <a:solidFill>
                <a:srgbClr val="000000"/>
              </a:solidFill>
              <a:sym typeface="Arial"/>
            </a:endParaRPr>
          </a:p>
          <a:p>
            <a:pPr>
              <a:buClr>
                <a:srgbClr val="000000"/>
              </a:buClr>
              <a:buFont typeface="Arial"/>
              <a:buNone/>
            </a:pPr>
            <a:r>
              <a:rPr lang="he-IL" sz="1600" kern="0" dirty="0">
                <a:solidFill>
                  <a:srgbClr val="000000"/>
                </a:solidFill>
                <a:latin typeface="Calibri"/>
                <a:ea typeface="Calibri"/>
                <a:cs typeface="Calibri"/>
                <a:sym typeface="Calibri"/>
              </a:rPr>
              <a:t>יש לי בעיה…_________________________</a:t>
            </a:r>
          </a:p>
          <a:p>
            <a:pPr>
              <a:buClr>
                <a:srgbClr val="000000"/>
              </a:buClr>
              <a:buFont typeface="Arial"/>
              <a:buNone/>
            </a:pPr>
            <a:r>
              <a:rPr lang="he-IL" sz="1600" kern="0" dirty="0">
                <a:solidFill>
                  <a:srgbClr val="000000"/>
                </a:solidFill>
                <a:latin typeface="Calibri"/>
                <a:ea typeface="Calibri"/>
                <a:cs typeface="Calibri"/>
                <a:sym typeface="Calibri"/>
              </a:rPr>
              <a:t>__________________________________</a:t>
            </a:r>
          </a:p>
          <a:p>
            <a:pPr>
              <a:buClr>
                <a:srgbClr val="000000"/>
              </a:buClr>
              <a:buFont typeface="Arial"/>
              <a:buNone/>
            </a:pPr>
            <a:endParaRPr lang="he-IL" sz="1600" b="1" kern="0" dirty="0">
              <a:solidFill>
                <a:srgbClr val="000000"/>
              </a:solidFill>
              <a:latin typeface="Calibri"/>
              <a:ea typeface="Calibri"/>
              <a:cs typeface="Calibri"/>
              <a:sym typeface="Calibri"/>
            </a:endParaRPr>
          </a:p>
          <a:p>
            <a:pPr>
              <a:buClr>
                <a:srgbClr val="000000"/>
              </a:buClr>
              <a:buFont typeface="Arial"/>
              <a:buNone/>
            </a:pPr>
            <a:r>
              <a:rPr lang="he-IL" sz="1600" b="1" kern="0" dirty="0">
                <a:solidFill>
                  <a:srgbClr val="000000"/>
                </a:solidFill>
                <a:latin typeface="Calibri"/>
                <a:ea typeface="Calibri"/>
                <a:cs typeface="Calibri"/>
                <a:sym typeface="Calibri"/>
              </a:rPr>
              <a:t>תיאור הבקשה</a:t>
            </a:r>
            <a:r>
              <a:rPr lang="he-IL" sz="1600" kern="0" dirty="0">
                <a:solidFill>
                  <a:srgbClr val="000000"/>
                </a:solidFill>
                <a:latin typeface="Calibri"/>
                <a:ea typeface="Calibri"/>
                <a:cs typeface="Calibri"/>
                <a:sym typeface="Calibri"/>
              </a:rPr>
              <a:t>:</a:t>
            </a:r>
            <a:endParaRPr lang="he-IL" kern="0" dirty="0">
              <a:solidFill>
                <a:srgbClr val="000000"/>
              </a:solidFill>
              <a:sym typeface="Arial"/>
            </a:endParaRPr>
          </a:p>
          <a:p>
            <a:pPr>
              <a:buClr>
                <a:srgbClr val="000000"/>
              </a:buClr>
              <a:buFont typeface="Arial"/>
              <a:buNone/>
            </a:pPr>
            <a:r>
              <a:rPr lang="he-IL" sz="1600" kern="0" dirty="0">
                <a:solidFill>
                  <a:srgbClr val="000000"/>
                </a:solidFill>
                <a:latin typeface="Calibri"/>
                <a:ea typeface="Calibri"/>
                <a:cs typeface="Calibri"/>
                <a:sym typeface="Calibri"/>
              </a:rPr>
              <a:t>מאוד יעזור לי,  אם..___________________</a:t>
            </a:r>
          </a:p>
          <a:p>
            <a:pPr>
              <a:buClr>
                <a:srgbClr val="000000"/>
              </a:buClr>
              <a:buFont typeface="Arial"/>
              <a:buNone/>
            </a:pPr>
            <a:r>
              <a:rPr lang="he-IL" sz="1600" kern="0" dirty="0">
                <a:solidFill>
                  <a:srgbClr val="000000"/>
                </a:solidFill>
                <a:latin typeface="Calibri"/>
                <a:cs typeface="Calibri"/>
                <a:sym typeface="Calibri"/>
              </a:rPr>
              <a:t>_________________________________</a:t>
            </a:r>
            <a:endParaRPr lang="he-IL" sz="1600" kern="0" dirty="0">
              <a:solidFill>
                <a:srgbClr val="000000"/>
              </a:solidFill>
              <a:sym typeface="Arial"/>
            </a:endParaRPr>
          </a:p>
          <a:p>
            <a:pPr>
              <a:buClr>
                <a:srgbClr val="000000"/>
              </a:buClr>
              <a:buFont typeface="Arial"/>
              <a:buNone/>
            </a:pPr>
            <a:endParaRPr lang="he-IL" kern="0" dirty="0">
              <a:solidFill>
                <a:srgbClr val="000000"/>
              </a:solidFill>
              <a:sym typeface="Arial"/>
            </a:endParaRPr>
          </a:p>
          <a:p>
            <a:pPr>
              <a:buClr>
                <a:srgbClr val="000000"/>
              </a:buClr>
              <a:buFont typeface="Arial"/>
              <a:buNone/>
            </a:pPr>
            <a:r>
              <a:rPr lang="he-IL" sz="1600" b="1" kern="0" dirty="0">
                <a:solidFill>
                  <a:srgbClr val="000000"/>
                </a:solidFill>
                <a:latin typeface="Calibri"/>
                <a:ea typeface="Calibri"/>
                <a:cs typeface="Calibri"/>
                <a:sym typeface="Calibri"/>
              </a:rPr>
              <a:t>אמירת תודה</a:t>
            </a:r>
            <a:r>
              <a:rPr lang="he-IL" sz="1600" kern="0" dirty="0">
                <a:solidFill>
                  <a:srgbClr val="000000"/>
                </a:solidFill>
                <a:latin typeface="Calibri"/>
                <a:ea typeface="Calibri"/>
                <a:cs typeface="Calibri"/>
                <a:sym typeface="Calibri"/>
              </a:rPr>
              <a:t>:</a:t>
            </a:r>
            <a:endParaRPr lang="he-IL" kern="0" dirty="0">
              <a:solidFill>
                <a:srgbClr val="000000"/>
              </a:solidFill>
              <a:sym typeface="Arial"/>
            </a:endParaRPr>
          </a:p>
          <a:p>
            <a:pPr>
              <a:buClr>
                <a:srgbClr val="000000"/>
              </a:buClr>
              <a:buFont typeface="Arial"/>
              <a:buNone/>
            </a:pPr>
            <a:r>
              <a:rPr lang="he-IL" sz="1600" kern="0" dirty="0">
                <a:solidFill>
                  <a:srgbClr val="000000"/>
                </a:solidFill>
                <a:latin typeface="Calibri"/>
                <a:ea typeface="Calibri"/>
                <a:cs typeface="Calibri"/>
                <a:sym typeface="Calibri"/>
              </a:rPr>
              <a:t>אני מודה לך</a:t>
            </a:r>
            <a:r>
              <a:rPr lang="he-IL" sz="1600" kern="0" dirty="0">
                <a:solidFill>
                  <a:srgbClr val="FF00FF"/>
                </a:solidFill>
                <a:latin typeface="Calibri"/>
                <a:ea typeface="Calibri"/>
                <a:cs typeface="Calibri"/>
                <a:sym typeface="Calibri"/>
              </a:rPr>
              <a:t> </a:t>
            </a:r>
            <a:r>
              <a:rPr lang="he-IL" sz="1600" kern="0" dirty="0">
                <a:solidFill>
                  <a:srgbClr val="000000"/>
                </a:solidFill>
                <a:latin typeface="Calibri"/>
                <a:ea typeface="Calibri"/>
                <a:cs typeface="Calibri"/>
                <a:sym typeface="Calibri"/>
              </a:rPr>
              <a:t>שהקשבת לי </a:t>
            </a:r>
            <a:endParaRPr lang="he-IL" kern="0" dirty="0">
              <a:solidFill>
                <a:srgbClr val="FF00FF"/>
              </a:solidFill>
              <a:sym typeface="Arial"/>
            </a:endParaRPr>
          </a:p>
        </p:txBody>
      </p:sp>
      <p:sp>
        <p:nvSpPr>
          <p:cNvPr id="12" name="TextBox 11"/>
          <p:cNvSpPr txBox="1"/>
          <p:nvPr/>
        </p:nvSpPr>
        <p:spPr>
          <a:xfrm>
            <a:off x="101858" y="2214441"/>
            <a:ext cx="4589343" cy="3816429"/>
          </a:xfrm>
          <a:prstGeom prst="rect">
            <a:avLst/>
          </a:prstGeom>
          <a:noFill/>
        </p:spPr>
        <p:txBody>
          <a:bodyPr wrap="square" rtlCol="1">
            <a:spAutoFit/>
          </a:bodyPr>
          <a:lstStyle/>
          <a:p>
            <a:pPr>
              <a:buClr>
                <a:srgbClr val="000000"/>
              </a:buClr>
              <a:buFont typeface="Arial"/>
              <a:buNone/>
            </a:pPr>
            <a:r>
              <a:rPr lang="he-IL" sz="1600" b="1" kern="0" dirty="0">
                <a:solidFill>
                  <a:srgbClr val="000000"/>
                </a:solidFill>
                <a:latin typeface="Calibri"/>
                <a:ea typeface="Calibri"/>
                <a:cs typeface="Calibri"/>
                <a:sym typeface="Calibri"/>
              </a:rPr>
              <a:t>פנייה ל...</a:t>
            </a:r>
            <a:r>
              <a:rPr lang="he-IL" sz="1600" kern="0" dirty="0">
                <a:solidFill>
                  <a:srgbClr val="000000"/>
                </a:solidFill>
                <a:latin typeface="Calibri"/>
                <a:ea typeface="Calibri"/>
                <a:cs typeface="Calibri"/>
                <a:sym typeface="Calibri"/>
              </a:rPr>
              <a:t>: </a:t>
            </a:r>
            <a:endParaRPr lang="he-IL" kern="0" dirty="0">
              <a:solidFill>
                <a:srgbClr val="000000"/>
              </a:solidFill>
              <a:sym typeface="Arial"/>
            </a:endParaRPr>
          </a:p>
          <a:p>
            <a:pPr>
              <a:buClr>
                <a:srgbClr val="000000"/>
              </a:buClr>
              <a:buFont typeface="Arial"/>
              <a:buNone/>
            </a:pPr>
            <a:r>
              <a:rPr lang="he-IL" sz="1600" kern="0" dirty="0">
                <a:latin typeface="Calibri"/>
                <a:ea typeface="Calibri"/>
                <a:cs typeface="Calibri"/>
                <a:sym typeface="Calibri"/>
              </a:rPr>
              <a:t>יש לך כמה דקות בשבילי?</a:t>
            </a:r>
            <a:br>
              <a:rPr lang="he-IL" sz="1600" kern="0" dirty="0">
                <a:latin typeface="Calibri"/>
                <a:ea typeface="Calibri"/>
                <a:cs typeface="Calibri"/>
                <a:sym typeface="Calibri"/>
              </a:rPr>
            </a:br>
            <a:endParaRPr lang="he-IL" kern="0" dirty="0">
              <a:sym typeface="Arial"/>
            </a:endParaRPr>
          </a:p>
          <a:p>
            <a:pPr>
              <a:buClr>
                <a:srgbClr val="000000"/>
              </a:buClr>
              <a:buFont typeface="Arial"/>
              <a:buNone/>
            </a:pPr>
            <a:r>
              <a:rPr lang="he-IL" sz="1600" b="1" kern="0" dirty="0">
                <a:solidFill>
                  <a:srgbClr val="000000"/>
                </a:solidFill>
                <a:latin typeface="Calibri"/>
                <a:ea typeface="Calibri"/>
                <a:cs typeface="Calibri"/>
                <a:sym typeface="Calibri"/>
              </a:rPr>
              <a:t>תיאור הקושי:</a:t>
            </a:r>
            <a:r>
              <a:rPr lang="he-IL" sz="1600" kern="0" dirty="0">
                <a:solidFill>
                  <a:srgbClr val="000000"/>
                </a:solidFill>
                <a:latin typeface="Calibri"/>
                <a:ea typeface="Calibri"/>
                <a:cs typeface="Calibri"/>
                <a:sym typeface="Calibri"/>
              </a:rPr>
              <a:t> </a:t>
            </a:r>
            <a:endParaRPr lang="he-IL" kern="0" dirty="0">
              <a:solidFill>
                <a:srgbClr val="000000"/>
              </a:solidFill>
              <a:sym typeface="Arial"/>
            </a:endParaRPr>
          </a:p>
          <a:p>
            <a:pPr>
              <a:buClr>
                <a:srgbClr val="000000"/>
              </a:buClr>
              <a:buFont typeface="Arial"/>
              <a:buNone/>
            </a:pPr>
            <a:r>
              <a:rPr lang="he-IL" sz="1600" kern="0" dirty="0">
                <a:solidFill>
                  <a:srgbClr val="000000"/>
                </a:solidFill>
                <a:latin typeface="Calibri"/>
                <a:ea typeface="Calibri"/>
                <a:cs typeface="Calibri"/>
                <a:sym typeface="Calibri"/>
              </a:rPr>
              <a:t>יש לי בעיה שאני……_________________________</a:t>
            </a:r>
          </a:p>
          <a:p>
            <a:pPr>
              <a:buClr>
                <a:srgbClr val="000000"/>
              </a:buClr>
              <a:buFont typeface="Arial"/>
              <a:buNone/>
            </a:pPr>
            <a:r>
              <a:rPr lang="he-IL" sz="1600" kern="0" dirty="0">
                <a:solidFill>
                  <a:srgbClr val="000000"/>
                </a:solidFill>
                <a:latin typeface="Calibri"/>
                <a:ea typeface="Calibri"/>
                <a:cs typeface="Calibri"/>
                <a:sym typeface="Calibri"/>
              </a:rPr>
              <a:t>________________________________________</a:t>
            </a:r>
          </a:p>
          <a:p>
            <a:pPr>
              <a:buClr>
                <a:srgbClr val="000000"/>
              </a:buClr>
              <a:buFont typeface="Arial"/>
              <a:buNone/>
            </a:pPr>
            <a:endParaRPr lang="he-IL" sz="1600" kern="0" dirty="0">
              <a:solidFill>
                <a:srgbClr val="000000"/>
              </a:solidFill>
              <a:latin typeface="Calibri"/>
              <a:ea typeface="Calibri"/>
              <a:cs typeface="Calibri"/>
              <a:sym typeface="Calibri"/>
            </a:endParaRPr>
          </a:p>
          <a:p>
            <a:pPr>
              <a:buClr>
                <a:srgbClr val="000000"/>
              </a:buClr>
              <a:buFont typeface="Arial"/>
              <a:buNone/>
            </a:pPr>
            <a:endParaRPr lang="he-IL" sz="1600" kern="0" dirty="0">
              <a:solidFill>
                <a:srgbClr val="000000"/>
              </a:solidFill>
              <a:latin typeface="Calibri"/>
              <a:ea typeface="Calibri"/>
              <a:cs typeface="Calibri"/>
              <a:sym typeface="Calibri"/>
            </a:endParaRPr>
          </a:p>
          <a:p>
            <a:pPr>
              <a:buClr>
                <a:srgbClr val="000000"/>
              </a:buClr>
              <a:buFont typeface="Arial"/>
              <a:buNone/>
            </a:pPr>
            <a:r>
              <a:rPr lang="he-IL" sz="1600" b="1" kern="0" dirty="0">
                <a:solidFill>
                  <a:srgbClr val="000000"/>
                </a:solidFill>
                <a:latin typeface="Calibri"/>
                <a:ea typeface="Calibri"/>
                <a:cs typeface="Calibri"/>
                <a:sym typeface="Calibri"/>
              </a:rPr>
              <a:t>תיאור הבקשה</a:t>
            </a:r>
            <a:r>
              <a:rPr lang="he-IL" sz="1600" kern="0" dirty="0">
                <a:solidFill>
                  <a:srgbClr val="000000"/>
                </a:solidFill>
                <a:latin typeface="Calibri"/>
                <a:ea typeface="Calibri"/>
                <a:cs typeface="Calibri"/>
                <a:sym typeface="Calibri"/>
              </a:rPr>
              <a:t>:</a:t>
            </a:r>
            <a:endParaRPr lang="he-IL" kern="0" dirty="0">
              <a:solidFill>
                <a:srgbClr val="000000"/>
              </a:solidFill>
              <a:sym typeface="Arial"/>
            </a:endParaRPr>
          </a:p>
          <a:p>
            <a:pPr>
              <a:buClr>
                <a:srgbClr val="000000"/>
              </a:buClr>
              <a:buFont typeface="Arial"/>
              <a:buNone/>
            </a:pPr>
            <a:r>
              <a:rPr lang="he-IL" sz="1600" kern="0" dirty="0">
                <a:solidFill>
                  <a:srgbClr val="000000"/>
                </a:solidFill>
                <a:latin typeface="Calibri"/>
                <a:ea typeface="Calibri"/>
                <a:cs typeface="Calibri"/>
                <a:sym typeface="Calibri"/>
              </a:rPr>
              <a:t>אולי יש אפשרות ש…..________________________</a:t>
            </a:r>
          </a:p>
          <a:p>
            <a:pPr>
              <a:buClr>
                <a:srgbClr val="000000"/>
              </a:buClr>
              <a:buFont typeface="Arial"/>
              <a:buNone/>
            </a:pPr>
            <a:r>
              <a:rPr lang="he-IL" sz="1600" kern="0" dirty="0">
                <a:solidFill>
                  <a:srgbClr val="000000"/>
                </a:solidFill>
                <a:latin typeface="Calibri"/>
                <a:cs typeface="Calibri"/>
                <a:sym typeface="Calibri"/>
              </a:rPr>
              <a:t>________________________________________</a:t>
            </a:r>
            <a:endParaRPr lang="he-IL" sz="1600" kern="0" dirty="0">
              <a:solidFill>
                <a:srgbClr val="000000"/>
              </a:solidFill>
              <a:sym typeface="Arial"/>
            </a:endParaRPr>
          </a:p>
          <a:p>
            <a:pPr>
              <a:buClr>
                <a:srgbClr val="000000"/>
              </a:buClr>
              <a:buFont typeface="Arial"/>
              <a:buNone/>
            </a:pPr>
            <a:endParaRPr lang="he-IL" sz="1600" kern="0" dirty="0">
              <a:solidFill>
                <a:srgbClr val="000000"/>
              </a:solidFill>
              <a:latin typeface="Calibri"/>
              <a:ea typeface="Calibri"/>
              <a:cs typeface="Calibri"/>
              <a:sym typeface="Calibri"/>
            </a:endParaRPr>
          </a:p>
          <a:p>
            <a:pPr>
              <a:buClr>
                <a:srgbClr val="000000"/>
              </a:buClr>
              <a:buFont typeface="Arial"/>
              <a:buNone/>
            </a:pPr>
            <a:endParaRPr lang="he-IL" sz="1600" b="1" kern="0" dirty="0">
              <a:solidFill>
                <a:srgbClr val="000000"/>
              </a:solidFill>
              <a:latin typeface="Calibri"/>
              <a:ea typeface="Calibri"/>
              <a:cs typeface="Calibri"/>
              <a:sym typeface="Calibri"/>
            </a:endParaRPr>
          </a:p>
          <a:p>
            <a:pPr>
              <a:buClr>
                <a:srgbClr val="000000"/>
              </a:buClr>
              <a:buFont typeface="Arial"/>
              <a:buNone/>
            </a:pPr>
            <a:r>
              <a:rPr lang="he-IL" sz="1600" b="1" kern="0" dirty="0">
                <a:solidFill>
                  <a:srgbClr val="000000"/>
                </a:solidFill>
                <a:latin typeface="Calibri"/>
                <a:ea typeface="Calibri"/>
                <a:cs typeface="Calibri"/>
                <a:sym typeface="Calibri"/>
              </a:rPr>
              <a:t>אמירת תודה</a:t>
            </a:r>
            <a:r>
              <a:rPr lang="he-IL" sz="1600" kern="0" dirty="0">
                <a:solidFill>
                  <a:srgbClr val="000000"/>
                </a:solidFill>
                <a:latin typeface="Calibri"/>
                <a:ea typeface="Calibri"/>
                <a:cs typeface="Calibri"/>
                <a:sym typeface="Calibri"/>
              </a:rPr>
              <a:t>: </a:t>
            </a:r>
            <a:endParaRPr lang="he-IL" kern="0" dirty="0">
              <a:solidFill>
                <a:srgbClr val="000000"/>
              </a:solidFill>
              <a:sym typeface="Arial"/>
            </a:endParaRPr>
          </a:p>
          <a:p>
            <a:pPr>
              <a:buClr>
                <a:srgbClr val="000000"/>
              </a:buClr>
              <a:buFont typeface="Arial"/>
              <a:buNone/>
            </a:pPr>
            <a:r>
              <a:rPr lang="he-IL" sz="1600" kern="0" dirty="0">
                <a:latin typeface="Calibri"/>
                <a:ea typeface="Calibri"/>
                <a:cs typeface="Calibri"/>
                <a:sym typeface="Calibri"/>
              </a:rPr>
              <a:t>תודה על הזמן, ההבנה וההתחשבות או: ממש תודה!</a:t>
            </a:r>
          </a:p>
        </p:txBody>
      </p:sp>
    </p:spTree>
    <p:extLst>
      <p:ext uri="{BB962C8B-B14F-4D97-AF65-F5344CB8AC3E}">
        <p14:creationId xmlns:p14="http://schemas.microsoft.com/office/powerpoint/2010/main" val="1656825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גרפיקה 4">
            <a:extLst>
              <a:ext uri="{FF2B5EF4-FFF2-40B4-BE49-F238E27FC236}">
                <a16:creationId xmlns:a16="http://schemas.microsoft.com/office/drawing/2014/main" id="{4057A2E4-550E-4E59-80DE-3C3349C3BC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469026"/>
            <a:ext cx="4320000" cy="1116897"/>
          </a:xfrm>
          <a:prstGeom prst="rect">
            <a:avLst/>
          </a:prstGeom>
        </p:spPr>
      </p:pic>
      <p:sp>
        <p:nvSpPr>
          <p:cNvPr id="9" name="Google Shape;128;p5">
            <a:extLst>
              <a:ext uri="{FF2B5EF4-FFF2-40B4-BE49-F238E27FC236}">
                <a16:creationId xmlns:a16="http://schemas.microsoft.com/office/drawing/2014/main" id="{7D0154A8-2B31-43BE-9B63-0A7283BD5022}"/>
              </a:ext>
            </a:extLst>
          </p:cNvPr>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מטרות השיעור</a:t>
            </a:r>
            <a:endParaRPr sz="2800" b="1" dirty="0">
              <a:solidFill>
                <a:srgbClr val="002060"/>
              </a:solidFill>
              <a:latin typeface="Calibri" panose="020F0502020204030204" pitchFamily="34" charset="0"/>
              <a:ea typeface="Varela Round"/>
              <a:cs typeface="Calibri" panose="020F0502020204030204" pitchFamily="34" charset="0"/>
              <a:sym typeface="Varela Round"/>
            </a:endParaRPr>
          </a:p>
        </p:txBody>
      </p:sp>
      <p:sp>
        <p:nvSpPr>
          <p:cNvPr id="10" name="TextBox 12">
            <a:extLst>
              <a:ext uri="{FF2B5EF4-FFF2-40B4-BE49-F238E27FC236}">
                <a16:creationId xmlns:a16="http://schemas.microsoft.com/office/drawing/2014/main" id="{E1B173F9-369A-4C9B-B414-52F749E93D63}"/>
              </a:ext>
            </a:extLst>
          </p:cNvPr>
          <p:cNvSpPr txBox="1"/>
          <p:nvPr/>
        </p:nvSpPr>
        <p:spPr>
          <a:xfrm>
            <a:off x="1589423" y="2615779"/>
            <a:ext cx="9013153" cy="2232021"/>
          </a:xfrm>
          <a:prstGeom prst="rect">
            <a:avLst/>
          </a:prstGeom>
          <a:noFill/>
        </p:spPr>
        <p:txBody>
          <a:bodyPr wrap="square">
            <a:spAutoFit/>
          </a:bodyPr>
          <a:lstStyle/>
          <a:p>
            <a:pPr marL="560070" indent="-514350">
              <a:lnSpc>
                <a:spcPct val="150000"/>
              </a:lnSpc>
              <a:buFont typeface="+mj-lt"/>
              <a:buAutoNum type="arabicPeriod"/>
            </a:pPr>
            <a:r>
              <a:rPr lang="he-IL" sz="3200" dirty="0">
                <a:solidFill>
                  <a:srgbClr val="002060"/>
                </a:solidFill>
                <a:latin typeface="Calibri Light" panose="020F0302020204030204" pitchFamily="34" charset="0"/>
                <a:cs typeface="Calibri Light" panose="020F0302020204030204" pitchFamily="34" charset="0"/>
              </a:rPr>
              <a:t>התלמידים יצליחו לייצג את עמדותיהם ואת צורכיהם.</a:t>
            </a:r>
          </a:p>
          <a:p>
            <a:pPr marL="560070" indent="-514350">
              <a:lnSpc>
                <a:spcPct val="150000"/>
              </a:lnSpc>
              <a:buFont typeface="+mj-lt"/>
              <a:buAutoNum type="arabicPeriod"/>
            </a:pPr>
            <a:r>
              <a:rPr lang="he-IL" sz="3200" dirty="0">
                <a:solidFill>
                  <a:srgbClr val="002060"/>
                </a:solidFill>
                <a:latin typeface="Calibri Light" panose="020F0302020204030204" pitchFamily="34" charset="0"/>
                <a:cs typeface="Calibri Light" panose="020F0302020204030204" pitchFamily="34" charset="0"/>
              </a:rPr>
              <a:t>נלמד דרכים לייצוג עצמי ובהם את המודל </a:t>
            </a:r>
            <a:r>
              <a:rPr lang="he-IL" sz="3200" dirty="0" err="1">
                <a:solidFill>
                  <a:srgbClr val="002060"/>
                </a:solidFill>
                <a:latin typeface="Calibri Light" panose="020F0302020204030204" pitchFamily="34" charset="0"/>
                <a:cs typeface="Calibri Light" panose="020F0302020204030204" pitchFamily="34" charset="0"/>
              </a:rPr>
              <a:t>פתרת"י</a:t>
            </a:r>
            <a:r>
              <a:rPr lang="he-IL" sz="3200" dirty="0">
                <a:solidFill>
                  <a:srgbClr val="002060"/>
                </a:solidFill>
                <a:latin typeface="Calibri Light" panose="020F0302020204030204" pitchFamily="34" charset="0"/>
                <a:cs typeface="Calibri Light" panose="020F0302020204030204" pitchFamily="34" charset="0"/>
              </a:rPr>
              <a:t>.</a:t>
            </a:r>
          </a:p>
          <a:p>
            <a:pPr marL="560070" indent="-514350">
              <a:lnSpc>
                <a:spcPct val="150000"/>
              </a:lnSpc>
              <a:buFont typeface="+mj-lt"/>
              <a:buAutoNum type="arabicPeriod"/>
            </a:pPr>
            <a:endParaRPr lang="he-IL" sz="3200" dirty="0">
              <a:solidFill>
                <a:srgbClr val="002060"/>
              </a:solidFill>
              <a:latin typeface="Calibri Light" panose="020F0302020204030204" pitchFamily="34" charset="0"/>
              <a:cs typeface="Calibri Light" panose="020F0302020204030204" pitchFamily="34" charset="0"/>
            </a:endParaRPr>
          </a:p>
        </p:txBody>
      </p:sp>
      <p:pic>
        <p:nvPicPr>
          <p:cNvPr id="4" name="גרפיקה 3">
            <a:extLst>
              <a:ext uri="{FF2B5EF4-FFF2-40B4-BE49-F238E27FC236}">
                <a16:creationId xmlns:a16="http://schemas.microsoft.com/office/drawing/2014/main" id="{61CE4858-B903-4DC6-BE9A-041819424D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34350" y="737914"/>
            <a:ext cx="609600" cy="579120"/>
          </a:xfrm>
          <a:prstGeom prst="rect">
            <a:avLst/>
          </a:prstGeom>
        </p:spPr>
      </p:pic>
    </p:spTree>
    <p:extLst>
      <p:ext uri="{BB962C8B-B14F-4D97-AF65-F5344CB8AC3E}">
        <p14:creationId xmlns:p14="http://schemas.microsoft.com/office/powerpoint/2010/main" val="1184467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10bd9a968a8_0_2"/>
          <p:cNvSpPr txBox="1"/>
          <p:nvPr/>
        </p:nvSpPr>
        <p:spPr>
          <a:xfrm>
            <a:off x="1711497" y="198814"/>
            <a:ext cx="8769000" cy="11082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6600"/>
              <a:buFont typeface="Arial"/>
              <a:buNone/>
            </a:pPr>
            <a:r>
              <a:rPr lang="x-none" sz="6600" b="1" i="0" u="none" strike="noStrike" cap="none" dirty="0">
                <a:solidFill>
                  <a:srgbClr val="002060"/>
                </a:solidFill>
                <a:latin typeface="Calibri"/>
                <a:ea typeface="Calibri"/>
                <a:cs typeface="Calibri"/>
                <a:sym typeface="Calibri"/>
              </a:rPr>
              <a:t> </a:t>
            </a:r>
            <a:r>
              <a:rPr lang="he-IL" sz="6600" b="1" i="0" u="none" strike="noStrike" cap="none" dirty="0">
                <a:solidFill>
                  <a:srgbClr val="002060"/>
                </a:solidFill>
                <a:latin typeface="Calibri"/>
                <a:ea typeface="Calibri"/>
                <a:cs typeface="Calibri"/>
                <a:sym typeface="Calibri"/>
              </a:rPr>
              <a:t>מודל </a:t>
            </a:r>
            <a:r>
              <a:rPr lang="he-IL" sz="6600" b="1" i="0" u="none" strike="noStrike" cap="none" dirty="0" err="1">
                <a:solidFill>
                  <a:srgbClr val="002060"/>
                </a:solidFill>
                <a:latin typeface="Calibri"/>
                <a:ea typeface="Calibri"/>
                <a:cs typeface="Calibri"/>
                <a:sym typeface="Calibri"/>
              </a:rPr>
              <a:t>פתרת"י</a:t>
            </a:r>
            <a:endParaRPr sz="1400" b="0" i="0" u="none" strike="noStrike" cap="none" dirty="0">
              <a:solidFill>
                <a:srgbClr val="000000"/>
              </a:solidFill>
              <a:latin typeface="Arial"/>
              <a:ea typeface="Arial"/>
              <a:cs typeface="Arial"/>
              <a:sym typeface="Arial"/>
            </a:endParaRPr>
          </a:p>
        </p:txBody>
      </p:sp>
      <p:pic>
        <p:nvPicPr>
          <p:cNvPr id="22" name="Picture 2" descr="Foot Print, Step, Trail, Symbol, Icon, Path, Green 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855" y="2260325"/>
            <a:ext cx="2630300" cy="374707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ootprint, Footstep, Red, Print, Cartoon, Foot, Toes"/>
          <p:cNvPicPr>
            <a:picLocks noChangeAspect="1" noChangeArrowheads="1"/>
          </p:cNvPicPr>
          <p:nvPr/>
        </p:nvPicPr>
        <p:blipFill>
          <a:blip r:embed="rId4">
            <a:duotone>
              <a:srgbClr val="FFC00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9397678" y="2250232"/>
            <a:ext cx="2549238" cy="359986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Footprint, Left Foot, Barefoot, Baby, Feet, St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0952" y="2339969"/>
            <a:ext cx="2825380" cy="358778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Footprint, Left Foot, Barefoot, Baby, Feet, St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08508" y="2375779"/>
            <a:ext cx="3070903" cy="351616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0253507" y="2852544"/>
            <a:ext cx="1145309" cy="461665"/>
          </a:xfrm>
          <a:prstGeom prst="rect">
            <a:avLst/>
          </a:prstGeom>
          <a:noFill/>
        </p:spPr>
        <p:txBody>
          <a:bodyPr wrap="square" rtlCol="1">
            <a:spAutoFit/>
          </a:bodyPr>
          <a:lstStyle/>
          <a:p>
            <a:pPr algn="ctr">
              <a:buClr>
                <a:srgbClr val="000000"/>
              </a:buClr>
              <a:buFont typeface="Arial"/>
              <a:buNone/>
            </a:pPr>
            <a:r>
              <a:rPr lang="he-IL" sz="2400" b="1" kern="0" dirty="0">
                <a:solidFill>
                  <a:srgbClr val="FFFF00"/>
                </a:solidFill>
                <a:latin typeface="David"/>
                <a:ea typeface="David"/>
                <a:cs typeface="David"/>
                <a:sym typeface="David"/>
              </a:rPr>
              <a:t>פ</a:t>
            </a:r>
            <a:r>
              <a:rPr lang="he-IL" sz="1600" kern="0" dirty="0">
                <a:solidFill>
                  <a:srgbClr val="000000"/>
                </a:solidFill>
                <a:latin typeface="David"/>
                <a:ea typeface="David"/>
                <a:cs typeface="David"/>
                <a:sym typeface="David"/>
              </a:rPr>
              <a:t>נייה לנמען</a:t>
            </a:r>
            <a:endParaRPr lang="he-IL" sz="1600" kern="0" dirty="0">
              <a:solidFill>
                <a:srgbClr val="000000"/>
              </a:solidFill>
              <a:latin typeface="Arial"/>
              <a:sym typeface="Arial"/>
            </a:endParaRPr>
          </a:p>
        </p:txBody>
      </p:sp>
      <p:sp>
        <p:nvSpPr>
          <p:cNvPr id="27" name="TextBox 26"/>
          <p:cNvSpPr txBox="1"/>
          <p:nvPr/>
        </p:nvSpPr>
        <p:spPr>
          <a:xfrm>
            <a:off x="7360377" y="3001663"/>
            <a:ext cx="1256146" cy="461665"/>
          </a:xfrm>
          <a:prstGeom prst="rect">
            <a:avLst/>
          </a:prstGeom>
          <a:noFill/>
        </p:spPr>
        <p:txBody>
          <a:bodyPr wrap="square" rtlCol="1">
            <a:spAutoFit/>
          </a:bodyPr>
          <a:lstStyle/>
          <a:p>
            <a:pPr algn="ctr">
              <a:buClr>
                <a:srgbClr val="000000"/>
              </a:buClr>
              <a:buFont typeface="Arial"/>
              <a:buNone/>
            </a:pPr>
            <a:r>
              <a:rPr lang="he-IL" sz="2400" b="1" kern="0" dirty="0">
                <a:solidFill>
                  <a:srgbClr val="FFFF00"/>
                </a:solidFill>
                <a:latin typeface="David"/>
                <a:ea typeface="David"/>
                <a:cs typeface="David"/>
                <a:sym typeface="David"/>
              </a:rPr>
              <a:t>ת</a:t>
            </a:r>
            <a:r>
              <a:rPr lang="he-IL" sz="1600" kern="0" dirty="0">
                <a:solidFill>
                  <a:srgbClr val="000000"/>
                </a:solidFill>
                <a:latin typeface="David"/>
                <a:ea typeface="David"/>
                <a:cs typeface="David"/>
                <a:sym typeface="David"/>
              </a:rPr>
              <a:t>יאור הקושי</a:t>
            </a:r>
            <a:endParaRPr lang="he-IL" sz="1600" kern="0" dirty="0">
              <a:solidFill>
                <a:srgbClr val="000000"/>
              </a:solidFill>
              <a:latin typeface="Arial"/>
              <a:sym typeface="Arial"/>
            </a:endParaRPr>
          </a:p>
        </p:txBody>
      </p:sp>
      <p:sp>
        <p:nvSpPr>
          <p:cNvPr id="28" name="TextBox 27"/>
          <p:cNvSpPr txBox="1"/>
          <p:nvPr/>
        </p:nvSpPr>
        <p:spPr>
          <a:xfrm>
            <a:off x="4379217" y="3001663"/>
            <a:ext cx="1385455" cy="523220"/>
          </a:xfrm>
          <a:prstGeom prst="rect">
            <a:avLst/>
          </a:prstGeom>
          <a:noFill/>
        </p:spPr>
        <p:txBody>
          <a:bodyPr wrap="square" rtlCol="1">
            <a:spAutoFit/>
          </a:bodyPr>
          <a:lstStyle/>
          <a:p>
            <a:pPr algn="ctr">
              <a:buClr>
                <a:srgbClr val="000000"/>
              </a:buClr>
              <a:buFont typeface="Arial"/>
              <a:buNone/>
            </a:pPr>
            <a:r>
              <a:rPr lang="he-IL" sz="2800" b="1" kern="0" dirty="0">
                <a:solidFill>
                  <a:srgbClr val="FFFF00"/>
                </a:solidFill>
                <a:latin typeface="David"/>
                <a:ea typeface="David"/>
                <a:cs typeface="David"/>
                <a:sym typeface="David"/>
              </a:rPr>
              <a:t>ר</a:t>
            </a:r>
            <a:r>
              <a:rPr lang="he-IL" kern="0" dirty="0">
                <a:solidFill>
                  <a:srgbClr val="000000"/>
                </a:solidFill>
                <a:latin typeface="David"/>
                <a:ea typeface="David"/>
                <a:cs typeface="David"/>
                <a:sym typeface="David"/>
              </a:rPr>
              <a:t>צון ובקשה</a:t>
            </a:r>
            <a:endParaRPr lang="he-IL" kern="0" dirty="0">
              <a:solidFill>
                <a:srgbClr val="000000"/>
              </a:solidFill>
              <a:latin typeface="Arial"/>
              <a:sym typeface="Arial"/>
            </a:endParaRPr>
          </a:p>
        </p:txBody>
      </p:sp>
      <p:sp>
        <p:nvSpPr>
          <p:cNvPr id="29" name="מלבן 28"/>
          <p:cNvSpPr/>
          <p:nvPr/>
        </p:nvSpPr>
        <p:spPr>
          <a:xfrm>
            <a:off x="1241329" y="3101540"/>
            <a:ext cx="1391241" cy="461665"/>
          </a:xfrm>
          <a:prstGeom prst="rect">
            <a:avLst/>
          </a:prstGeom>
        </p:spPr>
        <p:txBody>
          <a:bodyPr wrap="square">
            <a:spAutoFit/>
          </a:bodyPr>
          <a:lstStyle/>
          <a:p>
            <a:pPr>
              <a:buClr>
                <a:srgbClr val="000000"/>
              </a:buClr>
            </a:pPr>
            <a:r>
              <a:rPr lang="he-IL" sz="1600" kern="0" dirty="0">
                <a:solidFill>
                  <a:srgbClr val="000000"/>
                </a:solidFill>
                <a:latin typeface="David" panose="020E0502060401010101" pitchFamily="34" charset="-79"/>
                <a:ea typeface="David"/>
                <a:cs typeface="David" panose="020E0502060401010101" pitchFamily="34" charset="-79"/>
                <a:sym typeface="David"/>
              </a:rPr>
              <a:t>אמר</a:t>
            </a:r>
            <a:r>
              <a:rPr lang="he-IL" sz="2400" b="1" kern="0" dirty="0">
                <a:solidFill>
                  <a:srgbClr val="FFFF00"/>
                </a:solidFill>
                <a:latin typeface="David"/>
                <a:ea typeface="David"/>
                <a:cs typeface="David"/>
                <a:sym typeface="David"/>
              </a:rPr>
              <a:t>תי </a:t>
            </a:r>
            <a:r>
              <a:rPr lang="he-IL" sz="1600" kern="0" dirty="0">
                <a:solidFill>
                  <a:srgbClr val="000000"/>
                </a:solidFill>
                <a:latin typeface="David" panose="020E0502060401010101" pitchFamily="34" charset="-79"/>
                <a:ea typeface="David"/>
                <a:cs typeface="David" panose="020E0502060401010101" pitchFamily="34" charset="-79"/>
                <a:sym typeface="David"/>
              </a:rPr>
              <a:t>תודה</a:t>
            </a:r>
            <a:endParaRPr lang="he-IL" kern="0" dirty="0">
              <a:solidFill>
                <a:srgbClr val="000000"/>
              </a:solidFill>
              <a:latin typeface="Arial"/>
              <a:sym typeface="Arial"/>
            </a:endParaRPr>
          </a:p>
        </p:txBody>
      </p:sp>
      <p:sp>
        <p:nvSpPr>
          <p:cNvPr id="30" name="TextBox 29"/>
          <p:cNvSpPr txBox="1"/>
          <p:nvPr/>
        </p:nvSpPr>
        <p:spPr>
          <a:xfrm>
            <a:off x="9592758" y="2540000"/>
            <a:ext cx="336333" cy="461665"/>
          </a:xfrm>
          <a:prstGeom prst="rect">
            <a:avLst/>
          </a:prstGeom>
          <a:noFill/>
        </p:spPr>
        <p:txBody>
          <a:bodyPr wrap="square" rtlCol="1">
            <a:spAutoFit/>
          </a:bodyPr>
          <a:lstStyle/>
          <a:p>
            <a:pPr algn="l" rtl="0">
              <a:buClr>
                <a:srgbClr val="000000"/>
              </a:buClr>
              <a:buFont typeface="Arial"/>
              <a:buNone/>
            </a:pPr>
            <a:r>
              <a:rPr lang="he-IL" sz="2400" b="1" kern="0" dirty="0">
                <a:solidFill>
                  <a:srgbClr val="000000"/>
                </a:solidFill>
                <a:latin typeface="Arial"/>
                <a:sym typeface="Arial"/>
              </a:rPr>
              <a:t>1</a:t>
            </a:r>
          </a:p>
        </p:txBody>
      </p:sp>
      <p:sp>
        <p:nvSpPr>
          <p:cNvPr id="31" name="TextBox 30"/>
          <p:cNvSpPr txBox="1"/>
          <p:nvPr/>
        </p:nvSpPr>
        <p:spPr>
          <a:xfrm>
            <a:off x="6780745" y="2516746"/>
            <a:ext cx="336333" cy="461665"/>
          </a:xfrm>
          <a:prstGeom prst="rect">
            <a:avLst/>
          </a:prstGeom>
          <a:noFill/>
        </p:spPr>
        <p:txBody>
          <a:bodyPr wrap="square" rtlCol="1">
            <a:spAutoFit/>
          </a:bodyPr>
          <a:lstStyle/>
          <a:p>
            <a:pPr algn="l" rtl="0">
              <a:buClr>
                <a:srgbClr val="000000"/>
              </a:buClr>
              <a:buFont typeface="Arial"/>
              <a:buNone/>
            </a:pPr>
            <a:r>
              <a:rPr lang="he-IL" sz="2400" b="1" kern="0" dirty="0">
                <a:solidFill>
                  <a:srgbClr val="000000"/>
                </a:solidFill>
                <a:latin typeface="Arial"/>
                <a:sym typeface="Arial"/>
              </a:rPr>
              <a:t>2</a:t>
            </a:r>
          </a:p>
        </p:txBody>
      </p:sp>
      <p:sp>
        <p:nvSpPr>
          <p:cNvPr id="32" name="TextBox 31"/>
          <p:cNvSpPr txBox="1"/>
          <p:nvPr/>
        </p:nvSpPr>
        <p:spPr>
          <a:xfrm>
            <a:off x="3718468" y="2539999"/>
            <a:ext cx="336333" cy="461665"/>
          </a:xfrm>
          <a:prstGeom prst="rect">
            <a:avLst/>
          </a:prstGeom>
          <a:noFill/>
        </p:spPr>
        <p:txBody>
          <a:bodyPr wrap="square" rtlCol="1">
            <a:spAutoFit/>
          </a:bodyPr>
          <a:lstStyle/>
          <a:p>
            <a:pPr algn="l" rtl="0">
              <a:buClr>
                <a:srgbClr val="000000"/>
              </a:buClr>
              <a:buFont typeface="Arial"/>
              <a:buNone/>
            </a:pPr>
            <a:r>
              <a:rPr lang="he-IL" sz="2400" b="1" kern="0" dirty="0">
                <a:solidFill>
                  <a:srgbClr val="000000"/>
                </a:solidFill>
                <a:latin typeface="Arial"/>
                <a:sym typeface="Arial"/>
              </a:rPr>
              <a:t>3</a:t>
            </a:r>
          </a:p>
        </p:txBody>
      </p:sp>
      <p:sp>
        <p:nvSpPr>
          <p:cNvPr id="33" name="TextBox 32"/>
          <p:cNvSpPr txBox="1"/>
          <p:nvPr/>
        </p:nvSpPr>
        <p:spPr>
          <a:xfrm>
            <a:off x="438077" y="2539998"/>
            <a:ext cx="336333" cy="461665"/>
          </a:xfrm>
          <a:prstGeom prst="rect">
            <a:avLst/>
          </a:prstGeom>
          <a:noFill/>
        </p:spPr>
        <p:txBody>
          <a:bodyPr wrap="square" rtlCol="1">
            <a:spAutoFit/>
          </a:bodyPr>
          <a:lstStyle/>
          <a:p>
            <a:pPr algn="l" rtl="0">
              <a:buClr>
                <a:srgbClr val="000000"/>
              </a:buClr>
              <a:buFont typeface="Arial"/>
              <a:buNone/>
            </a:pPr>
            <a:r>
              <a:rPr lang="he-IL" sz="2400" b="1" kern="0" dirty="0">
                <a:solidFill>
                  <a:srgbClr val="000000"/>
                </a:solidFill>
                <a:latin typeface="Arial"/>
                <a:sym typeface="Arial"/>
              </a:rPr>
              <a:t>4</a:t>
            </a:r>
          </a:p>
        </p:txBody>
      </p:sp>
      <p:sp>
        <p:nvSpPr>
          <p:cNvPr id="34" name="TextBox 33"/>
          <p:cNvSpPr txBox="1"/>
          <p:nvPr/>
        </p:nvSpPr>
        <p:spPr>
          <a:xfrm>
            <a:off x="10531741" y="3083377"/>
            <a:ext cx="1191491" cy="1815882"/>
          </a:xfrm>
          <a:prstGeom prst="rect">
            <a:avLst/>
          </a:prstGeom>
          <a:noFill/>
        </p:spPr>
        <p:txBody>
          <a:bodyPr wrap="square" rtlCol="1">
            <a:spAutoFit/>
          </a:bodyPr>
          <a:lstStyle/>
          <a:p>
            <a:pPr rtl="0">
              <a:buClr>
                <a:srgbClr val="000000"/>
              </a:buClr>
              <a:buFont typeface="Arial"/>
              <a:buNone/>
            </a:pPr>
            <a:r>
              <a:rPr lang="he-IL" sz="1400" kern="0" dirty="0">
                <a:solidFill>
                  <a:srgbClr val="000000"/>
                </a:solidFill>
                <a:latin typeface="Arial"/>
                <a:sym typeface="Arial"/>
              </a:rPr>
              <a:t>________________________________________________________</a:t>
            </a:r>
            <a:endParaRPr lang="en-US" sz="1400" kern="0" dirty="0">
              <a:solidFill>
                <a:srgbClr val="000000"/>
              </a:solidFill>
              <a:latin typeface="Arial"/>
              <a:cs typeface="Arial"/>
              <a:sym typeface="Arial"/>
            </a:endParaRPr>
          </a:p>
          <a:p>
            <a:pPr rtl="0">
              <a:buClr>
                <a:srgbClr val="000000"/>
              </a:buClr>
              <a:buFont typeface="Arial"/>
              <a:buNone/>
            </a:pPr>
            <a:r>
              <a:rPr lang="en-US" sz="1400" kern="0" dirty="0">
                <a:solidFill>
                  <a:srgbClr val="000000"/>
                </a:solidFill>
                <a:latin typeface="Arial"/>
                <a:cs typeface="Arial"/>
                <a:sym typeface="Arial"/>
              </a:rPr>
              <a:t>_____</a:t>
            </a:r>
          </a:p>
          <a:p>
            <a:pPr rtl="0">
              <a:buClr>
                <a:srgbClr val="000000"/>
              </a:buClr>
              <a:buFont typeface="Arial"/>
              <a:buNone/>
            </a:pPr>
            <a:r>
              <a:rPr lang="en-US" sz="1400" kern="0" dirty="0">
                <a:solidFill>
                  <a:srgbClr val="000000"/>
                </a:solidFill>
                <a:latin typeface="Arial"/>
                <a:cs typeface="Arial"/>
                <a:sym typeface="Arial"/>
              </a:rPr>
              <a:t>_____</a:t>
            </a:r>
            <a:endParaRPr lang="he-IL" sz="1400" kern="0" dirty="0">
              <a:solidFill>
                <a:srgbClr val="000000"/>
              </a:solidFill>
              <a:latin typeface="Arial"/>
              <a:sym typeface="Arial"/>
            </a:endParaRPr>
          </a:p>
        </p:txBody>
      </p:sp>
      <p:sp>
        <p:nvSpPr>
          <p:cNvPr id="35" name="TextBox 34"/>
          <p:cNvSpPr txBox="1"/>
          <p:nvPr/>
        </p:nvSpPr>
        <p:spPr>
          <a:xfrm>
            <a:off x="7749448" y="3225921"/>
            <a:ext cx="1191491" cy="1815882"/>
          </a:xfrm>
          <a:prstGeom prst="rect">
            <a:avLst/>
          </a:prstGeom>
          <a:noFill/>
        </p:spPr>
        <p:txBody>
          <a:bodyPr wrap="square" rtlCol="1">
            <a:spAutoFit/>
          </a:bodyPr>
          <a:lstStyle/>
          <a:p>
            <a:pPr rtl="0">
              <a:buClr>
                <a:srgbClr val="000000"/>
              </a:buClr>
              <a:buFont typeface="Arial"/>
              <a:buNone/>
            </a:pPr>
            <a:r>
              <a:rPr lang="he-IL" sz="1400" kern="0" dirty="0">
                <a:solidFill>
                  <a:srgbClr val="000000"/>
                </a:solidFill>
                <a:latin typeface="Arial"/>
                <a:sym typeface="Arial"/>
              </a:rPr>
              <a:t>________________________________________________________</a:t>
            </a:r>
            <a:endParaRPr lang="en-US" sz="1400" kern="0" dirty="0">
              <a:solidFill>
                <a:srgbClr val="000000"/>
              </a:solidFill>
              <a:latin typeface="Arial"/>
              <a:cs typeface="Arial"/>
              <a:sym typeface="Arial"/>
            </a:endParaRPr>
          </a:p>
          <a:p>
            <a:pPr rtl="0">
              <a:buClr>
                <a:srgbClr val="000000"/>
              </a:buClr>
              <a:buFont typeface="Arial"/>
              <a:buNone/>
            </a:pPr>
            <a:r>
              <a:rPr lang="en-US" sz="1400" kern="0" dirty="0">
                <a:solidFill>
                  <a:srgbClr val="000000"/>
                </a:solidFill>
                <a:latin typeface="Arial"/>
                <a:cs typeface="Arial"/>
                <a:sym typeface="Arial"/>
              </a:rPr>
              <a:t>_____</a:t>
            </a:r>
          </a:p>
          <a:p>
            <a:pPr rtl="0">
              <a:buClr>
                <a:srgbClr val="000000"/>
              </a:buClr>
              <a:buFont typeface="Arial"/>
              <a:buNone/>
            </a:pPr>
            <a:r>
              <a:rPr lang="en-US" sz="1400" kern="0" dirty="0">
                <a:solidFill>
                  <a:srgbClr val="000000"/>
                </a:solidFill>
                <a:latin typeface="Arial"/>
                <a:cs typeface="Arial"/>
                <a:sym typeface="Arial"/>
              </a:rPr>
              <a:t>_____</a:t>
            </a:r>
            <a:endParaRPr lang="he-IL" sz="1400" kern="0" dirty="0">
              <a:solidFill>
                <a:srgbClr val="000000"/>
              </a:solidFill>
              <a:latin typeface="Arial"/>
              <a:sym typeface="Arial"/>
            </a:endParaRPr>
          </a:p>
        </p:txBody>
      </p:sp>
      <p:sp>
        <p:nvSpPr>
          <p:cNvPr id="36" name="TextBox 35"/>
          <p:cNvSpPr txBox="1"/>
          <p:nvPr/>
        </p:nvSpPr>
        <p:spPr>
          <a:xfrm>
            <a:off x="4870109" y="3332373"/>
            <a:ext cx="1191491" cy="1815882"/>
          </a:xfrm>
          <a:prstGeom prst="rect">
            <a:avLst/>
          </a:prstGeom>
          <a:noFill/>
        </p:spPr>
        <p:txBody>
          <a:bodyPr wrap="square" rtlCol="1">
            <a:spAutoFit/>
          </a:bodyPr>
          <a:lstStyle/>
          <a:p>
            <a:pPr rtl="0">
              <a:buClr>
                <a:srgbClr val="000000"/>
              </a:buClr>
              <a:buFont typeface="Arial"/>
              <a:buNone/>
            </a:pPr>
            <a:r>
              <a:rPr lang="he-IL" sz="1400" kern="0" dirty="0">
                <a:solidFill>
                  <a:srgbClr val="000000"/>
                </a:solidFill>
                <a:latin typeface="Arial"/>
                <a:sym typeface="Arial"/>
              </a:rPr>
              <a:t>________________________________________________________</a:t>
            </a:r>
            <a:endParaRPr lang="en-US" sz="1400" kern="0" dirty="0">
              <a:solidFill>
                <a:srgbClr val="000000"/>
              </a:solidFill>
              <a:latin typeface="Arial"/>
              <a:cs typeface="Arial"/>
              <a:sym typeface="Arial"/>
            </a:endParaRPr>
          </a:p>
          <a:p>
            <a:pPr rtl="0">
              <a:buClr>
                <a:srgbClr val="000000"/>
              </a:buClr>
              <a:buFont typeface="Arial"/>
              <a:buNone/>
            </a:pPr>
            <a:r>
              <a:rPr lang="en-US" sz="1400" kern="0" dirty="0">
                <a:solidFill>
                  <a:srgbClr val="000000"/>
                </a:solidFill>
                <a:latin typeface="Arial"/>
                <a:cs typeface="Arial"/>
                <a:sym typeface="Arial"/>
              </a:rPr>
              <a:t>_____</a:t>
            </a:r>
          </a:p>
          <a:p>
            <a:pPr rtl="0">
              <a:buClr>
                <a:srgbClr val="000000"/>
              </a:buClr>
              <a:buFont typeface="Arial"/>
              <a:buNone/>
            </a:pPr>
            <a:r>
              <a:rPr lang="en-US" sz="1400" kern="0" dirty="0">
                <a:solidFill>
                  <a:srgbClr val="000000"/>
                </a:solidFill>
                <a:latin typeface="Arial"/>
                <a:cs typeface="Arial"/>
                <a:sym typeface="Arial"/>
              </a:rPr>
              <a:t>_____</a:t>
            </a:r>
            <a:endParaRPr lang="he-IL" sz="1400" kern="0" dirty="0">
              <a:solidFill>
                <a:srgbClr val="000000"/>
              </a:solidFill>
              <a:latin typeface="Arial"/>
              <a:sym typeface="Arial"/>
            </a:endParaRPr>
          </a:p>
        </p:txBody>
      </p:sp>
      <p:sp>
        <p:nvSpPr>
          <p:cNvPr id="37" name="TextBox 36"/>
          <p:cNvSpPr txBox="1"/>
          <p:nvPr/>
        </p:nvSpPr>
        <p:spPr>
          <a:xfrm>
            <a:off x="1759991" y="3314209"/>
            <a:ext cx="1191491" cy="1815882"/>
          </a:xfrm>
          <a:prstGeom prst="rect">
            <a:avLst/>
          </a:prstGeom>
          <a:noFill/>
        </p:spPr>
        <p:txBody>
          <a:bodyPr wrap="square" rtlCol="1">
            <a:spAutoFit/>
          </a:bodyPr>
          <a:lstStyle/>
          <a:p>
            <a:pPr rtl="0">
              <a:buClr>
                <a:srgbClr val="000000"/>
              </a:buClr>
              <a:buFont typeface="Arial"/>
              <a:buNone/>
            </a:pPr>
            <a:r>
              <a:rPr lang="he-IL" sz="1400" kern="0" dirty="0">
                <a:solidFill>
                  <a:srgbClr val="000000"/>
                </a:solidFill>
                <a:latin typeface="Arial"/>
                <a:sym typeface="Arial"/>
              </a:rPr>
              <a:t>________________________________________________________</a:t>
            </a:r>
            <a:endParaRPr lang="en-US" sz="1400" kern="0" dirty="0">
              <a:solidFill>
                <a:srgbClr val="000000"/>
              </a:solidFill>
              <a:latin typeface="Arial"/>
              <a:cs typeface="Arial"/>
              <a:sym typeface="Arial"/>
            </a:endParaRPr>
          </a:p>
          <a:p>
            <a:pPr rtl="0">
              <a:buClr>
                <a:srgbClr val="000000"/>
              </a:buClr>
              <a:buFont typeface="Arial"/>
              <a:buNone/>
            </a:pPr>
            <a:r>
              <a:rPr lang="en-US" sz="1400" kern="0" dirty="0">
                <a:solidFill>
                  <a:srgbClr val="000000"/>
                </a:solidFill>
                <a:latin typeface="Arial"/>
                <a:cs typeface="Arial"/>
                <a:sym typeface="Arial"/>
              </a:rPr>
              <a:t>_____</a:t>
            </a:r>
          </a:p>
          <a:p>
            <a:pPr rtl="0">
              <a:buClr>
                <a:srgbClr val="000000"/>
              </a:buClr>
              <a:buFont typeface="Arial"/>
              <a:buNone/>
            </a:pPr>
            <a:r>
              <a:rPr lang="en-US" sz="1400" kern="0" dirty="0">
                <a:solidFill>
                  <a:srgbClr val="000000"/>
                </a:solidFill>
                <a:latin typeface="Arial"/>
                <a:cs typeface="Arial"/>
                <a:sym typeface="Arial"/>
              </a:rPr>
              <a:t>_____</a:t>
            </a:r>
            <a:endParaRPr lang="he-IL" sz="1400" kern="0" dirty="0">
              <a:solidFill>
                <a:srgbClr val="000000"/>
              </a:solidFill>
              <a:latin typeface="Arial"/>
              <a:sym typeface="Arial"/>
            </a:endParaRPr>
          </a:p>
        </p:txBody>
      </p:sp>
    </p:spTree>
    <p:extLst>
      <p:ext uri="{BB962C8B-B14F-4D97-AF65-F5344CB8AC3E}">
        <p14:creationId xmlns:p14="http://schemas.microsoft.com/office/powerpoint/2010/main" val="238091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DDF69717-1419-45D6-8A06-44E971264F51}"/>
              </a:ext>
            </a:extLst>
          </p:cNvPr>
          <p:cNvSpPr>
            <a:spLocks noGrp="1"/>
          </p:cNvSpPr>
          <p:nvPr>
            <p:ph type="title"/>
          </p:nvPr>
        </p:nvSpPr>
        <p:spPr>
          <a:xfrm>
            <a:off x="7444508" y="192925"/>
            <a:ext cx="3873153" cy="1325563"/>
          </a:xfrm>
        </p:spPr>
        <p:txBody>
          <a:bodyPr>
            <a:normAutofit/>
          </a:bodyPr>
          <a:lstStyle/>
          <a:p>
            <a:r>
              <a:rPr lang="he-IL" sz="4000" b="1"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שלבי מודל </a:t>
            </a:r>
            <a:r>
              <a:rPr lang="he-IL" sz="4000" b="1" dirty="0" err="1">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פתרת"י</a:t>
            </a:r>
            <a:endParaRPr lang="he-IL" sz="4000" b="1"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8" name="גרפיקה 7">
            <a:extLst>
              <a:ext uri="{FF2B5EF4-FFF2-40B4-BE49-F238E27FC236}">
                <a16:creationId xmlns:a16="http://schemas.microsoft.com/office/drawing/2014/main" id="{D7D0731E-A6C5-4CEA-B5D1-9880A81F8C4D}"/>
              </a:ext>
            </a:extLst>
          </p:cNvPr>
          <p:cNvPicPr>
            <a:picLocks noChangeAspect="1"/>
          </p:cNvPicPr>
          <p:nvPr/>
        </p:nvPicPr>
        <p:blipFill rotWithShape="1">
          <a:blip r:embed="rId2">
            <a:duotone>
              <a:prstClr val="black"/>
              <a:schemeClr val="accent2">
                <a:tint val="45000"/>
                <a:satMod val="400000"/>
              </a:schemeClr>
            </a:duotone>
            <a:extLst>
              <a:ext uri="{96DAC541-7B7A-43D3-8B79-37D633B846F1}">
                <asvg:svgBlip xmlns:asvg="http://schemas.microsoft.com/office/drawing/2016/SVG/main" r:embed="rId3"/>
              </a:ext>
            </a:extLst>
          </a:blip>
          <a:srcRect l="28446" t="23143" r="62503" b="-649"/>
          <a:stretch/>
        </p:blipFill>
        <p:spPr>
          <a:xfrm rot="5400000">
            <a:off x="2539920" y="-1087156"/>
            <a:ext cx="1195343" cy="3755505"/>
          </a:xfrm>
          <a:prstGeom prst="rect">
            <a:avLst/>
          </a:prstGeom>
        </p:spPr>
      </p:pic>
      <p:graphicFrame>
        <p:nvGraphicFramePr>
          <p:cNvPr id="4" name="טבלה 3"/>
          <p:cNvGraphicFramePr>
            <a:graphicFrameLocks noGrp="1"/>
          </p:cNvGraphicFramePr>
          <p:nvPr>
            <p:extLst>
              <p:ext uri="{D42A27DB-BD31-4B8C-83A1-F6EECF244321}">
                <p14:modId xmlns:p14="http://schemas.microsoft.com/office/powerpoint/2010/main" val="2914685769"/>
              </p:ext>
            </p:extLst>
          </p:nvPr>
        </p:nvGraphicFramePr>
        <p:xfrm>
          <a:off x="1657981" y="1518488"/>
          <a:ext cx="8709892" cy="5052858"/>
        </p:xfrm>
        <a:graphic>
          <a:graphicData uri="http://schemas.openxmlformats.org/drawingml/2006/table">
            <a:tbl>
              <a:tblPr rtl="1" firstRow="1" bandRow="1">
                <a:tableStyleId>{00A15C55-8517-42AA-B614-E9B94910E393}</a:tableStyleId>
              </a:tblPr>
              <a:tblGrid>
                <a:gridCol w="4354946">
                  <a:extLst>
                    <a:ext uri="{9D8B030D-6E8A-4147-A177-3AD203B41FA5}">
                      <a16:colId xmlns:a16="http://schemas.microsoft.com/office/drawing/2014/main" val="20000"/>
                    </a:ext>
                  </a:extLst>
                </a:gridCol>
                <a:gridCol w="4354946">
                  <a:extLst>
                    <a:ext uri="{9D8B030D-6E8A-4147-A177-3AD203B41FA5}">
                      <a16:colId xmlns:a16="http://schemas.microsoft.com/office/drawing/2014/main" val="20001"/>
                    </a:ext>
                  </a:extLst>
                </a:gridCol>
              </a:tblGrid>
              <a:tr h="647584">
                <a:tc>
                  <a:txBody>
                    <a:bodyPr/>
                    <a:lstStyle/>
                    <a:p>
                      <a:pPr algn="ctr" rtl="1"/>
                      <a:r>
                        <a:rPr lang="he-IL" dirty="0">
                          <a:latin typeface="Tahoma" panose="020B0604030504040204" pitchFamily="34" charset="0"/>
                          <a:ea typeface="Tahoma" panose="020B0604030504040204" pitchFamily="34" charset="0"/>
                          <a:cs typeface="Tahoma" panose="020B0604030504040204" pitchFamily="34" charset="0"/>
                        </a:rPr>
                        <a:t>שלבי המודל</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dirty="0">
                          <a:latin typeface="Tahoma" panose="020B0604030504040204" pitchFamily="34" charset="0"/>
                          <a:ea typeface="Tahoma" panose="020B0604030504040204" pitchFamily="34" charset="0"/>
                          <a:cs typeface="Tahoma" panose="020B0604030504040204" pitchFamily="34" charset="0"/>
                        </a:rPr>
                        <a:t>דוגמא לסנגור עצמי  בנושא לימודי </a:t>
                      </a:r>
                      <a:endParaRPr lang="he-IL" sz="1800" b="1"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0"/>
                  </a:ext>
                </a:extLst>
              </a:tr>
              <a:tr h="10244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dirty="0">
                          <a:effectLst/>
                        </a:rPr>
                        <a:t>פנייה למורה: </a:t>
                      </a:r>
                      <a:endParaRPr lang="en-US" sz="1800" b="1" dirty="0">
                        <a:effectLst/>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dirty="0">
                          <a:effectLst/>
                        </a:rPr>
                        <a:t>אני מבקש לשוחח אתך על... </a:t>
                      </a:r>
                      <a:br>
                        <a:rPr lang="he-IL" sz="1800" dirty="0">
                          <a:effectLst/>
                        </a:rPr>
                      </a:br>
                      <a:r>
                        <a:rPr lang="he-IL" sz="1800" dirty="0">
                          <a:effectLst/>
                        </a:rPr>
                        <a:t>האם תוכל/י להקדיש לי מספר דקות כדי ל...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t>פנייה למורה: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t>אני רוצה לדבר אתך על שיעורי הבית בשפה </a:t>
                      </a:r>
                      <a:endParaRPr lang="he-IL"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33182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dirty="0">
                          <a:effectLst/>
                        </a:rPr>
                        <a:t>תיאור הקושי: </a:t>
                      </a:r>
                      <a:endParaRPr lang="en-US" sz="1800" b="1" dirty="0">
                        <a:effectLst/>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dirty="0">
                          <a:effectLst/>
                        </a:rPr>
                        <a:t>אני מתקשה ב....</a:t>
                      </a:r>
                      <a:br>
                        <a:rPr lang="he-IL" sz="1800" dirty="0">
                          <a:effectLst/>
                        </a:rPr>
                      </a:br>
                      <a:r>
                        <a:rPr lang="he-IL" sz="1800" dirty="0">
                          <a:effectLst/>
                        </a:rPr>
                        <a:t>יש לי בעיה ש...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t>תיאור הקושי: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t>כשאני צריך לחפש בסיפור תשובות לשאלות, אני מתבלבל וכל המילים קופצות לי מול העיניים. </a:t>
                      </a:r>
                      <a:endParaRPr lang="he-IL"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0244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dirty="0">
                          <a:effectLst/>
                        </a:rPr>
                        <a:t>תיאור הבקשה:</a:t>
                      </a:r>
                      <a:endParaRPr lang="en-US" sz="1800" b="1" dirty="0">
                        <a:effectLst/>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dirty="0">
                          <a:effectLst/>
                        </a:rPr>
                        <a:t>אני מציע ש... אולי ננסה את הדרך... </a:t>
                      </a:r>
                      <a:br>
                        <a:rPr lang="he-IL" sz="1800" dirty="0">
                          <a:effectLst/>
                        </a:rPr>
                      </a:br>
                      <a:r>
                        <a:rPr lang="he-IL" sz="1800" dirty="0">
                          <a:effectLst/>
                        </a:rPr>
                        <a:t>אולי כדאי... מאוד יעזור לי אם...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t>תיאור הבקשה: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t>כשאתה כותב לי באילו שורות כדאי לי לחפש רמז לתשובה, זה מאוד עוזר לי</a:t>
                      </a:r>
                      <a:endParaRPr lang="he-IL"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10244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dirty="0">
                          <a:effectLst/>
                        </a:rPr>
                        <a:t>אמירת תודה:</a:t>
                      </a:r>
                      <a:endParaRPr lang="en-US" sz="1800" b="1" dirty="0">
                        <a:effectLst/>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dirty="0">
                          <a:effectLst/>
                        </a:rPr>
                        <a:t>אני מודה לך שהקשבת לי... </a:t>
                      </a:r>
                      <a:endParaRPr lang="en-US" sz="1800" dirty="0">
                        <a:effectLst/>
                      </a:endParaRPr>
                    </a:p>
                    <a:p>
                      <a:pPr algn="ctr" rtl="1"/>
                      <a:endParaRPr lang="he-IL" dirty="0"/>
                    </a:p>
                  </a:txBody>
                  <a:tcPr/>
                </a:tc>
                <a:tc>
                  <a:txBody>
                    <a:bodyPr/>
                    <a:lstStyle/>
                    <a:p>
                      <a:pPr algn="ctr">
                        <a:lnSpc>
                          <a:spcPct val="100000"/>
                        </a:lnSpc>
                      </a:pPr>
                      <a:r>
                        <a:rPr lang="he-IL" b="1" dirty="0"/>
                        <a:t>אמירת תודה: </a:t>
                      </a:r>
                    </a:p>
                    <a:p>
                      <a:pPr algn="ctr">
                        <a:lnSpc>
                          <a:spcPct val="100000"/>
                        </a:lnSpc>
                      </a:pPr>
                      <a:r>
                        <a:rPr lang="he-IL" dirty="0"/>
                        <a:t>אני מודה לך מאוד על ההקשבה ועל הנכונות לעזור לי.</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5208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6"/>
          <p:cNvPicPr preferRelativeResize="0"/>
          <p:nvPr/>
        </p:nvPicPr>
        <p:blipFill rotWithShape="1">
          <a:blip r:embed="rId3">
            <a:alphaModFix/>
          </a:blip>
          <a:srcRect/>
          <a:stretch/>
        </p:blipFill>
        <p:spPr>
          <a:xfrm>
            <a:off x="7872000" y="469025"/>
            <a:ext cx="4320000" cy="1116898"/>
          </a:xfrm>
          <a:prstGeom prst="rect">
            <a:avLst/>
          </a:prstGeom>
          <a:noFill/>
          <a:ln>
            <a:noFill/>
          </a:ln>
        </p:spPr>
      </p:pic>
      <p:cxnSp>
        <p:nvCxnSpPr>
          <p:cNvPr id="190" name="Google Shape;190;p6"/>
          <p:cNvCxnSpPr/>
          <p:nvPr/>
        </p:nvCxnSpPr>
        <p:spPr>
          <a:xfrm>
            <a:off x="8682163"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1" name="Google Shape;191;p6"/>
          <p:cNvSpPr txBox="1"/>
          <p:nvPr/>
        </p:nvSpPr>
        <p:spPr>
          <a:xfrm>
            <a:off x="8775184" y="2481516"/>
            <a:ext cx="3265714" cy="830956"/>
          </a:xfrm>
          <a:prstGeom prst="rect">
            <a:avLst/>
          </a:prstGeom>
          <a:noFill/>
          <a:ln>
            <a:noFill/>
          </a:ln>
        </p:spPr>
        <p:txBody>
          <a:bodyPr spcFirstLastPara="1" wrap="square" lIns="91425" tIns="45700" rIns="91425" bIns="45700" anchor="t" anchorCtr="0">
            <a:spAutoFit/>
          </a:bodyPr>
          <a:lstStyle/>
          <a:p>
            <a:pPr marL="398463" marR="0" lvl="1" indent="-285750" algn="r" rtl="1">
              <a:lnSpc>
                <a:spcPct val="100000"/>
              </a:lnSpc>
              <a:spcBef>
                <a:spcPts val="0"/>
              </a:spcBef>
              <a:spcAft>
                <a:spcPts val="0"/>
              </a:spcAft>
              <a:buFont typeface="Arial" panose="020B0604020202020204" pitchFamily="34" charset="0"/>
              <a:buChar char="•"/>
            </a:pPr>
            <a:r>
              <a:rPr lang="he-IL" sz="1600" b="0" i="0" u="none" strike="noStrike" cap="none" dirty="0">
                <a:solidFill>
                  <a:srgbClr val="000000"/>
                </a:solidFill>
                <a:latin typeface="Calibri"/>
                <a:ea typeface="Calibri"/>
                <a:cs typeface="Calibri"/>
                <a:sym typeface="Calibri"/>
              </a:rPr>
              <a:t>הכרת המושג "ייצוג עצמי" </a:t>
            </a:r>
          </a:p>
          <a:p>
            <a:pPr marL="398463" marR="0" lvl="1" indent="-285750" algn="r" rtl="1">
              <a:lnSpc>
                <a:spcPct val="100000"/>
              </a:lnSpc>
              <a:spcBef>
                <a:spcPts val="0"/>
              </a:spcBef>
              <a:spcAft>
                <a:spcPts val="0"/>
              </a:spcAft>
              <a:buFont typeface="Arial" panose="020B0604020202020204" pitchFamily="34" charset="0"/>
              <a:buChar char="•"/>
            </a:pPr>
            <a:r>
              <a:rPr lang="he-IL" sz="1600" b="0" i="0" u="none" strike="noStrike" cap="none" dirty="0">
                <a:solidFill>
                  <a:srgbClr val="000000"/>
                </a:solidFill>
                <a:latin typeface="Calibri"/>
                <a:ea typeface="Calibri"/>
                <a:cs typeface="Calibri"/>
                <a:sym typeface="Calibri"/>
              </a:rPr>
              <a:t>הכרת הדרכים לבקש עזרה באופן מיטבי ומקדם</a:t>
            </a:r>
          </a:p>
        </p:txBody>
      </p:sp>
      <p:sp>
        <p:nvSpPr>
          <p:cNvPr id="192" name="Google Shape;192;p6"/>
          <p:cNvSpPr txBox="1"/>
          <p:nvPr/>
        </p:nvSpPr>
        <p:spPr>
          <a:xfrm>
            <a:off x="2765365" y="2386033"/>
            <a:ext cx="5960704" cy="3847167"/>
          </a:xfrm>
          <a:prstGeom prst="rect">
            <a:avLst/>
          </a:prstGeom>
          <a:noFill/>
          <a:ln>
            <a:noFill/>
          </a:ln>
        </p:spPr>
        <p:txBody>
          <a:bodyPr spcFirstLastPara="1" wrap="square" lIns="91425" tIns="45700" rIns="91425" bIns="45700" anchor="t" anchorCtr="0">
            <a:spAutoFit/>
          </a:bodyPr>
          <a:lstStyle/>
          <a:p>
            <a:pPr marL="285750" marR="0" lvl="0" indent="-285750" algn="r" rtl="1">
              <a:lnSpc>
                <a:spcPct val="100000"/>
              </a:lnSpc>
              <a:spcBef>
                <a:spcPts val="0"/>
              </a:spcBef>
              <a:spcAft>
                <a:spcPts val="0"/>
              </a:spcAft>
              <a:buClr>
                <a:srgbClr val="000000"/>
              </a:buClr>
              <a:buSzPts val="1800"/>
              <a:buFont typeface="Gisha"/>
              <a:buChar char="»"/>
            </a:pPr>
            <a:r>
              <a:rPr lang="x-none" sz="1800" b="1" i="0" u="none" strike="noStrike" cap="none" dirty="0">
                <a:solidFill>
                  <a:srgbClr val="EF364C"/>
                </a:solidFill>
                <a:latin typeface="Calibri"/>
                <a:ea typeface="Calibri"/>
                <a:cs typeface="Calibri"/>
                <a:sym typeface="Calibri"/>
              </a:rPr>
              <a:t>מיומנויות קוגניטיביות </a:t>
            </a:r>
            <a:endParaRPr sz="1800" b="1" i="0" u="none" strike="noStrike" cap="none" dirty="0">
              <a:solidFill>
                <a:srgbClr val="EF364C"/>
              </a:solidFill>
              <a:latin typeface="Calibri"/>
              <a:ea typeface="Calibri"/>
              <a:cs typeface="Calibri"/>
              <a:sym typeface="Calibri"/>
            </a:endParaRPr>
          </a:p>
          <a:p>
            <a:pPr marR="0" lvl="0" algn="r" rtl="1">
              <a:lnSpc>
                <a:spcPct val="100000"/>
              </a:lnSpc>
              <a:spcBef>
                <a:spcPts val="0"/>
              </a:spcBef>
              <a:spcAft>
                <a:spcPts val="0"/>
              </a:spcAft>
            </a:pPr>
            <a:r>
              <a:rPr lang="he-IL" sz="1600" b="1" i="0" u="none" strike="noStrike" cap="none" dirty="0">
                <a:solidFill>
                  <a:srgbClr val="000000"/>
                </a:solidFill>
                <a:latin typeface="Calibri"/>
                <a:ea typeface="Calibri"/>
                <a:cs typeface="Calibri"/>
                <a:sym typeface="Calibri"/>
              </a:rPr>
              <a:t>      </a:t>
            </a:r>
            <a:r>
              <a:rPr lang="he-IL" sz="1600" i="0" u="none" strike="noStrike" cap="none" dirty="0">
                <a:solidFill>
                  <a:srgbClr val="000000"/>
                </a:solidFill>
                <a:latin typeface="Calibri"/>
                <a:ea typeface="Calibri"/>
                <a:cs typeface="Calibri"/>
                <a:sym typeface="Calibri"/>
              </a:rPr>
              <a:t>- </a:t>
            </a:r>
            <a:r>
              <a:rPr lang="he-IL" sz="1600" b="1" i="0" u="none" strike="noStrike" cap="none" dirty="0">
                <a:solidFill>
                  <a:srgbClr val="000000"/>
                </a:solidFill>
                <a:latin typeface="Calibri"/>
                <a:ea typeface="Calibri"/>
                <a:cs typeface="Calibri"/>
                <a:sym typeface="Calibri"/>
              </a:rPr>
              <a:t>גמישות מחשבתית</a:t>
            </a:r>
            <a:br>
              <a:rPr lang="en-US" sz="1600" dirty="0">
                <a:latin typeface="Calibri"/>
                <a:ea typeface="Calibri"/>
                <a:cs typeface="Calibri"/>
                <a:sym typeface="Calibri"/>
              </a:rPr>
            </a:br>
            <a:r>
              <a:rPr lang="he-IL" sz="1600" dirty="0">
                <a:latin typeface="Calibri"/>
                <a:ea typeface="Calibri"/>
                <a:cs typeface="Calibri"/>
                <a:sym typeface="Calibri"/>
              </a:rPr>
              <a:t>      - </a:t>
            </a:r>
            <a:r>
              <a:rPr lang="he-IL" sz="1600" b="1" i="0" u="none" strike="noStrike" cap="none" dirty="0">
                <a:solidFill>
                  <a:srgbClr val="000000"/>
                </a:solidFill>
                <a:latin typeface="Calibri"/>
                <a:ea typeface="Calibri"/>
                <a:cs typeface="Calibri"/>
                <a:sym typeface="Calibri"/>
              </a:rPr>
              <a:t>סקרנות ומקוריות </a:t>
            </a:r>
            <a:endParaRPr lang="he-IL" sz="1600" b="0" i="0" u="none" strike="noStrike" cap="none" dirty="0">
              <a:solidFill>
                <a:srgbClr val="000000"/>
              </a:solidFill>
              <a:latin typeface="Calibri"/>
              <a:ea typeface="Calibri"/>
              <a:cs typeface="Calibri"/>
              <a:sym typeface="Calibri"/>
            </a:endParaRPr>
          </a:p>
          <a:p>
            <a:pPr marL="0" marR="0" lvl="0" indent="0" algn="r" rtl="1">
              <a:lnSpc>
                <a:spcPct val="100000"/>
              </a:lnSpc>
              <a:spcBef>
                <a:spcPts val="0"/>
              </a:spcBef>
              <a:spcAft>
                <a:spcPts val="0"/>
              </a:spcAft>
              <a:buNone/>
            </a:pPr>
            <a:endParaRPr dirty="0"/>
          </a:p>
          <a:p>
            <a:pPr marL="285750" marR="0" lvl="0" indent="-285750" algn="r" rtl="1">
              <a:lnSpc>
                <a:spcPct val="100000"/>
              </a:lnSpc>
              <a:spcBef>
                <a:spcPts val="0"/>
              </a:spcBef>
              <a:spcAft>
                <a:spcPts val="0"/>
              </a:spcAft>
              <a:buClr>
                <a:srgbClr val="000000"/>
              </a:buClr>
              <a:buSzPts val="1800"/>
              <a:buFont typeface="Gisha"/>
              <a:buChar char="»"/>
            </a:pPr>
            <a:r>
              <a:rPr lang="x-none" sz="1600" b="1" i="0" u="none" strike="noStrike" cap="none" dirty="0">
                <a:solidFill>
                  <a:srgbClr val="EF364C"/>
                </a:solidFill>
                <a:latin typeface="Calibri"/>
                <a:ea typeface="Calibri"/>
                <a:cs typeface="Calibri"/>
                <a:sym typeface="Calibri"/>
              </a:rPr>
              <a:t>מיומנויות רגשיות</a:t>
            </a:r>
            <a:r>
              <a:rPr lang="he-IL" sz="1600" b="1" i="0" u="none" strike="noStrike" cap="none" dirty="0">
                <a:solidFill>
                  <a:srgbClr val="EF364C"/>
                </a:solidFill>
                <a:latin typeface="Calibri"/>
                <a:ea typeface="Calibri"/>
                <a:cs typeface="Calibri"/>
                <a:sym typeface="Calibri"/>
              </a:rPr>
              <a:t> (</a:t>
            </a:r>
            <a:r>
              <a:rPr lang="x-none" sz="1600" b="1" i="0" u="none" strike="noStrike" cap="none" dirty="0">
                <a:solidFill>
                  <a:srgbClr val="EF364C"/>
                </a:solidFill>
                <a:latin typeface="Calibri"/>
                <a:ea typeface="Calibri"/>
                <a:cs typeface="Calibri"/>
                <a:sym typeface="Calibri"/>
              </a:rPr>
              <a:t>תוך-אישי</a:t>
            </a:r>
            <a:r>
              <a:rPr lang="he-IL" sz="1600" b="1" i="0" u="none" strike="noStrike" cap="none" dirty="0">
                <a:solidFill>
                  <a:srgbClr val="EF364C"/>
                </a:solidFill>
                <a:latin typeface="Calibri"/>
                <a:ea typeface="Calibri"/>
                <a:cs typeface="Calibri"/>
                <a:sym typeface="Calibri"/>
              </a:rPr>
              <a:t>)</a:t>
            </a:r>
            <a:endParaRPr sz="1600" b="0" i="0" u="none" strike="noStrike" cap="none" dirty="0">
              <a:solidFill>
                <a:srgbClr val="EF364C"/>
              </a:solidFill>
              <a:latin typeface="Calibri"/>
              <a:ea typeface="Calibri"/>
              <a:cs typeface="Calibri"/>
              <a:sym typeface="Calibri"/>
            </a:endParaRPr>
          </a:p>
          <a:p>
            <a:pPr marL="576000" marR="0" lvl="0" indent="-285750" algn="r" rtl="1">
              <a:lnSpc>
                <a:spcPct val="100000"/>
              </a:lnSpc>
              <a:spcBef>
                <a:spcPts val="0"/>
              </a:spcBef>
              <a:spcAft>
                <a:spcPts val="0"/>
              </a:spcAft>
              <a:buClr>
                <a:srgbClr val="000000"/>
              </a:buClr>
              <a:buSzPts val="1800"/>
              <a:buFont typeface="Calibri"/>
              <a:buChar char="-"/>
            </a:pPr>
            <a:r>
              <a:rPr lang="x-none" sz="1600" b="1" i="0" u="none" strike="noStrike" cap="none" dirty="0">
                <a:solidFill>
                  <a:srgbClr val="000000"/>
                </a:solidFill>
                <a:latin typeface="Calibri"/>
                <a:ea typeface="Calibri"/>
                <a:cs typeface="Calibri"/>
                <a:sym typeface="Calibri"/>
              </a:rPr>
              <a:t>מודעות עצמית </a:t>
            </a:r>
            <a:r>
              <a:rPr lang="x-none" sz="1600" b="0" i="0" u="none" strike="noStrike" cap="none" dirty="0">
                <a:solidFill>
                  <a:srgbClr val="000000"/>
                </a:solidFill>
                <a:latin typeface="Calibri"/>
                <a:ea typeface="Calibri"/>
                <a:cs typeface="Calibri"/>
                <a:sym typeface="Calibri"/>
              </a:rPr>
              <a:t>– </a:t>
            </a:r>
            <a:r>
              <a:rPr lang="he-IL" sz="1600" b="0" i="0" u="none" strike="noStrike" cap="none" dirty="0">
                <a:solidFill>
                  <a:srgbClr val="000000"/>
                </a:solidFill>
                <a:latin typeface="Calibri"/>
                <a:ea typeface="Calibri"/>
                <a:cs typeface="Calibri"/>
                <a:sym typeface="Calibri"/>
              </a:rPr>
              <a:t> הכרת העצמי</a:t>
            </a:r>
          </a:p>
          <a:p>
            <a:pPr marL="576000" marR="0" lvl="0" indent="-285750" algn="r" rtl="1">
              <a:lnSpc>
                <a:spcPct val="100000"/>
              </a:lnSpc>
              <a:spcBef>
                <a:spcPts val="0"/>
              </a:spcBef>
              <a:spcAft>
                <a:spcPts val="0"/>
              </a:spcAft>
              <a:buClr>
                <a:srgbClr val="000000"/>
              </a:buClr>
              <a:buSzPts val="1800"/>
              <a:buFont typeface="Calibri"/>
              <a:buChar char="-"/>
            </a:pPr>
            <a:r>
              <a:rPr lang="x-none" sz="1600" b="1" i="0" u="none" strike="noStrike" cap="none" dirty="0">
                <a:solidFill>
                  <a:srgbClr val="000000"/>
                </a:solidFill>
                <a:latin typeface="Calibri"/>
                <a:ea typeface="Calibri"/>
                <a:cs typeface="Calibri"/>
                <a:sym typeface="Calibri"/>
              </a:rPr>
              <a:t>הכוונה עצמית </a:t>
            </a:r>
            <a:r>
              <a:rPr lang="x-none" sz="1600" b="0" i="0" u="none" strike="noStrike" cap="none" dirty="0">
                <a:solidFill>
                  <a:srgbClr val="000000"/>
                </a:solidFill>
                <a:latin typeface="Calibri"/>
                <a:ea typeface="Calibri"/>
                <a:cs typeface="Calibri"/>
                <a:sym typeface="Calibri"/>
              </a:rPr>
              <a:t>– </a:t>
            </a:r>
            <a:r>
              <a:rPr lang="he-IL" sz="1600" b="0" i="0" u="none" strike="noStrike" cap="none" dirty="0">
                <a:solidFill>
                  <a:srgbClr val="000000"/>
                </a:solidFill>
                <a:latin typeface="Calibri"/>
                <a:ea typeface="Calibri"/>
                <a:cs typeface="Calibri"/>
                <a:sym typeface="Calibri"/>
              </a:rPr>
              <a:t> ויסות עצמי, </a:t>
            </a:r>
            <a:r>
              <a:rPr lang="he-IL" sz="1600" dirty="0">
                <a:latin typeface="Calibri"/>
                <a:ea typeface="Calibri"/>
                <a:cs typeface="Calibri"/>
                <a:sym typeface="Calibri"/>
              </a:rPr>
              <a:t>התמודדות עם לחץ ומשבר, </a:t>
            </a:r>
            <a:br>
              <a:rPr lang="en-US" sz="1600" dirty="0">
                <a:latin typeface="Calibri"/>
                <a:ea typeface="Calibri"/>
                <a:cs typeface="Calibri"/>
                <a:sym typeface="Calibri"/>
              </a:rPr>
            </a:br>
            <a:r>
              <a:rPr lang="he-IL" sz="1600" dirty="0">
                <a:latin typeface="Calibri"/>
                <a:ea typeface="Calibri"/>
                <a:cs typeface="Calibri"/>
                <a:sym typeface="Calibri"/>
              </a:rPr>
              <a:t>הנעה עצמית  </a:t>
            </a:r>
          </a:p>
          <a:p>
            <a:pPr marL="0" marR="0" lvl="0" indent="0" algn="r" rtl="1">
              <a:lnSpc>
                <a:spcPct val="100000"/>
              </a:lnSpc>
              <a:spcBef>
                <a:spcPts val="0"/>
              </a:spcBef>
              <a:spcAft>
                <a:spcPts val="0"/>
              </a:spcAft>
              <a:buClr>
                <a:srgbClr val="000000"/>
              </a:buClr>
              <a:buSzPts val="1800"/>
              <a:buFont typeface="Gisha"/>
              <a:buChar char="»"/>
            </a:pPr>
            <a:endParaRPr lang="he-IL" sz="1600" b="1" i="0" u="none" strike="noStrike" cap="none" dirty="0">
              <a:solidFill>
                <a:srgbClr val="EF364C"/>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1800"/>
              <a:buFont typeface="Gisha"/>
              <a:buChar char="»"/>
            </a:pPr>
            <a:r>
              <a:rPr lang="he-IL" sz="1600" b="1" i="0" u="none" strike="noStrike" cap="none" dirty="0">
                <a:solidFill>
                  <a:srgbClr val="EF364C"/>
                </a:solidFill>
                <a:latin typeface="Calibri"/>
                <a:ea typeface="Calibri"/>
                <a:cs typeface="Calibri"/>
                <a:sym typeface="Calibri"/>
              </a:rPr>
              <a:t>   </a:t>
            </a:r>
            <a:r>
              <a:rPr lang="x-none" sz="1600" b="1" i="0" u="none" strike="noStrike" cap="none" dirty="0">
                <a:solidFill>
                  <a:srgbClr val="EF364C"/>
                </a:solidFill>
                <a:latin typeface="Calibri"/>
                <a:ea typeface="Calibri"/>
                <a:cs typeface="Calibri"/>
                <a:sym typeface="Calibri"/>
              </a:rPr>
              <a:t>מיומנויות חברתיות </a:t>
            </a:r>
            <a:r>
              <a:rPr lang="he-IL" sz="1600" b="1" i="0" u="none" strike="noStrike" cap="none" dirty="0">
                <a:solidFill>
                  <a:srgbClr val="EF364C"/>
                </a:solidFill>
                <a:latin typeface="Calibri"/>
                <a:ea typeface="Calibri"/>
                <a:cs typeface="Calibri"/>
                <a:sym typeface="Calibri"/>
              </a:rPr>
              <a:t>(</a:t>
            </a:r>
            <a:r>
              <a:rPr lang="x-none" sz="1600" b="1" i="0" u="none" strike="noStrike" cap="none" dirty="0">
                <a:solidFill>
                  <a:srgbClr val="EF364C"/>
                </a:solidFill>
                <a:latin typeface="Calibri"/>
                <a:ea typeface="Calibri"/>
                <a:cs typeface="Calibri"/>
                <a:sym typeface="Calibri"/>
              </a:rPr>
              <a:t>בין-אישי</a:t>
            </a:r>
            <a:r>
              <a:rPr lang="he-IL" sz="1600" b="1" i="0" u="none" strike="noStrike" cap="none" dirty="0">
                <a:solidFill>
                  <a:srgbClr val="EF364C"/>
                </a:solidFill>
                <a:latin typeface="Calibri"/>
                <a:ea typeface="Calibri"/>
                <a:cs typeface="Calibri"/>
                <a:sym typeface="Calibri"/>
              </a:rPr>
              <a:t>)</a:t>
            </a:r>
            <a:endParaRPr sz="1600" b="1" i="0" u="none" strike="noStrike" cap="none" dirty="0">
              <a:solidFill>
                <a:srgbClr val="EF364C"/>
              </a:solidFill>
              <a:latin typeface="Calibri"/>
              <a:ea typeface="Calibri"/>
              <a:cs typeface="Calibri"/>
              <a:sym typeface="Calibri"/>
            </a:endParaRPr>
          </a:p>
          <a:p>
            <a:pPr marL="576000" marR="0" lvl="0" indent="-285750" algn="r" rtl="1">
              <a:lnSpc>
                <a:spcPct val="100000"/>
              </a:lnSpc>
              <a:spcBef>
                <a:spcPts val="0"/>
              </a:spcBef>
              <a:spcAft>
                <a:spcPts val="0"/>
              </a:spcAft>
              <a:buClr>
                <a:srgbClr val="000000"/>
              </a:buClr>
              <a:buSzPts val="1800"/>
              <a:buFont typeface="Calibri"/>
              <a:buChar char="-"/>
            </a:pPr>
            <a:r>
              <a:rPr lang="x-none" sz="1600" b="1" i="0" u="none" strike="noStrike" cap="none" dirty="0">
                <a:solidFill>
                  <a:srgbClr val="000000"/>
                </a:solidFill>
                <a:latin typeface="Calibri"/>
                <a:ea typeface="Calibri"/>
                <a:cs typeface="Calibri"/>
                <a:sym typeface="Calibri"/>
              </a:rPr>
              <a:t>מודעות חברתית </a:t>
            </a:r>
            <a:r>
              <a:rPr lang="x-none" sz="1600" b="0" i="0" u="none" strike="noStrike" cap="none" dirty="0">
                <a:solidFill>
                  <a:srgbClr val="000000"/>
                </a:solidFill>
                <a:latin typeface="Calibri"/>
                <a:ea typeface="Calibri"/>
                <a:cs typeface="Calibri"/>
                <a:sym typeface="Calibri"/>
              </a:rPr>
              <a:t>– </a:t>
            </a:r>
            <a:r>
              <a:rPr lang="he-IL" sz="1600" b="0" i="0" u="none" strike="noStrike" cap="none" dirty="0">
                <a:solidFill>
                  <a:srgbClr val="000000"/>
                </a:solidFill>
                <a:latin typeface="Calibri"/>
                <a:ea typeface="Calibri"/>
                <a:cs typeface="Calibri"/>
                <a:sym typeface="Calibri"/>
              </a:rPr>
              <a:t>תקשורת</a:t>
            </a:r>
          </a:p>
          <a:p>
            <a:pPr marL="576000" marR="0" lvl="0" indent="-285750" algn="r" rtl="1">
              <a:lnSpc>
                <a:spcPct val="100000"/>
              </a:lnSpc>
              <a:spcBef>
                <a:spcPts val="0"/>
              </a:spcBef>
              <a:spcAft>
                <a:spcPts val="0"/>
              </a:spcAft>
              <a:buClr>
                <a:srgbClr val="000000"/>
              </a:buClr>
              <a:buSzPts val="1800"/>
              <a:buFont typeface="Calibri"/>
              <a:buChar char="-"/>
            </a:pPr>
            <a:r>
              <a:rPr lang="x-none" sz="1600" b="1" i="0" u="none" strike="noStrike" cap="none" dirty="0">
                <a:solidFill>
                  <a:srgbClr val="000000"/>
                </a:solidFill>
                <a:latin typeface="Calibri"/>
                <a:ea typeface="Calibri"/>
                <a:cs typeface="Calibri"/>
                <a:sym typeface="Calibri"/>
              </a:rPr>
              <a:t>התנהלות חברתית </a:t>
            </a:r>
            <a:r>
              <a:rPr lang="he-IL" sz="1600" dirty="0">
                <a:latin typeface="Calibri"/>
                <a:ea typeface="Calibri"/>
                <a:cs typeface="Calibri"/>
                <a:sym typeface="Calibri"/>
              </a:rPr>
              <a:t>- </a:t>
            </a:r>
            <a:r>
              <a:rPr lang="he-IL" sz="1600" b="0" i="0" u="none" strike="noStrike" cap="none" dirty="0">
                <a:solidFill>
                  <a:srgbClr val="000000"/>
                </a:solidFill>
                <a:latin typeface="Calibri"/>
                <a:ea typeface="Calibri"/>
                <a:cs typeface="Calibri"/>
                <a:sym typeface="Calibri"/>
              </a:rPr>
              <a:t>ניהול יחסים בין אישיים</a:t>
            </a:r>
          </a:p>
          <a:p>
            <a:pPr marL="576000" marR="0" lvl="0" indent="-285750" algn="r" rtl="1">
              <a:lnSpc>
                <a:spcPct val="100000"/>
              </a:lnSpc>
              <a:spcBef>
                <a:spcPts val="0"/>
              </a:spcBef>
              <a:spcAft>
                <a:spcPts val="0"/>
              </a:spcAft>
              <a:buClr>
                <a:srgbClr val="000000"/>
              </a:buClr>
              <a:buSzPts val="1800"/>
              <a:buFont typeface="Calibri"/>
              <a:buChar char="-"/>
            </a:pPr>
            <a:endParaRPr sz="1600" b="0" i="0" u="none" strike="noStrike" cap="none" dirty="0">
              <a:solidFill>
                <a:srgbClr val="000000"/>
              </a:solidFill>
              <a:latin typeface="Calibri"/>
              <a:ea typeface="Calibri"/>
              <a:cs typeface="Calibri"/>
              <a:sym typeface="Calibri"/>
            </a:endParaRPr>
          </a:p>
          <a:p>
            <a:pPr marL="316800" marR="0" lvl="0" indent="0" algn="r" rtl="1">
              <a:lnSpc>
                <a:spcPct val="100000"/>
              </a:lnSpc>
              <a:spcBef>
                <a:spcPts val="0"/>
              </a:spcBef>
              <a:spcAft>
                <a:spcPts val="0"/>
              </a:spcAft>
              <a:buNone/>
            </a:pPr>
            <a:br>
              <a:rPr lang="x-none" sz="1600" b="0" i="0" u="none" strike="noStrike" cap="none" dirty="0">
                <a:solidFill>
                  <a:srgbClr val="000000"/>
                </a:solidFill>
                <a:latin typeface="Calibri"/>
                <a:ea typeface="Calibri"/>
                <a:cs typeface="Calibri"/>
                <a:sym typeface="Calibri"/>
              </a:rPr>
            </a:br>
            <a:endParaRPr sz="1600" b="0" i="0" u="none" strike="noStrike" cap="none" dirty="0">
              <a:solidFill>
                <a:srgbClr val="000000"/>
              </a:solidFill>
              <a:latin typeface="Calibri"/>
              <a:ea typeface="Calibri"/>
              <a:cs typeface="Calibri"/>
              <a:sym typeface="Calibri"/>
            </a:endParaRPr>
          </a:p>
        </p:txBody>
      </p:sp>
      <p:sp>
        <p:nvSpPr>
          <p:cNvPr id="193" name="Google Shape;193;p6"/>
          <p:cNvSpPr txBox="1"/>
          <p:nvPr/>
        </p:nvSpPr>
        <p:spPr>
          <a:xfrm>
            <a:off x="793737" y="2471673"/>
            <a:ext cx="2454087" cy="1785064"/>
          </a:xfrm>
          <a:prstGeom prst="rect">
            <a:avLst/>
          </a:prstGeom>
          <a:noFill/>
          <a:ln>
            <a:noFill/>
          </a:ln>
        </p:spPr>
        <p:txBody>
          <a:bodyPr spcFirstLastPara="1" wrap="square" lIns="91425" tIns="45700" rIns="91425" bIns="45700" anchor="t" anchorCtr="0">
            <a:spAutoFit/>
          </a:bodyPr>
          <a:lstStyle/>
          <a:p>
            <a:pPr marL="457200" marR="0" lvl="1" algn="r" rtl="1">
              <a:lnSpc>
                <a:spcPct val="100000"/>
              </a:lnSpc>
              <a:spcBef>
                <a:spcPts val="0"/>
              </a:spcBef>
              <a:spcAft>
                <a:spcPts val="0"/>
              </a:spcAft>
              <a:buClr>
                <a:srgbClr val="000000"/>
              </a:buClr>
              <a:buSzPts val="1600"/>
            </a:pPr>
            <a:r>
              <a:rPr lang="he-IL" sz="1600" b="1" i="0" u="none" strike="noStrike" cap="none" dirty="0">
                <a:solidFill>
                  <a:srgbClr val="FF0000"/>
                </a:solidFill>
                <a:latin typeface="Calibri"/>
                <a:ea typeface="Calibri"/>
                <a:cs typeface="Calibri"/>
                <a:sym typeface="Calibri"/>
              </a:rPr>
              <a:t>אהבת הדעת וחדוות הלמידה -</a:t>
            </a:r>
          </a:p>
          <a:p>
            <a:pPr marL="742950" marR="0" lvl="1" indent="-285750" algn="r" rtl="1">
              <a:lnSpc>
                <a:spcPct val="100000"/>
              </a:lnSpc>
              <a:spcBef>
                <a:spcPts val="0"/>
              </a:spcBef>
              <a:spcAft>
                <a:spcPts val="0"/>
              </a:spcAft>
              <a:buClr>
                <a:srgbClr val="000000"/>
              </a:buClr>
              <a:buSzPts val="1600"/>
              <a:buFont typeface="Calibri"/>
              <a:buChar char="»"/>
            </a:pPr>
            <a:r>
              <a:rPr lang="he-IL" sz="1600" b="0" i="0" u="none" strike="noStrike" cap="none" dirty="0">
                <a:solidFill>
                  <a:srgbClr val="000000"/>
                </a:solidFill>
                <a:latin typeface="Calibri"/>
                <a:ea typeface="Calibri"/>
                <a:cs typeface="Calibri"/>
                <a:sym typeface="Calibri"/>
              </a:rPr>
              <a:t>שאיפה למצוינות ולמיצוי יכולות</a:t>
            </a:r>
          </a:p>
          <a:p>
            <a:pPr marL="742950" marR="0" lvl="1" indent="-285750" algn="r" rtl="1">
              <a:lnSpc>
                <a:spcPct val="100000"/>
              </a:lnSpc>
              <a:spcBef>
                <a:spcPts val="0"/>
              </a:spcBef>
              <a:spcAft>
                <a:spcPts val="0"/>
              </a:spcAft>
              <a:buClr>
                <a:srgbClr val="000000"/>
              </a:buClr>
              <a:buSzPts val="1600"/>
              <a:buFont typeface="Calibri"/>
              <a:buChar char="»"/>
            </a:pPr>
            <a:r>
              <a:rPr lang="he-IL" sz="1600" b="0" i="0" u="none" strike="noStrike" cap="none" dirty="0">
                <a:solidFill>
                  <a:srgbClr val="000000"/>
                </a:solidFill>
                <a:latin typeface="Calibri"/>
                <a:ea typeface="Calibri"/>
                <a:cs typeface="Calibri"/>
                <a:sym typeface="Calibri"/>
              </a:rPr>
              <a:t>מחשבה עצמאית ויוזמה</a:t>
            </a:r>
          </a:p>
          <a:p>
            <a:pPr marL="742950" marR="0" lvl="1" indent="-285750" algn="r" rtl="1">
              <a:lnSpc>
                <a:spcPct val="100000"/>
              </a:lnSpc>
              <a:spcBef>
                <a:spcPts val="0"/>
              </a:spcBef>
              <a:spcAft>
                <a:spcPts val="0"/>
              </a:spcAft>
              <a:buClr>
                <a:srgbClr val="000000"/>
              </a:buClr>
              <a:buSzPts val="1600"/>
              <a:buFont typeface="Calibri"/>
              <a:buChar char="»"/>
            </a:pPr>
            <a:endParaRPr dirty="0"/>
          </a:p>
        </p:txBody>
      </p:sp>
      <p:cxnSp>
        <p:nvCxnSpPr>
          <p:cNvPr id="194" name="Google Shape;194;p6"/>
          <p:cNvCxnSpPr/>
          <p:nvPr/>
        </p:nvCxnSpPr>
        <p:spPr>
          <a:xfrm>
            <a:off x="2977891"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5" name="Google Shape;195;p6"/>
          <p:cNvSpPr txBox="1"/>
          <p:nvPr/>
        </p:nvSpPr>
        <p:spPr>
          <a:xfrm>
            <a:off x="10185519" y="1685093"/>
            <a:ext cx="931761"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4000" b="1" i="0" u="none" strike="noStrike" cap="none" dirty="0">
                <a:solidFill>
                  <a:srgbClr val="EF364C"/>
                </a:solidFill>
                <a:latin typeface="Calibri"/>
                <a:ea typeface="Calibri"/>
                <a:cs typeface="Calibri"/>
                <a:sym typeface="Calibri"/>
              </a:rPr>
              <a:t>ידע</a:t>
            </a:r>
            <a:endParaRPr sz="4000" dirty="0">
              <a:solidFill>
                <a:srgbClr val="EF364C"/>
              </a:solidFill>
              <a:latin typeface="Calibri"/>
              <a:ea typeface="Calibri"/>
              <a:cs typeface="Calibri"/>
              <a:sym typeface="Calibri"/>
            </a:endParaRPr>
          </a:p>
        </p:txBody>
      </p:sp>
      <p:sp>
        <p:nvSpPr>
          <p:cNvPr id="196" name="Google Shape;196;p6"/>
          <p:cNvSpPr txBox="1"/>
          <p:nvPr/>
        </p:nvSpPr>
        <p:spPr>
          <a:xfrm>
            <a:off x="4703318" y="1675669"/>
            <a:ext cx="2271425"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4000" b="1" dirty="0">
                <a:solidFill>
                  <a:srgbClr val="EF364C"/>
                </a:solidFill>
                <a:latin typeface="Calibri"/>
                <a:ea typeface="Calibri"/>
                <a:cs typeface="Calibri"/>
                <a:sym typeface="Calibri"/>
              </a:rPr>
              <a:t>מיומנויות</a:t>
            </a:r>
            <a:endParaRPr sz="4000" dirty="0">
              <a:solidFill>
                <a:srgbClr val="EF364C"/>
              </a:solidFill>
              <a:latin typeface="Calibri"/>
              <a:ea typeface="Calibri"/>
              <a:cs typeface="Calibri"/>
              <a:sym typeface="Calibri"/>
            </a:endParaRPr>
          </a:p>
        </p:txBody>
      </p:sp>
      <p:sp>
        <p:nvSpPr>
          <p:cNvPr id="197" name="Google Shape;197;p6"/>
          <p:cNvSpPr txBox="1"/>
          <p:nvPr/>
        </p:nvSpPr>
        <p:spPr>
          <a:xfrm>
            <a:off x="475914" y="1685093"/>
            <a:ext cx="1745925"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4000" b="1" dirty="0">
                <a:solidFill>
                  <a:srgbClr val="EF364C"/>
                </a:solidFill>
                <a:latin typeface="Calibri"/>
                <a:ea typeface="Calibri"/>
                <a:cs typeface="Calibri"/>
                <a:sym typeface="Calibri"/>
              </a:rPr>
              <a:t>ערכים</a:t>
            </a:r>
            <a:endParaRPr sz="4000" dirty="0">
              <a:solidFill>
                <a:srgbClr val="EF364C"/>
              </a:solidFill>
              <a:latin typeface="Calibri"/>
              <a:ea typeface="Calibri"/>
              <a:cs typeface="Calibri"/>
              <a:sym typeface="Calibri"/>
            </a:endParaRPr>
          </a:p>
        </p:txBody>
      </p:sp>
      <p:sp>
        <p:nvSpPr>
          <p:cNvPr id="198" name="Google Shape;198;p6"/>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x-none" sz="2800" b="1">
                <a:solidFill>
                  <a:srgbClr val="002060"/>
                </a:solidFill>
                <a:latin typeface="Calibri"/>
                <a:ea typeface="Calibri"/>
                <a:cs typeface="Calibri"/>
                <a:sym typeface="Calibri"/>
              </a:rPr>
              <a:t>ידע, מיומנויות וערכים</a:t>
            </a:r>
            <a:endParaRPr sz="2800" b="1">
              <a:solidFill>
                <a:srgbClr val="002060"/>
              </a:solidFill>
              <a:latin typeface="Calibri"/>
              <a:ea typeface="Calibri"/>
              <a:cs typeface="Calibri"/>
              <a:sym typeface="Calibri"/>
            </a:endParaRPr>
          </a:p>
        </p:txBody>
      </p:sp>
      <p:pic>
        <p:nvPicPr>
          <p:cNvPr id="199" name="Google Shape;199;p6"/>
          <p:cNvPicPr preferRelativeResize="0"/>
          <p:nvPr/>
        </p:nvPicPr>
        <p:blipFill rotWithShape="1">
          <a:blip r:embed="rId4">
            <a:alphaModFix/>
          </a:blip>
          <a:srcRect/>
          <a:stretch/>
        </p:blipFill>
        <p:spPr>
          <a:xfrm>
            <a:off x="8110883" y="681040"/>
            <a:ext cx="614363" cy="673817"/>
          </a:xfrm>
          <a:prstGeom prst="rect">
            <a:avLst/>
          </a:prstGeom>
          <a:noFill/>
          <a:ln>
            <a:noFill/>
          </a:ln>
        </p:spPr>
      </p:pic>
      <p:sp>
        <p:nvSpPr>
          <p:cNvPr id="200" name="Google Shape;200;p6">
            <a:hlinkClick r:id="rId5"/>
          </p:cNvPr>
          <p:cNvSpPr/>
          <p:nvPr/>
        </p:nvSpPr>
        <p:spPr>
          <a:xfrm>
            <a:off x="315481" y="5681940"/>
            <a:ext cx="2066793" cy="960944"/>
          </a:xfrm>
          <a:prstGeom prst="rect">
            <a:avLst/>
          </a:prstGeom>
          <a:solidFill>
            <a:srgbClr val="EF364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2400" b="1" dirty="0">
                <a:solidFill>
                  <a:schemeClr val="lt1"/>
                </a:solidFill>
                <a:latin typeface="Calibri"/>
                <a:ea typeface="Calibri"/>
                <a:cs typeface="Calibri"/>
                <a:sym typeface="Calibri"/>
              </a:rPr>
              <a:t>פרקטיקות העשרה והרחבה</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p:txBody>
      </p:sp>
      <p:pic>
        <p:nvPicPr>
          <p:cNvPr id="3" name="Graphic 2" descr="Puzzle pieces">
            <a:extLst>
              <a:ext uri="{FF2B5EF4-FFF2-40B4-BE49-F238E27FC236}">
                <a16:creationId xmlns:a16="http://schemas.microsoft.com/office/drawing/2014/main" id="{60141F51-D964-42EB-BA86-4C6C02FA09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5011" y="565074"/>
            <a:ext cx="914400" cy="914400"/>
          </a:xfrm>
          <a:prstGeom prst="rect">
            <a:avLst/>
          </a:prstGeom>
        </p:spPr>
      </p:pic>
      <p:sp>
        <p:nvSpPr>
          <p:cNvPr id="6" name="Freeform: Shape 5">
            <a:extLst>
              <a:ext uri="{FF2B5EF4-FFF2-40B4-BE49-F238E27FC236}">
                <a16:creationId xmlns:a16="http://schemas.microsoft.com/office/drawing/2014/main" id="{93F6C51B-03E9-4A1F-8C5D-33D50CED54F1}"/>
              </a:ext>
            </a:extLst>
          </p:cNvPr>
          <p:cNvSpPr/>
          <p:nvPr/>
        </p:nvSpPr>
        <p:spPr>
          <a:xfrm>
            <a:off x="8430448" y="472018"/>
            <a:ext cx="3760873" cy="1107323"/>
          </a:xfrm>
          <a:custGeom>
            <a:avLst/>
            <a:gdLst>
              <a:gd name="connsiteX0" fmla="*/ 0 w 3760873"/>
              <a:gd name="connsiteY0" fmla="*/ 0 h 1107323"/>
              <a:gd name="connsiteX1" fmla="*/ 3760873 w 3760873"/>
              <a:gd name="connsiteY1" fmla="*/ 0 h 1107323"/>
              <a:gd name="connsiteX2" fmla="*/ 3760873 w 3760873"/>
              <a:gd name="connsiteY2" fmla="*/ 1107324 h 1107323"/>
              <a:gd name="connsiteX3" fmla="*/ 0 w 3760873"/>
              <a:gd name="connsiteY3" fmla="*/ 1107324 h 1107323"/>
            </a:gdLst>
            <a:ahLst/>
            <a:cxnLst>
              <a:cxn ang="0">
                <a:pos x="connsiteX0" y="connsiteY0"/>
              </a:cxn>
              <a:cxn ang="0">
                <a:pos x="connsiteX1" y="connsiteY1"/>
              </a:cxn>
              <a:cxn ang="0">
                <a:pos x="connsiteX2" y="connsiteY2"/>
              </a:cxn>
              <a:cxn ang="0">
                <a:pos x="connsiteX3" y="connsiteY3"/>
              </a:cxn>
            </a:cxnLst>
            <a:rect l="l" t="t" r="r" b="b"/>
            <a:pathLst>
              <a:path w="3760873" h="1107323">
                <a:moveTo>
                  <a:pt x="0" y="0"/>
                </a:moveTo>
                <a:lnTo>
                  <a:pt x="3760873" y="0"/>
                </a:lnTo>
                <a:lnTo>
                  <a:pt x="3760873" y="1107324"/>
                </a:lnTo>
                <a:lnTo>
                  <a:pt x="0" y="1107324"/>
                </a:lnTo>
                <a:close/>
              </a:path>
            </a:pathLst>
          </a:custGeom>
          <a:solidFill>
            <a:srgbClr val="8CB9BA"/>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Freeform: Shape 6">
            <a:extLst>
              <a:ext uri="{FF2B5EF4-FFF2-40B4-BE49-F238E27FC236}">
                <a16:creationId xmlns:a16="http://schemas.microsoft.com/office/drawing/2014/main" id="{F3ABA567-5BBD-4747-B38A-4CADC566863A}"/>
              </a:ext>
            </a:extLst>
          </p:cNvPr>
          <p:cNvSpPr/>
          <p:nvPr/>
        </p:nvSpPr>
        <p:spPr>
          <a:xfrm rot="18900000">
            <a:off x="7871999" y="474150"/>
            <a:ext cx="1116897" cy="1116897"/>
          </a:xfrm>
          <a:custGeom>
            <a:avLst/>
            <a:gdLst>
              <a:gd name="connsiteX0" fmla="*/ 1116858 w 1116897"/>
              <a:gd name="connsiteY0" fmla="*/ 557198 h 1116897"/>
              <a:gd name="connsiteX1" fmla="*/ 558409 w 1116897"/>
              <a:gd name="connsiteY1" fmla="*/ 1115647 h 1116897"/>
              <a:gd name="connsiteX2" fmla="*/ -40 w 1116897"/>
              <a:gd name="connsiteY2" fmla="*/ 557198 h 1116897"/>
              <a:gd name="connsiteX3" fmla="*/ 558409 w 1116897"/>
              <a:gd name="connsiteY3" fmla="*/ -1250 h 1116897"/>
              <a:gd name="connsiteX4" fmla="*/ 1116858 w 1116897"/>
              <a:gd name="connsiteY4" fmla="*/ 557198 h 111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97" h="1116897">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Freeform: Shape 11">
            <a:extLst>
              <a:ext uri="{FF2B5EF4-FFF2-40B4-BE49-F238E27FC236}">
                <a16:creationId xmlns:a16="http://schemas.microsoft.com/office/drawing/2014/main" id="{D6B3F633-B171-4B68-8E04-76AF2D0226C8}"/>
              </a:ext>
            </a:extLst>
          </p:cNvPr>
          <p:cNvSpPr/>
          <p:nvPr/>
        </p:nvSpPr>
        <p:spPr>
          <a:xfrm rot="18900000">
            <a:off x="7983808" y="585959"/>
            <a:ext cx="893278" cy="893278"/>
          </a:xfrm>
          <a:custGeom>
            <a:avLst/>
            <a:gdLst>
              <a:gd name="connsiteX0" fmla="*/ 893239 w 893278"/>
              <a:gd name="connsiteY0" fmla="*/ 445389 h 893278"/>
              <a:gd name="connsiteX1" fmla="*/ 446599 w 893278"/>
              <a:gd name="connsiteY1" fmla="*/ 892028 h 893278"/>
              <a:gd name="connsiteX2" fmla="*/ -40 w 893278"/>
              <a:gd name="connsiteY2" fmla="*/ 445389 h 893278"/>
              <a:gd name="connsiteX3" fmla="*/ 446599 w 893278"/>
              <a:gd name="connsiteY3" fmla="*/ -1250 h 893278"/>
              <a:gd name="connsiteX4" fmla="*/ 893239 w 893278"/>
              <a:gd name="connsiteY4" fmla="*/ 445389 h 89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78" h="893278">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bg1"/>
          </a:solidFill>
          <a:ln w="3984" cap="flat">
            <a:solidFill>
              <a:srgbClr val="C3DADB"/>
            </a:solid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Google Shape;128;p5">
            <a:extLst>
              <a:ext uri="{FF2B5EF4-FFF2-40B4-BE49-F238E27FC236}">
                <a16:creationId xmlns:a16="http://schemas.microsoft.com/office/drawing/2014/main" id="{75AB2579-2265-43F6-9399-975A7A4E69F8}"/>
              </a:ext>
            </a:extLst>
          </p:cNvPr>
          <p:cNvSpPr txBox="1">
            <a:spLocks/>
          </p:cNvSpPr>
          <p:nvPr/>
        </p:nvSpPr>
        <p:spPr>
          <a:xfrm>
            <a:off x="7301985" y="495077"/>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he-IL" sz="2800" b="1" i="0" u="none" strike="noStrike" kern="1200" cap="none" spc="0" normalizeH="0" baseline="0" noProof="0" dirty="0">
                <a:ln>
                  <a:noFill/>
                </a:ln>
                <a:solidFill>
                  <a:srgbClr val="002060"/>
                </a:solidFill>
                <a:effectLst/>
                <a:uLnTx/>
                <a:uFillTx/>
                <a:latin typeface="Calibri" panose="020F0502020204030204" pitchFamily="34" charset="0"/>
                <a:ea typeface="Varela Round"/>
                <a:cs typeface="Calibri" panose="020F0502020204030204" pitchFamily="34" charset="0"/>
                <a:sym typeface="Varela Round"/>
              </a:rPr>
              <a:t>מהלך השיעור</a:t>
            </a:r>
          </a:p>
        </p:txBody>
      </p:sp>
      <p:pic>
        <p:nvPicPr>
          <p:cNvPr id="20" name="Graphic 19" descr="Arrow circle">
            <a:extLst>
              <a:ext uri="{FF2B5EF4-FFF2-40B4-BE49-F238E27FC236}">
                <a16:creationId xmlns:a16="http://schemas.microsoft.com/office/drawing/2014/main" id="{4EA6C022-57C5-4736-8D95-E5D30BE5840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1511" y="591736"/>
            <a:ext cx="914400" cy="914400"/>
          </a:xfrm>
          <a:prstGeom prst="rect">
            <a:avLst/>
          </a:prstGeom>
        </p:spPr>
      </p:pic>
      <p:cxnSp>
        <p:nvCxnSpPr>
          <p:cNvPr id="24" name="מחבר ישר 34">
            <a:extLst>
              <a:ext uri="{FF2B5EF4-FFF2-40B4-BE49-F238E27FC236}">
                <a16:creationId xmlns:a16="http://schemas.microsoft.com/office/drawing/2014/main" id="{966E18CD-71AC-4878-A198-02B15091126B}"/>
              </a:ext>
            </a:extLst>
          </p:cNvPr>
          <p:cNvCxnSpPr>
            <a:cxnSpLocks/>
          </p:cNvCxnSpPr>
          <p:nvPr/>
        </p:nvCxnSpPr>
        <p:spPr>
          <a:xfrm>
            <a:off x="11510000" y="3184750"/>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50CBC01-AEFC-4C5C-959A-5C43C04F4561}"/>
              </a:ext>
            </a:extLst>
          </p:cNvPr>
          <p:cNvSpPr txBox="1"/>
          <p:nvPr/>
        </p:nvSpPr>
        <p:spPr>
          <a:xfrm>
            <a:off x="10668000" y="3951501"/>
            <a:ext cx="1429414"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מהשיעור הקודם</a:t>
            </a:r>
            <a:b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ועד היום</a:t>
            </a:r>
            <a: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 </a:t>
            </a: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נזכרים</a:t>
            </a:r>
          </a:p>
        </p:txBody>
      </p:sp>
      <p:sp>
        <p:nvSpPr>
          <p:cNvPr id="27" name="TextBox 26">
            <a:extLst>
              <a:ext uri="{FF2B5EF4-FFF2-40B4-BE49-F238E27FC236}">
                <a16:creationId xmlns:a16="http://schemas.microsoft.com/office/drawing/2014/main" id="{503CC721-7732-4171-94D5-49E6D3C19B3F}"/>
              </a:ext>
            </a:extLst>
          </p:cNvPr>
          <p:cNvSpPr txBox="1"/>
          <p:nvPr/>
        </p:nvSpPr>
        <p:spPr>
          <a:xfrm>
            <a:off x="9150625" y="3887343"/>
            <a:ext cx="1506558"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שיח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"מכוונה למעשה"</a:t>
            </a:r>
          </a:p>
        </p:txBody>
      </p:sp>
      <p:sp>
        <p:nvSpPr>
          <p:cNvPr id="23" name="TextBox 22">
            <a:extLst>
              <a:ext uri="{FF2B5EF4-FFF2-40B4-BE49-F238E27FC236}">
                <a16:creationId xmlns:a16="http://schemas.microsoft.com/office/drawing/2014/main" id="{0A03B297-B220-4325-BE5D-BAF97722C9A2}"/>
              </a:ext>
            </a:extLst>
          </p:cNvPr>
          <p:cNvSpPr txBox="1"/>
          <p:nvPr/>
        </p:nvSpPr>
        <p:spPr>
          <a:xfrm>
            <a:off x="-439193" y="3982185"/>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מסרים מרכזיים</a:t>
            </a:r>
            <a:b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וסיכום</a:t>
            </a:r>
          </a:p>
        </p:txBody>
      </p:sp>
      <p:sp>
        <p:nvSpPr>
          <p:cNvPr id="31" name="מלבן 30">
            <a:extLst>
              <a:ext uri="{FF2B5EF4-FFF2-40B4-BE49-F238E27FC236}">
                <a16:creationId xmlns:a16="http://schemas.microsoft.com/office/drawing/2014/main" id="{7F3BAE28-AC1A-4D27-B1DB-343F3726F73B}"/>
              </a:ext>
            </a:extLst>
          </p:cNvPr>
          <p:cNvSpPr/>
          <p:nvPr/>
        </p:nvSpPr>
        <p:spPr>
          <a:xfrm>
            <a:off x="429208" y="3159696"/>
            <a:ext cx="11118628" cy="194358"/>
          </a:xfrm>
          <a:prstGeom prst="rect">
            <a:avLst/>
          </a:prstGeom>
          <a:solidFill>
            <a:srgbClr val="7E9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35" name="מחבר ישר 34">
            <a:extLst>
              <a:ext uri="{FF2B5EF4-FFF2-40B4-BE49-F238E27FC236}">
                <a16:creationId xmlns:a16="http://schemas.microsoft.com/office/drawing/2014/main" id="{A97F8E41-2610-49B4-AE35-6A48A6B1C3C4}"/>
              </a:ext>
            </a:extLst>
          </p:cNvPr>
          <p:cNvCxnSpPr>
            <a:cxnSpLocks/>
          </p:cNvCxnSpPr>
          <p:nvPr/>
        </p:nvCxnSpPr>
        <p:spPr>
          <a:xfrm>
            <a:off x="9899056" y="3191426"/>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FE276095-BEBF-48A9-864F-C971E11DF646}"/>
              </a:ext>
            </a:extLst>
          </p:cNvPr>
          <p:cNvCxnSpPr>
            <a:cxnSpLocks/>
          </p:cNvCxnSpPr>
          <p:nvPr/>
        </p:nvCxnSpPr>
        <p:spPr>
          <a:xfrm>
            <a:off x="8430447" y="3191427"/>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7" name="מחבר ישר 36">
            <a:extLst>
              <a:ext uri="{FF2B5EF4-FFF2-40B4-BE49-F238E27FC236}">
                <a16:creationId xmlns:a16="http://schemas.microsoft.com/office/drawing/2014/main" id="{78A6BE6F-C7B1-4380-BE41-4203AB554639}"/>
              </a:ext>
            </a:extLst>
          </p:cNvPr>
          <p:cNvCxnSpPr>
            <a:cxnSpLocks/>
          </p:cNvCxnSpPr>
          <p:nvPr/>
        </p:nvCxnSpPr>
        <p:spPr>
          <a:xfrm>
            <a:off x="7175764" y="3231122"/>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723B41DE-1D8C-489C-AFE9-3E68779C6588}"/>
              </a:ext>
            </a:extLst>
          </p:cNvPr>
          <p:cNvCxnSpPr>
            <a:cxnSpLocks/>
          </p:cNvCxnSpPr>
          <p:nvPr/>
        </p:nvCxnSpPr>
        <p:spPr>
          <a:xfrm>
            <a:off x="454964" y="3249928"/>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A3C3BB1A-0593-44E9-9B3F-1E22AA783C19}"/>
              </a:ext>
            </a:extLst>
          </p:cNvPr>
          <p:cNvCxnSpPr>
            <a:cxnSpLocks/>
          </p:cNvCxnSpPr>
          <p:nvPr/>
        </p:nvCxnSpPr>
        <p:spPr>
          <a:xfrm>
            <a:off x="4624506" y="3219244"/>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19" name="TextBox 26">
            <a:extLst>
              <a:ext uri="{FF2B5EF4-FFF2-40B4-BE49-F238E27FC236}">
                <a16:creationId xmlns:a16="http://schemas.microsoft.com/office/drawing/2014/main" id="{89ED39AF-C27B-465B-9DB6-40EC87B15FF5}"/>
              </a:ext>
            </a:extLst>
          </p:cNvPr>
          <p:cNvSpPr txBox="1"/>
          <p:nvPr/>
        </p:nvSpPr>
        <p:spPr>
          <a:xfrm>
            <a:off x="7738361" y="3963379"/>
            <a:ext cx="1456183"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סיפור על עילאי</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דיון כיתתי</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sp>
        <p:nvSpPr>
          <p:cNvPr id="26" name="תיבת טקסט 25">
            <a:extLst>
              <a:ext uri="{FF2B5EF4-FFF2-40B4-BE49-F238E27FC236}">
                <a16:creationId xmlns:a16="http://schemas.microsoft.com/office/drawing/2014/main" id="{D478F4AE-B7C7-47FF-8F1B-01780368E336}"/>
              </a:ext>
            </a:extLst>
          </p:cNvPr>
          <p:cNvSpPr txBox="1"/>
          <p:nvPr/>
        </p:nvSpPr>
        <p:spPr>
          <a:xfrm>
            <a:off x="6529760" y="3990943"/>
            <a:ext cx="1327307"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מודל </a:t>
            </a:r>
            <a:r>
              <a:rPr kumimoji="0" lang="he-IL" sz="1600" b="0" i="0" u="none" strike="noStrike" kern="1200" cap="none" spc="0" normalizeH="0" baseline="0" noProof="0" dirty="0" err="1">
                <a:ln>
                  <a:noFill/>
                </a:ln>
                <a:solidFill>
                  <a:srgbClr val="44546A"/>
                </a:solidFill>
                <a:effectLst/>
                <a:uLnTx/>
                <a:uFillTx/>
                <a:latin typeface="Calibri" panose="020F0502020204030204" pitchFamily="34" charset="0"/>
                <a:ea typeface="+mn-ea"/>
                <a:cs typeface="Calibri" panose="020F0502020204030204" pitchFamily="34" charset="0"/>
              </a:rPr>
              <a:t>פתרת"י</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28" name="תיבת טקסט 27">
            <a:extLst>
              <a:ext uri="{FF2B5EF4-FFF2-40B4-BE49-F238E27FC236}">
                <a16:creationId xmlns:a16="http://schemas.microsoft.com/office/drawing/2014/main" id="{74B0B775-F49D-4B61-839B-6B2E32C0FDA4}"/>
              </a:ext>
            </a:extLst>
          </p:cNvPr>
          <p:cNvSpPr txBox="1"/>
          <p:nvPr/>
        </p:nvSpPr>
        <p:spPr>
          <a:xfrm>
            <a:off x="3885373" y="3967613"/>
            <a:ext cx="1474528" cy="107721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תרגול</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עבודה אישית ושיתוף בזוגות הצלחות מן העבר</a:t>
            </a:r>
          </a:p>
        </p:txBody>
      </p:sp>
      <p:cxnSp>
        <p:nvCxnSpPr>
          <p:cNvPr id="29" name="מחבר ישר 28">
            <a:extLst>
              <a:ext uri="{FF2B5EF4-FFF2-40B4-BE49-F238E27FC236}">
                <a16:creationId xmlns:a16="http://schemas.microsoft.com/office/drawing/2014/main" id="{827E32E3-E03E-4708-85EF-D74E3EF6C57D}"/>
              </a:ext>
            </a:extLst>
          </p:cNvPr>
          <p:cNvCxnSpPr>
            <a:cxnSpLocks/>
          </p:cNvCxnSpPr>
          <p:nvPr/>
        </p:nvCxnSpPr>
        <p:spPr>
          <a:xfrm>
            <a:off x="3182144" y="3184750"/>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30" name="תיבת טקסט 29">
            <a:extLst>
              <a:ext uri="{FF2B5EF4-FFF2-40B4-BE49-F238E27FC236}">
                <a16:creationId xmlns:a16="http://schemas.microsoft.com/office/drawing/2014/main" id="{9F654C6E-A8F9-44E3-A07C-8D0D951806B4}"/>
              </a:ext>
            </a:extLst>
          </p:cNvPr>
          <p:cNvSpPr txBox="1"/>
          <p:nvPr/>
        </p:nvSpPr>
        <p:spPr>
          <a:xfrm>
            <a:off x="1027485" y="3926878"/>
            <a:ext cx="1741682" cy="83099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סימולציות </a:t>
            </a:r>
            <a:b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לייצוג עצמי</a:t>
            </a:r>
            <a:b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במודל </a:t>
            </a:r>
            <a:r>
              <a:rPr kumimoji="0" lang="he-IL" sz="1600" b="0" i="0" u="none" strike="noStrike" kern="1200" cap="none" spc="0" normalizeH="0" baseline="0" noProof="0" dirty="0" err="1">
                <a:ln>
                  <a:noFill/>
                </a:ln>
                <a:solidFill>
                  <a:srgbClr val="44546A"/>
                </a:solidFill>
                <a:effectLst/>
                <a:uLnTx/>
                <a:uFillTx/>
                <a:latin typeface="Calibri" panose="020F0502020204030204" pitchFamily="34" charset="0"/>
                <a:ea typeface="+mn-ea"/>
                <a:cs typeface="Calibri" panose="020F0502020204030204" pitchFamily="34" charset="0"/>
              </a:rPr>
              <a:t>פתרת"י</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cxnSp>
        <p:nvCxnSpPr>
          <p:cNvPr id="32" name="מחבר ישר 31">
            <a:extLst>
              <a:ext uri="{FF2B5EF4-FFF2-40B4-BE49-F238E27FC236}">
                <a16:creationId xmlns:a16="http://schemas.microsoft.com/office/drawing/2014/main" id="{A9D92ADE-E561-4CB1-AE12-45762CD954AA}"/>
              </a:ext>
            </a:extLst>
          </p:cNvPr>
          <p:cNvCxnSpPr>
            <a:cxnSpLocks/>
          </p:cNvCxnSpPr>
          <p:nvPr/>
        </p:nvCxnSpPr>
        <p:spPr>
          <a:xfrm>
            <a:off x="1772556" y="3191427"/>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33" name="תיבת טקסט 32">
            <a:extLst>
              <a:ext uri="{FF2B5EF4-FFF2-40B4-BE49-F238E27FC236}">
                <a16:creationId xmlns:a16="http://schemas.microsoft.com/office/drawing/2014/main" id="{DB3F436A-8672-4E62-8F01-50C9BC4F2189}"/>
              </a:ext>
            </a:extLst>
          </p:cNvPr>
          <p:cNvSpPr txBox="1"/>
          <p:nvPr/>
        </p:nvSpPr>
        <p:spPr>
          <a:xfrm>
            <a:off x="2493026" y="3933119"/>
            <a:ext cx="1399574" cy="83099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דרכים </a:t>
            </a:r>
            <a:r>
              <a:rPr lang="he-IL" sz="1600" dirty="0">
                <a:solidFill>
                  <a:srgbClr val="44546A"/>
                </a:solidFill>
                <a:latin typeface="Calibri" panose="020F0502020204030204" pitchFamily="34" charset="0"/>
                <a:cs typeface="Calibri" panose="020F0502020204030204" pitchFamily="34" charset="0"/>
              </a:rPr>
              <a:t>נוספות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לייצוג עצמי</a:t>
            </a:r>
            <a:b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cxnSp>
        <p:nvCxnSpPr>
          <p:cNvPr id="34" name="מחבר ישר 33">
            <a:extLst>
              <a:ext uri="{FF2B5EF4-FFF2-40B4-BE49-F238E27FC236}">
                <a16:creationId xmlns:a16="http://schemas.microsoft.com/office/drawing/2014/main" id="{55248450-1A67-4E0B-BC0B-BAE15CA6C010}"/>
              </a:ext>
            </a:extLst>
          </p:cNvPr>
          <p:cNvCxnSpPr>
            <a:cxnSpLocks/>
          </p:cNvCxnSpPr>
          <p:nvPr/>
        </p:nvCxnSpPr>
        <p:spPr>
          <a:xfrm>
            <a:off x="5948581" y="3260788"/>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40" name="תיבת טקסט 39">
            <a:extLst>
              <a:ext uri="{FF2B5EF4-FFF2-40B4-BE49-F238E27FC236}">
                <a16:creationId xmlns:a16="http://schemas.microsoft.com/office/drawing/2014/main" id="{81A3F758-0037-47F9-AF2F-BDC70FDB61FF}"/>
              </a:ext>
            </a:extLst>
          </p:cNvPr>
          <p:cNvSpPr txBox="1"/>
          <p:nvPr/>
        </p:nvSpPr>
        <p:spPr>
          <a:xfrm>
            <a:off x="5359901" y="4028351"/>
            <a:ext cx="1173092" cy="83099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תרגול</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פנייה</a:t>
            </a:r>
            <a:b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0267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גרפיקה 14">
            <a:extLst>
              <a:ext uri="{FF2B5EF4-FFF2-40B4-BE49-F238E27FC236}">
                <a16:creationId xmlns:a16="http://schemas.microsoft.com/office/drawing/2014/main" id="{82BE7F91-95B6-4E6B-A365-CA6414B663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467232"/>
            <a:ext cx="4320000" cy="1116897"/>
          </a:xfrm>
          <a:prstGeom prst="rect">
            <a:avLst/>
          </a:prstGeom>
        </p:spPr>
      </p:pic>
      <p:sp>
        <p:nvSpPr>
          <p:cNvPr id="10" name="Google Shape;128;p5">
            <a:extLst>
              <a:ext uri="{FF2B5EF4-FFF2-40B4-BE49-F238E27FC236}">
                <a16:creationId xmlns:a16="http://schemas.microsoft.com/office/drawing/2014/main" id="{9A4BDBEB-C0D0-4DD2-9361-480F99A0533C}"/>
              </a:ext>
            </a:extLst>
          </p:cNvPr>
          <p:cNvSpPr txBox="1">
            <a:spLocks/>
          </p:cNvSpPr>
          <p:nvPr/>
        </p:nvSpPr>
        <p:spPr>
          <a:xfrm>
            <a:off x="7775703" y="509064"/>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he-IL" sz="2400" b="1" i="0" u="none" strike="noStrike" kern="1200" cap="none" spc="0" normalizeH="0" baseline="0" noProof="0" dirty="0">
                <a:ln>
                  <a:noFill/>
                </a:ln>
                <a:solidFill>
                  <a:prstClr val="white"/>
                </a:solidFill>
                <a:effectLst/>
                <a:uLnTx/>
                <a:uFillTx/>
                <a:latin typeface="Calibri" panose="020F0502020204030204" pitchFamily="34" charset="0"/>
                <a:ea typeface="Varela Round"/>
                <a:cs typeface="Calibri" panose="020F0502020204030204" pitchFamily="34" charset="0"/>
                <a:sym typeface="Varela Round"/>
              </a:rPr>
              <a:t>הנחיות להוראת השיעור</a:t>
            </a:r>
          </a:p>
        </p:txBody>
      </p:sp>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השקופיות הבאות מפרטות את מהלך השיעור ומיועדות להצגה בשיעור.</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a:p>
            <a:pPr marL="457200" marR="0" lvl="0" indent="-457200" algn="r" defTabSz="914400" rtl="1" eaLnBrk="1" fontAlgn="auto" latinLnBrk="0" hangingPunct="1">
              <a:lnSpc>
                <a:spcPct val="100000"/>
              </a:lnSpc>
              <a:spcBef>
                <a:spcPts val="0"/>
              </a:spcBef>
              <a:spcAft>
                <a:spcPts val="0"/>
              </a:spcAft>
              <a:buClrTx/>
              <a:buSzTx/>
              <a:buFont typeface="Heebo" panose="00000500000000000000" pitchFamily="2" charset="-79"/>
              <a:buChar char="«"/>
              <a:tabLst/>
              <a:defRPr/>
            </a:pPr>
            <a:r>
              <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בגוף כל שקופית מופיע התוכן להקרנה ולעבודה עם התלמידים.</a:t>
            </a:r>
          </a:p>
          <a:p>
            <a:pPr marL="457200" marR="0" lvl="0" indent="-457200" algn="r" defTabSz="914400" rtl="1" eaLnBrk="1" fontAlgn="auto" latinLnBrk="0" hangingPunct="1">
              <a:lnSpc>
                <a:spcPct val="100000"/>
              </a:lnSpc>
              <a:spcBef>
                <a:spcPts val="0"/>
              </a:spcBef>
              <a:spcAft>
                <a:spcPts val="0"/>
              </a:spcAft>
              <a:buClrTx/>
              <a:buSzTx/>
              <a:buFont typeface="Heebo" panose="00000500000000000000" pitchFamily="2" charset="-79"/>
              <a:buChar char="«"/>
              <a:tabLst/>
              <a:defRPr/>
            </a:pPr>
            <a:r>
              <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בתחתית השקופית (בהערות) נמצאות הרחבות והנחיות לך – המורה.</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p:txBody>
      </p:sp>
      <p:pic>
        <p:nvPicPr>
          <p:cNvPr id="13" name="גרפיקה 12">
            <a:extLst>
              <a:ext uri="{FF2B5EF4-FFF2-40B4-BE49-F238E27FC236}">
                <a16:creationId xmlns:a16="http://schemas.microsoft.com/office/drawing/2014/main" id="{7AD702E1-44CD-49BC-8E96-E94D765006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3760" y="794063"/>
            <a:ext cx="672137" cy="508201"/>
          </a:xfrm>
          <a:prstGeom prst="rect">
            <a:avLst/>
          </a:prstGeom>
        </p:spPr>
      </p:pic>
    </p:spTree>
    <p:extLst>
      <p:ext uri="{BB962C8B-B14F-4D97-AF65-F5344CB8AC3E}">
        <p14:creationId xmlns:p14="http://schemas.microsoft.com/office/powerpoint/2010/main" val="233649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0" name="Google Shape;190;p4"/>
          <p:cNvSpPr/>
          <p:nvPr/>
        </p:nvSpPr>
        <p:spPr>
          <a:xfrm>
            <a:off x="6761546" y="1409002"/>
            <a:ext cx="4064413" cy="492378"/>
          </a:xfrm>
          <a:prstGeom prst="rect">
            <a:avLst/>
          </a:prstGeom>
          <a:noFill/>
          <a:ln>
            <a:noFill/>
          </a:ln>
        </p:spPr>
        <p:txBody>
          <a:bodyPr spcFirstLastPara="1" wrap="square" lIns="91401" tIns="45688" rIns="91401" bIns="45688" anchor="t" anchorCtr="0">
            <a:spAutoFit/>
          </a:bodyPr>
          <a:lstStyle/>
          <a:p>
            <a:pPr marL="0" marR="0" lvl="0" indent="0" algn="r" defTabSz="914400" rtl="1" eaLnBrk="1" fontAlgn="auto" latinLnBrk="0" hangingPunct="1">
              <a:lnSpc>
                <a:spcPct val="100000"/>
              </a:lnSpc>
              <a:spcBef>
                <a:spcPts val="0"/>
              </a:spcBef>
              <a:spcAft>
                <a:spcPts val="0"/>
              </a:spcAft>
              <a:buClr>
                <a:srgbClr val="0070C0"/>
              </a:buClr>
              <a:buSzPts val="2400"/>
              <a:buFontTx/>
              <a:buNone/>
              <a:tabLst/>
              <a:defRPr/>
            </a:pPr>
            <a:r>
              <a:rPr kumimoji="0" lang="he-IL"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שיח מעודד ומקבל </a:t>
            </a:r>
            <a:endParaRPr kumimoji="0"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1" name="Google Shape;191;p4"/>
          <p:cNvSpPr txBox="1"/>
          <p:nvPr/>
        </p:nvSpPr>
        <p:spPr>
          <a:xfrm>
            <a:off x="3017701" y="3442447"/>
            <a:ext cx="7779334" cy="492378"/>
          </a:xfrm>
          <a:prstGeom prst="rect">
            <a:avLst/>
          </a:prstGeom>
          <a:noFill/>
          <a:ln>
            <a:noFill/>
          </a:ln>
        </p:spPr>
        <p:txBody>
          <a:bodyPr spcFirstLastPara="1" wrap="square" lIns="91401" tIns="45688" rIns="91401" bIns="45688"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הקשבה ממקום מתעניין ולא שיפוטי</a:t>
            </a:r>
            <a:endParaRPr kumimoji="0"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2" name="Google Shape;192;p4"/>
          <p:cNvSpPr txBox="1"/>
          <p:nvPr/>
        </p:nvSpPr>
        <p:spPr>
          <a:xfrm>
            <a:off x="5765742" y="4549069"/>
            <a:ext cx="5042723" cy="492378"/>
          </a:xfrm>
          <a:prstGeom prst="rect">
            <a:avLst/>
          </a:prstGeom>
          <a:noFill/>
          <a:ln>
            <a:noFill/>
          </a:ln>
        </p:spPr>
        <p:txBody>
          <a:bodyPr spcFirstLastPara="1" wrap="square" lIns="91401" tIns="45688" rIns="91401" bIns="45688" anchor="t" anchorCtr="0">
            <a:spAutoFit/>
          </a:bodyPr>
          <a:lstStyle/>
          <a:p>
            <a:pPr marL="0" marR="0" lvl="0" indent="0" algn="r" defTabSz="914400" rtl="1" eaLnBrk="1" fontAlgn="auto" latinLnBrk="0" hangingPunct="1">
              <a:lnSpc>
                <a:spcPct val="100000"/>
              </a:lnSpc>
              <a:spcBef>
                <a:spcPts val="0"/>
              </a:spcBef>
              <a:spcAft>
                <a:spcPts val="0"/>
              </a:spcAft>
              <a:buClr>
                <a:prstClr val="black"/>
              </a:buClr>
              <a:buSzPts val="1800"/>
              <a:buFontTx/>
              <a:buNone/>
              <a:tabLst/>
              <a:defRPr/>
            </a:pPr>
            <a:r>
              <a:rPr kumimoji="0" lang="he-IL"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כבוד לדברי החבר/ה</a:t>
            </a:r>
            <a:endParaRPr kumimoji="0"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4" name="Google Shape;194;p4"/>
          <p:cNvSpPr txBox="1"/>
          <p:nvPr/>
        </p:nvSpPr>
        <p:spPr>
          <a:xfrm>
            <a:off x="5295226" y="5480508"/>
            <a:ext cx="5513239" cy="892487"/>
          </a:xfrm>
          <a:prstGeom prst="rect">
            <a:avLst/>
          </a:prstGeom>
          <a:noFill/>
          <a:ln>
            <a:noFill/>
          </a:ln>
        </p:spPr>
        <p:txBody>
          <a:bodyPr spcFirstLastPara="1" wrap="square" lIns="91401" tIns="45688" rIns="91401" bIns="45688" anchor="t" anchorCtr="0">
            <a:spAutoFit/>
          </a:bodyPr>
          <a:lstStyle/>
          <a:p>
            <a:pPr marL="0" marR="0" lvl="0" indent="0" algn="r" defTabSz="914400" rtl="1" eaLnBrk="1" fontAlgn="auto" latinLnBrk="0" hangingPunct="1">
              <a:lnSpc>
                <a:spcPct val="100000"/>
              </a:lnSpc>
              <a:spcBef>
                <a:spcPts val="0"/>
              </a:spcBef>
              <a:spcAft>
                <a:spcPts val="0"/>
              </a:spcAft>
              <a:buClr>
                <a:srgbClr val="0070C0"/>
              </a:buClr>
              <a:buSzPts val="2400"/>
              <a:buFontTx/>
              <a:buNone/>
              <a:tabLst/>
              <a:defRPr/>
            </a:pPr>
            <a:r>
              <a:rPr kumimoji="0" lang="he-IL"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הנאמר בשיח נשאר ביננו, </a:t>
            </a:r>
            <a:r>
              <a:rPr kumimoji="0" lang="he-IL"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אפשר לשתף אחרים בנושא, אך לספר רק על עצמי</a:t>
            </a:r>
            <a:endParaRPr kumimoji="0" sz="2600" b="0" i="0" u="none" strike="noStrike" kern="1200" cap="none" spc="0" normalizeH="0" baseline="0" noProof="0" dirty="0">
              <a:ln>
                <a:noFill/>
              </a:ln>
              <a:solidFill>
                <a:srgbClr val="FB19F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5" name="TextBox 4"/>
          <p:cNvSpPr txBox="1"/>
          <p:nvPr/>
        </p:nvSpPr>
        <p:spPr>
          <a:xfrm>
            <a:off x="2520090" y="2389618"/>
            <a:ext cx="8282082" cy="492443"/>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שיתוף מהלב</a:t>
            </a:r>
            <a:endParaRPr kumimoji="0" lang="he-IL" sz="2600" b="1" i="0" u="sng"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3" name="מלבן 12">
            <a:extLst>
              <a:ext uri="{FF2B5EF4-FFF2-40B4-BE49-F238E27FC236}">
                <a16:creationId xmlns:a16="http://schemas.microsoft.com/office/drawing/2014/main" id="{5FEBF757-7A64-4037-B4E2-0E9787A39191}"/>
              </a:ext>
            </a:extLst>
          </p:cNvPr>
          <p:cNvSpPr/>
          <p:nvPr/>
        </p:nvSpPr>
        <p:spPr>
          <a:xfrm>
            <a:off x="2777671" y="-57344"/>
            <a:ext cx="692098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הנחיות לשיח מיטבי</a:t>
            </a:r>
          </a:p>
        </p:txBody>
      </p:sp>
      <p:pic>
        <p:nvPicPr>
          <p:cNvPr id="6" name="גרפיקה 5">
            <a:extLst>
              <a:ext uri="{FF2B5EF4-FFF2-40B4-BE49-F238E27FC236}">
                <a16:creationId xmlns:a16="http://schemas.microsoft.com/office/drawing/2014/main" id="{CEF5FF86-4285-4579-9B9E-03AE5297D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841" y="5567574"/>
            <a:ext cx="3191660" cy="874321"/>
          </a:xfrm>
          <a:prstGeom prst="rect">
            <a:avLst/>
          </a:prstGeom>
        </p:spPr>
      </p:pic>
      <p:grpSp>
        <p:nvGrpSpPr>
          <p:cNvPr id="7" name="קבוצה 6">
            <a:extLst>
              <a:ext uri="{FF2B5EF4-FFF2-40B4-BE49-F238E27FC236}">
                <a16:creationId xmlns:a16="http://schemas.microsoft.com/office/drawing/2014/main" id="{5BE51FB9-92AB-4580-B588-4AF06AF09015}"/>
              </a:ext>
            </a:extLst>
          </p:cNvPr>
          <p:cNvGrpSpPr/>
          <p:nvPr/>
        </p:nvGrpSpPr>
        <p:grpSpPr>
          <a:xfrm>
            <a:off x="260116" y="5652036"/>
            <a:ext cx="989143" cy="874321"/>
            <a:chOff x="2923822" y="2971800"/>
            <a:chExt cx="3629378" cy="3629378"/>
          </a:xfrm>
        </p:grpSpPr>
        <p:pic>
          <p:nvPicPr>
            <p:cNvPr id="3" name="גרפיקה 2" descr="הערה - לב שבור קו מיתאר">
              <a:extLst>
                <a:ext uri="{FF2B5EF4-FFF2-40B4-BE49-F238E27FC236}">
                  <a16:creationId xmlns:a16="http://schemas.microsoft.com/office/drawing/2014/main" id="{E366574D-19BE-48F0-9F90-1458A36D39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3822" y="2971800"/>
              <a:ext cx="3629378" cy="3629378"/>
            </a:xfrm>
            <a:prstGeom prst="rect">
              <a:avLst/>
            </a:prstGeom>
          </p:spPr>
        </p:pic>
        <p:sp>
          <p:nvSpPr>
            <p:cNvPr id="4" name="מלבן 3">
              <a:extLst>
                <a:ext uri="{FF2B5EF4-FFF2-40B4-BE49-F238E27FC236}">
                  <a16:creationId xmlns:a16="http://schemas.microsoft.com/office/drawing/2014/main" id="{93402207-716C-4E78-902D-112D90818E9E}"/>
                </a:ext>
              </a:extLst>
            </p:cNvPr>
            <p:cNvSpPr/>
            <p:nvPr/>
          </p:nvSpPr>
          <p:spPr>
            <a:xfrm>
              <a:off x="4598894" y="4238231"/>
              <a:ext cx="300484" cy="492378"/>
            </a:xfrm>
            <a:prstGeom prst="rect">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pic>
        <p:nvPicPr>
          <p:cNvPr id="9" name="גרפיקה 8" descr="תג לב עם מילוי מלא">
            <a:extLst>
              <a:ext uri="{FF2B5EF4-FFF2-40B4-BE49-F238E27FC236}">
                <a16:creationId xmlns:a16="http://schemas.microsoft.com/office/drawing/2014/main" id="{7725D645-DF85-4D95-9B06-0BFE7796C7D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19056" y="2159917"/>
            <a:ext cx="914400" cy="914400"/>
          </a:xfrm>
          <a:prstGeom prst="rect">
            <a:avLst/>
          </a:prstGeom>
        </p:spPr>
      </p:pic>
      <p:pic>
        <p:nvPicPr>
          <p:cNvPr id="16" name="גרפיקה 15" descr="מחיאות כפיים עם מילוי מלא">
            <a:extLst>
              <a:ext uri="{FF2B5EF4-FFF2-40B4-BE49-F238E27FC236}">
                <a16:creationId xmlns:a16="http://schemas.microsoft.com/office/drawing/2014/main" id="{4CBB6562-B8C7-4494-B998-98880571926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08465" y="928807"/>
            <a:ext cx="1093470" cy="1093470"/>
          </a:xfrm>
          <a:prstGeom prst="rect">
            <a:avLst/>
          </a:prstGeom>
        </p:spPr>
      </p:pic>
      <p:pic>
        <p:nvPicPr>
          <p:cNvPr id="21" name="גרפיקה 20" descr="אוזן עם מילוי מלא">
            <a:extLst>
              <a:ext uri="{FF2B5EF4-FFF2-40B4-BE49-F238E27FC236}">
                <a16:creationId xmlns:a16="http://schemas.microsoft.com/office/drawing/2014/main" id="{B8930401-2EF7-45DB-8A3F-22778F28CCD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19056" y="3201256"/>
            <a:ext cx="914400" cy="914400"/>
          </a:xfrm>
          <a:prstGeom prst="rect">
            <a:avLst/>
          </a:prstGeom>
        </p:spPr>
      </p:pic>
      <p:pic>
        <p:nvPicPr>
          <p:cNvPr id="25" name="גרפיקה 24" descr="הערה קו נטוי שקט עם מילוי מלא">
            <a:extLst>
              <a:ext uri="{FF2B5EF4-FFF2-40B4-BE49-F238E27FC236}">
                <a16:creationId xmlns:a16="http://schemas.microsoft.com/office/drawing/2014/main" id="{6D84C209-524C-45BC-A5DC-7D8A19AF76A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25108" y="5380145"/>
            <a:ext cx="914400" cy="914400"/>
          </a:xfrm>
          <a:prstGeom prst="rect">
            <a:avLst/>
          </a:prstGeom>
        </p:spPr>
      </p:pic>
      <p:pic>
        <p:nvPicPr>
          <p:cNvPr id="27" name="גרפיקה 26" descr="עין עם מילוי מלא">
            <a:extLst>
              <a:ext uri="{FF2B5EF4-FFF2-40B4-BE49-F238E27FC236}">
                <a16:creationId xmlns:a16="http://schemas.microsoft.com/office/drawing/2014/main" id="{681F13CD-9B31-4508-B1B2-BB726AA4268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19056" y="4338058"/>
            <a:ext cx="914400" cy="914400"/>
          </a:xfrm>
          <a:prstGeom prst="rect">
            <a:avLst/>
          </a:prstGeom>
        </p:spPr>
      </p:pic>
    </p:spTree>
    <p:extLst>
      <p:ext uri="{BB962C8B-B14F-4D97-AF65-F5344CB8AC3E}">
        <p14:creationId xmlns:p14="http://schemas.microsoft.com/office/powerpoint/2010/main" val="155628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13271699-FC31-4EAB-82AA-3FF8EED737DC}"/>
              </a:ext>
            </a:extLst>
          </p:cNvPr>
          <p:cNvSpPr/>
          <p:nvPr/>
        </p:nvSpPr>
        <p:spPr>
          <a:xfrm>
            <a:off x="1873903" y="13674"/>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מהשיעור הקודם ועד היום... נזכרים</a:t>
            </a:r>
          </a:p>
        </p:txBody>
      </p:sp>
      <p:pic>
        <p:nvPicPr>
          <p:cNvPr id="14" name="גרפיקה 13">
            <a:extLst>
              <a:ext uri="{FF2B5EF4-FFF2-40B4-BE49-F238E27FC236}">
                <a16:creationId xmlns:a16="http://schemas.microsoft.com/office/drawing/2014/main" id="{A513B45D-E2B4-420D-B2A5-7AAF3864E5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562" y="1446284"/>
            <a:ext cx="2867025" cy="2352675"/>
          </a:xfrm>
          <a:prstGeom prst="rect">
            <a:avLst/>
          </a:prstGeom>
        </p:spPr>
      </p:pic>
      <p:sp>
        <p:nvSpPr>
          <p:cNvPr id="16" name="תיבת טקסט 15">
            <a:extLst>
              <a:ext uri="{FF2B5EF4-FFF2-40B4-BE49-F238E27FC236}">
                <a16:creationId xmlns:a16="http://schemas.microsoft.com/office/drawing/2014/main" id="{2BF8C04B-9E80-4A58-849E-2E3D05EEA427}"/>
              </a:ext>
            </a:extLst>
          </p:cNvPr>
          <p:cNvSpPr txBox="1"/>
          <p:nvPr/>
        </p:nvSpPr>
        <p:spPr>
          <a:xfrm>
            <a:off x="849646" y="2160956"/>
            <a:ext cx="2434856" cy="923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אירוע מהשבוע האחרון בו יישמתי משהו שלמדתי מהשיעור...</a:t>
            </a:r>
          </a:p>
        </p:txBody>
      </p:sp>
      <p:sp>
        <p:nvSpPr>
          <p:cNvPr id="18" name="תיבת טקסט 17">
            <a:extLst>
              <a:ext uri="{FF2B5EF4-FFF2-40B4-BE49-F238E27FC236}">
                <a16:creationId xmlns:a16="http://schemas.microsoft.com/office/drawing/2014/main" id="{CD7BDB4F-9EEB-4976-AA94-53921883D256}"/>
              </a:ext>
            </a:extLst>
          </p:cNvPr>
          <p:cNvSpPr txBox="1"/>
          <p:nvPr/>
        </p:nvSpPr>
        <p:spPr>
          <a:xfrm>
            <a:off x="1353920" y="5135344"/>
            <a:ext cx="2001579" cy="923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משהו שאני רוצה להגיד בהמשך לשיעור הקודם...</a:t>
            </a:r>
          </a:p>
        </p:txBody>
      </p:sp>
      <p:pic>
        <p:nvPicPr>
          <p:cNvPr id="19" name="גרפיקה 18">
            <a:extLst>
              <a:ext uri="{FF2B5EF4-FFF2-40B4-BE49-F238E27FC236}">
                <a16:creationId xmlns:a16="http://schemas.microsoft.com/office/drawing/2014/main" id="{249FBFA9-6CFB-43A4-8F34-2209D61FE8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921198" y="4581840"/>
            <a:ext cx="2867025" cy="2030338"/>
          </a:xfrm>
          <a:prstGeom prst="rect">
            <a:avLst/>
          </a:prstGeom>
        </p:spPr>
      </p:pic>
      <p:sp>
        <p:nvSpPr>
          <p:cNvPr id="21" name="תיבת טקסט 20">
            <a:extLst>
              <a:ext uri="{FF2B5EF4-FFF2-40B4-BE49-F238E27FC236}">
                <a16:creationId xmlns:a16="http://schemas.microsoft.com/office/drawing/2014/main" id="{98DF0FE1-F13A-4A21-A43E-7F3169DFA3C5}"/>
              </a:ext>
            </a:extLst>
          </p:cNvPr>
          <p:cNvSpPr txBox="1"/>
          <p:nvPr/>
        </p:nvSpPr>
        <p:spPr>
          <a:xfrm>
            <a:off x="9185329" y="5297188"/>
            <a:ext cx="1757030" cy="923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משהו שהבנתי בעקבות השיעור הקודם...</a:t>
            </a:r>
          </a:p>
        </p:txBody>
      </p:sp>
      <p:sp>
        <p:nvSpPr>
          <p:cNvPr id="23" name="תיבת טקסט 22">
            <a:extLst>
              <a:ext uri="{FF2B5EF4-FFF2-40B4-BE49-F238E27FC236}">
                <a16:creationId xmlns:a16="http://schemas.microsoft.com/office/drawing/2014/main" id="{417CFFC3-84D4-4041-8F5D-D321E3F227B1}"/>
              </a:ext>
            </a:extLst>
          </p:cNvPr>
          <p:cNvSpPr txBox="1"/>
          <p:nvPr/>
        </p:nvSpPr>
        <p:spPr>
          <a:xfrm>
            <a:off x="9361300" y="2106477"/>
            <a:ext cx="2033477" cy="923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משהו שקרה לי השבוע והזכיר לי את מה שלמדנו...</a:t>
            </a:r>
          </a:p>
        </p:txBody>
      </p:sp>
      <p:pic>
        <p:nvPicPr>
          <p:cNvPr id="24" name="גרפיקה 23">
            <a:extLst>
              <a:ext uri="{FF2B5EF4-FFF2-40B4-BE49-F238E27FC236}">
                <a16:creationId xmlns:a16="http://schemas.microsoft.com/office/drawing/2014/main" id="{6B2821A3-D615-4711-BFEC-46DA9D51E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944527" y="1391805"/>
            <a:ext cx="2867025" cy="2352675"/>
          </a:xfrm>
          <a:prstGeom prst="rect">
            <a:avLst/>
          </a:prstGeom>
        </p:spPr>
      </p:pic>
      <p:pic>
        <p:nvPicPr>
          <p:cNvPr id="25" name="גרפיקה 24">
            <a:extLst>
              <a:ext uri="{FF2B5EF4-FFF2-40B4-BE49-F238E27FC236}">
                <a16:creationId xmlns:a16="http://schemas.microsoft.com/office/drawing/2014/main" id="{AAE23A5E-488A-41D6-B276-D84EA89508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8682256" y="4582516"/>
            <a:ext cx="2867025" cy="2161794"/>
          </a:xfrm>
          <a:prstGeom prst="rect">
            <a:avLst/>
          </a:prstGeom>
        </p:spPr>
      </p:pic>
      <p:pic>
        <p:nvPicPr>
          <p:cNvPr id="13" name="גרפיקה 12">
            <a:extLst>
              <a:ext uri="{FF2B5EF4-FFF2-40B4-BE49-F238E27FC236}">
                <a16:creationId xmlns:a16="http://schemas.microsoft.com/office/drawing/2014/main" id="{F4585E1E-CB7B-4775-9EC1-E65975DDDF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17360" y="2160956"/>
            <a:ext cx="4665628" cy="5368789"/>
          </a:xfrm>
          <a:prstGeom prst="rect">
            <a:avLst/>
          </a:prstGeom>
        </p:spPr>
      </p:pic>
    </p:spTree>
    <p:extLst>
      <p:ext uri="{BB962C8B-B14F-4D97-AF65-F5344CB8AC3E}">
        <p14:creationId xmlns:p14="http://schemas.microsoft.com/office/powerpoint/2010/main" val="29678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גרפיקה 19">
            <a:extLst>
              <a:ext uri="{FF2B5EF4-FFF2-40B4-BE49-F238E27FC236}">
                <a16:creationId xmlns:a16="http://schemas.microsoft.com/office/drawing/2014/main" id="{5F180E71-5E2B-4C26-9E9A-75B89B5738F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0944" t="23304" r="50515"/>
          <a:stretch/>
        </p:blipFill>
        <p:spPr>
          <a:xfrm rot="5400000">
            <a:off x="757401" y="-1732856"/>
            <a:ext cx="4717560" cy="5606151"/>
          </a:xfrm>
          <a:prstGeom prst="rect">
            <a:avLst/>
          </a:prstGeom>
        </p:spPr>
      </p:pic>
      <p:sp>
        <p:nvSpPr>
          <p:cNvPr id="11" name="מלבן 10">
            <a:extLst>
              <a:ext uri="{FF2B5EF4-FFF2-40B4-BE49-F238E27FC236}">
                <a16:creationId xmlns:a16="http://schemas.microsoft.com/office/drawing/2014/main" id="{13271699-FC31-4EAB-82AA-3FF8EED737DC}"/>
              </a:ext>
            </a:extLst>
          </p:cNvPr>
          <p:cNvSpPr/>
          <p:nvPr/>
        </p:nvSpPr>
        <p:spPr>
          <a:xfrm>
            <a:off x="3603541" y="168133"/>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מכוונה למעשה</a:t>
            </a:r>
          </a:p>
        </p:txBody>
      </p:sp>
      <p:pic>
        <p:nvPicPr>
          <p:cNvPr id="12" name="גרפיקה 11">
            <a:extLst>
              <a:ext uri="{FF2B5EF4-FFF2-40B4-BE49-F238E27FC236}">
                <a16:creationId xmlns:a16="http://schemas.microsoft.com/office/drawing/2014/main" id="{01818A30-CEDF-464A-A848-E9A50F8F95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116182" y="1546264"/>
            <a:ext cx="6527836" cy="5356729"/>
          </a:xfrm>
          <a:prstGeom prst="rect">
            <a:avLst/>
          </a:prstGeom>
        </p:spPr>
      </p:pic>
      <p:sp>
        <p:nvSpPr>
          <p:cNvPr id="15" name="Content Placeholder 1">
            <a:extLst>
              <a:ext uri="{FF2B5EF4-FFF2-40B4-BE49-F238E27FC236}">
                <a16:creationId xmlns:a16="http://schemas.microsoft.com/office/drawing/2014/main" id="{4B7A8D7E-7B83-4F8A-B7CD-6007A5D6579E}"/>
              </a:ext>
            </a:extLst>
          </p:cNvPr>
          <p:cNvSpPr txBox="1">
            <a:spLocks/>
          </p:cNvSpPr>
          <p:nvPr/>
        </p:nvSpPr>
        <p:spPr>
          <a:xfrm>
            <a:off x="3807127" y="3027622"/>
            <a:ext cx="5145945" cy="2112963"/>
          </a:xfrm>
          <a:prstGeom prst="rect">
            <a:avLst/>
          </a:prstGeom>
          <a:noFill/>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0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חזור לכוונות שרשמת לעצמך בשיעור הקודם ובדוק מה עשית כדי ליישם אותן? </a:t>
            </a:r>
          </a:p>
        </p:txBody>
      </p:sp>
      <p:pic>
        <p:nvPicPr>
          <p:cNvPr id="26" name="גרפיקה 25">
            <a:extLst>
              <a:ext uri="{FF2B5EF4-FFF2-40B4-BE49-F238E27FC236}">
                <a16:creationId xmlns:a16="http://schemas.microsoft.com/office/drawing/2014/main" id="{2E1403EE-75AB-458E-A69A-2EF64F699A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10743705" y="227495"/>
            <a:ext cx="964242" cy="1183388"/>
          </a:xfrm>
          <a:prstGeom prst="rect">
            <a:avLst/>
          </a:prstGeom>
        </p:spPr>
      </p:pic>
    </p:spTree>
    <p:extLst>
      <p:ext uri="{BB962C8B-B14F-4D97-AF65-F5344CB8AC3E}">
        <p14:creationId xmlns:p14="http://schemas.microsoft.com/office/powerpoint/2010/main" val="70831224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5229</TotalTime>
  <Words>3053</Words>
  <Application>Microsoft Office PowerPoint</Application>
  <PresentationFormat>מסך רחב</PresentationFormat>
  <Paragraphs>341</Paragraphs>
  <Slides>31</Slides>
  <Notes>24</Notes>
  <HiddenSlides>0</HiddenSlides>
  <MMClips>0</MMClips>
  <ScaleCrop>false</ScaleCrop>
  <HeadingPairs>
    <vt:vector size="6" baseType="variant">
      <vt:variant>
        <vt:lpstr>גופנים בשימוש</vt:lpstr>
      </vt:variant>
      <vt:variant>
        <vt:i4>11</vt:i4>
      </vt:variant>
      <vt:variant>
        <vt:lpstr>ערכת נושא</vt:lpstr>
      </vt:variant>
      <vt:variant>
        <vt:i4>2</vt:i4>
      </vt:variant>
      <vt:variant>
        <vt:lpstr>כותרות שקופיות</vt:lpstr>
      </vt:variant>
      <vt:variant>
        <vt:i4>31</vt:i4>
      </vt:variant>
    </vt:vector>
  </HeadingPairs>
  <TitlesOfParts>
    <vt:vector size="44" baseType="lpstr">
      <vt:lpstr>Arial</vt:lpstr>
      <vt:lpstr>Calibri</vt:lpstr>
      <vt:lpstr>Calibri Light</vt:lpstr>
      <vt:lpstr>Courier New</vt:lpstr>
      <vt:lpstr>David</vt:lpstr>
      <vt:lpstr>Gisha</vt:lpstr>
      <vt:lpstr>Guttman Yad-Brush</vt:lpstr>
      <vt:lpstr>Heebo</vt:lpstr>
      <vt:lpstr>Open Sans Hebrew</vt:lpstr>
      <vt:lpstr>Tahoma</vt:lpstr>
      <vt:lpstr>Wingdings</vt:lpstr>
      <vt:lpstr>ערכת נושא Office</vt:lpstr>
      <vt:lpstr>1_ערכת נושא Office</vt:lpstr>
      <vt:lpstr>מצגת של PowerPoint‏</vt:lpstr>
      <vt:lpstr>מצגת של PowerPoint‏</vt:lpstr>
      <vt:lpstr>מטרות השיעור</vt:lpstr>
      <vt:lpstr>ידע, מיומנויות וערכים</vt:lpstr>
      <vt:lpstr>מצגת של PowerPoint‏</vt:lpstr>
      <vt:lpstr>מצגת של PowerPoint‏</vt:lpstr>
      <vt:lpstr>מצגת של PowerPoint‏</vt:lpstr>
      <vt:lpstr>מצגת של PowerPoint‏</vt:lpstr>
      <vt:lpstr>מצגת של PowerPoint‏</vt:lpstr>
      <vt:lpstr>מן המקורות</vt:lpstr>
      <vt:lpstr>סיפור על עילאי  </vt:lpstr>
      <vt:lpstr>מצגת של PowerPoint‏</vt:lpstr>
      <vt:lpstr>עכשיו לומדים - מודל פתרת"י לסנגור עצמי</vt:lpstr>
      <vt:lpstr>ארבעת צעדי מודל פתרת"י</vt:lpstr>
      <vt:lpstr>משפטים לדוגמא ל – 4 הצעדים במודל פתרת"י</vt:lpstr>
      <vt:lpstr>דוגמא ליישום</vt:lpstr>
      <vt:lpstr>תרגול מודל פתרת"י</vt:lpstr>
      <vt:lpstr>תרגול המודל על ידי הצלחות מהעבר</vt:lpstr>
      <vt:lpstr>מצגת של PowerPoint‏</vt:lpstr>
      <vt:lpstr>מאגר רעיונות  1. למה אנו זקוקים על      מנת להרגיש ביטחון      ביכולתנו לסנגר על         עצמנו?  2. מה יסייע לנו להרגיש      טוב ונוח לייצג את      עצמנו?  </vt:lpstr>
      <vt:lpstr>רעיונות לדוגמא –  דרכים נוספות לייצוג עצמי טוב</vt:lpstr>
      <vt:lpstr>מן המקורות</vt:lpstr>
      <vt:lpstr>מה למדנו היום? </vt:lpstr>
      <vt:lpstr>מצגת של PowerPoint‏</vt:lpstr>
      <vt:lpstr>מצגת של PowerPoint‏</vt:lpstr>
      <vt:lpstr>מצגת של PowerPoint‏</vt:lpstr>
      <vt:lpstr>מצגת של PowerPoint‏</vt:lpstr>
      <vt:lpstr>דפים להדפסה</vt:lpstr>
      <vt:lpstr>מצגת של PowerPoint‏</vt:lpstr>
      <vt:lpstr>מצגת של PowerPoint‏</vt:lpstr>
      <vt:lpstr>שלבי מודל פתרת"י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נעמה קנטמן</cp:lastModifiedBy>
  <cp:revision>304</cp:revision>
  <dcterms:created xsi:type="dcterms:W3CDTF">2021-07-12T08:06:42Z</dcterms:created>
  <dcterms:modified xsi:type="dcterms:W3CDTF">2023-03-20T12:59:37Z</dcterms:modified>
</cp:coreProperties>
</file>