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0" r:id="rId1"/>
    <p:sldMasterId id="2147483685" r:id="rId2"/>
    <p:sldMasterId id="2147483699" r:id="rId3"/>
    <p:sldMasterId id="2147483708" r:id="rId4"/>
    <p:sldMasterId id="2147483717" r:id="rId5"/>
    <p:sldMasterId id="2147483731" r:id="rId6"/>
  </p:sldMasterIdLst>
  <p:notesMasterIdLst>
    <p:notesMasterId r:id="rId44"/>
  </p:notesMasterIdLst>
  <p:sldIdLst>
    <p:sldId id="571" r:id="rId7"/>
    <p:sldId id="688" r:id="rId8"/>
    <p:sldId id="257" r:id="rId9"/>
    <p:sldId id="643" r:id="rId10"/>
    <p:sldId id="259" r:id="rId11"/>
    <p:sldId id="260" r:id="rId12"/>
    <p:sldId id="261" r:id="rId13"/>
    <p:sldId id="587" r:id="rId14"/>
    <p:sldId id="543" r:id="rId15"/>
    <p:sldId id="264" r:id="rId16"/>
    <p:sldId id="662" r:id="rId17"/>
    <p:sldId id="625" r:id="rId18"/>
    <p:sldId id="628" r:id="rId19"/>
    <p:sldId id="629" r:id="rId20"/>
    <p:sldId id="627" r:id="rId21"/>
    <p:sldId id="640" r:id="rId22"/>
    <p:sldId id="663" r:id="rId23"/>
    <p:sldId id="683" r:id="rId24"/>
    <p:sldId id="664" r:id="rId25"/>
    <p:sldId id="630" r:id="rId26"/>
    <p:sldId id="665" r:id="rId27"/>
    <p:sldId id="647" r:id="rId28"/>
    <p:sldId id="666" r:id="rId29"/>
    <p:sldId id="649" r:id="rId30"/>
    <p:sldId id="651" r:id="rId31"/>
    <p:sldId id="667" r:id="rId32"/>
    <p:sldId id="674" r:id="rId33"/>
    <p:sldId id="676" r:id="rId34"/>
    <p:sldId id="687" r:id="rId35"/>
    <p:sldId id="648" r:id="rId36"/>
    <p:sldId id="637" r:id="rId37"/>
    <p:sldId id="638" r:id="rId38"/>
    <p:sldId id="686" r:id="rId39"/>
    <p:sldId id="653" r:id="rId40"/>
    <p:sldId id="639" r:id="rId41"/>
    <p:sldId id="618" r:id="rId42"/>
    <p:sldId id="633" r:id="rId4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16"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6DA"/>
    <a:srgbClr val="9F5FCF"/>
    <a:srgbClr val="FF8409"/>
    <a:srgbClr val="A3FFE0"/>
    <a:srgbClr val="C9C9FF"/>
    <a:srgbClr val="85FFD6"/>
    <a:srgbClr val="D4FF7D"/>
    <a:srgbClr val="D5D5FF"/>
    <a:srgbClr val="93FFDB"/>
    <a:srgbClr val="DE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91" autoAdjust="0"/>
    <p:restoredTop sz="70113" autoAdjust="0"/>
  </p:normalViewPr>
  <p:slideViewPr>
    <p:cSldViewPr snapToGrid="0">
      <p:cViewPr varScale="1">
        <p:scale>
          <a:sx n="50" d="100"/>
          <a:sy n="50" d="100"/>
        </p:scale>
        <p:origin x="12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ד'/ניסן/תשפ"ג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150886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אפשר למצוא מוזיקה נעימה להשמיע /להשמיע ברקע מוזיקה נעימה שבקישור אוטומטי בתמונה או בלחיצה על הקישור בשקופית).  </a:t>
            </a:r>
          </a:p>
          <a:p>
            <a:r>
              <a:rPr lang="he-IL" dirty="0"/>
              <a:t>את הפעילות נפתח בהרפיה: </a:t>
            </a:r>
          </a:p>
          <a:p>
            <a:r>
              <a:rPr lang="he-IL" dirty="0"/>
              <a:t>מצאו מקום שקט ונעים ותנוחה נוחה. הרפו את הגוף, ונשמו מספר נשימות עמוקות. אפשר לעצום את העיניים. </a:t>
            </a:r>
            <a:br>
              <a:rPr lang="en-US" dirty="0"/>
            </a:b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69146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פעילות 'הנייר' שתופיע בשקופיות הבאות נלמדה בכיתות מסוימות בכיתה ג'. יש כיתות שחוות את השיעור בפעם הראשונה ויש כיתות שלמדו בעבר ועבורם מדובר בפעם שנייה. במידה והכיתה למדה את השיעור בכיתה ג' – יש לומר זאת לתלמידים, נתייחס לכך גם בהמשך (שקופית 16).  </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100424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התלמידים ישבו ליד שולחנות ריקים שעליהם קלמר בלבד (בקבוצות או ביחידים).</a:t>
            </a:r>
          </a:p>
          <a:p>
            <a:r>
              <a:rPr lang="he-IL" dirty="0"/>
              <a:t> התלמידים יקבלו דף לבן ריק באמצעותו יתבקשו לבטא את הכאב / הכעס / העלבון או כל תחושה אחרת שהזיכרון מעלה.  </a:t>
            </a:r>
          </a:p>
          <a:p>
            <a:r>
              <a:rPr lang="he-IL" b="1" dirty="0"/>
              <a:t>כשניכר כי רוב הילדים סיימו לבטא את כעסם על הדף, יתבקשו הילדים לעצור "ולהקפיא" (פריז) את פעילותם (בשקופית הבאה).</a:t>
            </a:r>
          </a:p>
          <a:p>
            <a:endParaRPr lang="he-IL" b="1" dirty="0"/>
          </a:p>
          <a:p>
            <a:r>
              <a:rPr lang="he-IL" b="1" dirty="0"/>
              <a:t> **</a:t>
            </a:r>
            <a:r>
              <a:rPr lang="he-IL" b="1" strike="noStrike" dirty="0"/>
              <a:t>תגובות שנצפו </a:t>
            </a:r>
            <a:r>
              <a:rPr lang="he-IL" b="1" dirty="0"/>
              <a:t>בפעילות זו: מהתנסויות קודמות בכיתות היו ילדים שקימטו את הדף לכדור, אחרים קרעו אותו לקרעים קטנים, אחרים כתבו על הדף מילות גנאי, היו שציירו קרב והיו שהכו בדף, אך השאירוהו שלם ועוד.</a:t>
            </a: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9590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r>
              <a:rPr lang="he-IL" b="1" dirty="0"/>
              <a:t>כשניכר כי רוב הילדים סיימו לבטא את כעסם על הדף, נבקש מהילדים לעצור "ולהקפיא" את פעילותם ("פריז").</a:t>
            </a:r>
          </a:p>
          <a:p>
            <a:endParaRPr lang="he-IL" b="1"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928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למורה</a:t>
            </a:r>
            <a:r>
              <a:rPr lang="he-IL" dirty="0"/>
              <a:t>: </a:t>
            </a:r>
            <a:r>
              <a:rPr lang="he-IL" strike="noStrike" dirty="0"/>
              <a:t>נאסוף מהתלמידים את התוצרים. ניצור מהם בכיתה תערוכה, </a:t>
            </a:r>
            <a:r>
              <a:rPr lang="he-IL" dirty="0"/>
              <a:t>ונתבונן ביחד על מכלול התגובות הרגשיות של התלמידים.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יש לשים לב לדברים הבאים - </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b="1" dirty="0"/>
              <a:t>התבוננות על התוצרים </a:t>
            </a:r>
            <a:r>
              <a:rPr lang="he-IL" dirty="0"/>
              <a:t>– נצפה בתערוכה בניירות מפורקים, קרועים, או ניירות חלקים, שלא נראה בהם כל תגובה. </a:t>
            </a:r>
            <a:br>
              <a:rPr lang="en-US" dirty="0"/>
            </a:br>
            <a:r>
              <a:rPr lang="he-IL" dirty="0"/>
              <a:t>ההתבוננות על התוצרים תשקף את עוצמת הרגשות שהתלמידים הרגישו ובטאו.</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b="1" dirty="0"/>
              <a:t>היכולת לבטא רגשות </a:t>
            </a:r>
            <a:r>
              <a:rPr lang="he-IL" dirty="0"/>
              <a:t>– התוצרים של התלמידים מלמדים אותנו על מידת היכולת לבטא רגשות. </a:t>
            </a:r>
            <a:br>
              <a:rPr lang="en-US" dirty="0"/>
            </a:br>
            <a:r>
              <a:rPr lang="he-IL" dirty="0"/>
              <a:t>ניתן להמשיג לתלמידים, כי ככל שאפשרתי לעצמי לבטא חזק יותר את מה שהרגשתי בלב, הנייר נהרס יותר. </a:t>
            </a:r>
            <a:br>
              <a:rPr lang="en-US" dirty="0"/>
            </a:b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794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בעבודה בשלישיות ניתן לאפשר לתלמידים להתייחס לכל השאלות או לפתח דיון והעמקה במספר שאלות  לבחירתם.</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458861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פעילות 'הנייר' נלמדה בכיתות מסוימות בכיתה ג'. במידה והכיתה למדה את השיעור בכיתה ג' – מומלץ לשקף לתלמידים כי עצם החזרה על הפעילות מאפשרת להם לזהות ולשים לב להתפתחות שלהם במהלך השנים במיומנות הוויסות הרגשי.</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262238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1"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16071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1"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19</a:t>
            </a:fld>
            <a:endParaRPr lang="he-IL"/>
          </a:p>
        </p:txBody>
      </p:sp>
    </p:spTree>
    <p:extLst>
      <p:ext uri="{BB962C8B-B14F-4D97-AF65-F5344CB8AC3E}">
        <p14:creationId xmlns:p14="http://schemas.microsoft.com/office/powerpoint/2010/main" val="1874045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הילדים מתבקשים להתפייס עם הדף שלהם. בשלב זה, ישנם ילדים המבקשים בשלב זה דף חדש, </a:t>
            </a:r>
            <a:r>
              <a:rPr lang="he-IL" b="1" dirty="0"/>
              <a:t>אך עליהם להשלים עם הדף שעמו נלחמו</a:t>
            </a:r>
            <a:r>
              <a:rPr lang="he-IL" dirty="0"/>
              <a:t>. </a:t>
            </a:r>
            <a:br>
              <a:rPr lang="en-US" dirty="0"/>
            </a:br>
            <a:r>
              <a:rPr lang="he-IL" dirty="0"/>
              <a:t>כדאי לדאוג שיהיו בכיתה אמצעי עזר כגון דבק </a:t>
            </a:r>
            <a:r>
              <a:rPr lang="he-IL" dirty="0" err="1"/>
              <a:t>סלוטפ</a:t>
            </a:r>
            <a:r>
              <a:rPr lang="he-IL" dirty="0"/>
              <a:t>, מהדק סיכות, מגוון צבעים ואמצעי עזר נוספים. </a:t>
            </a:r>
          </a:p>
          <a:p>
            <a:r>
              <a:rPr lang="he-IL" b="1" dirty="0"/>
              <a:t>**בתצפית על פעילויות דומות שנעשו בעבר </a:t>
            </a:r>
            <a:r>
              <a:rPr lang="he-IL" dirty="0"/>
              <a:t>– נצפו ילדים אשר "ליטפו" את הדף בתנועות גיהוץ, אחרים שניסו להדביק את הקרעים. היו שהפכו את הקרעים לפיסות פסיפס ויצרו מהם את המילה "שלום". אחרים יצרו מהקרעים סירות, דגלים, מטוסים. </a:t>
            </a:r>
          </a:p>
          <a:p>
            <a:r>
              <a:rPr lang="he-IL" dirty="0"/>
              <a:t>אחדים כתבו מילות פיוס וניחום, או ציירו על הדף פרחים ולחיצת ידיים, ועוד...</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123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b="0" i="0" dirty="0">
                <a:effectLst/>
                <a:latin typeface="Lato" panose="020F0502020204030203" pitchFamily="34" charset="0"/>
              </a:rPr>
              <a:t>למורה: ניתן לבחור מקור אחד ולהתייחס אליו במליאה, או להציע שכל אחד מהתלמידים/</a:t>
            </a:r>
            <a:r>
              <a:rPr lang="he-IL" b="0" i="0" dirty="0" err="1">
                <a:effectLst/>
                <a:latin typeface="Lato" panose="020F0502020204030203" pitchFamily="34" charset="0"/>
              </a:rPr>
              <a:t>ות</a:t>
            </a:r>
            <a:r>
              <a:rPr lang="he-IL" b="0" i="0" dirty="0">
                <a:effectLst/>
                <a:latin typeface="Lato" panose="020F0502020204030203" pitchFamily="34" charset="0"/>
              </a:rPr>
              <a:t> יבחרו מקור שהם מתחברים אליו ויתייחסו לציטוט: מה משמעותו? מה המסר או התובנה שניתן ללמוד ממנו ומדוע בחר/ה בו?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b="0" i="0" dirty="0">
              <a:effectLst/>
              <a:latin typeface="Lato" panose="020F0502020204030203"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1: תתנהג הכוונה תתרגל/ תרגיל את עצמך באופן תמידי לדבר מתוך מנוחת הנפש, הרמב"ן מציע לאדם לפנות </a:t>
            </a:r>
            <a:r>
              <a:rPr lang="he-IL" b="0" i="0" dirty="0">
                <a:solidFill>
                  <a:srgbClr val="111111"/>
                </a:solidFill>
                <a:effectLst/>
                <a:latin typeface="Arial" panose="020B0604020202020204" pitchFamily="34" charset="0"/>
              </a:rPr>
              <a:t>לעצמו וע”י שכלו להחליט ולקבוע בעצמו שהוא מעונין להרגיע את רוחו והוא בוחר לדבר מתוך נחת.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111111"/>
              </a:solidFill>
              <a:effectLst/>
              <a:latin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2: </a:t>
            </a:r>
            <a:r>
              <a:rPr lang="he-IL" b="0" i="0" dirty="0">
                <a:solidFill>
                  <a:srgbClr val="000000"/>
                </a:solidFill>
                <a:effectLst/>
                <a:latin typeface="Assistant" pitchFamily="2" charset="-79"/>
                <a:cs typeface="Assistant" pitchFamily="2" charset="-79"/>
              </a:rPr>
              <a:t>הכעס היא מדה רעה עד </a:t>
            </a:r>
            <a:r>
              <a:rPr lang="he-IL" b="0" i="0" dirty="0" err="1">
                <a:solidFill>
                  <a:srgbClr val="000000"/>
                </a:solidFill>
                <a:effectLst/>
                <a:latin typeface="Assistant" pitchFamily="2" charset="-79"/>
                <a:cs typeface="Assistant" pitchFamily="2" charset="-79"/>
              </a:rPr>
              <a:t>למאד</a:t>
            </a:r>
            <a:r>
              <a:rPr lang="he-IL" b="0" i="0" dirty="0">
                <a:solidFill>
                  <a:srgbClr val="000000"/>
                </a:solidFill>
                <a:effectLst/>
                <a:latin typeface="Assistant" pitchFamily="2" charset="-79"/>
                <a:cs typeface="Assistant" pitchFamily="2" charset="-79"/>
              </a:rPr>
              <a:t> וראוי שהאדם יתרחק ממנה וילמד עצמו שלא לכעוס ואפילו על דבר שראוי לכעוס עליו. ואם הוא רוצה לכעוס שיראה עצמו  כלפי חוץ שהוא כועס, אבל בפנים שתהיה דעתו מיושבת בינו לבין עצמו. חכמנו הראשונים אמרו שכל הכועס כאילו עובד עבודת כוכבים,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000000"/>
              </a:solidFill>
              <a:effectLst/>
              <a:latin typeface="Assistant" pitchFamily="2" charset="-79"/>
              <a:cs typeface="Assistant" pitchFamily="2" charset="-79"/>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3: </a:t>
            </a:r>
            <a:r>
              <a:rPr lang="he-IL" b="0" i="0" dirty="0">
                <a:solidFill>
                  <a:srgbClr val="000000"/>
                </a:solidFill>
                <a:effectLst/>
                <a:latin typeface="Assistant" pitchFamily="2" charset="-79"/>
                <a:cs typeface="Assistant" pitchFamily="2" charset="-79"/>
              </a:rPr>
              <a:t>עוד נאמר שכל הכועס אם חכם הוא </a:t>
            </a:r>
            <a:r>
              <a:rPr lang="he-IL" b="0" i="0" dirty="0" err="1">
                <a:solidFill>
                  <a:srgbClr val="000000"/>
                </a:solidFill>
                <a:effectLst/>
                <a:latin typeface="Assistant" pitchFamily="2" charset="-79"/>
                <a:cs typeface="Assistant" pitchFamily="2" charset="-79"/>
              </a:rPr>
              <a:t>חכמתו</a:t>
            </a:r>
            <a:r>
              <a:rPr lang="he-IL" b="0" i="0" dirty="0">
                <a:solidFill>
                  <a:srgbClr val="000000"/>
                </a:solidFill>
                <a:effectLst/>
                <a:latin typeface="Assistant" pitchFamily="2" charset="-79"/>
                <a:cs typeface="Assistant" pitchFamily="2" charset="-79"/>
              </a:rPr>
              <a:t> מסתלקת ממנו ואם נביא הוא נבואתו מסתלקת ממנו, ובעלי כעס אין חייהם חיים, לפיכך צריך להתרחק מן הכעס עד שינהיג עצמו שלא ירגיש אפילו לדברים המכעיסים וזו הדרך הטובה. בנוסף, אדם שמאמין שהדבר ארע מאת השם, אין לו סיבה לכעוס, כי זה רצונו  ואין דבר רע שיורד מלמעלה</a:t>
            </a:r>
            <a:endParaRPr lang="he-IL" b="0" i="0" dirty="0">
              <a:effectLst/>
              <a:latin typeface="Lato" panose="020F050202020403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effectLst/>
              <a:latin typeface="Lato" panose="020F0502020204030203"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4: קיום העולם תלוי באדם שאינו עונה ובולם את פיו. </a:t>
            </a:r>
            <a:r>
              <a:rPr lang="he-IL" b="0" i="0" dirty="0">
                <a:solidFill>
                  <a:srgbClr val="000000"/>
                </a:solidFill>
                <a:effectLst/>
                <a:latin typeface="Assistant" pitchFamily="2" charset="-79"/>
                <a:cs typeface="Assistant" pitchFamily="2" charset="-79"/>
              </a:rPr>
              <a:t>אפשר להגיב, לדבר ולומר באמת את התחושות ואת הכאב, אך לנסות שזה יהיה תהליך בונה ומקדם</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41691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 </a:t>
            </a:r>
            <a:r>
              <a:rPr lang="he-IL" b="0" dirty="0"/>
              <a:t>התבוננו על התוצרים. האם התלמידים הצליחו לתקן?</a:t>
            </a:r>
            <a:r>
              <a:rPr lang="en-US" b="0" dirty="0"/>
              <a:t> </a:t>
            </a:r>
            <a:r>
              <a:rPr lang="he-IL" b="0" dirty="0"/>
              <a:t>האם זה היה אפשרי?</a:t>
            </a:r>
            <a:endParaRPr lang="he-IL" b="1"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577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dirty="0"/>
              <a:t>למורה:</a:t>
            </a:r>
            <a:r>
              <a:rPr lang="he-IL" dirty="0"/>
              <a:t> </a:t>
            </a:r>
            <a:r>
              <a:rPr lang="he-IL" sz="1200" dirty="0">
                <a:effectLst/>
                <a:latin typeface="Tahoma" panose="020B0604030504040204" pitchFamily="34" charset="0"/>
              </a:rPr>
              <a:t>ניתן לשקף לתלמידים הבחנה בין שני דפוסי תגובות נפוצים: </a:t>
            </a:r>
            <a:r>
              <a:rPr lang="he-IL" sz="1200" b="1" dirty="0">
                <a:effectLst/>
                <a:latin typeface="Tahoma" panose="020B0604030504040204" pitchFamily="34" charset="0"/>
              </a:rPr>
              <a:t>מוחצנות ומופנמות</a:t>
            </a:r>
            <a:r>
              <a:rPr lang="he-IL" sz="1200" dirty="0">
                <a:effectLst/>
                <a:latin typeface="Tahoma" panose="020B0604030504040204" pitchFamily="34" charset="0"/>
              </a:rPr>
              <a:t>.</a:t>
            </a:r>
            <a:br>
              <a:rPr lang="en-US" sz="1200" dirty="0">
                <a:effectLst/>
                <a:latin typeface="Tahoma" panose="020B0604030504040204" pitchFamily="34" charset="0"/>
              </a:rPr>
            </a:br>
            <a:r>
              <a:rPr lang="he-IL" sz="1200" b="1" dirty="0">
                <a:effectLst/>
                <a:latin typeface="Tahoma" panose="020B0604030504040204" pitchFamily="34" charset="0"/>
              </a:rPr>
              <a:t>בתגובה המוחצנת </a:t>
            </a:r>
            <a:r>
              <a:rPr lang="he-IL" sz="1200" dirty="0">
                <a:effectLst/>
                <a:latin typeface="Tahoma" panose="020B0604030504040204" pitchFamily="34" charset="0"/>
              </a:rPr>
              <a:t>האדם מבטא את רגשותיו באופן ישיר, בדיבור והתנהגות, לפעמים בצורה רגשית או סוערת. לדוגמא – להרוס את הנייר</a:t>
            </a:r>
            <a:r>
              <a:rPr lang="he-IL" dirty="0"/>
              <a:t> כמטאפורה לפגיעה חמורה ביחסים. </a:t>
            </a:r>
            <a:br>
              <a:rPr lang="en-US" dirty="0"/>
            </a:br>
            <a:r>
              <a:rPr lang="he-IL" b="1" dirty="0"/>
              <a:t>מופנמות</a:t>
            </a:r>
            <a:r>
              <a:rPr lang="he-IL" dirty="0"/>
              <a:t> היא נטייה אישיותית להתכנסות פנימה, כאשר האדם ממעט לחשוף את רגשותיו, מחשבותיו ותגובותיו לסביבה. </a:t>
            </a:r>
            <a:br>
              <a:rPr lang="en-US" dirty="0"/>
            </a:br>
            <a:r>
              <a:rPr lang="he-IL" dirty="0"/>
              <a:t>לדוגמא - בפעילות הנייר, תלמידים מופנמים עשויים לעדן או לא לחשוף את רגשותיהם, ולפיכך ייתכן מצב של העדר תגובה לפגיעה, תלמידים שלא יגעו בדף כלל.</a:t>
            </a:r>
            <a:r>
              <a:rPr lang="en-US" dirty="0"/>
              <a:t> </a:t>
            </a:r>
            <a:r>
              <a:rPr lang="he-IL" dirty="0"/>
              <a:t>דפוסי התגובה הללו טבעיים</a:t>
            </a:r>
            <a:r>
              <a:rPr lang="en-US" dirty="0"/>
              <a:t> </a:t>
            </a:r>
            <a:r>
              <a:rPr lang="he-IL" dirty="0"/>
              <a:t>ותקינים.</a:t>
            </a:r>
            <a:br>
              <a:rPr lang="en-US" dirty="0"/>
            </a:br>
            <a:r>
              <a:rPr lang="he-IL" dirty="0"/>
              <a:t>התנהגות קיצונית לכאן או לכאן, עלולה להעיד על קושי או דפוס לא בריא.</a:t>
            </a:r>
            <a:br>
              <a:rPr lang="en-US" dirty="0"/>
            </a:br>
            <a:r>
              <a:rPr lang="he-IL" sz="1600" b="1" dirty="0"/>
              <a:t>המסר לתלמידים הוא</a:t>
            </a:r>
            <a:r>
              <a:rPr lang="he-IL" sz="1400" b="1" dirty="0"/>
              <a:t>: חשוב לבטא כעס בקשר, אך לא בצורה שתהרוס אותו, אלא באופן מווסת, מקדם ובריא.</a:t>
            </a:r>
            <a:r>
              <a:rPr lang="he-IL" sz="1400" b="1" dirty="0">
                <a:effectLst/>
                <a:latin typeface="Tahoma" panose="020B0604030504040204" pitchFamily="34" charset="0"/>
              </a:rPr>
              <a:t> </a:t>
            </a:r>
            <a:br>
              <a:rPr lang="en-US" sz="1400" dirty="0">
                <a:effectLst/>
                <a:latin typeface="Tahoma" panose="020B0604030504040204" pitchFamily="34" charset="0"/>
              </a:rPr>
            </a:br>
            <a:r>
              <a:rPr lang="he-IL" sz="1400" b="1" dirty="0">
                <a:effectLst/>
                <a:latin typeface="Tahoma" panose="020B0604030504040204" pitchFamily="34" charset="0"/>
              </a:rPr>
              <a:t>עוצמת התגובה תשפיע על היכולת להתחבר מחדש ואף לשפר את היחסים.</a:t>
            </a:r>
            <a:endParaRPr lang="he-IL" sz="1600" b="1" dirty="0">
              <a:effectLst/>
              <a:latin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23</a:t>
            </a:fld>
            <a:endParaRPr lang="he-IL"/>
          </a:p>
        </p:txBody>
      </p:sp>
    </p:spTree>
    <p:extLst>
      <p:ext uri="{BB962C8B-B14F-4D97-AF65-F5344CB8AC3E}">
        <p14:creationId xmlns:p14="http://schemas.microsoft.com/office/powerpoint/2010/main" val="253076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למורה</a:t>
            </a:r>
            <a:r>
              <a:rPr lang="he-IL" dirty="0"/>
              <a:t>: </a:t>
            </a:r>
            <a:r>
              <a:rPr lang="he-IL" sz="1800" dirty="0">
                <a:effectLst/>
                <a:latin typeface="Tahoma" panose="020B0604030504040204" pitchFamily="34" charset="0"/>
              </a:rPr>
              <a:t>נחלק לתלמידים דף עבודה (מוכן להדפסה בשקף 36) ונעבוד עליו ביחד.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effectLst/>
                <a:latin typeface="Tahoma" panose="020B0604030504040204" pitchFamily="34" charset="0"/>
              </a:rPr>
              <a:t>מטרת דף העבודה היא לרכוש כלים המסייעים לוויסות תגובות הכעס. </a:t>
            </a:r>
            <a:br>
              <a:rPr lang="en-US" sz="1800" dirty="0">
                <a:effectLst/>
                <a:latin typeface="Tahoma" panose="020B0604030504040204" pitchFamily="34" charset="0"/>
              </a:rPr>
            </a:br>
            <a:r>
              <a:rPr lang="he-IL" sz="1800" dirty="0">
                <a:effectLst/>
                <a:latin typeface="Tahoma" panose="020B0604030504040204" pitchFamily="34" charset="0"/>
              </a:rPr>
              <a:t>חשוב להסביר לתלמידים כי על מנת שנוכל ללמוד לווסת את תגובות הכעס שלנו, חשוב שנכיר את האופן שבו אנחנו נוטים להגיב בזמן כעס </a:t>
            </a:r>
            <a:br>
              <a:rPr lang="en-US" sz="1800" dirty="0">
                <a:effectLst/>
                <a:latin typeface="Tahoma" panose="020B0604030504040204" pitchFamily="34" charset="0"/>
              </a:rPr>
            </a:br>
            <a:r>
              <a:rPr lang="he-IL" sz="1800" dirty="0">
                <a:effectLst/>
                <a:latin typeface="Tahoma" panose="020B0604030504040204" pitchFamily="34" charset="0"/>
              </a:rPr>
              <a:t>ונשים לב לעוצמת הכעס שלנו. </a:t>
            </a:r>
            <a:br>
              <a:rPr lang="en-US" sz="1800" dirty="0">
                <a:effectLst/>
                <a:latin typeface="Tahoma" panose="020B0604030504040204" pitchFamily="34" charset="0"/>
              </a:rPr>
            </a:br>
            <a:r>
              <a:rPr lang="he-IL" sz="1800" dirty="0">
                <a:effectLst/>
                <a:latin typeface="Tahoma" panose="020B0604030504040204" pitchFamily="34" charset="0"/>
              </a:rPr>
              <a:t>השקפים הבאים הינם דפי עזר המסייעים לתלמידים להכין את דף העבודה בכיתה ולתרגל את הכלים הנלמדים באופן יישומי ובעזרת דוגמאות. </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24</a:t>
            </a:fld>
            <a:endParaRPr lang="he-IL"/>
          </a:p>
        </p:txBody>
      </p:sp>
    </p:spTree>
    <p:extLst>
      <p:ext uri="{BB962C8B-B14F-4D97-AF65-F5344CB8AC3E}">
        <p14:creationId xmlns:p14="http://schemas.microsoft.com/office/powerpoint/2010/main" val="218643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למורה:</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כלי המלמד את התלמידים שימת לב ופיתוח מודעות עצמית לזיהוי עוצמת הכעס שלהם ברגעי משבר.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(דף עבודה אישי לחלוקה מוכן להדפסה בשקף מס' 34). </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25</a:t>
            </a:fld>
            <a:endParaRPr lang="he-IL"/>
          </a:p>
        </p:txBody>
      </p:sp>
    </p:spTree>
    <p:extLst>
      <p:ext uri="{BB962C8B-B14F-4D97-AF65-F5344CB8AC3E}">
        <p14:creationId xmlns:p14="http://schemas.microsoft.com/office/powerpoint/2010/main" val="211516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2958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בדף העבודה הילדים יבחרו להקיף בעיגול בדפוס ההתנהגות האופייני להם. בקצוות הסרגל מופיעות </a:t>
            </a:r>
            <a:r>
              <a:rPr lang="he-IL" b="1" dirty="0"/>
              <a:t>תגובות הקיצון </a:t>
            </a:r>
            <a:r>
              <a:rPr lang="he-IL" dirty="0"/>
              <a:t>– </a:t>
            </a:r>
            <a:br>
              <a:rPr lang="en-US" dirty="0"/>
            </a:br>
            <a:r>
              <a:rPr lang="he-IL" dirty="0"/>
              <a:t>התפרצות זעם ואובדן שליטה בצד אחד, התעלמות מפגיעה בצד שני. מול עוצמת התגובה האלימה, עומדת עוצמת אי – התגובה. </a:t>
            </a:r>
            <a:br>
              <a:rPr lang="en-US" dirty="0"/>
            </a:br>
            <a:r>
              <a:rPr lang="he-IL" dirty="0"/>
              <a:t>התגובות במרכז הסרגל מבטאות תגובות מאוזנות ומומלצות, לדוגמא, לקחת פסק זמן כדי להירגע ולדבר על מה שמפריע.</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3563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כלי עבודה נוסף המעלה את המודעות לאופן שבו התלמידים נוהגים להגיב בשעת כעס ומרחיב את אפשרויות הבחירה שלהם.</a:t>
            </a:r>
          </a:p>
          <a:p>
            <a:r>
              <a:rPr lang="he-IL" dirty="0"/>
              <a:t>בדף העבודה התלמידים יבחרו להקיף בעיגול בדפוס ההתנהגות האופייני להם.</a:t>
            </a:r>
            <a:br>
              <a:rPr lang="en-US" dirty="0"/>
            </a:br>
            <a:r>
              <a:rPr lang="he-IL" b="1" dirty="0"/>
              <a:t>מומלץ לשאול את השאלות: </a:t>
            </a:r>
            <a:br>
              <a:rPr lang="en-US" dirty="0"/>
            </a:br>
            <a:r>
              <a:rPr lang="he-IL" b="1" dirty="0"/>
              <a:t>מה בדרך כלל קורה כשאתם כועסים? </a:t>
            </a:r>
            <a:r>
              <a:rPr lang="he-IL" dirty="0"/>
              <a:t>מטרת השאלה היא לבדוק </a:t>
            </a:r>
            <a:r>
              <a:rPr lang="he-IL" b="0" dirty="0"/>
              <a:t>האם הם מזהים בעצמם דפוס תגובה מסוים בשעת כעס שחוזר על עצמו.</a:t>
            </a:r>
            <a:br>
              <a:rPr lang="en-US" b="0" dirty="0"/>
            </a:br>
            <a:r>
              <a:rPr lang="he-IL" b="1" dirty="0"/>
              <a:t>האם ישנם מצבים שבהם הם מגיבים אחרת מההתנהגות האופיינית להם? </a:t>
            </a:r>
            <a:r>
              <a:rPr lang="he-IL" dirty="0"/>
              <a:t>לדוגמא, תלמידים שאולי נוהגים לצעוק בבית בשעת כעס אך מביעים את כעסם בצורה אחרת, מתונה יותר, כשהם בכיתה.</a:t>
            </a:r>
          </a:p>
          <a:p>
            <a:pPr marL="0" marR="0" lvl="0" indent="0" algn="r" defTabSz="914400" rtl="1" eaLnBrk="1" fontAlgn="auto" latinLnBrk="0" hangingPunct="1">
              <a:lnSpc>
                <a:spcPct val="150000"/>
              </a:lnSpc>
              <a:spcBef>
                <a:spcPts val="0"/>
              </a:spcBef>
              <a:spcAft>
                <a:spcPts val="0"/>
              </a:spcAft>
              <a:buClr>
                <a:srgbClr val="CD0BCE"/>
              </a:buClr>
              <a:buSzTx/>
              <a:buFont typeface="Wingdings" panose="05000000000000000000" pitchFamily="2" charset="2"/>
              <a:buNone/>
              <a:tabLst/>
              <a:defRPr/>
            </a:pPr>
            <a:r>
              <a:rPr kumimoji="0" lang="he-IL"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אלו תגובות אתם בדרך כלל מקבלים מהאנשים מסביבכם כשאתם כועסים? </a:t>
            </a:r>
            <a:r>
              <a:rPr kumimoji="0" lang="he-IL"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השאלה בודקת </a:t>
            </a:r>
            <a:r>
              <a:rPr lang="he-IL" b="0" dirty="0"/>
              <a:t>האם התגובות שלהם משרתות אותם ברגעי כעס, אם כן, כיצד?</a:t>
            </a:r>
            <a:r>
              <a:rPr lang="he-IL" b="1" dirty="0"/>
              <a:t> </a:t>
            </a:r>
            <a:r>
              <a:rPr lang="he-IL" dirty="0"/>
              <a:t>(למשל, ביטוי כעס יכול להוות דרך להציב גבולות, לבטא את הרצונות שלי, לעמוד על שלי. מאידך, תגובות מאיימות עשויות לפעמים לסייע לאדם הכועס לקבל באותו רגע את מבוקשו, אך לטווח הארוך הן יכולות להרוס</a:t>
            </a:r>
            <a:r>
              <a:rPr lang="en-US" dirty="0"/>
              <a:t> </a:t>
            </a:r>
            <a:r>
              <a:rPr lang="he-IL" dirty="0"/>
              <a:t>קשרים חברתיים ולהיות פוגעניות).</a:t>
            </a:r>
            <a:br>
              <a:rPr lang="en-US" dirty="0"/>
            </a:br>
            <a:r>
              <a:rPr lang="he-IL" b="1" dirty="0"/>
              <a:t>האם ישנם תלמידים שהיו מבקשים לשנות את תגובתם בזמן כעס? </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28</a:t>
            </a:fld>
            <a:endParaRPr lang="he-IL"/>
          </a:p>
        </p:txBody>
      </p:sp>
    </p:spTree>
    <p:extLst>
      <p:ext uri="{BB962C8B-B14F-4D97-AF65-F5344CB8AC3E}">
        <p14:creationId xmlns:p14="http://schemas.microsoft.com/office/powerpoint/2010/main" val="281147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 </a:t>
            </a:r>
            <a:r>
              <a:rPr lang="he-IL" dirty="0"/>
              <a:t>המשך עבודה בנושא העלאת המודעות לדרכי תגובה בשעת כעס והרחבת מנעד אפשרויות הבחירה. </a:t>
            </a:r>
            <a:br>
              <a:rPr lang="he-IL" dirty="0"/>
            </a:br>
            <a:r>
              <a:rPr lang="he-IL" dirty="0"/>
              <a:t>בתהליך הכתיבה התלמידים ממשיגים את תחושותיהם, מנתחים את דרכי תגובתם ומציבים לעצמם מטרות התנהגותיות חדשות. </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7157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המסר מחבר בין ההמשגה לכלים היישומיים שנלמדו בשיעור. </a:t>
            </a:r>
            <a:br>
              <a:rPr lang="en-US" dirty="0"/>
            </a:br>
            <a:r>
              <a:rPr lang="he-IL" dirty="0"/>
              <a:t>נזכיר לתלמידים שעל מנת שיידעו לווסת את תגובותיהם בשעת כעס, חשוב שיהיו מודעים לשאלות הבאות, באמצעות יישום הכלים שנלמדו – </a:t>
            </a:r>
          </a:p>
          <a:p>
            <a:r>
              <a:rPr lang="he-IL" sz="1200" b="1" dirty="0"/>
              <a:t>עד כמה הכעס חזק</a:t>
            </a:r>
            <a:r>
              <a:rPr lang="en-US" sz="1200" dirty="0"/>
              <a:t>) ?</a:t>
            </a:r>
            <a:r>
              <a:rPr lang="he-IL" sz="1200" dirty="0"/>
              <a:t>להיעזר במדחום הרגשות)</a:t>
            </a:r>
            <a:br>
              <a:rPr lang="en-US" sz="1200" dirty="0"/>
            </a:br>
            <a:r>
              <a:rPr lang="he-IL" sz="1200" b="1" dirty="0"/>
              <a:t>כיצד הם מבטאים אותו</a:t>
            </a:r>
            <a:r>
              <a:rPr lang="he-IL" sz="1200" dirty="0"/>
              <a:t>? (על פי סרגל התגובות) </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30</a:t>
            </a:fld>
            <a:endParaRPr lang="he-IL"/>
          </a:p>
        </p:txBody>
      </p:sp>
    </p:spTree>
    <p:extLst>
      <p:ext uri="{BB962C8B-B14F-4D97-AF65-F5344CB8AC3E}">
        <p14:creationId xmlns:p14="http://schemas.microsoft.com/office/powerpoint/2010/main" val="641803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במליאה, נבקש מהתלמידים להעלות רעיונות לפתרון, כיצד נוכל למתן את התגובות שלנו בשעת כעס ובזמן מריבה.</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7150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מומלץ להעלות את שקף הרעיונות לאחר הצעות התלמידים, ולבחון איתם – מה נאמר על ידם? מה התחדש להם?</a:t>
            </a:r>
            <a:br>
              <a:rPr lang="en-US" dirty="0"/>
            </a:br>
            <a:r>
              <a:rPr lang="he-IL" dirty="0"/>
              <a:t>מה בכוונתם לנסות?</a:t>
            </a:r>
            <a:br>
              <a:rPr lang="en-US" dirty="0"/>
            </a:br>
            <a:r>
              <a:rPr lang="he-IL" b="1" dirty="0"/>
              <a:t>עבור תלמידים שהתנסו בפעילות בעבר</a:t>
            </a:r>
            <a:r>
              <a:rPr lang="he-IL" dirty="0"/>
              <a:t>: באלו דרכים התמודדו בעבר בשעת כעס? באילו דרכים הם מתמודדים היום? </a:t>
            </a:r>
            <a:br>
              <a:rPr lang="en-US" dirty="0"/>
            </a:br>
            <a:r>
              <a:rPr lang="he-IL" dirty="0"/>
              <a:t>האם משהו השתנה? אם יכלו, מה היו אומרים לילד הצעיר שהם היו בעבר? </a:t>
            </a:r>
            <a:br>
              <a:rPr lang="en-US" dirty="0"/>
            </a:br>
            <a:br>
              <a:rPr lang="en-US" dirty="0"/>
            </a:br>
            <a:r>
              <a:rPr lang="he-IL" b="1" dirty="0"/>
              <a:t>מומלץ לתלות את ארגז הכלים בלוח כישורי חיים בכיתה. </a:t>
            </a:r>
            <a:br>
              <a:rPr lang="en-US" dirty="0"/>
            </a:b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30286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b="0" i="0" dirty="0">
                <a:effectLst/>
                <a:latin typeface="Lato" panose="020F0502020204030203" pitchFamily="34" charset="0"/>
              </a:rPr>
              <a:t>למורה: ניתן לבחור מקור אחד ולהתייחס אליו במליאה, או להציע שכל אחד מהתלמידים/</a:t>
            </a:r>
            <a:r>
              <a:rPr lang="he-IL" b="0" i="0" dirty="0" err="1">
                <a:effectLst/>
                <a:latin typeface="Lato" panose="020F0502020204030203" pitchFamily="34" charset="0"/>
              </a:rPr>
              <a:t>ות</a:t>
            </a:r>
            <a:r>
              <a:rPr lang="he-IL" b="0" i="0" dirty="0">
                <a:effectLst/>
                <a:latin typeface="Lato" panose="020F0502020204030203" pitchFamily="34" charset="0"/>
              </a:rPr>
              <a:t> יבחרו מקור שהם מתחברים אליו ויתייחסו לציטוט: מה משמעותו? מה המסר או התובנה שניתן ללמוד ממנו ומדוע בחר/ה בו?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b="0" i="0" dirty="0">
              <a:effectLst/>
              <a:latin typeface="Lato" panose="020F0502020204030203"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1: תתנהג הכוונה תתרגל/ תרגיל את עצמך באופן תמידי לדבר מתוך מנוחת הנפש, הרמב"ן מציע לאדם לפנות </a:t>
            </a:r>
            <a:r>
              <a:rPr lang="he-IL" b="0" i="0" dirty="0">
                <a:solidFill>
                  <a:srgbClr val="111111"/>
                </a:solidFill>
                <a:effectLst/>
                <a:latin typeface="Arial" panose="020B0604020202020204" pitchFamily="34" charset="0"/>
              </a:rPr>
              <a:t>לעצמו וע”י שכלו להחליט ולקבוע בעצמו שהוא מעונין להרגיע את רוחו והוא בוחר לדבר מתוך נחת.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111111"/>
              </a:solidFill>
              <a:effectLst/>
              <a:latin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2: </a:t>
            </a:r>
            <a:r>
              <a:rPr lang="he-IL" b="0" i="0" dirty="0">
                <a:solidFill>
                  <a:srgbClr val="000000"/>
                </a:solidFill>
                <a:effectLst/>
                <a:latin typeface="Assistant" pitchFamily="2" charset="-79"/>
                <a:cs typeface="Assistant" pitchFamily="2" charset="-79"/>
              </a:rPr>
              <a:t>הכעס היא מדה רעה עד </a:t>
            </a:r>
            <a:r>
              <a:rPr lang="he-IL" b="0" i="0" dirty="0" err="1">
                <a:solidFill>
                  <a:srgbClr val="000000"/>
                </a:solidFill>
                <a:effectLst/>
                <a:latin typeface="Assistant" pitchFamily="2" charset="-79"/>
                <a:cs typeface="Assistant" pitchFamily="2" charset="-79"/>
              </a:rPr>
              <a:t>למאד</a:t>
            </a:r>
            <a:r>
              <a:rPr lang="he-IL" b="0" i="0" dirty="0">
                <a:solidFill>
                  <a:srgbClr val="000000"/>
                </a:solidFill>
                <a:effectLst/>
                <a:latin typeface="Assistant" pitchFamily="2" charset="-79"/>
                <a:cs typeface="Assistant" pitchFamily="2" charset="-79"/>
              </a:rPr>
              <a:t> וראוי שהאדם יתרחק ממנה וילמד עצמו שלא לכעוס ואפילו על דבר שראוי לכעוס עליו. ואם הוא רוצה לכעוס שיראה עצמו  כלפי חוץ שהוא כועס, אבל בפנים שתהיה דעתו מיושבת בינו לבין עצמו. חכמנו הראשונים אמרו שכל הכועס כאילו עובד עבודת כוכבים,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000000"/>
              </a:solidFill>
              <a:effectLst/>
              <a:latin typeface="Assistant" pitchFamily="2" charset="-79"/>
              <a:cs typeface="Assistant" pitchFamily="2" charset="-79"/>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3: </a:t>
            </a:r>
            <a:r>
              <a:rPr lang="he-IL" b="0" i="0" dirty="0">
                <a:solidFill>
                  <a:srgbClr val="000000"/>
                </a:solidFill>
                <a:effectLst/>
                <a:latin typeface="Assistant" pitchFamily="2" charset="-79"/>
                <a:cs typeface="Assistant" pitchFamily="2" charset="-79"/>
              </a:rPr>
              <a:t>עוד נאמר שכל הכועס אם חכם הוא </a:t>
            </a:r>
            <a:r>
              <a:rPr lang="he-IL" b="0" i="0" dirty="0" err="1">
                <a:solidFill>
                  <a:srgbClr val="000000"/>
                </a:solidFill>
                <a:effectLst/>
                <a:latin typeface="Assistant" pitchFamily="2" charset="-79"/>
                <a:cs typeface="Assistant" pitchFamily="2" charset="-79"/>
              </a:rPr>
              <a:t>חכמתו</a:t>
            </a:r>
            <a:r>
              <a:rPr lang="he-IL" b="0" i="0" dirty="0">
                <a:solidFill>
                  <a:srgbClr val="000000"/>
                </a:solidFill>
                <a:effectLst/>
                <a:latin typeface="Assistant" pitchFamily="2" charset="-79"/>
                <a:cs typeface="Assistant" pitchFamily="2" charset="-79"/>
              </a:rPr>
              <a:t> מסתלקת ממנו ואם נביא הוא נבואתו מסתלקת ממנו, ובעלי כעס אין חייהם חיים, לפיכך צריך להתרחק מן הכעס עד שינהיג עצמו שלא ירגיש אפילו לדברים המכעיסים וזו הדרך הטובה. בנוסף, אדם שמאמין שהדבר ארע מאת השם, אין לו סיבה לכעוס, כי זה רצונו  ואין דבר רע שיורד מלמעלה</a:t>
            </a:r>
            <a:endParaRPr lang="he-IL" b="0" i="0" dirty="0">
              <a:effectLst/>
              <a:latin typeface="Lato" panose="020F050202020403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effectLst/>
              <a:latin typeface="Lato" panose="020F0502020204030203"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i="0" dirty="0">
                <a:effectLst/>
                <a:latin typeface="Lato" panose="020F0502020204030203" pitchFamily="34" charset="0"/>
              </a:rPr>
              <a:t>מקור 4: קיום העולם תלוי באדם שאינו עונה ובולם את פיו. </a:t>
            </a:r>
            <a:r>
              <a:rPr lang="he-IL" b="0" i="0" dirty="0">
                <a:solidFill>
                  <a:srgbClr val="000000"/>
                </a:solidFill>
                <a:effectLst/>
                <a:latin typeface="Assistant" pitchFamily="2" charset="-79"/>
                <a:cs typeface="Assistant" pitchFamily="2" charset="-79"/>
              </a:rPr>
              <a:t>אפשר להגיב, לדבר ולומר באמת את התחושות ואת הכאב, אך לנסות שזה יהיה תהליך בונה ומקדם</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33</a:t>
            </a:fld>
            <a:endParaRPr lang="he-IL"/>
          </a:p>
        </p:txBody>
      </p:sp>
    </p:spTree>
    <p:extLst>
      <p:ext uri="{BB962C8B-B14F-4D97-AF65-F5344CB8AC3E}">
        <p14:creationId xmlns:p14="http://schemas.microsoft.com/office/powerpoint/2010/main" val="1537096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algn="just" rtl="1">
              <a:lnSpc>
                <a:spcPct val="150000"/>
              </a:lnSpc>
            </a:pPr>
            <a:r>
              <a:rPr lang="he-IL" sz="1800" b="1" dirty="0">
                <a:effectLst/>
                <a:latin typeface="Calibri" panose="020F0502020204030204" pitchFamily="34" charset="0"/>
                <a:ea typeface="Calibri" panose="020F0502020204030204" pitchFamily="34" charset="0"/>
                <a:cs typeface="David" panose="020E0502060401010101" pitchFamily="34" charset="-79"/>
              </a:rPr>
              <a:t>יישום התנהגותי: </a:t>
            </a:r>
          </a:p>
          <a:p>
            <a:pPr marL="457200" algn="just" rtl="1">
              <a:lnSpc>
                <a:spcPct val="150000"/>
              </a:lnSpc>
            </a:pPr>
            <a:r>
              <a:rPr lang="he-IL" sz="1800" dirty="0">
                <a:effectLst/>
                <a:latin typeface="Calibri" panose="020F0502020204030204" pitchFamily="34" charset="0"/>
                <a:ea typeface="Calibri" panose="020F0502020204030204" pitchFamily="34" charset="0"/>
                <a:cs typeface="David" panose="020E0502060401010101" pitchFamily="34" charset="-79"/>
              </a:rPr>
              <a:t>התלמיד מצייר את הענן במחברת שלו</a:t>
            </a:r>
            <a:r>
              <a:rPr lang="he-IL" sz="1800" dirty="0">
                <a:effectLst/>
                <a:latin typeface="Calibri" panose="020F0502020204030204" pitchFamily="34" charset="0"/>
                <a:ea typeface="Calibri" panose="020F0502020204030204" pitchFamily="34" charset="0"/>
                <a:cs typeface="Arial" panose="020B0604020202020204" pitchFamily="34" charset="0"/>
              </a:rPr>
              <a:t> ומתבקש לחשוב על </a:t>
            </a:r>
            <a:r>
              <a:rPr lang="he-IL" sz="1800" dirty="0">
                <a:effectLst/>
                <a:latin typeface="Calibri" panose="020F0502020204030204" pitchFamily="34" charset="0"/>
                <a:ea typeface="Calibri" panose="020F0502020204030204" pitchFamily="34" charset="0"/>
                <a:cs typeface="David" panose="020E0502060401010101" pitchFamily="34" charset="-79"/>
              </a:rPr>
              <a:t>דבר אחד שאותו הוא מתכוון לעשות כבר ממחר, בעקבות השיעור. </a:t>
            </a:r>
          </a:p>
          <a:p>
            <a:pPr marL="457200" algn="just" rtl="1">
              <a:lnSpc>
                <a:spcPct val="150000"/>
              </a:lnSpc>
            </a:pPr>
            <a:r>
              <a:rPr lang="he-IL" sz="1800" dirty="0">
                <a:effectLst/>
                <a:latin typeface="Calibri" panose="020F0502020204030204" pitchFamily="34" charset="0"/>
                <a:ea typeface="Calibri" panose="020F0502020204030204" pitchFamily="34" charset="0"/>
                <a:cs typeface="David" panose="020E0502060401010101" pitchFamily="34" charset="-79"/>
              </a:rPr>
              <a:t>ניתן לאפשר לחלק מהתלמידים לשתף כבר כעת בתובנות שלהם, ובנוסף, את שיעור כישורי חיים הבא להתחיל בשיתוף של תלמידים נוספים שמעוניינים בכך. </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0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sz="1200" dirty="0">
              <a:solidFill>
                <a:srgbClr val="002060"/>
              </a:solidFill>
              <a:latin typeface="Gisha"/>
              <a:ea typeface="Gisha"/>
              <a:cs typeface="Gisha"/>
              <a:sym typeface="Gisha"/>
            </a:endParaRPr>
          </a:p>
        </p:txBody>
      </p:sp>
      <p:sp>
        <p:nvSpPr>
          <p:cNvPr id="139" name="Google Shape;139;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48" name="Google Shape;148;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a:t>חשוב לחזור על הכללים המרכזיים בכל שיעור, על מנת לבסס מרחב בטוח המאפשר שיח רגשי בין התלמידים.</a:t>
            </a:r>
            <a:r>
              <a:rPr lang="iw-IL" b="0"/>
              <a:t>  </a:t>
            </a:r>
            <a:r>
              <a:rPr lang="iw-IL" b="1"/>
              <a:t> </a:t>
            </a:r>
            <a:endParaRPr/>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8924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35841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8E27CE4-9823-47A1-932E-4BEB44BD65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400446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315009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039869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6"/>
        <p:cNvGrpSpPr/>
        <p:nvPr/>
      </p:nvGrpSpPr>
      <p:grpSpPr>
        <a:xfrm>
          <a:off x="0" y="0"/>
          <a:ext cx="0" cy="0"/>
          <a:chOff x="0" y="0"/>
          <a:chExt cx="0" cy="0"/>
        </a:xfrm>
      </p:grpSpPr>
      <p:sp>
        <p:nvSpPr>
          <p:cNvPr id="27" name="Google Shape;27;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2"/>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815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כותרת">
    <p:bg>
      <p:bgPr>
        <a:solidFill>
          <a:schemeClr val="bg1"/>
        </a:solidFill>
        <a:effectLst/>
      </p:bgPr>
    </p:bg>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727587"/>
          </a:xfrm>
          <a:prstGeom prst="rect">
            <a:avLst/>
          </a:prstGeom>
          <a:solidFill>
            <a:srgbClr val="745800"/>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983673" y="-418611"/>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750790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727587"/>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983673" y="-418611"/>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79830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62312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15773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51678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475357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59863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5536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1425754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228707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321743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13" name="Google Shape;64;p27">
            <a:extLst>
              <a:ext uri="{FF2B5EF4-FFF2-40B4-BE49-F238E27FC236}">
                <a16:creationId xmlns:a16="http://schemas.microsoft.com/office/drawing/2014/main" id="{CB289E41-3F96-42B5-9980-C21CA4BBCA8C}"/>
              </a:ext>
            </a:extLst>
          </p:cNvPr>
          <p:cNvSpPr/>
          <p:nvPr userDrawn="1"/>
        </p:nvSpPr>
        <p:spPr>
          <a:xfrm>
            <a:off x="861060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276632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699534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9" name="מציין מיקום של תמונה 6" descr="מדפסת עם מילוי מלא">
            <a:extLst>
              <a:ext uri="{FF2B5EF4-FFF2-40B4-BE49-F238E27FC236}">
                <a16:creationId xmlns:a16="http://schemas.microsoft.com/office/drawing/2014/main" id="{4E654491-DF11-409E-844A-C6331B3B8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5093918" y="1122877"/>
            <a:ext cx="5841175" cy="4612245"/>
          </a:xfrm>
          <a:prstGeom prst="rect">
            <a:avLst/>
          </a:prstGeom>
        </p:spPr>
      </p:pic>
    </p:spTree>
    <p:extLst>
      <p:ext uri="{BB962C8B-B14F-4D97-AF65-F5344CB8AC3E}">
        <p14:creationId xmlns:p14="http://schemas.microsoft.com/office/powerpoint/2010/main" val="4009157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a:latin typeface="Calibri"/>
              <a:cs typeface="Calibri"/>
            </a:endParaRPr>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428515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11176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296742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893455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6"/>
        <p:cNvGrpSpPr/>
        <p:nvPr/>
      </p:nvGrpSpPr>
      <p:grpSpPr>
        <a:xfrm>
          <a:off x="0" y="0"/>
          <a:ext cx="0" cy="0"/>
          <a:chOff x="0" y="0"/>
          <a:chExt cx="0" cy="0"/>
        </a:xfrm>
      </p:grpSpPr>
      <p:sp>
        <p:nvSpPr>
          <p:cNvPr id="27" name="Google Shape;27;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2"/>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47997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תמונה " preserve="1" userDrawn="1">
  <p:cSld name="תמונה ">
    <p:spTree>
      <p:nvGrpSpPr>
        <p:cNvPr id="1" name="Shape 32"/>
        <p:cNvGrpSpPr/>
        <p:nvPr/>
      </p:nvGrpSpPr>
      <p:grpSpPr>
        <a:xfrm>
          <a:off x="0" y="0"/>
          <a:ext cx="0" cy="0"/>
          <a:chOff x="0" y="0"/>
          <a:chExt cx="0" cy="0"/>
        </a:xfrm>
      </p:grpSpPr>
      <p:sp>
        <p:nvSpPr>
          <p:cNvPr id="33" name="Google Shape;33;p23"/>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35" name="Google Shape;35;p2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sp>
        <p:nvSpPr>
          <p:cNvPr id="36" name="Google Shape;36;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10" name="מציין מיקום של תמונה 6" descr="מדפסת עם מילוי מלא">
            <a:extLst>
              <a:ext uri="{FF2B5EF4-FFF2-40B4-BE49-F238E27FC236}">
                <a16:creationId xmlns:a16="http://schemas.microsoft.com/office/drawing/2014/main" id="{480F4DB6-A4B8-4D7E-A6E3-E78FEF87A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5093918" y="1122877"/>
            <a:ext cx="5841175" cy="4612245"/>
          </a:xfrm>
          <a:prstGeom prst="rect">
            <a:avLst/>
          </a:prstGeom>
        </p:spPr>
      </p:pic>
    </p:spTree>
    <p:extLst>
      <p:ext uri="{BB962C8B-B14F-4D97-AF65-F5344CB8AC3E}">
        <p14:creationId xmlns:p14="http://schemas.microsoft.com/office/powerpoint/2010/main" val="1637511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9"/>
        <p:cNvGrpSpPr/>
        <p:nvPr/>
      </p:nvGrpSpPr>
      <p:grpSpPr>
        <a:xfrm>
          <a:off x="0" y="0"/>
          <a:ext cx="0" cy="0"/>
          <a:chOff x="0" y="0"/>
          <a:chExt cx="0" cy="0"/>
        </a:xfrm>
      </p:grpSpPr>
      <p:sp>
        <p:nvSpPr>
          <p:cNvPr id="40" name="Google Shape;40;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4"/>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30219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46"/>
        <p:cNvGrpSpPr/>
        <p:nvPr/>
      </p:nvGrpSpPr>
      <p:grpSpPr>
        <a:xfrm>
          <a:off x="0" y="0"/>
          <a:ext cx="0" cy="0"/>
          <a:chOff x="0" y="0"/>
          <a:chExt cx="0" cy="0"/>
        </a:xfrm>
      </p:grpSpPr>
      <p:sp>
        <p:nvSpPr>
          <p:cNvPr id="47" name="Google Shape;47;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50" name="Google Shape;50;p25"/>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5"/>
          <p:cNvSpPr txBox="1"/>
          <p:nvPr/>
        </p:nvSpPr>
        <p:spPr>
          <a:xfrm>
            <a:off x="2224025" y="189529"/>
            <a:ext cx="7743951"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dirty="0">
                <a:solidFill>
                  <a:srgbClr val="002060"/>
                </a:solidFill>
                <a:latin typeface="Calibri"/>
                <a:ea typeface="Calibri"/>
                <a:cs typeface="Calibri"/>
                <a:sym typeface="Calibri"/>
              </a:rPr>
              <a:t>מה</a:t>
            </a:r>
            <a:r>
              <a:rPr lang="he-IL" sz="7200" b="1" dirty="0">
                <a:solidFill>
                  <a:srgbClr val="002060"/>
                </a:solidFill>
                <a:latin typeface="Calibri"/>
                <a:ea typeface="Calibri"/>
                <a:cs typeface="Calibri"/>
                <a:sym typeface="Calibri"/>
              </a:rPr>
              <a:t>ם</a:t>
            </a:r>
            <a:r>
              <a:rPr lang="iw-IL" sz="7200" b="1" dirty="0">
                <a:solidFill>
                  <a:srgbClr val="002060"/>
                </a:solidFill>
                <a:latin typeface="Calibri"/>
                <a:ea typeface="Calibri"/>
                <a:cs typeface="Calibri"/>
                <a:sym typeface="Calibri"/>
              </a:rPr>
              <a:t> המסר</a:t>
            </a:r>
            <a:r>
              <a:rPr lang="he-IL" sz="7200" b="1" dirty="0">
                <a:solidFill>
                  <a:srgbClr val="002060"/>
                </a:solidFill>
                <a:latin typeface="Calibri"/>
                <a:ea typeface="Calibri"/>
                <a:cs typeface="Calibri"/>
                <a:sym typeface="Calibri"/>
              </a:rPr>
              <a:t>ים</a:t>
            </a:r>
            <a:r>
              <a:rPr lang="iw-IL" sz="7200" b="1" dirty="0">
                <a:solidFill>
                  <a:srgbClr val="002060"/>
                </a:solidFill>
                <a:latin typeface="Calibri"/>
                <a:ea typeface="Calibri"/>
                <a:cs typeface="Calibri"/>
                <a:sym typeface="Calibri"/>
              </a:rPr>
              <a:t> שלנו?</a:t>
            </a:r>
            <a:endParaRPr dirty="0"/>
          </a:p>
        </p:txBody>
      </p:sp>
      <p:sp>
        <p:nvSpPr>
          <p:cNvPr id="52" name="Google Shape;52;p2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60969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9"/>
        <p:cNvGrpSpPr/>
        <p:nvPr/>
      </p:nvGrpSpPr>
      <p:grpSpPr>
        <a:xfrm>
          <a:off x="0" y="0"/>
          <a:ext cx="0" cy="0"/>
          <a:chOff x="0" y="0"/>
          <a:chExt cx="0" cy="0"/>
        </a:xfrm>
      </p:grpSpPr>
      <p:sp>
        <p:nvSpPr>
          <p:cNvPr id="90" name="Google Shape;9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3" name="Google Shape;93;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4" name="Google Shape;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064897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9" name="Google Shape;9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0" name="Google Shape;10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3" name="Google Shape;10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041375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פתרון">
  <p:cSld name="פתרון">
    <p:spTree>
      <p:nvGrpSpPr>
        <p:cNvPr id="1" name="Shape 69"/>
        <p:cNvGrpSpPr/>
        <p:nvPr/>
      </p:nvGrpSpPr>
      <p:grpSpPr>
        <a:xfrm>
          <a:off x="0" y="0"/>
          <a:ext cx="0" cy="0"/>
          <a:chOff x="0" y="0"/>
          <a:chExt cx="0" cy="0"/>
        </a:xfrm>
      </p:grpSpPr>
      <p:sp>
        <p:nvSpPr>
          <p:cNvPr id="76" name="Google Shape;7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1"/>
          <p:cNvSpPr txBox="1">
            <a:spLocks noGrp="1"/>
          </p:cNvSpPr>
          <p:nvPr>
            <p:ph type="body" idx="1"/>
          </p:nvPr>
        </p:nvSpPr>
        <p:spPr>
          <a:xfrm>
            <a:off x="865046" y="1825625"/>
            <a:ext cx="5154754"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1"/>
          <p:cNvSpPr txBox="1">
            <a:spLocks noGrp="1"/>
          </p:cNvSpPr>
          <p:nvPr>
            <p:ph type="body" idx="2"/>
          </p:nvPr>
        </p:nvSpPr>
        <p:spPr>
          <a:xfrm>
            <a:off x="6260122" y="1825625"/>
            <a:ext cx="5093677"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4289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0877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61423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95150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2295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529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83"/>
        <p:cNvGrpSpPr/>
        <p:nvPr/>
      </p:nvGrpSpPr>
      <p:grpSpPr>
        <a:xfrm>
          <a:off x="0" y="0"/>
          <a:ext cx="0" cy="0"/>
          <a:chOff x="0" y="0"/>
          <a:chExt cx="0" cy="0"/>
        </a:xfrm>
      </p:grpSpPr>
      <p:sp>
        <p:nvSpPr>
          <p:cNvPr id="84" name="Google Shape;84;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6" name="Google Shape;86;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7" name="Google Shape;8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779551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3" name="Google Shape;93;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4" name="Google Shape;9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131158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9" name="Google Shape;9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0" name="Google Shape;10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3" name="Google Shape;10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056203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91623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162141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3602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כותרת" preserve="1" userDrawn="1">
  <p:cSld name="1_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1"/>
            <a:ext cx="12192000" cy="766916"/>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3227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3"/>
          <p:cNvSpPr/>
          <p:nvPr/>
        </p:nvSpPr>
        <p:spPr>
          <a:xfrm>
            <a:off x="0" y="0"/>
            <a:ext cx="3581400"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23"/>
          <p:cNvSpPr>
            <a:spLocks noGrp="1"/>
          </p:cNvSpPr>
          <p:nvPr>
            <p:ph type="pic" idx="2"/>
          </p:nvPr>
        </p:nvSpPr>
        <p:spPr>
          <a:xfrm>
            <a:off x="5183188" y="987425"/>
            <a:ext cx="6172200" cy="4873625"/>
          </a:xfrm>
          <a:prstGeom prst="rect">
            <a:avLst/>
          </a:prstGeom>
          <a:noFill/>
          <a:ln>
            <a:noFill/>
          </a:ln>
        </p:spPr>
      </p:sp>
      <p:sp>
        <p:nvSpPr>
          <p:cNvPr id="30" name="Google Shape;30;p2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63520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586089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chemeClr val="lt1"/>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5492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41"/>
        <p:cNvGrpSpPr/>
        <p:nvPr/>
      </p:nvGrpSpPr>
      <p:grpSpPr>
        <a:xfrm>
          <a:off x="0" y="0"/>
          <a:ext cx="0" cy="0"/>
          <a:chOff x="0" y="0"/>
          <a:chExt cx="0" cy="0"/>
        </a:xfrm>
      </p:grpSpPr>
      <p:sp>
        <p:nvSpPr>
          <p:cNvPr id="42" name="Google Shape;42;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25"/>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5"/>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chemeClr val="lt1"/>
                </a:solidFill>
                <a:latin typeface="Calibri"/>
                <a:ea typeface="Calibri"/>
                <a:cs typeface="Calibri"/>
                <a:sym typeface="Calibri"/>
              </a:rPr>
              <a:t>מה המסר שלנו?</a:t>
            </a:r>
            <a:endParaRPr/>
          </a:p>
        </p:txBody>
      </p:sp>
      <p:sp>
        <p:nvSpPr>
          <p:cNvPr id="47" name="Google Shape;47;p2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186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8"/>
        <p:cNvGrpSpPr/>
        <p:nvPr/>
      </p:nvGrpSpPr>
      <p:grpSpPr>
        <a:xfrm>
          <a:off x="0" y="0"/>
          <a:ext cx="0" cy="0"/>
          <a:chOff x="0" y="0"/>
          <a:chExt cx="0" cy="0"/>
        </a:xfrm>
      </p:grpSpPr>
      <p:sp>
        <p:nvSpPr>
          <p:cNvPr id="49" name="Google Shape;49;p26"/>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53" name="Google Shape;53;p26"/>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54" name="Google Shape;54;p26"/>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55" name="Google Shape;55;p26"/>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56" name="Google Shape;56;p26"/>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7" name="Google Shape;57;p26"/>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67260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8"/>
        <p:cNvGrpSpPr/>
        <p:nvPr/>
      </p:nvGrpSpPr>
      <p:grpSpPr>
        <a:xfrm>
          <a:off x="0" y="0"/>
          <a:ext cx="0" cy="0"/>
          <a:chOff x="0" y="0"/>
          <a:chExt cx="0" cy="0"/>
        </a:xfrm>
      </p:grpSpPr>
      <p:sp>
        <p:nvSpPr>
          <p:cNvPr id="59" name="Google Shape;59;p27"/>
          <p:cNvSpPr/>
          <p:nvPr/>
        </p:nvSpPr>
        <p:spPr>
          <a:xfrm>
            <a:off x="8610600" y="0"/>
            <a:ext cx="3581400"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7"/>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2" name="Google Shape;62;p27"/>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63" name="Google Shape;63;p27"/>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64" name="Google Shape;64;p27"/>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65" name="Google Shape;65;p27"/>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66" name="Google Shape;66;p27"/>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7" name="Google Shape;67;p27"/>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8" name="Google Shape;68;p27"/>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9" name="Google Shape;69;p27"/>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1533360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4" name="Google Shape;74;p28"/>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75" name="Google Shape;75;p28"/>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76" name="Google Shape;76;p28"/>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chemeClr val="lt1"/>
                </a:solidFill>
                <a:latin typeface="Calibri"/>
                <a:ea typeface="Calibri"/>
                <a:cs typeface="Calibri"/>
                <a:sym typeface="Calibri"/>
              </a:rPr>
              <a:t>מה למדנו היום?</a:t>
            </a:r>
            <a:endParaRPr/>
          </a:p>
        </p:txBody>
      </p:sp>
      <p:sp>
        <p:nvSpPr>
          <p:cNvPr id="77" name="Google Shape;77;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35498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78"/>
        <p:cNvGrpSpPr/>
        <p:nvPr/>
      </p:nvGrpSpPr>
      <p:grpSpPr>
        <a:xfrm>
          <a:off x="0" y="0"/>
          <a:ext cx="0" cy="0"/>
          <a:chOff x="0" y="0"/>
          <a:chExt cx="0" cy="0"/>
        </a:xfrm>
      </p:grpSpPr>
      <p:sp>
        <p:nvSpPr>
          <p:cNvPr id="79" name="Google Shape;79;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348917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84"/>
        <p:cNvGrpSpPr/>
        <p:nvPr/>
      </p:nvGrpSpPr>
      <p:grpSpPr>
        <a:xfrm>
          <a:off x="0" y="0"/>
          <a:ext cx="0" cy="0"/>
          <a:chOff x="0" y="0"/>
          <a:chExt cx="0" cy="0"/>
        </a:xfrm>
      </p:grpSpPr>
      <p:sp>
        <p:nvSpPr>
          <p:cNvPr id="85" name="Google Shape;85;p30"/>
          <p:cNvSpPr/>
          <p:nvPr/>
        </p:nvSpPr>
        <p:spPr>
          <a:xfrm>
            <a:off x="0" y="0"/>
            <a:ext cx="3581400"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90" name="Google Shape;90;p30" descr="מדפסת עם מילוי מלא"/>
          <p:cNvPicPr preferRelativeResize="0"/>
          <p:nvPr/>
        </p:nvPicPr>
        <p:blipFill rotWithShape="1">
          <a:blip r:embed="rId2">
            <a:alphaModFix/>
          </a:blip>
          <a:srcRect/>
          <a:stretch/>
        </p:blipFill>
        <p:spPr>
          <a:xfrm>
            <a:off x="5249551" y="587596"/>
            <a:ext cx="5807698" cy="5416100"/>
          </a:xfrm>
          <a:prstGeom prst="rect">
            <a:avLst/>
          </a:prstGeom>
          <a:noFill/>
          <a:ln>
            <a:noFill/>
          </a:ln>
        </p:spPr>
      </p:pic>
    </p:spTree>
    <p:extLst>
      <p:ext uri="{BB962C8B-B14F-4D97-AF65-F5344CB8AC3E}">
        <p14:creationId xmlns:p14="http://schemas.microsoft.com/office/powerpoint/2010/main" val="3403119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68860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51986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4265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14257178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78780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70133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3"/>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29" name="Google Shape;29;p23"/>
          <p:cNvSpPr>
            <a:spLocks noGrp="1"/>
          </p:cNvSpPr>
          <p:nvPr>
            <p:ph type="pic" idx="2"/>
          </p:nvPr>
        </p:nvSpPr>
        <p:spPr>
          <a:xfrm>
            <a:off x="5183188" y="987425"/>
            <a:ext cx="6172200" cy="4873625"/>
          </a:xfrm>
          <a:prstGeom prst="rect">
            <a:avLst/>
          </a:prstGeom>
          <a:noFill/>
          <a:ln>
            <a:noFill/>
          </a:ln>
        </p:spPr>
      </p:sp>
      <p:sp>
        <p:nvSpPr>
          <p:cNvPr id="30" name="Google Shape;30;p2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9802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140601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41"/>
        <p:cNvGrpSpPr/>
        <p:nvPr/>
      </p:nvGrpSpPr>
      <p:grpSpPr>
        <a:xfrm>
          <a:off x="0" y="0"/>
          <a:ext cx="0" cy="0"/>
          <a:chOff x="0" y="0"/>
          <a:chExt cx="0" cy="0"/>
        </a:xfrm>
      </p:grpSpPr>
      <p:sp>
        <p:nvSpPr>
          <p:cNvPr id="42" name="Google Shape;42;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25"/>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5"/>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המסר שלנו?</a:t>
            </a:r>
            <a:endParaRPr sz="1400" b="0" i="0" u="none" strike="noStrike" cap="none">
              <a:solidFill>
                <a:srgbClr val="000000"/>
              </a:solidFill>
              <a:latin typeface="Arial"/>
              <a:ea typeface="Arial"/>
              <a:cs typeface="Arial"/>
              <a:sym typeface="Arial"/>
            </a:endParaRPr>
          </a:p>
        </p:txBody>
      </p:sp>
      <p:sp>
        <p:nvSpPr>
          <p:cNvPr id="47" name="Google Shape;47;p2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73591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8"/>
        <p:cNvGrpSpPr/>
        <p:nvPr/>
      </p:nvGrpSpPr>
      <p:grpSpPr>
        <a:xfrm>
          <a:off x="0" y="0"/>
          <a:ext cx="0" cy="0"/>
          <a:chOff x="0" y="0"/>
          <a:chExt cx="0" cy="0"/>
        </a:xfrm>
      </p:grpSpPr>
      <p:sp>
        <p:nvSpPr>
          <p:cNvPr id="49" name="Google Shape;49;p26"/>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53" name="Google Shape;53;p26"/>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54" name="Google Shape;54;p26"/>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55" name="Google Shape;55;p26"/>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56" name="Google Shape;56;p26"/>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7" name="Google Shape;57;p26"/>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66266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8"/>
        <p:cNvGrpSpPr/>
        <p:nvPr/>
      </p:nvGrpSpPr>
      <p:grpSpPr>
        <a:xfrm>
          <a:off x="0" y="0"/>
          <a:ext cx="0" cy="0"/>
          <a:chOff x="0" y="0"/>
          <a:chExt cx="0" cy="0"/>
        </a:xfrm>
      </p:grpSpPr>
      <p:sp>
        <p:nvSpPr>
          <p:cNvPr id="59" name="Google Shape;59;p27"/>
          <p:cNvSpPr/>
          <p:nvPr/>
        </p:nvSpPr>
        <p:spPr>
          <a:xfrm>
            <a:off x="861060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27"/>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62" name="Google Shape;62;p27"/>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63" name="Google Shape;63;p27"/>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64" name="Google Shape;64;p27"/>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65" name="Google Shape;65;p27"/>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66" name="Google Shape;66;p27"/>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7" name="Google Shape;67;p27"/>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8" name="Google Shape;68;p27"/>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9" name="Google Shape;69;p27"/>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8368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74" name="Google Shape;74;p28"/>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pic>
        <p:nvPicPr>
          <p:cNvPr id="75" name="Google Shape;75;p28"/>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76" name="Google Shape;76;p28"/>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77" name="Google Shape;77;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3899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78"/>
        <p:cNvGrpSpPr/>
        <p:nvPr/>
      </p:nvGrpSpPr>
      <p:grpSpPr>
        <a:xfrm>
          <a:off x="0" y="0"/>
          <a:ext cx="0" cy="0"/>
          <a:chOff x="0" y="0"/>
          <a:chExt cx="0" cy="0"/>
        </a:xfrm>
      </p:grpSpPr>
      <p:sp>
        <p:nvSpPr>
          <p:cNvPr id="79" name="Google Shape;79;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2106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תמונה ">
  <p:cSld name="1_תמונה ">
    <p:spTree>
      <p:nvGrpSpPr>
        <p:cNvPr id="1" name="Shape 84"/>
        <p:cNvGrpSpPr/>
        <p:nvPr/>
      </p:nvGrpSpPr>
      <p:grpSpPr>
        <a:xfrm>
          <a:off x="0" y="0"/>
          <a:ext cx="0" cy="0"/>
          <a:chOff x="0" y="0"/>
          <a:chExt cx="0" cy="0"/>
        </a:xfrm>
      </p:grpSpPr>
      <p:sp>
        <p:nvSpPr>
          <p:cNvPr id="85" name="Google Shape;85;p36"/>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86" name="Google Shape;86;p36"/>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90" name="Google Shape;90;p36" descr="מדפסת עם מילוי מלא"/>
          <p:cNvPicPr preferRelativeResize="0"/>
          <p:nvPr/>
        </p:nvPicPr>
        <p:blipFill rotWithShape="1">
          <a:blip r:embed="rId2">
            <a:alphaModFix/>
          </a:blip>
          <a:srcRect t="10520" b="10519"/>
          <a:stretch/>
        </p:blipFill>
        <p:spPr>
          <a:xfrm>
            <a:off x="5093918" y="1122877"/>
            <a:ext cx="5841175" cy="4612245"/>
          </a:xfrm>
          <a:prstGeom prst="rect">
            <a:avLst/>
          </a:prstGeom>
          <a:noFill/>
          <a:ln>
            <a:noFill/>
          </a:ln>
        </p:spPr>
      </p:pic>
    </p:spTree>
    <p:extLst>
      <p:ext uri="{BB962C8B-B14F-4D97-AF65-F5344CB8AC3E}">
        <p14:creationId xmlns:p14="http://schemas.microsoft.com/office/powerpoint/2010/main" val="325216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3442483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91"/>
        <p:cNvGrpSpPr/>
        <p:nvPr/>
      </p:nvGrpSpPr>
      <p:grpSpPr>
        <a:xfrm>
          <a:off x="0" y="0"/>
          <a:ext cx="0" cy="0"/>
          <a:chOff x="0" y="0"/>
          <a:chExt cx="0" cy="0"/>
        </a:xfrm>
      </p:grpSpPr>
      <p:sp>
        <p:nvSpPr>
          <p:cNvPr id="92" name="Google Shape;9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6" name="Google Shape;9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7" name="Google Shape;97;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95216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5" name="Google Shape;10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6" name="Google Shape;106;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697148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2"/>
          <p:cNvSpPr/>
          <p:nvPr/>
        </p:nvSpPr>
        <p:spPr>
          <a:xfrm>
            <a:off x="7673"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2"/>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930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249972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379864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20748957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8" r:id="rId7"/>
    <p:sldLayoutId id="2147483679" r:id="rId8"/>
    <p:sldLayoutId id="2147483680" r:id="rId9"/>
    <p:sldLayoutId id="2147483681" r:id="rId10"/>
    <p:sldLayoutId id="2147483684" r:id="rId11"/>
    <p:sldLayoutId id="2147483682" r:id="rId12"/>
    <p:sldLayoutId id="2147483683" r:id="rId13"/>
    <p:sldLayoutId id="2147483745" r:id="rId14"/>
    <p:sldLayoutId id="2147483746" r:id="rId15"/>
    <p:sldLayoutId id="2147483747" r:id="rId16"/>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5275874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872268180"/>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605831066"/>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685001942"/>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48"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06374511"/>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uuLMiVuEAOM"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64.sv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71.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8.jpe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microsoft.com/office/2007/relationships/hdphoto" Target="../media/hdphoto1.wdp"/><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microsoft.com/office/2007/relationships/hdphoto" Target="../media/hdphoto3.wdp"/><Relationship Id="rId9" Type="http://schemas.openxmlformats.org/officeDocument/2006/relationships/image" Target="../media/image91.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www.nonviolentcommunication.com/" TargetMode="Externa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0.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op.education.gov.il/teaching-practices/search-teaching-practices/classroom-conflict-management/" TargetMode="Externa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1"/>
            <a:ext cx="12199673" cy="49412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לבן 2">
            <a:extLst>
              <a:ext uri="{FF2B5EF4-FFF2-40B4-BE49-F238E27FC236}">
                <a16:creationId xmlns:a16="http://schemas.microsoft.com/office/drawing/2014/main" id="{AB5A58E6-3E8C-41F7-A006-FBCB6FD1EA00}"/>
              </a:ext>
            </a:extLst>
          </p:cNvPr>
          <p:cNvSpPr/>
          <p:nvPr/>
        </p:nvSpPr>
        <p:spPr>
          <a:xfrm>
            <a:off x="-1" y="2594478"/>
            <a:ext cx="12199673" cy="4263522"/>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8" name="גרפיקה 17">
            <a:extLst>
              <a:ext uri="{FF2B5EF4-FFF2-40B4-BE49-F238E27FC236}">
                <a16:creationId xmlns:a16="http://schemas.microsoft.com/office/drawing/2014/main" id="{0A69B6BC-F8B2-4E8A-9320-446FCD960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676" y="5168251"/>
            <a:ext cx="5268551" cy="1335136"/>
          </a:xfrm>
          <a:prstGeom prst="rect">
            <a:avLst/>
          </a:prstGeom>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290" y="1233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21737"/>
            <a:ext cx="1587190"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7" name="מלבן 6">
            <a:extLst>
              <a:ext uri="{FF2B5EF4-FFF2-40B4-BE49-F238E27FC236}">
                <a16:creationId xmlns:a16="http://schemas.microsoft.com/office/drawing/2014/main" id="{E027117B-69E5-4AAA-B77C-1A1D1E8542FB}"/>
              </a:ext>
            </a:extLst>
          </p:cNvPr>
          <p:cNvSpPr/>
          <p:nvPr/>
        </p:nvSpPr>
        <p:spPr>
          <a:xfrm>
            <a:off x="1395002" y="205291"/>
            <a:ext cx="9221755" cy="2494786"/>
          </a:xfrm>
          <a:prstGeom prst="rect">
            <a:avLst/>
          </a:prstGeom>
        </p:spPr>
        <p:txBody>
          <a:bodyPr wrap="square">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he-IL" sz="4800" b="0" i="0" u="none" strike="noStrike" kern="0" cap="none" spc="0" normalizeH="0" baseline="0" noProof="0" dirty="0">
                <a:ln>
                  <a:noFill/>
                </a:ln>
                <a:solidFill>
                  <a:srgbClr val="002060"/>
                </a:solidFill>
                <a:effectLst/>
                <a:uLnTx/>
                <a:uFillTx/>
                <a:latin typeface="Calibri"/>
                <a:ea typeface="Calibri"/>
                <a:cs typeface="Calibri"/>
                <a:sym typeface="Calibri"/>
              </a:rPr>
              <a:t>יחידת לימוד ב"כישורי חיים"</a:t>
            </a:r>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he-IL" sz="4800" b="1" i="0" u="none" strike="noStrike" kern="0" cap="none" spc="0" normalizeH="0" baseline="0" noProof="0" dirty="0">
                <a:ln>
                  <a:noFill/>
                </a:ln>
                <a:solidFill>
                  <a:srgbClr val="002060"/>
                </a:solidFill>
                <a:effectLst/>
                <a:uLnTx/>
                <a:uFillTx/>
                <a:latin typeface="Calibri"/>
                <a:ea typeface="Calibri"/>
                <a:cs typeface="Calibri"/>
                <a:sym typeface="Calibri"/>
              </a:rPr>
              <a:t>חברות, סובלנות ומניעת אלימות</a:t>
            </a:r>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a:p>
            <a:pPr algn="ctr">
              <a:lnSpc>
                <a:spcPts val="5600"/>
              </a:lnSpc>
            </a:pPr>
            <a:r>
              <a:rPr kumimoji="0" lang="he-IL" sz="4000" i="0" u="none" strike="noStrike" kern="0" cap="none" spc="0" normalizeH="0" baseline="0" noProof="0" dirty="0">
                <a:ln>
                  <a:noFill/>
                </a:ln>
                <a:solidFill>
                  <a:srgbClr val="002060"/>
                </a:solidFill>
                <a:effectLst/>
                <a:uLnTx/>
                <a:uFillTx/>
                <a:latin typeface="Calibri"/>
                <a:ea typeface="Calibri"/>
                <a:cs typeface="Calibri"/>
                <a:sym typeface="Calibri"/>
              </a:rPr>
              <a:t>הדרך אל האחר מתחילה בי</a:t>
            </a:r>
            <a:endParaRPr lang="he-IL" sz="3200" dirty="0">
              <a:solidFill>
                <a:srgbClr val="002060"/>
              </a:solidFill>
              <a:latin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85123" y="2840084"/>
            <a:ext cx="9221754" cy="144655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000" b="0" i="0" u="none" strike="noStrike" kern="0" cap="none" spc="0" normalizeH="0" baseline="0" noProof="0" dirty="0">
                <a:ln>
                  <a:noFill/>
                </a:ln>
                <a:solidFill>
                  <a:srgbClr val="FFFFFF"/>
                </a:solidFill>
                <a:effectLst/>
                <a:uLnTx/>
                <a:uFillTx/>
                <a:latin typeface="Calibri"/>
                <a:ea typeface="Calibri"/>
                <a:cs typeface="Calibri"/>
                <a:sym typeface="Calibri"/>
              </a:rPr>
              <a:t>שיעור ראשון</a:t>
            </a:r>
            <a:br>
              <a:rPr kumimoji="0" lang="he-IL" sz="4000" b="0"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he-IL" sz="4800" b="1" i="0" u="none" strike="noStrike" kern="0" cap="none" spc="0" normalizeH="0" baseline="0" noProof="0" dirty="0">
                <a:ln>
                  <a:noFill/>
                </a:ln>
                <a:solidFill>
                  <a:srgbClr val="FFFFFF"/>
                </a:solidFill>
                <a:effectLst/>
                <a:uLnTx/>
                <a:uFillTx/>
                <a:latin typeface="Calibri"/>
                <a:ea typeface="Calibri"/>
                <a:cs typeface="Calibri"/>
                <a:sym typeface="Calibri"/>
              </a:rPr>
              <a:t>מילים ומעשים המשאירים סימנים בלב</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6499405" y="4532240"/>
            <a:ext cx="5445682" cy="2216184"/>
          </a:xfrm>
          <a:prstGeom prst="rect">
            <a:avLst/>
          </a:prstGeom>
          <a:noFill/>
        </p:spPr>
        <p:txBody>
          <a:bodyPr wrap="square">
            <a:spAutoFit/>
          </a:bodyPr>
          <a:lstStyle/>
          <a:p>
            <a:pPr algn="ctr">
              <a:lnSpc>
                <a:spcPts val="5600"/>
              </a:lnSpc>
            </a:pPr>
            <a:r>
              <a:rPr lang="he-IL" sz="4800" b="1" dirty="0">
                <a:solidFill>
                  <a:schemeClr val="bg1"/>
                </a:solidFill>
                <a:latin typeface="Calibri" panose="020F0502020204030204" pitchFamily="34" charset="0"/>
                <a:cs typeface="Calibri" panose="020F0502020204030204" pitchFamily="34" charset="0"/>
              </a:rPr>
              <a:t>שכבת ה'</a:t>
            </a:r>
          </a:p>
          <a:p>
            <a:pPr algn="ctr">
              <a:lnSpc>
                <a:spcPts val="5600"/>
              </a:lnSpc>
            </a:pPr>
            <a:r>
              <a:rPr lang="he-IL" sz="3600" b="1" dirty="0">
                <a:solidFill>
                  <a:schemeClr val="bg1"/>
                </a:solidFill>
                <a:latin typeface="Calibri" panose="020F0502020204030204" pitchFamily="34" charset="0"/>
                <a:cs typeface="Calibri" panose="020F0502020204030204" pitchFamily="34" charset="0"/>
              </a:rPr>
              <a:t>בנים</a:t>
            </a:r>
            <a:r>
              <a:rPr lang="he-IL" sz="4400" b="1" dirty="0">
                <a:solidFill>
                  <a:schemeClr val="bg1"/>
                </a:solidFill>
                <a:latin typeface="Calibri" panose="020F0502020204030204" pitchFamily="34" charset="0"/>
                <a:cs typeface="Calibri" panose="020F0502020204030204" pitchFamily="34" charset="0"/>
              </a:rPr>
              <a:t> </a:t>
            </a:r>
          </a:p>
          <a:p>
            <a:pPr algn="ctr">
              <a:lnSpc>
                <a:spcPts val="5600"/>
              </a:lnSpc>
            </a:pPr>
            <a:r>
              <a:rPr lang="he-IL" sz="4400" b="1" dirty="0">
                <a:solidFill>
                  <a:schemeClr val="bg1"/>
                </a:solidFill>
                <a:latin typeface="Calibri" panose="020F0502020204030204" pitchFamily="34" charset="0"/>
                <a:cs typeface="Calibri" panose="020F0502020204030204" pitchFamily="34" charset="0"/>
              </a:rPr>
              <a:t>חמ"ד תלמודי תורה</a:t>
            </a:r>
          </a:p>
        </p:txBody>
      </p:sp>
      <p:sp>
        <p:nvSpPr>
          <p:cNvPr id="22" name="TextBox 11">
            <a:extLst>
              <a:ext uri="{FF2B5EF4-FFF2-40B4-BE49-F238E27FC236}">
                <a16:creationId xmlns:a16="http://schemas.microsoft.com/office/drawing/2014/main" id="{5C26E662-7F49-4D65-ADA1-A3CFCE9FC615}"/>
              </a:ext>
            </a:extLst>
          </p:cNvPr>
          <p:cNvSpPr txBox="1"/>
          <p:nvPr/>
        </p:nvSpPr>
        <p:spPr>
          <a:xfrm>
            <a:off x="-1246206" y="5269754"/>
            <a:ext cx="6426575" cy="107721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iw-IL" sz="2400" b="1" i="0" u="none" strike="noStrike" kern="0" cap="none" spc="0" normalizeH="0" baseline="0" noProof="0" dirty="0">
                <a:ln>
                  <a:noFill/>
                </a:ln>
                <a:solidFill>
                  <a:srgbClr val="FFFFFF"/>
                </a:solidFill>
                <a:effectLst/>
                <a:uLnTx/>
                <a:uFillTx/>
                <a:latin typeface="Calibri"/>
                <a:ea typeface="Calibri"/>
                <a:cs typeface="Calibri"/>
                <a:sym typeface="Calibri"/>
              </a:rPr>
              <a:t>מיומנות מרכזית</a:t>
            </a:r>
            <a:br>
              <a:rPr kumimoji="0" lang="iw-IL" sz="2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he-IL"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sym typeface="Arial"/>
              </a:rPr>
              <a:t>מודעות חברתית והתנהלות חברתית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sym typeface="Arial"/>
              </a:rPr>
              <a:t>זיהוי מצבים חברתיים המובילים למריבה</a:t>
            </a:r>
          </a:p>
        </p:txBody>
      </p:sp>
      <p:pic>
        <p:nvPicPr>
          <p:cNvPr id="2" name="Google Shape;178;p1">
            <a:extLst>
              <a:ext uri="{FF2B5EF4-FFF2-40B4-BE49-F238E27FC236}">
                <a16:creationId xmlns:a16="http://schemas.microsoft.com/office/drawing/2014/main" id="{F6EE76A0-7A7B-9C11-2735-AC3496AE1BB4}"/>
              </a:ext>
            </a:extLst>
          </p:cNvPr>
          <p:cNvPicPr preferRelativeResize="0"/>
          <p:nvPr/>
        </p:nvPicPr>
        <p:blipFill>
          <a:blip r:embed="rId6">
            <a:alphaModFix/>
          </a:blip>
          <a:stretch>
            <a:fillRect/>
          </a:stretch>
        </p:blipFill>
        <p:spPr>
          <a:xfrm>
            <a:off x="8777101" y="146156"/>
            <a:ext cx="3109175" cy="1485175"/>
          </a:xfrm>
          <a:prstGeom prst="rect">
            <a:avLst/>
          </a:prstGeom>
          <a:noFill/>
          <a:ln>
            <a:noFill/>
          </a:ln>
        </p:spPr>
      </p:pic>
      <p:sp>
        <p:nvSpPr>
          <p:cNvPr id="6" name="תיבת טקסט 5">
            <a:extLst>
              <a:ext uri="{FF2B5EF4-FFF2-40B4-BE49-F238E27FC236}">
                <a16:creationId xmlns:a16="http://schemas.microsoft.com/office/drawing/2014/main" id="{5E1D141D-F0B6-4A58-5AF6-7AC423ADEFB4}"/>
              </a:ext>
            </a:extLst>
          </p:cNvPr>
          <p:cNvSpPr txBox="1"/>
          <p:nvPr/>
        </p:nvSpPr>
        <p:spPr>
          <a:xfrm>
            <a:off x="11328580" y="86325"/>
            <a:ext cx="847165" cy="368653"/>
          </a:xfrm>
          <a:prstGeom prst="rect">
            <a:avLst/>
          </a:prstGeom>
          <a:noFill/>
        </p:spPr>
        <p:txBody>
          <a:bodyPr wrap="square" rtlCol="1">
            <a:spAutoFit/>
          </a:bodyPr>
          <a:lstStyle/>
          <a:p>
            <a:r>
              <a:rPr lang="he-IL" b="1" dirty="0">
                <a:solidFill>
                  <a:srgbClr val="934D37"/>
                </a:solidFill>
              </a:rPr>
              <a:t>בס"ד</a:t>
            </a:r>
          </a:p>
        </p:txBody>
      </p:sp>
      <p:pic>
        <p:nvPicPr>
          <p:cNvPr id="8" name="Picture 2" descr="https://lh4.googleusercontent.com/8nRRSCAcVTz6bY4JOpdRVQLqYC2-9FNFzr01ZHnANkdWoXgfBA8ZiUiq5SdUpJlx1NvNt1_xVh4dNYQztGfeqFRU3E1WRjRHcksMLGmdX4hu_WPe7nX_DKwB5he-5rid4A">
            <a:extLst>
              <a:ext uri="{FF2B5EF4-FFF2-40B4-BE49-F238E27FC236}">
                <a16:creationId xmlns:a16="http://schemas.microsoft.com/office/drawing/2014/main" id="{FE5CFBEA-1860-D0DD-CF62-CADE4B78BB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1687" y="86325"/>
            <a:ext cx="1457325"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0;p1">
            <a:extLst>
              <a:ext uri="{FF2B5EF4-FFF2-40B4-BE49-F238E27FC236}">
                <a16:creationId xmlns:a16="http://schemas.microsoft.com/office/drawing/2014/main" id="{493867B6-77AF-3100-F3BC-DD8C2247AD7D}"/>
              </a:ext>
            </a:extLst>
          </p:cNvPr>
          <p:cNvSpPr txBox="1"/>
          <p:nvPr/>
        </p:nvSpPr>
        <p:spPr>
          <a:xfrm>
            <a:off x="1191776" y="657932"/>
            <a:ext cx="1813646" cy="46162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x-none" sz="1200" b="1" i="0" u="none" strike="noStrike" cap="none" dirty="0">
                <a:solidFill>
                  <a:srgbClr val="1E9EE4"/>
                </a:solidFill>
                <a:latin typeface="Tahoma" panose="020B0604030504040204" pitchFamily="34" charset="0"/>
                <a:ea typeface="Tahoma" panose="020B0604030504040204" pitchFamily="34" charset="0"/>
                <a:cs typeface="Tahoma" panose="020B0604030504040204" pitchFamily="34" charset="0"/>
                <a:sym typeface="Calibri"/>
              </a:rPr>
              <a:t>לגדול </a:t>
            </a:r>
            <a:r>
              <a:rPr lang="he-IL" sz="1200" b="1" i="0" u="none" strike="noStrike" cap="none"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בחמ"ד</a:t>
            </a:r>
            <a:endParaRPr lang="he-IL" sz="1200" b="1" i="0" u="none" strike="noStrike" cap="none"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ctr" rtl="1">
              <a:lnSpc>
                <a:spcPct val="100000"/>
              </a:lnSpc>
              <a:spcBef>
                <a:spcPts val="0"/>
              </a:spcBef>
              <a:spcAft>
                <a:spcPts val="0"/>
              </a:spcAft>
              <a:buNone/>
            </a:pPr>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עם </a:t>
            </a:r>
            <a:r>
              <a:rPr lang="he-IL" sz="12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הכ"חות</a:t>
            </a:r>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 שבדרך</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029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600" b="0" i="0" u="none" strike="noStrike" kern="0" cap="none" spc="0" normalizeH="0" baseline="0" noProof="0">
                <a:ln>
                  <a:noFill/>
                </a:ln>
                <a:solidFill>
                  <a:srgbClr val="002060"/>
                </a:solidFill>
                <a:effectLst/>
                <a:uLnTx/>
                <a:uFillTx/>
                <a:latin typeface="Calibri"/>
                <a:ea typeface="Calibri"/>
                <a:cs typeface="Calibri"/>
                <a:sym typeface="Calibri"/>
              </a:rPr>
              <a:t>שיח מעודד ומקבל </a:t>
            </a:r>
            <a:endParaRPr kumimoji="0" sz="26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239" name="Google Shape;239;p9"/>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600" b="0" i="0" u="none" strike="noStrike" kern="0" cap="none" spc="0" normalizeH="0" baseline="0" noProof="0">
                <a:ln>
                  <a:noFill/>
                </a:ln>
                <a:solidFill>
                  <a:srgbClr val="002060"/>
                </a:solidFill>
                <a:effectLst/>
                <a:uLnTx/>
                <a:uFillTx/>
                <a:latin typeface="Calibri"/>
                <a:ea typeface="Calibri"/>
                <a:cs typeface="Calibri"/>
                <a:sym typeface="Calibri"/>
              </a:rPr>
              <a:t>הקשבה ממקום מתעניין ולא שיפוטי</a:t>
            </a:r>
            <a:endParaRPr kumimoji="0" sz="26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240" name="Google Shape;240;p9"/>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600" b="0" i="0" u="none" strike="noStrike" kern="0" cap="none" spc="0" normalizeH="0" baseline="0" noProof="0">
                <a:ln>
                  <a:noFill/>
                </a:ln>
                <a:solidFill>
                  <a:srgbClr val="002060"/>
                </a:solidFill>
                <a:effectLst/>
                <a:uLnTx/>
                <a:uFillTx/>
                <a:latin typeface="Calibri"/>
                <a:ea typeface="Calibri"/>
                <a:cs typeface="Calibri"/>
                <a:sym typeface="Calibri"/>
              </a:rPr>
              <a:t>כבוד לדברי החבר/ה</a:t>
            </a:r>
            <a:endParaRPr kumimoji="0" sz="2600" b="0" i="0" u="none"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241" name="Google Shape;241;p9"/>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600" b="0" i="0" u="none" strike="noStrike" kern="0" cap="none" spc="0" normalizeH="0" baseline="0" noProof="0" dirty="0">
                <a:ln>
                  <a:noFill/>
                </a:ln>
                <a:solidFill>
                  <a:srgbClr val="002060"/>
                </a:solidFill>
                <a:effectLst/>
                <a:uLnTx/>
                <a:uFillTx/>
                <a:latin typeface="Calibri"/>
                <a:ea typeface="Calibri"/>
                <a:cs typeface="Calibri"/>
                <a:sym typeface="Calibri"/>
              </a:rPr>
              <a:t>הנאמר בשיח נשאר בינינו</a:t>
            </a:r>
            <a:r>
              <a:rPr kumimoji="0" lang="he-IL" sz="2600" b="0" i="0" u="none" strike="noStrike" kern="0" cap="none" spc="0" normalizeH="0" baseline="0" noProof="0" dirty="0">
                <a:ln>
                  <a:noFill/>
                </a:ln>
                <a:solidFill>
                  <a:srgbClr val="002060"/>
                </a:solidFill>
                <a:effectLst/>
                <a:uLnTx/>
                <a:uFillTx/>
                <a:latin typeface="Calibri"/>
                <a:ea typeface="Calibri"/>
                <a:cs typeface="Calibri"/>
                <a:sym typeface="Calibri"/>
              </a:rPr>
              <a:t>,</a:t>
            </a:r>
            <a:r>
              <a:rPr kumimoji="0" lang="iw-IL" sz="2600" b="0" i="0" u="none" strike="noStrike" kern="0" cap="none" spc="0" normalizeH="0" baseline="0" noProof="0" dirty="0">
                <a:ln>
                  <a:noFill/>
                </a:ln>
                <a:solidFill>
                  <a:srgbClr val="00206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600" b="0" i="0" u="none" strike="noStrike" kern="0" cap="none" spc="0" normalizeH="0" baseline="0" noProof="0" dirty="0">
                <a:ln>
                  <a:noFill/>
                </a:ln>
                <a:solidFill>
                  <a:srgbClr val="002060"/>
                </a:solidFill>
                <a:effectLst/>
                <a:uLnTx/>
                <a:uFillTx/>
                <a:latin typeface="Calibri"/>
                <a:ea typeface="Calibri"/>
                <a:cs typeface="Calibri"/>
                <a:sym typeface="Calibri"/>
              </a:rPr>
              <a:t>אפשר לשתף אחרים בנושא,</a:t>
            </a:r>
            <a:r>
              <a:rPr kumimoji="0" lang="he-IL" sz="2600" b="0" i="0" u="none" strike="noStrike" kern="0" cap="none" spc="0" normalizeH="0" baseline="0" noProof="0" dirty="0">
                <a:ln>
                  <a:noFill/>
                </a:ln>
                <a:solidFill>
                  <a:srgbClr val="002060"/>
                </a:solidFill>
                <a:effectLst/>
                <a:uLnTx/>
                <a:uFillTx/>
                <a:latin typeface="Calibri"/>
                <a:ea typeface="Calibri"/>
                <a:cs typeface="Calibri"/>
                <a:sym typeface="Calibri"/>
              </a:rPr>
              <a:t> </a:t>
            </a:r>
            <a:r>
              <a:rPr kumimoji="0" lang="iw-IL" sz="2600" b="0" i="0" u="none" strike="noStrike" kern="0" cap="none" spc="0" normalizeH="0" baseline="0" noProof="0" dirty="0">
                <a:ln>
                  <a:noFill/>
                </a:ln>
                <a:solidFill>
                  <a:srgbClr val="002060"/>
                </a:solidFill>
                <a:effectLst/>
                <a:uLnTx/>
                <a:uFillTx/>
                <a:latin typeface="Calibri"/>
                <a:ea typeface="Calibri"/>
                <a:cs typeface="Calibri"/>
                <a:sym typeface="Calibri"/>
              </a:rPr>
              <a:t>אך לספר רק על עצמי</a:t>
            </a:r>
            <a:endParaRPr kumimoji="0" sz="2600" b="0" i="0" u="none" strike="noStrike" kern="0" cap="none" spc="0" normalizeH="0" baseline="0" noProof="0" dirty="0">
              <a:ln>
                <a:noFill/>
              </a:ln>
              <a:solidFill>
                <a:srgbClr val="FB19F0"/>
              </a:solidFill>
              <a:effectLst/>
              <a:uLnTx/>
              <a:uFillTx/>
              <a:latin typeface="Calibri"/>
              <a:ea typeface="Calibri"/>
              <a:cs typeface="Calibri"/>
              <a:sym typeface="Calibri"/>
            </a:endParaRPr>
          </a:p>
        </p:txBody>
      </p:sp>
      <p:sp>
        <p:nvSpPr>
          <p:cNvPr id="242" name="Google Shape;242;p9"/>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600" b="0" i="0" u="none" strike="noStrike" kern="0" cap="none" spc="0" normalizeH="0" baseline="0" noProof="0">
                <a:ln>
                  <a:noFill/>
                </a:ln>
                <a:solidFill>
                  <a:srgbClr val="002060"/>
                </a:solidFill>
                <a:effectLst/>
                <a:uLnTx/>
                <a:uFillTx/>
                <a:latin typeface="Calibri"/>
                <a:ea typeface="Calibri"/>
                <a:cs typeface="Calibri"/>
                <a:sym typeface="Calibri"/>
              </a:rPr>
              <a:t>שיתוף מהלב</a:t>
            </a:r>
            <a:endParaRPr kumimoji="0" sz="2600" b="1" i="0" u="sng" strike="noStrike" kern="0" cap="none" spc="0" normalizeH="0" baseline="0" noProof="0">
              <a:ln>
                <a:noFill/>
              </a:ln>
              <a:solidFill>
                <a:srgbClr val="002060"/>
              </a:solidFill>
              <a:effectLst/>
              <a:uLnTx/>
              <a:uFillTx/>
              <a:latin typeface="Calibri"/>
              <a:ea typeface="Calibri"/>
              <a:cs typeface="Calibri"/>
              <a:sym typeface="Calibri"/>
            </a:endParaRPr>
          </a:p>
        </p:txBody>
      </p:sp>
      <p:sp>
        <p:nvSpPr>
          <p:cNvPr id="243" name="Google Shape;243;p9"/>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5400" b="1" i="0" u="none" strike="noStrike" kern="0" cap="none" spc="0" normalizeH="0" baseline="0" noProof="0">
                <a:ln>
                  <a:noFill/>
                </a:ln>
                <a:solidFill>
                  <a:srgbClr val="002060"/>
                </a:solidFill>
                <a:effectLst/>
                <a:uLnTx/>
                <a:uFillTx/>
                <a:latin typeface="Calibri"/>
                <a:ea typeface="Calibri"/>
                <a:cs typeface="Calibri"/>
                <a:sym typeface="Calibri"/>
              </a:rPr>
              <a:t>הנחיות לשיח מיטבי</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4" name="Google Shape;244;p9"/>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45" name="Google Shape;245;p9"/>
          <p:cNvGrpSpPr/>
          <p:nvPr/>
        </p:nvGrpSpPr>
        <p:grpSpPr>
          <a:xfrm>
            <a:off x="65251" y="5849506"/>
            <a:ext cx="1085266" cy="878420"/>
            <a:chOff x="2923822" y="2971800"/>
            <a:chExt cx="3629378" cy="3629378"/>
          </a:xfrm>
        </p:grpSpPr>
        <p:pic>
          <p:nvPicPr>
            <p:cNvPr id="246" name="Google Shape;246;p9"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47" name="Google Shape;247;p9"/>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48" name="Google Shape;248;p9"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49" name="Google Shape;249;p9"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50" name="Google Shape;250;p9"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51" name="Google Shape;251;p9"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52" name="Google Shape;252;p9"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96F1793-9553-49C0-89FC-1FD97161503B}"/>
              </a:ext>
            </a:extLst>
          </p:cNvPr>
          <p:cNvSpPr txBox="1"/>
          <p:nvPr/>
        </p:nvSpPr>
        <p:spPr>
          <a:xfrm>
            <a:off x="2999652" y="3393876"/>
            <a:ext cx="4931873"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https://youtu.be/uuLMiVuEAOM</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לחץ לקישור למוזיקה </a:t>
            </a:r>
          </a:p>
        </p:txBody>
      </p:sp>
      <p:sp>
        <p:nvSpPr>
          <p:cNvPr id="6" name="אליפסה 5">
            <a:extLst>
              <a:ext uri="{FF2B5EF4-FFF2-40B4-BE49-F238E27FC236}">
                <a16:creationId xmlns:a16="http://schemas.microsoft.com/office/drawing/2014/main" id="{C0C4F0B6-C406-CD8D-28B1-822495938B50}"/>
              </a:ext>
            </a:extLst>
          </p:cNvPr>
          <p:cNvSpPr/>
          <p:nvPr/>
        </p:nvSpPr>
        <p:spPr>
          <a:xfrm>
            <a:off x="7543801" y="5405718"/>
            <a:ext cx="107575" cy="174811"/>
          </a:xfrm>
          <a:prstGeom prst="ellipse">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94EA7503-031F-EE95-5152-77548ECD0C8D}"/>
              </a:ext>
            </a:extLst>
          </p:cNvPr>
          <p:cNvSpPr txBox="1"/>
          <p:nvPr/>
        </p:nvSpPr>
        <p:spPr>
          <a:xfrm>
            <a:off x="7179766" y="1277471"/>
            <a:ext cx="4614527" cy="1200329"/>
          </a:xfrm>
          <a:prstGeom prst="rect">
            <a:avLst/>
          </a:prstGeom>
          <a:noFill/>
        </p:spPr>
        <p:txBody>
          <a:bodyPr wrap="square">
            <a:spAutoFit/>
          </a:bodyPr>
          <a:lstStyle/>
          <a:p>
            <a:pPr algn="ctr"/>
            <a:r>
              <a:rPr lang="he-IL" sz="3600" b="1" dirty="0">
                <a:solidFill>
                  <a:schemeClr val="bg1"/>
                </a:solidFill>
                <a:latin typeface="Calibri" panose="020F0502020204030204" pitchFamily="34" charset="0"/>
                <a:ea typeface="+mj-ea"/>
                <a:cs typeface="Calibri" panose="020F0502020204030204" pitchFamily="34" charset="0"/>
              </a:rPr>
              <a:t>הרפו את הגוף ונשמו מספר נשימות עמוקות..</a:t>
            </a:r>
          </a:p>
        </p:txBody>
      </p:sp>
      <p:sp>
        <p:nvSpPr>
          <p:cNvPr id="4" name="תיבת טקסט 3">
            <a:extLst>
              <a:ext uri="{FF2B5EF4-FFF2-40B4-BE49-F238E27FC236}">
                <a16:creationId xmlns:a16="http://schemas.microsoft.com/office/drawing/2014/main" id="{E7E2EAE3-87AD-1AEC-56C8-889C94BC1AD4}"/>
              </a:ext>
            </a:extLst>
          </p:cNvPr>
          <p:cNvSpPr txBox="1"/>
          <p:nvPr/>
        </p:nvSpPr>
        <p:spPr>
          <a:xfrm>
            <a:off x="1828800" y="1277471"/>
            <a:ext cx="8229600" cy="707886"/>
          </a:xfrm>
          <a:prstGeom prst="rect">
            <a:avLst/>
          </a:prstGeom>
          <a:noFill/>
        </p:spPr>
        <p:txBody>
          <a:bodyPr wrap="square" rtlCol="1">
            <a:spAutoFit/>
          </a:bodyPr>
          <a:lstStyle/>
          <a:p>
            <a:r>
              <a:rPr lang="he-IL" sz="4000" dirty="0" err="1">
                <a:latin typeface="Calibri" panose="020F0502020204030204" pitchFamily="34" charset="0"/>
                <a:cs typeface="Calibri" panose="020F0502020204030204" pitchFamily="34" charset="0"/>
              </a:rPr>
              <a:t>עיצמו</a:t>
            </a:r>
            <a:r>
              <a:rPr lang="he-IL" sz="4000" dirty="0">
                <a:latin typeface="Calibri" panose="020F0502020204030204" pitchFamily="34" charset="0"/>
                <a:cs typeface="Calibri" panose="020F0502020204030204" pitchFamily="34" charset="0"/>
              </a:rPr>
              <a:t> עיניים והאזינו למוזיקה שברקע</a:t>
            </a:r>
          </a:p>
        </p:txBody>
      </p:sp>
      <p:pic>
        <p:nvPicPr>
          <p:cNvPr id="7" name="גרפיקה 6" descr="עין עם מילוי מלא">
            <a:extLst>
              <a:ext uri="{FF2B5EF4-FFF2-40B4-BE49-F238E27FC236}">
                <a16:creationId xmlns:a16="http://schemas.microsoft.com/office/drawing/2014/main" id="{FAEB9526-7E11-D753-DE1A-D852605AA0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3950" y="1877635"/>
            <a:ext cx="2419350" cy="2419350"/>
          </a:xfrm>
          <a:prstGeom prst="rect">
            <a:avLst/>
          </a:prstGeom>
        </p:spPr>
      </p:pic>
    </p:spTree>
    <p:extLst>
      <p:ext uri="{BB962C8B-B14F-4D97-AF65-F5344CB8AC3E}">
        <p14:creationId xmlns:p14="http://schemas.microsoft.com/office/powerpoint/2010/main" val="57572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F328AF-D0F8-374E-3810-85F6322F4DE1}"/>
              </a:ext>
            </a:extLst>
          </p:cNvPr>
          <p:cNvSpPr>
            <a:spLocks noGrp="1"/>
          </p:cNvSpPr>
          <p:nvPr>
            <p:ph type="title"/>
          </p:nvPr>
        </p:nvSpPr>
        <p:spPr>
          <a:xfrm>
            <a:off x="350422" y="1433692"/>
            <a:ext cx="2828636" cy="1325563"/>
          </a:xfrm>
        </p:spPr>
        <p:txBody>
          <a:bodyPr>
            <a:noAutofit/>
          </a:bodyPr>
          <a:lstStyle/>
          <a:p>
            <a:r>
              <a:rPr lang="he-IL" sz="6000" dirty="0"/>
              <a:t>זיכרון מהעבר</a:t>
            </a:r>
          </a:p>
        </p:txBody>
      </p:sp>
      <p:sp>
        <p:nvSpPr>
          <p:cNvPr id="3" name="מציין מיקום תוכן 2">
            <a:extLst>
              <a:ext uri="{FF2B5EF4-FFF2-40B4-BE49-F238E27FC236}">
                <a16:creationId xmlns:a16="http://schemas.microsoft.com/office/drawing/2014/main" id="{9134A203-7599-121A-83F4-8A8A364D2406}"/>
              </a:ext>
            </a:extLst>
          </p:cNvPr>
          <p:cNvSpPr>
            <a:spLocks noGrp="1"/>
          </p:cNvSpPr>
          <p:nvPr>
            <p:ph sz="quarter" idx="4294967295"/>
          </p:nvPr>
        </p:nvSpPr>
        <p:spPr>
          <a:xfrm>
            <a:off x="3953434" y="1667228"/>
            <a:ext cx="7546415" cy="3971925"/>
          </a:xfrm>
        </p:spPr>
        <p:txBody>
          <a:bodyPr>
            <a:normAutofit/>
          </a:bodyPr>
          <a:lstStyle/>
          <a:p>
            <a:pPr marL="0" marR="0" lvl="0" indent="0" defTabSz="914400" rtl="1" eaLnBrk="1" fontAlgn="auto" latinLnBrk="0" hangingPunct="1">
              <a:lnSpc>
                <a:spcPct val="150000"/>
              </a:lnSpc>
              <a:spcBef>
                <a:spcPts val="0"/>
              </a:spcBef>
              <a:spcAft>
                <a:spcPts val="0"/>
              </a:spcAft>
              <a:buClrTx/>
              <a:buSzTx/>
              <a:buFontTx/>
              <a:buNone/>
              <a:tabLst/>
              <a:defRPr/>
            </a:pPr>
            <a:r>
              <a:rPr kumimoji="0" lang="he-IL" b="0" i="0" u="none" strike="noStrike" kern="1200" cap="none" spc="0" normalizeH="0" baseline="0" noProof="0" dirty="0">
                <a:ln>
                  <a:noFill/>
                </a:ln>
                <a:solidFill>
                  <a:prstClr val="black"/>
                </a:solidFill>
                <a:effectLst/>
                <a:uLnTx/>
                <a:uFillTx/>
                <a:ea typeface="+mn-ea"/>
                <a:cs typeface="Calibri" panose="020F0502020204030204" pitchFamily="34" charset="0"/>
              </a:rPr>
              <a:t>היזכרו באירוע של מריבה קשה שהייתה לכם בעבר. </a:t>
            </a:r>
            <a:b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br>
            <a:r>
              <a:rPr kumimoji="0" lang="he-IL" b="0" i="0" u="none" strike="noStrike" kern="1200" cap="none" spc="0" normalizeH="0" baseline="0" noProof="0" dirty="0">
                <a:ln>
                  <a:noFill/>
                </a:ln>
                <a:solidFill>
                  <a:prstClr val="black"/>
                </a:solidFill>
                <a:effectLst/>
                <a:uLnTx/>
                <a:uFillTx/>
                <a:ea typeface="+mn-ea"/>
                <a:cs typeface="Calibri" panose="020F0502020204030204" pitchFamily="34" charset="0"/>
              </a:rPr>
              <a:t>מריבה שהזיכרון שלה נשאר עד היום בליבכם.</a:t>
            </a:r>
          </a:p>
          <a:p>
            <a:pPr marL="0" marR="0" lvl="0" indent="0"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ea typeface="+mn-ea"/>
                <a:cs typeface="Calibri" panose="020F0502020204030204" pitchFamily="34" charset="0"/>
              </a:rPr>
              <a:t>עם מי </a:t>
            </a:r>
            <a:r>
              <a:rPr lang="he-IL" b="1" dirty="0">
                <a:solidFill>
                  <a:prstClr val="black"/>
                </a:solidFill>
              </a:rPr>
              <a:t>רבתם?</a:t>
            </a:r>
            <a:br>
              <a:rPr lang="en-US" b="1" dirty="0">
                <a:solidFill>
                  <a:prstClr val="black"/>
                </a:solidFill>
              </a:rPr>
            </a:br>
            <a:r>
              <a:rPr lang="he-IL" b="1" dirty="0">
                <a:solidFill>
                  <a:prstClr val="black"/>
                </a:solidFill>
              </a:rPr>
              <a:t>מה קרה שפגע או הכעיס אתכם?</a:t>
            </a:r>
          </a:p>
          <a:p>
            <a:pPr marL="0" marR="0" lvl="0" indent="0"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ea typeface="+mn-ea"/>
                <a:cs typeface="Calibri" panose="020F0502020204030204" pitchFamily="34" charset="0"/>
              </a:rPr>
              <a:t>איך הרגשתם? </a:t>
            </a:r>
          </a:p>
        </p:txBody>
      </p:sp>
      <p:pic>
        <p:nvPicPr>
          <p:cNvPr id="6150" name="Picture 6" descr="Free Comic Characters Depressed vector and picture">
            <a:extLst>
              <a:ext uri="{FF2B5EF4-FFF2-40B4-BE49-F238E27FC236}">
                <a16:creationId xmlns:a16="http://schemas.microsoft.com/office/drawing/2014/main" id="{C7616EE6-DB15-F610-F45E-9DD726229E0B}"/>
              </a:ext>
            </a:extLst>
          </p:cNvPr>
          <p:cNvPicPr>
            <a:picLocks noChangeAspect="1" noChangeArrowheads="1"/>
          </p:cNvPicPr>
          <p:nvPr/>
        </p:nvPicPr>
        <p:blipFill>
          <a:blip r:embed="rId3" cstate="hqprint">
            <a:lum bright="70000" contrast="-70000"/>
            <a:extLst>
              <a:ext uri="{28A0092B-C50C-407E-A947-70E740481C1C}">
                <a14:useLocalDpi xmlns:a14="http://schemas.microsoft.com/office/drawing/2010/main" val="0"/>
              </a:ext>
            </a:extLst>
          </a:blip>
          <a:srcRect/>
          <a:stretch>
            <a:fillRect/>
          </a:stretch>
        </p:blipFill>
        <p:spPr bwMode="auto">
          <a:xfrm>
            <a:off x="1520787" y="4192451"/>
            <a:ext cx="1053163" cy="105316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Free Angry Comic vector and picture">
            <a:extLst>
              <a:ext uri="{FF2B5EF4-FFF2-40B4-BE49-F238E27FC236}">
                <a16:creationId xmlns:a16="http://schemas.microsoft.com/office/drawing/2014/main" id="{BEFC258A-31AD-BCCF-6E5B-8890C697B0DF}"/>
              </a:ext>
            </a:extLst>
          </p:cNvPr>
          <p:cNvPicPr>
            <a:picLocks noChangeAspect="1" noChangeArrowheads="1"/>
          </p:cNvPicPr>
          <p:nvPr/>
        </p:nvPicPr>
        <p:blipFill>
          <a:blip r:embed="rId4" cstate="hqprint">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a:off x="537501" y="3777207"/>
            <a:ext cx="1148534" cy="1148534"/>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8108FFAC-18E6-47E1-DD3C-60F10CE59D5A}"/>
              </a:ext>
            </a:extLst>
          </p:cNvPr>
          <p:cNvSpPr txBox="1"/>
          <p:nvPr/>
        </p:nvSpPr>
        <p:spPr>
          <a:xfrm>
            <a:off x="692151" y="2934114"/>
            <a:ext cx="2145178" cy="523220"/>
          </a:xfrm>
          <a:prstGeom prst="rect">
            <a:avLst/>
          </a:prstGeom>
          <a:noFill/>
        </p:spPr>
        <p:txBody>
          <a:bodyPr wrap="square" rtlCol="1">
            <a:spAutoFit/>
          </a:bodyPr>
          <a:lstStyle/>
          <a:p>
            <a:pPr algn="ctr"/>
            <a:r>
              <a:rPr lang="he-IL" sz="2800" b="1" dirty="0">
                <a:solidFill>
                  <a:schemeClr val="bg1"/>
                </a:solidFill>
              </a:rPr>
              <a:t>דמיון מודרך</a:t>
            </a:r>
          </a:p>
        </p:txBody>
      </p:sp>
      <p:pic>
        <p:nvPicPr>
          <p:cNvPr id="5" name="Picture 2" descr="Free Person Smile illustration and picture">
            <a:extLst>
              <a:ext uri="{FF2B5EF4-FFF2-40B4-BE49-F238E27FC236}">
                <a16:creationId xmlns:a16="http://schemas.microsoft.com/office/drawing/2014/main" id="{F4EC7224-EB90-5CE4-0AD8-C3B430DCF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062" y="3338988"/>
            <a:ext cx="2758966" cy="27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7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מציין מיקום תוכן 3">
            <a:extLst>
              <a:ext uri="{FF2B5EF4-FFF2-40B4-BE49-F238E27FC236}">
                <a16:creationId xmlns:a16="http://schemas.microsoft.com/office/drawing/2014/main" id="{689C3B96-FB3B-1B20-C8DF-4F24AF8E6286}"/>
              </a:ext>
            </a:extLst>
          </p:cNvPr>
          <p:cNvPicPr>
            <a:picLocks noGrp="1" noChangeAspect="1"/>
          </p:cNvPicPr>
          <p:nvPr>
            <p:ph sz="quarter" idx="13"/>
          </p:nvPr>
        </p:nvPicPr>
        <p:blipFill rotWithShape="1">
          <a:blip r:embed="rId3"/>
          <a:srcRect t="16194" r="5" b="5"/>
          <a:stretch/>
        </p:blipFill>
        <p:spPr>
          <a:xfrm>
            <a:off x="20" y="1282"/>
            <a:ext cx="12191980" cy="6856718"/>
          </a:xfrm>
          <a:prstGeom prst="rect">
            <a:avLst/>
          </a:prstGeom>
        </p:spPr>
      </p:pic>
      <p:sp>
        <p:nvSpPr>
          <p:cNvPr id="7" name="תיבת טקסט 6">
            <a:extLst>
              <a:ext uri="{FF2B5EF4-FFF2-40B4-BE49-F238E27FC236}">
                <a16:creationId xmlns:a16="http://schemas.microsoft.com/office/drawing/2014/main" id="{B236A013-C8E1-D0D2-06A7-EE251E7E8BFE}"/>
              </a:ext>
            </a:extLst>
          </p:cNvPr>
          <p:cNvSpPr txBox="1"/>
          <p:nvPr/>
        </p:nvSpPr>
        <p:spPr>
          <a:xfrm>
            <a:off x="1762461" y="1583879"/>
            <a:ext cx="9035527" cy="369024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לפניכם דף לבן.</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יום אחד הדף הזה הכעיס אתכם מאוד ופגע בכם,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4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מריבה גדולה פרצה ביניכם. </a:t>
            </a:r>
            <a:br>
              <a:rPr kumimoji="0" lang="en-US" sz="4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he-IL" sz="4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בטאו אותה: </a:t>
            </a:r>
            <a:r>
              <a:rPr lang="he-IL" sz="4000" dirty="0">
                <a:latin typeface="Calibri" panose="020F0502020204030204" pitchFamily="34" charset="0"/>
                <a:cs typeface="Calibri" panose="020F0502020204030204" pitchFamily="34" charset="0"/>
              </a:rPr>
              <a:t>תריבו עם </a:t>
            </a:r>
            <a:r>
              <a:rPr lang="he-IL" sz="4000" dirty="0">
                <a:solidFill>
                  <a:prstClr val="black"/>
                </a:solidFill>
                <a:latin typeface="Calibri" panose="020F0502020204030204" pitchFamily="34" charset="0"/>
                <a:cs typeface="Calibri" panose="020F0502020204030204" pitchFamily="34" charset="0"/>
              </a:rPr>
              <a:t>ה</a:t>
            </a: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דף.</a:t>
            </a:r>
          </a:p>
        </p:txBody>
      </p:sp>
    </p:spTree>
    <p:extLst>
      <p:ext uri="{BB962C8B-B14F-4D97-AF65-F5344CB8AC3E}">
        <p14:creationId xmlns:p14="http://schemas.microsoft.com/office/powerpoint/2010/main" val="65550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מציין מיקום תוכן 3">
            <a:extLst>
              <a:ext uri="{FF2B5EF4-FFF2-40B4-BE49-F238E27FC236}">
                <a16:creationId xmlns:a16="http://schemas.microsoft.com/office/drawing/2014/main" id="{689C3B96-FB3B-1B20-C8DF-4F24AF8E6286}"/>
              </a:ext>
            </a:extLst>
          </p:cNvPr>
          <p:cNvPicPr>
            <a:picLocks noGrp="1" noChangeAspect="1"/>
          </p:cNvPicPr>
          <p:nvPr>
            <p:ph sz="quarter" idx="13"/>
          </p:nvPr>
        </p:nvPicPr>
        <p:blipFill rotWithShape="1">
          <a:blip r:embed="rId3"/>
          <a:srcRect t="16194" r="5" b="5"/>
          <a:stretch/>
        </p:blipFill>
        <p:spPr>
          <a:xfrm>
            <a:off x="20" y="1282"/>
            <a:ext cx="12191980" cy="6856718"/>
          </a:xfrm>
          <a:prstGeom prst="rect">
            <a:avLst/>
          </a:prstGeom>
        </p:spPr>
      </p:pic>
      <p:sp>
        <p:nvSpPr>
          <p:cNvPr id="7" name="תיבת טקסט 6">
            <a:extLst>
              <a:ext uri="{FF2B5EF4-FFF2-40B4-BE49-F238E27FC236}">
                <a16:creationId xmlns:a16="http://schemas.microsoft.com/office/drawing/2014/main" id="{B236A013-C8E1-D0D2-06A7-EE251E7E8BFE}"/>
              </a:ext>
            </a:extLst>
          </p:cNvPr>
          <p:cNvSpPr txBox="1"/>
          <p:nvPr/>
        </p:nvSpPr>
        <p:spPr>
          <a:xfrm>
            <a:off x="2179320" y="621311"/>
            <a:ext cx="7833360" cy="1843582"/>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ועכשיו –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עצרו את הפעילות</a:t>
            </a:r>
          </a:p>
        </p:txBody>
      </p:sp>
      <p:pic>
        <p:nvPicPr>
          <p:cNvPr id="2" name="תמונה 1" descr="Free vector graphics of Stop">
            <a:extLst>
              <a:ext uri="{FF2B5EF4-FFF2-40B4-BE49-F238E27FC236}">
                <a16:creationId xmlns:a16="http://schemas.microsoft.com/office/drawing/2014/main" id="{421F1317-8C4C-E35C-9305-D740E7459A17}"/>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4280" y="2704689"/>
            <a:ext cx="3063439" cy="3063439"/>
          </a:xfrm>
          <a:prstGeom prst="rect">
            <a:avLst/>
          </a:prstGeom>
          <a:noFill/>
          <a:ln>
            <a:noFill/>
          </a:ln>
        </p:spPr>
      </p:pic>
    </p:spTree>
    <p:extLst>
      <p:ext uri="{BB962C8B-B14F-4D97-AF65-F5344CB8AC3E}">
        <p14:creationId xmlns:p14="http://schemas.microsoft.com/office/powerpoint/2010/main" val="288193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689C3B96-FB3B-1B20-C8DF-4F24AF8E6286}"/>
              </a:ext>
            </a:extLst>
          </p:cNvPr>
          <p:cNvPicPr>
            <a:picLocks noGrp="1" noChangeAspect="1"/>
          </p:cNvPicPr>
          <p:nvPr>
            <p:ph type="pic" idx="1"/>
          </p:nvPr>
        </p:nvPicPr>
        <p:blipFill rotWithShape="1">
          <a:blip r:embed="rId3"/>
          <a:srcRect l="7506" r="7506"/>
          <a:stretch/>
        </p:blipFill>
        <p:spPr>
          <a:xfrm>
            <a:off x="3506735" y="-81750"/>
            <a:ext cx="8685265" cy="6939750"/>
          </a:xfrm>
          <a:prstGeom prst="rect">
            <a:avLst/>
          </a:prstGeom>
        </p:spPr>
      </p:pic>
      <p:sp>
        <p:nvSpPr>
          <p:cNvPr id="2" name="כותרת 1">
            <a:extLst>
              <a:ext uri="{FF2B5EF4-FFF2-40B4-BE49-F238E27FC236}">
                <a16:creationId xmlns:a16="http://schemas.microsoft.com/office/drawing/2014/main" id="{A54A49E8-7A3F-3D1F-1B9C-C1269882F9A1}"/>
              </a:ext>
            </a:extLst>
          </p:cNvPr>
          <p:cNvSpPr>
            <a:spLocks noGrp="1"/>
          </p:cNvSpPr>
          <p:nvPr>
            <p:ph type="title"/>
          </p:nvPr>
        </p:nvSpPr>
        <p:spPr>
          <a:xfrm>
            <a:off x="357029" y="1644623"/>
            <a:ext cx="2828636" cy="1325563"/>
          </a:xfrm>
        </p:spPr>
        <p:txBody>
          <a:bodyPr>
            <a:normAutofit fontScale="90000"/>
          </a:bodyPr>
          <a:lstStyle/>
          <a:p>
            <a:pPr>
              <a:lnSpc>
                <a:spcPct val="150000"/>
              </a:lnSpc>
            </a:pPr>
            <a:r>
              <a:rPr lang="he-IL" dirty="0"/>
              <a:t>תערוכת ביטויי הרגשות</a:t>
            </a:r>
          </a:p>
        </p:txBody>
      </p:sp>
      <p:pic>
        <p:nvPicPr>
          <p:cNvPr id="6" name="מציין מיקום תוכן 4">
            <a:extLst>
              <a:ext uri="{FF2B5EF4-FFF2-40B4-BE49-F238E27FC236}">
                <a16:creationId xmlns:a16="http://schemas.microsoft.com/office/drawing/2014/main" id="{49254B91-8ECA-DDCB-3A3C-47C7F9E684AF}"/>
              </a:ext>
            </a:extLst>
          </p:cNvPr>
          <p:cNvPicPr>
            <a:picLocks noChangeAspect="1"/>
          </p:cNvPicPr>
          <p:nvPr/>
        </p:nvPicPr>
        <p:blipFill>
          <a:blip r:embed="rId4"/>
          <a:stretch>
            <a:fillRect/>
          </a:stretch>
        </p:blipFill>
        <p:spPr>
          <a:xfrm>
            <a:off x="9570679" y="3893466"/>
            <a:ext cx="3628902" cy="3997306"/>
          </a:xfrm>
          <a:prstGeom prst="rect">
            <a:avLst/>
          </a:prstGeom>
          <a:effectLst>
            <a:softEdge rad="1270000"/>
          </a:effectLst>
        </p:spPr>
      </p:pic>
      <p:sp>
        <p:nvSpPr>
          <p:cNvPr id="3" name="תיבת טקסט 2">
            <a:extLst>
              <a:ext uri="{FF2B5EF4-FFF2-40B4-BE49-F238E27FC236}">
                <a16:creationId xmlns:a16="http://schemas.microsoft.com/office/drawing/2014/main" id="{0581DA61-5200-2E47-902D-2A1DA8055077}"/>
              </a:ext>
            </a:extLst>
          </p:cNvPr>
          <p:cNvSpPr txBox="1"/>
          <p:nvPr/>
        </p:nvSpPr>
        <p:spPr>
          <a:xfrm>
            <a:off x="3073130" y="534052"/>
            <a:ext cx="8761841" cy="436080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50000"/>
              </a:lnSpc>
              <a:spcBef>
                <a:spcPts val="1000"/>
              </a:spcBef>
              <a:spcAft>
                <a:spcPts val="0"/>
              </a:spcAft>
              <a:buClrTx/>
              <a:buSzTx/>
              <a:buFontTx/>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נעצור להתבונן על המריבה ועל תוצאותיה:</a:t>
            </a:r>
          </a:p>
          <a:p>
            <a:pPr marL="457200" marR="0" lvl="0" indent="-457200" algn="r" defTabSz="914400" rtl="1" eaLnBrk="1" fontAlgn="auto" latinLnBrk="0" hangingPunct="1">
              <a:lnSpc>
                <a:spcPct val="150000"/>
              </a:lnSpc>
              <a:spcBef>
                <a:spcPts val="0"/>
              </a:spcBef>
              <a:spcAft>
                <a:spcPts val="0"/>
              </a:spcAft>
              <a:buClr>
                <a:srgbClr val="A62172"/>
              </a:buClr>
              <a:buSzTx/>
              <a:buFont typeface="Wingdings" panose="05000000000000000000" pitchFamily="2" charset="2"/>
              <a:buChar char="v"/>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תארו מה אתם רואים.</a:t>
            </a:r>
          </a:p>
          <a:p>
            <a:pPr marL="457200" marR="0" lvl="0" indent="-457200" algn="r" defTabSz="914400" rtl="1" eaLnBrk="1" fontAlgn="auto" latinLnBrk="0" hangingPunct="1">
              <a:lnSpc>
                <a:spcPct val="150000"/>
              </a:lnSpc>
              <a:spcBef>
                <a:spcPts val="0"/>
              </a:spcBef>
              <a:spcAft>
                <a:spcPts val="0"/>
              </a:spcAft>
              <a:buClr>
                <a:srgbClr val="A62172"/>
              </a:buClr>
              <a:buSzTx/>
              <a:buFont typeface="Wingdings" panose="05000000000000000000" pitchFamily="2" charset="2"/>
              <a:buChar char="v"/>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איך אתם מרגישים כעת, אחרי המריבה?</a:t>
            </a:r>
            <a:endParaRPr kumimoji="0" lang="he-IL"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r" defTabSz="914400" rtl="1" eaLnBrk="1" fontAlgn="auto" latinLnBrk="0" hangingPunct="1">
              <a:lnSpc>
                <a:spcPct val="150000"/>
              </a:lnSpc>
              <a:spcBef>
                <a:spcPts val="0"/>
              </a:spcBef>
              <a:spcAft>
                <a:spcPts val="0"/>
              </a:spcAft>
              <a:buClr>
                <a:srgbClr val="A62172"/>
              </a:buClr>
              <a:buSzTx/>
              <a:buFont typeface="Wingdings" panose="05000000000000000000" pitchFamily="2" charset="2"/>
              <a:buChar char="v"/>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למה ישנם ניירות בתערוכה שלכם שנראים אחרת?</a:t>
            </a:r>
          </a:p>
          <a:p>
            <a:pPr marL="457200" marR="0" lvl="0" indent="-457200" algn="r" defTabSz="914400" rtl="1" eaLnBrk="1" fontAlgn="auto" latinLnBrk="0" hangingPunct="1">
              <a:lnSpc>
                <a:spcPct val="150000"/>
              </a:lnSpc>
              <a:spcBef>
                <a:spcPts val="0"/>
              </a:spcBef>
              <a:spcAft>
                <a:spcPts val="0"/>
              </a:spcAft>
              <a:buClr>
                <a:srgbClr val="A62172"/>
              </a:buClr>
              <a:buSzTx/>
              <a:buFont typeface="Wingdings" panose="05000000000000000000" pitchFamily="2" charset="2"/>
              <a:buChar char="v"/>
              <a:tabLst/>
              <a:defRPr/>
            </a:pPr>
            <a:r>
              <a:rPr lang="he-IL" sz="3200" b="1" dirty="0">
                <a:solidFill>
                  <a:prstClr val="black"/>
                </a:solidFill>
                <a:latin typeface="Calibri" panose="020F0502020204030204" pitchFamily="34" charset="0"/>
                <a:cs typeface="Calibri" panose="020F0502020204030204" pitchFamily="34" charset="0"/>
              </a:rPr>
              <a:t>מה נוכל ללמוד מכך?</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תמונה 7">
            <a:extLst>
              <a:ext uri="{FF2B5EF4-FFF2-40B4-BE49-F238E27FC236}">
                <a16:creationId xmlns:a16="http://schemas.microsoft.com/office/drawing/2014/main" id="{57FB535F-49E7-E005-7F4D-4FC96C9D03C3}"/>
              </a:ext>
            </a:extLst>
          </p:cNvPr>
          <p:cNvPicPr>
            <a:picLocks noChangeAspect="1"/>
          </p:cNvPicPr>
          <p:nvPr/>
        </p:nvPicPr>
        <p:blipFill>
          <a:blip r:embed="rId5"/>
          <a:stretch>
            <a:fillRect/>
          </a:stretch>
        </p:blipFill>
        <p:spPr>
          <a:xfrm>
            <a:off x="-120699" y="3381160"/>
            <a:ext cx="3627434" cy="3993226"/>
          </a:xfrm>
          <a:prstGeom prst="rect">
            <a:avLst/>
          </a:prstGeom>
        </p:spPr>
      </p:pic>
    </p:spTree>
    <p:extLst>
      <p:ext uri="{BB962C8B-B14F-4D97-AF65-F5344CB8AC3E}">
        <p14:creationId xmlns:p14="http://schemas.microsoft.com/office/powerpoint/2010/main" val="13436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8A3FF916-79AC-1920-688F-A9AB1F525307}"/>
              </a:ext>
            </a:extLst>
          </p:cNvPr>
          <p:cNvPicPr>
            <a:picLocks noChangeAspect="1"/>
          </p:cNvPicPr>
          <p:nvPr/>
        </p:nvPicPr>
        <p:blipFill rotWithShape="1">
          <a:blip r:embed="rId3">
            <a:clrChange>
              <a:clrFrom>
                <a:srgbClr val="FFFFFF"/>
              </a:clrFrom>
              <a:clrTo>
                <a:srgbClr val="FFFFFF">
                  <a:alpha val="0"/>
                </a:srgbClr>
              </a:clrTo>
            </a:clrChange>
          </a:blip>
          <a:srcRect l="68959"/>
          <a:stretch/>
        </p:blipFill>
        <p:spPr>
          <a:xfrm>
            <a:off x="6584834" y="4361727"/>
            <a:ext cx="2160002" cy="3320137"/>
          </a:xfrm>
          <a:prstGeom prst="rect">
            <a:avLst/>
          </a:prstGeom>
        </p:spPr>
      </p:pic>
      <p:sp>
        <p:nvSpPr>
          <p:cNvPr id="3" name="כותרת 2">
            <a:extLst>
              <a:ext uri="{FF2B5EF4-FFF2-40B4-BE49-F238E27FC236}">
                <a16:creationId xmlns:a16="http://schemas.microsoft.com/office/drawing/2014/main" id="{4A941B14-6DA5-AF72-61F3-87D76B855212}"/>
              </a:ext>
            </a:extLst>
          </p:cNvPr>
          <p:cNvSpPr>
            <a:spLocks noGrp="1"/>
          </p:cNvSpPr>
          <p:nvPr>
            <p:ph type="title"/>
          </p:nvPr>
        </p:nvSpPr>
        <p:spPr>
          <a:xfrm>
            <a:off x="414338" y="2098674"/>
            <a:ext cx="2828636" cy="1325563"/>
          </a:xfrm>
        </p:spPr>
        <p:txBody>
          <a:bodyPr>
            <a:normAutofit fontScale="90000"/>
          </a:bodyPr>
          <a:lstStyle/>
          <a:p>
            <a:pPr>
              <a:lnSpc>
                <a:spcPct val="150000"/>
              </a:lnSpc>
            </a:pPr>
            <a:r>
              <a:rPr lang="he-IL" dirty="0"/>
              <a:t>שיח בשלישיות</a:t>
            </a:r>
          </a:p>
        </p:txBody>
      </p:sp>
      <p:sp>
        <p:nvSpPr>
          <p:cNvPr id="5" name="תיבת טקסט 4">
            <a:extLst>
              <a:ext uri="{FF2B5EF4-FFF2-40B4-BE49-F238E27FC236}">
                <a16:creationId xmlns:a16="http://schemas.microsoft.com/office/drawing/2014/main" id="{D874645E-EA94-C3E2-EE7D-7AA10B9387DA}"/>
              </a:ext>
            </a:extLst>
          </p:cNvPr>
          <p:cNvSpPr txBox="1"/>
          <p:nvPr/>
        </p:nvSpPr>
        <p:spPr>
          <a:xfrm>
            <a:off x="4047564" y="486537"/>
            <a:ext cx="7444042" cy="4549835"/>
          </a:xfrm>
          <a:prstGeom prst="rect">
            <a:avLst/>
          </a:prstGeom>
          <a:noFill/>
        </p:spPr>
        <p:txBody>
          <a:bodyPr wrap="square">
            <a:spAutoFit/>
          </a:bodyPr>
          <a:lstStyle/>
          <a:p>
            <a:pPr marL="457200" marR="0" lvl="0" indent="-457200" algn="r" defTabSz="914400" rtl="1" eaLnBrk="1" fontAlgn="auto" latinLnBrk="0" hangingPunct="1">
              <a:lnSpc>
                <a:spcPct val="150000"/>
              </a:lnSpc>
              <a:spcBef>
                <a:spcPts val="0"/>
              </a:spcBef>
              <a:spcAft>
                <a:spcPts val="0"/>
              </a:spcAft>
              <a:buClr>
                <a:srgbClr val="BBA4DD"/>
              </a:buClr>
              <a:buSzTx/>
              <a:buFont typeface="Wingdings" panose="05000000000000000000" pitchFamily="2" charset="2"/>
              <a:buChar char="v"/>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איך אתם מרגישים עם הנייר שלכם,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כשאתם רואים תגובות אחרות של חברים?</a:t>
            </a:r>
          </a:p>
          <a:p>
            <a:pPr marL="457200" marR="0" lvl="0" indent="-457200" algn="r" defTabSz="914400" rtl="1" eaLnBrk="1" fontAlgn="auto" latinLnBrk="0" hangingPunct="1">
              <a:lnSpc>
                <a:spcPct val="150000"/>
              </a:lnSpc>
              <a:spcBef>
                <a:spcPts val="0"/>
              </a:spcBef>
              <a:spcAft>
                <a:spcPts val="0"/>
              </a:spcAft>
              <a:buClr>
                <a:srgbClr val="BBA4DD"/>
              </a:buClr>
              <a:buSzTx/>
              <a:buFont typeface="Wingdings" panose="05000000000000000000" pitchFamily="2" charset="2"/>
              <a:buChar char="v"/>
              <a:tabLst/>
              <a:defRPr/>
            </a:pPr>
            <a:r>
              <a:rPr kumimoji="0" lang="he-IL" sz="2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עד כמה </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הנייר שיצרתם מאפיין את התגובות שלכם בשעת כעס בחיי היום-יום?</a:t>
            </a:r>
          </a:p>
          <a:p>
            <a:pPr marL="457200" marR="0" lvl="0" indent="-457200" algn="r" defTabSz="914400" rtl="1" eaLnBrk="1" fontAlgn="auto" latinLnBrk="0" hangingPunct="1">
              <a:lnSpc>
                <a:spcPct val="150000"/>
              </a:lnSpc>
              <a:spcBef>
                <a:spcPts val="0"/>
              </a:spcBef>
              <a:spcAft>
                <a:spcPts val="0"/>
              </a:spcAft>
              <a:buClr>
                <a:srgbClr val="BBA4DD"/>
              </a:buClr>
              <a:buSzTx/>
              <a:buFont typeface="Wingdings" panose="05000000000000000000" pitchFamily="2" charset="2"/>
              <a:buChar char="v"/>
              <a:tabLst/>
              <a:defRPr/>
            </a:pPr>
            <a:r>
              <a:rPr lang="he-IL" sz="2800" dirty="0">
                <a:latin typeface="Calibri" panose="020F0502020204030204" pitchFamily="34" charset="0"/>
                <a:cs typeface="Calibri" panose="020F0502020204030204" pitchFamily="34" charset="0"/>
              </a:rPr>
              <a:t>עד כמה </a:t>
            </a:r>
            <a:r>
              <a:rPr lang="he-IL" sz="2800" dirty="0">
                <a:solidFill>
                  <a:prstClr val="black"/>
                </a:solidFill>
                <a:latin typeface="Calibri" panose="020F0502020204030204" pitchFamily="34" charset="0"/>
                <a:cs typeface="Calibri" panose="020F0502020204030204" pitchFamily="34" charset="0"/>
              </a:rPr>
              <a:t>אתם מרגישים שלמים עם התגובה שלכם?</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r" defTabSz="914400" rtl="1" eaLnBrk="1" fontAlgn="auto" latinLnBrk="0" hangingPunct="1">
              <a:lnSpc>
                <a:spcPct val="150000"/>
              </a:lnSpc>
              <a:spcBef>
                <a:spcPts val="0"/>
              </a:spcBef>
              <a:spcAft>
                <a:spcPts val="0"/>
              </a:spcAft>
              <a:buClr>
                <a:srgbClr val="BBA4DD"/>
              </a:buClr>
              <a:buSzTx/>
              <a:buFont typeface="Wingdings" panose="05000000000000000000" pitchFamily="2" charset="2"/>
              <a:buChar char="v"/>
              <a:tabLst/>
              <a:defRPr/>
            </a:pPr>
            <a:r>
              <a:rPr lang="he-IL" sz="2800" dirty="0">
                <a:solidFill>
                  <a:prstClr val="black"/>
                </a:solidFill>
                <a:latin typeface="Calibri" panose="020F0502020204030204" pitchFamily="34" charset="0"/>
                <a:cs typeface="Calibri" panose="020F0502020204030204" pitchFamily="34" charset="0"/>
              </a:rPr>
              <a:t>האם קרה לכם בעבר שאיבדתם שליטה לגמרי?</a:t>
            </a:r>
          </a:p>
          <a:p>
            <a:pPr marL="457200" marR="0" lvl="0" indent="-457200" algn="r" defTabSz="914400" rtl="1" eaLnBrk="1" fontAlgn="auto" latinLnBrk="0" hangingPunct="1">
              <a:lnSpc>
                <a:spcPct val="150000"/>
              </a:lnSpc>
              <a:spcBef>
                <a:spcPts val="0"/>
              </a:spcBef>
              <a:spcAft>
                <a:spcPts val="0"/>
              </a:spcAft>
              <a:buClr>
                <a:srgbClr val="BBA4DD"/>
              </a:buClr>
              <a:buSzTx/>
              <a:buFont typeface="Wingdings" panose="05000000000000000000" pitchFamily="2" charset="2"/>
              <a:buChar char="v"/>
              <a:tabLst/>
              <a:defRPr/>
            </a:pPr>
            <a:r>
              <a:rPr lang="he-IL" sz="2800" dirty="0">
                <a:solidFill>
                  <a:prstClr val="black"/>
                </a:solidFill>
                <a:latin typeface="Calibri" panose="020F0502020204030204" pitchFamily="34" charset="0"/>
                <a:cs typeface="Calibri" panose="020F0502020204030204" pitchFamily="34" charset="0"/>
              </a:rPr>
              <a:t>מה עוזר לכם ברגעי הכעס להירגע?</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תמונה 7">
            <a:extLst>
              <a:ext uri="{FF2B5EF4-FFF2-40B4-BE49-F238E27FC236}">
                <a16:creationId xmlns:a16="http://schemas.microsoft.com/office/drawing/2014/main" id="{A8BC7CDE-7762-B185-0C2B-C2CDFF86A23D}"/>
              </a:ext>
            </a:extLst>
          </p:cNvPr>
          <p:cNvPicPr>
            <a:picLocks noChangeAspect="1"/>
          </p:cNvPicPr>
          <p:nvPr/>
        </p:nvPicPr>
        <p:blipFill rotWithShape="1">
          <a:blip r:embed="rId3">
            <a:clrChange>
              <a:clrFrom>
                <a:srgbClr val="FFFFFF"/>
              </a:clrFrom>
              <a:clrTo>
                <a:srgbClr val="FFFFFF">
                  <a:alpha val="0"/>
                </a:srgbClr>
              </a:clrTo>
            </a:clrChange>
          </a:blip>
          <a:srcRect r="48129"/>
          <a:stretch/>
        </p:blipFill>
        <p:spPr>
          <a:xfrm>
            <a:off x="2933297" y="4330731"/>
            <a:ext cx="3655457" cy="3362399"/>
          </a:xfrm>
          <a:prstGeom prst="rect">
            <a:avLst/>
          </a:prstGeom>
        </p:spPr>
      </p:pic>
    </p:spTree>
    <p:extLst>
      <p:ext uri="{BB962C8B-B14F-4D97-AF65-F5344CB8AC3E}">
        <p14:creationId xmlns:p14="http://schemas.microsoft.com/office/powerpoint/2010/main" val="373089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Paper Shredder photo and picture">
            <a:extLst>
              <a:ext uri="{FF2B5EF4-FFF2-40B4-BE49-F238E27FC236}">
                <a16:creationId xmlns:a16="http://schemas.microsoft.com/office/drawing/2014/main" id="{EEC5D574-32B8-FAE6-1E48-DCD71577AC33}"/>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4110"/>
          <a:stretch/>
        </p:blipFill>
        <p:spPr bwMode="auto">
          <a:xfrm>
            <a:off x="0" y="1487055"/>
            <a:ext cx="12192000" cy="5370945"/>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2">
            <a:extLst>
              <a:ext uri="{FF2B5EF4-FFF2-40B4-BE49-F238E27FC236}">
                <a16:creationId xmlns:a16="http://schemas.microsoft.com/office/drawing/2014/main" id="{166F1872-B9BC-222A-8118-E3E4FC4F6933}"/>
              </a:ext>
            </a:extLst>
          </p:cNvPr>
          <p:cNvSpPr>
            <a:spLocks noGrp="1"/>
          </p:cNvSpPr>
          <p:nvPr>
            <p:ph type="title"/>
          </p:nvPr>
        </p:nvSpPr>
        <p:spPr/>
        <p:txBody>
          <a:bodyPr>
            <a:noAutofit/>
          </a:bodyPr>
          <a:lstStyle/>
          <a:p>
            <a:pPr>
              <a:lnSpc>
                <a:spcPct val="150000"/>
              </a:lnSpc>
            </a:pPr>
            <a:r>
              <a:rPr lang="he-IL" sz="4800" dirty="0"/>
              <a:t>שיח עם תלמידים שחוו את הפעילות בעבר</a:t>
            </a:r>
          </a:p>
        </p:txBody>
      </p:sp>
      <p:sp>
        <p:nvSpPr>
          <p:cNvPr id="5" name="מציין מיקום תוכן 4">
            <a:extLst>
              <a:ext uri="{FF2B5EF4-FFF2-40B4-BE49-F238E27FC236}">
                <a16:creationId xmlns:a16="http://schemas.microsoft.com/office/drawing/2014/main" id="{20B37251-EF7D-3934-A535-9433EB98FF05}"/>
              </a:ext>
            </a:extLst>
          </p:cNvPr>
          <p:cNvSpPr>
            <a:spLocks noGrp="1"/>
          </p:cNvSpPr>
          <p:nvPr>
            <p:ph sz="quarter" idx="13"/>
          </p:nvPr>
        </p:nvSpPr>
        <p:spPr>
          <a:xfrm>
            <a:off x="4999506" y="1685967"/>
            <a:ext cx="6926354" cy="2362680"/>
          </a:xfrm>
        </p:spPr>
        <p:txBody>
          <a:bodyPr>
            <a:normAutofit/>
          </a:bodyPr>
          <a:lstStyle/>
          <a:p>
            <a:pPr marL="0" indent="0">
              <a:lnSpc>
                <a:spcPct val="120000"/>
              </a:lnSpc>
              <a:buNone/>
            </a:pPr>
            <a:r>
              <a:rPr lang="he-IL" b="1" dirty="0">
                <a:solidFill>
                  <a:srgbClr val="A62172"/>
                </a:solidFill>
                <a:latin typeface="+mn-lt"/>
                <a:cs typeface="+mn-cs"/>
              </a:rPr>
              <a:t>נסו להיזכר במריבה עם 'הנייר' שעשיתם בעבר:</a:t>
            </a:r>
            <a:endParaRPr lang="en-US" b="1" dirty="0">
              <a:solidFill>
                <a:srgbClr val="A62172"/>
              </a:solidFill>
              <a:latin typeface="+mn-lt"/>
              <a:cs typeface="+mn-cs"/>
            </a:endParaRPr>
          </a:p>
          <a:p>
            <a:pPr>
              <a:lnSpc>
                <a:spcPct val="100000"/>
              </a:lnSpc>
              <a:buFont typeface="Wingdings" panose="05000000000000000000" pitchFamily="2" charset="2"/>
              <a:buChar char="Ø"/>
            </a:pPr>
            <a:r>
              <a:rPr lang="he-IL" sz="3000" dirty="0"/>
              <a:t> </a:t>
            </a:r>
            <a:r>
              <a:rPr lang="he-IL" sz="3000" b="1" dirty="0"/>
              <a:t>כיצד הרגשתם? </a:t>
            </a:r>
          </a:p>
          <a:p>
            <a:pPr>
              <a:lnSpc>
                <a:spcPct val="100000"/>
              </a:lnSpc>
              <a:buFont typeface="Wingdings" panose="05000000000000000000" pitchFamily="2" charset="2"/>
              <a:buChar char="Ø"/>
            </a:pPr>
            <a:r>
              <a:rPr lang="he-IL" sz="3000" b="1" dirty="0"/>
              <a:t> מה חשבתם? </a:t>
            </a:r>
          </a:p>
          <a:p>
            <a:pPr>
              <a:lnSpc>
                <a:spcPct val="100000"/>
              </a:lnSpc>
              <a:buFont typeface="Wingdings" panose="05000000000000000000" pitchFamily="2" charset="2"/>
              <a:buChar char="Ø"/>
            </a:pPr>
            <a:r>
              <a:rPr lang="he-IL" sz="3000" b="1" dirty="0"/>
              <a:t> כיצד פעלתם עם הנייר? </a:t>
            </a:r>
            <a:endParaRPr lang="he-IL" sz="4800" dirty="0"/>
          </a:p>
        </p:txBody>
      </p:sp>
      <p:sp>
        <p:nvSpPr>
          <p:cNvPr id="4" name="תיבת טקסט 3">
            <a:extLst>
              <a:ext uri="{FF2B5EF4-FFF2-40B4-BE49-F238E27FC236}">
                <a16:creationId xmlns:a16="http://schemas.microsoft.com/office/drawing/2014/main" id="{499F58CB-755E-587A-DC5F-9EA992F2983F}"/>
              </a:ext>
            </a:extLst>
          </p:cNvPr>
          <p:cNvSpPr txBox="1"/>
          <p:nvPr/>
        </p:nvSpPr>
        <p:spPr>
          <a:xfrm>
            <a:off x="1504390" y="4272742"/>
            <a:ext cx="10515600" cy="2246769"/>
          </a:xfrm>
          <a:prstGeom prst="rect">
            <a:avLst/>
          </a:prstGeom>
          <a:noFill/>
        </p:spPr>
        <p:txBody>
          <a:bodyPr wrap="square">
            <a:spAutoFit/>
          </a:bodyPr>
          <a:lstStyle/>
          <a:p>
            <a:pPr marL="0" indent="0">
              <a:buNone/>
            </a:pPr>
            <a:r>
              <a:rPr lang="he-IL" sz="2800" b="1" dirty="0">
                <a:solidFill>
                  <a:srgbClr val="A62172"/>
                </a:solidFill>
              </a:rPr>
              <a:t>ננסה להשוות בין התוצרים שלכם בין אז להיום:  </a:t>
            </a:r>
          </a:p>
          <a:p>
            <a:pPr>
              <a:buFont typeface="Wingdings" panose="05000000000000000000" pitchFamily="2" charset="2"/>
              <a:buChar char="Ø"/>
            </a:pPr>
            <a:r>
              <a:rPr lang="he-IL" sz="2800" dirty="0"/>
              <a:t> </a:t>
            </a:r>
            <a:r>
              <a:rPr lang="he-IL" sz="2800" b="1" dirty="0"/>
              <a:t>האם הנייר לאחר </a:t>
            </a:r>
            <a:r>
              <a:rPr lang="he-IL" sz="2800" b="1" dirty="0">
                <a:solidFill>
                  <a:srgbClr val="000000"/>
                </a:solidFill>
              </a:rPr>
              <a:t>המריבה היום </a:t>
            </a:r>
            <a:r>
              <a:rPr lang="he-IL" sz="2800" b="1" dirty="0"/>
              <a:t>נראה אחרת מכפי שנראה בעבר? </a:t>
            </a:r>
          </a:p>
          <a:p>
            <a:pPr>
              <a:buFont typeface="Wingdings" panose="05000000000000000000" pitchFamily="2" charset="2"/>
              <a:buChar char="Ø"/>
            </a:pPr>
            <a:r>
              <a:rPr lang="he-IL" sz="2800" b="1" dirty="0"/>
              <a:t> במידה וכן, במה הנייר נראה שונה?</a:t>
            </a:r>
          </a:p>
          <a:p>
            <a:pPr>
              <a:buFont typeface="Wingdings" panose="05000000000000000000" pitchFamily="2" charset="2"/>
              <a:buChar char="Ø"/>
            </a:pPr>
            <a:r>
              <a:rPr lang="he-IL" sz="2800" b="1" dirty="0"/>
              <a:t> מה השינוי משקף? </a:t>
            </a:r>
          </a:p>
          <a:p>
            <a:pPr>
              <a:buFont typeface="Wingdings" panose="05000000000000000000" pitchFamily="2" charset="2"/>
              <a:buChar char="Ø"/>
            </a:pPr>
            <a:r>
              <a:rPr lang="he-IL" sz="2800" b="1" dirty="0"/>
              <a:t> האם </a:t>
            </a:r>
            <a:r>
              <a:rPr lang="he-IL" sz="2800" b="1" dirty="0">
                <a:solidFill>
                  <a:srgbClr val="000000"/>
                </a:solidFill>
              </a:rPr>
              <a:t>גם</a:t>
            </a:r>
            <a:r>
              <a:rPr lang="he-IL" sz="2800" b="1" dirty="0"/>
              <a:t> חל שינוי בהתנהגותכם בשנים האחרונות? </a:t>
            </a:r>
            <a:endParaRPr lang="he-IL" sz="1800" b="1" dirty="0"/>
          </a:p>
        </p:txBody>
      </p:sp>
      <p:pic>
        <p:nvPicPr>
          <p:cNvPr id="6" name="Picture 2" descr="Free Pattern Leaf Pattern vector and picture">
            <a:extLst>
              <a:ext uri="{FF2B5EF4-FFF2-40B4-BE49-F238E27FC236}">
                <a16:creationId xmlns:a16="http://schemas.microsoft.com/office/drawing/2014/main" id="{1BBF41CE-C763-1A8D-6951-242429C31679}"/>
              </a:ext>
            </a:extLst>
          </p:cNvPr>
          <p:cNvPicPr>
            <a:picLocks noChangeAspect="1" noChangeArrowheads="1"/>
          </p:cNvPicPr>
          <p:nvPr/>
        </p:nvPicPr>
        <p:blipFill rotWithShape="1">
          <a:blip r:embed="rId4">
            <a:clrChange>
              <a:clrFrom>
                <a:srgbClr val="F4F2E4"/>
              </a:clrFrom>
              <a:clrTo>
                <a:srgbClr val="F4F2E4">
                  <a:alpha val="0"/>
                </a:srgbClr>
              </a:clrTo>
            </a:clrChange>
            <a:extLst>
              <a:ext uri="{28A0092B-C50C-407E-A947-70E740481C1C}">
                <a14:useLocalDpi xmlns:a14="http://schemas.microsoft.com/office/drawing/2010/main" val="0"/>
              </a:ext>
            </a:extLst>
          </a:blip>
          <a:srcRect l="7434" t="4812" r="65487" b="58487"/>
          <a:stretch/>
        </p:blipFill>
        <p:spPr bwMode="auto">
          <a:xfrm rot="14982199">
            <a:off x="192105" y="1265023"/>
            <a:ext cx="1292191" cy="1751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Pattern Leaf Pattern vector and picture">
            <a:extLst>
              <a:ext uri="{FF2B5EF4-FFF2-40B4-BE49-F238E27FC236}">
                <a16:creationId xmlns:a16="http://schemas.microsoft.com/office/drawing/2014/main" id="{1D911FDF-2FAE-8F4D-925E-F51990F11FA1}"/>
              </a:ext>
            </a:extLst>
          </p:cNvPr>
          <p:cNvPicPr>
            <a:picLocks noChangeAspect="1" noChangeArrowheads="1"/>
          </p:cNvPicPr>
          <p:nvPr/>
        </p:nvPicPr>
        <p:blipFill rotWithShape="1">
          <a:blip r:embed="rId4">
            <a:clrChange>
              <a:clrFrom>
                <a:srgbClr val="F4F2E4"/>
              </a:clrFrom>
              <a:clrTo>
                <a:srgbClr val="F4F2E4">
                  <a:alpha val="0"/>
                </a:srgbClr>
              </a:clrTo>
            </a:clrChange>
            <a:extLst>
              <a:ext uri="{28A0092B-C50C-407E-A947-70E740481C1C}">
                <a14:useLocalDpi xmlns:a14="http://schemas.microsoft.com/office/drawing/2010/main" val="0"/>
              </a:ext>
            </a:extLst>
          </a:blip>
          <a:srcRect l="7434" t="4812" r="65487" b="58487"/>
          <a:stretch/>
        </p:blipFill>
        <p:spPr bwMode="auto">
          <a:xfrm rot="3080288" flipH="1" flipV="1">
            <a:off x="214321" y="2535057"/>
            <a:ext cx="1234334" cy="167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689C3B96-FB3B-1B20-C8DF-4F24AF8E6286}"/>
              </a:ext>
            </a:extLst>
          </p:cNvPr>
          <p:cNvPicPr>
            <a:picLocks noGrp="1" noChangeAspect="1"/>
          </p:cNvPicPr>
          <p:nvPr>
            <p:ph sz="quarter" idx="13"/>
          </p:nvPr>
        </p:nvPicPr>
        <p:blipFill rotWithShape="1">
          <a:blip r:embed="rId3"/>
          <a:srcRect t="16194" r="5" b="5"/>
          <a:stretch/>
        </p:blipFill>
        <p:spPr>
          <a:xfrm>
            <a:off x="20" y="1510748"/>
            <a:ext cx="12191980" cy="5347252"/>
          </a:xfrm>
          <a:prstGeom prst="rect">
            <a:avLst/>
          </a:prstGeom>
        </p:spPr>
      </p:pic>
      <p:sp>
        <p:nvSpPr>
          <p:cNvPr id="7" name="תיבת טקסט 6">
            <a:extLst>
              <a:ext uri="{FF2B5EF4-FFF2-40B4-BE49-F238E27FC236}">
                <a16:creationId xmlns:a16="http://schemas.microsoft.com/office/drawing/2014/main" id="{B236A013-C8E1-D0D2-06A7-EE251E7E8BFE}"/>
              </a:ext>
            </a:extLst>
          </p:cNvPr>
          <p:cNvSpPr txBox="1"/>
          <p:nvPr/>
        </p:nvSpPr>
        <p:spPr>
          <a:xfrm>
            <a:off x="2284181" y="-46780"/>
            <a:ext cx="8528437" cy="1458413"/>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6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היכולת לבטא רגשות</a:t>
            </a:r>
          </a:p>
        </p:txBody>
      </p:sp>
      <p:sp>
        <p:nvSpPr>
          <p:cNvPr id="11" name="תיבת טקסט 10">
            <a:extLst>
              <a:ext uri="{FF2B5EF4-FFF2-40B4-BE49-F238E27FC236}">
                <a16:creationId xmlns:a16="http://schemas.microsoft.com/office/drawing/2014/main" id="{578BABCF-DDF6-6EE0-C7D7-E9BB19D65640}"/>
              </a:ext>
            </a:extLst>
          </p:cNvPr>
          <p:cNvSpPr txBox="1"/>
          <p:nvPr/>
        </p:nvSpPr>
        <p:spPr>
          <a:xfrm>
            <a:off x="2048544" y="1657393"/>
            <a:ext cx="8278308" cy="4448013"/>
          </a:xfrm>
          <a:prstGeom prst="rect">
            <a:avLst/>
          </a:prstGeom>
          <a:noFill/>
        </p:spPr>
        <p:txBody>
          <a:bodyPr wrap="square">
            <a:spAutoFit/>
          </a:bodyPr>
          <a:lstStyle/>
          <a:p>
            <a:pPr marL="0" marR="0" lvl="0" indent="0" algn="ct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השונות בין </a:t>
            </a:r>
            <a:r>
              <a:rPr kumimoji="0" lang="he-IL" sz="3200" b="1" i="0" u="non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הדפים בתערוכה </a:t>
            </a: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שיצרנו בכיתה </a:t>
            </a:r>
            <a:b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מלמדת אותנו שאפשר לבטא כעס</a:t>
            </a:r>
            <a:b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בדרכים שונות </a:t>
            </a:r>
            <a:r>
              <a:rPr kumimoji="0" lang="he-IL" sz="3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ובעוצמות שונות</a:t>
            </a: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b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ככל שאפשרתי לעצמי לבטא חזק יותר </a:t>
            </a:r>
            <a:br>
              <a:rPr lang="en-US" sz="3200" b="1" dirty="0">
                <a:solidFill>
                  <a:prstClr val="black"/>
                </a:solidFill>
                <a:latin typeface="Calibri" panose="020F0502020204030204" pitchFamily="34" charset="0"/>
                <a:cs typeface="Calibri" panose="020F0502020204030204" pitchFamily="34" charset="0"/>
              </a:rPr>
            </a:b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את מה שהרגשתי בלב, </a:t>
            </a:r>
            <a:b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הנייר נהרס יותר.</a:t>
            </a:r>
          </a:p>
        </p:txBody>
      </p:sp>
      <p:pic>
        <p:nvPicPr>
          <p:cNvPr id="5" name="Picture 2" descr="Free Emotion Face vector and picture">
            <a:extLst>
              <a:ext uri="{FF2B5EF4-FFF2-40B4-BE49-F238E27FC236}">
                <a16:creationId xmlns:a16="http://schemas.microsoft.com/office/drawing/2014/main" id="{E62466DA-639E-AD54-A829-079BA0205B27}"/>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86551" t="19039" b="60874"/>
          <a:stretch/>
        </p:blipFill>
        <p:spPr bwMode="auto">
          <a:xfrm>
            <a:off x="745007" y="5242957"/>
            <a:ext cx="1262203" cy="14834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Emotion Face vector and picture">
            <a:extLst>
              <a:ext uri="{FF2B5EF4-FFF2-40B4-BE49-F238E27FC236}">
                <a16:creationId xmlns:a16="http://schemas.microsoft.com/office/drawing/2014/main" id="{5B40914C-391D-582B-FCB5-856E76C358A6}"/>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86826" t="40174" b="39039"/>
          <a:stretch/>
        </p:blipFill>
        <p:spPr bwMode="auto">
          <a:xfrm>
            <a:off x="2182603" y="4277741"/>
            <a:ext cx="1139187" cy="1414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Emotion Face vector and picture">
            <a:extLst>
              <a:ext uri="{FF2B5EF4-FFF2-40B4-BE49-F238E27FC236}">
                <a16:creationId xmlns:a16="http://schemas.microsoft.com/office/drawing/2014/main" id="{B45E742B-D0E0-63F0-F56A-220D9E9F508D}"/>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41745" t="40174" r="41624" b="40088"/>
          <a:stretch/>
        </p:blipFill>
        <p:spPr bwMode="auto">
          <a:xfrm>
            <a:off x="9793120" y="4289006"/>
            <a:ext cx="1502409" cy="1403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Emotion Face vector and picture">
            <a:extLst>
              <a:ext uri="{FF2B5EF4-FFF2-40B4-BE49-F238E27FC236}">
                <a16:creationId xmlns:a16="http://schemas.microsoft.com/office/drawing/2014/main" id="{1C141E02-34FD-4DBD-1977-CCB961CE1C59}"/>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864" t="17118" r="86294" b="61572"/>
          <a:stretch/>
        </p:blipFill>
        <p:spPr bwMode="auto">
          <a:xfrm>
            <a:off x="1640155" y="1510748"/>
            <a:ext cx="1262203" cy="1452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Emotion Face vector and picture">
            <a:extLst>
              <a:ext uri="{FF2B5EF4-FFF2-40B4-BE49-F238E27FC236}">
                <a16:creationId xmlns:a16="http://schemas.microsoft.com/office/drawing/2014/main" id="{579DB82C-36C8-972A-B5D5-EBCD5245A095}"/>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19478" t="-2620" r="63479" b="82882"/>
          <a:stretch/>
        </p:blipFill>
        <p:spPr bwMode="auto">
          <a:xfrm>
            <a:off x="291945" y="2581037"/>
            <a:ext cx="1417807" cy="12920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Emotion Face vector and picture">
            <a:extLst>
              <a:ext uri="{FF2B5EF4-FFF2-40B4-BE49-F238E27FC236}">
                <a16:creationId xmlns:a16="http://schemas.microsoft.com/office/drawing/2014/main" id="{46A60C87-C00B-35AB-02FC-E622E110B797}"/>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37210" t="80350" r="36813" b="-2533"/>
          <a:stretch/>
        </p:blipFill>
        <p:spPr bwMode="auto">
          <a:xfrm>
            <a:off x="7770086" y="5164037"/>
            <a:ext cx="2239311" cy="150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6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689C3B96-FB3B-1B20-C8DF-4F24AF8E6286}"/>
              </a:ext>
            </a:extLst>
          </p:cNvPr>
          <p:cNvPicPr>
            <a:picLocks noGrp="1" noChangeAspect="1"/>
          </p:cNvPicPr>
          <p:nvPr>
            <p:ph sz="quarter" idx="13"/>
          </p:nvPr>
        </p:nvPicPr>
        <p:blipFill rotWithShape="1">
          <a:blip r:embed="rId3"/>
          <a:srcRect t="16194" r="5" b="5"/>
          <a:stretch/>
        </p:blipFill>
        <p:spPr>
          <a:xfrm>
            <a:off x="20" y="1510748"/>
            <a:ext cx="12191980" cy="5347252"/>
          </a:xfrm>
          <a:prstGeom prst="rect">
            <a:avLst/>
          </a:prstGeom>
        </p:spPr>
      </p:pic>
      <p:sp>
        <p:nvSpPr>
          <p:cNvPr id="7" name="תיבת טקסט 6">
            <a:extLst>
              <a:ext uri="{FF2B5EF4-FFF2-40B4-BE49-F238E27FC236}">
                <a16:creationId xmlns:a16="http://schemas.microsoft.com/office/drawing/2014/main" id="{B236A013-C8E1-D0D2-06A7-EE251E7E8BFE}"/>
              </a:ext>
            </a:extLst>
          </p:cNvPr>
          <p:cNvSpPr txBox="1"/>
          <p:nvPr/>
        </p:nvSpPr>
        <p:spPr>
          <a:xfrm>
            <a:off x="2284181" y="-46780"/>
            <a:ext cx="8528437" cy="1458413"/>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6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היכולת לבטא רגשות</a:t>
            </a:r>
          </a:p>
        </p:txBody>
      </p:sp>
      <p:sp>
        <p:nvSpPr>
          <p:cNvPr id="3" name="תיבת טקסט 2">
            <a:extLst>
              <a:ext uri="{FF2B5EF4-FFF2-40B4-BE49-F238E27FC236}">
                <a16:creationId xmlns:a16="http://schemas.microsoft.com/office/drawing/2014/main" id="{A6A555E8-030C-A727-6951-68FB0C48C095}"/>
              </a:ext>
            </a:extLst>
          </p:cNvPr>
          <p:cNvSpPr txBox="1"/>
          <p:nvPr/>
        </p:nvSpPr>
        <p:spPr>
          <a:xfrm>
            <a:off x="2432099" y="2163297"/>
            <a:ext cx="8800781" cy="1649811"/>
          </a:xfrm>
          <a:prstGeom prst="rect">
            <a:avLst/>
          </a:prstGeom>
          <a:noFill/>
        </p:spPr>
        <p:txBody>
          <a:bodyPr wrap="square" rtlCol="1">
            <a:spAutoFit/>
          </a:bodyPr>
          <a:lstStyle/>
          <a:p>
            <a:pPr marL="342900" lvl="0" indent="-342900" algn="r" rtl="1">
              <a:lnSpc>
                <a:spcPct val="107000"/>
              </a:lnSpc>
              <a:buFont typeface="Symbol" panose="05050102010706020507" pitchFamily="18" charset="2"/>
              <a:buChar char=""/>
            </a:pPr>
            <a:r>
              <a:rPr lang="he-IL" sz="3200" b="1" dirty="0">
                <a:solidFill>
                  <a:prstClr val="black"/>
                </a:solidFill>
                <a:latin typeface="Calibri" panose="020F0502020204030204" pitchFamily="34" charset="0"/>
                <a:cs typeface="Calibri" panose="020F0502020204030204" pitchFamily="34" charset="0"/>
              </a:rPr>
              <a:t>הכעס הוא רגש אוניברסלי ולגיטימי</a:t>
            </a:r>
          </a:p>
          <a:p>
            <a:pPr marL="342900" lvl="0" indent="-342900" algn="r" rtl="1">
              <a:lnSpc>
                <a:spcPct val="107000"/>
              </a:lnSpc>
              <a:buFont typeface="Symbol" panose="05050102010706020507" pitchFamily="18" charset="2"/>
              <a:buChar char=""/>
            </a:pPr>
            <a:r>
              <a:rPr lang="he-IL" sz="3200" b="1" dirty="0">
                <a:solidFill>
                  <a:prstClr val="black"/>
                </a:solidFill>
                <a:latin typeface="Calibri" panose="020F0502020204030204" pitchFamily="34" charset="0"/>
                <a:cs typeface="Calibri" panose="020F0502020204030204" pitchFamily="34" charset="0"/>
              </a:rPr>
              <a:t>האם גם ההתנהגות שמגיעה בעקבותיו תמיד לגיטימית? מתי כן/ לא?</a:t>
            </a:r>
            <a:endParaRPr lang="en-US" sz="3200" b="1" dirty="0">
              <a:solidFill>
                <a:prstClr val="black"/>
              </a:solidFill>
              <a:latin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71547E67-0031-AEE6-14BD-C40FF0DFD5D5}"/>
              </a:ext>
            </a:extLst>
          </p:cNvPr>
          <p:cNvSpPr txBox="1"/>
          <p:nvPr/>
        </p:nvSpPr>
        <p:spPr>
          <a:xfrm>
            <a:off x="687825" y="4342008"/>
            <a:ext cx="10545055" cy="1122871"/>
          </a:xfrm>
          <a:prstGeom prst="rect">
            <a:avLst/>
          </a:prstGeom>
          <a:noFill/>
        </p:spPr>
        <p:txBody>
          <a:bodyPr wrap="square" rtlCol="1">
            <a:spAutoFit/>
          </a:bodyPr>
          <a:lstStyle/>
          <a:p>
            <a:pPr marL="342900" lvl="0" indent="-342900" algn="r" rtl="1">
              <a:lnSpc>
                <a:spcPct val="107000"/>
              </a:lnSpc>
              <a:buFont typeface="Symbol" panose="05050102010706020507" pitchFamily="18" charset="2"/>
              <a:buChar char=""/>
            </a:pPr>
            <a:r>
              <a:rPr lang="he-IL" sz="3200" b="1" dirty="0">
                <a:solidFill>
                  <a:prstClr val="black"/>
                </a:solidFill>
                <a:latin typeface="Calibri" panose="020F0502020204030204" pitchFamily="34" charset="0"/>
                <a:cs typeface="Calibri" panose="020F0502020204030204" pitchFamily="34" charset="0"/>
              </a:rPr>
              <a:t>התגובה שלנו סובייקטיבית- תלויה בפרשנות שאנו נותנים לנסיבות</a:t>
            </a:r>
            <a:endParaRPr lang="en-US" sz="3200" b="1" dirty="0">
              <a:solidFill>
                <a:prstClr val="black"/>
              </a:solidFill>
              <a:latin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pPr>
            <a:r>
              <a:rPr lang="he-IL" sz="3200" b="1" dirty="0">
                <a:solidFill>
                  <a:prstClr val="black"/>
                </a:solidFill>
                <a:latin typeface="Calibri" panose="020F0502020204030204" pitchFamily="34" charset="0"/>
                <a:cs typeface="Calibri" panose="020F0502020204030204" pitchFamily="34" charset="0"/>
              </a:rPr>
              <a:t>אנשים שונים מגיבים באופן שונה לאותה הסיטואציה</a:t>
            </a:r>
          </a:p>
        </p:txBody>
      </p:sp>
      <p:pic>
        <p:nvPicPr>
          <p:cNvPr id="19" name="Picture 2" descr="Free Emotion Face vector and picture">
            <a:extLst>
              <a:ext uri="{FF2B5EF4-FFF2-40B4-BE49-F238E27FC236}">
                <a16:creationId xmlns:a16="http://schemas.microsoft.com/office/drawing/2014/main" id="{CF019CAD-24E1-9DCE-DE78-633B2DD9D117}"/>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86826" t="40174" b="39039"/>
          <a:stretch/>
        </p:blipFill>
        <p:spPr bwMode="auto">
          <a:xfrm>
            <a:off x="857294" y="5085995"/>
            <a:ext cx="1139187" cy="14143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Emotion Face vector and picture">
            <a:extLst>
              <a:ext uri="{FF2B5EF4-FFF2-40B4-BE49-F238E27FC236}">
                <a16:creationId xmlns:a16="http://schemas.microsoft.com/office/drawing/2014/main" id="{C81B6ADB-3BC1-DCAB-EF96-AB994811335D}"/>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41745" t="40174" r="41624" b="40088"/>
          <a:stretch/>
        </p:blipFill>
        <p:spPr bwMode="auto">
          <a:xfrm>
            <a:off x="2102550" y="5449944"/>
            <a:ext cx="1502409" cy="1403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Emotion Face vector and picture">
            <a:extLst>
              <a:ext uri="{FF2B5EF4-FFF2-40B4-BE49-F238E27FC236}">
                <a16:creationId xmlns:a16="http://schemas.microsoft.com/office/drawing/2014/main" id="{CD68D230-5338-7A11-86FC-D77F92B30B1B}"/>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864" t="17118" r="86294" b="61572"/>
          <a:stretch/>
        </p:blipFill>
        <p:spPr bwMode="auto">
          <a:xfrm>
            <a:off x="1577506" y="1510748"/>
            <a:ext cx="1262203" cy="14527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Emotion Face vector and picture">
            <a:extLst>
              <a:ext uri="{FF2B5EF4-FFF2-40B4-BE49-F238E27FC236}">
                <a16:creationId xmlns:a16="http://schemas.microsoft.com/office/drawing/2014/main" id="{67C8BD6D-A22C-BCE3-C34B-86CEC337F8A8}"/>
              </a:ext>
            </a:extLst>
          </p:cNvPr>
          <p:cNvPicPr>
            <a:picLocks noChangeAspect="1" noChangeArrowheads="1"/>
          </p:cNvPicPr>
          <p:nvPr/>
        </p:nvPicPr>
        <p:blipFill rotWithShape="1">
          <a:blip r:embed="rId4">
            <a:duotone>
              <a:prstClr val="black"/>
              <a:srgbClr val="7030A0">
                <a:tint val="45000"/>
                <a:satMod val="400000"/>
              </a:srgbClr>
            </a:duotone>
            <a:extLst>
              <a:ext uri="{28A0092B-C50C-407E-A947-70E740481C1C}">
                <a14:useLocalDpi xmlns:a14="http://schemas.microsoft.com/office/drawing/2010/main" val="0"/>
              </a:ext>
            </a:extLst>
          </a:blip>
          <a:srcRect l="19478" t="-2620" r="63479" b="82882"/>
          <a:stretch/>
        </p:blipFill>
        <p:spPr bwMode="auto">
          <a:xfrm>
            <a:off x="229296" y="2581037"/>
            <a:ext cx="1417807" cy="129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2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ree vector graphics of Undo">
            <a:extLst>
              <a:ext uri="{FF2B5EF4-FFF2-40B4-BE49-F238E27FC236}">
                <a16:creationId xmlns:a16="http://schemas.microsoft.com/office/drawing/2014/main" id="{F0DD4BDB-81AE-37D8-59A1-D8484A1E9B9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228960" y="266742"/>
            <a:ext cx="1604914" cy="153662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47B9DAE7-CDA8-8290-E5FD-40C86EA0B253}"/>
              </a:ext>
            </a:extLst>
          </p:cNvPr>
          <p:cNvSpPr>
            <a:spLocks noGrp="1"/>
          </p:cNvSpPr>
          <p:nvPr>
            <p:ph type="title"/>
          </p:nvPr>
        </p:nvSpPr>
        <p:spPr/>
        <p:txBody>
          <a:bodyPr/>
          <a:lstStyle/>
          <a:p>
            <a:r>
              <a:rPr lang="he-IL" dirty="0"/>
              <a:t>מן המקורות</a:t>
            </a:r>
          </a:p>
        </p:txBody>
      </p:sp>
      <p:sp>
        <p:nvSpPr>
          <p:cNvPr id="4" name="תיבת טקסט 3">
            <a:extLst>
              <a:ext uri="{FF2B5EF4-FFF2-40B4-BE49-F238E27FC236}">
                <a16:creationId xmlns:a16="http://schemas.microsoft.com/office/drawing/2014/main" id="{D143FBD6-F721-D0E6-FE68-C8D73857F22F}"/>
              </a:ext>
            </a:extLst>
          </p:cNvPr>
          <p:cNvSpPr txBox="1"/>
          <p:nvPr/>
        </p:nvSpPr>
        <p:spPr>
          <a:xfrm>
            <a:off x="453737" y="3456961"/>
            <a:ext cx="11284526" cy="1723549"/>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"לָמָּה </a:t>
            </a:r>
            <a:r>
              <a:rPr kumimoji="0" lang="he-IL" sz="26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מַשְׁוִים</a:t>
            </a: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אֶת הַכַּעַס לַעֲבוֹדָה זָרָה: "הַטַּעַם מוּבָן לְיוֹדְעִי בִּינָה: לְפִי שֶׁבְּעֵת כַּעֲסוֹ נִסְתַּלְּקָה מִמֶּנּוּ הָאֱמוּנָה. כִּי אִלּוּ הָיָה מַאֲמִין שֶׁמֵּאֵת הַשֵּׁם </a:t>
            </a:r>
            <a:r>
              <a:rPr kumimoji="0" lang="he-IL" sz="26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הָיְתָה</a:t>
            </a: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זֹאת לוֹ, לֹא הָיָה בְּכַעַס כְּלָל! (</a:t>
            </a:r>
            <a:r>
              <a:rPr kumimoji="0" lang="he-IL" sz="26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האדמור</a:t>
            </a: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הזקן, אגרת הקודש, כ"ה)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תיבת טקסט 11">
            <a:extLst>
              <a:ext uri="{FF2B5EF4-FFF2-40B4-BE49-F238E27FC236}">
                <a16:creationId xmlns:a16="http://schemas.microsoft.com/office/drawing/2014/main" id="{14292499-B913-21F5-EFAB-171EE1157FFF}"/>
              </a:ext>
            </a:extLst>
          </p:cNvPr>
          <p:cNvSpPr txBox="1"/>
          <p:nvPr/>
        </p:nvSpPr>
        <p:spPr>
          <a:xfrm>
            <a:off x="4589829" y="2717362"/>
            <a:ext cx="7278261" cy="492443"/>
          </a:xfrm>
          <a:prstGeom prst="rect">
            <a:avLst/>
          </a:prstGeom>
          <a:noFill/>
        </p:spPr>
        <p:txBody>
          <a:bodyPr wrap="square">
            <a:spAutoFit/>
          </a:bodyPr>
          <a:lstStyle/>
          <a:p>
            <a:pPr marL="457200" marR="0" lvl="0" indent="-45720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"כָּל הַכּוֹעֵס כְּאִלּוּ עוֹבֵד עֲבוֹדָה זָרָה" (מסכת שבת דף </a:t>
            </a:r>
            <a:r>
              <a:rPr kumimoji="0" lang="he-IL" sz="26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קה</a:t>
            </a: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3" name="תיבת טקסט 2">
            <a:extLst>
              <a:ext uri="{FF2B5EF4-FFF2-40B4-BE49-F238E27FC236}">
                <a16:creationId xmlns:a16="http://schemas.microsoft.com/office/drawing/2014/main" id="{FDCE7765-F67F-2AF8-4158-B9596D8D2D36}"/>
              </a:ext>
            </a:extLst>
          </p:cNvPr>
          <p:cNvSpPr txBox="1"/>
          <p:nvPr/>
        </p:nvSpPr>
        <p:spPr>
          <a:xfrm>
            <a:off x="838200" y="4966937"/>
            <a:ext cx="10900063" cy="892552"/>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אמר רבי </a:t>
            </a:r>
            <a:r>
              <a:rPr kumimoji="0" lang="he-IL" sz="26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אילעא</a:t>
            </a: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אין העולם מתקיים אלא בשביל מי שבולם את עצמו בשעת מריבה, שנאמר "תולה ארץ על בלימה" (חולין פ"ט ע"א).</a:t>
            </a:r>
          </a:p>
        </p:txBody>
      </p:sp>
      <p:sp>
        <p:nvSpPr>
          <p:cNvPr id="8" name="תיבת טקסט 7">
            <a:extLst>
              <a:ext uri="{FF2B5EF4-FFF2-40B4-BE49-F238E27FC236}">
                <a16:creationId xmlns:a16="http://schemas.microsoft.com/office/drawing/2014/main" id="{F825E063-6919-A27C-0E94-EB25FAC67500}"/>
              </a:ext>
            </a:extLst>
          </p:cNvPr>
          <p:cNvSpPr txBox="1"/>
          <p:nvPr/>
        </p:nvSpPr>
        <p:spPr>
          <a:xfrm>
            <a:off x="453737" y="1608431"/>
            <a:ext cx="11284526" cy="1169551"/>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he-IL" sz="2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"תִּתְנַהֵג תָּמִיד לְדַבֵּר כָּל דְּבָרֶיךָ בְּנַחַת, לְכָל אָדָם וּבְכָל עֵת, וּבַזֶּה תִּנָּצֵל מִן הַכַּעַס, שֶׁהִיא מִדָּה רָעָה לְהַחְטִיא בְּנֵי אָדָם" (רבי משה בן נחמן, אגרת הרמב"ן)</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תיבת טקסט 10">
            <a:extLst>
              <a:ext uri="{FF2B5EF4-FFF2-40B4-BE49-F238E27FC236}">
                <a16:creationId xmlns:a16="http://schemas.microsoft.com/office/drawing/2014/main" id="{7DB203E9-31F8-EFA2-E0FD-3A01749C552B}"/>
              </a:ext>
            </a:extLst>
          </p:cNvPr>
          <p:cNvSpPr txBox="1"/>
          <p:nvPr/>
        </p:nvSpPr>
        <p:spPr>
          <a:xfrm>
            <a:off x="2321436" y="5984456"/>
            <a:ext cx="9211674" cy="830997"/>
          </a:xfrm>
          <a:prstGeom prst="rect">
            <a:avLst/>
          </a:prstGeom>
          <a:noFill/>
        </p:spPr>
        <p:txBody>
          <a:bodyPr wrap="square" rtlCol="1">
            <a:spAutoFit/>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0" cap="none" spc="0" normalizeH="0" baseline="0" noProof="0" dirty="0">
                <a:ln>
                  <a:noFill/>
                </a:ln>
                <a:solidFill>
                  <a:srgbClr val="FFC000">
                    <a:lumMod val="50000"/>
                  </a:srgbClr>
                </a:solidFill>
                <a:effectLst/>
                <a:uLnTx/>
                <a:uFillTx/>
                <a:latin typeface="Calibri" panose="020F0502020204030204" pitchFamily="34" charset="0"/>
                <a:ea typeface="+mn-ea"/>
                <a:cs typeface="Calibri" panose="020F0502020204030204" pitchFamily="34" charset="0"/>
              </a:rPr>
              <a:t>איזו עצות אנו יכולים להוסיף לארגז הכלים שלנו מכל אחד מהמקורות הללו?</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0" cap="none" spc="0" normalizeH="0" baseline="0" noProof="0" dirty="0">
                <a:ln>
                  <a:noFill/>
                </a:ln>
                <a:solidFill>
                  <a:srgbClr val="FFC000">
                    <a:lumMod val="50000"/>
                  </a:srgbClr>
                </a:solidFill>
                <a:effectLst/>
                <a:uLnTx/>
                <a:uFillTx/>
                <a:latin typeface="Calibri" panose="020F0502020204030204" pitchFamily="34" charset="0"/>
                <a:ea typeface="+mn-ea"/>
                <a:cs typeface="Calibri" panose="020F0502020204030204" pitchFamily="34" charset="0"/>
              </a:rPr>
              <a:t>מה יעזור לנו ליישם זאת?</a:t>
            </a:r>
          </a:p>
        </p:txBody>
      </p:sp>
    </p:spTree>
    <p:extLst>
      <p:ext uri="{BB962C8B-B14F-4D97-AF65-F5344CB8AC3E}">
        <p14:creationId xmlns:p14="http://schemas.microsoft.com/office/powerpoint/2010/main" val="133282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6F502EC4-460F-2666-848A-2C2B785021B0}"/>
              </a:ext>
            </a:extLst>
          </p:cNvPr>
          <p:cNvSpPr>
            <a:spLocks noGrp="1"/>
          </p:cNvSpPr>
          <p:nvPr>
            <p:ph type="title"/>
          </p:nvPr>
        </p:nvSpPr>
        <p:spPr>
          <a:xfrm>
            <a:off x="3896132" y="102151"/>
            <a:ext cx="4984376" cy="1325563"/>
          </a:xfrm>
        </p:spPr>
        <p:txBody>
          <a:bodyPr>
            <a:noAutofit/>
          </a:bodyPr>
          <a:lstStyle/>
          <a:p>
            <a:pPr marL="0" marR="0" lvl="0" indent="0" defTabSz="914400" rtl="1" eaLnBrk="1" fontAlgn="auto" latinLnBrk="0" hangingPunct="1">
              <a:lnSpc>
                <a:spcPct val="100000"/>
              </a:lnSpc>
              <a:spcBef>
                <a:spcPts val="0"/>
              </a:spcBef>
              <a:spcAft>
                <a:spcPts val="0"/>
              </a:spcAft>
              <a:tabLst/>
              <a:defRPr/>
            </a:pPr>
            <a:r>
              <a:rPr kumimoji="0" lang="he-IL" sz="6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מריבה ופיוס</a:t>
            </a:r>
            <a:endParaRPr lang="he-IL" dirty="0"/>
          </a:p>
        </p:txBody>
      </p:sp>
      <p:pic>
        <p:nvPicPr>
          <p:cNvPr id="5" name="מציין מיקום תוכן 4">
            <a:extLst>
              <a:ext uri="{FF2B5EF4-FFF2-40B4-BE49-F238E27FC236}">
                <a16:creationId xmlns:a16="http://schemas.microsoft.com/office/drawing/2014/main" id="{736BF7EA-28F6-9831-3283-67B360A0F14E}"/>
              </a:ext>
            </a:extLst>
          </p:cNvPr>
          <p:cNvPicPr>
            <a:picLocks noGrp="1" noChangeAspect="1"/>
          </p:cNvPicPr>
          <p:nvPr>
            <p:ph sz="quarter" idx="13"/>
          </p:nvPr>
        </p:nvPicPr>
        <p:blipFill>
          <a:blip r:embed="rId3"/>
          <a:stretch>
            <a:fillRect/>
          </a:stretch>
        </p:blipFill>
        <p:spPr>
          <a:xfrm>
            <a:off x="4863757" y="2071688"/>
            <a:ext cx="2464486" cy="2714625"/>
          </a:xfrm>
          <a:prstGeom prst="rect">
            <a:avLst/>
          </a:prstGeom>
          <a:effectLst>
            <a:softEdge rad="1270000"/>
          </a:effectLst>
        </p:spPr>
      </p:pic>
      <p:sp>
        <p:nvSpPr>
          <p:cNvPr id="7" name="תיבת טקסט 6">
            <a:extLst>
              <a:ext uri="{FF2B5EF4-FFF2-40B4-BE49-F238E27FC236}">
                <a16:creationId xmlns:a16="http://schemas.microsoft.com/office/drawing/2014/main" id="{093E9187-9D49-5BC5-76D8-3976AC098F99}"/>
              </a:ext>
            </a:extLst>
          </p:cNvPr>
          <p:cNvSpPr txBox="1"/>
          <p:nvPr/>
        </p:nvSpPr>
        <p:spPr>
          <a:xfrm>
            <a:off x="5257800" y="2109303"/>
            <a:ext cx="6096000" cy="3023392"/>
          </a:xfrm>
          <a:prstGeom prst="rect">
            <a:avLst/>
          </a:prstGeom>
          <a:noFill/>
        </p:spPr>
        <p:txBody>
          <a:bodyPr wrap="square">
            <a:spAutoFit/>
          </a:bodyPr>
          <a:lstStyle/>
          <a:p>
            <a:pPr marL="0" marR="0" lvl="0" indent="0" algn="ct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עבר זמן. </a:t>
            </a:r>
          </a:p>
          <a:p>
            <a:pPr marL="0" marR="0" lvl="0" indent="0" algn="ct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נרגעתם, השלמתם והתפייסתם. </a:t>
            </a:r>
          </a:p>
          <a:p>
            <a:pPr marL="0" marR="0" lvl="0" indent="0" algn="ct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כעת, השלימו עם הדף.  </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מציין מיקום תוכן 4">
            <a:extLst>
              <a:ext uri="{FF2B5EF4-FFF2-40B4-BE49-F238E27FC236}">
                <a16:creationId xmlns:a16="http://schemas.microsoft.com/office/drawing/2014/main" id="{77DD9EFE-DC0E-3122-50FF-F38EB8EB2DCB}"/>
              </a:ext>
            </a:extLst>
          </p:cNvPr>
          <p:cNvPicPr>
            <a:picLocks noChangeAspect="1"/>
          </p:cNvPicPr>
          <p:nvPr/>
        </p:nvPicPr>
        <p:blipFill>
          <a:blip r:embed="rId3"/>
          <a:stretch>
            <a:fillRect/>
          </a:stretch>
        </p:blipFill>
        <p:spPr>
          <a:xfrm>
            <a:off x="-328864" y="265149"/>
            <a:ext cx="6736080" cy="7419923"/>
          </a:xfrm>
          <a:prstGeom prst="rect">
            <a:avLst/>
          </a:prstGeom>
          <a:noFill/>
          <a:ln>
            <a:noFill/>
          </a:ln>
          <a:effectLst>
            <a:softEdge rad="1270000"/>
          </a:effectLst>
        </p:spPr>
      </p:pic>
    </p:spTree>
    <p:extLst>
      <p:ext uri="{BB962C8B-B14F-4D97-AF65-F5344CB8AC3E}">
        <p14:creationId xmlns:p14="http://schemas.microsoft.com/office/powerpoint/2010/main" val="388102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B236A013-C8E1-D0D2-06A7-EE251E7E8BFE}"/>
              </a:ext>
            </a:extLst>
          </p:cNvPr>
          <p:cNvSpPr txBox="1"/>
          <p:nvPr/>
        </p:nvSpPr>
        <p:spPr>
          <a:xfrm>
            <a:off x="1831781" y="253859"/>
            <a:ext cx="8528437" cy="100303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האם הצלחתם לתקן את הנזק שנגרם?</a:t>
            </a:r>
          </a:p>
        </p:txBody>
      </p:sp>
      <p:pic>
        <p:nvPicPr>
          <p:cNvPr id="6148" name="Picture 4" descr="Free Paper Stationery illustration and picture">
            <a:extLst>
              <a:ext uri="{FF2B5EF4-FFF2-40B4-BE49-F238E27FC236}">
                <a16:creationId xmlns:a16="http://schemas.microsoft.com/office/drawing/2014/main" id="{9B714845-0FAC-B6D5-BA4F-3D416BC22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45220" y="939984"/>
            <a:ext cx="5361193" cy="6209172"/>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C0EC9ADF-C536-7A47-2943-F501E47B400E}"/>
              </a:ext>
            </a:extLst>
          </p:cNvPr>
          <p:cNvSpPr txBox="1"/>
          <p:nvPr/>
        </p:nvSpPr>
        <p:spPr>
          <a:xfrm>
            <a:off x="6996402" y="1917745"/>
            <a:ext cx="4077461" cy="4050019"/>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האם הצלחתם לתקן את הנזק שנגרם?</a:t>
            </a:r>
            <a:r>
              <a:rPr kumimoji="0" lang="he-IL" sz="4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400" dirty="0">
                <a:latin typeface="Calibri" panose="020F0502020204030204" pitchFamily="34" charset="0"/>
                <a:cs typeface="Calibri" panose="020F0502020204030204" pitchFamily="34" charset="0"/>
              </a:rPr>
              <a:t>האם זה אפשרי?</a:t>
            </a:r>
          </a:p>
        </p:txBody>
      </p:sp>
      <p:pic>
        <p:nvPicPr>
          <p:cNvPr id="6154" name="Picture 10" descr="Free Question Question Mark vector and picture">
            <a:extLst>
              <a:ext uri="{FF2B5EF4-FFF2-40B4-BE49-F238E27FC236}">
                <a16:creationId xmlns:a16="http://schemas.microsoft.com/office/drawing/2014/main" id="{85560D00-0826-FDF8-A239-BFBAE360DE76}"/>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56034" y="1917745"/>
            <a:ext cx="2139566" cy="386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גרפיקה 3">
            <a:extLst>
              <a:ext uri="{FF2B5EF4-FFF2-40B4-BE49-F238E27FC236}">
                <a16:creationId xmlns:a16="http://schemas.microsoft.com/office/drawing/2014/main" id="{E8D31D00-30F6-CEEE-0AA3-A93F88D3B9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2995" y="897835"/>
            <a:ext cx="7508660" cy="5062330"/>
          </a:xfrm>
          <a:prstGeom prst="rect">
            <a:avLst/>
          </a:prstGeom>
        </p:spPr>
      </p:pic>
      <p:sp>
        <p:nvSpPr>
          <p:cNvPr id="5" name="תיבת טקסט 4">
            <a:extLst>
              <a:ext uri="{FF2B5EF4-FFF2-40B4-BE49-F238E27FC236}">
                <a16:creationId xmlns:a16="http://schemas.microsoft.com/office/drawing/2014/main" id="{928564F1-18D8-81C9-E709-7D2A382421B8}"/>
              </a:ext>
            </a:extLst>
          </p:cNvPr>
          <p:cNvSpPr txBox="1"/>
          <p:nvPr/>
        </p:nvSpPr>
        <p:spPr>
          <a:xfrm>
            <a:off x="2583707" y="1589993"/>
            <a:ext cx="4886940" cy="3330464"/>
          </a:xfrm>
          <a:prstGeom prst="rect">
            <a:avLst/>
          </a:prstGeom>
          <a:noFill/>
        </p:spPr>
        <p:txBody>
          <a:bodyPr wrap="square" rtlCol="1">
            <a:spAutoFit/>
          </a:bodyPr>
          <a:lstStyle/>
          <a:p>
            <a:pPr algn="ctr">
              <a:lnSpc>
                <a:spcPct val="150000"/>
              </a:lnSpc>
            </a:pPr>
            <a:r>
              <a:rPr lang="he-IL" sz="3600" dirty="0">
                <a:effectLst/>
                <a:latin typeface="Calibri" panose="020F0502020204030204" pitchFamily="34" charset="0"/>
                <a:cs typeface="Calibri" panose="020F0502020204030204" pitchFamily="34" charset="0"/>
              </a:rPr>
              <a:t>מה השונה והדומה </a:t>
            </a:r>
          </a:p>
          <a:p>
            <a:pPr algn="ctr">
              <a:lnSpc>
                <a:spcPct val="150000"/>
              </a:lnSpc>
            </a:pPr>
            <a:r>
              <a:rPr lang="he-IL" sz="3600" dirty="0">
                <a:effectLst/>
                <a:latin typeface="Calibri" panose="020F0502020204030204" pitchFamily="34" charset="0"/>
                <a:cs typeface="Calibri" panose="020F0502020204030204" pitchFamily="34" charset="0"/>
              </a:rPr>
              <a:t>בין הפעילות שעשינו עכשיו לבין מצבים שקורים לנו בחיי היום-יום שלנו?</a:t>
            </a:r>
          </a:p>
        </p:txBody>
      </p:sp>
      <p:sp>
        <p:nvSpPr>
          <p:cNvPr id="2" name="תיבת טקסט 1">
            <a:extLst>
              <a:ext uri="{FF2B5EF4-FFF2-40B4-BE49-F238E27FC236}">
                <a16:creationId xmlns:a16="http://schemas.microsoft.com/office/drawing/2014/main" id="{15A761FC-7577-40CB-992C-B683DD7D01B0}"/>
              </a:ext>
            </a:extLst>
          </p:cNvPr>
          <p:cNvSpPr txBox="1"/>
          <p:nvPr/>
        </p:nvSpPr>
        <p:spPr>
          <a:xfrm>
            <a:off x="7180730" y="161364"/>
            <a:ext cx="4397188" cy="1107996"/>
          </a:xfrm>
          <a:prstGeom prst="rect">
            <a:avLst/>
          </a:prstGeom>
          <a:noFill/>
        </p:spPr>
        <p:txBody>
          <a:bodyPr wrap="square" rtlCol="1">
            <a:spAutoFit/>
          </a:bodyPr>
          <a:lstStyle/>
          <a:p>
            <a:r>
              <a:rPr lang="he-IL" sz="6600" dirty="0">
                <a:solidFill>
                  <a:schemeClr val="bg1"/>
                </a:solidFill>
                <a:latin typeface="Calibri" panose="020F0502020204030204" pitchFamily="34" charset="0"/>
                <a:cs typeface="Calibri" panose="020F0502020204030204" pitchFamily="34" charset="0"/>
              </a:rPr>
              <a:t>רגע חושבים..</a:t>
            </a:r>
          </a:p>
        </p:txBody>
      </p:sp>
      <p:pic>
        <p:nvPicPr>
          <p:cNvPr id="3" name="Picture 2" descr="Free Set Chalk Out illustration and picture">
            <a:extLst>
              <a:ext uri="{FF2B5EF4-FFF2-40B4-BE49-F238E27FC236}">
                <a16:creationId xmlns:a16="http://schemas.microsoft.com/office/drawing/2014/main" id="{DC7D1C4B-7C1C-5782-6CDF-18A4381B961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133" t="30927" r="34570" b="56289"/>
          <a:stretch/>
        </p:blipFill>
        <p:spPr bwMode="auto">
          <a:xfrm rot="14580152">
            <a:off x="1863051" y="2493942"/>
            <a:ext cx="941200" cy="1107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Set Chalk Out illustration and picture">
            <a:extLst>
              <a:ext uri="{FF2B5EF4-FFF2-40B4-BE49-F238E27FC236}">
                <a16:creationId xmlns:a16="http://schemas.microsoft.com/office/drawing/2014/main" id="{AB5D7661-ADAD-698F-FE48-22C8E1830C2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365" t="4124" r="49843" b="86699"/>
          <a:stretch/>
        </p:blipFill>
        <p:spPr bwMode="auto">
          <a:xfrm rot="11051235">
            <a:off x="6764355" y="5433124"/>
            <a:ext cx="776951" cy="1054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Set Chalk Out illustration and picture">
            <a:extLst>
              <a:ext uri="{FF2B5EF4-FFF2-40B4-BE49-F238E27FC236}">
                <a16:creationId xmlns:a16="http://schemas.microsoft.com/office/drawing/2014/main" id="{349D11DE-D699-54A1-3936-DA78C802EFE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361" t="32164" r="61872" b="60963"/>
          <a:stretch/>
        </p:blipFill>
        <p:spPr bwMode="auto">
          <a:xfrm>
            <a:off x="2122795" y="1511201"/>
            <a:ext cx="921825" cy="698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Set Chalk Out illustration and picture">
            <a:extLst>
              <a:ext uri="{FF2B5EF4-FFF2-40B4-BE49-F238E27FC236}">
                <a16:creationId xmlns:a16="http://schemas.microsoft.com/office/drawing/2014/main" id="{B733B5C6-2F65-6A2C-1A3E-8287209C56A2}"/>
              </a:ext>
            </a:extLst>
          </p:cNvPr>
          <p:cNvPicPr>
            <a:picLocks noChangeAspect="1" noChangeArrowheads="1"/>
          </p:cNvPicPr>
          <p:nvPr/>
        </p:nvPicPr>
        <p:blipFill rotWithShape="1">
          <a:blip r:embed="rId4">
            <a:clrChange>
              <a:clrFrom>
                <a:srgbClr val="FCFCFE"/>
              </a:clrFrom>
              <a:clrTo>
                <a:srgbClr val="FCFCFE">
                  <a:alpha val="0"/>
                </a:srgbClr>
              </a:clrTo>
            </a:clrChange>
            <a:extLst>
              <a:ext uri="{28A0092B-C50C-407E-A947-70E740481C1C}">
                <a14:useLocalDpi xmlns:a14="http://schemas.microsoft.com/office/drawing/2010/main" val="0"/>
              </a:ext>
            </a:extLst>
          </a:blip>
          <a:srcRect l="63782" t="60617" r="26922" b="29761"/>
          <a:stretch/>
        </p:blipFill>
        <p:spPr bwMode="auto">
          <a:xfrm rot="11337752">
            <a:off x="5435336" y="5556279"/>
            <a:ext cx="1128821" cy="100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4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ree Note Sticky Note vector and picture">
            <a:extLst>
              <a:ext uri="{FF2B5EF4-FFF2-40B4-BE49-F238E27FC236}">
                <a16:creationId xmlns:a16="http://schemas.microsoft.com/office/drawing/2014/main" id="{C0E9759B-CD59-A1F5-A491-7A7F79C3D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54" y="824273"/>
            <a:ext cx="13088471" cy="6696075"/>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5">
            <a:extLst>
              <a:ext uri="{FF2B5EF4-FFF2-40B4-BE49-F238E27FC236}">
                <a16:creationId xmlns:a16="http://schemas.microsoft.com/office/drawing/2014/main" id="{8B42B87F-3315-6D95-A308-829DEBAE2138}"/>
              </a:ext>
            </a:extLst>
          </p:cNvPr>
          <p:cNvSpPr>
            <a:spLocks noGrp="1"/>
          </p:cNvSpPr>
          <p:nvPr>
            <p:ph type="title"/>
          </p:nvPr>
        </p:nvSpPr>
        <p:spPr/>
        <p:txBody>
          <a:bodyPr/>
          <a:lstStyle/>
          <a:p>
            <a:r>
              <a:rPr lang="he-IL" dirty="0"/>
              <a:t>המסר שלנו</a:t>
            </a:r>
          </a:p>
        </p:txBody>
      </p:sp>
      <p:sp>
        <p:nvSpPr>
          <p:cNvPr id="3" name="מציין מיקום טקסט 2">
            <a:extLst>
              <a:ext uri="{FF2B5EF4-FFF2-40B4-BE49-F238E27FC236}">
                <a16:creationId xmlns:a16="http://schemas.microsoft.com/office/drawing/2014/main" id="{06877524-F89C-6F6A-602C-13DCC8109EBE}"/>
              </a:ext>
            </a:extLst>
          </p:cNvPr>
          <p:cNvSpPr>
            <a:spLocks noGrp="1"/>
          </p:cNvSpPr>
          <p:nvPr>
            <p:ph sz="quarter" idx="13"/>
          </p:nvPr>
        </p:nvSpPr>
        <p:spPr>
          <a:xfrm>
            <a:off x="192741" y="1608078"/>
            <a:ext cx="10699376" cy="4846510"/>
          </a:xfrm>
        </p:spPr>
        <p:txBody>
          <a:bodyPr>
            <a:noAutofit/>
          </a:bodyPr>
          <a:lstStyle/>
          <a:p>
            <a:pPr marL="50800" indent="0" algn="ctr">
              <a:lnSpc>
                <a:spcPct val="100000"/>
              </a:lnSpc>
              <a:buNone/>
            </a:pPr>
            <a:r>
              <a:rPr lang="he-IL" sz="3400" b="1" dirty="0"/>
              <a:t>במצבים שונים טבעי שנחוש כעס.</a:t>
            </a:r>
          </a:p>
          <a:p>
            <a:pPr marL="50800" indent="0" algn="ctr">
              <a:lnSpc>
                <a:spcPct val="100000"/>
              </a:lnSpc>
              <a:buNone/>
            </a:pPr>
            <a:r>
              <a:rPr lang="he-IL" sz="3400" b="1" dirty="0"/>
              <a:t>עוצמת הכעס והאופן שבו נבטא אותו ישפיעו עלינו </a:t>
            </a:r>
          </a:p>
          <a:p>
            <a:pPr marL="50800" indent="0" algn="ctr">
              <a:lnSpc>
                <a:spcPct val="100000"/>
              </a:lnSpc>
              <a:buNone/>
            </a:pPr>
            <a:r>
              <a:rPr lang="he-IL" sz="3400" b="1" dirty="0"/>
              <a:t>ועל הסובבים אותנו.</a:t>
            </a:r>
            <a:br>
              <a:rPr lang="en-US" sz="3400" b="1" dirty="0"/>
            </a:br>
            <a:r>
              <a:rPr lang="he-IL" sz="3400" b="1" dirty="0"/>
              <a:t>ככל שהנייר יותר חתוך ופגוע, </a:t>
            </a:r>
            <a:br>
              <a:rPr lang="en-US" sz="3400" b="1" dirty="0"/>
            </a:br>
            <a:r>
              <a:rPr lang="he-IL" sz="3400" b="1" dirty="0"/>
              <a:t>יישארו בו יותר סימנים וצלקות שקשה לתקן.</a:t>
            </a:r>
            <a:endParaRPr lang="en-US" sz="3400" b="1" dirty="0"/>
          </a:p>
          <a:p>
            <a:pPr marL="50800" indent="0" algn="ctr">
              <a:lnSpc>
                <a:spcPct val="100000"/>
              </a:lnSpc>
              <a:buNone/>
            </a:pPr>
            <a:r>
              <a:rPr lang="he-IL" sz="3400" b="1" dirty="0"/>
              <a:t>ככל שנגיב קשה יותר בשעת כעס  –</a:t>
            </a:r>
          </a:p>
          <a:p>
            <a:pPr marL="50800" indent="0" algn="ctr">
              <a:lnSpc>
                <a:spcPct val="100000"/>
              </a:lnSpc>
              <a:buNone/>
            </a:pPr>
            <a:r>
              <a:rPr lang="he-IL" sz="3400" b="1" dirty="0"/>
              <a:t>כך יהיה קשה יותר להתחבר שוב, לתקן את הקשר </a:t>
            </a:r>
            <a:br>
              <a:rPr lang="en-US" sz="3400" b="1" dirty="0"/>
            </a:br>
            <a:r>
              <a:rPr lang="he-IL" sz="3400" b="1" dirty="0"/>
              <a:t>ולהתפייס עם החבר הנפגע.</a:t>
            </a:r>
            <a:endParaRPr lang="he-IL" sz="3400" strike="sngStrike" dirty="0"/>
          </a:p>
        </p:txBody>
      </p:sp>
    </p:spTree>
    <p:extLst>
      <p:ext uri="{BB962C8B-B14F-4D97-AF65-F5344CB8AC3E}">
        <p14:creationId xmlns:p14="http://schemas.microsoft.com/office/powerpoint/2010/main" val="11682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A492727C-A0BF-3371-E113-2CFC036DF222}"/>
              </a:ext>
            </a:extLst>
          </p:cNvPr>
          <p:cNvSpPr>
            <a:spLocks noGrp="1"/>
          </p:cNvSpPr>
          <p:nvPr>
            <p:ph type="body" idx="1"/>
          </p:nvPr>
        </p:nvSpPr>
        <p:spPr>
          <a:xfrm>
            <a:off x="919971" y="714375"/>
            <a:ext cx="10806546" cy="2714625"/>
          </a:xfrm>
        </p:spPr>
        <p:txBody>
          <a:bodyPr/>
          <a:lstStyle/>
          <a:p>
            <a:pPr marL="50800" indent="0">
              <a:buNone/>
            </a:pPr>
            <a:r>
              <a:rPr lang="he-IL" sz="2000" b="1" dirty="0"/>
              <a:t>מדחום רגשות: </a:t>
            </a:r>
            <a:r>
              <a:rPr lang="he-IL" sz="2000" dirty="0"/>
              <a:t>בשעת המריבה, נסו להסביר כמה כעסתם באמצעות מד הכעס:</a:t>
            </a:r>
          </a:p>
          <a:p>
            <a:endParaRPr lang="he-IL" dirty="0"/>
          </a:p>
        </p:txBody>
      </p:sp>
      <p:sp>
        <p:nvSpPr>
          <p:cNvPr id="7" name="כותרת 6">
            <a:extLst>
              <a:ext uri="{FF2B5EF4-FFF2-40B4-BE49-F238E27FC236}">
                <a16:creationId xmlns:a16="http://schemas.microsoft.com/office/drawing/2014/main" id="{0AE229BD-9265-6A00-935A-32DBB466AA13}"/>
              </a:ext>
            </a:extLst>
          </p:cNvPr>
          <p:cNvSpPr>
            <a:spLocks noGrp="1"/>
          </p:cNvSpPr>
          <p:nvPr>
            <p:ph type="title" idx="4294967295"/>
          </p:nvPr>
        </p:nvSpPr>
        <p:spPr>
          <a:xfrm>
            <a:off x="838200" y="-255588"/>
            <a:ext cx="10515600" cy="1325563"/>
          </a:xfrm>
        </p:spPr>
        <p:txBody>
          <a:bodyPr>
            <a:normAutofit/>
          </a:bodyPr>
          <a:lstStyle/>
          <a:p>
            <a:pPr algn="ctr"/>
            <a:r>
              <a:rPr lang="he-IL" sz="4000" b="1" dirty="0">
                <a:solidFill>
                  <a:schemeClr val="bg1"/>
                </a:solidFill>
              </a:rPr>
              <a:t>דף עבודה בכיתה</a:t>
            </a:r>
          </a:p>
        </p:txBody>
      </p:sp>
      <p:sp>
        <p:nvSpPr>
          <p:cNvPr id="8" name="תיבת טקסט 7">
            <a:extLst>
              <a:ext uri="{FF2B5EF4-FFF2-40B4-BE49-F238E27FC236}">
                <a16:creationId xmlns:a16="http://schemas.microsoft.com/office/drawing/2014/main" id="{16016BBB-4E82-AD56-7AB9-8094EAA4B89A}"/>
              </a:ext>
            </a:extLst>
          </p:cNvPr>
          <p:cNvSpPr txBox="1"/>
          <p:nvPr/>
        </p:nvSpPr>
        <p:spPr>
          <a:xfrm>
            <a:off x="349419" y="2598408"/>
            <a:ext cx="11355456" cy="400110"/>
          </a:xfrm>
          <a:prstGeom prst="rect">
            <a:avLst/>
          </a:prstGeom>
          <a:noFill/>
        </p:spPr>
        <p:txBody>
          <a:bodyPr wrap="square" rtlCol="1">
            <a:spAutoFit/>
          </a:bodyPr>
          <a:lstStyle/>
          <a:p>
            <a:r>
              <a:rPr lang="he-IL" sz="2000" b="1" dirty="0">
                <a:latin typeface="Calibri" panose="020F0502020204030204" pitchFamily="34" charset="0"/>
                <a:cs typeface="Calibri" panose="020F0502020204030204" pitchFamily="34" charset="0"/>
              </a:rPr>
              <a:t>סרגל תגובות: </a:t>
            </a:r>
            <a:r>
              <a:rPr lang="he-IL" sz="2000" dirty="0">
                <a:latin typeface="Calibri" panose="020F0502020204030204" pitchFamily="34" charset="0"/>
                <a:cs typeface="Calibri" panose="020F0502020204030204" pitchFamily="34" charset="0"/>
              </a:rPr>
              <a:t>סמנו את התגובה האופיינית שלכם בשעת כעס:</a:t>
            </a:r>
            <a:endParaRPr lang="he-IL" sz="2000" b="1" dirty="0">
              <a:latin typeface="Calibri" panose="020F0502020204030204" pitchFamily="34" charset="0"/>
              <a:cs typeface="Calibri" panose="020F0502020204030204" pitchFamily="34" charset="0"/>
            </a:endParaRPr>
          </a:p>
        </p:txBody>
      </p:sp>
      <p:sp>
        <p:nvSpPr>
          <p:cNvPr id="9" name="מלבן: פינות מעוגלות 8">
            <a:extLst>
              <a:ext uri="{FF2B5EF4-FFF2-40B4-BE49-F238E27FC236}">
                <a16:creationId xmlns:a16="http://schemas.microsoft.com/office/drawing/2014/main" id="{A6BC7322-5F79-27E1-F6B5-A02BA9287390}"/>
              </a:ext>
            </a:extLst>
          </p:cNvPr>
          <p:cNvSpPr/>
          <p:nvPr/>
        </p:nvSpPr>
        <p:spPr>
          <a:xfrm>
            <a:off x="465482" y="3087798"/>
            <a:ext cx="1760883" cy="1057675"/>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מרביץ ומשתולל</a:t>
            </a:r>
            <a:endParaRPr lang="he-IL" sz="2800" dirty="0">
              <a:latin typeface="Calibri" panose="020F0502020204030204" pitchFamily="34" charset="0"/>
              <a:cs typeface="Calibri" panose="020F0502020204030204" pitchFamily="34" charset="0"/>
            </a:endParaRPr>
          </a:p>
        </p:txBody>
      </p:sp>
      <p:sp>
        <p:nvSpPr>
          <p:cNvPr id="10" name="מלבן: פינות מעוגלות 9">
            <a:extLst>
              <a:ext uri="{FF2B5EF4-FFF2-40B4-BE49-F238E27FC236}">
                <a16:creationId xmlns:a16="http://schemas.microsoft.com/office/drawing/2014/main" id="{D16BA5B7-047F-27C1-831B-2010EE983FEF}"/>
              </a:ext>
            </a:extLst>
          </p:cNvPr>
          <p:cNvSpPr/>
          <p:nvPr/>
        </p:nvSpPr>
        <p:spPr>
          <a:xfrm>
            <a:off x="8521029" y="3122109"/>
            <a:ext cx="1619747" cy="1022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err="1">
                <a:latin typeface="Calibri" panose="020F0502020204030204" pitchFamily="34" charset="0"/>
                <a:cs typeface="Calibri" panose="020F0502020204030204" pitchFamily="34" charset="0"/>
              </a:rPr>
              <a:t>מתעלמ</a:t>
            </a:r>
            <a:r>
              <a:rPr lang="he-IL" sz="2400" dirty="0">
                <a:latin typeface="Calibri" panose="020F0502020204030204" pitchFamily="34" charset="0"/>
                <a:cs typeface="Calibri" panose="020F0502020204030204" pitchFamily="34" charset="0"/>
              </a:rPr>
              <a:t>/ת, כאילו לא קרה כלום</a:t>
            </a:r>
          </a:p>
        </p:txBody>
      </p:sp>
      <p:sp>
        <p:nvSpPr>
          <p:cNvPr id="11" name="מלבן: פינות מעוגלות 10">
            <a:extLst>
              <a:ext uri="{FF2B5EF4-FFF2-40B4-BE49-F238E27FC236}">
                <a16:creationId xmlns:a16="http://schemas.microsoft.com/office/drawing/2014/main" id="{46A8C800-995D-2A94-0684-8C6F6B0A60AD}"/>
              </a:ext>
            </a:extLst>
          </p:cNvPr>
          <p:cNvSpPr/>
          <p:nvPr/>
        </p:nvSpPr>
        <p:spPr>
          <a:xfrm>
            <a:off x="4520960" y="3122228"/>
            <a:ext cx="1705474" cy="1023245"/>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מדבר על מה שמפריע לי</a:t>
            </a:r>
          </a:p>
        </p:txBody>
      </p:sp>
      <p:sp>
        <p:nvSpPr>
          <p:cNvPr id="12" name="מלבן: פינות מעוגלות 11">
            <a:extLst>
              <a:ext uri="{FF2B5EF4-FFF2-40B4-BE49-F238E27FC236}">
                <a16:creationId xmlns:a16="http://schemas.microsoft.com/office/drawing/2014/main" id="{2BC37DF4-37D1-586F-6371-7C199B44344F}"/>
              </a:ext>
            </a:extLst>
          </p:cNvPr>
          <p:cNvSpPr/>
          <p:nvPr/>
        </p:nvSpPr>
        <p:spPr>
          <a:xfrm>
            <a:off x="2563789" y="3095924"/>
            <a:ext cx="1619747" cy="1025394"/>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כועס, הולך לצד להירגע</a:t>
            </a:r>
          </a:p>
        </p:txBody>
      </p:sp>
      <p:sp>
        <p:nvSpPr>
          <p:cNvPr id="13" name="מלבן: פינות מעוגלות 12">
            <a:extLst>
              <a:ext uri="{FF2B5EF4-FFF2-40B4-BE49-F238E27FC236}">
                <a16:creationId xmlns:a16="http://schemas.microsoft.com/office/drawing/2014/main" id="{F5A30124-586E-DA22-0E2E-0E884C33B19D}"/>
              </a:ext>
            </a:extLst>
          </p:cNvPr>
          <p:cNvSpPr/>
          <p:nvPr/>
        </p:nvSpPr>
        <p:spPr>
          <a:xfrm>
            <a:off x="6544391" y="3122109"/>
            <a:ext cx="1619747" cy="1022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בוכה,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חסר/ת אונים</a:t>
            </a:r>
          </a:p>
        </p:txBody>
      </p:sp>
      <p:sp>
        <p:nvSpPr>
          <p:cNvPr id="14" name="מלבן: פינות מעוגלות 13">
            <a:extLst>
              <a:ext uri="{FF2B5EF4-FFF2-40B4-BE49-F238E27FC236}">
                <a16:creationId xmlns:a16="http://schemas.microsoft.com/office/drawing/2014/main" id="{048AD4C4-7124-0701-8A80-C2E5FED0B759}"/>
              </a:ext>
            </a:extLst>
          </p:cNvPr>
          <p:cNvSpPr/>
          <p:nvPr/>
        </p:nvSpPr>
        <p:spPr>
          <a:xfrm>
            <a:off x="10404837" y="3108391"/>
            <a:ext cx="1619747" cy="1022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אחר:  </a:t>
            </a:r>
          </a:p>
        </p:txBody>
      </p:sp>
      <p:sp>
        <p:nvSpPr>
          <p:cNvPr id="15" name="תיבת טקסט 14">
            <a:extLst>
              <a:ext uri="{FF2B5EF4-FFF2-40B4-BE49-F238E27FC236}">
                <a16:creationId xmlns:a16="http://schemas.microsoft.com/office/drawing/2014/main" id="{0ED748E5-402F-7A93-8E59-4746637B461B}"/>
              </a:ext>
            </a:extLst>
          </p:cNvPr>
          <p:cNvSpPr txBox="1"/>
          <p:nvPr/>
        </p:nvSpPr>
        <p:spPr>
          <a:xfrm>
            <a:off x="349419" y="4426565"/>
            <a:ext cx="11675165" cy="2431435"/>
          </a:xfrm>
          <a:prstGeom prst="rect">
            <a:avLst/>
          </a:prstGeom>
          <a:noFill/>
        </p:spPr>
        <p:txBody>
          <a:bodyPr wrap="square" rtlCol="1">
            <a:spAutoFit/>
          </a:bodyPr>
          <a:lstStyle/>
          <a:p>
            <a:r>
              <a:rPr lang="he-IL" sz="2400" dirty="0">
                <a:latin typeface="Calibri" panose="020F0502020204030204" pitchFamily="34" charset="0"/>
                <a:cs typeface="Calibri" panose="020F0502020204030204" pitchFamily="34" charset="0"/>
              </a:rPr>
              <a:t>הסבירו במילים שלכם, מה קורה לכם בשעת כעס ומדוע? </a:t>
            </a:r>
            <a:r>
              <a:rPr lang="he-IL" sz="2800" dirty="0">
                <a:latin typeface="Calibri" panose="020F0502020204030204" pitchFamily="34" charset="0"/>
                <a:cs typeface="Calibri" panose="020F0502020204030204" pitchFamily="34" charset="0"/>
              </a:rPr>
              <a:t>________________________________________________________________________________________________________________________________</a:t>
            </a:r>
          </a:p>
          <a:p>
            <a:r>
              <a:rPr lang="he-IL" sz="2400" dirty="0">
                <a:latin typeface="Calibri" panose="020F0502020204030204" pitchFamily="34" charset="0"/>
                <a:cs typeface="Calibri" panose="020F0502020204030204" pitchFamily="34" charset="0"/>
              </a:rPr>
              <a:t>מה יכול לעזור לי באותו רגע? מה הייתי רוצה ללמוד לשנות בהתנהגותי? </a:t>
            </a:r>
            <a:r>
              <a:rPr lang="he-IL" sz="2400" b="1" dirty="0">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a:t>
            </a:r>
          </a:p>
        </p:txBody>
      </p:sp>
      <p:sp>
        <p:nvSpPr>
          <p:cNvPr id="4" name="מלבן: פינות מעוגלות 3">
            <a:extLst>
              <a:ext uri="{FF2B5EF4-FFF2-40B4-BE49-F238E27FC236}">
                <a16:creationId xmlns:a16="http://schemas.microsoft.com/office/drawing/2014/main" id="{EEB05243-8AD3-CB81-0111-EAEEB7CAB8BE}"/>
              </a:ext>
            </a:extLst>
          </p:cNvPr>
          <p:cNvSpPr/>
          <p:nvPr/>
        </p:nvSpPr>
        <p:spPr>
          <a:xfrm>
            <a:off x="8499387" y="3122228"/>
            <a:ext cx="1619747" cy="1022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מתעלם, כאילו לא קרה כלום</a:t>
            </a:r>
          </a:p>
        </p:txBody>
      </p:sp>
      <p:sp>
        <p:nvSpPr>
          <p:cNvPr id="5" name="מלבן: פינות מעוגלות 4">
            <a:extLst>
              <a:ext uri="{FF2B5EF4-FFF2-40B4-BE49-F238E27FC236}">
                <a16:creationId xmlns:a16="http://schemas.microsoft.com/office/drawing/2014/main" id="{4433B01F-D456-82D6-4C3E-86708102D4D3}"/>
              </a:ext>
            </a:extLst>
          </p:cNvPr>
          <p:cNvSpPr/>
          <p:nvPr/>
        </p:nvSpPr>
        <p:spPr>
          <a:xfrm>
            <a:off x="6522749" y="3122228"/>
            <a:ext cx="1619747" cy="1022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בוכה,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חסר אונים</a:t>
            </a:r>
          </a:p>
        </p:txBody>
      </p:sp>
      <p:sp>
        <p:nvSpPr>
          <p:cNvPr id="6" name="מלבן: פינות מעוגלות 5">
            <a:extLst>
              <a:ext uri="{FF2B5EF4-FFF2-40B4-BE49-F238E27FC236}">
                <a16:creationId xmlns:a16="http://schemas.microsoft.com/office/drawing/2014/main" id="{F5E18BA9-295E-648E-8274-D11A64ECAB5E}"/>
              </a:ext>
            </a:extLst>
          </p:cNvPr>
          <p:cNvSpPr/>
          <p:nvPr/>
        </p:nvSpPr>
        <p:spPr>
          <a:xfrm>
            <a:off x="10383195" y="3108510"/>
            <a:ext cx="1619747" cy="1022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אחר:  </a:t>
            </a:r>
          </a:p>
        </p:txBody>
      </p:sp>
      <p:pic>
        <p:nvPicPr>
          <p:cNvPr id="2" name="Picture 2" descr="Free Sheets Plants illustration and picture">
            <a:extLst>
              <a:ext uri="{FF2B5EF4-FFF2-40B4-BE49-F238E27FC236}">
                <a16:creationId xmlns:a16="http://schemas.microsoft.com/office/drawing/2014/main" id="{F9ECFE77-CFBC-C706-202B-5E50D6F0BFC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197" t="75163" r="36054"/>
          <a:stretch/>
        </p:blipFill>
        <p:spPr bwMode="auto">
          <a:xfrm rot="8200910">
            <a:off x="-68475" y="218308"/>
            <a:ext cx="1217216" cy="17033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Sheets Plants illustration and picture">
            <a:extLst>
              <a:ext uri="{FF2B5EF4-FFF2-40B4-BE49-F238E27FC236}">
                <a16:creationId xmlns:a16="http://schemas.microsoft.com/office/drawing/2014/main" id="{F960E342-5A28-58B7-2970-8D91E9BEF85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379" t="75464" r="31261" b="17663"/>
          <a:stretch/>
        </p:blipFill>
        <p:spPr bwMode="auto">
          <a:xfrm>
            <a:off x="1153957" y="1369241"/>
            <a:ext cx="367646" cy="471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ree Sheets Plants illustration and picture">
            <a:extLst>
              <a:ext uri="{FF2B5EF4-FFF2-40B4-BE49-F238E27FC236}">
                <a16:creationId xmlns:a16="http://schemas.microsoft.com/office/drawing/2014/main" id="{C63BB058-D956-6AD8-A01D-3715B348B2E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379" t="75464" r="31261" b="17663"/>
          <a:stretch/>
        </p:blipFill>
        <p:spPr bwMode="auto">
          <a:xfrm>
            <a:off x="141258" y="1540677"/>
            <a:ext cx="367646" cy="4713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ree Sheets Plants illustration and picture">
            <a:extLst>
              <a:ext uri="{FF2B5EF4-FFF2-40B4-BE49-F238E27FC236}">
                <a16:creationId xmlns:a16="http://schemas.microsoft.com/office/drawing/2014/main" id="{F5849957-72D1-4AA1-AAEE-50C019996B1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379" t="75464" r="31261" b="17663"/>
          <a:stretch/>
        </p:blipFill>
        <p:spPr bwMode="auto">
          <a:xfrm>
            <a:off x="485954" y="1815484"/>
            <a:ext cx="355136" cy="641696"/>
          </a:xfrm>
          <a:prstGeom prst="rect">
            <a:avLst/>
          </a:prstGeom>
          <a:noFill/>
          <a:extLst>
            <a:ext uri="{909E8E84-426E-40DD-AFC4-6F175D3DCCD1}">
              <a14:hiddenFill xmlns:a14="http://schemas.microsoft.com/office/drawing/2010/main">
                <a:solidFill>
                  <a:srgbClr val="FFFFFF"/>
                </a:solidFill>
              </a14:hiddenFill>
            </a:ext>
          </a:extLst>
        </p:spPr>
      </p:pic>
      <p:pic>
        <p:nvPicPr>
          <p:cNvPr id="23" name="תמונה 22">
            <a:extLst>
              <a:ext uri="{FF2B5EF4-FFF2-40B4-BE49-F238E27FC236}">
                <a16:creationId xmlns:a16="http://schemas.microsoft.com/office/drawing/2014/main" id="{EC6680DB-B8C7-3933-230E-E7F24E9789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50469" y="1227405"/>
            <a:ext cx="7220075" cy="1357369"/>
          </a:xfrm>
          <a:prstGeom prst="rect">
            <a:avLst/>
          </a:prstGeom>
        </p:spPr>
      </p:pic>
    </p:spTree>
    <p:extLst>
      <p:ext uri="{BB962C8B-B14F-4D97-AF65-F5344CB8AC3E}">
        <p14:creationId xmlns:p14="http://schemas.microsoft.com/office/powerpoint/2010/main" val="15824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6945D9-27C9-65CF-47C5-6B032E66E1E3}"/>
              </a:ext>
            </a:extLst>
          </p:cNvPr>
          <p:cNvSpPr>
            <a:spLocks noGrp="1"/>
          </p:cNvSpPr>
          <p:nvPr>
            <p:ph type="title"/>
          </p:nvPr>
        </p:nvSpPr>
        <p:spPr/>
        <p:txBody>
          <a:bodyPr>
            <a:noAutofit/>
          </a:bodyPr>
          <a:lstStyle/>
          <a:p>
            <a:r>
              <a:rPr lang="he-IL" sz="5400" dirty="0"/>
              <a:t>דף עבודה לדוגמא: </a:t>
            </a:r>
            <a:br>
              <a:rPr lang="en-US" sz="5400" dirty="0"/>
            </a:br>
            <a:r>
              <a:rPr lang="he-IL" sz="5400" dirty="0"/>
              <a:t>מדחום עוצמת רגשות</a:t>
            </a:r>
            <a:endParaRPr lang="he-IL" sz="2400" dirty="0">
              <a:solidFill>
                <a:schemeClr val="tx1"/>
              </a:solidFill>
              <a:highlight>
                <a:srgbClr val="FFFF00"/>
              </a:highlight>
            </a:endParaRPr>
          </a:p>
        </p:txBody>
      </p:sp>
      <p:sp>
        <p:nvSpPr>
          <p:cNvPr id="3" name="מציין מיקום טקסט 2">
            <a:extLst>
              <a:ext uri="{FF2B5EF4-FFF2-40B4-BE49-F238E27FC236}">
                <a16:creationId xmlns:a16="http://schemas.microsoft.com/office/drawing/2014/main" id="{26EC2C80-6FDD-7D81-243F-04264B66C72B}"/>
              </a:ext>
            </a:extLst>
          </p:cNvPr>
          <p:cNvSpPr>
            <a:spLocks noGrp="1"/>
          </p:cNvSpPr>
          <p:nvPr>
            <p:ph sz="quarter" idx="13"/>
          </p:nvPr>
        </p:nvSpPr>
        <p:spPr>
          <a:xfrm>
            <a:off x="944216" y="1210131"/>
            <a:ext cx="10806546" cy="2714625"/>
          </a:xfrm>
        </p:spPr>
        <p:txBody>
          <a:bodyPr>
            <a:normAutofit fontScale="92500" lnSpcReduction="20000"/>
          </a:bodyPr>
          <a:lstStyle/>
          <a:p>
            <a:pPr marL="0" marR="0" lvl="0" indent="0" algn="ctr" defTabSz="914400" rtl="1" eaLnBrk="1" fontAlgn="auto" latinLnBrk="0" hangingPunct="1">
              <a:lnSpc>
                <a:spcPct val="150000"/>
              </a:lnSpc>
              <a:spcBef>
                <a:spcPts val="0"/>
              </a:spcBef>
              <a:spcAft>
                <a:spcPts val="0"/>
              </a:spcAft>
              <a:buClrTx/>
              <a:buSzTx/>
              <a:buFontTx/>
              <a:buNone/>
              <a:tabLst/>
              <a:defRPr/>
            </a:pPr>
            <a:br>
              <a:rPr lang="en-US" sz="3600" dirty="0">
                <a:solidFill>
                  <a:srgbClr val="CC00CC"/>
                </a:solidFill>
              </a:rPr>
            </a:br>
            <a:r>
              <a:rPr lang="he-IL" sz="3200" dirty="0"/>
              <a:t>חיזרו שוב לאותה מריבה שבה נזכרתם בפעילות. </a:t>
            </a:r>
            <a:br>
              <a:rPr lang="en-US" sz="3200" dirty="0"/>
            </a:br>
            <a:r>
              <a:rPr lang="he-IL" sz="3200" dirty="0"/>
              <a:t>הקיפו בעיגול ונסו להסביר </a:t>
            </a:r>
            <a:r>
              <a:rPr lang="he-IL" sz="3600" b="1" dirty="0"/>
              <a:t>עד כמה </a:t>
            </a:r>
            <a:r>
              <a:rPr lang="he-IL" sz="3200" dirty="0"/>
              <a:t>כעסתם באותה מריבה </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3200" dirty="0"/>
              <a:t>באמצעות </a:t>
            </a:r>
            <a:r>
              <a:rPr lang="he-IL" sz="3600" b="1" dirty="0"/>
              <a:t>מד הכעס</a:t>
            </a:r>
            <a:endParaRPr lang="he-IL" sz="2400" b="1" dirty="0"/>
          </a:p>
        </p:txBody>
      </p:sp>
      <p:pic>
        <p:nvPicPr>
          <p:cNvPr id="5" name="תמונה 4">
            <a:extLst>
              <a:ext uri="{FF2B5EF4-FFF2-40B4-BE49-F238E27FC236}">
                <a16:creationId xmlns:a16="http://schemas.microsoft.com/office/drawing/2014/main" id="{B3288EC5-059F-49EB-DC74-F0347540F5C3}"/>
              </a:ext>
            </a:extLst>
          </p:cNvPr>
          <p:cNvPicPr>
            <a:picLocks noChangeAspect="1"/>
          </p:cNvPicPr>
          <p:nvPr/>
        </p:nvPicPr>
        <p:blipFill>
          <a:blip r:embed="rId3"/>
          <a:stretch>
            <a:fillRect/>
          </a:stretch>
        </p:blipFill>
        <p:spPr>
          <a:xfrm>
            <a:off x="557212" y="4136088"/>
            <a:ext cx="11077575" cy="2238375"/>
          </a:xfrm>
          <a:prstGeom prst="rect">
            <a:avLst/>
          </a:prstGeom>
        </p:spPr>
      </p:pic>
      <p:pic>
        <p:nvPicPr>
          <p:cNvPr id="14" name="Picture 2" descr="Free photos of Work">
            <a:extLst>
              <a:ext uri="{FF2B5EF4-FFF2-40B4-BE49-F238E27FC236}">
                <a16:creationId xmlns:a16="http://schemas.microsoft.com/office/drawing/2014/main" id="{64709421-4ABD-B637-78EF-ECE22C88338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426" t="10723" r="54605" b="69953"/>
          <a:stretch/>
        </p:blipFill>
        <p:spPr bwMode="auto">
          <a:xfrm>
            <a:off x="203152" y="3795263"/>
            <a:ext cx="1376112" cy="86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4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ree Background Paper illustration and picture">
            <a:extLst>
              <a:ext uri="{FF2B5EF4-FFF2-40B4-BE49-F238E27FC236}">
                <a16:creationId xmlns:a16="http://schemas.microsoft.com/office/drawing/2014/main" id="{1DC7FB08-7FA8-9561-9E60-86C7CB91D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381" y="1290918"/>
            <a:ext cx="9285619" cy="59435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40BA7FE7-4FCF-D502-E8C1-2D24ECACE26E}"/>
              </a:ext>
            </a:extLst>
          </p:cNvPr>
          <p:cNvSpPr>
            <a:spLocks noGrp="1"/>
          </p:cNvSpPr>
          <p:nvPr>
            <p:ph type="title"/>
          </p:nvPr>
        </p:nvSpPr>
        <p:spPr/>
        <p:txBody>
          <a:bodyPr/>
          <a:lstStyle/>
          <a:p>
            <a:r>
              <a:rPr lang="he-IL" dirty="0"/>
              <a:t>תגובות נפוצות ברגעי כעס</a:t>
            </a:r>
          </a:p>
        </p:txBody>
      </p:sp>
      <p:sp>
        <p:nvSpPr>
          <p:cNvPr id="4" name="מציין מיקום תוכן 3">
            <a:extLst>
              <a:ext uri="{FF2B5EF4-FFF2-40B4-BE49-F238E27FC236}">
                <a16:creationId xmlns:a16="http://schemas.microsoft.com/office/drawing/2014/main" id="{9314FE19-B3AF-4DAA-E306-9BEE8C67BC02}"/>
              </a:ext>
            </a:extLst>
          </p:cNvPr>
          <p:cNvSpPr>
            <a:spLocks noGrp="1"/>
          </p:cNvSpPr>
          <p:nvPr>
            <p:ph sz="quarter" idx="13"/>
          </p:nvPr>
        </p:nvSpPr>
        <p:spPr>
          <a:xfrm>
            <a:off x="838200" y="1927308"/>
            <a:ext cx="10806546" cy="4353176"/>
          </a:xfrm>
        </p:spPr>
        <p:txBody>
          <a:bodyPr>
            <a:normAutofit fontScale="77500" lnSpcReduction="20000"/>
          </a:bodyPr>
          <a:lstStyle/>
          <a:p>
            <a:pPr>
              <a:lnSpc>
                <a:spcPct val="150000"/>
              </a:lnSpc>
              <a:buClr>
                <a:schemeClr val="tx1"/>
              </a:buClr>
              <a:buFont typeface="Wingdings" panose="05000000000000000000" pitchFamily="2" charset="2"/>
              <a:buChar char="Ø"/>
            </a:pPr>
            <a:r>
              <a:rPr lang="he-IL" sz="3500" dirty="0"/>
              <a:t> </a:t>
            </a:r>
            <a:r>
              <a:rPr lang="he-IL" sz="4000" dirty="0"/>
              <a:t>מתרחקים ומפסיקים לדבר עם מי שהכעיס או העליב  </a:t>
            </a:r>
          </a:p>
          <a:p>
            <a:pPr>
              <a:lnSpc>
                <a:spcPct val="150000"/>
              </a:lnSpc>
              <a:buFont typeface="Wingdings" panose="05000000000000000000" pitchFamily="2" charset="2"/>
              <a:buChar char="Ø"/>
            </a:pPr>
            <a:r>
              <a:rPr lang="he-IL" sz="4000" dirty="0"/>
              <a:t> תוקפים בחזרה </a:t>
            </a:r>
          </a:p>
          <a:p>
            <a:pPr>
              <a:lnSpc>
                <a:spcPct val="150000"/>
              </a:lnSpc>
              <a:buFont typeface="Wingdings" panose="05000000000000000000" pitchFamily="2" charset="2"/>
              <a:buChar char="Ø"/>
            </a:pPr>
            <a:r>
              <a:rPr lang="he-IL" sz="4000" dirty="0"/>
              <a:t> מתעלמים מהבעיה</a:t>
            </a:r>
            <a:br>
              <a:rPr lang="en-US" sz="4000" dirty="0"/>
            </a:br>
            <a:endParaRPr lang="he-IL" sz="4000" dirty="0"/>
          </a:p>
          <a:p>
            <a:pPr marL="0" indent="0">
              <a:lnSpc>
                <a:spcPct val="150000"/>
              </a:lnSpc>
              <a:buNone/>
            </a:pPr>
            <a:r>
              <a:rPr lang="he-IL" sz="4600" b="1" dirty="0"/>
              <a:t>איך אתם מגיבים כשאתם כועסים? </a:t>
            </a:r>
            <a:br>
              <a:rPr lang="en-US" sz="4600" b="1" dirty="0"/>
            </a:br>
            <a:r>
              <a:rPr lang="he-IL" sz="4600" b="1" dirty="0"/>
              <a:t>כיצד אתם מתמודדים? </a:t>
            </a:r>
          </a:p>
        </p:txBody>
      </p:sp>
      <p:pic>
        <p:nvPicPr>
          <p:cNvPr id="15364" name="Picture 4" descr="Free Question Mark Head vector and picture">
            <a:extLst>
              <a:ext uri="{FF2B5EF4-FFF2-40B4-BE49-F238E27FC236}">
                <a16:creationId xmlns:a16="http://schemas.microsoft.com/office/drawing/2014/main" id="{4D84820B-7B8D-B7DD-E026-80BF9195C6C1}"/>
              </a:ext>
            </a:extLst>
          </p:cNvPr>
          <p:cNvPicPr>
            <a:picLocks noChangeAspect="1" noChangeArrowheads="1"/>
          </p:cNvPicPr>
          <p:nvPr/>
        </p:nvPicPr>
        <p:blipFill>
          <a:blip r:embed="rId4">
            <a:duotone>
              <a:prstClr val="black"/>
              <a:srgbClr val="FF6699">
                <a:tint val="45000"/>
                <a:satMod val="400000"/>
              </a:srgbClr>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41512" y="1638550"/>
            <a:ext cx="2465346" cy="493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26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EF0D9A-9202-7277-5A13-EF973BD84207}"/>
              </a:ext>
            </a:extLst>
          </p:cNvPr>
          <p:cNvSpPr>
            <a:spLocks noGrp="1"/>
          </p:cNvSpPr>
          <p:nvPr>
            <p:ph type="title"/>
          </p:nvPr>
        </p:nvSpPr>
        <p:spPr>
          <a:xfrm>
            <a:off x="505464" y="178409"/>
            <a:ext cx="10515600" cy="1325563"/>
          </a:xfrm>
        </p:spPr>
        <p:txBody>
          <a:bodyPr>
            <a:normAutofit fontScale="90000"/>
          </a:bodyPr>
          <a:lstStyle/>
          <a:p>
            <a:pPr>
              <a:lnSpc>
                <a:spcPct val="100000"/>
              </a:lnSpc>
            </a:pPr>
            <a:r>
              <a:rPr lang="he-IL" sz="5300" dirty="0"/>
              <a:t>הסבר לדף העבודה: סרגל תגובות</a:t>
            </a:r>
            <a:r>
              <a:rPr lang="en-US" sz="5300" dirty="0"/>
              <a:t> </a:t>
            </a:r>
            <a:r>
              <a:rPr lang="he-IL" sz="5300" dirty="0"/>
              <a:t>ברגעי כעס</a:t>
            </a:r>
            <a:br>
              <a:rPr lang="en-US" sz="4400" dirty="0"/>
            </a:br>
            <a:endParaRPr lang="he-IL" dirty="0"/>
          </a:p>
        </p:txBody>
      </p:sp>
      <p:sp>
        <p:nvSpPr>
          <p:cNvPr id="4" name="מלבן 3">
            <a:extLst>
              <a:ext uri="{FF2B5EF4-FFF2-40B4-BE49-F238E27FC236}">
                <a16:creationId xmlns:a16="http://schemas.microsoft.com/office/drawing/2014/main" id="{687DD2AA-C543-C61B-2B94-1D6FA79EEB6E}"/>
              </a:ext>
            </a:extLst>
          </p:cNvPr>
          <p:cNvSpPr/>
          <p:nvPr/>
        </p:nvSpPr>
        <p:spPr>
          <a:xfrm>
            <a:off x="430114" y="4229609"/>
            <a:ext cx="11628783" cy="2251137"/>
          </a:xfrm>
          <a:prstGeom prst="rect">
            <a:avLst/>
          </a:prstGeom>
          <a:solidFill>
            <a:srgbClr val="F4F4F5"/>
          </a:solid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3" name="מלבן: פינות מעוגלות 22">
            <a:extLst>
              <a:ext uri="{FF2B5EF4-FFF2-40B4-BE49-F238E27FC236}">
                <a16:creationId xmlns:a16="http://schemas.microsoft.com/office/drawing/2014/main" id="{FF286743-55C3-4B96-9388-EA68FBE75CCE}"/>
              </a:ext>
            </a:extLst>
          </p:cNvPr>
          <p:cNvSpPr/>
          <p:nvPr/>
        </p:nvSpPr>
        <p:spPr>
          <a:xfrm>
            <a:off x="308466" y="2545235"/>
            <a:ext cx="2113830" cy="1325562"/>
          </a:xfrm>
          <a:prstGeom prst="roundRect">
            <a:avLst/>
          </a:prstGeom>
          <a:solidFill>
            <a:srgbClr val="FFFFE1"/>
          </a:solid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מרביץ</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ומשתולל</a:t>
            </a:r>
            <a:endParaRPr kumimoji="0" lang="he-IL"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מלבן: פינות מעוגלות 23">
            <a:extLst>
              <a:ext uri="{FF2B5EF4-FFF2-40B4-BE49-F238E27FC236}">
                <a16:creationId xmlns:a16="http://schemas.microsoft.com/office/drawing/2014/main" id="{17E745E9-ED95-1C9F-6C8F-A5A597E8EADA}"/>
              </a:ext>
            </a:extLst>
          </p:cNvPr>
          <p:cNvSpPr/>
          <p:nvPr/>
        </p:nvSpPr>
        <p:spPr>
          <a:xfrm>
            <a:off x="9886122" y="2589944"/>
            <a:ext cx="1944405" cy="1280851"/>
          </a:xfrm>
          <a:prstGeom prst="roundRect">
            <a:avLst/>
          </a:prstGeom>
          <a:solidFill>
            <a:srgbClr val="FFFFE1"/>
          </a:solid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מתעלם,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כאילו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לא קרה כלום</a:t>
            </a:r>
          </a:p>
        </p:txBody>
      </p:sp>
      <p:sp>
        <p:nvSpPr>
          <p:cNvPr id="25" name="מלבן: פינות מעוגלות 24">
            <a:extLst>
              <a:ext uri="{FF2B5EF4-FFF2-40B4-BE49-F238E27FC236}">
                <a16:creationId xmlns:a16="http://schemas.microsoft.com/office/drawing/2014/main" id="{835774FD-424D-BC72-89F6-1F5444998677}"/>
              </a:ext>
            </a:extLst>
          </p:cNvPr>
          <p:cNvSpPr/>
          <p:nvPr/>
        </p:nvSpPr>
        <p:spPr>
          <a:xfrm>
            <a:off x="5220849" y="2589944"/>
            <a:ext cx="2047315" cy="1282411"/>
          </a:xfrm>
          <a:prstGeom prst="roundRect">
            <a:avLst/>
          </a:prstGeom>
          <a:solidFill>
            <a:srgbClr val="FFFFE1"/>
          </a:solid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מדבר</a:t>
            </a:r>
            <a:r>
              <a:rPr kumimoji="0" lang="he-IL" sz="24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על מה שמפריע לי</a:t>
            </a:r>
          </a:p>
        </p:txBody>
      </p:sp>
      <p:sp>
        <p:nvSpPr>
          <p:cNvPr id="26" name="מלבן: פינות מעוגלות 25">
            <a:extLst>
              <a:ext uri="{FF2B5EF4-FFF2-40B4-BE49-F238E27FC236}">
                <a16:creationId xmlns:a16="http://schemas.microsoft.com/office/drawing/2014/main" id="{5DEC5ED8-FAC1-E220-B355-A5A3B630F270}"/>
              </a:ext>
            </a:extLst>
          </p:cNvPr>
          <p:cNvSpPr/>
          <p:nvPr/>
        </p:nvSpPr>
        <p:spPr>
          <a:xfrm>
            <a:off x="7638683" y="2589944"/>
            <a:ext cx="1944405" cy="1280851"/>
          </a:xfrm>
          <a:prstGeom prst="roundRect">
            <a:avLst/>
          </a:prstGeom>
          <a:solidFill>
            <a:srgbClr val="FFFFE1"/>
          </a:solid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בוכה,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חסר</a:t>
            </a:r>
            <a:r>
              <a:rPr kumimoji="0" lang="he-IL" sz="24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אונים</a:t>
            </a:r>
          </a:p>
        </p:txBody>
      </p:sp>
      <p:sp>
        <p:nvSpPr>
          <p:cNvPr id="27" name="מלבן: פינות מעוגלות 26">
            <a:extLst>
              <a:ext uri="{FF2B5EF4-FFF2-40B4-BE49-F238E27FC236}">
                <a16:creationId xmlns:a16="http://schemas.microsoft.com/office/drawing/2014/main" id="{FD9D779A-464E-4174-E79F-7F9BFFBF2B70}"/>
              </a:ext>
            </a:extLst>
          </p:cNvPr>
          <p:cNvSpPr/>
          <p:nvPr/>
        </p:nvSpPr>
        <p:spPr>
          <a:xfrm>
            <a:off x="2849370" y="2589944"/>
            <a:ext cx="1944405" cy="1285105"/>
          </a:xfrm>
          <a:prstGeom prst="roundRect">
            <a:avLst/>
          </a:prstGeom>
          <a:solidFill>
            <a:srgbClr val="FFFFE1"/>
          </a:solid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כועס, הולך</a:t>
            </a:r>
            <a:r>
              <a:rPr kumimoji="0" lang="he-IL" sz="24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לצד להירגע</a:t>
            </a:r>
          </a:p>
        </p:txBody>
      </p:sp>
      <p:sp>
        <p:nvSpPr>
          <p:cNvPr id="29" name="כותרת 1">
            <a:extLst>
              <a:ext uri="{FF2B5EF4-FFF2-40B4-BE49-F238E27FC236}">
                <a16:creationId xmlns:a16="http://schemas.microsoft.com/office/drawing/2014/main" id="{44F23C9E-E6B5-CF98-0A86-3EEDE1C96EFE}"/>
              </a:ext>
            </a:extLst>
          </p:cNvPr>
          <p:cNvSpPr txBox="1">
            <a:spLocks/>
          </p:cNvSpPr>
          <p:nvPr/>
        </p:nvSpPr>
        <p:spPr>
          <a:xfrm>
            <a:off x="2482616" y="365344"/>
            <a:ext cx="6797585" cy="951691"/>
          </a:xfrm>
          <a:prstGeom prst="rect">
            <a:avLst/>
          </a:prstGeom>
          <a:noFill/>
          <a:ln>
            <a:noFill/>
          </a:ln>
        </p:spPr>
        <p:txBody>
          <a:bodyPr spcFirstLastPara="1" wrap="square" lIns="91425" tIns="45700" rIns="91425" bIns="45700" anchor="ctr" anchorCtr="0">
            <a:normAutofit fontScale="45000" lnSpcReduction="20000"/>
          </a:bodyPr>
          <a:lstStyle>
            <a:defPPr marR="0" lvl="0" algn="l" rtl="0">
              <a:lnSpc>
                <a:spcPct val="100000"/>
              </a:lnSpc>
              <a:spcBef>
                <a:spcPts val="0"/>
              </a:spcBef>
              <a:spcAft>
                <a:spcPts val="0"/>
              </a:spcAft>
            </a:defPPr>
            <a:lvl1pPr marR="0" lvl="0" algn="ctr" rtl="1">
              <a:lnSpc>
                <a:spcPct val="90000"/>
              </a:lnSpc>
              <a:spcBef>
                <a:spcPts val="0"/>
              </a:spcBef>
              <a:spcAft>
                <a:spcPts val="0"/>
              </a:spcAft>
              <a:buClr>
                <a:srgbClr val="002060"/>
              </a:buClr>
              <a:buSzPts val="7200"/>
              <a:buFont typeface="Calibri"/>
              <a:buNone/>
              <a:defRPr sz="72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2060"/>
              </a:buClr>
              <a:buSzPts val="7200"/>
              <a:buFont typeface="Calibri"/>
              <a:buNone/>
              <a:tabLst/>
              <a:defRPr/>
            </a:pPr>
            <a:br>
              <a:rPr kumimoji="0" lang="en-US" sz="4400" b="1" i="0" u="none" strike="noStrike" kern="0" cap="none" spc="0" normalizeH="0" baseline="0" noProof="0" dirty="0">
                <a:ln>
                  <a:noFill/>
                </a:ln>
                <a:solidFill>
                  <a:srgbClr val="002060"/>
                </a:solidFill>
                <a:effectLst/>
                <a:uLnTx/>
                <a:uFillTx/>
                <a:latin typeface="Calibri"/>
                <a:cs typeface="Calibri"/>
                <a:sym typeface="Calibri"/>
              </a:rPr>
            </a:br>
            <a:r>
              <a:rPr kumimoji="0" lang="he-IL" sz="8000" b="1" i="0" u="none" strike="noStrike" kern="0" cap="none" spc="0" normalizeH="0" baseline="0" noProof="0" dirty="0">
                <a:ln>
                  <a:noFill/>
                </a:ln>
                <a:solidFill>
                  <a:schemeClr val="bg1"/>
                </a:solidFill>
                <a:effectLst/>
                <a:uLnTx/>
                <a:uFillTx/>
                <a:latin typeface="Calibri"/>
                <a:cs typeface="Calibri"/>
                <a:sym typeface="Calibri"/>
              </a:rPr>
              <a:t>מה אתם הייתם עושים??!</a:t>
            </a:r>
            <a:r>
              <a:rPr kumimoji="0" lang="he-IL" sz="10700" b="1" i="0" u="none" strike="noStrike" kern="0" cap="none" spc="0" normalizeH="0" baseline="0" noProof="0" dirty="0">
                <a:ln>
                  <a:noFill/>
                </a:ln>
                <a:solidFill>
                  <a:schemeClr val="bg1"/>
                </a:solidFill>
                <a:effectLst/>
                <a:uLnTx/>
                <a:uFillTx/>
                <a:latin typeface="Calibri"/>
                <a:cs typeface="Calibri"/>
                <a:sym typeface="Calibri"/>
              </a:rPr>
              <a:t> </a:t>
            </a:r>
            <a:endParaRPr kumimoji="0" lang="he-IL" sz="7200" b="1" i="0" u="none" strike="noStrike" kern="0" cap="none" spc="0" normalizeH="0" baseline="0" noProof="0" dirty="0">
              <a:ln>
                <a:noFill/>
              </a:ln>
              <a:solidFill>
                <a:schemeClr val="bg1"/>
              </a:solidFill>
              <a:effectLst/>
              <a:uLnTx/>
              <a:uFillTx/>
              <a:latin typeface="Calibri"/>
              <a:cs typeface="Calibri"/>
              <a:sym typeface="Calibri"/>
            </a:endParaRPr>
          </a:p>
        </p:txBody>
      </p:sp>
      <p:sp>
        <p:nvSpPr>
          <p:cNvPr id="19" name="תיבת טקסט 18">
            <a:extLst>
              <a:ext uri="{FF2B5EF4-FFF2-40B4-BE49-F238E27FC236}">
                <a16:creationId xmlns:a16="http://schemas.microsoft.com/office/drawing/2014/main" id="{4244BC22-589B-FBCE-F37D-87CC93AEB3D3}"/>
              </a:ext>
            </a:extLst>
          </p:cNvPr>
          <p:cNvSpPr txBox="1"/>
          <p:nvPr/>
        </p:nvSpPr>
        <p:spPr>
          <a:xfrm>
            <a:off x="1766382" y="1735988"/>
            <a:ext cx="8119740"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הקיפו בעיגול את התגובה האופיינית לכם ביותר ברגעי כעס</a:t>
            </a:r>
          </a:p>
        </p:txBody>
      </p:sp>
      <p:pic>
        <p:nvPicPr>
          <p:cNvPr id="3" name="תמונה 2">
            <a:extLst>
              <a:ext uri="{FF2B5EF4-FFF2-40B4-BE49-F238E27FC236}">
                <a16:creationId xmlns:a16="http://schemas.microsoft.com/office/drawing/2014/main" id="{E9AB8AE2-F185-6B05-9105-AEEB0EA3A26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676169" y="4631174"/>
            <a:ext cx="1284930" cy="1278982"/>
          </a:xfrm>
          <a:prstGeom prst="rect">
            <a:avLst/>
          </a:prstGeom>
        </p:spPr>
      </p:pic>
      <p:pic>
        <p:nvPicPr>
          <p:cNvPr id="5" name="תמונה 4">
            <a:extLst>
              <a:ext uri="{FF2B5EF4-FFF2-40B4-BE49-F238E27FC236}">
                <a16:creationId xmlns:a16="http://schemas.microsoft.com/office/drawing/2014/main" id="{B4E73253-7097-B977-1F90-DF8FC36C3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1028" y="4604066"/>
            <a:ext cx="1263401" cy="1257552"/>
          </a:xfrm>
          <a:prstGeom prst="rect">
            <a:avLst/>
          </a:prstGeom>
        </p:spPr>
      </p:pic>
      <p:pic>
        <p:nvPicPr>
          <p:cNvPr id="7" name="תמונה 6">
            <a:extLst>
              <a:ext uri="{FF2B5EF4-FFF2-40B4-BE49-F238E27FC236}">
                <a16:creationId xmlns:a16="http://schemas.microsoft.com/office/drawing/2014/main" id="{685633F2-7B73-79D0-E784-9A218F56BD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857" y="4638233"/>
            <a:ext cx="1284930" cy="1278982"/>
          </a:xfrm>
          <a:prstGeom prst="rect">
            <a:avLst/>
          </a:prstGeom>
        </p:spPr>
      </p:pic>
      <p:pic>
        <p:nvPicPr>
          <p:cNvPr id="9" name="תמונה 8">
            <a:extLst>
              <a:ext uri="{FF2B5EF4-FFF2-40B4-BE49-F238E27FC236}">
                <a16:creationId xmlns:a16="http://schemas.microsoft.com/office/drawing/2014/main" id="{3D67AC0D-1658-4FB4-5B28-1F19AB12F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9226" y="4568691"/>
            <a:ext cx="1284930" cy="1278982"/>
          </a:xfrm>
          <a:prstGeom prst="rect">
            <a:avLst/>
          </a:prstGeom>
        </p:spPr>
      </p:pic>
      <p:pic>
        <p:nvPicPr>
          <p:cNvPr id="11" name="תמונה 10">
            <a:extLst>
              <a:ext uri="{FF2B5EF4-FFF2-40B4-BE49-F238E27FC236}">
                <a16:creationId xmlns:a16="http://schemas.microsoft.com/office/drawing/2014/main" id="{7E7565F1-5CFF-9C2F-1E07-E07F565037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887" y="4638233"/>
            <a:ext cx="1284930" cy="1278982"/>
          </a:xfrm>
          <a:prstGeom prst="rect">
            <a:avLst/>
          </a:prstGeom>
        </p:spPr>
      </p:pic>
      <p:sp>
        <p:nvSpPr>
          <p:cNvPr id="12" name="אליפסה 11">
            <a:extLst>
              <a:ext uri="{FF2B5EF4-FFF2-40B4-BE49-F238E27FC236}">
                <a16:creationId xmlns:a16="http://schemas.microsoft.com/office/drawing/2014/main" id="{E79A29F9-48E5-0C26-81C1-9729540D5F43}"/>
              </a:ext>
            </a:extLst>
          </p:cNvPr>
          <p:cNvSpPr/>
          <p:nvPr/>
        </p:nvSpPr>
        <p:spPr>
          <a:xfrm>
            <a:off x="1248973" y="4705488"/>
            <a:ext cx="517409" cy="1004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B1DC87D8-8476-1783-E2BD-1EC7A3044031}"/>
              </a:ext>
            </a:extLst>
          </p:cNvPr>
          <p:cNvSpPr/>
          <p:nvPr/>
        </p:nvSpPr>
        <p:spPr>
          <a:xfrm>
            <a:off x="3525870" y="4733464"/>
            <a:ext cx="517409" cy="1004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E2A2DFE7-230C-E87A-F843-21CABE2F8302}"/>
              </a:ext>
            </a:extLst>
          </p:cNvPr>
          <p:cNvSpPr/>
          <p:nvPr/>
        </p:nvSpPr>
        <p:spPr>
          <a:xfrm>
            <a:off x="6056512" y="4683255"/>
            <a:ext cx="517409" cy="1004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a:extLst>
              <a:ext uri="{FF2B5EF4-FFF2-40B4-BE49-F238E27FC236}">
                <a16:creationId xmlns:a16="http://schemas.microsoft.com/office/drawing/2014/main" id="{1FC1EF9C-43A0-104D-ADE6-140C940AA286}"/>
              </a:ext>
            </a:extLst>
          </p:cNvPr>
          <p:cNvSpPr/>
          <p:nvPr/>
        </p:nvSpPr>
        <p:spPr>
          <a:xfrm>
            <a:off x="8552986" y="4631174"/>
            <a:ext cx="517409" cy="12452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a:extLst>
              <a:ext uri="{FF2B5EF4-FFF2-40B4-BE49-F238E27FC236}">
                <a16:creationId xmlns:a16="http://schemas.microsoft.com/office/drawing/2014/main" id="{1784E7E6-D075-7983-3F0D-E1A10A3A4213}"/>
              </a:ext>
            </a:extLst>
          </p:cNvPr>
          <p:cNvSpPr/>
          <p:nvPr/>
        </p:nvSpPr>
        <p:spPr>
          <a:xfrm>
            <a:off x="10714023" y="4702008"/>
            <a:ext cx="517409" cy="1004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6" name="תמונה 35">
            <a:extLst>
              <a:ext uri="{FF2B5EF4-FFF2-40B4-BE49-F238E27FC236}">
                <a16:creationId xmlns:a16="http://schemas.microsoft.com/office/drawing/2014/main" id="{A8DB0287-21FD-60DB-A593-790F4BDAF3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3387" y="975464"/>
            <a:ext cx="1316850" cy="1310754"/>
          </a:xfrm>
          <a:prstGeom prst="rect">
            <a:avLst/>
          </a:prstGeom>
        </p:spPr>
      </p:pic>
      <p:sp>
        <p:nvSpPr>
          <p:cNvPr id="10" name="תיבת טקסט 9">
            <a:extLst>
              <a:ext uri="{FF2B5EF4-FFF2-40B4-BE49-F238E27FC236}">
                <a16:creationId xmlns:a16="http://schemas.microsoft.com/office/drawing/2014/main" id="{31EC9EFA-B4ED-19A8-28FF-4A9C2D3A5D36}"/>
              </a:ext>
            </a:extLst>
          </p:cNvPr>
          <p:cNvSpPr txBox="1"/>
          <p:nvPr/>
        </p:nvSpPr>
        <p:spPr>
          <a:xfrm>
            <a:off x="11021064" y="1424"/>
            <a:ext cx="1126779" cy="646331"/>
          </a:xfrm>
          <a:prstGeom prst="rect">
            <a:avLst/>
          </a:prstGeom>
          <a:noFill/>
        </p:spPr>
        <p:txBody>
          <a:bodyPr wrap="square" rtlCol="1">
            <a:spAutoFit/>
          </a:bodyPr>
          <a:lstStyle/>
          <a:p>
            <a:pPr algn="ctr"/>
            <a:r>
              <a:rPr lang="he-IL" sz="3600" b="1" kern="0" dirty="0">
                <a:solidFill>
                  <a:srgbClr val="FFFFCC"/>
                </a:solidFill>
                <a:latin typeface="Calibri"/>
                <a:cs typeface="Calibri"/>
                <a:sym typeface="Calibri"/>
              </a:rPr>
              <a:t>בנים</a:t>
            </a:r>
          </a:p>
        </p:txBody>
      </p:sp>
      <p:pic>
        <p:nvPicPr>
          <p:cNvPr id="17" name="תמונה 16">
            <a:extLst>
              <a:ext uri="{FF2B5EF4-FFF2-40B4-BE49-F238E27FC236}">
                <a16:creationId xmlns:a16="http://schemas.microsoft.com/office/drawing/2014/main" id="{DB00A125-79EE-493E-03F5-46F44ABF7CD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rot="2280474">
            <a:off x="10722995" y="662512"/>
            <a:ext cx="760335" cy="752732"/>
          </a:xfrm>
          <a:prstGeom prst="rect">
            <a:avLst/>
          </a:prstGeom>
        </p:spPr>
      </p:pic>
      <p:sp>
        <p:nvSpPr>
          <p:cNvPr id="21" name="אליפסה 20">
            <a:extLst>
              <a:ext uri="{FF2B5EF4-FFF2-40B4-BE49-F238E27FC236}">
                <a16:creationId xmlns:a16="http://schemas.microsoft.com/office/drawing/2014/main" id="{EA39536A-5825-7444-55DA-36975223EA11}"/>
              </a:ext>
            </a:extLst>
          </p:cNvPr>
          <p:cNvSpPr/>
          <p:nvPr/>
        </p:nvSpPr>
        <p:spPr>
          <a:xfrm>
            <a:off x="10389537" y="1062259"/>
            <a:ext cx="517409" cy="1004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269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EF0D9A-9202-7277-5A13-EF973BD84207}"/>
              </a:ext>
            </a:extLst>
          </p:cNvPr>
          <p:cNvSpPr>
            <a:spLocks noGrp="1"/>
          </p:cNvSpPr>
          <p:nvPr>
            <p:ph type="title"/>
          </p:nvPr>
        </p:nvSpPr>
        <p:spPr>
          <a:xfrm>
            <a:off x="817888" y="73953"/>
            <a:ext cx="10515600" cy="1325563"/>
          </a:xfrm>
        </p:spPr>
        <p:txBody>
          <a:bodyPr>
            <a:normAutofit/>
          </a:bodyPr>
          <a:lstStyle/>
          <a:p>
            <a:pPr>
              <a:lnSpc>
                <a:spcPct val="100000"/>
              </a:lnSpc>
            </a:pPr>
            <a:r>
              <a:rPr lang="he-IL" sz="5300" dirty="0"/>
              <a:t>שאלות התבוננות על סרגל התגובות</a:t>
            </a:r>
            <a:endParaRPr lang="he-IL" dirty="0"/>
          </a:p>
        </p:txBody>
      </p:sp>
      <p:sp>
        <p:nvSpPr>
          <p:cNvPr id="23" name="מלבן: פינות מעוגלות 22">
            <a:extLst>
              <a:ext uri="{FF2B5EF4-FFF2-40B4-BE49-F238E27FC236}">
                <a16:creationId xmlns:a16="http://schemas.microsoft.com/office/drawing/2014/main" id="{FF286743-55C3-4B96-9388-EA68FBE75CCE}"/>
              </a:ext>
            </a:extLst>
          </p:cNvPr>
          <p:cNvSpPr/>
          <p:nvPr/>
        </p:nvSpPr>
        <p:spPr>
          <a:xfrm>
            <a:off x="402133" y="1659641"/>
            <a:ext cx="2077537" cy="102419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מרביץ ומשתולל</a:t>
            </a:r>
            <a:endParaRPr lang="he-IL" sz="2800" dirty="0">
              <a:latin typeface="Calibri" panose="020F0502020204030204" pitchFamily="34" charset="0"/>
              <a:cs typeface="Calibri" panose="020F0502020204030204" pitchFamily="34" charset="0"/>
            </a:endParaRPr>
          </a:p>
        </p:txBody>
      </p:sp>
      <p:sp>
        <p:nvSpPr>
          <p:cNvPr id="24" name="מלבן: פינות מעוגלות 23">
            <a:extLst>
              <a:ext uri="{FF2B5EF4-FFF2-40B4-BE49-F238E27FC236}">
                <a16:creationId xmlns:a16="http://schemas.microsoft.com/office/drawing/2014/main" id="{17E745E9-ED95-1C9F-6C8F-A5A597E8EADA}"/>
              </a:ext>
            </a:extLst>
          </p:cNvPr>
          <p:cNvSpPr/>
          <p:nvPr/>
        </p:nvSpPr>
        <p:spPr>
          <a:xfrm>
            <a:off x="9976881" y="1704351"/>
            <a:ext cx="1911021" cy="98964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מתעלם, כאילו לא קרה כלום</a:t>
            </a:r>
          </a:p>
        </p:txBody>
      </p:sp>
      <p:sp>
        <p:nvSpPr>
          <p:cNvPr id="25" name="מלבן: פינות מעוגלות 24">
            <a:extLst>
              <a:ext uri="{FF2B5EF4-FFF2-40B4-BE49-F238E27FC236}">
                <a16:creationId xmlns:a16="http://schemas.microsoft.com/office/drawing/2014/main" id="{835774FD-424D-BC72-89F6-1F5444998677}"/>
              </a:ext>
            </a:extLst>
          </p:cNvPr>
          <p:cNvSpPr/>
          <p:nvPr/>
        </p:nvSpPr>
        <p:spPr>
          <a:xfrm>
            <a:off x="5313375" y="1704350"/>
            <a:ext cx="2012164" cy="990851"/>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מדבר על מה שמפריע לי</a:t>
            </a:r>
          </a:p>
        </p:txBody>
      </p:sp>
      <p:sp>
        <p:nvSpPr>
          <p:cNvPr id="26" name="מלבן: פינות מעוגלות 25">
            <a:extLst>
              <a:ext uri="{FF2B5EF4-FFF2-40B4-BE49-F238E27FC236}">
                <a16:creationId xmlns:a16="http://schemas.microsoft.com/office/drawing/2014/main" id="{5DEC5ED8-FAC1-E220-B355-A5A3B630F270}"/>
              </a:ext>
            </a:extLst>
          </p:cNvPr>
          <p:cNvSpPr/>
          <p:nvPr/>
        </p:nvSpPr>
        <p:spPr>
          <a:xfrm>
            <a:off x="7729442" y="1704351"/>
            <a:ext cx="1911021" cy="989646"/>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בוכה,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חסר אונים</a:t>
            </a:r>
          </a:p>
        </p:txBody>
      </p:sp>
      <p:sp>
        <p:nvSpPr>
          <p:cNvPr id="27" name="מלבן: פינות מעוגלות 26">
            <a:extLst>
              <a:ext uri="{FF2B5EF4-FFF2-40B4-BE49-F238E27FC236}">
                <a16:creationId xmlns:a16="http://schemas.microsoft.com/office/drawing/2014/main" id="{FD9D779A-464E-4174-E79F-7F9BFFBF2B70}"/>
              </a:ext>
            </a:extLst>
          </p:cNvPr>
          <p:cNvSpPr/>
          <p:nvPr/>
        </p:nvSpPr>
        <p:spPr>
          <a:xfrm>
            <a:off x="2940129" y="1704350"/>
            <a:ext cx="1911021" cy="992933"/>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dirty="0">
                <a:latin typeface="Calibri" panose="020F0502020204030204" pitchFamily="34" charset="0"/>
                <a:cs typeface="Calibri" panose="020F0502020204030204" pitchFamily="34" charset="0"/>
              </a:rPr>
              <a:t>כועס, הולך לצד להירגע</a:t>
            </a:r>
          </a:p>
        </p:txBody>
      </p:sp>
      <p:sp>
        <p:nvSpPr>
          <p:cNvPr id="7" name="תיבת טקסט 6">
            <a:extLst>
              <a:ext uri="{FF2B5EF4-FFF2-40B4-BE49-F238E27FC236}">
                <a16:creationId xmlns:a16="http://schemas.microsoft.com/office/drawing/2014/main" id="{913B67A2-3BF6-D650-E7FC-6D4F2D4FF696}"/>
              </a:ext>
            </a:extLst>
          </p:cNvPr>
          <p:cNvSpPr txBox="1"/>
          <p:nvPr/>
        </p:nvSpPr>
        <p:spPr>
          <a:xfrm>
            <a:off x="368237" y="3480151"/>
            <a:ext cx="10912034" cy="2610843"/>
          </a:xfrm>
          <a:prstGeom prst="rect">
            <a:avLst/>
          </a:prstGeom>
          <a:noFill/>
        </p:spPr>
        <p:txBody>
          <a:bodyPr wrap="square">
            <a:spAutoFit/>
          </a:bodyPr>
          <a:lstStyle/>
          <a:p>
            <a:pPr marL="457200" indent="-457200">
              <a:lnSpc>
                <a:spcPct val="150000"/>
              </a:lnSpc>
              <a:buClr>
                <a:srgbClr val="745800"/>
              </a:buClr>
              <a:buFont typeface="Wingdings" panose="05000000000000000000" pitchFamily="2" charset="2"/>
              <a:buChar char="v"/>
            </a:pPr>
            <a:r>
              <a:rPr lang="he-IL" sz="2800" b="1" dirty="0">
                <a:latin typeface="Calibri" panose="020F0502020204030204" pitchFamily="34" charset="0"/>
                <a:cs typeface="Calibri" panose="020F0502020204030204" pitchFamily="34" charset="0"/>
              </a:rPr>
              <a:t>מה בדרך כלל קורה כשאתם כועסים? </a:t>
            </a:r>
          </a:p>
          <a:p>
            <a:pPr marL="457200" indent="-457200">
              <a:lnSpc>
                <a:spcPct val="150000"/>
              </a:lnSpc>
              <a:buClr>
                <a:srgbClr val="745800"/>
              </a:buClr>
              <a:buFont typeface="Wingdings" panose="05000000000000000000" pitchFamily="2" charset="2"/>
              <a:buChar char="v"/>
            </a:pPr>
            <a:r>
              <a:rPr lang="he-IL" sz="2800" b="1" dirty="0">
                <a:latin typeface="Calibri" panose="020F0502020204030204" pitchFamily="34" charset="0"/>
                <a:cs typeface="Calibri" panose="020F0502020204030204" pitchFamily="34" charset="0"/>
              </a:rPr>
              <a:t>האם ישנם מצבים שבהם אתם מגיבים אחרת מהרגיל כשאתם כועסים? </a:t>
            </a:r>
          </a:p>
          <a:p>
            <a:pPr marL="457200" indent="-457200">
              <a:lnSpc>
                <a:spcPct val="150000"/>
              </a:lnSpc>
              <a:buClr>
                <a:srgbClr val="745800"/>
              </a:buClr>
              <a:buFont typeface="Wingdings" panose="05000000000000000000" pitchFamily="2" charset="2"/>
              <a:buChar char="v"/>
            </a:pPr>
            <a:r>
              <a:rPr lang="he-IL" sz="2800" b="1" dirty="0">
                <a:latin typeface="Calibri" panose="020F0502020204030204" pitchFamily="34" charset="0"/>
                <a:cs typeface="Calibri" panose="020F0502020204030204" pitchFamily="34" charset="0"/>
              </a:rPr>
              <a:t>אלו תגובות אתם בדרך כלל מקבלים מהאנשים מסביבכם כשאתם כועסים?</a:t>
            </a:r>
          </a:p>
          <a:p>
            <a:pPr marL="457200" indent="-457200">
              <a:lnSpc>
                <a:spcPct val="150000"/>
              </a:lnSpc>
              <a:buClr>
                <a:srgbClr val="745800"/>
              </a:buClr>
              <a:buFont typeface="Wingdings" panose="05000000000000000000" pitchFamily="2" charset="2"/>
              <a:buChar char="v"/>
            </a:pPr>
            <a:r>
              <a:rPr lang="he-IL" sz="2800" b="1" dirty="0">
                <a:latin typeface="Calibri" panose="020F0502020204030204" pitchFamily="34" charset="0"/>
                <a:cs typeface="Calibri" panose="020F0502020204030204" pitchFamily="34" charset="0"/>
              </a:rPr>
              <a:t>האם ישנם תלמידים שהיו רוצים ללמוד להגיב אחרת בזמן כעס? </a:t>
            </a:r>
          </a:p>
        </p:txBody>
      </p:sp>
      <p:pic>
        <p:nvPicPr>
          <p:cNvPr id="4" name="תמונה 3">
            <a:extLst>
              <a:ext uri="{FF2B5EF4-FFF2-40B4-BE49-F238E27FC236}">
                <a16:creationId xmlns:a16="http://schemas.microsoft.com/office/drawing/2014/main" id="{216E8F85-FFFF-E05C-03D8-8CAC26D3770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667075" y="2492048"/>
            <a:ext cx="821344" cy="817542"/>
          </a:xfrm>
          <a:prstGeom prst="rect">
            <a:avLst/>
          </a:prstGeom>
        </p:spPr>
      </p:pic>
      <p:pic>
        <p:nvPicPr>
          <p:cNvPr id="5" name="תמונה 4">
            <a:extLst>
              <a:ext uri="{FF2B5EF4-FFF2-40B4-BE49-F238E27FC236}">
                <a16:creationId xmlns:a16="http://schemas.microsoft.com/office/drawing/2014/main" id="{EA00653E-FB5E-88A1-2647-CF2A272B6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271" y="2450597"/>
            <a:ext cx="793336" cy="789663"/>
          </a:xfrm>
          <a:prstGeom prst="rect">
            <a:avLst/>
          </a:prstGeom>
        </p:spPr>
      </p:pic>
      <p:pic>
        <p:nvPicPr>
          <p:cNvPr id="6" name="תמונה 5">
            <a:extLst>
              <a:ext uri="{FF2B5EF4-FFF2-40B4-BE49-F238E27FC236}">
                <a16:creationId xmlns:a16="http://schemas.microsoft.com/office/drawing/2014/main" id="{A2331BAB-4CA5-14CC-F11A-3E14344C7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326" y="2429499"/>
            <a:ext cx="821344" cy="817541"/>
          </a:xfrm>
          <a:prstGeom prst="rect">
            <a:avLst/>
          </a:prstGeom>
        </p:spPr>
      </p:pic>
      <p:pic>
        <p:nvPicPr>
          <p:cNvPr id="8" name="תמונה 7">
            <a:extLst>
              <a:ext uri="{FF2B5EF4-FFF2-40B4-BE49-F238E27FC236}">
                <a16:creationId xmlns:a16="http://schemas.microsoft.com/office/drawing/2014/main" id="{C2034A78-EF2B-EE80-3189-8AA141D225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7840" y="2500669"/>
            <a:ext cx="793336" cy="789664"/>
          </a:xfrm>
          <a:prstGeom prst="rect">
            <a:avLst/>
          </a:prstGeom>
        </p:spPr>
      </p:pic>
      <p:pic>
        <p:nvPicPr>
          <p:cNvPr id="9" name="תמונה 8">
            <a:extLst>
              <a:ext uri="{FF2B5EF4-FFF2-40B4-BE49-F238E27FC236}">
                <a16:creationId xmlns:a16="http://schemas.microsoft.com/office/drawing/2014/main" id="{56587E39-B9FF-73C1-0788-627166E98B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2989" y="2376821"/>
            <a:ext cx="851942" cy="847999"/>
          </a:xfrm>
          <a:prstGeom prst="rect">
            <a:avLst/>
          </a:prstGeom>
        </p:spPr>
      </p:pic>
      <p:sp>
        <p:nvSpPr>
          <p:cNvPr id="18" name="אליפסה 17">
            <a:extLst>
              <a:ext uri="{FF2B5EF4-FFF2-40B4-BE49-F238E27FC236}">
                <a16:creationId xmlns:a16="http://schemas.microsoft.com/office/drawing/2014/main" id="{0BBBDD0D-8AA2-2236-DB7A-5C1FC7505B95}"/>
              </a:ext>
            </a:extLst>
          </p:cNvPr>
          <p:cNvSpPr/>
          <p:nvPr/>
        </p:nvSpPr>
        <p:spPr>
          <a:xfrm>
            <a:off x="2252573" y="2417766"/>
            <a:ext cx="319949" cy="8290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a:extLst>
              <a:ext uri="{FF2B5EF4-FFF2-40B4-BE49-F238E27FC236}">
                <a16:creationId xmlns:a16="http://schemas.microsoft.com/office/drawing/2014/main" id="{347B202B-4F5B-C3D0-EBA6-B9EDECE5B253}"/>
              </a:ext>
            </a:extLst>
          </p:cNvPr>
          <p:cNvSpPr/>
          <p:nvPr/>
        </p:nvSpPr>
        <p:spPr>
          <a:xfrm>
            <a:off x="4556695" y="2500669"/>
            <a:ext cx="319949" cy="8290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a:extLst>
              <a:ext uri="{FF2B5EF4-FFF2-40B4-BE49-F238E27FC236}">
                <a16:creationId xmlns:a16="http://schemas.microsoft.com/office/drawing/2014/main" id="{0D4C7660-D0D5-D5A5-D07E-B315046F61F7}"/>
              </a:ext>
            </a:extLst>
          </p:cNvPr>
          <p:cNvSpPr/>
          <p:nvPr/>
        </p:nvSpPr>
        <p:spPr>
          <a:xfrm>
            <a:off x="6921747" y="2517142"/>
            <a:ext cx="319949" cy="8290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אליפסה 29">
            <a:extLst>
              <a:ext uri="{FF2B5EF4-FFF2-40B4-BE49-F238E27FC236}">
                <a16:creationId xmlns:a16="http://schemas.microsoft.com/office/drawing/2014/main" id="{481F565F-A7E9-8462-EFC8-AC1CB694F334}"/>
              </a:ext>
            </a:extLst>
          </p:cNvPr>
          <p:cNvSpPr/>
          <p:nvPr/>
        </p:nvSpPr>
        <p:spPr>
          <a:xfrm>
            <a:off x="9231034" y="2560547"/>
            <a:ext cx="319949" cy="8290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a:extLst>
              <a:ext uri="{FF2B5EF4-FFF2-40B4-BE49-F238E27FC236}">
                <a16:creationId xmlns:a16="http://schemas.microsoft.com/office/drawing/2014/main" id="{5690F601-3006-20B8-13AA-7B332509404E}"/>
              </a:ext>
            </a:extLst>
          </p:cNvPr>
          <p:cNvSpPr/>
          <p:nvPr/>
        </p:nvSpPr>
        <p:spPr>
          <a:xfrm>
            <a:off x="11516964" y="2450597"/>
            <a:ext cx="319949" cy="8290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951F8AB8-CDEB-25D7-DC6E-3D99B05A566B}"/>
              </a:ext>
            </a:extLst>
          </p:cNvPr>
          <p:cNvSpPr txBox="1"/>
          <p:nvPr/>
        </p:nvSpPr>
        <p:spPr>
          <a:xfrm>
            <a:off x="10811435" y="73953"/>
            <a:ext cx="1262172" cy="646331"/>
          </a:xfrm>
          <a:prstGeom prst="rect">
            <a:avLst/>
          </a:prstGeom>
          <a:noFill/>
        </p:spPr>
        <p:txBody>
          <a:bodyPr wrap="square" rtlCol="1">
            <a:spAutoFit/>
          </a:bodyPr>
          <a:lstStyle/>
          <a:p>
            <a:pPr algn="ctr"/>
            <a:r>
              <a:rPr lang="he-IL" sz="3600" b="1" dirty="0">
                <a:solidFill>
                  <a:schemeClr val="bg1"/>
                </a:solidFill>
              </a:rPr>
              <a:t>בנים</a:t>
            </a:r>
          </a:p>
        </p:txBody>
      </p:sp>
    </p:spTree>
    <p:extLst>
      <p:ext uri="{BB962C8B-B14F-4D97-AF65-F5344CB8AC3E}">
        <p14:creationId xmlns:p14="http://schemas.microsoft.com/office/powerpoint/2010/main" val="32195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1000"/>
                                        <p:tgtEl>
                                          <p:spTgt spid="7">
                                            <p:txEl>
                                              <p:pRg st="1" end="1"/>
                                            </p:txEl>
                                          </p:spTgt>
                                        </p:tgtEl>
                                      </p:cBhvr>
                                    </p:animEffect>
                                    <p:anim calcmode="lin" valueType="num">
                                      <p:cBhvr>
                                        <p:cTn id="4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fade">
                                      <p:cBhvr>
                                        <p:cTn id="48" dur="1000"/>
                                        <p:tgtEl>
                                          <p:spTgt spid="7">
                                            <p:txEl>
                                              <p:pRg st="2" end="2"/>
                                            </p:txEl>
                                          </p:spTgt>
                                        </p:tgtEl>
                                      </p:cBhvr>
                                    </p:animEffect>
                                    <p:anim calcmode="lin" valueType="num">
                                      <p:cBhvr>
                                        <p:cTn id="4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fade">
                                      <p:cBhvr>
                                        <p:cTn id="55" dur="1000"/>
                                        <p:tgtEl>
                                          <p:spTgt spid="7">
                                            <p:txEl>
                                              <p:pRg st="3" end="3"/>
                                            </p:txEl>
                                          </p:spTgt>
                                        </p:tgtEl>
                                      </p:cBhvr>
                                    </p:animEffect>
                                    <p:anim calcmode="lin" valueType="num">
                                      <p:cBhvr>
                                        <p:cTn id="5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תיבת טקסט 14">
            <a:extLst>
              <a:ext uri="{FF2B5EF4-FFF2-40B4-BE49-F238E27FC236}">
                <a16:creationId xmlns:a16="http://schemas.microsoft.com/office/drawing/2014/main" id="{0ED748E5-402F-7A93-8E59-4746637B461B}"/>
              </a:ext>
            </a:extLst>
          </p:cNvPr>
          <p:cNvSpPr txBox="1"/>
          <p:nvPr/>
        </p:nvSpPr>
        <p:spPr>
          <a:xfrm>
            <a:off x="258417" y="1426167"/>
            <a:ext cx="11675165" cy="3939540"/>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הסבירו במילים שלכ</a:t>
            </a:r>
            <a:r>
              <a:rPr kumimoji="0" lang="he-IL" sz="32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ם</a:t>
            </a:r>
            <a:r>
              <a:rPr kumimoji="0" lang="he-IL"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מה קורה לכ</a:t>
            </a:r>
            <a:r>
              <a:rPr kumimoji="0" lang="he-IL" sz="32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ם </a:t>
            </a:r>
            <a:r>
              <a:rPr kumimoji="0" lang="he-IL"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בשעת כעס ומדוע? </a:t>
            </a:r>
            <a:br>
              <a:rPr kumimoji="0" lang="en-US" sz="2800" b="0" i="0" u="sng"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br>
            <a:r>
              <a:rPr kumimoji="0" lang="he-IL" sz="2800" b="0" i="0" u="sng" strike="noStrike" kern="1200" cap="none" spc="0" normalizeH="0" baseline="0" noProof="0" dirty="0">
                <a:ln>
                  <a:noFill/>
                </a:ln>
                <a:solidFill>
                  <a:srgbClr val="845CAC"/>
                </a:solidFill>
                <a:effectLst/>
                <a:uLnTx/>
                <a:uFillTx/>
                <a:latin typeface="Calibri" panose="020F0502020204030204" pitchFamily="34" charset="0"/>
                <a:ea typeface="+mn-ea"/>
                <a:cs typeface="Calibri" panose="020F0502020204030204" pitchFamily="34" charset="0"/>
              </a:rPr>
              <a:t>אופיר : כשאני כועס אני מקלל וצועק ומאבד שליטה. אחר כך אני מצטער</a:t>
            </a:r>
            <a:r>
              <a:rPr kumimoji="0" lang="he-IL" sz="2800" b="0" i="0" u="sng" strike="noStrike" kern="1200" cap="none" spc="0" normalizeH="0" baseline="0" noProof="0" dirty="0">
                <a:ln>
                  <a:noFill/>
                </a:ln>
                <a:solidFill>
                  <a:srgbClr val="9876B9"/>
                </a:solidFill>
                <a:effectLst/>
                <a:uLnTx/>
                <a:uFillTx/>
                <a:latin typeface="Calibri" panose="020F0502020204030204" pitchFamily="34" charset="0"/>
                <a:ea typeface="+mn-ea"/>
                <a:cs typeface="Calibri" panose="020F0502020204030204" pitchFamily="34" charset="0"/>
              </a:rPr>
              <a:t>. </a:t>
            </a:r>
            <a:br>
              <a:rPr kumimoji="0" lang="en-US" sz="2800" b="0" i="0" u="sng" strike="noStrike" kern="1200" cap="none" spc="0" normalizeH="0" baseline="0" noProof="0" dirty="0">
                <a:ln>
                  <a:noFill/>
                </a:ln>
                <a:solidFill>
                  <a:schemeClr val="accent5">
                    <a:lumMod val="50000"/>
                  </a:schemeClr>
                </a:solidFill>
                <a:effectLst/>
                <a:highlight>
                  <a:srgbClr val="FFFF00"/>
                </a:highlight>
                <a:uLnTx/>
                <a:uFillTx/>
                <a:latin typeface="Calibri" panose="020F0502020204030204" pitchFamily="34" charset="0"/>
                <a:ea typeface="+mn-ea"/>
                <a:cs typeface="Calibri" panose="020F0502020204030204" pitchFamily="34" charset="0"/>
              </a:rPr>
            </a:br>
            <a:br>
              <a:rPr kumimoji="0" lang="en-US" sz="2800" b="0" i="0" u="sng"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br>
            <a:r>
              <a:rPr kumimoji="0" lang="he-IL"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מה יכול לעזור לי באותו רגע? מה הייתי רוצה ללמוד לשנות בהתנהגותי? </a:t>
            </a:r>
            <a:b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lang="he-IL" sz="2800" u="sng" dirty="0">
                <a:solidFill>
                  <a:srgbClr val="845CAC"/>
                </a:solidFill>
                <a:latin typeface="Calibri" panose="020F0502020204030204" pitchFamily="34" charset="0"/>
                <a:cs typeface="Calibri" panose="020F0502020204030204" pitchFamily="34" charset="0"/>
              </a:rPr>
              <a:t>אופיר : אני אשמח לדעת איך להרגיע את העצבים שלי בשעת כעס ולא לאבד שליטה</a:t>
            </a:r>
            <a:r>
              <a:rPr kumimoji="0" lang="he-IL" sz="2800" b="0" i="0" u="sng" strike="noStrike" kern="1200" cap="none" spc="0" normalizeH="0" baseline="0" noProof="0" dirty="0">
                <a:ln>
                  <a:noFill/>
                </a:ln>
                <a:solidFill>
                  <a:srgbClr val="9876B9"/>
                </a:solidFill>
                <a:effectLst/>
                <a:uLnTx/>
                <a:uFillTx/>
                <a:latin typeface="Calibri" panose="020F0502020204030204" pitchFamily="34" charset="0"/>
                <a:ea typeface="+mn-ea"/>
                <a:cs typeface="Calibri" panose="020F050202020403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n-ea"/>
              <a:cs typeface="Calibri" panose="020F0502020204030204" pitchFamily="34" charset="0"/>
            </a:endParaRPr>
          </a:p>
        </p:txBody>
      </p:sp>
      <p:pic>
        <p:nvPicPr>
          <p:cNvPr id="16" name="תמונה 15">
            <a:extLst>
              <a:ext uri="{FF2B5EF4-FFF2-40B4-BE49-F238E27FC236}">
                <a16:creationId xmlns:a16="http://schemas.microsoft.com/office/drawing/2014/main" id="{F95F3838-1D15-54E3-DDD0-35BA9F7960FA}"/>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21786" r="50933" b="69368"/>
          <a:stretch/>
        </p:blipFill>
        <p:spPr>
          <a:xfrm>
            <a:off x="303587" y="968188"/>
            <a:ext cx="2603046" cy="2750914"/>
          </a:xfrm>
          <a:prstGeom prst="rect">
            <a:avLst/>
          </a:prstGeom>
        </p:spPr>
      </p:pic>
      <p:sp>
        <p:nvSpPr>
          <p:cNvPr id="2" name="אליפסה 1">
            <a:extLst>
              <a:ext uri="{FF2B5EF4-FFF2-40B4-BE49-F238E27FC236}">
                <a16:creationId xmlns:a16="http://schemas.microsoft.com/office/drawing/2014/main" id="{032E01C8-F416-1A9D-40E0-979D322CD82C}"/>
              </a:ext>
            </a:extLst>
          </p:cNvPr>
          <p:cNvSpPr/>
          <p:nvPr/>
        </p:nvSpPr>
        <p:spPr>
          <a:xfrm>
            <a:off x="1282992" y="1650322"/>
            <a:ext cx="644235" cy="228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1346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p:nvPr/>
        </p:nvSpPr>
        <p:spPr>
          <a:xfrm>
            <a:off x="-1" y="1233965"/>
            <a:ext cx="12192000" cy="5824059"/>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2"/>
          <p:cNvSpPr/>
          <p:nvPr/>
        </p:nvSpPr>
        <p:spPr>
          <a:xfrm>
            <a:off x="1485121" y="212992"/>
            <a:ext cx="9221755" cy="874663"/>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77777"/>
              </a:lnSpc>
              <a:spcBef>
                <a:spcPts val="0"/>
              </a:spcBef>
              <a:spcAft>
                <a:spcPts val="0"/>
              </a:spcAft>
              <a:buClr>
                <a:srgbClr val="000000"/>
              </a:buClr>
              <a:buSzTx/>
              <a:buFont typeface="Arial"/>
              <a:buNone/>
              <a:tabLst/>
              <a:defRPr/>
            </a:pPr>
            <a:r>
              <a:rPr kumimoji="0" lang="iw-IL" sz="7200" b="1" i="0" u="none" strike="noStrike" kern="0" cap="none" spc="0" normalizeH="0" baseline="0" noProof="0" dirty="0">
                <a:ln>
                  <a:noFill/>
                </a:ln>
                <a:solidFill>
                  <a:srgbClr val="002060"/>
                </a:solidFill>
                <a:effectLst/>
                <a:uLnTx/>
                <a:uFillTx/>
                <a:latin typeface="Calibri"/>
                <a:ea typeface="Calibri"/>
                <a:cs typeface="Calibri"/>
                <a:sym typeface="Calibri"/>
              </a:rPr>
              <a:t>מטרות היחידה</a:t>
            </a:r>
            <a:endParaRPr kumimoji="0" sz="7200" b="1"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35" name="Google Shape;135;p2"/>
          <p:cNvSpPr txBox="1"/>
          <p:nvPr/>
        </p:nvSpPr>
        <p:spPr>
          <a:xfrm>
            <a:off x="230981" y="1687421"/>
            <a:ext cx="11301413" cy="4616608"/>
          </a:xfrm>
          <a:prstGeom prst="rect">
            <a:avLst/>
          </a:prstGeom>
          <a:noFill/>
          <a:ln>
            <a:noFill/>
          </a:ln>
        </p:spPr>
        <p:txBody>
          <a:bodyPr spcFirstLastPara="1" wrap="square" lIns="91425" tIns="45700" rIns="91425" bIns="45700" anchor="t" anchorCtr="0">
            <a:spAutoFit/>
          </a:bodyPr>
          <a:lstStyle/>
          <a:p>
            <a:pPr marL="514350" marR="0" lvl="0" indent="-514350" algn="r" defTabSz="914400" rtl="1" eaLnBrk="1" fontAlgn="base" latinLnBrk="0" hangingPunct="1">
              <a:lnSpc>
                <a:spcPct val="150000"/>
              </a:lnSpc>
              <a:spcBef>
                <a:spcPts val="0"/>
              </a:spcBef>
              <a:spcAft>
                <a:spcPts val="0"/>
              </a:spcAft>
              <a:buClr>
                <a:srgbClr val="FFFFFF"/>
              </a:buClr>
              <a:buSzTx/>
              <a:buFont typeface="+mj-lt"/>
              <a:buAutoNum type="arabicPeriod"/>
              <a:tabLst/>
              <a:defRPr/>
            </a:pPr>
            <a:r>
              <a:rPr kumimoji="0" lang="he-IL"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התלמידים יקבלו כלים שיסייעו להם בוויסות העצמי ברגעי הכעס ועלבון</a:t>
            </a:r>
            <a:r>
              <a:rPr kumimoji="0" lang="he-IL"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rPr>
              <a:t>, </a:t>
            </a:r>
            <a:br>
              <a:rPr kumimoji="0" lang="en-US"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rPr>
            </a:br>
            <a:r>
              <a:rPr kumimoji="0" lang="he-IL"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rPr>
              <a:t>הנחווים במצבים יום-יומיים. </a:t>
            </a:r>
          </a:p>
          <a:p>
            <a:pPr marL="514350" lvl="0" indent="-514350" fontAlgn="base">
              <a:lnSpc>
                <a:spcPct val="150000"/>
              </a:lnSpc>
              <a:buClr>
                <a:srgbClr val="FFFFFF"/>
              </a:buClr>
              <a:buFont typeface="+mj-lt"/>
              <a:buAutoNum type="arabicPeriod"/>
              <a:defRPr/>
            </a:pPr>
            <a:r>
              <a:rPr kumimoji="0" lang="he-IL" sz="28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David"/>
              </a:rPr>
              <a:t>התלמידים ירחיבו את כוחותיהם הפנימיים, </a:t>
            </a:r>
            <a:r>
              <a:rPr kumimoji="0" lang="he-IL"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rPr>
              <a:t>היכולים לסייע ולהקל במצבי קונפליקט </a:t>
            </a:r>
            <a:br>
              <a:rPr kumimoji="0" lang="en-US"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rPr>
            </a:br>
            <a:r>
              <a:rPr lang="he-IL" sz="2800" kern="0" dirty="0">
                <a:solidFill>
                  <a:srgbClr val="FFFFFF"/>
                </a:solidFill>
                <a:latin typeface="Calibri"/>
                <a:ea typeface="Calibri"/>
                <a:cs typeface="Calibri"/>
                <a:sym typeface="Calibri"/>
              </a:rPr>
              <a:t>תוך חיזוק הבנת רגשות שני הצדדים השותפים לעימות. </a:t>
            </a:r>
            <a:endParaRPr kumimoji="0" lang="he-IL"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endParaRPr>
          </a:p>
          <a:p>
            <a:pPr marL="514350" lvl="0" indent="-514350" fontAlgn="base">
              <a:lnSpc>
                <a:spcPct val="150000"/>
              </a:lnSpc>
              <a:buClr>
                <a:srgbClr val="FFFFFF"/>
              </a:buClr>
              <a:buFont typeface="+mj-lt"/>
              <a:buAutoNum type="arabicPeriod"/>
              <a:defRPr/>
            </a:pPr>
            <a:r>
              <a:rPr kumimoji="0" lang="he-IL"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David"/>
              </a:rPr>
              <a:t>התלמידים ילמדו להגיע </a:t>
            </a:r>
            <a:r>
              <a:rPr lang="he-IL" sz="2800" kern="0" dirty="0">
                <a:solidFill>
                  <a:srgbClr val="FFFFFF"/>
                </a:solidFill>
                <a:latin typeface="Calibri" panose="020F0502020204030204" pitchFamily="34" charset="0"/>
                <a:cs typeface="Calibri" panose="020F0502020204030204" pitchFamily="34" charset="0"/>
                <a:sym typeface="David"/>
              </a:rPr>
              <a:t>למצב של פיוס ותיקון הקשר באמצעות </a:t>
            </a:r>
            <a:r>
              <a:rPr lang="he-IL" sz="2800" kern="0" dirty="0">
                <a:solidFill>
                  <a:srgbClr val="FFFFFF"/>
                </a:solidFill>
                <a:latin typeface="Calibri"/>
                <a:ea typeface="Calibri"/>
                <a:cs typeface="Calibri"/>
                <a:sym typeface="Calibri"/>
              </a:rPr>
              <a:t>הקניית מיומנות השימוש במשפטים בעלי מסר "אני" </a:t>
            </a:r>
            <a:r>
              <a:rPr lang="he-IL" sz="2800" kern="0" dirty="0">
                <a:solidFill>
                  <a:srgbClr val="FFFFFF"/>
                </a:solidFill>
                <a:latin typeface="Calibri" panose="020F0502020204030204" pitchFamily="34" charset="0"/>
                <a:cs typeface="Calibri" panose="020F0502020204030204" pitchFamily="34" charset="0"/>
                <a:sym typeface="David"/>
              </a:rPr>
              <a:t>לעומת מסרי "אתה" במצבים חברתיים. </a:t>
            </a:r>
          </a:p>
          <a:p>
            <a:pPr marL="514350" lvl="0" indent="-514350" fontAlgn="base">
              <a:lnSpc>
                <a:spcPct val="150000"/>
              </a:lnSpc>
              <a:buClr>
                <a:srgbClr val="FFFFFF"/>
              </a:buClr>
              <a:buFont typeface="+mj-lt"/>
              <a:buAutoNum type="arabicPeriod"/>
              <a:defRPr/>
            </a:pPr>
            <a:r>
              <a:rPr lang="he-IL" sz="2800" kern="0" dirty="0">
                <a:solidFill>
                  <a:srgbClr val="FFFFFF"/>
                </a:solidFill>
                <a:latin typeface="Calibri" panose="020F0502020204030204" pitchFamily="34" charset="0"/>
                <a:cs typeface="Calibri" panose="020F0502020204030204" pitchFamily="34" charset="0"/>
                <a:sym typeface="David"/>
              </a:rPr>
              <a:t>התלמידים ייצרו אמנה כיתתית לשימוש במסרי "אני".</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395568A7-C154-2312-8FD6-2BAB8EB77013}"/>
              </a:ext>
            </a:extLst>
          </p:cNvPr>
          <p:cNvSpPr>
            <a:spLocks noGrp="1"/>
          </p:cNvSpPr>
          <p:nvPr>
            <p:ph sz="quarter" idx="4"/>
          </p:nvPr>
        </p:nvSpPr>
        <p:spPr>
          <a:xfrm>
            <a:off x="2650206" y="2072025"/>
            <a:ext cx="8365836" cy="3684588"/>
          </a:xfrm>
        </p:spPr>
        <p:txBody>
          <a:bodyPr>
            <a:normAutofit lnSpcReduction="10000"/>
          </a:bodyPr>
          <a:lstStyle/>
          <a:p>
            <a:pPr marL="50800" indent="0" algn="ctr">
              <a:buNone/>
            </a:pPr>
            <a:r>
              <a:rPr lang="he-IL" sz="3600" b="1" dirty="0"/>
              <a:t>ככל שעוצמת הכעס שלנו גבוהה יותר, </a:t>
            </a:r>
          </a:p>
          <a:p>
            <a:pPr marL="50800" indent="0" algn="ctr">
              <a:buNone/>
            </a:pPr>
            <a:r>
              <a:rPr lang="he-IL" sz="3600" b="1" dirty="0"/>
              <a:t>אנו עלולים לבחור בתגובות פוגעות יותר.</a:t>
            </a:r>
          </a:p>
          <a:p>
            <a:pPr marL="50800" indent="0" algn="ctr">
              <a:buNone/>
            </a:pPr>
            <a:r>
              <a:rPr lang="he-IL" sz="3600" b="1" dirty="0"/>
              <a:t>ולכן, על מנת שנדע לווסת את התגובות שלנו, </a:t>
            </a:r>
          </a:p>
          <a:p>
            <a:pPr marL="50800" indent="0" algn="ctr">
              <a:buNone/>
            </a:pPr>
            <a:r>
              <a:rPr lang="he-IL" sz="3600" b="1" dirty="0"/>
              <a:t>חשוב שנשים לב  </a:t>
            </a:r>
          </a:p>
          <a:p>
            <a:pPr marL="50800" indent="0" algn="ctr">
              <a:buNone/>
            </a:pPr>
            <a:r>
              <a:rPr lang="he-IL" sz="3600" b="1" dirty="0"/>
              <a:t>גם לעוצמת הכעס שאנחנו חווים</a:t>
            </a:r>
          </a:p>
          <a:p>
            <a:pPr marL="50800" indent="0" algn="ctr">
              <a:buNone/>
            </a:pPr>
            <a:r>
              <a:rPr lang="he-IL" sz="3600" b="1" dirty="0"/>
              <a:t>וגם לאופן שבו אנחנו מבטאים את הכעס.</a:t>
            </a:r>
          </a:p>
        </p:txBody>
      </p:sp>
    </p:spTree>
    <p:extLst>
      <p:ext uri="{BB962C8B-B14F-4D97-AF65-F5344CB8AC3E}">
        <p14:creationId xmlns:p14="http://schemas.microsoft.com/office/powerpoint/2010/main" val="1084060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393B27-3B29-A041-7EA4-51955F2B2DAA}"/>
              </a:ext>
            </a:extLst>
          </p:cNvPr>
          <p:cNvSpPr>
            <a:spLocks noGrp="1"/>
          </p:cNvSpPr>
          <p:nvPr>
            <p:ph type="title"/>
          </p:nvPr>
        </p:nvSpPr>
        <p:spPr/>
        <p:txBody>
          <a:bodyPr>
            <a:normAutofit fontScale="90000"/>
          </a:bodyPr>
          <a:lstStyle/>
          <a:p>
            <a:r>
              <a:rPr lang="he-IL" sz="4800" dirty="0"/>
              <a:t>שמש רעיונות:</a:t>
            </a:r>
            <a:br>
              <a:rPr lang="en-US" sz="4800" dirty="0"/>
            </a:br>
            <a:r>
              <a:rPr lang="he-IL" sz="4800" dirty="0"/>
              <a:t>מה יעזור לי להירגע בשעת כעס?  </a:t>
            </a:r>
          </a:p>
        </p:txBody>
      </p:sp>
      <p:pic>
        <p:nvPicPr>
          <p:cNvPr id="4" name="מציין מיקום תוכן 3">
            <a:extLst>
              <a:ext uri="{FF2B5EF4-FFF2-40B4-BE49-F238E27FC236}">
                <a16:creationId xmlns:a16="http://schemas.microsoft.com/office/drawing/2014/main" id="{47C24A0B-557D-3073-09E8-8108F37ACCE1}"/>
              </a:ext>
            </a:extLst>
          </p:cNvPr>
          <p:cNvPicPr>
            <a:picLocks noChangeAspect="1"/>
          </p:cNvPicPr>
          <p:nvPr/>
        </p:nvPicPr>
        <p:blipFill>
          <a:blip r:embed="rId3">
            <a:duotone>
              <a:prstClr val="black"/>
              <a:schemeClr val="accent4">
                <a:tint val="45000"/>
                <a:satMod val="400000"/>
              </a:schemeClr>
            </a:duotone>
          </a:blip>
          <a:stretch>
            <a:fillRect/>
          </a:stretch>
        </p:blipFill>
        <p:spPr>
          <a:xfrm>
            <a:off x="2355878" y="1007165"/>
            <a:ext cx="8050085" cy="6429354"/>
          </a:xfrm>
          <a:prstGeom prst="rect">
            <a:avLst/>
          </a:prstGeom>
        </p:spPr>
      </p:pic>
      <p:sp>
        <p:nvSpPr>
          <p:cNvPr id="5" name="אליפסה 4">
            <a:extLst>
              <a:ext uri="{FF2B5EF4-FFF2-40B4-BE49-F238E27FC236}">
                <a16:creationId xmlns:a16="http://schemas.microsoft.com/office/drawing/2014/main" id="{6DE2C50F-E0AE-01FE-0D9D-3A5E314E5E67}"/>
              </a:ext>
            </a:extLst>
          </p:cNvPr>
          <p:cNvSpPr/>
          <p:nvPr/>
        </p:nvSpPr>
        <p:spPr>
          <a:xfrm>
            <a:off x="5698435" y="3429000"/>
            <a:ext cx="1417981" cy="1434548"/>
          </a:xfrm>
          <a:prstGeom prst="ellipse">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ארגז הכלים שלי </a:t>
            </a:r>
            <a:endParaRPr kumimoji="0" lang="he-IL" sz="28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5769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393B27-3B29-A041-7EA4-51955F2B2DAA}"/>
              </a:ext>
            </a:extLst>
          </p:cNvPr>
          <p:cNvSpPr>
            <a:spLocks noGrp="1"/>
          </p:cNvSpPr>
          <p:nvPr>
            <p:ph type="title"/>
          </p:nvPr>
        </p:nvSpPr>
        <p:spPr/>
        <p:txBody>
          <a:bodyPr>
            <a:normAutofit fontScale="90000"/>
          </a:bodyPr>
          <a:lstStyle/>
          <a:p>
            <a:r>
              <a:rPr lang="he-IL" sz="4800" dirty="0"/>
              <a:t>שמש רעיונות לדוגמא:</a:t>
            </a:r>
            <a:br>
              <a:rPr lang="en-US" sz="4800" dirty="0"/>
            </a:br>
            <a:r>
              <a:rPr lang="he-IL" sz="4800" dirty="0"/>
              <a:t>מה יעזור לי להירגע בשעת כעס?  </a:t>
            </a:r>
          </a:p>
        </p:txBody>
      </p:sp>
      <p:pic>
        <p:nvPicPr>
          <p:cNvPr id="4" name="מציין מיקום תוכן 3">
            <a:extLst>
              <a:ext uri="{FF2B5EF4-FFF2-40B4-BE49-F238E27FC236}">
                <a16:creationId xmlns:a16="http://schemas.microsoft.com/office/drawing/2014/main" id="{47C24A0B-557D-3073-09E8-8108F37ACCE1}"/>
              </a:ext>
            </a:extLst>
          </p:cNvPr>
          <p:cNvPicPr>
            <a:picLocks noChangeAspect="1"/>
          </p:cNvPicPr>
          <p:nvPr/>
        </p:nvPicPr>
        <p:blipFill>
          <a:blip r:embed="rId3">
            <a:duotone>
              <a:schemeClr val="accent4">
                <a:shade val="45000"/>
                <a:satMod val="135000"/>
              </a:schemeClr>
              <a:prstClr val="white"/>
            </a:duotone>
          </a:blip>
          <a:stretch>
            <a:fillRect/>
          </a:stretch>
        </p:blipFill>
        <p:spPr>
          <a:xfrm>
            <a:off x="2355878" y="1007165"/>
            <a:ext cx="8050085" cy="6429354"/>
          </a:xfrm>
          <a:prstGeom prst="rect">
            <a:avLst/>
          </a:prstGeom>
        </p:spPr>
      </p:pic>
      <p:sp>
        <p:nvSpPr>
          <p:cNvPr id="5" name="אליפסה 4">
            <a:extLst>
              <a:ext uri="{FF2B5EF4-FFF2-40B4-BE49-F238E27FC236}">
                <a16:creationId xmlns:a16="http://schemas.microsoft.com/office/drawing/2014/main" id="{6DE2C50F-E0AE-01FE-0D9D-3A5E314E5E67}"/>
              </a:ext>
            </a:extLst>
          </p:cNvPr>
          <p:cNvSpPr/>
          <p:nvPr/>
        </p:nvSpPr>
        <p:spPr>
          <a:xfrm>
            <a:off x="5698435" y="3429000"/>
            <a:ext cx="1417981" cy="1434548"/>
          </a:xfrm>
          <a:prstGeom prst="ellipse">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ארגז הכלים שלי </a:t>
            </a: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3" name="אליפסה 2">
            <a:extLst>
              <a:ext uri="{FF2B5EF4-FFF2-40B4-BE49-F238E27FC236}">
                <a16:creationId xmlns:a16="http://schemas.microsoft.com/office/drawing/2014/main" id="{06B754C7-1872-5958-5484-391CCFD742A6}"/>
              </a:ext>
            </a:extLst>
          </p:cNvPr>
          <p:cNvSpPr/>
          <p:nvPr/>
        </p:nvSpPr>
        <p:spPr>
          <a:xfrm>
            <a:off x="3538331" y="1842051"/>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לספור עד 10, להתרחק עד שאני נרגע</a:t>
            </a:r>
          </a:p>
        </p:txBody>
      </p:sp>
      <p:sp>
        <p:nvSpPr>
          <p:cNvPr id="6" name="אליפסה 5">
            <a:extLst>
              <a:ext uri="{FF2B5EF4-FFF2-40B4-BE49-F238E27FC236}">
                <a16:creationId xmlns:a16="http://schemas.microsoft.com/office/drawing/2014/main" id="{FE0D0DE8-B05B-5D68-8958-C604C4F6D0AA}"/>
              </a:ext>
            </a:extLst>
          </p:cNvPr>
          <p:cNvSpPr/>
          <p:nvPr/>
        </p:nvSpPr>
        <p:spPr>
          <a:xfrm>
            <a:off x="2577547" y="3612241"/>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לבקש עזרה מהמורה</a:t>
            </a:r>
          </a:p>
        </p:txBody>
      </p:sp>
      <p:sp>
        <p:nvSpPr>
          <p:cNvPr id="7" name="אליפסה 6">
            <a:extLst>
              <a:ext uri="{FF2B5EF4-FFF2-40B4-BE49-F238E27FC236}">
                <a16:creationId xmlns:a16="http://schemas.microsoft.com/office/drawing/2014/main" id="{16130C1C-71CF-7219-796C-EB53E0BC170A}"/>
              </a:ext>
            </a:extLst>
          </p:cNvPr>
          <p:cNvSpPr/>
          <p:nvPr/>
        </p:nvSpPr>
        <p:spPr>
          <a:xfrm>
            <a:off x="3551583" y="5381492"/>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לשתף ברגשות שלי</a:t>
            </a:r>
          </a:p>
        </p:txBody>
      </p:sp>
      <p:sp>
        <p:nvSpPr>
          <p:cNvPr id="8" name="אליפסה 7">
            <a:extLst>
              <a:ext uri="{FF2B5EF4-FFF2-40B4-BE49-F238E27FC236}">
                <a16:creationId xmlns:a16="http://schemas.microsoft.com/office/drawing/2014/main" id="{1BA63782-8723-6756-4AD7-BDD6183A23A7}"/>
              </a:ext>
            </a:extLst>
          </p:cNvPr>
          <p:cNvSpPr/>
          <p:nvPr/>
        </p:nvSpPr>
        <p:spPr>
          <a:xfrm>
            <a:off x="7110097" y="5381492"/>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לעצור, לחשוב מה לעשות בצורה רגועה</a:t>
            </a:r>
          </a:p>
        </p:txBody>
      </p:sp>
      <p:sp>
        <p:nvSpPr>
          <p:cNvPr id="9" name="אליפסה 8">
            <a:extLst>
              <a:ext uri="{FF2B5EF4-FFF2-40B4-BE49-F238E27FC236}">
                <a16:creationId xmlns:a16="http://schemas.microsoft.com/office/drawing/2014/main" id="{85277841-3D59-96A4-84E2-AF4599E7FFE3}"/>
              </a:ext>
            </a:extLst>
          </p:cNvPr>
          <p:cNvSpPr/>
          <p:nvPr/>
        </p:nvSpPr>
        <p:spPr>
          <a:xfrm>
            <a:off x="8103704" y="3612240"/>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לדבר עם מישהו שיקשיב לי </a:t>
            </a:r>
          </a:p>
        </p:txBody>
      </p:sp>
      <p:sp>
        <p:nvSpPr>
          <p:cNvPr id="11" name="אליפסה 10">
            <a:extLst>
              <a:ext uri="{FF2B5EF4-FFF2-40B4-BE49-F238E27FC236}">
                <a16:creationId xmlns:a16="http://schemas.microsoft.com/office/drawing/2014/main" id="{B6261897-6A79-ACAA-91F0-2153E1D73E6E}"/>
              </a:ext>
            </a:extLst>
          </p:cNvPr>
          <p:cNvSpPr/>
          <p:nvPr/>
        </p:nvSpPr>
        <p:spPr>
          <a:xfrm>
            <a:off x="7233430" y="1842051"/>
            <a:ext cx="1860429" cy="12128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מתפלל לה' שייתן לי רוגע ועצה טובה</a:t>
            </a:r>
          </a:p>
        </p:txBody>
      </p:sp>
    </p:spTree>
    <p:extLst>
      <p:ext uri="{BB962C8B-B14F-4D97-AF65-F5344CB8AC3E}">
        <p14:creationId xmlns:p14="http://schemas.microsoft.com/office/powerpoint/2010/main" val="360399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ree vector graphics of Undo">
            <a:extLst>
              <a:ext uri="{FF2B5EF4-FFF2-40B4-BE49-F238E27FC236}">
                <a16:creationId xmlns:a16="http://schemas.microsoft.com/office/drawing/2014/main" id="{F0DD4BDB-81AE-37D8-59A1-D8484A1E9B9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228960" y="266742"/>
            <a:ext cx="1604914" cy="153662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47B9DAE7-CDA8-8290-E5FD-40C86EA0B253}"/>
              </a:ext>
            </a:extLst>
          </p:cNvPr>
          <p:cNvSpPr>
            <a:spLocks noGrp="1"/>
          </p:cNvSpPr>
          <p:nvPr>
            <p:ph type="title"/>
          </p:nvPr>
        </p:nvSpPr>
        <p:spPr/>
        <p:txBody>
          <a:bodyPr/>
          <a:lstStyle/>
          <a:p>
            <a:r>
              <a:rPr lang="he-IL" dirty="0"/>
              <a:t>מן המקורות</a:t>
            </a:r>
          </a:p>
        </p:txBody>
      </p:sp>
      <p:sp>
        <p:nvSpPr>
          <p:cNvPr id="4" name="תיבת טקסט 3">
            <a:extLst>
              <a:ext uri="{FF2B5EF4-FFF2-40B4-BE49-F238E27FC236}">
                <a16:creationId xmlns:a16="http://schemas.microsoft.com/office/drawing/2014/main" id="{D143FBD6-F721-D0E6-FE68-C8D73857F22F}"/>
              </a:ext>
            </a:extLst>
          </p:cNvPr>
          <p:cNvSpPr txBox="1"/>
          <p:nvPr/>
        </p:nvSpPr>
        <p:spPr>
          <a:xfrm>
            <a:off x="453737" y="3456961"/>
            <a:ext cx="11284526" cy="1723549"/>
          </a:xfrm>
          <a:prstGeom prst="rect">
            <a:avLst/>
          </a:prstGeom>
          <a:noFill/>
        </p:spPr>
        <p:txBody>
          <a:bodyPr wrap="square">
            <a:spAutoFit/>
          </a:bodyPr>
          <a:lstStyle/>
          <a:p>
            <a:pPr marL="457200" indent="-457200">
              <a:buFont typeface="Wingdings" panose="05000000000000000000" pitchFamily="2" charset="2"/>
              <a:buChar char="v"/>
            </a:pPr>
            <a:r>
              <a:rPr lang="he-IL" sz="2600" kern="0" dirty="0">
                <a:solidFill>
                  <a:srgbClr val="000000"/>
                </a:solidFill>
                <a:latin typeface="Calibri" panose="020F0502020204030204" pitchFamily="34" charset="0"/>
                <a:cs typeface="Calibri" panose="020F0502020204030204" pitchFamily="34" charset="0"/>
              </a:rPr>
              <a:t>"לָמָּה </a:t>
            </a:r>
            <a:r>
              <a:rPr lang="he-IL" sz="2600" kern="0" dirty="0" err="1">
                <a:solidFill>
                  <a:srgbClr val="000000"/>
                </a:solidFill>
                <a:latin typeface="Calibri" panose="020F0502020204030204" pitchFamily="34" charset="0"/>
                <a:cs typeface="Calibri" panose="020F0502020204030204" pitchFamily="34" charset="0"/>
              </a:rPr>
              <a:t>מַשְׁוִים</a:t>
            </a:r>
            <a:r>
              <a:rPr lang="he-IL" sz="2600" kern="0" dirty="0">
                <a:solidFill>
                  <a:srgbClr val="000000"/>
                </a:solidFill>
                <a:latin typeface="Calibri" panose="020F0502020204030204" pitchFamily="34" charset="0"/>
                <a:cs typeface="Calibri" panose="020F0502020204030204" pitchFamily="34" charset="0"/>
              </a:rPr>
              <a:t> אֶת הַכַּעַס לַעֲבוֹדָה זָרָה: "הַטַּעַם מוּבָן לְיוֹדְעִי בִּינָה: לְפִי שֶׁבְּעֵת כַּעֲסוֹ נִסְתַּלְּקָה מִמֶּנּוּ הָאֱמוּנָה. כִּי אִלּוּ הָיָה מַאֲמִין שֶׁמֵּאֵת הַשֵּׁם </a:t>
            </a:r>
            <a:r>
              <a:rPr lang="he-IL" sz="2600" kern="0" dirty="0" err="1">
                <a:solidFill>
                  <a:srgbClr val="000000"/>
                </a:solidFill>
                <a:latin typeface="Calibri" panose="020F0502020204030204" pitchFamily="34" charset="0"/>
                <a:cs typeface="Calibri" panose="020F0502020204030204" pitchFamily="34" charset="0"/>
              </a:rPr>
              <a:t>הָיְתָה</a:t>
            </a:r>
            <a:r>
              <a:rPr lang="he-IL" sz="2600" kern="0" dirty="0">
                <a:solidFill>
                  <a:srgbClr val="000000"/>
                </a:solidFill>
                <a:latin typeface="Calibri" panose="020F0502020204030204" pitchFamily="34" charset="0"/>
                <a:cs typeface="Calibri" panose="020F0502020204030204" pitchFamily="34" charset="0"/>
              </a:rPr>
              <a:t> זֹאת לוֹ, לֹא הָיָה בְּכַעַס כְּלָל! (</a:t>
            </a:r>
            <a:r>
              <a:rPr lang="he-IL" sz="2600" kern="0" dirty="0" err="1">
                <a:solidFill>
                  <a:srgbClr val="000000"/>
                </a:solidFill>
                <a:latin typeface="Calibri" panose="020F0502020204030204" pitchFamily="34" charset="0"/>
                <a:cs typeface="Calibri" panose="020F0502020204030204" pitchFamily="34" charset="0"/>
              </a:rPr>
              <a:t>האדמור</a:t>
            </a:r>
            <a:r>
              <a:rPr lang="he-IL" sz="2600" kern="0" dirty="0">
                <a:solidFill>
                  <a:srgbClr val="000000"/>
                </a:solidFill>
                <a:latin typeface="Calibri" panose="020F0502020204030204" pitchFamily="34" charset="0"/>
                <a:cs typeface="Calibri" panose="020F0502020204030204" pitchFamily="34" charset="0"/>
              </a:rPr>
              <a:t> הזקן, אגרת הקודש, כ"ה)</a:t>
            </a:r>
          </a:p>
          <a:p>
            <a:endParaRPr lang="he-IL" sz="2800" kern="0" dirty="0">
              <a:solidFill>
                <a:srgbClr val="000000"/>
              </a:solidFill>
              <a:latin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14292499-B913-21F5-EFAB-171EE1157FFF}"/>
              </a:ext>
            </a:extLst>
          </p:cNvPr>
          <p:cNvSpPr txBox="1"/>
          <p:nvPr/>
        </p:nvSpPr>
        <p:spPr>
          <a:xfrm>
            <a:off x="4589829" y="2717362"/>
            <a:ext cx="7278261" cy="492443"/>
          </a:xfrm>
          <a:prstGeom prst="rect">
            <a:avLst/>
          </a:prstGeom>
          <a:noFill/>
        </p:spPr>
        <p:txBody>
          <a:bodyPr wrap="square">
            <a:spAutoFit/>
          </a:bodyPr>
          <a:lstStyle/>
          <a:p>
            <a:pPr marL="457200" indent="-457200" algn="ctr">
              <a:buFont typeface="Wingdings" panose="05000000000000000000" pitchFamily="2" charset="2"/>
              <a:buChar char="v"/>
            </a:pPr>
            <a:r>
              <a:rPr lang="he-IL" sz="2600" kern="0" dirty="0">
                <a:solidFill>
                  <a:srgbClr val="000000"/>
                </a:solidFill>
                <a:latin typeface="Calibri" panose="020F0502020204030204" pitchFamily="34" charset="0"/>
                <a:cs typeface="Calibri" panose="020F0502020204030204" pitchFamily="34" charset="0"/>
              </a:rPr>
              <a:t>"כָּל הַכּוֹעֵס כְּאִלּוּ עוֹבֵד עֲבוֹדָה זָרָה" (מסכת שבת דף </a:t>
            </a:r>
            <a:r>
              <a:rPr lang="he-IL" sz="2600" kern="0" dirty="0" err="1">
                <a:solidFill>
                  <a:srgbClr val="000000"/>
                </a:solidFill>
                <a:latin typeface="Calibri" panose="020F0502020204030204" pitchFamily="34" charset="0"/>
                <a:cs typeface="Calibri" panose="020F0502020204030204" pitchFamily="34" charset="0"/>
              </a:rPr>
              <a:t>קה</a:t>
            </a:r>
            <a:r>
              <a:rPr lang="he-IL" sz="2600" kern="0" dirty="0">
                <a:solidFill>
                  <a:srgbClr val="000000"/>
                </a:solidFill>
                <a:latin typeface="Calibri" panose="020F0502020204030204" pitchFamily="34" charset="0"/>
                <a:cs typeface="Calibri" panose="020F0502020204030204" pitchFamily="34" charset="0"/>
              </a:rPr>
              <a:t>)</a:t>
            </a:r>
          </a:p>
        </p:txBody>
      </p:sp>
      <p:sp>
        <p:nvSpPr>
          <p:cNvPr id="3" name="תיבת טקסט 2">
            <a:extLst>
              <a:ext uri="{FF2B5EF4-FFF2-40B4-BE49-F238E27FC236}">
                <a16:creationId xmlns:a16="http://schemas.microsoft.com/office/drawing/2014/main" id="{FDCE7765-F67F-2AF8-4158-B9596D8D2D36}"/>
              </a:ext>
            </a:extLst>
          </p:cNvPr>
          <p:cNvSpPr txBox="1"/>
          <p:nvPr/>
        </p:nvSpPr>
        <p:spPr>
          <a:xfrm>
            <a:off x="838200" y="4966937"/>
            <a:ext cx="10900063" cy="892552"/>
          </a:xfrm>
          <a:prstGeom prst="rect">
            <a:avLst/>
          </a:prstGeom>
          <a:noFill/>
        </p:spPr>
        <p:txBody>
          <a:bodyPr wrap="square">
            <a:spAutoFit/>
          </a:bodyPr>
          <a:lstStyle/>
          <a:p>
            <a:pPr marL="457200" indent="-457200">
              <a:buFont typeface="Wingdings" panose="05000000000000000000" pitchFamily="2" charset="2"/>
              <a:buChar char="v"/>
            </a:pPr>
            <a:r>
              <a:rPr lang="he-IL" sz="2600" kern="0" dirty="0">
                <a:solidFill>
                  <a:srgbClr val="000000"/>
                </a:solidFill>
                <a:latin typeface="Calibri" panose="020F0502020204030204" pitchFamily="34" charset="0"/>
                <a:cs typeface="Calibri" panose="020F0502020204030204" pitchFamily="34" charset="0"/>
              </a:rPr>
              <a:t>אמר רבי </a:t>
            </a:r>
            <a:r>
              <a:rPr lang="he-IL" sz="2600" kern="0" dirty="0" err="1">
                <a:solidFill>
                  <a:srgbClr val="000000"/>
                </a:solidFill>
                <a:latin typeface="Calibri" panose="020F0502020204030204" pitchFamily="34" charset="0"/>
                <a:cs typeface="Calibri" panose="020F0502020204030204" pitchFamily="34" charset="0"/>
              </a:rPr>
              <a:t>אילעא</a:t>
            </a:r>
            <a:r>
              <a:rPr lang="he-IL" sz="2600" kern="0" dirty="0">
                <a:solidFill>
                  <a:srgbClr val="000000"/>
                </a:solidFill>
                <a:latin typeface="Calibri" panose="020F0502020204030204" pitchFamily="34" charset="0"/>
                <a:cs typeface="Calibri" panose="020F0502020204030204" pitchFamily="34" charset="0"/>
              </a:rPr>
              <a:t> אין העולם מתקיים אלא בשביל מי שבולם את עצמו בשעת מריבה, שנאמר "תולה ארץ על בלימה" (חולין פ"ט ע"א).</a:t>
            </a:r>
          </a:p>
        </p:txBody>
      </p:sp>
      <p:sp>
        <p:nvSpPr>
          <p:cNvPr id="8" name="תיבת טקסט 7">
            <a:extLst>
              <a:ext uri="{FF2B5EF4-FFF2-40B4-BE49-F238E27FC236}">
                <a16:creationId xmlns:a16="http://schemas.microsoft.com/office/drawing/2014/main" id="{F825E063-6919-A27C-0E94-EB25FAC67500}"/>
              </a:ext>
            </a:extLst>
          </p:cNvPr>
          <p:cNvSpPr txBox="1"/>
          <p:nvPr/>
        </p:nvSpPr>
        <p:spPr>
          <a:xfrm>
            <a:off x="453737" y="1608431"/>
            <a:ext cx="11284526" cy="1169551"/>
          </a:xfrm>
          <a:prstGeom prst="rect">
            <a:avLst/>
          </a:prstGeom>
          <a:noFill/>
        </p:spPr>
        <p:txBody>
          <a:bodyPr wrap="square">
            <a:spAutoFit/>
          </a:bodyPr>
          <a:lstStyle/>
          <a:p>
            <a:pPr marL="457200" indent="-457200">
              <a:buFont typeface="Wingdings" panose="05000000000000000000" pitchFamily="2" charset="2"/>
              <a:buChar char="v"/>
            </a:pPr>
            <a:r>
              <a:rPr lang="he-IL" sz="2600" kern="0" dirty="0">
                <a:solidFill>
                  <a:srgbClr val="000000"/>
                </a:solidFill>
                <a:latin typeface="Calibri" panose="020F0502020204030204" pitchFamily="34" charset="0"/>
                <a:cs typeface="Calibri" panose="020F0502020204030204" pitchFamily="34" charset="0"/>
              </a:rPr>
              <a:t>"תִּתְנַהֵג תָּמִיד לְדַבֵּר כָּל דְּבָרֶיךָ בְּנַחַת, לְכָל אָדָם וּבְכָל עֵת, וּבַזֶּה תִּנָּצֵל מִן הַכַּעַס, שֶׁהִיא מִדָּה רָעָה לְהַחְטִיא בְּנֵי אָדָם" (רבי משה בן נחמן, אגרת הרמב"ן)</a:t>
            </a:r>
          </a:p>
          <a:p>
            <a:endParaRPr lang="he-IL" sz="1800" kern="0" dirty="0">
              <a:solidFill>
                <a:srgbClr val="000000"/>
              </a:solidFill>
              <a:latin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7DB203E9-31F8-EFA2-E0FD-3A01749C552B}"/>
              </a:ext>
            </a:extLst>
          </p:cNvPr>
          <p:cNvSpPr txBox="1"/>
          <p:nvPr/>
        </p:nvSpPr>
        <p:spPr>
          <a:xfrm>
            <a:off x="2321436" y="5984456"/>
            <a:ext cx="9211674" cy="830997"/>
          </a:xfrm>
          <a:prstGeom prst="rect">
            <a:avLst/>
          </a:prstGeom>
          <a:noFill/>
        </p:spPr>
        <p:txBody>
          <a:bodyPr wrap="square" rtlCol="1">
            <a:spAutoFit/>
          </a:bodyPr>
          <a:lstStyle/>
          <a:p>
            <a:pPr marL="342900" indent="-342900">
              <a:buFont typeface="Arial" panose="020B0604020202020204" pitchFamily="34" charset="0"/>
              <a:buChar char="•"/>
            </a:pPr>
            <a:r>
              <a:rPr lang="he-IL" sz="2400" kern="0" dirty="0">
                <a:solidFill>
                  <a:schemeClr val="accent4">
                    <a:lumMod val="50000"/>
                  </a:schemeClr>
                </a:solidFill>
                <a:latin typeface="Calibri" panose="020F0502020204030204" pitchFamily="34" charset="0"/>
                <a:cs typeface="Calibri" panose="020F0502020204030204" pitchFamily="34" charset="0"/>
              </a:rPr>
              <a:t>איזו עצות אנו יכולים להוסיף לארגז הכלים שלנו מכל אחד מהמקורות הללו?</a:t>
            </a:r>
          </a:p>
          <a:p>
            <a:pPr marL="342900" indent="-342900">
              <a:buFont typeface="Arial" panose="020B0604020202020204" pitchFamily="34" charset="0"/>
              <a:buChar char="•"/>
            </a:pPr>
            <a:r>
              <a:rPr lang="he-IL" sz="2400" kern="0" dirty="0">
                <a:solidFill>
                  <a:schemeClr val="accent4">
                    <a:lumMod val="50000"/>
                  </a:schemeClr>
                </a:solidFill>
                <a:latin typeface="Calibri" panose="020F0502020204030204" pitchFamily="34" charset="0"/>
                <a:cs typeface="Calibri" panose="020F0502020204030204" pitchFamily="34" charset="0"/>
              </a:rPr>
              <a:t>מה יעזור לנו ליישם זאת?</a:t>
            </a:r>
          </a:p>
        </p:txBody>
      </p:sp>
    </p:spTree>
    <p:extLst>
      <p:ext uri="{BB962C8B-B14F-4D97-AF65-F5344CB8AC3E}">
        <p14:creationId xmlns:p14="http://schemas.microsoft.com/office/powerpoint/2010/main" val="143774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EEA96C60-104A-4ECC-9851-9E8C893C4354}"/>
              </a:ext>
            </a:extLst>
          </p:cNvPr>
          <p:cNvSpPr/>
          <p:nvPr/>
        </p:nvSpPr>
        <p:spPr>
          <a:xfrm>
            <a:off x="8722262" y="2168353"/>
            <a:ext cx="3220278" cy="3861382"/>
          </a:xfrm>
          <a:custGeom>
            <a:avLst/>
            <a:gdLst>
              <a:gd name="connsiteX0" fmla="*/ 0 w 3220278"/>
              <a:gd name="connsiteY0" fmla="*/ 643576 h 3861382"/>
              <a:gd name="connsiteX1" fmla="*/ 322308 w 3220278"/>
              <a:gd name="connsiteY1" fmla="*/ 0 h 3861382"/>
              <a:gd name="connsiteX2" fmla="*/ 2897969 w 3220278"/>
              <a:gd name="connsiteY2" fmla="*/ 0 h 3861382"/>
              <a:gd name="connsiteX3" fmla="*/ 3220278 w 3220278"/>
              <a:gd name="connsiteY3" fmla="*/ 643576 h 3861382"/>
              <a:gd name="connsiteX4" fmla="*/ 3220278 w 3220278"/>
              <a:gd name="connsiteY4" fmla="*/ 3217805 h 3861382"/>
              <a:gd name="connsiteX5" fmla="*/ 2897969 w 3220278"/>
              <a:gd name="connsiteY5" fmla="*/ 3861382 h 3861382"/>
              <a:gd name="connsiteX6" fmla="*/ 322308 w 3220278"/>
              <a:gd name="connsiteY6" fmla="*/ 3861382 h 3861382"/>
              <a:gd name="connsiteX7" fmla="*/ 0 w 3220278"/>
              <a:gd name="connsiteY7" fmla="*/ 3217805 h 3861382"/>
              <a:gd name="connsiteX8" fmla="*/ 0 w 3220278"/>
              <a:gd name="connsiteY8" fmla="*/ 643576 h 3861382"/>
              <a:gd name="connsiteX0" fmla="*/ 0 w 3220278"/>
              <a:gd name="connsiteY0" fmla="*/ 643576 h 3861382"/>
              <a:gd name="connsiteX1" fmla="*/ 322308 w 3220278"/>
              <a:gd name="connsiteY1" fmla="*/ 0 h 3861382"/>
              <a:gd name="connsiteX2" fmla="*/ 2897969 w 3220278"/>
              <a:gd name="connsiteY2" fmla="*/ 0 h 3861382"/>
              <a:gd name="connsiteX3" fmla="*/ 3220278 w 3220278"/>
              <a:gd name="connsiteY3" fmla="*/ 643576 h 3861382"/>
              <a:gd name="connsiteX4" fmla="*/ 3220278 w 3220278"/>
              <a:gd name="connsiteY4" fmla="*/ 3217805 h 3861382"/>
              <a:gd name="connsiteX5" fmla="*/ 2897969 w 3220278"/>
              <a:gd name="connsiteY5" fmla="*/ 3861382 h 3861382"/>
              <a:gd name="connsiteX6" fmla="*/ 322308 w 3220278"/>
              <a:gd name="connsiteY6" fmla="*/ 3861382 h 3861382"/>
              <a:gd name="connsiteX7" fmla="*/ 0 w 3220278"/>
              <a:gd name="connsiteY7" fmla="*/ 3217805 h 3861382"/>
              <a:gd name="connsiteX8" fmla="*/ 0 w 3220278"/>
              <a:gd name="connsiteY8" fmla="*/ 643576 h 386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0278" h="3861382" fill="none" extrusionOk="0">
                <a:moveTo>
                  <a:pt x="0" y="643576"/>
                </a:moveTo>
                <a:cubicBezTo>
                  <a:pt x="7624" y="248295"/>
                  <a:pt x="116793" y="-59792"/>
                  <a:pt x="322308" y="0"/>
                </a:cubicBezTo>
                <a:cubicBezTo>
                  <a:pt x="957325" y="139050"/>
                  <a:pt x="1718429" y="-263588"/>
                  <a:pt x="2897969" y="0"/>
                </a:cubicBezTo>
                <a:cubicBezTo>
                  <a:pt x="3042474" y="-54229"/>
                  <a:pt x="3225870" y="357151"/>
                  <a:pt x="3220278" y="643576"/>
                </a:cubicBezTo>
                <a:cubicBezTo>
                  <a:pt x="3180485" y="1200124"/>
                  <a:pt x="3310580" y="2437013"/>
                  <a:pt x="3220278" y="3217805"/>
                </a:cubicBezTo>
                <a:cubicBezTo>
                  <a:pt x="3173184" y="3543290"/>
                  <a:pt x="3062293" y="3854069"/>
                  <a:pt x="2897969" y="3861382"/>
                </a:cubicBezTo>
                <a:cubicBezTo>
                  <a:pt x="1684978" y="3776235"/>
                  <a:pt x="722050" y="3775893"/>
                  <a:pt x="322308" y="3861382"/>
                </a:cubicBezTo>
                <a:cubicBezTo>
                  <a:pt x="127518" y="3835462"/>
                  <a:pt x="-41460" y="3521999"/>
                  <a:pt x="0" y="3217805"/>
                </a:cubicBezTo>
                <a:cubicBezTo>
                  <a:pt x="31910" y="1942741"/>
                  <a:pt x="-86130" y="1730402"/>
                  <a:pt x="0" y="643576"/>
                </a:cubicBezTo>
                <a:close/>
              </a:path>
              <a:path w="3220278" h="3861382" stroke="0" extrusionOk="0">
                <a:moveTo>
                  <a:pt x="0" y="643576"/>
                </a:moveTo>
                <a:cubicBezTo>
                  <a:pt x="-2259" y="229714"/>
                  <a:pt x="105696" y="32995"/>
                  <a:pt x="322308" y="0"/>
                </a:cubicBezTo>
                <a:cubicBezTo>
                  <a:pt x="781860" y="-158226"/>
                  <a:pt x="2354060" y="-71817"/>
                  <a:pt x="2897969" y="0"/>
                </a:cubicBezTo>
                <a:cubicBezTo>
                  <a:pt x="3062280" y="-44342"/>
                  <a:pt x="3250957" y="264791"/>
                  <a:pt x="3220278" y="643576"/>
                </a:cubicBezTo>
                <a:cubicBezTo>
                  <a:pt x="3136060" y="1590455"/>
                  <a:pt x="3368719" y="2425535"/>
                  <a:pt x="3220278" y="3217805"/>
                </a:cubicBezTo>
                <a:cubicBezTo>
                  <a:pt x="3204006" y="3607425"/>
                  <a:pt x="3087473" y="3887221"/>
                  <a:pt x="2897969" y="3861382"/>
                </a:cubicBezTo>
                <a:cubicBezTo>
                  <a:pt x="2035979" y="3632497"/>
                  <a:pt x="629042" y="4033780"/>
                  <a:pt x="322308" y="3861382"/>
                </a:cubicBezTo>
                <a:cubicBezTo>
                  <a:pt x="174943" y="3886263"/>
                  <a:pt x="-26449" y="3620858"/>
                  <a:pt x="0" y="3217805"/>
                </a:cubicBezTo>
                <a:cubicBezTo>
                  <a:pt x="52789" y="2704015"/>
                  <a:pt x="118463" y="1061264"/>
                  <a:pt x="0" y="643576"/>
                </a:cubicBezTo>
                <a:close/>
              </a:path>
              <a:path w="3220278" h="3861382" fill="none" stroke="0" extrusionOk="0">
                <a:moveTo>
                  <a:pt x="0" y="643576"/>
                </a:moveTo>
                <a:cubicBezTo>
                  <a:pt x="-4047" y="265683"/>
                  <a:pt x="117291" y="-14940"/>
                  <a:pt x="322308" y="0"/>
                </a:cubicBezTo>
                <a:cubicBezTo>
                  <a:pt x="956746" y="317153"/>
                  <a:pt x="1856077" y="-374950"/>
                  <a:pt x="2897969" y="0"/>
                </a:cubicBezTo>
                <a:cubicBezTo>
                  <a:pt x="3085240" y="2986"/>
                  <a:pt x="3270745" y="366581"/>
                  <a:pt x="3220278" y="643576"/>
                </a:cubicBezTo>
                <a:cubicBezTo>
                  <a:pt x="3281346" y="1094758"/>
                  <a:pt x="3163939" y="2421134"/>
                  <a:pt x="3220278" y="3217805"/>
                </a:cubicBezTo>
                <a:cubicBezTo>
                  <a:pt x="3208354" y="3575267"/>
                  <a:pt x="3059213" y="3871972"/>
                  <a:pt x="2897969" y="3861382"/>
                </a:cubicBezTo>
                <a:cubicBezTo>
                  <a:pt x="1666976" y="3844653"/>
                  <a:pt x="795253" y="3784623"/>
                  <a:pt x="322308" y="3861382"/>
                </a:cubicBezTo>
                <a:cubicBezTo>
                  <a:pt x="138193" y="3845082"/>
                  <a:pt x="-30777" y="3535644"/>
                  <a:pt x="0" y="3217805"/>
                </a:cubicBezTo>
                <a:cubicBezTo>
                  <a:pt x="841" y="1955768"/>
                  <a:pt x="-89685" y="1692114"/>
                  <a:pt x="0" y="643576"/>
                </a:cubicBezTo>
                <a:close/>
              </a:path>
            </a:pathLst>
          </a:custGeom>
          <a:solidFill>
            <a:srgbClr val="D4FF7D"/>
          </a:solidFill>
          <a:ln w="254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marL="45720" lvl="0" algn="ctr">
              <a:defRPr/>
            </a:pPr>
            <a:r>
              <a:rPr lang="he-IL" sz="2800" kern="0" dirty="0">
                <a:solidFill>
                  <a:srgbClr val="000000"/>
                </a:solidFill>
                <a:latin typeface="Calibri" panose="020F0502020204030204" pitchFamily="34" charset="0"/>
                <a:cs typeface="Calibri" panose="020F0502020204030204" pitchFamily="34" charset="0"/>
                <a:sym typeface="Arial"/>
              </a:rPr>
              <a:t>כעס הוא רגש </a:t>
            </a:r>
            <a:r>
              <a:rPr lang="he-IL" sz="2800" kern="0" dirty="0">
                <a:latin typeface="Calibri" panose="020F0502020204030204" pitchFamily="34" charset="0"/>
                <a:cs typeface="Calibri" panose="020F0502020204030204" pitchFamily="34" charset="0"/>
                <a:sym typeface="Arial"/>
              </a:rPr>
              <a:t>אוניברסלי</a:t>
            </a:r>
            <a:r>
              <a:rPr lang="he-IL" sz="2800" kern="0" dirty="0">
                <a:solidFill>
                  <a:srgbClr val="C00000"/>
                </a:solidFill>
                <a:latin typeface="Calibri" panose="020F0502020204030204" pitchFamily="34" charset="0"/>
                <a:cs typeface="Calibri" panose="020F0502020204030204" pitchFamily="34" charset="0"/>
                <a:sym typeface="Arial"/>
              </a:rPr>
              <a:t> </a:t>
            </a:r>
            <a:r>
              <a:rPr lang="he-IL" sz="2800" kern="0" dirty="0">
                <a:solidFill>
                  <a:srgbClr val="000000"/>
                </a:solidFill>
                <a:latin typeface="Calibri" panose="020F0502020204030204" pitchFamily="34" charset="0"/>
                <a:cs typeface="Calibri" panose="020F0502020204030204" pitchFamily="34" charset="0"/>
                <a:sym typeface="Arial"/>
              </a:rPr>
              <a:t>וטבעי </a:t>
            </a:r>
          </a:p>
          <a:p>
            <a:pPr marL="45720" lvl="0" algn="ctr">
              <a:defRPr/>
            </a:pPr>
            <a:r>
              <a:rPr lang="he-IL" sz="2800" kern="0" dirty="0">
                <a:solidFill>
                  <a:srgbClr val="000000"/>
                </a:solidFill>
                <a:latin typeface="Calibri" panose="020F0502020204030204" pitchFamily="34" charset="0"/>
                <a:cs typeface="Calibri" panose="020F0502020204030204" pitchFamily="34" charset="0"/>
                <a:sym typeface="Arial"/>
              </a:rPr>
              <a:t>וחשוב לבטא אותו. </a:t>
            </a:r>
            <a:br>
              <a:rPr lang="en-US" sz="2800" kern="0" dirty="0">
                <a:solidFill>
                  <a:srgbClr val="000000"/>
                </a:solidFill>
                <a:latin typeface="Calibri" panose="020F0502020204030204" pitchFamily="34" charset="0"/>
                <a:cs typeface="Calibri" panose="020F0502020204030204" pitchFamily="34" charset="0"/>
                <a:sym typeface="Arial"/>
              </a:rPr>
            </a:b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למדנו לזהות</a:t>
            </a:r>
            <a:r>
              <a:rPr kumimoji="0" lang="he-IL" sz="2800" b="0"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מה קורה לנו בשעת כעס</a:t>
            </a:r>
            <a:br>
              <a:rPr kumimoji="0" lang="en-US" sz="2800" b="0"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br>
            <a:r>
              <a:rPr kumimoji="0" lang="he-IL" sz="2800" b="0"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ומה יכול לעזור לנו </a:t>
            </a:r>
            <a:br>
              <a:rPr kumimoji="0" lang="en-US" sz="2800" b="0"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br>
            <a:r>
              <a:rPr kumimoji="0" lang="he-IL" sz="2800" b="0"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באותו רגע.</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6" name="Rectangle: Rounded Corners 8">
            <a:extLst>
              <a:ext uri="{FF2B5EF4-FFF2-40B4-BE49-F238E27FC236}">
                <a16:creationId xmlns:a16="http://schemas.microsoft.com/office/drawing/2014/main" id="{FB642F21-3040-42E0-800B-7F9875B74A84}"/>
              </a:ext>
            </a:extLst>
          </p:cNvPr>
          <p:cNvSpPr/>
          <p:nvPr/>
        </p:nvSpPr>
        <p:spPr>
          <a:xfrm>
            <a:off x="4677325" y="2168352"/>
            <a:ext cx="3660902" cy="3861383"/>
          </a:xfrm>
          <a:custGeom>
            <a:avLst/>
            <a:gdLst>
              <a:gd name="connsiteX0" fmla="*/ 0 w 3660902"/>
              <a:gd name="connsiteY0" fmla="*/ 643577 h 3861383"/>
              <a:gd name="connsiteX1" fmla="*/ 366409 w 3660902"/>
              <a:gd name="connsiteY1" fmla="*/ 0 h 3861383"/>
              <a:gd name="connsiteX2" fmla="*/ 3294492 w 3660902"/>
              <a:gd name="connsiteY2" fmla="*/ 0 h 3861383"/>
              <a:gd name="connsiteX3" fmla="*/ 3660902 w 3660902"/>
              <a:gd name="connsiteY3" fmla="*/ 643577 h 3861383"/>
              <a:gd name="connsiteX4" fmla="*/ 3660902 w 3660902"/>
              <a:gd name="connsiteY4" fmla="*/ 3217805 h 3861383"/>
              <a:gd name="connsiteX5" fmla="*/ 3294492 w 3660902"/>
              <a:gd name="connsiteY5" fmla="*/ 3861383 h 3861383"/>
              <a:gd name="connsiteX6" fmla="*/ 366409 w 3660902"/>
              <a:gd name="connsiteY6" fmla="*/ 3861383 h 3861383"/>
              <a:gd name="connsiteX7" fmla="*/ 0 w 3660902"/>
              <a:gd name="connsiteY7" fmla="*/ 3217805 h 3861383"/>
              <a:gd name="connsiteX8" fmla="*/ 0 w 3660902"/>
              <a:gd name="connsiteY8" fmla="*/ 643577 h 3861383"/>
              <a:gd name="connsiteX0" fmla="*/ 0 w 3660902"/>
              <a:gd name="connsiteY0" fmla="*/ 643577 h 3861383"/>
              <a:gd name="connsiteX1" fmla="*/ 366409 w 3660902"/>
              <a:gd name="connsiteY1" fmla="*/ 0 h 3861383"/>
              <a:gd name="connsiteX2" fmla="*/ 3294492 w 3660902"/>
              <a:gd name="connsiteY2" fmla="*/ 0 h 3861383"/>
              <a:gd name="connsiteX3" fmla="*/ 3660902 w 3660902"/>
              <a:gd name="connsiteY3" fmla="*/ 643577 h 3861383"/>
              <a:gd name="connsiteX4" fmla="*/ 3660902 w 3660902"/>
              <a:gd name="connsiteY4" fmla="*/ 3217805 h 3861383"/>
              <a:gd name="connsiteX5" fmla="*/ 3294492 w 3660902"/>
              <a:gd name="connsiteY5" fmla="*/ 3861383 h 3861383"/>
              <a:gd name="connsiteX6" fmla="*/ 366409 w 3660902"/>
              <a:gd name="connsiteY6" fmla="*/ 3861383 h 3861383"/>
              <a:gd name="connsiteX7" fmla="*/ 0 w 3660902"/>
              <a:gd name="connsiteY7" fmla="*/ 3217805 h 3861383"/>
              <a:gd name="connsiteX8" fmla="*/ 0 w 3660902"/>
              <a:gd name="connsiteY8" fmla="*/ 643577 h 38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902" h="3861383" fill="none" extrusionOk="0">
                <a:moveTo>
                  <a:pt x="0" y="643577"/>
                </a:moveTo>
                <a:cubicBezTo>
                  <a:pt x="9002" y="242989"/>
                  <a:pt x="142867" y="-47776"/>
                  <a:pt x="366409" y="0"/>
                </a:cubicBezTo>
                <a:cubicBezTo>
                  <a:pt x="1123371" y="108490"/>
                  <a:pt x="1848650" y="-292333"/>
                  <a:pt x="3294492" y="0"/>
                </a:cubicBezTo>
                <a:cubicBezTo>
                  <a:pt x="3446312" y="-71060"/>
                  <a:pt x="3669632" y="373705"/>
                  <a:pt x="3660902" y="643577"/>
                </a:cubicBezTo>
                <a:cubicBezTo>
                  <a:pt x="3624593" y="1200092"/>
                  <a:pt x="3750393" y="2436775"/>
                  <a:pt x="3660902" y="3217805"/>
                </a:cubicBezTo>
                <a:cubicBezTo>
                  <a:pt x="3605697" y="3541133"/>
                  <a:pt x="3475134" y="3851717"/>
                  <a:pt x="3294492" y="3861383"/>
                </a:cubicBezTo>
                <a:cubicBezTo>
                  <a:pt x="1888855" y="3741606"/>
                  <a:pt x="853767" y="3763869"/>
                  <a:pt x="366409" y="3861383"/>
                </a:cubicBezTo>
                <a:cubicBezTo>
                  <a:pt x="123638" y="3813319"/>
                  <a:pt x="-47138" y="3520519"/>
                  <a:pt x="0" y="3217805"/>
                </a:cubicBezTo>
                <a:cubicBezTo>
                  <a:pt x="10695" y="1949099"/>
                  <a:pt x="-91901" y="1728647"/>
                  <a:pt x="0" y="643577"/>
                </a:cubicBezTo>
                <a:close/>
              </a:path>
              <a:path w="3660902" h="3861383" stroke="0" extrusionOk="0">
                <a:moveTo>
                  <a:pt x="0" y="643577"/>
                </a:moveTo>
                <a:cubicBezTo>
                  <a:pt x="-3141" y="230546"/>
                  <a:pt x="132902" y="46392"/>
                  <a:pt x="366409" y="0"/>
                </a:cubicBezTo>
                <a:cubicBezTo>
                  <a:pt x="879563" y="-163102"/>
                  <a:pt x="2622965" y="-79301"/>
                  <a:pt x="3294492" y="0"/>
                </a:cubicBezTo>
                <a:cubicBezTo>
                  <a:pt x="3482306" y="-48149"/>
                  <a:pt x="3699858" y="257030"/>
                  <a:pt x="3660902" y="643577"/>
                </a:cubicBezTo>
                <a:cubicBezTo>
                  <a:pt x="3589738" y="1596568"/>
                  <a:pt x="3907877" y="2369300"/>
                  <a:pt x="3660902" y="3217805"/>
                </a:cubicBezTo>
                <a:cubicBezTo>
                  <a:pt x="3657469" y="3593394"/>
                  <a:pt x="3506579" y="3887250"/>
                  <a:pt x="3294492" y="3861383"/>
                </a:cubicBezTo>
                <a:cubicBezTo>
                  <a:pt x="2349747" y="3635220"/>
                  <a:pt x="669969" y="4030504"/>
                  <a:pt x="366409" y="3861383"/>
                </a:cubicBezTo>
                <a:cubicBezTo>
                  <a:pt x="195796" y="3889088"/>
                  <a:pt x="-32039" y="3628449"/>
                  <a:pt x="0" y="3217805"/>
                </a:cubicBezTo>
                <a:cubicBezTo>
                  <a:pt x="52350" y="2694893"/>
                  <a:pt x="142761" y="1077286"/>
                  <a:pt x="0" y="643577"/>
                </a:cubicBezTo>
                <a:close/>
              </a:path>
              <a:path w="3660902" h="3861383" fill="none" stroke="0" extrusionOk="0">
                <a:moveTo>
                  <a:pt x="0" y="643577"/>
                </a:moveTo>
                <a:cubicBezTo>
                  <a:pt x="-13753" y="246346"/>
                  <a:pt x="139818" y="-22002"/>
                  <a:pt x="366409" y="0"/>
                </a:cubicBezTo>
                <a:cubicBezTo>
                  <a:pt x="1089009" y="332102"/>
                  <a:pt x="2025699" y="-280295"/>
                  <a:pt x="3294492" y="0"/>
                </a:cubicBezTo>
                <a:cubicBezTo>
                  <a:pt x="3494197" y="-11884"/>
                  <a:pt x="3685040" y="357808"/>
                  <a:pt x="3660902" y="643577"/>
                </a:cubicBezTo>
                <a:cubicBezTo>
                  <a:pt x="3725231" y="1095030"/>
                  <a:pt x="3604673" y="2420870"/>
                  <a:pt x="3660902" y="3217805"/>
                </a:cubicBezTo>
                <a:cubicBezTo>
                  <a:pt x="3651840" y="3587218"/>
                  <a:pt x="3472480" y="3883796"/>
                  <a:pt x="3294492" y="3861383"/>
                </a:cubicBezTo>
                <a:cubicBezTo>
                  <a:pt x="1908192" y="3837574"/>
                  <a:pt x="942613" y="3818140"/>
                  <a:pt x="366409" y="3861383"/>
                </a:cubicBezTo>
                <a:cubicBezTo>
                  <a:pt x="161409" y="3848406"/>
                  <a:pt x="-71803" y="3564166"/>
                  <a:pt x="0" y="3217805"/>
                </a:cubicBezTo>
                <a:cubicBezTo>
                  <a:pt x="1205" y="1957607"/>
                  <a:pt x="-83220" y="1694985"/>
                  <a:pt x="0" y="643577"/>
                </a:cubicBezTo>
                <a:close/>
              </a:path>
            </a:pathLst>
          </a:custGeom>
          <a:solidFill>
            <a:srgbClr val="A3FFE0"/>
          </a:solidFill>
          <a:ln w="254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marL="45720" lvl="0" algn="ctr">
              <a:defRPr/>
            </a:pPr>
            <a:r>
              <a:rPr lang="he-IL" sz="2800" kern="0" dirty="0">
                <a:solidFill>
                  <a:srgbClr val="000000"/>
                </a:solidFill>
                <a:latin typeface="Calibri" panose="020F0502020204030204" pitchFamily="34" charset="0"/>
                <a:cs typeface="Calibri" panose="020F0502020204030204" pitchFamily="34" charset="0"/>
                <a:sym typeface="Arial"/>
              </a:rPr>
              <a:t>תגובה קשה מדי בשעת כעס עלולה לפגוע בהמשך</a:t>
            </a:r>
          </a:p>
          <a:p>
            <a:pPr marL="45720" lvl="0" algn="ctr">
              <a:defRPr/>
            </a:pPr>
            <a:r>
              <a:rPr lang="he-IL" sz="2800" kern="0" dirty="0">
                <a:solidFill>
                  <a:srgbClr val="000000"/>
                </a:solidFill>
                <a:latin typeface="Calibri" panose="020F0502020204030204" pitchFamily="34" charset="0"/>
                <a:cs typeface="Calibri" panose="020F0502020204030204" pitchFamily="34" charset="0"/>
                <a:sym typeface="Arial"/>
              </a:rPr>
              <a:t>בסיכוי להתפייס ולתקן את הקשר עם החברים.</a:t>
            </a:r>
          </a:p>
        </p:txBody>
      </p:sp>
      <p:sp>
        <p:nvSpPr>
          <p:cNvPr id="7" name="Rectangle: Rounded Corners 8">
            <a:extLst>
              <a:ext uri="{FF2B5EF4-FFF2-40B4-BE49-F238E27FC236}">
                <a16:creationId xmlns:a16="http://schemas.microsoft.com/office/drawing/2014/main" id="{C867AE2C-F4E2-4F2C-8AC1-9F6E5F180676}"/>
              </a:ext>
            </a:extLst>
          </p:cNvPr>
          <p:cNvSpPr/>
          <p:nvPr/>
        </p:nvSpPr>
        <p:spPr>
          <a:xfrm>
            <a:off x="238125" y="2168353"/>
            <a:ext cx="4055165" cy="3861384"/>
          </a:xfrm>
          <a:custGeom>
            <a:avLst/>
            <a:gdLst>
              <a:gd name="connsiteX0" fmla="*/ 0 w 4055165"/>
              <a:gd name="connsiteY0" fmla="*/ 643577 h 3861384"/>
              <a:gd name="connsiteX1" fmla="*/ 405869 w 4055165"/>
              <a:gd name="connsiteY1" fmla="*/ 0 h 3861384"/>
              <a:gd name="connsiteX2" fmla="*/ 3649295 w 4055165"/>
              <a:gd name="connsiteY2" fmla="*/ 0 h 3861384"/>
              <a:gd name="connsiteX3" fmla="*/ 4055165 w 4055165"/>
              <a:gd name="connsiteY3" fmla="*/ 643577 h 3861384"/>
              <a:gd name="connsiteX4" fmla="*/ 4055165 w 4055165"/>
              <a:gd name="connsiteY4" fmla="*/ 3217806 h 3861384"/>
              <a:gd name="connsiteX5" fmla="*/ 3649295 w 4055165"/>
              <a:gd name="connsiteY5" fmla="*/ 3861384 h 3861384"/>
              <a:gd name="connsiteX6" fmla="*/ 405869 w 4055165"/>
              <a:gd name="connsiteY6" fmla="*/ 3861384 h 3861384"/>
              <a:gd name="connsiteX7" fmla="*/ 0 w 4055165"/>
              <a:gd name="connsiteY7" fmla="*/ 3217806 h 3861384"/>
              <a:gd name="connsiteX8" fmla="*/ 0 w 4055165"/>
              <a:gd name="connsiteY8" fmla="*/ 643577 h 3861384"/>
              <a:gd name="connsiteX0" fmla="*/ 0 w 4055165"/>
              <a:gd name="connsiteY0" fmla="*/ 643577 h 3861384"/>
              <a:gd name="connsiteX1" fmla="*/ 405869 w 4055165"/>
              <a:gd name="connsiteY1" fmla="*/ 0 h 3861384"/>
              <a:gd name="connsiteX2" fmla="*/ 3649295 w 4055165"/>
              <a:gd name="connsiteY2" fmla="*/ 0 h 3861384"/>
              <a:gd name="connsiteX3" fmla="*/ 4055165 w 4055165"/>
              <a:gd name="connsiteY3" fmla="*/ 643577 h 3861384"/>
              <a:gd name="connsiteX4" fmla="*/ 4055165 w 4055165"/>
              <a:gd name="connsiteY4" fmla="*/ 3217806 h 3861384"/>
              <a:gd name="connsiteX5" fmla="*/ 3649295 w 4055165"/>
              <a:gd name="connsiteY5" fmla="*/ 3861384 h 3861384"/>
              <a:gd name="connsiteX6" fmla="*/ 405869 w 4055165"/>
              <a:gd name="connsiteY6" fmla="*/ 3861384 h 3861384"/>
              <a:gd name="connsiteX7" fmla="*/ 0 w 4055165"/>
              <a:gd name="connsiteY7" fmla="*/ 3217806 h 3861384"/>
              <a:gd name="connsiteX8" fmla="*/ 0 w 4055165"/>
              <a:gd name="connsiteY8" fmla="*/ 643577 h 38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5165" h="3861384" fill="none" extrusionOk="0">
                <a:moveTo>
                  <a:pt x="0" y="643577"/>
                </a:moveTo>
                <a:cubicBezTo>
                  <a:pt x="9827" y="240053"/>
                  <a:pt x="153031" y="-56672"/>
                  <a:pt x="405869" y="0"/>
                </a:cubicBezTo>
                <a:cubicBezTo>
                  <a:pt x="1155436" y="147954"/>
                  <a:pt x="2022322" y="-303255"/>
                  <a:pt x="3649295" y="0"/>
                </a:cubicBezTo>
                <a:cubicBezTo>
                  <a:pt x="3840928" y="-48801"/>
                  <a:pt x="4067404" y="393190"/>
                  <a:pt x="4055165" y="643577"/>
                </a:cubicBezTo>
                <a:cubicBezTo>
                  <a:pt x="4023930" y="1199480"/>
                  <a:pt x="4135474" y="2432247"/>
                  <a:pt x="4055165" y="3217806"/>
                </a:cubicBezTo>
                <a:cubicBezTo>
                  <a:pt x="4020988" y="3551370"/>
                  <a:pt x="3840765" y="3848337"/>
                  <a:pt x="3649295" y="3861384"/>
                </a:cubicBezTo>
                <a:cubicBezTo>
                  <a:pt x="2140964" y="3791118"/>
                  <a:pt x="887495" y="3789904"/>
                  <a:pt x="405869" y="3861384"/>
                </a:cubicBezTo>
                <a:cubicBezTo>
                  <a:pt x="157228" y="3830244"/>
                  <a:pt x="-58557" y="3514448"/>
                  <a:pt x="0" y="3217806"/>
                </a:cubicBezTo>
                <a:cubicBezTo>
                  <a:pt x="6381" y="1951230"/>
                  <a:pt x="-91212" y="1721217"/>
                  <a:pt x="0" y="643577"/>
                </a:cubicBezTo>
                <a:close/>
              </a:path>
              <a:path w="4055165" h="3861384" stroke="0" extrusionOk="0">
                <a:moveTo>
                  <a:pt x="0" y="643577"/>
                </a:moveTo>
                <a:cubicBezTo>
                  <a:pt x="-6410" y="255888"/>
                  <a:pt x="131076" y="23498"/>
                  <a:pt x="405869" y="0"/>
                </a:cubicBezTo>
                <a:cubicBezTo>
                  <a:pt x="945306" y="-174168"/>
                  <a:pt x="3013060" y="-59077"/>
                  <a:pt x="3649295" y="0"/>
                </a:cubicBezTo>
                <a:cubicBezTo>
                  <a:pt x="3862763" y="-36740"/>
                  <a:pt x="4080690" y="271275"/>
                  <a:pt x="4055165" y="643577"/>
                </a:cubicBezTo>
                <a:cubicBezTo>
                  <a:pt x="4031853" y="1610495"/>
                  <a:pt x="4315942" y="2368686"/>
                  <a:pt x="4055165" y="3217806"/>
                </a:cubicBezTo>
                <a:cubicBezTo>
                  <a:pt x="4054765" y="3590392"/>
                  <a:pt x="3873209" y="3894256"/>
                  <a:pt x="3649295" y="3861384"/>
                </a:cubicBezTo>
                <a:cubicBezTo>
                  <a:pt x="2572370" y="3633392"/>
                  <a:pt x="787542" y="4034405"/>
                  <a:pt x="405869" y="3861384"/>
                </a:cubicBezTo>
                <a:cubicBezTo>
                  <a:pt x="215906" y="3889733"/>
                  <a:pt x="-38588" y="3639390"/>
                  <a:pt x="0" y="3217806"/>
                </a:cubicBezTo>
                <a:cubicBezTo>
                  <a:pt x="31921" y="2668550"/>
                  <a:pt x="146860" y="1059028"/>
                  <a:pt x="0" y="643577"/>
                </a:cubicBezTo>
                <a:close/>
              </a:path>
              <a:path w="4055165" h="3861384" fill="none" stroke="0" extrusionOk="0">
                <a:moveTo>
                  <a:pt x="0" y="643577"/>
                </a:moveTo>
                <a:cubicBezTo>
                  <a:pt x="-2550" y="267929"/>
                  <a:pt x="160525" y="-29185"/>
                  <a:pt x="405869" y="0"/>
                </a:cubicBezTo>
                <a:cubicBezTo>
                  <a:pt x="1164100" y="312339"/>
                  <a:pt x="2340372" y="-410902"/>
                  <a:pt x="3649295" y="0"/>
                </a:cubicBezTo>
                <a:cubicBezTo>
                  <a:pt x="3864575" y="-18497"/>
                  <a:pt x="4107192" y="366686"/>
                  <a:pt x="4055165" y="643577"/>
                </a:cubicBezTo>
                <a:cubicBezTo>
                  <a:pt x="4120343" y="1100173"/>
                  <a:pt x="4007198" y="2415858"/>
                  <a:pt x="4055165" y="3217806"/>
                </a:cubicBezTo>
                <a:cubicBezTo>
                  <a:pt x="4045613" y="3591789"/>
                  <a:pt x="3853289" y="3874398"/>
                  <a:pt x="3649295" y="3861384"/>
                </a:cubicBezTo>
                <a:cubicBezTo>
                  <a:pt x="2128035" y="3827386"/>
                  <a:pt x="990946" y="3783238"/>
                  <a:pt x="405869" y="3861384"/>
                </a:cubicBezTo>
                <a:cubicBezTo>
                  <a:pt x="183116" y="3852034"/>
                  <a:pt x="-70317" y="3560501"/>
                  <a:pt x="0" y="3217806"/>
                </a:cubicBezTo>
                <a:cubicBezTo>
                  <a:pt x="36753" y="1945294"/>
                  <a:pt x="-108284" y="1691225"/>
                  <a:pt x="0" y="643577"/>
                </a:cubicBezTo>
                <a:close/>
              </a:path>
            </a:pathLst>
          </a:custGeom>
          <a:solidFill>
            <a:srgbClr val="C9C9FF"/>
          </a:solidFill>
          <a:ln w="25400" cap="flat" cmpd="sng" algn="ctr">
            <a:solidFill>
              <a:srgbClr val="000000"/>
            </a:solidFill>
            <a:prstDash val="solid"/>
            <a:extLst>
              <a:ext uri="{C807C97D-BFC1-408E-A445-0C87EB9F89A2}">
                <ask:lineSketchStyleProp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a:defRPr/>
            </a:pPr>
            <a:br>
              <a:rPr lang="en-US" sz="2800" kern="0" dirty="0">
                <a:solidFill>
                  <a:srgbClr val="000000"/>
                </a:solidFill>
                <a:latin typeface="Calibri" panose="020F0502020204030204" pitchFamily="34" charset="0"/>
                <a:cs typeface="Calibri" panose="020F0502020204030204" pitchFamily="34" charset="0"/>
                <a:sym typeface="Arial"/>
              </a:rPr>
            </a:br>
            <a:br>
              <a:rPr lang="en-US" sz="2800" kern="0" dirty="0">
                <a:solidFill>
                  <a:srgbClr val="000000"/>
                </a:solidFill>
                <a:highlight>
                  <a:srgbClr val="FFFF00"/>
                </a:highlight>
                <a:latin typeface="Calibri" panose="020F0502020204030204" pitchFamily="34" charset="0"/>
                <a:cs typeface="Calibri" panose="020F0502020204030204" pitchFamily="34" charset="0"/>
                <a:sym typeface="Arial"/>
              </a:rPr>
            </a:b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9" name="גרפיקה 18">
            <a:extLst>
              <a:ext uri="{FF2B5EF4-FFF2-40B4-BE49-F238E27FC236}">
                <a16:creationId xmlns:a16="http://schemas.microsoft.com/office/drawing/2014/main" id="{BDC48140-9DA3-49AB-A519-FEF016FCD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149" y="1001280"/>
            <a:ext cx="523875" cy="485775"/>
          </a:xfrm>
          <a:prstGeom prst="rect">
            <a:avLst/>
          </a:prstGeom>
        </p:spPr>
      </p:pic>
      <p:pic>
        <p:nvPicPr>
          <p:cNvPr id="10" name="גרפיקה 22">
            <a:extLst>
              <a:ext uri="{FF2B5EF4-FFF2-40B4-BE49-F238E27FC236}">
                <a16:creationId xmlns:a16="http://schemas.microsoft.com/office/drawing/2014/main" id="{B9540D1F-A2F3-4811-AC6C-36929DE484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3725" y="5848872"/>
            <a:ext cx="1200150" cy="809625"/>
          </a:xfrm>
          <a:prstGeom prst="rect">
            <a:avLst/>
          </a:prstGeom>
        </p:spPr>
      </p:pic>
      <p:sp>
        <p:nvSpPr>
          <p:cNvPr id="3" name="תיבת טקסט 2">
            <a:extLst>
              <a:ext uri="{FF2B5EF4-FFF2-40B4-BE49-F238E27FC236}">
                <a16:creationId xmlns:a16="http://schemas.microsoft.com/office/drawing/2014/main" id="{6897D648-1D7C-ABF9-0667-918C3AC61241}"/>
              </a:ext>
            </a:extLst>
          </p:cNvPr>
          <p:cNvSpPr txBox="1"/>
          <p:nvPr/>
        </p:nvSpPr>
        <p:spPr>
          <a:xfrm>
            <a:off x="377399" y="3025588"/>
            <a:ext cx="3768855" cy="1815882"/>
          </a:xfrm>
          <a:prstGeom prst="rect">
            <a:avLst/>
          </a:prstGeom>
          <a:noFill/>
        </p:spPr>
        <p:txBody>
          <a:bodyPr wrap="square" rtlCol="1">
            <a:spAutoFit/>
          </a:bodyPr>
          <a:lstStyle/>
          <a:p>
            <a:pPr lvl="0" algn="ctr">
              <a:defRPr/>
            </a:pPr>
            <a:r>
              <a:rPr lang="he-IL" sz="2800" kern="0" dirty="0">
                <a:solidFill>
                  <a:srgbClr val="000000"/>
                </a:solidFill>
                <a:latin typeface="Calibri" panose="020F0502020204030204" pitchFamily="34" charset="0"/>
                <a:cs typeface="Calibri" panose="020F0502020204030204" pitchFamily="34" charset="0"/>
                <a:sym typeface="Arial"/>
              </a:rPr>
              <a:t>נחשפנו למגוון דרכים איך לבטא כעס בצורה שתעזור לנו לפתור את הבעיה </a:t>
            </a:r>
            <a:br>
              <a:rPr lang="en-US" sz="2800" kern="0" dirty="0">
                <a:solidFill>
                  <a:srgbClr val="000000"/>
                </a:solidFill>
                <a:latin typeface="Calibri" panose="020F0502020204030204" pitchFamily="34" charset="0"/>
                <a:cs typeface="Calibri" panose="020F0502020204030204" pitchFamily="34" charset="0"/>
                <a:sym typeface="Arial"/>
              </a:rPr>
            </a:br>
            <a:r>
              <a:rPr lang="he-IL" sz="2800" kern="0" dirty="0">
                <a:solidFill>
                  <a:srgbClr val="000000"/>
                </a:solidFill>
                <a:latin typeface="Calibri" panose="020F0502020204030204" pitchFamily="34" charset="0"/>
                <a:cs typeface="Calibri" panose="020F0502020204030204" pitchFamily="34" charset="0"/>
                <a:sym typeface="Arial"/>
              </a:rPr>
              <a:t>ואולי גם תשפר את היחסים.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5DF3D32-6D2A-44AF-BA36-A5F4E41D3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624823" y="1216955"/>
            <a:ext cx="6177517" cy="5069258"/>
          </a:xfrm>
          <a:prstGeom prst="rect">
            <a:avLst/>
          </a:prstGeom>
        </p:spPr>
      </p:pic>
      <p:sp>
        <p:nvSpPr>
          <p:cNvPr id="8" name="Content Placeholder 1">
            <a:extLst>
              <a:ext uri="{FF2B5EF4-FFF2-40B4-BE49-F238E27FC236}">
                <a16:creationId xmlns:a16="http://schemas.microsoft.com/office/drawing/2014/main" id="{AB1DDDE9-BB9B-45C1-8BAC-BA745A9AAA68}"/>
              </a:ext>
            </a:extLst>
          </p:cNvPr>
          <p:cNvSpPr txBox="1">
            <a:spLocks/>
          </p:cNvSpPr>
          <p:nvPr/>
        </p:nvSpPr>
        <p:spPr>
          <a:xfrm>
            <a:off x="3580424" y="2436599"/>
            <a:ext cx="4458764" cy="2629970"/>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מה בכוונתי לעשות </a:t>
            </a:r>
            <a:r>
              <a:rPr kumimoji="0" lang="he-IL" sz="5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אחרת </a:t>
            </a:r>
          </a:p>
          <a:p>
            <a:pPr marL="4572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5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ממחר?</a:t>
            </a:r>
          </a:p>
        </p:txBody>
      </p:sp>
      <p:sp>
        <p:nvSpPr>
          <p:cNvPr id="9" name="מלבן 8">
            <a:extLst>
              <a:ext uri="{FF2B5EF4-FFF2-40B4-BE49-F238E27FC236}">
                <a16:creationId xmlns:a16="http://schemas.microsoft.com/office/drawing/2014/main" id="{CBC17772-1007-4657-80B9-1C5057B80723}"/>
              </a:ext>
            </a:extLst>
          </p:cNvPr>
          <p:cNvSpPr/>
          <p:nvPr/>
        </p:nvSpPr>
        <p:spPr>
          <a:xfrm>
            <a:off x="8802340" y="201706"/>
            <a:ext cx="3389660"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בכוונתי..</a:t>
            </a:r>
          </a:p>
        </p:txBody>
      </p:sp>
    </p:spTree>
    <p:extLst>
      <p:ext uri="{BB962C8B-B14F-4D97-AF65-F5344CB8AC3E}">
        <p14:creationId xmlns:p14="http://schemas.microsoft.com/office/powerpoint/2010/main" val="212975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C16FD723-3CEF-40B1-ACE5-9DDE39B0665C}"/>
              </a:ext>
            </a:extLst>
          </p:cNvPr>
          <p:cNvSpPr>
            <a:spLocks noGrp="1"/>
          </p:cNvSpPr>
          <p:nvPr>
            <p:ph type="title"/>
          </p:nvPr>
        </p:nvSpPr>
        <p:spPr/>
        <p:txBody>
          <a:bodyPr/>
          <a:lstStyle/>
          <a:p>
            <a:r>
              <a:rPr lang="he-IL" dirty="0"/>
              <a:t>להדפסה</a:t>
            </a:r>
            <a:endParaRPr lang="en-IL" dirty="0"/>
          </a:p>
        </p:txBody>
      </p:sp>
    </p:spTree>
    <p:extLst>
      <p:ext uri="{BB962C8B-B14F-4D97-AF65-F5344CB8AC3E}">
        <p14:creationId xmlns:p14="http://schemas.microsoft.com/office/powerpoint/2010/main" val="135755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A492727C-A0BF-3371-E113-2CFC036DF222}"/>
              </a:ext>
            </a:extLst>
          </p:cNvPr>
          <p:cNvSpPr>
            <a:spLocks noGrp="1"/>
          </p:cNvSpPr>
          <p:nvPr>
            <p:ph type="body" idx="1"/>
          </p:nvPr>
        </p:nvSpPr>
        <p:spPr>
          <a:xfrm>
            <a:off x="465482" y="169102"/>
            <a:ext cx="11261035" cy="5065506"/>
          </a:xfrm>
        </p:spPr>
        <p:txBody>
          <a:bodyPr/>
          <a:lstStyle/>
          <a:p>
            <a:pPr marL="50800" indent="0">
              <a:buNone/>
            </a:pPr>
            <a:r>
              <a:rPr lang="he-IL" sz="2400" b="1" dirty="0"/>
              <a:t>מדחום רגשות: </a:t>
            </a:r>
            <a:r>
              <a:rPr lang="he-IL" sz="2400" dirty="0"/>
              <a:t>בשעת המריבה, נסו להסביר כמה כעסתם באמצעות מד הכעס :</a:t>
            </a:r>
          </a:p>
          <a:p>
            <a:endParaRPr lang="he-IL" dirty="0"/>
          </a:p>
        </p:txBody>
      </p:sp>
      <p:pic>
        <p:nvPicPr>
          <p:cNvPr id="7" name="תמונה 6">
            <a:extLst>
              <a:ext uri="{FF2B5EF4-FFF2-40B4-BE49-F238E27FC236}">
                <a16:creationId xmlns:a16="http://schemas.microsoft.com/office/drawing/2014/main" id="{BDBB9D60-9940-69E0-DF5A-3D70E4DB5D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88459" y="780481"/>
            <a:ext cx="8120659" cy="1526678"/>
          </a:xfrm>
          <a:prstGeom prst="rect">
            <a:avLst/>
          </a:prstGeom>
        </p:spPr>
      </p:pic>
      <p:sp>
        <p:nvSpPr>
          <p:cNvPr id="8" name="תיבת טקסט 7">
            <a:extLst>
              <a:ext uri="{FF2B5EF4-FFF2-40B4-BE49-F238E27FC236}">
                <a16:creationId xmlns:a16="http://schemas.microsoft.com/office/drawing/2014/main" id="{16016BBB-4E82-AD56-7AB9-8094EAA4B89A}"/>
              </a:ext>
            </a:extLst>
          </p:cNvPr>
          <p:cNvSpPr txBox="1"/>
          <p:nvPr/>
        </p:nvSpPr>
        <p:spPr>
          <a:xfrm>
            <a:off x="371061" y="2408595"/>
            <a:ext cx="11355456"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סרגל תגובות: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סמנו את התגובה האופיינית לכם בשעת כעס :</a:t>
            </a:r>
            <a:endParaRPr kumimoji="0" lang="he-I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מלבן: פינות מעוגלות 8">
            <a:extLst>
              <a:ext uri="{FF2B5EF4-FFF2-40B4-BE49-F238E27FC236}">
                <a16:creationId xmlns:a16="http://schemas.microsoft.com/office/drawing/2014/main" id="{A6BC7322-5F79-27E1-F6B5-A02BA9287390}"/>
              </a:ext>
            </a:extLst>
          </p:cNvPr>
          <p:cNvSpPr/>
          <p:nvPr/>
        </p:nvSpPr>
        <p:spPr>
          <a:xfrm>
            <a:off x="465482" y="3087798"/>
            <a:ext cx="1760883" cy="1057675"/>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מרביץ</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ומשתולל</a:t>
            </a:r>
            <a:endParaRPr kumimoji="0" lang="he-IL"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מלבן: פינות מעוגלות 9">
            <a:extLst>
              <a:ext uri="{FF2B5EF4-FFF2-40B4-BE49-F238E27FC236}">
                <a16:creationId xmlns:a16="http://schemas.microsoft.com/office/drawing/2014/main" id="{D16BA5B7-047F-27C1-831B-2010EE983FEF}"/>
              </a:ext>
            </a:extLst>
          </p:cNvPr>
          <p:cNvSpPr/>
          <p:nvPr/>
        </p:nvSpPr>
        <p:spPr>
          <a:xfrm>
            <a:off x="8521029" y="3122109"/>
            <a:ext cx="1619747" cy="1022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מתעלם, כאילו לא קרה כלום</a:t>
            </a:r>
          </a:p>
        </p:txBody>
      </p:sp>
      <p:sp>
        <p:nvSpPr>
          <p:cNvPr id="11" name="מלבן: פינות מעוגלות 10">
            <a:extLst>
              <a:ext uri="{FF2B5EF4-FFF2-40B4-BE49-F238E27FC236}">
                <a16:creationId xmlns:a16="http://schemas.microsoft.com/office/drawing/2014/main" id="{46A8C800-995D-2A94-0684-8C6F6B0A60AD}"/>
              </a:ext>
            </a:extLst>
          </p:cNvPr>
          <p:cNvSpPr/>
          <p:nvPr/>
        </p:nvSpPr>
        <p:spPr>
          <a:xfrm>
            <a:off x="4520960" y="3122228"/>
            <a:ext cx="1705474" cy="1023245"/>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מדבר</a:t>
            </a:r>
            <a:r>
              <a:rPr kumimoji="0" lang="he-IL" sz="24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על מה שמפריע לי</a:t>
            </a:r>
          </a:p>
        </p:txBody>
      </p:sp>
      <p:sp>
        <p:nvSpPr>
          <p:cNvPr id="12" name="מלבן: פינות מעוגלות 11">
            <a:extLst>
              <a:ext uri="{FF2B5EF4-FFF2-40B4-BE49-F238E27FC236}">
                <a16:creationId xmlns:a16="http://schemas.microsoft.com/office/drawing/2014/main" id="{2BC37DF4-37D1-586F-6371-7C199B44344F}"/>
              </a:ext>
            </a:extLst>
          </p:cNvPr>
          <p:cNvSpPr/>
          <p:nvPr/>
        </p:nvSpPr>
        <p:spPr>
          <a:xfrm>
            <a:off x="2563789" y="3095924"/>
            <a:ext cx="1619747" cy="1025394"/>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כועס, הולך</a:t>
            </a:r>
            <a:r>
              <a:rPr kumimoji="0" lang="he-IL" sz="24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לצד להירגע</a:t>
            </a:r>
          </a:p>
        </p:txBody>
      </p:sp>
      <p:sp>
        <p:nvSpPr>
          <p:cNvPr id="13" name="מלבן: פינות מעוגלות 12">
            <a:extLst>
              <a:ext uri="{FF2B5EF4-FFF2-40B4-BE49-F238E27FC236}">
                <a16:creationId xmlns:a16="http://schemas.microsoft.com/office/drawing/2014/main" id="{F5A30124-586E-DA22-0E2E-0E884C33B19D}"/>
              </a:ext>
            </a:extLst>
          </p:cNvPr>
          <p:cNvSpPr/>
          <p:nvPr/>
        </p:nvSpPr>
        <p:spPr>
          <a:xfrm>
            <a:off x="6544391" y="3122109"/>
            <a:ext cx="1619747" cy="1022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בוכה,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חסר</a:t>
            </a:r>
            <a:r>
              <a:rPr kumimoji="0" lang="he-IL" sz="24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אונים</a:t>
            </a:r>
          </a:p>
        </p:txBody>
      </p:sp>
      <p:sp>
        <p:nvSpPr>
          <p:cNvPr id="14" name="מלבן: פינות מעוגלות 13">
            <a:extLst>
              <a:ext uri="{FF2B5EF4-FFF2-40B4-BE49-F238E27FC236}">
                <a16:creationId xmlns:a16="http://schemas.microsoft.com/office/drawing/2014/main" id="{048AD4C4-7124-0701-8A80-C2E5FED0B759}"/>
              </a:ext>
            </a:extLst>
          </p:cNvPr>
          <p:cNvSpPr/>
          <p:nvPr/>
        </p:nvSpPr>
        <p:spPr>
          <a:xfrm>
            <a:off x="10404837" y="3108391"/>
            <a:ext cx="1619747" cy="102200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אחר:  </a:t>
            </a:r>
          </a:p>
        </p:txBody>
      </p:sp>
      <p:sp>
        <p:nvSpPr>
          <p:cNvPr id="15" name="תיבת טקסט 14">
            <a:extLst>
              <a:ext uri="{FF2B5EF4-FFF2-40B4-BE49-F238E27FC236}">
                <a16:creationId xmlns:a16="http://schemas.microsoft.com/office/drawing/2014/main" id="{0ED748E5-402F-7A93-8E59-4746637B461B}"/>
              </a:ext>
            </a:extLst>
          </p:cNvPr>
          <p:cNvSpPr txBox="1"/>
          <p:nvPr/>
        </p:nvSpPr>
        <p:spPr>
          <a:xfrm>
            <a:off x="349419" y="4346982"/>
            <a:ext cx="11675165" cy="286232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הסבירו במילים שלכם, מה קורה לכם בשעת כעס ומדוע? </a:t>
            </a:r>
            <a:r>
              <a:rPr kumimoji="0" lang="he-IL"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________________________________________________________________________________________________________________________________</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מה יכול לעזור לי באותו רגע? מה הייתי רוצה ללמוד לשנות בהתנהגותי? ______________________________________________________________________________________________________________________________________________________</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3856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p:nvPr/>
        </p:nvSpPr>
        <p:spPr>
          <a:xfrm>
            <a:off x="-1892" y="1083569"/>
            <a:ext cx="12192000" cy="5774431"/>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3"/>
          <p:cNvSpPr/>
          <p:nvPr/>
        </p:nvSpPr>
        <p:spPr>
          <a:xfrm>
            <a:off x="-102068" y="790599"/>
            <a:ext cx="2141984" cy="338770"/>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dirty="0">
                <a:solidFill>
                  <a:schemeClr val="lt1"/>
                </a:solidFill>
                <a:latin typeface="Calibri"/>
                <a:ea typeface="Calibri"/>
                <a:cs typeface="Calibri"/>
                <a:sym typeface="Calibri"/>
              </a:rPr>
              <a:t>משרד החינוך</a:t>
            </a:r>
            <a:endParaRPr dirty="0"/>
          </a:p>
          <a:p>
            <a:pPr marL="0" marR="0" lvl="0" indent="0" algn="ctr" rtl="1">
              <a:lnSpc>
                <a:spcPct val="88888"/>
              </a:lnSpc>
              <a:spcBef>
                <a:spcPts val="0"/>
              </a:spcBef>
              <a:spcAft>
                <a:spcPts val="0"/>
              </a:spcAft>
              <a:buNone/>
            </a:pPr>
            <a:r>
              <a:rPr lang="iw-IL" sz="900" b="0" i="0" u="none" strike="noStrike" cap="none" dirty="0">
                <a:solidFill>
                  <a:schemeClr val="lt1"/>
                </a:solidFill>
                <a:latin typeface="Calibri"/>
                <a:ea typeface="Calibri"/>
                <a:cs typeface="Calibri"/>
                <a:sym typeface="Calibri"/>
              </a:rPr>
              <a:t>מינהל פדגוגי</a:t>
            </a:r>
            <a:endParaRPr sz="900" b="0" i="0" u="none" strike="noStrike" cap="none" dirty="0">
              <a:solidFill>
                <a:schemeClr val="lt1"/>
              </a:solidFill>
              <a:latin typeface="Calibri"/>
              <a:ea typeface="Calibri"/>
              <a:cs typeface="Calibri"/>
              <a:sym typeface="Calibri"/>
            </a:endParaRPr>
          </a:p>
        </p:txBody>
      </p:sp>
      <p:sp>
        <p:nvSpPr>
          <p:cNvPr id="143" name="Google Shape;143;p3"/>
          <p:cNvSpPr/>
          <p:nvPr/>
        </p:nvSpPr>
        <p:spPr>
          <a:xfrm>
            <a:off x="623645" y="166205"/>
            <a:ext cx="10752666"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None/>
            </a:pPr>
            <a:r>
              <a:rPr lang="iw-IL" sz="7200" b="1" i="0" u="none" strike="noStrike" cap="none" dirty="0">
                <a:solidFill>
                  <a:srgbClr val="002060"/>
                </a:solidFill>
                <a:latin typeface="Calibri"/>
                <a:ea typeface="Calibri"/>
                <a:cs typeface="Calibri"/>
                <a:sym typeface="Calibri"/>
              </a:rPr>
              <a:t>מידע ונתונים רלוונטיים ליחידה</a:t>
            </a:r>
            <a:endParaRPr sz="7200" b="1" i="0" u="none" strike="noStrike" cap="none" dirty="0">
              <a:solidFill>
                <a:srgbClr val="002060"/>
              </a:solidFill>
              <a:latin typeface="Calibri"/>
              <a:ea typeface="Calibri"/>
              <a:cs typeface="Calibri"/>
              <a:sym typeface="Calibri"/>
            </a:endParaRPr>
          </a:p>
        </p:txBody>
      </p:sp>
      <p:sp>
        <p:nvSpPr>
          <p:cNvPr id="144" name="Google Shape;144;p3"/>
          <p:cNvSpPr txBox="1"/>
          <p:nvPr/>
        </p:nvSpPr>
        <p:spPr>
          <a:xfrm>
            <a:off x="470646" y="356255"/>
            <a:ext cx="12192000" cy="6427873"/>
          </a:xfrm>
          <a:prstGeom prst="rect">
            <a:avLst/>
          </a:prstGeom>
          <a:noFill/>
          <a:ln>
            <a:noFill/>
          </a:ln>
        </p:spPr>
        <p:txBody>
          <a:bodyPr spcFirstLastPara="1" wrap="square" lIns="91425" tIns="45700" rIns="91425" bIns="45700" anchor="t" anchorCtr="0">
            <a:spAutoFit/>
          </a:bodyPr>
          <a:lstStyle/>
          <a:p>
            <a:pPr marL="876300" marR="0" lvl="0" algn="r" rtl="1">
              <a:spcBef>
                <a:spcPts val="0"/>
              </a:spcBef>
              <a:spcAft>
                <a:spcPts val="0"/>
              </a:spcAft>
              <a:buClr>
                <a:schemeClr val="lt1"/>
              </a:buClr>
              <a:buSzPts val="2400"/>
            </a:pPr>
            <a:endParaRPr lang="he-IL" sz="2000" b="0" i="0" u="none" strike="noStrike" cap="none" dirty="0">
              <a:solidFill>
                <a:schemeClr val="lt1"/>
              </a:solidFill>
              <a:latin typeface="Calibri"/>
              <a:ea typeface="Calibri"/>
              <a:cs typeface="Calibri"/>
              <a:sym typeface="Calibri"/>
            </a:endParaRPr>
          </a:p>
          <a:p>
            <a:pPr marL="876300" marR="0" lvl="0" algn="r" rtl="1">
              <a:spcBef>
                <a:spcPts val="0"/>
              </a:spcBef>
              <a:spcAft>
                <a:spcPts val="0"/>
              </a:spcAft>
              <a:buClr>
                <a:schemeClr val="lt1"/>
              </a:buClr>
              <a:buSzPts val="2400"/>
            </a:pPr>
            <a:endParaRPr lang="he-IL" sz="2000" dirty="0">
              <a:solidFill>
                <a:schemeClr val="lt1"/>
              </a:solidFill>
              <a:latin typeface="Calibri"/>
              <a:ea typeface="Calibri"/>
              <a:cs typeface="Calibri"/>
              <a:sym typeface="Calibri"/>
            </a:endParaRPr>
          </a:p>
          <a:p>
            <a:pPr marL="876300" marR="0" lvl="0" algn="r" rtl="1">
              <a:spcBef>
                <a:spcPts val="0"/>
              </a:spcBef>
              <a:spcAft>
                <a:spcPts val="0"/>
              </a:spcAft>
              <a:buClr>
                <a:schemeClr val="lt1"/>
              </a:buClr>
              <a:buSzPts val="2400"/>
            </a:pPr>
            <a:endParaRPr lang="he-IL" sz="2000" b="0" i="0" u="none" strike="noStrike" cap="none" dirty="0">
              <a:solidFill>
                <a:schemeClr val="lt1"/>
              </a:solidFill>
              <a:latin typeface="Calibri"/>
              <a:ea typeface="Calibri"/>
              <a:cs typeface="Calibri"/>
              <a:sym typeface="Calibri"/>
            </a:endParaRPr>
          </a:p>
          <a:p>
            <a:pPr marL="901700" algn="just" rtl="1">
              <a:lnSpc>
                <a:spcPct val="107000"/>
              </a:lnSpc>
              <a:spcAft>
                <a:spcPts val="800"/>
              </a:spcAft>
            </a:pPr>
            <a:r>
              <a:rPr lang="he-IL" dirty="0">
                <a:solidFill>
                  <a:schemeClr val="bg1"/>
                </a:solidFill>
                <a:latin typeface="Calibri"/>
                <a:cs typeface="Calibri"/>
              </a:rPr>
              <a:t>"תקשורת מקרבת" היא גישה שמטרתה לסייע לנו ליצור יחסים טובים עם אנשים שקרובים לנו בפרט ועם אנשים בכלל</a:t>
            </a:r>
            <a:r>
              <a:rPr lang="en-US" dirty="0">
                <a:solidFill>
                  <a:schemeClr val="bg1"/>
                </a:solidFill>
                <a:latin typeface="Calibri"/>
                <a:cs typeface="Calibri"/>
              </a:rPr>
              <a:t>.</a:t>
            </a:r>
            <a:r>
              <a:rPr lang="he-IL" dirty="0">
                <a:solidFill>
                  <a:schemeClr val="bg1"/>
                </a:solidFill>
                <a:latin typeface="Calibri"/>
                <a:cs typeface="Calibri"/>
              </a:rPr>
              <a:t> היא מתייחסת לניהול שיח מועיל ומכבד באופן שמקדם חיבור והבנה בין בני אדם. את השיטה ניתן ללמוד, לתרגל ולהטמיע, וכן לפתח וליישם בכל מערכות יחסים. השימוש בכלים מעולם התקשורת המקרבת, לצד כלים נוספים</a:t>
            </a:r>
            <a:r>
              <a:rPr lang="en-US" dirty="0">
                <a:solidFill>
                  <a:schemeClr val="bg1"/>
                </a:solidFill>
                <a:latin typeface="Calibri"/>
                <a:cs typeface="Calibri"/>
              </a:rPr>
              <a:t> </a:t>
            </a:r>
            <a:r>
              <a:rPr lang="he-IL" dirty="0">
                <a:solidFill>
                  <a:schemeClr val="bg1"/>
                </a:solidFill>
                <a:latin typeface="Calibri"/>
                <a:cs typeface="Calibri"/>
              </a:rPr>
              <a:t>יכול לסייע לנו לשנות את התגובות הרגשיות וההתנהגותיות אותן אנו רוצים לשפר</a:t>
            </a:r>
            <a:r>
              <a:rPr lang="en-US" dirty="0">
                <a:solidFill>
                  <a:schemeClr val="bg1"/>
                </a:solidFill>
                <a:latin typeface="Calibri"/>
                <a:cs typeface="Calibri"/>
              </a:rPr>
              <a:t>. </a:t>
            </a:r>
          </a:p>
          <a:p>
            <a:pPr marL="876300" marR="0" lvl="0" algn="just" rtl="1">
              <a:spcBef>
                <a:spcPts val="0"/>
              </a:spcBef>
              <a:spcAft>
                <a:spcPts val="0"/>
              </a:spcAft>
              <a:buClr>
                <a:schemeClr val="lt1"/>
              </a:buClr>
              <a:buSzPts val="2400"/>
            </a:pPr>
            <a:r>
              <a:rPr lang="he-IL" b="0" i="0" u="none" strike="noStrike" cap="none" dirty="0">
                <a:solidFill>
                  <a:schemeClr val="lt1"/>
                </a:solidFill>
                <a:latin typeface="Calibri"/>
                <a:ea typeface="Calibri"/>
                <a:cs typeface="Calibri"/>
                <a:sym typeface="Calibri"/>
              </a:rPr>
              <a:t>"תקשורת מקרבת" מאפשרת לנו לנהל יחסים בינאישיים יעילים בזכות היכולת להתבונן על הרגשות והצרכים העמוקים שלנו ושל האחרים. במקום להיות שיפוטיים כלפי עצמנו וכלפי העולם ולהגיב באופן אוטומטי ומרחיק, התקשורת המקרבת מאפשרת מודעות, הקשבה וביטוי עצמי מדויק.</a:t>
            </a:r>
          </a:p>
          <a:p>
            <a:pPr marL="876300" marR="0" lvl="0" algn="just" rtl="1">
              <a:spcBef>
                <a:spcPts val="0"/>
              </a:spcBef>
              <a:spcAft>
                <a:spcPts val="0"/>
              </a:spcAft>
              <a:buClr>
                <a:schemeClr val="lt1"/>
              </a:buClr>
              <a:buSzPts val="2400"/>
            </a:pPr>
            <a:r>
              <a:rPr lang="he-IL" b="0" i="0" u="none" strike="noStrike" cap="none" dirty="0">
                <a:solidFill>
                  <a:schemeClr val="lt1"/>
                </a:solidFill>
                <a:latin typeface="Calibri"/>
                <a:ea typeface="Calibri"/>
                <a:cs typeface="Calibri"/>
                <a:sym typeface="Calibri"/>
              </a:rPr>
              <a:t>ההנחה של "תקשורת מקרבת" היא שכל התנהגות אנושית נובעת מתוך צורך פנימי המניע אותנו לפעולה. כאשר צרכים פנימיים אלו מתמלאים, רגשות חיוביים ממלאים אותנו. כאשר הצרכים שלנו אינם מתמלאים, נוצרים בנו רגשות שליליים ואנו מחפשים דרכים למלא אותם.</a:t>
            </a:r>
          </a:p>
          <a:p>
            <a:pPr marL="876300" lvl="0" algn="just">
              <a:buClr>
                <a:schemeClr val="lt1"/>
              </a:buClr>
              <a:buSzPts val="2400"/>
            </a:pPr>
            <a:r>
              <a:rPr lang="he-IL" b="0" i="0" u="none" strike="noStrike" cap="none" dirty="0">
                <a:solidFill>
                  <a:schemeClr val="lt1"/>
                </a:solidFill>
                <a:latin typeface="Calibri"/>
                <a:ea typeface="Calibri"/>
                <a:cs typeface="Calibri"/>
                <a:sym typeface="Calibri"/>
              </a:rPr>
              <a:t>כאשר נביע את הצרכים שלנו ולא נדבר בדרך שיפוטית, נאפשר לאחרים להגיב בחמלה לצרכינו ונמנע הסלמת עימות </a:t>
            </a:r>
            <a:r>
              <a:rPr lang="he-IL" dirty="0">
                <a:solidFill>
                  <a:schemeClr val="lt1"/>
                </a:solidFill>
                <a:latin typeface="Calibri"/>
                <a:ea typeface="Calibri"/>
                <a:cs typeface="Calibri"/>
                <a:sym typeface="Calibri"/>
              </a:rPr>
              <a:t>(פורת, 2018).</a:t>
            </a:r>
            <a:endParaRPr lang="he-IL" b="0" i="0" u="none" strike="noStrike" cap="none" dirty="0">
              <a:solidFill>
                <a:schemeClr val="lt1"/>
              </a:solidFill>
              <a:latin typeface="Calibri"/>
              <a:ea typeface="Calibri"/>
              <a:cs typeface="Calibri"/>
              <a:sym typeface="Calibri"/>
            </a:endParaRPr>
          </a:p>
          <a:p>
            <a:pPr marL="876300" marR="0" lvl="0" algn="just" rtl="1">
              <a:spcBef>
                <a:spcPts val="0"/>
              </a:spcBef>
              <a:spcAft>
                <a:spcPts val="0"/>
              </a:spcAft>
              <a:buClr>
                <a:schemeClr val="lt1"/>
              </a:buClr>
              <a:buSzPts val="2400"/>
            </a:pPr>
            <a:r>
              <a:rPr lang="he-IL" b="0" i="0" u="none" strike="noStrike" cap="none" dirty="0">
                <a:solidFill>
                  <a:schemeClr val="lt1"/>
                </a:solidFill>
                <a:latin typeface="Calibri"/>
                <a:ea typeface="Calibri"/>
                <a:cs typeface="Calibri"/>
                <a:sym typeface="Calibri"/>
              </a:rPr>
              <a:t>מסרי "אני" הם ביטוי של רגשות, אמונות וערכים של הדובר. הם מתחילים במילה "אני", ומטרתם להעביר מסר ברור מבלי לייצר אצל המקשיב צורך להגן על עצמו. </a:t>
            </a:r>
          </a:p>
          <a:p>
            <a:pPr marL="876300">
              <a:buClr>
                <a:schemeClr val="lt1"/>
              </a:buClr>
              <a:buSzPts val="2400"/>
            </a:pPr>
            <a:r>
              <a:rPr lang="he-IL" b="0" i="0" u="none" strike="noStrike" cap="none" dirty="0">
                <a:solidFill>
                  <a:schemeClr val="lt1"/>
                </a:solidFill>
                <a:latin typeface="Calibri"/>
                <a:ea typeface="Calibri"/>
                <a:cs typeface="Calibri"/>
                <a:sym typeface="Calibri"/>
              </a:rPr>
              <a:t>מטרה נוספת של "מסרי אני" היא להוביל את הדובר לקחת אחריות על רגשותיו (ומתוך כך על התנהגותו), ולא להאשים את האחר. אלו הם משפטים המעודדים שיח ופתרון עימותים, בדרך שאינה מובילה להסלמת העימות (גורדון, 1974</a:t>
            </a:r>
            <a:r>
              <a:rPr lang="he-IL" sz="2000" b="0" i="0" u="none" strike="noStrike" cap="none" dirty="0">
                <a:solidFill>
                  <a:schemeClr val="lt1"/>
                </a:solidFill>
                <a:latin typeface="Calibri"/>
                <a:ea typeface="Calibri"/>
                <a:cs typeface="Calibri"/>
                <a:sym typeface="Calibri"/>
              </a:rPr>
              <a:t>). </a:t>
            </a:r>
            <a:br>
              <a:rPr lang="en-US" sz="2000" b="0" i="0" u="none" strike="noStrike" cap="none" dirty="0">
                <a:solidFill>
                  <a:schemeClr val="lt1"/>
                </a:solidFill>
                <a:latin typeface="Calibri"/>
                <a:ea typeface="Calibri"/>
                <a:cs typeface="Calibri"/>
                <a:sym typeface="Calibri"/>
              </a:rPr>
            </a:br>
            <a:br>
              <a:rPr lang="en-US" sz="2000" b="0" i="0" u="none" strike="noStrike" cap="none" dirty="0">
                <a:solidFill>
                  <a:schemeClr val="lt1"/>
                </a:solidFill>
                <a:latin typeface="Calibri"/>
                <a:ea typeface="Calibri"/>
                <a:cs typeface="Calibri"/>
                <a:sym typeface="Calibri"/>
              </a:rPr>
            </a:br>
            <a:r>
              <a:rPr lang="he-IL" sz="1600" b="0" i="0" u="none" strike="noStrike" cap="none" dirty="0">
                <a:solidFill>
                  <a:schemeClr val="lt1"/>
                </a:solidFill>
                <a:latin typeface="Calibri"/>
                <a:ea typeface="Calibri"/>
                <a:cs typeface="Calibri"/>
                <a:sym typeface="Calibri"/>
              </a:rPr>
              <a:t>1.</a:t>
            </a:r>
            <a:r>
              <a:rPr lang="he-IL" sz="2000" b="0" i="0" u="none" strike="noStrike" cap="none" dirty="0">
                <a:solidFill>
                  <a:schemeClr val="lt1"/>
                </a:solidFill>
                <a:latin typeface="Calibri"/>
                <a:ea typeface="Calibri"/>
                <a:cs typeface="Calibri"/>
                <a:sym typeface="Calibri"/>
              </a:rPr>
              <a:t> </a:t>
            </a:r>
            <a:r>
              <a:rPr lang="he-IL" sz="1400" spc="25" dirty="0">
                <a:solidFill>
                  <a:schemeClr val="bg1"/>
                </a:solidFill>
                <a:effectLst/>
                <a:latin typeface="Calibri" panose="020F0502020204030204" pitchFamily="34" charset="0"/>
                <a:ea typeface="Calibri" panose="020F0502020204030204" pitchFamily="34" charset="0"/>
                <a:cs typeface="Arial" panose="020B0604020202020204" pitchFamily="34" charset="0"/>
              </a:rPr>
              <a:t>הגישה פותחה לראשונה על ידי הפסיכולוג הקליני ד"ר רוזנברג. והיא ידועה בעולם בשם</a:t>
            </a:r>
            <a:r>
              <a:rPr lang="en-US" sz="1400" spc="25" dirty="0">
                <a:solidFill>
                  <a:schemeClr val="bg1"/>
                </a:solidFill>
                <a:effectLst/>
                <a:latin typeface="Arial" panose="020B0604020202020204" pitchFamily="34" charset="0"/>
                <a:ea typeface="Calibri" panose="020F0502020204030204" pitchFamily="34" charset="0"/>
                <a:cs typeface="Arial" panose="020B0604020202020204" pitchFamily="34" charset="0"/>
              </a:rPr>
              <a:t>:  NVC –  </a:t>
            </a:r>
            <a:r>
              <a:rPr lang="en-US" sz="1400" b="1" u="none" strike="noStrike" spc="25"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Non-Violent Communication</a:t>
            </a:r>
            <a:r>
              <a:rPr lang="en-US" sz="1400" spc="25"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876300" marR="0" lvl="0" algn="r" rtl="1">
              <a:spcBef>
                <a:spcPts val="0"/>
              </a:spcBef>
              <a:spcAft>
                <a:spcPts val="0"/>
              </a:spcAft>
              <a:buClr>
                <a:schemeClr val="lt1"/>
              </a:buClr>
              <a:buSzPts val="2400"/>
            </a:pPr>
            <a:r>
              <a:rPr lang="he-IL" sz="1400" b="0" i="0" u="none" strike="noStrike" cap="none" dirty="0">
                <a:solidFill>
                  <a:schemeClr val="lt1"/>
                </a:solidFill>
                <a:latin typeface="Calibri"/>
                <a:ea typeface="Calibri"/>
                <a:cs typeface="Calibri"/>
                <a:sym typeface="Calibri"/>
              </a:rPr>
              <a:t>2. מתוך: </a:t>
            </a:r>
            <a:r>
              <a:rPr lang="en-US" sz="1400" b="0" i="0" u="none" strike="noStrike" cap="none" dirty="0">
                <a:solidFill>
                  <a:schemeClr val="lt1"/>
                </a:solidFill>
                <a:latin typeface="Calibri"/>
                <a:ea typeface="Calibri"/>
                <a:cs typeface="Calibri"/>
                <a:sym typeface="Calibri"/>
              </a:rPr>
              <a:t>  </a:t>
            </a:r>
            <a:r>
              <a:rPr lang="he-IL" sz="1400" b="0" i="0" u="none" strike="noStrike" cap="none" dirty="0">
                <a:solidFill>
                  <a:schemeClr val="lt1"/>
                </a:solidFill>
                <a:latin typeface="Calibri"/>
                <a:ea typeface="Calibri"/>
                <a:cs typeface="Calibri"/>
                <a:sym typeface="Calibri"/>
              </a:rPr>
              <a:t>פורת, ע. (2018), "תקשורת מקרבת ככלי להובלת תהליכי שינוי בגיל הרך",  המכון הדמוקרטי.</a:t>
            </a:r>
            <a:br>
              <a:rPr lang="en-US" sz="1400" b="0" i="0" u="none" strike="noStrike" cap="none" dirty="0">
                <a:solidFill>
                  <a:schemeClr val="lt1"/>
                </a:solidFill>
                <a:latin typeface="Calibri"/>
                <a:ea typeface="Calibri"/>
                <a:cs typeface="Calibri"/>
                <a:sym typeface="Calibri"/>
              </a:rPr>
            </a:br>
            <a:r>
              <a:rPr lang="he-IL" sz="1400" b="0" i="0" u="none" strike="noStrike" cap="none" dirty="0">
                <a:solidFill>
                  <a:schemeClr val="lt1"/>
                </a:solidFill>
                <a:latin typeface="Calibri"/>
                <a:ea typeface="Calibri"/>
                <a:cs typeface="Calibri"/>
                <a:sym typeface="Calibri"/>
              </a:rPr>
              <a:t>3. גורדון, ת. (1974), "הורות יעילה", הוצאת יבנה.</a:t>
            </a:r>
          </a:p>
        </p:txBody>
      </p:sp>
      <p:sp>
        <p:nvSpPr>
          <p:cNvPr id="2" name="תיבת טקסט 1">
            <a:extLst>
              <a:ext uri="{FF2B5EF4-FFF2-40B4-BE49-F238E27FC236}">
                <a16:creationId xmlns:a16="http://schemas.microsoft.com/office/drawing/2014/main" id="{0107C3D1-82E8-A558-431E-5CC1E445DA81}"/>
              </a:ext>
            </a:extLst>
          </p:cNvPr>
          <p:cNvSpPr txBox="1"/>
          <p:nvPr/>
        </p:nvSpPr>
        <p:spPr>
          <a:xfrm>
            <a:off x="10502252" y="2059881"/>
            <a:ext cx="295736" cy="369332"/>
          </a:xfrm>
          <a:prstGeom prst="rect">
            <a:avLst/>
          </a:prstGeom>
          <a:noFill/>
        </p:spPr>
        <p:txBody>
          <a:bodyPr wrap="square" rtlCol="1">
            <a:spAutoFit/>
          </a:bodyPr>
          <a:lstStyle/>
          <a:p>
            <a:r>
              <a:rPr lang="en-US" dirty="0">
                <a:solidFill>
                  <a:schemeClr val="bg1"/>
                </a:solidFill>
              </a:rPr>
              <a:t>1</a:t>
            </a:r>
            <a:endParaRPr lang="he-IL" dirty="0">
              <a:solidFill>
                <a:schemeClr val="bg1"/>
              </a:solidFill>
            </a:endParaRPr>
          </a:p>
        </p:txBody>
      </p:sp>
      <p:sp>
        <p:nvSpPr>
          <p:cNvPr id="3" name="תיבת טקסט 2">
            <a:extLst>
              <a:ext uri="{FF2B5EF4-FFF2-40B4-BE49-F238E27FC236}">
                <a16:creationId xmlns:a16="http://schemas.microsoft.com/office/drawing/2014/main" id="{AA59BAAF-B8AD-DCF4-1AFD-4D9B7073553C}"/>
              </a:ext>
            </a:extLst>
          </p:cNvPr>
          <p:cNvSpPr txBox="1"/>
          <p:nvPr/>
        </p:nvSpPr>
        <p:spPr>
          <a:xfrm>
            <a:off x="1066899" y="4077248"/>
            <a:ext cx="295736" cy="369332"/>
          </a:xfrm>
          <a:prstGeom prst="rect">
            <a:avLst/>
          </a:prstGeom>
          <a:noFill/>
        </p:spPr>
        <p:txBody>
          <a:bodyPr wrap="square" rtlCol="1">
            <a:spAutoFit/>
          </a:bodyPr>
          <a:lstStyle/>
          <a:p>
            <a:r>
              <a:rPr lang="en-US" dirty="0">
                <a:solidFill>
                  <a:schemeClr val="bg1"/>
                </a:solidFill>
              </a:rPr>
              <a:t>2</a:t>
            </a:r>
            <a:endParaRPr lang="he-IL" dirty="0">
              <a:solidFill>
                <a:schemeClr val="bg1"/>
              </a:solidFill>
            </a:endParaRPr>
          </a:p>
        </p:txBody>
      </p:sp>
      <p:sp>
        <p:nvSpPr>
          <p:cNvPr id="4" name="תיבת טקסט 3">
            <a:extLst>
              <a:ext uri="{FF2B5EF4-FFF2-40B4-BE49-F238E27FC236}">
                <a16:creationId xmlns:a16="http://schemas.microsoft.com/office/drawing/2014/main" id="{83F62781-10F5-1F05-97E8-4D2459B6BBD2}"/>
              </a:ext>
            </a:extLst>
          </p:cNvPr>
          <p:cNvSpPr txBox="1"/>
          <p:nvPr/>
        </p:nvSpPr>
        <p:spPr>
          <a:xfrm>
            <a:off x="3783206" y="5224422"/>
            <a:ext cx="295736" cy="369332"/>
          </a:xfrm>
          <a:prstGeom prst="rect">
            <a:avLst/>
          </a:prstGeom>
          <a:noFill/>
        </p:spPr>
        <p:txBody>
          <a:bodyPr wrap="square" rtlCol="1">
            <a:spAutoFit/>
          </a:bodyPr>
          <a:lstStyle/>
          <a:p>
            <a:r>
              <a:rPr lang="en-US" dirty="0">
                <a:solidFill>
                  <a:schemeClr val="bg1"/>
                </a:solidFill>
              </a:rPr>
              <a:t>3</a:t>
            </a:r>
            <a:endParaRPr lang="he-IL" dirty="0">
              <a:solidFill>
                <a:schemeClr val="bg1"/>
              </a:solidFill>
            </a:endParaRPr>
          </a:p>
        </p:txBody>
      </p:sp>
      <p:cxnSp>
        <p:nvCxnSpPr>
          <p:cNvPr id="6" name="מחבר ישר 5">
            <a:extLst>
              <a:ext uri="{FF2B5EF4-FFF2-40B4-BE49-F238E27FC236}">
                <a16:creationId xmlns:a16="http://schemas.microsoft.com/office/drawing/2014/main" id="{10E6DFEF-D60B-D19C-7A79-8F6A634C820D}"/>
              </a:ext>
            </a:extLst>
          </p:cNvPr>
          <p:cNvCxnSpPr/>
          <p:nvPr/>
        </p:nvCxnSpPr>
        <p:spPr>
          <a:xfrm flipH="1">
            <a:off x="7691816" y="5882008"/>
            <a:ext cx="4047565"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51" name="Google Shape;151;p4"/>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2800"/>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152;p4"/>
          <p:cNvSpPr/>
          <p:nvPr/>
        </p:nvSpPr>
        <p:spPr>
          <a:xfrm>
            <a:off x="7851148" y="3235606"/>
            <a:ext cx="2906068"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he-IL" sz="1800" b="1" i="0" u="none" strike="noStrike" kern="0" cap="none" spc="0" normalizeH="0" baseline="0" noProof="0" dirty="0">
                <a:ln>
                  <a:noFill/>
                </a:ln>
                <a:solidFill>
                  <a:srgbClr val="BBA4DD"/>
                </a:solidFill>
                <a:effectLst/>
                <a:uLnTx/>
                <a:uFillTx/>
                <a:latin typeface="Calibri"/>
                <a:ea typeface="Calibri"/>
                <a:cs typeface="Calibri"/>
                <a:sym typeface="Calibri"/>
              </a:rPr>
              <a:t>מסרי אני</a:t>
            </a:r>
          </a:p>
        </p:txBody>
      </p:sp>
      <p:sp>
        <p:nvSpPr>
          <p:cNvPr id="156" name="Google Shape;156;p4"/>
          <p:cNvSpPr/>
          <p:nvPr/>
        </p:nvSpPr>
        <p:spPr>
          <a:xfrm>
            <a:off x="10742932" y="2596952"/>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4"/>
          <p:cNvSpPr/>
          <p:nvPr/>
        </p:nvSpPr>
        <p:spPr>
          <a:xfrm>
            <a:off x="9930970" y="3219895"/>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4"/>
          <p:cNvSpPr/>
          <p:nvPr/>
        </p:nvSpPr>
        <p:spPr>
          <a:xfrm>
            <a:off x="10018539" y="3259945"/>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p4"/>
          <p:cNvSpPr/>
          <p:nvPr/>
        </p:nvSpPr>
        <p:spPr>
          <a:xfrm>
            <a:off x="10127628" y="346262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7" name="Google Shape;167;p4"/>
          <p:cNvSpPr/>
          <p:nvPr/>
        </p:nvSpPr>
        <p:spPr>
          <a:xfrm>
            <a:off x="10677099" y="2473732"/>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68;p4"/>
          <p:cNvSpPr/>
          <p:nvPr/>
        </p:nvSpPr>
        <p:spPr>
          <a:xfrm>
            <a:off x="10796112" y="228178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9" name="Google Shape;169;p4"/>
          <p:cNvSpPr/>
          <p:nvPr/>
        </p:nvSpPr>
        <p:spPr>
          <a:xfrm>
            <a:off x="4912172" y="2224437"/>
            <a:ext cx="5937120" cy="69690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2800"/>
              <a:buFont typeface="Arial"/>
              <a:buNone/>
              <a:tabLst/>
              <a:defRPr/>
            </a:pP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מילים ומעשים המשאירים סימנים בלב</a:t>
            </a:r>
          </a:p>
        </p:txBody>
      </p:sp>
      <p:sp>
        <p:nvSpPr>
          <p:cNvPr id="171" name="Google Shape;171;p4"/>
          <p:cNvSpPr/>
          <p:nvPr/>
        </p:nvSpPr>
        <p:spPr>
          <a:xfrm>
            <a:off x="1641513" y="2572817"/>
            <a:ext cx="9004804" cy="723185"/>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התלמידים ילמדו על  הקשר בין עוצמת ביטויי הכעס לבין תוצאותיו, ויקבלו כלים שיסייעו להם בוויסות העצמי ברגעי הכעס. </a:t>
            </a:r>
          </a:p>
        </p:txBody>
      </p:sp>
      <p:pic>
        <p:nvPicPr>
          <p:cNvPr id="172" name="Google Shape;172;p4"/>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73" name="Google Shape;173;p4"/>
          <p:cNvSpPr/>
          <p:nvPr/>
        </p:nvSpPr>
        <p:spPr>
          <a:xfrm>
            <a:off x="2325836" y="3614714"/>
            <a:ext cx="8045417" cy="152755"/>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הקניית מיומנות השימוש במשפטים בעלי מסר "אני" להתמודדות עם עימות ולמניעת הסלמתו</a:t>
            </a:r>
          </a:p>
        </p:txBody>
      </p:sp>
      <p:pic>
        <p:nvPicPr>
          <p:cNvPr id="178" name="Google Shape;178;p4" descr="פרח ללא גבעול עם מילוי מלא"/>
          <p:cNvPicPr preferRelativeResize="0"/>
          <p:nvPr/>
        </p:nvPicPr>
        <p:blipFill rotWithShape="1">
          <a:blip r:embed="rId5">
            <a:alphaModFix/>
          </a:blip>
          <a:srcRect/>
          <a:stretch/>
        </p:blipFill>
        <p:spPr>
          <a:xfrm>
            <a:off x="10360599" y="2178089"/>
            <a:ext cx="1041806" cy="1041806"/>
          </a:xfrm>
          <a:prstGeom prst="rect">
            <a:avLst/>
          </a:prstGeom>
          <a:noFill/>
          <a:ln>
            <a:noFill/>
          </a:ln>
        </p:spPr>
      </p:pic>
      <p:sp>
        <p:nvSpPr>
          <p:cNvPr id="2" name="Google Shape;168;p4">
            <a:extLst>
              <a:ext uri="{FF2B5EF4-FFF2-40B4-BE49-F238E27FC236}">
                <a16:creationId xmlns:a16="http://schemas.microsoft.com/office/drawing/2014/main" id="{5962F180-ACD6-4376-2E4C-246AA71568DD}"/>
              </a:ext>
            </a:extLst>
          </p:cNvPr>
          <p:cNvSpPr/>
          <p:nvPr/>
        </p:nvSpPr>
        <p:spPr>
          <a:xfrm>
            <a:off x="10773714" y="252281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 name="מלבן 2">
            <a:extLst>
              <a:ext uri="{FF2B5EF4-FFF2-40B4-BE49-F238E27FC236}">
                <a16:creationId xmlns:a16="http://schemas.microsoft.com/office/drawing/2014/main" id="{E04EBCF2-74B1-E18B-077A-BFA618170640}"/>
              </a:ext>
            </a:extLst>
          </p:cNvPr>
          <p:cNvSpPr/>
          <p:nvPr/>
        </p:nvSpPr>
        <p:spPr>
          <a:xfrm>
            <a:off x="5908000" y="4159149"/>
            <a:ext cx="4826991" cy="37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A9D18E"/>
                </a:solidFill>
                <a:effectLst/>
                <a:uLnTx/>
                <a:uFillTx/>
                <a:latin typeface="Calibri" panose="020F0502020204030204" pitchFamily="34" charset="0"/>
                <a:ea typeface="+mn-ea"/>
                <a:cs typeface="Calibri" panose="020F0502020204030204" pitchFamily="34" charset="0"/>
              </a:rPr>
              <a:t>מתנסחים במסרי אני</a:t>
            </a:r>
          </a:p>
        </p:txBody>
      </p:sp>
      <p:sp>
        <p:nvSpPr>
          <p:cNvPr id="4" name="אליפסה 3">
            <a:extLst>
              <a:ext uri="{FF2B5EF4-FFF2-40B4-BE49-F238E27FC236}">
                <a16:creationId xmlns:a16="http://schemas.microsoft.com/office/drawing/2014/main" id="{52CAE3F6-296C-CD09-5A29-C01EF1D8391D}"/>
              </a:ext>
            </a:extLst>
          </p:cNvPr>
          <p:cNvSpPr/>
          <p:nvPr/>
        </p:nvSpPr>
        <p:spPr>
          <a:xfrm>
            <a:off x="9568571" y="4138907"/>
            <a:ext cx="386444" cy="3828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 name="מלבן 4">
            <a:extLst>
              <a:ext uri="{FF2B5EF4-FFF2-40B4-BE49-F238E27FC236}">
                <a16:creationId xmlns:a16="http://schemas.microsoft.com/office/drawing/2014/main" id="{E9F90742-9CC6-E249-24A0-A47BD4B2C519}"/>
              </a:ext>
            </a:extLst>
          </p:cNvPr>
          <p:cNvSpPr/>
          <p:nvPr/>
        </p:nvSpPr>
        <p:spPr>
          <a:xfrm>
            <a:off x="9656140" y="4184980"/>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6" name="מלבן 5">
            <a:extLst>
              <a:ext uri="{FF2B5EF4-FFF2-40B4-BE49-F238E27FC236}">
                <a16:creationId xmlns:a16="http://schemas.microsoft.com/office/drawing/2014/main" id="{D5EAB2E1-C8D0-6B39-355C-71EEE8EF482B}"/>
              </a:ext>
            </a:extLst>
          </p:cNvPr>
          <p:cNvSpPr/>
          <p:nvPr/>
        </p:nvSpPr>
        <p:spPr>
          <a:xfrm>
            <a:off x="1480235" y="4588245"/>
            <a:ext cx="8338921" cy="381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prstClr val="white">
                    <a:lumMod val="50000"/>
                  </a:prstClr>
                </a:solidFill>
                <a:latin typeface="Calibri" panose="020F0502020204030204" pitchFamily="34" charset="0"/>
                <a:cs typeface="Calibri" panose="020F0502020204030204" pitchFamily="34" charset="0"/>
              </a:rPr>
              <a:t>תרגול 'מסרי אני' </a:t>
            </a: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להתמודדות עם מצבי עימות תוך חיזוק הבנת רגשות שני הצדדים השותפים לעימות</a:t>
            </a:r>
            <a:br>
              <a:rPr kumimoji="0" lang="en-US"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br>
            <a:endPar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2" name="Google Shape;182;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dirty="0">
                <a:solidFill>
                  <a:srgbClr val="002060"/>
                </a:solidFill>
                <a:latin typeface="Calibri"/>
                <a:ea typeface="Calibri"/>
                <a:cs typeface="Calibri"/>
                <a:sym typeface="Calibri"/>
              </a:rPr>
              <a:t>מטרות השיעור</a:t>
            </a:r>
            <a:endParaRPr sz="2800" b="1" dirty="0">
              <a:solidFill>
                <a:srgbClr val="002060"/>
              </a:solidFill>
              <a:latin typeface="Calibri"/>
              <a:ea typeface="Calibri"/>
              <a:cs typeface="Calibri"/>
              <a:sym typeface="Calibri"/>
            </a:endParaRPr>
          </a:p>
        </p:txBody>
      </p:sp>
      <p:sp>
        <p:nvSpPr>
          <p:cNvPr id="183" name="Google Shape;183;p5"/>
          <p:cNvSpPr txBox="1"/>
          <p:nvPr/>
        </p:nvSpPr>
        <p:spPr>
          <a:xfrm>
            <a:off x="711868" y="2134516"/>
            <a:ext cx="10768264" cy="2800726"/>
          </a:xfrm>
          <a:prstGeom prst="rect">
            <a:avLst/>
          </a:prstGeom>
          <a:noFill/>
          <a:ln>
            <a:noFill/>
          </a:ln>
        </p:spPr>
        <p:txBody>
          <a:bodyPr spcFirstLastPara="1" wrap="square" lIns="91425" tIns="45700" rIns="91425" bIns="45700" anchor="t" anchorCtr="0">
            <a:spAutoFit/>
          </a:bodyPr>
          <a:lstStyle/>
          <a:p>
            <a:pPr marL="514350" marR="0" lvl="0" indent="-514350" algn="r" defTabSz="914400" rtl="1" eaLnBrk="1" fontAlgn="base" latinLnBrk="0" hangingPunct="1">
              <a:lnSpc>
                <a:spcPct val="150000"/>
              </a:lnSpc>
              <a:spcBef>
                <a:spcPts val="0"/>
              </a:spcBef>
              <a:spcAft>
                <a:spcPts val="0"/>
              </a:spcAft>
              <a:buClr>
                <a:srgbClr val="4472C4">
                  <a:lumMod val="75000"/>
                </a:srgbClr>
              </a:buClr>
              <a:buSzTx/>
              <a:buFontTx/>
              <a:buAutoNum type="arabicPeriod"/>
              <a:tabLst/>
              <a:defRPr/>
            </a:pPr>
            <a:r>
              <a:rPr kumimoji="0" lang="he-IL" sz="3200" b="0" i="0" u="none" strike="noStrike" kern="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sym typeface="Arial"/>
              </a:rPr>
              <a:t>התלמידים ילמדו על הקשר בין </a:t>
            </a:r>
            <a:r>
              <a:rPr kumimoji="0" lang="he-IL" sz="3200" b="0" i="0" u="none" strike="noStrike" kern="0" cap="none" spc="0" normalizeH="0" baseline="0" noProof="0" dirty="0">
                <a:ln>
                  <a:noFill/>
                </a:ln>
                <a:solidFill>
                  <a:srgbClr val="1F4E79"/>
                </a:solidFill>
                <a:effectLst/>
                <a:uLnTx/>
                <a:uFillTx/>
                <a:latin typeface="Calibri" panose="020F0502020204030204" pitchFamily="34" charset="0"/>
                <a:ea typeface="+mn-ea"/>
                <a:cs typeface="Calibri" panose="020F0502020204030204" pitchFamily="34" charset="0"/>
                <a:sym typeface="Arial"/>
              </a:rPr>
              <a:t>עוצמת</a:t>
            </a:r>
            <a:r>
              <a:rPr kumimoji="0" lang="he-IL" sz="32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rPr>
              <a:t> </a:t>
            </a:r>
            <a:r>
              <a:rPr kumimoji="0" lang="he-IL" sz="3200" b="0" i="0" u="none" strike="noStrike" kern="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sym typeface="Arial"/>
              </a:rPr>
              <a:t>ביטויי הכעס לבין תוצאות העימות והיכולת להתפייס.</a:t>
            </a:r>
            <a:r>
              <a:rPr kumimoji="0" lang="he-IL" sz="32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Arial"/>
              </a:rPr>
              <a:t> </a:t>
            </a:r>
          </a:p>
          <a:p>
            <a:pPr marL="514350" marR="0" lvl="0" indent="-514350" algn="r" defTabSz="914400" rtl="1" eaLnBrk="1" fontAlgn="base" latinLnBrk="0" hangingPunct="1">
              <a:lnSpc>
                <a:spcPct val="150000"/>
              </a:lnSpc>
              <a:spcBef>
                <a:spcPts val="0"/>
              </a:spcBef>
              <a:spcAft>
                <a:spcPts val="0"/>
              </a:spcAft>
              <a:buClr>
                <a:srgbClr val="4472C4">
                  <a:lumMod val="75000"/>
                </a:srgbClr>
              </a:buClr>
              <a:buSzTx/>
              <a:buFontTx/>
              <a:buAutoNum type="arabicPeriod"/>
              <a:tabLst/>
              <a:defRPr/>
            </a:pPr>
            <a:r>
              <a:rPr kumimoji="0" lang="he-IL" sz="3200" b="0" i="0" u="none" strike="noStrike" kern="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sym typeface="Arial"/>
              </a:rPr>
              <a:t>התלמידים </a:t>
            </a:r>
            <a:r>
              <a:rPr kumimoji="0" lang="he-IL" sz="3200" b="0" i="0" u="none" strike="noStrike" kern="0" cap="none" spc="0" normalizeH="0" baseline="0" noProof="0" dirty="0">
                <a:ln>
                  <a:noFill/>
                </a:ln>
                <a:solidFill>
                  <a:srgbClr val="1F4E79"/>
                </a:solidFill>
                <a:effectLst/>
                <a:uLnTx/>
                <a:uFillTx/>
                <a:latin typeface="Calibri" panose="020F0502020204030204" pitchFamily="34" charset="0"/>
                <a:ea typeface="+mn-ea"/>
                <a:cs typeface="Calibri" panose="020F0502020204030204" pitchFamily="34" charset="0"/>
                <a:sym typeface="Arial"/>
              </a:rPr>
              <a:t>יקבלו</a:t>
            </a:r>
            <a:r>
              <a:rPr kumimoji="0" lang="he-IL"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he-IL" sz="3200" b="0" i="0" u="none" strike="noStrike" kern="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sym typeface="Arial"/>
              </a:rPr>
              <a:t>כלים לוויסות רגשי בחיי היום-יום. </a:t>
            </a:r>
          </a:p>
          <a:p>
            <a:pPr marL="0" marR="0" lvl="0" indent="0" algn="r" defTabSz="914400" rtl="1" eaLnBrk="1" fontAlgn="base" latinLnBrk="0" hangingPunct="1">
              <a:lnSpc>
                <a:spcPct val="100000"/>
              </a:lnSpc>
              <a:spcBef>
                <a:spcPts val="0"/>
              </a:spcBef>
              <a:spcAft>
                <a:spcPts val="0"/>
              </a:spcAft>
              <a:buClr>
                <a:srgbClr val="000000"/>
              </a:buClr>
              <a:buSzTx/>
              <a:buFontTx/>
              <a:buNone/>
              <a:tabLst/>
              <a:defRPr/>
            </a:pPr>
            <a:endParaRPr kumimoji="0" lang="he-IL" sz="3200" b="0" i="0" u="none" strike="noStrike" kern="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184" name="Google Shape;184;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0" name="Google Shape;190;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1" name="Google Shape;191;p6"/>
          <p:cNvSpPr txBox="1"/>
          <p:nvPr/>
        </p:nvSpPr>
        <p:spPr>
          <a:xfrm>
            <a:off x="8829713" y="2716232"/>
            <a:ext cx="3265714" cy="280072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lang="he-IL" sz="1600" dirty="0">
                <a:solidFill>
                  <a:srgbClr val="000000"/>
                </a:solidFill>
                <a:latin typeface="Calibri" panose="020F0502020204030204" pitchFamily="34" charset="0"/>
                <a:cs typeface="Calibri" panose="020F0502020204030204" pitchFamily="34" charset="0"/>
              </a:rPr>
              <a:t>  פיתוח מודעות עצמית ושימת לב לזיהוי עוצמת הרגשות ברגעי משבר.</a:t>
            </a:r>
          </a:p>
          <a:p>
            <a:pPr marL="0" marR="0" lvl="0" indent="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he-IL"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זיהוי סוגי התנהגויות שיכולים להביא להסלמת עימות</a:t>
            </a:r>
          </a:p>
          <a:p>
            <a:pPr lvl="0" fontAlgn="base">
              <a:buFont typeface="Arial" panose="020B0604020202020204" pitchFamily="34" charset="0"/>
              <a:buChar char="•"/>
              <a:defRPr/>
            </a:pPr>
            <a:r>
              <a:rPr kumimoji="0" lang="he-IL"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הכרת דרכים חלופיות לבטא רגשות חזקים ולפתור את העימות בדרך יעילה תוך </a:t>
            </a:r>
            <a:r>
              <a:rPr lang="he-IL" sz="1600" dirty="0">
                <a:solidFill>
                  <a:srgbClr val="000000"/>
                </a:solidFill>
                <a:latin typeface="Calibri" panose="020F0502020204030204" pitchFamily="34" charset="0"/>
                <a:cs typeface="Calibri" panose="020F0502020204030204" pitchFamily="34" charset="0"/>
              </a:rPr>
              <a:t>הרחבת מנעד אפשרויות הבחירה. </a:t>
            </a:r>
          </a:p>
          <a:p>
            <a:pPr lvl="0" fontAlgn="base">
              <a:buFont typeface="Arial" panose="020B0604020202020204" pitchFamily="34" charset="0"/>
              <a:buChar char="•"/>
              <a:defRPr/>
            </a:pPr>
            <a:endParaRPr kumimoji="0" lang="he-IL"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he-IL"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he-IL"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kumimoji="0"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2" name="Google Shape;192;p6"/>
          <p:cNvSpPr txBox="1"/>
          <p:nvPr/>
        </p:nvSpPr>
        <p:spPr>
          <a:xfrm>
            <a:off x="3016976" y="2634952"/>
            <a:ext cx="5521710" cy="3908722"/>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1200" cap="none" spc="0" normalizeH="0" baseline="0" noProof="0" dirty="0">
                <a:ln>
                  <a:noFill/>
                </a:ln>
                <a:solidFill>
                  <a:srgbClr val="EF364C"/>
                </a:solidFill>
                <a:effectLst/>
                <a:uLnTx/>
                <a:uFillTx/>
                <a:latin typeface="Calibri"/>
                <a:ea typeface="Calibri"/>
                <a:cs typeface="Calibri"/>
                <a:sym typeface="Calibri"/>
              </a:rPr>
              <a:t>מיומנויות קוגניטיביות </a:t>
            </a:r>
            <a:endParaRPr kumimoji="0" sz="1600" b="1" i="0" u="none" strike="noStrike" kern="1200" cap="none" spc="0" normalizeH="0" baseline="0" noProof="0" dirty="0">
              <a:ln>
                <a:noFill/>
              </a:ln>
              <a:solidFill>
                <a:srgbClr val="EF364C"/>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iw-IL" sz="1600"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he-IL" sz="1600" b="1" i="0" u="none" strike="noStrike" kern="1200" cap="none" spc="0" normalizeH="0" baseline="0" noProof="0" dirty="0">
                <a:ln>
                  <a:noFill/>
                </a:ln>
                <a:solidFill>
                  <a:prstClr val="black"/>
                </a:solidFill>
                <a:effectLst/>
                <a:uLnTx/>
                <a:uFillTx/>
                <a:latin typeface="Calibri"/>
                <a:ea typeface="+mn-ea"/>
                <a:cs typeface="Calibri"/>
              </a:rPr>
              <a:t>חשיבה</a:t>
            </a:r>
            <a:r>
              <a:rPr kumimoji="0" lang="he-IL" sz="1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a:t>
            </a:r>
            <a:r>
              <a:rPr kumimoji="0" lang="he-IL" sz="1600" b="1" i="0" u="none" strike="noStrike" kern="1200" cap="none" spc="0" normalizeH="0" baseline="0" noProof="0" dirty="0">
                <a:ln>
                  <a:noFill/>
                </a:ln>
                <a:solidFill>
                  <a:prstClr val="black"/>
                </a:solidFill>
                <a:effectLst/>
                <a:uLnTx/>
                <a:uFillTx/>
                <a:latin typeface="Calibri"/>
                <a:ea typeface="+mn-ea"/>
                <a:cs typeface="Calibri"/>
              </a:rPr>
              <a:t>ביקורתית:</a:t>
            </a: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a:t>
            </a:r>
            <a:r>
              <a:rPr kumimoji="0" lang="he-IL" sz="1600" b="0" i="0" u="none" strike="noStrike" kern="1200" cap="none" spc="0" normalizeH="0" baseline="0" noProof="0" dirty="0">
                <a:ln>
                  <a:noFill/>
                </a:ln>
                <a:solidFill>
                  <a:prstClr val="black"/>
                </a:solidFill>
                <a:effectLst/>
                <a:uLnTx/>
                <a:uFillTx/>
                <a:latin typeface="Calibri"/>
                <a:ea typeface="+mn-ea"/>
                <a:cs typeface="Calibri"/>
              </a:rPr>
              <a:t>הבנת קשרי סיבה ותוצאה, הפעלת שיקול דעת, </a:t>
            </a:r>
            <a:br>
              <a:rPr kumimoji="0" lang="en-US" sz="1600" b="0" i="0" u="none" strike="noStrike" kern="1200" cap="none" spc="0" normalizeH="0" baseline="0" noProof="0" dirty="0">
                <a:ln>
                  <a:noFill/>
                </a:ln>
                <a:solidFill>
                  <a:prstClr val="black"/>
                </a:solidFill>
                <a:effectLst/>
                <a:uLnTx/>
                <a:uFillTx/>
                <a:latin typeface="Calibri"/>
                <a:ea typeface="+mn-ea"/>
                <a:cs typeface="Calibri"/>
              </a:rPr>
            </a:br>
            <a:r>
              <a:rPr kumimoji="0" lang="he-IL" sz="1600" b="0" i="0" u="none" strike="noStrike" kern="1200" cap="none" spc="0" normalizeH="0" baseline="0" noProof="0" dirty="0">
                <a:ln>
                  <a:noFill/>
                </a:ln>
                <a:solidFill>
                  <a:prstClr val="black"/>
                </a:solidFill>
                <a:effectLst/>
                <a:uLnTx/>
                <a:uFillTx/>
                <a:latin typeface="Calibri"/>
                <a:ea typeface="+mn-ea"/>
                <a:cs typeface="Calibri"/>
              </a:rPr>
              <a:t>       קבלת החלטות.</a:t>
            </a:r>
            <a:endParaRPr kumimoji="0" lang="he-IL" sz="1600" b="0" i="0" u="none" strike="noStrike" kern="1200" cap="none" spc="0" normalizeH="0" baseline="0" noProof="0" dirty="0">
              <a:ln>
                <a:noFill/>
              </a:ln>
              <a:solidFill>
                <a:prstClr val="black"/>
              </a:solidFill>
              <a:effectLst/>
              <a:highlight>
                <a:srgbClr val="FFFF00"/>
              </a:highlight>
              <a:uLnTx/>
              <a:uFillTx/>
              <a:latin typeface="Calibri"/>
              <a:ea typeface="+mn-ea"/>
              <a:cs typeface="Calibri"/>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171450" algn="r" defTabSz="914400" rtl="1" eaLnBrk="1" fontAlgn="auto" latinLnBrk="0" hangingPunct="1">
              <a:lnSpc>
                <a:spcPct val="100000"/>
              </a:lnSpc>
              <a:spcBef>
                <a:spcPts val="0"/>
              </a:spcBef>
              <a:spcAft>
                <a:spcPts val="0"/>
              </a:spcAft>
              <a:buClr>
                <a:srgbClr val="000000"/>
              </a:buClr>
              <a:buSzPts val="1800"/>
              <a:buFont typeface="Gisha"/>
              <a:buNone/>
              <a:tabLst/>
              <a:defRPr/>
            </a:pPr>
            <a:endParaRPr kumimoji="0" sz="1600" b="0" i="0" u="none" strike="noStrike" kern="1200" cap="none" spc="0" normalizeH="0" baseline="0" noProof="0" dirty="0">
              <a:ln>
                <a:noFill/>
              </a:ln>
              <a:solidFill>
                <a:srgbClr val="000000"/>
              </a:solidFill>
              <a:effectLst/>
              <a:highlight>
                <a:srgbClr val="FFFF00"/>
              </a:highlight>
              <a:uLnTx/>
              <a:uFillTx/>
              <a:latin typeface="Calibri"/>
              <a:ea typeface="Calibri"/>
              <a:cs typeface="Calibri"/>
              <a:sym typeface="Calibri"/>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1200" cap="none" spc="0" normalizeH="0" baseline="0" noProof="0" dirty="0">
                <a:ln>
                  <a:noFill/>
                </a:ln>
                <a:solidFill>
                  <a:srgbClr val="EF364C"/>
                </a:solidFill>
                <a:effectLst/>
                <a:uLnTx/>
                <a:uFillTx/>
                <a:latin typeface="Calibri"/>
                <a:ea typeface="Calibri"/>
                <a:cs typeface="Calibri"/>
                <a:sym typeface="Calibri"/>
              </a:rPr>
              <a:t>מיומנויות רגשיות </a:t>
            </a:r>
            <a:r>
              <a:rPr kumimoji="0" lang="he-IL" sz="1600" b="1" i="0" u="none" strike="noStrike" kern="120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1200" cap="none" spc="0" normalizeH="0" baseline="0" noProof="0" dirty="0">
                <a:ln>
                  <a:noFill/>
                </a:ln>
                <a:solidFill>
                  <a:srgbClr val="EF364C"/>
                </a:solidFill>
                <a:effectLst/>
                <a:uLnTx/>
                <a:uFillTx/>
                <a:latin typeface="Calibri"/>
                <a:ea typeface="Calibri"/>
                <a:cs typeface="Calibri"/>
                <a:sym typeface="Calibri"/>
              </a:rPr>
              <a:t>תוך-אישי</a:t>
            </a:r>
            <a:r>
              <a:rPr kumimoji="0" lang="he-IL" sz="1600" b="1" i="0" u="none" strike="noStrike" kern="1200" cap="none" spc="0" normalizeH="0" baseline="0" noProof="0" dirty="0">
                <a:ln>
                  <a:noFill/>
                </a:ln>
                <a:solidFill>
                  <a:srgbClr val="EF364C"/>
                </a:solidFill>
                <a:effectLst/>
                <a:uLnTx/>
                <a:uFillTx/>
                <a:latin typeface="Calibri"/>
                <a:ea typeface="Calibri"/>
                <a:cs typeface="Calibri"/>
                <a:sym typeface="Calibri"/>
              </a:rPr>
              <a:t>)</a:t>
            </a:r>
            <a:endParaRPr kumimoji="0" sz="1600" b="0" i="0" u="none" strike="noStrike" kern="120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base" latinLnBrk="0" hangingPunct="1">
              <a:lnSpc>
                <a:spcPct val="100000"/>
              </a:lnSpc>
              <a:spcBef>
                <a:spcPts val="0"/>
              </a:spcBef>
              <a:spcAft>
                <a:spcPts val="0"/>
              </a:spcAft>
              <a:buClrTx/>
              <a:buSzPts val="1800"/>
              <a:buFont typeface="Calibri"/>
              <a:buChar char="-"/>
              <a:tabLst/>
              <a:defRPr/>
            </a:pPr>
            <a:r>
              <a:rPr kumimoji="0" lang="iw-IL" sz="1600" b="1" i="0" u="none" strike="noStrike" kern="1200" cap="none" spc="0" normalizeH="0" baseline="0" noProof="0" dirty="0">
                <a:ln>
                  <a:noFill/>
                </a:ln>
                <a:solidFill>
                  <a:prstClr val="black"/>
                </a:solidFill>
                <a:effectLst/>
                <a:uLnTx/>
                <a:uFillTx/>
                <a:latin typeface="Calibri"/>
                <a:ea typeface="+mn-ea"/>
                <a:cs typeface="Calibri"/>
                <a:sym typeface="Calibri"/>
              </a:rPr>
              <a:t>מודעות עצמית</a:t>
            </a:r>
            <a:r>
              <a:rPr kumimoji="0" lang="he-IL" sz="1600" b="1"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he-IL" sz="1600" b="0" i="0" u="none" strike="noStrike" kern="1200" cap="none" spc="0" normalizeH="0" baseline="0" noProof="0" dirty="0">
                <a:ln>
                  <a:noFill/>
                </a:ln>
                <a:solidFill>
                  <a:prstClr val="black"/>
                </a:solidFill>
                <a:effectLst/>
                <a:uLnTx/>
                <a:uFillTx/>
                <a:latin typeface="Calibri"/>
                <a:ea typeface="+mn-ea"/>
                <a:cs typeface="Calibri"/>
              </a:rPr>
              <a:t>הכרת עצמי, זיהוי רגשות, מסוגלות עצמית. </a:t>
            </a:r>
          </a:p>
          <a:p>
            <a:pPr marL="576000" marR="0" lvl="0" indent="-285750" algn="r" defTabSz="914400" rtl="1" eaLnBrk="1" fontAlgn="base" latinLnBrk="0" hangingPunct="1">
              <a:lnSpc>
                <a:spcPct val="100000"/>
              </a:lnSpc>
              <a:spcBef>
                <a:spcPts val="0"/>
              </a:spcBef>
              <a:spcAft>
                <a:spcPts val="0"/>
              </a:spcAft>
              <a:buClrTx/>
              <a:buSzPts val="1800"/>
              <a:buFont typeface="Calibri"/>
              <a:buChar char="-"/>
              <a:tabLst/>
              <a:defRPr/>
            </a:pPr>
            <a:r>
              <a:rPr kumimoji="0" lang="he-IL" sz="1600" b="1" i="0" u="none" strike="noStrike" kern="1200" cap="none" spc="0" normalizeH="0" baseline="0" noProof="0" dirty="0">
                <a:ln>
                  <a:noFill/>
                </a:ln>
                <a:solidFill>
                  <a:prstClr val="black"/>
                </a:solidFill>
                <a:effectLst/>
                <a:uLnTx/>
                <a:uFillTx/>
                <a:latin typeface="Calibri"/>
                <a:ea typeface="+mn-ea"/>
                <a:cs typeface="Calibri"/>
              </a:rPr>
              <a:t>הכוונה עצמית: </a:t>
            </a:r>
            <a:r>
              <a:rPr kumimoji="0" lang="he-IL" sz="1600" b="0" i="0" u="none" strike="noStrike" kern="1200" cap="none" spc="0" normalizeH="0" baseline="0" noProof="0" dirty="0">
                <a:ln>
                  <a:noFill/>
                </a:ln>
                <a:solidFill>
                  <a:prstClr val="black"/>
                </a:solidFill>
                <a:effectLst/>
                <a:uLnTx/>
                <a:uFillTx/>
                <a:latin typeface="Calibri"/>
                <a:ea typeface="+mn-ea"/>
                <a:cs typeface="Calibri"/>
              </a:rPr>
              <a:t>ויסות עצמי, וויסות רגשי, ניהול עצמי</a:t>
            </a:r>
            <a:endParaRPr kumimoji="0" sz="1600" b="0" i="0" u="none" strike="noStrike" kern="1200" cap="none" spc="0" normalizeH="0" baseline="0" noProof="0" dirty="0">
              <a:ln>
                <a:noFill/>
              </a:ln>
              <a:solidFill>
                <a:prstClr val="black"/>
              </a:solidFill>
              <a:effectLst/>
              <a:uLnTx/>
              <a:uFillTx/>
              <a:latin typeface="Calibri"/>
              <a:ea typeface="+mn-ea"/>
              <a:cs typeface="Calibri"/>
              <a:sym typeface="Calibri"/>
            </a:endParaRPr>
          </a:p>
          <a:p>
            <a:pPr marL="576000" marR="0" lvl="0" indent="-17145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he-IL" sz="1600" b="1" i="0" u="none" strike="noStrike" kern="1200" cap="none" spc="0" normalizeH="0" baseline="0" noProof="0" dirty="0">
                <a:ln>
                  <a:noFill/>
                </a:ln>
                <a:solidFill>
                  <a:srgbClr val="EF364C"/>
                </a:solidFill>
                <a:effectLst/>
                <a:uLnTx/>
                <a:uFillTx/>
                <a:latin typeface="Calibri"/>
                <a:ea typeface="Calibri"/>
                <a:cs typeface="Calibri"/>
                <a:sym typeface="Calibri"/>
              </a:rPr>
              <a:t>   </a:t>
            </a:r>
            <a:r>
              <a:rPr kumimoji="0" lang="iw-IL" sz="1600" b="1" i="0" u="none" strike="noStrike" kern="1200" cap="none" spc="0" normalizeH="0" baseline="0" noProof="0" dirty="0">
                <a:ln>
                  <a:noFill/>
                </a:ln>
                <a:solidFill>
                  <a:srgbClr val="EF364C"/>
                </a:solidFill>
                <a:effectLst/>
                <a:uLnTx/>
                <a:uFillTx/>
                <a:latin typeface="Calibri"/>
                <a:ea typeface="Calibri"/>
                <a:cs typeface="Calibri"/>
                <a:sym typeface="Calibri"/>
              </a:rPr>
              <a:t>מיומנויות חברתיות</a:t>
            </a:r>
            <a:r>
              <a:rPr kumimoji="0" lang="he-IL" sz="1600" b="1" i="0" u="none" strike="noStrike" kern="1200" cap="none" spc="0" normalizeH="0" baseline="0" noProof="0" dirty="0">
                <a:ln>
                  <a:noFill/>
                </a:ln>
                <a:solidFill>
                  <a:srgbClr val="EF364C"/>
                </a:solidFill>
                <a:effectLst/>
                <a:uLnTx/>
                <a:uFillTx/>
                <a:latin typeface="Calibri"/>
                <a:ea typeface="Calibri"/>
                <a:cs typeface="Calibri"/>
                <a:sym typeface="Calibri"/>
              </a:rPr>
              <a:t> (</a:t>
            </a:r>
            <a:r>
              <a:rPr kumimoji="0" lang="iw-IL" sz="1600" b="1" i="0" u="none" strike="noStrike" kern="1200" cap="none" spc="0" normalizeH="0" baseline="0" noProof="0" dirty="0">
                <a:ln>
                  <a:noFill/>
                </a:ln>
                <a:solidFill>
                  <a:srgbClr val="EF364C"/>
                </a:solidFill>
                <a:effectLst/>
                <a:uLnTx/>
                <a:uFillTx/>
                <a:latin typeface="Calibri"/>
                <a:ea typeface="Calibri"/>
                <a:cs typeface="Calibri"/>
                <a:sym typeface="Calibri"/>
              </a:rPr>
              <a:t>בין-אישי</a:t>
            </a:r>
            <a:r>
              <a:rPr kumimoji="0" lang="he-IL" sz="1600" b="1" i="0" u="none" strike="noStrike" kern="1200" cap="none" spc="0" normalizeH="0" baseline="0" noProof="0" dirty="0">
                <a:ln>
                  <a:noFill/>
                </a:ln>
                <a:solidFill>
                  <a:srgbClr val="EF364C"/>
                </a:solidFill>
                <a:effectLst/>
                <a:uLnTx/>
                <a:uFillTx/>
                <a:latin typeface="Calibri"/>
                <a:ea typeface="Calibri"/>
                <a:cs typeface="Calibri"/>
                <a:sym typeface="Calibri"/>
              </a:rPr>
              <a:t>)</a:t>
            </a:r>
            <a:endParaRPr kumimoji="0" sz="1600" b="1" i="0" u="none" strike="noStrike" kern="1200" cap="none" spc="0" normalizeH="0" baseline="0" noProof="0" dirty="0">
              <a:ln>
                <a:noFill/>
              </a:ln>
              <a:solidFill>
                <a:srgbClr val="EF364C"/>
              </a:solidFill>
              <a:effectLst/>
              <a:uLnTx/>
              <a:uFillTx/>
              <a:latin typeface="Calibri"/>
              <a:ea typeface="Calibri"/>
              <a:cs typeface="Calibri"/>
              <a:sym typeface="Calibri"/>
            </a:endParaRPr>
          </a:p>
          <a:p>
            <a:pPr marL="285750" marR="0" lvl="0" indent="-285750" algn="r" defTabSz="914400" rtl="1" eaLnBrk="1" fontAlgn="base" latinLnBrk="0" hangingPunct="1">
              <a:lnSpc>
                <a:spcPct val="100000"/>
              </a:lnSpc>
              <a:spcBef>
                <a:spcPts val="0"/>
              </a:spcBef>
              <a:spcAft>
                <a:spcPts val="0"/>
              </a:spcAft>
              <a:buClrTx/>
              <a:buSzTx/>
              <a:buFontTx/>
              <a:buChar char="-"/>
              <a:tabLst/>
              <a:defRPr/>
            </a:pPr>
            <a:r>
              <a:rPr kumimoji="0" lang="iw-IL" sz="1600" b="1" i="0" u="none" strike="noStrike" kern="1200" cap="none" spc="0" normalizeH="0" baseline="0" noProof="0" dirty="0">
                <a:ln>
                  <a:noFill/>
                </a:ln>
                <a:solidFill>
                  <a:prstClr val="black"/>
                </a:solidFill>
                <a:effectLst/>
                <a:uLnTx/>
                <a:uFillTx/>
                <a:latin typeface="Calibri"/>
                <a:ea typeface="+mn-ea"/>
                <a:cs typeface="Calibri"/>
                <a:sym typeface="Calibri"/>
              </a:rPr>
              <a:t>מודעות חברתית</a:t>
            </a:r>
            <a:r>
              <a:rPr kumimoji="0" lang="he-IL" sz="1600" b="1" i="0" u="none" strike="noStrike" kern="1200" cap="none" spc="0" normalizeH="0" baseline="0" noProof="0" dirty="0">
                <a:ln>
                  <a:noFill/>
                </a:ln>
                <a:solidFill>
                  <a:prstClr val="black"/>
                </a:solidFill>
                <a:effectLst/>
                <a:uLnTx/>
                <a:uFillTx/>
                <a:latin typeface="Calibri"/>
                <a:ea typeface="+mn-ea"/>
                <a:cs typeface="Calibri"/>
                <a:sym typeface="Calibri"/>
              </a:rPr>
              <a:t>:</a:t>
            </a:r>
            <a:r>
              <a:rPr kumimoji="0" lang="he-IL" sz="1600"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1200" cap="none" spc="0" normalizeH="0" baseline="0" noProof="0" dirty="0">
                <a:ln>
                  <a:noFill/>
                </a:ln>
                <a:solidFill>
                  <a:prstClr val="black"/>
                </a:solidFill>
                <a:effectLst/>
                <a:uLnTx/>
                <a:uFillTx/>
                <a:latin typeface="Calibri"/>
                <a:ea typeface="+mn-ea"/>
                <a:cs typeface="Calibri"/>
              </a:rPr>
              <a:t>הבנת האחר, זיהוי מסרים, זיהוי מצבים חברתיים</a:t>
            </a:r>
          </a:p>
          <a:p>
            <a:pPr marL="285750" marR="0" lvl="0" indent="-285750" algn="r" defTabSz="914400" rtl="1" eaLnBrk="1" fontAlgn="base" latinLnBrk="0" hangingPunct="1">
              <a:lnSpc>
                <a:spcPct val="100000"/>
              </a:lnSpc>
              <a:spcBef>
                <a:spcPts val="0"/>
              </a:spcBef>
              <a:spcAft>
                <a:spcPts val="0"/>
              </a:spcAft>
              <a:buClrTx/>
              <a:buSzTx/>
              <a:buFontTx/>
              <a:buChar char="-"/>
              <a:tabLst/>
              <a:defRPr/>
            </a:pPr>
            <a:r>
              <a:rPr kumimoji="0" lang="iw-IL" sz="1600" b="1" i="0" u="none" strike="noStrike" kern="1200" cap="none" spc="0" normalizeH="0" baseline="0" noProof="0" dirty="0">
                <a:ln>
                  <a:noFill/>
                </a:ln>
                <a:solidFill>
                  <a:srgbClr val="000000"/>
                </a:solidFill>
                <a:effectLst/>
                <a:uLnTx/>
                <a:uFillTx/>
                <a:latin typeface="Calibri"/>
                <a:ea typeface="Calibri"/>
                <a:cs typeface="Calibri"/>
                <a:sym typeface="Calibri"/>
              </a:rPr>
              <a:t>התנהלות חברתי</a:t>
            </a:r>
            <a:r>
              <a:rPr kumimoji="0" lang="he-IL" sz="1600" b="1" i="0" u="none" strike="noStrike" kern="1200" cap="none" spc="0" normalizeH="0" baseline="0" noProof="0" dirty="0">
                <a:ln>
                  <a:noFill/>
                </a:ln>
                <a:solidFill>
                  <a:srgbClr val="000000"/>
                </a:solidFill>
                <a:effectLst/>
                <a:uLnTx/>
                <a:uFillTx/>
                <a:latin typeface="Calibri"/>
                <a:ea typeface="Calibri"/>
                <a:cs typeface="Calibri"/>
                <a:sym typeface="Calibri"/>
              </a:rPr>
              <a:t>ת:</a:t>
            </a:r>
            <a:r>
              <a:rPr kumimoji="0" lang="he-IL" sz="1600"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1200" cap="none" spc="0" normalizeH="0" baseline="0" noProof="0" dirty="0">
                <a:ln>
                  <a:noFill/>
                </a:ln>
                <a:solidFill>
                  <a:prstClr val="black"/>
                </a:solidFill>
                <a:effectLst/>
                <a:uLnTx/>
                <a:uFillTx/>
                <a:latin typeface="Calibri"/>
                <a:ea typeface="+mn-ea"/>
                <a:cs typeface="Calibri"/>
              </a:rPr>
              <a:t>הבעת רגשות, פשרה, וויתור, לעזור ולהיעזר</a:t>
            </a: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br>
              <a:rPr kumimoji="0" lang="iw-IL" sz="1600" b="0" i="0" u="none" strike="noStrike" kern="1200" cap="none" spc="0" normalizeH="0" baseline="0" noProof="0" dirty="0">
                <a:ln>
                  <a:noFill/>
                </a:ln>
                <a:solidFill>
                  <a:srgbClr val="000000"/>
                </a:solidFill>
                <a:effectLst/>
                <a:uLnTx/>
                <a:uFillTx/>
                <a:latin typeface="Calibri"/>
                <a:ea typeface="Calibri"/>
                <a:cs typeface="Calibri"/>
                <a:sym typeface="Calibri"/>
              </a:rPr>
            </a:b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93" name="Google Shape;193;p6"/>
          <p:cNvSpPr txBox="1"/>
          <p:nvPr/>
        </p:nvSpPr>
        <p:spPr>
          <a:xfrm>
            <a:off x="89653" y="2702711"/>
            <a:ext cx="3307616" cy="861734"/>
          </a:xfrm>
          <a:prstGeom prst="rect">
            <a:avLst/>
          </a:prstGeom>
          <a:noFill/>
          <a:ln>
            <a:noFill/>
          </a:ln>
        </p:spPr>
        <p:txBody>
          <a:bodyPr spcFirstLastPara="1" wrap="square" lIns="91425" tIns="45700" rIns="91425" bIns="45700" anchor="t" anchorCtr="0">
            <a:spAutoFit/>
          </a:bodyPr>
          <a:lstStyle/>
          <a:p>
            <a:pPr marL="742950" lvl="1" indent="-285750">
              <a:buClr>
                <a:srgbClr val="000000"/>
              </a:buClr>
              <a:buSzPts val="1600"/>
              <a:buFont typeface="Calibri"/>
              <a:buChar char="»"/>
              <a:defRPr/>
            </a:pPr>
            <a:r>
              <a:rPr lang="he-IL" sz="1600" dirty="0">
                <a:solidFill>
                  <a:srgbClr val="000000"/>
                </a:solidFill>
                <a:latin typeface="Calibri"/>
                <a:cs typeface="Calibri"/>
              </a:rPr>
              <a:t>מידות ערכים ודרך ארץ</a:t>
            </a:r>
            <a:endParaRPr lang="en-US" sz="1600" dirty="0">
              <a:solidFill>
                <a:srgbClr val="000000"/>
              </a:solidFill>
              <a:latin typeface="Calibri"/>
              <a:cs typeface="Calibri"/>
            </a:endParaRP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1200" cap="none" spc="0" normalizeH="0" baseline="0" noProof="0" dirty="0">
                <a:ln>
                  <a:noFill/>
                </a:ln>
                <a:solidFill>
                  <a:srgbClr val="000000"/>
                </a:solidFill>
                <a:effectLst/>
                <a:uLnTx/>
                <a:uFillTx/>
                <a:latin typeface="Calibri"/>
                <a:ea typeface="Calibri"/>
                <a:cs typeface="Calibri"/>
                <a:sym typeface="Calibri"/>
              </a:rPr>
              <a:t>אחריות אישית</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1200" cap="none" spc="0" normalizeH="0" baseline="0" noProof="0" dirty="0">
                <a:ln>
                  <a:noFill/>
                </a:ln>
                <a:solidFill>
                  <a:srgbClr val="000000"/>
                </a:solidFill>
                <a:effectLst/>
                <a:uLnTx/>
                <a:uFillTx/>
                <a:latin typeface="Calibri"/>
                <a:ea typeface="Calibri"/>
                <a:cs typeface="Calibri"/>
                <a:sym typeface="Calibri"/>
              </a:rPr>
              <a:t>אחריות חברתית</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4" name="Google Shape;194;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5" name="Google Shape;195;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iw-IL" sz="4000" b="1" i="0" u="none" strike="noStrike" kern="1200" cap="none" spc="0" normalizeH="0" baseline="0" noProof="0">
                <a:ln>
                  <a:noFill/>
                </a:ln>
                <a:solidFill>
                  <a:srgbClr val="EF364C"/>
                </a:solidFill>
                <a:effectLst/>
                <a:uLnTx/>
                <a:uFillTx/>
                <a:latin typeface="Calibri"/>
                <a:ea typeface="Calibri"/>
                <a:cs typeface="Calibri"/>
                <a:sym typeface="Calibri"/>
              </a:rPr>
              <a:t>ידע</a:t>
            </a:r>
            <a:endParaRPr kumimoji="0" sz="4000" b="0" i="0" u="none" strike="noStrike" kern="1200" cap="none" spc="0" normalizeH="0" baseline="0" noProof="0">
              <a:ln>
                <a:noFill/>
              </a:ln>
              <a:solidFill>
                <a:srgbClr val="EF364C"/>
              </a:solidFill>
              <a:effectLst/>
              <a:uLnTx/>
              <a:uFillTx/>
              <a:latin typeface="Calibri"/>
              <a:ea typeface="Calibri"/>
              <a:cs typeface="Calibri"/>
              <a:sym typeface="Calibri"/>
            </a:endParaRPr>
          </a:p>
        </p:txBody>
      </p:sp>
      <p:sp>
        <p:nvSpPr>
          <p:cNvPr id="196" name="Google Shape;196;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iw-IL" sz="4000" b="1" i="0" u="none" strike="noStrike" kern="1200" cap="none" spc="0" normalizeH="0" baseline="0" noProof="0">
                <a:ln>
                  <a:noFill/>
                </a:ln>
                <a:solidFill>
                  <a:srgbClr val="EF364C"/>
                </a:solidFill>
                <a:effectLst/>
                <a:uLnTx/>
                <a:uFillTx/>
                <a:latin typeface="Calibri"/>
                <a:ea typeface="Calibri"/>
                <a:cs typeface="Calibri"/>
                <a:sym typeface="Calibri"/>
              </a:rPr>
              <a:t>מיומנויות</a:t>
            </a:r>
            <a:endParaRPr kumimoji="0" sz="4000" b="0" i="0" u="none" strike="noStrike" kern="1200" cap="none" spc="0" normalizeH="0" baseline="0" noProof="0">
              <a:ln>
                <a:noFill/>
              </a:ln>
              <a:solidFill>
                <a:srgbClr val="EF364C"/>
              </a:solidFill>
              <a:effectLst/>
              <a:uLnTx/>
              <a:uFillTx/>
              <a:latin typeface="Calibri"/>
              <a:ea typeface="Calibri"/>
              <a:cs typeface="Calibri"/>
              <a:sym typeface="Calibri"/>
            </a:endParaRPr>
          </a:p>
        </p:txBody>
      </p:sp>
      <p:sp>
        <p:nvSpPr>
          <p:cNvPr id="197" name="Google Shape;197;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iw-IL" sz="4000" b="1" i="0" u="none" strike="noStrike" kern="1200" cap="none" spc="0" normalizeH="0" baseline="0" noProof="0">
                <a:ln>
                  <a:noFill/>
                </a:ln>
                <a:solidFill>
                  <a:srgbClr val="EF364C"/>
                </a:solidFill>
                <a:effectLst/>
                <a:uLnTx/>
                <a:uFillTx/>
                <a:latin typeface="Calibri"/>
                <a:ea typeface="Calibri"/>
                <a:cs typeface="Calibri"/>
                <a:sym typeface="Calibri"/>
              </a:rPr>
              <a:t>ערכים</a:t>
            </a:r>
            <a:endParaRPr kumimoji="0" sz="4000" b="0" i="0" u="none" strike="noStrike" kern="1200" cap="none" spc="0" normalizeH="0" baseline="0" noProof="0">
              <a:ln>
                <a:noFill/>
              </a:ln>
              <a:solidFill>
                <a:srgbClr val="EF364C"/>
              </a:solidFill>
              <a:effectLst/>
              <a:uLnTx/>
              <a:uFillTx/>
              <a:latin typeface="Calibri"/>
              <a:ea typeface="Calibri"/>
              <a:cs typeface="Calibri"/>
              <a:sym typeface="Calibri"/>
            </a:endParaRPr>
          </a:p>
        </p:txBody>
      </p:sp>
      <p:sp>
        <p:nvSpPr>
          <p:cNvPr id="198" name="Google Shape;198;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199" name="Google Shape;199;p6"/>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200" name="Google Shape;200;p6">
            <a:hlinkClick r:id="rId5"/>
          </p:cNvPr>
          <p:cNvSpPr/>
          <p:nvPr/>
        </p:nvSpPr>
        <p:spPr>
          <a:xfrm>
            <a:off x="315481" y="5681940"/>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iw-IL" sz="2400" b="1" i="0" u="none" strike="noStrike" kern="1200" cap="none" spc="0" normalizeH="0" baseline="0" noProof="0">
                <a:ln>
                  <a:noFill/>
                </a:ln>
                <a:solidFill>
                  <a:prstClr val="white"/>
                </a:solidFill>
                <a:effectLst/>
                <a:uLnTx/>
                <a:uFillTx/>
                <a:latin typeface="Calibri"/>
                <a:ea typeface="Calibri"/>
                <a:cs typeface="Calibri"/>
                <a:sym typeface="Calibri"/>
              </a:rPr>
              <a:t>פרקטיקות העשרה והרחבה</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sp>
        <p:nvSpPr>
          <p:cNvPr id="23" name="TextBox 22">
            <a:extLst>
              <a:ext uri="{FF2B5EF4-FFF2-40B4-BE49-F238E27FC236}">
                <a16:creationId xmlns:a16="http://schemas.microsoft.com/office/drawing/2014/main" id="{0A03B297-B220-4325-BE5D-BAF97722C9A2}"/>
              </a:ext>
            </a:extLst>
          </p:cNvPr>
          <p:cNvSpPr txBox="1"/>
          <p:nvPr/>
        </p:nvSpPr>
        <p:spPr>
          <a:xfrm>
            <a:off x="449725" y="3997559"/>
            <a:ext cx="1612065"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מסרים מרכזיים</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וסיכום</a:t>
            </a:r>
          </a:p>
        </p:txBody>
      </p:sp>
      <p:sp>
        <p:nvSpPr>
          <p:cNvPr id="31" name="מלבן 30">
            <a:extLst>
              <a:ext uri="{FF2B5EF4-FFF2-40B4-BE49-F238E27FC236}">
                <a16:creationId xmlns:a16="http://schemas.microsoft.com/office/drawing/2014/main" id="{7F3BAE28-AC1A-4D27-B1DB-343F3726F73B}"/>
              </a:ext>
            </a:extLst>
          </p:cNvPr>
          <p:cNvSpPr/>
          <p:nvPr/>
        </p:nvSpPr>
        <p:spPr>
          <a:xfrm>
            <a:off x="1073434" y="3080392"/>
            <a:ext cx="10720460" cy="27366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11534400" y="33404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10307422" y="334039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78A6BE6F-C7B1-4380-BE41-4203AB554639}"/>
              </a:ext>
            </a:extLst>
          </p:cNvPr>
          <p:cNvCxnSpPr>
            <a:cxnSpLocks/>
          </p:cNvCxnSpPr>
          <p:nvPr/>
        </p:nvCxnSpPr>
        <p:spPr>
          <a:xfrm>
            <a:off x="7640682" y="332394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3827766" y="329147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7CCEC080-29EE-E483-2492-CF67DD9E80EA}"/>
              </a:ext>
            </a:extLst>
          </p:cNvPr>
          <p:cNvCxnSpPr>
            <a:cxnSpLocks/>
          </p:cNvCxnSpPr>
          <p:nvPr/>
        </p:nvCxnSpPr>
        <p:spPr>
          <a:xfrm>
            <a:off x="8965117" y="332393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6" name="TextBox 26">
            <a:extLst>
              <a:ext uri="{FF2B5EF4-FFF2-40B4-BE49-F238E27FC236}">
                <a16:creationId xmlns:a16="http://schemas.microsoft.com/office/drawing/2014/main" id="{FB5BB257-DAA2-ED83-8B21-490684E9788E}"/>
              </a:ext>
            </a:extLst>
          </p:cNvPr>
          <p:cNvSpPr txBox="1"/>
          <p:nvPr/>
        </p:nvSpPr>
        <p:spPr>
          <a:xfrm>
            <a:off x="7049394" y="4143237"/>
            <a:ext cx="1271446"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פיוס והשלמה</a:t>
            </a:r>
          </a:p>
        </p:txBody>
      </p:sp>
      <p:cxnSp>
        <p:nvCxnSpPr>
          <p:cNvPr id="32" name="מחבר ישר 31">
            <a:extLst>
              <a:ext uri="{FF2B5EF4-FFF2-40B4-BE49-F238E27FC236}">
                <a16:creationId xmlns:a16="http://schemas.microsoft.com/office/drawing/2014/main" id="{29BE8B41-C70C-F842-68A1-D36C362A1535}"/>
              </a:ext>
            </a:extLst>
          </p:cNvPr>
          <p:cNvCxnSpPr>
            <a:cxnSpLocks/>
          </p:cNvCxnSpPr>
          <p:nvPr/>
        </p:nvCxnSpPr>
        <p:spPr>
          <a:xfrm>
            <a:off x="6323817" y="334039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34" name="תיבת טקסט 33">
            <a:extLst>
              <a:ext uri="{FF2B5EF4-FFF2-40B4-BE49-F238E27FC236}">
                <a16:creationId xmlns:a16="http://schemas.microsoft.com/office/drawing/2014/main" id="{8D0E1FAC-D8D5-2D62-66CF-0BFC9BDA34F5}"/>
              </a:ext>
            </a:extLst>
          </p:cNvPr>
          <p:cNvSpPr txBox="1"/>
          <p:nvPr/>
        </p:nvSpPr>
        <p:spPr>
          <a:xfrm>
            <a:off x="3158610" y="4106704"/>
            <a:ext cx="12775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ארגז כלים </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לפיוס</a:t>
            </a:r>
          </a:p>
        </p:txBody>
      </p:sp>
      <p:cxnSp>
        <p:nvCxnSpPr>
          <p:cNvPr id="40" name="מחבר ישר 39">
            <a:extLst>
              <a:ext uri="{FF2B5EF4-FFF2-40B4-BE49-F238E27FC236}">
                <a16:creationId xmlns:a16="http://schemas.microsoft.com/office/drawing/2014/main" id="{72106054-7533-EC80-6BA4-3C90CDA55021}"/>
              </a:ext>
            </a:extLst>
          </p:cNvPr>
          <p:cNvCxnSpPr>
            <a:cxnSpLocks/>
          </p:cNvCxnSpPr>
          <p:nvPr/>
        </p:nvCxnSpPr>
        <p:spPr>
          <a:xfrm>
            <a:off x="1075395" y="3265302"/>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7" name="תיבת טקסט 26">
            <a:extLst>
              <a:ext uri="{FF2B5EF4-FFF2-40B4-BE49-F238E27FC236}">
                <a16:creationId xmlns:a16="http://schemas.microsoft.com/office/drawing/2014/main" id="{04A16CDB-8132-C860-07B1-CF314BA350C5}"/>
              </a:ext>
            </a:extLst>
          </p:cNvPr>
          <p:cNvSpPr txBox="1"/>
          <p:nvPr/>
        </p:nvSpPr>
        <p:spPr>
          <a:xfrm>
            <a:off x="10679314" y="4112861"/>
            <a:ext cx="1581011"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דמיון מודרך</a:t>
            </a:r>
          </a:p>
        </p:txBody>
      </p:sp>
      <p:sp>
        <p:nvSpPr>
          <p:cNvPr id="30" name="תיבת טקסט 29">
            <a:extLst>
              <a:ext uri="{FF2B5EF4-FFF2-40B4-BE49-F238E27FC236}">
                <a16:creationId xmlns:a16="http://schemas.microsoft.com/office/drawing/2014/main" id="{B53D2429-E3E4-3BF7-0998-DE67DF0E55DC}"/>
              </a:ext>
            </a:extLst>
          </p:cNvPr>
          <p:cNvSpPr txBox="1"/>
          <p:nvPr/>
        </p:nvSpPr>
        <p:spPr>
          <a:xfrm>
            <a:off x="9504973" y="4132259"/>
            <a:ext cx="1670991"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פעילות  עם נייר</a:t>
            </a:r>
          </a:p>
        </p:txBody>
      </p:sp>
      <p:sp>
        <p:nvSpPr>
          <p:cNvPr id="41" name="תיבת טקסט 40">
            <a:extLst>
              <a:ext uri="{FF2B5EF4-FFF2-40B4-BE49-F238E27FC236}">
                <a16:creationId xmlns:a16="http://schemas.microsoft.com/office/drawing/2014/main" id="{E26B0929-892F-9D96-C3F8-90E4CA9E5A5B}"/>
              </a:ext>
            </a:extLst>
          </p:cNvPr>
          <p:cNvSpPr txBox="1"/>
          <p:nvPr/>
        </p:nvSpPr>
        <p:spPr>
          <a:xfrm>
            <a:off x="8233200" y="4056196"/>
            <a:ext cx="1482515"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תערוכה </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של רגשות</a:t>
            </a:r>
          </a:p>
        </p:txBody>
      </p:sp>
      <p:sp>
        <p:nvSpPr>
          <p:cNvPr id="42" name="תיבת טקסט 41">
            <a:extLst>
              <a:ext uri="{FF2B5EF4-FFF2-40B4-BE49-F238E27FC236}">
                <a16:creationId xmlns:a16="http://schemas.microsoft.com/office/drawing/2014/main" id="{6AE0DE9D-D880-33F7-9BDD-379E9B923C5D}"/>
              </a:ext>
            </a:extLst>
          </p:cNvPr>
          <p:cNvSpPr txBox="1"/>
          <p:nvPr/>
        </p:nvSpPr>
        <p:spPr>
          <a:xfrm>
            <a:off x="4350016" y="4120669"/>
            <a:ext cx="1387700"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דף עבודה</a:t>
            </a:r>
          </a:p>
        </p:txBody>
      </p:sp>
      <p:cxnSp>
        <p:nvCxnSpPr>
          <p:cNvPr id="13" name="מחבר ישר 12">
            <a:extLst>
              <a:ext uri="{FF2B5EF4-FFF2-40B4-BE49-F238E27FC236}">
                <a16:creationId xmlns:a16="http://schemas.microsoft.com/office/drawing/2014/main" id="{A1177C11-41B6-BA4D-9EBB-8FCDEE30C597}"/>
              </a:ext>
            </a:extLst>
          </p:cNvPr>
          <p:cNvCxnSpPr>
            <a:cxnSpLocks/>
          </p:cNvCxnSpPr>
          <p:nvPr/>
        </p:nvCxnSpPr>
        <p:spPr>
          <a:xfrm>
            <a:off x="2361486" y="329147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4" name="תיבת טקסט 13">
            <a:extLst>
              <a:ext uri="{FF2B5EF4-FFF2-40B4-BE49-F238E27FC236}">
                <a16:creationId xmlns:a16="http://schemas.microsoft.com/office/drawing/2014/main" id="{D1E722E7-973D-E711-4DC1-A5E7012CD172}"/>
              </a:ext>
            </a:extLst>
          </p:cNvPr>
          <p:cNvSpPr txBox="1"/>
          <p:nvPr/>
        </p:nvSpPr>
        <p:spPr>
          <a:xfrm>
            <a:off x="1854673" y="4023736"/>
            <a:ext cx="1387700"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מן המקורות</a:t>
            </a:r>
          </a:p>
        </p:txBody>
      </p:sp>
      <p:sp>
        <p:nvSpPr>
          <p:cNvPr id="8" name="TextBox 26">
            <a:extLst>
              <a:ext uri="{FF2B5EF4-FFF2-40B4-BE49-F238E27FC236}">
                <a16:creationId xmlns:a16="http://schemas.microsoft.com/office/drawing/2014/main" id="{5672AC3C-E9A1-33C7-733B-3B0E6B3F1947}"/>
              </a:ext>
            </a:extLst>
          </p:cNvPr>
          <p:cNvSpPr txBox="1"/>
          <p:nvPr/>
        </p:nvSpPr>
        <p:spPr>
          <a:xfrm>
            <a:off x="5720858" y="4111234"/>
            <a:ext cx="1271446"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המשגת הפעילות</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9" name="מחבר ישר 8">
            <a:extLst>
              <a:ext uri="{FF2B5EF4-FFF2-40B4-BE49-F238E27FC236}">
                <a16:creationId xmlns:a16="http://schemas.microsoft.com/office/drawing/2014/main" id="{AED4D70C-3C5B-BC0F-33D9-503B1C671903}"/>
              </a:ext>
            </a:extLst>
          </p:cNvPr>
          <p:cNvCxnSpPr>
            <a:cxnSpLocks/>
          </p:cNvCxnSpPr>
          <p:nvPr/>
        </p:nvCxnSpPr>
        <p:spPr>
          <a:xfrm>
            <a:off x="5110330" y="3340399"/>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5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גרפיקה 14">
            <a:extLst>
              <a:ext uri="{FF2B5EF4-FFF2-40B4-BE49-F238E27FC236}">
                <a16:creationId xmlns:a16="http://schemas.microsoft.com/office/drawing/2014/main" id="{82BE7F91-95B6-4E6B-A365-CA6414B66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7232"/>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7915117" y="467232"/>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defRPr/>
            </a:pPr>
            <a:r>
              <a:rPr lang="he-IL" sz="2800" b="1" dirty="0">
                <a:solidFill>
                  <a:schemeClr val="bg1"/>
                </a:solidFill>
                <a:latin typeface="Calibri" panose="020F0502020204030204" pitchFamily="34" charset="0"/>
                <a:ea typeface="Varela Round"/>
                <a:cs typeface="Calibri" panose="020F0502020204030204" pitchFamily="34" charset="0"/>
                <a:sym typeface="Varela Round"/>
              </a:rPr>
              <a:t>הנחיות להוראת השיעור</a:t>
            </a:r>
          </a:p>
        </p:txBody>
      </p:sp>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dirty="0">
                <a:solidFill>
                  <a:srgbClr val="002060"/>
                </a:solidFill>
                <a:latin typeface="Calibri Light" panose="020F0302020204030204" pitchFamily="34" charset="0"/>
                <a:cs typeface="Calibri Light" panose="020F0302020204030204" pitchFamily="34" charset="0"/>
              </a:rPr>
              <a:t>השקופיות הבאות מפרטות את מהלך השיעור ומיועדות להצגה בשיעור.</a:t>
            </a:r>
          </a:p>
          <a:p>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בגוף כל שקופית מופיע התוכן להקרנה ולעבודה עם התלמידים.</a:t>
            </a: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בתחתית השקופית (בהערות) נמצאות הרחבות והנחיות לך – המורה.</a:t>
            </a:r>
          </a:p>
          <a:p>
            <a:endParaRPr lang="he-IL" sz="3200" dirty="0">
              <a:solidFill>
                <a:srgbClr val="002060"/>
              </a:solidFill>
              <a:latin typeface="Calibri Light" panose="020F0302020204030204" pitchFamily="34" charset="0"/>
              <a:cs typeface="Calibri Light" panose="020F0302020204030204" pitchFamily="34" charset="0"/>
            </a:endParaRPr>
          </a:p>
          <a:p>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3760" y="794063"/>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3854</TotalTime>
  <Words>3876</Words>
  <Application>Microsoft Office PowerPoint</Application>
  <PresentationFormat>מסך רחב</PresentationFormat>
  <Paragraphs>338</Paragraphs>
  <Slides>37</Slides>
  <Notes>33</Notes>
  <HiddenSlides>0</HiddenSlides>
  <MMClips>0</MMClips>
  <ScaleCrop>false</ScaleCrop>
  <HeadingPairs>
    <vt:vector size="6" baseType="variant">
      <vt:variant>
        <vt:lpstr>גופנים בשימוש</vt:lpstr>
      </vt:variant>
      <vt:variant>
        <vt:i4>11</vt:i4>
      </vt:variant>
      <vt:variant>
        <vt:lpstr>ערכת נושא</vt:lpstr>
      </vt:variant>
      <vt:variant>
        <vt:i4>6</vt:i4>
      </vt:variant>
      <vt:variant>
        <vt:lpstr>כותרות שקופיות</vt:lpstr>
      </vt:variant>
      <vt:variant>
        <vt:i4>37</vt:i4>
      </vt:variant>
    </vt:vector>
  </HeadingPairs>
  <TitlesOfParts>
    <vt:vector size="54" baseType="lpstr">
      <vt:lpstr>Arial</vt:lpstr>
      <vt:lpstr>Assistant</vt:lpstr>
      <vt:lpstr>Calibri</vt:lpstr>
      <vt:lpstr>Calibri Light</vt:lpstr>
      <vt:lpstr>David</vt:lpstr>
      <vt:lpstr>Gisha</vt:lpstr>
      <vt:lpstr>Heebo</vt:lpstr>
      <vt:lpstr>Lato</vt:lpstr>
      <vt:lpstr>Symbol</vt:lpstr>
      <vt:lpstr>Tahoma</vt:lpstr>
      <vt:lpstr>Wingdings</vt:lpstr>
      <vt:lpstr>1_ערכת נושא Office</vt:lpstr>
      <vt:lpstr>2_ערכת נושא Office</vt:lpstr>
      <vt:lpstr>ערכת נושא Office</vt:lpstr>
      <vt:lpstr>3_ערכת נושא Office</vt:lpstr>
      <vt:lpstr>4_ערכת נושא Office</vt:lpstr>
      <vt:lpstr>5_ערכת נושא Office</vt:lpstr>
      <vt:lpstr>מצגת של PowerPoint‏</vt:lpstr>
      <vt:lpstr>מן המקורות</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זיכרון מהעבר</vt:lpstr>
      <vt:lpstr>מצגת של PowerPoint‏</vt:lpstr>
      <vt:lpstr>מצגת של PowerPoint‏</vt:lpstr>
      <vt:lpstr>תערוכת ביטויי הרגשות</vt:lpstr>
      <vt:lpstr>שיח בשלישיות</vt:lpstr>
      <vt:lpstr>שיח עם תלמידים שחוו את הפעילות בעבר</vt:lpstr>
      <vt:lpstr>מצגת של PowerPoint‏</vt:lpstr>
      <vt:lpstr>מצגת של PowerPoint‏</vt:lpstr>
      <vt:lpstr>מריבה ופיוס</vt:lpstr>
      <vt:lpstr>מצגת של PowerPoint‏</vt:lpstr>
      <vt:lpstr>מצגת של PowerPoint‏</vt:lpstr>
      <vt:lpstr>המסר שלנו</vt:lpstr>
      <vt:lpstr>דף עבודה בכיתה</vt:lpstr>
      <vt:lpstr>דף עבודה לדוגמא:  מדחום עוצמת רגשות</vt:lpstr>
      <vt:lpstr>תגובות נפוצות ברגעי כעס</vt:lpstr>
      <vt:lpstr>הסבר לדף העבודה: סרגל תגובות ברגעי כעס </vt:lpstr>
      <vt:lpstr>שאלות התבוננות על סרגל התגובות</vt:lpstr>
      <vt:lpstr>מצגת של PowerPoint‏</vt:lpstr>
      <vt:lpstr>מצגת של PowerPoint‏</vt:lpstr>
      <vt:lpstr>שמש רעיונות: מה יעזור לי להירגע בשעת כעס?  </vt:lpstr>
      <vt:lpstr>שמש רעיונות לדוגמא: מה יעזור לי להירגע בשעת כעס?  </vt:lpstr>
      <vt:lpstr>מן המקורות</vt:lpstr>
      <vt:lpstr>מצגת של PowerPoint‏</vt:lpstr>
      <vt:lpstr>מצגת של PowerPoint‏</vt:lpstr>
      <vt:lpstr>להדפסה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נעמה קנטמן</cp:lastModifiedBy>
  <cp:revision>294</cp:revision>
  <dcterms:created xsi:type="dcterms:W3CDTF">2021-07-12T08:06:42Z</dcterms:created>
  <dcterms:modified xsi:type="dcterms:W3CDTF">2023-03-26T08:31:26Z</dcterms:modified>
</cp:coreProperties>
</file>