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565" r:id="rId2"/>
    <p:sldId id="549" r:id="rId3"/>
    <p:sldId id="550" r:id="rId4"/>
    <p:sldId id="596" r:id="rId5"/>
    <p:sldId id="587" r:id="rId6"/>
    <p:sldId id="588" r:id="rId7"/>
    <p:sldId id="538" r:id="rId8"/>
    <p:sldId id="566" r:id="rId9"/>
    <p:sldId id="543" r:id="rId10"/>
    <p:sldId id="552" r:id="rId11"/>
    <p:sldId id="557" r:id="rId12"/>
    <p:sldId id="593" r:id="rId13"/>
    <p:sldId id="590" r:id="rId14"/>
    <p:sldId id="559" r:id="rId15"/>
    <p:sldId id="591" r:id="rId16"/>
    <p:sldId id="595" r:id="rId17"/>
    <p:sldId id="548" r:id="rId18"/>
    <p:sldId id="586" r:id="rId19"/>
    <p:sldId id="597"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934D37"/>
    <a:srgbClr val="EF364C"/>
    <a:srgbClr val="87C6E9"/>
    <a:srgbClr val="389E69"/>
    <a:srgbClr val="DDADA4"/>
    <a:srgbClr val="A5A5A5"/>
    <a:srgbClr val="4344AE"/>
    <a:srgbClr val="A62172"/>
    <a:srgbClr val="27B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86" autoAdjust="0"/>
    <p:restoredTop sz="77963" autoAdjust="0"/>
  </p:normalViewPr>
  <p:slideViewPr>
    <p:cSldViewPr snapToGrid="0">
      <p:cViewPr varScale="1">
        <p:scale>
          <a:sx n="56" d="100"/>
          <a:sy n="56" d="100"/>
        </p:scale>
        <p:origin x="12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C67214-DAE9-4843-886C-36422AF0220E}" type="datetimeFigureOut">
              <a:rPr lang="he-IL" smtClean="0"/>
              <a:t>ד'/ניסן/תשפ"ג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822099-C4B9-4777-AC4D-E954DB6718BC}" type="slidenum">
              <a:rPr lang="he-IL" smtClean="0"/>
              <a:t>‹#›</a:t>
            </a:fld>
            <a:endParaRPr lang="he-IL"/>
          </a:p>
        </p:txBody>
      </p:sp>
    </p:spTree>
    <p:extLst>
      <p:ext uri="{BB962C8B-B14F-4D97-AF65-F5344CB8AC3E}">
        <p14:creationId xmlns:p14="http://schemas.microsoft.com/office/powerpoint/2010/main" val="1726417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a:t>
            </a:fld>
            <a:endParaRPr lang="he-IL"/>
          </a:p>
        </p:txBody>
      </p:sp>
    </p:spTree>
    <p:extLst>
      <p:ext uri="{BB962C8B-B14F-4D97-AF65-F5344CB8AC3E}">
        <p14:creationId xmlns:p14="http://schemas.microsoft.com/office/powerpoint/2010/main" val="377116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מבקשים מהתלמידים להניח במרוכז את תעודות הזהות על הרצפה\ שולחן במרכז הכיתה. </a:t>
            </a:r>
          </a:p>
          <a:p>
            <a:r>
              <a:rPr lang="he-IL" dirty="0"/>
              <a:t>המורה מזמין בכל פעם תלמיד אחר לקחת את אחת מתעודות הזהות ולנחש של מי היא, בהתאם לנתונים שבה.  </a:t>
            </a:r>
          </a:p>
          <a:p>
            <a:r>
              <a:rPr lang="he-IL" dirty="0"/>
              <a:t>לאחר הפעילות ירשמו התלמידים את שמם על הדפים. מומלץ להרכיב בעזרת הדפים לוח צבעוני בכיתה תחת הכותרת "אני ואחרים".  </a:t>
            </a:r>
          </a:p>
        </p:txBody>
      </p:sp>
      <p:sp>
        <p:nvSpPr>
          <p:cNvPr id="4" name="מציין מיקום של מספר שקופית 3"/>
          <p:cNvSpPr>
            <a:spLocks noGrp="1"/>
          </p:cNvSpPr>
          <p:nvPr>
            <p:ph type="sldNum" sz="quarter" idx="10"/>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382436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חשוב לתת מקום למנעד הרגשות המתעוררים, כגון: התרגשות, שמחה, מבוכה, התלהבות, חשש.</a:t>
            </a:r>
          </a:p>
          <a:p>
            <a:r>
              <a:rPr lang="he-IL" dirty="0"/>
              <a:t>על הלוח נצייר שני מעגלים – במרכז האחד מהם נרשום – משותף, ובמרכז השני -  שונה. </a:t>
            </a:r>
          </a:p>
          <a:p>
            <a:r>
              <a:rPr lang="he-IL" dirty="0"/>
              <a:t>במהלך השיח על השאלה השלישית והרביעית נרשום על הלוח את נקודות הדמיון והשוני המרכזיות שעלו. </a:t>
            </a:r>
          </a:p>
          <a:p>
            <a:r>
              <a:rPr lang="he-IL" dirty="0"/>
              <a:t>כדאי להמשיג שחלק מהשאלות בדף תעודת הזהות מתייחסות למרכיבים שיוכיים של הזהות וחלק למרכיבים משתנים.  </a:t>
            </a:r>
          </a:p>
          <a:p>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272942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המסרים עולים בלחיצת עכבר</a:t>
            </a:r>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15</a:t>
            </a:fld>
            <a:endParaRPr lang="he-IL"/>
          </a:p>
        </p:txBody>
      </p:sp>
    </p:spTree>
    <p:extLst>
      <p:ext uri="{BB962C8B-B14F-4D97-AF65-F5344CB8AC3E}">
        <p14:creationId xmlns:p14="http://schemas.microsoft.com/office/powerpoint/2010/main" val="382255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333333"/>
                </a:solidFill>
                <a:effectLst/>
                <a:latin typeface="Open Sans" panose="020B0606030504020204" pitchFamily="34" charset="0"/>
              </a:rPr>
              <a:t> "כשם שפרצופיהם שונים כך דעותיהם שונות" (ברכות נח ע"ב)</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20343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מסכמות שיעור: המורה תבחר ענן אחד להתייחסות, אח"כ ניתן לאפשר לכל תלמיד לבחור משפט שהוא רוצה להתייחס בנוסף. </a:t>
            </a:r>
          </a:p>
          <a:p>
            <a:r>
              <a:rPr lang="he-IL" dirty="0"/>
              <a:t>נשמע כ- 5 תלמידים</a:t>
            </a:r>
            <a:endParaRPr lang="en-IL"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17</a:t>
            </a:fld>
            <a:endParaRPr lang="he-IL"/>
          </a:p>
        </p:txBody>
      </p:sp>
    </p:spTree>
    <p:extLst>
      <p:ext uri="{BB962C8B-B14F-4D97-AF65-F5344CB8AC3E}">
        <p14:creationId xmlns:p14="http://schemas.microsoft.com/office/powerpoint/2010/main" val="194039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 במקביל להצגת השקופית חלק לתלמידים דפי תעודת זהות ששוכפלו מראש משקף 19.</a:t>
            </a:r>
          </a:p>
          <a:p>
            <a:r>
              <a:rPr lang="he-IL" dirty="0"/>
              <a:t>הנח את התלמידים לעבוד באופן אישי ובשלב הזה לא לשתף</a:t>
            </a:r>
          </a:p>
          <a:p>
            <a:r>
              <a:rPr lang="he-IL" dirty="0"/>
              <a:t>התלמידים  ימלאו את חלקי הפאזל השונים ויצבעו כל חלק בצבע אחר. </a:t>
            </a:r>
          </a:p>
          <a:p>
            <a:r>
              <a:rPr lang="he-IL" dirty="0"/>
              <a:t>נבקש מהתלמידים </a:t>
            </a:r>
            <a:r>
              <a:rPr lang="he-IL" b="1" dirty="0"/>
              <a:t>לא</a:t>
            </a:r>
            <a:r>
              <a:rPr lang="he-IL" dirty="0"/>
              <a:t> לרשום את שמם על הדף. זמן עבודה מומלץ – כרבע שעה.  </a:t>
            </a:r>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6930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3</a:t>
            </a:fld>
            <a:endParaRPr lang="he-IL"/>
          </a:p>
        </p:txBody>
      </p:sp>
    </p:spTree>
    <p:extLst>
      <p:ext uri="{BB962C8B-B14F-4D97-AF65-F5344CB8AC3E}">
        <p14:creationId xmlns:p14="http://schemas.microsoft.com/office/powerpoint/2010/main" val="43369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None/>
            </a:pPr>
            <a:r>
              <a:rPr lang="he-IL" b="0" i="0" u="sng" dirty="0">
                <a:solidFill>
                  <a:srgbClr val="202122"/>
                </a:solidFill>
                <a:effectLst/>
                <a:latin typeface="David" panose="020E0502060401010101" pitchFamily="34" charset="-79"/>
                <a:cs typeface="David" panose="020E0502060401010101" pitchFamily="34" charset="-79"/>
              </a:rPr>
              <a:t>"י</a:t>
            </a:r>
            <a:r>
              <a:rPr lang="he-IL" b="0" i="0" u="sng" dirty="0">
                <a:solidFill>
                  <a:srgbClr val="333333"/>
                </a:solidFill>
                <a:effectLst/>
                <a:latin typeface="David" panose="020E0502060401010101" pitchFamily="34" charset="-79"/>
                <a:cs typeface="David" panose="020E0502060401010101" pitchFamily="34" charset="-79"/>
              </a:rPr>
              <a:t>פקד ה' </a:t>
            </a:r>
            <a:r>
              <a:rPr lang="he-IL" b="0" i="0" u="sng" dirty="0" err="1">
                <a:solidFill>
                  <a:srgbClr val="333333"/>
                </a:solidFill>
                <a:effectLst/>
                <a:latin typeface="David" panose="020E0502060401010101" pitchFamily="34" charset="-79"/>
                <a:cs typeface="David" panose="020E0502060401010101" pitchFamily="34" charset="-79"/>
              </a:rPr>
              <a:t>אלקי</a:t>
            </a:r>
            <a:r>
              <a:rPr lang="he-IL" b="0" i="0" u="sng" dirty="0">
                <a:solidFill>
                  <a:srgbClr val="333333"/>
                </a:solidFill>
                <a:effectLst/>
                <a:latin typeface="David" panose="020E0502060401010101" pitchFamily="34" charset="-79"/>
                <a:cs typeface="David" panose="020E0502060401010101" pitchFamily="34" charset="-79"/>
              </a:rPr>
              <a:t> </a:t>
            </a:r>
            <a:r>
              <a:rPr lang="he-IL" b="0" i="0" u="sng" dirty="0" err="1">
                <a:solidFill>
                  <a:srgbClr val="333333"/>
                </a:solidFill>
                <a:effectLst/>
                <a:latin typeface="David" panose="020E0502060401010101" pitchFamily="34" charset="-79"/>
                <a:cs typeface="David" panose="020E0502060401010101" pitchFamily="34" charset="-79"/>
              </a:rPr>
              <a:t>הרוחת</a:t>
            </a:r>
            <a:r>
              <a:rPr lang="he-IL" b="0" i="0" u="sng" dirty="0">
                <a:solidFill>
                  <a:srgbClr val="333333"/>
                </a:solidFill>
                <a:effectLst/>
                <a:latin typeface="David" panose="020E0502060401010101" pitchFamily="34" charset="-79"/>
                <a:cs typeface="David" panose="020E0502060401010101" pitchFamily="34" charset="-79"/>
              </a:rPr>
              <a:t> </a:t>
            </a:r>
            <a:r>
              <a:rPr lang="he-IL" b="0" i="0" u="sng" dirty="0" err="1">
                <a:solidFill>
                  <a:srgbClr val="333333"/>
                </a:solidFill>
                <a:effectLst/>
                <a:latin typeface="David" panose="020E0502060401010101" pitchFamily="34" charset="-79"/>
                <a:cs typeface="David" panose="020E0502060401010101" pitchFamily="34" charset="-79"/>
              </a:rPr>
              <a:t>לכל־בשר</a:t>
            </a:r>
            <a:r>
              <a:rPr lang="he-IL" b="0" i="0" u="sng" dirty="0">
                <a:solidFill>
                  <a:srgbClr val="333333"/>
                </a:solidFill>
                <a:effectLst/>
                <a:latin typeface="David" panose="020E0502060401010101" pitchFamily="34" charset="-79"/>
                <a:cs typeface="David" panose="020E0502060401010101" pitchFamily="34" charset="-79"/>
              </a:rPr>
              <a:t> איש </a:t>
            </a:r>
            <a:r>
              <a:rPr lang="he-IL" b="0" i="0" u="sng" dirty="0" err="1">
                <a:solidFill>
                  <a:srgbClr val="333333"/>
                </a:solidFill>
                <a:effectLst/>
                <a:latin typeface="David" panose="020E0502060401010101" pitchFamily="34" charset="-79"/>
                <a:cs typeface="David" panose="020E0502060401010101" pitchFamily="34" charset="-79"/>
              </a:rPr>
              <a:t>על־העדה</a:t>
            </a:r>
            <a:r>
              <a:rPr lang="he-IL" b="0" i="0" u="sng" dirty="0">
                <a:solidFill>
                  <a:srgbClr val="333333"/>
                </a:solidFill>
                <a:effectLst/>
                <a:latin typeface="David" panose="020E0502060401010101" pitchFamily="34" charset="-79"/>
                <a:cs typeface="David" panose="020E0502060401010101" pitchFamily="34" charset="-79"/>
              </a:rPr>
              <a:t> </a:t>
            </a:r>
            <a:r>
              <a:rPr lang="he-IL" b="0" i="0" dirty="0">
                <a:solidFill>
                  <a:srgbClr val="202122"/>
                </a:solidFill>
                <a:effectLst/>
                <a:latin typeface="David" panose="020E0502060401010101" pitchFamily="34" charset="-79"/>
                <a:cs typeface="David" panose="020E0502060401010101" pitchFamily="34" charset="-79"/>
              </a:rPr>
              <a:t>"(במדבר </a:t>
            </a:r>
            <a:r>
              <a:rPr lang="he-IL" b="0" i="0" dirty="0" err="1">
                <a:solidFill>
                  <a:srgbClr val="202122"/>
                </a:solidFill>
                <a:effectLst/>
                <a:latin typeface="David" panose="020E0502060401010101" pitchFamily="34" charset="-79"/>
                <a:cs typeface="David" panose="020E0502060401010101" pitchFamily="34" charset="-79"/>
              </a:rPr>
              <a:t>כז</a:t>
            </a:r>
            <a:r>
              <a:rPr lang="he-IL" b="0" i="0" dirty="0">
                <a:solidFill>
                  <a:srgbClr val="202122"/>
                </a:solidFill>
                <a:effectLst/>
                <a:latin typeface="David" panose="020E0502060401010101" pitchFamily="34" charset="-79"/>
                <a:cs typeface="David" panose="020E0502060401010101" pitchFamily="34" charset="-79"/>
              </a:rPr>
              <a:t> </a:t>
            </a:r>
            <a:r>
              <a:rPr lang="he-IL" b="0" i="0" dirty="0" err="1">
                <a:solidFill>
                  <a:srgbClr val="202122"/>
                </a:solidFill>
                <a:effectLst/>
                <a:latin typeface="David" panose="020E0502060401010101" pitchFamily="34" charset="-79"/>
                <a:cs typeface="David" panose="020E0502060401010101" pitchFamily="34" charset="-79"/>
              </a:rPr>
              <a:t>טז</a:t>
            </a:r>
            <a:r>
              <a:rPr lang="he-IL" b="0" i="0" dirty="0">
                <a:solidFill>
                  <a:srgbClr val="202122"/>
                </a:solidFill>
                <a:effectLst/>
                <a:latin typeface="David" panose="020E0502060401010101" pitchFamily="34" charset="-79"/>
                <a:cs typeface="David" panose="020E0502060401010101" pitchFamily="34" charset="-79"/>
              </a:rPr>
              <a:t>) </a:t>
            </a:r>
            <a:endParaRPr lang="he-IL" b="0" i="0" dirty="0">
              <a:solidFill>
                <a:srgbClr val="333333"/>
              </a:solidFill>
              <a:effectLst/>
              <a:latin typeface="David" panose="020E0502060401010101" pitchFamily="34" charset="-79"/>
              <a:cs typeface="David" panose="020E0502060401010101" pitchFamily="34" charset="-79"/>
            </a:endParaRPr>
          </a:p>
          <a:p>
            <a:pPr marL="0" indent="0">
              <a:buNone/>
            </a:pPr>
            <a:r>
              <a:rPr lang="he-IL" b="0" i="0" dirty="0">
                <a:solidFill>
                  <a:srgbClr val="111155"/>
                </a:solidFill>
                <a:effectLst/>
                <a:latin typeface="David" panose="020E0502060401010101" pitchFamily="34" charset="-79"/>
                <a:cs typeface="David" panose="020E0502060401010101" pitchFamily="34" charset="-79"/>
              </a:rPr>
              <a:t>מפרש  רש"י : "</a:t>
            </a:r>
            <a:r>
              <a:rPr lang="he-IL" b="0" i="0" dirty="0" err="1">
                <a:solidFill>
                  <a:srgbClr val="111155"/>
                </a:solidFill>
                <a:effectLst/>
                <a:latin typeface="David" panose="020E0502060401010101" pitchFamily="34" charset="-79"/>
                <a:cs typeface="David" panose="020E0502060401010101" pitchFamily="34" charset="-79"/>
              </a:rPr>
              <a:t>אלקי</a:t>
            </a:r>
            <a:r>
              <a:rPr lang="he-IL" b="0" i="0" dirty="0">
                <a:solidFill>
                  <a:srgbClr val="111155"/>
                </a:solidFill>
                <a:effectLst/>
                <a:latin typeface="David" panose="020E0502060401010101" pitchFamily="34" charset="-79"/>
                <a:cs typeface="David" panose="020E0502060401010101" pitchFamily="34" charset="-79"/>
              </a:rPr>
              <a:t> הרוחות</a:t>
            </a:r>
            <a:r>
              <a:rPr lang="he-IL" dirty="0">
                <a:solidFill>
                  <a:srgbClr val="202122"/>
                </a:solidFill>
                <a:latin typeface="David" panose="020E0502060401010101" pitchFamily="34" charset="-79"/>
                <a:cs typeface="David" panose="020E0502060401010101" pitchFamily="34" charset="-79"/>
              </a:rPr>
              <a:t> </a:t>
            </a:r>
            <a:r>
              <a:rPr lang="he-IL" b="0" i="0" dirty="0">
                <a:solidFill>
                  <a:srgbClr val="202122"/>
                </a:solidFill>
                <a:effectLst/>
                <a:latin typeface="David" panose="020E0502060401010101" pitchFamily="34" charset="-79"/>
                <a:cs typeface="David" panose="020E0502060401010101" pitchFamily="34" charset="-79"/>
              </a:rPr>
              <a:t>למה נאמר אמר לפניו רבש"ע גלוי וידוע לפניך דעתו של כל אחד ואחד ואינן </a:t>
            </a:r>
            <a:r>
              <a:rPr lang="he-IL" b="0" i="0" dirty="0" err="1">
                <a:solidFill>
                  <a:srgbClr val="202122"/>
                </a:solidFill>
                <a:effectLst/>
                <a:latin typeface="David" panose="020E0502060401010101" pitchFamily="34" charset="-79"/>
                <a:cs typeface="David" panose="020E0502060401010101" pitchFamily="34" charset="-79"/>
              </a:rPr>
              <a:t>דומין</a:t>
            </a:r>
            <a:r>
              <a:rPr lang="he-IL" b="0" i="0" dirty="0">
                <a:solidFill>
                  <a:srgbClr val="202122"/>
                </a:solidFill>
                <a:effectLst/>
                <a:latin typeface="David" panose="020E0502060401010101" pitchFamily="34" charset="-79"/>
                <a:cs typeface="David" panose="020E0502060401010101" pitchFamily="34" charset="-79"/>
              </a:rPr>
              <a:t> זה לזה מנה עליהם מנהיג שיהא סובל כל אחד ואחד לפי דעתו"</a:t>
            </a:r>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4</a:t>
            </a:fld>
            <a:endParaRPr lang="he-IL"/>
          </a:p>
        </p:txBody>
      </p:sp>
    </p:spTree>
    <p:extLst>
      <p:ext uri="{BB962C8B-B14F-4D97-AF65-F5344CB8AC3E}">
        <p14:creationId xmlns:p14="http://schemas.microsoft.com/office/powerpoint/2010/main" val="19635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5</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7942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 זה יופיע רק בשיעורי פתיחת שנה</a:t>
            </a:r>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113016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 </a:t>
            </a:r>
            <a:r>
              <a:rPr lang="x-none" dirty="0"/>
              <a:t>על מנת לבסס מרחב בטוח המאפשר שיח רגשי בין התלמיד</a:t>
            </a:r>
            <a:r>
              <a:rPr lang="he-IL" dirty="0" err="1"/>
              <a:t>ות</a:t>
            </a:r>
            <a:r>
              <a:rPr lang="x-none" dirty="0"/>
              <a:t>.</a:t>
            </a:r>
            <a:r>
              <a:rPr lang="he-IL" b="0" dirty="0"/>
              <a:t>  </a:t>
            </a:r>
            <a:r>
              <a:rPr lang="he-IL" b="1" dirty="0"/>
              <a:t> </a:t>
            </a: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35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11</a:t>
            </a:fld>
            <a:endParaRPr lang="he-IL"/>
          </a:p>
        </p:txBody>
      </p:sp>
    </p:spTree>
    <p:extLst>
      <p:ext uri="{BB962C8B-B14F-4D97-AF65-F5344CB8AC3E}">
        <p14:creationId xmlns:p14="http://schemas.microsoft.com/office/powerpoint/2010/main" val="102438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 במקביל להצגת השקופית חלק לתלמידים דפי תעודת זהות ששוכפלו מראש משקף 19.</a:t>
            </a:r>
          </a:p>
          <a:p>
            <a:r>
              <a:rPr lang="he-IL" dirty="0"/>
              <a:t>הנח את התלמידים לעבוד באופן אישי ובשלב הזה לא לשתף</a:t>
            </a:r>
          </a:p>
          <a:p>
            <a:r>
              <a:rPr lang="he-IL" dirty="0"/>
              <a:t>התלמידים  ימלאו את חלקי הפאזל השונים ויצבעו כל חלק בצבע אחר. </a:t>
            </a:r>
          </a:p>
          <a:p>
            <a:r>
              <a:rPr lang="he-IL" dirty="0"/>
              <a:t>נבקש מהתלמידים </a:t>
            </a:r>
            <a:r>
              <a:rPr lang="he-IL" b="1" dirty="0"/>
              <a:t>לא</a:t>
            </a:r>
            <a:r>
              <a:rPr lang="he-IL" dirty="0"/>
              <a:t> לרשום את שמם על הדף. זמן עבודה מומלץ – כרבע שעה.  </a:t>
            </a:r>
            <a:endParaRPr lang="en-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12</a:t>
            </a:fld>
            <a:endParaRPr lang="he-IL"/>
          </a:p>
        </p:txBody>
      </p:sp>
    </p:spTree>
    <p:extLst>
      <p:ext uri="{BB962C8B-B14F-4D97-AF65-F5344CB8AC3E}">
        <p14:creationId xmlns:p14="http://schemas.microsoft.com/office/powerpoint/2010/main" val="327860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07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53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79850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222524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68981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42715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71187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513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2417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6238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11477" y="189529"/>
            <a:ext cx="7369047"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52257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ד'/ניסן/תשפ"ג</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428850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835091"/>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8676" y="2606675"/>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038232" y="682291"/>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36789" y="4787831"/>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78922" y="2728697"/>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32649" y="4758566"/>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0831"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5550" y="4839928"/>
            <a:ext cx="2287991" cy="1481994"/>
          </a:xfrm>
          <a:prstGeom prst="rect">
            <a:avLst/>
          </a:prstGeom>
        </p:spPr>
      </p:pic>
    </p:spTree>
    <p:extLst>
      <p:ext uri="{BB962C8B-B14F-4D97-AF65-F5344CB8AC3E}">
        <p14:creationId xmlns:p14="http://schemas.microsoft.com/office/powerpoint/2010/main" val="411680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ד'/ניסן/תשפ"ג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6735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 id="2147483655" r:id="rId6"/>
    <p:sldLayoutId id="2147483668" r:id="rId7"/>
    <p:sldLayoutId id="2147483666" r:id="rId8"/>
    <p:sldLayoutId id="2147483667" r:id="rId9"/>
    <p:sldLayoutId id="2147483657" r:id="rId10"/>
    <p:sldLayoutId id="2147483669" r:id="rId11"/>
    <p:sldLayoutId id="2147483664" r:id="rId12"/>
    <p:sldLayoutId id="2147483665"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7.xml"/><Relationship Id="rId16" Type="http://schemas.openxmlformats.org/officeDocument/2006/relationships/image" Target="../media/image63.svg"/><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15133" y="-180650"/>
            <a:ext cx="12199673"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לבן 2">
            <a:extLst>
              <a:ext uri="{FF2B5EF4-FFF2-40B4-BE49-F238E27FC236}">
                <a16:creationId xmlns:a16="http://schemas.microsoft.com/office/drawing/2014/main" id="{AB5A58E6-3E8C-41F7-A006-FBCB6FD1EA00}"/>
              </a:ext>
            </a:extLst>
          </p:cNvPr>
          <p:cNvSpPr/>
          <p:nvPr/>
        </p:nvSpPr>
        <p:spPr>
          <a:xfrm>
            <a:off x="-1" y="2594478"/>
            <a:ext cx="12301741" cy="4263522"/>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8" name="גרפיקה 17">
            <a:extLst>
              <a:ext uri="{FF2B5EF4-FFF2-40B4-BE49-F238E27FC236}">
                <a16:creationId xmlns:a16="http://schemas.microsoft.com/office/drawing/2014/main" id="{0A69B6BC-F8B2-4E8A-9320-446FCD960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676" y="5011835"/>
            <a:ext cx="5268551" cy="1335136"/>
          </a:xfrm>
          <a:prstGeom prst="rect">
            <a:avLst/>
          </a:prstGeom>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6150869" y="5175685"/>
            <a:ext cx="6692346" cy="1528624"/>
          </a:xfrm>
          <a:prstGeom prst="rect">
            <a:avLst/>
          </a:prstGeom>
          <a:noFill/>
        </p:spPr>
        <p:txBody>
          <a:bodyPr wrap="square">
            <a:spAutoFit/>
          </a:bodyPr>
          <a:lstStyle/>
          <a:p>
            <a:pPr algn="ctr">
              <a:lnSpc>
                <a:spcPts val="5600"/>
              </a:lnSpc>
            </a:pPr>
            <a:r>
              <a:rPr lang="he-IL" sz="4800" b="1" dirty="0">
                <a:solidFill>
                  <a:schemeClr val="bg1"/>
                </a:solidFill>
                <a:latin typeface="Calibri" panose="020F0502020204030204" pitchFamily="34" charset="0"/>
                <a:cs typeface="Calibri" panose="020F0502020204030204" pitchFamily="34" charset="0"/>
              </a:rPr>
              <a:t>כיתה ה</a:t>
            </a:r>
          </a:p>
          <a:p>
            <a:pPr algn="ctr">
              <a:lnSpc>
                <a:spcPts val="5600"/>
              </a:lnSpc>
            </a:pPr>
            <a:r>
              <a:rPr lang="he-IL" sz="4000" b="1" dirty="0">
                <a:solidFill>
                  <a:schemeClr val="bg1"/>
                </a:solidFill>
                <a:latin typeface="Calibri" panose="020F0502020204030204" pitchFamily="34" charset="0"/>
                <a:cs typeface="Calibri" panose="020F0502020204030204" pitchFamily="34" charset="0"/>
              </a:rPr>
              <a:t>בנים תלמודי תורה חמ"ד</a:t>
            </a:r>
          </a:p>
        </p:txBody>
      </p:sp>
      <p:sp>
        <p:nvSpPr>
          <p:cNvPr id="15" name="מלבן 14">
            <a:extLst>
              <a:ext uri="{FF2B5EF4-FFF2-40B4-BE49-F238E27FC236}">
                <a16:creationId xmlns:a16="http://schemas.microsoft.com/office/drawing/2014/main" id="{CBC32CAB-3C7D-407D-9DCC-7DC805C8395A}"/>
              </a:ext>
            </a:extLst>
          </p:cNvPr>
          <p:cNvSpPr/>
          <p:nvPr/>
        </p:nvSpPr>
        <p:spPr>
          <a:xfrm>
            <a:off x="1473827" y="198181"/>
            <a:ext cx="9221755" cy="2492990"/>
          </a:xfrm>
          <a:prstGeom prst="rect">
            <a:avLst/>
          </a:prstGeom>
        </p:spPr>
        <p:txBody>
          <a:bodyPr wrap="square">
            <a:spAutoFit/>
          </a:bodyPr>
          <a:lstStyle/>
          <a:p>
            <a:pPr algn="ctr">
              <a:spcAft>
                <a:spcPts val="1200"/>
              </a:spcAft>
            </a:pPr>
            <a:r>
              <a:rPr lang="he-IL" sz="4800" kern="0" dirty="0">
                <a:solidFill>
                  <a:srgbClr val="002060"/>
                </a:solidFill>
                <a:latin typeface="Calibri" panose="020F0502020204030204" pitchFamily="34" charset="0"/>
                <a:cs typeface="Calibri" panose="020F0502020204030204" pitchFamily="34" charset="0"/>
                <a:sym typeface="Arial"/>
              </a:rPr>
              <a:t>יחידת לימוד בכישורי חיים</a:t>
            </a:r>
          </a:p>
          <a:p>
            <a:pPr algn="ctr">
              <a:spcAft>
                <a:spcPts val="1200"/>
              </a:spcAft>
            </a:pPr>
            <a:r>
              <a:rPr lang="he-IL" sz="4000" kern="0" dirty="0">
                <a:solidFill>
                  <a:srgbClr val="002060"/>
                </a:solidFill>
                <a:latin typeface="Calibri" panose="020F0502020204030204" pitchFamily="34" charset="0"/>
                <a:cs typeface="Calibri" panose="020F0502020204030204" pitchFamily="34" charset="0"/>
                <a:sym typeface="Arial"/>
              </a:rPr>
              <a:t>בנושא חברות וסובלנות </a:t>
            </a:r>
          </a:p>
          <a:p>
            <a:pPr algn="ctr">
              <a:spcAft>
                <a:spcPts val="1200"/>
              </a:spcAft>
            </a:pPr>
            <a:r>
              <a:rPr lang="he-IL" sz="4800" b="1" dirty="0" err="1">
                <a:solidFill>
                  <a:srgbClr val="002060"/>
                </a:solidFill>
                <a:latin typeface="Calibri" panose="020F0502020204030204" pitchFamily="34" charset="0"/>
                <a:cs typeface="Calibri" panose="020F0502020204030204" pitchFamily="34" charset="0"/>
              </a:rPr>
              <a:t>הכל</a:t>
            </a:r>
            <a:r>
              <a:rPr lang="he-IL" sz="4800" b="1" dirty="0">
                <a:solidFill>
                  <a:srgbClr val="002060"/>
                </a:solidFill>
                <a:latin typeface="Calibri" panose="020F0502020204030204" pitchFamily="34" charset="0"/>
                <a:cs typeface="Calibri" panose="020F0502020204030204" pitchFamily="34" charset="0"/>
              </a:rPr>
              <a:t> ביחד זה אנחנו</a:t>
            </a:r>
          </a:p>
        </p:txBody>
      </p:sp>
      <p:sp>
        <p:nvSpPr>
          <p:cNvPr id="16" name="תיבת טקסט 15">
            <a:extLst>
              <a:ext uri="{FF2B5EF4-FFF2-40B4-BE49-F238E27FC236}">
                <a16:creationId xmlns:a16="http://schemas.microsoft.com/office/drawing/2014/main" id="{FA81C019-9AD1-4B6D-B2BA-DD567982CCCC}"/>
              </a:ext>
            </a:extLst>
          </p:cNvPr>
          <p:cNvSpPr txBox="1"/>
          <p:nvPr/>
        </p:nvSpPr>
        <p:spPr>
          <a:xfrm>
            <a:off x="1473828" y="2910304"/>
            <a:ext cx="9221754" cy="1538883"/>
          </a:xfrm>
          <a:prstGeom prst="rect">
            <a:avLst/>
          </a:prstGeom>
          <a:noFill/>
        </p:spPr>
        <p:txBody>
          <a:bodyPr wrap="square">
            <a:spAutoFit/>
          </a:bodyPr>
          <a:lstStyle/>
          <a:p>
            <a:pPr algn="ctr"/>
            <a:r>
              <a:rPr lang="he-IL" sz="4000" kern="0" dirty="0">
                <a:solidFill>
                  <a:schemeClr val="bg1"/>
                </a:solidFill>
                <a:latin typeface="Calibri" panose="020F0502020204030204" pitchFamily="34" charset="0"/>
                <a:ea typeface="Calibri"/>
                <a:cs typeface="Calibri" panose="020F0502020204030204" pitchFamily="34" charset="0"/>
                <a:sym typeface="Calibri"/>
              </a:rPr>
              <a:t>שיעור ראשון</a:t>
            </a:r>
            <a:endParaRPr lang="he-IL" sz="4000" kern="0" dirty="0">
              <a:solidFill>
                <a:schemeClr val="bg1"/>
              </a:solidFill>
              <a:latin typeface="Calibri" panose="020F0502020204030204" pitchFamily="34" charset="0"/>
              <a:cs typeface="Calibri" panose="020F0502020204030204" pitchFamily="34" charset="0"/>
              <a:sym typeface="Arial"/>
            </a:endParaRPr>
          </a:p>
          <a:p>
            <a:pPr lvl="0" algn="ctr"/>
            <a:r>
              <a:rPr lang="he-IL" sz="5400" b="1" kern="0" dirty="0" err="1">
                <a:solidFill>
                  <a:schemeClr val="bg1"/>
                </a:solidFill>
                <a:latin typeface="Calibri" panose="020F0502020204030204" pitchFamily="34" charset="0"/>
                <a:ea typeface="Calibri"/>
                <a:cs typeface="Calibri" panose="020F0502020204030204" pitchFamily="34" charset="0"/>
                <a:sym typeface="Calibri"/>
              </a:rPr>
              <a:t>הכל</a:t>
            </a:r>
            <a:r>
              <a:rPr lang="he-IL" sz="5400" b="1" kern="0" dirty="0">
                <a:solidFill>
                  <a:schemeClr val="bg1"/>
                </a:solidFill>
                <a:latin typeface="Calibri" panose="020F0502020204030204" pitchFamily="34" charset="0"/>
                <a:ea typeface="Calibri"/>
                <a:cs typeface="Calibri" panose="020F0502020204030204" pitchFamily="34" charset="0"/>
                <a:sym typeface="Calibri"/>
              </a:rPr>
              <a:t> ביחד זה אני!</a:t>
            </a:r>
            <a:endParaRPr lang="en-US" sz="5400" b="1" kern="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7" name="TextBox 11">
            <a:extLst>
              <a:ext uri="{FF2B5EF4-FFF2-40B4-BE49-F238E27FC236}">
                <a16:creationId xmlns:a16="http://schemas.microsoft.com/office/drawing/2014/main" id="{E153B181-6479-4763-A098-01FFA26860CD}"/>
              </a:ext>
            </a:extLst>
          </p:cNvPr>
          <p:cNvSpPr txBox="1"/>
          <p:nvPr/>
        </p:nvSpPr>
        <p:spPr>
          <a:xfrm>
            <a:off x="-1173372" y="5154090"/>
            <a:ext cx="6426575" cy="1243417"/>
          </a:xfrm>
          <a:prstGeom prst="rect">
            <a:avLst/>
          </a:prstGeom>
          <a:noFill/>
        </p:spPr>
        <p:txBody>
          <a:bodyPr wrap="square">
            <a:spAutoFit/>
          </a:bodyPr>
          <a:lstStyle/>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מודעות אישית  </a:t>
            </a:r>
          </a:p>
          <a:p>
            <a:pPr algn="ctr">
              <a:lnSpc>
                <a:spcPct val="110000"/>
              </a:lnSpc>
              <a:buClr>
                <a:srgbClr val="000000"/>
              </a:buClr>
              <a:defRPr/>
            </a:pPr>
            <a:r>
              <a:rPr kumimoji="0" lang="he-IL"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t>הדומה והשונה ביני לבין אחר</a:t>
            </a:r>
            <a:r>
              <a:rPr lang="he-IL" sz="2400" b="1" kern="0" dirty="0" err="1">
                <a:solidFill>
                  <a:srgbClr val="002060"/>
                </a:solidFill>
                <a:latin typeface="Calibri Light" panose="020F0302020204030204" pitchFamily="34" charset="0"/>
                <a:ea typeface="Calibri"/>
                <a:cs typeface="Calibri Light" panose="020F0302020204030204" pitchFamily="34" charset="0"/>
                <a:sym typeface="Calibri"/>
              </a:rPr>
              <a:t>ות</a:t>
            </a:r>
            <a:br>
              <a:rPr kumimoji="0" lang="en-US" sz="2400" b="1"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rPr>
            </a:br>
            <a:endParaRPr kumimoji="0" lang="he-IL" sz="2000" i="0" u="none" strike="noStrike" kern="0" cap="none" spc="0" normalizeH="0" baseline="0" noProof="0" dirty="0">
              <a:ln>
                <a:noFill/>
              </a:ln>
              <a:solidFill>
                <a:srgbClr val="002060"/>
              </a:solidFill>
              <a:effectLst/>
              <a:uLnTx/>
              <a:uFillTx/>
              <a:latin typeface="Calibri Light" panose="020F0302020204030204" pitchFamily="34" charset="0"/>
              <a:ea typeface="Calibri"/>
              <a:cs typeface="Calibri Light" panose="020F0302020204030204" pitchFamily="34" charset="0"/>
              <a:sym typeface="Calibri"/>
            </a:endParaRPr>
          </a:p>
        </p:txBody>
      </p:sp>
      <p:pic>
        <p:nvPicPr>
          <p:cNvPr id="2" name="Google Shape;178;p1">
            <a:extLst>
              <a:ext uri="{FF2B5EF4-FFF2-40B4-BE49-F238E27FC236}">
                <a16:creationId xmlns:a16="http://schemas.microsoft.com/office/drawing/2014/main" id="{C8B479E4-0AC7-1955-45AB-009F85322375}"/>
              </a:ext>
            </a:extLst>
          </p:cNvPr>
          <p:cNvPicPr preferRelativeResize="0"/>
          <p:nvPr/>
        </p:nvPicPr>
        <p:blipFill>
          <a:blip r:embed="rId6">
            <a:alphaModFix/>
          </a:blip>
          <a:stretch>
            <a:fillRect/>
          </a:stretch>
        </p:blipFill>
        <p:spPr>
          <a:xfrm>
            <a:off x="8953623" y="194287"/>
            <a:ext cx="3109175" cy="1485175"/>
          </a:xfrm>
          <a:prstGeom prst="rect">
            <a:avLst/>
          </a:prstGeom>
          <a:noFill/>
          <a:ln>
            <a:noFill/>
          </a:ln>
        </p:spPr>
      </p:pic>
      <p:sp>
        <p:nvSpPr>
          <p:cNvPr id="14" name="Google Shape;126;p1"/>
          <p:cNvSpPr txBox="1"/>
          <p:nvPr/>
        </p:nvSpPr>
        <p:spPr>
          <a:xfrm>
            <a:off x="11452928" y="-15847"/>
            <a:ext cx="679037"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0" i="0" u="none" strike="noStrike" cap="none">
                <a:solidFill>
                  <a:schemeClr val="dk1"/>
                </a:solidFill>
                <a:latin typeface="Calibri"/>
                <a:ea typeface="Calibri"/>
                <a:cs typeface="Calibri"/>
                <a:sym typeface="Calibri"/>
              </a:rPr>
              <a:t>בס"ד</a:t>
            </a:r>
            <a:endParaRPr/>
          </a:p>
        </p:txBody>
      </p:sp>
      <p:pic>
        <p:nvPicPr>
          <p:cNvPr id="6" name="תמונה 5">
            <a:extLst>
              <a:ext uri="{FF2B5EF4-FFF2-40B4-BE49-F238E27FC236}">
                <a16:creationId xmlns:a16="http://schemas.microsoft.com/office/drawing/2014/main" id="{7ACC716D-3D94-A1E2-327C-3DCCFC03EDDE}"/>
              </a:ext>
            </a:extLst>
          </p:cNvPr>
          <p:cNvPicPr>
            <a:picLocks noChangeAspect="1"/>
          </p:cNvPicPr>
          <p:nvPr/>
        </p:nvPicPr>
        <p:blipFill>
          <a:blip r:embed="rId7"/>
          <a:stretch>
            <a:fillRect/>
          </a:stretch>
        </p:blipFill>
        <p:spPr>
          <a:xfrm>
            <a:off x="1690054" y="226903"/>
            <a:ext cx="1457070" cy="640135"/>
          </a:xfrm>
          <a:prstGeom prst="rect">
            <a:avLst/>
          </a:prstGeom>
        </p:spPr>
      </p:pic>
    </p:spTree>
    <p:extLst>
      <p:ext uri="{BB962C8B-B14F-4D97-AF65-F5344CB8AC3E}">
        <p14:creationId xmlns:p14="http://schemas.microsoft.com/office/powerpoint/2010/main" val="324029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4"/>
          <p:cNvSpPr/>
          <p:nvPr/>
        </p:nvSpPr>
        <p:spPr>
          <a:xfrm>
            <a:off x="6510086" y="1409002"/>
            <a:ext cx="4064413" cy="492378"/>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שיח מעודד ומקבל </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2777671" y="3390492"/>
            <a:ext cx="7779334" cy="492378"/>
          </a:xfrm>
          <a:prstGeom prst="rect">
            <a:avLst/>
          </a:prstGeom>
          <a:noFill/>
          <a:ln>
            <a:noFill/>
          </a:ln>
        </p:spPr>
        <p:txBody>
          <a:bodyPr spcFirstLastPara="1" wrap="square" lIns="91401" tIns="45688" rIns="91401" bIns="45688" anchor="t" anchorCtr="0">
            <a:spAutoFit/>
          </a:bodyPr>
          <a:lstStyle/>
          <a:p>
            <a:pPr algn="r" rtl="1"/>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הקשבה ממקום מתעניין ולא שיפוטי</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514282" y="4497114"/>
            <a:ext cx="5042723" cy="492378"/>
          </a:xfrm>
          <a:prstGeom prst="rect">
            <a:avLst/>
          </a:prstGeom>
          <a:noFill/>
          <a:ln>
            <a:noFill/>
          </a:ln>
        </p:spPr>
        <p:txBody>
          <a:bodyPr spcFirstLastPara="1" wrap="square" lIns="91401" tIns="45688" rIns="91401" bIns="45688" anchor="t" anchorCtr="0">
            <a:spAutoFit/>
          </a:bodyPr>
          <a:lstStyle/>
          <a:p>
            <a:pPr algn="r" rtl="1">
              <a:buClr>
                <a:schemeClr val="dk1"/>
              </a:buClr>
              <a:buSzPts val="18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כבוד לדברי החברה</a:t>
            </a:r>
            <a:endParaRPr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679162" y="5335034"/>
            <a:ext cx="9877844" cy="892487"/>
          </a:xfrm>
          <a:prstGeom prst="rect">
            <a:avLst/>
          </a:prstGeom>
          <a:noFill/>
          <a:ln>
            <a:noFill/>
          </a:ln>
        </p:spPr>
        <p:txBody>
          <a:bodyPr spcFirstLastPara="1" wrap="square" lIns="91401" tIns="45688" rIns="91401" bIns="45688" anchor="t" anchorCtr="0">
            <a:spAutoFit/>
          </a:bodyPr>
          <a:lstStyle/>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sym typeface="Gisha"/>
              </a:rPr>
              <a:t>הנאמר בשיח נשאר בינינו, </a:t>
            </a:r>
          </a:p>
          <a:p>
            <a:pPr algn="r" rtl="1">
              <a:buClr>
                <a:srgbClr val="0070C0"/>
              </a:buClr>
              <a:buSzPts val="2400"/>
            </a:pP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אפשר לשתף אחרים בנושא, אך לספר רק על עצמי</a:t>
            </a:r>
            <a:endParaRPr sz="2600" dirty="0">
              <a:solidFill>
                <a:srgbClr val="FB19F0"/>
              </a:solidFill>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280060" y="2389618"/>
            <a:ext cx="8282082" cy="492443"/>
          </a:xfrm>
          <a:prstGeom prst="rect">
            <a:avLst/>
          </a:prstGeom>
          <a:noFill/>
        </p:spPr>
        <p:txBody>
          <a:bodyPr wrap="square" rtlCol="1">
            <a:spAutoFit/>
          </a:bodyPr>
          <a:lstStyle/>
          <a:p>
            <a:pPr algn="r"/>
            <a:r>
              <a:rPr lang="he-IL" sz="2600" dirty="0">
                <a:solidFill>
                  <a:srgbClr val="002060"/>
                </a:solidFill>
                <a:latin typeface="Calibri" panose="020F0502020204030204" pitchFamily="34" charset="0"/>
                <a:ea typeface="Tahoma" panose="020B0604030504040204" pitchFamily="34" charset="0"/>
                <a:cs typeface="Calibri" panose="020F0502020204030204" pitchFamily="34" charset="0"/>
              </a:rPr>
              <a:t>שיתוף מהלב</a:t>
            </a:r>
            <a:endParaRPr lang="he-IL" sz="2600" b="1" u="sng" dirty="0">
              <a:solidFill>
                <a:srgbClr val="002060"/>
              </a:solidFill>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777671" y="-57344"/>
            <a:ext cx="692098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הנחיות לשיח מיטבי</a:t>
            </a: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 r="42296"/>
          <a:stretch/>
        </p:blipFill>
        <p:spPr>
          <a:xfrm>
            <a:off x="1017443" y="5727116"/>
            <a:ext cx="2108130" cy="1000809"/>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65251" y="5849506"/>
            <a:ext cx="1085266" cy="878420"/>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6759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5700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67596" y="3149301"/>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73648" y="5234671"/>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67596" y="4286103"/>
            <a:ext cx="914400" cy="914400"/>
          </a:xfrm>
          <a:prstGeom prst="rect">
            <a:avLst/>
          </a:prstGeom>
        </p:spPr>
      </p:pic>
      <p:sp>
        <p:nvSpPr>
          <p:cNvPr id="17" name="תיבת טקסט 17">
            <a:extLst>
              <a:ext uri="{FF2B5EF4-FFF2-40B4-BE49-F238E27FC236}">
                <a16:creationId xmlns:a16="http://schemas.microsoft.com/office/drawing/2014/main" id="{EB48B62A-CD56-4D47-BBB6-2365A7B4F313}"/>
              </a:ext>
            </a:extLst>
          </p:cNvPr>
          <p:cNvSpPr txBox="1"/>
          <p:nvPr/>
        </p:nvSpPr>
        <p:spPr>
          <a:xfrm>
            <a:off x="3233027" y="909724"/>
            <a:ext cx="6010275" cy="478790"/>
          </a:xfrm>
          <a:prstGeom prst="rect">
            <a:avLst/>
          </a:prstGeom>
          <a:noFill/>
        </p:spPr>
        <p:txBody>
          <a:bodyPr wrap="square">
            <a:spAutoFit/>
          </a:bodyPr>
          <a:lstStyle/>
          <a:p>
            <a:pPr rtl="1">
              <a:spcAft>
                <a:spcPts val="0"/>
              </a:spcAft>
            </a:pPr>
            <a:r>
              <a:rPr lang="he-IL" sz="2500" b="1">
                <a:solidFill>
                  <a:srgbClr val="002060"/>
                </a:solidFill>
                <a:effectLst/>
                <a:latin typeface="Times New Roman" panose="02020603050405020304" pitchFamily="18" charset="0"/>
                <a:ea typeface="Arial" panose="020B0604020202020204" pitchFamily="34" charset="0"/>
                <a:cs typeface="Calibri" panose="020F0502020204030204" pitchFamily="34" charset="0"/>
              </a:rPr>
              <a:t>"איזהו מכובד, המכבד את הבריות" (אבות פרק ד')</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401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lstStyle/>
          <a:p>
            <a:r>
              <a:rPr lang="he-IL" dirty="0"/>
              <a:t>מה נלמד היום?</a:t>
            </a:r>
          </a:p>
        </p:txBody>
      </p:sp>
      <p:sp>
        <p:nvSpPr>
          <p:cNvPr id="5" name="מציין מיקום תוכן 4">
            <a:extLst>
              <a:ext uri="{FF2B5EF4-FFF2-40B4-BE49-F238E27FC236}">
                <a16:creationId xmlns:a16="http://schemas.microsoft.com/office/drawing/2014/main" id="{F81D9825-715F-4717-BAB5-D69C5495C7A5}"/>
              </a:ext>
            </a:extLst>
          </p:cNvPr>
          <p:cNvSpPr>
            <a:spLocks noGrp="1"/>
          </p:cNvSpPr>
          <p:nvPr>
            <p:ph sz="quarter" idx="13"/>
          </p:nvPr>
        </p:nvSpPr>
        <p:spPr/>
        <p:txBody>
          <a:bodyPr>
            <a:normAutofit lnSpcReduction="10000"/>
          </a:bodyPr>
          <a:lstStyle/>
          <a:p>
            <a:r>
              <a:rPr lang="he-IL" dirty="0"/>
              <a:t>היום נלמד להכיר קצת יותר את עצמנו ואת חברינו לכיתה. </a:t>
            </a:r>
          </a:p>
          <a:p>
            <a:r>
              <a:rPr lang="he-IL" dirty="0"/>
              <a:t>ניצור תעודת זהות אישית ובאמצעותה נבדוק: </a:t>
            </a:r>
          </a:p>
          <a:p>
            <a:pPr marL="0" indent="0">
              <a:buNone/>
            </a:pPr>
            <a:r>
              <a:rPr lang="he-IL" sz="3500" dirty="0"/>
              <a:t>                                        במה אנחנו דומים? </a:t>
            </a:r>
          </a:p>
          <a:p>
            <a:pPr marL="0" indent="0">
              <a:buNone/>
            </a:pPr>
            <a:r>
              <a:rPr lang="he-IL" sz="3500" dirty="0"/>
              <a:t>                                        במה אנחנו שונים? </a:t>
            </a:r>
          </a:p>
          <a:p>
            <a:pPr marL="0" indent="0">
              <a:buNone/>
            </a:pPr>
            <a:r>
              <a:rPr lang="he-IL" sz="3500" dirty="0"/>
              <a:t>                                        מה מיוחד בנו? </a:t>
            </a:r>
          </a:p>
        </p:txBody>
      </p:sp>
      <p:pic>
        <p:nvPicPr>
          <p:cNvPr id="11" name="גרפיקה 10">
            <a:extLst>
              <a:ext uri="{FF2B5EF4-FFF2-40B4-BE49-F238E27FC236}">
                <a16:creationId xmlns:a16="http://schemas.microsoft.com/office/drawing/2014/main" id="{D3C4C676-66BE-4414-A15E-C83065EC31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137784" flipH="1" flipV="1">
            <a:off x="9518397" y="709629"/>
            <a:ext cx="1142698" cy="584334"/>
          </a:xfrm>
          <a:prstGeom prst="rect">
            <a:avLst/>
          </a:prstGeom>
        </p:spPr>
      </p:pic>
      <p:pic>
        <p:nvPicPr>
          <p:cNvPr id="17" name="תמונה 16">
            <a:extLst>
              <a:ext uri="{FF2B5EF4-FFF2-40B4-BE49-F238E27FC236}">
                <a16:creationId xmlns:a16="http://schemas.microsoft.com/office/drawing/2014/main" id="{FB63C57A-17A9-9DC1-9B83-7A367C84CA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6054" y="3476830"/>
            <a:ext cx="3853356" cy="2167513"/>
          </a:xfrm>
          <a:prstGeom prst="rect">
            <a:avLst/>
          </a:prstGeom>
        </p:spPr>
      </p:pic>
      <p:pic>
        <p:nvPicPr>
          <p:cNvPr id="6" name="תמונה 5">
            <a:extLst>
              <a:ext uri="{FF2B5EF4-FFF2-40B4-BE49-F238E27FC236}">
                <a16:creationId xmlns:a16="http://schemas.microsoft.com/office/drawing/2014/main" id="{FB63C57A-17A9-9DC1-9B83-7A367C84CA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42199" y="3555360"/>
            <a:ext cx="3713747" cy="2088983"/>
          </a:xfrm>
          <a:prstGeom prst="rect">
            <a:avLst/>
          </a:prstGeom>
        </p:spPr>
      </p:pic>
    </p:spTree>
    <p:extLst>
      <p:ext uri="{BB962C8B-B14F-4D97-AF65-F5344CB8AC3E}">
        <p14:creationId xmlns:p14="http://schemas.microsoft.com/office/powerpoint/2010/main" val="65501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200" y="161492"/>
            <a:ext cx="10942674" cy="1325563"/>
          </a:xfrm>
        </p:spPr>
        <p:txBody>
          <a:bodyPr>
            <a:noAutofit/>
          </a:bodyPr>
          <a:lstStyle/>
          <a:p>
            <a:r>
              <a:rPr lang="he-IL" sz="5400" dirty="0"/>
              <a:t>תעודת הזהות שלי – </a:t>
            </a:r>
            <a:br>
              <a:rPr lang="he-IL" sz="5400" dirty="0"/>
            </a:br>
            <a:r>
              <a:rPr lang="he-IL" sz="5400" dirty="0"/>
              <a:t>הכל </a:t>
            </a:r>
            <a:r>
              <a:rPr lang="he-IL" sz="5400" dirty="0" err="1"/>
              <a:t>הכל</a:t>
            </a:r>
            <a:r>
              <a:rPr lang="he-IL" sz="5400" dirty="0"/>
              <a:t> ביחד... זה אני!</a:t>
            </a:r>
            <a:br>
              <a:rPr lang="he-IL" sz="5400" dirty="0"/>
            </a:br>
            <a:endParaRPr lang="he-IL" sz="1800" dirty="0">
              <a:solidFill>
                <a:srgbClr val="00B050"/>
              </a:solidFill>
            </a:endParaRPr>
          </a:p>
        </p:txBody>
      </p:sp>
      <p:pic>
        <p:nvPicPr>
          <p:cNvPr id="2" name="תמונה 1">
            <a:extLst>
              <a:ext uri="{FF2B5EF4-FFF2-40B4-BE49-F238E27FC236}">
                <a16:creationId xmlns:a16="http://schemas.microsoft.com/office/drawing/2014/main" id="{B13152EC-94BB-02B9-AC2D-FDE94A2254C4}"/>
              </a:ext>
            </a:extLst>
          </p:cNvPr>
          <p:cNvPicPr>
            <a:picLocks noChangeAspect="1"/>
          </p:cNvPicPr>
          <p:nvPr/>
        </p:nvPicPr>
        <p:blipFill rotWithShape="1">
          <a:blip r:embed="rId3">
            <a:extLst>
              <a:ext uri="{28A0092B-C50C-407E-A947-70E740481C1C}">
                <a14:useLocalDpi xmlns:a14="http://schemas.microsoft.com/office/drawing/2010/main" val="0"/>
              </a:ext>
            </a:extLst>
          </a:blip>
          <a:srcRect l="18053" t="3414" r="25436" b="4008"/>
          <a:stretch/>
        </p:blipFill>
        <p:spPr>
          <a:xfrm>
            <a:off x="3217827" y="1447975"/>
            <a:ext cx="5772295" cy="5319185"/>
          </a:xfrm>
          <a:prstGeom prst="rect">
            <a:avLst/>
          </a:prstGeom>
        </p:spPr>
      </p:pic>
      <p:sp>
        <p:nvSpPr>
          <p:cNvPr id="5" name="תיבת טקסט 4">
            <a:extLst>
              <a:ext uri="{FF2B5EF4-FFF2-40B4-BE49-F238E27FC236}">
                <a16:creationId xmlns:a16="http://schemas.microsoft.com/office/drawing/2014/main" id="{8D407F1E-AEC3-1041-C665-B9725EFEE33C}"/>
              </a:ext>
            </a:extLst>
          </p:cNvPr>
          <p:cNvSpPr txBox="1"/>
          <p:nvPr/>
        </p:nvSpPr>
        <p:spPr>
          <a:xfrm>
            <a:off x="7501275" y="1626443"/>
            <a:ext cx="1142116" cy="584775"/>
          </a:xfrm>
          <a:prstGeom prst="rect">
            <a:avLst/>
          </a:prstGeom>
          <a:noFill/>
        </p:spPr>
        <p:txBody>
          <a:bodyPr wrap="square" rtlCol="1">
            <a:spAutoFit/>
          </a:bodyPr>
          <a:lstStyle/>
          <a:p>
            <a:r>
              <a:rPr lang="he-IL" sz="1600" dirty="0"/>
              <a:t>הצבע האהוב עלי</a:t>
            </a:r>
          </a:p>
        </p:txBody>
      </p:sp>
      <p:sp>
        <p:nvSpPr>
          <p:cNvPr id="6" name="תיבת טקסט 5">
            <a:extLst>
              <a:ext uri="{FF2B5EF4-FFF2-40B4-BE49-F238E27FC236}">
                <a16:creationId xmlns:a16="http://schemas.microsoft.com/office/drawing/2014/main" id="{A05B336B-B19F-6696-D82A-FCDB3240EF3E}"/>
              </a:ext>
            </a:extLst>
          </p:cNvPr>
          <p:cNvSpPr txBox="1"/>
          <p:nvPr/>
        </p:nvSpPr>
        <p:spPr>
          <a:xfrm>
            <a:off x="6330803" y="1585662"/>
            <a:ext cx="982627" cy="646331"/>
          </a:xfrm>
          <a:prstGeom prst="rect">
            <a:avLst/>
          </a:prstGeom>
          <a:noFill/>
        </p:spPr>
        <p:txBody>
          <a:bodyPr wrap="square" rtlCol="1">
            <a:spAutoFit/>
          </a:bodyPr>
          <a:lstStyle/>
          <a:p>
            <a:r>
              <a:rPr lang="he-IL" dirty="0"/>
              <a:t>ספר שקראתי</a:t>
            </a:r>
          </a:p>
        </p:txBody>
      </p:sp>
      <p:sp>
        <p:nvSpPr>
          <p:cNvPr id="7" name="תיבת טקסט 6">
            <a:extLst>
              <a:ext uri="{FF2B5EF4-FFF2-40B4-BE49-F238E27FC236}">
                <a16:creationId xmlns:a16="http://schemas.microsoft.com/office/drawing/2014/main" id="{E6483CE3-14BA-CF38-2FD0-890F12FA05EC}"/>
              </a:ext>
            </a:extLst>
          </p:cNvPr>
          <p:cNvSpPr txBox="1"/>
          <p:nvPr/>
        </p:nvSpPr>
        <p:spPr>
          <a:xfrm>
            <a:off x="4773771" y="1568805"/>
            <a:ext cx="1409544" cy="338554"/>
          </a:xfrm>
          <a:prstGeom prst="rect">
            <a:avLst/>
          </a:prstGeom>
          <a:noFill/>
        </p:spPr>
        <p:txBody>
          <a:bodyPr wrap="square" rtlCol="1">
            <a:spAutoFit/>
          </a:bodyPr>
          <a:lstStyle/>
          <a:p>
            <a:pPr algn="ctr"/>
            <a:r>
              <a:rPr lang="he-IL" sz="1600" dirty="0"/>
              <a:t>התחביב שלי</a:t>
            </a:r>
          </a:p>
        </p:txBody>
      </p:sp>
      <p:sp>
        <p:nvSpPr>
          <p:cNvPr id="8" name="תיבת טקסט 7">
            <a:extLst>
              <a:ext uri="{FF2B5EF4-FFF2-40B4-BE49-F238E27FC236}">
                <a16:creationId xmlns:a16="http://schemas.microsoft.com/office/drawing/2014/main" id="{5AAF7DC5-4D2B-E2C8-FD32-132AFC97C581}"/>
              </a:ext>
            </a:extLst>
          </p:cNvPr>
          <p:cNvSpPr txBox="1"/>
          <p:nvPr/>
        </p:nvSpPr>
        <p:spPr>
          <a:xfrm>
            <a:off x="3531634" y="1620785"/>
            <a:ext cx="1238693" cy="584775"/>
          </a:xfrm>
          <a:prstGeom prst="rect">
            <a:avLst/>
          </a:prstGeom>
          <a:noFill/>
        </p:spPr>
        <p:txBody>
          <a:bodyPr wrap="square" rtlCol="1">
            <a:spAutoFit/>
          </a:bodyPr>
          <a:lstStyle/>
          <a:p>
            <a:pPr algn="ctr"/>
            <a:r>
              <a:rPr lang="he-IL" sz="1600" dirty="0"/>
              <a:t>כמה אחים\ אחיות יש לי?</a:t>
            </a:r>
          </a:p>
        </p:txBody>
      </p:sp>
      <p:sp>
        <p:nvSpPr>
          <p:cNvPr id="9" name="תיבת טקסט 8">
            <a:extLst>
              <a:ext uri="{FF2B5EF4-FFF2-40B4-BE49-F238E27FC236}">
                <a16:creationId xmlns:a16="http://schemas.microsoft.com/office/drawing/2014/main" id="{12CF5A00-F8A4-C529-7BF1-13AB2B891329}"/>
              </a:ext>
            </a:extLst>
          </p:cNvPr>
          <p:cNvSpPr txBox="1"/>
          <p:nvPr/>
        </p:nvSpPr>
        <p:spPr>
          <a:xfrm>
            <a:off x="7397897" y="3150930"/>
            <a:ext cx="1214476" cy="584775"/>
          </a:xfrm>
          <a:prstGeom prst="rect">
            <a:avLst/>
          </a:prstGeom>
          <a:noFill/>
        </p:spPr>
        <p:txBody>
          <a:bodyPr wrap="square" rtlCol="1">
            <a:spAutoFit/>
          </a:bodyPr>
          <a:lstStyle/>
          <a:p>
            <a:pPr algn="ctr"/>
            <a:r>
              <a:rPr lang="he-IL" sz="1600" dirty="0"/>
              <a:t>המאכל האהוב עלי</a:t>
            </a:r>
          </a:p>
        </p:txBody>
      </p:sp>
      <p:sp>
        <p:nvSpPr>
          <p:cNvPr id="10" name="תיבת טקסט 9">
            <a:extLst>
              <a:ext uri="{FF2B5EF4-FFF2-40B4-BE49-F238E27FC236}">
                <a16:creationId xmlns:a16="http://schemas.microsoft.com/office/drawing/2014/main" id="{64885436-B280-BDB2-EC59-BDD8AAEADD8B}"/>
              </a:ext>
            </a:extLst>
          </p:cNvPr>
          <p:cNvSpPr txBox="1"/>
          <p:nvPr/>
        </p:nvSpPr>
        <p:spPr>
          <a:xfrm>
            <a:off x="6001637" y="3207837"/>
            <a:ext cx="1225844" cy="523220"/>
          </a:xfrm>
          <a:prstGeom prst="rect">
            <a:avLst/>
          </a:prstGeom>
          <a:noFill/>
        </p:spPr>
        <p:txBody>
          <a:bodyPr wrap="square" rtlCol="1">
            <a:spAutoFit/>
          </a:bodyPr>
          <a:lstStyle/>
          <a:p>
            <a:pPr algn="ctr"/>
            <a:r>
              <a:rPr lang="he-IL" sz="1400" dirty="0"/>
              <a:t>החלום שלי לעתיד</a:t>
            </a:r>
          </a:p>
        </p:txBody>
      </p:sp>
      <p:sp>
        <p:nvSpPr>
          <p:cNvPr id="11" name="תיבת טקסט 10">
            <a:extLst>
              <a:ext uri="{FF2B5EF4-FFF2-40B4-BE49-F238E27FC236}">
                <a16:creationId xmlns:a16="http://schemas.microsoft.com/office/drawing/2014/main" id="{07B8A9D8-5E42-515A-C48F-A001A3898557}"/>
              </a:ext>
            </a:extLst>
          </p:cNvPr>
          <p:cNvSpPr txBox="1"/>
          <p:nvPr/>
        </p:nvSpPr>
        <p:spPr>
          <a:xfrm>
            <a:off x="4705202" y="2878694"/>
            <a:ext cx="1496830" cy="338554"/>
          </a:xfrm>
          <a:prstGeom prst="rect">
            <a:avLst/>
          </a:prstGeom>
          <a:noFill/>
        </p:spPr>
        <p:txBody>
          <a:bodyPr wrap="square" rtlCol="1">
            <a:spAutoFit/>
          </a:bodyPr>
          <a:lstStyle/>
          <a:p>
            <a:pPr algn="ctr"/>
            <a:r>
              <a:rPr lang="he-IL" sz="1600" dirty="0"/>
              <a:t>חג אהוב</a:t>
            </a:r>
          </a:p>
        </p:txBody>
      </p:sp>
      <p:sp>
        <p:nvSpPr>
          <p:cNvPr id="12" name="תיבת טקסט 11">
            <a:extLst>
              <a:ext uri="{FF2B5EF4-FFF2-40B4-BE49-F238E27FC236}">
                <a16:creationId xmlns:a16="http://schemas.microsoft.com/office/drawing/2014/main" id="{6FD9DBD9-9A7D-C0E7-27BA-AD4AFAFA625C}"/>
              </a:ext>
            </a:extLst>
          </p:cNvPr>
          <p:cNvSpPr txBox="1"/>
          <p:nvPr/>
        </p:nvSpPr>
        <p:spPr>
          <a:xfrm>
            <a:off x="3424123" y="3127188"/>
            <a:ext cx="1350779" cy="523220"/>
          </a:xfrm>
          <a:prstGeom prst="rect">
            <a:avLst/>
          </a:prstGeom>
          <a:noFill/>
        </p:spPr>
        <p:txBody>
          <a:bodyPr wrap="square" rtlCol="1">
            <a:spAutoFit/>
          </a:bodyPr>
          <a:lstStyle/>
          <a:p>
            <a:pPr algn="ctr"/>
            <a:r>
              <a:rPr lang="he-IL" sz="1400" dirty="0"/>
              <a:t>שיעור שאני אוהב  ללמוד</a:t>
            </a:r>
          </a:p>
        </p:txBody>
      </p:sp>
      <p:sp>
        <p:nvSpPr>
          <p:cNvPr id="13" name="תיבת טקסט 12">
            <a:extLst>
              <a:ext uri="{FF2B5EF4-FFF2-40B4-BE49-F238E27FC236}">
                <a16:creationId xmlns:a16="http://schemas.microsoft.com/office/drawing/2014/main" id="{A1D1585F-5609-9EE0-8890-398F71B8D5C5}"/>
              </a:ext>
            </a:extLst>
          </p:cNvPr>
          <p:cNvSpPr txBox="1"/>
          <p:nvPr/>
        </p:nvSpPr>
        <p:spPr>
          <a:xfrm>
            <a:off x="7096644" y="4456731"/>
            <a:ext cx="1612606" cy="830997"/>
          </a:xfrm>
          <a:prstGeom prst="rect">
            <a:avLst/>
          </a:prstGeom>
          <a:noFill/>
        </p:spPr>
        <p:txBody>
          <a:bodyPr wrap="square" rtlCol="1">
            <a:spAutoFit/>
          </a:bodyPr>
          <a:lstStyle/>
          <a:p>
            <a:pPr algn="ctr"/>
            <a:r>
              <a:rPr lang="he-IL" sz="1600" dirty="0"/>
              <a:t>משהו עניין </a:t>
            </a:r>
          </a:p>
          <a:p>
            <a:pPr algn="ctr"/>
            <a:r>
              <a:rPr lang="he-IL" sz="1600" dirty="0"/>
              <a:t>שלא יודעים </a:t>
            </a:r>
          </a:p>
          <a:p>
            <a:pPr algn="ctr"/>
            <a:r>
              <a:rPr lang="he-IL" sz="1600" dirty="0"/>
              <a:t>עליי</a:t>
            </a:r>
          </a:p>
        </p:txBody>
      </p:sp>
      <p:sp>
        <p:nvSpPr>
          <p:cNvPr id="14" name="תיבת טקסט 13">
            <a:extLst>
              <a:ext uri="{FF2B5EF4-FFF2-40B4-BE49-F238E27FC236}">
                <a16:creationId xmlns:a16="http://schemas.microsoft.com/office/drawing/2014/main" id="{F889DBCE-B455-8B79-8AA1-B4C48E643ABE}"/>
              </a:ext>
            </a:extLst>
          </p:cNvPr>
          <p:cNvSpPr txBox="1"/>
          <p:nvPr/>
        </p:nvSpPr>
        <p:spPr>
          <a:xfrm>
            <a:off x="6270551" y="4517270"/>
            <a:ext cx="839973" cy="276999"/>
          </a:xfrm>
          <a:prstGeom prst="rect">
            <a:avLst/>
          </a:prstGeom>
          <a:noFill/>
        </p:spPr>
        <p:txBody>
          <a:bodyPr wrap="square" rtlCol="1">
            <a:spAutoFit/>
          </a:bodyPr>
          <a:lstStyle/>
          <a:p>
            <a:r>
              <a:rPr lang="he-IL" sz="1200" dirty="0"/>
              <a:t>שיר אהוב</a:t>
            </a:r>
          </a:p>
        </p:txBody>
      </p:sp>
      <p:sp>
        <p:nvSpPr>
          <p:cNvPr id="15" name="תיבת טקסט 14">
            <a:extLst>
              <a:ext uri="{FF2B5EF4-FFF2-40B4-BE49-F238E27FC236}">
                <a16:creationId xmlns:a16="http://schemas.microsoft.com/office/drawing/2014/main" id="{0BA79A60-0E85-D99F-8C94-05F182D4293F}"/>
              </a:ext>
            </a:extLst>
          </p:cNvPr>
          <p:cNvSpPr txBox="1"/>
          <p:nvPr/>
        </p:nvSpPr>
        <p:spPr>
          <a:xfrm>
            <a:off x="5041606" y="4527903"/>
            <a:ext cx="1062369" cy="461665"/>
          </a:xfrm>
          <a:prstGeom prst="rect">
            <a:avLst/>
          </a:prstGeom>
          <a:noFill/>
        </p:spPr>
        <p:txBody>
          <a:bodyPr wrap="square" rtlCol="1">
            <a:spAutoFit/>
          </a:bodyPr>
          <a:lstStyle/>
          <a:p>
            <a:pPr algn="ctr"/>
            <a:r>
              <a:rPr lang="he-IL" sz="1200" dirty="0"/>
              <a:t>תאריך יום ההולדת שלי</a:t>
            </a:r>
          </a:p>
        </p:txBody>
      </p:sp>
      <p:sp>
        <p:nvSpPr>
          <p:cNvPr id="16" name="תיבת טקסט 15">
            <a:extLst>
              <a:ext uri="{FF2B5EF4-FFF2-40B4-BE49-F238E27FC236}">
                <a16:creationId xmlns:a16="http://schemas.microsoft.com/office/drawing/2014/main" id="{5C6D8733-3AC5-F079-330C-81A2E3D3CAA2}"/>
              </a:ext>
            </a:extLst>
          </p:cNvPr>
          <p:cNvSpPr txBox="1"/>
          <p:nvPr/>
        </p:nvSpPr>
        <p:spPr>
          <a:xfrm>
            <a:off x="3424123" y="4209493"/>
            <a:ext cx="1300869" cy="307777"/>
          </a:xfrm>
          <a:prstGeom prst="rect">
            <a:avLst/>
          </a:prstGeom>
          <a:noFill/>
        </p:spPr>
        <p:txBody>
          <a:bodyPr wrap="square" rtlCol="1">
            <a:spAutoFit/>
          </a:bodyPr>
          <a:lstStyle/>
          <a:p>
            <a:r>
              <a:rPr lang="he-IL" sz="1400" dirty="0"/>
              <a:t>משחק אהוב עלי</a:t>
            </a:r>
          </a:p>
        </p:txBody>
      </p:sp>
      <p:sp>
        <p:nvSpPr>
          <p:cNvPr id="17" name="תיבת טקסט 16">
            <a:extLst>
              <a:ext uri="{FF2B5EF4-FFF2-40B4-BE49-F238E27FC236}">
                <a16:creationId xmlns:a16="http://schemas.microsoft.com/office/drawing/2014/main" id="{037FCFB1-2C61-1160-D95E-EDE992CC99C1}"/>
              </a:ext>
            </a:extLst>
          </p:cNvPr>
          <p:cNvSpPr txBox="1"/>
          <p:nvPr/>
        </p:nvSpPr>
        <p:spPr>
          <a:xfrm>
            <a:off x="7355663" y="5767600"/>
            <a:ext cx="1298943" cy="584775"/>
          </a:xfrm>
          <a:prstGeom prst="rect">
            <a:avLst/>
          </a:prstGeom>
          <a:noFill/>
        </p:spPr>
        <p:txBody>
          <a:bodyPr wrap="square" rtlCol="1">
            <a:spAutoFit/>
          </a:bodyPr>
          <a:lstStyle/>
          <a:p>
            <a:pPr algn="ctr"/>
            <a:r>
              <a:rPr lang="he-IL" sz="1600" dirty="0"/>
              <a:t>מצווה אהובה עליי</a:t>
            </a:r>
          </a:p>
        </p:txBody>
      </p:sp>
      <p:sp>
        <p:nvSpPr>
          <p:cNvPr id="18" name="תיבת טקסט 17">
            <a:extLst>
              <a:ext uri="{FF2B5EF4-FFF2-40B4-BE49-F238E27FC236}">
                <a16:creationId xmlns:a16="http://schemas.microsoft.com/office/drawing/2014/main" id="{F42B9BB3-43C8-9F72-BE8F-921D7792EA07}"/>
              </a:ext>
            </a:extLst>
          </p:cNvPr>
          <p:cNvSpPr txBox="1"/>
          <p:nvPr/>
        </p:nvSpPr>
        <p:spPr>
          <a:xfrm>
            <a:off x="6183315" y="5557382"/>
            <a:ext cx="1130115" cy="338554"/>
          </a:xfrm>
          <a:prstGeom prst="rect">
            <a:avLst/>
          </a:prstGeom>
          <a:noFill/>
        </p:spPr>
        <p:txBody>
          <a:bodyPr wrap="square" rtlCol="1">
            <a:spAutoFit/>
          </a:bodyPr>
          <a:lstStyle/>
          <a:p>
            <a:pPr algn="ctr"/>
            <a:r>
              <a:rPr lang="he-IL" sz="1600" dirty="0"/>
              <a:t>צבע עיניים</a:t>
            </a:r>
          </a:p>
        </p:txBody>
      </p:sp>
      <p:sp>
        <p:nvSpPr>
          <p:cNvPr id="19" name="תיבת טקסט 18">
            <a:extLst>
              <a:ext uri="{FF2B5EF4-FFF2-40B4-BE49-F238E27FC236}">
                <a16:creationId xmlns:a16="http://schemas.microsoft.com/office/drawing/2014/main" id="{3DD11F2D-504D-D6D5-7B5D-5F0E99A0C454}"/>
              </a:ext>
            </a:extLst>
          </p:cNvPr>
          <p:cNvSpPr txBox="1"/>
          <p:nvPr/>
        </p:nvSpPr>
        <p:spPr>
          <a:xfrm>
            <a:off x="4770327" y="5766312"/>
            <a:ext cx="1447094" cy="584775"/>
          </a:xfrm>
          <a:prstGeom prst="rect">
            <a:avLst/>
          </a:prstGeom>
          <a:noFill/>
        </p:spPr>
        <p:txBody>
          <a:bodyPr wrap="square" rtlCol="1">
            <a:spAutoFit/>
          </a:bodyPr>
          <a:lstStyle/>
          <a:p>
            <a:pPr algn="ctr"/>
            <a:r>
              <a:rPr lang="he-IL" sz="1600" dirty="0"/>
              <a:t>מקום בארץ שאני אוהב</a:t>
            </a:r>
          </a:p>
        </p:txBody>
      </p:sp>
      <p:sp>
        <p:nvSpPr>
          <p:cNvPr id="20" name="תיבת טקסט 19">
            <a:extLst>
              <a:ext uri="{FF2B5EF4-FFF2-40B4-BE49-F238E27FC236}">
                <a16:creationId xmlns:a16="http://schemas.microsoft.com/office/drawing/2014/main" id="{E5F4CADF-6269-DED0-2125-9CA40391822F}"/>
              </a:ext>
            </a:extLst>
          </p:cNvPr>
          <p:cNvSpPr txBox="1"/>
          <p:nvPr/>
        </p:nvSpPr>
        <p:spPr>
          <a:xfrm>
            <a:off x="3424123" y="5515329"/>
            <a:ext cx="1010688" cy="523220"/>
          </a:xfrm>
          <a:prstGeom prst="rect">
            <a:avLst/>
          </a:prstGeom>
          <a:noFill/>
        </p:spPr>
        <p:txBody>
          <a:bodyPr wrap="square" rtlCol="1">
            <a:spAutoFit/>
          </a:bodyPr>
          <a:lstStyle/>
          <a:p>
            <a:r>
              <a:rPr lang="he-IL" sz="1400" dirty="0"/>
              <a:t>יש לי דודים שגרים ב...</a:t>
            </a:r>
          </a:p>
        </p:txBody>
      </p:sp>
    </p:spTree>
    <p:extLst>
      <p:ext uri="{BB962C8B-B14F-4D97-AF65-F5344CB8AC3E}">
        <p14:creationId xmlns:p14="http://schemas.microsoft.com/office/powerpoint/2010/main" val="385034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של תמונה 1"/>
          <p:cNvPicPr>
            <a:picLocks noGrp="1" noChangeAspect="1"/>
          </p:cNvPicPr>
          <p:nvPr>
            <p:ph type="pic" idx="1"/>
          </p:nvPr>
        </p:nvPicPr>
        <p:blipFill>
          <a:blip r:embed="rId3"/>
          <a:srcRect t="10520" b="10520"/>
          <a:stretch>
            <a:fillRect/>
          </a:stretch>
        </p:blipFill>
        <p:spPr>
          <a:xfrm>
            <a:off x="4396713" y="567700"/>
            <a:ext cx="6988656" cy="5518306"/>
          </a:xfrm>
          <a:prstGeom prst="rect">
            <a:avLst/>
          </a:prstGeom>
        </p:spPr>
      </p:pic>
      <p:sp>
        <p:nvSpPr>
          <p:cNvPr id="4" name="כותרת 3">
            <a:extLst>
              <a:ext uri="{FF2B5EF4-FFF2-40B4-BE49-F238E27FC236}">
                <a16:creationId xmlns:a16="http://schemas.microsoft.com/office/drawing/2014/main" id="{7CB8BC30-9C96-4D22-A34A-920C889DF3E8}"/>
              </a:ext>
            </a:extLst>
          </p:cNvPr>
          <p:cNvSpPr>
            <a:spLocks noGrp="1"/>
          </p:cNvSpPr>
          <p:nvPr>
            <p:ph type="title"/>
          </p:nvPr>
        </p:nvSpPr>
        <p:spPr>
          <a:xfrm>
            <a:off x="188782" y="2808768"/>
            <a:ext cx="2828636" cy="1325563"/>
          </a:xfrm>
        </p:spPr>
        <p:txBody>
          <a:bodyPr>
            <a:normAutofit fontScale="90000"/>
          </a:bodyPr>
          <a:lstStyle/>
          <a:p>
            <a:r>
              <a:rPr lang="he-IL" dirty="0"/>
              <a:t>נחשו</a:t>
            </a:r>
            <a:br>
              <a:rPr lang="he-IL" dirty="0"/>
            </a:br>
            <a:r>
              <a:rPr lang="he-IL" dirty="0"/>
              <a:t>מי </a:t>
            </a:r>
            <a:br>
              <a:rPr lang="he-IL" dirty="0"/>
            </a:br>
            <a:r>
              <a:rPr lang="he-IL" dirty="0"/>
              <a:t>אני?</a:t>
            </a:r>
          </a:p>
        </p:txBody>
      </p:sp>
    </p:spTree>
    <p:extLst>
      <p:ext uri="{BB962C8B-B14F-4D97-AF65-F5344CB8AC3E}">
        <p14:creationId xmlns:p14="http://schemas.microsoft.com/office/powerpoint/2010/main" val="88547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474F12F5-F470-421C-93A3-61A4D23BC924}"/>
              </a:ext>
            </a:extLst>
          </p:cNvPr>
          <p:cNvSpPr>
            <a:spLocks noGrp="1"/>
          </p:cNvSpPr>
          <p:nvPr>
            <p:ph sz="quarter" idx="4"/>
          </p:nvPr>
        </p:nvSpPr>
        <p:spPr>
          <a:xfrm>
            <a:off x="1680519" y="2172029"/>
            <a:ext cx="9344477" cy="3684588"/>
          </a:xfrm>
        </p:spPr>
        <p:txBody>
          <a:bodyPr>
            <a:normAutofit lnSpcReduction="10000"/>
          </a:bodyPr>
          <a:lstStyle/>
          <a:p>
            <a:pPr marL="514350" indent="-514350">
              <a:lnSpc>
                <a:spcPct val="150000"/>
              </a:lnSpc>
              <a:buFont typeface="+mj-lt"/>
              <a:buAutoNum type="arabicPeriod"/>
            </a:pPr>
            <a:r>
              <a:rPr lang="he-IL" dirty="0"/>
              <a:t>איך הרגשתי במהלך יצירת הפאזל האישי שלי ולאחר שיצרתי אותו? </a:t>
            </a:r>
          </a:p>
          <a:p>
            <a:pPr marL="514350" indent="-514350">
              <a:lnSpc>
                <a:spcPct val="150000"/>
              </a:lnSpc>
              <a:buFont typeface="+mj-lt"/>
              <a:buAutoNum type="arabicPeriod"/>
            </a:pPr>
            <a:r>
              <a:rPr lang="he-IL" dirty="0"/>
              <a:t>מה גיליתי על עצמי?</a:t>
            </a:r>
          </a:p>
          <a:p>
            <a:pPr marL="514350" indent="-514350">
              <a:lnSpc>
                <a:spcPct val="150000"/>
              </a:lnSpc>
              <a:buFont typeface="+mj-lt"/>
              <a:buAutoNum type="arabicPeriod"/>
            </a:pPr>
            <a:r>
              <a:rPr lang="he-IL" dirty="0"/>
              <a:t>האם גיליתי משהו חדש על מישהו מחבריי לכיתה?</a:t>
            </a:r>
            <a:r>
              <a:rPr lang="he-IL" dirty="0">
                <a:solidFill>
                  <a:srgbClr val="00B050"/>
                </a:solidFill>
              </a:rPr>
              <a:t> </a:t>
            </a:r>
            <a:endParaRPr lang="he-IL" dirty="0"/>
          </a:p>
          <a:p>
            <a:pPr marL="514350" indent="-514350">
              <a:lnSpc>
                <a:spcPct val="150000"/>
              </a:lnSpc>
              <a:buFont typeface="+mj-lt"/>
              <a:buAutoNum type="arabicPeriod"/>
            </a:pPr>
            <a:r>
              <a:rPr lang="he-IL" dirty="0"/>
              <a:t>מהם הדברים הדומים ביני לבין חבריי לכיתה? </a:t>
            </a:r>
          </a:p>
          <a:p>
            <a:pPr marL="514350" indent="-514350">
              <a:lnSpc>
                <a:spcPct val="150000"/>
              </a:lnSpc>
              <a:buFont typeface="+mj-lt"/>
              <a:buAutoNum type="arabicPeriod"/>
            </a:pPr>
            <a:r>
              <a:rPr lang="he-IL" dirty="0"/>
              <a:t>האם ישנם דברים שונים ומיוחדים שמאפיינים רק אותי? </a:t>
            </a:r>
            <a:endParaRPr lang="he-IL" dirty="0">
              <a:solidFill>
                <a:srgbClr val="00B050"/>
              </a:solidFill>
            </a:endParaRPr>
          </a:p>
        </p:txBody>
      </p:sp>
      <p:pic>
        <p:nvPicPr>
          <p:cNvPr id="3" name="גרפיקה 2" descr="סיעור מוחות קבוצתי עם מילוי מלא">
            <a:extLst>
              <a:ext uri="{FF2B5EF4-FFF2-40B4-BE49-F238E27FC236}">
                <a16:creationId xmlns:a16="http://schemas.microsoft.com/office/drawing/2014/main" id="{692851BC-8B59-466D-9702-CAFEC0E64F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561" y="3914274"/>
            <a:ext cx="2732725" cy="2732725"/>
          </a:xfrm>
          <a:prstGeom prst="rect">
            <a:avLst/>
          </a:prstGeom>
        </p:spPr>
      </p:pic>
    </p:spTree>
    <p:extLst>
      <p:ext uri="{BB962C8B-B14F-4D97-AF65-F5344CB8AC3E}">
        <p14:creationId xmlns:p14="http://schemas.microsoft.com/office/powerpoint/2010/main" val="211801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AE490AE6-D921-451B-A7C2-277A5D2EB356}"/>
              </a:ext>
            </a:extLst>
          </p:cNvPr>
          <p:cNvSpPr/>
          <p:nvPr/>
        </p:nvSpPr>
        <p:spPr>
          <a:xfrm>
            <a:off x="8448117" y="2334852"/>
            <a:ext cx="2701159" cy="3510455"/>
          </a:xfrm>
          <a:custGeom>
            <a:avLst/>
            <a:gdLst>
              <a:gd name="connsiteX0" fmla="*/ 0 w 2701159"/>
              <a:gd name="connsiteY0" fmla="*/ 450202 h 3510455"/>
              <a:gd name="connsiteX1" fmla="*/ 450202 w 2701159"/>
              <a:gd name="connsiteY1" fmla="*/ 0 h 3510455"/>
              <a:gd name="connsiteX2" fmla="*/ 918398 w 2701159"/>
              <a:gd name="connsiteY2" fmla="*/ 0 h 3510455"/>
              <a:gd name="connsiteX3" fmla="*/ 1386595 w 2701159"/>
              <a:gd name="connsiteY3" fmla="*/ 0 h 3510455"/>
              <a:gd name="connsiteX4" fmla="*/ 1818776 w 2701159"/>
              <a:gd name="connsiteY4" fmla="*/ 0 h 3510455"/>
              <a:gd name="connsiteX5" fmla="*/ 2250957 w 2701159"/>
              <a:gd name="connsiteY5" fmla="*/ 0 h 3510455"/>
              <a:gd name="connsiteX6" fmla="*/ 2701159 w 2701159"/>
              <a:gd name="connsiteY6" fmla="*/ 450202 h 3510455"/>
              <a:gd name="connsiteX7" fmla="*/ 2701159 w 2701159"/>
              <a:gd name="connsiteY7" fmla="*/ 972212 h 3510455"/>
              <a:gd name="connsiteX8" fmla="*/ 2701159 w 2701159"/>
              <a:gd name="connsiteY8" fmla="*/ 1494222 h 3510455"/>
              <a:gd name="connsiteX9" fmla="*/ 2701159 w 2701159"/>
              <a:gd name="connsiteY9" fmla="*/ 1937931 h 3510455"/>
              <a:gd name="connsiteX10" fmla="*/ 2701159 w 2701159"/>
              <a:gd name="connsiteY10" fmla="*/ 2486042 h 3510455"/>
              <a:gd name="connsiteX11" fmla="*/ 2701159 w 2701159"/>
              <a:gd name="connsiteY11" fmla="*/ 3060253 h 3510455"/>
              <a:gd name="connsiteX12" fmla="*/ 2250957 w 2701159"/>
              <a:gd name="connsiteY12" fmla="*/ 3510455 h 3510455"/>
              <a:gd name="connsiteX13" fmla="*/ 1818776 w 2701159"/>
              <a:gd name="connsiteY13" fmla="*/ 3510455 h 3510455"/>
              <a:gd name="connsiteX14" fmla="*/ 1422610 w 2701159"/>
              <a:gd name="connsiteY14" fmla="*/ 3510455 h 3510455"/>
              <a:gd name="connsiteX15" fmla="*/ 954413 w 2701159"/>
              <a:gd name="connsiteY15" fmla="*/ 3510455 h 3510455"/>
              <a:gd name="connsiteX16" fmla="*/ 450202 w 2701159"/>
              <a:gd name="connsiteY16" fmla="*/ 3510455 h 3510455"/>
              <a:gd name="connsiteX17" fmla="*/ 0 w 2701159"/>
              <a:gd name="connsiteY17" fmla="*/ 3060253 h 3510455"/>
              <a:gd name="connsiteX18" fmla="*/ 0 w 2701159"/>
              <a:gd name="connsiteY18" fmla="*/ 2538243 h 3510455"/>
              <a:gd name="connsiteX19" fmla="*/ 0 w 2701159"/>
              <a:gd name="connsiteY19" fmla="*/ 2094534 h 3510455"/>
              <a:gd name="connsiteX20" fmla="*/ 0 w 2701159"/>
              <a:gd name="connsiteY20" fmla="*/ 1624725 h 3510455"/>
              <a:gd name="connsiteX21" fmla="*/ 0 w 2701159"/>
              <a:gd name="connsiteY21" fmla="*/ 1050514 h 3510455"/>
              <a:gd name="connsiteX22" fmla="*/ 0 w 2701159"/>
              <a:gd name="connsiteY22" fmla="*/ 450202 h 3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01159" h="3510455" fill="none" extrusionOk="0">
                <a:moveTo>
                  <a:pt x="0" y="450202"/>
                </a:moveTo>
                <a:cubicBezTo>
                  <a:pt x="-7393" y="198377"/>
                  <a:pt x="212241" y="-8031"/>
                  <a:pt x="450202" y="0"/>
                </a:cubicBezTo>
                <a:cubicBezTo>
                  <a:pt x="617887" y="-40304"/>
                  <a:pt x="717661" y="14230"/>
                  <a:pt x="918398" y="0"/>
                </a:cubicBezTo>
                <a:cubicBezTo>
                  <a:pt x="1119135" y="-14230"/>
                  <a:pt x="1238698" y="6538"/>
                  <a:pt x="1386595" y="0"/>
                </a:cubicBezTo>
                <a:cubicBezTo>
                  <a:pt x="1534492" y="-6538"/>
                  <a:pt x="1652837" y="15698"/>
                  <a:pt x="1818776" y="0"/>
                </a:cubicBezTo>
                <a:cubicBezTo>
                  <a:pt x="1984715" y="-15698"/>
                  <a:pt x="2138716" y="38747"/>
                  <a:pt x="2250957" y="0"/>
                </a:cubicBezTo>
                <a:cubicBezTo>
                  <a:pt x="2526606" y="-16390"/>
                  <a:pt x="2704709" y="217313"/>
                  <a:pt x="2701159" y="450202"/>
                </a:cubicBezTo>
                <a:cubicBezTo>
                  <a:pt x="2745880" y="565294"/>
                  <a:pt x="2700567" y="842341"/>
                  <a:pt x="2701159" y="972212"/>
                </a:cubicBezTo>
                <a:cubicBezTo>
                  <a:pt x="2701751" y="1102083"/>
                  <a:pt x="2683803" y="1349360"/>
                  <a:pt x="2701159" y="1494222"/>
                </a:cubicBezTo>
                <a:cubicBezTo>
                  <a:pt x="2718515" y="1639084"/>
                  <a:pt x="2664251" y="1744526"/>
                  <a:pt x="2701159" y="1937931"/>
                </a:cubicBezTo>
                <a:cubicBezTo>
                  <a:pt x="2738067" y="2131336"/>
                  <a:pt x="2670543" y="2287120"/>
                  <a:pt x="2701159" y="2486042"/>
                </a:cubicBezTo>
                <a:cubicBezTo>
                  <a:pt x="2731775" y="2684964"/>
                  <a:pt x="2681080" y="2856729"/>
                  <a:pt x="2701159" y="3060253"/>
                </a:cubicBezTo>
                <a:cubicBezTo>
                  <a:pt x="2637422" y="3319867"/>
                  <a:pt x="2529457" y="3520196"/>
                  <a:pt x="2250957" y="3510455"/>
                </a:cubicBezTo>
                <a:cubicBezTo>
                  <a:pt x="2072103" y="3531500"/>
                  <a:pt x="2031785" y="3471613"/>
                  <a:pt x="1818776" y="3510455"/>
                </a:cubicBezTo>
                <a:cubicBezTo>
                  <a:pt x="1605767" y="3549297"/>
                  <a:pt x="1551799" y="3466389"/>
                  <a:pt x="1422610" y="3510455"/>
                </a:cubicBezTo>
                <a:cubicBezTo>
                  <a:pt x="1293421" y="3554521"/>
                  <a:pt x="1152408" y="3497213"/>
                  <a:pt x="954413" y="3510455"/>
                </a:cubicBezTo>
                <a:cubicBezTo>
                  <a:pt x="756418" y="3523697"/>
                  <a:pt x="688951" y="3461938"/>
                  <a:pt x="450202" y="3510455"/>
                </a:cubicBezTo>
                <a:cubicBezTo>
                  <a:pt x="174002" y="3518357"/>
                  <a:pt x="-25809" y="3317020"/>
                  <a:pt x="0" y="3060253"/>
                </a:cubicBezTo>
                <a:cubicBezTo>
                  <a:pt x="-42046" y="2928671"/>
                  <a:pt x="22580" y="2766881"/>
                  <a:pt x="0" y="2538243"/>
                </a:cubicBezTo>
                <a:cubicBezTo>
                  <a:pt x="-22580" y="2309605"/>
                  <a:pt x="8303" y="2195550"/>
                  <a:pt x="0" y="2094534"/>
                </a:cubicBezTo>
                <a:cubicBezTo>
                  <a:pt x="-8303" y="1993518"/>
                  <a:pt x="19492" y="1769178"/>
                  <a:pt x="0" y="1624725"/>
                </a:cubicBezTo>
                <a:cubicBezTo>
                  <a:pt x="-19492" y="1480272"/>
                  <a:pt x="54476" y="1231886"/>
                  <a:pt x="0" y="1050514"/>
                </a:cubicBezTo>
                <a:cubicBezTo>
                  <a:pt x="-54476" y="869142"/>
                  <a:pt x="44766" y="615982"/>
                  <a:pt x="0" y="450202"/>
                </a:cubicBezTo>
                <a:close/>
              </a:path>
              <a:path w="2701159" h="3510455" stroke="0" extrusionOk="0">
                <a:moveTo>
                  <a:pt x="0" y="450202"/>
                </a:moveTo>
                <a:cubicBezTo>
                  <a:pt x="-22758" y="220608"/>
                  <a:pt x="209311" y="-20014"/>
                  <a:pt x="450202" y="0"/>
                </a:cubicBezTo>
                <a:cubicBezTo>
                  <a:pt x="574348" y="-21334"/>
                  <a:pt x="738198" y="27796"/>
                  <a:pt x="846368" y="0"/>
                </a:cubicBezTo>
                <a:cubicBezTo>
                  <a:pt x="954538" y="-27796"/>
                  <a:pt x="1104953" y="40440"/>
                  <a:pt x="1260542" y="0"/>
                </a:cubicBezTo>
                <a:cubicBezTo>
                  <a:pt x="1416131" y="-40440"/>
                  <a:pt x="1512406" y="40857"/>
                  <a:pt x="1728738" y="0"/>
                </a:cubicBezTo>
                <a:cubicBezTo>
                  <a:pt x="1945070" y="-40857"/>
                  <a:pt x="2060246" y="34417"/>
                  <a:pt x="2250957" y="0"/>
                </a:cubicBezTo>
                <a:cubicBezTo>
                  <a:pt x="2493658" y="28993"/>
                  <a:pt x="2718222" y="216269"/>
                  <a:pt x="2701159" y="450202"/>
                </a:cubicBezTo>
                <a:cubicBezTo>
                  <a:pt x="2750493" y="663797"/>
                  <a:pt x="2696053" y="798330"/>
                  <a:pt x="2701159" y="1024413"/>
                </a:cubicBezTo>
                <a:cubicBezTo>
                  <a:pt x="2706265" y="1250496"/>
                  <a:pt x="2666672" y="1395322"/>
                  <a:pt x="2701159" y="1572524"/>
                </a:cubicBezTo>
                <a:cubicBezTo>
                  <a:pt x="2735646" y="1749726"/>
                  <a:pt x="2689177" y="1939585"/>
                  <a:pt x="2701159" y="2068434"/>
                </a:cubicBezTo>
                <a:cubicBezTo>
                  <a:pt x="2713141" y="2197283"/>
                  <a:pt x="2599514" y="2679645"/>
                  <a:pt x="2701159" y="3060253"/>
                </a:cubicBezTo>
                <a:cubicBezTo>
                  <a:pt x="2703230" y="3326741"/>
                  <a:pt x="2522649" y="3519793"/>
                  <a:pt x="2250957" y="3510455"/>
                </a:cubicBezTo>
                <a:cubicBezTo>
                  <a:pt x="2077233" y="3511197"/>
                  <a:pt x="2018644" y="3461970"/>
                  <a:pt x="1836783" y="3510455"/>
                </a:cubicBezTo>
                <a:cubicBezTo>
                  <a:pt x="1654922" y="3558940"/>
                  <a:pt x="1468096" y="3493698"/>
                  <a:pt x="1368587" y="3510455"/>
                </a:cubicBezTo>
                <a:cubicBezTo>
                  <a:pt x="1269078" y="3527212"/>
                  <a:pt x="1093518" y="3509060"/>
                  <a:pt x="972421" y="3510455"/>
                </a:cubicBezTo>
                <a:cubicBezTo>
                  <a:pt x="851324" y="3511850"/>
                  <a:pt x="694819" y="3461639"/>
                  <a:pt x="450202" y="3510455"/>
                </a:cubicBezTo>
                <a:cubicBezTo>
                  <a:pt x="192326" y="3522849"/>
                  <a:pt x="29080" y="3265635"/>
                  <a:pt x="0" y="3060253"/>
                </a:cubicBezTo>
                <a:cubicBezTo>
                  <a:pt x="-21668" y="2928544"/>
                  <a:pt x="41571" y="2723708"/>
                  <a:pt x="0" y="2590444"/>
                </a:cubicBezTo>
                <a:cubicBezTo>
                  <a:pt x="-41571" y="2457180"/>
                  <a:pt x="13269" y="2229558"/>
                  <a:pt x="0" y="2042333"/>
                </a:cubicBezTo>
                <a:cubicBezTo>
                  <a:pt x="-13269" y="1855108"/>
                  <a:pt x="55751" y="1718284"/>
                  <a:pt x="0" y="1520323"/>
                </a:cubicBezTo>
                <a:cubicBezTo>
                  <a:pt x="-55751" y="1322362"/>
                  <a:pt x="58093" y="1226967"/>
                  <a:pt x="0" y="972212"/>
                </a:cubicBezTo>
                <a:cubicBezTo>
                  <a:pt x="-58093" y="717457"/>
                  <a:pt x="20369" y="650038"/>
                  <a:pt x="0" y="450202"/>
                </a:cubicBezTo>
                <a:close/>
              </a:path>
            </a:pathLst>
          </a:custGeom>
          <a:solidFill>
            <a:schemeClr val="accent4">
              <a:lumMod val="60000"/>
              <a:lumOff val="40000"/>
            </a:schemeClr>
          </a:solidFill>
          <a:ln w="57150">
            <a:solidFill>
              <a:schemeClr val="accent4">
                <a:lumMod val="75000"/>
              </a:schemeClr>
            </a:solidFill>
            <a:extLst>
              <a:ext uri="{C807C97D-BFC1-408E-A445-0C87EB9F89A2}">
                <ask:lineSketchStyleProps xmlns:ask="http://schemas.microsoft.com/office/drawing/2018/sketchyshapes" sd="425756263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chemeClr val="tx1"/>
                </a:solidFill>
                <a:latin typeface="Calibri" panose="020F0502020204030204" pitchFamily="34" charset="0"/>
                <a:cs typeface="Calibri" panose="020F0502020204030204" pitchFamily="34" charset="0"/>
              </a:rPr>
              <a:t>כולנו דומים וכולנו שונים. </a:t>
            </a:r>
          </a:p>
        </p:txBody>
      </p:sp>
      <p:sp>
        <p:nvSpPr>
          <p:cNvPr id="5" name="מלבן: פינות מעוגלות 4">
            <a:extLst>
              <a:ext uri="{FF2B5EF4-FFF2-40B4-BE49-F238E27FC236}">
                <a16:creationId xmlns:a16="http://schemas.microsoft.com/office/drawing/2014/main" id="{26F64B2E-FE40-40F8-94F8-0E2E547E7858}"/>
              </a:ext>
            </a:extLst>
          </p:cNvPr>
          <p:cNvSpPr/>
          <p:nvPr/>
        </p:nvSpPr>
        <p:spPr>
          <a:xfrm>
            <a:off x="4884903" y="2334850"/>
            <a:ext cx="2701159" cy="3510455"/>
          </a:xfrm>
          <a:custGeom>
            <a:avLst/>
            <a:gdLst>
              <a:gd name="connsiteX0" fmla="*/ 0 w 2701159"/>
              <a:gd name="connsiteY0" fmla="*/ 450202 h 3510455"/>
              <a:gd name="connsiteX1" fmla="*/ 450202 w 2701159"/>
              <a:gd name="connsiteY1" fmla="*/ 0 h 3510455"/>
              <a:gd name="connsiteX2" fmla="*/ 918398 w 2701159"/>
              <a:gd name="connsiteY2" fmla="*/ 0 h 3510455"/>
              <a:gd name="connsiteX3" fmla="*/ 1386595 w 2701159"/>
              <a:gd name="connsiteY3" fmla="*/ 0 h 3510455"/>
              <a:gd name="connsiteX4" fmla="*/ 1818776 w 2701159"/>
              <a:gd name="connsiteY4" fmla="*/ 0 h 3510455"/>
              <a:gd name="connsiteX5" fmla="*/ 2250957 w 2701159"/>
              <a:gd name="connsiteY5" fmla="*/ 0 h 3510455"/>
              <a:gd name="connsiteX6" fmla="*/ 2701159 w 2701159"/>
              <a:gd name="connsiteY6" fmla="*/ 450202 h 3510455"/>
              <a:gd name="connsiteX7" fmla="*/ 2701159 w 2701159"/>
              <a:gd name="connsiteY7" fmla="*/ 972212 h 3510455"/>
              <a:gd name="connsiteX8" fmla="*/ 2701159 w 2701159"/>
              <a:gd name="connsiteY8" fmla="*/ 1494222 h 3510455"/>
              <a:gd name="connsiteX9" fmla="*/ 2701159 w 2701159"/>
              <a:gd name="connsiteY9" fmla="*/ 1937931 h 3510455"/>
              <a:gd name="connsiteX10" fmla="*/ 2701159 w 2701159"/>
              <a:gd name="connsiteY10" fmla="*/ 2486042 h 3510455"/>
              <a:gd name="connsiteX11" fmla="*/ 2701159 w 2701159"/>
              <a:gd name="connsiteY11" fmla="*/ 3060253 h 3510455"/>
              <a:gd name="connsiteX12" fmla="*/ 2250957 w 2701159"/>
              <a:gd name="connsiteY12" fmla="*/ 3510455 h 3510455"/>
              <a:gd name="connsiteX13" fmla="*/ 1818776 w 2701159"/>
              <a:gd name="connsiteY13" fmla="*/ 3510455 h 3510455"/>
              <a:gd name="connsiteX14" fmla="*/ 1422610 w 2701159"/>
              <a:gd name="connsiteY14" fmla="*/ 3510455 h 3510455"/>
              <a:gd name="connsiteX15" fmla="*/ 954413 w 2701159"/>
              <a:gd name="connsiteY15" fmla="*/ 3510455 h 3510455"/>
              <a:gd name="connsiteX16" fmla="*/ 450202 w 2701159"/>
              <a:gd name="connsiteY16" fmla="*/ 3510455 h 3510455"/>
              <a:gd name="connsiteX17" fmla="*/ 0 w 2701159"/>
              <a:gd name="connsiteY17" fmla="*/ 3060253 h 3510455"/>
              <a:gd name="connsiteX18" fmla="*/ 0 w 2701159"/>
              <a:gd name="connsiteY18" fmla="*/ 2538243 h 3510455"/>
              <a:gd name="connsiteX19" fmla="*/ 0 w 2701159"/>
              <a:gd name="connsiteY19" fmla="*/ 2094534 h 3510455"/>
              <a:gd name="connsiteX20" fmla="*/ 0 w 2701159"/>
              <a:gd name="connsiteY20" fmla="*/ 1624725 h 3510455"/>
              <a:gd name="connsiteX21" fmla="*/ 0 w 2701159"/>
              <a:gd name="connsiteY21" fmla="*/ 1050514 h 3510455"/>
              <a:gd name="connsiteX22" fmla="*/ 0 w 2701159"/>
              <a:gd name="connsiteY22" fmla="*/ 450202 h 3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01159" h="3510455" fill="none" extrusionOk="0">
                <a:moveTo>
                  <a:pt x="0" y="450202"/>
                </a:moveTo>
                <a:cubicBezTo>
                  <a:pt x="-7393" y="198377"/>
                  <a:pt x="212241" y="-8031"/>
                  <a:pt x="450202" y="0"/>
                </a:cubicBezTo>
                <a:cubicBezTo>
                  <a:pt x="617887" y="-40304"/>
                  <a:pt x="717661" y="14230"/>
                  <a:pt x="918398" y="0"/>
                </a:cubicBezTo>
                <a:cubicBezTo>
                  <a:pt x="1119135" y="-14230"/>
                  <a:pt x="1238698" y="6538"/>
                  <a:pt x="1386595" y="0"/>
                </a:cubicBezTo>
                <a:cubicBezTo>
                  <a:pt x="1534492" y="-6538"/>
                  <a:pt x="1652837" y="15698"/>
                  <a:pt x="1818776" y="0"/>
                </a:cubicBezTo>
                <a:cubicBezTo>
                  <a:pt x="1984715" y="-15698"/>
                  <a:pt x="2138716" y="38747"/>
                  <a:pt x="2250957" y="0"/>
                </a:cubicBezTo>
                <a:cubicBezTo>
                  <a:pt x="2526606" y="-16390"/>
                  <a:pt x="2704709" y="217313"/>
                  <a:pt x="2701159" y="450202"/>
                </a:cubicBezTo>
                <a:cubicBezTo>
                  <a:pt x="2745880" y="565294"/>
                  <a:pt x="2700567" y="842341"/>
                  <a:pt x="2701159" y="972212"/>
                </a:cubicBezTo>
                <a:cubicBezTo>
                  <a:pt x="2701751" y="1102083"/>
                  <a:pt x="2683803" y="1349360"/>
                  <a:pt x="2701159" y="1494222"/>
                </a:cubicBezTo>
                <a:cubicBezTo>
                  <a:pt x="2718515" y="1639084"/>
                  <a:pt x="2664251" y="1744526"/>
                  <a:pt x="2701159" y="1937931"/>
                </a:cubicBezTo>
                <a:cubicBezTo>
                  <a:pt x="2738067" y="2131336"/>
                  <a:pt x="2670543" y="2287120"/>
                  <a:pt x="2701159" y="2486042"/>
                </a:cubicBezTo>
                <a:cubicBezTo>
                  <a:pt x="2731775" y="2684964"/>
                  <a:pt x="2681080" y="2856729"/>
                  <a:pt x="2701159" y="3060253"/>
                </a:cubicBezTo>
                <a:cubicBezTo>
                  <a:pt x="2637422" y="3319867"/>
                  <a:pt x="2529457" y="3520196"/>
                  <a:pt x="2250957" y="3510455"/>
                </a:cubicBezTo>
                <a:cubicBezTo>
                  <a:pt x="2072103" y="3531500"/>
                  <a:pt x="2031785" y="3471613"/>
                  <a:pt x="1818776" y="3510455"/>
                </a:cubicBezTo>
                <a:cubicBezTo>
                  <a:pt x="1605767" y="3549297"/>
                  <a:pt x="1551799" y="3466389"/>
                  <a:pt x="1422610" y="3510455"/>
                </a:cubicBezTo>
                <a:cubicBezTo>
                  <a:pt x="1293421" y="3554521"/>
                  <a:pt x="1152408" y="3497213"/>
                  <a:pt x="954413" y="3510455"/>
                </a:cubicBezTo>
                <a:cubicBezTo>
                  <a:pt x="756418" y="3523697"/>
                  <a:pt x="688951" y="3461938"/>
                  <a:pt x="450202" y="3510455"/>
                </a:cubicBezTo>
                <a:cubicBezTo>
                  <a:pt x="174002" y="3518357"/>
                  <a:pt x="-25809" y="3317020"/>
                  <a:pt x="0" y="3060253"/>
                </a:cubicBezTo>
                <a:cubicBezTo>
                  <a:pt x="-42046" y="2928671"/>
                  <a:pt x="22580" y="2766881"/>
                  <a:pt x="0" y="2538243"/>
                </a:cubicBezTo>
                <a:cubicBezTo>
                  <a:pt x="-22580" y="2309605"/>
                  <a:pt x="8303" y="2195550"/>
                  <a:pt x="0" y="2094534"/>
                </a:cubicBezTo>
                <a:cubicBezTo>
                  <a:pt x="-8303" y="1993518"/>
                  <a:pt x="19492" y="1769178"/>
                  <a:pt x="0" y="1624725"/>
                </a:cubicBezTo>
                <a:cubicBezTo>
                  <a:pt x="-19492" y="1480272"/>
                  <a:pt x="54476" y="1231886"/>
                  <a:pt x="0" y="1050514"/>
                </a:cubicBezTo>
                <a:cubicBezTo>
                  <a:pt x="-54476" y="869142"/>
                  <a:pt x="44766" y="615982"/>
                  <a:pt x="0" y="450202"/>
                </a:cubicBezTo>
                <a:close/>
              </a:path>
              <a:path w="2701159" h="3510455" stroke="0" extrusionOk="0">
                <a:moveTo>
                  <a:pt x="0" y="450202"/>
                </a:moveTo>
                <a:cubicBezTo>
                  <a:pt x="-22758" y="220608"/>
                  <a:pt x="209311" y="-20014"/>
                  <a:pt x="450202" y="0"/>
                </a:cubicBezTo>
                <a:cubicBezTo>
                  <a:pt x="574348" y="-21334"/>
                  <a:pt x="738198" y="27796"/>
                  <a:pt x="846368" y="0"/>
                </a:cubicBezTo>
                <a:cubicBezTo>
                  <a:pt x="954538" y="-27796"/>
                  <a:pt x="1104953" y="40440"/>
                  <a:pt x="1260542" y="0"/>
                </a:cubicBezTo>
                <a:cubicBezTo>
                  <a:pt x="1416131" y="-40440"/>
                  <a:pt x="1512406" y="40857"/>
                  <a:pt x="1728738" y="0"/>
                </a:cubicBezTo>
                <a:cubicBezTo>
                  <a:pt x="1945070" y="-40857"/>
                  <a:pt x="2060246" y="34417"/>
                  <a:pt x="2250957" y="0"/>
                </a:cubicBezTo>
                <a:cubicBezTo>
                  <a:pt x="2493658" y="28993"/>
                  <a:pt x="2718222" y="216269"/>
                  <a:pt x="2701159" y="450202"/>
                </a:cubicBezTo>
                <a:cubicBezTo>
                  <a:pt x="2750493" y="663797"/>
                  <a:pt x="2696053" y="798330"/>
                  <a:pt x="2701159" y="1024413"/>
                </a:cubicBezTo>
                <a:cubicBezTo>
                  <a:pt x="2706265" y="1250496"/>
                  <a:pt x="2666672" y="1395322"/>
                  <a:pt x="2701159" y="1572524"/>
                </a:cubicBezTo>
                <a:cubicBezTo>
                  <a:pt x="2735646" y="1749726"/>
                  <a:pt x="2689177" y="1939585"/>
                  <a:pt x="2701159" y="2068434"/>
                </a:cubicBezTo>
                <a:cubicBezTo>
                  <a:pt x="2713141" y="2197283"/>
                  <a:pt x="2599514" y="2679645"/>
                  <a:pt x="2701159" y="3060253"/>
                </a:cubicBezTo>
                <a:cubicBezTo>
                  <a:pt x="2703230" y="3326741"/>
                  <a:pt x="2522649" y="3519793"/>
                  <a:pt x="2250957" y="3510455"/>
                </a:cubicBezTo>
                <a:cubicBezTo>
                  <a:pt x="2077233" y="3511197"/>
                  <a:pt x="2018644" y="3461970"/>
                  <a:pt x="1836783" y="3510455"/>
                </a:cubicBezTo>
                <a:cubicBezTo>
                  <a:pt x="1654922" y="3558940"/>
                  <a:pt x="1468096" y="3493698"/>
                  <a:pt x="1368587" y="3510455"/>
                </a:cubicBezTo>
                <a:cubicBezTo>
                  <a:pt x="1269078" y="3527212"/>
                  <a:pt x="1093518" y="3509060"/>
                  <a:pt x="972421" y="3510455"/>
                </a:cubicBezTo>
                <a:cubicBezTo>
                  <a:pt x="851324" y="3511850"/>
                  <a:pt x="694819" y="3461639"/>
                  <a:pt x="450202" y="3510455"/>
                </a:cubicBezTo>
                <a:cubicBezTo>
                  <a:pt x="192326" y="3522849"/>
                  <a:pt x="29080" y="3265635"/>
                  <a:pt x="0" y="3060253"/>
                </a:cubicBezTo>
                <a:cubicBezTo>
                  <a:pt x="-21668" y="2928544"/>
                  <a:pt x="41571" y="2723708"/>
                  <a:pt x="0" y="2590444"/>
                </a:cubicBezTo>
                <a:cubicBezTo>
                  <a:pt x="-41571" y="2457180"/>
                  <a:pt x="13269" y="2229558"/>
                  <a:pt x="0" y="2042333"/>
                </a:cubicBezTo>
                <a:cubicBezTo>
                  <a:pt x="-13269" y="1855108"/>
                  <a:pt x="55751" y="1718284"/>
                  <a:pt x="0" y="1520323"/>
                </a:cubicBezTo>
                <a:cubicBezTo>
                  <a:pt x="-55751" y="1322362"/>
                  <a:pt x="58093" y="1226967"/>
                  <a:pt x="0" y="972212"/>
                </a:cubicBezTo>
                <a:cubicBezTo>
                  <a:pt x="-58093" y="717457"/>
                  <a:pt x="20369" y="650038"/>
                  <a:pt x="0" y="450202"/>
                </a:cubicBezTo>
                <a:close/>
              </a:path>
            </a:pathLst>
          </a:custGeom>
          <a:solidFill>
            <a:schemeClr val="accent1">
              <a:lumMod val="60000"/>
              <a:lumOff val="40000"/>
            </a:schemeClr>
          </a:solidFill>
          <a:ln w="57150">
            <a:solidFill>
              <a:schemeClr val="accent1">
                <a:lumMod val="75000"/>
              </a:schemeClr>
            </a:solidFill>
            <a:extLst>
              <a:ext uri="{C807C97D-BFC1-408E-A445-0C87EB9F89A2}">
                <ask:lineSketchStyleProps xmlns:ask="http://schemas.microsoft.com/office/drawing/2018/sketchyshapes" sd="425756263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chemeClr val="tx1"/>
                </a:solidFill>
                <a:latin typeface="Calibri" panose="020F0502020204030204" pitchFamily="34" charset="0"/>
                <a:cs typeface="Calibri" panose="020F0502020204030204" pitchFamily="34" charset="0"/>
              </a:rPr>
              <a:t>כל אחד מיוחד בדרך שלו. </a:t>
            </a:r>
          </a:p>
        </p:txBody>
      </p:sp>
      <p:sp>
        <p:nvSpPr>
          <p:cNvPr id="6" name="מלבן: פינות מעוגלות 5">
            <a:extLst>
              <a:ext uri="{FF2B5EF4-FFF2-40B4-BE49-F238E27FC236}">
                <a16:creationId xmlns:a16="http://schemas.microsoft.com/office/drawing/2014/main" id="{F4D1DA39-1557-46B6-9B33-84095AAFBC04}"/>
              </a:ext>
            </a:extLst>
          </p:cNvPr>
          <p:cNvSpPr/>
          <p:nvPr/>
        </p:nvSpPr>
        <p:spPr>
          <a:xfrm>
            <a:off x="1489038" y="2334850"/>
            <a:ext cx="2701159" cy="3510455"/>
          </a:xfrm>
          <a:custGeom>
            <a:avLst/>
            <a:gdLst>
              <a:gd name="connsiteX0" fmla="*/ 0 w 2701159"/>
              <a:gd name="connsiteY0" fmla="*/ 450202 h 3510455"/>
              <a:gd name="connsiteX1" fmla="*/ 450202 w 2701159"/>
              <a:gd name="connsiteY1" fmla="*/ 0 h 3510455"/>
              <a:gd name="connsiteX2" fmla="*/ 918398 w 2701159"/>
              <a:gd name="connsiteY2" fmla="*/ 0 h 3510455"/>
              <a:gd name="connsiteX3" fmla="*/ 1386595 w 2701159"/>
              <a:gd name="connsiteY3" fmla="*/ 0 h 3510455"/>
              <a:gd name="connsiteX4" fmla="*/ 1818776 w 2701159"/>
              <a:gd name="connsiteY4" fmla="*/ 0 h 3510455"/>
              <a:gd name="connsiteX5" fmla="*/ 2250957 w 2701159"/>
              <a:gd name="connsiteY5" fmla="*/ 0 h 3510455"/>
              <a:gd name="connsiteX6" fmla="*/ 2701159 w 2701159"/>
              <a:gd name="connsiteY6" fmla="*/ 450202 h 3510455"/>
              <a:gd name="connsiteX7" fmla="*/ 2701159 w 2701159"/>
              <a:gd name="connsiteY7" fmla="*/ 972212 h 3510455"/>
              <a:gd name="connsiteX8" fmla="*/ 2701159 w 2701159"/>
              <a:gd name="connsiteY8" fmla="*/ 1494222 h 3510455"/>
              <a:gd name="connsiteX9" fmla="*/ 2701159 w 2701159"/>
              <a:gd name="connsiteY9" fmla="*/ 1937931 h 3510455"/>
              <a:gd name="connsiteX10" fmla="*/ 2701159 w 2701159"/>
              <a:gd name="connsiteY10" fmla="*/ 2486042 h 3510455"/>
              <a:gd name="connsiteX11" fmla="*/ 2701159 w 2701159"/>
              <a:gd name="connsiteY11" fmla="*/ 3060253 h 3510455"/>
              <a:gd name="connsiteX12" fmla="*/ 2250957 w 2701159"/>
              <a:gd name="connsiteY12" fmla="*/ 3510455 h 3510455"/>
              <a:gd name="connsiteX13" fmla="*/ 1818776 w 2701159"/>
              <a:gd name="connsiteY13" fmla="*/ 3510455 h 3510455"/>
              <a:gd name="connsiteX14" fmla="*/ 1422610 w 2701159"/>
              <a:gd name="connsiteY14" fmla="*/ 3510455 h 3510455"/>
              <a:gd name="connsiteX15" fmla="*/ 954413 w 2701159"/>
              <a:gd name="connsiteY15" fmla="*/ 3510455 h 3510455"/>
              <a:gd name="connsiteX16" fmla="*/ 450202 w 2701159"/>
              <a:gd name="connsiteY16" fmla="*/ 3510455 h 3510455"/>
              <a:gd name="connsiteX17" fmla="*/ 0 w 2701159"/>
              <a:gd name="connsiteY17" fmla="*/ 3060253 h 3510455"/>
              <a:gd name="connsiteX18" fmla="*/ 0 w 2701159"/>
              <a:gd name="connsiteY18" fmla="*/ 2538243 h 3510455"/>
              <a:gd name="connsiteX19" fmla="*/ 0 w 2701159"/>
              <a:gd name="connsiteY19" fmla="*/ 2094534 h 3510455"/>
              <a:gd name="connsiteX20" fmla="*/ 0 w 2701159"/>
              <a:gd name="connsiteY20" fmla="*/ 1624725 h 3510455"/>
              <a:gd name="connsiteX21" fmla="*/ 0 w 2701159"/>
              <a:gd name="connsiteY21" fmla="*/ 1050514 h 3510455"/>
              <a:gd name="connsiteX22" fmla="*/ 0 w 2701159"/>
              <a:gd name="connsiteY22" fmla="*/ 450202 h 3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01159" h="3510455" fill="none" extrusionOk="0">
                <a:moveTo>
                  <a:pt x="0" y="450202"/>
                </a:moveTo>
                <a:cubicBezTo>
                  <a:pt x="-7393" y="198377"/>
                  <a:pt x="212241" y="-8031"/>
                  <a:pt x="450202" y="0"/>
                </a:cubicBezTo>
                <a:cubicBezTo>
                  <a:pt x="617887" y="-40304"/>
                  <a:pt x="717661" y="14230"/>
                  <a:pt x="918398" y="0"/>
                </a:cubicBezTo>
                <a:cubicBezTo>
                  <a:pt x="1119135" y="-14230"/>
                  <a:pt x="1238698" y="6538"/>
                  <a:pt x="1386595" y="0"/>
                </a:cubicBezTo>
                <a:cubicBezTo>
                  <a:pt x="1534492" y="-6538"/>
                  <a:pt x="1652837" y="15698"/>
                  <a:pt x="1818776" y="0"/>
                </a:cubicBezTo>
                <a:cubicBezTo>
                  <a:pt x="1984715" y="-15698"/>
                  <a:pt x="2138716" y="38747"/>
                  <a:pt x="2250957" y="0"/>
                </a:cubicBezTo>
                <a:cubicBezTo>
                  <a:pt x="2526606" y="-16390"/>
                  <a:pt x="2704709" y="217313"/>
                  <a:pt x="2701159" y="450202"/>
                </a:cubicBezTo>
                <a:cubicBezTo>
                  <a:pt x="2745880" y="565294"/>
                  <a:pt x="2700567" y="842341"/>
                  <a:pt x="2701159" y="972212"/>
                </a:cubicBezTo>
                <a:cubicBezTo>
                  <a:pt x="2701751" y="1102083"/>
                  <a:pt x="2683803" y="1349360"/>
                  <a:pt x="2701159" y="1494222"/>
                </a:cubicBezTo>
                <a:cubicBezTo>
                  <a:pt x="2718515" y="1639084"/>
                  <a:pt x="2664251" y="1744526"/>
                  <a:pt x="2701159" y="1937931"/>
                </a:cubicBezTo>
                <a:cubicBezTo>
                  <a:pt x="2738067" y="2131336"/>
                  <a:pt x="2670543" y="2287120"/>
                  <a:pt x="2701159" y="2486042"/>
                </a:cubicBezTo>
                <a:cubicBezTo>
                  <a:pt x="2731775" y="2684964"/>
                  <a:pt x="2681080" y="2856729"/>
                  <a:pt x="2701159" y="3060253"/>
                </a:cubicBezTo>
                <a:cubicBezTo>
                  <a:pt x="2637422" y="3319867"/>
                  <a:pt x="2529457" y="3520196"/>
                  <a:pt x="2250957" y="3510455"/>
                </a:cubicBezTo>
                <a:cubicBezTo>
                  <a:pt x="2072103" y="3531500"/>
                  <a:pt x="2031785" y="3471613"/>
                  <a:pt x="1818776" y="3510455"/>
                </a:cubicBezTo>
                <a:cubicBezTo>
                  <a:pt x="1605767" y="3549297"/>
                  <a:pt x="1551799" y="3466389"/>
                  <a:pt x="1422610" y="3510455"/>
                </a:cubicBezTo>
                <a:cubicBezTo>
                  <a:pt x="1293421" y="3554521"/>
                  <a:pt x="1152408" y="3497213"/>
                  <a:pt x="954413" y="3510455"/>
                </a:cubicBezTo>
                <a:cubicBezTo>
                  <a:pt x="756418" y="3523697"/>
                  <a:pt x="688951" y="3461938"/>
                  <a:pt x="450202" y="3510455"/>
                </a:cubicBezTo>
                <a:cubicBezTo>
                  <a:pt x="174002" y="3518357"/>
                  <a:pt x="-25809" y="3317020"/>
                  <a:pt x="0" y="3060253"/>
                </a:cubicBezTo>
                <a:cubicBezTo>
                  <a:pt x="-42046" y="2928671"/>
                  <a:pt x="22580" y="2766881"/>
                  <a:pt x="0" y="2538243"/>
                </a:cubicBezTo>
                <a:cubicBezTo>
                  <a:pt x="-22580" y="2309605"/>
                  <a:pt x="8303" y="2195550"/>
                  <a:pt x="0" y="2094534"/>
                </a:cubicBezTo>
                <a:cubicBezTo>
                  <a:pt x="-8303" y="1993518"/>
                  <a:pt x="19492" y="1769178"/>
                  <a:pt x="0" y="1624725"/>
                </a:cubicBezTo>
                <a:cubicBezTo>
                  <a:pt x="-19492" y="1480272"/>
                  <a:pt x="54476" y="1231886"/>
                  <a:pt x="0" y="1050514"/>
                </a:cubicBezTo>
                <a:cubicBezTo>
                  <a:pt x="-54476" y="869142"/>
                  <a:pt x="44766" y="615982"/>
                  <a:pt x="0" y="450202"/>
                </a:cubicBezTo>
                <a:close/>
              </a:path>
              <a:path w="2701159" h="3510455" stroke="0" extrusionOk="0">
                <a:moveTo>
                  <a:pt x="0" y="450202"/>
                </a:moveTo>
                <a:cubicBezTo>
                  <a:pt x="-22758" y="220608"/>
                  <a:pt x="209311" y="-20014"/>
                  <a:pt x="450202" y="0"/>
                </a:cubicBezTo>
                <a:cubicBezTo>
                  <a:pt x="574348" y="-21334"/>
                  <a:pt x="738198" y="27796"/>
                  <a:pt x="846368" y="0"/>
                </a:cubicBezTo>
                <a:cubicBezTo>
                  <a:pt x="954538" y="-27796"/>
                  <a:pt x="1104953" y="40440"/>
                  <a:pt x="1260542" y="0"/>
                </a:cubicBezTo>
                <a:cubicBezTo>
                  <a:pt x="1416131" y="-40440"/>
                  <a:pt x="1512406" y="40857"/>
                  <a:pt x="1728738" y="0"/>
                </a:cubicBezTo>
                <a:cubicBezTo>
                  <a:pt x="1945070" y="-40857"/>
                  <a:pt x="2060246" y="34417"/>
                  <a:pt x="2250957" y="0"/>
                </a:cubicBezTo>
                <a:cubicBezTo>
                  <a:pt x="2493658" y="28993"/>
                  <a:pt x="2718222" y="216269"/>
                  <a:pt x="2701159" y="450202"/>
                </a:cubicBezTo>
                <a:cubicBezTo>
                  <a:pt x="2750493" y="663797"/>
                  <a:pt x="2696053" y="798330"/>
                  <a:pt x="2701159" y="1024413"/>
                </a:cubicBezTo>
                <a:cubicBezTo>
                  <a:pt x="2706265" y="1250496"/>
                  <a:pt x="2666672" y="1395322"/>
                  <a:pt x="2701159" y="1572524"/>
                </a:cubicBezTo>
                <a:cubicBezTo>
                  <a:pt x="2735646" y="1749726"/>
                  <a:pt x="2689177" y="1939585"/>
                  <a:pt x="2701159" y="2068434"/>
                </a:cubicBezTo>
                <a:cubicBezTo>
                  <a:pt x="2713141" y="2197283"/>
                  <a:pt x="2599514" y="2679645"/>
                  <a:pt x="2701159" y="3060253"/>
                </a:cubicBezTo>
                <a:cubicBezTo>
                  <a:pt x="2703230" y="3326741"/>
                  <a:pt x="2522649" y="3519793"/>
                  <a:pt x="2250957" y="3510455"/>
                </a:cubicBezTo>
                <a:cubicBezTo>
                  <a:pt x="2077233" y="3511197"/>
                  <a:pt x="2018644" y="3461970"/>
                  <a:pt x="1836783" y="3510455"/>
                </a:cubicBezTo>
                <a:cubicBezTo>
                  <a:pt x="1654922" y="3558940"/>
                  <a:pt x="1468096" y="3493698"/>
                  <a:pt x="1368587" y="3510455"/>
                </a:cubicBezTo>
                <a:cubicBezTo>
                  <a:pt x="1269078" y="3527212"/>
                  <a:pt x="1093518" y="3509060"/>
                  <a:pt x="972421" y="3510455"/>
                </a:cubicBezTo>
                <a:cubicBezTo>
                  <a:pt x="851324" y="3511850"/>
                  <a:pt x="694819" y="3461639"/>
                  <a:pt x="450202" y="3510455"/>
                </a:cubicBezTo>
                <a:cubicBezTo>
                  <a:pt x="192326" y="3522849"/>
                  <a:pt x="29080" y="3265635"/>
                  <a:pt x="0" y="3060253"/>
                </a:cubicBezTo>
                <a:cubicBezTo>
                  <a:pt x="-21668" y="2928544"/>
                  <a:pt x="41571" y="2723708"/>
                  <a:pt x="0" y="2590444"/>
                </a:cubicBezTo>
                <a:cubicBezTo>
                  <a:pt x="-41571" y="2457180"/>
                  <a:pt x="13269" y="2229558"/>
                  <a:pt x="0" y="2042333"/>
                </a:cubicBezTo>
                <a:cubicBezTo>
                  <a:pt x="-13269" y="1855108"/>
                  <a:pt x="55751" y="1718284"/>
                  <a:pt x="0" y="1520323"/>
                </a:cubicBezTo>
                <a:cubicBezTo>
                  <a:pt x="-55751" y="1322362"/>
                  <a:pt x="58093" y="1226967"/>
                  <a:pt x="0" y="972212"/>
                </a:cubicBezTo>
                <a:cubicBezTo>
                  <a:pt x="-58093" y="717457"/>
                  <a:pt x="20369" y="650038"/>
                  <a:pt x="0" y="450202"/>
                </a:cubicBezTo>
                <a:close/>
              </a:path>
            </a:pathLst>
          </a:custGeom>
          <a:solidFill>
            <a:schemeClr val="accent6">
              <a:lumMod val="60000"/>
              <a:lumOff val="40000"/>
            </a:schemeClr>
          </a:solidFill>
          <a:ln w="57150">
            <a:solidFill>
              <a:schemeClr val="accent6">
                <a:lumMod val="75000"/>
              </a:schemeClr>
            </a:solidFill>
            <a:extLst>
              <a:ext uri="{C807C97D-BFC1-408E-A445-0C87EB9F89A2}">
                <ask:lineSketchStyleProps xmlns:ask="http://schemas.microsoft.com/office/drawing/2018/sketchyshapes" sd="425756263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dirty="0">
                <a:solidFill>
                  <a:schemeClr val="tx1"/>
                </a:solidFill>
                <a:latin typeface="Calibri" panose="020F0502020204030204" pitchFamily="34" charset="0"/>
                <a:cs typeface="Calibri" panose="020F0502020204030204" pitchFamily="34" charset="0"/>
              </a:rPr>
              <a:t>כל אחד זכאי ליחס שווה. </a:t>
            </a:r>
          </a:p>
        </p:txBody>
      </p:sp>
    </p:spTree>
    <p:extLst>
      <p:ext uri="{BB962C8B-B14F-4D97-AF65-F5344CB8AC3E}">
        <p14:creationId xmlns:p14="http://schemas.microsoft.com/office/powerpoint/2010/main" val="243581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071F38-D8E2-444D-A449-4BE3E994C7E3}"/>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המסר בעין יהודית</a:t>
            </a:r>
            <a:endParaRPr lang="he-IL" dirty="0"/>
          </a:p>
        </p:txBody>
      </p:sp>
      <p:sp>
        <p:nvSpPr>
          <p:cNvPr id="3" name="מציין מיקום תוכן 2">
            <a:extLst>
              <a:ext uri="{FF2B5EF4-FFF2-40B4-BE49-F238E27FC236}">
                <a16:creationId xmlns:a16="http://schemas.microsoft.com/office/drawing/2014/main" id="{F565AED0-E9DC-4294-884D-3A46F154F5AE}"/>
              </a:ext>
            </a:extLst>
          </p:cNvPr>
          <p:cNvSpPr>
            <a:spLocks noGrp="1"/>
          </p:cNvSpPr>
          <p:nvPr>
            <p:ph sz="quarter" idx="13"/>
          </p:nvPr>
        </p:nvSpPr>
        <p:spPr>
          <a:xfrm>
            <a:off x="0" y="2071687"/>
            <a:ext cx="12017829" cy="4257861"/>
          </a:xfrm>
        </p:spPr>
        <p:txBody>
          <a:bodyPr>
            <a:normAutofit/>
          </a:bodyPr>
          <a:lstStyle/>
          <a:p>
            <a:pPr marL="0" indent="0">
              <a:buNone/>
            </a:pPr>
            <a:r>
              <a:rPr lang="he-IL" b="1" i="0" dirty="0">
                <a:solidFill>
                  <a:srgbClr val="222222"/>
                </a:solidFill>
                <a:effectLst/>
                <a:latin typeface="David" panose="020E0502060401010101" pitchFamily="34" charset="-79"/>
                <a:cs typeface="David" panose="020E0502060401010101" pitchFamily="34" charset="-79"/>
              </a:rPr>
              <a:t>"פרי עץ הדר - אלו ישראל. מה אתרוג, יש בו טעם ויש בו ריח - כך ישראל, יש בהם תורה ויש בהם מעשים טובים. כפות תמרים - אלו ישראל. מה התמרה, יש בה טעם ואין בה ריח - כך יש בישראל שיש בהם תורה ואין מעשים טובים. הדס - יש בו ריח ואין בו טעם. אלו ישראל, שיש בהם מעשים טובים ואין בהם תורה. ערבה -  אין בה טעם ולא ריח אלו בני אדם שאין בהם לא תורה ולא מעשים טובים". </a:t>
            </a:r>
            <a:r>
              <a:rPr lang="he-IL" sz="2400" b="0" i="0" dirty="0">
                <a:solidFill>
                  <a:srgbClr val="222222"/>
                </a:solidFill>
                <a:effectLst/>
                <a:latin typeface="David" panose="020E0502060401010101" pitchFamily="34" charset="-79"/>
                <a:cs typeface="David" panose="020E0502060401010101" pitchFamily="34" charset="-79"/>
              </a:rPr>
              <a:t>(מד"ר ויקרא, פר' אמור)</a:t>
            </a:r>
          </a:p>
          <a:p>
            <a:pPr marL="0" indent="0">
              <a:buNone/>
            </a:pPr>
            <a:r>
              <a:rPr lang="he-IL" b="0" i="0" dirty="0">
                <a:solidFill>
                  <a:srgbClr val="222222"/>
                </a:solidFill>
                <a:effectLst/>
                <a:latin typeface="David" panose="020E0502060401010101" pitchFamily="34" charset="-79"/>
                <a:cs typeface="David" panose="020E0502060401010101" pitchFamily="34" charset="-79"/>
              </a:rPr>
              <a:t>עפ"י חכמת הקבלה, כל אחד מן ארבעת המינים מסמל אות אחת מאותיות השם הקדוש. ההדס רומז לאות י', הערבה לאות ה', הלולב לאות ו', והאתרוג לאות ה', ביחד הם יוצרים את שמו המלא של הקדוש ברוך הוא.</a:t>
            </a:r>
            <a:endParaRPr lang="he-IL" sz="2400" b="0" i="0" dirty="0">
              <a:solidFill>
                <a:srgbClr val="222222"/>
              </a:solidFill>
              <a:effectLst/>
              <a:latin typeface="David" panose="020E0502060401010101" pitchFamily="34" charset="-79"/>
              <a:cs typeface="David" panose="020E0502060401010101" pitchFamily="34" charset="-79"/>
            </a:endParaRPr>
          </a:p>
          <a:p>
            <a:pPr marL="0" indent="0">
              <a:buNone/>
            </a:pPr>
            <a:endParaRPr lang="he-IL" sz="800" b="0" i="0" dirty="0">
              <a:solidFill>
                <a:srgbClr val="222222"/>
              </a:solidFill>
              <a:effectLst/>
              <a:latin typeface="David" panose="020E0502060401010101" pitchFamily="34" charset="-79"/>
              <a:cs typeface="David" panose="020E0502060401010101" pitchFamily="34" charset="-79"/>
            </a:endParaRPr>
          </a:p>
          <a:p>
            <a:pPr marL="0" indent="0">
              <a:buNone/>
            </a:pPr>
            <a:r>
              <a:rPr lang="he-IL" b="1" i="0" dirty="0">
                <a:solidFill>
                  <a:srgbClr val="222222"/>
                </a:solidFill>
                <a:effectLst/>
                <a:latin typeface="David" panose="020E0502060401010101" pitchFamily="34" charset="-79"/>
                <a:cs typeface="David" panose="020E0502060401010101" pitchFamily="34" charset="-79"/>
              </a:rPr>
              <a:t>זאת הבנה עמוקה שמזהה בכל מין את יחודו, אבל חיבורם יוצר בריאה שלמה ומשותפת</a:t>
            </a:r>
            <a:endParaRPr lang="he-IL" dirty="0"/>
          </a:p>
        </p:txBody>
      </p:sp>
      <p:pic>
        <p:nvPicPr>
          <p:cNvPr id="4" name="תמונה 3"/>
          <p:cNvPicPr/>
          <p:nvPr/>
        </p:nvPicPr>
        <p:blipFill>
          <a:blip r:embed="rId3" cstate="print">
            <a:extLst>
              <a:ext uri="{BEBA8EAE-BF5A-486C-A8C5-ECC9F3942E4B}">
                <a14:imgProps xmlns:a14="http://schemas.microsoft.com/office/drawing/2010/main">
                  <a14:imgLayer r:embed="rId4">
                    <a14:imgEffect>
                      <a14:backgroundRemoval t="9988" b="96065" l="9986" r="89968"/>
                    </a14:imgEffect>
                  </a14:imgLayer>
                </a14:imgProps>
              </a:ext>
              <a:ext uri="{28A0092B-C50C-407E-A947-70E740481C1C}">
                <a14:useLocalDpi xmlns:a14="http://schemas.microsoft.com/office/drawing/2010/main" val="0"/>
              </a:ext>
            </a:extLst>
          </a:blip>
          <a:stretch>
            <a:fillRect/>
          </a:stretch>
        </p:blipFill>
        <p:spPr>
          <a:xfrm>
            <a:off x="574658" y="-146284"/>
            <a:ext cx="1834515" cy="1375410"/>
          </a:xfrm>
          <a:prstGeom prst="rect">
            <a:avLst/>
          </a:prstGeom>
        </p:spPr>
      </p:pic>
    </p:spTree>
    <p:extLst>
      <p:ext uri="{BB962C8B-B14F-4D97-AF65-F5344CB8AC3E}">
        <p14:creationId xmlns:p14="http://schemas.microsoft.com/office/powerpoint/2010/main" val="321341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659" y="1475749"/>
            <a:ext cx="3023613" cy="2233523"/>
          </a:xfrm>
          <a:prstGeom prst="rect">
            <a:avLst/>
          </a:prstGeom>
        </p:spPr>
      </p:pic>
      <p:pic>
        <p:nvPicPr>
          <p:cNvPr id="29" name="גרפיקה 28">
            <a:extLst>
              <a:ext uri="{FF2B5EF4-FFF2-40B4-BE49-F238E27FC236}">
                <a16:creationId xmlns:a16="http://schemas.microsoft.com/office/drawing/2014/main" id="{437236FA-FF67-42FA-B866-18502AA7D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9376" y="2191494"/>
            <a:ext cx="2449189" cy="1809199"/>
          </a:xfrm>
          <a:prstGeom prst="rect">
            <a:avLst/>
          </a:prstGeom>
        </p:spPr>
      </p:pic>
      <p:pic>
        <p:nvPicPr>
          <p:cNvPr id="31" name="גרפיקה 30">
            <a:extLst>
              <a:ext uri="{FF2B5EF4-FFF2-40B4-BE49-F238E27FC236}">
                <a16:creationId xmlns:a16="http://schemas.microsoft.com/office/drawing/2014/main" id="{A18842DB-EBB6-41D8-94B7-9ED880B2A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932" y="3517348"/>
            <a:ext cx="3023613" cy="2233523"/>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1649" y="1324332"/>
            <a:ext cx="3023613" cy="2233523"/>
          </a:xfrm>
          <a:prstGeom prst="rect">
            <a:avLst/>
          </a:prstGeom>
        </p:spPr>
      </p:pic>
      <p:pic>
        <p:nvPicPr>
          <p:cNvPr id="27" name="גרפיקה 26">
            <a:extLst>
              <a:ext uri="{FF2B5EF4-FFF2-40B4-BE49-F238E27FC236}">
                <a16:creationId xmlns:a16="http://schemas.microsoft.com/office/drawing/2014/main" id="{71301904-3CC8-414D-8853-A0614CB40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0326" y="3846258"/>
            <a:ext cx="2874750" cy="2123559"/>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426" y="1107129"/>
            <a:ext cx="3023613" cy="2233523"/>
          </a:xfrm>
          <a:prstGeom prst="rect">
            <a:avLst/>
          </a:prstGeom>
        </p:spPr>
      </p:pic>
      <p:pic>
        <p:nvPicPr>
          <p:cNvPr id="3"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659" y="4031719"/>
            <a:ext cx="4444343" cy="2969119"/>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5270246" y="-104298"/>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מסכמים שיעור</a:t>
            </a:r>
          </a:p>
        </p:txBody>
      </p:sp>
      <p:sp>
        <p:nvSpPr>
          <p:cNvPr id="16" name="תיבת טקסט 15">
            <a:extLst>
              <a:ext uri="{FF2B5EF4-FFF2-40B4-BE49-F238E27FC236}">
                <a16:creationId xmlns:a16="http://schemas.microsoft.com/office/drawing/2014/main" id="{2BF8C04B-9E80-4A58-849E-2E3D05EEA427}"/>
              </a:ext>
            </a:extLst>
          </p:cNvPr>
          <p:cNvSpPr txBox="1"/>
          <p:nvPr/>
        </p:nvSpPr>
        <p:spPr>
          <a:xfrm>
            <a:off x="5847804" y="1935488"/>
            <a:ext cx="2434856" cy="430887"/>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שריגש אותי</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6192637" y="4031719"/>
            <a:ext cx="2423559" cy="1107996"/>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מתוך מה שלמדתי בשיעור, מה אני רוצה לקחת איתי הלאה?</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3695455" y="2711372"/>
            <a:ext cx="1757030" cy="769441"/>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חדש שלמדתי היום</a:t>
            </a:r>
          </a:p>
        </p:txBody>
      </p:sp>
      <p:sp>
        <p:nvSpPr>
          <p:cNvPr id="15" name="תיבת טקסט 14">
            <a:extLst>
              <a:ext uri="{FF2B5EF4-FFF2-40B4-BE49-F238E27FC236}">
                <a16:creationId xmlns:a16="http://schemas.microsoft.com/office/drawing/2014/main" id="{63A0AAEF-7875-4C38-A9A8-DE675399265E}"/>
              </a:ext>
            </a:extLst>
          </p:cNvPr>
          <p:cNvSpPr txBox="1"/>
          <p:nvPr/>
        </p:nvSpPr>
        <p:spPr>
          <a:xfrm>
            <a:off x="1006829" y="2086905"/>
            <a:ext cx="1587779" cy="769441"/>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שהפתיע אותי</a:t>
            </a:r>
          </a:p>
        </p:txBody>
      </p:sp>
      <p:sp>
        <p:nvSpPr>
          <p:cNvPr id="20" name="תיבת טקסט 19">
            <a:extLst>
              <a:ext uri="{FF2B5EF4-FFF2-40B4-BE49-F238E27FC236}">
                <a16:creationId xmlns:a16="http://schemas.microsoft.com/office/drawing/2014/main" id="{539B02FF-5C5E-4461-9C12-DCF65F14CBAB}"/>
              </a:ext>
            </a:extLst>
          </p:cNvPr>
          <p:cNvSpPr txBox="1"/>
          <p:nvPr/>
        </p:nvSpPr>
        <p:spPr>
          <a:xfrm>
            <a:off x="9804474" y="4440684"/>
            <a:ext cx="1757030" cy="769441"/>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משהו שלמדתי על עצמי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9503177" y="1887095"/>
            <a:ext cx="2276946" cy="1107996"/>
          </a:xfrm>
          <a:prstGeom prst="rect">
            <a:avLst/>
          </a:prstGeom>
          <a:noFill/>
        </p:spPr>
        <p:txBody>
          <a:bodyPr wrap="square">
            <a:spAutoFit/>
          </a:bodyPr>
          <a:lstStyle/>
          <a:p>
            <a:pPr algn="ctr"/>
            <a:r>
              <a:rPr lang="he-IL" sz="2200" dirty="0">
                <a:solidFill>
                  <a:schemeClr val="tx1"/>
                </a:solidFill>
                <a:latin typeface="Calibri" panose="020F0502020204030204" pitchFamily="34" charset="0"/>
                <a:cs typeface="Calibri" panose="020F0502020204030204" pitchFamily="34" charset="0"/>
              </a:rPr>
              <a:t>מחשבות שהתעוררו בי במהלך השיעור או בעקבותיו</a:t>
            </a:r>
          </a:p>
        </p:txBody>
      </p:sp>
    </p:spTree>
    <p:extLst>
      <p:ext uri="{BB962C8B-B14F-4D97-AF65-F5344CB8AC3E}">
        <p14:creationId xmlns:p14="http://schemas.microsoft.com/office/powerpoint/2010/main" val="418081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5BF85D92-2F3A-441B-9C1D-1CAB8A2B2391}"/>
              </a:ext>
            </a:extLst>
          </p:cNvPr>
          <p:cNvSpPr>
            <a:spLocks noGrp="1"/>
          </p:cNvSpPr>
          <p:nvPr>
            <p:ph type="title"/>
          </p:nvPr>
        </p:nvSpPr>
        <p:spPr/>
        <p:txBody>
          <a:bodyPr/>
          <a:lstStyle/>
          <a:p>
            <a:endParaRPr lang="en-IL"/>
          </a:p>
        </p:txBody>
      </p:sp>
    </p:spTree>
    <p:extLst>
      <p:ext uri="{BB962C8B-B14F-4D97-AF65-F5344CB8AC3E}">
        <p14:creationId xmlns:p14="http://schemas.microsoft.com/office/powerpoint/2010/main" val="133808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838200" y="161492"/>
            <a:ext cx="10942674" cy="1325563"/>
          </a:xfrm>
        </p:spPr>
        <p:txBody>
          <a:bodyPr>
            <a:noAutofit/>
          </a:bodyPr>
          <a:lstStyle/>
          <a:p>
            <a:r>
              <a:rPr lang="he-IL" sz="5400" dirty="0"/>
              <a:t>תעודת הזהות שלי – </a:t>
            </a:r>
            <a:br>
              <a:rPr lang="he-IL" sz="5400" dirty="0"/>
            </a:br>
            <a:r>
              <a:rPr lang="he-IL" sz="5400" dirty="0"/>
              <a:t>הכל </a:t>
            </a:r>
            <a:r>
              <a:rPr lang="he-IL" sz="5400" dirty="0" err="1"/>
              <a:t>הכל</a:t>
            </a:r>
            <a:r>
              <a:rPr lang="he-IL" sz="5400" dirty="0"/>
              <a:t> ביחד... זה אני!</a:t>
            </a:r>
            <a:br>
              <a:rPr lang="he-IL" sz="5400" dirty="0"/>
            </a:br>
            <a:endParaRPr lang="he-IL" sz="1800" dirty="0">
              <a:solidFill>
                <a:srgbClr val="00B050"/>
              </a:solidFill>
            </a:endParaRPr>
          </a:p>
        </p:txBody>
      </p:sp>
      <p:pic>
        <p:nvPicPr>
          <p:cNvPr id="2" name="תמונה 1">
            <a:extLst>
              <a:ext uri="{FF2B5EF4-FFF2-40B4-BE49-F238E27FC236}">
                <a16:creationId xmlns:a16="http://schemas.microsoft.com/office/drawing/2014/main" id="{B13152EC-94BB-02B9-AC2D-FDE94A2254C4}"/>
              </a:ext>
            </a:extLst>
          </p:cNvPr>
          <p:cNvPicPr>
            <a:picLocks noChangeAspect="1"/>
          </p:cNvPicPr>
          <p:nvPr/>
        </p:nvPicPr>
        <p:blipFill rotWithShape="1">
          <a:blip r:embed="rId3">
            <a:extLst>
              <a:ext uri="{28A0092B-C50C-407E-A947-70E740481C1C}">
                <a14:useLocalDpi xmlns:a14="http://schemas.microsoft.com/office/drawing/2010/main" val="0"/>
              </a:ext>
            </a:extLst>
          </a:blip>
          <a:srcRect l="18053" t="3414" r="25436" b="4008"/>
          <a:stretch/>
        </p:blipFill>
        <p:spPr>
          <a:xfrm>
            <a:off x="3217827" y="1447975"/>
            <a:ext cx="5772295" cy="5319185"/>
          </a:xfrm>
          <a:prstGeom prst="rect">
            <a:avLst/>
          </a:prstGeom>
        </p:spPr>
      </p:pic>
      <p:sp>
        <p:nvSpPr>
          <p:cNvPr id="5" name="תיבת טקסט 4">
            <a:extLst>
              <a:ext uri="{FF2B5EF4-FFF2-40B4-BE49-F238E27FC236}">
                <a16:creationId xmlns:a16="http://schemas.microsoft.com/office/drawing/2014/main" id="{8D407F1E-AEC3-1041-C665-B9725EFEE33C}"/>
              </a:ext>
            </a:extLst>
          </p:cNvPr>
          <p:cNvSpPr txBox="1"/>
          <p:nvPr/>
        </p:nvSpPr>
        <p:spPr>
          <a:xfrm>
            <a:off x="7501275" y="1626443"/>
            <a:ext cx="1142116"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הצבע האהוב עלי</a:t>
            </a:r>
          </a:p>
        </p:txBody>
      </p:sp>
      <p:sp>
        <p:nvSpPr>
          <p:cNvPr id="6" name="תיבת טקסט 5">
            <a:extLst>
              <a:ext uri="{FF2B5EF4-FFF2-40B4-BE49-F238E27FC236}">
                <a16:creationId xmlns:a16="http://schemas.microsoft.com/office/drawing/2014/main" id="{A05B336B-B19F-6696-D82A-FCDB3240EF3E}"/>
              </a:ext>
            </a:extLst>
          </p:cNvPr>
          <p:cNvSpPr txBox="1"/>
          <p:nvPr/>
        </p:nvSpPr>
        <p:spPr>
          <a:xfrm>
            <a:off x="6330803" y="1585662"/>
            <a:ext cx="982627"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ספר שקראתי</a:t>
            </a:r>
          </a:p>
        </p:txBody>
      </p:sp>
      <p:sp>
        <p:nvSpPr>
          <p:cNvPr id="7" name="תיבת טקסט 6">
            <a:extLst>
              <a:ext uri="{FF2B5EF4-FFF2-40B4-BE49-F238E27FC236}">
                <a16:creationId xmlns:a16="http://schemas.microsoft.com/office/drawing/2014/main" id="{E6483CE3-14BA-CF38-2FD0-890F12FA05EC}"/>
              </a:ext>
            </a:extLst>
          </p:cNvPr>
          <p:cNvSpPr txBox="1"/>
          <p:nvPr/>
        </p:nvSpPr>
        <p:spPr>
          <a:xfrm>
            <a:off x="4773771" y="1568805"/>
            <a:ext cx="1409544"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התחביב שלי</a:t>
            </a:r>
          </a:p>
        </p:txBody>
      </p:sp>
      <p:sp>
        <p:nvSpPr>
          <p:cNvPr id="8" name="תיבת טקסט 7">
            <a:extLst>
              <a:ext uri="{FF2B5EF4-FFF2-40B4-BE49-F238E27FC236}">
                <a16:creationId xmlns:a16="http://schemas.microsoft.com/office/drawing/2014/main" id="{5AAF7DC5-4D2B-E2C8-FD32-132AFC97C581}"/>
              </a:ext>
            </a:extLst>
          </p:cNvPr>
          <p:cNvSpPr txBox="1"/>
          <p:nvPr/>
        </p:nvSpPr>
        <p:spPr>
          <a:xfrm>
            <a:off x="3531634" y="1620785"/>
            <a:ext cx="1238693"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כמה אחים\ אחיות יש לי?</a:t>
            </a:r>
          </a:p>
        </p:txBody>
      </p:sp>
      <p:sp>
        <p:nvSpPr>
          <p:cNvPr id="9" name="תיבת טקסט 8">
            <a:extLst>
              <a:ext uri="{FF2B5EF4-FFF2-40B4-BE49-F238E27FC236}">
                <a16:creationId xmlns:a16="http://schemas.microsoft.com/office/drawing/2014/main" id="{12CF5A00-F8A4-C529-7BF1-13AB2B891329}"/>
              </a:ext>
            </a:extLst>
          </p:cNvPr>
          <p:cNvSpPr txBox="1"/>
          <p:nvPr/>
        </p:nvSpPr>
        <p:spPr>
          <a:xfrm>
            <a:off x="7397897" y="3150930"/>
            <a:ext cx="1214476"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המאכל האהוב עלי</a:t>
            </a:r>
          </a:p>
        </p:txBody>
      </p:sp>
      <p:sp>
        <p:nvSpPr>
          <p:cNvPr id="10" name="תיבת טקסט 9">
            <a:extLst>
              <a:ext uri="{FF2B5EF4-FFF2-40B4-BE49-F238E27FC236}">
                <a16:creationId xmlns:a16="http://schemas.microsoft.com/office/drawing/2014/main" id="{64885436-B280-BDB2-EC59-BDD8AAEADD8B}"/>
              </a:ext>
            </a:extLst>
          </p:cNvPr>
          <p:cNvSpPr txBox="1"/>
          <p:nvPr/>
        </p:nvSpPr>
        <p:spPr>
          <a:xfrm>
            <a:off x="6001637" y="3207837"/>
            <a:ext cx="1225844"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החלום שלי לעתיד</a:t>
            </a:r>
          </a:p>
        </p:txBody>
      </p:sp>
      <p:sp>
        <p:nvSpPr>
          <p:cNvPr id="11" name="תיבת טקסט 10">
            <a:extLst>
              <a:ext uri="{FF2B5EF4-FFF2-40B4-BE49-F238E27FC236}">
                <a16:creationId xmlns:a16="http://schemas.microsoft.com/office/drawing/2014/main" id="{07B8A9D8-5E42-515A-C48F-A001A3898557}"/>
              </a:ext>
            </a:extLst>
          </p:cNvPr>
          <p:cNvSpPr txBox="1"/>
          <p:nvPr/>
        </p:nvSpPr>
        <p:spPr>
          <a:xfrm>
            <a:off x="4705202" y="2878694"/>
            <a:ext cx="1496830"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חג אהוב</a:t>
            </a:r>
          </a:p>
        </p:txBody>
      </p:sp>
      <p:sp>
        <p:nvSpPr>
          <p:cNvPr id="12" name="תיבת טקסט 11">
            <a:extLst>
              <a:ext uri="{FF2B5EF4-FFF2-40B4-BE49-F238E27FC236}">
                <a16:creationId xmlns:a16="http://schemas.microsoft.com/office/drawing/2014/main" id="{6FD9DBD9-9A7D-C0E7-27BA-AD4AFAFA625C}"/>
              </a:ext>
            </a:extLst>
          </p:cNvPr>
          <p:cNvSpPr txBox="1"/>
          <p:nvPr/>
        </p:nvSpPr>
        <p:spPr>
          <a:xfrm>
            <a:off x="3424123" y="3127188"/>
            <a:ext cx="1350779"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שיעור שאני אוהב  ללמוד</a:t>
            </a:r>
          </a:p>
        </p:txBody>
      </p:sp>
      <p:sp>
        <p:nvSpPr>
          <p:cNvPr id="13" name="תיבת טקסט 12">
            <a:extLst>
              <a:ext uri="{FF2B5EF4-FFF2-40B4-BE49-F238E27FC236}">
                <a16:creationId xmlns:a16="http://schemas.microsoft.com/office/drawing/2014/main" id="{A1D1585F-5609-9EE0-8890-398F71B8D5C5}"/>
              </a:ext>
            </a:extLst>
          </p:cNvPr>
          <p:cNvSpPr txBox="1"/>
          <p:nvPr/>
        </p:nvSpPr>
        <p:spPr>
          <a:xfrm>
            <a:off x="7096644" y="4456731"/>
            <a:ext cx="1612606"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משהו עניין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שלא יודעים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עליי</a:t>
            </a:r>
          </a:p>
        </p:txBody>
      </p:sp>
      <p:sp>
        <p:nvSpPr>
          <p:cNvPr id="14" name="תיבת טקסט 13">
            <a:extLst>
              <a:ext uri="{FF2B5EF4-FFF2-40B4-BE49-F238E27FC236}">
                <a16:creationId xmlns:a16="http://schemas.microsoft.com/office/drawing/2014/main" id="{F889DBCE-B455-8B79-8AA1-B4C48E643ABE}"/>
              </a:ext>
            </a:extLst>
          </p:cNvPr>
          <p:cNvSpPr txBox="1"/>
          <p:nvPr/>
        </p:nvSpPr>
        <p:spPr>
          <a:xfrm>
            <a:off x="6270551" y="4517270"/>
            <a:ext cx="839973"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שיר אהוב</a:t>
            </a:r>
          </a:p>
        </p:txBody>
      </p:sp>
      <p:sp>
        <p:nvSpPr>
          <p:cNvPr id="15" name="תיבת טקסט 14">
            <a:extLst>
              <a:ext uri="{FF2B5EF4-FFF2-40B4-BE49-F238E27FC236}">
                <a16:creationId xmlns:a16="http://schemas.microsoft.com/office/drawing/2014/main" id="{0BA79A60-0E85-D99F-8C94-05F182D4293F}"/>
              </a:ext>
            </a:extLst>
          </p:cNvPr>
          <p:cNvSpPr txBox="1"/>
          <p:nvPr/>
        </p:nvSpPr>
        <p:spPr>
          <a:xfrm>
            <a:off x="5041606" y="4527903"/>
            <a:ext cx="1062369" cy="46166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תאריך יום ההולדת שלי</a:t>
            </a:r>
          </a:p>
        </p:txBody>
      </p:sp>
      <p:sp>
        <p:nvSpPr>
          <p:cNvPr id="16" name="תיבת טקסט 15">
            <a:extLst>
              <a:ext uri="{FF2B5EF4-FFF2-40B4-BE49-F238E27FC236}">
                <a16:creationId xmlns:a16="http://schemas.microsoft.com/office/drawing/2014/main" id="{5C6D8733-3AC5-F079-330C-81A2E3D3CAA2}"/>
              </a:ext>
            </a:extLst>
          </p:cNvPr>
          <p:cNvSpPr txBox="1"/>
          <p:nvPr/>
        </p:nvSpPr>
        <p:spPr>
          <a:xfrm>
            <a:off x="3424123" y="4209493"/>
            <a:ext cx="1300869" cy="30777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משחק אהוב עלי</a:t>
            </a:r>
          </a:p>
        </p:txBody>
      </p:sp>
      <p:sp>
        <p:nvSpPr>
          <p:cNvPr id="17" name="תיבת טקסט 16">
            <a:extLst>
              <a:ext uri="{FF2B5EF4-FFF2-40B4-BE49-F238E27FC236}">
                <a16:creationId xmlns:a16="http://schemas.microsoft.com/office/drawing/2014/main" id="{037FCFB1-2C61-1160-D95E-EDE992CC99C1}"/>
              </a:ext>
            </a:extLst>
          </p:cNvPr>
          <p:cNvSpPr txBox="1"/>
          <p:nvPr/>
        </p:nvSpPr>
        <p:spPr>
          <a:xfrm>
            <a:off x="7355663" y="5767600"/>
            <a:ext cx="1298943"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מצווה אהובה עליי</a:t>
            </a:r>
          </a:p>
        </p:txBody>
      </p:sp>
      <p:sp>
        <p:nvSpPr>
          <p:cNvPr id="18" name="תיבת טקסט 17">
            <a:extLst>
              <a:ext uri="{FF2B5EF4-FFF2-40B4-BE49-F238E27FC236}">
                <a16:creationId xmlns:a16="http://schemas.microsoft.com/office/drawing/2014/main" id="{F42B9BB3-43C8-9F72-BE8F-921D7792EA07}"/>
              </a:ext>
            </a:extLst>
          </p:cNvPr>
          <p:cNvSpPr txBox="1"/>
          <p:nvPr/>
        </p:nvSpPr>
        <p:spPr>
          <a:xfrm>
            <a:off x="6183315" y="5557382"/>
            <a:ext cx="1130115"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צבע עיניים</a:t>
            </a:r>
          </a:p>
        </p:txBody>
      </p:sp>
      <p:sp>
        <p:nvSpPr>
          <p:cNvPr id="19" name="תיבת טקסט 18">
            <a:extLst>
              <a:ext uri="{FF2B5EF4-FFF2-40B4-BE49-F238E27FC236}">
                <a16:creationId xmlns:a16="http://schemas.microsoft.com/office/drawing/2014/main" id="{3DD11F2D-504D-D6D5-7B5D-5F0E99A0C454}"/>
              </a:ext>
            </a:extLst>
          </p:cNvPr>
          <p:cNvSpPr txBox="1"/>
          <p:nvPr/>
        </p:nvSpPr>
        <p:spPr>
          <a:xfrm>
            <a:off x="4770327" y="5766312"/>
            <a:ext cx="1447094"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מקום בארץ שאני אוהב</a:t>
            </a:r>
          </a:p>
        </p:txBody>
      </p:sp>
      <p:sp>
        <p:nvSpPr>
          <p:cNvPr id="20" name="תיבת טקסט 19">
            <a:extLst>
              <a:ext uri="{FF2B5EF4-FFF2-40B4-BE49-F238E27FC236}">
                <a16:creationId xmlns:a16="http://schemas.microsoft.com/office/drawing/2014/main" id="{E5F4CADF-6269-DED0-2125-9CA40391822F}"/>
              </a:ext>
            </a:extLst>
          </p:cNvPr>
          <p:cNvSpPr txBox="1"/>
          <p:nvPr/>
        </p:nvSpPr>
        <p:spPr>
          <a:xfrm>
            <a:off x="3424123" y="5515329"/>
            <a:ext cx="1010688"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יש לי דודים שגרים ב...</a:t>
            </a:r>
          </a:p>
        </p:txBody>
      </p:sp>
    </p:spTree>
    <p:extLst>
      <p:ext uri="{BB962C8B-B14F-4D97-AF65-F5344CB8AC3E}">
        <p14:creationId xmlns:p14="http://schemas.microsoft.com/office/powerpoint/2010/main" val="163315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B5A58E6-3E8C-41F7-A006-FBCB6FD1EA00}"/>
              </a:ext>
            </a:extLst>
          </p:cNvPr>
          <p:cNvSpPr/>
          <p:nvPr/>
        </p:nvSpPr>
        <p:spPr>
          <a:xfrm>
            <a:off x="0" y="1665262"/>
            <a:ext cx="12192000" cy="5192738"/>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a:solidFill>
                  <a:schemeClr val="bg1"/>
                </a:solidFill>
                <a:latin typeface="Calibri" panose="020F0502020204030204" pitchFamily="34" charset="0"/>
                <a:cs typeface="Calibri" panose="020F0502020204030204" pitchFamily="34" charset="0"/>
              </a:rPr>
              <a:t>משרד החינוך</a:t>
            </a:r>
          </a:p>
          <a:p>
            <a:pPr algn="ctr">
              <a:lnSpc>
                <a:spcPts val="800"/>
              </a:lnSpc>
            </a:pPr>
            <a:r>
              <a:rPr lang="he-IL" sz="900">
                <a:solidFill>
                  <a:schemeClr val="bg1"/>
                </a:solidFill>
                <a:latin typeface="Calibri" panose="020F0502020204030204" pitchFamily="34" charset="0"/>
                <a:cs typeface="Calibri" panose="020F0502020204030204" pitchFamily="34" charset="0"/>
              </a:rPr>
              <a:t>מינהל פדגוגי</a:t>
            </a:r>
            <a:endParaRPr lang="en-US" sz="900">
              <a:solidFill>
                <a:schemeClr val="bg1"/>
              </a:solidFill>
              <a:latin typeface="Calibri" panose="020F0502020204030204" pitchFamily="34" charset="0"/>
              <a:cs typeface="Calibri" panose="020F0502020204030204" pitchFamily="34" charset="0"/>
            </a:endParaRPr>
          </a:p>
          <a:p>
            <a:pPr algn="ctr">
              <a:lnSpc>
                <a:spcPts val="800"/>
              </a:lnSpc>
            </a:pPr>
            <a:r>
              <a:rPr lang="he-IL" sz="900">
                <a:solidFill>
                  <a:schemeClr val="bg1"/>
                </a:solidFill>
                <a:latin typeface="Calibri" panose="020F0502020204030204" pitchFamily="34" charset="0"/>
                <a:cs typeface="Calibri" panose="020F0502020204030204" pitchFamily="34" charset="0"/>
              </a:rPr>
              <a:t>אגף בכיר שירות פסיכולוגי ייעוצי</a:t>
            </a:r>
            <a:endParaRPr lang="he-IL" sz="900" dirty="0">
              <a:solidFill>
                <a:schemeClr val="bg1"/>
              </a:solidFill>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E027117B-69E5-4AAA-B77C-1A1D1E8542FB}"/>
              </a:ext>
            </a:extLst>
          </p:cNvPr>
          <p:cNvSpPr/>
          <p:nvPr/>
        </p:nvSpPr>
        <p:spPr>
          <a:xfrm>
            <a:off x="1443286" y="748464"/>
            <a:ext cx="9221755" cy="874663"/>
          </a:xfrm>
          <a:prstGeom prst="rect">
            <a:avLst/>
          </a:prstGeom>
        </p:spPr>
        <p:txBody>
          <a:bodyPr wrap="square">
            <a:spAutoFit/>
          </a:bodyPr>
          <a:lstStyle/>
          <a:p>
            <a:pPr algn="ctr">
              <a:lnSpc>
                <a:spcPts val="5600"/>
              </a:lnSpc>
            </a:pPr>
            <a:r>
              <a:rPr lang="he-IL" sz="7200" b="1" kern="0" dirty="0">
                <a:solidFill>
                  <a:srgbClr val="002060"/>
                </a:solidFill>
                <a:latin typeface="Calibri" panose="020F0502020204030204" pitchFamily="34" charset="0"/>
                <a:cs typeface="Calibri" panose="020F0502020204030204" pitchFamily="34" charset="0"/>
                <a:sym typeface="Arial"/>
              </a:rPr>
              <a:t>מטרות היחידה</a:t>
            </a:r>
            <a:endParaRPr lang="he-IL" sz="7200" b="1" dirty="0">
              <a:solidFill>
                <a:srgbClr val="002060"/>
              </a:solidFill>
              <a:latin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47EC8F3F-F07A-44AA-93EA-622CA2FC7D4B}"/>
              </a:ext>
            </a:extLst>
          </p:cNvPr>
          <p:cNvSpPr txBox="1"/>
          <p:nvPr/>
        </p:nvSpPr>
        <p:spPr>
          <a:xfrm>
            <a:off x="968924" y="2450509"/>
            <a:ext cx="10430539" cy="1964512"/>
          </a:xfrm>
          <a:prstGeom prst="rect">
            <a:avLst/>
          </a:prstGeom>
          <a:noFill/>
        </p:spPr>
        <p:txBody>
          <a:bodyPr wrap="square">
            <a:spAutoFit/>
          </a:bodyPr>
          <a:lstStyle/>
          <a:p>
            <a:pPr marL="457200" marR="0" lvl="0" indent="-457200" algn="r" defTabSz="914400" rtl="1" eaLnBrk="1" fontAlgn="auto" latinLnBrk="0" hangingPunct="1">
              <a:lnSpc>
                <a:spcPct val="150000"/>
              </a:lnSpc>
              <a:spcBef>
                <a:spcPts val="0"/>
              </a:spcBef>
              <a:spcAft>
                <a:spcPts val="0"/>
              </a:spcAft>
              <a:buClrTx/>
              <a:buSzTx/>
              <a:buFont typeface="+mj-lt"/>
              <a:buAutoNum type="arabicPeriod"/>
              <a:tabLst/>
              <a:defRPr/>
            </a:pPr>
            <a:r>
              <a:rPr lang="he-IL" sz="2800" dirty="0">
                <a:solidFill>
                  <a:schemeClr val="bg1"/>
                </a:solidFill>
                <a:latin typeface="Calibri Light" panose="020F0302020204030204" pitchFamily="34" charset="0"/>
                <a:cs typeface="Calibri Light" panose="020F0302020204030204" pitchFamily="34" charset="0"/>
              </a:rPr>
              <a:t>הכרה בקווי דמיון ובהבדלים בין אנשים.</a:t>
            </a:r>
          </a:p>
          <a:p>
            <a:pPr marL="457200" marR="0" lvl="0" indent="-457200" algn="r" defTabSz="914400" rtl="1" eaLnBrk="1" fontAlgn="auto" latinLnBrk="0" hangingPunct="1">
              <a:lnSpc>
                <a:spcPct val="150000"/>
              </a:lnSpc>
              <a:spcBef>
                <a:spcPts val="0"/>
              </a:spcBef>
              <a:spcAft>
                <a:spcPts val="0"/>
              </a:spcAft>
              <a:buClrTx/>
              <a:buSzTx/>
              <a:buFont typeface="+mj-lt"/>
              <a:buAutoNum type="arabicPeriod"/>
              <a:tabLst/>
              <a:defRPr/>
            </a:pPr>
            <a:r>
              <a:rPr lang="he-IL" sz="2800" dirty="0">
                <a:solidFill>
                  <a:schemeClr val="bg1"/>
                </a:solidFill>
                <a:latin typeface="Calibri Light" panose="020F0302020204030204" pitchFamily="34" charset="0"/>
                <a:cs typeface="Calibri Light" panose="020F0302020204030204" pitchFamily="34" charset="0"/>
              </a:rPr>
              <a:t>זיהוי התרומה של מגוון קבוצות חברתיות ותרבותיות לכלל החברה. </a:t>
            </a:r>
          </a:p>
          <a:p>
            <a:pPr marL="457200" marR="0" lvl="0" indent="-457200" algn="r" defTabSz="914400" rtl="1" eaLnBrk="1" fontAlgn="auto" latinLnBrk="0" hangingPunct="1">
              <a:lnSpc>
                <a:spcPct val="150000"/>
              </a:lnSpc>
              <a:spcBef>
                <a:spcPts val="0"/>
              </a:spcBef>
              <a:spcAft>
                <a:spcPts val="0"/>
              </a:spcAft>
              <a:buClrTx/>
              <a:buSzTx/>
              <a:buFont typeface="+mj-lt"/>
              <a:buAutoNum type="arabicPeriod"/>
              <a:tabLst/>
              <a:defRPr/>
            </a:pPr>
            <a:r>
              <a:rPr lang="he-IL" sz="2800" dirty="0">
                <a:solidFill>
                  <a:schemeClr val="bg1"/>
                </a:solidFill>
                <a:latin typeface="Calibri Light" panose="020F0302020204030204" pitchFamily="34" charset="0"/>
                <a:cs typeface="Calibri Light" panose="020F0302020204030204" pitchFamily="34" charset="0"/>
              </a:rPr>
              <a:t>התנסות בפיתוח קשרים מיטביים עם מי ששונה ממני. </a:t>
            </a:r>
          </a:p>
        </p:txBody>
      </p:sp>
    </p:spTree>
    <p:extLst>
      <p:ext uri="{BB962C8B-B14F-4D97-AF65-F5344CB8AC3E}">
        <p14:creationId xmlns:p14="http://schemas.microsoft.com/office/powerpoint/2010/main" val="32621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B5A58E6-3E8C-41F7-A006-FBCB6FD1EA00}"/>
              </a:ext>
            </a:extLst>
          </p:cNvPr>
          <p:cNvSpPr/>
          <p:nvPr/>
        </p:nvSpPr>
        <p:spPr>
          <a:xfrm>
            <a:off x="0" y="1050010"/>
            <a:ext cx="12192000" cy="580799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E027117B-69E5-4AAA-B77C-1A1D1E8542FB}"/>
              </a:ext>
            </a:extLst>
          </p:cNvPr>
          <p:cNvSpPr/>
          <p:nvPr/>
        </p:nvSpPr>
        <p:spPr>
          <a:xfrm>
            <a:off x="842655" y="175347"/>
            <a:ext cx="10752666" cy="874663"/>
          </a:xfrm>
          <a:prstGeom prst="rect">
            <a:avLst/>
          </a:prstGeom>
        </p:spPr>
        <p:txBody>
          <a:bodyPr wrap="square">
            <a:spAutoFit/>
          </a:bodyPr>
          <a:lstStyle/>
          <a:p>
            <a:pPr algn="ctr">
              <a:lnSpc>
                <a:spcPts val="5600"/>
              </a:lnSpc>
            </a:pPr>
            <a:r>
              <a:rPr lang="he-IL" sz="7200" b="1" kern="0" dirty="0">
                <a:solidFill>
                  <a:srgbClr val="002060"/>
                </a:solidFill>
                <a:latin typeface="Calibri" panose="020F0502020204030204" pitchFamily="34" charset="0"/>
                <a:cs typeface="Calibri" panose="020F0502020204030204" pitchFamily="34" charset="0"/>
                <a:sym typeface="Arial"/>
              </a:rPr>
              <a:t>מידע ונתונים רלוונטיים ליחידה</a:t>
            </a:r>
            <a:endParaRPr lang="he-IL" sz="7200" b="1" dirty="0">
              <a:solidFill>
                <a:srgbClr val="002060"/>
              </a:solidFill>
              <a:latin typeface="Calibri" panose="020F0502020204030204" pitchFamily="34" charset="0"/>
              <a:cs typeface="Calibri" panose="020F0502020204030204" pitchFamily="34" charset="0"/>
            </a:endParaRPr>
          </a:p>
        </p:txBody>
      </p:sp>
      <p:sp>
        <p:nvSpPr>
          <p:cNvPr id="13" name="תיבת טקסט 12">
            <a:extLst>
              <a:ext uri="{FF2B5EF4-FFF2-40B4-BE49-F238E27FC236}">
                <a16:creationId xmlns:a16="http://schemas.microsoft.com/office/drawing/2014/main" id="{A7C1C241-560B-40E0-9F1A-3CDA16CE9A3B}"/>
              </a:ext>
            </a:extLst>
          </p:cNvPr>
          <p:cNvSpPr txBox="1"/>
          <p:nvPr/>
        </p:nvSpPr>
        <p:spPr>
          <a:xfrm>
            <a:off x="180755" y="1009513"/>
            <a:ext cx="12493256" cy="6555641"/>
          </a:xfrm>
          <a:prstGeom prst="rect">
            <a:avLst/>
          </a:prstGeom>
          <a:noFill/>
        </p:spPr>
        <p:txBody>
          <a:bodyPr wrap="square">
            <a:spAutoFit/>
          </a:bodyPr>
          <a:lstStyle/>
          <a:p>
            <a:pPr marL="876300">
              <a:lnSpc>
                <a:spcPct val="150000"/>
              </a:lnSpc>
            </a:pPr>
            <a:r>
              <a:rPr lang="he-IL" sz="2400" dirty="0">
                <a:solidFill>
                  <a:schemeClr val="bg1"/>
                </a:solidFill>
                <a:latin typeface="Calibri Light" panose="020F0302020204030204" pitchFamily="34" charset="0"/>
                <a:cs typeface="Calibri Light" panose="020F0302020204030204" pitchFamily="34" charset="0"/>
              </a:rPr>
              <a:t>יחידה זו מורכבת מחמישה</a:t>
            </a:r>
            <a:r>
              <a:rPr lang="he-IL" sz="2400" dirty="0">
                <a:solidFill>
                  <a:srgbClr val="389E69"/>
                </a:solidFill>
                <a:latin typeface="Calibri Light" panose="020F0302020204030204" pitchFamily="34" charset="0"/>
                <a:cs typeface="Calibri Light" panose="020F0302020204030204" pitchFamily="34" charset="0"/>
              </a:rPr>
              <a:t> </a:t>
            </a:r>
            <a:r>
              <a:rPr lang="he-IL" sz="2400" dirty="0">
                <a:solidFill>
                  <a:srgbClr val="00B050"/>
                </a:solidFill>
                <a:latin typeface="Calibri Light" panose="020F0302020204030204" pitchFamily="34" charset="0"/>
                <a:cs typeface="Calibri Light" panose="020F0302020204030204" pitchFamily="34" charset="0"/>
              </a:rPr>
              <a:t> </a:t>
            </a:r>
            <a:r>
              <a:rPr lang="he-IL" sz="2400" dirty="0">
                <a:solidFill>
                  <a:schemeClr val="bg1"/>
                </a:solidFill>
                <a:latin typeface="Calibri Light" panose="020F0302020204030204" pitchFamily="34" charset="0"/>
                <a:cs typeface="Calibri Light" panose="020F0302020204030204" pitchFamily="34" charset="0"/>
              </a:rPr>
              <a:t>שיעורים, המפגישים את התלמידות עם המודעות לעצמן ולאישיותן המיוחדת ולמשמעות של השייכות לקבוצה והכלה של הגוונים השונים בקבוצה. </a:t>
            </a:r>
          </a:p>
          <a:p>
            <a:pPr marL="876300">
              <a:lnSpc>
                <a:spcPct val="150000"/>
              </a:lnSpc>
            </a:pPr>
            <a:r>
              <a:rPr lang="he-IL" sz="2400" b="1" dirty="0">
                <a:solidFill>
                  <a:schemeClr val="bg1"/>
                </a:solidFill>
                <a:latin typeface="Calibri Light" panose="020F0302020204030204" pitchFamily="34" charset="0"/>
                <a:cs typeface="Calibri Light" panose="020F0302020204030204" pitchFamily="34" charset="0"/>
              </a:rPr>
              <a:t>הזהות מורכבת משני מאפיינים מרכזיים: </a:t>
            </a:r>
          </a:p>
          <a:p>
            <a:pPr marL="876300">
              <a:lnSpc>
                <a:spcPct val="150000"/>
              </a:lnSpc>
            </a:pPr>
            <a:r>
              <a:rPr lang="he-IL" sz="2400" dirty="0">
                <a:solidFill>
                  <a:schemeClr val="bg1"/>
                </a:solidFill>
                <a:latin typeface="Calibri Light" panose="020F0302020204030204" pitchFamily="34" charset="0"/>
                <a:cs typeface="Calibri Light" panose="020F0302020204030204" pitchFamily="34" charset="0"/>
              </a:rPr>
              <a:t>1. הזהות האישית של האדם - כיצד אדם מעצב את הדימוי העצמי שלו לאורך שנות התבגרותו ועקב השינויים שעובר בחייו, עד כמה אדם מודע לעצמו ולתכונותיו. כיצד התנסויות העבר מעצבות את תפיסתו את עצמו.</a:t>
            </a:r>
          </a:p>
          <a:p>
            <a:pPr marL="876300">
              <a:lnSpc>
                <a:spcPct val="150000"/>
              </a:lnSpc>
            </a:pPr>
            <a:r>
              <a:rPr lang="he-IL" sz="2400" dirty="0">
                <a:solidFill>
                  <a:schemeClr val="bg1"/>
                </a:solidFill>
                <a:latin typeface="Calibri Light" panose="020F0302020204030204" pitchFamily="34" charset="0"/>
                <a:cs typeface="Calibri Light" panose="020F0302020204030204" pitchFamily="34" charset="0"/>
              </a:rPr>
              <a:t>2. הזהות הקבוצתית של האדם –ההשתייכות הטבעית למשפחה אליה נולד, לעם ישראל, לקהילה, וכן להכיר קבוצות ומעגלי שייכות נוספים אליה הוא משתייך כגון: בית הספר, כיתה, חוג ועוד</a:t>
            </a:r>
          </a:p>
          <a:p>
            <a:pPr marL="876300">
              <a:lnSpc>
                <a:spcPct val="150000"/>
              </a:lnSpc>
            </a:pPr>
            <a:r>
              <a:rPr lang="he-IL" sz="2400" dirty="0">
                <a:solidFill>
                  <a:schemeClr val="bg1"/>
                </a:solidFill>
                <a:latin typeface="Calibri Light" panose="020F0302020204030204" pitchFamily="34" charset="0"/>
                <a:cs typeface="Calibri Light" panose="020F0302020204030204" pitchFamily="34" charset="0"/>
              </a:rPr>
              <a:t>לאחר שהתלמידות יבינו את הגדרת הזהות שלהן, נוכל להרחיב ולהבין את זהותו של האחר, לזהות קווי דמיון ומכנים משותפים לצד השונות וההבדלים ולדעת להכיל את הגוונים השונים.</a:t>
            </a:r>
          </a:p>
          <a:p>
            <a:pPr marL="876300">
              <a:lnSpc>
                <a:spcPct val="150000"/>
              </a:lnSpc>
            </a:pPr>
            <a:endParaRPr lang="he-IL" sz="2000" dirty="0">
              <a:solidFill>
                <a:schemeClr val="bg1"/>
              </a:solidFill>
              <a:latin typeface="Calibri Light" panose="020F0302020204030204" pitchFamily="34" charset="0"/>
              <a:cs typeface="Calibri Light" panose="020F0302020204030204" pitchFamily="34" charset="0"/>
            </a:endParaRPr>
          </a:p>
          <a:p>
            <a:pPr marL="876300">
              <a:lnSpc>
                <a:spcPct val="150000"/>
              </a:lnSpc>
            </a:pPr>
            <a:r>
              <a:rPr lang="he-IL" sz="2000" dirty="0">
                <a:solidFill>
                  <a:schemeClr val="bg1"/>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94567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4C376D-EA1E-4AC1-994D-9C46E62637D5}"/>
              </a:ext>
            </a:extLst>
          </p:cNvPr>
          <p:cNvSpPr>
            <a:spLocks noGrp="1"/>
          </p:cNvSpPr>
          <p:nvPr>
            <p:ph type="title"/>
          </p:nvPr>
        </p:nvSpPr>
        <p:spPr/>
        <p:txBody>
          <a:bodyPr/>
          <a:lstStyle/>
          <a:p>
            <a:r>
              <a:rPr lang="he-IL" dirty="0">
                <a:latin typeface="David" panose="020E0502060401010101" pitchFamily="34" charset="-79"/>
                <a:cs typeface="David" panose="020E0502060401010101" pitchFamily="34" charset="-79"/>
              </a:rPr>
              <a:t>מן המקורות</a:t>
            </a:r>
            <a:endParaRPr lang="he-IL" dirty="0"/>
          </a:p>
        </p:txBody>
      </p:sp>
      <p:sp>
        <p:nvSpPr>
          <p:cNvPr id="3" name="מציין מיקום תוכן 2">
            <a:extLst>
              <a:ext uri="{FF2B5EF4-FFF2-40B4-BE49-F238E27FC236}">
                <a16:creationId xmlns:a16="http://schemas.microsoft.com/office/drawing/2014/main" id="{29E5AF9E-DB09-4232-B615-75DDB84DE42D}"/>
              </a:ext>
            </a:extLst>
          </p:cNvPr>
          <p:cNvSpPr>
            <a:spLocks noGrp="1"/>
          </p:cNvSpPr>
          <p:nvPr>
            <p:ph sz="quarter" idx="13"/>
          </p:nvPr>
        </p:nvSpPr>
        <p:spPr>
          <a:xfrm>
            <a:off x="0" y="1828800"/>
            <a:ext cx="12065330" cy="5029199"/>
          </a:xfrm>
        </p:spPr>
        <p:txBody>
          <a:bodyPr>
            <a:noAutofit/>
          </a:bodyPr>
          <a:lstStyle/>
          <a:p>
            <a:pPr marL="0" indent="0">
              <a:buNone/>
            </a:pPr>
            <a:r>
              <a:rPr lang="he-IL" b="0" i="0" dirty="0">
                <a:solidFill>
                  <a:srgbClr val="333333"/>
                </a:solidFill>
                <a:effectLst/>
                <a:latin typeface="David" panose="020E0502060401010101" pitchFamily="34" charset="-79"/>
                <a:cs typeface="David" panose="020E0502060401010101" pitchFamily="34" charset="-79"/>
              </a:rPr>
              <a:t> </a:t>
            </a:r>
            <a:r>
              <a:rPr lang="he-IL" b="1" i="0" dirty="0">
                <a:solidFill>
                  <a:srgbClr val="333333"/>
                </a:solidFill>
                <a:effectLst/>
                <a:latin typeface="David" panose="020E0502060401010101" pitchFamily="34" charset="-79"/>
                <a:cs typeface="David" panose="020E0502060401010101" pitchFamily="34" charset="-79"/>
              </a:rPr>
              <a:t>"כשם שפרצופיהם שונים כך דעותיהם שונות" </a:t>
            </a:r>
            <a:r>
              <a:rPr lang="he-IL" sz="2400" b="0" i="0" dirty="0">
                <a:solidFill>
                  <a:srgbClr val="333333"/>
                </a:solidFill>
                <a:effectLst/>
                <a:latin typeface="David" panose="020E0502060401010101" pitchFamily="34" charset="-79"/>
                <a:cs typeface="David" panose="020E0502060401010101" pitchFamily="34" charset="-79"/>
              </a:rPr>
              <a:t>(ברכות נח ע"ב)</a:t>
            </a:r>
            <a:endParaRPr lang="he-IL" sz="2400" dirty="0">
              <a:solidFill>
                <a:srgbClr val="333333"/>
              </a:solidFill>
              <a:latin typeface="David" panose="020E0502060401010101" pitchFamily="34" charset="-79"/>
              <a:cs typeface="David" panose="020E0502060401010101" pitchFamily="34" charset="-79"/>
            </a:endParaRPr>
          </a:p>
          <a:p>
            <a:pPr marL="0" indent="0">
              <a:buNone/>
            </a:pPr>
            <a:r>
              <a:rPr lang="he-IL" b="1" i="0" dirty="0">
                <a:solidFill>
                  <a:srgbClr val="222222"/>
                </a:solidFill>
                <a:effectLst/>
                <a:latin typeface="David" panose="020E0502060401010101" pitchFamily="34" charset="-79"/>
                <a:cs typeface="David" panose="020E0502060401010101" pitchFamily="34" charset="-79"/>
              </a:rPr>
              <a:t>"פרי עץ הדר - אלו ישראל. מה אתרוג, יש בו טעם ויש בו ריח - כך ישראל, יש בהם תורה ויש בהם מעשים טובים. כפות תמרים - אלו ישראל. מה התמרה, יש בה טעם ואין בה ריח - כך יש בישראל שיש בהם תורה ואין מעשים טובים. הדס - יש בו ריח ואין בו טעם. אלו ישראל, שיש בהם מעשים טובים ואין בהם תורה. ערבה -  אין בה טעם ולא ריח אלו בני אדם שאין בהם לא תורה ולא מעשים טובים". </a:t>
            </a:r>
            <a:r>
              <a:rPr lang="he-IL" sz="2400" b="0" i="0" dirty="0">
                <a:solidFill>
                  <a:srgbClr val="222222"/>
                </a:solidFill>
                <a:effectLst/>
                <a:latin typeface="David" panose="020E0502060401010101" pitchFamily="34" charset="-79"/>
                <a:cs typeface="David" panose="020E0502060401010101" pitchFamily="34" charset="-79"/>
              </a:rPr>
              <a:t>(מד"ר ויקרא, פר' אמור)</a:t>
            </a:r>
          </a:p>
          <a:p>
            <a:pPr marL="0" indent="0">
              <a:buNone/>
            </a:pPr>
            <a:r>
              <a:rPr lang="he-IL" b="0" i="0" dirty="0">
                <a:solidFill>
                  <a:srgbClr val="222222"/>
                </a:solidFill>
                <a:effectLst/>
                <a:latin typeface="David" panose="020E0502060401010101" pitchFamily="34" charset="-79"/>
                <a:cs typeface="David" panose="020E0502060401010101" pitchFamily="34" charset="-79"/>
              </a:rPr>
              <a:t>עפ"י חכמת הקבלה, כל אחד מארבעת המינים מסמל אות אחת מאותיות השם הקדוש. ההדס רומז לאות י', הערבה לאות ה', הלולב לאות ו', והאתרוג לאות ה', ביחד הם יוצרים את שמו המלא של הקדוש ברוך הוא.</a:t>
            </a:r>
            <a:endParaRPr lang="he-IL" sz="2400" b="0" i="0" dirty="0">
              <a:solidFill>
                <a:srgbClr val="222222"/>
              </a:solidFill>
              <a:effectLst/>
              <a:latin typeface="David" panose="020E0502060401010101" pitchFamily="34" charset="-79"/>
              <a:cs typeface="David" panose="020E0502060401010101" pitchFamily="34" charset="-79"/>
            </a:endParaRPr>
          </a:p>
          <a:p>
            <a:pPr marL="0" indent="0">
              <a:buNone/>
            </a:pPr>
            <a:endParaRPr lang="he-IL" sz="800" b="0" i="0" dirty="0">
              <a:solidFill>
                <a:srgbClr val="222222"/>
              </a:solidFill>
              <a:effectLst/>
              <a:latin typeface="David" panose="020E0502060401010101" pitchFamily="34" charset="-79"/>
              <a:cs typeface="David" panose="020E0502060401010101" pitchFamily="34" charset="-79"/>
            </a:endParaRPr>
          </a:p>
          <a:p>
            <a:pPr marL="0" indent="0">
              <a:buNone/>
            </a:pPr>
            <a:r>
              <a:rPr lang="he-IL" b="1" i="0" dirty="0">
                <a:solidFill>
                  <a:srgbClr val="222222"/>
                </a:solidFill>
                <a:effectLst/>
                <a:latin typeface="David" panose="020E0502060401010101" pitchFamily="34" charset="-79"/>
                <a:cs typeface="David" panose="020E0502060401010101" pitchFamily="34" charset="-79"/>
              </a:rPr>
              <a:t>זאת הבנה עמוקה שמזהה בכל מין את יחודו, אבל חיבורם יוצר בריאה שלמה ומשותפת</a:t>
            </a:r>
            <a:r>
              <a:rPr lang="he-IL" b="0" i="0" dirty="0">
                <a:solidFill>
                  <a:srgbClr val="222222"/>
                </a:solidFill>
                <a:effectLst/>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pic>
        <p:nvPicPr>
          <p:cNvPr id="4" name="תמונה 3"/>
          <p:cNvPicPr/>
          <p:nvPr/>
        </p:nvPicPr>
        <p:blipFill>
          <a:blip r:embed="rId3" cstate="print">
            <a:extLst>
              <a:ext uri="{BEBA8EAE-BF5A-486C-A8C5-ECC9F3942E4B}">
                <a14:imgProps xmlns:a14="http://schemas.microsoft.com/office/drawing/2010/main">
                  <a14:imgLayer r:embed="rId4">
                    <a14:imgEffect>
                      <a14:backgroundRemoval t="9988" b="96065" l="9986" r="89968"/>
                    </a14:imgEffect>
                  </a14:imgLayer>
                </a14:imgProps>
              </a:ext>
              <a:ext uri="{28A0092B-C50C-407E-A947-70E740481C1C}">
                <a14:useLocalDpi xmlns:a14="http://schemas.microsoft.com/office/drawing/2010/main" val="0"/>
              </a:ext>
            </a:extLst>
          </a:blip>
          <a:stretch>
            <a:fillRect/>
          </a:stretch>
        </p:blipFill>
        <p:spPr>
          <a:xfrm>
            <a:off x="1152174" y="-180254"/>
            <a:ext cx="1834515" cy="1375410"/>
          </a:xfrm>
          <a:prstGeom prst="rect">
            <a:avLst/>
          </a:prstGeom>
        </p:spPr>
      </p:pic>
    </p:spTree>
    <p:extLst>
      <p:ext uri="{BB962C8B-B14F-4D97-AF65-F5344CB8AC3E}">
        <p14:creationId xmlns:p14="http://schemas.microsoft.com/office/powerpoint/2010/main" val="172646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מלבן 29">
            <a:extLst>
              <a:ext uri="{FF2B5EF4-FFF2-40B4-BE49-F238E27FC236}">
                <a16:creationId xmlns:a16="http://schemas.microsoft.com/office/drawing/2014/main" id="{F8D7D0DF-DFD0-4125-9ABB-19EB12B0F7F1}"/>
              </a:ext>
            </a:extLst>
          </p:cNvPr>
          <p:cNvSpPr/>
          <p:nvPr/>
        </p:nvSpPr>
        <p:spPr>
          <a:xfrm>
            <a:off x="6680030" y="4265496"/>
            <a:ext cx="2853237"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he-IL" b="1" dirty="0">
                <a:solidFill>
                  <a:srgbClr val="27B2C2"/>
                </a:solidFill>
                <a:latin typeface="Calibri" panose="020F0502020204030204" pitchFamily="34" charset="0"/>
                <a:cs typeface="Calibri" panose="020F0502020204030204" pitchFamily="34" charset="0"/>
              </a:rPr>
              <a:t>הכללה ודעה קדומה</a:t>
            </a:r>
          </a:p>
          <a:p>
            <a:pPr algn="ctr"/>
            <a:endParaRPr lang="he-IL" dirty="0">
              <a:solidFill>
                <a:schemeClr val="bg1">
                  <a:lumMod val="50000"/>
                </a:schemeClr>
              </a:solidFill>
              <a:latin typeface="Calibri" panose="020F0502020204030204" pitchFamily="34" charset="0"/>
              <a:cs typeface="Calibri" panose="020F0502020204030204" pitchFamily="34" charset="0"/>
            </a:endParaRPr>
          </a:p>
        </p:txBody>
      </p:sp>
      <p:pic>
        <p:nvPicPr>
          <p:cNvPr id="2" name="תמונה 1"/>
          <p:cNvPicPr>
            <a:picLocks noChangeAspect="1"/>
          </p:cNvPicPr>
          <p:nvPr/>
        </p:nvPicPr>
        <p:blipFill>
          <a:blip r:embed="rId3"/>
          <a:stretch>
            <a:fillRect/>
          </a:stretch>
        </p:blipFill>
        <p:spPr>
          <a:xfrm>
            <a:off x="8396143" y="4969664"/>
            <a:ext cx="384081" cy="384081"/>
          </a:xfrm>
          <a:prstGeom prst="rect">
            <a:avLst/>
          </a:prstGeom>
        </p:spPr>
      </p:pic>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latin typeface="Calibri" panose="020F0502020204030204" pitchFamily="34" charset="0"/>
                <a:cs typeface="Calibri" panose="020F0502020204030204" pitchFamily="34" charset="0"/>
              </a:rPr>
              <a:t>נושאי היחידה</a:t>
            </a:r>
          </a:p>
        </p:txBody>
      </p:sp>
      <p:sp>
        <p:nvSpPr>
          <p:cNvPr id="42" name="אליפסה 41">
            <a:extLst>
              <a:ext uri="{FF2B5EF4-FFF2-40B4-BE49-F238E27FC236}">
                <a16:creationId xmlns:a16="http://schemas.microsoft.com/office/drawing/2014/main" id="{F633F18F-7539-4720-8DF5-C6E2EAB8F876}"/>
              </a:ext>
            </a:extLst>
          </p:cNvPr>
          <p:cNvSpPr/>
          <p:nvPr/>
        </p:nvSpPr>
        <p:spPr>
          <a:xfrm>
            <a:off x="10628220" y="2681758"/>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מלבן 43">
            <a:extLst>
              <a:ext uri="{FF2B5EF4-FFF2-40B4-BE49-F238E27FC236}">
                <a16:creationId xmlns:a16="http://schemas.microsoft.com/office/drawing/2014/main" id="{47057622-7F54-4C3F-B41D-404073F2F9A1}"/>
              </a:ext>
            </a:extLst>
          </p:cNvPr>
          <p:cNvSpPr/>
          <p:nvPr/>
        </p:nvSpPr>
        <p:spPr>
          <a:xfrm>
            <a:off x="10715789" y="2721808"/>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2</a:t>
            </a:r>
          </a:p>
        </p:txBody>
      </p:sp>
      <p:sp>
        <p:nvSpPr>
          <p:cNvPr id="52" name="אליפסה 51">
            <a:extLst>
              <a:ext uri="{FF2B5EF4-FFF2-40B4-BE49-F238E27FC236}">
                <a16:creationId xmlns:a16="http://schemas.microsoft.com/office/drawing/2014/main" id="{049F1846-C18A-4451-B7A8-DAC5014F3BA7}"/>
              </a:ext>
            </a:extLst>
          </p:cNvPr>
          <p:cNvSpPr/>
          <p:nvPr/>
        </p:nvSpPr>
        <p:spPr>
          <a:xfrm>
            <a:off x="9831513" y="3368424"/>
            <a:ext cx="386444" cy="38289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מלבן 52">
            <a:extLst>
              <a:ext uri="{FF2B5EF4-FFF2-40B4-BE49-F238E27FC236}">
                <a16:creationId xmlns:a16="http://schemas.microsoft.com/office/drawing/2014/main" id="{536E14CA-248B-45AA-9CB7-F65EC9441624}"/>
              </a:ext>
            </a:extLst>
          </p:cNvPr>
          <p:cNvSpPr/>
          <p:nvPr/>
        </p:nvSpPr>
        <p:spPr>
          <a:xfrm>
            <a:off x="9919082" y="3414497"/>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3</a:t>
            </a:r>
          </a:p>
        </p:txBody>
      </p:sp>
      <p:sp>
        <p:nvSpPr>
          <p:cNvPr id="54" name="אליפסה 53">
            <a:extLst>
              <a:ext uri="{FF2B5EF4-FFF2-40B4-BE49-F238E27FC236}">
                <a16:creationId xmlns:a16="http://schemas.microsoft.com/office/drawing/2014/main" id="{AD3F7CD7-6B70-4A36-A8E3-8F67856047D8}"/>
              </a:ext>
            </a:extLst>
          </p:cNvPr>
          <p:cNvSpPr/>
          <p:nvPr/>
        </p:nvSpPr>
        <p:spPr>
          <a:xfrm>
            <a:off x="9093985" y="4181799"/>
            <a:ext cx="386444" cy="382890"/>
          </a:xfrm>
          <a:prstGeom prst="ellipse">
            <a:avLst/>
          </a:prstGeom>
          <a:solidFill>
            <a:srgbClr val="27B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5" name="מלבן 54">
            <a:extLst>
              <a:ext uri="{FF2B5EF4-FFF2-40B4-BE49-F238E27FC236}">
                <a16:creationId xmlns:a16="http://schemas.microsoft.com/office/drawing/2014/main" id="{A8F5411D-1307-4C50-8B64-D17446A73A64}"/>
              </a:ext>
            </a:extLst>
          </p:cNvPr>
          <p:cNvSpPr/>
          <p:nvPr/>
        </p:nvSpPr>
        <p:spPr>
          <a:xfrm>
            <a:off x="9172762" y="4230510"/>
            <a:ext cx="206999"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4</a:t>
            </a:r>
          </a:p>
        </p:txBody>
      </p:sp>
      <p:sp>
        <p:nvSpPr>
          <p:cNvPr id="59" name="מלבן 58">
            <a:extLst>
              <a:ext uri="{FF2B5EF4-FFF2-40B4-BE49-F238E27FC236}">
                <a16:creationId xmlns:a16="http://schemas.microsoft.com/office/drawing/2014/main" id="{878116E4-123E-4E97-BF8E-3B3F99E87700}"/>
              </a:ext>
            </a:extLst>
          </p:cNvPr>
          <p:cNvSpPr/>
          <p:nvPr/>
        </p:nvSpPr>
        <p:spPr>
          <a:xfrm>
            <a:off x="8500474" y="4969664"/>
            <a:ext cx="128866" cy="38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5</a:t>
            </a:r>
          </a:p>
        </p:txBody>
      </p:sp>
      <p:sp>
        <p:nvSpPr>
          <p:cNvPr id="63" name="מלבן 62">
            <a:extLst>
              <a:ext uri="{FF2B5EF4-FFF2-40B4-BE49-F238E27FC236}">
                <a16:creationId xmlns:a16="http://schemas.microsoft.com/office/drawing/2014/main" id="{95FD5DCE-ABDE-4B95-A8DD-7714E173AE57}"/>
              </a:ext>
            </a:extLst>
          </p:cNvPr>
          <p:cNvSpPr/>
          <p:nvPr/>
        </p:nvSpPr>
        <p:spPr>
          <a:xfrm>
            <a:off x="8275378" y="1873080"/>
            <a:ext cx="3177910"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err="1">
                <a:solidFill>
                  <a:srgbClr val="DDADA4"/>
                </a:solidFill>
                <a:latin typeface="Calibri" panose="020F0502020204030204" pitchFamily="34" charset="0"/>
                <a:cs typeface="Calibri" panose="020F0502020204030204" pitchFamily="34" charset="0"/>
              </a:rPr>
              <a:t>הכל</a:t>
            </a:r>
            <a:r>
              <a:rPr lang="he-IL" sz="2400" b="1" dirty="0">
                <a:solidFill>
                  <a:srgbClr val="DDADA4"/>
                </a:solidFill>
                <a:latin typeface="Calibri" panose="020F0502020204030204" pitchFamily="34" charset="0"/>
                <a:cs typeface="Calibri" panose="020F0502020204030204" pitchFamily="34" charset="0"/>
              </a:rPr>
              <a:t> ביחד זה אני!</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7830" y="827294"/>
            <a:ext cx="588672" cy="470938"/>
          </a:xfrm>
          <a:prstGeom prst="rect">
            <a:avLst/>
          </a:prstGeom>
        </p:spPr>
      </p:pic>
      <p:grpSp>
        <p:nvGrpSpPr>
          <p:cNvPr id="6" name="קבוצה 5"/>
          <p:cNvGrpSpPr/>
          <p:nvPr/>
        </p:nvGrpSpPr>
        <p:grpSpPr>
          <a:xfrm>
            <a:off x="10828083" y="1546183"/>
            <a:ext cx="1041806" cy="1041806"/>
            <a:chOff x="11159180" y="1677523"/>
            <a:chExt cx="1041806" cy="1041806"/>
          </a:xfrm>
        </p:grpSpPr>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60" name="אליפסה 59">
              <a:extLst>
                <a:ext uri="{FF2B5EF4-FFF2-40B4-BE49-F238E27FC236}">
                  <a16:creationId xmlns:a16="http://schemas.microsoft.com/office/drawing/2014/main" id="{4A01A01B-769C-4D53-8EFB-F48CDBBA6994}"/>
                </a:ext>
              </a:extLst>
            </p:cNvPr>
            <p:cNvSpPr/>
            <p:nvPr/>
          </p:nvSpPr>
          <p:spPr>
            <a:xfrm>
              <a:off x="11477597" y="1979546"/>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pic>
          <p:nvPicPr>
            <p:cNvPr id="32" name="גרפיקה 31" descr="פרח ללא גבעול עם מילוי מלא">
              <a:extLst>
                <a:ext uri="{FF2B5EF4-FFF2-40B4-BE49-F238E27FC236}">
                  <a16:creationId xmlns:a16="http://schemas.microsoft.com/office/drawing/2014/main" id="{65A2ED99-D4F4-4362-BC92-6F00A5F5423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59180" y="1677523"/>
              <a:ext cx="1041806" cy="1041806"/>
            </a:xfrm>
            <a:prstGeom prst="rect">
              <a:avLst/>
            </a:prstGeom>
          </p:spPr>
        </p:pic>
      </p:grpSp>
      <p:sp>
        <p:nvSpPr>
          <p:cNvPr id="3" name="TextBox 2"/>
          <p:cNvSpPr txBox="1"/>
          <p:nvPr/>
        </p:nvSpPr>
        <p:spPr>
          <a:xfrm>
            <a:off x="5467555" y="5295311"/>
            <a:ext cx="2630905" cy="307777"/>
          </a:xfrm>
          <a:prstGeom prst="rect">
            <a:avLst/>
          </a:prstGeom>
          <a:noFill/>
        </p:spPr>
        <p:txBody>
          <a:bodyPr wrap="square" rtlCol="1">
            <a:spAutoFit/>
          </a:bodyPr>
          <a:lstStyle/>
          <a:p>
            <a:r>
              <a:rPr lang="he-IL" sz="1400" dirty="0">
                <a:solidFill>
                  <a:schemeClr val="bg1">
                    <a:lumMod val="50000"/>
                  </a:schemeClr>
                </a:solidFill>
                <a:latin typeface="Calibri" panose="020F0502020204030204" pitchFamily="34" charset="0"/>
                <a:cs typeface="Calibri" panose="020F0502020204030204" pitchFamily="34" charset="0"/>
              </a:rPr>
              <a:t>כולנו שוות</a:t>
            </a:r>
          </a:p>
        </p:txBody>
      </p:sp>
      <p:sp>
        <p:nvSpPr>
          <p:cNvPr id="31" name="TextBox 30"/>
          <p:cNvSpPr txBox="1"/>
          <p:nvPr/>
        </p:nvSpPr>
        <p:spPr>
          <a:xfrm>
            <a:off x="6085614" y="4452389"/>
            <a:ext cx="2630905" cy="307777"/>
          </a:xfrm>
          <a:prstGeom prst="rect">
            <a:avLst/>
          </a:prstGeom>
          <a:noFill/>
        </p:spPr>
        <p:txBody>
          <a:bodyPr wrap="square" rtlCol="1">
            <a:spAutoFit/>
          </a:bodyPr>
          <a:lstStyle/>
          <a:p>
            <a:r>
              <a:rPr lang="he-IL" sz="1400" dirty="0">
                <a:solidFill>
                  <a:schemeClr val="bg1">
                    <a:lumMod val="50000"/>
                  </a:schemeClr>
                </a:solidFill>
                <a:latin typeface="Calibri" panose="020F0502020204030204" pitchFamily="34" charset="0"/>
                <a:cs typeface="Calibri" panose="020F0502020204030204" pitchFamily="34" charset="0"/>
              </a:rPr>
              <a:t>מתרגלות סובלנות</a:t>
            </a:r>
          </a:p>
        </p:txBody>
      </p:sp>
      <p:sp>
        <p:nvSpPr>
          <p:cNvPr id="34" name="TextBox 33"/>
          <p:cNvSpPr txBox="1"/>
          <p:nvPr/>
        </p:nvSpPr>
        <p:spPr>
          <a:xfrm>
            <a:off x="5694147" y="3643123"/>
            <a:ext cx="4014617" cy="307777"/>
          </a:xfrm>
          <a:prstGeom prst="rect">
            <a:avLst/>
          </a:prstGeom>
          <a:noFill/>
        </p:spPr>
        <p:txBody>
          <a:bodyPr wrap="square" rtlCol="1">
            <a:spAutoFit/>
          </a:bodyPr>
          <a:lstStyle/>
          <a:p>
            <a:r>
              <a:rPr lang="he-IL" sz="1400" dirty="0">
                <a:solidFill>
                  <a:schemeClr val="bg1">
                    <a:lumMod val="50000"/>
                  </a:schemeClr>
                </a:solidFill>
                <a:latin typeface="Calibri" panose="020F0502020204030204" pitchFamily="34" charset="0"/>
                <a:cs typeface="Calibri" panose="020F0502020204030204" pitchFamily="34" charset="0"/>
              </a:rPr>
              <a:t>משמעותה של שייכות, הכרות עם קבוצות שייכות שונות</a:t>
            </a:r>
          </a:p>
        </p:txBody>
      </p:sp>
      <p:sp>
        <p:nvSpPr>
          <p:cNvPr id="35" name="TextBox 34"/>
          <p:cNvSpPr txBox="1"/>
          <p:nvPr/>
        </p:nvSpPr>
        <p:spPr>
          <a:xfrm>
            <a:off x="6250311" y="2945889"/>
            <a:ext cx="4014617" cy="307777"/>
          </a:xfrm>
          <a:prstGeom prst="rect">
            <a:avLst/>
          </a:prstGeom>
          <a:noFill/>
        </p:spPr>
        <p:txBody>
          <a:bodyPr wrap="square" rtlCol="1">
            <a:spAutoFit/>
          </a:bodyPr>
          <a:lstStyle/>
          <a:p>
            <a:r>
              <a:rPr lang="he-IL" sz="1400" dirty="0">
                <a:solidFill>
                  <a:schemeClr val="bg1">
                    <a:lumMod val="50000"/>
                  </a:schemeClr>
                </a:solidFill>
                <a:latin typeface="Calibri" panose="020F0502020204030204" pitchFamily="34" charset="0"/>
                <a:cs typeface="Calibri" panose="020F0502020204030204" pitchFamily="34" charset="0"/>
              </a:rPr>
              <a:t>שונות לעומת ייחודיות</a:t>
            </a:r>
          </a:p>
        </p:txBody>
      </p:sp>
      <p:sp>
        <p:nvSpPr>
          <p:cNvPr id="36" name="TextBox 35"/>
          <p:cNvSpPr txBox="1"/>
          <p:nvPr/>
        </p:nvSpPr>
        <p:spPr>
          <a:xfrm>
            <a:off x="5261673" y="2236443"/>
            <a:ext cx="5474407" cy="338554"/>
          </a:xfrm>
          <a:prstGeom prst="rect">
            <a:avLst/>
          </a:prstGeom>
          <a:noFill/>
        </p:spPr>
        <p:txBody>
          <a:bodyPr wrap="square" rtlCol="1">
            <a:spAutoFit/>
          </a:bodyPr>
          <a:lstStyle/>
          <a:p>
            <a:r>
              <a:rPr lang="he-IL" sz="1600" dirty="0">
                <a:solidFill>
                  <a:schemeClr val="bg1">
                    <a:lumMod val="50000"/>
                  </a:schemeClr>
                </a:solidFill>
                <a:latin typeface="Calibri" panose="020F0502020204030204" pitchFamily="34" charset="0"/>
                <a:cs typeface="Calibri" panose="020F0502020204030204" pitchFamily="34" charset="0"/>
              </a:rPr>
              <a:t>בניית תעודת זהות אישית. שיהוי קווי דמיון ביני לבין אחרות</a:t>
            </a:r>
          </a:p>
        </p:txBody>
      </p:sp>
      <p:sp>
        <p:nvSpPr>
          <p:cNvPr id="28" name="מלבן 15">
            <a:extLst>
              <a:ext uri="{FF2B5EF4-FFF2-40B4-BE49-F238E27FC236}">
                <a16:creationId xmlns:a16="http://schemas.microsoft.com/office/drawing/2014/main" id="{1923E753-2E69-4A80-ACAB-B23BE0A453D1}"/>
              </a:ext>
            </a:extLst>
          </p:cNvPr>
          <p:cNvSpPr/>
          <p:nvPr/>
        </p:nvSpPr>
        <p:spPr>
          <a:xfrm>
            <a:off x="5405391" y="4960508"/>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A4B2DD"/>
                </a:solidFill>
                <a:latin typeface="Calibri" panose="020F0502020204030204" pitchFamily="34" charset="0"/>
                <a:cs typeface="Calibri" panose="020F0502020204030204" pitchFamily="34" charset="0"/>
              </a:rPr>
              <a:t>צבעי הקשת</a:t>
            </a:r>
            <a:endParaRPr kumimoji="0" lang="he-IL" b="1" i="0" u="none" strike="noStrike" kern="1200" cap="none" spc="0" normalizeH="0" baseline="0" noProof="0" dirty="0">
              <a:ln>
                <a:noFill/>
              </a:ln>
              <a:solidFill>
                <a:srgbClr val="A4B2DD"/>
              </a:solidFill>
              <a:effectLst/>
              <a:uLnTx/>
              <a:uFillTx/>
              <a:latin typeface="Calibri" panose="020F0502020204030204" pitchFamily="34" charset="0"/>
              <a:cs typeface="Calibri" panose="020F0502020204030204" pitchFamily="34" charset="0"/>
            </a:endParaRPr>
          </a:p>
        </p:txBody>
      </p:sp>
      <p:sp>
        <p:nvSpPr>
          <p:cNvPr id="33" name="מלבן 15">
            <a:extLst>
              <a:ext uri="{FF2B5EF4-FFF2-40B4-BE49-F238E27FC236}">
                <a16:creationId xmlns:a16="http://schemas.microsoft.com/office/drawing/2014/main" id="{1923E753-2E69-4A80-ACAB-B23BE0A453D1}"/>
              </a:ext>
            </a:extLst>
          </p:cNvPr>
          <p:cNvSpPr/>
          <p:nvPr/>
        </p:nvSpPr>
        <p:spPr>
          <a:xfrm>
            <a:off x="7601584" y="2656738"/>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solidFill>
                  <a:srgbClr val="BBA4DD"/>
                </a:solidFill>
                <a:latin typeface="Calibri" panose="020F0502020204030204" pitchFamily="34" charset="0"/>
                <a:cs typeface="Calibri" panose="020F0502020204030204" pitchFamily="34" charset="0"/>
              </a:rPr>
              <a:t>כמו דג במים</a:t>
            </a:r>
            <a:endParaRPr kumimoji="0" lang="he-IL" b="1" i="0" u="none" strike="noStrike" kern="1200" cap="none" spc="0" normalizeH="0" baseline="0" noProof="0" dirty="0">
              <a:ln>
                <a:noFill/>
              </a:ln>
              <a:solidFill>
                <a:srgbClr val="BBA4DD"/>
              </a:solidFill>
              <a:effectLst/>
              <a:uLnTx/>
              <a:uFillTx/>
              <a:latin typeface="Calibri" panose="020F0502020204030204" pitchFamily="34" charset="0"/>
              <a:cs typeface="Calibri" panose="020F0502020204030204" pitchFamily="34" charset="0"/>
            </a:endParaRPr>
          </a:p>
        </p:txBody>
      </p:sp>
      <p:sp>
        <p:nvSpPr>
          <p:cNvPr id="38" name="מלבן 37">
            <a:extLst>
              <a:ext uri="{FF2B5EF4-FFF2-40B4-BE49-F238E27FC236}">
                <a16:creationId xmlns:a16="http://schemas.microsoft.com/office/drawing/2014/main" id="{8A973E30-FA50-4D6F-B3B8-3A38C9A9D8B7}"/>
              </a:ext>
            </a:extLst>
          </p:cNvPr>
          <p:cNvSpPr/>
          <p:nvPr/>
        </p:nvSpPr>
        <p:spPr>
          <a:xfrm>
            <a:off x="6814575" y="3350083"/>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92D050"/>
                </a:solidFill>
                <a:latin typeface="Calibri" panose="020F0502020204030204" pitchFamily="34" charset="0"/>
                <a:cs typeface="Calibri" panose="020F0502020204030204" pitchFamily="34" charset="0"/>
              </a:rPr>
              <a:t>זהות ושייכות</a:t>
            </a:r>
          </a:p>
        </p:txBody>
      </p:sp>
    </p:spTree>
    <p:extLst>
      <p:ext uri="{BB962C8B-B14F-4D97-AF65-F5344CB8AC3E}">
        <p14:creationId xmlns:p14="http://schemas.microsoft.com/office/powerpoint/2010/main" val="17245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4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4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10" name="TextBox 12">
            <a:extLst>
              <a:ext uri="{FF2B5EF4-FFF2-40B4-BE49-F238E27FC236}">
                <a16:creationId xmlns:a16="http://schemas.microsoft.com/office/drawing/2014/main" id="{E1B173F9-369A-4C9B-B414-52F749E93D63}"/>
              </a:ext>
            </a:extLst>
          </p:cNvPr>
          <p:cNvSpPr txBox="1"/>
          <p:nvPr/>
        </p:nvSpPr>
        <p:spPr>
          <a:xfrm>
            <a:off x="1589423" y="2615779"/>
            <a:ext cx="9978800" cy="2308324"/>
          </a:xfrm>
          <a:prstGeom prst="rect">
            <a:avLst/>
          </a:prstGeom>
          <a:noFill/>
        </p:spPr>
        <p:txBody>
          <a:bodyPr wrap="square">
            <a:spAutoFit/>
          </a:bodyPr>
          <a:lstStyle/>
          <a:p>
            <a:pPr marL="560070" indent="-514350">
              <a:lnSpc>
                <a:spcPct val="150000"/>
              </a:lnSpc>
              <a:buFont typeface="+mj-lt"/>
              <a:buAutoNum type="arabicPeriod"/>
            </a:pPr>
            <a:r>
              <a:rPr lang="he-IL" sz="3200" dirty="0">
                <a:solidFill>
                  <a:srgbClr val="002060"/>
                </a:solidFill>
                <a:latin typeface="Calibri Light" panose="020F0302020204030204" pitchFamily="34" charset="0"/>
                <a:cs typeface="Calibri Light" panose="020F0302020204030204" pitchFamily="34" charset="0"/>
              </a:rPr>
              <a:t>הגדרת ה"אני" באמצעות יצירת תעודת זהות אישית.</a:t>
            </a:r>
          </a:p>
          <a:p>
            <a:pPr marL="560070" indent="-514350">
              <a:lnSpc>
                <a:spcPct val="150000"/>
              </a:lnSpc>
              <a:buFont typeface="+mj-lt"/>
              <a:buAutoNum type="arabicPeriod"/>
            </a:pPr>
            <a:r>
              <a:rPr lang="he-IL" sz="3200" dirty="0">
                <a:solidFill>
                  <a:srgbClr val="002060"/>
                </a:solidFill>
                <a:latin typeface="Calibri Light" panose="020F0302020204030204" pitchFamily="34" charset="0"/>
                <a:cs typeface="Calibri Light" panose="020F0302020204030204" pitchFamily="34" charset="0"/>
              </a:rPr>
              <a:t>הרחבת נקודת המבט מהמישור האישי אל החברתי – </a:t>
            </a:r>
            <a:br>
              <a:rPr lang="en-US" sz="3200" dirty="0">
                <a:solidFill>
                  <a:srgbClr val="002060"/>
                </a:solidFill>
                <a:latin typeface="Calibri Light" panose="020F0302020204030204" pitchFamily="34" charset="0"/>
                <a:cs typeface="Calibri Light" panose="020F0302020204030204" pitchFamily="34" charset="0"/>
              </a:rPr>
            </a:br>
            <a:r>
              <a:rPr lang="he-IL" sz="3200" dirty="0">
                <a:solidFill>
                  <a:srgbClr val="002060"/>
                </a:solidFill>
                <a:latin typeface="Calibri Light" panose="020F0302020204030204" pitchFamily="34" charset="0"/>
                <a:cs typeface="Calibri Light" panose="020F0302020204030204" pitchFamily="34" charset="0"/>
              </a:rPr>
              <a:t>הדומה והשונה ביני לבין אחרות. </a:t>
            </a:r>
            <a:endParaRPr lang="he-IL" sz="3200" kern="0" spc="0" dirty="0">
              <a:solidFill>
                <a:srgbClr val="002060"/>
              </a:solidFill>
              <a:latin typeface="Calibri Light" panose="020F0302020204030204" pitchFamily="34" charset="0"/>
              <a:cs typeface="Calibri Light" panose="020F0302020204030204" pitchFamily="34" charset="0"/>
              <a:sym typeface="Arial"/>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34350" y="737914"/>
            <a:ext cx="609600" cy="579120"/>
          </a:xfrm>
          <a:prstGeom prst="rect">
            <a:avLst/>
          </a:prstGeom>
        </p:spPr>
      </p:pic>
    </p:spTree>
    <p:extLst>
      <p:ext uri="{BB962C8B-B14F-4D97-AF65-F5344CB8AC3E}">
        <p14:creationId xmlns:p14="http://schemas.microsoft.com/office/powerpoint/2010/main" val="21489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584775"/>
          </a:xfrm>
          <a:prstGeom prst="rect">
            <a:avLst/>
          </a:prstGeom>
          <a:noFill/>
        </p:spPr>
        <p:txBody>
          <a:bodyPr wrap="square">
            <a:spAutoFit/>
          </a:bodyPr>
          <a:lstStyle/>
          <a:p>
            <a:pPr marL="174625" marR="0" lvl="1" indent="-61913" defTabSz="914400" rtl="1" eaLnBrk="1" fontAlgn="auto" latinLnBrk="0" hangingPunct="1">
              <a:lnSpc>
                <a:spcPct val="100000"/>
              </a:lnSpc>
              <a:spcBef>
                <a:spcPts val="0"/>
              </a:spcBef>
              <a:spcAft>
                <a:spcPts val="0"/>
              </a:spcAft>
              <a:buClr>
                <a:srgbClr val="000000"/>
              </a:buClr>
              <a:buSzTx/>
              <a:tabLst/>
              <a:defRPr/>
            </a:pPr>
            <a:r>
              <a:rPr lang="he-IL" sz="1600" kern="0" dirty="0">
                <a:solidFill>
                  <a:srgbClr val="000000"/>
                </a:solidFill>
                <a:latin typeface="Calibri" panose="020F0502020204030204" pitchFamily="34" charset="0"/>
                <a:ea typeface="David"/>
                <a:cs typeface="Calibri" panose="020F0502020204030204" pitchFamily="34" charset="0"/>
                <a:sym typeface="David"/>
              </a:rPr>
              <a:t>התלמידות יזהו מאפיינים אישיים שלהן וילמדו להשוות בינן לבין אחרות.  </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3046988"/>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קוגניטיביות </a:t>
            </a:r>
            <a:endParaRPr lang="he-IL" sz="1600" b="1" kern="0" dirty="0">
              <a:solidFill>
                <a:srgbClr val="EF364C"/>
              </a:solidFill>
              <a:latin typeface="Calibri" panose="020F0502020204030204" pitchFamily="34" charset="0"/>
              <a:ea typeface="David"/>
              <a:cs typeface="Calibri" panose="020F0502020204030204" pitchFamily="34" charset="0"/>
              <a:sym typeface="David"/>
            </a:endParaRPr>
          </a:p>
          <a:p>
            <a:pPr marR="0" lvl="0" algn="r" defTabSz="914400" rtl="1" eaLnBrk="1" fontAlgn="auto" latinLnBrk="0" hangingPunct="1">
              <a:lnSpc>
                <a:spcPct val="100000"/>
              </a:lnSpc>
              <a:spcBef>
                <a:spcPts val="0"/>
              </a:spcBef>
              <a:spcAft>
                <a:spcPts val="0"/>
              </a:spcAft>
              <a:buClr>
                <a:srgbClr val="000000"/>
              </a:buClr>
              <a:buSzPts val="1800"/>
              <a:tabLst/>
              <a:defRPr/>
            </a:pPr>
            <a:r>
              <a:rPr lang="he-IL" sz="1600" kern="0" dirty="0">
                <a:solidFill>
                  <a:srgbClr val="000000"/>
                </a:solidFill>
                <a:latin typeface="Calibri" panose="020F0502020204030204" pitchFamily="34" charset="0"/>
                <a:ea typeface="David"/>
                <a:cs typeface="Calibri" panose="020F0502020204030204" pitchFamily="34" charset="0"/>
                <a:sym typeface="David"/>
              </a:rPr>
              <a:t>      עריכת השוואות, הסקת מסקנות, הבחנה בין דעות לעובדות</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רגשיות (תוך-אישי)</a:t>
            </a:r>
            <a:endParaRPr lang="en-US" sz="1600" kern="0" dirty="0">
              <a:solidFill>
                <a:srgbClr val="EF364C"/>
              </a:solidFill>
              <a:latin typeface="Calibri" panose="020F0502020204030204" pitchFamily="34" charset="0"/>
              <a:ea typeface="David"/>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הכרת העצמי</a:t>
            </a:r>
            <a:endParaRPr lang="he-IL" sz="1600" kern="0" dirty="0">
              <a:solidFill>
                <a:srgbClr val="000000"/>
              </a:solidFill>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גמישות מחשבתית</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Arial"/>
            </a:endParaRPr>
          </a:p>
          <a:p>
            <a:pPr marR="0" lvl="0" indent="-2592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a:t>
            </a:r>
            <a:r>
              <a:rPr kumimoji="0" lang="he-IL" sz="1600" b="1" i="0" u="none" strike="noStrike" kern="0" cap="none" spc="0" normalizeH="0" baseline="0" noProof="0" dirty="0">
                <a:ln>
                  <a:noFill/>
                </a:ln>
                <a:solidFill>
                  <a:srgbClr val="FF0000"/>
                </a:solidFill>
                <a:effectLst/>
                <a:uLnTx/>
                <a:uFillTx/>
                <a:latin typeface="Calibri" panose="020F0502020204030204" pitchFamily="34" charset="0"/>
                <a:ea typeface="David"/>
                <a:cs typeface="Calibri" panose="020F0502020204030204" pitchFamily="34" charset="0"/>
                <a:sym typeface="David"/>
              </a:rPr>
              <a:t> </a:t>
            </a:r>
            <a:r>
              <a:rPr lang="he-IL" sz="1600" b="1" kern="0" dirty="0">
                <a:solidFill>
                  <a:srgbClr val="EF364C"/>
                </a:solidFill>
                <a:latin typeface="Calibri" panose="020F0502020204030204" pitchFamily="34" charset="0"/>
                <a:cs typeface="Calibri" panose="020F0502020204030204" pitchFamily="34" charset="0"/>
                <a:sym typeface="David"/>
              </a:rPr>
              <a:t>חברתיות</a:t>
            </a:r>
            <a:r>
              <a:rPr lang="he-IL" sz="1600" b="1" kern="0" dirty="0">
                <a:solidFill>
                  <a:srgbClr val="FF0000"/>
                </a:solidFill>
                <a:latin typeface="Calibri" panose="020F0502020204030204" pitchFamily="34" charset="0"/>
                <a:cs typeface="Calibri" panose="020F0502020204030204" pitchFamily="34" charset="0"/>
                <a:sym typeface="David"/>
              </a:rPr>
              <a:t> </a:t>
            </a:r>
            <a:r>
              <a:rPr lang="he-IL" sz="1600" b="1" kern="0" dirty="0">
                <a:solidFill>
                  <a:srgbClr val="EF364C"/>
                </a:solidFill>
                <a:latin typeface="Calibri" panose="020F0502020204030204" pitchFamily="34" charset="0"/>
                <a:cs typeface="Calibri" panose="020F0502020204030204" pitchFamily="34" charset="0"/>
                <a:sym typeface="David"/>
              </a:rPr>
              <a:t>(בין-אישי)</a:t>
            </a:r>
            <a:endParaRPr lang="en-US" sz="1600" b="1" kern="0" dirty="0">
              <a:solidFill>
                <a:srgbClr val="EF364C"/>
              </a:solidFill>
              <a:latin typeface="Calibri" panose="020F0502020204030204" pitchFamily="34" charset="0"/>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מודעות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הקשבה, קבלה, </a:t>
            </a:r>
            <a:r>
              <a:rPr lang="he-IL" sz="1600" kern="0" dirty="0">
                <a:solidFill>
                  <a:srgbClr val="000000"/>
                </a:solidFill>
                <a:latin typeface="Calibri" panose="020F0502020204030204" pitchFamily="34" charset="0"/>
                <a:cs typeface="Calibri" panose="020F0502020204030204" pitchFamily="34" charset="0"/>
                <a:sym typeface="David"/>
              </a:rPr>
              <a:t>כבוד ורגישות</a:t>
            </a:r>
            <a:endParaRPr lang="he-IL" sz="1600" kern="0" dirty="0">
              <a:solidFill>
                <a:srgbClr val="000000"/>
              </a:solidFill>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t>–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כיבוד הזולת, אמפתיה</a:t>
            </a:r>
            <a:endParaRPr lang="he-IL" sz="1600" kern="0" dirty="0">
              <a:solidFill>
                <a:srgbClr val="000000"/>
              </a:solidFill>
              <a:latin typeface="Calibri" panose="020F0502020204030204" pitchFamily="34" charset="0"/>
              <a:cs typeface="Calibri" panose="020F0502020204030204" pitchFamily="34" charset="0"/>
              <a:sym typeface="Arial"/>
            </a:endParaRPr>
          </a:p>
          <a:p>
            <a:pPr marL="316800" marR="0" lvl="0" algn="r" defTabSz="914400" rtl="1" eaLnBrk="1" fontAlgn="auto" latinLnBrk="0" hangingPunct="1">
              <a:lnSpc>
                <a:spcPct val="100000"/>
              </a:lnSpc>
              <a:spcBef>
                <a:spcPts val="0"/>
              </a:spcBef>
              <a:spcAft>
                <a:spcPts val="0"/>
              </a:spcAft>
              <a:buClr>
                <a:srgbClr val="000000"/>
              </a:buClr>
              <a:buSzPts val="1800"/>
              <a:tabLst/>
              <a:defRPr/>
            </a:pP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David"/>
              </a:rPr>
            </a:b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793737" y="2716232"/>
            <a:ext cx="2454087" cy="1077218"/>
          </a:xfrm>
          <a:prstGeom prst="rect">
            <a:avLst/>
          </a:prstGeom>
          <a:noFill/>
        </p:spPr>
        <p:txBody>
          <a:bodyPr wrap="square">
            <a:spAutoFit/>
          </a:bodyPr>
          <a:lstStyle/>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a:solidFill>
                  <a:srgbClr val="000000"/>
                </a:solidFill>
                <a:latin typeface="Calibri" panose="020F0502020204030204" pitchFamily="34" charset="0"/>
                <a:ea typeface="David"/>
                <a:cs typeface="Calibri" panose="020F0502020204030204" pitchFamily="34" charset="0"/>
                <a:sym typeface="David"/>
              </a:rPr>
              <a:t>הגברת סובלנות</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קבלת השונה- כיבוד מנהגים וקהילות</a:t>
            </a:r>
            <a:r>
              <a:rPr kumimoji="0" lang="he-IL" sz="1600" b="0" i="0" u="none" strike="noStrike" kern="0" cap="none" spc="0" normalizeH="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שונות</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ידע</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מיומנויות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ערכים</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4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4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0883" y="681040"/>
            <a:ext cx="614363" cy="673817"/>
          </a:xfrm>
          <a:prstGeom prst="rect">
            <a:avLst/>
          </a:prstGeom>
        </p:spPr>
      </p:pic>
      <p:sp>
        <p:nvSpPr>
          <p:cNvPr id="5" name="מלבן 4">
            <a:extLst>
              <a:ext uri="{FF2B5EF4-FFF2-40B4-BE49-F238E27FC236}">
                <a16:creationId xmlns:a16="http://schemas.microsoft.com/office/drawing/2014/main" id="{16163BA4-85A1-4DB5-B1E9-4EED8E3C02E0}"/>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err="1">
                <a:latin typeface="Calibri" panose="020F0502020204030204" pitchFamily="34" charset="0"/>
                <a:cs typeface="Calibri" panose="020F0502020204030204" pitchFamily="34" charset="0"/>
              </a:rPr>
              <a:t>פרקטיקות</a:t>
            </a:r>
            <a:r>
              <a:rPr lang="he-IL" sz="2400" b="1" dirty="0">
                <a:latin typeface="Calibri" panose="020F0502020204030204" pitchFamily="34" charset="0"/>
                <a:cs typeface="Calibri" panose="020F0502020204030204" pitchFamily="34" charset="0"/>
              </a:rPr>
              <a:t> העשרה והרחבה</a:t>
            </a:r>
          </a:p>
        </p:txBody>
      </p:sp>
    </p:spTree>
    <p:extLst>
      <p:ext uri="{BB962C8B-B14F-4D97-AF65-F5344CB8AC3E}">
        <p14:creationId xmlns:p14="http://schemas.microsoft.com/office/powerpoint/2010/main" val="370671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1511" y="591736"/>
            <a:ext cx="914400" cy="914400"/>
          </a:xfrm>
          <a:prstGeom prst="rect">
            <a:avLst/>
          </a:prstGeom>
        </p:spPr>
      </p:pic>
      <p:sp>
        <p:nvSpPr>
          <p:cNvPr id="27" name="TextBox 26">
            <a:extLst>
              <a:ext uri="{FF2B5EF4-FFF2-40B4-BE49-F238E27FC236}">
                <a16:creationId xmlns:a16="http://schemas.microsoft.com/office/drawing/2014/main" id="{503CC721-7732-4171-94D5-49E6D3C19B3F}"/>
              </a:ext>
            </a:extLst>
          </p:cNvPr>
          <p:cNvSpPr txBox="1"/>
          <p:nvPr/>
        </p:nvSpPr>
        <p:spPr>
          <a:xfrm>
            <a:off x="8725837" y="3959860"/>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בניית תעודת זהות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44546A"/>
                </a:solidFill>
                <a:latin typeface="Calibri" panose="020F0502020204030204" pitchFamily="34" charset="0"/>
                <a:cs typeface="Calibri" panose="020F0502020204030204" pitchFamily="34" charset="0"/>
              </a:rPr>
              <a:t>אישית</a:t>
            </a: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t>
            </a:r>
          </a:p>
        </p:txBody>
      </p:sp>
      <p:sp>
        <p:nvSpPr>
          <p:cNvPr id="23" name="TextBox 22">
            <a:extLst>
              <a:ext uri="{FF2B5EF4-FFF2-40B4-BE49-F238E27FC236}">
                <a16:creationId xmlns:a16="http://schemas.microsoft.com/office/drawing/2014/main" id="{0A03B297-B220-4325-BE5D-BAF97722C9A2}"/>
              </a:ext>
            </a:extLst>
          </p:cNvPr>
          <p:cNvSpPr txBox="1"/>
          <p:nvPr/>
        </p:nvSpPr>
        <p:spPr>
          <a:xfrm>
            <a:off x="288904" y="3756597"/>
            <a:ext cx="220127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סיכום</a:t>
            </a: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9785697" y="3207152"/>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7798804" y="3199175"/>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1395270" y="3249928"/>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3560430" y="322760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26">
            <a:extLst>
              <a:ext uri="{FF2B5EF4-FFF2-40B4-BE49-F238E27FC236}">
                <a16:creationId xmlns:a16="http://schemas.microsoft.com/office/drawing/2014/main" id="{89ED39AF-C27B-465B-9DB6-40EC87B15FF5}"/>
              </a:ext>
            </a:extLst>
          </p:cNvPr>
          <p:cNvSpPr txBox="1"/>
          <p:nvPr/>
        </p:nvSpPr>
        <p:spPr>
          <a:xfrm>
            <a:off x="6923806" y="3997619"/>
            <a:ext cx="159425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פעילות קבוצתית – 'נחשו מי אני'</a:t>
            </a:r>
          </a:p>
        </p:txBody>
      </p:sp>
      <p:sp>
        <p:nvSpPr>
          <p:cNvPr id="28" name="תיבת טקסט 27">
            <a:extLst>
              <a:ext uri="{FF2B5EF4-FFF2-40B4-BE49-F238E27FC236}">
                <a16:creationId xmlns:a16="http://schemas.microsoft.com/office/drawing/2014/main" id="{74B0B775-F49D-4B61-839B-6B2E32C0FDA4}"/>
              </a:ext>
            </a:extLst>
          </p:cNvPr>
          <p:cNvSpPr txBox="1"/>
          <p:nvPr/>
        </p:nvSpPr>
        <p:spPr>
          <a:xfrm>
            <a:off x="2714829" y="4010874"/>
            <a:ext cx="1691202"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הבהרת המסרים שנלמדו בשיעור</a:t>
            </a:r>
          </a:p>
        </p:txBody>
      </p:sp>
      <p:cxnSp>
        <p:nvCxnSpPr>
          <p:cNvPr id="34" name="מחבר ישר 33">
            <a:extLst>
              <a:ext uri="{FF2B5EF4-FFF2-40B4-BE49-F238E27FC236}">
                <a16:creationId xmlns:a16="http://schemas.microsoft.com/office/drawing/2014/main" id="{55248450-1A67-4E0B-BC0B-BAE15CA6C010}"/>
              </a:ext>
            </a:extLst>
          </p:cNvPr>
          <p:cNvCxnSpPr>
            <a:cxnSpLocks/>
          </p:cNvCxnSpPr>
          <p:nvPr/>
        </p:nvCxnSpPr>
        <p:spPr>
          <a:xfrm>
            <a:off x="5764530" y="3199175"/>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40" name="תיבת טקסט 39">
            <a:extLst>
              <a:ext uri="{FF2B5EF4-FFF2-40B4-BE49-F238E27FC236}">
                <a16:creationId xmlns:a16="http://schemas.microsoft.com/office/drawing/2014/main" id="{81A3F758-0037-47F9-AF2F-BDC70FDB61FF}"/>
              </a:ext>
            </a:extLst>
          </p:cNvPr>
          <p:cNvSpPr txBox="1"/>
          <p:nvPr/>
        </p:nvSpPr>
        <p:spPr>
          <a:xfrm>
            <a:off x="4592752" y="4010874"/>
            <a:ext cx="2331720"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שאלות לדיון בכיתה</a:t>
            </a:r>
          </a:p>
        </p:txBody>
      </p:sp>
    </p:spTree>
    <p:extLst>
      <p:ext uri="{BB962C8B-B14F-4D97-AF65-F5344CB8AC3E}">
        <p14:creationId xmlns:p14="http://schemas.microsoft.com/office/powerpoint/2010/main" val="426203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גרפיקה 14">
            <a:extLst>
              <a:ext uri="{FF2B5EF4-FFF2-40B4-BE49-F238E27FC236}">
                <a16:creationId xmlns:a16="http://schemas.microsoft.com/office/drawing/2014/main" id="{82BE7F91-95B6-4E6B-A365-CA6414B663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000" y="467232"/>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7872522" y="509064"/>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הנחיות להוראת השיעור</a:t>
            </a:r>
          </a:p>
        </p:txBody>
      </p:sp>
      <p:sp>
        <p:nvSpPr>
          <p:cNvPr id="4" name="מלבן 3">
            <a:extLst>
              <a:ext uri="{FF2B5EF4-FFF2-40B4-BE49-F238E27FC236}">
                <a16:creationId xmlns:a16="http://schemas.microsoft.com/office/drawing/2014/main" id="{E869661C-3A48-4318-866F-D7229F46C0D6}"/>
              </a:ext>
            </a:extLst>
          </p:cNvPr>
          <p:cNvSpPr/>
          <p:nvPr/>
        </p:nvSpPr>
        <p:spPr>
          <a:xfrm>
            <a:off x="309847"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3200" dirty="0">
                <a:solidFill>
                  <a:srgbClr val="002060"/>
                </a:solidFill>
                <a:latin typeface="Calibri Light" panose="020F0302020204030204" pitchFamily="34" charset="0"/>
                <a:cs typeface="Calibri Light" panose="020F0302020204030204" pitchFamily="34" charset="0"/>
              </a:rPr>
              <a:t>השקופיות הבאות מפרטות את מהלך השיעור ומיועדות להצגה בשיעור.</a:t>
            </a:r>
          </a:p>
          <a:p>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בגוף כל שקופית מופיע התוכן להקרנה ולעבודה עם התלמידות.</a:t>
            </a:r>
          </a:p>
          <a:p>
            <a:pPr marL="457200" indent="-457200">
              <a:buFont typeface="Heebo" panose="00000500000000000000" pitchFamily="2" charset="-79"/>
              <a:buChar char="«"/>
            </a:pPr>
            <a:r>
              <a:rPr lang="he-IL" sz="3200" dirty="0">
                <a:solidFill>
                  <a:srgbClr val="002060"/>
                </a:solidFill>
                <a:latin typeface="Calibri Light" panose="020F0302020204030204" pitchFamily="34" charset="0"/>
                <a:cs typeface="Calibri Light" panose="020F0302020204030204" pitchFamily="34" charset="0"/>
              </a:rPr>
              <a:t>בתחתית השקופית (בהערות) נמצאות הרחבות והנחיות לך – המורה.</a:t>
            </a:r>
          </a:p>
          <a:p>
            <a:endParaRPr lang="he-IL" sz="3200" dirty="0">
              <a:solidFill>
                <a:srgbClr val="002060"/>
              </a:solidFill>
              <a:latin typeface="Calibri Light" panose="020F0302020204030204" pitchFamily="34" charset="0"/>
              <a:cs typeface="Calibri Light" panose="020F0302020204030204" pitchFamily="34" charset="0"/>
            </a:endParaRPr>
          </a:p>
          <a:p>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3760" y="794063"/>
            <a:ext cx="672137" cy="508201"/>
          </a:xfrm>
          <a:prstGeom prst="rect">
            <a:avLst/>
          </a:prstGeom>
        </p:spPr>
      </p:pic>
    </p:spTree>
    <p:extLst>
      <p:ext uri="{BB962C8B-B14F-4D97-AF65-F5344CB8AC3E}">
        <p14:creationId xmlns:p14="http://schemas.microsoft.com/office/powerpoint/2010/main" val="233649150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TotalTime>
  <Words>1456</Words>
  <Application>Microsoft Office PowerPoint</Application>
  <PresentationFormat>מסך רחב</PresentationFormat>
  <Paragraphs>195</Paragraphs>
  <Slides>19</Slides>
  <Notes>15</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19</vt:i4>
      </vt:variant>
    </vt:vector>
  </HeadingPairs>
  <TitlesOfParts>
    <vt:vector size="28" baseType="lpstr">
      <vt:lpstr>Arial</vt:lpstr>
      <vt:lpstr>Calibri</vt:lpstr>
      <vt:lpstr>Calibri Light</vt:lpstr>
      <vt:lpstr>David</vt:lpstr>
      <vt:lpstr>Gisha</vt:lpstr>
      <vt:lpstr>Heebo</vt:lpstr>
      <vt:lpstr>Open Sans</vt:lpstr>
      <vt:lpstr>Times New Roman</vt:lpstr>
      <vt:lpstr>ערכת נושא Office</vt:lpstr>
      <vt:lpstr>מצגת של PowerPoint‏</vt:lpstr>
      <vt:lpstr>מצגת של PowerPoint‏</vt:lpstr>
      <vt:lpstr>מצגת של PowerPoint‏</vt:lpstr>
      <vt:lpstr>מן המקורות</vt:lpstr>
      <vt:lpstr>מצגת של PowerPoint‏</vt:lpstr>
      <vt:lpstr>מטרות השיעור</vt:lpstr>
      <vt:lpstr>ידע, מיומנויות וערכים</vt:lpstr>
      <vt:lpstr>מצגת של PowerPoint‏</vt:lpstr>
      <vt:lpstr>מצגת של PowerPoint‏</vt:lpstr>
      <vt:lpstr>מצגת של PowerPoint‏</vt:lpstr>
      <vt:lpstr>מה נלמד היום?</vt:lpstr>
      <vt:lpstr>תעודת הזהות שלי –  הכל הכל ביחד... זה אני! </vt:lpstr>
      <vt:lpstr>נחשו מי  אני?</vt:lpstr>
      <vt:lpstr>מצגת של PowerPoint‏</vt:lpstr>
      <vt:lpstr>מצגת של PowerPoint‏</vt:lpstr>
      <vt:lpstr>המסר בעין יהודית</vt:lpstr>
      <vt:lpstr>מצגת של PowerPoint‏</vt:lpstr>
      <vt:lpstr>מצגת של PowerPoint‏</vt:lpstr>
      <vt:lpstr>תעודת הזהות שלי –  הכל הכל ביחד... זה אני!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נעמה קנטמן</cp:lastModifiedBy>
  <cp:revision>134</cp:revision>
  <dcterms:created xsi:type="dcterms:W3CDTF">2021-07-12T08:06:42Z</dcterms:created>
  <dcterms:modified xsi:type="dcterms:W3CDTF">2023-03-26T09:34:18Z</dcterms:modified>
</cp:coreProperties>
</file>