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dXIQXLpezzXBci8TXufP3K2Gw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למורה: להזמין 3-5 תלמידים לשתף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המסר: לעיתים, הכעס שאנחנו מרגישים גורם לנו לעשות דברים שבהמשך, נצטער עליהם.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בזמן כל שיתוף, נבקש מהילד/ה ששיתף/ה לספר "כמה כעס/ה", באמצעות הצגת מד-הכעס המופיע בשקופית הבאה.</a:t>
            </a:r>
            <a:endParaRPr/>
          </a:p>
        </p:txBody>
      </p:sp>
      <p:sp>
        <p:nvSpPr>
          <p:cNvPr id="288" name="Google Shape;288;p1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אֶשְׁאַל אֶת עַצְמִי: כַּמָּה כָּעַסְתִּי?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27B2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למורה: 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ניתן לבקש מהתלמידים דוגמאות לאירועים שבהם כעסו ולהזמין אותם להסביר מה היתה מידת הכעס שלהם בעקבות אותו אירוע. דוגמאות למצבים שמעוררים כעס: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כשאני לא מצליח/ה לעשות משהו שאני מאוד רוצה/ אוהב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כשצריך לוותר 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כשצריך לישון מוקדם ויש לי עוד מה לעשות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27B2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נחלק לתלמידים את הסימניות. (נמצאת בסוף המצגת)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נסביר כי יצבעו את הסימניה לפי הצבעים שמשקפים את הרגשות שלהם בכל מצב. 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ניתן לומר כי לכל אחד/ת יש את מד הכעס שלו. מצב אחד יכול לעורר כעס בעוצמה גבוהה מאוד בילד/ה אחד/ת ובעוצמה נמוכה בילד/ אחר/ת.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4" name="Google Shape;314;p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נבקש מהילדים להיזכר במקרה ובכל פעם נשאל שאלה ונבקש מהם להצביע על מד הכעס שלהם – כמה כעס הרגישו באותו זמן.</a:t>
            </a:r>
            <a:endParaRPr/>
          </a:p>
        </p:txBody>
      </p:sp>
      <p:sp>
        <p:nvSpPr>
          <p:cNvPr id="322" name="Google Shape;322;p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4" name="Google Shape;334;p2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מסכמים שיעור: כל תלמיד/ה יבחר משפט שהוא/היא רוצה להתייחס אליו.</a:t>
            </a:r>
            <a:endParaRPr/>
          </a:p>
        </p:txBody>
      </p:sp>
      <p:sp>
        <p:nvSpPr>
          <p:cNvPr id="367" name="Google Shape;367;p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למורה: ניתן לחלק לתלמידים ולבקש שיצבעו כל אחד מהרגשות שעל מד הכעס בצבע המתאים לדעתם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חשוב לחזור על הכללים המרכזיים בכל שיעור, על מנת לבסס מרחב בטוח המאפשר שיח רגשי בין התלמידים.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למורה: ניתן להסביר שאפשר לשתף אחרים בנושא, אך לספר רק על עצמי</a:t>
            </a: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/>
              <a:t>נזכר בשיעור הקודם כדי לייצר חיבור לשיעור הנוכחי ולשמור על רצף</a:t>
            </a:r>
            <a:endParaRPr/>
          </a:p>
        </p:txBody>
      </p:sp>
      <p:sp>
        <p:nvSpPr>
          <p:cNvPr id="190" name="Google Shape;190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עודדו את התלמידים לתאר את הכעס שלהם בצבעים, בגודל, בצורה...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התלמידים יציגו בפני החברים את הכעס שלהם.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לדיון בכיתה">
  <p:cSld name="שאלות לדיון בכיתה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5" name="Google Shape;95;p4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2"/>
          <p:cNvSpPr txBox="1"/>
          <p:nvPr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02" name="Google Shape;102;p4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3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4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4"/>
          <p:cNvSpPr txBox="1"/>
          <p:nvPr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1"/>
          </p:nvPr>
        </p:nvSpPr>
        <p:spPr>
          <a:xfrm>
            <a:off x="1505527" y="2246457"/>
            <a:ext cx="905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0" name="Google Shape;30;p3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7" name="Google Shape;37;p3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4"/>
          <p:cNvSpPr txBox="1"/>
          <p:nvPr/>
        </p:nvSpPr>
        <p:spPr>
          <a:xfrm>
            <a:off x="2586182" y="189529"/>
            <a:ext cx="69134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ללית">
  <p:cSld name="כללית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>
  <p:cSld name="מה נלמד היום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62216">
            <a:off x="9720414" y="316224"/>
            <a:ext cx="1142698" cy="58433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1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נלמד היום?</a:t>
            </a:r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-7673" y="-30535"/>
            <a:ext cx="12199673" cy="50699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0" y="2594478"/>
            <a:ext cx="12192000" cy="4263522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1308174" y="724050"/>
            <a:ext cx="99348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יחידת לימוד בכישורי חיים</a:t>
            </a:r>
            <a:endParaRPr sz="400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iw-IL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מיומנויות לחיזוק כוחות וחוסן בשגרה ובחירום</a:t>
            </a:r>
            <a:br>
              <a:rPr lang="iw-IL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473828" y="2910304"/>
            <a:ext cx="922175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לוֹמְדִים לָשִׂים לֵב לַכַּעַס</a:t>
            </a: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309687" y="5391344"/>
            <a:ext cx="6692346" cy="9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שכבת א</a:t>
            </a:r>
            <a:r>
              <a:rPr lang="he-IL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תלמודי תורה חמ"</a:t>
            </a:r>
            <a:r>
              <a:rPr lang="he-IL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ד</a:t>
            </a:r>
            <a:endParaRPr dirty="0"/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372" y="5039397"/>
            <a:ext cx="5300642" cy="13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294039" y="5235728"/>
            <a:ext cx="3491753" cy="88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lang="iw-IL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מודעות עצמית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9771463" y="100866"/>
            <a:ext cx="75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A62172"/>
                </a:solidFill>
                <a:latin typeface="Calibri"/>
                <a:ea typeface="Calibri"/>
                <a:cs typeface="Calibri"/>
                <a:sym typeface="Calibri"/>
              </a:rPr>
              <a:t>בס"ד</a:t>
            </a:r>
            <a:endParaRPr sz="1800">
              <a:solidFill>
                <a:srgbClr val="A621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 descr="https://lh4.googleusercontent.com/8nRRSCAcVTz6bY4JOpdRVQLqYC2-9FNFzr01ZHnANkdWoXgfBA8ZiUiq5SdUpJlx1NvNt1_xVh4dNYQztGfeqFRU3E1WRjRHcksMLGmdX4hu_WPe7nX_DKwB5he-5rid4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4938" y="85882"/>
            <a:ext cx="1457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516778" y="604514"/>
            <a:ext cx="181364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כישורי חיים</a:t>
            </a:r>
            <a:endParaRPr sz="2000" b="1">
              <a:solidFill>
                <a:srgbClr val="1E9E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>
                <a:solidFill>
                  <a:srgbClr val="1E9EE4"/>
                </a:solidFill>
                <a:latin typeface="Calibri"/>
                <a:ea typeface="Calibri"/>
                <a:cs typeface="Calibri"/>
                <a:sym typeface="Calibri"/>
              </a:rPr>
              <a:t>לגדול </a:t>
            </a:r>
            <a:r>
              <a:rPr lang="iw-IL" sz="1400" b="1">
                <a:solidFill>
                  <a:srgbClr val="1795DA"/>
                </a:solidFill>
                <a:latin typeface="Calibri"/>
                <a:ea typeface="Calibri"/>
                <a:cs typeface="Calibri"/>
                <a:sym typeface="Calibri"/>
              </a:rPr>
              <a:t>עם כ"ח בחמ"ד</a:t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4713105" y="3946970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שיעור ראשון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6821" y="85885"/>
            <a:ext cx="3039180" cy="144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iw-IL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הַכַּעַס...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838200" y="1824129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iw-IL" sz="4000" dirty="0"/>
              <a:t>כָּל אֶחָד צִיֵּר אֶת הַכַּעַס אַחֶרֶת.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228600" lvl="0" indent="-254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iw-IL" sz="4000" dirty="0"/>
              <a:t>כָּל אֶחָד גַּם עָשׂוּי</a:t>
            </a:r>
            <a:r>
              <a:rPr lang="he-IL" sz="4000" dirty="0"/>
              <a:t> </a:t>
            </a:r>
            <a:r>
              <a:rPr lang="iw-IL" sz="4000" dirty="0"/>
              <a:t>לְבַטֵּא אֶת הַכַּעַס  בְּהִתְנַהֲגוּת אַחֶרֶת.</a:t>
            </a:r>
            <a:endParaRPr dirty="0"/>
          </a:p>
        </p:txBody>
      </p:sp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1124" y="3652903"/>
            <a:ext cx="4154991" cy="340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053342" y="4538754"/>
            <a:ext cx="27705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אֵיךְ אַתֶּם מְבַטְּאִים אֶת הַכַּעַס שֶׁלָּכֶם?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563880" y="435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iw-IL" sz="5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וּמָה קָרָה עִם מִיכָאֵל וְ</a:t>
            </a:r>
            <a:r>
              <a:rPr lang="he-IL" sz="5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נועם</a:t>
            </a:r>
            <a:r>
              <a:rPr lang="iw-IL" sz="5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iw-IL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34" name="Google Shape;234;p11"/>
          <p:cNvSpPr txBox="1">
            <a:spLocks noGrp="1"/>
          </p:cNvSpPr>
          <p:nvPr>
            <p:ph type="body" idx="1"/>
          </p:nvPr>
        </p:nvSpPr>
        <p:spPr>
          <a:xfrm>
            <a:off x="-3452553" y="265080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iw-IL" sz="5400" dirty="0"/>
              <a:t>מִיכָאֵל כַּעַס מְאוֹד.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iw-IL" sz="5400" dirty="0"/>
              <a:t>הוּא דָּחַף אֶת </a:t>
            </a:r>
            <a:r>
              <a:rPr lang="he-IL" sz="5400" dirty="0"/>
              <a:t>נועם</a:t>
            </a:r>
            <a:r>
              <a:rPr lang="iw-IL" sz="5400" dirty="0"/>
              <a:t>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he-IL" sz="5400" dirty="0"/>
              <a:t>נועם</a:t>
            </a:r>
            <a:r>
              <a:rPr lang="iw-IL" sz="5400" dirty="0"/>
              <a:t> נָפל וְנֶחְבּל.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5294" y="2941320"/>
            <a:ext cx="2147847" cy="2018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9CA1E69C-4F1B-B5BB-F85C-2E60CC11CDA1}"/>
              </a:ext>
            </a:extLst>
          </p:cNvPr>
          <p:cNvSpPr/>
          <p:nvPr/>
        </p:nvSpPr>
        <p:spPr>
          <a:xfrm>
            <a:off x="8764172" y="3094892"/>
            <a:ext cx="1125416" cy="334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w-IL" sz="4800" dirty="0"/>
              <a:t>אָז מָה שְׁלוֹם </a:t>
            </a:r>
            <a:r>
              <a:rPr lang="he-IL" sz="4800" dirty="0"/>
              <a:t>נועם</a:t>
            </a:r>
            <a:r>
              <a:rPr lang="iw-IL" sz="4800" dirty="0"/>
              <a:t> וּמִיכָאֵל?</a:t>
            </a:r>
            <a:endParaRPr dirty="0"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692727" y="1487055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/>
              <a:t>אִמָּא וְאַבָּא הִגִּיעוּ בִּמְהֵרָה...</a:t>
            </a:r>
            <a:endParaRPr sz="4000"/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/>
              <a:t>מִיכָאֵל אָמַר: </a:t>
            </a:r>
            <a:r>
              <a:rPr lang="iw-IL" sz="4400" b="1">
                <a:solidFill>
                  <a:srgbClr val="0C0C0C"/>
                </a:solidFill>
              </a:rPr>
              <a:t>הַכַּעַס הִשְׁתַּלֵּט עָלַי!</a:t>
            </a:r>
            <a:endParaRPr sz="4000" b="1">
              <a:solidFill>
                <a:srgbClr val="0C0C0C"/>
              </a:solidFill>
            </a:endParaRPr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6045" y="4174435"/>
            <a:ext cx="3470991" cy="284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576263" y="4934144"/>
            <a:ext cx="27705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לְמָה מִיכָאֵל הִתְכַּוֵּן?</a:t>
            </a:r>
            <a:endParaRPr/>
          </a:p>
        </p:txBody>
      </p:sp>
      <p:pic>
        <p:nvPicPr>
          <p:cNvPr id="244" name="Google Shape;244;p12" descr="Kawaii, Face, Angry, Cute, Yellow, Anger, Annoy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896" y="4458327"/>
            <a:ext cx="1830239" cy="183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417629" cy="132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iw-IL" sz="5400"/>
              <a:t>סוֹף הַסִּפּוּר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532360" y="1330221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 dirty="0"/>
              <a:t>אַבָּא וְאִמָּא שׂוֹחֲחוּ עִם מִיכָאֵל </a:t>
            </a:r>
            <a:r>
              <a:rPr lang="iw-IL" sz="4000" dirty="0">
                <a:solidFill>
                  <a:srgbClr val="FF0000"/>
                </a:solidFill>
              </a:rPr>
              <a:t>וְעִם</a:t>
            </a:r>
            <a:r>
              <a:rPr lang="iw-IL" sz="4000" dirty="0"/>
              <a:t> </a:t>
            </a:r>
            <a:r>
              <a:rPr lang="he-IL" sz="4000" dirty="0"/>
              <a:t>נועם</a:t>
            </a:r>
            <a:r>
              <a:rPr lang="iw-IL" sz="4000" dirty="0"/>
              <a:t> עַל מָה שֶׁקָּרָה</a:t>
            </a:r>
            <a:endParaRPr dirty="0"/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 dirty="0"/>
              <a:t>מִיכָאֵל וְ</a:t>
            </a:r>
            <a:r>
              <a:rPr lang="he-IL" sz="4000" dirty="0"/>
              <a:t>נועם</a:t>
            </a:r>
            <a:r>
              <a:rPr lang="iw-IL" sz="4000" dirty="0"/>
              <a:t> הִתְנַצְּלוּ וּבִּקְּשׁוּ סְלִיחָה אֶחָד מֵהַשֵּׁנִי.</a:t>
            </a:r>
            <a:endParaRPr sz="4000" b="1" dirty="0">
              <a:solidFill>
                <a:srgbClr val="0C0C0C"/>
              </a:solidFill>
            </a:endParaRPr>
          </a:p>
        </p:txBody>
      </p:sp>
      <p:pic>
        <p:nvPicPr>
          <p:cNvPr id="251" name="Google Shape;251;p13" descr="Owl, Yellow, D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994" y="4044846"/>
            <a:ext cx="3142486" cy="24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>
            <a:spLocks noGrp="1"/>
          </p:cNvSpPr>
          <p:nvPr>
            <p:ph type="body" idx="1"/>
          </p:nvPr>
        </p:nvSpPr>
        <p:spPr>
          <a:xfrm>
            <a:off x="2964716" y="924560"/>
            <a:ext cx="7632164" cy="296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w-IL" sz="4800"/>
              <a:t>לִפְעָמִים הַכַּעַס מִשְׁתַּלֵּט עָלֵינוּ,</a:t>
            </a:r>
            <a:endParaRPr/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w-IL" sz="4800"/>
              <a:t> ו</a:t>
            </a:r>
            <a:r>
              <a:rPr lang="iw-IL" sz="4800">
                <a:solidFill>
                  <a:srgbClr val="0C0C0C"/>
                </a:solidFill>
              </a:rPr>
              <a:t>אֲנַחְנוּ עֲלוּלִים לִפְגֹּעַ בַּאֲחֵרִים</a:t>
            </a:r>
            <a:endParaRPr/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ct val="100000"/>
              <a:buNone/>
            </a:pPr>
            <a:r>
              <a:rPr lang="iw-IL" sz="4800">
                <a:solidFill>
                  <a:srgbClr val="0C0C0C"/>
                </a:solidFill>
              </a:rPr>
              <a:t> וְגַם בְּעַצְמֵנוּ.</a:t>
            </a:r>
            <a:endParaRPr/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>
              <a:solidFill>
                <a:srgbClr val="0C0C0C"/>
              </a:solidFill>
            </a:endParaRPr>
          </a:p>
        </p:txBody>
      </p:sp>
      <p:pic>
        <p:nvPicPr>
          <p:cNvPr id="281" name="Google Shape;281;p16" descr="מקס ההאסקי כועס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606" y="4572617"/>
            <a:ext cx="1758090" cy="175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 descr="פנדה כוע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6302" y="4259863"/>
            <a:ext cx="2295304" cy="229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 descr="חתול טופי כועס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2933" y="4109864"/>
            <a:ext cx="2595303" cy="259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 descr="Bees, Angry, Insect, Yellow, Black, Stripes, Macr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4876" y="4437887"/>
            <a:ext cx="1966430" cy="189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838200" y="3900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iw-IL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רֶגַע חוֹשְׁבִים..</a:t>
            </a:r>
            <a:br>
              <a:rPr lang="iw-IL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body" idx="1"/>
          </p:nvPr>
        </p:nvSpPr>
        <p:spPr>
          <a:xfrm>
            <a:off x="5158597" y="2468125"/>
            <a:ext cx="6493055" cy="23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 dirty="0"/>
              <a:t>הַאִם </a:t>
            </a:r>
            <a:r>
              <a:rPr lang="iw-IL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גַּם לָכֶם</a:t>
            </a:r>
            <a:r>
              <a:rPr lang="iw-IL" sz="4000" dirty="0"/>
              <a:t> קָרָה שֶׁכְּעַסְתֶּם</a:t>
            </a:r>
            <a:endParaRPr dirty="0"/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w-IL" sz="4000" dirty="0"/>
              <a:t> וּפְגַעְתֶּם בְּמִישֶׁהוּ</a:t>
            </a:r>
            <a:r>
              <a:rPr lang="he-IL" sz="4000" dirty="0"/>
              <a:t>? מתי זה היה</a:t>
            </a:r>
            <a:r>
              <a:rPr lang="iw-IL" sz="4000" dirty="0"/>
              <a:t>?</a:t>
            </a:r>
            <a:r>
              <a:rPr lang="he-IL" sz="4000" dirty="0"/>
              <a:t>? איך אתה הרגשת?</a:t>
            </a:r>
            <a:r>
              <a:rPr lang="en-US" sz="4000" dirty="0"/>
              <a:t> </a:t>
            </a:r>
            <a:r>
              <a:rPr lang="he-IL" sz="4000" dirty="0"/>
              <a:t>איך השני הרגיש?</a:t>
            </a:r>
            <a:endParaRPr dirty="0"/>
          </a:p>
        </p:txBody>
      </p:sp>
      <p:pic>
        <p:nvPicPr>
          <p:cNvPr id="292" name="Google Shape;2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663" y="1831707"/>
            <a:ext cx="4802654" cy="4802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/>
          <p:nvPr/>
        </p:nvSpPr>
        <p:spPr>
          <a:xfrm>
            <a:off x="3248674" y="228600"/>
            <a:ext cx="51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/>
          </a:p>
        </p:txBody>
      </p:sp>
      <p:sp>
        <p:nvSpPr>
          <p:cNvPr id="299" name="Google Shape;299;p18"/>
          <p:cNvSpPr txBox="1"/>
          <p:nvPr/>
        </p:nvSpPr>
        <p:spPr>
          <a:xfrm>
            <a:off x="1485188" y="1756831"/>
            <a:ext cx="922162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נַסּוּ לְהַסְבִּיר כַּמָּה כְּעַסְתֶּם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בְּאֶמְצָעוּת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/>
          </a:p>
        </p:txBody>
      </p:sp>
      <p:pic>
        <p:nvPicPr>
          <p:cNvPr id="300" name="Google Shape;3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536" y="4050571"/>
            <a:ext cx="10601863" cy="238983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/>
          <p:nvPr/>
        </p:nvSpPr>
        <p:spPr>
          <a:xfrm>
            <a:off x="8591908" y="3450565"/>
            <a:ext cx="21149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תוספת הערה למטה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/>
        </p:nvSpPr>
        <p:spPr>
          <a:xfrm>
            <a:off x="3543300" y="228600"/>
            <a:ext cx="51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2543174" y="1510393"/>
            <a:ext cx="741045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dirty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"מַד הַכַּעַס" עוֹזֵר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dirty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לָשִׂים לֵב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dirty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כַּמָּה אֲנִי כּוֹעֵ</a:t>
            </a:r>
            <a:r>
              <a:rPr lang="he-IL" sz="4800" dirty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ס</a:t>
            </a:r>
            <a:endParaRPr dirty="0"/>
          </a:p>
        </p:txBody>
      </p:sp>
      <p:pic>
        <p:nvPicPr>
          <p:cNvPr id="309" name="Google Shape;309;p19" descr="Pixel Sel, Emosi, Kemarahan, Ekspresi, Emotikon, Agres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459345"/>
            <a:ext cx="2383639" cy="229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468" y="4177180"/>
            <a:ext cx="10601863" cy="23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/>
        </p:nvSpPr>
        <p:spPr>
          <a:xfrm>
            <a:off x="3248674" y="228600"/>
            <a:ext cx="51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174918" y="1674674"/>
            <a:ext cx="1125291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כָּעֵת, תָּכִינוּ מַד כַּעַס אִישִׁי.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צִבְעוֹ לְפִי מִדַּת הַכַּעַס</a:t>
            </a:r>
            <a:endParaRPr/>
          </a:p>
        </p:txBody>
      </p:sp>
      <p:pic>
        <p:nvPicPr>
          <p:cNvPr id="318" name="Google Shape;3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18" y="3767078"/>
            <a:ext cx="10601863" cy="23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>
            <a:off x="3248674" y="228600"/>
            <a:ext cx="51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469544" y="1421507"/>
            <a:ext cx="112529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כָּעֵת, נָסוּ לְהִזָּכֵר וְהִצְבִּיעוּ עַל מַד הַכַּעַס:</a:t>
            </a:r>
            <a:endParaRPr/>
          </a:p>
        </p:txBody>
      </p:sp>
      <p:pic>
        <p:nvPicPr>
          <p:cNvPr id="326" name="Google Shape;326;p21" descr="Pixel Sel, Emosi, Kemarahan, Ekspresi, Emotikon, Agres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6208" y="4023091"/>
            <a:ext cx="1470331" cy="141340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>
            <a:off x="7708374" y="2609284"/>
            <a:ext cx="3264426" cy="1996213"/>
          </a:xfrm>
          <a:prstGeom prst="cloudCallout">
            <a:avLst>
              <a:gd name="adj1" fmla="val -53873"/>
              <a:gd name="adj2" fmla="val 49037"/>
            </a:avLst>
          </a:prstGeom>
          <a:solidFill>
            <a:srgbClr val="F7D9EC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כַּמָּה כְּעַסְתֶּם בַּזְּמַן שֶׁקָּרָה הַמִּקְרֶה?</a:t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4654550" y="2095500"/>
            <a:ext cx="3053824" cy="1820893"/>
          </a:xfrm>
          <a:prstGeom prst="cloudCallout">
            <a:avLst>
              <a:gd name="adj1" fmla="val 13087"/>
              <a:gd name="adj2" fmla="val 63916"/>
            </a:avLst>
          </a:prstGeom>
          <a:solidFill>
            <a:srgbClr val="DDEAF6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כַּמָּה כְּעַסְתֶּם יוֹם אַחֲרֵי הַמִּקְרֶה?</a:t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1295400" y="2382480"/>
            <a:ext cx="3034950" cy="2019210"/>
          </a:xfrm>
          <a:prstGeom prst="cloudCallout">
            <a:avLst>
              <a:gd name="adj1" fmla="val 62427"/>
              <a:gd name="adj2" fmla="val 53288"/>
            </a:avLst>
          </a:prstGeom>
          <a:solidFill>
            <a:srgbClr val="FFF2CC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וְשָׁבוּעַ אַחֲרָיו?</a:t>
            </a:r>
            <a:endParaRPr/>
          </a:p>
        </p:txBody>
      </p:sp>
      <p:pic>
        <p:nvPicPr>
          <p:cNvPr id="330" name="Google Shape;33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925" y="4962277"/>
            <a:ext cx="8648699" cy="17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482600" y="2118761"/>
            <a:ext cx="11226800" cy="297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19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ילמדו שכעס עשוי להתבטא בהתנהגויות שונות.</a:t>
            </a:r>
            <a:endParaRPr/>
          </a:p>
          <a:p>
            <a:pPr marL="502919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ילמדו שלכעס עוצמות שונות וכי הוא מתפוגג.</a:t>
            </a:r>
            <a:endParaRPr/>
          </a:p>
          <a:p>
            <a:pPr marL="502919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ילמדו שלעיתים הכעס משתלט עלינו ואנחנו עלולים לפגוע באחרים ובעצמנו.</a:t>
            </a:r>
            <a:endParaRPr/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/>
        </p:nvSpPr>
        <p:spPr>
          <a:xfrm>
            <a:off x="3248674" y="228600"/>
            <a:ext cx="51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מַד הַכַּעַס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2" descr="Pixel Sel, Emosi, Kemarahan, Ekspresi, Emotikon, Agres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9051" y="3858122"/>
            <a:ext cx="2882900" cy="277127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2"/>
          <p:cNvSpPr/>
          <p:nvPr/>
        </p:nvSpPr>
        <p:spPr>
          <a:xfrm>
            <a:off x="8354074" y="1619251"/>
            <a:ext cx="3323576" cy="2274434"/>
          </a:xfrm>
          <a:prstGeom prst="cloudCallout">
            <a:avLst>
              <a:gd name="adj1" fmla="val -34050"/>
              <a:gd name="adj2" fmla="val 62495"/>
            </a:avLst>
          </a:prstGeom>
          <a:solidFill>
            <a:srgbClr val="DDEAF6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מָה אֲנַחְנוּ לוֹמְדִים מִכָּךְ?</a:t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1714500" y="1619251"/>
            <a:ext cx="3177382" cy="2238872"/>
          </a:xfrm>
          <a:prstGeom prst="cloudCallout">
            <a:avLst>
              <a:gd name="adj1" fmla="val 31148"/>
              <a:gd name="adj2" fmla="val 60364"/>
            </a:avLst>
          </a:prstGeom>
          <a:solidFill>
            <a:srgbClr val="FFF6C9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שֶׁהַכַּעַס מִתְפּוֹגֵג</a:t>
            </a:r>
            <a:endParaRPr/>
          </a:p>
        </p:txBody>
      </p:sp>
      <p:pic>
        <p:nvPicPr>
          <p:cNvPr id="340" name="Google Shape;340;p22" descr="https://lh4.googleusercontent.com/x5rH1GKHvdtW6JkBuaMguDtRp0Dl7wYCFwW1Nm38q95LMkiX1SPKzLRXJOdX_zCTu70p2Y2YXMzPEEnDb8id3ZUKOaCAmtPN8aUFQgIRd6CTr0I80xY0_qUAvZx9l07B3K3jsKyN"/>
          <p:cNvPicPr preferRelativeResize="0"/>
          <p:nvPr/>
        </p:nvPicPr>
        <p:blipFill rotWithShape="1">
          <a:blip r:embed="rId4">
            <a:alphaModFix/>
          </a:blip>
          <a:srcRect l="10027" t="34105" r="7893"/>
          <a:stretch/>
        </p:blipFill>
        <p:spPr>
          <a:xfrm>
            <a:off x="2598421" y="3997644"/>
            <a:ext cx="3385820" cy="2718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388284" y="1409701"/>
            <a:ext cx="2828636" cy="205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w-IL"/>
              <a:t>מְשִׂימָה</a:t>
            </a:r>
            <a:br>
              <a:rPr lang="iw-IL"/>
            </a:br>
            <a:r>
              <a:rPr lang="iw-IL"/>
              <a:t>לְסִיּוּם</a:t>
            </a:r>
            <a:br>
              <a:rPr lang="iw-IL"/>
            </a:b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3883959" y="803329"/>
            <a:ext cx="80413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בִּתְחִלַּת הַשִּׁעוּר צִיַּרְתֶּם אֶת הַכַּעַס שֶׁלָּכֶם.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כָּעֵת צִיְּרוּ אֵיךְ אַתֶּם נִרְאִים אוֹ מַרְגִּישִׁים כְּשֶׁהכַּעַס עוֹבֵר</a:t>
            </a:r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259" y="3221465"/>
            <a:ext cx="8574741" cy="363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>
            <a:spLocks noGrp="1"/>
          </p:cNvSpPr>
          <p:nvPr>
            <p:ph type="body" idx="1"/>
          </p:nvPr>
        </p:nvSpPr>
        <p:spPr>
          <a:xfrm>
            <a:off x="619188" y="2178011"/>
            <a:ext cx="11198041" cy="213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B2C2"/>
              </a:buClr>
              <a:buSzPts val="3200"/>
              <a:buNone/>
            </a:pPr>
            <a:r>
              <a:rPr lang="iw-IL" sz="3200" b="1">
                <a:solidFill>
                  <a:srgbClr val="27B2C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3600" b="1">
                <a:solidFill>
                  <a:srgbClr val="27B2C2"/>
                </a:solidFill>
                <a:latin typeface="Arial"/>
                <a:ea typeface="Arial"/>
                <a:cs typeface="Arial"/>
                <a:sym typeface="Arial"/>
              </a:rPr>
              <a:t>תִּתְנַהֵג תָּמִיד לְדַבֵּר כָּל דְּבָרֶיךָ בְּנַחַת לְכָל אָדָם וּבְכָל עֵת</a:t>
            </a:r>
            <a:endParaRPr/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B2C2"/>
              </a:buClr>
              <a:buSzPts val="3600"/>
              <a:buNone/>
            </a:pPr>
            <a:r>
              <a:rPr lang="iw-IL" sz="3600" b="1">
                <a:solidFill>
                  <a:srgbClr val="27B2C2"/>
                </a:solidFill>
                <a:latin typeface="Arial"/>
                <a:ea typeface="Arial"/>
                <a:cs typeface="Arial"/>
                <a:sym typeface="Arial"/>
              </a:rPr>
              <a:t>וּבָזֶה תִּנָּצֵל מִן הַכַּעַס</a:t>
            </a:r>
            <a:r>
              <a:rPr lang="iw-IL" sz="3200" b="1">
                <a:solidFill>
                  <a:srgbClr val="27B2C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B2C2"/>
              </a:buClr>
              <a:buSzPts val="2800"/>
              <a:buNone/>
            </a:pPr>
            <a:r>
              <a:rPr lang="iw-IL" b="1">
                <a:solidFill>
                  <a:srgbClr val="27B2C2"/>
                </a:solidFill>
                <a:latin typeface="Arial"/>
                <a:ea typeface="Arial"/>
                <a:cs typeface="Arial"/>
                <a:sym typeface="Arial"/>
              </a:rPr>
              <a:t>(אגרת הרמב"ן)</a:t>
            </a:r>
            <a:endParaRPr b="1">
              <a:solidFill>
                <a:srgbClr val="27B2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3940627" y="272143"/>
            <a:ext cx="402771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מִן הַמְּקוֹרוֹת</a:t>
            </a:r>
            <a:endParaRPr/>
          </a:p>
        </p:txBody>
      </p:sp>
      <p:pic>
        <p:nvPicPr>
          <p:cNvPr id="356" name="Google Shape;356;p24" descr="Pixel Cells, Pixel, Classroom, Pedagogy, School"/>
          <p:cNvPicPr preferRelativeResize="0"/>
          <p:nvPr/>
        </p:nvPicPr>
        <p:blipFill rotWithShape="1">
          <a:blip r:embed="rId3">
            <a:alphaModFix/>
          </a:blip>
          <a:srcRect l="6631" t="8403" r="43056"/>
          <a:stretch/>
        </p:blipFill>
        <p:spPr>
          <a:xfrm>
            <a:off x="1669007" y="3598709"/>
            <a:ext cx="3430126" cy="312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w-IL"/>
              <a:t>מָה לָמַדְנוּ הַיּוֹם?</a:t>
            </a:r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body" idx="1"/>
          </p:nvPr>
        </p:nvSpPr>
        <p:spPr>
          <a:xfrm>
            <a:off x="3733713" y="1705928"/>
            <a:ext cx="7194472" cy="468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5400"/>
              <a:t> </a:t>
            </a:r>
            <a:r>
              <a:rPr lang="iw-IL" sz="6000"/>
              <a:t>כֻּלָּנוּ מַרְגִּישִׁים כַּעַס לִפְעָמִים.</a:t>
            </a:r>
            <a:endParaRPr/>
          </a:p>
          <a:p>
            <a:pPr marL="361950" lvl="0" indent="-36195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6000"/>
              <a:t> לִפְעָמִים הַכַּעַס מִשְׁתַּלֵּט עָלֵינוּ ואֲנַחְנוּ עֲלוּלִים לִפְגֹּעַ בַּאֲחֵרִים            </a:t>
            </a:r>
            <a:endParaRPr/>
          </a:p>
          <a:p>
            <a:pPr marL="0" lvl="0" indent="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w-IL" sz="6000"/>
              <a:t>      וְגַם בְּעַצְמֵנוּ.</a:t>
            </a:r>
            <a:endParaRPr/>
          </a:p>
          <a:p>
            <a:pPr marL="228600" lvl="0" indent="-22860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6000"/>
              <a:t>אֲנַחְנוּ יְכוֹלִים לִלְמֹד לָשִׂים לֵב לְעָצְמַת הַכַּעַס שֶׁלָּנוּ.</a:t>
            </a:r>
            <a:endParaRPr/>
          </a:p>
          <a:p>
            <a:pPr marL="228600" lvl="0" indent="-22860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6000"/>
              <a:t>עִם הַזְּמַן, הַכַּעַס שֶׁלָּנוּ יָכֹל לְהִתְפּוֹגֵג.</a:t>
            </a:r>
            <a:endParaRPr/>
          </a:p>
          <a:p>
            <a:pPr marL="228600" lvl="0" indent="-22860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6000"/>
              <a:t>אֶפְשָׁר לִלְמֹד לִשְׁלֹט בַּכַּעַס</a:t>
            </a:r>
            <a:r>
              <a:rPr lang="iw-IL" sz="6000" b="1">
                <a:solidFill>
                  <a:srgbClr val="27B2C2"/>
                </a:solidFill>
              </a:rPr>
              <a:t> </a:t>
            </a:r>
            <a:r>
              <a:rPr lang="iw-IL" sz="6000"/>
              <a:t>כָּךְ שֶׁלֹּא נִפְגַּע בְּעַצְמֵנוּ וּבַאֲחֵרִים</a:t>
            </a:r>
            <a:endParaRPr/>
          </a:p>
          <a:p>
            <a:pPr marL="228600" lvl="0" indent="-228600" algn="r" rtl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iw-IL" sz="6000"/>
              <a:t>נִשְׁתַּדֵּל לְדַבֵּר בְּנַחַת לְכָל אֶחָד/ת וּבְכָל עֵת.</a:t>
            </a:r>
            <a:endParaRPr sz="6000"/>
          </a:p>
        </p:txBody>
      </p:sp>
      <p:pic>
        <p:nvPicPr>
          <p:cNvPr id="363" name="Google Shape;363;p25" descr="Arrow, Action, Undo, Sign, Symbol,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77051" flipH="1">
            <a:off x="2010670" y="737746"/>
            <a:ext cx="1244158" cy="10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276" y="3710620"/>
            <a:ext cx="4159524" cy="307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483" y="996816"/>
            <a:ext cx="4136397" cy="305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8450" y="1045278"/>
            <a:ext cx="4426715" cy="326998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/>
          <p:nvPr/>
        </p:nvSpPr>
        <p:spPr>
          <a:xfrm>
            <a:off x="7760067" y="-30023"/>
            <a:ext cx="4534228" cy="116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מְסַכְּמִים שִׁעוּר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8494919" y="1408542"/>
            <a:ext cx="2806683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דָּבָר אֶחָד חָדָשׁ שֶׁלָּמַדְתִּי הַיּוֹם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3514806" y="1678886"/>
            <a:ext cx="325138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מַשֶּׁהוּ שֶׁאָהַבְתִּי בִּמְיֻחָד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6639905" y="4250719"/>
            <a:ext cx="312837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מַשֶּׁהוּ חָשׁוּב שֶׁאֶרְצֶה לִזְכֹּר?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354" y="3888881"/>
            <a:ext cx="4444343" cy="296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33528" y="0"/>
            <a:ext cx="6481166" cy="531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7"/>
          <p:cNvSpPr txBox="1"/>
          <p:nvPr/>
        </p:nvSpPr>
        <p:spPr>
          <a:xfrm>
            <a:off x="2250650" y="1276025"/>
            <a:ext cx="5000100" cy="3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rial"/>
              <a:buNone/>
            </a:pPr>
            <a:r>
              <a:rPr lang="iw-IL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בִּדְקוּ בַּבַּיִת עִם הַהוֹרִים –</a:t>
            </a:r>
            <a:endParaRPr/>
          </a:p>
          <a:p>
            <a:pPr marL="45720" marR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rial"/>
              <a:buNone/>
            </a:pPr>
            <a:r>
              <a:rPr lang="iw-IL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מָה </a:t>
            </a:r>
            <a:r>
              <a:rPr lang="iw-IL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לְדַעְתָּם </a:t>
            </a:r>
            <a:r>
              <a:rPr lang="iw-IL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נִיתָּן לַעֲשׂוֹת</a:t>
            </a:r>
            <a:endParaRPr/>
          </a:p>
          <a:p>
            <a:pPr marL="45720" marR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rial"/>
              <a:buNone/>
            </a:pPr>
            <a:r>
              <a:rPr lang="iw-IL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כְּדֵי לִשְׁלֹט בַּכַּעַס?</a:t>
            </a: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7436503" y="286905"/>
            <a:ext cx="52344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לִקְרַאת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הַשִּׁעוּר הַבָּא...</a:t>
            </a:r>
            <a:endParaRPr/>
          </a:p>
        </p:txBody>
      </p:sp>
      <p:pic>
        <p:nvPicPr>
          <p:cNvPr id="385" name="Google Shape;3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0181" y="3536636"/>
            <a:ext cx="3772506" cy="37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8" descr="מדפסת עם מילוי מלא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520" b="1051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8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iw-IL"/>
              <a:t>להדפסה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2417261" y="2654019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98353" y="2654020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20555" y="2654018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771230" y="2654018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521904" y="2654018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272579" y="2654017"/>
            <a:ext cx="6625543" cy="16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91489" y="2654016"/>
            <a:ext cx="6625543" cy="162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השקופיות הבאות מפרטות את מהלך השיעור ומיועדות להצגה בשיעור.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בגוף כל שקופית מופיע התוכן להקרנה ולעבודה עם התלמידים.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בתחתית השקופית (בהערות) נמצאות הרחבות והנחיות לך – המורה.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68219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8195968" y="713440"/>
            <a:ext cx="3996032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iw-IL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הנחיות להוראת השיעור</a:t>
            </a:r>
            <a:endParaRPr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968" y="986537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558803" y="3128879"/>
            <a:ext cx="10991162" cy="132291"/>
          </a:xfrm>
          <a:prstGeom prst="rect">
            <a:avLst/>
          </a:prstGeom>
          <a:solidFill>
            <a:srgbClr val="FFCE3C"/>
          </a:solidFill>
          <a:ln w="12700" cap="flat" cmpd="sng">
            <a:solidFill>
              <a:srgbClr val="FFC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4"/>
          <p:cNvCxnSpPr/>
          <p:nvPr/>
        </p:nvCxnSpPr>
        <p:spPr>
          <a:xfrm>
            <a:off x="11526380" y="3197536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4"/>
          <p:cNvCxnSpPr/>
          <p:nvPr/>
        </p:nvCxnSpPr>
        <p:spPr>
          <a:xfrm>
            <a:off x="9476435" y="3217568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>
            <a:off x="6011770" y="3253865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"/>
          <p:cNvCxnSpPr/>
          <p:nvPr/>
        </p:nvCxnSpPr>
        <p:spPr>
          <a:xfrm>
            <a:off x="571506" y="3241165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4"/>
          <p:cNvSpPr txBox="1"/>
          <p:nvPr/>
        </p:nvSpPr>
        <p:spPr>
          <a:xfrm>
            <a:off x="10224203" y="3913709"/>
            <a:ext cx="199319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פתיחה:</a:t>
            </a:r>
            <a:endParaRPr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מהשיעור הקודם ועד היום... נזכרים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-105439" y="4000035"/>
            <a:ext cx="19354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מסכמים: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4857005" y="3986122"/>
            <a:ext cx="2314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4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8640866" y="3929793"/>
            <a:ext cx="1630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הסיפור של מיכאל </a:t>
            </a:r>
            <a:endParaRPr dirty="0"/>
          </a:p>
        </p:txBody>
      </p:sp>
      <p:sp>
        <p:nvSpPr>
          <p:cNvPr id="160" name="Google Shape;160;p4"/>
          <p:cNvSpPr txBox="1"/>
          <p:nvPr/>
        </p:nvSpPr>
        <p:spPr>
          <a:xfrm>
            <a:off x="7069092" y="3974853"/>
            <a:ext cx="15694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פעילות: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מציירים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את הכעס</a:t>
            </a:r>
            <a:endParaRPr/>
          </a:p>
        </p:txBody>
      </p:sp>
      <p:cxnSp>
        <p:nvCxnSpPr>
          <p:cNvPr id="161" name="Google Shape;161;p4"/>
          <p:cNvCxnSpPr/>
          <p:nvPr/>
        </p:nvCxnSpPr>
        <p:spPr>
          <a:xfrm>
            <a:off x="7859648" y="3217568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2" name="Google Shape;162;p4"/>
          <p:cNvCxnSpPr/>
          <p:nvPr/>
        </p:nvCxnSpPr>
        <p:spPr>
          <a:xfrm>
            <a:off x="4256882" y="3253865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4"/>
          <p:cNvSpPr txBox="1"/>
          <p:nvPr/>
        </p:nvSpPr>
        <p:spPr>
          <a:xfrm>
            <a:off x="3271150" y="4073879"/>
            <a:ext cx="1973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מד הכעס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561876"/>
            <a:ext cx="4320000" cy="111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3014" y="6785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9165771" y="593514"/>
            <a:ext cx="2262874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/>
          </a:p>
        </p:txBody>
      </p:sp>
      <p:cxnSp>
        <p:nvCxnSpPr>
          <p:cNvPr id="167" name="Google Shape;167;p4"/>
          <p:cNvCxnSpPr/>
          <p:nvPr/>
        </p:nvCxnSpPr>
        <p:spPr>
          <a:xfrm>
            <a:off x="2745582" y="3241165"/>
            <a:ext cx="0" cy="732257"/>
          </a:xfrm>
          <a:prstGeom prst="straightConnector1">
            <a:avLst/>
          </a:prstGeom>
          <a:noFill/>
          <a:ln w="9525" cap="flat" cmpd="sng">
            <a:solidFill>
              <a:srgbClr val="FAA8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 txBox="1"/>
          <p:nvPr/>
        </p:nvSpPr>
        <p:spPr>
          <a:xfrm>
            <a:off x="1589718" y="4010379"/>
            <a:ext cx="23147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מציירים את התפוגגות הכעס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6335486" y="1630569"/>
            <a:ext cx="4746856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נַקְשִׁיב לַחֲבֵר/ה מִמָּקוֹם מִתְעַנְיֵן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320579" y="5249967"/>
            <a:ext cx="5513239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נִזְכֹּר שֶׁהַנֶּאֱמָר בַּשִּׂיחַ נִשְׁאַר בֵּינֵנוּ</a:t>
            </a:r>
            <a:endParaRPr sz="2800">
              <a:solidFill>
                <a:srgbClr val="FB19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8077198" y="2734170"/>
            <a:ext cx="29825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נְשַׁתֵּף מֵהַלֵּב וּנְכַבֵּד</a:t>
            </a:r>
            <a:endParaRPr sz="28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הַנְחָיוֹת לְשִׂיחַ מֵיטָבִי</a:t>
            </a:r>
            <a:endParaRPr/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841" y="5567574"/>
            <a:ext cx="3191660" cy="874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5"/>
          <p:cNvGrpSpPr/>
          <p:nvPr/>
        </p:nvGrpSpPr>
        <p:grpSpPr>
          <a:xfrm>
            <a:off x="260116" y="5652036"/>
            <a:ext cx="989143" cy="874321"/>
            <a:chOff x="2923822" y="2971800"/>
            <a:chExt cx="3629378" cy="3629378"/>
          </a:xfrm>
        </p:grpSpPr>
        <p:pic>
          <p:nvPicPr>
            <p:cNvPr id="179" name="Google Shape;179;p5" descr="הערה - לב שבור קו מיתאר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5"/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1" name="Google Shape;181;p5" descr="תג לב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9751" y="25385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 descr="אוזן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80743" y="1277411"/>
            <a:ext cx="1056548" cy="10565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8948056" y="4035761"/>
            <a:ext cx="19577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נְדַבֵּר בִּרְשׁוּת</a:t>
            </a:r>
            <a:endParaRPr/>
          </a:p>
        </p:txBody>
      </p:sp>
      <p:pic>
        <p:nvPicPr>
          <p:cNvPr id="184" name="Google Shape;184;p5" descr="Hands, Counting, Gestures, Hand Gestures, Numeral"/>
          <p:cNvPicPr preferRelativeResize="0"/>
          <p:nvPr/>
        </p:nvPicPr>
        <p:blipFill rotWithShape="1">
          <a:blip r:embed="rId7">
            <a:alphaModFix/>
          </a:blip>
          <a:srcRect l="12882" t="1403" r="75243" b="40732"/>
          <a:stretch/>
        </p:blipFill>
        <p:spPr>
          <a:xfrm>
            <a:off x="11097379" y="3470887"/>
            <a:ext cx="846668" cy="133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Lips, Kiss, Kissing, Line, Mout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80742" y="5191203"/>
            <a:ext cx="1016000" cy="51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9">
            <a:alphaModFix/>
          </a:blip>
          <a:srcRect t="51107" r="85104"/>
          <a:stretch/>
        </p:blipFill>
        <p:spPr>
          <a:xfrm>
            <a:off x="11031377" y="5105561"/>
            <a:ext cx="965365" cy="119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l="20944" t="23304" r="50515"/>
          <a:stretch/>
        </p:blipFill>
        <p:spPr>
          <a:xfrm rot="5400000">
            <a:off x="757401" y="-1732856"/>
            <a:ext cx="4717560" cy="56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3821255" y="-85384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004456" y="1126195"/>
            <a:ext cx="8112511" cy="573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3701512" y="2965880"/>
            <a:ext cx="6389545" cy="205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w-IL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מָה אֲנִי זוֹכֵר/ת מֵהַשִּׁיעוּר שֶׁעָבַר? </a:t>
            </a:r>
            <a:endParaRPr/>
          </a:p>
          <a:p>
            <a:pPr marL="45720" marR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w-IL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מָה עָשִׂינוּ? עַל מָה שׂוֹחַחְנוּ?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0743705" y="227495"/>
            <a:ext cx="964242" cy="11833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5919257" y="0"/>
            <a:ext cx="4534228" cy="116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רֶגַע נִזְכָּרִים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br>
              <a:rPr lang="iw-IL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סִּפּוּר</a:t>
            </a:r>
            <a:br>
              <a:rPr lang="iw-IL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379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w-IL" sz="3600" dirty="0"/>
              <a:t>מִיכָאֵל וְ</a:t>
            </a:r>
            <a:r>
              <a:rPr lang="he-IL" sz="3600" dirty="0"/>
              <a:t>נעם</a:t>
            </a:r>
            <a:r>
              <a:rPr lang="iw-IL" sz="3600" dirty="0"/>
              <a:t> הֵם אָח</a:t>
            </a:r>
            <a:r>
              <a:rPr lang="he-IL" sz="3600" dirty="0"/>
              <a:t>ים</a:t>
            </a:r>
            <a:r>
              <a:rPr lang="iw-IL" sz="3600" dirty="0"/>
              <a:t> </a:t>
            </a:r>
            <a:r>
              <a:rPr lang="he-IL" sz="3600" dirty="0"/>
              <a:t>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w-IL" sz="3600" dirty="0"/>
              <a:t>מִיכָאֵל בְּכִתָּה א' וְ</a:t>
            </a:r>
            <a:r>
              <a:rPr lang="he-IL" sz="3600" dirty="0"/>
              <a:t>נועם</a:t>
            </a:r>
            <a:r>
              <a:rPr lang="iw-IL" sz="3600" dirty="0"/>
              <a:t> בְּכִתָּה ג'.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w-IL" sz="3600" dirty="0"/>
              <a:t>מִיכָאֵל מְאֹד אוֹהֵב לָשִׁיר.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e-IL" sz="3600" dirty="0"/>
              <a:t>נועם</a:t>
            </a:r>
            <a:r>
              <a:rPr lang="iw-IL" sz="3600" dirty="0"/>
              <a:t> שָׁמע אוֹתוֹ שַׂר וְלַעֲג לוֹ: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w-IL" sz="3600" dirty="0"/>
              <a:t>"אַתָּה מַמָּשׁ זַיְפָן!!"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w-IL" sz="3600" dirty="0"/>
              <a:t>מִיכָאֵל נֶעֱלַב וְכַעַס מְאוֹד.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949" y="2856520"/>
            <a:ext cx="4151617" cy="414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body" idx="1"/>
          </p:nvPr>
        </p:nvSpPr>
        <p:spPr>
          <a:xfrm>
            <a:off x="958600" y="1913165"/>
            <a:ext cx="919901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349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w-IL" sz="4000"/>
              <a:t>כֵּיצַד מַרְגִּישׁ מִיכָאֵל?</a:t>
            </a:r>
            <a:endParaRPr/>
          </a:p>
          <a:p>
            <a:pPr marL="228600" lvl="0" indent="-23495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w-IL" sz="4000"/>
              <a:t>הַאִם קָרָה לָכֶם מִקְרֶה דּוֹמֶה? </a:t>
            </a:r>
            <a:endParaRPr/>
          </a:p>
          <a:p>
            <a:pPr marL="228600" lvl="0" indent="-23495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ct val="100000"/>
              <a:buChar char="•"/>
            </a:pPr>
            <a:r>
              <a:rPr lang="iw-IL" sz="4000">
                <a:solidFill>
                  <a:srgbClr val="0C0C0C"/>
                </a:solidFill>
              </a:rPr>
              <a:t>הַאִם גַּם אַתֶּם כּוֹעֲסִים לִפְעָמִים?</a:t>
            </a: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7251" y="2983520"/>
            <a:ext cx="4151617" cy="414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388284" y="2136829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w-IL"/>
              <a:t>מְשִׂימָה</a:t>
            </a:r>
            <a:br>
              <a:rPr lang="iw-IL"/>
            </a:b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4855509" y="2136829"/>
            <a:ext cx="609824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w-IL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נָסוּ לְצַיֵּר אֶת הַכַּעַס שֶׁלָּכֶם.</a:t>
            </a:r>
            <a:endParaRPr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259" y="3221465"/>
            <a:ext cx="8574741" cy="363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873</Words>
  <Application>Microsoft Office PowerPoint</Application>
  <PresentationFormat>מסך רחב</PresentationFormat>
  <Paragraphs>160</Paragraphs>
  <Slides>27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ערכת נושא Office</vt:lpstr>
      <vt:lpstr>מצגת של PowerPoint‏</vt:lpstr>
      <vt:lpstr>מטרות השיעור</vt:lpstr>
      <vt:lpstr>מצגת של PowerPoint‏</vt:lpstr>
      <vt:lpstr>מצגת של PowerPoint‏</vt:lpstr>
      <vt:lpstr>מצגת של PowerPoint‏</vt:lpstr>
      <vt:lpstr>מצגת של PowerPoint‏</vt:lpstr>
      <vt:lpstr> סִּפּוּר </vt:lpstr>
      <vt:lpstr>מצגת של PowerPoint‏</vt:lpstr>
      <vt:lpstr>מְשִׂימָה </vt:lpstr>
      <vt:lpstr>הַכַּעַס...</vt:lpstr>
      <vt:lpstr>וּמָה קָרָה עִם מִיכָאֵל וְנועם? </vt:lpstr>
      <vt:lpstr>אָז מָה שְׁלוֹם נועם וּמִיכָאֵל?</vt:lpstr>
      <vt:lpstr>סוֹף הַסִּפּוּר</vt:lpstr>
      <vt:lpstr>מצגת של PowerPoint‏</vt:lpstr>
      <vt:lpstr>רֶגַע חוֹשְׁבִים..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מְשִׂימָה לְסִיּוּם </vt:lpstr>
      <vt:lpstr>מצגת של PowerPoint‏</vt:lpstr>
      <vt:lpstr>מָה לָמַדְנוּ הַיּוֹם?</vt:lpstr>
      <vt:lpstr>מצגת של PowerPoint‏</vt:lpstr>
      <vt:lpstr>מצגת של PowerPoint‏</vt:lpstr>
      <vt:lpstr>להדפסה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Dafna Hadar Pecker</dc:creator>
  <cp:lastModifiedBy>נעמה קנטמן</cp:lastModifiedBy>
  <cp:revision>3</cp:revision>
  <dcterms:created xsi:type="dcterms:W3CDTF">2021-11-22T20:06:49Z</dcterms:created>
  <dcterms:modified xsi:type="dcterms:W3CDTF">2023-03-16T08:57:29Z</dcterms:modified>
</cp:coreProperties>
</file>