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7" r:id="rId2"/>
    <p:sldId id="663" r:id="rId3"/>
    <p:sldId id="556" r:id="rId4"/>
    <p:sldId id="538" r:id="rId5"/>
    <p:sldId id="585" r:id="rId6"/>
    <p:sldId id="601" r:id="rId7"/>
    <p:sldId id="540" r:id="rId8"/>
    <p:sldId id="634" r:id="rId9"/>
    <p:sldId id="570" r:id="rId10"/>
    <p:sldId id="638" r:id="rId11"/>
    <p:sldId id="639" r:id="rId12"/>
    <p:sldId id="621" r:id="rId13"/>
    <p:sldId id="641" r:id="rId14"/>
    <p:sldId id="642" r:id="rId15"/>
    <p:sldId id="643" r:id="rId16"/>
    <p:sldId id="654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8" r:id="rId35"/>
    <p:sldId id="566" r:id="rId36"/>
    <p:sldId id="669" r:id="rId37"/>
    <p:sldId id="667" r:id="rId38"/>
    <p:sldId id="612" r:id="rId39"/>
    <p:sldId id="606" r:id="rId4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7384D4-5DE0-E3C5-06C8-E55B096AE597}" name="Razi Khader" initials="RK" userId="Razi Khad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64C"/>
    <a:srgbClr val="34B5ED"/>
    <a:srgbClr val="A9D18E"/>
    <a:srgbClr val="A62172"/>
    <a:srgbClr val="FFCC00"/>
    <a:srgbClr val="4344AE"/>
    <a:srgbClr val="BBA4DD"/>
    <a:srgbClr val="DDADA4"/>
    <a:srgbClr val="87C6E9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19" autoAdjust="0"/>
    <p:restoredTop sz="81296" autoAdjust="0"/>
  </p:normalViewPr>
  <p:slideViewPr>
    <p:cSldViewPr snapToGrid="0">
      <p:cViewPr varScale="1">
        <p:scale>
          <a:sx n="59" d="100"/>
          <a:sy n="59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C67214-DAE9-4843-886C-36422AF0220E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822099-C4B9-4777-AC4D-E954DB6718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4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073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987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35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93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1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352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9811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44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342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3662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370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1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07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958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0804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382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1395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728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428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601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88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391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dirty="0"/>
              <a:t>חשוב לחזור על הכללים המרכזיים בכל שיעור</a:t>
            </a:r>
            <a:r>
              <a:rPr lang="he-IL" dirty="0"/>
              <a:t>, </a:t>
            </a:r>
            <a:r>
              <a:rPr lang="x-none" dirty="0"/>
              <a:t>על מנת לבסס מרחב בטוח המאפשר שיח רגשי בין התלמידים.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1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למורה:</a:t>
            </a:r>
            <a:r>
              <a:rPr lang="he-IL" sz="1200" baseline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ניתן להסביר ש</a:t>
            </a:r>
            <a:r>
              <a:rPr lang="he-IL" sz="12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אפשר לשתף אחרים בנושא, אך לספר רק על עצמי</a:t>
            </a:r>
            <a:endParaRPr lang="he-IL" dirty="0"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012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310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המורה תשאל:</a:t>
            </a:r>
            <a:r>
              <a:rPr lang="he-IL" baseline="0" dirty="0"/>
              <a:t> </a:t>
            </a:r>
          </a:p>
          <a:p>
            <a:r>
              <a:rPr lang="he-IL" dirty="0"/>
              <a:t>איך הרגשתם במהלך החידון?</a:t>
            </a:r>
          </a:p>
          <a:p>
            <a:r>
              <a:rPr lang="he-IL" dirty="0"/>
              <a:t>מה למדו מהחידון?</a:t>
            </a:r>
          </a:p>
          <a:p>
            <a:r>
              <a:rPr lang="he-IL" dirty="0"/>
              <a:t>למי כדאי לפנות אם אנחנו זקוקים לעזרה? (בבית הספר – לחברים, למורה, ליועצת,</a:t>
            </a:r>
            <a:r>
              <a:rPr lang="he-IL" baseline="0" dirty="0"/>
              <a:t> למנהלת. בבית – לכל אחד ואחת מבני המשפחה). </a:t>
            </a:r>
            <a:endParaRPr lang="he-IL" dirty="0"/>
          </a:p>
          <a:p>
            <a:r>
              <a:rPr lang="he-IL" dirty="0"/>
              <a:t>חשוב להדגיש מי הם הגורמים אליהם ניתן לפנות לעזרה!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471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את המשימה אפשר לבקש מהתלמידים שיעתיקו וימלאו במחברות</a:t>
            </a:r>
            <a:r>
              <a:rPr lang="he-IL" baseline="0" dirty="0"/>
              <a:t> לאורך השבוע, או פשוט לחלק להם כדף עבודה מודפס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243" name="Google Shape;243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803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נחלק לתלמידים את דף הצביעה והקומיקס ונזמין אותם לחבר סיפור קצר לתוך בלוני הקומיקס, לקשט ולצבוע. אפשר רק לקשט לצבוע ולספר בעל פה...</a:t>
            </a:r>
          </a:p>
          <a:p>
            <a:pPr marL="457200" algn="r" rtl="1">
              <a:lnSpc>
                <a:spcPct val="150000"/>
              </a:lnSpc>
            </a:pPr>
            <a:endParaRPr lang="he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1586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שיעור: כל תלמיד/ה יבחר משפט שהוא/היא רוצה להתייחס אליו </a:t>
            </a:r>
          </a:p>
          <a:p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0396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 rtl="1">
              <a:lnSpc>
                <a:spcPct val="150000"/>
              </a:lnSpc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יישום התנהגותי: </a:t>
            </a:r>
          </a:p>
          <a:p>
            <a:pPr marL="457200" algn="just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התלמיד מצייר את הענן במחברת שלו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ומתבקש לחשוב על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דבר אחד שאותו הוא מתכוון לעשות כבר ממחר, בעקבות השיעור. </a:t>
            </a:r>
          </a:p>
          <a:p>
            <a:pPr marL="457200" algn="just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ניתן לאפשר לחלק מהתלמידים לשתף כבר כעת בתובנות שלהם, ובנוסף, את שיעור כישורי חיים הבא להתחיל בשיתוף של תלמידים נוספים שמעוניינים בכך.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46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34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נציג בפני התלמידים שש חולצות בית ספר עם כיתוב שונה:</a:t>
            </a:r>
            <a:r>
              <a:rPr lang="he-IL" baseline="0" dirty="0"/>
              <a:t> </a:t>
            </a:r>
            <a:r>
              <a:rPr lang="he-IL" dirty="0"/>
              <a:t>הִתְבַּלְבַּלְתִּי, קְצָת הָלַכְתִּי לְאִבּוּד, קְצָת שָׁכַחְתִּי, הִסְתַּדַּרְתִּי מְצֻיָּן, זָכַרְתִּי הַכֹּל, יָדַעְתִּי לְאָן לָלֶכֶת</a:t>
            </a:r>
          </a:p>
          <a:p>
            <a:r>
              <a:rPr lang="he-IL" dirty="0"/>
              <a:t>ונשאל:</a:t>
            </a:r>
          </a:p>
          <a:p>
            <a:r>
              <a:rPr lang="he-IL" dirty="0"/>
              <a:t>מי רוצה לספר לכולנו</a:t>
            </a:r>
            <a:r>
              <a:rPr lang="he-IL" baseline="0" dirty="0"/>
              <a:t> איזו מבין שש החולצות </a:t>
            </a:r>
            <a:r>
              <a:rPr lang="he-IL" dirty="0"/>
              <a:t>התאימה לו בימים האחרונים? </a:t>
            </a:r>
          </a:p>
          <a:p>
            <a:r>
              <a:rPr lang="he-IL" dirty="0"/>
              <a:t>נשאל מדוע, נעודד ביטויי </a:t>
            </a:r>
            <a:r>
              <a:rPr lang="he-IL" u="sng" dirty="0"/>
              <a:t>רגש ונשקף את</a:t>
            </a:r>
            <a:r>
              <a:rPr lang="he-IL" u="sng" baseline="0" dirty="0"/>
              <a:t> מנעד הרגשות והתחושות שיעלו התלמידים</a:t>
            </a:r>
            <a:r>
              <a:rPr lang="he-IL" u="none" baseline="0" dirty="0"/>
              <a:t> (בטחון, בלבול, חשש, בדידות, ודאות, אי ודאות)</a:t>
            </a:r>
            <a:endParaRPr lang="he-IL" baseline="0" dirty="0"/>
          </a:p>
          <a:p>
            <a:r>
              <a:rPr lang="he-IL" baseline="0" dirty="0"/>
              <a:t>נעניק תוקף לתחושת אי התמצאות כמו גם לתחושות של שליטה במצב. </a:t>
            </a:r>
          </a:p>
          <a:p>
            <a:r>
              <a:rPr lang="he-IL" baseline="0" dirty="0"/>
              <a:t>נזכיר שוב, לסיום, שלוקח זמן להתרגל ללימודים בבית הספר, אבל שבסוף כולם מתרגלים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85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מסרים חשובים לסיכום הפעילות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454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נכתוב על הלוח את כתב החידה כפי שמופיע בשקופית.</a:t>
            </a:r>
          </a:p>
          <a:p>
            <a:r>
              <a:rPr lang="he-IL" dirty="0"/>
              <a:t>נחלק לכל שולחן כרטיס שאלה או הפתעה שממוספרים מ 1 עד 22 . (לרשותכם: 16 שאלות בשקופיות מספר 11-26 + 6 כרטיסי הפתעה בשקופיות מספר 27-32)</a:t>
            </a:r>
          </a:p>
          <a:p>
            <a:r>
              <a:rPr lang="he-IL" dirty="0"/>
              <a:t>כל זוג שיענו על השאלה או יקריאו את ההפתעה יקבלו מהמורה אות, וילכו לכתוב על הלוח את האות, במקום הנכון לפי מספר החידה. </a:t>
            </a:r>
          </a:p>
          <a:p>
            <a:r>
              <a:rPr lang="he-IL" dirty="0"/>
              <a:t>חשוב שהכרטיסים יחולקו לתלמידים באופן אקראי כדי לא ליצור רצף.</a:t>
            </a:r>
          </a:p>
          <a:p>
            <a:r>
              <a:rPr lang="he-IL" dirty="0"/>
              <a:t>בסופו של דבר יתקבל המשפט – </a:t>
            </a:r>
            <a:r>
              <a:rPr lang="he-IL" b="1" dirty="0"/>
              <a:t>לנסות עוד </a:t>
            </a:r>
            <a:r>
              <a:rPr lang="he-IL" b="1" dirty="0" err="1"/>
              <a:t>עוד</a:t>
            </a:r>
            <a:r>
              <a:rPr lang="he-IL" b="1" dirty="0"/>
              <a:t> זה עוזר מאוד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246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לנסות עוד ועוד – זה עוזר מאוד</a:t>
            </a:r>
          </a:p>
          <a:p>
            <a:r>
              <a:rPr lang="he-IL" dirty="0"/>
              <a:t>שיחה:</a:t>
            </a:r>
          </a:p>
          <a:p>
            <a:pPr marL="228600" indent="-228600">
              <a:buFont typeface="+mj-lt"/>
              <a:buAutoNum type="arabicPeriod"/>
            </a:pPr>
            <a:r>
              <a:rPr lang="he-IL" dirty="0"/>
              <a:t>מדוע חשוב לנסות עוד ועוד?</a:t>
            </a:r>
          </a:p>
          <a:p>
            <a:pPr marL="228600" indent="-228600">
              <a:buFont typeface="+mj-lt"/>
              <a:buAutoNum type="arabicPeriod"/>
            </a:pPr>
            <a:r>
              <a:rPr lang="he-IL" dirty="0"/>
              <a:t>מי מכם ממשיך לנסות, גם כשקשה לו ללמוד?</a:t>
            </a:r>
          </a:p>
          <a:p>
            <a:pPr marL="228600" indent="-228600">
              <a:buFont typeface="+mj-lt"/>
              <a:buAutoNum type="arabicPeriod"/>
            </a:pPr>
            <a:r>
              <a:rPr lang="he-IL" dirty="0"/>
              <a:t>מה עוזר לכם להמשיך ולנסות ולא לוותר גם אם קצת קשה?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79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20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5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2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מָה לָמַדְנוּ הַיּוֹם?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6898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586182" y="189529"/>
            <a:ext cx="6913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שְׁאֵלוֹת לְדִיּוּן בַּכִּתָּה</a:t>
            </a:r>
            <a:endParaRPr lang="he-IL" sz="6000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9820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מָה הַמֶּסֶר שֶׁלָּנוּ?</a:t>
            </a:r>
            <a:endParaRPr lang="he-IL" sz="6000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05527" y="2246457"/>
            <a:ext cx="90516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4311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1_כותרת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9" name="Google Shape;29;p2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08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5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8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3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42417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לל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383B93-3EBB-48BD-A197-ACD08DB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5C36EB-845A-45CA-A399-53ECE50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A2624B-9F98-48FE-ADAF-1D97DC9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7C7E4B-CD0A-40FB-90DA-A8E32B5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A4E8B70-9E3F-425C-9911-215B73DB34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10791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לדיון בכית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62387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3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4" name="גרפיקה 3" descr="מדפסת עם מילוי מלא">
            <a:extLst>
              <a:ext uri="{FF2B5EF4-FFF2-40B4-BE49-F238E27FC236}">
                <a16:creationId xmlns:a16="http://schemas.microsoft.com/office/drawing/2014/main" id="{FF2491E9-42EA-41A7-8CFA-A417E05C6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2812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כ"ג/אדר/תשפ"ג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35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3" r:id="rId5"/>
    <p:sldLayoutId id="2147483654" r:id="rId6"/>
    <p:sldLayoutId id="2147483655" r:id="rId7"/>
    <p:sldLayoutId id="2147483657" r:id="rId8"/>
    <p:sldLayoutId id="2147483670" r:id="rId9"/>
    <p:sldLayoutId id="2147483664" r:id="rId10"/>
    <p:sldLayoutId id="2147483665" r:id="rId11"/>
    <p:sldLayoutId id="2147483666" r:id="rId12"/>
    <p:sldLayoutId id="2147483669" r:id="rId13"/>
    <p:sldLayoutId id="2147483671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FA3F45E0-FBE1-454E-AA00-74A228EAA1C6}"/>
              </a:ext>
            </a:extLst>
          </p:cNvPr>
          <p:cNvSpPr/>
          <p:nvPr/>
        </p:nvSpPr>
        <p:spPr>
          <a:xfrm>
            <a:off x="1373" y="-20715"/>
            <a:ext cx="12177038" cy="5069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-13591" y="2704729"/>
            <a:ext cx="12214637" cy="4263522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C597C1D-9ED8-420A-9EA9-A542C831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החינוך</a:t>
            </a:r>
          </a:p>
          <a:p>
            <a:pPr algn="ctr">
              <a:lnSpc>
                <a:spcPts val="800"/>
              </a:lnSpc>
            </a:pPr>
            <a:r>
              <a:rPr lang="he-IL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פדגוגי</a:t>
            </a:r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בכיר שירות פסיכולוגי ייעוצי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027117B-69E5-4AAA-B77C-1A1D1E8542FB}"/>
              </a:ext>
            </a:extLst>
          </p:cNvPr>
          <p:cNvSpPr/>
          <p:nvPr/>
        </p:nvSpPr>
        <p:spPr>
          <a:xfrm>
            <a:off x="1283732" y="966359"/>
            <a:ext cx="922175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כישורי חיים</a:t>
            </a:r>
          </a:p>
          <a:p>
            <a:pPr algn="ctr">
              <a:lnSpc>
                <a:spcPts val="5600"/>
              </a:lnSpc>
            </a:pPr>
            <a:r>
              <a:rPr lang="he-IL" sz="4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יחידת לימוד בנושא </a:t>
            </a:r>
            <a:r>
              <a:rPr lang="he-IL" sz="48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למידה</a:t>
            </a:r>
            <a:endParaRPr lang="he-IL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D2C2BE8-6928-497C-B9ED-07A4D22CC4D1}"/>
              </a:ext>
            </a:extLst>
          </p:cNvPr>
          <p:cNvSpPr txBox="1"/>
          <p:nvPr/>
        </p:nvSpPr>
        <p:spPr>
          <a:xfrm>
            <a:off x="1473827" y="2910304"/>
            <a:ext cx="96630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שיעור שלישי</a:t>
            </a:r>
            <a:endParaRPr lang="he-IL" sz="4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/>
            <a:r>
              <a:rPr lang="he-IL" sz="5400" b="1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לִפְעָמִים קַל לִי לִלְמֹד וְלִפְעָמִים קָשֶׁה</a:t>
            </a:r>
            <a:endParaRPr lang="en-US" sz="5400" b="1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D0D38DF-2529-4779-91E0-FD3504A02758}"/>
              </a:ext>
            </a:extLst>
          </p:cNvPr>
          <p:cNvSpPr txBox="1"/>
          <p:nvPr/>
        </p:nvSpPr>
        <p:spPr>
          <a:xfrm>
            <a:off x="9200911" y="5719985"/>
            <a:ext cx="3187331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שכבת א'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291C7148-38B9-4143-BEA0-F176A6AA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4267" y="253644"/>
            <a:ext cx="2018410" cy="250491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4B918C9E-F3C7-4875-900A-7998A7E21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372" y="5039397"/>
            <a:ext cx="5300642" cy="1361175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5C26E662-7F49-4D65-ADA1-A3CFCE9FC615}"/>
              </a:ext>
            </a:extLst>
          </p:cNvPr>
          <p:cNvSpPr txBox="1"/>
          <p:nvPr/>
        </p:nvSpPr>
        <p:spPr>
          <a:xfrm>
            <a:off x="-1173372" y="5154090"/>
            <a:ext cx="6426575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מיומנויות מרכזיות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he-IL" sz="2000" dirty="0">
                <a:solidFill>
                  <a:srgbClr val="00206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חשיבה מתפתחת</a:t>
            </a:r>
          </a:p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lang="he-IL" sz="2000" dirty="0">
                <a:solidFill>
                  <a:srgbClr val="00206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פנייה לעזרה</a:t>
            </a:r>
            <a:endParaRPr lang="he-IL" sz="2000" dirty="0">
              <a:solidFill>
                <a:srgbClr val="002060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19873" y="0"/>
            <a:ext cx="7585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A62172"/>
                </a:solidFill>
              </a:rPr>
              <a:t>בס"ד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9873" y="0"/>
            <a:ext cx="7585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A62172"/>
                </a:solidFill>
              </a:rPr>
              <a:t>בס"ד</a:t>
            </a:r>
          </a:p>
        </p:txBody>
      </p:sp>
      <p:pic>
        <p:nvPicPr>
          <p:cNvPr id="17" name="Picture 2" descr="https://lh4.googleusercontent.com/8nRRSCAcVTz6bY4JOpdRVQLqYC2-9FNFzr01ZHnANkdWoXgfBA8ZiUiq5SdUpJlx1NvNt1_xVh4dNYQztGfeqFRU3E1WRjRHcksMLGmdX4hu_WPe7nX_DKwB5he-5rid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38" y="85882"/>
            <a:ext cx="14573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תיבת טקסט 4">
            <a:extLst>
              <a:ext uri="{FF2B5EF4-FFF2-40B4-BE49-F238E27FC236}">
                <a16:creationId xmlns:a16="http://schemas.microsoft.com/office/drawing/2014/main" id="{0DC4E83A-36BC-4B8C-9437-C87FDF4BF241}"/>
              </a:ext>
            </a:extLst>
          </p:cNvPr>
          <p:cNvSpPr txBox="1"/>
          <p:nvPr/>
        </p:nvSpPr>
        <p:spPr>
          <a:xfrm>
            <a:off x="1516778" y="604514"/>
            <a:ext cx="181364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he-IL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כישורי חיים</a:t>
            </a:r>
            <a:endParaRPr lang="he-IL" sz="2000" b="1" dirty="0">
              <a:solidFill>
                <a:srgbClr val="1E9EE4"/>
              </a:solidFill>
              <a:latin typeface="Calibri" panose="020F0502020204030204" pitchFamily="34" charset="0"/>
              <a:cs typeface="Calibri" panose="020F0502020204030204" pitchFamily="34" charset="0"/>
              <a:sym typeface="DM Sans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he-IL" sz="1400" b="1" dirty="0">
                <a:solidFill>
                  <a:srgbClr val="1E9EE4"/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לגדול </a:t>
            </a:r>
            <a:r>
              <a:rPr lang="he-IL" sz="1400" b="1" dirty="0">
                <a:solidFill>
                  <a:srgbClr val="1795DA"/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עם כ"ח בחמ"ד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7250" y="5200959"/>
            <a:ext cx="3331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בנים תלמודי תורה</a:t>
            </a:r>
          </a:p>
        </p:txBody>
      </p:sp>
    </p:spTree>
    <p:extLst>
      <p:ext uri="{BB962C8B-B14F-4D97-AF65-F5344CB8AC3E}">
        <p14:creationId xmlns:p14="http://schemas.microsoft.com/office/powerpoint/2010/main" val="307811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0" y="1487055"/>
            <a:ext cx="12192000" cy="5370945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dirty="0"/>
              <a:t>פּוֹתְרִים חִידָה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98F39CE-7CE0-499B-BF39-7A2924B5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21" y="2331695"/>
            <a:ext cx="11124898" cy="2574758"/>
          </a:xfrm>
          <a:prstGeom prst="rect">
            <a:avLst/>
          </a:prstGeom>
        </p:spPr>
      </p:pic>
      <p:pic>
        <p:nvPicPr>
          <p:cNvPr id="1030" name="Picture 6" descr="Bookshelves, Frame, Heart, Love, Pa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6" y="3619074"/>
            <a:ext cx="2948261" cy="26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6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1487055"/>
            <a:ext cx="12192000" cy="5370945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dirty="0"/>
              <a:t>פָּתַרְנוּ אֶת הַחִידָה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E22A7A1-9ABD-4813-A9E7-1FBBA7F84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58" y="2219684"/>
            <a:ext cx="11095542" cy="2761389"/>
          </a:xfrm>
          <a:prstGeom prst="rect">
            <a:avLst/>
          </a:prstGeom>
        </p:spPr>
      </p:pic>
      <p:pic>
        <p:nvPicPr>
          <p:cNvPr id="5" name="Picture 6" descr="Bookshelves, Frame, Heart, Love, Pa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6" y="3619074"/>
            <a:ext cx="2948261" cy="26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5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89107" y="666463"/>
            <a:ext cx="5035747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מַצְלִיחַ </a:t>
            </a:r>
            <a:r>
              <a:rPr lang="he-IL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לִפְתֹּר</a:t>
            </a: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אֶת הַתַּרְגִּיל בְּחֶשְׁבּוֹן, אֵיךְ אֲנִי מַרְגִּישׁ? 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C9E91EB-A5F9-4C08-91C7-A308CD9DF196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806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826685" y="666463"/>
            <a:ext cx="4998169" cy="3714799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מַצְלִיחַ לִזְכֹּר אֶת הַצְּלִיל שֶׁל הָאוֹת הַחֲדָשָׁה שֶׁלָּמַדְנוּ, 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אֲנִי מַרְגִּישׁ? 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5B10CB5-3702-4ED5-BC68-3053C0CA4312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862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961909" y="666463"/>
            <a:ext cx="4862945" cy="2958182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מַצְלִיחַ לִסְפֹּר בְּמִסְפָּרִים גְּדוֹלִים, אֵיךְ אֲנִי מַרְגִּישׁ וּבְמִי </a:t>
            </a:r>
            <a:r>
              <a:rPr lang="he-IL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אֵעָזֵר</a:t>
            </a: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בַּבַּיִת?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67421F5-1CA1-4CCE-95B1-35A047A11758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52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961909" y="666463"/>
            <a:ext cx="4862945" cy="5131661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שַׂמְתִּי לֵב שֶׁיֵּשׁ מִלִּים שֶׁנִּכְתָּבוֹת אוֹתוֹ דָּבָר מֵהַסּוֹף לַהַתְחָלָה כְּמוֹ – שֶׁמֶשׁ, אִמָּא, לוּל... אֵיךְ אֲנִי מַרְגִּישׁ וּלְמִי אֲסַפֵּר עַל זֶה בְּבֵית הַסֵּפֶר?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B632018-D92D-4137-A2C2-3DB85B331A71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6711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801633" y="666463"/>
            <a:ext cx="5023221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חֲבֵרִי נֶחְבַּל בַּבֶּרֶךְ בַּהַפְסָקָה, אֵיךְ אֲנִי מַרְגִּישׁ וּלְמִי אֶקְרָא לְעֶזְרָתוֹ?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38E0346-3075-4958-ACF0-0BDB710A4494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214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51529" y="666463"/>
            <a:ext cx="5073325" cy="3682675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לֹא הֵבַנְתִּי אֶת מָה שֶׁהַמּוֹרה הִסְבִּיר </a:t>
            </a:r>
            <a:r>
              <a:rPr lang="he-IL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בְּשִׁעוּר</a:t>
            </a: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חֶשְׁבּוֹן, 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אֲנִי מַרְגִּישׁ?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44B0544-204D-43D3-A480-03C0AF9E8EFA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7037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89107" y="666463"/>
            <a:ext cx="5035747" cy="2265813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טָעִיתִי בְּשִׁעוּרֵי הַבַּיִת בַּשָּׂפָה, אֵיךְ אֲנִי מַרְגִּישׁ? 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61BFBAE-96FC-4472-8500-42CB285DC0F0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0094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961909" y="666463"/>
            <a:ext cx="4862945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שָׁכַחְתִּי לְהָכִין אֶת הַמְּשִׂימוֹת בְּמַדָּעִים, אֵיךְ אֲנִי מַרְגִּישׁ?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FAF9B17-F127-4442-AF02-8E9AA8B0EBFF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9299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גרפיקה 32" descr="פרח ללא גבעול עם מילוי מלא">
            <a:extLst>
              <a:ext uri="{FF2B5EF4-FFF2-40B4-BE49-F238E27FC236}">
                <a16:creationId xmlns:a16="http://schemas.microsoft.com/office/drawing/2014/main" id="{515E404D-F84E-4927-AB68-293500F29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3026" y="3152644"/>
            <a:ext cx="914400" cy="914400"/>
          </a:xfrm>
          <a:prstGeom prst="rect">
            <a:avLst/>
          </a:prstGeom>
        </p:spPr>
      </p:pic>
      <p:pic>
        <p:nvPicPr>
          <p:cNvPr id="43" name="גרפיקה 42">
            <a:extLst>
              <a:ext uri="{FF2B5EF4-FFF2-40B4-BE49-F238E27FC236}">
                <a16:creationId xmlns:a16="http://schemas.microsoft.com/office/drawing/2014/main" id="{A1C22CE4-167A-4A7A-8BE1-AA4D9F45F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2000" y="478310"/>
            <a:ext cx="4320000" cy="1116897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E00FB518-37F2-41E3-9B00-0528A8758AB5}"/>
              </a:ext>
            </a:extLst>
          </p:cNvPr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נושאי היחידה</a:t>
            </a:r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8A973E30-FA50-4D6F-B3B8-3A38C9A9D8B7}"/>
              </a:ext>
            </a:extLst>
          </p:cNvPr>
          <p:cNvSpPr/>
          <p:nvPr/>
        </p:nvSpPr>
        <p:spPr>
          <a:xfrm>
            <a:off x="8503261" y="2663138"/>
            <a:ext cx="2906068" cy="382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BBA4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ללמוד ללמוד 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B8D51FC-FBC9-410A-BF4F-379C99BD1887}"/>
              </a:ext>
            </a:extLst>
          </p:cNvPr>
          <p:cNvSpPr/>
          <p:nvPr/>
        </p:nvSpPr>
        <p:spPr>
          <a:xfrm>
            <a:off x="5236030" y="3408634"/>
            <a:ext cx="5208300" cy="34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לפעמים קל לי ללמוד, ולפעמים קשה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7CE9EE8E-3B12-4ADA-853C-E4C57339CA17}"/>
              </a:ext>
            </a:extLst>
          </p:cNvPr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F633F18F-7539-4720-8DF5-C6E2EAB8F876}"/>
              </a:ext>
            </a:extLst>
          </p:cNvPr>
          <p:cNvSpPr/>
          <p:nvPr/>
        </p:nvSpPr>
        <p:spPr>
          <a:xfrm>
            <a:off x="10740514" y="2713842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47057622-7F54-4C3F-B41D-404073F2F9A1}"/>
              </a:ext>
            </a:extLst>
          </p:cNvPr>
          <p:cNvSpPr/>
          <p:nvPr/>
        </p:nvSpPr>
        <p:spPr>
          <a:xfrm>
            <a:off x="10828083" y="2753892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049F1846-C18A-4451-B7A8-DAC5014F3BA7}"/>
              </a:ext>
            </a:extLst>
          </p:cNvPr>
          <p:cNvSpPr/>
          <p:nvPr/>
        </p:nvSpPr>
        <p:spPr>
          <a:xfrm>
            <a:off x="10040059" y="3416550"/>
            <a:ext cx="386444" cy="3828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536E14CA-248B-45AA-9CB7-F65EC9441624}"/>
              </a:ext>
            </a:extLst>
          </p:cNvPr>
          <p:cNvSpPr/>
          <p:nvPr/>
        </p:nvSpPr>
        <p:spPr>
          <a:xfrm>
            <a:off x="10127628" y="3462623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7" name="מלבן 56">
            <a:extLst>
              <a:ext uri="{FF2B5EF4-FFF2-40B4-BE49-F238E27FC236}">
                <a16:creationId xmlns:a16="http://schemas.microsoft.com/office/drawing/2014/main" id="{8FB66385-BEDE-48F3-9F34-2A8F7F7FCB80}"/>
              </a:ext>
            </a:extLst>
          </p:cNvPr>
          <p:cNvSpPr/>
          <p:nvPr/>
        </p:nvSpPr>
        <p:spPr>
          <a:xfrm>
            <a:off x="8655505" y="4919673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4A01A01B-769C-4D53-8EFB-F48CDBBA6994}"/>
              </a:ext>
            </a:extLst>
          </p:cNvPr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DD2F3C33-F25E-4FF4-BA91-82B434CCEF76}"/>
              </a:ext>
            </a:extLst>
          </p:cNvPr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95FD5DCE-ABDE-4B95-A8DD-7714E173AE57}"/>
              </a:ext>
            </a:extLst>
          </p:cNvPr>
          <p:cNvSpPr/>
          <p:nvPr/>
        </p:nvSpPr>
        <p:spPr>
          <a:xfrm>
            <a:off x="8855374" y="1923706"/>
            <a:ext cx="3177910" cy="42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DDAD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לימודים זה שמחה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71D90EC4-7FC5-4D55-A054-185FBA94FA1F}"/>
              </a:ext>
            </a:extLst>
          </p:cNvPr>
          <p:cNvSpPr/>
          <p:nvPr/>
        </p:nvSpPr>
        <p:spPr>
          <a:xfrm>
            <a:off x="3398962" y="2199715"/>
            <a:ext cx="7542784" cy="419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יחוו חדוות למידה וגילוי, יזהו בתוכם סקרנות ועניין ואת כוחם להתמיד ולהתאמץ</a:t>
            </a:r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785ED6B3-D234-4CD3-BE47-148B80360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7830" y="827294"/>
            <a:ext cx="588672" cy="470938"/>
          </a:xfrm>
          <a:prstGeom prst="rect">
            <a:avLst/>
          </a:prstGeom>
        </p:spPr>
      </p:pic>
      <p:sp>
        <p:nvSpPr>
          <p:cNvPr id="30" name="מלבן 29">
            <a:extLst>
              <a:ext uri="{FF2B5EF4-FFF2-40B4-BE49-F238E27FC236}">
                <a16:creationId xmlns:a16="http://schemas.microsoft.com/office/drawing/2014/main" id="{E35554BC-90FE-4F42-8FAE-C66AD2591CBE}"/>
              </a:ext>
            </a:extLst>
          </p:cNvPr>
          <p:cNvSpPr/>
          <p:nvPr/>
        </p:nvSpPr>
        <p:spPr>
          <a:xfrm>
            <a:off x="607321" y="2875506"/>
            <a:ext cx="9861205" cy="429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יתאמנו במתן תשומת לב לעצמם כלומדים, לסביבה הפיזית ולסביבה החברתית 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F8D7D0DF-DFD0-4125-9ABB-19EB12B0F7F1}"/>
              </a:ext>
            </a:extLst>
          </p:cNvPr>
          <p:cNvSpPr/>
          <p:nvPr/>
        </p:nvSpPr>
        <p:spPr>
          <a:xfrm>
            <a:off x="2583137" y="3656291"/>
            <a:ext cx="7343169" cy="50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</a:t>
            </a:r>
            <a:r>
              <a:rPr lang="he-IL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מידים יתאמנו על התמודדות עם קשיים בלמידה ועל שיתוף ופנייה לעזרה</a:t>
            </a:r>
          </a:p>
        </p:txBody>
      </p:sp>
    </p:spTree>
    <p:extLst>
      <p:ext uri="{BB962C8B-B14F-4D97-AF65-F5344CB8AC3E}">
        <p14:creationId xmlns:p14="http://schemas.microsoft.com/office/powerpoint/2010/main" val="362517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801633" y="666463"/>
            <a:ext cx="5023221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מַצְלִיח לְהָבִין אֶת מָה שֶׁאֲנִי קוֹרֵא, אֵיךְ אֲנִי מַרְגִּישׁ?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69C7D95-6130-43E3-93F9-CE9D75C6B388}"/>
              </a:ext>
            </a:extLst>
          </p:cNvPr>
          <p:cNvSpPr txBox="1"/>
          <p:nvPr/>
        </p:nvSpPr>
        <p:spPr>
          <a:xfrm>
            <a:off x="545432" y="449179"/>
            <a:ext cx="433136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605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13951" y="666463"/>
            <a:ext cx="5110903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מַצְלִיחַ לִזְכֹּר אֶת שְׁמוֹת הַמּוֹרִים 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אֲנִי מַרְגִּישׁ?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3EC6613-7B1D-4651-9ADA-7390F5D4BCD8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9201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961909" y="666463"/>
            <a:ext cx="4862945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מוֹצֵא עִם מִי לְשַׂחֵק בַּהַפְסָקָה, 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אֲנִי מַרְגִּישׁ?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276B4A7-AF48-40AF-A1A3-0A6BA56A661F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62914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64055" y="666463"/>
            <a:ext cx="5060799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מוֹצֵא אֶת מִי לְהַזְמִין אֵלַי אַחֲרֵי הַלִּמּוּדִים אֵיךְ אֲנִי מַרְגִּישׁ? 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0E72C6-F168-42BD-8E72-D84DB564C451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5795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76581" y="666463"/>
            <a:ext cx="5048273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מַצְלִיחַ לִזְכֹּר אֶת הַדֶּרֶךְ לבית מדרש. אֵיךְ אֲנִי מַרְגִּישׁ?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890E2B-5E51-4E09-BEA7-438FA7495C01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42742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814159" y="666463"/>
            <a:ext cx="5010695" cy="2990306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לֹא מַצְלִיחַ לִזְכֹּר אֶת הַדֶּרֶךְ לְפִנַּת הַחַי, אֵיךְ אֲנִי מַרְגִּישׁ?</a:t>
            </a:r>
          </a:p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AC2AD1D-2319-4E41-99D4-4C94C27FB41E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6748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764055" y="666463"/>
            <a:ext cx="5060799" cy="2233688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לֹא הִצְלַחְתִּי לִקְלֹעַ לַסַּל אֵיךְ אֲנִי מַרְגִּישׁ? 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56DAC11-C183-44D9-827B-32206464D438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44980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613743" y="741566"/>
            <a:ext cx="5273742" cy="2265813"/>
          </a:xfrm>
          <a:prstGeom prst="rect">
            <a:avLst/>
          </a:prstGeom>
          <a:solidFill>
            <a:srgbClr val="A62172"/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לֹא הִצְלַחְתִּי לְהַבְקִיעַ גּוֹל בְּמִשְׂחָק, אֵיךְ אֲנִי מַרְגִּישׁ? לְמִי אֶפְנֶה?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2A744D4-17FE-4FB4-8B1D-0CFD88EF15A4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A6217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1341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961909" y="666463"/>
            <a:ext cx="4862945" cy="3682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עֲזַרְתֶּם לְחָבֵר לִמְצֹא אֶת הַסֵּפֶר שֶׁנֶּעֱלַם לוֹ, אַתֶּם חֲבֵרִים מְצֻיָּנִים וַחֲכָמִים - קַבְּלוּ מְחִיאוֹת כַּפַּיִם מִכֻּלָּם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E06E365-FBB5-4850-8B2F-F0BA2A53BDD3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4344AE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9474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961909" y="666463"/>
            <a:ext cx="4862945" cy="51316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פְּנִיתֶם לַמּוֹרה וּשְׁאַלְתֶּם אוֹתו שְׁאֵלָה עַל מָה שֶׁהוא מְלַמֶּד, אַתֶּם תַּלְמִידִים בּוֹגְרִים וַחֲכָמִים – קַבְּלוּ מְחִיאוֹת כַּפַּיִם מִכֻּלָּם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B60F70D-E5E2-4CC9-A509-CAB72D21DB3C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4344AE"/>
          </a:solidFill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2979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4057A2E4-550E-4E59-80DE-3C3349C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000" y="469026"/>
            <a:ext cx="4320000" cy="1116897"/>
          </a:xfrm>
          <a:prstGeom prst="rect">
            <a:avLst/>
          </a:prstGeom>
        </p:spPr>
      </p:pic>
      <p:sp>
        <p:nvSpPr>
          <p:cNvPr id="9" name="Google Shape;128;p5">
            <a:extLst>
              <a:ext uri="{FF2B5EF4-FFF2-40B4-BE49-F238E27FC236}">
                <a16:creationId xmlns:a16="http://schemas.microsoft.com/office/drawing/2014/main" id="{7D0154A8-2B31-43BE-9B63-0A7283BD5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מטרות השיעור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1B173F9-369A-4C9B-B414-52F749E93D63}"/>
              </a:ext>
            </a:extLst>
          </p:cNvPr>
          <p:cNvSpPr txBox="1"/>
          <p:nvPr/>
        </p:nvSpPr>
        <p:spPr>
          <a:xfrm>
            <a:off x="1589422" y="2190110"/>
            <a:ext cx="9013153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נָשִׁים לֵב לַלֵּב, בִּזְמַן שֶׁאֲנַחְנוּ לוֹמְדִים.</a:t>
            </a:r>
          </a:p>
          <a:p>
            <a:pPr marL="45720" lvl="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נָשִׁים לֵב לָרְגָשׁוֹת שֶׁאָנוּ מַרְגִּישִׁים בתלמוד תורה.</a:t>
            </a:r>
          </a:p>
          <a:p>
            <a:pPr marL="45720" lvl="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נִתְאַמֵּן עַל סַבְלָנוּת וְתִקְוָה כְּשֶׁמַּשֶּׁהוּ קְצָת קָשֶׁה לָנוּ,</a:t>
            </a:r>
          </a:p>
          <a:p>
            <a:pPr marL="45720" lvl="0" algn="ctr">
              <a:lnSpc>
                <a:spcPct val="150000"/>
              </a:lnSpc>
              <a:buClr>
                <a:srgbClr val="002060"/>
              </a:buClr>
              <a:buSzPts val="3200"/>
            </a:pPr>
            <a:r>
              <a:rPr lang="he-IL" sz="3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וּבְעֵת הַצֹּרֶךְ, נְבַקֵּשׁ עֶזְרָה מֵהַמּוֹרים וּמֵהַחֲבֵרִים</a:t>
            </a: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61CE4858-B903-4DC6-BE9A-041819424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4350" y="737914"/>
            <a:ext cx="6096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67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rgbClr val="4344AE"/>
          </a:solidFill>
        </p:spPr>
      </p:pic>
      <p:sp>
        <p:nvSpPr>
          <p:cNvPr id="3" name="מלבן 2"/>
          <p:cNvSpPr/>
          <p:nvPr/>
        </p:nvSpPr>
        <p:spPr>
          <a:xfrm>
            <a:off x="7026077" y="345621"/>
            <a:ext cx="4862945" cy="51316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פְּנִיתֶם לַהוֹרִים וְשִׁתַּפְתֶּם אוֹתָם בִּבְעָיָה </a:t>
            </a:r>
            <a:r>
              <a:rPr lang="he-IL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שֶׁהָיְתָה</a:t>
            </a: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לָכֶם בְּבֵית הַסֵּפֶר – אַתֶּם תַּלְמִידִים רְגִישִׁים וַחֲכָמִים - קַבְּלוּ מְחִיאוֹת כַּפַּיִם מִכֻּלָּם.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B537D88-F66A-4A5B-B5DC-46915C43260E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4344AE"/>
          </a:solidFill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9413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7026077" y="345621"/>
            <a:ext cx="4862945" cy="51316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פְּנִיתֶם לְחָבֵר, סִפַּרְתֶּם שֶׁשְּׁכַחְתֶּם לְהָבִיא קַלְמָר וּבִקַּשְׁתֶּם עִפָּרוֹן – אַתֶּם יְלָדִים עַצְמָאִיִּים וַחֲכָמִים – קַבְּלוּ מְחִיאוֹת כַּפַּיִם מִכֻּלָּם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B2CD91-5585-4D0B-AD4D-B259E3F5D1FC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4344AE"/>
          </a:solidFill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12068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rgbClr val="4344AE"/>
          </a:solidFill>
        </p:spPr>
      </p:pic>
      <p:sp>
        <p:nvSpPr>
          <p:cNvPr id="3" name="מלבן 2"/>
          <p:cNvSpPr/>
          <p:nvPr/>
        </p:nvSpPr>
        <p:spPr>
          <a:xfrm>
            <a:off x="7026077" y="345621"/>
            <a:ext cx="4862945" cy="51316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פְּנִיתֶם </a:t>
            </a:r>
            <a:r>
              <a:rPr lang="he-IL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לַיּוֹעֶצ</a:t>
            </a: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ֶ/ת וְסִפַּרְתֶּם לָהּ/לו שֶׁלִּפְעָמִים קָשֶׁה לָכֶם בְּלִמּוּדִים – אַתֶּם תַּלְמִידִים רְגִישִׁים וַחֲכָמִים – קַבְּלוּ מְחִיאוֹת כַּפַּיִם מִכֻּלָּם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100105B-0517-419A-AB0F-91EF5D6DE97A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4344AE"/>
          </a:solidFill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99697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Supplies, Stationery,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641433" y="277352"/>
            <a:ext cx="5311758" cy="58561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he-I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פְּנִיתֶם לַמְּנַהֶל התלמוד תורה וּבִקַּשְׁתֶּם מִמֶּנּו שֶׁיְּלַמְּדוּ בּתלמוד תורה עוֹד נוֹשֵׂא חָדָשׁ, שֶׁמְּעַנְיֵן אֶתְכֶם בִּמְיֻחָד. אַתֶּם תַּלְמִידִים סַקְרְנִים וַחֲכָמִים – קַבְּלוּ מְחִיאוֹת כַּפַּיִם מִכֻּלָּם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48BD5A5-9361-4525-9AB7-FC2C0A0399FE}"/>
              </a:ext>
            </a:extLst>
          </p:cNvPr>
          <p:cNvSpPr txBox="1"/>
          <p:nvPr/>
        </p:nvSpPr>
        <p:spPr>
          <a:xfrm>
            <a:off x="545431" y="449179"/>
            <a:ext cx="673769" cy="584775"/>
          </a:xfrm>
          <a:prstGeom prst="rect">
            <a:avLst/>
          </a:prstGeom>
          <a:solidFill>
            <a:srgbClr val="4344AE"/>
          </a:solidFill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093752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80474" y="147736"/>
            <a:ext cx="12007516" cy="1323474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2562888" y="424752"/>
            <a:ext cx="6833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chemeClr val="bg1"/>
                </a:solidFill>
              </a:rPr>
              <a:t>לְנַסּוֹת עוֹד וָעוֹד – זֶה עוֹזֵר מְאוֹד</a:t>
            </a:r>
          </a:p>
        </p:txBody>
      </p:sp>
      <p:pic>
        <p:nvPicPr>
          <p:cNvPr id="7" name="Picture 2" descr="Bell, Notification, Icon, Cut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5" y="4947634"/>
            <a:ext cx="1867738" cy="13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86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C7BD0C-D885-4D3F-BC32-C97CDE6B6626}"/>
              </a:ext>
            </a:extLst>
          </p:cNvPr>
          <p:cNvSpPr txBox="1">
            <a:spLocks/>
          </p:cNvSpPr>
          <p:nvPr/>
        </p:nvSpPr>
        <p:spPr>
          <a:xfrm>
            <a:off x="133582" y="1847955"/>
            <a:ext cx="11707820" cy="3684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e-IL" sz="3600" dirty="0"/>
              <a:t>לִפְעָמִים קַל לָנוּ לִלְמֹד בְּבֵית הַסֵּפֶר, וְלִפְעָמִים קְצָת קָשֶׁה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כְּשֶׁקָּשֶׁה, כְּדַאי לְהַאֲמִין וּלְקַוּוֹת שֶׁבַּהֶמְשֵׁךְ יִהְיֶה קַל יוֹתֵר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אֶפְשָׁר לוֹמַר לְעַצְמִי בַּלֵּב: עֲדַיִן לֹא הִצְלַחְתִּי, בְּקָרוֹב אַצְלִיחַ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כְּדַאי לְנַסּוֹת עוֹד וָעוֹד – זֶה עוֹזֵר מְאוֹד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כְּשֶׁקָּשָׁה לָנוּ לִלְמֹד – כְּדַאי לָנוּ גַּם לְבַקֵּשׁ עֶזְרָה</a:t>
            </a:r>
          </a:p>
        </p:txBody>
      </p:sp>
      <p:pic>
        <p:nvPicPr>
          <p:cNvPr id="5" name="מציין מיקום תוכן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1"/>
          <a:stretch/>
        </p:blipFill>
        <p:spPr>
          <a:xfrm>
            <a:off x="133582" y="4273610"/>
            <a:ext cx="220956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he-IL" dirty="0"/>
              <a:t>מְשִׂימָה שְׁבוּעִית</a:t>
            </a:r>
            <a:endParaRPr sz="2400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146412" y="3406671"/>
            <a:ext cx="9062114" cy="345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he-IL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בְּכָל יוֹם לִמּוּדִים כִּתְבוּ בְּמַחְבֶּרֶת כִּשּׁוּרֵי חַיִּים לְמָה שַׂמְתֶּם לֵב הַיּוֹם בַּכִּתָּה?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רִאשׁוֹן :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שֵׁנִי :    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שְׁלִישִׁי :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רְבִיעִי :  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חֲמִישִׁי : _________________________________</a:t>
            </a:r>
          </a:p>
          <a:p>
            <a:pPr fontAlgn="base">
              <a:lnSpc>
                <a:spcPct val="107000"/>
              </a:lnSpc>
            </a:pPr>
            <a:r>
              <a:rPr lang="he-I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בְּיוֹם שִׁשִּׁי :    </a:t>
            </a: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_______________________________________</a:t>
            </a:r>
          </a:p>
          <a:p>
            <a:pPr algn="r" rtl="1" fontAlgn="base">
              <a:lnSpc>
                <a:spcPct val="107000"/>
              </a:lnSpc>
            </a:pPr>
            <a:r>
              <a:rPr lang="he-I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7000"/>
              </a:lnSpc>
            </a:pPr>
            <a:r>
              <a:rPr lang="he-I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Bell, Notification, Icon, Cut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50" y="1771298"/>
            <a:ext cx="1867738" cy="13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04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6;p19">
            <a:extLst>
              <a:ext uri="{FF2B5EF4-FFF2-40B4-BE49-F238E27FC236}">
                <a16:creationId xmlns:a16="http://schemas.microsoft.com/office/drawing/2014/main" id="{88BCB026-62A3-4B3C-963F-C22FAFCDAB1D}"/>
              </a:ext>
            </a:extLst>
          </p:cNvPr>
          <p:cNvSpPr/>
          <p:nvPr/>
        </p:nvSpPr>
        <p:spPr>
          <a:xfrm>
            <a:off x="3228680" y="5584371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b="32187"/>
          <a:stretch/>
        </p:blipFill>
        <p:spPr>
          <a:xfrm>
            <a:off x="1179094" y="192504"/>
            <a:ext cx="9180096" cy="69597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41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7AE1D7F-BBCF-4658-B4F4-32C45D86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9697" y="2604367"/>
            <a:ext cx="3270862" cy="2416164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22C6CAD2-45F3-4481-BD4E-178376794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7565" y="1332232"/>
            <a:ext cx="3114151" cy="2300403"/>
          </a:xfrm>
          <a:prstGeom prst="rect">
            <a:avLst/>
          </a:prstGeom>
        </p:spPr>
      </p:pic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04EDE431-FEE7-4769-A805-55F98614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484" y="1121169"/>
            <a:ext cx="3023613" cy="2233523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7706904" y="-44786"/>
            <a:ext cx="4534228" cy="116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מְסַכְּמִים שִׁעוּר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DF0FE1-F13A-4A21-A43E-7F3169DFA3C5}"/>
              </a:ext>
            </a:extLst>
          </p:cNvPr>
          <p:cNvSpPr txBox="1"/>
          <p:nvPr/>
        </p:nvSpPr>
        <p:spPr>
          <a:xfrm>
            <a:off x="8982875" y="1820738"/>
            <a:ext cx="2129608" cy="113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דָּבָר אֶחָד חָדָשׁ שֶׁלָּמַדְתִּי הַיּוֹם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658320C-AA6C-46C1-804D-3F61A25ABBFA}"/>
              </a:ext>
            </a:extLst>
          </p:cNvPr>
          <p:cNvSpPr txBox="1"/>
          <p:nvPr/>
        </p:nvSpPr>
        <p:spPr>
          <a:xfrm>
            <a:off x="1869630" y="1661285"/>
            <a:ext cx="2276946" cy="113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שֶׁאָהַבְתִּי בִּמְיֻחָד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תיבת טקסט 17">
            <a:extLst>
              <a:ext uri="{FF2B5EF4-FFF2-40B4-BE49-F238E27FC236}">
                <a16:creationId xmlns:a16="http://schemas.microsoft.com/office/drawing/2014/main" id="{CD7BDB4F-9EEB-4976-AA94-53921883D256}"/>
              </a:ext>
            </a:extLst>
          </p:cNvPr>
          <p:cNvSpPr txBox="1"/>
          <p:nvPr/>
        </p:nvSpPr>
        <p:spPr>
          <a:xfrm>
            <a:off x="5138343" y="3163215"/>
            <a:ext cx="2450282" cy="113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חָשׁוּב שֶׁאֶרְצֶה לִזְכֹּר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2" name="גרפיקה 2">
            <a:extLst>
              <a:ext uri="{FF2B5EF4-FFF2-40B4-BE49-F238E27FC236}">
                <a16:creationId xmlns:a16="http://schemas.microsoft.com/office/drawing/2014/main" id="{7CBB6B82-7B82-4707-BEC2-0B9EFFBE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4" y="3888881"/>
            <a:ext cx="4444343" cy="29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5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5DF3D32-6D2A-44AF-BA36-A5F4E41D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650378" y="988273"/>
            <a:ext cx="7152987" cy="5869727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B1DDDE9-BB9B-45C1-8BAC-BA745A9AAA68}"/>
              </a:ext>
            </a:extLst>
          </p:cNvPr>
          <p:cNvSpPr txBox="1">
            <a:spLocks/>
          </p:cNvSpPr>
          <p:nvPr/>
        </p:nvSpPr>
        <p:spPr>
          <a:xfrm>
            <a:off x="3997489" y="2545592"/>
            <a:ext cx="4458764" cy="2627657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None/>
            </a:pPr>
            <a:r>
              <a:rPr lang="he-IL" sz="5200" dirty="0">
                <a:latin typeface="Gisha" panose="020B0502040204020203" pitchFamily="34" charset="-79"/>
                <a:cs typeface="Gisha" panose="020B0502040204020203" pitchFamily="34" charset="-79"/>
              </a:rPr>
              <a:t>מָה אֲנִי מִתְכַּוֵּן לַעֲשׂוֹת מִמָּחָר?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BC17772-1007-4657-80B9-1C5057B80723}"/>
              </a:ext>
            </a:extLst>
          </p:cNvPr>
          <p:cNvSpPr/>
          <p:nvPr/>
        </p:nvSpPr>
        <p:spPr>
          <a:xfrm>
            <a:off x="7436503" y="286905"/>
            <a:ext cx="523446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אֲנִי בּוֹחֵר...</a:t>
            </a:r>
          </a:p>
        </p:txBody>
      </p:sp>
      <p:sp>
        <p:nvSpPr>
          <p:cNvPr id="5" name="Google Shape;306;p19">
            <a:extLst>
              <a:ext uri="{FF2B5EF4-FFF2-40B4-BE49-F238E27FC236}">
                <a16:creationId xmlns:a16="http://schemas.microsoft.com/office/drawing/2014/main" id="{88BCB026-62A3-4B3C-963F-C22FAFCDAB1D}"/>
              </a:ext>
            </a:extLst>
          </p:cNvPr>
          <p:cNvSpPr/>
          <p:nvPr/>
        </p:nvSpPr>
        <p:spPr>
          <a:xfrm>
            <a:off x="3228680" y="5584371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056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10C5808-61E7-4878-A455-D0C380AE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000" y="469025"/>
            <a:ext cx="4320000" cy="111689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77121C65-BDC2-4ACE-8C22-EA77F7BE50D9}"/>
              </a:ext>
            </a:extLst>
          </p:cNvPr>
          <p:cNvCxnSpPr>
            <a:cxnSpLocks/>
          </p:cNvCxnSpPr>
          <p:nvPr/>
        </p:nvCxnSpPr>
        <p:spPr>
          <a:xfrm>
            <a:off x="8682163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0ED0ACB-4AD1-4081-BB96-DBA33CC92C5A}"/>
              </a:ext>
            </a:extLst>
          </p:cNvPr>
          <p:cNvSpPr txBox="1"/>
          <p:nvPr/>
        </p:nvSpPr>
        <p:spPr>
          <a:xfrm>
            <a:off x="8829713" y="2716232"/>
            <a:ext cx="326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1" indent="-61913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הכרת הגורמים השונים אליהם ניתן לפנות לעזרה בהקשר ללמידה.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C994AA0-2DDE-4B87-A406-D8A7C380AE05}"/>
              </a:ext>
            </a:extLst>
          </p:cNvPr>
          <p:cNvSpPr txBox="1"/>
          <p:nvPr/>
        </p:nvSpPr>
        <p:spPr>
          <a:xfrm>
            <a:off x="3016976" y="2634952"/>
            <a:ext cx="55217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קוגניטיביות </a:t>
            </a:r>
            <a:endParaRPr lang="he-IL" sz="1600" b="1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      חשיבה יצירתית ופתרון בעיות.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רגשיות (תוך-אישי)</a:t>
            </a:r>
            <a:endParaRPr lang="en-US" sz="1600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מודעות עצמית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– זיהוי רגשות בהקשר ללמידה.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</a:b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ל</a:t>
            </a:r>
            <a:r>
              <a:rPr lang="he-I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הכיר ביכולת להתמודד עם משימות ועם אתגרים על ידי השקעת מאמץ ופניה לעזרה.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ה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כוונה עצמית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– </a:t>
            </a:r>
            <a:r>
              <a:rPr lang="he-I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לזהות כיצד וממי אפשר לקבל עזרה במצבי קושי ולפנות לקבלת עזרה.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Arial"/>
            </a:endParaRPr>
          </a:p>
          <a:p>
            <a:pPr marR="0" lvl="0" indent="-28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</a:t>
            </a:r>
            <a:r>
              <a:rPr lang="he-IL" sz="1600" b="1" kern="0" dirty="0">
                <a:solidFill>
                  <a:srgbClr val="EF364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חברתיות (בין-אישי)</a:t>
            </a:r>
            <a:endParaRPr lang="en-US" sz="1600" b="1" kern="0" dirty="0">
              <a:solidFill>
                <a:srgbClr val="EF364C"/>
              </a:solidFill>
              <a:latin typeface="Calibri Light" panose="020F0302020204030204" pitchFamily="34" charset="0"/>
              <a:cs typeface="Calibri Light" panose="020F0302020204030204" pitchFamily="34" charset="0"/>
              <a:sym typeface="David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מודעות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lang="he-I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לזהות מתי האחרת זקוקה לעזרה</a:t>
            </a: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 וכיצד ניתן לסייע לו.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התנהלות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lang="he-I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הקשבה לזולת באופן מתעניין ומכבד.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316800"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</a:b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E4D9B0F-052E-47B7-A47D-7197CB8AC5DE}"/>
              </a:ext>
            </a:extLst>
          </p:cNvPr>
          <p:cNvSpPr txBox="1"/>
          <p:nvPr/>
        </p:nvSpPr>
        <p:spPr>
          <a:xfrm>
            <a:off x="793737" y="2716232"/>
            <a:ext cx="24540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 panose="020F0302020204030204" pitchFamily="34" charset="0"/>
              <a:buChar char="»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אחריות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 panose="020F0302020204030204" pitchFamily="34" charset="0"/>
              <a:buChar char="»"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ערבות הדדית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 Light" panose="020F0302020204030204" pitchFamily="34" charset="0"/>
              <a:buChar char="»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חברות</a:t>
            </a:r>
          </a:p>
          <a:p>
            <a:pPr marL="742950" lvl="1" indent="-285750">
              <a:buClr>
                <a:srgbClr val="000000"/>
              </a:buClr>
              <a:buFont typeface="Calibri Light" panose="020F0302020204030204" pitchFamily="34" charset="0"/>
              <a:buChar char="»"/>
              <a:defRPr/>
            </a:pPr>
            <a:r>
              <a:rPr lang="he-IL" sz="1600" kern="0" dirty="0"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חינוך למידות טובות ולדרך ארץ</a:t>
            </a:r>
          </a:p>
          <a:p>
            <a:pPr marR="0" lvl="1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6E71C2E9-584E-4A89-837C-4117FFB88511}"/>
              </a:ext>
            </a:extLst>
          </p:cNvPr>
          <p:cNvCxnSpPr>
            <a:cxnSpLocks/>
          </p:cNvCxnSpPr>
          <p:nvPr/>
        </p:nvCxnSpPr>
        <p:spPr>
          <a:xfrm>
            <a:off x="2977891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0FECB52-6777-4C6C-BF10-FB437AF5F761}"/>
              </a:ext>
            </a:extLst>
          </p:cNvPr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C7A477A-7585-4822-BD86-117798D5F94A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מיומנויות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3F8D958-2218-4AFF-AA8B-6D7BF4EEA079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ערכים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28;p5">
            <a:extLst>
              <a:ext uri="{FF2B5EF4-FFF2-40B4-BE49-F238E27FC236}">
                <a16:creationId xmlns:a16="http://schemas.microsoft.com/office/drawing/2014/main" id="{F4AFAF14-98BF-4822-BE76-EB23BF0EA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ידע, מיומנויות וערכים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E46E9A4-E02A-4D92-8191-B452CBF6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0883" y="681040"/>
            <a:ext cx="614363" cy="673817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BA9E5B0-C924-4613-8C70-7E5A9961DB55}"/>
              </a:ext>
            </a:extLst>
          </p:cNvPr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פרקטיקות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העשרה והרחבה</a:t>
            </a:r>
          </a:p>
        </p:txBody>
      </p:sp>
    </p:spTree>
    <p:extLst>
      <p:ext uri="{BB962C8B-B14F-4D97-AF65-F5344CB8AC3E}">
        <p14:creationId xmlns:p14="http://schemas.microsoft.com/office/powerpoint/2010/main" val="37067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60141F51-D964-42EB-BA86-4C6C02FA0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5011" y="565074"/>
            <a:ext cx="914400" cy="914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F6C51B-03E9-4A1F-8C5D-33D50CED54F1}"/>
              </a:ext>
            </a:extLst>
          </p:cNvPr>
          <p:cNvSpPr/>
          <p:nvPr/>
        </p:nvSpPr>
        <p:spPr>
          <a:xfrm>
            <a:off x="8430448" y="472018"/>
            <a:ext cx="3760873" cy="1107323"/>
          </a:xfrm>
          <a:custGeom>
            <a:avLst/>
            <a:gdLst>
              <a:gd name="connsiteX0" fmla="*/ 0 w 3760873"/>
              <a:gd name="connsiteY0" fmla="*/ 0 h 1107323"/>
              <a:gd name="connsiteX1" fmla="*/ 3760873 w 3760873"/>
              <a:gd name="connsiteY1" fmla="*/ 0 h 1107323"/>
              <a:gd name="connsiteX2" fmla="*/ 3760873 w 3760873"/>
              <a:gd name="connsiteY2" fmla="*/ 1107324 h 1107323"/>
              <a:gd name="connsiteX3" fmla="*/ 0 w 3760873"/>
              <a:gd name="connsiteY3" fmla="*/ 1107324 h 110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73" h="1107323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ABA567-5BBD-4747-B38A-4CADC566863A}"/>
              </a:ext>
            </a:extLst>
          </p:cNvPr>
          <p:cNvSpPr/>
          <p:nvPr/>
        </p:nvSpPr>
        <p:spPr>
          <a:xfrm rot="18900000">
            <a:off x="7871999" y="474150"/>
            <a:ext cx="1116897" cy="1116897"/>
          </a:xfrm>
          <a:custGeom>
            <a:avLst/>
            <a:gdLst>
              <a:gd name="connsiteX0" fmla="*/ 1116858 w 1116897"/>
              <a:gd name="connsiteY0" fmla="*/ 557198 h 1116897"/>
              <a:gd name="connsiteX1" fmla="*/ 558409 w 1116897"/>
              <a:gd name="connsiteY1" fmla="*/ 1115647 h 1116897"/>
              <a:gd name="connsiteX2" fmla="*/ -40 w 1116897"/>
              <a:gd name="connsiteY2" fmla="*/ 557198 h 1116897"/>
              <a:gd name="connsiteX3" fmla="*/ 558409 w 1116897"/>
              <a:gd name="connsiteY3" fmla="*/ -1250 h 1116897"/>
              <a:gd name="connsiteX4" fmla="*/ 1116858 w 1116897"/>
              <a:gd name="connsiteY4" fmla="*/ 557198 h 111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897" h="1116897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B3F633-B171-4B68-8E04-76AF2D0226C8}"/>
              </a:ext>
            </a:extLst>
          </p:cNvPr>
          <p:cNvSpPr/>
          <p:nvPr/>
        </p:nvSpPr>
        <p:spPr>
          <a:xfrm rot="18900000">
            <a:off x="7983808" y="585959"/>
            <a:ext cx="893278" cy="893278"/>
          </a:xfrm>
          <a:custGeom>
            <a:avLst/>
            <a:gdLst>
              <a:gd name="connsiteX0" fmla="*/ 893239 w 893278"/>
              <a:gd name="connsiteY0" fmla="*/ 445389 h 893278"/>
              <a:gd name="connsiteX1" fmla="*/ 446599 w 893278"/>
              <a:gd name="connsiteY1" fmla="*/ 892028 h 893278"/>
              <a:gd name="connsiteX2" fmla="*/ -40 w 893278"/>
              <a:gd name="connsiteY2" fmla="*/ 445389 h 893278"/>
              <a:gd name="connsiteX3" fmla="*/ 446599 w 893278"/>
              <a:gd name="connsiteY3" fmla="*/ -1250 h 893278"/>
              <a:gd name="connsiteX4" fmla="*/ 893239 w 893278"/>
              <a:gd name="connsiteY4" fmla="*/ 445389 h 8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78" h="893278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bg1"/>
          </a:solidFill>
          <a:ln w="3984" cap="flat">
            <a:solidFill>
              <a:srgbClr val="C3DADB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128;p5">
            <a:extLst>
              <a:ext uri="{FF2B5EF4-FFF2-40B4-BE49-F238E27FC236}">
                <a16:creationId xmlns:a16="http://schemas.microsoft.com/office/drawing/2014/main" id="{75AB2579-2265-43F6-9399-975A7A4E69F8}"/>
              </a:ext>
            </a:extLst>
          </p:cNvPr>
          <p:cNvSpPr txBox="1">
            <a:spLocks/>
          </p:cNvSpPr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מהלך השיעור</a:t>
            </a:r>
          </a:p>
        </p:txBody>
      </p:sp>
      <p:pic>
        <p:nvPicPr>
          <p:cNvPr id="20" name="Graphic 19" descr="Arrow circle">
            <a:extLst>
              <a:ext uri="{FF2B5EF4-FFF2-40B4-BE49-F238E27FC236}">
                <a16:creationId xmlns:a16="http://schemas.microsoft.com/office/drawing/2014/main" id="{4EA6C022-57C5-4736-8D95-E5D30BE58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1511" y="591736"/>
            <a:ext cx="914400" cy="914400"/>
          </a:xfrm>
          <a:prstGeom prst="rect">
            <a:avLst/>
          </a:prstGeom>
        </p:spPr>
      </p:pic>
      <p:cxnSp>
        <p:nvCxnSpPr>
          <p:cNvPr id="24" name="מחבר ישר 34">
            <a:extLst>
              <a:ext uri="{FF2B5EF4-FFF2-40B4-BE49-F238E27FC236}">
                <a16:creationId xmlns:a16="http://schemas.microsoft.com/office/drawing/2014/main" id="{966E18CD-71AC-4878-A198-02B15091126B}"/>
              </a:ext>
            </a:extLst>
          </p:cNvPr>
          <p:cNvCxnSpPr>
            <a:cxnSpLocks/>
          </p:cNvCxnSpPr>
          <p:nvPr/>
        </p:nvCxnSpPr>
        <p:spPr>
          <a:xfrm>
            <a:off x="11237002" y="3354054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0CBC01-AEFC-4C5C-959A-5C43C04F4561}"/>
              </a:ext>
            </a:extLst>
          </p:cNvPr>
          <p:cNvSpPr txBox="1"/>
          <p:nvPr/>
        </p:nvSpPr>
        <p:spPr>
          <a:xfrm>
            <a:off x="10220093" y="4035933"/>
            <a:ext cx="2201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מהשיעור הקודם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ועד היום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נזכרים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CC721-7732-4171-94D5-49E6D3C19B3F}"/>
              </a:ext>
            </a:extLst>
          </p:cNvPr>
          <p:cNvSpPr txBox="1"/>
          <p:nvPr/>
        </p:nvSpPr>
        <p:spPr>
          <a:xfrm>
            <a:off x="7364604" y="4055481"/>
            <a:ext cx="24223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"איזו חולצה הכי מתאימה לי?" – פעילות ושיח בנושא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רגשות שעולים במהלך הלמידה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03B297-B220-4325-BE5D-BAF97722C9A2}"/>
              </a:ext>
            </a:extLst>
          </p:cNvPr>
          <p:cNvSpPr txBox="1"/>
          <p:nvPr/>
        </p:nvSpPr>
        <p:spPr>
          <a:xfrm>
            <a:off x="-215369" y="3982185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מסרים מרכזיים</a:t>
            </a: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משימה שבועית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וסיכום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7F3BAE28-AC1A-4D27-B1DB-343F3726F73B}"/>
              </a:ext>
            </a:extLst>
          </p:cNvPr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A97F8E41-2610-49B4-AE35-6A48A6B1C3C4}"/>
              </a:ext>
            </a:extLst>
          </p:cNvPr>
          <p:cNvCxnSpPr>
            <a:cxnSpLocks/>
          </p:cNvCxnSpPr>
          <p:nvPr/>
        </p:nvCxnSpPr>
        <p:spPr>
          <a:xfrm>
            <a:off x="8634422" y="3303676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FE276095-BEBF-48A9-864F-C971E11DF646}"/>
              </a:ext>
            </a:extLst>
          </p:cNvPr>
          <p:cNvCxnSpPr>
            <a:cxnSpLocks/>
          </p:cNvCxnSpPr>
          <p:nvPr/>
        </p:nvCxnSpPr>
        <p:spPr>
          <a:xfrm>
            <a:off x="6179004" y="3347595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78A6BE6F-C7B1-4380-BE41-4203AB554639}"/>
              </a:ext>
            </a:extLst>
          </p:cNvPr>
          <p:cNvCxnSpPr>
            <a:cxnSpLocks/>
          </p:cNvCxnSpPr>
          <p:nvPr/>
        </p:nvCxnSpPr>
        <p:spPr>
          <a:xfrm>
            <a:off x="3491294" y="3347596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23B41DE-1D8C-489C-AFE9-3E68779C6588}"/>
              </a:ext>
            </a:extLst>
          </p:cNvPr>
          <p:cNvCxnSpPr>
            <a:cxnSpLocks/>
          </p:cNvCxnSpPr>
          <p:nvPr/>
        </p:nvCxnSpPr>
        <p:spPr>
          <a:xfrm>
            <a:off x="863682" y="3260788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4FFA5F-AC88-48C9-B09B-8570811C14A9}"/>
              </a:ext>
            </a:extLst>
          </p:cNvPr>
          <p:cNvSpPr txBox="1"/>
          <p:nvPr/>
        </p:nvSpPr>
        <p:spPr>
          <a:xfrm>
            <a:off x="4845234" y="4055481"/>
            <a:ext cx="23045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"פותרים חידה"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בנושא פנייה לעזרה במהלך הלמידה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D6CBE-D8B8-4F90-B969-B3B15FC5C634}"/>
              </a:ext>
            </a:extLst>
          </p:cNvPr>
          <p:cNvSpPr txBox="1"/>
          <p:nvPr/>
        </p:nvSpPr>
        <p:spPr>
          <a:xfrm>
            <a:off x="2325864" y="4022141"/>
            <a:ext cx="23045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שיר – "לשתף זה כיף"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ודיון –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למי נוכל לפנות לעזרה?</a:t>
            </a:r>
          </a:p>
        </p:txBody>
      </p:sp>
    </p:spTree>
    <p:extLst>
      <p:ext uri="{BB962C8B-B14F-4D97-AF65-F5344CB8AC3E}">
        <p14:creationId xmlns:p14="http://schemas.microsoft.com/office/powerpoint/2010/main" val="410267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/>
        </p:nvSpPr>
        <p:spPr>
          <a:xfrm>
            <a:off x="6335486" y="1630569"/>
            <a:ext cx="4746856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he-IL" sz="280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נַקְשִׁיב לַחֲבֵר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מִמָּקוֹם </a:t>
            </a:r>
            <a:r>
              <a:rPr lang="he-IL" sz="280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מִתְעַנְיֵן</a:t>
            </a:r>
            <a:endParaRPr sz="28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5320579" y="5249967"/>
            <a:ext cx="5513239" cy="52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r" rtl="1">
              <a:buClr>
                <a:srgbClr val="0070C0"/>
              </a:buClr>
              <a:buSzPts val="2400"/>
            </a:pP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נִזְכֹּר שֶׁהַנֶּאֱמָר בַּשִּׂיחַ נִשְׁאַר בֵּינֵינוּ</a:t>
            </a:r>
            <a:endParaRPr sz="2800" dirty="0">
              <a:solidFill>
                <a:srgbClr val="FB19F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198" y="2734170"/>
            <a:ext cx="2982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נְשַׁתֵּף מֵהַלֵּב וּנְכַבֵּד</a:t>
            </a:r>
            <a:endParaRPr lang="he-IL" sz="2800" b="1" u="sng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5FEBF757-7A64-4037-B4E2-0E9787A39191}"/>
              </a:ext>
            </a:extLst>
          </p:cNvPr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הַנְחָיוֹת לְשִׂיחַ מֵיטָבִי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EF5FF86-4285-4579-9B9E-03AE5297D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841" y="5567574"/>
            <a:ext cx="3191660" cy="874321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BE51FB9-92AB-4580-B588-4AF06AF09015}"/>
              </a:ext>
            </a:extLst>
          </p:cNvPr>
          <p:cNvGrpSpPr/>
          <p:nvPr/>
        </p:nvGrpSpPr>
        <p:grpSpPr>
          <a:xfrm>
            <a:off x="260116" y="5652036"/>
            <a:ext cx="989143" cy="874321"/>
            <a:chOff x="2923822" y="2971800"/>
            <a:chExt cx="3629378" cy="3629378"/>
          </a:xfrm>
        </p:grpSpPr>
        <p:pic>
          <p:nvPicPr>
            <p:cNvPr id="3" name="גרפיקה 2" descr="הערה - לב שבור קו מיתאר">
              <a:extLst>
                <a:ext uri="{FF2B5EF4-FFF2-40B4-BE49-F238E27FC236}">
                  <a16:creationId xmlns:a16="http://schemas.microsoft.com/office/drawing/2014/main" id="{E366574D-19BE-48F0-9F90-1458A36D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93402207-716C-4E78-902D-112D90818E9E}"/>
                </a:ext>
              </a:extLst>
            </p:cNvPr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" name="גרפיקה 8" descr="תג לב עם מילוי מלא">
            <a:extLst>
              <a:ext uri="{FF2B5EF4-FFF2-40B4-BE49-F238E27FC236}">
                <a16:creationId xmlns:a16="http://schemas.microsoft.com/office/drawing/2014/main" id="{7725D645-DF85-4D95-9B06-0BFE7796C7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9751" y="2538580"/>
            <a:ext cx="914400" cy="914400"/>
          </a:xfrm>
          <a:prstGeom prst="rect">
            <a:avLst/>
          </a:prstGeom>
        </p:spPr>
      </p:pic>
      <p:pic>
        <p:nvPicPr>
          <p:cNvPr id="21" name="גרפיקה 20" descr="אוזן עם מילוי מלא">
            <a:extLst>
              <a:ext uri="{FF2B5EF4-FFF2-40B4-BE49-F238E27FC236}">
                <a16:creationId xmlns:a16="http://schemas.microsoft.com/office/drawing/2014/main" id="{B8930401-2EF7-45DB-8A3F-22778F28CC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743" y="1277411"/>
            <a:ext cx="1056548" cy="1056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48056" y="4035761"/>
            <a:ext cx="19577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נְדַבֵּר בִּרְשׁוּת</a:t>
            </a:r>
          </a:p>
        </p:txBody>
      </p:sp>
      <p:pic>
        <p:nvPicPr>
          <p:cNvPr id="19" name="Picture 2" descr="Hands, Counting, Gestures, Hand Gestures, Numeral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1403" r="75243" b="40732"/>
          <a:stretch/>
        </p:blipFill>
        <p:spPr bwMode="auto">
          <a:xfrm>
            <a:off x="11097379" y="3470887"/>
            <a:ext cx="846668" cy="13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ips, Kiss, Kissing, Line, Mouth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42" y="5191203"/>
            <a:ext cx="1016000" cy="5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1108" r="85104"/>
          <a:stretch/>
        </p:blipFill>
        <p:spPr>
          <a:xfrm>
            <a:off x="11031377" y="5105561"/>
            <a:ext cx="965365" cy="11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1873903" y="13674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מֵהַשִּׁעוּר הַקּוֹדֵם וְעַד הַיוֹם... נִזְכָּרִים</a:t>
            </a:r>
          </a:p>
        </p:txBody>
      </p:sp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249FBFA9-6CFB-43A4-8F34-2209D61FE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244731" y="3566173"/>
            <a:ext cx="3883507" cy="275017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6B2821A3-D615-4711-BFEC-46DA9D51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45372" y="1564110"/>
            <a:ext cx="3850217" cy="3159481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05A98B3-7F05-48C0-86E9-36C121228083}"/>
              </a:ext>
            </a:extLst>
          </p:cNvPr>
          <p:cNvSpPr txBox="1"/>
          <p:nvPr/>
        </p:nvSpPr>
        <p:spPr>
          <a:xfrm>
            <a:off x="8478778" y="2173142"/>
            <a:ext cx="2770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שֶׁקָּרָה לִי הַשָּׁבוּעַ וְהִזְכִּיר לִי אֶת מָה שֶׁלָּמַדְנוּ...</a:t>
            </a:r>
            <a:endParaRPr lang="he-IL" sz="2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730478BA-7693-4179-9B47-7C6548D09A71}"/>
              </a:ext>
            </a:extLst>
          </p:cNvPr>
          <p:cNvSpPr txBox="1"/>
          <p:nvPr/>
        </p:nvSpPr>
        <p:spPr>
          <a:xfrm>
            <a:off x="820607" y="4319793"/>
            <a:ext cx="23948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מַשֶּׁהוּ שֶׁלָּמַדְנוּ וְהִצְלַחְתִּי לַעֲשׂוֹת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8A1C70A-FA9E-4B5D-8B84-4E477A9C1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059" y="1990492"/>
            <a:ext cx="3860103" cy="21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T-Shirt, Shirt, Clothing, Azure,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21" y="3530467"/>
            <a:ext cx="2401882" cy="26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dirty="0"/>
              <a:t>אֵיזוֹ חֻלְצָה הֲכִי מַתְאִימָה לִי? </a:t>
            </a:r>
          </a:p>
        </p:txBody>
      </p:sp>
      <p:sp>
        <p:nvSpPr>
          <p:cNvPr id="4" name="מלבן 3"/>
          <p:cNvSpPr/>
          <p:nvPr/>
        </p:nvSpPr>
        <p:spPr>
          <a:xfrm>
            <a:off x="3039846" y="4087435"/>
            <a:ext cx="1004807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יָדַעְתִּי לְאָן לָלֶכֶת</a:t>
            </a:r>
          </a:p>
        </p:txBody>
      </p:sp>
      <p:pic>
        <p:nvPicPr>
          <p:cNvPr id="5122" name="Picture 2" descr="Shirt, T-Shirt, Red, Clot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21" y="1488710"/>
            <a:ext cx="2392355" cy="25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-Shirt, Shirt, Top, Clothing,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4" y="1539361"/>
            <a:ext cx="2441760" cy="26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-Shirt, Clothing, Yellow, Shirt, Tshi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83" y="4252561"/>
            <a:ext cx="2390008" cy="260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-Shirt, Front, Short, Orange, T-Shi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66" y="3149401"/>
            <a:ext cx="2418540" cy="26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-Shirt, Shirt, Clothing, Grey, Gr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66" y="1540058"/>
            <a:ext cx="2441121" cy="26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5213396" y="2123813"/>
            <a:ext cx="176520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הִתְבַּלְבַּלְתִּי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070805" y="2060597"/>
            <a:ext cx="1101718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he-IL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קְצָת הָלַכְתִּי לְאִבּוּד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664211" y="3824805"/>
            <a:ext cx="170224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he-IL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קְצָת שָׁכַחְתִּי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0008470" y="2280882"/>
            <a:ext cx="152471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הִסְתַּדַּרְתִּי מְצֻיָּן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5328073" y="5102681"/>
            <a:ext cx="1630628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he-IL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זָכַרְתִּי</a:t>
            </a:r>
          </a:p>
          <a:p>
            <a:pPr algn="ctr" fontAlgn="base">
              <a:lnSpc>
                <a:spcPct val="107000"/>
              </a:lnSpc>
            </a:pPr>
            <a:r>
              <a:rPr lang="he-IL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הַכֹּל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8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A267D30-835E-497E-B45C-7E7531BCC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80474" y="1748227"/>
            <a:ext cx="11707820" cy="36845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600" dirty="0"/>
              <a:t>לִפְעָמִים קַל לָנוּ לִלְמֹד בתלמוד תורה וְלִפְעָמִים קְצָת קָשֶׁה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לִפְעָמִים אֲנַחְנוּ זוֹכְרִים הַכֹּל, וְלִפְעָמִים שׁוֹכְחִים</a:t>
            </a:r>
            <a:endParaRPr lang="he-IL" sz="3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כְּשֶׁקָּשֶׁה כְּדַאי לְהַאֲמִין וּלְקַוּוֹת שֶׁבַּהֶמְשֵׁךְ יִהְיֶה קַל יוֹתֵר</a:t>
            </a:r>
          </a:p>
          <a:p>
            <a:pPr marL="514350" indent="-514350">
              <a:buFont typeface="+mj-lt"/>
              <a:buAutoNum type="arabicPeriod"/>
            </a:pPr>
            <a:endParaRPr lang="he-IL" sz="3600" dirty="0"/>
          </a:p>
          <a:p>
            <a:pPr marL="0" indent="0">
              <a:buNone/>
            </a:pPr>
            <a:r>
              <a:rPr lang="he-IL" sz="3600" dirty="0"/>
              <a:t>מָה דַּעְתְּכֶם: מִי אוֹ מָה יָכוֹל לַעֲזֹר לָנוּ אִם קְצָת שָׁכַחְנוּ אוֹ הִתְבַּלְבַּלְנוּ?</a:t>
            </a:r>
            <a:endParaRPr lang="he-IL" sz="3200" dirty="0"/>
          </a:p>
        </p:txBody>
      </p:sp>
      <p:sp>
        <p:nvSpPr>
          <p:cNvPr id="4" name="מלבן 3"/>
          <p:cNvSpPr/>
          <p:nvPr/>
        </p:nvSpPr>
        <p:spPr>
          <a:xfrm>
            <a:off x="180474" y="147736"/>
            <a:ext cx="12007516" cy="1323474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4390285" y="424753"/>
            <a:ext cx="3318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chemeClr val="bg1"/>
                </a:solidFill>
              </a:rPr>
              <a:t>שַׂמְתִּי לֵב ש....</a:t>
            </a:r>
          </a:p>
        </p:txBody>
      </p:sp>
      <p:pic>
        <p:nvPicPr>
          <p:cNvPr id="7" name="Picture 2" descr="Bell, Notification, Icon, Cut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67" y="4923571"/>
            <a:ext cx="1867738" cy="13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717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6370</TotalTime>
  <Words>1363</Words>
  <Application>Microsoft Office PowerPoint</Application>
  <PresentationFormat>מסך רחב</PresentationFormat>
  <Paragraphs>232</Paragraphs>
  <Slides>39</Slides>
  <Notes>35</Notes>
  <HiddenSlides>22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Gisha</vt:lpstr>
      <vt:lpstr>Tahoma</vt:lpstr>
      <vt:lpstr>ערכת נושא Office</vt:lpstr>
      <vt:lpstr>מצגת של PowerPoint‏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מצגת של PowerPoint‏</vt:lpstr>
      <vt:lpstr>אֵיזוֹ חֻלְצָה הֲכִי מַתְאִימָה לִי? </vt:lpstr>
      <vt:lpstr>מצגת של PowerPoint‏</vt:lpstr>
      <vt:lpstr>פּוֹתְרִים חִידָה</vt:lpstr>
      <vt:lpstr>פָּתַרְנוּ אֶת הַחִידָה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מְשִׂימָה שְׁבוּעִית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נעמה קנטמן</cp:lastModifiedBy>
  <cp:revision>214</cp:revision>
  <dcterms:created xsi:type="dcterms:W3CDTF">2021-07-12T08:06:42Z</dcterms:created>
  <dcterms:modified xsi:type="dcterms:W3CDTF">2023-03-16T06:39:42Z</dcterms:modified>
</cp:coreProperties>
</file>