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72" r:id="rId2"/>
  </p:sldMasterIdLst>
  <p:notesMasterIdLst>
    <p:notesMasterId r:id="rId28"/>
  </p:notesMasterIdLst>
  <p:sldIdLst>
    <p:sldId id="257" r:id="rId3"/>
    <p:sldId id="639" r:id="rId4"/>
    <p:sldId id="556" r:id="rId5"/>
    <p:sldId id="538" r:id="rId6"/>
    <p:sldId id="585" r:id="rId7"/>
    <p:sldId id="601" r:id="rId8"/>
    <p:sldId id="540" r:id="rId9"/>
    <p:sldId id="608" r:id="rId10"/>
    <p:sldId id="563" r:id="rId11"/>
    <p:sldId id="628" r:id="rId12"/>
    <p:sldId id="623" r:id="rId13"/>
    <p:sldId id="570" r:id="rId14"/>
    <p:sldId id="621" r:id="rId15"/>
    <p:sldId id="638" r:id="rId16"/>
    <p:sldId id="643" r:id="rId17"/>
    <p:sldId id="637" r:id="rId18"/>
    <p:sldId id="644" r:id="rId19"/>
    <p:sldId id="630" r:id="rId20"/>
    <p:sldId id="626" r:id="rId21"/>
    <p:sldId id="566" r:id="rId22"/>
    <p:sldId id="635" r:id="rId23"/>
    <p:sldId id="612" r:id="rId24"/>
    <p:sldId id="640" r:id="rId25"/>
    <p:sldId id="641" r:id="rId26"/>
    <p:sldId id="642" r:id="rId27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F7384D4-5DE0-E3C5-06C8-E55B096AE597}" name="Razi Khader" initials="RK" userId="Razi Khader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DEE4"/>
    <a:srgbClr val="82A3BF"/>
    <a:srgbClr val="A9D18E"/>
    <a:srgbClr val="EF364C"/>
    <a:srgbClr val="4344AE"/>
    <a:srgbClr val="66FF33"/>
    <a:srgbClr val="A62172"/>
    <a:srgbClr val="BBA4DD"/>
    <a:srgbClr val="DDADA4"/>
    <a:srgbClr val="87C6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319" autoAdjust="0"/>
    <p:restoredTop sz="86747" autoAdjust="0"/>
  </p:normalViewPr>
  <p:slideViewPr>
    <p:cSldViewPr snapToGrid="0">
      <p:cViewPr varScale="1">
        <p:scale>
          <a:sx n="72" d="100"/>
          <a:sy n="72" d="100"/>
        </p:scale>
        <p:origin x="6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microsoft.com/office/2018/10/relationships/authors" Target="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7C67214-DAE9-4843-886C-36422AF0220E}" type="datetimeFigureOut">
              <a:rPr lang="he-IL" smtClean="0"/>
              <a:t>כ"ג/אדר/תשפ"ג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D822099-C4B9-4777-AC4D-E954DB6718B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26417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822099-C4B9-4777-AC4D-E954DB6718BC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923654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שאלה: אֵיךְ מִתְאַרְגְּנִים בַּבַּיִת לִקְרַאת יוֹם הַלִּמּוּדִים?</a:t>
            </a:r>
          </a:p>
          <a:p>
            <a:r>
              <a:rPr lang="he-IL" dirty="0"/>
              <a:t>התלמידים יוזמנו לתאר את הרגלי ההתארגנות שלהם. בסיכום דברי התלמידים נתייחס למה שהם יעלו ונעניק לגיטימציה לסגנונות ההתארגנות השונים,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22099-C4B9-4777-AC4D-E954DB6718BC}" type="slidenum">
              <a:rPr lang="he-IL" smtClean="0"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82083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לסיכום נשאל: איך אתם מרגישים כשאתם מאורגנים ויש לכם את כל החפצים הדרושים ללמידה?</a:t>
            </a:r>
          </a:p>
          <a:p>
            <a:r>
              <a:rPr lang="he-IL" dirty="0"/>
              <a:t>המסר הוא: </a:t>
            </a:r>
            <a:r>
              <a:rPr lang="he-IL" b="1" dirty="0"/>
              <a:t>ההתארגנות ותשומת הלב שלנו מאפשרות לנו להתרכז בלמידה, להקשיב, ליהנות מהלמידה.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22099-C4B9-4777-AC4D-E954DB6718BC}" type="slidenum">
              <a:rPr lang="he-IL" smtClean="0"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97740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למורה:</a:t>
            </a:r>
            <a:r>
              <a:rPr lang="he-IL" baseline="0" dirty="0"/>
              <a:t> </a:t>
            </a:r>
          </a:p>
          <a:p>
            <a:r>
              <a:rPr lang="he-IL" baseline="0" dirty="0"/>
              <a:t>אפשר לבקש/ להזמין תלמיד/ה לבוא ולהדגים כיצד הם מכניסים לקלמר את הפריטים הדרושים,</a:t>
            </a:r>
          </a:p>
          <a:p>
            <a:r>
              <a:rPr lang="he-IL" baseline="0" dirty="0"/>
              <a:t>או לחילופין מוודאים </a:t>
            </a:r>
            <a:r>
              <a:rPr lang="he-IL" baseline="0" dirty="0" err="1"/>
              <a:t>שהכל</a:t>
            </a:r>
            <a:r>
              <a:rPr lang="he-IL" baseline="0" dirty="0"/>
              <a:t> נמצא בתוכו.</a:t>
            </a:r>
          </a:p>
          <a:p>
            <a:r>
              <a:rPr lang="he-IL" dirty="0"/>
              <a:t>בסוף</a:t>
            </a:r>
            <a:r>
              <a:rPr lang="he-IL" baseline="0" dirty="0"/>
              <a:t> השיעור ניתן למצוא את הכרטיסיות הללו להדפסה כתומכי למידה עבור התלמידים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22099-C4B9-4777-AC4D-E954DB6718BC}" type="slidenum">
              <a:rPr lang="he-IL" smtClean="0"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114336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22099-C4B9-4777-AC4D-E954DB6718BC}" type="slidenum">
              <a:rPr lang="he-IL" smtClean="0"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540429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לסיכום נשאל: איך אתם מרגישים כשאתם מאורגנים ויש לכם את כל החפצים הדרושים ללמידה?</a:t>
            </a:r>
          </a:p>
          <a:p>
            <a:r>
              <a:rPr lang="he-IL" dirty="0"/>
              <a:t>המסר הוא: </a:t>
            </a:r>
            <a:r>
              <a:rPr lang="he-IL" b="1" dirty="0"/>
              <a:t>ההתארגנות ותשומת הלב שלנו מאפשרות לנו להתרכז בלמידה, להקשיב, ליהנות מהלמידה.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22099-C4B9-4777-AC4D-E954DB6718BC}" type="slidenum">
              <a:rPr lang="he-IL" smtClean="0"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72806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שאלה: אֵיךְ מִתְאַרְגְּנִים בַּכִּתָּה לִקְרַאת יוֹם הַלִּמּוּדִים?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התלמידים יוזמנו לתאר את הרגלי ההתארגנות שלהם. </a:t>
            </a:r>
            <a:endParaRPr lang="en-US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e-IL" dirty="0"/>
              <a:t>בסיכום דברי התלמידים נתייחס למה שהם יעלו ונעניק לגיטימציה לסגנונות ההתארגנות השונים:</a:t>
            </a:r>
          </a:p>
          <a:p>
            <a:r>
              <a:rPr lang="he-IL" dirty="0"/>
              <a:t>נדגים ונתרגל יחד איך מכניסים ומוציאים דברים מהתיק, איך מחכים עם שולחן מוכן ועם קלמר מוכן. איך מתארגנים על השולחן ועוד </a:t>
            </a:r>
            <a:r>
              <a:rPr lang="he-IL" dirty="0" err="1"/>
              <a:t>ועוד</a:t>
            </a:r>
            <a:r>
              <a:rPr lang="he-IL" dirty="0"/>
              <a:t>...</a:t>
            </a:r>
            <a:r>
              <a:rPr lang="he-IL" baseline="0" dirty="0"/>
              <a:t> נזמין ילדים/</a:t>
            </a:r>
            <a:r>
              <a:rPr lang="he-IL" baseline="0" dirty="0" err="1"/>
              <a:t>ות</a:t>
            </a:r>
            <a:r>
              <a:rPr lang="he-IL" baseline="0" dirty="0"/>
              <a:t> לתרגל פנייה זה לזה/ זו לזו בבקשת השאלת חפץ (שכחתי מחק, נשבר לי העיפרון..) לתרגל אמירת תודה, ולתרגל השבת חפצים. </a:t>
            </a:r>
          </a:p>
          <a:p>
            <a:r>
              <a:rPr lang="he-IL" baseline="0" dirty="0"/>
              <a:t>את כל התרגולים נקיים בחיוך ובאווירה משחקית תומכת. </a:t>
            </a:r>
          </a:p>
          <a:p>
            <a:endParaRPr lang="he-IL" dirty="0"/>
          </a:p>
          <a:p>
            <a:r>
              <a:rPr lang="he-IL" dirty="0"/>
              <a:t>לסיום, נזמין את</a:t>
            </a:r>
            <a:r>
              <a:rPr lang="he-IL" baseline="0" dirty="0"/>
              <a:t> התלמידים</a:t>
            </a:r>
            <a:r>
              <a:rPr lang="he-IL" dirty="0"/>
              <a:t> להקשיב לעצמם עת</a:t>
            </a:r>
            <a:r>
              <a:rPr lang="he-IL" baseline="0" dirty="0"/>
              <a:t> הם מתארגנים ללמידה: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22099-C4B9-4777-AC4D-E954DB6718BC}" type="slidenum">
              <a:rPr lang="he-IL" smtClean="0"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996525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יצירה:</a:t>
            </a:r>
          </a:p>
          <a:p>
            <a:r>
              <a:rPr lang="he-IL" u="sng" dirty="0"/>
              <a:t>בשלב זה של השיעור התלמידים יקבלו את הדף מודפס עם ההיגדים עליו, יגזרו</a:t>
            </a:r>
            <a:r>
              <a:rPr lang="he-IL" u="sng" baseline="0" dirty="0"/>
              <a:t> את הפתקים המלבניים ו</a:t>
            </a:r>
            <a:r>
              <a:rPr lang="he-IL" u="sng" dirty="0"/>
              <a:t>יכינו לעצמם </a:t>
            </a:r>
            <a:r>
              <a:rPr lang="he-IL" dirty="0" err="1"/>
              <a:t>סקוצ'ים</a:t>
            </a:r>
            <a:r>
              <a:rPr lang="he-IL" dirty="0"/>
              <a:t> עם משפטים</a:t>
            </a:r>
            <a:r>
              <a:rPr lang="he-IL" baseline="0" dirty="0"/>
              <a:t> אימוניים. בתחילת כל יום או אפילו שיעור הם יוכלו להדביק במקום מוסכם מראש את המשפט שמתאר את מטרתם לזמן הקרוב:</a:t>
            </a:r>
            <a:endParaRPr lang="he-IL" dirty="0"/>
          </a:p>
          <a:p>
            <a:r>
              <a:rPr lang="he-IL" dirty="0"/>
              <a:t>יֵשׁ לִי </a:t>
            </a:r>
            <a:r>
              <a:rPr lang="he-IL" dirty="0" err="1"/>
              <a:t>כֹּח</a:t>
            </a:r>
            <a:r>
              <a:rPr lang="he-IL" dirty="0"/>
              <a:t>ַ לְהִתְאַמֵּץ</a:t>
            </a:r>
          </a:p>
          <a:p>
            <a:r>
              <a:rPr lang="he-IL" dirty="0"/>
              <a:t>חָשׁוּב לִי לְהַקְשִׁיב לַמּוֹרה</a:t>
            </a:r>
          </a:p>
          <a:p>
            <a:r>
              <a:rPr lang="he-IL" dirty="0"/>
              <a:t>חָשׁוּב לִי לַעֲבֹד עִם חֲבֵרִים</a:t>
            </a:r>
          </a:p>
          <a:p>
            <a:r>
              <a:rPr lang="he-IL" dirty="0"/>
              <a:t>הַיּוֹם אֲנִי רוֹצה לְהִשְׁתַּתֵּף </a:t>
            </a:r>
            <a:r>
              <a:rPr lang="he-IL" dirty="0" err="1"/>
              <a:t>בְּשִׁעוּר</a:t>
            </a:r>
            <a:endParaRPr lang="he-IL" dirty="0"/>
          </a:p>
          <a:p>
            <a:r>
              <a:rPr lang="he-IL" dirty="0"/>
              <a:t>הַיּוֹם אֲנִי רוֹצה רַק לְהַקְשִׁיב</a:t>
            </a:r>
          </a:p>
          <a:p>
            <a:r>
              <a:rPr lang="he-IL" dirty="0"/>
              <a:t>אֲנִי רוֹצה שֶׁיֵּדְעוּ כְּשֶׁקָּשָׁה לִי</a:t>
            </a:r>
          </a:p>
          <a:p>
            <a:r>
              <a:rPr lang="he-IL" dirty="0"/>
              <a:t>אֲנִי רוֹצה שֶׁיַּעַזְרוּ לִי</a:t>
            </a:r>
          </a:p>
          <a:p>
            <a:r>
              <a:rPr lang="he-IL" dirty="0"/>
              <a:t>אֲנִי רוֹצה לְקַבֵּל מַחְמָאָה</a:t>
            </a:r>
          </a:p>
          <a:p>
            <a:r>
              <a:rPr lang="he-IL" dirty="0"/>
              <a:t>אֲנִי רוֹצה לִצְחֹק </a:t>
            </a:r>
            <a:r>
              <a:rPr lang="he-IL" dirty="0" err="1"/>
              <a:t>בְּשִׁעוּר</a:t>
            </a:r>
            <a:endParaRPr lang="he-IL" dirty="0"/>
          </a:p>
          <a:p>
            <a:r>
              <a:rPr lang="he-IL" dirty="0"/>
              <a:t>אֲנִי רוֹצה לְנַצֵּחַ </a:t>
            </a:r>
            <a:r>
              <a:rPr lang="he-IL" dirty="0" err="1"/>
              <a:t>בְּשִׁעוּר</a:t>
            </a:r>
            <a:endParaRPr lang="he-IL" dirty="0"/>
          </a:p>
          <a:p>
            <a:r>
              <a:rPr lang="he-IL" dirty="0"/>
              <a:t>אֲנִי רוֹצה לַעֲזֹר לַחֲבֵרִים</a:t>
            </a:r>
          </a:p>
          <a:p>
            <a:r>
              <a:rPr lang="he-IL" dirty="0"/>
              <a:t>אֲנִי רוֹצה לַעֲזֹר לַמּוֹרֶה</a:t>
            </a:r>
          </a:p>
          <a:p>
            <a:endParaRPr lang="he-IL" dirty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22099-C4B9-4777-AC4D-E954DB6718BC}" type="slidenum">
              <a:rPr lang="he-IL" smtClean="0"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529440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נסיים את משימת היצירה, ולקראת סיום השיעור נסכם אותו בעזרת תשובה על השאלה – מה למדנו היום?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22099-C4B9-4777-AC4D-E954DB6718BC}" type="slidenum">
              <a:rPr lang="he-IL" smtClean="0"/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202830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נזמין</a:t>
            </a:r>
            <a:r>
              <a:rPr lang="he-IL" baseline="0" dirty="0"/>
              <a:t> את התלמידים לעקוב </a:t>
            </a:r>
            <a:r>
              <a:rPr lang="he-IL" baseline="0"/>
              <a:t>לאורך השבוע אחרי </a:t>
            </a:r>
            <a:r>
              <a:rPr lang="he-IL" baseline="0" dirty="0"/>
              <a:t>"תשומת ליבם". אפשר להעתיק את המשימה למחברות או לחילופין לשכפל את הדף ולחלק אותו בכיתה.</a:t>
            </a:r>
            <a:endParaRPr lang="he-IL" dirty="0"/>
          </a:p>
        </p:txBody>
      </p:sp>
      <p:sp>
        <p:nvSpPr>
          <p:cNvPr id="243" name="Google Shape;243;p11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39478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מסכמים שיעור: כל תלמיד/ה יבחר משפט שהוא/היא רוצה להתייחס אליו </a:t>
            </a:r>
          </a:p>
          <a:p>
            <a:r>
              <a:rPr lang="he-IL" dirty="0"/>
              <a:t> 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36932-1D11-4359-B5AE-4A5A23CB4E91}" type="slidenum">
              <a:rPr lang="he-IL" smtClean="0"/>
              <a:t>22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40396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822099-C4B9-4777-AC4D-E954DB6718BC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1310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dirty="0"/>
          </a:p>
        </p:txBody>
      </p:sp>
      <p:sp>
        <p:nvSpPr>
          <p:cNvPr id="243" name="Google Shape;243;p11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92686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22099-C4B9-4777-AC4D-E954DB6718BC}" type="slidenum">
              <a:rPr lang="he-IL" smtClean="0"/>
              <a:t>25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32681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x-none" dirty="0"/>
              <a:t>חשוב לחזור על הכללים המרכזיים בכל שיעור</a:t>
            </a:r>
            <a:r>
              <a:rPr lang="he-IL" dirty="0"/>
              <a:t>, </a:t>
            </a:r>
            <a:r>
              <a:rPr lang="x-none" dirty="0"/>
              <a:t>על מנת לבסס מרחב בטוח המאפשר שיח רגשי בין התלמידים.</a:t>
            </a:r>
            <a:endParaRPr lang="he-IL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he-IL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sz="1200" dirty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למורה:</a:t>
            </a:r>
            <a:r>
              <a:rPr lang="he-IL" sz="1200" baseline="0" dirty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ניתן להסביר ש</a:t>
            </a:r>
            <a:r>
              <a:rPr lang="he-IL" sz="1200" dirty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אפשר לשתף אחרים בנושא, אך לספר רק על עצמי</a:t>
            </a:r>
            <a:endParaRPr lang="he-IL" dirty="0"/>
          </a:p>
        </p:txBody>
      </p:sp>
      <p:sp>
        <p:nvSpPr>
          <p:cNvPr id="184" name="Google Shape;18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86012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36932-1D11-4359-B5AE-4A5A23CB4E91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52346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חשוב שנתחבר</a:t>
            </a:r>
            <a:r>
              <a:rPr lang="he-IL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למקורות, </a:t>
            </a:r>
            <a:r>
              <a:rPr lang="he-IL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הסבר: ההצלחה בלימוד תלויה ביגיעה</a:t>
            </a:r>
            <a:r>
              <a:rPr lang="he-IL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ו</a:t>
            </a:r>
            <a:r>
              <a:rPr lang="he-IL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בהשקעת האדם, ככל שהאדם מתייגע,</a:t>
            </a:r>
            <a:r>
              <a:rPr lang="he-IL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מתאמץ ומשקיע</a:t>
            </a:r>
            <a:r>
              <a:rPr lang="he-IL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יותר כך הוא</a:t>
            </a:r>
            <a:r>
              <a:rPr lang="he-IL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יראה </a:t>
            </a:r>
            <a:r>
              <a:rPr lang="he-IL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יותר הצלחה בלימודו וישיג את מבוקשו.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1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x-none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3414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שאלה ראשונה לדיון: מדוע כדאי שלכל תלמיד ותלמידה יהיו </a:t>
            </a:r>
            <a:r>
              <a:rPr lang="he-IL" dirty="0" err="1"/>
              <a:t>כסא</a:t>
            </a:r>
            <a:r>
              <a:rPr lang="he-IL" dirty="0"/>
              <a:t> ושולחן בכיתה?</a:t>
            </a:r>
          </a:p>
          <a:p>
            <a:r>
              <a:rPr lang="he-IL" dirty="0"/>
              <a:t>בסיכום דברי התלמידים נתייחס למה שהם יעלו ונסביר כמה חשוב לכל אחד לדעת מראש שיש מקום מובטח שמחכה לו בכיתה. מקום צפוי ומוכר, מקום אישי.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22099-C4B9-4777-AC4D-E954DB6718BC}" type="slidenum">
              <a:rPr lang="he-IL" smtClean="0"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649608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b="1" u="sng" dirty="0"/>
              <a:t>לשים לב – חוזר.. לחבר בין ההערות בשקף הזה לשקף הקודם.</a:t>
            </a:r>
          </a:p>
          <a:p>
            <a:r>
              <a:rPr lang="he-IL" dirty="0"/>
              <a:t>שאלה ראשונה לדיון: מַדּוּעַ חָשׁוּב לִי שֶׁיִּהְיוּ לִי כִּסֵּא וְשֻׁלְחָן בַּכִּתָּה?</a:t>
            </a:r>
          </a:p>
          <a:p>
            <a:r>
              <a:rPr lang="he-IL" dirty="0"/>
              <a:t>בסיכום דברי התלמידים נתייחס למה שהם יעלו ונסביר כמה חשוב לכל אחד לדעת מראש שיש לו מקום מובטח שמחכה לו בכיתה.</a:t>
            </a:r>
          </a:p>
          <a:p>
            <a:r>
              <a:rPr lang="he-IL" dirty="0"/>
              <a:t>נזמין את התלמידים למשחק בו נגלה</a:t>
            </a:r>
            <a:r>
              <a:rPr lang="he-IL" baseline="0" dirty="0"/>
              <a:t> יחד כמה חשוב וכמה נחמד, לשים לב לסביבה ולהכיר אותה.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22099-C4B9-4777-AC4D-E954DB6718BC}" type="slidenum">
              <a:rPr lang="he-IL" smtClean="0"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335660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b="1" dirty="0"/>
              <a:t>פעילויות לעידוד זיהוי פרטים בסביבה:</a:t>
            </a:r>
          </a:p>
          <a:p>
            <a:r>
              <a:rPr lang="he-IL" dirty="0"/>
              <a:t>א.</a:t>
            </a:r>
            <a:r>
              <a:rPr lang="he-IL" baseline="0" dirty="0"/>
              <a:t> </a:t>
            </a:r>
            <a:r>
              <a:rPr lang="he-IL" dirty="0"/>
              <a:t>נבקש מהתלמידים להניח את ראשם על השולחן. נזמין אותם לחידון קצר, והתלמידים יתבקשו לענות בעיניים עצומות. נשאל שאלות פיזיות על הסביבה הלימודית בכיתה, למשל:</a:t>
            </a:r>
          </a:p>
          <a:p>
            <a:r>
              <a:rPr lang="he-IL" dirty="0"/>
              <a:t>•	מה צבע הדלת בכיתה שלנו?</a:t>
            </a:r>
          </a:p>
          <a:p>
            <a:r>
              <a:rPr lang="he-IL" dirty="0"/>
              <a:t>•	מה צבע המסגרות של החלונות שלנו?</a:t>
            </a:r>
          </a:p>
          <a:p>
            <a:r>
              <a:rPr lang="he-IL" dirty="0"/>
              <a:t>•	כמה שולחנות יש בכיתה שלנו?</a:t>
            </a:r>
          </a:p>
          <a:p>
            <a:r>
              <a:rPr lang="he-IL" dirty="0"/>
              <a:t>•	איזו תמונה תלויה ליד...?</a:t>
            </a:r>
          </a:p>
          <a:p>
            <a:r>
              <a:rPr lang="he-IL" dirty="0"/>
              <a:t>•	איזה לוח תלוי ליד...?</a:t>
            </a:r>
          </a:p>
          <a:p>
            <a:r>
              <a:rPr lang="he-IL" dirty="0"/>
              <a:t>•	מי יושב ליד....?</a:t>
            </a:r>
          </a:p>
          <a:p>
            <a:r>
              <a:rPr lang="he-IL" dirty="0"/>
              <a:t>•	מי יושבת מאחורי.....?</a:t>
            </a:r>
          </a:p>
          <a:p>
            <a:endParaRPr lang="he-IL" dirty="0"/>
          </a:p>
          <a:p>
            <a:r>
              <a:rPr lang="he-IL" dirty="0"/>
              <a:t>ב.</a:t>
            </a:r>
            <a:r>
              <a:rPr lang="he-IL" baseline="0" dirty="0"/>
              <a:t> </a:t>
            </a:r>
            <a:r>
              <a:rPr lang="he-IL" dirty="0"/>
              <a:t>פעילות חלופית: נזמין תלמיד או תלמידה לעמוד מול הכיתה כשידיהם מאחורי הגב. בידיהם נניח בכל פעם</a:t>
            </a:r>
            <a:r>
              <a:rPr lang="he-IL" baseline="0" dirty="0"/>
              <a:t> </a:t>
            </a:r>
            <a:r>
              <a:rPr lang="he-IL" dirty="0"/>
              <a:t>חפץ אחר שקשור ללמידה (למשל – עפרון, מחק, סרגל, טוש, מחברת, טוש ללוח, משקפיים, ספר) ונזמין אותם למשש את החפץ ולנסות לזהות מהו ומה עושים בעזרתו. </a:t>
            </a:r>
          </a:p>
          <a:p>
            <a:endParaRPr lang="he-IL" dirty="0"/>
          </a:p>
          <a:p>
            <a:r>
              <a:rPr lang="he-IL" dirty="0"/>
              <a:t>שיחה בעקבות הפעילות: </a:t>
            </a:r>
          </a:p>
          <a:p>
            <a:pPr marL="228600" indent="-228600">
              <a:buAutoNum type="arabicPeriod"/>
            </a:pPr>
            <a:r>
              <a:rPr lang="he-IL" dirty="0"/>
              <a:t>איך הרגשתם כששמתם לב וידעתם פרטים על הכיתה שלנו (או  על החפצים)? </a:t>
            </a:r>
          </a:p>
          <a:p>
            <a:pPr marL="228600" indent="-228600">
              <a:buAutoNum type="arabicPeriod"/>
            </a:pPr>
            <a:r>
              <a:rPr lang="he-IL" dirty="0"/>
              <a:t>איך הרגשתם </a:t>
            </a:r>
            <a:r>
              <a:rPr lang="he-IL" dirty="0" err="1"/>
              <a:t>כשלא</a:t>
            </a:r>
            <a:r>
              <a:rPr lang="he-IL" dirty="0"/>
              <a:t> זכרתם ולא ידעתם פרטים? </a:t>
            </a:r>
          </a:p>
          <a:p>
            <a:pPr marL="228600" indent="-228600">
              <a:buAutoNum type="arabicPeriod"/>
            </a:pPr>
            <a:r>
              <a:rPr lang="he-IL" dirty="0"/>
              <a:t>האם יש הבדל בין מה שאתם יודעים היום על הכיתה לבין מה שידעתם עליה </a:t>
            </a:r>
            <a:r>
              <a:rPr lang="he-IL" dirty="0" err="1"/>
              <a:t>כשרק</a:t>
            </a:r>
            <a:r>
              <a:rPr lang="he-IL" dirty="0"/>
              <a:t> התחלנו ללמוד בכיתה אל"ף? </a:t>
            </a:r>
          </a:p>
          <a:p>
            <a:pPr marL="228600" indent="-228600">
              <a:buAutoNum type="arabicPeriod"/>
            </a:pPr>
            <a:r>
              <a:rPr lang="he-IL" dirty="0"/>
              <a:t>מה עוזר לכם להתרגל לכיתה, לחברים, ללימודים?</a:t>
            </a:r>
          </a:p>
          <a:p>
            <a:pPr marL="0" indent="0">
              <a:buNone/>
            </a:pPr>
            <a:r>
              <a:rPr lang="he-IL" dirty="0"/>
              <a:t>את השיחה נסכם בעזרת השקופית הבאה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22099-C4B9-4777-AC4D-E954DB6718BC}" type="slidenum">
              <a:rPr lang="he-IL" smtClean="0"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660468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מסרים חשובים לסיכום הפעילות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22099-C4B9-4777-AC4D-E954DB6718BC}" type="slidenum">
              <a:rPr lang="he-IL" smtClean="0"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54548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7147A38-8AC7-42C1-8968-5850273CB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7BB7ED67-E8E0-4E88-A1AC-75DF1FA37D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8FC19BD5-60A3-41A1-AB04-D9FD83727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כ"ג/אדר/תשפ"ג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4C9012E-ED58-4A8C-833F-7FA732B0A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D2D3883-84BD-460B-BC37-FFB530E8F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07538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סרטונים/ שמ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מלבן 12">
            <a:extLst>
              <a:ext uri="{FF2B5EF4-FFF2-40B4-BE49-F238E27FC236}">
                <a16:creationId xmlns:a16="http://schemas.microsoft.com/office/drawing/2014/main" id="{9E46C132-BDC5-43D8-BA7C-FC3E866A4C2B}"/>
              </a:ext>
            </a:extLst>
          </p:cNvPr>
          <p:cNvSpPr/>
          <p:nvPr userDrawn="1"/>
        </p:nvSpPr>
        <p:spPr>
          <a:xfrm>
            <a:off x="7673" y="0"/>
            <a:ext cx="3573727" cy="6858000"/>
          </a:xfrm>
          <a:prstGeom prst="rect">
            <a:avLst/>
          </a:prstGeom>
          <a:solidFill>
            <a:srgbClr val="A621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4B72EBE9-7051-4FA7-81E0-384F2B0B4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כ"ג/אדר/תשפ"ג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41582156-89AE-4316-8224-5A145493B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B6ACB9BD-37F9-4ED2-9940-F02F375AA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  <p:sp>
        <p:nvSpPr>
          <p:cNvPr id="12" name="כותרת 1">
            <a:extLst>
              <a:ext uri="{FF2B5EF4-FFF2-40B4-BE49-F238E27FC236}">
                <a16:creationId xmlns:a16="http://schemas.microsoft.com/office/drawing/2014/main" id="{970BC6C4-8EB2-4EE5-B5A7-947DB79365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625" y="1189831"/>
            <a:ext cx="2828636" cy="1325563"/>
          </a:xfrm>
        </p:spPr>
        <p:txBody>
          <a:bodyPr>
            <a:normAutofit/>
          </a:bodyPr>
          <a:lstStyle>
            <a:lvl1pPr algn="ctr">
              <a:defRPr sz="5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כותרת</a:t>
            </a:r>
          </a:p>
        </p:txBody>
      </p:sp>
      <p:sp>
        <p:nvSpPr>
          <p:cNvPr id="4" name="מציין מיקום של מדיה 3">
            <a:extLst>
              <a:ext uri="{FF2B5EF4-FFF2-40B4-BE49-F238E27FC236}">
                <a16:creationId xmlns:a16="http://schemas.microsoft.com/office/drawing/2014/main" id="{9A94978C-20E0-4188-8A8F-E4E5A0D821E1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5464968" y="1611299"/>
            <a:ext cx="5376863" cy="4157662"/>
          </a:xfrm>
        </p:spPr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25248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ה למדנו היום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7CD88CBA-B2F8-4F0E-8DD3-0CEA60356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כ"ג/אדר/תשפ"ג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325A028A-0DA8-45F5-928F-C14618ABC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17F5DE00-A381-49B6-BD4A-03A6DB0E2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E20AC3D7-D662-4980-8C7D-6D7E4702D0F4}"/>
              </a:ext>
            </a:extLst>
          </p:cNvPr>
          <p:cNvSpPr/>
          <p:nvPr userDrawn="1"/>
        </p:nvSpPr>
        <p:spPr>
          <a:xfrm>
            <a:off x="0" y="0"/>
            <a:ext cx="12192000" cy="1487055"/>
          </a:xfrm>
          <a:prstGeom prst="rect">
            <a:avLst/>
          </a:prstGeom>
          <a:solidFill>
            <a:srgbClr val="A621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21" name="גרפיקה 20">
            <a:extLst>
              <a:ext uri="{FF2B5EF4-FFF2-40B4-BE49-F238E27FC236}">
                <a16:creationId xmlns:a16="http://schemas.microsoft.com/office/drawing/2014/main" id="{2B095457-4E3D-406E-8D76-9D7799D8E1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7234956">
            <a:off x="2188430" y="1157286"/>
            <a:ext cx="838200" cy="428625"/>
          </a:xfrm>
          <a:prstGeom prst="rect">
            <a:avLst/>
          </a:prstGeom>
        </p:spPr>
      </p:pic>
      <p:sp>
        <p:nvSpPr>
          <p:cNvPr id="7" name="מלבן 6">
            <a:extLst>
              <a:ext uri="{FF2B5EF4-FFF2-40B4-BE49-F238E27FC236}">
                <a16:creationId xmlns:a16="http://schemas.microsoft.com/office/drawing/2014/main" id="{2D5FF2F3-BFBA-4AF6-AA65-76E6C0DDF4CA}"/>
              </a:ext>
            </a:extLst>
          </p:cNvPr>
          <p:cNvSpPr/>
          <p:nvPr userDrawn="1"/>
        </p:nvSpPr>
        <p:spPr>
          <a:xfrm>
            <a:off x="2625010" y="230909"/>
            <a:ext cx="7536873" cy="10252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7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מָה לָמַדְנוּ הַיּוֹם?</a:t>
            </a:r>
          </a:p>
        </p:txBody>
      </p:sp>
      <p:sp>
        <p:nvSpPr>
          <p:cNvPr id="12" name="מציין מיקום תוכן 9">
            <a:extLst>
              <a:ext uri="{FF2B5EF4-FFF2-40B4-BE49-F238E27FC236}">
                <a16:creationId xmlns:a16="http://schemas.microsoft.com/office/drawing/2014/main" id="{8651C183-E377-499A-98F6-4B6AD1951E3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2727" y="2071687"/>
            <a:ext cx="10806546" cy="2714625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טקסט</a:t>
            </a:r>
          </a:p>
        </p:txBody>
      </p:sp>
    </p:spTree>
    <p:extLst>
      <p:ext uri="{BB962C8B-B14F-4D97-AF65-F5344CB8AC3E}">
        <p14:creationId xmlns:p14="http://schemas.microsoft.com/office/powerpoint/2010/main" val="689813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שאלות- אפשרות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7CD88CBA-B2F8-4F0E-8DD3-0CEA60356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כ"ג/אדר/תשפ"ג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325A028A-0DA8-45F5-928F-C14618ABC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17F5DE00-A381-49B6-BD4A-03A6DB0E2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E20AC3D7-D662-4980-8C7D-6D7E4702D0F4}"/>
              </a:ext>
            </a:extLst>
          </p:cNvPr>
          <p:cNvSpPr/>
          <p:nvPr userDrawn="1"/>
        </p:nvSpPr>
        <p:spPr>
          <a:xfrm>
            <a:off x="0" y="0"/>
            <a:ext cx="12192000" cy="1487055"/>
          </a:xfrm>
          <a:prstGeom prst="rect">
            <a:avLst/>
          </a:prstGeom>
          <a:solidFill>
            <a:srgbClr val="A621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1" name="תיבת טקסט 30">
            <a:extLst>
              <a:ext uri="{FF2B5EF4-FFF2-40B4-BE49-F238E27FC236}">
                <a16:creationId xmlns:a16="http://schemas.microsoft.com/office/drawing/2014/main" id="{65D5B5C5-0BF3-4AF0-BB66-BF0FFC61D08B}"/>
              </a:ext>
            </a:extLst>
          </p:cNvPr>
          <p:cNvSpPr txBox="1"/>
          <p:nvPr userDrawn="1"/>
        </p:nvSpPr>
        <p:spPr>
          <a:xfrm>
            <a:off x="2586182" y="189529"/>
            <a:ext cx="69134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7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שְׁאֵלוֹת לְדִיּוּן בַּכִּתָּה</a:t>
            </a:r>
            <a:endParaRPr lang="he-IL" sz="6000" dirty="0"/>
          </a:p>
        </p:txBody>
      </p:sp>
      <p:sp>
        <p:nvSpPr>
          <p:cNvPr id="38" name="מציין מיקום תוכן 5">
            <a:extLst>
              <a:ext uri="{FF2B5EF4-FFF2-40B4-BE49-F238E27FC236}">
                <a16:creationId xmlns:a16="http://schemas.microsoft.com/office/drawing/2014/main" id="{AAE8EFC4-CCC9-4F16-BCB4-C9189BFCECCD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3918528" y="2246457"/>
            <a:ext cx="6638636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שאלה ראשונה</a:t>
            </a:r>
          </a:p>
          <a:p>
            <a:pPr lvl="0"/>
            <a:r>
              <a:rPr lang="he-IL" dirty="0"/>
              <a:t>שאלה שנייה</a:t>
            </a:r>
          </a:p>
          <a:p>
            <a:pPr lvl="0"/>
            <a:r>
              <a:rPr lang="he-IL" dirty="0"/>
              <a:t>שאלה שלישית</a:t>
            </a:r>
          </a:p>
          <a:p>
            <a:pPr lvl="0"/>
            <a:r>
              <a:rPr lang="he-IL" dirty="0"/>
              <a:t>שאלה רביעית</a:t>
            </a:r>
          </a:p>
        </p:txBody>
      </p:sp>
    </p:spTree>
    <p:extLst>
      <p:ext uri="{BB962C8B-B14F-4D97-AF65-F5344CB8AC3E}">
        <p14:creationId xmlns:p14="http://schemas.microsoft.com/office/powerpoint/2010/main" val="982024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ה המסר שלנ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7CD88CBA-B2F8-4F0E-8DD3-0CEA60356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כ"ג/אדר/תשפ"ג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325A028A-0DA8-45F5-928F-C14618ABC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17F5DE00-A381-49B6-BD4A-03A6DB0E2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E20AC3D7-D662-4980-8C7D-6D7E4702D0F4}"/>
              </a:ext>
            </a:extLst>
          </p:cNvPr>
          <p:cNvSpPr/>
          <p:nvPr userDrawn="1"/>
        </p:nvSpPr>
        <p:spPr>
          <a:xfrm>
            <a:off x="0" y="0"/>
            <a:ext cx="12192000" cy="1487055"/>
          </a:xfrm>
          <a:prstGeom prst="rect">
            <a:avLst/>
          </a:prstGeom>
          <a:solidFill>
            <a:srgbClr val="A621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1" name="תיבת טקסט 30">
            <a:extLst>
              <a:ext uri="{FF2B5EF4-FFF2-40B4-BE49-F238E27FC236}">
                <a16:creationId xmlns:a16="http://schemas.microsoft.com/office/drawing/2014/main" id="{65D5B5C5-0BF3-4AF0-BB66-BF0FFC61D08B}"/>
              </a:ext>
            </a:extLst>
          </p:cNvPr>
          <p:cNvSpPr txBox="1"/>
          <p:nvPr userDrawn="1"/>
        </p:nvSpPr>
        <p:spPr>
          <a:xfrm>
            <a:off x="3191163" y="189529"/>
            <a:ext cx="63084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7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מָה הַמֶּסֶר שֶׁלָּנוּ?</a:t>
            </a:r>
            <a:endParaRPr lang="he-IL" sz="6000" dirty="0"/>
          </a:p>
        </p:txBody>
      </p:sp>
      <p:sp>
        <p:nvSpPr>
          <p:cNvPr id="38" name="מציין מיקום תוכן 5">
            <a:extLst>
              <a:ext uri="{FF2B5EF4-FFF2-40B4-BE49-F238E27FC236}">
                <a16:creationId xmlns:a16="http://schemas.microsoft.com/office/drawing/2014/main" id="{AAE8EFC4-CCC9-4F16-BCB4-C9189BFCECCD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1505527" y="2246457"/>
            <a:ext cx="9051637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מסר ראשון</a:t>
            </a:r>
          </a:p>
          <a:p>
            <a:pPr lvl="0"/>
            <a:r>
              <a:rPr lang="he-IL" dirty="0"/>
              <a:t>מסר שני</a:t>
            </a:r>
          </a:p>
          <a:p>
            <a:pPr lvl="0"/>
            <a:r>
              <a:rPr lang="he-IL" dirty="0"/>
              <a:t>מסר שלישי</a:t>
            </a:r>
          </a:p>
        </p:txBody>
      </p:sp>
    </p:spTree>
    <p:extLst>
      <p:ext uri="{BB962C8B-B14F-4D97-AF65-F5344CB8AC3E}">
        <p14:creationId xmlns:p14="http://schemas.microsoft.com/office/powerpoint/2010/main" val="4311119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">
  <p:cSld name="1_כותרת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3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3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  <p:sp>
        <p:nvSpPr>
          <p:cNvPr id="29" name="Google Shape;29;p23"/>
          <p:cNvSpPr/>
          <p:nvPr/>
        </p:nvSpPr>
        <p:spPr>
          <a:xfrm>
            <a:off x="0" y="0"/>
            <a:ext cx="12192000" cy="1487055"/>
          </a:xfrm>
          <a:prstGeom prst="rect">
            <a:avLst/>
          </a:prstGeom>
          <a:solidFill>
            <a:srgbClr val="A621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23"/>
          <p:cNvSpPr txBox="1">
            <a:spLocks noGrp="1"/>
          </p:cNvSpPr>
          <p:nvPr>
            <p:ph type="title"/>
          </p:nvPr>
        </p:nvSpPr>
        <p:spPr>
          <a:xfrm>
            <a:off x="838200" y="1614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alibri"/>
              <a:buNone/>
              <a:defRPr sz="7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body" idx="1"/>
          </p:nvPr>
        </p:nvSpPr>
        <p:spPr>
          <a:xfrm>
            <a:off x="692727" y="2071687"/>
            <a:ext cx="10806546" cy="271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1877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כותרת ותוכן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1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75558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מה נלמד היום">
  <p:cSld name="מה נלמד היום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2"/>
          <p:cNvSpPr/>
          <p:nvPr/>
        </p:nvSpPr>
        <p:spPr>
          <a:xfrm>
            <a:off x="0" y="0"/>
            <a:ext cx="12192000" cy="1487055"/>
          </a:xfrm>
          <a:prstGeom prst="rect">
            <a:avLst/>
          </a:prstGeom>
          <a:solidFill>
            <a:srgbClr val="A621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" name="Google Shape;23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2662216">
            <a:off x="9720414" y="316224"/>
            <a:ext cx="1142698" cy="584334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22"/>
          <p:cNvSpPr/>
          <p:nvPr/>
        </p:nvSpPr>
        <p:spPr>
          <a:xfrm>
            <a:off x="2625010" y="230909"/>
            <a:ext cx="7536873" cy="1025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7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מה נלמד היום?</a:t>
            </a:r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body" idx="1"/>
          </p:nvPr>
        </p:nvSpPr>
        <p:spPr>
          <a:xfrm>
            <a:off x="692727" y="2071687"/>
            <a:ext cx="10806546" cy="271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24405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">
  <p:cSld name="כותרת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3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3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  <p:sp>
        <p:nvSpPr>
          <p:cNvPr id="29" name="Google Shape;29;p23"/>
          <p:cNvSpPr/>
          <p:nvPr/>
        </p:nvSpPr>
        <p:spPr>
          <a:xfrm>
            <a:off x="0" y="0"/>
            <a:ext cx="12192000" cy="1487055"/>
          </a:xfrm>
          <a:prstGeom prst="rect">
            <a:avLst/>
          </a:prstGeom>
          <a:solidFill>
            <a:srgbClr val="A621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23"/>
          <p:cNvSpPr txBox="1">
            <a:spLocks noGrp="1"/>
          </p:cNvSpPr>
          <p:nvPr>
            <p:ph type="title"/>
          </p:nvPr>
        </p:nvSpPr>
        <p:spPr>
          <a:xfrm>
            <a:off x="838200" y="1614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alibri"/>
              <a:buNone/>
              <a:defRPr sz="7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body" idx="1"/>
          </p:nvPr>
        </p:nvSpPr>
        <p:spPr>
          <a:xfrm>
            <a:off x="692727" y="2071687"/>
            <a:ext cx="10806546" cy="271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71093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מונה ">
  <p:cSld name="תמונה 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4"/>
          <p:cNvSpPr/>
          <p:nvPr/>
        </p:nvSpPr>
        <p:spPr>
          <a:xfrm>
            <a:off x="0" y="0"/>
            <a:ext cx="3581400" cy="6858000"/>
          </a:xfrm>
          <a:prstGeom prst="rect">
            <a:avLst/>
          </a:prstGeom>
          <a:solidFill>
            <a:srgbClr val="A621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2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5" name="Google Shape;35;p24"/>
          <p:cNvSpPr txBox="1">
            <a:spLocks noGrp="1"/>
          </p:cNvSpPr>
          <p:nvPr>
            <p:ph type="title"/>
          </p:nvPr>
        </p:nvSpPr>
        <p:spPr>
          <a:xfrm>
            <a:off x="428625" y="1189831"/>
            <a:ext cx="282863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  <a:defRPr sz="5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4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31526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אלות- אפשרות 1">
  <p:cSld name="שאלות- אפשרות 1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5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  <p:sp>
        <p:nvSpPr>
          <p:cNvPr id="43" name="Google Shape;43;p25"/>
          <p:cNvSpPr/>
          <p:nvPr/>
        </p:nvSpPr>
        <p:spPr>
          <a:xfrm>
            <a:off x="0" y="0"/>
            <a:ext cx="12192000" cy="1487055"/>
          </a:xfrm>
          <a:prstGeom prst="rect">
            <a:avLst/>
          </a:prstGeom>
          <a:solidFill>
            <a:srgbClr val="A621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25"/>
          <p:cNvSpPr txBox="1"/>
          <p:nvPr/>
        </p:nvSpPr>
        <p:spPr>
          <a:xfrm>
            <a:off x="1159162" y="143362"/>
            <a:ext cx="8640619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7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שאלות לדיון בכיתה</a:t>
            </a:r>
            <a:endParaRPr/>
          </a:p>
        </p:txBody>
      </p:sp>
      <p:sp>
        <p:nvSpPr>
          <p:cNvPr id="45" name="Google Shape;45;p25"/>
          <p:cNvSpPr txBox="1">
            <a:spLocks noGrp="1"/>
          </p:cNvSpPr>
          <p:nvPr>
            <p:ph type="body" idx="1"/>
          </p:nvPr>
        </p:nvSpPr>
        <p:spPr>
          <a:xfrm>
            <a:off x="3918528" y="2246457"/>
            <a:ext cx="6638636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0280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97A5297-0F4A-4808-B912-30B2B25EF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E4BCB68-8FB5-4987-8559-65DE044971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981739F5-2B3D-4156-9617-4B0572211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כ"ג/אדר/תשפ"ג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D3C894E-E245-4B8C-8DB9-4A232DE38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C3BC05E-4182-4CB0-A066-6E6C35D97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715460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קופית כותרת" type="title">
  <p:cSld name="שקופית כותרת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6" name="Google Shape;86;p30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0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18822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סרטונים/ שמע">
  <p:cSld name="סרטונים/ שמע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1"/>
          <p:cNvSpPr/>
          <p:nvPr/>
        </p:nvSpPr>
        <p:spPr>
          <a:xfrm>
            <a:off x="7673" y="0"/>
            <a:ext cx="3573727" cy="6858000"/>
          </a:xfrm>
          <a:prstGeom prst="rect">
            <a:avLst/>
          </a:prstGeom>
          <a:solidFill>
            <a:srgbClr val="A621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31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1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title"/>
          </p:nvPr>
        </p:nvSpPr>
        <p:spPr>
          <a:xfrm>
            <a:off x="428625" y="1189831"/>
            <a:ext cx="282863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  <a:defRPr sz="5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1"/>
          <p:cNvSpPr>
            <a:spLocks noGrp="1"/>
          </p:cNvSpPr>
          <p:nvPr>
            <p:ph type="media" idx="2"/>
          </p:nvPr>
        </p:nvSpPr>
        <p:spPr>
          <a:xfrm>
            <a:off x="5464968" y="1611299"/>
            <a:ext cx="5376863" cy="4157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375594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תמונה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 10">
            <a:extLst>
              <a:ext uri="{FF2B5EF4-FFF2-40B4-BE49-F238E27FC236}">
                <a16:creationId xmlns:a16="http://schemas.microsoft.com/office/drawing/2014/main" id="{5AD3CFB8-02D3-4049-8B33-153754263616}"/>
              </a:ext>
            </a:extLst>
          </p:cNvPr>
          <p:cNvSpPr/>
          <p:nvPr userDrawn="1"/>
        </p:nvSpPr>
        <p:spPr>
          <a:xfrm>
            <a:off x="0" y="0"/>
            <a:ext cx="3581400" cy="6858000"/>
          </a:xfrm>
          <a:prstGeom prst="rect">
            <a:avLst/>
          </a:prstGeom>
          <a:solidFill>
            <a:srgbClr val="A621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D8AC9ABE-3C47-4E3F-90EB-BE2C39F51A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12" name="כותרת 1">
            <a:extLst>
              <a:ext uri="{FF2B5EF4-FFF2-40B4-BE49-F238E27FC236}">
                <a16:creationId xmlns:a16="http://schemas.microsoft.com/office/drawing/2014/main" id="{970BC6C4-8EB2-4EE5-B5A7-947DB79365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625" y="1189831"/>
            <a:ext cx="2828636" cy="1325563"/>
          </a:xfrm>
        </p:spPr>
        <p:txBody>
          <a:bodyPr>
            <a:normAutofit/>
          </a:bodyPr>
          <a:lstStyle>
            <a:lvl1pPr algn="ctr">
              <a:defRPr sz="5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כותרת</a:t>
            </a:r>
          </a:p>
        </p:txBody>
      </p:sp>
      <p:sp>
        <p:nvSpPr>
          <p:cNvPr id="18" name="מציין מיקום של תאריך 17">
            <a:extLst>
              <a:ext uri="{FF2B5EF4-FFF2-40B4-BE49-F238E27FC236}">
                <a16:creationId xmlns:a16="http://schemas.microsoft.com/office/drawing/2014/main" id="{D8F975D9-9FCF-47A6-8EDE-365BB5EC8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כ"ג/אדר/תשפ"ג</a:t>
            </a:fld>
            <a:endParaRPr lang="he-IL"/>
          </a:p>
        </p:txBody>
      </p:sp>
      <p:sp>
        <p:nvSpPr>
          <p:cNvPr id="19" name="מציין מיקום של כותרת תחתונה 18">
            <a:extLst>
              <a:ext uri="{FF2B5EF4-FFF2-40B4-BE49-F238E27FC236}">
                <a16:creationId xmlns:a16="http://schemas.microsoft.com/office/drawing/2014/main" id="{C68E4FAC-4C06-4717-B4C3-3654ACC74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20" name="מציין מיקום של מספר שקופית 19">
            <a:extLst>
              <a:ext uri="{FF2B5EF4-FFF2-40B4-BE49-F238E27FC236}">
                <a16:creationId xmlns:a16="http://schemas.microsoft.com/office/drawing/2014/main" id="{AA8CC4A1-5512-4A1C-B3C1-0B692F43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37410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8D50F32-18B6-434C-803C-5DADE7507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96E1043-A571-4BA0-9564-6D8B7443B9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2F050DA1-6AC1-4130-BB53-B678DA6C6E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1836B82F-4D40-4354-8EB8-6D3CCE750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כ"ג/אדר/תשפ"ג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94A6E356-3758-4674-8603-1A5915DE5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D2425CCA-A435-4B29-B2D1-C73DA3B3C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11878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DC6F1E0-8728-42D4-8701-102D1FEC2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307A8304-3485-4CBB-BC5E-BBADBEE8D7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C2F2394E-B9A0-4728-A5A3-39D64C2AEC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00FB7765-33AE-44F7-B34F-6713DCA75D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8D4D3400-4679-4717-AD04-68F7021A05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60D0A1A3-7AC9-4786-A9ED-8948C3C97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כ"ג/אדר/תשפ"ג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CD42924F-9F23-4C00-B576-83ACF0CA3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D6229996-F69A-45B1-81AC-827B9897A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51344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7CD88CBA-B2F8-4F0E-8DD3-0CEA60356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כ"ג/אדר/תשפ"ג</a:t>
            </a:fld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17F5DE00-A381-49B6-BD4A-03A6DB0E2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E20AC3D7-D662-4980-8C7D-6D7E4702D0F4}"/>
              </a:ext>
            </a:extLst>
          </p:cNvPr>
          <p:cNvSpPr/>
          <p:nvPr userDrawn="1"/>
        </p:nvSpPr>
        <p:spPr>
          <a:xfrm>
            <a:off x="0" y="0"/>
            <a:ext cx="12192000" cy="1487055"/>
          </a:xfrm>
          <a:prstGeom prst="rect">
            <a:avLst/>
          </a:prstGeom>
          <a:solidFill>
            <a:srgbClr val="A621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13" name="כותרת 1">
            <a:extLst>
              <a:ext uri="{FF2B5EF4-FFF2-40B4-BE49-F238E27FC236}">
                <a16:creationId xmlns:a16="http://schemas.microsoft.com/office/drawing/2014/main" id="{82DA3858-A582-4666-898A-E8682925F4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1492"/>
            <a:ext cx="10515600" cy="1325563"/>
          </a:xfrm>
        </p:spPr>
        <p:txBody>
          <a:bodyPr>
            <a:normAutofit/>
          </a:bodyPr>
          <a:lstStyle>
            <a:lvl1pPr algn="ctr">
              <a:defRPr sz="7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כותרת</a:t>
            </a:r>
          </a:p>
        </p:txBody>
      </p:sp>
      <p:sp>
        <p:nvSpPr>
          <p:cNvPr id="14" name="מציין מיקום תוכן 9">
            <a:extLst>
              <a:ext uri="{FF2B5EF4-FFF2-40B4-BE49-F238E27FC236}">
                <a16:creationId xmlns:a16="http://schemas.microsoft.com/office/drawing/2014/main" id="{CF0B13C3-0DDA-4534-9146-673046108CB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2727" y="2071687"/>
            <a:ext cx="10806546" cy="2714625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טקסט</a:t>
            </a:r>
          </a:p>
        </p:txBody>
      </p:sp>
    </p:spTree>
    <p:extLst>
      <p:ext uri="{BB962C8B-B14F-4D97-AF65-F5344CB8AC3E}">
        <p14:creationId xmlns:p14="http://schemas.microsoft.com/office/powerpoint/2010/main" val="2424176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לל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5383B93-3EBB-48BD-A197-ACD08DB29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A45C36EB-845A-45CA-A399-53ECE5036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כ"ג/אדר/תשפ"ג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0FA2624B-9F98-48FE-ADAF-1D97DC977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F87C7E4B-CD0A-40FB-90DA-A8E32B5F4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  <p:sp>
        <p:nvSpPr>
          <p:cNvPr id="10" name="מציין מיקום תוכן 9">
            <a:extLst>
              <a:ext uri="{FF2B5EF4-FFF2-40B4-BE49-F238E27FC236}">
                <a16:creationId xmlns:a16="http://schemas.microsoft.com/office/drawing/2014/main" id="{7A4E8B70-9E3F-425C-9911-215B73DB34A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2727" y="2071687"/>
            <a:ext cx="10806546" cy="2714625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טקסט</a:t>
            </a:r>
          </a:p>
        </p:txBody>
      </p:sp>
    </p:spTree>
    <p:extLst>
      <p:ext uri="{BB962C8B-B14F-4D97-AF65-F5344CB8AC3E}">
        <p14:creationId xmlns:p14="http://schemas.microsoft.com/office/powerpoint/2010/main" val="3107914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אלות לדיון בכית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7CD88CBA-B2F8-4F0E-8DD3-0CEA60356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כ"ג/אדר/תשפ"ג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325A028A-0DA8-45F5-928F-C14618ABC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17F5DE00-A381-49B6-BD4A-03A6DB0E2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E20AC3D7-D662-4980-8C7D-6D7E4702D0F4}"/>
              </a:ext>
            </a:extLst>
          </p:cNvPr>
          <p:cNvSpPr/>
          <p:nvPr userDrawn="1"/>
        </p:nvSpPr>
        <p:spPr>
          <a:xfrm>
            <a:off x="0" y="0"/>
            <a:ext cx="12192000" cy="1487055"/>
          </a:xfrm>
          <a:prstGeom prst="rect">
            <a:avLst/>
          </a:prstGeom>
          <a:solidFill>
            <a:srgbClr val="A621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1" name="תיבת טקסט 30">
            <a:extLst>
              <a:ext uri="{FF2B5EF4-FFF2-40B4-BE49-F238E27FC236}">
                <a16:creationId xmlns:a16="http://schemas.microsoft.com/office/drawing/2014/main" id="{65D5B5C5-0BF3-4AF0-BB66-BF0FFC61D08B}"/>
              </a:ext>
            </a:extLst>
          </p:cNvPr>
          <p:cNvSpPr txBox="1"/>
          <p:nvPr userDrawn="1"/>
        </p:nvSpPr>
        <p:spPr>
          <a:xfrm>
            <a:off x="2761673" y="136525"/>
            <a:ext cx="70611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7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שאלות לדיון בכיתה</a:t>
            </a:r>
          </a:p>
        </p:txBody>
      </p:sp>
      <p:sp>
        <p:nvSpPr>
          <p:cNvPr id="38" name="מציין מיקום תוכן 5">
            <a:extLst>
              <a:ext uri="{FF2B5EF4-FFF2-40B4-BE49-F238E27FC236}">
                <a16:creationId xmlns:a16="http://schemas.microsoft.com/office/drawing/2014/main" id="{AAE8EFC4-CCC9-4F16-BCB4-C9189BFCECCD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3918528" y="2246457"/>
            <a:ext cx="6638636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שאלה ראשונה</a:t>
            </a:r>
          </a:p>
          <a:p>
            <a:pPr lvl="0"/>
            <a:r>
              <a:rPr lang="he-IL" dirty="0"/>
              <a:t>שאלה שנייה</a:t>
            </a:r>
          </a:p>
          <a:p>
            <a:pPr lvl="0"/>
            <a:r>
              <a:rPr lang="he-IL" dirty="0"/>
              <a:t>שאלה שלישית</a:t>
            </a:r>
          </a:p>
          <a:p>
            <a:pPr lvl="0"/>
            <a:r>
              <a:rPr lang="he-IL" dirty="0"/>
              <a:t>שאלה רביעית</a:t>
            </a:r>
          </a:p>
        </p:txBody>
      </p:sp>
    </p:spTree>
    <p:extLst>
      <p:ext uri="{BB962C8B-B14F-4D97-AF65-F5344CB8AC3E}">
        <p14:creationId xmlns:p14="http://schemas.microsoft.com/office/powerpoint/2010/main" val="623870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תמונה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 10">
            <a:extLst>
              <a:ext uri="{FF2B5EF4-FFF2-40B4-BE49-F238E27FC236}">
                <a16:creationId xmlns:a16="http://schemas.microsoft.com/office/drawing/2014/main" id="{5AD3CFB8-02D3-4049-8B33-153754263616}"/>
              </a:ext>
            </a:extLst>
          </p:cNvPr>
          <p:cNvSpPr/>
          <p:nvPr userDrawn="1"/>
        </p:nvSpPr>
        <p:spPr>
          <a:xfrm>
            <a:off x="0" y="0"/>
            <a:ext cx="3581400" cy="6858000"/>
          </a:xfrm>
          <a:prstGeom prst="rect">
            <a:avLst/>
          </a:prstGeom>
          <a:solidFill>
            <a:srgbClr val="A621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D8AC9ABE-3C47-4E3F-90EB-BE2C39F51A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12" name="כותרת 1">
            <a:extLst>
              <a:ext uri="{FF2B5EF4-FFF2-40B4-BE49-F238E27FC236}">
                <a16:creationId xmlns:a16="http://schemas.microsoft.com/office/drawing/2014/main" id="{970BC6C4-8EB2-4EE5-B5A7-947DB79365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625" y="1189831"/>
            <a:ext cx="2828636" cy="1325563"/>
          </a:xfrm>
        </p:spPr>
        <p:txBody>
          <a:bodyPr>
            <a:normAutofit/>
          </a:bodyPr>
          <a:lstStyle>
            <a:lvl1pPr algn="ctr">
              <a:defRPr sz="5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כותרת</a:t>
            </a:r>
          </a:p>
        </p:txBody>
      </p:sp>
      <p:sp>
        <p:nvSpPr>
          <p:cNvPr id="18" name="מציין מיקום של תאריך 17">
            <a:extLst>
              <a:ext uri="{FF2B5EF4-FFF2-40B4-BE49-F238E27FC236}">
                <a16:creationId xmlns:a16="http://schemas.microsoft.com/office/drawing/2014/main" id="{D8F975D9-9FCF-47A6-8EDE-365BB5EC8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כ"ג/אדר/תשפ"ג</a:t>
            </a:fld>
            <a:endParaRPr lang="he-IL"/>
          </a:p>
        </p:txBody>
      </p:sp>
      <p:sp>
        <p:nvSpPr>
          <p:cNvPr id="19" name="מציין מיקום של כותרת תחתונה 18">
            <a:extLst>
              <a:ext uri="{FF2B5EF4-FFF2-40B4-BE49-F238E27FC236}">
                <a16:creationId xmlns:a16="http://schemas.microsoft.com/office/drawing/2014/main" id="{C68E4FAC-4C06-4717-B4C3-3654ACC74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20" name="מציין מיקום של מספר שקופית 19">
            <a:extLst>
              <a:ext uri="{FF2B5EF4-FFF2-40B4-BE49-F238E27FC236}">
                <a16:creationId xmlns:a16="http://schemas.microsoft.com/office/drawing/2014/main" id="{AA8CC4A1-5512-4A1C-B3C1-0B692F43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3537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תמונה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 10">
            <a:extLst>
              <a:ext uri="{FF2B5EF4-FFF2-40B4-BE49-F238E27FC236}">
                <a16:creationId xmlns:a16="http://schemas.microsoft.com/office/drawing/2014/main" id="{5AD3CFB8-02D3-4049-8B33-153754263616}"/>
              </a:ext>
            </a:extLst>
          </p:cNvPr>
          <p:cNvSpPr/>
          <p:nvPr userDrawn="1"/>
        </p:nvSpPr>
        <p:spPr>
          <a:xfrm>
            <a:off x="0" y="0"/>
            <a:ext cx="3581400" cy="6858000"/>
          </a:xfrm>
          <a:prstGeom prst="rect">
            <a:avLst/>
          </a:prstGeom>
          <a:solidFill>
            <a:srgbClr val="A621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2" name="כותרת 1">
            <a:extLst>
              <a:ext uri="{FF2B5EF4-FFF2-40B4-BE49-F238E27FC236}">
                <a16:creationId xmlns:a16="http://schemas.microsoft.com/office/drawing/2014/main" id="{970BC6C4-8EB2-4EE5-B5A7-947DB79365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625" y="1189831"/>
            <a:ext cx="2828636" cy="1325563"/>
          </a:xfrm>
        </p:spPr>
        <p:txBody>
          <a:bodyPr>
            <a:normAutofit/>
          </a:bodyPr>
          <a:lstStyle>
            <a:lvl1pPr algn="ctr">
              <a:defRPr sz="5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להדפסה</a:t>
            </a:r>
          </a:p>
        </p:txBody>
      </p:sp>
      <p:sp>
        <p:nvSpPr>
          <p:cNvPr id="18" name="מציין מיקום של תאריך 17">
            <a:extLst>
              <a:ext uri="{FF2B5EF4-FFF2-40B4-BE49-F238E27FC236}">
                <a16:creationId xmlns:a16="http://schemas.microsoft.com/office/drawing/2014/main" id="{D8F975D9-9FCF-47A6-8EDE-365BB5EC8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כ"ג/אדר/תשפ"ג</a:t>
            </a:fld>
            <a:endParaRPr lang="he-IL"/>
          </a:p>
        </p:txBody>
      </p:sp>
      <p:sp>
        <p:nvSpPr>
          <p:cNvPr id="19" name="מציין מיקום של כותרת תחתונה 18">
            <a:extLst>
              <a:ext uri="{FF2B5EF4-FFF2-40B4-BE49-F238E27FC236}">
                <a16:creationId xmlns:a16="http://schemas.microsoft.com/office/drawing/2014/main" id="{C68E4FAC-4C06-4717-B4C3-3654ACC74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20" name="מציין מיקום של מספר שקופית 19">
            <a:extLst>
              <a:ext uri="{FF2B5EF4-FFF2-40B4-BE49-F238E27FC236}">
                <a16:creationId xmlns:a16="http://schemas.microsoft.com/office/drawing/2014/main" id="{AA8CC4A1-5512-4A1C-B3C1-0B692F43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  <p:pic>
        <p:nvPicPr>
          <p:cNvPr id="4" name="גרפיקה 3" descr="מדפסת עם מילוי מלא">
            <a:extLst>
              <a:ext uri="{FF2B5EF4-FFF2-40B4-BE49-F238E27FC236}">
                <a16:creationId xmlns:a16="http://schemas.microsoft.com/office/drawing/2014/main" id="{FF2491E9-42EA-41A7-8CFA-A417E05C67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72812" y="936396"/>
            <a:ext cx="4985208" cy="498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808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3DE3897B-57C0-46C1-99A1-EF01C69DB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BECAC9C8-94CA-4CD8-891D-3B126282E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3E9CFD5-0081-40C3-92FE-18D2A61128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EB68D-8B77-4F94-BB97-F778B0AAB978}" type="datetimeFigureOut">
              <a:rPr lang="he-IL" smtClean="0"/>
              <a:t>כ"ג/אדר/תשפ"ג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F52E0EC-48D9-48C4-A852-9434367D40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D40205B-84E6-4857-BFD7-CE98CEA8C1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73507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63" r:id="rId5"/>
    <p:sldLayoutId id="2147483654" r:id="rId6"/>
    <p:sldLayoutId id="2147483655" r:id="rId7"/>
    <p:sldLayoutId id="2147483657" r:id="rId8"/>
    <p:sldLayoutId id="2147483670" r:id="rId9"/>
    <p:sldLayoutId id="2147483664" r:id="rId10"/>
    <p:sldLayoutId id="2147483665" r:id="rId11"/>
    <p:sldLayoutId id="2147483666" r:id="rId12"/>
    <p:sldLayoutId id="2147483669" r:id="rId13"/>
    <p:sldLayoutId id="2147483671" r:id="rId14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79370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7.png"/><Relationship Id="rId5" Type="http://schemas.microsoft.com/office/2007/relationships/hdphoto" Target="../media/hdphoto1.wdp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2.png"/><Relationship Id="rId4" Type="http://schemas.openxmlformats.org/officeDocument/2006/relationships/image" Target="../media/image61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sv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svg"/><Relationship Id="rId4" Type="http://schemas.openxmlformats.org/officeDocument/2006/relationships/image" Target="../media/image30.svg"/><Relationship Id="rId9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4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מלבן 28">
            <a:extLst>
              <a:ext uri="{FF2B5EF4-FFF2-40B4-BE49-F238E27FC236}">
                <a16:creationId xmlns:a16="http://schemas.microsoft.com/office/drawing/2014/main" id="{FA3F45E0-FBE1-454E-AA00-74A228EAA1C6}"/>
              </a:ext>
            </a:extLst>
          </p:cNvPr>
          <p:cNvSpPr/>
          <p:nvPr/>
        </p:nvSpPr>
        <p:spPr>
          <a:xfrm>
            <a:off x="0" y="-121920"/>
            <a:ext cx="12199673" cy="50699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AB5A58E6-3E8C-41F7-A006-FBCB6FD1EA00}"/>
              </a:ext>
            </a:extLst>
          </p:cNvPr>
          <p:cNvSpPr/>
          <p:nvPr/>
        </p:nvSpPr>
        <p:spPr>
          <a:xfrm>
            <a:off x="0" y="2594478"/>
            <a:ext cx="12192000" cy="4263522"/>
          </a:xfrm>
          <a:prstGeom prst="rect">
            <a:avLst/>
          </a:prstGeom>
          <a:solidFill>
            <a:srgbClr val="A621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FC597C1D-9ED8-420A-9EA9-A542C8319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95" y="100884"/>
            <a:ext cx="77628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2B8EF0F8-90DD-433D-894C-960AC1D5239D}"/>
              </a:ext>
            </a:extLst>
          </p:cNvPr>
          <p:cNvSpPr/>
          <p:nvPr/>
        </p:nvSpPr>
        <p:spPr>
          <a:xfrm>
            <a:off x="-102068" y="790599"/>
            <a:ext cx="2141984" cy="404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800"/>
              </a:lnSpc>
            </a:pPr>
            <a:r>
              <a:rPr lang="he-IL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משרד החינוך</a:t>
            </a:r>
          </a:p>
          <a:p>
            <a:pPr algn="ctr">
              <a:lnSpc>
                <a:spcPts val="800"/>
              </a:lnSpc>
            </a:pPr>
            <a:r>
              <a:rPr lang="he-IL" sz="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מינהל</a:t>
            </a:r>
            <a:r>
              <a:rPr lang="he-IL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פדגוגי</a:t>
            </a:r>
            <a:endParaRPr lang="en-US" sz="9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ts val="800"/>
              </a:lnSpc>
            </a:pPr>
            <a:r>
              <a:rPr lang="he-IL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אגף בכיר שירות פסיכולוגי ייעוצי</a:t>
            </a: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E027117B-69E5-4AAA-B77C-1A1D1E8542FB}"/>
              </a:ext>
            </a:extLst>
          </p:cNvPr>
          <p:cNvSpPr/>
          <p:nvPr/>
        </p:nvSpPr>
        <p:spPr>
          <a:xfrm>
            <a:off x="3000150" y="1040523"/>
            <a:ext cx="6191699" cy="1528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5600"/>
              </a:lnSpc>
            </a:pPr>
            <a:r>
              <a:rPr lang="he-IL" sz="48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כישורי חיים</a:t>
            </a:r>
          </a:p>
          <a:p>
            <a:pPr algn="ctr">
              <a:lnSpc>
                <a:spcPts val="5600"/>
              </a:lnSpc>
            </a:pPr>
            <a:r>
              <a:rPr lang="he-IL" sz="48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יחידת לימוד בנושא </a:t>
            </a:r>
            <a:r>
              <a:rPr lang="he-IL" sz="48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למידה</a:t>
            </a: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BD2C2BE8-6928-497C-B9ED-07A4D22CC4D1}"/>
              </a:ext>
            </a:extLst>
          </p:cNvPr>
          <p:cNvSpPr txBox="1"/>
          <p:nvPr/>
        </p:nvSpPr>
        <p:spPr>
          <a:xfrm>
            <a:off x="3795616" y="2846871"/>
            <a:ext cx="48661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he-IL" sz="5400" b="1" kern="0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לִלְמֹד לִלְמֹד</a:t>
            </a:r>
            <a:endParaRPr lang="en-US" sz="5400" b="1" kern="0" dirty="0">
              <a:solidFill>
                <a:schemeClr val="bg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0D0D38DF-2529-4779-91E0-FD3504A02758}"/>
              </a:ext>
            </a:extLst>
          </p:cNvPr>
          <p:cNvSpPr txBox="1"/>
          <p:nvPr/>
        </p:nvSpPr>
        <p:spPr>
          <a:xfrm>
            <a:off x="8700692" y="4409843"/>
            <a:ext cx="299427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5600"/>
              </a:lnSpc>
            </a:pPr>
            <a:r>
              <a:rPr lang="he-IL" sz="4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שכבת א' תלמודי תורה חמ"ד</a:t>
            </a:r>
          </a:p>
        </p:txBody>
      </p:sp>
      <p:pic>
        <p:nvPicPr>
          <p:cNvPr id="6" name="גרפיקה 5">
            <a:extLst>
              <a:ext uri="{FF2B5EF4-FFF2-40B4-BE49-F238E27FC236}">
                <a16:creationId xmlns:a16="http://schemas.microsoft.com/office/drawing/2014/main" id="{291C7148-38B9-4143-BEA0-F176A6AAC4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61740" y="113525"/>
            <a:ext cx="2018410" cy="2504919"/>
          </a:xfrm>
          <a:prstGeom prst="rect">
            <a:avLst/>
          </a:prstGeom>
        </p:spPr>
      </p:pic>
      <p:pic>
        <p:nvPicPr>
          <p:cNvPr id="14" name="גרפיקה 13">
            <a:extLst>
              <a:ext uri="{FF2B5EF4-FFF2-40B4-BE49-F238E27FC236}">
                <a16:creationId xmlns:a16="http://schemas.microsoft.com/office/drawing/2014/main" id="{4B918C9E-F3C7-4875-900A-7998A7E216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1372" y="5039397"/>
            <a:ext cx="5300642" cy="1361175"/>
          </a:xfrm>
          <a:prstGeom prst="rect">
            <a:avLst/>
          </a:prstGeom>
        </p:spPr>
      </p:pic>
      <p:sp>
        <p:nvSpPr>
          <p:cNvPr id="22" name="TextBox 11">
            <a:extLst>
              <a:ext uri="{FF2B5EF4-FFF2-40B4-BE49-F238E27FC236}">
                <a16:creationId xmlns:a16="http://schemas.microsoft.com/office/drawing/2014/main" id="{5C26E662-7F49-4D65-ADA1-A3CFCE9FC615}"/>
              </a:ext>
            </a:extLst>
          </p:cNvPr>
          <p:cNvSpPr txBox="1"/>
          <p:nvPr/>
        </p:nvSpPr>
        <p:spPr>
          <a:xfrm>
            <a:off x="-1173372" y="5154090"/>
            <a:ext cx="6426575" cy="820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buClr>
                <a:srgbClr val="000000"/>
              </a:buClr>
              <a:defRPr/>
            </a:pPr>
            <a:r>
              <a:rPr kumimoji="0" lang="he-IL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מיומנות מרכזית</a:t>
            </a:r>
            <a:b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</a:br>
            <a:r>
              <a:rPr lang="he-IL" sz="2000" dirty="0">
                <a:solidFill>
                  <a:srgbClr val="002060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David"/>
              </a:rPr>
              <a:t>הסתגלות</a:t>
            </a:r>
            <a:r>
              <a:rPr lang="he-IL" sz="2000">
                <a:solidFill>
                  <a:srgbClr val="002060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David"/>
              </a:rPr>
              <a:t>, התמצאות</a:t>
            </a:r>
            <a:endParaRPr kumimoji="0" lang="he-IL" sz="200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 pitchFamily="34" charset="0"/>
              <a:ea typeface="Calibri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315699" y="-23307"/>
            <a:ext cx="75853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rgbClr val="A62172"/>
                </a:solidFill>
              </a:rPr>
              <a:t>בס"ד</a:t>
            </a:r>
          </a:p>
        </p:txBody>
      </p:sp>
      <p:pic>
        <p:nvPicPr>
          <p:cNvPr id="16" name="Picture 2" descr="https://lh4.googleusercontent.com/8nRRSCAcVTz6bY4JOpdRVQLqYC2-9FNFzr01ZHnANkdWoXgfBA8ZiUiq5SdUpJlx1NvNt1_xVh4dNYQztGfeqFRU3E1WRjRHcksMLGmdX4hu_WPe7nX_DKwB5he-5rid4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147" y="139696"/>
            <a:ext cx="1457325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תמונה 13">
            <a:extLst>
              <a:ext uri="{FF2B5EF4-FFF2-40B4-BE49-F238E27FC236}">
                <a16:creationId xmlns:a16="http://schemas.microsoft.com/office/drawing/2014/main" id="{E6F861C1-4AC6-435B-9327-D7589B5711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29805" y="-98048"/>
            <a:ext cx="2370202" cy="112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116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lassroom, Desks, Pictures, Roo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66"/>
          <a:stretch/>
        </p:blipFill>
        <p:spPr bwMode="auto">
          <a:xfrm>
            <a:off x="0" y="1338469"/>
            <a:ext cx="12192000" cy="554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474F12F5-F470-421C-93A3-61A4D23BC9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0" y="4984357"/>
            <a:ext cx="12192000" cy="1849582"/>
          </a:xfrm>
          <a:solidFill>
            <a:srgbClr val="A62172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endParaRPr lang="he-IL" sz="4400" dirty="0"/>
          </a:p>
          <a:p>
            <a:pPr marL="0" indent="0" algn="ctr">
              <a:buNone/>
            </a:pPr>
            <a:r>
              <a:rPr lang="he-IL" sz="4400" dirty="0">
                <a:solidFill>
                  <a:schemeClr val="bg1"/>
                </a:solidFill>
              </a:rPr>
              <a:t>מַדּוּעַ חָשׁוּב לִי שֶׁיִּהְיוּ לִי </a:t>
            </a:r>
            <a:r>
              <a:rPr lang="he-IL" sz="4400" dirty="0" err="1">
                <a:solidFill>
                  <a:schemeClr val="bg1"/>
                </a:solidFill>
              </a:rPr>
              <a:t>כִּסֵּא</a:t>
            </a:r>
            <a:r>
              <a:rPr lang="he-IL" sz="4400" dirty="0">
                <a:solidFill>
                  <a:schemeClr val="bg1"/>
                </a:solidFill>
              </a:rPr>
              <a:t> וְשֻׁלְחָן בַּכִּתָּה?</a:t>
            </a:r>
            <a:endParaRPr lang="he-IL" sz="4400" dirty="0"/>
          </a:p>
          <a:p>
            <a:pPr marL="0" indent="0" algn="ctr">
              <a:buNone/>
            </a:pP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1254885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לשים לב</a:t>
            </a:r>
          </a:p>
        </p:txBody>
      </p:sp>
      <p:pic>
        <p:nvPicPr>
          <p:cNvPr id="4098" name="Picture 2" descr="Eyes, Closed, Lids, Sleeping, Relax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37218" cy="683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מלבן 3"/>
          <p:cNvSpPr/>
          <p:nvPr/>
        </p:nvSpPr>
        <p:spPr>
          <a:xfrm>
            <a:off x="6837218" y="0"/>
            <a:ext cx="5354782" cy="683722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TextBox 4"/>
          <p:cNvSpPr txBox="1"/>
          <p:nvPr/>
        </p:nvSpPr>
        <p:spPr>
          <a:xfrm>
            <a:off x="9514609" y="4156364"/>
            <a:ext cx="2348346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7200" dirty="0">
                <a:solidFill>
                  <a:srgbClr val="FF0000"/>
                </a:solidFill>
              </a:rPr>
              <a:t>שַׂמְתִּי לֵב</a:t>
            </a:r>
          </a:p>
        </p:txBody>
      </p:sp>
    </p:spTree>
    <p:extLst>
      <p:ext uri="{BB962C8B-B14F-4D97-AF65-F5344CB8AC3E}">
        <p14:creationId xmlns:p14="http://schemas.microsoft.com/office/powerpoint/2010/main" val="3228028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A267D30-835E-497E-B45C-7E7531BCCC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80474" y="2000355"/>
            <a:ext cx="11707820" cy="3684588"/>
          </a:xfrm>
        </p:spPr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he-IL" sz="3600" dirty="0"/>
              <a:t>כְּדֵי לְהִתְרַגֵּל - כְּדַאי לָשִׂים לֵב לַמָּקוֹם שֶׁלָּנוּ, לְמִי שֶׁלְּיָדֵנוּ, לַדֶּרֶךְ, לַחֲפָצִים.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he-IL" sz="3600" dirty="0"/>
              <a:t>לוֹקֵחַ זְמַן לְהִתְרַגֵּל לְמָקוֹם חָדָשׁ, לַחֲבֵרִים הַחֲדָשִׁים וּלַלִמּוּדִים.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he-IL" sz="3600" dirty="0"/>
              <a:t>בִּזְמַן שֶׁאֲנַחְנוּ מִתְרַגְּלִים לְמָקוֹם חָדָשׁ אֶפְשָׁר וּכְדַאי לְבַקֵּשׁ עֶזְרָה.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he-IL" sz="3600" dirty="0"/>
              <a:t>בַּסּוֹף כֻּלָּנוּ נִתְרַגֵּל לַכִּתָּה, לתלמוד תורה וְלַלִּמּוּדִים.</a:t>
            </a:r>
            <a:endParaRPr lang="he-IL" sz="3200" dirty="0"/>
          </a:p>
        </p:txBody>
      </p:sp>
      <p:sp>
        <p:nvSpPr>
          <p:cNvPr id="4" name="מלבן 3"/>
          <p:cNvSpPr/>
          <p:nvPr/>
        </p:nvSpPr>
        <p:spPr>
          <a:xfrm>
            <a:off x="180474" y="147736"/>
            <a:ext cx="12007516" cy="1323474"/>
          </a:xfrm>
          <a:prstGeom prst="rect">
            <a:avLst/>
          </a:prstGeom>
          <a:solidFill>
            <a:srgbClr val="A621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מלבן 1"/>
          <p:cNvSpPr/>
          <p:nvPr/>
        </p:nvSpPr>
        <p:spPr>
          <a:xfrm>
            <a:off x="4390285" y="424753"/>
            <a:ext cx="33185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4400" dirty="0">
                <a:solidFill>
                  <a:schemeClr val="bg1"/>
                </a:solidFill>
              </a:rPr>
              <a:t>שַׂמְתִּי לֵב ש....</a:t>
            </a:r>
          </a:p>
        </p:txBody>
      </p:sp>
    </p:spTree>
    <p:extLst>
      <p:ext uri="{BB962C8B-B14F-4D97-AF65-F5344CB8AC3E}">
        <p14:creationId xmlns:p14="http://schemas.microsoft.com/office/powerpoint/2010/main" val="1198171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chool Supplies, Stationery, Backpa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מלבן 2"/>
          <p:cNvSpPr/>
          <p:nvPr/>
        </p:nvSpPr>
        <p:spPr>
          <a:xfrm>
            <a:off x="6726726" y="1128190"/>
            <a:ext cx="4934138" cy="1509196"/>
          </a:xfrm>
          <a:prstGeom prst="rect">
            <a:avLst/>
          </a:prstGeom>
          <a:solidFill>
            <a:srgbClr val="A62172"/>
          </a:solidFill>
        </p:spPr>
        <p:txBody>
          <a:bodyPr wrap="square">
            <a:spAutoFit/>
          </a:bodyPr>
          <a:lstStyle/>
          <a:p>
            <a:pPr marL="361950" indent="95250" fontAlgn="base">
              <a:lnSpc>
                <a:spcPct val="107000"/>
              </a:lnSpc>
            </a:pPr>
            <a:r>
              <a:rPr lang="he-IL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אֵיךְ מִתְאַרְגְּנִים בַּבַּיִת לִקְרַאת יוֹם הַלִּמּוּדִים?</a:t>
            </a:r>
            <a:endParaRPr lang="en-US" sz="4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067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66FF33">
            <a:alpha val="5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9CCF1EC-2A86-4C56-9735-75E0937B6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032" y="208714"/>
            <a:ext cx="10515600" cy="1325563"/>
          </a:xfrm>
        </p:spPr>
        <p:txBody>
          <a:bodyPr/>
          <a:lstStyle/>
          <a:p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אֵיךְ אֲסַדֵּר אֶת הַקַּלְמָר?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2F528ED4-E675-40D7-B377-773BB14FDC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38320" y="1402080"/>
            <a:ext cx="7447280" cy="5212080"/>
          </a:xfrm>
        </p:spPr>
        <p:txBody>
          <a:bodyPr>
            <a:normAutofit fontScale="5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he-IL" sz="3600" dirty="0"/>
              <a:t>אֲחַדֵּד אֶת הָעֶפְרוֹנוֹת</a:t>
            </a:r>
          </a:p>
          <a:p>
            <a:pPr marL="514350" indent="-514350">
              <a:buFont typeface="+mj-lt"/>
              <a:buAutoNum type="arabicPeriod"/>
            </a:pPr>
            <a:r>
              <a:rPr lang="he-IL" sz="3600" dirty="0"/>
              <a:t>אַכְנִיס לַקַּלְמָר:</a:t>
            </a:r>
          </a:p>
          <a:p>
            <a:pPr lvl="1">
              <a:lnSpc>
                <a:spcPct val="170000"/>
              </a:lnSpc>
              <a:buFont typeface="Courier New" panose="02070309020205020404" pitchFamily="49" charset="0"/>
              <a:buChar char="o"/>
            </a:pPr>
            <a:r>
              <a:rPr lang="he-IL" sz="3600" dirty="0"/>
              <a:t>עֶפְרוֹנוֹת</a:t>
            </a:r>
          </a:p>
          <a:p>
            <a:pPr lvl="1">
              <a:lnSpc>
                <a:spcPct val="170000"/>
              </a:lnSpc>
              <a:buFont typeface="Courier New" panose="02070309020205020404" pitchFamily="49" charset="0"/>
              <a:buChar char="o"/>
            </a:pPr>
            <a:r>
              <a:rPr lang="he-IL" sz="3600" dirty="0"/>
              <a:t>מְחַדֵּד</a:t>
            </a:r>
          </a:p>
          <a:p>
            <a:pPr lvl="1">
              <a:lnSpc>
                <a:spcPct val="170000"/>
              </a:lnSpc>
              <a:buFont typeface="Courier New" panose="02070309020205020404" pitchFamily="49" charset="0"/>
              <a:buChar char="o"/>
            </a:pPr>
            <a:r>
              <a:rPr lang="he-IL" sz="3600" dirty="0"/>
              <a:t>מָחַק</a:t>
            </a:r>
          </a:p>
          <a:p>
            <a:pPr lvl="1">
              <a:lnSpc>
                <a:spcPct val="170000"/>
              </a:lnSpc>
              <a:buFont typeface="Courier New" panose="02070309020205020404" pitchFamily="49" charset="0"/>
              <a:buChar char="o"/>
            </a:pPr>
            <a:r>
              <a:rPr lang="he-IL" sz="3600" dirty="0"/>
              <a:t>צְבָעִים </a:t>
            </a:r>
          </a:p>
          <a:p>
            <a:pPr lvl="1">
              <a:lnSpc>
                <a:spcPct val="170000"/>
              </a:lnSpc>
              <a:buFont typeface="Courier New" panose="02070309020205020404" pitchFamily="49" charset="0"/>
              <a:buChar char="o"/>
            </a:pPr>
            <a:r>
              <a:rPr lang="he-IL" sz="3600" dirty="0"/>
              <a:t>טוּשִׁים</a:t>
            </a:r>
          </a:p>
          <a:p>
            <a:pPr lvl="1">
              <a:lnSpc>
                <a:spcPct val="170000"/>
              </a:lnSpc>
              <a:buFont typeface="Courier New" panose="02070309020205020404" pitchFamily="49" charset="0"/>
              <a:buChar char="o"/>
            </a:pPr>
            <a:r>
              <a:rPr lang="he-IL" sz="3600" dirty="0"/>
              <a:t>סַרְגֵּל</a:t>
            </a:r>
          </a:p>
          <a:p>
            <a:pPr lvl="1">
              <a:lnSpc>
                <a:spcPct val="170000"/>
              </a:lnSpc>
              <a:buFont typeface="Courier New" panose="02070309020205020404" pitchFamily="49" charset="0"/>
              <a:buChar char="o"/>
            </a:pPr>
            <a:r>
              <a:rPr lang="he-IL" sz="3600" dirty="0"/>
              <a:t>מִסְפָּרַיִם </a:t>
            </a:r>
          </a:p>
          <a:p>
            <a:pPr lvl="1">
              <a:lnSpc>
                <a:spcPct val="170000"/>
              </a:lnSpc>
              <a:buFont typeface="Courier New" panose="02070309020205020404" pitchFamily="49" charset="0"/>
              <a:buChar char="o"/>
            </a:pPr>
            <a:r>
              <a:rPr lang="he-IL" sz="3600" dirty="0"/>
              <a:t>דֶּבֶק</a:t>
            </a:r>
          </a:p>
          <a:p>
            <a:pPr marL="0" indent="0">
              <a:buNone/>
            </a:pPr>
            <a:endParaRPr lang="he-IL" dirty="0"/>
          </a:p>
        </p:txBody>
      </p:sp>
      <p:pic>
        <p:nvPicPr>
          <p:cNvPr id="3074" name="Picture 2" descr="Animation, Colors, Pencil, Sch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151930" y="1151928"/>
            <a:ext cx="6858002" cy="455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appy Faces, Emoticons, Smiley, Emoji, Face, Smil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60" t="-1" r="72352" b="68058"/>
          <a:stretch/>
        </p:blipFill>
        <p:spPr bwMode="auto">
          <a:xfrm>
            <a:off x="7260990" y="2609570"/>
            <a:ext cx="1949116" cy="162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מלבן 8"/>
          <p:cNvSpPr/>
          <p:nvPr/>
        </p:nvSpPr>
        <p:spPr>
          <a:xfrm>
            <a:off x="525379" y="295755"/>
            <a:ext cx="19303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400" dirty="0">
                <a:solidFill>
                  <a:schemeClr val="bg1"/>
                </a:solidFill>
              </a:rPr>
              <a:t>פָּשׁוּט לָשִׂים לֵב</a:t>
            </a:r>
          </a:p>
        </p:txBody>
      </p:sp>
      <p:sp>
        <p:nvSpPr>
          <p:cNvPr id="10" name="מלבן 9"/>
          <p:cNvSpPr/>
          <p:nvPr/>
        </p:nvSpPr>
        <p:spPr>
          <a:xfrm>
            <a:off x="525379" y="6010755"/>
            <a:ext cx="19303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400" dirty="0">
                <a:solidFill>
                  <a:schemeClr val="bg1"/>
                </a:solidFill>
              </a:rPr>
              <a:t>פָּשׁוּט לָשִׂים לֵב</a:t>
            </a:r>
          </a:p>
        </p:txBody>
      </p:sp>
    </p:spTree>
    <p:extLst>
      <p:ext uri="{BB962C8B-B14F-4D97-AF65-F5344CB8AC3E}">
        <p14:creationId xmlns:p14="http://schemas.microsoft.com/office/powerpoint/2010/main" val="3122193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רֶגַע מַדְגִּימִים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0" y="1595242"/>
            <a:ext cx="3423920" cy="50717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34480" y="1804072"/>
            <a:ext cx="37084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/>
              <a:t>תּוּכְלוּ </a:t>
            </a:r>
            <a:r>
              <a:rPr lang="he-IL" sz="2000" dirty="0" err="1"/>
              <a:t>לְהֵעָזֵר</a:t>
            </a:r>
            <a:r>
              <a:rPr lang="he-IL" sz="2000" dirty="0"/>
              <a:t> </a:t>
            </a:r>
            <a:r>
              <a:rPr lang="he-IL" sz="2000" dirty="0" err="1"/>
              <a:t>בַּכַּרְטִיסִיׇּה</a:t>
            </a:r>
            <a:r>
              <a:rPr lang="he-IL" sz="2000" dirty="0"/>
              <a:t> שֶׁלִּפְנֵיכֶם/ן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51604" y="2521199"/>
            <a:ext cx="4267200" cy="1420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2000" dirty="0"/>
              <a:t>מִי מִתְנַדֵּב וְהָיָה רוֹצה לְהַדְגִּים לָנוּ אֵיךְ לְסַדֵּר אֶת הַקַּלְמָר </a:t>
            </a:r>
            <a:r>
              <a:rPr lang="he-IL" sz="2000" dirty="0" err="1"/>
              <a:t>וּלְוַדֵּא</a:t>
            </a:r>
            <a:r>
              <a:rPr lang="he-IL" sz="2000" dirty="0"/>
              <a:t> שֶׁכָּל הַפְּרִיטִים נִמְצָאִים בְּתוֹכוֹ?</a:t>
            </a:r>
          </a:p>
        </p:txBody>
      </p:sp>
      <p:pic>
        <p:nvPicPr>
          <p:cNvPr id="1026" name="Picture 2" descr="Pencil Case, Pencil, School, Pens, Pen, Eras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8043">
            <a:off x="7338673" y="3612293"/>
            <a:ext cx="2992276" cy="321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0467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66FF33">
            <a:alpha val="5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hoolbag, Backpack, Bag, Bookba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43" y="1176436"/>
            <a:ext cx="4223941" cy="485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כותרת 2">
            <a:extLst>
              <a:ext uri="{FF2B5EF4-FFF2-40B4-BE49-F238E27FC236}">
                <a16:creationId xmlns:a16="http://schemas.microsoft.com/office/drawing/2014/main" id="{205AE993-B48A-4553-838A-1BF6E2C13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7017" y="296880"/>
            <a:ext cx="7399688" cy="1325563"/>
          </a:xfrm>
        </p:spPr>
        <p:txBody>
          <a:bodyPr/>
          <a:lstStyle/>
          <a:p>
            <a:r>
              <a:rPr lang="he-IL" dirty="0">
                <a:latin typeface="+mn-lt"/>
                <a:cs typeface="+mn-cs"/>
              </a:rPr>
              <a:t>אֵיךְ כְּדַאי לִי לְסַדֵּר אֶת הַיַּלְקוּט?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F0AB97B9-61C8-43F7-8BDC-9BFF56D8FD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8463" y="1649683"/>
            <a:ext cx="11004883" cy="4351338"/>
          </a:xfrm>
        </p:spPr>
        <p:txBody>
          <a:bodyPr/>
          <a:lstStyle/>
          <a:p>
            <a:r>
              <a:rPr lang="he-IL" dirty="0"/>
              <a:t>אוֹצִיא מֵהַיַּלְקוּט אֶת כָּל הַסְּפָרִים וְהַמַּחְבָּרוֹת וַאֲסַדֵּר אוֹתָם</a:t>
            </a:r>
          </a:p>
          <a:p>
            <a:r>
              <a:rPr lang="he-IL" dirty="0"/>
              <a:t>אֶבְדֹּק אֵיזֶה יוֹם מָחָר וּמָה לוֹמְדִים מָחָר</a:t>
            </a:r>
          </a:p>
          <a:p>
            <a:r>
              <a:rPr lang="he-IL" dirty="0"/>
              <a:t>אָכִין עֲרֵמָה שֶׁל הַסְּפָרִים, הַמַּחְבָּרוֹת וְהַצִּיּוּד לְמָחָר</a:t>
            </a:r>
          </a:p>
          <a:p>
            <a:r>
              <a:rPr lang="he-IL" dirty="0"/>
              <a:t>אַכְנִיס סְפָרִים וְצִיּוּד לַתָּא הַגָּדוֹל</a:t>
            </a:r>
          </a:p>
          <a:p>
            <a:r>
              <a:rPr lang="he-IL" dirty="0"/>
              <a:t>אַכְנִיס מַחְבָּרוֹת לַתָּא הַקָּטָן</a:t>
            </a:r>
          </a:p>
          <a:p>
            <a:r>
              <a:rPr lang="he-IL" dirty="0"/>
              <a:t>אַכְנִיס לְיַלְקוּט אֶת הַקַּלְמָר </a:t>
            </a:r>
          </a:p>
          <a:p>
            <a:r>
              <a:rPr lang="he-IL" dirty="0"/>
              <a:t>אֲבַקֵּשׁ מֵהַהוֹרִים לִבְדֹּק שֶׁלֹּא שָׁכַחְתִּי כְּלוּם</a:t>
            </a:r>
          </a:p>
          <a:p>
            <a:r>
              <a:rPr lang="he-IL" dirty="0"/>
              <a:t>אַכְנִיס לְיַלְקוּט מַשֶּׁהוּ קָטָן וְסוֹדִי שֶׁמְּשַׂמֵּחַ אוֹתִי</a:t>
            </a:r>
          </a:p>
        </p:txBody>
      </p:sp>
      <p:sp>
        <p:nvSpPr>
          <p:cNvPr id="2" name="מלבן 1"/>
          <p:cNvSpPr/>
          <p:nvPr/>
        </p:nvSpPr>
        <p:spPr>
          <a:xfrm>
            <a:off x="1283368" y="2040334"/>
            <a:ext cx="19303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400" dirty="0">
                <a:solidFill>
                  <a:schemeClr val="bg1"/>
                </a:solidFill>
              </a:rPr>
              <a:t>פָּשׁוּט לָשִׂים לֵב</a:t>
            </a:r>
          </a:p>
        </p:txBody>
      </p:sp>
      <p:pic>
        <p:nvPicPr>
          <p:cNvPr id="10" name="Picture 4" descr="Happy Faces, Emoticons, Smiley, Emoji, Face, Smil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60" t="-1" r="72352" b="68058"/>
          <a:stretch/>
        </p:blipFill>
        <p:spPr bwMode="auto">
          <a:xfrm>
            <a:off x="5915474" y="3456020"/>
            <a:ext cx="1251387" cy="104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080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66FF33">
            <a:alpha val="5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9CCF1EC-2A86-4C56-9735-75E0937B6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5840" y="465389"/>
            <a:ext cx="6092792" cy="1325563"/>
          </a:xfrm>
        </p:spPr>
        <p:txBody>
          <a:bodyPr/>
          <a:lstStyle/>
          <a:p>
            <a:pPr algn="ctr"/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אֵיךְ אֲסַדֵּר אֶת הַיַּלְקוּט? </a:t>
            </a:r>
            <a:b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עַכְשָׁו</a:t>
            </a:r>
            <a:r>
              <a:rPr lang="he-IL" sz="3600" dirty="0">
                <a:latin typeface="Calibri" panose="020F0502020204030204" pitchFamily="34" charset="0"/>
                <a:cs typeface="Calibri" panose="020F0502020204030204" pitchFamily="34" charset="0"/>
              </a:rPr>
              <a:t> בִּשְׁלַבִּים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2F528ED4-E675-40D7-B377-773BB14FDC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57311" y="1790952"/>
            <a:ext cx="6865721" cy="4310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dirty="0"/>
              <a:t>אַכְנִיס לַיַּלְקוּט:</a:t>
            </a:r>
          </a:p>
          <a:p>
            <a:pPr marL="514350" indent="-514350">
              <a:buFont typeface="+mj-lt"/>
              <a:buAutoNum type="arabicPeriod"/>
            </a:pPr>
            <a:r>
              <a:rPr lang="he-IL" dirty="0"/>
              <a:t>סִדּוּר </a:t>
            </a:r>
          </a:p>
          <a:p>
            <a:pPr marL="514350" indent="-514350">
              <a:buFont typeface="+mj-lt"/>
              <a:buAutoNum type="arabicPeriod"/>
            </a:pPr>
            <a:r>
              <a:rPr lang="he-IL" dirty="0"/>
              <a:t>יוֹמָן</a:t>
            </a:r>
          </a:p>
          <a:p>
            <a:pPr marL="514350" indent="-514350">
              <a:buFont typeface="+mj-lt"/>
              <a:buAutoNum type="arabicPeriod"/>
            </a:pPr>
            <a:r>
              <a:rPr lang="he-IL" dirty="0"/>
              <a:t>קַלְמָר </a:t>
            </a:r>
          </a:p>
          <a:p>
            <a:pPr marL="514350" indent="-514350">
              <a:buFont typeface="+mj-lt"/>
              <a:buAutoNum type="arabicPeriod"/>
            </a:pPr>
            <a:r>
              <a:rPr lang="he-IL" dirty="0"/>
              <a:t>מַחְבָּרוֹת</a:t>
            </a:r>
          </a:p>
          <a:p>
            <a:pPr marL="514350" indent="-514350">
              <a:buFont typeface="+mj-lt"/>
              <a:buAutoNum type="arabicPeriod"/>
            </a:pPr>
            <a:r>
              <a:rPr lang="he-IL" dirty="0"/>
              <a:t>סְפָרִים</a:t>
            </a:r>
          </a:p>
          <a:p>
            <a:pPr marL="514350" indent="-514350">
              <a:buFont typeface="+mj-lt"/>
              <a:buAutoNum type="arabicPeriod"/>
            </a:pPr>
            <a:r>
              <a:rPr lang="he-IL" dirty="0"/>
              <a:t>אַנִּיחַ אֶת 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הַיַּלְקוּט </a:t>
            </a:r>
            <a:r>
              <a:rPr lang="he-IL" dirty="0"/>
              <a:t>בְּמָקוֹם קָבוּעַ בַּחֶדֶר וְאֹמַר לוֹ: לְהִתְרָאוֹת מָחָר בַּבֹּקֶר בַּכִּתָּה</a:t>
            </a:r>
          </a:p>
        </p:txBody>
      </p:sp>
      <p:pic>
        <p:nvPicPr>
          <p:cNvPr id="8" name="Picture 4" descr="Happy Faces, Emoticons, Smiley, Emoji, Face, Smil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60" t="-1" r="72352" b="68058"/>
          <a:stretch/>
        </p:blipFill>
        <p:spPr bwMode="auto">
          <a:xfrm>
            <a:off x="6527415" y="2696495"/>
            <a:ext cx="1949116" cy="162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081" y="465389"/>
            <a:ext cx="4688230" cy="5791702"/>
          </a:xfrm>
          <a:prstGeom prst="rect">
            <a:avLst/>
          </a:prstGeom>
        </p:spPr>
      </p:pic>
      <p:sp>
        <p:nvSpPr>
          <p:cNvPr id="9" name="מלבן 8"/>
          <p:cNvSpPr/>
          <p:nvPr/>
        </p:nvSpPr>
        <p:spPr>
          <a:xfrm>
            <a:off x="393032" y="465389"/>
            <a:ext cx="19303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400" dirty="0">
                <a:solidFill>
                  <a:schemeClr val="bg1"/>
                </a:solidFill>
              </a:rPr>
              <a:t>פָּשׁוּט לָשִׂים לֵב</a:t>
            </a:r>
          </a:p>
        </p:txBody>
      </p:sp>
      <p:sp>
        <p:nvSpPr>
          <p:cNvPr id="10" name="מלבן 9"/>
          <p:cNvSpPr/>
          <p:nvPr/>
        </p:nvSpPr>
        <p:spPr>
          <a:xfrm>
            <a:off x="269081" y="6257091"/>
            <a:ext cx="19303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400" dirty="0">
                <a:solidFill>
                  <a:schemeClr val="bg1"/>
                </a:solidFill>
              </a:rPr>
              <a:t>פָּשׁוּט לָשִׂים לֵב</a:t>
            </a:r>
          </a:p>
        </p:txBody>
      </p:sp>
    </p:spTree>
    <p:extLst>
      <p:ext uri="{BB962C8B-B14F-4D97-AF65-F5344CB8AC3E}">
        <p14:creationId xmlns:p14="http://schemas.microsoft.com/office/powerpoint/2010/main" val="1368716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chool Supplies, Stationery, Backpa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solidFill>
            <a:srgbClr val="A62172"/>
          </a:solidFill>
        </p:spPr>
      </p:pic>
      <p:sp>
        <p:nvSpPr>
          <p:cNvPr id="3" name="מלבן 2"/>
          <p:cNvSpPr/>
          <p:nvPr/>
        </p:nvSpPr>
        <p:spPr>
          <a:xfrm>
            <a:off x="6470375" y="666463"/>
            <a:ext cx="5354480" cy="2265813"/>
          </a:xfrm>
          <a:prstGeom prst="rect">
            <a:avLst/>
          </a:prstGeom>
          <a:solidFill>
            <a:srgbClr val="A62172"/>
          </a:solidFill>
        </p:spPr>
        <p:txBody>
          <a:bodyPr wrap="square">
            <a:spAutoFit/>
          </a:bodyPr>
          <a:lstStyle/>
          <a:p>
            <a:pPr marL="457200" fontAlgn="base">
              <a:lnSpc>
                <a:spcPct val="107000"/>
              </a:lnSpc>
            </a:pPr>
            <a:r>
              <a:rPr lang="he-IL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אֵיךְ מִתְאַרְגְּנִים בַּכִּתָּה לִקְרַאת יוֹם הַלִּמּוּדִים,</a:t>
            </a:r>
          </a:p>
          <a:p>
            <a:pPr marL="457200" fontAlgn="base">
              <a:lnSpc>
                <a:spcPct val="107000"/>
              </a:lnSpc>
            </a:pPr>
            <a:r>
              <a:rPr lang="he-IL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וּלְמָה חָשׁוּב לָשִׂים לֵב?</a:t>
            </a:r>
            <a:endParaRPr lang="en-US" sz="4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777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89455" y="-313567"/>
            <a:ext cx="11268888" cy="2111829"/>
          </a:xfrm>
        </p:spPr>
        <p:txBody>
          <a:bodyPr>
            <a:noAutofit/>
          </a:bodyPr>
          <a:lstStyle/>
          <a:p>
            <a:r>
              <a:rPr lang="he-IL" sz="4800" dirty="0"/>
              <a:t>כְּשֶׁאֲנִי לוֹמֵד – אֲנִי שָׂם לֵב לַלֵּב</a:t>
            </a:r>
            <a:br>
              <a:rPr lang="he-IL" sz="4800" dirty="0"/>
            </a:br>
            <a:endParaRPr lang="he-IL" sz="4800" dirty="0"/>
          </a:p>
        </p:txBody>
      </p:sp>
      <p:pic>
        <p:nvPicPr>
          <p:cNvPr id="7172" name="Picture 4" descr="Hand, Finger, Pointing, Index, Point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12" y="1533713"/>
            <a:ext cx="1683729" cy="238528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מלבן 10"/>
          <p:cNvSpPr/>
          <p:nvPr/>
        </p:nvSpPr>
        <p:spPr>
          <a:xfrm>
            <a:off x="258490" y="2727954"/>
            <a:ext cx="17376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000" dirty="0"/>
              <a:t>הַיּוֹם יֵשׁ לִי</a:t>
            </a:r>
          </a:p>
          <a:p>
            <a:pPr algn="ctr"/>
            <a:r>
              <a:rPr lang="he-IL" sz="2000" dirty="0"/>
              <a:t> </a:t>
            </a:r>
            <a:r>
              <a:rPr lang="he-IL" sz="2000" dirty="0" err="1"/>
              <a:t>כֹּח</a:t>
            </a:r>
            <a:r>
              <a:rPr lang="he-IL" sz="2000" dirty="0"/>
              <a:t>ַ </a:t>
            </a:r>
          </a:p>
          <a:p>
            <a:pPr algn="ctr"/>
            <a:r>
              <a:rPr lang="he-IL" sz="2000" dirty="0"/>
              <a:t>לְהִתְאַמֵּץ</a:t>
            </a:r>
          </a:p>
        </p:txBody>
      </p:sp>
      <p:pic>
        <p:nvPicPr>
          <p:cNvPr id="21" name="Picture 4" descr="Hand, Finger, Pointing, Index, Point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33" y="4146207"/>
            <a:ext cx="1683729" cy="238528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and, Finger, Pointing, Index, Point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646" y="4187656"/>
            <a:ext cx="1683729" cy="238528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and, Finger, Pointing, Index, Point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51" y="4138457"/>
            <a:ext cx="1683729" cy="238528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and, Finger, Pointing, Index, Point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370" y="4138457"/>
            <a:ext cx="1683729" cy="238528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Hand, Finger, Pointing, Index, Point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510" y="4146207"/>
            <a:ext cx="1683729" cy="238528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and, Finger, Pointing, Index, Point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2550" y="4187657"/>
            <a:ext cx="1683729" cy="238528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Hand, Finger, Pointing, Index, Point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646" y="1542445"/>
            <a:ext cx="1683729" cy="238528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Hand, Finger, Pointing, Index, Point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170" y="1542445"/>
            <a:ext cx="1683729" cy="238528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Hand, Finger, Pointing, Index, Point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712" y="1586583"/>
            <a:ext cx="1683729" cy="238528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Hand, Finger, Pointing, Index, Point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775" y="1560271"/>
            <a:ext cx="1683729" cy="238528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Hand, Finger, Pointing, Index, Point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5712" y="1542446"/>
            <a:ext cx="1683729" cy="238528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מלבן 4"/>
          <p:cNvSpPr/>
          <p:nvPr/>
        </p:nvSpPr>
        <p:spPr>
          <a:xfrm>
            <a:off x="2775018" y="2727954"/>
            <a:ext cx="10338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000" dirty="0"/>
              <a:t>הַיּוֹם אֲנִי  ----------</a:t>
            </a:r>
          </a:p>
          <a:p>
            <a:pPr algn="ctr"/>
            <a:r>
              <a:rPr lang="he-IL" sz="2000" dirty="0"/>
              <a:t>---------</a:t>
            </a:r>
          </a:p>
        </p:txBody>
      </p:sp>
      <p:sp>
        <p:nvSpPr>
          <p:cNvPr id="7" name="מלבן 6"/>
          <p:cNvSpPr/>
          <p:nvPr/>
        </p:nvSpPr>
        <p:spPr>
          <a:xfrm>
            <a:off x="4725108" y="2604944"/>
            <a:ext cx="13255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000" dirty="0"/>
              <a:t>הַיּוֹם חָשׁוּב לִי לַעֲבֹד עִם חֲבֵרִים</a:t>
            </a:r>
          </a:p>
        </p:txBody>
      </p:sp>
      <p:sp>
        <p:nvSpPr>
          <p:cNvPr id="38" name="מלבן 37"/>
          <p:cNvSpPr/>
          <p:nvPr/>
        </p:nvSpPr>
        <p:spPr>
          <a:xfrm>
            <a:off x="6801453" y="2618903"/>
            <a:ext cx="13255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000" dirty="0"/>
              <a:t>הַיּוֹם אֲנִי רוֹצה לְהִשְׁתַּתֵּף בְּשִׁיעוּר</a:t>
            </a:r>
          </a:p>
        </p:txBody>
      </p:sp>
      <p:sp>
        <p:nvSpPr>
          <p:cNvPr id="39" name="מלבן 38"/>
          <p:cNvSpPr/>
          <p:nvPr/>
        </p:nvSpPr>
        <p:spPr>
          <a:xfrm>
            <a:off x="8769915" y="2695336"/>
            <a:ext cx="13255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000" dirty="0"/>
              <a:t>הַיּוֹם אֲנִי רוֹצה רַק לְהַקְשִׁיב</a:t>
            </a:r>
          </a:p>
        </p:txBody>
      </p:sp>
      <p:sp>
        <p:nvSpPr>
          <p:cNvPr id="40" name="מלבן 39"/>
          <p:cNvSpPr/>
          <p:nvPr/>
        </p:nvSpPr>
        <p:spPr>
          <a:xfrm>
            <a:off x="10629778" y="2618903"/>
            <a:ext cx="13255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000" dirty="0"/>
              <a:t>הַיּוֹם אֲנִי רוֹצה שֶׁיֵּדְעוּ כְּשֶׁקָּשָׁה לִי</a:t>
            </a:r>
          </a:p>
        </p:txBody>
      </p:sp>
      <p:sp>
        <p:nvSpPr>
          <p:cNvPr id="8" name="מלבן 7"/>
          <p:cNvSpPr/>
          <p:nvPr/>
        </p:nvSpPr>
        <p:spPr>
          <a:xfrm>
            <a:off x="10750629" y="5260536"/>
            <a:ext cx="12627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000" dirty="0"/>
              <a:t> הַיּוֹם אֲנִי רוֹצה שֶׁיַּעַזְרוּ לִי</a:t>
            </a:r>
          </a:p>
        </p:txBody>
      </p:sp>
      <p:sp>
        <p:nvSpPr>
          <p:cNvPr id="42" name="מלבן 41"/>
          <p:cNvSpPr/>
          <p:nvPr/>
        </p:nvSpPr>
        <p:spPr>
          <a:xfrm>
            <a:off x="8840718" y="5275908"/>
            <a:ext cx="13545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000" dirty="0"/>
              <a:t> הַיּוֹם אֲנִי רוֹצה לְקַבֵּל מַחְמָאָה</a:t>
            </a:r>
          </a:p>
        </p:txBody>
      </p:sp>
      <p:sp>
        <p:nvSpPr>
          <p:cNvPr id="43" name="מלבן 42"/>
          <p:cNvSpPr/>
          <p:nvPr/>
        </p:nvSpPr>
        <p:spPr>
          <a:xfrm>
            <a:off x="6906227" y="5260536"/>
            <a:ext cx="13397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000" dirty="0"/>
              <a:t> הַיּוֹם אֲנִי רוֹצה לִצְחֹק בְּשִׁיעוּר</a:t>
            </a:r>
          </a:p>
        </p:txBody>
      </p:sp>
      <p:sp>
        <p:nvSpPr>
          <p:cNvPr id="44" name="מלבן 43"/>
          <p:cNvSpPr/>
          <p:nvPr/>
        </p:nvSpPr>
        <p:spPr>
          <a:xfrm>
            <a:off x="4746215" y="5249915"/>
            <a:ext cx="136511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000" dirty="0"/>
              <a:t> הַיּוֹם אֲנִי רוֹצה לְהצליח במשחק</a:t>
            </a:r>
          </a:p>
        </p:txBody>
      </p:sp>
      <p:sp>
        <p:nvSpPr>
          <p:cNvPr id="45" name="מלבן 44"/>
          <p:cNvSpPr/>
          <p:nvPr/>
        </p:nvSpPr>
        <p:spPr>
          <a:xfrm>
            <a:off x="2599799" y="5249916"/>
            <a:ext cx="13436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000" dirty="0"/>
              <a:t> הַיּוֹם אֲנִי רוֹצה  לַעֲזֹר לַחֲבֵרִים</a:t>
            </a:r>
          </a:p>
        </p:txBody>
      </p:sp>
      <p:sp>
        <p:nvSpPr>
          <p:cNvPr id="46" name="מלבן 45"/>
          <p:cNvSpPr/>
          <p:nvPr/>
        </p:nvSpPr>
        <p:spPr>
          <a:xfrm>
            <a:off x="497126" y="5275908"/>
            <a:ext cx="13510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000" dirty="0"/>
              <a:t> הַיּוֹם אֲנִי רוֹצה  לַעֲזֹר לַמּוֹרה</a:t>
            </a:r>
          </a:p>
        </p:txBody>
      </p:sp>
    </p:spTree>
    <p:extLst>
      <p:ext uri="{BB962C8B-B14F-4D97-AF65-F5344CB8AC3E}">
        <p14:creationId xmlns:p14="http://schemas.microsoft.com/office/powerpoint/2010/main" val="396738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גרפיקה 32" descr="פרח ללא גבעול עם מילוי מלא">
            <a:extLst>
              <a:ext uri="{FF2B5EF4-FFF2-40B4-BE49-F238E27FC236}">
                <a16:creationId xmlns:a16="http://schemas.microsoft.com/office/drawing/2014/main" id="{515E404D-F84E-4927-AB68-293500F29F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84546" y="2438264"/>
            <a:ext cx="914400" cy="914400"/>
          </a:xfrm>
          <a:prstGeom prst="rect">
            <a:avLst/>
          </a:prstGeom>
        </p:spPr>
      </p:pic>
      <p:pic>
        <p:nvPicPr>
          <p:cNvPr id="43" name="גרפיקה 42">
            <a:extLst>
              <a:ext uri="{FF2B5EF4-FFF2-40B4-BE49-F238E27FC236}">
                <a16:creationId xmlns:a16="http://schemas.microsoft.com/office/drawing/2014/main" id="{A1C22CE4-167A-4A7A-8BE1-AA4D9F45FE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72000" y="478310"/>
            <a:ext cx="4320000" cy="1116897"/>
          </a:xfrm>
          <a:prstGeom prst="rect">
            <a:avLst/>
          </a:prstGeom>
        </p:spPr>
      </p:pic>
      <p:sp>
        <p:nvSpPr>
          <p:cNvPr id="11" name="מלבן 10">
            <a:extLst>
              <a:ext uri="{FF2B5EF4-FFF2-40B4-BE49-F238E27FC236}">
                <a16:creationId xmlns:a16="http://schemas.microsoft.com/office/drawing/2014/main" id="{E00FB518-37F2-41E3-9B00-0528A8758AB5}"/>
              </a:ext>
            </a:extLst>
          </p:cNvPr>
          <p:cNvSpPr/>
          <p:nvPr/>
        </p:nvSpPr>
        <p:spPr>
          <a:xfrm>
            <a:off x="9285932" y="343674"/>
            <a:ext cx="2906068" cy="13781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נושאי היחידה</a:t>
            </a:r>
          </a:p>
        </p:txBody>
      </p:sp>
      <p:sp>
        <p:nvSpPr>
          <p:cNvPr id="16" name="מלבן 15">
            <a:extLst>
              <a:ext uri="{FF2B5EF4-FFF2-40B4-BE49-F238E27FC236}">
                <a16:creationId xmlns:a16="http://schemas.microsoft.com/office/drawing/2014/main" id="{8A973E30-FA50-4D6F-B3B8-3A38C9A9D8B7}"/>
              </a:ext>
            </a:extLst>
          </p:cNvPr>
          <p:cNvSpPr/>
          <p:nvPr/>
        </p:nvSpPr>
        <p:spPr>
          <a:xfrm>
            <a:off x="8503261" y="2663138"/>
            <a:ext cx="2906068" cy="3829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>
                <a:solidFill>
                  <a:srgbClr val="BBA4D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he-IL" sz="2400" b="1" dirty="0">
                <a:solidFill>
                  <a:srgbClr val="BBA4D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ללמוד ללמוד </a:t>
            </a:r>
            <a:endParaRPr lang="he-IL" sz="2800" b="1" dirty="0">
              <a:solidFill>
                <a:srgbClr val="BBA4D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מלבן 16">
            <a:extLst>
              <a:ext uri="{FF2B5EF4-FFF2-40B4-BE49-F238E27FC236}">
                <a16:creationId xmlns:a16="http://schemas.microsoft.com/office/drawing/2014/main" id="{EB8D51FC-FBC9-410A-BF4F-379C99BD1887}"/>
              </a:ext>
            </a:extLst>
          </p:cNvPr>
          <p:cNvSpPr/>
          <p:nvPr/>
        </p:nvSpPr>
        <p:spPr>
          <a:xfrm>
            <a:off x="6255736" y="3408634"/>
            <a:ext cx="4188593" cy="1993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לפעמים קל לי ללמוד, ולפעמים קשה</a:t>
            </a:r>
          </a:p>
        </p:txBody>
      </p:sp>
      <p:sp>
        <p:nvSpPr>
          <p:cNvPr id="41" name="מלבן 40">
            <a:extLst>
              <a:ext uri="{FF2B5EF4-FFF2-40B4-BE49-F238E27FC236}">
                <a16:creationId xmlns:a16="http://schemas.microsoft.com/office/drawing/2014/main" id="{7CE9EE8E-3B12-4ADA-853C-E4C57339CA17}"/>
              </a:ext>
            </a:extLst>
          </p:cNvPr>
          <p:cNvSpPr/>
          <p:nvPr/>
        </p:nvSpPr>
        <p:spPr>
          <a:xfrm>
            <a:off x="11543430" y="2102766"/>
            <a:ext cx="234456" cy="2910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2" name="אליפסה 41">
            <a:extLst>
              <a:ext uri="{FF2B5EF4-FFF2-40B4-BE49-F238E27FC236}">
                <a16:creationId xmlns:a16="http://schemas.microsoft.com/office/drawing/2014/main" id="{F633F18F-7539-4720-8DF5-C6E2EAB8F876}"/>
              </a:ext>
            </a:extLst>
          </p:cNvPr>
          <p:cNvSpPr/>
          <p:nvPr/>
        </p:nvSpPr>
        <p:spPr>
          <a:xfrm>
            <a:off x="10740514" y="2713842"/>
            <a:ext cx="386444" cy="382890"/>
          </a:xfrm>
          <a:prstGeom prst="ellipse">
            <a:avLst/>
          </a:prstGeom>
          <a:solidFill>
            <a:srgbClr val="BBA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44" name="מלבן 43">
            <a:extLst>
              <a:ext uri="{FF2B5EF4-FFF2-40B4-BE49-F238E27FC236}">
                <a16:creationId xmlns:a16="http://schemas.microsoft.com/office/drawing/2014/main" id="{47057622-7F54-4C3F-B41D-404073F2F9A1}"/>
              </a:ext>
            </a:extLst>
          </p:cNvPr>
          <p:cNvSpPr/>
          <p:nvPr/>
        </p:nvSpPr>
        <p:spPr>
          <a:xfrm>
            <a:off x="10828083" y="2753892"/>
            <a:ext cx="234456" cy="2910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52" name="אליפסה 51">
            <a:extLst>
              <a:ext uri="{FF2B5EF4-FFF2-40B4-BE49-F238E27FC236}">
                <a16:creationId xmlns:a16="http://schemas.microsoft.com/office/drawing/2014/main" id="{049F1846-C18A-4451-B7A8-DAC5014F3BA7}"/>
              </a:ext>
            </a:extLst>
          </p:cNvPr>
          <p:cNvSpPr/>
          <p:nvPr/>
        </p:nvSpPr>
        <p:spPr>
          <a:xfrm>
            <a:off x="10040059" y="3416550"/>
            <a:ext cx="386444" cy="38289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53" name="מלבן 52">
            <a:extLst>
              <a:ext uri="{FF2B5EF4-FFF2-40B4-BE49-F238E27FC236}">
                <a16:creationId xmlns:a16="http://schemas.microsoft.com/office/drawing/2014/main" id="{536E14CA-248B-45AA-9CB7-F65EC9441624}"/>
              </a:ext>
            </a:extLst>
          </p:cNvPr>
          <p:cNvSpPr/>
          <p:nvPr/>
        </p:nvSpPr>
        <p:spPr>
          <a:xfrm>
            <a:off x="10127628" y="3462623"/>
            <a:ext cx="234456" cy="2910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57" name="מלבן 56">
            <a:extLst>
              <a:ext uri="{FF2B5EF4-FFF2-40B4-BE49-F238E27FC236}">
                <a16:creationId xmlns:a16="http://schemas.microsoft.com/office/drawing/2014/main" id="{8FB66385-BEDE-48F3-9F34-2A8F7F7FCB80}"/>
              </a:ext>
            </a:extLst>
          </p:cNvPr>
          <p:cNvSpPr/>
          <p:nvPr/>
        </p:nvSpPr>
        <p:spPr>
          <a:xfrm>
            <a:off x="8655505" y="4919673"/>
            <a:ext cx="234456" cy="2910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60" name="אליפסה 59">
            <a:extLst>
              <a:ext uri="{FF2B5EF4-FFF2-40B4-BE49-F238E27FC236}">
                <a16:creationId xmlns:a16="http://schemas.microsoft.com/office/drawing/2014/main" id="{4A01A01B-769C-4D53-8EFB-F48CDBBA6994}"/>
              </a:ext>
            </a:extLst>
          </p:cNvPr>
          <p:cNvSpPr/>
          <p:nvPr/>
        </p:nvSpPr>
        <p:spPr>
          <a:xfrm>
            <a:off x="11477597" y="1979546"/>
            <a:ext cx="386444" cy="382890"/>
          </a:xfrm>
          <a:prstGeom prst="ellipse">
            <a:avLst/>
          </a:prstGeom>
          <a:solidFill>
            <a:srgbClr val="DDA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61" name="מלבן 60">
            <a:extLst>
              <a:ext uri="{FF2B5EF4-FFF2-40B4-BE49-F238E27FC236}">
                <a16:creationId xmlns:a16="http://schemas.microsoft.com/office/drawing/2014/main" id="{DD2F3C33-F25E-4FF4-BA91-82B434CCEF76}"/>
              </a:ext>
            </a:extLst>
          </p:cNvPr>
          <p:cNvSpPr/>
          <p:nvPr/>
        </p:nvSpPr>
        <p:spPr>
          <a:xfrm>
            <a:off x="11565166" y="2025619"/>
            <a:ext cx="234456" cy="2910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3" name="מלבן 62">
            <a:extLst>
              <a:ext uri="{FF2B5EF4-FFF2-40B4-BE49-F238E27FC236}">
                <a16:creationId xmlns:a16="http://schemas.microsoft.com/office/drawing/2014/main" id="{95FD5DCE-ABDE-4B95-A8DD-7714E173AE57}"/>
              </a:ext>
            </a:extLst>
          </p:cNvPr>
          <p:cNvSpPr/>
          <p:nvPr/>
        </p:nvSpPr>
        <p:spPr>
          <a:xfrm>
            <a:off x="8855374" y="1923706"/>
            <a:ext cx="3177910" cy="426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b="1" dirty="0">
                <a:solidFill>
                  <a:srgbClr val="DDAD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לימודים זה שמחה</a:t>
            </a:r>
          </a:p>
        </p:txBody>
      </p:sp>
      <p:sp>
        <p:nvSpPr>
          <p:cNvPr id="65" name="מלבן 64">
            <a:extLst>
              <a:ext uri="{FF2B5EF4-FFF2-40B4-BE49-F238E27FC236}">
                <a16:creationId xmlns:a16="http://schemas.microsoft.com/office/drawing/2014/main" id="{71D90EC4-7FC5-4D55-A054-185FBA94FA1F}"/>
              </a:ext>
            </a:extLst>
          </p:cNvPr>
          <p:cNvSpPr/>
          <p:nvPr/>
        </p:nvSpPr>
        <p:spPr>
          <a:xfrm>
            <a:off x="3398962" y="2199715"/>
            <a:ext cx="7542784" cy="4193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he-IL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התלמידים יחוו חדוות למידה וגילוי, יזהו בתוכם סקרנות ועניין ואת כוחם להתמיד ולהתאמץ</a:t>
            </a:r>
          </a:p>
        </p:txBody>
      </p:sp>
      <p:pic>
        <p:nvPicPr>
          <p:cNvPr id="37" name="גרפיקה 36">
            <a:extLst>
              <a:ext uri="{FF2B5EF4-FFF2-40B4-BE49-F238E27FC236}">
                <a16:creationId xmlns:a16="http://schemas.microsoft.com/office/drawing/2014/main" id="{785ED6B3-D234-4CD3-BE47-148B80360C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127830" y="827294"/>
            <a:ext cx="588672" cy="470938"/>
          </a:xfrm>
          <a:prstGeom prst="rect">
            <a:avLst/>
          </a:prstGeom>
        </p:spPr>
      </p:pic>
      <p:sp>
        <p:nvSpPr>
          <p:cNvPr id="30" name="מלבן 29">
            <a:extLst>
              <a:ext uri="{FF2B5EF4-FFF2-40B4-BE49-F238E27FC236}">
                <a16:creationId xmlns:a16="http://schemas.microsoft.com/office/drawing/2014/main" id="{E35554BC-90FE-4F42-8FAE-C66AD2591CBE}"/>
              </a:ext>
            </a:extLst>
          </p:cNvPr>
          <p:cNvSpPr/>
          <p:nvPr/>
        </p:nvSpPr>
        <p:spPr>
          <a:xfrm>
            <a:off x="607321" y="2875506"/>
            <a:ext cx="9861205" cy="429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he-IL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התלמידים יתאמנו במתן תשומת לב לעצמם כלומדים, לסביבה הפיזית ולסביבה החברתית </a:t>
            </a:r>
          </a:p>
        </p:txBody>
      </p:sp>
      <p:sp>
        <p:nvSpPr>
          <p:cNvPr id="31" name="מלבן 30">
            <a:extLst>
              <a:ext uri="{FF2B5EF4-FFF2-40B4-BE49-F238E27FC236}">
                <a16:creationId xmlns:a16="http://schemas.microsoft.com/office/drawing/2014/main" id="{F8D7D0DF-DFD0-4125-9ABB-19EB12B0F7F1}"/>
              </a:ext>
            </a:extLst>
          </p:cNvPr>
          <p:cNvSpPr/>
          <p:nvPr/>
        </p:nvSpPr>
        <p:spPr>
          <a:xfrm>
            <a:off x="2910877" y="3560929"/>
            <a:ext cx="6689717" cy="508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he-IL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התלמידים יתאמנו על התמודדות עם קשיים בלמידה ועל שיתוף ופנייה לעזרה</a:t>
            </a:r>
          </a:p>
        </p:txBody>
      </p:sp>
    </p:spTree>
    <p:extLst>
      <p:ext uri="{BB962C8B-B14F-4D97-AF65-F5344CB8AC3E}">
        <p14:creationId xmlns:p14="http://schemas.microsoft.com/office/powerpoint/2010/main" val="3380934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8C7BD0C-D885-4D3F-BC32-C97CDE6B6626}"/>
              </a:ext>
            </a:extLst>
          </p:cNvPr>
          <p:cNvSpPr txBox="1">
            <a:spLocks/>
          </p:cNvSpPr>
          <p:nvPr/>
        </p:nvSpPr>
        <p:spPr>
          <a:xfrm>
            <a:off x="0" y="1730260"/>
            <a:ext cx="11707820" cy="36845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he-IL" sz="3600" dirty="0"/>
              <a:t>כְּדַאי וְנוֹחַ לִהְיוֹת מְסֻדָּרִים.</a:t>
            </a:r>
          </a:p>
          <a:p>
            <a:pPr marL="514350" indent="-514350">
              <a:buFont typeface="+mj-lt"/>
              <a:buAutoNum type="arabicPeriod"/>
            </a:pPr>
            <a:r>
              <a:rPr lang="he-IL" sz="3600" dirty="0"/>
              <a:t>חָשׁוּב לְהִתְאַרְגֵּן וְלִלְמֹד בְּדֶרֶךְ שֶׁנּוֹחָה לָנוּ.</a:t>
            </a:r>
          </a:p>
          <a:p>
            <a:pPr marL="514350" indent="-514350">
              <a:buFont typeface="+mj-lt"/>
              <a:buAutoNum type="arabicPeriod"/>
            </a:pPr>
            <a:r>
              <a:rPr lang="he-IL" sz="3600" dirty="0"/>
              <a:t>כְּדַאי לָשִׂים לֵב לַלֵּב כְּשֶׁאֲנַחְנוּ לוֹמְדִים.</a:t>
            </a:r>
          </a:p>
          <a:p>
            <a:pPr marL="514350" indent="-514350">
              <a:buFont typeface="+mj-lt"/>
              <a:buAutoNum type="arabicPeriod"/>
            </a:pPr>
            <a:r>
              <a:rPr lang="he-IL" sz="3600" dirty="0"/>
              <a:t>אֶפְשָׁר לְסַפֵּר לְהוֹרִים, לרב, לְמוֹרה אוֹ לַחֲבֵרִים מָה אֲנַחְנוּ מַרְגִּישִׁים וְרוֹצִים.</a:t>
            </a:r>
            <a:endParaRPr lang="he-IL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860895" y="5770236"/>
            <a:ext cx="452674" cy="41646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80"/>
          <a:stretch/>
        </p:blipFill>
        <p:spPr>
          <a:xfrm>
            <a:off x="1527768" y="4316652"/>
            <a:ext cx="2315361" cy="233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702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1"/>
          <p:cNvSpPr txBox="1">
            <a:spLocks noGrp="1"/>
          </p:cNvSpPr>
          <p:nvPr>
            <p:ph type="title"/>
          </p:nvPr>
        </p:nvSpPr>
        <p:spPr>
          <a:xfrm>
            <a:off x="838200" y="1614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he-IL" dirty="0"/>
              <a:t>מְשִׂימָה שְׁבוּעִית</a:t>
            </a:r>
            <a:endParaRPr sz="2400" dirty="0">
              <a:solidFill>
                <a:srgbClr val="00B050"/>
              </a:solidFill>
              <a:highlight>
                <a:srgbClr val="FFFF00"/>
              </a:highlight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1146412" y="3406671"/>
            <a:ext cx="9062114" cy="3451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</a:pPr>
            <a:r>
              <a:rPr lang="he-IL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בְּכָל יוֹם לִמּוּדִים כִּתְבוּ בְּמַחְבֶּרֶת כִּשּׁוּרֵי חַיִּים לְמָה שַׂמְתֶּם לֵב הַיּוֹם בַּכִּתָּה?</a:t>
            </a:r>
          </a:p>
          <a:p>
            <a:pPr fontAlgn="base">
              <a:lnSpc>
                <a:spcPct val="107000"/>
              </a:lnSpc>
            </a:pPr>
            <a:r>
              <a:rPr lang="he-IL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בְּיוֹם רִאשׁוֹן :  _________________________________</a:t>
            </a:r>
          </a:p>
          <a:p>
            <a:pPr fontAlgn="base">
              <a:lnSpc>
                <a:spcPct val="107000"/>
              </a:lnSpc>
            </a:pPr>
            <a:r>
              <a:rPr lang="he-IL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בְּיוֹם שֵׁנִי :      _________________________________</a:t>
            </a:r>
          </a:p>
          <a:p>
            <a:pPr fontAlgn="base">
              <a:lnSpc>
                <a:spcPct val="107000"/>
              </a:lnSpc>
            </a:pPr>
            <a:r>
              <a:rPr lang="he-IL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בְּיוֹם שְׁלִישִׁי : _________________________________</a:t>
            </a:r>
          </a:p>
          <a:p>
            <a:pPr fontAlgn="base">
              <a:lnSpc>
                <a:spcPct val="107000"/>
              </a:lnSpc>
            </a:pPr>
            <a:r>
              <a:rPr lang="he-IL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בְּיוֹם רְבִיעִי :   _________________________________</a:t>
            </a:r>
          </a:p>
          <a:p>
            <a:pPr fontAlgn="base">
              <a:lnSpc>
                <a:spcPct val="107000"/>
              </a:lnSpc>
            </a:pPr>
            <a:r>
              <a:rPr lang="he-IL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בְּיוֹם חֲמִישִׁי : _________________________________</a:t>
            </a:r>
          </a:p>
          <a:p>
            <a:pPr fontAlgn="base">
              <a:lnSpc>
                <a:spcPct val="107000"/>
              </a:lnSpc>
            </a:pPr>
            <a:r>
              <a:rPr lang="he-IL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בְּיוֹם שִׁשִּׁי :    </a:t>
            </a:r>
            <a:r>
              <a:rPr lang="he-IL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_______________________________________</a:t>
            </a:r>
          </a:p>
          <a:p>
            <a:pPr algn="r" rtl="1" fontAlgn="base">
              <a:lnSpc>
                <a:spcPct val="107000"/>
              </a:lnSpc>
            </a:pPr>
            <a:r>
              <a:rPr lang="he-IL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 fontAlgn="base">
              <a:lnSpc>
                <a:spcPct val="107000"/>
              </a:lnSpc>
            </a:pPr>
            <a:r>
              <a:rPr lang="he-IL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Bell, Notification, Icon, Cutou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850" y="1771298"/>
            <a:ext cx="1867738" cy="135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5406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גרפיקה 29">
            <a:extLst>
              <a:ext uri="{FF2B5EF4-FFF2-40B4-BE49-F238E27FC236}">
                <a16:creationId xmlns:a16="http://schemas.microsoft.com/office/drawing/2014/main" id="{77AE1D7F-BBCF-4658-B4F4-32C45D861A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49697" y="2604367"/>
            <a:ext cx="3270862" cy="2416164"/>
          </a:xfrm>
          <a:prstGeom prst="rect">
            <a:avLst/>
          </a:prstGeom>
        </p:spPr>
      </p:pic>
      <p:pic>
        <p:nvPicPr>
          <p:cNvPr id="7" name="גרפיקה 6">
            <a:extLst>
              <a:ext uri="{FF2B5EF4-FFF2-40B4-BE49-F238E27FC236}">
                <a16:creationId xmlns:a16="http://schemas.microsoft.com/office/drawing/2014/main" id="{22C6CAD2-45F3-4481-BD4E-1783767944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07565" y="1332232"/>
            <a:ext cx="3114151" cy="2300403"/>
          </a:xfrm>
          <a:prstGeom prst="rect">
            <a:avLst/>
          </a:prstGeom>
        </p:spPr>
      </p:pic>
      <p:pic>
        <p:nvPicPr>
          <p:cNvPr id="28" name="גרפיקה 27">
            <a:extLst>
              <a:ext uri="{FF2B5EF4-FFF2-40B4-BE49-F238E27FC236}">
                <a16:creationId xmlns:a16="http://schemas.microsoft.com/office/drawing/2014/main" id="{04EDE431-FEE7-4769-A805-55F98614AF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61484" y="1121169"/>
            <a:ext cx="3023613" cy="2233523"/>
          </a:xfrm>
          <a:prstGeom prst="rect">
            <a:avLst/>
          </a:prstGeom>
        </p:spPr>
      </p:pic>
      <p:sp>
        <p:nvSpPr>
          <p:cNvPr id="11" name="מלבן 10">
            <a:extLst>
              <a:ext uri="{FF2B5EF4-FFF2-40B4-BE49-F238E27FC236}">
                <a16:creationId xmlns:a16="http://schemas.microsoft.com/office/drawing/2014/main" id="{13271699-FC31-4EAB-82AA-3FF8EED737DC}"/>
              </a:ext>
            </a:extLst>
          </p:cNvPr>
          <p:cNvSpPr/>
          <p:nvPr/>
        </p:nvSpPr>
        <p:spPr>
          <a:xfrm>
            <a:off x="7706904" y="-44786"/>
            <a:ext cx="4534228" cy="11659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5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מְסַכְּמִים שִׁעוּר</a:t>
            </a:r>
          </a:p>
        </p:txBody>
      </p:sp>
      <p:sp>
        <p:nvSpPr>
          <p:cNvPr id="21" name="תיבת טקסט 20">
            <a:extLst>
              <a:ext uri="{FF2B5EF4-FFF2-40B4-BE49-F238E27FC236}">
                <a16:creationId xmlns:a16="http://schemas.microsoft.com/office/drawing/2014/main" id="{98DF0FE1-F13A-4A21-A43E-7F3169DFA3C5}"/>
              </a:ext>
            </a:extLst>
          </p:cNvPr>
          <p:cNvSpPr txBox="1"/>
          <p:nvPr/>
        </p:nvSpPr>
        <p:spPr>
          <a:xfrm>
            <a:off x="8982875" y="1820738"/>
            <a:ext cx="2129608" cy="11389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2400" b="1" dirty="0">
                <a:latin typeface="Gisha" panose="020B0502040204020203" pitchFamily="34" charset="-79"/>
                <a:cs typeface="Gisha" panose="020B0502040204020203" pitchFamily="34" charset="-79"/>
              </a:rPr>
              <a:t>דָּבָר אֶחָד חָדָשׁ שֶׁלָּמַדְתִּי הַיּוֹם</a:t>
            </a:r>
            <a:endParaRPr lang="he-IL" sz="2400" b="1" dirty="0">
              <a:solidFill>
                <a:schemeClr val="tx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26" name="תיבת טקסט 25">
            <a:extLst>
              <a:ext uri="{FF2B5EF4-FFF2-40B4-BE49-F238E27FC236}">
                <a16:creationId xmlns:a16="http://schemas.microsoft.com/office/drawing/2014/main" id="{A658320C-AA6C-46C1-804D-3F61A25ABBFA}"/>
              </a:ext>
            </a:extLst>
          </p:cNvPr>
          <p:cNvSpPr txBox="1"/>
          <p:nvPr/>
        </p:nvSpPr>
        <p:spPr>
          <a:xfrm>
            <a:off x="1869630" y="1661285"/>
            <a:ext cx="2276946" cy="11389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2400" b="1" dirty="0">
                <a:latin typeface="Gisha" panose="020B0502040204020203" pitchFamily="34" charset="-79"/>
                <a:cs typeface="Gisha" panose="020B0502040204020203" pitchFamily="34" charset="-79"/>
              </a:rPr>
              <a:t>מַשֶּׁהוּ שֶׁאָהַבְתִּי </a:t>
            </a:r>
            <a:r>
              <a:rPr lang="he-IL" sz="2400" b="1" dirty="0" err="1">
                <a:latin typeface="Gisha" panose="020B0502040204020203" pitchFamily="34" charset="-79"/>
                <a:cs typeface="Gisha" panose="020B0502040204020203" pitchFamily="34" charset="-79"/>
              </a:rPr>
              <a:t>בִּמְיֻחָד</a:t>
            </a:r>
            <a:endParaRPr lang="he-IL" sz="2400" b="1" dirty="0">
              <a:solidFill>
                <a:schemeClr val="tx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9" name="תיבת טקסט 17">
            <a:extLst>
              <a:ext uri="{FF2B5EF4-FFF2-40B4-BE49-F238E27FC236}">
                <a16:creationId xmlns:a16="http://schemas.microsoft.com/office/drawing/2014/main" id="{CD7BDB4F-9EEB-4976-AA94-53921883D256}"/>
              </a:ext>
            </a:extLst>
          </p:cNvPr>
          <p:cNvSpPr txBox="1"/>
          <p:nvPr/>
        </p:nvSpPr>
        <p:spPr>
          <a:xfrm>
            <a:off x="5138343" y="3163215"/>
            <a:ext cx="2450282" cy="11389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2400" b="1" dirty="0">
                <a:latin typeface="Gisha" panose="020B0502040204020203" pitchFamily="34" charset="-79"/>
                <a:cs typeface="Gisha" panose="020B0502040204020203" pitchFamily="34" charset="-79"/>
              </a:rPr>
              <a:t>מַשֶּׁהוּ חָשׁוּב שֶׁאֶרְצֶה לִזְכֹּר</a:t>
            </a:r>
            <a:endParaRPr lang="he-IL" sz="2400" b="1" dirty="0">
              <a:solidFill>
                <a:schemeClr val="tx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22" name="גרפיקה 2">
            <a:extLst>
              <a:ext uri="{FF2B5EF4-FFF2-40B4-BE49-F238E27FC236}">
                <a16:creationId xmlns:a16="http://schemas.microsoft.com/office/drawing/2014/main" id="{7CBB6B82-7B82-4707-BEC2-0B9EFFBE63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354" y="3888881"/>
            <a:ext cx="4444343" cy="296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4159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1"/>
          <p:cNvSpPr txBox="1">
            <a:spLocks noGrp="1"/>
          </p:cNvSpPr>
          <p:nvPr>
            <p:ph type="title"/>
          </p:nvPr>
        </p:nvSpPr>
        <p:spPr>
          <a:xfrm>
            <a:off x="838200" y="1614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he-IL" dirty="0"/>
              <a:t>מְשִׂימָה שְׁבוּעִית</a:t>
            </a:r>
            <a:endParaRPr dirty="0"/>
          </a:p>
        </p:txBody>
      </p:sp>
      <p:sp>
        <p:nvSpPr>
          <p:cNvPr id="2" name="מלבן 1"/>
          <p:cNvSpPr/>
          <p:nvPr/>
        </p:nvSpPr>
        <p:spPr>
          <a:xfrm>
            <a:off x="1146412" y="3406671"/>
            <a:ext cx="9062114" cy="3110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</a:pPr>
            <a:r>
              <a:rPr lang="he-IL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בְּכָל יוֹם לִמּוּדִים כִּתְבוּ בְּמַחְבֶּרֶת כִּשּׁוּרֵי חַיִּים לְמָה שַׂמְתֶּם לֵב הַיּוֹם </a:t>
            </a:r>
            <a:r>
              <a:rPr lang="he-IL" sz="2400" b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בַּכִּתָּה?</a:t>
            </a:r>
          </a:p>
          <a:p>
            <a:pPr fontAlgn="base">
              <a:lnSpc>
                <a:spcPct val="107000"/>
              </a:lnSpc>
            </a:pPr>
            <a:r>
              <a:rPr lang="he-IL" sz="240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בְּיוֹם </a:t>
            </a:r>
            <a:r>
              <a:rPr lang="he-IL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רִאשׁוֹן : _________________________________</a:t>
            </a:r>
          </a:p>
          <a:p>
            <a:pPr algn="r" rtl="1" fontAlgn="base">
              <a:lnSpc>
                <a:spcPct val="107000"/>
              </a:lnSpc>
            </a:pPr>
            <a:r>
              <a:rPr lang="he-IL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בְּיוֹם שֵׁנִי : _________________________________</a:t>
            </a:r>
          </a:p>
          <a:p>
            <a:pPr algn="r" rtl="1" fontAlgn="base">
              <a:lnSpc>
                <a:spcPct val="107000"/>
              </a:lnSpc>
            </a:pPr>
            <a:r>
              <a:rPr lang="he-IL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בְּיוֹם שְׁלִישִׁי : _______________________________</a:t>
            </a:r>
          </a:p>
          <a:p>
            <a:pPr algn="r" rtl="1" fontAlgn="base">
              <a:lnSpc>
                <a:spcPct val="107000"/>
              </a:lnSpc>
            </a:pPr>
            <a:r>
              <a:rPr lang="he-IL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בְּיוֹם רְבִיעִי : ________________________________</a:t>
            </a:r>
          </a:p>
          <a:p>
            <a:pPr algn="r" rtl="1" fontAlgn="base">
              <a:lnSpc>
                <a:spcPct val="107000"/>
              </a:lnSpc>
            </a:pPr>
            <a:r>
              <a:rPr lang="he-IL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בְּיוֹם חֲמִישִׁי : _______________________________</a:t>
            </a:r>
          </a:p>
          <a:p>
            <a:pPr algn="r" rtl="1" fontAlgn="base">
              <a:lnSpc>
                <a:spcPct val="107000"/>
              </a:lnSpc>
            </a:pPr>
            <a:r>
              <a:rPr lang="he-IL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בְּיוֹם שִׁשִּׁי : ________________________________</a:t>
            </a:r>
            <a:r>
              <a:rPr lang="he-IL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 fontAlgn="base">
              <a:lnSpc>
                <a:spcPct val="107000"/>
              </a:lnSpc>
            </a:pPr>
            <a:r>
              <a:rPr lang="he-IL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Bell, Notification, Icon, Cutou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850" y="1771298"/>
            <a:ext cx="1867738" cy="135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8115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98145" y="2622391"/>
            <a:ext cx="2828636" cy="1325563"/>
          </a:xfrm>
        </p:spPr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585199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504" y="437622"/>
            <a:ext cx="4230991" cy="6267231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584" y="437623"/>
            <a:ext cx="4230991" cy="626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298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גרפיקה 4">
            <a:extLst>
              <a:ext uri="{FF2B5EF4-FFF2-40B4-BE49-F238E27FC236}">
                <a16:creationId xmlns:a16="http://schemas.microsoft.com/office/drawing/2014/main" id="{4057A2E4-550E-4E59-80DE-3C3349C3BC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72000" y="469026"/>
            <a:ext cx="4320000" cy="1116897"/>
          </a:xfrm>
          <a:prstGeom prst="rect">
            <a:avLst/>
          </a:prstGeom>
        </p:spPr>
      </p:pic>
      <p:sp>
        <p:nvSpPr>
          <p:cNvPr id="9" name="Google Shape;128;p5">
            <a:extLst>
              <a:ext uri="{FF2B5EF4-FFF2-40B4-BE49-F238E27FC236}">
                <a16:creationId xmlns:a16="http://schemas.microsoft.com/office/drawing/2014/main" id="{7D0154A8-2B31-43BE-9B63-0A7283BD502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362113" y="466353"/>
            <a:ext cx="2480925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lnSpc>
                <a:spcPct val="110000"/>
              </a:lnSpc>
              <a:buClr>
                <a:srgbClr val="000000"/>
              </a:buClr>
              <a:buSzTx/>
              <a:defRPr/>
            </a:pPr>
            <a:r>
              <a:rPr lang="he-IL" sz="2800" b="1" dirty="0">
                <a:solidFill>
                  <a:srgbClr val="002060"/>
                </a:solidFill>
                <a:latin typeface="Calibri" panose="020F0502020204030204" pitchFamily="34" charset="0"/>
                <a:ea typeface="Varela Round"/>
                <a:cs typeface="Calibri" panose="020F0502020204030204" pitchFamily="34" charset="0"/>
                <a:sym typeface="Varela Round"/>
              </a:rPr>
              <a:t>מטרות השיעור</a:t>
            </a:r>
            <a:endParaRPr sz="2800" b="1" dirty="0">
              <a:solidFill>
                <a:srgbClr val="002060"/>
              </a:solidFill>
              <a:latin typeface="Calibri" panose="020F0502020204030204" pitchFamily="34" charset="0"/>
              <a:ea typeface="Varela Round"/>
              <a:cs typeface="Calibri" panose="020F0502020204030204" pitchFamily="34" charset="0"/>
              <a:sym typeface="Varela Round"/>
            </a:endParaRPr>
          </a:p>
        </p:txBody>
      </p:sp>
      <p:sp>
        <p:nvSpPr>
          <p:cNvPr id="10" name="TextBox 12">
            <a:extLst>
              <a:ext uri="{FF2B5EF4-FFF2-40B4-BE49-F238E27FC236}">
                <a16:creationId xmlns:a16="http://schemas.microsoft.com/office/drawing/2014/main" id="{E1B173F9-369A-4C9B-B414-52F749E93D63}"/>
              </a:ext>
            </a:extLst>
          </p:cNvPr>
          <p:cNvSpPr txBox="1"/>
          <p:nvPr/>
        </p:nvSpPr>
        <p:spPr>
          <a:xfrm>
            <a:off x="1589422" y="2190110"/>
            <a:ext cx="9013153" cy="29706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" lvl="0" algn="ctr">
              <a:lnSpc>
                <a:spcPct val="150000"/>
              </a:lnSpc>
              <a:buClr>
                <a:srgbClr val="002060"/>
              </a:buClr>
              <a:buSzPts val="3200"/>
            </a:pPr>
            <a:r>
              <a:rPr lang="he-IL" sz="3200" dirty="0">
                <a:solidFill>
                  <a:srgbClr val="002060"/>
                </a:solidFill>
                <a:ea typeface="Calibri"/>
                <a:cs typeface="Calibri"/>
                <a:sym typeface="Calibri"/>
              </a:rPr>
              <a:t>נִלְמַד לְהַכִּיר אֶת התלמוד תורה, הַכִּתָּה וְהַחֲבֵרִים.</a:t>
            </a:r>
          </a:p>
          <a:p>
            <a:pPr marL="45720" lvl="0" algn="ctr">
              <a:lnSpc>
                <a:spcPct val="150000"/>
              </a:lnSpc>
              <a:buClr>
                <a:srgbClr val="002060"/>
              </a:buClr>
              <a:buSzPts val="3200"/>
            </a:pPr>
            <a:r>
              <a:rPr lang="he-IL" sz="3200" dirty="0">
                <a:solidFill>
                  <a:srgbClr val="002060"/>
                </a:solidFill>
                <a:ea typeface="Calibri"/>
                <a:cs typeface="Calibri"/>
                <a:sym typeface="Calibri"/>
              </a:rPr>
              <a:t>נָשִׁים לֵב לַלֵּב, בִּזְמַן שֶׁאֲנַחְנוּ לוֹמְדִים.</a:t>
            </a:r>
          </a:p>
          <a:p>
            <a:pPr marL="45720" lvl="0" algn="ctr">
              <a:lnSpc>
                <a:spcPct val="150000"/>
              </a:lnSpc>
              <a:buClr>
                <a:srgbClr val="002060"/>
              </a:buClr>
              <a:buSzPts val="3200"/>
            </a:pPr>
            <a:r>
              <a:rPr lang="he-IL" sz="3200" dirty="0">
                <a:solidFill>
                  <a:srgbClr val="002060"/>
                </a:solidFill>
                <a:ea typeface="Calibri"/>
                <a:cs typeface="Calibri"/>
                <a:sym typeface="Calibri"/>
              </a:rPr>
              <a:t>נִתְאַרְגֵּן מִבְּעוֹד מוֹעֵד וְנִהְיֶה מַמָּשׁ מְסֻדָּרִים, </a:t>
            </a:r>
          </a:p>
          <a:p>
            <a:pPr marL="45720" lvl="0" algn="ctr">
              <a:lnSpc>
                <a:spcPct val="150000"/>
              </a:lnSpc>
              <a:buClr>
                <a:srgbClr val="002060"/>
              </a:buClr>
              <a:buSzPts val="3200"/>
            </a:pPr>
            <a:r>
              <a:rPr lang="he-IL" sz="3200" dirty="0">
                <a:solidFill>
                  <a:srgbClr val="002060"/>
                </a:solidFill>
                <a:ea typeface="Calibri"/>
                <a:cs typeface="Calibri"/>
                <a:sym typeface="Calibri"/>
              </a:rPr>
              <a:t>וּבְעֵת הַצֹּרֶךְ, נְבַקֵּשׁ עֶזְרָה מֵהַמּוֹרוֹת וּמֵהַחֲבֵרִים</a:t>
            </a:r>
          </a:p>
        </p:txBody>
      </p:sp>
      <p:pic>
        <p:nvPicPr>
          <p:cNvPr id="4" name="גרפיקה 3">
            <a:extLst>
              <a:ext uri="{FF2B5EF4-FFF2-40B4-BE49-F238E27FC236}">
                <a16:creationId xmlns:a16="http://schemas.microsoft.com/office/drawing/2014/main" id="{61CE4858-B903-4DC6-BE9A-041819424D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34350" y="737914"/>
            <a:ext cx="60960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467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גרפיקה 29">
            <a:extLst>
              <a:ext uri="{FF2B5EF4-FFF2-40B4-BE49-F238E27FC236}">
                <a16:creationId xmlns:a16="http://schemas.microsoft.com/office/drawing/2014/main" id="{710C5808-61E7-4878-A455-D0C380AEF0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72000" y="469025"/>
            <a:ext cx="4320000" cy="1116898"/>
          </a:xfrm>
          <a:prstGeom prst="rect">
            <a:avLst/>
          </a:prstGeom>
        </p:spPr>
      </p:pic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77121C65-BDC2-4ACE-8C22-EA77F7BE50D9}"/>
              </a:ext>
            </a:extLst>
          </p:cNvPr>
          <p:cNvCxnSpPr>
            <a:cxnSpLocks/>
          </p:cNvCxnSpPr>
          <p:nvPr/>
        </p:nvCxnSpPr>
        <p:spPr>
          <a:xfrm>
            <a:off x="8682163" y="2716232"/>
            <a:ext cx="0" cy="2065840"/>
          </a:xfrm>
          <a:prstGeom prst="line">
            <a:avLst/>
          </a:prstGeom>
          <a:ln>
            <a:solidFill>
              <a:srgbClr val="0054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20ED0ACB-4AD1-4081-BB96-DBA33CC92C5A}"/>
              </a:ext>
            </a:extLst>
          </p:cNvPr>
          <p:cNvSpPr txBox="1"/>
          <p:nvPr/>
        </p:nvSpPr>
        <p:spPr>
          <a:xfrm>
            <a:off x="8829713" y="2716232"/>
            <a:ext cx="32657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4625" marR="0" lvl="1" indent="-61913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David"/>
                <a:cs typeface="Calibri Light" panose="020F0302020204030204" pitchFamily="34" charset="0"/>
                <a:sym typeface="David"/>
              </a:rPr>
              <a:t>הבנת משמעות המושג "התארגנות" לקראת יום הלימודים ובמהלכו</a:t>
            </a:r>
          </a:p>
        </p:txBody>
      </p:sp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9C994AA0-2DDE-4B87-A406-D8A7C380AE05}"/>
              </a:ext>
            </a:extLst>
          </p:cNvPr>
          <p:cNvSpPr txBox="1"/>
          <p:nvPr/>
        </p:nvSpPr>
        <p:spPr>
          <a:xfrm>
            <a:off x="3016976" y="2634952"/>
            <a:ext cx="552171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sha" panose="020B0502040204020203" pitchFamily="34" charset="-79"/>
              <a:buChar char="»"/>
              <a:tabLst/>
              <a:defRPr/>
            </a:pPr>
            <a:r>
              <a:rPr kumimoji="0" lang="he-IL" sz="1600" b="1" i="0" u="none" strike="noStrike" kern="0" cap="none" spc="0" normalizeH="0" baseline="0" noProof="0" dirty="0">
                <a:ln>
                  <a:noFill/>
                </a:ln>
                <a:solidFill>
                  <a:srgbClr val="EF364C"/>
                </a:solidFill>
                <a:effectLst/>
                <a:uLnTx/>
                <a:uFillTx/>
                <a:latin typeface="Calibri Light" panose="020F0302020204030204" pitchFamily="34" charset="0"/>
                <a:ea typeface="David"/>
                <a:cs typeface="Calibri Light" panose="020F0302020204030204" pitchFamily="34" charset="0"/>
                <a:sym typeface="David"/>
              </a:rPr>
              <a:t>מיומנויות קוגניטיביות </a:t>
            </a:r>
            <a:endParaRPr lang="he-IL" sz="1600" b="1" kern="0" dirty="0">
              <a:solidFill>
                <a:srgbClr val="EF364C"/>
              </a:solidFill>
              <a:latin typeface="Calibri Light" panose="020F0302020204030204" pitchFamily="34" charset="0"/>
              <a:ea typeface="David"/>
              <a:cs typeface="Calibri Light" panose="020F0302020204030204" pitchFamily="34" charset="0"/>
              <a:sym typeface="David"/>
            </a:endParaRPr>
          </a:p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tabLst/>
              <a:defRPr/>
            </a:pPr>
            <a:r>
              <a:rPr lang="he-IL" sz="1600" kern="0" dirty="0">
                <a:solidFill>
                  <a:srgbClr val="000000"/>
                </a:solidFill>
                <a:latin typeface="Calibri Light" panose="020F0302020204030204" pitchFamily="34" charset="0"/>
                <a:ea typeface="David"/>
                <a:cs typeface="Calibri Light" panose="020F0302020204030204" pitchFamily="34" charset="0"/>
                <a:sym typeface="David"/>
              </a:rPr>
              <a:t>      ארגון, קשב ותשומת לב.</a:t>
            </a:r>
            <a:endParaRPr kumimoji="0" lang="he-IL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 pitchFamily="34" charset="0"/>
              <a:ea typeface="David"/>
              <a:cs typeface="Calibri Light" panose="020F0302020204030204" pitchFamily="34" charset="0"/>
              <a:sym typeface="David"/>
            </a:endParaRPr>
          </a:p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sha" panose="020B0502040204020203" pitchFamily="34" charset="-79"/>
              <a:buChar char="»"/>
              <a:tabLst/>
              <a:defRPr/>
            </a:pPr>
            <a:endParaRPr kumimoji="0" lang="he-IL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 pitchFamily="34" charset="0"/>
              <a:ea typeface="David"/>
              <a:cs typeface="Calibri Light" panose="020F0302020204030204" pitchFamily="34" charset="0"/>
              <a:sym typeface="David"/>
            </a:endParaRPr>
          </a:p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sha" panose="020B0502040204020203" pitchFamily="34" charset="-79"/>
              <a:buChar char="»"/>
              <a:tabLst/>
              <a:defRPr/>
            </a:pPr>
            <a:r>
              <a:rPr kumimoji="0" lang="he-IL" sz="1600" b="1" i="0" u="none" strike="noStrike" kern="0" cap="none" spc="0" normalizeH="0" baseline="0" noProof="0" dirty="0">
                <a:ln>
                  <a:noFill/>
                </a:ln>
                <a:solidFill>
                  <a:srgbClr val="EF364C"/>
                </a:solidFill>
                <a:effectLst/>
                <a:uLnTx/>
                <a:uFillTx/>
                <a:latin typeface="Calibri Light" panose="020F0302020204030204" pitchFamily="34" charset="0"/>
                <a:ea typeface="David"/>
                <a:cs typeface="Calibri Light" panose="020F0302020204030204" pitchFamily="34" charset="0"/>
                <a:sym typeface="David"/>
              </a:rPr>
              <a:t>מיומנויות רגשיות (תוך-אישי)</a:t>
            </a:r>
            <a:endParaRPr lang="en-US" sz="1600" kern="0" dirty="0">
              <a:solidFill>
                <a:srgbClr val="EF364C"/>
              </a:solidFill>
              <a:latin typeface="Calibri Light" panose="020F0302020204030204" pitchFamily="34" charset="0"/>
              <a:ea typeface="David"/>
              <a:cs typeface="Calibri Light" panose="020F0302020204030204" pitchFamily="34" charset="0"/>
              <a:sym typeface="David"/>
            </a:endParaRPr>
          </a:p>
          <a:p>
            <a:pPr marL="57600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Char char="-"/>
              <a:tabLst/>
              <a:defRPr/>
            </a:pPr>
            <a:r>
              <a:rPr kumimoji="0" lang="he-IL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David"/>
                <a:cs typeface="Calibri Light" panose="020F0302020204030204" pitchFamily="34" charset="0"/>
                <a:sym typeface="David"/>
              </a:rPr>
              <a:t>מודעות עצמית </a:t>
            </a: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David"/>
                <a:cs typeface="Calibri Light" panose="020F0302020204030204" pitchFamily="34" charset="0"/>
                <a:sym typeface="David"/>
              </a:rPr>
              <a:t>– </a:t>
            </a:r>
            <a:r>
              <a:rPr lang="he-IL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זיהוי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he-IL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ההשפעה של הסביבה על הרגשות, זיהוי הקשר בין ההתנהגות לרגש.</a:t>
            </a:r>
            <a:endParaRPr lang="he-IL" sz="1600" kern="0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  <a:p>
            <a:pPr marL="57600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Char char="-"/>
              <a:tabLst/>
              <a:defRPr/>
            </a:pPr>
            <a:r>
              <a:rPr kumimoji="0" lang="he-IL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ה</a:t>
            </a:r>
            <a:r>
              <a:rPr kumimoji="0" lang="he-IL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David"/>
                <a:cs typeface="Calibri Light" panose="020F0302020204030204" pitchFamily="34" charset="0"/>
                <a:sym typeface="David"/>
              </a:rPr>
              <a:t>כוונה עצמית </a:t>
            </a: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David"/>
                <a:cs typeface="Calibri Light" panose="020F0302020204030204" pitchFamily="34" charset="0"/>
                <a:sym typeface="David"/>
              </a:rPr>
              <a:t>– ויסות עצמי – ארגון הסביבה בהתאם למטרות.</a:t>
            </a:r>
          </a:p>
          <a:p>
            <a:pPr marL="290250" marR="0" lvl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tabLst/>
              <a:defRPr/>
            </a:pPr>
            <a:endParaRPr kumimoji="0" lang="he-IL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 pitchFamily="34" charset="0"/>
              <a:ea typeface="David"/>
              <a:cs typeface="Calibri Light" panose="020F0302020204030204" pitchFamily="34" charset="0"/>
              <a:sym typeface="Arial"/>
            </a:endParaRPr>
          </a:p>
          <a:p>
            <a:pPr marR="0" lvl="0" indent="-2844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sha" panose="020B0502040204020203" pitchFamily="34" charset="-79"/>
              <a:buChar char="»"/>
              <a:tabLst/>
              <a:defRPr/>
            </a:pPr>
            <a:r>
              <a:rPr kumimoji="0" lang="he-IL" sz="1600" b="1" i="0" u="none" strike="noStrike" kern="0" cap="none" spc="0" normalizeH="0" baseline="0" noProof="0" dirty="0">
                <a:ln>
                  <a:noFill/>
                </a:ln>
                <a:solidFill>
                  <a:srgbClr val="EF364C"/>
                </a:solidFill>
                <a:effectLst/>
                <a:uLnTx/>
                <a:uFillTx/>
                <a:latin typeface="Calibri Light" panose="020F0302020204030204" pitchFamily="34" charset="0"/>
                <a:ea typeface="David"/>
                <a:cs typeface="Calibri Light" panose="020F0302020204030204" pitchFamily="34" charset="0"/>
                <a:sym typeface="David"/>
              </a:rPr>
              <a:t>מיומנויות </a:t>
            </a:r>
            <a:r>
              <a:rPr lang="he-IL" sz="1600" b="1" kern="0" dirty="0">
                <a:solidFill>
                  <a:srgbClr val="EF364C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David"/>
              </a:rPr>
              <a:t>חברתיות (בין-אישי)</a:t>
            </a:r>
            <a:endParaRPr lang="en-US" sz="1600" b="1" kern="0" dirty="0">
              <a:solidFill>
                <a:srgbClr val="EF364C"/>
              </a:solidFill>
              <a:latin typeface="Calibri Light" panose="020F0302020204030204" pitchFamily="34" charset="0"/>
              <a:cs typeface="Calibri Light" panose="020F0302020204030204" pitchFamily="34" charset="0"/>
              <a:sym typeface="David"/>
            </a:endParaRPr>
          </a:p>
          <a:p>
            <a:pPr marL="57600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Char char="-"/>
              <a:tabLst/>
              <a:defRPr/>
            </a:pPr>
            <a:r>
              <a:rPr kumimoji="0" lang="he-IL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David"/>
              </a:rPr>
              <a:t>מודעות חברתית </a:t>
            </a: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David"/>
              </a:rPr>
              <a:t>– </a:t>
            </a: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David"/>
                <a:cs typeface="Calibri Light" panose="020F0302020204030204" pitchFamily="34" charset="0"/>
                <a:sym typeface="David"/>
              </a:rPr>
              <a:t>זיהוי נורמות הקשורות להתנהגות והתארגנות במרחב הבית ספרי, פנייה לעזרה.</a:t>
            </a:r>
            <a:endParaRPr lang="he-IL" sz="1600" kern="0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  <a:p>
            <a:pPr marL="57600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Char char="-"/>
              <a:tabLst/>
              <a:defRPr/>
            </a:pPr>
            <a:r>
              <a:rPr kumimoji="0" lang="he-IL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David"/>
              </a:rPr>
              <a:t>התנהלות חברתית </a:t>
            </a: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David"/>
              </a:rPr>
              <a:t>– </a:t>
            </a:r>
            <a:r>
              <a:rPr lang="he-IL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הקשבה לזולת באופן מתעניין ומכבד.</a:t>
            </a:r>
            <a:endParaRPr lang="he-IL" sz="1600" kern="0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</p:txBody>
      </p:sp>
      <p:sp>
        <p:nvSpPr>
          <p:cNvPr id="20" name="תיבת טקסט 19">
            <a:extLst>
              <a:ext uri="{FF2B5EF4-FFF2-40B4-BE49-F238E27FC236}">
                <a16:creationId xmlns:a16="http://schemas.microsoft.com/office/drawing/2014/main" id="{BE4D9B0F-052E-47B7-A47D-7197CB8AC5DE}"/>
              </a:ext>
            </a:extLst>
          </p:cNvPr>
          <p:cNvSpPr txBox="1"/>
          <p:nvPr/>
        </p:nvSpPr>
        <p:spPr>
          <a:xfrm>
            <a:off x="793737" y="2716232"/>
            <a:ext cx="245408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marR="0" lvl="1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Calibri Light" panose="020F0302020204030204" pitchFamily="34" charset="0"/>
              <a:buChar char="»"/>
              <a:tabLst/>
              <a:defRPr/>
            </a:pPr>
            <a:r>
              <a:rPr lang="he-IL" sz="1600" kern="0" dirty="0">
                <a:solidFill>
                  <a:srgbClr val="000000"/>
                </a:solidFill>
                <a:latin typeface="Calibri Light" panose="020F0302020204030204" pitchFamily="34" charset="0"/>
                <a:ea typeface="David"/>
                <a:cs typeface="Calibri Light" panose="020F0302020204030204" pitchFamily="34" charset="0"/>
                <a:sym typeface="David"/>
              </a:rPr>
              <a:t>אחריות </a:t>
            </a:r>
            <a:r>
              <a:rPr lang="he-IL" sz="1600" kern="0" dirty="0">
                <a:latin typeface="Calibri Light" panose="020F0302020204030204" pitchFamily="34" charset="0"/>
                <a:ea typeface="David"/>
                <a:cs typeface="Calibri Light" panose="020F0302020204030204" pitchFamily="34" charset="0"/>
                <a:sym typeface="David"/>
              </a:rPr>
              <a:t>אישית</a:t>
            </a:r>
          </a:p>
          <a:p>
            <a:pPr marL="742950" lvl="1" indent="-285750">
              <a:buClr>
                <a:srgbClr val="000000"/>
              </a:buClr>
              <a:buFont typeface="Calibri Light" panose="020F0302020204030204" pitchFamily="34" charset="0"/>
              <a:buChar char="»"/>
              <a:defRPr/>
            </a:pPr>
            <a:r>
              <a:rPr lang="he-IL" sz="1600" dirty="0">
                <a:cs typeface="Calibri"/>
                <a:sym typeface="Calibri"/>
              </a:rPr>
              <a:t>אהבת הלמידה</a:t>
            </a:r>
          </a:p>
          <a:p>
            <a:pPr marL="742950" lvl="1" indent="-285750">
              <a:buClr>
                <a:srgbClr val="000000"/>
              </a:buClr>
              <a:buFont typeface="Calibri Light" panose="020F0302020204030204" pitchFamily="34" charset="0"/>
              <a:buChar char="»"/>
              <a:defRPr/>
            </a:pPr>
            <a:r>
              <a:rPr lang="he-IL" sz="1600" kern="0" dirty="0">
                <a:latin typeface="Calibri Light" panose="020F0302020204030204" pitchFamily="34" charset="0"/>
                <a:ea typeface="David"/>
                <a:cs typeface="Calibri Light" panose="020F0302020204030204" pitchFamily="34" charset="0"/>
                <a:sym typeface="David"/>
              </a:rPr>
              <a:t>חינוך למידות טובות ולדרך ארץ</a:t>
            </a:r>
          </a:p>
          <a:p>
            <a:pPr lvl="1">
              <a:buClr>
                <a:srgbClr val="000000"/>
              </a:buClr>
              <a:defRPr/>
            </a:pPr>
            <a:endParaRPr lang="he-IL" sz="1600" dirty="0">
              <a:solidFill>
                <a:srgbClr val="FF0000"/>
              </a:solidFill>
              <a:cs typeface="Calibri"/>
              <a:sym typeface="Calibri"/>
            </a:endParaRPr>
          </a:p>
          <a:p>
            <a:pPr marL="742950" marR="0" lvl="1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Calibri Light" panose="020F0302020204030204" pitchFamily="34" charset="0"/>
              <a:buChar char="»"/>
              <a:tabLst/>
              <a:defRPr/>
            </a:pPr>
            <a:endParaRPr lang="he-IL" sz="1600" kern="0" dirty="0">
              <a:solidFill>
                <a:srgbClr val="000000"/>
              </a:solidFill>
              <a:latin typeface="Calibri Light" panose="020F0302020204030204" pitchFamily="34" charset="0"/>
              <a:ea typeface="David"/>
              <a:cs typeface="Calibri Light" panose="020F0302020204030204" pitchFamily="34" charset="0"/>
              <a:sym typeface="David"/>
            </a:endParaRPr>
          </a:p>
        </p:txBody>
      </p:sp>
      <p:cxnSp>
        <p:nvCxnSpPr>
          <p:cNvPr id="22" name="מחבר ישר 21">
            <a:extLst>
              <a:ext uri="{FF2B5EF4-FFF2-40B4-BE49-F238E27FC236}">
                <a16:creationId xmlns:a16="http://schemas.microsoft.com/office/drawing/2014/main" id="{6E71C2E9-584E-4A89-837C-4117FFB88511}"/>
              </a:ext>
            </a:extLst>
          </p:cNvPr>
          <p:cNvCxnSpPr>
            <a:cxnSpLocks/>
          </p:cNvCxnSpPr>
          <p:nvPr/>
        </p:nvCxnSpPr>
        <p:spPr>
          <a:xfrm>
            <a:off x="2977891" y="2716232"/>
            <a:ext cx="0" cy="2065840"/>
          </a:xfrm>
          <a:prstGeom prst="line">
            <a:avLst/>
          </a:prstGeom>
          <a:ln>
            <a:solidFill>
              <a:srgbClr val="0054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תיבת טקסט 23">
            <a:extLst>
              <a:ext uri="{FF2B5EF4-FFF2-40B4-BE49-F238E27FC236}">
                <a16:creationId xmlns:a16="http://schemas.microsoft.com/office/drawing/2014/main" id="{70FECB52-6777-4C6C-BF10-FB437AF5F761}"/>
              </a:ext>
            </a:extLst>
          </p:cNvPr>
          <p:cNvSpPr txBox="1"/>
          <p:nvPr/>
        </p:nvSpPr>
        <p:spPr>
          <a:xfrm>
            <a:off x="10206784" y="2008346"/>
            <a:ext cx="9317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4000" b="1" dirty="0">
                <a:solidFill>
                  <a:srgbClr val="EF364C"/>
                </a:solidFill>
                <a:latin typeface="Calibri" panose="020F0502020204030204" pitchFamily="34" charset="0"/>
                <a:ea typeface="Varela Round"/>
                <a:cs typeface="Calibri" panose="020F0502020204030204" pitchFamily="34" charset="0"/>
                <a:sym typeface="Varela Round"/>
              </a:rPr>
              <a:t>ידע</a:t>
            </a:r>
            <a:endParaRPr lang="he-IL" sz="4000" dirty="0">
              <a:solidFill>
                <a:srgbClr val="EF364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תיבת טקסט 24">
            <a:extLst>
              <a:ext uri="{FF2B5EF4-FFF2-40B4-BE49-F238E27FC236}">
                <a16:creationId xmlns:a16="http://schemas.microsoft.com/office/drawing/2014/main" id="{5C7A477A-7585-4822-BD86-117798D5F94A}"/>
              </a:ext>
            </a:extLst>
          </p:cNvPr>
          <p:cNvSpPr txBox="1"/>
          <p:nvPr/>
        </p:nvSpPr>
        <p:spPr>
          <a:xfrm>
            <a:off x="4703318" y="2008346"/>
            <a:ext cx="22714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4000" b="1" dirty="0">
                <a:solidFill>
                  <a:srgbClr val="EF364C"/>
                </a:solidFill>
                <a:latin typeface="Calibri" panose="020F0502020204030204" pitchFamily="34" charset="0"/>
                <a:ea typeface="Varela Round"/>
                <a:cs typeface="Calibri" panose="020F0502020204030204" pitchFamily="34" charset="0"/>
                <a:sym typeface="Varela Round"/>
              </a:rPr>
              <a:t>מיומנויות</a:t>
            </a:r>
            <a:endParaRPr lang="he-IL" sz="4000" dirty="0">
              <a:solidFill>
                <a:srgbClr val="EF364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תיבת טקסט 27">
            <a:extLst>
              <a:ext uri="{FF2B5EF4-FFF2-40B4-BE49-F238E27FC236}">
                <a16:creationId xmlns:a16="http://schemas.microsoft.com/office/drawing/2014/main" id="{F3F8D958-2218-4AFF-AA8B-6D7BF4EEA079}"/>
              </a:ext>
            </a:extLst>
          </p:cNvPr>
          <p:cNvSpPr txBox="1"/>
          <p:nvPr/>
        </p:nvSpPr>
        <p:spPr>
          <a:xfrm>
            <a:off x="411469" y="2008346"/>
            <a:ext cx="17459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4000" b="1" dirty="0">
                <a:solidFill>
                  <a:srgbClr val="EF364C"/>
                </a:solidFill>
                <a:latin typeface="Calibri" panose="020F0502020204030204" pitchFamily="34" charset="0"/>
                <a:ea typeface="Varela Round"/>
                <a:cs typeface="Calibri" panose="020F0502020204030204" pitchFamily="34" charset="0"/>
                <a:sym typeface="Varela Round"/>
              </a:rPr>
              <a:t>ערכים</a:t>
            </a:r>
            <a:endParaRPr lang="he-IL" sz="4000" dirty="0">
              <a:solidFill>
                <a:srgbClr val="EF364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Google Shape;128;p5">
            <a:extLst>
              <a:ext uri="{FF2B5EF4-FFF2-40B4-BE49-F238E27FC236}">
                <a16:creationId xmlns:a16="http://schemas.microsoft.com/office/drawing/2014/main" id="{F4AFAF14-98BF-4822-BE76-EB23BF0EAD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002229" y="469026"/>
            <a:ext cx="3038669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lnSpc>
                <a:spcPct val="110000"/>
              </a:lnSpc>
              <a:buClr>
                <a:srgbClr val="000000"/>
              </a:buClr>
              <a:buSzTx/>
              <a:defRPr/>
            </a:pPr>
            <a:r>
              <a:rPr lang="he-IL" sz="2800" b="1" dirty="0">
                <a:solidFill>
                  <a:srgbClr val="002060"/>
                </a:solidFill>
                <a:latin typeface="Calibri" panose="020F0502020204030204" pitchFamily="34" charset="0"/>
                <a:ea typeface="Varela Round"/>
                <a:cs typeface="Calibri" panose="020F0502020204030204" pitchFamily="34" charset="0"/>
                <a:sym typeface="Varela Round"/>
              </a:rPr>
              <a:t>ידע, מיומנויות וערכים</a:t>
            </a:r>
            <a:endParaRPr sz="2800" b="1" dirty="0">
              <a:solidFill>
                <a:srgbClr val="002060"/>
              </a:solidFill>
              <a:latin typeface="Calibri" panose="020F0502020204030204" pitchFamily="34" charset="0"/>
              <a:ea typeface="Varela Round"/>
              <a:cs typeface="Calibri" panose="020F0502020204030204" pitchFamily="34" charset="0"/>
              <a:sym typeface="Varela Round"/>
            </a:endParaRPr>
          </a:p>
        </p:txBody>
      </p:sp>
      <p:pic>
        <p:nvPicPr>
          <p:cNvPr id="4" name="גרפיקה 3">
            <a:extLst>
              <a:ext uri="{FF2B5EF4-FFF2-40B4-BE49-F238E27FC236}">
                <a16:creationId xmlns:a16="http://schemas.microsoft.com/office/drawing/2014/main" id="{0E46E9A4-E02A-4D92-8191-B452CBF689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10883" y="681040"/>
            <a:ext cx="614363" cy="673817"/>
          </a:xfrm>
          <a:prstGeom prst="rect">
            <a:avLst/>
          </a:prstGeom>
        </p:spPr>
      </p:pic>
      <p:sp>
        <p:nvSpPr>
          <p:cNvPr id="13" name="מלבן 12">
            <a:extLst>
              <a:ext uri="{FF2B5EF4-FFF2-40B4-BE49-F238E27FC236}">
                <a16:creationId xmlns:a16="http://schemas.microsoft.com/office/drawing/2014/main" id="{4BA9E5B0-C924-4613-8C70-7E5A9961DB55}"/>
              </a:ext>
            </a:extLst>
          </p:cNvPr>
          <p:cNvSpPr/>
          <p:nvPr/>
        </p:nvSpPr>
        <p:spPr>
          <a:xfrm>
            <a:off x="315481" y="5681940"/>
            <a:ext cx="2066793" cy="960944"/>
          </a:xfrm>
          <a:prstGeom prst="rect">
            <a:avLst/>
          </a:prstGeom>
          <a:solidFill>
            <a:srgbClr val="EF36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פרקטיקות</a:t>
            </a:r>
            <a:r>
              <a:rPr lang="he-IL" sz="2400" b="1" dirty="0">
                <a:latin typeface="Calibri" panose="020F0502020204030204" pitchFamily="34" charset="0"/>
                <a:cs typeface="Calibri" panose="020F0502020204030204" pitchFamily="34" charset="0"/>
              </a:rPr>
              <a:t> העשרה והרחבה</a:t>
            </a:r>
          </a:p>
        </p:txBody>
      </p:sp>
    </p:spTree>
    <p:extLst>
      <p:ext uri="{BB962C8B-B14F-4D97-AF65-F5344CB8AC3E}">
        <p14:creationId xmlns:p14="http://schemas.microsoft.com/office/powerpoint/2010/main" val="3706714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>
            <a:extLst>
              <a:ext uri="{FF2B5EF4-FFF2-40B4-BE49-F238E27FC236}">
                <a16:creationId xmlns:a16="http://schemas.microsoft.com/office/drawing/2014/main" id="{E869661C-3A48-4318-866F-D7229F46C0D6}"/>
              </a:ext>
            </a:extLst>
          </p:cNvPr>
          <p:cNvSpPr/>
          <p:nvPr/>
        </p:nvSpPr>
        <p:spPr>
          <a:xfrm>
            <a:off x="309847" y="2062686"/>
            <a:ext cx="11160826" cy="4617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pic>
        <p:nvPicPr>
          <p:cNvPr id="3" name="Graphic 2" descr="Puzzle pieces">
            <a:extLst>
              <a:ext uri="{FF2B5EF4-FFF2-40B4-BE49-F238E27FC236}">
                <a16:creationId xmlns:a16="http://schemas.microsoft.com/office/drawing/2014/main" id="{60141F51-D964-42EB-BA86-4C6C02FA09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35011" y="565074"/>
            <a:ext cx="914400" cy="914400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3F6C51B-03E9-4A1F-8C5D-33D50CED54F1}"/>
              </a:ext>
            </a:extLst>
          </p:cNvPr>
          <p:cNvSpPr/>
          <p:nvPr/>
        </p:nvSpPr>
        <p:spPr>
          <a:xfrm>
            <a:off x="8430448" y="472018"/>
            <a:ext cx="3760873" cy="1107323"/>
          </a:xfrm>
          <a:custGeom>
            <a:avLst/>
            <a:gdLst>
              <a:gd name="connsiteX0" fmla="*/ 0 w 3760873"/>
              <a:gd name="connsiteY0" fmla="*/ 0 h 1107323"/>
              <a:gd name="connsiteX1" fmla="*/ 3760873 w 3760873"/>
              <a:gd name="connsiteY1" fmla="*/ 0 h 1107323"/>
              <a:gd name="connsiteX2" fmla="*/ 3760873 w 3760873"/>
              <a:gd name="connsiteY2" fmla="*/ 1107324 h 1107323"/>
              <a:gd name="connsiteX3" fmla="*/ 0 w 3760873"/>
              <a:gd name="connsiteY3" fmla="*/ 1107324 h 1107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0873" h="1107323">
                <a:moveTo>
                  <a:pt x="0" y="0"/>
                </a:moveTo>
                <a:lnTo>
                  <a:pt x="3760873" y="0"/>
                </a:lnTo>
                <a:lnTo>
                  <a:pt x="3760873" y="1107324"/>
                </a:lnTo>
                <a:lnTo>
                  <a:pt x="0" y="1107324"/>
                </a:lnTo>
                <a:close/>
              </a:path>
            </a:pathLst>
          </a:custGeom>
          <a:solidFill>
            <a:srgbClr val="8CB9BA"/>
          </a:solidFill>
          <a:ln w="3984" cap="flat">
            <a:noFill/>
            <a:prstDash val="solid"/>
            <a:miter/>
          </a:ln>
        </p:spPr>
        <p:txBody>
          <a:bodyPr rtlCol="1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3ABA567-5BBD-4747-B38A-4CADC566863A}"/>
              </a:ext>
            </a:extLst>
          </p:cNvPr>
          <p:cNvSpPr/>
          <p:nvPr/>
        </p:nvSpPr>
        <p:spPr>
          <a:xfrm rot="18900000">
            <a:off x="7871999" y="474150"/>
            <a:ext cx="1116897" cy="1116897"/>
          </a:xfrm>
          <a:custGeom>
            <a:avLst/>
            <a:gdLst>
              <a:gd name="connsiteX0" fmla="*/ 1116858 w 1116897"/>
              <a:gd name="connsiteY0" fmla="*/ 557198 h 1116897"/>
              <a:gd name="connsiteX1" fmla="*/ 558409 w 1116897"/>
              <a:gd name="connsiteY1" fmla="*/ 1115647 h 1116897"/>
              <a:gd name="connsiteX2" fmla="*/ -40 w 1116897"/>
              <a:gd name="connsiteY2" fmla="*/ 557198 h 1116897"/>
              <a:gd name="connsiteX3" fmla="*/ 558409 w 1116897"/>
              <a:gd name="connsiteY3" fmla="*/ -1250 h 1116897"/>
              <a:gd name="connsiteX4" fmla="*/ 1116858 w 1116897"/>
              <a:gd name="connsiteY4" fmla="*/ 557198 h 1116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6897" h="1116897">
                <a:moveTo>
                  <a:pt x="1116858" y="557198"/>
                </a:moveTo>
                <a:cubicBezTo>
                  <a:pt x="1116858" y="865621"/>
                  <a:pt x="866831" y="1115647"/>
                  <a:pt x="558409" y="1115647"/>
                </a:cubicBezTo>
                <a:cubicBezTo>
                  <a:pt x="249986" y="1115647"/>
                  <a:pt x="-40" y="865621"/>
                  <a:pt x="-40" y="557198"/>
                </a:cubicBezTo>
                <a:cubicBezTo>
                  <a:pt x="-40" y="248776"/>
                  <a:pt x="249986" y="-1250"/>
                  <a:pt x="558409" y="-1250"/>
                </a:cubicBezTo>
                <a:cubicBezTo>
                  <a:pt x="866831" y="-1250"/>
                  <a:pt x="1116858" y="248776"/>
                  <a:pt x="1116858" y="557198"/>
                </a:cubicBezTo>
                <a:close/>
              </a:path>
            </a:pathLst>
          </a:custGeom>
          <a:solidFill>
            <a:srgbClr val="5E9B9C"/>
          </a:solidFill>
          <a:ln w="3984" cap="flat">
            <a:noFill/>
            <a:prstDash val="solid"/>
            <a:miter/>
          </a:ln>
        </p:spPr>
        <p:txBody>
          <a:bodyPr rtlCol="1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6B3F633-B171-4B68-8E04-76AF2D0226C8}"/>
              </a:ext>
            </a:extLst>
          </p:cNvPr>
          <p:cNvSpPr/>
          <p:nvPr/>
        </p:nvSpPr>
        <p:spPr>
          <a:xfrm rot="18900000">
            <a:off x="7983808" y="585959"/>
            <a:ext cx="893278" cy="893278"/>
          </a:xfrm>
          <a:custGeom>
            <a:avLst/>
            <a:gdLst>
              <a:gd name="connsiteX0" fmla="*/ 893239 w 893278"/>
              <a:gd name="connsiteY0" fmla="*/ 445389 h 893278"/>
              <a:gd name="connsiteX1" fmla="*/ 446599 w 893278"/>
              <a:gd name="connsiteY1" fmla="*/ 892028 h 893278"/>
              <a:gd name="connsiteX2" fmla="*/ -40 w 893278"/>
              <a:gd name="connsiteY2" fmla="*/ 445389 h 893278"/>
              <a:gd name="connsiteX3" fmla="*/ 446599 w 893278"/>
              <a:gd name="connsiteY3" fmla="*/ -1250 h 893278"/>
              <a:gd name="connsiteX4" fmla="*/ 893239 w 893278"/>
              <a:gd name="connsiteY4" fmla="*/ 445389 h 893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3278" h="893278">
                <a:moveTo>
                  <a:pt x="893239" y="445389"/>
                </a:moveTo>
                <a:cubicBezTo>
                  <a:pt x="893239" y="692061"/>
                  <a:pt x="693271" y="892028"/>
                  <a:pt x="446599" y="892028"/>
                </a:cubicBezTo>
                <a:cubicBezTo>
                  <a:pt x="199927" y="892028"/>
                  <a:pt x="-40" y="692061"/>
                  <a:pt x="-40" y="445389"/>
                </a:cubicBezTo>
                <a:cubicBezTo>
                  <a:pt x="-40" y="198717"/>
                  <a:pt x="199927" y="-1250"/>
                  <a:pt x="446599" y="-1250"/>
                </a:cubicBezTo>
                <a:cubicBezTo>
                  <a:pt x="693271" y="-1250"/>
                  <a:pt x="893239" y="198717"/>
                  <a:pt x="893239" y="445389"/>
                </a:cubicBezTo>
                <a:close/>
              </a:path>
            </a:pathLst>
          </a:custGeom>
          <a:solidFill>
            <a:schemeClr val="bg1"/>
          </a:solidFill>
          <a:ln w="3984" cap="flat">
            <a:solidFill>
              <a:srgbClr val="C3DADB"/>
            </a:solidFill>
            <a:prstDash val="solid"/>
            <a:miter/>
          </a:ln>
        </p:spPr>
        <p:txBody>
          <a:bodyPr rtlCol="1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Google Shape;128;p5">
            <a:extLst>
              <a:ext uri="{FF2B5EF4-FFF2-40B4-BE49-F238E27FC236}">
                <a16:creationId xmlns:a16="http://schemas.microsoft.com/office/drawing/2014/main" id="{75AB2579-2265-43F6-9399-975A7A4E69F8}"/>
              </a:ext>
            </a:extLst>
          </p:cNvPr>
          <p:cNvSpPr txBox="1">
            <a:spLocks/>
          </p:cNvSpPr>
          <p:nvPr/>
        </p:nvSpPr>
        <p:spPr>
          <a:xfrm>
            <a:off x="7301985" y="495077"/>
            <a:ext cx="4322603" cy="105439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1" anchor="ctr" anchorCtr="0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Varela Round"/>
                <a:cs typeface="Calibri" panose="020F0502020204030204" pitchFamily="34" charset="0"/>
                <a:sym typeface="Varela Round"/>
              </a:rPr>
              <a:t>מהלך השיעור</a:t>
            </a:r>
          </a:p>
        </p:txBody>
      </p:sp>
      <p:pic>
        <p:nvPicPr>
          <p:cNvPr id="20" name="Graphic 19" descr="Arrow circle">
            <a:extLst>
              <a:ext uri="{FF2B5EF4-FFF2-40B4-BE49-F238E27FC236}">
                <a16:creationId xmlns:a16="http://schemas.microsoft.com/office/drawing/2014/main" id="{4EA6C022-57C5-4736-8D95-E5D30BE584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41511" y="591736"/>
            <a:ext cx="914400" cy="914400"/>
          </a:xfrm>
          <a:prstGeom prst="rect">
            <a:avLst/>
          </a:prstGeom>
        </p:spPr>
      </p:pic>
      <p:cxnSp>
        <p:nvCxnSpPr>
          <p:cNvPr id="24" name="מחבר ישר 34">
            <a:extLst>
              <a:ext uri="{FF2B5EF4-FFF2-40B4-BE49-F238E27FC236}">
                <a16:creationId xmlns:a16="http://schemas.microsoft.com/office/drawing/2014/main" id="{966E18CD-71AC-4878-A198-02B15091126B}"/>
              </a:ext>
            </a:extLst>
          </p:cNvPr>
          <p:cNvCxnSpPr>
            <a:cxnSpLocks/>
          </p:cNvCxnSpPr>
          <p:nvPr/>
        </p:nvCxnSpPr>
        <p:spPr>
          <a:xfrm>
            <a:off x="11237002" y="3354054"/>
            <a:ext cx="0" cy="732257"/>
          </a:xfrm>
          <a:prstGeom prst="line">
            <a:avLst/>
          </a:prstGeom>
          <a:ln w="19050">
            <a:solidFill>
              <a:srgbClr val="7E97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150CBC01-AEFC-4C5C-959A-5C43C04F4561}"/>
              </a:ext>
            </a:extLst>
          </p:cNvPr>
          <p:cNvSpPr txBox="1"/>
          <p:nvPr/>
        </p:nvSpPr>
        <p:spPr>
          <a:xfrm>
            <a:off x="10220093" y="4035933"/>
            <a:ext cx="220127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מהשיעור הקודם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he-IL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ועד היום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- </a:t>
            </a:r>
            <a:r>
              <a:rPr kumimoji="0" lang="he-IL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נזכרים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03CC721-7732-4171-94D5-49E6D3C19B3F}"/>
              </a:ext>
            </a:extLst>
          </p:cNvPr>
          <p:cNvSpPr txBox="1"/>
          <p:nvPr/>
        </p:nvSpPr>
        <p:spPr>
          <a:xfrm>
            <a:off x="8096709" y="4055481"/>
            <a:ext cx="220127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"שמתי לב" – פעילות בנושא הכרות עם הסביבה הלימודית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A03B297-B220-4325-BE5D-BAF97722C9A2}"/>
              </a:ext>
            </a:extLst>
          </p:cNvPr>
          <p:cNvSpPr txBox="1"/>
          <p:nvPr/>
        </p:nvSpPr>
        <p:spPr>
          <a:xfrm>
            <a:off x="-215369" y="4067913"/>
            <a:ext cx="220127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מסרים מרכזיים</a:t>
            </a:r>
            <a:r>
              <a:rPr lang="he-IL" sz="1600" dirty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משימה שבועית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he-IL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וסיכום</a:t>
            </a:r>
          </a:p>
        </p:txBody>
      </p:sp>
      <p:sp>
        <p:nvSpPr>
          <p:cNvPr id="31" name="מלבן 30">
            <a:extLst>
              <a:ext uri="{FF2B5EF4-FFF2-40B4-BE49-F238E27FC236}">
                <a16:creationId xmlns:a16="http://schemas.microsoft.com/office/drawing/2014/main" id="{7F3BAE28-AC1A-4D27-B1DB-343F3726F73B}"/>
              </a:ext>
            </a:extLst>
          </p:cNvPr>
          <p:cNvSpPr/>
          <p:nvPr/>
        </p:nvSpPr>
        <p:spPr>
          <a:xfrm>
            <a:off x="429207" y="3151732"/>
            <a:ext cx="11364687" cy="202322"/>
          </a:xfrm>
          <a:prstGeom prst="rect">
            <a:avLst/>
          </a:prstGeom>
          <a:solidFill>
            <a:srgbClr val="7E9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35" name="מחבר ישר 34">
            <a:extLst>
              <a:ext uri="{FF2B5EF4-FFF2-40B4-BE49-F238E27FC236}">
                <a16:creationId xmlns:a16="http://schemas.microsoft.com/office/drawing/2014/main" id="{A97F8E41-2610-49B4-AE35-6A48A6B1C3C4}"/>
              </a:ext>
            </a:extLst>
          </p:cNvPr>
          <p:cNvCxnSpPr>
            <a:cxnSpLocks/>
          </p:cNvCxnSpPr>
          <p:nvPr/>
        </p:nvCxnSpPr>
        <p:spPr>
          <a:xfrm>
            <a:off x="9220213" y="3303676"/>
            <a:ext cx="0" cy="732257"/>
          </a:xfrm>
          <a:prstGeom prst="line">
            <a:avLst/>
          </a:prstGeom>
          <a:ln w="19050">
            <a:solidFill>
              <a:srgbClr val="7E97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מחבר ישר 35">
            <a:extLst>
              <a:ext uri="{FF2B5EF4-FFF2-40B4-BE49-F238E27FC236}">
                <a16:creationId xmlns:a16="http://schemas.microsoft.com/office/drawing/2014/main" id="{FE276095-BEBF-48A9-864F-C971E11DF646}"/>
              </a:ext>
            </a:extLst>
          </p:cNvPr>
          <p:cNvCxnSpPr>
            <a:cxnSpLocks/>
          </p:cNvCxnSpPr>
          <p:nvPr/>
        </p:nvCxnSpPr>
        <p:spPr>
          <a:xfrm>
            <a:off x="7279149" y="3347595"/>
            <a:ext cx="0" cy="732257"/>
          </a:xfrm>
          <a:prstGeom prst="line">
            <a:avLst/>
          </a:prstGeom>
          <a:ln w="19050">
            <a:solidFill>
              <a:srgbClr val="7E97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מחבר ישר 36">
            <a:extLst>
              <a:ext uri="{FF2B5EF4-FFF2-40B4-BE49-F238E27FC236}">
                <a16:creationId xmlns:a16="http://schemas.microsoft.com/office/drawing/2014/main" id="{78A6BE6F-C7B1-4380-BE41-4203AB554639}"/>
              </a:ext>
            </a:extLst>
          </p:cNvPr>
          <p:cNvCxnSpPr>
            <a:cxnSpLocks/>
          </p:cNvCxnSpPr>
          <p:nvPr/>
        </p:nvCxnSpPr>
        <p:spPr>
          <a:xfrm>
            <a:off x="5034355" y="3347596"/>
            <a:ext cx="0" cy="732257"/>
          </a:xfrm>
          <a:prstGeom prst="line">
            <a:avLst/>
          </a:prstGeom>
          <a:ln w="19050">
            <a:solidFill>
              <a:srgbClr val="7E97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מחבר ישר 37">
            <a:extLst>
              <a:ext uri="{FF2B5EF4-FFF2-40B4-BE49-F238E27FC236}">
                <a16:creationId xmlns:a16="http://schemas.microsoft.com/office/drawing/2014/main" id="{723B41DE-1D8C-489C-AFE9-3E68779C6588}"/>
              </a:ext>
            </a:extLst>
          </p:cNvPr>
          <p:cNvCxnSpPr>
            <a:cxnSpLocks/>
          </p:cNvCxnSpPr>
          <p:nvPr/>
        </p:nvCxnSpPr>
        <p:spPr>
          <a:xfrm>
            <a:off x="863682" y="3260788"/>
            <a:ext cx="0" cy="732257"/>
          </a:xfrm>
          <a:prstGeom prst="line">
            <a:avLst/>
          </a:prstGeom>
          <a:ln w="19050">
            <a:solidFill>
              <a:srgbClr val="7E97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מחבר ישר 38">
            <a:extLst>
              <a:ext uri="{FF2B5EF4-FFF2-40B4-BE49-F238E27FC236}">
                <a16:creationId xmlns:a16="http://schemas.microsoft.com/office/drawing/2014/main" id="{A3C3BB1A-0593-44E9-9B3F-1E22AA783C19}"/>
              </a:ext>
            </a:extLst>
          </p:cNvPr>
          <p:cNvCxnSpPr>
            <a:cxnSpLocks/>
          </p:cNvCxnSpPr>
          <p:nvPr/>
        </p:nvCxnSpPr>
        <p:spPr>
          <a:xfrm>
            <a:off x="2916306" y="3260788"/>
            <a:ext cx="0" cy="732257"/>
          </a:xfrm>
          <a:prstGeom prst="line">
            <a:avLst/>
          </a:prstGeom>
          <a:ln w="19050">
            <a:solidFill>
              <a:srgbClr val="7E97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11F80B2-C756-48CC-AF3A-44302498BAF0}"/>
              </a:ext>
            </a:extLst>
          </p:cNvPr>
          <p:cNvSpPr txBox="1"/>
          <p:nvPr/>
        </p:nvSpPr>
        <p:spPr>
          <a:xfrm>
            <a:off x="6177414" y="4065003"/>
            <a:ext cx="220127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"מי אני ומה שמי?" –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פעילות בנושא זיהוי חפצים ועזרי למידה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E942CFC-AD86-4014-AA51-6131083580B8}"/>
              </a:ext>
            </a:extLst>
          </p:cNvPr>
          <p:cNvSpPr txBox="1"/>
          <p:nvPr/>
        </p:nvSpPr>
        <p:spPr>
          <a:xfrm>
            <a:off x="1838539" y="4096767"/>
            <a:ext cx="220127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"כשאני לומד – אני שם לב" – </a:t>
            </a:r>
            <a:r>
              <a:rPr lang="he-IL" sz="1600" dirty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עבודה אישית</a:t>
            </a:r>
            <a:endParaRPr kumimoji="0" lang="he-IL" sz="16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C598409-1F15-44DC-8678-547EE55B1F42}"/>
              </a:ext>
            </a:extLst>
          </p:cNvPr>
          <p:cNvSpPr txBox="1"/>
          <p:nvPr/>
        </p:nvSpPr>
        <p:spPr>
          <a:xfrm>
            <a:off x="3933720" y="4094419"/>
            <a:ext cx="220127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התארגנות לקראת יום הלימודים ובמהלכו –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600" dirty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עצות ותרגול</a:t>
            </a:r>
            <a:endParaRPr kumimoji="0" lang="he-IL" sz="16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675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"/>
          <p:cNvSpPr txBox="1"/>
          <p:nvPr/>
        </p:nvSpPr>
        <p:spPr>
          <a:xfrm>
            <a:off x="6335486" y="1630569"/>
            <a:ext cx="4746856" cy="523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t" anchorCtr="0">
            <a:spAutoFit/>
          </a:bodyPr>
          <a:lstStyle/>
          <a:p>
            <a:r>
              <a:rPr lang="he-IL" sz="2800" dirty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Gisha"/>
              </a:rPr>
              <a:t>נַקְשִׁיב לַחֲבֵר/ה מִמָּקוֹם </a:t>
            </a:r>
            <a:r>
              <a:rPr lang="he-IL" sz="2800" dirty="0" err="1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Gisha"/>
              </a:rPr>
              <a:t>מִתְעַנְיֵן</a:t>
            </a:r>
            <a:endParaRPr sz="2800" dirty="0">
              <a:solidFill>
                <a:srgbClr val="0020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  <a:sym typeface="Gisha"/>
            </a:endParaRPr>
          </a:p>
        </p:txBody>
      </p:sp>
      <p:sp>
        <p:nvSpPr>
          <p:cNvPr id="194" name="Google Shape;194;p4"/>
          <p:cNvSpPr txBox="1"/>
          <p:nvPr/>
        </p:nvSpPr>
        <p:spPr>
          <a:xfrm>
            <a:off x="5320579" y="5249967"/>
            <a:ext cx="5513239" cy="523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t" anchorCtr="0">
            <a:spAutoFit/>
          </a:bodyPr>
          <a:lstStyle/>
          <a:p>
            <a:pPr algn="r" rtl="1">
              <a:buClr>
                <a:srgbClr val="0070C0"/>
              </a:buClr>
              <a:buSzPts val="2400"/>
            </a:pPr>
            <a:r>
              <a:rPr lang="he-IL" sz="2800" dirty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Gisha"/>
              </a:rPr>
              <a:t>נִזְכֹּר שֶׁהַנֶּאֱמָר בַּשִּׂיחַ נִשְׁאַר בֵּינֵנוּ</a:t>
            </a:r>
            <a:endParaRPr sz="2800" dirty="0">
              <a:solidFill>
                <a:srgbClr val="FB19F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  <a:sym typeface="Gish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77198" y="2734170"/>
            <a:ext cx="298255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נְשַׁתֵּף מֵהַלֵּב וּנְכַבֵּד</a:t>
            </a:r>
            <a:endParaRPr lang="he-IL" sz="2800" b="1" u="sng" dirty="0">
              <a:solidFill>
                <a:srgbClr val="0020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5FEBF757-7A64-4037-B4E2-0E9787A39191}"/>
              </a:ext>
            </a:extLst>
          </p:cNvPr>
          <p:cNvSpPr/>
          <p:nvPr/>
        </p:nvSpPr>
        <p:spPr>
          <a:xfrm>
            <a:off x="2777671" y="-57344"/>
            <a:ext cx="6920988" cy="13781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5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הַנְחָיוֹת לְשִׂיחַ מֵיטָבִי</a:t>
            </a:r>
          </a:p>
        </p:txBody>
      </p:sp>
      <p:pic>
        <p:nvPicPr>
          <p:cNvPr id="6" name="גרפיקה 5">
            <a:extLst>
              <a:ext uri="{FF2B5EF4-FFF2-40B4-BE49-F238E27FC236}">
                <a16:creationId xmlns:a16="http://schemas.microsoft.com/office/drawing/2014/main" id="{CEF5FF86-4285-4579-9B9E-03AE5297D7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1841" y="5567574"/>
            <a:ext cx="3191660" cy="874321"/>
          </a:xfrm>
          <a:prstGeom prst="rect">
            <a:avLst/>
          </a:prstGeom>
        </p:spPr>
      </p:pic>
      <p:grpSp>
        <p:nvGrpSpPr>
          <p:cNvPr id="7" name="קבוצה 6">
            <a:extLst>
              <a:ext uri="{FF2B5EF4-FFF2-40B4-BE49-F238E27FC236}">
                <a16:creationId xmlns:a16="http://schemas.microsoft.com/office/drawing/2014/main" id="{5BE51FB9-92AB-4580-B588-4AF06AF09015}"/>
              </a:ext>
            </a:extLst>
          </p:cNvPr>
          <p:cNvGrpSpPr/>
          <p:nvPr/>
        </p:nvGrpSpPr>
        <p:grpSpPr>
          <a:xfrm>
            <a:off x="260116" y="5652036"/>
            <a:ext cx="989143" cy="874321"/>
            <a:chOff x="2923822" y="2971800"/>
            <a:chExt cx="3629378" cy="3629378"/>
          </a:xfrm>
        </p:grpSpPr>
        <p:pic>
          <p:nvPicPr>
            <p:cNvPr id="3" name="גרפיקה 2" descr="הערה - לב שבור קו מיתאר">
              <a:extLst>
                <a:ext uri="{FF2B5EF4-FFF2-40B4-BE49-F238E27FC236}">
                  <a16:creationId xmlns:a16="http://schemas.microsoft.com/office/drawing/2014/main" id="{E366574D-19BE-48F0-9F90-1458A36D3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923822" y="2971800"/>
              <a:ext cx="3629378" cy="3629378"/>
            </a:xfrm>
            <a:prstGeom prst="rect">
              <a:avLst/>
            </a:prstGeom>
          </p:spPr>
        </p:pic>
        <p:sp>
          <p:nvSpPr>
            <p:cNvPr id="4" name="מלבן 3">
              <a:extLst>
                <a:ext uri="{FF2B5EF4-FFF2-40B4-BE49-F238E27FC236}">
                  <a16:creationId xmlns:a16="http://schemas.microsoft.com/office/drawing/2014/main" id="{93402207-716C-4E78-902D-112D90818E9E}"/>
                </a:ext>
              </a:extLst>
            </p:cNvPr>
            <p:cNvSpPr/>
            <p:nvPr/>
          </p:nvSpPr>
          <p:spPr>
            <a:xfrm>
              <a:off x="4598894" y="4238231"/>
              <a:ext cx="300484" cy="492378"/>
            </a:xfrm>
            <a:prstGeom prst="rect">
              <a:avLst/>
            </a:prstGeom>
            <a:solidFill>
              <a:srgbClr val="F4F4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pic>
        <p:nvPicPr>
          <p:cNvPr id="9" name="גרפיקה 8" descr="תג לב עם מילוי מלא">
            <a:extLst>
              <a:ext uri="{FF2B5EF4-FFF2-40B4-BE49-F238E27FC236}">
                <a16:creationId xmlns:a16="http://schemas.microsoft.com/office/drawing/2014/main" id="{7725D645-DF85-4D95-9B06-0BFE7796C7D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059751" y="2538580"/>
            <a:ext cx="914400" cy="914400"/>
          </a:xfrm>
          <a:prstGeom prst="rect">
            <a:avLst/>
          </a:prstGeom>
        </p:spPr>
      </p:pic>
      <p:pic>
        <p:nvPicPr>
          <p:cNvPr id="21" name="גרפיקה 20" descr="אוזן עם מילוי מלא">
            <a:extLst>
              <a:ext uri="{FF2B5EF4-FFF2-40B4-BE49-F238E27FC236}">
                <a16:creationId xmlns:a16="http://schemas.microsoft.com/office/drawing/2014/main" id="{B8930401-2EF7-45DB-8A3F-22778F28CCD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980743" y="1277411"/>
            <a:ext cx="1056548" cy="105654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948056" y="4035761"/>
            <a:ext cx="195772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נְדַבֵּר בִּרְשׁוּת</a:t>
            </a:r>
          </a:p>
        </p:txBody>
      </p:sp>
      <p:pic>
        <p:nvPicPr>
          <p:cNvPr id="19" name="Picture 2" descr="Hands, Counting, Gestures, Hand Gestures, Numeral"/>
          <p:cNvPicPr>
            <a:picLocks noChangeAspect="1" noChangeArrowheads="1"/>
          </p:cNvPicPr>
          <p:nvPr/>
        </p:nvPicPr>
        <p:blipFill rotWithShape="1"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2" t="1403" r="75243" b="40732"/>
          <a:stretch/>
        </p:blipFill>
        <p:spPr bwMode="auto">
          <a:xfrm>
            <a:off x="11097379" y="3470887"/>
            <a:ext cx="846668" cy="133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Lips, Kiss, Kissing, Line, Mouth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0742" y="5191203"/>
            <a:ext cx="1016000" cy="51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תמונה 21"/>
          <p:cNvPicPr>
            <a:picLocks noChangeAspect="1"/>
          </p:cNvPicPr>
          <p:nvPr/>
        </p:nvPicPr>
        <p:blipFill rotWithShape="1">
          <a:blip r:embed="rId1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51108" r="85104"/>
          <a:stretch/>
        </p:blipFill>
        <p:spPr>
          <a:xfrm>
            <a:off x="11031377" y="5105561"/>
            <a:ext cx="965365" cy="119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842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 10">
            <a:extLst>
              <a:ext uri="{FF2B5EF4-FFF2-40B4-BE49-F238E27FC236}">
                <a16:creationId xmlns:a16="http://schemas.microsoft.com/office/drawing/2014/main" id="{13271699-FC31-4EAB-82AA-3FF8EED737DC}"/>
              </a:ext>
            </a:extLst>
          </p:cNvPr>
          <p:cNvSpPr/>
          <p:nvPr/>
        </p:nvSpPr>
        <p:spPr>
          <a:xfrm>
            <a:off x="1873903" y="13674"/>
            <a:ext cx="9068456" cy="13781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5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מֵהַשִּׁעוּר הַקּוֹדֵם וְעַד הַיוֹם... נִזְכָּרִים</a:t>
            </a:r>
          </a:p>
        </p:txBody>
      </p:sp>
      <p:pic>
        <p:nvPicPr>
          <p:cNvPr id="19" name="גרפיקה 18">
            <a:extLst>
              <a:ext uri="{FF2B5EF4-FFF2-40B4-BE49-F238E27FC236}">
                <a16:creationId xmlns:a16="http://schemas.microsoft.com/office/drawing/2014/main" id="{249FBFA9-6CFB-43A4-8F34-2209D61FE8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V="1">
            <a:off x="244731" y="3566173"/>
            <a:ext cx="3883507" cy="2750179"/>
          </a:xfrm>
          <a:prstGeom prst="rect">
            <a:avLst/>
          </a:prstGeom>
        </p:spPr>
      </p:pic>
      <p:pic>
        <p:nvPicPr>
          <p:cNvPr id="24" name="גרפיקה 23">
            <a:extLst>
              <a:ext uri="{FF2B5EF4-FFF2-40B4-BE49-F238E27FC236}">
                <a16:creationId xmlns:a16="http://schemas.microsoft.com/office/drawing/2014/main" id="{6B2821A3-D615-4711-BFEC-46DA9D51E3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8045372" y="1564110"/>
            <a:ext cx="3850217" cy="3159481"/>
          </a:xfrm>
          <a:prstGeom prst="rect">
            <a:avLst/>
          </a:prstGeom>
        </p:spPr>
      </p:pic>
      <p:pic>
        <p:nvPicPr>
          <p:cNvPr id="13" name="גרפיקה 12">
            <a:extLst>
              <a:ext uri="{FF2B5EF4-FFF2-40B4-BE49-F238E27FC236}">
                <a16:creationId xmlns:a16="http://schemas.microsoft.com/office/drawing/2014/main" id="{F4585E1E-CB7B-4775-9EC1-E65975DDDF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42517" y="1564110"/>
            <a:ext cx="3563662" cy="4100745"/>
          </a:xfrm>
          <a:prstGeom prst="rect">
            <a:avLst/>
          </a:prstGeom>
        </p:spPr>
      </p:pic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305A98B3-7F05-48C0-86E9-36C121228083}"/>
              </a:ext>
            </a:extLst>
          </p:cNvPr>
          <p:cNvSpPr txBox="1"/>
          <p:nvPr/>
        </p:nvSpPr>
        <p:spPr>
          <a:xfrm>
            <a:off x="8478778" y="2173142"/>
            <a:ext cx="277055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2400" b="1" dirty="0">
                <a:latin typeface="Gisha" panose="020B0502040204020203" pitchFamily="34" charset="-79"/>
                <a:cs typeface="Gisha" panose="020B0502040204020203" pitchFamily="34" charset="-79"/>
              </a:rPr>
              <a:t>מַשֶּׁהוּ שֶׁקָּרָה לִי הַשָּׁבוּעַ וְהִזְכִּיר לִי אֶת מָה שֶׁלָּמַדְנוּ...</a:t>
            </a:r>
            <a:endParaRPr lang="he-IL" sz="2400" b="1" dirty="0">
              <a:solidFill>
                <a:schemeClr val="tx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5" name="TextBox 2">
            <a:extLst>
              <a:ext uri="{FF2B5EF4-FFF2-40B4-BE49-F238E27FC236}">
                <a16:creationId xmlns:a16="http://schemas.microsoft.com/office/drawing/2014/main" id="{730478BA-7693-4179-9B47-7C6548D09A71}"/>
              </a:ext>
            </a:extLst>
          </p:cNvPr>
          <p:cNvSpPr txBox="1"/>
          <p:nvPr/>
        </p:nvSpPr>
        <p:spPr>
          <a:xfrm>
            <a:off x="820607" y="4319793"/>
            <a:ext cx="239485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2400" b="1" dirty="0">
                <a:latin typeface="Gisha" panose="020B0502040204020203" pitchFamily="34" charset="-79"/>
                <a:cs typeface="Gisha" panose="020B0502040204020203" pitchFamily="34" charset="-79"/>
              </a:rPr>
              <a:t>מַשֶּׁהוּ שֶׁלָּמַדְנוּ וְהִצְלַחְתִּי לַעֲשׂוֹת</a:t>
            </a:r>
          </a:p>
        </p:txBody>
      </p:sp>
    </p:spTree>
    <p:extLst>
      <p:ext uri="{BB962C8B-B14F-4D97-AF65-F5344CB8AC3E}">
        <p14:creationId xmlns:p14="http://schemas.microsoft.com/office/powerpoint/2010/main" val="296788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מלבן 28">
            <a:extLst>
              <a:ext uri="{FF2B5EF4-FFF2-40B4-BE49-F238E27FC236}">
                <a16:creationId xmlns:a16="http://schemas.microsoft.com/office/drawing/2014/main" id="{7BAF70FB-B066-46F8-8595-7263CEF41C05}"/>
              </a:ext>
            </a:extLst>
          </p:cNvPr>
          <p:cNvSpPr/>
          <p:nvPr/>
        </p:nvSpPr>
        <p:spPr>
          <a:xfrm>
            <a:off x="1169613" y="2271966"/>
            <a:ext cx="10184187" cy="1560418"/>
          </a:xfrm>
          <a:custGeom>
            <a:avLst/>
            <a:gdLst>
              <a:gd name="connsiteX0" fmla="*/ 0 w 10184187"/>
              <a:gd name="connsiteY0" fmla="*/ 0 h 1560418"/>
              <a:gd name="connsiteX1" fmla="*/ 10184187 w 10184187"/>
              <a:gd name="connsiteY1" fmla="*/ 0 h 1560418"/>
              <a:gd name="connsiteX2" fmla="*/ 10184187 w 10184187"/>
              <a:gd name="connsiteY2" fmla="*/ 1560418 h 1560418"/>
              <a:gd name="connsiteX3" fmla="*/ 0 w 10184187"/>
              <a:gd name="connsiteY3" fmla="*/ 1560418 h 1560418"/>
              <a:gd name="connsiteX4" fmla="*/ 0 w 10184187"/>
              <a:gd name="connsiteY4" fmla="*/ 0 h 1560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84187" h="1560418" fill="none" extrusionOk="0">
                <a:moveTo>
                  <a:pt x="0" y="0"/>
                </a:moveTo>
                <a:cubicBezTo>
                  <a:pt x="2664070" y="114463"/>
                  <a:pt x="9063458" y="126770"/>
                  <a:pt x="10184187" y="0"/>
                </a:cubicBezTo>
                <a:cubicBezTo>
                  <a:pt x="10291445" y="362520"/>
                  <a:pt x="10164839" y="855136"/>
                  <a:pt x="10184187" y="1560418"/>
                </a:cubicBezTo>
                <a:cubicBezTo>
                  <a:pt x="9041094" y="1416903"/>
                  <a:pt x="2843969" y="1497275"/>
                  <a:pt x="0" y="1560418"/>
                </a:cubicBezTo>
                <a:cubicBezTo>
                  <a:pt x="138919" y="815984"/>
                  <a:pt x="138895" y="218193"/>
                  <a:pt x="0" y="0"/>
                </a:cubicBezTo>
                <a:close/>
              </a:path>
              <a:path w="10184187" h="1560418" stroke="0" extrusionOk="0">
                <a:moveTo>
                  <a:pt x="0" y="0"/>
                </a:moveTo>
                <a:cubicBezTo>
                  <a:pt x="3261387" y="80383"/>
                  <a:pt x="8150932" y="143503"/>
                  <a:pt x="10184187" y="0"/>
                </a:cubicBezTo>
                <a:cubicBezTo>
                  <a:pt x="10267507" y="588199"/>
                  <a:pt x="10083293" y="1316373"/>
                  <a:pt x="10184187" y="1560418"/>
                </a:cubicBezTo>
                <a:cubicBezTo>
                  <a:pt x="5534454" y="1681240"/>
                  <a:pt x="3947313" y="1494638"/>
                  <a:pt x="0" y="1560418"/>
                </a:cubicBezTo>
                <a:cubicBezTo>
                  <a:pt x="113612" y="1213851"/>
                  <a:pt x="48466" y="290800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93237445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r" defTabSz="914400" rtl="1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245" name="Google Shape;245;p11"/>
          <p:cNvSpPr txBox="1">
            <a:spLocks noGrp="1"/>
          </p:cNvSpPr>
          <p:nvPr>
            <p:ph type="title"/>
          </p:nvPr>
        </p:nvSpPr>
        <p:spPr>
          <a:xfrm>
            <a:off x="3602932" y="183554"/>
            <a:ext cx="563431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he-IL" dirty="0"/>
              <a:t>מִן הַמְּקוֹרוֹת</a:t>
            </a:r>
            <a:endParaRPr dirty="0"/>
          </a:p>
        </p:txBody>
      </p:sp>
      <p:sp>
        <p:nvSpPr>
          <p:cNvPr id="3" name="TextBox 2"/>
          <p:cNvSpPr txBox="1"/>
          <p:nvPr/>
        </p:nvSpPr>
        <p:spPr>
          <a:xfrm>
            <a:off x="4982901" y="4032520"/>
            <a:ext cx="287438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32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(מגילה ו, ב)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70181" y="2413033"/>
            <a:ext cx="9383050" cy="110799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66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"</a:t>
            </a:r>
            <a:r>
              <a:rPr kumimoji="0" lang="he-IL" sz="66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יָגַעְתָּ וּמָצָאתָ תַּאֲמִין</a:t>
            </a:r>
            <a:r>
              <a:rPr kumimoji="0" lang="he-IL" sz="66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"</a:t>
            </a:r>
          </a:p>
        </p:txBody>
      </p:sp>
      <p:pic>
        <p:nvPicPr>
          <p:cNvPr id="7" name="Google Shape;514;p23" descr="Pixel Cells, Pixel, Classroom, Pedagogy, School"/>
          <p:cNvPicPr preferRelativeResize="0"/>
          <p:nvPr/>
        </p:nvPicPr>
        <p:blipFill rotWithShape="1">
          <a:blip r:embed="rId3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8819" t="13611" r="43889" b="3679"/>
          <a:stretch/>
        </p:blipFill>
        <p:spPr>
          <a:xfrm>
            <a:off x="1845958" y="4143739"/>
            <a:ext cx="2610294" cy="251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מלבן 1"/>
          <p:cNvSpPr/>
          <p:nvPr/>
        </p:nvSpPr>
        <p:spPr>
          <a:xfrm>
            <a:off x="5651006" y="3275112"/>
            <a:ext cx="8899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ִן הַמְּקוֹרוֹת</a:t>
            </a:r>
          </a:p>
        </p:txBody>
      </p:sp>
    </p:spTree>
    <p:extLst>
      <p:ext uri="{BB962C8B-B14F-4D97-AF65-F5344CB8AC3E}">
        <p14:creationId xmlns:p14="http://schemas.microsoft.com/office/powerpoint/2010/main" val="1481207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184484" y="0"/>
            <a:ext cx="12007516" cy="1323474"/>
          </a:xfrm>
          <a:prstGeom prst="rect">
            <a:avLst/>
          </a:prstGeom>
          <a:solidFill>
            <a:srgbClr val="A621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474F12F5-F470-421C-93A3-61A4D23BC9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-115740" y="476545"/>
            <a:ext cx="12025745" cy="11904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sz="4400" dirty="0">
                <a:solidFill>
                  <a:schemeClr val="bg1"/>
                </a:solidFill>
              </a:rPr>
              <a:t>מַדּוּעַ כְּדַאי שֶׁלְּכָל תַּלְמִיד יִהְיה </a:t>
            </a:r>
            <a:r>
              <a:rPr lang="he-IL" sz="4400" dirty="0" err="1">
                <a:solidFill>
                  <a:schemeClr val="bg1"/>
                </a:solidFill>
              </a:rPr>
              <a:t>כִּסֵּא</a:t>
            </a:r>
            <a:r>
              <a:rPr lang="he-IL" sz="4400" dirty="0">
                <a:solidFill>
                  <a:schemeClr val="bg1"/>
                </a:solidFill>
              </a:rPr>
              <a:t> וְשֻׁלְחָן בַּכִּתָּה?</a:t>
            </a:r>
            <a:endParaRPr lang="he-IL" dirty="0">
              <a:solidFill>
                <a:schemeClr val="bg1"/>
              </a:solidFill>
            </a:endParaRPr>
          </a:p>
          <a:p>
            <a:endParaRPr lang="he-IL" dirty="0"/>
          </a:p>
          <a:p>
            <a:endParaRPr lang="he-IL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30"/>
          <a:stretch/>
        </p:blipFill>
        <p:spPr>
          <a:xfrm>
            <a:off x="3432313" y="2242234"/>
            <a:ext cx="4518991" cy="541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011700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ערכת נושא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7198</TotalTime>
  <Words>1568</Words>
  <Application>Microsoft Office PowerPoint</Application>
  <PresentationFormat>מסך רחב</PresentationFormat>
  <Paragraphs>243</Paragraphs>
  <Slides>25</Slides>
  <Notes>21</Notes>
  <HiddenSlides>3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Courier New</vt:lpstr>
      <vt:lpstr>Gisha</vt:lpstr>
      <vt:lpstr>Tahoma</vt:lpstr>
      <vt:lpstr>ערכת נושא Office</vt:lpstr>
      <vt:lpstr>1_ערכת נושא Office</vt:lpstr>
      <vt:lpstr>מצגת של PowerPoint‏</vt:lpstr>
      <vt:lpstr>מצגת של PowerPoint‏</vt:lpstr>
      <vt:lpstr>מטרות השיעור</vt:lpstr>
      <vt:lpstr>ידע, מיומנויות וערכים</vt:lpstr>
      <vt:lpstr>מצגת של PowerPoint‏</vt:lpstr>
      <vt:lpstr>מצגת של PowerPoint‏</vt:lpstr>
      <vt:lpstr>מצגת של PowerPoint‏</vt:lpstr>
      <vt:lpstr>מִן הַמְּקוֹרוֹת</vt:lpstr>
      <vt:lpstr>מצגת של PowerPoint‏</vt:lpstr>
      <vt:lpstr>מצגת של PowerPoint‏</vt:lpstr>
      <vt:lpstr>לשים לב</vt:lpstr>
      <vt:lpstr>מצגת של PowerPoint‏</vt:lpstr>
      <vt:lpstr>מצגת של PowerPoint‏</vt:lpstr>
      <vt:lpstr>אֵיךְ אֲסַדֵּר אֶת הַקַּלְמָר?</vt:lpstr>
      <vt:lpstr>רֶגַע מַדְגִּימִים</vt:lpstr>
      <vt:lpstr>אֵיךְ כְּדַאי לִי לְסַדֵּר אֶת הַיַּלְקוּט?</vt:lpstr>
      <vt:lpstr>אֵיךְ אֲסַדֵּר אֶת הַיַּלְקוּט?  עַכְשָׁו בִּשְׁלַבִּים</vt:lpstr>
      <vt:lpstr>מצגת של PowerPoint‏</vt:lpstr>
      <vt:lpstr>כְּשֶׁאֲנִי לוֹמֵד – אֲנִי שָׂם לֵב לַלֵּב </vt:lpstr>
      <vt:lpstr>מצגת של PowerPoint‏</vt:lpstr>
      <vt:lpstr>מְשִׂימָה שְׁבוּעִית</vt:lpstr>
      <vt:lpstr>מצגת של PowerPoint‏</vt:lpstr>
      <vt:lpstr>מְשִׂימָה שְׁבוּעִית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אפרת בועז</dc:creator>
  <cp:lastModifiedBy>נעמה קנטמן</cp:lastModifiedBy>
  <cp:revision>209</cp:revision>
  <dcterms:created xsi:type="dcterms:W3CDTF">2021-07-12T08:06:42Z</dcterms:created>
  <dcterms:modified xsi:type="dcterms:W3CDTF">2023-03-16T09:38:40Z</dcterms:modified>
</cp:coreProperties>
</file>