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1" r:id="rId2"/>
  </p:sldMasterIdLst>
  <p:notesMasterIdLst>
    <p:notesMasterId r:id="rId28"/>
  </p:notesMasterIdLst>
  <p:sldIdLst>
    <p:sldId id="257" r:id="rId3"/>
    <p:sldId id="663" r:id="rId4"/>
    <p:sldId id="556" r:id="rId5"/>
    <p:sldId id="538" r:id="rId6"/>
    <p:sldId id="585" r:id="rId7"/>
    <p:sldId id="543" r:id="rId8"/>
    <p:sldId id="601" r:id="rId9"/>
    <p:sldId id="608" r:id="rId10"/>
    <p:sldId id="650" r:id="rId11"/>
    <p:sldId id="652" r:id="rId12"/>
    <p:sldId id="651" r:id="rId13"/>
    <p:sldId id="618" r:id="rId14"/>
    <p:sldId id="653" r:id="rId15"/>
    <p:sldId id="664" r:id="rId16"/>
    <p:sldId id="655" r:id="rId17"/>
    <p:sldId id="656" r:id="rId18"/>
    <p:sldId id="658" r:id="rId19"/>
    <p:sldId id="657" r:id="rId20"/>
    <p:sldId id="659" r:id="rId21"/>
    <p:sldId id="570" r:id="rId22"/>
    <p:sldId id="612" r:id="rId23"/>
    <p:sldId id="566" r:id="rId24"/>
    <p:sldId id="606" r:id="rId25"/>
    <p:sldId id="662" r:id="rId26"/>
    <p:sldId id="660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7384D4-5DE0-E3C5-06C8-E55B096AE597}" name="Razi Khader" initials="RK" userId="Razi Khad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172"/>
    <a:srgbClr val="F7F7F7"/>
    <a:srgbClr val="B3D13D"/>
    <a:srgbClr val="FF0063"/>
    <a:srgbClr val="9D27A1"/>
    <a:srgbClr val="5E95D5"/>
    <a:srgbClr val="707AE6"/>
    <a:srgbClr val="1C7580"/>
    <a:srgbClr val="FAF0BB"/>
    <a:srgbClr val="0B0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19" autoAdjust="0"/>
    <p:restoredTop sz="81660" autoAdjust="0"/>
  </p:normalViewPr>
  <p:slideViewPr>
    <p:cSldViewPr snapToGrid="0">
      <p:cViewPr varScale="1">
        <p:scale>
          <a:sx n="59" d="100"/>
          <a:sy n="59" d="100"/>
        </p:scale>
        <p:origin x="118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E-452E-8E50-14351669EB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E-452E-8E50-14351669EB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CE-452E-8E50-14351669EB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CE-452E-8E50-14351669EB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CE-452E-8E50-14351669EB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CE-452E-8E50-14351669EB68}"/>
              </c:ext>
            </c:extLst>
          </c:dPt>
          <c:cat>
            <c:strRef>
              <c:f>גיליון1!$A$2:$A$7</c:f>
              <c:strCache>
                <c:ptCount val="6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  <c:pt idx="3">
                  <c:v>רבעון רביעי</c:v>
                </c:pt>
                <c:pt idx="4">
                  <c:v>רבעון חמישי</c:v>
                </c:pt>
                <c:pt idx="5">
                  <c:v>רבעון שישי</c:v>
                </c:pt>
              </c:strCache>
            </c:str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C-419F-90C2-CE2B87363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0.52698</cdr:x>
      <cdr:y>0.55992</cdr:y>
    </cdr:from>
    <cdr:to>
      <cdr:x>0.63933</cdr:x>
      <cdr:y>0.89605</cdr:y>
    </cdr:to>
    <cdr:sp macro="" textlink="">
      <cdr:nvSpPr>
        <cdr:cNvPr id="2" name="TextBox 1"/>
        <cdr:cNvSpPr txBox="1"/>
      </cdr:nvSpPr>
      <cdr:spPr>
        <a:xfrm xmlns:a="http://schemas.openxmlformats.org/drawingml/2006/main" rot="2854986">
          <a:off x="3829196" y="3488117"/>
          <a:ext cx="1821377" cy="913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קוֹרְאִים לִי...</a:t>
          </a:r>
        </a:p>
      </cdr:txBody>
    </cdr:sp>
  </cdr:relSizeAnchor>
  <cdr:relSizeAnchor xmlns:cdr="http://schemas.openxmlformats.org/drawingml/2006/chartDrawing">
    <cdr:from>
      <cdr:x>0.54166</cdr:x>
      <cdr:y>0.06402</cdr:y>
    </cdr:from>
    <cdr:to>
      <cdr:x>0.65735</cdr:x>
      <cdr:y>0.40653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38023517-C83A-BAED-2CD3-570ED3CD420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77968">
          <a:off x="4417202" y="346882"/>
          <a:ext cx="943514" cy="18559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C67214-DAE9-4843-886C-36422AF0220E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822099-C4B9-4777-AC4D-E954DB6718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4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לשיקול דעת המחנך - ניתן להציג מראש חלוקה של שמות התלמידים לקבוצות לפי הא"ב – כך נסייע לתלמידים שעדיין מתקשים בזיהוי האותיות.</a:t>
            </a:r>
          </a:p>
          <a:p>
            <a:pPr algn="r" rtl="1"/>
            <a:r>
              <a:rPr lang="he-IL" dirty="0"/>
              <a:t>אחרי שכל תלמידי אות מסויימת קמו, הם מציגים את שמם וכולם מוחאים כפיים.</a:t>
            </a:r>
          </a:p>
          <a:p>
            <a:pPr algn="r" rtl="1"/>
            <a:r>
              <a:rPr lang="he-IL" dirty="0"/>
              <a:t>אחרי שכל התלמידים קמו – אפשר למחוא כפיים.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לא לשכוח את המחנך, שמצטרף לפי אות שמו.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03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אפשר לקטנטנים, שישבו כל כך הרבה זמן, להוסיף משחק:</a:t>
            </a:r>
          </a:p>
          <a:p>
            <a:pPr algn="r" rtl="1"/>
            <a:r>
              <a:rPr lang="he-IL" dirty="0"/>
              <a:t>מי שמכיר שם אחד – שיקום או ימחא כף</a:t>
            </a:r>
          </a:p>
          <a:p>
            <a:pPr algn="r" rtl="1"/>
            <a:r>
              <a:rPr lang="he-IL" dirty="0"/>
              <a:t>מי שמכיר שני שמות  - שיקום</a:t>
            </a:r>
          </a:p>
          <a:p>
            <a:pPr algn="r" rtl="1"/>
            <a:r>
              <a:rPr lang="he-IL" dirty="0"/>
              <a:t>מי שמכיר יותר משני שמות – שיקום...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7CA43-2E31-4A46-9F58-BF6A20859E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ניתן להדפיס את הגלגל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86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57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0360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מסכמות שיעור: כל תלמיד תבחר משפט שהיא רוצה להתייחס אליו </a:t>
            </a:r>
          </a:p>
          <a:p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3636932-1D11-4359-B5AE-4A5A23CB4E91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360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 rtl="1">
              <a:lnSpc>
                <a:spcPct val="150000"/>
              </a:lnSpc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יישום התנהגותי: </a:t>
            </a:r>
          </a:p>
          <a:p>
            <a:pPr marL="457200" algn="just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התלמיד יצייר את הענן במחברת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ויתבקש לחשוב על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דבר אחד שאותו הוא מתכוון לעשות כבר ממחר, בעקבות השיעור. </a:t>
            </a:r>
          </a:p>
          <a:p>
            <a:pPr marL="457200" algn="just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ניתן לאפשר לחלק מהתלמידים לשתף כבר כעת בתובנות שלהם, ובנוסף, את השיעור הבא חשוב להתחיל בשיתוף של תלמידים נוספים שמעוניינים בכך.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46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פעילות להרחבה.</a:t>
            </a:r>
          </a:p>
          <a:p>
            <a:pPr algn="r" rtl="1"/>
            <a:r>
              <a:rPr lang="he-IL" b="1" dirty="0"/>
              <a:t>מספר הצעות לשימוש במשחק: </a:t>
            </a:r>
          </a:p>
          <a:p>
            <a:pPr marL="171450" indent="-171450" algn="r" rtl="1">
              <a:buFontTx/>
              <a:buChar char="-"/>
            </a:pPr>
            <a:r>
              <a:rPr lang="he-IL" dirty="0"/>
              <a:t>לשלוח את המשחק לתלמידים, כך שיוכלו להדפיס ולשחק בבית כדי להכיר את שמות החברים בכיתה.</a:t>
            </a:r>
          </a:p>
          <a:p>
            <a:pPr marL="171450" indent="-171450" algn="r" rtl="1">
              <a:buFontTx/>
              <a:buChar char="-"/>
            </a:pPr>
            <a:r>
              <a:rPr lang="he-IL" dirty="0"/>
              <a:t>לשלב את המשחק במהלך יום הלימודים (כדאי להכין מראש מספר עותקים של המשחק).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85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u="none" dirty="0"/>
              <a:t>המפגש עוסק בהיכרות ובהצגת שמות</a:t>
            </a:r>
            <a:r>
              <a:rPr lang="he-IL" b="0" u="none" baseline="0" dirty="0"/>
              <a:t> </a:t>
            </a:r>
            <a:r>
              <a:rPr lang="he-IL" b="0" u="none" dirty="0"/>
              <a:t>התלמידים.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0" u="none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190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dirty="0"/>
              <a:t>חשוב לחזור על הכללים המרכזיים בכל שיעור</a:t>
            </a:r>
            <a:r>
              <a:rPr lang="he-IL" dirty="0"/>
              <a:t>, </a:t>
            </a:r>
            <a:r>
              <a:rPr lang="x-none" dirty="0"/>
              <a:t>על מנת לבסס מרחב בטוח המאפשר שיח רגשי בין ה</a:t>
            </a:r>
            <a:r>
              <a:rPr lang="he-IL" dirty="0"/>
              <a:t>תלמידים</a:t>
            </a:r>
            <a:r>
              <a:rPr lang="x-none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1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למחנך:</a:t>
            </a:r>
            <a:r>
              <a:rPr lang="he-IL" sz="1200" baseline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ניתן להסביר ש</a:t>
            </a:r>
            <a:r>
              <a:rPr lang="he-IL" sz="1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אפשר לשתף אחרים בנושא, אך לספר רק על עצמי</a:t>
            </a:r>
            <a:endParaRPr lang="he-IL" dirty="0"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01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dirty="0"/>
              <a:t>נזכר בשיעור הקודם כדי לייצר חיבור לשיעור הנוכחי ולשמור על רצף</a:t>
            </a:r>
            <a:endParaRPr lang="aa-ET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705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בהמשך לכך, מומלץ לערוך משחק תפקידים, ואחריו לשאול: מה ראיתם שהתלמידים עשו? כיצד הכירו זה את זה?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97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22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רצוי לשלב במצגת את שמות תלמידים הכיתה.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879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5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8574243" y="0"/>
            <a:ext cx="3573727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2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מָה לָמַדְנוּ הַיּוֹם?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6898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941782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מָה הַמֶּסֶר שֶׁלָּנוּ?</a:t>
            </a:r>
            <a:endParaRPr lang="he-IL" sz="6000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05527" y="2246457"/>
            <a:ext cx="90516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43111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20" name="Google Shape;20;p29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C8ECF3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52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609600" y="1719072"/>
            <a:ext cx="53848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2"/>
          </p:nvPr>
        </p:nvSpPr>
        <p:spPr>
          <a:xfrm>
            <a:off x="6197600" y="1719072"/>
            <a:ext cx="53848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C8ECF3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330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מקטע עליונה" type="secHead">
  <p:cSld name="כותרת מקטע עליונה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5" name="Google Shape;55;p34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51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609600" y="2438400"/>
            <a:ext cx="5386917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3"/>
          </p:nvPr>
        </p:nvSpPr>
        <p:spPr>
          <a:xfrm>
            <a:off x="6193368" y="1722438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4"/>
          </p:nvPr>
        </p:nvSpPr>
        <p:spPr>
          <a:xfrm>
            <a:off x="6193368" y="2438400"/>
            <a:ext cx="538903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C8ECF3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26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ריק" type="blank">
  <p:cSld name="ריק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C8ECF3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7636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מונה עם כיתוב" type="picTx">
  <p:cSld name="תמונה עם כיתוב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" name="Google Shape;77;p3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" name="Google Shape;78;p37"/>
          <p:cNvSpPr>
            <a:spLocks noGrp="1"/>
          </p:cNvSpPr>
          <p:nvPr>
            <p:ph type="pic" idx="2"/>
          </p:nvPr>
        </p:nvSpPr>
        <p:spPr>
          <a:xfrm>
            <a:off x="203200" y="152400"/>
            <a:ext cx="89408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>
            <a:off x="9550400" y="2133600"/>
            <a:ext cx="2235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E7E6E6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921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"/>
          </p:nvPr>
        </p:nvSpPr>
        <p:spPr>
          <a:xfrm rot="5400000">
            <a:off x="3909556" y="-1682487"/>
            <a:ext cx="4407408" cy="1121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88" name="Google Shape;88;p38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89" name="Google Shape;89;p38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1pPr>
            <a:lvl2pPr marL="0" lvl="1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2pPr>
            <a:lvl3pPr marL="0" lvl="2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3pPr>
            <a:lvl4pPr marL="0" lvl="3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4pPr>
            <a:lvl5pPr marL="0" lvl="4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5pPr>
            <a:lvl6pPr marL="0" lvl="5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6pPr>
            <a:lvl7pPr marL="0" lvl="6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7pPr>
            <a:lvl8pPr marL="0" lvl="7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8pPr>
            <a:lvl9pPr marL="0" lvl="8" indent="0" algn="ctr" rtl="1">
              <a:spcBef>
                <a:spcPts val="0"/>
              </a:spcBef>
              <a:buNone/>
              <a:defRPr>
                <a:solidFill>
                  <a:srgbClr val="C8ECF3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C8ECF3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756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54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אנכית וטקסט" type="vertTitleAndTx">
  <p:cSld name="כותרת אנכית וטקסט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" name="Google Shape;92;p39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 rot="5400000">
            <a:off x="7742238" y="2082802"/>
            <a:ext cx="5851525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96" name="Google Shape;96;p39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 rtl="1">
              <a:spcBef>
                <a:spcPts val="0"/>
              </a:spcBef>
              <a:buNone/>
              <a:defRPr sz="1100">
                <a:solidFill>
                  <a:srgbClr val="E7E6E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40873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68D0241-A22E-46EF-B414-AE6B9B97DEEC}" type="datetimeFigureOut">
              <a:rPr kumimoji="0" lang="he-IL" sz="11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כ"ג/אדר/תשפ"ג</a:t>
            </a:fld>
            <a:endParaRPr kumimoji="0" lang="he-IL" sz="11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4C521-900B-4440-BC7F-62324647316E}" type="slidenum">
              <a:rPr kumimoji="0" lang="he-IL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he-IL" sz="11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9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8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3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42417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לל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383B93-3EBB-48BD-A197-ACD08DB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5C36EB-845A-45CA-A399-53ECE50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A2624B-9F98-48FE-ADAF-1D97DC9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7C7E4B-CD0A-40FB-90DA-A8E32B5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A4E8B70-9E3F-425C-9911-215B73DB34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10791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לדיון בכית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62387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3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4" name="גרפיקה 3" descr="מדפסת עם מילוי מלא">
            <a:extLst>
              <a:ext uri="{FF2B5EF4-FFF2-40B4-BE49-F238E27FC236}">
                <a16:creationId xmlns:a16="http://schemas.microsoft.com/office/drawing/2014/main" id="{FF2491E9-42EA-41A7-8CFA-A417E05C6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2812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35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3" r:id="rId5"/>
    <p:sldLayoutId id="2147483654" r:id="rId6"/>
    <p:sldLayoutId id="2147483655" r:id="rId7"/>
    <p:sldLayoutId id="2147483657" r:id="rId8"/>
    <p:sldLayoutId id="2147483670" r:id="rId9"/>
    <p:sldLayoutId id="2147483664" r:id="rId10"/>
    <p:sldLayoutId id="2147483665" r:id="rId11"/>
    <p:sldLayoutId id="214748366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r" rtl="1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r" rtl="1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r" rtl="1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r" rtl="1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r" rtl="1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r" rtl="1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r" rtl="1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 rtl="1">
              <a:spcBef>
                <a:spcPts val="0"/>
              </a:spcBef>
              <a:buNone/>
              <a:defRPr sz="1100" b="0" i="0" u="none" strike="noStrike" cap="none">
                <a:solidFill>
                  <a:srgbClr val="C8ECF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w-IL" sz="1100" b="0" i="0" u="none" strike="noStrike" kern="1200" cap="none" spc="0" normalizeH="0" baseline="0" noProof="0">
                <a:ln>
                  <a:noFill/>
                </a:ln>
                <a:solidFill>
                  <a:srgbClr val="C8ECF3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8ECF3"/>
              </a:solidFill>
              <a:effectLst/>
              <a:uLnTx/>
              <a:uFillTx/>
              <a:latin typeface="Libre Franklin Medium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2191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5" Type="http://schemas.microsoft.com/office/2007/relationships/hdphoto" Target="../media/hdphoto1.wdp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FA3F45E0-FBE1-454E-AA00-74A228EAA1C6}"/>
              </a:ext>
            </a:extLst>
          </p:cNvPr>
          <p:cNvSpPr/>
          <p:nvPr/>
        </p:nvSpPr>
        <p:spPr>
          <a:xfrm>
            <a:off x="0" y="-487680"/>
            <a:ext cx="12199673" cy="5069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-160020" y="2594478"/>
            <a:ext cx="12352020" cy="4263522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C597C1D-9ED8-420A-9EA9-A542C8319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החינוך</a:t>
            </a:r>
          </a:p>
          <a:p>
            <a:pPr algn="ctr">
              <a:lnSpc>
                <a:spcPts val="800"/>
              </a:lnSpc>
            </a:pPr>
            <a:r>
              <a:rPr lang="he-IL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פדגוגי</a:t>
            </a:r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בכיר שירות פסיכולוגי ייעוצי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D2C2BE8-6928-497C-B9ED-07A4D22CC4D1}"/>
              </a:ext>
            </a:extLst>
          </p:cNvPr>
          <p:cNvSpPr txBox="1"/>
          <p:nvPr/>
        </p:nvSpPr>
        <p:spPr>
          <a:xfrm>
            <a:off x="1473828" y="2978884"/>
            <a:ext cx="922175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שיעור שני</a:t>
            </a:r>
            <a:endParaRPr lang="he-IL" sz="4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/>
            <a:r>
              <a:rPr lang="he-IL" sz="5400" b="1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"מכירים בַּשֵּׁם"</a:t>
            </a:r>
            <a:endParaRPr lang="en-US" sz="5400" b="1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4B918C9E-F3C7-4875-900A-7998A7E21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372" y="5039397"/>
            <a:ext cx="5300642" cy="1361175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5C26E662-7F49-4D65-ADA1-A3CFCE9FC615}"/>
              </a:ext>
            </a:extLst>
          </p:cNvPr>
          <p:cNvSpPr txBox="1"/>
          <p:nvPr/>
        </p:nvSpPr>
        <p:spPr>
          <a:xfrm>
            <a:off x="-1173372" y="5154090"/>
            <a:ext cx="6426575" cy="82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מיומנות מרכזית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he-IL" sz="2000" dirty="0">
                <a:solidFill>
                  <a:srgbClr val="00206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הכוונה עצמית</a:t>
            </a:r>
            <a:endParaRPr kumimoji="0" lang="he-IL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5" name="מלבן 6">
            <a:extLst>
              <a:ext uri="{FF2B5EF4-FFF2-40B4-BE49-F238E27FC236}">
                <a16:creationId xmlns:a16="http://schemas.microsoft.com/office/drawing/2014/main" id="{DAFAD75A-C167-4A23-BFBA-2278DE4F94E4}"/>
              </a:ext>
            </a:extLst>
          </p:cNvPr>
          <p:cNvSpPr/>
          <p:nvPr/>
        </p:nvSpPr>
        <p:spPr>
          <a:xfrm>
            <a:off x="182881" y="199899"/>
            <a:ext cx="11868784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יחידת לימוד בכישורי חיים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מיומנויות לחיזוק כוחות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he-IL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להתנהלות מיטבית בשגרה ובמשבר</a:t>
            </a:r>
            <a:endParaRPr lang="he-IL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600"/>
              </a:lnSpc>
            </a:pPr>
            <a:r>
              <a:rPr lang="he-IL" sz="48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"שָׁלוֹם כִּתָּה א"</a:t>
            </a:r>
            <a:endParaRPr lang="he-IL" sz="4800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תמונה 13">
            <a:extLst>
              <a:ext uri="{FF2B5EF4-FFF2-40B4-BE49-F238E27FC236}">
                <a16:creationId xmlns:a16="http://schemas.microsoft.com/office/drawing/2014/main" id="{E6F861C1-4AC6-435B-9327-D7589B571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065" y="-91440"/>
            <a:ext cx="2975275" cy="1416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1790" y="-59889"/>
            <a:ext cx="11001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בס"ד</a:t>
            </a:r>
          </a:p>
        </p:txBody>
      </p:sp>
      <p:sp>
        <p:nvSpPr>
          <p:cNvPr id="18" name="תיבת טקסט 12">
            <a:extLst>
              <a:ext uri="{FF2B5EF4-FFF2-40B4-BE49-F238E27FC236}">
                <a16:creationId xmlns:a16="http://schemas.microsoft.com/office/drawing/2014/main" id="{0D0D38DF-2529-4779-91E0-FD3504A02758}"/>
              </a:ext>
            </a:extLst>
          </p:cNvPr>
          <p:cNvSpPr txBox="1"/>
          <p:nvPr/>
        </p:nvSpPr>
        <p:spPr>
          <a:xfrm>
            <a:off x="7598859" y="4582252"/>
            <a:ext cx="4143614" cy="2202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כתה א'</a:t>
            </a:r>
          </a:p>
          <a:p>
            <a:pPr algn="ctr">
              <a:lnSpc>
                <a:spcPts val="5600"/>
              </a:lnSpc>
            </a:pPr>
            <a:r>
              <a:rPr lang="he-IL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בנים- תלמודי תורה חמד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740CBB0-7DEC-0B05-CD55-2DB751B19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213" y="111454"/>
            <a:ext cx="146316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A1B867-A76A-428F-8CEF-2D364AF75B1B}"/>
              </a:ext>
            </a:extLst>
          </p:cNvPr>
          <p:cNvSpPr txBox="1">
            <a:spLocks/>
          </p:cNvSpPr>
          <p:nvPr/>
        </p:nvSpPr>
        <p:spPr>
          <a:xfrm>
            <a:off x="5609598" y="2528819"/>
            <a:ext cx="6391275" cy="1834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כְּשֶׁאֲנַחְנוּ רוֹצים לְהַכִּיר זה אֶת זה,</a:t>
            </a:r>
          </a:p>
          <a:p>
            <a:pPr marL="50800" indent="0"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אָנוּ מַצִּיגים אֶת הַשֵּׁמוֹת שֶׁלָּנוּ.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C03B31A-A233-4BA1-81CF-EA53AEFF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dirty="0"/>
              <a:t>נִפְגָּשׁוֹת וּמכירים</a:t>
            </a:r>
          </a:p>
        </p:txBody>
      </p:sp>
      <p:pic>
        <p:nvPicPr>
          <p:cNvPr id="6" name="Picture 2" descr="Owl, Cute, Nocturnal, Bird, Animal">
            <a:extLst>
              <a:ext uri="{FF2B5EF4-FFF2-40B4-BE49-F238E27FC236}">
                <a16:creationId xmlns:a16="http://schemas.microsoft.com/office/drawing/2014/main" id="{15D5089D-45AA-4802-A421-E6CDE2CC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1" y="3263653"/>
            <a:ext cx="6391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0;p28">
            <a:extLst>
              <a:ext uri="{FF2B5EF4-FFF2-40B4-BE49-F238E27FC236}">
                <a16:creationId xmlns:a16="http://schemas.microsoft.com/office/drawing/2014/main" id="{CE212A01-AE3A-4521-A504-EDD97AF1AF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375206" y="1599925"/>
            <a:ext cx="1833402" cy="166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;p28">
            <a:extLst>
              <a:ext uri="{FF2B5EF4-FFF2-40B4-BE49-F238E27FC236}">
                <a16:creationId xmlns:a16="http://schemas.microsoft.com/office/drawing/2014/main" id="{D9B47CB8-7695-458D-8925-B6D5C13894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09285" y="1553003"/>
            <a:ext cx="2156326" cy="1481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38F13-9F15-45D7-8DA9-B8180CABD7B0}"/>
              </a:ext>
            </a:extLst>
          </p:cNvPr>
          <p:cNvSpPr txBox="1"/>
          <p:nvPr/>
        </p:nvSpPr>
        <p:spPr>
          <a:xfrm>
            <a:off x="3031875" y="1655757"/>
            <a:ext cx="18334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"שָׁלוֹם,</a:t>
            </a:r>
            <a:br>
              <a:rPr lang="en-US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נָעִים מְאוֹד, אֲנִי..."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912E3-1760-4FE7-AFF5-E8F981745969}"/>
              </a:ext>
            </a:extLst>
          </p:cNvPr>
          <p:cNvSpPr txBox="1"/>
          <p:nvPr/>
        </p:nvSpPr>
        <p:spPr>
          <a:xfrm>
            <a:off x="377060" y="1722966"/>
            <a:ext cx="18334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"שָׁלוֹם,</a:t>
            </a:r>
          </a:p>
          <a:p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נָעִים גַּם לִי, אֲנִי..."</a:t>
            </a:r>
          </a:p>
        </p:txBody>
      </p:sp>
    </p:spTree>
    <p:extLst>
      <p:ext uri="{BB962C8B-B14F-4D97-AF65-F5344CB8AC3E}">
        <p14:creationId xmlns:p14="http://schemas.microsoft.com/office/powerpoint/2010/main" val="60982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A2CDE-8F58-40B7-99FC-D30FDE2C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1684000" cy="1410241"/>
          </a:xfrm>
        </p:spPr>
        <p:txBody>
          <a:bodyPr>
            <a:normAutofit/>
          </a:bodyPr>
          <a:lstStyle/>
          <a:p>
            <a:r>
              <a:rPr lang="he-IL" sz="5400" b="0" dirty="0"/>
              <a:t>הַשֵּׁמוֹת שֶׁלָּנוּ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38D9D-29FF-4CAB-A894-626D0B4F9419}"/>
              </a:ext>
            </a:extLst>
          </p:cNvPr>
          <p:cNvSpPr txBox="1"/>
          <p:nvPr/>
        </p:nvSpPr>
        <p:spPr>
          <a:xfrm rot="21037894">
            <a:off x="666134" y="1908402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60DE7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נעמה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7D81-2030-4C64-8C1F-B463C583BC64}"/>
              </a:ext>
            </a:extLst>
          </p:cNvPr>
          <p:cNvSpPr txBox="1"/>
          <p:nvPr/>
        </p:nvSpPr>
        <p:spPr>
          <a:xfrm rot="21037894">
            <a:off x="1063861" y="430783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שרה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0EFED-25EE-4DA1-B2A3-AE44B6DCAE96}"/>
              </a:ext>
            </a:extLst>
          </p:cNvPr>
          <p:cNvSpPr txBox="1"/>
          <p:nvPr/>
        </p:nvSpPr>
        <p:spPr>
          <a:xfrm rot="21037894">
            <a:off x="2905134" y="5641923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הדס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30CD1-2B12-4601-9BDE-0B9A2BE30417}"/>
              </a:ext>
            </a:extLst>
          </p:cNvPr>
          <p:cNvSpPr txBox="1"/>
          <p:nvPr/>
        </p:nvSpPr>
        <p:spPr>
          <a:xfrm rot="419879">
            <a:off x="2743977" y="378744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הלה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7031A-CA1C-48F9-999D-8260DBD6A766}"/>
              </a:ext>
            </a:extLst>
          </p:cNvPr>
          <p:cNvSpPr txBox="1"/>
          <p:nvPr/>
        </p:nvSpPr>
        <p:spPr>
          <a:xfrm rot="419879">
            <a:off x="1242527" y="5485821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39CDE7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נועה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F7E14-8946-4DC4-8486-C1F4723622A6}"/>
              </a:ext>
            </a:extLst>
          </p:cNvPr>
          <p:cNvSpPr txBox="1"/>
          <p:nvPr/>
        </p:nvSpPr>
        <p:spPr>
          <a:xfrm rot="419879">
            <a:off x="660953" y="3387168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טליה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5EB57-06F6-430C-8810-D3FE0466A518}"/>
              </a:ext>
            </a:extLst>
          </p:cNvPr>
          <p:cNvSpPr txBox="1"/>
          <p:nvPr/>
        </p:nvSpPr>
        <p:spPr>
          <a:xfrm rot="419879">
            <a:off x="3758383" y="4615237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רחלי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088ED-8000-4301-8BEA-36797ED15614}"/>
              </a:ext>
            </a:extLst>
          </p:cNvPr>
          <p:cNvSpPr txBox="1"/>
          <p:nvPr/>
        </p:nvSpPr>
        <p:spPr>
          <a:xfrm rot="419879">
            <a:off x="2398846" y="2836939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ליאורה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2DAF4-5A55-4397-B740-55D875BD5A8F}"/>
              </a:ext>
            </a:extLst>
          </p:cNvPr>
          <p:cNvSpPr txBox="1"/>
          <p:nvPr/>
        </p:nvSpPr>
        <p:spPr>
          <a:xfrm rot="21040073">
            <a:off x="3900757" y="3367266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יעל</a:t>
            </a:r>
            <a:endParaRPr kumimoji="0" lang="he-IL" sz="3600" b="1" i="0" u="none" strike="noStrike" kern="1200" cap="none" spc="0" normalizeH="0" baseline="0" noProof="0" dirty="0">
              <a:ln w="28575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0DE72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CBFC2-21EC-4CA1-9DE6-73CC1905AE0A}"/>
              </a:ext>
            </a:extLst>
          </p:cNvPr>
          <p:cNvSpPr txBox="1"/>
          <p:nvPr/>
        </p:nvSpPr>
        <p:spPr>
          <a:xfrm rot="21169730">
            <a:off x="1082471" y="2715769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מיכל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FE14D-C981-4689-93E9-C8E1837F0144}"/>
              </a:ext>
            </a:extLst>
          </p:cNvPr>
          <p:cNvSpPr txBox="1"/>
          <p:nvPr/>
        </p:nvSpPr>
        <p:spPr>
          <a:xfrm rot="21169730">
            <a:off x="2241843" y="454450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ציפי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6AD80-9D34-4142-AF2A-3CAC0CC27169}"/>
              </a:ext>
            </a:extLst>
          </p:cNvPr>
          <p:cNvSpPr txBox="1"/>
          <p:nvPr/>
        </p:nvSpPr>
        <p:spPr>
          <a:xfrm rot="21037894">
            <a:off x="35686" y="5051677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גילי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6EAE3-6608-42B0-B302-B250F5014042}"/>
              </a:ext>
            </a:extLst>
          </p:cNvPr>
          <p:cNvSpPr txBox="1"/>
          <p:nvPr/>
        </p:nvSpPr>
        <p:spPr>
          <a:xfrm rot="21037894">
            <a:off x="3541192" y="2250118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שירה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A438E-FC94-43BC-8BF7-BA52F6571960}"/>
              </a:ext>
            </a:extLst>
          </p:cNvPr>
          <p:cNvSpPr txBox="1"/>
          <p:nvPr/>
        </p:nvSpPr>
        <p:spPr>
          <a:xfrm rot="21037894">
            <a:off x="4555710" y="2776330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עדי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525FF-BDEB-43B3-B360-DD1172CD5BE4}"/>
              </a:ext>
            </a:extLst>
          </p:cNvPr>
          <p:cNvSpPr txBox="1"/>
          <p:nvPr/>
        </p:nvSpPr>
        <p:spPr>
          <a:xfrm rot="21169730">
            <a:off x="4496767" y="5394822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דבורה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F5B75-9631-4013-BDB2-B29489D2A355}"/>
              </a:ext>
            </a:extLst>
          </p:cNvPr>
          <p:cNvSpPr txBox="1"/>
          <p:nvPr/>
        </p:nvSpPr>
        <p:spPr>
          <a:xfrm rot="21169730">
            <a:off x="4644174" y="388681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מירי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7B30E1-FA26-43DC-9293-85985A26BDEA}"/>
              </a:ext>
            </a:extLst>
          </p:cNvPr>
          <p:cNvSpPr txBox="1"/>
          <p:nvPr/>
        </p:nvSpPr>
        <p:spPr>
          <a:xfrm rot="21040073">
            <a:off x="295513" y="5865342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אסתי</a:t>
            </a:r>
            <a:endParaRPr kumimoji="0" lang="he-IL" sz="3600" b="1" i="0" u="none" strike="noStrike" kern="1200" cap="none" spc="0" normalizeH="0" baseline="0" noProof="0" dirty="0">
              <a:ln w="28575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0DE72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3FFA2D-00D0-4153-8C7F-59CFAE967696}"/>
              </a:ext>
            </a:extLst>
          </p:cNvPr>
          <p:cNvSpPr txBox="1"/>
          <p:nvPr/>
        </p:nvSpPr>
        <p:spPr>
          <a:xfrm rot="419879">
            <a:off x="2461126" y="5214882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יעל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9AB76BA2-E0DE-4272-BE67-A7C0A260AB08}"/>
              </a:ext>
            </a:extLst>
          </p:cNvPr>
          <p:cNvSpPr/>
          <p:nvPr/>
        </p:nvSpPr>
        <p:spPr>
          <a:xfrm>
            <a:off x="6160103" y="1794628"/>
            <a:ext cx="5750246" cy="3713611"/>
          </a:xfrm>
          <a:prstGeom prst="cloudCallout">
            <a:avLst>
              <a:gd name="adj1" fmla="val 45364"/>
              <a:gd name="adj2" fmla="val -82225"/>
            </a:avLst>
          </a:prstGeom>
          <a:solidFill>
            <a:srgbClr val="FFFFC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כְּבָר </a:t>
            </a:r>
            <a:r>
              <a:rPr lang="he-I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מכיר שֵׁם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שֶׁל </a:t>
            </a:r>
            <a:r>
              <a:rPr lang="he-I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ילד </a:t>
            </a:r>
            <a:r>
              <a:rPr lang="he-IL" sz="2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מֵהַכִּתָּה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כְּבָר </a:t>
            </a:r>
            <a:r>
              <a:rPr lang="he-I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מכיר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שְׁנֵי שֵׁמוֹת...?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</a:t>
            </a:r>
            <a:r>
              <a:rPr lang="he-I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מכיר 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אֲפִלּו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ּ יוֹתֵר?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t="21478"/>
          <a:stretch/>
        </p:blipFill>
        <p:spPr>
          <a:xfrm>
            <a:off x="86837" y="1496106"/>
            <a:ext cx="12085674" cy="49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4;g900211f262_1_7">
            <a:extLst>
              <a:ext uri="{FF2B5EF4-FFF2-40B4-BE49-F238E27FC236}">
                <a16:creationId xmlns:a16="http://schemas.microsoft.com/office/drawing/2014/main" id="{B270D4B6-6A69-472A-916A-71D81125A65F}"/>
              </a:ext>
            </a:extLst>
          </p:cNvPr>
          <p:cNvSpPr txBox="1">
            <a:spLocks/>
          </p:cNvSpPr>
          <p:nvPr/>
        </p:nvSpPr>
        <p:spPr>
          <a:xfrm>
            <a:off x="-1" y="1592025"/>
            <a:ext cx="12011891" cy="5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כעת, נכיר את השמות שלנו.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בכל פעם, אציג לכם אות מהא"ב והילדים ששמם מתחיל באות הזו יעמדו.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endParaRPr lang="he-IL" sz="28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לאחר שכל הילדים ששמם מתחיל באותה אות יציגו את שמם, המחנך ישאל –</a:t>
            </a:r>
            <a:br>
              <a:rPr lang="he-IL" sz="28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יכול לחזור על שמות התלמידים שהציגו את עצמם כעת</a:t>
            </a:r>
            <a:b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וששמם מתחיל באות...?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כך ממשיכים עד שכל תלמידי הכיתה יציגו את עצמם.</a:t>
            </a:r>
          </a:p>
        </p:txBody>
      </p:sp>
      <p:sp>
        <p:nvSpPr>
          <p:cNvPr id="16" name="Google Shape;125;g900211f262_1_7">
            <a:extLst>
              <a:ext uri="{FF2B5EF4-FFF2-40B4-BE49-F238E27FC236}">
                <a16:creationId xmlns:a16="http://schemas.microsoft.com/office/drawing/2014/main" id="{532E94E7-15C7-434C-8902-5ADB210D3D00}"/>
              </a:ext>
            </a:extLst>
          </p:cNvPr>
          <p:cNvSpPr txBox="1">
            <a:spLocks/>
          </p:cNvSpPr>
          <p:nvPr/>
        </p:nvSpPr>
        <p:spPr>
          <a:xfrm>
            <a:off x="508000" y="0"/>
            <a:ext cx="11175000" cy="141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F6F80"/>
              </a:buClr>
              <a:buSzPts val="4000"/>
            </a:pPr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שקף למחנך:</a:t>
            </a:r>
          </a:p>
          <a:p>
            <a:pPr>
              <a:buClr>
                <a:srgbClr val="0F6F80"/>
              </a:buClr>
              <a:buSzPts val="4000"/>
            </a:pPr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הֶכֵּרוּת בַּכִּתָּה - מִי אֲנִי וּמָה שְׁמִי?</a:t>
            </a:r>
          </a:p>
        </p:txBody>
      </p:sp>
    </p:spTree>
    <p:extLst>
      <p:ext uri="{BB962C8B-B14F-4D97-AF65-F5344CB8AC3E}">
        <p14:creationId xmlns:p14="http://schemas.microsoft.com/office/powerpoint/2010/main" val="30524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7442AE2-C6C4-41C7-AF00-27A8E013ACB4}"/>
              </a:ext>
            </a:extLst>
          </p:cNvPr>
          <p:cNvSpPr txBox="1">
            <a:spLocks/>
          </p:cNvSpPr>
          <p:nvPr/>
        </p:nvSpPr>
        <p:spPr>
          <a:xfrm>
            <a:off x="1057508" y="1719072"/>
            <a:ext cx="10076985" cy="12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50800" indent="0" algn="ctr">
              <a:buNone/>
            </a:pPr>
            <a:r>
              <a:rPr lang="he-IL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כָּל מִי שֶׁהַשֵּׁם שֶׁלָּו מַתְחִיל בָּאוֹת __ </a:t>
            </a:r>
          </a:p>
          <a:p>
            <a:pPr marL="50800" indent="0" algn="ctr">
              <a:buNone/>
            </a:pPr>
            <a:r>
              <a:rPr lang="he-IL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מִתְבַּקֶּשׁ לַעֲמֹד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C9344A36-BF7E-4F09-B9DA-2240B99C8639}"/>
              </a:ext>
            </a:extLst>
          </p:cNvPr>
          <p:cNvSpPr txBox="1">
            <a:spLocks/>
          </p:cNvSpPr>
          <p:nvPr/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sz="54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416728-D8BB-4E20-8446-BCBBBA1C3703}"/>
              </a:ext>
            </a:extLst>
          </p:cNvPr>
          <p:cNvSpPr txBox="1"/>
          <p:nvPr/>
        </p:nvSpPr>
        <p:spPr>
          <a:xfrm>
            <a:off x="9980341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C2DC8E-D5DA-42C7-9ECE-5FEA4A078DC8}"/>
              </a:ext>
            </a:extLst>
          </p:cNvPr>
          <p:cNvSpPr txBox="1"/>
          <p:nvPr/>
        </p:nvSpPr>
        <p:spPr>
          <a:xfrm>
            <a:off x="8805746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1E8EEE-AD96-406A-8099-F44C00C3EA00}"/>
              </a:ext>
            </a:extLst>
          </p:cNvPr>
          <p:cNvSpPr txBox="1"/>
          <p:nvPr/>
        </p:nvSpPr>
        <p:spPr>
          <a:xfrm>
            <a:off x="7631151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4191C-2EA9-4786-8FB6-56AB15A190AB}"/>
              </a:ext>
            </a:extLst>
          </p:cNvPr>
          <p:cNvSpPr txBox="1"/>
          <p:nvPr/>
        </p:nvSpPr>
        <p:spPr>
          <a:xfrm>
            <a:off x="6553201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DEC2EE-D4CA-40DC-B74C-B8A2CBCE7565}"/>
              </a:ext>
            </a:extLst>
          </p:cNvPr>
          <p:cNvSpPr txBox="1"/>
          <p:nvPr/>
        </p:nvSpPr>
        <p:spPr>
          <a:xfrm>
            <a:off x="5459886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5ECCF5-F7B2-42AB-A409-5C393E5FCA52}"/>
              </a:ext>
            </a:extLst>
          </p:cNvPr>
          <p:cNvSpPr txBox="1"/>
          <p:nvPr/>
        </p:nvSpPr>
        <p:spPr>
          <a:xfrm>
            <a:off x="4207729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ו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C9B9D9-B2ED-4F5A-8152-89188043441C}"/>
              </a:ext>
            </a:extLst>
          </p:cNvPr>
          <p:cNvSpPr txBox="1"/>
          <p:nvPr/>
        </p:nvSpPr>
        <p:spPr>
          <a:xfrm>
            <a:off x="2936489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ז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0BB143-E86C-40B7-A17E-7696CE776576}"/>
              </a:ext>
            </a:extLst>
          </p:cNvPr>
          <p:cNvSpPr txBox="1"/>
          <p:nvPr/>
        </p:nvSpPr>
        <p:spPr>
          <a:xfrm>
            <a:off x="9976626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ח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B67DB-55E7-460E-AE4B-669FD052C965}"/>
              </a:ext>
            </a:extLst>
          </p:cNvPr>
          <p:cNvSpPr txBox="1"/>
          <p:nvPr/>
        </p:nvSpPr>
        <p:spPr>
          <a:xfrm>
            <a:off x="8802031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ט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CD13EF-DEAF-4C61-B885-05E58FFCEC2A}"/>
              </a:ext>
            </a:extLst>
          </p:cNvPr>
          <p:cNvSpPr txBox="1"/>
          <p:nvPr/>
        </p:nvSpPr>
        <p:spPr>
          <a:xfrm>
            <a:off x="7627436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85EB14-9167-44CD-B1E3-D36943032E96}"/>
              </a:ext>
            </a:extLst>
          </p:cNvPr>
          <p:cNvSpPr txBox="1"/>
          <p:nvPr/>
        </p:nvSpPr>
        <p:spPr>
          <a:xfrm>
            <a:off x="6549486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כ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0E1236-08AA-4538-A63C-3ABADBF21238}"/>
              </a:ext>
            </a:extLst>
          </p:cNvPr>
          <p:cNvSpPr txBox="1"/>
          <p:nvPr/>
        </p:nvSpPr>
        <p:spPr>
          <a:xfrm>
            <a:off x="5456171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8A3282-3A92-45F6-8EAC-9884840D133F}"/>
              </a:ext>
            </a:extLst>
          </p:cNvPr>
          <p:cNvSpPr txBox="1"/>
          <p:nvPr/>
        </p:nvSpPr>
        <p:spPr>
          <a:xfrm>
            <a:off x="4204014" y="3914499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D83E25-8F1D-4CB3-9007-2A2AA87037D2}"/>
              </a:ext>
            </a:extLst>
          </p:cNvPr>
          <p:cNvSpPr txBox="1"/>
          <p:nvPr/>
        </p:nvSpPr>
        <p:spPr>
          <a:xfrm>
            <a:off x="2932774" y="3897246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2889D9-FE42-4766-99EA-5A660F73E290}"/>
              </a:ext>
            </a:extLst>
          </p:cNvPr>
          <p:cNvSpPr txBox="1"/>
          <p:nvPr/>
        </p:nvSpPr>
        <p:spPr>
          <a:xfrm>
            <a:off x="10411773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B32B2A-8299-4ECF-AEF9-6AEC817B5CA7}"/>
              </a:ext>
            </a:extLst>
          </p:cNvPr>
          <p:cNvSpPr txBox="1"/>
          <p:nvPr/>
        </p:nvSpPr>
        <p:spPr>
          <a:xfrm>
            <a:off x="9149702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01A248-EB99-414B-B4BA-93845A0BE03F}"/>
              </a:ext>
            </a:extLst>
          </p:cNvPr>
          <p:cNvSpPr txBox="1"/>
          <p:nvPr/>
        </p:nvSpPr>
        <p:spPr>
          <a:xfrm>
            <a:off x="8070759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B5D5B-B994-4EE3-BD6C-5943331A0356}"/>
              </a:ext>
            </a:extLst>
          </p:cNvPr>
          <p:cNvSpPr txBox="1"/>
          <p:nvPr/>
        </p:nvSpPr>
        <p:spPr>
          <a:xfrm>
            <a:off x="5899376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ק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BB470A-468C-47E8-AE14-D0DB0CBB3841}"/>
              </a:ext>
            </a:extLst>
          </p:cNvPr>
          <p:cNvSpPr txBox="1"/>
          <p:nvPr/>
        </p:nvSpPr>
        <p:spPr>
          <a:xfrm>
            <a:off x="4753164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E3DBDF-700C-4D1E-ABA4-CA454103BD20}"/>
              </a:ext>
            </a:extLst>
          </p:cNvPr>
          <p:cNvSpPr txBox="1"/>
          <p:nvPr/>
        </p:nvSpPr>
        <p:spPr>
          <a:xfrm>
            <a:off x="3720799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539174-42B2-4F4B-B5B7-F98044100693}"/>
              </a:ext>
            </a:extLst>
          </p:cNvPr>
          <p:cNvSpPr txBox="1"/>
          <p:nvPr/>
        </p:nvSpPr>
        <p:spPr>
          <a:xfrm>
            <a:off x="2449559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6D6AC1-FC61-4EB6-B8E7-5232E223BBE4}"/>
              </a:ext>
            </a:extLst>
          </p:cNvPr>
          <p:cNvSpPr txBox="1"/>
          <p:nvPr/>
        </p:nvSpPr>
        <p:spPr>
          <a:xfrm>
            <a:off x="7069883" y="4961098"/>
            <a:ext cx="11931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3A81B200-B511-4CD7-BB45-CAAAFC7FED08}"/>
              </a:ext>
            </a:extLst>
          </p:cNvPr>
          <p:cNvSpPr txBox="1">
            <a:spLocks/>
          </p:cNvSpPr>
          <p:nvPr/>
        </p:nvSpPr>
        <p:spPr>
          <a:xfrm>
            <a:off x="508000" y="25378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הַשֵּׁמוֹת שֶׁלָּנוּ</a:t>
            </a:r>
          </a:p>
        </p:txBody>
      </p:sp>
      <p:pic>
        <p:nvPicPr>
          <p:cNvPr id="29" name="תמונה 28" descr="תמונה שמכילה בניין, שעון, גדר&#10;&#10;התיאור נוצר באופן אוטומטי">
            <a:extLst>
              <a:ext uri="{FF2B5EF4-FFF2-40B4-BE49-F238E27FC236}">
                <a16:creationId xmlns:a16="http://schemas.microsoft.com/office/drawing/2014/main" id="{B16E1BF4-1FCE-4B89-ADD3-0E928BD72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93" y="5117215"/>
            <a:ext cx="5207606" cy="26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1DE61-241B-46C9-8A7A-D1B45A4FF04E}"/>
              </a:ext>
            </a:extLst>
          </p:cNvPr>
          <p:cNvSpPr txBox="1"/>
          <p:nvPr/>
        </p:nvSpPr>
        <p:spPr>
          <a:xfrm rot="21037894">
            <a:off x="2314782" y="2022911"/>
            <a:ext cx="1396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>
                <a:ln w="28575">
                  <a:solidFill>
                    <a:srgbClr val="60DE7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יונתן</a:t>
            </a:r>
            <a:endParaRPr kumimoji="0" lang="he-IL" sz="3600" b="1" i="0" u="none" strike="noStrike" kern="1200" cap="none" spc="0" normalizeH="0" baseline="0" noProof="0" dirty="0">
              <a:ln w="28575">
                <a:solidFill>
                  <a:srgbClr val="60DE7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0DE72"/>
                </a:outerShdw>
              </a:effectLst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9D78E-7D10-488A-B521-9916979993DC}"/>
              </a:ext>
            </a:extLst>
          </p:cNvPr>
          <p:cNvSpPr txBox="1"/>
          <p:nvPr/>
        </p:nvSpPr>
        <p:spPr>
          <a:xfrm rot="419879">
            <a:off x="2350106" y="410258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יאיר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5D665-305E-43C2-8B14-E449414C0232}"/>
              </a:ext>
            </a:extLst>
          </p:cNvPr>
          <p:cNvSpPr txBox="1"/>
          <p:nvPr/>
        </p:nvSpPr>
        <p:spPr>
          <a:xfrm rot="419879">
            <a:off x="1762694" y="527270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39CDE7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אהרון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B1829F-3AEA-4066-8AFA-928A21DE1B62}"/>
              </a:ext>
            </a:extLst>
          </p:cNvPr>
          <p:cNvSpPr txBox="1"/>
          <p:nvPr/>
        </p:nvSpPr>
        <p:spPr>
          <a:xfrm rot="419879">
            <a:off x="541969" y="3868598"/>
            <a:ext cx="14508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יוסף חי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A0DB1-8557-48CE-B40B-B825EFA0E175}"/>
              </a:ext>
            </a:extLst>
          </p:cNvPr>
          <p:cNvSpPr txBox="1"/>
          <p:nvPr/>
        </p:nvSpPr>
        <p:spPr>
          <a:xfrm rot="21040073">
            <a:off x="4460691" y="295065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אליה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BCC21-BB0B-4963-9196-184982702D2A}"/>
              </a:ext>
            </a:extLst>
          </p:cNvPr>
          <p:cNvSpPr txBox="1"/>
          <p:nvPr/>
        </p:nvSpPr>
        <p:spPr>
          <a:xfrm rot="21169730">
            <a:off x="1065804" y="2715769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בארי</a:t>
            </a:r>
            <a:endParaRPr kumimoji="0" lang="he-IL" sz="3600" b="1" i="0" u="none" strike="noStrike" kern="1200" cap="none" spc="0" normalizeH="0" baseline="0" noProof="0" dirty="0">
              <a:ln w="28575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0DE72"/>
                </a:outerShdw>
              </a:effectLst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18381-178A-435C-B1CE-2414F168F335}"/>
              </a:ext>
            </a:extLst>
          </p:cNvPr>
          <p:cNvSpPr txBox="1"/>
          <p:nvPr/>
        </p:nvSpPr>
        <p:spPr>
          <a:xfrm rot="21037894">
            <a:off x="2665926" y="2970979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משה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7BCE8-19F7-4212-BA3D-FD7CC8286751}"/>
              </a:ext>
            </a:extLst>
          </p:cNvPr>
          <p:cNvSpPr txBox="1"/>
          <p:nvPr/>
        </p:nvSpPr>
        <p:spPr>
          <a:xfrm rot="21169730">
            <a:off x="4328149" y="4135737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יואב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D6935-C120-4C15-A59F-FFF67539ED10}"/>
              </a:ext>
            </a:extLst>
          </p:cNvPr>
          <p:cNvSpPr txBox="1"/>
          <p:nvPr/>
        </p:nvSpPr>
        <p:spPr>
          <a:xfrm rot="419879">
            <a:off x="4491280" y="5293449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דניאל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6A8E66E-88C7-4C18-9471-B49DD2E96584}"/>
              </a:ext>
            </a:extLst>
          </p:cNvPr>
          <p:cNvSpPr/>
          <p:nvPr/>
        </p:nvSpPr>
        <p:spPr>
          <a:xfrm>
            <a:off x="5922842" y="1410241"/>
            <a:ext cx="6218426" cy="3268040"/>
          </a:xfrm>
          <a:prstGeom prst="cloudCallout">
            <a:avLst>
              <a:gd name="adj1" fmla="val 45364"/>
              <a:gd name="adj2" fmla="val -82225"/>
            </a:avLst>
          </a:prstGeom>
          <a:solidFill>
            <a:srgbClr val="FFFFC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מי כבר מכיר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שם של ילד מהכיתה?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מי כבר מכיר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שני שמות...?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מי מכיר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</a:b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אפילו יותר?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4CDA825-0073-4E40-96B7-AFDD3B339CD5}"/>
              </a:ext>
            </a:extLst>
          </p:cNvPr>
          <p:cNvSpPr/>
          <p:nvPr/>
        </p:nvSpPr>
        <p:spPr>
          <a:xfrm>
            <a:off x="5813649" y="4616170"/>
            <a:ext cx="6096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כשאנחנו </a:t>
            </a:r>
            <a:r>
              <a:rPr lang="he-IL" sz="3200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נפגשים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נרצה לדעת איך קוראים לחבר.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11F5"/>
              </a:buClr>
              <a:buSzPts val="3600"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אלו עוד דברים נרצה להכיר?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C1A096D-2F9A-4FC1-AAAE-56299C62F8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019" y="176929"/>
            <a:ext cx="11707629" cy="1384758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הַשֵּׁמוֹת שֶׁלָּנוּ</a:t>
            </a:r>
          </a:p>
        </p:txBody>
      </p:sp>
    </p:spTree>
    <p:extLst>
      <p:ext uri="{BB962C8B-B14F-4D97-AF65-F5344CB8AC3E}">
        <p14:creationId xmlns:p14="http://schemas.microsoft.com/office/powerpoint/2010/main" val="279271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E0868-541A-461F-A81C-4000BE4E3836}"/>
              </a:ext>
            </a:extLst>
          </p:cNvPr>
          <p:cNvSpPr txBox="1">
            <a:spLocks/>
          </p:cNvSpPr>
          <p:nvPr/>
        </p:nvSpPr>
        <p:spPr>
          <a:xfrm>
            <a:off x="1" y="1514415"/>
            <a:ext cx="11987560" cy="53027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e-I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המחנך יכין צנצנת ובה שמות של כל ילדי הכיתה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(הילדים יכולים להכין את שמותיהם, על גבי פתקית, בתחילת השיעור).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בכל פעם, המחנך ישלוף פתק עם שם של ילד מהכיתה ויזמין אותו לסובב את הגלגל</a:t>
            </a:r>
            <a:b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המופיע בשקף הבא (ניתן להדפיס ולהצמיד סיכת שעון).</a:t>
            </a: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e-I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הילד יספר על הנושא שעלה: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סיפור/ספר אהוב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מאכל טעים במיוחד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משחק מועדף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המשפחה שלי 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השם שלי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חוויה מהחופש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עוד?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488A47A-FD74-49CE-B06B-4D61FA43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4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צִנְצֶנֶת הַהֶכֵּרוּת</a:t>
            </a:r>
            <a:r>
              <a:rPr lang="he-IL" sz="4800" b="1" dirty="0"/>
              <a:t> – שקף למחנך</a:t>
            </a:r>
          </a:p>
        </p:txBody>
      </p:sp>
      <p:pic>
        <p:nvPicPr>
          <p:cNvPr id="6" name="Picture 2" descr="Jar, Lid, Closed, Cap, Glass, Empty">
            <a:extLst>
              <a:ext uri="{FF2B5EF4-FFF2-40B4-BE49-F238E27FC236}">
                <a16:creationId xmlns:a16="http://schemas.microsoft.com/office/drawing/2014/main" id="{90366703-A30F-420F-A7B9-4A8B36C5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8" y="2907534"/>
            <a:ext cx="2453053" cy="38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1CEB0-0C36-4874-A6FC-B9D1C23F521D}"/>
              </a:ext>
            </a:extLst>
          </p:cNvPr>
          <p:cNvSpPr txBox="1"/>
          <p:nvPr/>
        </p:nvSpPr>
        <p:spPr>
          <a:xfrm>
            <a:off x="612966" y="4377030"/>
            <a:ext cx="183882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50" normalizeH="0" baseline="0" noProof="0" dirty="0">
                <a:ln w="9525" cmpd="sng">
                  <a:solidFill>
                    <a:srgbClr val="39CDE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השמות שלנו</a:t>
            </a:r>
          </a:p>
        </p:txBody>
      </p:sp>
    </p:spTree>
    <p:extLst>
      <p:ext uri="{BB962C8B-B14F-4D97-AF65-F5344CB8AC3E}">
        <p14:creationId xmlns:p14="http://schemas.microsoft.com/office/powerpoint/2010/main" val="186371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F51DAD-DD24-44AB-86A4-9052E1EA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517747"/>
            <a:ext cx="2828636" cy="1325563"/>
          </a:xfrm>
        </p:spPr>
        <p:txBody>
          <a:bodyPr>
            <a:noAutofit/>
          </a:bodyPr>
          <a:lstStyle/>
          <a:p>
            <a:r>
              <a:rPr lang="he-IL" dirty="0"/>
              <a:t>גַּלְגַּל הַהֶכֵּרוּת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3A0377-72E9-4E57-9586-CD67C45A2155}"/>
              </a:ext>
            </a:extLst>
          </p:cNvPr>
          <p:cNvSpPr txBox="1">
            <a:spLocks/>
          </p:cNvSpPr>
          <p:nvPr/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he-IL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3908750330"/>
              </p:ext>
            </p:extLst>
          </p:nvPr>
        </p:nvGraphicFramePr>
        <p:xfrm>
          <a:off x="3689498" y="831343"/>
          <a:ext cx="81550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4" name="Picture 6" descr="Lego, Building, Game, Toy, Drawi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003">
            <a:off x="5931773" y="1822119"/>
            <a:ext cx="2004742" cy="7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zza, Italian, Homemade, Cheese, Cru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49" y="2800341"/>
            <a:ext cx="1464139" cy="9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amily, Father, Mother, Child, Gir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94">
            <a:off x="6033261" y="3943023"/>
            <a:ext cx="1801767" cy="12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each, Summer, Vacation, Sea, Oce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35" y="3014860"/>
            <a:ext cx="1484655" cy="10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9;p28">
            <a:extLst>
              <a:ext uri="{FF2B5EF4-FFF2-40B4-BE49-F238E27FC236}">
                <a16:creationId xmlns:a16="http://schemas.microsoft.com/office/drawing/2014/main" id="{D4A72815-E9AF-4B5E-845A-533E62A611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388" y="1367794"/>
            <a:ext cx="3397485" cy="203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C75F0C-BAD5-469D-B6B4-5FC36F639E20}"/>
              </a:ext>
            </a:extLst>
          </p:cNvPr>
          <p:cNvSpPr txBox="1"/>
          <p:nvPr/>
        </p:nvSpPr>
        <p:spPr>
          <a:xfrm>
            <a:off x="1353728" y="1464472"/>
            <a:ext cx="3021289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מָה שְׂמַחְתֶּם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לְסַפֵּר </a:t>
            </a: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עַל עַצְמְכֶם?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71;p28">
            <a:extLst>
              <a:ext uri="{FF2B5EF4-FFF2-40B4-BE49-F238E27FC236}">
                <a16:creationId xmlns:a16="http://schemas.microsoft.com/office/drawing/2014/main" id="{48494E72-DE3B-4C83-9D15-CF198E3981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272" y="4900411"/>
            <a:ext cx="3339453" cy="22523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B3E2D-E9C4-4081-9324-6B2D544FA172}"/>
              </a:ext>
            </a:extLst>
          </p:cNvPr>
          <p:cNvSpPr txBox="1"/>
          <p:nvPr/>
        </p:nvSpPr>
        <p:spPr>
          <a:xfrm>
            <a:off x="2451075" y="5429688"/>
            <a:ext cx="7289845" cy="109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מָה תִּרְצוּ 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לְסַפֵּר בַּבַּיִת?</a:t>
            </a:r>
          </a:p>
        </p:txBody>
      </p:sp>
      <p:pic>
        <p:nvPicPr>
          <p:cNvPr id="10" name="Google Shape;73;p28">
            <a:extLst>
              <a:ext uri="{FF2B5EF4-FFF2-40B4-BE49-F238E27FC236}">
                <a16:creationId xmlns:a16="http://schemas.microsoft.com/office/drawing/2014/main" id="{15C7EB8C-505E-4F2F-BF42-1F6411DA91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949344" y="1065121"/>
            <a:ext cx="4008233" cy="248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6A4D20-FD5E-45DE-94C9-7E4C7D85ADFA}"/>
              </a:ext>
            </a:extLst>
          </p:cNvPr>
          <p:cNvSpPr txBox="1"/>
          <p:nvPr/>
        </p:nvSpPr>
        <p:spPr>
          <a:xfrm>
            <a:off x="8244612" y="1182664"/>
            <a:ext cx="3417697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לָמְד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מַשֶּׁהוּ חָדָשׁ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buSzPct val="150000"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עַל </a:t>
            </a:r>
            <a:r>
              <a:rPr lang="he-IL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חֲבֵר </a:t>
            </a:r>
            <a:r>
              <a:rPr lang="he-IL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מֵהַכִּתָּה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655" y="1662033"/>
            <a:ext cx="3706689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6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9354B2B-0344-4EA0-90A1-843592A5CE0D}"/>
              </a:ext>
            </a:extLst>
          </p:cNvPr>
          <p:cNvSpPr txBox="1">
            <a:spLocks/>
          </p:cNvSpPr>
          <p:nvPr/>
        </p:nvSpPr>
        <p:spPr>
          <a:xfrm>
            <a:off x="4424516" y="1852887"/>
            <a:ext cx="7381335" cy="440740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בְּכָל פַּעַם שֶׁתִּפְגְּשׁוּ אַחַד אֶת הַשּׁנִי בַּהַפְסָקוֹת,</a:t>
            </a:r>
          </a:p>
          <a:p>
            <a:pPr marL="50800" indent="0"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אוֹ אֶת אַחַד הַמּחנכים– </a:t>
            </a:r>
          </a:p>
          <a:p>
            <a:pPr marL="50800" indent="0"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אַתֶּם מֻזְמָנים לְהַגִּיד שָׁלוֹם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וּלְהַצִּיג אֶת שִׁמְכֶם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A4D1EC7-AEF7-4226-8D8D-244EE522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26" y="473834"/>
            <a:ext cx="11175013" cy="1054394"/>
          </a:xfrm>
        </p:spPr>
        <p:txBody>
          <a:bodyPr>
            <a:normAutofit fontScale="90000"/>
          </a:bodyPr>
          <a:lstStyle/>
          <a:p>
            <a:r>
              <a:rPr lang="he-IL" sz="5400" dirty="0"/>
              <a:t>נִפְגָּשׁים וּמכירים</a:t>
            </a:r>
            <a:br>
              <a:rPr lang="he-IL" sz="5400" dirty="0"/>
            </a:br>
            <a:r>
              <a:rPr lang="he-IL" sz="5400" dirty="0">
                <a:latin typeface="David" panose="020E0502060401010101" pitchFamily="34" charset="-79"/>
                <a:cs typeface="David" panose="020E0502060401010101" pitchFamily="34" charset="-79"/>
              </a:rPr>
              <a:t>"הוי מקדים בשלום כל אדם" </a:t>
            </a:r>
            <a:r>
              <a:rPr lang="he-IL" sz="3900" dirty="0">
                <a:latin typeface="David" panose="020E0502060401010101" pitchFamily="34" charset="-79"/>
                <a:cs typeface="David" panose="020E0502060401010101" pitchFamily="34" charset="-79"/>
              </a:rPr>
              <a:t>(אבות ד' ט"ו)</a:t>
            </a:r>
            <a:br>
              <a:rPr lang="he-IL" sz="39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9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: פינות מעוגלות 5">
            <a:extLst>
              <a:ext uri="{FF2B5EF4-FFF2-40B4-BE49-F238E27FC236}">
                <a16:creationId xmlns:a16="http://schemas.microsoft.com/office/drawing/2014/main" id="{4F031518-5B59-45C0-B5CE-D45915ABF877}"/>
              </a:ext>
            </a:extLst>
          </p:cNvPr>
          <p:cNvSpPr/>
          <p:nvPr/>
        </p:nvSpPr>
        <p:spPr>
          <a:xfrm>
            <a:off x="3426693" y="4724920"/>
            <a:ext cx="8672704" cy="1981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6">
            <a:extLst>
              <a:ext uri="{FF2B5EF4-FFF2-40B4-BE49-F238E27FC236}">
                <a16:creationId xmlns:a16="http://schemas.microsoft.com/office/drawing/2014/main" id="{4D7CE8C6-093A-4CDF-9987-7DC1EF1075BD}"/>
              </a:ext>
            </a:extLst>
          </p:cNvPr>
          <p:cNvSpPr txBox="1"/>
          <p:nvPr/>
        </p:nvSpPr>
        <p:spPr>
          <a:xfrm>
            <a:off x="4840880" y="4690635"/>
            <a:ext cx="69138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חז"ל סיפרו בשבחו של רבן יוחנן בן זכאי ש"לא הקדימו אדם בשלום מעולם, ואפילו לא </a:t>
            </a:r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נכרי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בשוק" </a:t>
            </a:r>
            <a:r>
              <a:rPr lang="he-IL" sz="2500" b="1" dirty="0">
                <a:latin typeface="David" panose="020E0502060401010101" pitchFamily="34" charset="-79"/>
                <a:cs typeface="David" panose="020E0502060401010101" pitchFamily="34" charset="-79"/>
              </a:rPr>
              <a:t>(ברכות י"ז)</a:t>
            </a:r>
          </a:p>
        </p:txBody>
      </p:sp>
      <p:pic>
        <p:nvPicPr>
          <p:cNvPr id="11" name="תמונה 1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8" b="96065" l="9986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91" y="5257204"/>
            <a:ext cx="1526857" cy="109746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00A16A2-503D-4D1B-82DF-9ADB62DC7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" y="1656272"/>
            <a:ext cx="4835451" cy="2872033"/>
          </a:xfrm>
          <a:prstGeom prst="rect">
            <a:avLst/>
          </a:prstGeom>
        </p:spPr>
      </p:pic>
      <p:sp>
        <p:nvSpPr>
          <p:cNvPr id="13" name="Speech Bubble: Oval 1">
            <a:extLst>
              <a:ext uri="{FF2B5EF4-FFF2-40B4-BE49-F238E27FC236}">
                <a16:creationId xmlns:a16="http://schemas.microsoft.com/office/drawing/2014/main" id="{89D9847B-EB90-4F24-A7AB-3C422AAD20EB}"/>
              </a:ext>
            </a:extLst>
          </p:cNvPr>
          <p:cNvSpPr/>
          <p:nvPr/>
        </p:nvSpPr>
        <p:spPr>
          <a:xfrm>
            <a:off x="-11824" y="4553114"/>
            <a:ext cx="3387414" cy="1738312"/>
          </a:xfrm>
          <a:prstGeom prst="wedgeEllipseCallout">
            <a:avLst>
              <a:gd name="adj1" fmla="val 18758"/>
              <a:gd name="adj2" fmla="val -693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שלום</a:t>
            </a:r>
          </a:p>
          <a:p>
            <a:pPr lvl="0" algn="ctr">
              <a:defRPr/>
            </a:pP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קוראים לי יוסי</a:t>
            </a:r>
          </a:p>
          <a:p>
            <a:pPr lvl="0" algn="ctr">
              <a:defRPr/>
            </a:pPr>
            <a:r>
              <a:rPr lang="he-IL" sz="2800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נעים מאוד</a:t>
            </a:r>
          </a:p>
        </p:txBody>
      </p:sp>
    </p:spTree>
    <p:extLst>
      <p:ext uri="{BB962C8B-B14F-4D97-AF65-F5344CB8AC3E}">
        <p14:creationId xmlns:p14="http://schemas.microsoft.com/office/powerpoint/2010/main" val="21348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ymobil, Characters, Meet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93" y="3449158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A4D1EC7-AEF7-4226-8D8D-244EE522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52329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dirty="0"/>
              <a:t>נִפְגָּשׁים וּמכירים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C80076B-49F7-404A-BBA6-B03D60F5E2B3}"/>
              </a:ext>
            </a:extLst>
          </p:cNvPr>
          <p:cNvSpPr/>
          <p:nvPr/>
        </p:nvSpPr>
        <p:spPr>
          <a:xfrm>
            <a:off x="7131427" y="1867021"/>
            <a:ext cx="3766930" cy="2090798"/>
          </a:xfrm>
          <a:prstGeom prst="wedgeEllipseCallout">
            <a:avLst>
              <a:gd name="adj1" fmla="val -44396"/>
              <a:gd name="adj2" fmla="val 43750"/>
            </a:avLst>
          </a:prstGeom>
          <a:solidFill>
            <a:srgbClr val="5E9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מַדּוּעַ זֶה חָשׁוּב לְהַכִּיר?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C550EFF-F041-43F5-84C5-D526E63C24F4}"/>
              </a:ext>
            </a:extLst>
          </p:cNvPr>
          <p:cNvSpPr/>
          <p:nvPr/>
        </p:nvSpPr>
        <p:spPr>
          <a:xfrm>
            <a:off x="1574324" y="1867021"/>
            <a:ext cx="3766930" cy="2090798"/>
          </a:xfrm>
          <a:prstGeom prst="wedgeEllipseCallout">
            <a:avLst>
              <a:gd name="adj1" fmla="val 29659"/>
              <a:gd name="adj2" fmla="val 55556"/>
            </a:avLst>
          </a:prstGeom>
          <a:solidFill>
            <a:srgbClr val="B3D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מַרְגִּישִׁים כְּשֶׁמַּכִּירִים</a:t>
            </a:r>
          </a:p>
          <a:p>
            <a:pPr algn="ctr"/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טוֹב יוֹתֵר?</a:t>
            </a:r>
          </a:p>
        </p:txBody>
      </p:sp>
    </p:spTree>
    <p:extLst>
      <p:ext uri="{BB962C8B-B14F-4D97-AF65-F5344CB8AC3E}">
        <p14:creationId xmlns:p14="http://schemas.microsoft.com/office/powerpoint/2010/main" val="192140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39;p4">
            <a:extLst>
              <a:ext uri="{FF2B5EF4-FFF2-40B4-BE49-F238E27FC236}">
                <a16:creationId xmlns:a16="http://schemas.microsoft.com/office/drawing/2014/main" id="{D87D0393-9D41-456E-883E-73733E95561C}"/>
              </a:ext>
            </a:extLst>
          </p:cNvPr>
          <p:cNvSpPr/>
          <p:nvPr/>
        </p:nvSpPr>
        <p:spPr>
          <a:xfrm>
            <a:off x="10740514" y="2713842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78310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נושאי היחידה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828083" y="2753892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0040059" y="3416550"/>
            <a:ext cx="386444" cy="382890"/>
          </a:xfrm>
          <a:prstGeom prst="ellipse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0127628" y="3462623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9350657" y="4181799"/>
            <a:ext cx="386444" cy="382890"/>
          </a:xfrm>
          <a:prstGeom prst="ellipse">
            <a:avLst/>
          </a:prstGeom>
          <a:solidFill>
            <a:srgbClr val="27B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9429434" y="4230510"/>
            <a:ext cx="206999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7934534" y="5634581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192248" y="1873080"/>
            <a:ext cx="3177910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b="1" i="0" u="none" strike="noStrike" kern="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שלום כיתה א'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7184471" y="2175395"/>
            <a:ext cx="4180604" cy="2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תחילת כיתה א והרגשות הכרוכים בה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830" y="827294"/>
            <a:ext cx="588672" cy="47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45;p4">
            <a:extLst>
              <a:ext uri="{FF2B5EF4-FFF2-40B4-BE49-F238E27FC236}">
                <a16:creationId xmlns:a16="http://schemas.microsoft.com/office/drawing/2014/main" id="{64C1496B-0C8A-43D0-A2F6-CA5360AE62EE}"/>
              </a:ext>
            </a:extLst>
          </p:cNvPr>
          <p:cNvSpPr/>
          <p:nvPr/>
        </p:nvSpPr>
        <p:spPr>
          <a:xfrm>
            <a:off x="8577461" y="4871695"/>
            <a:ext cx="386444" cy="382890"/>
          </a:xfrm>
          <a:prstGeom prst="ellipse">
            <a:avLst/>
          </a:prstGeom>
          <a:solidFill>
            <a:srgbClr val="A4B2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6;p4">
            <a:extLst>
              <a:ext uri="{FF2B5EF4-FFF2-40B4-BE49-F238E27FC236}">
                <a16:creationId xmlns:a16="http://schemas.microsoft.com/office/drawing/2014/main" id="{B564051D-7567-4B35-8E09-EE84C9377530}"/>
              </a:ext>
            </a:extLst>
          </p:cNvPr>
          <p:cNvSpPr/>
          <p:nvPr/>
        </p:nvSpPr>
        <p:spPr>
          <a:xfrm>
            <a:off x="8655505" y="4919673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6" name="Google Shape;152;p4">
            <a:extLst>
              <a:ext uri="{FF2B5EF4-FFF2-40B4-BE49-F238E27FC236}">
                <a16:creationId xmlns:a16="http://schemas.microsoft.com/office/drawing/2014/main" id="{1BBF4E28-513F-4013-8507-8C6D414DC04B}"/>
              </a:ext>
            </a:extLst>
          </p:cNvPr>
          <p:cNvSpPr/>
          <p:nvPr/>
        </p:nvSpPr>
        <p:spPr>
          <a:xfrm>
            <a:off x="6562816" y="4843897"/>
            <a:ext cx="2053667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1" i="0" u="none" strike="noStrike" cap="none" dirty="0">
                <a:solidFill>
                  <a:srgbClr val="A4B2DD"/>
                </a:solidFill>
                <a:latin typeface="Calibri"/>
                <a:ea typeface="Calibri"/>
                <a:cs typeface="Calibri"/>
                <a:sym typeface="Calibri"/>
              </a:rPr>
              <a:t>להיות תלמיד</a:t>
            </a:r>
            <a:endParaRPr dirty="0"/>
          </a:p>
        </p:txBody>
      </p:sp>
      <p:sp>
        <p:nvSpPr>
          <p:cNvPr id="27" name="Google Shape;158;p4">
            <a:extLst>
              <a:ext uri="{FF2B5EF4-FFF2-40B4-BE49-F238E27FC236}">
                <a16:creationId xmlns:a16="http://schemas.microsoft.com/office/drawing/2014/main" id="{2F34696F-D6BF-44BD-8972-1CA9493FC76A}"/>
              </a:ext>
            </a:extLst>
          </p:cNvPr>
          <p:cNvSpPr/>
          <p:nvPr/>
        </p:nvSpPr>
        <p:spPr>
          <a:xfrm>
            <a:off x="3579338" y="5109640"/>
            <a:ext cx="5053314" cy="29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פיתוח מודעות והסתגלות לתפקיד החדש – תלמיד</a:t>
            </a:r>
            <a:endParaRPr lang="he-IL" sz="2000" dirty="0"/>
          </a:p>
        </p:txBody>
      </p:sp>
      <p:sp>
        <p:nvSpPr>
          <p:cNvPr id="32" name="Google Shape;134;p4">
            <a:extLst>
              <a:ext uri="{FF2B5EF4-FFF2-40B4-BE49-F238E27FC236}">
                <a16:creationId xmlns:a16="http://schemas.microsoft.com/office/drawing/2014/main" id="{846DBEE2-9E17-4C29-AC44-0725173B04C2}"/>
              </a:ext>
            </a:extLst>
          </p:cNvPr>
          <p:cNvSpPr/>
          <p:nvPr/>
        </p:nvSpPr>
        <p:spPr>
          <a:xfrm>
            <a:off x="7823565" y="2693872"/>
            <a:ext cx="2906068" cy="38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BBA4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מכירים בשם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55;p4">
            <a:extLst>
              <a:ext uri="{FF2B5EF4-FFF2-40B4-BE49-F238E27FC236}">
                <a16:creationId xmlns:a16="http://schemas.microsoft.com/office/drawing/2014/main" id="{202C6F5A-8CAF-4997-83A3-B41F2AB256D2}"/>
              </a:ext>
            </a:extLst>
          </p:cNvPr>
          <p:cNvSpPr/>
          <p:nvPr/>
        </p:nvSpPr>
        <p:spPr>
          <a:xfrm>
            <a:off x="6827935" y="2889004"/>
            <a:ext cx="4161797" cy="51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הכרות בין התלמידים והצגת שמותיהם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" name="גרפיקה 32" descr="פרח ללא גבעול עם מילוי מלא">
            <a:extLst>
              <a:ext uri="{FF2B5EF4-FFF2-40B4-BE49-F238E27FC236}">
                <a16:creationId xmlns:a16="http://schemas.microsoft.com/office/drawing/2014/main" id="{878ADE13-7E0A-43BB-A400-032C55731F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4546" y="2438264"/>
            <a:ext cx="914400" cy="914400"/>
          </a:xfrm>
          <a:prstGeom prst="rect">
            <a:avLst/>
          </a:prstGeom>
        </p:spPr>
      </p:pic>
      <p:sp>
        <p:nvSpPr>
          <p:cNvPr id="28" name="Google Shape;135;p4">
            <a:extLst>
              <a:ext uri="{FF2B5EF4-FFF2-40B4-BE49-F238E27FC236}">
                <a16:creationId xmlns:a16="http://schemas.microsoft.com/office/drawing/2014/main" id="{83A5AD4E-4FC5-456C-B751-2B539922D8BE}"/>
              </a:ext>
            </a:extLst>
          </p:cNvPr>
          <p:cNvSpPr/>
          <p:nvPr/>
        </p:nvSpPr>
        <p:spPr>
          <a:xfrm>
            <a:off x="8022327" y="3354737"/>
            <a:ext cx="2007355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A8D08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בית וספר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156;p4">
            <a:extLst>
              <a:ext uri="{FF2B5EF4-FFF2-40B4-BE49-F238E27FC236}">
                <a16:creationId xmlns:a16="http://schemas.microsoft.com/office/drawing/2014/main" id="{50C8B7CC-5E83-40EB-A4E2-1F41A32413FF}"/>
              </a:ext>
            </a:extLst>
          </p:cNvPr>
          <p:cNvSpPr/>
          <p:nvPr/>
        </p:nvSpPr>
        <p:spPr>
          <a:xfrm>
            <a:off x="3806062" y="3561495"/>
            <a:ext cx="6289581" cy="40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הכרות עם התלמוד תורה ועם מאפייניו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36;p4">
            <a:extLst>
              <a:ext uri="{FF2B5EF4-FFF2-40B4-BE49-F238E27FC236}">
                <a16:creationId xmlns:a16="http://schemas.microsoft.com/office/drawing/2014/main" id="{96BE565E-AA6B-47DC-BF44-AD6B3CC11F9E}"/>
              </a:ext>
            </a:extLst>
          </p:cNvPr>
          <p:cNvSpPr/>
          <p:nvPr/>
        </p:nvSpPr>
        <p:spPr>
          <a:xfrm>
            <a:off x="6217583" y="4170349"/>
            <a:ext cx="3054337" cy="38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27B2C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ההתרגשות שלפני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57;p4">
            <a:extLst>
              <a:ext uri="{FF2B5EF4-FFF2-40B4-BE49-F238E27FC236}">
                <a16:creationId xmlns:a16="http://schemas.microsoft.com/office/drawing/2014/main" id="{5B7124F4-A5F9-49C9-9925-C2A9BCF5A6BC}"/>
              </a:ext>
            </a:extLst>
          </p:cNvPr>
          <p:cNvSpPr/>
          <p:nvPr/>
        </p:nvSpPr>
        <p:spPr>
          <a:xfrm>
            <a:off x="5753649" y="4351368"/>
            <a:ext cx="3519284" cy="44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1600" kern="0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התארגנות לקראת יום הלימודים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ngkai, Bingkai Foto, Bingkai Warna">
            <a:extLst>
              <a:ext uri="{FF2B5EF4-FFF2-40B4-BE49-F238E27FC236}">
                <a16:creationId xmlns:a16="http://schemas.microsoft.com/office/drawing/2014/main" id="{36ED199A-EE49-4D87-9F59-78734C00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5" y="1231015"/>
            <a:ext cx="10449891" cy="5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E97B9-AED6-4F40-BAE6-444CDF29B7A2}"/>
              </a:ext>
            </a:extLst>
          </p:cNvPr>
          <p:cNvSpPr txBox="1"/>
          <p:nvPr/>
        </p:nvSpPr>
        <p:spPr>
          <a:xfrm>
            <a:off x="2805414" y="2720579"/>
            <a:ext cx="65811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כְּשֶׁמַּכִּירִים אַחד אֶת הַשְּׁנִי בַּשֵּׁם,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מְסַפְּרִים עַל עַצְמֵנוּ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וְלוֹמְדִים עַל הַחֲבֵרים דְּבָרִים חֲדָשִׁים,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מַרְגִּישִׁים נָעִים יוֹתֵר.</a:t>
            </a:r>
          </a:p>
        </p:txBody>
      </p:sp>
    </p:spTree>
    <p:extLst>
      <p:ext uri="{BB962C8B-B14F-4D97-AF65-F5344CB8AC3E}">
        <p14:creationId xmlns:p14="http://schemas.microsoft.com/office/powerpoint/2010/main" val="119817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7AE1D7F-BBCF-4658-B4F4-32C45D86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9697" y="2604367"/>
            <a:ext cx="3270862" cy="2416164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22C6CAD2-45F3-4481-BD4E-178376794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7565" y="1332232"/>
            <a:ext cx="3114151" cy="2300403"/>
          </a:xfrm>
          <a:prstGeom prst="rect">
            <a:avLst/>
          </a:prstGeom>
        </p:spPr>
      </p:pic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04EDE431-FEE7-4769-A805-55F98614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484" y="1121169"/>
            <a:ext cx="3023613" cy="2233523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7706904" y="-44786"/>
            <a:ext cx="4534228" cy="116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5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מְסַכְּמים </a:t>
            </a:r>
            <a:r>
              <a:rPr kumimoji="0" lang="he-IL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שִׁעוּר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DF0FE1-F13A-4A21-A43E-7F3169DFA3C5}"/>
              </a:ext>
            </a:extLst>
          </p:cNvPr>
          <p:cNvSpPr txBox="1"/>
          <p:nvPr/>
        </p:nvSpPr>
        <p:spPr>
          <a:xfrm>
            <a:off x="8929440" y="1672871"/>
            <a:ext cx="2129608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דָּבָר אֶחָד חָדָשׁ שֶׁלָּמַדְתִּי הַיּוֹם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658320C-AA6C-46C1-804D-3F61A25ABBFA}"/>
              </a:ext>
            </a:extLst>
          </p:cNvPr>
          <p:cNvSpPr txBox="1"/>
          <p:nvPr/>
        </p:nvSpPr>
        <p:spPr>
          <a:xfrm>
            <a:off x="1880479" y="1505968"/>
            <a:ext cx="2276946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מַשֶּׁהוּ שֶׁאָהַבְתִּי </a:t>
            </a:r>
            <a:r>
              <a:rPr kumimoji="0" lang="he-IL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בִּמְיֻחָד</a:t>
            </a: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תיבת טקסט 17">
            <a:extLst>
              <a:ext uri="{FF2B5EF4-FFF2-40B4-BE49-F238E27FC236}">
                <a16:creationId xmlns:a16="http://schemas.microsoft.com/office/drawing/2014/main" id="{CD7BDB4F-9EEB-4976-AA94-53921883D256}"/>
              </a:ext>
            </a:extLst>
          </p:cNvPr>
          <p:cNvSpPr txBox="1"/>
          <p:nvPr/>
        </p:nvSpPr>
        <p:spPr>
          <a:xfrm>
            <a:off x="5141968" y="3124210"/>
            <a:ext cx="2450282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מַשֶּׁהוּ חָשׁוּב שֶׁאֶרְצֶה לִזְכֹּר</a:t>
            </a:r>
          </a:p>
        </p:txBody>
      </p:sp>
      <p:pic>
        <p:nvPicPr>
          <p:cNvPr id="22" name="גרפיקה 2">
            <a:extLst>
              <a:ext uri="{FF2B5EF4-FFF2-40B4-BE49-F238E27FC236}">
                <a16:creationId xmlns:a16="http://schemas.microsoft.com/office/drawing/2014/main" id="{7CBB6B82-7B82-4707-BEC2-0B9EFFBE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4" y="3888881"/>
            <a:ext cx="4444343" cy="29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9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9AD0C8-B81C-4D78-822C-1EE4363361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727" y="2071687"/>
            <a:ext cx="10806546" cy="4039746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</a:rPr>
              <a:t>כְּשֶׁנִּפְגָּשִׁים וְרוֹצִים לְהַכִּיר זה אֶת זה, נַצִּיג אֶת הַשֵּׁמוֹת שֶׁלָּנוּ.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</a:rPr>
              <a:t>כְּדֵי לְהַמְשִׁיךְ וּלְהַכִּיר, נְסַפֵּר עַל דְּבָרִים שׁוֹנִים – מַאֲכָל אָהוּב, מִשְׂחָק </a:t>
            </a:r>
            <a:r>
              <a:rPr lang="he-IL" sz="3200" dirty="0" err="1">
                <a:solidFill>
                  <a:schemeClr val="tx2"/>
                </a:solidFill>
              </a:rPr>
              <a:t>מֻעֲדָף</a:t>
            </a:r>
            <a:r>
              <a:rPr lang="he-IL" sz="3200" dirty="0">
                <a:solidFill>
                  <a:schemeClr val="tx2"/>
                </a:solidFill>
              </a:rPr>
              <a:t>, הַמִּשְׁפָּחָה שֶׁלָּנוּ וְעוֹד.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</a:rPr>
              <a:t>נוּכַל לְשַׂחֵק בְּיַחַד בְּהַפְסָקוֹת בּתלמוד תורה וּלְהִפָּגֵשׁ אַחַר הַצָּהֳרַיִם,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he-IL" sz="3200" dirty="0">
                <a:solidFill>
                  <a:schemeClr val="tx2"/>
                </a:solidFill>
              </a:rPr>
              <a:t>כְּדֵי לְהַמְשִׁיךְ לְהַכִּיר זה אֶת זה.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כְּשֶׁמַּכִּירִים </a:t>
            </a:r>
            <a:r>
              <a:rPr lang="he-IL" sz="3200" dirty="0">
                <a:solidFill>
                  <a:schemeClr val="tx2"/>
                </a:solidFill>
              </a:rPr>
              <a:t>זה אֶת זה </a:t>
            </a:r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בַּשֵּׁם, מְסַפְּרִים עַל עַצְמֵנוּ וְלוֹמְדִים עַל </a:t>
            </a:r>
            <a:r>
              <a:rPr lang="he-IL" sz="3200" dirty="0">
                <a:solidFill>
                  <a:schemeClr val="tx2"/>
                </a:solidFill>
              </a:rPr>
              <a:t>הָאֲחֵרים </a:t>
            </a:r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דְּבָרִים חֲדָשִׁים, מַרְגִּישִׁים נָעִים יוֹתֵר.</a:t>
            </a:r>
          </a:p>
        </p:txBody>
      </p:sp>
    </p:spTree>
    <p:extLst>
      <p:ext uri="{BB962C8B-B14F-4D97-AF65-F5344CB8AC3E}">
        <p14:creationId xmlns:p14="http://schemas.microsoft.com/office/powerpoint/2010/main" val="7117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5DF3D32-6D2A-44AF-BA36-A5F4E41D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650378" y="988273"/>
            <a:ext cx="7152987" cy="5869727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B1DDDE9-BB9B-45C1-8BAC-BA745A9AAA68}"/>
              </a:ext>
            </a:extLst>
          </p:cNvPr>
          <p:cNvSpPr txBox="1">
            <a:spLocks/>
          </p:cNvSpPr>
          <p:nvPr/>
        </p:nvSpPr>
        <p:spPr>
          <a:xfrm>
            <a:off x="3997489" y="2403747"/>
            <a:ext cx="4458764" cy="2527068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None/>
            </a:pPr>
            <a:r>
              <a:rPr lang="he-IL" sz="5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מָה אֲנִי  מִתְכַּוֶּן לַעֲשׂוֹת מִמָּחָר?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BC17772-1007-4657-80B9-1C5057B80723}"/>
              </a:ext>
            </a:extLst>
          </p:cNvPr>
          <p:cNvSpPr/>
          <p:nvPr/>
        </p:nvSpPr>
        <p:spPr>
          <a:xfrm>
            <a:off x="7436503" y="286905"/>
            <a:ext cx="523446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בּוֹחֶר...</a:t>
            </a:r>
          </a:p>
        </p:txBody>
      </p:sp>
      <p:pic>
        <p:nvPicPr>
          <p:cNvPr id="6" name="גרפיקה 2">
            <a:extLst>
              <a:ext uri="{FF2B5EF4-FFF2-40B4-BE49-F238E27FC236}">
                <a16:creationId xmlns:a16="http://schemas.microsoft.com/office/drawing/2014/main" id="{BED615DC-EA6C-4389-A6B6-C99205C84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5" y="5312780"/>
            <a:ext cx="2312972" cy="15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6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ED37-547A-44EB-A73A-004A42C7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מְשִׂימָה לַהַפְסָקָה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06A8-8933-442A-8EC9-FC8E9D19956D}"/>
              </a:ext>
            </a:extLst>
          </p:cNvPr>
          <p:cNvSpPr txBox="1"/>
          <p:nvPr/>
        </p:nvSpPr>
        <p:spPr>
          <a:xfrm>
            <a:off x="1724302" y="1925055"/>
            <a:ext cx="8928589" cy="187833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בַּהַפְסָקָה תְּשַׂחֲקוּ עִםַ חֲבֵרים מֵהַכִּתָּה,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בִּמְיֻחָד עִם כָּאֵלֶּה שֶׁלֹּא הִכַּרְתֶּם מֵהַגַּן...</a:t>
            </a:r>
            <a:endParaRPr lang="he-IL" sz="3200" kern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וְאַחֲרֵי הַהַפְסָקָה נִשְׂמַח לִשְׁמֹעַ עַל כָּךְ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8" descr="Children'S Playground, Swing, Slide">
            <a:extLst>
              <a:ext uri="{FF2B5EF4-FFF2-40B4-BE49-F238E27FC236}">
                <a16:creationId xmlns:a16="http://schemas.microsoft.com/office/drawing/2014/main" id="{3524D2B0-7C7B-4CF5-916C-8BF24BF86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10" t="-6536" r="136401" b="44056"/>
          <a:stretch/>
        </p:blipFill>
        <p:spPr bwMode="auto">
          <a:xfrm>
            <a:off x="2315754" y="4040372"/>
            <a:ext cx="2032961" cy="14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t="23634" b="-2153"/>
          <a:stretch/>
        </p:blipFill>
        <p:spPr>
          <a:xfrm>
            <a:off x="2315754" y="4433428"/>
            <a:ext cx="2479901" cy="167924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4"/>
          <a:srcRect l="51581"/>
          <a:stretch/>
        </p:blipFill>
        <p:spPr>
          <a:xfrm>
            <a:off x="773662" y="4433428"/>
            <a:ext cx="1095152" cy="179237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237" y="5049177"/>
            <a:ext cx="118272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3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5FB5F3-7202-41B6-B23C-D047356160C2}"/>
              </a:ext>
            </a:extLst>
          </p:cNvPr>
          <p:cNvSpPr txBox="1">
            <a:spLocks/>
          </p:cNvSpPr>
          <p:nvPr/>
        </p:nvSpPr>
        <p:spPr>
          <a:xfrm>
            <a:off x="508001" y="1719072"/>
            <a:ext cx="11074400" cy="4407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הנחיות: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המחנך יכין כרטיסיות לצביעה עם שמות התלמידים.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תלמיד יקבל שתי כרטיסיות עם שמו ויצבע אותן באופן זהה.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נשחק את משחק הזיכרון</a:t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(מומלץ לחזור על המשחק ולשחק בכל פעם עם זוגות כרטיסיות אחרים).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מטרת המשחק: למצוא שתי כרטיסיות זהות – עם אותו השם.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ילד שימצא את שני הכרטיסים של שמו – יספר על עצמו משהו (מדוע קוראים לו כך? מתי יש לו יום הולדת? משהו מהנה שעשה השבוע...)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משחק זה רצוי לחזור מספר פעמיים בחודשים הראשונים.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52D134A-B6C7-4D9D-8A8A-704B2154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5748"/>
            <a:ext cx="11175013" cy="1259768"/>
          </a:xfrm>
        </p:spPr>
        <p:txBody>
          <a:bodyPr>
            <a:noAutofit/>
          </a:bodyPr>
          <a:lstStyle/>
          <a:p>
            <a:r>
              <a:rPr lang="he-IL" sz="4800" dirty="0"/>
              <a:t>שקף למחנך - פעילות להרחבה:</a:t>
            </a:r>
            <a:br>
              <a:rPr lang="he-IL" sz="4800" dirty="0"/>
            </a:br>
            <a:r>
              <a:rPr lang="he-IL" sz="4800" dirty="0"/>
              <a:t>להכיר את השמות – משחק הזיכרון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062C2-FF70-43C4-8C9F-48F84B454DC5}"/>
              </a:ext>
            </a:extLst>
          </p:cNvPr>
          <p:cNvSpPr txBox="1"/>
          <p:nvPr/>
        </p:nvSpPr>
        <p:spPr>
          <a:xfrm rot="20215518">
            <a:off x="698206" y="2063411"/>
            <a:ext cx="1320179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מיכאל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Sun, Happy, Sunshine, Golden, Yellow, Rays, Light">
            <a:extLst>
              <a:ext uri="{FF2B5EF4-FFF2-40B4-BE49-F238E27FC236}">
                <a16:creationId xmlns:a16="http://schemas.microsoft.com/office/drawing/2014/main" id="{57447C9C-6943-46FE-BCAD-EA72E165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697">
            <a:off x="924907" y="2336988"/>
            <a:ext cx="866775" cy="7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7D7421-E0DC-4544-AB9F-AEC576FD0901}"/>
              </a:ext>
            </a:extLst>
          </p:cNvPr>
          <p:cNvSpPr txBox="1"/>
          <p:nvPr/>
        </p:nvSpPr>
        <p:spPr>
          <a:xfrm rot="20215518">
            <a:off x="2073616" y="1772345"/>
            <a:ext cx="1320179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מיכאל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Sun, Happy, Sunshine, Golden, Yellow, Rays, Light">
            <a:extLst>
              <a:ext uri="{FF2B5EF4-FFF2-40B4-BE49-F238E27FC236}">
                <a16:creationId xmlns:a16="http://schemas.microsoft.com/office/drawing/2014/main" id="{C6E0250B-32D1-4D5D-BF2B-0BEB502D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697">
            <a:off x="2300317" y="2045922"/>
            <a:ext cx="866775" cy="7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4057A2E4-550E-4E59-80DE-3C3349C3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2000" y="469026"/>
            <a:ext cx="4320000" cy="1116897"/>
          </a:xfrm>
          <a:prstGeom prst="rect">
            <a:avLst/>
          </a:prstGeom>
        </p:spPr>
      </p:pic>
      <p:sp>
        <p:nvSpPr>
          <p:cNvPr id="9" name="Google Shape;128;p5">
            <a:extLst>
              <a:ext uri="{FF2B5EF4-FFF2-40B4-BE49-F238E27FC236}">
                <a16:creationId xmlns:a16="http://schemas.microsoft.com/office/drawing/2014/main" id="{7D0154A8-2B31-43BE-9B63-0A7283BD5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+mn-lt"/>
                <a:ea typeface="Varela Round"/>
                <a:cs typeface="Calibri" panose="020F0502020204030204" pitchFamily="34" charset="0"/>
                <a:sym typeface="Varela Round"/>
              </a:rPr>
              <a:t>מטרות השיעור</a:t>
            </a:r>
            <a:endParaRPr sz="2800" b="1" dirty="0">
              <a:solidFill>
                <a:srgbClr val="002060"/>
              </a:solidFill>
              <a:latin typeface="+mn-lt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61CE4858-B903-4DC6-BE9A-041819424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4350" y="737914"/>
            <a:ext cx="609600" cy="57912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E005F09-7C96-444C-8A76-F663B2144F51}"/>
              </a:ext>
            </a:extLst>
          </p:cNvPr>
          <p:cNvSpPr txBox="1"/>
          <p:nvPr/>
        </p:nvSpPr>
        <p:spPr>
          <a:xfrm>
            <a:off x="1030148" y="2921308"/>
            <a:ext cx="9931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indent="0" algn="r" rtl="1"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יכירו זה את זה</a:t>
            </a:r>
          </a:p>
          <a:p>
            <a:pPr marL="50800" indent="0" algn="r" rtl="1"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ויציגו את עצמם ואת שמם בפני חברותיהם לכיתה.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77FEF-5358-4081-96CF-C1855932C32F}"/>
              </a:ext>
            </a:extLst>
          </p:cNvPr>
          <p:cNvSpPr txBox="1"/>
          <p:nvPr/>
        </p:nvSpPr>
        <p:spPr>
          <a:xfrm>
            <a:off x="2513850" y="1743126"/>
            <a:ext cx="718573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השיעור שלפניכם הוא 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השיעור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השני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ביחידת לימוד בנושא:</a:t>
            </a:r>
          </a:p>
          <a:p>
            <a:pPr marL="45720" algn="ctr" rtl="1">
              <a:lnSpc>
                <a:spcPct val="110000"/>
              </a:lnSpc>
              <a:buClrTx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David"/>
                <a:cs typeface="Calibri" panose="020F0502020204030204" pitchFamily="34" charset="0"/>
                <a:sym typeface="David"/>
              </a:rPr>
              <a:t>"שלום כיתה א"</a:t>
            </a:r>
            <a:endParaRPr kumimoji="0" lang="he-IL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46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10C5808-61E7-4878-A455-D0C380AE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000" y="469025"/>
            <a:ext cx="4320000" cy="111689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77121C65-BDC2-4ACE-8C22-EA77F7BE50D9}"/>
              </a:ext>
            </a:extLst>
          </p:cNvPr>
          <p:cNvCxnSpPr>
            <a:cxnSpLocks/>
          </p:cNvCxnSpPr>
          <p:nvPr/>
        </p:nvCxnSpPr>
        <p:spPr>
          <a:xfrm>
            <a:off x="8682163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0ED0ACB-4AD1-4081-BB96-DBA33CC92C5A}"/>
              </a:ext>
            </a:extLst>
          </p:cNvPr>
          <p:cNvSpPr txBox="1"/>
          <p:nvPr/>
        </p:nvSpPr>
        <p:spPr>
          <a:xfrm>
            <a:off x="8829713" y="2716232"/>
            <a:ext cx="3265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1" indent="-61913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הבנת משמעות המושג "הכרות" ושלביו.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C994AA0-2DDE-4B87-A406-D8A7C380AE05}"/>
              </a:ext>
            </a:extLst>
          </p:cNvPr>
          <p:cNvSpPr txBox="1"/>
          <p:nvPr/>
        </p:nvSpPr>
        <p:spPr>
          <a:xfrm>
            <a:off x="3016976" y="2634952"/>
            <a:ext cx="55217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קוגניטיביות </a:t>
            </a:r>
            <a:endParaRPr lang="he-IL" sz="1600" b="1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endParaRPr kumimoji="0" lang="he-IL" sz="1600" b="1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רגשיות (תוך-אישי)</a:t>
            </a:r>
            <a:endParaRPr lang="en-US" sz="1600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576000" indent="-285750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מודעות עצמית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הכרת והצגת עצמי – זיהוי מאפיינים אישיים.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Arial"/>
            </a:endParaRPr>
          </a:p>
          <a:p>
            <a:pPr marR="0" lvl="0" indent="-28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</a:t>
            </a:r>
            <a:r>
              <a:rPr lang="he-IL" sz="1600" b="1" kern="0" dirty="0">
                <a:solidFill>
                  <a:srgbClr val="EF364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חברתיות (בין-אישי)</a:t>
            </a:r>
            <a:endParaRPr lang="en-US" sz="1600" b="1" kern="0" dirty="0">
              <a:solidFill>
                <a:srgbClr val="EF364C"/>
              </a:solidFill>
              <a:latin typeface="Calibri Light" panose="020F0302020204030204" pitchFamily="34" charset="0"/>
              <a:cs typeface="Calibri Light" panose="020F0302020204030204" pitchFamily="34" charset="0"/>
              <a:sym typeface="David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מודעות חברתית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 </a:t>
            </a: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הבנת הכללים החברתיים בקבוצה במצבים חברתיים, בפרט במצבי הכרות.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התנהלות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לנהוג לפי כללי הקבוצה</a:t>
            </a: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; ליזום ולהשתתף באינטראקציות חברתיות במצבי הכרות.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6E71C2E9-584E-4A89-837C-4117FFB88511}"/>
              </a:ext>
            </a:extLst>
          </p:cNvPr>
          <p:cNvCxnSpPr>
            <a:cxnSpLocks/>
          </p:cNvCxnSpPr>
          <p:nvPr/>
        </p:nvCxnSpPr>
        <p:spPr>
          <a:xfrm>
            <a:off x="2977891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0FECB52-6777-4C6C-BF10-FB437AF5F761}"/>
              </a:ext>
            </a:extLst>
          </p:cNvPr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C7A477A-7585-4822-BD86-117798D5F94A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מיומנויות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3F8D958-2218-4AFF-AA8B-6D7BF4EEA079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ערכים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28;p5">
            <a:extLst>
              <a:ext uri="{FF2B5EF4-FFF2-40B4-BE49-F238E27FC236}">
                <a16:creationId xmlns:a16="http://schemas.microsoft.com/office/drawing/2014/main" id="{F4AFAF14-98BF-4822-BE76-EB23BF0EA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ידע, מיומנויות וערכים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E46E9A4-E02A-4D92-8191-B452CBF6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0883" y="681040"/>
            <a:ext cx="614363" cy="673817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BA9E5B0-C924-4613-8C70-7E5A9961DB55}"/>
              </a:ext>
            </a:extLst>
          </p:cNvPr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פרקטיקות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העשרה והרחבה</a:t>
            </a:r>
          </a:p>
        </p:txBody>
      </p:sp>
      <p:sp>
        <p:nvSpPr>
          <p:cNvPr id="16" name="Google Shape;177;p6">
            <a:extLst>
              <a:ext uri="{FF2B5EF4-FFF2-40B4-BE49-F238E27FC236}">
                <a16:creationId xmlns:a16="http://schemas.microsoft.com/office/drawing/2014/main" id="{4BEA7206-211A-404F-8877-6E4370AA1A8C}"/>
              </a:ext>
            </a:extLst>
          </p:cNvPr>
          <p:cNvSpPr txBox="1"/>
          <p:nvPr/>
        </p:nvSpPr>
        <p:spPr>
          <a:xfrm>
            <a:off x="793737" y="2623633"/>
            <a:ext cx="24540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חברות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7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60141F51-D964-42EB-BA86-4C6C02FA09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5011" y="565074"/>
            <a:ext cx="914400" cy="914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F6C51B-03E9-4A1F-8C5D-33D50CED54F1}"/>
              </a:ext>
            </a:extLst>
          </p:cNvPr>
          <p:cNvSpPr/>
          <p:nvPr/>
        </p:nvSpPr>
        <p:spPr>
          <a:xfrm>
            <a:off x="8430448" y="472018"/>
            <a:ext cx="3760873" cy="1107323"/>
          </a:xfrm>
          <a:custGeom>
            <a:avLst/>
            <a:gdLst>
              <a:gd name="connsiteX0" fmla="*/ 0 w 3760873"/>
              <a:gd name="connsiteY0" fmla="*/ 0 h 1107323"/>
              <a:gd name="connsiteX1" fmla="*/ 3760873 w 3760873"/>
              <a:gd name="connsiteY1" fmla="*/ 0 h 1107323"/>
              <a:gd name="connsiteX2" fmla="*/ 3760873 w 3760873"/>
              <a:gd name="connsiteY2" fmla="*/ 1107324 h 1107323"/>
              <a:gd name="connsiteX3" fmla="*/ 0 w 3760873"/>
              <a:gd name="connsiteY3" fmla="*/ 1107324 h 110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73" h="1107323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ABA567-5BBD-4747-B38A-4CADC566863A}"/>
              </a:ext>
            </a:extLst>
          </p:cNvPr>
          <p:cNvSpPr/>
          <p:nvPr/>
        </p:nvSpPr>
        <p:spPr>
          <a:xfrm rot="18900000">
            <a:off x="7871999" y="474150"/>
            <a:ext cx="1116897" cy="1116897"/>
          </a:xfrm>
          <a:custGeom>
            <a:avLst/>
            <a:gdLst>
              <a:gd name="connsiteX0" fmla="*/ 1116858 w 1116897"/>
              <a:gd name="connsiteY0" fmla="*/ 557198 h 1116897"/>
              <a:gd name="connsiteX1" fmla="*/ 558409 w 1116897"/>
              <a:gd name="connsiteY1" fmla="*/ 1115647 h 1116897"/>
              <a:gd name="connsiteX2" fmla="*/ -40 w 1116897"/>
              <a:gd name="connsiteY2" fmla="*/ 557198 h 1116897"/>
              <a:gd name="connsiteX3" fmla="*/ 558409 w 1116897"/>
              <a:gd name="connsiteY3" fmla="*/ -1250 h 1116897"/>
              <a:gd name="connsiteX4" fmla="*/ 1116858 w 1116897"/>
              <a:gd name="connsiteY4" fmla="*/ 557198 h 111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897" h="1116897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B3F633-B171-4B68-8E04-76AF2D0226C8}"/>
              </a:ext>
            </a:extLst>
          </p:cNvPr>
          <p:cNvSpPr/>
          <p:nvPr/>
        </p:nvSpPr>
        <p:spPr>
          <a:xfrm rot="18900000">
            <a:off x="7983808" y="585959"/>
            <a:ext cx="893278" cy="893278"/>
          </a:xfrm>
          <a:custGeom>
            <a:avLst/>
            <a:gdLst>
              <a:gd name="connsiteX0" fmla="*/ 893239 w 893278"/>
              <a:gd name="connsiteY0" fmla="*/ 445389 h 893278"/>
              <a:gd name="connsiteX1" fmla="*/ 446599 w 893278"/>
              <a:gd name="connsiteY1" fmla="*/ 892028 h 893278"/>
              <a:gd name="connsiteX2" fmla="*/ -40 w 893278"/>
              <a:gd name="connsiteY2" fmla="*/ 445389 h 893278"/>
              <a:gd name="connsiteX3" fmla="*/ 446599 w 893278"/>
              <a:gd name="connsiteY3" fmla="*/ -1250 h 893278"/>
              <a:gd name="connsiteX4" fmla="*/ 893239 w 893278"/>
              <a:gd name="connsiteY4" fmla="*/ 445389 h 8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78" h="893278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bg1"/>
          </a:solidFill>
          <a:ln w="3984" cap="flat">
            <a:solidFill>
              <a:srgbClr val="C3DADB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128;p5">
            <a:extLst>
              <a:ext uri="{FF2B5EF4-FFF2-40B4-BE49-F238E27FC236}">
                <a16:creationId xmlns:a16="http://schemas.microsoft.com/office/drawing/2014/main" id="{75AB2579-2265-43F6-9399-975A7A4E69F8}"/>
              </a:ext>
            </a:extLst>
          </p:cNvPr>
          <p:cNvSpPr txBox="1">
            <a:spLocks/>
          </p:cNvSpPr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מהלך השיעור</a:t>
            </a:r>
          </a:p>
        </p:txBody>
      </p:sp>
      <p:pic>
        <p:nvPicPr>
          <p:cNvPr id="20" name="Graphic 19" descr="Arrow circle">
            <a:extLst>
              <a:ext uri="{FF2B5EF4-FFF2-40B4-BE49-F238E27FC236}">
                <a16:creationId xmlns:a16="http://schemas.microsoft.com/office/drawing/2014/main" id="{4EA6C022-57C5-4736-8D95-E5D30BE584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1511" y="591736"/>
            <a:ext cx="914400" cy="914400"/>
          </a:xfrm>
          <a:prstGeom prst="rect">
            <a:avLst/>
          </a:prstGeom>
        </p:spPr>
      </p:pic>
      <p:cxnSp>
        <p:nvCxnSpPr>
          <p:cNvPr id="24" name="מחבר ישר 34">
            <a:extLst>
              <a:ext uri="{FF2B5EF4-FFF2-40B4-BE49-F238E27FC236}">
                <a16:creationId xmlns:a16="http://schemas.microsoft.com/office/drawing/2014/main" id="{966E18CD-71AC-4878-A198-02B15091126B}"/>
              </a:ext>
            </a:extLst>
          </p:cNvPr>
          <p:cNvCxnSpPr>
            <a:cxnSpLocks/>
          </p:cNvCxnSpPr>
          <p:nvPr/>
        </p:nvCxnSpPr>
        <p:spPr>
          <a:xfrm>
            <a:off x="11769439" y="3354054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0CBC01-AEFC-4C5C-959A-5C43C04F4561}"/>
              </a:ext>
            </a:extLst>
          </p:cNvPr>
          <p:cNvSpPr txBox="1"/>
          <p:nvPr/>
        </p:nvSpPr>
        <p:spPr>
          <a:xfrm>
            <a:off x="10567334" y="4035933"/>
            <a:ext cx="22012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"רגע, נזכרים"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CC721-7732-4171-94D5-49E6D3C19B3F}"/>
              </a:ext>
            </a:extLst>
          </p:cNvPr>
          <p:cNvSpPr txBox="1"/>
          <p:nvPr/>
        </p:nvSpPr>
        <p:spPr>
          <a:xfrm>
            <a:off x="8918511" y="4055481"/>
            <a:ext cx="2201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נפגשים ומכירים –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שיח ומשחק תפקידים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03B297-B220-4325-BE5D-BAF97722C9A2}"/>
              </a:ext>
            </a:extLst>
          </p:cNvPr>
          <p:cNvSpPr txBox="1"/>
          <p:nvPr/>
        </p:nvSpPr>
        <p:spPr>
          <a:xfrm>
            <a:off x="1509089" y="4055480"/>
            <a:ext cx="2201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מסרים מרכזיים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וסיכום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7F3BAE28-AC1A-4D27-B1DB-343F3726F73B}"/>
              </a:ext>
            </a:extLst>
          </p:cNvPr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A97F8E41-2610-49B4-AE35-6A48A6B1C3C4}"/>
              </a:ext>
            </a:extLst>
          </p:cNvPr>
          <p:cNvCxnSpPr>
            <a:cxnSpLocks/>
          </p:cNvCxnSpPr>
          <p:nvPr/>
        </p:nvCxnSpPr>
        <p:spPr>
          <a:xfrm>
            <a:off x="10042015" y="3292101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FE276095-BEBF-48A9-864F-C971E11DF646}"/>
              </a:ext>
            </a:extLst>
          </p:cNvPr>
          <p:cNvCxnSpPr>
            <a:cxnSpLocks/>
          </p:cNvCxnSpPr>
          <p:nvPr/>
        </p:nvCxnSpPr>
        <p:spPr>
          <a:xfrm>
            <a:off x="8309294" y="3336020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78A6BE6F-C7B1-4380-BE41-4203AB554639}"/>
              </a:ext>
            </a:extLst>
          </p:cNvPr>
          <p:cNvCxnSpPr>
            <a:cxnSpLocks/>
          </p:cNvCxnSpPr>
          <p:nvPr/>
        </p:nvCxnSpPr>
        <p:spPr>
          <a:xfrm>
            <a:off x="6299181" y="3348303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23B41DE-1D8C-489C-AFE9-3E68779C6588}"/>
              </a:ext>
            </a:extLst>
          </p:cNvPr>
          <p:cNvCxnSpPr>
            <a:cxnSpLocks/>
          </p:cNvCxnSpPr>
          <p:nvPr/>
        </p:nvCxnSpPr>
        <p:spPr>
          <a:xfrm>
            <a:off x="446990" y="3260788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A3C3BB1A-0593-44E9-9B3F-1E22AA783C19}"/>
              </a:ext>
            </a:extLst>
          </p:cNvPr>
          <p:cNvCxnSpPr>
            <a:cxnSpLocks/>
          </p:cNvCxnSpPr>
          <p:nvPr/>
        </p:nvCxnSpPr>
        <p:spPr>
          <a:xfrm>
            <a:off x="4478889" y="3295513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7F28AC-1D3C-4B80-B7FA-D922D86E699D}"/>
              </a:ext>
            </a:extLst>
          </p:cNvPr>
          <p:cNvSpPr txBox="1"/>
          <p:nvPr/>
        </p:nvSpPr>
        <p:spPr>
          <a:xfrm>
            <a:off x="7218961" y="4080560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השמות שלנו –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משחק + שיח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להכרת השמות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5A3927-1BE3-4C27-8FE4-7B3D28CA5F7C}"/>
              </a:ext>
            </a:extLst>
          </p:cNvPr>
          <p:cNvSpPr txBox="1"/>
          <p:nvPr/>
        </p:nvSpPr>
        <p:spPr>
          <a:xfrm>
            <a:off x="5232942" y="4094060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צנצנת ההכרות</a:t>
            </a: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br>
              <a:rPr lang="en-US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גלגל ההכרות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להעמקת ההכרות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EA7185-FA1C-455B-86DD-BB35FE647A39}"/>
              </a:ext>
            </a:extLst>
          </p:cNvPr>
          <p:cNvSpPr txBox="1"/>
          <p:nvPr/>
        </p:nvSpPr>
        <p:spPr>
          <a:xfrm>
            <a:off x="3415991" y="4090205"/>
            <a:ext cx="22012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שיח בנושא הכרות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מחבר ישר 38">
            <a:extLst>
              <a:ext uri="{FF2B5EF4-FFF2-40B4-BE49-F238E27FC236}">
                <a16:creationId xmlns:a16="http://schemas.microsoft.com/office/drawing/2014/main" id="{169D1BAC-4703-4C2E-BE14-5415CCB388A6}"/>
              </a:ext>
            </a:extLst>
          </p:cNvPr>
          <p:cNvCxnSpPr>
            <a:cxnSpLocks/>
          </p:cNvCxnSpPr>
          <p:nvPr/>
        </p:nvCxnSpPr>
        <p:spPr>
          <a:xfrm>
            <a:off x="2628870" y="3297444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5199C7-0289-40EB-9F1D-2D940410E9C1}"/>
              </a:ext>
            </a:extLst>
          </p:cNvPr>
          <p:cNvSpPr txBox="1"/>
          <p:nvPr/>
        </p:nvSpPr>
        <p:spPr>
          <a:xfrm>
            <a:off x="-489411" y="3993045"/>
            <a:ext cx="22012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להרחבה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7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השקופיות הבאות מפרטות את מהלך השיעור ומיועדות להצגה בשיעור.</a:t>
            </a: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Heebo" panose="00000500000000000000" pitchFamily="2" charset="-79"/>
              <a:buChar char="«"/>
            </a:pPr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בגוף כל שקופית מופיע התוכן להקרנה ולעבודה עם התלמידים.</a:t>
            </a:r>
          </a:p>
          <a:p>
            <a:pPr marL="457200" indent="-457200">
              <a:buFont typeface="Heebo" panose="00000500000000000000" pitchFamily="2" charset="-79"/>
              <a:buChar char="«"/>
            </a:pPr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השקופית (בהערות) נמצאות הרחבות והנחיות לך – המחנך.</a:t>
            </a: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גרפיקה 4">
            <a:extLst>
              <a:ext uri="{FF2B5EF4-FFF2-40B4-BE49-F238E27FC236}">
                <a16:creationId xmlns:a16="http://schemas.microsoft.com/office/drawing/2014/main" id="{4057A2E4-550E-4E59-80DE-3C3349C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000" y="682190"/>
            <a:ext cx="4320000" cy="1116897"/>
          </a:xfrm>
          <a:prstGeom prst="rect">
            <a:avLst/>
          </a:prstGeom>
        </p:spPr>
      </p:pic>
      <p:sp>
        <p:nvSpPr>
          <p:cNvPr id="10" name="Google Shape;128;p5">
            <a:extLst>
              <a:ext uri="{FF2B5EF4-FFF2-40B4-BE49-F238E27FC236}">
                <a16:creationId xmlns:a16="http://schemas.microsoft.com/office/drawing/2014/main" id="{9A4BDBEB-C0D0-4DD2-9361-480F99A0533C}"/>
              </a:ext>
            </a:extLst>
          </p:cNvPr>
          <p:cNvSpPr txBox="1">
            <a:spLocks/>
          </p:cNvSpPr>
          <p:nvPr/>
        </p:nvSpPr>
        <p:spPr>
          <a:xfrm>
            <a:off x="8195968" y="713440"/>
            <a:ext cx="3996032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0000"/>
              </a:buClr>
              <a:defRPr/>
            </a:pPr>
            <a:r>
              <a:rPr lang="he-IL" sz="2600" b="1" dirty="0"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הנחיות להוראת השיעור</a:t>
            </a:r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AD702E1-44CD-49BC-8E96-E94D76500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5968" y="986537"/>
            <a:ext cx="672137" cy="5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/>
        </p:nvSpPr>
        <p:spPr>
          <a:xfrm>
            <a:off x="6335486" y="1630569"/>
            <a:ext cx="4746856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נַקְשִׁיב</a:t>
            </a:r>
            <a:r>
              <a:rPr lang="he-IL" sz="2800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 לַחֲבֵר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 מִמָּקוֹם </a:t>
            </a:r>
            <a:r>
              <a:rPr lang="he-IL" sz="280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מִתְעַנְיֵן</a:t>
            </a:r>
            <a:endParaRPr sz="28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5320579" y="5249967"/>
            <a:ext cx="5513239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r" rtl="1">
              <a:buClr>
                <a:srgbClr val="0070C0"/>
              </a:buClr>
              <a:buSzPts val="2400"/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נִזְכֹּר שֶׁהַנֶּאֱמָר בַּשִּׂיחַ נִשְׁאַר בֵּינֵנוּ</a:t>
            </a:r>
            <a:endParaRPr sz="2800" dirty="0">
              <a:solidFill>
                <a:srgbClr val="FB19F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198" y="2734170"/>
            <a:ext cx="2982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נְשַׁתֵּף מֵהַלֵּב וּנְכַבֵּד</a:t>
            </a:r>
            <a:endParaRPr lang="he-IL" sz="2800" b="1" u="sng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5FEBF757-7A64-4037-B4E2-0E9787A39191}"/>
              </a:ext>
            </a:extLst>
          </p:cNvPr>
          <p:cNvSpPr/>
          <p:nvPr/>
        </p:nvSpPr>
        <p:spPr>
          <a:xfrm>
            <a:off x="2777671" y="318732"/>
            <a:ext cx="692098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הַנְחָיוֹת לְשִׂיחַ מֵיטָבִי</a:t>
            </a:r>
          </a:p>
          <a:p>
            <a:pPr algn="ctr"/>
            <a:r>
              <a:rPr lang="he-IL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"איזהו מכובד, המכבד את הבריות" (אבות פרק ד')</a:t>
            </a:r>
          </a:p>
          <a:p>
            <a:pPr algn="ctr"/>
            <a:endParaRPr lang="he-IL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EF5FF86-4285-4579-9B9E-03AE5297D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841" y="5567574"/>
            <a:ext cx="3191660" cy="874321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BE51FB9-92AB-4580-B588-4AF06AF09015}"/>
              </a:ext>
            </a:extLst>
          </p:cNvPr>
          <p:cNvGrpSpPr/>
          <p:nvPr/>
        </p:nvGrpSpPr>
        <p:grpSpPr>
          <a:xfrm>
            <a:off x="260116" y="5652036"/>
            <a:ext cx="989143" cy="874321"/>
            <a:chOff x="2923822" y="2971800"/>
            <a:chExt cx="3629378" cy="3629378"/>
          </a:xfrm>
        </p:grpSpPr>
        <p:pic>
          <p:nvPicPr>
            <p:cNvPr id="3" name="גרפיקה 2" descr="הערה - לב שבור קו מיתאר">
              <a:extLst>
                <a:ext uri="{FF2B5EF4-FFF2-40B4-BE49-F238E27FC236}">
                  <a16:creationId xmlns:a16="http://schemas.microsoft.com/office/drawing/2014/main" id="{E366574D-19BE-48F0-9F90-1458A36D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93402207-716C-4E78-902D-112D90818E9E}"/>
                </a:ext>
              </a:extLst>
            </p:cNvPr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גרפיקה 8" descr="תג לב עם מילוי מלא">
            <a:extLst>
              <a:ext uri="{FF2B5EF4-FFF2-40B4-BE49-F238E27FC236}">
                <a16:creationId xmlns:a16="http://schemas.microsoft.com/office/drawing/2014/main" id="{7725D645-DF85-4D95-9B06-0BFE7796C7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9751" y="2538580"/>
            <a:ext cx="914400" cy="914400"/>
          </a:xfrm>
          <a:prstGeom prst="rect">
            <a:avLst/>
          </a:prstGeom>
        </p:spPr>
      </p:pic>
      <p:pic>
        <p:nvPicPr>
          <p:cNvPr id="21" name="גרפיקה 20" descr="אוזן עם מילוי מלא">
            <a:extLst>
              <a:ext uri="{FF2B5EF4-FFF2-40B4-BE49-F238E27FC236}">
                <a16:creationId xmlns:a16="http://schemas.microsoft.com/office/drawing/2014/main" id="{B8930401-2EF7-45DB-8A3F-22778F28CCD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743" y="1277411"/>
            <a:ext cx="1056548" cy="1056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48056" y="4035761"/>
            <a:ext cx="1957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נְדַבֵּר בִּרְשׁוּת</a:t>
            </a:r>
          </a:p>
        </p:txBody>
      </p:sp>
      <p:pic>
        <p:nvPicPr>
          <p:cNvPr id="19" name="Picture 2" descr="Hands, Counting, Gestures, Hand Gestures, Numeral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1403" r="75243" b="40732"/>
          <a:stretch/>
        </p:blipFill>
        <p:spPr bwMode="auto">
          <a:xfrm>
            <a:off x="11097379" y="3470887"/>
            <a:ext cx="846668" cy="13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ips, Kiss, Kissing, Line, Mouth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42" y="5191203"/>
            <a:ext cx="1016000" cy="5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1108" r="85104"/>
          <a:stretch/>
        </p:blipFill>
        <p:spPr>
          <a:xfrm>
            <a:off x="11031377" y="5105561"/>
            <a:ext cx="965365" cy="11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5F180E71-5E2B-4C26-9E9A-75B89B573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944" t="23304" r="50515"/>
          <a:stretch/>
        </p:blipFill>
        <p:spPr>
          <a:xfrm rot="5400000">
            <a:off x="757401" y="-1732856"/>
            <a:ext cx="4717560" cy="5606151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3821255" y="-85384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18A30-CEDF-464A-A848-E9A50F8F9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004456" y="1126195"/>
            <a:ext cx="8112511" cy="573180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B7A8D7E-7B83-4F8A-B7CD-6007A5D6579E}"/>
              </a:ext>
            </a:extLst>
          </p:cNvPr>
          <p:cNvSpPr txBox="1">
            <a:spLocks/>
          </p:cNvSpPr>
          <p:nvPr/>
        </p:nvSpPr>
        <p:spPr>
          <a:xfrm>
            <a:off x="3701512" y="2965880"/>
            <a:ext cx="6389545" cy="2052433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None/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מָה אֲנִי זוֹכֶר </a:t>
            </a:r>
            <a:r>
              <a:rPr lang="he-I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מֵהַשִּׁעוּר</a:t>
            </a: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שֶׁעָבַר?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מָה עָשִׂינוּ? עַל מָה שׂוֹחַחְנוּ?</a:t>
            </a:r>
          </a:p>
        </p:txBody>
      </p:sp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E1403EE-75AB-458E-A69A-2EF64F699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0743705" y="227495"/>
            <a:ext cx="964242" cy="1183388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5919257" y="0"/>
            <a:ext cx="4534228" cy="116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רֶגַע נִזְכָּרים...</a:t>
            </a:r>
          </a:p>
        </p:txBody>
      </p:sp>
    </p:spTree>
    <p:extLst>
      <p:ext uri="{BB962C8B-B14F-4D97-AF65-F5344CB8AC3E}">
        <p14:creationId xmlns:p14="http://schemas.microsoft.com/office/powerpoint/2010/main" val="302640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A1B867-A76A-428F-8CEF-2D364AF75B1B}"/>
              </a:ext>
            </a:extLst>
          </p:cNvPr>
          <p:cNvSpPr txBox="1">
            <a:spLocks/>
          </p:cNvSpPr>
          <p:nvPr/>
        </p:nvSpPr>
        <p:spPr>
          <a:xfrm>
            <a:off x="5484774" y="1719072"/>
            <a:ext cx="6391275" cy="440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שְׁנֵי הַיַּנְשׁוּפִים נִפְגְּשׁוּ – 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וְהֵם רוֹצִים לְהַכִּיר אֶחָד אֶת הַשֵּׁנִי.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מָה תַּצִּיעוּ לָהֶם לַעֲשׂוֹת?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C03B31A-A233-4BA1-81CF-EA53AEFF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dirty="0"/>
              <a:t>נִפְגָּשׁים וּמכירים</a:t>
            </a:r>
          </a:p>
        </p:txBody>
      </p:sp>
      <p:pic>
        <p:nvPicPr>
          <p:cNvPr id="6" name="Picture 2" descr="Owl, Cute, Nocturnal, Bird, Animal">
            <a:extLst>
              <a:ext uri="{FF2B5EF4-FFF2-40B4-BE49-F238E27FC236}">
                <a16:creationId xmlns:a16="http://schemas.microsoft.com/office/drawing/2014/main" id="{15D5089D-45AA-4802-A421-E6CDE2CC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1" y="3263653"/>
            <a:ext cx="6391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16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רשת">
  <a:themeElements>
    <a:clrScheme name="התאמה אישית 59">
      <a:dk1>
        <a:srgbClr val="000000"/>
      </a:dk1>
      <a:lt1>
        <a:srgbClr val="FFFFFF"/>
      </a:lt1>
      <a:dk2>
        <a:srgbClr val="C8ECF3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התאמה אישית 59">
    <a:dk1>
      <a:srgbClr val="000000"/>
    </a:dk1>
    <a:lt1>
      <a:srgbClr val="FFFFFF"/>
    </a:lt1>
    <a:dk2>
      <a:srgbClr val="C8ECF3"/>
    </a:dk2>
    <a:lt2>
      <a:srgbClr val="E7E6E6"/>
    </a:lt2>
    <a:accent1>
      <a:srgbClr val="39CDE7"/>
    </a:accent1>
    <a:accent2>
      <a:srgbClr val="60DE72"/>
    </a:accent2>
    <a:accent3>
      <a:srgbClr val="DDCC64"/>
    </a:accent3>
    <a:accent4>
      <a:srgbClr val="F49D50"/>
    </a:accent4>
    <a:accent5>
      <a:srgbClr val="E44951"/>
    </a:accent5>
    <a:accent6>
      <a:srgbClr val="D666F9"/>
    </a:accent6>
    <a:hlink>
      <a:srgbClr val="0070C0"/>
    </a:hlink>
    <a:folHlink>
      <a:srgbClr val="0070C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1275</Words>
  <Application>Microsoft Office PowerPoint</Application>
  <PresentationFormat>מסך רחב</PresentationFormat>
  <Paragraphs>265</Paragraphs>
  <Slides>25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David</vt:lpstr>
      <vt:lpstr>Gisha</vt:lpstr>
      <vt:lpstr>Heebo</vt:lpstr>
      <vt:lpstr>Libre Franklin Medium</vt:lpstr>
      <vt:lpstr>Noto Sans Symbols</vt:lpstr>
      <vt:lpstr>Wingdings</vt:lpstr>
      <vt:lpstr>ערכת נושא Office</vt:lpstr>
      <vt:lpstr>רשת</vt:lpstr>
      <vt:lpstr>מצגת של PowerPoint‏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מצגת של PowerPoint‏</vt:lpstr>
      <vt:lpstr>מצגת של PowerPoint‏</vt:lpstr>
      <vt:lpstr>נִפְגָּשׁים וּמכירים</vt:lpstr>
      <vt:lpstr>נִפְגָּשׁוֹת וּמכירים</vt:lpstr>
      <vt:lpstr>הַשֵּׁמוֹת שֶׁלָּנוּ</vt:lpstr>
      <vt:lpstr>מצגת של PowerPoint‏</vt:lpstr>
      <vt:lpstr>מצגת של PowerPoint‏</vt:lpstr>
      <vt:lpstr>הַשֵּׁמוֹת שֶׁלָּנוּ</vt:lpstr>
      <vt:lpstr>צִנְצֶנֶת הַהֶכֵּרוּת – שקף למחנך</vt:lpstr>
      <vt:lpstr>גַּלְגַּל הַהֶכֵּרוּת</vt:lpstr>
      <vt:lpstr>מצגת של PowerPoint‏</vt:lpstr>
      <vt:lpstr>נִפְגָּשׁים וּמכירים "הוי מקדים בשלום כל אדם" (אבות ד' ט"ו) </vt:lpstr>
      <vt:lpstr>נִפְגָּשׁים וּמכירים</vt:lpstr>
      <vt:lpstr>מצגת של PowerPoint‏</vt:lpstr>
      <vt:lpstr>מצגת של PowerPoint‏</vt:lpstr>
      <vt:lpstr>מצגת של PowerPoint‏</vt:lpstr>
      <vt:lpstr>מצגת של PowerPoint‏</vt:lpstr>
      <vt:lpstr>מְשִׂימָה לַהַפְסָקָה</vt:lpstr>
      <vt:lpstr>שקף למחנך - פעילות להרחבה: להכיר את השמות – משחק הזיכרון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נעמה קנטמן</cp:lastModifiedBy>
  <cp:revision>264</cp:revision>
  <dcterms:created xsi:type="dcterms:W3CDTF">2021-07-12T08:06:42Z</dcterms:created>
  <dcterms:modified xsi:type="dcterms:W3CDTF">2023-03-16T06:18:41Z</dcterms:modified>
</cp:coreProperties>
</file>