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7" r:id="rId1"/>
    <p:sldMasterId id="2147483773" r:id="rId2"/>
  </p:sldMasterIdLst>
  <p:notesMasterIdLst>
    <p:notesMasterId r:id="rId26"/>
  </p:notesMasterIdLst>
  <p:handoutMasterIdLst>
    <p:handoutMasterId r:id="rId27"/>
  </p:handoutMasterIdLst>
  <p:sldIdLst>
    <p:sldId id="577" r:id="rId3"/>
    <p:sldId id="549" r:id="rId4"/>
    <p:sldId id="550" r:id="rId5"/>
    <p:sldId id="551" r:id="rId6"/>
    <p:sldId id="259" r:id="rId7"/>
    <p:sldId id="538" r:id="rId8"/>
    <p:sldId id="576" r:id="rId9"/>
    <p:sldId id="543" r:id="rId10"/>
    <p:sldId id="552" r:id="rId11"/>
    <p:sldId id="557" r:id="rId12"/>
    <p:sldId id="565" r:id="rId13"/>
    <p:sldId id="566" r:id="rId14"/>
    <p:sldId id="567" r:id="rId15"/>
    <p:sldId id="568" r:id="rId16"/>
    <p:sldId id="558" r:id="rId17"/>
    <p:sldId id="574" r:id="rId18"/>
    <p:sldId id="569" r:id="rId19"/>
    <p:sldId id="559" r:id="rId20"/>
    <p:sldId id="579" r:id="rId21"/>
    <p:sldId id="564" r:id="rId22"/>
    <p:sldId id="575" r:id="rId23"/>
    <p:sldId id="548" r:id="rId24"/>
    <p:sldId id="554" r:id="rId2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3E2363-FD70-00F4-AB34-5AF45A2CBA8E}" name="il f" initials="if" userId="55409c53699153d6" providerId="Windows Live"/>
  <p188:author id="{D5143AD7-E749-5E1E-371D-A585C0C727CD}" name="User" initials="U" userId="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A8B"/>
    <a:srgbClr val="5F9EA0"/>
    <a:srgbClr val="5E9B9C"/>
    <a:srgbClr val="8CB9BA"/>
    <a:srgbClr val="C3DADB"/>
    <a:srgbClr val="F6FAF3"/>
    <a:srgbClr val="E2F0D9"/>
    <a:srgbClr val="1676A9"/>
    <a:srgbClr val="EFE73A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56" autoAdjust="0"/>
    <p:restoredTop sz="92778" autoAdjust="0"/>
  </p:normalViewPr>
  <p:slideViewPr>
    <p:cSldViewPr snapToGrid="0">
      <p:cViewPr varScale="1">
        <p:scale>
          <a:sx n="67" d="100"/>
          <a:sy n="67" d="100"/>
        </p:scale>
        <p:origin x="1194" y="7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569A15-DF6D-4FAE-B414-EF59EC2987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D3D49-5BF7-4723-904B-CEB0DA360D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22D37DA-69D2-426D-9E04-92F8B51FC416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92CF1-879F-49ED-A3D1-7A7F144CFB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39628-1193-497E-A155-A182DF2F2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ACA21FC-B9A1-4326-9357-1F4B276487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7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C67214-DAE9-4843-886C-36422AF0220E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822099-C4B9-4777-AC4D-E954DB6718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41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91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i="0" u="none" strike="noStrike" cap="none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מטרת הפעילות: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 הפעילות מאפשרת לתלמידים להתחבר בדרכים שונות לנושא האכפתיות בחייהם.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05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he-IL" sz="1200" b="0" i="0" u="none" strike="noStrike" cap="none" dirty="0">
                <a:solidFill>
                  <a:schemeClr val="tx1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המחנך יכול להפנות את תשומת הלב של התלמידים לכך שהתנהגויות אכפתיות ניתן לעשות במצבים שונים ובכל עת.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68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1" i="0" u="none" strike="noStrike" cap="none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מטרת הפעילות: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 הפעילות מאפשרת לתלמידים להתחבר בדרכים שונות לנושא האכפתיות בחייהם.</a:t>
            </a:r>
          </a:p>
          <a:p>
            <a:pPr algn="r" rtl="1"/>
            <a:endParaRPr lang="he-IL" sz="1200" b="0" i="0" u="none" strike="noStrike" cap="none" dirty="0">
              <a:solidFill>
                <a:srgbClr val="000000"/>
              </a:solidFill>
              <a:effectLst/>
              <a:latin typeface="David" panose="020E0502060401010101" pitchFamily="34" charset="-79"/>
              <a:ea typeface="Arial"/>
              <a:cs typeface="David" panose="020E0502060401010101" pitchFamily="34" charset="-79"/>
              <a:sym typeface="Arial"/>
            </a:endParaRPr>
          </a:p>
          <a:p>
            <a:pPr algn="r" rtl="1"/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פתקים להדפסה.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522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מסכמים שיעור: המחנך יבחר ענן אחד להתייחסות, אח"כ ניתן לאפשר לכל תלמיד</a:t>
            </a:r>
            <a:r>
              <a:rPr lang="he-IL" baseline="0" dirty="0"/>
              <a:t> </a:t>
            </a:r>
            <a:r>
              <a:rPr lang="he-IL" dirty="0"/>
              <a:t>לבחור משפט שהוא רוצה להתייחס בנוסף. </a:t>
            </a:r>
          </a:p>
          <a:p>
            <a:r>
              <a:rPr lang="he-IL" dirty="0"/>
              <a:t>נשמע כ- 5 תלמידים</a:t>
            </a:r>
            <a:endParaRPr lang="x-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039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יישום התנהגותי: </a:t>
            </a:r>
          </a:p>
          <a:p>
            <a:pPr marL="45720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התלמיד מצייר את הענן במחברת שלו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ומתבקש לחשוב על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דבר אחד שאותו הוא מתכוון לעשות כבר ממחר, בעקבות השיעור. </a:t>
            </a:r>
          </a:p>
          <a:p>
            <a:pPr marL="45720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ניתן לאפשר לחלק מהתלמידים לשתף כבר כעת בתובנות שלהם, ובנוסף, את שיעור כישורי חיים הבא להתחיל בשיתוף של תלמידים </a:t>
            </a:r>
            <a:r>
              <a: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נוספים שמעוניינים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בכך.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04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837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91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513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016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dirty="0"/>
              <a:t>חשוב לחזור על הכללים המרכזיים בכל שיעור</a:t>
            </a:r>
            <a:r>
              <a:rPr lang="he-IL" dirty="0"/>
              <a:t>, </a:t>
            </a:r>
            <a:r>
              <a:rPr lang="x-none" dirty="0"/>
              <a:t>על מנת לבסס מרחב בטוח המאפשר שיח רגשי בין ה</a:t>
            </a:r>
            <a:r>
              <a:rPr lang="he-IL" dirty="0"/>
              <a:t>תלמידים</a:t>
            </a:r>
            <a:r>
              <a:rPr lang="x-none" dirty="0"/>
              <a:t>.</a:t>
            </a:r>
            <a:r>
              <a:rPr lang="he-IL" b="0" dirty="0"/>
              <a:t>  </a:t>
            </a:r>
            <a:r>
              <a:rPr lang="he-IL" b="1" dirty="0"/>
              <a:t> </a:t>
            </a:r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535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i="0" u="none" strike="noStrike" cap="none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מטרת הפעילות - למחנך: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Arial"/>
                <a:cs typeface="David" panose="020E0502060401010101" pitchFamily="34" charset="-79"/>
                <a:sym typeface="Arial"/>
              </a:rPr>
              <a:t> להתנסות בהפניית קשב לזולת ולאפשר לו לחוש שאנחנו קשובים אליו.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38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he-IL" dirty="0">
                <a:solidFill>
                  <a:srgbClr val="002060"/>
                </a:solidFill>
              </a:rPr>
              <a:t>ישנן דרכים שונות שבהן נראה לאחרים שאנחנו קשובים אליהם.</a:t>
            </a:r>
          </a:p>
          <a:p>
            <a:pPr marL="45720" indent="0">
              <a:buNone/>
            </a:pPr>
            <a:r>
              <a:rPr lang="he-IL" dirty="0">
                <a:solidFill>
                  <a:srgbClr val="002060"/>
                </a:solidFill>
              </a:rPr>
              <a:t>הבעות הפנים, שפת הגוף, ההתנהגות והדברים של האחרים – מלמדים אותנו על הרגשות שלהם.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440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Gisha" panose="020B0502040204020203" pitchFamily="34" charset="-79"/>
                <a:ea typeface="Arial"/>
                <a:cs typeface="Gisha" panose="020B0502040204020203" pitchFamily="34" charset="-79"/>
                <a:sym typeface="Arial"/>
              </a:rPr>
              <a:t>ביום-יום נרצה לשים לב זה לזה, לראות זה</a:t>
            </a:r>
            <a:r>
              <a:rPr lang="he-IL" sz="1200" b="0" i="0" u="none" strike="noStrike" cap="none" baseline="0" dirty="0">
                <a:solidFill>
                  <a:srgbClr val="000000"/>
                </a:solidFill>
                <a:effectLst/>
                <a:latin typeface="Gisha" panose="020B0502040204020203" pitchFamily="34" charset="-79"/>
                <a:ea typeface="Arial"/>
                <a:cs typeface="Gisha" panose="020B0502040204020203" pitchFamily="34" charset="-79"/>
                <a:sym typeface="Arial"/>
              </a:rPr>
              <a:t> 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Gisha" panose="020B0502040204020203" pitchFamily="34" charset="-79"/>
                <a:ea typeface="Arial"/>
                <a:cs typeface="Gisha" panose="020B0502040204020203" pitchFamily="34" charset="-79"/>
                <a:sym typeface="Arial"/>
              </a:rPr>
              <a:t>את זה – </a:t>
            </a:r>
          </a:p>
          <a:p>
            <a:pPr marL="4572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cap="none" dirty="0">
                <a:solidFill>
                  <a:srgbClr val="000000"/>
                </a:solidFill>
                <a:latin typeface="Gisha" panose="020B0502040204020203" pitchFamily="34" charset="-79"/>
                <a:ea typeface="Arial"/>
                <a:cs typeface="Gisha" panose="020B0502040204020203" pitchFamily="34" charset="-79"/>
              </a:rPr>
              <a:t>לראות את הרגשות, את הצרכים ואת הרצונות של האחרים.</a:t>
            </a:r>
            <a:br>
              <a:rPr lang="he-IL" sz="1200" b="0" i="0" u="none" strike="noStrike" cap="none" dirty="0">
                <a:solidFill>
                  <a:srgbClr val="000000"/>
                </a:solidFill>
                <a:effectLst/>
                <a:latin typeface="Gisha" panose="020B0502040204020203" pitchFamily="34" charset="-79"/>
                <a:ea typeface="Arial"/>
                <a:cs typeface="Gisha" panose="020B0502040204020203" pitchFamily="34" charset="-79"/>
                <a:sym typeface="Arial"/>
              </a:rPr>
            </a:b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Gisha" panose="020B0502040204020203" pitchFamily="34" charset="-79"/>
                <a:ea typeface="Arial"/>
                <a:cs typeface="Gisha" panose="020B0502040204020203" pitchFamily="34" charset="-79"/>
                <a:sym typeface="Arial"/>
              </a:rPr>
              <a:t>התחשבות היא, בין היתר, ראיית האחרים והבנת רגשותיהם  וצרכיהם.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007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0E3398-2657-4F6F-BF7B-6BC9EDFE2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CD03588-CA40-494F-8584-479160E78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E5CFD69-EC81-4C5E-841E-4B6E86A6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1F23564-6ACB-404C-B52A-C769435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16B57C-D3BD-48C9-8456-35317E7E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234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7B1B7C-8CF0-4E44-AF52-AA47D5CA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09E9676-374D-4259-97B5-116CF013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6ECD3CE-7979-4CB7-951B-31A92F9A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7A87849-E89E-4B56-98F6-3E18D2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C726207-4F11-43AD-88C6-7DD4572D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67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BBB1B49-8599-41D5-B9F4-AEDB500C5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A012F9E-65D2-42AF-9903-9B43527F4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9DB033-8B1D-49E3-8EC5-766797F6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8F9117B-74E8-4E06-BF76-B662439B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229C3CE-D5B2-4638-B900-A59B4D40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873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40335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548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1775691" y="143362"/>
            <a:ext cx="8640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315592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941782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המסר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43910" y="2218749"/>
            <a:ext cx="83658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32581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37784" flipH="1" flipV="1">
            <a:off x="9720414" y="316224"/>
            <a:ext cx="1142698" cy="584334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נלמד היום?</a:t>
            </a:r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BC35D64-8124-4ADF-9883-D3A8B3089A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137435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916ED5F6-E4D6-425A-9C8F-B4977DBDCBA9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D3B85-B724-4877-883C-F26E8D1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0E9F02-A29A-4F15-95B6-7643DB7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4A7E98-AFBC-4386-90F2-F98603E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D4F01A1D-4563-4119-A0A9-05C6A9A2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90837" y="1866284"/>
            <a:ext cx="3468362" cy="2846131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993743B-5484-4146-8613-ED3F4314D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15383" y="3875344"/>
            <a:ext cx="3468362" cy="2846131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4C474A6-BC2C-4209-8834-EA7BDB5B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369" y="1688935"/>
            <a:ext cx="3246583" cy="284613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6703C86-955A-40A2-837B-45919A8AD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137" y="4116530"/>
            <a:ext cx="3392995" cy="2445039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DE8E445-C8EF-4BFC-9B0A-C3174B7F9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78" y="59823"/>
            <a:ext cx="2828636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4288502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- אפשר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CB9281F9-769A-456F-8721-256B9AC22DD6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4936ADC-3E24-42B8-9C25-733C5E99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92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מציין מיקום של מספר שקופית 19">
            <a:extLst>
              <a:ext uri="{FF2B5EF4-FFF2-40B4-BE49-F238E27FC236}">
                <a16:creationId xmlns:a16="http://schemas.microsoft.com/office/drawing/2014/main" id="{973E36F7-73A1-4E63-9DC6-34A7DE6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C14CF1DD-0791-4885-8134-1FDD89D6D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835091"/>
            <a:ext cx="1858858" cy="135337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6B2CB72F-0D80-44B4-BBA0-671F2614AA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676" y="2606675"/>
            <a:ext cx="2649310" cy="1845831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0FDB170-DF69-4778-8A75-3FB0B75F5C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8232" y="682291"/>
            <a:ext cx="2814200" cy="1833103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D9D78584-7D1D-456C-9A32-004A5DBD9C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6789" y="4787831"/>
            <a:ext cx="1805401" cy="1978522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A54F9F6-8A72-406A-BBB1-D41A4A366D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8922" y="2728697"/>
            <a:ext cx="2089237" cy="1845831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B76A9985-146F-4A74-872B-60522959D7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32649" y="4758566"/>
            <a:ext cx="2089238" cy="1644719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73EC279A-A7AF-4348-9B40-1437635001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0831" y="730316"/>
            <a:ext cx="1811014" cy="1562930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58D03E0-C98A-4EC6-B3CF-195C5D928C8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5550" y="4839928"/>
            <a:ext cx="2287991" cy="14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0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24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B21B2F-F883-4CB3-A731-95206B93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FF2D1E6-3AB2-4138-A71D-FF06FEB2D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4CC89E2-B483-42AE-8667-2112D263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F71417-BCB6-49E3-9008-E52C85A9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743C1E-C256-4088-B31A-5A3D5C13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780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689813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170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018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05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5429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37784" flipH="1" flipV="1">
            <a:off x="9720414" y="316224"/>
            <a:ext cx="1142698" cy="584334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נלמד היום?</a:t>
            </a:r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BC35D64-8124-4ADF-9883-D3A8B3089A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1392413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863535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1775691" y="143362"/>
            <a:ext cx="8640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1262586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941782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המסר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43910" y="2218749"/>
            <a:ext cx="83658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2164279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916ED5F6-E4D6-425A-9C8F-B4977DBDCBA9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D3B85-B724-4877-883C-F26E8D1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0E9F02-A29A-4F15-95B6-7643DB7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4A7E98-AFBC-4386-90F2-F98603E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D4F01A1D-4563-4119-A0A9-05C6A9A2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90837" y="1866284"/>
            <a:ext cx="3468362" cy="2846131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993743B-5484-4146-8613-ED3F4314D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15383" y="3875344"/>
            <a:ext cx="3468362" cy="2846131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4C474A6-BC2C-4209-8834-EA7BDB5B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369" y="1688935"/>
            <a:ext cx="3246583" cy="284613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6703C86-955A-40A2-837B-45919A8AD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137" y="4116530"/>
            <a:ext cx="3392995" cy="2445039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DE8E445-C8EF-4BFC-9B0A-C3174B7F9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78" y="59823"/>
            <a:ext cx="2828636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41532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F5B532-3D12-41DB-9446-8045F0FA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A608C0A-D288-44F2-824B-6716315E8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FD829E-CB48-4D90-8E7D-14BC7936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38A7A2-4BFE-4B0A-AF15-F782A342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8402FB-0383-41F7-A5A8-1ED8B2D6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4322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- אפשר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CB9281F9-769A-456F-8721-256B9AC22DD6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4936ADC-3E24-42B8-9C25-733C5E99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92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מציין מיקום של מספר שקופית 19">
            <a:extLst>
              <a:ext uri="{FF2B5EF4-FFF2-40B4-BE49-F238E27FC236}">
                <a16:creationId xmlns:a16="http://schemas.microsoft.com/office/drawing/2014/main" id="{973E36F7-73A1-4E63-9DC6-34A7DE6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C14CF1DD-0791-4885-8134-1FDD89D6D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835091"/>
            <a:ext cx="1858858" cy="135337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6B2CB72F-0D80-44B4-BBA0-671F2614AA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676" y="2606675"/>
            <a:ext cx="2649310" cy="1845831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0FDB170-DF69-4778-8A75-3FB0B75F5C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8232" y="682291"/>
            <a:ext cx="2814200" cy="1833103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D9D78584-7D1D-456C-9A32-004A5DBD9C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6789" y="4787831"/>
            <a:ext cx="1805401" cy="1978522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A54F9F6-8A72-406A-BBB1-D41A4A366D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8922" y="2728697"/>
            <a:ext cx="2089237" cy="1845831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B76A9985-146F-4A74-872B-60522959D7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32649" y="4758566"/>
            <a:ext cx="2089238" cy="1644719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73EC279A-A7AF-4348-9B40-1437635001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0831" y="730316"/>
            <a:ext cx="1811014" cy="1562930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58D03E0-C98A-4EC6-B3CF-195C5D928C8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5550" y="4839928"/>
            <a:ext cx="2287991" cy="14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81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4845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592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150146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6CB25C-E2FF-473E-A8C9-CC0629EA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885496-C9AF-4C0E-9E1D-AE2D0E316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181859E-C9A4-4356-84C9-8A73E3B46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9520C56-2299-479E-BC4B-35E17097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AD52E9A-158C-403F-A50C-2DE3733A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E247F2D-6E77-47E3-B5E8-47E76504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28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615813-A05F-42B1-BD5E-230E85E7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A18F644-E88D-4605-9E07-48B96A5E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FA727CE-41D4-4DF7-87DB-3A0144ED7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2606D11-BF84-4375-A024-7AE096E7D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953F6D2-D205-4185-ADCF-8F857B1E1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DC83179-A252-49F4-BB15-ED801102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80680A7-1A66-4BF7-92EC-05E019AC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21595AD-EDAA-4E40-98A6-10A45B8C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104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7E5E11-09FF-42CC-8183-468FD897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B099081-12A4-429D-9587-D01AC5C0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1FEC050-0C85-4F2D-9A67-470BF23B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E3457F2-D741-475A-BFE0-C8CC65F4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69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717800-7B0B-4D0C-A67C-0534A57E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3B93E9E-AB29-4D24-8EC9-C1400FED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D734004-5C93-4748-9884-AAAE8E3C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220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BEA99-E96A-4B93-9EEF-BCC24C1A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FFA5CD-81E4-467F-881F-49B6BA93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E67C162-B2FE-479D-8D91-34E5E4546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53046A9-C705-4388-BF9D-21290989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7D4C360-0A28-451A-ABC7-F5B202BD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1F48A14-2BD9-438D-B87F-C3EBA006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216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99F2CA-38A8-4509-B96E-9F50B6D8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6890EEB-D865-4C6B-961E-15939E473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0609551-EAC5-4A44-9F9C-7FD8D2053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3B88D95-2A98-40E0-AFE0-A732C013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A91974F-BD1A-4B76-90B4-47D2A370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B268503-B965-4C8C-AD14-6D78F60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29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3B087C6-845F-49E2-802C-861CD705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B328178-3766-456D-9ABA-422E24FD5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E402773-3D95-4584-8CF0-1388294E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8B7F29E-34D8-4145-B841-534496BA7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E5768BB-7697-410D-A8F7-1241A7C6E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72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662" r:id="rId16"/>
    <p:sldLayoutId id="2147483666" r:id="rId17"/>
    <p:sldLayoutId id="2147483667" r:id="rId18"/>
    <p:sldLayoutId id="2147483664" r:id="rId19"/>
    <p:sldLayoutId id="2147483665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288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FA3F45E0-FBE1-454E-AA00-74A228EAA1C6}"/>
              </a:ext>
            </a:extLst>
          </p:cNvPr>
          <p:cNvSpPr/>
          <p:nvPr/>
        </p:nvSpPr>
        <p:spPr>
          <a:xfrm>
            <a:off x="0" y="-188739"/>
            <a:ext cx="12199673" cy="5069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B5A58E6-3E8C-41F7-A006-FBCB6FD1EA00}"/>
              </a:ext>
            </a:extLst>
          </p:cNvPr>
          <p:cNvSpPr/>
          <p:nvPr/>
        </p:nvSpPr>
        <p:spPr>
          <a:xfrm>
            <a:off x="-1" y="2594478"/>
            <a:ext cx="12199673" cy="4263522"/>
          </a:xfrm>
          <a:prstGeom prst="rect">
            <a:avLst/>
          </a:prstGeom>
          <a:solidFill>
            <a:srgbClr val="5F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38D60ED1-6C59-4198-9D78-1D9A11D26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6" y="5122105"/>
            <a:ext cx="5253202" cy="131277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C597C1D-9ED8-420A-9EA9-A542C8319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B8EF0F8-90DD-433D-894C-960AC1D5239D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משרד החינוך</a:t>
            </a:r>
          </a:p>
          <a:p>
            <a:pPr algn="ctr">
              <a:lnSpc>
                <a:spcPts val="800"/>
              </a:lnSpc>
            </a:pPr>
            <a:r>
              <a:rPr lang="he-IL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מינהל</a:t>
            </a: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פדגוגי</a:t>
            </a:r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 בכיר שירות פסיכולוגי ייעוצי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027117B-69E5-4AAA-B77C-1A1D1E8542FB}"/>
              </a:ext>
            </a:extLst>
          </p:cNvPr>
          <p:cNvSpPr/>
          <p:nvPr/>
        </p:nvSpPr>
        <p:spPr>
          <a:xfrm>
            <a:off x="1463714" y="173192"/>
            <a:ext cx="9221755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he-IL" sz="4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יחידת לימוד בכישורי חיים</a:t>
            </a:r>
          </a:p>
          <a:p>
            <a:pPr algn="ctr">
              <a:lnSpc>
                <a:spcPts val="5600"/>
              </a:lnSpc>
            </a:pPr>
            <a:r>
              <a:rPr lang="he-IL" sz="48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חברים, סובלנות ומניעת אלימות</a:t>
            </a:r>
            <a:r>
              <a:rPr lang="he-IL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algn="ctr">
              <a:lnSpc>
                <a:spcPts val="5600"/>
              </a:lnSpc>
            </a:pPr>
            <a:r>
              <a:rPr lang="he-IL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הכיתה האכפתית – יצירת קשרים מיטביים בכיתה</a:t>
            </a:r>
            <a:r>
              <a:rPr lang="he-IL" sz="9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br>
              <a:rPr lang="he-IL" sz="48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lang="he-IL" sz="48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>
              <a:lnSpc>
                <a:spcPts val="5600"/>
              </a:lnSpc>
            </a:pPr>
            <a:endParaRPr lang="he-IL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D2C2BE8-6928-497C-B9ED-07A4D22CC4D1}"/>
              </a:ext>
            </a:extLst>
          </p:cNvPr>
          <p:cNvSpPr txBox="1"/>
          <p:nvPr/>
        </p:nvSpPr>
        <p:spPr>
          <a:xfrm>
            <a:off x="1463713" y="2839956"/>
            <a:ext cx="922175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kern="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שיעור ראשון</a:t>
            </a:r>
            <a:endParaRPr lang="he-IL" sz="40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/>
            <a:r>
              <a:rPr lang="he-IL" sz="54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מעבירים את זה הלאה</a:t>
            </a:r>
            <a:endParaRPr lang="en-US" sz="5400" b="1" kern="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D0D38DF-2529-4779-91E0-FD3504A02758}"/>
              </a:ext>
            </a:extLst>
          </p:cNvPr>
          <p:cNvSpPr txBox="1"/>
          <p:nvPr/>
        </p:nvSpPr>
        <p:spPr>
          <a:xfrm>
            <a:off x="5494354" y="4986486"/>
            <a:ext cx="7182637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כתה ד' </a:t>
            </a:r>
          </a:p>
          <a:p>
            <a:pPr algn="ctr">
              <a:lnSpc>
                <a:spcPts val="5600"/>
              </a:lnSpc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בנים – תלמודי תורה חמ"ד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5C26E662-7F49-4D65-ADA1-A3CFCE9FC615}"/>
              </a:ext>
            </a:extLst>
          </p:cNvPr>
          <p:cNvSpPr txBox="1"/>
          <p:nvPr/>
        </p:nvSpPr>
        <p:spPr>
          <a:xfrm>
            <a:off x="-1173372" y="5017777"/>
            <a:ext cx="6426575" cy="1497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מיומנות מרכזית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he-IL" sz="2000" dirty="0">
                <a:solidFill>
                  <a:srgbClr val="00206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מודעות חברתית:</a:t>
            </a:r>
          </a:p>
          <a:p>
            <a:pPr algn="ctr">
              <a:lnSpc>
                <a:spcPct val="110000"/>
              </a:lnSpc>
              <a:buClr>
                <a:srgbClr val="000000"/>
              </a:buClr>
              <a:defRPr/>
            </a:pPr>
            <a:r>
              <a:rPr kumimoji="0" lang="he-IL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David"/>
              </a:rPr>
              <a:t>הבנת ההשפעה</a:t>
            </a:r>
          </a:p>
          <a:p>
            <a:pPr algn="ctr">
              <a:lnSpc>
                <a:spcPct val="110000"/>
              </a:lnSpc>
              <a:buClr>
                <a:srgbClr val="000000"/>
              </a:buClr>
              <a:defRPr/>
            </a:pPr>
            <a:r>
              <a:rPr kumimoji="0" lang="he-IL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David"/>
              </a:rPr>
              <a:t>שיש לפעולות הפרט על האחרים</a:t>
            </a:r>
            <a:endParaRPr kumimoji="0" lang="he-IL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6" name="תמונה 5" descr="תמונה שמכילה אביזר&#10;&#10;התיאור נוצר באופן אוטומטי">
            <a:extLst>
              <a:ext uri="{FF2B5EF4-FFF2-40B4-BE49-F238E27FC236}">
                <a16:creationId xmlns:a16="http://schemas.microsoft.com/office/drawing/2014/main" id="{E9CDA42E-6B09-4615-936F-BA3DABFE7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1" t="314" b="1"/>
          <a:stretch/>
        </p:blipFill>
        <p:spPr>
          <a:xfrm>
            <a:off x="9713113" y="60659"/>
            <a:ext cx="2401712" cy="5287383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175255C-6F87-4107-A6EF-DF5859BECF3F}"/>
              </a:ext>
            </a:extLst>
          </p:cNvPr>
          <p:cNvSpPr txBox="1"/>
          <p:nvPr/>
        </p:nvSpPr>
        <p:spPr>
          <a:xfrm>
            <a:off x="11448783" y="-184666"/>
            <a:ext cx="6499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בס"ד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4E65805-7B0B-F177-0270-2C63979D4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052" y="225149"/>
            <a:ext cx="132904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3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1F944B9-04B1-43CF-8209-C54483A2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e-IL" sz="7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פתיחה - משחק המראה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F6567F-CEF4-48CD-86D6-7884433129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C568DC1-4B21-4172-BEFA-94E02A9B2C34}"/>
              </a:ext>
            </a:extLst>
          </p:cNvPr>
          <p:cNvSpPr txBox="1">
            <a:spLocks/>
          </p:cNvSpPr>
          <p:nvPr/>
        </p:nvSpPr>
        <p:spPr>
          <a:xfrm>
            <a:off x="644416" y="2087620"/>
            <a:ext cx="10903168" cy="3876870"/>
          </a:xfrm>
          <a:custGeom>
            <a:avLst/>
            <a:gdLst>
              <a:gd name="connsiteX0" fmla="*/ 0 w 10903168"/>
              <a:gd name="connsiteY0" fmla="*/ 0 h 3876870"/>
              <a:gd name="connsiteX1" fmla="*/ 10903168 w 10903168"/>
              <a:gd name="connsiteY1" fmla="*/ 0 h 3876870"/>
              <a:gd name="connsiteX2" fmla="*/ 10903168 w 10903168"/>
              <a:gd name="connsiteY2" fmla="*/ 3876870 h 3876870"/>
              <a:gd name="connsiteX3" fmla="*/ 0 w 10903168"/>
              <a:gd name="connsiteY3" fmla="*/ 3876870 h 3876870"/>
              <a:gd name="connsiteX4" fmla="*/ 0 w 10903168"/>
              <a:gd name="connsiteY4" fmla="*/ 0 h 3876870"/>
              <a:gd name="connsiteX0" fmla="*/ 0 w 10903168"/>
              <a:gd name="connsiteY0" fmla="*/ 0 h 3876870"/>
              <a:gd name="connsiteX1" fmla="*/ 10903168 w 10903168"/>
              <a:gd name="connsiteY1" fmla="*/ 0 h 3876870"/>
              <a:gd name="connsiteX2" fmla="*/ 10903168 w 10903168"/>
              <a:gd name="connsiteY2" fmla="*/ 3876870 h 3876870"/>
              <a:gd name="connsiteX3" fmla="*/ 0 w 10903168"/>
              <a:gd name="connsiteY3" fmla="*/ 3876870 h 3876870"/>
              <a:gd name="connsiteX4" fmla="*/ 0 w 10903168"/>
              <a:gd name="connsiteY4" fmla="*/ 0 h 3876870"/>
              <a:gd name="connsiteX0" fmla="*/ 0 w 10903168"/>
              <a:gd name="connsiteY0" fmla="*/ 0 h 3876870"/>
              <a:gd name="connsiteX1" fmla="*/ 10903168 w 10903168"/>
              <a:gd name="connsiteY1" fmla="*/ 0 h 3876870"/>
              <a:gd name="connsiteX2" fmla="*/ 10903168 w 10903168"/>
              <a:gd name="connsiteY2" fmla="*/ 3876870 h 3876870"/>
              <a:gd name="connsiteX3" fmla="*/ 0 w 10903168"/>
              <a:gd name="connsiteY3" fmla="*/ 3876870 h 3876870"/>
              <a:gd name="connsiteX4" fmla="*/ 0 w 10903168"/>
              <a:gd name="connsiteY4" fmla="*/ 0 h 38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3168" h="3876870" fill="none" extrusionOk="0">
                <a:moveTo>
                  <a:pt x="0" y="0"/>
                </a:moveTo>
                <a:cubicBezTo>
                  <a:pt x="2127712" y="625453"/>
                  <a:pt x="9158518" y="-141562"/>
                  <a:pt x="10903168" y="0"/>
                </a:cubicBezTo>
                <a:cubicBezTo>
                  <a:pt x="10657788" y="1585448"/>
                  <a:pt x="10775302" y="2637327"/>
                  <a:pt x="10903168" y="3876870"/>
                </a:cubicBezTo>
                <a:cubicBezTo>
                  <a:pt x="5961041" y="4522371"/>
                  <a:pt x="2602619" y="3938833"/>
                  <a:pt x="0" y="3876870"/>
                </a:cubicBezTo>
                <a:cubicBezTo>
                  <a:pt x="-268061" y="3608421"/>
                  <a:pt x="-160965" y="826287"/>
                  <a:pt x="0" y="0"/>
                </a:cubicBezTo>
                <a:close/>
              </a:path>
              <a:path w="10903168" h="3876870" stroke="0" extrusionOk="0">
                <a:moveTo>
                  <a:pt x="0" y="0"/>
                </a:moveTo>
                <a:cubicBezTo>
                  <a:pt x="5116218" y="556651"/>
                  <a:pt x="8914238" y="-341891"/>
                  <a:pt x="10903168" y="0"/>
                </a:cubicBezTo>
                <a:cubicBezTo>
                  <a:pt x="10891055" y="532368"/>
                  <a:pt x="10986820" y="2454157"/>
                  <a:pt x="10903168" y="3876870"/>
                </a:cubicBezTo>
                <a:cubicBezTo>
                  <a:pt x="8621368" y="4053291"/>
                  <a:pt x="4649873" y="4853467"/>
                  <a:pt x="0" y="3876870"/>
                </a:cubicBezTo>
                <a:cubicBezTo>
                  <a:pt x="-46002" y="2919129"/>
                  <a:pt x="81793" y="1903486"/>
                  <a:pt x="0" y="0"/>
                </a:cubicBezTo>
                <a:close/>
              </a:path>
              <a:path w="10903168" h="3876870" fill="none" stroke="0" extrusionOk="0">
                <a:moveTo>
                  <a:pt x="0" y="0"/>
                </a:moveTo>
                <a:cubicBezTo>
                  <a:pt x="2501387" y="-284287"/>
                  <a:pt x="8968837" y="-22633"/>
                  <a:pt x="10903168" y="0"/>
                </a:cubicBezTo>
                <a:cubicBezTo>
                  <a:pt x="10769535" y="1640874"/>
                  <a:pt x="10880225" y="2512529"/>
                  <a:pt x="10903168" y="3876870"/>
                </a:cubicBezTo>
                <a:cubicBezTo>
                  <a:pt x="5885112" y="4183085"/>
                  <a:pt x="2381265" y="3662274"/>
                  <a:pt x="0" y="3876870"/>
                </a:cubicBezTo>
                <a:cubicBezTo>
                  <a:pt x="-236795" y="3480617"/>
                  <a:pt x="-168766" y="649223"/>
                  <a:pt x="0" y="0"/>
                </a:cubicBezTo>
                <a:close/>
              </a:path>
              <a:path w="10903168" h="3876870" fill="none" stroke="0" extrusionOk="0">
                <a:moveTo>
                  <a:pt x="0" y="0"/>
                </a:moveTo>
                <a:cubicBezTo>
                  <a:pt x="2321105" y="141805"/>
                  <a:pt x="9143447" y="56383"/>
                  <a:pt x="10903168" y="0"/>
                </a:cubicBezTo>
                <a:cubicBezTo>
                  <a:pt x="10708640" y="1544485"/>
                  <a:pt x="10982603" y="2643008"/>
                  <a:pt x="10903168" y="3876870"/>
                </a:cubicBezTo>
                <a:cubicBezTo>
                  <a:pt x="5995989" y="4344737"/>
                  <a:pt x="2155024" y="3634412"/>
                  <a:pt x="0" y="3876870"/>
                </a:cubicBezTo>
                <a:cubicBezTo>
                  <a:pt x="-261936" y="3606027"/>
                  <a:pt x="-136837" y="75819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71521049">
                  <a:custGeom>
                    <a:avLst/>
                    <a:gdLst>
                      <a:gd name="connsiteX0" fmla="*/ 0 w 10903168"/>
                      <a:gd name="connsiteY0" fmla="*/ 0 h 3876870"/>
                      <a:gd name="connsiteX1" fmla="*/ 10903168 w 10903168"/>
                      <a:gd name="connsiteY1" fmla="*/ 0 h 3876870"/>
                      <a:gd name="connsiteX2" fmla="*/ 10903168 w 10903168"/>
                      <a:gd name="connsiteY2" fmla="*/ 3876870 h 3876870"/>
                      <a:gd name="connsiteX3" fmla="*/ 0 w 10903168"/>
                      <a:gd name="connsiteY3" fmla="*/ 3876870 h 3876870"/>
                      <a:gd name="connsiteX4" fmla="*/ 0 w 10903168"/>
                      <a:gd name="connsiteY4" fmla="*/ 0 h 3876870"/>
                      <a:gd name="connsiteX0" fmla="*/ 0 w 10903168"/>
                      <a:gd name="connsiteY0" fmla="*/ 0 h 3876870"/>
                      <a:gd name="connsiteX1" fmla="*/ 10903168 w 10903168"/>
                      <a:gd name="connsiteY1" fmla="*/ 0 h 3876870"/>
                      <a:gd name="connsiteX2" fmla="*/ 10903168 w 10903168"/>
                      <a:gd name="connsiteY2" fmla="*/ 3876870 h 3876870"/>
                      <a:gd name="connsiteX3" fmla="*/ 0 w 10903168"/>
                      <a:gd name="connsiteY3" fmla="*/ 3876870 h 3876870"/>
                      <a:gd name="connsiteX4" fmla="*/ 0 w 10903168"/>
                      <a:gd name="connsiteY4" fmla="*/ 0 h 387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03168" h="3876870" fill="none" extrusionOk="0">
                        <a:moveTo>
                          <a:pt x="0" y="0"/>
                        </a:moveTo>
                        <a:cubicBezTo>
                          <a:pt x="2109477" y="404055"/>
                          <a:pt x="9033911" y="58939"/>
                          <a:pt x="10903168" y="0"/>
                        </a:cubicBezTo>
                        <a:cubicBezTo>
                          <a:pt x="10726269" y="1652956"/>
                          <a:pt x="10846830" y="2643086"/>
                          <a:pt x="10903168" y="3876870"/>
                        </a:cubicBezTo>
                        <a:cubicBezTo>
                          <a:pt x="6072995" y="4214315"/>
                          <a:pt x="2498559" y="3775178"/>
                          <a:pt x="0" y="3876870"/>
                        </a:cubicBezTo>
                        <a:cubicBezTo>
                          <a:pt x="-245862" y="3588514"/>
                          <a:pt x="-148866" y="854815"/>
                          <a:pt x="0" y="0"/>
                        </a:cubicBezTo>
                        <a:close/>
                      </a:path>
                      <a:path w="10903168" h="3876870" stroke="0" extrusionOk="0">
                        <a:moveTo>
                          <a:pt x="0" y="0"/>
                        </a:moveTo>
                        <a:cubicBezTo>
                          <a:pt x="4886865" y="322926"/>
                          <a:pt x="8738468" y="-153045"/>
                          <a:pt x="10903168" y="0"/>
                        </a:cubicBezTo>
                        <a:cubicBezTo>
                          <a:pt x="10823115" y="594179"/>
                          <a:pt x="10976275" y="2492275"/>
                          <a:pt x="10903168" y="3876870"/>
                        </a:cubicBezTo>
                        <a:cubicBezTo>
                          <a:pt x="8223433" y="4005382"/>
                          <a:pt x="5021947" y="4400826"/>
                          <a:pt x="0" y="3876870"/>
                        </a:cubicBezTo>
                        <a:cubicBezTo>
                          <a:pt x="-95734" y="3098178"/>
                          <a:pt x="55760" y="1834003"/>
                          <a:pt x="0" y="0"/>
                        </a:cubicBezTo>
                        <a:close/>
                      </a:path>
                      <a:path w="10903168" h="3876870" fill="none" stroke="0" extrusionOk="0">
                        <a:moveTo>
                          <a:pt x="0" y="0"/>
                        </a:moveTo>
                        <a:cubicBezTo>
                          <a:pt x="2235227" y="-155270"/>
                          <a:pt x="9078898" y="158325"/>
                          <a:pt x="10903168" y="0"/>
                        </a:cubicBezTo>
                        <a:cubicBezTo>
                          <a:pt x="10799903" y="1711311"/>
                          <a:pt x="10943950" y="2649541"/>
                          <a:pt x="10903168" y="3876870"/>
                        </a:cubicBezTo>
                        <a:cubicBezTo>
                          <a:pt x="6035295" y="4163322"/>
                          <a:pt x="2238040" y="3618642"/>
                          <a:pt x="0" y="3876870"/>
                        </a:cubicBezTo>
                        <a:cubicBezTo>
                          <a:pt x="-227116" y="3594194"/>
                          <a:pt x="-103793" y="7461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1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התחלקו לזוגות ושחקו את "משחק המראה" באופן הבא:</a:t>
            </a:r>
            <a:b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he-I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אחד מבני הזוג יציג תנועות.</a:t>
            </a:r>
          </a:p>
          <a:p>
            <a:pPr marL="45720" indent="0">
              <a:buFont typeface="Arial" panose="020B0604020202020204" pitchFamily="34" charset="0"/>
              <a:buNone/>
            </a:pPr>
            <a:br>
              <a:rPr lang="he-I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he-I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על בן הזוג לחקות במדויק את התנועות והבעות הפנים שהוצגו לו.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" indent="0">
              <a:buFont typeface="Arial" panose="020B0604020202020204" pitchFamily="34" charset="0"/>
              <a:buNone/>
            </a:pPr>
            <a:b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he-I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לאחר מכן, החליפו תפקידים.</a:t>
            </a:r>
            <a:endParaRPr lang="he-IL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4">
            <a:extLst>
              <a:ext uri="{FF2B5EF4-FFF2-40B4-BE49-F238E27FC236}">
                <a16:creationId xmlns:a16="http://schemas.microsoft.com/office/drawing/2014/main" id="{DDD6D513-2141-47C3-9240-BD40D130D1EC}"/>
              </a:ext>
            </a:extLst>
          </p:cNvPr>
          <p:cNvSpPr/>
          <p:nvPr/>
        </p:nvSpPr>
        <p:spPr>
          <a:xfrm>
            <a:off x="1207265" y="1011857"/>
            <a:ext cx="10544925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01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5264-D516-482D-A6ED-A5BC3A6A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68"/>
            <a:ext cx="10515600" cy="1325563"/>
          </a:xfrm>
        </p:spPr>
        <p:txBody>
          <a:bodyPr>
            <a:normAutofit fontScale="90000"/>
          </a:bodyPr>
          <a:lstStyle/>
          <a:p>
            <a:pPr marL="45720"/>
            <a:r>
              <a:rPr lang="he-IL" sz="7200" dirty="0"/>
              <a:t>משחק המראה</a:t>
            </a:r>
            <a:r>
              <a:rPr lang="he-IL" sz="7200" dirty="0">
                <a:sym typeface="Arial"/>
              </a:rPr>
              <a:t> –</a:t>
            </a:r>
            <a:br>
              <a:rPr lang="en-US" sz="7200" dirty="0">
                <a:sym typeface="Arial"/>
              </a:rPr>
            </a:br>
            <a:r>
              <a:rPr lang="he-IL" sz="7200" dirty="0">
                <a:sym typeface="Arial"/>
              </a:rPr>
              <a:t>בעקבות הפעילות</a:t>
            </a:r>
            <a:endParaRPr lang="he-IL" sz="7200" dirty="0"/>
          </a:p>
        </p:txBody>
      </p:sp>
      <p:sp>
        <p:nvSpPr>
          <p:cNvPr id="4" name="כותרת 8">
            <a:extLst>
              <a:ext uri="{FF2B5EF4-FFF2-40B4-BE49-F238E27FC236}">
                <a16:creationId xmlns:a16="http://schemas.microsoft.com/office/drawing/2014/main" id="{5D67ED40-2413-4B36-A54A-24A281114E70}"/>
              </a:ext>
            </a:extLst>
          </p:cNvPr>
          <p:cNvSpPr txBox="1">
            <a:spLocks/>
          </p:cNvSpPr>
          <p:nvPr/>
        </p:nvSpPr>
        <p:spPr>
          <a:xfrm>
            <a:off x="838200" y="1614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5720"/>
            <a:endParaRPr lang="he-IL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59D2A-CC5C-42D0-9A08-4051EF9B31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950" flipH="1">
            <a:off x="8258886" y="1637334"/>
            <a:ext cx="3181307" cy="3117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333B6-B8FA-4E41-9FC6-F6D24AEB50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796" flipH="1">
            <a:off x="4716376" y="1826327"/>
            <a:ext cx="3181307" cy="3117295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ACEC2F5-6F87-4DA6-BA61-8B34F680894D}"/>
              </a:ext>
            </a:extLst>
          </p:cNvPr>
          <p:cNvSpPr txBox="1">
            <a:spLocks/>
          </p:cNvSpPr>
          <p:nvPr/>
        </p:nvSpPr>
        <p:spPr>
          <a:xfrm>
            <a:off x="5374844" y="2038274"/>
            <a:ext cx="2030013" cy="1122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DE7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2800" b="0" i="0" u="none" strike="noStrike" kern="1200" cap="none" spc="15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מה דרשה מכם</a:t>
            </a:r>
            <a:r>
              <a:rPr kumimoji="0" lang="he-IL" sz="2800" b="0" i="0" u="none" strike="noStrike" kern="1200" cap="none" spc="15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he-IL" sz="2800" b="0" i="0" u="none" strike="noStrike" kern="1200" cap="none" spc="15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הפעילות?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7EE1844-EBCF-4EFC-B80A-CBEAC4AE9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078">
            <a:off x="489745" y="1265753"/>
            <a:ext cx="3439370" cy="337016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BD45015-886D-48C4-BA0A-855CB1C85883}"/>
              </a:ext>
            </a:extLst>
          </p:cNvPr>
          <p:cNvSpPr txBox="1">
            <a:spLocks/>
          </p:cNvSpPr>
          <p:nvPr/>
        </p:nvSpPr>
        <p:spPr>
          <a:xfrm>
            <a:off x="1084507" y="1764261"/>
            <a:ext cx="2045861" cy="132556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DE7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2800" b="0" i="0" u="none" strike="noStrike" kern="1200" cap="none" spc="15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מה אפשר ללמוד מהפעילות?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3777D-FEC6-4C0A-BA75-4FDD82AC9CAE}"/>
              </a:ext>
            </a:extLst>
          </p:cNvPr>
          <p:cNvSpPr txBox="1"/>
          <p:nvPr/>
        </p:nvSpPr>
        <p:spPr>
          <a:xfrm>
            <a:off x="8933762" y="2056337"/>
            <a:ext cx="2017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איך הרגשתם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במהלך הפעילות?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B632B22-C1AD-4861-9FF0-433C092D98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078">
            <a:off x="1397032" y="4215697"/>
            <a:ext cx="3439370" cy="3370165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BE1A28A-09ED-4F1A-9E5C-6A90AF467144}"/>
              </a:ext>
            </a:extLst>
          </p:cNvPr>
          <p:cNvSpPr txBox="1">
            <a:spLocks/>
          </p:cNvSpPr>
          <p:nvPr/>
        </p:nvSpPr>
        <p:spPr>
          <a:xfrm>
            <a:off x="1943417" y="4853517"/>
            <a:ext cx="2045861" cy="13255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DE7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he-IL" sz="2800" b="0" i="0" u="none" strike="noStrike" kern="1200" cap="none" spc="15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מה היה לכם קל יותר?</a:t>
            </a:r>
          </a:p>
        </p:txBody>
      </p:sp>
    </p:spTree>
    <p:extLst>
      <p:ext uri="{BB962C8B-B14F-4D97-AF65-F5344CB8AC3E}">
        <p14:creationId xmlns:p14="http://schemas.microsoft.com/office/powerpoint/2010/main" val="21582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F0CCCE9-0542-4752-8498-82FEEF07027B}"/>
              </a:ext>
            </a:extLst>
          </p:cNvPr>
          <p:cNvSpPr txBox="1">
            <a:spLocks/>
          </p:cNvSpPr>
          <p:nvPr/>
        </p:nvSpPr>
        <p:spPr>
          <a:xfrm>
            <a:off x="1518572" y="2302763"/>
            <a:ext cx="8934252" cy="3001489"/>
          </a:xfrm>
          <a:custGeom>
            <a:avLst/>
            <a:gdLst>
              <a:gd name="connsiteX0" fmla="*/ 0 w 8934252"/>
              <a:gd name="connsiteY0" fmla="*/ 0 h 3001489"/>
              <a:gd name="connsiteX1" fmla="*/ 8934252 w 8934252"/>
              <a:gd name="connsiteY1" fmla="*/ 0 h 3001489"/>
              <a:gd name="connsiteX2" fmla="*/ 8934252 w 8934252"/>
              <a:gd name="connsiteY2" fmla="*/ 3001489 h 3001489"/>
              <a:gd name="connsiteX3" fmla="*/ 0 w 8934252"/>
              <a:gd name="connsiteY3" fmla="*/ 3001489 h 3001489"/>
              <a:gd name="connsiteX4" fmla="*/ 0 w 8934252"/>
              <a:gd name="connsiteY4" fmla="*/ 0 h 3001489"/>
              <a:gd name="connsiteX0" fmla="*/ 0 w 8934252"/>
              <a:gd name="connsiteY0" fmla="*/ 0 h 3001489"/>
              <a:gd name="connsiteX1" fmla="*/ 8934252 w 8934252"/>
              <a:gd name="connsiteY1" fmla="*/ 0 h 3001489"/>
              <a:gd name="connsiteX2" fmla="*/ 8934252 w 8934252"/>
              <a:gd name="connsiteY2" fmla="*/ 3001489 h 3001489"/>
              <a:gd name="connsiteX3" fmla="*/ 0 w 8934252"/>
              <a:gd name="connsiteY3" fmla="*/ 3001489 h 3001489"/>
              <a:gd name="connsiteX4" fmla="*/ 0 w 8934252"/>
              <a:gd name="connsiteY4" fmla="*/ 0 h 3001489"/>
              <a:gd name="connsiteX0" fmla="*/ 0 w 8934252"/>
              <a:gd name="connsiteY0" fmla="*/ 0 h 3001489"/>
              <a:gd name="connsiteX1" fmla="*/ 8934252 w 8934252"/>
              <a:gd name="connsiteY1" fmla="*/ 0 h 3001489"/>
              <a:gd name="connsiteX2" fmla="*/ 8934252 w 8934252"/>
              <a:gd name="connsiteY2" fmla="*/ 3001489 h 3001489"/>
              <a:gd name="connsiteX3" fmla="*/ 0 w 8934252"/>
              <a:gd name="connsiteY3" fmla="*/ 3001489 h 3001489"/>
              <a:gd name="connsiteX4" fmla="*/ 0 w 8934252"/>
              <a:gd name="connsiteY4" fmla="*/ 0 h 300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4252" h="3001489" fill="none" extrusionOk="0">
                <a:moveTo>
                  <a:pt x="0" y="0"/>
                </a:moveTo>
                <a:cubicBezTo>
                  <a:pt x="1573529" y="-12192"/>
                  <a:pt x="6550750" y="509925"/>
                  <a:pt x="8934252" y="0"/>
                </a:cubicBezTo>
                <a:cubicBezTo>
                  <a:pt x="9068361" y="130800"/>
                  <a:pt x="8958777" y="1892453"/>
                  <a:pt x="8934252" y="3001489"/>
                </a:cubicBezTo>
                <a:cubicBezTo>
                  <a:pt x="5342700" y="2536462"/>
                  <a:pt x="4142872" y="3090041"/>
                  <a:pt x="0" y="3001489"/>
                </a:cubicBezTo>
                <a:cubicBezTo>
                  <a:pt x="-136010" y="1437849"/>
                  <a:pt x="177429" y="1109593"/>
                  <a:pt x="0" y="0"/>
                </a:cubicBezTo>
                <a:close/>
              </a:path>
              <a:path w="8934252" h="3001489" stroke="0" extrusionOk="0">
                <a:moveTo>
                  <a:pt x="0" y="0"/>
                </a:moveTo>
                <a:cubicBezTo>
                  <a:pt x="4170905" y="-680626"/>
                  <a:pt x="6387523" y="-179295"/>
                  <a:pt x="8934252" y="0"/>
                </a:cubicBezTo>
                <a:cubicBezTo>
                  <a:pt x="8956652" y="1091350"/>
                  <a:pt x="8969971" y="1484339"/>
                  <a:pt x="8934252" y="3001489"/>
                </a:cubicBezTo>
                <a:cubicBezTo>
                  <a:pt x="5747633" y="3268480"/>
                  <a:pt x="3647881" y="3109116"/>
                  <a:pt x="0" y="3001489"/>
                </a:cubicBezTo>
                <a:cubicBezTo>
                  <a:pt x="-36281" y="2118085"/>
                  <a:pt x="5905" y="802005"/>
                  <a:pt x="0" y="0"/>
                </a:cubicBezTo>
                <a:close/>
              </a:path>
              <a:path w="8934252" h="3001489" fill="none" stroke="0" extrusionOk="0">
                <a:moveTo>
                  <a:pt x="0" y="0"/>
                </a:moveTo>
                <a:cubicBezTo>
                  <a:pt x="1584652" y="587501"/>
                  <a:pt x="6304253" y="-232206"/>
                  <a:pt x="8934252" y="0"/>
                </a:cubicBezTo>
                <a:cubicBezTo>
                  <a:pt x="8877087" y="366314"/>
                  <a:pt x="9019421" y="1903347"/>
                  <a:pt x="8934252" y="3001489"/>
                </a:cubicBezTo>
                <a:cubicBezTo>
                  <a:pt x="5563714" y="2801346"/>
                  <a:pt x="4340891" y="3039680"/>
                  <a:pt x="0" y="3001489"/>
                </a:cubicBezTo>
                <a:cubicBezTo>
                  <a:pt x="-140540" y="1532105"/>
                  <a:pt x="4792" y="1073822"/>
                  <a:pt x="0" y="0"/>
                </a:cubicBezTo>
                <a:close/>
              </a:path>
              <a:path w="8934252" h="3001489" fill="none" stroke="0" extrusionOk="0">
                <a:moveTo>
                  <a:pt x="0" y="0"/>
                </a:moveTo>
                <a:cubicBezTo>
                  <a:pt x="1486912" y="11306"/>
                  <a:pt x="6314160" y="159349"/>
                  <a:pt x="8934252" y="0"/>
                </a:cubicBezTo>
                <a:cubicBezTo>
                  <a:pt x="8876333" y="288702"/>
                  <a:pt x="9091460" y="1882383"/>
                  <a:pt x="8934252" y="3001489"/>
                </a:cubicBezTo>
                <a:cubicBezTo>
                  <a:pt x="5585329" y="2680562"/>
                  <a:pt x="4279371" y="3060792"/>
                  <a:pt x="0" y="3001489"/>
                </a:cubicBezTo>
                <a:cubicBezTo>
                  <a:pt x="-154012" y="1468305"/>
                  <a:pt x="127841" y="115083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8ECF3">
                <a:lumMod val="25000"/>
              </a:srgbClr>
            </a:solidFill>
            <a:extLst>
              <a:ext uri="{C807C97D-BFC1-408E-A445-0C87EB9F89A2}">
                <ask:lineSketchStyleProps xmlns:ask="http://schemas.microsoft.com/office/drawing/2018/sketchyshapes" sd="579111871">
                  <a:custGeom>
                    <a:avLst/>
                    <a:gdLst>
                      <a:gd name="connsiteX0" fmla="*/ 0 w 8934252"/>
                      <a:gd name="connsiteY0" fmla="*/ 0 h 3001489"/>
                      <a:gd name="connsiteX1" fmla="*/ 8934252 w 8934252"/>
                      <a:gd name="connsiteY1" fmla="*/ 0 h 3001489"/>
                      <a:gd name="connsiteX2" fmla="*/ 8934252 w 8934252"/>
                      <a:gd name="connsiteY2" fmla="*/ 3001489 h 3001489"/>
                      <a:gd name="connsiteX3" fmla="*/ 0 w 8934252"/>
                      <a:gd name="connsiteY3" fmla="*/ 3001489 h 3001489"/>
                      <a:gd name="connsiteX4" fmla="*/ 0 w 8934252"/>
                      <a:gd name="connsiteY4" fmla="*/ 0 h 3001489"/>
                      <a:gd name="connsiteX0" fmla="*/ 0 w 8934252"/>
                      <a:gd name="connsiteY0" fmla="*/ 0 h 3001489"/>
                      <a:gd name="connsiteX1" fmla="*/ 8934252 w 8934252"/>
                      <a:gd name="connsiteY1" fmla="*/ 0 h 3001489"/>
                      <a:gd name="connsiteX2" fmla="*/ 8934252 w 8934252"/>
                      <a:gd name="connsiteY2" fmla="*/ 3001489 h 3001489"/>
                      <a:gd name="connsiteX3" fmla="*/ 0 w 8934252"/>
                      <a:gd name="connsiteY3" fmla="*/ 3001489 h 3001489"/>
                      <a:gd name="connsiteX4" fmla="*/ 0 w 8934252"/>
                      <a:gd name="connsiteY4" fmla="*/ 0 h 3001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34252" h="3001489" fill="none" extrusionOk="0">
                        <a:moveTo>
                          <a:pt x="0" y="0"/>
                        </a:moveTo>
                        <a:cubicBezTo>
                          <a:pt x="1459562" y="-53605"/>
                          <a:pt x="6587855" y="363414"/>
                          <a:pt x="8934252" y="0"/>
                        </a:cubicBezTo>
                        <a:cubicBezTo>
                          <a:pt x="8959585" y="277922"/>
                          <a:pt x="8929331" y="1905873"/>
                          <a:pt x="8934252" y="3001489"/>
                        </a:cubicBezTo>
                        <a:cubicBezTo>
                          <a:pt x="5370355" y="2745786"/>
                          <a:pt x="4190372" y="3140588"/>
                          <a:pt x="0" y="3001489"/>
                        </a:cubicBezTo>
                        <a:cubicBezTo>
                          <a:pt x="-139195" y="1467077"/>
                          <a:pt x="145330" y="1089489"/>
                          <a:pt x="0" y="0"/>
                        </a:cubicBezTo>
                        <a:close/>
                      </a:path>
                      <a:path w="8934252" h="3001489" stroke="0" extrusionOk="0">
                        <a:moveTo>
                          <a:pt x="0" y="0"/>
                        </a:moveTo>
                        <a:cubicBezTo>
                          <a:pt x="4265777" y="-455225"/>
                          <a:pt x="6593153" y="-52509"/>
                          <a:pt x="8934252" y="0"/>
                        </a:cubicBezTo>
                        <a:cubicBezTo>
                          <a:pt x="8895751" y="1120480"/>
                          <a:pt x="8965525" y="1499481"/>
                          <a:pt x="8934252" y="3001489"/>
                        </a:cubicBezTo>
                        <a:cubicBezTo>
                          <a:pt x="5939986" y="3017128"/>
                          <a:pt x="3630079" y="3061530"/>
                          <a:pt x="0" y="3001489"/>
                        </a:cubicBezTo>
                        <a:cubicBezTo>
                          <a:pt x="28737" y="2148543"/>
                          <a:pt x="54049" y="784215"/>
                          <a:pt x="0" y="0"/>
                        </a:cubicBezTo>
                        <a:close/>
                      </a:path>
                      <a:path w="8934252" h="3001489" fill="none" stroke="0" extrusionOk="0">
                        <a:moveTo>
                          <a:pt x="0" y="0"/>
                        </a:moveTo>
                        <a:cubicBezTo>
                          <a:pt x="1376600" y="162982"/>
                          <a:pt x="6329872" y="-291433"/>
                          <a:pt x="8934252" y="0"/>
                        </a:cubicBezTo>
                        <a:cubicBezTo>
                          <a:pt x="8818034" y="398406"/>
                          <a:pt x="8921312" y="1924888"/>
                          <a:pt x="8934252" y="3001489"/>
                        </a:cubicBezTo>
                        <a:cubicBezTo>
                          <a:pt x="5479160" y="2845236"/>
                          <a:pt x="4401524" y="3056607"/>
                          <a:pt x="0" y="3001489"/>
                        </a:cubicBezTo>
                        <a:cubicBezTo>
                          <a:pt x="-199660" y="1572298"/>
                          <a:pt x="23735" y="1125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הפעילות דורשת מאיתנו </a:t>
            </a:r>
            <a:r>
              <a:rPr kumimoji="0" lang="he-IL" sz="3200" b="1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לשים לב לאחר ולהיות קשובים אליו</a:t>
            </a:r>
            <a:r>
              <a:rPr kumimoji="0" lang="he-IL" sz="32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ולתנועות שהוא עושה.</a:t>
            </a:r>
            <a:br>
              <a:rPr kumimoji="0" lang="he-IL" sz="32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kumimoji="0" lang="he-IL" sz="32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kumimoji="0" lang="he-IL" sz="32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החזרה על התנועות שלו מסמן לאחר</a:t>
            </a:r>
            <a:br>
              <a:rPr kumimoji="0" lang="he-IL" sz="32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kumimoji="0" lang="he-IL" sz="32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שאנחנו רואים אותו וקשובים אליו.</a:t>
            </a:r>
            <a:endParaRPr kumimoji="0" lang="he-IL" sz="3200" b="0" i="0" u="none" strike="noStrike" kern="1200" cap="all" spc="2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3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5264-D516-482D-A6ED-A5BC3A6A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236"/>
            <a:ext cx="10515600" cy="1325563"/>
          </a:xfrm>
        </p:spPr>
        <p:txBody>
          <a:bodyPr>
            <a:normAutofit fontScale="90000"/>
          </a:bodyPr>
          <a:lstStyle/>
          <a:p>
            <a:pPr marL="45720"/>
            <a:r>
              <a:rPr lang="he-IL" sz="7200" dirty="0"/>
              <a:t>משחק המראה</a:t>
            </a:r>
            <a:r>
              <a:rPr lang="he-IL" sz="7200" dirty="0">
                <a:sym typeface="Arial"/>
              </a:rPr>
              <a:t> –</a:t>
            </a:r>
            <a:br>
              <a:rPr lang="en-US" sz="7200" dirty="0">
                <a:sym typeface="Arial"/>
              </a:rPr>
            </a:br>
            <a:r>
              <a:rPr lang="he-IL" sz="7200" dirty="0">
                <a:sym typeface="Arial"/>
              </a:rPr>
              <a:t>בעקבות הפעילות</a:t>
            </a:r>
            <a:endParaRPr lang="he-IL" sz="7200" dirty="0"/>
          </a:p>
        </p:txBody>
      </p:sp>
      <p:sp>
        <p:nvSpPr>
          <p:cNvPr id="4" name="כותרת 8">
            <a:extLst>
              <a:ext uri="{FF2B5EF4-FFF2-40B4-BE49-F238E27FC236}">
                <a16:creationId xmlns:a16="http://schemas.microsoft.com/office/drawing/2014/main" id="{5D67ED40-2413-4B36-A54A-24A281114E70}"/>
              </a:ext>
            </a:extLst>
          </p:cNvPr>
          <p:cNvSpPr txBox="1">
            <a:spLocks/>
          </p:cNvSpPr>
          <p:nvPr/>
        </p:nvSpPr>
        <p:spPr>
          <a:xfrm>
            <a:off x="838200" y="1614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5720"/>
            <a:endParaRPr lang="he-IL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ABBEFC-9328-458D-A62C-8FCD44D3B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950" flipH="1">
            <a:off x="6731647" y="2011714"/>
            <a:ext cx="5180116" cy="472156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5028B1AA-99CF-4FAA-963E-8F518E7E0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078">
            <a:off x="682787" y="1773106"/>
            <a:ext cx="4917088" cy="4020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E2153C-A6B3-4DEA-9840-6EDFFE59AE3C}"/>
              </a:ext>
            </a:extLst>
          </p:cNvPr>
          <p:cNvSpPr txBox="1"/>
          <p:nvPr/>
        </p:nvSpPr>
        <p:spPr>
          <a:xfrm rot="443602">
            <a:off x="7305116" y="2471730"/>
            <a:ext cx="43014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בחיי היום-יום בכיתה,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איך נוכל להראות לחבר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שאנחנו רואים אותו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וקשובים אליו</a:t>
            </a: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כלומר, </a:t>
            </a: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שמים לב</a:t>
            </a: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אליו?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05E38-85E3-469F-896A-7E27ED14A27A}"/>
              </a:ext>
            </a:extLst>
          </p:cNvPr>
          <p:cNvSpPr txBox="1"/>
          <p:nvPr/>
        </p:nvSpPr>
        <p:spPr>
          <a:xfrm rot="20835716">
            <a:off x="1642034" y="2420951"/>
            <a:ext cx="27246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על מה נוכל ללמוד מהבעות הפנים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של</a:t>
            </a:r>
            <a:r>
              <a:rPr kumimoji="0" lang="he-IL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הזולת</a:t>
            </a: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61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49655E5-BFBD-49CC-8A70-E89392F57B3F}"/>
              </a:ext>
            </a:extLst>
          </p:cNvPr>
          <p:cNvSpPr txBox="1">
            <a:spLocks/>
          </p:cNvSpPr>
          <p:nvPr/>
        </p:nvSpPr>
        <p:spPr>
          <a:xfrm>
            <a:off x="1558152" y="1111002"/>
            <a:ext cx="9075695" cy="4007145"/>
          </a:xfrm>
          <a:custGeom>
            <a:avLst/>
            <a:gdLst>
              <a:gd name="connsiteX0" fmla="*/ 0 w 9075695"/>
              <a:gd name="connsiteY0" fmla="*/ 0 h 4007145"/>
              <a:gd name="connsiteX1" fmla="*/ 9075695 w 9075695"/>
              <a:gd name="connsiteY1" fmla="*/ 0 h 4007145"/>
              <a:gd name="connsiteX2" fmla="*/ 9075695 w 9075695"/>
              <a:gd name="connsiteY2" fmla="*/ 4007145 h 4007145"/>
              <a:gd name="connsiteX3" fmla="*/ 0 w 9075695"/>
              <a:gd name="connsiteY3" fmla="*/ 4007145 h 4007145"/>
              <a:gd name="connsiteX4" fmla="*/ 0 w 9075695"/>
              <a:gd name="connsiteY4" fmla="*/ 0 h 4007145"/>
              <a:gd name="connsiteX0" fmla="*/ 0 w 9075695"/>
              <a:gd name="connsiteY0" fmla="*/ 0 h 4007145"/>
              <a:gd name="connsiteX1" fmla="*/ 9075695 w 9075695"/>
              <a:gd name="connsiteY1" fmla="*/ 0 h 4007145"/>
              <a:gd name="connsiteX2" fmla="*/ 9075695 w 9075695"/>
              <a:gd name="connsiteY2" fmla="*/ 4007145 h 4007145"/>
              <a:gd name="connsiteX3" fmla="*/ 0 w 9075695"/>
              <a:gd name="connsiteY3" fmla="*/ 4007145 h 4007145"/>
              <a:gd name="connsiteX4" fmla="*/ 0 w 9075695"/>
              <a:gd name="connsiteY4" fmla="*/ 0 h 4007145"/>
              <a:gd name="connsiteX0" fmla="*/ 0 w 9075695"/>
              <a:gd name="connsiteY0" fmla="*/ 0 h 4007145"/>
              <a:gd name="connsiteX1" fmla="*/ 9075695 w 9075695"/>
              <a:gd name="connsiteY1" fmla="*/ 0 h 4007145"/>
              <a:gd name="connsiteX2" fmla="*/ 9075695 w 9075695"/>
              <a:gd name="connsiteY2" fmla="*/ 4007145 h 4007145"/>
              <a:gd name="connsiteX3" fmla="*/ 0 w 9075695"/>
              <a:gd name="connsiteY3" fmla="*/ 4007145 h 4007145"/>
              <a:gd name="connsiteX4" fmla="*/ 0 w 9075695"/>
              <a:gd name="connsiteY4" fmla="*/ 0 h 40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5695" h="4007145" fill="none" extrusionOk="0">
                <a:moveTo>
                  <a:pt x="0" y="0"/>
                </a:moveTo>
                <a:cubicBezTo>
                  <a:pt x="1900154" y="56276"/>
                  <a:pt x="6615850" y="662268"/>
                  <a:pt x="9075695" y="0"/>
                </a:cubicBezTo>
                <a:cubicBezTo>
                  <a:pt x="9172805" y="310564"/>
                  <a:pt x="9346767" y="2426977"/>
                  <a:pt x="9075695" y="4007145"/>
                </a:cubicBezTo>
                <a:cubicBezTo>
                  <a:pt x="5447371" y="3645825"/>
                  <a:pt x="4080760" y="4023862"/>
                  <a:pt x="0" y="4007145"/>
                </a:cubicBezTo>
                <a:cubicBezTo>
                  <a:pt x="-140074" y="1978750"/>
                  <a:pt x="247655" y="1498305"/>
                  <a:pt x="0" y="0"/>
                </a:cubicBezTo>
                <a:close/>
              </a:path>
              <a:path w="9075695" h="4007145" stroke="0" extrusionOk="0">
                <a:moveTo>
                  <a:pt x="0" y="0"/>
                </a:moveTo>
                <a:cubicBezTo>
                  <a:pt x="4265741" y="-689640"/>
                  <a:pt x="6430060" y="-191282"/>
                  <a:pt x="9075695" y="0"/>
                </a:cubicBezTo>
                <a:cubicBezTo>
                  <a:pt x="9057757" y="1492449"/>
                  <a:pt x="9126806" y="1948310"/>
                  <a:pt x="9075695" y="4007145"/>
                </a:cubicBezTo>
                <a:cubicBezTo>
                  <a:pt x="6652282" y="4022784"/>
                  <a:pt x="1759048" y="4067186"/>
                  <a:pt x="0" y="4007145"/>
                </a:cubicBezTo>
                <a:cubicBezTo>
                  <a:pt x="-121360" y="2803142"/>
                  <a:pt x="-246713" y="1153387"/>
                  <a:pt x="0" y="0"/>
                </a:cubicBezTo>
                <a:close/>
              </a:path>
              <a:path w="9075695" h="4007145" fill="none" stroke="0" extrusionOk="0">
                <a:moveTo>
                  <a:pt x="0" y="0"/>
                </a:moveTo>
                <a:cubicBezTo>
                  <a:pt x="1482301" y="308153"/>
                  <a:pt x="6449744" y="-160132"/>
                  <a:pt x="9075695" y="0"/>
                </a:cubicBezTo>
                <a:cubicBezTo>
                  <a:pt x="9030191" y="427680"/>
                  <a:pt x="9444657" y="2496485"/>
                  <a:pt x="9075695" y="4007145"/>
                </a:cubicBezTo>
                <a:cubicBezTo>
                  <a:pt x="5598417" y="3781545"/>
                  <a:pt x="4362485" y="4092334"/>
                  <a:pt x="0" y="4007145"/>
                </a:cubicBezTo>
                <a:cubicBezTo>
                  <a:pt x="-204768" y="2067658"/>
                  <a:pt x="1788" y="1468621"/>
                  <a:pt x="0" y="0"/>
                </a:cubicBezTo>
                <a:close/>
              </a:path>
              <a:path w="9075695" h="4007145" fill="none" stroke="0" extrusionOk="0">
                <a:moveTo>
                  <a:pt x="0" y="0"/>
                </a:moveTo>
                <a:cubicBezTo>
                  <a:pt x="1527035" y="20388"/>
                  <a:pt x="6427931" y="65394"/>
                  <a:pt x="9075695" y="0"/>
                </a:cubicBezTo>
                <a:cubicBezTo>
                  <a:pt x="9099797" y="376073"/>
                  <a:pt x="9434371" y="2440958"/>
                  <a:pt x="9075695" y="4007145"/>
                </a:cubicBezTo>
                <a:cubicBezTo>
                  <a:pt x="5544769" y="3702060"/>
                  <a:pt x="4228230" y="4043720"/>
                  <a:pt x="0" y="4007145"/>
                </a:cubicBezTo>
                <a:cubicBezTo>
                  <a:pt x="-265860" y="2015931"/>
                  <a:pt x="128119" y="1516598"/>
                  <a:pt x="0" y="0"/>
                </a:cubicBezTo>
                <a:close/>
              </a:path>
            </a:pathLst>
          </a:custGeom>
          <a:solidFill>
            <a:srgbClr val="39CDE7">
              <a:lumMod val="60000"/>
              <a:lumOff val="40000"/>
            </a:srgbClr>
          </a:solidFill>
          <a:ln w="28575">
            <a:solidFill>
              <a:srgbClr val="C8ECF3">
                <a:lumMod val="25000"/>
              </a:srgbClr>
            </a:solidFill>
            <a:extLst>
              <a:ext uri="{C807C97D-BFC1-408E-A445-0C87EB9F89A2}">
                <ask:lineSketchStyleProps xmlns:ask="http://schemas.microsoft.com/office/drawing/2018/sketchyshapes" sd="579111871">
                  <a:custGeom>
                    <a:avLst/>
                    <a:gdLst>
                      <a:gd name="connsiteX0" fmla="*/ 0 w 9075695"/>
                      <a:gd name="connsiteY0" fmla="*/ 0 h 4007145"/>
                      <a:gd name="connsiteX1" fmla="*/ 9075695 w 9075695"/>
                      <a:gd name="connsiteY1" fmla="*/ 0 h 4007145"/>
                      <a:gd name="connsiteX2" fmla="*/ 9075695 w 9075695"/>
                      <a:gd name="connsiteY2" fmla="*/ 4007145 h 4007145"/>
                      <a:gd name="connsiteX3" fmla="*/ 0 w 9075695"/>
                      <a:gd name="connsiteY3" fmla="*/ 4007145 h 4007145"/>
                      <a:gd name="connsiteX4" fmla="*/ 0 w 9075695"/>
                      <a:gd name="connsiteY4" fmla="*/ 0 h 4007145"/>
                      <a:gd name="connsiteX0" fmla="*/ 0 w 9075695"/>
                      <a:gd name="connsiteY0" fmla="*/ 0 h 4007145"/>
                      <a:gd name="connsiteX1" fmla="*/ 9075695 w 9075695"/>
                      <a:gd name="connsiteY1" fmla="*/ 0 h 4007145"/>
                      <a:gd name="connsiteX2" fmla="*/ 9075695 w 9075695"/>
                      <a:gd name="connsiteY2" fmla="*/ 4007145 h 4007145"/>
                      <a:gd name="connsiteX3" fmla="*/ 0 w 9075695"/>
                      <a:gd name="connsiteY3" fmla="*/ 4007145 h 4007145"/>
                      <a:gd name="connsiteX4" fmla="*/ 0 w 9075695"/>
                      <a:gd name="connsiteY4" fmla="*/ 0 h 4007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75695" h="4007145" fill="none" extrusionOk="0">
                        <a:moveTo>
                          <a:pt x="0" y="0"/>
                        </a:moveTo>
                        <a:cubicBezTo>
                          <a:pt x="1477436" y="-97329"/>
                          <a:pt x="6713154" y="278054"/>
                          <a:pt x="9075695" y="0"/>
                        </a:cubicBezTo>
                        <a:cubicBezTo>
                          <a:pt x="9126972" y="372554"/>
                          <a:pt x="9260966" y="2466081"/>
                          <a:pt x="9075695" y="4007145"/>
                        </a:cubicBezTo>
                        <a:cubicBezTo>
                          <a:pt x="5458268" y="3728305"/>
                          <a:pt x="4158322" y="4106398"/>
                          <a:pt x="0" y="4007145"/>
                        </a:cubicBezTo>
                        <a:cubicBezTo>
                          <a:pt x="-143016" y="2005752"/>
                          <a:pt x="150654" y="1437551"/>
                          <a:pt x="0" y="0"/>
                        </a:cubicBezTo>
                        <a:close/>
                      </a:path>
                      <a:path w="9075695" h="4007145" stroke="0" extrusionOk="0">
                        <a:moveTo>
                          <a:pt x="0" y="0"/>
                        </a:moveTo>
                        <a:cubicBezTo>
                          <a:pt x="4282635" y="-649502"/>
                          <a:pt x="6726563" y="-8466"/>
                          <a:pt x="9075695" y="0"/>
                        </a:cubicBezTo>
                        <a:cubicBezTo>
                          <a:pt x="9044082" y="1498990"/>
                          <a:pt x="9103096" y="2029066"/>
                          <a:pt x="9075695" y="4007145"/>
                        </a:cubicBezTo>
                        <a:cubicBezTo>
                          <a:pt x="6652282" y="4022784"/>
                          <a:pt x="1759048" y="4067186"/>
                          <a:pt x="0" y="4007145"/>
                        </a:cubicBezTo>
                        <a:cubicBezTo>
                          <a:pt x="-57753" y="2832939"/>
                          <a:pt x="-44376" y="1078621"/>
                          <a:pt x="0" y="0"/>
                        </a:cubicBezTo>
                        <a:close/>
                      </a:path>
                      <a:path w="9075695" h="4007145" fill="none" stroke="0" extrusionOk="0">
                        <a:moveTo>
                          <a:pt x="0" y="0"/>
                        </a:moveTo>
                        <a:cubicBezTo>
                          <a:pt x="1435509" y="212675"/>
                          <a:pt x="6492078" y="-258003"/>
                          <a:pt x="9075695" y="0"/>
                        </a:cubicBezTo>
                        <a:cubicBezTo>
                          <a:pt x="8806940" y="549007"/>
                          <a:pt x="9173251" y="2556074"/>
                          <a:pt x="9075695" y="4007145"/>
                        </a:cubicBezTo>
                        <a:cubicBezTo>
                          <a:pt x="5524053" y="3820146"/>
                          <a:pt x="4473847" y="4123422"/>
                          <a:pt x="0" y="4007145"/>
                        </a:cubicBezTo>
                        <a:cubicBezTo>
                          <a:pt x="-255516" y="2102159"/>
                          <a:pt x="14945" y="15047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all" spc="2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גם בכיתה נרצה להרגיש </a:t>
            </a:r>
          </a:p>
          <a:p>
            <a:pPr marL="4572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all" spc="2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שלאחרים אכפת מאיתנו</a:t>
            </a:r>
          </a:p>
        </p:txBody>
      </p:sp>
      <p:pic>
        <p:nvPicPr>
          <p:cNvPr id="1026" name="Picture 2" descr="Hearts Spirit Relationship - Free image on Pixabay">
            <a:extLst>
              <a:ext uri="{FF2B5EF4-FFF2-40B4-BE49-F238E27FC236}">
                <a16:creationId xmlns:a16="http://schemas.microsoft.com/office/drawing/2014/main" id="{874CA422-890A-4ECA-A579-AF604CA1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69" y="3827264"/>
            <a:ext cx="1534832" cy="11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D78DBF1-DEE9-4C8C-9E6E-ABE9E7182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204" y="1403331"/>
            <a:ext cx="1457574" cy="113176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A797376-A5E4-4DE3-A7D9-861EE37A5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042" y="1243109"/>
            <a:ext cx="1534832" cy="11917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9426D36-B9A8-4782-BC80-53965A3A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12" y="3784233"/>
            <a:ext cx="1484708" cy="11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05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BEFCC9-2BF5-4A79-958F-43F7DA838171}"/>
              </a:ext>
            </a:extLst>
          </p:cNvPr>
          <p:cNvSpPr txBox="1">
            <a:spLocks/>
          </p:cNvSpPr>
          <p:nvPr/>
        </p:nvSpPr>
        <p:spPr>
          <a:xfrm>
            <a:off x="305281" y="1544161"/>
            <a:ext cx="316039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בקבוק האכפתיות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638DAA4-3686-4A15-9AE9-5F80AB86A48D}"/>
              </a:ext>
            </a:extLst>
          </p:cNvPr>
          <p:cNvSpPr txBox="1">
            <a:spLocks/>
          </p:cNvSpPr>
          <p:nvPr/>
        </p:nvSpPr>
        <p:spPr>
          <a:xfrm>
            <a:off x="3617407" y="1210212"/>
            <a:ext cx="7879290" cy="4828847"/>
          </a:xfrm>
          <a:custGeom>
            <a:avLst/>
            <a:gdLst>
              <a:gd name="connsiteX0" fmla="*/ 0 w 7879290"/>
              <a:gd name="connsiteY0" fmla="*/ 0 h 4828847"/>
              <a:gd name="connsiteX1" fmla="*/ 7879288 w 7879290"/>
              <a:gd name="connsiteY1" fmla="*/ 0 h 4828847"/>
              <a:gd name="connsiteX2" fmla="*/ 7879288 w 7879290"/>
              <a:gd name="connsiteY2" fmla="*/ 4828845 h 4828847"/>
              <a:gd name="connsiteX3" fmla="*/ 0 w 7879290"/>
              <a:gd name="connsiteY3" fmla="*/ 4828845 h 4828847"/>
              <a:gd name="connsiteX4" fmla="*/ 0 w 7879290"/>
              <a:gd name="connsiteY4" fmla="*/ 0 h 4828847"/>
              <a:gd name="connsiteX0" fmla="*/ 0 w 7879290"/>
              <a:gd name="connsiteY0" fmla="*/ 0 h 4828847"/>
              <a:gd name="connsiteX1" fmla="*/ 7879288 w 7879290"/>
              <a:gd name="connsiteY1" fmla="*/ 0 h 4828847"/>
              <a:gd name="connsiteX2" fmla="*/ 7879288 w 7879290"/>
              <a:gd name="connsiteY2" fmla="*/ 4828845 h 4828847"/>
              <a:gd name="connsiteX3" fmla="*/ 0 w 7879290"/>
              <a:gd name="connsiteY3" fmla="*/ 4828845 h 4828847"/>
              <a:gd name="connsiteX4" fmla="*/ 0 w 7879290"/>
              <a:gd name="connsiteY4" fmla="*/ 0 h 4828847"/>
              <a:gd name="connsiteX0" fmla="*/ 0 w 7879290"/>
              <a:gd name="connsiteY0" fmla="*/ 0 h 4828847"/>
              <a:gd name="connsiteX1" fmla="*/ 7879288 w 7879290"/>
              <a:gd name="connsiteY1" fmla="*/ 0 h 4828847"/>
              <a:gd name="connsiteX2" fmla="*/ 7879288 w 7879290"/>
              <a:gd name="connsiteY2" fmla="*/ 4828845 h 4828847"/>
              <a:gd name="connsiteX3" fmla="*/ 0 w 7879290"/>
              <a:gd name="connsiteY3" fmla="*/ 4828845 h 4828847"/>
              <a:gd name="connsiteX4" fmla="*/ 0 w 7879290"/>
              <a:gd name="connsiteY4" fmla="*/ 0 h 4828847"/>
              <a:gd name="connsiteX0" fmla="*/ 0 w 7879290"/>
              <a:gd name="connsiteY0" fmla="*/ 0 h 4828847"/>
              <a:gd name="connsiteX1" fmla="*/ 7879288 w 7879290"/>
              <a:gd name="connsiteY1" fmla="*/ 0 h 4828847"/>
              <a:gd name="connsiteX2" fmla="*/ 7879288 w 7879290"/>
              <a:gd name="connsiteY2" fmla="*/ 4828845 h 4828847"/>
              <a:gd name="connsiteX3" fmla="*/ 0 w 7879290"/>
              <a:gd name="connsiteY3" fmla="*/ 4828845 h 4828847"/>
              <a:gd name="connsiteX4" fmla="*/ 0 w 7879290"/>
              <a:gd name="connsiteY4" fmla="*/ 0 h 4828847"/>
              <a:gd name="connsiteX0" fmla="*/ 0 w 7879290"/>
              <a:gd name="connsiteY0" fmla="*/ 0 h 4828847"/>
              <a:gd name="connsiteX1" fmla="*/ 7879288 w 7879290"/>
              <a:gd name="connsiteY1" fmla="*/ 0 h 4828847"/>
              <a:gd name="connsiteX2" fmla="*/ 7879288 w 7879290"/>
              <a:gd name="connsiteY2" fmla="*/ 4828845 h 4828847"/>
              <a:gd name="connsiteX3" fmla="*/ 0 w 7879290"/>
              <a:gd name="connsiteY3" fmla="*/ 4828845 h 4828847"/>
              <a:gd name="connsiteX4" fmla="*/ 0 w 7879290"/>
              <a:gd name="connsiteY4" fmla="*/ 0 h 482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9290" h="4828847" fill="none" extrusionOk="0">
                <a:moveTo>
                  <a:pt x="0" y="0"/>
                </a:moveTo>
                <a:cubicBezTo>
                  <a:pt x="1750827" y="27063"/>
                  <a:pt x="5675037" y="828787"/>
                  <a:pt x="7879288" y="0"/>
                </a:cubicBezTo>
                <a:cubicBezTo>
                  <a:pt x="8153753" y="190461"/>
                  <a:pt x="8915306" y="2613040"/>
                  <a:pt x="7879288" y="4828845"/>
                </a:cubicBezTo>
                <a:cubicBezTo>
                  <a:pt x="4689684" y="4159210"/>
                  <a:pt x="3343092" y="4720871"/>
                  <a:pt x="0" y="4828845"/>
                </a:cubicBezTo>
                <a:cubicBezTo>
                  <a:pt x="-100277" y="2229511"/>
                  <a:pt x="269599" y="1797806"/>
                  <a:pt x="0" y="0"/>
                </a:cubicBezTo>
                <a:close/>
              </a:path>
              <a:path w="7879290" h="4828847" stroke="0" extrusionOk="0">
                <a:moveTo>
                  <a:pt x="0" y="0"/>
                </a:moveTo>
                <a:cubicBezTo>
                  <a:pt x="3573952" y="-997637"/>
                  <a:pt x="5220798" y="-348061"/>
                  <a:pt x="7879288" y="0"/>
                </a:cubicBezTo>
                <a:cubicBezTo>
                  <a:pt x="8100012" y="1696865"/>
                  <a:pt x="7968796" y="2231053"/>
                  <a:pt x="7879288" y="4828845"/>
                </a:cubicBezTo>
                <a:cubicBezTo>
                  <a:pt x="5784197" y="5626272"/>
                  <a:pt x="2500365" y="5282698"/>
                  <a:pt x="0" y="4828845"/>
                </a:cubicBezTo>
                <a:cubicBezTo>
                  <a:pt x="-588570" y="3182567"/>
                  <a:pt x="-267587" y="1366189"/>
                  <a:pt x="0" y="0"/>
                </a:cubicBezTo>
                <a:close/>
              </a:path>
              <a:path w="7879290" h="4828847" fill="none" stroke="0" extrusionOk="0">
                <a:moveTo>
                  <a:pt x="0" y="0"/>
                </a:moveTo>
                <a:cubicBezTo>
                  <a:pt x="1573465" y="780042"/>
                  <a:pt x="5516806" y="620464"/>
                  <a:pt x="7879288" y="0"/>
                </a:cubicBezTo>
                <a:cubicBezTo>
                  <a:pt x="8075519" y="355599"/>
                  <a:pt x="8561130" y="2955274"/>
                  <a:pt x="7879288" y="4828845"/>
                </a:cubicBezTo>
                <a:cubicBezTo>
                  <a:pt x="5437846" y="4310056"/>
                  <a:pt x="3106698" y="4945973"/>
                  <a:pt x="0" y="4828845"/>
                </a:cubicBezTo>
                <a:cubicBezTo>
                  <a:pt x="-123282" y="2480241"/>
                  <a:pt x="-45940" y="1550706"/>
                  <a:pt x="0" y="0"/>
                </a:cubicBezTo>
                <a:close/>
              </a:path>
              <a:path w="7879290" h="4828847" fill="none" stroke="0" extrusionOk="0">
                <a:moveTo>
                  <a:pt x="0" y="0"/>
                </a:moveTo>
                <a:cubicBezTo>
                  <a:pt x="1083217" y="-357852"/>
                  <a:pt x="6063374" y="382634"/>
                  <a:pt x="7879288" y="0"/>
                </a:cubicBezTo>
                <a:cubicBezTo>
                  <a:pt x="7232372" y="656303"/>
                  <a:pt x="7836922" y="3362738"/>
                  <a:pt x="7879288" y="4828845"/>
                </a:cubicBezTo>
                <a:cubicBezTo>
                  <a:pt x="4852349" y="4572940"/>
                  <a:pt x="3752154" y="5315003"/>
                  <a:pt x="0" y="4828845"/>
                </a:cubicBezTo>
                <a:cubicBezTo>
                  <a:pt x="-246958" y="2427916"/>
                  <a:pt x="75995" y="1715350"/>
                  <a:pt x="0" y="0"/>
                </a:cubicBezTo>
                <a:close/>
              </a:path>
              <a:path w="7879290" h="4828847" fill="none" stroke="0" extrusionOk="0">
                <a:moveTo>
                  <a:pt x="0" y="0"/>
                </a:moveTo>
                <a:cubicBezTo>
                  <a:pt x="1387531" y="-94041"/>
                  <a:pt x="5553749" y="383229"/>
                  <a:pt x="7879288" y="0"/>
                </a:cubicBezTo>
                <a:cubicBezTo>
                  <a:pt x="7829666" y="627563"/>
                  <a:pt x="8524630" y="2835542"/>
                  <a:pt x="7879288" y="4828845"/>
                </a:cubicBezTo>
                <a:cubicBezTo>
                  <a:pt x="4837721" y="4653561"/>
                  <a:pt x="3676170" y="4815533"/>
                  <a:pt x="0" y="4828845"/>
                </a:cubicBezTo>
                <a:cubicBezTo>
                  <a:pt x="-51430" y="2236651"/>
                  <a:pt x="177197" y="1734998"/>
                  <a:pt x="0" y="0"/>
                </a:cubicBezTo>
                <a:close/>
              </a:path>
              <a:path w="7879290" h="4828847" fill="none" stroke="0" extrusionOk="0">
                <a:moveTo>
                  <a:pt x="0" y="0"/>
                </a:moveTo>
                <a:cubicBezTo>
                  <a:pt x="1836444" y="370273"/>
                  <a:pt x="5517607" y="660376"/>
                  <a:pt x="7879288" y="0"/>
                </a:cubicBezTo>
                <a:cubicBezTo>
                  <a:pt x="7935434" y="305843"/>
                  <a:pt x="8711791" y="2732085"/>
                  <a:pt x="7879288" y="4828845"/>
                </a:cubicBezTo>
                <a:cubicBezTo>
                  <a:pt x="4868659" y="4268484"/>
                  <a:pt x="3537201" y="4721268"/>
                  <a:pt x="0" y="4828845"/>
                </a:cubicBezTo>
                <a:cubicBezTo>
                  <a:pt x="-219322" y="2281493"/>
                  <a:pt x="205556" y="182111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579111871">
                  <a:custGeom>
                    <a:avLst/>
                    <a:gdLst>
                      <a:gd name="connsiteX0" fmla="*/ 0 w 7879290"/>
                      <a:gd name="connsiteY0" fmla="*/ 0 h 4828847"/>
                      <a:gd name="connsiteX1" fmla="*/ 7879288 w 7879290"/>
                      <a:gd name="connsiteY1" fmla="*/ 0 h 4828847"/>
                      <a:gd name="connsiteX2" fmla="*/ 7879288 w 7879290"/>
                      <a:gd name="connsiteY2" fmla="*/ 4828845 h 4828847"/>
                      <a:gd name="connsiteX3" fmla="*/ 0 w 7879290"/>
                      <a:gd name="connsiteY3" fmla="*/ 4828845 h 4828847"/>
                      <a:gd name="connsiteX4" fmla="*/ 0 w 7879290"/>
                      <a:gd name="connsiteY4" fmla="*/ 0 h 4828847"/>
                      <a:gd name="connsiteX0" fmla="*/ 0 w 7879290"/>
                      <a:gd name="connsiteY0" fmla="*/ 0 h 4828847"/>
                      <a:gd name="connsiteX1" fmla="*/ 7879288 w 7879290"/>
                      <a:gd name="connsiteY1" fmla="*/ 0 h 4828847"/>
                      <a:gd name="connsiteX2" fmla="*/ 7879288 w 7879290"/>
                      <a:gd name="connsiteY2" fmla="*/ 4828845 h 4828847"/>
                      <a:gd name="connsiteX3" fmla="*/ 0 w 7879290"/>
                      <a:gd name="connsiteY3" fmla="*/ 4828845 h 4828847"/>
                      <a:gd name="connsiteX4" fmla="*/ 0 w 7879290"/>
                      <a:gd name="connsiteY4" fmla="*/ 0 h 4828847"/>
                      <a:gd name="connsiteX0" fmla="*/ 0 w 7879290"/>
                      <a:gd name="connsiteY0" fmla="*/ 0 h 4828847"/>
                      <a:gd name="connsiteX1" fmla="*/ 7879288 w 7879290"/>
                      <a:gd name="connsiteY1" fmla="*/ 0 h 4828847"/>
                      <a:gd name="connsiteX2" fmla="*/ 7879288 w 7879290"/>
                      <a:gd name="connsiteY2" fmla="*/ 4828845 h 4828847"/>
                      <a:gd name="connsiteX3" fmla="*/ 0 w 7879290"/>
                      <a:gd name="connsiteY3" fmla="*/ 4828845 h 4828847"/>
                      <a:gd name="connsiteX4" fmla="*/ 0 w 7879290"/>
                      <a:gd name="connsiteY4" fmla="*/ 0 h 4828847"/>
                      <a:gd name="connsiteX0" fmla="*/ 0 w 7879290"/>
                      <a:gd name="connsiteY0" fmla="*/ 0 h 4828847"/>
                      <a:gd name="connsiteX1" fmla="*/ 7879288 w 7879290"/>
                      <a:gd name="connsiteY1" fmla="*/ 0 h 4828847"/>
                      <a:gd name="connsiteX2" fmla="*/ 7879288 w 7879290"/>
                      <a:gd name="connsiteY2" fmla="*/ 4828845 h 4828847"/>
                      <a:gd name="connsiteX3" fmla="*/ 0 w 7879290"/>
                      <a:gd name="connsiteY3" fmla="*/ 4828845 h 4828847"/>
                      <a:gd name="connsiteX4" fmla="*/ 0 w 7879290"/>
                      <a:gd name="connsiteY4" fmla="*/ 0 h 482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79290" h="4828847" fill="none" extrusionOk="0">
                        <a:moveTo>
                          <a:pt x="0" y="0"/>
                        </a:moveTo>
                        <a:cubicBezTo>
                          <a:pt x="1681171" y="1752"/>
                          <a:pt x="5685908" y="785860"/>
                          <a:pt x="7879288" y="0"/>
                        </a:cubicBezTo>
                        <a:cubicBezTo>
                          <a:pt x="8082526" y="286797"/>
                          <a:pt x="8627214" y="2744339"/>
                          <a:pt x="7879288" y="4828845"/>
                        </a:cubicBezTo>
                        <a:cubicBezTo>
                          <a:pt x="4710462" y="4316482"/>
                          <a:pt x="3432055" y="4815540"/>
                          <a:pt x="0" y="4828845"/>
                        </a:cubicBezTo>
                        <a:cubicBezTo>
                          <a:pt x="-104908" y="2272013"/>
                          <a:pt x="220897" y="1767303"/>
                          <a:pt x="0" y="0"/>
                        </a:cubicBezTo>
                        <a:close/>
                      </a:path>
                      <a:path w="7879290" h="4828847" stroke="0" extrusionOk="0">
                        <a:moveTo>
                          <a:pt x="0" y="0"/>
                        </a:moveTo>
                        <a:cubicBezTo>
                          <a:pt x="3607560" y="-917789"/>
                          <a:pt x="5410450" y="-231127"/>
                          <a:pt x="7879288" y="0"/>
                        </a:cubicBezTo>
                        <a:cubicBezTo>
                          <a:pt x="8016518" y="1736802"/>
                          <a:pt x="7957142" y="2270745"/>
                          <a:pt x="7879288" y="4828845"/>
                        </a:cubicBezTo>
                        <a:cubicBezTo>
                          <a:pt x="5935467" y="5428604"/>
                          <a:pt x="2465421" y="5189287"/>
                          <a:pt x="0" y="4828845"/>
                        </a:cubicBezTo>
                        <a:cubicBezTo>
                          <a:pt x="-362188" y="3288616"/>
                          <a:pt x="-141392" y="1319558"/>
                          <a:pt x="0" y="0"/>
                        </a:cubicBezTo>
                        <a:close/>
                      </a:path>
                      <a:path w="7879290" h="4828847" fill="none" stroke="0" extrusionOk="0">
                        <a:moveTo>
                          <a:pt x="0" y="0"/>
                        </a:moveTo>
                        <a:cubicBezTo>
                          <a:pt x="1541033" y="713866"/>
                          <a:pt x="5620960" y="379673"/>
                          <a:pt x="7879288" y="0"/>
                        </a:cubicBezTo>
                        <a:cubicBezTo>
                          <a:pt x="7761629" y="526184"/>
                          <a:pt x="8326937" y="3006693"/>
                          <a:pt x="7879288" y="4828845"/>
                        </a:cubicBezTo>
                        <a:cubicBezTo>
                          <a:pt x="5113427" y="4478456"/>
                          <a:pt x="3264653" y="4990068"/>
                          <a:pt x="0" y="4828845"/>
                        </a:cubicBezTo>
                        <a:cubicBezTo>
                          <a:pt x="-133399" y="2487119"/>
                          <a:pt x="-36517" y="1576602"/>
                          <a:pt x="0" y="0"/>
                        </a:cubicBezTo>
                        <a:close/>
                      </a:path>
                      <a:path w="7879290" h="4828847" fill="none" stroke="0" extrusionOk="0">
                        <a:moveTo>
                          <a:pt x="0" y="0"/>
                        </a:moveTo>
                        <a:cubicBezTo>
                          <a:pt x="1175509" y="-220818"/>
                          <a:pt x="5810109" y="224864"/>
                          <a:pt x="7879288" y="0"/>
                        </a:cubicBezTo>
                        <a:cubicBezTo>
                          <a:pt x="7401380" y="648546"/>
                          <a:pt x="7941539" y="3252405"/>
                          <a:pt x="7879288" y="4828845"/>
                        </a:cubicBezTo>
                        <a:cubicBezTo>
                          <a:pt x="4892139" y="4495282"/>
                          <a:pt x="3774555" y="5086342"/>
                          <a:pt x="0" y="4828845"/>
                        </a:cubicBezTo>
                        <a:cubicBezTo>
                          <a:pt x="-228215" y="2431286"/>
                          <a:pt x="82949" y="1727963"/>
                          <a:pt x="0" y="0"/>
                        </a:cubicBezTo>
                        <a:close/>
                      </a:path>
                      <a:path w="7879290" h="4828847" fill="none" stroke="0" extrusionOk="0">
                        <a:moveTo>
                          <a:pt x="0" y="0"/>
                        </a:moveTo>
                        <a:cubicBezTo>
                          <a:pt x="1418051" y="23075"/>
                          <a:pt x="5565828" y="482779"/>
                          <a:pt x="7879288" y="0"/>
                        </a:cubicBezTo>
                        <a:cubicBezTo>
                          <a:pt x="7655927" y="428531"/>
                          <a:pt x="8510543" y="2861100"/>
                          <a:pt x="7879288" y="4828845"/>
                        </a:cubicBezTo>
                        <a:cubicBezTo>
                          <a:pt x="4765937" y="4455529"/>
                          <a:pt x="3698478" y="4821677"/>
                          <a:pt x="0" y="4828845"/>
                        </a:cubicBezTo>
                        <a:cubicBezTo>
                          <a:pt x="-128134" y="2294647"/>
                          <a:pt x="126763" y="18135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לפניכם בקבוק המכיל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פתקים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עליהם רשומים היגדים שונים הקשורים לנושא האכפתיות וההתחשבות.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לפי תור, סובבו את הבקבוק על הרצפה.</a:t>
            </a:r>
          </a:p>
          <a:p>
            <a:pPr lvl="0">
              <a:defRPr/>
            </a:pPr>
            <a:r>
              <a:rPr lang="he-IL" sz="3200" b="0" dirty="0">
                <a:solidFill>
                  <a:srgbClr val="44546A"/>
                </a:solidFill>
                <a:ea typeface="Arial"/>
                <a:sym typeface="Arial"/>
              </a:rPr>
              <a:t>התלמיד שהפייה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של הבקבוק פונה אליו, </a:t>
            </a:r>
            <a:r>
              <a:rPr lang="he-IL" sz="3200" b="0" dirty="0">
                <a:solidFill>
                  <a:srgbClr val="44546A"/>
                </a:solidFill>
                <a:ea typeface="Arial"/>
                <a:sym typeface="Arial"/>
              </a:rPr>
              <a:t>י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שלוף את אחד הפתקים ויתייחס להיגד המופיע בו. </a:t>
            </a:r>
          </a:p>
        </p:txBody>
      </p:sp>
      <p:pic>
        <p:nvPicPr>
          <p:cNvPr id="10" name="Picture 2" descr="Botol, Peliharaan, Minum, Plastik">
            <a:extLst>
              <a:ext uri="{FF2B5EF4-FFF2-40B4-BE49-F238E27FC236}">
                <a16:creationId xmlns:a16="http://schemas.microsoft.com/office/drawing/2014/main" id="{A9816D62-7734-4EAA-9A9D-C1C65D2A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5046" flipH="1">
            <a:off x="907891" y="3687482"/>
            <a:ext cx="1594415" cy="31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9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A6D5CF2F-9D16-47CB-9776-56BD620A85F5}"/>
              </a:ext>
            </a:extLst>
          </p:cNvPr>
          <p:cNvSpPr/>
          <p:nvPr/>
        </p:nvSpPr>
        <p:spPr>
          <a:xfrm>
            <a:off x="1007135" y="1611520"/>
            <a:ext cx="9943456" cy="1678569"/>
          </a:xfrm>
          <a:custGeom>
            <a:avLst/>
            <a:gdLst>
              <a:gd name="connsiteX0" fmla="*/ 0 w 9943456"/>
              <a:gd name="connsiteY0" fmla="*/ 279767 h 1678569"/>
              <a:gd name="connsiteX1" fmla="*/ 995210 w 9943456"/>
              <a:gd name="connsiteY1" fmla="*/ 0 h 1678569"/>
              <a:gd name="connsiteX2" fmla="*/ 8948241 w 9943456"/>
              <a:gd name="connsiteY2" fmla="*/ 0 h 1678569"/>
              <a:gd name="connsiteX3" fmla="*/ 9943456 w 9943456"/>
              <a:gd name="connsiteY3" fmla="*/ 279767 h 1678569"/>
              <a:gd name="connsiteX4" fmla="*/ 9943456 w 9943456"/>
              <a:gd name="connsiteY4" fmla="*/ 1398801 h 1678569"/>
              <a:gd name="connsiteX5" fmla="*/ 8948241 w 9943456"/>
              <a:gd name="connsiteY5" fmla="*/ 1678569 h 1678569"/>
              <a:gd name="connsiteX6" fmla="*/ 995210 w 9943456"/>
              <a:gd name="connsiteY6" fmla="*/ 1678569 h 1678569"/>
              <a:gd name="connsiteX7" fmla="*/ 0 w 9943456"/>
              <a:gd name="connsiteY7" fmla="*/ 1398801 h 1678569"/>
              <a:gd name="connsiteX8" fmla="*/ 0 w 9943456"/>
              <a:gd name="connsiteY8" fmla="*/ 279767 h 1678569"/>
              <a:gd name="connsiteX0" fmla="*/ 0 w 9943456"/>
              <a:gd name="connsiteY0" fmla="*/ 279767 h 1678569"/>
              <a:gd name="connsiteX1" fmla="*/ 995210 w 9943456"/>
              <a:gd name="connsiteY1" fmla="*/ 0 h 1678569"/>
              <a:gd name="connsiteX2" fmla="*/ 8948241 w 9943456"/>
              <a:gd name="connsiteY2" fmla="*/ 0 h 1678569"/>
              <a:gd name="connsiteX3" fmla="*/ 9943456 w 9943456"/>
              <a:gd name="connsiteY3" fmla="*/ 279767 h 1678569"/>
              <a:gd name="connsiteX4" fmla="*/ 9943456 w 9943456"/>
              <a:gd name="connsiteY4" fmla="*/ 1398801 h 1678569"/>
              <a:gd name="connsiteX5" fmla="*/ 8948241 w 9943456"/>
              <a:gd name="connsiteY5" fmla="*/ 1678569 h 1678569"/>
              <a:gd name="connsiteX6" fmla="*/ 995210 w 9943456"/>
              <a:gd name="connsiteY6" fmla="*/ 1678569 h 1678569"/>
              <a:gd name="connsiteX7" fmla="*/ 0 w 9943456"/>
              <a:gd name="connsiteY7" fmla="*/ 1398801 h 1678569"/>
              <a:gd name="connsiteX8" fmla="*/ 0 w 9943456"/>
              <a:gd name="connsiteY8" fmla="*/ 279767 h 1678569"/>
              <a:gd name="connsiteX0" fmla="*/ 0 w 9943456"/>
              <a:gd name="connsiteY0" fmla="*/ 279767 h 1678569"/>
              <a:gd name="connsiteX1" fmla="*/ 995210 w 9943456"/>
              <a:gd name="connsiteY1" fmla="*/ 0 h 1678569"/>
              <a:gd name="connsiteX2" fmla="*/ 8948241 w 9943456"/>
              <a:gd name="connsiteY2" fmla="*/ 0 h 1678569"/>
              <a:gd name="connsiteX3" fmla="*/ 9943456 w 9943456"/>
              <a:gd name="connsiteY3" fmla="*/ 279767 h 1678569"/>
              <a:gd name="connsiteX4" fmla="*/ 9943456 w 9943456"/>
              <a:gd name="connsiteY4" fmla="*/ 1398801 h 1678569"/>
              <a:gd name="connsiteX5" fmla="*/ 8948241 w 9943456"/>
              <a:gd name="connsiteY5" fmla="*/ 1678569 h 1678569"/>
              <a:gd name="connsiteX6" fmla="*/ 995210 w 9943456"/>
              <a:gd name="connsiteY6" fmla="*/ 1678569 h 1678569"/>
              <a:gd name="connsiteX7" fmla="*/ 0 w 9943456"/>
              <a:gd name="connsiteY7" fmla="*/ 1398801 h 1678569"/>
              <a:gd name="connsiteX8" fmla="*/ 0 w 9943456"/>
              <a:gd name="connsiteY8" fmla="*/ 279767 h 1678569"/>
              <a:gd name="connsiteX0" fmla="*/ 0 w 9943456"/>
              <a:gd name="connsiteY0" fmla="*/ 279767 h 1678569"/>
              <a:gd name="connsiteX1" fmla="*/ 995210 w 9943456"/>
              <a:gd name="connsiteY1" fmla="*/ 0 h 1678569"/>
              <a:gd name="connsiteX2" fmla="*/ 8948241 w 9943456"/>
              <a:gd name="connsiteY2" fmla="*/ 0 h 1678569"/>
              <a:gd name="connsiteX3" fmla="*/ 9943456 w 9943456"/>
              <a:gd name="connsiteY3" fmla="*/ 279767 h 1678569"/>
              <a:gd name="connsiteX4" fmla="*/ 9943456 w 9943456"/>
              <a:gd name="connsiteY4" fmla="*/ 1398801 h 1678569"/>
              <a:gd name="connsiteX5" fmla="*/ 8948241 w 9943456"/>
              <a:gd name="connsiteY5" fmla="*/ 1678569 h 1678569"/>
              <a:gd name="connsiteX6" fmla="*/ 995210 w 9943456"/>
              <a:gd name="connsiteY6" fmla="*/ 1678569 h 1678569"/>
              <a:gd name="connsiteX7" fmla="*/ 0 w 9943456"/>
              <a:gd name="connsiteY7" fmla="*/ 1398801 h 1678569"/>
              <a:gd name="connsiteX8" fmla="*/ 0 w 9943456"/>
              <a:gd name="connsiteY8" fmla="*/ 279767 h 167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3456" h="1678569" fill="none" extrusionOk="0">
                <a:moveTo>
                  <a:pt x="0" y="279767"/>
                </a:moveTo>
                <a:cubicBezTo>
                  <a:pt x="49431" y="-1695"/>
                  <a:pt x="355201" y="-73695"/>
                  <a:pt x="995210" y="0"/>
                </a:cubicBezTo>
                <a:cubicBezTo>
                  <a:pt x="2950832" y="-54812"/>
                  <a:pt x="4380192" y="-263041"/>
                  <a:pt x="8948241" y="0"/>
                </a:cubicBezTo>
                <a:cubicBezTo>
                  <a:pt x="9371334" y="-47123"/>
                  <a:pt x="9986265" y="203495"/>
                  <a:pt x="9943456" y="279767"/>
                </a:cubicBezTo>
                <a:cubicBezTo>
                  <a:pt x="9739611" y="554899"/>
                  <a:pt x="10273049" y="1094158"/>
                  <a:pt x="9943456" y="1398801"/>
                </a:cubicBezTo>
                <a:cubicBezTo>
                  <a:pt x="9727883" y="1492848"/>
                  <a:pt x="9414951" y="1659207"/>
                  <a:pt x="8948241" y="1678569"/>
                </a:cubicBezTo>
                <a:cubicBezTo>
                  <a:pt x="4970145" y="1457876"/>
                  <a:pt x="2023132" y="1693833"/>
                  <a:pt x="995210" y="1678569"/>
                </a:cubicBezTo>
                <a:cubicBezTo>
                  <a:pt x="316460" y="1609255"/>
                  <a:pt x="-244598" y="1500003"/>
                  <a:pt x="0" y="1398801"/>
                </a:cubicBezTo>
                <a:cubicBezTo>
                  <a:pt x="6977" y="854649"/>
                  <a:pt x="-239882" y="782374"/>
                  <a:pt x="0" y="279767"/>
                </a:cubicBezTo>
                <a:close/>
              </a:path>
              <a:path w="9943456" h="1678569" stroke="0" extrusionOk="0">
                <a:moveTo>
                  <a:pt x="0" y="279767"/>
                </a:moveTo>
                <a:cubicBezTo>
                  <a:pt x="-6822" y="20710"/>
                  <a:pt x="275646" y="-38266"/>
                  <a:pt x="995210" y="0"/>
                </a:cubicBezTo>
                <a:cubicBezTo>
                  <a:pt x="2019209" y="-208161"/>
                  <a:pt x="7716729" y="38606"/>
                  <a:pt x="8948241" y="0"/>
                </a:cubicBezTo>
                <a:cubicBezTo>
                  <a:pt x="9457786" y="-53025"/>
                  <a:pt x="10032896" y="78782"/>
                  <a:pt x="9943456" y="279767"/>
                </a:cubicBezTo>
                <a:cubicBezTo>
                  <a:pt x="10010316" y="721099"/>
                  <a:pt x="10700405" y="957436"/>
                  <a:pt x="9943456" y="1398801"/>
                </a:cubicBezTo>
                <a:cubicBezTo>
                  <a:pt x="9845228" y="1629744"/>
                  <a:pt x="9564948" y="1655191"/>
                  <a:pt x="8948241" y="1678569"/>
                </a:cubicBezTo>
                <a:cubicBezTo>
                  <a:pt x="6472954" y="1594330"/>
                  <a:pt x="2049895" y="1767296"/>
                  <a:pt x="995210" y="1678569"/>
                </a:cubicBezTo>
                <a:cubicBezTo>
                  <a:pt x="650053" y="1646653"/>
                  <a:pt x="-87206" y="1619661"/>
                  <a:pt x="0" y="1398801"/>
                </a:cubicBezTo>
                <a:cubicBezTo>
                  <a:pt x="-59853" y="1059873"/>
                  <a:pt x="478872" y="569350"/>
                  <a:pt x="0" y="279767"/>
                </a:cubicBezTo>
                <a:close/>
              </a:path>
              <a:path w="9943456" h="1678569" fill="none" stroke="0" extrusionOk="0">
                <a:moveTo>
                  <a:pt x="0" y="279767"/>
                </a:moveTo>
                <a:cubicBezTo>
                  <a:pt x="-54904" y="163200"/>
                  <a:pt x="288001" y="49906"/>
                  <a:pt x="995210" y="0"/>
                </a:cubicBezTo>
                <a:cubicBezTo>
                  <a:pt x="3445006" y="42805"/>
                  <a:pt x="5804031" y="83149"/>
                  <a:pt x="8948241" y="0"/>
                </a:cubicBezTo>
                <a:cubicBezTo>
                  <a:pt x="9542344" y="-39387"/>
                  <a:pt x="10091077" y="168864"/>
                  <a:pt x="9943456" y="279767"/>
                </a:cubicBezTo>
                <a:cubicBezTo>
                  <a:pt x="10115156" y="355156"/>
                  <a:pt x="9574443" y="1010152"/>
                  <a:pt x="9943456" y="1398801"/>
                </a:cubicBezTo>
                <a:cubicBezTo>
                  <a:pt x="9876769" y="1509726"/>
                  <a:pt x="9496939" y="1603221"/>
                  <a:pt x="8948241" y="1678569"/>
                </a:cubicBezTo>
                <a:cubicBezTo>
                  <a:pt x="7952848" y="1690180"/>
                  <a:pt x="4109964" y="1920452"/>
                  <a:pt x="995210" y="1678569"/>
                </a:cubicBezTo>
                <a:cubicBezTo>
                  <a:pt x="547647" y="1703077"/>
                  <a:pt x="-226205" y="1597587"/>
                  <a:pt x="0" y="1398801"/>
                </a:cubicBezTo>
                <a:cubicBezTo>
                  <a:pt x="173463" y="851040"/>
                  <a:pt x="-259162" y="712165"/>
                  <a:pt x="0" y="279767"/>
                </a:cubicBezTo>
                <a:close/>
              </a:path>
              <a:path w="9943456" h="1678569" fill="none" stroke="0" extrusionOk="0">
                <a:moveTo>
                  <a:pt x="0" y="279767"/>
                </a:moveTo>
                <a:cubicBezTo>
                  <a:pt x="29942" y="152356"/>
                  <a:pt x="389586" y="10282"/>
                  <a:pt x="995210" y="0"/>
                </a:cubicBezTo>
                <a:cubicBezTo>
                  <a:pt x="2636443" y="477626"/>
                  <a:pt x="5387392" y="-481354"/>
                  <a:pt x="8948241" y="0"/>
                </a:cubicBezTo>
                <a:cubicBezTo>
                  <a:pt x="9388208" y="-5126"/>
                  <a:pt x="9995548" y="194476"/>
                  <a:pt x="9943456" y="279767"/>
                </a:cubicBezTo>
                <a:cubicBezTo>
                  <a:pt x="9821266" y="482656"/>
                  <a:pt x="10113670" y="1026332"/>
                  <a:pt x="9943456" y="1398801"/>
                </a:cubicBezTo>
                <a:cubicBezTo>
                  <a:pt x="9883123" y="1550843"/>
                  <a:pt x="9433719" y="1815013"/>
                  <a:pt x="8948241" y="1678569"/>
                </a:cubicBezTo>
                <a:cubicBezTo>
                  <a:pt x="4975970" y="1859603"/>
                  <a:pt x="2063311" y="1717899"/>
                  <a:pt x="995210" y="1678569"/>
                </a:cubicBezTo>
                <a:cubicBezTo>
                  <a:pt x="396478" y="1730557"/>
                  <a:pt x="-242968" y="1529195"/>
                  <a:pt x="0" y="1398801"/>
                </a:cubicBezTo>
                <a:cubicBezTo>
                  <a:pt x="677" y="853811"/>
                  <a:pt x="-181111" y="744815"/>
                  <a:pt x="0" y="279767"/>
                </a:cubicBezTo>
                <a:close/>
              </a:path>
              <a:path w="9943456" h="1678569" fill="none" stroke="0" extrusionOk="0">
                <a:moveTo>
                  <a:pt x="0" y="279767"/>
                </a:moveTo>
                <a:cubicBezTo>
                  <a:pt x="27007" y="32044"/>
                  <a:pt x="368235" y="-24458"/>
                  <a:pt x="995210" y="0"/>
                </a:cubicBezTo>
                <a:cubicBezTo>
                  <a:pt x="3006604" y="86088"/>
                  <a:pt x="4905294" y="-424268"/>
                  <a:pt x="8948241" y="0"/>
                </a:cubicBezTo>
                <a:cubicBezTo>
                  <a:pt x="9391371" y="-20717"/>
                  <a:pt x="9988527" y="188850"/>
                  <a:pt x="9943456" y="279767"/>
                </a:cubicBezTo>
                <a:cubicBezTo>
                  <a:pt x="9813979" y="463392"/>
                  <a:pt x="10207774" y="1100481"/>
                  <a:pt x="9943456" y="1398801"/>
                </a:cubicBezTo>
                <a:cubicBezTo>
                  <a:pt x="9816708" y="1579104"/>
                  <a:pt x="9408805" y="1713389"/>
                  <a:pt x="8948241" y="1678569"/>
                </a:cubicBezTo>
                <a:cubicBezTo>
                  <a:pt x="4955777" y="1559292"/>
                  <a:pt x="2051692" y="1695795"/>
                  <a:pt x="995210" y="1678569"/>
                </a:cubicBezTo>
                <a:cubicBezTo>
                  <a:pt x="381525" y="1662532"/>
                  <a:pt x="-247854" y="1535049"/>
                  <a:pt x="0" y="1398801"/>
                </a:cubicBezTo>
                <a:cubicBezTo>
                  <a:pt x="6949" y="858708"/>
                  <a:pt x="-233076" y="760678"/>
                  <a:pt x="0" y="279767"/>
                </a:cubicBezTo>
                <a:close/>
              </a:path>
            </a:pathLst>
          </a:custGeom>
          <a:solidFill>
            <a:srgbClr val="FFFDF7"/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9943456"/>
                      <a:gd name="connsiteY0" fmla="*/ 279767 h 1678569"/>
                      <a:gd name="connsiteX1" fmla="*/ 995210 w 9943456"/>
                      <a:gd name="connsiteY1" fmla="*/ 0 h 1678569"/>
                      <a:gd name="connsiteX2" fmla="*/ 8948241 w 9943456"/>
                      <a:gd name="connsiteY2" fmla="*/ 0 h 1678569"/>
                      <a:gd name="connsiteX3" fmla="*/ 9943456 w 9943456"/>
                      <a:gd name="connsiteY3" fmla="*/ 279767 h 1678569"/>
                      <a:gd name="connsiteX4" fmla="*/ 9943456 w 9943456"/>
                      <a:gd name="connsiteY4" fmla="*/ 1398801 h 1678569"/>
                      <a:gd name="connsiteX5" fmla="*/ 8948241 w 9943456"/>
                      <a:gd name="connsiteY5" fmla="*/ 1678569 h 1678569"/>
                      <a:gd name="connsiteX6" fmla="*/ 995210 w 9943456"/>
                      <a:gd name="connsiteY6" fmla="*/ 1678569 h 1678569"/>
                      <a:gd name="connsiteX7" fmla="*/ 0 w 9943456"/>
                      <a:gd name="connsiteY7" fmla="*/ 1398801 h 1678569"/>
                      <a:gd name="connsiteX8" fmla="*/ 0 w 9943456"/>
                      <a:gd name="connsiteY8" fmla="*/ 279767 h 1678569"/>
                      <a:gd name="connsiteX0" fmla="*/ 0 w 9943456"/>
                      <a:gd name="connsiteY0" fmla="*/ 279767 h 1678569"/>
                      <a:gd name="connsiteX1" fmla="*/ 995210 w 9943456"/>
                      <a:gd name="connsiteY1" fmla="*/ 0 h 1678569"/>
                      <a:gd name="connsiteX2" fmla="*/ 8948241 w 9943456"/>
                      <a:gd name="connsiteY2" fmla="*/ 0 h 1678569"/>
                      <a:gd name="connsiteX3" fmla="*/ 9943456 w 9943456"/>
                      <a:gd name="connsiteY3" fmla="*/ 279767 h 1678569"/>
                      <a:gd name="connsiteX4" fmla="*/ 9943456 w 9943456"/>
                      <a:gd name="connsiteY4" fmla="*/ 1398801 h 1678569"/>
                      <a:gd name="connsiteX5" fmla="*/ 8948241 w 9943456"/>
                      <a:gd name="connsiteY5" fmla="*/ 1678569 h 1678569"/>
                      <a:gd name="connsiteX6" fmla="*/ 995210 w 9943456"/>
                      <a:gd name="connsiteY6" fmla="*/ 1678569 h 1678569"/>
                      <a:gd name="connsiteX7" fmla="*/ 0 w 9943456"/>
                      <a:gd name="connsiteY7" fmla="*/ 1398801 h 1678569"/>
                      <a:gd name="connsiteX8" fmla="*/ 0 w 9943456"/>
                      <a:gd name="connsiteY8" fmla="*/ 279767 h 1678569"/>
                      <a:gd name="connsiteX0" fmla="*/ 0 w 9943456"/>
                      <a:gd name="connsiteY0" fmla="*/ 279767 h 1678569"/>
                      <a:gd name="connsiteX1" fmla="*/ 995210 w 9943456"/>
                      <a:gd name="connsiteY1" fmla="*/ 0 h 1678569"/>
                      <a:gd name="connsiteX2" fmla="*/ 8948241 w 9943456"/>
                      <a:gd name="connsiteY2" fmla="*/ 0 h 1678569"/>
                      <a:gd name="connsiteX3" fmla="*/ 9943456 w 9943456"/>
                      <a:gd name="connsiteY3" fmla="*/ 279767 h 1678569"/>
                      <a:gd name="connsiteX4" fmla="*/ 9943456 w 9943456"/>
                      <a:gd name="connsiteY4" fmla="*/ 1398801 h 1678569"/>
                      <a:gd name="connsiteX5" fmla="*/ 8948241 w 9943456"/>
                      <a:gd name="connsiteY5" fmla="*/ 1678569 h 1678569"/>
                      <a:gd name="connsiteX6" fmla="*/ 995210 w 9943456"/>
                      <a:gd name="connsiteY6" fmla="*/ 1678569 h 1678569"/>
                      <a:gd name="connsiteX7" fmla="*/ 0 w 9943456"/>
                      <a:gd name="connsiteY7" fmla="*/ 1398801 h 1678569"/>
                      <a:gd name="connsiteX8" fmla="*/ 0 w 9943456"/>
                      <a:gd name="connsiteY8" fmla="*/ 279767 h 1678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943456" h="1678569" fill="none" extrusionOk="0">
                        <a:moveTo>
                          <a:pt x="0" y="279767"/>
                        </a:moveTo>
                        <a:cubicBezTo>
                          <a:pt x="37309" y="52186"/>
                          <a:pt x="377969" y="-39716"/>
                          <a:pt x="995210" y="0"/>
                        </a:cubicBezTo>
                        <a:cubicBezTo>
                          <a:pt x="2877543" y="-12785"/>
                          <a:pt x="4717273" y="-175762"/>
                          <a:pt x="8948241" y="0"/>
                        </a:cubicBezTo>
                        <a:cubicBezTo>
                          <a:pt x="9381105" y="-36162"/>
                          <a:pt x="9983839" y="187326"/>
                          <a:pt x="9943456" y="279767"/>
                        </a:cubicBezTo>
                        <a:cubicBezTo>
                          <a:pt x="9780465" y="542702"/>
                          <a:pt x="10243963" y="1079317"/>
                          <a:pt x="9943456" y="1398801"/>
                        </a:cubicBezTo>
                        <a:cubicBezTo>
                          <a:pt x="9786220" y="1517940"/>
                          <a:pt x="9434967" y="1665981"/>
                          <a:pt x="8948241" y="1678569"/>
                        </a:cubicBezTo>
                        <a:cubicBezTo>
                          <a:pt x="5011521" y="1505673"/>
                          <a:pt x="2039790" y="1686548"/>
                          <a:pt x="995210" y="1678569"/>
                        </a:cubicBezTo>
                        <a:cubicBezTo>
                          <a:pt x="343174" y="1635735"/>
                          <a:pt x="-223081" y="1516119"/>
                          <a:pt x="0" y="1398801"/>
                        </a:cubicBezTo>
                        <a:cubicBezTo>
                          <a:pt x="33296" y="848268"/>
                          <a:pt x="-220739" y="763210"/>
                          <a:pt x="0" y="279767"/>
                        </a:cubicBezTo>
                        <a:close/>
                      </a:path>
                      <a:path w="9943456" h="1678569" stroke="0" extrusionOk="0">
                        <a:moveTo>
                          <a:pt x="0" y="279767"/>
                        </a:moveTo>
                        <a:cubicBezTo>
                          <a:pt x="-9428" y="46583"/>
                          <a:pt x="282441" y="-29209"/>
                          <a:pt x="995210" y="0"/>
                        </a:cubicBezTo>
                        <a:cubicBezTo>
                          <a:pt x="2261691" y="-133205"/>
                          <a:pt x="7590453" y="15865"/>
                          <a:pt x="8948241" y="0"/>
                        </a:cubicBezTo>
                        <a:cubicBezTo>
                          <a:pt x="9466465" y="-25233"/>
                          <a:pt x="10009300" y="102779"/>
                          <a:pt x="9943456" y="279767"/>
                        </a:cubicBezTo>
                        <a:cubicBezTo>
                          <a:pt x="9976980" y="713306"/>
                          <a:pt x="10611855" y="1016620"/>
                          <a:pt x="9943456" y="1398801"/>
                        </a:cubicBezTo>
                        <a:cubicBezTo>
                          <a:pt x="9854809" y="1618917"/>
                          <a:pt x="9545118" y="1671710"/>
                          <a:pt x="8948241" y="1678569"/>
                        </a:cubicBezTo>
                        <a:cubicBezTo>
                          <a:pt x="6372905" y="1586991"/>
                          <a:pt x="1900994" y="1754731"/>
                          <a:pt x="995210" y="1678569"/>
                        </a:cubicBezTo>
                        <a:cubicBezTo>
                          <a:pt x="640723" y="1658759"/>
                          <a:pt x="-76929" y="1592103"/>
                          <a:pt x="0" y="1398801"/>
                        </a:cubicBezTo>
                        <a:cubicBezTo>
                          <a:pt x="8909" y="1122261"/>
                          <a:pt x="464501" y="542798"/>
                          <a:pt x="0" y="279767"/>
                        </a:cubicBezTo>
                        <a:close/>
                      </a:path>
                      <a:path w="9943456" h="1678569" fill="none" stroke="0" extrusionOk="0">
                        <a:moveTo>
                          <a:pt x="0" y="279767"/>
                        </a:moveTo>
                        <a:cubicBezTo>
                          <a:pt x="-44149" y="154194"/>
                          <a:pt x="311341" y="32205"/>
                          <a:pt x="995210" y="0"/>
                        </a:cubicBezTo>
                        <a:cubicBezTo>
                          <a:pt x="3095164" y="132623"/>
                          <a:pt x="5742894" y="-93174"/>
                          <a:pt x="8948241" y="0"/>
                        </a:cubicBezTo>
                        <a:cubicBezTo>
                          <a:pt x="9539268" y="-10949"/>
                          <a:pt x="10065303" y="162546"/>
                          <a:pt x="9943456" y="279767"/>
                        </a:cubicBezTo>
                        <a:cubicBezTo>
                          <a:pt x="10158246" y="399081"/>
                          <a:pt x="9561518" y="1046961"/>
                          <a:pt x="9943456" y="1398801"/>
                        </a:cubicBezTo>
                        <a:cubicBezTo>
                          <a:pt x="9897748" y="1541040"/>
                          <a:pt x="9483122" y="1625183"/>
                          <a:pt x="8948241" y="1678569"/>
                        </a:cubicBezTo>
                        <a:cubicBezTo>
                          <a:pt x="8031809" y="1763965"/>
                          <a:pt x="4014942" y="1798272"/>
                          <a:pt x="995210" y="1678569"/>
                        </a:cubicBezTo>
                        <a:cubicBezTo>
                          <a:pt x="521744" y="1684837"/>
                          <a:pt x="-214477" y="1562575"/>
                          <a:pt x="0" y="1398801"/>
                        </a:cubicBezTo>
                        <a:cubicBezTo>
                          <a:pt x="104605" y="848360"/>
                          <a:pt x="-234971" y="722260"/>
                          <a:pt x="0" y="279767"/>
                        </a:cubicBezTo>
                        <a:close/>
                      </a:path>
                      <a:path w="9943456" h="1678569" fill="none" stroke="0" extrusionOk="0">
                        <a:moveTo>
                          <a:pt x="0" y="279767"/>
                        </a:moveTo>
                        <a:cubicBezTo>
                          <a:pt x="22098" y="102439"/>
                          <a:pt x="380800" y="-2361"/>
                          <a:pt x="995210" y="0"/>
                        </a:cubicBezTo>
                        <a:cubicBezTo>
                          <a:pt x="2818931" y="160361"/>
                          <a:pt x="5035272" y="-307353"/>
                          <a:pt x="8948241" y="0"/>
                        </a:cubicBezTo>
                        <a:cubicBezTo>
                          <a:pt x="9394635" y="-20143"/>
                          <a:pt x="9991458" y="177167"/>
                          <a:pt x="9943456" y="279767"/>
                        </a:cubicBezTo>
                        <a:cubicBezTo>
                          <a:pt x="9867502" y="494988"/>
                          <a:pt x="10166638" y="1076438"/>
                          <a:pt x="9943456" y="1398801"/>
                        </a:cubicBezTo>
                        <a:cubicBezTo>
                          <a:pt x="9865133" y="1583641"/>
                          <a:pt x="9426918" y="1743018"/>
                          <a:pt x="8948241" y="1678569"/>
                        </a:cubicBezTo>
                        <a:cubicBezTo>
                          <a:pt x="4996042" y="1746597"/>
                          <a:pt x="2223995" y="1719489"/>
                          <a:pt x="995210" y="1678569"/>
                        </a:cubicBezTo>
                        <a:cubicBezTo>
                          <a:pt x="399242" y="1683427"/>
                          <a:pt x="-220192" y="1526928"/>
                          <a:pt x="0" y="1398801"/>
                        </a:cubicBezTo>
                        <a:cubicBezTo>
                          <a:pt x="-7625" y="865688"/>
                          <a:pt x="-210624" y="740653"/>
                          <a:pt x="0" y="2797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האם תוכלו לתת דוגמאות נוספות משלכם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להתנהגויות אכפתיות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ומתחשבות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שעשיתם בעצמכם או שעשו עבורכם?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EB1DD4BF-8493-465A-9C81-B60805FA9C21}"/>
              </a:ext>
            </a:extLst>
          </p:cNvPr>
          <p:cNvSpPr/>
          <p:nvPr/>
        </p:nvSpPr>
        <p:spPr>
          <a:xfrm>
            <a:off x="1370280" y="3477128"/>
            <a:ext cx="10386291" cy="1579418"/>
          </a:xfrm>
          <a:custGeom>
            <a:avLst/>
            <a:gdLst>
              <a:gd name="connsiteX0" fmla="*/ 0 w 10386291"/>
              <a:gd name="connsiteY0" fmla="*/ 263241 h 1579418"/>
              <a:gd name="connsiteX1" fmla="*/ 1039532 w 10386291"/>
              <a:gd name="connsiteY1" fmla="*/ 0 h 1579418"/>
              <a:gd name="connsiteX2" fmla="*/ 9346754 w 10386291"/>
              <a:gd name="connsiteY2" fmla="*/ 0 h 1579418"/>
              <a:gd name="connsiteX3" fmla="*/ 10386291 w 10386291"/>
              <a:gd name="connsiteY3" fmla="*/ 263241 h 1579418"/>
              <a:gd name="connsiteX4" fmla="*/ 10386291 w 10386291"/>
              <a:gd name="connsiteY4" fmla="*/ 1316175 h 1579418"/>
              <a:gd name="connsiteX5" fmla="*/ 9346754 w 10386291"/>
              <a:gd name="connsiteY5" fmla="*/ 1579418 h 1579418"/>
              <a:gd name="connsiteX6" fmla="*/ 1039532 w 10386291"/>
              <a:gd name="connsiteY6" fmla="*/ 1579418 h 1579418"/>
              <a:gd name="connsiteX7" fmla="*/ 0 w 10386291"/>
              <a:gd name="connsiteY7" fmla="*/ 1316175 h 1579418"/>
              <a:gd name="connsiteX8" fmla="*/ 0 w 10386291"/>
              <a:gd name="connsiteY8" fmla="*/ 263241 h 1579418"/>
              <a:gd name="connsiteX0" fmla="*/ 0 w 10386291"/>
              <a:gd name="connsiteY0" fmla="*/ 263241 h 1579418"/>
              <a:gd name="connsiteX1" fmla="*/ 1039532 w 10386291"/>
              <a:gd name="connsiteY1" fmla="*/ 0 h 1579418"/>
              <a:gd name="connsiteX2" fmla="*/ 9346754 w 10386291"/>
              <a:gd name="connsiteY2" fmla="*/ 0 h 1579418"/>
              <a:gd name="connsiteX3" fmla="*/ 10386291 w 10386291"/>
              <a:gd name="connsiteY3" fmla="*/ 263241 h 1579418"/>
              <a:gd name="connsiteX4" fmla="*/ 10386291 w 10386291"/>
              <a:gd name="connsiteY4" fmla="*/ 1316175 h 1579418"/>
              <a:gd name="connsiteX5" fmla="*/ 9346754 w 10386291"/>
              <a:gd name="connsiteY5" fmla="*/ 1579418 h 1579418"/>
              <a:gd name="connsiteX6" fmla="*/ 1039532 w 10386291"/>
              <a:gd name="connsiteY6" fmla="*/ 1579418 h 1579418"/>
              <a:gd name="connsiteX7" fmla="*/ 0 w 10386291"/>
              <a:gd name="connsiteY7" fmla="*/ 1316175 h 1579418"/>
              <a:gd name="connsiteX8" fmla="*/ 0 w 10386291"/>
              <a:gd name="connsiteY8" fmla="*/ 263241 h 1579418"/>
              <a:gd name="connsiteX0" fmla="*/ 0 w 10386291"/>
              <a:gd name="connsiteY0" fmla="*/ 263241 h 1579418"/>
              <a:gd name="connsiteX1" fmla="*/ 1039532 w 10386291"/>
              <a:gd name="connsiteY1" fmla="*/ 0 h 1579418"/>
              <a:gd name="connsiteX2" fmla="*/ 9346754 w 10386291"/>
              <a:gd name="connsiteY2" fmla="*/ 0 h 1579418"/>
              <a:gd name="connsiteX3" fmla="*/ 10386291 w 10386291"/>
              <a:gd name="connsiteY3" fmla="*/ 263241 h 1579418"/>
              <a:gd name="connsiteX4" fmla="*/ 10386291 w 10386291"/>
              <a:gd name="connsiteY4" fmla="*/ 1316175 h 1579418"/>
              <a:gd name="connsiteX5" fmla="*/ 9346754 w 10386291"/>
              <a:gd name="connsiteY5" fmla="*/ 1579418 h 1579418"/>
              <a:gd name="connsiteX6" fmla="*/ 1039532 w 10386291"/>
              <a:gd name="connsiteY6" fmla="*/ 1579418 h 1579418"/>
              <a:gd name="connsiteX7" fmla="*/ 0 w 10386291"/>
              <a:gd name="connsiteY7" fmla="*/ 1316175 h 1579418"/>
              <a:gd name="connsiteX8" fmla="*/ 0 w 10386291"/>
              <a:gd name="connsiteY8" fmla="*/ 263241 h 1579418"/>
              <a:gd name="connsiteX0" fmla="*/ 0 w 10386291"/>
              <a:gd name="connsiteY0" fmla="*/ 263241 h 1579418"/>
              <a:gd name="connsiteX1" fmla="*/ 1039532 w 10386291"/>
              <a:gd name="connsiteY1" fmla="*/ 0 h 1579418"/>
              <a:gd name="connsiteX2" fmla="*/ 9346754 w 10386291"/>
              <a:gd name="connsiteY2" fmla="*/ 0 h 1579418"/>
              <a:gd name="connsiteX3" fmla="*/ 10386291 w 10386291"/>
              <a:gd name="connsiteY3" fmla="*/ 263241 h 1579418"/>
              <a:gd name="connsiteX4" fmla="*/ 10386291 w 10386291"/>
              <a:gd name="connsiteY4" fmla="*/ 1316175 h 1579418"/>
              <a:gd name="connsiteX5" fmla="*/ 9346754 w 10386291"/>
              <a:gd name="connsiteY5" fmla="*/ 1579418 h 1579418"/>
              <a:gd name="connsiteX6" fmla="*/ 1039532 w 10386291"/>
              <a:gd name="connsiteY6" fmla="*/ 1579418 h 1579418"/>
              <a:gd name="connsiteX7" fmla="*/ 0 w 10386291"/>
              <a:gd name="connsiteY7" fmla="*/ 1316175 h 1579418"/>
              <a:gd name="connsiteX8" fmla="*/ 0 w 10386291"/>
              <a:gd name="connsiteY8" fmla="*/ 263241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6291" h="1579418" fill="none" extrusionOk="0">
                <a:moveTo>
                  <a:pt x="0" y="263241"/>
                </a:moveTo>
                <a:cubicBezTo>
                  <a:pt x="46382" y="10400"/>
                  <a:pt x="354842" y="-99120"/>
                  <a:pt x="1039532" y="0"/>
                </a:cubicBezTo>
                <a:cubicBezTo>
                  <a:pt x="3027490" y="-34198"/>
                  <a:pt x="5011037" y="-148613"/>
                  <a:pt x="9346754" y="0"/>
                </a:cubicBezTo>
                <a:cubicBezTo>
                  <a:pt x="9787964" y="-47606"/>
                  <a:pt x="10428093" y="175120"/>
                  <a:pt x="10386291" y="263241"/>
                </a:cubicBezTo>
                <a:cubicBezTo>
                  <a:pt x="10233433" y="507820"/>
                  <a:pt x="10691457" y="1013433"/>
                  <a:pt x="10386291" y="1316175"/>
                </a:cubicBezTo>
                <a:cubicBezTo>
                  <a:pt x="10205319" y="1418462"/>
                  <a:pt x="9776344" y="1539881"/>
                  <a:pt x="9346754" y="1579418"/>
                </a:cubicBezTo>
                <a:cubicBezTo>
                  <a:pt x="5214033" y="1380070"/>
                  <a:pt x="2000452" y="1647969"/>
                  <a:pt x="1039532" y="1579418"/>
                </a:cubicBezTo>
                <a:cubicBezTo>
                  <a:pt x="330662" y="1508573"/>
                  <a:pt x="-248644" y="1414191"/>
                  <a:pt x="0" y="1316175"/>
                </a:cubicBezTo>
                <a:cubicBezTo>
                  <a:pt x="3036" y="806054"/>
                  <a:pt x="-275841" y="765564"/>
                  <a:pt x="0" y="263241"/>
                </a:cubicBezTo>
                <a:close/>
              </a:path>
              <a:path w="10386291" h="1579418" stroke="0" extrusionOk="0">
                <a:moveTo>
                  <a:pt x="0" y="263241"/>
                </a:moveTo>
                <a:cubicBezTo>
                  <a:pt x="-7026" y="8970"/>
                  <a:pt x="263402" y="-73958"/>
                  <a:pt x="1039532" y="0"/>
                </a:cubicBezTo>
                <a:cubicBezTo>
                  <a:pt x="2159364" y="-195093"/>
                  <a:pt x="8096282" y="49886"/>
                  <a:pt x="9346754" y="0"/>
                </a:cubicBezTo>
                <a:cubicBezTo>
                  <a:pt x="9883791" y="-38802"/>
                  <a:pt x="10473044" y="76416"/>
                  <a:pt x="10386291" y="263241"/>
                </a:cubicBezTo>
                <a:cubicBezTo>
                  <a:pt x="10521084" y="696024"/>
                  <a:pt x="11203177" y="874884"/>
                  <a:pt x="10386291" y="1316175"/>
                </a:cubicBezTo>
                <a:cubicBezTo>
                  <a:pt x="10280765" y="1543331"/>
                  <a:pt x="9978036" y="1564390"/>
                  <a:pt x="9346754" y="1579418"/>
                </a:cubicBezTo>
                <a:cubicBezTo>
                  <a:pt x="6798314" y="1504484"/>
                  <a:pt x="2145969" y="1664822"/>
                  <a:pt x="1039532" y="1579418"/>
                </a:cubicBezTo>
                <a:cubicBezTo>
                  <a:pt x="674956" y="1551796"/>
                  <a:pt x="-87020" y="1518342"/>
                  <a:pt x="0" y="1316175"/>
                </a:cubicBezTo>
                <a:cubicBezTo>
                  <a:pt x="-13637" y="1030996"/>
                  <a:pt x="511687" y="566535"/>
                  <a:pt x="0" y="263241"/>
                </a:cubicBezTo>
                <a:close/>
              </a:path>
              <a:path w="10386291" h="1579418" fill="none" stroke="0" extrusionOk="0">
                <a:moveTo>
                  <a:pt x="0" y="263241"/>
                </a:moveTo>
                <a:cubicBezTo>
                  <a:pt x="-81508" y="178414"/>
                  <a:pt x="269156" y="76893"/>
                  <a:pt x="1039532" y="0"/>
                </a:cubicBezTo>
                <a:cubicBezTo>
                  <a:pt x="3788397" y="-19110"/>
                  <a:pt x="6273743" y="712470"/>
                  <a:pt x="9346754" y="0"/>
                </a:cubicBezTo>
                <a:cubicBezTo>
                  <a:pt x="9967971" y="-47494"/>
                  <a:pt x="10503334" y="151064"/>
                  <a:pt x="10386291" y="263241"/>
                </a:cubicBezTo>
                <a:cubicBezTo>
                  <a:pt x="10582601" y="341373"/>
                  <a:pt x="9998135" y="952125"/>
                  <a:pt x="10386291" y="1316175"/>
                </a:cubicBezTo>
                <a:cubicBezTo>
                  <a:pt x="10285307" y="1369238"/>
                  <a:pt x="9934325" y="1477343"/>
                  <a:pt x="9346754" y="1579418"/>
                </a:cubicBezTo>
                <a:cubicBezTo>
                  <a:pt x="8048367" y="1590235"/>
                  <a:pt x="2095364" y="1839530"/>
                  <a:pt x="1039532" y="1579418"/>
                </a:cubicBezTo>
                <a:cubicBezTo>
                  <a:pt x="615758" y="1635693"/>
                  <a:pt x="-232444" y="1496835"/>
                  <a:pt x="0" y="1316175"/>
                </a:cubicBezTo>
                <a:cubicBezTo>
                  <a:pt x="181829" y="801242"/>
                  <a:pt x="-259045" y="672297"/>
                  <a:pt x="0" y="263241"/>
                </a:cubicBezTo>
                <a:close/>
              </a:path>
              <a:path w="10386291" h="1579418" fill="none" stroke="0" extrusionOk="0">
                <a:moveTo>
                  <a:pt x="0" y="263241"/>
                </a:moveTo>
                <a:cubicBezTo>
                  <a:pt x="3003" y="89935"/>
                  <a:pt x="410300" y="57963"/>
                  <a:pt x="1039532" y="0"/>
                </a:cubicBezTo>
                <a:cubicBezTo>
                  <a:pt x="2834156" y="338103"/>
                  <a:pt x="5358261" y="-415538"/>
                  <a:pt x="9346754" y="0"/>
                </a:cubicBezTo>
                <a:cubicBezTo>
                  <a:pt x="9810841" y="6480"/>
                  <a:pt x="10441890" y="178722"/>
                  <a:pt x="10386291" y="263241"/>
                </a:cubicBezTo>
                <a:cubicBezTo>
                  <a:pt x="10250306" y="414504"/>
                  <a:pt x="10554338" y="975442"/>
                  <a:pt x="10386291" y="1316175"/>
                </a:cubicBezTo>
                <a:cubicBezTo>
                  <a:pt x="10339025" y="1441893"/>
                  <a:pt x="9848529" y="1660588"/>
                  <a:pt x="9346754" y="1579418"/>
                </a:cubicBezTo>
                <a:cubicBezTo>
                  <a:pt x="5201581" y="1793101"/>
                  <a:pt x="2129197" y="1599429"/>
                  <a:pt x="1039532" y="1579418"/>
                </a:cubicBezTo>
                <a:cubicBezTo>
                  <a:pt x="389618" y="1605805"/>
                  <a:pt x="-307727" y="1463739"/>
                  <a:pt x="0" y="1316175"/>
                </a:cubicBezTo>
                <a:cubicBezTo>
                  <a:pt x="2299" y="809834"/>
                  <a:pt x="-171226" y="703797"/>
                  <a:pt x="0" y="263241"/>
                </a:cubicBezTo>
                <a:close/>
              </a:path>
              <a:path w="10386291" h="1579418" fill="none" stroke="0" extrusionOk="0">
                <a:moveTo>
                  <a:pt x="0" y="263241"/>
                </a:moveTo>
                <a:cubicBezTo>
                  <a:pt x="33631" y="13434"/>
                  <a:pt x="341885" y="-6517"/>
                  <a:pt x="1039532" y="0"/>
                </a:cubicBezTo>
                <a:cubicBezTo>
                  <a:pt x="2966354" y="141393"/>
                  <a:pt x="5310436" y="-465136"/>
                  <a:pt x="9346754" y="0"/>
                </a:cubicBezTo>
                <a:cubicBezTo>
                  <a:pt x="9804306" y="-27304"/>
                  <a:pt x="10437519" y="176617"/>
                  <a:pt x="10386291" y="263241"/>
                </a:cubicBezTo>
                <a:cubicBezTo>
                  <a:pt x="10264086" y="452908"/>
                  <a:pt x="10654803" y="1021242"/>
                  <a:pt x="10386291" y="1316175"/>
                </a:cubicBezTo>
                <a:cubicBezTo>
                  <a:pt x="10281165" y="1512995"/>
                  <a:pt x="9789533" y="1592984"/>
                  <a:pt x="9346754" y="1579418"/>
                </a:cubicBezTo>
                <a:cubicBezTo>
                  <a:pt x="5109909" y="1527343"/>
                  <a:pt x="2240988" y="1618317"/>
                  <a:pt x="1039532" y="1579418"/>
                </a:cubicBezTo>
                <a:cubicBezTo>
                  <a:pt x="368606" y="1541986"/>
                  <a:pt x="-247799" y="1446512"/>
                  <a:pt x="0" y="1316175"/>
                </a:cubicBezTo>
                <a:cubicBezTo>
                  <a:pt x="12854" y="804563"/>
                  <a:pt x="-250273" y="725647"/>
                  <a:pt x="0" y="263241"/>
                </a:cubicBezTo>
                <a:close/>
              </a:path>
            </a:pathLst>
          </a:custGeom>
          <a:solidFill>
            <a:srgbClr val="B5EEED"/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10386291"/>
                      <a:gd name="connsiteY0" fmla="*/ 263241 h 1579418"/>
                      <a:gd name="connsiteX1" fmla="*/ 1039532 w 10386291"/>
                      <a:gd name="connsiteY1" fmla="*/ 0 h 1579418"/>
                      <a:gd name="connsiteX2" fmla="*/ 9346754 w 10386291"/>
                      <a:gd name="connsiteY2" fmla="*/ 0 h 1579418"/>
                      <a:gd name="connsiteX3" fmla="*/ 10386291 w 10386291"/>
                      <a:gd name="connsiteY3" fmla="*/ 263241 h 1579418"/>
                      <a:gd name="connsiteX4" fmla="*/ 10386291 w 10386291"/>
                      <a:gd name="connsiteY4" fmla="*/ 1316175 h 1579418"/>
                      <a:gd name="connsiteX5" fmla="*/ 9346754 w 10386291"/>
                      <a:gd name="connsiteY5" fmla="*/ 1579418 h 1579418"/>
                      <a:gd name="connsiteX6" fmla="*/ 1039532 w 10386291"/>
                      <a:gd name="connsiteY6" fmla="*/ 1579418 h 1579418"/>
                      <a:gd name="connsiteX7" fmla="*/ 0 w 10386291"/>
                      <a:gd name="connsiteY7" fmla="*/ 1316175 h 1579418"/>
                      <a:gd name="connsiteX8" fmla="*/ 0 w 10386291"/>
                      <a:gd name="connsiteY8" fmla="*/ 263241 h 1579418"/>
                      <a:gd name="connsiteX0" fmla="*/ 0 w 10386291"/>
                      <a:gd name="connsiteY0" fmla="*/ 263241 h 1579418"/>
                      <a:gd name="connsiteX1" fmla="*/ 1039532 w 10386291"/>
                      <a:gd name="connsiteY1" fmla="*/ 0 h 1579418"/>
                      <a:gd name="connsiteX2" fmla="*/ 9346754 w 10386291"/>
                      <a:gd name="connsiteY2" fmla="*/ 0 h 1579418"/>
                      <a:gd name="connsiteX3" fmla="*/ 10386291 w 10386291"/>
                      <a:gd name="connsiteY3" fmla="*/ 263241 h 1579418"/>
                      <a:gd name="connsiteX4" fmla="*/ 10386291 w 10386291"/>
                      <a:gd name="connsiteY4" fmla="*/ 1316175 h 1579418"/>
                      <a:gd name="connsiteX5" fmla="*/ 9346754 w 10386291"/>
                      <a:gd name="connsiteY5" fmla="*/ 1579418 h 1579418"/>
                      <a:gd name="connsiteX6" fmla="*/ 1039532 w 10386291"/>
                      <a:gd name="connsiteY6" fmla="*/ 1579418 h 1579418"/>
                      <a:gd name="connsiteX7" fmla="*/ 0 w 10386291"/>
                      <a:gd name="connsiteY7" fmla="*/ 1316175 h 1579418"/>
                      <a:gd name="connsiteX8" fmla="*/ 0 w 10386291"/>
                      <a:gd name="connsiteY8" fmla="*/ 263241 h 1579418"/>
                      <a:gd name="connsiteX0" fmla="*/ 0 w 10386291"/>
                      <a:gd name="connsiteY0" fmla="*/ 263241 h 1579418"/>
                      <a:gd name="connsiteX1" fmla="*/ 1039532 w 10386291"/>
                      <a:gd name="connsiteY1" fmla="*/ 0 h 1579418"/>
                      <a:gd name="connsiteX2" fmla="*/ 9346754 w 10386291"/>
                      <a:gd name="connsiteY2" fmla="*/ 0 h 1579418"/>
                      <a:gd name="connsiteX3" fmla="*/ 10386291 w 10386291"/>
                      <a:gd name="connsiteY3" fmla="*/ 263241 h 1579418"/>
                      <a:gd name="connsiteX4" fmla="*/ 10386291 w 10386291"/>
                      <a:gd name="connsiteY4" fmla="*/ 1316175 h 1579418"/>
                      <a:gd name="connsiteX5" fmla="*/ 9346754 w 10386291"/>
                      <a:gd name="connsiteY5" fmla="*/ 1579418 h 1579418"/>
                      <a:gd name="connsiteX6" fmla="*/ 1039532 w 10386291"/>
                      <a:gd name="connsiteY6" fmla="*/ 1579418 h 1579418"/>
                      <a:gd name="connsiteX7" fmla="*/ 0 w 10386291"/>
                      <a:gd name="connsiteY7" fmla="*/ 1316175 h 1579418"/>
                      <a:gd name="connsiteX8" fmla="*/ 0 w 10386291"/>
                      <a:gd name="connsiteY8" fmla="*/ 263241 h 1579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86291" h="1579418" fill="none" extrusionOk="0">
                        <a:moveTo>
                          <a:pt x="0" y="263241"/>
                        </a:moveTo>
                        <a:cubicBezTo>
                          <a:pt x="42013" y="29822"/>
                          <a:pt x="378467" y="-63861"/>
                          <a:pt x="1039532" y="0"/>
                        </a:cubicBezTo>
                        <a:cubicBezTo>
                          <a:pt x="2861442" y="61020"/>
                          <a:pt x="5061138" y="-135641"/>
                          <a:pt x="9346754" y="0"/>
                        </a:cubicBezTo>
                        <a:cubicBezTo>
                          <a:pt x="9799157" y="-35050"/>
                          <a:pt x="10427846" y="173472"/>
                          <a:pt x="10386291" y="263241"/>
                        </a:cubicBezTo>
                        <a:cubicBezTo>
                          <a:pt x="10241958" y="505275"/>
                          <a:pt x="10679013" y="1007084"/>
                          <a:pt x="10386291" y="1316175"/>
                        </a:cubicBezTo>
                        <a:cubicBezTo>
                          <a:pt x="10241884" y="1434189"/>
                          <a:pt x="9812150" y="1551999"/>
                          <a:pt x="9346754" y="1579418"/>
                        </a:cubicBezTo>
                        <a:cubicBezTo>
                          <a:pt x="5236289" y="1405780"/>
                          <a:pt x="2178777" y="1569982"/>
                          <a:pt x="1039532" y="1579418"/>
                        </a:cubicBezTo>
                        <a:cubicBezTo>
                          <a:pt x="354256" y="1531960"/>
                          <a:pt x="-226856" y="1430509"/>
                          <a:pt x="0" y="1316175"/>
                        </a:cubicBezTo>
                        <a:cubicBezTo>
                          <a:pt x="18638" y="802271"/>
                          <a:pt x="-238401" y="728083"/>
                          <a:pt x="0" y="263241"/>
                        </a:cubicBezTo>
                        <a:close/>
                      </a:path>
                      <a:path w="10386291" h="1579418" stroke="0" extrusionOk="0">
                        <a:moveTo>
                          <a:pt x="0" y="263241"/>
                        </a:moveTo>
                        <a:cubicBezTo>
                          <a:pt x="-11959" y="57948"/>
                          <a:pt x="292707" y="-34899"/>
                          <a:pt x="1039532" y="0"/>
                        </a:cubicBezTo>
                        <a:cubicBezTo>
                          <a:pt x="2293722" y="-153560"/>
                          <a:pt x="7922713" y="18628"/>
                          <a:pt x="9346754" y="0"/>
                        </a:cubicBezTo>
                        <a:cubicBezTo>
                          <a:pt x="9885130" y="-34513"/>
                          <a:pt x="10450686" y="99153"/>
                          <a:pt x="10386291" y="263241"/>
                        </a:cubicBezTo>
                        <a:cubicBezTo>
                          <a:pt x="10367549" y="660132"/>
                          <a:pt x="11148409" y="911490"/>
                          <a:pt x="10386291" y="1316175"/>
                        </a:cubicBezTo>
                        <a:cubicBezTo>
                          <a:pt x="10306383" y="1514382"/>
                          <a:pt x="9958010" y="1581072"/>
                          <a:pt x="9346754" y="1579418"/>
                        </a:cubicBezTo>
                        <a:cubicBezTo>
                          <a:pt x="6619379" y="1491359"/>
                          <a:pt x="2086664" y="1659817"/>
                          <a:pt x="1039532" y="1579418"/>
                        </a:cubicBezTo>
                        <a:cubicBezTo>
                          <a:pt x="664611" y="1565219"/>
                          <a:pt x="-77987" y="1494119"/>
                          <a:pt x="0" y="1316175"/>
                        </a:cubicBezTo>
                        <a:cubicBezTo>
                          <a:pt x="48593" y="1087458"/>
                          <a:pt x="469774" y="489093"/>
                          <a:pt x="0" y="263241"/>
                        </a:cubicBezTo>
                        <a:close/>
                      </a:path>
                      <a:path w="10386291" h="1579418" fill="none" stroke="0" extrusionOk="0">
                        <a:moveTo>
                          <a:pt x="0" y="263241"/>
                        </a:moveTo>
                        <a:cubicBezTo>
                          <a:pt x="-36920" y="141077"/>
                          <a:pt x="327396" y="32724"/>
                          <a:pt x="1039532" y="0"/>
                        </a:cubicBezTo>
                        <a:cubicBezTo>
                          <a:pt x="3253737" y="118159"/>
                          <a:pt x="6143900" y="337999"/>
                          <a:pt x="9346754" y="0"/>
                        </a:cubicBezTo>
                        <a:cubicBezTo>
                          <a:pt x="9965692" y="-26423"/>
                          <a:pt x="10493476" y="148647"/>
                          <a:pt x="10386291" y="263241"/>
                        </a:cubicBezTo>
                        <a:cubicBezTo>
                          <a:pt x="10652455" y="412580"/>
                          <a:pt x="9994322" y="962984"/>
                          <a:pt x="10386291" y="1316175"/>
                        </a:cubicBezTo>
                        <a:cubicBezTo>
                          <a:pt x="10310731" y="1407187"/>
                          <a:pt x="9900224" y="1531548"/>
                          <a:pt x="9346754" y="1579418"/>
                        </a:cubicBezTo>
                        <a:cubicBezTo>
                          <a:pt x="8128178" y="1664814"/>
                          <a:pt x="1986165" y="1699121"/>
                          <a:pt x="1039532" y="1579418"/>
                        </a:cubicBezTo>
                        <a:cubicBezTo>
                          <a:pt x="579508" y="1610166"/>
                          <a:pt x="-230578" y="1491266"/>
                          <a:pt x="0" y="1316175"/>
                        </a:cubicBezTo>
                        <a:cubicBezTo>
                          <a:pt x="118253" y="798768"/>
                          <a:pt x="-234877" y="682383"/>
                          <a:pt x="0" y="263241"/>
                        </a:cubicBezTo>
                        <a:close/>
                      </a:path>
                      <a:path w="10386291" h="1579418" fill="none" stroke="0" extrusionOk="0">
                        <a:moveTo>
                          <a:pt x="0" y="263241"/>
                        </a:moveTo>
                        <a:cubicBezTo>
                          <a:pt x="-4563" y="41788"/>
                          <a:pt x="384327" y="20592"/>
                          <a:pt x="1039532" y="0"/>
                        </a:cubicBezTo>
                        <a:cubicBezTo>
                          <a:pt x="2939345" y="155227"/>
                          <a:pt x="5330828" y="-401982"/>
                          <a:pt x="9346754" y="0"/>
                        </a:cubicBezTo>
                        <a:cubicBezTo>
                          <a:pt x="9818230" y="-10785"/>
                          <a:pt x="10439351" y="167976"/>
                          <a:pt x="10386291" y="263241"/>
                        </a:cubicBezTo>
                        <a:cubicBezTo>
                          <a:pt x="10319700" y="433013"/>
                          <a:pt x="10604961" y="1023329"/>
                          <a:pt x="10386291" y="1316175"/>
                        </a:cubicBezTo>
                        <a:cubicBezTo>
                          <a:pt x="10307244" y="1499832"/>
                          <a:pt x="9847175" y="1646252"/>
                          <a:pt x="9346754" y="1579418"/>
                        </a:cubicBezTo>
                        <a:cubicBezTo>
                          <a:pt x="5227538" y="1646959"/>
                          <a:pt x="2291625" y="1601036"/>
                          <a:pt x="1039532" y="1579418"/>
                        </a:cubicBezTo>
                        <a:cubicBezTo>
                          <a:pt x="391816" y="1568327"/>
                          <a:pt x="-258311" y="1458821"/>
                          <a:pt x="0" y="1316175"/>
                        </a:cubicBezTo>
                        <a:cubicBezTo>
                          <a:pt x="-266" y="813503"/>
                          <a:pt x="-216357" y="697433"/>
                          <a:pt x="0" y="26324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באיזה אופן זה משפיע על ההרגשה של מי שעושה את המעשה האכפתי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ושל מי שעושים עבורו</a:t>
            </a:r>
            <a:r>
              <a:rPr kumimoji="0" lang="he-IL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את המעשה?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478FA544-E336-44B3-B0E9-9B5668B8255D}"/>
              </a:ext>
            </a:extLst>
          </p:cNvPr>
          <p:cNvSpPr/>
          <p:nvPr/>
        </p:nvSpPr>
        <p:spPr>
          <a:xfrm>
            <a:off x="525152" y="5243585"/>
            <a:ext cx="10386291" cy="1395348"/>
          </a:xfrm>
          <a:custGeom>
            <a:avLst/>
            <a:gdLst>
              <a:gd name="connsiteX0" fmla="*/ 0 w 10386291"/>
              <a:gd name="connsiteY0" fmla="*/ 232562 h 1395348"/>
              <a:gd name="connsiteX1" fmla="*/ 1039532 w 10386291"/>
              <a:gd name="connsiteY1" fmla="*/ 0 h 1395348"/>
              <a:gd name="connsiteX2" fmla="*/ 9346754 w 10386291"/>
              <a:gd name="connsiteY2" fmla="*/ 0 h 1395348"/>
              <a:gd name="connsiteX3" fmla="*/ 10386291 w 10386291"/>
              <a:gd name="connsiteY3" fmla="*/ 232562 h 1395348"/>
              <a:gd name="connsiteX4" fmla="*/ 10386291 w 10386291"/>
              <a:gd name="connsiteY4" fmla="*/ 1162784 h 1395348"/>
              <a:gd name="connsiteX5" fmla="*/ 9346754 w 10386291"/>
              <a:gd name="connsiteY5" fmla="*/ 1395348 h 1395348"/>
              <a:gd name="connsiteX6" fmla="*/ 1039532 w 10386291"/>
              <a:gd name="connsiteY6" fmla="*/ 1395348 h 1395348"/>
              <a:gd name="connsiteX7" fmla="*/ 0 w 10386291"/>
              <a:gd name="connsiteY7" fmla="*/ 1162784 h 1395348"/>
              <a:gd name="connsiteX8" fmla="*/ 0 w 10386291"/>
              <a:gd name="connsiteY8" fmla="*/ 232562 h 1395348"/>
              <a:gd name="connsiteX0" fmla="*/ 0 w 10386291"/>
              <a:gd name="connsiteY0" fmla="*/ 232562 h 1395348"/>
              <a:gd name="connsiteX1" fmla="*/ 1039532 w 10386291"/>
              <a:gd name="connsiteY1" fmla="*/ 0 h 1395348"/>
              <a:gd name="connsiteX2" fmla="*/ 9346754 w 10386291"/>
              <a:gd name="connsiteY2" fmla="*/ 0 h 1395348"/>
              <a:gd name="connsiteX3" fmla="*/ 10386291 w 10386291"/>
              <a:gd name="connsiteY3" fmla="*/ 232562 h 1395348"/>
              <a:gd name="connsiteX4" fmla="*/ 10386291 w 10386291"/>
              <a:gd name="connsiteY4" fmla="*/ 1162784 h 1395348"/>
              <a:gd name="connsiteX5" fmla="*/ 9346754 w 10386291"/>
              <a:gd name="connsiteY5" fmla="*/ 1395348 h 1395348"/>
              <a:gd name="connsiteX6" fmla="*/ 1039532 w 10386291"/>
              <a:gd name="connsiteY6" fmla="*/ 1395348 h 1395348"/>
              <a:gd name="connsiteX7" fmla="*/ 0 w 10386291"/>
              <a:gd name="connsiteY7" fmla="*/ 1162784 h 1395348"/>
              <a:gd name="connsiteX8" fmla="*/ 0 w 10386291"/>
              <a:gd name="connsiteY8" fmla="*/ 232562 h 1395348"/>
              <a:gd name="connsiteX0" fmla="*/ 0 w 10386291"/>
              <a:gd name="connsiteY0" fmla="*/ 232562 h 1395348"/>
              <a:gd name="connsiteX1" fmla="*/ 1039532 w 10386291"/>
              <a:gd name="connsiteY1" fmla="*/ 0 h 1395348"/>
              <a:gd name="connsiteX2" fmla="*/ 9346754 w 10386291"/>
              <a:gd name="connsiteY2" fmla="*/ 0 h 1395348"/>
              <a:gd name="connsiteX3" fmla="*/ 10386291 w 10386291"/>
              <a:gd name="connsiteY3" fmla="*/ 232562 h 1395348"/>
              <a:gd name="connsiteX4" fmla="*/ 10386291 w 10386291"/>
              <a:gd name="connsiteY4" fmla="*/ 1162784 h 1395348"/>
              <a:gd name="connsiteX5" fmla="*/ 9346754 w 10386291"/>
              <a:gd name="connsiteY5" fmla="*/ 1395348 h 1395348"/>
              <a:gd name="connsiteX6" fmla="*/ 1039532 w 10386291"/>
              <a:gd name="connsiteY6" fmla="*/ 1395348 h 1395348"/>
              <a:gd name="connsiteX7" fmla="*/ 0 w 10386291"/>
              <a:gd name="connsiteY7" fmla="*/ 1162784 h 1395348"/>
              <a:gd name="connsiteX8" fmla="*/ 0 w 10386291"/>
              <a:gd name="connsiteY8" fmla="*/ 232562 h 1395348"/>
              <a:gd name="connsiteX0" fmla="*/ 0 w 10386291"/>
              <a:gd name="connsiteY0" fmla="*/ 232562 h 1395348"/>
              <a:gd name="connsiteX1" fmla="*/ 1039532 w 10386291"/>
              <a:gd name="connsiteY1" fmla="*/ 0 h 1395348"/>
              <a:gd name="connsiteX2" fmla="*/ 9346754 w 10386291"/>
              <a:gd name="connsiteY2" fmla="*/ 0 h 1395348"/>
              <a:gd name="connsiteX3" fmla="*/ 10386291 w 10386291"/>
              <a:gd name="connsiteY3" fmla="*/ 232562 h 1395348"/>
              <a:gd name="connsiteX4" fmla="*/ 10386291 w 10386291"/>
              <a:gd name="connsiteY4" fmla="*/ 1162784 h 1395348"/>
              <a:gd name="connsiteX5" fmla="*/ 9346754 w 10386291"/>
              <a:gd name="connsiteY5" fmla="*/ 1395348 h 1395348"/>
              <a:gd name="connsiteX6" fmla="*/ 1039532 w 10386291"/>
              <a:gd name="connsiteY6" fmla="*/ 1395348 h 1395348"/>
              <a:gd name="connsiteX7" fmla="*/ 0 w 10386291"/>
              <a:gd name="connsiteY7" fmla="*/ 1162784 h 1395348"/>
              <a:gd name="connsiteX8" fmla="*/ 0 w 10386291"/>
              <a:gd name="connsiteY8" fmla="*/ 232562 h 139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6291" h="1395348" fill="none" extrusionOk="0">
                <a:moveTo>
                  <a:pt x="0" y="232562"/>
                </a:moveTo>
                <a:cubicBezTo>
                  <a:pt x="44259" y="8023"/>
                  <a:pt x="353604" y="-98847"/>
                  <a:pt x="1039532" y="0"/>
                </a:cubicBezTo>
                <a:cubicBezTo>
                  <a:pt x="3109434" y="-90022"/>
                  <a:pt x="4823299" y="-183135"/>
                  <a:pt x="9346754" y="0"/>
                </a:cubicBezTo>
                <a:cubicBezTo>
                  <a:pt x="9797349" y="-34507"/>
                  <a:pt x="10429839" y="167663"/>
                  <a:pt x="10386291" y="232562"/>
                </a:cubicBezTo>
                <a:cubicBezTo>
                  <a:pt x="10247858" y="446507"/>
                  <a:pt x="10731739" y="918088"/>
                  <a:pt x="10386291" y="1162784"/>
                </a:cubicBezTo>
                <a:cubicBezTo>
                  <a:pt x="10229848" y="1259785"/>
                  <a:pt x="9786702" y="1359618"/>
                  <a:pt x="9346754" y="1395348"/>
                </a:cubicBezTo>
                <a:cubicBezTo>
                  <a:pt x="5181176" y="1163478"/>
                  <a:pt x="2088686" y="1428788"/>
                  <a:pt x="1039532" y="1395348"/>
                </a:cubicBezTo>
                <a:cubicBezTo>
                  <a:pt x="362680" y="1357772"/>
                  <a:pt x="-279439" y="1224164"/>
                  <a:pt x="0" y="1162784"/>
                </a:cubicBezTo>
                <a:cubicBezTo>
                  <a:pt x="10622" y="711403"/>
                  <a:pt x="-256637" y="664889"/>
                  <a:pt x="0" y="232562"/>
                </a:cubicBezTo>
                <a:close/>
              </a:path>
              <a:path w="10386291" h="1395348" stroke="0" extrusionOk="0">
                <a:moveTo>
                  <a:pt x="0" y="232562"/>
                </a:moveTo>
                <a:cubicBezTo>
                  <a:pt x="-11084" y="36902"/>
                  <a:pt x="291541" y="-37839"/>
                  <a:pt x="1039532" y="0"/>
                </a:cubicBezTo>
                <a:cubicBezTo>
                  <a:pt x="2517205" y="-77264"/>
                  <a:pt x="7965377" y="29590"/>
                  <a:pt x="9346754" y="0"/>
                </a:cubicBezTo>
                <a:cubicBezTo>
                  <a:pt x="9887681" y="-25055"/>
                  <a:pt x="10454283" y="82096"/>
                  <a:pt x="10386291" y="232562"/>
                </a:cubicBezTo>
                <a:cubicBezTo>
                  <a:pt x="10470477" y="607590"/>
                  <a:pt x="11217850" y="751125"/>
                  <a:pt x="10386291" y="1162784"/>
                </a:cubicBezTo>
                <a:cubicBezTo>
                  <a:pt x="10306736" y="1342200"/>
                  <a:pt x="10034959" y="1331475"/>
                  <a:pt x="9346754" y="1395348"/>
                </a:cubicBezTo>
                <a:cubicBezTo>
                  <a:pt x="6690361" y="1323437"/>
                  <a:pt x="2291876" y="1484936"/>
                  <a:pt x="1039532" y="1395348"/>
                </a:cubicBezTo>
                <a:cubicBezTo>
                  <a:pt x="670233" y="1374343"/>
                  <a:pt x="-79069" y="1324985"/>
                  <a:pt x="0" y="1162784"/>
                </a:cubicBezTo>
                <a:cubicBezTo>
                  <a:pt x="-55088" y="865921"/>
                  <a:pt x="538660" y="564087"/>
                  <a:pt x="0" y="232562"/>
                </a:cubicBezTo>
                <a:close/>
              </a:path>
              <a:path w="10386291" h="1395348" fill="none" stroke="0" extrusionOk="0">
                <a:moveTo>
                  <a:pt x="0" y="232562"/>
                </a:moveTo>
                <a:cubicBezTo>
                  <a:pt x="-28417" y="120954"/>
                  <a:pt x="329717" y="31751"/>
                  <a:pt x="1039532" y="0"/>
                </a:cubicBezTo>
                <a:cubicBezTo>
                  <a:pt x="3643708" y="2109"/>
                  <a:pt x="6082856" y="179334"/>
                  <a:pt x="9346754" y="0"/>
                </a:cubicBezTo>
                <a:cubicBezTo>
                  <a:pt x="9964413" y="-14918"/>
                  <a:pt x="10504271" y="134132"/>
                  <a:pt x="10386291" y="232562"/>
                </a:cubicBezTo>
                <a:cubicBezTo>
                  <a:pt x="10592710" y="302043"/>
                  <a:pt x="10001948" y="824066"/>
                  <a:pt x="10386291" y="1162784"/>
                </a:cubicBezTo>
                <a:cubicBezTo>
                  <a:pt x="10302344" y="1224298"/>
                  <a:pt x="9918148" y="1318540"/>
                  <a:pt x="9346754" y="1395348"/>
                </a:cubicBezTo>
                <a:cubicBezTo>
                  <a:pt x="8048367" y="1406165"/>
                  <a:pt x="2095364" y="1655460"/>
                  <a:pt x="1039532" y="1395348"/>
                </a:cubicBezTo>
                <a:cubicBezTo>
                  <a:pt x="588826" y="1432538"/>
                  <a:pt x="-227261" y="1311538"/>
                  <a:pt x="0" y="1162784"/>
                </a:cubicBezTo>
                <a:cubicBezTo>
                  <a:pt x="143491" y="706900"/>
                  <a:pt x="-271238" y="586290"/>
                  <a:pt x="0" y="232562"/>
                </a:cubicBezTo>
                <a:close/>
              </a:path>
              <a:path w="10386291" h="1395348" fill="none" stroke="0" extrusionOk="0">
                <a:moveTo>
                  <a:pt x="0" y="232562"/>
                </a:moveTo>
                <a:cubicBezTo>
                  <a:pt x="-3058" y="43850"/>
                  <a:pt x="398559" y="60549"/>
                  <a:pt x="1039532" y="0"/>
                </a:cubicBezTo>
                <a:cubicBezTo>
                  <a:pt x="2960016" y="512970"/>
                  <a:pt x="5780038" y="-652499"/>
                  <a:pt x="9346754" y="0"/>
                </a:cubicBezTo>
                <a:cubicBezTo>
                  <a:pt x="9813762" y="1014"/>
                  <a:pt x="10432555" y="157782"/>
                  <a:pt x="10386291" y="232562"/>
                </a:cubicBezTo>
                <a:cubicBezTo>
                  <a:pt x="10292280" y="385484"/>
                  <a:pt x="10608731" y="895374"/>
                  <a:pt x="10386291" y="1162784"/>
                </a:cubicBezTo>
                <a:cubicBezTo>
                  <a:pt x="10360350" y="1281484"/>
                  <a:pt x="9888617" y="1462814"/>
                  <a:pt x="9346754" y="1395348"/>
                </a:cubicBezTo>
                <a:cubicBezTo>
                  <a:pt x="5222639" y="1506006"/>
                  <a:pt x="2297071" y="1451176"/>
                  <a:pt x="1039532" y="1395348"/>
                </a:cubicBezTo>
                <a:cubicBezTo>
                  <a:pt x="391250" y="1442367"/>
                  <a:pt x="-291082" y="1291575"/>
                  <a:pt x="0" y="1162784"/>
                </a:cubicBezTo>
                <a:cubicBezTo>
                  <a:pt x="29420" y="689706"/>
                  <a:pt x="-196859" y="618688"/>
                  <a:pt x="0" y="232562"/>
                </a:cubicBezTo>
                <a:close/>
              </a:path>
              <a:path w="10386291" h="1395348" fill="none" stroke="0" extrusionOk="0">
                <a:moveTo>
                  <a:pt x="0" y="232562"/>
                </a:moveTo>
                <a:cubicBezTo>
                  <a:pt x="7945" y="1435"/>
                  <a:pt x="348686" y="-51306"/>
                  <a:pt x="1039532" y="0"/>
                </a:cubicBezTo>
                <a:cubicBezTo>
                  <a:pt x="3310920" y="147387"/>
                  <a:pt x="4878522" y="-218232"/>
                  <a:pt x="9346754" y="0"/>
                </a:cubicBezTo>
                <a:cubicBezTo>
                  <a:pt x="9806596" y="-23596"/>
                  <a:pt x="10429901" y="155800"/>
                  <a:pt x="10386291" y="232562"/>
                </a:cubicBezTo>
                <a:cubicBezTo>
                  <a:pt x="10284899" y="373123"/>
                  <a:pt x="10674693" y="902675"/>
                  <a:pt x="10386291" y="1162784"/>
                </a:cubicBezTo>
                <a:cubicBezTo>
                  <a:pt x="10269727" y="1297399"/>
                  <a:pt x="9836048" y="1400705"/>
                  <a:pt x="9346754" y="1395348"/>
                </a:cubicBezTo>
                <a:cubicBezTo>
                  <a:pt x="5192782" y="1408222"/>
                  <a:pt x="2270439" y="1540217"/>
                  <a:pt x="1039532" y="1395348"/>
                </a:cubicBezTo>
                <a:cubicBezTo>
                  <a:pt x="405810" y="1391489"/>
                  <a:pt x="-287787" y="1271654"/>
                  <a:pt x="0" y="1162784"/>
                </a:cubicBezTo>
                <a:cubicBezTo>
                  <a:pt x="5239" y="717304"/>
                  <a:pt x="-257388" y="647211"/>
                  <a:pt x="0" y="23256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10386291"/>
                      <a:gd name="connsiteY0" fmla="*/ 232562 h 1395348"/>
                      <a:gd name="connsiteX1" fmla="*/ 1039532 w 10386291"/>
                      <a:gd name="connsiteY1" fmla="*/ 0 h 1395348"/>
                      <a:gd name="connsiteX2" fmla="*/ 9346754 w 10386291"/>
                      <a:gd name="connsiteY2" fmla="*/ 0 h 1395348"/>
                      <a:gd name="connsiteX3" fmla="*/ 10386291 w 10386291"/>
                      <a:gd name="connsiteY3" fmla="*/ 232562 h 1395348"/>
                      <a:gd name="connsiteX4" fmla="*/ 10386291 w 10386291"/>
                      <a:gd name="connsiteY4" fmla="*/ 1162784 h 1395348"/>
                      <a:gd name="connsiteX5" fmla="*/ 9346754 w 10386291"/>
                      <a:gd name="connsiteY5" fmla="*/ 1395348 h 1395348"/>
                      <a:gd name="connsiteX6" fmla="*/ 1039532 w 10386291"/>
                      <a:gd name="connsiteY6" fmla="*/ 1395348 h 1395348"/>
                      <a:gd name="connsiteX7" fmla="*/ 0 w 10386291"/>
                      <a:gd name="connsiteY7" fmla="*/ 1162784 h 1395348"/>
                      <a:gd name="connsiteX8" fmla="*/ 0 w 10386291"/>
                      <a:gd name="connsiteY8" fmla="*/ 232562 h 1395348"/>
                      <a:gd name="connsiteX0" fmla="*/ 0 w 10386291"/>
                      <a:gd name="connsiteY0" fmla="*/ 232562 h 1395348"/>
                      <a:gd name="connsiteX1" fmla="*/ 1039532 w 10386291"/>
                      <a:gd name="connsiteY1" fmla="*/ 0 h 1395348"/>
                      <a:gd name="connsiteX2" fmla="*/ 9346754 w 10386291"/>
                      <a:gd name="connsiteY2" fmla="*/ 0 h 1395348"/>
                      <a:gd name="connsiteX3" fmla="*/ 10386291 w 10386291"/>
                      <a:gd name="connsiteY3" fmla="*/ 232562 h 1395348"/>
                      <a:gd name="connsiteX4" fmla="*/ 10386291 w 10386291"/>
                      <a:gd name="connsiteY4" fmla="*/ 1162784 h 1395348"/>
                      <a:gd name="connsiteX5" fmla="*/ 9346754 w 10386291"/>
                      <a:gd name="connsiteY5" fmla="*/ 1395348 h 1395348"/>
                      <a:gd name="connsiteX6" fmla="*/ 1039532 w 10386291"/>
                      <a:gd name="connsiteY6" fmla="*/ 1395348 h 1395348"/>
                      <a:gd name="connsiteX7" fmla="*/ 0 w 10386291"/>
                      <a:gd name="connsiteY7" fmla="*/ 1162784 h 1395348"/>
                      <a:gd name="connsiteX8" fmla="*/ 0 w 10386291"/>
                      <a:gd name="connsiteY8" fmla="*/ 232562 h 1395348"/>
                      <a:gd name="connsiteX0" fmla="*/ 0 w 10386291"/>
                      <a:gd name="connsiteY0" fmla="*/ 232562 h 1395348"/>
                      <a:gd name="connsiteX1" fmla="*/ 1039532 w 10386291"/>
                      <a:gd name="connsiteY1" fmla="*/ 0 h 1395348"/>
                      <a:gd name="connsiteX2" fmla="*/ 9346754 w 10386291"/>
                      <a:gd name="connsiteY2" fmla="*/ 0 h 1395348"/>
                      <a:gd name="connsiteX3" fmla="*/ 10386291 w 10386291"/>
                      <a:gd name="connsiteY3" fmla="*/ 232562 h 1395348"/>
                      <a:gd name="connsiteX4" fmla="*/ 10386291 w 10386291"/>
                      <a:gd name="connsiteY4" fmla="*/ 1162784 h 1395348"/>
                      <a:gd name="connsiteX5" fmla="*/ 9346754 w 10386291"/>
                      <a:gd name="connsiteY5" fmla="*/ 1395348 h 1395348"/>
                      <a:gd name="connsiteX6" fmla="*/ 1039532 w 10386291"/>
                      <a:gd name="connsiteY6" fmla="*/ 1395348 h 1395348"/>
                      <a:gd name="connsiteX7" fmla="*/ 0 w 10386291"/>
                      <a:gd name="connsiteY7" fmla="*/ 1162784 h 1395348"/>
                      <a:gd name="connsiteX8" fmla="*/ 0 w 10386291"/>
                      <a:gd name="connsiteY8" fmla="*/ 232562 h 1395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86291" h="1395348" fill="none" extrusionOk="0">
                        <a:moveTo>
                          <a:pt x="0" y="232562"/>
                        </a:moveTo>
                        <a:cubicBezTo>
                          <a:pt x="34195" y="52759"/>
                          <a:pt x="366621" y="-79420"/>
                          <a:pt x="1039532" y="0"/>
                        </a:cubicBezTo>
                        <a:cubicBezTo>
                          <a:pt x="3047434" y="-54469"/>
                          <a:pt x="4847271" y="-176928"/>
                          <a:pt x="9346754" y="0"/>
                        </a:cubicBezTo>
                        <a:cubicBezTo>
                          <a:pt x="9805190" y="-25711"/>
                          <a:pt x="10427964" y="155170"/>
                          <a:pt x="10386291" y="232562"/>
                        </a:cubicBezTo>
                        <a:cubicBezTo>
                          <a:pt x="10254761" y="444446"/>
                          <a:pt x="10687199" y="895362"/>
                          <a:pt x="10386291" y="1162784"/>
                        </a:cubicBezTo>
                        <a:cubicBezTo>
                          <a:pt x="10256745" y="1271354"/>
                          <a:pt x="9847387" y="1380157"/>
                          <a:pt x="9346754" y="1395348"/>
                        </a:cubicBezTo>
                        <a:cubicBezTo>
                          <a:pt x="5302054" y="1303115"/>
                          <a:pt x="2113214" y="1418061"/>
                          <a:pt x="1039532" y="1395348"/>
                        </a:cubicBezTo>
                        <a:cubicBezTo>
                          <a:pt x="374920" y="1369905"/>
                          <a:pt x="-252269" y="1244514"/>
                          <a:pt x="0" y="1162784"/>
                        </a:cubicBezTo>
                        <a:cubicBezTo>
                          <a:pt x="35119" y="705463"/>
                          <a:pt x="-242110" y="650346"/>
                          <a:pt x="0" y="232562"/>
                        </a:cubicBezTo>
                        <a:close/>
                      </a:path>
                      <a:path w="10386291" h="1395348" stroke="0" extrusionOk="0">
                        <a:moveTo>
                          <a:pt x="0" y="232562"/>
                        </a:moveTo>
                        <a:cubicBezTo>
                          <a:pt x="-15566" y="81399"/>
                          <a:pt x="316110" y="-5092"/>
                          <a:pt x="1039532" y="0"/>
                        </a:cubicBezTo>
                        <a:cubicBezTo>
                          <a:pt x="2552930" y="-66221"/>
                          <a:pt x="7686842" y="-20572"/>
                          <a:pt x="9346754" y="0"/>
                        </a:cubicBezTo>
                        <a:cubicBezTo>
                          <a:pt x="9891085" y="-14153"/>
                          <a:pt x="10446602" y="89908"/>
                          <a:pt x="10386291" y="232562"/>
                        </a:cubicBezTo>
                        <a:cubicBezTo>
                          <a:pt x="10410410" y="593548"/>
                          <a:pt x="11155875" y="792547"/>
                          <a:pt x="10386291" y="1162784"/>
                        </a:cubicBezTo>
                        <a:cubicBezTo>
                          <a:pt x="10335541" y="1309649"/>
                          <a:pt x="9990666" y="1368373"/>
                          <a:pt x="9346754" y="1395348"/>
                        </a:cubicBezTo>
                        <a:cubicBezTo>
                          <a:pt x="6627942" y="1318858"/>
                          <a:pt x="2087723" y="1467708"/>
                          <a:pt x="1039532" y="1395348"/>
                        </a:cubicBezTo>
                        <a:cubicBezTo>
                          <a:pt x="663220" y="1383443"/>
                          <a:pt x="-77978" y="1322058"/>
                          <a:pt x="0" y="1162784"/>
                        </a:cubicBezTo>
                        <a:cubicBezTo>
                          <a:pt x="16067" y="930481"/>
                          <a:pt x="490594" y="475277"/>
                          <a:pt x="0" y="232562"/>
                        </a:cubicBezTo>
                        <a:close/>
                      </a:path>
                      <a:path w="10386291" h="1395348" fill="none" stroke="0" extrusionOk="0">
                        <a:moveTo>
                          <a:pt x="0" y="232562"/>
                        </a:moveTo>
                        <a:cubicBezTo>
                          <a:pt x="-23906" y="117177"/>
                          <a:pt x="371056" y="400"/>
                          <a:pt x="1039532" y="0"/>
                        </a:cubicBezTo>
                        <a:cubicBezTo>
                          <a:pt x="3508926" y="36713"/>
                          <a:pt x="6022240" y="4516"/>
                          <a:pt x="9346754" y="0"/>
                        </a:cubicBezTo>
                        <a:cubicBezTo>
                          <a:pt x="9964006" y="-11152"/>
                          <a:pt x="10499644" y="132998"/>
                          <a:pt x="10386291" y="232562"/>
                        </a:cubicBezTo>
                        <a:cubicBezTo>
                          <a:pt x="10613275" y="323007"/>
                          <a:pt x="9986328" y="868550"/>
                          <a:pt x="10386291" y="1162784"/>
                        </a:cubicBezTo>
                        <a:cubicBezTo>
                          <a:pt x="10308196" y="1233033"/>
                          <a:pt x="9884399" y="1372185"/>
                          <a:pt x="9346754" y="1395348"/>
                        </a:cubicBezTo>
                        <a:cubicBezTo>
                          <a:pt x="8128178" y="1480744"/>
                          <a:pt x="1986165" y="1515051"/>
                          <a:pt x="1039532" y="1395348"/>
                        </a:cubicBezTo>
                        <a:cubicBezTo>
                          <a:pt x="553032" y="1407333"/>
                          <a:pt x="-223695" y="1300892"/>
                          <a:pt x="0" y="1162784"/>
                        </a:cubicBezTo>
                        <a:cubicBezTo>
                          <a:pt x="119023" y="705948"/>
                          <a:pt x="-251084" y="594701"/>
                          <a:pt x="0" y="232562"/>
                        </a:cubicBezTo>
                        <a:close/>
                      </a:path>
                      <a:path w="10386291" h="1395348" fill="none" stroke="0" extrusionOk="0">
                        <a:moveTo>
                          <a:pt x="0" y="232562"/>
                        </a:moveTo>
                        <a:cubicBezTo>
                          <a:pt x="-5538" y="28067"/>
                          <a:pt x="378553" y="31763"/>
                          <a:pt x="1039532" y="0"/>
                        </a:cubicBezTo>
                        <a:cubicBezTo>
                          <a:pt x="3100052" y="269511"/>
                          <a:pt x="5382339" y="-455975"/>
                          <a:pt x="9346754" y="0"/>
                        </a:cubicBezTo>
                        <a:cubicBezTo>
                          <a:pt x="9817914" y="-8687"/>
                          <a:pt x="10429713" y="145757"/>
                          <a:pt x="10386291" y="232562"/>
                        </a:cubicBezTo>
                        <a:cubicBezTo>
                          <a:pt x="10313323" y="391097"/>
                          <a:pt x="10615167" y="901462"/>
                          <a:pt x="10386291" y="1162784"/>
                        </a:cubicBezTo>
                        <a:cubicBezTo>
                          <a:pt x="10319699" y="1355593"/>
                          <a:pt x="9882533" y="1398411"/>
                          <a:pt x="9346754" y="1395348"/>
                        </a:cubicBezTo>
                        <a:cubicBezTo>
                          <a:pt x="5229702" y="1466242"/>
                          <a:pt x="2331622" y="1451518"/>
                          <a:pt x="1039532" y="1395348"/>
                        </a:cubicBezTo>
                        <a:cubicBezTo>
                          <a:pt x="394459" y="1387637"/>
                          <a:pt x="-252977" y="1287783"/>
                          <a:pt x="0" y="1162784"/>
                        </a:cubicBezTo>
                        <a:cubicBezTo>
                          <a:pt x="10838" y="716291"/>
                          <a:pt x="-217041" y="615842"/>
                          <a:pt x="0" y="23256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באיזה אופן זה משפיע על האווירה בכיתה?</a:t>
            </a:r>
          </a:p>
        </p:txBody>
      </p:sp>
    </p:spTree>
    <p:extLst>
      <p:ext uri="{BB962C8B-B14F-4D97-AF65-F5344CB8AC3E}">
        <p14:creationId xmlns:p14="http://schemas.microsoft.com/office/powerpoint/2010/main" val="174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rt Nouveau Frame, Bunga, Retro, Baru">
            <a:extLst>
              <a:ext uri="{FF2B5EF4-FFF2-40B4-BE49-F238E27FC236}">
                <a16:creationId xmlns:a16="http://schemas.microsoft.com/office/drawing/2014/main" id="{5970088F-5C62-4115-9A69-1C6206D3F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t="3806" r="35481" b="46198"/>
          <a:stretch/>
        </p:blipFill>
        <p:spPr bwMode="auto">
          <a:xfrm>
            <a:off x="706412" y="499736"/>
            <a:ext cx="3385366" cy="2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67EE48-9011-453C-9F54-A8807F464ECE}"/>
              </a:ext>
            </a:extLst>
          </p:cNvPr>
          <p:cNvSpPr txBox="1"/>
          <p:nvPr/>
        </p:nvSpPr>
        <p:spPr>
          <a:xfrm>
            <a:off x="2653506" y="-34334"/>
            <a:ext cx="6814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בקבוק האכפתיות - פתקים</a:t>
            </a:r>
          </a:p>
        </p:txBody>
      </p:sp>
      <p:pic>
        <p:nvPicPr>
          <p:cNvPr id="8" name="Picture 2" descr="Art Nouveau Frame, Bunga, Retro, Baru">
            <a:extLst>
              <a:ext uri="{FF2B5EF4-FFF2-40B4-BE49-F238E27FC236}">
                <a16:creationId xmlns:a16="http://schemas.microsoft.com/office/drawing/2014/main" id="{747D0B44-6E20-48D7-B08B-4DB02FC0B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-5670" b="44000"/>
          <a:stretch/>
        </p:blipFill>
        <p:spPr bwMode="auto">
          <a:xfrm rot="5400000">
            <a:off x="9219877" y="150474"/>
            <a:ext cx="1619129" cy="27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rt Nouveau Frame, Bunga, Retro, Baru">
            <a:extLst>
              <a:ext uri="{FF2B5EF4-FFF2-40B4-BE49-F238E27FC236}">
                <a16:creationId xmlns:a16="http://schemas.microsoft.com/office/drawing/2014/main" id="{6D406953-6AC6-4A2D-AB97-31740DE97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t="3806" r="35481" b="46198"/>
          <a:stretch/>
        </p:blipFill>
        <p:spPr bwMode="auto">
          <a:xfrm>
            <a:off x="5803115" y="506588"/>
            <a:ext cx="3385366" cy="2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01FCEC-6B55-460D-873B-3A400D195E3C}"/>
              </a:ext>
            </a:extLst>
          </p:cNvPr>
          <p:cNvSpPr txBox="1"/>
          <p:nvPr/>
        </p:nvSpPr>
        <p:spPr>
          <a:xfrm>
            <a:off x="1414302" y="1047050"/>
            <a:ext cx="19343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הזמנה לאמירה/התייחסות אכפתית כלפי חבר</a:t>
            </a:r>
          </a:p>
        </p:txBody>
      </p:sp>
      <p:pic>
        <p:nvPicPr>
          <p:cNvPr id="11" name="Picture 2" descr="Art Nouveau Frame, Bunga, Retro, Baru">
            <a:extLst>
              <a:ext uri="{FF2B5EF4-FFF2-40B4-BE49-F238E27FC236}">
                <a16:creationId xmlns:a16="http://schemas.microsoft.com/office/drawing/2014/main" id="{C6FC8734-338B-495A-A64A-0DC5E8187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-5670" b="44000"/>
          <a:stretch/>
        </p:blipFill>
        <p:spPr bwMode="auto">
          <a:xfrm rot="5400000">
            <a:off x="9219877" y="1626265"/>
            <a:ext cx="1619129" cy="27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rt Nouveau Frame, Bunga, Retro, Baru">
            <a:extLst>
              <a:ext uri="{FF2B5EF4-FFF2-40B4-BE49-F238E27FC236}">
                <a16:creationId xmlns:a16="http://schemas.microsoft.com/office/drawing/2014/main" id="{EB9265C5-BE8B-4621-9AA7-79A164E15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t="3806" r="35481" b="46198"/>
          <a:stretch/>
        </p:blipFill>
        <p:spPr bwMode="auto">
          <a:xfrm>
            <a:off x="5985377" y="1982379"/>
            <a:ext cx="3190552" cy="2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rt Nouveau Frame, Bunga, Retro, Baru">
            <a:extLst>
              <a:ext uri="{FF2B5EF4-FFF2-40B4-BE49-F238E27FC236}">
                <a16:creationId xmlns:a16="http://schemas.microsoft.com/office/drawing/2014/main" id="{ABD1E289-3546-417F-8CA6-67F255583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-5670" b="44000"/>
          <a:stretch/>
        </p:blipFill>
        <p:spPr bwMode="auto">
          <a:xfrm rot="5400000">
            <a:off x="4121236" y="165304"/>
            <a:ext cx="1619129" cy="27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rt Nouveau Frame, Bunga, Retro, Baru">
            <a:extLst>
              <a:ext uri="{FF2B5EF4-FFF2-40B4-BE49-F238E27FC236}">
                <a16:creationId xmlns:a16="http://schemas.microsoft.com/office/drawing/2014/main" id="{71A0E144-6877-43F9-AAC8-2FEEAB3A8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-5670" b="44000"/>
          <a:stretch/>
        </p:blipFill>
        <p:spPr bwMode="auto">
          <a:xfrm rot="5400000">
            <a:off x="4095123" y="1626265"/>
            <a:ext cx="1619129" cy="27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rt Nouveau Frame, Bunga, Retro, Baru">
            <a:extLst>
              <a:ext uri="{FF2B5EF4-FFF2-40B4-BE49-F238E27FC236}">
                <a16:creationId xmlns:a16="http://schemas.microsoft.com/office/drawing/2014/main" id="{DFA1CDE2-5580-4598-83AC-6360654C5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t="3806" r="35481" b="46198"/>
          <a:stretch/>
        </p:blipFill>
        <p:spPr bwMode="auto">
          <a:xfrm>
            <a:off x="604818" y="2024797"/>
            <a:ext cx="3385366" cy="2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t Nouveau Frame, Bunga, Retro, Baru">
            <a:extLst>
              <a:ext uri="{FF2B5EF4-FFF2-40B4-BE49-F238E27FC236}">
                <a16:creationId xmlns:a16="http://schemas.microsoft.com/office/drawing/2014/main" id="{1458BE64-868E-427C-B5D0-323937DDF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-5670" b="44000"/>
          <a:stretch/>
        </p:blipFill>
        <p:spPr bwMode="auto">
          <a:xfrm rot="5400000">
            <a:off x="9219877" y="3164243"/>
            <a:ext cx="1619129" cy="27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t Nouveau Frame, Bunga, Retro, Baru">
            <a:extLst>
              <a:ext uri="{FF2B5EF4-FFF2-40B4-BE49-F238E27FC236}">
                <a16:creationId xmlns:a16="http://schemas.microsoft.com/office/drawing/2014/main" id="{7576A067-9226-4921-A0E7-ABDD1141B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t="3806" r="35481" b="46198"/>
          <a:stretch/>
        </p:blipFill>
        <p:spPr bwMode="auto">
          <a:xfrm>
            <a:off x="5803115" y="3520357"/>
            <a:ext cx="3385366" cy="2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rt Nouveau Frame, Bunga, Retro, Baru">
            <a:extLst>
              <a:ext uri="{FF2B5EF4-FFF2-40B4-BE49-F238E27FC236}">
                <a16:creationId xmlns:a16="http://schemas.microsoft.com/office/drawing/2014/main" id="{92141FEA-B7A7-4B04-B5AF-5C390FFF3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-5670" b="44000"/>
          <a:stretch/>
        </p:blipFill>
        <p:spPr bwMode="auto">
          <a:xfrm rot="5400000">
            <a:off x="4068934" y="3164243"/>
            <a:ext cx="1619129" cy="27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rt Nouveau Frame, Bunga, Retro, Baru">
            <a:extLst>
              <a:ext uri="{FF2B5EF4-FFF2-40B4-BE49-F238E27FC236}">
                <a16:creationId xmlns:a16="http://schemas.microsoft.com/office/drawing/2014/main" id="{37102180-18CC-47B2-9B25-AAEA1A914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t="3806" r="35481" b="46198"/>
          <a:stretch/>
        </p:blipFill>
        <p:spPr bwMode="auto">
          <a:xfrm>
            <a:off x="604818" y="3562775"/>
            <a:ext cx="3385366" cy="2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1C0FA2-5609-4BD9-A21F-322BD1107208}"/>
              </a:ext>
            </a:extLst>
          </p:cNvPr>
          <p:cNvSpPr txBox="1"/>
          <p:nvPr/>
        </p:nvSpPr>
        <p:spPr>
          <a:xfrm>
            <a:off x="9188481" y="1281028"/>
            <a:ext cx="16819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שלומך?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E241B-52CF-4CBF-8027-4B96FB1B8332}"/>
              </a:ext>
            </a:extLst>
          </p:cNvPr>
          <p:cNvSpPr txBox="1"/>
          <p:nvPr/>
        </p:nvSpPr>
        <p:spPr>
          <a:xfrm>
            <a:off x="3915699" y="1046938"/>
            <a:ext cx="19779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באלו דרכים אני מבטא אכפתיות כלפי מישהו אחר?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72CE1-FAAC-4882-9FC9-6CB1011BAA5E}"/>
              </a:ext>
            </a:extLst>
          </p:cNvPr>
          <p:cNvSpPr txBox="1"/>
          <p:nvPr/>
        </p:nvSpPr>
        <p:spPr>
          <a:xfrm>
            <a:off x="6629816" y="1086839"/>
            <a:ext cx="16819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כשלמישהו אכפת ממני, אני מרגיש ש...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BC753D-E16F-4A8A-B823-5DD01D716E54}"/>
              </a:ext>
            </a:extLst>
          </p:cNvPr>
          <p:cNvSpPr txBox="1"/>
          <p:nvPr/>
        </p:nvSpPr>
        <p:spPr>
          <a:xfrm>
            <a:off x="9223204" y="2661605"/>
            <a:ext cx="16819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איך עבר עליך היום?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9AB3C-BCBF-4806-B1B1-DFCD8909AA0D}"/>
              </a:ext>
            </a:extLst>
          </p:cNvPr>
          <p:cNvSpPr txBox="1"/>
          <p:nvPr/>
        </p:nvSpPr>
        <p:spPr>
          <a:xfrm>
            <a:off x="6538170" y="2521124"/>
            <a:ext cx="19368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אני מרגיש שלאחרים אכפת ממני כאשר...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3B3B68-3AA3-4C3A-A926-868ABA6B3D0F}"/>
              </a:ext>
            </a:extLst>
          </p:cNvPr>
          <p:cNvSpPr txBox="1"/>
          <p:nvPr/>
        </p:nvSpPr>
        <p:spPr>
          <a:xfrm>
            <a:off x="3620540" y="2538735"/>
            <a:ext cx="24754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באלו דרכים</a:t>
            </a:r>
          </a:p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תלמידים מבטאים אכפתיות זה כלפי זה?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C97CAF-3B56-4FB2-85CB-DB927A24394A}"/>
              </a:ext>
            </a:extLst>
          </p:cNvPr>
          <p:cNvSpPr txBox="1"/>
          <p:nvPr/>
        </p:nvSpPr>
        <p:spPr>
          <a:xfrm>
            <a:off x="8706285" y="4258424"/>
            <a:ext cx="24754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איך הגעת לפה היום?</a:t>
            </a:r>
          </a:p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באיזה מצב רוח?</a:t>
            </a:r>
          </a:p>
        </p:txBody>
      </p:sp>
      <p:pic>
        <p:nvPicPr>
          <p:cNvPr id="27" name="Picture 2" descr="Art Nouveau Frame, Bunga, Retro, Baru">
            <a:extLst>
              <a:ext uri="{FF2B5EF4-FFF2-40B4-BE49-F238E27FC236}">
                <a16:creationId xmlns:a16="http://schemas.microsoft.com/office/drawing/2014/main" id="{93F7621E-C97D-40D3-A28E-5276A93A9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-5670" b="44000"/>
          <a:stretch/>
        </p:blipFill>
        <p:spPr bwMode="auto">
          <a:xfrm rot="5400000">
            <a:off x="9207685" y="4640034"/>
            <a:ext cx="1619129" cy="27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rt Nouveau Frame, Bunga, Retro, Baru">
            <a:extLst>
              <a:ext uri="{FF2B5EF4-FFF2-40B4-BE49-F238E27FC236}">
                <a16:creationId xmlns:a16="http://schemas.microsoft.com/office/drawing/2014/main" id="{BFB6BDAA-9E5B-4D4F-AA3C-C06D412D1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t="3806" r="35481" b="46198"/>
          <a:stretch/>
        </p:blipFill>
        <p:spPr bwMode="auto">
          <a:xfrm>
            <a:off x="5805044" y="5038557"/>
            <a:ext cx="3385366" cy="2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rt Nouveau Frame, Bunga, Retro, Baru">
            <a:extLst>
              <a:ext uri="{FF2B5EF4-FFF2-40B4-BE49-F238E27FC236}">
                <a16:creationId xmlns:a16="http://schemas.microsoft.com/office/drawing/2014/main" id="{241C5A0D-52CA-4C26-A603-94024A70A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-5670" b="44000"/>
          <a:stretch/>
        </p:blipFill>
        <p:spPr bwMode="auto">
          <a:xfrm rot="5400000">
            <a:off x="4070863" y="4682444"/>
            <a:ext cx="1619129" cy="27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Art Nouveau Frame, Bunga, Retro, Baru">
            <a:extLst>
              <a:ext uri="{FF2B5EF4-FFF2-40B4-BE49-F238E27FC236}">
                <a16:creationId xmlns:a16="http://schemas.microsoft.com/office/drawing/2014/main" id="{8448DA01-7500-4C31-BD85-671180B3C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t="3806" r="35481" b="46198"/>
          <a:stretch/>
        </p:blipFill>
        <p:spPr bwMode="auto">
          <a:xfrm>
            <a:off x="606747" y="5034675"/>
            <a:ext cx="3385366" cy="2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A480C88-C91A-464D-A59C-A0DDC70E8D8A}"/>
              </a:ext>
            </a:extLst>
          </p:cNvPr>
          <p:cNvSpPr txBox="1"/>
          <p:nvPr/>
        </p:nvSpPr>
        <p:spPr>
          <a:xfrm>
            <a:off x="1279692" y="2550341"/>
            <a:ext cx="19343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הזמנה לאמירה/התייחסות אכפתית כלפי חבר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8AD1D4-2E65-4C63-BEDC-A38E05C15547}"/>
              </a:ext>
            </a:extLst>
          </p:cNvPr>
          <p:cNvSpPr txBox="1"/>
          <p:nvPr/>
        </p:nvSpPr>
        <p:spPr>
          <a:xfrm>
            <a:off x="6210144" y="4177151"/>
            <a:ext cx="24754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איך יודעים</a:t>
            </a:r>
          </a:p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שלמישהו אכפת ממני?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CC2DC3-4867-4260-8987-35D87A090F9F}"/>
              </a:ext>
            </a:extLst>
          </p:cNvPr>
          <p:cNvSpPr txBox="1"/>
          <p:nvPr/>
        </p:nvSpPr>
        <p:spPr>
          <a:xfrm>
            <a:off x="3565229" y="4148113"/>
            <a:ext cx="24754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פעם הרגשתי אכפתיות  מחבר כלפיי...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גרם לי להרגיש כך?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246684-7606-40CC-B00A-1E9FDE679837}"/>
              </a:ext>
            </a:extLst>
          </p:cNvPr>
          <p:cNvSpPr txBox="1"/>
          <p:nvPr/>
        </p:nvSpPr>
        <p:spPr>
          <a:xfrm>
            <a:off x="988175" y="4176245"/>
            <a:ext cx="24754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פעם הרגשתי אכפתיות  ממחנך כלפיי...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גרם לי להרגיש כך?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D15B68-E7CC-4543-AABE-95DCD8FD3D3C}"/>
              </a:ext>
            </a:extLst>
          </p:cNvPr>
          <p:cNvSpPr txBox="1"/>
          <p:nvPr/>
        </p:nvSpPr>
        <p:spPr>
          <a:xfrm>
            <a:off x="8706285" y="5645030"/>
            <a:ext cx="24754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משהו שמישהו עשה</a:t>
            </a:r>
          </a:p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למעני וריגש אותי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3B7188-1E70-40D4-A9DC-59A27BFA1802}"/>
              </a:ext>
            </a:extLst>
          </p:cNvPr>
          <p:cNvSpPr txBox="1"/>
          <p:nvPr/>
        </p:nvSpPr>
        <p:spPr>
          <a:xfrm>
            <a:off x="6228896" y="5721254"/>
            <a:ext cx="24754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זו אכפתיות בעיניי?</a:t>
            </a:r>
          </a:p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היא מאפשרת?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42498A-0BE7-4AE7-A784-EBC9AB0AD2E2}"/>
              </a:ext>
            </a:extLst>
          </p:cNvPr>
          <p:cNvSpPr txBox="1"/>
          <p:nvPr/>
        </p:nvSpPr>
        <p:spPr>
          <a:xfrm>
            <a:off x="3516250" y="5721254"/>
            <a:ext cx="24754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באלו דרכים יכול מחנך</a:t>
            </a:r>
          </a:p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לבטא אכפתיות</a:t>
            </a:r>
          </a:p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כלפי תלמידים?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630F78-C4C5-4FB3-87B7-140B1063598F}"/>
              </a:ext>
            </a:extLst>
          </p:cNvPr>
          <p:cNvSpPr txBox="1"/>
          <p:nvPr/>
        </p:nvSpPr>
        <p:spPr>
          <a:xfrm>
            <a:off x="988175" y="5819683"/>
            <a:ext cx="24754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מתי תלמידים מרגישים אכפתיות מצד מחנך</a:t>
            </a:r>
          </a:p>
        </p:txBody>
      </p:sp>
    </p:spTree>
    <p:extLst>
      <p:ext uri="{BB962C8B-B14F-4D97-AF65-F5344CB8AC3E}">
        <p14:creationId xmlns:p14="http://schemas.microsoft.com/office/powerpoint/2010/main" val="287365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47F34B58-5610-40B7-A2DD-87A74BC797A1}"/>
              </a:ext>
            </a:extLst>
          </p:cNvPr>
          <p:cNvSpPr/>
          <p:nvPr/>
        </p:nvSpPr>
        <p:spPr>
          <a:xfrm>
            <a:off x="7783046" y="2287730"/>
            <a:ext cx="2630311" cy="2819278"/>
          </a:xfrm>
          <a:custGeom>
            <a:avLst/>
            <a:gdLst>
              <a:gd name="connsiteX0" fmla="*/ 0 w 2630311"/>
              <a:gd name="connsiteY0" fmla="*/ 469889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9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9 h 2819278"/>
              <a:gd name="connsiteX0" fmla="*/ 0 w 2630311"/>
              <a:gd name="connsiteY0" fmla="*/ 469889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9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9 h 2819278"/>
              <a:gd name="connsiteX0" fmla="*/ 0 w 2630311"/>
              <a:gd name="connsiteY0" fmla="*/ 469889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9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9 h 2819278"/>
              <a:gd name="connsiteX0" fmla="*/ 0 w 2630311"/>
              <a:gd name="connsiteY0" fmla="*/ 469889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9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9 h 28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311" h="2819278" fill="none" extrusionOk="0">
                <a:moveTo>
                  <a:pt x="0" y="469889"/>
                </a:moveTo>
                <a:cubicBezTo>
                  <a:pt x="16109" y="138532"/>
                  <a:pt x="84717" y="-60645"/>
                  <a:pt x="263260" y="0"/>
                </a:cubicBezTo>
                <a:cubicBezTo>
                  <a:pt x="868820" y="48892"/>
                  <a:pt x="1262015" y="-224613"/>
                  <a:pt x="2367050" y="0"/>
                </a:cubicBezTo>
                <a:cubicBezTo>
                  <a:pt x="2452795" y="-75017"/>
                  <a:pt x="2646142" y="330139"/>
                  <a:pt x="2630311" y="469889"/>
                </a:cubicBezTo>
                <a:cubicBezTo>
                  <a:pt x="2485035" y="909675"/>
                  <a:pt x="2783948" y="1818909"/>
                  <a:pt x="2630311" y="2349388"/>
                </a:cubicBezTo>
                <a:cubicBezTo>
                  <a:pt x="2566020" y="2575493"/>
                  <a:pt x="2475873" y="2805297"/>
                  <a:pt x="2367050" y="2819278"/>
                </a:cubicBezTo>
                <a:cubicBezTo>
                  <a:pt x="1312257" y="2687907"/>
                  <a:pt x="511489" y="2788815"/>
                  <a:pt x="263260" y="2819278"/>
                </a:cubicBezTo>
                <a:cubicBezTo>
                  <a:pt x="54890" y="2752597"/>
                  <a:pt x="-68126" y="2548722"/>
                  <a:pt x="0" y="2349388"/>
                </a:cubicBezTo>
                <a:cubicBezTo>
                  <a:pt x="-49063" y="1436070"/>
                  <a:pt x="-81939" y="1276514"/>
                  <a:pt x="0" y="469889"/>
                </a:cubicBezTo>
                <a:close/>
              </a:path>
              <a:path w="2630311" h="2819278" stroke="0" extrusionOk="0">
                <a:moveTo>
                  <a:pt x="0" y="469889"/>
                </a:moveTo>
                <a:cubicBezTo>
                  <a:pt x="1344" y="133735"/>
                  <a:pt x="63602" y="-4663"/>
                  <a:pt x="263260" y="0"/>
                </a:cubicBezTo>
                <a:cubicBezTo>
                  <a:pt x="622700" y="-120741"/>
                  <a:pt x="2015620" y="-36712"/>
                  <a:pt x="2367050" y="0"/>
                </a:cubicBezTo>
                <a:cubicBezTo>
                  <a:pt x="2479788" y="-101264"/>
                  <a:pt x="2685325" y="161857"/>
                  <a:pt x="2630311" y="469889"/>
                </a:cubicBezTo>
                <a:cubicBezTo>
                  <a:pt x="2721417" y="1196408"/>
                  <a:pt x="2859963" y="1704062"/>
                  <a:pt x="2630311" y="2349388"/>
                </a:cubicBezTo>
                <a:cubicBezTo>
                  <a:pt x="2593668" y="2659857"/>
                  <a:pt x="2559566" y="2807005"/>
                  <a:pt x="2367050" y="2819278"/>
                </a:cubicBezTo>
                <a:cubicBezTo>
                  <a:pt x="1724116" y="2656686"/>
                  <a:pt x="551014" y="2948373"/>
                  <a:pt x="263260" y="2819278"/>
                </a:cubicBezTo>
                <a:cubicBezTo>
                  <a:pt x="216602" y="2746591"/>
                  <a:pt x="-50054" y="2720787"/>
                  <a:pt x="0" y="2349388"/>
                </a:cubicBezTo>
                <a:cubicBezTo>
                  <a:pt x="-22357" y="1919283"/>
                  <a:pt x="145352" y="859819"/>
                  <a:pt x="0" y="469889"/>
                </a:cubicBezTo>
                <a:close/>
              </a:path>
              <a:path w="2630311" h="2819278" fill="none" stroke="0" extrusionOk="0">
                <a:moveTo>
                  <a:pt x="0" y="469889"/>
                </a:moveTo>
                <a:cubicBezTo>
                  <a:pt x="-38417" y="230956"/>
                  <a:pt x="79637" y="413"/>
                  <a:pt x="263260" y="0"/>
                </a:cubicBezTo>
                <a:cubicBezTo>
                  <a:pt x="990876" y="196431"/>
                  <a:pt x="1574868" y="-88344"/>
                  <a:pt x="2367050" y="0"/>
                </a:cubicBezTo>
                <a:cubicBezTo>
                  <a:pt x="2526071" y="-23625"/>
                  <a:pt x="2691136" y="271454"/>
                  <a:pt x="2630311" y="469889"/>
                </a:cubicBezTo>
                <a:cubicBezTo>
                  <a:pt x="2640295" y="698305"/>
                  <a:pt x="2561031" y="1698890"/>
                  <a:pt x="2630311" y="2349388"/>
                </a:cubicBezTo>
                <a:cubicBezTo>
                  <a:pt x="2616867" y="2604097"/>
                  <a:pt x="2521189" y="2790814"/>
                  <a:pt x="2367050" y="2819278"/>
                </a:cubicBezTo>
                <a:cubicBezTo>
                  <a:pt x="1302936" y="2754662"/>
                  <a:pt x="710694" y="2835086"/>
                  <a:pt x="263260" y="2819278"/>
                </a:cubicBezTo>
                <a:cubicBezTo>
                  <a:pt x="189022" y="2858401"/>
                  <a:pt x="-71832" y="2649877"/>
                  <a:pt x="0" y="2349388"/>
                </a:cubicBezTo>
                <a:cubicBezTo>
                  <a:pt x="31149" y="1422695"/>
                  <a:pt x="-93614" y="1222100"/>
                  <a:pt x="0" y="469889"/>
                </a:cubicBezTo>
                <a:close/>
              </a:path>
              <a:path w="2630311" h="2819278" fill="none" stroke="0" extrusionOk="0">
                <a:moveTo>
                  <a:pt x="0" y="469889"/>
                </a:moveTo>
                <a:cubicBezTo>
                  <a:pt x="3618" y="179184"/>
                  <a:pt x="111503" y="1571"/>
                  <a:pt x="263260" y="0"/>
                </a:cubicBezTo>
                <a:cubicBezTo>
                  <a:pt x="715198" y="168314"/>
                  <a:pt x="1440157" y="-321587"/>
                  <a:pt x="2367050" y="0"/>
                </a:cubicBezTo>
                <a:cubicBezTo>
                  <a:pt x="2484379" y="-26774"/>
                  <a:pt x="2680310" y="332857"/>
                  <a:pt x="2630311" y="469889"/>
                </a:cubicBezTo>
                <a:cubicBezTo>
                  <a:pt x="2528716" y="792114"/>
                  <a:pt x="2581926" y="1766110"/>
                  <a:pt x="2630311" y="2349388"/>
                </a:cubicBezTo>
                <a:cubicBezTo>
                  <a:pt x="2616495" y="2609089"/>
                  <a:pt x="2492052" y="2843226"/>
                  <a:pt x="2367050" y="2819278"/>
                </a:cubicBezTo>
                <a:cubicBezTo>
                  <a:pt x="1336942" y="2798631"/>
                  <a:pt x="560988" y="2792686"/>
                  <a:pt x="263260" y="2819278"/>
                </a:cubicBezTo>
                <a:cubicBezTo>
                  <a:pt x="124838" y="2842872"/>
                  <a:pt x="-91983" y="2564596"/>
                  <a:pt x="0" y="2349388"/>
                </a:cubicBezTo>
                <a:cubicBezTo>
                  <a:pt x="-11101" y="1420468"/>
                  <a:pt x="-53852" y="1245771"/>
                  <a:pt x="0" y="469889"/>
                </a:cubicBezTo>
                <a:close/>
              </a:path>
              <a:path w="2630311" h="2819278" fill="none" stroke="0" extrusionOk="0">
                <a:moveTo>
                  <a:pt x="0" y="469889"/>
                </a:moveTo>
                <a:cubicBezTo>
                  <a:pt x="11295" y="149709"/>
                  <a:pt x="83505" y="-53084"/>
                  <a:pt x="263260" y="0"/>
                </a:cubicBezTo>
                <a:cubicBezTo>
                  <a:pt x="847612" y="87552"/>
                  <a:pt x="1307526" y="-246622"/>
                  <a:pt x="2367050" y="0"/>
                </a:cubicBezTo>
                <a:cubicBezTo>
                  <a:pt x="2472839" y="-50653"/>
                  <a:pt x="2656062" y="312179"/>
                  <a:pt x="2630311" y="469889"/>
                </a:cubicBezTo>
                <a:cubicBezTo>
                  <a:pt x="2565876" y="826596"/>
                  <a:pt x="2712603" y="1793956"/>
                  <a:pt x="2630311" y="2349388"/>
                </a:cubicBezTo>
                <a:cubicBezTo>
                  <a:pt x="2591445" y="2596942"/>
                  <a:pt x="2485766" y="2812393"/>
                  <a:pt x="2367050" y="2819278"/>
                </a:cubicBezTo>
                <a:cubicBezTo>
                  <a:pt x="1311006" y="2707031"/>
                  <a:pt x="559679" y="2798796"/>
                  <a:pt x="263260" y="2819278"/>
                </a:cubicBezTo>
                <a:cubicBezTo>
                  <a:pt x="81311" y="2777019"/>
                  <a:pt x="-78590" y="2562568"/>
                  <a:pt x="0" y="2349388"/>
                </a:cubicBezTo>
                <a:cubicBezTo>
                  <a:pt x="-44771" y="1439156"/>
                  <a:pt x="-65622" y="1250959"/>
                  <a:pt x="0" y="469889"/>
                </a:cubicBezTo>
                <a:close/>
              </a:path>
            </a:pathLst>
          </a:custGeom>
          <a:solidFill>
            <a:srgbClr val="33CCCC"/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2630311"/>
                      <a:gd name="connsiteY0" fmla="*/ 469889 h 2819278"/>
                      <a:gd name="connsiteX1" fmla="*/ 263260 w 2630311"/>
                      <a:gd name="connsiteY1" fmla="*/ 0 h 2819278"/>
                      <a:gd name="connsiteX2" fmla="*/ 2367050 w 2630311"/>
                      <a:gd name="connsiteY2" fmla="*/ 0 h 2819278"/>
                      <a:gd name="connsiteX3" fmla="*/ 2630311 w 2630311"/>
                      <a:gd name="connsiteY3" fmla="*/ 469889 h 2819278"/>
                      <a:gd name="connsiteX4" fmla="*/ 2630311 w 2630311"/>
                      <a:gd name="connsiteY4" fmla="*/ 2349388 h 2819278"/>
                      <a:gd name="connsiteX5" fmla="*/ 2367050 w 2630311"/>
                      <a:gd name="connsiteY5" fmla="*/ 2819278 h 2819278"/>
                      <a:gd name="connsiteX6" fmla="*/ 263260 w 2630311"/>
                      <a:gd name="connsiteY6" fmla="*/ 2819278 h 2819278"/>
                      <a:gd name="connsiteX7" fmla="*/ 0 w 2630311"/>
                      <a:gd name="connsiteY7" fmla="*/ 2349388 h 2819278"/>
                      <a:gd name="connsiteX8" fmla="*/ 0 w 2630311"/>
                      <a:gd name="connsiteY8" fmla="*/ 469889 h 2819278"/>
                      <a:gd name="connsiteX0" fmla="*/ 0 w 2630311"/>
                      <a:gd name="connsiteY0" fmla="*/ 469889 h 2819278"/>
                      <a:gd name="connsiteX1" fmla="*/ 263260 w 2630311"/>
                      <a:gd name="connsiteY1" fmla="*/ 0 h 2819278"/>
                      <a:gd name="connsiteX2" fmla="*/ 2367050 w 2630311"/>
                      <a:gd name="connsiteY2" fmla="*/ 0 h 2819278"/>
                      <a:gd name="connsiteX3" fmla="*/ 2630311 w 2630311"/>
                      <a:gd name="connsiteY3" fmla="*/ 469889 h 2819278"/>
                      <a:gd name="connsiteX4" fmla="*/ 2630311 w 2630311"/>
                      <a:gd name="connsiteY4" fmla="*/ 2349388 h 2819278"/>
                      <a:gd name="connsiteX5" fmla="*/ 2367050 w 2630311"/>
                      <a:gd name="connsiteY5" fmla="*/ 2819278 h 2819278"/>
                      <a:gd name="connsiteX6" fmla="*/ 263260 w 2630311"/>
                      <a:gd name="connsiteY6" fmla="*/ 2819278 h 2819278"/>
                      <a:gd name="connsiteX7" fmla="*/ 0 w 2630311"/>
                      <a:gd name="connsiteY7" fmla="*/ 2349388 h 2819278"/>
                      <a:gd name="connsiteX8" fmla="*/ 0 w 2630311"/>
                      <a:gd name="connsiteY8" fmla="*/ 469889 h 2819278"/>
                      <a:gd name="connsiteX0" fmla="*/ 0 w 2630311"/>
                      <a:gd name="connsiteY0" fmla="*/ 469889 h 2819278"/>
                      <a:gd name="connsiteX1" fmla="*/ 263260 w 2630311"/>
                      <a:gd name="connsiteY1" fmla="*/ 0 h 2819278"/>
                      <a:gd name="connsiteX2" fmla="*/ 2367050 w 2630311"/>
                      <a:gd name="connsiteY2" fmla="*/ 0 h 2819278"/>
                      <a:gd name="connsiteX3" fmla="*/ 2630311 w 2630311"/>
                      <a:gd name="connsiteY3" fmla="*/ 469889 h 2819278"/>
                      <a:gd name="connsiteX4" fmla="*/ 2630311 w 2630311"/>
                      <a:gd name="connsiteY4" fmla="*/ 2349388 h 2819278"/>
                      <a:gd name="connsiteX5" fmla="*/ 2367050 w 2630311"/>
                      <a:gd name="connsiteY5" fmla="*/ 2819278 h 2819278"/>
                      <a:gd name="connsiteX6" fmla="*/ 263260 w 2630311"/>
                      <a:gd name="connsiteY6" fmla="*/ 2819278 h 2819278"/>
                      <a:gd name="connsiteX7" fmla="*/ 0 w 2630311"/>
                      <a:gd name="connsiteY7" fmla="*/ 2349388 h 2819278"/>
                      <a:gd name="connsiteX8" fmla="*/ 0 w 2630311"/>
                      <a:gd name="connsiteY8" fmla="*/ 469889 h 2819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30311" h="2819278" fill="none" extrusionOk="0">
                        <a:moveTo>
                          <a:pt x="0" y="469889"/>
                        </a:moveTo>
                        <a:cubicBezTo>
                          <a:pt x="12892" y="152832"/>
                          <a:pt x="86567" y="-57884"/>
                          <a:pt x="263260" y="0"/>
                        </a:cubicBezTo>
                        <a:cubicBezTo>
                          <a:pt x="827830" y="72397"/>
                          <a:pt x="1286147" y="-218365"/>
                          <a:pt x="2367050" y="0"/>
                        </a:cubicBezTo>
                        <a:cubicBezTo>
                          <a:pt x="2467928" y="-58041"/>
                          <a:pt x="2642800" y="307867"/>
                          <a:pt x="2630311" y="469889"/>
                        </a:cubicBezTo>
                        <a:cubicBezTo>
                          <a:pt x="2537373" y="894050"/>
                          <a:pt x="2723059" y="1787841"/>
                          <a:pt x="2630311" y="2349388"/>
                        </a:cubicBezTo>
                        <a:cubicBezTo>
                          <a:pt x="2584775" y="2583560"/>
                          <a:pt x="2487509" y="2809235"/>
                          <a:pt x="2367050" y="2819278"/>
                        </a:cubicBezTo>
                        <a:cubicBezTo>
                          <a:pt x="1320722" y="2697685"/>
                          <a:pt x="534103" y="2778925"/>
                          <a:pt x="263260" y="2819278"/>
                        </a:cubicBezTo>
                        <a:cubicBezTo>
                          <a:pt x="75270" y="2772798"/>
                          <a:pt x="-64259" y="2551618"/>
                          <a:pt x="0" y="2349388"/>
                        </a:cubicBezTo>
                        <a:cubicBezTo>
                          <a:pt x="-17941" y="1428524"/>
                          <a:pt x="-57979" y="1252527"/>
                          <a:pt x="0" y="469889"/>
                        </a:cubicBezTo>
                        <a:close/>
                      </a:path>
                      <a:path w="2630311" h="2819278" stroke="0" extrusionOk="0">
                        <a:moveTo>
                          <a:pt x="0" y="469889"/>
                        </a:moveTo>
                        <a:cubicBezTo>
                          <a:pt x="-1800" y="164951"/>
                          <a:pt x="68989" y="2517"/>
                          <a:pt x="263260" y="0"/>
                        </a:cubicBezTo>
                        <a:cubicBezTo>
                          <a:pt x="650773" y="-112063"/>
                          <a:pt x="1961005" y="-46548"/>
                          <a:pt x="2367050" y="0"/>
                        </a:cubicBezTo>
                        <a:cubicBezTo>
                          <a:pt x="2490383" y="-67337"/>
                          <a:pt x="2651625" y="196129"/>
                          <a:pt x="2630311" y="469889"/>
                        </a:cubicBezTo>
                        <a:cubicBezTo>
                          <a:pt x="2702621" y="1192014"/>
                          <a:pt x="2853680" y="1708262"/>
                          <a:pt x="2630311" y="2349388"/>
                        </a:cubicBezTo>
                        <a:cubicBezTo>
                          <a:pt x="2607819" y="2643866"/>
                          <a:pt x="2534736" y="2827689"/>
                          <a:pt x="2367050" y="2819278"/>
                        </a:cubicBezTo>
                        <a:cubicBezTo>
                          <a:pt x="1687233" y="2653981"/>
                          <a:pt x="501919" y="2944230"/>
                          <a:pt x="263260" y="2819278"/>
                        </a:cubicBezTo>
                        <a:cubicBezTo>
                          <a:pt x="190304" y="2780715"/>
                          <a:pt x="-34557" y="2679233"/>
                          <a:pt x="0" y="2349388"/>
                        </a:cubicBezTo>
                        <a:cubicBezTo>
                          <a:pt x="4982" y="1944088"/>
                          <a:pt x="128370" y="828442"/>
                          <a:pt x="0" y="469889"/>
                        </a:cubicBezTo>
                        <a:close/>
                      </a:path>
                      <a:path w="2630311" h="2819278" fill="none" stroke="0" extrusionOk="0">
                        <a:moveTo>
                          <a:pt x="0" y="469889"/>
                        </a:moveTo>
                        <a:cubicBezTo>
                          <a:pt x="-23674" y="218610"/>
                          <a:pt x="91844" y="-8844"/>
                          <a:pt x="263260" y="0"/>
                        </a:cubicBezTo>
                        <a:cubicBezTo>
                          <a:pt x="917271" y="215328"/>
                          <a:pt x="1532066" y="-211786"/>
                          <a:pt x="2367050" y="0"/>
                        </a:cubicBezTo>
                        <a:cubicBezTo>
                          <a:pt x="2523768" y="-2339"/>
                          <a:pt x="2668230" y="265839"/>
                          <a:pt x="2630311" y="469889"/>
                        </a:cubicBezTo>
                        <a:cubicBezTo>
                          <a:pt x="2687141" y="746059"/>
                          <a:pt x="2546845" y="1739289"/>
                          <a:pt x="2630311" y="2349388"/>
                        </a:cubicBezTo>
                        <a:cubicBezTo>
                          <a:pt x="2618113" y="2605956"/>
                          <a:pt x="2507026" y="2813327"/>
                          <a:pt x="2367050" y="2819278"/>
                        </a:cubicBezTo>
                        <a:cubicBezTo>
                          <a:pt x="1310195" y="2761445"/>
                          <a:pt x="669954" y="2782702"/>
                          <a:pt x="263260" y="2819278"/>
                        </a:cubicBezTo>
                        <a:cubicBezTo>
                          <a:pt x="157427" y="2836152"/>
                          <a:pt x="-64652" y="2628441"/>
                          <a:pt x="0" y="2349388"/>
                        </a:cubicBezTo>
                        <a:cubicBezTo>
                          <a:pt x="19148" y="1422228"/>
                          <a:pt x="-82229" y="1226851"/>
                          <a:pt x="0" y="469889"/>
                        </a:cubicBezTo>
                        <a:close/>
                      </a:path>
                      <a:path w="2630311" h="2819278" fill="none" stroke="0" extrusionOk="0">
                        <a:moveTo>
                          <a:pt x="0" y="469889"/>
                        </a:moveTo>
                        <a:cubicBezTo>
                          <a:pt x="2716" y="173441"/>
                          <a:pt x="96058" y="-20653"/>
                          <a:pt x="263260" y="0"/>
                        </a:cubicBezTo>
                        <a:cubicBezTo>
                          <a:pt x="729274" y="143843"/>
                          <a:pt x="1338045" y="-271128"/>
                          <a:pt x="2367050" y="0"/>
                        </a:cubicBezTo>
                        <a:cubicBezTo>
                          <a:pt x="2487732" y="-34608"/>
                          <a:pt x="2673248" y="302974"/>
                          <a:pt x="2630311" y="469889"/>
                        </a:cubicBezTo>
                        <a:cubicBezTo>
                          <a:pt x="2630234" y="819191"/>
                          <a:pt x="2632246" y="1813710"/>
                          <a:pt x="2630311" y="2349388"/>
                        </a:cubicBezTo>
                        <a:cubicBezTo>
                          <a:pt x="2614564" y="2612610"/>
                          <a:pt x="2491417" y="2836509"/>
                          <a:pt x="2367050" y="2819278"/>
                        </a:cubicBezTo>
                        <a:cubicBezTo>
                          <a:pt x="1346850" y="2742846"/>
                          <a:pt x="598361" y="2793056"/>
                          <a:pt x="263260" y="2819278"/>
                        </a:cubicBezTo>
                        <a:cubicBezTo>
                          <a:pt x="126452" y="2815350"/>
                          <a:pt x="-62505" y="2561662"/>
                          <a:pt x="0" y="2349388"/>
                        </a:cubicBezTo>
                        <a:cubicBezTo>
                          <a:pt x="-20554" y="1433992"/>
                          <a:pt x="-78537" y="1242290"/>
                          <a:pt x="0" y="46988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4572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מה אפשר ללמוד מהמשחק?</a:t>
            </a: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D6FEBE01-E0BB-4A98-AFD8-825ABD7CFDAD}"/>
              </a:ext>
            </a:extLst>
          </p:cNvPr>
          <p:cNvSpPr/>
          <p:nvPr/>
        </p:nvSpPr>
        <p:spPr>
          <a:xfrm>
            <a:off x="4789531" y="2287730"/>
            <a:ext cx="2630311" cy="2819278"/>
          </a:xfrm>
          <a:custGeom>
            <a:avLst/>
            <a:gdLst>
              <a:gd name="connsiteX0" fmla="*/ 0 w 2630311"/>
              <a:gd name="connsiteY0" fmla="*/ 469888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8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8 h 2819278"/>
              <a:gd name="connsiteX0" fmla="*/ 0 w 2630311"/>
              <a:gd name="connsiteY0" fmla="*/ 469888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8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8 h 2819278"/>
              <a:gd name="connsiteX0" fmla="*/ 0 w 2630311"/>
              <a:gd name="connsiteY0" fmla="*/ 469888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8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8 h 2819278"/>
              <a:gd name="connsiteX0" fmla="*/ 0 w 2630311"/>
              <a:gd name="connsiteY0" fmla="*/ 469888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8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8 h 28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311" h="2819278" fill="none" extrusionOk="0">
                <a:moveTo>
                  <a:pt x="0" y="469888"/>
                </a:moveTo>
                <a:cubicBezTo>
                  <a:pt x="6884" y="177912"/>
                  <a:pt x="82597" y="-62146"/>
                  <a:pt x="263260" y="0"/>
                </a:cubicBezTo>
                <a:cubicBezTo>
                  <a:pt x="881297" y="45160"/>
                  <a:pt x="1276591" y="-225025"/>
                  <a:pt x="2367050" y="0"/>
                </a:cubicBezTo>
                <a:cubicBezTo>
                  <a:pt x="2473302" y="-52249"/>
                  <a:pt x="2641806" y="306503"/>
                  <a:pt x="2630311" y="469888"/>
                </a:cubicBezTo>
                <a:cubicBezTo>
                  <a:pt x="2484925" y="908737"/>
                  <a:pt x="2725813" y="1793448"/>
                  <a:pt x="2630311" y="2349388"/>
                </a:cubicBezTo>
                <a:cubicBezTo>
                  <a:pt x="2579968" y="2581999"/>
                  <a:pt x="2487494" y="2809294"/>
                  <a:pt x="2367050" y="2819278"/>
                </a:cubicBezTo>
                <a:cubicBezTo>
                  <a:pt x="1316462" y="2692144"/>
                  <a:pt x="549089" y="2775287"/>
                  <a:pt x="263260" y="2819278"/>
                </a:cubicBezTo>
                <a:cubicBezTo>
                  <a:pt x="45629" y="2745332"/>
                  <a:pt x="-85662" y="2534703"/>
                  <a:pt x="0" y="2349388"/>
                </a:cubicBezTo>
                <a:cubicBezTo>
                  <a:pt x="-59285" y="1437919"/>
                  <a:pt x="-101045" y="1293467"/>
                  <a:pt x="0" y="469888"/>
                </a:cubicBezTo>
                <a:close/>
              </a:path>
              <a:path w="2630311" h="2819278" stroke="0" extrusionOk="0">
                <a:moveTo>
                  <a:pt x="0" y="469888"/>
                </a:moveTo>
                <a:cubicBezTo>
                  <a:pt x="2623" y="123515"/>
                  <a:pt x="73371" y="5804"/>
                  <a:pt x="263260" y="0"/>
                </a:cubicBezTo>
                <a:cubicBezTo>
                  <a:pt x="512345" y="-155013"/>
                  <a:pt x="2021918" y="-34124"/>
                  <a:pt x="2367050" y="0"/>
                </a:cubicBezTo>
                <a:cubicBezTo>
                  <a:pt x="2476709" y="-110609"/>
                  <a:pt x="2687985" y="161873"/>
                  <a:pt x="2630311" y="469888"/>
                </a:cubicBezTo>
                <a:cubicBezTo>
                  <a:pt x="2697951" y="1189614"/>
                  <a:pt x="2953859" y="1641963"/>
                  <a:pt x="2630311" y="2349388"/>
                </a:cubicBezTo>
                <a:cubicBezTo>
                  <a:pt x="2581598" y="2673780"/>
                  <a:pt x="2529072" y="2831360"/>
                  <a:pt x="2367050" y="2819278"/>
                </a:cubicBezTo>
                <a:cubicBezTo>
                  <a:pt x="1743868" y="2657869"/>
                  <a:pt x="569956" y="2949972"/>
                  <a:pt x="263260" y="2819278"/>
                </a:cubicBezTo>
                <a:cubicBezTo>
                  <a:pt x="202978" y="2764643"/>
                  <a:pt x="-41584" y="2694866"/>
                  <a:pt x="0" y="2349388"/>
                </a:cubicBezTo>
                <a:cubicBezTo>
                  <a:pt x="-35324" y="1903550"/>
                  <a:pt x="153291" y="874574"/>
                  <a:pt x="0" y="469888"/>
                </a:cubicBezTo>
                <a:close/>
              </a:path>
              <a:path w="2630311" h="2819278" fill="none" stroke="0" extrusionOk="0">
                <a:moveTo>
                  <a:pt x="0" y="469888"/>
                </a:moveTo>
                <a:cubicBezTo>
                  <a:pt x="-34258" y="211929"/>
                  <a:pt x="69328" y="11207"/>
                  <a:pt x="263260" y="0"/>
                </a:cubicBezTo>
                <a:cubicBezTo>
                  <a:pt x="861373" y="212818"/>
                  <a:pt x="1577950" y="-169632"/>
                  <a:pt x="2367050" y="0"/>
                </a:cubicBezTo>
                <a:cubicBezTo>
                  <a:pt x="2530587" y="-47768"/>
                  <a:pt x="2694163" y="271983"/>
                  <a:pt x="2630311" y="469888"/>
                </a:cubicBezTo>
                <a:cubicBezTo>
                  <a:pt x="2579647" y="723819"/>
                  <a:pt x="2579861" y="1675256"/>
                  <a:pt x="2630311" y="2349388"/>
                </a:cubicBezTo>
                <a:cubicBezTo>
                  <a:pt x="2601783" y="2581063"/>
                  <a:pt x="2517523" y="2796818"/>
                  <a:pt x="2367050" y="2819278"/>
                </a:cubicBezTo>
                <a:cubicBezTo>
                  <a:pt x="1301942" y="2781889"/>
                  <a:pt x="749751" y="2872706"/>
                  <a:pt x="263260" y="2819278"/>
                </a:cubicBezTo>
                <a:cubicBezTo>
                  <a:pt x="202944" y="2867653"/>
                  <a:pt x="-73660" y="2672548"/>
                  <a:pt x="0" y="2349388"/>
                </a:cubicBezTo>
                <a:cubicBezTo>
                  <a:pt x="37995" y="1430287"/>
                  <a:pt x="-100712" y="1221228"/>
                  <a:pt x="0" y="469888"/>
                </a:cubicBezTo>
                <a:close/>
              </a:path>
              <a:path w="2630311" h="2819278" fill="none" stroke="0" extrusionOk="0">
                <a:moveTo>
                  <a:pt x="0" y="469888"/>
                </a:moveTo>
                <a:cubicBezTo>
                  <a:pt x="-1183" y="200868"/>
                  <a:pt x="99034" y="-6210"/>
                  <a:pt x="263260" y="0"/>
                </a:cubicBezTo>
                <a:cubicBezTo>
                  <a:pt x="728846" y="251684"/>
                  <a:pt x="1540885" y="-301546"/>
                  <a:pt x="2367050" y="0"/>
                </a:cubicBezTo>
                <a:cubicBezTo>
                  <a:pt x="2500495" y="-2386"/>
                  <a:pt x="2663041" y="294955"/>
                  <a:pt x="2630311" y="469888"/>
                </a:cubicBezTo>
                <a:cubicBezTo>
                  <a:pt x="2523591" y="782272"/>
                  <a:pt x="2585823" y="1720996"/>
                  <a:pt x="2630311" y="2349388"/>
                </a:cubicBezTo>
                <a:cubicBezTo>
                  <a:pt x="2605699" y="2602294"/>
                  <a:pt x="2497169" y="2838941"/>
                  <a:pt x="2367050" y="2819278"/>
                </a:cubicBezTo>
                <a:cubicBezTo>
                  <a:pt x="1300884" y="2836113"/>
                  <a:pt x="628789" y="2780555"/>
                  <a:pt x="263260" y="2819278"/>
                </a:cubicBezTo>
                <a:cubicBezTo>
                  <a:pt x="86407" y="2798049"/>
                  <a:pt x="-111077" y="2576968"/>
                  <a:pt x="0" y="2349388"/>
                </a:cubicBezTo>
                <a:cubicBezTo>
                  <a:pt x="-10231" y="1422031"/>
                  <a:pt x="-70320" y="1261352"/>
                  <a:pt x="0" y="469888"/>
                </a:cubicBezTo>
                <a:close/>
              </a:path>
              <a:path w="2630311" h="2819278" fill="none" stroke="0" extrusionOk="0">
                <a:moveTo>
                  <a:pt x="0" y="469888"/>
                </a:moveTo>
                <a:cubicBezTo>
                  <a:pt x="-1191" y="169933"/>
                  <a:pt x="80111" y="-42228"/>
                  <a:pt x="263260" y="0"/>
                </a:cubicBezTo>
                <a:cubicBezTo>
                  <a:pt x="895373" y="162147"/>
                  <a:pt x="1416239" y="-289695"/>
                  <a:pt x="2367050" y="0"/>
                </a:cubicBezTo>
                <a:cubicBezTo>
                  <a:pt x="2480097" y="-42738"/>
                  <a:pt x="2644126" y="286829"/>
                  <a:pt x="2630311" y="469888"/>
                </a:cubicBezTo>
                <a:cubicBezTo>
                  <a:pt x="2561119" y="809244"/>
                  <a:pt x="2636129" y="1827951"/>
                  <a:pt x="2630311" y="2349388"/>
                </a:cubicBezTo>
                <a:cubicBezTo>
                  <a:pt x="2590366" y="2591782"/>
                  <a:pt x="2495558" y="2817144"/>
                  <a:pt x="2367050" y="2819278"/>
                </a:cubicBezTo>
                <a:cubicBezTo>
                  <a:pt x="1271445" y="2743899"/>
                  <a:pt x="649390" y="2791124"/>
                  <a:pt x="263260" y="2819278"/>
                </a:cubicBezTo>
                <a:cubicBezTo>
                  <a:pt x="92003" y="2782083"/>
                  <a:pt x="-79324" y="2558189"/>
                  <a:pt x="0" y="2349388"/>
                </a:cubicBezTo>
                <a:cubicBezTo>
                  <a:pt x="-52339" y="1439526"/>
                  <a:pt x="-115114" y="1277382"/>
                  <a:pt x="0" y="4698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2630311"/>
                      <a:gd name="connsiteY0" fmla="*/ 469888 h 2819278"/>
                      <a:gd name="connsiteX1" fmla="*/ 263260 w 2630311"/>
                      <a:gd name="connsiteY1" fmla="*/ 0 h 2819278"/>
                      <a:gd name="connsiteX2" fmla="*/ 2367050 w 2630311"/>
                      <a:gd name="connsiteY2" fmla="*/ 0 h 2819278"/>
                      <a:gd name="connsiteX3" fmla="*/ 2630311 w 2630311"/>
                      <a:gd name="connsiteY3" fmla="*/ 469888 h 2819278"/>
                      <a:gd name="connsiteX4" fmla="*/ 2630311 w 2630311"/>
                      <a:gd name="connsiteY4" fmla="*/ 2349388 h 2819278"/>
                      <a:gd name="connsiteX5" fmla="*/ 2367050 w 2630311"/>
                      <a:gd name="connsiteY5" fmla="*/ 2819278 h 2819278"/>
                      <a:gd name="connsiteX6" fmla="*/ 263260 w 2630311"/>
                      <a:gd name="connsiteY6" fmla="*/ 2819278 h 2819278"/>
                      <a:gd name="connsiteX7" fmla="*/ 0 w 2630311"/>
                      <a:gd name="connsiteY7" fmla="*/ 2349388 h 2819278"/>
                      <a:gd name="connsiteX8" fmla="*/ 0 w 2630311"/>
                      <a:gd name="connsiteY8" fmla="*/ 469888 h 2819278"/>
                      <a:gd name="connsiteX0" fmla="*/ 0 w 2630311"/>
                      <a:gd name="connsiteY0" fmla="*/ 469888 h 2819278"/>
                      <a:gd name="connsiteX1" fmla="*/ 263260 w 2630311"/>
                      <a:gd name="connsiteY1" fmla="*/ 0 h 2819278"/>
                      <a:gd name="connsiteX2" fmla="*/ 2367050 w 2630311"/>
                      <a:gd name="connsiteY2" fmla="*/ 0 h 2819278"/>
                      <a:gd name="connsiteX3" fmla="*/ 2630311 w 2630311"/>
                      <a:gd name="connsiteY3" fmla="*/ 469888 h 2819278"/>
                      <a:gd name="connsiteX4" fmla="*/ 2630311 w 2630311"/>
                      <a:gd name="connsiteY4" fmla="*/ 2349388 h 2819278"/>
                      <a:gd name="connsiteX5" fmla="*/ 2367050 w 2630311"/>
                      <a:gd name="connsiteY5" fmla="*/ 2819278 h 2819278"/>
                      <a:gd name="connsiteX6" fmla="*/ 263260 w 2630311"/>
                      <a:gd name="connsiteY6" fmla="*/ 2819278 h 2819278"/>
                      <a:gd name="connsiteX7" fmla="*/ 0 w 2630311"/>
                      <a:gd name="connsiteY7" fmla="*/ 2349388 h 2819278"/>
                      <a:gd name="connsiteX8" fmla="*/ 0 w 2630311"/>
                      <a:gd name="connsiteY8" fmla="*/ 469888 h 2819278"/>
                      <a:gd name="connsiteX0" fmla="*/ 0 w 2630311"/>
                      <a:gd name="connsiteY0" fmla="*/ 469888 h 2819278"/>
                      <a:gd name="connsiteX1" fmla="*/ 263260 w 2630311"/>
                      <a:gd name="connsiteY1" fmla="*/ 0 h 2819278"/>
                      <a:gd name="connsiteX2" fmla="*/ 2367050 w 2630311"/>
                      <a:gd name="connsiteY2" fmla="*/ 0 h 2819278"/>
                      <a:gd name="connsiteX3" fmla="*/ 2630311 w 2630311"/>
                      <a:gd name="connsiteY3" fmla="*/ 469888 h 2819278"/>
                      <a:gd name="connsiteX4" fmla="*/ 2630311 w 2630311"/>
                      <a:gd name="connsiteY4" fmla="*/ 2349388 h 2819278"/>
                      <a:gd name="connsiteX5" fmla="*/ 2367050 w 2630311"/>
                      <a:gd name="connsiteY5" fmla="*/ 2819278 h 2819278"/>
                      <a:gd name="connsiteX6" fmla="*/ 263260 w 2630311"/>
                      <a:gd name="connsiteY6" fmla="*/ 2819278 h 2819278"/>
                      <a:gd name="connsiteX7" fmla="*/ 0 w 2630311"/>
                      <a:gd name="connsiteY7" fmla="*/ 2349388 h 2819278"/>
                      <a:gd name="connsiteX8" fmla="*/ 0 w 2630311"/>
                      <a:gd name="connsiteY8" fmla="*/ 469888 h 2819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30311" h="2819278" fill="none" extrusionOk="0">
                        <a:moveTo>
                          <a:pt x="0" y="469888"/>
                        </a:moveTo>
                        <a:cubicBezTo>
                          <a:pt x="5664" y="183335"/>
                          <a:pt x="87833" y="-54332"/>
                          <a:pt x="263260" y="0"/>
                        </a:cubicBezTo>
                        <a:cubicBezTo>
                          <a:pt x="802013" y="90624"/>
                          <a:pt x="1352449" y="-205384"/>
                          <a:pt x="2367050" y="0"/>
                        </a:cubicBezTo>
                        <a:cubicBezTo>
                          <a:pt x="2475161" y="-50164"/>
                          <a:pt x="2638583" y="285027"/>
                          <a:pt x="2630311" y="469888"/>
                        </a:cubicBezTo>
                        <a:cubicBezTo>
                          <a:pt x="2524007" y="897069"/>
                          <a:pt x="2709426" y="1785087"/>
                          <a:pt x="2630311" y="2349388"/>
                        </a:cubicBezTo>
                        <a:cubicBezTo>
                          <a:pt x="2586997" y="2585022"/>
                          <a:pt x="2497939" y="2812829"/>
                          <a:pt x="2367050" y="2819278"/>
                        </a:cubicBezTo>
                        <a:cubicBezTo>
                          <a:pt x="1320455" y="2696757"/>
                          <a:pt x="600224" y="2752924"/>
                          <a:pt x="263260" y="2819278"/>
                        </a:cubicBezTo>
                        <a:cubicBezTo>
                          <a:pt x="60492" y="2760065"/>
                          <a:pt x="-66939" y="2548726"/>
                          <a:pt x="0" y="2349388"/>
                        </a:cubicBezTo>
                        <a:cubicBezTo>
                          <a:pt x="-30945" y="1431048"/>
                          <a:pt x="-90104" y="1282514"/>
                          <a:pt x="0" y="469888"/>
                        </a:cubicBezTo>
                        <a:close/>
                      </a:path>
                      <a:path w="2630311" h="2819278" stroke="0" extrusionOk="0">
                        <a:moveTo>
                          <a:pt x="0" y="469888"/>
                        </a:moveTo>
                        <a:cubicBezTo>
                          <a:pt x="130" y="148268"/>
                          <a:pt x="78384" y="12485"/>
                          <a:pt x="263260" y="0"/>
                        </a:cubicBezTo>
                        <a:cubicBezTo>
                          <a:pt x="582249" y="-133404"/>
                          <a:pt x="1976529" y="-42298"/>
                          <a:pt x="2367050" y="0"/>
                        </a:cubicBezTo>
                        <a:cubicBezTo>
                          <a:pt x="2487590" y="-75766"/>
                          <a:pt x="2676348" y="173707"/>
                          <a:pt x="2630311" y="469888"/>
                        </a:cubicBezTo>
                        <a:cubicBezTo>
                          <a:pt x="2688245" y="1187345"/>
                          <a:pt x="2870601" y="1697611"/>
                          <a:pt x="2630311" y="2349388"/>
                        </a:cubicBezTo>
                        <a:cubicBezTo>
                          <a:pt x="2600672" y="2652226"/>
                          <a:pt x="2514776" y="2843269"/>
                          <a:pt x="2367050" y="2819278"/>
                        </a:cubicBezTo>
                        <a:cubicBezTo>
                          <a:pt x="1711646" y="2655505"/>
                          <a:pt x="515353" y="2945364"/>
                          <a:pt x="263260" y="2819278"/>
                        </a:cubicBezTo>
                        <a:cubicBezTo>
                          <a:pt x="182372" y="2791381"/>
                          <a:pt x="-30160" y="2664233"/>
                          <a:pt x="0" y="2349388"/>
                        </a:cubicBezTo>
                        <a:cubicBezTo>
                          <a:pt x="-1979" y="1933804"/>
                          <a:pt x="122064" y="816876"/>
                          <a:pt x="0" y="469888"/>
                        </a:cubicBezTo>
                        <a:close/>
                      </a:path>
                      <a:path w="2630311" h="2819278" fill="none" stroke="0" extrusionOk="0">
                        <a:moveTo>
                          <a:pt x="0" y="469888"/>
                        </a:moveTo>
                        <a:cubicBezTo>
                          <a:pt x="-27968" y="206662"/>
                          <a:pt x="84899" y="-602"/>
                          <a:pt x="263260" y="0"/>
                        </a:cubicBezTo>
                        <a:cubicBezTo>
                          <a:pt x="833566" y="219957"/>
                          <a:pt x="1560474" y="-220033"/>
                          <a:pt x="2367050" y="0"/>
                        </a:cubicBezTo>
                        <a:cubicBezTo>
                          <a:pt x="2528485" y="-28332"/>
                          <a:pt x="2686782" y="270174"/>
                          <a:pt x="2630311" y="469888"/>
                        </a:cubicBezTo>
                        <a:cubicBezTo>
                          <a:pt x="2620352" y="765313"/>
                          <a:pt x="2552301" y="1753744"/>
                          <a:pt x="2630311" y="2349388"/>
                        </a:cubicBezTo>
                        <a:cubicBezTo>
                          <a:pt x="2616301" y="2602734"/>
                          <a:pt x="2511663" y="2806132"/>
                          <a:pt x="2367050" y="2819278"/>
                        </a:cubicBezTo>
                        <a:cubicBezTo>
                          <a:pt x="1320918" y="2799621"/>
                          <a:pt x="725034" y="2840925"/>
                          <a:pt x="263260" y="2819278"/>
                        </a:cubicBezTo>
                        <a:cubicBezTo>
                          <a:pt x="156304" y="2834811"/>
                          <a:pt x="-60443" y="2633090"/>
                          <a:pt x="0" y="2349388"/>
                        </a:cubicBezTo>
                        <a:cubicBezTo>
                          <a:pt x="1700" y="1428874"/>
                          <a:pt x="-81731" y="1229149"/>
                          <a:pt x="0" y="469888"/>
                        </a:cubicBezTo>
                        <a:close/>
                      </a:path>
                      <a:path w="2630311" h="2819278" fill="none" stroke="0" extrusionOk="0">
                        <a:moveTo>
                          <a:pt x="0" y="469888"/>
                        </a:moveTo>
                        <a:cubicBezTo>
                          <a:pt x="-6364" y="167896"/>
                          <a:pt x="84332" y="-27364"/>
                          <a:pt x="263260" y="0"/>
                        </a:cubicBezTo>
                        <a:cubicBezTo>
                          <a:pt x="797032" y="133140"/>
                          <a:pt x="1450935" y="-257097"/>
                          <a:pt x="2367050" y="0"/>
                        </a:cubicBezTo>
                        <a:cubicBezTo>
                          <a:pt x="2503941" y="-10438"/>
                          <a:pt x="2657075" y="269707"/>
                          <a:pt x="2630311" y="469888"/>
                        </a:cubicBezTo>
                        <a:cubicBezTo>
                          <a:pt x="2610473" y="805445"/>
                          <a:pt x="2628025" y="1760917"/>
                          <a:pt x="2630311" y="2349388"/>
                        </a:cubicBezTo>
                        <a:cubicBezTo>
                          <a:pt x="2603574" y="2606169"/>
                          <a:pt x="2495851" y="2824993"/>
                          <a:pt x="2367050" y="2819278"/>
                        </a:cubicBezTo>
                        <a:cubicBezTo>
                          <a:pt x="1311688" y="2775288"/>
                          <a:pt x="647109" y="2780736"/>
                          <a:pt x="263260" y="2819278"/>
                        </a:cubicBezTo>
                        <a:cubicBezTo>
                          <a:pt x="87159" y="2785230"/>
                          <a:pt x="-67707" y="2572652"/>
                          <a:pt x="0" y="2349388"/>
                        </a:cubicBezTo>
                        <a:cubicBezTo>
                          <a:pt x="-14052" y="1427497"/>
                          <a:pt x="-86456" y="1259077"/>
                          <a:pt x="0" y="46988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מדוע חשוב לנו להרגיש שלאחרים אכפת מאיתנו?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82887D7B-0416-4EB4-9B22-C14A851F5D97}"/>
              </a:ext>
            </a:extLst>
          </p:cNvPr>
          <p:cNvSpPr/>
          <p:nvPr/>
        </p:nvSpPr>
        <p:spPr>
          <a:xfrm>
            <a:off x="1796016" y="2287730"/>
            <a:ext cx="2630311" cy="2819278"/>
          </a:xfrm>
          <a:custGeom>
            <a:avLst/>
            <a:gdLst>
              <a:gd name="connsiteX0" fmla="*/ 0 w 2630311"/>
              <a:gd name="connsiteY0" fmla="*/ 469889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9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9 h 2819278"/>
              <a:gd name="connsiteX0" fmla="*/ 0 w 2630311"/>
              <a:gd name="connsiteY0" fmla="*/ 469889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9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9 h 2819278"/>
              <a:gd name="connsiteX0" fmla="*/ 0 w 2630311"/>
              <a:gd name="connsiteY0" fmla="*/ 469889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9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9 h 2819278"/>
              <a:gd name="connsiteX0" fmla="*/ 0 w 2630311"/>
              <a:gd name="connsiteY0" fmla="*/ 469889 h 2819278"/>
              <a:gd name="connsiteX1" fmla="*/ 263260 w 2630311"/>
              <a:gd name="connsiteY1" fmla="*/ 0 h 2819278"/>
              <a:gd name="connsiteX2" fmla="*/ 2367050 w 2630311"/>
              <a:gd name="connsiteY2" fmla="*/ 0 h 2819278"/>
              <a:gd name="connsiteX3" fmla="*/ 2630311 w 2630311"/>
              <a:gd name="connsiteY3" fmla="*/ 469889 h 2819278"/>
              <a:gd name="connsiteX4" fmla="*/ 2630311 w 2630311"/>
              <a:gd name="connsiteY4" fmla="*/ 2349388 h 2819278"/>
              <a:gd name="connsiteX5" fmla="*/ 2367050 w 2630311"/>
              <a:gd name="connsiteY5" fmla="*/ 2819278 h 2819278"/>
              <a:gd name="connsiteX6" fmla="*/ 263260 w 2630311"/>
              <a:gd name="connsiteY6" fmla="*/ 2819278 h 2819278"/>
              <a:gd name="connsiteX7" fmla="*/ 0 w 2630311"/>
              <a:gd name="connsiteY7" fmla="*/ 2349388 h 2819278"/>
              <a:gd name="connsiteX8" fmla="*/ 0 w 2630311"/>
              <a:gd name="connsiteY8" fmla="*/ 469889 h 28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311" h="2819278" fill="none" extrusionOk="0">
                <a:moveTo>
                  <a:pt x="0" y="469889"/>
                </a:moveTo>
                <a:cubicBezTo>
                  <a:pt x="16109" y="138532"/>
                  <a:pt x="84717" y="-60645"/>
                  <a:pt x="263260" y="0"/>
                </a:cubicBezTo>
                <a:cubicBezTo>
                  <a:pt x="868820" y="48892"/>
                  <a:pt x="1262015" y="-224613"/>
                  <a:pt x="2367050" y="0"/>
                </a:cubicBezTo>
                <a:cubicBezTo>
                  <a:pt x="2452795" y="-75017"/>
                  <a:pt x="2646142" y="330139"/>
                  <a:pt x="2630311" y="469889"/>
                </a:cubicBezTo>
                <a:cubicBezTo>
                  <a:pt x="2485035" y="909675"/>
                  <a:pt x="2783948" y="1818909"/>
                  <a:pt x="2630311" y="2349388"/>
                </a:cubicBezTo>
                <a:cubicBezTo>
                  <a:pt x="2566020" y="2575493"/>
                  <a:pt x="2475873" y="2805297"/>
                  <a:pt x="2367050" y="2819278"/>
                </a:cubicBezTo>
                <a:cubicBezTo>
                  <a:pt x="1312257" y="2687907"/>
                  <a:pt x="511489" y="2788815"/>
                  <a:pt x="263260" y="2819278"/>
                </a:cubicBezTo>
                <a:cubicBezTo>
                  <a:pt x="54890" y="2752597"/>
                  <a:pt x="-68126" y="2548722"/>
                  <a:pt x="0" y="2349388"/>
                </a:cubicBezTo>
                <a:cubicBezTo>
                  <a:pt x="-49063" y="1436070"/>
                  <a:pt x="-81939" y="1276514"/>
                  <a:pt x="0" y="469889"/>
                </a:cubicBezTo>
                <a:close/>
              </a:path>
              <a:path w="2630311" h="2819278" stroke="0" extrusionOk="0">
                <a:moveTo>
                  <a:pt x="0" y="469889"/>
                </a:moveTo>
                <a:cubicBezTo>
                  <a:pt x="1344" y="133735"/>
                  <a:pt x="63602" y="-4663"/>
                  <a:pt x="263260" y="0"/>
                </a:cubicBezTo>
                <a:cubicBezTo>
                  <a:pt x="622700" y="-120741"/>
                  <a:pt x="2015620" y="-36712"/>
                  <a:pt x="2367050" y="0"/>
                </a:cubicBezTo>
                <a:cubicBezTo>
                  <a:pt x="2479788" y="-101264"/>
                  <a:pt x="2685325" y="161857"/>
                  <a:pt x="2630311" y="469889"/>
                </a:cubicBezTo>
                <a:cubicBezTo>
                  <a:pt x="2721417" y="1196408"/>
                  <a:pt x="2859963" y="1704062"/>
                  <a:pt x="2630311" y="2349388"/>
                </a:cubicBezTo>
                <a:cubicBezTo>
                  <a:pt x="2593668" y="2659857"/>
                  <a:pt x="2559566" y="2807005"/>
                  <a:pt x="2367050" y="2819278"/>
                </a:cubicBezTo>
                <a:cubicBezTo>
                  <a:pt x="1724116" y="2656686"/>
                  <a:pt x="551014" y="2948373"/>
                  <a:pt x="263260" y="2819278"/>
                </a:cubicBezTo>
                <a:cubicBezTo>
                  <a:pt x="216602" y="2746591"/>
                  <a:pt x="-50054" y="2720787"/>
                  <a:pt x="0" y="2349388"/>
                </a:cubicBezTo>
                <a:cubicBezTo>
                  <a:pt x="-22357" y="1919283"/>
                  <a:pt x="145352" y="859819"/>
                  <a:pt x="0" y="469889"/>
                </a:cubicBezTo>
                <a:close/>
              </a:path>
              <a:path w="2630311" h="2819278" fill="none" stroke="0" extrusionOk="0">
                <a:moveTo>
                  <a:pt x="0" y="469889"/>
                </a:moveTo>
                <a:cubicBezTo>
                  <a:pt x="-38417" y="230956"/>
                  <a:pt x="79637" y="413"/>
                  <a:pt x="263260" y="0"/>
                </a:cubicBezTo>
                <a:cubicBezTo>
                  <a:pt x="990876" y="196431"/>
                  <a:pt x="1574868" y="-88344"/>
                  <a:pt x="2367050" y="0"/>
                </a:cubicBezTo>
                <a:cubicBezTo>
                  <a:pt x="2526071" y="-23625"/>
                  <a:pt x="2691136" y="271454"/>
                  <a:pt x="2630311" y="469889"/>
                </a:cubicBezTo>
                <a:cubicBezTo>
                  <a:pt x="2640295" y="698305"/>
                  <a:pt x="2561031" y="1698890"/>
                  <a:pt x="2630311" y="2349388"/>
                </a:cubicBezTo>
                <a:cubicBezTo>
                  <a:pt x="2616867" y="2604097"/>
                  <a:pt x="2521189" y="2790814"/>
                  <a:pt x="2367050" y="2819278"/>
                </a:cubicBezTo>
                <a:cubicBezTo>
                  <a:pt x="1302936" y="2754662"/>
                  <a:pt x="710694" y="2835086"/>
                  <a:pt x="263260" y="2819278"/>
                </a:cubicBezTo>
                <a:cubicBezTo>
                  <a:pt x="189022" y="2858401"/>
                  <a:pt x="-71832" y="2649877"/>
                  <a:pt x="0" y="2349388"/>
                </a:cubicBezTo>
                <a:cubicBezTo>
                  <a:pt x="31149" y="1422695"/>
                  <a:pt x="-93614" y="1222100"/>
                  <a:pt x="0" y="469889"/>
                </a:cubicBezTo>
                <a:close/>
              </a:path>
              <a:path w="2630311" h="2819278" fill="none" stroke="0" extrusionOk="0">
                <a:moveTo>
                  <a:pt x="0" y="469889"/>
                </a:moveTo>
                <a:cubicBezTo>
                  <a:pt x="3618" y="179184"/>
                  <a:pt x="111503" y="1571"/>
                  <a:pt x="263260" y="0"/>
                </a:cubicBezTo>
                <a:cubicBezTo>
                  <a:pt x="715198" y="168314"/>
                  <a:pt x="1440157" y="-321587"/>
                  <a:pt x="2367050" y="0"/>
                </a:cubicBezTo>
                <a:cubicBezTo>
                  <a:pt x="2484379" y="-26774"/>
                  <a:pt x="2680310" y="332857"/>
                  <a:pt x="2630311" y="469889"/>
                </a:cubicBezTo>
                <a:cubicBezTo>
                  <a:pt x="2528716" y="792114"/>
                  <a:pt x="2581926" y="1766110"/>
                  <a:pt x="2630311" y="2349388"/>
                </a:cubicBezTo>
                <a:cubicBezTo>
                  <a:pt x="2616495" y="2609089"/>
                  <a:pt x="2492052" y="2843226"/>
                  <a:pt x="2367050" y="2819278"/>
                </a:cubicBezTo>
                <a:cubicBezTo>
                  <a:pt x="1336942" y="2798631"/>
                  <a:pt x="560988" y="2792686"/>
                  <a:pt x="263260" y="2819278"/>
                </a:cubicBezTo>
                <a:cubicBezTo>
                  <a:pt x="124838" y="2842872"/>
                  <a:pt x="-91983" y="2564596"/>
                  <a:pt x="0" y="2349388"/>
                </a:cubicBezTo>
                <a:cubicBezTo>
                  <a:pt x="-11101" y="1420468"/>
                  <a:pt x="-53852" y="1245771"/>
                  <a:pt x="0" y="469889"/>
                </a:cubicBezTo>
                <a:close/>
              </a:path>
              <a:path w="2630311" h="2819278" fill="none" stroke="0" extrusionOk="0">
                <a:moveTo>
                  <a:pt x="0" y="469889"/>
                </a:moveTo>
                <a:cubicBezTo>
                  <a:pt x="11295" y="149709"/>
                  <a:pt x="83505" y="-53084"/>
                  <a:pt x="263260" y="0"/>
                </a:cubicBezTo>
                <a:cubicBezTo>
                  <a:pt x="847612" y="87552"/>
                  <a:pt x="1307526" y="-246622"/>
                  <a:pt x="2367050" y="0"/>
                </a:cubicBezTo>
                <a:cubicBezTo>
                  <a:pt x="2472839" y="-50653"/>
                  <a:pt x="2656062" y="312179"/>
                  <a:pt x="2630311" y="469889"/>
                </a:cubicBezTo>
                <a:cubicBezTo>
                  <a:pt x="2565876" y="826596"/>
                  <a:pt x="2712603" y="1793956"/>
                  <a:pt x="2630311" y="2349388"/>
                </a:cubicBezTo>
                <a:cubicBezTo>
                  <a:pt x="2591445" y="2596942"/>
                  <a:pt x="2485766" y="2812393"/>
                  <a:pt x="2367050" y="2819278"/>
                </a:cubicBezTo>
                <a:cubicBezTo>
                  <a:pt x="1311006" y="2707031"/>
                  <a:pt x="559679" y="2798796"/>
                  <a:pt x="263260" y="2819278"/>
                </a:cubicBezTo>
                <a:cubicBezTo>
                  <a:pt x="81311" y="2777019"/>
                  <a:pt x="-78590" y="2562568"/>
                  <a:pt x="0" y="2349388"/>
                </a:cubicBezTo>
                <a:cubicBezTo>
                  <a:pt x="-44771" y="1439156"/>
                  <a:pt x="-65622" y="1250959"/>
                  <a:pt x="0" y="46988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133042925">
                  <a:custGeom>
                    <a:avLst/>
                    <a:gdLst>
                      <a:gd name="connsiteX0" fmla="*/ 0 w 2630311"/>
                      <a:gd name="connsiteY0" fmla="*/ 469889 h 2819278"/>
                      <a:gd name="connsiteX1" fmla="*/ 263260 w 2630311"/>
                      <a:gd name="connsiteY1" fmla="*/ 0 h 2819278"/>
                      <a:gd name="connsiteX2" fmla="*/ 2367050 w 2630311"/>
                      <a:gd name="connsiteY2" fmla="*/ 0 h 2819278"/>
                      <a:gd name="connsiteX3" fmla="*/ 2630311 w 2630311"/>
                      <a:gd name="connsiteY3" fmla="*/ 469889 h 2819278"/>
                      <a:gd name="connsiteX4" fmla="*/ 2630311 w 2630311"/>
                      <a:gd name="connsiteY4" fmla="*/ 2349388 h 2819278"/>
                      <a:gd name="connsiteX5" fmla="*/ 2367050 w 2630311"/>
                      <a:gd name="connsiteY5" fmla="*/ 2819278 h 2819278"/>
                      <a:gd name="connsiteX6" fmla="*/ 263260 w 2630311"/>
                      <a:gd name="connsiteY6" fmla="*/ 2819278 h 2819278"/>
                      <a:gd name="connsiteX7" fmla="*/ 0 w 2630311"/>
                      <a:gd name="connsiteY7" fmla="*/ 2349388 h 2819278"/>
                      <a:gd name="connsiteX8" fmla="*/ 0 w 2630311"/>
                      <a:gd name="connsiteY8" fmla="*/ 469889 h 2819278"/>
                      <a:gd name="connsiteX0" fmla="*/ 0 w 2630311"/>
                      <a:gd name="connsiteY0" fmla="*/ 469889 h 2819278"/>
                      <a:gd name="connsiteX1" fmla="*/ 263260 w 2630311"/>
                      <a:gd name="connsiteY1" fmla="*/ 0 h 2819278"/>
                      <a:gd name="connsiteX2" fmla="*/ 2367050 w 2630311"/>
                      <a:gd name="connsiteY2" fmla="*/ 0 h 2819278"/>
                      <a:gd name="connsiteX3" fmla="*/ 2630311 w 2630311"/>
                      <a:gd name="connsiteY3" fmla="*/ 469889 h 2819278"/>
                      <a:gd name="connsiteX4" fmla="*/ 2630311 w 2630311"/>
                      <a:gd name="connsiteY4" fmla="*/ 2349388 h 2819278"/>
                      <a:gd name="connsiteX5" fmla="*/ 2367050 w 2630311"/>
                      <a:gd name="connsiteY5" fmla="*/ 2819278 h 2819278"/>
                      <a:gd name="connsiteX6" fmla="*/ 263260 w 2630311"/>
                      <a:gd name="connsiteY6" fmla="*/ 2819278 h 2819278"/>
                      <a:gd name="connsiteX7" fmla="*/ 0 w 2630311"/>
                      <a:gd name="connsiteY7" fmla="*/ 2349388 h 2819278"/>
                      <a:gd name="connsiteX8" fmla="*/ 0 w 2630311"/>
                      <a:gd name="connsiteY8" fmla="*/ 469889 h 2819278"/>
                      <a:gd name="connsiteX0" fmla="*/ 0 w 2630311"/>
                      <a:gd name="connsiteY0" fmla="*/ 469889 h 2819278"/>
                      <a:gd name="connsiteX1" fmla="*/ 263260 w 2630311"/>
                      <a:gd name="connsiteY1" fmla="*/ 0 h 2819278"/>
                      <a:gd name="connsiteX2" fmla="*/ 2367050 w 2630311"/>
                      <a:gd name="connsiteY2" fmla="*/ 0 h 2819278"/>
                      <a:gd name="connsiteX3" fmla="*/ 2630311 w 2630311"/>
                      <a:gd name="connsiteY3" fmla="*/ 469889 h 2819278"/>
                      <a:gd name="connsiteX4" fmla="*/ 2630311 w 2630311"/>
                      <a:gd name="connsiteY4" fmla="*/ 2349388 h 2819278"/>
                      <a:gd name="connsiteX5" fmla="*/ 2367050 w 2630311"/>
                      <a:gd name="connsiteY5" fmla="*/ 2819278 h 2819278"/>
                      <a:gd name="connsiteX6" fmla="*/ 263260 w 2630311"/>
                      <a:gd name="connsiteY6" fmla="*/ 2819278 h 2819278"/>
                      <a:gd name="connsiteX7" fmla="*/ 0 w 2630311"/>
                      <a:gd name="connsiteY7" fmla="*/ 2349388 h 2819278"/>
                      <a:gd name="connsiteX8" fmla="*/ 0 w 2630311"/>
                      <a:gd name="connsiteY8" fmla="*/ 469889 h 2819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30311" h="2819278" fill="none" extrusionOk="0">
                        <a:moveTo>
                          <a:pt x="0" y="469889"/>
                        </a:moveTo>
                        <a:cubicBezTo>
                          <a:pt x="12892" y="152832"/>
                          <a:pt x="86567" y="-57884"/>
                          <a:pt x="263260" y="0"/>
                        </a:cubicBezTo>
                        <a:cubicBezTo>
                          <a:pt x="827830" y="72397"/>
                          <a:pt x="1286147" y="-218365"/>
                          <a:pt x="2367050" y="0"/>
                        </a:cubicBezTo>
                        <a:cubicBezTo>
                          <a:pt x="2467928" y="-58041"/>
                          <a:pt x="2642800" y="307867"/>
                          <a:pt x="2630311" y="469889"/>
                        </a:cubicBezTo>
                        <a:cubicBezTo>
                          <a:pt x="2537373" y="894050"/>
                          <a:pt x="2723059" y="1787841"/>
                          <a:pt x="2630311" y="2349388"/>
                        </a:cubicBezTo>
                        <a:cubicBezTo>
                          <a:pt x="2584775" y="2583560"/>
                          <a:pt x="2487509" y="2809235"/>
                          <a:pt x="2367050" y="2819278"/>
                        </a:cubicBezTo>
                        <a:cubicBezTo>
                          <a:pt x="1320722" y="2697685"/>
                          <a:pt x="534103" y="2778925"/>
                          <a:pt x="263260" y="2819278"/>
                        </a:cubicBezTo>
                        <a:cubicBezTo>
                          <a:pt x="75270" y="2772798"/>
                          <a:pt x="-64259" y="2551618"/>
                          <a:pt x="0" y="2349388"/>
                        </a:cubicBezTo>
                        <a:cubicBezTo>
                          <a:pt x="-17941" y="1428524"/>
                          <a:pt x="-57979" y="1252527"/>
                          <a:pt x="0" y="469889"/>
                        </a:cubicBezTo>
                        <a:close/>
                      </a:path>
                      <a:path w="2630311" h="2819278" stroke="0" extrusionOk="0">
                        <a:moveTo>
                          <a:pt x="0" y="469889"/>
                        </a:moveTo>
                        <a:cubicBezTo>
                          <a:pt x="-1800" y="164951"/>
                          <a:pt x="68989" y="2517"/>
                          <a:pt x="263260" y="0"/>
                        </a:cubicBezTo>
                        <a:cubicBezTo>
                          <a:pt x="650773" y="-112063"/>
                          <a:pt x="1961005" y="-46548"/>
                          <a:pt x="2367050" y="0"/>
                        </a:cubicBezTo>
                        <a:cubicBezTo>
                          <a:pt x="2490383" y="-67337"/>
                          <a:pt x="2651625" y="196129"/>
                          <a:pt x="2630311" y="469889"/>
                        </a:cubicBezTo>
                        <a:cubicBezTo>
                          <a:pt x="2702621" y="1192014"/>
                          <a:pt x="2853680" y="1708262"/>
                          <a:pt x="2630311" y="2349388"/>
                        </a:cubicBezTo>
                        <a:cubicBezTo>
                          <a:pt x="2607819" y="2643866"/>
                          <a:pt x="2534736" y="2827689"/>
                          <a:pt x="2367050" y="2819278"/>
                        </a:cubicBezTo>
                        <a:cubicBezTo>
                          <a:pt x="1687233" y="2653981"/>
                          <a:pt x="501919" y="2944230"/>
                          <a:pt x="263260" y="2819278"/>
                        </a:cubicBezTo>
                        <a:cubicBezTo>
                          <a:pt x="190304" y="2780715"/>
                          <a:pt x="-34557" y="2679233"/>
                          <a:pt x="0" y="2349388"/>
                        </a:cubicBezTo>
                        <a:cubicBezTo>
                          <a:pt x="4982" y="1944088"/>
                          <a:pt x="128370" y="828442"/>
                          <a:pt x="0" y="469889"/>
                        </a:cubicBezTo>
                        <a:close/>
                      </a:path>
                      <a:path w="2630311" h="2819278" fill="none" stroke="0" extrusionOk="0">
                        <a:moveTo>
                          <a:pt x="0" y="469889"/>
                        </a:moveTo>
                        <a:cubicBezTo>
                          <a:pt x="-23674" y="218610"/>
                          <a:pt x="91844" y="-8844"/>
                          <a:pt x="263260" y="0"/>
                        </a:cubicBezTo>
                        <a:cubicBezTo>
                          <a:pt x="917271" y="215328"/>
                          <a:pt x="1532066" y="-211786"/>
                          <a:pt x="2367050" y="0"/>
                        </a:cubicBezTo>
                        <a:cubicBezTo>
                          <a:pt x="2523768" y="-2339"/>
                          <a:pt x="2668230" y="265839"/>
                          <a:pt x="2630311" y="469889"/>
                        </a:cubicBezTo>
                        <a:cubicBezTo>
                          <a:pt x="2687141" y="746059"/>
                          <a:pt x="2546845" y="1739289"/>
                          <a:pt x="2630311" y="2349388"/>
                        </a:cubicBezTo>
                        <a:cubicBezTo>
                          <a:pt x="2618113" y="2605956"/>
                          <a:pt x="2507026" y="2813327"/>
                          <a:pt x="2367050" y="2819278"/>
                        </a:cubicBezTo>
                        <a:cubicBezTo>
                          <a:pt x="1310195" y="2761445"/>
                          <a:pt x="669954" y="2782702"/>
                          <a:pt x="263260" y="2819278"/>
                        </a:cubicBezTo>
                        <a:cubicBezTo>
                          <a:pt x="157427" y="2836152"/>
                          <a:pt x="-64652" y="2628441"/>
                          <a:pt x="0" y="2349388"/>
                        </a:cubicBezTo>
                        <a:cubicBezTo>
                          <a:pt x="19148" y="1422228"/>
                          <a:pt x="-82229" y="1226851"/>
                          <a:pt x="0" y="469889"/>
                        </a:cubicBezTo>
                        <a:close/>
                      </a:path>
                      <a:path w="2630311" h="2819278" fill="none" stroke="0" extrusionOk="0">
                        <a:moveTo>
                          <a:pt x="0" y="469889"/>
                        </a:moveTo>
                        <a:cubicBezTo>
                          <a:pt x="2716" y="173441"/>
                          <a:pt x="96058" y="-20653"/>
                          <a:pt x="263260" y="0"/>
                        </a:cubicBezTo>
                        <a:cubicBezTo>
                          <a:pt x="729274" y="143843"/>
                          <a:pt x="1338045" y="-271128"/>
                          <a:pt x="2367050" y="0"/>
                        </a:cubicBezTo>
                        <a:cubicBezTo>
                          <a:pt x="2487732" y="-34608"/>
                          <a:pt x="2673248" y="302974"/>
                          <a:pt x="2630311" y="469889"/>
                        </a:cubicBezTo>
                        <a:cubicBezTo>
                          <a:pt x="2630234" y="819191"/>
                          <a:pt x="2632246" y="1813710"/>
                          <a:pt x="2630311" y="2349388"/>
                        </a:cubicBezTo>
                        <a:cubicBezTo>
                          <a:pt x="2614564" y="2612610"/>
                          <a:pt x="2491417" y="2836509"/>
                          <a:pt x="2367050" y="2819278"/>
                        </a:cubicBezTo>
                        <a:cubicBezTo>
                          <a:pt x="1346850" y="2742846"/>
                          <a:pt x="598361" y="2793056"/>
                          <a:pt x="263260" y="2819278"/>
                        </a:cubicBezTo>
                        <a:cubicBezTo>
                          <a:pt x="126452" y="2815350"/>
                          <a:pt x="-62505" y="2561662"/>
                          <a:pt x="0" y="2349388"/>
                        </a:cubicBezTo>
                        <a:cubicBezTo>
                          <a:pt x="-20554" y="1433992"/>
                          <a:pt x="-78537" y="1242290"/>
                          <a:pt x="0" y="46988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כיצד קשורה הפעילות לחיי היום-יום שלנו בכיתה?</a:t>
            </a:r>
          </a:p>
        </p:txBody>
      </p:sp>
      <p:pic>
        <p:nvPicPr>
          <p:cNvPr id="7" name="Picture 2" descr="Botol, Peliharaan, Minum, Plastik">
            <a:extLst>
              <a:ext uri="{FF2B5EF4-FFF2-40B4-BE49-F238E27FC236}">
                <a16:creationId xmlns:a16="http://schemas.microsoft.com/office/drawing/2014/main" id="{9D0189C6-0FD6-4EB2-9CA9-444F0118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3110" flipH="1">
            <a:off x="10282232" y="4618314"/>
            <a:ext cx="988658" cy="19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8800" dirty="0"/>
              <a:t>מן המקורות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sz="quarter" idx="13"/>
          </p:nvPr>
        </p:nvSpPr>
        <p:spPr>
          <a:xfrm>
            <a:off x="838199" y="2422207"/>
            <a:ext cx="10515601" cy="3734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"וכך אמר להם הקב"ה לישראל: 'בני אהובי, כלום חסרתי דבר שאבקש מכם, ומה אני מבקש מכם? אלא שתהיו אוהבין זה את זה ותהיו מכבדין זה את זה ותהיו יראים זה מזה..."</a:t>
            </a:r>
          </a:p>
          <a:p>
            <a:pPr marL="0" indent="0">
              <a:buNone/>
            </a:pPr>
            <a:endParaRPr lang="he-IL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he-I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(תנא דבי אליהו) 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14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AB5A58E6-3E8C-41F7-A006-FBCB6FD1EA00}"/>
              </a:ext>
            </a:extLst>
          </p:cNvPr>
          <p:cNvSpPr/>
          <p:nvPr/>
        </p:nvSpPr>
        <p:spPr>
          <a:xfrm>
            <a:off x="0" y="1700431"/>
            <a:ext cx="12192000" cy="5192738"/>
          </a:xfrm>
          <a:prstGeom prst="rect">
            <a:avLst/>
          </a:prstGeom>
          <a:solidFill>
            <a:srgbClr val="5F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B8EF0F8-90DD-433D-894C-960AC1D5239D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משרד החינוך</a:t>
            </a:r>
          </a:p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מינהל פדגוגי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אגף בכיר שירות פסיכולוגי ייעוצי</a:t>
            </a:r>
            <a:endParaRPr kumimoji="0" lang="he-I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027117B-69E5-4AAA-B77C-1A1D1E8542FB}"/>
              </a:ext>
            </a:extLst>
          </p:cNvPr>
          <p:cNvSpPr/>
          <p:nvPr/>
        </p:nvSpPr>
        <p:spPr>
          <a:xfrm>
            <a:off x="1485122" y="555726"/>
            <a:ext cx="9221755" cy="87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מטרות היחידה</a:t>
            </a:r>
            <a:endParaRPr kumimoji="0" lang="he-IL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E7FCB-610D-4295-BE74-A13554EFBED0}"/>
              </a:ext>
            </a:extLst>
          </p:cNvPr>
          <p:cNvSpPr txBox="1"/>
          <p:nvPr/>
        </p:nvSpPr>
        <p:spPr>
          <a:xfrm>
            <a:off x="0" y="1746832"/>
            <a:ext cx="11641492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whit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David"/>
              <a:cs typeface="Calibri" panose="020F0502020204030204" pitchFamily="34" charset="0"/>
              <a:sym typeface="David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whit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avid"/>
                <a:cs typeface="Calibri" panose="020F0502020204030204" pitchFamily="34" charset="0"/>
                <a:sym typeface="David"/>
              </a:rPr>
              <a:t> לפתח את יכולת התלמידים - לנהוג באופן אכפתי, אמפתי ומתחשב כלפי חבריהם.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whit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avid"/>
                <a:cs typeface="Calibri" panose="020F0502020204030204" pitchFamily="34" charset="0"/>
                <a:sym typeface="David"/>
              </a:rPr>
              <a:t>להפחית התנהגויות שאינן מתחשבות אשר יוצרות אווירה של מתח ותחושת אי נעימות.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whit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avid"/>
                <a:cs typeface="Calibri" panose="020F0502020204030204" pitchFamily="34" charset="0"/>
                <a:sym typeface="David"/>
              </a:rPr>
              <a:t>לפתח את מודעות התלמידים לכך שמעשיהם משפיעים על רגשותיהם של אחרים בכתה ועל האקלים הכיתתי.</a:t>
            </a:r>
          </a:p>
        </p:txBody>
      </p:sp>
    </p:spTree>
    <p:extLst>
      <p:ext uri="{BB962C8B-B14F-4D97-AF65-F5344CB8AC3E}">
        <p14:creationId xmlns:p14="http://schemas.microsoft.com/office/powerpoint/2010/main" val="326219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E1B4D2-D52A-43EC-BD51-3048C509DF9D}"/>
              </a:ext>
            </a:extLst>
          </p:cNvPr>
          <p:cNvSpPr txBox="1"/>
          <p:nvPr/>
        </p:nvSpPr>
        <p:spPr>
          <a:xfrm>
            <a:off x="112295" y="1718258"/>
            <a:ext cx="1207970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Õ"/>
            </a:pPr>
            <a:r>
              <a:rPr lang="he-IL" sz="2800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כשאני עושה טוב לאחרים, ההשפעה החיובית קורנת ממני על הסביבה.</a:t>
            </a:r>
          </a:p>
          <a:p>
            <a:pPr marL="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Õ"/>
            </a:pPr>
            <a:endParaRPr lang="he-IL" sz="2800" dirty="0">
              <a:solidFill>
                <a:schemeClr val="tx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Õ"/>
            </a:pPr>
            <a:r>
              <a:rPr lang="he-IL" sz="2800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מעשים מתחשבים כוללים נתינה, עזרה ותשומת לב לזולת ולסביבה.</a:t>
            </a:r>
          </a:p>
          <a:p>
            <a:pPr marL="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Õ"/>
            </a:pPr>
            <a:endParaRPr lang="he-IL" sz="2800" dirty="0">
              <a:solidFill>
                <a:schemeClr val="tx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Õ"/>
            </a:pPr>
            <a:r>
              <a:rPr lang="he-IL" sz="2800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מעשים אכפתיים אינם חייבים להיות מורכבים - כל אחד יכול לעשותם.</a:t>
            </a:r>
          </a:p>
        </p:txBody>
      </p:sp>
    </p:spTree>
    <p:extLst>
      <p:ext uri="{BB962C8B-B14F-4D97-AF65-F5344CB8AC3E}">
        <p14:creationId xmlns:p14="http://schemas.microsoft.com/office/powerpoint/2010/main" val="8550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144A4F55-7B27-480F-A464-FADE0BA8CC2E}"/>
              </a:ext>
            </a:extLst>
          </p:cNvPr>
          <p:cNvSpPr txBox="1">
            <a:spLocks/>
          </p:cNvSpPr>
          <p:nvPr/>
        </p:nvSpPr>
        <p:spPr>
          <a:xfrm>
            <a:off x="-737546" y="2129697"/>
            <a:ext cx="12191999" cy="472830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Õ"/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מעשי אכפתיות, התחשבות ונדיבות תורמים לאווירה בכיתה, ובכלל.</a:t>
            </a:r>
          </a:p>
          <a:p>
            <a:pPr marL="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Õ"/>
            </a:pPr>
            <a:endParaRPr lang="he-IL" dirty="0">
              <a:solidFill>
                <a:schemeClr val="tx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Õ"/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מעשים מתחשבים ואכפתיים מובילים לרגשות חיוביים אצל המעניקים והמקבלים.</a:t>
            </a:r>
          </a:p>
        </p:txBody>
      </p:sp>
    </p:spTree>
    <p:extLst>
      <p:ext uri="{BB962C8B-B14F-4D97-AF65-F5344CB8AC3E}">
        <p14:creationId xmlns:p14="http://schemas.microsoft.com/office/powerpoint/2010/main" val="4653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7AE1D7F-BBCF-4658-B4F4-32C45D861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659" y="1475749"/>
            <a:ext cx="3023613" cy="2233523"/>
          </a:xfrm>
          <a:prstGeom prst="rect">
            <a:avLst/>
          </a:prstGeom>
        </p:spPr>
      </p:pic>
      <p:pic>
        <p:nvPicPr>
          <p:cNvPr id="29" name="גרפיקה 28">
            <a:extLst>
              <a:ext uri="{FF2B5EF4-FFF2-40B4-BE49-F238E27FC236}">
                <a16:creationId xmlns:a16="http://schemas.microsoft.com/office/drawing/2014/main" id="{437236FA-FF67-42FA-B866-18502AA7D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376" y="2191494"/>
            <a:ext cx="2449189" cy="1809199"/>
          </a:xfrm>
          <a:prstGeom prst="rect">
            <a:avLst/>
          </a:prstGeom>
        </p:spPr>
      </p:pic>
      <p:pic>
        <p:nvPicPr>
          <p:cNvPr id="31" name="גרפיקה 30">
            <a:extLst>
              <a:ext uri="{FF2B5EF4-FFF2-40B4-BE49-F238E27FC236}">
                <a16:creationId xmlns:a16="http://schemas.microsoft.com/office/drawing/2014/main" id="{A18842DB-EBB6-41D8-94B7-9ED880B2A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32" y="3517348"/>
            <a:ext cx="3023613" cy="2233523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22C6CAD2-45F3-4481-BD4E-178376794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649" y="1324332"/>
            <a:ext cx="3023613" cy="2233523"/>
          </a:xfrm>
          <a:prstGeom prst="rect">
            <a:avLst/>
          </a:prstGeom>
        </p:spPr>
      </p:pic>
      <p:pic>
        <p:nvPicPr>
          <p:cNvPr id="27" name="גרפיקה 26">
            <a:extLst>
              <a:ext uri="{FF2B5EF4-FFF2-40B4-BE49-F238E27FC236}">
                <a16:creationId xmlns:a16="http://schemas.microsoft.com/office/drawing/2014/main" id="{71301904-3CC8-414D-8853-A0614CB40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0326" y="3846258"/>
            <a:ext cx="2874750" cy="2123559"/>
          </a:xfrm>
          <a:prstGeom prst="rect">
            <a:avLst/>
          </a:prstGeom>
        </p:spPr>
      </p:pic>
      <p:pic>
        <p:nvPicPr>
          <p:cNvPr id="28" name="גרפיקה 27">
            <a:extLst>
              <a:ext uri="{FF2B5EF4-FFF2-40B4-BE49-F238E27FC236}">
                <a16:creationId xmlns:a16="http://schemas.microsoft.com/office/drawing/2014/main" id="{04EDE431-FEE7-4769-A805-55F98614A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3426" y="1107129"/>
            <a:ext cx="3023613" cy="2233523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7CBB6B82-7B82-4707-BEC2-0B9EFFBE6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659" y="4031719"/>
            <a:ext cx="4444343" cy="2969119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5270246" y="-104298"/>
            <a:ext cx="9068456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מסכמים שיעור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BF8C04B-9E80-4A58-849E-2E3D05EEA427}"/>
              </a:ext>
            </a:extLst>
          </p:cNvPr>
          <p:cNvSpPr txBox="1"/>
          <p:nvPr/>
        </p:nvSpPr>
        <p:spPr>
          <a:xfrm>
            <a:off x="5847804" y="1935488"/>
            <a:ext cx="24348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משהו שריגש אותי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CD7BDB4F-9EEB-4976-AA94-53921883D256}"/>
              </a:ext>
            </a:extLst>
          </p:cNvPr>
          <p:cNvSpPr txBox="1"/>
          <p:nvPr/>
        </p:nvSpPr>
        <p:spPr>
          <a:xfrm>
            <a:off x="6192637" y="4031719"/>
            <a:ext cx="24235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מתוך מה שלמדתי בשיעור, מה אני רוצה לקחת איתי הלאה?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DF0FE1-F13A-4A21-A43E-7F3169DFA3C5}"/>
              </a:ext>
            </a:extLst>
          </p:cNvPr>
          <p:cNvSpPr txBox="1"/>
          <p:nvPr/>
        </p:nvSpPr>
        <p:spPr>
          <a:xfrm>
            <a:off x="3695455" y="2711372"/>
            <a:ext cx="17570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משהו חדש שלמדתי היום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3A0AAEF-7875-4C38-A9A8-DE675399265E}"/>
              </a:ext>
            </a:extLst>
          </p:cNvPr>
          <p:cNvSpPr txBox="1"/>
          <p:nvPr/>
        </p:nvSpPr>
        <p:spPr>
          <a:xfrm>
            <a:off x="1006829" y="2086905"/>
            <a:ext cx="15877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משהו שהפתיע אותי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39B02FF-5C5E-4461-9C12-DCF65F14CBAB}"/>
              </a:ext>
            </a:extLst>
          </p:cNvPr>
          <p:cNvSpPr txBox="1"/>
          <p:nvPr/>
        </p:nvSpPr>
        <p:spPr>
          <a:xfrm>
            <a:off x="9858892" y="4338793"/>
            <a:ext cx="17570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משהו שלמדתי על עצמי היום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658320C-AA6C-46C1-804D-3F61A25ABBFA}"/>
              </a:ext>
            </a:extLst>
          </p:cNvPr>
          <p:cNvSpPr txBox="1"/>
          <p:nvPr/>
        </p:nvSpPr>
        <p:spPr>
          <a:xfrm>
            <a:off x="9477546" y="1649544"/>
            <a:ext cx="22769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מחשבות שהתעוררו בי במהלך השיעור או בעקבותיו</a:t>
            </a:r>
          </a:p>
        </p:txBody>
      </p:sp>
    </p:spTree>
    <p:extLst>
      <p:ext uri="{BB962C8B-B14F-4D97-AF65-F5344CB8AC3E}">
        <p14:creationId xmlns:p14="http://schemas.microsoft.com/office/powerpoint/2010/main" val="418081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5DF3D32-6D2A-44AF-BA36-A5F4E41D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317584" y="1468702"/>
            <a:ext cx="6177517" cy="506925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B1DDDE9-BB9B-45C1-8BAC-BA745A9AAA68}"/>
              </a:ext>
            </a:extLst>
          </p:cNvPr>
          <p:cNvSpPr txBox="1">
            <a:spLocks/>
          </p:cNvSpPr>
          <p:nvPr/>
        </p:nvSpPr>
        <p:spPr>
          <a:xfrm>
            <a:off x="3176960" y="3122398"/>
            <a:ext cx="4458764" cy="2112963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he-IL" sz="5400" dirty="0">
                <a:latin typeface="Gisha" panose="020B0502040204020203" pitchFamily="34" charset="-79"/>
                <a:cs typeface="Gisha" panose="020B0502040204020203" pitchFamily="34" charset="-79"/>
              </a:rPr>
              <a:t>מה בכוונתי לעשות ממחר?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BC17772-1007-4657-80B9-1C5057B80723}"/>
              </a:ext>
            </a:extLst>
          </p:cNvPr>
          <p:cNvSpPr/>
          <p:nvPr/>
        </p:nvSpPr>
        <p:spPr>
          <a:xfrm>
            <a:off x="5727446" y="1831"/>
            <a:ext cx="9068456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בכוונתי...</a:t>
            </a:r>
          </a:p>
        </p:txBody>
      </p:sp>
    </p:spTree>
    <p:extLst>
      <p:ext uri="{BB962C8B-B14F-4D97-AF65-F5344CB8AC3E}">
        <p14:creationId xmlns:p14="http://schemas.microsoft.com/office/powerpoint/2010/main" val="162402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AB5A58E6-3E8C-41F7-A006-FBCB6FD1EA00}"/>
              </a:ext>
            </a:extLst>
          </p:cNvPr>
          <p:cNvSpPr/>
          <p:nvPr/>
        </p:nvSpPr>
        <p:spPr>
          <a:xfrm>
            <a:off x="0" y="1665262"/>
            <a:ext cx="12192000" cy="5192738"/>
          </a:xfrm>
          <a:prstGeom prst="rect">
            <a:avLst/>
          </a:prstGeom>
          <a:solidFill>
            <a:srgbClr val="5F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B8EF0F8-90DD-433D-894C-960AC1D5239D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משרד החינוך</a:t>
            </a:r>
          </a:p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מינהל פדגוגי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אגף בכיר שירות פסיכולוגי ייעוצי</a:t>
            </a:r>
            <a:endParaRPr kumimoji="0" lang="he-I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027117B-69E5-4AAA-B77C-1A1D1E8542FB}"/>
              </a:ext>
            </a:extLst>
          </p:cNvPr>
          <p:cNvSpPr/>
          <p:nvPr/>
        </p:nvSpPr>
        <p:spPr>
          <a:xfrm>
            <a:off x="968924" y="196654"/>
            <a:ext cx="10533178" cy="159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7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מקורות, </a:t>
            </a:r>
            <a:r>
              <a:rPr kumimoji="0" lang="he-IL" sz="7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מידע ונתונים רלוונטיים ליחידה</a:t>
            </a:r>
            <a:endParaRPr kumimoji="0" lang="he-IL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B0BC0-9491-4DD1-8349-FED3CC7A8F1D}"/>
              </a:ext>
            </a:extLst>
          </p:cNvPr>
          <p:cNvSpPr txBox="1"/>
          <p:nvPr/>
        </p:nvSpPr>
        <p:spPr>
          <a:xfrm>
            <a:off x="698636" y="1789462"/>
            <a:ext cx="1149336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630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"וכך אמר להם הקב"ה לישראל: 'בני אהובי, כלום חסרתי דבר שאבקש מכם, ומה אני מבקש מכם? אלא שתהיו </a:t>
            </a:r>
            <a:r>
              <a:rPr kumimoji="0" lang="he-I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אוהבין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זה את זה ותהיו </a:t>
            </a:r>
            <a:r>
              <a:rPr kumimoji="0" lang="he-I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מכבדין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זה את זה ותהיו יראים זה מזה..."(תנא דבי אליהו) </a:t>
            </a:r>
          </a:p>
          <a:p>
            <a:pPr marL="87630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***</a:t>
            </a:r>
          </a:p>
          <a:p>
            <a:pPr marL="8763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763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מחקרים מראים כי מעשים של אכפתיות ונדיבות 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kindness)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יוצרים תחושת התרוממות נפש במוח, מפחיתים מתחים ומשפיעים לטובה על הבריאות הפיזית והנפשית.</a:t>
            </a:r>
          </a:p>
          <a:p>
            <a:pPr marL="8763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פעולות של נדיבות מאריכות את תוחלת החיים ומשפרות את ההרגשה האישית*</a:t>
            </a:r>
          </a:p>
          <a:p>
            <a:pPr marL="8763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פעולות של נדיבות מעלה את המקובלות החברתית של תלמידים הללו**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7630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Layous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al, 2012)**</a:t>
            </a:r>
          </a:p>
          <a:p>
            <a:pPr marL="87630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Gadermann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2015)***</a:t>
            </a:r>
          </a:p>
        </p:txBody>
      </p:sp>
    </p:spTree>
    <p:extLst>
      <p:ext uri="{BB962C8B-B14F-4D97-AF65-F5344CB8AC3E}">
        <p14:creationId xmlns:p14="http://schemas.microsoft.com/office/powerpoint/2010/main" val="94567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גרפיקה 42">
            <a:extLst>
              <a:ext uri="{FF2B5EF4-FFF2-40B4-BE49-F238E27FC236}">
                <a16:creationId xmlns:a16="http://schemas.microsoft.com/office/drawing/2014/main" id="{A1C22CE4-167A-4A7A-8BE1-AA4D9F45F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2000" y="478310"/>
            <a:ext cx="4320000" cy="1116897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E00FB518-37F2-41E3-9B00-0528A8758AB5}"/>
              </a:ext>
            </a:extLst>
          </p:cNvPr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נושאי היחידה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8A973E30-FA50-4D6F-B3B8-3A38C9A9D8B7}"/>
              </a:ext>
            </a:extLst>
          </p:cNvPr>
          <p:cNvSpPr/>
          <p:nvPr/>
        </p:nvSpPr>
        <p:spPr>
          <a:xfrm>
            <a:off x="8437027" y="2693872"/>
            <a:ext cx="2906068" cy="382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BBA4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להיות אדם אכפתי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B8D51FC-FBC9-410A-BF4F-379C99BD1887}"/>
              </a:ext>
            </a:extLst>
          </p:cNvPr>
          <p:cNvSpPr/>
          <p:nvPr/>
        </p:nvSpPr>
        <p:spPr>
          <a:xfrm>
            <a:off x="7777671" y="3330673"/>
            <a:ext cx="2448184" cy="524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מכניסים שמחה לכיתה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7CE9EE8E-3B12-4ADA-853C-E4C57339CA17}"/>
              </a:ext>
            </a:extLst>
          </p:cNvPr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F633F18F-7539-4720-8DF5-C6E2EAB8F876}"/>
              </a:ext>
            </a:extLst>
          </p:cNvPr>
          <p:cNvSpPr/>
          <p:nvPr/>
        </p:nvSpPr>
        <p:spPr>
          <a:xfrm>
            <a:off x="10740514" y="2713842"/>
            <a:ext cx="386444" cy="382890"/>
          </a:xfrm>
          <a:prstGeom prst="ellipse">
            <a:avLst/>
          </a:prstGeom>
          <a:solidFill>
            <a:srgbClr val="BBA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47057622-7F54-4C3F-B41D-404073F2F9A1}"/>
              </a:ext>
            </a:extLst>
          </p:cNvPr>
          <p:cNvSpPr/>
          <p:nvPr/>
        </p:nvSpPr>
        <p:spPr>
          <a:xfrm>
            <a:off x="10828083" y="2753892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049F1846-C18A-4451-B7A8-DAC5014F3BA7}"/>
              </a:ext>
            </a:extLst>
          </p:cNvPr>
          <p:cNvSpPr/>
          <p:nvPr/>
        </p:nvSpPr>
        <p:spPr>
          <a:xfrm>
            <a:off x="10040059" y="3416550"/>
            <a:ext cx="386444" cy="3828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536E14CA-248B-45AA-9CB7-F65EC9441624}"/>
              </a:ext>
            </a:extLst>
          </p:cNvPr>
          <p:cNvSpPr/>
          <p:nvPr/>
        </p:nvSpPr>
        <p:spPr>
          <a:xfrm>
            <a:off x="10127628" y="3462623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4A01A01B-769C-4D53-8EFB-F48CDBBA6994}"/>
              </a:ext>
            </a:extLst>
          </p:cNvPr>
          <p:cNvSpPr/>
          <p:nvPr/>
        </p:nvSpPr>
        <p:spPr>
          <a:xfrm>
            <a:off x="11477597" y="197954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1" name="מלבן 60">
            <a:extLst>
              <a:ext uri="{FF2B5EF4-FFF2-40B4-BE49-F238E27FC236}">
                <a16:creationId xmlns:a16="http://schemas.microsoft.com/office/drawing/2014/main" id="{DD2F3C33-F25E-4FF4-BA91-82B434CCEF76}"/>
              </a:ext>
            </a:extLst>
          </p:cNvPr>
          <p:cNvSpPr/>
          <p:nvPr/>
        </p:nvSpPr>
        <p:spPr>
          <a:xfrm>
            <a:off x="11565166" y="2025619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מלבן 62">
            <a:extLst>
              <a:ext uri="{FF2B5EF4-FFF2-40B4-BE49-F238E27FC236}">
                <a16:creationId xmlns:a16="http://schemas.microsoft.com/office/drawing/2014/main" id="{95FD5DCE-ABDE-4B95-A8DD-7714E173AE57}"/>
              </a:ext>
            </a:extLst>
          </p:cNvPr>
          <p:cNvSpPr/>
          <p:nvPr/>
        </p:nvSpPr>
        <p:spPr>
          <a:xfrm>
            <a:off x="8275378" y="1873080"/>
            <a:ext cx="3177910" cy="4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DDAD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מעבירים את זה הלאה</a:t>
            </a: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71D90EC4-7FC5-4D55-A054-185FBA94FA1F}"/>
              </a:ext>
            </a:extLst>
          </p:cNvPr>
          <p:cNvSpPr/>
          <p:nvPr/>
        </p:nvSpPr>
        <p:spPr>
          <a:xfrm>
            <a:off x="4656378" y="2204255"/>
            <a:ext cx="6732894" cy="39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ביטויי אכפתיות בכיתה, התחושות הנלוות וההשפעה שיש לכך על האקלים הכיתתי</a:t>
            </a:r>
          </a:p>
        </p:txBody>
      </p:sp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785ED6B3-D234-4CD3-BE47-148B80360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7830" y="827294"/>
            <a:ext cx="588672" cy="470938"/>
          </a:xfrm>
          <a:prstGeom prst="rect">
            <a:avLst/>
          </a:prstGeom>
        </p:spPr>
      </p:pic>
      <p:sp>
        <p:nvSpPr>
          <p:cNvPr id="30" name="מלבן 29">
            <a:extLst>
              <a:ext uri="{FF2B5EF4-FFF2-40B4-BE49-F238E27FC236}">
                <a16:creationId xmlns:a16="http://schemas.microsoft.com/office/drawing/2014/main" id="{E35554BC-90FE-4F42-8FAE-C66AD2591CBE}"/>
              </a:ext>
            </a:extLst>
          </p:cNvPr>
          <p:cNvSpPr/>
          <p:nvPr/>
        </p:nvSpPr>
        <p:spPr>
          <a:xfrm>
            <a:off x="6617363" y="2901268"/>
            <a:ext cx="4644887" cy="673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זיהוי התנהגויות אכפתיות ולא אכפתיות בכיתה</a:t>
            </a:r>
          </a:p>
          <a:p>
            <a:pPr algn="ctr"/>
            <a:endParaRPr lang="he-IL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F8D7D0DF-DFD0-4125-9ABB-19EB12B0F7F1}"/>
              </a:ext>
            </a:extLst>
          </p:cNvPr>
          <p:cNvSpPr/>
          <p:nvPr/>
        </p:nvSpPr>
        <p:spPr>
          <a:xfrm>
            <a:off x="-12032" y="3538080"/>
            <a:ext cx="10040059" cy="6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דרכים מעשיות להגברת התנהגויות אכפתיות וצמצום התנהגויות לא אכפתיות בכיתה</a:t>
            </a:r>
            <a:endParaRPr lang="he-IL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גרפיקה 31" descr="פרח ללא גבעול עם מילוי מלא">
            <a:extLst>
              <a:ext uri="{FF2B5EF4-FFF2-40B4-BE49-F238E27FC236}">
                <a16:creationId xmlns:a16="http://schemas.microsoft.com/office/drawing/2014/main" id="{65A2ED99-D4F4-4362-BC92-6F00A5F542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59180" y="1677523"/>
            <a:ext cx="1041806" cy="1041806"/>
          </a:xfrm>
          <a:prstGeom prst="rect">
            <a:avLst/>
          </a:prstGeom>
        </p:spPr>
      </p:pic>
      <p:sp>
        <p:nvSpPr>
          <p:cNvPr id="75" name="מלבן 15">
            <a:extLst>
              <a:ext uri="{FF2B5EF4-FFF2-40B4-BE49-F238E27FC236}">
                <a16:creationId xmlns:a16="http://schemas.microsoft.com/office/drawing/2014/main" id="{1B4EB1E9-D26B-4FD5-A8A0-B00A2F4C89F1}"/>
              </a:ext>
            </a:extLst>
          </p:cNvPr>
          <p:cNvSpPr/>
          <p:nvPr/>
        </p:nvSpPr>
        <p:spPr>
          <a:xfrm>
            <a:off x="3191252" y="2693872"/>
            <a:ext cx="2906068" cy="382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rgbClr val="BBA4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מלבן 16">
            <a:extLst>
              <a:ext uri="{FF2B5EF4-FFF2-40B4-BE49-F238E27FC236}">
                <a16:creationId xmlns:a16="http://schemas.microsoft.com/office/drawing/2014/main" id="{3338953A-6DBA-4D1F-B5BC-286C540FE025}"/>
              </a:ext>
            </a:extLst>
          </p:cNvPr>
          <p:cNvSpPr/>
          <p:nvPr/>
        </p:nvSpPr>
        <p:spPr>
          <a:xfrm>
            <a:off x="2509265" y="3428530"/>
            <a:ext cx="2430149" cy="352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מלבן 54">
            <a:extLst>
              <a:ext uri="{FF2B5EF4-FFF2-40B4-BE49-F238E27FC236}">
                <a16:creationId xmlns:a16="http://schemas.microsoft.com/office/drawing/2014/main" id="{939A2A84-50AC-4D95-8A2D-790BC3ED6AD1}"/>
              </a:ext>
            </a:extLst>
          </p:cNvPr>
          <p:cNvSpPr/>
          <p:nvPr/>
        </p:nvSpPr>
        <p:spPr>
          <a:xfrm>
            <a:off x="4183659" y="4230510"/>
            <a:ext cx="206999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מלבן 56">
            <a:extLst>
              <a:ext uri="{FF2B5EF4-FFF2-40B4-BE49-F238E27FC236}">
                <a16:creationId xmlns:a16="http://schemas.microsoft.com/office/drawing/2014/main" id="{E6121DAA-EF1E-4326-B865-3AD0203D746A}"/>
              </a:ext>
            </a:extLst>
          </p:cNvPr>
          <p:cNvSpPr/>
          <p:nvPr/>
        </p:nvSpPr>
        <p:spPr>
          <a:xfrm>
            <a:off x="3409730" y="4919673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6" name="מלבן 62">
            <a:extLst>
              <a:ext uri="{FF2B5EF4-FFF2-40B4-BE49-F238E27FC236}">
                <a16:creationId xmlns:a16="http://schemas.microsoft.com/office/drawing/2014/main" id="{9076643F-E5E4-462C-A50F-7D1B712EA560}"/>
              </a:ext>
            </a:extLst>
          </p:cNvPr>
          <p:cNvSpPr/>
          <p:nvPr/>
        </p:nvSpPr>
        <p:spPr>
          <a:xfrm>
            <a:off x="3029603" y="1873080"/>
            <a:ext cx="3177910" cy="4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b="1" dirty="0">
              <a:solidFill>
                <a:srgbClr val="DDAD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מלבן 29">
            <a:extLst>
              <a:ext uri="{FF2B5EF4-FFF2-40B4-BE49-F238E27FC236}">
                <a16:creationId xmlns:a16="http://schemas.microsoft.com/office/drawing/2014/main" id="{5B387662-73D9-4A2E-8839-426135014CA3}"/>
              </a:ext>
            </a:extLst>
          </p:cNvPr>
          <p:cNvSpPr/>
          <p:nvPr/>
        </p:nvSpPr>
        <p:spPr>
          <a:xfrm>
            <a:off x="1246001" y="2946992"/>
            <a:ext cx="4537254" cy="549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מלבן 30">
            <a:extLst>
              <a:ext uri="{FF2B5EF4-FFF2-40B4-BE49-F238E27FC236}">
                <a16:creationId xmlns:a16="http://schemas.microsoft.com/office/drawing/2014/main" id="{F81D875A-D4A3-4B30-9AF5-22D7E0E3C15B}"/>
              </a:ext>
            </a:extLst>
          </p:cNvPr>
          <p:cNvSpPr/>
          <p:nvPr/>
        </p:nvSpPr>
        <p:spPr>
          <a:xfrm>
            <a:off x="-2385504" y="3597658"/>
            <a:ext cx="7335999" cy="4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6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4057A2E4-550E-4E59-80DE-3C3349C3B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2000" y="469026"/>
            <a:ext cx="4320000" cy="1116897"/>
          </a:xfrm>
          <a:prstGeom prst="rect">
            <a:avLst/>
          </a:prstGeom>
        </p:spPr>
      </p:pic>
      <p:sp>
        <p:nvSpPr>
          <p:cNvPr id="9" name="Google Shape;128;p5">
            <a:extLst>
              <a:ext uri="{FF2B5EF4-FFF2-40B4-BE49-F238E27FC236}">
                <a16:creationId xmlns:a16="http://schemas.microsoft.com/office/drawing/2014/main" id="{7D0154A8-2B31-43BE-9B63-0A7283BD5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מטרות השיעור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61CE4858-B903-4DC6-BE9A-041819424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4350" y="737914"/>
            <a:ext cx="609600" cy="57912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093C12E1-75A6-4B84-8DD6-6E7554558C22}"/>
              </a:ext>
            </a:extLst>
          </p:cNvPr>
          <p:cNvSpPr txBox="1"/>
          <p:nvPr/>
        </p:nvSpPr>
        <p:spPr>
          <a:xfrm>
            <a:off x="1046480" y="2932565"/>
            <a:ext cx="10099040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2920" indent="-457200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0" lang="he-IL" sz="3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לאפש</a:t>
            </a:r>
            <a:r>
              <a:rPr lang="he-IL" sz="3200" spc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ר לתלמידים להתנסות במצבים של התחשבות באחרים ולהיזכר במקרים בהן חוו / הפגינו אכפתיות.</a:t>
            </a:r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2920" indent="-457200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kumimoji="0" lang="he-IL" sz="32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502920" indent="-457200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0" lang="he-IL" sz="3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לחשוף את התלמידים לכך ש</a:t>
            </a:r>
            <a:r>
              <a:rPr lang="he-IL" sz="3200" spc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מעשים אכפתיים משפרים את האקלים החברתי בכיתה ובכלל ואינם חייבים להיות מורכבים –</a:t>
            </a:r>
            <a:br>
              <a:rPr lang="en-US" sz="3200" spc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3200" spc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כל אחד יכול לעשותם.</a:t>
            </a:r>
            <a:endParaRPr kumimoji="0" lang="he-I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59EBF-B810-4F52-9822-80005470DD04}"/>
              </a:ext>
            </a:extLst>
          </p:cNvPr>
          <p:cNvSpPr txBox="1"/>
          <p:nvPr/>
        </p:nvSpPr>
        <p:spPr>
          <a:xfrm>
            <a:off x="2503134" y="1658582"/>
            <a:ext cx="718573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השיעור שלפניכם הוא 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השיעור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הראשון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ביחידת לימוד בנושא:</a:t>
            </a:r>
          </a:p>
          <a:p>
            <a:pPr marL="45720" algn="ctr" rtl="1">
              <a:lnSpc>
                <a:spcPct val="110000"/>
              </a:lnSpc>
              <a:buClrTx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הכיתה האכפתית - 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יצירת קשרים מיטביים בכיתה</a:t>
            </a:r>
          </a:p>
        </p:txBody>
      </p:sp>
    </p:spTree>
    <p:extLst>
      <p:ext uri="{BB962C8B-B14F-4D97-AF65-F5344CB8AC3E}">
        <p14:creationId xmlns:p14="http://schemas.microsoft.com/office/powerpoint/2010/main" val="43592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10C5808-61E7-4878-A455-D0C380AE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2000" y="469025"/>
            <a:ext cx="4320000" cy="111689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77121C65-BDC2-4ACE-8C22-EA77F7BE50D9}"/>
              </a:ext>
            </a:extLst>
          </p:cNvPr>
          <p:cNvCxnSpPr>
            <a:cxnSpLocks/>
          </p:cNvCxnSpPr>
          <p:nvPr/>
        </p:nvCxnSpPr>
        <p:spPr>
          <a:xfrm>
            <a:off x="8682163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C994AA0-2DDE-4B87-A406-D8A7C380AE05}"/>
              </a:ext>
            </a:extLst>
          </p:cNvPr>
          <p:cNvSpPr txBox="1"/>
          <p:nvPr/>
        </p:nvSpPr>
        <p:spPr>
          <a:xfrm>
            <a:off x="3016976" y="2634952"/>
            <a:ext cx="55217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קוגניטיביות </a:t>
            </a:r>
            <a:endParaRPr lang="he-IL" sz="1600" b="1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     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חשיבה ביקורתית </a:t>
            </a:r>
            <a:r>
              <a:rPr lang="he-IL" sz="1600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- הטלת ספק, קבלת החלטות, הערכת השלכות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lang="he-IL" sz="1600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      ההתנהגות על הזולת.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רגשיות (תוך-אישי)</a:t>
            </a:r>
            <a:endParaRPr lang="en-US" sz="1600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576000" indent="-285750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מודעות עצמית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–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זיהוי רגשות, מסוגלות עצמית - הכרה ביכולת הפרט להשפיע על סביבתו / קידום אווירה אכפתית בסביבתו.</a:t>
            </a:r>
          </a:p>
          <a:p>
            <a:pPr marL="576000" indent="-285750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ה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כוונה עצמית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– –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וויסות רגשות והתנהגות.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Arial"/>
            </a:endParaRPr>
          </a:p>
          <a:p>
            <a:pPr marR="0" lvl="0" indent="-28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</a:t>
            </a:r>
            <a:r>
              <a:rPr lang="he-IL" sz="1600" b="1" kern="0" dirty="0">
                <a:solidFill>
                  <a:srgbClr val="EF364C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חברתיות (בין-אישי)</a:t>
            </a:r>
            <a:endParaRPr lang="en-US" sz="1600" b="1" kern="0" dirty="0">
              <a:solidFill>
                <a:srgbClr val="EF364C"/>
              </a:solidFill>
              <a:latin typeface="Calibri Light" panose="020F0302020204030204" pitchFamily="34" charset="0"/>
              <a:cs typeface="Calibri Light" panose="020F0302020204030204" pitchFamily="34" charset="0"/>
              <a:sym typeface="David"/>
            </a:endParaRPr>
          </a:p>
          <a:p>
            <a:pPr marL="576000" indent="-285750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מודעות חברתית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– </a:t>
            </a:r>
            <a:r>
              <a:rPr lang="he-I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הבנת האחר, הבנת ההשפעה שיש לפעולות הפרט על האחרים,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 </a:t>
            </a:r>
            <a:r>
              <a:rPr lang="he-I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זיהוי מצבים חברתיים ובפרט, מצבי פגיעה.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התנהלות חברתית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– </a:t>
            </a:r>
            <a:r>
              <a:rPr lang="he-IL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הפגנת אמפתיה, הקשבה, הפגנת התנהגות מכבדת.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</a:b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BE4D9B0F-052E-47B7-A47D-7197CB8AC5DE}"/>
              </a:ext>
            </a:extLst>
          </p:cNvPr>
          <p:cNvSpPr txBox="1"/>
          <p:nvPr/>
        </p:nvSpPr>
        <p:spPr>
          <a:xfrm>
            <a:off x="793737" y="2716232"/>
            <a:ext cx="24540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r" rtl="1">
              <a:buFont typeface="Calibri Light" panose="020F0302020204030204" pitchFamily="34" charset="0"/>
              <a:buChar char="»"/>
              <a:defRPr/>
            </a:pPr>
            <a:r>
              <a:rPr lang="he-IL" sz="1600" i="0" u="none" strike="noStrike" cap="none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דאגה לזולת</a:t>
            </a:r>
          </a:p>
          <a:p>
            <a:pPr marL="742950" lvl="1" indent="-285750" algn="r" rtl="1">
              <a:buFont typeface="Calibri Light" panose="020F0302020204030204" pitchFamily="34" charset="0"/>
              <a:buChar char="»"/>
              <a:defRPr/>
            </a:pPr>
            <a:r>
              <a:rPr lang="he-IL" sz="1600" i="0" u="none" strike="noStrike" cap="none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אחריות אישית</a:t>
            </a:r>
          </a:p>
          <a:p>
            <a:pPr marL="742950" lvl="1" indent="-285750" algn="r" rtl="1">
              <a:buFont typeface="Calibri Light" panose="020F0302020204030204" pitchFamily="34" charset="0"/>
              <a:buChar char="»"/>
              <a:defRPr/>
            </a:pPr>
            <a:r>
              <a:rPr lang="he-IL" sz="1600" i="0" u="none" strike="noStrike" cap="none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סובלנות</a:t>
            </a:r>
          </a:p>
          <a:p>
            <a:pPr marL="742950" lvl="1" indent="-285750" algn="r" rtl="1">
              <a:buFont typeface="Calibri Light" panose="020F0302020204030204" pitchFamily="34" charset="0"/>
              <a:buChar char="»"/>
              <a:defRPr/>
            </a:pPr>
            <a:r>
              <a:rPr lang="he-IL" sz="1600" i="0" u="none" strike="noStrike" cap="none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חברים</a:t>
            </a:r>
          </a:p>
          <a:p>
            <a:pPr marL="742950" lvl="1" indent="-285750" algn="r" rtl="1">
              <a:buFont typeface="Calibri Light" panose="020F0302020204030204" pitchFamily="34" charset="0"/>
              <a:buChar char="»"/>
              <a:defRPr/>
            </a:pPr>
            <a:r>
              <a:rPr lang="he-IL" sz="1600" i="0" u="none" strike="noStrike" cap="none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התחשבות</a:t>
            </a:r>
          </a:p>
          <a:p>
            <a:pPr marL="742950" lvl="1" indent="-285750" algn="r" rtl="1">
              <a:buFont typeface="Calibri Light" panose="020F0302020204030204" pitchFamily="34" charset="0"/>
              <a:buChar char="»"/>
              <a:defRPr/>
            </a:pPr>
            <a:r>
              <a:rPr lang="he-IL" sz="1600" i="0" u="none" strike="noStrike" cap="none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ערבות הדדית</a:t>
            </a:r>
          </a:p>
          <a:p>
            <a:pPr marL="742950" lvl="1" indent="-285750" algn="r" rtl="1">
              <a:buFont typeface="Calibri Light" panose="020F0302020204030204" pitchFamily="34" charset="0"/>
              <a:buChar char="»"/>
              <a:defRPr/>
            </a:pPr>
            <a:r>
              <a:rPr lang="he-IL" sz="1600" i="0" u="none" strike="noStrike" cap="none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אכפתיות</a:t>
            </a:r>
            <a:endParaRPr lang="he-IL" sz="1400" b="0" i="0" u="none" strike="noStrike" cap="none" dirty="0"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6E71C2E9-584E-4A89-837C-4117FFB88511}"/>
              </a:ext>
            </a:extLst>
          </p:cNvPr>
          <p:cNvCxnSpPr>
            <a:cxnSpLocks/>
          </p:cNvCxnSpPr>
          <p:nvPr/>
        </p:nvCxnSpPr>
        <p:spPr>
          <a:xfrm>
            <a:off x="2977891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70FECB52-6777-4C6C-BF10-FB437AF5F761}"/>
              </a:ext>
            </a:extLst>
          </p:cNvPr>
          <p:cNvSpPr txBox="1"/>
          <p:nvPr/>
        </p:nvSpPr>
        <p:spPr>
          <a:xfrm>
            <a:off x="10206784" y="2008346"/>
            <a:ext cx="931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5C7A477A-7585-4822-BD86-117798D5F94A}"/>
              </a:ext>
            </a:extLst>
          </p:cNvPr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מיומנויות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F3F8D958-2218-4AFF-AA8B-6D7BF4EEA079}"/>
              </a:ext>
            </a:extLst>
          </p:cNvPr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ערכים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28;p5">
            <a:extLst>
              <a:ext uri="{FF2B5EF4-FFF2-40B4-BE49-F238E27FC236}">
                <a16:creationId xmlns:a16="http://schemas.microsoft.com/office/drawing/2014/main" id="{F4AFAF14-98BF-4822-BE76-EB23BF0EA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ידע, מיומנויות וערכים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0E46E9A4-E02A-4D92-8191-B452CBF6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0883" y="681040"/>
            <a:ext cx="614363" cy="673817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16163BA4-85A1-4DB5-B1E9-4EED8E3C02E0}"/>
              </a:ext>
            </a:extLst>
          </p:cNvPr>
          <p:cNvSpPr/>
          <p:nvPr/>
        </p:nvSpPr>
        <p:spPr>
          <a:xfrm>
            <a:off x="315481" y="5681940"/>
            <a:ext cx="2066793" cy="960944"/>
          </a:xfrm>
          <a:prstGeom prst="rect">
            <a:avLst/>
          </a:prstGeom>
          <a:solidFill>
            <a:srgbClr val="EF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פרקטיקות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העשרה והרחבה</a:t>
            </a:r>
          </a:p>
        </p:txBody>
      </p:sp>
      <p:sp>
        <p:nvSpPr>
          <p:cNvPr id="14" name="תיבת טקסט 16">
            <a:extLst>
              <a:ext uri="{FF2B5EF4-FFF2-40B4-BE49-F238E27FC236}">
                <a16:creationId xmlns:a16="http://schemas.microsoft.com/office/drawing/2014/main" id="{C21CD353-5511-4321-A77C-8C8F13D4E9AC}"/>
              </a:ext>
            </a:extLst>
          </p:cNvPr>
          <p:cNvSpPr txBox="1"/>
          <p:nvPr/>
        </p:nvSpPr>
        <p:spPr>
          <a:xfrm>
            <a:off x="8825641" y="2716232"/>
            <a:ext cx="32657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marR="0" lvl="1" indent="-122238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הבנת הקשר בין התנהגות אמפתית ומתחשבת לבין אוירה נעימה בכיתה.</a:t>
            </a:r>
          </a:p>
          <a:p>
            <a:pPr marL="233363" lvl="1" indent="-122238" algn="r" rtl="1"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הבנת תוצאות השפעותיה של התנהגות הפרט על רגשותיו של הזולת.</a:t>
            </a:r>
          </a:p>
          <a:p>
            <a:pPr marL="233363" lvl="1" indent="-122238" algn="r" rtl="1"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chemeClr val="tx1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הכרת דרכים להפגנת התנהגויות אכפתיות בקשר בין-אישי.</a:t>
            </a:r>
            <a:endParaRPr lang="he-IL" sz="1600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</p:txBody>
      </p:sp>
    </p:spTree>
    <p:extLst>
      <p:ext uri="{BB962C8B-B14F-4D97-AF65-F5344CB8AC3E}">
        <p14:creationId xmlns:p14="http://schemas.microsoft.com/office/powerpoint/2010/main" val="370671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869661C-3A48-4318-866F-D7229F46C0D6}"/>
              </a:ext>
            </a:extLst>
          </p:cNvPr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60141F51-D964-42EB-BA86-4C6C02FA0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5011" y="565074"/>
            <a:ext cx="914400" cy="9144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F6C51B-03E9-4A1F-8C5D-33D50CED54F1}"/>
              </a:ext>
            </a:extLst>
          </p:cNvPr>
          <p:cNvSpPr/>
          <p:nvPr/>
        </p:nvSpPr>
        <p:spPr>
          <a:xfrm>
            <a:off x="8430448" y="472018"/>
            <a:ext cx="3760873" cy="1107323"/>
          </a:xfrm>
          <a:custGeom>
            <a:avLst/>
            <a:gdLst>
              <a:gd name="connsiteX0" fmla="*/ 0 w 3760873"/>
              <a:gd name="connsiteY0" fmla="*/ 0 h 1107323"/>
              <a:gd name="connsiteX1" fmla="*/ 3760873 w 3760873"/>
              <a:gd name="connsiteY1" fmla="*/ 0 h 1107323"/>
              <a:gd name="connsiteX2" fmla="*/ 3760873 w 3760873"/>
              <a:gd name="connsiteY2" fmla="*/ 1107324 h 1107323"/>
              <a:gd name="connsiteX3" fmla="*/ 0 w 3760873"/>
              <a:gd name="connsiteY3" fmla="*/ 1107324 h 110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873" h="1107323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ABA567-5BBD-4747-B38A-4CADC566863A}"/>
              </a:ext>
            </a:extLst>
          </p:cNvPr>
          <p:cNvSpPr/>
          <p:nvPr/>
        </p:nvSpPr>
        <p:spPr>
          <a:xfrm rot="18900000">
            <a:off x="7871999" y="474150"/>
            <a:ext cx="1116897" cy="1116897"/>
          </a:xfrm>
          <a:custGeom>
            <a:avLst/>
            <a:gdLst>
              <a:gd name="connsiteX0" fmla="*/ 1116858 w 1116897"/>
              <a:gd name="connsiteY0" fmla="*/ 557198 h 1116897"/>
              <a:gd name="connsiteX1" fmla="*/ 558409 w 1116897"/>
              <a:gd name="connsiteY1" fmla="*/ 1115647 h 1116897"/>
              <a:gd name="connsiteX2" fmla="*/ -40 w 1116897"/>
              <a:gd name="connsiteY2" fmla="*/ 557198 h 1116897"/>
              <a:gd name="connsiteX3" fmla="*/ 558409 w 1116897"/>
              <a:gd name="connsiteY3" fmla="*/ -1250 h 1116897"/>
              <a:gd name="connsiteX4" fmla="*/ 1116858 w 1116897"/>
              <a:gd name="connsiteY4" fmla="*/ 557198 h 111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897" h="1116897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6B3F633-B171-4B68-8E04-76AF2D0226C8}"/>
              </a:ext>
            </a:extLst>
          </p:cNvPr>
          <p:cNvSpPr/>
          <p:nvPr/>
        </p:nvSpPr>
        <p:spPr>
          <a:xfrm rot="18900000">
            <a:off x="7983808" y="585959"/>
            <a:ext cx="893278" cy="893278"/>
          </a:xfrm>
          <a:custGeom>
            <a:avLst/>
            <a:gdLst>
              <a:gd name="connsiteX0" fmla="*/ 893239 w 893278"/>
              <a:gd name="connsiteY0" fmla="*/ 445389 h 893278"/>
              <a:gd name="connsiteX1" fmla="*/ 446599 w 893278"/>
              <a:gd name="connsiteY1" fmla="*/ 892028 h 893278"/>
              <a:gd name="connsiteX2" fmla="*/ -40 w 893278"/>
              <a:gd name="connsiteY2" fmla="*/ 445389 h 893278"/>
              <a:gd name="connsiteX3" fmla="*/ 446599 w 893278"/>
              <a:gd name="connsiteY3" fmla="*/ -1250 h 893278"/>
              <a:gd name="connsiteX4" fmla="*/ 893239 w 893278"/>
              <a:gd name="connsiteY4" fmla="*/ 445389 h 8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78" h="893278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bg1"/>
          </a:solidFill>
          <a:ln w="3984" cap="flat">
            <a:solidFill>
              <a:srgbClr val="C3DADB"/>
            </a:solidFill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17" name="Google Shape;128;p5">
            <a:extLst>
              <a:ext uri="{FF2B5EF4-FFF2-40B4-BE49-F238E27FC236}">
                <a16:creationId xmlns:a16="http://schemas.microsoft.com/office/drawing/2014/main" id="{75AB2579-2265-43F6-9399-975A7A4E69F8}"/>
              </a:ext>
            </a:extLst>
          </p:cNvPr>
          <p:cNvSpPr txBox="1">
            <a:spLocks/>
          </p:cNvSpPr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0000"/>
              </a:buClr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מהלך השיעור</a:t>
            </a:r>
          </a:p>
        </p:txBody>
      </p:sp>
      <p:pic>
        <p:nvPicPr>
          <p:cNvPr id="20" name="Graphic 19" descr="Arrow circle">
            <a:extLst>
              <a:ext uri="{FF2B5EF4-FFF2-40B4-BE49-F238E27FC236}">
                <a16:creationId xmlns:a16="http://schemas.microsoft.com/office/drawing/2014/main" id="{4EA6C022-57C5-4736-8D95-E5D30BE58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0753" y="559462"/>
            <a:ext cx="914400" cy="914400"/>
          </a:xfrm>
          <a:prstGeom prst="rect">
            <a:avLst/>
          </a:prstGeom>
        </p:spPr>
      </p:pic>
      <p:sp>
        <p:nvSpPr>
          <p:cNvPr id="21" name="מלבן 1">
            <a:extLst>
              <a:ext uri="{FF2B5EF4-FFF2-40B4-BE49-F238E27FC236}">
                <a16:creationId xmlns:a16="http://schemas.microsoft.com/office/drawing/2014/main" id="{C5E2550E-A9CC-4B62-9883-C332FCC9A0BC}"/>
              </a:ext>
            </a:extLst>
          </p:cNvPr>
          <p:cNvSpPr/>
          <p:nvPr/>
        </p:nvSpPr>
        <p:spPr>
          <a:xfrm>
            <a:off x="3866087" y="3282812"/>
            <a:ext cx="5283323" cy="45719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מחבר ישר 34">
            <a:extLst>
              <a:ext uri="{FF2B5EF4-FFF2-40B4-BE49-F238E27FC236}">
                <a16:creationId xmlns:a16="http://schemas.microsoft.com/office/drawing/2014/main" id="{966E18CD-71AC-4878-A198-02B15091126B}"/>
              </a:ext>
            </a:extLst>
          </p:cNvPr>
          <p:cNvCxnSpPr>
            <a:cxnSpLocks/>
          </p:cNvCxnSpPr>
          <p:nvPr/>
        </p:nvCxnSpPr>
        <p:spPr>
          <a:xfrm>
            <a:off x="9081678" y="3328531"/>
            <a:ext cx="0" cy="46659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0CBC01-AEFC-4C5C-959A-5C43C04F4561}"/>
              </a:ext>
            </a:extLst>
          </p:cNvPr>
          <p:cNvSpPr txBox="1"/>
          <p:nvPr/>
        </p:nvSpPr>
        <p:spPr>
          <a:xfrm>
            <a:off x="7798804" y="4009361"/>
            <a:ext cx="2225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פתיחה:</a:t>
            </a:r>
            <a:b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משחק המראה</a:t>
            </a:r>
          </a:p>
        </p:txBody>
      </p:sp>
      <p:cxnSp>
        <p:nvCxnSpPr>
          <p:cNvPr id="26" name="מחבר ישר 34">
            <a:extLst>
              <a:ext uri="{FF2B5EF4-FFF2-40B4-BE49-F238E27FC236}">
                <a16:creationId xmlns:a16="http://schemas.microsoft.com/office/drawing/2014/main" id="{FC6A17F4-DED7-4F96-9952-B4F082E4CCF1}"/>
              </a:ext>
            </a:extLst>
          </p:cNvPr>
          <p:cNvCxnSpPr>
            <a:cxnSpLocks/>
          </p:cNvCxnSpPr>
          <p:nvPr/>
        </p:nvCxnSpPr>
        <p:spPr>
          <a:xfrm>
            <a:off x="6242635" y="3305108"/>
            <a:ext cx="0" cy="4900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03CC721-7732-4171-94D5-49E6D3C19B3F}"/>
              </a:ext>
            </a:extLst>
          </p:cNvPr>
          <p:cNvSpPr txBox="1"/>
          <p:nvPr/>
        </p:nvSpPr>
        <p:spPr>
          <a:xfrm>
            <a:off x="5056070" y="4009363"/>
            <a:ext cx="2225030" cy="830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</a:t>
            </a:r>
            <a:b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בקבוק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האכפתיות</a:t>
            </a:r>
          </a:p>
        </p:txBody>
      </p:sp>
      <p:cxnSp>
        <p:nvCxnSpPr>
          <p:cNvPr id="32" name="מחבר ישר 34">
            <a:extLst>
              <a:ext uri="{FF2B5EF4-FFF2-40B4-BE49-F238E27FC236}">
                <a16:creationId xmlns:a16="http://schemas.microsoft.com/office/drawing/2014/main" id="{E15A37BC-D425-4C5D-8FE6-2FE5B585AD0C}"/>
              </a:ext>
            </a:extLst>
          </p:cNvPr>
          <p:cNvCxnSpPr>
            <a:cxnSpLocks/>
          </p:cNvCxnSpPr>
          <p:nvPr/>
        </p:nvCxnSpPr>
        <p:spPr>
          <a:xfrm>
            <a:off x="3856537" y="3284187"/>
            <a:ext cx="0" cy="48098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7EC1BC7-15E7-4541-997B-2D4458176639}"/>
              </a:ext>
            </a:extLst>
          </p:cNvPr>
          <p:cNvSpPr txBox="1"/>
          <p:nvPr/>
        </p:nvSpPr>
        <p:spPr>
          <a:xfrm>
            <a:off x="2880359" y="4024517"/>
            <a:ext cx="22250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מסרים מרכזיים</a:t>
            </a:r>
            <a:b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וסיכום</a:t>
            </a:r>
          </a:p>
        </p:txBody>
      </p:sp>
    </p:spTree>
    <p:extLst>
      <p:ext uri="{BB962C8B-B14F-4D97-AF65-F5344CB8AC3E}">
        <p14:creationId xmlns:p14="http://schemas.microsoft.com/office/powerpoint/2010/main" val="410267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82BE7F91-95B6-4E6B-A365-CA6414B66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2000" y="467232"/>
            <a:ext cx="4320000" cy="1116897"/>
          </a:xfrm>
          <a:prstGeom prst="rect">
            <a:avLst/>
          </a:prstGeom>
        </p:spPr>
      </p:pic>
      <p:sp>
        <p:nvSpPr>
          <p:cNvPr id="10" name="Google Shape;128;p5">
            <a:extLst>
              <a:ext uri="{FF2B5EF4-FFF2-40B4-BE49-F238E27FC236}">
                <a16:creationId xmlns:a16="http://schemas.microsoft.com/office/drawing/2014/main" id="{9A4BDBEB-C0D0-4DD2-9361-480F99A0533C}"/>
              </a:ext>
            </a:extLst>
          </p:cNvPr>
          <p:cNvSpPr txBox="1">
            <a:spLocks/>
          </p:cNvSpPr>
          <p:nvPr/>
        </p:nvSpPr>
        <p:spPr>
          <a:xfrm>
            <a:off x="7872000" y="467232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0000"/>
              </a:buClr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הנחיות להוראת השיעור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869661C-3A48-4318-866F-D7229F46C0D6}"/>
              </a:ext>
            </a:extLst>
          </p:cNvPr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השקופיות הבאות מפרטות את מהלך השיעור ומיועדות להצגה בשיעור.</a:t>
            </a:r>
          </a:p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Heebo" panose="00000500000000000000" pitchFamily="2" charset="-79"/>
              <a:buChar char="«"/>
            </a:pPr>
            <a:r>
              <a:rPr lang="he-IL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בגוף כל שקופית מופיע התוכן להקרנה ולעבודה עם התלמידים.</a:t>
            </a:r>
          </a:p>
          <a:p>
            <a:pPr marL="457200" indent="-457200">
              <a:buFont typeface="Heebo" panose="00000500000000000000" pitchFamily="2" charset="-79"/>
              <a:buChar char="«"/>
            </a:pPr>
            <a:r>
              <a:rPr lang="he-IL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בתחתית השקופית (בהערות) נמצאות הרחבות והנחיות לך – המחנך.</a:t>
            </a:r>
          </a:p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7AD702E1-44CD-49BC-8E96-E94D76500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3760" y="794063"/>
            <a:ext cx="672137" cy="5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/>
          <p:nvPr/>
        </p:nvSpPr>
        <p:spPr>
          <a:xfrm>
            <a:off x="6510086" y="1409002"/>
            <a:ext cx="406441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r" rtl="1">
              <a:buClr>
                <a:srgbClr val="0070C0"/>
              </a:buClr>
              <a:buSzPts val="2400"/>
            </a:pPr>
            <a:r>
              <a:rPr lang="he-IL" sz="2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שיח מעודד ומקבל </a:t>
            </a:r>
            <a:endParaRPr sz="2600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2777671" y="3390492"/>
            <a:ext cx="7779334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r" rtl="1"/>
            <a:r>
              <a:rPr lang="he-IL" sz="2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הקשבה ממקום מתעניין ולא שיפוטי</a:t>
            </a:r>
            <a:endParaRPr sz="2600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5514282" y="4497114"/>
            <a:ext cx="504272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r" rtl="1">
              <a:buClr>
                <a:schemeClr val="dk1"/>
              </a:buClr>
              <a:buSzPts val="1800"/>
            </a:pPr>
            <a:r>
              <a:rPr lang="he-IL" sz="2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כבוד לדברי החבר</a:t>
            </a:r>
            <a:endParaRPr sz="2600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679162" y="5335034"/>
            <a:ext cx="9877844" cy="8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r" rtl="1">
              <a:buClr>
                <a:srgbClr val="0070C0"/>
              </a:buClr>
              <a:buSzPts val="2400"/>
            </a:pPr>
            <a:r>
              <a:rPr lang="he-IL" sz="2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הנאמר בשיח נשאר ביננו, </a:t>
            </a:r>
          </a:p>
          <a:p>
            <a:pPr algn="r" rtl="1">
              <a:buClr>
                <a:srgbClr val="0070C0"/>
              </a:buClr>
              <a:buSzPts val="2400"/>
            </a:pPr>
            <a:r>
              <a:rPr lang="he-IL" sz="2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אפשר לשתף אחרים בנושא, אך לספר רק על עצמי</a:t>
            </a:r>
            <a:endParaRPr sz="2600" dirty="0">
              <a:solidFill>
                <a:srgbClr val="FB19F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0060" y="2389618"/>
            <a:ext cx="828208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6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שיתוף מהלב</a:t>
            </a:r>
            <a:endParaRPr lang="he-IL" sz="2600" b="1" u="sng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5FEBF757-7A64-4037-B4E2-0E9787A39191}"/>
              </a:ext>
            </a:extLst>
          </p:cNvPr>
          <p:cNvSpPr/>
          <p:nvPr/>
        </p:nvSpPr>
        <p:spPr>
          <a:xfrm>
            <a:off x="2777671" y="-57344"/>
            <a:ext cx="692098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הנחיות לשיח מיטבי</a:t>
            </a: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EF5FF86-4285-4579-9B9E-03AE5297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42296"/>
          <a:stretch/>
        </p:blipFill>
        <p:spPr>
          <a:xfrm>
            <a:off x="1017443" y="5727116"/>
            <a:ext cx="2108130" cy="1000809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BE51FB9-92AB-4580-B588-4AF06AF09015}"/>
              </a:ext>
            </a:extLst>
          </p:cNvPr>
          <p:cNvGrpSpPr/>
          <p:nvPr/>
        </p:nvGrpSpPr>
        <p:grpSpPr>
          <a:xfrm>
            <a:off x="65251" y="5849506"/>
            <a:ext cx="1085266" cy="878420"/>
            <a:chOff x="2923822" y="2971800"/>
            <a:chExt cx="3629378" cy="3629378"/>
          </a:xfrm>
        </p:grpSpPr>
        <p:pic>
          <p:nvPicPr>
            <p:cNvPr id="3" name="גרפיקה 2" descr="הערה - לב שבור קו מיתאר">
              <a:extLst>
                <a:ext uri="{FF2B5EF4-FFF2-40B4-BE49-F238E27FC236}">
                  <a16:creationId xmlns:a16="http://schemas.microsoft.com/office/drawing/2014/main" id="{E366574D-19BE-48F0-9F90-1458A36D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93402207-716C-4E78-902D-112D90818E9E}"/>
                </a:ext>
              </a:extLst>
            </p:cNvPr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9" name="גרפיקה 8" descr="תג לב עם מילוי מלא">
            <a:extLst>
              <a:ext uri="{FF2B5EF4-FFF2-40B4-BE49-F238E27FC236}">
                <a16:creationId xmlns:a16="http://schemas.microsoft.com/office/drawing/2014/main" id="{7725D645-DF85-4D95-9B06-0BFE7796C7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7596" y="2159917"/>
            <a:ext cx="914400" cy="914400"/>
          </a:xfrm>
          <a:prstGeom prst="rect">
            <a:avLst/>
          </a:prstGeom>
        </p:spPr>
      </p:pic>
      <p:pic>
        <p:nvPicPr>
          <p:cNvPr id="16" name="גרפיקה 15" descr="מחיאות כפיים עם מילוי מלא">
            <a:extLst>
              <a:ext uri="{FF2B5EF4-FFF2-40B4-BE49-F238E27FC236}">
                <a16:creationId xmlns:a16="http://schemas.microsoft.com/office/drawing/2014/main" id="{4CBB6562-B8C7-4494-B998-9888057192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57005" y="928807"/>
            <a:ext cx="1093470" cy="1093470"/>
          </a:xfrm>
          <a:prstGeom prst="rect">
            <a:avLst/>
          </a:prstGeom>
        </p:spPr>
      </p:pic>
      <p:pic>
        <p:nvPicPr>
          <p:cNvPr id="21" name="גרפיקה 20" descr="אוזן עם מילוי מלא">
            <a:extLst>
              <a:ext uri="{FF2B5EF4-FFF2-40B4-BE49-F238E27FC236}">
                <a16:creationId xmlns:a16="http://schemas.microsoft.com/office/drawing/2014/main" id="{B8930401-2EF7-45DB-8A3F-22778F28CC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67596" y="3149301"/>
            <a:ext cx="914400" cy="914400"/>
          </a:xfrm>
          <a:prstGeom prst="rect">
            <a:avLst/>
          </a:prstGeom>
        </p:spPr>
      </p:pic>
      <p:pic>
        <p:nvPicPr>
          <p:cNvPr id="25" name="גרפיקה 24" descr="הערה קו נטוי שקט עם מילוי מלא">
            <a:extLst>
              <a:ext uri="{FF2B5EF4-FFF2-40B4-BE49-F238E27FC236}">
                <a16:creationId xmlns:a16="http://schemas.microsoft.com/office/drawing/2014/main" id="{6D84C209-524C-45BC-A5DC-7D8A19AF76A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73648" y="5234671"/>
            <a:ext cx="914400" cy="914400"/>
          </a:xfrm>
          <a:prstGeom prst="rect">
            <a:avLst/>
          </a:prstGeom>
        </p:spPr>
      </p:pic>
      <p:pic>
        <p:nvPicPr>
          <p:cNvPr id="27" name="גרפיקה 26" descr="עין עם מילוי מלא">
            <a:extLst>
              <a:ext uri="{FF2B5EF4-FFF2-40B4-BE49-F238E27FC236}">
                <a16:creationId xmlns:a16="http://schemas.microsoft.com/office/drawing/2014/main" id="{681F13CD-9B31-4508-B1B2-BB726AA4268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67596" y="42861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35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12779</TotalTime>
  <Words>1310</Words>
  <Application>Microsoft Office PowerPoint</Application>
  <PresentationFormat>מסך רחב</PresentationFormat>
  <Paragraphs>203</Paragraphs>
  <Slides>23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David</vt:lpstr>
      <vt:lpstr>Gisha</vt:lpstr>
      <vt:lpstr>Heebo</vt:lpstr>
      <vt:lpstr>Wingdings</vt:lpstr>
      <vt:lpstr>Wingdings 2</vt:lpstr>
      <vt:lpstr>ערכת נושא Office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מטרות השיעור</vt:lpstr>
      <vt:lpstr>ידע, מיומנויות וערכים</vt:lpstr>
      <vt:lpstr>מצגת של PowerPoint‏</vt:lpstr>
      <vt:lpstr>מצגת של PowerPoint‏</vt:lpstr>
      <vt:lpstr>מצגת של PowerPoint‏</vt:lpstr>
      <vt:lpstr>פתיחה - משחק המראה</vt:lpstr>
      <vt:lpstr>משחק המראה – בעקבות הפעילות</vt:lpstr>
      <vt:lpstr>מצגת של PowerPoint‏</vt:lpstr>
      <vt:lpstr>משחק המראה – בעקבות הפעילות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מן המקורות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נעמה קנטמן</cp:lastModifiedBy>
  <cp:revision>186</cp:revision>
  <dcterms:created xsi:type="dcterms:W3CDTF">2021-07-12T08:06:42Z</dcterms:created>
  <dcterms:modified xsi:type="dcterms:W3CDTF">2023-03-19T13:43:16Z</dcterms:modified>
</cp:coreProperties>
</file>