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6"/>
  </p:notesMasterIdLst>
  <p:sldIdLst>
    <p:sldId id="555" r:id="rId2"/>
    <p:sldId id="551" r:id="rId3"/>
    <p:sldId id="556" r:id="rId4"/>
    <p:sldId id="538" r:id="rId5"/>
    <p:sldId id="585" r:id="rId6"/>
    <p:sldId id="543" r:id="rId7"/>
    <p:sldId id="569" r:id="rId8"/>
    <p:sldId id="540" r:id="rId9"/>
    <p:sldId id="568" r:id="rId10"/>
    <p:sldId id="587" r:id="rId11"/>
    <p:sldId id="563" r:id="rId12"/>
    <p:sldId id="571" r:id="rId13"/>
    <p:sldId id="586" r:id="rId14"/>
    <p:sldId id="572" r:id="rId15"/>
    <p:sldId id="584" r:id="rId16"/>
    <p:sldId id="589" r:id="rId17"/>
    <p:sldId id="270" r:id="rId18"/>
    <p:sldId id="583" r:id="rId19"/>
    <p:sldId id="588" r:id="rId20"/>
    <p:sldId id="592" r:id="rId21"/>
    <p:sldId id="548" r:id="rId22"/>
    <p:sldId id="554" r:id="rId23"/>
    <p:sldId id="582" r:id="rId24"/>
    <p:sldId id="593" r:id="rId25"/>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7384D4-5DE0-E3C5-06C8-E55B096AE597}" name="Razi Khader" initials="RK" userId="Razi Khad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200"/>
    <a:srgbClr val="660066"/>
    <a:srgbClr val="006666"/>
    <a:srgbClr val="576579"/>
    <a:srgbClr val="7E97A3"/>
    <a:srgbClr val="00B4B0"/>
    <a:srgbClr val="006600"/>
    <a:srgbClr val="7BC191"/>
    <a:srgbClr val="87C6E9"/>
    <a:srgbClr val="F3DD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319" autoAdjust="0"/>
    <p:restoredTop sz="85526" autoAdjust="0"/>
  </p:normalViewPr>
  <p:slideViewPr>
    <p:cSldViewPr snapToGrid="0">
      <p:cViewPr varScale="1">
        <p:scale>
          <a:sx n="62" d="100"/>
          <a:sy n="62" d="100"/>
        </p:scale>
        <p:origin x="10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7C67214-DAE9-4843-886C-36422AF0220E}" type="datetimeFigureOut">
              <a:rPr lang="he-IL" smtClean="0"/>
              <a:t>ד'/ניסן/תשפ"ג</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D822099-C4B9-4777-AC4D-E954DB6718BC}" type="slidenum">
              <a:rPr lang="he-IL" smtClean="0"/>
              <a:t>‹#›</a:t>
            </a:fld>
            <a:endParaRPr lang="he-IL"/>
          </a:p>
        </p:txBody>
      </p:sp>
    </p:spTree>
    <p:extLst>
      <p:ext uri="{BB962C8B-B14F-4D97-AF65-F5344CB8AC3E}">
        <p14:creationId xmlns:p14="http://schemas.microsoft.com/office/powerpoint/2010/main" val="17264173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aa-ET"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a:t>
            </a:fld>
            <a:endParaRPr lang="he-IL"/>
          </a:p>
        </p:txBody>
      </p:sp>
    </p:spTree>
    <p:extLst>
      <p:ext uri="{BB962C8B-B14F-4D97-AF65-F5344CB8AC3E}">
        <p14:creationId xmlns:p14="http://schemas.microsoft.com/office/powerpoint/2010/main" val="788400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trike="noStrike" dirty="0">
                <a:solidFill>
                  <a:srgbClr val="FF0000"/>
                </a:solidFill>
              </a:rPr>
              <a:t>שמרו את "רשימת האושר" במקום נגיש וזמין</a:t>
            </a:r>
          </a:p>
          <a:p>
            <a:r>
              <a:rPr lang="he-IL" strike="noStrike" dirty="0">
                <a:solidFill>
                  <a:srgbClr val="FF0000"/>
                </a:solidFill>
              </a:rPr>
              <a:t>כאשר תרגישו שאתם פחות מאושרים, גשו לרשימה וקראו אותה. </a:t>
            </a:r>
          </a:p>
          <a:p>
            <a:r>
              <a:rPr lang="he-IL" strike="noStrike" dirty="0">
                <a:solidFill>
                  <a:srgbClr val="FF0000"/>
                </a:solidFill>
              </a:rPr>
              <a:t>בחרו פריט אחד שהייתם רוצים ליישם ובצעו אותו. בדקו אחרי ה</a:t>
            </a:r>
            <a:r>
              <a:rPr lang="he-IL" strike="noStrike" dirty="0"/>
              <a:t>ביצוע</a:t>
            </a:r>
            <a:r>
              <a:rPr lang="he-IL" strike="noStrike" baseline="0" dirty="0"/>
              <a:t> האם אתם מרגישים מעט טוב יותר? האם השיפור במצב רוחכם מספיק לכם?</a:t>
            </a:r>
          </a:p>
          <a:p>
            <a:r>
              <a:rPr lang="he-IL" strike="noStrike" baseline="0" dirty="0"/>
              <a:t>אם לא, קראו שוב את הרשימה, בחרו פריט נוסף ובצעו אותו.</a:t>
            </a:r>
            <a:endParaRPr lang="aa-ET" strike="noStrike"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13</a:t>
            </a:fld>
            <a:endParaRPr lang="he-IL"/>
          </a:p>
        </p:txBody>
      </p:sp>
    </p:spTree>
    <p:extLst>
      <p:ext uri="{BB962C8B-B14F-4D97-AF65-F5344CB8AC3E}">
        <p14:creationId xmlns:p14="http://schemas.microsoft.com/office/powerpoint/2010/main" val="1458576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dirty="0"/>
              <a:t>למורה: שאלה 1 מתייחסת למספרים שבתחתית העמודות בטבלה (משימה 3 בשקף הקודם). </a:t>
            </a:r>
            <a:endParaRPr lang="aa-ET" b="0"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14</a:t>
            </a:fld>
            <a:endParaRPr lang="he-IL"/>
          </a:p>
        </p:txBody>
      </p:sp>
    </p:spTree>
    <p:extLst>
      <p:ext uri="{BB962C8B-B14F-4D97-AF65-F5344CB8AC3E}">
        <p14:creationId xmlns:p14="http://schemas.microsoft.com/office/powerpoint/2010/main" val="843765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למורה: את הטיפות הכיתתיות אפשר לתלות על לוח "מייצרים אושר בכיתה" / "טיפות האושר הכיתתיות שלנו", שמטרתו להזכיר לכולם את האחריות ההדדית לייצר תחושת אושר בקרב כל חברי וחברות הכיתה. </a:t>
            </a:r>
          </a:p>
          <a:p>
            <a:r>
              <a:rPr lang="he-IL" dirty="0"/>
              <a:t>דף הטיפות האישיות והכיתתיות ונמצא בדפים להדפסה שקף. </a:t>
            </a:r>
            <a:endParaRPr lang="aa-ET"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15</a:t>
            </a:fld>
            <a:endParaRPr lang="he-IL"/>
          </a:p>
        </p:txBody>
      </p:sp>
    </p:spTree>
    <p:extLst>
      <p:ext uri="{BB962C8B-B14F-4D97-AF65-F5344CB8AC3E}">
        <p14:creationId xmlns:p14="http://schemas.microsoft.com/office/powerpoint/2010/main" val="1640975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r>
              <a:rPr lang="he-IL" dirty="0"/>
              <a:t>טיפות האושר הכיתתיות והאישיות</a:t>
            </a:r>
            <a:endParaRPr dirty="0"/>
          </a:p>
        </p:txBody>
      </p:sp>
      <p:sp>
        <p:nvSpPr>
          <p:cNvPr id="245" name="Google Shape;24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3479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1466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2D822099-C4B9-4777-AC4D-E954DB6718BC}" type="slidenum">
              <a:rPr lang="he-IL" smtClean="0">
                <a:solidFill>
                  <a:prstClr val="black"/>
                </a:solidFill>
              </a:rPr>
              <a:pPr/>
              <a:t>19</a:t>
            </a:fld>
            <a:endParaRPr lang="he-IL">
              <a:solidFill>
                <a:prstClr val="black"/>
              </a:solidFill>
            </a:endParaRPr>
          </a:p>
        </p:txBody>
      </p:sp>
    </p:spTree>
    <p:extLst>
      <p:ext uri="{BB962C8B-B14F-4D97-AF65-F5344CB8AC3E}">
        <p14:creationId xmlns:p14="http://schemas.microsoft.com/office/powerpoint/2010/main" val="4246786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2D822099-C4B9-4777-AC4D-E954DB6718BC}" type="slidenum">
              <a:rPr lang="he-IL" smtClean="0">
                <a:solidFill>
                  <a:prstClr val="black"/>
                </a:solidFill>
              </a:rPr>
              <a:pPr/>
              <a:t>20</a:t>
            </a:fld>
            <a:endParaRPr lang="he-IL">
              <a:solidFill>
                <a:prstClr val="black"/>
              </a:solidFill>
            </a:endParaRPr>
          </a:p>
        </p:txBody>
      </p:sp>
    </p:spTree>
    <p:extLst>
      <p:ext uri="{BB962C8B-B14F-4D97-AF65-F5344CB8AC3E}">
        <p14:creationId xmlns:p14="http://schemas.microsoft.com/office/powerpoint/2010/main" val="3117374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מסכמים שיעור: כל תלמיד/ה יבחר משפט שהוא רוצה להתייחס </a:t>
            </a:r>
            <a:endParaRPr lang="aa-ET" dirty="0"/>
          </a:p>
        </p:txBody>
      </p:sp>
      <p:sp>
        <p:nvSpPr>
          <p:cNvPr id="4" name="מציין מיקום של מספר שקופית 3"/>
          <p:cNvSpPr>
            <a:spLocks noGrp="1"/>
          </p:cNvSpPr>
          <p:nvPr>
            <p:ph type="sldNum" sz="quarter" idx="5"/>
          </p:nvPr>
        </p:nvSpPr>
        <p:spPr/>
        <p:txBody>
          <a:bodyPr/>
          <a:lstStyle/>
          <a:p>
            <a:fld id="{03636932-1D11-4359-B5AE-4A5A23CB4E91}" type="slidenum">
              <a:rPr lang="he-IL" smtClean="0"/>
              <a:t>21</a:t>
            </a:fld>
            <a:endParaRPr lang="he-IL"/>
          </a:p>
        </p:txBody>
      </p:sp>
    </p:spTree>
    <p:extLst>
      <p:ext uri="{BB962C8B-B14F-4D97-AF65-F5344CB8AC3E}">
        <p14:creationId xmlns:p14="http://schemas.microsoft.com/office/powerpoint/2010/main" val="1940396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457200" algn="just" rtl="1">
              <a:lnSpc>
                <a:spcPct val="150000"/>
              </a:lnSpc>
            </a:pPr>
            <a:r>
              <a:rPr lang="he-IL" sz="1800" b="1" dirty="0">
                <a:effectLst/>
                <a:latin typeface="Calibri" panose="020F0502020204030204" pitchFamily="34" charset="0"/>
                <a:ea typeface="Calibri" panose="020F0502020204030204" pitchFamily="34" charset="0"/>
                <a:cs typeface="David" panose="020E0502060401010101" pitchFamily="34" charset="-79"/>
              </a:rPr>
              <a:t>יישום התנהגותי: </a:t>
            </a:r>
          </a:p>
          <a:p>
            <a:pPr marL="457200" algn="just" rtl="1">
              <a:lnSpc>
                <a:spcPct val="150000"/>
              </a:lnSpc>
            </a:pPr>
            <a:r>
              <a:rPr lang="he-IL" sz="1800" dirty="0">
                <a:effectLst/>
                <a:latin typeface="Calibri" panose="020F0502020204030204" pitchFamily="34" charset="0"/>
                <a:ea typeface="Calibri" panose="020F0502020204030204" pitchFamily="34" charset="0"/>
                <a:cs typeface="David" panose="020E0502060401010101" pitchFamily="34" charset="-79"/>
              </a:rPr>
              <a:t>התלמיד יצייר את הענן במחברת שלו</a:t>
            </a:r>
            <a:r>
              <a:rPr lang="he-IL" sz="1800" dirty="0">
                <a:effectLst/>
                <a:latin typeface="Calibri" panose="020F0502020204030204" pitchFamily="34" charset="0"/>
                <a:ea typeface="Calibri" panose="020F0502020204030204" pitchFamily="34" charset="0"/>
                <a:cs typeface="Arial" panose="020B0604020202020204" pitchFamily="34" charset="0"/>
              </a:rPr>
              <a:t> ויתבקש לחשוב על </a:t>
            </a:r>
            <a:r>
              <a:rPr lang="he-IL" sz="1800" dirty="0">
                <a:effectLst/>
                <a:latin typeface="Calibri" panose="020F0502020204030204" pitchFamily="34" charset="0"/>
                <a:ea typeface="Calibri" panose="020F0502020204030204" pitchFamily="34" charset="0"/>
                <a:cs typeface="David" panose="020E0502060401010101" pitchFamily="34" charset="-79"/>
              </a:rPr>
              <a:t>דבר אחד שאותו הוא מתכוון לעשות כבר ממחר, בעקבות השיעור. </a:t>
            </a:r>
          </a:p>
          <a:p>
            <a:pPr marL="457200" algn="just" rtl="1">
              <a:lnSpc>
                <a:spcPct val="150000"/>
              </a:lnSpc>
            </a:pPr>
            <a:r>
              <a:rPr lang="he-IL" sz="1800" dirty="0">
                <a:effectLst/>
                <a:latin typeface="Calibri" panose="020F0502020204030204" pitchFamily="34" charset="0"/>
                <a:ea typeface="Calibri" panose="020F0502020204030204" pitchFamily="34" charset="0"/>
                <a:cs typeface="David" panose="020E0502060401010101" pitchFamily="34" charset="-79"/>
              </a:rPr>
              <a:t>ניתן לאפשר לחלק מהתלמידים לשתף כבר כעת בתובנות שלהם, ובנוסף, את שיעור כישורי חיים הבא להתחיל בשיתוף של תלמידים נוספים שמעוניינים בכך. </a:t>
            </a:r>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22</a:t>
            </a:fld>
            <a:endParaRPr lang="he-IL"/>
          </a:p>
        </p:txBody>
      </p:sp>
    </p:spTree>
    <p:extLst>
      <p:ext uri="{BB962C8B-B14F-4D97-AF65-F5344CB8AC3E}">
        <p14:creationId xmlns:p14="http://schemas.microsoft.com/office/powerpoint/2010/main" val="367040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trike="noStrike" dirty="0">
                <a:solidFill>
                  <a:srgbClr val="FF0000"/>
                </a:solidFill>
              </a:rPr>
              <a:t>שמרו את "רשימת האושר" במקום נגיש וזמין</a:t>
            </a:r>
          </a:p>
          <a:p>
            <a:r>
              <a:rPr lang="he-IL" strike="noStrike" dirty="0">
                <a:solidFill>
                  <a:srgbClr val="FF0000"/>
                </a:solidFill>
              </a:rPr>
              <a:t>כאשר תרגישו שאתם פחות מאושרים, גשו לרשימה וקראו אותה. </a:t>
            </a:r>
          </a:p>
          <a:p>
            <a:r>
              <a:rPr lang="he-IL" strike="noStrike" dirty="0">
                <a:solidFill>
                  <a:srgbClr val="FF0000"/>
                </a:solidFill>
              </a:rPr>
              <a:t>בחרו פריט אחד שהייתם רוצים/</a:t>
            </a:r>
            <a:r>
              <a:rPr lang="he-IL" strike="noStrike" dirty="0" err="1">
                <a:solidFill>
                  <a:srgbClr val="FF0000"/>
                </a:solidFill>
              </a:rPr>
              <a:t>ות</a:t>
            </a:r>
            <a:r>
              <a:rPr lang="he-IL" strike="noStrike" dirty="0">
                <a:solidFill>
                  <a:srgbClr val="FF0000"/>
                </a:solidFill>
              </a:rPr>
              <a:t> ליישם ובצעו אותו. בדקו אחרי ה</a:t>
            </a:r>
            <a:r>
              <a:rPr lang="he-IL" strike="noStrike" dirty="0"/>
              <a:t>ביצוע</a:t>
            </a:r>
            <a:r>
              <a:rPr lang="he-IL" strike="noStrike" baseline="0" dirty="0"/>
              <a:t> האם אתם מרגישים מעט טוב יותר? האם השיפור במצב רוחכם מספיק לכם?</a:t>
            </a:r>
          </a:p>
          <a:p>
            <a:r>
              <a:rPr lang="he-IL" strike="noStrike" baseline="0" dirty="0"/>
              <a:t>אם לא, קראו שוב את הרשימה, בחרו פריט נוסף ובצעו אותו.</a:t>
            </a:r>
            <a:endParaRPr lang="aa-ET" strike="noStrike"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24</a:t>
            </a:fld>
            <a:endParaRPr lang="he-IL"/>
          </a:p>
        </p:txBody>
      </p:sp>
    </p:spTree>
    <p:extLst>
      <p:ext uri="{BB962C8B-B14F-4D97-AF65-F5344CB8AC3E}">
        <p14:creationId xmlns:p14="http://schemas.microsoft.com/office/powerpoint/2010/main" val="2246162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2</a:t>
            </a:fld>
            <a:endParaRPr lang="he-IL"/>
          </a:p>
        </p:txBody>
      </p:sp>
    </p:spTree>
    <p:extLst>
      <p:ext uri="{BB962C8B-B14F-4D97-AF65-F5344CB8AC3E}">
        <p14:creationId xmlns:p14="http://schemas.microsoft.com/office/powerpoint/2010/main" val="3448370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aa-ET"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3</a:t>
            </a:fld>
            <a:endParaRPr lang="he-IL"/>
          </a:p>
        </p:txBody>
      </p:sp>
    </p:spTree>
    <p:extLst>
      <p:ext uri="{BB962C8B-B14F-4D97-AF65-F5344CB8AC3E}">
        <p14:creationId xmlns:p14="http://schemas.microsoft.com/office/powerpoint/2010/main" val="302011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aa-ET"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355131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dirty="0"/>
              <a:t>חשוב לחזור על הכללים המרכזיים בכל שיעור</a:t>
            </a:r>
            <a:r>
              <a:rPr lang="he-IL" dirty="0"/>
              <a:t>, </a:t>
            </a:r>
            <a:r>
              <a:rPr lang="x-none" dirty="0"/>
              <a:t>על מנת לבסס מרחב בטוח המאפשר שיח רגשי בין התלמידים.</a:t>
            </a:r>
            <a:endParaRPr lang="he-IL" dirty="0"/>
          </a:p>
        </p:txBody>
      </p:sp>
      <p:sp>
        <p:nvSpPr>
          <p:cNvPr id="184" name="Google Shape;18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65357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למורה: להזמין 3-5 תלמידים לשתף</a:t>
            </a:r>
            <a:endParaRPr lang="aa-ET" dirty="0"/>
          </a:p>
        </p:txBody>
      </p:sp>
      <p:sp>
        <p:nvSpPr>
          <p:cNvPr id="4" name="מציין מיקום של מספר שקופית 3"/>
          <p:cNvSpPr>
            <a:spLocks noGrp="1"/>
          </p:cNvSpPr>
          <p:nvPr>
            <p:ph type="sldNum" sz="quarter" idx="5"/>
          </p:nvPr>
        </p:nvSpPr>
        <p:spPr/>
        <p:txBody>
          <a:bodyPr/>
          <a:lstStyle/>
          <a:p>
            <a:fld id="{03636932-1D11-4359-B5AE-4A5A23CB4E91}" type="slidenum">
              <a:rPr lang="he-IL" smtClean="0"/>
              <a:t>8</a:t>
            </a:fld>
            <a:endParaRPr lang="he-IL"/>
          </a:p>
        </p:txBody>
      </p:sp>
    </p:spTree>
    <p:extLst>
      <p:ext uri="{BB962C8B-B14F-4D97-AF65-F5344CB8AC3E}">
        <p14:creationId xmlns:p14="http://schemas.microsoft.com/office/powerpoint/2010/main" val="3252346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מכוונה למעשה:</a:t>
            </a:r>
          </a:p>
          <a:p>
            <a:r>
              <a:rPr lang="he-IL" dirty="0"/>
              <a:t>המורה יבקש מהתלמידים להתייחס לדרכים שבהן יישמו את הכוונות שלהם מהשיעור הקודם, לתאר מקרים שחוו ובהם הייתה להם הזדמנות ליישם את שלמדו.</a:t>
            </a:r>
          </a:p>
          <a:p>
            <a:r>
              <a:rPr lang="he-IL" dirty="0"/>
              <a:t>לאחר שהתלמידים ישתפו, ניתן לשאול אותם מה הדברים שסייעו להם לקדם את הכוונות שלהם. </a:t>
            </a:r>
          </a:p>
          <a:p>
            <a:r>
              <a:rPr lang="he-IL" dirty="0"/>
              <a:t>במידה והתלמידים לא יישמו, ניתן לשאול מה הגורמים שעיכבו אותם ומה יכול לסייע להם בהמשך על מנת ליישם את הכוונות שלהם. </a:t>
            </a:r>
            <a:endParaRPr lang="aa-ET" dirty="0"/>
          </a:p>
        </p:txBody>
      </p:sp>
      <p:sp>
        <p:nvSpPr>
          <p:cNvPr id="4" name="מציין מיקום של מספר שקופית 3"/>
          <p:cNvSpPr>
            <a:spLocks noGrp="1"/>
          </p:cNvSpPr>
          <p:nvPr>
            <p:ph type="sldNum" sz="quarter" idx="5"/>
          </p:nvPr>
        </p:nvSpPr>
        <p:spPr/>
        <p:txBody>
          <a:bodyPr/>
          <a:lstStyle/>
          <a:p>
            <a:fld id="{03636932-1D11-4359-B5AE-4A5A23CB4E91}" type="slidenum">
              <a:rPr lang="he-IL" smtClean="0"/>
              <a:t>9</a:t>
            </a:fld>
            <a:endParaRPr lang="he-IL"/>
          </a:p>
        </p:txBody>
      </p:sp>
    </p:spTree>
    <p:extLst>
      <p:ext uri="{BB962C8B-B14F-4D97-AF65-F5344CB8AC3E}">
        <p14:creationId xmlns:p14="http://schemas.microsoft.com/office/powerpoint/2010/main" val="2045507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למורה: להקרין ו/או להשמיע את השיר אושר של עוזי חיטמן. יש קישור בשקף למילים ולשיר עצמו ביו-טיוב</a:t>
            </a:r>
            <a:endParaRPr lang="aa-ET"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11</a:t>
            </a:fld>
            <a:endParaRPr lang="he-IL"/>
          </a:p>
        </p:txBody>
      </p:sp>
    </p:spTree>
    <p:extLst>
      <p:ext uri="{BB962C8B-B14F-4D97-AF65-F5344CB8AC3E}">
        <p14:creationId xmlns:p14="http://schemas.microsoft.com/office/powerpoint/2010/main" val="2525199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dirty="0">
                <a:solidFill>
                  <a:srgbClr val="000000"/>
                </a:solidFill>
                <a:sym typeface="David"/>
              </a:rPr>
              <a:t>משימת המיון מאפשרת התייחסות בכיתה לגורמים השונים לאושר. חשוב להתייחס לדוגמאות השונות, תוך תשומת לב מיוחדת לדברים שיש בהם מרכיב של סיכון. לעיתים, ילדים בגיל ההתבגרות גורמים לעצמם אושר תוך לקיחת סיכון. </a:t>
            </a:r>
            <a:endParaRPr lang="he-IL" dirty="0"/>
          </a:p>
          <a:p>
            <a:endParaRPr lang="aa-ET"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12</a:t>
            </a:fld>
            <a:endParaRPr lang="he-IL"/>
          </a:p>
        </p:txBody>
      </p:sp>
    </p:spTree>
    <p:extLst>
      <p:ext uri="{BB962C8B-B14F-4D97-AF65-F5344CB8AC3E}">
        <p14:creationId xmlns:p14="http://schemas.microsoft.com/office/powerpoint/2010/main" val="551052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7147A38-8AC7-42C1-8968-5850273CB2FC}"/>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7BB7ED67-E8E0-4E88-A1AC-75DF1FA37D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8FC19BD5-60A3-41A1-AB04-D9FD83727B62}"/>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5" name="מציין מיקום של כותרת תחתונה 4">
            <a:extLst>
              <a:ext uri="{FF2B5EF4-FFF2-40B4-BE49-F238E27FC236}">
                <a16:creationId xmlns:a16="http://schemas.microsoft.com/office/drawing/2014/main" id="{94C9012E-ED58-4A8C-833F-7FA732B0AD4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D2D3883-84BD-460B-BC37-FFB530E8F319}"/>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007538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סרטונים/ שמע">
    <p:spTree>
      <p:nvGrpSpPr>
        <p:cNvPr id="1" name=""/>
        <p:cNvGrpSpPr/>
        <p:nvPr/>
      </p:nvGrpSpPr>
      <p:grpSpPr>
        <a:xfrm>
          <a:off x="0" y="0"/>
          <a:ext cx="0" cy="0"/>
          <a:chOff x="0" y="0"/>
          <a:chExt cx="0" cy="0"/>
        </a:xfrm>
      </p:grpSpPr>
      <p:sp>
        <p:nvSpPr>
          <p:cNvPr id="13" name="מלבן 12">
            <a:extLst>
              <a:ext uri="{FF2B5EF4-FFF2-40B4-BE49-F238E27FC236}">
                <a16:creationId xmlns:a16="http://schemas.microsoft.com/office/drawing/2014/main" id="{9E46C132-BDC5-43D8-BA7C-FC3E866A4C2B}"/>
              </a:ext>
            </a:extLst>
          </p:cNvPr>
          <p:cNvSpPr/>
          <p:nvPr userDrawn="1"/>
        </p:nvSpPr>
        <p:spPr>
          <a:xfrm>
            <a:off x="7673" y="0"/>
            <a:ext cx="3573727" cy="6858000"/>
          </a:xfrm>
          <a:prstGeom prst="rect">
            <a:avLst/>
          </a:prstGeom>
          <a:solidFill>
            <a:srgbClr val="87C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ציין מיקום של תאריך 4">
            <a:extLst>
              <a:ext uri="{FF2B5EF4-FFF2-40B4-BE49-F238E27FC236}">
                <a16:creationId xmlns:a16="http://schemas.microsoft.com/office/drawing/2014/main" id="{4B72EBE9-7051-4FA7-81E0-384F2B0B4D9D}"/>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6" name="מציין מיקום של כותרת תחתונה 5">
            <a:extLst>
              <a:ext uri="{FF2B5EF4-FFF2-40B4-BE49-F238E27FC236}">
                <a16:creationId xmlns:a16="http://schemas.microsoft.com/office/drawing/2014/main" id="{41582156-89AE-4316-8224-5A145493B7F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6ACB9BD-37F9-4ED2-9940-F02F375AAC2E}"/>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4" name="מציין מיקום של מדיה 3">
            <a:extLst>
              <a:ext uri="{FF2B5EF4-FFF2-40B4-BE49-F238E27FC236}">
                <a16:creationId xmlns:a16="http://schemas.microsoft.com/office/drawing/2014/main" id="{9A94978C-20E0-4188-8A8F-E4E5A0D821E1}"/>
              </a:ext>
            </a:extLst>
          </p:cNvPr>
          <p:cNvSpPr>
            <a:spLocks noGrp="1"/>
          </p:cNvSpPr>
          <p:nvPr>
            <p:ph type="media" sz="quarter" idx="13"/>
          </p:nvPr>
        </p:nvSpPr>
        <p:spPr>
          <a:xfrm>
            <a:off x="5464968" y="1611299"/>
            <a:ext cx="5376863" cy="4157662"/>
          </a:xfrm>
        </p:spPr>
        <p:txBody>
          <a:bodyPr/>
          <a:lstStyle/>
          <a:p>
            <a:endParaRPr lang="he-IL"/>
          </a:p>
        </p:txBody>
      </p:sp>
    </p:spTree>
    <p:extLst>
      <p:ext uri="{BB962C8B-B14F-4D97-AF65-F5344CB8AC3E}">
        <p14:creationId xmlns:p14="http://schemas.microsoft.com/office/powerpoint/2010/main" val="2225248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מה למדנו היום?">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87C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21" name="גרפיקה 20">
            <a:extLst>
              <a:ext uri="{FF2B5EF4-FFF2-40B4-BE49-F238E27FC236}">
                <a16:creationId xmlns:a16="http://schemas.microsoft.com/office/drawing/2014/main" id="{2B095457-4E3D-406E-8D76-9D7799D8E1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7234956">
            <a:off x="2188430" y="1157286"/>
            <a:ext cx="838200" cy="428625"/>
          </a:xfrm>
          <a:prstGeom prst="rect">
            <a:avLst/>
          </a:prstGeom>
        </p:spPr>
      </p:pic>
      <p:sp>
        <p:nvSpPr>
          <p:cNvPr id="7" name="מלבן 6">
            <a:extLst>
              <a:ext uri="{FF2B5EF4-FFF2-40B4-BE49-F238E27FC236}">
                <a16:creationId xmlns:a16="http://schemas.microsoft.com/office/drawing/2014/main" id="{2D5FF2F3-BFBA-4AF6-AA65-76E6C0DDF4CA}"/>
              </a:ext>
            </a:extLst>
          </p:cNvPr>
          <p:cNvSpPr/>
          <p:nvPr userDrawn="1"/>
        </p:nvSpPr>
        <p:spPr>
          <a:xfrm>
            <a:off x="2625010" y="230909"/>
            <a:ext cx="7536873" cy="1025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8000" b="1" dirty="0">
                <a:solidFill>
                  <a:srgbClr val="002060"/>
                </a:solidFill>
                <a:latin typeface="Calibri" panose="020F0502020204030204" pitchFamily="34" charset="0"/>
                <a:cs typeface="Calibri" panose="020F0502020204030204" pitchFamily="34" charset="0"/>
              </a:rPr>
              <a:t>מה למדנו היום?</a:t>
            </a:r>
          </a:p>
        </p:txBody>
      </p:sp>
      <p:sp>
        <p:nvSpPr>
          <p:cNvPr id="12" name="מציין מיקום תוכן 9">
            <a:extLst>
              <a:ext uri="{FF2B5EF4-FFF2-40B4-BE49-F238E27FC236}">
                <a16:creationId xmlns:a16="http://schemas.microsoft.com/office/drawing/2014/main" id="{8651C183-E377-499A-98F6-4B6AD1951E37}"/>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689813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שאלות- אפשרות 1">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87C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3191163" y="189529"/>
            <a:ext cx="6308436" cy="1107996"/>
          </a:xfrm>
          <a:prstGeom prst="rect">
            <a:avLst/>
          </a:prstGeom>
          <a:noFill/>
        </p:spPr>
        <p:txBody>
          <a:bodyPr wrap="square">
            <a:spAutoFit/>
          </a:bodyPr>
          <a:lstStyle/>
          <a:p>
            <a:r>
              <a:rPr lang="he-IL" sz="6600" b="1" dirty="0">
                <a:solidFill>
                  <a:srgbClr val="002060"/>
                </a:solidFill>
                <a:latin typeface="Calibri" panose="020F0502020204030204" pitchFamily="34" charset="0"/>
                <a:cs typeface="Calibri" panose="020F0502020204030204" pitchFamily="34" charset="0"/>
              </a:rPr>
              <a:t>שאלות לדיון בכיתה</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3918528" y="2246457"/>
            <a:ext cx="6638636" cy="3684588"/>
          </a:xfrm>
        </p:spPr>
        <p:txBody>
          <a:bodyPr/>
          <a:lstStyle>
            <a:lvl1pPr>
              <a:defRPr>
                <a:latin typeface="Calibri" panose="020F0502020204030204" pitchFamily="34" charset="0"/>
                <a:cs typeface="Calibri" panose="020F0502020204030204" pitchFamily="34" charset="0"/>
              </a:defRPr>
            </a:lvl1pPr>
          </a:lstStyle>
          <a:p>
            <a:pPr lvl="0"/>
            <a:r>
              <a:rPr lang="he-IL" dirty="0"/>
              <a:t>שאלה ראשונה</a:t>
            </a:r>
          </a:p>
          <a:p>
            <a:pPr lvl="0"/>
            <a:r>
              <a:rPr lang="he-IL" dirty="0"/>
              <a:t>שאלה שנייה</a:t>
            </a:r>
          </a:p>
          <a:p>
            <a:pPr lvl="0"/>
            <a:r>
              <a:rPr lang="he-IL" dirty="0"/>
              <a:t>שאלה שלישית</a:t>
            </a:r>
          </a:p>
          <a:p>
            <a:pPr lvl="0"/>
            <a:r>
              <a:rPr lang="he-IL" dirty="0"/>
              <a:t>שאלה רביעית</a:t>
            </a:r>
          </a:p>
        </p:txBody>
      </p:sp>
    </p:spTree>
    <p:extLst>
      <p:ext uri="{BB962C8B-B14F-4D97-AF65-F5344CB8AC3E}">
        <p14:creationId xmlns:p14="http://schemas.microsoft.com/office/powerpoint/2010/main" val="982024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מה המסר שלנו">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87C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3191163" y="189529"/>
            <a:ext cx="6308436" cy="1107996"/>
          </a:xfrm>
          <a:prstGeom prst="rect">
            <a:avLst/>
          </a:prstGeom>
          <a:noFill/>
        </p:spPr>
        <p:txBody>
          <a:bodyPr wrap="square">
            <a:spAutoFit/>
          </a:bodyPr>
          <a:lstStyle/>
          <a:p>
            <a:r>
              <a:rPr lang="he-IL" sz="6600" b="1" dirty="0">
                <a:solidFill>
                  <a:srgbClr val="002060"/>
                </a:solidFill>
                <a:latin typeface="Calibri" panose="020F0502020204030204" pitchFamily="34" charset="0"/>
                <a:cs typeface="Calibri" panose="020F0502020204030204" pitchFamily="34" charset="0"/>
              </a:rPr>
              <a:t>מה המסר שלנו?</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1505527" y="2246457"/>
            <a:ext cx="9051637" cy="3684588"/>
          </a:xfrm>
        </p:spPr>
        <p:txBody>
          <a:bodyPr/>
          <a:lstStyle>
            <a:lvl1pPr>
              <a:defRPr>
                <a:latin typeface="Calibri" panose="020F0502020204030204" pitchFamily="34" charset="0"/>
                <a:cs typeface="Calibri" panose="020F0502020204030204" pitchFamily="34" charset="0"/>
              </a:defRPr>
            </a:lvl1pPr>
          </a:lstStyle>
          <a:p>
            <a:pPr lvl="0"/>
            <a:r>
              <a:rPr lang="he-IL" dirty="0"/>
              <a:t>מסר ראשון</a:t>
            </a:r>
          </a:p>
          <a:p>
            <a:pPr lvl="0"/>
            <a:r>
              <a:rPr lang="he-IL" dirty="0"/>
              <a:t>מסר שני</a:t>
            </a:r>
          </a:p>
          <a:p>
            <a:pPr lvl="0"/>
            <a:r>
              <a:rPr lang="he-IL" dirty="0"/>
              <a:t>מסר שלישי</a:t>
            </a:r>
          </a:p>
        </p:txBody>
      </p:sp>
    </p:spTree>
    <p:extLst>
      <p:ext uri="{BB962C8B-B14F-4D97-AF65-F5344CB8AC3E}">
        <p14:creationId xmlns:p14="http://schemas.microsoft.com/office/powerpoint/2010/main" val="431111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ריק" type="blank">
  <p:cSld name="ריק">
    <p:spTree>
      <p:nvGrpSpPr>
        <p:cNvPr id="1" name="Shape 27"/>
        <p:cNvGrpSpPr/>
        <p:nvPr/>
      </p:nvGrpSpPr>
      <p:grpSpPr>
        <a:xfrm>
          <a:off x="0" y="0"/>
          <a:ext cx="0" cy="0"/>
          <a:chOff x="0" y="0"/>
          <a:chExt cx="0" cy="0"/>
        </a:xfrm>
      </p:grpSpPr>
      <p:sp>
        <p:nvSpPr>
          <p:cNvPr id="28" name="Google Shape;28;p3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9" name="Google Shape;2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0" name="Google Shape;30;p3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extLst>
      <p:ext uri="{BB962C8B-B14F-4D97-AF65-F5344CB8AC3E}">
        <p14:creationId xmlns:p14="http://schemas.microsoft.com/office/powerpoint/2010/main" val="327345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97A5297-0F4A-4808-B912-30B2B25EF9B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E4BCB68-8FB5-4987-8559-65DE044971B6}"/>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81739F5-2B3D-4156-9617-4B05722112AC}"/>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5" name="מציין מיקום של כותרת תחתונה 4">
            <a:extLst>
              <a:ext uri="{FF2B5EF4-FFF2-40B4-BE49-F238E27FC236}">
                <a16:creationId xmlns:a16="http://schemas.microsoft.com/office/drawing/2014/main" id="{0D3C894E-E245-4B8C-8DB9-4A232DE388C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C3BC05E-4182-4CB0-A066-6E6C35D9796E}"/>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4271546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D50F32-18B6-434C-803C-5DADE750794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96E1043-A571-4BA0-9564-6D8B7443B92A}"/>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2F050DA1-6AC1-4130-BB53-B678DA6C6EA8}"/>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1836B82F-4D40-4354-8EB8-6D3CCE7504A1}"/>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6" name="מציין מיקום של כותרת תחתונה 5">
            <a:extLst>
              <a:ext uri="{FF2B5EF4-FFF2-40B4-BE49-F238E27FC236}">
                <a16:creationId xmlns:a16="http://schemas.microsoft.com/office/drawing/2014/main" id="{94A6E356-3758-4674-8603-1A5915DE5DB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2425CCA-A435-4B29-B2D1-C73DA3B3CA67}"/>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711878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DC6F1E0-8728-42D4-8701-102D1FEC20CF}"/>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07A8304-3485-4CBB-BC5E-BBADBEE8D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C2F2394E-B9A0-4728-A5A3-39D64C2AEC87}"/>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00FB7765-33AE-44F7-B34F-6713DCA75D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8D4D3400-4679-4717-AD04-68F7021A052D}"/>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60D0A1A3-7AC9-4786-A9ED-8948C3C9772E}"/>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8" name="מציין מיקום של כותרת תחתונה 7">
            <a:extLst>
              <a:ext uri="{FF2B5EF4-FFF2-40B4-BE49-F238E27FC236}">
                <a16:creationId xmlns:a16="http://schemas.microsoft.com/office/drawing/2014/main" id="{CD42924F-9F23-4C00-B576-83ACF0CA398E}"/>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D6229996-F69A-45B1-81AC-827B9897A361}"/>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551344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מה נלמד היום">
    <p:spTree>
      <p:nvGrpSpPr>
        <p:cNvPr id="1" name=""/>
        <p:cNvGrpSpPr/>
        <p:nvPr/>
      </p:nvGrpSpPr>
      <p:grpSpPr>
        <a:xfrm>
          <a:off x="0" y="0"/>
          <a:ext cx="0" cy="0"/>
          <a:chOff x="0" y="0"/>
          <a:chExt cx="0" cy="0"/>
        </a:xfrm>
      </p:grpSpPr>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87C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21" name="גרפיקה 20">
            <a:extLst>
              <a:ext uri="{FF2B5EF4-FFF2-40B4-BE49-F238E27FC236}">
                <a16:creationId xmlns:a16="http://schemas.microsoft.com/office/drawing/2014/main" id="{2B095457-4E3D-406E-8D76-9D7799D8E1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137784" flipH="1" flipV="1">
            <a:off x="9720414" y="316224"/>
            <a:ext cx="1142698" cy="584334"/>
          </a:xfrm>
          <a:prstGeom prst="rect">
            <a:avLst/>
          </a:prstGeom>
        </p:spPr>
      </p:pic>
      <p:sp>
        <p:nvSpPr>
          <p:cNvPr id="7" name="מלבן 6">
            <a:extLst>
              <a:ext uri="{FF2B5EF4-FFF2-40B4-BE49-F238E27FC236}">
                <a16:creationId xmlns:a16="http://schemas.microsoft.com/office/drawing/2014/main" id="{2D5FF2F3-BFBA-4AF6-AA65-76E6C0DDF4CA}"/>
              </a:ext>
            </a:extLst>
          </p:cNvPr>
          <p:cNvSpPr/>
          <p:nvPr userDrawn="1"/>
        </p:nvSpPr>
        <p:spPr>
          <a:xfrm>
            <a:off x="2625010" y="230909"/>
            <a:ext cx="7536873" cy="1025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8000" b="1" dirty="0">
                <a:solidFill>
                  <a:srgbClr val="002060"/>
                </a:solidFill>
                <a:latin typeface="Calibri" panose="020F0502020204030204" pitchFamily="34" charset="0"/>
                <a:cs typeface="Calibri" panose="020F0502020204030204" pitchFamily="34" charset="0"/>
              </a:rPr>
              <a:t>מה נלמד היום?</a:t>
            </a:r>
          </a:p>
        </p:txBody>
      </p:sp>
      <p:sp>
        <p:nvSpPr>
          <p:cNvPr id="10" name="מציין מיקום תוכן 9">
            <a:extLst>
              <a:ext uri="{FF2B5EF4-FFF2-40B4-BE49-F238E27FC236}">
                <a16:creationId xmlns:a16="http://schemas.microsoft.com/office/drawing/2014/main" id="{7BC35D64-8124-4ADF-9883-D3A8B3089AE7}"/>
              </a:ext>
            </a:extLst>
          </p:cNvPr>
          <p:cNvSpPr>
            <a:spLocks noGrp="1"/>
          </p:cNvSpPr>
          <p:nvPr>
            <p:ph sz="quarter" idx="10"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1374352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כותרת">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87C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כותרת 1">
            <a:extLst>
              <a:ext uri="{FF2B5EF4-FFF2-40B4-BE49-F238E27FC236}">
                <a16:creationId xmlns:a16="http://schemas.microsoft.com/office/drawing/2014/main" id="{82DA3858-A582-4666-898A-E8682925F402}"/>
              </a:ext>
            </a:extLst>
          </p:cNvPr>
          <p:cNvSpPr>
            <a:spLocks noGrp="1"/>
          </p:cNvSpPr>
          <p:nvPr>
            <p:ph type="title" hasCustomPrompt="1"/>
          </p:nvPr>
        </p:nvSpPr>
        <p:spPr>
          <a:xfrm>
            <a:off x="838200" y="161492"/>
            <a:ext cx="10515600" cy="1325563"/>
          </a:xfrm>
        </p:spPr>
        <p:txBody>
          <a:bodyPr>
            <a:normAutofit/>
          </a:bodyPr>
          <a:lstStyle>
            <a:lvl1pPr algn="ctr">
              <a:defRPr sz="54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14" name="מציין מיקום תוכן 9">
            <a:extLst>
              <a:ext uri="{FF2B5EF4-FFF2-40B4-BE49-F238E27FC236}">
                <a16:creationId xmlns:a16="http://schemas.microsoft.com/office/drawing/2014/main" id="{CF0B13C3-0DDA-4534-9146-673046108CB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2424176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כללי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5383B93-3EBB-48BD-A197-ACD08DB2944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A45C36EB-845A-45CA-A399-53ECE50365B2}"/>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4" name="מציין מיקום של כותרת תחתונה 3">
            <a:extLst>
              <a:ext uri="{FF2B5EF4-FFF2-40B4-BE49-F238E27FC236}">
                <a16:creationId xmlns:a16="http://schemas.microsoft.com/office/drawing/2014/main" id="{0FA2624B-9F98-48FE-ADAF-1D97DC977374}"/>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F87C7E4B-CD0A-40FB-90DA-A8E32B5F41AE}"/>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10" name="מציין מיקום תוכן 9">
            <a:extLst>
              <a:ext uri="{FF2B5EF4-FFF2-40B4-BE49-F238E27FC236}">
                <a16:creationId xmlns:a16="http://schemas.microsoft.com/office/drawing/2014/main" id="{7A4E8B70-9E3F-425C-9911-215B73DB34A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310791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שאלות לדיון בכיתה">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87C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3191163" y="189529"/>
            <a:ext cx="6308436" cy="1107996"/>
          </a:xfrm>
          <a:prstGeom prst="rect">
            <a:avLst/>
          </a:prstGeom>
          <a:noFill/>
        </p:spPr>
        <p:txBody>
          <a:bodyPr wrap="square">
            <a:spAutoFit/>
          </a:bodyPr>
          <a:lstStyle/>
          <a:p>
            <a:r>
              <a:rPr lang="he-IL" sz="6600" b="1" dirty="0">
                <a:solidFill>
                  <a:srgbClr val="002060"/>
                </a:solidFill>
                <a:latin typeface="Calibri" panose="020F0502020204030204" pitchFamily="34" charset="0"/>
                <a:cs typeface="Calibri" panose="020F0502020204030204" pitchFamily="34" charset="0"/>
              </a:rPr>
              <a:t>שאלות לדיון בכיתה</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3918528" y="2246457"/>
            <a:ext cx="6638636" cy="3684588"/>
          </a:xfrm>
        </p:spPr>
        <p:txBody>
          <a:bodyPr/>
          <a:lstStyle>
            <a:lvl1pPr>
              <a:defRPr>
                <a:latin typeface="Calibri" panose="020F0502020204030204" pitchFamily="34" charset="0"/>
                <a:cs typeface="Calibri" panose="020F0502020204030204" pitchFamily="34" charset="0"/>
              </a:defRPr>
            </a:lvl1pPr>
          </a:lstStyle>
          <a:p>
            <a:pPr lvl="0"/>
            <a:r>
              <a:rPr lang="he-IL" dirty="0"/>
              <a:t>שאלה ראשונה</a:t>
            </a:r>
          </a:p>
          <a:p>
            <a:pPr lvl="0"/>
            <a:r>
              <a:rPr lang="he-IL" dirty="0"/>
              <a:t>שאלה שנייה</a:t>
            </a:r>
          </a:p>
          <a:p>
            <a:pPr lvl="0"/>
            <a:r>
              <a:rPr lang="he-IL" dirty="0"/>
              <a:t>שאלה שלישית</a:t>
            </a:r>
          </a:p>
          <a:p>
            <a:pPr lvl="0"/>
            <a:r>
              <a:rPr lang="he-IL" dirty="0"/>
              <a:t>שאלה רביעית</a:t>
            </a:r>
          </a:p>
        </p:txBody>
      </p:sp>
    </p:spTree>
    <p:extLst>
      <p:ext uri="{BB962C8B-B14F-4D97-AF65-F5344CB8AC3E}">
        <p14:creationId xmlns:p14="http://schemas.microsoft.com/office/powerpoint/2010/main" val="623870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87C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מציין מיקום של תמונה 2">
            <a:extLst>
              <a:ext uri="{FF2B5EF4-FFF2-40B4-BE49-F238E27FC236}">
                <a16:creationId xmlns:a16="http://schemas.microsoft.com/office/drawing/2014/main" id="{D8AC9ABE-3C47-4E3F-90EB-BE2C39F51A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63537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3DE3897B-57C0-46C1-99A1-EF01C69DBF6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ECAC9C8-94CA-4CD8-891D-3B126282E9C4}"/>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3E9CFD5-0081-40C3-92FE-18D2A611283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E9EB68D-8B77-4F94-BB97-F778B0AAB978}" type="datetimeFigureOut">
              <a:rPr lang="he-IL" smtClean="0"/>
              <a:t>ד'/ניסן/תשפ"ג</a:t>
            </a:fld>
            <a:endParaRPr lang="he-IL"/>
          </a:p>
        </p:txBody>
      </p:sp>
      <p:sp>
        <p:nvSpPr>
          <p:cNvPr id="5" name="מציין מיקום של כותרת תחתונה 4">
            <a:extLst>
              <a:ext uri="{FF2B5EF4-FFF2-40B4-BE49-F238E27FC236}">
                <a16:creationId xmlns:a16="http://schemas.microsoft.com/office/drawing/2014/main" id="{5F52E0EC-48D9-48C4-A852-9434367D40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3D40205B-84E6-4857-BFD7-CE98CEA8C1B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C33919C-8379-4110-9C07-A3FB54FC6405}" type="slidenum">
              <a:rPr lang="he-IL" smtClean="0"/>
              <a:t>‹#›</a:t>
            </a:fld>
            <a:endParaRPr lang="he-IL"/>
          </a:p>
        </p:txBody>
      </p:sp>
    </p:spTree>
    <p:extLst>
      <p:ext uri="{BB962C8B-B14F-4D97-AF65-F5344CB8AC3E}">
        <p14:creationId xmlns:p14="http://schemas.microsoft.com/office/powerpoint/2010/main" val="3673507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2" r:id="rId5"/>
    <p:sldLayoutId id="2147483663" r:id="rId6"/>
    <p:sldLayoutId id="2147483654" r:id="rId7"/>
    <p:sldLayoutId id="2147483655" r:id="rId8"/>
    <p:sldLayoutId id="2147483657" r:id="rId9"/>
    <p:sldLayoutId id="2147483664" r:id="rId10"/>
    <p:sldLayoutId id="2147483665" r:id="rId11"/>
    <p:sldLayoutId id="2147483666" r:id="rId12"/>
    <p:sldLayoutId id="2147483669" r:id="rId13"/>
    <p:sldLayoutId id="2147483670" r:id="rId14"/>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ane7Sqv8RVQ" TargetMode="External"/><Relationship Id="rId2" Type="http://schemas.openxmlformats.org/officeDocument/2006/relationships/hyperlink" Target="https://shironet.mako.co.il/artist?prfid=778&amp;lang=1" TargetMode="External"/><Relationship Id="rId1" Type="http://schemas.openxmlformats.org/officeDocument/2006/relationships/slideLayout" Target="../slideLayouts/slideLayout6.xml"/><Relationship Id="rId5" Type="http://schemas.openxmlformats.org/officeDocument/2006/relationships/hyperlink" Target="https://shironet.mako.co.il/artist?type=lyrics&amp;lang=1&amp;prfid=778&amp;wrkid=13633" TargetMode="External"/><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6.svg"/><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6.svg"/><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23.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6.sv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s://pop.education.gov.il/teaching-tools/teaching-practices/search-teaching-practices/student-agency/" TargetMode="External"/><Relationship Id="rId5" Type="http://schemas.openxmlformats.org/officeDocument/2006/relationships/image" Target="../media/image22.sv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8.sv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notesSlide" Target="../notesSlides/notesSlide5.xml"/><Relationship Id="rId16" Type="http://schemas.openxmlformats.org/officeDocument/2006/relationships/image" Target="../media/image42.svg"/><Relationship Id="rId1" Type="http://schemas.openxmlformats.org/officeDocument/2006/relationships/slideLayout" Target="../slideLayouts/slideLayout2.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9.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מלבן 28">
            <a:extLst>
              <a:ext uri="{FF2B5EF4-FFF2-40B4-BE49-F238E27FC236}">
                <a16:creationId xmlns:a16="http://schemas.microsoft.com/office/drawing/2014/main" id="{FA3F45E0-FBE1-454E-AA00-74A228EAA1C6}"/>
              </a:ext>
            </a:extLst>
          </p:cNvPr>
          <p:cNvSpPr/>
          <p:nvPr/>
        </p:nvSpPr>
        <p:spPr>
          <a:xfrm>
            <a:off x="7673" y="-121920"/>
            <a:ext cx="12192000" cy="5069932"/>
          </a:xfrm>
          <a:prstGeom prst="rect">
            <a:avLst/>
          </a:prstGeom>
          <a:solidFill>
            <a:srgbClr val="87C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מלבן 2">
            <a:extLst>
              <a:ext uri="{FF2B5EF4-FFF2-40B4-BE49-F238E27FC236}">
                <a16:creationId xmlns:a16="http://schemas.microsoft.com/office/drawing/2014/main" id="{AB5A58E6-3E8C-41F7-A006-FBCB6FD1EA00}"/>
              </a:ext>
            </a:extLst>
          </p:cNvPr>
          <p:cNvSpPr/>
          <p:nvPr/>
        </p:nvSpPr>
        <p:spPr>
          <a:xfrm>
            <a:off x="7673" y="2596626"/>
            <a:ext cx="12192000" cy="4263522"/>
          </a:xfrm>
          <a:prstGeom prst="rect">
            <a:avLst/>
          </a:prstGeom>
          <a:solidFill>
            <a:srgbClr val="005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4" name="תמונה 3">
            <a:extLst>
              <a:ext uri="{FF2B5EF4-FFF2-40B4-BE49-F238E27FC236}">
                <a16:creationId xmlns:a16="http://schemas.microsoft.com/office/drawing/2014/main" id="{FC597C1D-9ED8-420A-9EA9-A542C8319F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1545" y="66880"/>
            <a:ext cx="7762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מלבן 4">
            <a:extLst>
              <a:ext uri="{FF2B5EF4-FFF2-40B4-BE49-F238E27FC236}">
                <a16:creationId xmlns:a16="http://schemas.microsoft.com/office/drawing/2014/main" id="{2B8EF0F8-90DD-433D-894C-960AC1D5239D}"/>
              </a:ext>
            </a:extLst>
          </p:cNvPr>
          <p:cNvSpPr/>
          <p:nvPr/>
        </p:nvSpPr>
        <p:spPr>
          <a:xfrm>
            <a:off x="-113931" y="800732"/>
            <a:ext cx="1524451" cy="400110"/>
          </a:xfrm>
          <a:prstGeom prst="rect">
            <a:avLst/>
          </a:prstGeom>
        </p:spPr>
        <p:txBody>
          <a:bodyPr wrap="square">
            <a:spAutoFit/>
          </a:bodyPr>
          <a:lstStyle/>
          <a:p>
            <a:pPr algn="ctr">
              <a:lnSpc>
                <a:spcPts val="800"/>
              </a:lnSpc>
            </a:pPr>
            <a:r>
              <a:rPr lang="he-IL" sz="900" dirty="0">
                <a:solidFill>
                  <a:schemeClr val="bg1"/>
                </a:solidFill>
                <a:latin typeface="Calibri" panose="020F0502020204030204" pitchFamily="34" charset="0"/>
                <a:cs typeface="Calibri" panose="020F0502020204030204" pitchFamily="34" charset="0"/>
              </a:rPr>
              <a:t>משרד החינוך</a:t>
            </a:r>
          </a:p>
          <a:p>
            <a:pPr algn="ctr">
              <a:lnSpc>
                <a:spcPts val="800"/>
              </a:lnSpc>
            </a:pPr>
            <a:r>
              <a:rPr lang="he-IL" sz="900" dirty="0" err="1">
                <a:solidFill>
                  <a:schemeClr val="bg1"/>
                </a:solidFill>
                <a:latin typeface="Calibri" panose="020F0502020204030204" pitchFamily="34" charset="0"/>
                <a:cs typeface="Calibri" panose="020F0502020204030204" pitchFamily="34" charset="0"/>
              </a:rPr>
              <a:t>מינהל</a:t>
            </a:r>
            <a:r>
              <a:rPr lang="he-IL" sz="900" dirty="0">
                <a:solidFill>
                  <a:schemeClr val="bg1"/>
                </a:solidFill>
                <a:latin typeface="Calibri" panose="020F0502020204030204" pitchFamily="34" charset="0"/>
                <a:cs typeface="Calibri" panose="020F0502020204030204" pitchFamily="34" charset="0"/>
              </a:rPr>
              <a:t> פדגוגי</a:t>
            </a:r>
            <a:endParaRPr lang="en-US" sz="900" dirty="0">
              <a:solidFill>
                <a:schemeClr val="bg1"/>
              </a:solidFill>
              <a:latin typeface="Calibri" panose="020F0502020204030204" pitchFamily="34" charset="0"/>
              <a:cs typeface="Calibri" panose="020F0502020204030204" pitchFamily="34" charset="0"/>
            </a:endParaRPr>
          </a:p>
          <a:p>
            <a:pPr algn="ctr">
              <a:lnSpc>
                <a:spcPts val="800"/>
              </a:lnSpc>
            </a:pPr>
            <a:r>
              <a:rPr lang="he-IL" sz="900" dirty="0">
                <a:solidFill>
                  <a:schemeClr val="bg1"/>
                </a:solidFill>
                <a:latin typeface="Calibri" panose="020F0502020204030204" pitchFamily="34" charset="0"/>
                <a:cs typeface="Calibri" panose="020F0502020204030204" pitchFamily="34" charset="0"/>
              </a:rPr>
              <a:t>אגף בכיר שירות פסיכולוגי ייעוצי</a:t>
            </a:r>
          </a:p>
        </p:txBody>
      </p:sp>
      <p:sp>
        <p:nvSpPr>
          <p:cNvPr id="7" name="מלבן 6">
            <a:extLst>
              <a:ext uri="{FF2B5EF4-FFF2-40B4-BE49-F238E27FC236}">
                <a16:creationId xmlns:a16="http://schemas.microsoft.com/office/drawing/2014/main" id="{E027117B-69E5-4AAA-B77C-1A1D1E8542FB}"/>
              </a:ext>
            </a:extLst>
          </p:cNvPr>
          <p:cNvSpPr/>
          <p:nvPr/>
        </p:nvSpPr>
        <p:spPr>
          <a:xfrm>
            <a:off x="1808596" y="410548"/>
            <a:ext cx="9221755" cy="5119350"/>
          </a:xfrm>
          <a:prstGeom prst="rect">
            <a:avLst/>
          </a:prstGeom>
        </p:spPr>
        <p:txBody>
          <a:bodyPr wrap="square">
            <a:spAutoFit/>
          </a:bodyPr>
          <a:lstStyle/>
          <a:p>
            <a:pPr algn="ctr">
              <a:lnSpc>
                <a:spcPts val="5600"/>
              </a:lnSpc>
            </a:pPr>
            <a:r>
              <a:rPr lang="he-IL" sz="4800" kern="0" dirty="0">
                <a:solidFill>
                  <a:srgbClr val="002060"/>
                </a:solidFill>
                <a:latin typeface="Calibri" panose="020F0502020204030204" pitchFamily="34" charset="0"/>
                <a:cs typeface="Calibri" panose="020F0502020204030204" pitchFamily="34" charset="0"/>
                <a:sym typeface="Arial"/>
              </a:rPr>
              <a:t>יחידת לימוד בכישורי חיים בנושא</a:t>
            </a:r>
          </a:p>
          <a:p>
            <a:pPr algn="ctr">
              <a:lnSpc>
                <a:spcPts val="5600"/>
              </a:lnSpc>
            </a:pPr>
            <a:r>
              <a:rPr kumimoji="0" lang="he-IL" sz="48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מיומנויות לחיזוק כוחות</a:t>
            </a:r>
          </a:p>
          <a:p>
            <a:pPr algn="ctr">
              <a:lnSpc>
                <a:spcPts val="5600"/>
              </a:lnSpc>
            </a:pPr>
            <a:r>
              <a:rPr lang="he-IL" sz="4800" b="1" kern="0" dirty="0">
                <a:solidFill>
                  <a:srgbClr val="002060"/>
                </a:solidFill>
                <a:latin typeface="Calibri" panose="020F0502020204030204" pitchFamily="34" charset="0"/>
                <a:cs typeface="Calibri" panose="020F0502020204030204" pitchFamily="34" charset="0"/>
                <a:sym typeface="Arial"/>
              </a:rPr>
              <a:t>ל</a:t>
            </a:r>
            <a:r>
              <a:rPr kumimoji="0" lang="he-IL" sz="48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התנהלות מיטבית</a:t>
            </a:r>
            <a:br>
              <a:rPr kumimoji="0" lang="en-US" sz="48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br>
            <a:br>
              <a:rPr kumimoji="0" lang="he-IL" sz="96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br>
            <a:br>
              <a:rPr lang="he-IL" sz="4800" b="1" kern="0" dirty="0">
                <a:solidFill>
                  <a:srgbClr val="002060"/>
                </a:solidFill>
                <a:latin typeface="Calibri" panose="020F0502020204030204" pitchFamily="34" charset="0"/>
                <a:cs typeface="Calibri" panose="020F0502020204030204" pitchFamily="34" charset="0"/>
                <a:sym typeface="Arial"/>
              </a:rPr>
            </a:br>
            <a:endParaRPr lang="he-IL" sz="4800" b="1" kern="0" dirty="0">
              <a:solidFill>
                <a:srgbClr val="002060"/>
              </a:solidFill>
              <a:latin typeface="Calibri" panose="020F0502020204030204" pitchFamily="34" charset="0"/>
              <a:cs typeface="Calibri" panose="020F0502020204030204" pitchFamily="34" charset="0"/>
              <a:sym typeface="Arial"/>
            </a:endParaRPr>
          </a:p>
          <a:p>
            <a:pPr algn="ctr">
              <a:lnSpc>
                <a:spcPts val="5600"/>
              </a:lnSpc>
            </a:pPr>
            <a:endParaRPr lang="he-IL" sz="4800" dirty="0">
              <a:solidFill>
                <a:srgbClr val="002060"/>
              </a:solidFill>
              <a:latin typeface="Calibri" panose="020F0502020204030204" pitchFamily="34" charset="0"/>
              <a:cs typeface="Calibri" panose="020F0502020204030204" pitchFamily="34" charset="0"/>
            </a:endParaRPr>
          </a:p>
        </p:txBody>
      </p:sp>
      <p:sp>
        <p:nvSpPr>
          <p:cNvPr id="12" name="תיבת טקסט 11">
            <a:extLst>
              <a:ext uri="{FF2B5EF4-FFF2-40B4-BE49-F238E27FC236}">
                <a16:creationId xmlns:a16="http://schemas.microsoft.com/office/drawing/2014/main" id="{BD2C2BE8-6928-497C-B9ED-07A4D22CC4D1}"/>
              </a:ext>
            </a:extLst>
          </p:cNvPr>
          <p:cNvSpPr txBox="1"/>
          <p:nvPr/>
        </p:nvSpPr>
        <p:spPr>
          <a:xfrm>
            <a:off x="1484777" y="2719722"/>
            <a:ext cx="9221754" cy="2031325"/>
          </a:xfrm>
          <a:prstGeom prst="rect">
            <a:avLst/>
          </a:prstGeom>
          <a:noFill/>
        </p:spPr>
        <p:txBody>
          <a:bodyPr wrap="square">
            <a:spAutoFit/>
          </a:bodyPr>
          <a:lstStyle/>
          <a:p>
            <a:pPr algn="ctr"/>
            <a:r>
              <a:rPr lang="he-IL" sz="4000" kern="0" dirty="0">
                <a:solidFill>
                  <a:schemeClr val="bg1"/>
                </a:solidFill>
                <a:latin typeface="Calibri" panose="020F0502020204030204" pitchFamily="34" charset="0"/>
                <a:ea typeface="Calibri"/>
                <a:cs typeface="Calibri" panose="020F0502020204030204" pitchFamily="34" charset="0"/>
                <a:sym typeface="Calibri"/>
              </a:rPr>
              <a:t>שיעור שני</a:t>
            </a:r>
            <a:endParaRPr lang="he-IL" sz="4000" kern="0" dirty="0">
              <a:solidFill>
                <a:schemeClr val="bg1"/>
              </a:solidFill>
              <a:latin typeface="Calibri" panose="020F0502020204030204" pitchFamily="34" charset="0"/>
              <a:cs typeface="Calibri" panose="020F0502020204030204" pitchFamily="34" charset="0"/>
              <a:sym typeface="Arial"/>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schemeClr val="bg2"/>
                </a:solidFill>
                <a:effectLst/>
                <a:uLnTx/>
                <a:uFillTx/>
                <a:latin typeface="Calibri" panose="020F0502020204030204"/>
                <a:ea typeface="+mn-ea"/>
                <a:cs typeface="Arial" panose="020B0604020202020204" pitchFamily="34" charset="0"/>
              </a:rPr>
              <a:t>"סוד האושר והסיפוק נמצא בליבו של האדם" </a:t>
            </a:r>
            <a:r>
              <a:rPr kumimoji="0" lang="he-IL" sz="2400" b="1" i="0" u="none" strike="noStrike" kern="1200" cap="none" spc="0" normalizeH="0" baseline="0" noProof="0" dirty="0">
                <a:ln>
                  <a:noFill/>
                </a:ln>
                <a:solidFill>
                  <a:schemeClr val="bg2"/>
                </a:solidFill>
                <a:effectLst/>
                <a:uLnTx/>
                <a:uFillTx/>
                <a:latin typeface="Calibri" panose="020F0502020204030204"/>
                <a:ea typeface="+mn-ea"/>
                <a:cs typeface="Arial" panose="020B0604020202020204" pitchFamily="34" charset="0"/>
              </a:rPr>
              <a:t>(הרמב"ם)</a:t>
            </a:r>
          </a:p>
          <a:p>
            <a:pPr lvl="0" algn="ctr"/>
            <a:r>
              <a:rPr lang="he-IL" sz="5400" b="1" kern="0" dirty="0">
                <a:solidFill>
                  <a:schemeClr val="bg1"/>
                </a:solidFill>
                <a:latin typeface="Calibri" panose="020F0502020204030204" pitchFamily="34" charset="0"/>
                <a:ea typeface="Calibri"/>
                <a:cs typeface="Calibri" panose="020F0502020204030204" pitchFamily="34" charset="0"/>
                <a:sym typeface="Calibri"/>
              </a:rPr>
              <a:t>מוסיפים אושר לחיים</a:t>
            </a:r>
          </a:p>
        </p:txBody>
      </p:sp>
      <p:pic>
        <p:nvPicPr>
          <p:cNvPr id="26" name="גרפיקה 25">
            <a:extLst>
              <a:ext uri="{FF2B5EF4-FFF2-40B4-BE49-F238E27FC236}">
                <a16:creationId xmlns:a16="http://schemas.microsoft.com/office/drawing/2014/main" id="{2F54593A-6648-431C-9385-76CBD961A5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0" y="5025113"/>
            <a:ext cx="5292969" cy="1368450"/>
          </a:xfrm>
          <a:prstGeom prst="rect">
            <a:avLst/>
          </a:prstGeom>
        </p:spPr>
      </p:pic>
      <p:sp>
        <p:nvSpPr>
          <p:cNvPr id="22" name="TextBox 11">
            <a:extLst>
              <a:ext uri="{FF2B5EF4-FFF2-40B4-BE49-F238E27FC236}">
                <a16:creationId xmlns:a16="http://schemas.microsoft.com/office/drawing/2014/main" id="{5C26E662-7F49-4D65-ADA1-A3CFCE9FC615}"/>
              </a:ext>
            </a:extLst>
          </p:cNvPr>
          <p:cNvSpPr txBox="1"/>
          <p:nvPr/>
        </p:nvSpPr>
        <p:spPr>
          <a:xfrm>
            <a:off x="-1173372" y="5154090"/>
            <a:ext cx="6426575" cy="820225"/>
          </a:xfrm>
          <a:prstGeom prst="rect">
            <a:avLst/>
          </a:prstGeom>
          <a:noFill/>
        </p:spPr>
        <p:txBody>
          <a:bodyPr wrap="square">
            <a:spAutoFit/>
          </a:bodyPr>
          <a:lstStyle/>
          <a:p>
            <a:pPr algn="ctr">
              <a:lnSpc>
                <a:spcPct val="110000"/>
              </a:lnSpc>
              <a:buClr>
                <a:srgbClr val="000000"/>
              </a:buClr>
              <a:defRPr/>
            </a:pPr>
            <a:r>
              <a:rPr kumimoji="0" lang="he-IL" sz="2400" b="1" i="0" u="none" strike="noStrike" kern="0" cap="none" spc="0" normalizeH="0" baseline="0" noProof="0" dirty="0">
                <a:ln>
                  <a:noFill/>
                </a:ln>
                <a:solidFill>
                  <a:srgbClr val="002060"/>
                </a:solidFill>
                <a:effectLst/>
                <a:uLnTx/>
                <a:uFillTx/>
                <a:latin typeface="Calibri Light" panose="020F0302020204030204" pitchFamily="34" charset="0"/>
                <a:ea typeface="Calibri"/>
                <a:cs typeface="Calibri Light" panose="020F0302020204030204" pitchFamily="34" charset="0"/>
                <a:sym typeface="Calibri"/>
              </a:rPr>
              <a:t>מיומנות מרכזית</a:t>
            </a:r>
            <a:br>
              <a:rPr kumimoji="0" lang="en-US" sz="2400" b="1" i="0" u="none" strike="noStrike" kern="0" cap="none" spc="0" normalizeH="0" baseline="0" noProof="0" dirty="0">
                <a:ln>
                  <a:noFill/>
                </a:ln>
                <a:solidFill>
                  <a:srgbClr val="002060"/>
                </a:solidFill>
                <a:effectLst/>
                <a:uLnTx/>
                <a:uFillTx/>
                <a:latin typeface="Calibri Light" panose="020F0302020204030204" pitchFamily="34" charset="0"/>
                <a:ea typeface="Calibri"/>
                <a:cs typeface="Calibri Light" panose="020F0302020204030204" pitchFamily="34" charset="0"/>
                <a:sym typeface="Calibri"/>
              </a:rPr>
            </a:br>
            <a:r>
              <a:rPr lang="he-IL" sz="2000" dirty="0">
                <a:solidFill>
                  <a:srgbClr val="002060"/>
                </a:solidFill>
                <a:latin typeface="Calibri Light" panose="020F0302020204030204" pitchFamily="34" charset="0"/>
                <a:ea typeface="David"/>
                <a:cs typeface="Calibri Light" panose="020F0302020204030204" pitchFamily="34" charset="0"/>
                <a:sym typeface="David"/>
              </a:rPr>
              <a:t>מודעות עצמית: מסוגלות עצמית</a:t>
            </a:r>
            <a:endParaRPr kumimoji="0" lang="he-IL" sz="2000" i="0" u="none" strike="noStrike" kern="0" cap="none" spc="0" normalizeH="0" baseline="0" noProof="0" dirty="0">
              <a:ln>
                <a:noFill/>
              </a:ln>
              <a:solidFill>
                <a:srgbClr val="002060"/>
              </a:solidFill>
              <a:effectLst/>
              <a:uLnTx/>
              <a:uFillTx/>
              <a:latin typeface="Calibri Light" panose="020F0302020204030204" pitchFamily="34" charset="0"/>
              <a:ea typeface="Calibri"/>
              <a:cs typeface="Calibri Light" panose="020F0302020204030204" pitchFamily="34" charset="0"/>
              <a:sym typeface="Calibri"/>
            </a:endParaRPr>
          </a:p>
        </p:txBody>
      </p:sp>
      <p:sp>
        <p:nvSpPr>
          <p:cNvPr id="13" name="תיבת טקסט 12">
            <a:extLst>
              <a:ext uri="{FF2B5EF4-FFF2-40B4-BE49-F238E27FC236}">
                <a16:creationId xmlns:a16="http://schemas.microsoft.com/office/drawing/2014/main" id="{0D0D38DF-2529-4779-91E0-FD3504A02758}"/>
              </a:ext>
            </a:extLst>
          </p:cNvPr>
          <p:cNvSpPr txBox="1"/>
          <p:nvPr/>
        </p:nvSpPr>
        <p:spPr>
          <a:xfrm>
            <a:off x="8760992" y="4529609"/>
            <a:ext cx="3368269" cy="2246769"/>
          </a:xfrm>
          <a:prstGeom prst="rect">
            <a:avLst/>
          </a:prstGeom>
          <a:noFill/>
        </p:spPr>
        <p:txBody>
          <a:bodyPr wrap="square">
            <a:spAutoFit/>
          </a:bodyPr>
          <a:lstStyle/>
          <a:p>
            <a:pPr algn="ctr">
              <a:lnSpc>
                <a:spcPts val="5600"/>
              </a:lnSpc>
            </a:pPr>
            <a:r>
              <a:rPr lang="he-IL" sz="4800" b="1" dirty="0">
                <a:solidFill>
                  <a:srgbClr val="87C6E9"/>
                </a:solidFill>
                <a:latin typeface="Calibri" panose="020F0502020204030204" pitchFamily="34" charset="0"/>
                <a:cs typeface="Calibri" panose="020F0502020204030204" pitchFamily="34" charset="0"/>
              </a:rPr>
              <a:t>שכבת ו' – מותאם לתלמודי תורה</a:t>
            </a:r>
          </a:p>
        </p:txBody>
      </p:sp>
      <p:pic>
        <p:nvPicPr>
          <p:cNvPr id="16" name="גרפיקה 15" descr="מצוין קו מיתאר">
            <a:extLst>
              <a:ext uri="{FF2B5EF4-FFF2-40B4-BE49-F238E27FC236}">
                <a16:creationId xmlns:a16="http://schemas.microsoft.com/office/drawing/2014/main" id="{40EF6172-3C11-483D-A414-5919063D537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84435" y="754341"/>
            <a:ext cx="914400" cy="914400"/>
          </a:xfrm>
          <a:prstGeom prst="rect">
            <a:avLst/>
          </a:prstGeom>
        </p:spPr>
      </p:pic>
      <p:pic>
        <p:nvPicPr>
          <p:cNvPr id="14" name="Picture 2" descr="https://lh4.googleusercontent.com/8nRRSCAcVTz6bY4JOpdRVQLqYC2-9FNFzr01ZHnANkdWoXgfBA8ZiUiq5SdUpJlx1NvNt1_xVh4dNYQztGfeqFRU3E1WRjRHcksMLGmdX4hu_WPe7nX_DKwB5he-5rid4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99505" y="91461"/>
            <a:ext cx="1457325" cy="638175"/>
          </a:xfrm>
          <a:prstGeom prst="rect">
            <a:avLst/>
          </a:prstGeom>
          <a:noFill/>
          <a:extLst>
            <a:ext uri="{909E8E84-426E-40DD-AFC4-6F175D3DCCD1}">
              <a14:hiddenFill xmlns:a14="http://schemas.microsoft.com/office/drawing/2010/main">
                <a:solidFill>
                  <a:srgbClr val="FFFFFF"/>
                </a:solidFill>
              </a14:hiddenFill>
            </a:ext>
          </a:extLst>
        </p:spPr>
      </p:pic>
      <p:sp>
        <p:nvSpPr>
          <p:cNvPr id="17" name="תיבת טקסט 4">
            <a:extLst>
              <a:ext uri="{FF2B5EF4-FFF2-40B4-BE49-F238E27FC236}">
                <a16:creationId xmlns:a16="http://schemas.microsoft.com/office/drawing/2014/main" id="{0DC4E83A-36BC-4B8C-9437-C87FDF4BF241}"/>
              </a:ext>
            </a:extLst>
          </p:cNvPr>
          <p:cNvSpPr txBox="1"/>
          <p:nvPr/>
        </p:nvSpPr>
        <p:spPr>
          <a:xfrm>
            <a:off x="1108773" y="673408"/>
            <a:ext cx="1638791" cy="553998"/>
          </a:xfrm>
          <a:prstGeom prst="rect">
            <a:avLst/>
          </a:prstGeom>
          <a:noFill/>
        </p:spPr>
        <p:txBody>
          <a:bodyPr wrap="square" rtlCol="1">
            <a:spAutoFit/>
          </a:bodyPr>
          <a:lstStyle/>
          <a:p>
            <a:pPr algn="ctr">
              <a:buClr>
                <a:schemeClr val="dk1"/>
              </a:buClr>
              <a:buSzPts val="1800"/>
            </a:pPr>
            <a:r>
              <a:rPr lang="he-IL" b="1" dirty="0">
                <a:solidFill>
                  <a:schemeClr val="dk1"/>
                </a:solidFill>
                <a:latin typeface="Calibri" panose="020F0502020204030204" pitchFamily="34" charset="0"/>
                <a:cs typeface="Calibri" panose="020F0502020204030204" pitchFamily="34" charset="0"/>
                <a:sym typeface="DM Sans"/>
              </a:rPr>
              <a:t>כישורי חיים</a:t>
            </a:r>
            <a:endParaRPr lang="he-IL" b="1" dirty="0">
              <a:solidFill>
                <a:srgbClr val="1E9EE4"/>
              </a:solidFill>
              <a:latin typeface="Calibri" panose="020F0502020204030204" pitchFamily="34" charset="0"/>
              <a:cs typeface="Calibri" panose="020F0502020204030204" pitchFamily="34" charset="0"/>
              <a:sym typeface="DM Sans"/>
            </a:endParaRPr>
          </a:p>
          <a:p>
            <a:pPr algn="ctr">
              <a:buClr>
                <a:schemeClr val="dk1"/>
              </a:buClr>
              <a:buSzPts val="1800"/>
            </a:pPr>
            <a:r>
              <a:rPr lang="he-IL" sz="1200" b="1" dirty="0">
                <a:solidFill>
                  <a:srgbClr val="1E9EE4"/>
                </a:solidFill>
                <a:latin typeface="Calibri" panose="020F0502020204030204" pitchFamily="34" charset="0"/>
                <a:cs typeface="Calibri" panose="020F0502020204030204" pitchFamily="34" charset="0"/>
                <a:sym typeface="DM Sans"/>
              </a:rPr>
              <a:t>לגדול </a:t>
            </a:r>
            <a:r>
              <a:rPr lang="he-IL" sz="1200" b="1" dirty="0">
                <a:solidFill>
                  <a:srgbClr val="1795DA"/>
                </a:solidFill>
                <a:latin typeface="Calibri" panose="020F0502020204030204" pitchFamily="34" charset="0"/>
                <a:cs typeface="Calibri" panose="020F0502020204030204" pitchFamily="34" charset="0"/>
                <a:sym typeface="DM Sans"/>
              </a:rPr>
              <a:t>עם כ"ח בחמ"ד</a:t>
            </a:r>
          </a:p>
        </p:txBody>
      </p:sp>
      <p:sp>
        <p:nvSpPr>
          <p:cNvPr id="18" name="TextBox 17"/>
          <p:cNvSpPr txBox="1"/>
          <p:nvPr/>
        </p:nvSpPr>
        <p:spPr>
          <a:xfrm>
            <a:off x="11379200" y="-68393"/>
            <a:ext cx="750061" cy="338554"/>
          </a:xfrm>
          <a:prstGeom prst="rect">
            <a:avLst/>
          </a:prstGeom>
          <a:noFill/>
        </p:spPr>
        <p:txBody>
          <a:bodyPr wrap="square" rtlCol="1">
            <a:spAutoFit/>
          </a:bodyPr>
          <a:lstStyle/>
          <a:p>
            <a:r>
              <a:rPr lang="he-IL" sz="1600" b="1" dirty="0">
                <a:solidFill>
                  <a:srgbClr val="005485"/>
                </a:solidFill>
                <a:latin typeface="Tahoma" panose="020B0604030504040204" pitchFamily="34" charset="0"/>
                <a:ea typeface="Tahoma" panose="020B0604030504040204" pitchFamily="34" charset="0"/>
                <a:cs typeface="Tahoma" panose="020B0604030504040204" pitchFamily="34" charset="0"/>
              </a:rPr>
              <a:t>בס"ד</a:t>
            </a:r>
          </a:p>
        </p:txBody>
      </p:sp>
    </p:spTree>
    <p:extLst>
      <p:ext uri="{BB962C8B-B14F-4D97-AF65-F5344CB8AC3E}">
        <p14:creationId xmlns:p14="http://schemas.microsoft.com/office/powerpoint/2010/main" val="3492925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930218" y="161493"/>
            <a:ext cx="3086493" cy="1007432"/>
          </a:xfrm>
        </p:spPr>
        <p:txBody>
          <a:bodyPr>
            <a:normAutofit/>
          </a:bodyPr>
          <a:lstStyle/>
          <a:p>
            <a:r>
              <a:rPr lang="he-IL" sz="6000" dirty="0">
                <a:solidFill>
                  <a:srgbClr val="ECE200"/>
                </a:solidFill>
              </a:rPr>
              <a:t>אושר</a:t>
            </a:r>
          </a:p>
        </p:txBody>
      </p:sp>
      <p:sp>
        <p:nvSpPr>
          <p:cNvPr id="3" name="מציין מיקום תוכן 2"/>
          <p:cNvSpPr>
            <a:spLocks noGrp="1"/>
          </p:cNvSpPr>
          <p:nvPr>
            <p:ph sz="quarter" idx="13"/>
          </p:nvPr>
        </p:nvSpPr>
        <p:spPr>
          <a:xfrm>
            <a:off x="6147757" y="1627892"/>
            <a:ext cx="2448809" cy="2195367"/>
          </a:xfrm>
        </p:spPr>
        <p:txBody>
          <a:bodyPr>
            <a:noAutofit/>
          </a:bodyPr>
          <a:lstStyle/>
          <a:p>
            <a:pPr marL="0" indent="0">
              <a:lnSpc>
                <a:spcPct val="120000"/>
              </a:lnSpc>
              <a:buNone/>
            </a:pPr>
            <a:br>
              <a:rPr lang="he-IL" sz="1800" b="1" dirty="0">
                <a:solidFill>
                  <a:srgbClr val="006666"/>
                </a:solidFill>
              </a:rPr>
            </a:br>
            <a:r>
              <a:rPr lang="he-IL" b="1" dirty="0">
                <a:solidFill>
                  <a:srgbClr val="006666"/>
                </a:solidFill>
              </a:rPr>
              <a:t>אושר </a:t>
            </a:r>
            <a:r>
              <a:rPr lang="he-IL" b="1" dirty="0" err="1">
                <a:solidFill>
                  <a:srgbClr val="006666"/>
                </a:solidFill>
              </a:rPr>
              <a:t>אושר</a:t>
            </a:r>
            <a:br>
              <a:rPr lang="he-IL" b="1" dirty="0">
                <a:solidFill>
                  <a:srgbClr val="006666"/>
                </a:solidFill>
              </a:rPr>
            </a:br>
            <a:r>
              <a:rPr lang="he-IL" b="1" dirty="0">
                <a:solidFill>
                  <a:srgbClr val="006666"/>
                </a:solidFill>
              </a:rPr>
              <a:t>תגיד כבר אושר</a:t>
            </a:r>
            <a:br>
              <a:rPr lang="he-IL" b="1" dirty="0">
                <a:solidFill>
                  <a:srgbClr val="006666"/>
                </a:solidFill>
              </a:rPr>
            </a:br>
            <a:r>
              <a:rPr lang="he-IL" b="1" dirty="0">
                <a:solidFill>
                  <a:srgbClr val="006666"/>
                </a:solidFill>
              </a:rPr>
              <a:t>אתה פה או שם</a:t>
            </a:r>
            <a:br>
              <a:rPr lang="he-IL" b="1" dirty="0">
                <a:solidFill>
                  <a:srgbClr val="006666"/>
                </a:solidFill>
              </a:rPr>
            </a:br>
            <a:r>
              <a:rPr lang="he-IL" b="1" dirty="0">
                <a:solidFill>
                  <a:srgbClr val="006666"/>
                </a:solidFill>
              </a:rPr>
              <a:t>...</a:t>
            </a:r>
            <a:br>
              <a:rPr lang="he-IL" b="1" dirty="0">
                <a:solidFill>
                  <a:srgbClr val="660066"/>
                </a:solidFill>
              </a:rPr>
            </a:br>
            <a:endParaRPr lang="he-IL" sz="1050" b="1" dirty="0">
              <a:solidFill>
                <a:srgbClr val="660066"/>
              </a:solidFill>
            </a:endParaRPr>
          </a:p>
        </p:txBody>
      </p:sp>
      <p:sp>
        <p:nvSpPr>
          <p:cNvPr id="4" name="TextBox 3"/>
          <p:cNvSpPr txBox="1"/>
          <p:nvPr/>
        </p:nvSpPr>
        <p:spPr>
          <a:xfrm>
            <a:off x="4381607" y="3657200"/>
            <a:ext cx="4246204" cy="2492990"/>
          </a:xfrm>
          <a:prstGeom prst="rect">
            <a:avLst/>
          </a:prstGeom>
          <a:noFill/>
        </p:spPr>
        <p:txBody>
          <a:bodyPr wrap="square" rtlCol="1">
            <a:spAutoFit/>
          </a:bodyPr>
          <a:lstStyle/>
          <a:p>
            <a:pPr>
              <a:lnSpc>
                <a:spcPct val="150000"/>
              </a:lnSpc>
            </a:pPr>
            <a:br>
              <a:rPr lang="he-IL" sz="2000" b="1" dirty="0">
                <a:solidFill>
                  <a:srgbClr val="006666"/>
                </a:solidFill>
                <a:latin typeface="Calibri" panose="020F0502020204030204" pitchFamily="34" charset="0"/>
                <a:cs typeface="Calibri" panose="020F0502020204030204" pitchFamily="34" charset="0"/>
              </a:rPr>
            </a:br>
            <a:r>
              <a:rPr lang="he-IL" sz="2800" b="1" dirty="0">
                <a:solidFill>
                  <a:srgbClr val="006666"/>
                </a:solidFill>
                <a:latin typeface="Calibri" panose="020F0502020204030204" pitchFamily="34" charset="0"/>
                <a:cs typeface="Calibri" panose="020F0502020204030204" pitchFamily="34" charset="0"/>
              </a:rPr>
              <a:t>לא ברחוב אחר ולא בבית זר</a:t>
            </a:r>
            <a:br>
              <a:rPr lang="he-IL" sz="2800" b="1" dirty="0">
                <a:solidFill>
                  <a:srgbClr val="006666"/>
                </a:solidFill>
                <a:latin typeface="Calibri" panose="020F0502020204030204" pitchFamily="34" charset="0"/>
                <a:cs typeface="Calibri" panose="020F0502020204030204" pitchFamily="34" charset="0"/>
              </a:rPr>
            </a:br>
            <a:r>
              <a:rPr lang="he-IL" sz="2800" b="1" dirty="0">
                <a:solidFill>
                  <a:srgbClr val="006666"/>
                </a:solidFill>
                <a:latin typeface="Calibri" panose="020F0502020204030204" pitchFamily="34" charset="0"/>
                <a:cs typeface="Calibri" panose="020F0502020204030204" pitchFamily="34" charset="0"/>
              </a:rPr>
              <a:t>לא ביום אחר ולא בלב נסתר</a:t>
            </a:r>
            <a:br>
              <a:rPr lang="he-IL" sz="2800" b="1" dirty="0">
                <a:solidFill>
                  <a:srgbClr val="006666"/>
                </a:solidFill>
                <a:latin typeface="Calibri" panose="020F0502020204030204" pitchFamily="34" charset="0"/>
                <a:cs typeface="Calibri" panose="020F0502020204030204" pitchFamily="34" charset="0"/>
              </a:rPr>
            </a:br>
            <a:r>
              <a:rPr lang="he-IL" sz="2800" b="1" dirty="0">
                <a:solidFill>
                  <a:srgbClr val="006666"/>
                </a:solidFill>
                <a:latin typeface="Calibri" panose="020F0502020204030204" pitchFamily="34" charset="0"/>
                <a:cs typeface="Calibri" panose="020F0502020204030204" pitchFamily="34" charset="0"/>
              </a:rPr>
              <a:t>האושר בתוכי הוא גר</a:t>
            </a:r>
          </a:p>
        </p:txBody>
      </p:sp>
      <p:sp>
        <p:nvSpPr>
          <p:cNvPr id="5" name="TextBox 4"/>
          <p:cNvSpPr txBox="1"/>
          <p:nvPr/>
        </p:nvSpPr>
        <p:spPr>
          <a:xfrm>
            <a:off x="5099901" y="965652"/>
            <a:ext cx="2554664" cy="369332"/>
          </a:xfrm>
          <a:prstGeom prst="rect">
            <a:avLst/>
          </a:prstGeom>
          <a:noFill/>
        </p:spPr>
        <p:txBody>
          <a:bodyPr wrap="square" rtlCol="1">
            <a:spAutoFit/>
          </a:bodyPr>
          <a:lstStyle/>
          <a:p>
            <a:r>
              <a:rPr lang="he-IL" b="1" dirty="0"/>
              <a:t>מילים ולחן: </a:t>
            </a:r>
            <a:r>
              <a:rPr lang="he-IL" b="1" dirty="0">
                <a:hlinkClick r:id="rId2"/>
              </a:rPr>
              <a:t>עוזי חיטמן</a:t>
            </a:r>
            <a:endParaRPr lang="he-IL" dirty="0"/>
          </a:p>
        </p:txBody>
      </p:sp>
      <p:sp>
        <p:nvSpPr>
          <p:cNvPr id="7" name="מלבן 6"/>
          <p:cNvSpPr/>
          <p:nvPr/>
        </p:nvSpPr>
        <p:spPr>
          <a:xfrm>
            <a:off x="9490579" y="6150190"/>
            <a:ext cx="2611224" cy="456535"/>
          </a:xfrm>
          <a:prstGeom prst="rect">
            <a:avLst/>
          </a:prstGeom>
        </p:spPr>
        <p:txBody>
          <a:bodyPr wrap="square">
            <a:spAutoFit/>
          </a:bodyPr>
          <a:lstStyle/>
          <a:p>
            <a:pPr marL="152400" lvl="0">
              <a:lnSpc>
                <a:spcPct val="150000"/>
              </a:lnSpc>
              <a:buClr>
                <a:schemeClr val="dk1"/>
              </a:buClr>
              <a:buSzPts val="2000"/>
            </a:pPr>
            <a:r>
              <a:rPr lang="he-IL" dirty="0">
                <a:solidFill>
                  <a:srgbClr val="000000"/>
                </a:solidFill>
                <a:sym typeface="David"/>
              </a:rPr>
              <a:t> אפשר </a:t>
            </a:r>
            <a:r>
              <a:rPr lang="he-IL" dirty="0">
                <a:solidFill>
                  <a:srgbClr val="000000"/>
                </a:solidFill>
                <a:sym typeface="David"/>
                <a:hlinkClick r:id="rId3">
                  <a:extLst>
                    <a:ext uri="{A12FA001-AC4F-418D-AE19-62706E023703}">
                      <ahyp:hlinkClr xmlns:ahyp="http://schemas.microsoft.com/office/drawing/2018/hyperlinkcolor" val="tx"/>
                    </a:ext>
                  </a:extLst>
                </a:hlinkClick>
              </a:rPr>
              <a:t>להשמיע</a:t>
            </a:r>
            <a:r>
              <a:rPr lang="he-IL" dirty="0">
                <a:solidFill>
                  <a:srgbClr val="000000"/>
                </a:solidFill>
                <a:sym typeface="David"/>
              </a:rPr>
              <a:t> את השיר</a:t>
            </a:r>
            <a:endParaRPr lang="he-IL" dirty="0">
              <a:solidFill>
                <a:srgbClr val="000000"/>
              </a:solidFill>
            </a:endParaRPr>
          </a:p>
        </p:txBody>
      </p:sp>
      <p:pic>
        <p:nvPicPr>
          <p:cNvPr id="1026" name="Picture 2" descr="Break, Hammock, Time Out, Leisure Ti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805" y="3605632"/>
            <a:ext cx="3619304" cy="2596126"/>
          </a:xfrm>
          <a:prstGeom prst="rect">
            <a:avLst/>
          </a:prstGeom>
          <a:noFill/>
          <a:extLst>
            <a:ext uri="{909E8E84-426E-40DD-AFC4-6F175D3DCCD1}">
              <a14:hiddenFill xmlns:a14="http://schemas.microsoft.com/office/drawing/2010/main">
                <a:solidFill>
                  <a:srgbClr val="FFFFFF"/>
                </a:solidFill>
              </a14:hiddenFill>
            </a:ext>
          </a:extLst>
        </p:spPr>
      </p:pic>
      <p:sp>
        <p:nvSpPr>
          <p:cNvPr id="10" name="מלבן 9"/>
          <p:cNvSpPr/>
          <p:nvPr/>
        </p:nvSpPr>
        <p:spPr>
          <a:xfrm>
            <a:off x="8915400" y="5780858"/>
            <a:ext cx="3186403" cy="369332"/>
          </a:xfrm>
          <a:prstGeom prst="rect">
            <a:avLst/>
          </a:prstGeom>
        </p:spPr>
        <p:txBody>
          <a:bodyPr wrap="square">
            <a:spAutoFit/>
          </a:bodyPr>
          <a:lstStyle/>
          <a:p>
            <a:pPr marL="152400"/>
            <a:r>
              <a:rPr lang="he-IL" dirty="0">
                <a:solidFill>
                  <a:srgbClr val="000000"/>
                </a:solidFill>
                <a:latin typeface="Calibri" panose="020F0502020204030204" pitchFamily="34" charset="0"/>
              </a:rPr>
              <a:t>*מילות השיר </a:t>
            </a:r>
            <a:r>
              <a:rPr lang="he-IL" u="sng" dirty="0">
                <a:solidFill>
                  <a:srgbClr val="000000"/>
                </a:solidFill>
                <a:latin typeface="Calibri" panose="020F0502020204030204" pitchFamily="34" charset="0"/>
                <a:hlinkClick r:id="rId5"/>
              </a:rPr>
              <a:t>אושר / עוזי חיטמן </a:t>
            </a:r>
            <a:endParaRPr lang="he-IL" dirty="0"/>
          </a:p>
        </p:txBody>
      </p:sp>
      <p:sp>
        <p:nvSpPr>
          <p:cNvPr id="11" name="תיבת טקסט 10">
            <a:extLst>
              <a:ext uri="{FF2B5EF4-FFF2-40B4-BE49-F238E27FC236}">
                <a16:creationId xmlns:a16="http://schemas.microsoft.com/office/drawing/2014/main" id="{F9A20109-7B86-419A-90F6-D97B0337DAA4}"/>
              </a:ext>
            </a:extLst>
          </p:cNvPr>
          <p:cNvSpPr txBox="1"/>
          <p:nvPr/>
        </p:nvSpPr>
        <p:spPr>
          <a:xfrm>
            <a:off x="-174355" y="1600534"/>
            <a:ext cx="6098582" cy="107721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srgbClr val="FFC000">
                    <a:lumMod val="50000"/>
                  </a:srgbClr>
                </a:solidFill>
                <a:effectLst/>
                <a:uLnTx/>
                <a:uFillTx/>
                <a:latin typeface="Calibri" panose="020F0502020204030204"/>
                <a:ea typeface="+mn-ea"/>
                <a:cs typeface="Arial" panose="020B0604020202020204" pitchFamily="34" charset="0"/>
              </a:rPr>
              <a:t>"סוד האושר והסיפוק נמצא בליבו של האדם" </a:t>
            </a:r>
            <a:r>
              <a:rPr kumimoji="0" lang="he-IL" sz="2400" b="1" i="0" u="none" strike="noStrike" kern="1200" cap="none" spc="0" normalizeH="0" baseline="0" noProof="0" dirty="0">
                <a:ln>
                  <a:noFill/>
                </a:ln>
                <a:solidFill>
                  <a:srgbClr val="FFC000">
                    <a:lumMod val="50000"/>
                  </a:srgbClr>
                </a:solidFill>
                <a:effectLst/>
                <a:uLnTx/>
                <a:uFillTx/>
                <a:latin typeface="Calibri" panose="020F0502020204030204"/>
                <a:ea typeface="+mn-ea"/>
                <a:cs typeface="Arial" panose="020B0604020202020204" pitchFamily="34" charset="0"/>
              </a:rPr>
              <a:t>(הרמב"ם)</a:t>
            </a:r>
          </a:p>
        </p:txBody>
      </p:sp>
    </p:spTree>
    <p:extLst>
      <p:ext uri="{BB962C8B-B14F-4D97-AF65-F5344CB8AC3E}">
        <p14:creationId xmlns:p14="http://schemas.microsoft.com/office/powerpoint/2010/main" val="225606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5184F69-C64B-4396-9247-AF2640432764}"/>
              </a:ext>
            </a:extLst>
          </p:cNvPr>
          <p:cNvSpPr>
            <a:spLocks noGrp="1"/>
          </p:cNvSpPr>
          <p:nvPr>
            <p:ph type="title"/>
          </p:nvPr>
        </p:nvSpPr>
        <p:spPr/>
        <p:txBody>
          <a:bodyPr/>
          <a:lstStyle/>
          <a:p>
            <a:r>
              <a:rPr lang="he-IL" dirty="0"/>
              <a:t>אושר</a:t>
            </a:r>
            <a:r>
              <a:rPr lang="he-IL" sz="4000" dirty="0"/>
              <a:t>/ עוזי חיטמן</a:t>
            </a:r>
            <a:endParaRPr lang="aa-ET" dirty="0"/>
          </a:p>
        </p:txBody>
      </p:sp>
      <p:sp>
        <p:nvSpPr>
          <p:cNvPr id="3" name="מציין מיקום תוכן 2">
            <a:extLst>
              <a:ext uri="{FF2B5EF4-FFF2-40B4-BE49-F238E27FC236}">
                <a16:creationId xmlns:a16="http://schemas.microsoft.com/office/drawing/2014/main" id="{A5FC10EF-8E5B-4F86-B7A2-6CADC3E113D2}"/>
              </a:ext>
            </a:extLst>
          </p:cNvPr>
          <p:cNvSpPr>
            <a:spLocks noGrp="1"/>
          </p:cNvSpPr>
          <p:nvPr>
            <p:ph sz="quarter" idx="13"/>
          </p:nvPr>
        </p:nvSpPr>
        <p:spPr>
          <a:xfrm>
            <a:off x="973059" y="1941094"/>
            <a:ext cx="10806546" cy="4234499"/>
          </a:xfrm>
        </p:spPr>
        <p:txBody>
          <a:bodyPr>
            <a:noAutofit/>
          </a:bodyPr>
          <a:lstStyle/>
          <a:p>
            <a:pPr marL="152400" marR="0" lvl="0" indent="0" algn="r" rtl="1">
              <a:lnSpc>
                <a:spcPct val="150000"/>
              </a:lnSpc>
              <a:spcBef>
                <a:spcPts val="0"/>
              </a:spcBef>
              <a:spcAft>
                <a:spcPts val="0"/>
              </a:spcAft>
              <a:buClr>
                <a:schemeClr val="dk1"/>
              </a:buClr>
              <a:buSzPts val="2000"/>
              <a:buFont typeface="Arial"/>
              <a:buNone/>
            </a:pPr>
            <a:r>
              <a:rPr lang="he-IL" sz="3200" b="1" dirty="0">
                <a:ln>
                  <a:solidFill>
                    <a:sysClr val="windowText" lastClr="000000"/>
                  </a:solidFill>
                </a:ln>
                <a:solidFill>
                  <a:srgbClr val="ECE200"/>
                </a:solidFill>
                <a:sym typeface="David"/>
              </a:rPr>
              <a:t>שאלות לדיון:</a:t>
            </a:r>
            <a:endParaRPr lang="he-IL" sz="3200" b="1" dirty="0">
              <a:ln>
                <a:solidFill>
                  <a:sysClr val="windowText" lastClr="000000"/>
                </a:solidFill>
              </a:ln>
              <a:solidFill>
                <a:srgbClr val="ECE200"/>
              </a:solidFill>
            </a:endParaRPr>
          </a:p>
          <a:p>
            <a:pPr marL="609600" marR="0" lvl="0" indent="-457200" algn="r" rtl="1">
              <a:lnSpc>
                <a:spcPct val="150000"/>
              </a:lnSpc>
              <a:spcBef>
                <a:spcPts val="0"/>
              </a:spcBef>
              <a:spcAft>
                <a:spcPts val="0"/>
              </a:spcAft>
              <a:buClr>
                <a:schemeClr val="dk1"/>
              </a:buClr>
              <a:buSzPts val="2000"/>
              <a:buFont typeface="Arial"/>
              <a:buAutoNum type="arabicPeriod"/>
            </a:pPr>
            <a:r>
              <a:rPr lang="he-IL" sz="2400" dirty="0">
                <a:solidFill>
                  <a:srgbClr val="000000"/>
                </a:solidFill>
                <a:sym typeface="David"/>
              </a:rPr>
              <a:t>אילו תחושות, רגשות ומחשבות עולים בכם כשאתם קוראים/שומעים את השיר?</a:t>
            </a:r>
            <a:endParaRPr lang="he-IL" sz="2400" dirty="0">
              <a:solidFill>
                <a:srgbClr val="000000"/>
              </a:solidFill>
            </a:endParaRPr>
          </a:p>
          <a:p>
            <a:pPr marL="609600" marR="0" lvl="0" indent="-457200" algn="r" rtl="1">
              <a:lnSpc>
                <a:spcPct val="150000"/>
              </a:lnSpc>
              <a:spcBef>
                <a:spcPts val="0"/>
              </a:spcBef>
              <a:spcAft>
                <a:spcPts val="0"/>
              </a:spcAft>
              <a:buClr>
                <a:schemeClr val="dk1"/>
              </a:buClr>
              <a:buSzPts val="2000"/>
              <a:buFont typeface="Arial"/>
              <a:buAutoNum type="arabicPeriod"/>
            </a:pPr>
            <a:r>
              <a:rPr lang="he-IL" sz="2400" dirty="0">
                <a:solidFill>
                  <a:srgbClr val="000000"/>
                </a:solidFill>
                <a:sym typeface="David"/>
              </a:rPr>
              <a:t>כיצד מוצג האושר בשיר?</a:t>
            </a:r>
            <a:endParaRPr lang="he-IL" sz="2400" dirty="0">
              <a:solidFill>
                <a:srgbClr val="000000"/>
              </a:solidFill>
            </a:endParaRPr>
          </a:p>
          <a:p>
            <a:pPr marL="609600" marR="0" lvl="0" indent="-457200" algn="r" rtl="1">
              <a:lnSpc>
                <a:spcPct val="150000"/>
              </a:lnSpc>
              <a:spcBef>
                <a:spcPts val="0"/>
              </a:spcBef>
              <a:spcAft>
                <a:spcPts val="0"/>
              </a:spcAft>
              <a:buClr>
                <a:schemeClr val="dk1"/>
              </a:buClr>
              <a:buSzPts val="2000"/>
              <a:buFont typeface="Arial"/>
              <a:buAutoNum type="arabicPeriod"/>
            </a:pPr>
            <a:r>
              <a:rPr lang="he-IL" sz="2400" dirty="0">
                <a:solidFill>
                  <a:srgbClr val="000000"/>
                </a:solidFill>
                <a:sym typeface="David"/>
              </a:rPr>
              <a:t>כיצד אנחנו יכולים לייצר בתוכנו תחושת אושר לפי השיר?</a:t>
            </a:r>
          </a:p>
          <a:p>
            <a:pPr marL="609600" marR="0" lvl="0" indent="-457200" algn="r" rtl="1">
              <a:lnSpc>
                <a:spcPct val="150000"/>
              </a:lnSpc>
              <a:spcBef>
                <a:spcPts val="0"/>
              </a:spcBef>
              <a:spcAft>
                <a:spcPts val="0"/>
              </a:spcAft>
              <a:buClr>
                <a:schemeClr val="dk1"/>
              </a:buClr>
              <a:buSzPts val="2000"/>
              <a:buFont typeface="Arial"/>
              <a:buAutoNum type="arabicPeriod"/>
            </a:pPr>
            <a:r>
              <a:rPr lang="he-IL" sz="2400" dirty="0">
                <a:sym typeface="David"/>
              </a:rPr>
              <a:t>מה המסר שכותב השיר מבקש להעביר לנו?</a:t>
            </a:r>
            <a:endParaRPr lang="he-IL" sz="2400" dirty="0"/>
          </a:p>
          <a:p>
            <a:pPr marL="609600" marR="0" lvl="0" indent="-457200" algn="r" rtl="1">
              <a:lnSpc>
                <a:spcPct val="150000"/>
              </a:lnSpc>
              <a:spcBef>
                <a:spcPts val="0"/>
              </a:spcBef>
              <a:spcAft>
                <a:spcPts val="0"/>
              </a:spcAft>
              <a:buClr>
                <a:schemeClr val="dk1"/>
              </a:buClr>
              <a:buSzPts val="2000"/>
              <a:buFont typeface="Arial"/>
              <a:buAutoNum type="arabicPeriod"/>
            </a:pPr>
            <a:r>
              <a:rPr lang="he-IL" sz="2400" dirty="0">
                <a:solidFill>
                  <a:srgbClr val="000000"/>
                </a:solidFill>
                <a:sym typeface="David"/>
              </a:rPr>
              <a:t>האם הגדרת האושר בשיר מתאימה למה שלמדנו בשיעור הקודם?</a:t>
            </a:r>
            <a:endParaRPr lang="he-IL" sz="2400" dirty="0">
              <a:solidFill>
                <a:srgbClr val="000000"/>
              </a:solidFill>
            </a:endParaRPr>
          </a:p>
          <a:p>
            <a:pPr marL="0" indent="0">
              <a:lnSpc>
                <a:spcPct val="150000"/>
              </a:lnSpc>
              <a:buNone/>
            </a:pPr>
            <a:endParaRPr lang="he-IL" sz="2400" b="0" dirty="0">
              <a:effectLst/>
            </a:endParaRPr>
          </a:p>
          <a:p>
            <a:pPr marL="0" indent="0">
              <a:lnSpc>
                <a:spcPct val="150000"/>
              </a:lnSpc>
              <a:buNone/>
            </a:pPr>
            <a:br>
              <a:rPr lang="he-IL" sz="2400" b="0" dirty="0">
                <a:effectLst/>
              </a:rPr>
            </a:br>
            <a:endParaRPr lang="aa-ET" sz="2400" dirty="0"/>
          </a:p>
        </p:txBody>
      </p:sp>
      <p:pic>
        <p:nvPicPr>
          <p:cNvPr id="6" name="תמונה 5"/>
          <p:cNvPicPr>
            <a:picLocks noChangeAspect="1"/>
          </p:cNvPicPr>
          <p:nvPr/>
        </p:nvPicPr>
        <p:blipFill>
          <a:blip r:embed="rId3"/>
          <a:stretch>
            <a:fillRect/>
          </a:stretch>
        </p:blipFill>
        <p:spPr>
          <a:xfrm>
            <a:off x="13069" y="4157221"/>
            <a:ext cx="4021304" cy="2472411"/>
          </a:xfrm>
          <a:prstGeom prst="rect">
            <a:avLst/>
          </a:prstGeom>
        </p:spPr>
      </p:pic>
    </p:spTree>
    <p:extLst>
      <p:ext uri="{BB962C8B-B14F-4D97-AF65-F5344CB8AC3E}">
        <p14:creationId xmlns:p14="http://schemas.microsoft.com/office/powerpoint/2010/main" val="2118011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1F53310-00C6-41C2-B0F4-ED3EE7674A52}"/>
              </a:ext>
            </a:extLst>
          </p:cNvPr>
          <p:cNvSpPr>
            <a:spLocks noGrp="1"/>
          </p:cNvSpPr>
          <p:nvPr>
            <p:ph type="title"/>
          </p:nvPr>
        </p:nvSpPr>
        <p:spPr/>
        <p:txBody>
          <a:bodyPr/>
          <a:lstStyle/>
          <a:p>
            <a:r>
              <a:rPr lang="he-IL" dirty="0"/>
              <a:t>מזהים את מקורות האושר בחיינו</a:t>
            </a:r>
            <a:endParaRPr lang="aa-ET" dirty="0"/>
          </a:p>
        </p:txBody>
      </p:sp>
      <p:sp>
        <p:nvSpPr>
          <p:cNvPr id="3" name="מציין מיקום תוכן 2">
            <a:extLst>
              <a:ext uri="{FF2B5EF4-FFF2-40B4-BE49-F238E27FC236}">
                <a16:creationId xmlns:a16="http://schemas.microsoft.com/office/drawing/2014/main" id="{F8F4BC15-B430-429A-BF2C-6027815B31FF}"/>
              </a:ext>
            </a:extLst>
          </p:cNvPr>
          <p:cNvSpPr>
            <a:spLocks noGrp="1"/>
          </p:cNvSpPr>
          <p:nvPr>
            <p:ph sz="quarter" idx="13"/>
          </p:nvPr>
        </p:nvSpPr>
        <p:spPr>
          <a:xfrm>
            <a:off x="3205112" y="1824960"/>
            <a:ext cx="8501549" cy="4622624"/>
          </a:xfrm>
        </p:spPr>
        <p:txBody>
          <a:bodyPr vert="horz" lIns="91440" tIns="45720" rIns="91440" bIns="45720" rtlCol="1">
            <a:noAutofit/>
          </a:bodyPr>
          <a:lstStyle/>
          <a:p>
            <a:pPr marL="609600" indent="-457200" algn="just">
              <a:lnSpc>
                <a:spcPct val="150000"/>
              </a:lnSpc>
              <a:spcBef>
                <a:spcPts val="0"/>
              </a:spcBef>
              <a:buClr>
                <a:schemeClr val="dk1"/>
              </a:buClr>
              <a:buSzPts val="2000"/>
              <a:buAutoNum type="arabicPeriod"/>
            </a:pPr>
            <a:r>
              <a:rPr lang="he-IL" sz="2400" dirty="0">
                <a:solidFill>
                  <a:srgbClr val="000000"/>
                </a:solidFill>
                <a:sym typeface="David"/>
              </a:rPr>
              <a:t>כתבו במחברת מהם הדברים שגורמים לכם אושר (10-15 פריטים).</a:t>
            </a:r>
          </a:p>
          <a:p>
            <a:pPr marL="609600" indent="-457200">
              <a:lnSpc>
                <a:spcPct val="150000"/>
              </a:lnSpc>
              <a:spcBef>
                <a:spcPts val="0"/>
              </a:spcBef>
              <a:buClr>
                <a:schemeClr val="dk1"/>
              </a:buClr>
              <a:buSzPts val="2000"/>
              <a:buAutoNum type="arabicPeriod"/>
            </a:pPr>
            <a:r>
              <a:rPr lang="he-IL" sz="2400" dirty="0">
                <a:solidFill>
                  <a:srgbClr val="000000"/>
                </a:solidFill>
                <a:sym typeface="David"/>
              </a:rPr>
              <a:t>חלקו את הדברים שכתבתם לפי מרכיבי הטבלה: </a:t>
            </a:r>
            <a:br>
              <a:rPr lang="he-IL" sz="2400" dirty="0">
                <a:solidFill>
                  <a:srgbClr val="000000"/>
                </a:solidFill>
                <a:sym typeface="David"/>
              </a:rPr>
            </a:br>
            <a:r>
              <a:rPr lang="he-IL" sz="2400" dirty="0">
                <a:solidFill>
                  <a:srgbClr val="000000"/>
                </a:solidFill>
                <a:sym typeface="David"/>
              </a:rPr>
              <a:t>דברים שעושים לבד, עם חברים, עם משפחה, דורשים כסף, דברים שדורשים תכנון מראש, דברים שיש בהם מרכיב של סיכון. </a:t>
            </a:r>
          </a:p>
          <a:p>
            <a:pPr marL="609600" indent="-457200" algn="just">
              <a:lnSpc>
                <a:spcPct val="150000"/>
              </a:lnSpc>
              <a:spcBef>
                <a:spcPts val="0"/>
              </a:spcBef>
              <a:buClr>
                <a:schemeClr val="dk1"/>
              </a:buClr>
              <a:buSzPts val="2000"/>
              <a:buAutoNum type="arabicPeriod"/>
            </a:pPr>
            <a:r>
              <a:rPr lang="he-IL" sz="2400" dirty="0">
                <a:solidFill>
                  <a:srgbClr val="000000"/>
                </a:solidFill>
                <a:sym typeface="David"/>
              </a:rPr>
              <a:t>סיפרו את הפריטים בכל יחידת מיון וכתבו את המספר הסופי בתחתית כל עמודה. </a:t>
            </a:r>
          </a:p>
          <a:p>
            <a:pPr marL="609600" indent="-457200" algn="just">
              <a:lnSpc>
                <a:spcPct val="150000"/>
              </a:lnSpc>
              <a:spcBef>
                <a:spcPts val="0"/>
              </a:spcBef>
              <a:buClr>
                <a:schemeClr val="dk1"/>
              </a:buClr>
              <a:buSzPts val="2000"/>
              <a:buAutoNum type="arabicPeriod"/>
            </a:pPr>
            <a:r>
              <a:rPr lang="he-IL" sz="2400" dirty="0">
                <a:solidFill>
                  <a:srgbClr val="000000"/>
                </a:solidFill>
                <a:sym typeface="David"/>
              </a:rPr>
              <a:t>התבוננו בטבלה המלאה - מה למדתם על עצמכם מתוך המיון – </a:t>
            </a:r>
          </a:p>
          <a:p>
            <a:pPr marL="152400" indent="0" algn="just">
              <a:lnSpc>
                <a:spcPct val="150000"/>
              </a:lnSpc>
              <a:spcBef>
                <a:spcPts val="0"/>
              </a:spcBef>
              <a:buClr>
                <a:schemeClr val="dk1"/>
              </a:buClr>
              <a:buSzPts val="2000"/>
              <a:buNone/>
            </a:pPr>
            <a:r>
              <a:rPr lang="he-IL" sz="2400" dirty="0">
                <a:solidFill>
                  <a:srgbClr val="000000"/>
                </a:solidFill>
                <a:sym typeface="David"/>
              </a:rPr>
              <a:t>      מה מאפיין את הדברים שגורמים לכם אושר?</a:t>
            </a:r>
            <a:endParaRPr lang="he-IL" sz="2400" dirty="0">
              <a:solidFill>
                <a:srgbClr val="000000"/>
              </a:solidFill>
            </a:endParaRPr>
          </a:p>
        </p:txBody>
      </p:sp>
      <p:pic>
        <p:nvPicPr>
          <p:cNvPr id="3074" name="Picture 2" descr="Pixel Cells, Christmas, Gift, Fir Tree, Christmas Tre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567" t="18515"/>
          <a:stretch/>
        </p:blipFill>
        <p:spPr bwMode="auto">
          <a:xfrm>
            <a:off x="339364" y="4251490"/>
            <a:ext cx="2705719" cy="2288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134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9F11C25B-5E9D-48BC-8380-D5FCAE48144A}"/>
              </a:ext>
            </a:extLst>
          </p:cNvPr>
          <p:cNvSpPr>
            <a:spLocks noGrp="1"/>
          </p:cNvSpPr>
          <p:nvPr>
            <p:ph type="title"/>
          </p:nvPr>
        </p:nvSpPr>
        <p:spPr>
          <a:xfrm>
            <a:off x="2747238" y="203766"/>
            <a:ext cx="7155730" cy="724848"/>
          </a:xfrm>
        </p:spPr>
        <p:txBody>
          <a:bodyPr/>
          <a:lstStyle/>
          <a:p>
            <a:pPr algn="ctr"/>
            <a:r>
              <a:rPr lang="he-IL" sz="4400" b="1" i="0" u="none" strike="noStrike" cap="none" dirty="0">
                <a:solidFill>
                  <a:srgbClr val="00B4B0"/>
                </a:solidFill>
                <a:latin typeface="Calibri" panose="020F0502020204030204" pitchFamily="34" charset="0"/>
                <a:ea typeface="David"/>
                <a:cs typeface="Calibri" panose="020F0502020204030204" pitchFamily="34" charset="0"/>
                <a:sym typeface="David"/>
              </a:rPr>
              <a:t>טבלת מיון מקורות האושר בחיי</a:t>
            </a:r>
            <a:endParaRPr lang="aa-ET" dirty="0">
              <a:solidFill>
                <a:srgbClr val="00B4B0"/>
              </a:solidFill>
              <a:latin typeface="Calibri" panose="020F0502020204030204" pitchFamily="34" charset="0"/>
              <a:cs typeface="Calibri" panose="020F0502020204030204" pitchFamily="34" charset="0"/>
            </a:endParaRPr>
          </a:p>
        </p:txBody>
      </p:sp>
      <p:sp>
        <p:nvSpPr>
          <p:cNvPr id="6" name="Google Shape;230;p17">
            <a:extLst>
              <a:ext uri="{FF2B5EF4-FFF2-40B4-BE49-F238E27FC236}">
                <a16:creationId xmlns:a16="http://schemas.microsoft.com/office/drawing/2014/main" id="{31B043A8-B770-42B1-8A73-0BCA3FE3DEDF}"/>
              </a:ext>
            </a:extLst>
          </p:cNvPr>
          <p:cNvSpPr txBox="1"/>
          <p:nvPr/>
        </p:nvSpPr>
        <p:spPr>
          <a:xfrm>
            <a:off x="1945377" y="6087033"/>
            <a:ext cx="9299341" cy="400069"/>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x-none" sz="2000" b="0" i="0" u="none" strike="noStrike" cap="none" dirty="0">
                <a:solidFill>
                  <a:schemeClr val="dk1"/>
                </a:solidFill>
                <a:latin typeface="Calibri" panose="020F0502020204030204" pitchFamily="34" charset="0"/>
                <a:ea typeface="Calibri"/>
                <a:cs typeface="Calibri" panose="020F0502020204030204" pitchFamily="34" charset="0"/>
                <a:sym typeface="Calibri"/>
              </a:rPr>
              <a:t>מה גורם לי לאושר? _________________________________________________________</a:t>
            </a:r>
            <a:endParaRPr sz="2000" dirty="0">
              <a:latin typeface="Calibri" panose="020F0502020204030204" pitchFamily="34" charset="0"/>
              <a:cs typeface="Calibri" panose="020F0502020204030204" pitchFamily="34" charset="0"/>
            </a:endParaRPr>
          </a:p>
        </p:txBody>
      </p:sp>
      <p:pic>
        <p:nvPicPr>
          <p:cNvPr id="7170" name="Picture 2" descr="Frame, White, Blank, Empty, Decorated, Decorative"/>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9240020" y="545362"/>
            <a:ext cx="2212213" cy="340340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Frame, White, Blank, Empty, Decorated, Decor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240019" y="2936710"/>
            <a:ext cx="2212213" cy="340340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Frame, White, Blank, Empty, Decorated, Decor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472388" y="3051133"/>
            <a:ext cx="2145156" cy="338069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Frame, White, Blank, Empty, Decorated, Decorative"/>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5493296" y="3015640"/>
            <a:ext cx="2145153" cy="330023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Frame, White, Blank, Empty, Decorated, Decorative"/>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5401693" y="530984"/>
            <a:ext cx="2212214" cy="340340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Frame, White, Blank, Empty, Decorated, Decorative"/>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1427501" y="512391"/>
            <a:ext cx="2212214" cy="3403406"/>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237;p17">
            <a:extLst>
              <a:ext uri="{FF2B5EF4-FFF2-40B4-BE49-F238E27FC236}">
                <a16:creationId xmlns:a16="http://schemas.microsoft.com/office/drawing/2014/main" id="{09FDD95D-BCC8-4B36-9405-773D2C09E886}"/>
              </a:ext>
            </a:extLst>
          </p:cNvPr>
          <p:cNvSpPr/>
          <p:nvPr/>
        </p:nvSpPr>
        <p:spPr>
          <a:xfrm>
            <a:off x="9732803" y="1232893"/>
            <a:ext cx="1495935" cy="400069"/>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x-none" sz="2000" b="0" cap="none" dirty="0">
                <a:solidFill>
                  <a:schemeClr val="dk1"/>
                </a:solidFill>
                <a:latin typeface="Calibri" panose="020F0502020204030204" pitchFamily="34" charset="0"/>
                <a:ea typeface="David"/>
                <a:cs typeface="Calibri" panose="020F0502020204030204" pitchFamily="34" charset="0"/>
                <a:sym typeface="David"/>
              </a:rPr>
              <a:t>עושים לבד</a:t>
            </a:r>
            <a:endParaRPr sz="2000" dirty="0">
              <a:latin typeface="Calibri" panose="020F0502020204030204" pitchFamily="34" charset="0"/>
              <a:cs typeface="Calibri" panose="020F0502020204030204" pitchFamily="34" charset="0"/>
            </a:endParaRPr>
          </a:p>
        </p:txBody>
      </p:sp>
      <p:sp>
        <p:nvSpPr>
          <p:cNvPr id="13" name="Google Shape;238;p17">
            <a:extLst>
              <a:ext uri="{FF2B5EF4-FFF2-40B4-BE49-F238E27FC236}">
                <a16:creationId xmlns:a16="http://schemas.microsoft.com/office/drawing/2014/main" id="{DD10F415-102A-4F72-A0BC-B14F600415C3}"/>
              </a:ext>
            </a:extLst>
          </p:cNvPr>
          <p:cNvSpPr/>
          <p:nvPr/>
        </p:nvSpPr>
        <p:spPr>
          <a:xfrm>
            <a:off x="9463511" y="3637307"/>
            <a:ext cx="1765227" cy="400069"/>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x-none" sz="2000" b="0" cap="none" dirty="0">
                <a:solidFill>
                  <a:schemeClr val="dk1"/>
                </a:solidFill>
                <a:latin typeface="Calibri" panose="020F0502020204030204" pitchFamily="34" charset="0"/>
                <a:ea typeface="David"/>
                <a:cs typeface="Calibri" panose="020F0502020204030204" pitchFamily="34" charset="0"/>
                <a:sym typeface="David"/>
              </a:rPr>
              <a:t>עושים עם חברים</a:t>
            </a:r>
            <a:endParaRPr sz="2000" dirty="0">
              <a:latin typeface="Calibri" panose="020F0502020204030204" pitchFamily="34" charset="0"/>
              <a:cs typeface="Calibri" panose="020F0502020204030204" pitchFamily="34" charset="0"/>
            </a:endParaRPr>
          </a:p>
        </p:txBody>
      </p:sp>
      <p:sp>
        <p:nvSpPr>
          <p:cNvPr id="14" name="Google Shape;239;p17">
            <a:extLst>
              <a:ext uri="{FF2B5EF4-FFF2-40B4-BE49-F238E27FC236}">
                <a16:creationId xmlns:a16="http://schemas.microsoft.com/office/drawing/2014/main" id="{E150F09E-432C-406B-A879-5415075F15DB}"/>
              </a:ext>
            </a:extLst>
          </p:cNvPr>
          <p:cNvSpPr/>
          <p:nvPr/>
        </p:nvSpPr>
        <p:spPr>
          <a:xfrm>
            <a:off x="5415517" y="1277312"/>
            <a:ext cx="2359064" cy="400069"/>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x-none" sz="2000" b="0" cap="none" dirty="0">
                <a:solidFill>
                  <a:schemeClr val="dk1"/>
                </a:solidFill>
                <a:latin typeface="Calibri" panose="020F0502020204030204" pitchFamily="34" charset="0"/>
                <a:ea typeface="David"/>
                <a:cs typeface="Calibri" panose="020F0502020204030204" pitchFamily="34" charset="0"/>
                <a:sym typeface="David"/>
              </a:rPr>
              <a:t>עושים עם המשפחה</a:t>
            </a:r>
            <a:endParaRPr sz="2000" dirty="0">
              <a:latin typeface="Calibri" panose="020F0502020204030204" pitchFamily="34" charset="0"/>
              <a:cs typeface="Calibri" panose="020F0502020204030204" pitchFamily="34" charset="0"/>
            </a:endParaRPr>
          </a:p>
        </p:txBody>
      </p:sp>
      <p:sp>
        <p:nvSpPr>
          <p:cNvPr id="15" name="Google Shape;240;p17">
            <a:extLst>
              <a:ext uri="{FF2B5EF4-FFF2-40B4-BE49-F238E27FC236}">
                <a16:creationId xmlns:a16="http://schemas.microsoft.com/office/drawing/2014/main" id="{CB5E8ECA-9DF6-4621-BDCD-C46519065742}"/>
              </a:ext>
            </a:extLst>
          </p:cNvPr>
          <p:cNvSpPr/>
          <p:nvPr/>
        </p:nvSpPr>
        <p:spPr>
          <a:xfrm>
            <a:off x="5054399" y="3637308"/>
            <a:ext cx="2927227" cy="707846"/>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x-none" sz="2000" b="0" cap="none" dirty="0">
                <a:solidFill>
                  <a:schemeClr val="dk1"/>
                </a:solidFill>
                <a:latin typeface="Calibri" panose="020F0502020204030204" pitchFamily="34" charset="0"/>
                <a:ea typeface="David"/>
                <a:cs typeface="Calibri" panose="020F0502020204030204" pitchFamily="34" charset="0"/>
                <a:sym typeface="David"/>
              </a:rPr>
              <a:t>דורשים כסף</a:t>
            </a:r>
            <a:r>
              <a:rPr lang="he-IL" sz="2000" b="0" cap="none" dirty="0">
                <a:solidFill>
                  <a:schemeClr val="dk1"/>
                </a:solidFill>
                <a:latin typeface="Calibri" panose="020F0502020204030204" pitchFamily="34" charset="0"/>
                <a:ea typeface="David"/>
                <a:cs typeface="Calibri" panose="020F0502020204030204" pitchFamily="34" charset="0"/>
                <a:sym typeface="David"/>
              </a:rPr>
              <a:t> או התארגנות חומרית</a:t>
            </a:r>
            <a:endParaRPr sz="2000" dirty="0">
              <a:latin typeface="Calibri" panose="020F0502020204030204" pitchFamily="34" charset="0"/>
              <a:cs typeface="Calibri" panose="020F0502020204030204" pitchFamily="34" charset="0"/>
            </a:endParaRPr>
          </a:p>
        </p:txBody>
      </p:sp>
      <p:sp>
        <p:nvSpPr>
          <p:cNvPr id="16" name="Google Shape;241;p17">
            <a:extLst>
              <a:ext uri="{FF2B5EF4-FFF2-40B4-BE49-F238E27FC236}">
                <a16:creationId xmlns:a16="http://schemas.microsoft.com/office/drawing/2014/main" id="{000A7F4D-8432-4FA6-8FD7-120FB0E5CA74}"/>
              </a:ext>
            </a:extLst>
          </p:cNvPr>
          <p:cNvSpPr/>
          <p:nvPr/>
        </p:nvSpPr>
        <p:spPr>
          <a:xfrm>
            <a:off x="996998" y="3804368"/>
            <a:ext cx="2955070" cy="400069"/>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he-IL" sz="2000" b="0" cap="none" dirty="0">
                <a:solidFill>
                  <a:schemeClr val="dk1"/>
                </a:solidFill>
                <a:latin typeface="Calibri" panose="020F0502020204030204" pitchFamily="34" charset="0"/>
                <a:ea typeface="David"/>
                <a:cs typeface="Calibri" panose="020F0502020204030204" pitchFamily="34" charset="0"/>
                <a:sym typeface="David"/>
              </a:rPr>
              <a:t>נותנים סיפוק ואושר רוחני</a:t>
            </a:r>
            <a:endParaRPr sz="2000" dirty="0">
              <a:latin typeface="Calibri" panose="020F0502020204030204" pitchFamily="34" charset="0"/>
              <a:cs typeface="Calibri" panose="020F0502020204030204" pitchFamily="34" charset="0"/>
            </a:endParaRPr>
          </a:p>
        </p:txBody>
      </p:sp>
      <p:sp>
        <p:nvSpPr>
          <p:cNvPr id="17" name="Google Shape;242;p17">
            <a:extLst>
              <a:ext uri="{FF2B5EF4-FFF2-40B4-BE49-F238E27FC236}">
                <a16:creationId xmlns:a16="http://schemas.microsoft.com/office/drawing/2014/main" id="{59142213-3CE7-41F0-9E29-C0F423447212}"/>
              </a:ext>
            </a:extLst>
          </p:cNvPr>
          <p:cNvSpPr/>
          <p:nvPr/>
        </p:nvSpPr>
        <p:spPr>
          <a:xfrm>
            <a:off x="1373226" y="1320063"/>
            <a:ext cx="2141933" cy="400069"/>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x-none" sz="2000" b="0" cap="none" dirty="0">
                <a:solidFill>
                  <a:schemeClr val="dk1"/>
                </a:solidFill>
                <a:latin typeface="Calibri" panose="020F0502020204030204" pitchFamily="34" charset="0"/>
                <a:ea typeface="David"/>
                <a:cs typeface="Calibri" panose="020F0502020204030204" pitchFamily="34" charset="0"/>
                <a:sym typeface="David"/>
              </a:rPr>
              <a:t>בעלי מרכיב של סיכון</a:t>
            </a:r>
            <a:endParaRPr sz="2000" dirty="0">
              <a:latin typeface="Calibri" panose="020F0502020204030204" pitchFamily="34" charset="0"/>
              <a:cs typeface="Calibri" panose="020F0502020204030204" pitchFamily="34" charset="0"/>
            </a:endParaRPr>
          </a:p>
        </p:txBody>
      </p:sp>
      <p:pic>
        <p:nvPicPr>
          <p:cNvPr id="25" name="מציין מיקום של תמונה 6" descr="מדפסת עם מילוי מלא">
            <a:extLst>
              <a:ext uri="{FF2B5EF4-FFF2-40B4-BE49-F238E27FC236}">
                <a16:creationId xmlns:a16="http://schemas.microsoft.com/office/drawing/2014/main" id="{8E020C01-BCDC-43C2-A091-3D564C9C073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10520" b="10520"/>
          <a:stretch>
            <a:fillRect/>
          </a:stretch>
        </p:blipFill>
        <p:spPr>
          <a:xfrm>
            <a:off x="156762" y="132796"/>
            <a:ext cx="840236" cy="663458"/>
          </a:xfrm>
          <a:prstGeom prst="rect">
            <a:avLst/>
          </a:prstGeom>
        </p:spPr>
      </p:pic>
    </p:spTree>
    <p:extLst>
      <p:ext uri="{BB962C8B-B14F-4D97-AF65-F5344CB8AC3E}">
        <p14:creationId xmlns:p14="http://schemas.microsoft.com/office/powerpoint/2010/main" val="1358007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id="{584A91F9-4EE0-4989-8F90-6540B2A9E444}"/>
              </a:ext>
            </a:extLst>
          </p:cNvPr>
          <p:cNvSpPr>
            <a:spLocks noGrp="1"/>
          </p:cNvSpPr>
          <p:nvPr>
            <p:ph sz="quarter" idx="4"/>
          </p:nvPr>
        </p:nvSpPr>
        <p:spPr>
          <a:xfrm>
            <a:off x="4270663" y="1965023"/>
            <a:ext cx="7144915" cy="4352650"/>
          </a:xfrm>
        </p:spPr>
        <p:txBody>
          <a:bodyPr>
            <a:normAutofit fontScale="70000" lnSpcReduction="20000"/>
          </a:bodyPr>
          <a:lstStyle/>
          <a:p>
            <a:pPr marL="152400" indent="0">
              <a:lnSpc>
                <a:spcPct val="100000"/>
              </a:lnSpc>
              <a:spcBef>
                <a:spcPts val="0"/>
              </a:spcBef>
              <a:buClr>
                <a:schemeClr val="dk1"/>
              </a:buClr>
              <a:buSzPct val="100000"/>
              <a:buNone/>
            </a:pPr>
            <a:r>
              <a:rPr lang="he-IL" b="0" u="none" strike="noStrike" cap="none" dirty="0">
                <a:solidFill>
                  <a:schemeClr val="dk1"/>
                </a:solidFill>
                <a:ea typeface="David"/>
                <a:sym typeface="David"/>
              </a:rPr>
              <a:t>1</a:t>
            </a:r>
            <a:r>
              <a:rPr lang="he-IL" sz="3400" b="0" u="none" strike="noStrike" cap="none" dirty="0">
                <a:solidFill>
                  <a:schemeClr val="dk1"/>
                </a:solidFill>
                <a:ea typeface="David"/>
                <a:sym typeface="David"/>
              </a:rPr>
              <a:t>. מהם 1-2 הדברים שגורמים לכם תחושת אושר גדולה?</a:t>
            </a:r>
          </a:p>
          <a:p>
            <a:pPr marL="152400" indent="0">
              <a:lnSpc>
                <a:spcPct val="100000"/>
              </a:lnSpc>
              <a:spcBef>
                <a:spcPts val="0"/>
              </a:spcBef>
              <a:buClr>
                <a:schemeClr val="dk1"/>
              </a:buClr>
              <a:buSzPct val="100000"/>
              <a:buNone/>
            </a:pPr>
            <a:endParaRPr lang="he-IL" sz="3400" b="0" u="none" strike="noStrike" cap="none" dirty="0">
              <a:solidFill>
                <a:schemeClr val="dk1"/>
              </a:solidFill>
              <a:ea typeface="David"/>
              <a:sym typeface="David"/>
            </a:endParaRPr>
          </a:p>
          <a:p>
            <a:pPr marL="152400" indent="0">
              <a:lnSpc>
                <a:spcPct val="100000"/>
              </a:lnSpc>
              <a:spcBef>
                <a:spcPts val="0"/>
              </a:spcBef>
              <a:buClr>
                <a:schemeClr val="dk1"/>
              </a:buClr>
              <a:buSzPct val="100000"/>
              <a:buNone/>
            </a:pPr>
            <a:endParaRPr lang="he-IL" sz="3400" b="0" u="none" strike="noStrike" cap="none" dirty="0">
              <a:solidFill>
                <a:schemeClr val="dk1"/>
              </a:solidFill>
              <a:ea typeface="David"/>
              <a:sym typeface="David"/>
            </a:endParaRPr>
          </a:p>
          <a:p>
            <a:pPr marL="152400" indent="0">
              <a:lnSpc>
                <a:spcPct val="100000"/>
              </a:lnSpc>
              <a:spcBef>
                <a:spcPts val="0"/>
              </a:spcBef>
              <a:buClr>
                <a:schemeClr val="dk1"/>
              </a:buClr>
              <a:buSzPct val="100000"/>
              <a:buNone/>
            </a:pPr>
            <a:r>
              <a:rPr lang="he-IL" sz="3400" dirty="0">
                <a:solidFill>
                  <a:schemeClr val="dk1"/>
                </a:solidFill>
                <a:ea typeface="David"/>
                <a:sym typeface="David"/>
              </a:rPr>
              <a:t>2. </a:t>
            </a:r>
            <a:r>
              <a:rPr lang="he-IL" sz="3400" dirty="0"/>
              <a:t>היזכרו בדברים שעשיתם או חוויתם כדי להיות מאושרים</a:t>
            </a:r>
            <a:br>
              <a:rPr lang="he-IL" sz="3400" b="0" u="none" strike="noStrike" cap="none" dirty="0">
                <a:solidFill>
                  <a:srgbClr val="FF0000"/>
                </a:solidFill>
                <a:ea typeface="David"/>
                <a:sym typeface="David"/>
              </a:rPr>
            </a:br>
            <a:endParaRPr lang="he-IL" sz="3400" b="0" u="none" strike="noStrike" cap="none" dirty="0">
              <a:solidFill>
                <a:srgbClr val="FF0000"/>
              </a:solidFill>
              <a:ea typeface="David"/>
              <a:sym typeface="David"/>
            </a:endParaRPr>
          </a:p>
          <a:p>
            <a:pPr marL="152400" indent="0">
              <a:lnSpc>
                <a:spcPct val="100000"/>
              </a:lnSpc>
              <a:spcBef>
                <a:spcPts val="0"/>
              </a:spcBef>
              <a:buClr>
                <a:schemeClr val="dk1"/>
              </a:buClr>
              <a:buSzPct val="100000"/>
              <a:buNone/>
            </a:pPr>
            <a:r>
              <a:rPr lang="he-IL" sz="3400" b="0" u="none" strike="noStrike" cap="none" dirty="0">
                <a:solidFill>
                  <a:schemeClr val="dk1"/>
                </a:solidFill>
                <a:ea typeface="David"/>
                <a:sym typeface="David"/>
              </a:rPr>
              <a:t>3. האם יש לכם יכולת להשפיע על תחושת האושר בחייכם? </a:t>
            </a:r>
            <a:br>
              <a:rPr lang="en-US" sz="3400" b="0" u="none" strike="noStrike" cap="none" dirty="0">
                <a:solidFill>
                  <a:schemeClr val="dk1"/>
                </a:solidFill>
                <a:ea typeface="David"/>
                <a:sym typeface="David"/>
              </a:rPr>
            </a:br>
            <a:r>
              <a:rPr lang="he-IL" sz="3400" b="0" u="none" strike="noStrike" cap="none" dirty="0">
                <a:solidFill>
                  <a:schemeClr val="dk1"/>
                </a:solidFill>
                <a:ea typeface="David"/>
                <a:sym typeface="David"/>
              </a:rPr>
              <a:t>     על התדירות בה תחושו אושר? </a:t>
            </a:r>
            <a:br>
              <a:rPr lang="he-IL" sz="3400" b="0" u="none" strike="noStrike" cap="none" dirty="0">
                <a:solidFill>
                  <a:schemeClr val="dk1"/>
                </a:solidFill>
                <a:ea typeface="David"/>
                <a:sym typeface="David"/>
              </a:rPr>
            </a:br>
            <a:endParaRPr lang="he-IL" sz="3400" b="0" u="none" strike="noStrike" cap="none" dirty="0">
              <a:solidFill>
                <a:schemeClr val="dk1"/>
              </a:solidFill>
              <a:ea typeface="David"/>
              <a:sym typeface="David"/>
            </a:endParaRPr>
          </a:p>
          <a:p>
            <a:pPr marL="152400" indent="0">
              <a:lnSpc>
                <a:spcPct val="100000"/>
              </a:lnSpc>
              <a:spcBef>
                <a:spcPts val="0"/>
              </a:spcBef>
              <a:buClr>
                <a:schemeClr val="dk1"/>
              </a:buClr>
              <a:buSzPct val="100000"/>
              <a:buNone/>
            </a:pPr>
            <a:r>
              <a:rPr lang="he-IL" sz="3400" b="0" u="none" strike="noStrike" cap="none" dirty="0">
                <a:solidFill>
                  <a:schemeClr val="dk1"/>
                </a:solidFill>
                <a:ea typeface="David"/>
                <a:sym typeface="David"/>
              </a:rPr>
              <a:t>4. כיצד אתם יכולים להשפיע על תחושת האושר בחייכם? </a:t>
            </a:r>
            <a:br>
              <a:rPr lang="en-US" sz="3400" b="0" u="none" strike="noStrike" cap="none" dirty="0">
                <a:solidFill>
                  <a:schemeClr val="dk1"/>
                </a:solidFill>
                <a:ea typeface="David"/>
                <a:sym typeface="David"/>
              </a:rPr>
            </a:br>
            <a:r>
              <a:rPr lang="he-IL" sz="3400" dirty="0">
                <a:solidFill>
                  <a:schemeClr val="dk1"/>
                </a:solidFill>
                <a:ea typeface="David"/>
                <a:sym typeface="David"/>
              </a:rPr>
              <a:t>    </a:t>
            </a:r>
          </a:p>
          <a:p>
            <a:pPr marL="152400" indent="0">
              <a:lnSpc>
                <a:spcPct val="100000"/>
              </a:lnSpc>
              <a:spcBef>
                <a:spcPts val="0"/>
              </a:spcBef>
              <a:buClr>
                <a:schemeClr val="dk1"/>
              </a:buClr>
              <a:buSzPct val="100000"/>
              <a:buNone/>
            </a:pPr>
            <a:r>
              <a:rPr lang="he-IL" sz="3400" b="0" u="none" strike="noStrike" cap="none" dirty="0">
                <a:solidFill>
                  <a:schemeClr val="dk1"/>
                </a:solidFill>
                <a:ea typeface="David"/>
                <a:sym typeface="David"/>
              </a:rPr>
              <a:t>   </a:t>
            </a:r>
            <a:r>
              <a:rPr lang="he-IL" sz="3400" b="0" u="none" strike="noStrike" cap="none" dirty="0">
                <a:ea typeface="David"/>
                <a:sym typeface="David"/>
              </a:rPr>
              <a:t>אילו פעולות אתם יכולים לעשות היום כדי להשיג אושר?</a:t>
            </a:r>
          </a:p>
          <a:p>
            <a:pPr marL="152400" indent="0">
              <a:lnSpc>
                <a:spcPct val="100000"/>
              </a:lnSpc>
              <a:spcBef>
                <a:spcPts val="0"/>
              </a:spcBef>
              <a:buClr>
                <a:schemeClr val="dk1"/>
              </a:buClr>
              <a:buSzPct val="100000"/>
              <a:buNone/>
            </a:pPr>
            <a:r>
              <a:rPr lang="he-IL" sz="3400" dirty="0">
                <a:solidFill>
                  <a:schemeClr val="dk1"/>
                </a:solidFill>
                <a:ea typeface="David"/>
                <a:sym typeface="David"/>
              </a:rPr>
              <a:t>   </a:t>
            </a:r>
          </a:p>
          <a:p>
            <a:pPr marL="152400" indent="0">
              <a:lnSpc>
                <a:spcPct val="100000"/>
              </a:lnSpc>
              <a:spcBef>
                <a:spcPts val="0"/>
              </a:spcBef>
              <a:buClr>
                <a:schemeClr val="dk1"/>
              </a:buClr>
              <a:buSzPct val="100000"/>
              <a:buNone/>
            </a:pPr>
            <a:r>
              <a:rPr lang="he-IL" sz="3400" b="0" u="none" strike="noStrike" cap="none" dirty="0">
                <a:solidFill>
                  <a:schemeClr val="dk1"/>
                </a:solidFill>
                <a:ea typeface="David"/>
                <a:sym typeface="David"/>
              </a:rPr>
              <a:t>   תנו דוגמאות מחיי היום יום שלכם.</a:t>
            </a:r>
            <a:endParaRPr lang="he-IL" sz="3400" dirty="0"/>
          </a:p>
        </p:txBody>
      </p:sp>
      <p:pic>
        <p:nvPicPr>
          <p:cNvPr id="5" name="Picture 6" descr="Pixel Cells, Emotion, Cheerfu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272" y="3761414"/>
            <a:ext cx="2945844" cy="2928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738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32CB70A3-00F4-4C87-899A-B3144550E545}"/>
              </a:ext>
            </a:extLst>
          </p:cNvPr>
          <p:cNvSpPr>
            <a:spLocks noGrp="1"/>
          </p:cNvSpPr>
          <p:nvPr>
            <p:ph type="title"/>
          </p:nvPr>
        </p:nvSpPr>
        <p:spPr/>
        <p:txBody>
          <a:bodyPr/>
          <a:lstStyle/>
          <a:p>
            <a:r>
              <a:rPr lang="he-IL" dirty="0"/>
              <a:t>למדנו, מיישמים!</a:t>
            </a:r>
            <a:endParaRPr lang="aa-ET" dirty="0"/>
          </a:p>
        </p:txBody>
      </p:sp>
      <p:sp>
        <p:nvSpPr>
          <p:cNvPr id="4" name="מציין מיקום תוכן 3">
            <a:extLst>
              <a:ext uri="{FF2B5EF4-FFF2-40B4-BE49-F238E27FC236}">
                <a16:creationId xmlns:a16="http://schemas.microsoft.com/office/drawing/2014/main" id="{192EC029-5FA2-4E0F-A990-ABF213C54A7D}"/>
              </a:ext>
            </a:extLst>
          </p:cNvPr>
          <p:cNvSpPr>
            <a:spLocks noGrp="1"/>
          </p:cNvSpPr>
          <p:nvPr>
            <p:ph sz="quarter" idx="13"/>
          </p:nvPr>
        </p:nvSpPr>
        <p:spPr/>
        <p:txBody>
          <a:bodyPr/>
          <a:lstStyle/>
          <a:p>
            <a:pPr marR="0" lvl="0" algn="r" rtl="1">
              <a:lnSpc>
                <a:spcPct val="150000"/>
              </a:lnSpc>
              <a:spcBef>
                <a:spcPts val="0"/>
              </a:spcBef>
              <a:spcAft>
                <a:spcPts val="0"/>
              </a:spcAft>
              <a:buClr>
                <a:srgbClr val="87C6E9"/>
              </a:buClr>
              <a:buSzPct val="100000"/>
              <a:buFont typeface="Wingdings" panose="05000000000000000000" pitchFamily="2" charset="2"/>
              <a:buChar char="v"/>
            </a:pPr>
            <a:r>
              <a:rPr lang="he-IL" dirty="0">
                <a:solidFill>
                  <a:schemeClr val="dk1"/>
                </a:solidFill>
                <a:ea typeface="David"/>
                <a:sym typeface="David"/>
              </a:rPr>
              <a:t> כל תלמיד יקבלו 2 טיפות אושר, אחת אישית ואחת כיתתית.</a:t>
            </a:r>
          </a:p>
          <a:p>
            <a:pPr marR="0" lvl="0" algn="r" rtl="1">
              <a:lnSpc>
                <a:spcPct val="150000"/>
              </a:lnSpc>
              <a:spcBef>
                <a:spcPts val="0"/>
              </a:spcBef>
              <a:spcAft>
                <a:spcPts val="0"/>
              </a:spcAft>
              <a:buClr>
                <a:srgbClr val="87C6E9"/>
              </a:buClr>
              <a:buSzPct val="100000"/>
              <a:buFont typeface="Wingdings" panose="05000000000000000000" pitchFamily="2" charset="2"/>
              <a:buChar char="v"/>
            </a:pPr>
            <a:r>
              <a:rPr lang="he-IL" dirty="0">
                <a:solidFill>
                  <a:schemeClr val="dk1"/>
                </a:solidFill>
                <a:ea typeface="David"/>
                <a:sym typeface="David"/>
              </a:rPr>
              <a:t> התלמידים יכתבו בכל טיפה פעולה/מעשה אחד שהם עושים, על מנת לייצר    </a:t>
            </a:r>
            <a:br>
              <a:rPr lang="en-US" dirty="0">
                <a:solidFill>
                  <a:schemeClr val="dk1"/>
                </a:solidFill>
                <a:ea typeface="David"/>
                <a:sym typeface="David"/>
              </a:rPr>
            </a:br>
            <a:r>
              <a:rPr lang="he-IL" dirty="0">
                <a:solidFill>
                  <a:schemeClr val="dk1"/>
                </a:solidFill>
                <a:ea typeface="David"/>
                <a:sym typeface="David"/>
              </a:rPr>
              <a:t>  תחושת אושר בקרבם ובקרב הכיתה. </a:t>
            </a:r>
            <a:endParaRPr lang="he-IL" sz="2800" b="0" u="none" strike="noStrike" cap="none" dirty="0">
              <a:solidFill>
                <a:schemeClr val="dk1"/>
              </a:solidFill>
              <a:ea typeface="David"/>
              <a:sym typeface="David"/>
            </a:endParaRPr>
          </a:p>
        </p:txBody>
      </p:sp>
      <p:pic>
        <p:nvPicPr>
          <p:cNvPr id="6146" name="Picture 2" descr="Pixel Cells, Pixel, To Learn, Goal, Teamwork, Training"/>
          <p:cNvPicPr>
            <a:picLocks noChangeAspect="1" noChangeArrowheads="1"/>
          </p:cNvPicPr>
          <p:nvPr/>
        </p:nvPicPr>
        <p:blipFill rotWithShape="1">
          <a:blip r:embed="rId3">
            <a:extLst>
              <a:ext uri="{28A0092B-C50C-407E-A947-70E740481C1C}">
                <a14:useLocalDpi xmlns:a14="http://schemas.microsoft.com/office/drawing/2010/main" val="0"/>
              </a:ext>
            </a:extLst>
          </a:blip>
          <a:srcRect l="23145" r="27494" b="63581"/>
          <a:stretch/>
        </p:blipFill>
        <p:spPr bwMode="auto">
          <a:xfrm>
            <a:off x="2384981" y="4383465"/>
            <a:ext cx="5241304" cy="247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110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10" name="תמונה 9" descr="Blue shiny water drop Premium Vector"/>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430" t="7331" r="25311" b="4302"/>
          <a:stretch/>
        </p:blipFill>
        <p:spPr bwMode="auto">
          <a:xfrm>
            <a:off x="8578446" y="264110"/>
            <a:ext cx="3218301" cy="4431707"/>
          </a:xfrm>
          <a:prstGeom prst="rect">
            <a:avLst/>
          </a:prstGeom>
          <a:noFill/>
          <a:ln>
            <a:noFill/>
          </a:ln>
        </p:spPr>
      </p:pic>
      <p:sp>
        <p:nvSpPr>
          <p:cNvPr id="254" name="Google Shape;254;p18"/>
          <p:cNvSpPr/>
          <p:nvPr/>
        </p:nvSpPr>
        <p:spPr>
          <a:xfrm rot="18650520">
            <a:off x="9457189" y="1404866"/>
            <a:ext cx="1002197" cy="492402"/>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x-none" sz="2600" cap="none" dirty="0">
                <a:solidFill>
                  <a:schemeClr val="dk1"/>
                </a:solidFill>
                <a:latin typeface="Guttman Yad-Brush" panose="02010401010101010101" pitchFamily="2" charset="-79"/>
                <a:ea typeface="David"/>
                <a:cs typeface="Guttman Yad-Brush" panose="02010401010101010101" pitchFamily="2" charset="-79"/>
                <a:sym typeface="David"/>
              </a:rPr>
              <a:t>אושר</a:t>
            </a:r>
            <a:endParaRPr sz="2600" dirty="0">
              <a:latin typeface="Guttman Yad-Brush" panose="02010401010101010101" pitchFamily="2" charset="-79"/>
              <a:cs typeface="Guttman Yad-Brush" panose="02010401010101010101" pitchFamily="2" charset="-79"/>
            </a:endParaRPr>
          </a:p>
        </p:txBody>
      </p:sp>
      <p:pic>
        <p:nvPicPr>
          <p:cNvPr id="11" name="תמונה 10" descr="Blue shiny water drop Premium Vector"/>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430" t="7331" r="25311" b="4302"/>
          <a:stretch/>
        </p:blipFill>
        <p:spPr bwMode="auto">
          <a:xfrm>
            <a:off x="2625618" y="210439"/>
            <a:ext cx="3218301" cy="4431707"/>
          </a:xfrm>
          <a:prstGeom prst="rect">
            <a:avLst/>
          </a:prstGeom>
          <a:noFill/>
          <a:ln>
            <a:noFill/>
          </a:ln>
        </p:spPr>
      </p:pic>
      <p:pic>
        <p:nvPicPr>
          <p:cNvPr id="12" name="תמונה 11" descr="Blue shiny water drop Premium Vector"/>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430" t="7331" r="25311" b="4302"/>
          <a:stretch/>
        </p:blipFill>
        <p:spPr bwMode="auto">
          <a:xfrm>
            <a:off x="5707484" y="2426293"/>
            <a:ext cx="3218301" cy="4431707"/>
          </a:xfrm>
          <a:prstGeom prst="rect">
            <a:avLst/>
          </a:prstGeom>
          <a:noFill/>
          <a:ln>
            <a:noFill/>
          </a:ln>
        </p:spPr>
      </p:pic>
      <p:pic>
        <p:nvPicPr>
          <p:cNvPr id="13" name="תמונה 12" descr="Blue shiny water drop Premium Vector"/>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22430" t="7331" r="25311" b="4302"/>
          <a:stretch/>
        </p:blipFill>
        <p:spPr bwMode="auto">
          <a:xfrm>
            <a:off x="169063" y="2426292"/>
            <a:ext cx="3218301" cy="4431707"/>
          </a:xfrm>
          <a:prstGeom prst="rect">
            <a:avLst/>
          </a:prstGeom>
          <a:noFill/>
          <a:ln>
            <a:noFill/>
          </a:ln>
        </p:spPr>
      </p:pic>
      <p:sp>
        <p:nvSpPr>
          <p:cNvPr id="258" name="Google Shape;258;p18"/>
          <p:cNvSpPr/>
          <p:nvPr/>
        </p:nvSpPr>
        <p:spPr>
          <a:xfrm rot="18507717">
            <a:off x="3516486" y="1213567"/>
            <a:ext cx="1002197" cy="492402"/>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x-none" sz="2600" cap="none" dirty="0">
                <a:solidFill>
                  <a:schemeClr val="dk1"/>
                </a:solidFill>
                <a:latin typeface="Guttman Yad-Brush" panose="02010401010101010101" pitchFamily="2" charset="-79"/>
                <a:ea typeface="David"/>
                <a:cs typeface="Guttman Yad-Brush" panose="02010401010101010101" pitchFamily="2" charset="-79"/>
                <a:sym typeface="David"/>
              </a:rPr>
              <a:t>אושר</a:t>
            </a:r>
            <a:endParaRPr sz="2600" dirty="0">
              <a:latin typeface="Guttman Yad-Brush" panose="02010401010101010101" pitchFamily="2" charset="-79"/>
              <a:cs typeface="Guttman Yad-Brush" panose="02010401010101010101" pitchFamily="2" charset="-79"/>
            </a:endParaRPr>
          </a:p>
        </p:txBody>
      </p:sp>
      <p:sp>
        <p:nvSpPr>
          <p:cNvPr id="256" name="Google Shape;256;p18"/>
          <p:cNvSpPr/>
          <p:nvPr/>
        </p:nvSpPr>
        <p:spPr>
          <a:xfrm rot="18202869">
            <a:off x="6448045" y="3539329"/>
            <a:ext cx="1255133" cy="492402"/>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x-none" sz="2600" cap="none" dirty="0">
                <a:solidFill>
                  <a:schemeClr val="dk1"/>
                </a:solidFill>
                <a:latin typeface="Guttman Yad-Brush" panose="02010401010101010101" pitchFamily="2" charset="-79"/>
                <a:ea typeface="David"/>
                <a:cs typeface="Guttman Yad-Brush" panose="02010401010101010101" pitchFamily="2" charset="-79"/>
                <a:sym typeface="David"/>
              </a:rPr>
              <a:t>אושר</a:t>
            </a:r>
            <a:endParaRPr sz="2600" dirty="0">
              <a:latin typeface="Guttman Yad-Brush" panose="02010401010101010101" pitchFamily="2" charset="-79"/>
              <a:cs typeface="Guttman Yad-Brush" panose="02010401010101010101" pitchFamily="2" charset="-79"/>
            </a:endParaRPr>
          </a:p>
        </p:txBody>
      </p:sp>
      <p:sp>
        <p:nvSpPr>
          <p:cNvPr id="260" name="Google Shape;260;p18"/>
          <p:cNvSpPr/>
          <p:nvPr/>
        </p:nvSpPr>
        <p:spPr>
          <a:xfrm rot="18449992">
            <a:off x="1083431" y="3446906"/>
            <a:ext cx="1002197" cy="492402"/>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x-none" sz="2600" cap="none" dirty="0">
                <a:solidFill>
                  <a:schemeClr val="dk1"/>
                </a:solidFill>
                <a:latin typeface="Guttman Yad-Brush" panose="02010401010101010101" pitchFamily="2" charset="-79"/>
                <a:ea typeface="David"/>
                <a:cs typeface="Guttman Yad-Brush" panose="02010401010101010101" pitchFamily="2" charset="-79"/>
                <a:sym typeface="David"/>
              </a:rPr>
              <a:t>אושר</a:t>
            </a:r>
            <a:endParaRPr sz="2600" dirty="0">
              <a:latin typeface="Guttman Yad-Brush" panose="02010401010101010101" pitchFamily="2" charset="-79"/>
              <a:cs typeface="Guttman Yad-Brush" panose="02010401010101010101" pitchFamily="2" charset="-79"/>
            </a:endParaRPr>
          </a:p>
        </p:txBody>
      </p:sp>
      <p:sp>
        <p:nvSpPr>
          <p:cNvPr id="2" name="TextBox 1"/>
          <p:cNvSpPr txBox="1"/>
          <p:nvPr/>
        </p:nvSpPr>
        <p:spPr>
          <a:xfrm>
            <a:off x="5707484" y="505415"/>
            <a:ext cx="3549638" cy="523220"/>
          </a:xfrm>
          <a:prstGeom prst="rect">
            <a:avLst/>
          </a:prstGeom>
          <a:noFill/>
        </p:spPr>
        <p:txBody>
          <a:bodyPr wrap="square" rtlCol="1">
            <a:spAutoFit/>
          </a:bodyPr>
          <a:lstStyle/>
          <a:p>
            <a:pPr algn="ctr"/>
            <a:r>
              <a:rPr lang="he-IL" sz="2800" dirty="0">
                <a:solidFill>
                  <a:srgbClr val="0070C0"/>
                </a:solidFill>
                <a:latin typeface="Guttman Yad-Brush" panose="02010401010101010101" pitchFamily="2" charset="-79"/>
                <a:cs typeface="Guttman Yad-Brush" panose="02010401010101010101" pitchFamily="2" charset="-79"/>
              </a:rPr>
              <a:t>טיפות האושר שלי</a:t>
            </a:r>
          </a:p>
        </p:txBody>
      </p:sp>
      <p:pic>
        <p:nvPicPr>
          <p:cNvPr id="15" name="מציין מיקום של תמונה 6" descr="מדפסת עם מילוי מלא">
            <a:extLst>
              <a:ext uri="{FF2B5EF4-FFF2-40B4-BE49-F238E27FC236}">
                <a16:creationId xmlns:a16="http://schemas.microsoft.com/office/drawing/2014/main" id="{8E020C01-BCDC-43C2-A091-3D564C9C073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10520" b="10520"/>
          <a:stretch>
            <a:fillRect/>
          </a:stretch>
        </p:blipFill>
        <p:spPr>
          <a:xfrm>
            <a:off x="184177" y="210439"/>
            <a:ext cx="1005960" cy="794315"/>
          </a:xfrm>
          <a:prstGeom prst="rect">
            <a:avLst/>
          </a:prstGeom>
        </p:spPr>
      </p:pic>
    </p:spTree>
    <p:extLst>
      <p:ext uri="{BB962C8B-B14F-4D97-AF65-F5344CB8AC3E}">
        <p14:creationId xmlns:p14="http://schemas.microsoft.com/office/powerpoint/2010/main" val="3391213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 name="כותרת 1">
            <a:extLst>
              <a:ext uri="{FF2B5EF4-FFF2-40B4-BE49-F238E27FC236}">
                <a16:creationId xmlns:a16="http://schemas.microsoft.com/office/drawing/2014/main" id="{300B3DD1-F14B-4177-BE44-15C70AD6977F}"/>
              </a:ext>
            </a:extLst>
          </p:cNvPr>
          <p:cNvSpPr>
            <a:spLocks noGrp="1"/>
          </p:cNvSpPr>
          <p:nvPr>
            <p:ph type="title"/>
          </p:nvPr>
        </p:nvSpPr>
        <p:spPr/>
        <p:txBody>
          <a:bodyPr/>
          <a:lstStyle/>
          <a:p>
            <a:r>
              <a:rPr lang="he-IL" dirty="0"/>
              <a:t>מסכמים שיעור</a:t>
            </a:r>
            <a:endParaRPr lang="aa-ET" dirty="0"/>
          </a:p>
        </p:txBody>
      </p:sp>
      <p:sp>
        <p:nvSpPr>
          <p:cNvPr id="213" name="Google Shape;213;p15"/>
          <p:cNvSpPr txBox="1">
            <a:spLocks noGrp="1"/>
          </p:cNvSpPr>
          <p:nvPr>
            <p:ph sz="quarter" idx="13"/>
          </p:nvPr>
        </p:nvSpPr>
        <p:spPr>
          <a:xfrm>
            <a:off x="1971675" y="1798091"/>
            <a:ext cx="9716946" cy="4856403"/>
          </a:xfrm>
          <a:prstGeom prst="rect">
            <a:avLst/>
          </a:prstGeom>
          <a:noFill/>
          <a:ln>
            <a:noFill/>
          </a:ln>
        </p:spPr>
        <p:txBody>
          <a:bodyPr spcFirstLastPara="1" wrap="square" lIns="91425" tIns="45700" rIns="91425" bIns="45700" anchor="t" anchorCtr="0">
            <a:noAutofit/>
          </a:bodyPr>
          <a:lstStyle/>
          <a:p>
            <a:pPr lvl="0" algn="just" rtl="1">
              <a:lnSpc>
                <a:spcPct val="100000"/>
              </a:lnSpc>
              <a:spcBef>
                <a:spcPts val="0"/>
              </a:spcBef>
              <a:spcAft>
                <a:spcPts val="0"/>
              </a:spcAft>
              <a:buClr>
                <a:srgbClr val="C00000"/>
              </a:buClr>
              <a:buSzPts val="2400"/>
              <a:buFont typeface="Wingdings" panose="05000000000000000000" pitchFamily="2" charset="2"/>
              <a:buChar char="v"/>
            </a:pPr>
            <a:r>
              <a:rPr lang="x-none" sz="2400" dirty="0">
                <a:ea typeface="David"/>
                <a:sym typeface="David"/>
              </a:rPr>
              <a:t> תחושת האושר שלנו היא באחריותנו.</a:t>
            </a:r>
            <a:r>
              <a:rPr lang="he-IL" sz="2400" dirty="0">
                <a:ea typeface="David"/>
                <a:sym typeface="David"/>
              </a:rPr>
              <a:t> </a:t>
            </a:r>
            <a:r>
              <a:rPr lang="x-none" sz="2400" dirty="0">
                <a:ea typeface="David"/>
                <a:sym typeface="David"/>
              </a:rPr>
              <a:t>אנחנו </a:t>
            </a:r>
            <a:r>
              <a:rPr lang="he-IL" sz="2400" dirty="0">
                <a:ea typeface="David"/>
                <a:sym typeface="David"/>
              </a:rPr>
              <a:t>יכולים</a:t>
            </a:r>
            <a:r>
              <a:rPr lang="x-none" sz="2400" dirty="0">
                <a:ea typeface="David"/>
                <a:sym typeface="David"/>
              </a:rPr>
              <a:t> לפעול על מנת לחוש אושר בחיינו.</a:t>
            </a:r>
            <a:endParaRPr sz="2400" dirty="0"/>
          </a:p>
          <a:p>
            <a:pPr lvl="0" algn="just" rtl="1">
              <a:lnSpc>
                <a:spcPct val="100000"/>
              </a:lnSpc>
              <a:spcBef>
                <a:spcPts val="1000"/>
              </a:spcBef>
              <a:spcAft>
                <a:spcPts val="0"/>
              </a:spcAft>
              <a:buClr>
                <a:srgbClr val="C00000"/>
              </a:buClr>
              <a:buSzPts val="2400"/>
              <a:buFont typeface="Wingdings" panose="05000000000000000000" pitchFamily="2" charset="2"/>
              <a:buChar char="v"/>
            </a:pPr>
            <a:r>
              <a:rPr lang="x-none" sz="2400" dirty="0">
                <a:ea typeface="David"/>
                <a:sym typeface="David"/>
              </a:rPr>
              <a:t> ביכולתנו לגרום לאחרים תחושת אושר/שמחה ובכך להעצים את תחושת האושר שלנו.</a:t>
            </a:r>
            <a:endParaRPr sz="2400" dirty="0"/>
          </a:p>
          <a:p>
            <a:pPr lvl="0" algn="just" rtl="1">
              <a:lnSpc>
                <a:spcPct val="100000"/>
              </a:lnSpc>
              <a:spcBef>
                <a:spcPts val="1000"/>
              </a:spcBef>
              <a:spcAft>
                <a:spcPts val="0"/>
              </a:spcAft>
              <a:buClr>
                <a:srgbClr val="C00000"/>
              </a:buClr>
              <a:buSzPts val="2400"/>
              <a:buFont typeface="Wingdings" panose="05000000000000000000" pitchFamily="2" charset="2"/>
              <a:buChar char="v"/>
            </a:pPr>
            <a:r>
              <a:rPr lang="x-none" sz="2400" dirty="0">
                <a:ea typeface="David"/>
                <a:sym typeface="David"/>
              </a:rPr>
              <a:t> האופן שבו אנו בוחרים להתייחס ולראות אירועים ודברים בחיינו הוא שישפיע על תחושת האושר שלנו – </a:t>
            </a:r>
            <a:r>
              <a:rPr lang="he-IL" sz="2400" dirty="0">
                <a:ea typeface="David"/>
                <a:sym typeface="David"/>
              </a:rPr>
              <a:t> </a:t>
            </a:r>
            <a:r>
              <a:rPr lang="x-none" sz="2400" dirty="0">
                <a:ea typeface="David"/>
                <a:sym typeface="David"/>
              </a:rPr>
              <a:t>איזה זאב נבחר להאכיל?</a:t>
            </a:r>
            <a:endParaRPr sz="2400" dirty="0"/>
          </a:p>
          <a:p>
            <a:pPr lvl="0" algn="just" rtl="1">
              <a:lnSpc>
                <a:spcPct val="100000"/>
              </a:lnSpc>
              <a:spcBef>
                <a:spcPts val="1000"/>
              </a:spcBef>
              <a:spcAft>
                <a:spcPts val="0"/>
              </a:spcAft>
              <a:buClr>
                <a:srgbClr val="C00000"/>
              </a:buClr>
              <a:buSzPts val="2400"/>
              <a:buFont typeface="Wingdings" panose="05000000000000000000" pitchFamily="2" charset="2"/>
              <a:buChar char="v"/>
            </a:pPr>
            <a:r>
              <a:rPr lang="x-none" sz="2400" dirty="0">
                <a:ea typeface="David"/>
                <a:sym typeface="David"/>
              </a:rPr>
              <a:t> האושר נמצא </a:t>
            </a:r>
            <a:r>
              <a:rPr lang="x-none" sz="2400" b="1" dirty="0">
                <a:ea typeface="David"/>
                <a:sym typeface="David"/>
              </a:rPr>
              <a:t>בדברים הקטנים</a:t>
            </a:r>
            <a:r>
              <a:rPr lang="x-none" sz="2400" dirty="0">
                <a:ea typeface="David"/>
                <a:sym typeface="David"/>
              </a:rPr>
              <a:t>:</a:t>
            </a:r>
            <a:r>
              <a:rPr lang="he-IL" sz="2400" dirty="0">
                <a:ea typeface="David"/>
                <a:sym typeface="David"/>
              </a:rPr>
              <a:t> </a:t>
            </a:r>
            <a:r>
              <a:rPr lang="x-none" sz="2400" dirty="0">
                <a:ea typeface="David"/>
                <a:sym typeface="David"/>
              </a:rPr>
              <a:t>במשהו שהצלחתי לעשות היום ולא הצלחתי בעבר,</a:t>
            </a:r>
            <a:r>
              <a:rPr lang="he-IL" sz="2400" dirty="0">
                <a:ea typeface="David"/>
                <a:sym typeface="David"/>
              </a:rPr>
              <a:t> </a:t>
            </a:r>
            <a:r>
              <a:rPr lang="x-none" sz="2400" dirty="0">
                <a:ea typeface="David"/>
                <a:sym typeface="David"/>
              </a:rPr>
              <a:t>בעזרה שהגשתי לזולת,</a:t>
            </a:r>
            <a:r>
              <a:rPr lang="he-IL" sz="2400" dirty="0">
                <a:ea typeface="David"/>
                <a:sym typeface="David"/>
              </a:rPr>
              <a:t> </a:t>
            </a:r>
            <a:r>
              <a:rPr lang="x-none" sz="2400" dirty="0">
                <a:ea typeface="David"/>
                <a:sym typeface="David"/>
              </a:rPr>
              <a:t>בהתמקדות במשהו טוב שאמרו לי או אמרו עליי,</a:t>
            </a:r>
            <a:r>
              <a:rPr lang="he-IL" sz="2400" dirty="0">
                <a:ea typeface="David"/>
                <a:sym typeface="David"/>
              </a:rPr>
              <a:t> </a:t>
            </a:r>
            <a:r>
              <a:rPr lang="x-none" sz="2400" dirty="0">
                <a:ea typeface="David"/>
                <a:sym typeface="David"/>
              </a:rPr>
              <a:t>בכך שעשיתי משהו מהנה עם אדם יקר לי וכדומה.</a:t>
            </a:r>
            <a:endParaRPr sz="2400" dirty="0"/>
          </a:p>
          <a:p>
            <a:pPr lvl="0" algn="just" rtl="1">
              <a:lnSpc>
                <a:spcPct val="100000"/>
              </a:lnSpc>
              <a:spcBef>
                <a:spcPts val="1000"/>
              </a:spcBef>
              <a:spcAft>
                <a:spcPts val="0"/>
              </a:spcAft>
              <a:buClr>
                <a:srgbClr val="C00000"/>
              </a:buClr>
              <a:buSzPts val="2400"/>
              <a:buFont typeface="Wingdings" panose="05000000000000000000" pitchFamily="2" charset="2"/>
              <a:buChar char="v"/>
            </a:pPr>
            <a:r>
              <a:rPr lang="x-none" sz="2400" dirty="0">
                <a:ea typeface="David"/>
                <a:sym typeface="David"/>
              </a:rPr>
              <a:t> כשאנחנו מתבוננים על היום</a:t>
            </a:r>
            <a:r>
              <a:rPr lang="he-IL" sz="2400" dirty="0">
                <a:ea typeface="David"/>
                <a:sym typeface="David"/>
              </a:rPr>
              <a:t> /</a:t>
            </a:r>
            <a:r>
              <a:rPr lang="x-none" sz="2400" dirty="0">
                <a:ea typeface="David"/>
                <a:sym typeface="David"/>
              </a:rPr>
              <a:t> השבוע שחלפו ומחפשים את הטוב ואת האושר</a:t>
            </a:r>
            <a:r>
              <a:rPr lang="he-IL" sz="2400" dirty="0">
                <a:ea typeface="David"/>
                <a:sym typeface="David"/>
              </a:rPr>
              <a:t>,</a:t>
            </a:r>
            <a:br>
              <a:rPr lang="en-US" sz="2400" dirty="0">
                <a:ea typeface="David"/>
                <a:sym typeface="David"/>
              </a:rPr>
            </a:br>
            <a:r>
              <a:rPr lang="he-IL" sz="2400" dirty="0">
                <a:ea typeface="David"/>
                <a:sym typeface="David"/>
              </a:rPr>
              <a:t>  </a:t>
            </a:r>
            <a:r>
              <a:rPr lang="x-none" sz="2400" dirty="0">
                <a:ea typeface="David"/>
                <a:sym typeface="David"/>
              </a:rPr>
              <a:t>נמצא אותם ונרגיש טוב יותר עם עצמנו ועם מה שקורה לנ</a:t>
            </a:r>
            <a:r>
              <a:rPr lang="he-IL" sz="2400" dirty="0">
                <a:ea typeface="David"/>
                <a:sym typeface="David"/>
              </a:rPr>
              <a:t>ו.</a:t>
            </a:r>
            <a:endParaRPr sz="2400" dirty="0"/>
          </a:p>
        </p:txBody>
      </p:sp>
      <p:pic>
        <p:nvPicPr>
          <p:cNvPr id="3" name="תמונה 2"/>
          <p:cNvPicPr>
            <a:picLocks noChangeAspect="1"/>
          </p:cNvPicPr>
          <p:nvPr/>
        </p:nvPicPr>
        <p:blipFill rotWithShape="1">
          <a:blip r:embed="rId3"/>
          <a:srcRect b="8383"/>
          <a:stretch/>
        </p:blipFill>
        <p:spPr>
          <a:xfrm rot="1455341">
            <a:off x="-394473" y="3074781"/>
            <a:ext cx="3145835" cy="3718856"/>
          </a:xfrm>
          <a:prstGeom prst="rect">
            <a:avLst/>
          </a:prstGeom>
        </p:spPr>
      </p:pic>
      <p:sp>
        <p:nvSpPr>
          <p:cNvPr id="8" name="תיבת טקסט 7">
            <a:extLst>
              <a:ext uri="{FF2B5EF4-FFF2-40B4-BE49-F238E27FC236}">
                <a16:creationId xmlns:a16="http://schemas.microsoft.com/office/drawing/2014/main" id="{B870B361-C6BD-470B-A00F-C2E02DA78CBF}"/>
              </a:ext>
            </a:extLst>
          </p:cNvPr>
          <p:cNvSpPr txBox="1"/>
          <p:nvPr/>
        </p:nvSpPr>
        <p:spPr>
          <a:xfrm>
            <a:off x="0" y="185040"/>
            <a:ext cx="2553345" cy="243143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srgbClr val="FFC000">
                    <a:lumMod val="50000"/>
                  </a:srgbClr>
                </a:solidFill>
                <a:effectLst/>
                <a:uLnTx/>
                <a:uFillTx/>
                <a:latin typeface="Calibri" panose="020F0502020204030204"/>
                <a:ea typeface="+mn-ea"/>
                <a:cs typeface="Arial" panose="020B0604020202020204" pitchFamily="34" charset="0"/>
              </a:rPr>
              <a:t>"סוד האושר והסיפוק נמצא בליבו של האדם" </a:t>
            </a:r>
            <a:r>
              <a:rPr kumimoji="0" lang="he-IL" sz="2400" b="1" i="0" u="none" strike="noStrike" kern="1200" cap="none" spc="0" normalizeH="0" baseline="0" noProof="0" dirty="0">
                <a:ln>
                  <a:noFill/>
                </a:ln>
                <a:solidFill>
                  <a:srgbClr val="FFC000">
                    <a:lumMod val="50000"/>
                  </a:srgbClr>
                </a:solidFill>
                <a:effectLst/>
                <a:uLnTx/>
                <a:uFillTx/>
                <a:latin typeface="Calibri" panose="020F0502020204030204"/>
                <a:ea typeface="+mn-ea"/>
                <a:cs typeface="Arial" panose="020B0604020202020204" pitchFamily="34" charset="0"/>
              </a:rPr>
              <a:t>(הרמב"ם)</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id="{7CEC1890-3ED0-46C1-B59D-39DF4B2942AD}"/>
              </a:ext>
            </a:extLst>
          </p:cNvPr>
          <p:cNvSpPr>
            <a:spLocks noGrp="1"/>
          </p:cNvSpPr>
          <p:nvPr>
            <p:ph sz="quarter" idx="13"/>
          </p:nvPr>
        </p:nvSpPr>
        <p:spPr>
          <a:xfrm>
            <a:off x="1028699" y="2725446"/>
            <a:ext cx="10432473" cy="1904590"/>
          </a:xfrm>
        </p:spPr>
        <p:txBody>
          <a:bodyPr>
            <a:normAutofit/>
          </a:bodyPr>
          <a:lstStyle/>
          <a:p>
            <a:pPr>
              <a:lnSpc>
                <a:spcPct val="150000"/>
              </a:lnSpc>
              <a:buClr>
                <a:srgbClr val="00B0F0"/>
              </a:buClr>
              <a:buFont typeface="Courier New" panose="02070309020205020404" pitchFamily="49" charset="0"/>
              <a:buChar char="o"/>
            </a:pPr>
            <a:r>
              <a:rPr lang="he-IL" sz="3200" dirty="0"/>
              <a:t>הכרנו את הדברים שגורמים לנו לתחושת אושר.</a:t>
            </a:r>
          </a:p>
          <a:p>
            <a:pPr>
              <a:lnSpc>
                <a:spcPct val="150000"/>
              </a:lnSpc>
              <a:buClr>
                <a:srgbClr val="00B0F0"/>
              </a:buClr>
              <a:buFont typeface="Courier New" panose="02070309020205020404" pitchFamily="49" charset="0"/>
              <a:buChar char="o"/>
            </a:pPr>
            <a:r>
              <a:rPr lang="he-IL" sz="3200" dirty="0"/>
              <a:t>למדנו שאנחנו יכולים לייצר אושר בחיינו על ידי פעולות יזומות שלנו. </a:t>
            </a:r>
          </a:p>
        </p:txBody>
      </p:sp>
      <p:pic>
        <p:nvPicPr>
          <p:cNvPr id="5" name="Picture 16" descr="Mandala Flower">
            <a:extLst>
              <a:ext uri="{FF2B5EF4-FFF2-40B4-BE49-F238E27FC236}">
                <a16:creationId xmlns:a16="http://schemas.microsoft.com/office/drawing/2014/main" id="{CF4BD876-9B33-4EF7-8EAD-A497063209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547" b="57710"/>
          <a:stretch/>
        </p:blipFill>
        <p:spPr bwMode="auto">
          <a:xfrm>
            <a:off x="-813917" y="2507573"/>
            <a:ext cx="2220686" cy="15419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Mandala Flower">
            <a:extLst>
              <a:ext uri="{FF2B5EF4-FFF2-40B4-BE49-F238E27FC236}">
                <a16:creationId xmlns:a16="http://schemas.microsoft.com/office/drawing/2014/main" id="{6385D762-8E66-4E1C-938D-3DB61DF95E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550" t="4458" r="37667" b="53252"/>
          <a:stretch/>
        </p:blipFill>
        <p:spPr bwMode="auto">
          <a:xfrm>
            <a:off x="10842171" y="5989927"/>
            <a:ext cx="1507253" cy="13989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Mandala Flower">
            <a:extLst>
              <a:ext uri="{FF2B5EF4-FFF2-40B4-BE49-F238E27FC236}">
                <a16:creationId xmlns:a16="http://schemas.microsoft.com/office/drawing/2014/main" id="{72BE8A85-7219-4797-82CB-AE989E9691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44" t="51701" r="35158" b="5705"/>
          <a:stretch/>
        </p:blipFill>
        <p:spPr bwMode="auto">
          <a:xfrm>
            <a:off x="884255" y="5210585"/>
            <a:ext cx="2944167" cy="2366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805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sz="quarter" idx="13"/>
          </p:nvPr>
        </p:nvSpPr>
        <p:spPr>
          <a:xfrm>
            <a:off x="5126360" y="1891146"/>
            <a:ext cx="6830789" cy="4114802"/>
          </a:xfrm>
        </p:spPr>
        <p:txBody>
          <a:bodyPr>
            <a:noAutofit/>
          </a:bodyPr>
          <a:lstStyle/>
          <a:p>
            <a:pPr marL="0" indent="0" algn="ctr">
              <a:buNone/>
            </a:pPr>
            <a:r>
              <a:rPr lang="he-IL" b="1" dirty="0">
                <a:solidFill>
                  <a:srgbClr val="006666"/>
                </a:solidFill>
              </a:rPr>
              <a:t>אדם מאושר חי בשלום עם עצמו, </a:t>
            </a:r>
          </a:p>
          <a:p>
            <a:pPr marL="0" indent="0" algn="ctr">
              <a:buNone/>
            </a:pPr>
            <a:r>
              <a:rPr lang="he-IL" b="1" dirty="0">
                <a:solidFill>
                  <a:srgbClr val="006666"/>
                </a:solidFill>
              </a:rPr>
              <a:t>אוהב את מי ומה שהוא </a:t>
            </a:r>
          </a:p>
          <a:p>
            <a:pPr marL="0" indent="0" algn="ctr">
              <a:buNone/>
            </a:pPr>
            <a:r>
              <a:rPr lang="he-IL" b="1" dirty="0">
                <a:solidFill>
                  <a:srgbClr val="006666"/>
                </a:solidFill>
              </a:rPr>
              <a:t>ומקרין זאת כלפי סביבתו</a:t>
            </a:r>
          </a:p>
          <a:p>
            <a:pPr marL="0" indent="0" algn="ctr">
              <a:buNone/>
            </a:pPr>
            <a:endParaRPr lang="he-IL" b="1" dirty="0"/>
          </a:p>
          <a:p>
            <a:pPr marL="0" indent="0" algn="ctr">
              <a:buNone/>
            </a:pPr>
            <a:r>
              <a:rPr lang="he-IL" b="1" dirty="0">
                <a:solidFill>
                  <a:srgbClr val="660066"/>
                </a:solidFill>
              </a:rPr>
              <a:t>להשקיע באושר זה בשליטתי</a:t>
            </a:r>
          </a:p>
          <a:p>
            <a:pPr marL="0" indent="0" algn="ctr">
              <a:buNone/>
            </a:pPr>
            <a:endParaRPr lang="he-IL" b="1" dirty="0"/>
          </a:p>
          <a:p>
            <a:pPr marL="0" indent="0" algn="ctr">
              <a:buNone/>
            </a:pPr>
            <a:r>
              <a:rPr lang="he-IL" b="1" dirty="0">
                <a:solidFill>
                  <a:schemeClr val="accent2"/>
                </a:solidFill>
              </a:rPr>
              <a:t>כשאנו בוחרים להשקיע באושר, אנו מעבירים את מוקד השליטה מהתוצאה, שאינה תלויה בנו, אל העשייה/ ההשתדלות שתלויה בנו.</a:t>
            </a:r>
          </a:p>
          <a:p>
            <a:pPr marL="0" indent="0" algn="ctr">
              <a:buNone/>
            </a:pPr>
            <a:endParaRPr lang="he-IL" sz="2400" b="1" dirty="0">
              <a:highlight>
                <a:srgbClr val="FFFF00"/>
              </a:highlight>
              <a:ea typeface="Calibri" panose="020F0502020204030204" pitchFamily="34" charset="0"/>
              <a:cs typeface="Arial" panose="020B0604020202020204" pitchFamily="34" charset="0"/>
            </a:endParaRPr>
          </a:p>
        </p:txBody>
      </p:sp>
      <p:sp>
        <p:nvSpPr>
          <p:cNvPr id="7" name="TextBox 6"/>
          <p:cNvSpPr txBox="1"/>
          <p:nvPr/>
        </p:nvSpPr>
        <p:spPr>
          <a:xfrm>
            <a:off x="1430594" y="196646"/>
            <a:ext cx="8937522" cy="1015663"/>
          </a:xfrm>
          <a:prstGeom prst="rect">
            <a:avLst/>
          </a:prstGeom>
          <a:noFill/>
        </p:spPr>
        <p:txBody>
          <a:bodyPr wrap="square" rtlCol="1">
            <a:spAutoFit/>
          </a:bodyPr>
          <a:lstStyle/>
          <a:p>
            <a:pPr algn="ctr"/>
            <a:r>
              <a:rPr lang="he-IL" sz="6000" b="1" dirty="0">
                <a:solidFill>
                  <a:srgbClr val="002060"/>
                </a:solidFill>
                <a:cs typeface="Calibri" panose="020F0502020204030204" pitchFamily="34" charset="0"/>
              </a:rPr>
              <a:t>מהם המסרים שלנו?</a:t>
            </a:r>
          </a:p>
        </p:txBody>
      </p:sp>
      <p:pic>
        <p:nvPicPr>
          <p:cNvPr id="1030" name="Picture 6" descr="Pixel Cells, Idea, Visualization, Visualize, Teach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991" y="4457745"/>
            <a:ext cx="2978869" cy="2296345"/>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2"/>
          <p:cNvSpPr/>
          <p:nvPr/>
        </p:nvSpPr>
        <p:spPr>
          <a:xfrm>
            <a:off x="1368278" y="1688634"/>
            <a:ext cx="3221182" cy="1938992"/>
          </a:xfrm>
          <a:prstGeom prst="rect">
            <a:avLst/>
          </a:prstGeom>
        </p:spPr>
        <p:txBody>
          <a:bodyPr wrap="square">
            <a:spAutoFit/>
          </a:bodyPr>
          <a:lstStyle/>
          <a:p>
            <a:pPr algn="ctr"/>
            <a:r>
              <a:rPr lang="he-IL" sz="3200" b="1" dirty="0">
                <a:solidFill>
                  <a:schemeClr val="accent4">
                    <a:lumMod val="50000"/>
                  </a:schemeClr>
                </a:solidFill>
              </a:rPr>
              <a:t>"סוד האושר והסיפוק נמצא בליבו של האדם" </a:t>
            </a:r>
            <a:r>
              <a:rPr lang="he-IL" sz="2400" b="1" dirty="0">
                <a:solidFill>
                  <a:schemeClr val="accent4">
                    <a:lumMod val="50000"/>
                  </a:schemeClr>
                </a:solidFill>
              </a:rPr>
              <a:t>(הרמב"ם)</a:t>
            </a:r>
          </a:p>
        </p:txBody>
      </p:sp>
    </p:spTree>
    <p:extLst>
      <p:ext uri="{BB962C8B-B14F-4D97-AF65-F5344CB8AC3E}">
        <p14:creationId xmlns:p14="http://schemas.microsoft.com/office/powerpoint/2010/main" val="3574470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גרפיקה 32" descr="פרח ללא גבעול עם מילוי מלא">
            <a:extLst>
              <a:ext uri="{FF2B5EF4-FFF2-40B4-BE49-F238E27FC236}">
                <a16:creationId xmlns:a16="http://schemas.microsoft.com/office/drawing/2014/main" id="{515E404D-F84E-4927-AB68-293500F29F1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88111" y="2668034"/>
            <a:ext cx="914400" cy="914400"/>
          </a:xfrm>
          <a:prstGeom prst="rect">
            <a:avLst/>
          </a:prstGeom>
        </p:spPr>
      </p:pic>
      <p:pic>
        <p:nvPicPr>
          <p:cNvPr id="43" name="גרפיקה 42">
            <a:extLst>
              <a:ext uri="{FF2B5EF4-FFF2-40B4-BE49-F238E27FC236}">
                <a16:creationId xmlns:a16="http://schemas.microsoft.com/office/drawing/2014/main" id="{A1C22CE4-167A-4A7A-8BE1-AA4D9F45FE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72000" y="478310"/>
            <a:ext cx="4320000" cy="1116897"/>
          </a:xfrm>
          <a:prstGeom prst="rect">
            <a:avLst/>
          </a:prstGeom>
        </p:spPr>
      </p:pic>
      <p:sp>
        <p:nvSpPr>
          <p:cNvPr id="11" name="מלבן 10">
            <a:extLst>
              <a:ext uri="{FF2B5EF4-FFF2-40B4-BE49-F238E27FC236}">
                <a16:creationId xmlns:a16="http://schemas.microsoft.com/office/drawing/2014/main" id="{E00FB518-37F2-41E3-9B00-0528A8758AB5}"/>
              </a:ext>
            </a:extLst>
          </p:cNvPr>
          <p:cNvSpPr/>
          <p:nvPr/>
        </p:nvSpPr>
        <p:spPr>
          <a:xfrm>
            <a:off x="9285932" y="343674"/>
            <a:ext cx="2906068"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chemeClr val="bg1"/>
                </a:solidFill>
                <a:latin typeface="Calibri" panose="020F0502020204030204" pitchFamily="34" charset="0"/>
                <a:cs typeface="Calibri" panose="020F0502020204030204" pitchFamily="34" charset="0"/>
              </a:rPr>
              <a:t>נושאי היחידה</a:t>
            </a:r>
          </a:p>
        </p:txBody>
      </p:sp>
      <p:sp>
        <p:nvSpPr>
          <p:cNvPr id="16" name="מלבן 15">
            <a:extLst>
              <a:ext uri="{FF2B5EF4-FFF2-40B4-BE49-F238E27FC236}">
                <a16:creationId xmlns:a16="http://schemas.microsoft.com/office/drawing/2014/main" id="{8A973E30-FA50-4D6F-B3B8-3A38C9A9D8B7}"/>
              </a:ext>
            </a:extLst>
          </p:cNvPr>
          <p:cNvSpPr/>
          <p:nvPr/>
        </p:nvSpPr>
        <p:spPr>
          <a:xfrm>
            <a:off x="4795622" y="2933770"/>
            <a:ext cx="5880473" cy="382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400" b="1" dirty="0">
                <a:solidFill>
                  <a:srgbClr val="BBA4DD"/>
                </a:solidFill>
                <a:latin typeface="Calibri" panose="020F0502020204030204" pitchFamily="34" charset="0"/>
                <a:cs typeface="Calibri" panose="020F0502020204030204" pitchFamily="34" charset="0"/>
              </a:rPr>
              <a:t>מקורות האושר בחיי – מוסיפים אושר לחיים</a:t>
            </a:r>
          </a:p>
        </p:txBody>
      </p:sp>
      <p:sp>
        <p:nvSpPr>
          <p:cNvPr id="17" name="מלבן 16">
            <a:extLst>
              <a:ext uri="{FF2B5EF4-FFF2-40B4-BE49-F238E27FC236}">
                <a16:creationId xmlns:a16="http://schemas.microsoft.com/office/drawing/2014/main" id="{EB8D51FC-FBC9-410A-BF4F-379C99BD1887}"/>
              </a:ext>
            </a:extLst>
          </p:cNvPr>
          <p:cNvSpPr/>
          <p:nvPr/>
        </p:nvSpPr>
        <p:spPr>
          <a:xfrm>
            <a:off x="7438580" y="3864659"/>
            <a:ext cx="2503031" cy="426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chemeClr val="accent6">
                    <a:lumMod val="60000"/>
                    <a:lumOff val="40000"/>
                  </a:schemeClr>
                </a:solidFill>
                <a:latin typeface="Calibri" panose="020F0502020204030204" pitchFamily="34" charset="0"/>
                <a:cs typeface="Calibri" panose="020F0502020204030204" pitchFamily="34" charset="0"/>
              </a:rPr>
              <a:t>אני היוצר של חיי</a:t>
            </a:r>
          </a:p>
        </p:txBody>
      </p:sp>
      <p:sp>
        <p:nvSpPr>
          <p:cNvPr id="41" name="מלבן 40">
            <a:extLst>
              <a:ext uri="{FF2B5EF4-FFF2-40B4-BE49-F238E27FC236}">
                <a16:creationId xmlns:a16="http://schemas.microsoft.com/office/drawing/2014/main" id="{7CE9EE8E-3B12-4ADA-853C-E4C57339CA17}"/>
              </a:ext>
            </a:extLst>
          </p:cNvPr>
          <p:cNvSpPr/>
          <p:nvPr/>
        </p:nvSpPr>
        <p:spPr>
          <a:xfrm>
            <a:off x="11543430" y="2102766"/>
            <a:ext cx="234456"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Calibri" panose="020F0502020204030204" pitchFamily="34" charset="0"/>
                <a:cs typeface="Calibri" panose="020F0502020204030204" pitchFamily="34" charset="0"/>
              </a:rPr>
              <a:t>1</a:t>
            </a:r>
          </a:p>
        </p:txBody>
      </p:sp>
      <p:sp>
        <p:nvSpPr>
          <p:cNvPr id="42" name="אליפסה 41">
            <a:extLst>
              <a:ext uri="{FF2B5EF4-FFF2-40B4-BE49-F238E27FC236}">
                <a16:creationId xmlns:a16="http://schemas.microsoft.com/office/drawing/2014/main" id="{F633F18F-7539-4720-8DF5-C6E2EAB8F876}"/>
              </a:ext>
            </a:extLst>
          </p:cNvPr>
          <p:cNvSpPr/>
          <p:nvPr/>
        </p:nvSpPr>
        <p:spPr>
          <a:xfrm>
            <a:off x="10740514" y="2944952"/>
            <a:ext cx="386444" cy="382890"/>
          </a:xfrm>
          <a:prstGeom prst="ellipse">
            <a:avLst/>
          </a:prstGeom>
          <a:solidFill>
            <a:srgbClr val="BBA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4" name="מלבן 43">
            <a:extLst>
              <a:ext uri="{FF2B5EF4-FFF2-40B4-BE49-F238E27FC236}">
                <a16:creationId xmlns:a16="http://schemas.microsoft.com/office/drawing/2014/main" id="{47057622-7F54-4C3F-B41D-404073F2F9A1}"/>
              </a:ext>
            </a:extLst>
          </p:cNvPr>
          <p:cNvSpPr/>
          <p:nvPr/>
        </p:nvSpPr>
        <p:spPr>
          <a:xfrm>
            <a:off x="10828083" y="2985002"/>
            <a:ext cx="234456"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Calibri" panose="020F0502020204030204" pitchFamily="34" charset="0"/>
                <a:cs typeface="Calibri" panose="020F0502020204030204" pitchFamily="34" charset="0"/>
              </a:rPr>
              <a:t>2</a:t>
            </a:r>
          </a:p>
        </p:txBody>
      </p:sp>
      <p:sp>
        <p:nvSpPr>
          <p:cNvPr id="52" name="אליפסה 51">
            <a:extLst>
              <a:ext uri="{FF2B5EF4-FFF2-40B4-BE49-F238E27FC236}">
                <a16:creationId xmlns:a16="http://schemas.microsoft.com/office/drawing/2014/main" id="{049F1846-C18A-4451-B7A8-DAC5014F3BA7}"/>
              </a:ext>
            </a:extLst>
          </p:cNvPr>
          <p:cNvSpPr/>
          <p:nvPr/>
        </p:nvSpPr>
        <p:spPr>
          <a:xfrm>
            <a:off x="10040059" y="3939060"/>
            <a:ext cx="386444" cy="38289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3" name="מלבן 52">
            <a:extLst>
              <a:ext uri="{FF2B5EF4-FFF2-40B4-BE49-F238E27FC236}">
                <a16:creationId xmlns:a16="http://schemas.microsoft.com/office/drawing/2014/main" id="{536E14CA-248B-45AA-9CB7-F65EC9441624}"/>
              </a:ext>
            </a:extLst>
          </p:cNvPr>
          <p:cNvSpPr/>
          <p:nvPr/>
        </p:nvSpPr>
        <p:spPr>
          <a:xfrm>
            <a:off x="10127628" y="3985133"/>
            <a:ext cx="234456"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Calibri" panose="020F0502020204030204" pitchFamily="34" charset="0"/>
                <a:cs typeface="Calibri" panose="020F0502020204030204" pitchFamily="34" charset="0"/>
              </a:rPr>
              <a:t>3</a:t>
            </a:r>
          </a:p>
        </p:txBody>
      </p:sp>
      <p:sp>
        <p:nvSpPr>
          <p:cNvPr id="60" name="אליפסה 59">
            <a:extLst>
              <a:ext uri="{FF2B5EF4-FFF2-40B4-BE49-F238E27FC236}">
                <a16:creationId xmlns:a16="http://schemas.microsoft.com/office/drawing/2014/main" id="{4A01A01B-769C-4D53-8EFB-F48CDBBA6994}"/>
              </a:ext>
            </a:extLst>
          </p:cNvPr>
          <p:cNvSpPr/>
          <p:nvPr/>
        </p:nvSpPr>
        <p:spPr>
          <a:xfrm>
            <a:off x="11477597" y="1979546"/>
            <a:ext cx="386444" cy="382890"/>
          </a:xfrm>
          <a:prstGeom prst="ellipse">
            <a:avLst/>
          </a:prstGeom>
          <a:solidFill>
            <a:srgbClr val="DDA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1" name="מלבן 60">
            <a:extLst>
              <a:ext uri="{FF2B5EF4-FFF2-40B4-BE49-F238E27FC236}">
                <a16:creationId xmlns:a16="http://schemas.microsoft.com/office/drawing/2014/main" id="{DD2F3C33-F25E-4FF4-BA91-82B434CCEF76}"/>
              </a:ext>
            </a:extLst>
          </p:cNvPr>
          <p:cNvSpPr/>
          <p:nvPr/>
        </p:nvSpPr>
        <p:spPr>
          <a:xfrm>
            <a:off x="11565166" y="2025619"/>
            <a:ext cx="234456"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Calibri" panose="020F0502020204030204" pitchFamily="34" charset="0"/>
                <a:cs typeface="Calibri" panose="020F0502020204030204" pitchFamily="34" charset="0"/>
              </a:rPr>
              <a:t>1</a:t>
            </a:r>
          </a:p>
        </p:txBody>
      </p:sp>
      <p:sp>
        <p:nvSpPr>
          <p:cNvPr id="63" name="מלבן 62">
            <a:extLst>
              <a:ext uri="{FF2B5EF4-FFF2-40B4-BE49-F238E27FC236}">
                <a16:creationId xmlns:a16="http://schemas.microsoft.com/office/drawing/2014/main" id="{95FD5DCE-ABDE-4B95-A8DD-7714E173AE57}"/>
              </a:ext>
            </a:extLst>
          </p:cNvPr>
          <p:cNvSpPr/>
          <p:nvPr/>
        </p:nvSpPr>
        <p:spPr>
          <a:xfrm>
            <a:off x="5945405" y="1913006"/>
            <a:ext cx="5381275" cy="426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DDADA4"/>
                </a:solidFill>
                <a:latin typeface="Calibri" panose="020F0502020204030204" pitchFamily="34" charset="0"/>
                <a:cs typeface="Calibri" panose="020F0502020204030204" pitchFamily="34" charset="0"/>
              </a:rPr>
              <a:t>מקורות האושר בחיי – מהו אושר?</a:t>
            </a:r>
          </a:p>
        </p:txBody>
      </p:sp>
      <p:sp>
        <p:nvSpPr>
          <p:cNvPr id="65" name="מלבן 64">
            <a:extLst>
              <a:ext uri="{FF2B5EF4-FFF2-40B4-BE49-F238E27FC236}">
                <a16:creationId xmlns:a16="http://schemas.microsoft.com/office/drawing/2014/main" id="{71D90EC4-7FC5-4D55-A054-185FBA94FA1F}"/>
              </a:ext>
            </a:extLst>
          </p:cNvPr>
          <p:cNvSpPr/>
          <p:nvPr/>
        </p:nvSpPr>
        <p:spPr>
          <a:xfrm>
            <a:off x="8832273" y="2152471"/>
            <a:ext cx="2502090" cy="426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400" dirty="0">
                <a:solidFill>
                  <a:schemeClr val="bg1">
                    <a:lumMod val="50000"/>
                  </a:schemeClr>
                </a:solidFill>
                <a:latin typeface="Calibri" panose="020F0502020204030204" pitchFamily="34" charset="0"/>
                <a:cs typeface="Calibri" panose="020F0502020204030204" pitchFamily="34" charset="0"/>
              </a:rPr>
              <a:t>הכרת מושג האושר והגורמים לאושר</a:t>
            </a:r>
          </a:p>
        </p:txBody>
      </p:sp>
      <p:pic>
        <p:nvPicPr>
          <p:cNvPr id="37" name="גרפיקה 36">
            <a:extLst>
              <a:ext uri="{FF2B5EF4-FFF2-40B4-BE49-F238E27FC236}">
                <a16:creationId xmlns:a16="http://schemas.microsoft.com/office/drawing/2014/main" id="{785ED6B3-D234-4CD3-BE47-148B80360C6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27830" y="827294"/>
            <a:ext cx="588672" cy="470938"/>
          </a:xfrm>
          <a:prstGeom prst="rect">
            <a:avLst/>
          </a:prstGeom>
        </p:spPr>
      </p:pic>
      <p:sp>
        <p:nvSpPr>
          <p:cNvPr id="30" name="מלבן 29">
            <a:extLst>
              <a:ext uri="{FF2B5EF4-FFF2-40B4-BE49-F238E27FC236}">
                <a16:creationId xmlns:a16="http://schemas.microsoft.com/office/drawing/2014/main" id="{E35554BC-90FE-4F42-8FAE-C66AD2591CBE}"/>
              </a:ext>
            </a:extLst>
          </p:cNvPr>
          <p:cNvSpPr/>
          <p:nvPr/>
        </p:nvSpPr>
        <p:spPr>
          <a:xfrm>
            <a:off x="8127829" y="3163319"/>
            <a:ext cx="2548265" cy="426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400" dirty="0">
                <a:solidFill>
                  <a:schemeClr val="bg1">
                    <a:lumMod val="50000"/>
                  </a:schemeClr>
                </a:solidFill>
                <a:latin typeface="Calibri" panose="020F0502020204030204" pitchFamily="34" charset="0"/>
                <a:cs typeface="Calibri" panose="020F0502020204030204" pitchFamily="34" charset="0"/>
              </a:rPr>
              <a:t>הכרת היכולת שלנו לייצר אושר בחיינו</a:t>
            </a:r>
          </a:p>
        </p:txBody>
      </p:sp>
      <p:sp>
        <p:nvSpPr>
          <p:cNvPr id="31" name="מלבן 30">
            <a:extLst>
              <a:ext uri="{FF2B5EF4-FFF2-40B4-BE49-F238E27FC236}">
                <a16:creationId xmlns:a16="http://schemas.microsoft.com/office/drawing/2014/main" id="{F8D7D0DF-DFD0-4125-9ABB-19EB12B0F7F1}"/>
              </a:ext>
            </a:extLst>
          </p:cNvPr>
          <p:cNvSpPr/>
          <p:nvPr/>
        </p:nvSpPr>
        <p:spPr>
          <a:xfrm>
            <a:off x="4468091" y="4128753"/>
            <a:ext cx="5467263" cy="426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400" dirty="0">
                <a:solidFill>
                  <a:schemeClr val="bg1">
                    <a:lumMod val="50000"/>
                  </a:schemeClr>
                </a:solidFill>
                <a:latin typeface="Calibri" panose="020F0502020204030204" pitchFamily="34" charset="0"/>
                <a:cs typeface="Calibri" panose="020F0502020204030204" pitchFamily="34" charset="0"/>
              </a:rPr>
              <a:t>הכרת האחריות והיכולת שלנו להשפיע על חיינו ולייצר את חיינו כפי שאנחנו רוצים</a:t>
            </a:r>
          </a:p>
        </p:txBody>
      </p:sp>
    </p:spTree>
    <p:extLst>
      <p:ext uri="{BB962C8B-B14F-4D97-AF65-F5344CB8AC3E}">
        <p14:creationId xmlns:p14="http://schemas.microsoft.com/office/powerpoint/2010/main" val="2210165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30594" y="196646"/>
            <a:ext cx="8937522" cy="1015663"/>
          </a:xfrm>
          <a:prstGeom prst="rect">
            <a:avLst/>
          </a:prstGeom>
          <a:noFill/>
        </p:spPr>
        <p:txBody>
          <a:bodyPr wrap="square" rtlCol="1">
            <a:spAutoFit/>
          </a:bodyPr>
          <a:lstStyle/>
          <a:p>
            <a:pPr algn="ctr"/>
            <a:r>
              <a:rPr lang="he-IL" sz="6000" b="1" dirty="0">
                <a:solidFill>
                  <a:srgbClr val="002060"/>
                </a:solidFill>
                <a:cs typeface="Calibri" panose="020F0502020204030204" pitchFamily="34" charset="0"/>
              </a:rPr>
              <a:t>לסיכום נזכור ש...</a:t>
            </a:r>
          </a:p>
        </p:txBody>
      </p:sp>
      <p:sp>
        <p:nvSpPr>
          <p:cNvPr id="8" name="מציין מיקום תוכן 2">
            <a:extLst>
              <a:ext uri="{FF2B5EF4-FFF2-40B4-BE49-F238E27FC236}">
                <a16:creationId xmlns:a16="http://schemas.microsoft.com/office/drawing/2014/main" id="{2A267D30-835E-497E-B45C-7E7531BCCCB8}"/>
              </a:ext>
            </a:extLst>
          </p:cNvPr>
          <p:cNvSpPr>
            <a:spLocks noGrp="1"/>
          </p:cNvSpPr>
          <p:nvPr>
            <p:ph sz="quarter" idx="13"/>
          </p:nvPr>
        </p:nvSpPr>
        <p:spPr>
          <a:xfrm>
            <a:off x="737755" y="1863871"/>
            <a:ext cx="9164782" cy="3030248"/>
          </a:xfrm>
        </p:spPr>
        <p:txBody>
          <a:bodyPr>
            <a:normAutofit fontScale="85000" lnSpcReduction="20000"/>
          </a:bodyPr>
          <a:lstStyle/>
          <a:p>
            <a:pPr marL="0" indent="0" algn="ctr">
              <a:lnSpc>
                <a:spcPct val="200000"/>
              </a:lnSpc>
              <a:buNone/>
            </a:pPr>
            <a:r>
              <a:rPr lang="he-IL" sz="4000" dirty="0"/>
              <a:t>תחושת האושר היא בידינו – </a:t>
            </a:r>
          </a:p>
          <a:p>
            <a:pPr marL="0" indent="0" algn="ctr">
              <a:lnSpc>
                <a:spcPct val="200000"/>
              </a:lnSpc>
              <a:buNone/>
            </a:pPr>
            <a:r>
              <a:rPr lang="he-IL" sz="4000" dirty="0"/>
              <a:t>אנחנו יכולים להוביל לכך שנרגיש מאושרים </a:t>
            </a:r>
          </a:p>
          <a:p>
            <a:pPr marL="0" indent="0" algn="ctr">
              <a:lnSpc>
                <a:spcPct val="200000"/>
              </a:lnSpc>
              <a:buNone/>
            </a:pPr>
            <a:r>
              <a:rPr lang="he-IL" sz="4000" dirty="0"/>
              <a:t>באמצעות פעולה יזומה שלנו</a:t>
            </a:r>
          </a:p>
        </p:txBody>
      </p:sp>
      <p:pic>
        <p:nvPicPr>
          <p:cNvPr id="9" name="Picture 2" descr="Idea, Cloud, Think, Concept, Symbol">
            <a:extLst>
              <a:ext uri="{FF2B5EF4-FFF2-40B4-BE49-F238E27FC236}">
                <a16:creationId xmlns:a16="http://schemas.microsoft.com/office/drawing/2014/main" id="{A434B2E9-17E8-4F9C-A5EB-1C2E6167AE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2882" y="4139733"/>
            <a:ext cx="3792991" cy="2513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321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גרפיקה 29">
            <a:extLst>
              <a:ext uri="{FF2B5EF4-FFF2-40B4-BE49-F238E27FC236}">
                <a16:creationId xmlns:a16="http://schemas.microsoft.com/office/drawing/2014/main" id="{77AE1D7F-BBCF-4658-B4F4-32C45D861A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9659" y="1475749"/>
            <a:ext cx="3023613" cy="2233523"/>
          </a:xfrm>
          <a:prstGeom prst="rect">
            <a:avLst/>
          </a:prstGeom>
        </p:spPr>
      </p:pic>
      <p:pic>
        <p:nvPicPr>
          <p:cNvPr id="29" name="גרפיקה 28">
            <a:extLst>
              <a:ext uri="{FF2B5EF4-FFF2-40B4-BE49-F238E27FC236}">
                <a16:creationId xmlns:a16="http://schemas.microsoft.com/office/drawing/2014/main" id="{437236FA-FF67-42FA-B866-18502AA7D0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49376" y="2191494"/>
            <a:ext cx="2449189" cy="1809199"/>
          </a:xfrm>
          <a:prstGeom prst="rect">
            <a:avLst/>
          </a:prstGeom>
        </p:spPr>
      </p:pic>
      <p:pic>
        <p:nvPicPr>
          <p:cNvPr id="31" name="גרפיקה 30">
            <a:extLst>
              <a:ext uri="{FF2B5EF4-FFF2-40B4-BE49-F238E27FC236}">
                <a16:creationId xmlns:a16="http://schemas.microsoft.com/office/drawing/2014/main" id="{A18842DB-EBB6-41D8-94B7-9ED880B2A1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11932" y="3517348"/>
            <a:ext cx="3023613" cy="2233523"/>
          </a:xfrm>
          <a:prstGeom prst="rect">
            <a:avLst/>
          </a:prstGeom>
        </p:spPr>
      </p:pic>
      <p:pic>
        <p:nvPicPr>
          <p:cNvPr id="7" name="גרפיקה 6">
            <a:extLst>
              <a:ext uri="{FF2B5EF4-FFF2-40B4-BE49-F238E27FC236}">
                <a16:creationId xmlns:a16="http://schemas.microsoft.com/office/drawing/2014/main" id="{22C6CAD2-45F3-4481-BD4E-1783767944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01649" y="1324332"/>
            <a:ext cx="3023613" cy="2233523"/>
          </a:xfrm>
          <a:prstGeom prst="rect">
            <a:avLst/>
          </a:prstGeom>
        </p:spPr>
      </p:pic>
      <p:pic>
        <p:nvPicPr>
          <p:cNvPr id="27" name="גרפיקה 26">
            <a:extLst>
              <a:ext uri="{FF2B5EF4-FFF2-40B4-BE49-F238E27FC236}">
                <a16:creationId xmlns:a16="http://schemas.microsoft.com/office/drawing/2014/main" id="{71301904-3CC8-414D-8853-A0614CB405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50326" y="3846258"/>
            <a:ext cx="2874750" cy="2123559"/>
          </a:xfrm>
          <a:prstGeom prst="rect">
            <a:avLst/>
          </a:prstGeom>
        </p:spPr>
      </p:pic>
      <p:pic>
        <p:nvPicPr>
          <p:cNvPr id="28" name="גרפיקה 27">
            <a:extLst>
              <a:ext uri="{FF2B5EF4-FFF2-40B4-BE49-F238E27FC236}">
                <a16:creationId xmlns:a16="http://schemas.microsoft.com/office/drawing/2014/main" id="{04EDE431-FEE7-4769-A805-55F98614AF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53426" y="1107129"/>
            <a:ext cx="3023613" cy="2233523"/>
          </a:xfrm>
          <a:prstGeom prst="rect">
            <a:avLst/>
          </a:prstGeom>
        </p:spPr>
      </p:pic>
      <p:pic>
        <p:nvPicPr>
          <p:cNvPr id="3" name="גרפיקה 2">
            <a:extLst>
              <a:ext uri="{FF2B5EF4-FFF2-40B4-BE49-F238E27FC236}">
                <a16:creationId xmlns:a16="http://schemas.microsoft.com/office/drawing/2014/main" id="{7CBB6B82-7B82-4707-BEC2-0B9EFFBE63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9659" y="4031719"/>
            <a:ext cx="4444343" cy="2969119"/>
          </a:xfrm>
          <a:prstGeom prst="rect">
            <a:avLst/>
          </a:prstGeom>
        </p:spPr>
      </p:pic>
      <p:sp>
        <p:nvSpPr>
          <p:cNvPr id="11" name="מלבן 10">
            <a:extLst>
              <a:ext uri="{FF2B5EF4-FFF2-40B4-BE49-F238E27FC236}">
                <a16:creationId xmlns:a16="http://schemas.microsoft.com/office/drawing/2014/main" id="{13271699-FC31-4EAB-82AA-3FF8EED737DC}"/>
              </a:ext>
            </a:extLst>
          </p:cNvPr>
          <p:cNvSpPr/>
          <p:nvPr/>
        </p:nvSpPr>
        <p:spPr>
          <a:xfrm>
            <a:off x="5270246" y="-104298"/>
            <a:ext cx="9068456"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5400" b="1" dirty="0">
                <a:solidFill>
                  <a:srgbClr val="002060"/>
                </a:solidFill>
                <a:latin typeface="Calibri" panose="020F0502020204030204" pitchFamily="34" charset="0"/>
                <a:cs typeface="Calibri" panose="020F0502020204030204" pitchFamily="34" charset="0"/>
              </a:rPr>
              <a:t>מסכמים שיעור</a:t>
            </a:r>
          </a:p>
        </p:txBody>
      </p:sp>
      <p:sp>
        <p:nvSpPr>
          <p:cNvPr id="16" name="תיבת טקסט 15">
            <a:extLst>
              <a:ext uri="{FF2B5EF4-FFF2-40B4-BE49-F238E27FC236}">
                <a16:creationId xmlns:a16="http://schemas.microsoft.com/office/drawing/2014/main" id="{2BF8C04B-9E80-4A58-849E-2E3D05EEA427}"/>
              </a:ext>
            </a:extLst>
          </p:cNvPr>
          <p:cNvSpPr txBox="1"/>
          <p:nvPr/>
        </p:nvSpPr>
        <p:spPr>
          <a:xfrm>
            <a:off x="5847804" y="1935488"/>
            <a:ext cx="2434856" cy="430887"/>
          </a:xfrm>
          <a:prstGeom prst="rect">
            <a:avLst/>
          </a:prstGeom>
          <a:noFill/>
        </p:spPr>
        <p:txBody>
          <a:bodyPr wrap="square">
            <a:spAutoFit/>
          </a:bodyPr>
          <a:lstStyle/>
          <a:p>
            <a:pPr algn="ctr"/>
            <a:r>
              <a:rPr lang="he-IL" sz="2200" dirty="0">
                <a:solidFill>
                  <a:schemeClr val="tx1"/>
                </a:solidFill>
                <a:latin typeface="Gisha" panose="020B0502040204020203" pitchFamily="34" charset="-79"/>
                <a:cs typeface="Gisha" panose="020B0502040204020203" pitchFamily="34" charset="-79"/>
              </a:rPr>
              <a:t>משהו שריגש אותי</a:t>
            </a:r>
          </a:p>
        </p:txBody>
      </p:sp>
      <p:sp>
        <p:nvSpPr>
          <p:cNvPr id="18" name="תיבת טקסט 17">
            <a:extLst>
              <a:ext uri="{FF2B5EF4-FFF2-40B4-BE49-F238E27FC236}">
                <a16:creationId xmlns:a16="http://schemas.microsoft.com/office/drawing/2014/main" id="{CD7BDB4F-9EEB-4976-AA94-53921883D256}"/>
              </a:ext>
            </a:extLst>
          </p:cNvPr>
          <p:cNvSpPr txBox="1"/>
          <p:nvPr/>
        </p:nvSpPr>
        <p:spPr>
          <a:xfrm>
            <a:off x="6192637" y="4031719"/>
            <a:ext cx="2423559" cy="1446550"/>
          </a:xfrm>
          <a:prstGeom prst="rect">
            <a:avLst/>
          </a:prstGeom>
          <a:noFill/>
        </p:spPr>
        <p:txBody>
          <a:bodyPr wrap="square">
            <a:spAutoFit/>
          </a:bodyPr>
          <a:lstStyle/>
          <a:p>
            <a:pPr algn="ctr"/>
            <a:r>
              <a:rPr lang="he-IL" sz="2200" dirty="0">
                <a:solidFill>
                  <a:schemeClr val="tx1"/>
                </a:solidFill>
                <a:latin typeface="Gisha" panose="020B0502040204020203" pitchFamily="34" charset="-79"/>
                <a:cs typeface="Gisha" panose="020B0502040204020203" pitchFamily="34" charset="-79"/>
              </a:rPr>
              <a:t>מתוך מה שלמדתי בשיעור, מה אני רוצה לקחת איתי הלאה?</a:t>
            </a:r>
          </a:p>
        </p:txBody>
      </p:sp>
      <p:sp>
        <p:nvSpPr>
          <p:cNvPr id="21" name="תיבת טקסט 20">
            <a:extLst>
              <a:ext uri="{FF2B5EF4-FFF2-40B4-BE49-F238E27FC236}">
                <a16:creationId xmlns:a16="http://schemas.microsoft.com/office/drawing/2014/main" id="{98DF0FE1-F13A-4A21-A43E-7F3169DFA3C5}"/>
              </a:ext>
            </a:extLst>
          </p:cNvPr>
          <p:cNvSpPr txBox="1"/>
          <p:nvPr/>
        </p:nvSpPr>
        <p:spPr>
          <a:xfrm>
            <a:off x="3695455" y="2711372"/>
            <a:ext cx="1757030" cy="769441"/>
          </a:xfrm>
          <a:prstGeom prst="rect">
            <a:avLst/>
          </a:prstGeom>
          <a:noFill/>
        </p:spPr>
        <p:txBody>
          <a:bodyPr wrap="square">
            <a:spAutoFit/>
          </a:bodyPr>
          <a:lstStyle/>
          <a:p>
            <a:pPr algn="ctr"/>
            <a:r>
              <a:rPr lang="he-IL" sz="2200" dirty="0">
                <a:solidFill>
                  <a:schemeClr val="tx1"/>
                </a:solidFill>
                <a:latin typeface="Gisha" panose="020B0502040204020203" pitchFamily="34" charset="-79"/>
                <a:cs typeface="Gisha" panose="020B0502040204020203" pitchFamily="34" charset="-79"/>
              </a:rPr>
              <a:t>משהו חדש שלמדתי היום</a:t>
            </a:r>
          </a:p>
        </p:txBody>
      </p:sp>
      <p:sp>
        <p:nvSpPr>
          <p:cNvPr id="15" name="תיבת טקסט 14">
            <a:extLst>
              <a:ext uri="{FF2B5EF4-FFF2-40B4-BE49-F238E27FC236}">
                <a16:creationId xmlns:a16="http://schemas.microsoft.com/office/drawing/2014/main" id="{63A0AAEF-7875-4C38-A9A8-DE675399265E}"/>
              </a:ext>
            </a:extLst>
          </p:cNvPr>
          <p:cNvSpPr txBox="1"/>
          <p:nvPr/>
        </p:nvSpPr>
        <p:spPr>
          <a:xfrm>
            <a:off x="1006829" y="2086905"/>
            <a:ext cx="1587779" cy="1107996"/>
          </a:xfrm>
          <a:prstGeom prst="rect">
            <a:avLst/>
          </a:prstGeom>
          <a:noFill/>
        </p:spPr>
        <p:txBody>
          <a:bodyPr wrap="square">
            <a:spAutoFit/>
          </a:bodyPr>
          <a:lstStyle/>
          <a:p>
            <a:pPr algn="ctr"/>
            <a:r>
              <a:rPr lang="he-IL" sz="2200" dirty="0">
                <a:solidFill>
                  <a:schemeClr val="tx1"/>
                </a:solidFill>
                <a:latin typeface="Gisha" panose="020B0502040204020203" pitchFamily="34" charset="-79"/>
                <a:cs typeface="Gisha" panose="020B0502040204020203" pitchFamily="34" charset="-79"/>
              </a:rPr>
              <a:t>משהו שהפתיע אותי</a:t>
            </a:r>
          </a:p>
        </p:txBody>
      </p:sp>
      <p:sp>
        <p:nvSpPr>
          <p:cNvPr id="20" name="תיבת טקסט 19">
            <a:extLst>
              <a:ext uri="{FF2B5EF4-FFF2-40B4-BE49-F238E27FC236}">
                <a16:creationId xmlns:a16="http://schemas.microsoft.com/office/drawing/2014/main" id="{539B02FF-5C5E-4461-9C12-DCF65F14CBAB}"/>
              </a:ext>
            </a:extLst>
          </p:cNvPr>
          <p:cNvSpPr txBox="1"/>
          <p:nvPr/>
        </p:nvSpPr>
        <p:spPr>
          <a:xfrm>
            <a:off x="9858892" y="4338793"/>
            <a:ext cx="1757030" cy="1107996"/>
          </a:xfrm>
          <a:prstGeom prst="rect">
            <a:avLst/>
          </a:prstGeom>
          <a:noFill/>
        </p:spPr>
        <p:txBody>
          <a:bodyPr wrap="square">
            <a:spAutoFit/>
          </a:bodyPr>
          <a:lstStyle/>
          <a:p>
            <a:pPr algn="ctr"/>
            <a:r>
              <a:rPr lang="he-IL" sz="2200" dirty="0">
                <a:solidFill>
                  <a:schemeClr val="tx1"/>
                </a:solidFill>
                <a:latin typeface="Gisha" panose="020B0502040204020203" pitchFamily="34" charset="-79"/>
                <a:cs typeface="Gisha" panose="020B0502040204020203" pitchFamily="34" charset="-79"/>
              </a:rPr>
              <a:t>משהו שלמדתי על עצמי היום</a:t>
            </a:r>
          </a:p>
        </p:txBody>
      </p:sp>
      <p:sp>
        <p:nvSpPr>
          <p:cNvPr id="26" name="תיבת טקסט 25">
            <a:extLst>
              <a:ext uri="{FF2B5EF4-FFF2-40B4-BE49-F238E27FC236}">
                <a16:creationId xmlns:a16="http://schemas.microsoft.com/office/drawing/2014/main" id="{A658320C-AA6C-46C1-804D-3F61A25ABBFA}"/>
              </a:ext>
            </a:extLst>
          </p:cNvPr>
          <p:cNvSpPr txBox="1"/>
          <p:nvPr/>
        </p:nvSpPr>
        <p:spPr>
          <a:xfrm>
            <a:off x="9477546" y="1649544"/>
            <a:ext cx="2276946" cy="1446550"/>
          </a:xfrm>
          <a:prstGeom prst="rect">
            <a:avLst/>
          </a:prstGeom>
          <a:noFill/>
        </p:spPr>
        <p:txBody>
          <a:bodyPr wrap="square">
            <a:spAutoFit/>
          </a:bodyPr>
          <a:lstStyle/>
          <a:p>
            <a:pPr algn="ctr"/>
            <a:r>
              <a:rPr lang="he-IL" sz="2200" dirty="0">
                <a:solidFill>
                  <a:schemeClr val="tx1"/>
                </a:solidFill>
                <a:latin typeface="Gisha" panose="020B0502040204020203" pitchFamily="34" charset="-79"/>
                <a:cs typeface="Gisha" panose="020B0502040204020203" pitchFamily="34" charset="-79"/>
              </a:rPr>
              <a:t>מחשבות שהתעוררו בי במהלך השיעור או בעקבותיו</a:t>
            </a:r>
          </a:p>
        </p:txBody>
      </p:sp>
    </p:spTree>
    <p:extLst>
      <p:ext uri="{BB962C8B-B14F-4D97-AF65-F5344CB8AC3E}">
        <p14:creationId xmlns:p14="http://schemas.microsoft.com/office/powerpoint/2010/main" val="4180817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גרפיקה 6">
            <a:extLst>
              <a:ext uri="{FF2B5EF4-FFF2-40B4-BE49-F238E27FC236}">
                <a16:creationId xmlns:a16="http://schemas.microsoft.com/office/drawing/2014/main" id="{65DF3D32-6D2A-44AF-BA36-A5F4E41D3F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2666376" y="1053923"/>
            <a:ext cx="6177517" cy="5069258"/>
          </a:xfrm>
          <a:prstGeom prst="rect">
            <a:avLst/>
          </a:prstGeom>
        </p:spPr>
      </p:pic>
      <p:sp>
        <p:nvSpPr>
          <p:cNvPr id="8" name="Content Placeholder 1">
            <a:extLst>
              <a:ext uri="{FF2B5EF4-FFF2-40B4-BE49-F238E27FC236}">
                <a16:creationId xmlns:a16="http://schemas.microsoft.com/office/drawing/2014/main" id="{AB1DDDE9-BB9B-45C1-8BAC-BA745A9AAA68}"/>
              </a:ext>
            </a:extLst>
          </p:cNvPr>
          <p:cNvSpPr txBox="1">
            <a:spLocks/>
          </p:cNvSpPr>
          <p:nvPr/>
        </p:nvSpPr>
        <p:spPr>
          <a:xfrm>
            <a:off x="3525752" y="2383376"/>
            <a:ext cx="4458764" cy="2112963"/>
          </a:xfrm>
          <a:prstGeom prst="rect">
            <a:avLst/>
          </a:prstGeom>
          <a:noFill/>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lgn="ctr">
              <a:buFont typeface="Arial" panose="020B0604020202020204" pitchFamily="34" charset="0"/>
              <a:buNone/>
            </a:pPr>
            <a:r>
              <a:rPr lang="he-IL" sz="5400" dirty="0">
                <a:latin typeface="Gisha" panose="020B0502040204020203" pitchFamily="34" charset="-79"/>
                <a:cs typeface="Gisha" panose="020B0502040204020203" pitchFamily="34" charset="-79"/>
              </a:rPr>
              <a:t>מה בכוונתי לעשות אחרת ממחר?</a:t>
            </a:r>
          </a:p>
        </p:txBody>
      </p:sp>
      <p:sp>
        <p:nvSpPr>
          <p:cNvPr id="9" name="מלבן 8">
            <a:extLst>
              <a:ext uri="{FF2B5EF4-FFF2-40B4-BE49-F238E27FC236}">
                <a16:creationId xmlns:a16="http://schemas.microsoft.com/office/drawing/2014/main" id="{CBC17772-1007-4657-80B9-1C5057B80723}"/>
              </a:ext>
            </a:extLst>
          </p:cNvPr>
          <p:cNvSpPr/>
          <p:nvPr/>
        </p:nvSpPr>
        <p:spPr>
          <a:xfrm>
            <a:off x="9121373" y="257430"/>
            <a:ext cx="3070627"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5400" b="1" dirty="0">
                <a:solidFill>
                  <a:srgbClr val="002060"/>
                </a:solidFill>
                <a:latin typeface="Calibri" panose="020F0502020204030204" pitchFamily="34" charset="0"/>
                <a:cs typeface="Calibri" panose="020F0502020204030204" pitchFamily="34" charset="0"/>
              </a:rPr>
              <a:t>בכוונתי...</a:t>
            </a:r>
          </a:p>
        </p:txBody>
      </p:sp>
    </p:spTree>
    <p:extLst>
      <p:ext uri="{BB962C8B-B14F-4D97-AF65-F5344CB8AC3E}">
        <p14:creationId xmlns:p14="http://schemas.microsoft.com/office/powerpoint/2010/main" val="1624022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מציין מיקום של תמונה 6" descr="מדפסת עם מילוי מלא">
            <a:extLst>
              <a:ext uri="{FF2B5EF4-FFF2-40B4-BE49-F238E27FC236}">
                <a16:creationId xmlns:a16="http://schemas.microsoft.com/office/drawing/2014/main" id="{8E020C01-BCDC-43C2-A091-3D564C9C0733}"/>
              </a:ext>
            </a:extLst>
          </p:cNvPr>
          <p:cNvPicPr>
            <a:picLocks noGrp="1" noChangeAspect="1"/>
          </p:cNvPicPr>
          <p:nvPr>
            <p:ph type="pic"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520" b="10520"/>
          <a:stretch>
            <a:fillRect/>
          </a:stretch>
        </p:blipFill>
        <p:spPr/>
      </p:pic>
      <p:sp>
        <p:nvSpPr>
          <p:cNvPr id="4" name="כותרת 3">
            <a:extLst>
              <a:ext uri="{FF2B5EF4-FFF2-40B4-BE49-F238E27FC236}">
                <a16:creationId xmlns:a16="http://schemas.microsoft.com/office/drawing/2014/main" id="{E7896BFF-304C-4BD9-AEA8-51CC32E78D5A}"/>
              </a:ext>
            </a:extLst>
          </p:cNvPr>
          <p:cNvSpPr>
            <a:spLocks noGrp="1"/>
          </p:cNvSpPr>
          <p:nvPr>
            <p:ph type="title"/>
          </p:nvPr>
        </p:nvSpPr>
        <p:spPr/>
        <p:txBody>
          <a:bodyPr>
            <a:normAutofit fontScale="90000"/>
          </a:bodyPr>
          <a:lstStyle/>
          <a:p>
            <a:r>
              <a:rPr lang="he-IL" dirty="0"/>
              <a:t>דפים להדפסה</a:t>
            </a:r>
            <a:endParaRPr lang="aa-ET" dirty="0"/>
          </a:p>
        </p:txBody>
      </p:sp>
    </p:spTree>
    <p:extLst>
      <p:ext uri="{BB962C8B-B14F-4D97-AF65-F5344CB8AC3E}">
        <p14:creationId xmlns:p14="http://schemas.microsoft.com/office/powerpoint/2010/main" val="1558499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9F11C25B-5E9D-48BC-8380-D5FCAE48144A}"/>
              </a:ext>
            </a:extLst>
          </p:cNvPr>
          <p:cNvSpPr>
            <a:spLocks noGrp="1"/>
          </p:cNvSpPr>
          <p:nvPr>
            <p:ph type="title"/>
          </p:nvPr>
        </p:nvSpPr>
        <p:spPr>
          <a:xfrm>
            <a:off x="2747238" y="203766"/>
            <a:ext cx="7155730" cy="724848"/>
          </a:xfrm>
        </p:spPr>
        <p:txBody>
          <a:bodyPr/>
          <a:lstStyle/>
          <a:p>
            <a:pPr algn="ctr"/>
            <a:r>
              <a:rPr lang="he-IL" sz="4400" b="1" i="0" u="none" strike="noStrike" cap="none" dirty="0">
                <a:solidFill>
                  <a:srgbClr val="00B4B0"/>
                </a:solidFill>
                <a:latin typeface="Calibri" panose="020F0502020204030204" pitchFamily="34" charset="0"/>
                <a:ea typeface="David"/>
                <a:cs typeface="Calibri" panose="020F0502020204030204" pitchFamily="34" charset="0"/>
                <a:sym typeface="David"/>
              </a:rPr>
              <a:t>טבלת מיון מקורות האושר בחיי</a:t>
            </a:r>
            <a:endParaRPr lang="aa-ET" dirty="0">
              <a:solidFill>
                <a:srgbClr val="00B4B0"/>
              </a:solidFill>
              <a:latin typeface="Calibri" panose="020F0502020204030204" pitchFamily="34" charset="0"/>
              <a:cs typeface="Calibri" panose="020F0502020204030204" pitchFamily="34" charset="0"/>
            </a:endParaRPr>
          </a:p>
        </p:txBody>
      </p:sp>
      <p:sp>
        <p:nvSpPr>
          <p:cNvPr id="6" name="Google Shape;230;p17">
            <a:extLst>
              <a:ext uri="{FF2B5EF4-FFF2-40B4-BE49-F238E27FC236}">
                <a16:creationId xmlns:a16="http://schemas.microsoft.com/office/drawing/2014/main" id="{31B043A8-B770-42B1-8A73-0BCA3FE3DEDF}"/>
              </a:ext>
            </a:extLst>
          </p:cNvPr>
          <p:cNvSpPr txBox="1"/>
          <p:nvPr/>
        </p:nvSpPr>
        <p:spPr>
          <a:xfrm>
            <a:off x="1945377" y="6087033"/>
            <a:ext cx="9299341" cy="400069"/>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x-none" sz="2000" b="0" i="0" u="none" strike="noStrike" cap="none" dirty="0">
                <a:solidFill>
                  <a:schemeClr val="dk1"/>
                </a:solidFill>
                <a:latin typeface="Calibri" panose="020F0502020204030204" pitchFamily="34" charset="0"/>
                <a:ea typeface="Calibri"/>
                <a:cs typeface="Calibri" panose="020F0502020204030204" pitchFamily="34" charset="0"/>
                <a:sym typeface="Calibri"/>
              </a:rPr>
              <a:t>מה גורם לי לאושר? _________________________________________________________</a:t>
            </a:r>
            <a:endParaRPr sz="2000" dirty="0">
              <a:latin typeface="Calibri" panose="020F0502020204030204" pitchFamily="34" charset="0"/>
              <a:cs typeface="Calibri" panose="020F0502020204030204" pitchFamily="34" charset="0"/>
            </a:endParaRPr>
          </a:p>
        </p:txBody>
      </p:sp>
      <p:pic>
        <p:nvPicPr>
          <p:cNvPr id="7170" name="Picture 2" descr="Frame, White, Blank, Empty, Decorated, Decorative"/>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9240020" y="545362"/>
            <a:ext cx="2212213" cy="340340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Frame, White, Blank, Empty, Decorated, Decor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240019" y="2936710"/>
            <a:ext cx="2212213" cy="340340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Frame, White, Blank, Empty, Decorated, Decor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472388" y="3051133"/>
            <a:ext cx="2145156" cy="338069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Frame, White, Blank, Empty, Decorated, Decorative"/>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5493296" y="3015640"/>
            <a:ext cx="2145153" cy="330023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Frame, White, Blank, Empty, Decorated, Decorative"/>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5401693" y="530984"/>
            <a:ext cx="2212214" cy="340340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Frame, White, Blank, Empty, Decorated, Decorative"/>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1427501" y="512391"/>
            <a:ext cx="2212214" cy="3403406"/>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237;p17">
            <a:extLst>
              <a:ext uri="{FF2B5EF4-FFF2-40B4-BE49-F238E27FC236}">
                <a16:creationId xmlns:a16="http://schemas.microsoft.com/office/drawing/2014/main" id="{09FDD95D-BCC8-4B36-9405-773D2C09E886}"/>
              </a:ext>
            </a:extLst>
          </p:cNvPr>
          <p:cNvSpPr/>
          <p:nvPr/>
        </p:nvSpPr>
        <p:spPr>
          <a:xfrm>
            <a:off x="9732803" y="1232893"/>
            <a:ext cx="1495935" cy="400069"/>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x-none" sz="2000" b="0" cap="none" dirty="0">
                <a:solidFill>
                  <a:schemeClr val="dk1"/>
                </a:solidFill>
                <a:latin typeface="Calibri" panose="020F0502020204030204" pitchFamily="34" charset="0"/>
                <a:ea typeface="David"/>
                <a:cs typeface="Calibri" panose="020F0502020204030204" pitchFamily="34" charset="0"/>
                <a:sym typeface="David"/>
              </a:rPr>
              <a:t>עושים לבד</a:t>
            </a:r>
            <a:endParaRPr sz="2000" dirty="0">
              <a:latin typeface="Calibri" panose="020F0502020204030204" pitchFamily="34" charset="0"/>
              <a:cs typeface="Calibri" panose="020F0502020204030204" pitchFamily="34" charset="0"/>
            </a:endParaRPr>
          </a:p>
        </p:txBody>
      </p:sp>
      <p:sp>
        <p:nvSpPr>
          <p:cNvPr id="13" name="Google Shape;238;p17">
            <a:extLst>
              <a:ext uri="{FF2B5EF4-FFF2-40B4-BE49-F238E27FC236}">
                <a16:creationId xmlns:a16="http://schemas.microsoft.com/office/drawing/2014/main" id="{DD10F415-102A-4F72-A0BC-B14F600415C3}"/>
              </a:ext>
            </a:extLst>
          </p:cNvPr>
          <p:cNvSpPr/>
          <p:nvPr/>
        </p:nvSpPr>
        <p:spPr>
          <a:xfrm>
            <a:off x="9463511" y="3637307"/>
            <a:ext cx="1765227" cy="400069"/>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x-none" sz="2000" b="0" cap="none" dirty="0">
                <a:solidFill>
                  <a:schemeClr val="dk1"/>
                </a:solidFill>
                <a:latin typeface="Calibri" panose="020F0502020204030204" pitchFamily="34" charset="0"/>
                <a:ea typeface="David"/>
                <a:cs typeface="Calibri" panose="020F0502020204030204" pitchFamily="34" charset="0"/>
                <a:sym typeface="David"/>
              </a:rPr>
              <a:t>עושים עם חברים</a:t>
            </a:r>
            <a:endParaRPr sz="2000" dirty="0">
              <a:latin typeface="Calibri" panose="020F0502020204030204" pitchFamily="34" charset="0"/>
              <a:cs typeface="Calibri" panose="020F0502020204030204" pitchFamily="34" charset="0"/>
            </a:endParaRPr>
          </a:p>
        </p:txBody>
      </p:sp>
      <p:sp>
        <p:nvSpPr>
          <p:cNvPr id="14" name="Google Shape;239;p17">
            <a:extLst>
              <a:ext uri="{FF2B5EF4-FFF2-40B4-BE49-F238E27FC236}">
                <a16:creationId xmlns:a16="http://schemas.microsoft.com/office/drawing/2014/main" id="{E150F09E-432C-406B-A879-5415075F15DB}"/>
              </a:ext>
            </a:extLst>
          </p:cNvPr>
          <p:cNvSpPr/>
          <p:nvPr/>
        </p:nvSpPr>
        <p:spPr>
          <a:xfrm>
            <a:off x="5415517" y="1277312"/>
            <a:ext cx="2359064" cy="400069"/>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x-none" sz="2000" b="0" cap="none" dirty="0">
                <a:solidFill>
                  <a:schemeClr val="dk1"/>
                </a:solidFill>
                <a:latin typeface="Calibri" panose="020F0502020204030204" pitchFamily="34" charset="0"/>
                <a:ea typeface="David"/>
                <a:cs typeface="Calibri" panose="020F0502020204030204" pitchFamily="34" charset="0"/>
                <a:sym typeface="David"/>
              </a:rPr>
              <a:t>עושים עם המשפחה</a:t>
            </a:r>
            <a:endParaRPr sz="2000" dirty="0">
              <a:latin typeface="Calibri" panose="020F0502020204030204" pitchFamily="34" charset="0"/>
              <a:cs typeface="Calibri" panose="020F0502020204030204" pitchFamily="34" charset="0"/>
            </a:endParaRPr>
          </a:p>
        </p:txBody>
      </p:sp>
      <p:sp>
        <p:nvSpPr>
          <p:cNvPr id="15" name="Google Shape;240;p17">
            <a:extLst>
              <a:ext uri="{FF2B5EF4-FFF2-40B4-BE49-F238E27FC236}">
                <a16:creationId xmlns:a16="http://schemas.microsoft.com/office/drawing/2014/main" id="{CB5E8ECA-9DF6-4621-BDCD-C46519065742}"/>
              </a:ext>
            </a:extLst>
          </p:cNvPr>
          <p:cNvSpPr/>
          <p:nvPr/>
        </p:nvSpPr>
        <p:spPr>
          <a:xfrm>
            <a:off x="5054399" y="3637308"/>
            <a:ext cx="2927227" cy="707846"/>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x-none" sz="2000" b="0" cap="none" dirty="0">
                <a:solidFill>
                  <a:schemeClr val="dk1"/>
                </a:solidFill>
                <a:latin typeface="Calibri" panose="020F0502020204030204" pitchFamily="34" charset="0"/>
                <a:ea typeface="David"/>
                <a:cs typeface="Calibri" panose="020F0502020204030204" pitchFamily="34" charset="0"/>
                <a:sym typeface="David"/>
              </a:rPr>
              <a:t>דורשים כסף</a:t>
            </a:r>
            <a:r>
              <a:rPr lang="he-IL" sz="2000" b="0" cap="none" dirty="0">
                <a:solidFill>
                  <a:schemeClr val="dk1"/>
                </a:solidFill>
                <a:latin typeface="Calibri" panose="020F0502020204030204" pitchFamily="34" charset="0"/>
                <a:ea typeface="David"/>
                <a:cs typeface="Calibri" panose="020F0502020204030204" pitchFamily="34" charset="0"/>
                <a:sym typeface="David"/>
              </a:rPr>
              <a:t> או התארגנות חומרית</a:t>
            </a:r>
            <a:endParaRPr sz="2000" dirty="0">
              <a:latin typeface="Calibri" panose="020F0502020204030204" pitchFamily="34" charset="0"/>
              <a:cs typeface="Calibri" panose="020F0502020204030204" pitchFamily="34" charset="0"/>
            </a:endParaRPr>
          </a:p>
        </p:txBody>
      </p:sp>
      <p:sp>
        <p:nvSpPr>
          <p:cNvPr id="16" name="Google Shape;241;p17">
            <a:extLst>
              <a:ext uri="{FF2B5EF4-FFF2-40B4-BE49-F238E27FC236}">
                <a16:creationId xmlns:a16="http://schemas.microsoft.com/office/drawing/2014/main" id="{000A7F4D-8432-4FA6-8FD7-120FB0E5CA74}"/>
              </a:ext>
            </a:extLst>
          </p:cNvPr>
          <p:cNvSpPr/>
          <p:nvPr/>
        </p:nvSpPr>
        <p:spPr>
          <a:xfrm>
            <a:off x="996998" y="3804368"/>
            <a:ext cx="2955070" cy="400069"/>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he-IL" sz="2000" b="0" cap="none" dirty="0">
                <a:solidFill>
                  <a:schemeClr val="dk1"/>
                </a:solidFill>
                <a:latin typeface="Calibri" panose="020F0502020204030204" pitchFamily="34" charset="0"/>
                <a:ea typeface="David"/>
                <a:cs typeface="Calibri" panose="020F0502020204030204" pitchFamily="34" charset="0"/>
                <a:sym typeface="David"/>
              </a:rPr>
              <a:t>נותנים סיפוק ואושר רוחני</a:t>
            </a:r>
            <a:endParaRPr sz="2000" dirty="0">
              <a:latin typeface="Calibri" panose="020F0502020204030204" pitchFamily="34" charset="0"/>
              <a:cs typeface="Calibri" panose="020F0502020204030204" pitchFamily="34" charset="0"/>
            </a:endParaRPr>
          </a:p>
        </p:txBody>
      </p:sp>
      <p:sp>
        <p:nvSpPr>
          <p:cNvPr id="17" name="Google Shape;242;p17">
            <a:extLst>
              <a:ext uri="{FF2B5EF4-FFF2-40B4-BE49-F238E27FC236}">
                <a16:creationId xmlns:a16="http://schemas.microsoft.com/office/drawing/2014/main" id="{59142213-3CE7-41F0-9E29-C0F423447212}"/>
              </a:ext>
            </a:extLst>
          </p:cNvPr>
          <p:cNvSpPr/>
          <p:nvPr/>
        </p:nvSpPr>
        <p:spPr>
          <a:xfrm>
            <a:off x="1373226" y="1320063"/>
            <a:ext cx="2141933" cy="400069"/>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x-none" sz="2000" b="0" cap="none" dirty="0">
                <a:solidFill>
                  <a:schemeClr val="dk1"/>
                </a:solidFill>
                <a:latin typeface="Calibri" panose="020F0502020204030204" pitchFamily="34" charset="0"/>
                <a:ea typeface="David"/>
                <a:cs typeface="Calibri" panose="020F0502020204030204" pitchFamily="34" charset="0"/>
                <a:sym typeface="David"/>
              </a:rPr>
              <a:t>בעלי מרכיב של סיכון</a:t>
            </a:r>
            <a:endParaRPr sz="2000" dirty="0">
              <a:latin typeface="Calibri" panose="020F0502020204030204" pitchFamily="34" charset="0"/>
              <a:cs typeface="Calibri" panose="020F0502020204030204" pitchFamily="34" charset="0"/>
            </a:endParaRPr>
          </a:p>
        </p:txBody>
      </p:sp>
      <p:pic>
        <p:nvPicPr>
          <p:cNvPr id="25" name="מציין מיקום של תמונה 6" descr="מדפסת עם מילוי מלא">
            <a:extLst>
              <a:ext uri="{FF2B5EF4-FFF2-40B4-BE49-F238E27FC236}">
                <a16:creationId xmlns:a16="http://schemas.microsoft.com/office/drawing/2014/main" id="{8E020C01-BCDC-43C2-A091-3D564C9C073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10520" b="10520"/>
          <a:stretch>
            <a:fillRect/>
          </a:stretch>
        </p:blipFill>
        <p:spPr>
          <a:xfrm>
            <a:off x="156762" y="132796"/>
            <a:ext cx="840236" cy="663458"/>
          </a:xfrm>
          <a:prstGeom prst="rect">
            <a:avLst/>
          </a:prstGeom>
        </p:spPr>
      </p:pic>
    </p:spTree>
    <p:extLst>
      <p:ext uri="{BB962C8B-B14F-4D97-AF65-F5344CB8AC3E}">
        <p14:creationId xmlns:p14="http://schemas.microsoft.com/office/powerpoint/2010/main" val="1537977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גרפיקה 4">
            <a:extLst>
              <a:ext uri="{FF2B5EF4-FFF2-40B4-BE49-F238E27FC236}">
                <a16:creationId xmlns:a16="http://schemas.microsoft.com/office/drawing/2014/main" id="{4057A2E4-550E-4E59-80DE-3C3349C3BC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72000" y="469026"/>
            <a:ext cx="4320000" cy="1116897"/>
          </a:xfrm>
          <a:prstGeom prst="rect">
            <a:avLst/>
          </a:prstGeom>
        </p:spPr>
      </p:pic>
      <p:sp>
        <p:nvSpPr>
          <p:cNvPr id="9" name="Google Shape;128;p5">
            <a:extLst>
              <a:ext uri="{FF2B5EF4-FFF2-40B4-BE49-F238E27FC236}">
                <a16:creationId xmlns:a16="http://schemas.microsoft.com/office/drawing/2014/main" id="{7D0154A8-2B31-43BE-9B63-0A7283BD5022}"/>
              </a:ext>
            </a:extLst>
          </p:cNvPr>
          <p:cNvSpPr txBox="1">
            <a:spLocks noGrp="1"/>
          </p:cNvSpPr>
          <p:nvPr>
            <p:ph type="title"/>
          </p:nvPr>
        </p:nvSpPr>
        <p:spPr>
          <a:xfrm>
            <a:off x="9362113" y="466353"/>
            <a:ext cx="2480925" cy="1054394"/>
          </a:xfrm>
          <a:prstGeom prst="rect">
            <a:avLst/>
          </a:prstGeom>
          <a:noFill/>
          <a:ln>
            <a:noFill/>
          </a:ln>
        </p:spPr>
        <p:txBody>
          <a:bodyPr spcFirstLastPara="1" wrap="square" lIns="91425" tIns="45700" rIns="91425" bIns="45700" anchor="ctr" anchorCtr="0">
            <a:noAutofit/>
          </a:bodyPr>
          <a:lstStyle/>
          <a:p>
            <a:pPr lvl="0" algn="ctr">
              <a:lnSpc>
                <a:spcPct val="110000"/>
              </a:lnSpc>
              <a:buClr>
                <a:srgbClr val="000000"/>
              </a:buClr>
              <a:buSzTx/>
              <a:defRPr/>
            </a:pPr>
            <a:r>
              <a:rPr lang="he-IL" sz="2400" b="1" dirty="0">
                <a:solidFill>
                  <a:srgbClr val="002060"/>
                </a:solidFill>
                <a:latin typeface="Calibri" panose="020F0502020204030204" pitchFamily="34" charset="0"/>
                <a:ea typeface="Varela Round"/>
                <a:cs typeface="Calibri" panose="020F0502020204030204" pitchFamily="34" charset="0"/>
                <a:sym typeface="Varela Round"/>
              </a:rPr>
              <a:t>מטרות השיעור</a:t>
            </a:r>
            <a:endParaRPr sz="2400" b="1" dirty="0">
              <a:solidFill>
                <a:srgbClr val="002060"/>
              </a:solidFill>
              <a:latin typeface="Calibri" panose="020F0502020204030204" pitchFamily="34" charset="0"/>
              <a:ea typeface="Varela Round"/>
              <a:cs typeface="Calibri" panose="020F0502020204030204" pitchFamily="34" charset="0"/>
              <a:sym typeface="Varela Round"/>
            </a:endParaRPr>
          </a:p>
        </p:txBody>
      </p:sp>
      <p:sp>
        <p:nvSpPr>
          <p:cNvPr id="10" name="TextBox 12">
            <a:extLst>
              <a:ext uri="{FF2B5EF4-FFF2-40B4-BE49-F238E27FC236}">
                <a16:creationId xmlns:a16="http://schemas.microsoft.com/office/drawing/2014/main" id="{E1B173F9-369A-4C9B-B414-52F749E93D63}"/>
              </a:ext>
            </a:extLst>
          </p:cNvPr>
          <p:cNvSpPr txBox="1"/>
          <p:nvPr/>
        </p:nvSpPr>
        <p:spPr>
          <a:xfrm>
            <a:off x="1750198" y="2521059"/>
            <a:ext cx="9013153" cy="1815882"/>
          </a:xfrm>
          <a:prstGeom prst="rect">
            <a:avLst/>
          </a:prstGeom>
          <a:noFill/>
        </p:spPr>
        <p:txBody>
          <a:bodyPr wrap="square">
            <a:spAutoFit/>
          </a:bodyPr>
          <a:lstStyle/>
          <a:p>
            <a:pPr rtl="1">
              <a:spcBef>
                <a:spcPts val="0"/>
              </a:spcBef>
              <a:spcAft>
                <a:spcPts val="0"/>
              </a:spcAft>
            </a:pPr>
            <a:r>
              <a:rPr lang="he-IL" sz="2800" dirty="0">
                <a:solidFill>
                  <a:srgbClr val="002060"/>
                </a:solidFill>
                <a:latin typeface="Calibri Light" panose="020F0302020204030204" pitchFamily="34" charset="0"/>
                <a:cs typeface="Calibri Light" panose="020F0302020204030204" pitchFamily="34" charset="0"/>
              </a:rPr>
              <a:t>מטרות השיעור:</a:t>
            </a:r>
          </a:p>
          <a:p>
            <a:pPr marL="514350" indent="-514350" rtl="1">
              <a:spcBef>
                <a:spcPts val="0"/>
              </a:spcBef>
              <a:spcAft>
                <a:spcPts val="0"/>
              </a:spcAft>
              <a:buFont typeface="+mj-lt"/>
              <a:buAutoNum type="arabicPeriod"/>
            </a:pPr>
            <a:r>
              <a:rPr lang="he-IL" sz="2800" dirty="0">
                <a:solidFill>
                  <a:srgbClr val="002060"/>
                </a:solidFill>
                <a:latin typeface="Calibri Light" panose="020F0302020204030204" pitchFamily="34" charset="0"/>
                <a:cs typeface="Calibri Light" panose="020F0302020204030204" pitchFamily="34" charset="0"/>
              </a:rPr>
              <a:t>ללמד את התלמידים לזהות את הדברים בחייהם שמעוררים את תחושת האושר שלהם.</a:t>
            </a:r>
          </a:p>
          <a:p>
            <a:pPr marL="514350" indent="-514350" rtl="1">
              <a:spcBef>
                <a:spcPts val="0"/>
              </a:spcBef>
              <a:spcAft>
                <a:spcPts val="0"/>
              </a:spcAft>
              <a:buFont typeface="+mj-lt"/>
              <a:buAutoNum type="arabicPeriod"/>
            </a:pPr>
            <a:r>
              <a:rPr lang="he-IL" sz="2800" dirty="0">
                <a:solidFill>
                  <a:srgbClr val="002060"/>
                </a:solidFill>
                <a:latin typeface="Calibri Light" panose="020F0302020204030204" pitchFamily="34" charset="0"/>
                <a:cs typeface="Calibri Light" panose="020F0302020204030204" pitchFamily="34" charset="0"/>
              </a:rPr>
              <a:t>ללמד את התלמידים שביכולתם לייצר את תחושת האושר בחייהם.</a:t>
            </a:r>
          </a:p>
        </p:txBody>
      </p:sp>
      <p:pic>
        <p:nvPicPr>
          <p:cNvPr id="4" name="גרפיקה 3">
            <a:extLst>
              <a:ext uri="{FF2B5EF4-FFF2-40B4-BE49-F238E27FC236}">
                <a16:creationId xmlns:a16="http://schemas.microsoft.com/office/drawing/2014/main" id="{61CE4858-B903-4DC6-BE9A-041819424D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34350" y="737914"/>
            <a:ext cx="609600" cy="579120"/>
          </a:xfrm>
          <a:prstGeom prst="rect">
            <a:avLst/>
          </a:prstGeom>
        </p:spPr>
      </p:pic>
    </p:spTree>
    <p:extLst>
      <p:ext uri="{BB962C8B-B14F-4D97-AF65-F5344CB8AC3E}">
        <p14:creationId xmlns:p14="http://schemas.microsoft.com/office/powerpoint/2010/main" val="1184467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גרפיקה 29">
            <a:extLst>
              <a:ext uri="{FF2B5EF4-FFF2-40B4-BE49-F238E27FC236}">
                <a16:creationId xmlns:a16="http://schemas.microsoft.com/office/drawing/2014/main" id="{710C5808-61E7-4878-A455-D0C380AEF0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72000" y="469025"/>
            <a:ext cx="4320000" cy="1116898"/>
          </a:xfrm>
          <a:prstGeom prst="rect">
            <a:avLst/>
          </a:prstGeom>
        </p:spPr>
      </p:pic>
      <p:cxnSp>
        <p:nvCxnSpPr>
          <p:cNvPr id="3" name="מחבר ישר 2">
            <a:extLst>
              <a:ext uri="{FF2B5EF4-FFF2-40B4-BE49-F238E27FC236}">
                <a16:creationId xmlns:a16="http://schemas.microsoft.com/office/drawing/2014/main" id="{77121C65-BDC2-4ACE-8C22-EA77F7BE50D9}"/>
              </a:ext>
            </a:extLst>
          </p:cNvPr>
          <p:cNvCxnSpPr>
            <a:cxnSpLocks/>
          </p:cNvCxnSpPr>
          <p:nvPr/>
        </p:nvCxnSpPr>
        <p:spPr>
          <a:xfrm>
            <a:off x="8682163" y="2716232"/>
            <a:ext cx="0" cy="2065840"/>
          </a:xfrm>
          <a:prstGeom prst="line">
            <a:avLst/>
          </a:prstGeom>
          <a:ln>
            <a:solidFill>
              <a:srgbClr val="005485"/>
            </a:solidFill>
          </a:ln>
        </p:spPr>
        <p:style>
          <a:lnRef idx="1">
            <a:schemeClr val="accent1"/>
          </a:lnRef>
          <a:fillRef idx="0">
            <a:schemeClr val="accent1"/>
          </a:fillRef>
          <a:effectRef idx="0">
            <a:schemeClr val="accent1"/>
          </a:effectRef>
          <a:fontRef idx="minor">
            <a:schemeClr val="tx1"/>
          </a:fontRef>
        </p:style>
      </p:cxnSp>
      <p:sp>
        <p:nvSpPr>
          <p:cNvPr id="17" name="תיבת טקסט 16">
            <a:extLst>
              <a:ext uri="{FF2B5EF4-FFF2-40B4-BE49-F238E27FC236}">
                <a16:creationId xmlns:a16="http://schemas.microsoft.com/office/drawing/2014/main" id="{20ED0ACB-4AD1-4081-BB96-DBA33CC92C5A}"/>
              </a:ext>
            </a:extLst>
          </p:cNvPr>
          <p:cNvSpPr txBox="1"/>
          <p:nvPr/>
        </p:nvSpPr>
        <p:spPr>
          <a:xfrm>
            <a:off x="8829713" y="2716232"/>
            <a:ext cx="3265714" cy="1077218"/>
          </a:xfrm>
          <a:prstGeom prst="rect">
            <a:avLst/>
          </a:prstGeom>
          <a:noFill/>
        </p:spPr>
        <p:txBody>
          <a:bodyPr wrap="square">
            <a:spAutoFit/>
          </a:bodyPr>
          <a:lstStyle/>
          <a:p>
            <a:pPr algn="r" rtl="1" fontAlgn="base">
              <a:spcBef>
                <a:spcPts val="0"/>
              </a:spcBef>
              <a:spcAft>
                <a:spcPts val="0"/>
              </a:spcAft>
              <a:buFont typeface="Arial" panose="020B0604020202020204" pitchFamily="34" charset="0"/>
              <a:buChar char="•"/>
            </a:pPr>
            <a:r>
              <a:rPr lang="he-IL" sz="1600" i="0" u="none" strike="noStrike" dirty="0">
                <a:solidFill>
                  <a:srgbClr val="000000"/>
                </a:solidFill>
                <a:effectLst/>
                <a:latin typeface="Calibri Light" panose="020F0302020204030204" pitchFamily="34" charset="0"/>
                <a:cs typeface="Calibri Light" panose="020F0302020204030204" pitchFamily="34" charset="0"/>
              </a:rPr>
              <a:t>הכרת מושג האושר</a:t>
            </a:r>
          </a:p>
          <a:p>
            <a:pPr algn="r" rtl="1" fontAlgn="base">
              <a:spcBef>
                <a:spcPts val="0"/>
              </a:spcBef>
              <a:spcAft>
                <a:spcPts val="0"/>
              </a:spcAft>
              <a:buFont typeface="Arial" panose="020B0604020202020204" pitchFamily="34" charset="0"/>
              <a:buChar char="•"/>
            </a:pPr>
            <a:r>
              <a:rPr lang="he-IL" sz="1600" i="0" u="none" strike="noStrike" dirty="0">
                <a:solidFill>
                  <a:srgbClr val="000000"/>
                </a:solidFill>
                <a:effectLst/>
                <a:latin typeface="Calibri Light" panose="020F0302020204030204" pitchFamily="34" charset="0"/>
                <a:cs typeface="Calibri Light" panose="020F0302020204030204" pitchFamily="34" charset="0"/>
              </a:rPr>
              <a:t>הבנה שבני האדם משפיעים על מידת האושר בחייהם</a:t>
            </a:r>
          </a:p>
          <a:p>
            <a:pPr algn="r" rtl="1" fontAlgn="base">
              <a:spcBef>
                <a:spcPts val="0"/>
              </a:spcBef>
              <a:spcAft>
                <a:spcPts val="0"/>
              </a:spcAft>
              <a:buFont typeface="Arial" panose="020B0604020202020204" pitchFamily="34" charset="0"/>
              <a:buChar char="•"/>
            </a:pPr>
            <a:r>
              <a:rPr lang="he-IL" sz="1600" i="0" u="none" strike="noStrike" dirty="0">
                <a:solidFill>
                  <a:srgbClr val="000000"/>
                </a:solidFill>
                <a:effectLst/>
                <a:latin typeface="Calibri Light" panose="020F0302020204030204" pitchFamily="34" charset="0"/>
                <a:cs typeface="Calibri Light" panose="020F0302020204030204" pitchFamily="34" charset="0"/>
              </a:rPr>
              <a:t>זיהוי מקורות האושר בחיים</a:t>
            </a:r>
          </a:p>
        </p:txBody>
      </p:sp>
      <p:sp>
        <p:nvSpPr>
          <p:cNvPr id="18" name="תיבת טקסט 17">
            <a:extLst>
              <a:ext uri="{FF2B5EF4-FFF2-40B4-BE49-F238E27FC236}">
                <a16:creationId xmlns:a16="http://schemas.microsoft.com/office/drawing/2014/main" id="{9C994AA0-2DDE-4B87-A406-D8A7C380AE05}"/>
              </a:ext>
            </a:extLst>
          </p:cNvPr>
          <p:cNvSpPr txBox="1"/>
          <p:nvPr/>
        </p:nvSpPr>
        <p:spPr>
          <a:xfrm>
            <a:off x="2977891" y="2634952"/>
            <a:ext cx="5560795" cy="3570208"/>
          </a:xfrm>
          <a:prstGeom prst="rect">
            <a:avLst/>
          </a:prstGeom>
          <a:noFill/>
        </p:spPr>
        <p:txBody>
          <a:bodyPr wrap="square">
            <a:spAutoFit/>
          </a:bodyPr>
          <a:lstStyle/>
          <a:p>
            <a:pPr marL="285750" marR="0" lvl="0" indent="-285750" algn="r" defTabSz="914400" rtl="1" eaLnBrk="1" fontAlgn="auto" latinLnBrk="0" hangingPunct="1">
              <a:lnSpc>
                <a:spcPct val="100000"/>
              </a:lnSpc>
              <a:spcBef>
                <a:spcPts val="0"/>
              </a:spcBef>
              <a:spcAft>
                <a:spcPts val="0"/>
              </a:spcAft>
              <a:buClr>
                <a:srgbClr val="000000"/>
              </a:buClr>
              <a:buSzPts val="1800"/>
              <a:buFont typeface="Gisha" panose="020B0502040204020203" pitchFamily="34" charset="-79"/>
              <a:buChar char="»"/>
              <a:tabLst/>
              <a:defRPr/>
            </a:pPr>
            <a:r>
              <a:rPr kumimoji="0" lang="he-IL" sz="1600" b="1" i="0" u="none" strike="noStrike" kern="0" cap="none" spc="0" normalizeH="0" baseline="0" noProof="0" dirty="0">
                <a:ln>
                  <a:noFill/>
                </a:ln>
                <a:solidFill>
                  <a:srgbClr val="EF364C"/>
                </a:solidFill>
                <a:effectLst/>
                <a:uLnTx/>
                <a:uFillTx/>
                <a:latin typeface="Calibri Light" panose="020F0302020204030204" pitchFamily="34" charset="0"/>
                <a:ea typeface="David"/>
                <a:cs typeface="Calibri Light" panose="020F0302020204030204" pitchFamily="34" charset="0"/>
                <a:sym typeface="David"/>
              </a:rPr>
              <a:t>מיומנויות קוגניטיביות </a:t>
            </a:r>
            <a:endParaRPr lang="he-IL" sz="1600" b="1" kern="0" dirty="0">
              <a:solidFill>
                <a:srgbClr val="EF364C"/>
              </a:solidFill>
              <a:latin typeface="Calibri Light" panose="020F0302020204030204" pitchFamily="34" charset="0"/>
              <a:ea typeface="David"/>
              <a:cs typeface="Calibri Light" panose="020F0302020204030204" pitchFamily="34" charset="0"/>
              <a:sym typeface="David"/>
            </a:endParaRPr>
          </a:p>
          <a:p>
            <a:pPr algn="r" rtl="1" fontAlgn="base">
              <a:spcBef>
                <a:spcPts val="0"/>
              </a:spcBef>
              <a:spcAft>
                <a:spcPts val="0"/>
              </a:spcAft>
            </a:pPr>
            <a:r>
              <a:rPr lang="he-IL" sz="1600" kern="0" dirty="0">
                <a:solidFill>
                  <a:srgbClr val="000000"/>
                </a:solidFill>
                <a:latin typeface="Calibri Light" panose="020F0302020204030204" pitchFamily="34" charset="0"/>
                <a:ea typeface="David"/>
                <a:cs typeface="Calibri Light" panose="020F0302020204030204" pitchFamily="34" charset="0"/>
                <a:sym typeface="David"/>
              </a:rPr>
              <a:t>      </a:t>
            </a:r>
            <a:r>
              <a:rPr lang="he-IL" sz="1600" b="1" i="0" u="none" strike="noStrike" dirty="0">
                <a:solidFill>
                  <a:srgbClr val="000000"/>
                </a:solidFill>
                <a:effectLst/>
                <a:latin typeface="Calibri Light" panose="020F0302020204030204" pitchFamily="34" charset="0"/>
                <a:cs typeface="Calibri Light" panose="020F0302020204030204" pitchFamily="34" charset="0"/>
              </a:rPr>
              <a:t>חשיבה ביקורתית</a:t>
            </a:r>
            <a:r>
              <a:rPr lang="he-IL" sz="1600" b="0" i="0" u="none" strike="noStrike" dirty="0">
                <a:solidFill>
                  <a:srgbClr val="000000"/>
                </a:solidFill>
                <a:effectLst/>
                <a:latin typeface="Calibri Light" panose="020F0302020204030204" pitchFamily="34" charset="0"/>
                <a:cs typeface="Calibri Light" panose="020F0302020204030204" pitchFamily="34" charset="0"/>
              </a:rPr>
              <a:t>: הערכת מידע ומקורות מידע, הסבר וחקר.</a:t>
            </a:r>
            <a:br>
              <a:rPr lang="he-IL" sz="1600" b="0" i="0" u="none" strike="noStrike" dirty="0">
                <a:solidFill>
                  <a:srgbClr val="000000"/>
                </a:solidFill>
                <a:effectLst/>
                <a:latin typeface="Calibri Light" panose="020F0302020204030204" pitchFamily="34" charset="0"/>
                <a:cs typeface="Calibri Light" panose="020F0302020204030204" pitchFamily="34" charset="0"/>
              </a:rPr>
            </a:br>
            <a:r>
              <a:rPr lang="he-IL" sz="1600" b="0" i="0" u="none" strike="noStrike" dirty="0">
                <a:solidFill>
                  <a:srgbClr val="000000"/>
                </a:solidFill>
                <a:effectLst/>
                <a:latin typeface="Calibri Light" panose="020F0302020204030204" pitchFamily="34" charset="0"/>
                <a:cs typeface="Calibri Light" panose="020F0302020204030204" pitchFamily="34" charset="0"/>
              </a:rPr>
              <a:t>      </a:t>
            </a:r>
            <a:r>
              <a:rPr lang="he-IL" sz="1600" b="1" i="0" u="none" strike="noStrike" dirty="0">
                <a:solidFill>
                  <a:srgbClr val="000000"/>
                </a:solidFill>
                <a:effectLst/>
                <a:latin typeface="Calibri Light" panose="020F0302020204030204" pitchFamily="34" charset="0"/>
                <a:cs typeface="Calibri Light" panose="020F0302020204030204" pitchFamily="34" charset="0"/>
              </a:rPr>
              <a:t>חשיבה יצירתית</a:t>
            </a:r>
            <a:r>
              <a:rPr lang="he-IL" sz="1600" b="0" i="0" u="none" strike="noStrike" dirty="0">
                <a:solidFill>
                  <a:srgbClr val="000000"/>
                </a:solidFill>
                <a:effectLst/>
                <a:latin typeface="Calibri Light" panose="020F0302020204030204" pitchFamily="34" charset="0"/>
                <a:cs typeface="Calibri Light" panose="020F0302020204030204" pitchFamily="34" charset="0"/>
              </a:rPr>
              <a:t>: סקרנות ומקוריות, יצירת הקשרים חדשים, יישום.</a:t>
            </a:r>
            <a:endParaRPr lang="he-IL" sz="1600" b="1" i="0" u="none" strike="noStrike" dirty="0">
              <a:solidFill>
                <a:srgbClr val="000000"/>
              </a:solidFill>
              <a:effectLst/>
              <a:latin typeface="Calibri Light" panose="020F0302020204030204" pitchFamily="34" charset="0"/>
              <a:cs typeface="Calibri Light" panose="020F0302020204030204" pitchFamily="34" charset="0"/>
            </a:endParaRPr>
          </a:p>
          <a:p>
            <a:pPr algn="r" rtl="1">
              <a:spcBef>
                <a:spcPts val="0"/>
              </a:spcBef>
              <a:spcAft>
                <a:spcPts val="0"/>
              </a:spcAft>
            </a:pPr>
            <a:r>
              <a:rPr lang="he-IL" sz="1600" b="0" i="0" u="none" strike="noStrike" dirty="0">
                <a:solidFill>
                  <a:srgbClr val="000000"/>
                </a:solidFill>
                <a:effectLst/>
                <a:latin typeface="Calibri Light" panose="020F0302020204030204" pitchFamily="34" charset="0"/>
                <a:cs typeface="Calibri Light" panose="020F0302020204030204" pitchFamily="34" charset="0"/>
              </a:rPr>
              <a:t>      </a:t>
            </a:r>
            <a:r>
              <a:rPr lang="he-IL" sz="1600" b="1" i="0" u="none" strike="noStrike" dirty="0">
                <a:solidFill>
                  <a:srgbClr val="000000"/>
                </a:solidFill>
                <a:effectLst/>
                <a:latin typeface="Calibri Light" panose="020F0302020204030204" pitchFamily="34" charset="0"/>
                <a:cs typeface="Calibri Light" panose="020F0302020204030204" pitchFamily="34" charset="0"/>
              </a:rPr>
              <a:t>אוריינות דיגיטלית: </a:t>
            </a:r>
            <a:r>
              <a:rPr lang="he-IL" sz="1600" b="0" i="0" u="none" strike="noStrike" dirty="0">
                <a:solidFill>
                  <a:srgbClr val="000000"/>
                </a:solidFill>
                <a:effectLst/>
                <a:latin typeface="Calibri Light" panose="020F0302020204030204" pitchFamily="34" charset="0"/>
                <a:cs typeface="Calibri Light" panose="020F0302020204030204" pitchFamily="34" charset="0"/>
              </a:rPr>
              <a:t>אוריינות טכנולוגית תקשוב. </a:t>
            </a:r>
          </a:p>
          <a:p>
            <a:pPr algn="r" rtl="1">
              <a:spcBef>
                <a:spcPts val="0"/>
              </a:spcBef>
              <a:spcAft>
                <a:spcPts val="0"/>
              </a:spcAft>
            </a:pPr>
            <a:endParaRPr kumimoji="0" lang="he-IL" sz="1600" b="0" i="0" u="none" strike="noStrike" kern="0" cap="none" spc="0" normalizeH="0" baseline="0" noProof="0" dirty="0">
              <a:ln>
                <a:noFill/>
              </a:ln>
              <a:solidFill>
                <a:srgbClr val="000000"/>
              </a:solidFill>
              <a:effectLst/>
              <a:uLnTx/>
              <a:uFillTx/>
              <a:latin typeface="Calibri Light" panose="020F0302020204030204" pitchFamily="34" charset="0"/>
              <a:ea typeface="David"/>
              <a:cs typeface="Calibri Light" panose="020F0302020204030204" pitchFamily="34" charset="0"/>
              <a:sym typeface="David"/>
            </a:endParaRPr>
          </a:p>
          <a:p>
            <a:pPr marL="285750" marR="0" lvl="0" indent="-285750" algn="r" defTabSz="914400" rtl="1" eaLnBrk="1" fontAlgn="auto" latinLnBrk="0" hangingPunct="1">
              <a:lnSpc>
                <a:spcPct val="100000"/>
              </a:lnSpc>
              <a:spcBef>
                <a:spcPts val="0"/>
              </a:spcBef>
              <a:spcAft>
                <a:spcPts val="0"/>
              </a:spcAft>
              <a:buClr>
                <a:srgbClr val="000000"/>
              </a:buClr>
              <a:buSzPts val="1800"/>
              <a:buFont typeface="Gisha" panose="020B0502040204020203" pitchFamily="34" charset="-79"/>
              <a:buChar char="»"/>
              <a:tabLst/>
              <a:defRPr/>
            </a:pPr>
            <a:r>
              <a:rPr kumimoji="0" lang="he-IL" sz="1600" b="1" i="0" u="none" strike="noStrike" kern="0" cap="none" spc="0" normalizeH="0" baseline="0" noProof="0" dirty="0">
                <a:ln>
                  <a:noFill/>
                </a:ln>
                <a:solidFill>
                  <a:srgbClr val="EF364C"/>
                </a:solidFill>
                <a:effectLst/>
                <a:uLnTx/>
                <a:uFillTx/>
                <a:latin typeface="Calibri Light" panose="020F0302020204030204" pitchFamily="34" charset="0"/>
                <a:ea typeface="David"/>
                <a:cs typeface="Calibri Light" panose="020F0302020204030204" pitchFamily="34" charset="0"/>
                <a:sym typeface="David"/>
              </a:rPr>
              <a:t>מיומנויות רגשיות (תוך-אישי)</a:t>
            </a:r>
            <a:endParaRPr lang="en-US" sz="1600" kern="0" dirty="0">
              <a:solidFill>
                <a:srgbClr val="EF364C"/>
              </a:solidFill>
              <a:latin typeface="Calibri Light" panose="020F0302020204030204" pitchFamily="34" charset="0"/>
              <a:ea typeface="David"/>
              <a:cs typeface="Calibri Light" panose="020F0302020204030204" pitchFamily="34" charset="0"/>
              <a:sym typeface="David"/>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Tx/>
              <a:buChar char="-"/>
              <a:tabLst/>
              <a:defRPr/>
            </a:pPr>
            <a:r>
              <a:rPr kumimoji="0" lang="he-IL" sz="1600" b="1" i="0" u="none" strike="noStrike" kern="0" cap="none" spc="0" normalizeH="0" baseline="0" noProof="0" dirty="0">
                <a:ln>
                  <a:noFill/>
                </a:ln>
                <a:solidFill>
                  <a:srgbClr val="000000"/>
                </a:solidFill>
                <a:effectLst/>
                <a:uLnTx/>
                <a:uFillTx/>
                <a:latin typeface="Calibri Light" panose="020F0302020204030204" pitchFamily="34" charset="0"/>
                <a:ea typeface="David"/>
                <a:cs typeface="Calibri Light" panose="020F0302020204030204" pitchFamily="34" charset="0"/>
                <a:sym typeface="David"/>
              </a:rPr>
              <a:t>מודעות עצמית </a:t>
            </a:r>
            <a:r>
              <a:rPr kumimoji="0" lang="he-IL" sz="1600" b="0" i="0" u="none" strike="noStrike" kern="0" cap="none" spc="0" normalizeH="0" baseline="0" noProof="0" dirty="0">
                <a:ln>
                  <a:noFill/>
                </a:ln>
                <a:solidFill>
                  <a:srgbClr val="000000"/>
                </a:solidFill>
                <a:effectLst/>
                <a:uLnTx/>
                <a:uFillTx/>
                <a:latin typeface="Calibri Light" panose="020F0302020204030204" pitchFamily="34" charset="0"/>
                <a:ea typeface="David"/>
                <a:cs typeface="Calibri Light" panose="020F0302020204030204" pitchFamily="34" charset="0"/>
                <a:sym typeface="David"/>
              </a:rPr>
              <a:t>– </a:t>
            </a:r>
            <a:r>
              <a:rPr lang="he-IL" sz="1800" b="0" i="0" u="none" strike="noStrike" dirty="0">
                <a:solidFill>
                  <a:srgbClr val="000000"/>
                </a:solidFill>
                <a:effectLst/>
                <a:latin typeface="David" panose="020E0502060401010101" pitchFamily="34" charset="-79"/>
                <a:cs typeface="David" panose="020E0502060401010101" pitchFamily="34" charset="-79"/>
              </a:rPr>
              <a:t> </a:t>
            </a:r>
            <a:r>
              <a:rPr lang="he-IL" sz="1600" kern="0" dirty="0">
                <a:solidFill>
                  <a:srgbClr val="000000"/>
                </a:solidFill>
                <a:latin typeface="Calibri Light" panose="020F0302020204030204" pitchFamily="34" charset="0"/>
                <a:cs typeface="Calibri Light" panose="020F0302020204030204" pitchFamily="34" charset="0"/>
              </a:rPr>
              <a:t>זיהוי רגשות, הכרת העצמי, מסוגלות עצמית. </a:t>
            </a:r>
            <a:r>
              <a:rPr kumimoji="0" lang="he-IL" sz="1600" b="1"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ה</a:t>
            </a:r>
            <a:r>
              <a:rPr kumimoji="0" lang="he-IL" sz="1600" b="1" i="0" u="none" strike="noStrike" kern="0" cap="none" spc="0" normalizeH="0" baseline="0" noProof="0" dirty="0">
                <a:ln>
                  <a:noFill/>
                </a:ln>
                <a:solidFill>
                  <a:srgbClr val="000000"/>
                </a:solidFill>
                <a:effectLst/>
                <a:uLnTx/>
                <a:uFillTx/>
                <a:latin typeface="Calibri Light" panose="020F0302020204030204" pitchFamily="34" charset="0"/>
                <a:ea typeface="David"/>
                <a:cs typeface="Calibri Light" panose="020F0302020204030204" pitchFamily="34" charset="0"/>
                <a:sym typeface="David"/>
              </a:rPr>
              <a:t>כוונה עצמית </a:t>
            </a:r>
            <a:r>
              <a:rPr kumimoji="0" lang="he-IL" sz="1600" b="0" i="0" u="none" strike="noStrike" kern="0" cap="none" spc="0" normalizeH="0" baseline="0" noProof="0" dirty="0">
                <a:ln>
                  <a:noFill/>
                </a:ln>
                <a:solidFill>
                  <a:srgbClr val="000000"/>
                </a:solidFill>
                <a:effectLst/>
                <a:uLnTx/>
                <a:uFillTx/>
                <a:latin typeface="Calibri Light" panose="020F0302020204030204" pitchFamily="34" charset="0"/>
                <a:ea typeface="David"/>
                <a:cs typeface="Calibri Light" panose="020F0302020204030204" pitchFamily="34" charset="0"/>
                <a:sym typeface="David"/>
              </a:rPr>
              <a:t>– </a:t>
            </a:r>
            <a:r>
              <a:rPr lang="he-IL" sz="1600" kern="0" dirty="0">
                <a:solidFill>
                  <a:srgbClr val="000000"/>
                </a:solidFill>
                <a:latin typeface="Calibri Light" panose="020F0302020204030204" pitchFamily="34" charset="0"/>
                <a:cs typeface="Calibri Light" panose="020F0302020204030204" pitchFamily="34" charset="0"/>
              </a:rPr>
              <a:t>הנעה עצמית</a:t>
            </a:r>
            <a:endParaRPr lang="he-IL" sz="1600" kern="0" dirty="0">
              <a:solidFill>
                <a:srgbClr val="000000"/>
              </a:solidFill>
              <a:latin typeface="Calibri Light" panose="020F0302020204030204" pitchFamily="34" charset="0"/>
              <a:cs typeface="Calibri Light" panose="020F0302020204030204" pitchFamily="34" charset="0"/>
              <a:sym typeface="Arial"/>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Tx/>
              <a:buChar char="-"/>
              <a:tabLst/>
              <a:defRPr/>
            </a:pPr>
            <a:endParaRPr kumimoji="0" lang="he-IL" sz="1600" b="0" i="0" u="none" strike="noStrike" kern="0" cap="none" spc="0" normalizeH="0" baseline="0" noProof="0" dirty="0">
              <a:ln>
                <a:noFill/>
              </a:ln>
              <a:solidFill>
                <a:srgbClr val="000000"/>
              </a:solidFill>
              <a:effectLst/>
              <a:uLnTx/>
              <a:uFillTx/>
              <a:latin typeface="Calibri Light" panose="020F0302020204030204" pitchFamily="34" charset="0"/>
              <a:ea typeface="David"/>
              <a:cs typeface="Calibri Light" panose="020F0302020204030204" pitchFamily="34" charset="0"/>
              <a:sym typeface="Arial"/>
            </a:endParaRPr>
          </a:p>
          <a:p>
            <a:pPr marR="0" lvl="0" indent="-259200" algn="r" defTabSz="914400" rtl="1" eaLnBrk="1" fontAlgn="auto" latinLnBrk="0" hangingPunct="1">
              <a:lnSpc>
                <a:spcPct val="100000"/>
              </a:lnSpc>
              <a:spcBef>
                <a:spcPts val="0"/>
              </a:spcBef>
              <a:spcAft>
                <a:spcPts val="0"/>
              </a:spcAft>
              <a:buClr>
                <a:srgbClr val="000000"/>
              </a:buClr>
              <a:buSzPts val="1800"/>
              <a:buFont typeface="Gisha" panose="020B0502040204020203" pitchFamily="34" charset="-79"/>
              <a:buChar char="»"/>
              <a:tabLst/>
              <a:defRPr/>
            </a:pPr>
            <a:r>
              <a:rPr lang="he-IL" sz="1600" b="1" kern="0" dirty="0">
                <a:solidFill>
                  <a:srgbClr val="EF364C"/>
                </a:solidFill>
                <a:latin typeface="Calibri Light" panose="020F0302020204030204" pitchFamily="34" charset="0"/>
                <a:cs typeface="Calibri Light" panose="020F0302020204030204" pitchFamily="34" charset="0"/>
                <a:sym typeface="David"/>
              </a:rPr>
              <a:t>מיומנויות חברתיות (בין-אישי)</a:t>
            </a:r>
            <a:endParaRPr lang="en-US" sz="1600" b="1" kern="0" dirty="0">
              <a:solidFill>
                <a:srgbClr val="EF364C"/>
              </a:solidFill>
              <a:latin typeface="Calibri Light" panose="020F0302020204030204" pitchFamily="34" charset="0"/>
              <a:cs typeface="Calibri Light" panose="020F0302020204030204" pitchFamily="34" charset="0"/>
              <a:sym typeface="David"/>
            </a:endParaRPr>
          </a:p>
          <a:p>
            <a:pPr marL="576000" indent="-285750">
              <a:buClr>
                <a:srgbClr val="000000"/>
              </a:buClr>
              <a:buSzPts val="1800"/>
              <a:buFontTx/>
              <a:buChar char="-"/>
              <a:defRPr/>
            </a:pPr>
            <a:r>
              <a:rPr kumimoji="0" lang="he-IL" sz="1600" b="1"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David"/>
              </a:rPr>
              <a:t>מודעות חברתית </a:t>
            </a:r>
            <a:r>
              <a:rPr kumimoji="0" lang="he-IL" sz="16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David"/>
              </a:rPr>
              <a:t>– </a:t>
            </a:r>
            <a:r>
              <a:rPr lang="he-IL" sz="1600" kern="0" dirty="0">
                <a:solidFill>
                  <a:srgbClr val="000000"/>
                </a:solidFill>
                <a:latin typeface="Calibri Light" panose="020F0302020204030204" pitchFamily="34" charset="0"/>
                <a:cs typeface="Calibri Light" panose="020F0302020204030204" pitchFamily="34" charset="0"/>
              </a:rPr>
              <a:t>הבנת האחר</a:t>
            </a:r>
            <a:endParaRPr lang="he-IL" sz="1600" kern="0" dirty="0">
              <a:solidFill>
                <a:srgbClr val="000000"/>
              </a:solidFill>
              <a:latin typeface="Calibri Light" panose="020F0302020204030204" pitchFamily="34" charset="0"/>
              <a:cs typeface="Calibri Light" panose="020F0302020204030204" pitchFamily="34" charset="0"/>
              <a:sym typeface="Arial"/>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Tx/>
              <a:buChar char="-"/>
              <a:tabLst/>
              <a:defRPr/>
            </a:pPr>
            <a:r>
              <a:rPr kumimoji="0" lang="he-IL" sz="1600" b="1"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David"/>
              </a:rPr>
              <a:t>התנהלות חברתית </a:t>
            </a:r>
            <a:r>
              <a:rPr kumimoji="0" lang="he-IL" sz="16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David"/>
              </a:rPr>
              <a:t>– </a:t>
            </a:r>
            <a:r>
              <a:rPr lang="he-IL" sz="1600" b="0" i="0" u="none" strike="noStrike" dirty="0">
                <a:solidFill>
                  <a:srgbClr val="000000"/>
                </a:solidFill>
                <a:effectLst/>
                <a:latin typeface="Calibri Light" panose="020F0302020204030204" pitchFamily="34" charset="0"/>
                <a:cs typeface="Calibri Light" panose="020F0302020204030204" pitchFamily="34" charset="0"/>
              </a:rPr>
              <a:t>תקשורת, עבודת צוות, ניהול יחסים בין אישיים</a:t>
            </a:r>
            <a:endParaRPr lang="he-IL" sz="1600" kern="0" dirty="0">
              <a:solidFill>
                <a:srgbClr val="000000"/>
              </a:solidFill>
              <a:latin typeface="Calibri Light" panose="020F0302020204030204" pitchFamily="34" charset="0"/>
              <a:cs typeface="Calibri Light" panose="020F0302020204030204" pitchFamily="34" charset="0"/>
              <a:sym typeface="Arial"/>
            </a:endParaRPr>
          </a:p>
          <a:p>
            <a:pPr marL="316800" marR="0" lvl="0" algn="r" defTabSz="914400" rtl="1" eaLnBrk="1" fontAlgn="auto" latinLnBrk="0" hangingPunct="1">
              <a:lnSpc>
                <a:spcPct val="100000"/>
              </a:lnSpc>
              <a:spcBef>
                <a:spcPts val="0"/>
              </a:spcBef>
              <a:spcAft>
                <a:spcPts val="0"/>
              </a:spcAft>
              <a:buClr>
                <a:srgbClr val="000000"/>
              </a:buClr>
              <a:buSzPts val="1800"/>
              <a:tabLst/>
              <a:defRPr/>
            </a:pPr>
            <a:br>
              <a:rPr kumimoji="0" lang="en-US" sz="16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David"/>
              </a:rPr>
            </a:br>
            <a:endParaRPr kumimoji="0" lang="he-IL" sz="16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endParaRPr>
          </a:p>
        </p:txBody>
      </p:sp>
      <p:sp>
        <p:nvSpPr>
          <p:cNvPr id="20" name="תיבת טקסט 19">
            <a:extLst>
              <a:ext uri="{FF2B5EF4-FFF2-40B4-BE49-F238E27FC236}">
                <a16:creationId xmlns:a16="http://schemas.microsoft.com/office/drawing/2014/main" id="{BE4D9B0F-052E-47B7-A47D-7197CB8AC5DE}"/>
              </a:ext>
            </a:extLst>
          </p:cNvPr>
          <p:cNvSpPr txBox="1"/>
          <p:nvPr/>
        </p:nvSpPr>
        <p:spPr>
          <a:xfrm>
            <a:off x="793737" y="2716232"/>
            <a:ext cx="2454087" cy="2062103"/>
          </a:xfrm>
          <a:prstGeom prst="rect">
            <a:avLst/>
          </a:prstGeom>
          <a:noFill/>
        </p:spPr>
        <p:txBody>
          <a:bodyPr wrap="square">
            <a:spAutoFit/>
          </a:bodyPr>
          <a:lstStyle/>
          <a:p>
            <a:pPr marL="742950" marR="0" lvl="1" indent="-285750" algn="r" defTabSz="914400" rtl="1" eaLnBrk="1" fontAlgn="auto" latinLnBrk="0" hangingPunct="1">
              <a:lnSpc>
                <a:spcPct val="100000"/>
              </a:lnSpc>
              <a:spcBef>
                <a:spcPts val="0"/>
              </a:spcBef>
              <a:spcAft>
                <a:spcPts val="0"/>
              </a:spcAft>
              <a:buClr>
                <a:srgbClr val="000000"/>
              </a:buClr>
              <a:buSzTx/>
              <a:buFont typeface="Calibri Light" panose="020F0302020204030204" pitchFamily="34" charset="0"/>
              <a:buChar char="»"/>
              <a:tabLst/>
              <a:defRPr/>
            </a:pPr>
            <a:r>
              <a:rPr lang="he-IL" sz="1600" kern="0" dirty="0">
                <a:solidFill>
                  <a:srgbClr val="000000"/>
                </a:solidFill>
                <a:latin typeface="Calibri Light" panose="020F0302020204030204" pitchFamily="34" charset="0"/>
                <a:ea typeface="David"/>
                <a:cs typeface="Calibri Light" panose="020F0302020204030204" pitchFamily="34" charset="0"/>
                <a:sym typeface="David"/>
              </a:rPr>
              <a:t>אהבת הדעת וחדוות למידה: </a:t>
            </a:r>
            <a:br>
              <a:rPr lang="en-US" sz="1600" kern="0" dirty="0">
                <a:solidFill>
                  <a:srgbClr val="000000"/>
                </a:solidFill>
                <a:latin typeface="Calibri Light" panose="020F0302020204030204" pitchFamily="34" charset="0"/>
                <a:ea typeface="David"/>
                <a:cs typeface="Calibri Light" panose="020F0302020204030204" pitchFamily="34" charset="0"/>
                <a:sym typeface="David"/>
              </a:rPr>
            </a:br>
            <a:r>
              <a:rPr lang="he-IL" sz="1600" kern="0" dirty="0">
                <a:solidFill>
                  <a:srgbClr val="000000"/>
                </a:solidFill>
                <a:latin typeface="Calibri Light" panose="020F0302020204030204" pitchFamily="34" charset="0"/>
                <a:ea typeface="David"/>
                <a:cs typeface="Calibri Light" panose="020F0302020204030204" pitchFamily="34" charset="0"/>
                <a:sym typeface="David"/>
              </a:rPr>
              <a:t>עידוד סקרנות ועניין, מחשבת עצמאית ויוזמה</a:t>
            </a:r>
          </a:p>
          <a:p>
            <a:pPr marL="742950" marR="0" lvl="1" indent="-285750" algn="r" defTabSz="914400" rtl="1" eaLnBrk="1" fontAlgn="auto" latinLnBrk="0" hangingPunct="1">
              <a:lnSpc>
                <a:spcPct val="100000"/>
              </a:lnSpc>
              <a:spcBef>
                <a:spcPts val="0"/>
              </a:spcBef>
              <a:spcAft>
                <a:spcPts val="0"/>
              </a:spcAft>
              <a:buClr>
                <a:srgbClr val="000000"/>
              </a:buClr>
              <a:buSzTx/>
              <a:buFont typeface="Calibri Light" panose="020F0302020204030204" pitchFamily="34" charset="0"/>
              <a:buChar char="»"/>
              <a:tabLst/>
              <a:defRPr/>
            </a:pPr>
            <a:r>
              <a:rPr lang="he-IL" sz="1600" kern="0" dirty="0">
                <a:solidFill>
                  <a:srgbClr val="000000"/>
                </a:solidFill>
                <a:latin typeface="Calibri Light" panose="020F0302020204030204" pitchFamily="34" charset="0"/>
                <a:ea typeface="David"/>
                <a:cs typeface="Calibri Light" panose="020F0302020204030204" pitchFamily="34" charset="0"/>
                <a:sym typeface="David"/>
              </a:rPr>
              <a:t>חינוך למידות טובות ולדרך ארץ: ראיית הטוב, עין טובה</a:t>
            </a:r>
          </a:p>
        </p:txBody>
      </p:sp>
      <p:cxnSp>
        <p:nvCxnSpPr>
          <p:cNvPr id="22" name="מחבר ישר 21">
            <a:extLst>
              <a:ext uri="{FF2B5EF4-FFF2-40B4-BE49-F238E27FC236}">
                <a16:creationId xmlns:a16="http://schemas.microsoft.com/office/drawing/2014/main" id="{6E71C2E9-584E-4A89-837C-4117FFB88511}"/>
              </a:ext>
            </a:extLst>
          </p:cNvPr>
          <p:cNvCxnSpPr>
            <a:cxnSpLocks/>
          </p:cNvCxnSpPr>
          <p:nvPr/>
        </p:nvCxnSpPr>
        <p:spPr>
          <a:xfrm>
            <a:off x="2977891" y="2716232"/>
            <a:ext cx="0" cy="2065840"/>
          </a:xfrm>
          <a:prstGeom prst="line">
            <a:avLst/>
          </a:prstGeom>
          <a:ln>
            <a:solidFill>
              <a:srgbClr val="005485"/>
            </a:solidFill>
          </a:ln>
        </p:spPr>
        <p:style>
          <a:lnRef idx="1">
            <a:schemeClr val="accent1"/>
          </a:lnRef>
          <a:fillRef idx="0">
            <a:schemeClr val="accent1"/>
          </a:fillRef>
          <a:effectRef idx="0">
            <a:schemeClr val="accent1"/>
          </a:effectRef>
          <a:fontRef idx="minor">
            <a:schemeClr val="tx1"/>
          </a:fontRef>
        </p:style>
      </p:cxnSp>
      <p:sp>
        <p:nvSpPr>
          <p:cNvPr id="24" name="תיבת טקסט 23">
            <a:extLst>
              <a:ext uri="{FF2B5EF4-FFF2-40B4-BE49-F238E27FC236}">
                <a16:creationId xmlns:a16="http://schemas.microsoft.com/office/drawing/2014/main" id="{70FECB52-6777-4C6C-BF10-FB437AF5F761}"/>
              </a:ext>
            </a:extLst>
          </p:cNvPr>
          <p:cNvSpPr txBox="1"/>
          <p:nvPr/>
        </p:nvSpPr>
        <p:spPr>
          <a:xfrm>
            <a:off x="10206784" y="2008346"/>
            <a:ext cx="931761" cy="707886"/>
          </a:xfrm>
          <a:prstGeom prst="rect">
            <a:avLst/>
          </a:prstGeom>
          <a:noFill/>
        </p:spPr>
        <p:txBody>
          <a:bodyPr wrap="square">
            <a:spAutoFit/>
          </a:bodyPr>
          <a:lstStyle/>
          <a:p>
            <a:r>
              <a:rPr lang="he-IL" sz="4000" b="1" dirty="0">
                <a:solidFill>
                  <a:srgbClr val="EF364C"/>
                </a:solidFill>
                <a:latin typeface="Calibri" panose="020F0502020204030204" pitchFamily="34" charset="0"/>
                <a:ea typeface="Varela Round"/>
                <a:cs typeface="Calibri" panose="020F0502020204030204" pitchFamily="34" charset="0"/>
                <a:sym typeface="Varela Round"/>
              </a:rPr>
              <a:t>ידע</a:t>
            </a:r>
            <a:endParaRPr lang="he-IL" sz="4000" dirty="0">
              <a:solidFill>
                <a:srgbClr val="EF364C"/>
              </a:solidFill>
              <a:latin typeface="Calibri" panose="020F0502020204030204" pitchFamily="34" charset="0"/>
              <a:cs typeface="Calibri" panose="020F0502020204030204" pitchFamily="34" charset="0"/>
            </a:endParaRPr>
          </a:p>
        </p:txBody>
      </p:sp>
      <p:sp>
        <p:nvSpPr>
          <p:cNvPr id="25" name="תיבת טקסט 24">
            <a:extLst>
              <a:ext uri="{FF2B5EF4-FFF2-40B4-BE49-F238E27FC236}">
                <a16:creationId xmlns:a16="http://schemas.microsoft.com/office/drawing/2014/main" id="{5C7A477A-7585-4822-BD86-117798D5F94A}"/>
              </a:ext>
            </a:extLst>
          </p:cNvPr>
          <p:cNvSpPr txBox="1"/>
          <p:nvPr/>
        </p:nvSpPr>
        <p:spPr>
          <a:xfrm>
            <a:off x="4703318" y="2008346"/>
            <a:ext cx="2271425" cy="707886"/>
          </a:xfrm>
          <a:prstGeom prst="rect">
            <a:avLst/>
          </a:prstGeom>
          <a:noFill/>
        </p:spPr>
        <p:txBody>
          <a:bodyPr wrap="square">
            <a:spAutoFit/>
          </a:bodyPr>
          <a:lstStyle/>
          <a:p>
            <a:r>
              <a:rPr lang="he-IL" sz="4000" b="1" dirty="0">
                <a:solidFill>
                  <a:srgbClr val="EF364C"/>
                </a:solidFill>
                <a:latin typeface="Calibri" panose="020F0502020204030204" pitchFamily="34" charset="0"/>
                <a:ea typeface="Varela Round"/>
                <a:cs typeface="Calibri" panose="020F0502020204030204" pitchFamily="34" charset="0"/>
                <a:sym typeface="Varela Round"/>
              </a:rPr>
              <a:t>מיומנויות</a:t>
            </a:r>
            <a:endParaRPr lang="he-IL" sz="4000" dirty="0">
              <a:solidFill>
                <a:srgbClr val="EF364C"/>
              </a:solidFill>
              <a:latin typeface="Calibri" panose="020F0502020204030204" pitchFamily="34" charset="0"/>
              <a:cs typeface="Calibri" panose="020F0502020204030204" pitchFamily="34" charset="0"/>
            </a:endParaRPr>
          </a:p>
        </p:txBody>
      </p:sp>
      <p:sp>
        <p:nvSpPr>
          <p:cNvPr id="28" name="תיבת טקסט 27">
            <a:extLst>
              <a:ext uri="{FF2B5EF4-FFF2-40B4-BE49-F238E27FC236}">
                <a16:creationId xmlns:a16="http://schemas.microsoft.com/office/drawing/2014/main" id="{F3F8D958-2218-4AFF-AA8B-6D7BF4EEA079}"/>
              </a:ext>
            </a:extLst>
          </p:cNvPr>
          <p:cNvSpPr txBox="1"/>
          <p:nvPr/>
        </p:nvSpPr>
        <p:spPr>
          <a:xfrm>
            <a:off x="411469" y="2008346"/>
            <a:ext cx="1745925" cy="707886"/>
          </a:xfrm>
          <a:prstGeom prst="rect">
            <a:avLst/>
          </a:prstGeom>
          <a:noFill/>
        </p:spPr>
        <p:txBody>
          <a:bodyPr wrap="square">
            <a:spAutoFit/>
          </a:bodyPr>
          <a:lstStyle/>
          <a:p>
            <a:r>
              <a:rPr lang="he-IL" sz="4000" b="1" dirty="0">
                <a:solidFill>
                  <a:srgbClr val="EF364C"/>
                </a:solidFill>
                <a:latin typeface="Calibri" panose="020F0502020204030204" pitchFamily="34" charset="0"/>
                <a:ea typeface="Varela Round"/>
                <a:cs typeface="Calibri" panose="020F0502020204030204" pitchFamily="34" charset="0"/>
                <a:sym typeface="Varela Round"/>
              </a:rPr>
              <a:t>ערכים</a:t>
            </a:r>
            <a:endParaRPr lang="he-IL" sz="4000" dirty="0">
              <a:solidFill>
                <a:srgbClr val="EF364C"/>
              </a:solidFill>
              <a:latin typeface="Calibri" panose="020F0502020204030204" pitchFamily="34" charset="0"/>
              <a:cs typeface="Calibri" panose="020F0502020204030204" pitchFamily="34" charset="0"/>
            </a:endParaRPr>
          </a:p>
        </p:txBody>
      </p:sp>
      <p:sp>
        <p:nvSpPr>
          <p:cNvPr id="26" name="Google Shape;128;p5">
            <a:extLst>
              <a:ext uri="{FF2B5EF4-FFF2-40B4-BE49-F238E27FC236}">
                <a16:creationId xmlns:a16="http://schemas.microsoft.com/office/drawing/2014/main" id="{F4AFAF14-98BF-4822-BE76-EB23BF0EAD00}"/>
              </a:ext>
            </a:extLst>
          </p:cNvPr>
          <p:cNvSpPr txBox="1">
            <a:spLocks noGrp="1"/>
          </p:cNvSpPr>
          <p:nvPr>
            <p:ph type="title"/>
          </p:nvPr>
        </p:nvSpPr>
        <p:spPr>
          <a:xfrm>
            <a:off x="9002229" y="469026"/>
            <a:ext cx="3038669" cy="1054394"/>
          </a:xfrm>
          <a:prstGeom prst="rect">
            <a:avLst/>
          </a:prstGeom>
          <a:noFill/>
          <a:ln>
            <a:noFill/>
          </a:ln>
        </p:spPr>
        <p:txBody>
          <a:bodyPr spcFirstLastPara="1" wrap="square" lIns="91425" tIns="45700" rIns="91425" bIns="45700" anchor="ctr" anchorCtr="0">
            <a:noAutofit/>
          </a:bodyPr>
          <a:lstStyle/>
          <a:p>
            <a:pPr lvl="0" algn="ctr">
              <a:lnSpc>
                <a:spcPct val="110000"/>
              </a:lnSpc>
              <a:buClr>
                <a:srgbClr val="000000"/>
              </a:buClr>
              <a:buSzTx/>
              <a:defRPr/>
            </a:pPr>
            <a:r>
              <a:rPr lang="he-IL" sz="2400" b="1" dirty="0">
                <a:solidFill>
                  <a:srgbClr val="002060"/>
                </a:solidFill>
                <a:latin typeface="Calibri" panose="020F0502020204030204" pitchFamily="34" charset="0"/>
                <a:ea typeface="Varela Round"/>
                <a:cs typeface="Calibri" panose="020F0502020204030204" pitchFamily="34" charset="0"/>
                <a:sym typeface="Varela Round"/>
              </a:rPr>
              <a:t>ידע, מיומנויות וערכים</a:t>
            </a:r>
            <a:endParaRPr sz="2400" b="1" dirty="0">
              <a:solidFill>
                <a:srgbClr val="002060"/>
              </a:solidFill>
              <a:latin typeface="Calibri" panose="020F0502020204030204" pitchFamily="34" charset="0"/>
              <a:ea typeface="Varela Round"/>
              <a:cs typeface="Calibri" panose="020F0502020204030204" pitchFamily="34" charset="0"/>
              <a:sym typeface="Varela Round"/>
            </a:endParaRPr>
          </a:p>
        </p:txBody>
      </p:sp>
      <p:pic>
        <p:nvPicPr>
          <p:cNvPr id="4" name="גרפיקה 3">
            <a:extLst>
              <a:ext uri="{FF2B5EF4-FFF2-40B4-BE49-F238E27FC236}">
                <a16:creationId xmlns:a16="http://schemas.microsoft.com/office/drawing/2014/main" id="{0E46E9A4-E02A-4D92-8191-B452CBF689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10883" y="681040"/>
            <a:ext cx="614363" cy="673817"/>
          </a:xfrm>
          <a:prstGeom prst="rect">
            <a:avLst/>
          </a:prstGeom>
        </p:spPr>
      </p:pic>
      <p:sp>
        <p:nvSpPr>
          <p:cNvPr id="13" name="מלבן 12">
            <a:hlinkClick r:id="rId6"/>
            <a:extLst>
              <a:ext uri="{FF2B5EF4-FFF2-40B4-BE49-F238E27FC236}">
                <a16:creationId xmlns:a16="http://schemas.microsoft.com/office/drawing/2014/main" id="{4BA9E5B0-C924-4613-8C70-7E5A9961DB55}"/>
              </a:ext>
            </a:extLst>
          </p:cNvPr>
          <p:cNvSpPr/>
          <p:nvPr/>
        </p:nvSpPr>
        <p:spPr>
          <a:xfrm>
            <a:off x="315481" y="5681940"/>
            <a:ext cx="2066793" cy="960944"/>
          </a:xfrm>
          <a:prstGeom prst="rect">
            <a:avLst/>
          </a:prstGeom>
          <a:solidFill>
            <a:srgbClr val="EF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err="1">
                <a:latin typeface="Calibri" panose="020F0502020204030204" pitchFamily="34" charset="0"/>
                <a:cs typeface="Calibri" panose="020F0502020204030204" pitchFamily="34" charset="0"/>
              </a:rPr>
              <a:t>פרקטיקות</a:t>
            </a:r>
            <a:r>
              <a:rPr lang="he-IL" sz="2400" b="1" dirty="0">
                <a:latin typeface="Calibri" panose="020F0502020204030204" pitchFamily="34" charset="0"/>
                <a:cs typeface="Calibri" panose="020F0502020204030204" pitchFamily="34" charset="0"/>
              </a:rPr>
              <a:t> העשרה והרחבה</a:t>
            </a:r>
          </a:p>
        </p:txBody>
      </p:sp>
    </p:spTree>
    <p:extLst>
      <p:ext uri="{BB962C8B-B14F-4D97-AF65-F5344CB8AC3E}">
        <p14:creationId xmlns:p14="http://schemas.microsoft.com/office/powerpoint/2010/main" val="3706714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E869661C-3A48-4318-866F-D7229F46C0D6}"/>
              </a:ext>
            </a:extLst>
          </p:cNvPr>
          <p:cNvSpPr/>
          <p:nvPr/>
        </p:nvSpPr>
        <p:spPr>
          <a:xfrm>
            <a:off x="309847" y="2062686"/>
            <a:ext cx="11160826" cy="4617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endParaRPr>
          </a:p>
        </p:txBody>
      </p:sp>
      <p:pic>
        <p:nvPicPr>
          <p:cNvPr id="3" name="Graphic 2" descr="Puzzle pieces">
            <a:extLst>
              <a:ext uri="{FF2B5EF4-FFF2-40B4-BE49-F238E27FC236}">
                <a16:creationId xmlns:a16="http://schemas.microsoft.com/office/drawing/2014/main" id="{60141F51-D964-42EB-BA86-4C6C02FA09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35011" y="565074"/>
            <a:ext cx="914400" cy="914400"/>
          </a:xfrm>
          <a:prstGeom prst="rect">
            <a:avLst/>
          </a:prstGeom>
        </p:spPr>
      </p:pic>
      <p:sp>
        <p:nvSpPr>
          <p:cNvPr id="6" name="Freeform: Shape 5">
            <a:extLst>
              <a:ext uri="{FF2B5EF4-FFF2-40B4-BE49-F238E27FC236}">
                <a16:creationId xmlns:a16="http://schemas.microsoft.com/office/drawing/2014/main" id="{93F6C51B-03E9-4A1F-8C5D-33D50CED54F1}"/>
              </a:ext>
            </a:extLst>
          </p:cNvPr>
          <p:cNvSpPr/>
          <p:nvPr/>
        </p:nvSpPr>
        <p:spPr>
          <a:xfrm>
            <a:off x="8430448" y="472018"/>
            <a:ext cx="3760873" cy="1107323"/>
          </a:xfrm>
          <a:custGeom>
            <a:avLst/>
            <a:gdLst>
              <a:gd name="connsiteX0" fmla="*/ 0 w 3760873"/>
              <a:gd name="connsiteY0" fmla="*/ 0 h 1107323"/>
              <a:gd name="connsiteX1" fmla="*/ 3760873 w 3760873"/>
              <a:gd name="connsiteY1" fmla="*/ 0 h 1107323"/>
              <a:gd name="connsiteX2" fmla="*/ 3760873 w 3760873"/>
              <a:gd name="connsiteY2" fmla="*/ 1107324 h 1107323"/>
              <a:gd name="connsiteX3" fmla="*/ 0 w 3760873"/>
              <a:gd name="connsiteY3" fmla="*/ 1107324 h 1107323"/>
            </a:gdLst>
            <a:ahLst/>
            <a:cxnLst>
              <a:cxn ang="0">
                <a:pos x="connsiteX0" y="connsiteY0"/>
              </a:cxn>
              <a:cxn ang="0">
                <a:pos x="connsiteX1" y="connsiteY1"/>
              </a:cxn>
              <a:cxn ang="0">
                <a:pos x="connsiteX2" y="connsiteY2"/>
              </a:cxn>
              <a:cxn ang="0">
                <a:pos x="connsiteX3" y="connsiteY3"/>
              </a:cxn>
            </a:cxnLst>
            <a:rect l="l" t="t" r="r" b="b"/>
            <a:pathLst>
              <a:path w="3760873" h="1107323">
                <a:moveTo>
                  <a:pt x="0" y="0"/>
                </a:moveTo>
                <a:lnTo>
                  <a:pt x="3760873" y="0"/>
                </a:lnTo>
                <a:lnTo>
                  <a:pt x="3760873" y="1107324"/>
                </a:lnTo>
                <a:lnTo>
                  <a:pt x="0" y="1107324"/>
                </a:lnTo>
                <a:close/>
              </a:path>
            </a:pathLst>
          </a:custGeom>
          <a:solidFill>
            <a:srgbClr val="8CB9BA"/>
          </a:solidFill>
          <a:ln w="3984"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7" name="Freeform: Shape 6">
            <a:extLst>
              <a:ext uri="{FF2B5EF4-FFF2-40B4-BE49-F238E27FC236}">
                <a16:creationId xmlns:a16="http://schemas.microsoft.com/office/drawing/2014/main" id="{F3ABA567-5BBD-4747-B38A-4CADC566863A}"/>
              </a:ext>
            </a:extLst>
          </p:cNvPr>
          <p:cNvSpPr/>
          <p:nvPr/>
        </p:nvSpPr>
        <p:spPr>
          <a:xfrm rot="18900000">
            <a:off x="7871999" y="474150"/>
            <a:ext cx="1116897" cy="1116897"/>
          </a:xfrm>
          <a:custGeom>
            <a:avLst/>
            <a:gdLst>
              <a:gd name="connsiteX0" fmla="*/ 1116858 w 1116897"/>
              <a:gd name="connsiteY0" fmla="*/ 557198 h 1116897"/>
              <a:gd name="connsiteX1" fmla="*/ 558409 w 1116897"/>
              <a:gd name="connsiteY1" fmla="*/ 1115647 h 1116897"/>
              <a:gd name="connsiteX2" fmla="*/ -40 w 1116897"/>
              <a:gd name="connsiteY2" fmla="*/ 557198 h 1116897"/>
              <a:gd name="connsiteX3" fmla="*/ 558409 w 1116897"/>
              <a:gd name="connsiteY3" fmla="*/ -1250 h 1116897"/>
              <a:gd name="connsiteX4" fmla="*/ 1116858 w 1116897"/>
              <a:gd name="connsiteY4" fmla="*/ 557198 h 1116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897" h="1116897">
                <a:moveTo>
                  <a:pt x="1116858" y="557198"/>
                </a:moveTo>
                <a:cubicBezTo>
                  <a:pt x="1116858" y="865621"/>
                  <a:pt x="866831" y="1115647"/>
                  <a:pt x="558409" y="1115647"/>
                </a:cubicBezTo>
                <a:cubicBezTo>
                  <a:pt x="249986" y="1115647"/>
                  <a:pt x="-40" y="865621"/>
                  <a:pt x="-40" y="557198"/>
                </a:cubicBezTo>
                <a:cubicBezTo>
                  <a:pt x="-40" y="248776"/>
                  <a:pt x="249986" y="-1250"/>
                  <a:pt x="558409" y="-1250"/>
                </a:cubicBezTo>
                <a:cubicBezTo>
                  <a:pt x="866831" y="-1250"/>
                  <a:pt x="1116858" y="248776"/>
                  <a:pt x="1116858" y="557198"/>
                </a:cubicBezTo>
                <a:close/>
              </a:path>
            </a:pathLst>
          </a:custGeom>
          <a:solidFill>
            <a:srgbClr val="5E9B9C"/>
          </a:solidFill>
          <a:ln w="3984"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2" name="Freeform: Shape 11">
            <a:extLst>
              <a:ext uri="{FF2B5EF4-FFF2-40B4-BE49-F238E27FC236}">
                <a16:creationId xmlns:a16="http://schemas.microsoft.com/office/drawing/2014/main" id="{D6B3F633-B171-4B68-8E04-76AF2D0226C8}"/>
              </a:ext>
            </a:extLst>
          </p:cNvPr>
          <p:cNvSpPr/>
          <p:nvPr/>
        </p:nvSpPr>
        <p:spPr>
          <a:xfrm rot="18900000">
            <a:off x="7983808" y="585959"/>
            <a:ext cx="893278" cy="893278"/>
          </a:xfrm>
          <a:custGeom>
            <a:avLst/>
            <a:gdLst>
              <a:gd name="connsiteX0" fmla="*/ 893239 w 893278"/>
              <a:gd name="connsiteY0" fmla="*/ 445389 h 893278"/>
              <a:gd name="connsiteX1" fmla="*/ 446599 w 893278"/>
              <a:gd name="connsiteY1" fmla="*/ 892028 h 893278"/>
              <a:gd name="connsiteX2" fmla="*/ -40 w 893278"/>
              <a:gd name="connsiteY2" fmla="*/ 445389 h 893278"/>
              <a:gd name="connsiteX3" fmla="*/ 446599 w 893278"/>
              <a:gd name="connsiteY3" fmla="*/ -1250 h 893278"/>
              <a:gd name="connsiteX4" fmla="*/ 893239 w 893278"/>
              <a:gd name="connsiteY4" fmla="*/ 445389 h 89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278" h="893278">
                <a:moveTo>
                  <a:pt x="893239" y="445389"/>
                </a:moveTo>
                <a:cubicBezTo>
                  <a:pt x="893239" y="692061"/>
                  <a:pt x="693271" y="892028"/>
                  <a:pt x="446599" y="892028"/>
                </a:cubicBezTo>
                <a:cubicBezTo>
                  <a:pt x="199927" y="892028"/>
                  <a:pt x="-40" y="692061"/>
                  <a:pt x="-40" y="445389"/>
                </a:cubicBezTo>
                <a:cubicBezTo>
                  <a:pt x="-40" y="198717"/>
                  <a:pt x="199927" y="-1250"/>
                  <a:pt x="446599" y="-1250"/>
                </a:cubicBezTo>
                <a:cubicBezTo>
                  <a:pt x="693271" y="-1250"/>
                  <a:pt x="893239" y="198717"/>
                  <a:pt x="893239" y="445389"/>
                </a:cubicBezTo>
                <a:close/>
              </a:path>
            </a:pathLst>
          </a:custGeom>
          <a:solidFill>
            <a:schemeClr val="bg1"/>
          </a:solidFill>
          <a:ln w="3984" cap="flat">
            <a:solidFill>
              <a:srgbClr val="C3DADB"/>
            </a:solid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7" name="Google Shape;128;p5">
            <a:extLst>
              <a:ext uri="{FF2B5EF4-FFF2-40B4-BE49-F238E27FC236}">
                <a16:creationId xmlns:a16="http://schemas.microsoft.com/office/drawing/2014/main" id="{75AB2579-2265-43F6-9399-975A7A4E69F8}"/>
              </a:ext>
            </a:extLst>
          </p:cNvPr>
          <p:cNvSpPr txBox="1">
            <a:spLocks/>
          </p:cNvSpPr>
          <p:nvPr/>
        </p:nvSpPr>
        <p:spPr>
          <a:xfrm>
            <a:off x="7301985" y="495077"/>
            <a:ext cx="4322603" cy="1054394"/>
          </a:xfrm>
          <a:prstGeom prst="rect">
            <a:avLst/>
          </a:prstGeom>
          <a:noFill/>
          <a:ln>
            <a:noFill/>
          </a:ln>
        </p:spPr>
        <p:txBody>
          <a:bodyPr spcFirstLastPara="1" vert="horz" wrap="square" lIns="91425" tIns="45700" rIns="91425" bIns="45700" rtlCol="1" anchor="ctr" anchorCtr="0">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1" eaLnBrk="1" fontAlgn="auto" latinLnBrk="0" hangingPunct="1">
              <a:lnSpc>
                <a:spcPct val="110000"/>
              </a:lnSpc>
              <a:spcBef>
                <a:spcPct val="0"/>
              </a:spcBef>
              <a:spcAft>
                <a:spcPts val="0"/>
              </a:spcAft>
              <a:buClr>
                <a:srgbClr val="000000"/>
              </a:buClr>
              <a:buSzTx/>
              <a:buFontTx/>
              <a:buNone/>
              <a:tabLst/>
              <a:defRPr/>
            </a:pPr>
            <a:r>
              <a:rPr kumimoji="0" lang="he-IL" sz="2800" b="1" i="0" u="none" strike="noStrike" kern="1200" cap="none" spc="0" normalizeH="0" baseline="0" noProof="0" dirty="0">
                <a:ln>
                  <a:noFill/>
                </a:ln>
                <a:solidFill>
                  <a:srgbClr val="002060"/>
                </a:solidFill>
                <a:effectLst/>
                <a:uLnTx/>
                <a:uFillTx/>
                <a:latin typeface="Calibri" panose="020F0502020204030204" pitchFamily="34" charset="0"/>
                <a:ea typeface="Varela Round"/>
                <a:cs typeface="Calibri" panose="020F0502020204030204" pitchFamily="34" charset="0"/>
                <a:sym typeface="Varela Round"/>
              </a:rPr>
              <a:t>מהלך השיעור</a:t>
            </a:r>
          </a:p>
        </p:txBody>
      </p:sp>
      <p:pic>
        <p:nvPicPr>
          <p:cNvPr id="20" name="Graphic 19" descr="Arrow circle">
            <a:extLst>
              <a:ext uri="{FF2B5EF4-FFF2-40B4-BE49-F238E27FC236}">
                <a16:creationId xmlns:a16="http://schemas.microsoft.com/office/drawing/2014/main" id="{4EA6C022-57C5-4736-8D95-E5D30BE5840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41511" y="591736"/>
            <a:ext cx="914400" cy="914400"/>
          </a:xfrm>
          <a:prstGeom prst="rect">
            <a:avLst/>
          </a:prstGeom>
        </p:spPr>
      </p:pic>
      <p:cxnSp>
        <p:nvCxnSpPr>
          <p:cNvPr id="24" name="מחבר ישר 34">
            <a:extLst>
              <a:ext uri="{FF2B5EF4-FFF2-40B4-BE49-F238E27FC236}">
                <a16:creationId xmlns:a16="http://schemas.microsoft.com/office/drawing/2014/main" id="{966E18CD-71AC-4878-A198-02B15091126B}"/>
              </a:ext>
            </a:extLst>
          </p:cNvPr>
          <p:cNvCxnSpPr>
            <a:cxnSpLocks/>
          </p:cNvCxnSpPr>
          <p:nvPr/>
        </p:nvCxnSpPr>
        <p:spPr>
          <a:xfrm>
            <a:off x="11237002" y="3354054"/>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50CBC01-AEFC-4C5C-959A-5C43C04F4561}"/>
              </a:ext>
            </a:extLst>
          </p:cNvPr>
          <p:cNvSpPr txBox="1"/>
          <p:nvPr/>
        </p:nvSpPr>
        <p:spPr>
          <a:xfrm>
            <a:off x="10148035" y="4035933"/>
            <a:ext cx="1869438" cy="707886"/>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מהשיעור הקודם</a:t>
            </a:r>
            <a:br>
              <a:rPr kumimoji="0" lang="en-US" sz="20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br>
            <a:r>
              <a:rPr kumimoji="0" lang="he-IL" sz="20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ועד היום</a:t>
            </a:r>
            <a:r>
              <a:rPr kumimoji="0" lang="en-US" sz="20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 - </a:t>
            </a:r>
            <a:r>
              <a:rPr kumimoji="0" lang="he-IL" sz="20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נזכרים</a:t>
            </a:r>
          </a:p>
        </p:txBody>
      </p:sp>
      <p:sp>
        <p:nvSpPr>
          <p:cNvPr id="27" name="TextBox 26">
            <a:extLst>
              <a:ext uri="{FF2B5EF4-FFF2-40B4-BE49-F238E27FC236}">
                <a16:creationId xmlns:a16="http://schemas.microsoft.com/office/drawing/2014/main" id="{503CC721-7732-4171-94D5-49E6D3C19B3F}"/>
              </a:ext>
            </a:extLst>
          </p:cNvPr>
          <p:cNvSpPr txBox="1"/>
          <p:nvPr/>
        </p:nvSpPr>
        <p:spPr>
          <a:xfrm>
            <a:off x="8395582" y="4073768"/>
            <a:ext cx="1690118" cy="707886"/>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"מכוונה למעשה"</a:t>
            </a:r>
          </a:p>
        </p:txBody>
      </p:sp>
      <p:sp>
        <p:nvSpPr>
          <p:cNvPr id="23" name="TextBox 22">
            <a:extLst>
              <a:ext uri="{FF2B5EF4-FFF2-40B4-BE49-F238E27FC236}">
                <a16:creationId xmlns:a16="http://schemas.microsoft.com/office/drawing/2014/main" id="{0A03B297-B220-4325-BE5D-BAF97722C9A2}"/>
              </a:ext>
            </a:extLst>
          </p:cNvPr>
          <p:cNvSpPr txBox="1"/>
          <p:nvPr/>
        </p:nvSpPr>
        <p:spPr>
          <a:xfrm>
            <a:off x="-199481" y="3976919"/>
            <a:ext cx="2201270" cy="707886"/>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מסרים מרכזיים</a:t>
            </a:r>
            <a:br>
              <a:rPr kumimoji="0" lang="en-US" sz="20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br>
            <a:r>
              <a:rPr kumimoji="0" lang="he-IL" sz="20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וסיכום</a:t>
            </a:r>
          </a:p>
        </p:txBody>
      </p:sp>
      <p:sp>
        <p:nvSpPr>
          <p:cNvPr id="31" name="מלבן 30">
            <a:extLst>
              <a:ext uri="{FF2B5EF4-FFF2-40B4-BE49-F238E27FC236}">
                <a16:creationId xmlns:a16="http://schemas.microsoft.com/office/drawing/2014/main" id="{7F3BAE28-AC1A-4D27-B1DB-343F3726F73B}"/>
              </a:ext>
            </a:extLst>
          </p:cNvPr>
          <p:cNvSpPr/>
          <p:nvPr/>
        </p:nvSpPr>
        <p:spPr>
          <a:xfrm>
            <a:off x="791852" y="3151731"/>
            <a:ext cx="10529740" cy="245359"/>
          </a:xfrm>
          <a:prstGeom prst="rect">
            <a:avLst/>
          </a:prstGeom>
          <a:solidFill>
            <a:srgbClr val="7E9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35" name="מחבר ישר 34">
            <a:extLst>
              <a:ext uri="{FF2B5EF4-FFF2-40B4-BE49-F238E27FC236}">
                <a16:creationId xmlns:a16="http://schemas.microsoft.com/office/drawing/2014/main" id="{A97F8E41-2610-49B4-AE35-6A48A6B1C3C4}"/>
              </a:ext>
            </a:extLst>
          </p:cNvPr>
          <p:cNvCxnSpPr>
            <a:cxnSpLocks/>
          </p:cNvCxnSpPr>
          <p:nvPr/>
        </p:nvCxnSpPr>
        <p:spPr>
          <a:xfrm>
            <a:off x="9220213" y="3303676"/>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cxnSp>
        <p:nvCxnSpPr>
          <p:cNvPr id="36" name="מחבר ישר 35">
            <a:extLst>
              <a:ext uri="{FF2B5EF4-FFF2-40B4-BE49-F238E27FC236}">
                <a16:creationId xmlns:a16="http://schemas.microsoft.com/office/drawing/2014/main" id="{FE276095-BEBF-48A9-864F-C971E11DF646}"/>
              </a:ext>
            </a:extLst>
          </p:cNvPr>
          <p:cNvCxnSpPr>
            <a:cxnSpLocks/>
          </p:cNvCxnSpPr>
          <p:nvPr/>
        </p:nvCxnSpPr>
        <p:spPr>
          <a:xfrm>
            <a:off x="7279149" y="3347595"/>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cxnSp>
        <p:nvCxnSpPr>
          <p:cNvPr id="37" name="מחבר ישר 36">
            <a:extLst>
              <a:ext uri="{FF2B5EF4-FFF2-40B4-BE49-F238E27FC236}">
                <a16:creationId xmlns:a16="http://schemas.microsoft.com/office/drawing/2014/main" id="{78A6BE6F-C7B1-4380-BE41-4203AB554639}"/>
              </a:ext>
            </a:extLst>
          </p:cNvPr>
          <p:cNvCxnSpPr>
            <a:cxnSpLocks/>
          </p:cNvCxnSpPr>
          <p:nvPr/>
        </p:nvCxnSpPr>
        <p:spPr>
          <a:xfrm>
            <a:off x="5034355" y="3347596"/>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cxnSp>
        <p:nvCxnSpPr>
          <p:cNvPr id="38" name="מחבר ישר 37">
            <a:extLst>
              <a:ext uri="{FF2B5EF4-FFF2-40B4-BE49-F238E27FC236}">
                <a16:creationId xmlns:a16="http://schemas.microsoft.com/office/drawing/2014/main" id="{723B41DE-1D8C-489C-AFE9-3E68779C6588}"/>
              </a:ext>
            </a:extLst>
          </p:cNvPr>
          <p:cNvCxnSpPr>
            <a:cxnSpLocks/>
          </p:cNvCxnSpPr>
          <p:nvPr/>
        </p:nvCxnSpPr>
        <p:spPr>
          <a:xfrm>
            <a:off x="863682" y="3260788"/>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cxnSp>
        <p:nvCxnSpPr>
          <p:cNvPr id="39" name="מחבר ישר 38">
            <a:extLst>
              <a:ext uri="{FF2B5EF4-FFF2-40B4-BE49-F238E27FC236}">
                <a16:creationId xmlns:a16="http://schemas.microsoft.com/office/drawing/2014/main" id="{A3C3BB1A-0593-44E9-9B3F-1E22AA783C19}"/>
              </a:ext>
            </a:extLst>
          </p:cNvPr>
          <p:cNvCxnSpPr>
            <a:cxnSpLocks/>
          </p:cNvCxnSpPr>
          <p:nvPr/>
        </p:nvCxnSpPr>
        <p:spPr>
          <a:xfrm>
            <a:off x="2916306" y="3260788"/>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sp>
        <p:nvSpPr>
          <p:cNvPr id="19" name="TextBox 26">
            <a:extLst>
              <a:ext uri="{FF2B5EF4-FFF2-40B4-BE49-F238E27FC236}">
                <a16:creationId xmlns:a16="http://schemas.microsoft.com/office/drawing/2014/main" id="{8E25F2FC-4513-432B-B49A-82767A7A92E9}"/>
              </a:ext>
            </a:extLst>
          </p:cNvPr>
          <p:cNvSpPr txBox="1"/>
          <p:nvPr/>
        </p:nvSpPr>
        <p:spPr>
          <a:xfrm>
            <a:off x="6167781" y="4093900"/>
            <a:ext cx="2071825" cy="1015663"/>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kern="1200" cap="none" spc="0" normalizeH="0" baseline="0" noProof="0" dirty="0">
                <a:ln>
                  <a:noFill/>
                </a:ln>
                <a:solidFill>
                  <a:srgbClr val="576579"/>
                </a:solidFill>
                <a:effectLst/>
                <a:uLnTx/>
                <a:uFillTx/>
                <a:latin typeface="Calibri" panose="020F0502020204030204" pitchFamily="34" charset="0"/>
                <a:ea typeface="+mn-ea"/>
                <a:cs typeface="Calibri" panose="020F0502020204030204" pitchFamily="34" charset="0"/>
              </a:rPr>
              <a:t>ה</a:t>
            </a:r>
            <a:r>
              <a:rPr kumimoji="0" lang="he-IL" sz="2000" b="0" i="0" u="none" strike="noStrike" kern="1200" cap="none" spc="0" normalizeH="0" baseline="0" noProof="0" dirty="0">
                <a:ln>
                  <a:noFill/>
                </a:ln>
                <a:solidFill>
                  <a:srgbClr val="576579"/>
                </a:solidFill>
                <a:effectLst/>
                <a:uLnTx/>
                <a:uFillTx/>
                <a:latin typeface="Calibri" panose="020F0502020204030204" pitchFamily="34" charset="0"/>
                <a:ea typeface="+mn-ea"/>
                <a:cs typeface="Calibri" panose="020F0502020204030204" pitchFamily="34" charset="0"/>
              </a:rPr>
              <a:t>שיר "אושר"/</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2000" dirty="0">
                <a:solidFill>
                  <a:srgbClr val="576579"/>
                </a:solidFill>
                <a:latin typeface="Calibri" panose="020F0502020204030204" pitchFamily="34" charset="0"/>
                <a:cs typeface="Calibri" panose="020F0502020204030204" pitchFamily="34" charset="0"/>
              </a:rPr>
              <a:t>עוזי חיטמן</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576579"/>
                </a:solidFill>
                <a:effectLst/>
                <a:uLnTx/>
                <a:uFillTx/>
                <a:latin typeface="Calibri" panose="020F0502020204030204" pitchFamily="34" charset="0"/>
                <a:ea typeface="+mn-ea"/>
                <a:cs typeface="Calibri" panose="020F0502020204030204" pitchFamily="34" charset="0"/>
              </a:rPr>
              <a:t>דיון כיתתי</a:t>
            </a:r>
          </a:p>
        </p:txBody>
      </p:sp>
      <p:sp>
        <p:nvSpPr>
          <p:cNvPr id="21" name="TextBox 26">
            <a:extLst>
              <a:ext uri="{FF2B5EF4-FFF2-40B4-BE49-F238E27FC236}">
                <a16:creationId xmlns:a16="http://schemas.microsoft.com/office/drawing/2014/main" id="{69A496E3-72B2-44E8-8719-7E096E56B9FF}"/>
              </a:ext>
            </a:extLst>
          </p:cNvPr>
          <p:cNvSpPr txBox="1"/>
          <p:nvPr/>
        </p:nvSpPr>
        <p:spPr>
          <a:xfrm>
            <a:off x="4136146" y="4060292"/>
            <a:ext cx="1773185" cy="707886"/>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זיהוי מקורות האושר בחיינו</a:t>
            </a:r>
          </a:p>
        </p:txBody>
      </p:sp>
      <p:sp>
        <p:nvSpPr>
          <p:cNvPr id="26" name="TextBox 22">
            <a:extLst>
              <a:ext uri="{FF2B5EF4-FFF2-40B4-BE49-F238E27FC236}">
                <a16:creationId xmlns:a16="http://schemas.microsoft.com/office/drawing/2014/main" id="{2BEE3E95-6F56-489F-B643-61DCC523266F}"/>
              </a:ext>
            </a:extLst>
          </p:cNvPr>
          <p:cNvSpPr txBox="1"/>
          <p:nvPr/>
        </p:nvSpPr>
        <p:spPr>
          <a:xfrm>
            <a:off x="2056160" y="3940036"/>
            <a:ext cx="1676190" cy="1323439"/>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44546A"/>
                </a:solidFill>
                <a:effectLst/>
                <a:uLnTx/>
                <a:uFillTx/>
                <a:latin typeface="Calibri" panose="020F0502020204030204" pitchFamily="34" charset="0"/>
                <a:cs typeface="Calibri" panose="020F0502020204030204" pitchFamily="34" charset="0"/>
              </a:rPr>
              <a:t>מייצרים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44546A"/>
                </a:solidFill>
                <a:effectLst/>
                <a:uLnTx/>
                <a:uFillTx/>
                <a:latin typeface="Calibri" panose="020F0502020204030204" pitchFamily="34" charset="0"/>
                <a:cs typeface="Calibri" panose="020F0502020204030204" pitchFamily="34" charset="0"/>
              </a:rPr>
              <a:t>טיפות אושר</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2000" dirty="0">
                <a:solidFill>
                  <a:srgbClr val="44546A"/>
                </a:solidFill>
                <a:latin typeface="Calibri" panose="020F0502020204030204" pitchFamily="34" charset="0"/>
                <a:cs typeface="Calibri" panose="020F0502020204030204" pitchFamily="34" charset="0"/>
              </a:rPr>
              <a:t>אישיות וכיתתיות</a:t>
            </a:r>
            <a:endParaRPr kumimoji="0" lang="he-IL" sz="2000" b="0" i="0" u="none" strike="noStrike" kern="1200" cap="none" spc="0" normalizeH="0" baseline="0" noProof="0" dirty="0">
              <a:ln>
                <a:noFill/>
              </a:ln>
              <a:solidFill>
                <a:srgbClr val="44546A"/>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2675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גרפיקה 14">
            <a:extLst>
              <a:ext uri="{FF2B5EF4-FFF2-40B4-BE49-F238E27FC236}">
                <a16:creationId xmlns:a16="http://schemas.microsoft.com/office/drawing/2014/main" id="{82BE7F91-95B6-4E6B-A365-CA6414B663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72000" y="467232"/>
            <a:ext cx="4320000" cy="1116897"/>
          </a:xfrm>
          <a:prstGeom prst="rect">
            <a:avLst/>
          </a:prstGeom>
        </p:spPr>
      </p:pic>
      <p:sp>
        <p:nvSpPr>
          <p:cNvPr id="10" name="Google Shape;128;p5">
            <a:extLst>
              <a:ext uri="{FF2B5EF4-FFF2-40B4-BE49-F238E27FC236}">
                <a16:creationId xmlns:a16="http://schemas.microsoft.com/office/drawing/2014/main" id="{9A4BDBEB-C0D0-4DD2-9361-480F99A0533C}"/>
              </a:ext>
            </a:extLst>
          </p:cNvPr>
          <p:cNvSpPr txBox="1">
            <a:spLocks/>
          </p:cNvSpPr>
          <p:nvPr/>
        </p:nvSpPr>
        <p:spPr>
          <a:xfrm>
            <a:off x="7775703" y="509064"/>
            <a:ext cx="4322603" cy="1054394"/>
          </a:xfrm>
          <a:prstGeom prst="rect">
            <a:avLst/>
          </a:prstGeom>
          <a:noFill/>
          <a:ln>
            <a:noFill/>
          </a:ln>
        </p:spPr>
        <p:txBody>
          <a:bodyPr spcFirstLastPara="1" vert="horz" wrap="square" lIns="91425" tIns="45700" rIns="91425" bIns="45700" rtlCol="1" anchor="ctr" anchorCtr="0">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buClr>
                <a:srgbClr val="000000"/>
              </a:buClr>
              <a:defRPr/>
            </a:pPr>
            <a:r>
              <a:rPr lang="he-IL" sz="2400" b="1" dirty="0">
                <a:solidFill>
                  <a:schemeClr val="bg1"/>
                </a:solidFill>
                <a:latin typeface="Calibri" panose="020F0502020204030204" pitchFamily="34" charset="0"/>
                <a:ea typeface="Varela Round"/>
                <a:cs typeface="Calibri" panose="020F0502020204030204" pitchFamily="34" charset="0"/>
                <a:sym typeface="Varela Round"/>
              </a:rPr>
              <a:t>הנחיות להוראת השיעור</a:t>
            </a:r>
          </a:p>
        </p:txBody>
      </p:sp>
      <p:sp>
        <p:nvSpPr>
          <p:cNvPr id="4" name="מלבן 3">
            <a:extLst>
              <a:ext uri="{FF2B5EF4-FFF2-40B4-BE49-F238E27FC236}">
                <a16:creationId xmlns:a16="http://schemas.microsoft.com/office/drawing/2014/main" id="{E869661C-3A48-4318-866F-D7229F46C0D6}"/>
              </a:ext>
            </a:extLst>
          </p:cNvPr>
          <p:cNvSpPr/>
          <p:nvPr/>
        </p:nvSpPr>
        <p:spPr>
          <a:xfrm>
            <a:off x="309847" y="2062686"/>
            <a:ext cx="11160826" cy="4617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3200" dirty="0">
                <a:solidFill>
                  <a:srgbClr val="002060"/>
                </a:solidFill>
                <a:latin typeface="Calibri Light" panose="020F0302020204030204" pitchFamily="34" charset="0"/>
                <a:cs typeface="Calibri Light" panose="020F0302020204030204" pitchFamily="34" charset="0"/>
              </a:rPr>
              <a:t>השקופיות הבאות מפרטות את מהלך השיעור ומיועדות להצגה בשיעור.</a:t>
            </a:r>
          </a:p>
          <a:p>
            <a:endParaRPr lang="he-IL" sz="3200" dirty="0">
              <a:solidFill>
                <a:srgbClr val="002060"/>
              </a:solidFill>
              <a:latin typeface="Calibri Light" panose="020F0302020204030204" pitchFamily="34" charset="0"/>
              <a:cs typeface="Calibri Light" panose="020F0302020204030204" pitchFamily="34" charset="0"/>
            </a:endParaRPr>
          </a:p>
          <a:p>
            <a:pPr marL="457200" indent="-457200">
              <a:buFont typeface="Heebo" panose="00000500000000000000" pitchFamily="2" charset="-79"/>
              <a:buChar char="«"/>
            </a:pPr>
            <a:r>
              <a:rPr lang="he-IL" sz="3200" dirty="0">
                <a:solidFill>
                  <a:srgbClr val="002060"/>
                </a:solidFill>
                <a:latin typeface="Calibri Light" panose="020F0302020204030204" pitchFamily="34" charset="0"/>
                <a:cs typeface="Calibri Light" panose="020F0302020204030204" pitchFamily="34" charset="0"/>
              </a:rPr>
              <a:t>בגוף כל שקופית מופיע התוכן להקרנה ולעבודה עם התלמידים.</a:t>
            </a:r>
          </a:p>
          <a:p>
            <a:pPr marL="457200" indent="-457200">
              <a:buFont typeface="Heebo" panose="00000500000000000000" pitchFamily="2" charset="-79"/>
              <a:buChar char="«"/>
            </a:pPr>
            <a:r>
              <a:rPr lang="he-IL" sz="3200" dirty="0">
                <a:solidFill>
                  <a:srgbClr val="002060"/>
                </a:solidFill>
                <a:latin typeface="Calibri Light" panose="020F0302020204030204" pitchFamily="34" charset="0"/>
                <a:cs typeface="Calibri Light" panose="020F0302020204030204" pitchFamily="34" charset="0"/>
              </a:rPr>
              <a:t>בתחתית השקופית (בהערות) נמצאות הרחבות והנחיות לך – המורה.</a:t>
            </a:r>
          </a:p>
          <a:p>
            <a:endParaRPr lang="he-IL" sz="3200" dirty="0">
              <a:solidFill>
                <a:srgbClr val="002060"/>
              </a:solidFill>
              <a:latin typeface="Calibri Light" panose="020F0302020204030204" pitchFamily="34" charset="0"/>
              <a:cs typeface="Calibri Light" panose="020F0302020204030204" pitchFamily="34" charset="0"/>
            </a:endParaRPr>
          </a:p>
          <a:p>
            <a:endParaRPr lang="he-IL" sz="3200" dirty="0">
              <a:solidFill>
                <a:srgbClr val="002060"/>
              </a:solidFill>
              <a:latin typeface="Calibri Light" panose="020F0302020204030204" pitchFamily="34" charset="0"/>
              <a:cs typeface="Calibri Light" panose="020F0302020204030204" pitchFamily="34" charset="0"/>
            </a:endParaRPr>
          </a:p>
        </p:txBody>
      </p:sp>
      <p:pic>
        <p:nvPicPr>
          <p:cNvPr id="13" name="גרפיקה 12">
            <a:extLst>
              <a:ext uri="{FF2B5EF4-FFF2-40B4-BE49-F238E27FC236}">
                <a16:creationId xmlns:a16="http://schemas.microsoft.com/office/drawing/2014/main" id="{7AD702E1-44CD-49BC-8E96-E94D765006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63760" y="794063"/>
            <a:ext cx="672137" cy="508201"/>
          </a:xfrm>
          <a:prstGeom prst="rect">
            <a:avLst/>
          </a:prstGeom>
        </p:spPr>
      </p:pic>
    </p:spTree>
    <p:extLst>
      <p:ext uri="{BB962C8B-B14F-4D97-AF65-F5344CB8AC3E}">
        <p14:creationId xmlns:p14="http://schemas.microsoft.com/office/powerpoint/2010/main" val="2336491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90" name="Google Shape;190;p4"/>
          <p:cNvSpPr/>
          <p:nvPr/>
        </p:nvSpPr>
        <p:spPr>
          <a:xfrm>
            <a:off x="6761546" y="1409002"/>
            <a:ext cx="4064413" cy="492378"/>
          </a:xfrm>
          <a:prstGeom prst="rect">
            <a:avLst/>
          </a:prstGeom>
          <a:noFill/>
          <a:ln>
            <a:noFill/>
          </a:ln>
        </p:spPr>
        <p:txBody>
          <a:bodyPr spcFirstLastPara="1" wrap="square" lIns="91401" tIns="45688" rIns="91401" bIns="45688" anchor="t" anchorCtr="0">
            <a:spAutoFit/>
          </a:bodyPr>
          <a:lstStyle/>
          <a:p>
            <a:pPr algn="r" rtl="1">
              <a:buClr>
                <a:srgbClr val="0070C0"/>
              </a:buClr>
              <a:buSzPts val="2400"/>
            </a:pPr>
            <a:r>
              <a:rPr lang="he-IL" sz="2600" dirty="0">
                <a:solidFill>
                  <a:srgbClr val="002060"/>
                </a:solidFill>
                <a:latin typeface="Calibri" panose="020F0502020204030204" pitchFamily="34" charset="0"/>
                <a:ea typeface="Tahoma" panose="020B0604030504040204" pitchFamily="34" charset="0"/>
                <a:cs typeface="Calibri" panose="020F0502020204030204" pitchFamily="34" charset="0"/>
                <a:sym typeface="Gisha"/>
              </a:rPr>
              <a:t>שיח מעודד ומקבל </a:t>
            </a:r>
            <a:endParaRPr sz="2600" dirty="0">
              <a:solidFill>
                <a:srgbClr val="002060"/>
              </a:solidFill>
              <a:latin typeface="Calibri" panose="020F0502020204030204" pitchFamily="34" charset="0"/>
              <a:ea typeface="Tahoma" panose="020B0604030504040204" pitchFamily="34" charset="0"/>
              <a:cs typeface="Calibri" panose="020F0502020204030204" pitchFamily="34" charset="0"/>
              <a:sym typeface="Gisha"/>
            </a:endParaRPr>
          </a:p>
        </p:txBody>
      </p:sp>
      <p:sp>
        <p:nvSpPr>
          <p:cNvPr id="191" name="Google Shape;191;p4"/>
          <p:cNvSpPr txBox="1"/>
          <p:nvPr/>
        </p:nvSpPr>
        <p:spPr>
          <a:xfrm>
            <a:off x="3017701" y="3442447"/>
            <a:ext cx="7779334" cy="492378"/>
          </a:xfrm>
          <a:prstGeom prst="rect">
            <a:avLst/>
          </a:prstGeom>
          <a:noFill/>
          <a:ln>
            <a:noFill/>
          </a:ln>
        </p:spPr>
        <p:txBody>
          <a:bodyPr spcFirstLastPara="1" wrap="square" lIns="91401" tIns="45688" rIns="91401" bIns="45688" anchor="t" anchorCtr="0">
            <a:spAutoFit/>
          </a:bodyPr>
          <a:lstStyle/>
          <a:p>
            <a:pPr algn="r" rtl="1"/>
            <a:r>
              <a:rPr lang="he-IL" sz="2600" dirty="0">
                <a:solidFill>
                  <a:srgbClr val="002060"/>
                </a:solidFill>
                <a:latin typeface="Calibri" panose="020F0502020204030204" pitchFamily="34" charset="0"/>
                <a:ea typeface="Tahoma" panose="020B0604030504040204" pitchFamily="34" charset="0"/>
                <a:cs typeface="Calibri" panose="020F0502020204030204" pitchFamily="34" charset="0"/>
                <a:sym typeface="Gisha"/>
              </a:rPr>
              <a:t>הקשבה ממקום מתעניין ולא שיפוטי</a:t>
            </a:r>
            <a:endParaRPr sz="2600" dirty="0">
              <a:solidFill>
                <a:srgbClr val="002060"/>
              </a:solidFill>
              <a:latin typeface="Calibri" panose="020F0502020204030204" pitchFamily="34" charset="0"/>
              <a:ea typeface="Tahoma" panose="020B0604030504040204" pitchFamily="34" charset="0"/>
              <a:cs typeface="Calibri" panose="020F0502020204030204" pitchFamily="34" charset="0"/>
              <a:sym typeface="Gisha"/>
            </a:endParaRPr>
          </a:p>
        </p:txBody>
      </p:sp>
      <p:sp>
        <p:nvSpPr>
          <p:cNvPr id="192" name="Google Shape;192;p4"/>
          <p:cNvSpPr txBox="1"/>
          <p:nvPr/>
        </p:nvSpPr>
        <p:spPr>
          <a:xfrm>
            <a:off x="5765742" y="4549069"/>
            <a:ext cx="5042723" cy="492378"/>
          </a:xfrm>
          <a:prstGeom prst="rect">
            <a:avLst/>
          </a:prstGeom>
          <a:noFill/>
          <a:ln>
            <a:noFill/>
          </a:ln>
        </p:spPr>
        <p:txBody>
          <a:bodyPr spcFirstLastPara="1" wrap="square" lIns="91401" tIns="45688" rIns="91401" bIns="45688" anchor="t" anchorCtr="0">
            <a:spAutoFit/>
          </a:bodyPr>
          <a:lstStyle/>
          <a:p>
            <a:pPr algn="r" rtl="1">
              <a:buClr>
                <a:schemeClr val="dk1"/>
              </a:buClr>
              <a:buSzPts val="1800"/>
            </a:pPr>
            <a:r>
              <a:rPr lang="he-IL" sz="2600" dirty="0">
                <a:solidFill>
                  <a:srgbClr val="002060"/>
                </a:solidFill>
                <a:latin typeface="Calibri" panose="020F0502020204030204" pitchFamily="34" charset="0"/>
                <a:ea typeface="Tahoma" panose="020B0604030504040204" pitchFamily="34" charset="0"/>
                <a:cs typeface="Calibri" panose="020F0502020204030204" pitchFamily="34" charset="0"/>
                <a:sym typeface="Gisha"/>
              </a:rPr>
              <a:t>כבוד לדברי החבר/ה</a:t>
            </a:r>
            <a:endParaRPr sz="2600" dirty="0">
              <a:solidFill>
                <a:srgbClr val="002060"/>
              </a:solidFill>
              <a:latin typeface="Calibri" panose="020F0502020204030204" pitchFamily="34" charset="0"/>
              <a:ea typeface="Tahoma" panose="020B0604030504040204" pitchFamily="34" charset="0"/>
              <a:cs typeface="Calibri" panose="020F0502020204030204" pitchFamily="34" charset="0"/>
              <a:sym typeface="Gisha"/>
            </a:endParaRPr>
          </a:p>
        </p:txBody>
      </p:sp>
      <p:sp>
        <p:nvSpPr>
          <p:cNvPr id="194" name="Google Shape;194;p4"/>
          <p:cNvSpPr txBox="1"/>
          <p:nvPr/>
        </p:nvSpPr>
        <p:spPr>
          <a:xfrm>
            <a:off x="5295226" y="5480508"/>
            <a:ext cx="5513239" cy="892487"/>
          </a:xfrm>
          <a:prstGeom prst="rect">
            <a:avLst/>
          </a:prstGeom>
          <a:noFill/>
          <a:ln>
            <a:noFill/>
          </a:ln>
        </p:spPr>
        <p:txBody>
          <a:bodyPr spcFirstLastPara="1" wrap="square" lIns="91401" tIns="45688" rIns="91401" bIns="45688" anchor="t" anchorCtr="0">
            <a:spAutoFit/>
          </a:bodyPr>
          <a:lstStyle/>
          <a:p>
            <a:pPr algn="r" rtl="1">
              <a:buClr>
                <a:srgbClr val="0070C0"/>
              </a:buClr>
              <a:buSzPts val="2400"/>
            </a:pPr>
            <a:r>
              <a:rPr lang="he-IL" sz="2600" dirty="0">
                <a:solidFill>
                  <a:srgbClr val="002060"/>
                </a:solidFill>
                <a:latin typeface="Calibri" panose="020F0502020204030204" pitchFamily="34" charset="0"/>
                <a:ea typeface="Tahoma" panose="020B0604030504040204" pitchFamily="34" charset="0"/>
                <a:cs typeface="Calibri" panose="020F0502020204030204" pitchFamily="34" charset="0"/>
                <a:sym typeface="Gisha"/>
              </a:rPr>
              <a:t>הנאמר בשיח נשאר ביננו, </a:t>
            </a:r>
            <a:r>
              <a:rPr lang="he-IL" sz="2600" dirty="0">
                <a:solidFill>
                  <a:srgbClr val="002060"/>
                </a:solidFill>
                <a:latin typeface="Calibri" panose="020F0502020204030204" pitchFamily="34" charset="0"/>
                <a:ea typeface="Tahoma" panose="020B0604030504040204" pitchFamily="34" charset="0"/>
                <a:cs typeface="Calibri" panose="020F0502020204030204" pitchFamily="34" charset="0"/>
              </a:rPr>
              <a:t>אפשר לשתף אחרים בנושא, אך לספר רק על עצמי</a:t>
            </a:r>
            <a:endParaRPr sz="2600" dirty="0">
              <a:solidFill>
                <a:srgbClr val="FB19F0"/>
              </a:solidFill>
              <a:latin typeface="Calibri" panose="020F0502020204030204" pitchFamily="34" charset="0"/>
              <a:ea typeface="Tahoma" panose="020B0604030504040204" pitchFamily="34" charset="0"/>
              <a:cs typeface="Calibri" panose="020F0502020204030204" pitchFamily="34" charset="0"/>
              <a:sym typeface="Gisha"/>
            </a:endParaRPr>
          </a:p>
        </p:txBody>
      </p:sp>
      <p:sp>
        <p:nvSpPr>
          <p:cNvPr id="5" name="TextBox 4"/>
          <p:cNvSpPr txBox="1"/>
          <p:nvPr/>
        </p:nvSpPr>
        <p:spPr>
          <a:xfrm>
            <a:off x="2520090" y="2389618"/>
            <a:ext cx="8282082" cy="492443"/>
          </a:xfrm>
          <a:prstGeom prst="rect">
            <a:avLst/>
          </a:prstGeom>
          <a:noFill/>
        </p:spPr>
        <p:txBody>
          <a:bodyPr wrap="square" rtlCol="1">
            <a:spAutoFit/>
          </a:bodyPr>
          <a:lstStyle/>
          <a:p>
            <a:pPr algn="r"/>
            <a:r>
              <a:rPr lang="he-IL" sz="2600" dirty="0">
                <a:solidFill>
                  <a:srgbClr val="002060"/>
                </a:solidFill>
                <a:latin typeface="Calibri" panose="020F0502020204030204" pitchFamily="34" charset="0"/>
                <a:ea typeface="Tahoma" panose="020B0604030504040204" pitchFamily="34" charset="0"/>
                <a:cs typeface="Calibri" panose="020F0502020204030204" pitchFamily="34" charset="0"/>
              </a:rPr>
              <a:t>שיתוף מהלב</a:t>
            </a:r>
            <a:endParaRPr lang="he-IL" sz="2600" b="1" u="sng" dirty="0">
              <a:solidFill>
                <a:srgbClr val="002060"/>
              </a:solidFill>
              <a:latin typeface="Calibri" panose="020F0502020204030204" pitchFamily="34" charset="0"/>
              <a:ea typeface="Tahoma" panose="020B0604030504040204" pitchFamily="34" charset="0"/>
              <a:cs typeface="Calibri" panose="020F0502020204030204" pitchFamily="34" charset="0"/>
            </a:endParaRPr>
          </a:p>
        </p:txBody>
      </p:sp>
      <p:sp>
        <p:nvSpPr>
          <p:cNvPr id="13" name="מלבן 12">
            <a:extLst>
              <a:ext uri="{FF2B5EF4-FFF2-40B4-BE49-F238E27FC236}">
                <a16:creationId xmlns:a16="http://schemas.microsoft.com/office/drawing/2014/main" id="{5FEBF757-7A64-4037-B4E2-0E9787A39191}"/>
              </a:ext>
            </a:extLst>
          </p:cNvPr>
          <p:cNvSpPr/>
          <p:nvPr/>
        </p:nvSpPr>
        <p:spPr>
          <a:xfrm>
            <a:off x="2777671" y="-57344"/>
            <a:ext cx="6920988"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5400" b="1" dirty="0">
                <a:solidFill>
                  <a:srgbClr val="002060"/>
                </a:solidFill>
                <a:latin typeface="Calibri" panose="020F0502020204030204" pitchFamily="34" charset="0"/>
                <a:cs typeface="Calibri" panose="020F0502020204030204" pitchFamily="34" charset="0"/>
              </a:rPr>
              <a:t>הנחיות לשיח מיטבי</a:t>
            </a:r>
          </a:p>
        </p:txBody>
      </p:sp>
      <p:pic>
        <p:nvPicPr>
          <p:cNvPr id="6" name="גרפיקה 5">
            <a:extLst>
              <a:ext uri="{FF2B5EF4-FFF2-40B4-BE49-F238E27FC236}">
                <a16:creationId xmlns:a16="http://schemas.microsoft.com/office/drawing/2014/main" id="{CEF5FF86-4285-4579-9B9E-03AE5297D7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1841" y="5567574"/>
            <a:ext cx="3191660" cy="874321"/>
          </a:xfrm>
          <a:prstGeom prst="rect">
            <a:avLst/>
          </a:prstGeom>
        </p:spPr>
      </p:pic>
      <p:grpSp>
        <p:nvGrpSpPr>
          <p:cNvPr id="7" name="קבוצה 6">
            <a:extLst>
              <a:ext uri="{FF2B5EF4-FFF2-40B4-BE49-F238E27FC236}">
                <a16:creationId xmlns:a16="http://schemas.microsoft.com/office/drawing/2014/main" id="{5BE51FB9-92AB-4580-B588-4AF06AF09015}"/>
              </a:ext>
            </a:extLst>
          </p:cNvPr>
          <p:cNvGrpSpPr/>
          <p:nvPr/>
        </p:nvGrpSpPr>
        <p:grpSpPr>
          <a:xfrm>
            <a:off x="260116" y="5652036"/>
            <a:ext cx="989143" cy="874321"/>
            <a:chOff x="2923822" y="2971800"/>
            <a:chExt cx="3629378" cy="3629378"/>
          </a:xfrm>
        </p:grpSpPr>
        <p:pic>
          <p:nvPicPr>
            <p:cNvPr id="3" name="גרפיקה 2" descr="הערה - לב שבור קו מיתאר">
              <a:extLst>
                <a:ext uri="{FF2B5EF4-FFF2-40B4-BE49-F238E27FC236}">
                  <a16:creationId xmlns:a16="http://schemas.microsoft.com/office/drawing/2014/main" id="{E366574D-19BE-48F0-9F90-1458A36D393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23822" y="2971800"/>
              <a:ext cx="3629378" cy="3629378"/>
            </a:xfrm>
            <a:prstGeom prst="rect">
              <a:avLst/>
            </a:prstGeom>
          </p:spPr>
        </p:pic>
        <p:sp>
          <p:nvSpPr>
            <p:cNvPr id="4" name="מלבן 3">
              <a:extLst>
                <a:ext uri="{FF2B5EF4-FFF2-40B4-BE49-F238E27FC236}">
                  <a16:creationId xmlns:a16="http://schemas.microsoft.com/office/drawing/2014/main" id="{93402207-716C-4E78-902D-112D90818E9E}"/>
                </a:ext>
              </a:extLst>
            </p:cNvPr>
            <p:cNvSpPr/>
            <p:nvPr/>
          </p:nvSpPr>
          <p:spPr>
            <a:xfrm>
              <a:off x="4598894" y="4238231"/>
              <a:ext cx="300484" cy="492378"/>
            </a:xfrm>
            <a:prstGeom prst="rect">
              <a:avLst/>
            </a:prstGeom>
            <a:solidFill>
              <a:srgbClr val="F4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pic>
        <p:nvPicPr>
          <p:cNvPr id="9" name="גרפיקה 8" descr="תג לב עם מילוי מלא">
            <a:extLst>
              <a:ext uri="{FF2B5EF4-FFF2-40B4-BE49-F238E27FC236}">
                <a16:creationId xmlns:a16="http://schemas.microsoft.com/office/drawing/2014/main" id="{7725D645-DF85-4D95-9B06-0BFE7796C7D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19056" y="2159917"/>
            <a:ext cx="914400" cy="914400"/>
          </a:xfrm>
          <a:prstGeom prst="rect">
            <a:avLst/>
          </a:prstGeom>
        </p:spPr>
      </p:pic>
      <p:pic>
        <p:nvPicPr>
          <p:cNvPr id="16" name="גרפיקה 15" descr="מחיאות כפיים עם מילוי מלא">
            <a:extLst>
              <a:ext uri="{FF2B5EF4-FFF2-40B4-BE49-F238E27FC236}">
                <a16:creationId xmlns:a16="http://schemas.microsoft.com/office/drawing/2014/main" id="{4CBB6562-B8C7-4494-B998-98880571926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08465" y="928807"/>
            <a:ext cx="1093470" cy="1093470"/>
          </a:xfrm>
          <a:prstGeom prst="rect">
            <a:avLst/>
          </a:prstGeom>
        </p:spPr>
      </p:pic>
      <p:pic>
        <p:nvPicPr>
          <p:cNvPr id="21" name="גרפיקה 20" descr="אוזן עם מילוי מלא">
            <a:extLst>
              <a:ext uri="{FF2B5EF4-FFF2-40B4-BE49-F238E27FC236}">
                <a16:creationId xmlns:a16="http://schemas.microsoft.com/office/drawing/2014/main" id="{B8930401-2EF7-45DB-8A3F-22778F28CCD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19056" y="3201256"/>
            <a:ext cx="914400" cy="914400"/>
          </a:xfrm>
          <a:prstGeom prst="rect">
            <a:avLst/>
          </a:prstGeom>
        </p:spPr>
      </p:pic>
      <p:pic>
        <p:nvPicPr>
          <p:cNvPr id="25" name="גרפיקה 24" descr="הערה קו נטוי שקט עם מילוי מלא">
            <a:extLst>
              <a:ext uri="{FF2B5EF4-FFF2-40B4-BE49-F238E27FC236}">
                <a16:creationId xmlns:a16="http://schemas.microsoft.com/office/drawing/2014/main" id="{6D84C209-524C-45BC-A5DC-7D8A19AF76AB}"/>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925108" y="5380145"/>
            <a:ext cx="914400" cy="914400"/>
          </a:xfrm>
          <a:prstGeom prst="rect">
            <a:avLst/>
          </a:prstGeom>
        </p:spPr>
      </p:pic>
      <p:pic>
        <p:nvPicPr>
          <p:cNvPr id="27" name="גרפיקה 26" descr="עין עם מילוי מלא">
            <a:extLst>
              <a:ext uri="{FF2B5EF4-FFF2-40B4-BE49-F238E27FC236}">
                <a16:creationId xmlns:a16="http://schemas.microsoft.com/office/drawing/2014/main" id="{681F13CD-9B31-4508-B1B2-BB726AA4268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919056" y="4338058"/>
            <a:ext cx="914400" cy="914400"/>
          </a:xfrm>
          <a:prstGeom prst="rect">
            <a:avLst/>
          </a:prstGeom>
        </p:spPr>
      </p:pic>
    </p:spTree>
    <p:extLst>
      <p:ext uri="{BB962C8B-B14F-4D97-AF65-F5344CB8AC3E}">
        <p14:creationId xmlns:p14="http://schemas.microsoft.com/office/powerpoint/2010/main" val="1556288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13271699-FC31-4EAB-82AA-3FF8EED737DC}"/>
              </a:ext>
            </a:extLst>
          </p:cNvPr>
          <p:cNvSpPr/>
          <p:nvPr/>
        </p:nvSpPr>
        <p:spPr>
          <a:xfrm>
            <a:off x="1873903" y="13674"/>
            <a:ext cx="9068456"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5400" b="1" dirty="0">
                <a:solidFill>
                  <a:srgbClr val="002060"/>
                </a:solidFill>
                <a:latin typeface="Calibri" panose="020F0502020204030204" pitchFamily="34" charset="0"/>
                <a:cs typeface="Calibri" panose="020F0502020204030204" pitchFamily="34" charset="0"/>
              </a:rPr>
              <a:t>מהשיעור הקודם ועד היום... נזכרים</a:t>
            </a:r>
          </a:p>
        </p:txBody>
      </p:sp>
      <p:pic>
        <p:nvPicPr>
          <p:cNvPr id="14" name="גרפיקה 13">
            <a:extLst>
              <a:ext uri="{FF2B5EF4-FFF2-40B4-BE49-F238E27FC236}">
                <a16:creationId xmlns:a16="http://schemas.microsoft.com/office/drawing/2014/main" id="{A513B45D-E2B4-420D-B2A5-7AAF3864E5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3562" y="1446284"/>
            <a:ext cx="2867025" cy="2352675"/>
          </a:xfrm>
          <a:prstGeom prst="rect">
            <a:avLst/>
          </a:prstGeom>
        </p:spPr>
      </p:pic>
      <p:sp>
        <p:nvSpPr>
          <p:cNvPr id="16" name="תיבת טקסט 15">
            <a:extLst>
              <a:ext uri="{FF2B5EF4-FFF2-40B4-BE49-F238E27FC236}">
                <a16:creationId xmlns:a16="http://schemas.microsoft.com/office/drawing/2014/main" id="{2BF8C04B-9E80-4A58-849E-2E3D05EEA427}"/>
              </a:ext>
            </a:extLst>
          </p:cNvPr>
          <p:cNvSpPr txBox="1"/>
          <p:nvPr/>
        </p:nvSpPr>
        <p:spPr>
          <a:xfrm>
            <a:off x="849646" y="2160956"/>
            <a:ext cx="2434856" cy="923330"/>
          </a:xfrm>
          <a:prstGeom prst="rect">
            <a:avLst/>
          </a:prstGeom>
          <a:noFill/>
        </p:spPr>
        <p:txBody>
          <a:bodyPr wrap="square">
            <a:spAutoFit/>
          </a:bodyPr>
          <a:lstStyle/>
          <a:p>
            <a:pPr algn="ctr"/>
            <a:r>
              <a:rPr lang="he-IL" sz="1800" dirty="0">
                <a:solidFill>
                  <a:schemeClr val="tx1"/>
                </a:solidFill>
                <a:latin typeface="Gisha" panose="020B0502040204020203" pitchFamily="34" charset="-79"/>
                <a:cs typeface="Gisha" panose="020B0502040204020203" pitchFamily="34" charset="-79"/>
              </a:rPr>
              <a:t>אירוע מהשבוע האחרון בו יישמתי משהו שלמדתי מהשיעור...</a:t>
            </a:r>
          </a:p>
        </p:txBody>
      </p:sp>
      <p:sp>
        <p:nvSpPr>
          <p:cNvPr id="18" name="תיבת טקסט 17">
            <a:extLst>
              <a:ext uri="{FF2B5EF4-FFF2-40B4-BE49-F238E27FC236}">
                <a16:creationId xmlns:a16="http://schemas.microsoft.com/office/drawing/2014/main" id="{CD7BDB4F-9EEB-4976-AA94-53921883D256}"/>
              </a:ext>
            </a:extLst>
          </p:cNvPr>
          <p:cNvSpPr txBox="1"/>
          <p:nvPr/>
        </p:nvSpPr>
        <p:spPr>
          <a:xfrm>
            <a:off x="1353920" y="5135344"/>
            <a:ext cx="2001579" cy="923330"/>
          </a:xfrm>
          <a:prstGeom prst="rect">
            <a:avLst/>
          </a:prstGeom>
          <a:noFill/>
        </p:spPr>
        <p:txBody>
          <a:bodyPr wrap="square">
            <a:spAutoFit/>
          </a:bodyPr>
          <a:lstStyle/>
          <a:p>
            <a:pPr algn="ctr"/>
            <a:r>
              <a:rPr lang="he-IL" sz="1800" dirty="0">
                <a:solidFill>
                  <a:schemeClr val="tx1"/>
                </a:solidFill>
                <a:latin typeface="Gisha" panose="020B0502040204020203" pitchFamily="34" charset="-79"/>
                <a:cs typeface="Gisha" panose="020B0502040204020203" pitchFamily="34" charset="-79"/>
              </a:rPr>
              <a:t>משהו שאני רוצה להגיד בהמשך לשיעור הקודם...</a:t>
            </a:r>
          </a:p>
        </p:txBody>
      </p:sp>
      <p:pic>
        <p:nvPicPr>
          <p:cNvPr id="19" name="גרפיקה 18">
            <a:extLst>
              <a:ext uri="{FF2B5EF4-FFF2-40B4-BE49-F238E27FC236}">
                <a16:creationId xmlns:a16="http://schemas.microsoft.com/office/drawing/2014/main" id="{249FBFA9-6CFB-43A4-8F34-2209D61FE8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V="1">
            <a:off x="921198" y="4581840"/>
            <a:ext cx="2867025" cy="2030338"/>
          </a:xfrm>
          <a:prstGeom prst="rect">
            <a:avLst/>
          </a:prstGeom>
        </p:spPr>
      </p:pic>
      <p:sp>
        <p:nvSpPr>
          <p:cNvPr id="21" name="תיבת טקסט 20">
            <a:extLst>
              <a:ext uri="{FF2B5EF4-FFF2-40B4-BE49-F238E27FC236}">
                <a16:creationId xmlns:a16="http://schemas.microsoft.com/office/drawing/2014/main" id="{98DF0FE1-F13A-4A21-A43E-7F3169DFA3C5}"/>
              </a:ext>
            </a:extLst>
          </p:cNvPr>
          <p:cNvSpPr txBox="1"/>
          <p:nvPr/>
        </p:nvSpPr>
        <p:spPr>
          <a:xfrm>
            <a:off x="9185329" y="5297188"/>
            <a:ext cx="1757030" cy="923330"/>
          </a:xfrm>
          <a:prstGeom prst="rect">
            <a:avLst/>
          </a:prstGeom>
          <a:noFill/>
        </p:spPr>
        <p:txBody>
          <a:bodyPr wrap="square">
            <a:spAutoFit/>
          </a:bodyPr>
          <a:lstStyle/>
          <a:p>
            <a:pPr algn="ctr"/>
            <a:r>
              <a:rPr lang="he-IL" sz="1800" dirty="0">
                <a:solidFill>
                  <a:schemeClr val="tx1"/>
                </a:solidFill>
                <a:latin typeface="Gisha" panose="020B0502040204020203" pitchFamily="34" charset="-79"/>
                <a:cs typeface="Gisha" panose="020B0502040204020203" pitchFamily="34" charset="-79"/>
              </a:rPr>
              <a:t>משהו שהבנתי בעקבות השיעור הקודם...</a:t>
            </a:r>
          </a:p>
        </p:txBody>
      </p:sp>
      <p:sp>
        <p:nvSpPr>
          <p:cNvPr id="23" name="תיבת טקסט 22">
            <a:extLst>
              <a:ext uri="{FF2B5EF4-FFF2-40B4-BE49-F238E27FC236}">
                <a16:creationId xmlns:a16="http://schemas.microsoft.com/office/drawing/2014/main" id="{417CFFC3-84D4-4041-8F5D-D321E3F227B1}"/>
              </a:ext>
            </a:extLst>
          </p:cNvPr>
          <p:cNvSpPr txBox="1"/>
          <p:nvPr/>
        </p:nvSpPr>
        <p:spPr>
          <a:xfrm>
            <a:off x="9361300" y="2106477"/>
            <a:ext cx="2033477" cy="923330"/>
          </a:xfrm>
          <a:prstGeom prst="rect">
            <a:avLst/>
          </a:prstGeom>
          <a:noFill/>
        </p:spPr>
        <p:txBody>
          <a:bodyPr wrap="square">
            <a:spAutoFit/>
          </a:bodyPr>
          <a:lstStyle/>
          <a:p>
            <a:pPr algn="ctr"/>
            <a:r>
              <a:rPr lang="he-IL" sz="1800" dirty="0">
                <a:solidFill>
                  <a:schemeClr val="tx1"/>
                </a:solidFill>
                <a:latin typeface="Gisha" panose="020B0502040204020203" pitchFamily="34" charset="-79"/>
                <a:cs typeface="Gisha" panose="020B0502040204020203" pitchFamily="34" charset="-79"/>
              </a:rPr>
              <a:t>משהו שקרה לי השבוע והזכיר לי את מה שלמדנו...</a:t>
            </a:r>
          </a:p>
        </p:txBody>
      </p:sp>
      <p:pic>
        <p:nvPicPr>
          <p:cNvPr id="24" name="גרפיקה 23">
            <a:extLst>
              <a:ext uri="{FF2B5EF4-FFF2-40B4-BE49-F238E27FC236}">
                <a16:creationId xmlns:a16="http://schemas.microsoft.com/office/drawing/2014/main" id="{6B2821A3-D615-4711-BFEC-46DA9D51E3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8944527" y="1391805"/>
            <a:ext cx="2867025" cy="2352675"/>
          </a:xfrm>
          <a:prstGeom prst="rect">
            <a:avLst/>
          </a:prstGeom>
        </p:spPr>
      </p:pic>
      <p:pic>
        <p:nvPicPr>
          <p:cNvPr id="25" name="גרפיקה 24">
            <a:extLst>
              <a:ext uri="{FF2B5EF4-FFF2-40B4-BE49-F238E27FC236}">
                <a16:creationId xmlns:a16="http://schemas.microsoft.com/office/drawing/2014/main" id="{AAE23A5E-488A-41D6-B276-D84EA89508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flipV="1">
            <a:off x="8682256" y="4582516"/>
            <a:ext cx="2867025" cy="2161794"/>
          </a:xfrm>
          <a:prstGeom prst="rect">
            <a:avLst/>
          </a:prstGeom>
        </p:spPr>
      </p:pic>
      <p:pic>
        <p:nvPicPr>
          <p:cNvPr id="13" name="גרפיקה 12">
            <a:extLst>
              <a:ext uri="{FF2B5EF4-FFF2-40B4-BE49-F238E27FC236}">
                <a16:creationId xmlns:a16="http://schemas.microsoft.com/office/drawing/2014/main" id="{F4585E1E-CB7B-4775-9EC1-E65975DDDFF7}"/>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b="20134"/>
          <a:stretch/>
        </p:blipFill>
        <p:spPr>
          <a:xfrm>
            <a:off x="4107964" y="2160956"/>
            <a:ext cx="4322756" cy="4390690"/>
          </a:xfrm>
          <a:prstGeom prst="rect">
            <a:avLst/>
          </a:prstGeom>
        </p:spPr>
      </p:pic>
    </p:spTree>
    <p:extLst>
      <p:ext uri="{BB962C8B-B14F-4D97-AF65-F5344CB8AC3E}">
        <p14:creationId xmlns:p14="http://schemas.microsoft.com/office/powerpoint/2010/main" val="296788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גרפיקה 19">
            <a:extLst>
              <a:ext uri="{FF2B5EF4-FFF2-40B4-BE49-F238E27FC236}">
                <a16:creationId xmlns:a16="http://schemas.microsoft.com/office/drawing/2014/main" id="{5F180E71-5E2B-4C26-9E9A-75B89B5738F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0944" t="23304" r="50515"/>
          <a:stretch/>
        </p:blipFill>
        <p:spPr>
          <a:xfrm rot="5400000">
            <a:off x="757401" y="-1732856"/>
            <a:ext cx="4717560" cy="5606151"/>
          </a:xfrm>
          <a:prstGeom prst="rect">
            <a:avLst/>
          </a:prstGeom>
        </p:spPr>
      </p:pic>
      <p:sp>
        <p:nvSpPr>
          <p:cNvPr id="11" name="מלבן 10">
            <a:extLst>
              <a:ext uri="{FF2B5EF4-FFF2-40B4-BE49-F238E27FC236}">
                <a16:creationId xmlns:a16="http://schemas.microsoft.com/office/drawing/2014/main" id="{13271699-FC31-4EAB-82AA-3FF8EED737DC}"/>
              </a:ext>
            </a:extLst>
          </p:cNvPr>
          <p:cNvSpPr/>
          <p:nvPr/>
        </p:nvSpPr>
        <p:spPr>
          <a:xfrm>
            <a:off x="3603541" y="168133"/>
            <a:ext cx="9068456"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5400" b="1" dirty="0">
                <a:solidFill>
                  <a:srgbClr val="002060"/>
                </a:solidFill>
                <a:latin typeface="Calibri" panose="020F0502020204030204" pitchFamily="34" charset="0"/>
                <a:cs typeface="Calibri" panose="020F0502020204030204" pitchFamily="34" charset="0"/>
              </a:rPr>
              <a:t>מכוונה למעשה</a:t>
            </a:r>
          </a:p>
        </p:txBody>
      </p:sp>
      <p:pic>
        <p:nvPicPr>
          <p:cNvPr id="12" name="גרפיקה 11">
            <a:extLst>
              <a:ext uri="{FF2B5EF4-FFF2-40B4-BE49-F238E27FC236}">
                <a16:creationId xmlns:a16="http://schemas.microsoft.com/office/drawing/2014/main" id="{01818A30-CEDF-464A-A848-E9A50F8F952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3116182" y="1546264"/>
            <a:ext cx="6527836" cy="5356729"/>
          </a:xfrm>
          <a:prstGeom prst="rect">
            <a:avLst/>
          </a:prstGeom>
        </p:spPr>
      </p:pic>
      <p:sp>
        <p:nvSpPr>
          <p:cNvPr id="15" name="Content Placeholder 1">
            <a:extLst>
              <a:ext uri="{FF2B5EF4-FFF2-40B4-BE49-F238E27FC236}">
                <a16:creationId xmlns:a16="http://schemas.microsoft.com/office/drawing/2014/main" id="{4B7A8D7E-7B83-4F8A-B7CD-6007A5D6579E}"/>
              </a:ext>
            </a:extLst>
          </p:cNvPr>
          <p:cNvSpPr txBox="1">
            <a:spLocks/>
          </p:cNvSpPr>
          <p:nvPr/>
        </p:nvSpPr>
        <p:spPr>
          <a:xfrm>
            <a:off x="3660174" y="3214815"/>
            <a:ext cx="5536104" cy="2112963"/>
          </a:xfrm>
          <a:prstGeom prst="rect">
            <a:avLst/>
          </a:prstGeom>
          <a:noFill/>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lgn="ctr">
              <a:buFont typeface="Arial" panose="020B0604020202020204" pitchFamily="34" charset="0"/>
              <a:buNone/>
            </a:pPr>
            <a:r>
              <a:rPr lang="he-IL" sz="4000" dirty="0">
                <a:latin typeface="Gisha" panose="020B0502040204020203" pitchFamily="34" charset="-79"/>
                <a:cs typeface="Gisha" panose="020B0502040204020203" pitchFamily="34" charset="-79"/>
              </a:rPr>
              <a:t>חזור לכוונות שרשמת לעצמך בשיעור הקודם ובדוק מה עשית כדי ליישם אותן? </a:t>
            </a:r>
          </a:p>
        </p:txBody>
      </p:sp>
      <p:pic>
        <p:nvPicPr>
          <p:cNvPr id="26" name="גרפיקה 25">
            <a:extLst>
              <a:ext uri="{FF2B5EF4-FFF2-40B4-BE49-F238E27FC236}">
                <a16:creationId xmlns:a16="http://schemas.microsoft.com/office/drawing/2014/main" id="{2E1403EE-75AB-458E-A69A-2EF64F699A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400000">
            <a:off x="10743705" y="227495"/>
            <a:ext cx="964242" cy="1183388"/>
          </a:xfrm>
          <a:prstGeom prst="rect">
            <a:avLst/>
          </a:prstGeom>
        </p:spPr>
      </p:pic>
    </p:spTree>
    <p:extLst>
      <p:ext uri="{BB962C8B-B14F-4D97-AF65-F5344CB8AC3E}">
        <p14:creationId xmlns:p14="http://schemas.microsoft.com/office/powerpoint/2010/main" val="708312246"/>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3373</TotalTime>
  <Words>1502</Words>
  <Application>Microsoft Office PowerPoint</Application>
  <PresentationFormat>מסך רחב</PresentationFormat>
  <Paragraphs>206</Paragraphs>
  <Slides>24</Slides>
  <Notes>19</Notes>
  <HiddenSlides>0</HiddenSlides>
  <MMClips>0</MMClips>
  <ScaleCrop>false</ScaleCrop>
  <HeadingPairs>
    <vt:vector size="6" baseType="variant">
      <vt:variant>
        <vt:lpstr>גופנים בשימוש</vt:lpstr>
      </vt:variant>
      <vt:variant>
        <vt:i4>10</vt:i4>
      </vt:variant>
      <vt:variant>
        <vt:lpstr>ערכת נושא</vt:lpstr>
      </vt:variant>
      <vt:variant>
        <vt:i4>1</vt:i4>
      </vt:variant>
      <vt:variant>
        <vt:lpstr>כותרות שקופיות</vt:lpstr>
      </vt:variant>
      <vt:variant>
        <vt:i4>24</vt:i4>
      </vt:variant>
    </vt:vector>
  </HeadingPairs>
  <TitlesOfParts>
    <vt:vector size="35" baseType="lpstr">
      <vt:lpstr>Arial</vt:lpstr>
      <vt:lpstr>Calibri</vt:lpstr>
      <vt:lpstr>Calibri Light</vt:lpstr>
      <vt:lpstr>Courier New</vt:lpstr>
      <vt:lpstr>David</vt:lpstr>
      <vt:lpstr>Gisha</vt:lpstr>
      <vt:lpstr>Guttman Yad-Brush</vt:lpstr>
      <vt:lpstr>Heebo</vt:lpstr>
      <vt:lpstr>Tahoma</vt:lpstr>
      <vt:lpstr>Wingdings</vt:lpstr>
      <vt:lpstr>ערכת נושא Office</vt:lpstr>
      <vt:lpstr>מצגת של PowerPoint‏</vt:lpstr>
      <vt:lpstr>מצגת של PowerPoint‏</vt:lpstr>
      <vt:lpstr>מטרות השיעור</vt:lpstr>
      <vt:lpstr>ידע, מיומנויות וערכים</vt:lpstr>
      <vt:lpstr>מצגת של PowerPoint‏</vt:lpstr>
      <vt:lpstr>מצגת של PowerPoint‏</vt:lpstr>
      <vt:lpstr>מצגת של PowerPoint‏</vt:lpstr>
      <vt:lpstr>מצגת של PowerPoint‏</vt:lpstr>
      <vt:lpstr>מצגת של PowerPoint‏</vt:lpstr>
      <vt:lpstr>אושר</vt:lpstr>
      <vt:lpstr>אושר/ עוזי חיטמן</vt:lpstr>
      <vt:lpstr>מזהים את מקורות האושר בחיינו</vt:lpstr>
      <vt:lpstr>טבלת מיון מקורות האושר בחיי</vt:lpstr>
      <vt:lpstr>מצגת של PowerPoint‏</vt:lpstr>
      <vt:lpstr>למדנו, מיישמים!</vt:lpstr>
      <vt:lpstr>מצגת של PowerPoint‏</vt:lpstr>
      <vt:lpstr>מסכמים שיעור</vt:lpstr>
      <vt:lpstr>מצגת של PowerPoint‏</vt:lpstr>
      <vt:lpstr>מצגת של PowerPoint‏</vt:lpstr>
      <vt:lpstr>מצגת של PowerPoint‏</vt:lpstr>
      <vt:lpstr>מצגת של PowerPoint‏</vt:lpstr>
      <vt:lpstr>מצגת של PowerPoint‏</vt:lpstr>
      <vt:lpstr>דפים להדפסה</vt:lpstr>
      <vt:lpstr>טבלת מיון מקורות האושר בחיי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אפרת בועז</dc:creator>
  <cp:lastModifiedBy>נעמה קנטמן</cp:lastModifiedBy>
  <cp:revision>162</cp:revision>
  <dcterms:created xsi:type="dcterms:W3CDTF">2021-07-12T08:06:42Z</dcterms:created>
  <dcterms:modified xsi:type="dcterms:W3CDTF">2023-03-26T11:46:00Z</dcterms:modified>
</cp:coreProperties>
</file>