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56"/>
  </p:notesMasterIdLst>
  <p:handoutMasterIdLst>
    <p:handoutMasterId r:id="rId57"/>
  </p:handout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35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36" r:id="rId23"/>
    <p:sldId id="311" r:id="rId24"/>
    <p:sldId id="312" r:id="rId25"/>
    <p:sldId id="313" r:id="rId26"/>
    <p:sldId id="314" r:id="rId27"/>
    <p:sldId id="315" r:id="rId28"/>
    <p:sldId id="318" r:id="rId29"/>
    <p:sldId id="347" r:id="rId30"/>
    <p:sldId id="319" r:id="rId31"/>
    <p:sldId id="338" r:id="rId32"/>
    <p:sldId id="337" r:id="rId33"/>
    <p:sldId id="320" r:id="rId34"/>
    <p:sldId id="321" r:id="rId35"/>
    <p:sldId id="322" r:id="rId36"/>
    <p:sldId id="324" r:id="rId37"/>
    <p:sldId id="325" r:id="rId38"/>
    <p:sldId id="341" r:id="rId39"/>
    <p:sldId id="358" r:id="rId40"/>
    <p:sldId id="339" r:id="rId41"/>
    <p:sldId id="340" r:id="rId42"/>
    <p:sldId id="326" r:id="rId43"/>
    <p:sldId id="327" r:id="rId44"/>
    <p:sldId id="359" r:id="rId45"/>
    <p:sldId id="288" r:id="rId46"/>
    <p:sldId id="289" r:id="rId47"/>
    <p:sldId id="350" r:id="rId48"/>
    <p:sldId id="344" r:id="rId49"/>
    <p:sldId id="352" r:id="rId50"/>
    <p:sldId id="355" r:id="rId51"/>
    <p:sldId id="353" r:id="rId52"/>
    <p:sldId id="354" r:id="rId53"/>
    <p:sldId id="348" r:id="rId54"/>
    <p:sldId id="349" r:id="rId5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 baseline="-25000">
        <a:solidFill>
          <a:schemeClr val="bg1"/>
        </a:solidFill>
        <a:latin typeface="Frutiger LT Std 45 Light" charset="0"/>
        <a:ea typeface="ＭＳ Ｐゴシック" pitchFamily="127" charset="-128"/>
        <a:cs typeface="ＭＳ Ｐゴシック" pitchFamily="127" charset="-128"/>
      </a:defRPr>
    </a:lvl1pPr>
    <a:lvl2pPr marL="457200" algn="l" rtl="0" fontAlgn="base">
      <a:spcBef>
        <a:spcPct val="0"/>
      </a:spcBef>
      <a:spcAft>
        <a:spcPct val="0"/>
      </a:spcAft>
      <a:defRPr sz="2800" kern="1200" baseline="-25000">
        <a:solidFill>
          <a:schemeClr val="bg1"/>
        </a:solidFill>
        <a:latin typeface="Frutiger LT Std 45 Light" charset="0"/>
        <a:ea typeface="ＭＳ Ｐゴシック" pitchFamily="127" charset="-128"/>
        <a:cs typeface="ＭＳ Ｐゴシック" pitchFamily="127" charset="-128"/>
      </a:defRPr>
    </a:lvl2pPr>
    <a:lvl3pPr marL="914400" algn="l" rtl="0" fontAlgn="base">
      <a:spcBef>
        <a:spcPct val="0"/>
      </a:spcBef>
      <a:spcAft>
        <a:spcPct val="0"/>
      </a:spcAft>
      <a:defRPr sz="2800" kern="1200" baseline="-25000">
        <a:solidFill>
          <a:schemeClr val="bg1"/>
        </a:solidFill>
        <a:latin typeface="Frutiger LT Std 45 Light" charset="0"/>
        <a:ea typeface="ＭＳ Ｐゴシック" pitchFamily="127" charset="-128"/>
        <a:cs typeface="ＭＳ Ｐゴシック" pitchFamily="127" charset="-128"/>
      </a:defRPr>
    </a:lvl3pPr>
    <a:lvl4pPr marL="1371600" algn="l" rtl="0" fontAlgn="base">
      <a:spcBef>
        <a:spcPct val="0"/>
      </a:spcBef>
      <a:spcAft>
        <a:spcPct val="0"/>
      </a:spcAft>
      <a:defRPr sz="2800" kern="1200" baseline="-25000">
        <a:solidFill>
          <a:schemeClr val="bg1"/>
        </a:solidFill>
        <a:latin typeface="Frutiger LT Std 45 Light" charset="0"/>
        <a:ea typeface="ＭＳ Ｐゴシック" pitchFamily="127" charset="-128"/>
        <a:cs typeface="ＭＳ Ｐゴシック" pitchFamily="127" charset="-128"/>
      </a:defRPr>
    </a:lvl4pPr>
    <a:lvl5pPr marL="1828800" algn="l" rtl="0" fontAlgn="base">
      <a:spcBef>
        <a:spcPct val="0"/>
      </a:spcBef>
      <a:spcAft>
        <a:spcPct val="0"/>
      </a:spcAft>
      <a:defRPr sz="2800" kern="1200" baseline="-25000">
        <a:solidFill>
          <a:schemeClr val="bg1"/>
        </a:solidFill>
        <a:latin typeface="Frutiger LT Std 45 Light" charset="0"/>
        <a:ea typeface="ＭＳ Ｐゴシック" pitchFamily="127" charset="-128"/>
        <a:cs typeface="ＭＳ Ｐゴシック" pitchFamily="127" charset="-128"/>
      </a:defRPr>
    </a:lvl5pPr>
    <a:lvl6pPr marL="2286000" algn="l" defTabSz="457200" rtl="0" eaLnBrk="1" latinLnBrk="0" hangingPunct="1">
      <a:defRPr sz="2800" kern="1200" baseline="-25000">
        <a:solidFill>
          <a:schemeClr val="bg1"/>
        </a:solidFill>
        <a:latin typeface="Frutiger LT Std 45 Light" charset="0"/>
        <a:ea typeface="ＭＳ Ｐゴシック" pitchFamily="127" charset="-128"/>
        <a:cs typeface="ＭＳ Ｐゴシック" pitchFamily="127" charset="-128"/>
      </a:defRPr>
    </a:lvl6pPr>
    <a:lvl7pPr marL="2743200" algn="l" defTabSz="457200" rtl="0" eaLnBrk="1" latinLnBrk="0" hangingPunct="1">
      <a:defRPr sz="2800" kern="1200" baseline="-25000">
        <a:solidFill>
          <a:schemeClr val="bg1"/>
        </a:solidFill>
        <a:latin typeface="Frutiger LT Std 45 Light" charset="0"/>
        <a:ea typeface="ＭＳ Ｐゴシック" pitchFamily="127" charset="-128"/>
        <a:cs typeface="ＭＳ Ｐゴシック" pitchFamily="127" charset="-128"/>
      </a:defRPr>
    </a:lvl7pPr>
    <a:lvl8pPr marL="3200400" algn="l" defTabSz="457200" rtl="0" eaLnBrk="1" latinLnBrk="0" hangingPunct="1">
      <a:defRPr sz="2800" kern="1200" baseline="-25000">
        <a:solidFill>
          <a:schemeClr val="bg1"/>
        </a:solidFill>
        <a:latin typeface="Frutiger LT Std 45 Light" charset="0"/>
        <a:ea typeface="ＭＳ Ｐゴシック" pitchFamily="127" charset="-128"/>
        <a:cs typeface="ＭＳ Ｐゴシック" pitchFamily="127" charset="-128"/>
      </a:defRPr>
    </a:lvl8pPr>
    <a:lvl9pPr marL="3657600" algn="l" defTabSz="457200" rtl="0" eaLnBrk="1" latinLnBrk="0" hangingPunct="1">
      <a:defRPr sz="2800" kern="1200" baseline="-25000">
        <a:solidFill>
          <a:schemeClr val="bg1"/>
        </a:solidFill>
        <a:latin typeface="Frutiger LT Std 45 Light" charset="0"/>
        <a:ea typeface="ＭＳ Ｐゴシック" pitchFamily="127" charset="-128"/>
        <a:cs typeface="ＭＳ Ｐゴシック" pitchFamily="127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82712"/>
    <a:srgbClr val="33A028"/>
    <a:srgbClr val="005C96"/>
    <a:srgbClr val="3760A0"/>
    <a:srgbClr val="DBDBF3"/>
    <a:srgbClr val="C1C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77" autoAdjust="0"/>
    <p:restoredTop sz="90929"/>
  </p:normalViewPr>
  <p:slideViewPr>
    <p:cSldViewPr>
      <p:cViewPr varScale="1">
        <p:scale>
          <a:sx n="99" d="100"/>
          <a:sy n="99" d="100"/>
        </p:scale>
        <p:origin x="2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100000"/>
              <a:buFont typeface="Times" pitchFamily="1" charset="0"/>
              <a:buNone/>
              <a:defRPr sz="1200" baseline="0">
                <a:latin typeface="Frutiger LT Std 45 Light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SzPct val="100000"/>
              <a:buFont typeface="Times" pitchFamily="1" charset="0"/>
              <a:buNone/>
              <a:defRPr sz="1200" baseline="0">
                <a:latin typeface="Frutiger LT Std 45 Light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100000"/>
              <a:buFont typeface="Times" pitchFamily="1" charset="0"/>
              <a:buNone/>
              <a:defRPr sz="1200" baseline="0">
                <a:latin typeface="Frutiger LT Std 45 Light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SzPct val="100000"/>
              <a:buFont typeface="Times" pitchFamily="1" charset="0"/>
              <a:buNone/>
              <a:defRPr sz="1200" baseline="0">
                <a:latin typeface="Frutiger LT Std 45 Light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F371C80-7CE5-4722-BFB8-C47C9F4610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7101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buFontTx/>
              <a:buNone/>
              <a:defRPr sz="1400" baseline="0">
                <a:solidFill>
                  <a:schemeClr val="tx1"/>
                </a:solidFill>
                <a:latin typeface="Frutiger LT Std 45 Light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000" baseline="0">
                <a:solidFill>
                  <a:schemeClr val="tx1"/>
                </a:solidFill>
                <a:latin typeface="Frutiger LT Std 45 Light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buFontTx/>
              <a:buNone/>
              <a:defRPr sz="1000" baseline="0">
                <a:solidFill>
                  <a:schemeClr val="tx1"/>
                </a:solidFill>
                <a:latin typeface="Frutiger LT Std 45 Light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000" baseline="0">
                <a:solidFill>
                  <a:schemeClr val="tx1"/>
                </a:solidFill>
                <a:latin typeface="Frutiger LT Std 65 Bold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62978CA-5723-46DB-A211-8B77DDDE8983}" type="slidenum">
              <a:rPr lang="en-GB" altLang="en-US"/>
              <a:pPr>
                <a:defRPr/>
              </a:pPr>
              <a:t>‹#›</a:t>
            </a:fld>
            <a:endParaRPr lang="en-GB" altLang="en-US" sz="120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291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000" kern="1200">
        <a:solidFill>
          <a:schemeClr val="tx1"/>
        </a:solidFill>
        <a:latin typeface="Frutiger LT Std 55 Roman" pitchFamily="1" charset="0"/>
        <a:ea typeface="ＭＳ Ｐゴシック" pitchFamily="127" charset="-128"/>
        <a:cs typeface="ＭＳ Ｐゴシック" pitchFamily="12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Frutiger LT Std 45 Light" pitchFamily="1" charset="0"/>
        <a:ea typeface="ＭＳ Ｐゴシック" pitchFamily="12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Frutiger LT Std 45 Light" pitchFamily="1" charset="0"/>
        <a:ea typeface="ＭＳ Ｐゴシック" pitchFamily="12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Frutiger LT Std 45 Light" pitchFamily="1" charset="0"/>
        <a:ea typeface="ＭＳ Ｐゴシック" pitchFamily="12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Frutiger LT Std 45 Light" pitchFamily="1" charset="0"/>
        <a:ea typeface="ＭＳ Ｐゴシック" pitchFamily="12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fld id="{EF3BC8BB-C519-4BD0-A585-58F1E09BDC5F}" type="slidenum">
              <a:rPr lang="en-US" sz="1000" baseline="0" smtClean="0">
                <a:solidFill>
                  <a:schemeClr val="tx1"/>
                </a:solidFill>
                <a:latin typeface="Frutiger LT Std 65 Bold" charset="0"/>
              </a:rPr>
              <a:pPr/>
              <a:t>1</a:t>
            </a:fld>
            <a:endParaRPr lang="en-US" sz="1200" baseline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537218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78CA-5723-46DB-A211-8B77DDDE8983}" type="slidenum">
              <a:rPr lang="en-GB" altLang="en-US" smtClean="0"/>
              <a:pPr>
                <a:defRPr/>
              </a:pPr>
              <a:t>2</a:t>
            </a:fld>
            <a:endParaRPr lang="en-GB" altLang="en-US" sz="120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15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78CA-5723-46DB-A211-8B77DDDE8983}" type="slidenum">
              <a:rPr lang="en-GB" altLang="en-US" smtClean="0"/>
              <a:pPr>
                <a:defRPr/>
              </a:pPr>
              <a:t>3</a:t>
            </a:fld>
            <a:endParaRPr lang="en-GB" altLang="en-US" sz="120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36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78CA-5723-46DB-A211-8B77DDDE8983}" type="slidenum">
              <a:rPr lang="en-GB" altLang="en-US" smtClean="0"/>
              <a:pPr>
                <a:defRPr/>
              </a:pPr>
              <a:t>20</a:t>
            </a:fld>
            <a:endParaRPr lang="en-GB" altLang="en-US" sz="120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59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hangingPunct="0">
              <a:spcBef>
                <a:spcPct val="30000"/>
              </a:spcBef>
              <a:defRPr sz="2000">
                <a:solidFill>
                  <a:schemeClr val="tx1"/>
                </a:solidFill>
                <a:latin typeface="Frutiger LT Std 55 Roman" pitchFamily="34" charset="0"/>
              </a:defRPr>
            </a:lvl1pPr>
            <a:lvl2pPr marL="742950" indent="-285750" algn="l" rtl="0" eaLnBrk="0" hangingPunct="0">
              <a:spcBef>
                <a:spcPct val="30000"/>
              </a:spcBef>
              <a:defRPr>
                <a:solidFill>
                  <a:schemeClr val="tx1"/>
                </a:solidFill>
                <a:latin typeface="Frutiger LT Std 45 Light" pitchFamily="34" charset="0"/>
              </a:defRPr>
            </a:lvl2pPr>
            <a:lvl3pPr marL="1143000" indent="-228600" algn="l" rtl="0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Frutiger LT Std 45 Light" pitchFamily="34" charset="0"/>
              </a:defRPr>
            </a:lvl3pPr>
            <a:lvl4pPr marL="1600200" indent="-228600" algn="l" rtl="0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Frutiger LT Std 45 Light" pitchFamily="34" charset="0"/>
              </a:defRPr>
            </a:lvl4pPr>
            <a:lvl5pPr marL="2057400" indent="-228600" algn="l" rtl="0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Frutiger LT Std 45 Light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Frutiger LT Std 45 Light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Frutiger LT Std 45 Light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Frutiger LT Std 45 Light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Frutiger LT Std 45 Light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AA9AD7F9-B943-4CB6-B6DC-3EE1A0A08FC8}" type="slidenum">
              <a:rPr lang="he-IL" altLang="he-IL" sz="1000">
                <a:latin typeface="Frutiger LT Std 65 Bold" pitchFamily="1" charset="0"/>
              </a:rPr>
              <a:pPr algn="r">
                <a:spcBef>
                  <a:spcPct val="0"/>
                </a:spcBef>
              </a:pPr>
              <a:t>47</a:t>
            </a:fld>
            <a:endParaRPr lang="en-GB" altLang="he-IL" sz="1000">
              <a:latin typeface="Frutiger LT Std 65 Bold" pitchFamily="1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he-IL" smtClean="0"/>
              <a:t>First time: say some sentences with ‘there is’ or ‘there are’ </a:t>
            </a:r>
          </a:p>
          <a:p>
            <a:pPr eaLnBrk="1" hangingPunct="1"/>
            <a:r>
              <a:rPr lang="en-US" altLang="he-IL" smtClean="0"/>
              <a:t>Second picture: get up to 10 sentences</a:t>
            </a:r>
          </a:p>
          <a:p>
            <a:pPr eaLnBrk="1" hangingPunct="1"/>
            <a:r>
              <a:rPr lang="en-US" altLang="he-IL" smtClean="0"/>
              <a:t>Back to this picture – you have one minute to say as many as you can. </a:t>
            </a:r>
          </a:p>
        </p:txBody>
      </p:sp>
    </p:spTree>
    <p:extLst>
      <p:ext uri="{BB962C8B-B14F-4D97-AF65-F5344CB8AC3E}">
        <p14:creationId xmlns:p14="http://schemas.microsoft.com/office/powerpoint/2010/main" val="1746171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78CA-5723-46DB-A211-8B77DDDE8983}" type="slidenum">
              <a:rPr lang="en-GB" altLang="en-US" smtClean="0"/>
              <a:pPr>
                <a:defRPr/>
              </a:pPr>
              <a:t>54</a:t>
            </a:fld>
            <a:endParaRPr lang="en-GB" altLang="en-US" sz="120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899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89935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19961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2047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6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50831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5609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20322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41219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8019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44777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3576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26000">
              <a:srgbClr val="F8F6E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DAED3-BC58-4596-9ECA-003CFC27870D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3C9BB-96FB-4DC7-920D-4036EFBF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3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654929"/>
            <a:ext cx="7772400" cy="1371600"/>
          </a:xfrm>
        </p:spPr>
        <p:txBody>
          <a:bodyPr/>
          <a:lstStyle/>
          <a:p>
            <a:r>
              <a:rPr lang="en-US" dirty="0" smtClean="0"/>
              <a:t>GETTING THEM TO TALK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996952"/>
            <a:ext cx="7772400" cy="1371600"/>
          </a:xfrm>
        </p:spPr>
        <p:txBody>
          <a:bodyPr/>
          <a:lstStyle/>
          <a:p>
            <a:pPr algn="ctr"/>
            <a:r>
              <a:rPr lang="en-US" smtClean="0"/>
              <a:t>Penny Ur</a:t>
            </a:r>
          </a:p>
          <a:p>
            <a:pPr algn="ctr"/>
            <a:r>
              <a:rPr lang="en-US" smtClean="0"/>
              <a:t>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start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 introduction (in L1?):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importance of speaking practice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your awareness that it’s difficult (but your job is to help and support!)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mistakes don’t matter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… so don’t correct each other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help each other: by responding supportively, by supplying a needed word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5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start 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362200"/>
            <a:ext cx="8015808" cy="4115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Teach some useful expressions.</a:t>
            </a:r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r>
              <a:rPr lang="en-US" dirty="0" smtClean="0"/>
              <a:t>‘How do you say X in English?’</a:t>
            </a:r>
          </a:p>
          <a:p>
            <a:r>
              <a:rPr lang="en-US" dirty="0" smtClean="0"/>
              <a:t>‘Sorry, what did you say?’ </a:t>
            </a:r>
          </a:p>
          <a:p>
            <a:r>
              <a:rPr lang="en-US" dirty="0" smtClean="0"/>
              <a:t>‘What does X mean?’</a:t>
            </a:r>
          </a:p>
          <a:p>
            <a:r>
              <a:rPr lang="en-US" dirty="0" smtClean="0"/>
              <a:t>Assenting expressions: ‘Yes’, ‘Right’</a:t>
            </a:r>
          </a:p>
          <a:p>
            <a:r>
              <a:rPr lang="en-US" dirty="0" smtClean="0"/>
              <a:t>Expression of reservations: ‘I’m not sure’, ‘What about…?’</a:t>
            </a:r>
          </a:p>
          <a:p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‘</a:t>
            </a:r>
            <a:r>
              <a:rPr lang="en-US" dirty="0" smtClean="0"/>
              <a:t>Easing </a:t>
            </a:r>
            <a:r>
              <a:rPr lang="en-US" smtClean="0"/>
              <a:t>in…’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82981"/>
            <a:ext cx="7886700" cy="3793981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The use of standard vocabulary/grammar exercises to move into oral fluency practice</a:t>
            </a:r>
          </a:p>
          <a:p>
            <a:pPr marL="514350" indent="-514350">
              <a:buAutoNum type="arabicPeriod"/>
            </a:pPr>
            <a:r>
              <a:rPr lang="en-US" dirty="0" smtClean="0"/>
              <a:t>Oral fluency work based on pre-learnt ‘chunks’</a:t>
            </a:r>
          </a:p>
          <a:p>
            <a:pPr marL="514350" indent="-514350">
              <a:buAutoNum type="arabicPeriod"/>
            </a:pPr>
            <a:r>
              <a:rPr lang="en-US" dirty="0" smtClean="0"/>
              <a:t>Oral fluency work based on ‘scaffolding’</a:t>
            </a:r>
          </a:p>
          <a:p>
            <a:pPr marL="514350" indent="-514350">
              <a:buAutoNum type="arabicPeriod"/>
            </a:pPr>
            <a:r>
              <a:rPr lang="en-US" dirty="0" smtClean="0"/>
              <a:t>Oral fluency work based on their own self-expression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1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333399"/>
                </a:solidFill>
              </a:rPr>
              <a:t>Using grammar and vocabulary exercises</a:t>
            </a:r>
            <a:endParaRPr lang="en-US" sz="3600" dirty="0">
              <a:solidFill>
                <a:srgbClr val="3333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2557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vocabulary exercises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53" y="1673340"/>
            <a:ext cx="8686800" cy="42039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Match A and B</a:t>
            </a:r>
          </a:p>
          <a:p>
            <a:pPr marL="0" indent="0">
              <a:buNone/>
            </a:pPr>
            <a:r>
              <a:rPr lang="en-US" dirty="0" smtClean="0"/>
              <a:t>You can 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A			B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throw		the house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wear			</a:t>
            </a:r>
            <a:r>
              <a:rPr lang="en-US" dirty="0" smtClean="0"/>
              <a:t>a letter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break			a ball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write			a shirt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leave			a glass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5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vocabulary exercises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can 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throw_______________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wear</a:t>
            </a:r>
            <a:r>
              <a:rPr lang="en-US" dirty="0"/>
              <a:t> </a:t>
            </a:r>
            <a:r>
              <a:rPr lang="en-US" dirty="0" smtClean="0"/>
              <a:t>_______________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break _______________</a:t>
            </a:r>
          </a:p>
          <a:p>
            <a:pPr marL="0" indent="0">
              <a:buNone/>
            </a:pPr>
            <a:r>
              <a:rPr lang="en-US" dirty="0" smtClean="0"/>
              <a:t>				write _______________ </a:t>
            </a:r>
          </a:p>
          <a:p>
            <a:pPr marL="0" indent="0">
              <a:buNone/>
            </a:pPr>
            <a:r>
              <a:rPr lang="en-US" dirty="0" smtClean="0"/>
              <a:t>				leave_______________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86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vocabulary exercises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603442" cy="432048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 can 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          _______________ the house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_______________ </a:t>
            </a:r>
            <a:r>
              <a:rPr lang="en-US" smtClean="0"/>
              <a:t>a letter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_______________ a ball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_______________ a shirt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_______________ </a:t>
            </a:r>
            <a:r>
              <a:rPr lang="en-US" dirty="0" smtClean="0"/>
              <a:t>a glass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79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vocabulary exercises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Make a true statement about yourself using…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	throw			wear	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break				write		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	leave			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3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grammar exercises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059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i="1" dirty="0"/>
              <a:t>Make sentences using the present perfect</a:t>
            </a:r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/>
              <a:t>Lina can’t find  her key.  (lose)</a:t>
            </a:r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/>
              <a:t>Peter weighed 80 kilos before, now he weighs 60. (be on a diet)</a:t>
            </a:r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/>
              <a:t>Mark </a:t>
            </a:r>
            <a:r>
              <a:rPr lang="en-US"/>
              <a:t>and </a:t>
            </a:r>
            <a:r>
              <a:rPr lang="en-US" smtClean="0"/>
              <a:t>Philip </a:t>
            </a:r>
            <a:r>
              <a:rPr lang="en-US" dirty="0"/>
              <a:t>are delighted.  (pass the test)</a:t>
            </a:r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/>
              <a:t>Becky won’t be playing today. (break her leg)</a:t>
            </a:r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/>
              <a:t>Sam will be late.  (have an accident)</a:t>
            </a:r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/>
              <a:t>We aren’t going on holiday after all. (change plans)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0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grammar exercises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059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i="1" dirty="0" smtClean="0"/>
              <a:t>What has happened?</a:t>
            </a:r>
            <a:endParaRPr lang="en-US" i="1" dirty="0"/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/>
              <a:t>Lina can’t find  her key. </a:t>
            </a:r>
            <a:endParaRPr lang="en-US" dirty="0" smtClean="0"/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 smtClean="0"/>
              <a:t>Peter </a:t>
            </a:r>
            <a:r>
              <a:rPr lang="en-US" dirty="0"/>
              <a:t>weighed 80 kilos before, now he weighs 60. </a:t>
            </a:r>
            <a:endParaRPr lang="en-US" dirty="0" smtClean="0"/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 smtClean="0"/>
              <a:t>Mark </a:t>
            </a:r>
            <a:r>
              <a:rPr lang="en-US"/>
              <a:t>and </a:t>
            </a:r>
            <a:r>
              <a:rPr lang="en-US" smtClean="0"/>
              <a:t>Philip are </a:t>
            </a:r>
            <a:r>
              <a:rPr lang="en-US" dirty="0"/>
              <a:t>delighted.  </a:t>
            </a:r>
            <a:endParaRPr lang="en-US" dirty="0" smtClean="0"/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 smtClean="0"/>
              <a:t>Becky </a:t>
            </a:r>
            <a:r>
              <a:rPr lang="en-US" dirty="0"/>
              <a:t>won’t be playing today. </a:t>
            </a:r>
            <a:endParaRPr lang="en-US" dirty="0" smtClean="0"/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 smtClean="0"/>
              <a:t>Sam </a:t>
            </a:r>
            <a:r>
              <a:rPr lang="en-US" dirty="0"/>
              <a:t>will be late.  </a:t>
            </a:r>
            <a:endParaRPr lang="en-US" dirty="0" smtClean="0"/>
          </a:p>
          <a:p>
            <a:pPr marL="533400" indent="-533400">
              <a:spcAft>
                <a:spcPct val="15000"/>
              </a:spcAft>
              <a:buFont typeface="Times" pitchFamily="18" charset="0"/>
              <a:buAutoNum type="arabicPeriod"/>
              <a:defRPr/>
            </a:pPr>
            <a:r>
              <a:rPr lang="en-US" dirty="0" smtClean="0"/>
              <a:t>We </a:t>
            </a:r>
            <a:r>
              <a:rPr lang="en-US" dirty="0"/>
              <a:t>aren’t going on holiday after all. </a:t>
            </a:r>
            <a:endParaRPr lang="en-US" dirty="0" smtClean="0"/>
          </a:p>
          <a:p>
            <a:pPr>
              <a:spcAft>
                <a:spcPct val="15000"/>
              </a:spcAft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60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365760" indent="0">
              <a:buNone/>
            </a:pPr>
            <a:r>
              <a:rPr lang="en-US" dirty="0" smtClean="0"/>
              <a:t>   Getting </a:t>
            </a:r>
            <a:r>
              <a:rPr lang="en-US" dirty="0"/>
              <a:t>our learners to talk </a:t>
            </a:r>
            <a:r>
              <a:rPr lang="en-US"/>
              <a:t>in </a:t>
            </a:r>
            <a:r>
              <a:rPr lang="en-US" smtClean="0"/>
              <a:t>English: a    </a:t>
            </a:r>
            <a:br>
              <a:rPr lang="en-US" smtClean="0"/>
            </a:br>
            <a:r>
              <a:rPr lang="en-US" smtClean="0"/>
              <a:t>    challenge</a:t>
            </a:r>
          </a:p>
          <a:p>
            <a:pPr marL="365760" indent="0">
              <a:buNone/>
            </a:pPr>
            <a:r>
              <a:rPr lang="en-US" smtClean="0"/>
              <a:t>   Students are reluctant</a:t>
            </a:r>
          </a:p>
          <a:p>
            <a:pPr marL="365760" indent="0">
              <a:buNone/>
            </a:pPr>
            <a:r>
              <a:rPr lang="en-US" smtClean="0"/>
              <a:t>   This session: some practical guidelines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6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996952"/>
            <a:ext cx="8303840" cy="27942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Almost any standard grammar or vocabulary exercise can be made into a simple oral interaction exercise by ‘opening’ it to multiple responses.</a:t>
            </a:r>
          </a:p>
          <a:p>
            <a:pPr marL="0" indent="0">
              <a:buNone/>
            </a:pPr>
            <a:r>
              <a:rPr lang="en-US" dirty="0" smtClean="0"/>
              <a:t>Simply delete the prescribed choice of answers, and invite open completions.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38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04068"/>
            <a:ext cx="8686800" cy="1143000"/>
          </a:xfrm>
        </p:spPr>
        <p:txBody>
          <a:bodyPr/>
          <a:lstStyle/>
          <a:p>
            <a:r>
              <a:rPr lang="en-US" dirty="0" smtClean="0"/>
              <a:t>Some advantages: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924944"/>
            <a:ext cx="8303840" cy="3429000"/>
          </a:xfrm>
        </p:spPr>
        <p:txBody>
          <a:bodyPr/>
          <a:lstStyle/>
          <a:p>
            <a:r>
              <a:rPr lang="en-US" dirty="0" smtClean="0"/>
              <a:t>Short, fairly structured responses</a:t>
            </a:r>
          </a:p>
          <a:p>
            <a:r>
              <a:rPr lang="en-US" dirty="0" smtClean="0"/>
              <a:t>Based on a familiar format</a:t>
            </a:r>
          </a:p>
          <a:p>
            <a:r>
              <a:rPr lang="en-US" dirty="0" smtClean="0"/>
              <a:t>Opportunity for ‘modelling’ by the first responders</a:t>
            </a:r>
          </a:p>
          <a:p>
            <a:r>
              <a:rPr lang="en-US" dirty="0" smtClean="0"/>
              <a:t>Success-oriented</a:t>
            </a:r>
          </a:p>
          <a:p>
            <a:r>
              <a:rPr lang="en-US" dirty="0" smtClean="0"/>
              <a:t>Can be amusing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6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333399"/>
                </a:solidFill>
              </a:rPr>
              <a:t>Using pre-learnt ‘chunks’</a:t>
            </a:r>
            <a:endParaRPr lang="en-US" sz="3600" dirty="0">
              <a:solidFill>
                <a:srgbClr val="3333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470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Chants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1966" y="2708920"/>
            <a:ext cx="6894368" cy="2867891"/>
          </a:xfrm>
        </p:spPr>
        <p:txBody>
          <a:bodyPr/>
          <a:lstStyle/>
          <a:p>
            <a:r>
              <a:rPr lang="en-US" dirty="0" smtClean="0"/>
              <a:t>HI… LOU… </a:t>
            </a:r>
            <a:r>
              <a:rPr lang="en-US" dirty="0"/>
              <a:t>HOW are YOU?</a:t>
            </a:r>
          </a:p>
          <a:p>
            <a:r>
              <a:rPr lang="en-US" dirty="0" smtClean="0"/>
              <a:t>HI… LOU… HOW are YOU?</a:t>
            </a:r>
          </a:p>
          <a:p>
            <a:r>
              <a:rPr lang="en-US" dirty="0" smtClean="0"/>
              <a:t>HI.. KATE, I’m </a:t>
            </a:r>
            <a:r>
              <a:rPr lang="en-US" dirty="0" err="1" smtClean="0"/>
              <a:t>FEEling</a:t>
            </a:r>
            <a:r>
              <a:rPr lang="en-US" dirty="0" smtClean="0"/>
              <a:t> GREAT! and</a:t>
            </a:r>
          </a:p>
          <a:p>
            <a:r>
              <a:rPr lang="en-US" dirty="0" smtClean="0"/>
              <a:t>HOW…. ARE….YOU?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6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performed in chorus</a:t>
            </a:r>
          </a:p>
          <a:p>
            <a:r>
              <a:rPr lang="en-US" dirty="0" smtClean="0"/>
              <a:t>Useful interactive ‘chunks’</a:t>
            </a:r>
          </a:p>
          <a:p>
            <a:r>
              <a:rPr lang="en-US" dirty="0" smtClean="0"/>
              <a:t>Replicate the rhythm of normal speech</a:t>
            </a:r>
          </a:p>
          <a:p>
            <a:r>
              <a:rPr lang="en-US" dirty="0" smtClean="0"/>
              <a:t>No possibility of making mistakes</a:t>
            </a:r>
          </a:p>
          <a:p>
            <a:r>
              <a:rPr lang="en-US" dirty="0" smtClean="0"/>
              <a:t>Choral: shy students perform ‘under shelter’</a:t>
            </a:r>
          </a:p>
          <a:p>
            <a:r>
              <a:rPr lang="en-US" dirty="0" smtClean="0"/>
              <a:t>(But later: in pairs or small groups)</a:t>
            </a:r>
          </a:p>
          <a:p>
            <a:pPr marL="0" indent="0" algn="r">
              <a:buNone/>
            </a:pPr>
            <a:r>
              <a:rPr lang="en-US" sz="2000" dirty="0" smtClean="0"/>
              <a:t>(‘Jazz chants’: see books by Carolyn Graham, and websites)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46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Dialogues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With some dramatic purpose or ‘point’: i.e. not just </a:t>
            </a:r>
          </a:p>
          <a:p>
            <a:pPr marL="0" indent="0">
              <a:buNone/>
            </a:pPr>
            <a:r>
              <a:rPr lang="en-US" dirty="0" smtClean="0"/>
              <a:t>A: What’s the time? </a:t>
            </a:r>
          </a:p>
          <a:p>
            <a:pPr marL="0" indent="0">
              <a:buNone/>
            </a:pPr>
            <a:r>
              <a:rPr lang="en-US" dirty="0" smtClean="0"/>
              <a:t>B: It’s six o’clock.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A: Do you like apples? </a:t>
            </a:r>
          </a:p>
          <a:p>
            <a:pPr marL="0" indent="0">
              <a:buNone/>
            </a:pPr>
            <a:r>
              <a:rPr lang="en-US" dirty="0" smtClean="0"/>
              <a:t>B: Yes, I do.  Do you like bananas…?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but rather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655" y="2708920"/>
            <a:ext cx="6672695" cy="261148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A. Can I go?</a:t>
            </a:r>
          </a:p>
          <a:p>
            <a:pPr marL="0" indent="0">
              <a:buNone/>
            </a:pPr>
            <a:r>
              <a:rPr lang="en-US" dirty="0"/>
              <a:t>B. No, you can’t.</a:t>
            </a:r>
          </a:p>
          <a:p>
            <a:pPr marL="0" indent="0">
              <a:buNone/>
            </a:pPr>
            <a:r>
              <a:rPr lang="en-US" dirty="0"/>
              <a:t>A. Why not? </a:t>
            </a:r>
          </a:p>
          <a:p>
            <a:pPr marL="0" indent="0">
              <a:buNone/>
            </a:pPr>
            <a:r>
              <a:rPr lang="en-US" dirty="0"/>
              <a:t>B. You’re too </a:t>
            </a:r>
            <a:r>
              <a:rPr lang="en-US" dirty="0" smtClean="0"/>
              <a:t>young.</a:t>
            </a:r>
            <a:endParaRPr lang="en-US" dirty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7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780928"/>
            <a:ext cx="7039694" cy="254433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A. I have this problem.</a:t>
            </a:r>
          </a:p>
          <a:p>
            <a:pPr marL="0" indent="0">
              <a:buNone/>
            </a:pPr>
            <a:r>
              <a:rPr lang="en-US" dirty="0" smtClean="0"/>
              <a:t>B. Why don’t we talk about it.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A. I can’t talk about it. It’s a secret.</a:t>
            </a:r>
          </a:p>
          <a:p>
            <a:pPr marL="0" indent="0">
              <a:buNone/>
            </a:pPr>
            <a:r>
              <a:rPr lang="en-US" dirty="0" smtClean="0"/>
              <a:t>B. Come on, you can trust me.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5293" y="3005838"/>
            <a:ext cx="7886700" cy="2675955"/>
          </a:xfrm>
        </p:spPr>
        <p:txBody>
          <a:bodyPr/>
          <a:lstStyle/>
          <a:p>
            <a:r>
              <a:rPr lang="en-US" dirty="0" smtClean="0"/>
              <a:t>By two groups, chorally;</a:t>
            </a:r>
          </a:p>
          <a:p>
            <a:r>
              <a:rPr lang="en-US" dirty="0" smtClean="0"/>
              <a:t>By pairs, privately;</a:t>
            </a:r>
            <a:endParaRPr lang="en-US" dirty="0"/>
          </a:p>
          <a:p>
            <a:r>
              <a:rPr lang="en-US" dirty="0" smtClean="0"/>
              <a:t>By volunteer </a:t>
            </a:r>
            <a:r>
              <a:rPr lang="en-US" dirty="0"/>
              <a:t>pairs before the </a:t>
            </a:r>
            <a:r>
              <a:rPr lang="en-US" dirty="0" smtClean="0"/>
              <a:t>class.</a:t>
            </a:r>
            <a:endParaRPr lang="en-US" dirty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9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996952"/>
            <a:ext cx="8303840" cy="2867000"/>
          </a:xfrm>
        </p:spPr>
        <p:txBody>
          <a:bodyPr/>
          <a:lstStyle/>
          <a:p>
            <a:r>
              <a:rPr lang="en-US" dirty="0" smtClean="0"/>
              <a:t>Fun, entertaining</a:t>
            </a:r>
          </a:p>
          <a:p>
            <a:r>
              <a:rPr lang="en-US" dirty="0" smtClean="0"/>
              <a:t>Morale-boosting (hey, I’m communicating fluently in English!)</a:t>
            </a:r>
          </a:p>
          <a:p>
            <a:r>
              <a:rPr lang="en-US" dirty="0" smtClean="0"/>
              <a:t>Unlikely to make mistakes</a:t>
            </a:r>
          </a:p>
          <a:p>
            <a:r>
              <a:rPr lang="en-US" dirty="0" smtClean="0"/>
              <a:t>Accumulation of useful interactive ‘chunks’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6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86800" cy="1143000"/>
          </a:xfrm>
        </p:spPr>
        <p:txBody>
          <a:bodyPr/>
          <a:lstStyle/>
          <a:p>
            <a:r>
              <a:rPr lang="en-US" dirty="0" smtClean="0"/>
              <a:t>The problems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5576" y="2362213"/>
            <a:ext cx="7886700" cy="250694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Shyness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Inability to express themselves in English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Fear of making mistakes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Fear of losing face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3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Variation in presentation (fast, slow, loud, soft etc.)</a:t>
            </a:r>
          </a:p>
          <a:p>
            <a:r>
              <a:rPr lang="en-US" dirty="0" smtClean="0"/>
              <a:t>Variation in characterization (mood, personality, relationships of participants)</a:t>
            </a:r>
          </a:p>
          <a:p>
            <a:r>
              <a:rPr lang="en-US" dirty="0" smtClean="0"/>
              <a:t>Additions and changes to the text</a:t>
            </a:r>
          </a:p>
          <a:p>
            <a:r>
              <a:rPr lang="en-US" dirty="0" smtClean="0"/>
              <a:t>Development into an entire sketch or play.</a:t>
            </a:r>
          </a:p>
          <a:p>
            <a:r>
              <a:rPr lang="en-US" dirty="0" smtClean="0"/>
              <a:t>Make into a game: time limit?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333399"/>
                </a:solidFill>
              </a:rPr>
              <a:t>Using ‘scaffolding’</a:t>
            </a:r>
            <a:endParaRPr lang="en-US" sz="3600" dirty="0">
              <a:solidFill>
                <a:srgbClr val="3333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4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Scaffolded</a:t>
            </a:r>
            <a:r>
              <a:rPr lang="en-US" dirty="0" smtClean="0"/>
              <a:t> activities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a familiar structure or pattern that the students can use as a basis to construct their own variations.</a:t>
            </a:r>
          </a:p>
          <a:p>
            <a:pPr marL="0" indent="0">
              <a:buNone/>
            </a:pPr>
            <a:r>
              <a:rPr lang="en-US" dirty="0" smtClean="0"/>
              <a:t>For example: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Guessing games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Conjecturing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someone who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Class surveys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243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Guessing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20887"/>
            <a:ext cx="7886700" cy="37560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Based on ‘yes-no’ statements or questions:</a:t>
            </a:r>
          </a:p>
          <a:p>
            <a:pPr marL="0" indent="0">
              <a:buNone/>
            </a:pPr>
            <a:r>
              <a:rPr lang="en-US" dirty="0" smtClean="0"/>
              <a:t>It’s …?   Is it…?</a:t>
            </a:r>
          </a:p>
          <a:p>
            <a:pPr marL="0" indent="0">
              <a:buNone/>
            </a:pPr>
            <a:r>
              <a:rPr lang="en-US" dirty="0" smtClean="0"/>
              <a:t>It ….?  Does it…? </a:t>
            </a:r>
          </a:p>
          <a:p>
            <a:pPr marL="0" indent="0">
              <a:buNone/>
            </a:pPr>
            <a:r>
              <a:rPr lang="en-US" dirty="0" smtClean="0"/>
              <a:t>You are …?  Are you…?</a:t>
            </a:r>
          </a:p>
          <a:p>
            <a:pPr marL="0" indent="0">
              <a:buNone/>
            </a:pPr>
            <a:r>
              <a:rPr lang="en-US" dirty="0" smtClean="0"/>
              <a:t>You …?  Do you…?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5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Guessing-games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454788"/>
            <a:ext cx="7282295" cy="29904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r>
              <a:rPr lang="en-US" dirty="0" smtClean="0"/>
              <a:t>What’s in my bag?</a:t>
            </a:r>
          </a:p>
          <a:p>
            <a:r>
              <a:rPr lang="en-US" dirty="0" smtClean="0"/>
              <a:t>What’s in the picture?</a:t>
            </a:r>
          </a:p>
          <a:p>
            <a:r>
              <a:rPr lang="en-US" dirty="0" smtClean="0"/>
              <a:t>What’s my job?</a:t>
            </a:r>
          </a:p>
          <a:p>
            <a:r>
              <a:rPr lang="en-US" dirty="0" smtClean="0"/>
              <a:t>Who am I? </a:t>
            </a:r>
          </a:p>
          <a:p>
            <a:r>
              <a:rPr lang="en-US" dirty="0" smtClean="0"/>
              <a:t>What am I doing?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86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Conjecturing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96952"/>
            <a:ext cx="7886700" cy="3180010"/>
          </a:xfrm>
        </p:spPr>
        <p:txBody>
          <a:bodyPr/>
          <a:lstStyle/>
          <a:p>
            <a:r>
              <a:rPr lang="en-US" dirty="0" smtClean="0"/>
              <a:t>Conjecturing: like guessing, except there’s no one pre-determined right answer.</a:t>
            </a:r>
          </a:p>
          <a:p>
            <a:r>
              <a:rPr lang="en-US" dirty="0" smtClean="0"/>
              <a:t>The conjectures are always statements. </a:t>
            </a:r>
          </a:p>
          <a:p>
            <a:r>
              <a:rPr lang="en-US" dirty="0" smtClean="0"/>
              <a:t>The class may decide later which is the ‘best’ answer. 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44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Doodles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1162" y="2429669"/>
            <a:ext cx="5781675" cy="3143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tell me about it?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6" name="מציין מיקום תוכן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10531"/>
            <a:ext cx="6096000" cy="4305300"/>
          </a:xfrm>
        </p:spPr>
      </p:pic>
    </p:spTree>
    <p:extLst>
      <p:ext uri="{BB962C8B-B14F-4D97-AF65-F5344CB8AC3E}">
        <p14:creationId xmlns:p14="http://schemas.microsoft.com/office/powerpoint/2010/main" val="261023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Find someone who…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Students have a set of questions to ask each other; note down the students who say ‘yes’. </a:t>
            </a:r>
          </a:p>
          <a:p>
            <a:pPr marL="0" indent="0">
              <a:buNone/>
            </a:pPr>
            <a:r>
              <a:rPr lang="en-US" dirty="0" smtClean="0"/>
              <a:t>For example:  </a:t>
            </a:r>
          </a:p>
          <a:p>
            <a:r>
              <a:rPr lang="en-US" dirty="0" smtClean="0"/>
              <a:t>Find someone who chews chewing gum.</a:t>
            </a:r>
          </a:p>
          <a:p>
            <a:r>
              <a:rPr lang="en-US" dirty="0" smtClean="0"/>
              <a:t>Find someone who has moved house. </a:t>
            </a:r>
          </a:p>
          <a:p>
            <a:r>
              <a:rPr lang="en-US" dirty="0" smtClean="0"/>
              <a:t>Find someone who has been in hospital. 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9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 someone who: personalized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2800"/>
              <a:t>1. One place I’d really like to visit is____________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800"/>
              <a:t>2. My  favorite food is 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800"/>
              <a:t>3. One household chore I really dislike is 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800"/>
              <a:t>4. One thing that really irritates me is </a:t>
            </a:r>
            <a:r>
              <a:rPr lang="en-US" sz="2800" smtClean="0"/>
              <a:t>____________</a:t>
            </a:r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9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principle, we need to create situations where…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Students feel </a:t>
            </a:r>
            <a:r>
              <a:rPr lang="en-US" dirty="0"/>
              <a:t>comfortable with the people they are </a:t>
            </a:r>
            <a:r>
              <a:rPr lang="en-US"/>
              <a:t>talking </a:t>
            </a:r>
            <a:r>
              <a:rPr lang="en-US" smtClean="0"/>
              <a:t>to;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The speaking task is within their proficiency level;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know they </a:t>
            </a:r>
            <a:r>
              <a:rPr lang="en-US" smtClean="0"/>
              <a:t>can succeed;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know their speech will be </a:t>
            </a:r>
            <a:r>
              <a:rPr lang="en-US" smtClean="0"/>
              <a:t>well received;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activity is interesting and fun </a:t>
            </a:r>
            <a:r>
              <a:rPr lang="en-US" smtClean="0"/>
              <a:t>to do.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333399"/>
                </a:solidFill>
              </a:rPr>
              <a:t>Simple self-expression</a:t>
            </a:r>
            <a:endParaRPr lang="en-US" sz="3600" dirty="0">
              <a:solidFill>
                <a:srgbClr val="3333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595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 pre-set learnt text or ‘scaffolding’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3068960"/>
            <a:ext cx="8303840" cy="272224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But</a:t>
            </a:r>
          </a:p>
          <a:p>
            <a:pPr marL="0" indent="0">
              <a:buNone/>
            </a:pPr>
            <a:r>
              <a:rPr lang="en-US" dirty="0" smtClean="0"/>
              <a:t>The sentences students are asked to produce are</a:t>
            </a:r>
          </a:p>
          <a:p>
            <a:r>
              <a:rPr lang="en-US" dirty="0" smtClean="0"/>
              <a:t>at their level, or slightly below</a:t>
            </a:r>
          </a:p>
          <a:p>
            <a:r>
              <a:rPr lang="en-US" dirty="0" smtClean="0"/>
              <a:t>short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74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Guess the list (Reverse guessing)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person stands with his/her back to the board.</a:t>
            </a:r>
          </a:p>
          <a:p>
            <a:r>
              <a:rPr lang="en-US" dirty="0" smtClean="0"/>
              <a:t>On the board is a list of words he/she needs to guess.</a:t>
            </a:r>
          </a:p>
          <a:p>
            <a:r>
              <a:rPr lang="en-US" dirty="0" smtClean="0"/>
              <a:t>The rest of the class give hints, without mentioning the target word itself, to help him or her to guess. </a:t>
            </a:r>
          </a:p>
          <a:p>
            <a:r>
              <a:rPr lang="en-US" dirty="0" smtClean="0"/>
              <a:t>(can be played in teams)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mtClean="0"/>
              <a:t>a house</a:t>
            </a:r>
            <a:endParaRPr lang="en-US" dirty="0" smtClean="0"/>
          </a:p>
          <a:p>
            <a:pPr algn="ctr"/>
            <a:r>
              <a:rPr lang="en-US" smtClean="0"/>
              <a:t>a tree</a:t>
            </a:r>
            <a:endParaRPr lang="en-US" dirty="0" smtClean="0"/>
          </a:p>
          <a:p>
            <a:pPr algn="ctr"/>
            <a:r>
              <a:rPr lang="en-US" smtClean="0"/>
              <a:t>a mountain</a:t>
            </a:r>
            <a:endParaRPr lang="en-US" dirty="0" smtClean="0"/>
          </a:p>
          <a:p>
            <a:pPr algn="ctr"/>
            <a:r>
              <a:rPr lang="en-US" smtClean="0"/>
              <a:t>a table</a:t>
            </a:r>
            <a:endParaRPr lang="en-US" dirty="0" smtClean="0"/>
          </a:p>
          <a:p>
            <a:pPr algn="ctr"/>
            <a:r>
              <a:rPr lang="en-US" smtClean="0"/>
              <a:t>the floor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mtClean="0"/>
              <a:t>a chair</a:t>
            </a:r>
            <a:endParaRPr lang="en-US" dirty="0" smtClean="0"/>
          </a:p>
          <a:p>
            <a:pPr algn="ctr"/>
            <a:r>
              <a:rPr lang="en-US" smtClean="0"/>
              <a:t>a newspaper</a:t>
            </a:r>
            <a:endParaRPr lang="en-US" dirty="0" smtClean="0"/>
          </a:p>
          <a:p>
            <a:pPr algn="ctr"/>
            <a:r>
              <a:rPr lang="en-US" smtClean="0"/>
              <a:t>a window</a:t>
            </a:r>
            <a:endParaRPr lang="en-US" dirty="0" smtClean="0"/>
          </a:p>
          <a:p>
            <a:pPr algn="ctr"/>
            <a:r>
              <a:rPr lang="en-US" smtClean="0"/>
              <a:t>a lamp</a:t>
            </a:r>
            <a:endParaRPr lang="en-US" dirty="0" smtClean="0"/>
          </a:p>
          <a:p>
            <a:pPr algn="ctr"/>
            <a:r>
              <a:rPr lang="en-US" smtClean="0"/>
              <a:t>a door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Picture dictations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140968"/>
            <a:ext cx="8303840" cy="26502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Students dictate a picture to the teacher, the teacher draws</a:t>
            </a:r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r>
              <a:rPr lang="en-US" dirty="0" smtClean="0"/>
              <a:t>Students dictate pictures to each other, in pairs.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014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Say things about a picture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376" y="2492896"/>
            <a:ext cx="4955198" cy="329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t>47</a:t>
            </a:fld>
            <a:endParaRPr lang="en-US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902194"/>
            <a:ext cx="5040560" cy="465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4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Say things about a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groups, students say as many things as they can about a picture in two minutes. </a:t>
            </a:r>
          </a:p>
          <a:p>
            <a:pPr marL="0" indent="0">
              <a:buNone/>
            </a:pPr>
            <a:r>
              <a:rPr lang="en-US" dirty="0" smtClean="0"/>
              <a:t>A ‘secretary’ notes down a </a:t>
            </a:r>
            <a:r>
              <a:rPr lang="en-US" dirty="0" smtClean="0">
                <a:sym typeface="Wingdings" panose="05000000000000000000" pitchFamily="2" charset="2"/>
              </a:rPr>
              <a:t> for each idea as it is suggested.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After two minutes, the secretary announces the number </a:t>
            </a:r>
            <a:r>
              <a:rPr lang="en-US" dirty="0">
                <a:sym typeface="Wingdings" panose="05000000000000000000" pitchFamily="2" charset="2"/>
              </a:rPr>
              <a:t>of </a:t>
            </a:r>
            <a:r>
              <a:rPr lang="en-US" dirty="0" smtClean="0">
                <a:sym typeface="Wingdings" panose="05000000000000000000" pitchFamily="2" charset="2"/>
              </a:rPr>
              <a:t>s.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They then do the same with another picture, and try to break their previous record.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519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Later: more advanced activities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US" smtClean="0"/>
              <a:t>Demand original expression, without models </a:t>
            </a:r>
          </a:p>
          <a:p>
            <a:r>
              <a:rPr lang="en-US" smtClean="0"/>
              <a:t>But still: a task based on a clear goal rather than ‘discuss the following topic’.</a:t>
            </a:r>
          </a:p>
          <a:p>
            <a:r>
              <a:rPr lang="en-US" smtClean="0"/>
              <a:t>For example....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0406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They feel comfortable with the people they are talking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96" y="2780928"/>
            <a:ext cx="86868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A supportive classroom climate</a:t>
            </a:r>
          </a:p>
          <a:p>
            <a:pPr marL="0" indent="0">
              <a:buNone/>
            </a:pPr>
            <a:r>
              <a:rPr lang="en-US" dirty="0" smtClean="0"/>
              <a:t>  Familiarity and friendliness</a:t>
            </a:r>
          </a:p>
          <a:p>
            <a:pPr marL="0" indent="0">
              <a:buNone/>
            </a:pPr>
            <a:r>
              <a:rPr lang="en-US" dirty="0" smtClean="0"/>
              <a:t>SO:</a:t>
            </a:r>
          </a:p>
          <a:p>
            <a:pPr marL="0" indent="0">
              <a:buNone/>
            </a:pPr>
            <a:r>
              <a:rPr lang="en-US" dirty="0" smtClean="0"/>
              <a:t>   Postpone oral fluency activities until everyone   </a:t>
            </a:r>
            <a:br>
              <a:rPr lang="en-US" dirty="0" smtClean="0"/>
            </a:br>
            <a:r>
              <a:rPr lang="en-US" dirty="0" smtClean="0"/>
              <a:t>   knows everyone, and there is </a:t>
            </a:r>
            <a:r>
              <a:rPr lang="en-US" smtClean="0"/>
              <a:t>a comfortable</a:t>
            </a:r>
            <a:br>
              <a:rPr lang="en-US" smtClean="0"/>
            </a:br>
            <a:r>
              <a:rPr lang="en-US" smtClean="0"/>
              <a:t>   ‘feel’’ in the classroom.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7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1. Brainstorming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uses can you find for (a common object)?</a:t>
            </a:r>
          </a:p>
          <a:p>
            <a:r>
              <a:rPr lang="en-US" dirty="0" smtClean="0"/>
              <a:t>How many associations can you find between two objects / concepts?</a:t>
            </a:r>
          </a:p>
          <a:p>
            <a:r>
              <a:rPr lang="en-US" dirty="0" smtClean="0"/>
              <a:t>How many things can you find in common?</a:t>
            </a:r>
          </a:p>
          <a:p>
            <a:r>
              <a:rPr lang="en-US" dirty="0" smtClean="0"/>
              <a:t>What’s the story behind the picture? Find as many explanations as you can.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2. Consensus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Decide if the group agrees or disagrees with statement or a set of controversial statements</a:t>
            </a:r>
          </a:p>
          <a:p>
            <a:r>
              <a:rPr lang="en-US" smtClean="0"/>
              <a:t>A dilemma: the group decides what should be done</a:t>
            </a:r>
          </a:p>
          <a:p>
            <a:r>
              <a:rPr lang="en-US"/>
              <a:t>C</a:t>
            </a:r>
            <a:r>
              <a:rPr lang="en-US" smtClean="0"/>
              <a:t>andidates: the group decides who is most suitable</a:t>
            </a:r>
          </a:p>
          <a:p>
            <a:r>
              <a:rPr lang="en-US" smtClean="0"/>
              <a:t>Priorities: the group decides what is the most important item on a list, what is next and so on (e.g. qualities of a teacher).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5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 Assembling information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and administering a survey (e.g. homework habits)</a:t>
            </a:r>
          </a:p>
          <a:p>
            <a:r>
              <a:rPr lang="en-US" dirty="0" smtClean="0"/>
              <a:t>Planning an event</a:t>
            </a:r>
          </a:p>
          <a:p>
            <a:r>
              <a:rPr lang="en-US" dirty="0" smtClean="0"/>
              <a:t>Setting up an ideal school</a:t>
            </a:r>
          </a:p>
          <a:p>
            <a:r>
              <a:rPr lang="en-US" dirty="0" smtClean="0"/>
              <a:t>Designing a profile of an ideal teacher / student / parent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C9BB-96FB-4DC7-920D-4036EFBF0D1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ideas, 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64904"/>
            <a:ext cx="8686800" cy="322629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Klippel, F. (1984).  </a:t>
            </a:r>
            <a:r>
              <a:rPr lang="en-US" i="1" dirty="0" smtClean="0"/>
              <a:t>Keep talking</a:t>
            </a:r>
            <a:r>
              <a:rPr lang="en-US" dirty="0" smtClean="0"/>
              <a:t>. Cambridge: Cambridge University Press.</a:t>
            </a:r>
          </a:p>
          <a:p>
            <a:pPr marL="0" indent="0">
              <a:buNone/>
            </a:pPr>
            <a:r>
              <a:rPr lang="en-US" dirty="0" smtClean="0"/>
              <a:t>Ur, P. (2014). </a:t>
            </a:r>
            <a:r>
              <a:rPr lang="en-US" i="1" dirty="0" smtClean="0"/>
              <a:t>Discussions and more</a:t>
            </a:r>
            <a:r>
              <a:rPr lang="en-US" dirty="0" smtClean="0"/>
              <a:t>. Cambridge: Cambridge University Press.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6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0" cap="none" dirty="0" smtClean="0">
                <a:solidFill>
                  <a:schemeClr val="accent2">
                    <a:lumMod val="75000"/>
                  </a:schemeClr>
                </a:solidFill>
              </a:rPr>
              <a:t>pennyur@gmail.com</a:t>
            </a:r>
            <a:endParaRPr lang="en-US" sz="3600" b="0" cap="non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47624" y="2906713"/>
            <a:ext cx="7772400" cy="1500187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Thank you for your attention!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02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r>
              <a:rPr lang="en-US" smtClean="0"/>
              <a:t>. </a:t>
            </a:r>
            <a:r>
              <a:rPr lang="en-US"/>
              <a:t>The speaking task is within their proficiency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Mainly vocabulary. </a:t>
            </a:r>
          </a:p>
          <a:p>
            <a:pPr marL="0" indent="0">
              <a:buNone/>
            </a:pPr>
            <a:r>
              <a:rPr lang="en-US" dirty="0" smtClean="0"/>
              <a:t>SO </a:t>
            </a:r>
          </a:p>
          <a:p>
            <a:pPr marL="0" indent="0">
              <a:buNone/>
            </a:pPr>
            <a:r>
              <a:rPr lang="en-US" dirty="0" smtClean="0"/>
              <a:t>Make sure the task requires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use of </a:t>
            </a:r>
            <a:r>
              <a:rPr lang="en-US" smtClean="0"/>
              <a:t>familiar language, </a:t>
            </a:r>
            <a:r>
              <a:rPr lang="en-US" dirty="0" smtClean="0"/>
              <a:t>and / or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use of global expressions (chunks) they know by heart, and/or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use of entire spoken texts they know by heart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2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They know they can succeed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644571"/>
            <a:ext cx="8015808" cy="3429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activity should be ‘success-oriented’. </a:t>
            </a:r>
          </a:p>
          <a:p>
            <a:pPr marL="0" indent="0">
              <a:buNone/>
            </a:pPr>
            <a:r>
              <a:rPr lang="en-US" dirty="0" smtClean="0"/>
              <a:t>SO: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has a goal which is clearly achievable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is short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is simple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6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They know their speech will be well-received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084" y="2179689"/>
            <a:ext cx="8087816" cy="3429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Nod and smile (but </a:t>
            </a:r>
            <a:r>
              <a:rPr lang="en-US" smtClean="0"/>
              <a:t>don’t overdo it!)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‘Echo’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Don’t correct (and make sure the other students don’t!)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The activity is interesting and fun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08908"/>
            <a:ext cx="7903790" cy="4372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SO</a:t>
            </a:r>
          </a:p>
          <a:p>
            <a:pPr marL="0" indent="0">
              <a:buNone/>
            </a:pPr>
            <a:r>
              <a:rPr lang="en-US" dirty="0" smtClean="0"/>
              <a:t>It has one or more of the following: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clear achievable goal;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Opportunities for students to express their own ideas, opinions, tastes, experiences;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Game-like challenges;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en-US" dirty="0" smtClean="0"/>
              <a:t>isual materials;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use </a:t>
            </a:r>
            <a:r>
              <a:rPr lang="en-US" smtClean="0"/>
              <a:t>of language play: </a:t>
            </a:r>
            <a:r>
              <a:rPr lang="en-US" dirty="0" smtClean="0"/>
              <a:t>‘</a:t>
            </a:r>
            <a:r>
              <a:rPr lang="en-US" smtClean="0"/>
              <a:t>fun’ or ‘piquant’ </a:t>
            </a:r>
            <a:r>
              <a:rPr lang="en-US" dirty="0" smtClean="0"/>
              <a:t>ideas or interactions.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  <a:prstGeom prst="rect">
            <a:avLst/>
          </a:prstGeom>
        </p:spPr>
        <p:txBody>
          <a:bodyPr/>
          <a:lstStyle/>
          <a:p>
            <a:fld id="{2DAE65FE-B5B3-41D4-AFF9-BDDDDC3DC82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pen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enny" id="{4538A438-6D2D-436A-8BF1-435A1E0842C3}" vid="{4EB4E417-A7A9-4918-AE15-33A21B345B1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penny</Template>
  <TotalTime>1722</TotalTime>
  <Words>1767</Words>
  <Application>Microsoft Office PowerPoint</Application>
  <PresentationFormat>‫הצגה על המסך (4:3)</PresentationFormat>
  <Paragraphs>315</Paragraphs>
  <Slides>54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54</vt:i4>
      </vt:variant>
    </vt:vector>
  </HeadingPairs>
  <TitlesOfParts>
    <vt:vector size="64" baseType="lpstr">
      <vt:lpstr>ＭＳ Ｐゴシック</vt:lpstr>
      <vt:lpstr>Arial</vt:lpstr>
      <vt:lpstr>Calibri</vt:lpstr>
      <vt:lpstr>Frutiger LT Std 45 Light</vt:lpstr>
      <vt:lpstr>Frutiger LT Std 55 Roman</vt:lpstr>
      <vt:lpstr>Frutiger LT Std 65 Bold</vt:lpstr>
      <vt:lpstr>Times</vt:lpstr>
      <vt:lpstr>Times New Roman</vt:lpstr>
      <vt:lpstr>Wingdings</vt:lpstr>
      <vt:lpstr>Theme penny</vt:lpstr>
      <vt:lpstr>GETTING THEM TO TALK </vt:lpstr>
      <vt:lpstr>In general</vt:lpstr>
      <vt:lpstr>The problems</vt:lpstr>
      <vt:lpstr>In principle, we need to create situations where…</vt:lpstr>
      <vt:lpstr>1. They feel comfortable with the people they are talking to</vt:lpstr>
      <vt:lpstr>2. The speaking task is within their proficiency level</vt:lpstr>
      <vt:lpstr>3. They know they can succeed</vt:lpstr>
      <vt:lpstr>4. They know their speech will be well-received</vt:lpstr>
      <vt:lpstr>5. The activity is interesting and fun to do</vt:lpstr>
      <vt:lpstr>Before you start (a)</vt:lpstr>
      <vt:lpstr>Before you start (b)</vt:lpstr>
      <vt:lpstr>‘Easing in…’ activities</vt:lpstr>
      <vt:lpstr>מצגת של PowerPoint</vt:lpstr>
      <vt:lpstr>Using vocabulary exercises (1)</vt:lpstr>
      <vt:lpstr>Using vocabulary exercises (2)</vt:lpstr>
      <vt:lpstr>Using vocabulary exercises (3)</vt:lpstr>
      <vt:lpstr>Using vocabulary exercises (4)</vt:lpstr>
      <vt:lpstr>Using grammar exercises (1)</vt:lpstr>
      <vt:lpstr>Using grammar exercises (2)</vt:lpstr>
      <vt:lpstr>The principle</vt:lpstr>
      <vt:lpstr>Some advantages:</vt:lpstr>
      <vt:lpstr>מצגת של PowerPoint</vt:lpstr>
      <vt:lpstr>1. Chants</vt:lpstr>
      <vt:lpstr>Chants</vt:lpstr>
      <vt:lpstr>2. Dialogues</vt:lpstr>
      <vt:lpstr>… but rather</vt:lpstr>
      <vt:lpstr>Or</vt:lpstr>
      <vt:lpstr>Performed:</vt:lpstr>
      <vt:lpstr>Advantages</vt:lpstr>
      <vt:lpstr>Variations </vt:lpstr>
      <vt:lpstr>מצגת של PowerPoint</vt:lpstr>
      <vt:lpstr>Scaffolded activities</vt:lpstr>
      <vt:lpstr>1. Guessing games</vt:lpstr>
      <vt:lpstr>Guessing-games </vt:lpstr>
      <vt:lpstr>2. Conjecturing</vt:lpstr>
      <vt:lpstr>Doodles</vt:lpstr>
      <vt:lpstr>What can you tell me about it?</vt:lpstr>
      <vt:lpstr>3. Find someone who…</vt:lpstr>
      <vt:lpstr>Find someone who: personalized</vt:lpstr>
      <vt:lpstr>מצגת של PowerPoint</vt:lpstr>
      <vt:lpstr>No pre-set learnt text or ‘scaffolding’</vt:lpstr>
      <vt:lpstr>1. Guess the list (Reverse guessing) </vt:lpstr>
      <vt:lpstr> </vt:lpstr>
      <vt:lpstr>מצגת של PowerPoint</vt:lpstr>
      <vt:lpstr>2. Picture dictations</vt:lpstr>
      <vt:lpstr>3. Say things about a picture</vt:lpstr>
      <vt:lpstr>מצגת של PowerPoint</vt:lpstr>
      <vt:lpstr>3. Say things about a picture</vt:lpstr>
      <vt:lpstr>Later: more advanced activities</vt:lpstr>
      <vt:lpstr>1. Brainstorming </vt:lpstr>
      <vt:lpstr> 2. Consensus</vt:lpstr>
      <vt:lpstr>3. Assembling information</vt:lpstr>
      <vt:lpstr>For more ideas, see</vt:lpstr>
      <vt:lpstr>pennyur@gmail.com</vt:lpstr>
    </vt:vector>
  </TitlesOfParts>
  <Company>Cambridge University Press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Alastair Horne</dc:creator>
  <cp:lastModifiedBy>user</cp:lastModifiedBy>
  <cp:revision>107</cp:revision>
  <dcterms:created xsi:type="dcterms:W3CDTF">2014-01-03T14:38:40Z</dcterms:created>
  <dcterms:modified xsi:type="dcterms:W3CDTF">2017-09-24T12:37:39Z</dcterms:modified>
</cp:coreProperties>
</file>