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64" r:id="rId2"/>
    <p:sldId id="301" r:id="rId3"/>
    <p:sldId id="299" r:id="rId4"/>
    <p:sldId id="300" r:id="rId5"/>
    <p:sldId id="336" r:id="rId6"/>
    <p:sldId id="293" r:id="rId7"/>
    <p:sldId id="294" r:id="rId8"/>
    <p:sldId id="295" r:id="rId9"/>
    <p:sldId id="296" r:id="rId10"/>
    <p:sldId id="298" r:id="rId11"/>
    <p:sldId id="265" r:id="rId12"/>
    <p:sldId id="271" r:id="rId13"/>
    <p:sldId id="270" r:id="rId14"/>
    <p:sldId id="266" r:id="rId15"/>
    <p:sldId id="272" r:id="rId16"/>
    <p:sldId id="273" r:id="rId17"/>
    <p:sldId id="275" r:id="rId18"/>
    <p:sldId id="289" r:id="rId19"/>
    <p:sldId id="291" r:id="rId20"/>
    <p:sldId id="290" r:id="rId21"/>
    <p:sldId id="312" r:id="rId22"/>
    <p:sldId id="304" r:id="rId23"/>
    <p:sldId id="333" r:id="rId24"/>
    <p:sldId id="332" r:id="rId25"/>
    <p:sldId id="334" r:id="rId26"/>
    <p:sldId id="305" r:id="rId27"/>
    <p:sldId id="310" r:id="rId28"/>
    <p:sldId id="311" r:id="rId29"/>
    <p:sldId id="306" r:id="rId30"/>
    <p:sldId id="308" r:id="rId31"/>
    <p:sldId id="309" r:id="rId32"/>
    <p:sldId id="313" r:id="rId33"/>
    <p:sldId id="315" r:id="rId34"/>
    <p:sldId id="316" r:id="rId35"/>
    <p:sldId id="317" r:id="rId36"/>
    <p:sldId id="318" r:id="rId37"/>
    <p:sldId id="335" r:id="rId38"/>
    <p:sldId id="320" r:id="rId39"/>
    <p:sldId id="321" r:id="rId40"/>
    <p:sldId id="319" r:id="rId41"/>
    <p:sldId id="322" r:id="rId42"/>
    <p:sldId id="330" r:id="rId43"/>
    <p:sldId id="331" r:id="rId44"/>
    <p:sldId id="323" r:id="rId45"/>
    <p:sldId id="325" r:id="rId46"/>
    <p:sldId id="324" r:id="rId47"/>
    <p:sldId id="326" r:id="rId48"/>
    <p:sldId id="327" r:id="rId49"/>
    <p:sldId id="328" r:id="rId50"/>
    <p:sldId id="329" r:id="rId51"/>
    <p:sldId id="337" r:id="rId52"/>
    <p:sldId id="338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4B57719-D6A9-413D-B62E-67B6AE867863}">
          <p14:sldIdLst>
            <p14:sldId id="264"/>
            <p14:sldId id="301"/>
            <p14:sldId id="299"/>
            <p14:sldId id="300"/>
            <p14:sldId id="336"/>
            <p14:sldId id="293"/>
            <p14:sldId id="294"/>
            <p14:sldId id="295"/>
            <p14:sldId id="296"/>
            <p14:sldId id="298"/>
            <p14:sldId id="265"/>
            <p14:sldId id="271"/>
            <p14:sldId id="270"/>
          </p14:sldIdLst>
        </p14:section>
        <p14:section name="Untitled Section" id="{44B8EF9C-F51E-4497-B443-48CBDB44B8D9}">
          <p14:sldIdLst>
            <p14:sldId id="266"/>
            <p14:sldId id="272"/>
            <p14:sldId id="273"/>
            <p14:sldId id="275"/>
            <p14:sldId id="289"/>
            <p14:sldId id="291"/>
            <p14:sldId id="290"/>
            <p14:sldId id="312"/>
            <p14:sldId id="304"/>
            <p14:sldId id="333"/>
            <p14:sldId id="332"/>
            <p14:sldId id="334"/>
            <p14:sldId id="305"/>
            <p14:sldId id="310"/>
            <p14:sldId id="311"/>
            <p14:sldId id="306"/>
            <p14:sldId id="308"/>
            <p14:sldId id="309"/>
            <p14:sldId id="313"/>
            <p14:sldId id="315"/>
            <p14:sldId id="316"/>
            <p14:sldId id="317"/>
            <p14:sldId id="318"/>
            <p14:sldId id="335"/>
            <p14:sldId id="320"/>
            <p14:sldId id="321"/>
            <p14:sldId id="319"/>
            <p14:sldId id="322"/>
            <p14:sldId id="330"/>
            <p14:sldId id="331"/>
            <p14:sldId id="323"/>
            <p14:sldId id="325"/>
            <p14:sldId id="324"/>
            <p14:sldId id="326"/>
            <p14:sldId id="327"/>
            <p14:sldId id="328"/>
            <p14:sldId id="329"/>
            <p14:sldId id="337"/>
            <p14:sldId id="33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8" autoAdjust="0"/>
    <p:restoredTop sz="70498" autoAdjust="0"/>
  </p:normalViewPr>
  <p:slideViewPr>
    <p:cSldViewPr snapToGrid="0">
      <p:cViewPr varScale="1">
        <p:scale>
          <a:sx n="51" d="100"/>
          <a:sy n="51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2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B302D-886F-426D-B5F8-47BEE50AD9A4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64E66-C339-4B1B-87FC-F713AEEAC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24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fld id="{EF3BC8BB-C519-4BD0-A585-58F1E09BDC5F}" type="slidenum">
              <a:rPr lang="en-US" sz="1000" baseline="0" smtClean="0">
                <a:solidFill>
                  <a:schemeClr val="tx1"/>
                </a:solidFill>
                <a:latin typeface="Frutiger LT Std 65 Bold" charset="0"/>
              </a:rPr>
              <a:pPr/>
              <a:t>1</a:t>
            </a:fld>
            <a:endParaRPr lang="en-US" sz="1200" baseline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537218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4E66-C339-4B1B-87FC-F713AEEACCC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11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ctr">
              <a:defRPr sz="4500" b="1" cap="none" spc="0">
                <a:ln/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93182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CCBFB-6FBC-4EB4-92EE-70ED54A33F51}" type="datetime1">
              <a:rPr lang="en-US" smtClean="0"/>
              <a:t>8/12/2018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474697" y="6461443"/>
            <a:ext cx="514350" cy="328294"/>
          </a:xfrm>
        </p:spPr>
        <p:txBody>
          <a:bodyPr/>
          <a:lstStyle>
            <a:lvl1pPr>
              <a:defRPr sz="15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DAE65FE-B5B3-41D4-AFF9-BDDDDC3DC8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706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ctr">
              <a:defRPr sz="4000" b="1" cap="none" spc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09571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7E37-74FA-46C9-BFAE-4BAA8B15D0B9}" type="datetime1">
              <a:rPr lang="en-US" smtClean="0"/>
              <a:t>8/12/2018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</p:spPr>
        <p:txBody>
          <a:bodyPr/>
          <a:lstStyle>
            <a:lvl1pPr>
              <a:defRPr sz="1500" b="1">
                <a:solidFill>
                  <a:schemeClr val="tx1"/>
                </a:solidFill>
              </a:defRPr>
            </a:lvl1pPr>
          </a:lstStyle>
          <a:p>
            <a:fld id="{2DAE65FE-B5B3-41D4-AFF9-BDDDDC3DC8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43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36727"/>
            <a:ext cx="7886700" cy="2852737"/>
          </a:xfrm>
        </p:spPr>
        <p:txBody>
          <a:bodyPr anchor="b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ctr">
              <a:defRPr sz="4500" b="1" cap="none" spc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AB3D-6F36-416F-857C-BC9B7E1DAB60}" type="datetime1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09571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88892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ctr">
              <a:defRPr b="1" cap="none" spc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93182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247-74EA-4ACE-B0A6-4A802AF31FD2}" type="datetime1">
              <a:rPr lang="en-US" smtClean="0"/>
              <a:t>8/12/2018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568964" y="6461443"/>
            <a:ext cx="441293" cy="328294"/>
          </a:xfrm>
        </p:spPr>
        <p:txBody>
          <a:bodyPr/>
          <a:lstStyle>
            <a:lvl1pPr>
              <a:defRPr sz="15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DAE65FE-B5B3-41D4-AFF9-BDDDDC3DC8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97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3484-ECAF-4418-B4C9-C06349F89BC2}" type="datetime1">
              <a:rPr lang="en-US" smtClean="0"/>
              <a:t>8/12/2018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6409571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26244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A12F9-CAEE-4496-9051-BA5304D3D317}" type="datetime1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E65FE-B5B3-41D4-AFF9-BDDDDC3DC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9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Twenty teaching tips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Penny Ur</a:t>
            </a:r>
          </a:p>
          <a:p>
            <a:r>
              <a:rPr lang="en-US" smtClean="0"/>
              <a:t>ETAI, Summer 2018</a:t>
            </a:r>
            <a:endParaRPr lang="en-US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437874" y="3969061"/>
            <a:ext cx="21062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examples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114202"/>
              </p:ext>
            </p:extLst>
          </p:nvPr>
        </p:nvGraphicFramePr>
        <p:xfrm>
          <a:off x="383457" y="1825625"/>
          <a:ext cx="8386917" cy="403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639"/>
                <a:gridCol w="2795639"/>
                <a:gridCol w="2795639"/>
              </a:tblGrid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Task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For teaching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For assessment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Group discussions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Excellent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Pretty</a:t>
                      </a:r>
                      <a:r>
                        <a:rPr lang="en-US" sz="2800" b="1" baseline="0" smtClean="0">
                          <a:solidFill>
                            <a:schemeClr val="tx1"/>
                          </a:solidFill>
                        </a:rPr>
                        <a:t> useless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Personal interviews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Of limited use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Excellent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Learning presentations by heart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Very good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Pretty useless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9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#4: Get them to learn by heart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mtClean="0"/>
              <a:t>Dialogues, chants, slogans ...</a:t>
            </a:r>
          </a:p>
          <a:p>
            <a:pPr algn="ctr"/>
            <a:r>
              <a:rPr lang="en-US" smtClean="0"/>
              <a:t>... that involve useful chunks.</a:t>
            </a:r>
          </a:p>
          <a:p>
            <a:pPr algn="ctr"/>
            <a:r>
              <a:rPr lang="en-US" smtClean="0"/>
              <a:t>For example: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9070" y="1825625"/>
            <a:ext cx="6116279" cy="43513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What’s that?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It’s a frog.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What, it’s a frog?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Yes, it’s a frog.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Amazing!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#5: Gradual erase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What’s that? </a:t>
            </a:r>
          </a:p>
          <a:p>
            <a:r>
              <a:rPr lang="en-US"/>
              <a:t>It’s a frog. </a:t>
            </a:r>
          </a:p>
          <a:p>
            <a:r>
              <a:rPr lang="en-US"/>
              <a:t>What, it’s a frog?</a:t>
            </a:r>
          </a:p>
          <a:p>
            <a:r>
              <a:rPr lang="en-US"/>
              <a:t>Yes, it’s a frog.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0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What’s that? </a:t>
            </a:r>
          </a:p>
          <a:p>
            <a:r>
              <a:rPr lang="en-US" smtClean="0"/>
              <a:t>It’s a frog. </a:t>
            </a:r>
          </a:p>
          <a:p>
            <a:r>
              <a:rPr lang="en-US" smtClean="0"/>
              <a:t>What, it’s a frog?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6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What’s that? </a:t>
            </a:r>
          </a:p>
          <a:p>
            <a:r>
              <a:rPr lang="en-US" smtClean="0"/>
              <a:t>It’s a frog.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8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What’s that?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3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#6: Vary performance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</a:pPr>
            <a:r>
              <a:rPr lang="en-US" smtClean="0"/>
              <a:t>Tempo</a:t>
            </a:r>
          </a:p>
          <a:p>
            <a:pPr algn="ctr">
              <a:lnSpc>
                <a:spcPct val="200000"/>
              </a:lnSpc>
            </a:pPr>
            <a:r>
              <a:rPr lang="en-US" smtClean="0"/>
              <a:t>Mood</a:t>
            </a:r>
          </a:p>
          <a:p>
            <a:pPr algn="ctr">
              <a:lnSpc>
                <a:spcPct val="200000"/>
              </a:lnSpc>
            </a:pPr>
            <a:r>
              <a:rPr lang="en-US" smtClean="0"/>
              <a:t>Situation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#7: Use time limits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54411"/>
            <a:ext cx="7886700" cy="3322552"/>
          </a:xfr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Helps to keep the activity short and focused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Increases the amount and density of talking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Adds fun and interest (game-like)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7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innerShdw blurRad="63500" dist="50800" dir="189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Circle </a:t>
            </a:r>
            <a:r>
              <a:rPr lang="en-US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dialogues</a:t>
            </a:r>
            <a:endParaRPr lang="en-US" dirty="0" smtClean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0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Color-coding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2026" y="2074606"/>
            <a:ext cx="381491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chemeClr val="accent5">
                    <a:lumMod val="50000"/>
                  </a:schemeClr>
                </a:solidFill>
              </a:rPr>
              <a:t>All levels</a:t>
            </a:r>
            <a:endParaRPr lang="en-US" sz="32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2026" y="3043298"/>
            <a:ext cx="3814916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chemeClr val="accent5">
                    <a:lumMod val="50000"/>
                  </a:schemeClr>
                </a:solidFill>
              </a:rPr>
              <a:t>Elementary</a:t>
            </a:r>
            <a:endParaRPr lang="en-US" sz="32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2026" y="5220286"/>
            <a:ext cx="3814916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chemeClr val="accent5">
                    <a:lumMod val="50000"/>
                  </a:schemeClr>
                </a:solidFill>
              </a:rPr>
              <a:t>High School</a:t>
            </a:r>
            <a:endParaRPr lang="en-US" sz="320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1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variations on the time limit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30245"/>
            <a:ext cx="7886700" cy="3846718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en-US" smtClean="0"/>
              <a:t>How long did it take us...?</a:t>
            </a:r>
          </a:p>
          <a:p>
            <a:pPr marL="514350" indent="-514350" algn="ctr">
              <a:buAutoNum type="arabicPeriod"/>
            </a:pPr>
            <a:r>
              <a:rPr lang="en-US" smtClean="0"/>
              <a:t>How much can you do in [2] minutes?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#8: Use ‘recall’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Asking students what they can remember of what was said in the last activity ...</a:t>
            </a:r>
          </a:p>
          <a:p>
            <a:r>
              <a:rPr lang="en-US" dirty="0" smtClean="0"/>
              <a:t>Provides further, easy, speaking practice</a:t>
            </a:r>
          </a:p>
          <a:p>
            <a:r>
              <a:rPr lang="en-US" dirty="0" smtClean="0"/>
              <a:t>and an opportunity to monitor for mistakes.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#9: Let them call out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18503"/>
            <a:ext cx="7886700" cy="3158460"/>
          </a:xfrm>
        </p:spPr>
        <p:txBody>
          <a:bodyPr/>
          <a:lstStyle/>
          <a:p>
            <a:pPr algn="ctr"/>
            <a:r>
              <a:rPr lang="en-US" smtClean="0"/>
              <a:t>In full-class brainstorming activities</a:t>
            </a:r>
          </a:p>
          <a:p>
            <a:pPr algn="ctr"/>
            <a:r>
              <a:rPr lang="en-US" smtClean="0"/>
              <a:t>It slows things down to raise hands and nominate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2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en-US" smtClean="0"/>
              <a:t>A chore I hate doing</a:t>
            </a:r>
          </a:p>
          <a:p>
            <a:pPr algn="ctr">
              <a:lnSpc>
                <a:spcPct val="200000"/>
              </a:lnSpc>
            </a:pPr>
            <a:r>
              <a:rPr lang="en-US" smtClean="0"/>
              <a:t>Something I love doing</a:t>
            </a:r>
          </a:p>
          <a:p>
            <a:pPr algn="ctr">
              <a:lnSpc>
                <a:spcPct val="200000"/>
              </a:lnSpc>
            </a:pPr>
            <a:r>
              <a:rPr lang="en-US" smtClean="0"/>
              <a:t>Something that really irritates 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#10: Use ‘mingling’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</a:pPr>
            <a:r>
              <a:rPr lang="en-US" smtClean="0"/>
              <a:t>Find a new partner, exchange information, then find someone new to do the same. </a:t>
            </a:r>
          </a:p>
          <a:p>
            <a:pPr algn="ctr">
              <a:lnSpc>
                <a:spcPct val="200000"/>
              </a:lnSpc>
            </a:pPr>
            <a:r>
              <a:rPr lang="en-US" smtClean="0"/>
              <a:t>Moving around the classroom.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7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mingling tasks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a word you’ve just learnt: share with everyone you meet</a:t>
            </a:r>
          </a:p>
          <a:p>
            <a:r>
              <a:rPr lang="en-US" dirty="0" smtClean="0"/>
              <a:t>Decide on one thing that really helps you learn English: share</a:t>
            </a:r>
          </a:p>
          <a:p>
            <a:r>
              <a:rPr lang="en-US" dirty="0" smtClean="0"/>
              <a:t>Find someone who... (has at least one brother, likes pizza, chews chewing gum ... 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Tip #11: Use group work regularly for speaking activities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15381"/>
            <a:ext cx="7886700" cy="3561582"/>
          </a:xfrm>
        </p:spPr>
        <p:txBody>
          <a:bodyPr/>
          <a:lstStyle/>
          <a:p>
            <a:pPr algn="ctr"/>
            <a:r>
              <a:rPr lang="en-US" smtClean="0"/>
              <a:t>Group work dramatically increases the amount of speaking practice each student can get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 if some time is wasted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792361"/>
            <a:ext cx="6686550" cy="3384602"/>
          </a:xfrm>
        </p:spPr>
        <p:txBody>
          <a:bodyPr/>
          <a:lstStyle/>
          <a:p>
            <a:r>
              <a:rPr lang="en-US" smtClean="0"/>
              <a:t>... getting in and out of groups</a:t>
            </a:r>
          </a:p>
          <a:p>
            <a:r>
              <a:rPr lang="en-US" smtClean="0"/>
              <a:t>... using L1</a:t>
            </a:r>
          </a:p>
          <a:p>
            <a:r>
              <a:rPr lang="en-US" smtClean="0"/>
              <a:t>Even so ...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6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89239"/>
            <a:ext cx="7886700" cy="3787724"/>
          </a:xfrm>
        </p:spPr>
        <p:txBody>
          <a:bodyPr/>
          <a:lstStyle/>
          <a:p>
            <a:r>
              <a:rPr lang="en-US" smtClean="0"/>
              <a:t>Each student will have much more time to practice speaking in English than they would have had in a full-class discussion.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#12: Don’t over-use group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66219"/>
            <a:ext cx="7886700" cy="3610744"/>
          </a:xfrm>
        </p:spPr>
        <p:txBody>
          <a:bodyPr/>
          <a:lstStyle/>
          <a:p>
            <a:pPr algn="ctr"/>
            <a:r>
              <a:rPr lang="en-US" smtClean="0"/>
              <a:t>Don’t use group work too much outside oral fluency tasks.</a:t>
            </a:r>
          </a:p>
          <a:p>
            <a:pPr algn="ctr"/>
            <a:r>
              <a:rPr lang="en-US" smtClean="0"/>
              <a:t>Group work is not a value in itself.</a:t>
            </a:r>
          </a:p>
          <a:p>
            <a:pPr algn="ctr"/>
            <a:r>
              <a:rPr lang="en-US" smtClean="0"/>
              <a:t>It may lower amount of learning going 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49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#1: Speaking tasks: Short and often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54709"/>
            <a:ext cx="7886700" cy="3522253"/>
          </a:xfrm>
        </p:spPr>
        <p:txBody>
          <a:bodyPr/>
          <a:lstStyle/>
          <a:p>
            <a:pPr algn="ctr"/>
            <a:r>
              <a:rPr lang="en-US" dirty="0" smtClean="0"/>
              <a:t>More than once a week</a:t>
            </a:r>
          </a:p>
          <a:p>
            <a:pPr algn="ctr"/>
            <a:r>
              <a:rPr lang="en-US" dirty="0" smtClean="0"/>
              <a:t>Better too short than too long</a:t>
            </a:r>
          </a:p>
          <a:p>
            <a:pPr algn="ctr"/>
            <a:r>
              <a:rPr lang="en-US" dirty="0" smtClean="0"/>
              <a:t>Tell them in advance how long it’s going to go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97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Because ...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20413"/>
            <a:ext cx="7886700" cy="38565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Time-wasting getting in and out of groups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‘Sharing of ignorance’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Students are ‘busy’ but not learning much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Some students may be doing nothing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Discipline problems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63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 if you use it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... make sure you can justify it in terms of learning / educational outcomes.</a:t>
            </a:r>
          </a:p>
          <a:p>
            <a:r>
              <a:rPr lang="en-US" smtClean="0"/>
              <a:t>... ask yourself if better outcomes might not be obtained through full-class or individual work?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 short: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00747"/>
            <a:ext cx="7886700" cy="3876215"/>
          </a:xfrm>
        </p:spPr>
        <p:txBody>
          <a:bodyPr/>
          <a:lstStyle/>
          <a:p>
            <a:r>
              <a:rPr lang="en-US" dirty="0" smtClean="0"/>
              <a:t>The main advantage of group work is that it gives lots of students opportunities to talk;</a:t>
            </a:r>
          </a:p>
          <a:p>
            <a:r>
              <a:rPr lang="en-US" dirty="0" smtClean="0"/>
              <a:t>elsewhere</a:t>
            </a:r>
          </a:p>
          <a:p>
            <a:r>
              <a:rPr lang="en-US" smtClean="0"/>
              <a:t>may </a:t>
            </a:r>
            <a:r>
              <a:rPr lang="en-US" dirty="0" smtClean="0"/>
              <a:t>or may not be learning-productive:</a:t>
            </a:r>
          </a:p>
          <a:p>
            <a:r>
              <a:rPr lang="en-US" dirty="0" smtClean="0"/>
              <a:t>Your decision: professional judgement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5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Tip #13: Instructions 1: Give instructions </a:t>
            </a:r>
            <a:r>
              <a:rPr lang="en-US" u="sng" smtClean="0"/>
              <a:t>before</a:t>
            </a:r>
            <a:r>
              <a:rPr lang="en-US" smtClean="0"/>
              <a:t> dividing into groups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51355"/>
            <a:ext cx="7886700" cy="3325608"/>
          </a:xfrm>
        </p:spPr>
        <p:txBody>
          <a:bodyPr/>
          <a:lstStyle/>
          <a:p>
            <a:pPr algn="ctr"/>
            <a:r>
              <a:rPr lang="en-US" smtClean="0"/>
              <a:t>If you put them into groups and then give instructions ...</a:t>
            </a:r>
          </a:p>
          <a:p>
            <a:pPr algn="ctr"/>
            <a:r>
              <a:rPr lang="en-US" smtClean="0"/>
              <a:t>They are less likely to attend.</a:t>
            </a:r>
          </a:p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4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#14: Instructions 2: It’s OK to use L1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06662"/>
            <a:ext cx="7886700" cy="4351338"/>
          </a:xfrm>
        </p:spPr>
        <p:txBody>
          <a:bodyPr/>
          <a:lstStyle/>
          <a:p>
            <a:r>
              <a:rPr lang="en-US" smtClean="0"/>
              <a:t>Giving instructions in L1 </a:t>
            </a:r>
          </a:p>
          <a:p>
            <a:r>
              <a:rPr lang="en-US" smtClean="0"/>
              <a:t>... ensures they are understood</a:t>
            </a:r>
          </a:p>
          <a:p>
            <a:r>
              <a:rPr lang="en-US" smtClean="0"/>
              <a:t>... cuts down on teacher talk time</a:t>
            </a:r>
          </a:p>
          <a:p>
            <a:r>
              <a:rPr lang="en-US" smtClean="0"/>
              <a:t>... increases time left for student talk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09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But of course this also depends on the level of the class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general:</a:t>
            </a:r>
          </a:p>
          <a:p>
            <a:r>
              <a:rPr lang="en-US" dirty="0" smtClean="0">
                <a:effectLst>
                  <a:glow rad="127000">
                    <a:schemeClr val="accent1">
                      <a:lumMod val="40000"/>
                      <a:lumOff val="60000"/>
                    </a:schemeClr>
                  </a:glow>
                </a:effectLst>
              </a:rPr>
              <a:t>High School: give instructions in English</a:t>
            </a:r>
          </a:p>
          <a:p>
            <a:r>
              <a:rPr lang="en-US" dirty="0" smtClean="0"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</a:rPr>
              <a:t>Elementary: give instructions in </a:t>
            </a:r>
            <a:r>
              <a:rPr lang="en-US" dirty="0" smtClean="0"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</a:rPr>
              <a:t>L1</a:t>
            </a:r>
            <a:endParaRPr lang="en-US" dirty="0" smtClean="0">
              <a:effectLst>
                <a:glow rad="127000">
                  <a:schemeClr val="accent4">
                    <a:lumMod val="40000"/>
                    <a:lumOff val="60000"/>
                  </a:schemeClr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#15: Instructions 3: Do a rehearsal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they are going to be working independently in groups or pairs...</a:t>
            </a:r>
          </a:p>
          <a:p>
            <a:r>
              <a:rPr lang="en-US" smtClean="0"/>
              <a:t>... It helps to do a full-class rehearsal with a volunteer student or two, to demonstrate what the procedure is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#16: Don’t worry if they speak L1 occasionally in group work...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mtClean="0"/>
              <a:t>... As long as most of the talk is in English!</a:t>
            </a:r>
          </a:p>
          <a:p>
            <a:pPr>
              <a:lnSpc>
                <a:spcPct val="150000"/>
              </a:lnSpc>
            </a:pPr>
            <a:r>
              <a:rPr lang="en-US" smtClean="0"/>
              <a:t>the goal: between 70-100% English.</a:t>
            </a:r>
          </a:p>
          <a:p>
            <a:pPr>
              <a:lnSpc>
                <a:spcPct val="150000"/>
              </a:lnSpc>
            </a:pPr>
            <a:r>
              <a:rPr lang="en-US" smtClean="0"/>
              <a:t>Ask them later?</a:t>
            </a:r>
          </a:p>
          <a:p>
            <a:pPr>
              <a:lnSpc>
                <a:spcPct val="150000"/>
              </a:lnSpc>
            </a:pPr>
            <a:r>
              <a:rPr lang="en-US" smtClean="0"/>
              <a:t>Appoint a monitor?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67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Activity 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48231"/>
            <a:ext cx="7886700" cy="3728731"/>
          </a:xfrm>
        </p:spPr>
        <p:txBody>
          <a:bodyPr/>
          <a:lstStyle/>
          <a:p>
            <a:pPr algn="ctr"/>
            <a:r>
              <a:rPr lang="en-US" dirty="0" smtClean="0"/>
              <a:t>Talk about what you think a good friend should do, or be.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8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Activity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64541"/>
            <a:ext cx="7886700" cy="3512421"/>
          </a:xfrm>
        </p:spPr>
        <p:txBody>
          <a:bodyPr/>
          <a:lstStyle/>
          <a:p>
            <a:r>
              <a:rPr lang="en-US" dirty="0" smtClean="0"/>
              <a:t>Come to a consensus on what you think are the top ten characteristics of a good friend.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rough guide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31923"/>
            <a:ext cx="7886700" cy="3945040"/>
          </a:xfrm>
        </p:spPr>
        <p:txBody>
          <a:bodyPr/>
          <a:lstStyle/>
          <a:p>
            <a:pPr algn="ctr"/>
            <a:r>
              <a:rPr lang="en-US" dirty="0" smtClean="0"/>
              <a:t>Twice – three times a week</a:t>
            </a:r>
          </a:p>
          <a:p>
            <a:pPr algn="ctr"/>
            <a:r>
              <a:rPr lang="en-US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5-10 minutes</a:t>
            </a:r>
          </a:p>
          <a:p>
            <a:pPr algn="ctr"/>
            <a:r>
              <a:rPr lang="en-US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10-15 </a:t>
            </a:r>
            <a:r>
              <a:rPr lang="en-US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minutes</a:t>
            </a:r>
            <a:endParaRPr lang="en-US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#17: Tell them to DO something (not just ‘talk about...’)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51355"/>
            <a:ext cx="7886700" cy="3325608"/>
          </a:xfrm>
        </p:spPr>
        <p:txBody>
          <a:bodyPr/>
          <a:lstStyle/>
          <a:p>
            <a:r>
              <a:rPr lang="en-US" smtClean="0"/>
              <a:t>Base the activity on a task, with a clear visible/audible outcome.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8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examples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glow rad="127000">
                    <a:schemeClr val="accent4">
                      <a:lumMod val="20000"/>
                      <a:lumOff val="80000"/>
                    </a:schemeClr>
                  </a:glow>
                </a:effectLst>
              </a:rPr>
              <a:t>A picture (joint picture dictation)</a:t>
            </a:r>
          </a:p>
          <a:p>
            <a:r>
              <a:rPr lang="en-US" dirty="0" smtClean="0"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</a:effectLst>
              </a:rPr>
              <a:t>Agree on:</a:t>
            </a:r>
          </a:p>
          <a:p>
            <a:r>
              <a:rPr lang="en-US" dirty="0"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</a:effectLst>
              </a:rPr>
              <a:t> </a:t>
            </a:r>
            <a:r>
              <a:rPr lang="en-US" dirty="0" smtClean="0"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</a:effectLst>
              </a:rPr>
              <a:t>  A list (</a:t>
            </a:r>
            <a:r>
              <a:rPr lang="en-US" dirty="0" smtClean="0">
                <a:effectLst>
                  <a:glow rad="127000">
                    <a:schemeClr val="accent1">
                      <a:lumMod val="20000"/>
                      <a:lumOff val="80000"/>
                    </a:schemeClr>
                  </a:glow>
                </a:effectLst>
              </a:rPr>
              <a:t>qualities of</a:t>
            </a:r>
            <a:r>
              <a:rPr lang="en-US" dirty="0" smtClean="0">
                <a:effectLst>
                  <a:glow rad="127000">
                    <a:schemeClr val="accent1">
                      <a:lumMod val="20000"/>
                      <a:lumOff val="80000"/>
                    </a:schemeClr>
                  </a:glow>
                </a:effectLst>
              </a:rPr>
              <a:t>...,</a:t>
            </a:r>
            <a:r>
              <a:rPr lang="en-US" dirty="0" smtClean="0"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</a:effectLst>
              </a:rPr>
              <a:t>)</a:t>
            </a:r>
            <a:endParaRPr lang="en-US" dirty="0" smtClean="0">
              <a:effectLst>
                <a:glow rad="127000">
                  <a:schemeClr val="accent6">
                    <a:lumMod val="20000"/>
                    <a:lumOff val="80000"/>
                  </a:schemeClr>
                </a:glow>
              </a:effectLst>
            </a:endParaRPr>
          </a:p>
          <a:p>
            <a:r>
              <a:rPr lang="en-US" dirty="0" smtClean="0"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</a:effectLst>
              </a:rPr>
              <a:t>   </a:t>
            </a:r>
            <a:endParaRPr lang="en-US" dirty="0">
              <a:effectLst>
                <a:glow rad="127000">
                  <a:schemeClr val="accent6">
                    <a:lumMod val="20000"/>
                    <a:lumOff val="80000"/>
                  </a:schemeClr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3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#18: Use Reader’s Theater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67897"/>
            <a:ext cx="7886700" cy="3709066"/>
          </a:xfrm>
        </p:spPr>
        <p:txBody>
          <a:bodyPr/>
          <a:lstStyle/>
          <a:p>
            <a:r>
              <a:rPr lang="en-US" smtClean="0"/>
              <a:t>Students rehearse and perform an artistic reading of a text.</a:t>
            </a:r>
          </a:p>
          <a:p>
            <a:r>
              <a:rPr lang="en-US"/>
              <a:t>T</a:t>
            </a:r>
            <a:r>
              <a:rPr lang="en-US" smtClean="0"/>
              <a:t>he goal: to get across the meaning to the audience and make an impact. </a:t>
            </a:r>
          </a:p>
          <a:p>
            <a:r>
              <a:rPr lang="en-US" smtClean="0"/>
              <a:t>All members of the group have to take part in the performance.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9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They should think about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2876" y="1825625"/>
            <a:ext cx="682247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Individual versus choral</a:t>
            </a:r>
          </a:p>
          <a:p>
            <a:r>
              <a:rPr lang="en-US" smtClean="0"/>
              <a:t>Volume </a:t>
            </a:r>
          </a:p>
          <a:p>
            <a:r>
              <a:rPr lang="en-US" smtClean="0"/>
              <a:t>Speed</a:t>
            </a:r>
          </a:p>
          <a:p>
            <a:r>
              <a:rPr lang="en-US" smtClean="0"/>
              <a:t>Intonation</a:t>
            </a:r>
          </a:p>
          <a:p>
            <a:r>
              <a:rPr lang="en-US" smtClean="0"/>
              <a:t>Pausing</a:t>
            </a:r>
          </a:p>
          <a:p>
            <a:r>
              <a:rPr lang="en-US" smtClean="0"/>
              <a:t>Repetition</a:t>
            </a:r>
          </a:p>
          <a:p>
            <a:r>
              <a:rPr lang="en-US" smtClean="0"/>
              <a:t>Use of gesture and body movement</a:t>
            </a:r>
          </a:p>
          <a:p>
            <a:r>
              <a:rPr lang="en-US"/>
              <a:t>P</a:t>
            </a:r>
            <a:r>
              <a:rPr lang="en-US" smtClean="0"/>
              <a:t>rops? </a:t>
            </a:r>
          </a:p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#19: It’s OK to correct during fluency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general, we don’t want to interrupt a student who is speaking in an oral fluency activity. </a:t>
            </a:r>
          </a:p>
          <a:p>
            <a:r>
              <a:rPr lang="en-US" smtClean="0"/>
              <a:t>But occasionally it may be a good thing to do.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3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not?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Correction may disturb and discourage the student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The main aim is fluency: mistakes don’t matter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You may break the ‘momentum’ of the activity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Students may be more motivated if they aren’t worried about making mistakes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1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yes?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The students may want you to correct them.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The mistake may ‘fossilize’ if you don’t correct 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It’s a useful learning opportunity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5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068"/>
          </a:xfrm>
        </p:spPr>
        <p:txBody>
          <a:bodyPr/>
          <a:lstStyle/>
          <a:p>
            <a:r>
              <a:rPr lang="en-US" smtClean="0"/>
              <a:t>It’s all true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28650" y="1278195"/>
            <a:ext cx="3886200" cy="489876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Correction may disturb and discourage the student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The main aim is fluency: mistakes don’t matter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You may break the ‘momentum’ of the activity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Students may be more motivated if they aren’t worried about making mistakes</a:t>
            </a:r>
          </a:p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29150" y="1278195"/>
            <a:ext cx="3886200" cy="489876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The students may want you to correct them.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The mistake may ‘fossilize’ if you don’t correct 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It’s a useful learning opportunity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27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Professional judgement again!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49909"/>
            <a:ext cx="7886700" cy="3827053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en-US" smtClean="0"/>
              <a:t>But remember: it </a:t>
            </a:r>
            <a:r>
              <a:rPr lang="en-US" b="1" smtClean="0"/>
              <a:t>is</a:t>
            </a:r>
            <a:r>
              <a:rPr lang="en-US" smtClean="0"/>
              <a:t> an option. </a:t>
            </a:r>
          </a:p>
          <a:p>
            <a:pPr algn="ctr">
              <a:lnSpc>
                <a:spcPct val="200000"/>
              </a:lnSpc>
            </a:pPr>
            <a:r>
              <a:rPr lang="en-US" smtClean="0"/>
              <a:t>Ask the students?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1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#:20 Ask the students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43199"/>
            <a:ext cx="7886700" cy="3433763"/>
          </a:xfrm>
        </p:spPr>
        <p:txBody>
          <a:bodyPr/>
          <a:lstStyle/>
          <a:p>
            <a:r>
              <a:rPr lang="en-US" smtClean="0"/>
              <a:t>Don’t wait until the end of the year to get feedback from students.</a:t>
            </a:r>
          </a:p>
          <a:p>
            <a:r>
              <a:rPr lang="en-US" smtClean="0"/>
              <a:t>Get them to write answers that you can study later.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1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#2: Keep it simple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Don’t get into complicated scoring systems for competitive games.</a:t>
            </a:r>
          </a:p>
          <a:p>
            <a:r>
              <a:rPr lang="en-US" smtClean="0"/>
              <a:t>Keep the preparation to a minimum.</a:t>
            </a:r>
          </a:p>
          <a:p>
            <a:r>
              <a:rPr lang="en-US" smtClean="0"/>
              <a:t>Don’t use board games with bits that have to be given out and collected and may get lost...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Focus on: ‘What helps you learn’?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(i.e. </a:t>
            </a:r>
            <a:r>
              <a:rPr lang="en-US" b="1" smtClean="0"/>
              <a:t>NOT</a:t>
            </a:r>
            <a:r>
              <a:rPr lang="en-US" smtClean="0"/>
              <a:t>: what do you enjoy? what do you like doing?)</a:t>
            </a:r>
          </a:p>
          <a:p>
            <a:r>
              <a:rPr lang="en-US" smtClean="0"/>
              <a:t>What really helps you to practice speaking in English lessons?</a:t>
            </a:r>
          </a:p>
          <a:p>
            <a:r>
              <a:rPr lang="en-US" smtClean="0"/>
              <a:t>What stops you from speaking?</a:t>
            </a:r>
          </a:p>
          <a:p>
            <a:r>
              <a:rPr lang="en-US" smtClean="0"/>
              <a:t>Any suggestions to me (the teacher) how to help you with your speaking?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</a:t>
            </a:r>
            <a:r>
              <a:rPr lang="en-US" smtClean="0"/>
              <a:t>hanks for your attention and participation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pennyur@gmail.com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9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Now: how about some tips from you?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 #3: Teach, don’t test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810" y="2619631"/>
            <a:ext cx="7032539" cy="3557331"/>
          </a:xfrm>
        </p:spPr>
        <p:txBody>
          <a:bodyPr/>
          <a:lstStyle/>
          <a:p>
            <a:r>
              <a:rPr lang="en-US" smtClean="0"/>
              <a:t>There’s a big difference. </a:t>
            </a:r>
          </a:p>
          <a:p>
            <a:r>
              <a:rPr lang="en-US" smtClean="0"/>
              <a:t>Teaching: in order for students to learn</a:t>
            </a:r>
          </a:p>
          <a:p>
            <a:r>
              <a:rPr lang="en-US" smtClean="0"/>
              <a:t>Testing: in order to assess what they know.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26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examples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483549"/>
              </p:ext>
            </p:extLst>
          </p:nvPr>
        </p:nvGraphicFramePr>
        <p:xfrm>
          <a:off x="383457" y="1825625"/>
          <a:ext cx="8386917" cy="403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639"/>
                <a:gridCol w="2795639"/>
                <a:gridCol w="2795639"/>
              </a:tblGrid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Task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For teaching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For assessment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Group discussions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Personal interviews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Learning presentations by heart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25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examples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021386"/>
              </p:ext>
            </p:extLst>
          </p:nvPr>
        </p:nvGraphicFramePr>
        <p:xfrm>
          <a:off x="383457" y="1825625"/>
          <a:ext cx="8386917" cy="403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639"/>
                <a:gridCol w="2795639"/>
                <a:gridCol w="2795639"/>
              </a:tblGrid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Task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For teaching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For assessment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Group discussions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Excellent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Pretty</a:t>
                      </a:r>
                      <a:r>
                        <a:rPr lang="en-US" sz="2800" b="1" baseline="0" smtClean="0">
                          <a:solidFill>
                            <a:schemeClr val="tx1"/>
                          </a:solidFill>
                        </a:rPr>
                        <a:t> useless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Personal interviews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Learning presentations by heart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0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examples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518110"/>
              </p:ext>
            </p:extLst>
          </p:nvPr>
        </p:nvGraphicFramePr>
        <p:xfrm>
          <a:off x="383457" y="1825625"/>
          <a:ext cx="8386917" cy="403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639"/>
                <a:gridCol w="2795639"/>
                <a:gridCol w="2795639"/>
              </a:tblGrid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Task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For teaching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For assessment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Group discussions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Excellent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Pretty</a:t>
                      </a:r>
                      <a:r>
                        <a:rPr lang="en-US" sz="2800" b="1" baseline="0" smtClean="0">
                          <a:solidFill>
                            <a:schemeClr val="tx1"/>
                          </a:solidFill>
                        </a:rPr>
                        <a:t> useless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Personal interviews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Of limited use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Excellent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26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</a:rPr>
                        <a:t>Learning presentations by heart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2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1a.potx" id="{082F2907-2324-46C0-A780-A979EFFFF5EF}" vid="{58532D4B-BCEF-422E-AB04-10656229E7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</TotalTime>
  <Words>1411</Words>
  <Application>Microsoft Office PowerPoint</Application>
  <PresentationFormat>‫הצגה על המסך (4:3)</PresentationFormat>
  <Paragraphs>270</Paragraphs>
  <Slides>52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52</vt:i4>
      </vt:variant>
    </vt:vector>
  </HeadingPairs>
  <TitlesOfParts>
    <vt:vector size="58" baseType="lpstr">
      <vt:lpstr>Arial</vt:lpstr>
      <vt:lpstr>Calibri</vt:lpstr>
      <vt:lpstr>Calibri Light</vt:lpstr>
      <vt:lpstr>Frutiger LT Std 65 Bold</vt:lpstr>
      <vt:lpstr>Times</vt:lpstr>
      <vt:lpstr>Office Theme</vt:lpstr>
      <vt:lpstr>Twenty teaching tips</vt:lpstr>
      <vt:lpstr>Color-coding</vt:lpstr>
      <vt:lpstr>Tip #1: Speaking tasks: Short and often</vt:lpstr>
      <vt:lpstr>A rough guide</vt:lpstr>
      <vt:lpstr>Tip #2: Keep it simple</vt:lpstr>
      <vt:lpstr>Tip #3: Teach, don’t test</vt:lpstr>
      <vt:lpstr>Some examples</vt:lpstr>
      <vt:lpstr>Some examples</vt:lpstr>
      <vt:lpstr>Some examples</vt:lpstr>
      <vt:lpstr>Some examples</vt:lpstr>
      <vt:lpstr>Tip #4: Get them to learn by heart</vt:lpstr>
      <vt:lpstr>מצגת של PowerPoint</vt:lpstr>
      <vt:lpstr>Tip #5: Gradual erase</vt:lpstr>
      <vt:lpstr>מצגת של PowerPoint</vt:lpstr>
      <vt:lpstr>מצגת של PowerPoint</vt:lpstr>
      <vt:lpstr>מצגת של PowerPoint</vt:lpstr>
      <vt:lpstr>Tip #6: Vary performance</vt:lpstr>
      <vt:lpstr>Tip #7: Use time limits</vt:lpstr>
      <vt:lpstr>Examples</vt:lpstr>
      <vt:lpstr>Two variations on the time limit</vt:lpstr>
      <vt:lpstr>Tip #8: Use ‘recall’ </vt:lpstr>
      <vt:lpstr>Tip #9: Let them call out </vt:lpstr>
      <vt:lpstr>מצגת של PowerPoint</vt:lpstr>
      <vt:lpstr>Tip #10: Use ‘mingling’ </vt:lpstr>
      <vt:lpstr>Other mingling tasks</vt:lpstr>
      <vt:lpstr>Tip #11: Use group work regularly for speaking activities</vt:lpstr>
      <vt:lpstr>Even if some time is wasted</vt:lpstr>
      <vt:lpstr>מצגת של PowerPoint</vt:lpstr>
      <vt:lpstr>Tip #12: Don’t over-use group work</vt:lpstr>
      <vt:lpstr>Because ...</vt:lpstr>
      <vt:lpstr>So if you use it</vt:lpstr>
      <vt:lpstr>In short:</vt:lpstr>
      <vt:lpstr>Tip #13: Instructions 1: Give instructions before dividing into groups</vt:lpstr>
      <vt:lpstr>Tip #14: Instructions 2: It’s OK to use L1</vt:lpstr>
      <vt:lpstr>But of course this also depends on the level of the class</vt:lpstr>
      <vt:lpstr>Tip #15: Instructions 3: Do a rehearsal</vt:lpstr>
      <vt:lpstr>Tip #16: Don’t worry if they speak L1 occasionally in group work...</vt:lpstr>
      <vt:lpstr>Activity 1</vt:lpstr>
      <vt:lpstr>Activity 2</vt:lpstr>
      <vt:lpstr>Tip #17: Tell them to DO something (not just ‘talk about...’)</vt:lpstr>
      <vt:lpstr>Some examples</vt:lpstr>
      <vt:lpstr>Tip #18: Use Reader’s Theater</vt:lpstr>
      <vt:lpstr>They should think about</vt:lpstr>
      <vt:lpstr>Tip #19: It’s OK to correct during fluency work</vt:lpstr>
      <vt:lpstr>Why not?</vt:lpstr>
      <vt:lpstr>Why yes?</vt:lpstr>
      <vt:lpstr>It’s all true</vt:lpstr>
      <vt:lpstr>Professional judgement again!</vt:lpstr>
      <vt:lpstr>Tip #:20 Ask the students</vt:lpstr>
      <vt:lpstr>Focus on: ‘What helps you learn’?</vt:lpstr>
      <vt:lpstr>Thanks for your attention and participation</vt:lpstr>
      <vt:lpstr>Now: how about some tips from you?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 Ur</dc:creator>
  <cp:lastModifiedBy>user</cp:lastModifiedBy>
  <cp:revision>90</cp:revision>
  <dcterms:created xsi:type="dcterms:W3CDTF">2014-06-06T05:21:22Z</dcterms:created>
  <dcterms:modified xsi:type="dcterms:W3CDTF">2018-08-12T16:18:59Z</dcterms:modified>
</cp:coreProperties>
</file>