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4"/>
  </p:sldMasterIdLst>
  <p:notesMasterIdLst>
    <p:notesMasterId r:id="rId15"/>
  </p:notesMasterIdLst>
  <p:sldIdLst>
    <p:sldId id="257" r:id="rId5"/>
    <p:sldId id="256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</p:sldIdLst>
  <p:sldSz cx="12192000" cy="6858000"/>
  <p:notesSz cx="6858000" cy="9144000"/>
  <p:embeddedFontLs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Open Sans" panose="020B0606030504020204" pitchFamily="34" charset="0"/>
      <p:regular r:id="rId20"/>
      <p:bold r:id="rId21"/>
      <p:italic r:id="rId22"/>
      <p:boldItalic r:id="rId23"/>
    </p:embeddedFont>
    <p:embeddedFont>
      <p:font typeface="Play" panose="020B0604020202020204" charset="0"/>
      <p:regular r:id="rId24"/>
      <p:bold r:id="rId2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26" roundtripDataSignature="AMtx7mj3Hyqm5mHvHGRgg3R4UoFd/AUamg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אורית צאירי" initials="" lastIdx="1" clrIdx="0"/>
  <p:cmAuthor id="1" name="Efrat Friedman" initials="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76767"/>
    <a:srgbClr val="777777"/>
    <a:srgbClr val="8B9070"/>
    <a:srgbClr val="5F6A63"/>
    <a:srgbClr val="838080"/>
    <a:srgbClr val="7F7F7F"/>
    <a:srgbClr val="D8D8D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606" autoAdjust="0"/>
    <p:restoredTop sz="89059" autoAdjust="0"/>
  </p:normalViewPr>
  <p:slideViewPr>
    <p:cSldViewPr snapToGrid="0">
      <p:cViewPr>
        <p:scale>
          <a:sx n="60" d="100"/>
          <a:sy n="60" d="100"/>
        </p:scale>
        <p:origin x="797" y="31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font" Target="fonts/font3.fntdata"/><Relationship Id="rId26" Type="http://customschemas.google.com/relationships/presentationmetadata" Target="metadata"/><Relationship Id="rId3" Type="http://schemas.openxmlformats.org/officeDocument/2006/relationships/customXml" Target="../customXml/item3.xml"/><Relationship Id="rId21" Type="http://schemas.openxmlformats.org/officeDocument/2006/relationships/font" Target="fonts/font6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2" Type="http://schemas.openxmlformats.org/officeDocument/2006/relationships/customXml" Target="../customXml/item2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9.fntdata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font" Target="fonts/font4.fntdata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7.fntdata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iw-IL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4" name="Google Shape;104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iw-IL" sz="1200" b="1" dirty="0">
                <a:latin typeface="Calibri"/>
                <a:ea typeface="Calibri"/>
                <a:cs typeface="Calibri"/>
                <a:sym typeface="Calibri"/>
              </a:rPr>
              <a:t>פתיחה </a:t>
            </a:r>
            <a:r>
              <a:rPr lang="he-IL" sz="1200" b="1" dirty="0">
                <a:latin typeface="Calibri"/>
                <a:ea typeface="Calibri"/>
                <a:cs typeface="Calibri"/>
                <a:sym typeface="Calibri"/>
              </a:rPr>
              <a:t>– 10 דקות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iw-IL" dirty="0">
                <a:latin typeface="Calibri"/>
                <a:ea typeface="Calibri"/>
                <a:cs typeface="Calibri"/>
                <a:sym typeface="Calibri"/>
              </a:rPr>
              <a:t>שלום לכולם/ן,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iw-IL" dirty="0">
                <a:latin typeface="Calibri"/>
                <a:ea typeface="Calibri"/>
                <a:cs typeface="Calibri"/>
                <a:sym typeface="Calibri"/>
              </a:rPr>
              <a:t>אנחנו מתקרבים/ות לסיום המסע שלנו יחד. 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iw-IL" dirty="0">
                <a:latin typeface="Calibri"/>
                <a:ea typeface="Calibri"/>
                <a:cs typeface="Calibri"/>
                <a:sym typeface="Calibri"/>
              </a:rPr>
              <a:t> עברנו הרבה חוויות במהלך תוכנית המנהיגות הסביבתית שלנו. אני בטוח/ה שאתם נרגשים/ות לקראת הצגות הפרויקטים שלכם/ן בפני קהל,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iw-IL" dirty="0">
                <a:latin typeface="Calibri"/>
                <a:ea typeface="Calibri"/>
                <a:cs typeface="Calibri"/>
                <a:sym typeface="Calibri"/>
              </a:rPr>
              <a:t>אך היום נעצור ונקדיש את המפגש הזה להתבונן רגע יחד לאחור - מה חווינו, מה למדנו, איך צמחנו והתפתחנו, וננסה להסיק מסקנות לעתיד.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5" name="Google Shape;105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-IL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4" name="Google Shape;314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15" name="Google Shape;315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iw-IL"/>
              <a:t>10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7" name="Google Shape;87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iw-IL">
                <a:latin typeface="Calibri"/>
                <a:ea typeface="Calibri"/>
                <a:cs typeface="Calibri"/>
                <a:sym typeface="Calibri"/>
              </a:rPr>
              <a:t>מהלך המפגש: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iw-IL">
                <a:latin typeface="Calibri"/>
                <a:ea typeface="Calibri"/>
                <a:cs typeface="Calibri"/>
                <a:sym typeface="Calibri"/>
              </a:rPr>
              <a:t>במפגש זה התלמידים/ות יזכרו בשלבי התהליך שעברו מתחילת התוכנית, ישתתפו בפעילות רפלקציה אישית וקבוצתית.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iw-IL">
                <a:latin typeface="Calibri"/>
                <a:ea typeface="Calibri"/>
                <a:cs typeface="Calibri"/>
                <a:sym typeface="Calibri"/>
              </a:rPr>
              <a:t>לבסוף, נסכם יחד את החוויות בתוכנית. 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" name="Google Shape;88;p2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-IL"/>
              <a:t>2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5" name="Google Shape;115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iw-IL">
                <a:latin typeface="Calibri"/>
                <a:ea typeface="Calibri"/>
                <a:cs typeface="Calibri"/>
                <a:sym typeface="Calibri"/>
              </a:rPr>
              <a:t>בואו נתחיל בהזכרות משותפת  - מה היה לנו בתוכנית? מי זוכר/ת איך התחלנו?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1750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alibri"/>
              <a:buChar char="●"/>
            </a:pPr>
            <a:r>
              <a:rPr lang="iw-IL">
                <a:latin typeface="Calibri"/>
                <a:ea typeface="Calibri"/>
                <a:cs typeface="Calibri"/>
                <a:sym typeface="Calibri"/>
              </a:rPr>
              <a:t>בהתחלה, נחשפנו לאתגר הסביבתי הגדול וגם לכוח שלנו כקבוצה שיכולה להוביל שינוי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1750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alibri"/>
              <a:buChar char="●"/>
            </a:pPr>
            <a:r>
              <a:rPr lang="iw-IL">
                <a:latin typeface="Calibri"/>
                <a:ea typeface="Calibri"/>
                <a:cs typeface="Calibri"/>
                <a:sym typeface="Calibri"/>
              </a:rPr>
              <a:t>הכרנו את ארבעת הנושאים הבוערים על הפרק ואז בחרנו יחד את הנושא לאתגר שלנו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1750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alibri"/>
              <a:buChar char="●"/>
            </a:pPr>
            <a:r>
              <a:rPr lang="iw-IL">
                <a:latin typeface="Calibri"/>
                <a:ea typeface="Calibri"/>
                <a:cs typeface="Calibri"/>
                <a:sym typeface="Calibri"/>
              </a:rPr>
              <a:t>חקרנו יחד לעומק את הנושא הנבחר, באינטרנט וגם בסביבה הקרובה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1750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alibri"/>
              <a:buChar char="●"/>
            </a:pPr>
            <a:r>
              <a:rPr lang="iw-IL">
                <a:latin typeface="Calibri"/>
                <a:ea typeface="Calibri"/>
                <a:cs typeface="Calibri"/>
                <a:sym typeface="Calibri"/>
              </a:rPr>
              <a:t>הכרנו מיומנויות שעזרו לנו לעבוד בצוות בצורה הטובה ביותר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1750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alibri"/>
              <a:buChar char="●"/>
            </a:pPr>
            <a:r>
              <a:rPr lang="iw-IL">
                <a:latin typeface="Calibri"/>
                <a:ea typeface="Calibri"/>
                <a:cs typeface="Calibri"/>
                <a:sym typeface="Calibri"/>
              </a:rPr>
              <a:t>העלינו יחד רעיונות לפרויקטים ובחרנו פרויקט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1750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alibri"/>
              <a:buChar char="●"/>
            </a:pPr>
            <a:r>
              <a:rPr lang="iw-IL">
                <a:latin typeface="Calibri"/>
                <a:ea typeface="Calibri"/>
                <a:cs typeface="Calibri"/>
                <a:sym typeface="Calibri"/>
              </a:rPr>
              <a:t>מצאנו בקהילה הקרובה את השותפים המתאימים לפרויקט שלנו 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1750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alibri"/>
              <a:buChar char="●"/>
            </a:pPr>
            <a:r>
              <a:rPr lang="iw-IL">
                <a:latin typeface="Calibri"/>
                <a:ea typeface="Calibri"/>
                <a:cs typeface="Calibri"/>
                <a:sym typeface="Calibri"/>
              </a:rPr>
              <a:t>יצאנו לדרך!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1750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alibri"/>
              <a:buChar char="●"/>
            </a:pPr>
            <a:r>
              <a:rPr lang="iw-IL">
                <a:latin typeface="Calibri"/>
                <a:ea typeface="Calibri"/>
                <a:cs typeface="Calibri"/>
                <a:sym typeface="Calibri"/>
              </a:rPr>
              <a:t>כעת, אנחנו מתאמנים על הצגת הפרויקט בפני קהל ואפילו למדנו לתת משוב אחד לשני/ה כדי לעזור זה לזו להשתפר. 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6" name="Google Shape;116;p2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iw-IL"/>
              <a:t>3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7" name="Google Shape;177;p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iw-IL" b="1" u="sng" dirty="0">
                <a:latin typeface="Calibri"/>
                <a:ea typeface="Calibri"/>
                <a:cs typeface="Calibri"/>
                <a:sym typeface="Calibri"/>
              </a:rPr>
              <a:t>משחק רפלקציה אישית - מעגל בתוך מעגל 15 דקות: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iw-IL" dirty="0">
                <a:latin typeface="Calibri"/>
                <a:ea typeface="Calibri"/>
                <a:cs typeface="Calibri"/>
                <a:sym typeface="Calibri"/>
              </a:rPr>
              <a:t>נסדר כיסאות בשני מעגלים: מעגל פנימי ומעגל חיצוני, כאשר הכיסאות פונים זה כלפי זה </a:t>
            </a:r>
            <a:r>
              <a:rPr lang="he-IL" dirty="0">
                <a:latin typeface="Calibri"/>
                <a:ea typeface="Calibri"/>
                <a:cs typeface="Calibri"/>
                <a:sym typeface="Calibri"/>
              </a:rPr>
              <a:t>- </a:t>
            </a:r>
            <a:r>
              <a:rPr lang="iw-IL" dirty="0">
                <a:latin typeface="Calibri"/>
                <a:ea typeface="Calibri"/>
                <a:cs typeface="Calibri"/>
                <a:sym typeface="Calibri"/>
              </a:rPr>
              <a:t>המעגל הפנימי פונה החוצה והמעגל החיצוני פונה פנימה כך שמול כל משתתף/ת יושב/ת משתתף/ת אחר/ת</a:t>
            </a:r>
            <a:r>
              <a:rPr lang="he-IL" dirty="0">
                <a:latin typeface="Calibri"/>
                <a:ea typeface="Calibri"/>
                <a:cs typeface="Calibri"/>
                <a:sym typeface="Calibri"/>
              </a:rPr>
              <a:t>.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iw-IL" dirty="0">
                <a:latin typeface="Calibri"/>
                <a:ea typeface="Calibri"/>
                <a:cs typeface="Calibri"/>
                <a:sym typeface="Calibri"/>
              </a:rPr>
              <a:t>התלמידים מתיישבים זה מול זה בכיסאות, בכל פעם נציג בפניהם שאלה, כל זוג שיושב זה מול זו צריך להשיב על השאלה בשיח עם התלמיד/ה שמולו/ה.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iw-IL" dirty="0">
                <a:latin typeface="Calibri"/>
                <a:ea typeface="Calibri"/>
                <a:cs typeface="Calibri"/>
                <a:sym typeface="Calibri"/>
              </a:rPr>
              <a:t>לאחר שכל תלמיד/ה משתף/ת בתשובה האישית שלו/ה, המעגל החיצוני קם וכולם זזים כיסא אחד ימינה (או שמאלה), הזוגות משתנים.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iw-IL" dirty="0">
                <a:latin typeface="Calibri"/>
                <a:ea typeface="Calibri"/>
                <a:cs typeface="Calibri"/>
                <a:sym typeface="Calibri"/>
              </a:rPr>
              <a:t>נערוך 2 סבבים, כלומר כל זוג יפגש פעמיים. 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iw-IL" dirty="0">
                <a:latin typeface="Calibri"/>
                <a:ea typeface="Calibri"/>
                <a:cs typeface="Calibri"/>
                <a:sym typeface="Calibri"/>
              </a:rPr>
              <a:t> 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8" name="Google Shape;178;p2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w-IL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7" name="Google Shape;187;p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iw-IL"/>
              <a:t>סבב שני</a:t>
            </a:r>
            <a:endParaRPr/>
          </a:p>
        </p:txBody>
      </p:sp>
      <p:sp>
        <p:nvSpPr>
          <p:cNvPr id="188" name="Google Shape;188;p2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w-IL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5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7" name="Google Shape;197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iw-IL">
                <a:latin typeface="Calibri"/>
                <a:ea typeface="Calibri"/>
                <a:cs typeface="Calibri"/>
                <a:sym typeface="Calibri"/>
              </a:rPr>
              <a:t>כעת, לאחר ששיתפו זה את זו בחוויות שעברו בתוכנית, נבקש שיביטו בקבוצת המיומנויות המופיעות על השקף. אלה המיומנויות שתרגלנו במהלך התוכנית. נבקש מכל תלמיד/ה לבחור 3 מיומנויות ולכתוב לעצמו: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iw-IL">
                <a:latin typeface="Calibri"/>
                <a:ea typeface="Calibri"/>
                <a:cs typeface="Calibri"/>
                <a:sym typeface="Calibri"/>
              </a:rPr>
              <a:t>1. משהו שגיליתי בעצמי שאני ממש חזק/ה בו 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iw-IL">
                <a:latin typeface="Calibri"/>
                <a:ea typeface="Calibri"/>
                <a:cs typeface="Calibri"/>
                <a:sym typeface="Calibri"/>
              </a:rPr>
              <a:t>2. משהו שממש השתפרתי בו במהלך התוכנית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iw-IL">
                <a:latin typeface="Calibri"/>
                <a:ea typeface="Calibri"/>
                <a:cs typeface="Calibri"/>
                <a:sym typeface="Calibri"/>
              </a:rPr>
              <a:t>3. משהו שאני מרגיש/ה שהייתי רוצה להשתפר בו / עדיין מאתגר אותי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iw-IL">
                <a:latin typeface="Calibri"/>
                <a:ea typeface="Calibri"/>
                <a:cs typeface="Calibri"/>
                <a:sym typeface="Calibri"/>
              </a:rPr>
              <a:t>כל משתתפ/ת יקבל 3 פתקים בשני צבעים שונים, ויכתוב את הבחירות על הפתקים. לאחר מכן נעודד אותם/ן לשתף את שאר חברי הקבוצה במליאה בפתקים שכתבו.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8" name="Google Shape;198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iw-IL"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1" name="Google Shape;29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iw-IL">
                <a:latin typeface="Calibri"/>
                <a:ea typeface="Calibri"/>
                <a:cs typeface="Calibri"/>
                <a:sym typeface="Calibri"/>
              </a:rPr>
              <a:t>בסבב, כל תלמיד/ה משתפ/ת את הכיתה בחוזקות שלו/ה ובאתגרים, ומדביק/ה את הפתק שלו/ה במקום המתאים בטבלה על הלוח.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2" name="Google Shape;292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iw-IL"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9" name="Google Shape;299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iw-IL" b="1" dirty="0">
                <a:latin typeface="Calibri"/>
                <a:ea typeface="Calibri"/>
                <a:cs typeface="Calibri"/>
                <a:sym typeface="Calibri"/>
              </a:rPr>
              <a:t>דיון קצר בכיתה </a:t>
            </a:r>
            <a:r>
              <a:rPr lang="he-IL" b="1" dirty="0">
                <a:latin typeface="Calibri"/>
                <a:ea typeface="Calibri"/>
                <a:cs typeface="Calibri"/>
                <a:sym typeface="Calibri"/>
              </a:rPr>
              <a:t>- 5 </a:t>
            </a:r>
            <a:r>
              <a:rPr lang="iw-IL" b="1" dirty="0">
                <a:latin typeface="Calibri"/>
                <a:ea typeface="Calibri"/>
                <a:cs typeface="Calibri"/>
                <a:sym typeface="Calibri"/>
              </a:rPr>
              <a:t>דקות</a:t>
            </a:r>
            <a:r>
              <a:rPr lang="he-IL" b="1" dirty="0">
                <a:latin typeface="Calibri"/>
                <a:ea typeface="Calibri"/>
                <a:cs typeface="Calibri"/>
                <a:sym typeface="Calibri"/>
              </a:rPr>
              <a:t>:</a:t>
            </a:r>
            <a:endParaRPr b="1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iw-IL" dirty="0">
                <a:latin typeface="Calibri"/>
                <a:ea typeface="Calibri"/>
                <a:cs typeface="Calibri"/>
                <a:sym typeface="Calibri"/>
              </a:rPr>
              <a:t>נשאל, כיצד ניתן להפוך משהו שאני רוצה להשתפר בו, שהיה עבורי מאתגר, לחוזקה שלי?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iw-IL" dirty="0">
                <a:latin typeface="Calibri"/>
                <a:ea typeface="Calibri"/>
                <a:cs typeface="Calibri"/>
                <a:sym typeface="Calibri"/>
              </a:rPr>
              <a:t>לדוגמה: אימון, תרגול חוזר, לא לפחד מכישלון, להאמין בעצמי, להקשיב למשוב מאחרים וכך להשתפר, למצוא תמיד דרכים חדשות לעשות דברים, למצוא פתרונות  יצירתיים לקשיים שלי</a:t>
            </a:r>
            <a:r>
              <a:rPr lang="he-IL" dirty="0">
                <a:latin typeface="Calibri"/>
                <a:ea typeface="Calibri"/>
                <a:cs typeface="Calibri"/>
                <a:sym typeface="Calibri"/>
              </a:rPr>
              <a:t>.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0" name="Google Shape;300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iw-IL"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6" name="Google Shape;306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iw-IL" b="1" u="sng" dirty="0">
                <a:latin typeface="Calibri"/>
                <a:ea typeface="Calibri"/>
                <a:cs typeface="Calibri"/>
                <a:sym typeface="Calibri"/>
              </a:rPr>
              <a:t>לסיכום נעשה סבב אחרון, הוא נקרא סבב הוקרה </a:t>
            </a:r>
            <a:r>
              <a:rPr lang="he-IL" b="1" u="sng" dirty="0">
                <a:latin typeface="Calibri"/>
                <a:ea typeface="Calibri"/>
                <a:cs typeface="Calibri"/>
                <a:sym typeface="Calibri"/>
              </a:rPr>
              <a:t>– 10 דקות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iw-IL" dirty="0">
                <a:latin typeface="Calibri"/>
                <a:ea typeface="Calibri"/>
                <a:cs typeface="Calibri"/>
                <a:sym typeface="Calibri"/>
              </a:rPr>
              <a:t>נבקש מהמשתתפים/ות להתיישב במעגל, על שולחן במרכז מונחות כרטיסיות בגודל 1/8 בריסטול, עם שמות כל המשתתפים בקבוצה בראש הכרטיסיות (לכל ילד כרטיסיה אישית).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iw-IL" dirty="0">
                <a:latin typeface="Calibri"/>
                <a:ea typeface="Calibri"/>
                <a:cs typeface="Calibri"/>
                <a:sym typeface="Calibri"/>
              </a:rPr>
              <a:t>כל תלמיד/ה מקבל חמישה שמות של משתתפים/ות בקבוצה, שלהם/ן ירשום / תרשום על הכרטיסייה דבר אחד שעבורו הם מוקירים לו תודה,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iw-IL" dirty="0">
                <a:latin typeface="Calibri"/>
                <a:ea typeface="Calibri"/>
                <a:cs typeface="Calibri"/>
                <a:sym typeface="Calibri"/>
              </a:rPr>
              <a:t>למשל- משהו שהתלמיד/ה עשה בצורה ממש בולטת לטובה בתוכנית/ חוזקות שלו/ משהו שהתלמיד/ה עשה שהשפיע עליך לטובה.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iw-IL" b="1" dirty="0">
                <a:latin typeface="Calibri"/>
                <a:ea typeface="Calibri"/>
                <a:cs typeface="Calibri"/>
                <a:sym typeface="Calibri"/>
              </a:rPr>
              <a:t>*למורה: חשוב לשים לב שכל תלמיד יקבל לבסוף את הכרטיס שלו עם הוקרת תודה ממספר תלמידים שונים בקבוצה. 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iw-IL" dirty="0">
                <a:latin typeface="Calibri"/>
                <a:ea typeface="Calibri"/>
                <a:cs typeface="Calibri"/>
                <a:sym typeface="Calibri"/>
              </a:rPr>
              <a:t>בסיום הסבב, המורה מוקיר תודה לקבוצה ומסכם את החוויה האישית שלו בכמה מילים בשיתוף כנה ומעצים לקבוצה.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7" name="Google Shape;307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iw-IL"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1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1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9" name="Google Shape;19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-I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2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2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6" name="Google Shape;76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-I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2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2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-I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-I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" name="Google Shape;29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-I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14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14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57575"/>
              </a:buClr>
              <a:buSzPts val="2400"/>
              <a:buNone/>
              <a:defRPr sz="2400">
                <a:solidFill>
                  <a:srgbClr val="757575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  <p:sp>
        <p:nvSpPr>
          <p:cNvPr id="35" name="Google Shape;35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-I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1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1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15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-I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6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6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8" name="Google Shape;48;p16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6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0" name="Google Shape;50;p16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-I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-I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-I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2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2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9" name="Google Shape;69;p2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-IL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  <a:defRPr sz="440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-IL"/>
              <a:t>‹#›</a:t>
            </a:fld>
            <a:endParaRPr/>
          </a:p>
        </p:txBody>
      </p:sp>
      <p:pic>
        <p:nvPicPr>
          <p:cNvPr id="15" name="Google Shape;15;p11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0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24.png"/><Relationship Id="rId18" Type="http://schemas.openxmlformats.org/officeDocument/2006/relationships/image" Target="../media/image27.svg"/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12" Type="http://schemas.openxmlformats.org/officeDocument/2006/relationships/image" Target="../media/image23.png"/><Relationship Id="rId17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11" Type="http://schemas.openxmlformats.org/officeDocument/2006/relationships/image" Target="../media/image22.png"/><Relationship Id="rId5" Type="http://schemas.openxmlformats.org/officeDocument/2006/relationships/image" Target="../media/image13.png"/><Relationship Id="rId15" Type="http://schemas.openxmlformats.org/officeDocument/2006/relationships/image" Target="../media/image25.png"/><Relationship Id="rId10" Type="http://schemas.openxmlformats.org/officeDocument/2006/relationships/image" Target="../media/image21.png"/><Relationship Id="rId4" Type="http://schemas.openxmlformats.org/officeDocument/2006/relationships/image" Target="../media/image18.png"/><Relationship Id="rId9" Type="http://schemas.openxmlformats.org/officeDocument/2006/relationships/image" Target="../media/image11.png"/><Relationship Id="rId1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Google Shape;107;p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4893" y="2088572"/>
            <a:ext cx="5959998" cy="4832927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1"/>
          <p:cNvSpPr>
            <a:spLocks noGrp="1"/>
          </p:cNvSpPr>
          <p:nvPr>
            <p:ph type="title" idx="4294967295"/>
          </p:nvPr>
        </p:nvSpPr>
        <p:spPr>
          <a:xfrm>
            <a:off x="1657079" y="1810426"/>
            <a:ext cx="8877842" cy="1508065"/>
          </a:xfrm>
          <a:prstGeom prst="rect">
            <a:avLst/>
          </a:prstGeom>
          <a:noFill/>
          <a:ln>
            <a:noFill/>
            <a:prstDash/>
          </a:ln>
          <a:effectLst>
            <a:outerShdw blurRad="50800" dist="38100" dir="18900000" algn="bl" rotWithShape="0">
              <a:srgbClr val="000000">
                <a:alpha val="40000"/>
              </a:srgbClr>
            </a:outerShdw>
          </a:effectLst>
        </p:spPr>
        <p:txBody>
          <a:bodyPr rot="0" spcFirstLastPara="1" vertOverflow="overflow" horzOverflow="overflow" vert="horz" wrap="square" lIns="91425" tIns="45700" rIns="91425" bIns="457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0"/>
              <a:buFont typeface="Arial"/>
              <a:buNone/>
              <a:tabLst/>
              <a:defRPr/>
            </a:pPr>
            <a:r>
              <a:rPr kumimoji="0" lang="iw-IL" sz="9200" b="1" i="0" u="none" strike="noStrike" kern="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רפלקציה</a:t>
            </a:r>
            <a:endParaRPr kumimoji="0" lang="iw-IL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9" name="Google Shape;109;p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127523" y="2622292"/>
            <a:ext cx="1665461" cy="1613416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1"/>
          <p:cNvSpPr/>
          <p:nvPr/>
        </p:nvSpPr>
        <p:spPr>
          <a:xfrm>
            <a:off x="2284506" y="3059688"/>
            <a:ext cx="7622989" cy="738623"/>
          </a:xfrm>
          <a:prstGeom prst="rect">
            <a:avLst/>
          </a:prstGeom>
          <a:noFill/>
          <a:ln>
            <a:noFill/>
          </a:ln>
          <a:effectLst>
            <a:outerShdw blurRad="50800" dist="38100" dir="1890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0"/>
              <a:buFont typeface="Arial"/>
              <a:buNone/>
            </a:pPr>
            <a:r>
              <a:rPr lang="iw-IL" sz="60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התבוננות שמולידה הבנה</a:t>
            </a:r>
            <a:endParaRPr sz="80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Google Shape;94;p20">
            <a:extLst>
              <a:ext uri="{FF2B5EF4-FFF2-40B4-BE49-F238E27FC236}">
                <a16:creationId xmlns:a16="http://schemas.microsoft.com/office/drawing/2014/main" id="{7317EA0B-341A-38C5-22C2-F6C9158CA7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60253" y="165328"/>
            <a:ext cx="720333" cy="894206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</p:pic>
      <p:sp>
        <p:nvSpPr>
          <p:cNvPr id="4" name="תיבת טקסט 3">
            <a:extLst>
              <a:ext uri="{FF2B5EF4-FFF2-40B4-BE49-F238E27FC236}">
                <a16:creationId xmlns:a16="http://schemas.microsoft.com/office/drawing/2014/main" id="{60FC426D-CBF8-B7D6-6059-07F3B9EFDC23}"/>
              </a:ext>
            </a:extLst>
          </p:cNvPr>
          <p:cNvSpPr txBox="1"/>
          <p:nvPr/>
        </p:nvSpPr>
        <p:spPr>
          <a:xfrm>
            <a:off x="8497398" y="199657"/>
            <a:ext cx="235712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he-IL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מינהל</a:t>
            </a:r>
            <a:r>
              <a:rPr lang="he-IL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פדגוגי - האגף לחינוך יסודי</a:t>
            </a:r>
          </a:p>
          <a:p>
            <a:pPr algn="r" rtl="1"/>
            <a:r>
              <a:rPr lang="he-IL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מזכירות פדגוגית - אגף מדעים</a:t>
            </a:r>
          </a:p>
          <a:p>
            <a:pPr algn="r" rtl="1"/>
            <a:r>
              <a:rPr lang="he-IL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מינהל</a:t>
            </a:r>
            <a:r>
              <a:rPr lang="he-IL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חדשנות וטכנולוגיה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תיבת טקסט 4">
            <a:extLst>
              <a:ext uri="{FF2B5EF4-FFF2-40B4-BE49-F238E27FC236}">
                <a16:creationId xmlns:a16="http://schemas.microsoft.com/office/drawing/2014/main" id="{A800D64C-DCCE-257F-EE0A-C77A6F8E784D}"/>
              </a:ext>
            </a:extLst>
          </p:cNvPr>
          <p:cNvSpPr txBox="1"/>
          <p:nvPr/>
        </p:nvSpPr>
        <p:spPr>
          <a:xfrm>
            <a:off x="10748783" y="1002373"/>
            <a:ext cx="11432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he-IL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משרד החינוך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תמונה 6">
            <a:extLst>
              <a:ext uri="{FF2B5EF4-FFF2-40B4-BE49-F238E27FC236}">
                <a16:creationId xmlns:a16="http://schemas.microsoft.com/office/drawing/2014/main" id="{33AB5F05-9226-7F14-2386-FCE78DD580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9945" y="199657"/>
            <a:ext cx="1461173" cy="1105656"/>
          </a:xfrm>
          <a:prstGeom prst="rect">
            <a:avLst/>
          </a:prstGeom>
          <a:effectLst>
            <a:glow rad="12700">
              <a:schemeClr val="bg1">
                <a:alpha val="35000"/>
              </a:schemeClr>
            </a:glow>
          </a:effectLst>
        </p:spPr>
      </p:pic>
      <p:pic>
        <p:nvPicPr>
          <p:cNvPr id="2" name="Picture 1" descr="סמליל נגישות">
            <a:extLst>
              <a:ext uri="{FF2B5EF4-FFF2-40B4-BE49-F238E27FC236}">
                <a16:creationId xmlns:a16="http://schemas.microsoft.com/office/drawing/2014/main" id="{974AD767-1875-1893-3282-4B5CB180D02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543" y="6101682"/>
            <a:ext cx="669234" cy="66923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" name="Google Shape;317;p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86768" cy="685505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Google Shape;318;p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031183" y="0"/>
            <a:ext cx="4826049" cy="2342054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" name="Google Shape;319;p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0"/>
            <a:ext cx="4265139" cy="2776634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" name="Google Shape;320;p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1" y="5177643"/>
            <a:ext cx="12199369" cy="1677414"/>
          </a:xfrm>
          <a:prstGeom prst="rect">
            <a:avLst/>
          </a:prstGeom>
          <a:noFill/>
          <a:ln>
            <a:noFill/>
          </a:ln>
        </p:spPr>
      </p:pic>
      <p:sp>
        <p:nvSpPr>
          <p:cNvPr id="321" name="Google Shape;321;p10"/>
          <p:cNvSpPr>
            <a:spLocks noGrp="1"/>
          </p:cNvSpPr>
          <p:nvPr>
            <p:ph type="title" idx="4294967295"/>
          </p:nvPr>
        </p:nvSpPr>
        <p:spPr>
          <a:xfrm>
            <a:off x="2798846" y="2066540"/>
            <a:ext cx="8877842" cy="2246729"/>
          </a:xfrm>
          <a:prstGeom prst="rect">
            <a:avLst/>
          </a:prstGeom>
          <a:noFill/>
          <a:ln>
            <a:noFill/>
            <a:prstDash/>
          </a:ln>
          <a:effectLst>
            <a:outerShdw blurRad="50800" dist="38100" dir="18900000" algn="bl" rotWithShape="0">
              <a:srgbClr val="000000">
                <a:alpha val="40000"/>
              </a:srgbClr>
            </a:outerShdw>
          </a:effectLst>
        </p:spPr>
        <p:txBody>
          <a:bodyPr rot="0" spcFirstLastPara="1" vertOverflow="overflow" horzOverflow="overflow" vert="horz" wrap="square" lIns="91425" tIns="45700" rIns="91425" bIns="457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0"/>
              <a:buFont typeface="Arial"/>
              <a:buNone/>
              <a:tabLst/>
              <a:defRPr/>
            </a:pPr>
            <a:r>
              <a:rPr kumimoji="0" lang="iw-IL" sz="14000" b="1" i="0" u="none" strike="noStrike" kern="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תודה רבה!</a:t>
            </a:r>
            <a:endParaRPr kumimoji="0" lang="iw-IL" sz="14000" b="0" i="0" u="none" strike="noStrike" kern="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2" name="Google Shape;322;p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87707" y="3189904"/>
            <a:ext cx="1251285" cy="1212184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" name="Google Shape;323;p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438992" y="1475198"/>
            <a:ext cx="283885" cy="3154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3"/>
          <p:cNvSpPr>
            <a:spLocks noGrp="1"/>
          </p:cNvSpPr>
          <p:nvPr>
            <p:ph type="title" idx="4294967295"/>
          </p:nvPr>
        </p:nvSpPr>
        <p:spPr>
          <a:xfrm>
            <a:off x="4210493" y="522586"/>
            <a:ext cx="7622989" cy="609357"/>
          </a:xfrm>
          <a:prstGeom prst="rect">
            <a:avLst/>
          </a:prstGeom>
          <a:noFill/>
          <a:ln>
            <a:noFill/>
            <a:prstDash/>
          </a:ln>
          <a:effectLst>
            <a:outerShdw blurRad="50800" dist="38100" dir="18900000" algn="bl" rotWithShape="0">
              <a:srgbClr val="000000">
                <a:alpha val="40000"/>
              </a:srgbClr>
            </a:outerShdw>
          </a:effectLst>
        </p:spPr>
        <p:txBody>
          <a:bodyPr rot="0" spcFirstLastPara="1" vertOverflow="overflow" horzOverflow="overflow" vert="horz" wrap="square" lIns="91425" tIns="45700" rIns="91425" bIns="457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0"/>
              <a:buFont typeface="Arial"/>
              <a:buNone/>
              <a:tabLst/>
              <a:defRPr/>
            </a:pPr>
            <a:r>
              <a:rPr kumimoji="0" lang="iw-IL" sz="4800" b="1" i="0" u="none" strike="noStrike" kern="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מטרות המפגש:</a:t>
            </a:r>
            <a:endParaRPr kumimoji="0" lang="iw-IL" sz="6600" b="1" i="0" u="none" strike="noStrike" kern="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" name="Google Shape;91;p23"/>
          <p:cNvSpPr txBox="1"/>
          <p:nvPr/>
        </p:nvSpPr>
        <p:spPr>
          <a:xfrm>
            <a:off x="2973475" y="1131943"/>
            <a:ext cx="8859900" cy="144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Courier New"/>
              <a:buChar char="o"/>
            </a:pPr>
            <a:r>
              <a:rPr lang="iw-IL" sz="2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נזכר</a:t>
            </a:r>
            <a:r>
              <a:rPr lang="iw-IL" sz="22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בשלבי תהליך הלמידה אותם עברנו במהלך התוכנית</a:t>
            </a:r>
            <a:endParaRPr dirty="0"/>
          </a:p>
          <a:p>
            <a:pPr marL="285750" marR="0" lvl="0" indent="-28575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Courier New"/>
              <a:buChar char="o"/>
            </a:pPr>
            <a:r>
              <a:rPr lang="iw-IL" sz="2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נתבונן</a:t>
            </a:r>
            <a:r>
              <a:rPr lang="iw-IL" sz="22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על תהליך הלמידה שעברנו בתוכנית </a:t>
            </a:r>
            <a:r>
              <a:rPr lang="iw-IL" sz="2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ונשתף</a:t>
            </a:r>
            <a:r>
              <a:rPr lang="iw-IL" sz="22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ו בחוויות האישיות מהתוכנית</a:t>
            </a:r>
            <a:endParaRPr dirty="0"/>
          </a:p>
          <a:p>
            <a:pPr marL="285750" marR="0" lvl="0" indent="-28575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Courier New"/>
              <a:buChar char="o"/>
            </a:pPr>
            <a:r>
              <a:rPr lang="iw-IL" sz="2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נשתף את הכיתה ב</a:t>
            </a:r>
            <a:r>
              <a:rPr lang="iw-IL" sz="22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נקודות החוזק </a:t>
            </a:r>
            <a:r>
              <a:rPr lang="iw-IL" sz="2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שלנו ובאתגרים  איתם </a:t>
            </a:r>
            <a:r>
              <a:rPr lang="iw-IL" sz="22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התמודדנו במהלך התוכנית</a:t>
            </a:r>
            <a:endParaRPr dirty="0"/>
          </a:p>
          <a:p>
            <a:pPr marL="285750" marR="0" lvl="0" indent="-28575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Courier New"/>
              <a:buChar char="o"/>
            </a:pPr>
            <a:r>
              <a:rPr lang="iw-IL" sz="2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נוקיר</a:t>
            </a:r>
            <a:r>
              <a:rPr lang="iw-IL" sz="22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תודה לשותפים </a:t>
            </a:r>
            <a:r>
              <a:rPr lang="iw-IL" sz="2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שלנו</a:t>
            </a:r>
            <a:r>
              <a:rPr lang="iw-IL" sz="22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בדרך</a:t>
            </a:r>
            <a:endParaRPr dirty="0"/>
          </a:p>
        </p:txBody>
      </p:sp>
      <p:sp>
        <p:nvSpPr>
          <p:cNvPr id="92" name="Google Shape;92;p23"/>
          <p:cNvSpPr/>
          <p:nvPr/>
        </p:nvSpPr>
        <p:spPr>
          <a:xfrm>
            <a:off x="7992150" y="2870562"/>
            <a:ext cx="3994622" cy="830956"/>
          </a:xfrm>
          <a:prstGeom prst="rect">
            <a:avLst/>
          </a:prstGeom>
          <a:noFill/>
          <a:ln>
            <a:noFill/>
          </a:ln>
          <a:effectLst>
            <a:outerShdw blurRad="50800" dist="38100" dir="1890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0"/>
              <a:buFont typeface="Arial"/>
              <a:buNone/>
            </a:pPr>
            <a:r>
              <a:rPr lang="iw-IL" sz="48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מהלך המפגש:</a:t>
            </a:r>
            <a:endParaRPr/>
          </a:p>
        </p:txBody>
      </p:sp>
      <p:pic>
        <p:nvPicPr>
          <p:cNvPr id="99" name="Google Shape;99;p2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4893" y="2088572"/>
            <a:ext cx="5959998" cy="483292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" name="Google Shape;169;p12">
            <a:extLst>
              <a:ext uri="{FF2B5EF4-FFF2-40B4-BE49-F238E27FC236}">
                <a16:creationId xmlns:a16="http://schemas.microsoft.com/office/drawing/2014/main" id="{946DA35D-17CA-E638-2CC7-A93800ABB2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 rot="10800000">
            <a:off x="7055708" y="4102645"/>
            <a:ext cx="4349578" cy="0"/>
          </a:xfrm>
          <a:prstGeom prst="straightConnector1">
            <a:avLst/>
          </a:prstGeom>
          <a:noFill/>
          <a:ln w="76200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cxnSp>
        <p:nvCxnSpPr>
          <p:cNvPr id="3" name="Google Shape;170;p12">
            <a:extLst>
              <a:ext uri="{FF2B5EF4-FFF2-40B4-BE49-F238E27FC236}">
                <a16:creationId xmlns:a16="http://schemas.microsoft.com/office/drawing/2014/main" id="{73DFD271-5E71-E745-3955-54D802D10A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 rot="-5400000">
            <a:off x="7631295" y="5086000"/>
            <a:ext cx="2934223" cy="0"/>
          </a:xfrm>
          <a:prstGeom prst="straightConnector1">
            <a:avLst/>
          </a:prstGeom>
          <a:noFill/>
          <a:ln w="57150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sp>
        <p:nvSpPr>
          <p:cNvPr id="4" name="Google Shape;173;p12">
            <a:extLst>
              <a:ext uri="{FF2B5EF4-FFF2-40B4-BE49-F238E27FC236}">
                <a16:creationId xmlns:a16="http://schemas.microsoft.com/office/drawing/2014/main" id="{DCFA0031-8F5B-9610-6C20-A61C188D2182}"/>
              </a:ext>
            </a:extLst>
          </p:cNvPr>
          <p:cNvSpPr/>
          <p:nvPr/>
        </p:nvSpPr>
        <p:spPr>
          <a:xfrm>
            <a:off x="9387610" y="3617865"/>
            <a:ext cx="1965454" cy="430847"/>
          </a:xfrm>
          <a:prstGeom prst="rect">
            <a:avLst/>
          </a:prstGeom>
          <a:noFill/>
          <a:ln>
            <a:noFill/>
          </a:ln>
          <a:effectLst>
            <a:outerShdw blurRad="50800" dist="38100" dir="1890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0"/>
              <a:buFont typeface="Arial"/>
              <a:buNone/>
            </a:pPr>
            <a:r>
              <a:rPr lang="iw-IL" sz="22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כותרת</a:t>
            </a:r>
            <a:endParaRPr dirty="0"/>
          </a:p>
        </p:txBody>
      </p:sp>
      <p:sp>
        <p:nvSpPr>
          <p:cNvPr id="5" name="Google Shape;171;p12">
            <a:extLst>
              <a:ext uri="{FF2B5EF4-FFF2-40B4-BE49-F238E27FC236}">
                <a16:creationId xmlns:a16="http://schemas.microsoft.com/office/drawing/2014/main" id="{C1E46D76-2477-EC75-9B6C-2963F4F35608}"/>
              </a:ext>
            </a:extLst>
          </p:cNvPr>
          <p:cNvSpPr txBox="1"/>
          <p:nvPr/>
        </p:nvSpPr>
        <p:spPr>
          <a:xfrm>
            <a:off x="9180612" y="4102645"/>
            <a:ext cx="2050500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w-IL" sz="20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פתיחה</a:t>
            </a:r>
            <a:endParaRPr dirty="0"/>
          </a:p>
        </p:txBody>
      </p:sp>
      <p:sp>
        <p:nvSpPr>
          <p:cNvPr id="6" name="Google Shape;174;p12">
            <a:extLst>
              <a:ext uri="{FF2B5EF4-FFF2-40B4-BE49-F238E27FC236}">
                <a16:creationId xmlns:a16="http://schemas.microsoft.com/office/drawing/2014/main" id="{75E9D2FD-A78B-DF9C-A4F0-F2A59319B15E}"/>
              </a:ext>
            </a:extLst>
          </p:cNvPr>
          <p:cNvSpPr/>
          <p:nvPr/>
        </p:nvSpPr>
        <p:spPr>
          <a:xfrm>
            <a:off x="7222124" y="3628580"/>
            <a:ext cx="1584341" cy="430847"/>
          </a:xfrm>
          <a:prstGeom prst="rect">
            <a:avLst/>
          </a:prstGeom>
          <a:noFill/>
          <a:ln>
            <a:noFill/>
          </a:ln>
          <a:effectLst>
            <a:outerShdw blurRad="50800" dist="38100" dir="1890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0"/>
              <a:buFont typeface="Arial"/>
              <a:buNone/>
            </a:pPr>
            <a:r>
              <a:rPr lang="iw-IL" sz="22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זמן</a:t>
            </a:r>
            <a:endParaRPr dirty="0"/>
          </a:p>
        </p:txBody>
      </p:sp>
      <p:sp>
        <p:nvSpPr>
          <p:cNvPr id="7" name="Google Shape;172;p12">
            <a:extLst>
              <a:ext uri="{FF2B5EF4-FFF2-40B4-BE49-F238E27FC236}">
                <a16:creationId xmlns:a16="http://schemas.microsoft.com/office/drawing/2014/main" id="{7CCAD9A0-D23E-AB92-E0E3-2DB48ABCC0AD}"/>
              </a:ext>
            </a:extLst>
          </p:cNvPr>
          <p:cNvSpPr txBox="1"/>
          <p:nvPr/>
        </p:nvSpPr>
        <p:spPr>
          <a:xfrm>
            <a:off x="7315200" y="4102645"/>
            <a:ext cx="1121302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w-IL" sz="20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5</a:t>
            </a:r>
            <a:r>
              <a:rPr lang="he-IL" sz="20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דקות</a:t>
            </a:r>
            <a:endParaRPr dirty="0"/>
          </a:p>
        </p:txBody>
      </p:sp>
      <p:sp>
        <p:nvSpPr>
          <p:cNvPr id="8" name="Google Shape;171;p12">
            <a:extLst>
              <a:ext uri="{FF2B5EF4-FFF2-40B4-BE49-F238E27FC236}">
                <a16:creationId xmlns:a16="http://schemas.microsoft.com/office/drawing/2014/main" id="{9D38D722-08C7-4E70-A6AF-5B7006B690B2}"/>
              </a:ext>
            </a:extLst>
          </p:cNvPr>
          <p:cNvSpPr txBox="1"/>
          <p:nvPr/>
        </p:nvSpPr>
        <p:spPr>
          <a:xfrm>
            <a:off x="9180612" y="4424093"/>
            <a:ext cx="2050500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e-IL" sz="20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סיכום הפעילות</a:t>
            </a:r>
            <a:endParaRPr dirty="0"/>
          </a:p>
        </p:txBody>
      </p:sp>
      <p:sp>
        <p:nvSpPr>
          <p:cNvPr id="9" name="Google Shape;172;p12">
            <a:extLst>
              <a:ext uri="{FF2B5EF4-FFF2-40B4-BE49-F238E27FC236}">
                <a16:creationId xmlns:a16="http://schemas.microsoft.com/office/drawing/2014/main" id="{59AA5CEA-95DF-D2CD-FDCD-3F379E337887}"/>
              </a:ext>
            </a:extLst>
          </p:cNvPr>
          <p:cNvSpPr txBox="1"/>
          <p:nvPr/>
        </p:nvSpPr>
        <p:spPr>
          <a:xfrm>
            <a:off x="7315200" y="4424093"/>
            <a:ext cx="1121302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e-IL" sz="20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5 דקות</a:t>
            </a:r>
            <a:endParaRPr dirty="0"/>
          </a:p>
        </p:txBody>
      </p:sp>
      <p:sp>
        <p:nvSpPr>
          <p:cNvPr id="10" name="Google Shape;171;p12">
            <a:extLst>
              <a:ext uri="{FF2B5EF4-FFF2-40B4-BE49-F238E27FC236}">
                <a16:creationId xmlns:a16="http://schemas.microsoft.com/office/drawing/2014/main" id="{32778435-F5EE-FA15-37A8-FB58220C2CBD}"/>
              </a:ext>
            </a:extLst>
          </p:cNvPr>
          <p:cNvSpPr txBox="1"/>
          <p:nvPr/>
        </p:nvSpPr>
        <p:spPr>
          <a:xfrm>
            <a:off x="9180612" y="4767895"/>
            <a:ext cx="2050500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e-IL" sz="20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התכנית מתחילתה</a:t>
            </a:r>
            <a:endParaRPr dirty="0"/>
          </a:p>
        </p:txBody>
      </p:sp>
      <p:sp>
        <p:nvSpPr>
          <p:cNvPr id="11" name="Google Shape;172;p12">
            <a:extLst>
              <a:ext uri="{FF2B5EF4-FFF2-40B4-BE49-F238E27FC236}">
                <a16:creationId xmlns:a16="http://schemas.microsoft.com/office/drawing/2014/main" id="{6A61C6AA-156F-B163-467F-50AEF100A4E4}"/>
              </a:ext>
            </a:extLst>
          </p:cNvPr>
          <p:cNvSpPr txBox="1"/>
          <p:nvPr/>
        </p:nvSpPr>
        <p:spPr>
          <a:xfrm>
            <a:off x="7315200" y="4767895"/>
            <a:ext cx="1121302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e-IL" sz="20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10 דקות</a:t>
            </a:r>
            <a:endParaRPr dirty="0"/>
          </a:p>
        </p:txBody>
      </p:sp>
      <p:sp>
        <p:nvSpPr>
          <p:cNvPr id="12" name="Google Shape;171;p12">
            <a:extLst>
              <a:ext uri="{FF2B5EF4-FFF2-40B4-BE49-F238E27FC236}">
                <a16:creationId xmlns:a16="http://schemas.microsoft.com/office/drawing/2014/main" id="{A8507D59-0A0D-CE4B-DD1E-376A72CF492C}"/>
              </a:ext>
            </a:extLst>
          </p:cNvPr>
          <p:cNvSpPr txBox="1"/>
          <p:nvPr/>
        </p:nvSpPr>
        <p:spPr>
          <a:xfrm>
            <a:off x="9180612" y="5170644"/>
            <a:ext cx="2050500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e-IL" sz="20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רפלקציה בין אישית</a:t>
            </a:r>
            <a:endParaRPr dirty="0"/>
          </a:p>
        </p:txBody>
      </p:sp>
      <p:sp>
        <p:nvSpPr>
          <p:cNvPr id="13" name="Google Shape;172;p12">
            <a:extLst>
              <a:ext uri="{FF2B5EF4-FFF2-40B4-BE49-F238E27FC236}">
                <a16:creationId xmlns:a16="http://schemas.microsoft.com/office/drawing/2014/main" id="{698E4AFB-8141-B875-942B-B437E7574EDA}"/>
              </a:ext>
            </a:extLst>
          </p:cNvPr>
          <p:cNvSpPr txBox="1"/>
          <p:nvPr/>
        </p:nvSpPr>
        <p:spPr>
          <a:xfrm>
            <a:off x="7315200" y="5170644"/>
            <a:ext cx="1121302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e-IL" sz="20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15 דקות</a:t>
            </a:r>
            <a:endParaRPr dirty="0"/>
          </a:p>
        </p:txBody>
      </p:sp>
      <p:sp>
        <p:nvSpPr>
          <p:cNvPr id="16" name="Google Shape;171;p12">
            <a:extLst>
              <a:ext uri="{FF2B5EF4-FFF2-40B4-BE49-F238E27FC236}">
                <a16:creationId xmlns:a16="http://schemas.microsoft.com/office/drawing/2014/main" id="{8BD954B6-0142-DE40-5DF4-214D4B9AFBC3}"/>
              </a:ext>
            </a:extLst>
          </p:cNvPr>
          <p:cNvSpPr txBox="1"/>
          <p:nvPr/>
        </p:nvSpPr>
        <p:spPr>
          <a:xfrm>
            <a:off x="9180612" y="5572514"/>
            <a:ext cx="2050500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e-IL" sz="20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רפלקציה קבוצתית</a:t>
            </a:r>
            <a:endParaRPr dirty="0"/>
          </a:p>
        </p:txBody>
      </p:sp>
      <p:sp>
        <p:nvSpPr>
          <p:cNvPr id="17" name="Google Shape;172;p12">
            <a:extLst>
              <a:ext uri="{FF2B5EF4-FFF2-40B4-BE49-F238E27FC236}">
                <a16:creationId xmlns:a16="http://schemas.microsoft.com/office/drawing/2014/main" id="{BCEC5551-D271-A085-A530-92EB6FF27CF9}"/>
              </a:ext>
            </a:extLst>
          </p:cNvPr>
          <p:cNvSpPr txBox="1"/>
          <p:nvPr/>
        </p:nvSpPr>
        <p:spPr>
          <a:xfrm>
            <a:off x="7315200" y="5572514"/>
            <a:ext cx="1121302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e-IL" sz="20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10 דקות</a:t>
            </a:r>
            <a:endParaRPr dirty="0"/>
          </a:p>
        </p:txBody>
      </p:sp>
      <p:sp>
        <p:nvSpPr>
          <p:cNvPr id="14" name="Google Shape;171;p12">
            <a:extLst>
              <a:ext uri="{FF2B5EF4-FFF2-40B4-BE49-F238E27FC236}">
                <a16:creationId xmlns:a16="http://schemas.microsoft.com/office/drawing/2014/main" id="{20271B0F-5AD9-9785-AFDE-A936FC8C811B}"/>
              </a:ext>
            </a:extLst>
          </p:cNvPr>
          <p:cNvSpPr txBox="1"/>
          <p:nvPr/>
        </p:nvSpPr>
        <p:spPr>
          <a:xfrm>
            <a:off x="9180612" y="5949830"/>
            <a:ext cx="2050500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e-IL" sz="20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סיכום והכרת תודה</a:t>
            </a:r>
            <a:endParaRPr dirty="0"/>
          </a:p>
        </p:txBody>
      </p:sp>
      <p:sp>
        <p:nvSpPr>
          <p:cNvPr id="15" name="Google Shape;172;p12">
            <a:extLst>
              <a:ext uri="{FF2B5EF4-FFF2-40B4-BE49-F238E27FC236}">
                <a16:creationId xmlns:a16="http://schemas.microsoft.com/office/drawing/2014/main" id="{9ECE3CD9-1BF4-63D0-380F-35620AC81CD0}"/>
              </a:ext>
            </a:extLst>
          </p:cNvPr>
          <p:cNvSpPr txBox="1"/>
          <p:nvPr/>
        </p:nvSpPr>
        <p:spPr>
          <a:xfrm>
            <a:off x="7315200" y="5949830"/>
            <a:ext cx="1121302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e-IL" sz="20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10 דקות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Google Shape;118;p2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14714" t="9750" r="16714" b="2275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p2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02924" y="3776035"/>
            <a:ext cx="1259892" cy="558104"/>
          </a:xfrm>
          <a:prstGeom prst="rect">
            <a:avLst/>
          </a:prstGeom>
          <a:solidFill>
            <a:srgbClr val="676767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" name="Google Shape;120;p2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580691" y="3565030"/>
            <a:ext cx="1259892" cy="558104"/>
          </a:xfrm>
          <a:prstGeom prst="rect">
            <a:avLst/>
          </a:prstGeom>
          <a:solidFill>
            <a:srgbClr val="676767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" name="Google Shape;121;p2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884839" y="3887823"/>
            <a:ext cx="1349126" cy="558104"/>
          </a:xfrm>
          <a:prstGeom prst="rect">
            <a:avLst/>
          </a:prstGeom>
          <a:solidFill>
            <a:srgbClr val="676767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" name="Google Shape;122;p2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172546" y="4633636"/>
            <a:ext cx="1259892" cy="558104"/>
          </a:xfrm>
          <a:prstGeom prst="rect">
            <a:avLst/>
          </a:prstGeom>
          <a:solidFill>
            <a:srgbClr val="676767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" name="Google Shape;123;p2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591896" y="4898842"/>
            <a:ext cx="1259892" cy="716085"/>
          </a:xfrm>
          <a:prstGeom prst="rect">
            <a:avLst/>
          </a:prstGeom>
          <a:solidFill>
            <a:srgbClr val="67676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" name="Google Shape;124;p2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983346" y="4489312"/>
            <a:ext cx="1259892" cy="558104"/>
          </a:xfrm>
          <a:prstGeom prst="rect">
            <a:avLst/>
          </a:prstGeom>
          <a:solidFill>
            <a:srgbClr val="67676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" name="Google Shape;125;p2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550753" y="4449099"/>
            <a:ext cx="1259892" cy="558104"/>
          </a:xfrm>
          <a:prstGeom prst="rect">
            <a:avLst/>
          </a:prstGeom>
          <a:solidFill>
            <a:srgbClr val="67676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" name="Google Shape;126;p2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881266" y="5074286"/>
            <a:ext cx="1259892" cy="558104"/>
          </a:xfrm>
          <a:prstGeom prst="rect">
            <a:avLst/>
          </a:prstGeom>
          <a:solidFill>
            <a:srgbClr val="67676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" name="Google Shape;127;p2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264706" y="4137883"/>
            <a:ext cx="1184561" cy="558104"/>
          </a:xfrm>
          <a:prstGeom prst="rect">
            <a:avLst/>
          </a:prstGeom>
          <a:solidFill>
            <a:srgbClr val="67676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8" name="Google Shape;128;p2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232031" y="533400"/>
            <a:ext cx="4683524" cy="1067836"/>
          </a:xfrm>
          <a:prstGeom prst="rect">
            <a:avLst/>
          </a:prstGeom>
          <a:solidFill>
            <a:schemeClr val="accent4">
              <a:lumMod val="75000"/>
              <a:alpha val="59000"/>
            </a:schemeClr>
          </a:solidFill>
          <a:ln>
            <a:noFill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" name="Google Shape;129;p24"/>
          <p:cNvSpPr>
            <a:spLocks noGrp="1"/>
          </p:cNvSpPr>
          <p:nvPr>
            <p:ph type="title" idx="4294967295"/>
          </p:nvPr>
        </p:nvSpPr>
        <p:spPr>
          <a:xfrm>
            <a:off x="6740939" y="753768"/>
            <a:ext cx="5009322" cy="738623"/>
          </a:xfrm>
          <a:prstGeom prst="rect">
            <a:avLst/>
          </a:prstGeom>
          <a:noFill/>
          <a:ln>
            <a:noFill/>
            <a:prstDash/>
          </a:ln>
          <a:effectLst>
            <a:outerShdw blurRad="50800" dist="38100" dir="18900000" algn="bl" rotWithShape="0">
              <a:srgbClr val="000000">
                <a:alpha val="40000"/>
              </a:srgbClr>
            </a:outerShdw>
          </a:effectLst>
        </p:spPr>
        <p:txBody>
          <a:bodyPr rot="0" spcFirstLastPara="1" vertOverflow="overflow" horzOverflow="overflow" vert="horz" wrap="square" lIns="91425" tIns="45700" rIns="91425" bIns="457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0"/>
              <a:buFont typeface="Arial"/>
              <a:buNone/>
              <a:tabLst/>
              <a:defRPr/>
            </a:pPr>
            <a:r>
              <a:rPr kumimoji="0" lang="iw-IL" sz="6000" b="1" i="0" u="none" strike="noStrike" kern="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אז מה היה לנו?</a:t>
            </a:r>
            <a:endParaRPr kumimoji="0" lang="iw-IL" sz="8000" b="1" i="0" u="none" strike="noStrike" kern="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30" name="Google Shape;130;p2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071219" y="2919308"/>
            <a:ext cx="1019383" cy="1019383"/>
            <a:chOff x="8083392" y="3463659"/>
            <a:chExt cx="701268" cy="701268"/>
          </a:xfrm>
        </p:grpSpPr>
        <p:sp>
          <p:nvSpPr>
            <p:cNvPr id="131" name="Google Shape;131;p24"/>
            <p:cNvSpPr/>
            <p:nvPr/>
          </p:nvSpPr>
          <p:spPr>
            <a:xfrm>
              <a:off x="8083392" y="3463659"/>
              <a:ext cx="701268" cy="701268"/>
            </a:xfrm>
            <a:prstGeom prst="ellipse">
              <a:avLst/>
            </a:prstGeom>
            <a:solidFill>
              <a:srgbClr val="156082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32" name="Google Shape;132;p24"/>
            <p:cNvSpPr/>
            <p:nvPr/>
          </p:nvSpPr>
          <p:spPr>
            <a:xfrm>
              <a:off x="8193995" y="3467021"/>
              <a:ext cx="590663" cy="691710"/>
            </a:xfrm>
            <a:custGeom>
              <a:avLst/>
              <a:gdLst/>
              <a:ahLst/>
              <a:cxnLst/>
              <a:rect l="l" t="t" r="r" b="b"/>
              <a:pathLst>
                <a:path w="3475506" h="4070075" extrusionOk="0">
                  <a:moveTo>
                    <a:pt x="1737753" y="0"/>
                  </a:moveTo>
                  <a:lnTo>
                    <a:pt x="1828147" y="13795"/>
                  </a:lnTo>
                  <a:cubicBezTo>
                    <a:pt x="2768293" y="206177"/>
                    <a:pt x="3475506" y="1038018"/>
                    <a:pt x="3475506" y="2035037"/>
                  </a:cubicBezTo>
                  <a:cubicBezTo>
                    <a:pt x="3475506" y="3032057"/>
                    <a:pt x="2768293" y="3863898"/>
                    <a:pt x="1828147" y="4056279"/>
                  </a:cubicBezTo>
                  <a:lnTo>
                    <a:pt x="1737753" y="4070075"/>
                  </a:lnTo>
                  <a:lnTo>
                    <a:pt x="1647360" y="4056279"/>
                  </a:lnTo>
                  <a:cubicBezTo>
                    <a:pt x="707213" y="3863898"/>
                    <a:pt x="0" y="3032057"/>
                    <a:pt x="0" y="2035037"/>
                  </a:cubicBezTo>
                  <a:cubicBezTo>
                    <a:pt x="0" y="1038018"/>
                    <a:pt x="707213" y="206177"/>
                    <a:pt x="1647360" y="13795"/>
                  </a:cubicBezTo>
                  <a:close/>
                </a:path>
              </a:pathLst>
            </a:custGeom>
            <a:solidFill>
              <a:srgbClr val="FFFFFF">
                <a:alpha val="4313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3" name="Google Shape;133;p2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291570" y="2807744"/>
            <a:ext cx="1019383" cy="1019383"/>
            <a:chOff x="8083392" y="3463659"/>
            <a:chExt cx="701268" cy="701268"/>
          </a:xfrm>
        </p:grpSpPr>
        <p:sp>
          <p:nvSpPr>
            <p:cNvPr id="134" name="Google Shape;134;p24"/>
            <p:cNvSpPr/>
            <p:nvPr/>
          </p:nvSpPr>
          <p:spPr>
            <a:xfrm>
              <a:off x="8083392" y="3463659"/>
              <a:ext cx="701268" cy="701268"/>
            </a:xfrm>
            <a:prstGeom prst="ellipse">
              <a:avLst/>
            </a:prstGeom>
            <a:solidFill>
              <a:srgbClr val="156082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35" name="Google Shape;135;p24"/>
            <p:cNvSpPr/>
            <p:nvPr/>
          </p:nvSpPr>
          <p:spPr>
            <a:xfrm>
              <a:off x="8193995" y="3467021"/>
              <a:ext cx="590663" cy="691710"/>
            </a:xfrm>
            <a:custGeom>
              <a:avLst/>
              <a:gdLst/>
              <a:ahLst/>
              <a:cxnLst/>
              <a:rect l="l" t="t" r="r" b="b"/>
              <a:pathLst>
                <a:path w="3475506" h="4070075" extrusionOk="0">
                  <a:moveTo>
                    <a:pt x="1737753" y="0"/>
                  </a:moveTo>
                  <a:lnTo>
                    <a:pt x="1828147" y="13795"/>
                  </a:lnTo>
                  <a:cubicBezTo>
                    <a:pt x="2768293" y="206177"/>
                    <a:pt x="3475506" y="1038018"/>
                    <a:pt x="3475506" y="2035037"/>
                  </a:cubicBezTo>
                  <a:cubicBezTo>
                    <a:pt x="3475506" y="3032057"/>
                    <a:pt x="2768293" y="3863898"/>
                    <a:pt x="1828147" y="4056279"/>
                  </a:cubicBezTo>
                  <a:lnTo>
                    <a:pt x="1737753" y="4070075"/>
                  </a:lnTo>
                  <a:lnTo>
                    <a:pt x="1647360" y="4056279"/>
                  </a:lnTo>
                  <a:cubicBezTo>
                    <a:pt x="707213" y="3863898"/>
                    <a:pt x="0" y="3032057"/>
                    <a:pt x="0" y="2035037"/>
                  </a:cubicBezTo>
                  <a:cubicBezTo>
                    <a:pt x="0" y="1038018"/>
                    <a:pt x="707213" y="206177"/>
                    <a:pt x="1647360" y="13795"/>
                  </a:cubicBezTo>
                  <a:close/>
                </a:path>
              </a:pathLst>
            </a:custGeom>
            <a:solidFill>
              <a:srgbClr val="FFFFFF">
                <a:alpha val="4313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6" name="Google Shape;136;p2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735775" y="2643506"/>
            <a:ext cx="1019383" cy="1019383"/>
            <a:chOff x="8083392" y="3463659"/>
            <a:chExt cx="701268" cy="701268"/>
          </a:xfrm>
        </p:grpSpPr>
        <p:sp>
          <p:nvSpPr>
            <p:cNvPr id="137" name="Google Shape;137;p24"/>
            <p:cNvSpPr/>
            <p:nvPr/>
          </p:nvSpPr>
          <p:spPr>
            <a:xfrm>
              <a:off x="8083392" y="3463659"/>
              <a:ext cx="701268" cy="701268"/>
            </a:xfrm>
            <a:prstGeom prst="ellipse">
              <a:avLst/>
            </a:prstGeom>
            <a:solidFill>
              <a:srgbClr val="156082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38" name="Google Shape;138;p24"/>
            <p:cNvSpPr/>
            <p:nvPr/>
          </p:nvSpPr>
          <p:spPr>
            <a:xfrm>
              <a:off x="8193995" y="3467021"/>
              <a:ext cx="590663" cy="691710"/>
            </a:xfrm>
            <a:custGeom>
              <a:avLst/>
              <a:gdLst/>
              <a:ahLst/>
              <a:cxnLst/>
              <a:rect l="l" t="t" r="r" b="b"/>
              <a:pathLst>
                <a:path w="3475506" h="4070075" extrusionOk="0">
                  <a:moveTo>
                    <a:pt x="1737753" y="0"/>
                  </a:moveTo>
                  <a:lnTo>
                    <a:pt x="1828147" y="13795"/>
                  </a:lnTo>
                  <a:cubicBezTo>
                    <a:pt x="2768293" y="206177"/>
                    <a:pt x="3475506" y="1038018"/>
                    <a:pt x="3475506" y="2035037"/>
                  </a:cubicBezTo>
                  <a:cubicBezTo>
                    <a:pt x="3475506" y="3032057"/>
                    <a:pt x="2768293" y="3863898"/>
                    <a:pt x="1828147" y="4056279"/>
                  </a:cubicBezTo>
                  <a:lnTo>
                    <a:pt x="1737753" y="4070075"/>
                  </a:lnTo>
                  <a:lnTo>
                    <a:pt x="1647360" y="4056279"/>
                  </a:lnTo>
                  <a:cubicBezTo>
                    <a:pt x="707213" y="3863898"/>
                    <a:pt x="0" y="3032057"/>
                    <a:pt x="0" y="2035037"/>
                  </a:cubicBezTo>
                  <a:cubicBezTo>
                    <a:pt x="0" y="1038018"/>
                    <a:pt x="707213" y="206177"/>
                    <a:pt x="1647360" y="13795"/>
                  </a:cubicBezTo>
                  <a:close/>
                </a:path>
              </a:pathLst>
            </a:custGeom>
            <a:solidFill>
              <a:srgbClr val="FFFFFF">
                <a:alpha val="4313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9" name="Google Shape;139;p2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4335451" y="3653882"/>
            <a:ext cx="1019383" cy="1019383"/>
            <a:chOff x="8083392" y="3463659"/>
            <a:chExt cx="701268" cy="701268"/>
          </a:xfrm>
        </p:grpSpPr>
        <p:sp>
          <p:nvSpPr>
            <p:cNvPr id="140" name="Google Shape;140;p24"/>
            <p:cNvSpPr/>
            <p:nvPr/>
          </p:nvSpPr>
          <p:spPr>
            <a:xfrm>
              <a:off x="8083392" y="3463659"/>
              <a:ext cx="701268" cy="701268"/>
            </a:xfrm>
            <a:prstGeom prst="ellipse">
              <a:avLst/>
            </a:prstGeom>
            <a:solidFill>
              <a:srgbClr val="156082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41" name="Google Shape;141;p24"/>
            <p:cNvSpPr/>
            <p:nvPr/>
          </p:nvSpPr>
          <p:spPr>
            <a:xfrm>
              <a:off x="8193995" y="3467021"/>
              <a:ext cx="590663" cy="691710"/>
            </a:xfrm>
            <a:custGeom>
              <a:avLst/>
              <a:gdLst/>
              <a:ahLst/>
              <a:cxnLst/>
              <a:rect l="l" t="t" r="r" b="b"/>
              <a:pathLst>
                <a:path w="3475506" h="4070075" extrusionOk="0">
                  <a:moveTo>
                    <a:pt x="1737753" y="0"/>
                  </a:moveTo>
                  <a:lnTo>
                    <a:pt x="1828147" y="13795"/>
                  </a:lnTo>
                  <a:cubicBezTo>
                    <a:pt x="2768293" y="206177"/>
                    <a:pt x="3475506" y="1038018"/>
                    <a:pt x="3475506" y="2035037"/>
                  </a:cubicBezTo>
                  <a:cubicBezTo>
                    <a:pt x="3475506" y="3032057"/>
                    <a:pt x="2768293" y="3863898"/>
                    <a:pt x="1828147" y="4056279"/>
                  </a:cubicBezTo>
                  <a:lnTo>
                    <a:pt x="1737753" y="4070075"/>
                  </a:lnTo>
                  <a:lnTo>
                    <a:pt x="1647360" y="4056279"/>
                  </a:lnTo>
                  <a:cubicBezTo>
                    <a:pt x="707213" y="3863898"/>
                    <a:pt x="0" y="3032057"/>
                    <a:pt x="0" y="2035037"/>
                  </a:cubicBezTo>
                  <a:cubicBezTo>
                    <a:pt x="0" y="1038018"/>
                    <a:pt x="707213" y="206177"/>
                    <a:pt x="1647360" y="13795"/>
                  </a:cubicBezTo>
                  <a:close/>
                </a:path>
              </a:pathLst>
            </a:custGeom>
            <a:solidFill>
              <a:srgbClr val="FFFFFF">
                <a:alpha val="4313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2" name="Google Shape;142;p2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721556" y="3938691"/>
            <a:ext cx="1019383" cy="1019383"/>
            <a:chOff x="8083392" y="3463659"/>
            <a:chExt cx="701268" cy="701268"/>
          </a:xfrm>
        </p:grpSpPr>
        <p:sp>
          <p:nvSpPr>
            <p:cNvPr id="143" name="Google Shape;143;p24"/>
            <p:cNvSpPr/>
            <p:nvPr/>
          </p:nvSpPr>
          <p:spPr>
            <a:xfrm>
              <a:off x="8083392" y="3463659"/>
              <a:ext cx="701268" cy="701268"/>
            </a:xfrm>
            <a:prstGeom prst="ellipse">
              <a:avLst/>
            </a:prstGeom>
            <a:solidFill>
              <a:srgbClr val="156082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44" name="Google Shape;144;p24"/>
            <p:cNvSpPr/>
            <p:nvPr/>
          </p:nvSpPr>
          <p:spPr>
            <a:xfrm>
              <a:off x="8193995" y="3467021"/>
              <a:ext cx="590663" cy="691710"/>
            </a:xfrm>
            <a:custGeom>
              <a:avLst/>
              <a:gdLst/>
              <a:ahLst/>
              <a:cxnLst/>
              <a:rect l="l" t="t" r="r" b="b"/>
              <a:pathLst>
                <a:path w="3475506" h="4070075" extrusionOk="0">
                  <a:moveTo>
                    <a:pt x="1737753" y="0"/>
                  </a:moveTo>
                  <a:lnTo>
                    <a:pt x="1828147" y="13795"/>
                  </a:lnTo>
                  <a:cubicBezTo>
                    <a:pt x="2768293" y="206177"/>
                    <a:pt x="3475506" y="1038018"/>
                    <a:pt x="3475506" y="2035037"/>
                  </a:cubicBezTo>
                  <a:cubicBezTo>
                    <a:pt x="3475506" y="3032057"/>
                    <a:pt x="2768293" y="3863898"/>
                    <a:pt x="1828147" y="4056279"/>
                  </a:cubicBezTo>
                  <a:lnTo>
                    <a:pt x="1737753" y="4070075"/>
                  </a:lnTo>
                  <a:lnTo>
                    <a:pt x="1647360" y="4056279"/>
                  </a:lnTo>
                  <a:cubicBezTo>
                    <a:pt x="707213" y="3863898"/>
                    <a:pt x="0" y="3032057"/>
                    <a:pt x="0" y="2035037"/>
                  </a:cubicBezTo>
                  <a:cubicBezTo>
                    <a:pt x="0" y="1038018"/>
                    <a:pt x="707213" y="206177"/>
                    <a:pt x="1647360" y="13795"/>
                  </a:cubicBezTo>
                  <a:close/>
                </a:path>
              </a:pathLst>
            </a:custGeom>
            <a:solidFill>
              <a:srgbClr val="FFFFFF">
                <a:alpha val="4313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5" name="Google Shape;145;p2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7090606" y="3495858"/>
            <a:ext cx="1019383" cy="1019383"/>
            <a:chOff x="8083392" y="3463659"/>
            <a:chExt cx="701268" cy="701268"/>
          </a:xfrm>
        </p:grpSpPr>
        <p:sp>
          <p:nvSpPr>
            <p:cNvPr id="146" name="Google Shape;146;p24"/>
            <p:cNvSpPr/>
            <p:nvPr/>
          </p:nvSpPr>
          <p:spPr>
            <a:xfrm>
              <a:off x="8083392" y="3463659"/>
              <a:ext cx="701268" cy="701268"/>
            </a:xfrm>
            <a:prstGeom prst="ellipse">
              <a:avLst/>
            </a:prstGeom>
            <a:solidFill>
              <a:srgbClr val="156082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47" name="Google Shape;147;p24"/>
            <p:cNvSpPr/>
            <p:nvPr/>
          </p:nvSpPr>
          <p:spPr>
            <a:xfrm>
              <a:off x="8193995" y="3467021"/>
              <a:ext cx="590663" cy="691710"/>
            </a:xfrm>
            <a:custGeom>
              <a:avLst/>
              <a:gdLst/>
              <a:ahLst/>
              <a:cxnLst/>
              <a:rect l="l" t="t" r="r" b="b"/>
              <a:pathLst>
                <a:path w="3475506" h="4070075" extrusionOk="0">
                  <a:moveTo>
                    <a:pt x="1737753" y="0"/>
                  </a:moveTo>
                  <a:lnTo>
                    <a:pt x="1828147" y="13795"/>
                  </a:lnTo>
                  <a:cubicBezTo>
                    <a:pt x="2768293" y="206177"/>
                    <a:pt x="3475506" y="1038018"/>
                    <a:pt x="3475506" y="2035037"/>
                  </a:cubicBezTo>
                  <a:cubicBezTo>
                    <a:pt x="3475506" y="3032057"/>
                    <a:pt x="2768293" y="3863898"/>
                    <a:pt x="1828147" y="4056279"/>
                  </a:cubicBezTo>
                  <a:lnTo>
                    <a:pt x="1737753" y="4070075"/>
                  </a:lnTo>
                  <a:lnTo>
                    <a:pt x="1647360" y="4056279"/>
                  </a:lnTo>
                  <a:cubicBezTo>
                    <a:pt x="707213" y="3863898"/>
                    <a:pt x="0" y="3032057"/>
                    <a:pt x="0" y="2035037"/>
                  </a:cubicBezTo>
                  <a:cubicBezTo>
                    <a:pt x="0" y="1038018"/>
                    <a:pt x="707213" y="206177"/>
                    <a:pt x="1647360" y="13795"/>
                  </a:cubicBezTo>
                  <a:close/>
                </a:path>
              </a:pathLst>
            </a:custGeom>
            <a:solidFill>
              <a:srgbClr val="FFFFFF">
                <a:alpha val="4313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8" name="Google Shape;148;p2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8342409" y="3153197"/>
            <a:ext cx="1019383" cy="1019383"/>
            <a:chOff x="8083392" y="3463659"/>
            <a:chExt cx="701268" cy="701268"/>
          </a:xfrm>
        </p:grpSpPr>
        <p:sp>
          <p:nvSpPr>
            <p:cNvPr id="149" name="Google Shape;149;p24"/>
            <p:cNvSpPr/>
            <p:nvPr/>
          </p:nvSpPr>
          <p:spPr>
            <a:xfrm>
              <a:off x="8083392" y="3463659"/>
              <a:ext cx="701268" cy="701268"/>
            </a:xfrm>
            <a:prstGeom prst="ellipse">
              <a:avLst/>
            </a:prstGeom>
            <a:solidFill>
              <a:srgbClr val="156082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50" name="Google Shape;150;p24"/>
            <p:cNvSpPr/>
            <p:nvPr/>
          </p:nvSpPr>
          <p:spPr>
            <a:xfrm>
              <a:off x="8193995" y="3467021"/>
              <a:ext cx="590663" cy="691710"/>
            </a:xfrm>
            <a:custGeom>
              <a:avLst/>
              <a:gdLst/>
              <a:ahLst/>
              <a:cxnLst/>
              <a:rect l="l" t="t" r="r" b="b"/>
              <a:pathLst>
                <a:path w="3475506" h="4070075" extrusionOk="0">
                  <a:moveTo>
                    <a:pt x="1737753" y="0"/>
                  </a:moveTo>
                  <a:lnTo>
                    <a:pt x="1828147" y="13795"/>
                  </a:lnTo>
                  <a:cubicBezTo>
                    <a:pt x="2768293" y="206177"/>
                    <a:pt x="3475506" y="1038018"/>
                    <a:pt x="3475506" y="2035037"/>
                  </a:cubicBezTo>
                  <a:cubicBezTo>
                    <a:pt x="3475506" y="3032057"/>
                    <a:pt x="2768293" y="3863898"/>
                    <a:pt x="1828147" y="4056279"/>
                  </a:cubicBezTo>
                  <a:lnTo>
                    <a:pt x="1737753" y="4070075"/>
                  </a:lnTo>
                  <a:lnTo>
                    <a:pt x="1647360" y="4056279"/>
                  </a:lnTo>
                  <a:cubicBezTo>
                    <a:pt x="707213" y="3863898"/>
                    <a:pt x="0" y="3032057"/>
                    <a:pt x="0" y="2035037"/>
                  </a:cubicBezTo>
                  <a:cubicBezTo>
                    <a:pt x="0" y="1038018"/>
                    <a:pt x="707213" y="206177"/>
                    <a:pt x="1647360" y="13795"/>
                  </a:cubicBezTo>
                  <a:close/>
                </a:path>
              </a:pathLst>
            </a:custGeom>
            <a:solidFill>
              <a:srgbClr val="FFFFFF">
                <a:alpha val="4313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1" name="Google Shape;151;p2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9675171" y="3486851"/>
            <a:ext cx="1019383" cy="1019383"/>
            <a:chOff x="8083392" y="3463659"/>
            <a:chExt cx="701268" cy="701268"/>
          </a:xfrm>
        </p:grpSpPr>
        <p:sp>
          <p:nvSpPr>
            <p:cNvPr id="152" name="Google Shape;152;p24"/>
            <p:cNvSpPr/>
            <p:nvPr/>
          </p:nvSpPr>
          <p:spPr>
            <a:xfrm>
              <a:off x="8083392" y="3463659"/>
              <a:ext cx="701268" cy="701268"/>
            </a:xfrm>
            <a:prstGeom prst="ellipse">
              <a:avLst/>
            </a:prstGeom>
            <a:solidFill>
              <a:srgbClr val="156082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53" name="Google Shape;153;p24"/>
            <p:cNvSpPr/>
            <p:nvPr/>
          </p:nvSpPr>
          <p:spPr>
            <a:xfrm>
              <a:off x="8193995" y="3467021"/>
              <a:ext cx="590663" cy="691710"/>
            </a:xfrm>
            <a:custGeom>
              <a:avLst/>
              <a:gdLst/>
              <a:ahLst/>
              <a:cxnLst/>
              <a:rect l="l" t="t" r="r" b="b"/>
              <a:pathLst>
                <a:path w="3475506" h="4070075" extrusionOk="0">
                  <a:moveTo>
                    <a:pt x="1737753" y="0"/>
                  </a:moveTo>
                  <a:lnTo>
                    <a:pt x="1828147" y="13795"/>
                  </a:lnTo>
                  <a:cubicBezTo>
                    <a:pt x="2768293" y="206177"/>
                    <a:pt x="3475506" y="1038018"/>
                    <a:pt x="3475506" y="2035037"/>
                  </a:cubicBezTo>
                  <a:cubicBezTo>
                    <a:pt x="3475506" y="3032057"/>
                    <a:pt x="2768293" y="3863898"/>
                    <a:pt x="1828147" y="4056279"/>
                  </a:cubicBezTo>
                  <a:lnTo>
                    <a:pt x="1737753" y="4070075"/>
                  </a:lnTo>
                  <a:lnTo>
                    <a:pt x="1647360" y="4056279"/>
                  </a:lnTo>
                  <a:cubicBezTo>
                    <a:pt x="707213" y="3863898"/>
                    <a:pt x="0" y="3032057"/>
                    <a:pt x="0" y="2035037"/>
                  </a:cubicBezTo>
                  <a:cubicBezTo>
                    <a:pt x="0" y="1038018"/>
                    <a:pt x="707213" y="206177"/>
                    <a:pt x="1647360" y="13795"/>
                  </a:cubicBezTo>
                  <a:close/>
                </a:path>
              </a:pathLst>
            </a:custGeom>
            <a:solidFill>
              <a:srgbClr val="FFFFFF">
                <a:alpha val="4313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4" name="Google Shape;154;p2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1031575" y="4098559"/>
            <a:ext cx="1019383" cy="1019383"/>
            <a:chOff x="8083392" y="3463659"/>
            <a:chExt cx="701268" cy="701268"/>
          </a:xfrm>
        </p:grpSpPr>
        <p:sp>
          <p:nvSpPr>
            <p:cNvPr id="155" name="Google Shape;155;p24"/>
            <p:cNvSpPr/>
            <p:nvPr/>
          </p:nvSpPr>
          <p:spPr>
            <a:xfrm>
              <a:off x="8083392" y="3463659"/>
              <a:ext cx="701268" cy="701268"/>
            </a:xfrm>
            <a:prstGeom prst="ellipse">
              <a:avLst/>
            </a:prstGeom>
            <a:solidFill>
              <a:srgbClr val="156082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56" name="Google Shape;156;p24"/>
            <p:cNvSpPr/>
            <p:nvPr/>
          </p:nvSpPr>
          <p:spPr>
            <a:xfrm>
              <a:off x="8193995" y="3467021"/>
              <a:ext cx="590663" cy="691710"/>
            </a:xfrm>
            <a:custGeom>
              <a:avLst/>
              <a:gdLst/>
              <a:ahLst/>
              <a:cxnLst/>
              <a:rect l="l" t="t" r="r" b="b"/>
              <a:pathLst>
                <a:path w="3475506" h="4070075" extrusionOk="0">
                  <a:moveTo>
                    <a:pt x="1737753" y="0"/>
                  </a:moveTo>
                  <a:lnTo>
                    <a:pt x="1828147" y="13795"/>
                  </a:lnTo>
                  <a:cubicBezTo>
                    <a:pt x="2768293" y="206177"/>
                    <a:pt x="3475506" y="1038018"/>
                    <a:pt x="3475506" y="2035037"/>
                  </a:cubicBezTo>
                  <a:cubicBezTo>
                    <a:pt x="3475506" y="3032057"/>
                    <a:pt x="2768293" y="3863898"/>
                    <a:pt x="1828147" y="4056279"/>
                  </a:cubicBezTo>
                  <a:lnTo>
                    <a:pt x="1737753" y="4070075"/>
                  </a:lnTo>
                  <a:lnTo>
                    <a:pt x="1647360" y="4056279"/>
                  </a:lnTo>
                  <a:cubicBezTo>
                    <a:pt x="707213" y="3863898"/>
                    <a:pt x="0" y="3032057"/>
                    <a:pt x="0" y="2035037"/>
                  </a:cubicBezTo>
                  <a:cubicBezTo>
                    <a:pt x="0" y="1038018"/>
                    <a:pt x="707213" y="206177"/>
                    <a:pt x="1647360" y="13795"/>
                  </a:cubicBezTo>
                  <a:close/>
                </a:path>
              </a:pathLst>
            </a:custGeom>
            <a:solidFill>
              <a:srgbClr val="FFFFFF">
                <a:alpha val="4313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58" name="Google Shape;158;p24"/>
          <p:cNvSpPr txBox="1"/>
          <p:nvPr/>
        </p:nvSpPr>
        <p:spPr>
          <a:xfrm>
            <a:off x="10917701" y="5091748"/>
            <a:ext cx="1187022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iw-IL" sz="14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נחשפנו לאתגר </a:t>
            </a:r>
            <a:endParaRPr sz="14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iw-IL" sz="14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הגדול</a:t>
            </a:r>
            <a:endParaRPr sz="14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9" name="Google Shape;159;p24"/>
          <p:cNvSpPr txBox="1"/>
          <p:nvPr/>
        </p:nvSpPr>
        <p:spPr>
          <a:xfrm>
            <a:off x="9337739" y="4475382"/>
            <a:ext cx="1703505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algn="ctr" rtl="1">
              <a:buSzPts val="1400"/>
              <a:buNone/>
              <a:defRPr>
                <a:solidFill>
                  <a:schemeClr val="lt1"/>
                </a:solidFill>
                <a:latin typeface="Calibri"/>
                <a:ea typeface="Calibri"/>
                <a:cs typeface="Calibri"/>
              </a:defRPr>
            </a:lvl1pPr>
          </a:lstStyle>
          <a:p>
            <a:r>
              <a:rPr lang="iw-IL" dirty="0">
                <a:sym typeface="Calibri"/>
              </a:rPr>
              <a:t>הכרנו את ארבעת</a:t>
            </a:r>
            <a:endParaRPr dirty="0">
              <a:sym typeface="Calibri"/>
            </a:endParaRPr>
          </a:p>
          <a:p>
            <a:r>
              <a:rPr lang="iw-IL" dirty="0">
                <a:sym typeface="Calibri"/>
              </a:rPr>
              <a:t> הנושאים הבוערים</a:t>
            </a:r>
            <a:endParaRPr dirty="0">
              <a:sym typeface="Calibri"/>
            </a:endParaRPr>
          </a:p>
        </p:txBody>
      </p:sp>
      <p:sp>
        <p:nvSpPr>
          <p:cNvPr id="160" name="Google Shape;160;p24"/>
          <p:cNvSpPr txBox="1"/>
          <p:nvPr/>
        </p:nvSpPr>
        <p:spPr>
          <a:xfrm>
            <a:off x="8307643" y="4161513"/>
            <a:ext cx="1116222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iw-IL" sz="14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בחרנו את האתגר שלנו</a:t>
            </a:r>
            <a:endParaRPr sz="14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1" name="Google Shape;161;p24"/>
          <p:cNvSpPr txBox="1"/>
          <p:nvPr/>
        </p:nvSpPr>
        <p:spPr>
          <a:xfrm>
            <a:off x="7028648" y="4515241"/>
            <a:ext cx="1160219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iw-IL" sz="14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חקרנו את הנושא לעומק</a:t>
            </a:r>
            <a:endParaRPr sz="14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4" name="Google Shape;174;p24"/>
          <p:cNvSpPr txBox="1"/>
          <p:nvPr/>
        </p:nvSpPr>
        <p:spPr>
          <a:xfrm>
            <a:off x="5477944" y="4912688"/>
            <a:ext cx="1493972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iw-IL" sz="14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הכרנו מיומנויות </a:t>
            </a:r>
            <a:endParaRPr sz="14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iw-IL" sz="14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שעזרו לנו להצליח</a:t>
            </a:r>
            <a:endParaRPr sz="14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iw-IL" sz="14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בצוות</a:t>
            </a:r>
            <a:endParaRPr sz="14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7" name="Google Shape;157;p24"/>
          <p:cNvSpPr txBox="1"/>
          <p:nvPr/>
        </p:nvSpPr>
        <p:spPr>
          <a:xfrm>
            <a:off x="4056283" y="4654715"/>
            <a:ext cx="14820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iw-IL" sz="14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העלינו רעיונות ובחרנו פרויקטים</a:t>
            </a:r>
            <a:endParaRPr sz="14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2" name="Google Shape;162;p2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585482" y="3831238"/>
            <a:ext cx="508315" cy="691833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p24"/>
          <p:cNvSpPr txBox="1"/>
          <p:nvPr/>
        </p:nvSpPr>
        <p:spPr>
          <a:xfrm>
            <a:off x="2667402" y="3916051"/>
            <a:ext cx="1769164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iw-IL" sz="14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מצאנו שותפים </a:t>
            </a:r>
            <a:endParaRPr sz="14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iw-IL" sz="14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ויצרנו שיתופי פעולה</a:t>
            </a:r>
            <a:endParaRPr sz="14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4" name="Google Shape;164;p24"/>
          <p:cNvSpPr txBox="1"/>
          <p:nvPr/>
        </p:nvSpPr>
        <p:spPr>
          <a:xfrm>
            <a:off x="1594884" y="3598241"/>
            <a:ext cx="1226266" cy="523180"/>
          </a:xfrm>
          <a:prstGeom prst="rect">
            <a:avLst/>
          </a:prstGeom>
          <a:solidFill>
            <a:srgbClr val="777777">
              <a:alpha val="72000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iw-IL" sz="14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הקמנו את הפרויקטים שלנו</a:t>
            </a:r>
            <a:endParaRPr sz="14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5" name="Google Shape;165;p24"/>
          <p:cNvSpPr txBox="1"/>
          <p:nvPr/>
        </p:nvSpPr>
        <p:spPr>
          <a:xfrm>
            <a:off x="153939" y="3792232"/>
            <a:ext cx="1425443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iw-IL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הכנה </a:t>
            </a:r>
            <a:r>
              <a:rPr lang="iw-IL" sz="14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להציג </a:t>
            </a:r>
            <a:r>
              <a:rPr lang="iw-IL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את </a:t>
            </a:r>
            <a:r>
              <a:rPr lang="he-IL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הפרויקט </a:t>
            </a:r>
            <a:r>
              <a:rPr lang="iw-IL" sz="14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מול קהל</a:t>
            </a:r>
            <a:endParaRPr sz="14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6" name="Google Shape;166;p2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054436" y="4121421"/>
            <a:ext cx="973660" cy="973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rcRect l="85861" t="25113" r="7604" b="50000"/>
          <a:stretch/>
        </p:blipFill>
        <p:spPr>
          <a:xfrm>
            <a:off x="9760383" y="3611331"/>
            <a:ext cx="796754" cy="7583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2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565119" y="3374434"/>
            <a:ext cx="540782" cy="5327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2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927494" y="4269128"/>
            <a:ext cx="613090" cy="3951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2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268844" y="3741280"/>
            <a:ext cx="672264" cy="4984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2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rcRect l="79770" r="13635" b="73405"/>
          <a:stretch/>
        </p:blipFill>
        <p:spPr>
          <a:xfrm>
            <a:off x="3159991" y="2911519"/>
            <a:ext cx="917682" cy="9248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2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rcRect l="62864" t="7407" r="24272" b="71303"/>
          <a:stretch/>
        </p:blipFill>
        <p:spPr>
          <a:xfrm>
            <a:off x="1841878" y="2664078"/>
            <a:ext cx="837322" cy="8227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2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rcRect l="7395" t="9111" r="75900" b="72333"/>
          <a:stretch/>
        </p:blipFill>
        <p:spPr>
          <a:xfrm>
            <a:off x="369876" y="2859031"/>
            <a:ext cx="917683" cy="8435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25"/>
          <p:cNvSpPr>
            <a:spLocks noGrp="1"/>
          </p:cNvSpPr>
          <p:nvPr>
            <p:ph type="title" idx="4294967295"/>
          </p:nvPr>
        </p:nvSpPr>
        <p:spPr>
          <a:xfrm>
            <a:off x="6989737" y="364258"/>
            <a:ext cx="4789762" cy="1015622"/>
          </a:xfrm>
          <a:prstGeom prst="rect">
            <a:avLst/>
          </a:prstGeom>
          <a:noFill/>
          <a:ln>
            <a:noFill/>
            <a:prstDash/>
          </a:ln>
          <a:effectLst>
            <a:outerShdw blurRad="50800" dist="38100" dir="18900000" algn="bl" rotWithShape="0">
              <a:srgbClr val="000000">
                <a:alpha val="40000"/>
              </a:srgbClr>
            </a:outerShdw>
          </a:effectLst>
        </p:spPr>
        <p:txBody>
          <a:bodyPr rot="0" spcFirstLastPara="1" vertOverflow="overflow" horzOverflow="overflow" vert="horz" wrap="square" lIns="91425" tIns="45700" rIns="91425" bIns="457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0"/>
              <a:buFont typeface="Arial"/>
              <a:buNone/>
              <a:tabLst/>
              <a:defRPr/>
            </a:pPr>
            <a:r>
              <a:rPr kumimoji="0" lang="iw-IL" sz="6000" b="1" i="0" u="none" strike="noStrike" kern="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רפלקציה אישית</a:t>
            </a:r>
            <a:endParaRPr kumimoji="0" lang="iw-IL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4" name="Google Shape;184;p25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>
            <a:off x="6828290" y="942914"/>
            <a:ext cx="5192069" cy="1046400"/>
          </a:xfrm>
          <a:prstGeom prst="rect">
            <a:avLst/>
          </a:prstGeom>
          <a:noFill/>
          <a:ln>
            <a:noFill/>
          </a:ln>
          <a:effectLst>
            <a:outerShdw blurRad="50800" dist="38100" dir="1890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0"/>
              <a:buFont typeface="Arial"/>
              <a:buNone/>
            </a:pPr>
            <a:r>
              <a:rPr lang="iw-IL" sz="62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מעגל בתוך מעגל</a:t>
            </a:r>
            <a:endParaRPr dirty="0"/>
          </a:p>
        </p:txBody>
      </p:sp>
      <p:pic>
        <p:nvPicPr>
          <p:cNvPr id="180" name="Google Shape;180;p2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556648" y="0"/>
            <a:ext cx="6858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p25"/>
          <p:cNvSpPr/>
          <p:nvPr/>
        </p:nvSpPr>
        <p:spPr>
          <a:xfrm>
            <a:off x="6668153" y="2105598"/>
            <a:ext cx="5192069" cy="4093388"/>
          </a:xfrm>
          <a:prstGeom prst="rect">
            <a:avLst/>
          </a:prstGeom>
          <a:noFill/>
          <a:ln>
            <a:noFill/>
          </a:ln>
          <a:effectLst>
            <a:outerShdw blurRad="50800" dist="38100" dir="1890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AutoNum type="arabicPeriod"/>
            </a:pPr>
            <a:r>
              <a:rPr lang="iw-IL" sz="20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איזה חלק בתוכנית היה הכי מרתק בשבילך?</a:t>
            </a:r>
            <a:endParaRPr dirty="0"/>
          </a:p>
          <a:p>
            <a:pPr marL="342900" marR="0" lvl="0" indent="-34290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AutoNum type="arabicPeriod"/>
            </a:pPr>
            <a:r>
              <a:rPr lang="iw-IL" sz="20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מה הייתה התובנה החשובה ביותר שלקחת מהפרויקט?</a:t>
            </a:r>
            <a:endParaRPr dirty="0"/>
          </a:p>
          <a:p>
            <a:pPr marL="342900" marR="0" lvl="0" indent="-34290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AutoNum type="arabicPeriod"/>
            </a:pPr>
            <a:r>
              <a:rPr lang="iw-IL" sz="20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איך הרגשת בזמן העבודה על הפרויקט וכיצד זה השפיע על התוצאה הסופית?</a:t>
            </a:r>
            <a:endParaRPr dirty="0"/>
          </a:p>
          <a:p>
            <a:pPr marL="342900" marR="0" lvl="0" indent="-34290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AutoNum type="arabicPeriod"/>
            </a:pPr>
            <a:r>
              <a:rPr lang="iw-IL" sz="20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מה</a:t>
            </a:r>
            <a:r>
              <a:rPr lang="iw-IL" sz="20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2"/>
                  </a:ext>
                </a:extLst>
              </a:rPr>
              <a:t> עזר לך </a:t>
            </a:r>
            <a:r>
              <a:rPr lang="iw-IL" sz="20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במיוחד במהלך העבודה המשותפת?</a:t>
            </a:r>
            <a:endParaRPr dirty="0"/>
          </a:p>
          <a:p>
            <a:pPr marL="342900" marR="0" lvl="0" indent="-34290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AutoNum type="arabicPeriod"/>
            </a:pPr>
            <a:r>
              <a:rPr lang="iw-IL" sz="20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מי היה השות</a:t>
            </a:r>
            <a:r>
              <a:rPr lang="he-IL" sz="20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ף</a:t>
            </a:r>
            <a:r>
              <a:rPr lang="iw-IL" sz="20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או התלמיד שהכי השפיע עליך בפרויקט הזה ואיך?</a:t>
            </a:r>
            <a:endParaRPr dirty="0"/>
          </a:p>
          <a:p>
            <a:pPr marL="342900" marR="0" lvl="0" indent="-34290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AutoNum type="arabicPeriod"/>
            </a:pPr>
            <a:r>
              <a:rPr lang="iw-IL" sz="20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מה היית משנה אם היית מתחי</a:t>
            </a:r>
            <a:r>
              <a:rPr lang="he-IL" sz="20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ל</a:t>
            </a:r>
            <a:r>
              <a:rPr lang="iw-IL" sz="20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את הפרויקט מההתחלה?</a:t>
            </a:r>
            <a:endParaRPr dirty="0"/>
          </a:p>
          <a:p>
            <a:pPr marL="342900" marR="0" lvl="0" indent="-34290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AutoNum type="arabicPeriod"/>
            </a:pPr>
            <a:r>
              <a:rPr lang="iw-IL" sz="20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איזה אתגר היה לך במהלך התוכנית וכיצד התמודדת איתו?</a:t>
            </a:r>
            <a:endParaRPr dirty="0"/>
          </a:p>
          <a:p>
            <a:pPr marL="342900" marR="0" lvl="0" indent="-34290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AutoNum type="arabicPeriod"/>
            </a:pPr>
            <a:r>
              <a:rPr lang="iw-IL" sz="20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באיזה חלק בפרויקט אתה הכי גאה?</a:t>
            </a:r>
            <a:endParaRPr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26"/>
          <p:cNvSpPr>
            <a:spLocks noGrp="1"/>
          </p:cNvSpPr>
          <p:nvPr>
            <p:ph type="title" idx="4294967295"/>
          </p:nvPr>
        </p:nvSpPr>
        <p:spPr>
          <a:xfrm>
            <a:off x="6989737" y="364258"/>
            <a:ext cx="4789762" cy="1015622"/>
          </a:xfrm>
          <a:prstGeom prst="rect">
            <a:avLst/>
          </a:prstGeom>
          <a:noFill/>
          <a:ln>
            <a:noFill/>
            <a:prstDash/>
          </a:ln>
          <a:effectLst>
            <a:outerShdw blurRad="50800" dist="38100" dir="18900000" algn="bl" rotWithShape="0">
              <a:srgbClr val="000000">
                <a:alpha val="40000"/>
              </a:srgbClr>
            </a:outerShdw>
          </a:effectLst>
        </p:spPr>
        <p:txBody>
          <a:bodyPr rot="0" spcFirstLastPara="1" vertOverflow="overflow" horzOverflow="overflow" vert="horz" wrap="square" lIns="91425" tIns="45700" rIns="91425" bIns="457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0"/>
              <a:buFont typeface="Arial"/>
              <a:buNone/>
              <a:tabLst/>
              <a:defRPr/>
            </a:pPr>
            <a:r>
              <a:rPr kumimoji="0" lang="iw-IL" sz="6000" b="1" i="0" u="none" strike="noStrike" kern="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רפלקציה אישית</a:t>
            </a:r>
            <a:endParaRPr kumimoji="0" lang="iw-IL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4" name="Google Shape;194;p26"/>
          <p:cNvSpPr/>
          <p:nvPr/>
        </p:nvSpPr>
        <p:spPr>
          <a:xfrm>
            <a:off x="6828290" y="942914"/>
            <a:ext cx="5192069" cy="1046400"/>
          </a:xfrm>
          <a:prstGeom prst="rect">
            <a:avLst/>
          </a:prstGeom>
          <a:noFill/>
          <a:ln>
            <a:noFill/>
          </a:ln>
          <a:effectLst>
            <a:outerShdw blurRad="50800" dist="38100" dir="1890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0"/>
              <a:buFont typeface="Arial"/>
              <a:buNone/>
            </a:pPr>
            <a:r>
              <a:rPr lang="iw-IL" sz="62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מעגל בתוך מעגל</a:t>
            </a:r>
            <a:endParaRPr/>
          </a:p>
        </p:txBody>
      </p:sp>
      <p:pic>
        <p:nvPicPr>
          <p:cNvPr id="190" name="Google Shape;190;p2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556648" y="0"/>
            <a:ext cx="6858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Google Shape;191;p26"/>
          <p:cNvSpPr/>
          <p:nvPr/>
        </p:nvSpPr>
        <p:spPr>
          <a:xfrm>
            <a:off x="6668153" y="2105598"/>
            <a:ext cx="5192069" cy="4401164"/>
          </a:xfrm>
          <a:prstGeom prst="rect">
            <a:avLst/>
          </a:prstGeom>
          <a:noFill/>
          <a:ln>
            <a:noFill/>
          </a:ln>
          <a:effectLst>
            <a:outerShdw blurRad="50800" dist="38100" dir="1890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AutoNum type="arabicPeriod"/>
            </a:pPr>
            <a:r>
              <a:rPr lang="iw-IL"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מה היה אחד הדברים הכי מפתיעים שלמדת במהלך העבודה על הפרויקט?</a:t>
            </a:r>
            <a:endParaRPr/>
          </a:p>
          <a:p>
            <a:pPr marL="342900" marR="0" lvl="0" indent="-34290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AutoNum type="arabicPeriod"/>
            </a:pPr>
            <a:r>
              <a:rPr lang="iw-IL"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מה הייתה התגובה של אחרים לפרויקט שלך ואיך זה השפיע עליך?</a:t>
            </a:r>
            <a:endParaRPr/>
          </a:p>
          <a:p>
            <a:pPr marL="342900" marR="0" lvl="0" indent="-34290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AutoNum type="arabicPeriod"/>
            </a:pPr>
            <a:r>
              <a:rPr lang="iw-IL"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איך התמודדת עם לחץ או קושי במהלך העבודה על הפרויקט?</a:t>
            </a:r>
            <a:endParaRPr/>
          </a:p>
          <a:p>
            <a:pPr marL="342900" marR="0" lvl="0" indent="-34290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AutoNum type="arabicPeriod"/>
            </a:pPr>
            <a:r>
              <a:rPr lang="iw-IL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מה למדת מהדברים שלא הצליחו לפי הציפיות שלך?</a:t>
            </a:r>
            <a:endParaRPr/>
          </a:p>
          <a:p>
            <a:pPr marL="342900" marR="0" lvl="0" indent="-34290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AutoNum type="arabicPeriod"/>
            </a:pPr>
            <a:r>
              <a:rPr lang="iw-IL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אילו </a:t>
            </a:r>
            <a:r>
              <a:rPr lang="iw-IL"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כישורים חדשים פיתחת במהלך העבודה על הפרויקט?</a:t>
            </a:r>
            <a:endParaRPr/>
          </a:p>
          <a:p>
            <a:pPr marL="342900" marR="0" lvl="0" indent="-34290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AutoNum type="arabicPeriod"/>
            </a:pPr>
            <a:r>
              <a:rPr lang="iw-IL"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מה הייתה התחושה שלך כשסיימת את הפרויקט וכיצד זה השפיע עליך?</a:t>
            </a:r>
            <a:endParaRPr/>
          </a:p>
          <a:p>
            <a:pPr marL="342900" marR="0" lvl="0" indent="-34290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AutoNum type="arabicPeriod"/>
            </a:pPr>
            <a:r>
              <a:rPr lang="iw-IL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תאר את החוויה שלך בפרויקט במילה אחת</a:t>
            </a:r>
            <a:r>
              <a:rPr lang="iw-IL"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3"/>
                  </a:ext>
                </a:extLst>
              </a:rPr>
              <a:t>.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6"/>
          <p:cNvSpPr>
            <a:spLocks noGrp="1"/>
          </p:cNvSpPr>
          <p:nvPr>
            <p:ph type="title" idx="4294967295"/>
          </p:nvPr>
        </p:nvSpPr>
        <p:spPr>
          <a:xfrm>
            <a:off x="2284506" y="490605"/>
            <a:ext cx="7622989" cy="738623"/>
          </a:xfrm>
          <a:prstGeom prst="rect">
            <a:avLst/>
          </a:prstGeom>
          <a:noFill/>
          <a:ln>
            <a:noFill/>
            <a:prstDash/>
          </a:ln>
          <a:effectLst>
            <a:outerShdw blurRad="50800" dist="38100" dir="18900000" algn="bl" rotWithShape="0">
              <a:srgbClr val="000000">
                <a:alpha val="40000"/>
              </a:srgbClr>
            </a:outerShdw>
          </a:effectLst>
        </p:spPr>
        <p:txBody>
          <a:bodyPr rot="0" spcFirstLastPara="1" vertOverflow="overflow" horzOverflow="overflow" vert="horz" wrap="square" lIns="91425" tIns="45700" rIns="91425" bIns="457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0"/>
              <a:buFont typeface="Arial"/>
              <a:buNone/>
              <a:tabLst/>
              <a:defRPr/>
            </a:pPr>
            <a:r>
              <a:rPr kumimoji="0" lang="iw-IL" sz="6000" b="1" i="0" u="none" strike="noStrike" kern="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מיומנויות שפיתחנו בדרך</a:t>
            </a:r>
            <a:endParaRPr kumimoji="0" lang="iw-IL" sz="8000" b="1" i="0" u="none" strike="noStrike" kern="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1" name="Google Shape;201;p6"/>
          <p:cNvSpPr txBox="1"/>
          <p:nvPr/>
        </p:nvSpPr>
        <p:spPr>
          <a:xfrm>
            <a:off x="10693668" y="3105834"/>
            <a:ext cx="1095547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iw-IL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עבודת צוות</a:t>
            </a: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7" name="Google Shape;207;p6"/>
          <p:cNvSpPr txBox="1"/>
          <p:nvPr/>
        </p:nvSpPr>
        <p:spPr>
          <a:xfrm>
            <a:off x="9183803" y="3105834"/>
            <a:ext cx="1095547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iw-IL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חשיבה יצירתית</a:t>
            </a: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3" name="Google Shape;213;p6"/>
          <p:cNvSpPr txBox="1"/>
          <p:nvPr/>
        </p:nvSpPr>
        <p:spPr>
          <a:xfrm>
            <a:off x="7562758" y="3105834"/>
            <a:ext cx="1496387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iw-IL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יצירת שיתופי פעולה</a:t>
            </a: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9" name="Google Shape;219;p6"/>
          <p:cNvSpPr txBox="1"/>
          <p:nvPr/>
        </p:nvSpPr>
        <p:spPr>
          <a:xfrm>
            <a:off x="6198692" y="3105834"/>
            <a:ext cx="124234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iw-IL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חקר עצמאי </a:t>
            </a:r>
            <a:r>
              <a:rPr lang="iw-IL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4"/>
                  </a:ext>
                </a:extLst>
              </a:rPr>
              <a:t>בצוות</a:t>
            </a: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5" name="Google Shape;225;p6"/>
          <p:cNvSpPr txBox="1"/>
          <p:nvPr/>
        </p:nvSpPr>
        <p:spPr>
          <a:xfrm>
            <a:off x="4742493" y="3105834"/>
            <a:ext cx="12423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iw-IL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יצירת </a:t>
            </a:r>
            <a:r>
              <a:rPr lang="iw-IL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אווירה</a:t>
            </a:r>
            <a:r>
              <a:rPr lang="iw-IL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חיובית</a:t>
            </a: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6" name="Google Shape;226;p6"/>
          <p:cNvSpPr txBox="1"/>
          <p:nvPr/>
        </p:nvSpPr>
        <p:spPr>
          <a:xfrm>
            <a:off x="3298915" y="3105834"/>
            <a:ext cx="124234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iw-IL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מודעות סביבתית</a:t>
            </a: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2" name="Google Shape;232;p6"/>
          <p:cNvSpPr txBox="1"/>
          <p:nvPr/>
        </p:nvSpPr>
        <p:spPr>
          <a:xfrm>
            <a:off x="1885637" y="3105834"/>
            <a:ext cx="124234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iw-IL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תכנון פרויקט</a:t>
            </a: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9" name="Google Shape;259;p6"/>
          <p:cNvSpPr txBox="1"/>
          <p:nvPr/>
        </p:nvSpPr>
        <p:spPr>
          <a:xfrm>
            <a:off x="427526" y="3105834"/>
            <a:ext cx="11766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iw-IL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סקרנות</a:t>
            </a: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3" name="Google Shape;243;p6"/>
          <p:cNvSpPr txBox="1"/>
          <p:nvPr/>
        </p:nvSpPr>
        <p:spPr>
          <a:xfrm>
            <a:off x="10048197" y="5600054"/>
            <a:ext cx="14739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iw-IL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חיזוק </a:t>
            </a:r>
            <a:r>
              <a:rPr lang="iw-IL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מעורבות למען הסביבה</a:t>
            </a: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9" name="Google Shape;249;p6"/>
          <p:cNvSpPr txBox="1"/>
          <p:nvPr/>
        </p:nvSpPr>
        <p:spPr>
          <a:xfrm>
            <a:off x="8595485" y="5600054"/>
            <a:ext cx="117663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iw-IL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קבלת החלטות</a:t>
            </a: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5" name="Google Shape;255;p6"/>
          <p:cNvSpPr txBox="1"/>
          <p:nvPr/>
        </p:nvSpPr>
        <p:spPr>
          <a:xfrm>
            <a:off x="7047922" y="5600054"/>
            <a:ext cx="1176600" cy="12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iw-IL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ניהול קו</a:t>
            </a:r>
            <a:r>
              <a:rPr lang="iw-IL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5"/>
                  </a:ext>
                </a:extLst>
              </a:rPr>
              <a:t>נפליקט</a:t>
            </a:r>
            <a:r>
              <a:rPr lang="iw-IL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בצורה מכב</a:t>
            </a:r>
            <a:r>
              <a:rPr lang="iw-IL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דת</a:t>
            </a: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3" name="Google Shape;283;p6"/>
          <p:cNvSpPr txBox="1"/>
          <p:nvPr/>
        </p:nvSpPr>
        <p:spPr>
          <a:xfrm>
            <a:off x="5465868" y="5600054"/>
            <a:ext cx="124234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iw-IL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הצגה בפני קהל</a:t>
            </a: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1" name="Google Shape;271;p6"/>
          <p:cNvSpPr txBox="1"/>
          <p:nvPr/>
        </p:nvSpPr>
        <p:spPr>
          <a:xfrm>
            <a:off x="3897464" y="5600054"/>
            <a:ext cx="11766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iw-IL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6"/>
                  </a:ext>
                </a:extLst>
              </a:rPr>
              <a:t>התמדה</a:t>
            </a: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7" name="Google Shape;277;p6"/>
          <p:cNvSpPr txBox="1"/>
          <p:nvPr/>
        </p:nvSpPr>
        <p:spPr>
          <a:xfrm>
            <a:off x="2347546" y="5600054"/>
            <a:ext cx="1089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iw-IL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7"/>
                  </a:ext>
                </a:extLst>
              </a:rPr>
              <a:t>מקוריות</a:t>
            </a: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5" name="Google Shape;265;p6"/>
          <p:cNvSpPr txBox="1"/>
          <p:nvPr/>
        </p:nvSpPr>
        <p:spPr>
          <a:xfrm>
            <a:off x="537252" y="5600054"/>
            <a:ext cx="1506870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iw-IL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הגעה ליעדים שהצבנו</a:t>
            </a: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02" name="Google Shape;202;p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9115722" y="1790256"/>
            <a:ext cx="1242341" cy="1242341"/>
            <a:chOff x="9135814" y="1537488"/>
            <a:chExt cx="1242341" cy="1242341"/>
          </a:xfrm>
        </p:grpSpPr>
        <p:grpSp>
          <p:nvGrpSpPr>
            <p:cNvPr id="203" name="Google Shape;203;p6"/>
            <p:cNvGrpSpPr/>
            <p:nvPr/>
          </p:nvGrpSpPr>
          <p:grpSpPr>
            <a:xfrm>
              <a:off x="9135814" y="1537488"/>
              <a:ext cx="1242341" cy="1242341"/>
              <a:chOff x="8083392" y="3463659"/>
              <a:chExt cx="701268" cy="701268"/>
            </a:xfrm>
          </p:grpSpPr>
          <p:sp>
            <p:nvSpPr>
              <p:cNvPr id="204" name="Google Shape;204;p6"/>
              <p:cNvSpPr/>
              <p:nvPr/>
            </p:nvSpPr>
            <p:spPr>
              <a:xfrm>
                <a:off x="8083392" y="3463659"/>
                <a:ext cx="701268" cy="701268"/>
              </a:xfrm>
              <a:prstGeom prst="ellipse">
                <a:avLst/>
              </a:prstGeom>
              <a:solidFill>
                <a:srgbClr val="156082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00"/>
                  <a:buFont typeface="Arial"/>
                  <a:buNone/>
                </a:pPr>
                <a:endParaRPr sz="2400" b="1" i="0" u="none" strike="noStrike" cap="none">
                  <a:solidFill>
                    <a:schemeClr val="dk1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05" name="Google Shape;205;p6"/>
              <p:cNvSpPr/>
              <p:nvPr/>
            </p:nvSpPr>
            <p:spPr>
              <a:xfrm>
                <a:off x="8193995" y="3467021"/>
                <a:ext cx="590663" cy="691710"/>
              </a:xfrm>
              <a:custGeom>
                <a:avLst/>
                <a:gdLst/>
                <a:ahLst/>
                <a:cxnLst/>
                <a:rect l="l" t="t" r="r" b="b"/>
                <a:pathLst>
                  <a:path w="3475506" h="4070075" extrusionOk="0">
                    <a:moveTo>
                      <a:pt x="1737753" y="0"/>
                    </a:moveTo>
                    <a:lnTo>
                      <a:pt x="1828147" y="13795"/>
                    </a:lnTo>
                    <a:cubicBezTo>
                      <a:pt x="2768293" y="206177"/>
                      <a:pt x="3475506" y="1038018"/>
                      <a:pt x="3475506" y="2035037"/>
                    </a:cubicBezTo>
                    <a:cubicBezTo>
                      <a:pt x="3475506" y="3032057"/>
                      <a:pt x="2768293" y="3863898"/>
                      <a:pt x="1828147" y="4056279"/>
                    </a:cubicBezTo>
                    <a:lnTo>
                      <a:pt x="1737753" y="4070075"/>
                    </a:lnTo>
                    <a:lnTo>
                      <a:pt x="1647360" y="4056279"/>
                    </a:lnTo>
                    <a:cubicBezTo>
                      <a:pt x="707213" y="3863898"/>
                      <a:pt x="0" y="3032057"/>
                      <a:pt x="0" y="2035037"/>
                    </a:cubicBezTo>
                    <a:cubicBezTo>
                      <a:pt x="0" y="1038018"/>
                      <a:pt x="707213" y="206177"/>
                      <a:pt x="1647360" y="13795"/>
                    </a:cubicBezTo>
                    <a:close/>
                  </a:path>
                </a:pathLst>
              </a:custGeom>
              <a:solidFill>
                <a:srgbClr val="FFFFFF">
                  <a:alpha val="4313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pic>
          <p:nvPicPr>
            <p:cNvPr id="206" name="Google Shape;206;p6" descr="Icon&#10;&#10;Description automatically generated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9423192" y="1754241"/>
              <a:ext cx="667585" cy="70191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08" name="Google Shape;208;p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569227" y="1790256"/>
            <a:ext cx="1242341" cy="1242341"/>
            <a:chOff x="10569227" y="1484025"/>
            <a:chExt cx="1242341" cy="1242341"/>
          </a:xfrm>
        </p:grpSpPr>
        <p:grpSp>
          <p:nvGrpSpPr>
            <p:cNvPr id="209" name="Google Shape;209;p6"/>
            <p:cNvGrpSpPr/>
            <p:nvPr/>
          </p:nvGrpSpPr>
          <p:grpSpPr>
            <a:xfrm>
              <a:off x="10569227" y="1484025"/>
              <a:ext cx="1242341" cy="1242341"/>
              <a:chOff x="8083392" y="3463659"/>
              <a:chExt cx="701268" cy="701268"/>
            </a:xfrm>
          </p:grpSpPr>
          <p:sp>
            <p:nvSpPr>
              <p:cNvPr id="210" name="Google Shape;210;p6"/>
              <p:cNvSpPr/>
              <p:nvPr/>
            </p:nvSpPr>
            <p:spPr>
              <a:xfrm>
                <a:off x="8083392" y="3463659"/>
                <a:ext cx="701268" cy="701268"/>
              </a:xfrm>
              <a:prstGeom prst="ellipse">
                <a:avLst/>
              </a:prstGeom>
              <a:solidFill>
                <a:srgbClr val="156082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00"/>
                  <a:buFont typeface="Arial"/>
                  <a:buNone/>
                </a:pPr>
                <a:endParaRPr sz="2400" b="1" i="0" u="none" strike="noStrike" cap="none">
                  <a:solidFill>
                    <a:schemeClr val="dk1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11" name="Google Shape;211;p6"/>
              <p:cNvSpPr/>
              <p:nvPr/>
            </p:nvSpPr>
            <p:spPr>
              <a:xfrm>
                <a:off x="8193995" y="3467021"/>
                <a:ext cx="590663" cy="691710"/>
              </a:xfrm>
              <a:custGeom>
                <a:avLst/>
                <a:gdLst/>
                <a:ahLst/>
                <a:cxnLst/>
                <a:rect l="l" t="t" r="r" b="b"/>
                <a:pathLst>
                  <a:path w="3475506" h="4070075" extrusionOk="0">
                    <a:moveTo>
                      <a:pt x="1737753" y="0"/>
                    </a:moveTo>
                    <a:lnTo>
                      <a:pt x="1828147" y="13795"/>
                    </a:lnTo>
                    <a:cubicBezTo>
                      <a:pt x="2768293" y="206177"/>
                      <a:pt x="3475506" y="1038018"/>
                      <a:pt x="3475506" y="2035037"/>
                    </a:cubicBezTo>
                    <a:cubicBezTo>
                      <a:pt x="3475506" y="3032057"/>
                      <a:pt x="2768293" y="3863898"/>
                      <a:pt x="1828147" y="4056279"/>
                    </a:cubicBezTo>
                    <a:lnTo>
                      <a:pt x="1737753" y="4070075"/>
                    </a:lnTo>
                    <a:lnTo>
                      <a:pt x="1647360" y="4056279"/>
                    </a:lnTo>
                    <a:cubicBezTo>
                      <a:pt x="707213" y="3863898"/>
                      <a:pt x="0" y="3032057"/>
                      <a:pt x="0" y="2035037"/>
                    </a:cubicBezTo>
                    <a:cubicBezTo>
                      <a:pt x="0" y="1038018"/>
                      <a:pt x="707213" y="206177"/>
                      <a:pt x="1647360" y="13795"/>
                    </a:cubicBezTo>
                    <a:close/>
                  </a:path>
                </a:pathLst>
              </a:custGeom>
              <a:solidFill>
                <a:srgbClr val="FFFFFF">
                  <a:alpha val="4313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pic>
          <p:nvPicPr>
            <p:cNvPr id="212" name="Google Shape;212;p6" descr="Icon&#10;&#10;Description automatically generated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0880009" y="1802869"/>
              <a:ext cx="680224" cy="627177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14" name="Google Shape;214;p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6208706" y="1790256"/>
            <a:ext cx="1242341" cy="1242341"/>
            <a:chOff x="6308830" y="1617588"/>
            <a:chExt cx="1242341" cy="1242341"/>
          </a:xfrm>
        </p:grpSpPr>
        <p:grpSp>
          <p:nvGrpSpPr>
            <p:cNvPr id="215" name="Google Shape;215;p6"/>
            <p:cNvGrpSpPr/>
            <p:nvPr/>
          </p:nvGrpSpPr>
          <p:grpSpPr>
            <a:xfrm>
              <a:off x="6308830" y="1617588"/>
              <a:ext cx="1242341" cy="1242341"/>
              <a:chOff x="8083392" y="3463659"/>
              <a:chExt cx="701268" cy="701268"/>
            </a:xfrm>
          </p:grpSpPr>
          <p:sp>
            <p:nvSpPr>
              <p:cNvPr id="216" name="Google Shape;216;p6"/>
              <p:cNvSpPr/>
              <p:nvPr/>
            </p:nvSpPr>
            <p:spPr>
              <a:xfrm>
                <a:off x="8083392" y="3463659"/>
                <a:ext cx="701268" cy="701268"/>
              </a:xfrm>
              <a:prstGeom prst="ellipse">
                <a:avLst/>
              </a:prstGeom>
              <a:solidFill>
                <a:srgbClr val="156082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00"/>
                  <a:buFont typeface="Arial"/>
                  <a:buNone/>
                </a:pPr>
                <a:endParaRPr sz="2400" b="1" i="0" u="none" strike="noStrike" cap="none">
                  <a:solidFill>
                    <a:schemeClr val="dk1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17" name="Google Shape;217;p6"/>
              <p:cNvSpPr/>
              <p:nvPr/>
            </p:nvSpPr>
            <p:spPr>
              <a:xfrm>
                <a:off x="8193995" y="3467021"/>
                <a:ext cx="590663" cy="691710"/>
              </a:xfrm>
              <a:custGeom>
                <a:avLst/>
                <a:gdLst/>
                <a:ahLst/>
                <a:cxnLst/>
                <a:rect l="l" t="t" r="r" b="b"/>
                <a:pathLst>
                  <a:path w="3475506" h="4070075" extrusionOk="0">
                    <a:moveTo>
                      <a:pt x="1737753" y="0"/>
                    </a:moveTo>
                    <a:lnTo>
                      <a:pt x="1828147" y="13795"/>
                    </a:lnTo>
                    <a:cubicBezTo>
                      <a:pt x="2768293" y="206177"/>
                      <a:pt x="3475506" y="1038018"/>
                      <a:pt x="3475506" y="2035037"/>
                    </a:cubicBezTo>
                    <a:cubicBezTo>
                      <a:pt x="3475506" y="3032057"/>
                      <a:pt x="2768293" y="3863898"/>
                      <a:pt x="1828147" y="4056279"/>
                    </a:cubicBezTo>
                    <a:lnTo>
                      <a:pt x="1737753" y="4070075"/>
                    </a:lnTo>
                    <a:lnTo>
                      <a:pt x="1647360" y="4056279"/>
                    </a:lnTo>
                    <a:cubicBezTo>
                      <a:pt x="707213" y="3863898"/>
                      <a:pt x="0" y="3032057"/>
                      <a:pt x="0" y="2035037"/>
                    </a:cubicBezTo>
                    <a:cubicBezTo>
                      <a:pt x="0" y="1038018"/>
                      <a:pt x="707213" y="206177"/>
                      <a:pt x="1647360" y="13795"/>
                    </a:cubicBezTo>
                    <a:close/>
                  </a:path>
                </a:pathLst>
              </a:custGeom>
              <a:solidFill>
                <a:srgbClr val="FFFFFF">
                  <a:alpha val="4313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pic>
          <p:nvPicPr>
            <p:cNvPr id="218" name="Google Shape;218;p6" descr="Icon&#10;&#10;Description automatically generated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6563422" y="1974181"/>
              <a:ext cx="756825" cy="56633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20" name="Google Shape;220;p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4755198" y="1790256"/>
            <a:ext cx="1242341" cy="1242341"/>
            <a:chOff x="4751930" y="1639293"/>
            <a:chExt cx="1242341" cy="1242341"/>
          </a:xfrm>
        </p:grpSpPr>
        <p:grpSp>
          <p:nvGrpSpPr>
            <p:cNvPr id="221" name="Google Shape;221;p6"/>
            <p:cNvGrpSpPr/>
            <p:nvPr/>
          </p:nvGrpSpPr>
          <p:grpSpPr>
            <a:xfrm>
              <a:off x="4751930" y="1639293"/>
              <a:ext cx="1242341" cy="1242341"/>
              <a:chOff x="8083392" y="3463659"/>
              <a:chExt cx="701268" cy="701268"/>
            </a:xfrm>
          </p:grpSpPr>
          <p:sp>
            <p:nvSpPr>
              <p:cNvPr id="222" name="Google Shape;222;p6"/>
              <p:cNvSpPr/>
              <p:nvPr/>
            </p:nvSpPr>
            <p:spPr>
              <a:xfrm>
                <a:off x="8083392" y="3463659"/>
                <a:ext cx="701268" cy="701268"/>
              </a:xfrm>
              <a:prstGeom prst="ellipse">
                <a:avLst/>
              </a:prstGeom>
              <a:solidFill>
                <a:srgbClr val="156082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00"/>
                  <a:buFont typeface="Arial"/>
                  <a:buNone/>
                </a:pPr>
                <a:endParaRPr sz="2400" b="1" i="0" u="none" strike="noStrike" cap="none">
                  <a:solidFill>
                    <a:schemeClr val="dk1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23" name="Google Shape;223;p6"/>
              <p:cNvSpPr/>
              <p:nvPr/>
            </p:nvSpPr>
            <p:spPr>
              <a:xfrm>
                <a:off x="8193995" y="3467021"/>
                <a:ext cx="590663" cy="691710"/>
              </a:xfrm>
              <a:custGeom>
                <a:avLst/>
                <a:gdLst/>
                <a:ahLst/>
                <a:cxnLst/>
                <a:rect l="l" t="t" r="r" b="b"/>
                <a:pathLst>
                  <a:path w="3475506" h="4070075" extrusionOk="0">
                    <a:moveTo>
                      <a:pt x="1737753" y="0"/>
                    </a:moveTo>
                    <a:lnTo>
                      <a:pt x="1828147" y="13795"/>
                    </a:lnTo>
                    <a:cubicBezTo>
                      <a:pt x="2768293" y="206177"/>
                      <a:pt x="3475506" y="1038018"/>
                      <a:pt x="3475506" y="2035037"/>
                    </a:cubicBezTo>
                    <a:cubicBezTo>
                      <a:pt x="3475506" y="3032057"/>
                      <a:pt x="2768293" y="3863898"/>
                      <a:pt x="1828147" y="4056279"/>
                    </a:cubicBezTo>
                    <a:lnTo>
                      <a:pt x="1737753" y="4070075"/>
                    </a:lnTo>
                    <a:lnTo>
                      <a:pt x="1647360" y="4056279"/>
                    </a:lnTo>
                    <a:cubicBezTo>
                      <a:pt x="707213" y="3863898"/>
                      <a:pt x="0" y="3032057"/>
                      <a:pt x="0" y="2035037"/>
                    </a:cubicBezTo>
                    <a:cubicBezTo>
                      <a:pt x="0" y="1038018"/>
                      <a:pt x="707213" y="206177"/>
                      <a:pt x="1647360" y="13795"/>
                    </a:cubicBezTo>
                    <a:close/>
                  </a:path>
                </a:pathLst>
              </a:custGeom>
              <a:solidFill>
                <a:srgbClr val="FFFFFF">
                  <a:alpha val="4313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pic>
          <p:nvPicPr>
            <p:cNvPr id="224" name="Google Shape;224;p6" descr="A picture containing text, clipart, vector graphics&#10;&#10;Description automatically generated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5073845" y="1909468"/>
              <a:ext cx="643559" cy="62125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27" name="Google Shape;227;p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848182" y="1790256"/>
            <a:ext cx="1242341" cy="1242341"/>
            <a:chOff x="1874179" y="1646002"/>
            <a:chExt cx="1242341" cy="1242341"/>
          </a:xfrm>
        </p:grpSpPr>
        <p:grpSp>
          <p:nvGrpSpPr>
            <p:cNvPr id="228" name="Google Shape;228;p6"/>
            <p:cNvGrpSpPr/>
            <p:nvPr/>
          </p:nvGrpSpPr>
          <p:grpSpPr>
            <a:xfrm>
              <a:off x="1874179" y="1646002"/>
              <a:ext cx="1242341" cy="1242341"/>
              <a:chOff x="8083392" y="3463659"/>
              <a:chExt cx="701268" cy="701268"/>
            </a:xfrm>
          </p:grpSpPr>
          <p:sp>
            <p:nvSpPr>
              <p:cNvPr id="229" name="Google Shape;229;p6"/>
              <p:cNvSpPr/>
              <p:nvPr/>
            </p:nvSpPr>
            <p:spPr>
              <a:xfrm>
                <a:off x="8083392" y="3463659"/>
                <a:ext cx="701268" cy="701268"/>
              </a:xfrm>
              <a:prstGeom prst="ellipse">
                <a:avLst/>
              </a:prstGeom>
              <a:solidFill>
                <a:srgbClr val="156082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00"/>
                  <a:buFont typeface="Arial"/>
                  <a:buNone/>
                </a:pPr>
                <a:endParaRPr sz="2400" b="1" i="0" u="none" strike="noStrike" cap="none">
                  <a:solidFill>
                    <a:schemeClr val="dk1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30" name="Google Shape;230;p6"/>
              <p:cNvSpPr/>
              <p:nvPr/>
            </p:nvSpPr>
            <p:spPr>
              <a:xfrm>
                <a:off x="8193995" y="3467021"/>
                <a:ext cx="590663" cy="691710"/>
              </a:xfrm>
              <a:custGeom>
                <a:avLst/>
                <a:gdLst/>
                <a:ahLst/>
                <a:cxnLst/>
                <a:rect l="l" t="t" r="r" b="b"/>
                <a:pathLst>
                  <a:path w="3475506" h="4070075" extrusionOk="0">
                    <a:moveTo>
                      <a:pt x="1737753" y="0"/>
                    </a:moveTo>
                    <a:lnTo>
                      <a:pt x="1828147" y="13795"/>
                    </a:lnTo>
                    <a:cubicBezTo>
                      <a:pt x="2768293" y="206177"/>
                      <a:pt x="3475506" y="1038018"/>
                      <a:pt x="3475506" y="2035037"/>
                    </a:cubicBezTo>
                    <a:cubicBezTo>
                      <a:pt x="3475506" y="3032057"/>
                      <a:pt x="2768293" y="3863898"/>
                      <a:pt x="1828147" y="4056279"/>
                    </a:cubicBezTo>
                    <a:lnTo>
                      <a:pt x="1737753" y="4070075"/>
                    </a:lnTo>
                    <a:lnTo>
                      <a:pt x="1647360" y="4056279"/>
                    </a:lnTo>
                    <a:cubicBezTo>
                      <a:pt x="707213" y="3863898"/>
                      <a:pt x="0" y="3032057"/>
                      <a:pt x="0" y="2035037"/>
                    </a:cubicBezTo>
                    <a:cubicBezTo>
                      <a:pt x="0" y="1038018"/>
                      <a:pt x="707213" y="206177"/>
                      <a:pt x="1647360" y="13795"/>
                    </a:cubicBezTo>
                    <a:close/>
                  </a:path>
                </a:pathLst>
              </a:custGeom>
              <a:solidFill>
                <a:srgbClr val="FFFFFF">
                  <a:alpha val="4313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pic>
          <p:nvPicPr>
            <p:cNvPr id="231" name="Google Shape;231;p6" descr="Icon&#10;&#10;Description automatically generated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2185420" y="1905301"/>
              <a:ext cx="712205" cy="68989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33" name="Google Shape;233;p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7662214" y="1790256"/>
            <a:ext cx="1242341" cy="1242341"/>
            <a:chOff x="7766006" y="1602534"/>
            <a:chExt cx="1242341" cy="1242341"/>
          </a:xfrm>
        </p:grpSpPr>
        <p:grpSp>
          <p:nvGrpSpPr>
            <p:cNvPr id="234" name="Google Shape;234;p6"/>
            <p:cNvGrpSpPr/>
            <p:nvPr/>
          </p:nvGrpSpPr>
          <p:grpSpPr>
            <a:xfrm>
              <a:off x="7766006" y="1602534"/>
              <a:ext cx="1242341" cy="1242341"/>
              <a:chOff x="8083392" y="3463659"/>
              <a:chExt cx="701268" cy="701268"/>
            </a:xfrm>
          </p:grpSpPr>
          <p:sp>
            <p:nvSpPr>
              <p:cNvPr id="235" name="Google Shape;235;p6"/>
              <p:cNvSpPr/>
              <p:nvPr/>
            </p:nvSpPr>
            <p:spPr>
              <a:xfrm>
                <a:off x="8083392" y="3463659"/>
                <a:ext cx="701268" cy="701268"/>
              </a:xfrm>
              <a:prstGeom prst="ellipse">
                <a:avLst/>
              </a:prstGeom>
              <a:solidFill>
                <a:srgbClr val="156082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00"/>
                  <a:buFont typeface="Arial"/>
                  <a:buNone/>
                </a:pPr>
                <a:endParaRPr sz="2400" b="1" i="0" u="none" strike="noStrike" cap="none">
                  <a:solidFill>
                    <a:schemeClr val="dk1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36" name="Google Shape;236;p6"/>
              <p:cNvSpPr/>
              <p:nvPr/>
            </p:nvSpPr>
            <p:spPr>
              <a:xfrm>
                <a:off x="8193995" y="3467021"/>
                <a:ext cx="590663" cy="691710"/>
              </a:xfrm>
              <a:custGeom>
                <a:avLst/>
                <a:gdLst/>
                <a:ahLst/>
                <a:cxnLst/>
                <a:rect l="l" t="t" r="r" b="b"/>
                <a:pathLst>
                  <a:path w="3475506" h="4070075" extrusionOk="0">
                    <a:moveTo>
                      <a:pt x="1737753" y="0"/>
                    </a:moveTo>
                    <a:lnTo>
                      <a:pt x="1828147" y="13795"/>
                    </a:lnTo>
                    <a:cubicBezTo>
                      <a:pt x="2768293" y="206177"/>
                      <a:pt x="3475506" y="1038018"/>
                      <a:pt x="3475506" y="2035037"/>
                    </a:cubicBezTo>
                    <a:cubicBezTo>
                      <a:pt x="3475506" y="3032057"/>
                      <a:pt x="2768293" y="3863898"/>
                      <a:pt x="1828147" y="4056279"/>
                    </a:cubicBezTo>
                    <a:lnTo>
                      <a:pt x="1737753" y="4070075"/>
                    </a:lnTo>
                    <a:lnTo>
                      <a:pt x="1647360" y="4056279"/>
                    </a:lnTo>
                    <a:cubicBezTo>
                      <a:pt x="707213" y="3863898"/>
                      <a:pt x="0" y="3032057"/>
                      <a:pt x="0" y="2035037"/>
                    </a:cubicBezTo>
                    <a:cubicBezTo>
                      <a:pt x="0" y="1038018"/>
                      <a:pt x="707213" y="206177"/>
                      <a:pt x="1647360" y="13795"/>
                    </a:cubicBezTo>
                    <a:close/>
                  </a:path>
                </a:pathLst>
              </a:custGeom>
              <a:solidFill>
                <a:srgbClr val="FFFFFF">
                  <a:alpha val="4313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pic>
          <p:nvPicPr>
            <p:cNvPr id="237" name="Google Shape;237;p6" descr="Icon&#10;&#10;Description automatically generated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7992519" y="2008425"/>
              <a:ext cx="750431" cy="48364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38" name="Google Shape;238;p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123730" y="4222425"/>
            <a:ext cx="1242341" cy="1242341"/>
            <a:chOff x="10526678" y="3916194"/>
            <a:chExt cx="1242341" cy="1242341"/>
          </a:xfrm>
        </p:grpSpPr>
        <p:grpSp>
          <p:nvGrpSpPr>
            <p:cNvPr id="239" name="Google Shape;239;p6"/>
            <p:cNvGrpSpPr/>
            <p:nvPr/>
          </p:nvGrpSpPr>
          <p:grpSpPr>
            <a:xfrm>
              <a:off x="10526678" y="3916194"/>
              <a:ext cx="1242341" cy="1242341"/>
              <a:chOff x="8083392" y="3463659"/>
              <a:chExt cx="701268" cy="701268"/>
            </a:xfrm>
          </p:grpSpPr>
          <p:sp>
            <p:nvSpPr>
              <p:cNvPr id="240" name="Google Shape;240;p6"/>
              <p:cNvSpPr/>
              <p:nvPr/>
            </p:nvSpPr>
            <p:spPr>
              <a:xfrm>
                <a:off x="8083392" y="3463659"/>
                <a:ext cx="701268" cy="701268"/>
              </a:xfrm>
              <a:prstGeom prst="ellipse">
                <a:avLst/>
              </a:prstGeom>
              <a:solidFill>
                <a:srgbClr val="156082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00"/>
                  <a:buFont typeface="Arial"/>
                  <a:buNone/>
                </a:pPr>
                <a:endParaRPr sz="2400" b="1" i="0" u="none" strike="noStrike" cap="none">
                  <a:solidFill>
                    <a:schemeClr val="dk1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41" name="Google Shape;241;p6"/>
              <p:cNvSpPr/>
              <p:nvPr/>
            </p:nvSpPr>
            <p:spPr>
              <a:xfrm>
                <a:off x="8193995" y="3467021"/>
                <a:ext cx="590663" cy="691710"/>
              </a:xfrm>
              <a:custGeom>
                <a:avLst/>
                <a:gdLst/>
                <a:ahLst/>
                <a:cxnLst/>
                <a:rect l="l" t="t" r="r" b="b"/>
                <a:pathLst>
                  <a:path w="3475506" h="4070075" extrusionOk="0">
                    <a:moveTo>
                      <a:pt x="1737753" y="0"/>
                    </a:moveTo>
                    <a:lnTo>
                      <a:pt x="1828147" y="13795"/>
                    </a:lnTo>
                    <a:cubicBezTo>
                      <a:pt x="2768293" y="206177"/>
                      <a:pt x="3475506" y="1038018"/>
                      <a:pt x="3475506" y="2035037"/>
                    </a:cubicBezTo>
                    <a:cubicBezTo>
                      <a:pt x="3475506" y="3032057"/>
                      <a:pt x="2768293" y="3863898"/>
                      <a:pt x="1828147" y="4056279"/>
                    </a:cubicBezTo>
                    <a:lnTo>
                      <a:pt x="1737753" y="4070075"/>
                    </a:lnTo>
                    <a:lnTo>
                      <a:pt x="1647360" y="4056279"/>
                    </a:lnTo>
                    <a:cubicBezTo>
                      <a:pt x="707213" y="3863898"/>
                      <a:pt x="0" y="3032057"/>
                      <a:pt x="0" y="2035037"/>
                    </a:cubicBezTo>
                    <a:cubicBezTo>
                      <a:pt x="0" y="1038018"/>
                      <a:pt x="707213" y="206177"/>
                      <a:pt x="1647360" y="13795"/>
                    </a:cubicBezTo>
                    <a:close/>
                  </a:path>
                </a:pathLst>
              </a:custGeom>
              <a:solidFill>
                <a:srgbClr val="FFFFFF">
                  <a:alpha val="4313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pic>
          <p:nvPicPr>
            <p:cNvPr id="242" name="Google Shape;242;p6" descr="Icon&#10;&#10;Description automatically generated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10868367" y="4190264"/>
              <a:ext cx="627177" cy="617817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44" name="Google Shape;244;p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8550739" y="4222425"/>
            <a:ext cx="1242341" cy="1242341"/>
            <a:chOff x="8931981" y="3980634"/>
            <a:chExt cx="1242341" cy="1242341"/>
          </a:xfrm>
        </p:grpSpPr>
        <p:grpSp>
          <p:nvGrpSpPr>
            <p:cNvPr id="245" name="Google Shape;245;p6"/>
            <p:cNvGrpSpPr/>
            <p:nvPr/>
          </p:nvGrpSpPr>
          <p:grpSpPr>
            <a:xfrm>
              <a:off x="8931981" y="3980634"/>
              <a:ext cx="1242341" cy="1242341"/>
              <a:chOff x="8083392" y="3463659"/>
              <a:chExt cx="701268" cy="701268"/>
            </a:xfrm>
          </p:grpSpPr>
          <p:sp>
            <p:nvSpPr>
              <p:cNvPr id="246" name="Google Shape;246;p6"/>
              <p:cNvSpPr/>
              <p:nvPr/>
            </p:nvSpPr>
            <p:spPr>
              <a:xfrm>
                <a:off x="8083392" y="3463659"/>
                <a:ext cx="701268" cy="701268"/>
              </a:xfrm>
              <a:prstGeom prst="ellipse">
                <a:avLst/>
              </a:prstGeom>
              <a:solidFill>
                <a:srgbClr val="156082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00"/>
                  <a:buFont typeface="Arial"/>
                  <a:buNone/>
                </a:pPr>
                <a:endParaRPr sz="2400" b="1" i="0" u="none" strike="noStrike" cap="none">
                  <a:solidFill>
                    <a:schemeClr val="dk1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47" name="Google Shape;247;p6"/>
              <p:cNvSpPr/>
              <p:nvPr/>
            </p:nvSpPr>
            <p:spPr>
              <a:xfrm>
                <a:off x="8193995" y="3467021"/>
                <a:ext cx="590663" cy="691710"/>
              </a:xfrm>
              <a:custGeom>
                <a:avLst/>
                <a:gdLst/>
                <a:ahLst/>
                <a:cxnLst/>
                <a:rect l="l" t="t" r="r" b="b"/>
                <a:pathLst>
                  <a:path w="3475506" h="4070075" extrusionOk="0">
                    <a:moveTo>
                      <a:pt x="1737753" y="0"/>
                    </a:moveTo>
                    <a:lnTo>
                      <a:pt x="1828147" y="13795"/>
                    </a:lnTo>
                    <a:cubicBezTo>
                      <a:pt x="2768293" y="206177"/>
                      <a:pt x="3475506" y="1038018"/>
                      <a:pt x="3475506" y="2035037"/>
                    </a:cubicBezTo>
                    <a:cubicBezTo>
                      <a:pt x="3475506" y="3032057"/>
                      <a:pt x="2768293" y="3863898"/>
                      <a:pt x="1828147" y="4056279"/>
                    </a:cubicBezTo>
                    <a:lnTo>
                      <a:pt x="1737753" y="4070075"/>
                    </a:lnTo>
                    <a:lnTo>
                      <a:pt x="1647360" y="4056279"/>
                    </a:lnTo>
                    <a:cubicBezTo>
                      <a:pt x="707213" y="3863898"/>
                      <a:pt x="0" y="3032057"/>
                      <a:pt x="0" y="2035037"/>
                    </a:cubicBezTo>
                    <a:cubicBezTo>
                      <a:pt x="0" y="1038018"/>
                      <a:pt x="707213" y="206177"/>
                      <a:pt x="1647360" y="13795"/>
                    </a:cubicBezTo>
                    <a:close/>
                  </a:path>
                </a:pathLst>
              </a:custGeom>
              <a:solidFill>
                <a:srgbClr val="FFFFFF">
                  <a:alpha val="4313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pic>
          <p:nvPicPr>
            <p:cNvPr id="248" name="Google Shape;248;p6" descr="Icon&#10;&#10;Description automatically generated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9220509" y="4273325"/>
              <a:ext cx="638099" cy="59753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50" name="Google Shape;250;p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6977747" y="4222425"/>
            <a:ext cx="1242341" cy="1242341"/>
            <a:chOff x="7488767" y="4024479"/>
            <a:chExt cx="1242341" cy="1242341"/>
          </a:xfrm>
        </p:grpSpPr>
        <p:grpSp>
          <p:nvGrpSpPr>
            <p:cNvPr id="251" name="Google Shape;251;p6"/>
            <p:cNvGrpSpPr/>
            <p:nvPr/>
          </p:nvGrpSpPr>
          <p:grpSpPr>
            <a:xfrm>
              <a:off x="7488767" y="4024479"/>
              <a:ext cx="1242341" cy="1242341"/>
              <a:chOff x="8083392" y="3463659"/>
              <a:chExt cx="701268" cy="701268"/>
            </a:xfrm>
          </p:grpSpPr>
          <p:sp>
            <p:nvSpPr>
              <p:cNvPr id="252" name="Google Shape;252;p6"/>
              <p:cNvSpPr/>
              <p:nvPr/>
            </p:nvSpPr>
            <p:spPr>
              <a:xfrm>
                <a:off x="8083392" y="3463659"/>
                <a:ext cx="701268" cy="701268"/>
              </a:xfrm>
              <a:prstGeom prst="ellipse">
                <a:avLst/>
              </a:prstGeom>
              <a:solidFill>
                <a:srgbClr val="156082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00"/>
                  <a:buFont typeface="Arial"/>
                  <a:buNone/>
                </a:pPr>
                <a:endParaRPr sz="2400" b="1" i="0" u="none" strike="noStrike" cap="none">
                  <a:solidFill>
                    <a:schemeClr val="dk1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53" name="Google Shape;253;p6"/>
              <p:cNvSpPr/>
              <p:nvPr/>
            </p:nvSpPr>
            <p:spPr>
              <a:xfrm>
                <a:off x="8193995" y="3467021"/>
                <a:ext cx="590663" cy="691710"/>
              </a:xfrm>
              <a:custGeom>
                <a:avLst/>
                <a:gdLst/>
                <a:ahLst/>
                <a:cxnLst/>
                <a:rect l="l" t="t" r="r" b="b"/>
                <a:pathLst>
                  <a:path w="3475506" h="4070075" extrusionOk="0">
                    <a:moveTo>
                      <a:pt x="1737753" y="0"/>
                    </a:moveTo>
                    <a:lnTo>
                      <a:pt x="1828147" y="13795"/>
                    </a:lnTo>
                    <a:cubicBezTo>
                      <a:pt x="2768293" y="206177"/>
                      <a:pt x="3475506" y="1038018"/>
                      <a:pt x="3475506" y="2035037"/>
                    </a:cubicBezTo>
                    <a:cubicBezTo>
                      <a:pt x="3475506" y="3032057"/>
                      <a:pt x="2768293" y="3863898"/>
                      <a:pt x="1828147" y="4056279"/>
                    </a:cubicBezTo>
                    <a:lnTo>
                      <a:pt x="1737753" y="4070075"/>
                    </a:lnTo>
                    <a:lnTo>
                      <a:pt x="1647360" y="4056279"/>
                    </a:lnTo>
                    <a:cubicBezTo>
                      <a:pt x="707213" y="3863898"/>
                      <a:pt x="0" y="3032057"/>
                      <a:pt x="0" y="2035037"/>
                    </a:cubicBezTo>
                    <a:cubicBezTo>
                      <a:pt x="0" y="1038018"/>
                      <a:pt x="707213" y="206177"/>
                      <a:pt x="1647360" y="13795"/>
                    </a:cubicBezTo>
                    <a:close/>
                  </a:path>
                </a:pathLst>
              </a:custGeom>
              <a:solidFill>
                <a:srgbClr val="FFFFFF">
                  <a:alpha val="4313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pic>
          <p:nvPicPr>
            <p:cNvPr id="254" name="Google Shape;254;p6" descr="Icon&#10;&#10;Description automatically generated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7681790" y="4325780"/>
              <a:ext cx="825474" cy="68989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56" name="Google Shape;256;p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94674" y="1790256"/>
            <a:ext cx="1242341" cy="1242341"/>
            <a:chOff x="8083392" y="3463659"/>
            <a:chExt cx="701268" cy="701268"/>
          </a:xfrm>
        </p:grpSpPr>
        <p:sp>
          <p:nvSpPr>
            <p:cNvPr id="257" name="Google Shape;257;p6"/>
            <p:cNvSpPr/>
            <p:nvPr/>
          </p:nvSpPr>
          <p:spPr>
            <a:xfrm>
              <a:off x="8083392" y="3463659"/>
              <a:ext cx="701268" cy="701268"/>
            </a:xfrm>
            <a:prstGeom prst="ellipse">
              <a:avLst/>
            </a:prstGeom>
            <a:solidFill>
              <a:srgbClr val="156082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58" name="Google Shape;258;p6"/>
            <p:cNvSpPr/>
            <p:nvPr/>
          </p:nvSpPr>
          <p:spPr>
            <a:xfrm>
              <a:off x="8193995" y="3467021"/>
              <a:ext cx="590663" cy="691710"/>
            </a:xfrm>
            <a:custGeom>
              <a:avLst/>
              <a:gdLst/>
              <a:ahLst/>
              <a:cxnLst/>
              <a:rect l="l" t="t" r="r" b="b"/>
              <a:pathLst>
                <a:path w="3475506" h="4070075" extrusionOk="0">
                  <a:moveTo>
                    <a:pt x="1737753" y="0"/>
                  </a:moveTo>
                  <a:lnTo>
                    <a:pt x="1828147" y="13795"/>
                  </a:lnTo>
                  <a:cubicBezTo>
                    <a:pt x="2768293" y="206177"/>
                    <a:pt x="3475506" y="1038018"/>
                    <a:pt x="3475506" y="2035037"/>
                  </a:cubicBezTo>
                  <a:cubicBezTo>
                    <a:pt x="3475506" y="3032057"/>
                    <a:pt x="2768293" y="3863898"/>
                    <a:pt x="1828147" y="4056279"/>
                  </a:cubicBezTo>
                  <a:lnTo>
                    <a:pt x="1737753" y="4070075"/>
                  </a:lnTo>
                  <a:lnTo>
                    <a:pt x="1647360" y="4056279"/>
                  </a:lnTo>
                  <a:cubicBezTo>
                    <a:pt x="707213" y="3863898"/>
                    <a:pt x="0" y="3032057"/>
                    <a:pt x="0" y="2035037"/>
                  </a:cubicBezTo>
                  <a:cubicBezTo>
                    <a:pt x="0" y="1038018"/>
                    <a:pt x="707213" y="206177"/>
                    <a:pt x="1647360" y="13795"/>
                  </a:cubicBezTo>
                  <a:close/>
                </a:path>
              </a:pathLst>
            </a:custGeom>
            <a:solidFill>
              <a:srgbClr val="FFFFFF">
                <a:alpha val="4313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60" name="Google Shape;260;p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685779" y="4222425"/>
            <a:ext cx="1242341" cy="1242341"/>
            <a:chOff x="1088727" y="4105033"/>
            <a:chExt cx="1242341" cy="1242341"/>
          </a:xfrm>
        </p:grpSpPr>
        <p:grpSp>
          <p:nvGrpSpPr>
            <p:cNvPr id="261" name="Google Shape;261;p6"/>
            <p:cNvGrpSpPr/>
            <p:nvPr/>
          </p:nvGrpSpPr>
          <p:grpSpPr>
            <a:xfrm>
              <a:off x="1088727" y="4105033"/>
              <a:ext cx="1242341" cy="1242341"/>
              <a:chOff x="8083392" y="3463659"/>
              <a:chExt cx="701268" cy="701268"/>
            </a:xfrm>
          </p:grpSpPr>
          <p:sp>
            <p:nvSpPr>
              <p:cNvPr id="262" name="Google Shape;262;p6"/>
              <p:cNvSpPr/>
              <p:nvPr/>
            </p:nvSpPr>
            <p:spPr>
              <a:xfrm>
                <a:off x="8083392" y="3463659"/>
                <a:ext cx="701268" cy="701268"/>
              </a:xfrm>
              <a:prstGeom prst="ellipse">
                <a:avLst/>
              </a:prstGeom>
              <a:solidFill>
                <a:srgbClr val="156082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00"/>
                  <a:buFont typeface="Arial"/>
                  <a:buNone/>
                </a:pPr>
                <a:endParaRPr sz="2400" b="1" i="0" u="none" strike="noStrike" cap="none">
                  <a:solidFill>
                    <a:schemeClr val="dk1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63" name="Google Shape;263;p6"/>
              <p:cNvSpPr/>
              <p:nvPr/>
            </p:nvSpPr>
            <p:spPr>
              <a:xfrm>
                <a:off x="8193995" y="3467021"/>
                <a:ext cx="590663" cy="691710"/>
              </a:xfrm>
              <a:custGeom>
                <a:avLst/>
                <a:gdLst/>
                <a:ahLst/>
                <a:cxnLst/>
                <a:rect l="l" t="t" r="r" b="b"/>
                <a:pathLst>
                  <a:path w="3475506" h="4070075" extrusionOk="0">
                    <a:moveTo>
                      <a:pt x="1737753" y="0"/>
                    </a:moveTo>
                    <a:lnTo>
                      <a:pt x="1828147" y="13795"/>
                    </a:lnTo>
                    <a:cubicBezTo>
                      <a:pt x="2768293" y="206177"/>
                      <a:pt x="3475506" y="1038018"/>
                      <a:pt x="3475506" y="2035037"/>
                    </a:cubicBezTo>
                    <a:cubicBezTo>
                      <a:pt x="3475506" y="3032057"/>
                      <a:pt x="2768293" y="3863898"/>
                      <a:pt x="1828147" y="4056279"/>
                    </a:cubicBezTo>
                    <a:lnTo>
                      <a:pt x="1737753" y="4070075"/>
                    </a:lnTo>
                    <a:lnTo>
                      <a:pt x="1647360" y="4056279"/>
                    </a:lnTo>
                    <a:cubicBezTo>
                      <a:pt x="707213" y="3863898"/>
                      <a:pt x="0" y="3032057"/>
                      <a:pt x="0" y="2035037"/>
                    </a:cubicBezTo>
                    <a:cubicBezTo>
                      <a:pt x="0" y="1038018"/>
                      <a:pt x="707213" y="206177"/>
                      <a:pt x="1647360" y="13795"/>
                    </a:cubicBezTo>
                    <a:close/>
                  </a:path>
                </a:pathLst>
              </a:custGeom>
              <a:solidFill>
                <a:srgbClr val="FFFFFF">
                  <a:alpha val="4313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pic>
          <p:nvPicPr>
            <p:cNvPr id="264" name="Google Shape;264;p6" descr="Icon&#10;&#10;Description automatically generated"/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>
              <a:off x="1370112" y="4381368"/>
              <a:ext cx="852932" cy="69675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66" name="Google Shape;266;p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831763" y="4222425"/>
            <a:ext cx="1242341" cy="1242341"/>
            <a:chOff x="4370306" y="4079399"/>
            <a:chExt cx="1242341" cy="1242341"/>
          </a:xfrm>
        </p:grpSpPr>
        <p:grpSp>
          <p:nvGrpSpPr>
            <p:cNvPr id="267" name="Google Shape;267;p6"/>
            <p:cNvGrpSpPr/>
            <p:nvPr/>
          </p:nvGrpSpPr>
          <p:grpSpPr>
            <a:xfrm>
              <a:off x="4370306" y="4079399"/>
              <a:ext cx="1242341" cy="1242341"/>
              <a:chOff x="8083392" y="3463659"/>
              <a:chExt cx="701268" cy="701268"/>
            </a:xfrm>
          </p:grpSpPr>
          <p:sp>
            <p:nvSpPr>
              <p:cNvPr id="268" name="Google Shape;268;p6"/>
              <p:cNvSpPr/>
              <p:nvPr/>
            </p:nvSpPr>
            <p:spPr>
              <a:xfrm>
                <a:off x="8083392" y="3463659"/>
                <a:ext cx="701268" cy="701268"/>
              </a:xfrm>
              <a:prstGeom prst="ellipse">
                <a:avLst/>
              </a:prstGeom>
              <a:solidFill>
                <a:srgbClr val="156082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00"/>
                  <a:buFont typeface="Arial"/>
                  <a:buNone/>
                </a:pPr>
                <a:endParaRPr sz="2400" b="1" i="0" u="none" strike="noStrike" cap="none">
                  <a:solidFill>
                    <a:schemeClr val="dk1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69" name="Google Shape;269;p6"/>
              <p:cNvSpPr/>
              <p:nvPr/>
            </p:nvSpPr>
            <p:spPr>
              <a:xfrm>
                <a:off x="8193995" y="3467021"/>
                <a:ext cx="590663" cy="691710"/>
              </a:xfrm>
              <a:custGeom>
                <a:avLst/>
                <a:gdLst/>
                <a:ahLst/>
                <a:cxnLst/>
                <a:rect l="l" t="t" r="r" b="b"/>
                <a:pathLst>
                  <a:path w="3475506" h="4070075" extrusionOk="0">
                    <a:moveTo>
                      <a:pt x="1737753" y="0"/>
                    </a:moveTo>
                    <a:lnTo>
                      <a:pt x="1828147" y="13795"/>
                    </a:lnTo>
                    <a:cubicBezTo>
                      <a:pt x="2768293" y="206177"/>
                      <a:pt x="3475506" y="1038018"/>
                      <a:pt x="3475506" y="2035037"/>
                    </a:cubicBezTo>
                    <a:cubicBezTo>
                      <a:pt x="3475506" y="3032057"/>
                      <a:pt x="2768293" y="3863898"/>
                      <a:pt x="1828147" y="4056279"/>
                    </a:cubicBezTo>
                    <a:lnTo>
                      <a:pt x="1737753" y="4070075"/>
                    </a:lnTo>
                    <a:lnTo>
                      <a:pt x="1647360" y="4056279"/>
                    </a:lnTo>
                    <a:cubicBezTo>
                      <a:pt x="707213" y="3863898"/>
                      <a:pt x="0" y="3032057"/>
                      <a:pt x="0" y="2035037"/>
                    </a:cubicBezTo>
                    <a:cubicBezTo>
                      <a:pt x="0" y="1038018"/>
                      <a:pt x="707213" y="206177"/>
                      <a:pt x="1647360" y="13795"/>
                    </a:cubicBezTo>
                    <a:close/>
                  </a:path>
                </a:pathLst>
              </a:custGeom>
              <a:solidFill>
                <a:srgbClr val="FFFFFF">
                  <a:alpha val="4313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pic>
          <p:nvPicPr>
            <p:cNvPr id="270" name="Google Shape;270;p6" descr="Icon&#10;&#10;Description automatically generated"/>
            <p:cNvPicPr preferRelativeResize="0"/>
            <p:nvPr/>
          </p:nvPicPr>
          <p:blipFill rotWithShape="1">
            <a:blip r:embed="rId13">
              <a:alphaModFix/>
            </a:blip>
            <a:srcRect/>
            <a:stretch/>
          </p:blipFill>
          <p:spPr>
            <a:xfrm>
              <a:off x="4747428" y="4393022"/>
              <a:ext cx="513430" cy="63682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72" name="Google Shape;272;p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2258771" y="4222425"/>
            <a:ext cx="1242341" cy="1242341"/>
            <a:chOff x="2711153" y="4086501"/>
            <a:chExt cx="1242341" cy="1242341"/>
          </a:xfrm>
        </p:grpSpPr>
        <p:grpSp>
          <p:nvGrpSpPr>
            <p:cNvPr id="273" name="Google Shape;273;p6"/>
            <p:cNvGrpSpPr/>
            <p:nvPr/>
          </p:nvGrpSpPr>
          <p:grpSpPr>
            <a:xfrm>
              <a:off x="2711153" y="4086501"/>
              <a:ext cx="1242341" cy="1242341"/>
              <a:chOff x="8083392" y="3463659"/>
              <a:chExt cx="701268" cy="701268"/>
            </a:xfrm>
          </p:grpSpPr>
          <p:sp>
            <p:nvSpPr>
              <p:cNvPr id="274" name="Google Shape;274;p6"/>
              <p:cNvSpPr/>
              <p:nvPr/>
            </p:nvSpPr>
            <p:spPr>
              <a:xfrm>
                <a:off x="8083392" y="3463659"/>
                <a:ext cx="701268" cy="701268"/>
              </a:xfrm>
              <a:prstGeom prst="ellipse">
                <a:avLst/>
              </a:prstGeom>
              <a:solidFill>
                <a:srgbClr val="156082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00"/>
                  <a:buFont typeface="Arial"/>
                  <a:buNone/>
                </a:pPr>
                <a:endParaRPr sz="2400" b="1" i="0" u="none" strike="noStrike" cap="none">
                  <a:solidFill>
                    <a:schemeClr val="dk1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75" name="Google Shape;275;p6"/>
              <p:cNvSpPr/>
              <p:nvPr/>
            </p:nvSpPr>
            <p:spPr>
              <a:xfrm>
                <a:off x="8193995" y="3467021"/>
                <a:ext cx="590663" cy="691710"/>
              </a:xfrm>
              <a:custGeom>
                <a:avLst/>
                <a:gdLst/>
                <a:ahLst/>
                <a:cxnLst/>
                <a:rect l="l" t="t" r="r" b="b"/>
                <a:pathLst>
                  <a:path w="3475506" h="4070075" extrusionOk="0">
                    <a:moveTo>
                      <a:pt x="1737753" y="0"/>
                    </a:moveTo>
                    <a:lnTo>
                      <a:pt x="1828147" y="13795"/>
                    </a:lnTo>
                    <a:cubicBezTo>
                      <a:pt x="2768293" y="206177"/>
                      <a:pt x="3475506" y="1038018"/>
                      <a:pt x="3475506" y="2035037"/>
                    </a:cubicBezTo>
                    <a:cubicBezTo>
                      <a:pt x="3475506" y="3032057"/>
                      <a:pt x="2768293" y="3863898"/>
                      <a:pt x="1828147" y="4056279"/>
                    </a:cubicBezTo>
                    <a:lnTo>
                      <a:pt x="1737753" y="4070075"/>
                    </a:lnTo>
                    <a:lnTo>
                      <a:pt x="1647360" y="4056279"/>
                    </a:lnTo>
                    <a:cubicBezTo>
                      <a:pt x="707213" y="3863898"/>
                      <a:pt x="0" y="3032057"/>
                      <a:pt x="0" y="2035037"/>
                    </a:cubicBezTo>
                    <a:cubicBezTo>
                      <a:pt x="0" y="1038018"/>
                      <a:pt x="707213" y="206177"/>
                      <a:pt x="1647360" y="13795"/>
                    </a:cubicBezTo>
                    <a:close/>
                  </a:path>
                </a:pathLst>
              </a:custGeom>
              <a:solidFill>
                <a:srgbClr val="FFFFFF">
                  <a:alpha val="4313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pic>
          <p:nvPicPr>
            <p:cNvPr id="276" name="Google Shape;276;p6" descr="Icon&#10;&#10;Description automatically generated"/>
            <p:cNvPicPr preferRelativeResize="0"/>
            <p:nvPr/>
          </p:nvPicPr>
          <p:blipFill rotWithShape="1">
            <a:blip r:embed="rId14">
              <a:alphaModFix/>
            </a:blip>
            <a:srcRect/>
            <a:stretch/>
          </p:blipFill>
          <p:spPr>
            <a:xfrm>
              <a:off x="3017355" y="4278637"/>
              <a:ext cx="598939" cy="81517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78" name="Google Shape;278;p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404755" y="4222425"/>
            <a:ext cx="1242341" cy="1242341"/>
            <a:chOff x="5941131" y="4063458"/>
            <a:chExt cx="1242341" cy="1242341"/>
          </a:xfrm>
        </p:grpSpPr>
        <p:grpSp>
          <p:nvGrpSpPr>
            <p:cNvPr id="279" name="Google Shape;279;p6"/>
            <p:cNvGrpSpPr/>
            <p:nvPr/>
          </p:nvGrpSpPr>
          <p:grpSpPr>
            <a:xfrm>
              <a:off x="5941131" y="4063458"/>
              <a:ext cx="1242341" cy="1242341"/>
              <a:chOff x="8083392" y="3463659"/>
              <a:chExt cx="701268" cy="701268"/>
            </a:xfrm>
          </p:grpSpPr>
          <p:sp>
            <p:nvSpPr>
              <p:cNvPr id="280" name="Google Shape;280;p6"/>
              <p:cNvSpPr/>
              <p:nvPr/>
            </p:nvSpPr>
            <p:spPr>
              <a:xfrm>
                <a:off x="8083392" y="3463659"/>
                <a:ext cx="701268" cy="701268"/>
              </a:xfrm>
              <a:prstGeom prst="ellipse">
                <a:avLst/>
              </a:prstGeom>
              <a:solidFill>
                <a:srgbClr val="156082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00"/>
                  <a:buFont typeface="Arial"/>
                  <a:buNone/>
                </a:pPr>
                <a:endParaRPr sz="2400" b="1" i="0" u="none" strike="noStrike" cap="none">
                  <a:solidFill>
                    <a:schemeClr val="dk1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81" name="Google Shape;281;p6"/>
              <p:cNvSpPr/>
              <p:nvPr/>
            </p:nvSpPr>
            <p:spPr>
              <a:xfrm>
                <a:off x="8193995" y="3467021"/>
                <a:ext cx="590663" cy="691710"/>
              </a:xfrm>
              <a:custGeom>
                <a:avLst/>
                <a:gdLst/>
                <a:ahLst/>
                <a:cxnLst/>
                <a:rect l="l" t="t" r="r" b="b"/>
                <a:pathLst>
                  <a:path w="3475506" h="4070075" extrusionOk="0">
                    <a:moveTo>
                      <a:pt x="1737753" y="0"/>
                    </a:moveTo>
                    <a:lnTo>
                      <a:pt x="1828147" y="13795"/>
                    </a:lnTo>
                    <a:cubicBezTo>
                      <a:pt x="2768293" y="206177"/>
                      <a:pt x="3475506" y="1038018"/>
                      <a:pt x="3475506" y="2035037"/>
                    </a:cubicBezTo>
                    <a:cubicBezTo>
                      <a:pt x="3475506" y="3032057"/>
                      <a:pt x="2768293" y="3863898"/>
                      <a:pt x="1828147" y="4056279"/>
                    </a:cubicBezTo>
                    <a:lnTo>
                      <a:pt x="1737753" y="4070075"/>
                    </a:lnTo>
                    <a:lnTo>
                      <a:pt x="1647360" y="4056279"/>
                    </a:lnTo>
                    <a:cubicBezTo>
                      <a:pt x="707213" y="3863898"/>
                      <a:pt x="0" y="3032057"/>
                      <a:pt x="0" y="2035037"/>
                    </a:cubicBezTo>
                    <a:cubicBezTo>
                      <a:pt x="0" y="1038018"/>
                      <a:pt x="707213" y="206177"/>
                      <a:pt x="1647360" y="13795"/>
                    </a:cubicBezTo>
                    <a:close/>
                  </a:path>
                </a:pathLst>
              </a:custGeom>
              <a:solidFill>
                <a:srgbClr val="FFFFFF">
                  <a:alpha val="4313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pic>
          <p:nvPicPr>
            <p:cNvPr id="282" name="Google Shape;282;p6" descr="Icon&#10;&#10;Description automatically generated"/>
            <p:cNvPicPr preferRelativeResize="0"/>
            <p:nvPr/>
          </p:nvPicPr>
          <p:blipFill rotWithShape="1">
            <a:blip r:embed="rId15">
              <a:alphaModFix/>
            </a:blip>
            <a:srcRect/>
            <a:stretch/>
          </p:blipFill>
          <p:spPr>
            <a:xfrm>
              <a:off x="6267119" y="4324430"/>
              <a:ext cx="643559" cy="70190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84" name="Google Shape;284;p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301690" y="1790256"/>
            <a:ext cx="1242341" cy="1242341"/>
            <a:chOff x="3308163" y="1640046"/>
            <a:chExt cx="1242341" cy="1242341"/>
          </a:xfrm>
        </p:grpSpPr>
        <p:grpSp>
          <p:nvGrpSpPr>
            <p:cNvPr id="285" name="Google Shape;285;p6"/>
            <p:cNvGrpSpPr/>
            <p:nvPr/>
          </p:nvGrpSpPr>
          <p:grpSpPr>
            <a:xfrm>
              <a:off x="3308163" y="1640046"/>
              <a:ext cx="1242341" cy="1242341"/>
              <a:chOff x="8083392" y="3463659"/>
              <a:chExt cx="701268" cy="701268"/>
            </a:xfrm>
          </p:grpSpPr>
          <p:sp>
            <p:nvSpPr>
              <p:cNvPr id="286" name="Google Shape;286;p6"/>
              <p:cNvSpPr/>
              <p:nvPr/>
            </p:nvSpPr>
            <p:spPr>
              <a:xfrm>
                <a:off x="8083392" y="3463659"/>
                <a:ext cx="701268" cy="701268"/>
              </a:xfrm>
              <a:prstGeom prst="ellipse">
                <a:avLst/>
              </a:prstGeom>
              <a:solidFill>
                <a:srgbClr val="156082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00"/>
                  <a:buFont typeface="Arial"/>
                  <a:buNone/>
                </a:pPr>
                <a:endParaRPr sz="2400" b="1" i="0" u="none" strike="noStrike" cap="none">
                  <a:solidFill>
                    <a:schemeClr val="dk1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87" name="Google Shape;287;p6"/>
              <p:cNvSpPr/>
              <p:nvPr/>
            </p:nvSpPr>
            <p:spPr>
              <a:xfrm>
                <a:off x="8193995" y="3467021"/>
                <a:ext cx="590663" cy="691710"/>
              </a:xfrm>
              <a:custGeom>
                <a:avLst/>
                <a:gdLst/>
                <a:ahLst/>
                <a:cxnLst/>
                <a:rect l="l" t="t" r="r" b="b"/>
                <a:pathLst>
                  <a:path w="3475506" h="4070075" extrusionOk="0">
                    <a:moveTo>
                      <a:pt x="1737753" y="0"/>
                    </a:moveTo>
                    <a:lnTo>
                      <a:pt x="1828147" y="13795"/>
                    </a:lnTo>
                    <a:cubicBezTo>
                      <a:pt x="2768293" y="206177"/>
                      <a:pt x="3475506" y="1038018"/>
                      <a:pt x="3475506" y="2035037"/>
                    </a:cubicBezTo>
                    <a:cubicBezTo>
                      <a:pt x="3475506" y="3032057"/>
                      <a:pt x="2768293" y="3863898"/>
                      <a:pt x="1828147" y="4056279"/>
                    </a:cubicBezTo>
                    <a:lnTo>
                      <a:pt x="1737753" y="4070075"/>
                    </a:lnTo>
                    <a:lnTo>
                      <a:pt x="1647360" y="4056279"/>
                    </a:lnTo>
                    <a:cubicBezTo>
                      <a:pt x="707213" y="3863898"/>
                      <a:pt x="0" y="3032057"/>
                      <a:pt x="0" y="2035037"/>
                    </a:cubicBezTo>
                    <a:cubicBezTo>
                      <a:pt x="0" y="1038018"/>
                      <a:pt x="707213" y="206177"/>
                      <a:pt x="1647360" y="13795"/>
                    </a:cubicBezTo>
                    <a:close/>
                  </a:path>
                </a:pathLst>
              </a:custGeom>
              <a:solidFill>
                <a:srgbClr val="FFFFFF">
                  <a:alpha val="4313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pic>
          <p:nvPicPr>
            <p:cNvPr id="288" name="Google Shape;288;p6" descr="A black background with a black square&#10;&#10;Description automatically generated with medium confidence"/>
            <p:cNvPicPr preferRelativeResize="0"/>
            <p:nvPr/>
          </p:nvPicPr>
          <p:blipFill rotWithShape="1">
            <a:blip r:embed="rId16">
              <a:alphaModFix/>
              <a:biLevel thresh="25000"/>
            </a:blip>
            <a:srcRect/>
            <a:stretch/>
          </p:blipFill>
          <p:spPr>
            <a:xfrm>
              <a:off x="3444014" y="1763418"/>
              <a:ext cx="973660" cy="973658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" name="גרפיקה 2">
            <a:extLst>
              <a:ext uri="{FF2B5EF4-FFF2-40B4-BE49-F238E27FC236}">
                <a16:creationId xmlns:a16="http://schemas.microsoft.com/office/drawing/2014/main" id="{50DC9B2F-C981-CFAD-E472-614521A8A7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558626" y="1951716"/>
            <a:ext cx="914400" cy="914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7"/>
          <p:cNvSpPr>
            <a:spLocks noGrp="1"/>
          </p:cNvSpPr>
          <p:nvPr>
            <p:ph type="title" idx="4294967295"/>
          </p:nvPr>
        </p:nvSpPr>
        <p:spPr>
          <a:xfrm>
            <a:off x="6497691" y="616987"/>
            <a:ext cx="5529476" cy="1040244"/>
          </a:xfrm>
          <a:prstGeom prst="rect">
            <a:avLst/>
          </a:prstGeom>
          <a:noFill/>
          <a:ln>
            <a:noFill/>
            <a:prstDash/>
          </a:ln>
          <a:effectLst>
            <a:outerShdw blurRad="50800" dist="38100" dir="18900000" algn="bl" rotWithShape="0">
              <a:srgbClr val="000000">
                <a:alpha val="40000"/>
              </a:srgbClr>
            </a:outerShdw>
          </a:effectLst>
        </p:spPr>
        <p:txBody>
          <a:bodyPr rot="0" spcFirstLastPara="1" vertOverflow="overflow" horzOverflow="overflow" vert="horz" wrap="square" lIns="91425" tIns="45700" rIns="91425" bIns="457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0"/>
              <a:buFont typeface="Arial"/>
              <a:buNone/>
              <a:tabLst/>
              <a:defRPr/>
            </a:pPr>
            <a:r>
              <a:rPr kumimoji="0" lang="iw-IL" sz="4400" b="1" i="0" u="none" strike="noStrike" kern="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אני חזק או </a:t>
            </a:r>
            <a:endParaRPr kumimoji="0" lang="iw-IL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defTabSz="914400" rtl="1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0"/>
              <a:buFont typeface="Arial"/>
              <a:buNone/>
              <a:tabLst/>
              <a:defRPr/>
            </a:pPr>
            <a:r>
              <a:rPr kumimoji="0" lang="iw-IL" sz="4400" b="1" i="0" u="none" strike="noStrike" kern="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התחזקתי ב:</a:t>
            </a:r>
            <a:endParaRPr kumimoji="0" lang="iw-IL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5" name="Google Shape;295;p7"/>
          <p:cNvSpPr/>
          <p:nvPr/>
        </p:nvSpPr>
        <p:spPr>
          <a:xfrm>
            <a:off x="374073" y="616987"/>
            <a:ext cx="5320237" cy="1040244"/>
          </a:xfrm>
          <a:prstGeom prst="rect">
            <a:avLst/>
          </a:prstGeom>
          <a:noFill/>
          <a:ln>
            <a:noFill/>
          </a:ln>
          <a:effectLst>
            <a:outerShdw blurRad="50800" dist="38100" dir="1890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0"/>
              <a:buFont typeface="Arial"/>
              <a:buNone/>
            </a:pPr>
            <a:r>
              <a:rPr lang="iw-IL" sz="44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הייתי רוצה </a:t>
            </a:r>
            <a:endParaRPr sz="4400" b="1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0"/>
              <a:buFont typeface="Arial"/>
              <a:buNone/>
            </a:pPr>
            <a:r>
              <a:rPr lang="iw-IL" sz="44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להשתפר ב</a:t>
            </a:r>
            <a:r>
              <a:rPr lang="iw-IL" sz="44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96" name="Google Shape;296;p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 rot="10800000">
            <a:off x="6096000" y="929898"/>
            <a:ext cx="0" cy="5300421"/>
          </a:xfrm>
          <a:prstGeom prst="straightConnector1">
            <a:avLst/>
          </a:prstGeom>
          <a:noFill/>
          <a:ln w="57150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8"/>
          <p:cNvSpPr>
            <a:spLocks noGrp="1"/>
          </p:cNvSpPr>
          <p:nvPr>
            <p:ph type="title" idx="4294967295"/>
          </p:nvPr>
        </p:nvSpPr>
        <p:spPr>
          <a:xfrm>
            <a:off x="7114326" y="2415866"/>
            <a:ext cx="5333043" cy="1384954"/>
          </a:xfrm>
          <a:prstGeom prst="rect">
            <a:avLst/>
          </a:prstGeom>
          <a:noFill/>
          <a:ln>
            <a:noFill/>
            <a:prstDash/>
          </a:ln>
          <a:effectLst>
            <a:outerShdw blurRad="50800" dist="38100" dir="18900000" algn="bl" rotWithShape="0">
              <a:srgbClr val="000000">
                <a:alpha val="40000"/>
              </a:srgbClr>
            </a:outerShdw>
          </a:effectLst>
        </p:spPr>
        <p:txBody>
          <a:bodyPr rot="0" spcFirstLastPara="1" vertOverflow="overflow" horzOverflow="overflow" vert="horz" wrap="square" lIns="91425" tIns="45700" rIns="91425" bIns="457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0"/>
              <a:buFont typeface="Arial"/>
              <a:buNone/>
              <a:tabLst/>
              <a:defRPr/>
            </a:pPr>
            <a:r>
              <a:rPr kumimoji="0" lang="iw-IL" sz="6000" b="1" i="0" u="none" strike="noStrike" kern="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איך נהפוך</a:t>
            </a:r>
            <a:endParaRPr kumimoji="0" lang="iw-IL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defTabSz="914400" rtl="1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0"/>
              <a:buFont typeface="Arial"/>
              <a:buNone/>
              <a:tabLst/>
              <a:defRPr/>
            </a:pPr>
            <a:r>
              <a:rPr kumimoji="0" lang="iw-IL" sz="6000" b="1" i="0" u="none" strike="noStrike" kern="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אתגר לחוזקה?</a:t>
            </a:r>
            <a:endParaRPr kumimoji="0" lang="iw-IL" sz="8000" b="1" i="0" u="none" strike="noStrike" kern="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3" name="Google Shape;303;p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0" y="0"/>
            <a:ext cx="6858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" name="Google Shape;309;p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72620" y="205892"/>
            <a:ext cx="6858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10" name="Google Shape;310;p9"/>
          <p:cNvSpPr>
            <a:spLocks noGrp="1"/>
          </p:cNvSpPr>
          <p:nvPr>
            <p:ph type="title" idx="4294967295"/>
          </p:nvPr>
        </p:nvSpPr>
        <p:spPr>
          <a:xfrm>
            <a:off x="6576528" y="1772423"/>
            <a:ext cx="5003359" cy="1815841"/>
          </a:xfrm>
          <a:prstGeom prst="rect">
            <a:avLst/>
          </a:prstGeom>
          <a:noFill/>
          <a:ln>
            <a:noFill/>
            <a:prstDash/>
          </a:ln>
          <a:effectLst>
            <a:outerShdw blurRad="50800" dist="38100" dir="18900000" algn="bl" rotWithShape="0">
              <a:srgbClr val="000000">
                <a:alpha val="40000"/>
              </a:srgbClr>
            </a:outerShdw>
          </a:effectLst>
        </p:spPr>
        <p:txBody>
          <a:bodyPr rot="0" spcFirstLastPara="1" vertOverflow="overflow" horzOverflow="overflow" vert="horz" wrap="square" lIns="91425" tIns="45700" rIns="91425" bIns="457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0"/>
              <a:buFont typeface="Arial"/>
              <a:buNone/>
              <a:tabLst/>
              <a:defRPr/>
            </a:pPr>
            <a:r>
              <a:rPr kumimoji="0" lang="iw-IL" sz="8000" b="1" i="0" u="none" strike="noStrike" kern="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תודה באופן אישי</a:t>
            </a:r>
            <a:endParaRPr kumimoji="0" lang="iw-IL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1" name="Google Shape;311;p9"/>
          <p:cNvSpPr/>
          <p:nvPr/>
        </p:nvSpPr>
        <p:spPr>
          <a:xfrm>
            <a:off x="6482173" y="3588264"/>
            <a:ext cx="5192069" cy="1815841"/>
          </a:xfrm>
          <a:prstGeom prst="rect">
            <a:avLst/>
          </a:prstGeom>
          <a:noFill/>
          <a:ln>
            <a:noFill/>
          </a:ln>
          <a:effectLst>
            <a:outerShdw blurRad="50800" dist="38100" dir="1890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w-IL" sz="2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כל תלמיד</a:t>
            </a:r>
            <a:r>
              <a:rPr lang="he-IL" sz="2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ותלמידה</a:t>
            </a:r>
            <a:r>
              <a:rPr lang="iw-IL" sz="2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w-IL" sz="2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יוקירו</a:t>
            </a:r>
            <a:r>
              <a:rPr lang="iw-IL" sz="2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תודה לחמישה משתתפים </a:t>
            </a:r>
            <a:r>
              <a:rPr lang="iw-IL" sz="2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על עזרה</a:t>
            </a:r>
            <a:r>
              <a:rPr lang="he-IL" sz="2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,</a:t>
            </a:r>
            <a:r>
              <a:rPr lang="iw-IL" sz="2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עידוד</a:t>
            </a:r>
            <a:r>
              <a:rPr lang="he-IL" sz="2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,</a:t>
            </a:r>
            <a:r>
              <a:rPr lang="iw-IL" sz="2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הקשבה או תמיכה שנתנו </a:t>
            </a:r>
            <a:r>
              <a:rPr lang="iw-IL" sz="2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8"/>
                  </a:ext>
                </a:extLst>
              </a:rPr>
              <a:t>במהלך התוכנית.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2D3630D225AC040BE55C55EC1F1C31E" ma:contentTypeVersion="16" ma:contentTypeDescription="Create a new document." ma:contentTypeScope="" ma:versionID="e9332e24bca3563f746b99a70a67203a">
  <xsd:schema xmlns:xsd="http://www.w3.org/2001/XMLSchema" xmlns:xs="http://www.w3.org/2001/XMLSchema" xmlns:p="http://schemas.microsoft.com/office/2006/metadata/properties" xmlns:ns2="45481ece-085c-4051-9e36-d405e2c6b9f1" xmlns:ns3="5986fafe-ce1e-4054-9e70-82256040b949" targetNamespace="http://schemas.microsoft.com/office/2006/metadata/properties" ma:root="true" ma:fieldsID="537dfc74e1ed89abd861e16ef7febfad" ns2:_="" ns3:_="">
    <xsd:import namespace="45481ece-085c-4051-9e36-d405e2c6b9f1"/>
    <xsd:import namespace="5986fafe-ce1e-4054-9e70-82256040b949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ObjectDetectorVersions" minOccurs="0"/>
                <xsd:element ref="ns3:MediaServiceGenerationTime" minOccurs="0"/>
                <xsd:element ref="ns3:MediaServiceEventHashCode" minOccurs="0"/>
                <xsd:element ref="ns3:MediaLengthInSeconds" minOccurs="0"/>
                <xsd:element ref="ns3:MediaServiceDateTaken" minOccurs="0"/>
                <xsd:element ref="ns3:lcf76f155ced4ddcb4097134ff3c332f" minOccurs="0"/>
                <xsd:element ref="ns2:TaxCatchAll" minOccurs="0"/>
                <xsd:element ref="ns3:MediaServiceOCR" minOccurs="0"/>
                <xsd:element ref="ns3:MediaServiceLocation" minOccurs="0"/>
                <xsd:element ref="ns3:MediaServiceSearchProperties" minOccurs="0"/>
                <xsd:element ref="ns3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5481ece-085c-4051-9e36-d405e2c6b9f1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9" nillable="true" ma:displayName="Taxonomy Catch All Column" ma:hidden="true" ma:list="{9c8af511-bd15-49d5-8532-22276998a571}" ma:internalName="TaxCatchAll" ma:showField="CatchAllData" ma:web="45481ece-085c-4051-9e36-d405e2c6b9f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986fafe-ce1e-4054-9e70-82256040b94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6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8" nillable="true" ma:taxonomy="true" ma:internalName="lcf76f155ced4ddcb4097134ff3c332f" ma:taxonomyFieldName="MediaServiceImageTags" ma:displayName="Image Tags" ma:readOnly="false" ma:fieldId="{5cf76f15-5ced-4ddc-b409-7134ff3c332f}" ma:taxonomyMulti="true" ma:sspId="d46a8c9c-758c-460d-bc6c-4b1809200b3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45481ece-085c-4051-9e36-d405e2c6b9f1" xsi:nil="true"/>
    <lcf76f155ced4ddcb4097134ff3c332f xmlns="5986fafe-ce1e-4054-9e70-82256040b949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F23334A-CB7F-41A7-807B-67590955165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5481ece-085c-4051-9e36-d405e2c6b9f1"/>
    <ds:schemaRef ds:uri="5986fafe-ce1e-4054-9e70-82256040b94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9498DF0-CD3F-4F2C-8C29-6E97D186BD5B}">
  <ds:schemaRefs>
    <ds:schemaRef ds:uri="http://schemas.microsoft.com/office/2006/metadata/properties"/>
    <ds:schemaRef ds:uri="http://schemas.microsoft.com/office/infopath/2007/PartnerControls"/>
    <ds:schemaRef ds:uri="45481ece-085c-4051-9e36-d405e2c6b9f1"/>
    <ds:schemaRef ds:uri="5986fafe-ce1e-4054-9e70-82256040b949"/>
  </ds:schemaRefs>
</ds:datastoreItem>
</file>

<file path=customXml/itemProps3.xml><?xml version="1.0" encoding="utf-8"?>
<ds:datastoreItem xmlns:ds="http://schemas.openxmlformats.org/officeDocument/2006/customXml" ds:itemID="{B6955C43-32E3-4E60-8517-5847886030A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40</TotalTime>
  <Words>1041</Words>
  <Application>Microsoft Office PowerPoint</Application>
  <PresentationFormat>מסך רחב</PresentationFormat>
  <Paragraphs>138</Paragraphs>
  <Slides>10</Slides>
  <Notes>10</Notes>
  <HiddenSlides>1</HiddenSlides>
  <MMClips>0</MMClips>
  <ScaleCrop>false</ScaleCrop>
  <HeadingPairs>
    <vt:vector size="6" baseType="variant">
      <vt:variant>
        <vt:lpstr>גופנים בשימוש</vt:lpstr>
      </vt:variant>
      <vt:variant>
        <vt:i4>5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10</vt:i4>
      </vt:variant>
    </vt:vector>
  </HeadingPairs>
  <TitlesOfParts>
    <vt:vector size="16" baseType="lpstr">
      <vt:lpstr>Courier New</vt:lpstr>
      <vt:lpstr>Arial</vt:lpstr>
      <vt:lpstr>Play</vt:lpstr>
      <vt:lpstr>Calibri</vt:lpstr>
      <vt:lpstr>Open Sans</vt:lpstr>
      <vt:lpstr>Office Theme</vt:lpstr>
      <vt:lpstr>רפלקציה</vt:lpstr>
      <vt:lpstr>מטרות המפגש:</vt:lpstr>
      <vt:lpstr>אז מה היה לנו?</vt:lpstr>
      <vt:lpstr>רפלקציה אישית</vt:lpstr>
      <vt:lpstr>רפלקציה אישית</vt:lpstr>
      <vt:lpstr>מיומנויות שפיתחנו בדרך</vt:lpstr>
      <vt:lpstr>אני חזק או  התחזקתי ב:</vt:lpstr>
      <vt:lpstr>איך נהפוך אתגר לחוזקה?</vt:lpstr>
      <vt:lpstr>תודה באופן אישי</vt:lpstr>
      <vt:lpstr>תודה רבה!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רפלקציה</dc:title>
  <dc:creator>Yaron Melenboim</dc:creator>
  <cp:lastModifiedBy>איילת רייך</cp:lastModifiedBy>
  <cp:revision>5</cp:revision>
  <dcterms:created xsi:type="dcterms:W3CDTF">2024-12-03T09:07:15Z</dcterms:created>
  <dcterms:modified xsi:type="dcterms:W3CDTF">2026-01-28T15:22:00Z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0x010100D2D3630D225AC040BE55C55EC1F1C31E</vt:lpwstr>
  </property>
  <property fmtid="{D5CDD505-2E9C-101B-9397-08002B2CF9AE}" pid="3" name="MediaServiceImageTags">
    <vt:lpwstr/>
  </property>
</Properties>
</file>