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0" r:id="rId5"/>
  </p:sldMasterIdLst>
  <p:notesMasterIdLst>
    <p:notesMasterId r:id="rId29"/>
  </p:notesMasterIdLst>
  <p:sldIdLst>
    <p:sldId id="278"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79" r:id="rId19"/>
    <p:sldId id="280" r:id="rId20"/>
    <p:sldId id="281" r:id="rId21"/>
    <p:sldId id="282" r:id="rId22"/>
    <p:sldId id="283" r:id="rId23"/>
    <p:sldId id="284" r:id="rId24"/>
    <p:sldId id="274" r:id="rId25"/>
    <p:sldId id="275" r:id="rId26"/>
    <p:sldId id="276" r:id="rId27"/>
    <p:sldId id="277" r:id="rId28"/>
  </p:sldIdLst>
  <p:sldSz cx="12192000" cy="6858000"/>
  <p:notesSz cx="6858000" cy="9144000"/>
  <p:embeddedFontLst>
    <p:embeddedFont>
      <p:font typeface="Assistant" pitchFamily="2" charset="-79"/>
      <p:regular r:id="rId30"/>
      <p:bold r:id="rId31"/>
    </p:embeddedFont>
    <p:embeddedFont>
      <p:font typeface="Calibri" panose="020F0502020204030204" pitchFamily="34" charset="0"/>
      <p:regular r:id="rId32"/>
      <p:bold r:id="rId33"/>
      <p:italic r:id="rId34"/>
      <p:boldItalic r:id="rId35"/>
    </p:embeddedFont>
    <p:embeddedFont>
      <p:font typeface="Play" panose="020B0604020202020204"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hbVLIy98rJrNy0lirEb7l5nDpwt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71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8401FA-C581-4A63-B918-C06EC2D50D05}">
  <a:tblStyle styleId="{2D8401FA-C581-4A63-B918-C06EC2D50D0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03" autoAdjust="0"/>
  </p:normalViewPr>
  <p:slideViewPr>
    <p:cSldViewPr snapToGrid="0">
      <p:cViewPr>
        <p:scale>
          <a:sx n="70" d="100"/>
          <a:sy n="70" d="100"/>
        </p:scale>
        <p:origin x="38" y="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dirty="0">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Calibri"/>
              <a:buNone/>
            </a:pPr>
            <a:r>
              <a:rPr lang="iw-IL" sz="1200" b="1" dirty="0">
                <a:latin typeface="Calibri"/>
                <a:ea typeface="Calibri"/>
                <a:cs typeface="Calibri"/>
                <a:sym typeface="Calibri"/>
              </a:rPr>
              <a:t>פתיחה </a:t>
            </a:r>
            <a:r>
              <a:rPr lang="he-IL" sz="1200" b="1" dirty="0">
                <a:latin typeface="Calibri"/>
                <a:ea typeface="Calibri"/>
                <a:cs typeface="Calibri"/>
                <a:sym typeface="Calibri"/>
              </a:rPr>
              <a:t>– 10 דקות</a:t>
            </a:r>
            <a:endParaRPr dirty="0">
              <a:latin typeface="Calibri"/>
              <a:ea typeface="Calibri"/>
              <a:cs typeface="Calibri"/>
              <a:sym typeface="Calibri"/>
            </a:endParaRPr>
          </a:p>
          <a:p>
            <a:pPr marL="0" marR="0" lvl="0" indent="0" algn="r" rtl="1">
              <a:lnSpc>
                <a:spcPct val="100000"/>
              </a:lnSpc>
              <a:spcBef>
                <a:spcPts val="0"/>
              </a:spcBef>
              <a:spcAft>
                <a:spcPts val="0"/>
              </a:spcAft>
              <a:buClr>
                <a:srgbClr val="FF0000"/>
              </a:buClr>
              <a:buSzPts val="1200"/>
              <a:buFont typeface="Calibri"/>
              <a:buNone/>
            </a:pPr>
            <a:r>
              <a:rPr lang="he-IL" sz="1200" dirty="0">
                <a:solidFill>
                  <a:srgbClr val="FF0000"/>
                </a:solidFill>
                <a:latin typeface="Calibri"/>
                <a:ea typeface="Calibri"/>
                <a:cs typeface="Calibri"/>
                <a:sym typeface="Calibri"/>
              </a:rPr>
              <a:t>הסבירו שבשיעור זה תלמדו מהו פרויקט, ואיך מפתחים פרויקט קהילתי באופן נכון.</a:t>
            </a:r>
          </a:p>
          <a:p>
            <a:pPr marL="0" marR="0" lvl="0" indent="0" algn="r" rtl="1">
              <a:lnSpc>
                <a:spcPct val="100000"/>
              </a:lnSpc>
              <a:spcBef>
                <a:spcPts val="0"/>
              </a:spcBef>
              <a:spcAft>
                <a:spcPts val="0"/>
              </a:spcAft>
              <a:buClr>
                <a:srgbClr val="FF0000"/>
              </a:buClr>
              <a:buSzPts val="1200"/>
              <a:buFont typeface="Calibri"/>
              <a:buNone/>
            </a:pPr>
            <a:r>
              <a:rPr lang="he-IL" sz="1200" dirty="0">
                <a:solidFill>
                  <a:srgbClr val="FF0000"/>
                </a:solidFill>
                <a:latin typeface="Calibri"/>
                <a:ea typeface="Calibri"/>
                <a:cs typeface="Calibri"/>
                <a:sym typeface="Calibri"/>
              </a:rPr>
              <a:t>הסבירו שפיתוח פרויקט בצורה תהליכית ומדויקת, תסייע לצוות להגשים את החלום!</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endParaRPr dirty="0">
              <a:latin typeface="Calibri"/>
              <a:ea typeface="Calibri"/>
              <a:cs typeface="Calibri"/>
              <a:sym typeface="Calibri"/>
            </a:endParaRPr>
          </a:p>
        </p:txBody>
      </p:sp>
      <p:sp>
        <p:nvSpPr>
          <p:cNvPr id="88" name="Google Shape;8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iw-I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iw-IL" sz="1200">
                <a:solidFill>
                  <a:schemeClr val="dk1"/>
                </a:solidFill>
                <a:latin typeface="Calibri"/>
                <a:ea typeface="Calibri"/>
                <a:cs typeface="Calibri"/>
                <a:sym typeface="Calibri"/>
              </a:rPr>
              <a:t>פרויקט </a:t>
            </a:r>
            <a:r>
              <a:rPr lang="iw-IL" sz="1200" b="1">
                <a:solidFill>
                  <a:schemeClr val="dk1"/>
                </a:solidFill>
                <a:latin typeface="Calibri"/>
                <a:ea typeface="Calibri"/>
                <a:cs typeface="Calibri"/>
                <a:sym typeface="Calibri"/>
              </a:rPr>
              <a:t>מעשי</a:t>
            </a:r>
            <a:r>
              <a:rPr lang="iw-IL" sz="1200">
                <a:solidFill>
                  <a:schemeClr val="dk1"/>
                </a:solidFill>
                <a:latin typeface="Calibri"/>
                <a:ea typeface="Calibri"/>
                <a:cs typeface="Calibri"/>
                <a:sym typeface="Calibri"/>
              </a:rPr>
              <a:t>- שניתן לבצע אותו. </a:t>
            </a:r>
            <a:endParaRPr sz="1200">
              <a:solidFill>
                <a:schemeClr val="dk1"/>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Arial"/>
              <a:buNone/>
            </a:pPr>
            <a:r>
              <a:rPr lang="iw-IL" sz="1200">
                <a:solidFill>
                  <a:schemeClr val="dk1"/>
                </a:solidFill>
                <a:latin typeface="Calibri"/>
                <a:ea typeface="Calibri"/>
                <a:cs typeface="Calibri"/>
                <a:sym typeface="Calibri"/>
              </a:rPr>
              <a:t>כמובן שנרצה להציב מטרות שאפתניות ומאתגרות לפרויקט שלנו, אך חשוב לוודא שהן גם בנות יישום.</a:t>
            </a:r>
            <a:endParaRPr sz="1200">
              <a:solidFill>
                <a:schemeClr val="dk1"/>
              </a:solidFill>
              <a:latin typeface="Calibri"/>
              <a:ea typeface="Calibri"/>
              <a:cs typeface="Calibri"/>
              <a:sym typeface="Calibri"/>
            </a:endParaRPr>
          </a:p>
          <a:p>
            <a:pPr marL="0" lvl="0" indent="0" algn="r" rtl="1">
              <a:lnSpc>
                <a:spcPct val="100000"/>
              </a:lnSpc>
              <a:spcBef>
                <a:spcPts val="0"/>
              </a:spcBef>
              <a:spcAft>
                <a:spcPts val="0"/>
              </a:spcAft>
              <a:buSzPts val="1400"/>
              <a:buNone/>
            </a:pPr>
            <a:endParaRPr>
              <a:latin typeface="Calibri"/>
              <a:ea typeface="Calibri"/>
              <a:cs typeface="Calibri"/>
              <a:sym typeface="Calibri"/>
            </a:endParaRPr>
          </a:p>
        </p:txBody>
      </p:sp>
      <p:sp>
        <p:nvSpPr>
          <p:cNvPr id="237" name="Google Shape;23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a:latin typeface="Calibri"/>
                <a:ea typeface="Calibri"/>
                <a:cs typeface="Calibri"/>
                <a:sym typeface="Calibri"/>
              </a:rPr>
              <a:t>פרויקט שיש בו מימד של חשיבה מקורית, שלא נעשה קודם, שיכול לעורר השראה ומוטיבציה לשכפל אותו בקרב קהלים נוספים.</a:t>
            </a:r>
            <a:endParaRPr>
              <a:latin typeface="Calibri"/>
              <a:ea typeface="Calibri"/>
              <a:cs typeface="Calibri"/>
              <a:sym typeface="Calibri"/>
            </a:endParaRPr>
          </a:p>
        </p:txBody>
      </p:sp>
      <p:sp>
        <p:nvSpPr>
          <p:cNvPr id="247" name="Google Shape;24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SzPts val="1400"/>
              <a:buNone/>
            </a:pPr>
            <a:r>
              <a:rPr lang="iw-IL">
                <a:latin typeface="Calibri"/>
                <a:ea typeface="Calibri"/>
                <a:cs typeface="Calibri"/>
                <a:sym typeface="Calibri"/>
              </a:rPr>
              <a:t>כעת, כשאנחנו יודעים מהו פרויקט טוב, בואו נעבור יחד על השלבים בהקמת פרויקטים:</a:t>
            </a:r>
            <a:endParaRPr>
              <a:latin typeface="Calibri"/>
              <a:ea typeface="Calibri"/>
              <a:cs typeface="Calibri"/>
              <a:sym typeface="Calibri"/>
            </a:endParaRPr>
          </a:p>
          <a:p>
            <a:pPr marL="0" marR="0" lvl="0" indent="0" algn="r" rtl="1">
              <a:lnSpc>
                <a:spcPct val="115000"/>
              </a:lnSpc>
              <a:spcBef>
                <a:spcPts val="0"/>
              </a:spcBef>
              <a:spcAft>
                <a:spcPts val="0"/>
              </a:spcAft>
              <a:buClr>
                <a:schemeClr val="dk1"/>
              </a:buClr>
              <a:buSzPts val="1200"/>
              <a:buFont typeface="Arial"/>
              <a:buNone/>
            </a:pPr>
            <a:r>
              <a:rPr lang="iw-IL">
                <a:latin typeface="Calibri"/>
                <a:ea typeface="Calibri"/>
                <a:cs typeface="Calibri"/>
                <a:sym typeface="Calibri"/>
              </a:rPr>
              <a:t>שלב 1: </a:t>
            </a:r>
            <a:r>
              <a:rPr lang="iw-IL" sz="1200" b="1">
                <a:solidFill>
                  <a:srgbClr val="000000"/>
                </a:solidFill>
                <a:latin typeface="Calibri"/>
                <a:ea typeface="Calibri"/>
                <a:cs typeface="Calibri"/>
                <a:sym typeface="Calibri"/>
              </a:rPr>
              <a:t>רעיון</a:t>
            </a:r>
            <a:r>
              <a:rPr lang="iw-IL" sz="1200">
                <a:solidFill>
                  <a:srgbClr val="000000"/>
                </a:solidFill>
                <a:latin typeface="Calibri"/>
                <a:ea typeface="Calibri"/>
                <a:cs typeface="Calibri"/>
                <a:sym typeface="Calibri"/>
              </a:rPr>
              <a:t> - זהו שלב בחירת הפרויקט. חשוב לבחור רעיון שמעניין אותנו ושהיינו רוצים לקחת בו חלק. כדאי להתחיל שלב זה בסיעור מוחות. </a:t>
            </a:r>
            <a:r>
              <a:rPr lang="iw-IL" sz="1200">
                <a:latin typeface="Calibri"/>
                <a:ea typeface="Calibri"/>
                <a:cs typeface="Calibri"/>
                <a:sym typeface="Calibri"/>
              </a:rPr>
              <a:t>ננסה לחשוב על הנושאים שהכי עניינו אותנו במהלך המפגשים, על קהלי היעד שעליהם היינו רוצים להשפיע, ולהבין כיצד נשפיע עליהם. בשלב הראשון נציע רעיון שעולה </a:t>
            </a:r>
            <a:r>
              <a:rPr lang="iw-IL">
                <a:latin typeface="Calibri"/>
                <a:ea typeface="Calibri"/>
                <a:cs typeface="Calibri"/>
                <a:sym typeface="Calibri"/>
              </a:rPr>
              <a:t>במחשבותינו</a:t>
            </a:r>
            <a:r>
              <a:rPr lang="iw-IL" sz="1200">
                <a:latin typeface="Calibri"/>
                <a:ea typeface="Calibri"/>
                <a:cs typeface="Calibri"/>
                <a:sym typeface="Calibri"/>
              </a:rPr>
              <a:t>. נבחן את הרעיון על ידי הצבעה, ונשמור את שאר הרעיונות למקרה שהרעיון שנבחר לא יעבוד. עקרונית, אין בעיה לבחור יותר מפרויקט אחד, אבל צריך להתחשב ביכולות שיש לנו לבצע פעילויות בהיקף רחב </a:t>
            </a:r>
            <a:r>
              <a:rPr lang="iw-IL" sz="1200">
                <a:solidFill>
                  <a:srgbClr val="000000"/>
                </a:solidFill>
                <a:latin typeface="Calibri"/>
                <a:ea typeface="Calibri"/>
                <a:cs typeface="Calibri"/>
                <a:sym typeface="Calibri"/>
              </a:rPr>
              <a:t>(בהמשך נוכל לראות דוגמאות לנושאים שניתן לעסוק בהם ורעיונות לפרויקטים).</a:t>
            </a:r>
            <a:endParaRPr sz="1200">
              <a:latin typeface="Calibri"/>
              <a:ea typeface="Calibri"/>
              <a:cs typeface="Calibri"/>
              <a:sym typeface="Calibri"/>
            </a:endParaRPr>
          </a:p>
          <a:p>
            <a:pPr marL="0" lvl="0" indent="0" algn="r" rtl="1">
              <a:lnSpc>
                <a:spcPct val="115000"/>
              </a:lnSpc>
              <a:spcBef>
                <a:spcPts val="0"/>
              </a:spcBef>
              <a:spcAft>
                <a:spcPts val="0"/>
              </a:spcAft>
              <a:buSzPts val="1400"/>
              <a:buNone/>
            </a:pPr>
            <a:endParaRPr>
              <a:latin typeface="Calibri"/>
              <a:ea typeface="Calibri"/>
              <a:cs typeface="Calibri"/>
              <a:sym typeface="Calibri"/>
            </a:endParaRPr>
          </a:p>
          <a:p>
            <a:pPr marL="0" marR="0" lvl="0" indent="0" algn="r" rtl="1">
              <a:lnSpc>
                <a:spcPct val="115000"/>
              </a:lnSpc>
              <a:spcBef>
                <a:spcPts val="0"/>
              </a:spcBef>
              <a:spcAft>
                <a:spcPts val="0"/>
              </a:spcAft>
              <a:buClr>
                <a:schemeClr val="dk1"/>
              </a:buClr>
              <a:buSzPts val="1200"/>
              <a:buFont typeface="Arial"/>
              <a:buNone/>
            </a:pPr>
            <a:r>
              <a:rPr lang="iw-IL">
                <a:latin typeface="Calibri"/>
                <a:ea typeface="Calibri"/>
                <a:cs typeface="Calibri"/>
                <a:sym typeface="Calibri"/>
              </a:rPr>
              <a:t>שלב 2: </a:t>
            </a:r>
            <a:r>
              <a:rPr lang="iw-IL" sz="1200" b="1">
                <a:solidFill>
                  <a:srgbClr val="000000"/>
                </a:solidFill>
                <a:latin typeface="Calibri"/>
                <a:ea typeface="Calibri"/>
                <a:cs typeface="Calibri"/>
                <a:sym typeface="Calibri"/>
              </a:rPr>
              <a:t>מטרה</a:t>
            </a:r>
            <a:r>
              <a:rPr lang="iw-IL" sz="1200">
                <a:solidFill>
                  <a:srgbClr val="000000"/>
                </a:solidFill>
                <a:latin typeface="Calibri"/>
                <a:ea typeface="Calibri"/>
                <a:cs typeface="Calibri"/>
                <a:sym typeface="Calibri"/>
              </a:rPr>
              <a:t> - קביעת מטרה לפרויקט. המטרה היא הפתרון אליו שואפים להגיע. זוהי הצהרה קצרה המתארת פחות או יותר כיוון מועדף, ומכילה תיאור של תוצאה רצויה. מה היינו רוצים שיקרה בפועל, נגדיר את מטרת הפרויקט. נזכור שעל המטרה בסופו של דבר לצמצם השפעה שלילית או לקדם ולעודד השפעה חיובית על הסביבה והסובבים. </a:t>
            </a:r>
            <a:endParaRPr>
              <a:latin typeface="Calibri"/>
              <a:ea typeface="Calibri"/>
              <a:cs typeface="Calibri"/>
              <a:sym typeface="Calibri"/>
            </a:endParaRPr>
          </a:p>
          <a:p>
            <a:pPr marL="0" lvl="0" indent="0" algn="r" rtl="1">
              <a:lnSpc>
                <a:spcPct val="115000"/>
              </a:lnSpc>
              <a:spcBef>
                <a:spcPts val="0"/>
              </a:spcBef>
              <a:spcAft>
                <a:spcPts val="0"/>
              </a:spcAft>
              <a:buClr>
                <a:srgbClr val="000000"/>
              </a:buClr>
              <a:buSzPts val="1200"/>
              <a:buFont typeface="Play"/>
              <a:buNone/>
            </a:pPr>
            <a:endParaRPr>
              <a:latin typeface="Calibri"/>
              <a:ea typeface="Calibri"/>
              <a:cs typeface="Calibri"/>
              <a:sym typeface="Calibri"/>
            </a:endParaRPr>
          </a:p>
          <a:p>
            <a:pPr marL="0" lvl="0" indent="0" algn="r" rtl="1">
              <a:lnSpc>
                <a:spcPct val="115000"/>
              </a:lnSpc>
              <a:spcBef>
                <a:spcPts val="0"/>
              </a:spcBef>
              <a:spcAft>
                <a:spcPts val="0"/>
              </a:spcAft>
              <a:buClr>
                <a:srgbClr val="000000"/>
              </a:buClr>
              <a:buSzPts val="1200"/>
              <a:buFont typeface="Play"/>
              <a:buNone/>
            </a:pPr>
            <a:r>
              <a:rPr lang="iw-IL">
                <a:latin typeface="Calibri"/>
                <a:ea typeface="Calibri"/>
                <a:cs typeface="Calibri"/>
                <a:sym typeface="Calibri"/>
              </a:rPr>
              <a:t>שלב 3: </a:t>
            </a:r>
            <a:r>
              <a:rPr lang="iw-IL" sz="1200" b="1">
                <a:solidFill>
                  <a:srgbClr val="000000"/>
                </a:solidFill>
                <a:latin typeface="Calibri"/>
                <a:ea typeface="Calibri"/>
                <a:cs typeface="Calibri"/>
                <a:sym typeface="Calibri"/>
              </a:rPr>
              <a:t>איסוף נתונים</a:t>
            </a:r>
            <a:r>
              <a:rPr lang="iw-IL" sz="1200">
                <a:solidFill>
                  <a:srgbClr val="000000"/>
                </a:solidFill>
                <a:latin typeface="Calibri"/>
                <a:ea typeface="Calibri"/>
                <a:cs typeface="Calibri"/>
                <a:sym typeface="Calibri"/>
              </a:rPr>
              <a:t> - איסוף כל המידע הנחוץ לפרויקט שלנו, באמצעות שאילת שאלות ומענה עליהן: לאילו משאבים נזדקק (ציוד מסוים, מספר אנשים, מומחים לנושא), האם נעשו דברים דומים בבתי ספר אחרים או בערים אחרות, ועוד. בשלב איסוף הנתונים נערוך רשימת שאלות, </a:t>
            </a:r>
            <a:r>
              <a:rPr lang="iw-IL">
                <a:solidFill>
                  <a:srgbClr val="000000"/>
                </a:solidFill>
                <a:latin typeface="Calibri"/>
                <a:ea typeface="Calibri"/>
                <a:cs typeface="Calibri"/>
                <a:sym typeface="Calibri"/>
              </a:rPr>
              <a:t>ו</a:t>
            </a:r>
            <a:r>
              <a:rPr lang="iw-IL" sz="1200">
                <a:solidFill>
                  <a:srgbClr val="000000"/>
                </a:solidFill>
                <a:latin typeface="Calibri"/>
                <a:ea typeface="Calibri"/>
                <a:cs typeface="Calibri"/>
                <a:sym typeface="Calibri"/>
              </a:rPr>
              <a:t>לכל שאלה נתאים </a:t>
            </a:r>
            <a:r>
              <a:rPr lang="iw-IL">
                <a:solidFill>
                  <a:srgbClr val="000000"/>
                </a:solidFill>
                <a:latin typeface="Calibri"/>
                <a:ea typeface="Calibri"/>
                <a:cs typeface="Calibri"/>
                <a:sym typeface="Calibri"/>
              </a:rPr>
              <a:t>את האדם המתאים למענה</a:t>
            </a:r>
            <a:r>
              <a:rPr lang="iw-IL" sz="1200">
                <a:solidFill>
                  <a:srgbClr val="000000"/>
                </a:solidFill>
                <a:latin typeface="Calibri"/>
                <a:ea typeface="Calibri"/>
                <a:cs typeface="Calibri"/>
                <a:sym typeface="Calibri"/>
              </a:rPr>
              <a:t>. כל מידע שחסר לנו על מנת לבצע את הפרויקט – נצטרך לחקור ולגלות. </a:t>
            </a:r>
            <a:endParaRPr sz="1200" u="none">
              <a:solidFill>
                <a:schemeClr val="dk1"/>
              </a:solidFill>
              <a:latin typeface="Calibri"/>
              <a:ea typeface="Calibri"/>
              <a:cs typeface="Calibri"/>
              <a:sym typeface="Calibri"/>
            </a:endParaRPr>
          </a:p>
          <a:p>
            <a:pPr marL="0" lvl="0" indent="0" algn="r" rtl="1">
              <a:lnSpc>
                <a:spcPct val="115000"/>
              </a:lnSpc>
              <a:spcBef>
                <a:spcPts val="0"/>
              </a:spcBef>
              <a:spcAft>
                <a:spcPts val="0"/>
              </a:spcAft>
              <a:buClr>
                <a:srgbClr val="000000"/>
              </a:buClr>
              <a:buSzPts val="1200"/>
              <a:buFont typeface="Play"/>
              <a:buNone/>
            </a:pPr>
            <a:r>
              <a:rPr lang="iw-IL" sz="1200" u="sng">
                <a:solidFill>
                  <a:srgbClr val="000000"/>
                </a:solidFill>
                <a:latin typeface="Calibri"/>
                <a:ea typeface="Calibri"/>
                <a:cs typeface="Calibri"/>
                <a:sym typeface="Calibri"/>
              </a:rPr>
              <a:t>חשוב לשים לב</a:t>
            </a:r>
            <a:r>
              <a:rPr lang="iw-IL" sz="1200">
                <a:solidFill>
                  <a:srgbClr val="000000"/>
                </a:solidFill>
                <a:latin typeface="Calibri"/>
                <a:ea typeface="Calibri"/>
                <a:cs typeface="Calibri"/>
                <a:sym typeface="Calibri"/>
              </a:rPr>
              <a:t> - שלב איסוף הנתונים מתאים במיוחד כשאנחנו לא בטוחים מה צריך לעשות וכשיש לנו המון תהיות ושאלות </a:t>
            </a:r>
            <a:r>
              <a:rPr lang="iw-IL">
                <a:solidFill>
                  <a:srgbClr val="000000"/>
                </a:solidFill>
                <a:latin typeface="Calibri"/>
                <a:ea typeface="Calibri"/>
                <a:cs typeface="Calibri"/>
                <a:sym typeface="Calibri"/>
              </a:rPr>
              <a:t>ללא תשובה</a:t>
            </a:r>
            <a:r>
              <a:rPr lang="iw-IL" sz="1200">
                <a:solidFill>
                  <a:srgbClr val="000000"/>
                </a:solidFill>
                <a:latin typeface="Calibri"/>
                <a:ea typeface="Calibri"/>
                <a:cs typeface="Calibri"/>
                <a:sym typeface="Calibri"/>
              </a:rPr>
              <a:t>. מיפוי פערי הידע מסייע להכניס סדר בדברים ועוזר לנו להשיג שליטה בפרויקט. חשוב לתת לחוסר הידע ואי הוודאות מקום, ההתמודדות עם חוסר הידע במיפוי שאלות לתחקיר ה</a:t>
            </a:r>
            <a:r>
              <a:rPr lang="iw-IL">
                <a:solidFill>
                  <a:srgbClr val="000000"/>
                </a:solidFill>
                <a:latin typeface="Calibri"/>
                <a:ea typeface="Calibri"/>
                <a:cs typeface="Calibri"/>
                <a:sym typeface="Calibri"/>
              </a:rPr>
              <a:t>י</a:t>
            </a:r>
            <a:r>
              <a:rPr lang="iw-IL" sz="1200">
                <a:solidFill>
                  <a:srgbClr val="000000"/>
                </a:solidFill>
                <a:latin typeface="Calibri"/>
                <a:ea typeface="Calibri"/>
                <a:cs typeface="Calibri"/>
                <a:sym typeface="Calibri"/>
              </a:rPr>
              <a:t>א כלי חשוב </a:t>
            </a:r>
            <a:r>
              <a:rPr lang="iw-IL">
                <a:solidFill>
                  <a:srgbClr val="000000"/>
                </a:solidFill>
                <a:latin typeface="Calibri"/>
                <a:ea typeface="Calibri"/>
                <a:cs typeface="Calibri"/>
                <a:sym typeface="Calibri"/>
              </a:rPr>
              <a:t>מאין </a:t>
            </a:r>
            <a:r>
              <a:rPr lang="iw-IL" sz="1200">
                <a:solidFill>
                  <a:srgbClr val="000000"/>
                </a:solidFill>
                <a:latin typeface="Calibri"/>
                <a:ea typeface="Calibri"/>
                <a:cs typeface="Calibri"/>
                <a:sym typeface="Calibri"/>
              </a:rPr>
              <a:t>כמוהו. נחזור לשלב זה בעת הצורך.</a:t>
            </a:r>
            <a:endParaRPr sz="1200">
              <a:latin typeface="Calibri"/>
              <a:ea typeface="Calibri"/>
              <a:cs typeface="Calibri"/>
              <a:sym typeface="Calibri"/>
            </a:endParaRPr>
          </a:p>
          <a:p>
            <a:pPr marL="0" marR="0" lvl="0" indent="0" algn="r" rtl="1">
              <a:lnSpc>
                <a:spcPct val="115000"/>
              </a:lnSpc>
              <a:spcBef>
                <a:spcPts val="0"/>
              </a:spcBef>
              <a:spcAft>
                <a:spcPts val="0"/>
              </a:spcAft>
              <a:buClr>
                <a:schemeClr val="dk1"/>
              </a:buClr>
              <a:buSzPts val="1200"/>
              <a:buFont typeface="Arial"/>
              <a:buNone/>
            </a:pPr>
            <a:endParaRPr>
              <a:latin typeface="Calibri"/>
              <a:ea typeface="Calibri"/>
              <a:cs typeface="Calibri"/>
              <a:sym typeface="Calibri"/>
            </a:endParaRPr>
          </a:p>
          <a:p>
            <a:pPr marL="0" marR="0" lvl="0" indent="0" algn="r" rtl="1">
              <a:lnSpc>
                <a:spcPct val="115000"/>
              </a:lnSpc>
              <a:spcBef>
                <a:spcPts val="0"/>
              </a:spcBef>
              <a:spcAft>
                <a:spcPts val="0"/>
              </a:spcAft>
              <a:buClr>
                <a:schemeClr val="dk1"/>
              </a:buClr>
              <a:buSzPts val="1200"/>
              <a:buFont typeface="Arial"/>
              <a:buNone/>
            </a:pPr>
            <a:r>
              <a:rPr lang="iw-IL">
                <a:latin typeface="Calibri"/>
                <a:ea typeface="Calibri"/>
                <a:cs typeface="Calibri"/>
                <a:sym typeface="Calibri"/>
              </a:rPr>
              <a:t>שלב 4: </a:t>
            </a:r>
            <a:r>
              <a:rPr lang="iw-IL" sz="1200" b="1">
                <a:solidFill>
                  <a:srgbClr val="000000"/>
                </a:solidFill>
                <a:latin typeface="Calibri"/>
                <a:ea typeface="Calibri"/>
                <a:cs typeface="Calibri"/>
                <a:sym typeface="Calibri"/>
              </a:rPr>
              <a:t>מיפוי מארג שותפים</a:t>
            </a:r>
            <a:r>
              <a:rPr lang="iw-IL" sz="1200">
                <a:solidFill>
                  <a:srgbClr val="000000"/>
                </a:solidFill>
                <a:latin typeface="Calibri"/>
                <a:ea typeface="Calibri"/>
                <a:cs typeface="Calibri"/>
                <a:sym typeface="Calibri"/>
              </a:rPr>
              <a:t> - שלב זה הוא שלב חש</a:t>
            </a:r>
            <a:r>
              <a:rPr lang="iw-IL">
                <a:solidFill>
                  <a:srgbClr val="000000"/>
                </a:solidFill>
                <a:latin typeface="Calibri"/>
                <a:ea typeface="Calibri"/>
                <a:cs typeface="Calibri"/>
                <a:sym typeface="Calibri"/>
              </a:rPr>
              <a:t>וב. </a:t>
            </a:r>
            <a:r>
              <a:rPr lang="iw-IL" sz="1200">
                <a:solidFill>
                  <a:srgbClr val="000000"/>
                </a:solidFill>
                <a:latin typeface="Calibri"/>
                <a:ea typeface="Calibri"/>
                <a:cs typeface="Calibri"/>
                <a:sym typeface="Calibri"/>
              </a:rPr>
              <a:t>נחשוב יחד על כלל השותפים הפוטנציאליים הרלוונטיים לפעילות שלנו: מבית הספר, מהקהילה, מועד השכונה, מעסקים מקומיים וכו'. מארג שותפים רחב ומגוון יסייע ביצירת השפעה משמעותית על הקהילה</a:t>
            </a:r>
            <a:r>
              <a:rPr lang="iw-IL">
                <a:solidFill>
                  <a:srgbClr val="000000"/>
                </a:solidFill>
                <a:latin typeface="Calibri"/>
                <a:ea typeface="Calibri"/>
                <a:cs typeface="Calibri"/>
                <a:sym typeface="Calibri"/>
              </a:rPr>
              <a:t>.</a:t>
            </a:r>
            <a:endParaRPr>
              <a:latin typeface="Calibri"/>
              <a:ea typeface="Calibri"/>
              <a:cs typeface="Calibri"/>
              <a:sym typeface="Calibri"/>
            </a:endParaRPr>
          </a:p>
          <a:p>
            <a:pPr marL="0" marR="0" lvl="0" indent="0" algn="r" rtl="1">
              <a:lnSpc>
                <a:spcPct val="115000"/>
              </a:lnSpc>
              <a:spcBef>
                <a:spcPts val="0"/>
              </a:spcBef>
              <a:spcAft>
                <a:spcPts val="0"/>
              </a:spcAft>
              <a:buClr>
                <a:schemeClr val="dk1"/>
              </a:buClr>
              <a:buSzPts val="1200"/>
              <a:buFont typeface="Arial"/>
              <a:buNone/>
            </a:pPr>
            <a:endParaRPr sz="1200">
              <a:solidFill>
                <a:srgbClr val="000000"/>
              </a:solidFill>
              <a:latin typeface="Calibri"/>
              <a:ea typeface="Calibri"/>
              <a:cs typeface="Calibri"/>
              <a:sym typeface="Calibri"/>
            </a:endParaRPr>
          </a:p>
          <a:p>
            <a:pPr marL="0" marR="0" lvl="0" indent="0" algn="r" rtl="1">
              <a:lnSpc>
                <a:spcPct val="115000"/>
              </a:lnSpc>
              <a:spcBef>
                <a:spcPts val="0"/>
              </a:spcBef>
              <a:spcAft>
                <a:spcPts val="0"/>
              </a:spcAft>
              <a:buClr>
                <a:schemeClr val="dk1"/>
              </a:buClr>
              <a:buSzPts val="1200"/>
              <a:buFont typeface="Arial"/>
              <a:buNone/>
            </a:pPr>
            <a:r>
              <a:rPr lang="iw-IL">
                <a:latin typeface="Calibri"/>
                <a:ea typeface="Calibri"/>
                <a:cs typeface="Calibri"/>
                <a:sym typeface="Calibri"/>
              </a:rPr>
              <a:t>שלב 5: </a:t>
            </a:r>
            <a:r>
              <a:rPr lang="iw-IL" sz="1200" b="1">
                <a:solidFill>
                  <a:srgbClr val="000000"/>
                </a:solidFill>
                <a:latin typeface="Calibri"/>
                <a:ea typeface="Calibri"/>
                <a:cs typeface="Calibri"/>
                <a:sym typeface="Calibri"/>
              </a:rPr>
              <a:t>תכנית פעולה</a:t>
            </a:r>
            <a:r>
              <a:rPr lang="iw-IL" sz="1200">
                <a:solidFill>
                  <a:srgbClr val="000000"/>
                </a:solidFill>
                <a:latin typeface="Calibri"/>
                <a:ea typeface="Calibri"/>
                <a:cs typeface="Calibri"/>
                <a:sym typeface="Calibri"/>
              </a:rPr>
              <a:t> - לבסוף, נכין רשימה מפורטת של  כל הפעולות שיש לעשות, כולל מועד לביצוע ופרטים חשובים נוספים. מומלץ לארגן את התכנית כטבלה (דוגמה בהמשך). </a:t>
            </a:r>
            <a:endParaRPr>
              <a:latin typeface="Calibri"/>
              <a:ea typeface="Calibri"/>
              <a:cs typeface="Calibri"/>
              <a:sym typeface="Calibri"/>
            </a:endParaRPr>
          </a:p>
          <a:p>
            <a:pPr marL="0" marR="0" lvl="0" indent="0" algn="r" rtl="1">
              <a:lnSpc>
                <a:spcPct val="115000"/>
              </a:lnSpc>
              <a:spcBef>
                <a:spcPts val="0"/>
              </a:spcBef>
              <a:spcAft>
                <a:spcPts val="0"/>
              </a:spcAft>
              <a:buClr>
                <a:schemeClr val="dk1"/>
              </a:buClr>
              <a:buSzPts val="1200"/>
              <a:buFont typeface="Arial"/>
              <a:buNone/>
            </a:pPr>
            <a:endParaRPr sz="1200">
              <a:latin typeface="Calibri"/>
              <a:ea typeface="Calibri"/>
              <a:cs typeface="Calibri"/>
              <a:sym typeface="Calibri"/>
            </a:endParaRPr>
          </a:p>
          <a:p>
            <a:pPr marL="0" lvl="0" indent="0" algn="r" rtl="1">
              <a:lnSpc>
                <a:spcPct val="115000"/>
              </a:lnSpc>
              <a:spcBef>
                <a:spcPts val="0"/>
              </a:spcBef>
              <a:spcAft>
                <a:spcPts val="0"/>
              </a:spcAft>
              <a:buSzPts val="1400"/>
              <a:buNone/>
            </a:pPr>
            <a:r>
              <a:rPr lang="iw-IL" u="sng">
                <a:solidFill>
                  <a:srgbClr val="000000"/>
                </a:solidFill>
                <a:latin typeface="Calibri"/>
                <a:ea typeface="Calibri"/>
                <a:cs typeface="Calibri"/>
                <a:sym typeface="Calibri"/>
              </a:rPr>
              <a:t>ב</a:t>
            </a:r>
            <a:r>
              <a:rPr lang="iw-IL" sz="1200" u="sng">
                <a:solidFill>
                  <a:srgbClr val="000000"/>
                </a:solidFill>
                <a:latin typeface="Calibri"/>
                <a:ea typeface="Calibri"/>
                <a:cs typeface="Calibri"/>
                <a:sym typeface="Calibri"/>
              </a:rPr>
              <a:t>תום התכנון, </a:t>
            </a:r>
            <a:r>
              <a:rPr lang="iw-IL" u="sng">
                <a:solidFill>
                  <a:srgbClr val="000000"/>
                </a:solidFill>
                <a:latin typeface="Calibri"/>
                <a:ea typeface="Calibri"/>
                <a:cs typeface="Calibri"/>
                <a:sym typeface="Calibri"/>
              </a:rPr>
              <a:t>נתחיל את </a:t>
            </a:r>
            <a:r>
              <a:rPr lang="iw-IL" sz="1200" u="sng">
                <a:solidFill>
                  <a:srgbClr val="000000"/>
                </a:solidFill>
                <a:latin typeface="Calibri"/>
                <a:ea typeface="Calibri"/>
                <a:cs typeface="Calibri"/>
                <a:sym typeface="Calibri"/>
              </a:rPr>
              <a:t>שלבי הפעלת הפרויקט:</a:t>
            </a:r>
            <a:endParaRPr>
              <a:latin typeface="Calibri"/>
              <a:ea typeface="Calibri"/>
              <a:cs typeface="Calibri"/>
              <a:sym typeface="Calibri"/>
            </a:endParaRPr>
          </a:p>
          <a:p>
            <a:pPr marL="0" lvl="0" indent="0" algn="just" rtl="1">
              <a:lnSpc>
                <a:spcPct val="115000"/>
              </a:lnSpc>
              <a:spcBef>
                <a:spcPts val="800"/>
              </a:spcBef>
              <a:spcAft>
                <a:spcPts val="0"/>
              </a:spcAft>
              <a:buClr>
                <a:srgbClr val="000000"/>
              </a:buClr>
              <a:buSzPts val="1200"/>
              <a:buFont typeface="Play"/>
              <a:buNone/>
            </a:pPr>
            <a:r>
              <a:rPr lang="iw-IL">
                <a:latin typeface="Calibri"/>
                <a:ea typeface="Calibri"/>
                <a:cs typeface="Calibri"/>
                <a:sym typeface="Calibri"/>
              </a:rPr>
              <a:t>שלב 6: </a:t>
            </a:r>
            <a:r>
              <a:rPr lang="iw-IL" sz="1200" b="1">
                <a:solidFill>
                  <a:srgbClr val="000000"/>
                </a:solidFill>
                <a:latin typeface="Calibri"/>
                <a:ea typeface="Calibri"/>
                <a:cs typeface="Calibri"/>
                <a:sym typeface="Calibri"/>
              </a:rPr>
              <a:t>תיאום</a:t>
            </a:r>
            <a:r>
              <a:rPr lang="iw-IL" sz="1200">
                <a:solidFill>
                  <a:srgbClr val="000000"/>
                </a:solidFill>
                <a:latin typeface="Calibri"/>
                <a:ea typeface="Calibri"/>
                <a:cs typeface="Calibri"/>
                <a:sym typeface="Calibri"/>
              </a:rPr>
              <a:t> - עם הגורמים המעורבים.</a:t>
            </a:r>
            <a:endParaRPr>
              <a:latin typeface="Calibri"/>
              <a:ea typeface="Calibri"/>
              <a:cs typeface="Calibri"/>
              <a:sym typeface="Calibri"/>
            </a:endParaRPr>
          </a:p>
          <a:p>
            <a:pPr marL="0" marR="0" lvl="0" indent="0" algn="just" rtl="1">
              <a:lnSpc>
                <a:spcPct val="115000"/>
              </a:lnSpc>
              <a:spcBef>
                <a:spcPts val="800"/>
              </a:spcBef>
              <a:spcAft>
                <a:spcPts val="0"/>
              </a:spcAft>
              <a:buClr>
                <a:srgbClr val="000000"/>
              </a:buClr>
              <a:buSzPts val="1200"/>
              <a:buFont typeface="Play"/>
              <a:buNone/>
            </a:pPr>
            <a:r>
              <a:rPr lang="iw-IL" sz="1200">
                <a:solidFill>
                  <a:srgbClr val="000000"/>
                </a:solidFill>
                <a:latin typeface="Calibri"/>
                <a:ea typeface="Calibri"/>
                <a:cs typeface="Calibri"/>
                <a:sym typeface="Calibri"/>
              </a:rPr>
              <a:t>שלב 7: </a:t>
            </a:r>
            <a:r>
              <a:rPr lang="iw-IL" sz="1200" b="1">
                <a:solidFill>
                  <a:srgbClr val="000000"/>
                </a:solidFill>
                <a:latin typeface="Calibri"/>
                <a:ea typeface="Calibri"/>
                <a:cs typeface="Calibri"/>
                <a:sym typeface="Calibri"/>
              </a:rPr>
              <a:t>ביצוע</a:t>
            </a:r>
            <a:r>
              <a:rPr lang="iw-IL" sz="1200">
                <a:solidFill>
                  <a:srgbClr val="000000"/>
                </a:solidFill>
                <a:latin typeface="Calibri"/>
                <a:ea typeface="Calibri"/>
                <a:cs typeface="Calibri"/>
                <a:sym typeface="Calibri"/>
              </a:rPr>
              <a:t> - התכנית בהתאם לתכנון, תוך התגמשות ושינויים מתבקשים בזמן אמת.</a:t>
            </a:r>
            <a:endParaRPr sz="1200">
              <a:latin typeface="Calibri"/>
              <a:ea typeface="Calibri"/>
              <a:cs typeface="Calibri"/>
              <a:sym typeface="Calibri"/>
            </a:endParaRPr>
          </a:p>
          <a:p>
            <a:pPr marL="0" marR="0" lvl="0" indent="0" algn="just" rtl="1">
              <a:lnSpc>
                <a:spcPct val="115000"/>
              </a:lnSpc>
              <a:spcBef>
                <a:spcPts val="800"/>
              </a:spcBef>
              <a:spcAft>
                <a:spcPts val="0"/>
              </a:spcAft>
              <a:buClr>
                <a:srgbClr val="000000"/>
              </a:buClr>
              <a:buSzPts val="1200"/>
              <a:buFont typeface="Play"/>
              <a:buNone/>
            </a:pPr>
            <a:r>
              <a:rPr lang="iw-IL" sz="1200">
                <a:solidFill>
                  <a:srgbClr val="000000"/>
                </a:solidFill>
                <a:latin typeface="Calibri"/>
                <a:ea typeface="Calibri"/>
                <a:cs typeface="Calibri"/>
                <a:sym typeface="Calibri"/>
              </a:rPr>
              <a:t>שלב 8 :</a:t>
            </a:r>
            <a:r>
              <a:rPr lang="iw-IL" sz="1200" b="1">
                <a:solidFill>
                  <a:srgbClr val="000000"/>
                </a:solidFill>
                <a:latin typeface="Calibri"/>
                <a:ea typeface="Calibri"/>
                <a:cs typeface="Calibri"/>
                <a:sym typeface="Calibri"/>
              </a:rPr>
              <a:t>בקרה</a:t>
            </a:r>
            <a:r>
              <a:rPr lang="iw-IL" sz="1200">
                <a:solidFill>
                  <a:srgbClr val="000000"/>
                </a:solidFill>
                <a:latin typeface="Calibri"/>
                <a:ea typeface="Calibri"/>
                <a:cs typeface="Calibri"/>
                <a:sym typeface="Calibri"/>
              </a:rPr>
              <a:t> - נוודא שאנו עומדים ביעדים, נבדוק את התהליך שנעשה ואת התוצרים שהתקבלו</a:t>
            </a:r>
            <a:r>
              <a:rPr lang="iw-IL">
                <a:solidFill>
                  <a:srgbClr val="000000"/>
                </a:solidFill>
                <a:latin typeface="Calibri"/>
                <a:ea typeface="Calibri"/>
                <a:cs typeface="Calibri"/>
                <a:sym typeface="Calibri"/>
              </a:rPr>
              <a:t>. </a:t>
            </a:r>
            <a:r>
              <a:rPr lang="iw-IL" sz="1200">
                <a:solidFill>
                  <a:srgbClr val="000000"/>
                </a:solidFill>
                <a:latin typeface="Calibri"/>
                <a:ea typeface="Calibri"/>
                <a:cs typeface="Calibri"/>
                <a:sym typeface="Calibri"/>
              </a:rPr>
              <a:t> </a:t>
            </a:r>
            <a:endParaRPr sz="1200">
              <a:latin typeface="Calibri"/>
              <a:ea typeface="Calibri"/>
              <a:cs typeface="Calibri"/>
              <a:sym typeface="Calibri"/>
            </a:endParaRPr>
          </a:p>
          <a:p>
            <a:pPr marL="0" lvl="0" indent="0" algn="r" rtl="1">
              <a:lnSpc>
                <a:spcPct val="115000"/>
              </a:lnSpc>
              <a:spcBef>
                <a:spcPts val="0"/>
              </a:spcBef>
              <a:spcAft>
                <a:spcPts val="0"/>
              </a:spcAft>
              <a:buSzPts val="1400"/>
              <a:buNone/>
            </a:pPr>
            <a:endParaRPr>
              <a:latin typeface="Calibri"/>
              <a:ea typeface="Calibri"/>
              <a:cs typeface="Calibri"/>
              <a:sym typeface="Calibri"/>
            </a:endParaRPr>
          </a:p>
        </p:txBody>
      </p:sp>
      <p:sp>
        <p:nvSpPr>
          <p:cNvPr id="257" name="Google Shape;25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iw-I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b="1" dirty="0">
                <a:latin typeface="Calibri"/>
                <a:ea typeface="Calibri"/>
                <a:cs typeface="Calibri"/>
                <a:sym typeface="Calibri"/>
              </a:rPr>
              <a:t>האפשרויות העומדות בפנינו כקבוצה</a:t>
            </a:r>
            <a:r>
              <a:rPr lang="he-IL" b="1" dirty="0">
                <a:latin typeface="Calibri"/>
                <a:ea typeface="Calibri"/>
                <a:cs typeface="Calibri"/>
                <a:sym typeface="Calibri"/>
              </a:rPr>
              <a:t> – 10 דקות</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נציג לקבוצה כי בהמשך לכלים שקיבלנו בנושא קבלת החלטות ועבודת צוות, ניצבת בפנינו משימה נוספת שדורשת קבלת החלטה, והיא - האופן שבו נוביל את הפרויקט.</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נציג בפני הקבוצה את האפשרות הראשונה, לפיה אנו יכולים לבחור פרויקט יחסית גדול בנושא שלנו, לפרק אותו למשימות קטנות יותר, ולחלק את המשימות בין הצוותים בקבוצה שלנו, כך שכל צוות ימלא משימה שתקדם את הפרויקט המשותף של כולנו כ-קבוצה. </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האפשרות השנייה, היא שכל צוות יבחר פרויקט קטן בתוך הנושא שלנו, יתכנן ויוביל את הפרויקט שלו באופן עצמאי, במקביל לפרויקטים נוספים שמובילים צוותים נוספים בקבוצה. </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שתי האפשרויות טובות, עלינו לבחור מהן את האפשרות העדיפה עלינו, כדי שנוכל להמשיך.</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b="1" dirty="0">
                <a:latin typeface="Calibri"/>
                <a:ea typeface="Calibri"/>
                <a:cs typeface="Calibri"/>
                <a:sym typeface="Calibri"/>
              </a:rPr>
              <a:t>נבקש מהתלמידים/ות לקיים דיון לגבי האפשרויות ובסופו לקבל החלטה משותפת </a:t>
            </a:r>
            <a:r>
              <a:rPr lang="he-IL" b="1" dirty="0">
                <a:latin typeface="Calibri"/>
                <a:ea typeface="Calibri"/>
                <a:cs typeface="Calibri"/>
                <a:sym typeface="Calibri"/>
              </a:rPr>
              <a:t>-  5 דקות</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חשוב לתת לתלמידים/ות זמן לבטא את עמדתם/ן בנושא, לסיום חלק זה נערוך הצבעה ונחליט יחד איזו אפשרות נבחרה.</a:t>
            </a:r>
            <a:endParaRPr dirty="0">
              <a:latin typeface="Calibri"/>
              <a:ea typeface="Calibri"/>
              <a:cs typeface="Calibri"/>
              <a:sym typeface="Calibri"/>
            </a:endParaRPr>
          </a:p>
        </p:txBody>
      </p:sp>
      <p:sp>
        <p:nvSpPr>
          <p:cNvPr id="305" name="Google Shape;305;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1f95b110dd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31f95b110dd_0_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b="1" dirty="0">
                <a:latin typeface="Calibri"/>
                <a:ea typeface="Calibri"/>
                <a:cs typeface="Calibri"/>
                <a:sym typeface="Calibri"/>
              </a:rPr>
              <a:t>10  דקות:</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כעת, כשבחרנו את האפשרות העדיפה עלינו, נוכל להמשיך בתכנון.</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נסביר, כי עלינו לחשוב מי הם האנשים שנוכל לשתף איתם פעולה בפרויקט שלנו? מי האנשים שיושפעו מהפרויקט הזה? </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למי הוא מיועד? אל מי אנחנו מכוונים אותו? אל מי אנחנו רוצים שהוא יגיע?</a:t>
            </a: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אנחנו נמצאים בתוך קהילה של תלמידי/ות ומורי/ות ביה"ס, זו הקהילה הקרובה אלינו ביותר איתה אנו נפגשים/ות יום יום.</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סביבנו מתגוררת קהילה גדולה יותר, הכוללת את כל ההורים של תלמידי/ות בית הספר. גם איתם אנחנו נפגשים כל יום, בבית ובבית הספר ויש לנו איתם תקשורת ישירה.</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הקהילה הבאה היא תושבי השכונה והרחוב שלנו, גם אותם אנחנו פוגשים במהלך השבוע, בסביבה שלנו.</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הקהילה הגדולה יותר היא קהילת הישוב/ העיר שלנו. אולי אנחנו לא מכירים רבים מהם אך יכול להיות שהפרויקט הזה הוא הזדמנות להכיר כמה מהם יותר מקרוב.</a:t>
            </a: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p:txBody>
      </p:sp>
      <p:sp>
        <p:nvSpPr>
          <p:cNvPr id="323" name="Google Shape;323;g31f95b110dd_0_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6ECB9D46-8768-FE3B-2C28-0EB544444A50}"/>
            </a:ext>
          </a:extLst>
        </p:cNvPr>
        <p:cNvGrpSpPr/>
        <p:nvPr/>
      </p:nvGrpSpPr>
      <p:grpSpPr>
        <a:xfrm>
          <a:off x="0" y="0"/>
          <a:ext cx="0" cy="0"/>
          <a:chOff x="0" y="0"/>
          <a:chExt cx="0" cy="0"/>
        </a:xfrm>
      </p:grpSpPr>
      <p:sp>
        <p:nvSpPr>
          <p:cNvPr id="348" name="Google Shape;348;p34:notes">
            <a:extLst>
              <a:ext uri="{FF2B5EF4-FFF2-40B4-BE49-F238E27FC236}">
                <a16:creationId xmlns:a16="http://schemas.microsoft.com/office/drawing/2014/main" id="{C9B1D2B0-2D5C-CAF6-BF52-8E4132E9CE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34:notes">
            <a:extLst>
              <a:ext uri="{FF2B5EF4-FFF2-40B4-BE49-F238E27FC236}">
                <a16:creationId xmlns:a16="http://schemas.microsoft.com/office/drawing/2014/main" id="{E1DFCBFA-E032-62AC-6A18-0FF530B0BBC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b="1" dirty="0">
                <a:latin typeface="Calibri"/>
                <a:ea typeface="Calibri"/>
                <a:cs typeface="Calibri"/>
                <a:sym typeface="Calibri"/>
              </a:rPr>
              <a:t>נסביר – </a:t>
            </a:r>
            <a:r>
              <a:rPr lang="iw-IL" dirty="0">
                <a:latin typeface="Calibri"/>
                <a:ea typeface="Calibri"/>
                <a:cs typeface="Calibri"/>
                <a:sym typeface="Calibri"/>
              </a:rPr>
              <a:t>עכשיו אנחנו מבינים מה זה שינויי אקלים ואיך זה נוגע אלינו. כמו שנאמר בסרטון מאות מיליוני אנשים בעולם פועלים כדי לעצור אותם. </a:t>
            </a:r>
          </a:p>
          <a:p>
            <a:pPr marL="0" lvl="0" indent="0" algn="r" rtl="1">
              <a:lnSpc>
                <a:spcPct val="100000"/>
              </a:lnSpc>
              <a:spcBef>
                <a:spcPts val="0"/>
              </a:spcBef>
              <a:spcAft>
                <a:spcPts val="0"/>
              </a:spcAft>
              <a:buSzPts val="1400"/>
              <a:buNone/>
            </a:pPr>
            <a:r>
              <a:rPr lang="iw-IL" b="1" dirty="0">
                <a:latin typeface="Calibri"/>
                <a:ea typeface="Calibri"/>
                <a:cs typeface="Calibri"/>
                <a:sym typeface="Calibri"/>
              </a:rPr>
              <a:t>נשאל  -</a:t>
            </a:r>
            <a:r>
              <a:rPr lang="iw-IL" dirty="0">
                <a:latin typeface="Calibri"/>
                <a:ea typeface="Calibri"/>
                <a:cs typeface="Calibri"/>
                <a:sym typeface="Calibri"/>
              </a:rPr>
              <a:t> יש לכם רעיונות לפעולות שאתם יכולים לבצע בתור ילדים/ תלמידי בית ספר?</a:t>
            </a:r>
            <a:endParaRPr lang="iw-IL" b="1" dirty="0">
              <a:latin typeface="Calibri"/>
              <a:ea typeface="Calibri"/>
              <a:cs typeface="Calibri"/>
              <a:sym typeface="Calibri"/>
            </a:endParaRP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Calibri"/>
              <a:buNone/>
            </a:pPr>
            <a:r>
              <a:rPr lang="iw-IL" dirty="0">
                <a:latin typeface="Calibri"/>
                <a:ea typeface="Calibri"/>
                <a:cs typeface="Calibri"/>
                <a:sym typeface="Calibri"/>
              </a:rPr>
              <a:t>זכרו: כל פעולה קטנה שלכם חשובה! ביחד אנחנו יכולים לעשות שינוי גדול!</a:t>
            </a:r>
          </a:p>
          <a:p>
            <a:pPr marL="0" marR="0" lvl="0" indent="0" algn="r" rtl="1">
              <a:lnSpc>
                <a:spcPct val="100000"/>
              </a:lnSpc>
              <a:spcBef>
                <a:spcPts val="0"/>
              </a:spcBef>
              <a:spcAft>
                <a:spcPts val="0"/>
              </a:spcAft>
              <a:buClr>
                <a:schemeClr val="dk1"/>
              </a:buClr>
              <a:buSzPts val="1200"/>
              <a:buFont typeface="Calibri"/>
              <a:buNone/>
            </a:pPr>
            <a:r>
              <a:rPr lang="iw-IL" dirty="0">
                <a:latin typeface="Calibri"/>
                <a:ea typeface="Calibri"/>
                <a:cs typeface="Calibri"/>
                <a:sym typeface="Calibri"/>
              </a:rPr>
              <a:t>במפגש הבא נחקור יותר את עולם הפתרונות – אילו פתרונות קיימים, מה קורה בישראל ובעולם. נדבר על איך שינויי האקלים משפיעים על בית הספר ואיך בית הספר משפיע עליהם, ומתוך זה נצא למיזם שנבנה ביחד. </a:t>
            </a: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b="1" dirty="0">
                <a:latin typeface="Calibri"/>
                <a:ea typeface="Calibri"/>
                <a:cs typeface="Calibri"/>
                <a:sym typeface="Calibri"/>
              </a:rPr>
              <a:t>למורה: </a:t>
            </a:r>
            <a:r>
              <a:rPr lang="iw-IL" dirty="0">
                <a:latin typeface="Calibri"/>
                <a:ea typeface="Calibri"/>
                <a:cs typeface="Calibri"/>
                <a:sym typeface="Calibri"/>
              </a:rPr>
              <a:t>רשימה של פעולות שילדים יכולים לעשות בהקשר של שינויי האקלים:</a:t>
            </a: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בבית הספר:</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להקים "מועצה ירוקה" בכיתה</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לארגן תחרות מיחזור בין הכיתות</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להציע רעיונות לגינה אקולוגית בחצר</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לעשות תערוכה על הסביבה</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להיות "שומרי אנרגיה" ולהזכיר לכבות אורות ומזגן</a:t>
            </a: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בהפסקות:</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להשתמש בקופסאות אוכל רב-פעמיות</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לאסוף בקבוקים למיחזור</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לשמור על הגינה הבית ספרית</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לשתות מים מבקבוק רב-פעמי</a:t>
            </a: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בדרך לבית הספר:</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ללכת ברגל כשאפשר</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לרכוב על אופניים עם קסדה</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להציע לחברים להצטרף להליכה ביחד</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לנסוע בתחבורה ציבורית</a:t>
            </a: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בכיתה:</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להציע פרויקטים על איכות הסביבה</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לשתף רעיונות לשמירה על הסביבה</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לכתוב סיפורים או שירים על הטבע</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לצייר ציורים שמעוררים מודעות</a:t>
            </a: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וגם:</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לשתף את החברים במה שלמדתם</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לספר להורים על רעיונות חדשים</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להיות דוגמה אישית לאחרים</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להתגאות בכל פעולה קטנה שעוזרת לסביבה</a:t>
            </a: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p:txBody>
      </p:sp>
      <p:sp>
        <p:nvSpPr>
          <p:cNvPr id="350" name="Google Shape;350;p34:notes">
            <a:extLst>
              <a:ext uri="{FF2B5EF4-FFF2-40B4-BE49-F238E27FC236}">
                <a16:creationId xmlns:a16="http://schemas.microsoft.com/office/drawing/2014/main" id="{34760D55-153E-C70C-EC19-25618684057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iw-IL"/>
              <a:t>15</a:t>
            </a:fld>
            <a:endParaRPr/>
          </a:p>
        </p:txBody>
      </p:sp>
    </p:spTree>
    <p:extLst>
      <p:ext uri="{BB962C8B-B14F-4D97-AF65-F5344CB8AC3E}">
        <p14:creationId xmlns:p14="http://schemas.microsoft.com/office/powerpoint/2010/main" val="2291029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dirty="0">
                <a:latin typeface="Calibri"/>
                <a:ea typeface="Calibri"/>
                <a:cs typeface="Calibri"/>
                <a:sym typeface="Calibri"/>
              </a:rPr>
              <a:t>כעת, לאחר שמיפינו את השותפים שלנו, נכיר כמה אפיקים לפעולה והובלה של פרויקטים המחוללים שינוי למען הסביבה.</a:t>
            </a: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האפיקים הם:</a:t>
            </a:r>
          </a:p>
          <a:p>
            <a:pPr marL="228600" lvl="0" indent="-228600" algn="r" rtl="1">
              <a:lnSpc>
                <a:spcPct val="100000"/>
              </a:lnSpc>
              <a:spcBef>
                <a:spcPts val="0"/>
              </a:spcBef>
              <a:spcAft>
                <a:spcPts val="0"/>
              </a:spcAft>
              <a:buClr>
                <a:schemeClr val="dk1"/>
              </a:buClr>
              <a:buSzPts val="1200"/>
              <a:buFont typeface="Calibri"/>
              <a:buAutoNum type="arabicPeriod"/>
            </a:pPr>
            <a:r>
              <a:rPr lang="iw-IL" dirty="0">
                <a:latin typeface="Calibri"/>
                <a:ea typeface="Calibri"/>
                <a:cs typeface="Calibri"/>
                <a:sym typeface="Calibri"/>
              </a:rPr>
              <a:t>שינוי התנהגותי- כאן נפנה אל קהל התלמידים/ות, ההורים והקהילה הקרובה, באמצעות קמפיין הסברה, הדרכה או פעילות משחקית שדרכם יחשפו לאתגרים ולפתרונות שאנו מציעים.</a:t>
            </a:r>
          </a:p>
          <a:p>
            <a:pPr marL="228600" lvl="0" indent="-228600" algn="r" rtl="1">
              <a:lnSpc>
                <a:spcPct val="100000"/>
              </a:lnSpc>
              <a:spcBef>
                <a:spcPts val="0"/>
              </a:spcBef>
              <a:spcAft>
                <a:spcPts val="0"/>
              </a:spcAft>
              <a:buClr>
                <a:schemeClr val="dk1"/>
              </a:buClr>
              <a:buSzPts val="1200"/>
              <a:buFont typeface="Calibri"/>
              <a:buAutoNum type="arabicPeriod"/>
            </a:pPr>
            <a:r>
              <a:rPr lang="iw-IL" dirty="0">
                <a:latin typeface="Calibri"/>
                <a:ea typeface="Calibri"/>
                <a:cs typeface="Calibri"/>
                <a:sym typeface="Calibri"/>
              </a:rPr>
              <a:t>שינוי מדיניות - כאן נפנה לרשויות ולמקבלי ההחלטות, ניצור עצומה או אמנה כדי לשנות את הדרך שבה דברים מתבצעים אצלנו כעת.</a:t>
            </a:r>
          </a:p>
          <a:p>
            <a:pPr marL="228600" lvl="0" indent="-228600" algn="r" rtl="1">
              <a:lnSpc>
                <a:spcPct val="100000"/>
              </a:lnSpc>
              <a:spcBef>
                <a:spcPts val="0"/>
              </a:spcBef>
              <a:spcAft>
                <a:spcPts val="0"/>
              </a:spcAft>
              <a:buClr>
                <a:schemeClr val="dk1"/>
              </a:buClr>
              <a:buSzPts val="1200"/>
              <a:buFont typeface="Calibri"/>
              <a:buAutoNum type="arabicPeriod"/>
            </a:pPr>
            <a:r>
              <a:rPr lang="iw-IL" dirty="0">
                <a:latin typeface="Calibri"/>
                <a:ea typeface="Calibri"/>
                <a:cs typeface="Calibri"/>
                <a:sym typeface="Calibri"/>
              </a:rPr>
              <a:t>שינוי פיזי  - כאן נקדם יצירת שינוי פיזי במרחב הקרוב שלנו, נאמץ אתר טבע קרוב אלינו או נפתח מקום שיוכל לשרת את הסביבה שלנו.</a:t>
            </a:r>
          </a:p>
          <a:p>
            <a:pPr marL="0" lvl="0" indent="0" algn="r" rtl="1">
              <a:lnSpc>
                <a:spcPct val="100000"/>
              </a:lnSpc>
              <a:spcBef>
                <a:spcPts val="0"/>
              </a:spcBef>
              <a:spcAft>
                <a:spcPts val="0"/>
              </a:spcAft>
              <a:buClr>
                <a:schemeClr val="dk1"/>
              </a:buClr>
              <a:buSzPts val="1200"/>
              <a:buFont typeface="Calibri"/>
              <a:buNone/>
            </a:pPr>
            <a:r>
              <a:rPr lang="iw-IL" dirty="0">
                <a:latin typeface="Calibri"/>
                <a:ea typeface="Calibri"/>
                <a:cs typeface="Calibri"/>
                <a:sym typeface="Calibri"/>
              </a:rPr>
              <a:t>בואו נחשוב ונחליט במשותף לאיזה כיוון להתקדם. יכול להיות שכל צוות יתחבר לתחום אחר ולמטרה שונה.</a:t>
            </a: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p:txBody>
      </p:sp>
      <p:sp>
        <p:nvSpPr>
          <p:cNvPr id="373" name="Google Shape;37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iw-I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he-IL" dirty="0">
                <a:latin typeface="Assistant"/>
                <a:ea typeface="Assistant"/>
                <a:cs typeface="Assistant"/>
                <a:sym typeface="Assistant"/>
              </a:rPr>
              <a:t>הסבירו את התהליכי השינוי האפשריים בסוג זה של פרויקט.</a:t>
            </a:r>
            <a:endParaRPr lang="he-IL" dirty="0"/>
          </a:p>
        </p:txBody>
      </p:sp>
      <p:sp>
        <p:nvSpPr>
          <p:cNvPr id="397" name="Google Shape;39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iw-I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he-IL" dirty="0">
                <a:latin typeface="Assistant"/>
                <a:ea typeface="Assistant"/>
                <a:cs typeface="Assistant"/>
                <a:sym typeface="Assistant"/>
              </a:rPr>
              <a:t>הסבירו את התהליכי השינוי האפשריים בסוג זה של פרויקט.</a:t>
            </a:r>
            <a:endParaRPr lang="he-IL" dirty="0"/>
          </a:p>
        </p:txBody>
      </p:sp>
      <p:sp>
        <p:nvSpPr>
          <p:cNvPr id="445" name="Google Shape;44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iw-IL"/>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he-IL" dirty="0">
                <a:latin typeface="Assistant"/>
                <a:ea typeface="Assistant"/>
                <a:cs typeface="Assistant"/>
                <a:sym typeface="Assistant"/>
              </a:rPr>
              <a:t>הסבירו את התהליכי השינוי האפשריים בסוג זה של פרויקט.</a:t>
            </a:r>
            <a:endParaRPr lang="he-IL" dirty="0"/>
          </a:p>
        </p:txBody>
      </p:sp>
      <p:sp>
        <p:nvSpPr>
          <p:cNvPr id="477" name="Google Shape;47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iw-I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164" name="Google Shape;16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iw-I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400"/>
              <a:buFont typeface="Arial"/>
              <a:buNone/>
            </a:pPr>
            <a:r>
              <a:rPr lang="iw-IL">
                <a:latin typeface="Calibri"/>
                <a:ea typeface="Calibri"/>
                <a:cs typeface="Calibri"/>
                <a:sym typeface="Calibri"/>
              </a:rPr>
              <a:t>בשלב התכנון  ניתן להיעזר בטבלה כדי שכל חבר/ת צוות יוכל לדעת את המשימה שלו בתהליך. </a:t>
            </a: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a:latin typeface="Calibri"/>
              <a:ea typeface="Calibri"/>
              <a:cs typeface="Calibri"/>
              <a:sym typeface="Calibri"/>
            </a:endParaRPr>
          </a:p>
        </p:txBody>
      </p:sp>
      <p:sp>
        <p:nvSpPr>
          <p:cNvPr id="509" name="Google Shape;509;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1f95b110dd_0_6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31f95b110dd_0_6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a:latin typeface="Calibri"/>
                <a:ea typeface="Calibri"/>
                <a:cs typeface="Calibri"/>
                <a:sym typeface="Calibri"/>
              </a:rPr>
              <a:t>שימו לב, כעת אנחנו נמצאים בתחילת שלב התכנון, אחריו נוביל יחד את הפרויקטים ואז נציג אותם בפני קהל ביום שיא מסכם. אנחנו מאמינים בכם וביכולות שלכם ליצור שינוי חיובי בסביבה שלנו ולהיות השראה לאחרים.</a:t>
            </a:r>
            <a:endParaRPr>
              <a:latin typeface="Calibri"/>
              <a:ea typeface="Calibri"/>
              <a:cs typeface="Calibri"/>
              <a:sym typeface="Calibri"/>
            </a:endParaRPr>
          </a:p>
        </p:txBody>
      </p:sp>
      <p:sp>
        <p:nvSpPr>
          <p:cNvPr id="518" name="Google Shape;518;g31f95b110dd_0_6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1f95b110dd_0_6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31f95b110dd_0_6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a:latin typeface="Calibri"/>
                <a:ea typeface="Calibri"/>
                <a:cs typeface="Calibri"/>
                <a:sym typeface="Calibri"/>
              </a:rPr>
              <a:t>הגיע הרגע שאתם תביאו את השינוי שאתם רוצים לראות בסביבה שלנו!</a:t>
            </a:r>
            <a:endParaRPr>
              <a:latin typeface="Calibri"/>
              <a:ea typeface="Calibri"/>
              <a:cs typeface="Calibri"/>
              <a:sym typeface="Calibri"/>
            </a:endParaRPr>
          </a:p>
        </p:txBody>
      </p:sp>
      <p:sp>
        <p:nvSpPr>
          <p:cNvPr id="537" name="Google Shape;537;g31f95b110dd_0_6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547" name="Google Shape;54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iw-IL"/>
              <a:t>23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b="1">
              <a:latin typeface="Calibri"/>
              <a:ea typeface="Calibri"/>
              <a:cs typeface="Calibri"/>
              <a:sym typeface="Calibri"/>
            </a:endParaRPr>
          </a:p>
        </p:txBody>
      </p:sp>
      <p:sp>
        <p:nvSpPr>
          <p:cNvPr id="181" name="Google Shape;18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iw-IL"/>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iw-IL" sz="1200">
                <a:solidFill>
                  <a:schemeClr val="dk1"/>
                </a:solidFill>
                <a:latin typeface="Calibri"/>
                <a:ea typeface="Calibri"/>
                <a:cs typeface="Calibri"/>
                <a:sym typeface="Calibri"/>
              </a:rPr>
              <a:t>נשאל את התלמידים-מהם לדעתכם הקריטריונים להגדרת פרויקט טוב?</a:t>
            </a:r>
            <a:endParaRPr>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Arial"/>
              <a:buNone/>
            </a:pPr>
            <a:r>
              <a:rPr lang="iw-IL" sz="1200">
                <a:solidFill>
                  <a:schemeClr val="dk1"/>
                </a:solidFill>
                <a:latin typeface="Calibri"/>
                <a:ea typeface="Calibri"/>
                <a:cs typeface="Calibri"/>
                <a:sym typeface="Calibri"/>
              </a:rPr>
              <a:t>נאסוף תשובות מהתלמידים/ות, ניתן לכתוב את התשובות שיעלו על לוח מחיק.</a:t>
            </a:r>
            <a:endParaRPr>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Arial"/>
              <a:buNone/>
            </a:pPr>
            <a:r>
              <a:rPr lang="iw-IL" sz="1200">
                <a:solidFill>
                  <a:schemeClr val="dk1"/>
                </a:solidFill>
                <a:latin typeface="Calibri"/>
                <a:ea typeface="Calibri"/>
                <a:cs typeface="Calibri"/>
                <a:sym typeface="Calibri"/>
              </a:rPr>
              <a:t>בשקפים הבאים נפרט עקרונות לפרויקט סביבתי טוב ונעמיק בכל עיקרון.</a:t>
            </a:r>
            <a:endParaRPr sz="1200">
              <a:solidFill>
                <a:schemeClr val="dk1"/>
              </a:solidFill>
              <a:latin typeface="Calibri"/>
              <a:ea typeface="Calibri"/>
              <a:cs typeface="Calibri"/>
              <a:sym typeface="Calibri"/>
            </a:endParaRPr>
          </a:p>
          <a:p>
            <a:pPr marL="0" lvl="0" indent="0" algn="r" rtl="1">
              <a:lnSpc>
                <a:spcPct val="100000"/>
              </a:lnSpc>
              <a:spcBef>
                <a:spcPts val="0"/>
              </a:spcBef>
              <a:spcAft>
                <a:spcPts val="0"/>
              </a:spcAft>
              <a:buSzPts val="1400"/>
              <a:buNone/>
            </a:pPr>
            <a:endParaRPr>
              <a:latin typeface="Calibri"/>
              <a:ea typeface="Calibri"/>
              <a:cs typeface="Calibri"/>
              <a:sym typeface="Calibri"/>
            </a:endParaRPr>
          </a:p>
        </p:txBody>
      </p:sp>
      <p:sp>
        <p:nvSpPr>
          <p:cNvPr id="189" name="Google Shape;18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iw-IL" sz="1200">
                <a:solidFill>
                  <a:schemeClr val="dk1"/>
                </a:solidFill>
                <a:latin typeface="Calibri"/>
                <a:ea typeface="Calibri"/>
                <a:cs typeface="Calibri"/>
                <a:sym typeface="Calibri"/>
              </a:rPr>
              <a:t>פרויקט שתורם לסביבה ומוביל לשיפור נחלת הכלל-</a:t>
            </a:r>
            <a:endParaRPr>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Arial"/>
              <a:buNone/>
            </a:pPr>
            <a:r>
              <a:rPr lang="iw-IL" sz="1200">
                <a:solidFill>
                  <a:schemeClr val="dk1"/>
                </a:solidFill>
                <a:latin typeface="Calibri"/>
                <a:ea typeface="Calibri"/>
                <a:cs typeface="Calibri"/>
                <a:sym typeface="Calibri"/>
              </a:rPr>
              <a:t>לדוגמה: חוסך במשאבים</a:t>
            </a:r>
            <a:endParaRPr sz="1200">
              <a:solidFill>
                <a:schemeClr val="dk1"/>
              </a:solidFill>
              <a:latin typeface="Calibri"/>
              <a:ea typeface="Calibri"/>
              <a:cs typeface="Calibri"/>
              <a:sym typeface="Calibri"/>
            </a:endParaRPr>
          </a:p>
          <a:p>
            <a:pPr marL="0" lvl="0" indent="0" algn="r" rtl="1">
              <a:lnSpc>
                <a:spcPct val="100000"/>
              </a:lnSpc>
              <a:spcBef>
                <a:spcPts val="0"/>
              </a:spcBef>
              <a:spcAft>
                <a:spcPts val="0"/>
              </a:spcAft>
              <a:buSzPts val="1400"/>
              <a:buNone/>
            </a:pPr>
            <a:endParaRPr>
              <a:latin typeface="Calibri"/>
              <a:ea typeface="Calibri"/>
              <a:cs typeface="Calibri"/>
              <a:sym typeface="Calibri"/>
            </a:endParaRPr>
          </a:p>
        </p:txBody>
      </p:sp>
      <p:sp>
        <p:nvSpPr>
          <p:cNvPr id="196" name="Google Shape;19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iw-IL" sz="1200">
                <a:solidFill>
                  <a:schemeClr val="dk1"/>
                </a:solidFill>
                <a:latin typeface="Calibri"/>
                <a:ea typeface="Calibri"/>
                <a:cs typeface="Calibri"/>
                <a:sym typeface="Calibri"/>
              </a:rPr>
              <a:t>פרויקט שפועל לייצר </a:t>
            </a:r>
            <a:r>
              <a:rPr lang="iw-IL" sz="1200" b="1">
                <a:solidFill>
                  <a:schemeClr val="dk1"/>
                </a:solidFill>
                <a:latin typeface="Calibri"/>
                <a:ea typeface="Calibri"/>
                <a:cs typeface="Calibri"/>
                <a:sym typeface="Calibri"/>
              </a:rPr>
              <a:t>שינוי התנהגות</a:t>
            </a:r>
            <a:r>
              <a:rPr lang="iw-IL" sz="1200">
                <a:solidFill>
                  <a:schemeClr val="dk1"/>
                </a:solidFill>
                <a:latin typeface="Calibri"/>
                <a:ea typeface="Calibri"/>
                <a:cs typeface="Calibri"/>
                <a:sym typeface="Calibri"/>
              </a:rPr>
              <a:t>. לדוגמה - השפעה על כך ש</a:t>
            </a:r>
            <a:r>
              <a:rPr lang="iw-IL">
                <a:latin typeface="Calibri"/>
                <a:ea typeface="Calibri"/>
                <a:cs typeface="Calibri"/>
                <a:sym typeface="Calibri"/>
              </a:rPr>
              <a:t>ל</a:t>
            </a:r>
            <a:r>
              <a:rPr lang="iw-IL" sz="1200">
                <a:solidFill>
                  <a:schemeClr val="dk1"/>
                </a:solidFill>
                <a:latin typeface="Calibri"/>
                <a:ea typeface="Calibri"/>
                <a:cs typeface="Calibri"/>
                <a:sym typeface="Calibri"/>
              </a:rPr>
              <a:t>בית הספר יגיעו יותר תלמידים/ות ברגל או באופניים, ולא ברכב.</a:t>
            </a:r>
            <a:endParaRPr>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Arial"/>
              <a:buNone/>
            </a:pPr>
            <a:r>
              <a:rPr lang="iw-IL" sz="1200">
                <a:solidFill>
                  <a:schemeClr val="dk1"/>
                </a:solidFill>
                <a:latin typeface="Calibri"/>
                <a:ea typeface="Calibri"/>
                <a:cs typeface="Calibri"/>
                <a:sym typeface="Calibri"/>
              </a:rPr>
              <a:t>ניתן לבחון את השינוי ע"י שאלון התנהגות לפני ואחרי יישום הפרויקט.</a:t>
            </a: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a:latin typeface="Calibri"/>
              <a:ea typeface="Calibri"/>
              <a:cs typeface="Calibri"/>
              <a:sym typeface="Calibri"/>
            </a:endParaRPr>
          </a:p>
        </p:txBody>
      </p:sp>
      <p:sp>
        <p:nvSpPr>
          <p:cNvPr id="204" name="Google Shape;20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iw-IL" sz="1200">
                <a:solidFill>
                  <a:schemeClr val="dk1"/>
                </a:solidFill>
                <a:latin typeface="Calibri"/>
                <a:ea typeface="Calibri"/>
                <a:cs typeface="Calibri"/>
                <a:sym typeface="Calibri"/>
              </a:rPr>
              <a:t>פרויקט שמשתף את </a:t>
            </a:r>
            <a:r>
              <a:rPr lang="iw-IL" sz="1200" b="1">
                <a:solidFill>
                  <a:schemeClr val="dk1"/>
                </a:solidFill>
                <a:latin typeface="Calibri"/>
                <a:ea typeface="Calibri"/>
                <a:cs typeface="Calibri"/>
                <a:sym typeface="Calibri"/>
              </a:rPr>
              <a:t>כלל תלמידי ומורי בית הספר</a:t>
            </a:r>
            <a:r>
              <a:rPr lang="iw-IL" sz="1200">
                <a:solidFill>
                  <a:schemeClr val="dk1"/>
                </a:solidFill>
                <a:latin typeface="Calibri"/>
                <a:ea typeface="Calibri"/>
                <a:cs typeface="Calibri"/>
                <a:sym typeface="Calibri"/>
              </a:rPr>
              <a:t>, למשל על ידי פעילות בית ספרית, הצגת התוכנית ותוצאותיה בפני כלל תלמידי בית הספר, או סקר המשלב את תלמידי ומורי בית הספר. </a:t>
            </a:r>
            <a:endParaRPr sz="1200">
              <a:solidFill>
                <a:schemeClr val="dk1"/>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Arial"/>
              <a:buNone/>
            </a:pPr>
            <a:r>
              <a:rPr lang="iw-IL" sz="1200">
                <a:solidFill>
                  <a:schemeClr val="dk1"/>
                </a:solidFill>
                <a:latin typeface="Calibri"/>
                <a:ea typeface="Calibri"/>
                <a:cs typeface="Calibri"/>
                <a:sym typeface="Calibri"/>
              </a:rPr>
              <a:t>שיתוף כלל בית הספר יוביל להעלאת המודעות הבית ספרית, יעודד תחושת מנהיגות והובלה בקרב הקבוצה המובילה, ויגדיל את מעגל ההשפעה של התוכנית. היכולת להפיץ מסרים בתוך בית הספר היא יתרון שיש לתלמידים/ות. </a:t>
            </a: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a:latin typeface="Calibri"/>
              <a:ea typeface="Calibri"/>
              <a:cs typeface="Calibri"/>
              <a:sym typeface="Calibri"/>
            </a:endParaRPr>
          </a:p>
        </p:txBody>
      </p:sp>
      <p:sp>
        <p:nvSpPr>
          <p:cNvPr id="212" name="Google Shape;21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iw-IL" sz="1200">
                <a:solidFill>
                  <a:schemeClr val="dk1"/>
                </a:solidFill>
                <a:latin typeface="Calibri"/>
                <a:ea typeface="Calibri"/>
                <a:cs typeface="Calibri"/>
                <a:sym typeface="Calibri"/>
              </a:rPr>
              <a:t>פרויקט שמצליח לצאת מגבולות בית הספר ומשפיע גם על ה</a:t>
            </a:r>
            <a:r>
              <a:rPr lang="iw-IL" sz="1200" b="1">
                <a:solidFill>
                  <a:schemeClr val="dk1"/>
                </a:solidFill>
                <a:latin typeface="Calibri"/>
                <a:ea typeface="Calibri"/>
                <a:cs typeface="Calibri"/>
                <a:sym typeface="Calibri"/>
              </a:rPr>
              <a:t>קהילה סביבו</a:t>
            </a:r>
            <a:r>
              <a:rPr lang="iw-IL"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Arial"/>
              <a:buNone/>
            </a:pPr>
            <a:r>
              <a:rPr lang="iw-IL" sz="1200">
                <a:solidFill>
                  <a:schemeClr val="dk1"/>
                </a:solidFill>
                <a:latin typeface="Calibri"/>
                <a:ea typeface="Calibri"/>
                <a:cs typeface="Calibri"/>
                <a:sym typeface="Calibri"/>
              </a:rPr>
              <a:t>נשאף לייצר תהליך הכולל מארג שותפים נרחב ומגוון</a:t>
            </a:r>
            <a:r>
              <a:rPr lang="iw-IL">
                <a:latin typeface="Calibri"/>
                <a:ea typeface="Calibri"/>
                <a:cs typeface="Calibri"/>
                <a:sym typeface="Calibri"/>
              </a:rPr>
              <a:t>, ומשפיע בצורה</a:t>
            </a:r>
            <a:r>
              <a:rPr lang="iw-IL" sz="1200">
                <a:solidFill>
                  <a:schemeClr val="dk1"/>
                </a:solidFill>
                <a:latin typeface="Calibri"/>
                <a:ea typeface="Calibri"/>
                <a:cs typeface="Calibri"/>
                <a:sym typeface="Calibri"/>
              </a:rPr>
              <a:t> משמעותית על מגוון מעגלים - מקהילת בית הספר, דרך קהילת השכונה ועד קהילת העיר. </a:t>
            </a: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a:latin typeface="Calibri"/>
              <a:ea typeface="Calibri"/>
              <a:cs typeface="Calibri"/>
              <a:sym typeface="Calibri"/>
            </a:endParaRPr>
          </a:p>
        </p:txBody>
      </p:sp>
      <p:sp>
        <p:nvSpPr>
          <p:cNvPr id="220" name="Google Shape;22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iw-IL" sz="1200" dirty="0">
                <a:solidFill>
                  <a:schemeClr val="dk1"/>
                </a:solidFill>
                <a:latin typeface="Calibri"/>
                <a:ea typeface="Calibri"/>
                <a:cs typeface="Calibri"/>
                <a:sym typeface="Calibri"/>
              </a:rPr>
              <a:t>פרויקט </a:t>
            </a:r>
            <a:r>
              <a:rPr lang="iw-IL" sz="1200" b="1" dirty="0">
                <a:solidFill>
                  <a:schemeClr val="dk1"/>
                </a:solidFill>
                <a:latin typeface="Calibri"/>
                <a:ea typeface="Calibri"/>
                <a:cs typeface="Calibri"/>
                <a:sym typeface="Calibri"/>
              </a:rPr>
              <a:t>בר </a:t>
            </a:r>
            <a:r>
              <a:rPr lang="iw-IL" b="1" dirty="0">
                <a:latin typeface="Calibri"/>
                <a:ea typeface="Calibri"/>
                <a:cs typeface="Calibri"/>
                <a:sym typeface="Calibri"/>
              </a:rPr>
              <a:t>קיימא</a:t>
            </a:r>
            <a:r>
              <a:rPr lang="iw-IL" sz="1200" dirty="0">
                <a:solidFill>
                  <a:schemeClr val="dk1"/>
                </a:solidFill>
                <a:latin typeface="Calibri"/>
                <a:ea typeface="Calibri"/>
                <a:cs typeface="Calibri"/>
                <a:sym typeface="Calibri"/>
              </a:rPr>
              <a:t>, </a:t>
            </a:r>
            <a:r>
              <a:rPr lang="iw-IL" dirty="0">
                <a:latin typeface="Calibri"/>
                <a:ea typeface="Calibri"/>
                <a:cs typeface="Calibri"/>
                <a:sym typeface="Calibri"/>
              </a:rPr>
              <a:t>ה</a:t>
            </a:r>
            <a:r>
              <a:rPr lang="iw-IL" sz="1200" dirty="0">
                <a:solidFill>
                  <a:schemeClr val="dk1"/>
                </a:solidFill>
                <a:latin typeface="Calibri"/>
                <a:ea typeface="Calibri"/>
                <a:cs typeface="Calibri"/>
                <a:sym typeface="Calibri"/>
              </a:rPr>
              <a:t>מייצר שינוי משמעותי ולאורך זמן: אנו שואפים לייצר שינוי שאינו נקודתי</a:t>
            </a:r>
            <a:r>
              <a:rPr lang="he-IL" sz="1200" dirty="0">
                <a:solidFill>
                  <a:schemeClr val="dk1"/>
                </a:solidFill>
                <a:latin typeface="Calibri"/>
                <a:ea typeface="Calibri"/>
                <a:cs typeface="Calibri"/>
                <a:sym typeface="Calibri"/>
              </a:rPr>
              <a:t> </a:t>
            </a:r>
            <a:r>
              <a:rPr lang="iw-IL" sz="1200" dirty="0">
                <a:solidFill>
                  <a:schemeClr val="dk1"/>
                </a:solidFill>
                <a:latin typeface="Calibri"/>
                <a:ea typeface="Calibri"/>
                <a:cs typeface="Calibri"/>
                <a:sym typeface="Calibri"/>
              </a:rPr>
              <a:t>לטווח הקצר</a:t>
            </a:r>
            <a:r>
              <a:rPr lang="he-IL" sz="1200" dirty="0">
                <a:solidFill>
                  <a:schemeClr val="dk1"/>
                </a:solidFill>
                <a:latin typeface="Calibri"/>
                <a:ea typeface="Calibri"/>
                <a:cs typeface="Calibri"/>
                <a:sym typeface="Calibri"/>
              </a:rPr>
              <a:t>, </a:t>
            </a:r>
            <a:r>
              <a:rPr lang="iw-IL" sz="1200" dirty="0">
                <a:solidFill>
                  <a:schemeClr val="dk1"/>
                </a:solidFill>
                <a:latin typeface="Calibri"/>
                <a:ea typeface="Calibri"/>
                <a:cs typeface="Calibri"/>
                <a:sym typeface="Calibri"/>
              </a:rPr>
              <a:t>אלא מתמשך </a:t>
            </a:r>
            <a:r>
              <a:rPr lang="he-IL" sz="1200" dirty="0">
                <a:solidFill>
                  <a:schemeClr val="dk1"/>
                </a:solidFill>
                <a:latin typeface="Calibri"/>
                <a:ea typeface="Calibri"/>
                <a:cs typeface="Calibri"/>
                <a:sym typeface="Calibri"/>
              </a:rPr>
              <a:t>ב</a:t>
            </a:r>
            <a:r>
              <a:rPr lang="iw-IL" sz="1200" dirty="0">
                <a:solidFill>
                  <a:schemeClr val="dk1"/>
                </a:solidFill>
                <a:latin typeface="Calibri"/>
                <a:ea typeface="Calibri"/>
                <a:cs typeface="Calibri"/>
                <a:sym typeface="Calibri"/>
              </a:rPr>
              <a:t>טווח הארוך</a:t>
            </a:r>
            <a:r>
              <a:rPr lang="he-IL"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Arial"/>
              <a:buNone/>
            </a:pPr>
            <a:r>
              <a:rPr lang="iw-IL" sz="1200" dirty="0">
                <a:solidFill>
                  <a:schemeClr val="dk1"/>
                </a:solidFill>
                <a:latin typeface="Calibri"/>
                <a:ea typeface="Calibri"/>
                <a:cs typeface="Calibri"/>
                <a:sym typeface="Calibri"/>
              </a:rPr>
              <a:t>על מנת להבטיח שינוי לאורך זמן יש לתכנן כיצד לשמר את תוצאות הפרויקט. נשאף לייצר כלי או שיטה שיוכלו </a:t>
            </a:r>
            <a:r>
              <a:rPr lang="iw-IL" dirty="0">
                <a:latin typeface="Calibri"/>
                <a:ea typeface="Calibri"/>
                <a:cs typeface="Calibri"/>
                <a:sym typeface="Calibri"/>
              </a:rPr>
              <a:t>להישמר</a:t>
            </a:r>
            <a:r>
              <a:rPr lang="iw-IL" sz="1200" dirty="0">
                <a:solidFill>
                  <a:schemeClr val="dk1"/>
                </a:solidFill>
                <a:latin typeface="Calibri"/>
                <a:ea typeface="Calibri"/>
                <a:cs typeface="Calibri"/>
                <a:sym typeface="Calibri"/>
              </a:rPr>
              <a:t> לאורך זמן.</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endParaRPr dirty="0">
              <a:latin typeface="Calibri"/>
              <a:ea typeface="Calibri"/>
              <a:cs typeface="Calibri"/>
              <a:sym typeface="Calibri"/>
            </a:endParaRPr>
          </a:p>
        </p:txBody>
      </p:sp>
      <p:sp>
        <p:nvSpPr>
          <p:cNvPr id="228" name="Google Shape;22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
        <p:cNvGrpSpPr/>
        <p:nvPr/>
      </p:nvGrpSpPr>
      <p:grpSpPr>
        <a:xfrm>
          <a:off x="0" y="0"/>
          <a:ext cx="0" cy="0"/>
          <a:chOff x="0" y="0"/>
          <a:chExt cx="0" cy="0"/>
        </a:xfrm>
      </p:grpSpPr>
      <p:sp>
        <p:nvSpPr>
          <p:cNvPr id="93" name="Google Shape;93;g31f95b110dd_0_11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31f95b110dd_0_11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5" name="Google Shape;95;g31f95b110dd_0_1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31f95b110dd_0_1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g31f95b110dd_0_1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Google Shape;99;g31f95b110dd_0_1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g31f95b110dd_0_12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g31f95b110dd_0_1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31f95b110dd_0_1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g31f95b110dd_0_1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g31f95b110dd_0_131"/>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31f95b110dd_0_131"/>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07" name="Google Shape;107;g31f95b110dd_0_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31f95b110dd_0_1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g31f95b110dd_0_1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0"/>
        <p:cNvGrpSpPr/>
        <p:nvPr/>
      </p:nvGrpSpPr>
      <p:grpSpPr>
        <a:xfrm>
          <a:off x="0" y="0"/>
          <a:ext cx="0" cy="0"/>
          <a:chOff x="0" y="0"/>
          <a:chExt cx="0" cy="0"/>
        </a:xfrm>
      </p:grpSpPr>
      <p:sp>
        <p:nvSpPr>
          <p:cNvPr id="111" name="Google Shape;111;g31f95b110dd_0_1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g31f95b110dd_0_13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g31f95b110dd_0_13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g31f95b110dd_0_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g31f95b110dd_0_1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g31f95b110dd_0_1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7"/>
        <p:cNvGrpSpPr/>
        <p:nvPr/>
      </p:nvGrpSpPr>
      <p:grpSpPr>
        <a:xfrm>
          <a:off x="0" y="0"/>
          <a:ext cx="0" cy="0"/>
          <a:chOff x="0" y="0"/>
          <a:chExt cx="0" cy="0"/>
        </a:xfrm>
      </p:grpSpPr>
      <p:sp>
        <p:nvSpPr>
          <p:cNvPr id="118" name="Google Shape;118;g31f95b110dd_0_144"/>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g31f95b110dd_0_144"/>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g31f95b110dd_0_144"/>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g31f95b110dd_0_144"/>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g31f95b110dd_0_144"/>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g31f95b110dd_0_1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g31f95b110dd_0_14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g31f95b110dd_0_1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sp>
        <p:nvSpPr>
          <p:cNvPr id="127" name="Google Shape;127;g31f95b110dd_0_1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31f95b110dd_0_15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g31f95b110dd_0_1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31f95b110dd_0_1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g31f95b110dd_0_1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g31f95b110dd_0_1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g31f95b110dd_0_1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5"/>
        <p:cNvGrpSpPr/>
        <p:nvPr/>
      </p:nvGrpSpPr>
      <p:grpSpPr>
        <a:xfrm>
          <a:off x="0" y="0"/>
          <a:ext cx="0" cy="0"/>
          <a:chOff x="0" y="0"/>
          <a:chExt cx="0" cy="0"/>
        </a:xfrm>
      </p:grpSpPr>
      <p:sp>
        <p:nvSpPr>
          <p:cNvPr id="136" name="Google Shape;136;g31f95b110dd_0_16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g31f95b110dd_0_162"/>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8" name="Google Shape;138;g31f95b110dd_0_162"/>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9" name="Google Shape;139;g31f95b110dd_0_16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g31f95b110dd_0_16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31f95b110dd_0_1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
        <p:cNvGrpSpPr/>
        <p:nvPr/>
      </p:nvGrpSpPr>
      <p:grpSpPr>
        <a:xfrm>
          <a:off x="0" y="0"/>
          <a:ext cx="0" cy="0"/>
          <a:chOff x="0" y="0"/>
          <a:chExt cx="0" cy="0"/>
        </a:xfrm>
      </p:grpSpPr>
      <p:sp>
        <p:nvSpPr>
          <p:cNvPr id="143" name="Google Shape;143;g31f95b110dd_0_16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g31f95b110dd_0_169"/>
          <p:cNvSpPr>
            <a:spLocks noGrp="1"/>
          </p:cNvSpPr>
          <p:nvPr>
            <p:ph type="pic" idx="2"/>
          </p:nvPr>
        </p:nvSpPr>
        <p:spPr>
          <a:xfrm>
            <a:off x="5183188" y="987425"/>
            <a:ext cx="6172200" cy="4873500"/>
          </a:xfrm>
          <a:prstGeom prst="rect">
            <a:avLst/>
          </a:prstGeom>
          <a:noFill/>
          <a:ln>
            <a:noFill/>
          </a:ln>
        </p:spPr>
      </p:sp>
      <p:sp>
        <p:nvSpPr>
          <p:cNvPr id="145" name="Google Shape;145;g31f95b110dd_0_169"/>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6" name="Google Shape;146;g31f95b110dd_0_1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g31f95b110dd_0_16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g31f95b110dd_0_1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
        <p:cNvGrpSpPr/>
        <p:nvPr/>
      </p:nvGrpSpPr>
      <p:grpSpPr>
        <a:xfrm>
          <a:off x="0" y="0"/>
          <a:ext cx="0" cy="0"/>
          <a:chOff x="0" y="0"/>
          <a:chExt cx="0" cy="0"/>
        </a:xfrm>
      </p:grpSpPr>
      <p:sp>
        <p:nvSpPr>
          <p:cNvPr id="150" name="Google Shape;150;g31f95b110dd_0_17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31f95b110dd_0_176"/>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g31f95b110dd_0_17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31f95b110dd_0_17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g31f95b110dd_0_1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Google Shape;156;g31f95b110dd_0_18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31f95b110dd_0_18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g31f95b110dd_0_18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g31f95b110dd_0_18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31f95b110dd_0_18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1" name="Google Shape;3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8"/>
          <p:cNvSpPr>
            <a:spLocks noGrp="1"/>
          </p:cNvSpPr>
          <p:nvPr>
            <p:ph type="pic" idx="2"/>
          </p:nvPr>
        </p:nvSpPr>
        <p:spPr>
          <a:xfrm>
            <a:off x="5183188" y="987425"/>
            <a:ext cx="6172200" cy="4873625"/>
          </a:xfrm>
          <a:prstGeom prst="rect">
            <a:avLst/>
          </a:prstGeom>
          <a:noFill/>
          <a:ln>
            <a:noFill/>
          </a:ln>
        </p:spPr>
      </p:sp>
      <p:sp>
        <p:nvSpPr>
          <p:cNvPr id="69" name="Google Shape;69;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pic>
        <p:nvPicPr>
          <p:cNvPr id="15" name="Google Shape;15;p19"/>
          <p:cNvPicPr preferRelativeResize="0"/>
          <p:nvPr/>
        </p:nvPicPr>
        <p:blipFill rotWithShape="1">
          <a:blip r:embed="rId13">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Google Shape;86;g31f95b110dd_0_1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 name="Google Shape;87;g31f95b110dd_0_11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 name="Google Shape;88;g31f95b110dd_0_1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9" name="Google Shape;89;g31f95b110dd_0_1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0" name="Google Shape;90;g31f95b110dd_0_1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pic>
        <p:nvPicPr>
          <p:cNvPr id="91" name="Google Shape;91;g31f95b110dd_0_112"/>
          <p:cNvPicPr preferRelativeResize="0"/>
          <p:nvPr/>
        </p:nvPicPr>
        <p:blipFill rotWithShape="1">
          <a:blip r:embed="rId13">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127523" y="2622292"/>
            <a:ext cx="1665461" cy="1613416"/>
          </a:xfrm>
          <a:prstGeom prst="rect">
            <a:avLst/>
          </a:prstGeom>
          <a:noFill/>
          <a:ln>
            <a:noFill/>
          </a:ln>
        </p:spPr>
      </p:pic>
      <p:pic>
        <p:nvPicPr>
          <p:cNvPr id="91" name="Google Shape;91;p20">
            <a:extLst>
              <a:ext uri="{C183D7F6-B498-43B3-948B-1728B52AA6E4}">
                <adec:decorative xmlns:adec="http://schemas.microsoft.com/office/drawing/2017/decorative" val="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893" y="2088572"/>
            <a:ext cx="5959998" cy="4832927"/>
          </a:xfrm>
          <a:prstGeom prst="rect">
            <a:avLst/>
          </a:prstGeom>
          <a:noFill/>
          <a:ln>
            <a:noFill/>
          </a:ln>
        </p:spPr>
      </p:pic>
      <p:sp>
        <p:nvSpPr>
          <p:cNvPr id="92" name="Google Shape;92;p20"/>
          <p:cNvSpPr>
            <a:spLocks noGrp="1"/>
          </p:cNvSpPr>
          <p:nvPr>
            <p:ph type="title" idx="4294967295"/>
          </p:nvPr>
        </p:nvSpPr>
        <p:spPr>
          <a:xfrm>
            <a:off x="1565970" y="1967359"/>
            <a:ext cx="8877842" cy="2923837"/>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Pts val="8800"/>
              <a:buFont typeface="Arial"/>
              <a:buNone/>
              <a:tabLst/>
              <a:defRPr/>
            </a:pPr>
            <a:r>
              <a:rPr kumimoji="0" lang="he-IL" sz="9200" b="1" i="0" u="none" strike="noStrike" kern="0" cap="none" spc="0" normalizeH="0" baseline="0" noProof="0" dirty="0">
                <a:ln>
                  <a:noFill/>
                </a:ln>
                <a:solidFill>
                  <a:schemeClr val="lt1"/>
                </a:solidFill>
                <a:effectLst/>
                <a:uLnTx/>
                <a:uFillTx/>
                <a:latin typeface="Calibri"/>
                <a:ea typeface="Calibri"/>
                <a:cs typeface="Calibri"/>
                <a:sym typeface="Calibri"/>
              </a:rPr>
              <a:t>תכנון פרויקטים בקהילה</a:t>
            </a:r>
            <a:endParaRPr kumimoji="0" lang="he-IL" sz="92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94" name="Google Shape;94;p20">
            <a:extLst>
              <a:ext uri="{C183D7F6-B498-43B3-948B-1728B52AA6E4}">
                <adec:decorative xmlns:adec="http://schemas.microsoft.com/office/drawing/2017/decorative" val="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60253" y="165328"/>
            <a:ext cx="720333" cy="894206"/>
          </a:xfrm>
          <a:prstGeom prst="rect">
            <a:avLst/>
          </a:prstGeom>
          <a:noFill/>
          <a:ln>
            <a:noFill/>
          </a:ln>
          <a:effectLst>
            <a:outerShdw blurRad="63500" sx="102000" sy="102000" algn="ctr" rotWithShape="0">
              <a:srgbClr val="000000">
                <a:alpha val="40000"/>
              </a:srgbClr>
            </a:outerShdw>
          </a:effectLst>
        </p:spPr>
      </p:pic>
      <p:sp>
        <p:nvSpPr>
          <p:cNvPr id="2" name="תיבת טקסט 1">
            <a:extLst>
              <a:ext uri="{FF2B5EF4-FFF2-40B4-BE49-F238E27FC236}">
                <a16:creationId xmlns:a16="http://schemas.microsoft.com/office/drawing/2014/main" id="{3720D69B-644D-6246-FA2D-23B7408707CC}"/>
              </a:ext>
            </a:extLst>
          </p:cNvPr>
          <p:cNvSpPr txBox="1"/>
          <p:nvPr/>
        </p:nvSpPr>
        <p:spPr>
          <a:xfrm>
            <a:off x="8497398" y="199657"/>
            <a:ext cx="2357120" cy="738664"/>
          </a:xfrm>
          <a:prstGeom prst="rect">
            <a:avLst/>
          </a:prstGeom>
          <a:noFill/>
        </p:spPr>
        <p:txBody>
          <a:bodyPr wrap="square" rtlCol="0">
            <a:spAutoFit/>
          </a:bodyPr>
          <a:lstStyle/>
          <a:p>
            <a:pPr algn="r" rtl="1"/>
            <a:r>
              <a:rPr lang="he-IL" dirty="0" err="1">
                <a:solidFill>
                  <a:schemeClr val="bg1"/>
                </a:solidFill>
                <a:latin typeface="Calibri" panose="020F0502020204030204" pitchFamily="34" charset="0"/>
                <a:ea typeface="Calibri" panose="020F0502020204030204" pitchFamily="34" charset="0"/>
                <a:cs typeface="Calibri" panose="020F0502020204030204" pitchFamily="34" charset="0"/>
              </a:rPr>
              <a:t>מינהל</a:t>
            </a: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 פדגוגי - האגף לחינוך יסודי</a:t>
            </a:r>
          </a:p>
          <a:p>
            <a:pPr algn="r" rtl="1"/>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מזכירות פדגוגית - אגף מדעים</a:t>
            </a:r>
          </a:p>
          <a:p>
            <a:pPr algn="r" rtl="1"/>
            <a:r>
              <a:rPr lang="he-IL" dirty="0" err="1">
                <a:solidFill>
                  <a:schemeClr val="bg1"/>
                </a:solidFill>
                <a:latin typeface="Calibri" panose="020F0502020204030204" pitchFamily="34" charset="0"/>
                <a:ea typeface="Calibri" panose="020F0502020204030204" pitchFamily="34" charset="0"/>
                <a:cs typeface="Calibri" panose="020F0502020204030204" pitchFamily="34" charset="0"/>
              </a:rPr>
              <a:t>מינהל</a:t>
            </a: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 חדשנות וטכנולוגיה</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תיבת טקסט 2">
            <a:extLst>
              <a:ext uri="{FF2B5EF4-FFF2-40B4-BE49-F238E27FC236}">
                <a16:creationId xmlns:a16="http://schemas.microsoft.com/office/drawing/2014/main" id="{B6E5DF9A-9236-869E-176A-7F19EBD10EEC}"/>
              </a:ext>
            </a:extLst>
          </p:cNvPr>
          <p:cNvSpPr txBox="1"/>
          <p:nvPr/>
        </p:nvSpPr>
        <p:spPr>
          <a:xfrm>
            <a:off x="10748783" y="1002373"/>
            <a:ext cx="1143272" cy="307777"/>
          </a:xfrm>
          <a:prstGeom prst="rect">
            <a:avLst/>
          </a:prstGeom>
          <a:noFill/>
        </p:spPr>
        <p:txBody>
          <a:bodyPr wrap="square" rtlCol="0">
            <a:spAutoFit/>
          </a:bodyPr>
          <a:lstStyle/>
          <a:p>
            <a:pPr algn="ctr" rtl="1"/>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משרד החינוך</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תמונה 4">
            <a:extLst>
              <a:ext uri="{FF2B5EF4-FFF2-40B4-BE49-F238E27FC236}">
                <a16:creationId xmlns:a16="http://schemas.microsoft.com/office/drawing/2014/main" id="{6AC6D6D7-C7F2-88D4-2362-737360BE22F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9945" y="199657"/>
            <a:ext cx="1461173" cy="1105656"/>
          </a:xfrm>
          <a:prstGeom prst="rect">
            <a:avLst/>
          </a:prstGeom>
          <a:effectLst>
            <a:glow rad="12700">
              <a:schemeClr val="bg1">
                <a:alpha val="35000"/>
              </a:schemeClr>
            </a:glow>
          </a:effectLst>
        </p:spPr>
      </p:pic>
      <p:pic>
        <p:nvPicPr>
          <p:cNvPr id="4" name="Picture 3" descr="סמליל נגישות">
            <a:extLst>
              <a:ext uri="{FF2B5EF4-FFF2-40B4-BE49-F238E27FC236}">
                <a16:creationId xmlns:a16="http://schemas.microsoft.com/office/drawing/2014/main" id="{F64B15D7-E3CD-39B3-BBC5-EC5E1D515BB4}"/>
              </a:ext>
            </a:extLst>
          </p:cNvPr>
          <p:cNvPicPr>
            <a:picLocks noChangeAspect="1"/>
          </p:cNvPicPr>
          <p:nvPr/>
        </p:nvPicPr>
        <p:blipFill>
          <a:blip r:embed="rId7"/>
          <a:stretch>
            <a:fillRect/>
          </a:stretch>
        </p:blipFill>
        <p:spPr>
          <a:xfrm>
            <a:off x="43543" y="6101682"/>
            <a:ext cx="669234" cy="6692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p:tgtEl>
                                          <p:spTgt spid="9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86768" cy="6855057"/>
          </a:xfrm>
          <a:prstGeom prst="rect">
            <a:avLst/>
          </a:prstGeom>
          <a:noFill/>
          <a:ln>
            <a:noFill/>
          </a:ln>
        </p:spPr>
      </p:pic>
      <p:pic>
        <p:nvPicPr>
          <p:cNvPr id="240" name="Google Shape;240;p1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 y="5177643"/>
            <a:ext cx="12199369" cy="1677414"/>
          </a:xfrm>
          <a:prstGeom prst="rect">
            <a:avLst/>
          </a:prstGeom>
          <a:noFill/>
          <a:ln>
            <a:noFill/>
          </a:ln>
        </p:spPr>
      </p:pic>
      <p:sp>
        <p:nvSpPr>
          <p:cNvPr id="241" name="Google Shape;241;p10">
            <a:extLst>
              <a:ext uri="{C183D7F6-B498-43B3-948B-1728B52AA6E4}">
                <adec:decorative xmlns:adec="http://schemas.microsoft.com/office/drawing/2017/decorative" val="1"/>
              </a:ext>
            </a:extLst>
          </p:cNvPr>
          <p:cNvSpPr/>
          <p:nvPr/>
        </p:nvSpPr>
        <p:spPr>
          <a:xfrm>
            <a:off x="6782463" y="603677"/>
            <a:ext cx="5051019"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endParaRPr sz="8000" b="0" i="0" u="none" strike="noStrike" cap="none">
              <a:solidFill>
                <a:schemeClr val="dk1"/>
              </a:solidFill>
              <a:latin typeface="Arial"/>
              <a:ea typeface="Arial"/>
              <a:cs typeface="Arial"/>
              <a:sym typeface="Arial"/>
            </a:endParaRPr>
          </a:p>
        </p:txBody>
      </p:sp>
      <p:sp>
        <p:nvSpPr>
          <p:cNvPr id="242" name="Google Shape;242;p10"/>
          <p:cNvSpPr>
            <a:spLocks noGrp="1"/>
          </p:cNvSpPr>
          <p:nvPr>
            <p:ph type="title" idx="4294967295"/>
          </p:nvPr>
        </p:nvSpPr>
        <p:spPr>
          <a:xfrm>
            <a:off x="7387772" y="2572791"/>
            <a:ext cx="4605368" cy="73862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rgbClr val="156082"/>
                </a:solidFill>
                <a:effectLst/>
                <a:uLnTx/>
                <a:uFillTx/>
                <a:latin typeface="Calibri"/>
                <a:ea typeface="Calibri"/>
                <a:cs typeface="Calibri"/>
                <a:sym typeface="Calibri"/>
              </a:rPr>
              <a:t>מעשי ואפשרי</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3" name="Google Shape;243;p10"/>
          <p:cNvSpPr/>
          <p:nvPr/>
        </p:nvSpPr>
        <p:spPr>
          <a:xfrm>
            <a:off x="7068458" y="3311414"/>
            <a:ext cx="4605367" cy="1126422"/>
          </a:xfrm>
          <a:prstGeom prst="rect">
            <a:avLst/>
          </a:prstGeom>
          <a:noFill/>
          <a:ln>
            <a:noFill/>
          </a:ln>
        </p:spPr>
        <p:txBody>
          <a:bodyPr spcFirstLastPara="1" wrap="square" lIns="91425" tIns="45700" rIns="91425" bIns="45700" anchor="t" anchorCtr="0">
            <a:spAutoFit/>
          </a:bodyPr>
          <a:lstStyle/>
          <a:p>
            <a:pPr marL="0" marR="0" lvl="0" indent="0" algn="r" rtl="1">
              <a:lnSpc>
                <a:spcPct val="70000"/>
              </a:lnSpc>
              <a:spcBef>
                <a:spcPts val="0"/>
              </a:spcBef>
              <a:spcAft>
                <a:spcPts val="0"/>
              </a:spcAft>
              <a:buClr>
                <a:srgbClr val="000000"/>
              </a:buClr>
              <a:buSzPts val="8800"/>
              <a:buFont typeface="Arial"/>
              <a:buNone/>
            </a:pPr>
            <a:r>
              <a:rPr lang="iw-IL" sz="9600" b="1" i="0" u="none" strike="noStrike" cap="none">
                <a:solidFill>
                  <a:srgbClr val="156082"/>
                </a:solidFill>
                <a:latin typeface="Calibri"/>
                <a:ea typeface="Calibri"/>
                <a:cs typeface="Calibri"/>
                <a:sym typeface="Calibri"/>
              </a:rPr>
              <a:t>לביצוע</a:t>
            </a:r>
            <a:endParaRPr sz="16600" b="1" i="0" u="none" strike="noStrike" cap="none">
              <a:solidFill>
                <a:srgbClr val="15608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86768" cy="6855057"/>
          </a:xfrm>
          <a:prstGeom prst="rect">
            <a:avLst/>
          </a:prstGeom>
          <a:noFill/>
          <a:ln>
            <a:noFill/>
          </a:ln>
        </p:spPr>
      </p:pic>
      <p:pic>
        <p:nvPicPr>
          <p:cNvPr id="250" name="Google Shape;250;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 y="5177643"/>
            <a:ext cx="12199369" cy="1677414"/>
          </a:xfrm>
          <a:prstGeom prst="rect">
            <a:avLst/>
          </a:prstGeom>
          <a:noFill/>
          <a:ln>
            <a:noFill/>
          </a:ln>
        </p:spPr>
      </p:pic>
      <p:sp>
        <p:nvSpPr>
          <p:cNvPr id="251" name="Google Shape;251;p11">
            <a:extLst>
              <a:ext uri="{C183D7F6-B498-43B3-948B-1728B52AA6E4}">
                <adec:decorative xmlns:adec="http://schemas.microsoft.com/office/drawing/2017/decorative" val="1"/>
              </a:ext>
            </a:extLst>
          </p:cNvPr>
          <p:cNvSpPr/>
          <p:nvPr/>
        </p:nvSpPr>
        <p:spPr>
          <a:xfrm>
            <a:off x="6782463" y="603677"/>
            <a:ext cx="5051019"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endParaRPr sz="8000" b="0" i="0" u="none" strike="noStrike" cap="none">
              <a:solidFill>
                <a:schemeClr val="dk1"/>
              </a:solidFill>
              <a:latin typeface="Arial"/>
              <a:ea typeface="Arial"/>
              <a:cs typeface="Arial"/>
              <a:sym typeface="Arial"/>
            </a:endParaRPr>
          </a:p>
        </p:txBody>
      </p:sp>
      <p:sp>
        <p:nvSpPr>
          <p:cNvPr id="253" name="Google Shape;253;p11"/>
          <p:cNvSpPr>
            <a:spLocks noGrp="1"/>
          </p:cNvSpPr>
          <p:nvPr>
            <p:ph type="title" idx="4294967295"/>
          </p:nvPr>
        </p:nvSpPr>
        <p:spPr>
          <a:xfrm>
            <a:off x="6096000" y="2010213"/>
            <a:ext cx="5955196" cy="112642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9600" b="1" i="0" u="none" strike="noStrike" kern="0" cap="none" spc="0" normalizeH="0" baseline="0" noProof="0" dirty="0">
                <a:ln>
                  <a:noFill/>
                </a:ln>
                <a:solidFill>
                  <a:srgbClr val="156082"/>
                </a:solidFill>
                <a:effectLst/>
                <a:uLnTx/>
                <a:uFillTx/>
                <a:latin typeface="Calibri"/>
                <a:ea typeface="Calibri"/>
                <a:cs typeface="Calibri"/>
                <a:sym typeface="Calibri"/>
              </a:rPr>
              <a:t>חדש ומקורי,</a:t>
            </a:r>
            <a:endParaRPr kumimoji="0" lang="iw-IL" sz="16600" b="1" i="0" u="none" strike="noStrike" kern="0" cap="none" spc="0" normalizeH="0" baseline="0" noProof="0" dirty="0">
              <a:ln>
                <a:noFill/>
              </a:ln>
              <a:solidFill>
                <a:srgbClr val="156082"/>
              </a:solidFill>
              <a:effectLst/>
              <a:uLnTx/>
              <a:uFillTx/>
              <a:latin typeface="Calibri"/>
              <a:ea typeface="Calibri"/>
              <a:cs typeface="Calibri"/>
              <a:sym typeface="Calibri"/>
            </a:endParaRPr>
          </a:p>
        </p:txBody>
      </p:sp>
      <p:sp>
        <p:nvSpPr>
          <p:cNvPr id="252" name="Google Shape;252;p11"/>
          <p:cNvSpPr/>
          <p:nvPr/>
        </p:nvSpPr>
        <p:spPr>
          <a:xfrm>
            <a:off x="5799656" y="3026230"/>
            <a:ext cx="6251540" cy="738623"/>
          </a:xfrm>
          <a:prstGeom prst="rect">
            <a:avLst/>
          </a:prstGeom>
          <a:noFill/>
          <a:ln>
            <a:noFill/>
          </a:ln>
        </p:spPr>
        <p:txBody>
          <a:bodyPr spcFirstLastPara="1" wrap="square" lIns="91425" tIns="45700" rIns="91425" bIns="45700" anchor="t" anchorCtr="0">
            <a:spAutoFit/>
          </a:bodyPr>
          <a:lstStyle/>
          <a:p>
            <a:pPr marL="0" marR="0" lvl="0" indent="0" algn="r" rtl="1">
              <a:lnSpc>
                <a:spcPct val="70000"/>
              </a:lnSpc>
              <a:spcBef>
                <a:spcPts val="0"/>
              </a:spcBef>
              <a:spcAft>
                <a:spcPts val="0"/>
              </a:spcAft>
              <a:buClr>
                <a:srgbClr val="000000"/>
              </a:buClr>
              <a:buSzPts val="8800"/>
              <a:buFont typeface="Arial"/>
              <a:buNone/>
            </a:pPr>
            <a:r>
              <a:rPr lang="iw-IL" sz="6000" b="1" i="0" u="none" strike="noStrike" cap="none">
                <a:solidFill>
                  <a:srgbClr val="156082"/>
                </a:solidFill>
                <a:latin typeface="Calibri"/>
                <a:ea typeface="Calibri"/>
                <a:cs typeface="Calibri"/>
                <a:sym typeface="Calibri"/>
              </a:rPr>
              <a:t>מודל לחיקוי והשראה</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2">
            <a:extLst>
              <a:ext uri="{C183D7F6-B498-43B3-948B-1728B52AA6E4}">
                <adec:decorative xmlns:adec="http://schemas.microsoft.com/office/drawing/2017/decorative" val="1"/>
              </a:ext>
            </a:extLst>
          </p:cNvPr>
          <p:cNvSpPr/>
          <p:nvPr/>
        </p:nvSpPr>
        <p:spPr>
          <a:xfrm>
            <a:off x="1650792" y="3192905"/>
            <a:ext cx="8890416" cy="8890416"/>
          </a:xfrm>
          <a:prstGeom prst="ellipse">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0" name="Google Shape;270;p32">
            <a:extLst>
              <a:ext uri="{C183D7F6-B498-43B3-948B-1728B52AA6E4}">
                <adec:decorative xmlns:adec="http://schemas.microsoft.com/office/drawing/2017/decorative" val="1"/>
              </a:ext>
            </a:extLst>
          </p:cNvPr>
          <p:cNvSpPr/>
          <p:nvPr/>
        </p:nvSpPr>
        <p:spPr>
          <a:xfrm>
            <a:off x="9729174" y="5541748"/>
            <a:ext cx="1079998" cy="1075948"/>
          </a:xfrm>
          <a:prstGeom prst="ellipse">
            <a:avLst/>
          </a:prstGeom>
          <a:solidFill>
            <a:srgbClr val="B3E5A0"/>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60" name="Google Shape;260;p32"/>
          <p:cNvSpPr>
            <a:spLocks noGrp="1"/>
          </p:cNvSpPr>
          <p:nvPr>
            <p:ph type="title" idx="4294967295"/>
          </p:nvPr>
        </p:nvSpPr>
        <p:spPr>
          <a:xfrm>
            <a:off x="2284506" y="922932"/>
            <a:ext cx="7622989" cy="738623"/>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שלבי תכנון פרויקט</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71" name="Google Shape;271;p32">
            <a:extLst>
              <a:ext uri="{C183D7F6-B498-43B3-948B-1728B52AA6E4}">
                <adec:decorative xmlns:adec="http://schemas.microsoft.com/office/drawing/2017/decorative" val="1"/>
              </a:ext>
            </a:extLst>
          </p:cNvPr>
          <p:cNvSpPr/>
          <p:nvPr/>
        </p:nvSpPr>
        <p:spPr>
          <a:xfrm>
            <a:off x="9859745" y="5669283"/>
            <a:ext cx="818854" cy="820880"/>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accent3"/>
              </a:solidFill>
              <a:latin typeface="Calibri"/>
              <a:ea typeface="Calibri"/>
              <a:cs typeface="Calibri"/>
              <a:sym typeface="Calibri"/>
            </a:endParaRPr>
          </a:p>
        </p:txBody>
      </p:sp>
      <p:sp>
        <p:nvSpPr>
          <p:cNvPr id="272" name="Google Shape;272;p32"/>
          <p:cNvSpPr txBox="1"/>
          <p:nvPr/>
        </p:nvSpPr>
        <p:spPr>
          <a:xfrm>
            <a:off x="9977102" y="5916194"/>
            <a:ext cx="584140" cy="404055"/>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1">
              <a:lnSpc>
                <a:spcPct val="90000"/>
              </a:lnSpc>
              <a:spcBef>
                <a:spcPts val="0"/>
              </a:spcBef>
              <a:spcAft>
                <a:spcPts val="0"/>
              </a:spcAft>
              <a:buClr>
                <a:schemeClr val="lt1"/>
              </a:buClr>
              <a:buSzPct val="108108"/>
              <a:buFont typeface="Arial"/>
              <a:buNone/>
            </a:pPr>
            <a:r>
              <a:rPr lang="iw-IL" sz="2800" b="1" i="0" u="none" strike="noStrike" cap="none">
                <a:solidFill>
                  <a:schemeClr val="dk1"/>
                </a:solidFill>
                <a:latin typeface="Calibri"/>
                <a:ea typeface="Calibri"/>
                <a:cs typeface="Calibri"/>
                <a:sym typeface="Calibri"/>
              </a:rPr>
              <a:t>1</a:t>
            </a:r>
            <a:endParaRPr/>
          </a:p>
        </p:txBody>
      </p:sp>
      <p:sp>
        <p:nvSpPr>
          <p:cNvPr id="261" name="Google Shape;261;p32"/>
          <p:cNvSpPr txBox="1"/>
          <p:nvPr/>
        </p:nvSpPr>
        <p:spPr>
          <a:xfrm>
            <a:off x="10600693" y="5885010"/>
            <a:ext cx="1472405" cy="466421"/>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dirty="0">
                <a:solidFill>
                  <a:schemeClr val="lt1"/>
                </a:solidFill>
                <a:latin typeface="Calibri"/>
                <a:ea typeface="Calibri"/>
                <a:cs typeface="Calibri"/>
                <a:sym typeface="Calibri"/>
              </a:rPr>
              <a:t>רעיון</a:t>
            </a:r>
            <a:endParaRPr dirty="0"/>
          </a:p>
        </p:txBody>
      </p:sp>
      <p:sp>
        <p:nvSpPr>
          <p:cNvPr id="274" name="Google Shape;274;p32">
            <a:extLst>
              <a:ext uri="{C183D7F6-B498-43B3-948B-1728B52AA6E4}">
                <adec:decorative xmlns:adec="http://schemas.microsoft.com/office/drawing/2017/decorative" val="1"/>
              </a:ext>
            </a:extLst>
          </p:cNvPr>
          <p:cNvSpPr/>
          <p:nvPr/>
        </p:nvSpPr>
        <p:spPr>
          <a:xfrm>
            <a:off x="9016969" y="4340580"/>
            <a:ext cx="1079998" cy="1075948"/>
          </a:xfrm>
          <a:prstGeom prst="ellipse">
            <a:avLst/>
          </a:prstGeom>
          <a:solidFill>
            <a:srgbClr val="8CD872"/>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75" name="Google Shape;275;p32">
            <a:extLst>
              <a:ext uri="{C183D7F6-B498-43B3-948B-1728B52AA6E4}">
                <adec:decorative xmlns:adec="http://schemas.microsoft.com/office/drawing/2017/decorative" val="1"/>
              </a:ext>
            </a:extLst>
          </p:cNvPr>
          <p:cNvSpPr/>
          <p:nvPr/>
        </p:nvSpPr>
        <p:spPr>
          <a:xfrm>
            <a:off x="9147540" y="4468115"/>
            <a:ext cx="818854" cy="820880"/>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accent3"/>
              </a:solidFill>
              <a:latin typeface="Calibri"/>
              <a:ea typeface="Calibri"/>
              <a:cs typeface="Calibri"/>
              <a:sym typeface="Calibri"/>
            </a:endParaRPr>
          </a:p>
        </p:txBody>
      </p:sp>
      <p:sp>
        <p:nvSpPr>
          <p:cNvPr id="276" name="Google Shape;276;p32"/>
          <p:cNvSpPr txBox="1"/>
          <p:nvPr/>
        </p:nvSpPr>
        <p:spPr>
          <a:xfrm>
            <a:off x="9264897" y="4715026"/>
            <a:ext cx="584140" cy="404055"/>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1">
              <a:lnSpc>
                <a:spcPct val="90000"/>
              </a:lnSpc>
              <a:spcBef>
                <a:spcPts val="0"/>
              </a:spcBef>
              <a:spcAft>
                <a:spcPts val="0"/>
              </a:spcAft>
              <a:buClr>
                <a:schemeClr val="lt1"/>
              </a:buClr>
              <a:buSzPct val="108108"/>
              <a:buFont typeface="Arial"/>
              <a:buNone/>
            </a:pPr>
            <a:r>
              <a:rPr lang="iw-IL" sz="2800" b="1" i="0" u="none" strike="noStrike" cap="none">
                <a:solidFill>
                  <a:schemeClr val="dk1"/>
                </a:solidFill>
                <a:latin typeface="Calibri"/>
                <a:ea typeface="Calibri"/>
                <a:cs typeface="Calibri"/>
                <a:sym typeface="Calibri"/>
              </a:rPr>
              <a:t>2</a:t>
            </a:r>
            <a:endParaRPr/>
          </a:p>
        </p:txBody>
      </p:sp>
      <p:sp>
        <p:nvSpPr>
          <p:cNvPr id="262" name="Google Shape;262;p32"/>
          <p:cNvSpPr txBox="1"/>
          <p:nvPr/>
        </p:nvSpPr>
        <p:spPr>
          <a:xfrm>
            <a:off x="9863178" y="4657885"/>
            <a:ext cx="1634771" cy="404055"/>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dirty="0">
                <a:solidFill>
                  <a:schemeClr val="lt1"/>
                </a:solidFill>
                <a:latin typeface="Calibri"/>
                <a:ea typeface="Calibri"/>
                <a:cs typeface="Calibri"/>
                <a:sym typeface="Calibri"/>
              </a:rPr>
              <a:t>מטרה</a:t>
            </a:r>
            <a:endParaRPr dirty="0"/>
          </a:p>
        </p:txBody>
      </p:sp>
      <p:sp>
        <p:nvSpPr>
          <p:cNvPr id="278" name="Google Shape;278;p32">
            <a:extLst>
              <a:ext uri="{C183D7F6-B498-43B3-948B-1728B52AA6E4}">
                <adec:decorative xmlns:adec="http://schemas.microsoft.com/office/drawing/2017/decorative" val="1"/>
              </a:ext>
            </a:extLst>
          </p:cNvPr>
          <p:cNvSpPr/>
          <p:nvPr/>
        </p:nvSpPr>
        <p:spPr>
          <a:xfrm>
            <a:off x="7958190" y="3264632"/>
            <a:ext cx="1079998" cy="1075948"/>
          </a:xfrm>
          <a:prstGeom prst="ellipse">
            <a:avLst/>
          </a:prstGeom>
          <a:solidFill>
            <a:srgbClr val="3A7D22"/>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79" name="Google Shape;279;p32">
            <a:extLst>
              <a:ext uri="{C183D7F6-B498-43B3-948B-1728B52AA6E4}">
                <adec:decorative xmlns:adec="http://schemas.microsoft.com/office/drawing/2017/decorative" val="1"/>
              </a:ext>
            </a:extLst>
          </p:cNvPr>
          <p:cNvSpPr/>
          <p:nvPr/>
        </p:nvSpPr>
        <p:spPr>
          <a:xfrm>
            <a:off x="8088761" y="3392167"/>
            <a:ext cx="818854" cy="820880"/>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accent3"/>
              </a:solidFill>
              <a:latin typeface="Calibri"/>
              <a:ea typeface="Calibri"/>
              <a:cs typeface="Calibri"/>
              <a:sym typeface="Calibri"/>
            </a:endParaRPr>
          </a:p>
        </p:txBody>
      </p:sp>
      <p:sp>
        <p:nvSpPr>
          <p:cNvPr id="280" name="Google Shape;280;p32"/>
          <p:cNvSpPr txBox="1"/>
          <p:nvPr/>
        </p:nvSpPr>
        <p:spPr>
          <a:xfrm>
            <a:off x="8206118" y="3639078"/>
            <a:ext cx="584140" cy="404055"/>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1">
              <a:lnSpc>
                <a:spcPct val="90000"/>
              </a:lnSpc>
              <a:spcBef>
                <a:spcPts val="0"/>
              </a:spcBef>
              <a:spcAft>
                <a:spcPts val="0"/>
              </a:spcAft>
              <a:buClr>
                <a:schemeClr val="lt1"/>
              </a:buClr>
              <a:buSzPct val="108108"/>
              <a:buFont typeface="Arial"/>
              <a:buNone/>
            </a:pPr>
            <a:r>
              <a:rPr lang="iw-IL" sz="2800" b="1" i="0" u="none" strike="noStrike" cap="none">
                <a:solidFill>
                  <a:schemeClr val="dk1"/>
                </a:solidFill>
                <a:latin typeface="Calibri"/>
                <a:ea typeface="Calibri"/>
                <a:cs typeface="Calibri"/>
                <a:sym typeface="Calibri"/>
              </a:rPr>
              <a:t>3</a:t>
            </a:r>
            <a:endParaRPr/>
          </a:p>
        </p:txBody>
      </p:sp>
      <p:sp>
        <p:nvSpPr>
          <p:cNvPr id="263" name="Google Shape;263;p32"/>
          <p:cNvSpPr txBox="1"/>
          <p:nvPr/>
        </p:nvSpPr>
        <p:spPr>
          <a:xfrm>
            <a:off x="8924471" y="3405392"/>
            <a:ext cx="2083845" cy="492442"/>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dirty="0">
                <a:solidFill>
                  <a:schemeClr val="lt1"/>
                </a:solidFill>
                <a:latin typeface="Calibri"/>
                <a:ea typeface="Calibri"/>
                <a:cs typeface="Calibri"/>
                <a:sym typeface="Calibri"/>
              </a:rPr>
              <a:t>איסוף נתונים</a:t>
            </a:r>
            <a:endParaRPr dirty="0"/>
          </a:p>
        </p:txBody>
      </p:sp>
      <p:sp>
        <p:nvSpPr>
          <p:cNvPr id="286" name="Google Shape;286;p32">
            <a:extLst>
              <a:ext uri="{C183D7F6-B498-43B3-948B-1728B52AA6E4}">
                <adec:decorative xmlns:adec="http://schemas.microsoft.com/office/drawing/2017/decorative" val="1"/>
              </a:ext>
            </a:extLst>
          </p:cNvPr>
          <p:cNvSpPr/>
          <p:nvPr/>
        </p:nvSpPr>
        <p:spPr>
          <a:xfrm>
            <a:off x="6465592" y="2672320"/>
            <a:ext cx="1079998" cy="1075948"/>
          </a:xfrm>
          <a:prstGeom prst="ellipse">
            <a:avLst/>
          </a:prstGeom>
          <a:solidFill>
            <a:srgbClr val="275316"/>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87" name="Google Shape;287;p32">
            <a:extLst>
              <a:ext uri="{C183D7F6-B498-43B3-948B-1728B52AA6E4}">
                <adec:decorative xmlns:adec="http://schemas.microsoft.com/office/drawing/2017/decorative" val="1"/>
              </a:ext>
            </a:extLst>
          </p:cNvPr>
          <p:cNvSpPr/>
          <p:nvPr/>
        </p:nvSpPr>
        <p:spPr>
          <a:xfrm>
            <a:off x="6596163" y="2799855"/>
            <a:ext cx="818854" cy="820880"/>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accent3"/>
              </a:solidFill>
              <a:latin typeface="Calibri"/>
              <a:ea typeface="Calibri"/>
              <a:cs typeface="Calibri"/>
              <a:sym typeface="Calibri"/>
            </a:endParaRPr>
          </a:p>
        </p:txBody>
      </p:sp>
      <p:sp>
        <p:nvSpPr>
          <p:cNvPr id="288" name="Google Shape;288;p32"/>
          <p:cNvSpPr txBox="1"/>
          <p:nvPr/>
        </p:nvSpPr>
        <p:spPr>
          <a:xfrm>
            <a:off x="6713520" y="3046766"/>
            <a:ext cx="584140" cy="404055"/>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1">
              <a:lnSpc>
                <a:spcPct val="90000"/>
              </a:lnSpc>
              <a:spcBef>
                <a:spcPts val="0"/>
              </a:spcBef>
              <a:spcAft>
                <a:spcPts val="0"/>
              </a:spcAft>
              <a:buClr>
                <a:schemeClr val="lt1"/>
              </a:buClr>
              <a:buSzPct val="108108"/>
              <a:buFont typeface="Arial"/>
              <a:buNone/>
            </a:pPr>
            <a:r>
              <a:rPr lang="iw-IL" sz="2800" b="1" i="0" u="none" strike="noStrike" cap="none">
                <a:solidFill>
                  <a:schemeClr val="dk1"/>
                </a:solidFill>
                <a:latin typeface="Calibri"/>
                <a:ea typeface="Calibri"/>
                <a:cs typeface="Calibri"/>
                <a:sym typeface="Calibri"/>
              </a:rPr>
              <a:t>4</a:t>
            </a:r>
            <a:endParaRPr/>
          </a:p>
        </p:txBody>
      </p:sp>
      <p:sp>
        <p:nvSpPr>
          <p:cNvPr id="264" name="Google Shape;264;p32"/>
          <p:cNvSpPr txBox="1"/>
          <p:nvPr/>
        </p:nvSpPr>
        <p:spPr>
          <a:xfrm>
            <a:off x="7057079" y="2317554"/>
            <a:ext cx="1969158" cy="438070"/>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a:solidFill>
                  <a:schemeClr val="lt1"/>
                </a:solidFill>
                <a:latin typeface="Calibri"/>
                <a:ea typeface="Calibri"/>
                <a:cs typeface="Calibri"/>
                <a:sym typeface="Calibri"/>
              </a:rPr>
              <a:t>מיפוי שותפים</a:t>
            </a:r>
            <a:endParaRPr/>
          </a:p>
        </p:txBody>
      </p:sp>
      <p:sp>
        <p:nvSpPr>
          <p:cNvPr id="290" name="Google Shape;290;p32">
            <a:extLst>
              <a:ext uri="{C183D7F6-B498-43B3-948B-1728B52AA6E4}">
                <adec:decorative xmlns:adec="http://schemas.microsoft.com/office/drawing/2017/decorative" val="1"/>
              </a:ext>
            </a:extLst>
          </p:cNvPr>
          <p:cNvSpPr/>
          <p:nvPr/>
        </p:nvSpPr>
        <p:spPr>
          <a:xfrm>
            <a:off x="4842716" y="2654931"/>
            <a:ext cx="1079998" cy="1075948"/>
          </a:xfrm>
          <a:prstGeom prst="ellipse">
            <a:avLst/>
          </a:prstGeom>
          <a:solidFill>
            <a:srgbClr val="074F6A"/>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91" name="Google Shape;291;p32">
            <a:extLst>
              <a:ext uri="{C183D7F6-B498-43B3-948B-1728B52AA6E4}">
                <adec:decorative xmlns:adec="http://schemas.microsoft.com/office/drawing/2017/decorative" val="1"/>
              </a:ext>
            </a:extLst>
          </p:cNvPr>
          <p:cNvSpPr/>
          <p:nvPr/>
        </p:nvSpPr>
        <p:spPr>
          <a:xfrm>
            <a:off x="4973287" y="2782466"/>
            <a:ext cx="818854" cy="820880"/>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accent3"/>
              </a:solidFill>
              <a:latin typeface="Calibri"/>
              <a:ea typeface="Calibri"/>
              <a:cs typeface="Calibri"/>
              <a:sym typeface="Calibri"/>
            </a:endParaRPr>
          </a:p>
        </p:txBody>
      </p:sp>
      <p:sp>
        <p:nvSpPr>
          <p:cNvPr id="292" name="Google Shape;292;p32"/>
          <p:cNvSpPr txBox="1"/>
          <p:nvPr/>
        </p:nvSpPr>
        <p:spPr>
          <a:xfrm>
            <a:off x="5090644" y="3029377"/>
            <a:ext cx="584140" cy="404055"/>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1">
              <a:lnSpc>
                <a:spcPct val="90000"/>
              </a:lnSpc>
              <a:spcBef>
                <a:spcPts val="0"/>
              </a:spcBef>
              <a:spcAft>
                <a:spcPts val="0"/>
              </a:spcAft>
              <a:buClr>
                <a:schemeClr val="lt1"/>
              </a:buClr>
              <a:buSzPct val="108108"/>
              <a:buFont typeface="Arial"/>
              <a:buNone/>
            </a:pPr>
            <a:r>
              <a:rPr lang="iw-IL" sz="2800" b="1" i="0" u="none" strike="noStrike" cap="none">
                <a:solidFill>
                  <a:schemeClr val="dk1"/>
                </a:solidFill>
                <a:latin typeface="Calibri"/>
                <a:ea typeface="Calibri"/>
                <a:cs typeface="Calibri"/>
                <a:sym typeface="Calibri"/>
              </a:rPr>
              <a:t>5</a:t>
            </a:r>
            <a:endParaRPr/>
          </a:p>
        </p:txBody>
      </p:sp>
      <p:sp>
        <p:nvSpPr>
          <p:cNvPr id="265" name="Google Shape;265;p32"/>
          <p:cNvSpPr txBox="1"/>
          <p:nvPr/>
        </p:nvSpPr>
        <p:spPr>
          <a:xfrm>
            <a:off x="3736764" y="2334562"/>
            <a:ext cx="1584081" cy="404055"/>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a:solidFill>
                  <a:schemeClr val="lt1"/>
                </a:solidFill>
                <a:latin typeface="Calibri"/>
                <a:ea typeface="Calibri"/>
                <a:cs typeface="Calibri"/>
                <a:sym typeface="Calibri"/>
              </a:rPr>
              <a:t>תכנית פעולה</a:t>
            </a:r>
            <a:endParaRPr/>
          </a:p>
        </p:txBody>
      </p:sp>
      <p:sp>
        <p:nvSpPr>
          <p:cNvPr id="282" name="Google Shape;282;p32">
            <a:extLst>
              <a:ext uri="{C183D7F6-B498-43B3-948B-1728B52AA6E4}">
                <adec:decorative xmlns:adec="http://schemas.microsoft.com/office/drawing/2017/decorative" val="1"/>
              </a:ext>
            </a:extLst>
          </p:cNvPr>
          <p:cNvSpPr/>
          <p:nvPr/>
        </p:nvSpPr>
        <p:spPr>
          <a:xfrm>
            <a:off x="3236434" y="3264632"/>
            <a:ext cx="1079998" cy="1075948"/>
          </a:xfrm>
          <a:prstGeom prst="ellipse">
            <a:avLst/>
          </a:prstGeom>
          <a:solidFill>
            <a:srgbClr val="0B769F"/>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83" name="Google Shape;283;p32">
            <a:extLst>
              <a:ext uri="{C183D7F6-B498-43B3-948B-1728B52AA6E4}">
                <adec:decorative xmlns:adec="http://schemas.microsoft.com/office/drawing/2017/decorative" val="1"/>
              </a:ext>
            </a:extLst>
          </p:cNvPr>
          <p:cNvSpPr/>
          <p:nvPr/>
        </p:nvSpPr>
        <p:spPr>
          <a:xfrm>
            <a:off x="3367005" y="3392167"/>
            <a:ext cx="818854" cy="820880"/>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accent3"/>
              </a:solidFill>
              <a:latin typeface="Calibri"/>
              <a:ea typeface="Calibri"/>
              <a:cs typeface="Calibri"/>
              <a:sym typeface="Calibri"/>
            </a:endParaRPr>
          </a:p>
        </p:txBody>
      </p:sp>
      <p:sp>
        <p:nvSpPr>
          <p:cNvPr id="284" name="Google Shape;284;p32"/>
          <p:cNvSpPr txBox="1"/>
          <p:nvPr/>
        </p:nvSpPr>
        <p:spPr>
          <a:xfrm>
            <a:off x="3484362" y="3639078"/>
            <a:ext cx="584140" cy="404055"/>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1">
              <a:lnSpc>
                <a:spcPct val="90000"/>
              </a:lnSpc>
              <a:spcBef>
                <a:spcPts val="0"/>
              </a:spcBef>
              <a:spcAft>
                <a:spcPts val="0"/>
              </a:spcAft>
              <a:buClr>
                <a:schemeClr val="lt1"/>
              </a:buClr>
              <a:buSzPct val="108108"/>
              <a:buFont typeface="Arial"/>
              <a:buNone/>
            </a:pPr>
            <a:r>
              <a:rPr lang="iw-IL" sz="2800" b="1" i="0" u="none" strike="noStrike" cap="none">
                <a:solidFill>
                  <a:schemeClr val="dk1"/>
                </a:solidFill>
                <a:latin typeface="Calibri"/>
                <a:ea typeface="Calibri"/>
                <a:cs typeface="Calibri"/>
                <a:sym typeface="Calibri"/>
              </a:rPr>
              <a:t>6</a:t>
            </a:r>
            <a:endParaRPr/>
          </a:p>
        </p:txBody>
      </p:sp>
      <p:sp>
        <p:nvSpPr>
          <p:cNvPr id="266" name="Google Shape;266;p32"/>
          <p:cNvSpPr txBox="1"/>
          <p:nvPr/>
        </p:nvSpPr>
        <p:spPr>
          <a:xfrm>
            <a:off x="2248046" y="3431413"/>
            <a:ext cx="929710" cy="466421"/>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dirty="0">
                <a:solidFill>
                  <a:schemeClr val="lt1"/>
                </a:solidFill>
                <a:latin typeface="Calibri"/>
                <a:ea typeface="Calibri"/>
                <a:cs typeface="Calibri"/>
                <a:sym typeface="Calibri"/>
              </a:rPr>
              <a:t>תיאום</a:t>
            </a:r>
            <a:endParaRPr dirty="0"/>
          </a:p>
        </p:txBody>
      </p:sp>
      <p:sp>
        <p:nvSpPr>
          <p:cNvPr id="294" name="Google Shape;294;p32">
            <a:extLst>
              <a:ext uri="{C183D7F6-B498-43B3-948B-1728B52AA6E4}">
                <adec:decorative xmlns:adec="http://schemas.microsoft.com/office/drawing/2017/decorative" val="1"/>
              </a:ext>
            </a:extLst>
          </p:cNvPr>
          <p:cNvSpPr/>
          <p:nvPr/>
        </p:nvSpPr>
        <p:spPr>
          <a:xfrm>
            <a:off x="2143821" y="4340580"/>
            <a:ext cx="1079998" cy="1075948"/>
          </a:xfrm>
          <a:prstGeom prst="ellipse">
            <a:avLst/>
          </a:prstGeom>
          <a:solidFill>
            <a:srgbClr val="5ECBF4"/>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95" name="Google Shape;295;p32">
            <a:extLst>
              <a:ext uri="{C183D7F6-B498-43B3-948B-1728B52AA6E4}">
                <adec:decorative xmlns:adec="http://schemas.microsoft.com/office/drawing/2017/decorative" val="1"/>
              </a:ext>
            </a:extLst>
          </p:cNvPr>
          <p:cNvSpPr/>
          <p:nvPr/>
        </p:nvSpPr>
        <p:spPr>
          <a:xfrm>
            <a:off x="2274392" y="4468115"/>
            <a:ext cx="818854" cy="820880"/>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accent3"/>
              </a:solidFill>
              <a:latin typeface="Calibri"/>
              <a:ea typeface="Calibri"/>
              <a:cs typeface="Calibri"/>
              <a:sym typeface="Calibri"/>
            </a:endParaRPr>
          </a:p>
        </p:txBody>
      </p:sp>
      <p:sp>
        <p:nvSpPr>
          <p:cNvPr id="296" name="Google Shape;296;p32"/>
          <p:cNvSpPr txBox="1"/>
          <p:nvPr/>
        </p:nvSpPr>
        <p:spPr>
          <a:xfrm>
            <a:off x="2391749" y="4715026"/>
            <a:ext cx="584140" cy="404055"/>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1">
              <a:lnSpc>
                <a:spcPct val="90000"/>
              </a:lnSpc>
              <a:spcBef>
                <a:spcPts val="0"/>
              </a:spcBef>
              <a:spcAft>
                <a:spcPts val="0"/>
              </a:spcAft>
              <a:buClr>
                <a:schemeClr val="lt1"/>
              </a:buClr>
              <a:buSzPct val="108108"/>
              <a:buFont typeface="Arial"/>
              <a:buNone/>
            </a:pPr>
            <a:r>
              <a:rPr lang="iw-IL" sz="2800" b="1" i="0" u="none" strike="noStrike" cap="none">
                <a:solidFill>
                  <a:schemeClr val="dk1"/>
                </a:solidFill>
                <a:latin typeface="Calibri"/>
                <a:ea typeface="Calibri"/>
                <a:cs typeface="Calibri"/>
                <a:sym typeface="Calibri"/>
              </a:rPr>
              <a:t>7</a:t>
            </a:r>
            <a:endParaRPr/>
          </a:p>
        </p:txBody>
      </p:sp>
      <p:sp>
        <p:nvSpPr>
          <p:cNvPr id="267" name="Google Shape;267;p32"/>
          <p:cNvSpPr txBox="1"/>
          <p:nvPr/>
        </p:nvSpPr>
        <p:spPr>
          <a:xfrm>
            <a:off x="1187284" y="4666258"/>
            <a:ext cx="980507" cy="395682"/>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dirty="0">
                <a:solidFill>
                  <a:schemeClr val="lt1"/>
                </a:solidFill>
                <a:latin typeface="Calibri"/>
                <a:ea typeface="Calibri"/>
                <a:cs typeface="Calibri"/>
                <a:sym typeface="Calibri"/>
              </a:rPr>
              <a:t>ביצוע</a:t>
            </a:r>
            <a:endParaRPr dirty="0"/>
          </a:p>
        </p:txBody>
      </p:sp>
      <p:sp>
        <p:nvSpPr>
          <p:cNvPr id="298" name="Google Shape;298;p32">
            <a:extLst>
              <a:ext uri="{C183D7F6-B498-43B3-948B-1728B52AA6E4}">
                <adec:decorative xmlns:adec="http://schemas.microsoft.com/office/drawing/2017/decorative" val="1"/>
              </a:ext>
            </a:extLst>
          </p:cNvPr>
          <p:cNvSpPr/>
          <p:nvPr/>
        </p:nvSpPr>
        <p:spPr>
          <a:xfrm>
            <a:off x="1396519" y="5541748"/>
            <a:ext cx="1079998" cy="1075948"/>
          </a:xfrm>
          <a:prstGeom prst="ellipse">
            <a:avLst/>
          </a:prstGeom>
          <a:solidFill>
            <a:srgbClr val="93DCF8"/>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99" name="Google Shape;299;p32">
            <a:extLst>
              <a:ext uri="{C183D7F6-B498-43B3-948B-1728B52AA6E4}">
                <adec:decorative xmlns:adec="http://schemas.microsoft.com/office/drawing/2017/decorative" val="1"/>
              </a:ext>
            </a:extLst>
          </p:cNvPr>
          <p:cNvSpPr/>
          <p:nvPr/>
        </p:nvSpPr>
        <p:spPr>
          <a:xfrm>
            <a:off x="1527090" y="5669283"/>
            <a:ext cx="818854" cy="820880"/>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accent3"/>
              </a:solidFill>
              <a:latin typeface="Calibri"/>
              <a:ea typeface="Calibri"/>
              <a:cs typeface="Calibri"/>
              <a:sym typeface="Calibri"/>
            </a:endParaRPr>
          </a:p>
        </p:txBody>
      </p:sp>
      <p:sp>
        <p:nvSpPr>
          <p:cNvPr id="300" name="Google Shape;300;p32"/>
          <p:cNvSpPr txBox="1"/>
          <p:nvPr/>
        </p:nvSpPr>
        <p:spPr>
          <a:xfrm>
            <a:off x="1644447" y="5916194"/>
            <a:ext cx="584140" cy="404055"/>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1">
              <a:lnSpc>
                <a:spcPct val="90000"/>
              </a:lnSpc>
              <a:spcBef>
                <a:spcPts val="0"/>
              </a:spcBef>
              <a:spcAft>
                <a:spcPts val="0"/>
              </a:spcAft>
              <a:buClr>
                <a:schemeClr val="lt1"/>
              </a:buClr>
              <a:buSzPct val="108108"/>
              <a:buFont typeface="Arial"/>
              <a:buNone/>
            </a:pPr>
            <a:r>
              <a:rPr lang="iw-IL" sz="2800" b="1" i="0" u="none" strike="noStrike" cap="none">
                <a:solidFill>
                  <a:schemeClr val="dk1"/>
                </a:solidFill>
                <a:latin typeface="Calibri"/>
                <a:ea typeface="Calibri"/>
                <a:cs typeface="Calibri"/>
                <a:sym typeface="Calibri"/>
              </a:rPr>
              <a:t>8</a:t>
            </a:r>
            <a:endParaRPr/>
          </a:p>
        </p:txBody>
      </p:sp>
      <p:sp>
        <p:nvSpPr>
          <p:cNvPr id="268" name="Google Shape;268;p32"/>
          <p:cNvSpPr txBox="1"/>
          <p:nvPr/>
        </p:nvSpPr>
        <p:spPr>
          <a:xfrm>
            <a:off x="409192" y="5885011"/>
            <a:ext cx="980507" cy="466420"/>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dirty="0">
                <a:solidFill>
                  <a:schemeClr val="lt1"/>
                </a:solidFill>
                <a:latin typeface="Calibri"/>
                <a:ea typeface="Calibri"/>
                <a:cs typeface="Calibri"/>
                <a:sym typeface="Calibri"/>
              </a:rPr>
              <a:t>בקרה</a:t>
            </a:r>
            <a:endParaRPr dirty="0"/>
          </a:p>
        </p:txBody>
      </p:sp>
      <p:pic>
        <p:nvPicPr>
          <p:cNvPr id="301" name="Google Shape;301;p3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279190" y="4171767"/>
            <a:ext cx="3977385" cy="39773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3"/>
          <p:cNvSpPr>
            <a:spLocks noGrp="1"/>
          </p:cNvSpPr>
          <p:nvPr>
            <p:ph type="title" idx="4294967295"/>
          </p:nvPr>
        </p:nvSpPr>
        <p:spPr>
          <a:xfrm>
            <a:off x="2284506" y="922932"/>
            <a:ext cx="7622989" cy="738623"/>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אפשרויות להובלת פרויקט:</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18" name="Google Shape;318;p33"/>
          <p:cNvSpPr/>
          <p:nvPr/>
        </p:nvSpPr>
        <p:spPr>
          <a:xfrm>
            <a:off x="3747794" y="1957860"/>
            <a:ext cx="4696412" cy="46162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dirty="0">
                <a:solidFill>
                  <a:schemeClr val="lt1"/>
                </a:solidFill>
                <a:latin typeface="Calibri"/>
                <a:ea typeface="Calibri"/>
                <a:cs typeface="Calibri"/>
                <a:sym typeface="Calibri"/>
              </a:rPr>
              <a:t>פרויקט אחד גדול</a:t>
            </a:r>
            <a:endParaRPr dirty="0"/>
          </a:p>
        </p:txBody>
      </p:sp>
      <p:sp>
        <p:nvSpPr>
          <p:cNvPr id="309" name="Google Shape;309;p33">
            <a:extLst>
              <a:ext uri="{C183D7F6-B498-43B3-948B-1728B52AA6E4}">
                <adec:decorative xmlns:adec="http://schemas.microsoft.com/office/drawing/2017/decorative" val="1"/>
              </a:ext>
            </a:extLst>
          </p:cNvPr>
          <p:cNvSpPr/>
          <p:nvPr/>
        </p:nvSpPr>
        <p:spPr>
          <a:xfrm>
            <a:off x="2284505" y="2470797"/>
            <a:ext cx="7622989" cy="1181100"/>
          </a:xfrm>
          <a:prstGeom prst="roundRect">
            <a:avLst>
              <a:gd name="adj" fmla="val 16249"/>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310" name="Google Shape;310;p33"/>
          <p:cNvSpPr txBox="1"/>
          <p:nvPr/>
        </p:nvSpPr>
        <p:spPr>
          <a:xfrm>
            <a:off x="2489476" y="2614263"/>
            <a:ext cx="6285695" cy="769441"/>
          </a:xfrm>
          <a:prstGeom prst="rect">
            <a:avLst/>
          </a:prstGeom>
          <a:noFill/>
          <a:ln>
            <a:noFill/>
          </a:ln>
        </p:spPr>
        <p:txBody>
          <a:bodyPr spcFirstLastPara="1" wrap="square" lIns="91425" tIns="45700" rIns="91425" bIns="45700" anchor="t" anchorCtr="0">
            <a:spAutoFit/>
          </a:bodyPr>
          <a:lstStyle/>
          <a:p>
            <a:pPr marL="285750" marR="0" lvl="0" indent="-285750" algn="r" rtl="1">
              <a:lnSpc>
                <a:spcPct val="100000"/>
              </a:lnSpc>
              <a:spcBef>
                <a:spcPts val="0"/>
              </a:spcBef>
              <a:spcAft>
                <a:spcPts val="0"/>
              </a:spcAft>
              <a:buClr>
                <a:schemeClr val="dk1"/>
              </a:buClr>
              <a:buSzPts val="2200"/>
              <a:buFont typeface="Courier New"/>
              <a:buChar char="o"/>
            </a:pPr>
            <a:r>
              <a:rPr lang="iw-IL" sz="2200" b="0" i="0" u="none" strike="noStrike" cap="none" dirty="0">
                <a:solidFill>
                  <a:schemeClr val="dk1"/>
                </a:solidFill>
                <a:latin typeface="Calibri"/>
                <a:ea typeface="Calibri"/>
                <a:cs typeface="Calibri"/>
                <a:sym typeface="Calibri"/>
              </a:rPr>
              <a:t>חלוקת משימות בפרויקט לכל צוות בקבוצה</a:t>
            </a:r>
            <a:endParaRPr dirty="0"/>
          </a:p>
          <a:p>
            <a:pPr marL="285750" marR="0" lvl="0" indent="-285750" algn="r" rtl="1">
              <a:lnSpc>
                <a:spcPct val="100000"/>
              </a:lnSpc>
              <a:spcBef>
                <a:spcPts val="0"/>
              </a:spcBef>
              <a:spcAft>
                <a:spcPts val="0"/>
              </a:spcAft>
              <a:buClr>
                <a:schemeClr val="dk1"/>
              </a:buClr>
              <a:buSzPts val="2200"/>
              <a:buFont typeface="Courier New"/>
              <a:buChar char="o"/>
            </a:pPr>
            <a:r>
              <a:rPr lang="iw-IL" sz="2200" b="0" i="0" u="none" strike="noStrike" cap="none" dirty="0">
                <a:solidFill>
                  <a:schemeClr val="dk1"/>
                </a:solidFill>
                <a:latin typeface="Calibri"/>
                <a:ea typeface="Calibri"/>
                <a:cs typeface="Calibri"/>
                <a:sym typeface="Calibri"/>
              </a:rPr>
              <a:t>כל חברי הקבוצה שותפים להובלת פרויקט אחד </a:t>
            </a:r>
            <a:endParaRPr sz="2200" b="0" i="0" u="none" strike="noStrike" cap="none" dirty="0">
              <a:solidFill>
                <a:schemeClr val="dk1"/>
              </a:solidFill>
              <a:latin typeface="Calibri"/>
              <a:ea typeface="Calibri"/>
              <a:cs typeface="Calibri"/>
              <a:sym typeface="Calibri"/>
            </a:endParaRPr>
          </a:p>
        </p:txBody>
      </p:sp>
      <p:sp>
        <p:nvSpPr>
          <p:cNvPr id="319" name="Google Shape;319;p33"/>
          <p:cNvSpPr/>
          <p:nvPr/>
        </p:nvSpPr>
        <p:spPr>
          <a:xfrm>
            <a:off x="3747794" y="3989010"/>
            <a:ext cx="4696412" cy="46162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a:solidFill>
                  <a:schemeClr val="lt1"/>
                </a:solidFill>
                <a:latin typeface="Calibri"/>
                <a:ea typeface="Calibri"/>
                <a:cs typeface="Calibri"/>
                <a:sym typeface="Calibri"/>
              </a:rPr>
              <a:t>מספר פרויקטים קטנים</a:t>
            </a:r>
            <a:endParaRPr/>
          </a:p>
        </p:txBody>
      </p:sp>
      <p:sp>
        <p:nvSpPr>
          <p:cNvPr id="312" name="Google Shape;312;p33">
            <a:extLst>
              <a:ext uri="{C183D7F6-B498-43B3-948B-1728B52AA6E4}">
                <adec:decorative xmlns:adec="http://schemas.microsoft.com/office/drawing/2017/decorative" val="1"/>
              </a:ext>
            </a:extLst>
          </p:cNvPr>
          <p:cNvSpPr/>
          <p:nvPr/>
        </p:nvSpPr>
        <p:spPr>
          <a:xfrm>
            <a:off x="2284506" y="4484341"/>
            <a:ext cx="7065007" cy="1181100"/>
          </a:xfrm>
          <a:prstGeom prst="roundRect">
            <a:avLst>
              <a:gd name="adj" fmla="val 16249"/>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313" name="Google Shape;313;p33"/>
          <p:cNvSpPr txBox="1"/>
          <p:nvPr/>
        </p:nvSpPr>
        <p:spPr>
          <a:xfrm>
            <a:off x="2350015" y="4627807"/>
            <a:ext cx="6425157" cy="769441"/>
          </a:xfrm>
          <a:prstGeom prst="rect">
            <a:avLst/>
          </a:prstGeom>
          <a:noFill/>
          <a:ln>
            <a:noFill/>
          </a:ln>
        </p:spPr>
        <p:txBody>
          <a:bodyPr spcFirstLastPara="1" wrap="square" lIns="91425" tIns="45700" rIns="91425" bIns="45700" anchor="t" anchorCtr="0">
            <a:spAutoFit/>
          </a:bodyPr>
          <a:lstStyle/>
          <a:p>
            <a:pPr marL="285750" marR="0" lvl="0" indent="-285750" algn="r" rtl="1">
              <a:lnSpc>
                <a:spcPct val="100000"/>
              </a:lnSpc>
              <a:spcBef>
                <a:spcPts val="0"/>
              </a:spcBef>
              <a:spcAft>
                <a:spcPts val="0"/>
              </a:spcAft>
              <a:buClr>
                <a:schemeClr val="dk1"/>
              </a:buClr>
              <a:buSzPts val="2200"/>
              <a:buFont typeface="Courier New"/>
              <a:buChar char="o"/>
            </a:pPr>
            <a:r>
              <a:rPr lang="iw-IL" sz="2200" b="0" i="0" u="none" strike="noStrike" cap="none">
                <a:solidFill>
                  <a:schemeClr val="dk1"/>
                </a:solidFill>
                <a:latin typeface="Calibri"/>
                <a:ea typeface="Calibri"/>
                <a:cs typeface="Calibri"/>
                <a:sym typeface="Calibri"/>
              </a:rPr>
              <a:t>כל צוות בוחר עצמאית פרויקט אישי בנושא הקבוצתי הנבחר</a:t>
            </a:r>
            <a:endParaRPr/>
          </a:p>
          <a:p>
            <a:pPr marL="285750" marR="0" lvl="0" indent="-285750" algn="r" rtl="1">
              <a:lnSpc>
                <a:spcPct val="100000"/>
              </a:lnSpc>
              <a:spcBef>
                <a:spcPts val="0"/>
              </a:spcBef>
              <a:spcAft>
                <a:spcPts val="0"/>
              </a:spcAft>
              <a:buClr>
                <a:schemeClr val="dk1"/>
              </a:buClr>
              <a:buSzPts val="2200"/>
              <a:buFont typeface="Courier New"/>
              <a:buChar char="o"/>
            </a:pPr>
            <a:r>
              <a:rPr lang="iw-IL" sz="2200" b="0" i="0" u="none" strike="noStrike" cap="none">
                <a:solidFill>
                  <a:schemeClr val="dk1"/>
                </a:solidFill>
                <a:latin typeface="Calibri"/>
                <a:ea typeface="Calibri"/>
                <a:cs typeface="Calibri"/>
                <a:sym typeface="Calibri"/>
              </a:rPr>
              <a:t>כל צוות מוציא לפועל </a:t>
            </a:r>
            <a:r>
              <a:rPr lang="iw-IL" sz="2200">
                <a:solidFill>
                  <a:schemeClr val="dk1"/>
                </a:solidFill>
                <a:latin typeface="Calibri"/>
                <a:ea typeface="Calibri"/>
                <a:cs typeface="Calibri"/>
                <a:sym typeface="Calibri"/>
              </a:rPr>
              <a:t>בנפרד </a:t>
            </a:r>
            <a:r>
              <a:rPr lang="iw-IL" sz="2200" b="0" i="0" u="none" strike="noStrike" cap="none">
                <a:solidFill>
                  <a:schemeClr val="dk1"/>
                </a:solidFill>
                <a:latin typeface="Calibri"/>
                <a:ea typeface="Calibri"/>
                <a:cs typeface="Calibri"/>
                <a:sym typeface="Calibri"/>
              </a:rPr>
              <a:t>את הפרויקט שלו</a:t>
            </a:r>
            <a:endParaRPr sz="2200" b="0" i="0" u="none" strike="noStrike" cap="none">
              <a:solidFill>
                <a:schemeClr val="dk1"/>
              </a:solidFill>
              <a:latin typeface="Calibri"/>
              <a:ea typeface="Calibri"/>
              <a:cs typeface="Calibri"/>
              <a:sym typeface="Calibri"/>
            </a:endParaRPr>
          </a:p>
        </p:txBody>
      </p:sp>
      <p:pic>
        <p:nvPicPr>
          <p:cNvPr id="315" name="Google Shape;315;p3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561847" y="3920090"/>
            <a:ext cx="2885100" cy="1923151"/>
          </a:xfrm>
          <a:prstGeom prst="rect">
            <a:avLst/>
          </a:prstGeom>
          <a:noFill/>
          <a:ln>
            <a:noFill/>
          </a:ln>
          <a:effectLst>
            <a:outerShdw blurRad="63500" sx="102000" sy="102000" algn="ctr" rotWithShape="0">
              <a:srgbClr val="000000">
                <a:alpha val="40000"/>
              </a:srgbClr>
            </a:outerShdw>
          </a:effectLst>
        </p:spPr>
      </p:pic>
      <p:pic>
        <p:nvPicPr>
          <p:cNvPr id="316" name="Google Shape;316;p3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457811" y="4431057"/>
            <a:ext cx="2808164" cy="1871868"/>
          </a:xfrm>
          <a:prstGeom prst="rect">
            <a:avLst/>
          </a:prstGeom>
          <a:noFill/>
          <a:ln>
            <a:noFill/>
          </a:ln>
          <a:effectLst>
            <a:outerShdw blurRad="63500" sx="102000" sy="102000" algn="ctr" rotWithShape="0">
              <a:srgbClr val="000000">
                <a:alpha val="40000"/>
              </a:srgbClr>
            </a:outerShdw>
          </a:effectLst>
        </p:spPr>
      </p:pic>
      <p:pic>
        <p:nvPicPr>
          <p:cNvPr id="317" name="Google Shape;317;p3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089212" y="1826365"/>
            <a:ext cx="1844833" cy="2158713"/>
          </a:xfrm>
          <a:prstGeom prst="rect">
            <a:avLst/>
          </a:prstGeom>
          <a:noFill/>
          <a:ln>
            <a:noFill/>
          </a:ln>
          <a:effectLst>
            <a:outerShdw blurRad="63500" sx="102000" sy="102000" algn="ctr"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46" name="Google Shape;346;g31f95b110dd_0_188"/>
          <p:cNvSpPr>
            <a:spLocks noGrp="1"/>
          </p:cNvSpPr>
          <p:nvPr>
            <p:ph type="title" idx="4294967295"/>
          </p:nvPr>
        </p:nvSpPr>
        <p:spPr>
          <a:xfrm>
            <a:off x="2284506" y="922932"/>
            <a:ext cx="7622989" cy="738623"/>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lvl="0" algn="ctr" rtl="1">
              <a:lnSpc>
                <a:spcPct val="70000"/>
              </a:lnSpc>
              <a:buClr>
                <a:srgbClr val="000000"/>
              </a:buClr>
              <a:buSzPts val="8800"/>
            </a:pPr>
            <a:r>
              <a:rPr lang="he-IL" sz="6000" b="1" dirty="0">
                <a:solidFill>
                  <a:schemeClr val="lt1"/>
                </a:solidFill>
                <a:latin typeface="Calibri"/>
                <a:ea typeface="Calibri"/>
                <a:cs typeface="Calibri"/>
                <a:sym typeface="Calibri"/>
              </a:rPr>
              <a:t>מי מושפע מהפרויקט?</a:t>
            </a:r>
            <a:endParaRPr lang="he-IL" sz="6000" dirty="0"/>
          </a:p>
        </p:txBody>
      </p:sp>
      <p:sp>
        <p:nvSpPr>
          <p:cNvPr id="325" name="Google Shape;325;g31f95b110dd_0_188">
            <a:extLst>
              <a:ext uri="{C183D7F6-B498-43B3-948B-1728B52AA6E4}">
                <adec:decorative xmlns:adec="http://schemas.microsoft.com/office/drawing/2017/decorative" val="1"/>
              </a:ext>
            </a:extLst>
          </p:cNvPr>
          <p:cNvSpPr/>
          <p:nvPr/>
        </p:nvSpPr>
        <p:spPr>
          <a:xfrm>
            <a:off x="5680772" y="3070026"/>
            <a:ext cx="1636713" cy="1100137"/>
          </a:xfrm>
          <a:custGeom>
            <a:avLst/>
            <a:gdLst/>
            <a:ahLst/>
            <a:cxnLst/>
            <a:rect l="l" t="t" r="r" b="b"/>
            <a:pathLst>
              <a:path w="543" h="365" extrusionOk="0">
                <a:moveTo>
                  <a:pt x="0" y="0"/>
                </a:moveTo>
                <a:lnTo>
                  <a:pt x="30" y="33"/>
                </a:lnTo>
                <a:lnTo>
                  <a:pt x="63" y="62"/>
                </a:lnTo>
                <a:lnTo>
                  <a:pt x="99" y="85"/>
                </a:lnTo>
                <a:lnTo>
                  <a:pt x="139" y="105"/>
                </a:lnTo>
                <a:lnTo>
                  <a:pt x="182" y="119"/>
                </a:lnTo>
                <a:lnTo>
                  <a:pt x="226" y="129"/>
                </a:lnTo>
                <a:lnTo>
                  <a:pt x="273" y="131"/>
                </a:lnTo>
                <a:lnTo>
                  <a:pt x="327" y="127"/>
                </a:lnTo>
                <a:lnTo>
                  <a:pt x="377" y="115"/>
                </a:lnTo>
                <a:lnTo>
                  <a:pt x="425" y="97"/>
                </a:lnTo>
                <a:lnTo>
                  <a:pt x="469" y="71"/>
                </a:lnTo>
                <a:lnTo>
                  <a:pt x="508" y="41"/>
                </a:lnTo>
                <a:lnTo>
                  <a:pt x="543" y="4"/>
                </a:lnTo>
                <a:lnTo>
                  <a:pt x="543" y="365"/>
                </a:lnTo>
                <a:lnTo>
                  <a:pt x="508" y="329"/>
                </a:lnTo>
                <a:lnTo>
                  <a:pt x="469" y="299"/>
                </a:lnTo>
                <a:lnTo>
                  <a:pt x="425" y="274"/>
                </a:lnTo>
                <a:lnTo>
                  <a:pt x="377" y="256"/>
                </a:lnTo>
                <a:lnTo>
                  <a:pt x="327" y="244"/>
                </a:lnTo>
                <a:lnTo>
                  <a:pt x="273" y="240"/>
                </a:lnTo>
                <a:lnTo>
                  <a:pt x="220" y="244"/>
                </a:lnTo>
                <a:lnTo>
                  <a:pt x="170" y="256"/>
                </a:lnTo>
                <a:lnTo>
                  <a:pt x="122" y="274"/>
                </a:lnTo>
                <a:lnTo>
                  <a:pt x="78" y="299"/>
                </a:lnTo>
                <a:lnTo>
                  <a:pt x="39" y="329"/>
                </a:lnTo>
                <a:lnTo>
                  <a:pt x="4" y="365"/>
                </a:lnTo>
                <a:lnTo>
                  <a:pt x="0" y="365"/>
                </a:lnTo>
                <a:lnTo>
                  <a:pt x="0" y="0"/>
                </a:lnTo>
                <a:close/>
              </a:path>
            </a:pathLst>
          </a:custGeom>
          <a:solidFill>
            <a:schemeClr val="lt1"/>
          </a:solidFill>
          <a:ln w="9525" cap="flat" cmpd="sng">
            <a:solidFill>
              <a:srgbClr val="D1D3D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
        <p:nvSpPr>
          <p:cNvPr id="326" name="Google Shape;326;g31f95b110dd_0_188">
            <a:extLst>
              <a:ext uri="{C183D7F6-B498-43B3-948B-1728B52AA6E4}">
                <adec:decorative xmlns:adec="http://schemas.microsoft.com/office/drawing/2017/decorative" val="1"/>
              </a:ext>
            </a:extLst>
          </p:cNvPr>
          <p:cNvSpPr/>
          <p:nvPr/>
        </p:nvSpPr>
        <p:spPr>
          <a:xfrm>
            <a:off x="8489664" y="3061208"/>
            <a:ext cx="1639887" cy="1100137"/>
          </a:xfrm>
          <a:custGeom>
            <a:avLst/>
            <a:gdLst/>
            <a:ahLst/>
            <a:cxnLst/>
            <a:rect l="l" t="t" r="r" b="b"/>
            <a:pathLst>
              <a:path w="544" h="365" extrusionOk="0">
                <a:moveTo>
                  <a:pt x="0" y="0"/>
                </a:moveTo>
                <a:lnTo>
                  <a:pt x="2" y="0"/>
                </a:lnTo>
                <a:lnTo>
                  <a:pt x="32" y="33"/>
                </a:lnTo>
                <a:lnTo>
                  <a:pt x="64" y="62"/>
                </a:lnTo>
                <a:lnTo>
                  <a:pt x="101" y="85"/>
                </a:lnTo>
                <a:lnTo>
                  <a:pt x="140" y="105"/>
                </a:lnTo>
                <a:lnTo>
                  <a:pt x="184" y="119"/>
                </a:lnTo>
                <a:lnTo>
                  <a:pt x="228" y="129"/>
                </a:lnTo>
                <a:lnTo>
                  <a:pt x="274" y="131"/>
                </a:lnTo>
                <a:lnTo>
                  <a:pt x="328" y="127"/>
                </a:lnTo>
                <a:lnTo>
                  <a:pt x="377" y="115"/>
                </a:lnTo>
                <a:lnTo>
                  <a:pt x="426" y="97"/>
                </a:lnTo>
                <a:lnTo>
                  <a:pt x="469" y="71"/>
                </a:lnTo>
                <a:lnTo>
                  <a:pt x="508" y="41"/>
                </a:lnTo>
                <a:lnTo>
                  <a:pt x="544" y="4"/>
                </a:lnTo>
                <a:lnTo>
                  <a:pt x="544" y="365"/>
                </a:lnTo>
                <a:lnTo>
                  <a:pt x="508" y="329"/>
                </a:lnTo>
                <a:lnTo>
                  <a:pt x="469" y="299"/>
                </a:lnTo>
                <a:lnTo>
                  <a:pt x="426" y="274"/>
                </a:lnTo>
                <a:lnTo>
                  <a:pt x="377" y="256"/>
                </a:lnTo>
                <a:lnTo>
                  <a:pt x="328" y="244"/>
                </a:lnTo>
                <a:lnTo>
                  <a:pt x="274" y="240"/>
                </a:lnTo>
                <a:lnTo>
                  <a:pt x="220" y="244"/>
                </a:lnTo>
                <a:lnTo>
                  <a:pt x="170" y="256"/>
                </a:lnTo>
                <a:lnTo>
                  <a:pt x="122" y="274"/>
                </a:lnTo>
                <a:lnTo>
                  <a:pt x="79" y="299"/>
                </a:lnTo>
                <a:lnTo>
                  <a:pt x="40" y="329"/>
                </a:lnTo>
                <a:lnTo>
                  <a:pt x="4" y="365"/>
                </a:lnTo>
                <a:lnTo>
                  <a:pt x="0" y="365"/>
                </a:lnTo>
                <a:lnTo>
                  <a:pt x="0" y="0"/>
                </a:lnTo>
                <a:close/>
              </a:path>
            </a:pathLst>
          </a:custGeom>
          <a:solidFill>
            <a:schemeClr val="lt1"/>
          </a:solidFill>
          <a:ln w="9525" cap="flat" cmpd="sng">
            <a:solidFill>
              <a:srgbClr val="D1D3D4"/>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
        <p:nvSpPr>
          <p:cNvPr id="327" name="Google Shape;327;g31f95b110dd_0_188">
            <a:extLst>
              <a:ext uri="{C183D7F6-B498-43B3-948B-1728B52AA6E4}">
                <adec:decorative xmlns:adec="http://schemas.microsoft.com/office/drawing/2017/decorative" val="1"/>
              </a:ext>
            </a:extLst>
          </p:cNvPr>
          <p:cNvSpPr/>
          <p:nvPr/>
        </p:nvSpPr>
        <p:spPr>
          <a:xfrm>
            <a:off x="2337811" y="3070026"/>
            <a:ext cx="1639887" cy="1100137"/>
          </a:xfrm>
          <a:custGeom>
            <a:avLst/>
            <a:gdLst/>
            <a:ahLst/>
            <a:cxnLst/>
            <a:rect l="l" t="t" r="r" b="b"/>
            <a:pathLst>
              <a:path w="544" h="365" extrusionOk="0">
                <a:moveTo>
                  <a:pt x="0" y="0"/>
                </a:moveTo>
                <a:lnTo>
                  <a:pt x="31" y="33"/>
                </a:lnTo>
                <a:lnTo>
                  <a:pt x="63" y="62"/>
                </a:lnTo>
                <a:lnTo>
                  <a:pt x="100" y="85"/>
                </a:lnTo>
                <a:lnTo>
                  <a:pt x="139" y="105"/>
                </a:lnTo>
                <a:lnTo>
                  <a:pt x="182" y="119"/>
                </a:lnTo>
                <a:lnTo>
                  <a:pt x="227" y="129"/>
                </a:lnTo>
                <a:lnTo>
                  <a:pt x="274" y="131"/>
                </a:lnTo>
                <a:lnTo>
                  <a:pt x="326" y="127"/>
                </a:lnTo>
                <a:lnTo>
                  <a:pt x="377" y="115"/>
                </a:lnTo>
                <a:lnTo>
                  <a:pt x="425" y="97"/>
                </a:lnTo>
                <a:lnTo>
                  <a:pt x="469" y="71"/>
                </a:lnTo>
                <a:lnTo>
                  <a:pt x="508" y="41"/>
                </a:lnTo>
                <a:lnTo>
                  <a:pt x="544" y="4"/>
                </a:lnTo>
                <a:lnTo>
                  <a:pt x="544" y="365"/>
                </a:lnTo>
                <a:lnTo>
                  <a:pt x="508" y="329"/>
                </a:lnTo>
                <a:lnTo>
                  <a:pt x="469" y="299"/>
                </a:lnTo>
                <a:lnTo>
                  <a:pt x="425" y="274"/>
                </a:lnTo>
                <a:lnTo>
                  <a:pt x="377" y="256"/>
                </a:lnTo>
                <a:lnTo>
                  <a:pt x="326" y="244"/>
                </a:lnTo>
                <a:lnTo>
                  <a:pt x="274" y="240"/>
                </a:lnTo>
                <a:lnTo>
                  <a:pt x="220" y="244"/>
                </a:lnTo>
                <a:lnTo>
                  <a:pt x="171" y="256"/>
                </a:lnTo>
                <a:lnTo>
                  <a:pt x="122" y="274"/>
                </a:lnTo>
                <a:lnTo>
                  <a:pt x="78" y="299"/>
                </a:lnTo>
                <a:lnTo>
                  <a:pt x="38" y="329"/>
                </a:lnTo>
                <a:lnTo>
                  <a:pt x="3" y="365"/>
                </a:lnTo>
                <a:lnTo>
                  <a:pt x="0" y="365"/>
                </a:lnTo>
                <a:lnTo>
                  <a:pt x="0" y="0"/>
                </a:lnTo>
                <a:close/>
              </a:path>
            </a:pathLst>
          </a:custGeom>
          <a:solidFill>
            <a:schemeClr val="lt1"/>
          </a:solidFill>
          <a:ln w="9525" cap="flat" cmpd="sng">
            <a:solidFill>
              <a:srgbClr val="D1D3D4"/>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p:txBody>
      </p:sp>
      <p:grpSp>
        <p:nvGrpSpPr>
          <p:cNvPr id="328" name="Google Shape;328;g31f95b110dd_0_188">
            <a:extLst>
              <a:ext uri="{C183D7F6-B498-43B3-948B-1728B52AA6E4}">
                <adec:decorative xmlns:adec="http://schemas.microsoft.com/office/drawing/2017/decorative" val="1"/>
              </a:ext>
            </a:extLst>
          </p:cNvPr>
          <p:cNvGrpSpPr/>
          <p:nvPr/>
        </p:nvGrpSpPr>
        <p:grpSpPr>
          <a:xfrm>
            <a:off x="218552" y="1964541"/>
            <a:ext cx="3234105" cy="3231064"/>
            <a:chOff x="901243" y="2344087"/>
            <a:chExt cx="1688874" cy="1688874"/>
          </a:xfrm>
        </p:grpSpPr>
        <p:sp>
          <p:nvSpPr>
            <p:cNvPr id="329" name="Google Shape;329;g31f95b110dd_0_188"/>
            <p:cNvSpPr/>
            <p:nvPr/>
          </p:nvSpPr>
          <p:spPr>
            <a:xfrm>
              <a:off x="1086956" y="2525208"/>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accent3"/>
                </a:solidFill>
                <a:latin typeface="Calibri"/>
                <a:ea typeface="Calibri"/>
                <a:cs typeface="Calibri"/>
                <a:sym typeface="Calibri"/>
              </a:endParaRPr>
            </a:p>
          </p:txBody>
        </p:sp>
        <p:sp>
          <p:nvSpPr>
            <p:cNvPr id="330" name="Google Shape;330;g31f95b110dd_0_188"/>
            <p:cNvSpPr/>
            <p:nvPr/>
          </p:nvSpPr>
          <p:spPr>
            <a:xfrm>
              <a:off x="901243" y="2344087"/>
              <a:ext cx="1688874" cy="1688874"/>
            </a:xfrm>
            <a:custGeom>
              <a:avLst/>
              <a:gdLst/>
              <a:ahLst/>
              <a:cxnLst/>
              <a:rect l="l" t="t" r="r" b="b"/>
              <a:pathLst>
                <a:path w="560" h="560" extrusionOk="0">
                  <a:moveTo>
                    <a:pt x="280" y="0"/>
                  </a:moveTo>
                  <a:lnTo>
                    <a:pt x="325" y="4"/>
                  </a:lnTo>
                  <a:lnTo>
                    <a:pt x="369" y="14"/>
                  </a:lnTo>
                  <a:lnTo>
                    <a:pt x="408" y="31"/>
                  </a:lnTo>
                  <a:lnTo>
                    <a:pt x="445" y="53"/>
                  </a:lnTo>
                  <a:lnTo>
                    <a:pt x="477" y="82"/>
                  </a:lnTo>
                  <a:lnTo>
                    <a:pt x="506" y="115"/>
                  </a:lnTo>
                  <a:lnTo>
                    <a:pt x="528" y="152"/>
                  </a:lnTo>
                  <a:lnTo>
                    <a:pt x="545" y="191"/>
                  </a:lnTo>
                  <a:lnTo>
                    <a:pt x="556" y="234"/>
                  </a:lnTo>
                  <a:lnTo>
                    <a:pt x="560" y="280"/>
                  </a:lnTo>
                  <a:lnTo>
                    <a:pt x="556" y="326"/>
                  </a:lnTo>
                  <a:lnTo>
                    <a:pt x="545" y="369"/>
                  </a:lnTo>
                  <a:lnTo>
                    <a:pt x="528" y="408"/>
                  </a:lnTo>
                  <a:lnTo>
                    <a:pt x="506" y="445"/>
                  </a:lnTo>
                  <a:lnTo>
                    <a:pt x="477" y="478"/>
                  </a:lnTo>
                  <a:lnTo>
                    <a:pt x="445" y="506"/>
                  </a:lnTo>
                  <a:lnTo>
                    <a:pt x="408" y="529"/>
                  </a:lnTo>
                  <a:lnTo>
                    <a:pt x="369" y="546"/>
                  </a:lnTo>
                  <a:lnTo>
                    <a:pt x="325" y="556"/>
                  </a:lnTo>
                  <a:lnTo>
                    <a:pt x="280" y="560"/>
                  </a:lnTo>
                  <a:lnTo>
                    <a:pt x="234" y="556"/>
                  </a:lnTo>
                  <a:lnTo>
                    <a:pt x="191" y="546"/>
                  </a:lnTo>
                  <a:lnTo>
                    <a:pt x="151" y="529"/>
                  </a:lnTo>
                  <a:lnTo>
                    <a:pt x="115" y="506"/>
                  </a:lnTo>
                  <a:lnTo>
                    <a:pt x="82" y="478"/>
                  </a:lnTo>
                  <a:lnTo>
                    <a:pt x="53" y="445"/>
                  </a:lnTo>
                  <a:lnTo>
                    <a:pt x="31" y="408"/>
                  </a:lnTo>
                  <a:lnTo>
                    <a:pt x="14" y="369"/>
                  </a:lnTo>
                  <a:lnTo>
                    <a:pt x="3" y="326"/>
                  </a:lnTo>
                  <a:lnTo>
                    <a:pt x="0" y="280"/>
                  </a:lnTo>
                  <a:lnTo>
                    <a:pt x="3" y="234"/>
                  </a:lnTo>
                  <a:lnTo>
                    <a:pt x="14" y="191"/>
                  </a:lnTo>
                  <a:lnTo>
                    <a:pt x="31" y="152"/>
                  </a:lnTo>
                  <a:lnTo>
                    <a:pt x="53" y="115"/>
                  </a:lnTo>
                  <a:lnTo>
                    <a:pt x="82" y="82"/>
                  </a:lnTo>
                  <a:lnTo>
                    <a:pt x="115" y="53"/>
                  </a:lnTo>
                  <a:lnTo>
                    <a:pt x="151" y="31"/>
                  </a:lnTo>
                  <a:lnTo>
                    <a:pt x="191" y="14"/>
                  </a:lnTo>
                  <a:lnTo>
                    <a:pt x="234" y="4"/>
                  </a:lnTo>
                  <a:lnTo>
                    <a:pt x="280" y="0"/>
                  </a:lnTo>
                  <a:close/>
                </a:path>
              </a:pathLst>
            </a:custGeom>
            <a:solidFill>
              <a:srgbClr val="15608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
          <p:nvSpPr>
            <p:cNvPr id="331" name="Google Shape;331;g31f95b110dd_0_188"/>
            <p:cNvSpPr/>
            <p:nvPr/>
          </p:nvSpPr>
          <p:spPr>
            <a:xfrm>
              <a:off x="1100289" y="2543133"/>
              <a:ext cx="1287767" cy="1287767"/>
            </a:xfrm>
            <a:custGeom>
              <a:avLst/>
              <a:gdLst/>
              <a:ahLst/>
              <a:cxnLst/>
              <a:rect l="l" t="t" r="r" b="b"/>
              <a:pathLst>
                <a:path w="427" h="427" extrusionOk="0">
                  <a:moveTo>
                    <a:pt x="214" y="0"/>
                  </a:moveTo>
                  <a:lnTo>
                    <a:pt x="252" y="4"/>
                  </a:lnTo>
                  <a:lnTo>
                    <a:pt x="288" y="14"/>
                  </a:lnTo>
                  <a:lnTo>
                    <a:pt x="321" y="29"/>
                  </a:lnTo>
                  <a:lnTo>
                    <a:pt x="351" y="50"/>
                  </a:lnTo>
                  <a:lnTo>
                    <a:pt x="377" y="76"/>
                  </a:lnTo>
                  <a:lnTo>
                    <a:pt x="398" y="106"/>
                  </a:lnTo>
                  <a:lnTo>
                    <a:pt x="414" y="139"/>
                  </a:lnTo>
                  <a:lnTo>
                    <a:pt x="423" y="176"/>
                  </a:lnTo>
                  <a:lnTo>
                    <a:pt x="427" y="214"/>
                  </a:lnTo>
                  <a:lnTo>
                    <a:pt x="423" y="252"/>
                  </a:lnTo>
                  <a:lnTo>
                    <a:pt x="414" y="288"/>
                  </a:lnTo>
                  <a:lnTo>
                    <a:pt x="398" y="321"/>
                  </a:lnTo>
                  <a:lnTo>
                    <a:pt x="377" y="351"/>
                  </a:lnTo>
                  <a:lnTo>
                    <a:pt x="351" y="377"/>
                  </a:lnTo>
                  <a:lnTo>
                    <a:pt x="321" y="398"/>
                  </a:lnTo>
                  <a:lnTo>
                    <a:pt x="288" y="414"/>
                  </a:lnTo>
                  <a:lnTo>
                    <a:pt x="252" y="423"/>
                  </a:lnTo>
                  <a:lnTo>
                    <a:pt x="214" y="427"/>
                  </a:lnTo>
                  <a:lnTo>
                    <a:pt x="176" y="423"/>
                  </a:lnTo>
                  <a:lnTo>
                    <a:pt x="139" y="414"/>
                  </a:lnTo>
                  <a:lnTo>
                    <a:pt x="106" y="398"/>
                  </a:lnTo>
                  <a:lnTo>
                    <a:pt x="76" y="377"/>
                  </a:lnTo>
                  <a:lnTo>
                    <a:pt x="50" y="351"/>
                  </a:lnTo>
                  <a:lnTo>
                    <a:pt x="29" y="321"/>
                  </a:lnTo>
                  <a:lnTo>
                    <a:pt x="13" y="288"/>
                  </a:lnTo>
                  <a:lnTo>
                    <a:pt x="4" y="252"/>
                  </a:lnTo>
                  <a:lnTo>
                    <a:pt x="0" y="214"/>
                  </a:lnTo>
                  <a:lnTo>
                    <a:pt x="4" y="176"/>
                  </a:lnTo>
                  <a:lnTo>
                    <a:pt x="13" y="139"/>
                  </a:lnTo>
                  <a:lnTo>
                    <a:pt x="29" y="106"/>
                  </a:lnTo>
                  <a:lnTo>
                    <a:pt x="50" y="76"/>
                  </a:lnTo>
                  <a:lnTo>
                    <a:pt x="76" y="50"/>
                  </a:lnTo>
                  <a:lnTo>
                    <a:pt x="106" y="29"/>
                  </a:lnTo>
                  <a:lnTo>
                    <a:pt x="139" y="14"/>
                  </a:lnTo>
                  <a:lnTo>
                    <a:pt x="176" y="4"/>
                  </a:lnTo>
                  <a:lnTo>
                    <a:pt x="21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p:txBody>
        </p:sp>
      </p:grpSp>
      <p:grpSp>
        <p:nvGrpSpPr>
          <p:cNvPr id="332" name="Google Shape;332;g31f95b110dd_0_188">
            <a:extLst>
              <a:ext uri="{C183D7F6-B498-43B3-948B-1728B52AA6E4}">
                <adec:decorative xmlns:adec="http://schemas.microsoft.com/office/drawing/2017/decorative" val="1"/>
              </a:ext>
            </a:extLst>
          </p:cNvPr>
          <p:cNvGrpSpPr/>
          <p:nvPr/>
        </p:nvGrpSpPr>
        <p:grpSpPr>
          <a:xfrm>
            <a:off x="3820619" y="2228088"/>
            <a:ext cx="2792692" cy="2790067"/>
            <a:chOff x="3817567" y="2344087"/>
            <a:chExt cx="1688874" cy="1688874"/>
          </a:xfrm>
        </p:grpSpPr>
        <p:sp>
          <p:nvSpPr>
            <p:cNvPr id="333" name="Google Shape;333;g31f95b110dd_0_188"/>
            <p:cNvSpPr/>
            <p:nvPr/>
          </p:nvSpPr>
          <p:spPr>
            <a:xfrm>
              <a:off x="3817567" y="2344087"/>
              <a:ext cx="1688874" cy="1688874"/>
            </a:xfrm>
            <a:prstGeom prst="ellipse">
              <a:avLst/>
            </a:prstGeom>
            <a:solidFill>
              <a:srgbClr val="00A79E"/>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334" name="Google Shape;334;g31f95b110dd_0_188"/>
            <p:cNvSpPr/>
            <p:nvPr/>
          </p:nvSpPr>
          <p:spPr>
            <a:xfrm>
              <a:off x="4025501" y="2544273"/>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accent3"/>
                </a:solidFill>
                <a:latin typeface="Calibri"/>
                <a:ea typeface="Calibri"/>
                <a:cs typeface="Calibri"/>
                <a:sym typeface="Calibri"/>
              </a:endParaRPr>
            </a:p>
          </p:txBody>
        </p:sp>
      </p:grpSp>
      <p:grpSp>
        <p:nvGrpSpPr>
          <p:cNvPr id="335" name="Google Shape;335;g31f95b110dd_0_188">
            <a:extLst>
              <a:ext uri="{C183D7F6-B498-43B3-948B-1728B52AA6E4}">
                <adec:decorative xmlns:adec="http://schemas.microsoft.com/office/drawing/2017/decorative" val="1"/>
              </a:ext>
            </a:extLst>
          </p:cNvPr>
          <p:cNvGrpSpPr/>
          <p:nvPr/>
        </p:nvGrpSpPr>
        <p:grpSpPr>
          <a:xfrm>
            <a:off x="7081501" y="2401419"/>
            <a:ext cx="2446522" cy="2437349"/>
            <a:chOff x="6733890" y="2344087"/>
            <a:chExt cx="1694906" cy="1688874"/>
          </a:xfrm>
        </p:grpSpPr>
        <p:sp>
          <p:nvSpPr>
            <p:cNvPr id="336" name="Google Shape;336;g31f95b110dd_0_188"/>
            <p:cNvSpPr/>
            <p:nvPr/>
          </p:nvSpPr>
          <p:spPr>
            <a:xfrm>
              <a:off x="6733890" y="2344087"/>
              <a:ext cx="1694906" cy="1688874"/>
            </a:xfrm>
            <a:prstGeom prst="ellipse">
              <a:avLst/>
            </a:prstGeom>
            <a:solidFill>
              <a:srgbClr val="00AEEE"/>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337" name="Google Shape;337;g31f95b110dd_0_188"/>
            <p:cNvSpPr/>
            <p:nvPr/>
          </p:nvSpPr>
          <p:spPr>
            <a:xfrm>
              <a:off x="6938804" y="2541096"/>
              <a:ext cx="1285078"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accent3"/>
                </a:solidFill>
                <a:latin typeface="Calibri"/>
                <a:ea typeface="Calibri"/>
                <a:cs typeface="Calibri"/>
                <a:sym typeface="Calibri"/>
              </a:endParaRPr>
            </a:p>
          </p:txBody>
        </p:sp>
      </p:grpSp>
      <p:grpSp>
        <p:nvGrpSpPr>
          <p:cNvPr id="338" name="Google Shape;338;g31f95b110dd_0_188">
            <a:extLst>
              <a:ext uri="{C183D7F6-B498-43B3-948B-1728B52AA6E4}">
                <adec:decorative xmlns:adec="http://schemas.microsoft.com/office/drawing/2017/decorative" val="1"/>
              </a:ext>
            </a:extLst>
          </p:cNvPr>
          <p:cNvGrpSpPr/>
          <p:nvPr/>
        </p:nvGrpSpPr>
        <p:grpSpPr>
          <a:xfrm>
            <a:off x="9899485" y="2559124"/>
            <a:ext cx="2038044" cy="2036128"/>
            <a:chOff x="9653229" y="2344087"/>
            <a:chExt cx="1688874" cy="1688874"/>
          </a:xfrm>
        </p:grpSpPr>
        <p:sp>
          <p:nvSpPr>
            <p:cNvPr id="339" name="Google Shape;339;g31f95b110dd_0_188"/>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4" y="556"/>
                  </a:lnTo>
                  <a:lnTo>
                    <a:pt x="191" y="546"/>
                  </a:lnTo>
                  <a:lnTo>
                    <a:pt x="152" y="529"/>
                  </a:lnTo>
                  <a:lnTo>
                    <a:pt x="115" y="506"/>
                  </a:lnTo>
                  <a:lnTo>
                    <a:pt x="82" y="478"/>
                  </a:lnTo>
                  <a:lnTo>
                    <a:pt x="53" y="445"/>
                  </a:lnTo>
                  <a:lnTo>
                    <a:pt x="31" y="408"/>
                  </a:lnTo>
                  <a:lnTo>
                    <a:pt x="14" y="369"/>
                  </a:lnTo>
                  <a:lnTo>
                    <a:pt x="4" y="326"/>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AA87"/>
            </a:solidFill>
            <a:ln w="9525" cap="flat" cmpd="sng">
              <a:solidFill>
                <a:srgbClr val="00AA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
          <p:nvSpPr>
            <p:cNvPr id="340" name="Google Shape;340;g31f95b110dd_0_188"/>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5" y="556"/>
                  </a:lnTo>
                  <a:lnTo>
                    <a:pt x="194" y="547"/>
                  </a:lnTo>
                  <a:lnTo>
                    <a:pt x="154" y="530"/>
                  </a:lnTo>
                  <a:lnTo>
                    <a:pt x="118" y="508"/>
                  </a:lnTo>
                  <a:lnTo>
                    <a:pt x="85" y="481"/>
                  </a:lnTo>
                  <a:lnTo>
                    <a:pt x="57" y="450"/>
                  </a:lnTo>
                  <a:lnTo>
                    <a:pt x="33" y="412"/>
                  </a:lnTo>
                  <a:lnTo>
                    <a:pt x="15" y="371"/>
                  </a:lnTo>
                  <a:lnTo>
                    <a:pt x="4" y="327"/>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8DC53E"/>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
          <p:nvSpPr>
            <p:cNvPr id="341" name="Google Shape;341;g31f95b110dd_0_188"/>
            <p:cNvSpPr/>
            <p:nvPr/>
          </p:nvSpPr>
          <p:spPr>
            <a:xfrm>
              <a:off x="9854814" y="2542684"/>
              <a:ext cx="1285703" cy="1288502"/>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accent3"/>
                </a:solidFill>
                <a:latin typeface="Calibri"/>
                <a:ea typeface="Calibri"/>
                <a:cs typeface="Calibri"/>
                <a:sym typeface="Calibri"/>
              </a:endParaRPr>
            </a:p>
          </p:txBody>
        </p:sp>
      </p:grpSp>
      <p:sp>
        <p:nvSpPr>
          <p:cNvPr id="342" name="Google Shape;342;g31f95b110dd_0_188"/>
          <p:cNvSpPr txBox="1"/>
          <p:nvPr/>
        </p:nvSpPr>
        <p:spPr>
          <a:xfrm>
            <a:off x="9958973" y="3279822"/>
            <a:ext cx="1874648"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dirty="0">
                <a:solidFill>
                  <a:schemeClr val="dk1"/>
                </a:solidFill>
                <a:latin typeface="Calibri"/>
                <a:ea typeface="Calibri"/>
                <a:cs typeface="Calibri"/>
                <a:sym typeface="Calibri"/>
              </a:rPr>
              <a:t>קהילת תלמידי </a:t>
            </a:r>
            <a:endParaRPr dirty="0"/>
          </a:p>
          <a:p>
            <a:pPr marL="0" marR="0" lvl="0" indent="0" algn="ctr" rtl="1">
              <a:lnSpc>
                <a:spcPct val="90000"/>
              </a:lnSpc>
              <a:spcBef>
                <a:spcPts val="0"/>
              </a:spcBef>
              <a:spcAft>
                <a:spcPts val="0"/>
              </a:spcAft>
              <a:buClr>
                <a:schemeClr val="lt1"/>
              </a:buClr>
              <a:buSzPts val="2800"/>
              <a:buFont typeface="Arial"/>
              <a:buNone/>
            </a:pPr>
            <a:r>
              <a:rPr lang="iw-IL" sz="2200" b="0" i="0" u="none" strike="noStrike" cap="none" dirty="0">
                <a:solidFill>
                  <a:schemeClr val="dk1"/>
                </a:solidFill>
                <a:latin typeface="Calibri"/>
                <a:ea typeface="Calibri"/>
                <a:cs typeface="Calibri"/>
                <a:sym typeface="Calibri"/>
              </a:rPr>
              <a:t>בית הספר</a:t>
            </a:r>
            <a:endParaRPr dirty="0"/>
          </a:p>
        </p:txBody>
      </p:sp>
      <p:sp>
        <p:nvSpPr>
          <p:cNvPr id="343" name="Google Shape;343;g31f95b110dd_0_188"/>
          <p:cNvSpPr txBox="1"/>
          <p:nvPr/>
        </p:nvSpPr>
        <p:spPr>
          <a:xfrm>
            <a:off x="7387257" y="3279822"/>
            <a:ext cx="1874648"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dirty="0">
                <a:solidFill>
                  <a:schemeClr val="dk1"/>
                </a:solidFill>
                <a:latin typeface="Calibri"/>
                <a:ea typeface="Calibri"/>
                <a:cs typeface="Calibri"/>
                <a:sym typeface="Calibri"/>
              </a:rPr>
              <a:t>קהילת הורי ומורי </a:t>
            </a:r>
            <a:endParaRPr dirty="0"/>
          </a:p>
          <a:p>
            <a:pPr marL="0" marR="0" lvl="0" indent="0" algn="ctr" rtl="1">
              <a:lnSpc>
                <a:spcPct val="90000"/>
              </a:lnSpc>
              <a:spcBef>
                <a:spcPts val="0"/>
              </a:spcBef>
              <a:spcAft>
                <a:spcPts val="0"/>
              </a:spcAft>
              <a:buClr>
                <a:schemeClr val="lt1"/>
              </a:buClr>
              <a:buSzPts val="2800"/>
              <a:buFont typeface="Arial"/>
              <a:buNone/>
            </a:pPr>
            <a:r>
              <a:rPr lang="iw-IL" sz="2200" b="0" i="0" u="none" strike="noStrike" cap="none" dirty="0">
                <a:solidFill>
                  <a:schemeClr val="dk1"/>
                </a:solidFill>
                <a:latin typeface="Calibri"/>
                <a:ea typeface="Calibri"/>
                <a:cs typeface="Calibri"/>
                <a:sym typeface="Calibri"/>
              </a:rPr>
              <a:t>בית הספר</a:t>
            </a:r>
            <a:endParaRPr dirty="0"/>
          </a:p>
        </p:txBody>
      </p:sp>
      <p:sp>
        <p:nvSpPr>
          <p:cNvPr id="344" name="Google Shape;344;g31f95b110dd_0_188"/>
          <p:cNvSpPr txBox="1"/>
          <p:nvPr/>
        </p:nvSpPr>
        <p:spPr>
          <a:xfrm>
            <a:off x="4290139" y="3279822"/>
            <a:ext cx="1874648" cy="808109"/>
          </a:xfrm>
          <a:prstGeom prst="rect">
            <a:avLst/>
          </a:prstGeom>
          <a:noFill/>
          <a:ln>
            <a:noFill/>
          </a:ln>
        </p:spPr>
        <p:txBody>
          <a:bodyPr spcFirstLastPara="1" wrap="square" lIns="91425" tIns="45700" rIns="91425" bIns="45700" anchor="t" anchorCtr="0">
            <a:normAutofit fontScale="92500"/>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dirty="0">
                <a:solidFill>
                  <a:schemeClr val="dk1"/>
                </a:solidFill>
                <a:latin typeface="Calibri"/>
                <a:ea typeface="Calibri"/>
                <a:cs typeface="Calibri"/>
                <a:sym typeface="Calibri"/>
              </a:rPr>
              <a:t>קהילת השכונה/ הרחוב שלנו</a:t>
            </a:r>
            <a:endParaRPr dirty="0"/>
          </a:p>
        </p:txBody>
      </p:sp>
      <p:sp>
        <p:nvSpPr>
          <p:cNvPr id="345" name="Google Shape;345;g31f95b110dd_0_188"/>
          <p:cNvSpPr txBox="1"/>
          <p:nvPr/>
        </p:nvSpPr>
        <p:spPr>
          <a:xfrm>
            <a:off x="887016" y="3279822"/>
            <a:ext cx="1874648"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dirty="0">
                <a:solidFill>
                  <a:schemeClr val="dk1"/>
                </a:solidFill>
                <a:latin typeface="Calibri"/>
                <a:ea typeface="Calibri"/>
                <a:cs typeface="Calibri"/>
                <a:sym typeface="Calibri"/>
              </a:rPr>
              <a:t>קהילת העיר </a:t>
            </a:r>
            <a:endParaRPr dirty="0"/>
          </a:p>
          <a:p>
            <a:pPr marL="0" marR="0" lvl="0" indent="0" algn="ctr" rtl="1">
              <a:lnSpc>
                <a:spcPct val="90000"/>
              </a:lnSpc>
              <a:spcBef>
                <a:spcPts val="0"/>
              </a:spcBef>
              <a:spcAft>
                <a:spcPts val="0"/>
              </a:spcAft>
              <a:buClr>
                <a:schemeClr val="lt1"/>
              </a:buClr>
              <a:buSzPts val="2800"/>
              <a:buFont typeface="Arial"/>
              <a:buNone/>
            </a:pPr>
            <a:r>
              <a:rPr lang="iw-IL" sz="2200" b="0" i="0" u="none" strike="noStrike" cap="none" dirty="0">
                <a:solidFill>
                  <a:schemeClr val="dk1"/>
                </a:solidFill>
                <a:latin typeface="Calibri"/>
                <a:ea typeface="Calibri"/>
                <a:cs typeface="Calibri"/>
                <a:sym typeface="Calibri"/>
              </a:rPr>
              <a:t>שלנו</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2F253D7F-B063-552A-476C-E236374BC878}"/>
            </a:ext>
          </a:extLst>
        </p:cNvPr>
        <p:cNvGrpSpPr/>
        <p:nvPr/>
      </p:nvGrpSpPr>
      <p:grpSpPr>
        <a:xfrm>
          <a:off x="0" y="0"/>
          <a:ext cx="0" cy="0"/>
          <a:chOff x="0" y="0"/>
          <a:chExt cx="0" cy="0"/>
        </a:xfrm>
      </p:grpSpPr>
      <p:pic>
        <p:nvPicPr>
          <p:cNvPr id="352" name="Google Shape;352;p34">
            <a:extLst>
              <a:ext uri="{FF2B5EF4-FFF2-40B4-BE49-F238E27FC236}">
                <a16:creationId xmlns:a16="http://schemas.microsoft.com/office/drawing/2014/main" id="{F318AFFA-FA64-96DA-A697-D15D98C3D86D}"/>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86768" cy="6855057"/>
          </a:xfrm>
          <a:prstGeom prst="rect">
            <a:avLst/>
          </a:prstGeom>
          <a:noFill/>
          <a:ln>
            <a:noFill/>
          </a:ln>
        </p:spPr>
      </p:pic>
      <p:sp>
        <p:nvSpPr>
          <p:cNvPr id="368" name="Google Shape;368;p34">
            <a:extLst>
              <a:ext uri="{FF2B5EF4-FFF2-40B4-BE49-F238E27FC236}">
                <a16:creationId xmlns:a16="http://schemas.microsoft.com/office/drawing/2014/main" id="{A1E08D02-3697-C9CA-DCF3-F1472CCD2804}"/>
              </a:ext>
            </a:extLst>
          </p:cNvPr>
          <p:cNvSpPr>
            <a:spLocks noGrp="1"/>
          </p:cNvSpPr>
          <p:nvPr>
            <p:ph type="title" idx="4294967295"/>
          </p:nvPr>
        </p:nvSpPr>
        <p:spPr>
          <a:xfrm>
            <a:off x="7133991" y="1790188"/>
            <a:ext cx="4584024" cy="1384954"/>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lvl="0" algn="r" rtl="1">
              <a:lnSpc>
                <a:spcPct val="70000"/>
              </a:lnSpc>
              <a:buClr>
                <a:srgbClr val="000000"/>
              </a:buClr>
              <a:buSzPts val="8800"/>
            </a:pPr>
            <a:r>
              <a:rPr lang="he-IL" sz="6000" b="1" dirty="0">
                <a:solidFill>
                  <a:schemeClr val="lt1"/>
                </a:solidFill>
                <a:latin typeface="Calibri"/>
                <a:ea typeface="Calibri"/>
                <a:cs typeface="Calibri"/>
                <a:sym typeface="Calibri"/>
              </a:rPr>
              <a:t>עם מי עובדים ואיפה?</a:t>
            </a:r>
            <a:endParaRPr lang="he-IL" sz="8000" b="1" dirty="0">
              <a:solidFill>
                <a:schemeClr val="lt1"/>
              </a:solidFill>
              <a:latin typeface="Calibri"/>
              <a:ea typeface="Calibri"/>
              <a:cs typeface="Calibri"/>
              <a:sym typeface="Calibri"/>
            </a:endParaRPr>
          </a:p>
        </p:txBody>
      </p:sp>
      <p:sp>
        <p:nvSpPr>
          <p:cNvPr id="369" name="Google Shape;369;p34">
            <a:extLst>
              <a:ext uri="{FF2B5EF4-FFF2-40B4-BE49-F238E27FC236}">
                <a16:creationId xmlns:a16="http://schemas.microsoft.com/office/drawing/2014/main" id="{240D7509-1659-D9BF-6B8D-20D2700A38AF}"/>
              </a:ext>
            </a:extLst>
          </p:cNvPr>
          <p:cNvSpPr txBox="1"/>
          <p:nvPr/>
        </p:nvSpPr>
        <p:spPr>
          <a:xfrm>
            <a:off x="7517715" y="2992260"/>
            <a:ext cx="4200300" cy="2246729"/>
          </a:xfrm>
          <a:prstGeom prst="rect">
            <a:avLst/>
          </a:prstGeom>
          <a:noFill/>
          <a:ln>
            <a:noFill/>
          </a:ln>
        </p:spPr>
        <p:txBody>
          <a:bodyPr spcFirstLastPara="1" wrap="square" lIns="91425" tIns="45700" rIns="91425" bIns="45700" anchor="t" anchorCtr="0">
            <a:spAutoFit/>
          </a:bodyPr>
          <a:lstStyle/>
          <a:p>
            <a:pPr lvl="0" algn="r" rtl="1">
              <a:buSzPts val="2800"/>
            </a:pPr>
            <a:r>
              <a:rPr lang="iw-IL" sz="2800" dirty="0">
                <a:solidFill>
                  <a:schemeClr val="lt1"/>
                </a:solidFill>
                <a:latin typeface="Calibri"/>
                <a:ea typeface="Calibri"/>
                <a:cs typeface="Calibri"/>
                <a:sym typeface="Calibri"/>
              </a:rPr>
              <a:t>משימה שיש לה מטרה ייחודית ומוגדרת מראש</a:t>
            </a:r>
            <a:r>
              <a:rPr lang="he-IL" sz="2800" dirty="0">
                <a:solidFill>
                  <a:schemeClr val="lt1"/>
                </a:solidFill>
                <a:latin typeface="Calibri"/>
                <a:ea typeface="Calibri"/>
                <a:cs typeface="Calibri"/>
                <a:sym typeface="Calibri"/>
              </a:rPr>
              <a:t>,</a:t>
            </a:r>
            <a:r>
              <a:rPr lang="iw-IL" sz="2800" dirty="0">
                <a:solidFill>
                  <a:schemeClr val="lt1"/>
                </a:solidFill>
                <a:latin typeface="Calibri"/>
                <a:ea typeface="Calibri"/>
                <a:cs typeface="Calibri"/>
                <a:sym typeface="Calibri"/>
              </a:rPr>
              <a:t> והיא בנויה ממספר פעילויות ומטלות שיש לבצען בלוחות זמנים מוגדרים ובמשאבים נתונים.</a:t>
            </a:r>
            <a:endParaRPr lang="iw-IL" sz="2800" dirty="0"/>
          </a:p>
        </p:txBody>
      </p:sp>
      <p:sp>
        <p:nvSpPr>
          <p:cNvPr id="359" name="Google Shape;359;p34">
            <a:extLst>
              <a:ext uri="{FF2B5EF4-FFF2-40B4-BE49-F238E27FC236}">
                <a16:creationId xmlns:a16="http://schemas.microsoft.com/office/drawing/2014/main" id="{070AB908-CF5C-D1CB-3947-1F6A240D948C}"/>
              </a:ext>
              <a:ext uri="{C183D7F6-B498-43B3-948B-1728B52AA6E4}">
                <adec:decorative xmlns:adec="http://schemas.microsoft.com/office/drawing/2017/decorative" val="1"/>
              </a:ext>
            </a:extLst>
          </p:cNvPr>
          <p:cNvSpPr/>
          <p:nvPr/>
        </p:nvSpPr>
        <p:spPr>
          <a:xfrm>
            <a:off x="3218899" y="542544"/>
            <a:ext cx="1365584" cy="1368658"/>
          </a:xfrm>
          <a:prstGeom prst="roundRect">
            <a:avLst>
              <a:gd name="adj" fmla="val 50000"/>
            </a:avLst>
          </a:prstGeom>
          <a:solidFill>
            <a:schemeClr val="accent1"/>
          </a:solid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353" name="Google Shape;353;p34">
            <a:extLst>
              <a:ext uri="{FF2B5EF4-FFF2-40B4-BE49-F238E27FC236}">
                <a16:creationId xmlns:a16="http://schemas.microsoft.com/office/drawing/2014/main" id="{D1378C8A-940C-BF48-8CC4-415375BF117C}"/>
              </a:ext>
              <a:ext uri="{C183D7F6-B498-43B3-948B-1728B52AA6E4}">
                <adec:decorative xmlns:adec="http://schemas.microsoft.com/office/drawing/2017/decorative" val="1"/>
              </a:ext>
            </a:extLst>
          </p:cNvPr>
          <p:cNvSpPr/>
          <p:nvPr/>
        </p:nvSpPr>
        <p:spPr>
          <a:xfrm>
            <a:off x="4402638" y="747029"/>
            <a:ext cx="1365584" cy="1368658"/>
          </a:xfrm>
          <a:prstGeom prst="roundRect">
            <a:avLst>
              <a:gd name="adj" fmla="val 50000"/>
            </a:avLst>
          </a:prstGeom>
          <a:solidFill>
            <a:schemeClr val="accent1">
              <a:alpha val="66666"/>
            </a:schemeClr>
          </a:solid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360" name="Google Shape;360;p34">
            <a:extLst>
              <a:ext uri="{FF2B5EF4-FFF2-40B4-BE49-F238E27FC236}">
                <a16:creationId xmlns:a16="http://schemas.microsoft.com/office/drawing/2014/main" id="{DAE86E94-5C62-581A-6421-F88949F579A4}"/>
              </a:ext>
              <a:ext uri="{C183D7F6-B498-43B3-948B-1728B52AA6E4}">
                <adec:decorative xmlns:adec="http://schemas.microsoft.com/office/drawing/2017/decorative" val="1"/>
              </a:ext>
            </a:extLst>
          </p:cNvPr>
          <p:cNvSpPr/>
          <p:nvPr/>
        </p:nvSpPr>
        <p:spPr>
          <a:xfrm>
            <a:off x="5037169" y="1776437"/>
            <a:ext cx="1365584" cy="1368658"/>
          </a:xfrm>
          <a:prstGeom prst="roundRect">
            <a:avLst>
              <a:gd name="adj" fmla="val 50000"/>
            </a:avLst>
          </a:prstGeom>
          <a:solidFill>
            <a:schemeClr val="accent1"/>
          </a:solid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354" name="Google Shape;354;p34">
            <a:extLst>
              <a:ext uri="{FF2B5EF4-FFF2-40B4-BE49-F238E27FC236}">
                <a16:creationId xmlns:a16="http://schemas.microsoft.com/office/drawing/2014/main" id="{4A398CF7-4FB4-21CF-F500-577BCC340498}"/>
              </a:ext>
              <a:ext uri="{C183D7F6-B498-43B3-948B-1728B52AA6E4}">
                <adec:decorative xmlns:adec="http://schemas.microsoft.com/office/drawing/2017/decorative" val="1"/>
              </a:ext>
            </a:extLst>
          </p:cNvPr>
          <p:cNvSpPr/>
          <p:nvPr/>
        </p:nvSpPr>
        <p:spPr>
          <a:xfrm>
            <a:off x="5246394" y="2969571"/>
            <a:ext cx="1365584" cy="1368658"/>
          </a:xfrm>
          <a:prstGeom prst="roundRect">
            <a:avLst>
              <a:gd name="adj" fmla="val 50000"/>
            </a:avLst>
          </a:prstGeom>
          <a:solidFill>
            <a:schemeClr val="accent1">
              <a:alpha val="66666"/>
            </a:schemeClr>
          </a:solid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pic>
        <p:nvPicPr>
          <p:cNvPr id="355" name="Google Shape;355;p34">
            <a:extLst>
              <a:ext uri="{FF2B5EF4-FFF2-40B4-BE49-F238E27FC236}">
                <a16:creationId xmlns:a16="http://schemas.microsoft.com/office/drawing/2014/main" id="{2015BC2B-4DE1-DE32-200C-9C099E641EBE}"/>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 y="5177643"/>
            <a:ext cx="12199369" cy="1677414"/>
          </a:xfrm>
          <a:prstGeom prst="rect">
            <a:avLst/>
          </a:prstGeom>
          <a:noFill/>
          <a:ln>
            <a:noFill/>
          </a:ln>
        </p:spPr>
      </p:pic>
      <p:sp>
        <p:nvSpPr>
          <p:cNvPr id="356" name="Google Shape;356;p34">
            <a:extLst>
              <a:ext uri="{FF2B5EF4-FFF2-40B4-BE49-F238E27FC236}">
                <a16:creationId xmlns:a16="http://schemas.microsoft.com/office/drawing/2014/main" id="{F7B8DF69-D2AA-E7B5-2FFB-3D5F58E89F6F}"/>
              </a:ext>
              <a:ext uri="{C183D7F6-B498-43B3-948B-1728B52AA6E4}">
                <adec:decorative xmlns:adec="http://schemas.microsoft.com/office/drawing/2017/decorative" val="1"/>
              </a:ext>
            </a:extLst>
          </p:cNvPr>
          <p:cNvSpPr/>
          <p:nvPr/>
        </p:nvSpPr>
        <p:spPr>
          <a:xfrm>
            <a:off x="1963983" y="830775"/>
            <a:ext cx="1365584" cy="1368658"/>
          </a:xfrm>
          <a:prstGeom prst="roundRect">
            <a:avLst>
              <a:gd name="adj" fmla="val 50000"/>
            </a:avLst>
          </a:prstGeom>
          <a:solidFill>
            <a:schemeClr val="accent1">
              <a:alpha val="66666"/>
            </a:schemeClr>
          </a:solid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357" name="Google Shape;357;p34">
            <a:extLst>
              <a:ext uri="{FF2B5EF4-FFF2-40B4-BE49-F238E27FC236}">
                <a16:creationId xmlns:a16="http://schemas.microsoft.com/office/drawing/2014/main" id="{4F1CB3AD-B40F-0686-2602-A71B5D598A93}"/>
              </a:ext>
              <a:ext uri="{C183D7F6-B498-43B3-948B-1728B52AA6E4}">
                <adec:decorative xmlns:adec="http://schemas.microsoft.com/office/drawing/2017/decorative" val="1"/>
              </a:ext>
            </a:extLst>
          </p:cNvPr>
          <p:cNvSpPr/>
          <p:nvPr/>
        </p:nvSpPr>
        <p:spPr>
          <a:xfrm>
            <a:off x="4550999" y="4061271"/>
            <a:ext cx="1365584" cy="1368658"/>
          </a:xfrm>
          <a:prstGeom prst="roundRect">
            <a:avLst>
              <a:gd name="adj" fmla="val 50000"/>
            </a:avLst>
          </a:prstGeom>
          <a:solidFill>
            <a:schemeClr val="accent1"/>
          </a:solid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358" name="Google Shape;358;p34">
            <a:extLst>
              <a:ext uri="{FF2B5EF4-FFF2-40B4-BE49-F238E27FC236}">
                <a16:creationId xmlns:a16="http://schemas.microsoft.com/office/drawing/2014/main" id="{80932E82-E2B9-4A99-1AF9-D7D1B3FDC3A2}"/>
              </a:ext>
              <a:ext uri="{C183D7F6-B498-43B3-948B-1728B52AA6E4}">
                <adec:decorative xmlns:adec="http://schemas.microsoft.com/office/drawing/2017/decorative" val="1"/>
              </a:ext>
            </a:extLst>
          </p:cNvPr>
          <p:cNvSpPr/>
          <p:nvPr/>
        </p:nvSpPr>
        <p:spPr>
          <a:xfrm>
            <a:off x="3218899" y="4516975"/>
            <a:ext cx="1365584" cy="1368658"/>
          </a:xfrm>
          <a:prstGeom prst="roundRect">
            <a:avLst>
              <a:gd name="adj" fmla="val 50000"/>
            </a:avLst>
          </a:prstGeom>
          <a:solidFill>
            <a:schemeClr val="accent1">
              <a:alpha val="66666"/>
            </a:schemeClr>
          </a:solid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362" name="Google Shape;362;p34">
            <a:extLst>
              <a:ext uri="{FF2B5EF4-FFF2-40B4-BE49-F238E27FC236}">
                <a16:creationId xmlns:a16="http://schemas.microsoft.com/office/drawing/2014/main" id="{E6F1B01A-B79B-40C0-DD32-B24D53BB096A}"/>
              </a:ext>
              <a:ext uri="{C183D7F6-B498-43B3-948B-1728B52AA6E4}">
                <adec:decorative xmlns:adec="http://schemas.microsoft.com/office/drawing/2017/decorative" val="1"/>
              </a:ext>
            </a:extLst>
          </p:cNvPr>
          <p:cNvSpPr/>
          <p:nvPr/>
        </p:nvSpPr>
        <p:spPr>
          <a:xfrm>
            <a:off x="1285215" y="3267007"/>
            <a:ext cx="1365584" cy="1368658"/>
          </a:xfrm>
          <a:prstGeom prst="roundRect">
            <a:avLst>
              <a:gd name="adj" fmla="val 50000"/>
            </a:avLst>
          </a:prstGeom>
          <a:solidFill>
            <a:schemeClr val="accent1">
              <a:alpha val="66666"/>
            </a:schemeClr>
          </a:solid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dirty="0"/>
          </a:p>
        </p:txBody>
      </p:sp>
      <p:sp>
        <p:nvSpPr>
          <p:cNvPr id="361" name="Google Shape;361;p34">
            <a:extLst>
              <a:ext uri="{FF2B5EF4-FFF2-40B4-BE49-F238E27FC236}">
                <a16:creationId xmlns:a16="http://schemas.microsoft.com/office/drawing/2014/main" id="{43CE7FA2-E946-A3E2-73E1-B69DF78C66BA}"/>
              </a:ext>
              <a:ext uri="{C183D7F6-B498-43B3-948B-1728B52AA6E4}">
                <adec:decorative xmlns:adec="http://schemas.microsoft.com/office/drawing/2017/decorative" val="1"/>
              </a:ext>
            </a:extLst>
          </p:cNvPr>
          <p:cNvSpPr/>
          <p:nvPr/>
        </p:nvSpPr>
        <p:spPr>
          <a:xfrm>
            <a:off x="1301245" y="1988191"/>
            <a:ext cx="1365584" cy="1368658"/>
          </a:xfrm>
          <a:prstGeom prst="roundRect">
            <a:avLst>
              <a:gd name="adj" fmla="val 50000"/>
            </a:avLst>
          </a:prstGeom>
          <a:solidFill>
            <a:schemeClr val="accent1"/>
          </a:solid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363" name="Google Shape;363;p34">
            <a:extLst>
              <a:ext uri="{FF2B5EF4-FFF2-40B4-BE49-F238E27FC236}">
                <a16:creationId xmlns:a16="http://schemas.microsoft.com/office/drawing/2014/main" id="{CEAE702A-CBCF-2C93-C07F-65BAB672C152}"/>
              </a:ext>
              <a:ext uri="{C183D7F6-B498-43B3-948B-1728B52AA6E4}">
                <adec:decorative xmlns:adec="http://schemas.microsoft.com/office/drawing/2017/decorative" val="1"/>
              </a:ext>
            </a:extLst>
          </p:cNvPr>
          <p:cNvSpPr/>
          <p:nvPr/>
        </p:nvSpPr>
        <p:spPr>
          <a:xfrm>
            <a:off x="1968007" y="4142934"/>
            <a:ext cx="1365584" cy="1368658"/>
          </a:xfrm>
          <a:prstGeom prst="roundRect">
            <a:avLst>
              <a:gd name="adj" fmla="val 50000"/>
            </a:avLst>
          </a:prstGeom>
          <a:solidFill>
            <a:schemeClr val="accent1"/>
          </a:solid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dirty="0"/>
          </a:p>
        </p:txBody>
      </p:sp>
      <p:pic>
        <p:nvPicPr>
          <p:cNvPr id="364" name="Google Shape;364;p34">
            <a:extLst>
              <a:ext uri="{FF2B5EF4-FFF2-40B4-BE49-F238E27FC236}">
                <a16:creationId xmlns:a16="http://schemas.microsoft.com/office/drawing/2014/main" id="{E866D711-24AC-33CC-5DBE-DE82F739840B}"/>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082698" y="1396428"/>
            <a:ext cx="3817460" cy="4432700"/>
          </a:xfrm>
          <a:prstGeom prst="rect">
            <a:avLst/>
          </a:prstGeom>
          <a:noFill/>
          <a:ln>
            <a:noFill/>
          </a:ln>
        </p:spPr>
      </p:pic>
      <p:sp>
        <p:nvSpPr>
          <p:cNvPr id="366" name="Google Shape;366;p34">
            <a:extLst>
              <a:ext uri="{FF2B5EF4-FFF2-40B4-BE49-F238E27FC236}">
                <a16:creationId xmlns:a16="http://schemas.microsoft.com/office/drawing/2014/main" id="{3C7F6D25-12AD-F57D-1E09-532ECD49AE93}"/>
              </a:ext>
              <a:ext uri="{C183D7F6-B498-43B3-948B-1728B52AA6E4}">
                <adec:decorative xmlns:adec="http://schemas.microsoft.com/office/drawing/2017/decorative" val="1"/>
              </a:ext>
            </a:extLst>
          </p:cNvPr>
          <p:cNvSpPr/>
          <p:nvPr/>
        </p:nvSpPr>
        <p:spPr>
          <a:xfrm>
            <a:off x="2283462" y="1633780"/>
            <a:ext cx="3236459" cy="3243745"/>
          </a:xfrm>
          <a:prstGeom prst="roundRect">
            <a:avLst>
              <a:gd name="adj" fmla="val 50000"/>
            </a:avLst>
          </a:prstGeom>
          <a:solidFill>
            <a:schemeClr val="accent1"/>
          </a:solidFill>
          <a:ln w="254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00" b="0" i="0" u="none" strike="noStrike" cap="none">
              <a:solidFill>
                <a:schemeClr val="lt1"/>
              </a:solidFill>
              <a:latin typeface="Calibri"/>
              <a:ea typeface="Calibri"/>
              <a:cs typeface="Calibri"/>
              <a:sym typeface="Calibri"/>
            </a:endParaRPr>
          </a:p>
        </p:txBody>
      </p:sp>
      <p:sp>
        <p:nvSpPr>
          <p:cNvPr id="367" name="Google Shape;367;p34">
            <a:extLst>
              <a:ext uri="{FF2B5EF4-FFF2-40B4-BE49-F238E27FC236}">
                <a16:creationId xmlns:a16="http://schemas.microsoft.com/office/drawing/2014/main" id="{09A15F26-1B7B-2CE4-C662-BAC8EFB8F88D}"/>
              </a:ext>
            </a:extLst>
          </p:cNvPr>
          <p:cNvSpPr txBox="1"/>
          <p:nvPr/>
        </p:nvSpPr>
        <p:spPr>
          <a:xfrm>
            <a:off x="2418582" y="2849387"/>
            <a:ext cx="2966218" cy="923331"/>
          </a:xfrm>
          <a:prstGeom prst="rect">
            <a:avLst/>
          </a:prstGeom>
          <a:noFill/>
          <a:ln>
            <a:noFill/>
          </a:ln>
        </p:spPr>
        <p:txBody>
          <a:bodyPr spcFirstLastPara="1" wrap="square" lIns="91425" tIns="45700" rIns="91425" bIns="45700" anchor="t" anchorCtr="0">
            <a:spAutoFit/>
          </a:bodyPr>
          <a:lstStyle/>
          <a:p>
            <a:pPr marL="0" marR="0" lvl="0" indent="0" algn="ctr" rtl="1">
              <a:lnSpc>
                <a:spcPct val="90000"/>
              </a:lnSpc>
              <a:spcBef>
                <a:spcPts val="0"/>
              </a:spcBef>
              <a:spcAft>
                <a:spcPts val="0"/>
              </a:spcAft>
              <a:buClr>
                <a:schemeClr val="lt1"/>
              </a:buClr>
              <a:buSzPts val="2000"/>
              <a:buFont typeface="Arial"/>
              <a:buNone/>
            </a:pPr>
            <a:r>
              <a:rPr lang="iw-IL" sz="3200" b="1" i="0" u="none" strike="noStrike" cap="none" dirty="0">
                <a:solidFill>
                  <a:schemeClr val="lt1"/>
                </a:solidFill>
                <a:latin typeface="Calibri"/>
                <a:ea typeface="Calibri"/>
                <a:cs typeface="Calibri"/>
                <a:sym typeface="Calibri"/>
              </a:rPr>
              <a:t>פרויקט</a:t>
            </a:r>
            <a:r>
              <a:rPr lang="iw-IL" sz="2800" b="1" i="0" u="none" strike="noStrike" cap="none" dirty="0">
                <a:solidFill>
                  <a:schemeClr val="lt1"/>
                </a:solidFill>
                <a:latin typeface="Calibri"/>
                <a:ea typeface="Calibri"/>
                <a:cs typeface="Calibri"/>
                <a:sym typeface="Calibri"/>
              </a:rPr>
              <a:t> </a:t>
            </a:r>
            <a:endParaRPr sz="2800" b="1" i="0" u="none" strike="noStrike" cap="none" dirty="0">
              <a:solidFill>
                <a:schemeClr val="lt1"/>
              </a:solidFill>
              <a:latin typeface="Calibri"/>
              <a:ea typeface="Calibri"/>
              <a:cs typeface="Calibri"/>
              <a:sym typeface="Calibri"/>
            </a:endParaRPr>
          </a:p>
          <a:p>
            <a:pPr marL="0" marR="0" lvl="0" indent="0" algn="ctr" rtl="1">
              <a:lnSpc>
                <a:spcPct val="90000"/>
              </a:lnSpc>
              <a:spcBef>
                <a:spcPts val="0"/>
              </a:spcBef>
              <a:spcAft>
                <a:spcPts val="0"/>
              </a:spcAft>
              <a:buClr>
                <a:schemeClr val="lt1"/>
              </a:buClr>
              <a:buSzPts val="2000"/>
              <a:buFont typeface="Arial"/>
              <a:buNone/>
            </a:pPr>
            <a:r>
              <a:rPr lang="iw-IL" sz="2800" b="1" i="0" u="none" strike="noStrike" cap="none" dirty="0">
                <a:solidFill>
                  <a:schemeClr val="lt1"/>
                </a:solidFill>
                <a:latin typeface="Calibri"/>
                <a:ea typeface="Calibri"/>
                <a:cs typeface="Calibri"/>
                <a:sym typeface="Calibri"/>
              </a:rPr>
              <a:t>מנהיגות סביבתית</a:t>
            </a:r>
            <a:endParaRPr sz="3200" b="1" i="0" u="none" strike="noStrike" cap="none" dirty="0">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391AD274-A560-D22C-FCDA-51BB76B4081A}"/>
              </a:ext>
            </a:extLst>
          </p:cNvPr>
          <p:cNvSpPr txBox="1"/>
          <p:nvPr/>
        </p:nvSpPr>
        <p:spPr>
          <a:xfrm>
            <a:off x="3427865" y="985094"/>
            <a:ext cx="940676" cy="307777"/>
          </a:xfrm>
          <a:prstGeom prst="rect">
            <a:avLst/>
          </a:prstGeom>
          <a:noFill/>
        </p:spPr>
        <p:txBody>
          <a:bodyPr wrap="square">
            <a:spAutoFit/>
          </a:bodyPr>
          <a:lstStyle/>
          <a:p>
            <a:pPr algn="ctr" rtl="1"/>
            <a:r>
              <a:rPr lang="iw-IL" sz="1400" b="0" i="0" u="none" strike="noStrike" cap="none" dirty="0">
                <a:solidFill>
                  <a:schemeClr val="lt1"/>
                </a:solidFill>
                <a:latin typeface="Calibri"/>
                <a:ea typeface="Calibri"/>
                <a:cs typeface="Calibri"/>
                <a:sym typeface="Calibri"/>
              </a:rPr>
              <a:t>אקדמיה</a:t>
            </a:r>
            <a:endParaRPr lang="he-IL" dirty="0"/>
          </a:p>
        </p:txBody>
      </p:sp>
      <p:sp>
        <p:nvSpPr>
          <p:cNvPr id="4" name="TextBox 3">
            <a:extLst>
              <a:ext uri="{FF2B5EF4-FFF2-40B4-BE49-F238E27FC236}">
                <a16:creationId xmlns:a16="http://schemas.microsoft.com/office/drawing/2014/main" id="{A7D067BF-4C2C-5BF2-4935-A33700C624D4}"/>
              </a:ext>
            </a:extLst>
          </p:cNvPr>
          <p:cNvSpPr txBox="1"/>
          <p:nvPr/>
        </p:nvSpPr>
        <p:spPr>
          <a:xfrm>
            <a:off x="4618580" y="1002305"/>
            <a:ext cx="940676" cy="738664"/>
          </a:xfrm>
          <a:prstGeom prst="rect">
            <a:avLst/>
          </a:prstGeom>
          <a:noFill/>
        </p:spPr>
        <p:txBody>
          <a:bodyPr wrap="square">
            <a:spAutoFit/>
          </a:bodyPr>
          <a:lstStyle/>
          <a:p>
            <a:pPr algn="ctr" rtl="1"/>
            <a:r>
              <a:rPr lang="he-IL" sz="1400" b="0" i="0" u="none" strike="noStrike" cap="none" dirty="0">
                <a:solidFill>
                  <a:schemeClr val="lt1"/>
                </a:solidFill>
                <a:latin typeface="Calibri"/>
                <a:ea typeface="Calibri"/>
                <a:cs typeface="Calibri"/>
                <a:sym typeface="Calibri"/>
              </a:rPr>
              <a:t>המשרד להגנת הסביבה</a:t>
            </a:r>
            <a:endParaRPr lang="he-IL" dirty="0"/>
          </a:p>
        </p:txBody>
      </p:sp>
      <p:sp>
        <p:nvSpPr>
          <p:cNvPr id="5" name="TextBox 4">
            <a:extLst>
              <a:ext uri="{FF2B5EF4-FFF2-40B4-BE49-F238E27FC236}">
                <a16:creationId xmlns:a16="http://schemas.microsoft.com/office/drawing/2014/main" id="{BE9A3F94-6FC2-A9DC-CF87-5FB020826654}"/>
              </a:ext>
            </a:extLst>
          </p:cNvPr>
          <p:cNvSpPr txBox="1"/>
          <p:nvPr/>
        </p:nvSpPr>
        <p:spPr>
          <a:xfrm>
            <a:off x="5297884" y="2162585"/>
            <a:ext cx="940676" cy="523220"/>
          </a:xfrm>
          <a:prstGeom prst="rect">
            <a:avLst/>
          </a:prstGeom>
          <a:noFill/>
        </p:spPr>
        <p:txBody>
          <a:bodyPr wrap="square">
            <a:spAutoFit/>
          </a:bodyPr>
          <a:lstStyle/>
          <a:p>
            <a:pPr algn="ctr" rtl="1"/>
            <a:r>
              <a:rPr lang="he-IL" sz="1400" b="0" i="0" u="none" strike="noStrike" cap="none" dirty="0">
                <a:solidFill>
                  <a:schemeClr val="lt1"/>
                </a:solidFill>
                <a:latin typeface="Calibri"/>
                <a:ea typeface="Calibri"/>
                <a:cs typeface="Calibri"/>
                <a:sym typeface="Calibri"/>
              </a:rPr>
              <a:t>פעילות משפחות</a:t>
            </a:r>
            <a:endParaRPr lang="he-IL" dirty="0"/>
          </a:p>
        </p:txBody>
      </p:sp>
      <p:sp>
        <p:nvSpPr>
          <p:cNvPr id="6" name="TextBox 5">
            <a:extLst>
              <a:ext uri="{FF2B5EF4-FFF2-40B4-BE49-F238E27FC236}">
                <a16:creationId xmlns:a16="http://schemas.microsoft.com/office/drawing/2014/main" id="{B3056C9C-F3CF-FE51-FBC5-2DAE1726D609}"/>
              </a:ext>
            </a:extLst>
          </p:cNvPr>
          <p:cNvSpPr txBox="1"/>
          <p:nvPr/>
        </p:nvSpPr>
        <p:spPr>
          <a:xfrm>
            <a:off x="5534719" y="3379954"/>
            <a:ext cx="940676" cy="523220"/>
          </a:xfrm>
          <a:prstGeom prst="rect">
            <a:avLst/>
          </a:prstGeom>
          <a:noFill/>
        </p:spPr>
        <p:txBody>
          <a:bodyPr wrap="square">
            <a:spAutoFit/>
          </a:bodyPr>
          <a:lstStyle/>
          <a:p>
            <a:pPr algn="ctr" rtl="1"/>
            <a:r>
              <a:rPr lang="he-IL" dirty="0">
                <a:solidFill>
                  <a:schemeClr val="lt1"/>
                </a:solidFill>
                <a:latin typeface="Calibri"/>
                <a:ea typeface="Calibri"/>
                <a:cs typeface="Calibri"/>
                <a:sym typeface="Calibri"/>
              </a:rPr>
              <a:t>רשתות חברתיות</a:t>
            </a:r>
            <a:endParaRPr lang="he-IL" dirty="0"/>
          </a:p>
        </p:txBody>
      </p:sp>
      <p:sp>
        <p:nvSpPr>
          <p:cNvPr id="7" name="TextBox 6">
            <a:extLst>
              <a:ext uri="{FF2B5EF4-FFF2-40B4-BE49-F238E27FC236}">
                <a16:creationId xmlns:a16="http://schemas.microsoft.com/office/drawing/2014/main" id="{D2F9DAB4-7627-19D1-0105-0DABABE5CFF2}"/>
              </a:ext>
            </a:extLst>
          </p:cNvPr>
          <p:cNvSpPr txBox="1"/>
          <p:nvPr/>
        </p:nvSpPr>
        <p:spPr>
          <a:xfrm>
            <a:off x="4827546" y="4496326"/>
            <a:ext cx="940676" cy="738664"/>
          </a:xfrm>
          <a:prstGeom prst="rect">
            <a:avLst/>
          </a:prstGeom>
          <a:noFill/>
        </p:spPr>
        <p:txBody>
          <a:bodyPr wrap="square">
            <a:spAutoFit/>
          </a:bodyPr>
          <a:lstStyle/>
          <a:p>
            <a:pPr algn="ctr" rtl="1"/>
            <a:r>
              <a:rPr lang="he-IL" dirty="0">
                <a:solidFill>
                  <a:schemeClr val="lt1"/>
                </a:solidFill>
                <a:latin typeface="Calibri"/>
                <a:ea typeface="Calibri"/>
                <a:cs typeface="Calibri"/>
                <a:sym typeface="Calibri"/>
              </a:rPr>
              <a:t>מורים במקצועות שונים</a:t>
            </a:r>
            <a:endParaRPr lang="he-IL" dirty="0"/>
          </a:p>
        </p:txBody>
      </p:sp>
      <p:sp>
        <p:nvSpPr>
          <p:cNvPr id="8" name="TextBox 7">
            <a:extLst>
              <a:ext uri="{FF2B5EF4-FFF2-40B4-BE49-F238E27FC236}">
                <a16:creationId xmlns:a16="http://schemas.microsoft.com/office/drawing/2014/main" id="{057A5374-A32D-E8DD-A0AF-412A6ABD1CA6}"/>
              </a:ext>
            </a:extLst>
          </p:cNvPr>
          <p:cNvSpPr txBox="1"/>
          <p:nvPr/>
        </p:nvSpPr>
        <p:spPr>
          <a:xfrm>
            <a:off x="3427865" y="4945289"/>
            <a:ext cx="940676" cy="738664"/>
          </a:xfrm>
          <a:prstGeom prst="rect">
            <a:avLst/>
          </a:prstGeom>
          <a:noFill/>
        </p:spPr>
        <p:txBody>
          <a:bodyPr wrap="square">
            <a:spAutoFit/>
          </a:bodyPr>
          <a:lstStyle/>
          <a:p>
            <a:pPr algn="ctr" rtl="1"/>
            <a:r>
              <a:rPr lang="he-IL" dirty="0">
                <a:solidFill>
                  <a:schemeClr val="lt1"/>
                </a:solidFill>
                <a:latin typeface="Calibri"/>
                <a:ea typeface="Calibri"/>
                <a:cs typeface="Calibri"/>
                <a:sym typeface="Calibri"/>
              </a:rPr>
              <a:t>ועד הורים של בית הספר</a:t>
            </a:r>
            <a:endParaRPr lang="he-IL" dirty="0"/>
          </a:p>
        </p:txBody>
      </p:sp>
      <p:sp>
        <p:nvSpPr>
          <p:cNvPr id="9" name="TextBox 8">
            <a:extLst>
              <a:ext uri="{FF2B5EF4-FFF2-40B4-BE49-F238E27FC236}">
                <a16:creationId xmlns:a16="http://schemas.microsoft.com/office/drawing/2014/main" id="{F8609E15-618D-5811-B39F-356BE31DF821}"/>
              </a:ext>
            </a:extLst>
          </p:cNvPr>
          <p:cNvSpPr txBox="1"/>
          <p:nvPr/>
        </p:nvSpPr>
        <p:spPr>
          <a:xfrm>
            <a:off x="2120908" y="4479770"/>
            <a:ext cx="940676" cy="738664"/>
          </a:xfrm>
          <a:prstGeom prst="rect">
            <a:avLst/>
          </a:prstGeom>
          <a:noFill/>
        </p:spPr>
        <p:txBody>
          <a:bodyPr wrap="square">
            <a:spAutoFit/>
          </a:bodyPr>
          <a:lstStyle/>
          <a:p>
            <a:pPr algn="ctr" rtl="1"/>
            <a:r>
              <a:rPr lang="he-IL" dirty="0">
                <a:solidFill>
                  <a:schemeClr val="lt1"/>
                </a:solidFill>
                <a:latin typeface="Calibri"/>
                <a:ea typeface="Calibri"/>
                <a:cs typeface="Calibri"/>
                <a:sym typeface="Calibri"/>
              </a:rPr>
              <a:t>קבוצת תושבים פעילים</a:t>
            </a:r>
            <a:endParaRPr lang="he-IL" dirty="0"/>
          </a:p>
        </p:txBody>
      </p:sp>
      <p:sp>
        <p:nvSpPr>
          <p:cNvPr id="10" name="TextBox 9">
            <a:extLst>
              <a:ext uri="{FF2B5EF4-FFF2-40B4-BE49-F238E27FC236}">
                <a16:creationId xmlns:a16="http://schemas.microsoft.com/office/drawing/2014/main" id="{312EC8E7-A151-C9A6-C031-519265CA565F}"/>
              </a:ext>
            </a:extLst>
          </p:cNvPr>
          <p:cNvSpPr txBox="1"/>
          <p:nvPr/>
        </p:nvSpPr>
        <p:spPr>
          <a:xfrm>
            <a:off x="1416392" y="3672110"/>
            <a:ext cx="940676" cy="523220"/>
          </a:xfrm>
          <a:prstGeom prst="rect">
            <a:avLst/>
          </a:prstGeom>
          <a:noFill/>
        </p:spPr>
        <p:txBody>
          <a:bodyPr wrap="square">
            <a:spAutoFit/>
          </a:bodyPr>
          <a:lstStyle/>
          <a:p>
            <a:pPr algn="ctr" rtl="1"/>
            <a:r>
              <a:rPr lang="he-IL" dirty="0">
                <a:solidFill>
                  <a:schemeClr val="lt1"/>
                </a:solidFill>
                <a:latin typeface="Calibri"/>
                <a:ea typeface="Calibri"/>
                <a:cs typeface="Calibri"/>
                <a:sym typeface="Calibri"/>
              </a:rPr>
              <a:t>חובבי טבע מקומים</a:t>
            </a:r>
            <a:endParaRPr lang="he-IL" dirty="0"/>
          </a:p>
        </p:txBody>
      </p:sp>
      <p:sp>
        <p:nvSpPr>
          <p:cNvPr id="11" name="TextBox 10">
            <a:extLst>
              <a:ext uri="{FF2B5EF4-FFF2-40B4-BE49-F238E27FC236}">
                <a16:creationId xmlns:a16="http://schemas.microsoft.com/office/drawing/2014/main" id="{842E281C-4D7B-492D-DD73-5417074F6C0D}"/>
              </a:ext>
            </a:extLst>
          </p:cNvPr>
          <p:cNvSpPr txBox="1"/>
          <p:nvPr/>
        </p:nvSpPr>
        <p:spPr>
          <a:xfrm>
            <a:off x="1447149" y="2350745"/>
            <a:ext cx="940676" cy="738664"/>
          </a:xfrm>
          <a:prstGeom prst="rect">
            <a:avLst/>
          </a:prstGeom>
          <a:noFill/>
        </p:spPr>
        <p:txBody>
          <a:bodyPr wrap="square">
            <a:spAutoFit/>
          </a:bodyPr>
          <a:lstStyle/>
          <a:p>
            <a:pPr algn="ctr" rtl="1"/>
            <a:r>
              <a:rPr lang="he-IL" dirty="0">
                <a:solidFill>
                  <a:schemeClr val="lt1"/>
                </a:solidFill>
                <a:latin typeface="Calibri"/>
                <a:ea typeface="Calibri"/>
                <a:cs typeface="Calibri"/>
                <a:sym typeface="Calibri"/>
              </a:rPr>
              <a:t>העירייה והאגפים השונים</a:t>
            </a:r>
            <a:endParaRPr lang="he-IL" dirty="0"/>
          </a:p>
        </p:txBody>
      </p:sp>
      <p:sp>
        <p:nvSpPr>
          <p:cNvPr id="12" name="TextBox 11">
            <a:extLst>
              <a:ext uri="{FF2B5EF4-FFF2-40B4-BE49-F238E27FC236}">
                <a16:creationId xmlns:a16="http://schemas.microsoft.com/office/drawing/2014/main" id="{4BDB8B17-D444-159F-59F9-D62FDEF29503}"/>
              </a:ext>
            </a:extLst>
          </p:cNvPr>
          <p:cNvSpPr txBox="1"/>
          <p:nvPr/>
        </p:nvSpPr>
        <p:spPr>
          <a:xfrm>
            <a:off x="2156692" y="1203867"/>
            <a:ext cx="940676" cy="523220"/>
          </a:xfrm>
          <a:prstGeom prst="rect">
            <a:avLst/>
          </a:prstGeom>
          <a:noFill/>
        </p:spPr>
        <p:txBody>
          <a:bodyPr wrap="square">
            <a:spAutoFit/>
          </a:bodyPr>
          <a:lstStyle/>
          <a:p>
            <a:pPr algn="ctr" rtl="1"/>
            <a:r>
              <a:rPr lang="he-IL" dirty="0">
                <a:solidFill>
                  <a:schemeClr val="lt1"/>
                </a:solidFill>
                <a:latin typeface="Calibri"/>
                <a:ea typeface="Calibri"/>
                <a:cs typeface="Calibri"/>
                <a:sym typeface="Calibri"/>
              </a:rPr>
              <a:t>תלמידי בית הספר</a:t>
            </a:r>
            <a:endParaRPr lang="he-IL" dirty="0"/>
          </a:p>
        </p:txBody>
      </p:sp>
    </p:spTree>
    <p:extLst>
      <p:ext uri="{BB962C8B-B14F-4D97-AF65-F5344CB8AC3E}">
        <p14:creationId xmlns:p14="http://schemas.microsoft.com/office/powerpoint/2010/main" val="337697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5"/>
          <p:cNvSpPr>
            <a:spLocks noGrp="1"/>
          </p:cNvSpPr>
          <p:nvPr>
            <p:ph type="title" idx="4294967295"/>
          </p:nvPr>
        </p:nvSpPr>
        <p:spPr>
          <a:xfrm>
            <a:off x="2284506" y="603677"/>
            <a:ext cx="7622989" cy="738623"/>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סוגי פרויקטים</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grpSp>
        <p:nvGrpSpPr>
          <p:cNvPr id="391" name="Google Shape;391;p35">
            <a:extLst>
              <a:ext uri="{C183D7F6-B498-43B3-948B-1728B52AA6E4}">
                <adec:decorative xmlns:adec="http://schemas.microsoft.com/office/drawing/2017/decorative" val="1"/>
              </a:ext>
            </a:extLst>
          </p:cNvPr>
          <p:cNvGrpSpPr/>
          <p:nvPr/>
        </p:nvGrpSpPr>
        <p:grpSpPr>
          <a:xfrm>
            <a:off x="4887358" y="2064762"/>
            <a:ext cx="2417287" cy="830727"/>
            <a:chOff x="3890946" y="1881271"/>
            <a:chExt cx="1362108" cy="425548"/>
          </a:xfrm>
        </p:grpSpPr>
        <p:sp>
          <p:nvSpPr>
            <p:cNvPr id="392" name="Google Shape;392;p35"/>
            <p:cNvSpPr/>
            <p:nvPr/>
          </p:nvSpPr>
          <p:spPr>
            <a:xfrm>
              <a:off x="3890946" y="1886714"/>
              <a:ext cx="1362108" cy="351692"/>
            </a:xfrm>
            <a:prstGeom prst="roundRect">
              <a:avLst>
                <a:gd name="adj" fmla="val 3922"/>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1" i="0" u="none" strike="noStrike" cap="none">
                <a:solidFill>
                  <a:schemeClr val="lt1"/>
                </a:solidFill>
                <a:latin typeface="Calibri"/>
                <a:ea typeface="Calibri"/>
                <a:cs typeface="Calibri"/>
                <a:sym typeface="Calibri"/>
              </a:endParaRPr>
            </a:p>
          </p:txBody>
        </p:sp>
        <p:sp>
          <p:nvSpPr>
            <p:cNvPr id="386" name="Google Shape;386;p35"/>
            <p:cNvSpPr/>
            <p:nvPr/>
          </p:nvSpPr>
          <p:spPr>
            <a:xfrm>
              <a:off x="3890946" y="1881271"/>
              <a:ext cx="1362108" cy="425548"/>
            </a:xfrm>
            <a:prstGeom prst="roundRect">
              <a:avLst>
                <a:gd name="adj" fmla="val 3922"/>
              </a:avLst>
            </a:prstGeom>
            <a:solidFill>
              <a:srgbClr val="1560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1" i="0" u="none" strike="noStrike" cap="none">
                <a:solidFill>
                  <a:schemeClr val="lt1"/>
                </a:solidFill>
                <a:latin typeface="Calibri"/>
                <a:ea typeface="Calibri"/>
                <a:cs typeface="Calibri"/>
                <a:sym typeface="Calibri"/>
              </a:endParaRPr>
            </a:p>
          </p:txBody>
        </p:sp>
      </p:grpSp>
      <p:sp>
        <p:nvSpPr>
          <p:cNvPr id="393" name="Google Shape;393;p35"/>
          <p:cNvSpPr txBox="1"/>
          <p:nvPr/>
        </p:nvSpPr>
        <p:spPr>
          <a:xfrm>
            <a:off x="5138051" y="2182245"/>
            <a:ext cx="1915910" cy="58477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IL" sz="1600" b="1" i="0" u="none" strike="noStrike" cap="none" dirty="0">
                <a:solidFill>
                  <a:schemeClr val="lt1"/>
                </a:solidFill>
                <a:latin typeface="Calibri"/>
                <a:ea typeface="Calibri"/>
                <a:cs typeface="Calibri"/>
                <a:sym typeface="Calibri"/>
              </a:rPr>
              <a:t>אקטיביזם והובלת שינוי</a:t>
            </a:r>
            <a:endParaRPr dirty="0"/>
          </a:p>
          <a:p>
            <a:pPr marL="0" marR="0" lvl="0" indent="0" algn="ctr" rtl="1">
              <a:lnSpc>
                <a:spcPct val="100000"/>
              </a:lnSpc>
              <a:spcBef>
                <a:spcPts val="0"/>
              </a:spcBef>
              <a:spcAft>
                <a:spcPts val="0"/>
              </a:spcAft>
              <a:buNone/>
            </a:pPr>
            <a:r>
              <a:rPr lang="iw-IL" sz="1600" b="1" i="0" u="none" strike="noStrike" cap="none" dirty="0">
                <a:solidFill>
                  <a:schemeClr val="lt1"/>
                </a:solidFill>
                <a:latin typeface="Calibri"/>
                <a:ea typeface="Calibri"/>
                <a:cs typeface="Calibri"/>
                <a:sym typeface="Calibri"/>
              </a:rPr>
              <a:t> למען הסביבה</a:t>
            </a:r>
            <a:endParaRPr dirty="0"/>
          </a:p>
        </p:txBody>
      </p:sp>
      <p:sp>
        <p:nvSpPr>
          <p:cNvPr id="383" name="Google Shape;383;p35">
            <a:extLst>
              <a:ext uri="{C183D7F6-B498-43B3-948B-1728B52AA6E4}">
                <adec:decorative xmlns:adec="http://schemas.microsoft.com/office/drawing/2017/decorative" val="1"/>
              </a:ext>
            </a:extLst>
          </p:cNvPr>
          <p:cNvSpPr/>
          <p:nvPr/>
        </p:nvSpPr>
        <p:spPr>
          <a:xfrm>
            <a:off x="7931126" y="3607335"/>
            <a:ext cx="1816144" cy="589341"/>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384" name="Google Shape;384;p35"/>
          <p:cNvSpPr txBox="1"/>
          <p:nvPr/>
        </p:nvSpPr>
        <p:spPr>
          <a:xfrm>
            <a:off x="8204249" y="3718903"/>
            <a:ext cx="1269899" cy="33855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IL" sz="1600" b="0" i="0" u="none" strike="noStrike" cap="none" dirty="0">
                <a:solidFill>
                  <a:srgbClr val="427128"/>
                </a:solidFill>
                <a:latin typeface="Calibri"/>
                <a:ea typeface="Calibri"/>
                <a:cs typeface="Calibri"/>
                <a:sym typeface="Calibri"/>
              </a:rPr>
              <a:t>שינוי התנהגות</a:t>
            </a:r>
            <a:endParaRPr dirty="0">
              <a:solidFill>
                <a:srgbClr val="427128"/>
              </a:solidFill>
            </a:endParaRPr>
          </a:p>
        </p:txBody>
      </p:sp>
      <p:sp>
        <p:nvSpPr>
          <p:cNvPr id="377" name="Google Shape;377;p35">
            <a:extLst>
              <a:ext uri="{C183D7F6-B498-43B3-948B-1728B52AA6E4}">
                <adec:decorative xmlns:adec="http://schemas.microsoft.com/office/drawing/2017/decorative" val="1"/>
              </a:ext>
            </a:extLst>
          </p:cNvPr>
          <p:cNvSpPr/>
          <p:nvPr/>
        </p:nvSpPr>
        <p:spPr>
          <a:xfrm>
            <a:off x="5187928" y="3607335"/>
            <a:ext cx="1816144" cy="589341"/>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378" name="Google Shape;378;p35"/>
          <p:cNvSpPr txBox="1"/>
          <p:nvPr/>
        </p:nvSpPr>
        <p:spPr>
          <a:xfrm>
            <a:off x="5525176" y="3718903"/>
            <a:ext cx="1141659" cy="33855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IL" sz="1600" b="0" i="0" u="none" strike="noStrike" cap="none" dirty="0">
                <a:solidFill>
                  <a:srgbClr val="427128"/>
                </a:solidFill>
                <a:latin typeface="Calibri"/>
                <a:ea typeface="Calibri"/>
                <a:cs typeface="Calibri"/>
                <a:sym typeface="Calibri"/>
              </a:rPr>
              <a:t>שינוי מדיניות</a:t>
            </a:r>
            <a:endParaRPr dirty="0">
              <a:solidFill>
                <a:srgbClr val="427128"/>
              </a:solidFill>
            </a:endParaRPr>
          </a:p>
        </p:txBody>
      </p:sp>
      <p:sp>
        <p:nvSpPr>
          <p:cNvPr id="380" name="Google Shape;380;p35">
            <a:extLst>
              <a:ext uri="{C183D7F6-B498-43B3-948B-1728B52AA6E4}">
                <adec:decorative xmlns:adec="http://schemas.microsoft.com/office/drawing/2017/decorative" val="1"/>
              </a:ext>
            </a:extLst>
          </p:cNvPr>
          <p:cNvSpPr/>
          <p:nvPr/>
        </p:nvSpPr>
        <p:spPr>
          <a:xfrm>
            <a:off x="2444727" y="3607335"/>
            <a:ext cx="1816144" cy="589341"/>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381" name="Google Shape;381;p35"/>
          <p:cNvSpPr txBox="1"/>
          <p:nvPr/>
        </p:nvSpPr>
        <p:spPr>
          <a:xfrm>
            <a:off x="2924638" y="3718903"/>
            <a:ext cx="856325" cy="33855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IL" sz="1600" b="0" i="0" u="none" strike="noStrike" cap="none" dirty="0">
                <a:solidFill>
                  <a:srgbClr val="427128"/>
                </a:solidFill>
                <a:latin typeface="Calibri"/>
                <a:ea typeface="Calibri"/>
                <a:cs typeface="Calibri"/>
                <a:sym typeface="Calibri"/>
              </a:rPr>
              <a:t>שינוי פיזי</a:t>
            </a:r>
            <a:endParaRPr dirty="0">
              <a:solidFill>
                <a:srgbClr val="427128"/>
              </a:solidFill>
            </a:endParaRPr>
          </a:p>
        </p:txBody>
      </p:sp>
      <p:cxnSp>
        <p:nvCxnSpPr>
          <p:cNvPr id="385" name="Google Shape;385;p35">
            <a:extLst>
              <a:ext uri="{C183D7F6-B498-43B3-948B-1728B52AA6E4}">
                <adec:decorative xmlns:adec="http://schemas.microsoft.com/office/drawing/2017/decorative" val="1"/>
              </a:ext>
            </a:extLst>
          </p:cNvPr>
          <p:cNvCxnSpPr>
            <a:stCxn id="386" idx="2"/>
            <a:endCxn id="377" idx="0"/>
          </p:cNvCxnSpPr>
          <p:nvPr/>
        </p:nvCxnSpPr>
        <p:spPr>
          <a:xfrm>
            <a:off x="6096002" y="2895489"/>
            <a:ext cx="0" cy="711900"/>
          </a:xfrm>
          <a:prstGeom prst="straightConnector1">
            <a:avLst/>
          </a:prstGeom>
          <a:noFill/>
          <a:ln w="9525" cap="flat" cmpd="sng">
            <a:solidFill>
              <a:schemeClr val="lt1"/>
            </a:solidFill>
            <a:prstDash val="solid"/>
            <a:round/>
            <a:headEnd type="none" w="sm" len="sm"/>
            <a:tailEnd type="none" w="sm" len="sm"/>
          </a:ln>
        </p:spPr>
      </p:cxnSp>
      <p:cxnSp>
        <p:nvCxnSpPr>
          <p:cNvPr id="387" name="Google Shape;387;p35">
            <a:extLst>
              <a:ext uri="{C183D7F6-B498-43B3-948B-1728B52AA6E4}">
                <adec:decorative xmlns:adec="http://schemas.microsoft.com/office/drawing/2017/decorative" val="1"/>
              </a:ext>
            </a:extLst>
          </p:cNvPr>
          <p:cNvCxnSpPr>
            <a:endCxn id="380" idx="0"/>
          </p:cNvCxnSpPr>
          <p:nvPr/>
        </p:nvCxnSpPr>
        <p:spPr>
          <a:xfrm>
            <a:off x="3352799" y="3274635"/>
            <a:ext cx="0" cy="332700"/>
          </a:xfrm>
          <a:prstGeom prst="straightConnector1">
            <a:avLst/>
          </a:prstGeom>
          <a:noFill/>
          <a:ln w="9525" cap="flat" cmpd="sng">
            <a:solidFill>
              <a:schemeClr val="lt1"/>
            </a:solidFill>
            <a:prstDash val="solid"/>
            <a:round/>
            <a:headEnd type="none" w="sm" len="sm"/>
            <a:tailEnd type="none" w="sm" len="sm"/>
          </a:ln>
        </p:spPr>
      </p:cxnSp>
      <p:cxnSp>
        <p:nvCxnSpPr>
          <p:cNvPr id="388" name="Google Shape;388;p35">
            <a:extLst>
              <a:ext uri="{C183D7F6-B498-43B3-948B-1728B52AA6E4}">
                <adec:decorative xmlns:adec="http://schemas.microsoft.com/office/drawing/2017/decorative" val="1"/>
              </a:ext>
            </a:extLst>
          </p:cNvPr>
          <p:cNvCxnSpPr>
            <a:endCxn id="383" idx="0"/>
          </p:cNvCxnSpPr>
          <p:nvPr/>
        </p:nvCxnSpPr>
        <p:spPr>
          <a:xfrm>
            <a:off x="8839198" y="3274635"/>
            <a:ext cx="0" cy="332700"/>
          </a:xfrm>
          <a:prstGeom prst="straightConnector1">
            <a:avLst/>
          </a:prstGeom>
          <a:noFill/>
          <a:ln w="9525" cap="flat" cmpd="sng">
            <a:solidFill>
              <a:schemeClr val="lt1"/>
            </a:solidFill>
            <a:prstDash val="solid"/>
            <a:round/>
            <a:headEnd type="none" w="sm" len="sm"/>
            <a:tailEnd type="none" w="sm" len="sm"/>
          </a:ln>
        </p:spPr>
      </p:cxnSp>
      <p:cxnSp>
        <p:nvCxnSpPr>
          <p:cNvPr id="389" name="Google Shape;389;p35">
            <a:extLst>
              <a:ext uri="{C183D7F6-B498-43B3-948B-1728B52AA6E4}">
                <adec:decorative xmlns:adec="http://schemas.microsoft.com/office/drawing/2017/decorative" val="1"/>
              </a:ext>
            </a:extLst>
          </p:cNvPr>
          <p:cNvCxnSpPr/>
          <p:nvPr/>
        </p:nvCxnSpPr>
        <p:spPr>
          <a:xfrm>
            <a:off x="3352799" y="3274614"/>
            <a:ext cx="54864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cxnSp>
        <p:nvCxnSpPr>
          <p:cNvPr id="413" name="Google Shape;413;p36">
            <a:extLst>
              <a:ext uri="{C183D7F6-B498-43B3-948B-1728B52AA6E4}">
                <adec:decorative xmlns:adec="http://schemas.microsoft.com/office/drawing/2017/decorative" val="1"/>
              </a:ext>
            </a:extLst>
          </p:cNvPr>
          <p:cNvCxnSpPr/>
          <p:nvPr/>
        </p:nvCxnSpPr>
        <p:spPr>
          <a:xfrm>
            <a:off x="1594173" y="3201091"/>
            <a:ext cx="9191222" cy="0"/>
          </a:xfrm>
          <a:prstGeom prst="straightConnector1">
            <a:avLst/>
          </a:prstGeom>
          <a:noFill/>
          <a:ln w="9525" cap="flat" cmpd="sng">
            <a:solidFill>
              <a:schemeClr val="lt1"/>
            </a:solidFill>
            <a:prstDash val="solid"/>
            <a:round/>
            <a:headEnd type="none" w="sm" len="sm"/>
            <a:tailEnd type="none" w="sm" len="sm"/>
          </a:ln>
        </p:spPr>
      </p:cxnSp>
      <p:sp>
        <p:nvSpPr>
          <p:cNvPr id="399" name="Google Shape;399;p36"/>
          <p:cNvSpPr>
            <a:spLocks noGrp="1"/>
          </p:cNvSpPr>
          <p:nvPr>
            <p:ph type="title" idx="4294967295"/>
          </p:nvPr>
        </p:nvSpPr>
        <p:spPr>
          <a:xfrm>
            <a:off x="2284506" y="603677"/>
            <a:ext cx="7622989" cy="738623"/>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סוגי פרויקטים</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cxnSp>
        <p:nvCxnSpPr>
          <p:cNvPr id="400" name="Google Shape;400;p36"/>
          <p:cNvCxnSpPr>
            <a:stCxn id="401" idx="2"/>
            <a:endCxn id="402" idx="0"/>
          </p:cNvCxnSpPr>
          <p:nvPr/>
        </p:nvCxnSpPr>
        <p:spPr>
          <a:xfrm>
            <a:off x="6096002" y="2561667"/>
            <a:ext cx="0" cy="344700"/>
          </a:xfrm>
          <a:prstGeom prst="straightConnector1">
            <a:avLst/>
          </a:prstGeom>
          <a:noFill/>
          <a:ln w="9525" cap="flat" cmpd="sng">
            <a:solidFill>
              <a:schemeClr val="lt1"/>
            </a:solidFill>
            <a:prstDash val="solid"/>
            <a:round/>
            <a:headEnd type="none" w="sm" len="sm"/>
            <a:tailEnd type="none" w="sm" len="sm"/>
          </a:ln>
        </p:spPr>
      </p:cxnSp>
      <p:grpSp>
        <p:nvGrpSpPr>
          <p:cNvPr id="404" name="Google Shape;404;p36">
            <a:extLst>
              <a:ext uri="{C183D7F6-B498-43B3-948B-1728B52AA6E4}">
                <adec:decorative xmlns:adec="http://schemas.microsoft.com/office/drawing/2017/decorative" val="1"/>
              </a:ext>
            </a:extLst>
          </p:cNvPr>
          <p:cNvGrpSpPr/>
          <p:nvPr/>
        </p:nvGrpSpPr>
        <p:grpSpPr>
          <a:xfrm>
            <a:off x="4887358" y="1730940"/>
            <a:ext cx="2417287" cy="830727"/>
            <a:chOff x="3890946" y="1881271"/>
            <a:chExt cx="1362108" cy="425548"/>
          </a:xfrm>
        </p:grpSpPr>
        <p:sp>
          <p:nvSpPr>
            <p:cNvPr id="405" name="Google Shape;405;p36"/>
            <p:cNvSpPr/>
            <p:nvPr/>
          </p:nvSpPr>
          <p:spPr>
            <a:xfrm>
              <a:off x="3890946" y="1886714"/>
              <a:ext cx="1362108" cy="351692"/>
            </a:xfrm>
            <a:prstGeom prst="roundRect">
              <a:avLst>
                <a:gd name="adj" fmla="val 3922"/>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1" i="0" u="none" strike="noStrike" cap="none">
                <a:solidFill>
                  <a:schemeClr val="lt1"/>
                </a:solidFill>
                <a:latin typeface="Calibri"/>
                <a:ea typeface="Calibri"/>
                <a:cs typeface="Calibri"/>
                <a:sym typeface="Calibri"/>
              </a:endParaRPr>
            </a:p>
          </p:txBody>
        </p:sp>
        <p:sp>
          <p:nvSpPr>
            <p:cNvPr id="401" name="Google Shape;401;p36"/>
            <p:cNvSpPr/>
            <p:nvPr/>
          </p:nvSpPr>
          <p:spPr>
            <a:xfrm>
              <a:off x="3890946" y="1881271"/>
              <a:ext cx="1362108" cy="425548"/>
            </a:xfrm>
            <a:prstGeom prst="roundRect">
              <a:avLst>
                <a:gd name="adj" fmla="val 3922"/>
              </a:avLst>
            </a:prstGeom>
            <a:solidFill>
              <a:srgbClr val="1560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1" i="0" u="none" strike="noStrike" cap="none">
                <a:solidFill>
                  <a:schemeClr val="lt1"/>
                </a:solidFill>
                <a:latin typeface="Calibri"/>
                <a:ea typeface="Calibri"/>
                <a:cs typeface="Calibri"/>
                <a:sym typeface="Calibri"/>
              </a:endParaRPr>
            </a:p>
          </p:txBody>
        </p:sp>
      </p:grpSp>
      <p:sp>
        <p:nvSpPr>
          <p:cNvPr id="406" name="Google Shape;406;p36"/>
          <p:cNvSpPr txBox="1"/>
          <p:nvPr/>
        </p:nvSpPr>
        <p:spPr>
          <a:xfrm>
            <a:off x="5138051" y="1848423"/>
            <a:ext cx="1915910" cy="58477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w-IL" sz="1600" b="1" i="0" u="none" strike="noStrike" cap="none" dirty="0">
                <a:solidFill>
                  <a:schemeClr val="lt1"/>
                </a:solidFill>
                <a:latin typeface="Calibri"/>
                <a:ea typeface="Calibri"/>
                <a:cs typeface="Calibri"/>
                <a:sym typeface="Calibri"/>
              </a:rPr>
              <a:t>אקטיביזם והובלת שינוי</a:t>
            </a:r>
            <a:endParaRPr dirty="0"/>
          </a:p>
          <a:p>
            <a:pPr marL="0" marR="0" lvl="0" indent="0" algn="ctr" rtl="0">
              <a:lnSpc>
                <a:spcPct val="100000"/>
              </a:lnSpc>
              <a:spcBef>
                <a:spcPts val="0"/>
              </a:spcBef>
              <a:spcAft>
                <a:spcPts val="0"/>
              </a:spcAft>
              <a:buNone/>
            </a:pPr>
            <a:r>
              <a:rPr lang="iw-IL" sz="1600" b="1" i="0" u="none" strike="noStrike" cap="none" dirty="0">
                <a:solidFill>
                  <a:schemeClr val="lt1"/>
                </a:solidFill>
                <a:latin typeface="Calibri"/>
                <a:ea typeface="Calibri"/>
                <a:cs typeface="Calibri"/>
                <a:sym typeface="Calibri"/>
              </a:rPr>
              <a:t> למען הסביבה</a:t>
            </a:r>
            <a:endParaRPr dirty="0"/>
          </a:p>
        </p:txBody>
      </p:sp>
      <p:sp>
        <p:nvSpPr>
          <p:cNvPr id="402" name="Google Shape;402;p36">
            <a:extLst>
              <a:ext uri="{C183D7F6-B498-43B3-948B-1728B52AA6E4}">
                <adec:decorative xmlns:adec="http://schemas.microsoft.com/office/drawing/2017/decorative" val="1"/>
              </a:ext>
            </a:extLst>
          </p:cNvPr>
          <p:cNvSpPr/>
          <p:nvPr/>
        </p:nvSpPr>
        <p:spPr>
          <a:xfrm>
            <a:off x="5187928" y="2906421"/>
            <a:ext cx="1816144" cy="589341"/>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15" name="Google Shape;415;p36"/>
          <p:cNvSpPr txBox="1"/>
          <p:nvPr/>
        </p:nvSpPr>
        <p:spPr>
          <a:xfrm>
            <a:off x="5330637" y="3017989"/>
            <a:ext cx="1530750" cy="338514"/>
          </a:xfrm>
          <a:prstGeom prst="rect">
            <a:avLst/>
          </a:prstGeom>
          <a:noFill/>
          <a:ln>
            <a:noFill/>
          </a:ln>
        </p:spPr>
        <p:txBody>
          <a:bodyPr spcFirstLastPara="1" wrap="square" lIns="91425" tIns="45700" rIns="91425" bIns="45700" anchor="t" anchorCtr="0">
            <a:spAutoFit/>
          </a:bodyPr>
          <a:lstStyle/>
          <a:p>
            <a:pPr lvl="0" algn="ctr" rtl="1"/>
            <a:r>
              <a:rPr lang="iw-IL" sz="1600" dirty="0">
                <a:solidFill>
                  <a:srgbClr val="427128"/>
                </a:solidFill>
                <a:latin typeface="Calibri"/>
                <a:ea typeface="Calibri"/>
                <a:cs typeface="Calibri"/>
                <a:sym typeface="Calibri"/>
              </a:rPr>
              <a:t>שינוי התנהגותי</a:t>
            </a:r>
            <a:endParaRPr lang="iw-IL" sz="1600" dirty="0">
              <a:solidFill>
                <a:srgbClr val="427128"/>
              </a:solidFill>
            </a:endParaRPr>
          </a:p>
        </p:txBody>
      </p:sp>
      <p:sp>
        <p:nvSpPr>
          <p:cNvPr id="419" name="Google Shape;419;p36">
            <a:extLst>
              <a:ext uri="{C183D7F6-B498-43B3-948B-1728B52AA6E4}">
                <adec:decorative xmlns:adec="http://schemas.microsoft.com/office/drawing/2017/decorative" val="1"/>
              </a:ext>
            </a:extLst>
          </p:cNvPr>
          <p:cNvSpPr/>
          <p:nvPr/>
        </p:nvSpPr>
        <p:spPr>
          <a:xfrm>
            <a:off x="9734076" y="3821080"/>
            <a:ext cx="2051172" cy="742591"/>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20" name="Google Shape;420;p36"/>
          <p:cNvSpPr txBox="1"/>
          <p:nvPr/>
        </p:nvSpPr>
        <p:spPr>
          <a:xfrm>
            <a:off x="9690512" y="4023097"/>
            <a:ext cx="2057315" cy="33855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IL" sz="1600" dirty="0">
                <a:solidFill>
                  <a:srgbClr val="427128"/>
                </a:solidFill>
                <a:latin typeface="Calibri"/>
                <a:ea typeface="Calibri"/>
                <a:cs typeface="Calibri"/>
                <a:sym typeface="Calibri"/>
              </a:rPr>
              <a:t>הדרכה</a:t>
            </a:r>
            <a:endParaRPr sz="1600" dirty="0">
              <a:solidFill>
                <a:srgbClr val="427128"/>
              </a:solidFill>
              <a:latin typeface="Calibri"/>
              <a:ea typeface="Calibri"/>
              <a:cs typeface="Calibri"/>
            </a:endParaRPr>
          </a:p>
        </p:txBody>
      </p:sp>
      <p:sp>
        <p:nvSpPr>
          <p:cNvPr id="422" name="Google Shape;422;p36">
            <a:extLst>
              <a:ext uri="{C183D7F6-B498-43B3-948B-1728B52AA6E4}">
                <adec:decorative xmlns:adec="http://schemas.microsoft.com/office/drawing/2017/decorative" val="1"/>
              </a:ext>
            </a:extLst>
          </p:cNvPr>
          <p:cNvSpPr/>
          <p:nvPr/>
        </p:nvSpPr>
        <p:spPr>
          <a:xfrm>
            <a:off x="9528687" y="5254046"/>
            <a:ext cx="2443785" cy="946973"/>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23" name="Google Shape;423;p36"/>
          <p:cNvSpPr txBox="1"/>
          <p:nvPr/>
        </p:nvSpPr>
        <p:spPr>
          <a:xfrm>
            <a:off x="9528687" y="5314825"/>
            <a:ext cx="2443784" cy="830956"/>
          </a:xfrm>
          <a:prstGeom prst="rect">
            <a:avLst/>
          </a:prstGeom>
          <a:noFill/>
          <a:ln>
            <a:noFill/>
          </a:ln>
        </p:spPr>
        <p:txBody>
          <a:bodyPr spcFirstLastPara="1" wrap="square" lIns="91425" tIns="45700" rIns="91425" bIns="45700" anchor="t" anchorCtr="0">
            <a:spAutoFit/>
          </a:bodyPr>
          <a:lstStyle/>
          <a:p>
            <a:pPr marL="0" indent="0" algn="ctr" rtl="1">
              <a:buFont typeface="Arial"/>
              <a:buNone/>
            </a:pPr>
            <a:r>
              <a:rPr lang="iw-IL" sz="1600" dirty="0">
                <a:solidFill>
                  <a:srgbClr val="427128"/>
                </a:solidFill>
                <a:latin typeface="Calibri"/>
                <a:ea typeface="Calibri"/>
                <a:cs typeface="Calibri"/>
                <a:sym typeface="Calibri"/>
              </a:rPr>
              <a:t>לגילאים נמוכים יותר/ </a:t>
            </a:r>
            <a:endParaRPr sz="1600" dirty="0">
              <a:solidFill>
                <a:srgbClr val="427128"/>
              </a:solidFill>
              <a:latin typeface="Calibri"/>
              <a:ea typeface="Calibri"/>
              <a:cs typeface="Calibri"/>
            </a:endParaRPr>
          </a:p>
          <a:p>
            <a:pPr marL="0" indent="0" algn="ctr" rtl="1">
              <a:buFont typeface="Arial"/>
              <a:buNone/>
            </a:pPr>
            <a:r>
              <a:rPr lang="iw-IL" sz="1600" dirty="0">
                <a:solidFill>
                  <a:srgbClr val="427128"/>
                </a:solidFill>
                <a:latin typeface="Calibri"/>
                <a:ea typeface="Calibri"/>
                <a:cs typeface="Calibri"/>
                <a:sym typeface="Calibri"/>
              </a:rPr>
              <a:t>בכיתות בית הספר /</a:t>
            </a:r>
            <a:endParaRPr sz="1600" dirty="0">
              <a:solidFill>
                <a:srgbClr val="427128"/>
              </a:solidFill>
              <a:latin typeface="Calibri"/>
              <a:ea typeface="Calibri"/>
              <a:cs typeface="Calibri"/>
            </a:endParaRPr>
          </a:p>
          <a:p>
            <a:pPr marL="0" indent="0" algn="ctr" rtl="1">
              <a:buFont typeface="Arial"/>
              <a:buNone/>
            </a:pPr>
            <a:r>
              <a:rPr lang="iw-IL" sz="1600" dirty="0">
                <a:solidFill>
                  <a:srgbClr val="427128"/>
                </a:solidFill>
                <a:latin typeface="Calibri"/>
                <a:ea typeface="Calibri"/>
                <a:cs typeface="Calibri"/>
                <a:sym typeface="Calibri"/>
              </a:rPr>
              <a:t>הורים</a:t>
            </a:r>
            <a:r>
              <a:rPr lang="he-IL" sz="1600" dirty="0">
                <a:solidFill>
                  <a:srgbClr val="427128"/>
                </a:solidFill>
                <a:latin typeface="Calibri"/>
                <a:ea typeface="Calibri"/>
                <a:cs typeface="Calibri"/>
                <a:sym typeface="Calibri"/>
              </a:rPr>
              <a:t> </a:t>
            </a:r>
            <a:r>
              <a:rPr lang="iw-IL" sz="1600" dirty="0">
                <a:solidFill>
                  <a:srgbClr val="427128"/>
                </a:solidFill>
                <a:latin typeface="Calibri"/>
                <a:ea typeface="Calibri"/>
                <a:cs typeface="Calibri"/>
                <a:sym typeface="Calibri"/>
              </a:rPr>
              <a:t>/</a:t>
            </a:r>
            <a:r>
              <a:rPr lang="he-IL" sz="1600" dirty="0">
                <a:solidFill>
                  <a:srgbClr val="427128"/>
                </a:solidFill>
                <a:latin typeface="Calibri"/>
                <a:ea typeface="Calibri"/>
                <a:cs typeface="Calibri"/>
                <a:sym typeface="Calibri"/>
              </a:rPr>
              <a:t> </a:t>
            </a:r>
            <a:r>
              <a:rPr lang="iw-IL" sz="1600" dirty="0">
                <a:solidFill>
                  <a:srgbClr val="427128"/>
                </a:solidFill>
                <a:latin typeface="Calibri"/>
                <a:ea typeface="Calibri"/>
                <a:cs typeface="Calibri"/>
                <a:sym typeface="Calibri"/>
              </a:rPr>
              <a:t>קהילה/ </a:t>
            </a:r>
            <a:r>
              <a:rPr lang="he-IL" sz="1600" dirty="0">
                <a:solidFill>
                  <a:srgbClr val="427128"/>
                </a:solidFill>
                <a:latin typeface="Calibri"/>
                <a:ea typeface="Calibri"/>
                <a:cs typeface="Calibri"/>
                <a:sym typeface="Calibri"/>
              </a:rPr>
              <a:t> </a:t>
            </a:r>
            <a:r>
              <a:rPr lang="iw-IL" sz="1600" dirty="0">
                <a:solidFill>
                  <a:srgbClr val="427128"/>
                </a:solidFill>
                <a:latin typeface="Calibri"/>
                <a:ea typeface="Calibri"/>
                <a:cs typeface="Calibri"/>
                <a:sym typeface="Calibri"/>
              </a:rPr>
              <a:t>עובדי העירייה</a:t>
            </a:r>
            <a:endParaRPr sz="1600" dirty="0">
              <a:solidFill>
                <a:srgbClr val="427128"/>
              </a:solidFill>
              <a:latin typeface="Calibri"/>
              <a:ea typeface="Calibri"/>
              <a:cs typeface="Calibri"/>
            </a:endParaRPr>
          </a:p>
        </p:txBody>
      </p:sp>
      <p:sp>
        <p:nvSpPr>
          <p:cNvPr id="408" name="Google Shape;408;p36">
            <a:extLst>
              <a:ext uri="{C183D7F6-B498-43B3-948B-1728B52AA6E4}">
                <adec:decorative xmlns:adec="http://schemas.microsoft.com/office/drawing/2017/decorative" val="1"/>
              </a:ext>
            </a:extLst>
          </p:cNvPr>
          <p:cNvSpPr/>
          <p:nvPr/>
        </p:nvSpPr>
        <p:spPr>
          <a:xfrm>
            <a:off x="7048933" y="3821080"/>
            <a:ext cx="2051172" cy="742591"/>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09" name="Google Shape;409;p36"/>
          <p:cNvSpPr txBox="1"/>
          <p:nvPr/>
        </p:nvSpPr>
        <p:spPr>
          <a:xfrm>
            <a:off x="7005369" y="4023097"/>
            <a:ext cx="2057315" cy="338555"/>
          </a:xfrm>
          <a:prstGeom prst="rect">
            <a:avLst/>
          </a:prstGeom>
          <a:noFill/>
          <a:ln>
            <a:noFill/>
          </a:ln>
        </p:spPr>
        <p:txBody>
          <a:bodyPr spcFirstLastPara="1" wrap="square" lIns="91425" tIns="45700" rIns="91425" bIns="45700" anchor="t" anchorCtr="0">
            <a:spAutoFit/>
          </a:bodyPr>
          <a:lstStyle/>
          <a:p>
            <a:pPr marL="0" indent="0" algn="ctr" rtl="1">
              <a:buFont typeface="Arial"/>
              <a:buNone/>
            </a:pPr>
            <a:r>
              <a:rPr lang="iw-IL" sz="1600" dirty="0">
                <a:solidFill>
                  <a:srgbClr val="427128"/>
                </a:solidFill>
                <a:latin typeface="Calibri"/>
                <a:ea typeface="Calibri"/>
                <a:cs typeface="Calibri"/>
                <a:sym typeface="Calibri"/>
              </a:rPr>
              <a:t>הסברה/ </a:t>
            </a:r>
            <a:r>
              <a:rPr lang="he-IL" sz="1600" dirty="0">
                <a:solidFill>
                  <a:srgbClr val="427128"/>
                </a:solidFill>
                <a:latin typeface="Calibri"/>
                <a:ea typeface="Calibri"/>
                <a:cs typeface="Calibri"/>
                <a:sym typeface="Calibri"/>
              </a:rPr>
              <a:t> </a:t>
            </a:r>
            <a:r>
              <a:rPr lang="iw-IL" sz="1600" dirty="0">
                <a:solidFill>
                  <a:srgbClr val="427128"/>
                </a:solidFill>
                <a:latin typeface="Calibri"/>
                <a:ea typeface="Calibri"/>
                <a:cs typeface="Calibri"/>
                <a:sym typeface="Calibri"/>
              </a:rPr>
              <a:t>קמפיין</a:t>
            </a:r>
            <a:endParaRPr sz="1600" dirty="0">
              <a:solidFill>
                <a:srgbClr val="427128"/>
              </a:solidFill>
              <a:latin typeface="Calibri"/>
              <a:ea typeface="Calibri"/>
              <a:cs typeface="Calibri"/>
            </a:endParaRPr>
          </a:p>
        </p:txBody>
      </p:sp>
      <p:sp>
        <p:nvSpPr>
          <p:cNvPr id="411" name="Google Shape;411;p36">
            <a:extLst>
              <a:ext uri="{C183D7F6-B498-43B3-948B-1728B52AA6E4}">
                <adec:decorative xmlns:adec="http://schemas.microsoft.com/office/drawing/2017/decorative" val="1"/>
              </a:ext>
            </a:extLst>
          </p:cNvPr>
          <p:cNvSpPr/>
          <p:nvPr/>
        </p:nvSpPr>
        <p:spPr>
          <a:xfrm>
            <a:off x="6847993" y="5254041"/>
            <a:ext cx="2443785" cy="946972"/>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12" name="Google Shape;412;p36"/>
          <p:cNvSpPr txBox="1"/>
          <p:nvPr/>
        </p:nvSpPr>
        <p:spPr>
          <a:xfrm>
            <a:off x="7261032" y="5430936"/>
            <a:ext cx="1617751" cy="584775"/>
          </a:xfrm>
          <a:prstGeom prst="rect">
            <a:avLst/>
          </a:prstGeom>
          <a:noFill/>
          <a:ln>
            <a:noFill/>
          </a:ln>
        </p:spPr>
        <p:txBody>
          <a:bodyPr spcFirstLastPara="1" wrap="square" lIns="91425" tIns="45700" rIns="91425" bIns="45700" anchor="t" anchorCtr="0">
            <a:spAutoFit/>
          </a:bodyPr>
          <a:lstStyle/>
          <a:p>
            <a:pPr marL="0" indent="0" algn="ctr" rtl="1">
              <a:buFont typeface="Arial"/>
              <a:buNone/>
            </a:pPr>
            <a:r>
              <a:rPr lang="iw-IL" sz="1600" dirty="0">
                <a:solidFill>
                  <a:srgbClr val="427128"/>
                </a:solidFill>
                <a:latin typeface="Calibri"/>
                <a:ea typeface="Calibri"/>
                <a:cs typeface="Calibri"/>
                <a:sym typeface="Calibri"/>
              </a:rPr>
              <a:t>ברשתות/ באמצעי </a:t>
            </a:r>
            <a:endParaRPr sz="1600" dirty="0">
              <a:solidFill>
                <a:srgbClr val="427128"/>
              </a:solidFill>
              <a:latin typeface="Calibri"/>
              <a:ea typeface="Calibri"/>
              <a:cs typeface="Calibri"/>
            </a:endParaRPr>
          </a:p>
          <a:p>
            <a:pPr marL="0" indent="0" algn="ctr" rtl="1">
              <a:buFont typeface="Arial"/>
              <a:buNone/>
            </a:pPr>
            <a:r>
              <a:rPr lang="iw-IL" sz="1600" dirty="0">
                <a:solidFill>
                  <a:srgbClr val="427128"/>
                </a:solidFill>
                <a:latin typeface="Calibri"/>
                <a:ea typeface="Calibri"/>
                <a:cs typeface="Calibri"/>
                <a:sym typeface="Calibri"/>
              </a:rPr>
              <a:t>מדיה שונים</a:t>
            </a:r>
            <a:endParaRPr sz="1600" dirty="0">
              <a:solidFill>
                <a:srgbClr val="427128"/>
              </a:solidFill>
              <a:latin typeface="Calibri"/>
              <a:ea typeface="Calibri"/>
              <a:cs typeface="Calibri"/>
            </a:endParaRPr>
          </a:p>
        </p:txBody>
      </p:sp>
      <p:cxnSp>
        <p:nvCxnSpPr>
          <p:cNvPr id="416" name="Google Shape;416;p36">
            <a:extLst>
              <a:ext uri="{C183D7F6-B498-43B3-948B-1728B52AA6E4}">
                <adec:decorative xmlns:adec="http://schemas.microsoft.com/office/drawing/2017/decorative" val="1"/>
              </a:ext>
            </a:extLst>
          </p:cNvPr>
          <p:cNvCxnSpPr/>
          <p:nvPr/>
        </p:nvCxnSpPr>
        <p:spPr>
          <a:xfrm>
            <a:off x="8100252" y="3187266"/>
            <a:ext cx="0" cy="684926"/>
          </a:xfrm>
          <a:prstGeom prst="straightConnector1">
            <a:avLst/>
          </a:prstGeom>
          <a:noFill/>
          <a:ln w="9525" cap="flat" cmpd="sng">
            <a:solidFill>
              <a:schemeClr val="lt1"/>
            </a:solidFill>
            <a:prstDash val="solid"/>
            <a:round/>
            <a:headEnd type="none" w="sm" len="sm"/>
            <a:tailEnd type="none" w="sm" len="sm"/>
          </a:ln>
        </p:spPr>
      </p:cxnSp>
      <p:cxnSp>
        <p:nvCxnSpPr>
          <p:cNvPr id="417" name="Google Shape;417;p36">
            <a:extLst>
              <a:ext uri="{C183D7F6-B498-43B3-948B-1728B52AA6E4}">
                <adec:decorative xmlns:adec="http://schemas.microsoft.com/office/drawing/2017/decorative" val="1"/>
              </a:ext>
            </a:extLst>
          </p:cNvPr>
          <p:cNvCxnSpPr>
            <a:stCxn id="408" idx="2"/>
            <a:endCxn id="411" idx="0"/>
          </p:cNvCxnSpPr>
          <p:nvPr/>
        </p:nvCxnSpPr>
        <p:spPr>
          <a:xfrm flipH="1">
            <a:off x="8070019" y="4563671"/>
            <a:ext cx="4500" cy="690300"/>
          </a:xfrm>
          <a:prstGeom prst="straightConnector1">
            <a:avLst/>
          </a:prstGeom>
          <a:noFill/>
          <a:ln w="9525" cap="flat" cmpd="sng">
            <a:solidFill>
              <a:schemeClr val="lt1"/>
            </a:solidFill>
            <a:prstDash val="solid"/>
            <a:round/>
            <a:headEnd type="none" w="sm" len="sm"/>
            <a:tailEnd type="none" w="sm" len="sm"/>
          </a:ln>
        </p:spPr>
      </p:cxnSp>
      <p:cxnSp>
        <p:nvCxnSpPr>
          <p:cNvPr id="424" name="Google Shape;424;p36">
            <a:extLst>
              <a:ext uri="{C183D7F6-B498-43B3-948B-1728B52AA6E4}">
                <adec:decorative xmlns:adec="http://schemas.microsoft.com/office/drawing/2017/decorative" val="1"/>
              </a:ext>
            </a:extLst>
          </p:cNvPr>
          <p:cNvCxnSpPr/>
          <p:nvPr/>
        </p:nvCxnSpPr>
        <p:spPr>
          <a:xfrm>
            <a:off x="10785395" y="3187266"/>
            <a:ext cx="0" cy="684926"/>
          </a:xfrm>
          <a:prstGeom prst="straightConnector1">
            <a:avLst/>
          </a:prstGeom>
          <a:noFill/>
          <a:ln w="9525" cap="flat" cmpd="sng">
            <a:solidFill>
              <a:schemeClr val="lt1"/>
            </a:solidFill>
            <a:prstDash val="solid"/>
            <a:round/>
            <a:headEnd type="none" w="sm" len="sm"/>
            <a:tailEnd type="none" w="sm" len="sm"/>
          </a:ln>
        </p:spPr>
      </p:cxnSp>
      <p:cxnSp>
        <p:nvCxnSpPr>
          <p:cNvPr id="425" name="Google Shape;425;p36">
            <a:extLst>
              <a:ext uri="{C183D7F6-B498-43B3-948B-1728B52AA6E4}">
                <adec:decorative xmlns:adec="http://schemas.microsoft.com/office/drawing/2017/decorative" val="1"/>
              </a:ext>
            </a:extLst>
          </p:cNvPr>
          <p:cNvCxnSpPr>
            <a:cxnSpLocks/>
            <a:stCxn id="419" idx="2"/>
            <a:endCxn id="423" idx="0"/>
          </p:cNvCxnSpPr>
          <p:nvPr/>
        </p:nvCxnSpPr>
        <p:spPr>
          <a:xfrm flipH="1">
            <a:off x="10750579" y="4563671"/>
            <a:ext cx="9083" cy="751154"/>
          </a:xfrm>
          <a:prstGeom prst="straightConnector1">
            <a:avLst/>
          </a:prstGeom>
          <a:noFill/>
          <a:ln w="9525" cap="flat" cmpd="sng">
            <a:solidFill>
              <a:schemeClr val="lt1"/>
            </a:solidFill>
            <a:prstDash val="solid"/>
            <a:round/>
            <a:headEnd type="none" w="sm" len="sm"/>
            <a:tailEnd type="none" w="sm" len="sm"/>
          </a:ln>
        </p:spPr>
      </p:cxnSp>
      <p:sp>
        <p:nvSpPr>
          <p:cNvPr id="435" name="Google Shape;435;p36">
            <a:extLst>
              <a:ext uri="{C183D7F6-B498-43B3-948B-1728B52AA6E4}">
                <adec:decorative xmlns:adec="http://schemas.microsoft.com/office/drawing/2017/decorative" val="1"/>
              </a:ext>
            </a:extLst>
          </p:cNvPr>
          <p:cNvSpPr/>
          <p:nvPr/>
        </p:nvSpPr>
        <p:spPr>
          <a:xfrm>
            <a:off x="3227997" y="3821080"/>
            <a:ext cx="2051172" cy="742591"/>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36" name="Google Shape;436;p36"/>
          <p:cNvSpPr txBox="1"/>
          <p:nvPr/>
        </p:nvSpPr>
        <p:spPr>
          <a:xfrm>
            <a:off x="3184433" y="4023097"/>
            <a:ext cx="2057315" cy="338555"/>
          </a:xfrm>
          <a:prstGeom prst="rect">
            <a:avLst/>
          </a:prstGeom>
          <a:noFill/>
          <a:ln>
            <a:noFill/>
          </a:ln>
        </p:spPr>
        <p:txBody>
          <a:bodyPr spcFirstLastPara="1" wrap="square" lIns="91425" tIns="45700" rIns="91425" bIns="45700" anchor="t" anchorCtr="0">
            <a:spAutoFit/>
          </a:bodyPr>
          <a:lstStyle/>
          <a:p>
            <a:pPr marL="0" indent="0" algn="ctr" rtl="1">
              <a:buFont typeface="Arial"/>
              <a:buNone/>
            </a:pPr>
            <a:r>
              <a:rPr lang="iw-IL" sz="1600" dirty="0">
                <a:solidFill>
                  <a:srgbClr val="427128"/>
                </a:solidFill>
                <a:latin typeface="Calibri"/>
                <a:ea typeface="Calibri"/>
                <a:cs typeface="Calibri"/>
                <a:sym typeface="Calibri"/>
              </a:rPr>
              <a:t>פיתוח אמצעי הסברה</a:t>
            </a:r>
            <a:endParaRPr sz="1600" dirty="0">
              <a:solidFill>
                <a:srgbClr val="427128"/>
              </a:solidFill>
              <a:latin typeface="Calibri"/>
              <a:ea typeface="Calibri"/>
              <a:cs typeface="Calibri"/>
            </a:endParaRPr>
          </a:p>
        </p:txBody>
      </p:sp>
      <p:sp>
        <p:nvSpPr>
          <p:cNvPr id="438" name="Google Shape;438;p36">
            <a:extLst>
              <a:ext uri="{C183D7F6-B498-43B3-948B-1728B52AA6E4}">
                <adec:decorative xmlns:adec="http://schemas.microsoft.com/office/drawing/2017/decorative" val="1"/>
              </a:ext>
            </a:extLst>
          </p:cNvPr>
          <p:cNvSpPr/>
          <p:nvPr/>
        </p:nvSpPr>
        <p:spPr>
          <a:xfrm>
            <a:off x="3022608" y="5254039"/>
            <a:ext cx="2443785" cy="946972"/>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39" name="Google Shape;439;p36"/>
          <p:cNvSpPr txBox="1"/>
          <p:nvPr/>
        </p:nvSpPr>
        <p:spPr>
          <a:xfrm>
            <a:off x="3030335" y="5430934"/>
            <a:ext cx="2366105" cy="584735"/>
          </a:xfrm>
          <a:prstGeom prst="rect">
            <a:avLst/>
          </a:prstGeom>
          <a:noFill/>
          <a:ln>
            <a:noFill/>
          </a:ln>
        </p:spPr>
        <p:txBody>
          <a:bodyPr spcFirstLastPara="1" wrap="square" lIns="91425" tIns="45700" rIns="91425" bIns="45700" anchor="t" anchorCtr="0">
            <a:spAutoFit/>
          </a:bodyPr>
          <a:lstStyle/>
          <a:p>
            <a:pPr marL="0" indent="0" algn="ctr" rtl="1">
              <a:buFont typeface="Arial"/>
              <a:buNone/>
            </a:pPr>
            <a:r>
              <a:rPr lang="iw-IL" sz="1600" dirty="0">
                <a:solidFill>
                  <a:srgbClr val="427128"/>
                </a:solidFill>
                <a:latin typeface="Calibri"/>
                <a:ea typeface="Calibri"/>
                <a:cs typeface="Calibri"/>
                <a:sym typeface="Calibri"/>
              </a:rPr>
              <a:t>משחקים / </a:t>
            </a:r>
            <a:r>
              <a:rPr lang="he-IL" sz="1600" dirty="0">
                <a:solidFill>
                  <a:srgbClr val="427128"/>
                </a:solidFill>
                <a:latin typeface="Calibri"/>
                <a:ea typeface="Calibri"/>
                <a:cs typeface="Calibri"/>
                <a:sym typeface="Calibri"/>
              </a:rPr>
              <a:t> </a:t>
            </a:r>
            <a:r>
              <a:rPr lang="iw-IL" sz="1600" dirty="0">
                <a:solidFill>
                  <a:srgbClr val="427128"/>
                </a:solidFill>
                <a:latin typeface="Calibri"/>
                <a:ea typeface="Calibri"/>
                <a:cs typeface="Calibri"/>
                <a:sym typeface="Calibri"/>
              </a:rPr>
              <a:t>עלונים / </a:t>
            </a:r>
            <a:endParaRPr sz="1600" dirty="0">
              <a:solidFill>
                <a:srgbClr val="427128"/>
              </a:solidFill>
              <a:latin typeface="Calibri"/>
              <a:ea typeface="Calibri"/>
              <a:cs typeface="Calibri"/>
            </a:endParaRPr>
          </a:p>
          <a:p>
            <a:pPr marL="0" indent="0" algn="ctr" rtl="1">
              <a:buFont typeface="Arial"/>
              <a:buNone/>
            </a:pPr>
            <a:r>
              <a:rPr lang="iw-IL" sz="1600" dirty="0">
                <a:solidFill>
                  <a:srgbClr val="427128"/>
                </a:solidFill>
                <a:latin typeface="Calibri"/>
                <a:ea typeface="Calibri"/>
                <a:cs typeface="Calibri"/>
                <a:sym typeface="Calibri"/>
              </a:rPr>
              <a:t>שילוט מסביר/ </a:t>
            </a:r>
            <a:r>
              <a:rPr lang="he-IL" sz="1600" dirty="0">
                <a:solidFill>
                  <a:srgbClr val="427128"/>
                </a:solidFill>
                <a:latin typeface="Calibri"/>
                <a:ea typeface="Calibri"/>
                <a:cs typeface="Calibri"/>
                <a:sym typeface="Calibri"/>
              </a:rPr>
              <a:t> </a:t>
            </a:r>
            <a:r>
              <a:rPr lang="iw-IL" sz="1600" dirty="0">
                <a:solidFill>
                  <a:srgbClr val="427128"/>
                </a:solidFill>
                <a:latin typeface="Calibri"/>
                <a:ea typeface="Calibri"/>
                <a:cs typeface="Calibri"/>
                <a:sym typeface="Calibri"/>
              </a:rPr>
              <a:t>אתר אינטרנט</a:t>
            </a:r>
            <a:endParaRPr sz="1600" dirty="0">
              <a:solidFill>
                <a:srgbClr val="427128"/>
              </a:solidFill>
              <a:latin typeface="Calibri"/>
              <a:ea typeface="Calibri"/>
              <a:cs typeface="Calibri"/>
            </a:endParaRPr>
          </a:p>
        </p:txBody>
      </p:sp>
      <p:sp>
        <p:nvSpPr>
          <p:cNvPr id="427" name="Google Shape;427;p36">
            <a:extLst>
              <a:ext uri="{C183D7F6-B498-43B3-948B-1728B52AA6E4}">
                <adec:decorative xmlns:adec="http://schemas.microsoft.com/office/drawing/2017/decorative" val="1"/>
              </a:ext>
            </a:extLst>
          </p:cNvPr>
          <p:cNvSpPr/>
          <p:nvPr/>
        </p:nvSpPr>
        <p:spPr>
          <a:xfrm>
            <a:off x="542854" y="3821080"/>
            <a:ext cx="2051172" cy="742591"/>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28" name="Google Shape;428;p36"/>
          <p:cNvSpPr txBox="1"/>
          <p:nvPr/>
        </p:nvSpPr>
        <p:spPr>
          <a:xfrm>
            <a:off x="499290" y="4023097"/>
            <a:ext cx="2057315" cy="338555"/>
          </a:xfrm>
          <a:prstGeom prst="rect">
            <a:avLst/>
          </a:prstGeom>
          <a:noFill/>
          <a:ln>
            <a:noFill/>
          </a:ln>
        </p:spPr>
        <p:txBody>
          <a:bodyPr spcFirstLastPara="1" wrap="square" lIns="91425" tIns="45700" rIns="91425" bIns="45700" anchor="t" anchorCtr="0">
            <a:spAutoFit/>
          </a:bodyPr>
          <a:lstStyle/>
          <a:p>
            <a:pPr marL="0" indent="0" algn="ctr" rtl="1">
              <a:buFont typeface="Arial"/>
              <a:buNone/>
            </a:pPr>
            <a:r>
              <a:rPr lang="iw-IL" sz="1600" dirty="0">
                <a:solidFill>
                  <a:srgbClr val="427128"/>
                </a:solidFill>
                <a:latin typeface="Calibri"/>
                <a:ea typeface="Calibri"/>
                <a:cs typeface="Calibri"/>
                <a:sym typeface="Calibri"/>
              </a:rPr>
              <a:t>הנגשת נתונים ומחקר</a:t>
            </a:r>
            <a:endParaRPr sz="1600" dirty="0">
              <a:solidFill>
                <a:srgbClr val="427128"/>
              </a:solidFill>
              <a:latin typeface="Calibri"/>
              <a:ea typeface="Calibri"/>
              <a:cs typeface="Calibri"/>
            </a:endParaRPr>
          </a:p>
        </p:txBody>
      </p:sp>
      <p:sp>
        <p:nvSpPr>
          <p:cNvPr id="430" name="Google Shape;430;p36">
            <a:extLst>
              <a:ext uri="{C183D7F6-B498-43B3-948B-1728B52AA6E4}">
                <adec:decorative xmlns:adec="http://schemas.microsoft.com/office/drawing/2017/decorative" val="1"/>
              </a:ext>
            </a:extLst>
          </p:cNvPr>
          <p:cNvSpPr/>
          <p:nvPr/>
        </p:nvSpPr>
        <p:spPr>
          <a:xfrm>
            <a:off x="333232" y="5254041"/>
            <a:ext cx="2443785" cy="946972"/>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31" name="Google Shape;431;p36"/>
          <p:cNvSpPr txBox="1"/>
          <p:nvPr/>
        </p:nvSpPr>
        <p:spPr>
          <a:xfrm>
            <a:off x="492997" y="5430936"/>
            <a:ext cx="2124299" cy="584775"/>
          </a:xfrm>
          <a:prstGeom prst="rect">
            <a:avLst/>
          </a:prstGeom>
          <a:noFill/>
          <a:ln>
            <a:noFill/>
          </a:ln>
        </p:spPr>
        <p:txBody>
          <a:bodyPr spcFirstLastPara="1" wrap="square" lIns="91425" tIns="45700" rIns="91425" bIns="45700" anchor="t" anchorCtr="0">
            <a:spAutoFit/>
          </a:bodyPr>
          <a:lstStyle/>
          <a:p>
            <a:pPr marL="0" indent="0" algn="ctr" rtl="1">
              <a:buFont typeface="Arial"/>
              <a:buNone/>
            </a:pPr>
            <a:r>
              <a:rPr lang="iw-IL" sz="1600" dirty="0">
                <a:solidFill>
                  <a:srgbClr val="427128"/>
                </a:solidFill>
                <a:latin typeface="Calibri"/>
                <a:ea typeface="Calibri"/>
                <a:cs typeface="Calibri"/>
                <a:sym typeface="Calibri"/>
              </a:rPr>
              <a:t>בדיקת השפעה סביבתית /</a:t>
            </a:r>
            <a:endParaRPr sz="1600" dirty="0">
              <a:solidFill>
                <a:srgbClr val="427128"/>
              </a:solidFill>
              <a:latin typeface="Calibri"/>
              <a:ea typeface="Calibri"/>
              <a:cs typeface="Calibri"/>
            </a:endParaRPr>
          </a:p>
          <a:p>
            <a:pPr marL="0" indent="0" algn="ctr" rtl="1">
              <a:buFont typeface="Arial"/>
              <a:buNone/>
            </a:pPr>
            <a:r>
              <a:rPr lang="iw-IL" sz="1600" dirty="0">
                <a:solidFill>
                  <a:srgbClr val="427128"/>
                </a:solidFill>
                <a:latin typeface="Calibri"/>
                <a:ea typeface="Calibri"/>
                <a:cs typeface="Calibri"/>
                <a:sym typeface="Calibri"/>
              </a:rPr>
              <a:t> מחקר אקולוגי</a:t>
            </a:r>
            <a:endParaRPr sz="1600" dirty="0">
              <a:solidFill>
                <a:srgbClr val="427128"/>
              </a:solidFill>
              <a:latin typeface="Calibri"/>
              <a:ea typeface="Calibri"/>
              <a:cs typeface="Calibri"/>
            </a:endParaRPr>
          </a:p>
        </p:txBody>
      </p:sp>
      <p:cxnSp>
        <p:nvCxnSpPr>
          <p:cNvPr id="432" name="Google Shape;432;p36">
            <a:extLst>
              <a:ext uri="{C183D7F6-B498-43B3-948B-1728B52AA6E4}">
                <adec:decorative xmlns:adec="http://schemas.microsoft.com/office/drawing/2017/decorative" val="1"/>
              </a:ext>
            </a:extLst>
          </p:cNvPr>
          <p:cNvCxnSpPr/>
          <p:nvPr/>
        </p:nvCxnSpPr>
        <p:spPr>
          <a:xfrm>
            <a:off x="1594173" y="3214917"/>
            <a:ext cx="0" cy="657275"/>
          </a:xfrm>
          <a:prstGeom prst="straightConnector1">
            <a:avLst/>
          </a:prstGeom>
          <a:noFill/>
          <a:ln w="9525" cap="flat" cmpd="sng">
            <a:solidFill>
              <a:schemeClr val="lt1"/>
            </a:solidFill>
            <a:prstDash val="solid"/>
            <a:round/>
            <a:headEnd type="none" w="sm" len="sm"/>
            <a:tailEnd type="none" w="sm" len="sm"/>
          </a:ln>
        </p:spPr>
      </p:cxnSp>
      <p:cxnSp>
        <p:nvCxnSpPr>
          <p:cNvPr id="433" name="Google Shape;433;p36">
            <a:extLst>
              <a:ext uri="{C183D7F6-B498-43B3-948B-1728B52AA6E4}">
                <adec:decorative xmlns:adec="http://schemas.microsoft.com/office/drawing/2017/decorative" val="1"/>
              </a:ext>
            </a:extLst>
          </p:cNvPr>
          <p:cNvCxnSpPr>
            <a:stCxn id="427" idx="2"/>
            <a:endCxn id="431" idx="0"/>
          </p:cNvCxnSpPr>
          <p:nvPr/>
        </p:nvCxnSpPr>
        <p:spPr>
          <a:xfrm flipH="1">
            <a:off x="1555240" y="4563671"/>
            <a:ext cx="13200" cy="867300"/>
          </a:xfrm>
          <a:prstGeom prst="straightConnector1">
            <a:avLst/>
          </a:prstGeom>
          <a:noFill/>
          <a:ln w="9525" cap="flat" cmpd="sng">
            <a:solidFill>
              <a:schemeClr val="lt1"/>
            </a:solidFill>
            <a:prstDash val="solid"/>
            <a:round/>
            <a:headEnd type="none" w="sm" len="sm"/>
            <a:tailEnd type="none" w="sm" len="sm"/>
          </a:ln>
        </p:spPr>
      </p:cxnSp>
      <p:cxnSp>
        <p:nvCxnSpPr>
          <p:cNvPr id="440" name="Google Shape;440;p36">
            <a:extLst>
              <a:ext uri="{C183D7F6-B498-43B3-948B-1728B52AA6E4}">
                <adec:decorative xmlns:adec="http://schemas.microsoft.com/office/drawing/2017/decorative" val="1"/>
              </a:ext>
            </a:extLst>
          </p:cNvPr>
          <p:cNvCxnSpPr/>
          <p:nvPr/>
        </p:nvCxnSpPr>
        <p:spPr>
          <a:xfrm>
            <a:off x="4279316" y="3187266"/>
            <a:ext cx="0" cy="684926"/>
          </a:xfrm>
          <a:prstGeom prst="straightConnector1">
            <a:avLst/>
          </a:prstGeom>
          <a:noFill/>
          <a:ln w="9525" cap="flat" cmpd="sng">
            <a:solidFill>
              <a:schemeClr val="lt1"/>
            </a:solidFill>
            <a:prstDash val="solid"/>
            <a:round/>
            <a:headEnd type="none" w="sm" len="sm"/>
            <a:tailEnd type="none" w="sm" len="sm"/>
          </a:ln>
        </p:spPr>
      </p:cxnSp>
      <p:cxnSp>
        <p:nvCxnSpPr>
          <p:cNvPr id="441" name="Google Shape;441;p36">
            <a:extLst>
              <a:ext uri="{C183D7F6-B498-43B3-948B-1728B52AA6E4}">
                <adec:decorative xmlns:adec="http://schemas.microsoft.com/office/drawing/2017/decorative" val="1"/>
              </a:ext>
            </a:extLst>
          </p:cNvPr>
          <p:cNvCxnSpPr>
            <a:cxnSpLocks/>
            <a:stCxn id="435" idx="2"/>
            <a:endCxn id="439" idx="0"/>
          </p:cNvCxnSpPr>
          <p:nvPr/>
        </p:nvCxnSpPr>
        <p:spPr>
          <a:xfrm flipH="1">
            <a:off x="4213388" y="4563671"/>
            <a:ext cx="40195" cy="867263"/>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cxnSp>
        <p:nvCxnSpPr>
          <p:cNvPr id="461" name="Google Shape;461;p37">
            <a:extLst>
              <a:ext uri="{C183D7F6-B498-43B3-948B-1728B52AA6E4}">
                <adec:decorative xmlns:adec="http://schemas.microsoft.com/office/drawing/2017/decorative" val="1"/>
              </a:ext>
            </a:extLst>
          </p:cNvPr>
          <p:cNvCxnSpPr/>
          <p:nvPr/>
        </p:nvCxnSpPr>
        <p:spPr>
          <a:xfrm>
            <a:off x="3424363" y="3215601"/>
            <a:ext cx="5486400" cy="0"/>
          </a:xfrm>
          <a:prstGeom prst="straightConnector1">
            <a:avLst/>
          </a:prstGeom>
          <a:noFill/>
          <a:ln w="9525" cap="flat" cmpd="sng">
            <a:solidFill>
              <a:schemeClr val="lt1"/>
            </a:solidFill>
            <a:prstDash val="solid"/>
            <a:round/>
            <a:headEnd type="none" w="sm" len="sm"/>
            <a:tailEnd type="none" w="sm" len="sm"/>
          </a:ln>
        </p:spPr>
      </p:cxnSp>
      <p:sp>
        <p:nvSpPr>
          <p:cNvPr id="447" name="Google Shape;447;p37"/>
          <p:cNvSpPr>
            <a:spLocks noGrp="1"/>
          </p:cNvSpPr>
          <p:nvPr>
            <p:ph type="title" idx="4294967295"/>
          </p:nvPr>
        </p:nvSpPr>
        <p:spPr>
          <a:xfrm>
            <a:off x="2284506" y="603677"/>
            <a:ext cx="7622989" cy="738623"/>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סוגי פרויקטים</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cxnSp>
        <p:nvCxnSpPr>
          <p:cNvPr id="448" name="Google Shape;448;p37">
            <a:extLst>
              <a:ext uri="{C183D7F6-B498-43B3-948B-1728B52AA6E4}">
                <adec:decorative xmlns:adec="http://schemas.microsoft.com/office/drawing/2017/decorative" val="1"/>
              </a:ext>
            </a:extLst>
          </p:cNvPr>
          <p:cNvCxnSpPr>
            <a:stCxn id="449" idx="2"/>
            <a:endCxn id="450" idx="0"/>
          </p:cNvCxnSpPr>
          <p:nvPr/>
        </p:nvCxnSpPr>
        <p:spPr>
          <a:xfrm>
            <a:off x="6096002" y="2576177"/>
            <a:ext cx="0" cy="344700"/>
          </a:xfrm>
          <a:prstGeom prst="straightConnector1">
            <a:avLst/>
          </a:prstGeom>
          <a:noFill/>
          <a:ln w="9525" cap="flat" cmpd="sng">
            <a:solidFill>
              <a:schemeClr val="lt1"/>
            </a:solidFill>
            <a:prstDash val="solid"/>
            <a:round/>
            <a:headEnd type="none" w="sm" len="sm"/>
            <a:tailEnd type="none" w="sm" len="sm"/>
          </a:ln>
        </p:spPr>
      </p:cxnSp>
      <p:grpSp>
        <p:nvGrpSpPr>
          <p:cNvPr id="452" name="Google Shape;452;p37">
            <a:extLst>
              <a:ext uri="{C183D7F6-B498-43B3-948B-1728B52AA6E4}">
                <adec:decorative xmlns:adec="http://schemas.microsoft.com/office/drawing/2017/decorative" val="1"/>
              </a:ext>
            </a:extLst>
          </p:cNvPr>
          <p:cNvGrpSpPr/>
          <p:nvPr/>
        </p:nvGrpSpPr>
        <p:grpSpPr>
          <a:xfrm>
            <a:off x="4887358" y="1745450"/>
            <a:ext cx="2417287" cy="830727"/>
            <a:chOff x="3890946" y="1881271"/>
            <a:chExt cx="1362108" cy="425548"/>
          </a:xfrm>
        </p:grpSpPr>
        <p:sp>
          <p:nvSpPr>
            <p:cNvPr id="453" name="Google Shape;453;p37"/>
            <p:cNvSpPr/>
            <p:nvPr/>
          </p:nvSpPr>
          <p:spPr>
            <a:xfrm>
              <a:off x="3890946" y="1886714"/>
              <a:ext cx="1362108" cy="351692"/>
            </a:xfrm>
            <a:prstGeom prst="roundRect">
              <a:avLst>
                <a:gd name="adj" fmla="val 3922"/>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1" i="0" u="none" strike="noStrike" cap="none">
                <a:solidFill>
                  <a:schemeClr val="lt1"/>
                </a:solidFill>
                <a:latin typeface="Calibri"/>
                <a:ea typeface="Calibri"/>
                <a:cs typeface="Calibri"/>
                <a:sym typeface="Calibri"/>
              </a:endParaRPr>
            </a:p>
          </p:txBody>
        </p:sp>
        <p:sp>
          <p:nvSpPr>
            <p:cNvPr id="449" name="Google Shape;449;p37"/>
            <p:cNvSpPr/>
            <p:nvPr/>
          </p:nvSpPr>
          <p:spPr>
            <a:xfrm>
              <a:off x="3890946" y="1881271"/>
              <a:ext cx="1362108" cy="425548"/>
            </a:xfrm>
            <a:prstGeom prst="roundRect">
              <a:avLst>
                <a:gd name="adj" fmla="val 3922"/>
              </a:avLst>
            </a:prstGeom>
            <a:solidFill>
              <a:srgbClr val="1560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1" i="0" u="none" strike="noStrike" cap="none">
                <a:solidFill>
                  <a:schemeClr val="lt1"/>
                </a:solidFill>
                <a:latin typeface="Calibri"/>
                <a:ea typeface="Calibri"/>
                <a:cs typeface="Calibri"/>
                <a:sym typeface="Calibri"/>
              </a:endParaRPr>
            </a:p>
          </p:txBody>
        </p:sp>
      </p:grpSp>
      <p:sp>
        <p:nvSpPr>
          <p:cNvPr id="454" name="Google Shape;454;p37"/>
          <p:cNvSpPr txBox="1"/>
          <p:nvPr/>
        </p:nvSpPr>
        <p:spPr>
          <a:xfrm>
            <a:off x="5138051" y="1862933"/>
            <a:ext cx="1915910" cy="58477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IL" sz="1600" b="1" i="0" u="none" strike="noStrike" cap="none" dirty="0">
                <a:solidFill>
                  <a:schemeClr val="lt1"/>
                </a:solidFill>
                <a:latin typeface="Calibri"/>
                <a:ea typeface="Calibri"/>
                <a:cs typeface="Calibri"/>
                <a:sym typeface="Calibri"/>
              </a:rPr>
              <a:t>אקטיביזם והובלת שינוי</a:t>
            </a:r>
            <a:endParaRPr dirty="0"/>
          </a:p>
          <a:p>
            <a:pPr marL="0" marR="0" lvl="0" indent="0" algn="ctr" rtl="1">
              <a:lnSpc>
                <a:spcPct val="100000"/>
              </a:lnSpc>
              <a:spcBef>
                <a:spcPts val="0"/>
              </a:spcBef>
              <a:spcAft>
                <a:spcPts val="0"/>
              </a:spcAft>
              <a:buNone/>
            </a:pPr>
            <a:r>
              <a:rPr lang="iw-IL" sz="1600" b="1" i="0" u="none" strike="noStrike" cap="none" dirty="0">
                <a:solidFill>
                  <a:schemeClr val="lt1"/>
                </a:solidFill>
                <a:latin typeface="Calibri"/>
                <a:ea typeface="Calibri"/>
                <a:cs typeface="Calibri"/>
                <a:sym typeface="Calibri"/>
              </a:rPr>
              <a:t> למען הסביבה</a:t>
            </a:r>
            <a:endParaRPr dirty="0"/>
          </a:p>
        </p:txBody>
      </p:sp>
      <p:sp>
        <p:nvSpPr>
          <p:cNvPr id="450" name="Google Shape;450;p37">
            <a:extLst>
              <a:ext uri="{C183D7F6-B498-43B3-948B-1728B52AA6E4}">
                <adec:decorative xmlns:adec="http://schemas.microsoft.com/office/drawing/2017/decorative" val="1"/>
              </a:ext>
            </a:extLst>
          </p:cNvPr>
          <p:cNvSpPr/>
          <p:nvPr/>
        </p:nvSpPr>
        <p:spPr>
          <a:xfrm>
            <a:off x="5187928" y="2920931"/>
            <a:ext cx="1816144" cy="589341"/>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63" name="Google Shape;463;p37"/>
          <p:cNvSpPr txBox="1"/>
          <p:nvPr/>
        </p:nvSpPr>
        <p:spPr>
          <a:xfrm>
            <a:off x="5525176" y="3032499"/>
            <a:ext cx="1141659" cy="338554"/>
          </a:xfrm>
          <a:prstGeom prst="rect">
            <a:avLst/>
          </a:prstGeom>
          <a:noFill/>
          <a:ln>
            <a:noFill/>
          </a:ln>
        </p:spPr>
        <p:txBody>
          <a:bodyPr spcFirstLastPara="1" wrap="square" lIns="91425" tIns="45700" rIns="91425" bIns="45700" anchor="t" anchorCtr="0">
            <a:spAutoFit/>
          </a:bodyPr>
          <a:lstStyle/>
          <a:p>
            <a:pPr lvl="0" algn="ctr" rtl="1"/>
            <a:r>
              <a:rPr lang="iw-IL" sz="1600" dirty="0">
                <a:solidFill>
                  <a:srgbClr val="427128"/>
                </a:solidFill>
                <a:latin typeface="Calibri"/>
                <a:ea typeface="Calibri"/>
                <a:cs typeface="Calibri"/>
                <a:sym typeface="Calibri"/>
              </a:rPr>
              <a:t>שינוי מדיניות</a:t>
            </a:r>
            <a:endParaRPr lang="iw-IL" sz="1600" dirty="0">
              <a:solidFill>
                <a:srgbClr val="427128"/>
              </a:solidFill>
            </a:endParaRPr>
          </a:p>
        </p:txBody>
      </p:sp>
      <p:sp>
        <p:nvSpPr>
          <p:cNvPr id="456" name="Google Shape;456;p37">
            <a:extLst>
              <a:ext uri="{C183D7F6-B498-43B3-948B-1728B52AA6E4}">
                <adec:decorative xmlns:adec="http://schemas.microsoft.com/office/drawing/2017/decorative" val="1"/>
              </a:ext>
            </a:extLst>
          </p:cNvPr>
          <p:cNvSpPr/>
          <p:nvPr/>
        </p:nvSpPr>
        <p:spPr>
          <a:xfrm>
            <a:off x="7906959" y="3501768"/>
            <a:ext cx="2051172" cy="742591"/>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57" name="Google Shape;457;p37"/>
          <p:cNvSpPr txBox="1"/>
          <p:nvPr/>
        </p:nvSpPr>
        <p:spPr>
          <a:xfrm>
            <a:off x="7863395" y="3588490"/>
            <a:ext cx="2057315" cy="58477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w-IL" sz="1600" b="0" i="0" u="none" strike="noStrike" cap="none" dirty="0">
                <a:solidFill>
                  <a:srgbClr val="427128"/>
                </a:solidFill>
                <a:latin typeface="Calibri"/>
                <a:ea typeface="Calibri"/>
                <a:cs typeface="Calibri"/>
                <a:sym typeface="Calibri"/>
              </a:rPr>
              <a:t>דיאלוג עם </a:t>
            </a:r>
            <a:endParaRPr dirty="0">
              <a:solidFill>
                <a:srgbClr val="427128"/>
              </a:solidFill>
            </a:endParaRPr>
          </a:p>
          <a:p>
            <a:pPr marL="0" marR="0" lvl="0" indent="0" algn="ctr" rtl="0">
              <a:lnSpc>
                <a:spcPct val="100000"/>
              </a:lnSpc>
              <a:spcBef>
                <a:spcPts val="0"/>
              </a:spcBef>
              <a:spcAft>
                <a:spcPts val="0"/>
              </a:spcAft>
              <a:buNone/>
            </a:pPr>
            <a:r>
              <a:rPr lang="iw-IL" sz="1600" b="0" i="0" u="none" strike="noStrike" cap="none" dirty="0">
                <a:solidFill>
                  <a:srgbClr val="427128"/>
                </a:solidFill>
                <a:latin typeface="Calibri"/>
                <a:ea typeface="Calibri"/>
                <a:cs typeface="Calibri"/>
                <a:sym typeface="Calibri"/>
              </a:rPr>
              <a:t>מקבלי החלטות</a:t>
            </a:r>
            <a:endParaRPr dirty="0">
              <a:solidFill>
                <a:srgbClr val="427128"/>
              </a:solidFill>
            </a:endParaRPr>
          </a:p>
        </p:txBody>
      </p:sp>
      <p:sp>
        <p:nvSpPr>
          <p:cNvPr id="459" name="Google Shape;459;p37">
            <a:extLst>
              <a:ext uri="{C183D7F6-B498-43B3-948B-1728B52AA6E4}">
                <adec:decorative xmlns:adec="http://schemas.microsoft.com/office/drawing/2017/decorative" val="1"/>
              </a:ext>
            </a:extLst>
          </p:cNvPr>
          <p:cNvSpPr/>
          <p:nvPr/>
        </p:nvSpPr>
        <p:spPr>
          <a:xfrm>
            <a:off x="7641356" y="4934729"/>
            <a:ext cx="2582378" cy="946972"/>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60" name="Google Shape;460;p37"/>
          <p:cNvSpPr txBox="1"/>
          <p:nvPr/>
        </p:nvSpPr>
        <p:spPr>
          <a:xfrm>
            <a:off x="7841565" y="4980995"/>
            <a:ext cx="2182008" cy="830997"/>
          </a:xfrm>
          <a:prstGeom prst="rect">
            <a:avLst/>
          </a:prstGeom>
          <a:noFill/>
          <a:ln>
            <a:noFill/>
          </a:ln>
        </p:spPr>
        <p:txBody>
          <a:bodyPr spcFirstLastPara="1" wrap="square" lIns="91425" tIns="45700" rIns="91425" bIns="45700" anchor="t" anchorCtr="0">
            <a:spAutoFit/>
          </a:bodyPr>
          <a:lstStyle/>
          <a:p>
            <a:pPr lvl="0" algn="ctr" rtl="1"/>
            <a:r>
              <a:rPr lang="iw-IL" sz="1600" dirty="0">
                <a:solidFill>
                  <a:srgbClr val="427128"/>
                </a:solidFill>
                <a:latin typeface="Calibri"/>
                <a:ea typeface="Calibri"/>
                <a:cs typeface="Calibri"/>
                <a:sym typeface="Calibri"/>
              </a:rPr>
              <a:t>מנהל</a:t>
            </a:r>
            <a:r>
              <a:rPr lang="he-IL" sz="1600" dirty="0">
                <a:solidFill>
                  <a:srgbClr val="427128"/>
                </a:solidFill>
                <a:latin typeface="Calibri"/>
                <a:ea typeface="Calibri"/>
                <a:cs typeface="Calibri"/>
                <a:sym typeface="Calibri"/>
              </a:rPr>
              <a:t>,</a:t>
            </a:r>
            <a:r>
              <a:rPr lang="iw-IL" sz="1600" dirty="0">
                <a:solidFill>
                  <a:srgbClr val="427128"/>
                </a:solidFill>
                <a:latin typeface="Calibri"/>
                <a:ea typeface="Calibri"/>
                <a:cs typeface="Calibri"/>
                <a:sym typeface="Calibri"/>
              </a:rPr>
              <a:t> ראש העיר</a:t>
            </a:r>
            <a:r>
              <a:rPr lang="he-IL" sz="1600" dirty="0">
                <a:solidFill>
                  <a:srgbClr val="427128"/>
                </a:solidFill>
                <a:latin typeface="Calibri"/>
                <a:ea typeface="Calibri"/>
                <a:cs typeface="Calibri"/>
                <a:sym typeface="Calibri"/>
              </a:rPr>
              <a:t>,</a:t>
            </a:r>
            <a:r>
              <a:rPr lang="iw-IL" sz="1600" dirty="0">
                <a:solidFill>
                  <a:srgbClr val="427128"/>
                </a:solidFill>
                <a:latin typeface="Calibri"/>
                <a:ea typeface="Calibri"/>
                <a:cs typeface="Calibri"/>
                <a:sym typeface="Calibri"/>
              </a:rPr>
              <a:t> </a:t>
            </a:r>
            <a:endParaRPr lang="iw-IL" sz="1600" dirty="0">
              <a:solidFill>
                <a:srgbClr val="427128"/>
              </a:solidFill>
            </a:endParaRPr>
          </a:p>
          <a:p>
            <a:pPr lvl="0" algn="ctr" rtl="1"/>
            <a:r>
              <a:rPr lang="iw-IL" sz="1600" dirty="0">
                <a:solidFill>
                  <a:srgbClr val="427128"/>
                </a:solidFill>
                <a:latin typeface="Calibri"/>
                <a:ea typeface="Calibri"/>
                <a:cs typeface="Calibri"/>
                <a:sym typeface="Calibri"/>
              </a:rPr>
              <a:t>ועדת איכות הסביב</a:t>
            </a:r>
            <a:r>
              <a:rPr lang="he-IL" sz="1600" dirty="0">
                <a:solidFill>
                  <a:srgbClr val="427128"/>
                </a:solidFill>
                <a:latin typeface="Calibri"/>
                <a:ea typeface="Calibri"/>
                <a:cs typeface="Calibri"/>
                <a:sym typeface="Calibri"/>
              </a:rPr>
              <a:t>ה,</a:t>
            </a:r>
            <a:r>
              <a:rPr lang="iw-IL" sz="1600" dirty="0">
                <a:solidFill>
                  <a:srgbClr val="427128"/>
                </a:solidFill>
                <a:latin typeface="Calibri"/>
                <a:ea typeface="Calibri"/>
                <a:cs typeface="Calibri"/>
                <a:sym typeface="Calibri"/>
              </a:rPr>
              <a:t> </a:t>
            </a:r>
            <a:endParaRPr lang="iw-IL" sz="1600" dirty="0">
              <a:solidFill>
                <a:srgbClr val="427128"/>
              </a:solidFill>
            </a:endParaRPr>
          </a:p>
          <a:p>
            <a:pPr lvl="0" algn="ctr" rtl="1"/>
            <a:r>
              <a:rPr lang="iw-IL" sz="1600" dirty="0">
                <a:solidFill>
                  <a:srgbClr val="427128"/>
                </a:solidFill>
                <a:latin typeface="Calibri"/>
                <a:ea typeface="Calibri"/>
                <a:cs typeface="Calibri"/>
                <a:sym typeface="Calibri"/>
              </a:rPr>
              <a:t>אחראי הגינון,</a:t>
            </a:r>
            <a:r>
              <a:rPr lang="he-IL" sz="1600" dirty="0">
                <a:solidFill>
                  <a:srgbClr val="427128"/>
                </a:solidFill>
                <a:latin typeface="Calibri"/>
                <a:ea typeface="Calibri"/>
                <a:cs typeface="Calibri"/>
                <a:sym typeface="Calibri"/>
              </a:rPr>
              <a:t> </a:t>
            </a:r>
            <a:r>
              <a:rPr lang="iw-IL" sz="1600" dirty="0">
                <a:solidFill>
                  <a:srgbClr val="427128"/>
                </a:solidFill>
                <a:latin typeface="Calibri"/>
                <a:ea typeface="Calibri"/>
                <a:cs typeface="Calibri"/>
                <a:sym typeface="Calibri"/>
              </a:rPr>
              <a:t>חברי כנסת...</a:t>
            </a:r>
            <a:endParaRPr lang="iw-IL" sz="1600" dirty="0">
              <a:solidFill>
                <a:srgbClr val="427128"/>
              </a:solidFill>
            </a:endParaRPr>
          </a:p>
        </p:txBody>
      </p:sp>
      <p:cxnSp>
        <p:nvCxnSpPr>
          <p:cNvPr id="464" name="Google Shape;464;p37">
            <a:extLst>
              <a:ext uri="{C183D7F6-B498-43B3-948B-1728B52AA6E4}">
                <adec:decorative xmlns:adec="http://schemas.microsoft.com/office/drawing/2017/decorative" val="1"/>
              </a:ext>
            </a:extLst>
          </p:cNvPr>
          <p:cNvCxnSpPr/>
          <p:nvPr/>
        </p:nvCxnSpPr>
        <p:spPr>
          <a:xfrm flipH="1">
            <a:off x="8910763" y="3208126"/>
            <a:ext cx="2" cy="344754"/>
          </a:xfrm>
          <a:prstGeom prst="straightConnector1">
            <a:avLst/>
          </a:prstGeom>
          <a:noFill/>
          <a:ln w="9525" cap="flat" cmpd="sng">
            <a:solidFill>
              <a:schemeClr val="lt1"/>
            </a:solidFill>
            <a:prstDash val="solid"/>
            <a:round/>
            <a:headEnd type="none" w="sm" len="sm"/>
            <a:tailEnd type="none" w="sm" len="sm"/>
          </a:ln>
        </p:spPr>
      </p:cxnSp>
      <p:cxnSp>
        <p:nvCxnSpPr>
          <p:cNvPr id="465" name="Google Shape;465;p37">
            <a:extLst>
              <a:ext uri="{C183D7F6-B498-43B3-948B-1728B52AA6E4}">
                <adec:decorative xmlns:adec="http://schemas.microsoft.com/office/drawing/2017/decorative" val="1"/>
              </a:ext>
            </a:extLst>
          </p:cNvPr>
          <p:cNvCxnSpPr/>
          <p:nvPr/>
        </p:nvCxnSpPr>
        <p:spPr>
          <a:xfrm flipH="1">
            <a:off x="3419725" y="3208126"/>
            <a:ext cx="2" cy="344754"/>
          </a:xfrm>
          <a:prstGeom prst="straightConnector1">
            <a:avLst/>
          </a:prstGeom>
          <a:noFill/>
          <a:ln w="9525" cap="flat" cmpd="sng">
            <a:solidFill>
              <a:schemeClr val="lt1"/>
            </a:solidFill>
            <a:prstDash val="solid"/>
            <a:round/>
            <a:headEnd type="none" w="sm" len="sm"/>
            <a:tailEnd type="none" w="sm" len="sm"/>
          </a:ln>
        </p:spPr>
      </p:cxnSp>
      <p:cxnSp>
        <p:nvCxnSpPr>
          <p:cNvPr id="466" name="Google Shape;466;p37">
            <a:extLst>
              <a:ext uri="{C183D7F6-B498-43B3-948B-1728B52AA6E4}">
                <adec:decorative xmlns:adec="http://schemas.microsoft.com/office/drawing/2017/decorative" val="1"/>
              </a:ext>
            </a:extLst>
          </p:cNvPr>
          <p:cNvCxnSpPr>
            <a:stCxn id="456" idx="2"/>
            <a:endCxn id="460" idx="0"/>
          </p:cNvCxnSpPr>
          <p:nvPr/>
        </p:nvCxnSpPr>
        <p:spPr>
          <a:xfrm>
            <a:off x="8932545" y="4244359"/>
            <a:ext cx="0" cy="736500"/>
          </a:xfrm>
          <a:prstGeom prst="straightConnector1">
            <a:avLst/>
          </a:prstGeom>
          <a:noFill/>
          <a:ln w="9525" cap="flat" cmpd="sng">
            <a:solidFill>
              <a:schemeClr val="lt1"/>
            </a:solidFill>
            <a:prstDash val="solid"/>
            <a:round/>
            <a:headEnd type="none" w="sm" len="sm"/>
            <a:tailEnd type="none" w="sm" len="sm"/>
          </a:ln>
        </p:spPr>
      </p:cxnSp>
      <p:sp>
        <p:nvSpPr>
          <p:cNvPr id="472" name="Google Shape;472;p37">
            <a:extLst>
              <a:ext uri="{C183D7F6-B498-43B3-948B-1728B52AA6E4}">
                <adec:decorative xmlns:adec="http://schemas.microsoft.com/office/drawing/2017/decorative" val="1"/>
              </a:ext>
            </a:extLst>
          </p:cNvPr>
          <p:cNvSpPr/>
          <p:nvPr/>
        </p:nvSpPr>
        <p:spPr>
          <a:xfrm>
            <a:off x="2415921" y="3501768"/>
            <a:ext cx="2051172" cy="742591"/>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73" name="Google Shape;473;p37"/>
          <p:cNvSpPr txBox="1"/>
          <p:nvPr/>
        </p:nvSpPr>
        <p:spPr>
          <a:xfrm>
            <a:off x="2372357" y="3588490"/>
            <a:ext cx="2057315" cy="584776"/>
          </a:xfrm>
          <a:prstGeom prst="rect">
            <a:avLst/>
          </a:prstGeom>
          <a:noFill/>
          <a:ln>
            <a:noFill/>
          </a:ln>
        </p:spPr>
        <p:txBody>
          <a:bodyPr spcFirstLastPara="1" wrap="square" lIns="91425" tIns="45700" rIns="91425" bIns="45700" anchor="t" anchorCtr="0">
            <a:spAutoFit/>
          </a:bodyPr>
          <a:lstStyle/>
          <a:p>
            <a:pPr lvl="0" algn="ctr" rtl="1"/>
            <a:r>
              <a:rPr lang="he-IL" sz="1600" dirty="0">
                <a:solidFill>
                  <a:srgbClr val="427128"/>
                </a:solidFill>
                <a:latin typeface="Calibri"/>
                <a:ea typeface="Calibri"/>
                <a:cs typeface="Calibri"/>
                <a:sym typeface="Calibri"/>
              </a:rPr>
              <a:t> עצומה / אמנה - השפעה </a:t>
            </a:r>
            <a:endParaRPr lang="he-IL" sz="1600" dirty="0">
              <a:solidFill>
                <a:srgbClr val="427128"/>
              </a:solidFill>
            </a:endParaRPr>
          </a:p>
          <a:p>
            <a:pPr lvl="0" algn="ctr" rtl="1"/>
            <a:r>
              <a:rPr lang="he-IL" sz="1600" dirty="0">
                <a:solidFill>
                  <a:srgbClr val="427128"/>
                </a:solidFill>
                <a:latin typeface="Calibri"/>
                <a:ea typeface="Calibri"/>
                <a:cs typeface="Calibri"/>
                <a:sym typeface="Calibri"/>
              </a:rPr>
              <a:t>על מקבלי החלטות</a:t>
            </a:r>
            <a:endParaRPr lang="he-IL" sz="1600" dirty="0">
              <a:solidFill>
                <a:srgbClr val="427128"/>
              </a:solidFill>
            </a:endParaRPr>
          </a:p>
        </p:txBody>
      </p:sp>
      <p:sp>
        <p:nvSpPr>
          <p:cNvPr id="468" name="Google Shape;468;p37">
            <a:extLst>
              <a:ext uri="{C183D7F6-B498-43B3-948B-1728B52AA6E4}">
                <adec:decorative xmlns:adec="http://schemas.microsoft.com/office/drawing/2017/decorative" val="1"/>
              </a:ext>
            </a:extLst>
          </p:cNvPr>
          <p:cNvSpPr/>
          <p:nvPr/>
        </p:nvSpPr>
        <p:spPr>
          <a:xfrm>
            <a:off x="2128536" y="4934729"/>
            <a:ext cx="2582378" cy="946972"/>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69" name="Google Shape;469;p37"/>
          <p:cNvSpPr txBox="1"/>
          <p:nvPr/>
        </p:nvSpPr>
        <p:spPr>
          <a:xfrm>
            <a:off x="2328745" y="4980995"/>
            <a:ext cx="2182008" cy="830997"/>
          </a:xfrm>
          <a:prstGeom prst="rect">
            <a:avLst/>
          </a:prstGeom>
          <a:noFill/>
          <a:ln>
            <a:noFill/>
          </a:ln>
        </p:spPr>
        <p:txBody>
          <a:bodyPr spcFirstLastPara="1" wrap="square" lIns="91425" tIns="45700" rIns="91425" bIns="45700" anchor="t" anchorCtr="0">
            <a:spAutoFit/>
          </a:bodyPr>
          <a:lstStyle/>
          <a:p>
            <a:pPr lvl="0" algn="ctr" rtl="1"/>
            <a:r>
              <a:rPr lang="iw-IL" sz="1600" dirty="0">
                <a:solidFill>
                  <a:srgbClr val="427128"/>
                </a:solidFill>
                <a:latin typeface="Calibri"/>
                <a:ea typeface="Calibri"/>
                <a:cs typeface="Calibri"/>
                <a:sym typeface="Calibri"/>
              </a:rPr>
              <a:t>מנהל</a:t>
            </a:r>
            <a:r>
              <a:rPr lang="he-IL" sz="1600" dirty="0">
                <a:solidFill>
                  <a:srgbClr val="427128"/>
                </a:solidFill>
                <a:latin typeface="Calibri"/>
                <a:ea typeface="Calibri"/>
                <a:cs typeface="Calibri"/>
                <a:sym typeface="Calibri"/>
              </a:rPr>
              <a:t>,</a:t>
            </a:r>
            <a:r>
              <a:rPr lang="iw-IL" sz="1600" dirty="0">
                <a:solidFill>
                  <a:srgbClr val="427128"/>
                </a:solidFill>
                <a:latin typeface="Calibri"/>
                <a:ea typeface="Calibri"/>
                <a:cs typeface="Calibri"/>
                <a:sym typeface="Calibri"/>
              </a:rPr>
              <a:t> ראש העיר,</a:t>
            </a:r>
            <a:endParaRPr lang="iw-IL" sz="1600" dirty="0">
              <a:solidFill>
                <a:srgbClr val="427128"/>
              </a:solidFill>
            </a:endParaRPr>
          </a:p>
          <a:p>
            <a:pPr lvl="0" algn="ctr" rtl="1"/>
            <a:r>
              <a:rPr lang="iw-IL" sz="1600" dirty="0">
                <a:solidFill>
                  <a:srgbClr val="427128"/>
                </a:solidFill>
                <a:latin typeface="Calibri"/>
                <a:ea typeface="Calibri"/>
                <a:cs typeface="Calibri"/>
                <a:sym typeface="Calibri"/>
              </a:rPr>
              <a:t>ועדת איכות הסביבה,</a:t>
            </a:r>
            <a:endParaRPr lang="iw-IL" sz="1600" dirty="0">
              <a:solidFill>
                <a:srgbClr val="427128"/>
              </a:solidFill>
            </a:endParaRPr>
          </a:p>
          <a:p>
            <a:pPr lvl="0" algn="ctr" rtl="1"/>
            <a:r>
              <a:rPr lang="iw-IL" sz="1600" dirty="0">
                <a:solidFill>
                  <a:srgbClr val="427128"/>
                </a:solidFill>
                <a:latin typeface="Calibri"/>
                <a:ea typeface="Calibri"/>
                <a:cs typeface="Calibri"/>
                <a:sym typeface="Calibri"/>
              </a:rPr>
              <a:t>אחראי הגינון,</a:t>
            </a:r>
            <a:r>
              <a:rPr lang="he-IL" sz="1600" dirty="0">
                <a:solidFill>
                  <a:srgbClr val="427128"/>
                </a:solidFill>
                <a:latin typeface="Calibri"/>
                <a:ea typeface="Calibri"/>
                <a:cs typeface="Calibri"/>
                <a:sym typeface="Calibri"/>
              </a:rPr>
              <a:t> </a:t>
            </a:r>
            <a:r>
              <a:rPr lang="iw-IL" sz="1600" dirty="0">
                <a:solidFill>
                  <a:srgbClr val="427128"/>
                </a:solidFill>
                <a:latin typeface="Calibri"/>
                <a:ea typeface="Calibri"/>
                <a:cs typeface="Calibri"/>
                <a:sym typeface="Calibri"/>
              </a:rPr>
              <a:t>חברי כנסת...</a:t>
            </a:r>
            <a:endParaRPr lang="iw-IL" sz="1600" dirty="0">
              <a:solidFill>
                <a:srgbClr val="427128"/>
              </a:solidFill>
            </a:endParaRPr>
          </a:p>
        </p:txBody>
      </p:sp>
      <p:cxnSp>
        <p:nvCxnSpPr>
          <p:cNvPr id="470" name="Google Shape;470;p37">
            <a:extLst>
              <a:ext uri="{C183D7F6-B498-43B3-948B-1728B52AA6E4}">
                <adec:decorative xmlns:adec="http://schemas.microsoft.com/office/drawing/2017/decorative" val="1"/>
              </a:ext>
            </a:extLst>
          </p:cNvPr>
          <p:cNvCxnSpPr>
            <a:endCxn id="469" idx="0"/>
          </p:cNvCxnSpPr>
          <p:nvPr/>
        </p:nvCxnSpPr>
        <p:spPr>
          <a:xfrm flipH="1">
            <a:off x="3419750" y="4244495"/>
            <a:ext cx="4500" cy="73650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cxnSp>
        <p:nvCxnSpPr>
          <p:cNvPr id="493" name="Google Shape;493;p38">
            <a:extLst>
              <a:ext uri="{C183D7F6-B498-43B3-948B-1728B52AA6E4}">
                <adec:decorative xmlns:adec="http://schemas.microsoft.com/office/drawing/2017/decorative" val="1"/>
              </a:ext>
            </a:extLst>
          </p:cNvPr>
          <p:cNvCxnSpPr/>
          <p:nvPr/>
        </p:nvCxnSpPr>
        <p:spPr>
          <a:xfrm>
            <a:off x="3424363" y="3215597"/>
            <a:ext cx="5486400" cy="0"/>
          </a:xfrm>
          <a:prstGeom prst="straightConnector1">
            <a:avLst/>
          </a:prstGeom>
          <a:noFill/>
          <a:ln w="9525" cap="flat" cmpd="sng">
            <a:solidFill>
              <a:schemeClr val="lt1"/>
            </a:solidFill>
            <a:prstDash val="solid"/>
            <a:round/>
            <a:headEnd type="none" w="sm" len="sm"/>
            <a:tailEnd type="none" w="sm" len="sm"/>
          </a:ln>
        </p:spPr>
      </p:cxnSp>
      <p:sp>
        <p:nvSpPr>
          <p:cNvPr id="479" name="Google Shape;479;p38"/>
          <p:cNvSpPr>
            <a:spLocks noGrp="1"/>
          </p:cNvSpPr>
          <p:nvPr>
            <p:ph type="title" idx="4294967295"/>
          </p:nvPr>
        </p:nvSpPr>
        <p:spPr>
          <a:xfrm>
            <a:off x="2284506" y="603677"/>
            <a:ext cx="7622989" cy="738623"/>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סוגי פרויקטים</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cxnSp>
        <p:nvCxnSpPr>
          <p:cNvPr id="480" name="Google Shape;480;p38">
            <a:extLst>
              <a:ext uri="{C183D7F6-B498-43B3-948B-1728B52AA6E4}">
                <adec:decorative xmlns:adec="http://schemas.microsoft.com/office/drawing/2017/decorative" val="1"/>
              </a:ext>
            </a:extLst>
          </p:cNvPr>
          <p:cNvCxnSpPr>
            <a:stCxn id="481" idx="2"/>
            <a:endCxn id="482" idx="0"/>
          </p:cNvCxnSpPr>
          <p:nvPr/>
        </p:nvCxnSpPr>
        <p:spPr>
          <a:xfrm>
            <a:off x="6096002" y="2576173"/>
            <a:ext cx="0" cy="344700"/>
          </a:xfrm>
          <a:prstGeom prst="straightConnector1">
            <a:avLst/>
          </a:prstGeom>
          <a:noFill/>
          <a:ln w="9525" cap="flat" cmpd="sng">
            <a:solidFill>
              <a:schemeClr val="lt1"/>
            </a:solidFill>
            <a:prstDash val="solid"/>
            <a:round/>
            <a:headEnd type="none" w="sm" len="sm"/>
            <a:tailEnd type="none" w="sm" len="sm"/>
          </a:ln>
        </p:spPr>
      </p:cxnSp>
      <p:grpSp>
        <p:nvGrpSpPr>
          <p:cNvPr id="484" name="Google Shape;484;p38">
            <a:extLst>
              <a:ext uri="{C183D7F6-B498-43B3-948B-1728B52AA6E4}">
                <adec:decorative xmlns:adec="http://schemas.microsoft.com/office/drawing/2017/decorative" val="1"/>
              </a:ext>
            </a:extLst>
          </p:cNvPr>
          <p:cNvGrpSpPr/>
          <p:nvPr/>
        </p:nvGrpSpPr>
        <p:grpSpPr>
          <a:xfrm>
            <a:off x="4887358" y="1745446"/>
            <a:ext cx="2417287" cy="830727"/>
            <a:chOff x="3890946" y="1881271"/>
            <a:chExt cx="1362108" cy="425548"/>
          </a:xfrm>
        </p:grpSpPr>
        <p:sp>
          <p:nvSpPr>
            <p:cNvPr id="485" name="Google Shape;485;p38"/>
            <p:cNvSpPr/>
            <p:nvPr/>
          </p:nvSpPr>
          <p:spPr>
            <a:xfrm>
              <a:off x="3890946" y="1886714"/>
              <a:ext cx="1362108" cy="351692"/>
            </a:xfrm>
            <a:prstGeom prst="roundRect">
              <a:avLst>
                <a:gd name="adj" fmla="val 3922"/>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1" i="0" u="none" strike="noStrike" cap="none">
                <a:solidFill>
                  <a:schemeClr val="lt1"/>
                </a:solidFill>
                <a:latin typeface="Calibri"/>
                <a:ea typeface="Calibri"/>
                <a:cs typeface="Calibri"/>
                <a:sym typeface="Calibri"/>
              </a:endParaRPr>
            </a:p>
          </p:txBody>
        </p:sp>
        <p:sp>
          <p:nvSpPr>
            <p:cNvPr id="481" name="Google Shape;481;p38"/>
            <p:cNvSpPr/>
            <p:nvPr/>
          </p:nvSpPr>
          <p:spPr>
            <a:xfrm>
              <a:off x="3890946" y="1881271"/>
              <a:ext cx="1362108" cy="425548"/>
            </a:xfrm>
            <a:prstGeom prst="roundRect">
              <a:avLst>
                <a:gd name="adj" fmla="val 3922"/>
              </a:avLst>
            </a:prstGeom>
            <a:solidFill>
              <a:srgbClr val="1560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1" i="0" u="none" strike="noStrike" cap="none">
                <a:solidFill>
                  <a:schemeClr val="lt1"/>
                </a:solidFill>
                <a:latin typeface="Calibri"/>
                <a:ea typeface="Calibri"/>
                <a:cs typeface="Calibri"/>
                <a:sym typeface="Calibri"/>
              </a:endParaRPr>
            </a:p>
          </p:txBody>
        </p:sp>
      </p:grpSp>
      <p:sp>
        <p:nvSpPr>
          <p:cNvPr id="486" name="Google Shape;486;p38"/>
          <p:cNvSpPr txBox="1"/>
          <p:nvPr/>
        </p:nvSpPr>
        <p:spPr>
          <a:xfrm>
            <a:off x="5138051" y="1862929"/>
            <a:ext cx="1915910" cy="58477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IL" sz="1600" b="1" i="0" u="none" strike="noStrike" cap="none" dirty="0">
                <a:solidFill>
                  <a:schemeClr val="lt1"/>
                </a:solidFill>
                <a:latin typeface="Calibri"/>
                <a:ea typeface="Calibri"/>
                <a:cs typeface="Calibri"/>
                <a:sym typeface="Calibri"/>
              </a:rPr>
              <a:t>אקטיביזם והובלת שינוי</a:t>
            </a:r>
            <a:endParaRPr dirty="0"/>
          </a:p>
          <a:p>
            <a:pPr marL="0" marR="0" lvl="0" indent="0" algn="ctr" rtl="1">
              <a:lnSpc>
                <a:spcPct val="100000"/>
              </a:lnSpc>
              <a:spcBef>
                <a:spcPts val="0"/>
              </a:spcBef>
              <a:spcAft>
                <a:spcPts val="0"/>
              </a:spcAft>
              <a:buNone/>
            </a:pPr>
            <a:r>
              <a:rPr lang="iw-IL" sz="1600" b="1" i="0" u="none" strike="noStrike" cap="none" dirty="0">
                <a:solidFill>
                  <a:schemeClr val="lt1"/>
                </a:solidFill>
                <a:latin typeface="Calibri"/>
                <a:ea typeface="Calibri"/>
                <a:cs typeface="Calibri"/>
                <a:sym typeface="Calibri"/>
              </a:rPr>
              <a:t> למען הסביבה</a:t>
            </a:r>
            <a:endParaRPr dirty="0"/>
          </a:p>
        </p:txBody>
      </p:sp>
      <p:sp>
        <p:nvSpPr>
          <p:cNvPr id="482" name="Google Shape;482;p38">
            <a:extLst>
              <a:ext uri="{C183D7F6-B498-43B3-948B-1728B52AA6E4}">
                <adec:decorative xmlns:adec="http://schemas.microsoft.com/office/drawing/2017/decorative" val="1"/>
              </a:ext>
            </a:extLst>
          </p:cNvPr>
          <p:cNvSpPr/>
          <p:nvPr/>
        </p:nvSpPr>
        <p:spPr>
          <a:xfrm>
            <a:off x="5187928" y="2920927"/>
            <a:ext cx="1816144" cy="589341"/>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95" name="Google Shape;495;p38"/>
          <p:cNvSpPr txBox="1"/>
          <p:nvPr/>
        </p:nvSpPr>
        <p:spPr>
          <a:xfrm>
            <a:off x="5667844" y="3032495"/>
            <a:ext cx="856325" cy="33855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IL" sz="1600" b="0" i="0" u="none" strike="noStrike" cap="none" dirty="0">
                <a:solidFill>
                  <a:srgbClr val="427128"/>
                </a:solidFill>
                <a:latin typeface="Calibri"/>
                <a:ea typeface="Calibri"/>
                <a:cs typeface="Calibri"/>
                <a:sym typeface="Calibri"/>
              </a:rPr>
              <a:t>שינוי פיזי</a:t>
            </a:r>
            <a:endParaRPr dirty="0">
              <a:solidFill>
                <a:srgbClr val="427128"/>
              </a:solidFill>
            </a:endParaRPr>
          </a:p>
        </p:txBody>
      </p:sp>
      <p:sp>
        <p:nvSpPr>
          <p:cNvPr id="488" name="Google Shape;488;p38">
            <a:extLst>
              <a:ext uri="{C183D7F6-B498-43B3-948B-1728B52AA6E4}">
                <adec:decorative xmlns:adec="http://schemas.microsoft.com/office/drawing/2017/decorative" val="1"/>
              </a:ext>
            </a:extLst>
          </p:cNvPr>
          <p:cNvSpPr/>
          <p:nvPr/>
        </p:nvSpPr>
        <p:spPr>
          <a:xfrm>
            <a:off x="7906959" y="3501764"/>
            <a:ext cx="2051172" cy="742591"/>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89" name="Google Shape;489;p38"/>
          <p:cNvSpPr txBox="1"/>
          <p:nvPr/>
        </p:nvSpPr>
        <p:spPr>
          <a:xfrm>
            <a:off x="7863395" y="3703781"/>
            <a:ext cx="2057315" cy="3385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w-IL" sz="1600" b="0" i="0" u="none" strike="noStrike" cap="none" dirty="0">
                <a:solidFill>
                  <a:srgbClr val="427128"/>
                </a:solidFill>
                <a:latin typeface="Calibri"/>
                <a:ea typeface="Calibri"/>
                <a:cs typeface="Calibri"/>
                <a:sym typeface="Calibri"/>
              </a:rPr>
              <a:t>אימוץ אתר</a:t>
            </a:r>
            <a:endParaRPr dirty="0">
              <a:solidFill>
                <a:srgbClr val="427128"/>
              </a:solidFill>
            </a:endParaRPr>
          </a:p>
        </p:txBody>
      </p:sp>
      <p:sp>
        <p:nvSpPr>
          <p:cNvPr id="491" name="Google Shape;491;p38">
            <a:extLst>
              <a:ext uri="{C183D7F6-B498-43B3-948B-1728B52AA6E4}">
                <adec:decorative xmlns:adec="http://schemas.microsoft.com/office/drawing/2017/decorative" val="1"/>
              </a:ext>
            </a:extLst>
          </p:cNvPr>
          <p:cNvSpPr/>
          <p:nvPr/>
        </p:nvSpPr>
        <p:spPr>
          <a:xfrm>
            <a:off x="7641356" y="4934725"/>
            <a:ext cx="2582378" cy="946972"/>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492" name="Google Shape;492;p38"/>
          <p:cNvSpPr txBox="1"/>
          <p:nvPr/>
        </p:nvSpPr>
        <p:spPr>
          <a:xfrm>
            <a:off x="7990115" y="5111620"/>
            <a:ext cx="1847494" cy="58473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IL" sz="1600" b="0" i="0" u="none" strike="noStrike" cap="none" dirty="0">
                <a:solidFill>
                  <a:srgbClr val="427128"/>
                </a:solidFill>
                <a:latin typeface="Calibri"/>
                <a:ea typeface="Calibri"/>
                <a:cs typeface="Calibri"/>
                <a:sym typeface="Calibri"/>
              </a:rPr>
              <a:t>הרחוב / </a:t>
            </a:r>
            <a:r>
              <a:rPr lang="he-IL" sz="1600" b="0" i="0" u="none" strike="noStrike" cap="none" dirty="0">
                <a:solidFill>
                  <a:srgbClr val="427128"/>
                </a:solidFill>
                <a:latin typeface="Calibri"/>
                <a:ea typeface="Calibri"/>
                <a:cs typeface="Calibri"/>
                <a:sym typeface="Calibri"/>
              </a:rPr>
              <a:t> </a:t>
            </a:r>
            <a:r>
              <a:rPr lang="iw-IL" sz="1600" b="0" i="0" u="none" strike="noStrike" cap="none" dirty="0">
                <a:solidFill>
                  <a:srgbClr val="427128"/>
                </a:solidFill>
                <a:latin typeface="Calibri"/>
                <a:ea typeface="Calibri"/>
                <a:cs typeface="Calibri"/>
                <a:sym typeface="Calibri"/>
              </a:rPr>
              <a:t>השכונה / </a:t>
            </a:r>
            <a:endParaRPr dirty="0">
              <a:solidFill>
                <a:srgbClr val="427128"/>
              </a:solidFill>
            </a:endParaRPr>
          </a:p>
          <a:p>
            <a:pPr marL="0" marR="0" lvl="0" indent="0" algn="ctr" rtl="1">
              <a:lnSpc>
                <a:spcPct val="100000"/>
              </a:lnSpc>
              <a:spcBef>
                <a:spcPts val="0"/>
              </a:spcBef>
              <a:spcAft>
                <a:spcPts val="0"/>
              </a:spcAft>
              <a:buNone/>
            </a:pPr>
            <a:r>
              <a:rPr lang="iw-IL" sz="1600" b="0" i="0" u="none" strike="noStrike" cap="none" dirty="0">
                <a:solidFill>
                  <a:srgbClr val="427128"/>
                </a:solidFill>
                <a:latin typeface="Calibri"/>
                <a:ea typeface="Calibri"/>
                <a:cs typeface="Calibri"/>
                <a:sym typeface="Calibri"/>
              </a:rPr>
              <a:t>אתר טבע /</a:t>
            </a:r>
            <a:r>
              <a:rPr lang="he-IL" sz="1600" b="0" i="0" u="none" strike="noStrike" cap="none" dirty="0">
                <a:solidFill>
                  <a:srgbClr val="427128"/>
                </a:solidFill>
                <a:latin typeface="Calibri"/>
                <a:ea typeface="Calibri"/>
                <a:cs typeface="Calibri"/>
                <a:sym typeface="Calibri"/>
              </a:rPr>
              <a:t> </a:t>
            </a:r>
            <a:r>
              <a:rPr lang="iw-IL" sz="1600" b="0" i="0" u="none" strike="noStrike" cap="none" dirty="0">
                <a:solidFill>
                  <a:srgbClr val="427128"/>
                </a:solidFill>
                <a:latin typeface="Calibri"/>
                <a:ea typeface="Calibri"/>
                <a:cs typeface="Calibri"/>
                <a:sym typeface="Calibri"/>
              </a:rPr>
              <a:t>מוסד</a:t>
            </a:r>
            <a:endParaRPr dirty="0">
              <a:solidFill>
                <a:srgbClr val="427128"/>
              </a:solidFill>
            </a:endParaRPr>
          </a:p>
        </p:txBody>
      </p:sp>
      <p:cxnSp>
        <p:nvCxnSpPr>
          <p:cNvPr id="496" name="Google Shape;496;p38">
            <a:extLst>
              <a:ext uri="{C183D7F6-B498-43B3-948B-1728B52AA6E4}">
                <adec:decorative xmlns:adec="http://schemas.microsoft.com/office/drawing/2017/decorative" val="1"/>
              </a:ext>
            </a:extLst>
          </p:cNvPr>
          <p:cNvCxnSpPr/>
          <p:nvPr/>
        </p:nvCxnSpPr>
        <p:spPr>
          <a:xfrm flipH="1">
            <a:off x="8910763" y="3208122"/>
            <a:ext cx="2" cy="344754"/>
          </a:xfrm>
          <a:prstGeom prst="straightConnector1">
            <a:avLst/>
          </a:prstGeom>
          <a:noFill/>
          <a:ln w="9525" cap="flat" cmpd="sng">
            <a:solidFill>
              <a:schemeClr val="lt1"/>
            </a:solidFill>
            <a:prstDash val="solid"/>
            <a:round/>
            <a:headEnd type="none" w="sm" len="sm"/>
            <a:tailEnd type="none" w="sm" len="sm"/>
          </a:ln>
        </p:spPr>
      </p:cxnSp>
      <p:cxnSp>
        <p:nvCxnSpPr>
          <p:cNvPr id="497" name="Google Shape;497;p38">
            <a:extLst>
              <a:ext uri="{C183D7F6-B498-43B3-948B-1728B52AA6E4}">
                <adec:decorative xmlns:adec="http://schemas.microsoft.com/office/drawing/2017/decorative" val="1"/>
              </a:ext>
            </a:extLst>
          </p:cNvPr>
          <p:cNvCxnSpPr/>
          <p:nvPr/>
        </p:nvCxnSpPr>
        <p:spPr>
          <a:xfrm flipH="1">
            <a:off x="3419725" y="3208122"/>
            <a:ext cx="2" cy="344754"/>
          </a:xfrm>
          <a:prstGeom prst="straightConnector1">
            <a:avLst/>
          </a:prstGeom>
          <a:noFill/>
          <a:ln w="9525" cap="flat" cmpd="sng">
            <a:solidFill>
              <a:schemeClr val="lt1"/>
            </a:solidFill>
            <a:prstDash val="solid"/>
            <a:round/>
            <a:headEnd type="none" w="sm" len="sm"/>
            <a:tailEnd type="none" w="sm" len="sm"/>
          </a:ln>
        </p:spPr>
      </p:cxnSp>
      <p:cxnSp>
        <p:nvCxnSpPr>
          <p:cNvPr id="498" name="Google Shape;498;p38">
            <a:extLst>
              <a:ext uri="{C183D7F6-B498-43B3-948B-1728B52AA6E4}">
                <adec:decorative xmlns:adec="http://schemas.microsoft.com/office/drawing/2017/decorative" val="1"/>
              </a:ext>
            </a:extLst>
          </p:cNvPr>
          <p:cNvCxnSpPr>
            <a:cxnSpLocks/>
            <a:stCxn id="488" idx="2"/>
            <a:endCxn id="492" idx="0"/>
          </p:cNvCxnSpPr>
          <p:nvPr/>
        </p:nvCxnSpPr>
        <p:spPr>
          <a:xfrm flipH="1">
            <a:off x="8913862" y="4244355"/>
            <a:ext cx="18683" cy="867265"/>
          </a:xfrm>
          <a:prstGeom prst="straightConnector1">
            <a:avLst/>
          </a:prstGeom>
          <a:noFill/>
          <a:ln w="9525" cap="flat" cmpd="sng">
            <a:solidFill>
              <a:schemeClr val="lt1"/>
            </a:solidFill>
            <a:prstDash val="solid"/>
            <a:round/>
            <a:headEnd type="none" w="sm" len="sm"/>
            <a:tailEnd type="none" w="sm" len="sm"/>
          </a:ln>
        </p:spPr>
      </p:cxnSp>
      <p:sp>
        <p:nvSpPr>
          <p:cNvPr id="504" name="Google Shape;504;p38">
            <a:extLst>
              <a:ext uri="{C183D7F6-B498-43B3-948B-1728B52AA6E4}">
                <adec:decorative xmlns:adec="http://schemas.microsoft.com/office/drawing/2017/decorative" val="1"/>
              </a:ext>
            </a:extLst>
          </p:cNvPr>
          <p:cNvSpPr/>
          <p:nvPr/>
        </p:nvSpPr>
        <p:spPr>
          <a:xfrm>
            <a:off x="2415921" y="3501764"/>
            <a:ext cx="2051172" cy="742591"/>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505" name="Google Shape;505;p38"/>
          <p:cNvSpPr txBox="1"/>
          <p:nvPr/>
        </p:nvSpPr>
        <p:spPr>
          <a:xfrm>
            <a:off x="2284507" y="3588486"/>
            <a:ext cx="2145166" cy="584735"/>
          </a:xfrm>
          <a:prstGeom prst="rect">
            <a:avLst/>
          </a:prstGeom>
          <a:noFill/>
          <a:ln>
            <a:noFill/>
          </a:ln>
        </p:spPr>
        <p:txBody>
          <a:bodyPr spcFirstLastPara="1" wrap="square" lIns="91425" tIns="45700" rIns="91425" bIns="45700" anchor="t" anchorCtr="0">
            <a:spAutoFit/>
          </a:bodyPr>
          <a:lstStyle/>
          <a:p>
            <a:pPr lvl="0" algn="ctr" rtl="1"/>
            <a:r>
              <a:rPr lang="iw-IL" sz="1600" dirty="0">
                <a:solidFill>
                  <a:srgbClr val="427128"/>
                </a:solidFill>
                <a:latin typeface="Calibri"/>
                <a:ea typeface="Calibri"/>
                <a:cs typeface="Calibri"/>
                <a:sym typeface="Calibri"/>
              </a:rPr>
              <a:t>עצומה/  </a:t>
            </a:r>
            <a:r>
              <a:rPr lang="he-IL" sz="1600" dirty="0">
                <a:solidFill>
                  <a:srgbClr val="427128"/>
                </a:solidFill>
                <a:latin typeface="Calibri"/>
                <a:ea typeface="Calibri"/>
                <a:cs typeface="Calibri"/>
                <a:sym typeface="Calibri"/>
              </a:rPr>
              <a:t> </a:t>
            </a:r>
            <a:r>
              <a:rPr lang="iw-IL" sz="1600" dirty="0">
                <a:solidFill>
                  <a:srgbClr val="427128"/>
                </a:solidFill>
                <a:latin typeface="Calibri"/>
                <a:ea typeface="Calibri"/>
                <a:cs typeface="Calibri"/>
                <a:sym typeface="Calibri"/>
              </a:rPr>
              <a:t>אמנה</a:t>
            </a:r>
            <a:r>
              <a:rPr lang="he-IL" sz="1600" dirty="0">
                <a:solidFill>
                  <a:srgbClr val="427128"/>
                </a:solidFill>
                <a:latin typeface="Calibri"/>
                <a:ea typeface="Calibri"/>
                <a:cs typeface="Calibri"/>
                <a:sym typeface="Calibri"/>
              </a:rPr>
              <a:t> - </a:t>
            </a:r>
            <a:r>
              <a:rPr lang="iw-IL" sz="1600" dirty="0">
                <a:solidFill>
                  <a:srgbClr val="427128"/>
                </a:solidFill>
                <a:latin typeface="Calibri"/>
                <a:ea typeface="Calibri"/>
                <a:cs typeface="Calibri"/>
                <a:sym typeface="Calibri"/>
              </a:rPr>
              <a:t>השפעה </a:t>
            </a:r>
            <a:endParaRPr lang="iw-IL" sz="1600" dirty="0">
              <a:solidFill>
                <a:srgbClr val="427128"/>
              </a:solidFill>
            </a:endParaRPr>
          </a:p>
          <a:p>
            <a:pPr lvl="0" algn="ctr" rtl="1"/>
            <a:r>
              <a:rPr lang="iw-IL" sz="1600" dirty="0">
                <a:solidFill>
                  <a:srgbClr val="427128"/>
                </a:solidFill>
                <a:latin typeface="Calibri"/>
                <a:ea typeface="Calibri"/>
                <a:cs typeface="Calibri"/>
                <a:sym typeface="Calibri"/>
              </a:rPr>
              <a:t>על מקבלי החלטות</a:t>
            </a:r>
            <a:endParaRPr lang="iw-IL" sz="1600" dirty="0">
              <a:solidFill>
                <a:srgbClr val="427128"/>
              </a:solidFill>
            </a:endParaRPr>
          </a:p>
        </p:txBody>
      </p:sp>
      <p:sp>
        <p:nvSpPr>
          <p:cNvPr id="500" name="Google Shape;500;p38">
            <a:extLst>
              <a:ext uri="{C183D7F6-B498-43B3-948B-1728B52AA6E4}">
                <adec:decorative xmlns:adec="http://schemas.microsoft.com/office/drawing/2017/decorative" val="1"/>
              </a:ext>
            </a:extLst>
          </p:cNvPr>
          <p:cNvSpPr/>
          <p:nvPr/>
        </p:nvSpPr>
        <p:spPr>
          <a:xfrm>
            <a:off x="2128536" y="4934725"/>
            <a:ext cx="2582378" cy="946972"/>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501" name="Google Shape;501;p38"/>
          <p:cNvSpPr txBox="1"/>
          <p:nvPr/>
        </p:nvSpPr>
        <p:spPr>
          <a:xfrm>
            <a:off x="2354391" y="4980991"/>
            <a:ext cx="2130712" cy="830997"/>
          </a:xfrm>
          <a:prstGeom prst="rect">
            <a:avLst/>
          </a:prstGeom>
          <a:noFill/>
          <a:ln>
            <a:noFill/>
          </a:ln>
        </p:spPr>
        <p:txBody>
          <a:bodyPr spcFirstLastPara="1" wrap="square" lIns="91425" tIns="45700" rIns="91425" bIns="45700" anchor="t" anchorCtr="0">
            <a:spAutoFit/>
          </a:bodyPr>
          <a:lstStyle/>
          <a:p>
            <a:pPr lvl="0" algn="ctr" rtl="1"/>
            <a:r>
              <a:rPr lang="iw-IL" sz="1600" dirty="0">
                <a:solidFill>
                  <a:srgbClr val="427128"/>
                </a:solidFill>
                <a:latin typeface="Calibri"/>
                <a:ea typeface="Calibri"/>
                <a:cs typeface="Calibri"/>
                <a:sym typeface="Calibri"/>
              </a:rPr>
              <a:t>מתקן מיחזור / </a:t>
            </a:r>
            <a:endParaRPr lang="iw-IL" sz="1600" dirty="0">
              <a:solidFill>
                <a:srgbClr val="427128"/>
              </a:solidFill>
            </a:endParaRPr>
          </a:p>
          <a:p>
            <a:pPr lvl="0" algn="ctr" rtl="1"/>
            <a:r>
              <a:rPr lang="iw-IL" sz="1600" dirty="0">
                <a:solidFill>
                  <a:srgbClr val="427128"/>
                </a:solidFill>
                <a:latin typeface="Calibri"/>
                <a:ea typeface="Calibri"/>
                <a:cs typeface="Calibri"/>
                <a:sym typeface="Calibri"/>
              </a:rPr>
              <a:t>הצללה לחסכון באנרגיה/ </a:t>
            </a:r>
            <a:endParaRPr lang="iw-IL" sz="1600" dirty="0">
              <a:solidFill>
                <a:srgbClr val="427128"/>
              </a:solidFill>
            </a:endParaRPr>
          </a:p>
          <a:p>
            <a:pPr lvl="0" algn="ctr" rtl="1"/>
            <a:r>
              <a:rPr lang="iw-IL" sz="1600" dirty="0">
                <a:solidFill>
                  <a:srgbClr val="427128"/>
                </a:solidFill>
                <a:latin typeface="Calibri"/>
                <a:ea typeface="Calibri"/>
                <a:cs typeface="Calibri"/>
                <a:sym typeface="Calibri"/>
              </a:rPr>
              <a:t>בריכה למשיכת מגוון מינים</a:t>
            </a:r>
            <a:endParaRPr lang="iw-IL" sz="1600" dirty="0">
              <a:solidFill>
                <a:srgbClr val="427128"/>
              </a:solidFill>
            </a:endParaRPr>
          </a:p>
        </p:txBody>
      </p:sp>
      <p:cxnSp>
        <p:nvCxnSpPr>
          <p:cNvPr id="502" name="Google Shape;502;p38">
            <a:extLst>
              <a:ext uri="{C183D7F6-B498-43B3-948B-1728B52AA6E4}">
                <adec:decorative xmlns:adec="http://schemas.microsoft.com/office/drawing/2017/decorative" val="1"/>
              </a:ext>
            </a:extLst>
          </p:cNvPr>
          <p:cNvCxnSpPr>
            <a:endCxn id="501" idx="0"/>
          </p:cNvCxnSpPr>
          <p:nvPr/>
        </p:nvCxnSpPr>
        <p:spPr>
          <a:xfrm flipH="1">
            <a:off x="3419747" y="4244491"/>
            <a:ext cx="4500" cy="73650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2"/>
          <p:cNvSpPr>
            <a:spLocks noGrp="1"/>
          </p:cNvSpPr>
          <p:nvPr>
            <p:ph type="title" idx="4294967295"/>
          </p:nvPr>
        </p:nvSpPr>
        <p:spPr>
          <a:xfrm>
            <a:off x="4210493" y="603677"/>
            <a:ext cx="7622989" cy="609357"/>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4800" b="1" i="0" u="none" strike="noStrike" kern="0" cap="none" spc="0" normalizeH="0" baseline="0" noProof="0" dirty="0">
                <a:ln>
                  <a:noFill/>
                </a:ln>
                <a:solidFill>
                  <a:schemeClr val="lt1"/>
                </a:solidFill>
                <a:effectLst/>
                <a:uLnTx/>
                <a:uFillTx/>
                <a:latin typeface="Calibri"/>
                <a:ea typeface="Calibri"/>
                <a:cs typeface="Calibri"/>
                <a:sym typeface="Calibri"/>
              </a:rPr>
              <a:t>מטרות המפגש:</a:t>
            </a:r>
            <a:endPar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sp>
        <p:nvSpPr>
          <p:cNvPr id="167" name="Google Shape;167;p12"/>
          <p:cNvSpPr txBox="1"/>
          <p:nvPr/>
        </p:nvSpPr>
        <p:spPr>
          <a:xfrm>
            <a:off x="3428617" y="1342301"/>
            <a:ext cx="8404800" cy="1108200"/>
          </a:xfrm>
          <a:prstGeom prst="rect">
            <a:avLst/>
          </a:prstGeom>
          <a:noFill/>
          <a:ln>
            <a:noFill/>
          </a:ln>
        </p:spPr>
        <p:txBody>
          <a:bodyPr spcFirstLastPara="1" wrap="square" lIns="91425" tIns="45700" rIns="91425" bIns="45700" anchor="t" anchorCtr="0">
            <a:spAutoFit/>
          </a:bodyPr>
          <a:lstStyle/>
          <a:p>
            <a:pPr marL="285750" marR="0" lvl="0" indent="-285750" algn="r" rtl="1">
              <a:lnSpc>
                <a:spcPct val="100000"/>
              </a:lnSpc>
              <a:spcBef>
                <a:spcPts val="0"/>
              </a:spcBef>
              <a:spcAft>
                <a:spcPts val="0"/>
              </a:spcAft>
              <a:buClr>
                <a:schemeClr val="lt1"/>
              </a:buClr>
              <a:buSzPts val="2200"/>
              <a:buFont typeface="Courier New"/>
              <a:buChar char="o"/>
            </a:pPr>
            <a:r>
              <a:rPr lang="iw-IL" sz="2200" dirty="0">
                <a:solidFill>
                  <a:schemeClr val="lt1"/>
                </a:solidFill>
                <a:latin typeface="Calibri"/>
                <a:ea typeface="Calibri"/>
                <a:cs typeface="Calibri"/>
                <a:sym typeface="Calibri"/>
              </a:rPr>
              <a:t>הכרת</a:t>
            </a:r>
            <a:r>
              <a:rPr lang="iw-IL" sz="2200" b="0" i="0" u="none" strike="noStrike" cap="none" dirty="0">
                <a:solidFill>
                  <a:schemeClr val="lt1"/>
                </a:solidFill>
                <a:latin typeface="Calibri"/>
                <a:ea typeface="Calibri"/>
                <a:cs typeface="Calibri"/>
                <a:sym typeface="Calibri"/>
              </a:rPr>
              <a:t> המדדים להגדרת פרויקט סביבתי טוב ותכנונו</a:t>
            </a:r>
            <a:endParaRPr dirty="0"/>
          </a:p>
          <a:p>
            <a:pPr marL="285750" marR="0" lvl="0" indent="-285750" algn="r" rtl="1">
              <a:lnSpc>
                <a:spcPct val="100000"/>
              </a:lnSpc>
              <a:spcBef>
                <a:spcPts val="0"/>
              </a:spcBef>
              <a:spcAft>
                <a:spcPts val="0"/>
              </a:spcAft>
              <a:buClr>
                <a:schemeClr val="lt1"/>
              </a:buClr>
              <a:buSzPts val="2200"/>
              <a:buFont typeface="Courier New"/>
              <a:buChar char="o"/>
            </a:pPr>
            <a:r>
              <a:rPr lang="iw-IL" sz="2200" dirty="0">
                <a:solidFill>
                  <a:schemeClr val="lt1"/>
                </a:solidFill>
                <a:latin typeface="Calibri"/>
                <a:ea typeface="Calibri"/>
                <a:cs typeface="Calibri"/>
                <a:sym typeface="Calibri"/>
              </a:rPr>
              <a:t>הכרות עם </a:t>
            </a:r>
            <a:r>
              <a:rPr lang="iw-IL" sz="2200" b="0" i="0" u="none" strike="noStrike" cap="none" dirty="0">
                <a:solidFill>
                  <a:schemeClr val="lt1"/>
                </a:solidFill>
                <a:latin typeface="Calibri"/>
                <a:ea typeface="Calibri"/>
                <a:cs typeface="Calibri"/>
                <a:sym typeface="Calibri"/>
              </a:rPr>
              <a:t>שלבי תכנון הפרויקט</a:t>
            </a:r>
            <a:endParaRPr dirty="0"/>
          </a:p>
          <a:p>
            <a:pPr marL="285750" marR="0" lvl="0" indent="-285750" algn="r" rtl="1">
              <a:lnSpc>
                <a:spcPct val="100000"/>
              </a:lnSpc>
              <a:spcBef>
                <a:spcPts val="0"/>
              </a:spcBef>
              <a:spcAft>
                <a:spcPts val="0"/>
              </a:spcAft>
              <a:buClr>
                <a:schemeClr val="lt1"/>
              </a:buClr>
              <a:buSzPts val="2200"/>
              <a:buFont typeface="Courier New"/>
              <a:buChar char="o"/>
            </a:pPr>
            <a:r>
              <a:rPr lang="iw-IL" sz="2200" dirty="0">
                <a:solidFill>
                  <a:schemeClr val="lt1"/>
                </a:solidFill>
                <a:latin typeface="Calibri"/>
                <a:ea typeface="Calibri"/>
                <a:cs typeface="Calibri"/>
                <a:sym typeface="Calibri"/>
              </a:rPr>
              <a:t>העלאת </a:t>
            </a:r>
            <a:r>
              <a:rPr lang="iw-IL" sz="2200" b="0" i="0" u="none" strike="noStrike" cap="none" dirty="0">
                <a:solidFill>
                  <a:schemeClr val="lt1"/>
                </a:solidFill>
                <a:latin typeface="Calibri"/>
                <a:ea typeface="Calibri"/>
                <a:cs typeface="Calibri"/>
                <a:sym typeface="Calibri"/>
              </a:rPr>
              <a:t>רעיונות לפרויקטים </a:t>
            </a:r>
            <a:r>
              <a:rPr lang="iw-IL" sz="2200" dirty="0">
                <a:solidFill>
                  <a:schemeClr val="lt1"/>
                </a:solidFill>
                <a:latin typeface="Calibri"/>
                <a:ea typeface="Calibri"/>
                <a:cs typeface="Calibri"/>
                <a:sym typeface="Calibri"/>
              </a:rPr>
              <a:t>וחשיפה</a:t>
            </a:r>
            <a:r>
              <a:rPr lang="iw-IL" sz="2200" b="0" i="0" u="none" strike="noStrike" cap="none" dirty="0">
                <a:solidFill>
                  <a:schemeClr val="lt1"/>
                </a:solidFill>
                <a:latin typeface="Calibri"/>
                <a:ea typeface="Calibri"/>
                <a:cs typeface="Calibri"/>
                <a:sym typeface="Calibri"/>
              </a:rPr>
              <a:t> לרעיונות שונים להובל</a:t>
            </a:r>
            <a:r>
              <a:rPr lang="iw-IL" sz="2200" dirty="0">
                <a:solidFill>
                  <a:schemeClr val="lt1"/>
                </a:solidFill>
                <a:latin typeface="Calibri"/>
                <a:ea typeface="Calibri"/>
                <a:cs typeface="Calibri"/>
                <a:sym typeface="Calibri"/>
              </a:rPr>
              <a:t>ם</a:t>
            </a:r>
            <a:endParaRPr dirty="0"/>
          </a:p>
        </p:txBody>
      </p:sp>
      <p:sp>
        <p:nvSpPr>
          <p:cNvPr id="168" name="Google Shape;168;p12"/>
          <p:cNvSpPr/>
          <p:nvPr/>
        </p:nvSpPr>
        <p:spPr>
          <a:xfrm>
            <a:off x="7838860" y="2518576"/>
            <a:ext cx="3994622" cy="830956"/>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iw-IL" sz="4800" b="1" i="0" u="none" strike="noStrike" cap="none" dirty="0">
                <a:solidFill>
                  <a:schemeClr val="lt1"/>
                </a:solidFill>
                <a:latin typeface="Calibri"/>
                <a:ea typeface="Calibri"/>
                <a:cs typeface="Calibri"/>
                <a:sym typeface="Calibri"/>
              </a:rPr>
              <a:t>מהלך המפגש:</a:t>
            </a:r>
            <a:endParaRPr dirty="0"/>
          </a:p>
        </p:txBody>
      </p:sp>
      <p:cxnSp>
        <p:nvCxnSpPr>
          <p:cNvPr id="169" name="Google Shape;169;p12">
            <a:extLst>
              <a:ext uri="{C183D7F6-B498-43B3-948B-1728B52AA6E4}">
                <adec:decorative xmlns:adec="http://schemas.microsoft.com/office/drawing/2017/decorative" val="1"/>
              </a:ext>
            </a:extLst>
          </p:cNvPr>
          <p:cNvCxnSpPr/>
          <p:nvPr/>
        </p:nvCxnSpPr>
        <p:spPr>
          <a:xfrm rot="10800000">
            <a:off x="7055708" y="4102645"/>
            <a:ext cx="4349578" cy="0"/>
          </a:xfrm>
          <a:prstGeom prst="straightConnector1">
            <a:avLst/>
          </a:prstGeom>
          <a:noFill/>
          <a:ln w="76200" cap="rnd"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cxnSp>
        <p:nvCxnSpPr>
          <p:cNvPr id="170" name="Google Shape;170;p12">
            <a:extLst>
              <a:ext uri="{C183D7F6-B498-43B3-948B-1728B52AA6E4}">
                <adec:decorative xmlns:adec="http://schemas.microsoft.com/office/drawing/2017/decorative" val="1"/>
              </a:ext>
            </a:extLst>
          </p:cNvPr>
          <p:cNvCxnSpPr/>
          <p:nvPr/>
        </p:nvCxnSpPr>
        <p:spPr>
          <a:xfrm rot="-5400000">
            <a:off x="7631295" y="5086000"/>
            <a:ext cx="2934223" cy="0"/>
          </a:xfrm>
          <a:prstGeom prst="straightConnector1">
            <a:avLst/>
          </a:prstGeom>
          <a:noFill/>
          <a:ln w="57150" cap="rnd"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sp>
        <p:nvSpPr>
          <p:cNvPr id="173" name="Google Shape;173;p12"/>
          <p:cNvSpPr/>
          <p:nvPr/>
        </p:nvSpPr>
        <p:spPr>
          <a:xfrm>
            <a:off x="9387610" y="3617865"/>
            <a:ext cx="1965454" cy="43084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200" b="1" i="0" u="none" strike="noStrike" cap="none" dirty="0">
                <a:solidFill>
                  <a:schemeClr val="lt1"/>
                </a:solidFill>
                <a:latin typeface="Calibri"/>
                <a:ea typeface="Calibri"/>
                <a:cs typeface="Calibri"/>
                <a:sym typeface="Calibri"/>
              </a:rPr>
              <a:t>כותרת</a:t>
            </a:r>
            <a:endParaRPr dirty="0"/>
          </a:p>
        </p:txBody>
      </p:sp>
      <p:sp>
        <p:nvSpPr>
          <p:cNvPr id="174" name="Google Shape;174;p12"/>
          <p:cNvSpPr/>
          <p:nvPr/>
        </p:nvSpPr>
        <p:spPr>
          <a:xfrm>
            <a:off x="7222124" y="3628580"/>
            <a:ext cx="1584341" cy="43084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200" b="1" i="0" u="none" strike="noStrike" cap="none" dirty="0">
                <a:solidFill>
                  <a:schemeClr val="lt1"/>
                </a:solidFill>
                <a:latin typeface="Calibri"/>
                <a:ea typeface="Calibri"/>
                <a:cs typeface="Calibri"/>
                <a:sym typeface="Calibri"/>
              </a:rPr>
              <a:t>זמן</a:t>
            </a:r>
            <a:endParaRPr dirty="0"/>
          </a:p>
        </p:txBody>
      </p:sp>
      <p:sp>
        <p:nvSpPr>
          <p:cNvPr id="171" name="Google Shape;171;p12"/>
          <p:cNvSpPr txBox="1"/>
          <p:nvPr/>
        </p:nvSpPr>
        <p:spPr>
          <a:xfrm>
            <a:off x="9180612" y="4102645"/>
            <a:ext cx="2050500"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2000" b="0" i="0" u="none" strike="noStrike" cap="none" dirty="0">
                <a:solidFill>
                  <a:schemeClr val="lt1"/>
                </a:solidFill>
                <a:latin typeface="Calibri"/>
                <a:ea typeface="Calibri"/>
                <a:cs typeface="Calibri"/>
                <a:sym typeface="Calibri"/>
              </a:rPr>
              <a:t>פתיחה</a:t>
            </a:r>
            <a:endParaRPr dirty="0"/>
          </a:p>
        </p:txBody>
      </p:sp>
      <p:sp>
        <p:nvSpPr>
          <p:cNvPr id="172" name="Google Shape;172;p12"/>
          <p:cNvSpPr txBox="1"/>
          <p:nvPr/>
        </p:nvSpPr>
        <p:spPr>
          <a:xfrm>
            <a:off x="7315200" y="4102645"/>
            <a:ext cx="1121302"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2000" b="0" i="0" u="none" strike="noStrike" cap="none" dirty="0">
                <a:solidFill>
                  <a:schemeClr val="lt1"/>
                </a:solidFill>
                <a:latin typeface="Calibri"/>
                <a:ea typeface="Calibri"/>
                <a:cs typeface="Calibri"/>
                <a:sym typeface="Calibri"/>
              </a:rPr>
              <a:t>5</a:t>
            </a:r>
            <a:r>
              <a:rPr lang="he-IL" sz="2000" b="0" i="0" u="none" strike="noStrike" cap="none" dirty="0">
                <a:solidFill>
                  <a:schemeClr val="lt1"/>
                </a:solidFill>
                <a:latin typeface="Calibri"/>
                <a:ea typeface="Calibri"/>
                <a:cs typeface="Calibri"/>
                <a:sym typeface="Calibri"/>
              </a:rPr>
              <a:t> דקות</a:t>
            </a:r>
            <a:endParaRPr dirty="0"/>
          </a:p>
        </p:txBody>
      </p:sp>
      <p:pic>
        <p:nvPicPr>
          <p:cNvPr id="175" name="Google Shape;175;p1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4893" y="2088572"/>
            <a:ext cx="5959998" cy="4832927"/>
          </a:xfrm>
          <a:prstGeom prst="rect">
            <a:avLst/>
          </a:prstGeom>
          <a:noFill/>
          <a:ln>
            <a:noFill/>
          </a:ln>
        </p:spPr>
      </p:pic>
      <p:sp>
        <p:nvSpPr>
          <p:cNvPr id="4" name="Google Shape;171;p12">
            <a:extLst>
              <a:ext uri="{FF2B5EF4-FFF2-40B4-BE49-F238E27FC236}">
                <a16:creationId xmlns:a16="http://schemas.microsoft.com/office/drawing/2014/main" id="{72325F7B-47B8-847B-17F6-64BE71802DCF}"/>
              </a:ext>
            </a:extLst>
          </p:cNvPr>
          <p:cNvSpPr txBox="1"/>
          <p:nvPr/>
        </p:nvSpPr>
        <p:spPr>
          <a:xfrm>
            <a:off x="9180612" y="4527611"/>
            <a:ext cx="2050500"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מהו פרויקט טוב?</a:t>
            </a:r>
            <a:endParaRPr dirty="0"/>
          </a:p>
        </p:txBody>
      </p:sp>
      <p:sp>
        <p:nvSpPr>
          <p:cNvPr id="5" name="Google Shape;172;p12">
            <a:extLst>
              <a:ext uri="{FF2B5EF4-FFF2-40B4-BE49-F238E27FC236}">
                <a16:creationId xmlns:a16="http://schemas.microsoft.com/office/drawing/2014/main" id="{1A824A0D-C444-9A91-E6F4-A79B1440624E}"/>
              </a:ext>
            </a:extLst>
          </p:cNvPr>
          <p:cNvSpPr txBox="1"/>
          <p:nvPr/>
        </p:nvSpPr>
        <p:spPr>
          <a:xfrm>
            <a:off x="7315200" y="4527611"/>
            <a:ext cx="1121302"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10 דקות</a:t>
            </a:r>
            <a:endParaRPr dirty="0"/>
          </a:p>
        </p:txBody>
      </p:sp>
      <p:sp>
        <p:nvSpPr>
          <p:cNvPr id="6" name="Google Shape;171;p12">
            <a:extLst>
              <a:ext uri="{FF2B5EF4-FFF2-40B4-BE49-F238E27FC236}">
                <a16:creationId xmlns:a16="http://schemas.microsoft.com/office/drawing/2014/main" id="{B51205C0-3F83-A76A-40D3-9AD7262BEA34}"/>
              </a:ext>
            </a:extLst>
          </p:cNvPr>
          <p:cNvSpPr txBox="1"/>
          <p:nvPr/>
        </p:nvSpPr>
        <p:spPr>
          <a:xfrm>
            <a:off x="9180612" y="4992184"/>
            <a:ext cx="2050500"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שלבי תכנון הפרויקט</a:t>
            </a:r>
            <a:endParaRPr dirty="0"/>
          </a:p>
        </p:txBody>
      </p:sp>
      <p:sp>
        <p:nvSpPr>
          <p:cNvPr id="7" name="Google Shape;172;p12">
            <a:extLst>
              <a:ext uri="{FF2B5EF4-FFF2-40B4-BE49-F238E27FC236}">
                <a16:creationId xmlns:a16="http://schemas.microsoft.com/office/drawing/2014/main" id="{C8A29825-3D12-A78F-64BC-DC8B89ED5C41}"/>
              </a:ext>
            </a:extLst>
          </p:cNvPr>
          <p:cNvSpPr txBox="1"/>
          <p:nvPr/>
        </p:nvSpPr>
        <p:spPr>
          <a:xfrm>
            <a:off x="7315200" y="4992184"/>
            <a:ext cx="1121302"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15 דקות</a:t>
            </a:r>
            <a:endParaRPr dirty="0"/>
          </a:p>
        </p:txBody>
      </p:sp>
      <p:sp>
        <p:nvSpPr>
          <p:cNvPr id="8" name="Google Shape;171;p12">
            <a:extLst>
              <a:ext uri="{FF2B5EF4-FFF2-40B4-BE49-F238E27FC236}">
                <a16:creationId xmlns:a16="http://schemas.microsoft.com/office/drawing/2014/main" id="{4164189E-D16F-D8D3-AC57-44716C7E115C}"/>
              </a:ext>
            </a:extLst>
          </p:cNvPr>
          <p:cNvSpPr txBox="1"/>
          <p:nvPr/>
        </p:nvSpPr>
        <p:spPr>
          <a:xfrm>
            <a:off x="9180612" y="5515699"/>
            <a:ext cx="2050500"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סוגי פרויקטים</a:t>
            </a:r>
            <a:endParaRPr dirty="0"/>
          </a:p>
        </p:txBody>
      </p:sp>
      <p:sp>
        <p:nvSpPr>
          <p:cNvPr id="9" name="Google Shape;172;p12">
            <a:extLst>
              <a:ext uri="{FF2B5EF4-FFF2-40B4-BE49-F238E27FC236}">
                <a16:creationId xmlns:a16="http://schemas.microsoft.com/office/drawing/2014/main" id="{01928C55-1974-455A-566D-9AE8FDA6428C}"/>
              </a:ext>
            </a:extLst>
          </p:cNvPr>
          <p:cNvSpPr txBox="1"/>
          <p:nvPr/>
        </p:nvSpPr>
        <p:spPr>
          <a:xfrm>
            <a:off x="7315200" y="5515699"/>
            <a:ext cx="1121302"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10 דקות</a:t>
            </a:r>
            <a:endParaRPr dirty="0"/>
          </a:p>
        </p:txBody>
      </p:sp>
      <p:sp>
        <p:nvSpPr>
          <p:cNvPr id="10" name="Google Shape;171;p12">
            <a:extLst>
              <a:ext uri="{FF2B5EF4-FFF2-40B4-BE49-F238E27FC236}">
                <a16:creationId xmlns:a16="http://schemas.microsoft.com/office/drawing/2014/main" id="{CD04C89F-9E38-5A8F-6C55-DCF546D3590A}"/>
              </a:ext>
            </a:extLst>
          </p:cNvPr>
          <p:cNvSpPr txBox="1"/>
          <p:nvPr/>
        </p:nvSpPr>
        <p:spPr>
          <a:xfrm>
            <a:off x="9180612" y="5949830"/>
            <a:ext cx="2050500"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סיכום</a:t>
            </a:r>
            <a:endParaRPr dirty="0"/>
          </a:p>
        </p:txBody>
      </p:sp>
      <p:sp>
        <p:nvSpPr>
          <p:cNvPr id="11" name="Google Shape;172;p12">
            <a:extLst>
              <a:ext uri="{FF2B5EF4-FFF2-40B4-BE49-F238E27FC236}">
                <a16:creationId xmlns:a16="http://schemas.microsoft.com/office/drawing/2014/main" id="{899A9D81-F365-F66F-504A-A19B82E180CD}"/>
              </a:ext>
            </a:extLst>
          </p:cNvPr>
          <p:cNvSpPr txBox="1"/>
          <p:nvPr/>
        </p:nvSpPr>
        <p:spPr>
          <a:xfrm>
            <a:off x="7315200" y="5949830"/>
            <a:ext cx="1121302"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5 דקות</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9"/>
          <p:cNvSpPr>
            <a:spLocks noGrp="1"/>
          </p:cNvSpPr>
          <p:nvPr>
            <p:ph type="title" idx="4294967295"/>
          </p:nvPr>
        </p:nvSpPr>
        <p:spPr>
          <a:xfrm>
            <a:off x="914754" y="469646"/>
            <a:ext cx="10362491" cy="673990"/>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Tx/>
              <a:buFont typeface="Arial"/>
              <a:buNone/>
              <a:tabLst/>
              <a:defRPr/>
            </a:pPr>
            <a:r>
              <a:rPr kumimoji="0" lang="iw-IL" sz="5400" b="1" i="0" u="none" strike="noStrike" kern="0" cap="none" spc="0" normalizeH="0" baseline="0" noProof="0" dirty="0">
                <a:ln>
                  <a:noFill/>
                </a:ln>
                <a:solidFill>
                  <a:schemeClr val="lt1"/>
                </a:solidFill>
                <a:effectLst/>
                <a:uLnTx/>
                <a:uFillTx/>
                <a:latin typeface="Calibri"/>
                <a:ea typeface="Calibri"/>
                <a:cs typeface="Calibri"/>
                <a:sym typeface="Calibri"/>
              </a:rPr>
              <a:t>טבלת תכנון הצלחת הפרויקט</a:t>
            </a:r>
          </a:p>
        </p:txBody>
      </p:sp>
      <p:sp>
        <p:nvSpPr>
          <p:cNvPr id="512" name="Google Shape;512;p39">
            <a:extLst>
              <a:ext uri="{C183D7F6-B498-43B3-948B-1728B52AA6E4}">
                <adec:decorative xmlns:adec="http://schemas.microsoft.com/office/drawing/2017/decorative" val="1"/>
              </a:ext>
            </a:extLst>
          </p:cNvPr>
          <p:cNvSpPr/>
          <p:nvPr/>
        </p:nvSpPr>
        <p:spPr>
          <a:xfrm rot="10800000">
            <a:off x="724916" y="5281616"/>
            <a:ext cx="10818370" cy="449946"/>
          </a:xfrm>
          <a:prstGeom prst="round2SameRect">
            <a:avLst>
              <a:gd name="adj1" fmla="val 50000"/>
              <a:gd name="adj2" fmla="val 0"/>
            </a:avLst>
          </a:prstGeom>
          <a:solidFill>
            <a:srgbClr val="1560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3" name="Google Shape;513;p39">
            <a:extLst>
              <a:ext uri="{C183D7F6-B498-43B3-948B-1728B52AA6E4}">
                <adec:decorative xmlns:adec="http://schemas.microsoft.com/office/drawing/2017/decorative" val="1"/>
              </a:ext>
            </a:extLst>
          </p:cNvPr>
          <p:cNvSpPr/>
          <p:nvPr/>
        </p:nvSpPr>
        <p:spPr>
          <a:xfrm>
            <a:off x="724916" y="1637082"/>
            <a:ext cx="10818370" cy="738622"/>
          </a:xfrm>
          <a:prstGeom prst="round2SameRect">
            <a:avLst>
              <a:gd name="adj1" fmla="val 50000"/>
              <a:gd name="adj2" fmla="val 0"/>
            </a:avLst>
          </a:prstGeom>
          <a:solidFill>
            <a:srgbClr val="1560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aphicFrame>
        <p:nvGraphicFramePr>
          <p:cNvPr id="514" name="Google Shape;514;p39"/>
          <p:cNvGraphicFramePr/>
          <p:nvPr>
            <p:extLst>
              <p:ext uri="{D42A27DB-BD31-4B8C-83A1-F6EECF244321}">
                <p14:modId xmlns:p14="http://schemas.microsoft.com/office/powerpoint/2010/main" val="2856850877"/>
              </p:ext>
            </p:extLst>
          </p:nvPr>
        </p:nvGraphicFramePr>
        <p:xfrm>
          <a:off x="724915" y="2006393"/>
          <a:ext cx="10818375" cy="3433550"/>
        </p:xfrm>
        <a:graphic>
          <a:graphicData uri="http://schemas.openxmlformats.org/drawingml/2006/table">
            <a:tbl>
              <a:tblPr firstRow="1">
                <a:noFill/>
                <a:tableStyleId>{2D8401FA-C581-4A63-B918-C06EC2D50D05}</a:tableStyleId>
              </a:tblPr>
              <a:tblGrid>
                <a:gridCol w="1911400">
                  <a:extLst>
                    <a:ext uri="{9D8B030D-6E8A-4147-A177-3AD203B41FA5}">
                      <a16:colId xmlns:a16="http://schemas.microsoft.com/office/drawing/2014/main" val="20000"/>
                    </a:ext>
                  </a:extLst>
                </a:gridCol>
                <a:gridCol w="2066300">
                  <a:extLst>
                    <a:ext uri="{9D8B030D-6E8A-4147-A177-3AD203B41FA5}">
                      <a16:colId xmlns:a16="http://schemas.microsoft.com/office/drawing/2014/main" val="20001"/>
                    </a:ext>
                  </a:extLst>
                </a:gridCol>
                <a:gridCol w="1888175">
                  <a:extLst>
                    <a:ext uri="{9D8B030D-6E8A-4147-A177-3AD203B41FA5}">
                      <a16:colId xmlns:a16="http://schemas.microsoft.com/office/drawing/2014/main" val="20002"/>
                    </a:ext>
                  </a:extLst>
                </a:gridCol>
                <a:gridCol w="1591300">
                  <a:extLst>
                    <a:ext uri="{9D8B030D-6E8A-4147-A177-3AD203B41FA5}">
                      <a16:colId xmlns:a16="http://schemas.microsoft.com/office/drawing/2014/main" val="20003"/>
                    </a:ext>
                  </a:extLst>
                </a:gridCol>
                <a:gridCol w="2683825">
                  <a:extLst>
                    <a:ext uri="{9D8B030D-6E8A-4147-A177-3AD203B41FA5}">
                      <a16:colId xmlns:a16="http://schemas.microsoft.com/office/drawing/2014/main" val="20004"/>
                    </a:ext>
                  </a:extLst>
                </a:gridCol>
                <a:gridCol w="677375">
                  <a:extLst>
                    <a:ext uri="{9D8B030D-6E8A-4147-A177-3AD203B41FA5}">
                      <a16:colId xmlns:a16="http://schemas.microsoft.com/office/drawing/2014/main" val="20005"/>
                    </a:ext>
                  </a:extLst>
                </a:gridCol>
              </a:tblGrid>
              <a:tr h="542850">
                <a:tc>
                  <a:txBody>
                    <a:bodyPr/>
                    <a:lstStyle/>
                    <a:p>
                      <a:pPr marL="0" marR="0" lvl="0" indent="0" algn="ctr" rtl="1">
                        <a:lnSpc>
                          <a:spcPct val="100000"/>
                        </a:lnSpc>
                        <a:spcBef>
                          <a:spcPts val="0"/>
                        </a:spcBef>
                        <a:spcAft>
                          <a:spcPts val="0"/>
                        </a:spcAft>
                        <a:buClr>
                          <a:srgbClr val="000000"/>
                        </a:buClr>
                        <a:buSzPts val="2000"/>
                        <a:buFont typeface="Arial"/>
                        <a:buNone/>
                      </a:pPr>
                      <a:r>
                        <a:rPr lang="iw-IL" sz="2000" u="none" strike="noStrike" cap="none">
                          <a:solidFill>
                            <a:schemeClr val="lt1"/>
                          </a:solidFill>
                          <a:latin typeface="Calibri"/>
                          <a:ea typeface="Calibri"/>
                          <a:cs typeface="Calibri"/>
                          <a:sym typeface="Calibri"/>
                        </a:rPr>
                        <a:t>משאבים נדרשים</a:t>
                      </a:r>
                      <a:endParaRPr sz="2000" u="none" strike="noStrike" cap="none">
                        <a:solidFill>
                          <a:schemeClr val="lt1"/>
                        </a:solidFill>
                        <a:latin typeface="Calibri"/>
                        <a:ea typeface="Calibri"/>
                        <a:cs typeface="Calibri"/>
                        <a:sym typeface="Calibri"/>
                      </a:endParaRPr>
                    </a:p>
                  </a:txBody>
                  <a:tcPr marL="121700" marR="121700" marT="89100" marB="89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56082"/>
                    </a:solidFill>
                  </a:tcPr>
                </a:tc>
                <a:tc>
                  <a:txBody>
                    <a:bodyPr/>
                    <a:lstStyle/>
                    <a:p>
                      <a:pPr marL="0" marR="0" lvl="0" indent="0" algn="ctr" rtl="1">
                        <a:lnSpc>
                          <a:spcPct val="100000"/>
                        </a:lnSpc>
                        <a:spcBef>
                          <a:spcPts val="0"/>
                        </a:spcBef>
                        <a:spcAft>
                          <a:spcPts val="0"/>
                        </a:spcAft>
                        <a:buClr>
                          <a:srgbClr val="000000"/>
                        </a:buClr>
                        <a:buSzPts val="2000"/>
                        <a:buFont typeface="Arial"/>
                        <a:buNone/>
                      </a:pPr>
                      <a:r>
                        <a:rPr lang="iw-IL" sz="2000" u="none" strike="noStrike" cap="none">
                          <a:solidFill>
                            <a:schemeClr val="lt1"/>
                          </a:solidFill>
                          <a:latin typeface="Calibri"/>
                          <a:ea typeface="Calibri"/>
                          <a:cs typeface="Calibri"/>
                          <a:sym typeface="Calibri"/>
                        </a:rPr>
                        <a:t>אחראים מהצוות</a:t>
                      </a:r>
                      <a:endParaRPr/>
                    </a:p>
                  </a:txBody>
                  <a:tcPr marL="121700" marR="121700" marT="89100" marB="89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56082"/>
                    </a:solidFill>
                  </a:tcPr>
                </a:tc>
                <a:tc>
                  <a:txBody>
                    <a:bodyPr/>
                    <a:lstStyle/>
                    <a:p>
                      <a:pPr marL="0" marR="0" lvl="0" indent="0" algn="ctr" rtl="1">
                        <a:lnSpc>
                          <a:spcPct val="100000"/>
                        </a:lnSpc>
                        <a:spcBef>
                          <a:spcPts val="0"/>
                        </a:spcBef>
                        <a:spcAft>
                          <a:spcPts val="0"/>
                        </a:spcAft>
                        <a:buClr>
                          <a:srgbClr val="000000"/>
                        </a:buClr>
                        <a:buSzPts val="2000"/>
                        <a:buFont typeface="Arial"/>
                        <a:buNone/>
                      </a:pPr>
                      <a:r>
                        <a:rPr lang="iw-IL" sz="2000" u="none" strike="noStrike" cap="none">
                          <a:solidFill>
                            <a:schemeClr val="lt1"/>
                          </a:solidFill>
                          <a:latin typeface="Calibri"/>
                          <a:ea typeface="Calibri"/>
                          <a:cs typeface="Calibri"/>
                          <a:sym typeface="Calibri"/>
                        </a:rPr>
                        <a:t>שותפים</a:t>
                      </a:r>
                      <a:endParaRPr sz="2000" u="none" strike="noStrike" cap="none">
                        <a:solidFill>
                          <a:schemeClr val="lt1"/>
                        </a:solidFill>
                        <a:latin typeface="Calibri"/>
                        <a:ea typeface="Calibri"/>
                        <a:cs typeface="Calibri"/>
                        <a:sym typeface="Calibri"/>
                      </a:endParaRPr>
                    </a:p>
                  </a:txBody>
                  <a:tcPr marL="121700" marR="121700" marT="89100" marB="89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56082"/>
                    </a:solidFill>
                  </a:tcPr>
                </a:tc>
                <a:tc>
                  <a:txBody>
                    <a:bodyPr/>
                    <a:lstStyle/>
                    <a:p>
                      <a:pPr marL="0" marR="0" lvl="0" indent="0" algn="ctr" rtl="1">
                        <a:lnSpc>
                          <a:spcPct val="100000"/>
                        </a:lnSpc>
                        <a:spcBef>
                          <a:spcPts val="0"/>
                        </a:spcBef>
                        <a:spcAft>
                          <a:spcPts val="0"/>
                        </a:spcAft>
                        <a:buClr>
                          <a:srgbClr val="000000"/>
                        </a:buClr>
                        <a:buSzPts val="2000"/>
                        <a:buFont typeface="Arial"/>
                        <a:buNone/>
                      </a:pPr>
                      <a:r>
                        <a:rPr lang="iw-IL" sz="2000" u="none" strike="noStrike" cap="none">
                          <a:solidFill>
                            <a:schemeClr val="lt1"/>
                          </a:solidFill>
                          <a:latin typeface="Calibri"/>
                          <a:ea typeface="Calibri"/>
                          <a:cs typeface="Calibri"/>
                          <a:sym typeface="Calibri"/>
                        </a:rPr>
                        <a:t>עד מתי?</a:t>
                      </a:r>
                      <a:endParaRPr sz="2000" u="none" strike="noStrike" cap="none">
                        <a:solidFill>
                          <a:schemeClr val="lt1"/>
                        </a:solidFill>
                        <a:latin typeface="Calibri"/>
                        <a:ea typeface="Calibri"/>
                        <a:cs typeface="Calibri"/>
                        <a:sym typeface="Calibri"/>
                      </a:endParaRPr>
                    </a:p>
                  </a:txBody>
                  <a:tcPr marL="121700" marR="121700" marT="89100" marB="89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56082"/>
                    </a:solidFill>
                  </a:tcPr>
                </a:tc>
                <a:tc>
                  <a:txBody>
                    <a:bodyPr/>
                    <a:lstStyle/>
                    <a:p>
                      <a:pPr marL="0" marR="0" lvl="0" indent="0" algn="ctr" rtl="1">
                        <a:lnSpc>
                          <a:spcPct val="100000"/>
                        </a:lnSpc>
                        <a:spcBef>
                          <a:spcPts val="0"/>
                        </a:spcBef>
                        <a:spcAft>
                          <a:spcPts val="0"/>
                        </a:spcAft>
                        <a:buClr>
                          <a:srgbClr val="000000"/>
                        </a:buClr>
                        <a:buSzPts val="2000"/>
                        <a:buFont typeface="Arial"/>
                        <a:buNone/>
                      </a:pPr>
                      <a:r>
                        <a:rPr lang="iw-IL" sz="2000" u="none" strike="noStrike" cap="none">
                          <a:solidFill>
                            <a:schemeClr val="lt1"/>
                          </a:solidFill>
                          <a:latin typeface="Calibri"/>
                          <a:ea typeface="Calibri"/>
                          <a:cs typeface="Calibri"/>
                          <a:sym typeface="Calibri"/>
                        </a:rPr>
                        <a:t>פעולה לביצוע</a:t>
                      </a:r>
                      <a:endParaRPr sz="2000" u="none" strike="noStrike" cap="none">
                        <a:solidFill>
                          <a:schemeClr val="lt1"/>
                        </a:solidFill>
                        <a:latin typeface="Calibri"/>
                        <a:ea typeface="Calibri"/>
                        <a:cs typeface="Calibri"/>
                        <a:sym typeface="Calibri"/>
                      </a:endParaRPr>
                    </a:p>
                  </a:txBody>
                  <a:tcPr marL="121700" marR="121700" marT="89100" marB="89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56082"/>
                    </a:solidFill>
                  </a:tcPr>
                </a:tc>
                <a:tc>
                  <a:txBody>
                    <a:bodyPr/>
                    <a:lstStyle/>
                    <a:p>
                      <a:pPr marL="0" marR="0" lvl="0" indent="0" algn="ctr" rtl="1">
                        <a:lnSpc>
                          <a:spcPct val="100000"/>
                        </a:lnSpc>
                        <a:spcBef>
                          <a:spcPts val="0"/>
                        </a:spcBef>
                        <a:spcAft>
                          <a:spcPts val="0"/>
                        </a:spcAft>
                        <a:buClr>
                          <a:srgbClr val="000000"/>
                        </a:buClr>
                        <a:buSzPts val="2000"/>
                        <a:buFont typeface="Arial"/>
                        <a:buNone/>
                      </a:pPr>
                      <a:r>
                        <a:rPr lang="iw-IL" sz="2000" u="none" strike="noStrike" cap="none">
                          <a:solidFill>
                            <a:schemeClr val="lt1"/>
                          </a:solidFill>
                          <a:latin typeface="Calibri"/>
                          <a:ea typeface="Calibri"/>
                          <a:cs typeface="Calibri"/>
                          <a:sym typeface="Calibri"/>
                        </a:rPr>
                        <a:t>שלב</a:t>
                      </a:r>
                      <a:endParaRPr sz="2000" u="none" strike="noStrike" cap="none">
                        <a:solidFill>
                          <a:schemeClr val="lt1"/>
                        </a:solidFill>
                        <a:latin typeface="Calibri"/>
                        <a:ea typeface="Calibri"/>
                        <a:cs typeface="Calibri"/>
                        <a:sym typeface="Calibri"/>
                      </a:endParaRPr>
                    </a:p>
                  </a:txBody>
                  <a:tcPr marL="121700" marR="121700" marT="89100" marB="89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56082"/>
                    </a:solidFill>
                  </a:tcPr>
                </a:tc>
                <a:extLst>
                  <a:ext uri="{0D108BD9-81ED-4DB2-BD59-A6C34878D82A}">
                    <a16:rowId xmlns:a16="http://schemas.microsoft.com/office/drawing/2014/main" val="10000"/>
                  </a:ext>
                </a:extLst>
              </a:tr>
              <a:tr h="72267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1">
                        <a:lnSpc>
                          <a:spcPct val="100000"/>
                        </a:lnSpc>
                        <a:spcBef>
                          <a:spcPts val="0"/>
                        </a:spcBef>
                        <a:spcAft>
                          <a:spcPts val="0"/>
                        </a:spcAft>
                        <a:buClr>
                          <a:srgbClr val="000000"/>
                        </a:buClr>
                        <a:buSzPts val="2000"/>
                        <a:buFont typeface="Arial"/>
                        <a:buNone/>
                      </a:pPr>
                      <a:r>
                        <a:rPr lang="iw-IL" sz="2000" u="none" strike="noStrike" cap="none">
                          <a:solidFill>
                            <a:srgbClr val="595959"/>
                          </a:solidFill>
                          <a:latin typeface="Calibri"/>
                          <a:ea typeface="Calibri"/>
                          <a:cs typeface="Calibri"/>
                          <a:sym typeface="Calibri"/>
                        </a:rPr>
                        <a:t>1</a:t>
                      </a: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722675">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ctr" rtl="1">
                        <a:lnSpc>
                          <a:spcPct val="100000"/>
                        </a:lnSpc>
                        <a:spcBef>
                          <a:spcPts val="0"/>
                        </a:spcBef>
                        <a:spcAft>
                          <a:spcPts val="0"/>
                        </a:spcAft>
                        <a:buClr>
                          <a:srgbClr val="000000"/>
                        </a:buClr>
                        <a:buSzPts val="2000"/>
                        <a:buFont typeface="Arial"/>
                        <a:buNone/>
                      </a:pPr>
                      <a:r>
                        <a:rPr lang="iw-IL" sz="2000" u="none" strike="noStrike" cap="none">
                          <a:solidFill>
                            <a:srgbClr val="595959"/>
                          </a:solidFill>
                          <a:latin typeface="Calibri"/>
                          <a:ea typeface="Calibri"/>
                          <a:cs typeface="Calibri"/>
                          <a:sym typeface="Calibri"/>
                        </a:rPr>
                        <a:t>2</a:t>
                      </a: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2"/>
                  </a:ext>
                </a:extLst>
              </a:tr>
              <a:tr h="722675">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1">
                        <a:lnSpc>
                          <a:spcPct val="100000"/>
                        </a:lnSpc>
                        <a:spcBef>
                          <a:spcPts val="0"/>
                        </a:spcBef>
                        <a:spcAft>
                          <a:spcPts val="0"/>
                        </a:spcAft>
                        <a:buClr>
                          <a:srgbClr val="000000"/>
                        </a:buClr>
                        <a:buSzPts val="2000"/>
                        <a:buFont typeface="Arial"/>
                        <a:buNone/>
                      </a:pPr>
                      <a:r>
                        <a:rPr lang="iw-IL" sz="2000" u="none" strike="noStrike" cap="none">
                          <a:solidFill>
                            <a:srgbClr val="595959"/>
                          </a:solidFill>
                          <a:latin typeface="Calibri"/>
                          <a:ea typeface="Calibri"/>
                          <a:cs typeface="Calibri"/>
                          <a:sym typeface="Calibri"/>
                        </a:rPr>
                        <a:t>3</a:t>
                      </a: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722675">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dirty="0">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1">
                        <a:lnSpc>
                          <a:spcPct val="100000"/>
                        </a:lnSpc>
                        <a:spcBef>
                          <a:spcPts val="0"/>
                        </a:spcBef>
                        <a:spcAft>
                          <a:spcPts val="0"/>
                        </a:spcAft>
                        <a:buClr>
                          <a:srgbClr val="000000"/>
                        </a:buClr>
                        <a:buSzPts val="2000"/>
                        <a:buFont typeface="Arial"/>
                        <a:buNone/>
                      </a:pPr>
                      <a:endParaRPr sz="2000" u="none" strike="noStrike" cap="none">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iw-IL" sz="2000" u="none" strike="noStrike" cap="none" dirty="0">
                          <a:solidFill>
                            <a:srgbClr val="595959"/>
                          </a:solidFill>
                          <a:latin typeface="Calibri"/>
                          <a:ea typeface="Calibri"/>
                          <a:cs typeface="Calibri"/>
                          <a:sym typeface="Calibri"/>
                        </a:rPr>
                        <a:t>4</a:t>
                      </a:r>
                      <a:endParaRPr sz="2000" u="none" strike="noStrike" cap="none" dirty="0">
                        <a:solidFill>
                          <a:srgbClr val="595959"/>
                        </a:solidFill>
                        <a:latin typeface="Calibri"/>
                        <a:ea typeface="Calibri"/>
                        <a:cs typeface="Calibri"/>
                        <a:sym typeface="Calibri"/>
                      </a:endParaRPr>
                    </a:p>
                  </a:txBody>
                  <a:tcPr marL="121700" marR="121700" marT="89100" marB="89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g31f95b110dd_0_65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 y="5177643"/>
            <a:ext cx="12199368" cy="1677414"/>
          </a:xfrm>
          <a:prstGeom prst="rect">
            <a:avLst/>
          </a:prstGeom>
          <a:noFill/>
          <a:ln>
            <a:noFill/>
          </a:ln>
        </p:spPr>
      </p:pic>
      <p:sp>
        <p:nvSpPr>
          <p:cNvPr id="533" name="Google Shape;533;g31f95b110dd_0_650"/>
          <p:cNvSpPr>
            <a:spLocks noGrp="1"/>
          </p:cNvSpPr>
          <p:nvPr>
            <p:ph type="title" idx="4294967295"/>
          </p:nvPr>
        </p:nvSpPr>
        <p:spPr>
          <a:xfrm>
            <a:off x="790839" y="603677"/>
            <a:ext cx="10610322" cy="673990"/>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Tx/>
              <a:buFont typeface="Arial"/>
              <a:buNone/>
              <a:tabLst/>
              <a:defRPr/>
            </a:pPr>
            <a:r>
              <a:rPr kumimoji="0" lang="iw-IL" sz="5400" b="1" i="0" u="none" strike="noStrike" kern="0" cap="none" spc="0" normalizeH="0" baseline="0" noProof="0" dirty="0">
                <a:ln>
                  <a:noFill/>
                </a:ln>
                <a:solidFill>
                  <a:schemeClr val="lt1"/>
                </a:solidFill>
                <a:effectLst/>
                <a:uLnTx/>
                <a:uFillTx/>
                <a:latin typeface="Calibri"/>
                <a:ea typeface="Calibri"/>
                <a:cs typeface="Calibri"/>
                <a:sym typeface="Calibri"/>
              </a:rPr>
              <a:t>שלבי העבודה עד סיום התוכנית</a:t>
            </a:r>
          </a:p>
        </p:txBody>
      </p:sp>
      <p:grpSp>
        <p:nvGrpSpPr>
          <p:cNvPr id="523" name="Google Shape;523;g31f95b110dd_0_650">
            <a:extLst>
              <a:ext uri="{C183D7F6-B498-43B3-948B-1728B52AA6E4}">
                <adec:decorative xmlns:adec="http://schemas.microsoft.com/office/drawing/2017/decorative" val="1"/>
              </a:ext>
            </a:extLst>
          </p:cNvPr>
          <p:cNvGrpSpPr/>
          <p:nvPr/>
        </p:nvGrpSpPr>
        <p:grpSpPr>
          <a:xfrm>
            <a:off x="2135023" y="2265613"/>
            <a:ext cx="7922105" cy="1875515"/>
            <a:chOff x="1066556" y="2036957"/>
            <a:chExt cx="9601388" cy="2269500"/>
          </a:xfrm>
        </p:grpSpPr>
        <p:sp>
          <p:nvSpPr>
            <p:cNvPr id="524" name="Google Shape;524;g31f95b110dd_0_650"/>
            <p:cNvSpPr/>
            <p:nvPr/>
          </p:nvSpPr>
          <p:spPr>
            <a:xfrm>
              <a:off x="8398444" y="2036957"/>
              <a:ext cx="2269500" cy="2269500"/>
            </a:xfrm>
            <a:prstGeom prst="ellipse">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525" name="Google Shape;525;g31f95b110dd_0_650"/>
            <p:cNvSpPr/>
            <p:nvPr/>
          </p:nvSpPr>
          <p:spPr>
            <a:xfrm>
              <a:off x="4732500" y="2036957"/>
              <a:ext cx="2269500" cy="2269500"/>
            </a:xfrm>
            <a:prstGeom prst="ellipse">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sp>
          <p:nvSpPr>
            <p:cNvPr id="526" name="Google Shape;526;g31f95b110dd_0_650"/>
            <p:cNvSpPr/>
            <p:nvPr/>
          </p:nvSpPr>
          <p:spPr>
            <a:xfrm>
              <a:off x="1066556" y="2036957"/>
              <a:ext cx="2269500" cy="2269500"/>
            </a:xfrm>
            <a:prstGeom prst="ellipse">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Calibri"/>
                <a:ea typeface="Calibri"/>
                <a:cs typeface="Calibri"/>
                <a:sym typeface="Calibri"/>
              </a:endParaRPr>
            </a:p>
          </p:txBody>
        </p:sp>
      </p:grpSp>
      <p:sp>
        <p:nvSpPr>
          <p:cNvPr id="530" name="Google Shape;530;g31f95b110dd_0_650"/>
          <p:cNvSpPr/>
          <p:nvPr/>
        </p:nvSpPr>
        <p:spPr>
          <a:xfrm>
            <a:off x="8371621" y="2946026"/>
            <a:ext cx="1508100" cy="738600"/>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noAutofit/>
          </a:bodyPr>
          <a:lstStyle/>
          <a:p>
            <a:pPr marL="0" marR="0" lvl="0" indent="0" algn="ctr" rtl="1">
              <a:lnSpc>
                <a:spcPct val="70000"/>
              </a:lnSpc>
              <a:spcBef>
                <a:spcPts val="0"/>
              </a:spcBef>
              <a:spcAft>
                <a:spcPts val="0"/>
              </a:spcAft>
              <a:buClr>
                <a:srgbClr val="000000"/>
              </a:buClr>
              <a:buSzPts val="8800"/>
              <a:buFont typeface="Arial"/>
              <a:buNone/>
            </a:pPr>
            <a:r>
              <a:rPr lang="iw-IL" sz="6000" b="1" i="0" u="none" strike="noStrike" cap="none" dirty="0">
                <a:solidFill>
                  <a:schemeClr val="lt1"/>
                </a:solidFill>
                <a:latin typeface="Calibri"/>
                <a:ea typeface="Calibri"/>
                <a:cs typeface="Calibri"/>
                <a:sym typeface="Calibri"/>
              </a:rPr>
              <a:t>01</a:t>
            </a:r>
            <a:endParaRPr sz="8000" b="1" i="0" u="none" strike="noStrike" cap="none" dirty="0">
              <a:solidFill>
                <a:schemeClr val="lt1"/>
              </a:solidFill>
              <a:latin typeface="Calibri"/>
              <a:ea typeface="Calibri"/>
              <a:cs typeface="Calibri"/>
              <a:sym typeface="Calibri"/>
            </a:endParaRPr>
          </a:p>
        </p:txBody>
      </p:sp>
      <p:sp>
        <p:nvSpPr>
          <p:cNvPr id="528" name="Google Shape;528;g31f95b110dd_0_650"/>
          <p:cNvSpPr txBox="1"/>
          <p:nvPr/>
        </p:nvSpPr>
        <p:spPr>
          <a:xfrm>
            <a:off x="8017384" y="4451696"/>
            <a:ext cx="2216700" cy="1098900"/>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a:solidFill>
                  <a:schemeClr val="lt1"/>
                </a:solidFill>
                <a:latin typeface="Calibri"/>
                <a:ea typeface="Calibri"/>
                <a:cs typeface="Calibri"/>
                <a:sym typeface="Calibri"/>
              </a:rPr>
              <a:t>תכנון פרויקט</a:t>
            </a:r>
            <a:endParaRPr sz="1400" b="0" i="0" u="none" strike="noStrike" cap="none">
              <a:solidFill>
                <a:srgbClr val="000000"/>
              </a:solidFill>
              <a:latin typeface="Arial"/>
              <a:ea typeface="Arial"/>
              <a:cs typeface="Arial"/>
              <a:sym typeface="Arial"/>
            </a:endParaRPr>
          </a:p>
        </p:txBody>
      </p:sp>
      <p:sp>
        <p:nvSpPr>
          <p:cNvPr id="531" name="Google Shape;531;g31f95b110dd_0_650"/>
          <p:cNvSpPr/>
          <p:nvPr/>
        </p:nvSpPr>
        <p:spPr>
          <a:xfrm>
            <a:off x="5374421" y="2946026"/>
            <a:ext cx="1508100" cy="738600"/>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noAutofit/>
          </a:bodyPr>
          <a:lstStyle/>
          <a:p>
            <a:pPr marL="0" marR="0" lvl="0" indent="0" algn="ctr" rtl="1">
              <a:lnSpc>
                <a:spcPct val="70000"/>
              </a:lnSpc>
              <a:spcBef>
                <a:spcPts val="0"/>
              </a:spcBef>
              <a:spcAft>
                <a:spcPts val="0"/>
              </a:spcAft>
              <a:buClr>
                <a:srgbClr val="000000"/>
              </a:buClr>
              <a:buSzPts val="8800"/>
              <a:buFont typeface="Arial"/>
              <a:buNone/>
            </a:pPr>
            <a:r>
              <a:rPr lang="iw-IL" sz="6000" b="1" i="0" u="none" strike="noStrike" cap="none" dirty="0">
                <a:solidFill>
                  <a:schemeClr val="lt1"/>
                </a:solidFill>
                <a:latin typeface="Calibri"/>
                <a:ea typeface="Calibri"/>
                <a:cs typeface="Calibri"/>
                <a:sym typeface="Calibri"/>
              </a:rPr>
              <a:t>02</a:t>
            </a:r>
            <a:endParaRPr sz="8000" b="1" i="0" u="none" strike="noStrike" cap="none" dirty="0">
              <a:solidFill>
                <a:schemeClr val="lt1"/>
              </a:solidFill>
              <a:latin typeface="Calibri"/>
              <a:ea typeface="Calibri"/>
              <a:cs typeface="Calibri"/>
              <a:sym typeface="Calibri"/>
            </a:endParaRPr>
          </a:p>
        </p:txBody>
      </p:sp>
      <p:sp>
        <p:nvSpPr>
          <p:cNvPr id="521" name="Google Shape;521;g31f95b110dd_0_650"/>
          <p:cNvSpPr txBox="1"/>
          <p:nvPr/>
        </p:nvSpPr>
        <p:spPr>
          <a:xfrm>
            <a:off x="4987678" y="4451696"/>
            <a:ext cx="2216700" cy="1098900"/>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a:solidFill>
                  <a:schemeClr val="lt1"/>
                </a:solidFill>
                <a:latin typeface="Calibri"/>
                <a:ea typeface="Calibri"/>
                <a:cs typeface="Calibri"/>
                <a:sym typeface="Calibri"/>
              </a:rPr>
              <a:t>הקמת פרויקט</a:t>
            </a:r>
            <a:endParaRPr sz="1400" b="0" i="0" u="none" strike="noStrike" cap="none">
              <a:solidFill>
                <a:srgbClr val="000000"/>
              </a:solidFill>
              <a:latin typeface="Arial"/>
              <a:ea typeface="Arial"/>
              <a:cs typeface="Arial"/>
              <a:sym typeface="Arial"/>
            </a:endParaRPr>
          </a:p>
        </p:txBody>
      </p:sp>
      <p:pic>
        <p:nvPicPr>
          <p:cNvPr id="522" name="Google Shape;522;g31f95b110dd_0_65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5400000">
            <a:off x="4072532" y="2922731"/>
            <a:ext cx="768350" cy="430276"/>
          </a:xfrm>
          <a:prstGeom prst="rect">
            <a:avLst/>
          </a:prstGeom>
          <a:noFill/>
          <a:ln>
            <a:noFill/>
          </a:ln>
        </p:spPr>
      </p:pic>
      <p:pic>
        <p:nvPicPr>
          <p:cNvPr id="527" name="Google Shape;527;g31f95b110dd_0_65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5400000">
            <a:off x="7226678" y="2922731"/>
            <a:ext cx="768350" cy="430276"/>
          </a:xfrm>
          <a:prstGeom prst="rect">
            <a:avLst/>
          </a:prstGeom>
          <a:noFill/>
          <a:ln>
            <a:noFill/>
          </a:ln>
        </p:spPr>
      </p:pic>
      <p:sp>
        <p:nvSpPr>
          <p:cNvPr id="532" name="Google Shape;532;g31f95b110dd_0_650"/>
          <p:cNvSpPr/>
          <p:nvPr/>
        </p:nvSpPr>
        <p:spPr>
          <a:xfrm>
            <a:off x="2343355" y="2946026"/>
            <a:ext cx="1508100" cy="738600"/>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noAutofit/>
          </a:bodyPr>
          <a:lstStyle/>
          <a:p>
            <a:pPr marL="0" marR="0" lvl="0" indent="0" algn="ctr" rtl="1">
              <a:lnSpc>
                <a:spcPct val="70000"/>
              </a:lnSpc>
              <a:spcBef>
                <a:spcPts val="0"/>
              </a:spcBef>
              <a:spcAft>
                <a:spcPts val="0"/>
              </a:spcAft>
              <a:buClr>
                <a:srgbClr val="000000"/>
              </a:buClr>
              <a:buSzPts val="8800"/>
              <a:buFont typeface="Arial"/>
              <a:buNone/>
            </a:pPr>
            <a:r>
              <a:rPr lang="iw-IL" sz="6000" b="1" i="0" u="none" strike="noStrike" cap="none">
                <a:solidFill>
                  <a:schemeClr val="lt1"/>
                </a:solidFill>
                <a:latin typeface="Calibri"/>
                <a:ea typeface="Calibri"/>
                <a:cs typeface="Calibri"/>
                <a:sym typeface="Calibri"/>
              </a:rPr>
              <a:t>03</a:t>
            </a:r>
            <a:endParaRPr sz="8000" b="1" i="0" u="none" strike="noStrike" cap="none">
              <a:solidFill>
                <a:schemeClr val="lt1"/>
              </a:solidFill>
              <a:latin typeface="Calibri"/>
              <a:ea typeface="Calibri"/>
              <a:cs typeface="Calibri"/>
              <a:sym typeface="Calibri"/>
            </a:endParaRPr>
          </a:p>
        </p:txBody>
      </p:sp>
      <p:sp>
        <p:nvSpPr>
          <p:cNvPr id="529" name="Google Shape;529;g31f95b110dd_0_650"/>
          <p:cNvSpPr txBox="1"/>
          <p:nvPr/>
        </p:nvSpPr>
        <p:spPr>
          <a:xfrm>
            <a:off x="1582311" y="4451696"/>
            <a:ext cx="2636100" cy="1098900"/>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a:solidFill>
                  <a:schemeClr val="lt1"/>
                </a:solidFill>
                <a:latin typeface="Calibri"/>
                <a:ea typeface="Calibri"/>
                <a:cs typeface="Calibri"/>
                <a:sym typeface="Calibri"/>
              </a:rPr>
              <a:t>הצגת הפרויקט מול קהל</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g31f95b110dd_0_66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18922" y="0"/>
            <a:ext cx="6858000" cy="6858000"/>
          </a:xfrm>
          <a:prstGeom prst="rect">
            <a:avLst/>
          </a:prstGeom>
          <a:noFill/>
          <a:ln>
            <a:noFill/>
          </a:ln>
        </p:spPr>
      </p:pic>
      <p:sp>
        <p:nvSpPr>
          <p:cNvPr id="540" name="Google Shape;540;g31f95b110dd_0_668"/>
          <p:cNvSpPr>
            <a:spLocks noGrp="1"/>
          </p:cNvSpPr>
          <p:nvPr>
            <p:ph type="title" idx="4294967295"/>
          </p:nvPr>
        </p:nvSpPr>
        <p:spPr>
          <a:xfrm>
            <a:off x="6592371" y="2133239"/>
            <a:ext cx="4727100" cy="2031300"/>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Tx/>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היה השינוי שתרצה לראות בעולם</a:t>
            </a:r>
          </a:p>
        </p:txBody>
      </p:sp>
      <p:sp>
        <p:nvSpPr>
          <p:cNvPr id="541" name="Google Shape;541;g31f95b110dd_0_668"/>
          <p:cNvSpPr txBox="1"/>
          <p:nvPr/>
        </p:nvSpPr>
        <p:spPr>
          <a:xfrm>
            <a:off x="7376922" y="4295009"/>
            <a:ext cx="3157800" cy="374700"/>
          </a:xfrm>
          <a:prstGeom prst="rect">
            <a:avLst/>
          </a:prstGeom>
          <a:noFill/>
          <a:ln>
            <a:noFill/>
          </a:ln>
        </p:spPr>
        <p:txBody>
          <a:bodyPr spcFirstLastPara="1" wrap="square" lIns="91425" tIns="45700" rIns="91425" bIns="45700" anchor="t" anchorCtr="0">
            <a:normAutofit lnSpcReduction="10000"/>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a:solidFill>
                  <a:schemeClr val="lt1"/>
                </a:solidFill>
                <a:latin typeface="Calibri"/>
                <a:ea typeface="Calibri"/>
                <a:cs typeface="Calibri"/>
                <a:sym typeface="Calibri"/>
              </a:rPr>
              <a:t>מהטמה גנדי</a:t>
            </a:r>
            <a:endParaRPr sz="2200" b="0" i="0" u="none" strike="noStrike" cap="none">
              <a:solidFill>
                <a:schemeClr val="lt1"/>
              </a:solidFill>
              <a:latin typeface="Calibri"/>
              <a:ea typeface="Calibri"/>
              <a:cs typeface="Calibri"/>
              <a:sym typeface="Calibri"/>
            </a:endParaRPr>
          </a:p>
        </p:txBody>
      </p:sp>
      <p:pic>
        <p:nvPicPr>
          <p:cNvPr id="542" name="Google Shape;542;g31f95b110dd_0_66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806001" y="3769082"/>
            <a:ext cx="570921" cy="522446"/>
          </a:xfrm>
          <a:prstGeom prst="rect">
            <a:avLst/>
          </a:prstGeom>
          <a:noFill/>
          <a:ln>
            <a:noFill/>
          </a:ln>
        </p:spPr>
      </p:pic>
      <p:pic>
        <p:nvPicPr>
          <p:cNvPr id="543" name="Google Shape;543;g31f95b110dd_0_66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10800000">
            <a:off x="10923104" y="1926259"/>
            <a:ext cx="519019" cy="4749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4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86768" cy="6855057"/>
          </a:xfrm>
          <a:prstGeom prst="rect">
            <a:avLst/>
          </a:prstGeom>
          <a:noFill/>
          <a:ln>
            <a:noFill/>
          </a:ln>
        </p:spPr>
      </p:pic>
      <p:sp>
        <p:nvSpPr>
          <p:cNvPr id="550" name="Google Shape;550;p40"/>
          <p:cNvSpPr>
            <a:spLocks noGrp="1"/>
          </p:cNvSpPr>
          <p:nvPr>
            <p:ph type="title" idx="4294967295"/>
          </p:nvPr>
        </p:nvSpPr>
        <p:spPr>
          <a:xfrm>
            <a:off x="2798846" y="2066540"/>
            <a:ext cx="8877842" cy="2246729"/>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
                <a:srgbClr val="000000"/>
              </a:buClr>
              <a:buSzPts val="8800"/>
              <a:buFont typeface="Arial"/>
              <a:buNone/>
              <a:tabLst/>
              <a:defRPr/>
            </a:pPr>
            <a:r>
              <a:rPr kumimoji="0" lang="iw-IL" sz="14000" b="1" i="0" u="none" strike="noStrike" kern="0" cap="none" spc="0" normalizeH="0" baseline="0" noProof="0" dirty="0">
                <a:ln>
                  <a:noFill/>
                </a:ln>
                <a:solidFill>
                  <a:schemeClr val="lt1"/>
                </a:solidFill>
                <a:effectLst/>
                <a:uLnTx/>
                <a:uFillTx/>
                <a:latin typeface="Calibri"/>
                <a:ea typeface="Calibri"/>
                <a:cs typeface="Calibri"/>
                <a:sym typeface="Calibri"/>
              </a:rPr>
              <a:t>תודה רבה!</a:t>
            </a:r>
            <a:endParaRPr kumimoji="0" lang="iw-IL" sz="140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551" name="Google Shape;551;p4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164672" y="5041358"/>
            <a:ext cx="283885" cy="3154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48393" y="-3980"/>
            <a:ext cx="6858000" cy="6858000"/>
          </a:xfrm>
          <a:prstGeom prst="rect">
            <a:avLst/>
          </a:prstGeom>
          <a:noFill/>
          <a:ln>
            <a:noFill/>
          </a:ln>
        </p:spPr>
      </p:pic>
      <p:sp>
        <p:nvSpPr>
          <p:cNvPr id="184" name="Google Shape;184;p13"/>
          <p:cNvSpPr>
            <a:spLocks noGrp="1"/>
          </p:cNvSpPr>
          <p:nvPr>
            <p:ph type="title" idx="4294967295"/>
          </p:nvPr>
        </p:nvSpPr>
        <p:spPr>
          <a:xfrm>
            <a:off x="6746861" y="1839774"/>
            <a:ext cx="4855526" cy="1514220"/>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rPr>
              <a:t>מה זה</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rPr>
              <a:t>פרויקט?</a:t>
            </a:r>
            <a:endParaRPr kumimoji="0" lang="iw-IL" sz="66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185" name="Google Shape;185;p13"/>
          <p:cNvSpPr txBox="1"/>
          <p:nvPr/>
        </p:nvSpPr>
        <p:spPr>
          <a:xfrm>
            <a:off x="6850862" y="3468562"/>
            <a:ext cx="4647523" cy="2529445"/>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chemeClr val="lt1"/>
              </a:buClr>
              <a:buSzPts val="2800"/>
              <a:buFont typeface="Arial"/>
              <a:buNone/>
            </a:pPr>
            <a:r>
              <a:rPr lang="iw-IL" sz="2400" b="0" i="0" u="none" strike="noStrike" cap="none" dirty="0">
                <a:solidFill>
                  <a:schemeClr val="lt1"/>
                </a:solidFill>
                <a:latin typeface="Calibri"/>
                <a:ea typeface="Calibri"/>
                <a:cs typeface="Calibri"/>
                <a:sym typeface="Calibri"/>
              </a:rPr>
              <a:t>משימה שיש לה מטרה ייחודית ומוגדרת מראש</a:t>
            </a:r>
            <a:r>
              <a:rPr lang="he-IL" sz="2400" b="0" i="0" u="none" strike="noStrike" cap="none" dirty="0">
                <a:solidFill>
                  <a:schemeClr val="lt1"/>
                </a:solidFill>
                <a:latin typeface="Calibri"/>
                <a:ea typeface="Calibri"/>
                <a:cs typeface="Calibri"/>
                <a:sym typeface="Calibri"/>
              </a:rPr>
              <a:t>,</a:t>
            </a:r>
            <a:r>
              <a:rPr lang="iw-IL" sz="2400" b="0" i="0" u="none" strike="noStrike" cap="none" dirty="0">
                <a:solidFill>
                  <a:schemeClr val="lt1"/>
                </a:solidFill>
                <a:latin typeface="Calibri"/>
                <a:ea typeface="Calibri"/>
                <a:cs typeface="Calibri"/>
                <a:sym typeface="Calibri"/>
              </a:rPr>
              <a:t> והיא בנויה ממספר פעילויות ומטלות שיש לבצען בלוחות זמנים מוגדרים ובמשאבים נתונים.</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942095" y="1829260"/>
            <a:ext cx="4307811" cy="5040744"/>
          </a:xfrm>
          <a:prstGeom prst="rect">
            <a:avLst/>
          </a:prstGeom>
          <a:noFill/>
          <a:ln>
            <a:noFill/>
          </a:ln>
          <a:effectLst>
            <a:outerShdw blurRad="63500" sx="102000" sy="102000" algn="ctr" rotWithShape="0">
              <a:srgbClr val="000000">
                <a:alpha val="40000"/>
              </a:srgbClr>
            </a:outerShdw>
          </a:effectLst>
        </p:spPr>
      </p:pic>
      <p:sp>
        <p:nvSpPr>
          <p:cNvPr id="192" name="Google Shape;192;p4"/>
          <p:cNvSpPr>
            <a:spLocks noGrp="1"/>
          </p:cNvSpPr>
          <p:nvPr>
            <p:ph type="title" idx="4294967295"/>
          </p:nvPr>
        </p:nvSpPr>
        <p:spPr>
          <a:xfrm>
            <a:off x="1789778" y="1163902"/>
            <a:ext cx="8612444" cy="954067"/>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rPr>
              <a:t>מהו פרויקט טוב?</a:t>
            </a:r>
            <a:endParaRPr kumimoji="0" lang="iw-IL" sz="8000" b="0" i="0" u="none" strike="noStrike" kern="0" cap="none" spc="0" normalizeH="0" baseline="0" noProof="0" dirty="0">
              <a:ln>
                <a:noFill/>
              </a:ln>
              <a:solidFill>
                <a:schemeClr val="lt1"/>
              </a:solidFill>
              <a:effectLst/>
              <a:uLnTx/>
              <a:uFillTx/>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86768" cy="6855057"/>
          </a:xfrm>
          <a:prstGeom prst="rect">
            <a:avLst/>
          </a:prstGeom>
          <a:noFill/>
          <a:ln>
            <a:noFill/>
          </a:ln>
        </p:spPr>
      </p:pic>
      <p:sp>
        <p:nvSpPr>
          <p:cNvPr id="199" name="Google Shape;199;p14"/>
          <p:cNvSpPr>
            <a:spLocks noGrp="1"/>
          </p:cNvSpPr>
          <p:nvPr>
            <p:ph type="title" idx="4294967295"/>
          </p:nvPr>
        </p:nvSpPr>
        <p:spPr>
          <a:xfrm>
            <a:off x="7344229" y="1926460"/>
            <a:ext cx="4053824" cy="138495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rgbClr val="156082"/>
                </a:solidFill>
                <a:effectLst/>
                <a:uLnTx/>
                <a:uFillTx/>
                <a:latin typeface="Calibri"/>
                <a:ea typeface="Calibri"/>
                <a:cs typeface="Calibri"/>
                <a:sym typeface="Calibri"/>
              </a:rPr>
              <a:t>תורם לסביבה</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rgbClr val="156082"/>
                </a:solidFill>
                <a:effectLst/>
                <a:uLnTx/>
                <a:uFillTx/>
                <a:latin typeface="Calibri"/>
                <a:ea typeface="Calibri"/>
                <a:cs typeface="Calibri"/>
                <a:sym typeface="Calibri"/>
              </a:rPr>
              <a:t>ולשמירה</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0" name="Google Shape;200;p14"/>
          <p:cNvSpPr/>
          <p:nvPr/>
        </p:nvSpPr>
        <p:spPr>
          <a:xfrm>
            <a:off x="7068458" y="3311414"/>
            <a:ext cx="4605367" cy="1126422"/>
          </a:xfrm>
          <a:prstGeom prst="rect">
            <a:avLst/>
          </a:prstGeom>
          <a:noFill/>
          <a:ln>
            <a:noFill/>
          </a:ln>
        </p:spPr>
        <p:txBody>
          <a:bodyPr spcFirstLastPara="1" wrap="square" lIns="91425" tIns="45700" rIns="91425" bIns="45700" anchor="t" anchorCtr="0">
            <a:spAutoFit/>
          </a:bodyPr>
          <a:lstStyle/>
          <a:p>
            <a:pPr marL="0" marR="0" lvl="0" indent="0" algn="r" rtl="1">
              <a:lnSpc>
                <a:spcPct val="70000"/>
              </a:lnSpc>
              <a:spcBef>
                <a:spcPts val="0"/>
              </a:spcBef>
              <a:spcAft>
                <a:spcPts val="0"/>
              </a:spcAft>
              <a:buClr>
                <a:srgbClr val="000000"/>
              </a:buClr>
              <a:buSzPts val="8800"/>
              <a:buFont typeface="Arial"/>
              <a:buNone/>
            </a:pPr>
            <a:r>
              <a:rPr lang="iw-IL" sz="9600" b="1" i="0" u="none" strike="noStrike" cap="none" dirty="0">
                <a:solidFill>
                  <a:srgbClr val="156082"/>
                </a:solidFill>
                <a:latin typeface="Calibri"/>
                <a:ea typeface="Calibri"/>
                <a:cs typeface="Calibri"/>
                <a:sym typeface="Calibri"/>
              </a:rPr>
              <a:t>על הטבע</a:t>
            </a:r>
            <a:endParaRPr sz="16600" b="1" i="0" u="none" strike="noStrike" cap="none" dirty="0">
              <a:solidFill>
                <a:srgbClr val="15608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86768" cy="6855057"/>
          </a:xfrm>
          <a:prstGeom prst="rect">
            <a:avLst/>
          </a:prstGeom>
          <a:noFill/>
          <a:ln>
            <a:noFill/>
          </a:ln>
        </p:spPr>
      </p:pic>
      <p:sp>
        <p:nvSpPr>
          <p:cNvPr id="207" name="Google Shape;207;p15"/>
          <p:cNvSpPr>
            <a:spLocks noGrp="1"/>
          </p:cNvSpPr>
          <p:nvPr>
            <p:ph type="title" idx="4294967295"/>
          </p:nvPr>
        </p:nvSpPr>
        <p:spPr>
          <a:xfrm>
            <a:off x="7344229" y="1926460"/>
            <a:ext cx="4053824" cy="138495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rgbClr val="156082"/>
                </a:solidFill>
                <a:effectLst/>
                <a:uLnTx/>
                <a:uFillTx/>
                <a:latin typeface="Calibri"/>
                <a:ea typeface="Calibri"/>
                <a:cs typeface="Calibri"/>
                <a:sym typeface="Calibri"/>
              </a:rPr>
              <a:t>פועל לייצר</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rgbClr val="156082"/>
                </a:solidFill>
                <a:effectLst/>
                <a:uLnTx/>
                <a:uFillTx/>
                <a:latin typeface="Calibri"/>
                <a:ea typeface="Calibri"/>
                <a:cs typeface="Calibri"/>
                <a:sym typeface="Calibri"/>
              </a:rPr>
              <a:t>שינוי</a:t>
            </a:r>
          </a:p>
        </p:txBody>
      </p:sp>
      <p:sp>
        <p:nvSpPr>
          <p:cNvPr id="208" name="Google Shape;208;p15"/>
          <p:cNvSpPr/>
          <p:nvPr/>
        </p:nvSpPr>
        <p:spPr>
          <a:xfrm>
            <a:off x="6942169" y="3311414"/>
            <a:ext cx="4857946" cy="1126422"/>
          </a:xfrm>
          <a:prstGeom prst="rect">
            <a:avLst/>
          </a:prstGeom>
          <a:noFill/>
          <a:ln>
            <a:noFill/>
          </a:ln>
        </p:spPr>
        <p:txBody>
          <a:bodyPr spcFirstLastPara="1" wrap="square" lIns="91425" tIns="45700" rIns="91425" bIns="45700" anchor="t" anchorCtr="0">
            <a:spAutoFit/>
          </a:bodyPr>
          <a:lstStyle/>
          <a:p>
            <a:pPr marL="0" marR="0" lvl="0" indent="0" algn="r" rtl="1">
              <a:lnSpc>
                <a:spcPct val="70000"/>
              </a:lnSpc>
              <a:spcBef>
                <a:spcPts val="0"/>
              </a:spcBef>
              <a:spcAft>
                <a:spcPts val="0"/>
              </a:spcAft>
              <a:buClr>
                <a:srgbClr val="000000"/>
              </a:buClr>
              <a:buSzPts val="8800"/>
              <a:buFont typeface="Arial"/>
              <a:buNone/>
            </a:pPr>
            <a:r>
              <a:rPr lang="iw-IL" sz="9600" b="1" i="0" u="none" strike="noStrike" cap="none">
                <a:solidFill>
                  <a:srgbClr val="156082"/>
                </a:solidFill>
                <a:latin typeface="Calibri"/>
                <a:ea typeface="Calibri"/>
                <a:cs typeface="Calibri"/>
                <a:sym typeface="Calibri"/>
              </a:rPr>
              <a:t>התנהגותי</a:t>
            </a:r>
            <a:endParaRPr sz="16600" b="1" i="0" u="none" strike="noStrike" cap="none">
              <a:solidFill>
                <a:srgbClr val="15608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86768" cy="6855057"/>
          </a:xfrm>
          <a:prstGeom prst="rect">
            <a:avLst/>
          </a:prstGeom>
          <a:noFill/>
          <a:ln>
            <a:noFill/>
          </a:ln>
        </p:spPr>
      </p:pic>
      <p:sp>
        <p:nvSpPr>
          <p:cNvPr id="216" name="Google Shape;216;p16"/>
          <p:cNvSpPr>
            <a:spLocks noGrp="1"/>
          </p:cNvSpPr>
          <p:nvPr>
            <p:ph type="title" idx="4294967295"/>
          </p:nvPr>
        </p:nvSpPr>
        <p:spPr>
          <a:xfrm>
            <a:off x="6644625" y="2010213"/>
            <a:ext cx="4857946" cy="112642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9600" b="1" i="0" u="none" strike="noStrike" kern="0" cap="none" spc="0" normalizeH="0" baseline="0" noProof="0" dirty="0">
                <a:ln>
                  <a:noFill/>
                </a:ln>
                <a:solidFill>
                  <a:srgbClr val="156082"/>
                </a:solidFill>
                <a:effectLst/>
                <a:uLnTx/>
                <a:uFillTx/>
                <a:latin typeface="Calibri"/>
                <a:ea typeface="Calibri"/>
                <a:cs typeface="Calibri"/>
                <a:sym typeface="Calibri"/>
              </a:rPr>
              <a:t>משתף</a:t>
            </a:r>
            <a:endParaRPr kumimoji="0" lang="iw-IL" sz="16600" b="1" i="0" u="none" strike="noStrike" kern="0" cap="none" spc="0" normalizeH="0" baseline="0" noProof="0" dirty="0">
              <a:ln>
                <a:noFill/>
              </a:ln>
              <a:solidFill>
                <a:srgbClr val="156082"/>
              </a:solidFill>
              <a:effectLst/>
              <a:uLnTx/>
              <a:uFillTx/>
              <a:latin typeface="Calibri"/>
              <a:ea typeface="Calibri"/>
              <a:cs typeface="Calibri"/>
              <a:sym typeface="Calibri"/>
            </a:endParaRPr>
          </a:p>
        </p:txBody>
      </p:sp>
      <p:sp>
        <p:nvSpPr>
          <p:cNvPr id="215" name="Google Shape;215;p16"/>
          <p:cNvSpPr/>
          <p:nvPr/>
        </p:nvSpPr>
        <p:spPr>
          <a:xfrm>
            <a:off x="6749143" y="3136635"/>
            <a:ext cx="4648910" cy="1384954"/>
          </a:xfrm>
          <a:prstGeom prst="rect">
            <a:avLst/>
          </a:prstGeom>
          <a:noFill/>
          <a:ln>
            <a:noFill/>
          </a:ln>
        </p:spPr>
        <p:txBody>
          <a:bodyPr spcFirstLastPara="1" wrap="square" lIns="91425" tIns="45700" rIns="91425" bIns="45700" anchor="t" anchorCtr="0">
            <a:spAutoFit/>
          </a:bodyPr>
          <a:lstStyle/>
          <a:p>
            <a:pPr marL="0" marR="0" lvl="0" indent="0" algn="r" rtl="1">
              <a:lnSpc>
                <a:spcPct val="70000"/>
              </a:lnSpc>
              <a:spcBef>
                <a:spcPts val="0"/>
              </a:spcBef>
              <a:spcAft>
                <a:spcPts val="0"/>
              </a:spcAft>
              <a:buClr>
                <a:srgbClr val="000000"/>
              </a:buClr>
              <a:buSzPts val="8800"/>
              <a:buFont typeface="Arial"/>
              <a:buNone/>
            </a:pPr>
            <a:r>
              <a:rPr lang="iw-IL" sz="6000" b="1" i="0" u="none" strike="noStrike" cap="none">
                <a:solidFill>
                  <a:srgbClr val="156082"/>
                </a:solidFill>
                <a:latin typeface="Calibri"/>
                <a:ea typeface="Calibri"/>
                <a:cs typeface="Calibri"/>
                <a:sym typeface="Calibri"/>
              </a:rPr>
              <a:t>את כלל תלמידי ומורי בית הספר</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86768" cy="6855057"/>
          </a:xfrm>
          <a:prstGeom prst="rect">
            <a:avLst/>
          </a:prstGeom>
          <a:noFill/>
          <a:ln>
            <a:noFill/>
          </a:ln>
        </p:spPr>
      </p:pic>
      <p:sp>
        <p:nvSpPr>
          <p:cNvPr id="224" name="Google Shape;224;p17"/>
          <p:cNvSpPr>
            <a:spLocks noGrp="1"/>
          </p:cNvSpPr>
          <p:nvPr>
            <p:ph type="title" idx="4294967295"/>
          </p:nvPr>
        </p:nvSpPr>
        <p:spPr>
          <a:xfrm>
            <a:off x="6644625" y="2010213"/>
            <a:ext cx="4857946" cy="112642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9600" b="1" i="0" u="none" strike="noStrike" kern="0" cap="none" spc="0" normalizeH="0" baseline="0" noProof="0" dirty="0">
                <a:ln>
                  <a:noFill/>
                </a:ln>
                <a:solidFill>
                  <a:srgbClr val="156082"/>
                </a:solidFill>
                <a:effectLst/>
                <a:uLnTx/>
                <a:uFillTx/>
                <a:latin typeface="Calibri"/>
                <a:ea typeface="Calibri"/>
                <a:cs typeface="Calibri"/>
                <a:sym typeface="Calibri"/>
              </a:rPr>
              <a:t>משפיע</a:t>
            </a:r>
            <a:endParaRPr kumimoji="0" lang="iw-IL" sz="16600" b="1" i="0" u="none" strike="noStrike" kern="0" cap="none" spc="0" normalizeH="0" baseline="0" noProof="0" dirty="0">
              <a:ln>
                <a:noFill/>
              </a:ln>
              <a:solidFill>
                <a:srgbClr val="156082"/>
              </a:solidFill>
              <a:effectLst/>
              <a:uLnTx/>
              <a:uFillTx/>
              <a:latin typeface="Calibri"/>
              <a:ea typeface="Calibri"/>
              <a:cs typeface="Calibri"/>
              <a:sym typeface="Calibri"/>
            </a:endParaRPr>
          </a:p>
        </p:txBody>
      </p:sp>
      <p:sp>
        <p:nvSpPr>
          <p:cNvPr id="223" name="Google Shape;223;p17"/>
          <p:cNvSpPr/>
          <p:nvPr/>
        </p:nvSpPr>
        <p:spPr>
          <a:xfrm>
            <a:off x="6749143" y="3136635"/>
            <a:ext cx="4648910" cy="738623"/>
          </a:xfrm>
          <a:prstGeom prst="rect">
            <a:avLst/>
          </a:prstGeom>
          <a:noFill/>
          <a:ln>
            <a:noFill/>
          </a:ln>
        </p:spPr>
        <p:txBody>
          <a:bodyPr spcFirstLastPara="1" wrap="square" lIns="91425" tIns="45700" rIns="91425" bIns="45700" anchor="t" anchorCtr="0">
            <a:spAutoFit/>
          </a:bodyPr>
          <a:lstStyle/>
          <a:p>
            <a:pPr marL="0" marR="0" lvl="0" indent="0" algn="r" rtl="1">
              <a:lnSpc>
                <a:spcPct val="70000"/>
              </a:lnSpc>
              <a:spcBef>
                <a:spcPts val="0"/>
              </a:spcBef>
              <a:spcAft>
                <a:spcPts val="0"/>
              </a:spcAft>
              <a:buClr>
                <a:srgbClr val="000000"/>
              </a:buClr>
              <a:buSzPts val="8800"/>
              <a:buFont typeface="Arial"/>
              <a:buNone/>
            </a:pPr>
            <a:r>
              <a:rPr lang="iw-IL" sz="6000" b="1" i="0" u="none" strike="noStrike" cap="none">
                <a:solidFill>
                  <a:srgbClr val="156082"/>
                </a:solidFill>
                <a:latin typeface="Calibri"/>
                <a:ea typeface="Calibri"/>
                <a:cs typeface="Calibri"/>
                <a:sym typeface="Calibri"/>
              </a:rPr>
              <a:t>על הקהילה</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86768" cy="6855057"/>
          </a:xfrm>
          <a:prstGeom prst="rect">
            <a:avLst/>
          </a:prstGeom>
          <a:noFill/>
          <a:ln>
            <a:noFill/>
          </a:ln>
        </p:spPr>
      </p:pic>
      <p:sp>
        <p:nvSpPr>
          <p:cNvPr id="232" name="Google Shape;232;p31"/>
          <p:cNvSpPr>
            <a:spLocks noGrp="1"/>
          </p:cNvSpPr>
          <p:nvPr>
            <p:ph type="title" idx="4294967295"/>
          </p:nvPr>
        </p:nvSpPr>
        <p:spPr>
          <a:xfrm>
            <a:off x="6644625" y="2010213"/>
            <a:ext cx="4857946" cy="112642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9600" b="1" i="0" u="none" strike="noStrike" kern="0" cap="none" spc="0" normalizeH="0" baseline="0" noProof="0" dirty="0">
                <a:ln>
                  <a:noFill/>
                </a:ln>
                <a:solidFill>
                  <a:srgbClr val="156082"/>
                </a:solidFill>
                <a:effectLst/>
                <a:uLnTx/>
                <a:uFillTx/>
                <a:latin typeface="Calibri"/>
                <a:ea typeface="Calibri"/>
                <a:cs typeface="Calibri"/>
                <a:sym typeface="Calibri"/>
              </a:rPr>
              <a:t>מייצר</a:t>
            </a:r>
            <a:endParaRPr kumimoji="0" lang="iw-IL" sz="16600" b="1" i="0" u="none" strike="noStrike" kern="0" cap="none" spc="0" normalizeH="0" baseline="0" noProof="0" dirty="0">
              <a:ln>
                <a:noFill/>
              </a:ln>
              <a:solidFill>
                <a:srgbClr val="156082"/>
              </a:solidFill>
              <a:effectLst/>
              <a:uLnTx/>
              <a:uFillTx/>
              <a:latin typeface="Calibri"/>
              <a:ea typeface="Calibri"/>
              <a:cs typeface="Calibri"/>
              <a:sym typeface="Calibri"/>
            </a:endParaRPr>
          </a:p>
        </p:txBody>
      </p:sp>
      <p:sp>
        <p:nvSpPr>
          <p:cNvPr id="231" name="Google Shape;231;p31"/>
          <p:cNvSpPr/>
          <p:nvPr/>
        </p:nvSpPr>
        <p:spPr>
          <a:xfrm>
            <a:off x="6749143" y="3136635"/>
            <a:ext cx="4648910" cy="738623"/>
          </a:xfrm>
          <a:prstGeom prst="rect">
            <a:avLst/>
          </a:prstGeom>
          <a:noFill/>
          <a:ln>
            <a:noFill/>
          </a:ln>
        </p:spPr>
        <p:txBody>
          <a:bodyPr spcFirstLastPara="1" wrap="square" lIns="91425" tIns="45700" rIns="91425" bIns="45700" anchor="t" anchorCtr="0">
            <a:spAutoFit/>
          </a:bodyPr>
          <a:lstStyle/>
          <a:p>
            <a:pPr marL="0" marR="0" lvl="0" indent="0" algn="r" rtl="1">
              <a:lnSpc>
                <a:spcPct val="70000"/>
              </a:lnSpc>
              <a:spcBef>
                <a:spcPts val="0"/>
              </a:spcBef>
              <a:spcAft>
                <a:spcPts val="0"/>
              </a:spcAft>
              <a:buClr>
                <a:srgbClr val="000000"/>
              </a:buClr>
              <a:buSzPts val="8800"/>
              <a:buFont typeface="Arial"/>
              <a:buNone/>
            </a:pPr>
            <a:r>
              <a:rPr lang="iw-IL" sz="6000" b="1" i="0" u="none" strike="noStrike" cap="none">
                <a:solidFill>
                  <a:srgbClr val="156082"/>
                </a:solidFill>
                <a:latin typeface="Calibri"/>
                <a:ea typeface="Calibri"/>
                <a:cs typeface="Calibri"/>
                <a:sym typeface="Calibri"/>
              </a:rPr>
              <a:t>שינוי משמעותי</a:t>
            </a:r>
            <a:endParaRPr/>
          </a:p>
        </p:txBody>
      </p:sp>
      <p:sp>
        <p:nvSpPr>
          <p:cNvPr id="233" name="Google Shape;233;p31"/>
          <p:cNvSpPr/>
          <p:nvPr/>
        </p:nvSpPr>
        <p:spPr>
          <a:xfrm>
            <a:off x="6540107" y="3898538"/>
            <a:ext cx="4857946" cy="1126422"/>
          </a:xfrm>
          <a:prstGeom prst="rect">
            <a:avLst/>
          </a:prstGeom>
          <a:noFill/>
          <a:ln>
            <a:noFill/>
          </a:ln>
        </p:spPr>
        <p:txBody>
          <a:bodyPr spcFirstLastPara="1" wrap="square" lIns="91425" tIns="45700" rIns="91425" bIns="45700" anchor="t" anchorCtr="0">
            <a:spAutoFit/>
          </a:bodyPr>
          <a:lstStyle/>
          <a:p>
            <a:pPr marL="0" marR="0" lvl="0" indent="0" algn="r" rtl="1">
              <a:lnSpc>
                <a:spcPct val="70000"/>
              </a:lnSpc>
              <a:spcBef>
                <a:spcPts val="0"/>
              </a:spcBef>
              <a:spcAft>
                <a:spcPts val="0"/>
              </a:spcAft>
              <a:buClr>
                <a:srgbClr val="000000"/>
              </a:buClr>
              <a:buSzPts val="8800"/>
              <a:buFont typeface="Arial"/>
              <a:buNone/>
            </a:pPr>
            <a:r>
              <a:rPr lang="iw-IL" sz="9600" b="1" i="0" u="none" strike="noStrike" cap="none">
                <a:solidFill>
                  <a:srgbClr val="156082"/>
                </a:solidFill>
                <a:latin typeface="Calibri"/>
                <a:ea typeface="Calibri"/>
                <a:cs typeface="Calibri"/>
                <a:sym typeface="Calibri"/>
              </a:rPr>
              <a:t>לאורך זמן</a:t>
            </a:r>
            <a:endParaRPr sz="16600" b="1" i="0" u="none" strike="noStrike" cap="none">
              <a:solidFill>
                <a:srgbClr val="15608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481ece-085c-4051-9e36-d405e2c6b9f1" xsi:nil="true"/>
    <lcf76f155ced4ddcb4097134ff3c332f xmlns="5986fafe-ce1e-4054-9e70-82256040b94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D3630D225AC040BE55C55EC1F1C31E" ma:contentTypeVersion="16" ma:contentTypeDescription="Create a new document." ma:contentTypeScope="" ma:versionID="e9332e24bca3563f746b99a70a67203a">
  <xsd:schema xmlns:xsd="http://www.w3.org/2001/XMLSchema" xmlns:xs="http://www.w3.org/2001/XMLSchema" xmlns:p="http://schemas.microsoft.com/office/2006/metadata/properties" xmlns:ns2="45481ece-085c-4051-9e36-d405e2c6b9f1" xmlns:ns3="5986fafe-ce1e-4054-9e70-82256040b949" targetNamespace="http://schemas.microsoft.com/office/2006/metadata/properties" ma:root="true" ma:fieldsID="537dfc74e1ed89abd861e16ef7febfad" ns2:_="" ns3:_="">
    <xsd:import namespace="45481ece-085c-4051-9e36-d405e2c6b9f1"/>
    <xsd:import namespace="5986fafe-ce1e-4054-9e70-82256040b94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81ece-085c-4051-9e36-d405e2c6b9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c8af511-bd15-49d5-8532-22276998a571}" ma:internalName="TaxCatchAll" ma:showField="CatchAllData" ma:web="45481ece-085c-4051-9e36-d405e2c6b9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86fafe-ce1e-4054-9e70-82256040b94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6a8c9c-758c-460d-bc6c-4b1809200b3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6A6EFC-D412-4E51-977E-1F97DAF4308B}">
  <ds:schemaRefs>
    <ds:schemaRef ds:uri="http://schemas.microsoft.com/office/2006/metadata/properties"/>
    <ds:schemaRef ds:uri="http://schemas.microsoft.com/office/infopath/2007/PartnerControls"/>
    <ds:schemaRef ds:uri="45481ece-085c-4051-9e36-d405e2c6b9f1"/>
    <ds:schemaRef ds:uri="5986fafe-ce1e-4054-9e70-82256040b949"/>
  </ds:schemaRefs>
</ds:datastoreItem>
</file>

<file path=customXml/itemProps2.xml><?xml version="1.0" encoding="utf-8"?>
<ds:datastoreItem xmlns:ds="http://schemas.openxmlformats.org/officeDocument/2006/customXml" ds:itemID="{40A577FA-E804-4509-8DA2-E9CAF68374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481ece-085c-4051-9e36-d405e2c6b9f1"/>
    <ds:schemaRef ds:uri="5986fafe-ce1e-4054-9e70-82256040b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470DE9-9FB6-441E-8DF1-179EFAB32A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79</TotalTime>
  <Words>2053</Words>
  <Application>Microsoft Office PowerPoint</Application>
  <PresentationFormat>מסך רחב</PresentationFormat>
  <Paragraphs>288</Paragraphs>
  <Slides>23</Slides>
  <Notes>23</Notes>
  <HiddenSlides>0</HiddenSlides>
  <MMClips>0</MMClips>
  <ScaleCrop>false</ScaleCrop>
  <HeadingPairs>
    <vt:vector size="6" baseType="variant">
      <vt:variant>
        <vt:lpstr>גופנים בשימוש</vt:lpstr>
      </vt:variant>
      <vt:variant>
        <vt:i4>5</vt:i4>
      </vt:variant>
      <vt:variant>
        <vt:lpstr>ערכת נושא</vt:lpstr>
      </vt:variant>
      <vt:variant>
        <vt:i4>2</vt:i4>
      </vt:variant>
      <vt:variant>
        <vt:lpstr>כותרות שקופיות</vt:lpstr>
      </vt:variant>
      <vt:variant>
        <vt:i4>23</vt:i4>
      </vt:variant>
    </vt:vector>
  </HeadingPairs>
  <TitlesOfParts>
    <vt:vector size="30" baseType="lpstr">
      <vt:lpstr>Courier New</vt:lpstr>
      <vt:lpstr>Arial</vt:lpstr>
      <vt:lpstr>Play</vt:lpstr>
      <vt:lpstr>Assistant</vt:lpstr>
      <vt:lpstr>Calibri</vt:lpstr>
      <vt:lpstr>Office Theme</vt:lpstr>
      <vt:lpstr>Office Theme</vt:lpstr>
      <vt:lpstr>תכנון פרויקטים בקהילה</vt:lpstr>
      <vt:lpstr>מטרות המפגש:</vt:lpstr>
      <vt:lpstr>מה זה פרויקט?</vt:lpstr>
      <vt:lpstr>מהו פרויקט טוב?</vt:lpstr>
      <vt:lpstr>תורם לסביבה ולשמירה</vt:lpstr>
      <vt:lpstr>פועל לייצר שינוי</vt:lpstr>
      <vt:lpstr>משתף</vt:lpstr>
      <vt:lpstr>משפיע</vt:lpstr>
      <vt:lpstr>מייצר</vt:lpstr>
      <vt:lpstr>מעשי ואפשרי</vt:lpstr>
      <vt:lpstr>חדש ומקורי,</vt:lpstr>
      <vt:lpstr>שלבי תכנון פרויקט</vt:lpstr>
      <vt:lpstr>אפשרויות להובלת פרויקט:</vt:lpstr>
      <vt:lpstr>מי מושפע מהפרויקט?</vt:lpstr>
      <vt:lpstr>עם מי עובדים ואיפה?</vt:lpstr>
      <vt:lpstr>סוגי פרויקטים</vt:lpstr>
      <vt:lpstr>סוגי פרויקטים</vt:lpstr>
      <vt:lpstr>סוגי פרויקטים</vt:lpstr>
      <vt:lpstr>סוגי פרויקטים</vt:lpstr>
      <vt:lpstr>טבלת תכנון הצלחת הפרויקט</vt:lpstr>
      <vt:lpstr>שלבי העבודה עד סיום התוכנית</vt:lpstr>
      <vt:lpstr>היה השינוי שתרצה לראות בעולם</vt:lpstr>
      <vt:lpstr>תודה רבה!</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תכנון פרויקטים בקהילה</dc:title>
  <dc:creator>Yaron Melenboim</dc:creator>
  <cp:lastModifiedBy>איילת רייך</cp:lastModifiedBy>
  <cp:revision>4</cp:revision>
  <dcterms:created xsi:type="dcterms:W3CDTF">2024-12-03T09:07:15Z</dcterms:created>
  <dcterms:modified xsi:type="dcterms:W3CDTF">2026-01-28T15:22:08Z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0x010100D2D3630D225AC040BE55C55EC1F1C31E</vt:lpwstr>
  </property>
  <property fmtid="{D5CDD505-2E9C-101B-9397-08002B2CF9AE}" pid="3" name="MediaServiceImageTags">
    <vt:lpwstr/>
  </property>
</Properties>
</file>