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1256" r:id="rId2"/>
    <p:sldId id="1207" r:id="rId3"/>
    <p:sldId id="1208" r:id="rId4"/>
    <p:sldId id="1258" r:id="rId5"/>
    <p:sldId id="1259" r:id="rId6"/>
    <p:sldId id="1232" r:id="rId7"/>
    <p:sldId id="1257" r:id="rId8"/>
    <p:sldId id="1241" r:id="rId9"/>
    <p:sldId id="1242" r:id="rId10"/>
    <p:sldId id="1212" r:id="rId11"/>
    <p:sldId id="1213" r:id="rId12"/>
    <p:sldId id="1214" r:id="rId13"/>
    <p:sldId id="1200" r:id="rId14"/>
  </p:sldIdLst>
  <p:sldSz cx="9144000" cy="6858000" type="screen4x3"/>
  <p:notesSz cx="6648450" cy="9810750"/>
  <p:custDataLst>
    <p:tags r:id="rId17"/>
  </p:custDataLst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FF"/>
    <a:srgbClr val="CC99FF"/>
    <a:srgbClr val="CCCCFF"/>
    <a:srgbClr val="CC0000"/>
    <a:srgbClr val="C7E9AD"/>
    <a:srgbClr val="C4F0A6"/>
    <a:srgbClr val="287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6051" autoAdjust="0"/>
    <p:restoredTop sz="99819" autoAdjust="0"/>
  </p:normalViewPr>
  <p:slideViewPr>
    <p:cSldViewPr>
      <p:cViewPr>
        <p:scale>
          <a:sx n="75" d="100"/>
          <a:sy n="75" d="100"/>
        </p:scale>
        <p:origin x="-8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00"/>
    </p:cViewPr>
  </p:sorterViewPr>
  <p:notesViewPr>
    <p:cSldViewPr>
      <p:cViewPr varScale="1">
        <p:scale>
          <a:sx n="60" d="100"/>
          <a:sy n="60" d="100"/>
        </p:scale>
        <p:origin x="-1794" y="-102"/>
      </p:cViewPr>
      <p:guideLst>
        <p:guide orient="horz" pos="309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8625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318625"/>
            <a:ext cx="288131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444AF8-4622-4C31-A05E-D9FCC61D5E7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5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67138" y="0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1538" y="735013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60900"/>
            <a:ext cx="5318125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7138" y="9318625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18625"/>
            <a:ext cx="288131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460C2397-4979-4034-A04A-399B65E342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26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701CBA31-A7D7-4B6B-9E5B-7AF4DD8DC99F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1</a:t>
            </a:fld>
            <a:endParaRPr lang="en-US" altLang="he-IL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1538" y="735013"/>
            <a:ext cx="4908550" cy="368141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659313"/>
            <a:ext cx="5314950" cy="4416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FCB081BF-63D9-4E2F-A9DE-5FBDEBF9E574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13</a:t>
            </a:fld>
            <a:endParaRPr lang="en-US" altLang="he-IL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0C3022B4-8451-45EF-A8DC-57D5E90EE31F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2</a:t>
            </a:fld>
            <a:endParaRPr lang="en-US" altLang="he-IL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0211FBA5-C7B3-46F4-B3BA-1EF1A767A2D6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3</a:t>
            </a:fld>
            <a:endParaRPr lang="en-US" altLang="he-IL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ED445E4F-D593-4818-83A1-5D08D78CBF67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6</a:t>
            </a:fld>
            <a:endParaRPr lang="en-US" altLang="he-IL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660900"/>
            <a:ext cx="5314950" cy="4414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E42D3961-67FF-4FA3-BE7B-3684886B5F9B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8</a:t>
            </a:fld>
            <a:endParaRPr lang="en-US" altLang="he-IL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69FE5A2C-FB0B-4AB6-A42C-4EDF749E4242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9</a:t>
            </a:fld>
            <a:endParaRPr lang="en-US" altLang="he-IL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D38CB9FA-E3AD-41C5-9698-CBF0B8CFA90B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10</a:t>
            </a:fld>
            <a:endParaRPr lang="en-US" altLang="he-IL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7C95B436-094D-4A29-A41B-C252273B1623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11</a:t>
            </a:fld>
            <a:endParaRPr lang="en-US" altLang="he-IL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fld id="{926F558A-D3D5-45B2-BF7B-F5B65F7C14DD}" type="slidenum">
              <a:rPr lang="he-IL" altLang="he-IL" smtClean="0"/>
              <a:pPr algn="l" eaLnBrk="1" hangingPunct="1">
                <a:spcBef>
                  <a:spcPct val="0"/>
                </a:spcBef>
              </a:pPr>
              <a:t>12</a:t>
            </a:fld>
            <a:endParaRPr lang="en-US" altLang="he-IL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5013"/>
            <a:ext cx="4906963" cy="3679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 flipV="1">
            <a:off x="8243888" y="4826000"/>
            <a:ext cx="900112" cy="2032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7268344" cy="1470025"/>
          </a:xfr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57034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66264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183313" y="-14288"/>
            <a:ext cx="2060575" cy="69040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0" y="-14288"/>
            <a:ext cx="6030913" cy="69040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717865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50235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1261290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5875" y="620713"/>
            <a:ext cx="4037013" cy="6269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05288" y="620713"/>
            <a:ext cx="4038600" cy="6269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48732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23954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850104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2455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9162152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4178879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1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4288"/>
            <a:ext cx="8243888" cy="65405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לשנות סגנון כותרת שבסיס</a:t>
            </a:r>
            <a:endParaRPr lang="en-US" altLang="he-IL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237538" y="0"/>
            <a:ext cx="906462" cy="6858000"/>
          </a:xfrm>
          <a:prstGeom prst="rect">
            <a:avLst/>
          </a:prstGeom>
          <a:gradFill rotWithShape="1">
            <a:gsLst>
              <a:gs pos="0">
                <a:srgbClr val="00002F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28025" y="5791200"/>
            <a:ext cx="8223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102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253413" y="-7938"/>
            <a:ext cx="304800" cy="320676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1030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53413" y="306388"/>
            <a:ext cx="304800" cy="320675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8864600" y="307975"/>
            <a:ext cx="285750" cy="320675"/>
            <a:chOff x="5375" y="2750"/>
            <a:chExt cx="283" cy="202"/>
          </a:xfrm>
        </p:grpSpPr>
        <p:sp>
          <p:nvSpPr>
            <p:cNvPr id="45064" name="AutoShape 8">
              <a:hlinkClick r:id="" action="ppaction://noaction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5375" y="2750"/>
              <a:ext cx="267" cy="202"/>
            </a:xfrm>
            <a:prstGeom prst="actionButtonBlank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tIns="10800" bIns="10800" anchor="b"/>
            <a:lstStyle/>
            <a:p>
              <a:pPr rtl="0" eaLnBrk="0" hangingPunct="0">
                <a:defRPr/>
              </a:pPr>
              <a:endParaRPr lang="en-US" sz="800">
                <a:solidFill>
                  <a:srgbClr val="660066"/>
                </a:solidFill>
              </a:endParaRPr>
            </a:p>
          </p:txBody>
        </p:sp>
        <p:pic>
          <p:nvPicPr>
            <p:cNvPr id="45065" name="Picture 9" descr="BS00308_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375" y="2750"/>
              <a:ext cx="283" cy="189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</p:pic>
      </p:grpSp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8304213" y="6597650"/>
            <a:ext cx="8556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10800" bIns="10800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>
              <a:defRPr/>
            </a:pPr>
            <a:r>
              <a:rPr lang="en-US" altLang="en-US" sz="1200" b="1" smtClean="0"/>
              <a:t>© 200</a:t>
            </a:r>
            <a:r>
              <a:rPr lang="he-IL" altLang="en-US" sz="1200" b="1" smtClean="0"/>
              <a:t>8</a:t>
            </a:r>
            <a:r>
              <a:rPr lang="en-US" altLang="en-US" sz="1200" b="1" smtClean="0"/>
              <a:t> # </a:t>
            </a:r>
            <a:fld id="{EC853467-ABF8-49AC-90D5-DC26BA46DBBE}" type="slidenum">
              <a:rPr lang="he-IL" altLang="he-IL" sz="1200" b="1" smtClean="0"/>
              <a:pPr algn="l" rtl="0">
                <a:defRPr/>
              </a:pPr>
              <a:t>‹#›</a:t>
            </a:fld>
            <a:endParaRPr lang="en-US" altLang="he-IL" sz="1200" b="1" smtClean="0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8863013" y="0"/>
            <a:ext cx="306387" cy="320675"/>
            <a:chOff x="5508" y="0"/>
            <a:chExt cx="268" cy="202"/>
          </a:xfrm>
        </p:grpSpPr>
        <p:grpSp>
          <p:nvGrpSpPr>
            <p:cNvPr id="1053" name="Group 12"/>
            <p:cNvGrpSpPr>
              <a:grpSpLocks/>
            </p:cNvGrpSpPr>
            <p:nvPr/>
          </p:nvGrpSpPr>
          <p:grpSpPr bwMode="auto">
            <a:xfrm>
              <a:off x="5508" y="0"/>
              <a:ext cx="268" cy="202"/>
              <a:chOff x="5375" y="3158"/>
              <a:chExt cx="268" cy="202"/>
            </a:xfrm>
          </p:grpSpPr>
          <p:sp>
            <p:nvSpPr>
              <p:cNvPr id="45069" name="AutoShape 13">
                <a:hlinkClick r:id="" action="ppaction://noaction" highlightClick="1"/>
              </p:cNvPr>
              <p:cNvSpPr>
                <a:spLocks noChangeArrowheads="1"/>
              </p:cNvSpPr>
              <p:nvPr userDrawn="1"/>
            </p:nvSpPr>
            <p:spPr bwMode="auto">
              <a:xfrm>
                <a:off x="5375" y="3158"/>
                <a:ext cx="268" cy="202"/>
              </a:xfrm>
              <a:prstGeom prst="actionButtonBlank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tIns="10800" bIns="10800" anchor="b"/>
              <a:lstStyle/>
              <a:p>
                <a:pPr rtl="0" eaLnBrk="0" hangingPunct="0">
                  <a:defRPr/>
                </a:pPr>
                <a:endParaRPr lang="en-US" sz="800">
                  <a:solidFill>
                    <a:srgbClr val="660066"/>
                  </a:solidFill>
                </a:endParaRPr>
              </a:p>
            </p:txBody>
          </p:sp>
          <p:pic>
            <p:nvPicPr>
              <p:cNvPr id="45070" name="Picture 14" descr="SO01649_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5387" y="3183"/>
                <a:ext cx="249" cy="15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</p:pic>
        </p:grpSp>
        <p:sp>
          <p:nvSpPr>
            <p:cNvPr id="1054" name="Line 15"/>
            <p:cNvSpPr>
              <a:spLocks noChangeShapeType="1"/>
            </p:cNvSpPr>
            <p:nvPr userDrawn="1"/>
          </p:nvSpPr>
          <p:spPr bwMode="auto">
            <a:xfrm>
              <a:off x="5645" y="32"/>
              <a:ext cx="0" cy="102"/>
            </a:xfrm>
            <a:prstGeom prst="line">
              <a:avLst/>
            </a:prstGeom>
            <a:noFill/>
            <a:ln w="12700">
              <a:solidFill>
                <a:srgbClr val="D7EBFF"/>
              </a:solidFill>
              <a:round/>
              <a:headEnd/>
              <a:tailEnd/>
            </a:ln>
            <a:effectLst>
              <a:prstShdw prst="shdw17" dist="17961" dir="2700000">
                <a:srgbClr val="818D99"/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034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56625" y="-7938"/>
            <a:ext cx="306388" cy="320676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1035" name="AutoShape 17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56625" y="306388"/>
            <a:ext cx="307975" cy="320675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he-IL" altLang="he-IL" smtClean="0"/>
          </a:p>
        </p:txBody>
      </p:sp>
      <p:sp>
        <p:nvSpPr>
          <p:cNvPr id="1036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75" y="620713"/>
            <a:ext cx="8228013" cy="62690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e-IL" altLang="he-IL" smtClean="0"/>
          </a:p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1037" name="Rectangle 44"/>
          <p:cNvSpPr>
            <a:spLocks noChangeArrowheads="1"/>
          </p:cNvSpPr>
          <p:nvPr userDrawn="1"/>
        </p:nvSpPr>
        <p:spPr bwMode="auto">
          <a:xfrm>
            <a:off x="8302625" y="6064250"/>
            <a:ext cx="827088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70000"/>
              </a:lnSpc>
              <a:defRPr/>
            </a:pPr>
            <a:r>
              <a:rPr lang="he-IL" altLang="he-IL" sz="1400" b="1" smtClean="0"/>
              <a:t>רשות ארצית</a:t>
            </a:r>
            <a:r>
              <a:rPr lang="en-US" altLang="he-IL" sz="1400" b="1" smtClean="0"/>
              <a:t/>
            </a:r>
            <a:br>
              <a:rPr lang="en-US" altLang="he-IL" sz="1400" b="1" smtClean="0"/>
            </a:br>
            <a:r>
              <a:rPr lang="he-IL" altLang="he-IL" sz="1400" b="1" smtClean="0"/>
              <a:t>למדידה</a:t>
            </a:r>
            <a:r>
              <a:rPr lang="en-US" altLang="he-IL" sz="1400" b="1" smtClean="0"/>
              <a:t/>
            </a:r>
            <a:br>
              <a:rPr lang="en-US" altLang="he-IL" sz="1400" b="1" smtClean="0"/>
            </a:br>
            <a:r>
              <a:rPr lang="he-IL" altLang="he-IL" sz="1400" b="1" smtClean="0"/>
              <a:t>והערכה</a:t>
            </a:r>
            <a:r>
              <a:rPr lang="en-US" altLang="he-IL" sz="1400" b="1" smtClean="0"/>
              <a:t/>
            </a:r>
            <a:br>
              <a:rPr lang="en-US" altLang="he-IL" sz="1400" b="1" smtClean="0"/>
            </a:br>
            <a:r>
              <a:rPr lang="he-IL" altLang="he-IL" sz="1400" b="1" smtClean="0"/>
              <a:t>בחינוך</a:t>
            </a:r>
            <a:endParaRPr lang="en-US" altLang="he-IL" sz="1400" b="1" smtClean="0"/>
          </a:p>
        </p:txBody>
      </p:sp>
      <p:grpSp>
        <p:nvGrpSpPr>
          <p:cNvPr id="1038" name="Group 46"/>
          <p:cNvGrpSpPr>
            <a:grpSpLocks/>
          </p:cNvGrpSpPr>
          <p:nvPr userDrawn="1"/>
        </p:nvGrpSpPr>
        <p:grpSpPr bwMode="auto">
          <a:xfrm>
            <a:off x="8388350" y="5321300"/>
            <a:ext cx="647700" cy="742950"/>
            <a:chOff x="3198" y="3067"/>
            <a:chExt cx="408" cy="468"/>
          </a:xfrm>
        </p:grpSpPr>
        <p:sp>
          <p:nvSpPr>
            <p:cNvPr id="1049" name="Rectangle 47"/>
            <p:cNvSpPr>
              <a:spLocks noChangeArrowheads="1"/>
            </p:cNvSpPr>
            <p:nvPr/>
          </p:nvSpPr>
          <p:spPr bwMode="auto">
            <a:xfrm>
              <a:off x="3198" y="3203"/>
              <a:ext cx="40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he-IL" altLang="he-IL" sz="1400" b="1" smtClean="0"/>
                <a:t>ראמ"ה</a:t>
              </a:r>
              <a:endParaRPr lang="en-US" altLang="he-IL" sz="1400" b="1" smtClean="0"/>
            </a:p>
          </p:txBody>
        </p:sp>
        <p:grpSp>
          <p:nvGrpSpPr>
            <p:cNvPr id="1050" name="Group 48"/>
            <p:cNvGrpSpPr>
              <a:grpSpLocks/>
            </p:cNvGrpSpPr>
            <p:nvPr/>
          </p:nvGrpSpPr>
          <p:grpSpPr bwMode="auto">
            <a:xfrm>
              <a:off x="3198" y="3067"/>
              <a:ext cx="408" cy="468"/>
              <a:chOff x="2154" y="1706"/>
              <a:chExt cx="907" cy="877"/>
            </a:xfrm>
          </p:grpSpPr>
          <p:sp>
            <p:nvSpPr>
              <p:cNvPr id="1051" name="AutoShape 49"/>
              <p:cNvSpPr>
                <a:spLocks noChangeArrowheads="1"/>
              </p:cNvSpPr>
              <p:nvPr/>
            </p:nvSpPr>
            <p:spPr bwMode="auto">
              <a:xfrm>
                <a:off x="2634" y="1770"/>
                <a:ext cx="427" cy="813"/>
              </a:xfrm>
              <a:prstGeom prst="curvedLeftArrow">
                <a:avLst>
                  <a:gd name="adj1" fmla="val 38212"/>
                  <a:gd name="adj2" fmla="val 76433"/>
                  <a:gd name="adj3" fmla="val 33333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e-IL" altLang="he-IL" smtClean="0"/>
              </a:p>
            </p:txBody>
          </p:sp>
          <p:sp>
            <p:nvSpPr>
              <p:cNvPr id="1052" name="AutoShape 50"/>
              <p:cNvSpPr>
                <a:spLocks noChangeArrowheads="1"/>
              </p:cNvSpPr>
              <p:nvPr/>
            </p:nvSpPr>
            <p:spPr bwMode="auto">
              <a:xfrm rot="10633304">
                <a:off x="2154" y="1706"/>
                <a:ext cx="427" cy="813"/>
              </a:xfrm>
              <a:prstGeom prst="curvedLeftArrow">
                <a:avLst>
                  <a:gd name="adj1" fmla="val 38212"/>
                  <a:gd name="adj2" fmla="val 76433"/>
                  <a:gd name="adj3" fmla="val 33333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e-IL" altLang="he-IL" smtClean="0"/>
              </a:p>
            </p:txBody>
          </p:sp>
        </p:grpSp>
      </p:grpSp>
      <p:sp>
        <p:nvSpPr>
          <p:cNvPr id="1039" name="AutoShape 53">
            <a:hlinkClick r:id="rId15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250238" y="1082675"/>
            <a:ext cx="863600" cy="412750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defRPr/>
            </a:pPr>
            <a:endParaRPr lang="en-US" altLang="he-IL" sz="1200" b="1" smtClean="0">
              <a:solidFill>
                <a:schemeClr val="folHlink"/>
              </a:solidFill>
            </a:endParaRPr>
          </a:p>
        </p:txBody>
      </p:sp>
      <p:sp>
        <p:nvSpPr>
          <p:cNvPr id="1040" name="AutoShape 55">
            <a:hlinkClick r:id="rId15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250238" y="1495425"/>
            <a:ext cx="863600" cy="414338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/>
              <a:t>הקדמה</a:t>
            </a:r>
            <a:endParaRPr lang="en-US" altLang="he-IL" sz="1200" b="1" smtClean="0"/>
          </a:p>
        </p:txBody>
      </p:sp>
      <p:sp>
        <p:nvSpPr>
          <p:cNvPr id="1041" name="AutoShape 56">
            <a:hlinkClick r:id="rId16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250238" y="1906588"/>
            <a:ext cx="863600" cy="411162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הערכת </a:t>
            </a:r>
          </a:p>
          <a:p>
            <a:pPr rtl="0" eaLnBrk="1" hangingPunct="1"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הישגים </a:t>
            </a:r>
            <a:endParaRPr lang="en-US" altLang="he-IL" sz="1200" b="1" smtClean="0">
              <a:solidFill>
                <a:schemeClr val="folHlink"/>
              </a:solidFill>
            </a:endParaRPr>
          </a:p>
        </p:txBody>
      </p:sp>
      <p:sp>
        <p:nvSpPr>
          <p:cNvPr id="1042" name="AutoShape 57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2317750"/>
            <a:ext cx="863600" cy="414338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400" b="1" smtClean="0">
                <a:solidFill>
                  <a:schemeClr val="folHlink"/>
                </a:solidFill>
              </a:rPr>
              <a:t>מיצ"ב</a:t>
            </a:r>
            <a:endParaRPr lang="en-US" altLang="he-IL" sz="1400" b="1" smtClean="0">
              <a:solidFill>
                <a:schemeClr val="folHlink"/>
              </a:solidFill>
            </a:endParaRPr>
          </a:p>
        </p:txBody>
      </p:sp>
      <p:sp>
        <p:nvSpPr>
          <p:cNvPr id="1043" name="AutoShape 58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2730500"/>
            <a:ext cx="863600" cy="412750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מדידה </a:t>
            </a:r>
          </a:p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מעצבת</a:t>
            </a:r>
            <a:endParaRPr lang="en-US" altLang="he-IL" sz="1200" b="1" smtClean="0">
              <a:solidFill>
                <a:schemeClr val="folHlink"/>
              </a:solidFill>
            </a:endParaRPr>
          </a:p>
        </p:txBody>
      </p:sp>
      <p:sp>
        <p:nvSpPr>
          <p:cNvPr id="1044" name="AutoShape 59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3143250"/>
            <a:ext cx="863600" cy="412750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הפקת </a:t>
            </a:r>
          </a:p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>
                <a:solidFill>
                  <a:schemeClr val="folHlink"/>
                </a:solidFill>
              </a:rPr>
              <a:t>תועלת</a:t>
            </a:r>
            <a:endParaRPr lang="en-US" altLang="he-IL" sz="1200" b="1" smtClean="0">
              <a:solidFill>
                <a:schemeClr val="folHlink"/>
              </a:solidFill>
            </a:endParaRPr>
          </a:p>
        </p:txBody>
      </p:sp>
      <p:sp>
        <p:nvSpPr>
          <p:cNvPr id="1045" name="AutoShape 60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3552825"/>
            <a:ext cx="863600" cy="414338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r>
              <a:rPr lang="he-IL" altLang="he-IL" sz="1200" b="1" smtClean="0"/>
              <a:t>סיכום</a:t>
            </a:r>
            <a:endParaRPr lang="en-US" altLang="he-IL" sz="1200" b="1" smtClean="0"/>
          </a:p>
        </p:txBody>
      </p:sp>
      <p:sp>
        <p:nvSpPr>
          <p:cNvPr id="1046" name="AutoShape 61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3967163"/>
            <a:ext cx="863600" cy="411162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endParaRPr lang="en-US" altLang="he-IL" sz="1000" b="1" smtClean="0"/>
          </a:p>
        </p:txBody>
      </p:sp>
      <p:sp>
        <p:nvSpPr>
          <p:cNvPr id="1047" name="AutoShape 62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4376738"/>
            <a:ext cx="863600" cy="414337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18000" rIns="18000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lnSpc>
                <a:spcPct val="80000"/>
              </a:lnSpc>
              <a:defRPr/>
            </a:pPr>
            <a:endParaRPr lang="en-US" altLang="he-IL" sz="1000" b="1" smtClean="0"/>
          </a:p>
        </p:txBody>
      </p:sp>
      <p:sp>
        <p:nvSpPr>
          <p:cNvPr id="1048" name="AutoShape 63">
            <a:hlinkClick r:id="" action="ppaction://noaction" highlightClick="1"/>
          </p:cNvPr>
          <p:cNvSpPr>
            <a:spLocks noChangeArrowheads="1"/>
          </p:cNvSpPr>
          <p:nvPr userDrawn="1"/>
        </p:nvSpPr>
        <p:spPr bwMode="auto">
          <a:xfrm>
            <a:off x="8250238" y="4791075"/>
            <a:ext cx="863600" cy="412750"/>
          </a:xfrm>
          <a:prstGeom prst="actionButtonBlank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>
              <a:defRPr/>
            </a:pPr>
            <a:endParaRPr lang="en-US" altLang="he-IL" sz="1200" b="1" smtClean="0">
              <a:solidFill>
                <a:schemeClr val="folHlink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514350" indent="-342900" algn="r" rtl="1" eaLnBrk="0" fontAlgn="base" hangingPunct="0">
        <a:lnSpc>
          <a:spcPct val="90000"/>
        </a:lnSpc>
        <a:spcBef>
          <a:spcPct val="75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0" indent="-28575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2" charset="2"/>
        <a:buChar char="ú"/>
        <a:defRPr sz="2400">
          <a:solidFill>
            <a:schemeClr val="bg1"/>
          </a:solidFill>
          <a:latin typeface="+mn-lt"/>
          <a:cs typeface="+mn-cs"/>
        </a:defRPr>
      </a:lvl2pPr>
      <a:lvl3pPr marL="14859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cs typeface="+mn-cs"/>
        </a:defRPr>
      </a:lvl3pPr>
      <a:lvl4pPr marL="18288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60000"/>
        <a:buChar char="o"/>
        <a:defRPr>
          <a:solidFill>
            <a:schemeClr val="bg1"/>
          </a:solidFill>
          <a:latin typeface="+mn-lt"/>
          <a:cs typeface="+mn-cs"/>
        </a:defRPr>
      </a:lvl4pPr>
      <a:lvl5pPr marL="21717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cs typeface="+mn-cs"/>
        </a:defRPr>
      </a:lvl5pPr>
      <a:lvl6pPr marL="26289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cs typeface="+mn-cs"/>
        </a:defRPr>
      </a:lvl6pPr>
      <a:lvl7pPr marL="30861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cs typeface="+mn-cs"/>
        </a:defRPr>
      </a:lvl7pPr>
      <a:lvl8pPr marL="35433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cs typeface="+mn-cs"/>
        </a:defRPr>
      </a:lvl8pPr>
      <a:lvl9pPr marL="4000500" indent="-228600" algn="r" rtl="1" eaLnBrk="0" fontAlgn="base" hangingPunct="0">
        <a:lnSpc>
          <a:spcPct val="90000"/>
        </a:lnSpc>
        <a:spcBef>
          <a:spcPct val="5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6258" name="AutoShape 2"/>
          <p:cNvSpPr>
            <a:spLocks noChangeArrowheads="1"/>
          </p:cNvSpPr>
          <p:nvPr/>
        </p:nvSpPr>
        <p:spPr bwMode="auto">
          <a:xfrm>
            <a:off x="539750" y="620713"/>
            <a:ext cx="7200900" cy="23764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prstShdw prst="shdw17" dist="71842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rtl="0" eaLnBrk="0" hangingPunct="0">
              <a:lnSpc>
                <a:spcPct val="80000"/>
              </a:lnSpc>
              <a:defRPr/>
            </a:pPr>
            <a:r>
              <a:rPr lang="ar-SA" sz="5400" dirty="0"/>
              <a:t>اليوم الوطني للأمان على الطرقات-2017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AutoShape 3"/>
          <p:cNvSpPr>
            <a:spLocks noGrp="1" noChangeArrowheads="1"/>
          </p:cNvSpPr>
          <p:nvPr>
            <p:ph type="ctrTitle"/>
          </p:nvPr>
        </p:nvSpPr>
        <p:spPr>
          <a:xfrm>
            <a:off x="-497620" y="3295532"/>
            <a:ext cx="8101013" cy="2736850"/>
          </a:xfrm>
          <a:prstGeom prst="roundRect">
            <a:avLst>
              <a:gd name="adj" fmla="val 16667"/>
            </a:avLst>
          </a:prstGeom>
          <a:noFill/>
          <a:ln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pPr rtl="1"/>
            <a: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  <a:t/>
            </a:r>
            <a:b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  <a:t/>
            </a:r>
            <a:b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  <a:t/>
            </a:r>
            <a:b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  <a:t/>
            </a:r>
            <a:b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  <a:t/>
            </a:r>
            <a:br>
              <a:rPr lang="he-IL" altLang="he-IL" sz="2800" dirty="0" smtClean="0">
                <a:solidFill>
                  <a:schemeClr val="accent2"/>
                </a:solidFill>
                <a:latin typeface="Arial Narrow" pitchFamily="34" charset="0"/>
              </a:rPr>
            </a:br>
            <a:endParaRPr lang="en-US" altLang="he-IL" sz="2400" b="0" dirty="0" smtClean="0">
              <a:solidFill>
                <a:schemeClr val="accent2"/>
              </a:solidFill>
              <a:latin typeface="Arial Narrow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463" y="5661025"/>
            <a:ext cx="82454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2400"/>
          </a:p>
        </p:txBody>
      </p:sp>
      <p:sp>
        <p:nvSpPr>
          <p:cNvPr id="2" name="TextBox 1"/>
          <p:cNvSpPr txBox="1"/>
          <p:nvPr/>
        </p:nvSpPr>
        <p:spPr>
          <a:xfrm>
            <a:off x="719820" y="3501006"/>
            <a:ext cx="6840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نسافر بمسؤولية--------نتحمل مسؤولية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295532"/>
            <a:ext cx="7020830" cy="83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מלבן 2"/>
          <p:cNvSpPr/>
          <p:nvPr/>
        </p:nvSpPr>
        <p:spPr>
          <a:xfrm>
            <a:off x="539750" y="5430192"/>
            <a:ext cx="68405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قسم الحذر على الطرقات في وزارة المعارف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5066740"/>
            <a:ext cx="5184874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ar-AE" dirty="0"/>
              <a:t>قسم </a:t>
            </a:r>
            <a:r>
              <a:rPr lang="ar-AE" dirty="0" smtClean="0"/>
              <a:t>الحذر </a:t>
            </a:r>
            <a:r>
              <a:rPr lang="ar-SA" dirty="0"/>
              <a:t>قسم الحذر على الطرقات في وزارة </a:t>
            </a:r>
            <a:r>
              <a:rPr lang="he-IL" dirty="0" smtClean="0"/>
              <a:t> </a:t>
            </a: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ar-SA" sz="2800" dirty="0" smtClean="0">
                <a:solidFill>
                  <a:schemeClr val="bg2"/>
                </a:solidFill>
                <a:latin typeface="Calibri"/>
                <a:ea typeface="Calibri"/>
                <a:cs typeface="Arial"/>
              </a:rPr>
              <a:t>قسم </a:t>
            </a:r>
            <a:r>
              <a:rPr lang="ar-SA" sz="2800" dirty="0">
                <a:solidFill>
                  <a:schemeClr val="bg2"/>
                </a:solidFill>
                <a:latin typeface="Calibri"/>
                <a:ea typeface="Calibri"/>
                <a:cs typeface="Arial"/>
              </a:rPr>
              <a:t>الحذر على الطرقات في وزارة المعارف</a:t>
            </a:r>
            <a:endParaRPr lang="en-US" sz="2000" dirty="0">
              <a:solidFill>
                <a:schemeClr val="bg2"/>
              </a:solidFill>
              <a:latin typeface="Calibri"/>
              <a:ea typeface="Calibri"/>
              <a:cs typeface="Arial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ar-SA" dirty="0" smtClean="0"/>
              <a:t>ف</a:t>
            </a:r>
            <a:endParaRPr lang="en-US" dirty="0"/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ar-AE" dirty="0" smtClean="0"/>
              <a:t>على </a:t>
            </a:r>
            <a:r>
              <a:rPr lang="ar-AE" dirty="0"/>
              <a:t>الطرقات </a:t>
            </a:r>
            <a:r>
              <a:rPr lang="ar-AE" dirty="0" smtClean="0"/>
              <a:t>في</a:t>
            </a:r>
            <a:endParaRPr lang="he-IL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4" y="476250"/>
            <a:ext cx="8366200" cy="864518"/>
          </a:xfrm>
        </p:spPr>
        <p:txBody>
          <a:bodyPr/>
          <a:lstStyle/>
          <a:p>
            <a:r>
              <a:rPr lang="ar-AE" altLang="he-IL" sz="3200" dirty="0"/>
              <a:t>مميزات وسائل النقل الكهربائية</a:t>
            </a:r>
            <a:br>
              <a:rPr lang="ar-AE" altLang="he-IL" sz="3200" dirty="0"/>
            </a:br>
            <a:r>
              <a:rPr lang="ar-AE" altLang="he-IL" sz="3200" dirty="0"/>
              <a:t>(</a:t>
            </a:r>
            <a:r>
              <a:rPr lang="ar-AE" altLang="he-IL" sz="3200" dirty="0" err="1"/>
              <a:t>هوبورد</a:t>
            </a:r>
            <a:r>
              <a:rPr lang="ar-AE" altLang="he-IL" sz="3200" dirty="0"/>
              <a:t>, </a:t>
            </a:r>
            <a:r>
              <a:rPr lang="ar-AE" altLang="he-IL" sz="3200" dirty="0" err="1"/>
              <a:t>سيجواي</a:t>
            </a:r>
            <a:r>
              <a:rPr lang="ar-AE" altLang="he-IL" sz="3200" dirty="0"/>
              <a:t>, </a:t>
            </a:r>
            <a:r>
              <a:rPr lang="ar-AE" altLang="he-IL" sz="3200" dirty="0" err="1"/>
              <a:t>كوركنيت</a:t>
            </a:r>
            <a:r>
              <a:rPr lang="ar-AE" altLang="he-IL" sz="3200" dirty="0"/>
              <a:t> كهربائي)</a:t>
            </a:r>
          </a:p>
        </p:txBody>
      </p:sp>
      <p:sp>
        <p:nvSpPr>
          <p:cNvPr id="2557955" name="AutoShape 3"/>
          <p:cNvSpPr>
            <a:spLocks noChangeArrowheads="1"/>
          </p:cNvSpPr>
          <p:nvPr/>
        </p:nvSpPr>
        <p:spPr bwMode="auto">
          <a:xfrm>
            <a:off x="899592" y="1700213"/>
            <a:ext cx="5832648" cy="32416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>
            <a:noFill/>
            <a:round/>
            <a:headEnd/>
            <a:tailEnd/>
          </a:ln>
          <a:effectLst>
            <a:prstShdw prst="shdw17" dist="53882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lang="ar-AE" sz="3200" b="1" dirty="0"/>
              <a:t>ممتع, خطير, يمكن ان يشتعل, </a:t>
            </a:r>
            <a:endParaRPr lang="he-IL" sz="3200" b="1" dirty="0" smtClean="0"/>
          </a:p>
          <a:p>
            <a:pPr>
              <a:defRPr/>
            </a:pPr>
            <a:r>
              <a:rPr lang="ar-AE" sz="3200" b="1" dirty="0" smtClean="0"/>
              <a:t>على </a:t>
            </a:r>
            <a:r>
              <a:rPr lang="ar-AE" sz="3200" b="1" dirty="0"/>
              <a:t>الموضة, اسرع </a:t>
            </a:r>
            <a:r>
              <a:rPr lang="ar-AE" sz="3200" b="1" dirty="0" smtClean="0"/>
              <a:t>من</a:t>
            </a:r>
            <a:r>
              <a:rPr lang="he-IL" sz="3200" b="1" dirty="0" smtClean="0"/>
              <a:t> </a:t>
            </a:r>
            <a:r>
              <a:rPr lang="ar-AE" sz="3200" b="1" dirty="0"/>
              <a:t>المشي, </a:t>
            </a:r>
            <a:endParaRPr lang="he-IL" sz="3200" b="1" dirty="0" smtClean="0"/>
          </a:p>
          <a:p>
            <a:pPr>
              <a:defRPr/>
            </a:pPr>
            <a:r>
              <a:rPr lang="ar-AE" sz="3200" b="1" dirty="0" smtClean="0"/>
              <a:t>غير </a:t>
            </a:r>
            <a:r>
              <a:rPr lang="ar-AE" sz="3200" b="1" dirty="0"/>
              <a:t>مستقر, ليس غاليا, لا</a:t>
            </a:r>
          </a:p>
          <a:p>
            <a:pPr>
              <a:defRPr/>
            </a:pPr>
            <a:r>
              <a:rPr lang="ar-AE" sz="3200" b="1" dirty="0"/>
              <a:t>يتطلب حيزا كبيرا, لا يتطلب رخصة, </a:t>
            </a:r>
            <a:endParaRPr lang="he-IL" sz="3200" b="1" dirty="0" smtClean="0"/>
          </a:p>
          <a:p>
            <a:pPr>
              <a:defRPr/>
            </a:pPr>
            <a:r>
              <a:rPr lang="ar-AE" sz="3200" b="1" dirty="0" smtClean="0"/>
              <a:t>لا </a:t>
            </a:r>
            <a:r>
              <a:rPr lang="ar-AE" sz="3200" b="1" dirty="0"/>
              <a:t>يلوث الهواء, يمكن ان ينقلب.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02" name="AutoShape 2"/>
          <p:cNvSpPr>
            <a:spLocks noChangeArrowheads="1"/>
          </p:cNvSpPr>
          <p:nvPr/>
        </p:nvSpPr>
        <p:spPr bwMode="auto">
          <a:xfrm>
            <a:off x="468313" y="981075"/>
            <a:ext cx="7559675" cy="5688013"/>
          </a:xfrm>
          <a:prstGeom prst="roundRect">
            <a:avLst>
              <a:gd name="adj" fmla="val 8708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47451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 algn="ctr">
            <a:noFill/>
            <a:round/>
            <a:headEnd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AE" altLang="he-IL" sz="3500" dirty="0"/>
              <a:t>تصنيف مميزات المركبات وفقا لمعايير:</a:t>
            </a:r>
            <a:endParaRPr lang="en-US" altLang="he-IL" sz="3500" dirty="0" smtClean="0"/>
          </a:p>
        </p:txBody>
      </p:sp>
      <p:sp>
        <p:nvSpPr>
          <p:cNvPr id="2560004" name="Oval 4"/>
          <p:cNvSpPr>
            <a:spLocks noChangeArrowheads="1"/>
          </p:cNvSpPr>
          <p:nvPr/>
        </p:nvSpPr>
        <p:spPr bwMode="auto">
          <a:xfrm>
            <a:off x="1735138" y="2032000"/>
            <a:ext cx="5026025" cy="3168650"/>
          </a:xfrm>
          <a:prstGeom prst="ellipse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3600" dirty="0"/>
              <a:t>وسائل نقل </a:t>
            </a:r>
            <a:r>
              <a:rPr lang="ar-AE" altLang="he-IL" sz="3600" dirty="0" smtClean="0"/>
              <a:t>لا</a:t>
            </a:r>
            <a:endParaRPr lang="he-IL" altLang="he-IL" sz="360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3600" dirty="0" smtClean="0"/>
              <a:t> </a:t>
            </a:r>
            <a:r>
              <a:rPr lang="ar-AE" altLang="he-IL" sz="3600" dirty="0"/>
              <a:t>تتطلب رخصة</a:t>
            </a:r>
            <a:endParaRPr lang="en-US" altLang="he-IL" sz="3600" dirty="0"/>
          </a:p>
        </p:txBody>
      </p:sp>
      <p:sp>
        <p:nvSpPr>
          <p:cNvPr id="2560005" name="Oval 5"/>
          <p:cNvSpPr>
            <a:spLocks noChangeArrowheads="1"/>
          </p:cNvSpPr>
          <p:nvPr/>
        </p:nvSpPr>
        <p:spPr bwMode="auto">
          <a:xfrm>
            <a:off x="4713288" y="1196975"/>
            <a:ext cx="3171825" cy="1625600"/>
          </a:xfrm>
          <a:prstGeom prst="ellipse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400" dirty="0">
                <a:solidFill>
                  <a:schemeClr val="tx1"/>
                </a:solidFill>
              </a:rPr>
              <a:t>حسنات الاستعمال</a:t>
            </a:r>
            <a:endParaRPr lang="en-US" altLang="he-IL" sz="2400" dirty="0">
              <a:solidFill>
                <a:schemeClr val="tx1"/>
              </a:solidFill>
            </a:endParaRPr>
          </a:p>
        </p:txBody>
      </p:sp>
      <p:sp>
        <p:nvSpPr>
          <p:cNvPr id="2560006" name="Oval 6"/>
          <p:cNvSpPr>
            <a:spLocks noChangeArrowheads="1"/>
          </p:cNvSpPr>
          <p:nvPr/>
        </p:nvSpPr>
        <p:spPr bwMode="auto">
          <a:xfrm>
            <a:off x="684213" y="1196975"/>
            <a:ext cx="3171825" cy="1625600"/>
          </a:xfrm>
          <a:prstGeom prst="ellipse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sz="2400" dirty="0"/>
              <a:t>سيئات الاستعمال</a:t>
            </a:r>
            <a:endParaRPr lang="en-US" altLang="he-IL" sz="2400" dirty="0">
              <a:solidFill>
                <a:schemeClr val="tx1"/>
              </a:solidFill>
            </a:endParaRPr>
          </a:p>
        </p:txBody>
      </p:sp>
      <p:sp>
        <p:nvSpPr>
          <p:cNvPr id="2560007" name="Oval 7"/>
          <p:cNvSpPr>
            <a:spLocks noChangeArrowheads="1"/>
          </p:cNvSpPr>
          <p:nvPr/>
        </p:nvSpPr>
        <p:spPr bwMode="auto">
          <a:xfrm>
            <a:off x="2700338" y="4941888"/>
            <a:ext cx="3170237" cy="16256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sz="2400" dirty="0">
                <a:solidFill>
                  <a:schemeClr val="tx1"/>
                </a:solidFill>
              </a:rPr>
              <a:t>السياقة وفقا لقواعد </a:t>
            </a:r>
            <a:endParaRPr lang="he-IL" sz="2400" dirty="0" smtClean="0">
              <a:solidFill>
                <a:schemeClr val="tx1"/>
              </a:solidFill>
            </a:endParaRP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sz="2400" dirty="0" smtClean="0">
                <a:solidFill>
                  <a:schemeClr val="tx1"/>
                </a:solidFill>
              </a:rPr>
              <a:t>الأمان </a:t>
            </a:r>
            <a:r>
              <a:rPr lang="ar-SA" sz="2400" dirty="0">
                <a:solidFill>
                  <a:schemeClr val="tx1"/>
                </a:solidFill>
              </a:rPr>
              <a:t>على الطرقات</a:t>
            </a:r>
            <a:endParaRPr lang="en-US" altLang="he-IL" sz="2400" dirty="0">
              <a:solidFill>
                <a:schemeClr val="tx1"/>
              </a:solidFill>
            </a:endParaRPr>
          </a:p>
        </p:txBody>
      </p:sp>
      <p:sp>
        <p:nvSpPr>
          <p:cNvPr id="2560008" name="AutoShape 8"/>
          <p:cNvSpPr>
            <a:spLocks noChangeArrowheads="1"/>
          </p:cNvSpPr>
          <p:nvPr/>
        </p:nvSpPr>
        <p:spPr bwMode="auto">
          <a:xfrm rot="10800000">
            <a:off x="1476375" y="2559050"/>
            <a:ext cx="5327650" cy="2957513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 rot="-145950">
            <a:off x="5942013" y="4940300"/>
            <a:ext cx="2017712" cy="17986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ascadeDown">
              <a:avLst>
                <a:gd name="adj" fmla="val 44444"/>
              </a:avLst>
            </a:prstTxWarp>
          </a:bodyPr>
          <a:lstStyle/>
          <a:p>
            <a:r>
              <a:rPr lang="ar-AE" sz="3600" b="1" kern="10" dirty="0">
                <a:solidFill>
                  <a:srgbClr val="FFFFFF"/>
                </a:solidFill>
                <a:latin typeface="Arial"/>
                <a:cs typeface="Arial"/>
              </a:rPr>
              <a:t>اخطار</a:t>
            </a:r>
            <a:endParaRPr lang="he-IL" sz="3600" b="1" kern="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 rot="-145950">
            <a:off x="615950" y="5022850"/>
            <a:ext cx="2017713" cy="1498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r>
              <a:rPr lang="ar-AE" sz="3600" b="1" kern="10" dirty="0">
                <a:solidFill>
                  <a:srgbClr val="FFFFFF"/>
                </a:solidFill>
                <a:latin typeface="Arial"/>
                <a:cs typeface="Arial"/>
              </a:rPr>
              <a:t>سفرة امنة</a:t>
            </a:r>
            <a:endParaRPr lang="he-IL" sz="3600" b="1" kern="1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56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02" grpId="0" animBg="1"/>
      <p:bldP spid="2560004" grpId="0" animBg="1"/>
      <p:bldP spid="2560005" grpId="0" animBg="1"/>
      <p:bldP spid="2560006" grpId="0" animBg="1"/>
      <p:bldP spid="2560007" grpId="0" animBg="1"/>
      <p:bldP spid="25600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404664"/>
            <a:ext cx="6765925" cy="1466850"/>
          </a:xfrm>
        </p:spPr>
        <p:txBody>
          <a:bodyPr/>
          <a:lstStyle/>
          <a:p>
            <a:r>
              <a:rPr lang="ar-SA" dirty="0"/>
              <a:t>العلاقة بين تحمل المسؤولية والسفر بمسؤولية</a:t>
            </a:r>
            <a:endParaRPr lang="en-US" altLang="he-IL" dirty="0" smtClean="0"/>
          </a:p>
        </p:txBody>
      </p:sp>
      <p:sp>
        <p:nvSpPr>
          <p:cNvPr id="256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988840"/>
            <a:ext cx="6369050" cy="3024336"/>
          </a:xfrm>
        </p:spPr>
        <p:txBody>
          <a:bodyPr/>
          <a:lstStyle/>
          <a:p>
            <a:r>
              <a:rPr lang="ar-AE" altLang="he-IL" dirty="0"/>
              <a:t>عندما اتحمل المسؤولية فإنني اتخذ احتياطات واسافر بمسؤولية مع غطاء واقي للرأس, كنزة</a:t>
            </a:r>
          </a:p>
          <a:p>
            <a:r>
              <a:rPr lang="ar-AE" altLang="he-IL" dirty="0"/>
              <a:t>عاكسة للضوء, السياقة وفق السن القانوني, السياقة في المكان المعد لذلك.</a:t>
            </a:r>
          </a:p>
          <a:p>
            <a:r>
              <a:rPr lang="ar-AE" altLang="he-IL" dirty="0"/>
              <a:t>فحص مدى جاهزية المركبة, عدم اجراء تغيير في </a:t>
            </a:r>
            <a:r>
              <a:rPr lang="he-IL" altLang="he-IL" smtClean="0"/>
              <a:t> </a:t>
            </a:r>
            <a:r>
              <a:rPr lang="ar-SA" smtClean="0"/>
              <a:t>مبنى </a:t>
            </a:r>
            <a:r>
              <a:rPr lang="ar-SA" dirty="0"/>
              <a:t>المركبة.</a:t>
            </a:r>
            <a:endParaRPr lang="en-US" dirty="0"/>
          </a:p>
          <a:p>
            <a:r>
              <a:rPr lang="ar-AE" altLang="he-IL" dirty="0" smtClean="0"/>
              <a:t>الانصياع </a:t>
            </a:r>
            <a:r>
              <a:rPr lang="ar-AE" altLang="he-IL" dirty="0"/>
              <a:t>للافتات ولأنظمة السير</a:t>
            </a:r>
          </a:p>
          <a:p>
            <a:r>
              <a:rPr lang="ar-AE" altLang="he-IL" dirty="0"/>
              <a:t>الانصياع للقانون ايضا في مناطق السير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6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6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56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56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56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56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56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56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56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56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3378" name="Rectangle 2"/>
          <p:cNvSpPr>
            <a:spLocks noChangeArrowheads="1"/>
          </p:cNvSpPr>
          <p:nvPr/>
        </p:nvSpPr>
        <p:spPr bwMode="auto">
          <a:xfrm>
            <a:off x="755650" y="1557338"/>
            <a:ext cx="6337300" cy="3743325"/>
          </a:xfrm>
          <a:prstGeom prst="rect">
            <a:avLst/>
          </a:prstGeom>
          <a:solidFill>
            <a:srgbClr val="969696">
              <a:alpha val="4117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24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AE" altLang="he-IL" dirty="0"/>
              <a:t>الخلاصة</a:t>
            </a:r>
            <a:endParaRPr lang="en-US" altLang="he-IL" dirty="0" smtClean="0"/>
          </a:p>
        </p:txBody>
      </p:sp>
      <p:sp>
        <p:nvSpPr>
          <p:cNvPr id="2533380" name="Oval 4"/>
          <p:cNvSpPr>
            <a:spLocks noChangeArrowheads="1"/>
          </p:cNvSpPr>
          <p:nvPr/>
        </p:nvSpPr>
        <p:spPr bwMode="auto">
          <a:xfrm>
            <a:off x="1116013" y="1844675"/>
            <a:ext cx="3095625" cy="2663825"/>
          </a:xfrm>
          <a:prstGeom prst="ellipse">
            <a:avLst/>
          </a:prstGeom>
          <a:solidFill>
            <a:srgbClr val="000080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1800" dirty="0">
                <a:solidFill>
                  <a:schemeClr val="tx1"/>
                </a:solidFill>
              </a:rPr>
              <a:t>السفر بمسؤولية</a:t>
            </a:r>
            <a:endParaRPr lang="en-US" altLang="he-IL" sz="1800" dirty="0">
              <a:solidFill>
                <a:schemeClr val="tx1"/>
              </a:solidFill>
            </a:endParaRPr>
          </a:p>
        </p:txBody>
      </p:sp>
      <p:sp>
        <p:nvSpPr>
          <p:cNvPr id="2533381" name="Oval 5"/>
          <p:cNvSpPr>
            <a:spLocks noChangeArrowheads="1"/>
          </p:cNvSpPr>
          <p:nvPr/>
        </p:nvSpPr>
        <p:spPr bwMode="auto">
          <a:xfrm>
            <a:off x="3348038" y="1844675"/>
            <a:ext cx="3241675" cy="2663825"/>
          </a:xfrm>
          <a:prstGeom prst="ellipse">
            <a:avLst/>
          </a:prstGeom>
          <a:solidFill>
            <a:srgbClr val="CC0000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1800" dirty="0">
                <a:solidFill>
                  <a:schemeClr val="tx1"/>
                </a:solidFill>
              </a:rPr>
              <a:t>تحمل المسؤولية</a:t>
            </a:r>
            <a:endParaRPr lang="en-US" altLang="he-IL" sz="1800" dirty="0">
              <a:solidFill>
                <a:schemeClr val="tx1"/>
              </a:solidFill>
            </a:endParaRPr>
          </a:p>
        </p:txBody>
      </p:sp>
      <p:sp>
        <p:nvSpPr>
          <p:cNvPr id="2533382" name="Rectangle 6"/>
          <p:cNvSpPr>
            <a:spLocks noChangeArrowheads="1"/>
          </p:cNvSpPr>
          <p:nvPr/>
        </p:nvSpPr>
        <p:spPr bwMode="auto">
          <a:xfrm>
            <a:off x="3295776" y="2312453"/>
            <a:ext cx="1000000" cy="172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1600" dirty="0">
                <a:solidFill>
                  <a:schemeClr val="tx1"/>
                </a:solidFill>
              </a:rPr>
              <a:t>قواعد الامان على الطرقات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1600" dirty="0">
                <a:solidFill>
                  <a:schemeClr val="tx1"/>
                </a:solidFill>
              </a:rPr>
              <a:t>الانصياع للافتات ولأنظمة السير </a:t>
            </a:r>
            <a:r>
              <a:rPr lang="ar-AE" altLang="he-IL" sz="1600" dirty="0" smtClean="0">
                <a:solidFill>
                  <a:schemeClr val="tx1"/>
                </a:solidFill>
              </a:rPr>
              <a:t>والقانون</a:t>
            </a:r>
            <a:endParaRPr lang="ar-AE" altLang="he-IL" sz="1600" dirty="0">
              <a:solidFill>
                <a:schemeClr val="tx1"/>
              </a:solidFill>
            </a:endParaRPr>
          </a:p>
        </p:txBody>
      </p:sp>
      <p:sp>
        <p:nvSpPr>
          <p:cNvPr id="2533383" name="Rectangle 7"/>
          <p:cNvSpPr>
            <a:spLocks noChangeArrowheads="1"/>
          </p:cNvSpPr>
          <p:nvPr/>
        </p:nvSpPr>
        <p:spPr bwMode="auto">
          <a:xfrm>
            <a:off x="827088" y="4221163"/>
            <a:ext cx="6337300" cy="2160587"/>
          </a:xfrm>
          <a:prstGeom prst="rect">
            <a:avLst/>
          </a:prstGeom>
          <a:solidFill>
            <a:schemeClr val="folHlink">
              <a:alpha val="4117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400" dirty="0"/>
              <a:t>مسؤولية من البداية حتى النهاية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3378" grpId="0" animBg="1"/>
      <p:bldP spid="2533380" grpId="0" animBg="1"/>
      <p:bldP spid="2533381" grpId="0" animBg="1"/>
      <p:bldP spid="2533382" grpId="0"/>
      <p:bldP spid="25333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8243888" cy="720080"/>
          </a:xfrm>
          <a:extLst/>
        </p:spPr>
        <p:txBody>
          <a:bodyPr/>
          <a:lstStyle/>
          <a:p>
            <a:pPr algn="r" rtl="1">
              <a:lnSpc>
                <a:spcPct val="150000"/>
              </a:lnSpc>
              <a:spcAft>
                <a:spcPts val="0"/>
              </a:spcAft>
              <a:defRPr/>
            </a:pPr>
            <a:r>
              <a:rPr lang="ar-AE" altLang="he-IL" dirty="0"/>
              <a:t>نسافر بمسؤولية--------نتحمل مسؤولية</a:t>
            </a:r>
            <a:endParaRPr lang="en-US" altLang="he-IL" dirty="0" smtClean="0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539750" y="2133600"/>
            <a:ext cx="7488238" cy="33115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28575" algn="ctr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>
            <a:lvl1pPr marL="355600" indent="-355600"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ar-AE" altLang="he-IL" sz="4000" dirty="0"/>
              <a:t>-	مسؤولية شخصية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ar-AE" altLang="he-IL" sz="4000" dirty="0"/>
              <a:t>-	استعمال مركبة ذات محرك </a:t>
            </a:r>
            <a:r>
              <a:rPr lang="ar-AE" altLang="he-IL" sz="4000" dirty="0" smtClean="0"/>
              <a:t>كهربائي</a:t>
            </a:r>
            <a:endParaRPr lang="he-IL" altLang="he-IL" sz="4000" dirty="0" smtClean="0"/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  <a:defRPr/>
            </a:pPr>
            <a:r>
              <a:rPr lang="he-IL" altLang="he-IL" sz="4000" dirty="0"/>
              <a:t> </a:t>
            </a:r>
            <a:r>
              <a:rPr lang="he-IL" altLang="he-IL" sz="4000" dirty="0" smtClean="0"/>
              <a:t>     </a:t>
            </a:r>
            <a:r>
              <a:rPr lang="ar-AE" altLang="he-IL" sz="4000" dirty="0" smtClean="0"/>
              <a:t> </a:t>
            </a:r>
            <a:r>
              <a:rPr lang="ar-AE" altLang="he-IL" sz="4000" dirty="0"/>
              <a:t>لا تتطلب رخصة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ar-AE" altLang="he-IL" sz="4000" dirty="0"/>
              <a:t>-	العلاقة بين المسؤولية والسفر الآمن</a:t>
            </a:r>
          </a:p>
        </p:txBody>
      </p:sp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8243888" y="1463675"/>
            <a:ext cx="893762" cy="54006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62" name="Line 2"/>
          <p:cNvSpPr>
            <a:spLocks noChangeShapeType="1"/>
          </p:cNvSpPr>
          <p:nvPr/>
        </p:nvSpPr>
        <p:spPr bwMode="auto">
          <a:xfrm flipV="1">
            <a:off x="2627313" y="2565400"/>
            <a:ext cx="2952750" cy="20875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AE" altLang="he-IL" dirty="0"/>
              <a:t>المسؤولية موضوع معقد</a:t>
            </a:r>
            <a:endParaRPr lang="en-US" altLang="he-IL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0244" y="3914775"/>
            <a:ext cx="2159769" cy="2395537"/>
            <a:chOff x="295" y="2476"/>
            <a:chExt cx="1134" cy="1509"/>
          </a:xfrm>
        </p:grpSpPr>
        <p:grpSp>
          <p:nvGrpSpPr>
            <p:cNvPr id="5156" name="Group 5"/>
            <p:cNvGrpSpPr>
              <a:grpSpLocks/>
            </p:cNvGrpSpPr>
            <p:nvPr/>
          </p:nvGrpSpPr>
          <p:grpSpPr bwMode="auto">
            <a:xfrm>
              <a:off x="295" y="2476"/>
              <a:ext cx="1134" cy="1509"/>
              <a:chOff x="295" y="2250"/>
              <a:chExt cx="1134" cy="1509"/>
            </a:xfrm>
          </p:grpSpPr>
          <p:sp>
            <p:nvSpPr>
              <p:cNvPr id="5160" name="AutoShape 6"/>
              <p:cNvSpPr>
                <a:spLocks noChangeArrowheads="1"/>
              </p:cNvSpPr>
              <p:nvPr/>
            </p:nvSpPr>
            <p:spPr bwMode="auto">
              <a:xfrm>
                <a:off x="295" y="2443"/>
                <a:ext cx="1134" cy="1316"/>
              </a:xfrm>
              <a:prstGeom prst="bracketPair">
                <a:avLst>
                  <a:gd name="adj" fmla="val 16667"/>
                </a:avLst>
              </a:prstGeom>
              <a:solidFill>
                <a:srgbClr val="CCECFF"/>
              </a:solidFill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مسؤولية تجاه من</a:t>
                </a:r>
                <a:r>
                  <a:rPr lang="ar-AE" altLang="he-IL" sz="1800" dirty="0" smtClean="0"/>
                  <a:t>؟</a:t>
                </a:r>
                <a:endParaRPr lang="he-IL" altLang="he-IL" sz="1800" dirty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تجاه نفسي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تجاه </a:t>
                </a:r>
                <a:r>
                  <a:rPr lang="ar-AE" altLang="he-IL" sz="1800" dirty="0" smtClean="0"/>
                  <a:t>الآخرين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تجاه كل من يستعمل </a:t>
                </a:r>
                <a:r>
                  <a:rPr lang="ar-AE" altLang="he-IL" sz="1800" dirty="0" smtClean="0"/>
                  <a:t>الطريق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الانصياع </a:t>
                </a:r>
                <a:r>
                  <a:rPr lang="ar-AE" altLang="he-IL" sz="1800" dirty="0" smtClean="0"/>
                  <a:t>للقانون</a:t>
                </a:r>
                <a:endParaRPr lang="he-IL" altLang="he-IL" sz="1800" dirty="0"/>
              </a:p>
            </p:txBody>
          </p:sp>
          <p:sp>
            <p:nvSpPr>
              <p:cNvPr id="5161" name="AutoShape 7"/>
              <p:cNvSpPr>
                <a:spLocks noChangeArrowheads="1"/>
              </p:cNvSpPr>
              <p:nvPr/>
            </p:nvSpPr>
            <p:spPr bwMode="auto">
              <a:xfrm>
                <a:off x="368" y="2250"/>
                <a:ext cx="998" cy="318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ar-AE" altLang="he-IL" sz="2000" dirty="0">
                    <a:solidFill>
                      <a:srgbClr val="CC0000"/>
                    </a:solidFill>
                  </a:rPr>
                  <a:t>مسؤولية</a:t>
                </a:r>
                <a:endParaRPr lang="en-US" altLang="he-IL" sz="2000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157" name="Line 8"/>
            <p:cNvSpPr>
              <a:spLocks noChangeShapeType="1"/>
            </p:cNvSpPr>
            <p:nvPr/>
          </p:nvSpPr>
          <p:spPr bwMode="auto">
            <a:xfrm>
              <a:off x="481" y="3067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58" name="Line 9"/>
            <p:cNvSpPr>
              <a:spLocks noChangeShapeType="1"/>
            </p:cNvSpPr>
            <p:nvPr/>
          </p:nvSpPr>
          <p:spPr bwMode="auto">
            <a:xfrm>
              <a:off x="485" y="3583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59" name="Line 10"/>
            <p:cNvSpPr>
              <a:spLocks noChangeShapeType="1"/>
            </p:cNvSpPr>
            <p:nvPr/>
          </p:nvSpPr>
          <p:spPr bwMode="auto">
            <a:xfrm>
              <a:off x="481" y="3248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761038" y="3856039"/>
            <a:ext cx="1800225" cy="2347913"/>
            <a:chOff x="3629" y="2437"/>
            <a:chExt cx="1134" cy="1479"/>
          </a:xfrm>
        </p:grpSpPr>
        <p:grpSp>
          <p:nvGrpSpPr>
            <p:cNvPr id="5150" name="Group 12"/>
            <p:cNvGrpSpPr>
              <a:grpSpLocks/>
            </p:cNvGrpSpPr>
            <p:nvPr/>
          </p:nvGrpSpPr>
          <p:grpSpPr bwMode="auto">
            <a:xfrm>
              <a:off x="3629" y="2437"/>
              <a:ext cx="1134" cy="1479"/>
              <a:chOff x="3629" y="2119"/>
              <a:chExt cx="1134" cy="1479"/>
            </a:xfrm>
          </p:grpSpPr>
          <p:sp>
            <p:nvSpPr>
              <p:cNvPr id="5154" name="AutoShape 13"/>
              <p:cNvSpPr>
                <a:spLocks noChangeArrowheads="1"/>
              </p:cNvSpPr>
              <p:nvPr/>
            </p:nvSpPr>
            <p:spPr bwMode="auto">
              <a:xfrm>
                <a:off x="3629" y="2327"/>
                <a:ext cx="1134" cy="1271"/>
              </a:xfrm>
              <a:prstGeom prst="bracketPair">
                <a:avLst>
                  <a:gd name="adj" fmla="val 16667"/>
                </a:avLst>
              </a:prstGeom>
              <a:solidFill>
                <a:srgbClr val="CCECFF"/>
              </a:solidFill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مسؤولية من </a:t>
                </a:r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البداية </a:t>
                </a:r>
                <a:r>
                  <a:rPr lang="ar-AE" altLang="he-IL" sz="1800" dirty="0"/>
                  <a:t>حتى </a:t>
                </a:r>
                <a:r>
                  <a:rPr lang="ar-AE" altLang="he-IL" sz="1800" dirty="0" smtClean="0"/>
                  <a:t>النهاية</a:t>
                </a:r>
                <a:r>
                  <a:rPr lang="he-IL" altLang="he-IL" sz="1800" dirty="0" smtClean="0"/>
                  <a:t> </a:t>
                </a:r>
                <a:endParaRPr lang="he-IL" altLang="he-IL" sz="1800" dirty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تشمل الكل من 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الأول </a:t>
                </a:r>
                <a:r>
                  <a:rPr lang="ar-AE" altLang="he-IL" sz="1800" dirty="0"/>
                  <a:t>حتى </a:t>
                </a:r>
                <a:r>
                  <a:rPr lang="ar-AE" altLang="he-IL" sz="1800" dirty="0" smtClean="0"/>
                  <a:t>الأخير</a:t>
                </a:r>
                <a:endParaRPr lang="en-US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انا الأخير</a:t>
                </a:r>
                <a:endParaRPr lang="he-IL" altLang="he-IL" sz="1800" dirty="0" smtClean="0"/>
              </a:p>
            </p:txBody>
          </p:sp>
          <p:sp>
            <p:nvSpPr>
              <p:cNvPr id="5155" name="AutoShape 14"/>
              <p:cNvSpPr>
                <a:spLocks noChangeArrowheads="1"/>
              </p:cNvSpPr>
              <p:nvPr/>
            </p:nvSpPr>
            <p:spPr bwMode="auto">
              <a:xfrm>
                <a:off x="3724" y="2119"/>
                <a:ext cx="998" cy="318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ar-AE" altLang="he-IL" sz="2000" dirty="0">
                    <a:solidFill>
                      <a:srgbClr val="CC0000"/>
                    </a:solidFill>
                  </a:rPr>
                  <a:t>مسؤولية</a:t>
                </a:r>
                <a:endParaRPr lang="en-US" altLang="he-IL" sz="2000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3837" y="3211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778" y="3574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11188" y="1052513"/>
            <a:ext cx="1800225" cy="1728787"/>
            <a:chOff x="385" y="663"/>
            <a:chExt cx="1134" cy="1089"/>
          </a:xfrm>
        </p:grpSpPr>
        <p:grpSp>
          <p:nvGrpSpPr>
            <p:cNvPr id="5145" name="Group 19"/>
            <p:cNvGrpSpPr>
              <a:grpSpLocks/>
            </p:cNvGrpSpPr>
            <p:nvPr/>
          </p:nvGrpSpPr>
          <p:grpSpPr bwMode="auto">
            <a:xfrm>
              <a:off x="385" y="663"/>
              <a:ext cx="1134" cy="1089"/>
              <a:chOff x="295" y="1071"/>
              <a:chExt cx="1134" cy="1089"/>
            </a:xfrm>
          </p:grpSpPr>
          <p:sp>
            <p:nvSpPr>
              <p:cNvPr id="5148" name="AutoShape 20"/>
              <p:cNvSpPr>
                <a:spLocks noChangeArrowheads="1"/>
              </p:cNvSpPr>
              <p:nvPr/>
            </p:nvSpPr>
            <p:spPr bwMode="auto">
              <a:xfrm>
                <a:off x="295" y="1253"/>
                <a:ext cx="1134" cy="907"/>
              </a:xfrm>
              <a:prstGeom prst="bracketPair">
                <a:avLst>
                  <a:gd name="adj" fmla="val 16667"/>
                </a:avLst>
              </a:prstGeom>
              <a:solidFill>
                <a:srgbClr val="CCECFF"/>
              </a:solidFill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مسؤولية المقربين </a:t>
                </a:r>
                <a:r>
                  <a:rPr lang="ar-AE" altLang="he-IL" sz="1800" dirty="0" smtClean="0"/>
                  <a:t>لي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تجاه </a:t>
                </a:r>
                <a:r>
                  <a:rPr lang="ar-AE" altLang="he-IL" sz="1800" dirty="0" smtClean="0"/>
                  <a:t>الآخرين</a:t>
                </a:r>
                <a:endParaRPr lang="he-IL" altLang="he-IL" sz="1800" dirty="0" smtClean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/>
                  <a:t> انا في المقدمة</a:t>
                </a:r>
                <a:endParaRPr lang="en-US" altLang="he-IL" sz="1800" dirty="0"/>
              </a:p>
            </p:txBody>
          </p:sp>
          <p:sp>
            <p:nvSpPr>
              <p:cNvPr id="5149" name="AutoShape 21"/>
              <p:cNvSpPr>
                <a:spLocks noChangeArrowheads="1"/>
              </p:cNvSpPr>
              <p:nvPr/>
            </p:nvSpPr>
            <p:spPr bwMode="auto">
              <a:xfrm>
                <a:off x="368" y="1071"/>
                <a:ext cx="998" cy="318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ar-AE" altLang="he-IL" sz="2000" dirty="0">
                    <a:solidFill>
                      <a:srgbClr val="CC0000"/>
                    </a:solidFill>
                  </a:rPr>
                  <a:t>مسؤولية</a:t>
                </a:r>
                <a:endParaRPr lang="en-US" altLang="he-IL" sz="2000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146" name="Line 22"/>
            <p:cNvSpPr>
              <a:spLocks noChangeShapeType="1"/>
            </p:cNvSpPr>
            <p:nvPr/>
          </p:nvSpPr>
          <p:spPr bwMode="auto">
            <a:xfrm>
              <a:off x="521" y="1162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47" name="Line 23"/>
            <p:cNvSpPr>
              <a:spLocks noChangeShapeType="1"/>
            </p:cNvSpPr>
            <p:nvPr/>
          </p:nvSpPr>
          <p:spPr bwMode="auto">
            <a:xfrm>
              <a:off x="521" y="1345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5127" name="Group 24"/>
          <p:cNvGrpSpPr>
            <a:grpSpLocks/>
          </p:cNvGrpSpPr>
          <p:nvPr/>
        </p:nvGrpSpPr>
        <p:grpSpPr bwMode="auto">
          <a:xfrm>
            <a:off x="5580064" y="1052514"/>
            <a:ext cx="1944688" cy="1801812"/>
            <a:chOff x="3515" y="663"/>
            <a:chExt cx="1225" cy="1135"/>
          </a:xfrm>
        </p:grpSpPr>
        <p:sp>
          <p:nvSpPr>
            <p:cNvPr id="5143" name="AutoShape 25"/>
            <p:cNvSpPr>
              <a:spLocks noChangeArrowheads="1"/>
            </p:cNvSpPr>
            <p:nvPr/>
          </p:nvSpPr>
          <p:spPr bwMode="auto">
            <a:xfrm>
              <a:off x="3606" y="891"/>
              <a:ext cx="1134" cy="907"/>
            </a:xfrm>
            <a:prstGeom prst="bracketPair">
              <a:avLst>
                <a:gd name="adj" fmla="val 16667"/>
              </a:avLst>
            </a:prstGeom>
            <a:solidFill>
              <a:srgbClr val="CCECFF"/>
            </a:solidFill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eaLnBrk="0" hangingPunct="0">
                <a:lnSpc>
                  <a:spcPct val="90000"/>
                </a:lnSpc>
                <a:spcBef>
                  <a:spcPct val="75000"/>
                </a:spcBef>
                <a:buFont typeface="Wingdings" pitchFamily="2" charset="2"/>
                <a:buChar char="§"/>
                <a:defRPr sz="28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algn="r" eaLnBrk="0" hangingPunct="0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Char char="ú"/>
                <a:defRPr sz="24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•"/>
                <a:defRPr sz="2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algn="r" eaLnBrk="0" hangingPunct="0">
                <a:lnSpc>
                  <a:spcPct val="90000"/>
                </a:lnSpc>
                <a:spcBef>
                  <a:spcPct val="50000"/>
                </a:spcBef>
                <a:buSzPct val="60000"/>
                <a:buChar char="o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lnSpc>
                  <a:spcPct val="100000"/>
                </a:lnSpc>
                <a:spcBef>
                  <a:spcPct val="10000"/>
                </a:spcBef>
                <a:buFontTx/>
                <a:buNone/>
              </a:pPr>
              <a:r>
                <a:rPr lang="ar-AE" altLang="he-IL" sz="1800" dirty="0">
                  <a:sym typeface="Wingdings" pitchFamily="2" charset="2"/>
                </a:rPr>
                <a:t>مسؤولية من </a:t>
              </a:r>
            </a:p>
            <a:p>
              <a:pPr algn="ctr" rtl="0" eaLnBrk="1" hangingPunct="1">
                <a:lnSpc>
                  <a:spcPct val="100000"/>
                </a:lnSpc>
                <a:spcBef>
                  <a:spcPct val="10000"/>
                </a:spcBef>
                <a:buFontTx/>
                <a:buNone/>
              </a:pPr>
              <a:r>
                <a:rPr lang="ar-AE" altLang="he-IL" sz="1800" dirty="0">
                  <a:sym typeface="Wingdings" pitchFamily="2" charset="2"/>
                </a:rPr>
                <a:t>البداية حتى النهاية</a:t>
              </a:r>
            </a:p>
          </p:txBody>
        </p:sp>
        <p:sp>
          <p:nvSpPr>
            <p:cNvPr id="5144" name="AutoShape 26"/>
            <p:cNvSpPr>
              <a:spLocks noChangeArrowheads="1"/>
            </p:cNvSpPr>
            <p:nvPr/>
          </p:nvSpPr>
          <p:spPr bwMode="auto">
            <a:xfrm>
              <a:off x="3515" y="663"/>
              <a:ext cx="1162" cy="318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28575" algn="ctr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algn="r" eaLnBrk="0" hangingPunct="0">
                <a:lnSpc>
                  <a:spcPct val="90000"/>
                </a:lnSpc>
                <a:spcBef>
                  <a:spcPct val="75000"/>
                </a:spcBef>
                <a:buFont typeface="Wingdings" pitchFamily="2" charset="2"/>
                <a:buChar char="§"/>
                <a:defRPr sz="28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algn="r" eaLnBrk="0" hangingPunct="0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Char char="ú"/>
                <a:defRPr sz="24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•"/>
                <a:defRPr sz="2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algn="r" eaLnBrk="0" hangingPunct="0">
                <a:lnSpc>
                  <a:spcPct val="90000"/>
                </a:lnSpc>
                <a:spcBef>
                  <a:spcPct val="50000"/>
                </a:spcBef>
                <a:buSzPct val="60000"/>
                <a:buChar char="o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rtl="0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endParaRPr lang="en-US" altLang="he-IL" sz="2000" dirty="0">
                <a:solidFill>
                  <a:srgbClr val="CC0000"/>
                </a:solidFill>
              </a:endParaRPr>
            </a:p>
          </p:txBody>
        </p:sp>
      </p:grpSp>
      <p:sp>
        <p:nvSpPr>
          <p:cNvPr id="5128" name="Line 27"/>
          <p:cNvSpPr>
            <a:spLocks noChangeShapeType="1"/>
          </p:cNvSpPr>
          <p:nvPr/>
        </p:nvSpPr>
        <p:spPr bwMode="auto">
          <a:xfrm flipV="1">
            <a:off x="5945188" y="2129632"/>
            <a:ext cx="1223963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49788" name="Line 28"/>
          <p:cNvSpPr>
            <a:spLocks noChangeShapeType="1"/>
          </p:cNvSpPr>
          <p:nvPr/>
        </p:nvSpPr>
        <p:spPr bwMode="auto">
          <a:xfrm>
            <a:off x="2627313" y="5661025"/>
            <a:ext cx="28813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49789" name="Line 29"/>
          <p:cNvSpPr>
            <a:spLocks noChangeShapeType="1"/>
          </p:cNvSpPr>
          <p:nvPr/>
        </p:nvSpPr>
        <p:spPr bwMode="auto">
          <a:xfrm>
            <a:off x="2627313" y="1844675"/>
            <a:ext cx="28813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49790" name="Line 30"/>
          <p:cNvSpPr>
            <a:spLocks noChangeShapeType="1"/>
          </p:cNvSpPr>
          <p:nvPr/>
        </p:nvSpPr>
        <p:spPr bwMode="auto">
          <a:xfrm>
            <a:off x="1403350" y="2924175"/>
            <a:ext cx="0" cy="7921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49791" name="Line 31"/>
          <p:cNvSpPr>
            <a:spLocks noChangeShapeType="1"/>
          </p:cNvSpPr>
          <p:nvPr/>
        </p:nvSpPr>
        <p:spPr bwMode="auto">
          <a:xfrm>
            <a:off x="6516688" y="2924175"/>
            <a:ext cx="0" cy="79216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2549792" name="Line 32"/>
          <p:cNvSpPr>
            <a:spLocks noChangeShapeType="1"/>
          </p:cNvSpPr>
          <p:nvPr/>
        </p:nvSpPr>
        <p:spPr bwMode="auto">
          <a:xfrm>
            <a:off x="2555875" y="2492375"/>
            <a:ext cx="2952750" cy="23050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3136900" y="2152650"/>
            <a:ext cx="1800225" cy="3167063"/>
            <a:chOff x="2018" y="1071"/>
            <a:chExt cx="1134" cy="1995"/>
          </a:xfrm>
        </p:grpSpPr>
        <p:grpSp>
          <p:nvGrpSpPr>
            <p:cNvPr id="5137" name="Group 34"/>
            <p:cNvGrpSpPr>
              <a:grpSpLocks/>
            </p:cNvGrpSpPr>
            <p:nvPr/>
          </p:nvGrpSpPr>
          <p:grpSpPr bwMode="auto">
            <a:xfrm>
              <a:off x="2018" y="1071"/>
              <a:ext cx="1134" cy="1995"/>
              <a:chOff x="2018" y="1389"/>
              <a:chExt cx="1134" cy="1995"/>
            </a:xfrm>
          </p:grpSpPr>
          <p:sp>
            <p:nvSpPr>
              <p:cNvPr id="5141" name="AutoShape 35"/>
              <p:cNvSpPr>
                <a:spLocks noChangeArrowheads="1"/>
              </p:cNvSpPr>
              <p:nvPr/>
            </p:nvSpPr>
            <p:spPr bwMode="auto">
              <a:xfrm>
                <a:off x="2018" y="1570"/>
                <a:ext cx="1134" cy="1814"/>
              </a:xfrm>
              <a:prstGeom prst="bracketPair">
                <a:avLst>
                  <a:gd name="adj" fmla="val 16667"/>
                </a:avLst>
              </a:prstGeom>
              <a:solidFill>
                <a:srgbClr val="CCECFF"/>
              </a:solidFill>
              <a:ln w="28575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أخ</a:t>
                </a:r>
                <a:endParaRPr lang="ar-AE" altLang="he-IL" sz="1800" dirty="0"/>
              </a:p>
              <a:p>
                <a:pPr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he-IL" altLang="he-IL" sz="1800" dirty="0" smtClean="0"/>
                  <a:t>       </a:t>
                </a:r>
                <a:r>
                  <a:rPr lang="en-US" altLang="he-IL" sz="1800" dirty="0" smtClean="0"/>
                  <a:t>  </a:t>
                </a:r>
                <a:r>
                  <a:rPr lang="ar-AE" altLang="he-IL" sz="1800" dirty="0" smtClean="0"/>
                  <a:t>اخر</a:t>
                </a:r>
                <a:endParaRPr lang="ar-AE" altLang="he-IL" sz="1800" dirty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بعد</a:t>
                </a:r>
                <a:r>
                  <a:rPr lang="he-IL" altLang="he-IL" sz="1800" dirty="0" smtClean="0"/>
                  <a:t> </a:t>
                </a:r>
                <a:endParaRPr lang="ar-AE" altLang="he-IL" sz="1800" dirty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r>
                  <a:rPr lang="ar-AE" altLang="he-IL" sz="1800" dirty="0" smtClean="0"/>
                  <a:t>بعده</a:t>
                </a:r>
                <a:endParaRPr lang="ar-AE" altLang="he-IL" sz="1800" dirty="0"/>
              </a:p>
              <a:p>
                <a:pPr algn="ctr" rtl="0" eaLnBrk="1" hangingPunct="1">
                  <a:lnSpc>
                    <a:spcPct val="100000"/>
                  </a:lnSpc>
                  <a:spcBef>
                    <a:spcPct val="10000"/>
                  </a:spcBef>
                  <a:buFontTx/>
                  <a:buNone/>
                </a:pPr>
                <a:endParaRPr lang="he-IL" altLang="he-IL" sz="1800" dirty="0"/>
              </a:p>
            </p:txBody>
          </p:sp>
          <p:sp>
            <p:nvSpPr>
              <p:cNvPr id="5142" name="AutoShape 36"/>
              <p:cNvSpPr>
                <a:spLocks noChangeArrowheads="1"/>
              </p:cNvSpPr>
              <p:nvPr/>
            </p:nvSpPr>
            <p:spPr bwMode="auto">
              <a:xfrm>
                <a:off x="2109" y="1389"/>
                <a:ext cx="998" cy="318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ar-AE" altLang="he-IL" sz="2000" dirty="0">
                    <a:solidFill>
                      <a:srgbClr val="CC0000"/>
                    </a:solidFill>
                  </a:rPr>
                  <a:t>مسؤولية</a:t>
                </a:r>
                <a:endParaRPr lang="en-US" altLang="he-IL" sz="2000" dirty="0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5138" name="Line 37"/>
            <p:cNvSpPr>
              <a:spLocks noChangeShapeType="1"/>
            </p:cNvSpPr>
            <p:nvPr/>
          </p:nvSpPr>
          <p:spPr bwMode="auto">
            <a:xfrm>
              <a:off x="2086" y="2275"/>
              <a:ext cx="907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39" name="Line 38"/>
            <p:cNvSpPr>
              <a:spLocks noChangeShapeType="1"/>
            </p:cNvSpPr>
            <p:nvPr/>
          </p:nvSpPr>
          <p:spPr bwMode="auto">
            <a:xfrm>
              <a:off x="2196" y="1875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40" name="Line 39"/>
            <p:cNvSpPr>
              <a:spLocks noChangeShapeType="1"/>
            </p:cNvSpPr>
            <p:nvPr/>
          </p:nvSpPr>
          <p:spPr bwMode="auto">
            <a:xfrm>
              <a:off x="2154" y="2065"/>
              <a:ext cx="7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5135" name="Line 40"/>
          <p:cNvSpPr>
            <a:spLocks noChangeShapeType="1"/>
          </p:cNvSpPr>
          <p:nvPr/>
        </p:nvSpPr>
        <p:spPr bwMode="auto">
          <a:xfrm flipV="1">
            <a:off x="5997575" y="2443163"/>
            <a:ext cx="122396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5136" name="TextBox 2"/>
          <p:cNvSpPr txBox="1">
            <a:spLocks noChangeArrowheads="1"/>
          </p:cNvSpPr>
          <p:nvPr/>
        </p:nvSpPr>
        <p:spPr bwMode="auto">
          <a:xfrm>
            <a:off x="8243888" y="1377950"/>
            <a:ext cx="900112" cy="55165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513816" y="1050133"/>
            <a:ext cx="20057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>
                <a:solidFill>
                  <a:srgbClr val="FF0000"/>
                </a:solidFill>
              </a:rPr>
              <a:t>مسؤولية</a:t>
            </a:r>
          </a:p>
        </p:txBody>
      </p:sp>
      <p:sp>
        <p:nvSpPr>
          <p:cNvPr id="45" name="Line 37"/>
          <p:cNvSpPr>
            <a:spLocks noChangeShapeType="1"/>
          </p:cNvSpPr>
          <p:nvPr/>
        </p:nvSpPr>
        <p:spPr bwMode="auto">
          <a:xfrm>
            <a:off x="3317080" y="4360864"/>
            <a:ext cx="1439863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907256" y="5319713"/>
            <a:ext cx="1223963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62" grpId="0" animBg="1"/>
      <p:bldP spid="2549788" grpId="0" animBg="1"/>
      <p:bldP spid="2549789" grpId="0" animBg="1"/>
      <p:bldP spid="2549790" grpId="0" animBg="1"/>
      <p:bldP spid="2549791" grpId="0" animBg="1"/>
      <p:bldP spid="25497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مستخدمو الطريق ومناطق السير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340768"/>
            <a:ext cx="8228013" cy="3960415"/>
          </a:xfrm>
        </p:spPr>
        <p:txBody>
          <a:bodyPr/>
          <a:lstStyle/>
          <a:p>
            <a:r>
              <a:rPr lang="ar-AE" dirty="0" smtClean="0"/>
              <a:t>مناطق </a:t>
            </a:r>
            <a:r>
              <a:rPr lang="ar-AE" dirty="0"/>
              <a:t>السير: مكان </a:t>
            </a:r>
            <a:r>
              <a:rPr lang="ar-AE" dirty="0" err="1"/>
              <a:t>يمربه</a:t>
            </a:r>
            <a:r>
              <a:rPr lang="ar-AE" dirty="0"/>
              <a:t> </a:t>
            </a:r>
            <a:r>
              <a:rPr lang="ar-AE" dirty="0"/>
              <a:t>اشخاص بشكل دائم</a:t>
            </a:r>
          </a:p>
          <a:p>
            <a:r>
              <a:rPr lang="ar-AE" dirty="0" smtClean="0"/>
              <a:t>يشمل </a:t>
            </a:r>
            <a:r>
              <a:rPr lang="ar-AE" dirty="0"/>
              <a:t>سيارات, طرقات, وسائل امان مختلفة مثل لافتات, اشارات مرور, مبان الخ...</a:t>
            </a:r>
          </a:p>
          <a:p>
            <a:r>
              <a:rPr lang="ar-AE" dirty="0" smtClean="0"/>
              <a:t>مستخدمو </a:t>
            </a:r>
            <a:r>
              <a:rPr lang="ar-AE" dirty="0"/>
              <a:t>الطرقات: مشاة, سائقو مركبات او مسافرون بها.</a:t>
            </a:r>
          </a:p>
          <a:p>
            <a:pPr marL="17145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427170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188640"/>
            <a:ext cx="8243888" cy="654051"/>
          </a:xfrm>
        </p:spPr>
        <p:txBody>
          <a:bodyPr/>
          <a:lstStyle/>
          <a:p>
            <a:r>
              <a:rPr lang="ar-AE" dirty="0"/>
              <a:t>مسؤولية – تعريف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508" y="908720"/>
            <a:ext cx="8288908" cy="5765006"/>
          </a:xfrm>
        </p:spPr>
        <p:txBody>
          <a:bodyPr/>
          <a:lstStyle/>
          <a:p>
            <a:pPr lvl="0"/>
            <a:r>
              <a:rPr lang="ar-AE" dirty="0" smtClean="0"/>
              <a:t>وفق </a:t>
            </a:r>
            <a:r>
              <a:rPr lang="ar-AE" dirty="0"/>
              <a:t>القاموس: ان تكون مسؤولا, اخلاص, وفاء, اخلاقيات, موثوق, رأي, التزام, ضمان, كتاب ضمان, كفاله...</a:t>
            </a:r>
          </a:p>
          <a:p>
            <a:pPr marL="171450" lvl="0" indent="0">
              <a:buNone/>
            </a:pPr>
            <a:r>
              <a:rPr lang="he-IL" sz="2000" dirty="0" smtClean="0"/>
              <a:t>                                			 (</a:t>
            </a:r>
            <a:r>
              <a:rPr lang="ar-AE" sz="2000" dirty="0" smtClean="0"/>
              <a:t>من </a:t>
            </a:r>
            <a:r>
              <a:rPr lang="ar-AE" sz="2000" dirty="0"/>
              <a:t>قاموس ابن شوشان </a:t>
            </a:r>
            <a:r>
              <a:rPr lang="ar-AE" sz="2000" dirty="0" smtClean="0"/>
              <a:t>الكامل</a:t>
            </a:r>
            <a:r>
              <a:rPr lang="he-IL" sz="2000" dirty="0" smtClean="0"/>
              <a:t>)</a:t>
            </a:r>
            <a:endParaRPr lang="ar-AE" sz="2000" dirty="0"/>
          </a:p>
          <a:p>
            <a:pPr marL="171450" indent="0">
              <a:buNone/>
            </a:pPr>
            <a:r>
              <a:rPr lang="ar-AE" sz="1800" dirty="0"/>
              <a:t>مسؤولية شخصية:</a:t>
            </a:r>
          </a:p>
          <a:p>
            <a:pPr marL="171450" indent="0">
              <a:buNone/>
            </a:pPr>
            <a:r>
              <a:rPr lang="ar-AE" sz="1800" dirty="0"/>
              <a:t>واجب ملقى على الفرد, التزام قانوني شخصي.</a:t>
            </a:r>
          </a:p>
          <a:p>
            <a:pPr marL="171450" indent="0">
              <a:buNone/>
            </a:pPr>
            <a:r>
              <a:rPr lang="ar-AE" sz="1800" dirty="0"/>
              <a:t>للمسؤولية ثلاثة تعريفات وفق القاموس:</a:t>
            </a:r>
          </a:p>
          <a:p>
            <a:pPr marL="171450" indent="0">
              <a:buNone/>
            </a:pPr>
            <a:r>
              <a:rPr lang="ar-AE" sz="1800" dirty="0"/>
              <a:t>1</a:t>
            </a:r>
            <a:r>
              <a:rPr lang="ar-AE" sz="1800" dirty="0" smtClean="0"/>
              <a:t>.</a:t>
            </a:r>
            <a:r>
              <a:rPr lang="he-IL" sz="1800" dirty="0" smtClean="0"/>
              <a:t>  </a:t>
            </a:r>
            <a:r>
              <a:rPr lang="ar-AE" sz="1800" dirty="0" smtClean="0"/>
              <a:t> ان </a:t>
            </a:r>
            <a:r>
              <a:rPr lang="ar-AE" sz="1800" dirty="0"/>
              <a:t>يتعامل الأنسان مع اقواله, افعاله, والثقة المعطاة له بشكل ملائم.</a:t>
            </a:r>
          </a:p>
          <a:p>
            <a:pPr>
              <a:buAutoNum type="arabicPeriod" startAt="2"/>
            </a:pPr>
            <a:r>
              <a:rPr lang="ar-AE" sz="1800" dirty="0" smtClean="0"/>
              <a:t>ضلوع </a:t>
            </a:r>
            <a:r>
              <a:rPr lang="ar-AE" sz="1800" dirty="0"/>
              <a:t>الانسان بالتسبب بعمل معين او عدم منعه </a:t>
            </a:r>
            <a:r>
              <a:rPr lang="ar-AE" sz="1800" dirty="0" smtClean="0"/>
              <a:t>حين</a:t>
            </a:r>
            <a:r>
              <a:rPr lang="he-IL" sz="1800" dirty="0" smtClean="0"/>
              <a:t> </a:t>
            </a:r>
            <a:r>
              <a:rPr lang="ar-AE" sz="1800" dirty="0" smtClean="0"/>
              <a:t>كان </a:t>
            </a:r>
            <a:r>
              <a:rPr lang="ar-AE" sz="1800" dirty="0"/>
              <a:t>عليه ان بفعل ذلك, </a:t>
            </a:r>
            <a:endParaRPr lang="he-IL" sz="1800" dirty="0" smtClean="0"/>
          </a:p>
          <a:p>
            <a:pPr marL="171450" indent="0">
              <a:buNone/>
            </a:pPr>
            <a:r>
              <a:rPr lang="he-IL" sz="1800" dirty="0"/>
              <a:t> </a:t>
            </a:r>
            <a:r>
              <a:rPr lang="he-IL" sz="1800" dirty="0" smtClean="0"/>
              <a:t>     </a:t>
            </a:r>
            <a:r>
              <a:rPr lang="ar-AE" sz="1800" dirty="0" smtClean="0"/>
              <a:t>ومعنى </a:t>
            </a:r>
            <a:r>
              <a:rPr lang="ar-AE" sz="1800" dirty="0"/>
              <a:t>هذا الضلوع في نظره.</a:t>
            </a:r>
          </a:p>
          <a:p>
            <a:pPr>
              <a:buAutoNum type="arabicPeriod" startAt="3"/>
            </a:pPr>
            <a:r>
              <a:rPr lang="ar-AE" sz="1800" dirty="0" smtClean="0"/>
              <a:t>كافة </a:t>
            </a:r>
            <a:r>
              <a:rPr lang="ar-AE" sz="1800" dirty="0"/>
              <a:t>الواجبات الملقاة على الانسان بسبب وظيفته, او صلاحياته, او بسبب التزام اخذه </a:t>
            </a:r>
            <a:endParaRPr lang="he-IL" sz="1800" dirty="0" smtClean="0"/>
          </a:p>
          <a:p>
            <a:pPr marL="171450" indent="0">
              <a:buNone/>
            </a:pPr>
            <a:r>
              <a:rPr lang="he-IL" sz="1800" dirty="0" smtClean="0"/>
              <a:t>      </a:t>
            </a:r>
            <a:r>
              <a:rPr lang="ar-AE" sz="1800" dirty="0" smtClean="0"/>
              <a:t>على </a:t>
            </a:r>
            <a:r>
              <a:rPr lang="ar-AE" sz="1800" dirty="0"/>
              <a:t>عاتقه, مجال او موضوع قيد علاج انسان معين.</a:t>
            </a:r>
          </a:p>
          <a:p>
            <a:pPr marL="171450" indent="0">
              <a:buNone/>
            </a:pPr>
            <a:r>
              <a:rPr lang="he-IL" sz="1800" dirty="0" smtClean="0"/>
              <a:t>      </a:t>
            </a:r>
            <a:r>
              <a:rPr lang="ar-AE" sz="1800" dirty="0" smtClean="0"/>
              <a:t>من </a:t>
            </a:r>
            <a:r>
              <a:rPr lang="ar-AE" sz="1800" dirty="0"/>
              <a:t>ويكيبيديا العبرية – الموسوعة الحرة.</a:t>
            </a:r>
          </a:p>
          <a:p>
            <a:pPr marL="171450" indent="0">
              <a:buNone/>
            </a:pPr>
            <a:endParaRPr lang="he-IL" sz="1800" dirty="0" smtClean="0"/>
          </a:p>
          <a:p>
            <a:pPr marL="171450" indent="0">
              <a:buNone/>
            </a:pPr>
            <a:endParaRPr lang="he-IL" dirty="0" smtClean="0"/>
          </a:p>
          <a:p>
            <a:pPr marL="171450" indent="0">
              <a:buNone/>
            </a:pPr>
            <a:endParaRPr lang="en-US" dirty="0" smtClean="0"/>
          </a:p>
          <a:p>
            <a:pPr marL="171450" indent="0">
              <a:buNone/>
            </a:pPr>
            <a:r>
              <a:rPr lang="he-IL" dirty="0" smtClean="0"/>
              <a:t>                   </a:t>
            </a:r>
            <a:r>
              <a:rPr lang="en-US" dirty="0" smtClean="0"/>
              <a:t/>
            </a:r>
            <a:br>
              <a:rPr lang="en-US" dirty="0" smtClean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65182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43888" cy="654050"/>
          </a:xfrm>
        </p:spPr>
        <p:txBody>
          <a:bodyPr/>
          <a:lstStyle/>
          <a:p>
            <a:r>
              <a:rPr lang="ar-AE" altLang="he-IL" dirty="0"/>
              <a:t>المسؤولية</a:t>
            </a:r>
            <a:endParaRPr lang="en-US" altLang="he-IL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836712"/>
            <a:ext cx="7992368" cy="532856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ar-AE" altLang="he-IL" sz="2000" dirty="0" smtClean="0"/>
              <a:t>مسؤولية </a:t>
            </a:r>
            <a:r>
              <a:rPr lang="ar-AE" altLang="he-IL" sz="2000" dirty="0"/>
              <a:t>شخصية:	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مسؤوليتي اولا: انا مسؤول من البداية حتى </a:t>
            </a:r>
            <a:r>
              <a:rPr lang="ar-AE" altLang="he-IL" sz="2000" dirty="0" smtClean="0"/>
              <a:t>النهاية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	انا اسير في المقدمة, والآخرون يتبعونني</a:t>
            </a:r>
          </a:p>
          <a:p>
            <a:pPr>
              <a:lnSpc>
                <a:spcPct val="100000"/>
              </a:lnSpc>
            </a:pPr>
            <a:r>
              <a:rPr lang="ar-AE" altLang="he-IL" sz="2000" dirty="0" smtClean="0"/>
              <a:t>المسؤولية </a:t>
            </a:r>
            <a:r>
              <a:rPr lang="ar-AE" altLang="he-IL" sz="2000" dirty="0"/>
              <a:t>تجاه: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نفسي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المقربين لي: افراد عائلتي, الأصدقاء وغيرهم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"الآخرين" ممن اعرفهم او لا اعرفهم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من لا يتصرف بمسؤولية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تجاه القانون – الانصياع للقانون واجب ومسؤولية</a:t>
            </a:r>
          </a:p>
          <a:p>
            <a:pPr marL="171450" indent="0">
              <a:lnSpc>
                <a:spcPct val="100000"/>
              </a:lnSpc>
              <a:buNone/>
            </a:pPr>
            <a:r>
              <a:rPr lang="he-IL" altLang="he-IL" sz="2000" dirty="0" smtClean="0"/>
              <a:t>    </a:t>
            </a:r>
            <a:r>
              <a:rPr lang="ar-AE" altLang="he-IL" sz="2000" dirty="0" smtClean="0"/>
              <a:t>-</a:t>
            </a:r>
            <a:r>
              <a:rPr lang="ar-AE" altLang="he-IL" sz="2000" dirty="0"/>
              <a:t>	مناطق السير: تجاه كل من يستعمل الطريق</a:t>
            </a:r>
          </a:p>
          <a:p>
            <a:pPr>
              <a:lnSpc>
                <a:spcPct val="100000"/>
              </a:lnSpc>
            </a:pPr>
            <a:r>
              <a:rPr lang="ar-AE" altLang="he-IL" sz="2000" dirty="0"/>
              <a:t>لماذا من المهم التصرف </a:t>
            </a:r>
            <a:r>
              <a:rPr lang="ar-AE" altLang="he-IL" sz="2000" dirty="0" smtClean="0"/>
              <a:t>بمسؤولية؟</a:t>
            </a:r>
            <a:endParaRPr lang="ar-AE" altLang="he-IL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ما هي المركبات التي لا تتطلب رخصة؟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0">
              <a:buNone/>
            </a:pPr>
            <a:r>
              <a:rPr lang="he-IL" sz="9600" dirty="0" smtClean="0"/>
              <a:t>      </a:t>
            </a:r>
          </a:p>
          <a:p>
            <a:pPr marL="171450" indent="0" algn="ctr">
              <a:buNone/>
            </a:pPr>
            <a:r>
              <a:rPr lang="he-IL" sz="9600" dirty="0"/>
              <a:t> </a:t>
            </a:r>
            <a:r>
              <a:rPr lang="ar-AE" sz="9600" dirty="0"/>
              <a:t>؟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2361935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AE" altLang="he-IL" dirty="0"/>
              <a:t>المركبات التي لا تتطلب رخصة</a:t>
            </a:r>
            <a:endParaRPr lang="en-US" altLang="he-IL" dirty="0" smtClean="0"/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2628900" y="2205038"/>
            <a:ext cx="2519363" cy="2305050"/>
            <a:chOff x="3198" y="3067"/>
            <a:chExt cx="408" cy="468"/>
          </a:xfrm>
        </p:grpSpPr>
        <p:sp>
          <p:nvSpPr>
            <p:cNvPr id="7177" name="Rectangle 5"/>
            <p:cNvSpPr>
              <a:spLocks noChangeArrowheads="1"/>
            </p:cNvSpPr>
            <p:nvPr/>
          </p:nvSpPr>
          <p:spPr bwMode="auto">
            <a:xfrm>
              <a:off x="3198" y="3203"/>
              <a:ext cx="40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eaLnBrk="0" hangingPunct="0">
                <a:lnSpc>
                  <a:spcPct val="90000"/>
                </a:lnSpc>
                <a:spcBef>
                  <a:spcPct val="75000"/>
                </a:spcBef>
                <a:buFont typeface="Wingdings" pitchFamily="2" charset="2"/>
                <a:buChar char="§"/>
                <a:defRPr sz="28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algn="r" eaLnBrk="0" hangingPunct="0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Char char="ú"/>
                <a:defRPr sz="24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•"/>
                <a:defRPr sz="2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algn="r" eaLnBrk="0" hangingPunct="0">
                <a:lnSpc>
                  <a:spcPct val="90000"/>
                </a:lnSpc>
                <a:spcBef>
                  <a:spcPct val="50000"/>
                </a:spcBef>
                <a:buSzPct val="60000"/>
                <a:buChar char="o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e-IL" altLang="he-IL" sz="3600">
                  <a:solidFill>
                    <a:schemeClr val="tx1"/>
                  </a:solidFill>
                </a:rPr>
                <a:t>ראמ"ה</a:t>
              </a:r>
              <a:endParaRPr lang="en-US" altLang="he-IL" sz="3600">
                <a:solidFill>
                  <a:schemeClr val="tx1"/>
                </a:solidFill>
              </a:endParaRPr>
            </a:p>
          </p:txBody>
        </p:sp>
        <p:grpSp>
          <p:nvGrpSpPr>
            <p:cNvPr id="7178" name="Group 6"/>
            <p:cNvGrpSpPr>
              <a:grpSpLocks/>
            </p:cNvGrpSpPr>
            <p:nvPr/>
          </p:nvGrpSpPr>
          <p:grpSpPr bwMode="auto">
            <a:xfrm>
              <a:off x="3198" y="3067"/>
              <a:ext cx="408" cy="468"/>
              <a:chOff x="2154" y="1706"/>
              <a:chExt cx="907" cy="877"/>
            </a:xfrm>
          </p:grpSpPr>
          <p:sp>
            <p:nvSpPr>
              <p:cNvPr id="7179" name="AutoShape 7"/>
              <p:cNvSpPr>
                <a:spLocks noChangeArrowheads="1"/>
              </p:cNvSpPr>
              <p:nvPr/>
            </p:nvSpPr>
            <p:spPr bwMode="auto">
              <a:xfrm>
                <a:off x="2635" y="1769"/>
                <a:ext cx="426" cy="814"/>
              </a:xfrm>
              <a:prstGeom prst="curvedLeftArrow">
                <a:avLst>
                  <a:gd name="adj1" fmla="val 38216"/>
                  <a:gd name="adj2" fmla="val 76432"/>
                  <a:gd name="adj3" fmla="val 33333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he-IL" altLang="he-IL" sz="24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80" name="AutoShape 8"/>
              <p:cNvSpPr>
                <a:spLocks noChangeArrowheads="1"/>
              </p:cNvSpPr>
              <p:nvPr/>
            </p:nvSpPr>
            <p:spPr bwMode="auto">
              <a:xfrm rot="10633304">
                <a:off x="2154" y="1706"/>
                <a:ext cx="426" cy="814"/>
              </a:xfrm>
              <a:prstGeom prst="curvedLeftArrow">
                <a:avLst>
                  <a:gd name="adj1" fmla="val 38216"/>
                  <a:gd name="adj2" fmla="val 76432"/>
                  <a:gd name="adj3" fmla="val 33333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r" eaLnBrk="0" hangingPunct="0">
                  <a:lnSpc>
                    <a:spcPct val="90000"/>
                  </a:lnSpc>
                  <a:spcBef>
                    <a:spcPct val="75000"/>
                  </a:spcBef>
                  <a:buFont typeface="Wingdings" pitchFamily="2" charset="2"/>
                  <a:buChar char="§"/>
                  <a:defRPr sz="28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algn="r" eaLnBrk="0" hangingPunct="0">
                  <a:lnSpc>
                    <a:spcPct val="90000"/>
                  </a:lnSpc>
                  <a:spcBef>
                    <a:spcPct val="50000"/>
                  </a:spcBef>
                  <a:buFont typeface="Wingdings" pitchFamily="2" charset="2"/>
                  <a:buChar char="ú"/>
                  <a:defRPr sz="24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•"/>
                  <a:defRPr sz="200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SzPct val="60000"/>
                  <a:buChar char="o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algn="r" eaLnBrk="0" hangingPunct="0">
                  <a:lnSpc>
                    <a:spcPct val="90000"/>
                  </a:lnSpc>
                  <a:spcBef>
                    <a:spcPct val="50000"/>
                  </a:spcBef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he-IL" altLang="he-IL" sz="2400" b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827088" y="4437063"/>
            <a:ext cx="6121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e-IL" altLang="he-IL">
                <a:solidFill>
                  <a:schemeClr val="tx1"/>
                </a:solidFill>
              </a:rPr>
              <a:t>רשות ארצית למדידה והערכה בחינוך</a:t>
            </a:r>
            <a:endParaRPr lang="en-US" altLang="he-IL">
              <a:solidFill>
                <a:schemeClr val="tx1"/>
              </a:solidFill>
            </a:endParaRPr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971550" y="5545137"/>
            <a:ext cx="61214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2400" dirty="0"/>
          </a:p>
        </p:txBody>
      </p:sp>
      <p:pic>
        <p:nvPicPr>
          <p:cNvPr id="7174" name="Picture 12" descr="תוצאת תמונה עבור הוברבורד תמונה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468438"/>
            <a:ext cx="3106737" cy="310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6" descr="תוצאת תמונה עבור קורקינט חשמלי תמונ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735263"/>
            <a:ext cx="22383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8" descr="תוצאת תמונה עבור אופניים חשמליים תמונה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449388"/>
            <a:ext cx="455295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תוצאת תמונה עבור סגווי"/>
          <p:cNvSpPr>
            <a:spLocks noChangeAspect="1" noChangeArrowheads="1"/>
          </p:cNvSpPr>
          <p:nvPr/>
        </p:nvSpPr>
        <p:spPr bwMode="auto">
          <a:xfrm>
            <a:off x="-61913" y="-136525"/>
            <a:ext cx="304801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305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תוצאת תמונה עבור קלנועית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4651723"/>
            <a:ext cx="272415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1403350" y="1052513"/>
            <a:ext cx="5473700" cy="5329237"/>
          </a:xfrm>
          <a:prstGeom prst="ellipse">
            <a:avLst/>
          </a:prstGeom>
          <a:noFill/>
          <a:ln w="38100" algn="ctr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1400" b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AE" altLang="he-IL" dirty="0"/>
              <a:t>استخدام مركبة لا تتطلب رخصة:</a:t>
            </a:r>
            <a:endParaRPr lang="en-US" altLang="he-IL" dirty="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419475" y="692150"/>
            <a:ext cx="1728788" cy="7191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>
                <a:solidFill>
                  <a:srgbClr val="CC0000"/>
                </a:solidFill>
              </a:rPr>
              <a:t>الحذر بوسائل مختلفة</a:t>
            </a:r>
            <a:endParaRPr lang="en-US" altLang="he-IL" sz="2000" dirty="0">
              <a:solidFill>
                <a:srgbClr val="CC0000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664159" y="2321289"/>
            <a:ext cx="2222500" cy="101368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سياقة حسب </a:t>
            </a:r>
            <a:r>
              <a:rPr lang="ar-AE" altLang="he-IL" sz="2000" dirty="0" smtClean="0"/>
              <a:t>القانون</a:t>
            </a:r>
            <a:endParaRPr lang="he-IL" altLang="he-IL" sz="2000" dirty="0" smtClean="0"/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بما في ذلك تقييدات </a:t>
            </a:r>
            <a:r>
              <a:rPr lang="ar-AE" altLang="he-IL" sz="2000" dirty="0" smtClean="0"/>
              <a:t>السن</a:t>
            </a:r>
            <a:endParaRPr lang="he-IL" altLang="he-IL" sz="2000" dirty="0" smtClean="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641975" y="4510088"/>
            <a:ext cx="2232025" cy="7191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الأخذ بعين الاعتبار المحيط</a:t>
            </a:r>
            <a:endParaRPr lang="en-US" altLang="he-IL" sz="2000" dirty="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201988" y="5949950"/>
            <a:ext cx="2232025" cy="7191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he-IL" sz="2000" dirty="0">
              <a:solidFill>
                <a:srgbClr val="CC0000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393700" y="4510088"/>
            <a:ext cx="2232025" cy="7191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تنبيه من لا يسير حسب القانون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07505" y="2297776"/>
            <a:ext cx="2664296" cy="106070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استخدام غطاء واقي </a:t>
            </a:r>
            <a:r>
              <a:rPr lang="ar-AE" altLang="he-IL" sz="2000" dirty="0" smtClean="0"/>
              <a:t>للراس</a:t>
            </a:r>
            <a:endParaRPr lang="en-US" altLang="he-IL" sz="2000" dirty="0" smtClean="0"/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السياقة في المكان المعد للدراجة </a:t>
            </a:r>
            <a:r>
              <a:rPr lang="he-IL" altLang="he-IL" sz="2000" dirty="0" smtClean="0"/>
              <a:t> </a:t>
            </a:r>
          </a:p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2000" dirty="0"/>
              <a:t>وليس على الشارع او الرصيف</a:t>
            </a:r>
            <a:endParaRPr lang="en-US" altLang="he-IL" sz="2000" dirty="0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2051050" y="1412875"/>
            <a:ext cx="4321175" cy="4610100"/>
          </a:xfrm>
          <a:prstGeom prst="ellips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rot="-2156718">
            <a:off x="1776413" y="5080000"/>
            <a:ext cx="215900" cy="287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rot="864953">
            <a:off x="1295400" y="3527424"/>
            <a:ext cx="215900" cy="287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 rot="4425742">
            <a:off x="3266282" y="991394"/>
            <a:ext cx="215900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 rot="9325545">
            <a:off x="6106355" y="1900358"/>
            <a:ext cx="215900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 rot="-9762560">
            <a:off x="6659563" y="4294188"/>
            <a:ext cx="215900" cy="2873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 rot="-7684357">
            <a:off x="5353844" y="5928519"/>
            <a:ext cx="215900" cy="28733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e-IL" altLang="he-IL" sz="2400" b="0">
              <a:solidFill>
                <a:schemeClr val="tx1"/>
              </a:solidFill>
            </a:endParaRPr>
          </a:p>
        </p:txBody>
      </p:sp>
      <p:sp>
        <p:nvSpPr>
          <p:cNvPr id="2625553" name="Rectangle 17"/>
          <p:cNvSpPr>
            <a:spLocks noChangeArrowheads="1"/>
          </p:cNvSpPr>
          <p:nvPr/>
        </p:nvSpPr>
        <p:spPr bwMode="auto">
          <a:xfrm>
            <a:off x="2916238" y="2914650"/>
            <a:ext cx="2592387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eaLnBrk="0" hangingPunct="0">
              <a:lnSpc>
                <a:spcPct val="90000"/>
              </a:lnSpc>
              <a:spcBef>
                <a:spcPct val="75000"/>
              </a:spcBef>
              <a:buFont typeface="Wingdings" pitchFamily="2" charset="2"/>
              <a:buChar char="§"/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eaLnBrk="0" hangingPunc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ú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eaLnBrk="0" hangingPunct="0">
              <a:lnSpc>
                <a:spcPct val="90000"/>
              </a:lnSpc>
              <a:spcBef>
                <a:spcPct val="50000"/>
              </a:spcBef>
              <a:buChar char="•"/>
              <a:defRPr sz="2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eaLnBrk="0" hangingPunct="0">
              <a:lnSpc>
                <a:spcPct val="90000"/>
              </a:lnSpc>
              <a:spcBef>
                <a:spcPct val="50000"/>
              </a:spcBef>
              <a:buSzPct val="60000"/>
              <a:buChar char="o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eaLnBrk="0" hangingPunct="0">
              <a:lnSpc>
                <a:spcPct val="90000"/>
              </a:lnSpc>
              <a:spcBef>
                <a:spcPct val="50000"/>
              </a:spcBef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AE" altLang="he-IL" sz="6000" dirty="0">
                <a:solidFill>
                  <a:srgbClr val="5F5F5F"/>
                </a:solidFill>
              </a:rPr>
              <a:t>مسؤولية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413000" y="1906588"/>
            <a:ext cx="3527425" cy="3744912"/>
            <a:chOff x="2154" y="1706"/>
            <a:chExt cx="907" cy="877"/>
          </a:xfrm>
        </p:grpSpPr>
        <p:sp>
          <p:nvSpPr>
            <p:cNvPr id="8212" name="AutoShape 19"/>
            <p:cNvSpPr>
              <a:spLocks noChangeArrowheads="1"/>
            </p:cNvSpPr>
            <p:nvPr/>
          </p:nvSpPr>
          <p:spPr bwMode="auto">
            <a:xfrm>
              <a:off x="2635" y="1769"/>
              <a:ext cx="426" cy="814"/>
            </a:xfrm>
            <a:prstGeom prst="curvedLeftArrow">
              <a:avLst>
                <a:gd name="adj1" fmla="val 38216"/>
                <a:gd name="adj2" fmla="val 76432"/>
                <a:gd name="adj3" fmla="val 33333"/>
              </a:avLst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eaLnBrk="0" hangingPunct="0">
                <a:lnSpc>
                  <a:spcPct val="90000"/>
                </a:lnSpc>
                <a:spcBef>
                  <a:spcPct val="75000"/>
                </a:spcBef>
                <a:buFont typeface="Wingdings" pitchFamily="2" charset="2"/>
                <a:buChar char="§"/>
                <a:defRPr sz="28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algn="r" eaLnBrk="0" hangingPunct="0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Char char="ú"/>
                <a:defRPr sz="24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•"/>
                <a:defRPr sz="2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algn="r" eaLnBrk="0" hangingPunct="0">
                <a:lnSpc>
                  <a:spcPct val="90000"/>
                </a:lnSpc>
                <a:spcBef>
                  <a:spcPct val="50000"/>
                </a:spcBef>
                <a:buSzPct val="60000"/>
                <a:buChar char="o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he-IL" altLang="he-IL" sz="2400" b="0">
                <a:solidFill>
                  <a:schemeClr val="tx1"/>
                </a:solidFill>
              </a:endParaRPr>
            </a:p>
          </p:txBody>
        </p:sp>
        <p:sp>
          <p:nvSpPr>
            <p:cNvPr id="8213" name="AutoShape 20"/>
            <p:cNvSpPr>
              <a:spLocks noChangeArrowheads="1"/>
            </p:cNvSpPr>
            <p:nvPr/>
          </p:nvSpPr>
          <p:spPr bwMode="auto">
            <a:xfrm rot="10633304">
              <a:off x="2154" y="1706"/>
              <a:ext cx="426" cy="814"/>
            </a:xfrm>
            <a:prstGeom prst="curvedLeftArrow">
              <a:avLst>
                <a:gd name="adj1" fmla="val 38216"/>
                <a:gd name="adj2" fmla="val 76432"/>
                <a:gd name="adj3" fmla="val 33333"/>
              </a:avLst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eaLnBrk="0" hangingPunct="0">
                <a:lnSpc>
                  <a:spcPct val="90000"/>
                </a:lnSpc>
                <a:spcBef>
                  <a:spcPct val="75000"/>
                </a:spcBef>
                <a:buFont typeface="Wingdings" pitchFamily="2" charset="2"/>
                <a:buChar char="§"/>
                <a:defRPr sz="2800" b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algn="r" eaLnBrk="0" hangingPunct="0">
                <a:lnSpc>
                  <a:spcPct val="90000"/>
                </a:lnSpc>
                <a:spcBef>
                  <a:spcPct val="50000"/>
                </a:spcBef>
                <a:buFont typeface="Wingdings" pitchFamily="2" charset="2"/>
                <a:buChar char="ú"/>
                <a:defRPr sz="24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•"/>
                <a:defRPr sz="2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algn="r" eaLnBrk="0" hangingPunct="0">
                <a:lnSpc>
                  <a:spcPct val="90000"/>
                </a:lnSpc>
                <a:spcBef>
                  <a:spcPct val="50000"/>
                </a:spcBef>
                <a:buSzPct val="60000"/>
                <a:buChar char="o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algn="r" eaLnBrk="0" hangingPunct="0">
                <a:lnSpc>
                  <a:spcPct val="90000"/>
                </a:lnSpc>
                <a:spcBef>
                  <a:spcPct val="50000"/>
                </a:spcBef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har char="»"/>
                <a:defRPr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he-IL" altLang="he-IL" sz="2400" b="0">
                <a:solidFill>
                  <a:schemeClr val="tx1"/>
                </a:solidFill>
              </a:endParaRPr>
            </a:p>
          </p:txBody>
        </p:sp>
      </p:grpSp>
      <p:sp>
        <p:nvSpPr>
          <p:cNvPr id="2625557" name="WordArt 21"/>
          <p:cNvSpPr>
            <a:spLocks noChangeArrowheads="1" noChangeShapeType="1" noTextEdit="1"/>
          </p:cNvSpPr>
          <p:nvPr/>
        </p:nvSpPr>
        <p:spPr bwMode="auto">
          <a:xfrm>
            <a:off x="1712633" y="5403349"/>
            <a:ext cx="4501672" cy="112002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r>
              <a:rPr lang="ar-SA" sz="3600" dirty="0">
                <a:solidFill>
                  <a:srgbClr val="FF0000"/>
                </a:solidFill>
              </a:rPr>
              <a:t>السياقة </a:t>
            </a:r>
            <a:r>
              <a:rPr lang="ar-SA" sz="3600" dirty="0" err="1">
                <a:solidFill>
                  <a:srgbClr val="FF0000"/>
                </a:solidFill>
              </a:rPr>
              <a:t>السياقة</a:t>
            </a:r>
            <a:r>
              <a:rPr lang="ar-SA" sz="3600" dirty="0">
                <a:solidFill>
                  <a:srgbClr val="FF0000"/>
                </a:solidFill>
              </a:rPr>
              <a:t> </a:t>
            </a:r>
            <a:r>
              <a:rPr lang="ar-SA" sz="3600" dirty="0" err="1">
                <a:solidFill>
                  <a:srgbClr val="FF0000"/>
                </a:solidFill>
              </a:rPr>
              <a:t>السياقة</a:t>
            </a:r>
            <a:r>
              <a:rPr lang="ar-SA" sz="3600" dirty="0">
                <a:solidFill>
                  <a:srgbClr val="FF0000"/>
                </a:solidFill>
              </a:rPr>
              <a:t> وفقا لقواعد الأمان على </a:t>
            </a:r>
            <a:r>
              <a:rPr lang="ar-SA" sz="3600" dirty="0" err="1">
                <a:solidFill>
                  <a:srgbClr val="FF0000"/>
                </a:solidFill>
              </a:rPr>
              <a:t>الطرقاتعلى</a:t>
            </a:r>
            <a:r>
              <a:rPr lang="ar-SA" sz="3600" dirty="0">
                <a:solidFill>
                  <a:srgbClr val="FF0000"/>
                </a:solidFill>
              </a:rPr>
              <a:t> </a:t>
            </a:r>
            <a:r>
              <a:rPr lang="ar-SA" sz="3600" dirty="0"/>
              <a:t>الطرقات</a:t>
            </a:r>
            <a:endParaRPr lang="he-IL" sz="3600" kern="10" dirty="0">
              <a:solidFill>
                <a:srgbClr val="333333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5553" grpId="0"/>
      <p:bldP spid="262555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7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BSN" val="1"/>
  <p:tag name="SVT" val="FALSE"/>
  <p:tag name="NBP" val="1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BSN" val="51"/>
  <p:tag name="SVT" val="TRUE"/>
  <p:tag name="CVB" val="51"/>
  <p:tag name="SPT" val="FALSE"/>
  <p:tag name="CII" val="5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5"/>
  <p:tag name="BSN" val="25"/>
  <p:tag name="NBP" val="1"/>
  <p:tag name="SVT" val="TRUE"/>
  <p:tag name="CVB" val="25"/>
  <p:tag name="SPT" val="FALSE"/>
  <p:tag name="CII" val="25"/>
</p:tagLst>
</file>

<file path=ppt/theme/theme1.xml><?xml version="1.0" encoding="utf-8"?>
<a:theme xmlns:a="http://schemas.openxmlformats.org/drawingml/2006/main" name="Online New">
  <a:themeElements>
    <a:clrScheme name="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0033CC"/>
      </a:accent1>
      <a:accent2>
        <a:srgbClr val="000044"/>
      </a:accent2>
      <a:accent3>
        <a:srgbClr val="AAAAB8"/>
      </a:accent3>
      <a:accent4>
        <a:srgbClr val="DADADA"/>
      </a:accent4>
      <a:accent5>
        <a:srgbClr val="AAADE2"/>
      </a:accent5>
      <a:accent6>
        <a:srgbClr val="00003D"/>
      </a:accent6>
      <a:hlink>
        <a:srgbClr val="3366FF"/>
      </a:hlink>
      <a:folHlink>
        <a:srgbClr val="FFFF00"/>
      </a:folHlink>
    </a:clrScheme>
    <a:fontScheme name="Online New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nline New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line New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line New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line New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line New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line New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22044</TotalTime>
  <Words>396</Words>
  <Application>Microsoft Office PowerPoint</Application>
  <PresentationFormat>‫הצגה על המסך (4:3)</PresentationFormat>
  <Paragraphs>124</Paragraphs>
  <Slides>13</Slides>
  <Notes>10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Online New</vt:lpstr>
      <vt:lpstr>     </vt:lpstr>
      <vt:lpstr>نسافر بمسؤولية--------نتحمل مسؤولية</vt:lpstr>
      <vt:lpstr>المسؤولية موضوع معقد</vt:lpstr>
      <vt:lpstr>مستخدمو الطريق ومناطق السير</vt:lpstr>
      <vt:lpstr>مسؤولية – تعريف</vt:lpstr>
      <vt:lpstr>المسؤولية</vt:lpstr>
      <vt:lpstr>ما هي المركبات التي لا تتطلب رخصة؟</vt:lpstr>
      <vt:lpstr>المركبات التي لا تتطلب رخصة</vt:lpstr>
      <vt:lpstr>استخدام مركبة لا تتطلب رخصة:</vt:lpstr>
      <vt:lpstr>مميزات وسائل النقل الكهربائية (هوبورد, سيجواي, كوركنيت كهربائي)</vt:lpstr>
      <vt:lpstr>تصنيف مميزات المركبات وفقا لمعايير:</vt:lpstr>
      <vt:lpstr>العلاقة بين تحمل المسؤولية والسفر بمسؤولية</vt:lpstr>
      <vt:lpstr>الخلاصة</vt:lpstr>
    </vt:vector>
  </TitlesOfParts>
  <Company>moe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ראשות ארצית למדידה והערכה ראמ"ה</dc:title>
  <dc:creator>moe</dc:creator>
  <cp:lastModifiedBy>User</cp:lastModifiedBy>
  <cp:revision>1398</cp:revision>
  <dcterms:created xsi:type="dcterms:W3CDTF">2005-07-02T18:10:32Z</dcterms:created>
  <dcterms:modified xsi:type="dcterms:W3CDTF">2017-10-24T19:48:47Z</dcterms:modified>
</cp:coreProperties>
</file>