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02" r:id="rId14"/>
    <p:sldId id="269" r:id="rId15"/>
    <p:sldId id="270" r:id="rId16"/>
    <p:sldId id="271" r:id="rId17"/>
    <p:sldId id="272" r:id="rId18"/>
    <p:sldId id="273" r:id="rId19"/>
    <p:sldId id="274" r:id="rId20"/>
    <p:sldId id="275" r:id="rId21"/>
    <p:sldId id="276" r:id="rId22"/>
    <p:sldId id="303"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4" r:id="rId39"/>
    <p:sldId id="295" r:id="rId40"/>
    <p:sldId id="296" r:id="rId41"/>
    <p:sldId id="298" r:id="rId42"/>
    <p:sldId id="297" r:id="rId43"/>
    <p:sldId id="299" r:id="rId44"/>
    <p:sldId id="304" r:id="rId45"/>
    <p:sldId id="301"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Varela Round" panose="00000500000000000000" pitchFamily="2" charset="-79"/>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userDrawn="1">
          <p15:clr>
            <a:srgbClr val="A4A3A4"/>
          </p15:clr>
        </p15:guide>
        <p15:guide id="2" pos="384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5" roundtripDataSignature="AMtx7miCuyUYd5v/2Q1Y71NfWgfZYpMN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4BC"/>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99DDE4-AB51-4F2F-A34F-69D89169F473}">
  <a:tblStyle styleId="{8699DDE4-AB51-4F2F-A34F-69D89169F47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96" y="66"/>
      </p:cViewPr>
      <p:guideLst>
        <p:guide orient="horz" pos="2137"/>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chemeClr val="dk1"/>
              </a:buClr>
              <a:buSzPts val="1200"/>
              <a:buFont typeface="Calibri"/>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maariv.co.il/corona/corona-israel/Article-75525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facebook.com/mayan.bauman/videos/2973662576034547/?notif_id=1585308377691872&amp;notif_t=feedback_reaction_generic"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1ff586b96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71ff586b96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03825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1ff586b96_2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71ff586b96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1ff586b96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71ff586b96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1ff586b96_2_1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71ff586b96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2527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iw-IL" sz="1200" u="sng" dirty="0">
                <a:solidFill>
                  <a:schemeClr val="hlink"/>
                </a:solidFill>
                <a:latin typeface="Arial"/>
                <a:ea typeface="Arial"/>
                <a:cs typeface="Arial"/>
                <a:sym typeface="Arial"/>
                <a:hlinkClick r:id="rId3"/>
              </a:rPr>
              <a:t>https://www.maariv.co.il/corona/corona-israel/Article-755254</a:t>
            </a:r>
            <a:endParaRPr lang="he-IL" sz="1200" u="sng" dirty="0">
              <a:solidFill>
                <a:schemeClr val="hlink"/>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299" name="Google Shape;29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1ff586b96_1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5" name="Google Shape;305;g71ff586b96_1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1ff586b96_1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1" name="Google Shape;311;g71ff586b96_1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1ff586b96_1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9" name="Google Shape;319;g71ff586b96_1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723df93e3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723df93e38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723df93e38_0_2: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chemeClr val="dk1"/>
              </a:buClr>
              <a:buSzPts val="1200"/>
              <a:buFont typeface="Calibri"/>
              <a:buNone/>
            </a:pPr>
            <a:fld id="{00000000-1234-1234-1234-123412341234}" type="slidenum">
              <a:rPr lang="iw-IL"/>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en-US" sz="1200" dirty="0">
                <a:hlinkClick r:id="rId3"/>
              </a:rPr>
              <a:t>https://www.facebook.com/mayan.bauman/videos/2973662576034547/?notif_id=1585308377691872&amp;notif_t=feedback_reaction_generic</a:t>
            </a:r>
            <a:endParaRPr lang="he-IL" sz="1200" dirty="0"/>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lnSpc>
                <a:spcPct val="100000"/>
              </a:lnSpc>
              <a:spcBef>
                <a:spcPts val="0"/>
              </a:spcBef>
              <a:spcAft>
                <a:spcPts val="0"/>
              </a:spcAft>
              <a:buClr>
                <a:schemeClr val="dk1"/>
              </a:buClr>
              <a:buSzPts val="1200"/>
              <a:buFont typeface="Calibri"/>
              <a:buNone/>
            </a:pPr>
            <a:fld id="{00000000-1234-1234-1234-123412341234}" type="slidenum">
              <a:rPr lang="iw-IL" sz="1200" b="0" i="0" u="none" strike="noStrike" cap="none" smtClean="0">
                <a:solidFill>
                  <a:schemeClr val="dk1"/>
                </a:solidFill>
                <a:latin typeface="Calibri"/>
                <a:ea typeface="Calibri"/>
                <a:cs typeface="Calibri"/>
                <a:sym typeface="Calibri"/>
              </a:rPr>
              <a:t>44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19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 y="2693989"/>
            <a:ext cx="12192000" cy="1470000"/>
          </a:xfrm>
          <a:prstGeom prst="rect">
            <a:avLst/>
          </a:prstGeom>
          <a:noFill/>
          <a:ln>
            <a:noFill/>
          </a:ln>
        </p:spPr>
        <p:txBody>
          <a:bodyPr spcFirstLastPara="1" wrap="square" lIns="91425" tIns="45700" rIns="91425" bIns="45700" anchor="ctr" anchorCtr="0">
            <a:normAutofit/>
          </a:bodyPr>
          <a:lstStyle>
            <a:lvl1pPr lvl="0" algn="ctr" rtl="1">
              <a:lnSpc>
                <a:spcPct val="100000"/>
              </a:lnSpc>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p:nvPr/>
        </p:nvSpPr>
        <p:spPr>
          <a:xfrm>
            <a:off x="-670069" y="6569428"/>
            <a:ext cx="2624100" cy="4590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36"/>
          <p:cNvSpPr/>
          <p:nvPr/>
        </p:nvSpPr>
        <p:spPr>
          <a:xfrm>
            <a:off x="-1488810" y="6304086"/>
            <a:ext cx="3246300" cy="192900"/>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6"/>
          <p:cNvSpPr/>
          <p:nvPr/>
        </p:nvSpPr>
        <p:spPr>
          <a:xfrm>
            <a:off x="9986482" y="-439221"/>
            <a:ext cx="4205700" cy="6318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36"/>
          <p:cNvSpPr/>
          <p:nvPr/>
        </p:nvSpPr>
        <p:spPr>
          <a:xfrm>
            <a:off x="8259471" y="6565100"/>
            <a:ext cx="4434300" cy="7965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 name="Google Shape;21;p36"/>
          <p:cNvPicPr preferRelativeResize="0"/>
          <p:nvPr/>
        </p:nvPicPr>
        <p:blipFill rotWithShape="1">
          <a:blip r:embed="rId2">
            <a:alphaModFix/>
          </a:blip>
          <a:srcRect l="33056" r="33511" b="26248"/>
          <a:stretch/>
        </p:blipFill>
        <p:spPr>
          <a:xfrm>
            <a:off x="5445286" y="369916"/>
            <a:ext cx="1301430" cy="15974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שלוש תמונות">
  <p:cSld name="כותרת ושלוש תמונות">
    <p:spTree>
      <p:nvGrpSpPr>
        <p:cNvPr id="1" name="Shape 77"/>
        <p:cNvGrpSpPr/>
        <p:nvPr/>
      </p:nvGrpSpPr>
      <p:grpSpPr>
        <a:xfrm>
          <a:off x="0" y="0"/>
          <a:ext cx="0" cy="0"/>
          <a:chOff x="0" y="0"/>
          <a:chExt cx="0" cy="0"/>
        </a:xfrm>
      </p:grpSpPr>
      <p:sp>
        <p:nvSpPr>
          <p:cNvPr id="78" name="Google Shape;78;p45"/>
          <p:cNvSpPr>
            <a:spLocks noGrp="1"/>
          </p:cNvSpPr>
          <p:nvPr>
            <p:ph type="pic" idx="2"/>
          </p:nvPr>
        </p:nvSpPr>
        <p:spPr>
          <a:xfrm>
            <a:off x="5513040" y="1030562"/>
            <a:ext cx="5395200" cy="36390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9" name="Google Shape;79;p45"/>
          <p:cNvSpPr txBox="1">
            <a:spLocks noGrp="1"/>
          </p:cNvSpPr>
          <p:nvPr>
            <p:ph type="ctrTitle"/>
          </p:nvPr>
        </p:nvSpPr>
        <p:spPr>
          <a:xfrm>
            <a:off x="1733909" y="186258"/>
            <a:ext cx="10247700" cy="6375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5"/>
          <p:cNvSpPr/>
          <p:nvPr/>
        </p:nvSpPr>
        <p:spPr>
          <a:xfrm>
            <a:off x="11186073" y="5980332"/>
            <a:ext cx="1591200" cy="1557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 name="Google Shape;81;p45"/>
          <p:cNvSpPr/>
          <p:nvPr/>
        </p:nvSpPr>
        <p:spPr>
          <a:xfrm>
            <a:off x="-413012" y="764744"/>
            <a:ext cx="1159200" cy="4269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Arial"/>
              <a:buNone/>
            </a:pPr>
            <a:r>
              <a:rPr lang="iw-IL" sz="1800" b="0" i="0" u="none" strike="noStrike" cap="none">
                <a:solidFill>
                  <a:schemeClr val="lt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82" name="Google Shape;82;p45"/>
          <p:cNvSpPr/>
          <p:nvPr/>
        </p:nvSpPr>
        <p:spPr>
          <a:xfrm>
            <a:off x="-484994" y="320177"/>
            <a:ext cx="2095500" cy="3696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45"/>
          <p:cNvSpPr/>
          <p:nvPr/>
        </p:nvSpPr>
        <p:spPr>
          <a:xfrm>
            <a:off x="10586241" y="6268720"/>
            <a:ext cx="2190900" cy="4173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45"/>
          <p:cNvSpPr>
            <a:spLocks noGrp="1"/>
          </p:cNvSpPr>
          <p:nvPr>
            <p:ph type="pic" idx="3"/>
          </p:nvPr>
        </p:nvSpPr>
        <p:spPr>
          <a:xfrm>
            <a:off x="1241442" y="1030562"/>
            <a:ext cx="4114800" cy="27432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5" name="Google Shape;85;p45"/>
          <p:cNvSpPr>
            <a:spLocks noGrp="1"/>
          </p:cNvSpPr>
          <p:nvPr>
            <p:ph type="pic" idx="4"/>
          </p:nvPr>
        </p:nvSpPr>
        <p:spPr>
          <a:xfrm>
            <a:off x="1241442" y="3932962"/>
            <a:ext cx="4114800" cy="27432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ארבע תמונות">
  <p:cSld name="כותרת וארבע תמונות">
    <p:spTree>
      <p:nvGrpSpPr>
        <p:cNvPr id="1" name="Shape 86"/>
        <p:cNvGrpSpPr/>
        <p:nvPr/>
      </p:nvGrpSpPr>
      <p:grpSpPr>
        <a:xfrm>
          <a:off x="0" y="0"/>
          <a:ext cx="0" cy="0"/>
          <a:chOff x="0" y="0"/>
          <a:chExt cx="0" cy="0"/>
        </a:xfrm>
      </p:grpSpPr>
      <p:sp>
        <p:nvSpPr>
          <p:cNvPr id="87" name="Google Shape;87;p46"/>
          <p:cNvSpPr txBox="1">
            <a:spLocks noGrp="1"/>
          </p:cNvSpPr>
          <p:nvPr>
            <p:ph type="ctrTitle"/>
          </p:nvPr>
        </p:nvSpPr>
        <p:spPr>
          <a:xfrm>
            <a:off x="1733909" y="186258"/>
            <a:ext cx="10247700" cy="6375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6"/>
          <p:cNvSpPr/>
          <p:nvPr/>
        </p:nvSpPr>
        <p:spPr>
          <a:xfrm>
            <a:off x="11186073" y="5980332"/>
            <a:ext cx="1591200" cy="1557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46"/>
          <p:cNvSpPr/>
          <p:nvPr/>
        </p:nvSpPr>
        <p:spPr>
          <a:xfrm>
            <a:off x="10171544" y="938558"/>
            <a:ext cx="2190900" cy="4269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Arial"/>
              <a:buNone/>
            </a:pPr>
            <a:r>
              <a:rPr lang="iw-IL" sz="1800" b="0" i="0" u="none" strike="noStrike" cap="none">
                <a:solidFill>
                  <a:schemeClr val="lt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90" name="Google Shape;90;p46"/>
          <p:cNvSpPr/>
          <p:nvPr/>
        </p:nvSpPr>
        <p:spPr>
          <a:xfrm>
            <a:off x="-484994" y="320177"/>
            <a:ext cx="2095500" cy="3696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46"/>
          <p:cNvSpPr/>
          <p:nvPr/>
        </p:nvSpPr>
        <p:spPr>
          <a:xfrm>
            <a:off x="10586241" y="6268720"/>
            <a:ext cx="2190900" cy="4173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46"/>
          <p:cNvSpPr>
            <a:spLocks noGrp="1"/>
          </p:cNvSpPr>
          <p:nvPr>
            <p:ph type="pic" idx="2"/>
          </p:nvPr>
        </p:nvSpPr>
        <p:spPr>
          <a:xfrm>
            <a:off x="154519" y="1073695"/>
            <a:ext cx="4114800" cy="27432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3" name="Google Shape;93;p46"/>
          <p:cNvSpPr>
            <a:spLocks noGrp="1"/>
          </p:cNvSpPr>
          <p:nvPr>
            <p:ph type="pic" idx="3"/>
          </p:nvPr>
        </p:nvSpPr>
        <p:spPr>
          <a:xfrm>
            <a:off x="154519" y="3976095"/>
            <a:ext cx="4114800" cy="27432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4" name="Google Shape;94;p46"/>
          <p:cNvSpPr>
            <a:spLocks noGrp="1"/>
          </p:cNvSpPr>
          <p:nvPr>
            <p:ph type="pic" idx="4"/>
          </p:nvPr>
        </p:nvSpPr>
        <p:spPr>
          <a:xfrm>
            <a:off x="4414862" y="1073695"/>
            <a:ext cx="4114800" cy="27432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5" name="Google Shape;95;p46"/>
          <p:cNvSpPr>
            <a:spLocks noGrp="1"/>
          </p:cNvSpPr>
          <p:nvPr>
            <p:ph type="pic" idx="5"/>
          </p:nvPr>
        </p:nvSpPr>
        <p:spPr>
          <a:xfrm>
            <a:off x="4414862" y="3976095"/>
            <a:ext cx="4114800" cy="27432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Arial" pitchFamily="34" charset="0"/>
                <a:ea typeface="+mj-ea"/>
                <a:cs typeface="Arial" pitchFamily="34" charset="0"/>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Arial" pitchFamily="34" charset="0"/>
              <a:cs typeface="Arial" pitchFamily="34" charset="0"/>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Arial" pitchFamily="34" charset="0"/>
              <a:cs typeface="Arial" pitchFamily="34" charset="0"/>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Arial" pitchFamily="34" charset="0"/>
              <a:cs typeface="Arial" pitchFamily="34" charset="0"/>
            </a:endParaRPr>
          </a:p>
        </p:txBody>
      </p:sp>
    </p:spTree>
    <p:extLst>
      <p:ext uri="{BB962C8B-B14F-4D97-AF65-F5344CB8AC3E}">
        <p14:creationId xmlns:p14="http://schemas.microsoft.com/office/powerpoint/2010/main" val="250713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37"/>
          <p:cNvSpPr/>
          <p:nvPr/>
        </p:nvSpPr>
        <p:spPr>
          <a:xfrm>
            <a:off x="212943" y="1396870"/>
            <a:ext cx="13177500" cy="2979000"/>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Arial"/>
              <a:buNone/>
            </a:pPr>
            <a:r>
              <a:rPr lang="iw-IL" sz="1800" b="0" i="0" u="none" strike="noStrike" cap="none">
                <a:solidFill>
                  <a:schemeClr val="lt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4" name="Google Shape;24;p3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p:nvPr/>
        </p:nvSpPr>
        <p:spPr>
          <a:xfrm>
            <a:off x="7329949" y="6155858"/>
            <a:ext cx="5334000" cy="5577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 name="Google Shape;26;p37"/>
          <p:cNvSpPr/>
          <p:nvPr/>
        </p:nvSpPr>
        <p:spPr>
          <a:xfrm>
            <a:off x="9501144" y="5870968"/>
            <a:ext cx="3049800" cy="205800"/>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37"/>
          <p:cNvSpPr/>
          <p:nvPr/>
        </p:nvSpPr>
        <p:spPr>
          <a:xfrm>
            <a:off x="-501113" y="163632"/>
            <a:ext cx="1428000" cy="3225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37"/>
          <p:cNvSpPr txBox="1">
            <a:spLocks noGrp="1"/>
          </p:cNvSpPr>
          <p:nvPr>
            <p:ph type="subTitle" idx="1"/>
          </p:nvPr>
        </p:nvSpPr>
        <p:spPr>
          <a:xfrm>
            <a:off x="1" y="2918492"/>
            <a:ext cx="12192000" cy="7200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36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37"/>
          <p:cNvSpPr txBox="1">
            <a:spLocks noGrp="1"/>
          </p:cNvSpPr>
          <p:nvPr>
            <p:ph type="body" idx="2"/>
          </p:nvPr>
        </p:nvSpPr>
        <p:spPr>
          <a:xfrm>
            <a:off x="0" y="3734824"/>
            <a:ext cx="12192000"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28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
        <p:nvSpPr>
          <p:cNvPr id="30" name="Google Shape;30;p37"/>
          <p:cNvSpPr/>
          <p:nvPr/>
        </p:nvSpPr>
        <p:spPr>
          <a:xfrm>
            <a:off x="10059465" y="87232"/>
            <a:ext cx="2769000" cy="4512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2549769" y="213094"/>
            <a:ext cx="9642300"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515275" y="1185681"/>
            <a:ext cx="8307000" cy="540000"/>
          </a:xfrm>
          <a:prstGeom prst="rect">
            <a:avLst/>
          </a:prstGeom>
          <a:noFill/>
          <a:ln>
            <a:noFill/>
          </a:ln>
        </p:spPr>
        <p:txBody>
          <a:bodyPr spcFirstLastPara="1" wrap="square" lIns="91425" tIns="45700" rIns="91425" bIns="45700" anchor="ctr" anchorCtr="0">
            <a:noAutofit/>
          </a:bodyPr>
          <a:lstStyle>
            <a:lvl1pPr marL="457200" lvl="0" indent="-228600" algn="r" rtl="1">
              <a:lnSpc>
                <a:spcPct val="100000"/>
              </a:lnSpc>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lnSpc>
                <a:spcPct val="100000"/>
              </a:lnSpc>
              <a:spcBef>
                <a:spcPts val="400"/>
              </a:spcBef>
              <a:spcAft>
                <a:spcPts val="0"/>
              </a:spcAft>
              <a:buClr>
                <a:schemeClr val="dk1"/>
              </a:buClr>
              <a:buSzPts val="2000"/>
              <a:buNone/>
              <a:defRPr sz="2000" b="1"/>
            </a:lvl2pPr>
            <a:lvl3pPr marL="1371600" lvl="2" indent="-228600" algn="r" rtl="1">
              <a:lnSpc>
                <a:spcPct val="100000"/>
              </a:lnSpc>
              <a:spcBef>
                <a:spcPts val="360"/>
              </a:spcBef>
              <a:spcAft>
                <a:spcPts val="0"/>
              </a:spcAft>
              <a:buClr>
                <a:schemeClr val="dk1"/>
              </a:buClr>
              <a:buSzPts val="1800"/>
              <a:buNone/>
              <a:defRPr sz="1800" b="1"/>
            </a:lvl3pPr>
            <a:lvl4pPr marL="1828800" lvl="3" indent="-228600" algn="r" rtl="1">
              <a:lnSpc>
                <a:spcPct val="100000"/>
              </a:lnSpc>
              <a:spcBef>
                <a:spcPts val="320"/>
              </a:spcBef>
              <a:spcAft>
                <a:spcPts val="0"/>
              </a:spcAft>
              <a:buClr>
                <a:schemeClr val="dk1"/>
              </a:buClr>
              <a:buSzPts val="1600"/>
              <a:buNone/>
              <a:defRPr sz="1600" b="1"/>
            </a:lvl4pPr>
            <a:lvl5pPr marL="2286000" lvl="4" indent="-228600" algn="r" rtl="1">
              <a:lnSpc>
                <a:spcPct val="100000"/>
              </a:lnSpc>
              <a:spcBef>
                <a:spcPts val="320"/>
              </a:spcBef>
              <a:spcAft>
                <a:spcPts val="0"/>
              </a:spcAft>
              <a:buClr>
                <a:schemeClr val="dk1"/>
              </a:buClr>
              <a:buSzPts val="1600"/>
              <a:buNone/>
              <a:defRPr sz="1600" b="1"/>
            </a:lvl5pPr>
            <a:lvl6pPr marL="2743200" lvl="5" indent="-228600" algn="r" rtl="1">
              <a:lnSpc>
                <a:spcPct val="100000"/>
              </a:lnSpc>
              <a:spcBef>
                <a:spcPts val="320"/>
              </a:spcBef>
              <a:spcAft>
                <a:spcPts val="0"/>
              </a:spcAft>
              <a:buClr>
                <a:schemeClr val="dk1"/>
              </a:buClr>
              <a:buSzPts val="1600"/>
              <a:buNone/>
              <a:defRPr sz="1600" b="1"/>
            </a:lvl6pPr>
            <a:lvl7pPr marL="3200400" lvl="6" indent="-228600" algn="r" rtl="1">
              <a:lnSpc>
                <a:spcPct val="100000"/>
              </a:lnSpc>
              <a:spcBef>
                <a:spcPts val="320"/>
              </a:spcBef>
              <a:spcAft>
                <a:spcPts val="0"/>
              </a:spcAft>
              <a:buClr>
                <a:schemeClr val="dk1"/>
              </a:buClr>
              <a:buSzPts val="1600"/>
              <a:buNone/>
              <a:defRPr sz="1600" b="1"/>
            </a:lvl7pPr>
            <a:lvl8pPr marL="3657600" lvl="7" indent="-228600" algn="r" rtl="1">
              <a:lnSpc>
                <a:spcPct val="100000"/>
              </a:lnSpc>
              <a:spcBef>
                <a:spcPts val="320"/>
              </a:spcBef>
              <a:spcAft>
                <a:spcPts val="0"/>
              </a:spcAft>
              <a:buClr>
                <a:schemeClr val="dk1"/>
              </a:buClr>
              <a:buSzPts val="1600"/>
              <a:buNone/>
              <a:defRPr sz="1600" b="1"/>
            </a:lvl8pPr>
            <a:lvl9pPr marL="4114800" lvl="8" indent="-228600" algn="r" rtl="1">
              <a:lnSpc>
                <a:spcPct val="100000"/>
              </a:lnSpc>
              <a:spcBef>
                <a:spcPts val="320"/>
              </a:spcBef>
              <a:spcAft>
                <a:spcPts val="0"/>
              </a:spcAft>
              <a:buClr>
                <a:schemeClr val="dk1"/>
              </a:buClr>
              <a:buSzPts val="1600"/>
              <a:buNone/>
              <a:defRPr sz="1600" b="1"/>
            </a:lvl9pPr>
          </a:lstStyle>
          <a:p>
            <a:endParaRPr/>
          </a:p>
        </p:txBody>
      </p:sp>
      <p:sp>
        <p:nvSpPr>
          <p:cNvPr id="34" name="Google Shape;34;p38"/>
          <p:cNvSpPr txBox="1">
            <a:spLocks noGrp="1"/>
          </p:cNvSpPr>
          <p:nvPr>
            <p:ph type="body" idx="2"/>
          </p:nvPr>
        </p:nvSpPr>
        <p:spPr>
          <a:xfrm>
            <a:off x="515273" y="1725682"/>
            <a:ext cx="8031900" cy="4152600"/>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lnSpc>
                <a:spcPct val="100000"/>
              </a:lnSpc>
              <a:spcBef>
                <a:spcPts val="600"/>
              </a:spcBef>
              <a:spcAft>
                <a:spcPts val="0"/>
              </a:spcAft>
              <a:buClr>
                <a:schemeClr val="dk1"/>
              </a:buClr>
              <a:buSzPts val="1800"/>
              <a:buChar char="•"/>
              <a:defRPr sz="1800"/>
            </a:lvl3pPr>
            <a:lvl4pPr marL="1828800" lvl="3" indent="-330200" algn="r" rtl="1">
              <a:lnSpc>
                <a:spcPct val="100000"/>
              </a:lnSpc>
              <a:spcBef>
                <a:spcPts val="320"/>
              </a:spcBef>
              <a:spcAft>
                <a:spcPts val="0"/>
              </a:spcAft>
              <a:buClr>
                <a:schemeClr val="dk1"/>
              </a:buClr>
              <a:buSzPts val="1600"/>
              <a:buChar char="–"/>
              <a:defRPr sz="1600"/>
            </a:lvl4pPr>
            <a:lvl5pPr marL="2286000" lvl="4" indent="-330200" algn="r" rtl="1">
              <a:lnSpc>
                <a:spcPct val="100000"/>
              </a:lnSpc>
              <a:spcBef>
                <a:spcPts val="320"/>
              </a:spcBef>
              <a:spcAft>
                <a:spcPts val="0"/>
              </a:spcAft>
              <a:buClr>
                <a:schemeClr val="dk1"/>
              </a:buClr>
              <a:buSzPts val="1600"/>
              <a:buChar char="»"/>
              <a:defRPr sz="1600"/>
            </a:lvl5pPr>
            <a:lvl6pPr marL="2743200" lvl="5" indent="-330200" algn="r" rtl="1">
              <a:lnSpc>
                <a:spcPct val="100000"/>
              </a:lnSpc>
              <a:spcBef>
                <a:spcPts val="320"/>
              </a:spcBef>
              <a:spcAft>
                <a:spcPts val="0"/>
              </a:spcAft>
              <a:buClr>
                <a:schemeClr val="dk1"/>
              </a:buClr>
              <a:buSzPts val="1600"/>
              <a:buChar char="•"/>
              <a:defRPr sz="1600"/>
            </a:lvl6pPr>
            <a:lvl7pPr marL="3200400" lvl="6" indent="-330200" algn="r" rtl="1">
              <a:lnSpc>
                <a:spcPct val="100000"/>
              </a:lnSpc>
              <a:spcBef>
                <a:spcPts val="320"/>
              </a:spcBef>
              <a:spcAft>
                <a:spcPts val="0"/>
              </a:spcAft>
              <a:buClr>
                <a:schemeClr val="dk1"/>
              </a:buClr>
              <a:buSzPts val="1600"/>
              <a:buChar char="•"/>
              <a:defRPr sz="1600"/>
            </a:lvl7pPr>
            <a:lvl8pPr marL="3657600" lvl="7" indent="-330200" algn="r" rtl="1">
              <a:lnSpc>
                <a:spcPct val="100000"/>
              </a:lnSpc>
              <a:spcBef>
                <a:spcPts val="320"/>
              </a:spcBef>
              <a:spcAft>
                <a:spcPts val="0"/>
              </a:spcAft>
              <a:buClr>
                <a:schemeClr val="dk1"/>
              </a:buClr>
              <a:buSzPts val="1600"/>
              <a:buChar char="•"/>
              <a:defRPr sz="1600"/>
            </a:lvl8pPr>
            <a:lvl9pPr marL="4114800" lvl="8" indent="-330200" algn="r" rtl="1">
              <a:lnSpc>
                <a:spcPct val="100000"/>
              </a:lnSpc>
              <a:spcBef>
                <a:spcPts val="320"/>
              </a:spcBef>
              <a:spcAft>
                <a:spcPts val="0"/>
              </a:spcAft>
              <a:buClr>
                <a:schemeClr val="dk1"/>
              </a:buClr>
              <a:buSzPts val="1600"/>
              <a:buChar char="•"/>
              <a:defRPr sz="1600"/>
            </a:lvl9pPr>
          </a:lstStyle>
          <a:p>
            <a:endParaRPr/>
          </a:p>
        </p:txBody>
      </p:sp>
      <p:sp>
        <p:nvSpPr>
          <p:cNvPr id="35" name="Google Shape;35;p38"/>
          <p:cNvSpPr/>
          <p:nvPr/>
        </p:nvSpPr>
        <p:spPr>
          <a:xfrm>
            <a:off x="9664804" y="5699022"/>
            <a:ext cx="4766700" cy="357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 name="Google Shape;36;p38"/>
          <p:cNvSpPr/>
          <p:nvPr/>
        </p:nvSpPr>
        <p:spPr>
          <a:xfrm>
            <a:off x="-260562" y="181684"/>
            <a:ext cx="2598900" cy="2169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 name="Google Shape;37;p38"/>
          <p:cNvSpPr/>
          <p:nvPr/>
        </p:nvSpPr>
        <p:spPr>
          <a:xfrm>
            <a:off x="-488825" y="468418"/>
            <a:ext cx="2969400" cy="3696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38"/>
          <p:cNvSpPr/>
          <p:nvPr/>
        </p:nvSpPr>
        <p:spPr>
          <a:xfrm>
            <a:off x="9010091" y="6104087"/>
            <a:ext cx="3755700" cy="6744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39"/>
        <p:cNvGrpSpPr/>
        <p:nvPr/>
      </p:nvGrpSpPr>
      <p:grpSpPr>
        <a:xfrm>
          <a:off x="0" y="0"/>
          <a:ext cx="0" cy="0"/>
          <a:chOff x="0" y="0"/>
          <a:chExt cx="0" cy="0"/>
        </a:xfrm>
      </p:grpSpPr>
      <p:sp>
        <p:nvSpPr>
          <p:cNvPr id="40" name="Google Shape;40;p39"/>
          <p:cNvSpPr txBox="1">
            <a:spLocks noGrp="1"/>
          </p:cNvSpPr>
          <p:nvPr>
            <p:ph type="title"/>
          </p:nvPr>
        </p:nvSpPr>
        <p:spPr>
          <a:xfrm>
            <a:off x="1" y="213094"/>
            <a:ext cx="12192000" cy="720000"/>
          </a:xfrm>
          <a:prstGeom prst="rect">
            <a:avLst/>
          </a:prstGeom>
          <a:noFill/>
          <a:ln>
            <a:noFill/>
          </a:ln>
        </p:spPr>
        <p:txBody>
          <a:bodyPr spcFirstLastPara="1" wrap="square" lIns="36000" tIns="0" rIns="36000" bIns="0" anchor="ctr" anchorCtr="0">
            <a:noAutofit/>
          </a:bodyPr>
          <a:lstStyle>
            <a:lvl1pPr lvl="0" algn="ctr" rtl="1">
              <a:lnSpc>
                <a:spcPct val="100000"/>
              </a:lnSpc>
              <a:spcBef>
                <a:spcPts val="0"/>
              </a:spcBef>
              <a:spcAft>
                <a:spcPts val="0"/>
              </a:spcAft>
              <a:buClr>
                <a:srgbClr val="002060"/>
              </a:buClr>
              <a:buSzPts val="4800"/>
              <a:buFont typeface="Varela Round"/>
              <a:buNone/>
              <a:defRPr sz="4800" b="1">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9"/>
          <p:cNvSpPr txBox="1">
            <a:spLocks noGrp="1"/>
          </p:cNvSpPr>
          <p:nvPr>
            <p:ph type="body" idx="1"/>
          </p:nvPr>
        </p:nvSpPr>
        <p:spPr>
          <a:xfrm>
            <a:off x="515274" y="1195757"/>
            <a:ext cx="8031900" cy="4680000"/>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
        <p:nvSpPr>
          <p:cNvPr id="42" name="Google Shape;42;p39"/>
          <p:cNvSpPr/>
          <p:nvPr/>
        </p:nvSpPr>
        <p:spPr>
          <a:xfrm>
            <a:off x="1" y="5878199"/>
            <a:ext cx="4766100" cy="357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43" name="Google Shape;43;p39"/>
          <p:cNvSpPr/>
          <p:nvPr/>
        </p:nvSpPr>
        <p:spPr>
          <a:xfrm>
            <a:off x="8667715" y="-110812"/>
            <a:ext cx="5300100" cy="2217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44" name="Google Shape;44;p39"/>
          <p:cNvSpPr/>
          <p:nvPr/>
        </p:nvSpPr>
        <p:spPr>
          <a:xfrm>
            <a:off x="0" y="6306749"/>
            <a:ext cx="7724400" cy="6744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5"/>
        <p:cNvGrpSpPr/>
        <p:nvPr/>
      </p:nvGrpSpPr>
      <p:grpSpPr>
        <a:xfrm>
          <a:off x="0" y="0"/>
          <a:ext cx="0" cy="0"/>
          <a:chOff x="0" y="0"/>
          <a:chExt cx="0" cy="0"/>
        </a:xfrm>
      </p:grpSpPr>
      <p:sp>
        <p:nvSpPr>
          <p:cNvPr id="46" name="Google Shape;46;p42"/>
          <p:cNvSpPr txBox="1">
            <a:spLocks noGrp="1"/>
          </p:cNvSpPr>
          <p:nvPr>
            <p:ph type="title"/>
          </p:nvPr>
        </p:nvSpPr>
        <p:spPr>
          <a:xfrm>
            <a:off x="1" y="213094"/>
            <a:ext cx="12192000" cy="72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p:nvPr/>
        </p:nvSpPr>
        <p:spPr>
          <a:xfrm>
            <a:off x="1" y="5878199"/>
            <a:ext cx="4766100" cy="357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48" name="Google Shape;48;p42"/>
          <p:cNvSpPr/>
          <p:nvPr/>
        </p:nvSpPr>
        <p:spPr>
          <a:xfrm>
            <a:off x="8667715" y="-110812"/>
            <a:ext cx="5300100" cy="2217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49" name="Google Shape;49;p42"/>
          <p:cNvSpPr/>
          <p:nvPr/>
        </p:nvSpPr>
        <p:spPr>
          <a:xfrm>
            <a:off x="0" y="6306749"/>
            <a:ext cx="7724400" cy="6744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50"/>
        <p:cNvGrpSpPr/>
        <p:nvPr/>
      </p:nvGrpSpPr>
      <p:grpSpPr>
        <a:xfrm>
          <a:off x="0" y="0"/>
          <a:ext cx="0" cy="0"/>
          <a:chOff x="0" y="0"/>
          <a:chExt cx="0" cy="0"/>
        </a:xfrm>
      </p:grpSpPr>
      <p:sp>
        <p:nvSpPr>
          <p:cNvPr id="51" name="Google Shape;51;p40"/>
          <p:cNvSpPr txBox="1">
            <a:spLocks noGrp="1"/>
          </p:cNvSpPr>
          <p:nvPr>
            <p:ph type="ctrTitle"/>
          </p:nvPr>
        </p:nvSpPr>
        <p:spPr>
          <a:xfrm>
            <a:off x="234416" y="1312990"/>
            <a:ext cx="7910400" cy="52245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Clr>
                <a:srgbClr val="192A72"/>
              </a:buClr>
              <a:buSzPts val="3200"/>
              <a:buFont typeface="Varela Round"/>
              <a:buNone/>
              <a:defRPr sz="32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40"/>
          <p:cNvSpPr/>
          <p:nvPr/>
        </p:nvSpPr>
        <p:spPr>
          <a:xfrm>
            <a:off x="-910416" y="6189198"/>
            <a:ext cx="3068700" cy="1188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40"/>
          <p:cNvSpPr/>
          <p:nvPr/>
        </p:nvSpPr>
        <p:spPr>
          <a:xfrm>
            <a:off x="10082352" y="81722"/>
            <a:ext cx="5300100" cy="2217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 name="Google Shape;54;p40"/>
          <p:cNvSpPr/>
          <p:nvPr/>
        </p:nvSpPr>
        <p:spPr>
          <a:xfrm>
            <a:off x="-2155687" y="6347804"/>
            <a:ext cx="5559000" cy="4704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40"/>
          <p:cNvSpPr txBox="1">
            <a:spLocks noGrp="1"/>
          </p:cNvSpPr>
          <p:nvPr>
            <p:ph type="body" idx="1"/>
          </p:nvPr>
        </p:nvSpPr>
        <p:spPr>
          <a:xfrm>
            <a:off x="0" y="192531"/>
            <a:ext cx="12192000" cy="1009800"/>
          </a:xfrm>
          <a:prstGeom prst="rect">
            <a:avLst/>
          </a:prstGeom>
          <a:noFill/>
          <a:ln>
            <a:noFill/>
          </a:ln>
        </p:spPr>
        <p:txBody>
          <a:bodyPr spcFirstLastPara="1" wrap="square" lIns="91425" tIns="45700" rIns="91425" bIns="45700" anchor="ctr" anchorCtr="0">
            <a:normAutofit/>
          </a:bodyPr>
          <a:lstStyle>
            <a:lvl1pPr marL="457200" lvl="0" indent="-228600" algn="ctr" rtl="1">
              <a:lnSpc>
                <a:spcPct val="100000"/>
              </a:lnSpc>
              <a:spcBef>
                <a:spcPts val="960"/>
              </a:spcBef>
              <a:spcAft>
                <a:spcPts val="0"/>
              </a:spcAft>
              <a:buClr>
                <a:srgbClr val="192A72"/>
              </a:buClr>
              <a:buSzPts val="4800"/>
              <a:buNone/>
              <a:defRPr sz="4800">
                <a:solidFill>
                  <a:srgbClr val="192A72"/>
                </a:solidFill>
                <a:latin typeface="Varela Round"/>
                <a:ea typeface="Varela Round"/>
                <a:cs typeface="Varela Round"/>
                <a:sym typeface="Varela Round"/>
              </a:defRPr>
            </a:lvl1pPr>
            <a:lvl2pPr marL="914400" lvl="1" indent="-342900" algn="r" rtl="1">
              <a:lnSpc>
                <a:spcPct val="100000"/>
              </a:lnSpc>
              <a:spcBef>
                <a:spcPts val="360"/>
              </a:spcBef>
              <a:spcAft>
                <a:spcPts val="0"/>
              </a:spcAft>
              <a:buClr>
                <a:schemeClr val="dk1"/>
              </a:buClr>
              <a:buSzPts val="1800"/>
              <a:buChar char="–"/>
              <a:defRPr/>
            </a:lvl2pPr>
            <a:lvl3pPr marL="1371600" lvl="2" indent="-342900" algn="r" rtl="1">
              <a:lnSpc>
                <a:spcPct val="100000"/>
              </a:lnSpc>
              <a:spcBef>
                <a:spcPts val="360"/>
              </a:spcBef>
              <a:spcAft>
                <a:spcPts val="0"/>
              </a:spcAft>
              <a:buClr>
                <a:schemeClr val="dk1"/>
              </a:buClr>
              <a:buSzPts val="1800"/>
              <a:buChar char="•"/>
              <a:defRPr/>
            </a:lvl3pPr>
            <a:lvl4pPr marL="1828800" lvl="3" indent="-342900" algn="r" rtl="1">
              <a:lnSpc>
                <a:spcPct val="100000"/>
              </a:lnSpc>
              <a:spcBef>
                <a:spcPts val="360"/>
              </a:spcBef>
              <a:spcAft>
                <a:spcPts val="0"/>
              </a:spcAft>
              <a:buClr>
                <a:schemeClr val="dk1"/>
              </a:buClr>
              <a:buSzPts val="1800"/>
              <a:buChar char="–"/>
              <a:defRPr/>
            </a:lvl4pPr>
            <a:lvl5pPr marL="2286000" lvl="4" indent="-342900" algn="r" rtl="1">
              <a:lnSpc>
                <a:spcPct val="100000"/>
              </a:lnSpc>
              <a:spcBef>
                <a:spcPts val="360"/>
              </a:spcBef>
              <a:spcAft>
                <a:spcPts val="0"/>
              </a:spcAft>
              <a:buClr>
                <a:schemeClr val="dk1"/>
              </a:buClr>
              <a:buSzPts val="1800"/>
              <a:buChar char="»"/>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להצגת סרט">
  <p:cSld name="להצגת סרט">
    <p:spTree>
      <p:nvGrpSpPr>
        <p:cNvPr id="1" name="Shape 56"/>
        <p:cNvGrpSpPr/>
        <p:nvPr/>
      </p:nvGrpSpPr>
      <p:grpSpPr>
        <a:xfrm>
          <a:off x="0" y="0"/>
          <a:ext cx="0" cy="0"/>
          <a:chOff x="0" y="0"/>
          <a:chExt cx="0" cy="0"/>
        </a:xfrm>
      </p:grpSpPr>
      <p:sp>
        <p:nvSpPr>
          <p:cNvPr id="57" name="Google Shape;57;p41"/>
          <p:cNvSpPr/>
          <p:nvPr/>
        </p:nvSpPr>
        <p:spPr>
          <a:xfrm>
            <a:off x="1" y="5878199"/>
            <a:ext cx="4766100" cy="357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58" name="Google Shape;58;p41"/>
          <p:cNvSpPr/>
          <p:nvPr/>
        </p:nvSpPr>
        <p:spPr>
          <a:xfrm>
            <a:off x="8667715" y="66849"/>
            <a:ext cx="5300100" cy="2217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59" name="Google Shape;59;p41"/>
          <p:cNvSpPr/>
          <p:nvPr/>
        </p:nvSpPr>
        <p:spPr>
          <a:xfrm>
            <a:off x="0" y="6306749"/>
            <a:ext cx="7724400" cy="6744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60" name="Google Shape;60;p41"/>
          <p:cNvSpPr>
            <a:spLocks noGrp="1"/>
          </p:cNvSpPr>
          <p:nvPr>
            <p:ph type="media" idx="2"/>
          </p:nvPr>
        </p:nvSpPr>
        <p:spPr>
          <a:xfrm>
            <a:off x="363416" y="639717"/>
            <a:ext cx="11465100" cy="61230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41"/>
          <p:cNvSpPr txBox="1">
            <a:spLocks noGrp="1"/>
          </p:cNvSpPr>
          <p:nvPr>
            <p:ph type="body" idx="1"/>
          </p:nvPr>
        </p:nvSpPr>
        <p:spPr>
          <a:xfrm>
            <a:off x="363416" y="95349"/>
            <a:ext cx="8074800" cy="399900"/>
          </a:xfrm>
          <a:prstGeom prst="rect">
            <a:avLst/>
          </a:prstGeom>
          <a:noFill/>
          <a:ln>
            <a:noFill/>
          </a:ln>
        </p:spPr>
        <p:txBody>
          <a:bodyPr spcFirstLastPara="1" wrap="square" lIns="91425" tIns="45700" rIns="91425" bIns="45700" anchor="ctr" anchorCtr="0">
            <a:noAutofit/>
          </a:bodyPr>
          <a:lstStyle>
            <a:lvl1pPr marL="457200" lvl="0" indent="-228600" algn="r" rtl="1">
              <a:lnSpc>
                <a:spcPct val="100000"/>
              </a:lnSpc>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lnSpc>
                <a:spcPct val="100000"/>
              </a:lnSpc>
              <a:spcBef>
                <a:spcPts val="360"/>
              </a:spcBef>
              <a:spcAft>
                <a:spcPts val="0"/>
              </a:spcAft>
              <a:buClr>
                <a:schemeClr val="dk1"/>
              </a:buClr>
              <a:buSzPts val="1800"/>
              <a:buChar char="–"/>
              <a:defRPr/>
            </a:lvl2pPr>
            <a:lvl3pPr marL="1371600" lvl="2" indent="-342900" algn="r" rtl="1">
              <a:lnSpc>
                <a:spcPct val="100000"/>
              </a:lnSpc>
              <a:spcBef>
                <a:spcPts val="360"/>
              </a:spcBef>
              <a:spcAft>
                <a:spcPts val="0"/>
              </a:spcAft>
              <a:buClr>
                <a:schemeClr val="dk1"/>
              </a:buClr>
              <a:buSzPts val="1800"/>
              <a:buChar char="•"/>
              <a:defRPr/>
            </a:lvl3pPr>
            <a:lvl4pPr marL="1828800" lvl="3" indent="-342900" algn="r" rtl="1">
              <a:lnSpc>
                <a:spcPct val="100000"/>
              </a:lnSpc>
              <a:spcBef>
                <a:spcPts val="360"/>
              </a:spcBef>
              <a:spcAft>
                <a:spcPts val="0"/>
              </a:spcAft>
              <a:buClr>
                <a:schemeClr val="dk1"/>
              </a:buClr>
              <a:buSzPts val="1800"/>
              <a:buChar char="–"/>
              <a:defRPr/>
            </a:lvl4pPr>
            <a:lvl5pPr marL="2286000" lvl="4" indent="-342900" algn="r" rtl="1">
              <a:lnSpc>
                <a:spcPct val="100000"/>
              </a:lnSpc>
              <a:spcBef>
                <a:spcPts val="360"/>
              </a:spcBef>
              <a:spcAft>
                <a:spcPts val="0"/>
              </a:spcAft>
              <a:buClr>
                <a:schemeClr val="dk1"/>
              </a:buClr>
              <a:buSzPts val="1800"/>
              <a:buChar char="»"/>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62"/>
        <p:cNvGrpSpPr/>
        <p:nvPr/>
      </p:nvGrpSpPr>
      <p:grpSpPr>
        <a:xfrm>
          <a:off x="0" y="0"/>
          <a:ext cx="0" cy="0"/>
          <a:chOff x="0" y="0"/>
          <a:chExt cx="0" cy="0"/>
        </a:xfrm>
      </p:grpSpPr>
      <p:sp>
        <p:nvSpPr>
          <p:cNvPr id="63" name="Google Shape;63;p43"/>
          <p:cNvSpPr>
            <a:spLocks noGrp="1"/>
          </p:cNvSpPr>
          <p:nvPr>
            <p:ph type="pic" idx="2"/>
          </p:nvPr>
        </p:nvSpPr>
        <p:spPr>
          <a:xfrm>
            <a:off x="161147" y="964351"/>
            <a:ext cx="8483100" cy="57216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4" name="Google Shape;64;p43"/>
          <p:cNvSpPr txBox="1">
            <a:spLocks noGrp="1"/>
          </p:cNvSpPr>
          <p:nvPr>
            <p:ph type="ctrTitle"/>
          </p:nvPr>
        </p:nvSpPr>
        <p:spPr>
          <a:xfrm>
            <a:off x="1733909" y="186258"/>
            <a:ext cx="10247700" cy="6375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3"/>
          <p:cNvSpPr/>
          <p:nvPr/>
        </p:nvSpPr>
        <p:spPr>
          <a:xfrm>
            <a:off x="11186073" y="5980332"/>
            <a:ext cx="1591200" cy="1557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43"/>
          <p:cNvSpPr/>
          <p:nvPr/>
        </p:nvSpPr>
        <p:spPr>
          <a:xfrm>
            <a:off x="11032901" y="950191"/>
            <a:ext cx="1159200" cy="3474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Arial"/>
              <a:buNone/>
            </a:pPr>
            <a:r>
              <a:rPr lang="iw-IL" sz="1800" b="0" i="0" u="none" strike="noStrike" cap="none">
                <a:solidFill>
                  <a:schemeClr val="lt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67" name="Google Shape;67;p43"/>
          <p:cNvSpPr/>
          <p:nvPr/>
        </p:nvSpPr>
        <p:spPr>
          <a:xfrm>
            <a:off x="-484994" y="320177"/>
            <a:ext cx="2095500" cy="3696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43"/>
          <p:cNvSpPr/>
          <p:nvPr/>
        </p:nvSpPr>
        <p:spPr>
          <a:xfrm>
            <a:off x="10586241" y="6268720"/>
            <a:ext cx="2190900" cy="4173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כותרת ושתי תמונות">
  <p:cSld name="1_כותרת ושתי תמונות">
    <p:spTree>
      <p:nvGrpSpPr>
        <p:cNvPr id="1" name="Shape 69"/>
        <p:cNvGrpSpPr/>
        <p:nvPr/>
      </p:nvGrpSpPr>
      <p:grpSpPr>
        <a:xfrm>
          <a:off x="0" y="0"/>
          <a:ext cx="0" cy="0"/>
          <a:chOff x="0" y="0"/>
          <a:chExt cx="0" cy="0"/>
        </a:xfrm>
      </p:grpSpPr>
      <p:sp>
        <p:nvSpPr>
          <p:cNvPr id="70" name="Google Shape;70;p44"/>
          <p:cNvSpPr>
            <a:spLocks noGrp="1"/>
          </p:cNvSpPr>
          <p:nvPr>
            <p:ph type="pic" idx="2"/>
          </p:nvPr>
        </p:nvSpPr>
        <p:spPr>
          <a:xfrm>
            <a:off x="6444696" y="978201"/>
            <a:ext cx="5395200" cy="36390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1" name="Google Shape;71;p44"/>
          <p:cNvSpPr txBox="1">
            <a:spLocks noGrp="1"/>
          </p:cNvSpPr>
          <p:nvPr>
            <p:ph type="ctrTitle"/>
          </p:nvPr>
        </p:nvSpPr>
        <p:spPr>
          <a:xfrm>
            <a:off x="1733910" y="186258"/>
            <a:ext cx="10221000" cy="6375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p:nvPr/>
        </p:nvSpPr>
        <p:spPr>
          <a:xfrm>
            <a:off x="11186073" y="5980332"/>
            <a:ext cx="1591200" cy="1557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 name="Google Shape;73;p44"/>
          <p:cNvSpPr/>
          <p:nvPr/>
        </p:nvSpPr>
        <p:spPr>
          <a:xfrm>
            <a:off x="-413012" y="764744"/>
            <a:ext cx="1159200" cy="4269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Arial"/>
              <a:buNone/>
            </a:pPr>
            <a:r>
              <a:rPr lang="iw-IL" sz="1800" b="0" i="0" u="none" strike="noStrike" cap="none">
                <a:solidFill>
                  <a:schemeClr val="lt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74" name="Google Shape;74;p44"/>
          <p:cNvSpPr/>
          <p:nvPr/>
        </p:nvSpPr>
        <p:spPr>
          <a:xfrm>
            <a:off x="-484994" y="320177"/>
            <a:ext cx="2095500" cy="3696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44"/>
          <p:cNvSpPr/>
          <p:nvPr/>
        </p:nvSpPr>
        <p:spPr>
          <a:xfrm>
            <a:off x="10586241" y="6268720"/>
            <a:ext cx="2190900" cy="4173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 name="Google Shape;76;p44"/>
          <p:cNvSpPr>
            <a:spLocks noGrp="1"/>
          </p:cNvSpPr>
          <p:nvPr>
            <p:ph type="pic" idx="3"/>
          </p:nvPr>
        </p:nvSpPr>
        <p:spPr>
          <a:xfrm>
            <a:off x="843274" y="978201"/>
            <a:ext cx="5395200" cy="3639000"/>
          </a:xfrm>
          <a:prstGeom prst="rect">
            <a:avLst/>
          </a:prstGeom>
          <a:noFill/>
          <a:ln>
            <a:noFill/>
          </a:ln>
        </p:spPr>
        <p:txBody>
          <a:bodyPr spcFirstLastPara="1" wrap="square" lIns="91425" tIns="45700" rIns="91425" bIns="45700" anchor="t" anchorCtr="0">
            <a:norm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609601" y="1600202"/>
            <a:ext cx="10972800" cy="4526100"/>
          </a:xfrm>
          <a:prstGeom prst="rect">
            <a:avLst/>
          </a:prstGeom>
          <a:noFill/>
          <a:ln>
            <a:noFill/>
          </a:ln>
        </p:spPr>
        <p:txBody>
          <a:bodyPr spcFirstLastPara="1" wrap="square" lIns="91425" tIns="45700" rIns="91425" bIns="45700" anchor="t" anchorCtr="0">
            <a:normAutofit/>
          </a:bodyPr>
          <a:lstStyle>
            <a:lvl1pPr marL="457200" marR="0" lvl="0" indent="-431800" algn="r" rtl="1">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35"/>
          <p:cNvSpPr txBox="1">
            <a:spLocks noGrp="1"/>
          </p:cNvSpPr>
          <p:nvPr>
            <p:ph type="dt" idx="10"/>
          </p:nvPr>
        </p:nvSpPr>
        <p:spPr>
          <a:xfrm>
            <a:off x="8737601" y="6356352"/>
            <a:ext cx="2844900" cy="3651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888A9C"/>
              </a:buClr>
              <a:buSzPts val="1400"/>
              <a:buFont typeface="Arial"/>
              <a:buNone/>
              <a:defRPr sz="1200" b="0" i="0" u="none" strike="noStrike" cap="none">
                <a:solidFill>
                  <a:srgbClr val="888A9C"/>
                </a:solidFill>
                <a:latin typeface="Arial"/>
                <a:ea typeface="Arial"/>
                <a:cs typeface="Arial"/>
                <a:sym typeface="Arial"/>
              </a:defRPr>
            </a:lvl1pPr>
            <a:lvl2pPr marR="0" lvl="1"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5"/>
          <p:cNvSpPr txBox="1">
            <a:spLocks noGrp="1"/>
          </p:cNvSpPr>
          <p:nvPr>
            <p:ph type="ftr" idx="11"/>
          </p:nvPr>
        </p:nvSpPr>
        <p:spPr>
          <a:xfrm>
            <a:off x="4165601" y="6356352"/>
            <a:ext cx="3860700" cy="3651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888A9C"/>
              </a:buClr>
              <a:buSzPts val="1400"/>
              <a:buFont typeface="Arial"/>
              <a:buNone/>
              <a:defRPr sz="1200" b="0" i="0" u="none" strike="noStrike" cap="none">
                <a:solidFill>
                  <a:srgbClr val="888A9C"/>
                </a:solidFill>
                <a:latin typeface="Arial"/>
                <a:ea typeface="Arial"/>
                <a:cs typeface="Arial"/>
                <a:sym typeface="Arial"/>
              </a:defRPr>
            </a:lvl1pPr>
            <a:lvl2pPr marR="0" lvl="1"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r" rtl="1">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5"/>
          <p:cNvSpPr txBox="1">
            <a:spLocks noGrp="1"/>
          </p:cNvSpPr>
          <p:nvPr>
            <p:ph type="sldNum" idx="12"/>
          </p:nvPr>
        </p:nvSpPr>
        <p:spPr>
          <a:xfrm>
            <a:off x="609601" y="6356352"/>
            <a:ext cx="2844900" cy="365100"/>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888A9C"/>
              </a:buClr>
              <a:buSzPts val="1200"/>
              <a:buFont typeface="Arial"/>
              <a:buNone/>
              <a:defRPr sz="1200" b="0" i="0" u="none" strike="noStrike" cap="none">
                <a:solidFill>
                  <a:srgbClr val="888A9C"/>
                </a:solidFill>
                <a:latin typeface="Arial"/>
                <a:ea typeface="Arial"/>
                <a:cs typeface="Arial"/>
                <a:sym typeface="Arial"/>
              </a:defRPr>
            </a:lvl1pPr>
            <a:lvl2pPr marL="0" marR="0" lvl="1" indent="0" algn="l" rtl="1">
              <a:lnSpc>
                <a:spcPct val="100000"/>
              </a:lnSpc>
              <a:spcBef>
                <a:spcPts val="0"/>
              </a:spcBef>
              <a:spcAft>
                <a:spcPts val="0"/>
              </a:spcAft>
              <a:buClr>
                <a:srgbClr val="888A9C"/>
              </a:buClr>
              <a:buSzPts val="1200"/>
              <a:buFont typeface="Arial"/>
              <a:buNone/>
              <a:defRPr sz="1200" b="0" i="0" u="none" strike="noStrike" cap="none">
                <a:solidFill>
                  <a:srgbClr val="888A9C"/>
                </a:solidFill>
                <a:latin typeface="Arial"/>
                <a:ea typeface="Arial"/>
                <a:cs typeface="Arial"/>
                <a:sym typeface="Arial"/>
              </a:defRPr>
            </a:lvl2pPr>
            <a:lvl3pPr marL="0" marR="0" lvl="2" indent="0" algn="l" rtl="1">
              <a:lnSpc>
                <a:spcPct val="100000"/>
              </a:lnSpc>
              <a:spcBef>
                <a:spcPts val="0"/>
              </a:spcBef>
              <a:spcAft>
                <a:spcPts val="0"/>
              </a:spcAft>
              <a:buClr>
                <a:srgbClr val="888A9C"/>
              </a:buClr>
              <a:buSzPts val="1200"/>
              <a:buFont typeface="Arial"/>
              <a:buNone/>
              <a:defRPr sz="1200" b="0" i="0" u="none" strike="noStrike" cap="none">
                <a:solidFill>
                  <a:srgbClr val="888A9C"/>
                </a:solidFill>
                <a:latin typeface="Arial"/>
                <a:ea typeface="Arial"/>
                <a:cs typeface="Arial"/>
                <a:sym typeface="Arial"/>
              </a:defRPr>
            </a:lvl3pPr>
            <a:lvl4pPr marL="0" marR="0" lvl="3" indent="0" algn="l" rtl="1">
              <a:lnSpc>
                <a:spcPct val="100000"/>
              </a:lnSpc>
              <a:spcBef>
                <a:spcPts val="0"/>
              </a:spcBef>
              <a:spcAft>
                <a:spcPts val="0"/>
              </a:spcAft>
              <a:buClr>
                <a:srgbClr val="888A9C"/>
              </a:buClr>
              <a:buSzPts val="1200"/>
              <a:buFont typeface="Arial"/>
              <a:buNone/>
              <a:defRPr sz="1200" b="0" i="0" u="none" strike="noStrike" cap="none">
                <a:solidFill>
                  <a:srgbClr val="888A9C"/>
                </a:solidFill>
                <a:latin typeface="Arial"/>
                <a:ea typeface="Arial"/>
                <a:cs typeface="Arial"/>
                <a:sym typeface="Arial"/>
              </a:defRPr>
            </a:lvl4pPr>
            <a:lvl5pPr marL="0" marR="0" lvl="4" indent="0" algn="l" rtl="1">
              <a:lnSpc>
                <a:spcPct val="100000"/>
              </a:lnSpc>
              <a:spcBef>
                <a:spcPts val="0"/>
              </a:spcBef>
              <a:spcAft>
                <a:spcPts val="0"/>
              </a:spcAft>
              <a:buClr>
                <a:srgbClr val="888A9C"/>
              </a:buClr>
              <a:buSzPts val="1200"/>
              <a:buFont typeface="Arial"/>
              <a:buNone/>
              <a:defRPr sz="1200" b="0" i="0" u="none" strike="noStrike" cap="none">
                <a:solidFill>
                  <a:srgbClr val="888A9C"/>
                </a:solidFill>
                <a:latin typeface="Arial"/>
                <a:ea typeface="Arial"/>
                <a:cs typeface="Arial"/>
                <a:sym typeface="Arial"/>
              </a:defRPr>
            </a:lvl5pPr>
            <a:lvl6pPr marL="0" marR="0" lvl="5" indent="0" algn="l" rtl="1">
              <a:lnSpc>
                <a:spcPct val="100000"/>
              </a:lnSpc>
              <a:spcBef>
                <a:spcPts val="0"/>
              </a:spcBef>
              <a:spcAft>
                <a:spcPts val="0"/>
              </a:spcAft>
              <a:buClr>
                <a:srgbClr val="888A9C"/>
              </a:buClr>
              <a:buSzPts val="1200"/>
              <a:buFont typeface="Arial"/>
              <a:buNone/>
              <a:defRPr sz="1200" b="0" i="0" u="none" strike="noStrike" cap="none">
                <a:solidFill>
                  <a:srgbClr val="888A9C"/>
                </a:solidFill>
                <a:latin typeface="Arial"/>
                <a:ea typeface="Arial"/>
                <a:cs typeface="Arial"/>
                <a:sym typeface="Arial"/>
              </a:defRPr>
            </a:lvl6pPr>
            <a:lvl7pPr marL="0" marR="0" lvl="6" indent="0" algn="l" rtl="1">
              <a:lnSpc>
                <a:spcPct val="100000"/>
              </a:lnSpc>
              <a:spcBef>
                <a:spcPts val="0"/>
              </a:spcBef>
              <a:spcAft>
                <a:spcPts val="0"/>
              </a:spcAft>
              <a:buClr>
                <a:srgbClr val="888A9C"/>
              </a:buClr>
              <a:buSzPts val="1200"/>
              <a:buFont typeface="Arial"/>
              <a:buNone/>
              <a:defRPr sz="1200" b="0" i="0" u="none" strike="noStrike" cap="none">
                <a:solidFill>
                  <a:srgbClr val="888A9C"/>
                </a:solidFill>
                <a:latin typeface="Arial"/>
                <a:ea typeface="Arial"/>
                <a:cs typeface="Arial"/>
                <a:sym typeface="Arial"/>
              </a:defRPr>
            </a:lvl7pPr>
            <a:lvl8pPr marL="0" marR="0" lvl="7" indent="0" algn="l" rtl="1">
              <a:lnSpc>
                <a:spcPct val="100000"/>
              </a:lnSpc>
              <a:spcBef>
                <a:spcPts val="0"/>
              </a:spcBef>
              <a:spcAft>
                <a:spcPts val="0"/>
              </a:spcAft>
              <a:buClr>
                <a:srgbClr val="888A9C"/>
              </a:buClr>
              <a:buSzPts val="1200"/>
              <a:buFont typeface="Arial"/>
              <a:buNone/>
              <a:defRPr sz="1200" b="0" i="0" u="none" strike="noStrike" cap="none">
                <a:solidFill>
                  <a:srgbClr val="888A9C"/>
                </a:solidFill>
                <a:latin typeface="Arial"/>
                <a:ea typeface="Arial"/>
                <a:cs typeface="Arial"/>
                <a:sym typeface="Arial"/>
              </a:defRPr>
            </a:lvl8pPr>
            <a:lvl9pPr marL="0" marR="0" lvl="8" indent="0" algn="l" rtl="1">
              <a:lnSpc>
                <a:spcPct val="100000"/>
              </a:lnSpc>
              <a:spcBef>
                <a:spcPts val="0"/>
              </a:spcBef>
              <a:spcAft>
                <a:spcPts val="0"/>
              </a:spcAft>
              <a:buClr>
                <a:srgbClr val="888A9C"/>
              </a:buClr>
              <a:buSzPts val="1200"/>
              <a:buFont typeface="Arial"/>
              <a:buNone/>
              <a:defRPr sz="1200" b="0" i="0" u="none" strike="noStrike" cap="none">
                <a:solidFill>
                  <a:srgbClr val="888A9C"/>
                </a:solidFill>
                <a:latin typeface="Arial"/>
                <a:ea typeface="Arial"/>
                <a:cs typeface="Arial"/>
                <a:sym typeface="Arial"/>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U-Ue61soe2s?feature=oembed"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ideo" Target="https://www.youtube.com/embed/EDmoynCyHwA?start=68&amp;feature=oembed" TargetMode="Externa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ideo" Target="https://www.youtube.com/embed/-5NcO0jk0TQ?start=2&amp;feature=oembed"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ideo" Target="https://www.youtube.com/embed/idLHNVh36lM?feature=oembed" TargetMode="Externa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ideo" Target="https://www.youtube.com/embed/E-d5xxIewiA?start=106&amp;feature=oembed" TargetMode="External"/><Relationship Id="rId5" Type="http://schemas.openxmlformats.org/officeDocument/2006/relationships/image" Target="../media/image16.pn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video" Target="https://www.youtube.com/embed/18FCmLqobmc?feature=oembed" TargetMode="Externa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hyperlink" Target="https://www.facebook.com/mayan.bauman/videos/2973662576034547/?notif_id=1585308377691872&amp;notif_t=feedback_reaction_generic"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GLgWqFyQGvI?feature=oembed"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1" y="2693893"/>
            <a:ext cx="12192000" cy="1470300"/>
          </a:xfrm>
          <a:prstGeom prst="rect">
            <a:avLst/>
          </a:prstGeom>
          <a:no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rgbClr val="192A72"/>
              </a:buClr>
              <a:buSzPts val="6600"/>
              <a:buFont typeface="Varela Round"/>
              <a:buNone/>
            </a:pPr>
            <a:r>
              <a:rPr lang="iw-IL"/>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8" name="Google Shape;168;p9"/>
          <p:cNvPicPr preferRelativeResize="0"/>
          <p:nvPr/>
        </p:nvPicPr>
        <p:blipFill rotWithShape="1">
          <a:blip r:embed="rId3">
            <a:alphaModFix/>
          </a:blip>
          <a:srcRect/>
          <a:stretch/>
        </p:blipFill>
        <p:spPr>
          <a:xfrm>
            <a:off x="1909881" y="1791302"/>
            <a:ext cx="8372237" cy="3558200"/>
          </a:xfrm>
          <a:prstGeom prst="rect">
            <a:avLst/>
          </a:prstGeom>
          <a:noFill/>
          <a:ln>
            <a:noFill/>
          </a:ln>
        </p:spPr>
      </p:pic>
      <p:sp>
        <p:nvSpPr>
          <p:cNvPr id="2" name="מלבן 1"/>
          <p:cNvSpPr/>
          <p:nvPr/>
        </p:nvSpPr>
        <p:spPr>
          <a:xfrm>
            <a:off x="-426720" y="0"/>
            <a:ext cx="2974848" cy="1475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a:t>
            </a:r>
          </a:p>
        </p:txBody>
      </p:sp>
      <p:sp>
        <p:nvSpPr>
          <p:cNvPr id="5" name="כותרת 2">
            <a:extLst>
              <a:ext uri="{FF2B5EF4-FFF2-40B4-BE49-F238E27FC236}">
                <a16:creationId xmlns:a16="http://schemas.microsoft.com/office/drawing/2014/main" id="{BACE108A-37EE-4743-8F12-3DD83026ECBF}"/>
              </a:ext>
            </a:extLst>
          </p:cNvPr>
          <p:cNvSpPr txBox="1">
            <a:spLocks/>
          </p:cNvSpPr>
          <p:nvPr/>
        </p:nvSpPr>
        <p:spPr>
          <a:xfrm>
            <a:off x="-670560" y="552463"/>
            <a:ext cx="12862629" cy="72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algn="ctr" rtl="1">
              <a:buClr>
                <a:srgbClr val="002060"/>
              </a:buClr>
              <a:buSzPts val="4400"/>
              <a:buFont typeface="Varela Round"/>
              <a:buNone/>
              <a:defRPr sz="4400" b="1">
                <a:solidFill>
                  <a:srgbClr val="002060"/>
                </a:solidFill>
                <a:latin typeface="Varela Round"/>
                <a:ea typeface="Varela Round"/>
                <a:cs typeface="Varela Round"/>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he-IL" dirty="0"/>
              <a:t>הפגנה כנגד הקמת שדה תעופה </a:t>
            </a:r>
            <a:br>
              <a:rPr lang="en-US" dirty="0"/>
            </a:br>
            <a:r>
              <a:rPr lang="he-IL" dirty="0"/>
              <a:t>באזור עמק חפר</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g71ff586b96_2_1" descr="Image result for זכויות האדם"/>
          <p:cNvSpPr/>
          <p:nvPr/>
        </p:nvSpPr>
        <p:spPr>
          <a:xfrm>
            <a:off x="246102" y="5382491"/>
            <a:ext cx="2329800" cy="1475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מדיה מקוונת 1" title="ￗﾔￗﾤￗﾒￗﾠￗﾔ ￗﾠￗﾒￗﾓ ￗﾔￗﾛￗﾕￗﾕￗﾠￗﾔ ￗﾜￗﾔￗﾧￗﾙￗﾝ ￗﾩￗﾓￗﾕￗﾪ ￗﾪￗﾢￗﾕￗﾤￗﾔ ￗﾑￗﾢￗﾞￗﾧ">
            <a:hlinkClick r:id="" action="ppaction://media"/>
            <a:extLst>
              <a:ext uri="{FF2B5EF4-FFF2-40B4-BE49-F238E27FC236}">
                <a16:creationId xmlns:a16="http://schemas.microsoft.com/office/drawing/2014/main" id="{9BCA501E-545F-429B-ADA0-BEA865F3FCD1}"/>
              </a:ext>
            </a:extLst>
          </p:cNvPr>
          <p:cNvPicPr>
            <a:picLocks noRot="1" noChangeAspect="1"/>
          </p:cNvPicPr>
          <p:nvPr>
            <a:videoFile r:link="rId1"/>
          </p:nvPr>
        </p:nvPicPr>
        <p:blipFill>
          <a:blip r:embed="rId4"/>
          <a:stretch>
            <a:fillRect/>
          </a:stretch>
        </p:blipFill>
        <p:spPr>
          <a:xfrm>
            <a:off x="2223846" y="1201869"/>
            <a:ext cx="7432218" cy="41806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ctrTitle"/>
          </p:nvPr>
        </p:nvSpPr>
        <p:spPr>
          <a:xfrm>
            <a:off x="501050" y="2376000"/>
            <a:ext cx="12192000" cy="1053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192A72"/>
              </a:buClr>
              <a:buSzPts val="5500"/>
              <a:buFont typeface="Varela Round"/>
              <a:buNone/>
            </a:pPr>
            <a:r>
              <a:rPr lang="iw-IL" sz="5500" dirty="0"/>
              <a:t> חובות האדם והאזרח</a:t>
            </a:r>
            <a:endParaRPr sz="5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40" name="Google Shape;140;p6"/>
          <p:cNvSpPr/>
          <p:nvPr/>
        </p:nvSpPr>
        <p:spPr>
          <a:xfrm>
            <a:off x="0" y="5549153"/>
            <a:ext cx="2346600" cy="130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כותרת 2">
            <a:extLst>
              <a:ext uri="{FF2B5EF4-FFF2-40B4-BE49-F238E27FC236}">
                <a16:creationId xmlns:a16="http://schemas.microsoft.com/office/drawing/2014/main" id="{0B0E819F-939B-405A-8F2A-8539FD62D3C6}"/>
              </a:ext>
            </a:extLst>
          </p:cNvPr>
          <p:cNvSpPr>
            <a:spLocks noGrp="1"/>
          </p:cNvSpPr>
          <p:nvPr>
            <p:ph type="title"/>
          </p:nvPr>
        </p:nvSpPr>
        <p:spPr>
          <a:xfrm>
            <a:off x="-548640" y="213094"/>
            <a:ext cx="12740709" cy="720000"/>
          </a:xfrm>
          <a:noFill/>
          <a:ln>
            <a:noFill/>
          </a:ln>
        </p:spPr>
        <p:txBody>
          <a:bodyPr spcFirstLastPara="1" wrap="square" lIns="91425" tIns="45700" rIns="91425" bIns="45700" anchor="ctr" anchorCtr="0">
            <a:noAutofit/>
          </a:bodyPr>
          <a:lstStyle/>
          <a:p>
            <a:r>
              <a:rPr lang="he-IL" dirty="0"/>
              <a:t>מהי חובה</a:t>
            </a:r>
          </a:p>
        </p:txBody>
      </p:sp>
      <p:sp>
        <p:nvSpPr>
          <p:cNvPr id="8" name="תרשים זרימה: מסיים 7">
            <a:extLst>
              <a:ext uri="{FF2B5EF4-FFF2-40B4-BE49-F238E27FC236}">
                <a16:creationId xmlns:a16="http://schemas.microsoft.com/office/drawing/2014/main" id="{C718C230-DC49-49CC-8166-3608E53F9473}"/>
              </a:ext>
            </a:extLst>
          </p:cNvPr>
          <p:cNvSpPr/>
          <p:nvPr/>
        </p:nvSpPr>
        <p:spPr>
          <a:xfrm>
            <a:off x="1425039" y="1662613"/>
            <a:ext cx="8657112" cy="3157021"/>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rgbClr val="171616"/>
              </a:buClr>
              <a:buSzPts val="3000"/>
            </a:pPr>
            <a:r>
              <a:rPr lang="he-IL" sz="2000" dirty="0">
                <a:solidFill>
                  <a:schemeClr val="bg1"/>
                </a:solidFill>
                <a:latin typeface="Varela Round"/>
                <a:sym typeface="Varela Round"/>
              </a:rPr>
              <a:t>אילוץ, דבר מה המוטל על האדם.  חובה יכולה להיות דבר שיש לבצע או איסור על המשך פעולה מסוימת.</a:t>
            </a:r>
          </a:p>
        </p:txBody>
      </p:sp>
    </p:spTree>
    <p:extLst>
      <p:ext uri="{BB962C8B-B14F-4D97-AF65-F5344CB8AC3E}">
        <p14:creationId xmlns:p14="http://schemas.microsoft.com/office/powerpoint/2010/main" val="1581483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 name="Google Shape;179;p10">
            <a:extLst>
              <a:ext uri="{FF2B5EF4-FFF2-40B4-BE49-F238E27FC236}">
                <a16:creationId xmlns:a16="http://schemas.microsoft.com/office/drawing/2014/main" id="{3F5B6505-FF06-455D-9BCA-FF2BE8014432}"/>
              </a:ext>
            </a:extLst>
          </p:cNvPr>
          <p:cNvSpPr txBox="1">
            <a:spLocks/>
          </p:cNvSpPr>
          <p:nvPr/>
        </p:nvSpPr>
        <p:spPr>
          <a:xfrm>
            <a:off x="0" y="2376000"/>
            <a:ext cx="12192000" cy="105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192A72"/>
              </a:buClr>
              <a:buSzPts val="5500"/>
            </a:pPr>
            <a:r>
              <a:rPr lang="he-IL" sz="5500" dirty="0"/>
              <a:t> חובות האדם</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2"/>
          <p:cNvSpPr txBox="1">
            <a:spLocks noGrp="1"/>
          </p:cNvSpPr>
          <p:nvPr>
            <p:ph type="title"/>
          </p:nvPr>
        </p:nvSpPr>
        <p:spPr>
          <a:xfrm>
            <a:off x="-670560" y="213094"/>
            <a:ext cx="12862629"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dirty="0"/>
              <a:t>חובות האדם כאדם</a:t>
            </a:r>
            <a:endParaRPr dirty="0"/>
          </a:p>
        </p:txBody>
      </p:sp>
      <p:sp>
        <p:nvSpPr>
          <p:cNvPr id="197" name="Google Shape;197;p12" descr="http://ezkef.weebly.com/uploads/4/5/8/8/45885107/5664817_orig.jpg"/>
          <p:cNvSpPr/>
          <p:nvPr/>
        </p:nvSpPr>
        <p:spPr>
          <a:xfrm>
            <a:off x="737466" y="2225313"/>
            <a:ext cx="3608400" cy="2547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0" name="Google Shape;200;p12" descr="2.6. פרק 14 - חובות האדם והאזרח - אזרחות לבגרות עם ארנון בן-דור"/>
          <p:cNvPicPr preferRelativeResize="0"/>
          <p:nvPr/>
        </p:nvPicPr>
        <p:blipFill rotWithShape="1">
          <a:blip r:embed="rId3">
            <a:alphaModFix/>
          </a:blip>
          <a:srcRect/>
          <a:stretch/>
        </p:blipFill>
        <p:spPr>
          <a:xfrm>
            <a:off x="9095232" y="213094"/>
            <a:ext cx="2561162" cy="1652114"/>
          </a:xfrm>
          <a:prstGeom prst="rect">
            <a:avLst/>
          </a:prstGeom>
          <a:noFill/>
          <a:ln>
            <a:noFill/>
          </a:ln>
        </p:spPr>
      </p:pic>
      <p:sp>
        <p:nvSpPr>
          <p:cNvPr id="7" name="תרשים זרימה: מסיים 6">
            <a:extLst>
              <a:ext uri="{FF2B5EF4-FFF2-40B4-BE49-F238E27FC236}">
                <a16:creationId xmlns:a16="http://schemas.microsoft.com/office/drawing/2014/main" id="{9A7620F5-D90C-4565-8232-FD443DFF0BF6}"/>
              </a:ext>
            </a:extLst>
          </p:cNvPr>
          <p:cNvSpPr/>
          <p:nvPr/>
        </p:nvSpPr>
        <p:spPr>
          <a:xfrm>
            <a:off x="1746919" y="1280606"/>
            <a:ext cx="6784875" cy="188941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lvl="0" algn="r" rtl="1">
              <a:lnSpc>
                <a:spcPct val="150000"/>
              </a:lnSpc>
              <a:buClr>
                <a:srgbClr val="171616"/>
              </a:buClr>
              <a:buSzPts val="2800"/>
            </a:pPr>
            <a:r>
              <a:rPr lang="he-IL" sz="2000" dirty="0">
                <a:solidFill>
                  <a:schemeClr val="bg1"/>
                </a:solidFill>
                <a:latin typeface="Varela Round"/>
                <a:sym typeface="Calibri"/>
              </a:rPr>
              <a:t>   להימנע מפגיעה בזכויות האחר, </a:t>
            </a:r>
            <a:br>
              <a:rPr lang="en-US" sz="2000" dirty="0">
                <a:solidFill>
                  <a:schemeClr val="bg1"/>
                </a:solidFill>
                <a:latin typeface="Varela Round"/>
                <a:sym typeface="Calibri"/>
              </a:rPr>
            </a:br>
            <a:r>
              <a:rPr lang="he-IL" sz="2000" dirty="0">
                <a:solidFill>
                  <a:schemeClr val="bg1"/>
                </a:solidFill>
                <a:latin typeface="Varela Round"/>
                <a:sym typeface="Calibri"/>
              </a:rPr>
              <a:t>   כמו למשל : זכות לחיים, לחירות ולכבוד.</a:t>
            </a:r>
          </a:p>
        </p:txBody>
      </p:sp>
      <p:sp>
        <p:nvSpPr>
          <p:cNvPr id="8" name="תרשים זרימה: מסיים 7">
            <a:extLst>
              <a:ext uri="{FF2B5EF4-FFF2-40B4-BE49-F238E27FC236}">
                <a16:creationId xmlns:a16="http://schemas.microsoft.com/office/drawing/2014/main" id="{D2E4606D-2B48-4895-9E39-A44E5997F79F}"/>
              </a:ext>
            </a:extLst>
          </p:cNvPr>
          <p:cNvSpPr/>
          <p:nvPr/>
        </p:nvSpPr>
        <p:spPr>
          <a:xfrm>
            <a:off x="1746919" y="3948365"/>
            <a:ext cx="6784875" cy="188941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rgbClr val="171616"/>
              </a:buClr>
              <a:buSzPts val="2800"/>
            </a:pPr>
            <a:r>
              <a:rPr lang="he-IL" sz="2000" dirty="0">
                <a:solidFill>
                  <a:schemeClr val="bg1"/>
                </a:solidFill>
                <a:latin typeface="Varela Round"/>
                <a:sym typeface="Calibri"/>
              </a:rPr>
              <a:t>   לגלות סבלנות וסובלנות כלפי האחר </a:t>
            </a:r>
            <a:br>
              <a:rPr lang="en-US" sz="2000" dirty="0">
                <a:solidFill>
                  <a:schemeClr val="bg1"/>
                </a:solidFill>
                <a:latin typeface="Varela Round"/>
                <a:sym typeface="Calibri"/>
              </a:rPr>
            </a:br>
            <a:r>
              <a:rPr lang="he-IL" sz="2000" dirty="0">
                <a:solidFill>
                  <a:schemeClr val="bg1"/>
                </a:solidFill>
                <a:latin typeface="Varela Round"/>
                <a:sym typeface="Calibri"/>
              </a:rPr>
              <a:t>   ולכבד את זכותו להאמין, לחשוב ולהביע </a:t>
            </a:r>
            <a:br>
              <a:rPr lang="en-US" sz="2000" dirty="0">
                <a:solidFill>
                  <a:schemeClr val="bg1"/>
                </a:solidFill>
                <a:latin typeface="Varela Round"/>
                <a:sym typeface="Calibri"/>
              </a:rPr>
            </a:br>
            <a:r>
              <a:rPr lang="he-IL" sz="2000" dirty="0">
                <a:solidFill>
                  <a:schemeClr val="bg1"/>
                </a:solidFill>
                <a:latin typeface="Varela Round"/>
                <a:sym typeface="Calibri"/>
              </a:rPr>
              <a:t>   את דעותיו ועמדותיו, גם אם הן עומדות בסתירה לשלו. </a:t>
            </a:r>
            <a:endParaRPr lang="he-IL" sz="2000" dirty="0">
              <a:solidFill>
                <a:schemeClr val="bg1"/>
              </a:solidFill>
              <a:latin typeface="Varela Rou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4" name="Google Shape;179;p10">
            <a:extLst>
              <a:ext uri="{FF2B5EF4-FFF2-40B4-BE49-F238E27FC236}">
                <a16:creationId xmlns:a16="http://schemas.microsoft.com/office/drawing/2014/main" id="{7380F99F-1950-4D2F-A9CE-8503AB4203D9}"/>
              </a:ext>
            </a:extLst>
          </p:cNvPr>
          <p:cNvSpPr txBox="1">
            <a:spLocks/>
          </p:cNvSpPr>
          <p:nvPr/>
        </p:nvSpPr>
        <p:spPr>
          <a:xfrm>
            <a:off x="0" y="2376000"/>
            <a:ext cx="12192000" cy="105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192A72"/>
              </a:buClr>
              <a:buSzPts val="5500"/>
            </a:pPr>
            <a:r>
              <a:rPr lang="he-IL" sz="5500" dirty="0"/>
              <a:t> חובות האזרח</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0" y="213093"/>
            <a:ext cx="12192069" cy="12594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002060"/>
              </a:buClr>
              <a:buSzPts val="4000"/>
              <a:buFont typeface="Varela Round"/>
              <a:buNone/>
            </a:pPr>
            <a:r>
              <a:rPr lang="iw-IL" sz="4000" dirty="0"/>
              <a:t>חובה על כל אזרח לציית לחוק </a:t>
            </a:r>
            <a:br>
              <a:rPr lang="en-US" sz="4000" dirty="0"/>
            </a:br>
            <a:r>
              <a:rPr lang="iw-IL" sz="4000" dirty="0"/>
              <a:t>ולכבד את חוקי המדינה </a:t>
            </a:r>
            <a:endParaRPr dirty="0"/>
          </a:p>
        </p:txBody>
      </p:sp>
      <p:sp>
        <p:nvSpPr>
          <p:cNvPr id="212" name="Google Shape;212;p13"/>
          <p:cNvSpPr txBox="1">
            <a:spLocks noGrp="1"/>
          </p:cNvSpPr>
          <p:nvPr>
            <p:ph type="body" idx="2"/>
          </p:nvPr>
        </p:nvSpPr>
        <p:spPr>
          <a:xfrm>
            <a:off x="3052481" y="2551114"/>
            <a:ext cx="5499900" cy="18462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1000"/>
              </a:spcBef>
              <a:spcAft>
                <a:spcPts val="0"/>
              </a:spcAft>
              <a:buClr>
                <a:schemeClr val="dk1"/>
              </a:buClr>
              <a:buSzPts val="2800"/>
              <a:buNone/>
            </a:pPr>
            <a:endParaRPr/>
          </a:p>
          <a:p>
            <a:pPr marL="0" lvl="0" indent="0" algn="r" rtl="1">
              <a:lnSpc>
                <a:spcPct val="90000"/>
              </a:lnSpc>
              <a:spcBef>
                <a:spcPts val="1000"/>
              </a:spcBef>
              <a:spcAft>
                <a:spcPts val="0"/>
              </a:spcAft>
              <a:buClr>
                <a:schemeClr val="dk1"/>
              </a:buClr>
              <a:buSzPts val="2800"/>
              <a:buNone/>
            </a:pPr>
            <a:endParaRPr/>
          </a:p>
        </p:txBody>
      </p:sp>
      <p:sp>
        <p:nvSpPr>
          <p:cNvPr id="213" name="Google Shape;213;p13"/>
          <p:cNvSpPr/>
          <p:nvPr/>
        </p:nvSpPr>
        <p:spPr>
          <a:xfrm>
            <a:off x="8937201" y="1889646"/>
            <a:ext cx="2381100" cy="1781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מדיה מקוונת 1" title="ￗﾔￗﾠￗﾡￗﾙￗﾚ ￗﾔￗﾧￗﾘￗﾟ- ￗﾛￗﾕￗﾛￗﾑ ￗﾔￗﾞￗﾜￗﾚ">
            <a:hlinkClick r:id="" action="ppaction://media"/>
            <a:extLst>
              <a:ext uri="{FF2B5EF4-FFF2-40B4-BE49-F238E27FC236}">
                <a16:creationId xmlns:a16="http://schemas.microsoft.com/office/drawing/2014/main" id="{4691F426-B4A7-413D-840A-2A7EBDB8EA9D}"/>
              </a:ext>
            </a:extLst>
          </p:cNvPr>
          <p:cNvPicPr>
            <a:picLocks noRot="1" noChangeAspect="1"/>
          </p:cNvPicPr>
          <p:nvPr>
            <a:videoFile r:link="rId1"/>
          </p:nvPr>
        </p:nvPicPr>
        <p:blipFill>
          <a:blip r:embed="rId4"/>
          <a:stretch>
            <a:fillRect/>
          </a:stretch>
        </p:blipFill>
        <p:spPr>
          <a:xfrm>
            <a:off x="2034793" y="1601378"/>
            <a:ext cx="7448572" cy="41898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21" name="Google Shape;221;p14" descr="תוצאת תמונה עבור מתגייסים"/>
          <p:cNvPicPr preferRelativeResize="0">
            <a:picLocks noGrp="1"/>
          </p:cNvPicPr>
          <p:nvPr>
            <p:ph type="body" idx="1"/>
          </p:nvPr>
        </p:nvPicPr>
        <p:blipFill rotWithShape="1">
          <a:blip r:embed="rId3">
            <a:alphaModFix/>
          </a:blip>
          <a:srcRect/>
          <a:stretch/>
        </p:blipFill>
        <p:spPr>
          <a:xfrm>
            <a:off x="1245150" y="1253400"/>
            <a:ext cx="9701700" cy="4351200"/>
          </a:xfrm>
          <a:prstGeom prst="rect">
            <a:avLst/>
          </a:prstGeom>
          <a:noFill/>
          <a:ln>
            <a:noFill/>
          </a:ln>
        </p:spPr>
      </p:pic>
      <p:sp>
        <p:nvSpPr>
          <p:cNvPr id="4" name="מלבן 3"/>
          <p:cNvSpPr/>
          <p:nvPr/>
        </p:nvSpPr>
        <p:spPr>
          <a:xfrm>
            <a:off x="-426720" y="0"/>
            <a:ext cx="2974848" cy="1475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a:t>
            </a:r>
          </a:p>
        </p:txBody>
      </p:sp>
      <p:sp>
        <p:nvSpPr>
          <p:cNvPr id="219" name="Google Shape;219;p14"/>
          <p:cNvSpPr txBox="1">
            <a:spLocks noGrp="1"/>
          </p:cNvSpPr>
          <p:nvPr>
            <p:ph type="title"/>
          </p:nvPr>
        </p:nvSpPr>
        <p:spPr>
          <a:xfrm>
            <a:off x="-902208" y="213094"/>
            <a:ext cx="13094277" cy="720000"/>
          </a:xfrm>
          <a:prstGeom prst="rect">
            <a:avLst/>
          </a:prstGeom>
          <a:noFill/>
          <a:ln>
            <a:noFill/>
          </a:ln>
        </p:spPr>
        <p:txBody>
          <a:bodyPr spcFirstLastPara="1" wrap="square" lIns="91425" tIns="45700" rIns="91425" bIns="45700" anchor="ctr" anchorCtr="0">
            <a:noAutofit/>
          </a:bodyPr>
          <a:lstStyle/>
          <a:p>
            <a:r>
              <a:rPr lang="iw-IL" dirty="0"/>
              <a:t>שירות בצבא או שירות לאומי</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4" name="מדיה מקוונת 3" title="ￗﾞￗﾑￗﾘ - ￗﾩￗﾜￗﾙￗﾩ ￗﾞￗﾔￗﾦￗﾢￗﾙￗﾨￗﾙￗﾝ ￗﾗￗﾙￗﾙￗﾑￗﾙ ￗﾔￗﾒￗﾙￗﾕￗﾡ ￗﾞￗﾩￗﾪￗﾞￗﾘￗﾙￗﾝ ￗﾞￗﾩￗﾙￗﾨￗﾕￗﾪ ￗﾑￗﾦￗﾔ&quot;ￗﾜ | ￗﾛￗﾐￗﾟ 11 ￗﾜￗﾩￗﾢￗﾑￗﾨ ￗﾨￗﾩￗﾕￗﾪ ￗﾔￗﾩￗﾙￗﾓￗﾕￗﾨ">
            <a:hlinkClick r:id="" action="ppaction://media"/>
            <a:extLst>
              <a:ext uri="{FF2B5EF4-FFF2-40B4-BE49-F238E27FC236}">
                <a16:creationId xmlns:a16="http://schemas.microsoft.com/office/drawing/2014/main" id="{5493565B-1E6B-44F0-B046-EED4EF1BF16E}"/>
              </a:ext>
            </a:extLst>
          </p:cNvPr>
          <p:cNvPicPr>
            <a:picLocks noRot="1" noChangeAspect="1"/>
          </p:cNvPicPr>
          <p:nvPr>
            <a:videoFile r:link="rId1"/>
          </p:nvPr>
        </p:nvPicPr>
        <p:blipFill>
          <a:blip r:embed="rId4"/>
          <a:stretch>
            <a:fillRect/>
          </a:stretch>
        </p:blipFill>
        <p:spPr>
          <a:xfrm>
            <a:off x="1597319" y="950929"/>
            <a:ext cx="8347959" cy="46957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ctrTitle"/>
          </p:nvPr>
        </p:nvSpPr>
        <p:spPr>
          <a:xfrm>
            <a:off x="332510" y="1512072"/>
            <a:ext cx="12192000" cy="1053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192A72"/>
              </a:buClr>
              <a:buSzPts val="5500"/>
              <a:buFont typeface="Varela Round"/>
              <a:buNone/>
            </a:pPr>
            <a:r>
              <a:rPr lang="iw-IL" sz="5500" dirty="0"/>
              <a:t>שם השיעור:</a:t>
            </a:r>
            <a:r>
              <a:rPr lang="he-IL" sz="5500" dirty="0"/>
              <a:t> </a:t>
            </a:r>
            <a:r>
              <a:rPr lang="iw-IL" sz="5500" dirty="0"/>
              <a:t>זכויות האדם והאזרח</a:t>
            </a:r>
            <a:endParaRPr sz="5500" dirty="0"/>
          </a:p>
        </p:txBody>
      </p:sp>
      <p:sp>
        <p:nvSpPr>
          <p:cNvPr id="106" name="Google Shape;106;p2"/>
          <p:cNvSpPr txBox="1">
            <a:spLocks noGrp="1"/>
          </p:cNvSpPr>
          <p:nvPr>
            <p:ph type="subTitle" idx="1"/>
          </p:nvPr>
        </p:nvSpPr>
        <p:spPr>
          <a:xfrm>
            <a:off x="4731260" y="2565072"/>
            <a:ext cx="3394500" cy="584100"/>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iw-IL" dirty="0"/>
              <a:t>אזרחות</a:t>
            </a:r>
            <a:endParaRPr dirty="0"/>
          </a:p>
        </p:txBody>
      </p:sp>
      <p:sp>
        <p:nvSpPr>
          <p:cNvPr id="107" name="Google Shape;107;p2"/>
          <p:cNvSpPr txBox="1">
            <a:spLocks noGrp="1"/>
          </p:cNvSpPr>
          <p:nvPr>
            <p:ph type="body" idx="2"/>
          </p:nvPr>
        </p:nvSpPr>
        <p:spPr>
          <a:xfrm>
            <a:off x="332510" y="3206899"/>
            <a:ext cx="12192000" cy="1053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iw-IL" dirty="0"/>
              <a:t>       כיתות ט'</a:t>
            </a:r>
            <a:endParaRPr dirty="0"/>
          </a:p>
          <a:p>
            <a:pPr marL="0" lvl="0" indent="0" algn="ctr" rtl="1">
              <a:lnSpc>
                <a:spcPct val="100000"/>
              </a:lnSpc>
              <a:spcBef>
                <a:spcPts val="600"/>
              </a:spcBef>
              <a:spcAft>
                <a:spcPts val="0"/>
              </a:spcAft>
              <a:buClr>
                <a:srgbClr val="002060"/>
              </a:buClr>
              <a:buSzPts val="2800"/>
              <a:buFont typeface="Arial"/>
              <a:buNone/>
            </a:pPr>
            <a:r>
              <a:rPr lang="iw-IL" dirty="0"/>
              <a:t>      שם המורה</a:t>
            </a:r>
            <a:r>
              <a:rPr lang="he-IL" dirty="0"/>
              <a:t>: </a:t>
            </a:r>
            <a:r>
              <a:rPr lang="iw-IL" dirty="0"/>
              <a:t> אלה גבאי</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71ff586b96_2_113"/>
          <p:cNvSpPr txBox="1">
            <a:spLocks noGrp="1"/>
          </p:cNvSpPr>
          <p:nvPr>
            <p:ph type="title"/>
          </p:nvPr>
        </p:nvSpPr>
        <p:spPr>
          <a:xfrm>
            <a:off x="0" y="213094"/>
            <a:ext cx="12192069" cy="720000"/>
          </a:xfrm>
          <a:prstGeom prst="rect">
            <a:avLst/>
          </a:prstGeom>
          <a:noFill/>
          <a:ln>
            <a:noFill/>
          </a:ln>
        </p:spPr>
        <p:txBody>
          <a:bodyPr spcFirstLastPara="1" wrap="square" lIns="91425" tIns="45700" rIns="91425" bIns="45700" anchor="ctr" anchorCtr="0">
            <a:noAutofit/>
          </a:bodyPr>
          <a:lstStyle/>
          <a:p>
            <a:pPr marL="0" lvl="0" indent="0" rtl="1">
              <a:lnSpc>
                <a:spcPct val="90000"/>
              </a:lnSpc>
              <a:spcBef>
                <a:spcPts val="0"/>
              </a:spcBef>
              <a:spcAft>
                <a:spcPts val="0"/>
              </a:spcAft>
              <a:buClr>
                <a:schemeClr val="dk1"/>
              </a:buClr>
              <a:buSzPts val="4400"/>
              <a:buFont typeface="Calibri"/>
              <a:buNone/>
            </a:pPr>
            <a:r>
              <a:rPr lang="iw-IL" dirty="0"/>
              <a:t>תשלום מיסים</a:t>
            </a:r>
            <a:endParaRPr dirty="0"/>
          </a:p>
        </p:txBody>
      </p:sp>
      <p:pic>
        <p:nvPicPr>
          <p:cNvPr id="232" name="Google Shape;232;g71ff586b96_2_113" descr="תוצאת תמונה עבור תשלום מיסים"/>
          <p:cNvPicPr preferRelativeResize="0">
            <a:picLocks noGrp="1"/>
          </p:cNvPicPr>
          <p:nvPr>
            <p:ph type="body" idx="1"/>
          </p:nvPr>
        </p:nvPicPr>
        <p:blipFill rotWithShape="1">
          <a:blip r:embed="rId3">
            <a:alphaModFix/>
          </a:blip>
          <a:stretch/>
        </p:blipFill>
        <p:spPr>
          <a:xfrm>
            <a:off x="5982630" y="1552881"/>
            <a:ext cx="5361368" cy="3129820"/>
          </a:xfrm>
          <a:prstGeom prst="rect">
            <a:avLst/>
          </a:prstGeom>
          <a:noFill/>
          <a:ln>
            <a:noFill/>
          </a:ln>
        </p:spPr>
      </p:pic>
      <p:pic>
        <p:nvPicPr>
          <p:cNvPr id="1026" name="Picture 2" descr="Taxes Tax Office Return - Free image on Pixabay">
            <a:extLst>
              <a:ext uri="{FF2B5EF4-FFF2-40B4-BE49-F238E27FC236}">
                <a16:creationId xmlns:a16="http://schemas.microsoft.com/office/drawing/2014/main" id="{7A363976-57E5-499F-89A2-6563C5FEE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252" y="1552880"/>
            <a:ext cx="4431604" cy="3129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 name="מדיה מקוונת 1" title="ￗﾒￗﾝ ￗﾔￗﾤￗﾢￗﾝ ￗﾐￗﾙￗﾟ ￗﾜￗﾛￗﾝ ￗﾖￗﾛￗﾕￗﾪ ￗﾜￗﾕￗﾕￗﾪￗﾨ ￗﾢￗﾜ ￗﾔￗﾖￗﾛￗﾕￗﾪ">
            <a:hlinkClick r:id="" action="ppaction://media"/>
            <a:extLst>
              <a:ext uri="{FF2B5EF4-FFF2-40B4-BE49-F238E27FC236}">
                <a16:creationId xmlns:a16="http://schemas.microsoft.com/office/drawing/2014/main" id="{226076DE-E0FD-4610-9E4C-248F0757EAE4}"/>
              </a:ext>
            </a:extLst>
          </p:cNvPr>
          <p:cNvPicPr>
            <a:picLocks noRot="1" noChangeAspect="1"/>
          </p:cNvPicPr>
          <p:nvPr>
            <a:videoFile r:link="rId1"/>
          </p:nvPr>
        </p:nvPicPr>
        <p:blipFill>
          <a:blip r:embed="rId4"/>
          <a:stretch>
            <a:fillRect/>
          </a:stretch>
        </p:blipFill>
        <p:spPr>
          <a:xfrm>
            <a:off x="2179163" y="1601378"/>
            <a:ext cx="7833674" cy="4508701"/>
          </a:xfrm>
          <a:prstGeom prst="rect">
            <a:avLst/>
          </a:prstGeom>
        </p:spPr>
      </p:pic>
      <p:sp>
        <p:nvSpPr>
          <p:cNvPr id="5" name="כותרת 2">
            <a:extLst>
              <a:ext uri="{FF2B5EF4-FFF2-40B4-BE49-F238E27FC236}">
                <a16:creationId xmlns:a16="http://schemas.microsoft.com/office/drawing/2014/main" id="{0B5186C4-8180-46BD-A227-8936E6C04207}"/>
              </a:ext>
            </a:extLst>
          </p:cNvPr>
          <p:cNvSpPr txBox="1">
            <a:spLocks/>
          </p:cNvSpPr>
          <p:nvPr/>
        </p:nvSpPr>
        <p:spPr>
          <a:xfrm>
            <a:off x="0" y="482191"/>
            <a:ext cx="12192069" cy="72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algn="ctr" rtl="1">
              <a:buClr>
                <a:srgbClr val="002060"/>
              </a:buClr>
              <a:buSzPts val="4400"/>
              <a:buFont typeface="Varela Round"/>
              <a:buNone/>
              <a:defRPr sz="4400" b="1">
                <a:solidFill>
                  <a:srgbClr val="002060"/>
                </a:solidFill>
                <a:latin typeface="Varela Round"/>
                <a:ea typeface="Varela Round"/>
                <a:cs typeface="Varela Round"/>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iw-IL" sz="3200" dirty="0">
                <a:solidFill>
                  <a:schemeClr val="dk1"/>
                </a:solidFill>
              </a:rPr>
              <a:t> חובת האזרח להשתתף בעיצוב החיים הציבוריים- </a:t>
            </a:r>
            <a:r>
              <a:rPr lang="he-IL" sz="3200" dirty="0">
                <a:solidFill>
                  <a:schemeClr val="dk1"/>
                </a:solidFill>
              </a:rPr>
              <a:t> </a:t>
            </a:r>
            <a:br>
              <a:rPr lang="en-US" sz="3200" dirty="0">
                <a:solidFill>
                  <a:schemeClr val="dk1"/>
                </a:solidFill>
              </a:rPr>
            </a:br>
            <a:r>
              <a:rPr lang="iw-IL" sz="3200" dirty="0">
                <a:solidFill>
                  <a:schemeClr val="dk1"/>
                </a:solidFill>
              </a:rPr>
              <a:t>להצביע בבחירות,</a:t>
            </a:r>
            <a:r>
              <a:rPr lang="he-IL" sz="3200" dirty="0">
                <a:solidFill>
                  <a:schemeClr val="dk1"/>
                </a:solidFill>
              </a:rPr>
              <a:t> </a:t>
            </a:r>
            <a:r>
              <a:rPr lang="iw-IL" sz="3200" dirty="0">
                <a:solidFill>
                  <a:schemeClr val="dk1"/>
                </a:solidFill>
              </a:rPr>
              <a:t>לבקר את השלטון ועוד</a:t>
            </a:r>
            <a:endParaRPr lang="he-IL"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4" name="מדיה מקוונת 1" title="Who is Mordechai Vanunu ?">
            <a:hlinkClick r:id="" action="ppaction://media"/>
            <a:extLst>
              <a:ext uri="{FF2B5EF4-FFF2-40B4-BE49-F238E27FC236}">
                <a16:creationId xmlns:a16="http://schemas.microsoft.com/office/drawing/2014/main" id="{EED94240-E179-4E79-ADCC-377AAF03B6CD}"/>
              </a:ext>
            </a:extLst>
          </p:cNvPr>
          <p:cNvPicPr>
            <a:picLocks noRot="1" noChangeAspect="1"/>
          </p:cNvPicPr>
          <p:nvPr>
            <a:videoFile r:link="rId1"/>
          </p:nvPr>
        </p:nvPicPr>
        <p:blipFill>
          <a:blip r:embed="rId4"/>
          <a:stretch>
            <a:fillRect/>
          </a:stretch>
        </p:blipFill>
        <p:spPr>
          <a:xfrm>
            <a:off x="2657212" y="1001267"/>
            <a:ext cx="6877576" cy="5154437"/>
          </a:xfrm>
          <a:prstGeom prst="rect">
            <a:avLst/>
          </a:prstGeom>
        </p:spPr>
      </p:pic>
      <p:sp>
        <p:nvSpPr>
          <p:cNvPr id="6" name="Google Shape;231;g71ff586b96_2_113">
            <a:extLst>
              <a:ext uri="{FF2B5EF4-FFF2-40B4-BE49-F238E27FC236}">
                <a16:creationId xmlns:a16="http://schemas.microsoft.com/office/drawing/2014/main" id="{67CFA310-C9A5-49E4-8306-E143FB3476EA}"/>
              </a:ext>
            </a:extLst>
          </p:cNvPr>
          <p:cNvSpPr txBox="1">
            <a:spLocks/>
          </p:cNvSpPr>
          <p:nvPr/>
        </p:nvSpPr>
        <p:spPr>
          <a:xfrm>
            <a:off x="1274850" y="213094"/>
            <a:ext cx="9642300" cy="72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rtl="1">
              <a:lnSpc>
                <a:spcPct val="90000"/>
              </a:lnSpc>
              <a:buClr>
                <a:schemeClr val="dk1"/>
              </a:buClr>
              <a:buSzPts val="4400"/>
              <a:buFont typeface="Calibri"/>
              <a:buNone/>
              <a:defRPr sz="4400" b="1">
                <a:solidFill>
                  <a:srgbClr val="002060"/>
                </a:solidFill>
                <a:latin typeface="Varela Round"/>
                <a:ea typeface="Varela Round"/>
                <a:cs typeface="Varela Round"/>
                <a:sym typeface="Varela Round"/>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he-IL" dirty="0"/>
              <a:t>נאמנות למדינה</a:t>
            </a:r>
          </a:p>
        </p:txBody>
      </p:sp>
      <p:pic>
        <p:nvPicPr>
          <p:cNvPr id="8" name="Google Shape;247;p17">
            <a:extLst>
              <a:ext uri="{FF2B5EF4-FFF2-40B4-BE49-F238E27FC236}">
                <a16:creationId xmlns:a16="http://schemas.microsoft.com/office/drawing/2014/main" id="{26DCD252-8A9B-4800-B738-F8399A1DA021}"/>
              </a:ext>
            </a:extLst>
          </p:cNvPr>
          <p:cNvPicPr preferRelativeResize="0"/>
          <p:nvPr/>
        </p:nvPicPr>
        <p:blipFill rotWithShape="1">
          <a:blip r:embed="rId5">
            <a:alphaModFix/>
          </a:blip>
          <a:srcRect/>
          <a:stretch/>
        </p:blipFill>
        <p:spPr>
          <a:xfrm>
            <a:off x="275967" y="4506013"/>
            <a:ext cx="2073182" cy="1447014"/>
          </a:xfrm>
          <a:prstGeom prst="rect">
            <a:avLst/>
          </a:prstGeom>
          <a:noFill/>
          <a:ln>
            <a:noFill/>
          </a:ln>
        </p:spPr>
      </p:pic>
    </p:spTree>
    <p:extLst>
      <p:ext uri="{BB962C8B-B14F-4D97-AF65-F5344CB8AC3E}">
        <p14:creationId xmlns:p14="http://schemas.microsoft.com/office/powerpoint/2010/main" val="24709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4" name="Google Shape;254;p18" descr="Image result for זכויות האדם"/>
          <p:cNvSpPr/>
          <p:nvPr/>
        </p:nvSpPr>
        <p:spPr>
          <a:xfrm>
            <a:off x="246102" y="5394066"/>
            <a:ext cx="2329800" cy="1475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כותרת 2">
            <a:extLst>
              <a:ext uri="{FF2B5EF4-FFF2-40B4-BE49-F238E27FC236}">
                <a16:creationId xmlns:a16="http://schemas.microsoft.com/office/drawing/2014/main" id="{76B95C90-D7D7-4F9B-A739-E4550FCBDCBC}"/>
              </a:ext>
            </a:extLst>
          </p:cNvPr>
          <p:cNvSpPr>
            <a:spLocks noGrp="1"/>
          </p:cNvSpPr>
          <p:nvPr>
            <p:ph type="title"/>
          </p:nvPr>
        </p:nvSpPr>
        <p:spPr/>
        <p:txBody>
          <a:bodyPr/>
          <a:lstStyle/>
          <a:p>
            <a:r>
              <a:rPr lang="he-IL" sz="4200" dirty="0"/>
              <a:t>ההבדל בין חובות האדם לחובות האזרח</a:t>
            </a:r>
          </a:p>
        </p:txBody>
      </p:sp>
      <p:sp>
        <p:nvSpPr>
          <p:cNvPr id="12" name="תרשים זרימה: מסיים 11">
            <a:extLst>
              <a:ext uri="{FF2B5EF4-FFF2-40B4-BE49-F238E27FC236}">
                <a16:creationId xmlns:a16="http://schemas.microsoft.com/office/drawing/2014/main" id="{2EAE897A-384A-4ABF-9BE5-08917CD5D533}"/>
              </a:ext>
            </a:extLst>
          </p:cNvPr>
          <p:cNvSpPr/>
          <p:nvPr/>
        </p:nvSpPr>
        <p:spPr>
          <a:xfrm>
            <a:off x="6436078" y="1509498"/>
            <a:ext cx="5011672" cy="1599316"/>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rgbClr val="171616"/>
              </a:buClr>
              <a:buSzPts val="2800"/>
            </a:pPr>
            <a:r>
              <a:rPr lang="he-IL" sz="2200" dirty="0">
                <a:solidFill>
                  <a:schemeClr val="bg1"/>
                </a:solidFill>
                <a:latin typeface="Varela Round"/>
                <a:sym typeface="Varela Round"/>
              </a:rPr>
              <a:t>   חובות האדם חלות על כל אדם</a:t>
            </a:r>
            <a:endParaRPr lang="he-IL" sz="2200" dirty="0">
              <a:solidFill>
                <a:schemeClr val="bg1"/>
              </a:solidFill>
              <a:latin typeface="Varela Round"/>
              <a:sym typeface="Calibri"/>
            </a:endParaRPr>
          </a:p>
        </p:txBody>
      </p:sp>
      <p:sp>
        <p:nvSpPr>
          <p:cNvPr id="13" name="תרשים זרימה: מסיים 12">
            <a:extLst>
              <a:ext uri="{FF2B5EF4-FFF2-40B4-BE49-F238E27FC236}">
                <a16:creationId xmlns:a16="http://schemas.microsoft.com/office/drawing/2014/main" id="{6EEB405F-2CCB-45A5-B991-A8B5E4FFE0E9}"/>
              </a:ext>
            </a:extLst>
          </p:cNvPr>
          <p:cNvSpPr/>
          <p:nvPr/>
        </p:nvSpPr>
        <p:spPr>
          <a:xfrm>
            <a:off x="744251" y="1509498"/>
            <a:ext cx="5011672" cy="1599316"/>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rgbClr val="171616"/>
              </a:buClr>
              <a:buSzPts val="2800"/>
            </a:pPr>
            <a:r>
              <a:rPr lang="he-IL" sz="2200" dirty="0">
                <a:solidFill>
                  <a:schemeClr val="bg1"/>
                </a:solidFill>
                <a:latin typeface="Varela Round"/>
                <a:sym typeface="Varela Round"/>
              </a:rPr>
              <a:t>   חובות האזרח חלות </a:t>
            </a:r>
            <a:br>
              <a:rPr lang="en-US" sz="2200" dirty="0">
                <a:solidFill>
                  <a:schemeClr val="bg1"/>
                </a:solidFill>
                <a:latin typeface="Varela Round"/>
                <a:sym typeface="Varela Round"/>
              </a:rPr>
            </a:br>
            <a:r>
              <a:rPr lang="he-IL" sz="2200" dirty="0">
                <a:solidFill>
                  <a:schemeClr val="bg1"/>
                </a:solidFill>
                <a:latin typeface="Varela Round"/>
                <a:sym typeface="Varela Round"/>
              </a:rPr>
              <a:t>   רק על אזרחי המדינה </a:t>
            </a:r>
            <a:endParaRPr lang="he-IL" sz="2200" dirty="0">
              <a:solidFill>
                <a:schemeClr val="bg1"/>
              </a:solidFill>
              <a:latin typeface="Varela Rou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3" name="כותרת 2">
            <a:extLst>
              <a:ext uri="{FF2B5EF4-FFF2-40B4-BE49-F238E27FC236}">
                <a16:creationId xmlns:a16="http://schemas.microsoft.com/office/drawing/2014/main" id="{5A9BE655-6D2A-4A39-9BC3-61AE642A23EB}"/>
              </a:ext>
            </a:extLst>
          </p:cNvPr>
          <p:cNvSpPr>
            <a:spLocks noGrp="1"/>
          </p:cNvSpPr>
          <p:nvPr>
            <p:ph type="title"/>
          </p:nvPr>
        </p:nvSpPr>
        <p:spPr/>
        <p:txBody>
          <a:bodyPr/>
          <a:lstStyle/>
          <a:p>
            <a:r>
              <a:rPr lang="iw-IL" dirty="0"/>
              <a:t>האם יש קשר בין זכויות וחובות</a:t>
            </a:r>
            <a:endParaRPr lang="he-IL" dirty="0"/>
          </a:p>
        </p:txBody>
      </p:sp>
      <p:sp>
        <p:nvSpPr>
          <p:cNvPr id="10" name="תרשים זרימה: מסיים 9">
            <a:extLst>
              <a:ext uri="{FF2B5EF4-FFF2-40B4-BE49-F238E27FC236}">
                <a16:creationId xmlns:a16="http://schemas.microsoft.com/office/drawing/2014/main" id="{E59FF632-DB96-4415-B7F5-405F2B0623ED}"/>
              </a:ext>
            </a:extLst>
          </p:cNvPr>
          <p:cNvSpPr/>
          <p:nvPr/>
        </p:nvSpPr>
        <p:spPr>
          <a:xfrm>
            <a:off x="4986528" y="1277332"/>
            <a:ext cx="6689773" cy="2480898"/>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rgbClr val="171616"/>
              </a:buClr>
              <a:buSzPts val="2800"/>
            </a:pPr>
            <a:r>
              <a:rPr lang="he-IL" sz="2000" dirty="0">
                <a:solidFill>
                  <a:schemeClr val="bg1"/>
                </a:solidFill>
                <a:latin typeface="Varela Round"/>
              </a:rPr>
              <a:t>   זכויות טבעיות שיש לכל אדם,  למדינה דמוקרטית </a:t>
            </a:r>
            <a:br>
              <a:rPr lang="en-US" sz="2000" dirty="0">
                <a:solidFill>
                  <a:schemeClr val="bg1"/>
                </a:solidFill>
                <a:latin typeface="Varela Round"/>
              </a:rPr>
            </a:br>
            <a:r>
              <a:rPr lang="he-IL" sz="2000" dirty="0">
                <a:solidFill>
                  <a:schemeClr val="bg1"/>
                </a:solidFill>
                <a:latin typeface="Varela Round"/>
              </a:rPr>
              <a:t>   אין את הזכות לבטלן. </a:t>
            </a:r>
            <a:endParaRPr lang="he-IL" sz="2000" dirty="0">
              <a:solidFill>
                <a:schemeClr val="bg1"/>
              </a:solidFill>
              <a:latin typeface="Varela Round"/>
              <a:sym typeface="Varela Round"/>
            </a:endParaRPr>
          </a:p>
        </p:txBody>
      </p:sp>
      <p:sp>
        <p:nvSpPr>
          <p:cNvPr id="11" name="תרשים זרימה: מסיים 10">
            <a:extLst>
              <a:ext uri="{FF2B5EF4-FFF2-40B4-BE49-F238E27FC236}">
                <a16:creationId xmlns:a16="http://schemas.microsoft.com/office/drawing/2014/main" id="{5DDE1554-DEF1-4167-82C7-340CD08738D2}"/>
              </a:ext>
            </a:extLst>
          </p:cNvPr>
          <p:cNvSpPr/>
          <p:nvPr/>
        </p:nvSpPr>
        <p:spPr>
          <a:xfrm>
            <a:off x="670560" y="4076552"/>
            <a:ext cx="6633667" cy="2480898"/>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rgbClr val="171616"/>
              </a:buClr>
              <a:buSzPts val="2800"/>
            </a:pPr>
            <a:r>
              <a:rPr lang="he-IL" sz="2000" dirty="0">
                <a:solidFill>
                  <a:schemeClr val="bg1"/>
                </a:solidFill>
                <a:latin typeface="Varela Round"/>
              </a:rPr>
              <a:t>   כאשר אדם אינו ממלא את חובותיו (עבריין), </a:t>
            </a:r>
            <a:br>
              <a:rPr lang="en-US" sz="2000" dirty="0">
                <a:solidFill>
                  <a:schemeClr val="bg1"/>
                </a:solidFill>
                <a:latin typeface="Varela Round"/>
              </a:rPr>
            </a:br>
            <a:r>
              <a:rPr lang="he-IL" sz="2000" dirty="0">
                <a:solidFill>
                  <a:schemeClr val="bg1"/>
                </a:solidFill>
                <a:latin typeface="Varela Round"/>
              </a:rPr>
              <a:t>   הוא נענש בהתאם לעונש הכתוב בחוק. </a:t>
            </a:r>
            <a:br>
              <a:rPr lang="en-US" sz="2000" dirty="0">
                <a:solidFill>
                  <a:schemeClr val="bg1"/>
                </a:solidFill>
                <a:latin typeface="Varela Round"/>
              </a:rPr>
            </a:br>
            <a:r>
              <a:rPr lang="he-IL" sz="2000" dirty="0">
                <a:solidFill>
                  <a:schemeClr val="bg1"/>
                </a:solidFill>
                <a:latin typeface="Varela Round"/>
              </a:rPr>
              <a:t>   נשללת ממנו זכות שיש לה קשר ישיר לעבירה </a:t>
            </a:r>
            <a:br>
              <a:rPr lang="en-US" sz="2000" dirty="0">
                <a:solidFill>
                  <a:schemeClr val="bg1"/>
                </a:solidFill>
                <a:latin typeface="Varela Round"/>
              </a:rPr>
            </a:br>
            <a:r>
              <a:rPr lang="he-IL" sz="2000" dirty="0">
                <a:solidFill>
                  <a:schemeClr val="bg1"/>
                </a:solidFill>
                <a:latin typeface="Varela Round"/>
              </a:rPr>
              <a:t>   אותה ביצע.</a:t>
            </a:r>
            <a:endParaRPr lang="he-IL" sz="2000" dirty="0">
              <a:solidFill>
                <a:schemeClr val="bg1"/>
              </a:solidFill>
              <a:latin typeface="Varela Round"/>
              <a:sym typeface="Varela Rou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title"/>
          </p:nvPr>
        </p:nvSpPr>
        <p:spPr>
          <a:xfrm>
            <a:off x="0" y="213094"/>
            <a:ext cx="12192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4400"/>
              <a:buFont typeface="Varela Round"/>
              <a:buNone/>
            </a:pPr>
            <a:r>
              <a:rPr lang="iw-IL" dirty="0">
                <a:solidFill>
                  <a:schemeClr val="dk1"/>
                </a:solidFill>
              </a:rPr>
              <a:t>למשל</a:t>
            </a:r>
            <a:r>
              <a:rPr lang="he-IL" dirty="0">
                <a:solidFill>
                  <a:schemeClr val="dk1"/>
                </a:solidFill>
              </a:rPr>
              <a:t>:</a:t>
            </a:r>
            <a:endParaRPr dirty="0"/>
          </a:p>
        </p:txBody>
      </p:sp>
      <p:sp>
        <p:nvSpPr>
          <p:cNvPr id="4" name="תרשים זרימה: מסיים 3">
            <a:extLst>
              <a:ext uri="{FF2B5EF4-FFF2-40B4-BE49-F238E27FC236}">
                <a16:creationId xmlns:a16="http://schemas.microsoft.com/office/drawing/2014/main" id="{B6F89B52-3E9D-4448-88C3-887654AE4120}"/>
              </a:ext>
            </a:extLst>
          </p:cNvPr>
          <p:cNvSpPr/>
          <p:nvPr/>
        </p:nvSpPr>
        <p:spPr>
          <a:xfrm>
            <a:off x="2645664" y="1813977"/>
            <a:ext cx="7231562" cy="3157021"/>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lvl="0" algn="r" rtl="1">
              <a:lnSpc>
                <a:spcPct val="150000"/>
              </a:lnSpc>
              <a:buClr>
                <a:schemeClr val="lt1"/>
              </a:buClr>
              <a:buSzPts val="2800"/>
            </a:pPr>
            <a:r>
              <a:rPr lang="he-IL" sz="2000" dirty="0">
                <a:solidFill>
                  <a:schemeClr val="bg1"/>
                </a:solidFill>
                <a:latin typeface="Varela Round"/>
                <a:sym typeface="Varela Round"/>
              </a:rPr>
              <a:t>    רוצח שנשפט למאסר עולם ונשלח לכלא, נשללת ממנו </a:t>
            </a:r>
            <a:br>
              <a:rPr lang="en-US" sz="2000" dirty="0">
                <a:solidFill>
                  <a:schemeClr val="bg1"/>
                </a:solidFill>
                <a:latin typeface="Varela Round"/>
                <a:sym typeface="Varela Round"/>
              </a:rPr>
            </a:br>
            <a:r>
              <a:rPr lang="he-IL" sz="2000" dirty="0">
                <a:solidFill>
                  <a:schemeClr val="bg1"/>
                </a:solidFill>
                <a:latin typeface="Varela Round"/>
                <a:sym typeface="Varela Round"/>
              </a:rPr>
              <a:t>    הזכות לחופש התנועה. </a:t>
            </a:r>
            <a:br>
              <a:rPr lang="en-US" sz="2000" dirty="0">
                <a:solidFill>
                  <a:schemeClr val="bg1"/>
                </a:solidFill>
                <a:latin typeface="Varela Round"/>
                <a:sym typeface="Varela Round"/>
              </a:rPr>
            </a:br>
            <a:r>
              <a:rPr lang="he-IL" sz="2000" dirty="0">
                <a:solidFill>
                  <a:schemeClr val="bg1"/>
                </a:solidFill>
                <a:latin typeface="Varela Round"/>
                <a:sym typeface="Varela Round"/>
              </a:rPr>
              <a:t>    אולם, זכויות נוספות לחיים, לקניין,  ועוד לא נשללות.</a:t>
            </a:r>
          </a:p>
          <a:p>
            <a:pPr algn="r" rtl="1">
              <a:lnSpc>
                <a:spcPct val="150000"/>
              </a:lnSpc>
              <a:buClr>
                <a:srgbClr val="171616"/>
              </a:buClr>
              <a:buSzPts val="3000"/>
            </a:pPr>
            <a:endParaRPr lang="he-IL" sz="2000" dirty="0">
              <a:solidFill>
                <a:schemeClr val="bg1"/>
              </a:solidFill>
              <a:latin typeface="Varela Round"/>
              <a:sym typeface="Varela Rou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3"/>
          <p:cNvSpPr txBox="1">
            <a:spLocks noGrp="1"/>
          </p:cNvSpPr>
          <p:nvPr>
            <p:ph type="title"/>
          </p:nvPr>
        </p:nvSpPr>
        <p:spPr>
          <a:xfrm>
            <a:off x="0" y="0"/>
            <a:ext cx="121920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71616"/>
              </a:buClr>
              <a:buSzPts val="4400"/>
              <a:buFont typeface="Varela Round"/>
              <a:buNone/>
            </a:pPr>
            <a:r>
              <a:rPr lang="iw-IL" dirty="0">
                <a:solidFill>
                  <a:schemeClr val="tx1">
                    <a:lumMod val="90000"/>
                    <a:lumOff val="10000"/>
                  </a:schemeClr>
                </a:solidFill>
              </a:rPr>
              <a:t>מה למדנו ?</a:t>
            </a:r>
            <a:endParaRPr dirty="0">
              <a:solidFill>
                <a:schemeClr val="tx1">
                  <a:lumMod val="90000"/>
                  <a:lumOff val="10000"/>
                </a:schemeClr>
              </a:solidFill>
            </a:endParaRPr>
          </a:p>
        </p:txBody>
      </p:sp>
      <p:sp>
        <p:nvSpPr>
          <p:cNvPr id="6" name="מלבן: פינות מעוגלות 5">
            <a:extLst>
              <a:ext uri="{FF2B5EF4-FFF2-40B4-BE49-F238E27FC236}">
                <a16:creationId xmlns:a16="http://schemas.microsoft.com/office/drawing/2014/main" id="{E62F5AF2-6CFC-48C8-893B-100BF68E6518}"/>
              </a:ext>
            </a:extLst>
          </p:cNvPr>
          <p:cNvSpPr/>
          <p:nvPr/>
        </p:nvSpPr>
        <p:spPr>
          <a:xfrm>
            <a:off x="202905" y="3118464"/>
            <a:ext cx="6257598" cy="3526442"/>
          </a:xfrm>
          <a:prstGeom prst="roundRect">
            <a:avLst>
              <a:gd name="adj" fmla="val 4599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chemeClr val="bg1"/>
              </a:buClr>
              <a:buSzPts val="2800"/>
            </a:pPr>
            <a:r>
              <a:rPr lang="he-IL" sz="2400" b="1" dirty="0">
                <a:solidFill>
                  <a:schemeClr val="bg1"/>
                </a:solidFill>
              </a:rPr>
              <a:t>חובות האזרח - כלפי המדינה</a:t>
            </a:r>
          </a:p>
          <a:p>
            <a:pPr marL="342900" indent="-342900" algn="r" rtl="1">
              <a:lnSpc>
                <a:spcPct val="150000"/>
              </a:lnSpc>
              <a:buClr>
                <a:schemeClr val="bg1"/>
              </a:buClr>
              <a:buSzPts val="2800"/>
              <a:buFont typeface="Arial" panose="020B0604020202020204" pitchFamily="34" charset="0"/>
              <a:buChar char="•"/>
            </a:pPr>
            <a:r>
              <a:rPr lang="he-IL" sz="2000" dirty="0">
                <a:solidFill>
                  <a:schemeClr val="bg1"/>
                </a:solidFill>
                <a:latin typeface="Varela Round"/>
              </a:rPr>
              <a:t>לציית לחוקי המדינה</a:t>
            </a:r>
          </a:p>
          <a:p>
            <a:pPr marL="342900" indent="-342900" algn="r" rtl="1">
              <a:lnSpc>
                <a:spcPct val="150000"/>
              </a:lnSpc>
              <a:buClr>
                <a:schemeClr val="bg1"/>
              </a:buClr>
              <a:buSzPts val="2800"/>
              <a:buFont typeface="Arial" panose="020B0604020202020204" pitchFamily="34" charset="0"/>
              <a:buChar char="•"/>
            </a:pPr>
            <a:r>
              <a:rPr lang="he-IL" sz="2000" dirty="0">
                <a:solidFill>
                  <a:schemeClr val="bg1"/>
                </a:solidFill>
                <a:latin typeface="Varela Round"/>
              </a:rPr>
              <a:t>להשתתף בעיצוב החיים הציבוריים – </a:t>
            </a:r>
            <a:br>
              <a:rPr lang="en-US" sz="2000" dirty="0">
                <a:solidFill>
                  <a:schemeClr val="bg1"/>
                </a:solidFill>
                <a:latin typeface="Varela Round"/>
              </a:rPr>
            </a:br>
            <a:r>
              <a:rPr lang="he-IL" sz="2000" dirty="0">
                <a:solidFill>
                  <a:schemeClr val="bg1"/>
                </a:solidFill>
                <a:latin typeface="Varela Round"/>
              </a:rPr>
              <a:t>להצביע בבחירות, לבקר את השלטון ועוד.</a:t>
            </a:r>
          </a:p>
          <a:p>
            <a:pPr marL="342900" indent="-342900" algn="r" rtl="1">
              <a:lnSpc>
                <a:spcPct val="150000"/>
              </a:lnSpc>
              <a:buClr>
                <a:schemeClr val="bg1"/>
              </a:buClr>
              <a:buSzPts val="2800"/>
              <a:buFont typeface="Arial" panose="020B0604020202020204" pitchFamily="34" charset="0"/>
              <a:buChar char="•"/>
            </a:pPr>
            <a:r>
              <a:rPr lang="he-IL" sz="2000" dirty="0">
                <a:solidFill>
                  <a:schemeClr val="bg1"/>
                </a:solidFill>
                <a:latin typeface="Varela Round"/>
              </a:rPr>
              <a:t>להיות נאמן למדינה</a:t>
            </a:r>
          </a:p>
          <a:p>
            <a:pPr marL="342900" indent="-342900" algn="r" rtl="1">
              <a:lnSpc>
                <a:spcPct val="150000"/>
              </a:lnSpc>
              <a:buClr>
                <a:schemeClr val="bg1"/>
              </a:buClr>
              <a:buSzPts val="2800"/>
              <a:buFont typeface="Arial" panose="020B0604020202020204" pitchFamily="34" charset="0"/>
              <a:buChar char="•"/>
            </a:pPr>
            <a:r>
              <a:rPr lang="he-IL" sz="2000" dirty="0">
                <a:solidFill>
                  <a:schemeClr val="bg1"/>
                </a:solidFill>
                <a:latin typeface="Varela Round"/>
              </a:rPr>
              <a:t>לתרום לקהילה ולמדינה</a:t>
            </a:r>
            <a:endParaRPr lang="he-IL" sz="2000" dirty="0">
              <a:solidFill>
                <a:schemeClr val="bg1"/>
              </a:solidFill>
            </a:endParaRPr>
          </a:p>
        </p:txBody>
      </p:sp>
      <p:sp>
        <p:nvSpPr>
          <p:cNvPr id="14" name="מלבן: פינות מעוגלות 13">
            <a:extLst>
              <a:ext uri="{FF2B5EF4-FFF2-40B4-BE49-F238E27FC236}">
                <a16:creationId xmlns:a16="http://schemas.microsoft.com/office/drawing/2014/main" id="{F676B019-454E-4F6E-B240-34144471A241}"/>
              </a:ext>
            </a:extLst>
          </p:cNvPr>
          <p:cNvSpPr/>
          <p:nvPr/>
        </p:nvSpPr>
        <p:spPr>
          <a:xfrm>
            <a:off x="5731497" y="1071912"/>
            <a:ext cx="6257598" cy="2413421"/>
          </a:xfrm>
          <a:prstGeom prst="roundRect">
            <a:avLst>
              <a:gd name="adj" fmla="val 45947"/>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marL="185756" lvl="0" algn="r" rtl="1">
              <a:spcBef>
                <a:spcPts val="560"/>
              </a:spcBef>
              <a:buClr>
                <a:srgbClr val="171616"/>
              </a:buClr>
              <a:buSzPts val="2800"/>
            </a:pPr>
            <a:r>
              <a:rPr lang="he-IL" sz="2400" b="1" dirty="0">
                <a:solidFill>
                  <a:schemeClr val="bg1"/>
                </a:solidFill>
              </a:rPr>
              <a:t>חובות האדם - כלפי הזולת </a:t>
            </a:r>
            <a:endParaRPr lang="he-IL" sz="2400" b="1" dirty="0">
              <a:solidFill>
                <a:schemeClr val="bg1"/>
              </a:solidFill>
              <a:latin typeface="Varela Round"/>
            </a:endParaRPr>
          </a:p>
          <a:p>
            <a:pPr marL="342900" indent="-342900" algn="r" rtl="1">
              <a:lnSpc>
                <a:spcPct val="150000"/>
              </a:lnSpc>
              <a:buClr>
                <a:schemeClr val="bg1"/>
              </a:buClr>
              <a:buSzPts val="2800"/>
              <a:buFont typeface="Arial" panose="020B0604020202020204" pitchFamily="34" charset="0"/>
              <a:buChar char="•"/>
            </a:pPr>
            <a:r>
              <a:rPr lang="he-IL" sz="2000" dirty="0">
                <a:solidFill>
                  <a:schemeClr val="bg1"/>
                </a:solidFill>
                <a:latin typeface="Varela Round"/>
              </a:rPr>
              <a:t>לכבד את הזכויות של אדם אחר</a:t>
            </a:r>
          </a:p>
          <a:p>
            <a:pPr marL="342900" indent="-342900" algn="r" rtl="1">
              <a:lnSpc>
                <a:spcPct val="150000"/>
              </a:lnSpc>
              <a:buClr>
                <a:schemeClr val="bg1"/>
              </a:buClr>
              <a:buSzPts val="2800"/>
              <a:buFont typeface="Arial" panose="020B0604020202020204" pitchFamily="34" charset="0"/>
              <a:buChar char="•"/>
            </a:pPr>
            <a:r>
              <a:rPr lang="he-IL" sz="2000" dirty="0">
                <a:solidFill>
                  <a:schemeClr val="bg1"/>
                </a:solidFill>
                <a:latin typeface="Varela Round"/>
              </a:rPr>
              <a:t>לא פגוע בזכויות של אדם אחר</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4"/>
          <p:cNvSpPr txBox="1">
            <a:spLocks noGrp="1"/>
          </p:cNvSpPr>
          <p:nvPr>
            <p:ph type="ctrTitle"/>
          </p:nvPr>
        </p:nvSpPr>
        <p:spPr>
          <a:xfrm>
            <a:off x="339366" y="2168700"/>
            <a:ext cx="12192000" cy="12603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192A72"/>
              </a:buClr>
              <a:buSzPts val="6600"/>
              <a:buFont typeface="Varela Round"/>
              <a:buNone/>
            </a:pPr>
            <a:r>
              <a:rPr lang="iw-IL" dirty="0">
                <a:solidFill>
                  <a:srgbClr val="192A72"/>
                </a:solidFill>
              </a:rPr>
              <a:t>התנגשות בין זכויות</a:t>
            </a:r>
            <a:endParaRPr dirty="0">
              <a:solidFill>
                <a:srgbClr val="192A72"/>
              </a:solidFill>
            </a:endParaRPr>
          </a:p>
        </p:txBody>
      </p:sp>
      <p:sp>
        <p:nvSpPr>
          <p:cNvPr id="290" name="Google Shape;290;p24"/>
          <p:cNvSpPr/>
          <p:nvPr/>
        </p:nvSpPr>
        <p:spPr>
          <a:xfrm>
            <a:off x="4799875" y="4304991"/>
            <a:ext cx="2143200" cy="214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6" name="Google Shape;296;p22"/>
          <p:cNvPicPr preferRelativeResize="0"/>
          <p:nvPr/>
        </p:nvPicPr>
        <p:blipFill>
          <a:blip r:embed="rId3">
            <a:extLst>
              <a:ext uri="{28A0092B-C50C-407E-A947-70E740481C1C}">
                <a14:useLocalDpi xmlns:a14="http://schemas.microsoft.com/office/drawing/2010/main" val="0"/>
              </a:ext>
            </a:extLst>
          </a:blip>
          <a:stretch>
            <a:fillRect/>
          </a:stretch>
        </p:blipFill>
        <p:spPr>
          <a:xfrm>
            <a:off x="3544433" y="784656"/>
            <a:ext cx="4666117" cy="466611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25"/>
          <p:cNvSpPr txBox="1">
            <a:spLocks noGrp="1"/>
          </p:cNvSpPr>
          <p:nvPr>
            <p:ph type="body" idx="1"/>
          </p:nvPr>
        </p:nvSpPr>
        <p:spPr>
          <a:xfrm>
            <a:off x="541950" y="933094"/>
            <a:ext cx="10515600" cy="43512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1000"/>
              </a:spcBef>
              <a:spcAft>
                <a:spcPts val="0"/>
              </a:spcAft>
              <a:buClr>
                <a:schemeClr val="dk1"/>
              </a:buClr>
              <a:buSzPts val="2800"/>
              <a:buNone/>
            </a:pPr>
            <a:r>
              <a:rPr lang="he-IL" sz="2000" dirty="0"/>
              <a:t>קראו את הכתבה</a:t>
            </a:r>
            <a:endParaRPr sz="2000" dirty="0"/>
          </a:p>
          <a:p>
            <a:pPr marL="0" lvl="0" indent="0" algn="r" rtl="1">
              <a:lnSpc>
                <a:spcPct val="90000"/>
              </a:lnSpc>
              <a:spcBef>
                <a:spcPts val="1000"/>
              </a:spcBef>
              <a:spcAft>
                <a:spcPts val="0"/>
              </a:spcAft>
              <a:buClr>
                <a:schemeClr val="dk1"/>
              </a:buClr>
              <a:buSzPts val="2800"/>
              <a:buNone/>
            </a:pPr>
            <a:r>
              <a:rPr lang="iw-IL" sz="2000" dirty="0"/>
              <a:t>איזה זכויות אדם באות לידי ביטוי בכתבה?</a:t>
            </a:r>
            <a:endParaRPr sz="2000" dirty="0"/>
          </a:p>
          <a:p>
            <a:pPr marL="0" lvl="0" indent="0" algn="r" rtl="1">
              <a:lnSpc>
                <a:spcPct val="90000"/>
              </a:lnSpc>
              <a:spcBef>
                <a:spcPts val="1000"/>
              </a:spcBef>
              <a:spcAft>
                <a:spcPts val="0"/>
              </a:spcAft>
              <a:buClr>
                <a:schemeClr val="dk1"/>
              </a:buClr>
              <a:buSzPts val="2800"/>
              <a:buNone/>
            </a:pPr>
            <a:r>
              <a:rPr lang="iw-IL" sz="2000" dirty="0"/>
              <a:t>האם שתי הזכויות שזיהית יכולות להתקיים בו זמנית?</a:t>
            </a:r>
            <a:endParaRPr sz="2000" dirty="0"/>
          </a:p>
          <a:p>
            <a:pPr marL="0" lvl="0" indent="0" algn="r" rtl="1">
              <a:lnSpc>
                <a:spcPct val="90000"/>
              </a:lnSpc>
              <a:spcBef>
                <a:spcPts val="1000"/>
              </a:spcBef>
              <a:spcAft>
                <a:spcPts val="0"/>
              </a:spcAft>
              <a:buClr>
                <a:schemeClr val="dk1"/>
              </a:buClr>
              <a:buSzPts val="2800"/>
              <a:buNone/>
            </a:pPr>
            <a:endParaRPr dirty="0"/>
          </a:p>
        </p:txBody>
      </p:sp>
      <p:sp>
        <p:nvSpPr>
          <p:cNvPr id="3" name="כותרת 2">
            <a:extLst>
              <a:ext uri="{FF2B5EF4-FFF2-40B4-BE49-F238E27FC236}">
                <a16:creationId xmlns:a16="http://schemas.microsoft.com/office/drawing/2014/main" id="{C43D0F79-58AA-492E-A2F0-525996530DDC}"/>
              </a:ext>
            </a:extLst>
          </p:cNvPr>
          <p:cNvSpPr>
            <a:spLocks noGrp="1"/>
          </p:cNvSpPr>
          <p:nvPr>
            <p:ph type="title"/>
          </p:nvPr>
        </p:nvSpPr>
        <p:spPr/>
        <p:txBody>
          <a:bodyPr/>
          <a:lstStyle/>
          <a:p>
            <a:r>
              <a:rPr lang="he-IL" sz="4400" dirty="0"/>
              <a:t>משימה</a:t>
            </a:r>
          </a:p>
        </p:txBody>
      </p:sp>
      <p:pic>
        <p:nvPicPr>
          <p:cNvPr id="4" name="תמונה 3">
            <a:extLst>
              <a:ext uri="{FF2B5EF4-FFF2-40B4-BE49-F238E27FC236}">
                <a16:creationId xmlns:a16="http://schemas.microsoft.com/office/drawing/2014/main" id="{0A8FBDF6-FCC8-4610-996A-8D2C1B3713D0}"/>
              </a:ext>
            </a:extLst>
          </p:cNvPr>
          <p:cNvPicPr>
            <a:picLocks noChangeAspect="1"/>
          </p:cNvPicPr>
          <p:nvPr/>
        </p:nvPicPr>
        <p:blipFill>
          <a:blip r:embed="rId3"/>
          <a:stretch>
            <a:fillRect/>
          </a:stretch>
        </p:blipFill>
        <p:spPr>
          <a:xfrm>
            <a:off x="956581" y="1051646"/>
            <a:ext cx="2617891" cy="2783390"/>
          </a:xfrm>
          <a:prstGeom prst="rect">
            <a:avLst/>
          </a:prstGeom>
        </p:spPr>
      </p:pic>
      <p:pic>
        <p:nvPicPr>
          <p:cNvPr id="7" name="תמונה 6" descr="תמונה שמכילה אובייקט, שעון&#10;&#10;התיאור נוצר באופן אוטומטי">
            <a:extLst>
              <a:ext uri="{FF2B5EF4-FFF2-40B4-BE49-F238E27FC236}">
                <a16:creationId xmlns:a16="http://schemas.microsoft.com/office/drawing/2014/main" id="{4EC2F5EC-1736-4295-A226-A7091497E4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28" t="21296" r="8702"/>
          <a:stretch/>
        </p:blipFill>
        <p:spPr>
          <a:xfrm>
            <a:off x="5030482" y="2987432"/>
            <a:ext cx="3492500" cy="3124868"/>
          </a:xfrm>
          <a:prstGeom prst="rect">
            <a:avLst/>
          </a:prstGeom>
        </p:spPr>
      </p:pic>
      <p:sp>
        <p:nvSpPr>
          <p:cNvPr id="8" name="מלבן 7">
            <a:extLst>
              <a:ext uri="{FF2B5EF4-FFF2-40B4-BE49-F238E27FC236}">
                <a16:creationId xmlns:a16="http://schemas.microsoft.com/office/drawing/2014/main" id="{C5ED6915-DB18-4874-B602-8C1E85F1511D}"/>
              </a:ext>
            </a:extLst>
          </p:cNvPr>
          <p:cNvSpPr/>
          <p:nvPr/>
        </p:nvSpPr>
        <p:spPr>
          <a:xfrm>
            <a:off x="956581" y="3780425"/>
            <a:ext cx="2584362" cy="769441"/>
          </a:xfrm>
          <a:prstGeom prst="rect">
            <a:avLst/>
          </a:prstGeom>
        </p:spPr>
        <p:txBody>
          <a:bodyPr wrap="none">
            <a:spAutoFit/>
          </a:bodyPr>
          <a:lstStyle/>
          <a:p>
            <a:r>
              <a:rPr lang="he-IL" sz="4400" dirty="0">
                <a:solidFill>
                  <a:srgbClr val="192A72"/>
                </a:solidFill>
                <a:latin typeface="Varela Round" panose="00000500000000000000" pitchFamily="2" charset="-79"/>
                <a:cs typeface="Varela Round" panose="00000500000000000000" pitchFamily="2" charset="-79"/>
              </a:rPr>
              <a:t>סרקו אותי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926592" y="213094"/>
            <a:ext cx="13789152"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dirty="0"/>
              <a:t>זכויות האדם</a:t>
            </a:r>
            <a:endParaRPr dirty="0"/>
          </a:p>
        </p:txBody>
      </p:sp>
      <p:sp>
        <p:nvSpPr>
          <p:cNvPr id="113" name="Google Shape;113;p3"/>
          <p:cNvSpPr txBox="1"/>
          <p:nvPr/>
        </p:nvSpPr>
        <p:spPr>
          <a:xfrm>
            <a:off x="1050021" y="1472223"/>
            <a:ext cx="7352907" cy="4834309"/>
          </a:xfrm>
          <a:prstGeom prst="rect">
            <a:avLst/>
          </a:prstGeom>
          <a:noFill/>
          <a:ln>
            <a:noFill/>
          </a:ln>
        </p:spPr>
        <p:txBody>
          <a:bodyPr spcFirstLastPara="1" wrap="square" lIns="91425" tIns="91425" rIns="91425" bIns="91425" anchor="t" anchorCtr="0">
            <a:noAutofit/>
          </a:bodyPr>
          <a:lstStyle/>
          <a:p>
            <a:pPr marL="457200" marR="0" lvl="0" indent="-419100" algn="r" rtl="1">
              <a:lnSpc>
                <a:spcPct val="150000"/>
              </a:lnSpc>
              <a:spcBef>
                <a:spcPts val="0"/>
              </a:spcBef>
              <a:spcAft>
                <a:spcPts val="0"/>
              </a:spcAft>
              <a:buClr>
                <a:schemeClr val="dk1"/>
              </a:buClr>
              <a:buSzPts val="3000"/>
              <a:buFont typeface="Arial"/>
              <a:buChar char="●"/>
            </a:pPr>
            <a:r>
              <a:rPr lang="iw-IL" sz="2000" b="0" i="0" u="none" strike="noStrike" cap="none" dirty="0">
                <a:solidFill>
                  <a:schemeClr val="dk1"/>
                </a:solidFill>
                <a:latin typeface="Arial"/>
                <a:ea typeface="Arial"/>
                <a:cs typeface="+mj-cs"/>
                <a:sym typeface="Arial"/>
              </a:rPr>
              <a:t>זכויות טבעיות שיש לכל אדם מעצם היותו אדם.</a:t>
            </a:r>
            <a:endParaRPr sz="2000" b="0" i="0" u="none" strike="noStrike" cap="none" dirty="0">
              <a:solidFill>
                <a:schemeClr val="dk1"/>
              </a:solidFill>
              <a:latin typeface="Arial"/>
              <a:ea typeface="Arial"/>
              <a:cs typeface="+mj-cs"/>
              <a:sym typeface="Arial"/>
            </a:endParaRPr>
          </a:p>
          <a:p>
            <a:pPr marL="457200" marR="0" lvl="0" indent="-419100" algn="r" rtl="1">
              <a:lnSpc>
                <a:spcPct val="150000"/>
              </a:lnSpc>
              <a:spcBef>
                <a:spcPts val="0"/>
              </a:spcBef>
              <a:spcAft>
                <a:spcPts val="0"/>
              </a:spcAft>
              <a:buClr>
                <a:schemeClr val="dk1"/>
              </a:buClr>
              <a:buSzPts val="3000"/>
              <a:buFont typeface="Arial"/>
              <a:buChar char="●"/>
            </a:pPr>
            <a:r>
              <a:rPr lang="iw-IL" sz="2000" b="0" i="0" u="none" strike="noStrike" cap="none" dirty="0">
                <a:solidFill>
                  <a:schemeClr val="dk1"/>
                </a:solidFill>
                <a:latin typeface="Arial"/>
                <a:ea typeface="Arial"/>
                <a:cs typeface="+mj-cs"/>
                <a:sym typeface="Arial"/>
              </a:rPr>
              <a:t>זכויות אלה לא ניתנות על ידי השלטון </a:t>
            </a:r>
            <a:br>
              <a:rPr lang="en-US" sz="2000" b="0" i="0" u="none" strike="noStrike" cap="none" dirty="0">
                <a:solidFill>
                  <a:schemeClr val="dk1"/>
                </a:solidFill>
                <a:latin typeface="Arial"/>
                <a:ea typeface="Arial"/>
                <a:cs typeface="+mj-cs"/>
                <a:sym typeface="Arial"/>
              </a:rPr>
            </a:br>
            <a:r>
              <a:rPr lang="iw-IL" sz="2000" b="0" i="0" u="none" strike="noStrike" cap="none" dirty="0">
                <a:solidFill>
                  <a:schemeClr val="dk1"/>
                </a:solidFill>
                <a:latin typeface="Arial"/>
                <a:ea typeface="Arial"/>
                <a:cs typeface="+mj-cs"/>
                <a:sym typeface="Arial"/>
              </a:rPr>
              <a:t>ולכן אינן תלויות בו.</a:t>
            </a:r>
            <a:endParaRPr sz="2000" b="0" i="0" u="none" strike="noStrike" cap="none" dirty="0">
              <a:solidFill>
                <a:schemeClr val="dk1"/>
              </a:solidFill>
              <a:latin typeface="Arial"/>
              <a:ea typeface="Arial"/>
              <a:cs typeface="+mj-cs"/>
              <a:sym typeface="Arial"/>
            </a:endParaRPr>
          </a:p>
          <a:p>
            <a:pPr marL="457200" marR="0" lvl="0" indent="-419100" algn="r" rtl="1">
              <a:lnSpc>
                <a:spcPct val="150000"/>
              </a:lnSpc>
              <a:spcBef>
                <a:spcPts val="0"/>
              </a:spcBef>
              <a:spcAft>
                <a:spcPts val="0"/>
              </a:spcAft>
              <a:buClr>
                <a:schemeClr val="dk1"/>
              </a:buClr>
              <a:buSzPts val="3000"/>
              <a:buFont typeface="Arial"/>
              <a:buChar char="●"/>
            </a:pPr>
            <a:r>
              <a:rPr lang="iw-IL" sz="2000" b="0" i="0" u="none" strike="noStrike" cap="none" dirty="0">
                <a:solidFill>
                  <a:schemeClr val="dk1"/>
                </a:solidFill>
                <a:latin typeface="Arial"/>
                <a:ea typeface="Arial"/>
                <a:cs typeface="+mj-cs"/>
                <a:sym typeface="Arial"/>
              </a:rPr>
              <a:t>על השלטון לדאוג שהאדם יוכל לממש את זכויותיו.</a:t>
            </a:r>
            <a:endParaRPr sz="2000" b="0" i="0" u="none" strike="noStrike" cap="none" dirty="0">
              <a:solidFill>
                <a:schemeClr val="dk1"/>
              </a:solidFill>
              <a:latin typeface="Arial"/>
              <a:ea typeface="Arial"/>
              <a:cs typeface="+mj-cs"/>
              <a:sym typeface="Arial"/>
            </a:endParaRPr>
          </a:p>
          <a:p>
            <a:pPr marL="457200" marR="0" lvl="0" indent="-419100" algn="r" rtl="1">
              <a:lnSpc>
                <a:spcPct val="150000"/>
              </a:lnSpc>
              <a:spcBef>
                <a:spcPts val="0"/>
              </a:spcBef>
              <a:spcAft>
                <a:spcPts val="0"/>
              </a:spcAft>
              <a:buClr>
                <a:schemeClr val="dk1"/>
              </a:buClr>
              <a:buSzPts val="3000"/>
              <a:buFont typeface="Arial"/>
              <a:buChar char="●"/>
            </a:pPr>
            <a:r>
              <a:rPr lang="iw-IL" sz="2000" b="0" i="0" u="none" strike="noStrike" cap="none" dirty="0">
                <a:solidFill>
                  <a:schemeClr val="dk1"/>
                </a:solidFill>
                <a:latin typeface="Arial"/>
                <a:ea typeface="Arial"/>
                <a:cs typeface="+mj-cs"/>
                <a:sym typeface="Arial"/>
              </a:rPr>
              <a:t>זכויות האדם הן:</a:t>
            </a:r>
            <a:r>
              <a:rPr lang="he-IL" sz="2000" b="0" i="0" u="none" strike="noStrike" cap="none" dirty="0">
                <a:solidFill>
                  <a:schemeClr val="dk1"/>
                </a:solidFill>
                <a:latin typeface="Arial"/>
                <a:ea typeface="Arial"/>
                <a:cs typeface="+mj-cs"/>
                <a:sym typeface="Arial"/>
              </a:rPr>
              <a:t> </a:t>
            </a:r>
            <a:r>
              <a:rPr lang="iw-IL" sz="2000" b="0" i="0" u="none" strike="noStrike" cap="none" dirty="0">
                <a:solidFill>
                  <a:schemeClr val="dk1"/>
                </a:solidFill>
                <a:latin typeface="Arial"/>
                <a:ea typeface="Arial"/>
                <a:cs typeface="+mj-cs"/>
                <a:sym typeface="Arial"/>
              </a:rPr>
              <a:t>חיים ובטחון</a:t>
            </a:r>
            <a:r>
              <a:rPr lang="he-IL" sz="2000" b="0" i="0" u="none" strike="noStrike" cap="none" dirty="0">
                <a:solidFill>
                  <a:schemeClr val="dk1"/>
                </a:solidFill>
                <a:latin typeface="Arial"/>
                <a:ea typeface="Arial"/>
                <a:cs typeface="+mj-cs"/>
                <a:sym typeface="Arial"/>
              </a:rPr>
              <a:t>, </a:t>
            </a:r>
            <a:r>
              <a:rPr lang="iw-IL" sz="2000" b="0" i="0" u="none" strike="noStrike" cap="none" dirty="0">
                <a:solidFill>
                  <a:schemeClr val="dk1"/>
                </a:solidFill>
                <a:latin typeface="Arial"/>
                <a:ea typeface="Arial"/>
                <a:cs typeface="+mj-cs"/>
                <a:sym typeface="Arial"/>
              </a:rPr>
              <a:t>קניין</a:t>
            </a:r>
            <a:r>
              <a:rPr lang="he-IL" sz="2000" b="0" i="0" u="none" strike="noStrike" cap="none" dirty="0">
                <a:solidFill>
                  <a:schemeClr val="dk1"/>
                </a:solidFill>
                <a:latin typeface="Arial"/>
                <a:ea typeface="Arial"/>
                <a:cs typeface="+mj-cs"/>
                <a:sym typeface="Arial"/>
              </a:rPr>
              <a:t>, </a:t>
            </a:r>
            <a:r>
              <a:rPr lang="iw-IL" sz="2000" b="0" i="0" u="none" strike="noStrike" cap="none" dirty="0">
                <a:solidFill>
                  <a:schemeClr val="dk1"/>
                </a:solidFill>
                <a:latin typeface="Arial"/>
                <a:ea typeface="Arial"/>
                <a:cs typeface="+mj-cs"/>
                <a:sym typeface="Arial"/>
              </a:rPr>
              <a:t>חירות</a:t>
            </a:r>
            <a:r>
              <a:rPr lang="he-IL" sz="2000" b="0" i="0" u="none" strike="noStrike" cap="none" dirty="0">
                <a:solidFill>
                  <a:schemeClr val="dk1"/>
                </a:solidFill>
                <a:latin typeface="Arial"/>
                <a:ea typeface="Arial"/>
                <a:cs typeface="+mj-cs"/>
                <a:sym typeface="Arial"/>
              </a:rPr>
              <a:t>, </a:t>
            </a:r>
            <a:r>
              <a:rPr lang="iw-IL" sz="2000" b="0" i="0" u="none" strike="noStrike" cap="none" dirty="0">
                <a:solidFill>
                  <a:schemeClr val="dk1"/>
                </a:solidFill>
                <a:latin typeface="Arial"/>
                <a:ea typeface="Arial"/>
                <a:cs typeface="+mj-cs"/>
                <a:sym typeface="Arial"/>
              </a:rPr>
              <a:t>שוויון</a:t>
            </a:r>
            <a:r>
              <a:rPr lang="he-IL" sz="2000" b="0" i="0" u="none" strike="noStrike" cap="none" dirty="0">
                <a:solidFill>
                  <a:schemeClr val="dk1"/>
                </a:solidFill>
                <a:latin typeface="Arial"/>
                <a:ea typeface="Arial"/>
                <a:cs typeface="+mj-cs"/>
                <a:sym typeface="Arial"/>
              </a:rPr>
              <a:t>, </a:t>
            </a:r>
            <a:r>
              <a:rPr lang="iw-IL" sz="2000" b="0" i="0" u="none" strike="noStrike" cap="none" dirty="0">
                <a:solidFill>
                  <a:schemeClr val="dk1"/>
                </a:solidFill>
                <a:latin typeface="Arial"/>
                <a:ea typeface="Arial"/>
                <a:cs typeface="+mj-cs"/>
                <a:sym typeface="Arial"/>
              </a:rPr>
              <a:t>כבוד והליך משפטי הוגן.</a:t>
            </a:r>
            <a:endParaRPr sz="2000" b="0" i="0" u="none" strike="noStrike" cap="none" dirty="0">
              <a:solidFill>
                <a:schemeClr val="dk1"/>
              </a:solidFill>
              <a:latin typeface="Arial"/>
              <a:ea typeface="Arial"/>
              <a:cs typeface="+mj-cs"/>
              <a:sym typeface="Arial"/>
            </a:endParaRPr>
          </a:p>
        </p:txBody>
      </p:sp>
      <p:sp>
        <p:nvSpPr>
          <p:cNvPr id="114" name="Google Shape;114;p3" descr="Image result for זכויות האדם"/>
          <p:cNvSpPr/>
          <p:nvPr/>
        </p:nvSpPr>
        <p:spPr>
          <a:xfrm>
            <a:off x="2" y="5382491"/>
            <a:ext cx="2329800" cy="1475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71ff586b96_1_50"/>
          <p:cNvSpPr txBox="1">
            <a:spLocks noGrp="1"/>
          </p:cNvSpPr>
          <p:nvPr>
            <p:ph type="title"/>
          </p:nvPr>
        </p:nvSpPr>
        <p:spPr>
          <a:xfrm>
            <a:off x="0" y="0"/>
            <a:ext cx="12192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he-IL" sz="4400" dirty="0"/>
              <a:t>אותו דבר</a:t>
            </a:r>
            <a:endParaRPr sz="4400" dirty="0"/>
          </a:p>
        </p:txBody>
      </p:sp>
      <p:sp>
        <p:nvSpPr>
          <p:cNvPr id="308" name="Google Shape;308;g71ff586b96_1_5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r" rtl="1">
              <a:spcBef>
                <a:spcPts val="1000"/>
              </a:spcBef>
              <a:spcAft>
                <a:spcPts val="0"/>
              </a:spcAft>
              <a:buClr>
                <a:schemeClr val="dk1"/>
              </a:buClr>
              <a:buSzPts val="2800"/>
              <a:buNone/>
            </a:pPr>
            <a:r>
              <a:rPr lang="iw-IL" sz="2000" dirty="0"/>
              <a:t>איזה זכויות אדם באות לידי ביטוי בכתבה?</a:t>
            </a:r>
            <a:endParaRPr sz="2000" dirty="0"/>
          </a:p>
          <a:p>
            <a:pPr marL="0" lvl="0" indent="0" algn="r" rtl="1">
              <a:spcBef>
                <a:spcPts val="1000"/>
              </a:spcBef>
              <a:spcAft>
                <a:spcPts val="0"/>
              </a:spcAft>
              <a:buClr>
                <a:schemeClr val="dk1"/>
              </a:buClr>
              <a:buSzPts val="2800"/>
              <a:buNone/>
            </a:pPr>
            <a:r>
              <a:rPr lang="iw-IL" sz="2000" dirty="0"/>
              <a:t>בכתבה באות לידי ביטוי שתי זכויות:</a:t>
            </a:r>
            <a:endParaRPr sz="2000" dirty="0"/>
          </a:p>
          <a:p>
            <a:pPr marL="0" lvl="0" indent="0" algn="r" rtl="1">
              <a:spcBef>
                <a:spcPts val="1000"/>
              </a:spcBef>
              <a:spcAft>
                <a:spcPts val="0"/>
              </a:spcAft>
              <a:buClr>
                <a:schemeClr val="dk1"/>
              </a:buClr>
              <a:buSzPts val="2800"/>
              <a:buNone/>
            </a:pPr>
            <a:r>
              <a:rPr lang="iw-IL" sz="2000" dirty="0"/>
              <a:t>חופש התנועה- תושבי מדינת ישראל מתבקשים להישאר בבתים </a:t>
            </a:r>
            <a:br>
              <a:rPr lang="en-US" sz="2000" dirty="0"/>
            </a:br>
            <a:r>
              <a:rPr lang="iw-IL" sz="2000" dirty="0"/>
              <a:t>ולצאת רק במקרים מסויימים כמו : רכישת מזון, עבודה חיונית ועוד.</a:t>
            </a:r>
            <a:endParaRPr sz="2000" dirty="0"/>
          </a:p>
          <a:p>
            <a:pPr marL="0" lvl="0" indent="0" algn="r" rtl="1">
              <a:spcBef>
                <a:spcPts val="1000"/>
              </a:spcBef>
              <a:spcAft>
                <a:spcPts val="0"/>
              </a:spcAft>
              <a:buClr>
                <a:schemeClr val="dk1"/>
              </a:buClr>
              <a:buSzPts val="2800"/>
              <a:buNone/>
            </a:pPr>
            <a:r>
              <a:rPr lang="iw-IL" sz="2000" dirty="0"/>
              <a:t>הזכות לחיים וביטחון- המדינה מגנה על תושבי המדינה ודואגת לחייהם</a:t>
            </a:r>
            <a:r>
              <a:rPr lang="he-IL" sz="2000" dirty="0"/>
              <a:t>. </a:t>
            </a:r>
            <a:br>
              <a:rPr lang="en-US" sz="2000" dirty="0"/>
            </a:br>
            <a:r>
              <a:rPr lang="iw-IL" sz="2000" dirty="0"/>
              <a:t>המדינה מנסה להילחם בהתפשטות נגיף הקורונה שגורם לפגיעה בחייהם </a:t>
            </a:r>
            <a:br>
              <a:rPr lang="en-US" sz="2000" dirty="0"/>
            </a:br>
            <a:r>
              <a:rPr lang="iw-IL" sz="2000" dirty="0"/>
              <a:t>של בני האדם.</a:t>
            </a:r>
            <a:r>
              <a:rPr lang="he-IL" sz="2000" dirty="0"/>
              <a:t> </a:t>
            </a:r>
            <a:endParaRPr sz="2000" dirty="0"/>
          </a:p>
          <a:p>
            <a:pPr marL="0" lvl="0" indent="0" algn="r" rtl="1">
              <a:lnSpc>
                <a:spcPct val="90000"/>
              </a:lnSpc>
              <a:spcBef>
                <a:spcPts val="1000"/>
              </a:spcBef>
              <a:spcAft>
                <a:spcPts val="0"/>
              </a:spcAft>
              <a:buClr>
                <a:schemeClr val="dk1"/>
              </a:buClr>
              <a:buSzPts val="2800"/>
              <a:buNone/>
            </a:pPr>
            <a:endParaRPr sz="2000" dirty="0"/>
          </a:p>
          <a:p>
            <a:pPr marL="0" lvl="0" indent="0" algn="r" rtl="1">
              <a:lnSpc>
                <a:spcPct val="90000"/>
              </a:lnSpc>
              <a:spcBef>
                <a:spcPts val="1000"/>
              </a:spcBef>
              <a:spcAft>
                <a:spcPts val="0"/>
              </a:spcAft>
              <a:buClr>
                <a:schemeClr val="dk1"/>
              </a:buClr>
              <a:buSzPts val="2800"/>
              <a:buNone/>
            </a:pPr>
            <a:endParaRPr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g71ff586b96_1_55"/>
          <p:cNvSpPr txBox="1">
            <a:spLocks noGrp="1"/>
          </p:cNvSpPr>
          <p:nvPr>
            <p:ph type="body" idx="1"/>
          </p:nvPr>
        </p:nvSpPr>
        <p:spPr>
          <a:xfrm>
            <a:off x="1" y="1561520"/>
            <a:ext cx="12192000" cy="609031"/>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1000"/>
              </a:spcBef>
              <a:spcAft>
                <a:spcPts val="0"/>
              </a:spcAft>
              <a:buClr>
                <a:schemeClr val="dk1"/>
              </a:buClr>
              <a:buSzPts val="2800"/>
              <a:buNone/>
            </a:pPr>
            <a:r>
              <a:rPr lang="iw-IL" dirty="0">
                <a:solidFill>
                  <a:srgbClr val="192A72"/>
                </a:solidFill>
              </a:rPr>
              <a:t>שתי הזכויות </a:t>
            </a:r>
            <a:r>
              <a:rPr lang="iw-IL" sz="3000" b="1" dirty="0">
                <a:solidFill>
                  <a:srgbClr val="12B4BC"/>
                </a:solidFill>
              </a:rPr>
              <a:t>אינן</a:t>
            </a:r>
            <a:r>
              <a:rPr lang="iw-IL" dirty="0">
                <a:solidFill>
                  <a:srgbClr val="192A72"/>
                </a:solidFill>
              </a:rPr>
              <a:t> יכולות להתקיים בו זמנית.</a:t>
            </a:r>
            <a:endParaRPr dirty="0">
              <a:solidFill>
                <a:srgbClr val="192A72"/>
              </a:solidFill>
            </a:endParaRPr>
          </a:p>
        </p:txBody>
      </p:sp>
      <p:sp>
        <p:nvSpPr>
          <p:cNvPr id="3" name="כותרת 2">
            <a:extLst>
              <a:ext uri="{FF2B5EF4-FFF2-40B4-BE49-F238E27FC236}">
                <a16:creationId xmlns:a16="http://schemas.microsoft.com/office/drawing/2014/main" id="{00B5F8AA-BF54-410B-BA81-3B10584B5D29}"/>
              </a:ext>
            </a:extLst>
          </p:cNvPr>
          <p:cNvSpPr>
            <a:spLocks noGrp="1"/>
          </p:cNvSpPr>
          <p:nvPr>
            <p:ph type="title"/>
          </p:nvPr>
        </p:nvSpPr>
        <p:spPr/>
        <p:txBody>
          <a:bodyPr/>
          <a:lstStyle/>
          <a:p>
            <a:br>
              <a:rPr lang="iw-IL" sz="4400" dirty="0">
                <a:solidFill>
                  <a:srgbClr val="192A72"/>
                </a:solidFill>
              </a:rPr>
            </a:br>
            <a:r>
              <a:rPr lang="iw-IL" sz="4400" dirty="0">
                <a:solidFill>
                  <a:srgbClr val="192A72"/>
                </a:solidFill>
              </a:rPr>
              <a:t>האם שתי הזכויות שזיהית יכולות </a:t>
            </a:r>
            <a:br>
              <a:rPr lang="en-US" sz="4400" dirty="0">
                <a:solidFill>
                  <a:srgbClr val="192A72"/>
                </a:solidFill>
              </a:rPr>
            </a:br>
            <a:r>
              <a:rPr lang="iw-IL" sz="4400" dirty="0">
                <a:solidFill>
                  <a:srgbClr val="192A72"/>
                </a:solidFill>
              </a:rPr>
              <a:t>להתקיים בו זמנית?</a:t>
            </a:r>
            <a:endParaRPr lang="he-IL" sz="4400" dirty="0">
              <a:solidFill>
                <a:srgbClr val="192A72"/>
              </a:solidFill>
            </a:endParaRPr>
          </a:p>
        </p:txBody>
      </p:sp>
      <p:sp>
        <p:nvSpPr>
          <p:cNvPr id="11" name="תרשים זרימה: מסיים 10">
            <a:extLst>
              <a:ext uri="{FF2B5EF4-FFF2-40B4-BE49-F238E27FC236}">
                <a16:creationId xmlns:a16="http://schemas.microsoft.com/office/drawing/2014/main" id="{1C45D8F5-1E1D-4A07-97EE-32AB39F9F9DD}"/>
              </a:ext>
            </a:extLst>
          </p:cNvPr>
          <p:cNvSpPr/>
          <p:nvPr/>
        </p:nvSpPr>
        <p:spPr>
          <a:xfrm>
            <a:off x="6305226" y="2579097"/>
            <a:ext cx="4570193" cy="139249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lvl="0" algn="r" rtl="1">
              <a:lnSpc>
                <a:spcPct val="90000"/>
              </a:lnSpc>
              <a:buClr>
                <a:schemeClr val="dk1"/>
              </a:buClr>
              <a:buSzPts val="2800"/>
            </a:pPr>
            <a:r>
              <a:rPr lang="he-IL" sz="2000" b="1" dirty="0">
                <a:solidFill>
                  <a:schemeClr val="bg1"/>
                </a:solidFill>
                <a:latin typeface="Varela Round"/>
                <a:ea typeface="Varela Round"/>
                <a:sym typeface="Varela Round"/>
              </a:rPr>
              <a:t>   </a:t>
            </a:r>
            <a:r>
              <a:rPr lang="he-IL" sz="2000" b="1" u="sng" dirty="0">
                <a:solidFill>
                  <a:schemeClr val="bg1"/>
                </a:solidFill>
                <a:latin typeface="Varela Round"/>
                <a:ea typeface="Varela Round"/>
                <a:sym typeface="Varela Round"/>
              </a:rPr>
              <a:t>חופש התנועה</a:t>
            </a:r>
            <a:r>
              <a:rPr lang="he-IL" sz="2000" b="1" dirty="0">
                <a:solidFill>
                  <a:schemeClr val="bg1"/>
                </a:solidFill>
                <a:latin typeface="Varela Round"/>
                <a:ea typeface="Varela Round"/>
                <a:sym typeface="Varela Round"/>
              </a:rPr>
              <a:t> </a:t>
            </a:r>
            <a:r>
              <a:rPr lang="he-IL" sz="2000" dirty="0">
                <a:solidFill>
                  <a:schemeClr val="bg1"/>
                </a:solidFill>
                <a:latin typeface="Varela Round"/>
                <a:ea typeface="Varela Round"/>
                <a:sym typeface="Varela Round"/>
              </a:rPr>
              <a:t>פירושו שלכל </a:t>
            </a:r>
            <a:br>
              <a:rPr lang="en-US" sz="2000" dirty="0">
                <a:solidFill>
                  <a:schemeClr val="bg1"/>
                </a:solidFill>
                <a:latin typeface="Varela Round"/>
                <a:ea typeface="Varela Round"/>
                <a:sym typeface="Varela Round"/>
              </a:rPr>
            </a:br>
            <a:r>
              <a:rPr lang="he-IL" sz="2000" dirty="0">
                <a:solidFill>
                  <a:schemeClr val="bg1"/>
                </a:solidFill>
                <a:latin typeface="Varela Round"/>
                <a:ea typeface="Varela Round"/>
                <a:sym typeface="Varela Round"/>
              </a:rPr>
              <a:t>   אדם יש זכות יכול לנוע בחופשיות.</a:t>
            </a:r>
            <a:endParaRPr lang="he-IL" sz="2000" dirty="0">
              <a:solidFill>
                <a:schemeClr val="bg1"/>
              </a:solidFill>
            </a:endParaRPr>
          </a:p>
        </p:txBody>
      </p:sp>
      <p:sp>
        <p:nvSpPr>
          <p:cNvPr id="12" name="תרשים זרימה: מסיים 11">
            <a:extLst>
              <a:ext uri="{FF2B5EF4-FFF2-40B4-BE49-F238E27FC236}">
                <a16:creationId xmlns:a16="http://schemas.microsoft.com/office/drawing/2014/main" id="{983917E2-97B0-4960-9155-3E6107930370}"/>
              </a:ext>
            </a:extLst>
          </p:cNvPr>
          <p:cNvSpPr/>
          <p:nvPr/>
        </p:nvSpPr>
        <p:spPr>
          <a:xfrm>
            <a:off x="838200" y="2606669"/>
            <a:ext cx="4570193" cy="139249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lvl="0" algn="r" rtl="1">
              <a:lnSpc>
                <a:spcPct val="90000"/>
              </a:lnSpc>
              <a:buClr>
                <a:schemeClr val="dk1"/>
              </a:buClr>
              <a:buSzPts val="2800"/>
            </a:pPr>
            <a:r>
              <a:rPr lang="he-IL" sz="2000" b="1" dirty="0">
                <a:solidFill>
                  <a:schemeClr val="bg1"/>
                </a:solidFill>
                <a:latin typeface="Varela Round"/>
                <a:ea typeface="Varela Round"/>
                <a:sym typeface="Varela Round"/>
              </a:rPr>
              <a:t>   </a:t>
            </a:r>
            <a:r>
              <a:rPr lang="he-IL" sz="2000" b="1" u="sng" dirty="0">
                <a:solidFill>
                  <a:schemeClr val="bg1"/>
                </a:solidFill>
                <a:latin typeface="Varela Round"/>
                <a:ea typeface="Varela Round"/>
                <a:sym typeface="Varela Round"/>
              </a:rPr>
              <a:t>הזכות לחיים וביטחון</a:t>
            </a:r>
            <a:r>
              <a:rPr lang="he-IL" sz="2000" b="1" dirty="0">
                <a:solidFill>
                  <a:schemeClr val="bg1"/>
                </a:solidFill>
                <a:latin typeface="Varela Round"/>
                <a:ea typeface="Varela Round"/>
                <a:sym typeface="Varela Round"/>
              </a:rPr>
              <a:t> </a:t>
            </a:r>
            <a:r>
              <a:rPr lang="he-IL" sz="2000" dirty="0">
                <a:solidFill>
                  <a:schemeClr val="bg1"/>
                </a:solidFill>
                <a:latin typeface="Varela Round"/>
                <a:ea typeface="Varela Round"/>
                <a:sym typeface="Varela Round"/>
              </a:rPr>
              <a:t>פירושה </a:t>
            </a:r>
            <a:br>
              <a:rPr lang="en-US" sz="2000" dirty="0">
                <a:solidFill>
                  <a:schemeClr val="bg1"/>
                </a:solidFill>
                <a:latin typeface="Varela Round"/>
                <a:ea typeface="Varela Round"/>
                <a:sym typeface="Varela Round"/>
              </a:rPr>
            </a:br>
            <a:r>
              <a:rPr lang="he-IL" sz="2000" dirty="0">
                <a:solidFill>
                  <a:schemeClr val="bg1"/>
                </a:solidFill>
                <a:latin typeface="Varela Round"/>
                <a:ea typeface="Varela Round"/>
                <a:sym typeface="Varela Round"/>
              </a:rPr>
              <a:t>   שלכל אדם יש זכות לחיות, </a:t>
            </a:r>
            <a:br>
              <a:rPr lang="en-US" sz="2000" dirty="0">
                <a:solidFill>
                  <a:schemeClr val="bg1"/>
                </a:solidFill>
                <a:latin typeface="Varela Round"/>
                <a:ea typeface="Varela Round"/>
                <a:sym typeface="Varela Round"/>
              </a:rPr>
            </a:br>
            <a:r>
              <a:rPr lang="he-IL" sz="2000" dirty="0">
                <a:solidFill>
                  <a:schemeClr val="bg1"/>
                </a:solidFill>
                <a:latin typeface="Varela Round"/>
                <a:ea typeface="Varela Round"/>
                <a:sym typeface="Varela Round"/>
              </a:rPr>
              <a:t>   בגוף שלם וחובת המדינה להגן </a:t>
            </a:r>
            <a:br>
              <a:rPr lang="en-US" sz="2000" dirty="0">
                <a:solidFill>
                  <a:schemeClr val="bg1"/>
                </a:solidFill>
                <a:latin typeface="Varela Round"/>
                <a:ea typeface="Varela Round"/>
                <a:sym typeface="Varela Round"/>
              </a:rPr>
            </a:br>
            <a:r>
              <a:rPr lang="he-IL" sz="2000" dirty="0">
                <a:solidFill>
                  <a:schemeClr val="bg1"/>
                </a:solidFill>
                <a:latin typeface="Varela Round"/>
                <a:ea typeface="Varela Round"/>
                <a:sym typeface="Varela Round"/>
              </a:rPr>
              <a:t>   על תושביה.</a:t>
            </a:r>
            <a:endParaRPr lang="he-IL" sz="2000" dirty="0">
              <a:solidFill>
                <a:schemeClr val="bg1"/>
              </a:solidFill>
            </a:endParaRPr>
          </a:p>
        </p:txBody>
      </p:sp>
      <p:sp>
        <p:nvSpPr>
          <p:cNvPr id="2" name="מלבן 1"/>
          <p:cNvSpPr/>
          <p:nvPr/>
        </p:nvSpPr>
        <p:spPr>
          <a:xfrm>
            <a:off x="1" y="5827776"/>
            <a:ext cx="7839455" cy="1158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V</a:t>
            </a:r>
            <a:endParaRPr lang="he-IL" dirty="0"/>
          </a:p>
        </p:txBody>
      </p:sp>
      <p:sp>
        <p:nvSpPr>
          <p:cNvPr id="8" name="Google Shape;314;g71ff586b96_1_55">
            <a:extLst>
              <a:ext uri="{FF2B5EF4-FFF2-40B4-BE49-F238E27FC236}">
                <a16:creationId xmlns:a16="http://schemas.microsoft.com/office/drawing/2014/main" id="{744B0263-E5F2-46E1-A774-BBE56F322307}"/>
              </a:ext>
            </a:extLst>
          </p:cNvPr>
          <p:cNvSpPr txBox="1">
            <a:spLocks/>
          </p:cNvSpPr>
          <p:nvPr/>
        </p:nvSpPr>
        <p:spPr>
          <a:xfrm>
            <a:off x="1918947" y="4590319"/>
            <a:ext cx="7601527" cy="18651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r" rtl="1">
              <a:lnSpc>
                <a:spcPct val="15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5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81000" algn="r" rtl="1">
              <a:lnSpc>
                <a:spcPct val="15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3pPr>
            <a:lvl4pPr marL="1828800" marR="0" lvl="3" indent="-355600" algn="r" rtl="1">
              <a:lnSpc>
                <a:spcPct val="150000"/>
              </a:lnSpc>
              <a:spcBef>
                <a:spcPts val="400"/>
              </a:spcBef>
              <a:spcAft>
                <a:spcPts val="0"/>
              </a:spcAft>
              <a:buClr>
                <a:srgbClr val="002060"/>
              </a:buClr>
              <a:buSzPts val="2000"/>
              <a:buFont typeface="Arial"/>
              <a:buChar char="–"/>
              <a:defRPr sz="2000" b="0" i="0" u="none" strike="noStrike" cap="none">
                <a:solidFill>
                  <a:srgbClr val="002060"/>
                </a:solidFill>
                <a:latin typeface="Varela Round"/>
                <a:ea typeface="Varela Round"/>
                <a:cs typeface="Varela Round"/>
                <a:sym typeface="Varela Round"/>
              </a:defRPr>
            </a:lvl4pPr>
            <a:lvl5pPr marL="2286000" marR="0" lvl="4" indent="-355600" algn="r" rtl="1">
              <a:lnSpc>
                <a:spcPct val="150000"/>
              </a:lnSpc>
              <a:spcBef>
                <a:spcPts val="400"/>
              </a:spcBef>
              <a:spcAft>
                <a:spcPts val="0"/>
              </a:spcAft>
              <a:buClr>
                <a:srgbClr val="002060"/>
              </a:buClr>
              <a:buSzPts val="2000"/>
              <a:buFont typeface="Arial"/>
              <a:buChar char="»"/>
              <a:defRPr sz="2000" b="0" i="0" u="none" strike="noStrike" cap="none">
                <a:solidFill>
                  <a:srgbClr val="002060"/>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lvl="0" indent="0" algn="ctr">
              <a:lnSpc>
                <a:spcPts val="2600"/>
              </a:lnSpc>
              <a:spcBef>
                <a:spcPts val="1000"/>
              </a:spcBef>
              <a:buClr>
                <a:schemeClr val="dk1"/>
              </a:buClr>
              <a:buSzPts val="2800"/>
              <a:buNone/>
            </a:pPr>
            <a:r>
              <a:rPr lang="he-IL" sz="1800" dirty="0">
                <a:solidFill>
                  <a:srgbClr val="192A72"/>
                </a:solidFill>
              </a:rPr>
              <a:t>בכתבה זו ניתן לראות שאנשים לא יכולים להסתובב במדינה בחופשיות מאחר ומוטלות הגבלות על יציאה מהבית רק למקרים הכרחיים כמו יציאה לרכישת מזון ותרופות. במקביל המדינה אינה יכולה לשמור מפני הדבקות בנגיף הקורונה ובכך לשמור על חייהם. תושבים שמסתובבים ברחבי המדינה עלולים להדביק או להידבק בנגיף הקורונה.</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2" name="Google Shape;322;g71ff586b96_1_60"/>
          <p:cNvSpPr txBox="1">
            <a:spLocks noGrp="1"/>
          </p:cNvSpPr>
          <p:nvPr>
            <p:ph type="body" idx="1"/>
          </p:nvPr>
        </p:nvSpPr>
        <p:spPr>
          <a:xfrm>
            <a:off x="350520" y="1314439"/>
            <a:ext cx="10515600" cy="4351200"/>
          </a:xfrm>
          <a:prstGeom prst="rect">
            <a:avLst/>
          </a:prstGeom>
          <a:noFill/>
          <a:ln>
            <a:noFill/>
          </a:ln>
        </p:spPr>
        <p:txBody>
          <a:bodyPr spcFirstLastPara="1" wrap="square" lIns="91425" tIns="45700" rIns="91425" bIns="45700" anchor="t" anchorCtr="0">
            <a:noAutofit/>
          </a:bodyPr>
          <a:lstStyle/>
          <a:p>
            <a:pPr marL="0" lvl="0" indent="0" algn="r" rtl="1">
              <a:spcBef>
                <a:spcPts val="1000"/>
              </a:spcBef>
              <a:spcAft>
                <a:spcPts val="0"/>
              </a:spcAft>
              <a:buClr>
                <a:schemeClr val="dk1"/>
              </a:buClr>
              <a:buSzPts val="2800"/>
              <a:buNone/>
            </a:pPr>
            <a:r>
              <a:rPr lang="iw-IL" sz="2000" dirty="0"/>
              <a:t>הזכויות הן יחסיות</a:t>
            </a:r>
            <a:r>
              <a:rPr lang="he-IL" sz="2000" dirty="0"/>
              <a:t>, </a:t>
            </a:r>
            <a:r>
              <a:rPr lang="iw-IL" sz="2000" dirty="0"/>
              <a:t>לעיתים לא ניתן לממש את הזכויות באופן מלא.</a:t>
            </a:r>
            <a:endParaRPr sz="2000" dirty="0"/>
          </a:p>
          <a:p>
            <a:pPr marL="0" lvl="0" indent="0" algn="r" rtl="1">
              <a:spcBef>
                <a:spcPts val="1000"/>
              </a:spcBef>
              <a:spcAft>
                <a:spcPts val="0"/>
              </a:spcAft>
              <a:buClr>
                <a:schemeClr val="dk1"/>
              </a:buClr>
              <a:buSzPts val="2800"/>
              <a:buNone/>
            </a:pPr>
            <a:r>
              <a:rPr lang="he-IL" sz="2000" dirty="0"/>
              <a:t>(</a:t>
            </a:r>
            <a:r>
              <a:rPr lang="iw-IL" sz="2000" dirty="0"/>
              <a:t>במקרים של התנגשות בין זכויות(</a:t>
            </a:r>
            <a:r>
              <a:rPr lang="he-IL" sz="2000" dirty="0"/>
              <a:t> </a:t>
            </a:r>
            <a:r>
              <a:rPr lang="iw-IL" sz="2000" dirty="0"/>
              <a:t>או בין זכות לחוק</a:t>
            </a:r>
            <a:r>
              <a:rPr lang="he-IL" sz="2000" dirty="0"/>
              <a:t>, </a:t>
            </a:r>
            <a:r>
              <a:rPr lang="iw-IL" sz="2000" dirty="0"/>
              <a:t>לעקרון דמוקרטי </a:t>
            </a:r>
            <a:br>
              <a:rPr lang="en-US" sz="2000" dirty="0"/>
            </a:br>
            <a:r>
              <a:rPr lang="iw-IL" sz="2000" dirty="0"/>
              <a:t>או לאינטרס ציבורי:</a:t>
            </a:r>
            <a:endParaRPr lang="he-IL" sz="2000" dirty="0"/>
          </a:p>
          <a:p>
            <a:pPr marL="342900" indent="-342900">
              <a:spcBef>
                <a:spcPts val="1000"/>
              </a:spcBef>
              <a:buClr>
                <a:schemeClr val="dk1"/>
              </a:buClr>
              <a:buSzPts val="2800"/>
            </a:pPr>
            <a:r>
              <a:rPr lang="iw-IL" sz="2000" dirty="0"/>
              <a:t>יש  לפגוע במידה מינימלית בזכויות.</a:t>
            </a:r>
            <a:endParaRPr lang="he-IL" sz="2000" dirty="0"/>
          </a:p>
          <a:p>
            <a:pPr marL="342900" indent="-342900">
              <a:spcBef>
                <a:spcPts val="1000"/>
              </a:spcBef>
              <a:buClr>
                <a:schemeClr val="dk1"/>
              </a:buClr>
              <a:buSzPts val="2800"/>
            </a:pPr>
            <a:r>
              <a:rPr lang="iw-IL" sz="2000" dirty="0"/>
              <a:t>יש לערוך שקלול ואיזון, לשקול ולבדוק איזו זכות חשובה יותר במקרה הנדון</a:t>
            </a:r>
            <a:r>
              <a:rPr lang="he-IL" sz="2000" dirty="0"/>
              <a:t>.</a:t>
            </a:r>
            <a:endParaRPr sz="2000" dirty="0"/>
          </a:p>
        </p:txBody>
      </p:sp>
      <p:sp>
        <p:nvSpPr>
          <p:cNvPr id="3" name="כותרת 2">
            <a:extLst>
              <a:ext uri="{FF2B5EF4-FFF2-40B4-BE49-F238E27FC236}">
                <a16:creationId xmlns:a16="http://schemas.microsoft.com/office/drawing/2014/main" id="{70D37707-4349-41C4-840A-703B7BF13216}"/>
              </a:ext>
            </a:extLst>
          </p:cNvPr>
          <p:cNvSpPr>
            <a:spLocks noGrp="1"/>
          </p:cNvSpPr>
          <p:nvPr>
            <p:ph type="title"/>
          </p:nvPr>
        </p:nvSpPr>
        <p:spPr/>
        <p:txBody>
          <a:bodyPr/>
          <a:lstStyle/>
          <a:p>
            <a:r>
              <a:rPr lang="iw-IL" sz="4400" dirty="0"/>
              <a:t>מה קורה במצב של התנגשות בין זכויות?</a:t>
            </a:r>
            <a:endParaRPr lang="he-IL" sz="4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6"/>
          <p:cNvSpPr txBox="1"/>
          <p:nvPr/>
        </p:nvSpPr>
        <p:spPr>
          <a:xfrm>
            <a:off x="1491800" y="3851535"/>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Clr>
                <a:schemeClr val="dk1"/>
              </a:buClr>
              <a:buSzPts val="1800"/>
              <a:buFont typeface="Arial"/>
              <a:buNone/>
            </a:pPr>
            <a:endParaRPr sz="1800" b="0" i="0" u="none" strike="noStrike" cap="none">
              <a:solidFill>
                <a:srgbClr val="002060"/>
              </a:solidFill>
              <a:latin typeface="Varela Round"/>
              <a:ea typeface="Varela Round"/>
              <a:cs typeface="Varela Round"/>
              <a:sym typeface="Varela Round"/>
            </a:endParaRPr>
          </a:p>
        </p:txBody>
      </p:sp>
      <p:sp>
        <p:nvSpPr>
          <p:cNvPr id="328" name="Google Shape;328;p26"/>
          <p:cNvSpPr txBox="1">
            <a:spLocks noGrp="1"/>
          </p:cNvSpPr>
          <p:nvPr>
            <p:ph type="ctrTitle"/>
          </p:nvPr>
        </p:nvSpPr>
        <p:spPr>
          <a:xfrm>
            <a:off x="1" y="2168836"/>
            <a:ext cx="12192000" cy="126016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171616"/>
              </a:buClr>
              <a:buSzPts val="6600"/>
              <a:buFont typeface="Varela Round"/>
              <a:buNone/>
            </a:pPr>
            <a:r>
              <a:rPr lang="iw-IL" dirty="0"/>
              <a:t>עקרון הפרדת הרשויות</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7"/>
          <p:cNvSpPr txBox="1">
            <a:spLocks noGrp="1"/>
          </p:cNvSpPr>
          <p:nvPr>
            <p:ph type="title"/>
          </p:nvPr>
        </p:nvSpPr>
        <p:spPr>
          <a:xfrm>
            <a:off x="1" y="213094"/>
            <a:ext cx="12192000" cy="720000"/>
          </a:xfrm>
          <a:prstGeom prst="rect">
            <a:avLst/>
          </a:prstGeom>
          <a:noFill/>
          <a:ln>
            <a:noFill/>
          </a:ln>
        </p:spPr>
        <p:txBody>
          <a:bodyPr spcFirstLastPara="1" wrap="square" lIns="91425" tIns="45700" rIns="91425" bIns="45700" anchor="ctr" anchorCtr="0">
            <a:noAutofit/>
          </a:bodyPr>
          <a:lstStyle/>
          <a:p>
            <a:pPr marL="0" lvl="0" indent="0" algn="ctr">
              <a:lnSpc>
                <a:spcPct val="100000"/>
              </a:lnSpc>
              <a:spcBef>
                <a:spcPts val="0"/>
              </a:spcBef>
              <a:spcAft>
                <a:spcPts val="0"/>
              </a:spcAft>
              <a:buClr>
                <a:srgbClr val="002060"/>
              </a:buClr>
              <a:buSzPts val="4800"/>
              <a:buFont typeface="Varela Round"/>
              <a:buNone/>
            </a:pPr>
            <a:r>
              <a:rPr lang="iw-IL" sz="4400" dirty="0"/>
              <a:t>הפרדת רשויות</a:t>
            </a:r>
            <a:endParaRPr sz="4400" dirty="0"/>
          </a:p>
        </p:txBody>
      </p:sp>
      <p:sp>
        <p:nvSpPr>
          <p:cNvPr id="334" name="Google Shape;334;p47"/>
          <p:cNvSpPr txBox="1"/>
          <p:nvPr/>
        </p:nvSpPr>
        <p:spPr>
          <a:xfrm>
            <a:off x="325582" y="1074082"/>
            <a:ext cx="11540836" cy="707846"/>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iw-IL" sz="2000" dirty="0">
                <a:solidFill>
                  <a:srgbClr val="12B4BC"/>
                </a:solidFill>
                <a:latin typeface="Varela Round"/>
                <a:ea typeface="Varela Round"/>
                <a:cs typeface="Varela Round"/>
                <a:sym typeface="Varela Round"/>
              </a:rPr>
              <a:t>בכל מדינה דמוקרטית </a:t>
            </a:r>
            <a:r>
              <a:rPr lang="iw-IL" sz="2000" b="0" i="0" u="none" strike="noStrike" cap="none" dirty="0">
                <a:solidFill>
                  <a:srgbClr val="12B4BC"/>
                </a:solidFill>
                <a:latin typeface="Varela Round"/>
                <a:ea typeface="Varela Round"/>
                <a:cs typeface="Varela Round"/>
                <a:sym typeface="Varela Round"/>
              </a:rPr>
              <a:t>סמכויות השלטון מתפצלות לרשויות נפרדות הבוחנות</a:t>
            </a:r>
            <a:r>
              <a:rPr lang="he-IL" sz="2000" b="0" i="0" u="none" strike="noStrike" cap="none" dirty="0">
                <a:solidFill>
                  <a:srgbClr val="12B4BC"/>
                </a:solidFill>
                <a:latin typeface="Varela Round"/>
                <a:ea typeface="Varela Round"/>
                <a:cs typeface="Varela Round"/>
                <a:sym typeface="Varela Round"/>
              </a:rPr>
              <a:t>, </a:t>
            </a:r>
            <a:br>
              <a:rPr lang="en-US" sz="2000" b="0" i="0" u="none" strike="noStrike" cap="none" dirty="0">
                <a:solidFill>
                  <a:srgbClr val="12B4BC"/>
                </a:solidFill>
                <a:latin typeface="Varela Round"/>
                <a:ea typeface="Varela Round"/>
                <a:cs typeface="Varela Round"/>
                <a:sym typeface="Varela Round"/>
              </a:rPr>
            </a:br>
            <a:r>
              <a:rPr lang="iw-IL" sz="2000" b="0" i="0" u="none" strike="noStrike" cap="none" dirty="0">
                <a:solidFill>
                  <a:srgbClr val="12B4BC"/>
                </a:solidFill>
                <a:latin typeface="Varela Round"/>
                <a:ea typeface="Varela Round"/>
                <a:cs typeface="Varela Round"/>
                <a:sym typeface="Varela Round"/>
              </a:rPr>
              <a:t>מאזנות ובולמות זו את זו.</a:t>
            </a:r>
            <a:endParaRPr sz="2000" b="0" i="0" u="none" strike="noStrike" cap="none" dirty="0">
              <a:solidFill>
                <a:srgbClr val="12B4BC"/>
              </a:solidFill>
              <a:latin typeface="Varela Round"/>
              <a:ea typeface="Varela Round"/>
              <a:cs typeface="Varela Round"/>
              <a:sym typeface="Varela Round"/>
            </a:endParaRPr>
          </a:p>
        </p:txBody>
      </p:sp>
      <p:sp>
        <p:nvSpPr>
          <p:cNvPr id="335" name="Google Shape;335;p47"/>
          <p:cNvSpPr txBox="1"/>
          <p:nvPr/>
        </p:nvSpPr>
        <p:spPr>
          <a:xfrm>
            <a:off x="0" y="2136140"/>
            <a:ext cx="12192000" cy="553998"/>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iw-IL" sz="3000" b="0" i="0" u="none" strike="noStrike" cap="none" dirty="0">
                <a:solidFill>
                  <a:srgbClr val="192A72"/>
                </a:solidFill>
                <a:latin typeface="Varela Round"/>
                <a:ea typeface="Varela Round"/>
                <a:cs typeface="Varela Round"/>
                <a:sym typeface="Varela Round"/>
              </a:rPr>
              <a:t>כוחה של המדינה נחלק לשלוש זרועות </a:t>
            </a:r>
            <a:endParaRPr sz="3000" b="0" i="0" u="none" strike="noStrike" cap="none" dirty="0">
              <a:solidFill>
                <a:srgbClr val="192A72"/>
              </a:solidFill>
              <a:latin typeface="Varela Round"/>
              <a:ea typeface="Varela Round"/>
              <a:cs typeface="Varela Round"/>
              <a:sym typeface="Varela Round"/>
            </a:endParaRPr>
          </a:p>
        </p:txBody>
      </p:sp>
      <p:sp>
        <p:nvSpPr>
          <p:cNvPr id="9" name="מלבן: פינות מעוגלות 8">
            <a:extLst>
              <a:ext uri="{FF2B5EF4-FFF2-40B4-BE49-F238E27FC236}">
                <a16:creationId xmlns:a16="http://schemas.microsoft.com/office/drawing/2014/main" id="{7A1B5E98-8585-4AFB-8E68-4F5FE4E70EBA}"/>
              </a:ext>
            </a:extLst>
          </p:cNvPr>
          <p:cNvSpPr/>
          <p:nvPr/>
        </p:nvSpPr>
        <p:spPr>
          <a:xfrm>
            <a:off x="8482853" y="3051191"/>
            <a:ext cx="3547058" cy="1599316"/>
          </a:xfrm>
          <a:prstGeom prst="roundRect">
            <a:avLst>
              <a:gd name="adj" fmla="val 48547"/>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chemeClr val="dk1"/>
              </a:buClr>
              <a:buSzPts val="2800"/>
            </a:pPr>
            <a:r>
              <a:rPr lang="he-IL" sz="2000" dirty="0">
                <a:solidFill>
                  <a:schemeClr val="bg1"/>
                </a:solidFill>
                <a:latin typeface="Varela Round"/>
                <a:sym typeface="Varela Round"/>
              </a:rPr>
              <a:t>  הרשות המחוקקת – </a:t>
            </a:r>
            <a:br>
              <a:rPr lang="en-US" sz="2000" dirty="0">
                <a:solidFill>
                  <a:schemeClr val="bg1"/>
                </a:solidFill>
                <a:latin typeface="Varela Round"/>
                <a:sym typeface="Varela Round"/>
              </a:rPr>
            </a:br>
            <a:r>
              <a:rPr lang="he-IL" sz="2000" dirty="0">
                <a:solidFill>
                  <a:schemeClr val="bg1"/>
                </a:solidFill>
                <a:latin typeface="Varela Round"/>
                <a:sym typeface="Varela Round"/>
              </a:rPr>
              <a:t>  הכנסת</a:t>
            </a:r>
            <a:endParaRPr lang="he-IL" sz="2000" dirty="0">
              <a:solidFill>
                <a:schemeClr val="bg1"/>
              </a:solidFill>
            </a:endParaRPr>
          </a:p>
        </p:txBody>
      </p:sp>
      <p:sp>
        <p:nvSpPr>
          <p:cNvPr id="10" name="מלבן: פינות מעוגלות 9">
            <a:extLst>
              <a:ext uri="{FF2B5EF4-FFF2-40B4-BE49-F238E27FC236}">
                <a16:creationId xmlns:a16="http://schemas.microsoft.com/office/drawing/2014/main" id="{2F31793A-994A-4526-9CEB-85685A797BB0}"/>
              </a:ext>
            </a:extLst>
          </p:cNvPr>
          <p:cNvSpPr/>
          <p:nvPr/>
        </p:nvSpPr>
        <p:spPr>
          <a:xfrm>
            <a:off x="3962327" y="3051191"/>
            <a:ext cx="4267347" cy="2483977"/>
          </a:xfrm>
          <a:prstGeom prst="roundRect">
            <a:avLst>
              <a:gd name="adj" fmla="val 38422"/>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chemeClr val="dk1"/>
              </a:buClr>
              <a:buSzPts val="2800"/>
            </a:pPr>
            <a:r>
              <a:rPr lang="he-IL" sz="2000" dirty="0">
                <a:solidFill>
                  <a:schemeClr val="bg1"/>
                </a:solidFill>
                <a:latin typeface="Varela Round"/>
                <a:sym typeface="Varela Round"/>
              </a:rPr>
              <a:t>  הרשות המבצעת -   </a:t>
            </a:r>
            <a:br>
              <a:rPr lang="en-US" sz="2000" dirty="0">
                <a:solidFill>
                  <a:schemeClr val="bg1"/>
                </a:solidFill>
                <a:latin typeface="Varela Round"/>
                <a:sym typeface="Varela Round"/>
              </a:rPr>
            </a:br>
            <a:r>
              <a:rPr lang="he-IL" sz="2000" dirty="0">
                <a:solidFill>
                  <a:schemeClr val="bg1"/>
                </a:solidFill>
                <a:latin typeface="Varela Round"/>
                <a:sym typeface="Varela Round"/>
              </a:rPr>
              <a:t>  הממשלה, ובה שרים הממונים   </a:t>
            </a:r>
            <a:br>
              <a:rPr lang="en-US" sz="2000" dirty="0">
                <a:solidFill>
                  <a:schemeClr val="bg1"/>
                </a:solidFill>
                <a:latin typeface="Varela Round"/>
                <a:sym typeface="Varela Round"/>
              </a:rPr>
            </a:br>
            <a:r>
              <a:rPr lang="he-IL" sz="2000" dirty="0">
                <a:solidFill>
                  <a:schemeClr val="bg1"/>
                </a:solidFill>
                <a:latin typeface="Varela Round"/>
                <a:sym typeface="Varela Round"/>
              </a:rPr>
              <a:t>  על משרדים ממשלתיים </a:t>
            </a:r>
            <a:br>
              <a:rPr lang="en-US" sz="2000" dirty="0">
                <a:solidFill>
                  <a:schemeClr val="bg1"/>
                </a:solidFill>
                <a:latin typeface="Varela Round"/>
                <a:sym typeface="Varela Round"/>
              </a:rPr>
            </a:br>
            <a:r>
              <a:rPr lang="he-IL" sz="2000" dirty="0">
                <a:solidFill>
                  <a:schemeClr val="bg1"/>
                </a:solidFill>
                <a:latin typeface="Varela Round"/>
                <a:sym typeface="Varela Round"/>
              </a:rPr>
              <a:t>  ובראשם ראש הממשלה </a:t>
            </a:r>
            <a:endParaRPr lang="he-IL" sz="2000" dirty="0">
              <a:solidFill>
                <a:schemeClr val="bg1"/>
              </a:solidFill>
              <a:latin typeface="Varela Round"/>
            </a:endParaRPr>
          </a:p>
        </p:txBody>
      </p:sp>
      <p:sp>
        <p:nvSpPr>
          <p:cNvPr id="11" name="מלבן: פינות מעוגלות 10">
            <a:extLst>
              <a:ext uri="{FF2B5EF4-FFF2-40B4-BE49-F238E27FC236}">
                <a16:creationId xmlns:a16="http://schemas.microsoft.com/office/drawing/2014/main" id="{ACCEC4FA-8B8A-42B1-8321-285E7B59CEF6}"/>
              </a:ext>
            </a:extLst>
          </p:cNvPr>
          <p:cNvSpPr/>
          <p:nvPr/>
        </p:nvSpPr>
        <p:spPr>
          <a:xfrm>
            <a:off x="162090" y="3051191"/>
            <a:ext cx="3547058" cy="1599316"/>
          </a:xfrm>
          <a:prstGeom prst="roundRect">
            <a:avLst>
              <a:gd name="adj" fmla="val 4797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chemeClr val="dk1"/>
              </a:buClr>
              <a:buSzPts val="2800"/>
            </a:pPr>
            <a:r>
              <a:rPr lang="he-IL" sz="2000" dirty="0">
                <a:solidFill>
                  <a:schemeClr val="bg1"/>
                </a:solidFill>
                <a:latin typeface="Varela Round"/>
                <a:sym typeface="Varela Round"/>
              </a:rPr>
              <a:t>הרשות השופטת – </a:t>
            </a:r>
            <a:br>
              <a:rPr lang="en-US" sz="2000" dirty="0">
                <a:solidFill>
                  <a:schemeClr val="bg1"/>
                </a:solidFill>
                <a:latin typeface="Varela Round"/>
                <a:sym typeface="Varela Round"/>
              </a:rPr>
            </a:br>
            <a:r>
              <a:rPr lang="he-IL" sz="2000" dirty="0">
                <a:solidFill>
                  <a:schemeClr val="bg1"/>
                </a:solidFill>
                <a:latin typeface="Varela Round"/>
                <a:sym typeface="Varela Round"/>
              </a:rPr>
              <a:t>מערכת בתי ​המשפט.</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48" descr="ח'1 היסטוריה: לראיין את מונטיסקיה"/>
          <p:cNvPicPr preferRelativeResize="0"/>
          <p:nvPr/>
        </p:nvPicPr>
        <p:blipFill rotWithShape="1">
          <a:blip r:embed="rId3">
            <a:alphaModFix/>
          </a:blip>
          <a:srcRect/>
          <a:stretch/>
        </p:blipFill>
        <p:spPr>
          <a:xfrm>
            <a:off x="143163" y="2915139"/>
            <a:ext cx="3620787" cy="2862282"/>
          </a:xfrm>
          <a:prstGeom prst="rect">
            <a:avLst/>
          </a:prstGeom>
          <a:noFill/>
          <a:ln>
            <a:noFill/>
          </a:ln>
        </p:spPr>
      </p:pic>
      <p:sp>
        <p:nvSpPr>
          <p:cNvPr id="345" name="Google Shape;345;p48"/>
          <p:cNvSpPr txBox="1"/>
          <p:nvPr/>
        </p:nvSpPr>
        <p:spPr>
          <a:xfrm>
            <a:off x="471055" y="424872"/>
            <a:ext cx="11429999" cy="2862282"/>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2400" b="0" i="0" u="none" strike="noStrike" cap="none" dirty="0">
                <a:solidFill>
                  <a:srgbClr val="192A72"/>
                </a:solidFill>
                <a:latin typeface="Varela Round"/>
                <a:ea typeface="Varela Round"/>
                <a:cs typeface="Varela Round"/>
                <a:sym typeface="Varela Round"/>
              </a:rPr>
              <a:t>חלוקת סמכויות בין רשויות השלטון כך </a:t>
            </a:r>
            <a:r>
              <a:rPr lang="iw-IL" sz="2400" b="1" i="0" u="none" strike="noStrike" cap="none" dirty="0">
                <a:solidFill>
                  <a:srgbClr val="12B4BC"/>
                </a:solidFill>
                <a:latin typeface="Varela Round"/>
                <a:ea typeface="Varela Round"/>
                <a:cs typeface="Varela Round"/>
                <a:sym typeface="Varela Round"/>
              </a:rPr>
              <a:t>שלא</a:t>
            </a:r>
            <a:r>
              <a:rPr lang="iw-IL" sz="2400" b="0" i="0" u="none" strike="noStrike" cap="none" dirty="0">
                <a:solidFill>
                  <a:srgbClr val="192A72"/>
                </a:solidFill>
                <a:latin typeface="Varela Round"/>
                <a:ea typeface="Varela Round"/>
                <a:cs typeface="Varela Round"/>
                <a:sym typeface="Varela Round"/>
              </a:rPr>
              <a:t> ייווצר מצב של ריכוז הכוח בידי רשות אחת</a:t>
            </a:r>
            <a:r>
              <a:rPr lang="he-IL" sz="2400" b="0" i="0" u="none" strike="noStrike" cap="none" dirty="0">
                <a:solidFill>
                  <a:srgbClr val="192A72"/>
                </a:solidFill>
                <a:latin typeface="Varela Round"/>
                <a:ea typeface="Varela Round"/>
                <a:cs typeface="Varela Round"/>
                <a:sym typeface="Varela Round"/>
              </a:rPr>
              <a:t>.</a:t>
            </a:r>
            <a:endParaRPr sz="2400" b="0" i="0" u="none" strike="noStrike" cap="none" dirty="0">
              <a:solidFill>
                <a:srgbClr val="192A72"/>
              </a:solidFill>
              <a:latin typeface="Varela Round"/>
              <a:ea typeface="Varela Round"/>
              <a:cs typeface="Varela Round"/>
              <a:sym typeface="Varela Round"/>
            </a:endParaRPr>
          </a:p>
          <a:p>
            <a:pPr marL="0" marR="0" lvl="0" indent="0" algn="r" rtl="1">
              <a:lnSpc>
                <a:spcPct val="150000"/>
              </a:lnSpc>
              <a:spcBef>
                <a:spcPts val="0"/>
              </a:spcBef>
              <a:spcAft>
                <a:spcPts val="0"/>
              </a:spcAft>
              <a:buNone/>
            </a:pPr>
            <a:endParaRPr sz="2400" b="0" i="0" u="none" strike="noStrike" cap="none" dirty="0">
              <a:solidFill>
                <a:srgbClr val="192A72"/>
              </a:solidFill>
              <a:latin typeface="Varela Round"/>
              <a:ea typeface="Varela Round"/>
              <a:cs typeface="Varela Round"/>
              <a:sym typeface="Varela Round"/>
            </a:endParaRPr>
          </a:p>
          <a:p>
            <a:pPr marL="0" marR="0" lvl="0" indent="0" algn="r" rtl="1">
              <a:lnSpc>
                <a:spcPct val="150000"/>
              </a:lnSpc>
              <a:spcBef>
                <a:spcPts val="0"/>
              </a:spcBef>
              <a:spcAft>
                <a:spcPts val="0"/>
              </a:spcAft>
              <a:buNone/>
            </a:pPr>
            <a:r>
              <a:rPr lang="iw-IL" sz="2400" b="1" i="0" u="sng" strike="noStrike" cap="none" dirty="0">
                <a:solidFill>
                  <a:srgbClr val="192A72"/>
                </a:solidFill>
                <a:latin typeface="Varela Round"/>
                <a:ea typeface="Varela Round"/>
                <a:cs typeface="Varela Round"/>
                <a:sym typeface="Varela Round"/>
              </a:rPr>
              <a:t>כלומר:</a:t>
            </a:r>
            <a:endParaRPr sz="2400" dirty="0">
              <a:solidFill>
                <a:srgbClr val="192A72"/>
              </a:solidFill>
            </a:endParaRPr>
          </a:p>
          <a:p>
            <a:pPr marL="0" marR="0" lvl="0" indent="0" algn="r" rtl="1">
              <a:lnSpc>
                <a:spcPct val="150000"/>
              </a:lnSpc>
              <a:spcBef>
                <a:spcPts val="0"/>
              </a:spcBef>
              <a:spcAft>
                <a:spcPts val="0"/>
              </a:spcAft>
              <a:buNone/>
            </a:pPr>
            <a:r>
              <a:rPr lang="iw-IL" sz="2400" b="0" i="0" u="none" strike="noStrike" cap="none" dirty="0">
                <a:solidFill>
                  <a:srgbClr val="192A72"/>
                </a:solidFill>
                <a:latin typeface="Varela Round"/>
                <a:ea typeface="Varela Round"/>
                <a:cs typeface="Varela Round"/>
                <a:sym typeface="Varela Round"/>
              </a:rPr>
              <a:t>שלא יהיה גוף שלטוני אחד שיעסוק גם בחקיקה</a:t>
            </a:r>
            <a:r>
              <a:rPr lang="he-IL" sz="2400" b="0" i="0" u="none" strike="noStrike" cap="none" dirty="0">
                <a:solidFill>
                  <a:srgbClr val="192A72"/>
                </a:solidFill>
                <a:latin typeface="Varela Round"/>
                <a:ea typeface="Varela Round"/>
                <a:cs typeface="Varela Round"/>
                <a:sym typeface="Varela Round"/>
              </a:rPr>
              <a:t>, </a:t>
            </a:r>
            <a:r>
              <a:rPr lang="iw-IL" sz="2400" b="0" i="0" u="none" strike="noStrike" cap="none" dirty="0">
                <a:solidFill>
                  <a:srgbClr val="192A72"/>
                </a:solidFill>
                <a:latin typeface="Varela Round"/>
                <a:ea typeface="Varela Round"/>
                <a:cs typeface="Varela Round"/>
                <a:sym typeface="Varela Round"/>
              </a:rPr>
              <a:t>גם בביצוע וגם בשפיטה– </a:t>
            </a:r>
            <a:r>
              <a:rPr lang="he-IL" sz="2400" b="0" i="0" u="none" strike="noStrike" cap="none" dirty="0">
                <a:solidFill>
                  <a:srgbClr val="192A72"/>
                </a:solidFill>
                <a:latin typeface="Varela Round"/>
                <a:ea typeface="Varela Round"/>
                <a:cs typeface="Varela Round"/>
                <a:sym typeface="Varela Round"/>
              </a:rPr>
              <a:t> </a:t>
            </a:r>
            <a:br>
              <a:rPr lang="en-US" sz="2400" b="0" i="0" u="none" strike="noStrike" cap="none" dirty="0">
                <a:solidFill>
                  <a:srgbClr val="192A72"/>
                </a:solidFill>
                <a:latin typeface="Varela Round"/>
                <a:ea typeface="Varela Round"/>
                <a:cs typeface="Varela Round"/>
                <a:sym typeface="Varela Round"/>
              </a:rPr>
            </a:br>
            <a:r>
              <a:rPr lang="iw-IL" sz="2400" b="0" i="0" u="none" strike="noStrike" cap="none" dirty="0">
                <a:solidFill>
                  <a:srgbClr val="192A72"/>
                </a:solidFill>
                <a:latin typeface="Varela Round"/>
                <a:ea typeface="Varela Round"/>
                <a:cs typeface="Varela Round"/>
                <a:sym typeface="Varela Round"/>
              </a:rPr>
              <a:t>משום שזה מצב שמעודד עריצות ופוגע בזכויות ובחירויות האדם</a:t>
            </a:r>
            <a:r>
              <a:rPr lang="he-IL" sz="2400" b="0" i="0" u="none" strike="noStrike" cap="none" dirty="0">
                <a:solidFill>
                  <a:srgbClr val="192A72"/>
                </a:solidFill>
                <a:latin typeface="Varela Round"/>
                <a:ea typeface="Varela Round"/>
                <a:cs typeface="Varela Round"/>
                <a:sym typeface="Varela Round"/>
              </a:rPr>
              <a:t>..</a:t>
            </a:r>
            <a:endParaRPr sz="2400" b="0" i="0" u="none" strike="noStrike" cap="none" dirty="0">
              <a:solidFill>
                <a:srgbClr val="192A72"/>
              </a:solidFill>
              <a:latin typeface="Varela Round"/>
              <a:ea typeface="Varela Round"/>
              <a:cs typeface="Varela Round"/>
              <a:sym typeface="Varela Roun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 name="כותרת 2">
            <a:extLst>
              <a:ext uri="{FF2B5EF4-FFF2-40B4-BE49-F238E27FC236}">
                <a16:creationId xmlns:a16="http://schemas.microsoft.com/office/drawing/2014/main" id="{64681B05-AB28-4F59-86B4-6E50EFEC4146}"/>
              </a:ext>
            </a:extLst>
          </p:cNvPr>
          <p:cNvSpPr>
            <a:spLocks noGrp="1"/>
          </p:cNvSpPr>
          <p:nvPr>
            <p:ph type="title"/>
          </p:nvPr>
        </p:nvSpPr>
        <p:spPr>
          <a:noFill/>
          <a:ln>
            <a:noFill/>
          </a:ln>
        </p:spPr>
        <p:txBody>
          <a:bodyPr spcFirstLastPara="1" wrap="square" lIns="91425" tIns="45700" rIns="91425" bIns="45700" anchor="ctr" anchorCtr="0">
            <a:noAutofit/>
          </a:bodyPr>
          <a:lstStyle/>
          <a:p>
            <a:pPr>
              <a:buSzPts val="4800"/>
            </a:pPr>
            <a:r>
              <a:rPr lang="iw-IL" dirty="0"/>
              <a:t>קיומן של שלוש רשויות שלטון נפרדות</a:t>
            </a:r>
            <a:endParaRPr lang="he-IL" dirty="0"/>
          </a:p>
        </p:txBody>
      </p:sp>
      <p:sp>
        <p:nvSpPr>
          <p:cNvPr id="10" name="מלבן: פינות מעוגלות 9">
            <a:extLst>
              <a:ext uri="{FF2B5EF4-FFF2-40B4-BE49-F238E27FC236}">
                <a16:creationId xmlns:a16="http://schemas.microsoft.com/office/drawing/2014/main" id="{70FEA733-E8EF-4534-A452-DF0682993A3E}"/>
              </a:ext>
            </a:extLst>
          </p:cNvPr>
          <p:cNvSpPr/>
          <p:nvPr/>
        </p:nvSpPr>
        <p:spPr>
          <a:xfrm>
            <a:off x="3855561" y="1292067"/>
            <a:ext cx="6570483" cy="1011062"/>
          </a:xfrm>
          <a:prstGeom prst="roundRect">
            <a:avLst>
              <a:gd name="adj" fmla="val 5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buClr>
                <a:schemeClr val="dk1"/>
              </a:buClr>
              <a:buSzPts val="2800"/>
            </a:pPr>
            <a:r>
              <a:rPr lang="he-IL" sz="2000" dirty="0">
                <a:solidFill>
                  <a:schemeClr val="bg1"/>
                </a:solidFill>
                <a:latin typeface="Varela Round"/>
                <a:sym typeface="Varela Round"/>
              </a:rPr>
              <a:t>  בין הרשויות מתקיימים יחסי איזון ריסון ובקרה</a:t>
            </a:r>
            <a:endParaRPr lang="he-IL" sz="2000" dirty="0">
              <a:solidFill>
                <a:schemeClr val="bg1"/>
              </a:solidFill>
            </a:endParaRPr>
          </a:p>
        </p:txBody>
      </p:sp>
      <p:sp>
        <p:nvSpPr>
          <p:cNvPr id="11" name="מלבן: פינות מעוגלות 10">
            <a:extLst>
              <a:ext uri="{FF2B5EF4-FFF2-40B4-BE49-F238E27FC236}">
                <a16:creationId xmlns:a16="http://schemas.microsoft.com/office/drawing/2014/main" id="{BB88D035-FB10-41B3-97EA-92968861FC87}"/>
              </a:ext>
            </a:extLst>
          </p:cNvPr>
          <p:cNvSpPr/>
          <p:nvPr/>
        </p:nvSpPr>
        <p:spPr>
          <a:xfrm>
            <a:off x="2991135" y="2378577"/>
            <a:ext cx="6570483" cy="1011062"/>
          </a:xfrm>
          <a:prstGeom prst="roundRect">
            <a:avLst>
              <a:gd name="adj" fmla="val 5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buClr>
                <a:schemeClr val="dk1"/>
              </a:buClr>
              <a:buSzPts val="2800"/>
            </a:pPr>
            <a:r>
              <a:rPr lang="he-IL" sz="2000" dirty="0">
                <a:solidFill>
                  <a:schemeClr val="bg1"/>
                </a:solidFill>
                <a:latin typeface="Varela Round"/>
                <a:sym typeface="Varela Round"/>
              </a:rPr>
              <a:t>  הרשויות מאזנות זו את זו</a:t>
            </a:r>
          </a:p>
        </p:txBody>
      </p:sp>
      <p:sp>
        <p:nvSpPr>
          <p:cNvPr id="12" name="מלבן: פינות מעוגלות 11">
            <a:extLst>
              <a:ext uri="{FF2B5EF4-FFF2-40B4-BE49-F238E27FC236}">
                <a16:creationId xmlns:a16="http://schemas.microsoft.com/office/drawing/2014/main" id="{B1C1B966-D268-4B3F-B6AE-BA287A6994A3}"/>
              </a:ext>
            </a:extLst>
          </p:cNvPr>
          <p:cNvSpPr/>
          <p:nvPr/>
        </p:nvSpPr>
        <p:spPr>
          <a:xfrm>
            <a:off x="2126710" y="3465087"/>
            <a:ext cx="6570483" cy="1011062"/>
          </a:xfrm>
          <a:prstGeom prst="roundRect">
            <a:avLst>
              <a:gd name="adj" fmla="val 5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buClr>
                <a:schemeClr val="dk1"/>
              </a:buClr>
              <a:buSzPts val="2800"/>
            </a:pPr>
            <a:r>
              <a:rPr lang="he-IL" sz="2000" dirty="0">
                <a:solidFill>
                  <a:schemeClr val="bg1"/>
                </a:solidFill>
                <a:latin typeface="Varela Round"/>
                <a:sym typeface="Varela Round"/>
              </a:rPr>
              <a:t>  לכל רשות סמכות ייחודית- אך לא בלעדית</a:t>
            </a:r>
          </a:p>
        </p:txBody>
      </p:sp>
      <p:sp>
        <p:nvSpPr>
          <p:cNvPr id="13" name="מלבן: פינות מעוגלות 12">
            <a:extLst>
              <a:ext uri="{FF2B5EF4-FFF2-40B4-BE49-F238E27FC236}">
                <a16:creationId xmlns:a16="http://schemas.microsoft.com/office/drawing/2014/main" id="{62CF9472-2B9A-4897-9DE4-221EE38CEEB4}"/>
              </a:ext>
            </a:extLst>
          </p:cNvPr>
          <p:cNvSpPr/>
          <p:nvPr/>
        </p:nvSpPr>
        <p:spPr>
          <a:xfrm>
            <a:off x="1262285" y="4551597"/>
            <a:ext cx="6570483" cy="1011062"/>
          </a:xfrm>
          <a:prstGeom prst="roundRect">
            <a:avLst>
              <a:gd name="adj" fmla="val 5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buClr>
                <a:schemeClr val="dk1"/>
              </a:buClr>
              <a:buSzPts val="2800"/>
            </a:pPr>
            <a:r>
              <a:rPr lang="he-IL" sz="2000" dirty="0">
                <a:solidFill>
                  <a:schemeClr val="bg1"/>
                </a:solidFill>
                <a:latin typeface="Varela Round"/>
                <a:sym typeface="Varela Round"/>
              </a:rPr>
              <a:t>  על ידי פיזור הסמכויות הן מרסנות זו את זו </a:t>
            </a:r>
          </a:p>
        </p:txBody>
      </p:sp>
      <p:sp>
        <p:nvSpPr>
          <p:cNvPr id="14" name="מלבן: פינות מעוגלות 13">
            <a:extLst>
              <a:ext uri="{FF2B5EF4-FFF2-40B4-BE49-F238E27FC236}">
                <a16:creationId xmlns:a16="http://schemas.microsoft.com/office/drawing/2014/main" id="{3CC8F2E4-B239-427E-9B19-7473ED3EAB40}"/>
              </a:ext>
            </a:extLst>
          </p:cNvPr>
          <p:cNvSpPr/>
          <p:nvPr/>
        </p:nvSpPr>
        <p:spPr>
          <a:xfrm>
            <a:off x="209376" y="5638108"/>
            <a:ext cx="6764309" cy="1011062"/>
          </a:xfrm>
          <a:prstGeom prst="roundRect">
            <a:avLst>
              <a:gd name="adj" fmla="val 5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buClr>
                <a:schemeClr val="dk1"/>
              </a:buClr>
              <a:buSzPts val="2800"/>
            </a:pPr>
            <a:r>
              <a:rPr lang="he-IL" sz="2000" dirty="0">
                <a:solidFill>
                  <a:schemeClr val="bg1"/>
                </a:solidFill>
                <a:latin typeface="Varela Round"/>
                <a:sym typeface="Varela Round"/>
              </a:rPr>
              <a:t>  על ידי עירוב סמכויות הן מבקרות זו את  זו -  על ידי פיקוח</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4" name="מלבן: פינות מעוגלות 10">
            <a:extLst>
              <a:ext uri="{FF2B5EF4-FFF2-40B4-BE49-F238E27FC236}">
                <a16:creationId xmlns:a16="http://schemas.microsoft.com/office/drawing/2014/main" id="{ACCEC4FA-8B8A-42B1-8321-285E7B59CEF6}"/>
              </a:ext>
            </a:extLst>
          </p:cNvPr>
          <p:cNvSpPr/>
          <p:nvPr/>
        </p:nvSpPr>
        <p:spPr>
          <a:xfrm>
            <a:off x="1356906" y="997477"/>
            <a:ext cx="3547058" cy="1599316"/>
          </a:xfrm>
          <a:prstGeom prst="roundRect">
            <a:avLst>
              <a:gd name="adj" fmla="val 4797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ctr" rtl="1">
              <a:lnSpc>
                <a:spcPct val="150000"/>
              </a:lnSpc>
              <a:buClr>
                <a:schemeClr val="dk1"/>
              </a:buClr>
              <a:buSzPts val="2800"/>
            </a:pPr>
            <a:r>
              <a:rPr lang="he-IL" sz="1800" dirty="0">
                <a:solidFill>
                  <a:schemeClr val="bg1"/>
                </a:solidFill>
                <a:latin typeface="Varela Round"/>
                <a:sym typeface="Varela Round"/>
              </a:rPr>
              <a:t>מבצעת את החוקים שהכנסת (הרשות המחוקקת ) חוקקה ואחראית לאכיפתם</a:t>
            </a:r>
          </a:p>
        </p:txBody>
      </p:sp>
      <p:sp>
        <p:nvSpPr>
          <p:cNvPr id="8" name="מלבן: פינות מעוגלות 10">
            <a:extLst>
              <a:ext uri="{FF2B5EF4-FFF2-40B4-BE49-F238E27FC236}">
                <a16:creationId xmlns:a16="http://schemas.microsoft.com/office/drawing/2014/main" id="{ACCEC4FA-8B8A-42B1-8321-285E7B59CEF6}"/>
              </a:ext>
            </a:extLst>
          </p:cNvPr>
          <p:cNvSpPr/>
          <p:nvPr/>
        </p:nvSpPr>
        <p:spPr>
          <a:xfrm>
            <a:off x="7612187" y="3536968"/>
            <a:ext cx="3127372" cy="1599316"/>
          </a:xfrm>
          <a:prstGeom prst="roundRect">
            <a:avLst>
              <a:gd name="adj" fmla="val 4797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ctr" rtl="1">
              <a:lnSpc>
                <a:spcPct val="150000"/>
              </a:lnSpc>
              <a:buClr>
                <a:schemeClr val="dk1"/>
              </a:buClr>
              <a:buSzPts val="2800"/>
            </a:pPr>
            <a:r>
              <a:rPr lang="he-IL" sz="1800" dirty="0">
                <a:solidFill>
                  <a:schemeClr val="bg1"/>
                </a:solidFill>
                <a:latin typeface="Varela Round"/>
                <a:sym typeface="Varela Round"/>
              </a:rPr>
              <a:t>מחוקקת חוקים באמצעות רוב בפרלמנט</a:t>
            </a:r>
          </a:p>
        </p:txBody>
      </p:sp>
      <p:grpSp>
        <p:nvGrpSpPr>
          <p:cNvPr id="16" name="קבוצה 15"/>
          <p:cNvGrpSpPr/>
          <p:nvPr/>
        </p:nvGrpSpPr>
        <p:grpSpPr>
          <a:xfrm>
            <a:off x="4327629" y="1197940"/>
            <a:ext cx="1670304" cy="531914"/>
            <a:chOff x="4327629" y="1197940"/>
            <a:chExt cx="1670304" cy="531914"/>
          </a:xfrm>
        </p:grpSpPr>
        <p:cxnSp>
          <p:nvCxnSpPr>
            <p:cNvPr id="10" name="מחבר ישר 9"/>
            <p:cNvCxnSpPr/>
            <p:nvPr/>
          </p:nvCxnSpPr>
          <p:spPr>
            <a:xfrm flipV="1">
              <a:off x="5997933" y="1197940"/>
              <a:ext cx="0" cy="531914"/>
            </a:xfrm>
            <a:prstGeom prst="line">
              <a:avLst/>
            </a:prstGeom>
            <a:ln w="19050">
              <a:solidFill>
                <a:srgbClr val="12B4BC"/>
              </a:solidFill>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a:off x="4327629" y="1197940"/>
              <a:ext cx="1670304" cy="0"/>
            </a:xfrm>
            <a:prstGeom prst="line">
              <a:avLst/>
            </a:prstGeom>
            <a:ln w="28575">
              <a:solidFill>
                <a:srgbClr val="12B4BC"/>
              </a:solidFill>
            </a:ln>
          </p:spPr>
          <p:style>
            <a:lnRef idx="1">
              <a:schemeClr val="accent1"/>
            </a:lnRef>
            <a:fillRef idx="0">
              <a:schemeClr val="accent1"/>
            </a:fillRef>
            <a:effectRef idx="0">
              <a:schemeClr val="accent1"/>
            </a:effectRef>
            <a:fontRef idx="minor">
              <a:schemeClr val="tx1"/>
            </a:fontRef>
          </p:style>
        </p:cxnSp>
      </p:grpSp>
      <p:sp>
        <p:nvSpPr>
          <p:cNvPr id="3" name="אליפסה 2"/>
          <p:cNvSpPr/>
          <p:nvPr/>
        </p:nvSpPr>
        <p:spPr>
          <a:xfrm>
            <a:off x="5292728" y="1419661"/>
            <a:ext cx="1409863" cy="1409863"/>
          </a:xfrm>
          <a:prstGeom prst="ellipse">
            <a:avLst/>
          </a:prstGeom>
          <a:solidFill>
            <a:schemeClr val="bg1"/>
          </a:solid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rgbClr val="002060"/>
                </a:solidFill>
              </a:rPr>
              <a:t>הרשות המבצעת </a:t>
            </a:r>
          </a:p>
        </p:txBody>
      </p:sp>
      <p:grpSp>
        <p:nvGrpSpPr>
          <p:cNvPr id="23" name="קבוצה 22"/>
          <p:cNvGrpSpPr/>
          <p:nvPr/>
        </p:nvGrpSpPr>
        <p:grpSpPr>
          <a:xfrm>
            <a:off x="7738330" y="3015443"/>
            <a:ext cx="1550381" cy="590511"/>
            <a:chOff x="4327629" y="1197940"/>
            <a:chExt cx="1670304" cy="531914"/>
          </a:xfrm>
        </p:grpSpPr>
        <p:cxnSp>
          <p:nvCxnSpPr>
            <p:cNvPr id="24" name="מחבר ישר 23"/>
            <p:cNvCxnSpPr/>
            <p:nvPr/>
          </p:nvCxnSpPr>
          <p:spPr>
            <a:xfrm flipV="1">
              <a:off x="5997933" y="1197940"/>
              <a:ext cx="0" cy="531914"/>
            </a:xfrm>
            <a:prstGeom prst="line">
              <a:avLst/>
            </a:prstGeom>
            <a:ln w="19050">
              <a:solidFill>
                <a:srgbClr val="12B4BC"/>
              </a:solidFill>
            </a:ln>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a:off x="4327629" y="1197940"/>
              <a:ext cx="1670304" cy="0"/>
            </a:xfrm>
            <a:prstGeom prst="line">
              <a:avLst/>
            </a:prstGeom>
            <a:ln w="28575">
              <a:solidFill>
                <a:srgbClr val="12B4BC"/>
              </a:solidFill>
            </a:ln>
          </p:spPr>
          <p:style>
            <a:lnRef idx="1">
              <a:schemeClr val="accent1"/>
            </a:lnRef>
            <a:fillRef idx="0">
              <a:schemeClr val="accent1"/>
            </a:fillRef>
            <a:effectRef idx="0">
              <a:schemeClr val="accent1"/>
            </a:effectRef>
            <a:fontRef idx="minor">
              <a:schemeClr val="tx1"/>
            </a:fontRef>
          </p:style>
        </p:cxnSp>
      </p:grpSp>
      <p:sp>
        <p:nvSpPr>
          <p:cNvPr id="22" name="אליפסה 21"/>
          <p:cNvSpPr/>
          <p:nvPr/>
        </p:nvSpPr>
        <p:spPr>
          <a:xfrm>
            <a:off x="6422530" y="2021897"/>
            <a:ext cx="1468604" cy="1409863"/>
          </a:xfrm>
          <a:prstGeom prst="ellipse">
            <a:avLst/>
          </a:prstGeom>
          <a:solidFill>
            <a:schemeClr val="bg1"/>
          </a:solid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rgbClr val="002060"/>
                </a:solidFill>
              </a:rPr>
              <a:t>הרשות המחוקקת</a:t>
            </a:r>
          </a:p>
        </p:txBody>
      </p:sp>
      <p:pic>
        <p:nvPicPr>
          <p:cNvPr id="18" name="תמונה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504" y="1363723"/>
            <a:ext cx="658174" cy="658174"/>
          </a:xfrm>
          <a:prstGeom prst="rect">
            <a:avLst/>
          </a:prstGeom>
        </p:spPr>
      </p:pic>
      <p:pic>
        <p:nvPicPr>
          <p:cNvPr id="26" name="תמונה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810" y="1916689"/>
            <a:ext cx="669724" cy="669724"/>
          </a:xfrm>
          <a:prstGeom prst="rect">
            <a:avLst/>
          </a:prstGeom>
        </p:spPr>
      </p:pic>
      <p:grpSp>
        <p:nvGrpSpPr>
          <p:cNvPr id="29" name="קבוצה 28"/>
          <p:cNvGrpSpPr/>
          <p:nvPr/>
        </p:nvGrpSpPr>
        <p:grpSpPr>
          <a:xfrm>
            <a:off x="1356906" y="2624133"/>
            <a:ext cx="5248872" cy="2019021"/>
            <a:chOff x="1725044" y="3199052"/>
            <a:chExt cx="5248872" cy="2019021"/>
          </a:xfrm>
        </p:grpSpPr>
        <p:sp>
          <p:nvSpPr>
            <p:cNvPr id="7" name="מלבן: פינות מעוגלות 10">
              <a:extLst>
                <a:ext uri="{FF2B5EF4-FFF2-40B4-BE49-F238E27FC236}">
                  <a16:creationId xmlns:a16="http://schemas.microsoft.com/office/drawing/2014/main" id="{ACCEC4FA-8B8A-42B1-8321-285E7B59CEF6}"/>
                </a:ext>
              </a:extLst>
            </p:cNvPr>
            <p:cNvSpPr/>
            <p:nvPr/>
          </p:nvSpPr>
          <p:spPr>
            <a:xfrm>
              <a:off x="1725044" y="3618757"/>
              <a:ext cx="3547058" cy="1599316"/>
            </a:xfrm>
            <a:prstGeom prst="roundRect">
              <a:avLst>
                <a:gd name="adj" fmla="val 4797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ctr" rtl="1">
                <a:lnSpc>
                  <a:spcPct val="150000"/>
                </a:lnSpc>
                <a:buClr>
                  <a:schemeClr val="dk1"/>
                </a:buClr>
                <a:buSzPts val="2800"/>
              </a:pPr>
              <a:r>
                <a:rPr lang="he-IL" sz="1800" dirty="0">
                  <a:solidFill>
                    <a:schemeClr val="bg1"/>
                  </a:solidFill>
                  <a:latin typeface="Varela Round"/>
                  <a:sym typeface="Varela Round"/>
                </a:rPr>
                <a:t>אחראית לשפוט בדין עפ"י חוקים שהמחוקקת חוקקה ולאחר שהמבצעת ביצעה את אכיפתה </a:t>
              </a:r>
            </a:p>
          </p:txBody>
        </p:sp>
        <p:grpSp>
          <p:nvGrpSpPr>
            <p:cNvPr id="19" name="קבוצה 18"/>
            <p:cNvGrpSpPr/>
            <p:nvPr/>
          </p:nvGrpSpPr>
          <p:grpSpPr>
            <a:xfrm flipV="1">
              <a:off x="4460275" y="4321263"/>
              <a:ext cx="1670304" cy="767135"/>
              <a:chOff x="4327629" y="1197940"/>
              <a:chExt cx="1670304" cy="531914"/>
            </a:xfrm>
          </p:grpSpPr>
          <p:cxnSp>
            <p:nvCxnSpPr>
              <p:cNvPr id="20" name="מחבר ישר 19"/>
              <p:cNvCxnSpPr/>
              <p:nvPr/>
            </p:nvCxnSpPr>
            <p:spPr>
              <a:xfrm flipV="1">
                <a:off x="5997933" y="1197940"/>
                <a:ext cx="0" cy="531914"/>
              </a:xfrm>
              <a:prstGeom prst="line">
                <a:avLst/>
              </a:prstGeom>
              <a:ln w="19050">
                <a:solidFill>
                  <a:srgbClr val="12B4BC"/>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a:off x="4327629" y="1197940"/>
                <a:ext cx="1670304" cy="0"/>
              </a:xfrm>
              <a:prstGeom prst="line">
                <a:avLst/>
              </a:prstGeom>
              <a:ln w="28575">
                <a:solidFill>
                  <a:srgbClr val="12B4BC"/>
                </a:solidFill>
              </a:ln>
            </p:spPr>
            <p:style>
              <a:lnRef idx="1">
                <a:schemeClr val="accent1"/>
              </a:lnRef>
              <a:fillRef idx="0">
                <a:schemeClr val="accent1"/>
              </a:fillRef>
              <a:effectRef idx="0">
                <a:schemeClr val="accent1"/>
              </a:effectRef>
              <a:fontRef idx="minor">
                <a:schemeClr val="tx1"/>
              </a:fontRef>
            </p:style>
          </p:cxnSp>
        </p:grpSp>
        <p:sp>
          <p:nvSpPr>
            <p:cNvPr id="17" name="אליפסה 16"/>
            <p:cNvSpPr/>
            <p:nvPr/>
          </p:nvSpPr>
          <p:spPr>
            <a:xfrm>
              <a:off x="5564053" y="3199052"/>
              <a:ext cx="1409863" cy="1409863"/>
            </a:xfrm>
            <a:prstGeom prst="ellipse">
              <a:avLst/>
            </a:prstGeom>
            <a:solidFill>
              <a:schemeClr val="bg1"/>
            </a:solidFill>
            <a:ln>
              <a:solidFill>
                <a:srgbClr val="12B4B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rgbClr val="002060"/>
                  </a:solidFill>
                </a:rPr>
                <a:t>הרשות השופטת</a:t>
              </a:r>
            </a:p>
          </p:txBody>
        </p:sp>
        <p:pic>
          <p:nvPicPr>
            <p:cNvPr id="28" name="תמונה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4396" y="4159630"/>
              <a:ext cx="635629" cy="635629"/>
            </a:xfrm>
            <a:prstGeom prst="rect">
              <a:avLst/>
            </a:prstGeom>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723df93e38_0_2"/>
          <p:cNvSpPr txBox="1">
            <a:spLocks noGrp="1"/>
          </p:cNvSpPr>
          <p:nvPr>
            <p:ph type="title"/>
          </p:nvPr>
        </p:nvSpPr>
        <p:spPr>
          <a:xfrm>
            <a:off x="0" y="335025"/>
            <a:ext cx="12192000" cy="1281900"/>
          </a:xfrm>
          <a:prstGeom prst="rect">
            <a:avLst/>
          </a:prstGeom>
        </p:spPr>
        <p:txBody>
          <a:bodyPr spcFirstLastPara="1" wrap="square" lIns="91425" tIns="45700" rIns="91425" bIns="45700" anchor="ctr" anchorCtr="0">
            <a:noAutofit/>
          </a:bodyPr>
          <a:lstStyle/>
          <a:p>
            <a:pPr marL="0" lvl="0" indent="0" algn="ctr" rtl="1">
              <a:spcBef>
                <a:spcPts val="0"/>
              </a:spcBef>
              <a:spcAft>
                <a:spcPts val="0"/>
              </a:spcAft>
              <a:buNone/>
            </a:pPr>
            <a:r>
              <a:rPr lang="iw-IL" dirty="0"/>
              <a:t>איך באה לידי ביטוי מערכת האיזונים ובלמים הקיימת בין הרשויות? </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9" name="מלבן: פינות מעוגלות 8">
            <a:extLst>
              <a:ext uri="{FF2B5EF4-FFF2-40B4-BE49-F238E27FC236}">
                <a16:creationId xmlns:a16="http://schemas.microsoft.com/office/drawing/2014/main" id="{0CD4B95A-EB2A-48AD-92BC-F1954C4AC29C}"/>
              </a:ext>
            </a:extLst>
          </p:cNvPr>
          <p:cNvSpPr/>
          <p:nvPr/>
        </p:nvSpPr>
        <p:spPr>
          <a:xfrm>
            <a:off x="415636" y="1292067"/>
            <a:ext cx="11513127" cy="1434660"/>
          </a:xfrm>
          <a:prstGeom prst="roundRect">
            <a:avLst>
              <a:gd name="adj" fmla="val 5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buClr>
                <a:schemeClr val="dk1"/>
              </a:buClr>
              <a:buSzPts val="2800"/>
            </a:pPr>
            <a:r>
              <a:rPr lang="he-IL" sz="2000" dirty="0">
                <a:solidFill>
                  <a:schemeClr val="bg1"/>
                </a:solidFill>
                <a:latin typeface="Varela Round"/>
                <a:sym typeface="Varela Round"/>
              </a:rPr>
              <a:t>   בית המשפט מבצע את תפקידו שנובע מעקרון הפרדת הרשויות - הוא נותן מענה לפונים אליו </a:t>
            </a:r>
            <a:br>
              <a:rPr lang="en-US" sz="2000" dirty="0">
                <a:solidFill>
                  <a:schemeClr val="bg1"/>
                </a:solidFill>
                <a:latin typeface="Varela Round"/>
                <a:sym typeface="Varela Round"/>
              </a:rPr>
            </a:br>
            <a:r>
              <a:rPr lang="he-IL" sz="2000" dirty="0">
                <a:solidFill>
                  <a:schemeClr val="bg1"/>
                </a:solidFill>
                <a:latin typeface="Varela Round"/>
                <a:sym typeface="Varela Round"/>
              </a:rPr>
              <a:t>   ובכך מפקח על החקיקה וההחלטות של הכנסת והממשלה , ומתערב במקרי קצה בלבד</a:t>
            </a:r>
            <a:endParaRPr lang="he-IL" sz="2000" dirty="0">
              <a:solidFill>
                <a:schemeClr val="bg1"/>
              </a:solidFill>
            </a:endParaRPr>
          </a:p>
        </p:txBody>
      </p:sp>
      <p:sp>
        <p:nvSpPr>
          <p:cNvPr id="383" name="Google Shape;383;p52"/>
          <p:cNvSpPr txBox="1"/>
          <p:nvPr/>
        </p:nvSpPr>
        <p:spPr>
          <a:xfrm>
            <a:off x="4170219" y="3062650"/>
            <a:ext cx="3851563" cy="40011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iw-IL" sz="2000" b="1" i="0" u="none" strike="noStrike" cap="none" dirty="0">
                <a:solidFill>
                  <a:srgbClr val="192A72"/>
                </a:solidFill>
                <a:latin typeface="Varela Round"/>
                <a:ea typeface="Varela Round"/>
                <a:cs typeface="Varela Round"/>
                <a:sym typeface="Varela Round"/>
              </a:rPr>
              <a:t>פיקוח של הרשויות זו על זו</a:t>
            </a:r>
            <a:endParaRPr sz="2000" b="0" i="0" u="none" strike="noStrike" cap="none" dirty="0">
              <a:solidFill>
                <a:srgbClr val="192A72"/>
              </a:solidFill>
              <a:latin typeface="Varela Round"/>
              <a:ea typeface="Varela Round"/>
              <a:cs typeface="Varela Round"/>
              <a:sym typeface="Varela Round"/>
            </a:endParaRPr>
          </a:p>
        </p:txBody>
      </p:sp>
      <p:sp>
        <p:nvSpPr>
          <p:cNvPr id="3" name="כותרת 2">
            <a:extLst>
              <a:ext uri="{FF2B5EF4-FFF2-40B4-BE49-F238E27FC236}">
                <a16:creationId xmlns:a16="http://schemas.microsoft.com/office/drawing/2014/main" id="{8BBE366A-BB1E-4984-8255-FA5A063C1A2E}"/>
              </a:ext>
            </a:extLst>
          </p:cNvPr>
          <p:cNvSpPr>
            <a:spLocks noGrp="1"/>
          </p:cNvSpPr>
          <p:nvPr>
            <p:ph type="title"/>
          </p:nvPr>
        </p:nvSpPr>
        <p:spPr/>
        <p:txBody>
          <a:bodyPr/>
          <a:lstStyle/>
          <a:p>
            <a:r>
              <a:rPr lang="iw-IL" sz="3600" dirty="0"/>
              <a:t>בית המשפט יכול לפסול חוק או להתערב בהחלטות ממשלה</a:t>
            </a:r>
            <a:endParaRPr lang="he-IL" sz="3600" dirty="0"/>
          </a:p>
        </p:txBody>
      </p:sp>
      <p:sp>
        <p:nvSpPr>
          <p:cNvPr id="10" name="מלבן: פינות מעוגלות 9">
            <a:extLst>
              <a:ext uri="{FF2B5EF4-FFF2-40B4-BE49-F238E27FC236}">
                <a16:creationId xmlns:a16="http://schemas.microsoft.com/office/drawing/2014/main" id="{DBB668A7-E17B-4DFF-92F6-ACF66C681D82}"/>
              </a:ext>
            </a:extLst>
          </p:cNvPr>
          <p:cNvSpPr/>
          <p:nvPr/>
        </p:nvSpPr>
        <p:spPr>
          <a:xfrm>
            <a:off x="6289964" y="3886381"/>
            <a:ext cx="5638799" cy="1434660"/>
          </a:xfrm>
          <a:prstGeom prst="roundRect">
            <a:avLst>
              <a:gd name="adj" fmla="val 5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buClr>
                <a:schemeClr val="dk1"/>
              </a:buClr>
              <a:buSzPts val="2800"/>
            </a:pPr>
            <a:r>
              <a:rPr lang="he-IL" sz="2000" dirty="0">
                <a:solidFill>
                  <a:schemeClr val="bg1"/>
                </a:solidFill>
                <a:latin typeface="Varela Round"/>
                <a:sym typeface="Varela Round"/>
              </a:rPr>
              <a:t>   ב"פיקוח" הכוונה היא שהרשויות מאזנות זו </a:t>
            </a:r>
            <a:br>
              <a:rPr lang="en-US" sz="2000" dirty="0">
                <a:solidFill>
                  <a:schemeClr val="bg1"/>
                </a:solidFill>
                <a:latin typeface="Varela Round"/>
                <a:sym typeface="Varela Round"/>
              </a:rPr>
            </a:br>
            <a:r>
              <a:rPr lang="he-IL" sz="2000" dirty="0">
                <a:solidFill>
                  <a:schemeClr val="bg1"/>
                </a:solidFill>
                <a:latin typeface="Varela Round"/>
                <a:sym typeface="Varela Round"/>
              </a:rPr>
              <a:t>   את זו ויכולות במקרים מסוימים לעכב </a:t>
            </a:r>
            <a:br>
              <a:rPr lang="en-US" sz="2000" dirty="0">
                <a:solidFill>
                  <a:schemeClr val="bg1"/>
                </a:solidFill>
                <a:latin typeface="Varela Round"/>
                <a:sym typeface="Varela Round"/>
              </a:rPr>
            </a:br>
            <a:r>
              <a:rPr lang="he-IL" sz="2000" dirty="0">
                <a:solidFill>
                  <a:schemeClr val="bg1"/>
                </a:solidFill>
                <a:latin typeface="Varela Round"/>
                <a:sym typeface="Varela Round"/>
              </a:rPr>
              <a:t>   או לבטל החלטות זו של זו. </a:t>
            </a:r>
            <a:endParaRPr lang="he-IL" sz="2000" dirty="0">
              <a:solidFill>
                <a:schemeClr val="bg1"/>
              </a:solidFill>
              <a:latin typeface="Varela Round"/>
            </a:endParaRPr>
          </a:p>
        </p:txBody>
      </p:sp>
      <p:sp>
        <p:nvSpPr>
          <p:cNvPr id="11" name="מלבן: פינות מעוגלות 10">
            <a:extLst>
              <a:ext uri="{FF2B5EF4-FFF2-40B4-BE49-F238E27FC236}">
                <a16:creationId xmlns:a16="http://schemas.microsoft.com/office/drawing/2014/main" id="{137D799B-AEB2-4BB4-87E1-42C452D6DBE1}"/>
              </a:ext>
            </a:extLst>
          </p:cNvPr>
          <p:cNvSpPr/>
          <p:nvPr/>
        </p:nvSpPr>
        <p:spPr>
          <a:xfrm>
            <a:off x="415636" y="3886381"/>
            <a:ext cx="5832763" cy="1434660"/>
          </a:xfrm>
          <a:prstGeom prst="roundRect">
            <a:avLst>
              <a:gd name="adj" fmla="val 48807"/>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buClr>
                <a:schemeClr val="dk1"/>
              </a:buClr>
              <a:buSzPts val="2800"/>
            </a:pPr>
            <a:r>
              <a:rPr lang="he-IL" sz="2000" dirty="0">
                <a:solidFill>
                  <a:schemeClr val="bg1"/>
                </a:solidFill>
                <a:latin typeface="Varela Round"/>
              </a:rPr>
              <a:t>   בית המשפט בישראל מוודא שהכנסת </a:t>
            </a:r>
            <a:br>
              <a:rPr lang="en-US" sz="2000" dirty="0">
                <a:solidFill>
                  <a:schemeClr val="bg1"/>
                </a:solidFill>
                <a:latin typeface="Varela Round"/>
              </a:rPr>
            </a:br>
            <a:r>
              <a:rPr lang="he-IL" sz="2000" dirty="0">
                <a:solidFill>
                  <a:schemeClr val="bg1"/>
                </a:solidFill>
                <a:latin typeface="Varela Round"/>
              </a:rPr>
              <a:t>   והממשלה פועלות לפי החוקים של מדינת  </a:t>
            </a:r>
            <a:br>
              <a:rPr lang="en-US" sz="2000" dirty="0">
                <a:solidFill>
                  <a:schemeClr val="bg1"/>
                </a:solidFill>
                <a:latin typeface="Varela Round"/>
              </a:rPr>
            </a:br>
            <a:r>
              <a:rPr lang="he-IL" sz="2000" dirty="0">
                <a:solidFill>
                  <a:schemeClr val="bg1"/>
                </a:solidFill>
                <a:latin typeface="Varela Round"/>
              </a:rPr>
              <a:t>   ישראל.</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2" name="Google Shape;122;p4"/>
          <p:cNvSpPr/>
          <p:nvPr/>
        </p:nvSpPr>
        <p:spPr>
          <a:xfrm>
            <a:off x="0" y="5549153"/>
            <a:ext cx="2346600" cy="130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 name="Google Shape;124;p4" descr="אמת או חובה&quot; - חובות האזרח בישראל"/>
          <p:cNvPicPr preferRelativeResize="0"/>
          <p:nvPr/>
        </p:nvPicPr>
        <p:blipFill rotWithShape="1">
          <a:blip r:embed="rId3">
            <a:alphaModFix/>
          </a:blip>
          <a:srcRect/>
          <a:stretch/>
        </p:blipFill>
        <p:spPr>
          <a:xfrm>
            <a:off x="158288" y="5319750"/>
            <a:ext cx="3513929" cy="1400571"/>
          </a:xfrm>
          <a:prstGeom prst="rect">
            <a:avLst/>
          </a:prstGeom>
          <a:noFill/>
          <a:ln>
            <a:noFill/>
          </a:ln>
        </p:spPr>
      </p:pic>
      <p:sp>
        <p:nvSpPr>
          <p:cNvPr id="3" name="כותרת 2">
            <a:extLst>
              <a:ext uri="{FF2B5EF4-FFF2-40B4-BE49-F238E27FC236}">
                <a16:creationId xmlns:a16="http://schemas.microsoft.com/office/drawing/2014/main" id="{DBACEC0F-03AA-4800-85C6-D720FEBB23BA}"/>
              </a:ext>
            </a:extLst>
          </p:cNvPr>
          <p:cNvSpPr>
            <a:spLocks noGrp="1"/>
          </p:cNvSpPr>
          <p:nvPr>
            <p:ph type="title"/>
          </p:nvPr>
        </p:nvSpPr>
        <p:spPr>
          <a:xfrm>
            <a:off x="-365760" y="213094"/>
            <a:ext cx="13228320" cy="720000"/>
          </a:xfrm>
        </p:spPr>
        <p:txBody>
          <a:bodyPr/>
          <a:lstStyle/>
          <a:p>
            <a:pPr lvl="0"/>
            <a:br>
              <a:rPr lang="he-IL" dirty="0"/>
            </a:br>
            <a:r>
              <a:rPr lang="he-IL" dirty="0"/>
              <a:t>זכויות האזרח</a:t>
            </a:r>
            <a:br>
              <a:rPr lang="he-IL" dirty="0"/>
            </a:br>
            <a:r>
              <a:rPr lang="he-IL" dirty="0"/>
              <a:t>זכויות של האדם כאזרח במדינתו</a:t>
            </a:r>
          </a:p>
        </p:txBody>
      </p:sp>
      <p:sp>
        <p:nvSpPr>
          <p:cNvPr id="10" name="תרשים זרימה: מסיים 9">
            <a:extLst>
              <a:ext uri="{FF2B5EF4-FFF2-40B4-BE49-F238E27FC236}">
                <a16:creationId xmlns:a16="http://schemas.microsoft.com/office/drawing/2014/main" id="{E89F05A8-E7D3-495A-93BE-76AE213A7720}"/>
              </a:ext>
            </a:extLst>
          </p:cNvPr>
          <p:cNvSpPr/>
          <p:nvPr/>
        </p:nvSpPr>
        <p:spPr>
          <a:xfrm>
            <a:off x="1915252" y="1850489"/>
            <a:ext cx="8458045" cy="3157021"/>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rgbClr val="171616"/>
              </a:buClr>
              <a:buSzPts val="3000"/>
            </a:pPr>
            <a:r>
              <a:rPr lang="he-IL" sz="2000" dirty="0">
                <a:solidFill>
                  <a:schemeClr val="bg1"/>
                </a:solidFill>
                <a:latin typeface="Varela Round"/>
                <a:ea typeface="Varela Round"/>
                <a:sym typeface="Varela Round"/>
              </a:rPr>
              <a:t>    המדינה הדמוקרטית מחויבת להכיר בזכויות האזרח ללא קשר </a:t>
            </a:r>
            <a:r>
              <a:rPr lang="he-IL" sz="2000" dirty="0">
                <a:solidFill>
                  <a:schemeClr val="bg1"/>
                </a:solidFill>
                <a:latin typeface="Varela Round"/>
                <a:sym typeface="Varela Round"/>
              </a:rPr>
              <a:t>לדת</a:t>
            </a:r>
            <a:r>
              <a:rPr lang="he-IL" sz="2000" dirty="0">
                <a:solidFill>
                  <a:schemeClr val="bg1"/>
                </a:solidFill>
                <a:latin typeface="Varela Round"/>
                <a:ea typeface="Varela Round"/>
                <a:sym typeface="Varela Round"/>
              </a:rPr>
              <a:t>, </a:t>
            </a:r>
            <a:br>
              <a:rPr lang="en-US" sz="2000" dirty="0">
                <a:solidFill>
                  <a:schemeClr val="bg1"/>
                </a:solidFill>
                <a:latin typeface="Varela Round"/>
                <a:ea typeface="Varela Round"/>
                <a:sym typeface="Varela Round"/>
              </a:rPr>
            </a:br>
            <a:r>
              <a:rPr lang="he-IL" sz="2000" dirty="0">
                <a:solidFill>
                  <a:schemeClr val="bg1"/>
                </a:solidFill>
                <a:latin typeface="Varela Round"/>
                <a:ea typeface="Varela Round"/>
                <a:sym typeface="Varela Round"/>
              </a:rPr>
              <a:t>    גזע, מין ומוצא.</a:t>
            </a:r>
          </a:p>
          <a:p>
            <a:pPr lvl="0" algn="r" rtl="1">
              <a:lnSpc>
                <a:spcPct val="150000"/>
              </a:lnSpc>
              <a:buClr>
                <a:srgbClr val="171616"/>
              </a:buClr>
              <a:buSzPts val="3000"/>
            </a:pPr>
            <a:r>
              <a:rPr lang="he-IL" sz="2000" dirty="0">
                <a:solidFill>
                  <a:schemeClr val="bg1"/>
                </a:solidFill>
                <a:latin typeface="Varela Round"/>
                <a:ea typeface="Varela Round"/>
                <a:sym typeface="Varela Round"/>
              </a:rPr>
              <a:t>    זכויות האזרח מכונות גם זכויות פוליטיות. </a:t>
            </a:r>
          </a:p>
          <a:p>
            <a:pPr lvl="0" algn="r" rtl="1">
              <a:lnSpc>
                <a:spcPct val="150000"/>
              </a:lnSpc>
              <a:buClr>
                <a:srgbClr val="171616"/>
              </a:buClr>
              <a:buSzPts val="3000"/>
            </a:pPr>
            <a:r>
              <a:rPr lang="he-IL" sz="2000" dirty="0">
                <a:solidFill>
                  <a:schemeClr val="bg1"/>
                </a:solidFill>
                <a:latin typeface="Varela Round"/>
                <a:ea typeface="Varela Round"/>
                <a:sym typeface="Varela Round"/>
              </a:rPr>
              <a:t>    זכויות אלה קשורות לניהול המדינה.</a:t>
            </a:r>
            <a:endParaRPr lang="he-IL" sz="2000" dirty="0">
              <a:solidFill>
                <a:schemeClr val="bg1"/>
              </a:solidFill>
              <a:ea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3"/>
          <p:cNvSpPr txBox="1">
            <a:spLocks noGrp="1"/>
          </p:cNvSpPr>
          <p:nvPr>
            <p:ph type="title"/>
          </p:nvPr>
        </p:nvSpPr>
        <p:spPr>
          <a:xfrm>
            <a:off x="2389218" y="14285"/>
            <a:ext cx="9642231" cy="1265603"/>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192A72"/>
              </a:buClr>
              <a:buSzPts val="4400"/>
              <a:buNone/>
            </a:pPr>
            <a:r>
              <a:rPr lang="iw-IL" sz="3000" dirty="0"/>
              <a:t>מתי בכל זאת התערבות של רשות אחרת </a:t>
            </a:r>
            <a:br>
              <a:rPr lang="en-US" sz="3000" dirty="0"/>
            </a:br>
            <a:r>
              <a:rPr lang="iw-IL" sz="3000" dirty="0"/>
              <a:t>פוגעת בהפרדת הרשויות?</a:t>
            </a:r>
            <a:endParaRPr sz="3000" dirty="0">
              <a:solidFill>
                <a:srgbClr val="192A72"/>
              </a:solidFill>
            </a:endParaRPr>
          </a:p>
        </p:txBody>
      </p:sp>
      <p:sp>
        <p:nvSpPr>
          <p:cNvPr id="391" name="Google Shape;391;p53"/>
          <p:cNvSpPr txBox="1"/>
          <p:nvPr/>
        </p:nvSpPr>
        <p:spPr>
          <a:xfrm>
            <a:off x="0" y="3211771"/>
            <a:ext cx="12192000" cy="46162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rtl="1">
              <a:buNone/>
              <a:defRPr sz="2800" b="1">
                <a:solidFill>
                  <a:srgbClr val="192A72"/>
                </a:solidFill>
                <a:latin typeface="Varela Round"/>
                <a:ea typeface="Varela Round"/>
                <a:cs typeface="Varela Round"/>
              </a:defRPr>
            </a:lvl1pPr>
          </a:lstStyle>
          <a:p>
            <a:r>
              <a:rPr lang="iw-IL" sz="2400" dirty="0">
                <a:sym typeface="Varela Round"/>
              </a:rPr>
              <a:t>אם בית המשפט ינסה לחוקק או להורות לכנסת לחוקק חוק ספציפי.</a:t>
            </a:r>
            <a:endParaRPr sz="2400" dirty="0">
              <a:sym typeface="Varela Round"/>
            </a:endParaRPr>
          </a:p>
        </p:txBody>
      </p:sp>
      <p:sp>
        <p:nvSpPr>
          <p:cNvPr id="392" name="Google Shape;392;p53"/>
          <p:cNvSpPr txBox="1"/>
          <p:nvPr/>
        </p:nvSpPr>
        <p:spPr>
          <a:xfrm>
            <a:off x="4419600" y="2518729"/>
            <a:ext cx="3352800" cy="584735"/>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rtl="1">
              <a:buNone/>
              <a:defRPr sz="2000" b="1">
                <a:solidFill>
                  <a:srgbClr val="192A72"/>
                </a:solidFill>
                <a:latin typeface="Varela Round"/>
                <a:ea typeface="Varela Round"/>
                <a:cs typeface="Varela Round"/>
              </a:defRPr>
            </a:lvl1pPr>
          </a:lstStyle>
          <a:p>
            <a:r>
              <a:rPr lang="iw-IL" sz="3200" dirty="0">
                <a:sym typeface="Varela Round"/>
              </a:rPr>
              <a:t>דוגמ</a:t>
            </a:r>
            <a:r>
              <a:rPr lang="he-IL" sz="3200" dirty="0">
                <a:sym typeface="Varela Round"/>
              </a:rPr>
              <a:t>ה</a:t>
            </a:r>
            <a:endParaRPr sz="3200" dirty="0">
              <a:sym typeface="Varela Round"/>
            </a:endParaRPr>
          </a:p>
        </p:txBody>
      </p:sp>
      <p:sp>
        <p:nvSpPr>
          <p:cNvPr id="393" name="Google Shape;393;p53"/>
          <p:cNvSpPr txBox="1"/>
          <p:nvPr/>
        </p:nvSpPr>
        <p:spPr>
          <a:xfrm>
            <a:off x="0" y="4879263"/>
            <a:ext cx="8502616" cy="40006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r" rtl="1">
              <a:buNone/>
              <a:defRPr sz="2000">
                <a:solidFill>
                  <a:srgbClr val="192A72"/>
                </a:solidFill>
                <a:latin typeface="Varela Round"/>
                <a:ea typeface="Varela Round"/>
                <a:cs typeface="Varela Round"/>
              </a:defRPr>
            </a:lvl1pPr>
          </a:lstStyle>
          <a:p>
            <a:r>
              <a:rPr lang="iw-IL" dirty="0">
                <a:sym typeface="Varela Round"/>
              </a:rPr>
              <a:t>חשוב לשים לב שבית המשפט לא מכריח את הרשות המחוקקת לחוקק חוקים</a:t>
            </a:r>
            <a:endParaRPr dirty="0"/>
          </a:p>
        </p:txBody>
      </p:sp>
      <p:sp>
        <p:nvSpPr>
          <p:cNvPr id="394" name="Google Shape;394;p53"/>
          <p:cNvSpPr txBox="1"/>
          <p:nvPr/>
        </p:nvSpPr>
        <p:spPr>
          <a:xfrm>
            <a:off x="141402" y="4086621"/>
            <a:ext cx="8361213" cy="707846"/>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iw-IL" sz="2000" b="0" i="0" u="none" strike="noStrike" cap="none" dirty="0">
                <a:solidFill>
                  <a:srgbClr val="192A72"/>
                </a:solidFill>
                <a:latin typeface="Varela Round"/>
                <a:ea typeface="Varela Round"/>
                <a:cs typeface="Varela Round"/>
                <a:sym typeface="Varela Round"/>
              </a:rPr>
              <a:t>בית המשפט </a:t>
            </a:r>
            <a:r>
              <a:rPr lang="iw-IL" sz="2000" b="1" i="0" u="none" strike="noStrike" cap="none" dirty="0">
                <a:solidFill>
                  <a:srgbClr val="12B4BC"/>
                </a:solidFill>
                <a:latin typeface="Varela Round"/>
                <a:ea typeface="Varela Round"/>
                <a:cs typeface="Varela Round"/>
                <a:sym typeface="Varela Round"/>
              </a:rPr>
              <a:t>יכול</a:t>
            </a:r>
            <a:r>
              <a:rPr lang="iw-IL" sz="2000" b="1" i="0" u="none" strike="noStrike" cap="none" dirty="0">
                <a:solidFill>
                  <a:srgbClr val="192A72"/>
                </a:solidFill>
                <a:latin typeface="Varela Round"/>
                <a:ea typeface="Varela Round"/>
                <a:cs typeface="Varela Round"/>
                <a:sym typeface="Varela Round"/>
              </a:rPr>
              <a:t> </a:t>
            </a:r>
            <a:r>
              <a:rPr lang="iw-IL" sz="2000" b="0" i="0" u="none" strike="noStrike" cap="none" dirty="0">
                <a:solidFill>
                  <a:srgbClr val="192A72"/>
                </a:solidFill>
                <a:latin typeface="Varela Round"/>
                <a:ea typeface="Varela Round"/>
                <a:cs typeface="Varela Round"/>
                <a:sym typeface="Varela Round"/>
              </a:rPr>
              <a:t>לבטל חוקים כאשר מדובר בפגיעה הבסיסית </a:t>
            </a:r>
            <a:br>
              <a:rPr lang="en-US" sz="2000" b="0" i="0" u="none" strike="noStrike" cap="none" dirty="0">
                <a:solidFill>
                  <a:srgbClr val="192A72"/>
                </a:solidFill>
                <a:latin typeface="Varela Round"/>
                <a:ea typeface="Varela Round"/>
                <a:cs typeface="Varela Round"/>
                <a:sym typeface="Varela Round"/>
              </a:rPr>
            </a:br>
            <a:r>
              <a:rPr lang="iw-IL" sz="2000" b="0" i="0" u="none" strike="noStrike" cap="none" dirty="0">
                <a:solidFill>
                  <a:srgbClr val="192A72"/>
                </a:solidFill>
                <a:latin typeface="Varela Round"/>
                <a:ea typeface="Varela Round"/>
                <a:cs typeface="Varela Round"/>
                <a:sym typeface="Varela Round"/>
              </a:rPr>
              <a:t>של כבוד האדם או בזכויות הפר</a:t>
            </a:r>
            <a:r>
              <a:rPr lang="he-IL" sz="2000" b="0" i="0" u="none" strike="noStrike" cap="none" dirty="0">
                <a:solidFill>
                  <a:srgbClr val="192A72"/>
                </a:solidFill>
                <a:latin typeface="Varela Round"/>
                <a:ea typeface="Varela Round"/>
                <a:cs typeface="Varela Round"/>
                <a:sym typeface="Varela Round"/>
              </a:rPr>
              <a:t>ט.</a:t>
            </a:r>
            <a:r>
              <a:rPr lang="iw-IL" sz="2000" b="0" i="0" u="none" strike="noStrike" cap="none" dirty="0">
                <a:solidFill>
                  <a:srgbClr val="192A72"/>
                </a:solidFill>
                <a:latin typeface="Varela Round"/>
                <a:ea typeface="Varela Round"/>
                <a:cs typeface="Varela Round"/>
                <a:sym typeface="Varela Round"/>
              </a:rPr>
              <a:t> </a:t>
            </a:r>
            <a:endParaRPr sz="2000" b="0" i="0" u="none" strike="noStrike" cap="none" dirty="0">
              <a:solidFill>
                <a:srgbClr val="192A72"/>
              </a:solidFill>
              <a:latin typeface="Varela Round"/>
              <a:ea typeface="Varela Round"/>
              <a:cs typeface="Varela Round"/>
              <a:sym typeface="Varela Round"/>
            </a:endParaRPr>
          </a:p>
        </p:txBody>
      </p:sp>
      <p:sp>
        <p:nvSpPr>
          <p:cNvPr id="8" name="מלבן: פינות מעוגלות 7">
            <a:extLst>
              <a:ext uri="{FF2B5EF4-FFF2-40B4-BE49-F238E27FC236}">
                <a16:creationId xmlns:a16="http://schemas.microsoft.com/office/drawing/2014/main" id="{A771C40A-DF47-4454-AEE5-0397F2A0451E}"/>
              </a:ext>
            </a:extLst>
          </p:cNvPr>
          <p:cNvSpPr/>
          <p:nvPr/>
        </p:nvSpPr>
        <p:spPr>
          <a:xfrm>
            <a:off x="3440784" y="1292067"/>
            <a:ext cx="8487979" cy="998646"/>
          </a:xfrm>
          <a:prstGeom prst="roundRect">
            <a:avLst>
              <a:gd name="adj" fmla="val 5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buClr>
                <a:schemeClr val="dk1"/>
              </a:buClr>
              <a:buSzPts val="2800"/>
            </a:pPr>
            <a:r>
              <a:rPr lang="he-IL" sz="2000" dirty="0">
                <a:solidFill>
                  <a:schemeClr val="bg1"/>
                </a:solidFill>
                <a:latin typeface="Varela Round"/>
                <a:sym typeface="Varela Round"/>
              </a:rPr>
              <a:t> </a:t>
            </a:r>
            <a:r>
              <a:rPr lang="he-IL" sz="2000" dirty="0">
                <a:solidFill>
                  <a:schemeClr val="bg1"/>
                </a:solidFill>
                <a:latin typeface="Varela Round"/>
              </a:rPr>
              <a:t> </a:t>
            </a:r>
            <a:r>
              <a:rPr lang="he-IL" sz="2000" dirty="0">
                <a:solidFill>
                  <a:schemeClr val="bg1"/>
                </a:solidFill>
                <a:latin typeface="Varela Round"/>
                <a:sym typeface="Varela Round"/>
              </a:rPr>
              <a:t> כאשר רשות אחת לוקחת לעצמה את תפקידה של רשות אחרת. </a:t>
            </a:r>
            <a:endParaRPr lang="he-IL" sz="2000"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5"/>
          <p:cNvSpPr/>
          <p:nvPr/>
        </p:nvSpPr>
        <p:spPr>
          <a:xfrm>
            <a:off x="3409977" y="3244334"/>
            <a:ext cx="5372100" cy="3693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2" name="מדיה מקוונת 1" title="ￗﾛￗﾕￗﾗ ￗﾞￗﾕￗﾗￗﾜￗﾘ ￗﾐￗﾕ ￗﾔￗﾤￗﾨￗﾓￗﾪ ￗﾨￗﾩￗﾕￗﾙￗﾕￗﾪ">
            <a:hlinkClick r:id="" action="ppaction://media"/>
            <a:extLst>
              <a:ext uri="{FF2B5EF4-FFF2-40B4-BE49-F238E27FC236}">
                <a16:creationId xmlns:a16="http://schemas.microsoft.com/office/drawing/2014/main" id="{41220E44-C74F-4F15-A7E5-335B5FE72DAD}"/>
              </a:ext>
            </a:extLst>
          </p:cNvPr>
          <p:cNvPicPr>
            <a:picLocks noRot="1" noChangeAspect="1"/>
          </p:cNvPicPr>
          <p:nvPr>
            <a:videoFile r:link="rId1"/>
          </p:nvPr>
        </p:nvPicPr>
        <p:blipFill>
          <a:blip r:embed="rId4"/>
          <a:stretch>
            <a:fillRect/>
          </a:stretch>
        </p:blipFill>
        <p:spPr>
          <a:xfrm>
            <a:off x="2115793" y="1018093"/>
            <a:ext cx="7960413" cy="44777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 name="כותרת 2">
            <a:extLst>
              <a:ext uri="{FF2B5EF4-FFF2-40B4-BE49-F238E27FC236}">
                <a16:creationId xmlns:a16="http://schemas.microsoft.com/office/drawing/2014/main" id="{29231AEF-D267-4830-BE14-E4A9FAFCF3FC}"/>
              </a:ext>
            </a:extLst>
          </p:cNvPr>
          <p:cNvSpPr>
            <a:spLocks noGrp="1"/>
          </p:cNvSpPr>
          <p:nvPr>
            <p:ph type="title"/>
          </p:nvPr>
        </p:nvSpPr>
        <p:spPr>
          <a:noFill/>
          <a:ln>
            <a:noFill/>
          </a:ln>
        </p:spPr>
        <p:txBody>
          <a:bodyPr spcFirstLastPara="1" wrap="square" lIns="91425" tIns="45700" rIns="91425" bIns="45700" anchor="ctr" anchorCtr="0">
            <a:noAutofit/>
          </a:bodyPr>
          <a:lstStyle/>
          <a:p>
            <a:pPr>
              <a:buSzPts val="4800"/>
            </a:pPr>
            <a:r>
              <a:rPr lang="he-IL" dirty="0"/>
              <a:t>מה למדנו?</a:t>
            </a:r>
          </a:p>
        </p:txBody>
      </p:sp>
      <p:sp>
        <p:nvSpPr>
          <p:cNvPr id="3" name="מציין מיקום טקסט 2">
            <a:extLst>
              <a:ext uri="{FF2B5EF4-FFF2-40B4-BE49-F238E27FC236}">
                <a16:creationId xmlns:a16="http://schemas.microsoft.com/office/drawing/2014/main" id="{D33150FD-5F14-4281-B99A-868250F943B0}"/>
              </a:ext>
            </a:extLst>
          </p:cNvPr>
          <p:cNvSpPr>
            <a:spLocks noGrp="1"/>
          </p:cNvSpPr>
          <p:nvPr>
            <p:ph type="body" idx="2"/>
          </p:nvPr>
        </p:nvSpPr>
        <p:spPr/>
        <p:txBody>
          <a:bodyPr/>
          <a:lstStyle/>
          <a:p>
            <a:pPr marL="0" lvl="0" indent="0">
              <a:buClr>
                <a:srgbClr val="000000"/>
              </a:buClr>
              <a:buSzPts val="1400"/>
              <a:buNone/>
            </a:pPr>
            <a:r>
              <a:rPr lang="he-IL" dirty="0">
                <a:solidFill>
                  <a:srgbClr val="192A72"/>
                </a:solidFill>
                <a:latin typeface="Arial"/>
                <a:ea typeface="Arial"/>
                <a:cs typeface="+mj-cs"/>
                <a:sym typeface="Arial"/>
              </a:rPr>
              <a:t>המטרות של עקרון הפרדת הרשויות:</a:t>
            </a:r>
          </a:p>
          <a:p>
            <a:pPr marL="0" lvl="0" indent="0">
              <a:buClr>
                <a:srgbClr val="000000"/>
              </a:buClr>
              <a:buSzPts val="1400"/>
              <a:buNone/>
            </a:pPr>
            <a:endParaRPr lang="he-IL" dirty="0">
              <a:solidFill>
                <a:srgbClr val="192A72"/>
              </a:solidFill>
              <a:latin typeface="Arial"/>
              <a:ea typeface="Arial"/>
              <a:cs typeface="+mj-cs"/>
              <a:sym typeface="Arial"/>
            </a:endParaRPr>
          </a:p>
          <a:p>
            <a:pPr marL="482600" indent="-342900">
              <a:lnSpc>
                <a:spcPct val="150000"/>
              </a:lnSpc>
              <a:buClr>
                <a:srgbClr val="000000"/>
              </a:buClr>
              <a:buSzPct val="100000"/>
            </a:pPr>
            <a:r>
              <a:rPr lang="he-IL" dirty="0">
                <a:solidFill>
                  <a:srgbClr val="192A72"/>
                </a:solidFill>
                <a:latin typeface="Arial"/>
                <a:ea typeface="Arial"/>
                <a:cs typeface="+mj-cs"/>
                <a:sym typeface="Arial"/>
              </a:rPr>
              <a:t>להגביל את השלטון</a:t>
            </a:r>
          </a:p>
          <a:p>
            <a:pPr marL="482600" indent="-342900">
              <a:lnSpc>
                <a:spcPct val="150000"/>
              </a:lnSpc>
              <a:buClr>
                <a:srgbClr val="000000"/>
              </a:buClr>
              <a:buSzPct val="100000"/>
            </a:pPr>
            <a:r>
              <a:rPr lang="he-IL" dirty="0">
                <a:solidFill>
                  <a:srgbClr val="192A72"/>
                </a:solidFill>
                <a:latin typeface="Arial"/>
                <a:ea typeface="Arial"/>
                <a:cs typeface="+mj-cs"/>
                <a:sym typeface="Arial"/>
              </a:rPr>
              <a:t>למנוע את ריכוז הכוח ברשות שלטונית אחת</a:t>
            </a:r>
          </a:p>
          <a:p>
            <a:pPr marL="482600" indent="-342900">
              <a:lnSpc>
                <a:spcPct val="150000"/>
              </a:lnSpc>
              <a:buClr>
                <a:srgbClr val="000000"/>
              </a:buClr>
              <a:buSzPct val="100000"/>
            </a:pPr>
            <a:r>
              <a:rPr lang="he-IL" dirty="0">
                <a:solidFill>
                  <a:srgbClr val="192A72"/>
                </a:solidFill>
                <a:latin typeface="Arial"/>
                <a:ea typeface="Arial"/>
                <a:cs typeface="+mj-cs"/>
                <a:sym typeface="Arial"/>
              </a:rPr>
              <a:t>להגן על זכויות האדם</a:t>
            </a:r>
          </a:p>
          <a:p>
            <a:pPr marL="482600" indent="-342900">
              <a:lnSpc>
                <a:spcPct val="150000"/>
              </a:lnSpc>
              <a:buClr>
                <a:srgbClr val="000000"/>
              </a:buClr>
              <a:buSzPct val="100000"/>
            </a:pPr>
            <a:r>
              <a:rPr lang="he-IL" dirty="0">
                <a:solidFill>
                  <a:srgbClr val="192A72"/>
                </a:solidFill>
                <a:latin typeface="Arial"/>
                <a:ea typeface="Arial"/>
                <a:cs typeface="+mj-cs"/>
                <a:sym typeface="Arial"/>
              </a:rPr>
              <a:t>לאפשר למערכת השלטונית לתפקד, </a:t>
            </a:r>
            <a:br>
              <a:rPr lang="en-US" dirty="0">
                <a:solidFill>
                  <a:srgbClr val="192A72"/>
                </a:solidFill>
                <a:latin typeface="Arial"/>
                <a:ea typeface="Arial"/>
                <a:cs typeface="+mj-cs"/>
                <a:sym typeface="Arial"/>
              </a:rPr>
            </a:br>
            <a:r>
              <a:rPr lang="he-IL" dirty="0">
                <a:solidFill>
                  <a:srgbClr val="192A72"/>
                </a:solidFill>
                <a:latin typeface="Arial"/>
                <a:ea typeface="Arial"/>
                <a:cs typeface="+mj-cs"/>
                <a:sym typeface="Arial"/>
              </a:rPr>
              <a:t>להיות מקצועית ויעילה</a:t>
            </a:r>
          </a:p>
          <a:p>
            <a:endParaRPr lang="he-IL" dirty="0">
              <a:solidFill>
                <a:srgbClr val="192A72"/>
              </a:solidFill>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6"/>
          <p:cNvSpPr txBox="1">
            <a:spLocks noGrp="1"/>
          </p:cNvSpPr>
          <p:nvPr>
            <p:ph type="title"/>
          </p:nvPr>
        </p:nvSpPr>
        <p:spPr>
          <a:xfrm>
            <a:off x="2549769" y="213094"/>
            <a:ext cx="96423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dirty="0"/>
              <a:t>משימה</a:t>
            </a:r>
            <a:endParaRPr dirty="0"/>
          </a:p>
        </p:txBody>
      </p:sp>
      <p:pic>
        <p:nvPicPr>
          <p:cNvPr id="5" name="תמונה 4">
            <a:extLst>
              <a:ext uri="{FF2B5EF4-FFF2-40B4-BE49-F238E27FC236}">
                <a16:creationId xmlns:a16="http://schemas.microsoft.com/office/drawing/2014/main" id="{F9F7E97D-67D4-47DD-BD15-3FF8565A5F86}"/>
              </a:ext>
            </a:extLst>
          </p:cNvPr>
          <p:cNvPicPr>
            <a:picLocks noChangeAspect="1"/>
          </p:cNvPicPr>
          <p:nvPr/>
        </p:nvPicPr>
        <p:blipFill>
          <a:blip r:embed="rId3"/>
          <a:stretch>
            <a:fillRect/>
          </a:stretch>
        </p:blipFill>
        <p:spPr>
          <a:xfrm>
            <a:off x="1009155" y="1510455"/>
            <a:ext cx="2553442" cy="2605201"/>
          </a:xfrm>
          <a:prstGeom prst="rect">
            <a:avLst/>
          </a:prstGeom>
        </p:spPr>
      </p:pic>
      <p:pic>
        <p:nvPicPr>
          <p:cNvPr id="7" name="תמונה 6" descr="תמונה שמכילה אובייקט, שעון&#10;&#10;התיאור נוצר באופן אוטומטי">
            <a:extLst>
              <a:ext uri="{FF2B5EF4-FFF2-40B4-BE49-F238E27FC236}">
                <a16:creationId xmlns:a16="http://schemas.microsoft.com/office/drawing/2014/main" id="{22748E93-6C23-4000-A1D0-D76A4926DC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28" t="21296" r="8702"/>
          <a:stretch/>
        </p:blipFill>
        <p:spPr>
          <a:xfrm>
            <a:off x="5327365" y="2553222"/>
            <a:ext cx="3492500" cy="3124868"/>
          </a:xfrm>
          <a:prstGeom prst="rect">
            <a:avLst/>
          </a:prstGeom>
        </p:spPr>
      </p:pic>
      <p:sp>
        <p:nvSpPr>
          <p:cNvPr id="8" name="מלבן 7">
            <a:extLst>
              <a:ext uri="{FF2B5EF4-FFF2-40B4-BE49-F238E27FC236}">
                <a16:creationId xmlns:a16="http://schemas.microsoft.com/office/drawing/2014/main" id="{635930EF-5764-47D0-9D19-9A705D8EEDF5}"/>
              </a:ext>
            </a:extLst>
          </p:cNvPr>
          <p:cNvSpPr/>
          <p:nvPr/>
        </p:nvSpPr>
        <p:spPr>
          <a:xfrm>
            <a:off x="978235" y="3923576"/>
            <a:ext cx="2584362" cy="769441"/>
          </a:xfrm>
          <a:prstGeom prst="rect">
            <a:avLst/>
          </a:prstGeom>
        </p:spPr>
        <p:txBody>
          <a:bodyPr wrap="none">
            <a:spAutoFit/>
          </a:bodyPr>
          <a:lstStyle/>
          <a:p>
            <a:r>
              <a:rPr lang="he-IL" sz="4400" dirty="0">
                <a:solidFill>
                  <a:srgbClr val="192A72"/>
                </a:solidFill>
                <a:latin typeface="Varela Round" panose="00000500000000000000" pitchFamily="2" charset="-79"/>
                <a:cs typeface="Varela Round" panose="00000500000000000000" pitchFamily="2" charset="-79"/>
              </a:rPr>
              <a:t>סרקו אותי</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68850794-6857-4E71-941E-8A11631D780F}"/>
              </a:ext>
            </a:extLst>
          </p:cNvPr>
          <p:cNvSpPr/>
          <p:nvPr/>
        </p:nvSpPr>
        <p:spPr>
          <a:xfrm>
            <a:off x="4880758" y="4266833"/>
            <a:ext cx="6887689" cy="1754326"/>
          </a:xfrm>
          <a:prstGeom prst="rect">
            <a:avLst/>
          </a:prstGeom>
        </p:spPr>
        <p:txBody>
          <a:bodyPr wrap="square">
            <a:spAutoFit/>
          </a:bodyPr>
          <a:lstStyle/>
          <a:p>
            <a:pPr algn="r" rtl="1"/>
            <a:r>
              <a:rPr lang="he-IL" sz="1800" dirty="0"/>
              <a:t>מעין באומן בת להורים שאינם שומעים שרה עם אחותה ומספרת:</a:t>
            </a:r>
          </a:p>
          <a:p>
            <a:pPr algn="r" rtl="1"/>
            <a:endParaRPr lang="he-IL" sz="1800" dirty="0"/>
          </a:p>
          <a:p>
            <a:pPr algn="r" rtl="1"/>
            <a:r>
              <a:rPr lang="he-IL" sz="1800" dirty="0"/>
              <a:t>שרנו את השיר במטרה לשדר קצת אופטימיות בימים לא קלים, להפוך שיר שמדבר במדויק על התחושות שכולנו מרגישים בצורה קצת תיאטרלית הלא היא שפת האם שלנו, שפת הסימנים :) לגעת בכל האוכלוסיות גם השומעים וגם החירשים ולהעביר מסר של אופטימיות ותקווה!</a:t>
            </a:r>
          </a:p>
        </p:txBody>
      </p:sp>
      <p:pic>
        <p:nvPicPr>
          <p:cNvPr id="5" name="תמונה 4">
            <a:hlinkClick r:id="rId3"/>
            <a:extLst>
              <a:ext uri="{FF2B5EF4-FFF2-40B4-BE49-F238E27FC236}">
                <a16:creationId xmlns:a16="http://schemas.microsoft.com/office/drawing/2014/main" id="{5558C775-3E0E-4812-AED6-404AD9442DDC}"/>
              </a:ext>
            </a:extLst>
          </p:cNvPr>
          <p:cNvPicPr>
            <a:picLocks noChangeAspect="1"/>
          </p:cNvPicPr>
          <p:nvPr/>
        </p:nvPicPr>
        <p:blipFill>
          <a:blip r:embed="rId4"/>
          <a:stretch>
            <a:fillRect/>
          </a:stretch>
        </p:blipFill>
        <p:spPr>
          <a:xfrm>
            <a:off x="5040707" y="605643"/>
            <a:ext cx="6643220" cy="3560250"/>
          </a:xfrm>
          <a:prstGeom prst="rect">
            <a:avLst/>
          </a:prstGeom>
        </p:spPr>
      </p:pic>
    </p:spTree>
    <p:extLst>
      <p:ext uri="{BB962C8B-B14F-4D97-AF65-F5344CB8AC3E}">
        <p14:creationId xmlns:p14="http://schemas.microsoft.com/office/powerpoint/2010/main" val="1247869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375129" y="3191087"/>
            <a:ext cx="11441742" cy="1876522"/>
          </a:xfrm>
          <a:prstGeom prst="rect">
            <a:avLst/>
          </a:prstGeom>
          <a:noFill/>
        </p:spPr>
        <p:txBody>
          <a:bodyPr wrap="square" rtlCol="1">
            <a:spAutoFit/>
          </a:bodyPr>
          <a:lstStyle/>
          <a:p>
            <a:pPr marL="895350" algn="just" rtl="1"/>
            <a:r>
              <a:rPr lang="he-IL" sz="2800" dirty="0">
                <a:solidFill>
                  <a:srgbClr val="192A72"/>
                </a:solidFill>
                <a:latin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rPr>
              <a:t>rights@education.gov.il</a:t>
            </a:r>
            <a:endParaRPr lang="he-IL" sz="2800" dirty="0">
              <a:solidFill>
                <a:srgbClr val="192A72"/>
              </a:solidFill>
              <a:latin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30" name="Google Shape;130;p5"/>
          <p:cNvPicPr preferRelativeResize="0"/>
          <p:nvPr/>
        </p:nvPicPr>
        <p:blipFill rotWithShape="1">
          <a:blip r:embed="rId3">
            <a:alphaModFix/>
          </a:blip>
          <a:srcRect/>
          <a:stretch/>
        </p:blipFill>
        <p:spPr>
          <a:xfrm>
            <a:off x="163225" y="5273919"/>
            <a:ext cx="2557556" cy="1432231"/>
          </a:xfrm>
          <a:prstGeom prst="rect">
            <a:avLst/>
          </a:prstGeom>
          <a:noFill/>
          <a:ln>
            <a:noFill/>
          </a:ln>
        </p:spPr>
      </p:pic>
      <p:sp>
        <p:nvSpPr>
          <p:cNvPr id="132" name="Google Shape;132;p5"/>
          <p:cNvSpPr/>
          <p:nvPr/>
        </p:nvSpPr>
        <p:spPr>
          <a:xfrm>
            <a:off x="0" y="5549153"/>
            <a:ext cx="2346600" cy="130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תרשים זרימה: מסיים 5">
            <a:extLst>
              <a:ext uri="{FF2B5EF4-FFF2-40B4-BE49-F238E27FC236}">
                <a16:creationId xmlns:a16="http://schemas.microsoft.com/office/drawing/2014/main" id="{37C297B1-F371-4056-A730-5D84F5C69D8A}"/>
              </a:ext>
            </a:extLst>
          </p:cNvPr>
          <p:cNvSpPr/>
          <p:nvPr/>
        </p:nvSpPr>
        <p:spPr>
          <a:xfrm>
            <a:off x="1675581" y="1524996"/>
            <a:ext cx="8426378" cy="3157021"/>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rgbClr val="171616"/>
              </a:buClr>
              <a:buSzPts val="3000"/>
            </a:pPr>
            <a:r>
              <a:rPr lang="he-IL" sz="2000" dirty="0">
                <a:solidFill>
                  <a:schemeClr val="bg1"/>
                </a:solidFill>
                <a:latin typeface="Varela Round"/>
                <a:sym typeface="Varela Round"/>
              </a:rPr>
              <a:t>    ב"חוק יסוד: הכנסת" כתוב:</a:t>
            </a:r>
            <a:endParaRPr lang="he-IL" sz="2000" dirty="0">
              <a:solidFill>
                <a:schemeClr val="bg1"/>
              </a:solidFill>
              <a:latin typeface="Varela Round"/>
            </a:endParaRPr>
          </a:p>
          <a:p>
            <a:pPr algn="r" rtl="1">
              <a:lnSpc>
                <a:spcPct val="150000"/>
              </a:lnSpc>
              <a:buClr>
                <a:srgbClr val="171616"/>
              </a:buClr>
              <a:buSzPts val="3000"/>
            </a:pPr>
            <a:r>
              <a:rPr lang="he-IL" sz="2000" dirty="0">
                <a:solidFill>
                  <a:schemeClr val="bg1"/>
                </a:solidFill>
                <a:latin typeface="Varela Round"/>
                <a:sym typeface="Varela Round"/>
              </a:rPr>
              <a:t>    "כל אזרח ישראלי בן שמונה עשרה ומעלה, זכאי לבחור לכנסת, </a:t>
            </a:r>
            <a:br>
              <a:rPr lang="en-US" sz="2000" dirty="0">
                <a:solidFill>
                  <a:schemeClr val="bg1"/>
                </a:solidFill>
                <a:latin typeface="Varela Round"/>
                <a:sym typeface="Varela Round"/>
              </a:rPr>
            </a:br>
            <a:r>
              <a:rPr lang="he-IL" sz="2000" dirty="0">
                <a:solidFill>
                  <a:schemeClr val="bg1"/>
                </a:solidFill>
                <a:latin typeface="Varela Round"/>
                <a:sym typeface="Varela Round"/>
              </a:rPr>
              <a:t>    אם בית המשפט לא שלל ממנו זכות זו על פי חוק…"</a:t>
            </a:r>
            <a:endParaRPr lang="he-IL" sz="2000" dirty="0">
              <a:solidFill>
                <a:schemeClr val="bg1"/>
              </a:solidFill>
              <a:latin typeface="Varela Round"/>
            </a:endParaRPr>
          </a:p>
          <a:p>
            <a:pPr algn="r" rtl="1">
              <a:lnSpc>
                <a:spcPct val="150000"/>
              </a:lnSpc>
              <a:buClr>
                <a:srgbClr val="171616"/>
              </a:buClr>
              <a:buSzPts val="3000"/>
            </a:pPr>
            <a:r>
              <a:rPr lang="he-IL" sz="2000" dirty="0">
                <a:solidFill>
                  <a:schemeClr val="bg1"/>
                </a:solidFill>
                <a:latin typeface="Varela Round"/>
                <a:sym typeface="Varela Round"/>
              </a:rPr>
              <a:t>    זכותו של אזרח לבטא את עמדותיו הפוליטיות </a:t>
            </a:r>
            <a:br>
              <a:rPr lang="en-US" sz="2000" dirty="0">
                <a:solidFill>
                  <a:schemeClr val="bg1"/>
                </a:solidFill>
                <a:latin typeface="Varela Round"/>
                <a:sym typeface="Varela Round"/>
              </a:rPr>
            </a:br>
            <a:r>
              <a:rPr lang="he-IL" sz="2000" dirty="0">
                <a:solidFill>
                  <a:schemeClr val="bg1"/>
                </a:solidFill>
                <a:latin typeface="Varela Round"/>
                <a:sym typeface="Varela Round"/>
              </a:rPr>
              <a:t>    על ידי קביעת</a:t>
            </a:r>
            <a:r>
              <a:rPr lang="en-US" sz="2000" dirty="0">
                <a:solidFill>
                  <a:schemeClr val="bg1"/>
                </a:solidFill>
                <a:latin typeface="Varela Round"/>
                <a:sym typeface="Varela Round"/>
              </a:rPr>
              <a:t> </a:t>
            </a:r>
            <a:r>
              <a:rPr lang="he-IL" sz="2000" dirty="0">
                <a:solidFill>
                  <a:schemeClr val="bg1"/>
                </a:solidFill>
                <a:latin typeface="Varela Round"/>
                <a:sym typeface="Varela Round"/>
              </a:rPr>
              <a:t>הרכב השלטון באמצעות בחירות.</a:t>
            </a:r>
          </a:p>
        </p:txBody>
      </p:sp>
      <p:sp>
        <p:nvSpPr>
          <p:cNvPr id="3" name="כותרת 2">
            <a:extLst>
              <a:ext uri="{FF2B5EF4-FFF2-40B4-BE49-F238E27FC236}">
                <a16:creationId xmlns:a16="http://schemas.microsoft.com/office/drawing/2014/main" id="{5A24383D-E5D3-4A54-987B-DE563FC485C6}"/>
              </a:ext>
            </a:extLst>
          </p:cNvPr>
          <p:cNvSpPr>
            <a:spLocks noGrp="1"/>
          </p:cNvSpPr>
          <p:nvPr>
            <p:ph type="title"/>
          </p:nvPr>
        </p:nvSpPr>
        <p:spPr>
          <a:xfrm>
            <a:off x="-414528" y="213094"/>
            <a:ext cx="12606597" cy="720000"/>
          </a:xfrm>
          <a:noFill/>
          <a:ln>
            <a:noFill/>
          </a:ln>
        </p:spPr>
        <p:txBody>
          <a:bodyPr spcFirstLastPara="1" wrap="square" lIns="91425" tIns="45700" rIns="91425" bIns="45700" anchor="ctr" anchorCtr="0">
            <a:noAutofit/>
          </a:bodyPr>
          <a:lstStyle/>
          <a:p>
            <a:r>
              <a:rPr lang="iw-IL" dirty="0">
                <a:sym typeface="Oxygen"/>
              </a:rPr>
              <a:t>הזכות לבחור</a:t>
            </a:r>
            <a:endParaRPr lang="he-I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9" name="Google Shape;139;p6"/>
          <p:cNvPicPr preferRelativeResize="0"/>
          <p:nvPr/>
        </p:nvPicPr>
        <p:blipFill rotWithShape="1">
          <a:blip r:embed="rId3">
            <a:alphaModFix/>
          </a:blip>
          <a:srcRect/>
          <a:stretch/>
        </p:blipFill>
        <p:spPr>
          <a:xfrm>
            <a:off x="180989" y="5204347"/>
            <a:ext cx="2165611" cy="1441116"/>
          </a:xfrm>
          <a:prstGeom prst="rect">
            <a:avLst/>
          </a:prstGeom>
          <a:noFill/>
          <a:ln>
            <a:noFill/>
          </a:ln>
        </p:spPr>
      </p:pic>
      <p:sp>
        <p:nvSpPr>
          <p:cNvPr id="140" name="Google Shape;140;p6"/>
          <p:cNvSpPr/>
          <p:nvPr/>
        </p:nvSpPr>
        <p:spPr>
          <a:xfrm>
            <a:off x="0" y="5549153"/>
            <a:ext cx="2346600" cy="130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כותרת 2">
            <a:extLst>
              <a:ext uri="{FF2B5EF4-FFF2-40B4-BE49-F238E27FC236}">
                <a16:creationId xmlns:a16="http://schemas.microsoft.com/office/drawing/2014/main" id="{0B0E819F-939B-405A-8F2A-8539FD62D3C6}"/>
              </a:ext>
            </a:extLst>
          </p:cNvPr>
          <p:cNvSpPr>
            <a:spLocks noGrp="1"/>
          </p:cNvSpPr>
          <p:nvPr>
            <p:ph type="title"/>
          </p:nvPr>
        </p:nvSpPr>
        <p:spPr>
          <a:xfrm>
            <a:off x="-451104" y="213094"/>
            <a:ext cx="12643173" cy="720000"/>
          </a:xfrm>
          <a:noFill/>
          <a:ln>
            <a:noFill/>
          </a:ln>
        </p:spPr>
        <p:txBody>
          <a:bodyPr spcFirstLastPara="1" wrap="square" lIns="91425" tIns="45700" rIns="91425" bIns="45700" anchor="ctr" anchorCtr="0">
            <a:noAutofit/>
          </a:bodyPr>
          <a:lstStyle/>
          <a:p>
            <a:r>
              <a:rPr lang="iw-IL" dirty="0"/>
              <a:t>הזכות להיבחר</a:t>
            </a:r>
            <a:endParaRPr lang="he-IL" dirty="0"/>
          </a:p>
        </p:txBody>
      </p:sp>
      <p:sp>
        <p:nvSpPr>
          <p:cNvPr id="8" name="תרשים זרימה: מסיים 7">
            <a:extLst>
              <a:ext uri="{FF2B5EF4-FFF2-40B4-BE49-F238E27FC236}">
                <a16:creationId xmlns:a16="http://schemas.microsoft.com/office/drawing/2014/main" id="{C718C230-DC49-49CC-8166-3608E53F9473}"/>
              </a:ext>
            </a:extLst>
          </p:cNvPr>
          <p:cNvSpPr/>
          <p:nvPr/>
        </p:nvSpPr>
        <p:spPr>
          <a:xfrm>
            <a:off x="1651656" y="1679801"/>
            <a:ext cx="8542562" cy="3157021"/>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rgbClr val="171616"/>
              </a:buClr>
              <a:buSzPts val="3000"/>
            </a:pPr>
            <a:r>
              <a:rPr lang="he-IL" sz="2000" dirty="0">
                <a:solidFill>
                  <a:schemeClr val="bg1"/>
                </a:solidFill>
                <a:latin typeface="Varela Round"/>
                <a:sym typeface="Varela Round"/>
              </a:rPr>
              <a:t>    ב"חוק יסוד הכנסת" כתוב:</a:t>
            </a:r>
            <a:endParaRPr lang="he-IL" sz="2000" dirty="0">
              <a:solidFill>
                <a:schemeClr val="bg1"/>
              </a:solidFill>
              <a:latin typeface="Varela Round"/>
            </a:endParaRPr>
          </a:p>
          <a:p>
            <a:pPr algn="r" rtl="1">
              <a:lnSpc>
                <a:spcPct val="150000"/>
              </a:lnSpc>
              <a:buClr>
                <a:srgbClr val="171616"/>
              </a:buClr>
              <a:buSzPts val="3000"/>
            </a:pPr>
            <a:r>
              <a:rPr lang="he-IL" sz="2000" dirty="0">
                <a:solidFill>
                  <a:schemeClr val="bg1"/>
                </a:solidFill>
                <a:latin typeface="Varela Round"/>
                <a:sym typeface="Varela Round"/>
              </a:rPr>
              <a:t>    "כל אזרח ישראלי, שביום הגשת רשימת המועמדים הכוללת את שמו    </a:t>
            </a:r>
            <a:br>
              <a:rPr lang="en-US" sz="2000" dirty="0">
                <a:solidFill>
                  <a:schemeClr val="bg1"/>
                </a:solidFill>
                <a:latin typeface="Varela Round"/>
                <a:sym typeface="Varela Round"/>
              </a:rPr>
            </a:br>
            <a:r>
              <a:rPr lang="he-IL" sz="2000" dirty="0">
                <a:solidFill>
                  <a:schemeClr val="bg1"/>
                </a:solidFill>
                <a:latin typeface="Varela Round"/>
                <a:sym typeface="Varela Round"/>
              </a:rPr>
              <a:t>    הוא בן עשרים ואחת שנה ומעלה, זכאי להיבחר לכנסת, </a:t>
            </a:r>
            <a:br>
              <a:rPr lang="en-US" sz="2000" dirty="0">
                <a:solidFill>
                  <a:schemeClr val="bg1"/>
                </a:solidFill>
                <a:latin typeface="Varela Round"/>
                <a:sym typeface="Varela Round"/>
              </a:rPr>
            </a:br>
            <a:r>
              <a:rPr lang="he-IL" sz="2000" dirty="0">
                <a:solidFill>
                  <a:schemeClr val="bg1"/>
                </a:solidFill>
                <a:latin typeface="Varela Round"/>
                <a:sym typeface="Varela Round"/>
              </a:rPr>
              <a:t>    אם בית המשפט לא שלל ממנו זכות זו על פי חוק"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7" name="Google Shape;147;p7"/>
          <p:cNvSpPr/>
          <p:nvPr/>
        </p:nvSpPr>
        <p:spPr>
          <a:xfrm>
            <a:off x="0" y="5549153"/>
            <a:ext cx="2346600" cy="1308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תרשים זרימה: מסיים 7">
            <a:extLst>
              <a:ext uri="{FF2B5EF4-FFF2-40B4-BE49-F238E27FC236}">
                <a16:creationId xmlns:a16="http://schemas.microsoft.com/office/drawing/2014/main" id="{2BE3115B-9C52-40B1-B86D-70AC783D3F53}"/>
              </a:ext>
            </a:extLst>
          </p:cNvPr>
          <p:cNvSpPr/>
          <p:nvPr/>
        </p:nvSpPr>
        <p:spPr>
          <a:xfrm>
            <a:off x="1302838" y="1850489"/>
            <a:ext cx="9586324" cy="3157021"/>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rgbClr val="171616"/>
              </a:buClr>
              <a:buSzPts val="3000"/>
            </a:pPr>
            <a:r>
              <a:rPr lang="he-IL" sz="2000" b="1" dirty="0">
                <a:solidFill>
                  <a:schemeClr val="bg1"/>
                </a:solidFill>
                <a:latin typeface="Varela Round"/>
              </a:rPr>
              <a:t>    זכותו של האזרח להתארגן בקבוצה, להקים או להיות חלק ממסגרת   </a:t>
            </a:r>
            <a:br>
              <a:rPr lang="en-US" sz="2000" b="1" dirty="0">
                <a:solidFill>
                  <a:schemeClr val="bg1"/>
                </a:solidFill>
                <a:latin typeface="Varela Round"/>
              </a:rPr>
            </a:br>
            <a:r>
              <a:rPr lang="he-IL" sz="2000" b="1" dirty="0">
                <a:solidFill>
                  <a:schemeClr val="bg1"/>
                </a:solidFill>
                <a:latin typeface="Varela Round"/>
              </a:rPr>
              <a:t>    ארגונית כדי לקדם את רעיונותיו ורצונותיו. לדוגמא: להקים מפלגה.</a:t>
            </a:r>
          </a:p>
          <a:p>
            <a:pPr algn="r" rtl="1">
              <a:lnSpc>
                <a:spcPct val="150000"/>
              </a:lnSpc>
              <a:buClr>
                <a:srgbClr val="171616"/>
              </a:buClr>
              <a:buSzPts val="3000"/>
            </a:pPr>
            <a:r>
              <a:rPr lang="he-IL" sz="2000" dirty="0">
                <a:solidFill>
                  <a:schemeClr val="bg1"/>
                </a:solidFill>
                <a:latin typeface="Varela Round"/>
              </a:rPr>
              <a:t>    זכותו של אזרח להתחבר לקבוצה ובמסגרתה להשפיע על החיים  </a:t>
            </a:r>
            <a:br>
              <a:rPr lang="en-US" sz="2000" dirty="0">
                <a:solidFill>
                  <a:schemeClr val="bg1"/>
                </a:solidFill>
                <a:latin typeface="Varela Round"/>
              </a:rPr>
            </a:br>
            <a:r>
              <a:rPr lang="he-IL" sz="2000" dirty="0">
                <a:solidFill>
                  <a:schemeClr val="bg1"/>
                </a:solidFill>
                <a:latin typeface="Varela Round"/>
              </a:rPr>
              <a:t>    הציבוריים ולהביא לשינויים חברתיים ופוליטיים</a:t>
            </a:r>
            <a:endParaRPr lang="he-IL" sz="2000" dirty="0">
              <a:solidFill>
                <a:schemeClr val="bg1"/>
              </a:solidFill>
              <a:latin typeface="Varela Round"/>
              <a:sym typeface="Varela Round"/>
            </a:endParaRPr>
          </a:p>
        </p:txBody>
      </p:sp>
      <p:sp>
        <p:nvSpPr>
          <p:cNvPr id="2" name="מלבן 1"/>
          <p:cNvSpPr/>
          <p:nvPr/>
        </p:nvSpPr>
        <p:spPr>
          <a:xfrm>
            <a:off x="-682752" y="0"/>
            <a:ext cx="3791712" cy="1633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כותרת 2">
            <a:extLst>
              <a:ext uri="{FF2B5EF4-FFF2-40B4-BE49-F238E27FC236}">
                <a16:creationId xmlns:a16="http://schemas.microsoft.com/office/drawing/2014/main" id="{1A66DEFC-8034-4E82-8D8C-09B3DF50C547}"/>
              </a:ext>
            </a:extLst>
          </p:cNvPr>
          <p:cNvSpPr txBox="1">
            <a:spLocks/>
          </p:cNvSpPr>
          <p:nvPr/>
        </p:nvSpPr>
        <p:spPr>
          <a:xfrm>
            <a:off x="0" y="298438"/>
            <a:ext cx="12192000" cy="72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algn="ctr" rtl="1">
              <a:buClr>
                <a:srgbClr val="002060"/>
              </a:buClr>
              <a:buSzPts val="4400"/>
              <a:buFont typeface="Varela Round"/>
              <a:buNone/>
              <a:defRPr sz="4400" b="1">
                <a:solidFill>
                  <a:srgbClr val="002060"/>
                </a:solidFill>
                <a:latin typeface="Varela Round"/>
                <a:ea typeface="Varela Round"/>
                <a:cs typeface="Varela Round"/>
                <a:sym typeface="Varela Round"/>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he-IL" dirty="0"/>
              <a:t>חופש ההתארגנות (התאגדות פוליטית)</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4" name="מדיה מקוונת 3" title="ￗﾑￗﾗￗﾙￗﾨￗﾕￗﾪ 2019: ￗﾔￗﾓￗﾨￗﾚ ￗﾔￗﾧￗﾜￗﾔ ￗﾜￗﾔￗﾩￗﾤￗﾙￗﾢ? ￗﾤￗﾩￗﾕￗﾘ ￗﾜￗﾔￗﾦￗﾑￗﾙￗﾢ!">
            <a:hlinkClick r:id="" action="ppaction://media"/>
            <a:extLst>
              <a:ext uri="{FF2B5EF4-FFF2-40B4-BE49-F238E27FC236}">
                <a16:creationId xmlns:a16="http://schemas.microsoft.com/office/drawing/2014/main" id="{83A091C8-EA14-45C5-A4FD-D7DFF4C6287E}"/>
              </a:ext>
            </a:extLst>
          </p:cNvPr>
          <p:cNvPicPr>
            <a:picLocks noRot="1" noChangeAspect="1"/>
          </p:cNvPicPr>
          <p:nvPr>
            <a:videoFile r:link="rId1"/>
          </p:nvPr>
        </p:nvPicPr>
        <p:blipFill>
          <a:blip r:embed="rId4"/>
          <a:stretch>
            <a:fillRect/>
          </a:stretch>
        </p:blipFill>
        <p:spPr>
          <a:xfrm>
            <a:off x="1519287" y="628649"/>
            <a:ext cx="9153427" cy="51488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5" name="כותרת 2">
            <a:extLst>
              <a:ext uri="{FF2B5EF4-FFF2-40B4-BE49-F238E27FC236}">
                <a16:creationId xmlns:a16="http://schemas.microsoft.com/office/drawing/2014/main" id="{AFA9683A-3F01-401A-A0B9-302C7971C8C4}"/>
              </a:ext>
            </a:extLst>
          </p:cNvPr>
          <p:cNvSpPr txBox="1">
            <a:spLocks/>
          </p:cNvSpPr>
          <p:nvPr/>
        </p:nvSpPr>
        <p:spPr>
          <a:xfrm>
            <a:off x="-512064" y="552461"/>
            <a:ext cx="12704133" cy="72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algn="ctr" rtl="1">
              <a:buClr>
                <a:srgbClr val="002060"/>
              </a:buClr>
              <a:buSzPts val="4400"/>
              <a:buFont typeface="Varela Round"/>
              <a:buNone/>
              <a:defRPr sz="4400" b="1">
                <a:solidFill>
                  <a:srgbClr val="002060"/>
                </a:solidFill>
                <a:latin typeface="Varela Round"/>
                <a:ea typeface="Varela Round"/>
                <a:cs typeface="Varela Round"/>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he-IL" dirty="0"/>
              <a:t>הזכות לבקר את השלטון </a:t>
            </a:r>
            <a:br>
              <a:rPr lang="en-US" dirty="0"/>
            </a:br>
            <a:r>
              <a:rPr lang="he-IL" dirty="0"/>
              <a:t>בכל צורה חוקית שיבחר</a:t>
            </a:r>
          </a:p>
        </p:txBody>
      </p:sp>
      <p:sp>
        <p:nvSpPr>
          <p:cNvPr id="12" name="תרשים זרימה: מסיים 11">
            <a:extLst>
              <a:ext uri="{FF2B5EF4-FFF2-40B4-BE49-F238E27FC236}">
                <a16:creationId xmlns:a16="http://schemas.microsoft.com/office/drawing/2014/main" id="{1CBADEDD-5903-44C4-A794-6BCC3FBDFF7E}"/>
              </a:ext>
            </a:extLst>
          </p:cNvPr>
          <p:cNvSpPr/>
          <p:nvPr/>
        </p:nvSpPr>
        <p:spPr>
          <a:xfrm>
            <a:off x="1968189" y="2045561"/>
            <a:ext cx="7743626" cy="3157021"/>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1" fromWordArt="0" anchor="ctr" anchorCtr="0" forceAA="0" compatLnSpc="1">
            <a:prstTxWarp prst="textNoShape">
              <a:avLst/>
            </a:prstTxWarp>
            <a:noAutofit/>
          </a:bodyPr>
          <a:lstStyle/>
          <a:p>
            <a:pPr algn="r" rtl="1">
              <a:lnSpc>
                <a:spcPct val="150000"/>
              </a:lnSpc>
              <a:buClr>
                <a:srgbClr val="171616"/>
              </a:buClr>
              <a:buSzPts val="3000"/>
            </a:pPr>
            <a:r>
              <a:rPr lang="he-IL" sz="2000" dirty="0">
                <a:solidFill>
                  <a:schemeClr val="bg1"/>
                </a:solidFill>
                <a:latin typeface="Varela Round"/>
                <a:sym typeface="Varela Round"/>
              </a:rPr>
              <a:t>    זכותו של כל אדם לבטא את מחאתו על אופן ההתנהלות </a:t>
            </a:r>
            <a:br>
              <a:rPr lang="en-US" sz="2000" dirty="0">
                <a:solidFill>
                  <a:schemeClr val="bg1"/>
                </a:solidFill>
                <a:latin typeface="Varela Round"/>
                <a:sym typeface="Varela Round"/>
              </a:rPr>
            </a:br>
            <a:r>
              <a:rPr lang="he-IL" sz="2000" dirty="0">
                <a:solidFill>
                  <a:schemeClr val="bg1"/>
                </a:solidFill>
                <a:latin typeface="Varela Round"/>
                <a:sym typeface="Varela Round"/>
              </a:rPr>
              <a:t>    ופעולות השלטון דרך הפיקוח נעשה באמצעות: הפגנות, </a:t>
            </a:r>
            <a:br>
              <a:rPr lang="en-US" sz="2000" dirty="0">
                <a:solidFill>
                  <a:schemeClr val="bg1"/>
                </a:solidFill>
                <a:latin typeface="Varela Round"/>
                <a:sym typeface="Varela Round"/>
              </a:rPr>
            </a:br>
            <a:r>
              <a:rPr lang="he-IL" sz="2000" dirty="0">
                <a:solidFill>
                  <a:schemeClr val="bg1"/>
                </a:solidFill>
                <a:latin typeface="Varela Round"/>
                <a:sym typeface="Varela Round"/>
              </a:rPr>
              <a:t>    אמצעי תקשורת, דרכים אמנותיות ועוד.</a:t>
            </a:r>
            <a:endParaRPr lang="he-IL" sz="2000" dirty="0">
              <a:solidFill>
                <a:schemeClr val="bg1"/>
              </a:solidFill>
              <a:latin typeface="Varela Round"/>
            </a:endParaRPr>
          </a:p>
        </p:txBody>
      </p:sp>
    </p:spTree>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9">
      <a:majorFont>
        <a:latin typeface="Arial"/>
        <a:ea typeface=""/>
        <a:cs typeface="Varela Round"/>
      </a:majorFont>
      <a:minorFont>
        <a:latin typeface="Arial"/>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1401</Words>
  <Application>Microsoft Office PowerPoint</Application>
  <PresentationFormat>מסך רחב</PresentationFormat>
  <Paragraphs>134</Paragraphs>
  <Slides>45</Slides>
  <Notes>44</Notes>
  <HiddenSlides>0</HiddenSlides>
  <MMClips>7</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45</vt:i4>
      </vt:variant>
    </vt:vector>
  </HeadingPairs>
  <TitlesOfParts>
    <vt:vector size="49" baseType="lpstr">
      <vt:lpstr>Varela Round</vt:lpstr>
      <vt:lpstr>Arial</vt:lpstr>
      <vt:lpstr>Calibri</vt:lpstr>
      <vt:lpstr>ערכת נושא Office</vt:lpstr>
      <vt:lpstr>מערכת שידורים לאומית</vt:lpstr>
      <vt:lpstr>שם השיעור: זכויות האדם והאזרח</vt:lpstr>
      <vt:lpstr>זכויות האדם</vt:lpstr>
      <vt:lpstr> זכויות האזרח זכויות של האדם כאזרח במדינתו</vt:lpstr>
      <vt:lpstr>הזכות לבחור</vt:lpstr>
      <vt:lpstr>הזכות להיבחר</vt:lpstr>
      <vt:lpstr>מצגת של PowerPoint‏</vt:lpstr>
      <vt:lpstr>מצגת של PowerPoint‏</vt:lpstr>
      <vt:lpstr>מצגת של PowerPoint‏</vt:lpstr>
      <vt:lpstr>מצגת של PowerPoint‏</vt:lpstr>
      <vt:lpstr>מצגת של PowerPoint‏</vt:lpstr>
      <vt:lpstr> חובות האדם והאזרח</vt:lpstr>
      <vt:lpstr>מהי חובה</vt:lpstr>
      <vt:lpstr>מצגת של PowerPoint‏</vt:lpstr>
      <vt:lpstr>חובות האדם כאדם</vt:lpstr>
      <vt:lpstr>מצגת של PowerPoint‏</vt:lpstr>
      <vt:lpstr>חובה על כל אזרח לציית לחוק  ולכבד את חוקי המדינה </vt:lpstr>
      <vt:lpstr>שירות בצבא או שירות לאומי</vt:lpstr>
      <vt:lpstr>מצגת של PowerPoint‏</vt:lpstr>
      <vt:lpstr>תשלום מיסים</vt:lpstr>
      <vt:lpstr>מצגת של PowerPoint‏</vt:lpstr>
      <vt:lpstr>מצגת של PowerPoint‏</vt:lpstr>
      <vt:lpstr>ההבדל בין חובות האדם לחובות האזרח</vt:lpstr>
      <vt:lpstr>האם יש קשר בין זכויות וחובות</vt:lpstr>
      <vt:lpstr>למשל:</vt:lpstr>
      <vt:lpstr>מה למדנו ?</vt:lpstr>
      <vt:lpstr>התנגשות בין זכויות</vt:lpstr>
      <vt:lpstr>מצגת של PowerPoint‏</vt:lpstr>
      <vt:lpstr>משימה</vt:lpstr>
      <vt:lpstr>אותו דבר</vt:lpstr>
      <vt:lpstr> האם שתי הזכויות שזיהית יכולות  להתקיים בו זמנית?</vt:lpstr>
      <vt:lpstr>מה קורה במצב של התנגשות בין זכויות?</vt:lpstr>
      <vt:lpstr>עקרון הפרדת הרשויות</vt:lpstr>
      <vt:lpstr>הפרדת רשויות</vt:lpstr>
      <vt:lpstr>מצגת של PowerPoint‏</vt:lpstr>
      <vt:lpstr>קיומן של שלוש רשויות שלטון נפרדות</vt:lpstr>
      <vt:lpstr>מצגת של PowerPoint‏</vt:lpstr>
      <vt:lpstr>איך באה לידי ביטוי מערכת האיזונים ובלמים הקיימת בין הרשויות? </vt:lpstr>
      <vt:lpstr>בית המשפט יכול לפסול חוק או להתערב בהחלטות ממשלה</vt:lpstr>
      <vt:lpstr>מתי בכל זאת התערבות של רשות אחרת  פוגעת בהפרדת הרשויות?</vt:lpstr>
      <vt:lpstr>מצגת של PowerPoint‏</vt:lpstr>
      <vt:lpstr>מה למדנו?</vt:lpstr>
      <vt:lpstr>משימה</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anat</dc:creator>
  <cp:lastModifiedBy>iris rosenthal</cp:lastModifiedBy>
  <cp:revision>59</cp:revision>
  <dcterms:modified xsi:type="dcterms:W3CDTF">2020-03-31T19:34:37Z</dcterms:modified>
</cp:coreProperties>
</file>