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notesMasterIdLst>
    <p:notesMasterId r:id="rId30"/>
  </p:notesMasterIdLst>
  <p:sldIdLst>
    <p:sldId id="257" r:id="rId2"/>
    <p:sldId id="262" r:id="rId3"/>
    <p:sldId id="357" r:id="rId4"/>
    <p:sldId id="308" r:id="rId5"/>
    <p:sldId id="414" r:id="rId6"/>
    <p:sldId id="366" r:id="rId7"/>
    <p:sldId id="426" r:id="rId8"/>
    <p:sldId id="415" r:id="rId9"/>
    <p:sldId id="367" r:id="rId10"/>
    <p:sldId id="416" r:id="rId11"/>
    <p:sldId id="417" r:id="rId12"/>
    <p:sldId id="418" r:id="rId13"/>
    <p:sldId id="419" r:id="rId14"/>
    <p:sldId id="373" r:id="rId15"/>
    <p:sldId id="420" r:id="rId16"/>
    <p:sldId id="421" r:id="rId17"/>
    <p:sldId id="423" r:id="rId18"/>
    <p:sldId id="410" r:id="rId19"/>
    <p:sldId id="428" r:id="rId20"/>
    <p:sldId id="429" r:id="rId21"/>
    <p:sldId id="427" r:id="rId22"/>
    <p:sldId id="376" r:id="rId23"/>
    <p:sldId id="422" r:id="rId24"/>
    <p:sldId id="382" r:id="rId25"/>
    <p:sldId id="425" r:id="rId26"/>
    <p:sldId id="424" r:id="rId27"/>
    <p:sldId id="365" r:id="rId28"/>
    <p:sldId id="291" r:id="rId2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B4BC"/>
    <a:srgbClr val="192A72"/>
    <a:srgbClr val="11A4AB"/>
    <a:srgbClr val="E0E0E0"/>
    <a:srgbClr val="E6E6E6"/>
    <a:srgbClr val="050303"/>
    <a:srgbClr val="92D050"/>
    <a:srgbClr val="6CF0FF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סגנון בהיר 3 - הדגשה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סגנון בהיר 3 - הדגשה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75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738" y="78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5619965-F3D9-4D1B-A238-F018578D1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06B02A7-9B3B-42A8-9A41-2A8EFA339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C28E8E4-A30D-4A9F-BDAD-06506CCBB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8DD252C-879E-4BBD-8C1D-1D68CF2C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E4C68E7-9786-4FB3-BA1C-E5EECB88A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8002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5EB9930-9016-45A5-A7CF-9346FB07E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67CD67E-67C2-4091-A6C3-B8853AC1A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AC600FB-BB21-4F8E-AB5C-0DB850735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82FCFD7-7A11-4933-87E5-190D7569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C36B13C-B150-4EB6-8293-612FF12D3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629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A67FFF1E-8CDE-4084-93D4-A042284FA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C05AD25-1756-450B-861D-5A449E795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2512B58-1D35-43B0-9E89-D6E62325E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3AD2B8C-C385-4536-9D70-D6AECDE69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6B86074-36B7-4352-98D1-8D458196B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0451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33020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8931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55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CC2BFD8C-5E54-4231-928D-F874219D0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06B13F7F-CDD4-4F9A-AEA2-38C08FD06547}"/>
              </a:ext>
            </a:extLst>
          </p:cNvPr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C0C97216-F247-4BDC-AB70-3594631CFE52}"/>
              </a:ext>
            </a:extLst>
          </p:cNvPr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מלבן מעוגל 8">
            <a:extLst>
              <a:ext uri="{FF2B5EF4-FFF2-40B4-BE49-F238E27FC236}">
                <a16:creationId xmlns:a16="http://schemas.microsoft.com/office/drawing/2014/main" id="{D242F8EE-869A-464A-BACD-2AFB959F17EB}"/>
              </a:ext>
            </a:extLst>
          </p:cNvPr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7BB0D7EA-CCB6-4C61-B8EE-77A0FE608BA6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3354DEC5-D8E1-4948-AEBE-2F8A368C1A67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450BED97-54D2-4C21-8822-9C99042A34A9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16200426-9FE5-42F8-A76F-AA8F6579E1B6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97DF4B5B-319B-47EB-A6C5-3098C4AB420B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368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21DBDC9-2C1F-4F14-8C2F-D4B326A6E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B6329FA-8E2A-42FB-B644-2959116A4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829FE7E-8FE3-4EB3-AF56-111AAFDE7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34B9E75-CCD5-4BF2-95B1-F84032B9D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EF860EF-EB0E-4230-87C1-F1FC2A7F9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963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D1A668A-D2B7-428A-9BB7-26A58AB06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9343060-53B9-4FFD-A9D1-889EE8A0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9830085-AF8F-45E0-A993-834458057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D4FEB84-48FF-41F9-AF6A-010FBD66B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18EBB91-0CA9-4722-AD28-0B205CC0A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555A744-890B-4443-8FBD-F54BCDFE6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289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DFAA468-28E1-4B27-9BB0-DAFD04A87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DAB5277-C38C-445D-99CA-BB28344B6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5A52071-6028-4EF0-82B9-A59EB6B7A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1B76F53A-6529-4CAC-B6AE-B472BB38AA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8150A6EF-8ADD-4AFB-91BC-78453D501A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458E898-52E1-4400-B1E6-446F264D5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F67F1D8-2B64-4DD2-BCAC-F2B4BC62D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A4E95D22-5BCB-4053-820D-A79AC89E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974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DEAC003-C547-47C3-A29A-F81614535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601CA53-5C06-4D03-93A4-9A9DE0A14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95A06764-58FD-4638-8B04-A522556A6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48E27601-E035-422A-8C22-CA96FE77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709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3B836623-5DBF-42E4-872A-21D667260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EA3E59E6-446F-4A31-A5E3-5EDD90F3B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6F267B5C-D531-4283-A075-C0007620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971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0AA1370-5A9B-40E1-82FA-EC71C8F5D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520397C-BBE0-43FF-BE16-EA8CB8717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F765544-98FD-46CF-8DE0-9A63E6D30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53E9E60-D1AB-42E7-848B-4F3784F36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AF12AEE-6865-4E2F-8127-CBBB18D5B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05EB7E4-8F6A-4D6C-87A1-BB4D725F9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880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43A40F9-3BA2-4FBD-B096-41AA88C00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6E3FD12C-6FDB-44AF-B4CE-7F7DA67BF9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D1BC5B3-331F-44E1-8ED2-E4C0B928A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B879710-45DA-4C69-B377-494FDB9AF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EABA68E-6A3A-4636-B484-DAA39B823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6EA4FC8-3148-48DA-925F-86F337F8B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077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50ED2A2A-FF86-4E40-AD41-DB486B718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9F2034A-A600-48E2-8540-B1BD3D88F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01B6A39-13B5-466D-9DB7-A6FFE400F4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50E4DE3-FCDE-43CD-BCE6-6E664C2291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AB031E0-5687-448D-9CFC-C358C53AF5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A64107-E544-4FC8-B0C7-FBC8BD386BDA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3A0B8A-F154-463C-85FB-A44BD9D12AD6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F91F13-BF70-4C2E-8080-165CEF7865C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81082C-0247-4AA4-8DFA-25E9CA6C739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3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1" r:id="rId12"/>
    <p:sldLayoutId id="2147483692" r:id="rId13"/>
    <p:sldLayoutId id="2147483677" r:id="rId14"/>
    <p:sldLayoutId id="2147483697" r:id="rId15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pPr algn="ctr"/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כותרת 7">
            <a:extLst>
              <a:ext uri="{FF2B5EF4-FFF2-40B4-BE49-F238E27FC236}">
                <a16:creationId xmlns:a16="http://schemas.microsoft.com/office/drawing/2014/main" id="{77634055-CD20-4BF1-A4C8-C3109761CACF}"/>
              </a:ext>
            </a:extLst>
          </p:cNvPr>
          <p:cNvSpPr txBox="1">
            <a:spLocks/>
          </p:cNvSpPr>
          <p:nvPr/>
        </p:nvSpPr>
        <p:spPr>
          <a:xfrm>
            <a:off x="1483923" y="60362"/>
            <a:ext cx="9438293" cy="1228345"/>
          </a:xfrm>
          <a:prstGeom prst="rect">
            <a:avLst/>
          </a:prstGeo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r>
              <a:rPr lang="en-US" dirty="0"/>
              <a:t>Family</a:t>
            </a:r>
            <a:endParaRPr lang="he-IL" dirty="0"/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740A54C5-FD35-4AB5-B46B-F77175F3BDB5}"/>
              </a:ext>
            </a:extLst>
          </p:cNvPr>
          <p:cNvSpPr txBox="1">
            <a:spLocks/>
          </p:cNvSpPr>
          <p:nvPr/>
        </p:nvSpPr>
        <p:spPr>
          <a:xfrm>
            <a:off x="735373" y="1095721"/>
            <a:ext cx="11161453" cy="4803797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/>
              <a:t>הוסיפו פעולה </a:t>
            </a:r>
            <a:r>
              <a:rPr lang="en-US" dirty="0" err="1"/>
              <a:t>AddChild</a:t>
            </a:r>
            <a:r>
              <a:rPr lang="en-US" dirty="0"/>
              <a:t> </a:t>
            </a:r>
            <a:r>
              <a:rPr lang="he-IL" dirty="0"/>
              <a:t> שמקבלת עצם מטיפוס </a:t>
            </a:r>
            <a:r>
              <a:rPr lang="en-US" dirty="0"/>
              <a:t>Child</a:t>
            </a:r>
            <a:r>
              <a:rPr lang="he-IL" dirty="0"/>
              <a:t> ומוסיפה את הילד/ה למקום הבא במערך, ורק אח"כ מעדכנת את מספר הצאצאים במשפחה.</a:t>
            </a:r>
            <a:endParaRPr lang="he-IL" b="1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973DDEF2-6B11-44E8-8BC7-EF36F53559D2}"/>
              </a:ext>
            </a:extLst>
          </p:cNvPr>
          <p:cNvSpPr/>
          <p:nvPr/>
        </p:nvSpPr>
        <p:spPr>
          <a:xfrm>
            <a:off x="396313" y="2835758"/>
            <a:ext cx="11500513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 rtl="0"/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addChild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(Child </a:t>
            </a:r>
            <a:r>
              <a:rPr lang="en-US" sz="3200" b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algn="l" rtl="0"/>
            <a:endParaRPr lang="he-IL" sz="3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3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3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arr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3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3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numKids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Child(</a:t>
            </a:r>
            <a:r>
              <a:rPr lang="en-US" sz="3200" b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 rtl="0"/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3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3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numKids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</a:p>
          <a:p>
            <a:pPr algn="l" rtl="0"/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200602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כותרת 7">
            <a:extLst>
              <a:ext uri="{FF2B5EF4-FFF2-40B4-BE49-F238E27FC236}">
                <a16:creationId xmlns:a16="http://schemas.microsoft.com/office/drawing/2014/main" id="{77634055-CD20-4BF1-A4C8-C3109761CACF}"/>
              </a:ext>
            </a:extLst>
          </p:cNvPr>
          <p:cNvSpPr txBox="1">
            <a:spLocks/>
          </p:cNvSpPr>
          <p:nvPr/>
        </p:nvSpPr>
        <p:spPr>
          <a:xfrm>
            <a:off x="1483923" y="60362"/>
            <a:ext cx="9438293" cy="1228345"/>
          </a:xfrm>
          <a:prstGeom prst="rect">
            <a:avLst/>
          </a:prstGeo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r>
              <a:rPr lang="en-US" dirty="0"/>
              <a:t>Family</a:t>
            </a:r>
            <a:endParaRPr lang="he-IL" dirty="0"/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740A54C5-FD35-4AB5-B46B-F77175F3BDB5}"/>
              </a:ext>
            </a:extLst>
          </p:cNvPr>
          <p:cNvSpPr txBox="1">
            <a:spLocks/>
          </p:cNvSpPr>
          <p:nvPr/>
        </p:nvSpPr>
        <p:spPr>
          <a:xfrm>
            <a:off x="396313" y="945593"/>
            <a:ext cx="11500513" cy="4803797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/>
              <a:t>הוסיפו פעולת</a:t>
            </a:r>
            <a:r>
              <a:rPr lang="en-US" dirty="0" err="1"/>
              <a:t>ToString</a:t>
            </a:r>
            <a:r>
              <a:rPr lang="en-US" dirty="0"/>
              <a:t> </a:t>
            </a:r>
            <a:r>
              <a:rPr lang="he-IL" dirty="0"/>
              <a:t> אשר תחזיר מחרוזת ובה: שם המשפחה, שמות הילדים ותאריך הולדתם. כל ילד יופיע בשורה נפרדת עם המיקום שלו במשפחה (1,2 וכך הלאה, כמספר הילדים במשפחה).</a:t>
            </a:r>
            <a:endParaRPr lang="he-IL" b="1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BFDB7904-2C7B-4EA5-8DDB-425A5DC3204B}"/>
              </a:ext>
            </a:extLst>
          </p:cNvPr>
          <p:cNvSpPr/>
          <p:nvPr/>
        </p:nvSpPr>
        <p:spPr>
          <a:xfrm>
            <a:off x="177944" y="2611668"/>
            <a:ext cx="11900323" cy="415498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toString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	String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s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""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	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+=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"Name: "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4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familyName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"\n"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endParaRPr lang="he-IL" sz="2400" dirty="0">
              <a:latin typeface="Consolas" panose="020B0609020204030204" pitchFamily="49" charset="0"/>
            </a:endParaRP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=0;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4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numKids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he-IL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		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+= (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+1) + 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": "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;    </a:t>
            </a:r>
            <a:r>
              <a:rPr lang="en-US" sz="2400" b="1" dirty="0">
                <a:solidFill>
                  <a:schemeClr val="accent6"/>
                </a:solidFill>
                <a:latin typeface="Consolas" panose="020B0609020204030204" pitchFamily="49" charset="0"/>
              </a:rPr>
              <a:t>//</a:t>
            </a:r>
            <a:r>
              <a:rPr lang="he-IL" sz="2400" b="1" dirty="0">
                <a:solidFill>
                  <a:schemeClr val="accent6"/>
                </a:solidFill>
                <a:latin typeface="Consolas" panose="020B0609020204030204" pitchFamily="49" charset="0"/>
              </a:rPr>
              <a:t>מספר הילד/ה במשפחה 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		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+= 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4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getName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() +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 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 			</a:t>
            </a:r>
          </a:p>
          <a:p>
            <a:pPr algn="l" rtl="0"/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+= 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4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getBirthDay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() +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"\n"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  <a:latin typeface="Consolas" panose="020B0609020204030204" pitchFamily="49" charset="0"/>
              </a:rPr>
              <a:t>	{	</a:t>
            </a: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return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59045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כותרת 7">
            <a:extLst>
              <a:ext uri="{FF2B5EF4-FFF2-40B4-BE49-F238E27FC236}">
                <a16:creationId xmlns:a16="http://schemas.microsoft.com/office/drawing/2014/main" id="{77634055-CD20-4BF1-A4C8-C3109761CACF}"/>
              </a:ext>
            </a:extLst>
          </p:cNvPr>
          <p:cNvSpPr txBox="1">
            <a:spLocks/>
          </p:cNvSpPr>
          <p:nvPr/>
        </p:nvSpPr>
        <p:spPr>
          <a:xfrm>
            <a:off x="1483923" y="60362"/>
            <a:ext cx="9438293" cy="1228345"/>
          </a:xfrm>
          <a:prstGeom prst="rect">
            <a:avLst/>
          </a:prstGeo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r>
              <a:rPr lang="en-US" dirty="0"/>
              <a:t>Family</a:t>
            </a:r>
            <a:endParaRPr lang="he-IL" dirty="0"/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740A54C5-FD35-4AB5-B46B-F77175F3BDB5}"/>
              </a:ext>
            </a:extLst>
          </p:cNvPr>
          <p:cNvSpPr txBox="1">
            <a:spLocks/>
          </p:cNvSpPr>
          <p:nvPr/>
        </p:nvSpPr>
        <p:spPr>
          <a:xfrm>
            <a:off x="396313" y="945593"/>
            <a:ext cx="11500513" cy="4803797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/>
              <a:t>הוסיפו פעולה </a:t>
            </a:r>
            <a:r>
              <a:rPr lang="en-US" dirty="0"/>
              <a:t> </a:t>
            </a:r>
            <a:r>
              <a:rPr lang="en-US" dirty="0" err="1"/>
              <a:t>ChildrenByGender</a:t>
            </a:r>
            <a:r>
              <a:rPr lang="he-IL" dirty="0"/>
              <a:t>שמקבלת מגדר ומחזירה את מספר הילדים במשפחה שזה המגדר שלהם.</a:t>
            </a:r>
            <a:endParaRPr lang="he-IL" b="1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B8EC1655-526A-45A9-9C26-490C5E7DA79C}"/>
              </a:ext>
            </a:extLst>
          </p:cNvPr>
          <p:cNvSpPr/>
          <p:nvPr/>
        </p:nvSpPr>
        <p:spPr>
          <a:xfrm>
            <a:off x="550460" y="2411314"/>
            <a:ext cx="9071212" cy="39703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ChildrenByGender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char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g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algn="l" rtl="0"/>
            <a:endParaRPr lang="en-US" sz="2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counter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=0;</a:t>
            </a:r>
          </a:p>
          <a:p>
            <a:pPr algn="l" rtl="0"/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=0; </a:t>
            </a:r>
            <a:r>
              <a:rPr lang="en-US" sz="2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&lt; </a:t>
            </a:r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numKids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++){</a:t>
            </a:r>
          </a:p>
          <a:p>
            <a:pPr algn="l" rtl="0"/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		if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arr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getGender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() == </a:t>
            </a:r>
            <a:r>
              <a:rPr lang="en-US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g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algn="l" rtl="0"/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			counter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</a:p>
          <a:p>
            <a:pPr algn="l" rtl="0"/>
            <a:r>
              <a:rPr lang="he-IL" sz="2800" dirty="0">
                <a:solidFill>
                  <a:srgbClr val="000000"/>
                </a:solidFill>
                <a:latin typeface="Consolas" panose="020B0609020204030204" pitchFamily="49" charset="0"/>
              </a:rPr>
              <a:t>	{	</a:t>
            </a:r>
          </a:p>
          <a:p>
            <a:pPr algn="l" rtl="0"/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	return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counter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r>
              <a:rPr lang="he-IL" sz="2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81049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כותרת 7">
            <a:extLst>
              <a:ext uri="{FF2B5EF4-FFF2-40B4-BE49-F238E27FC236}">
                <a16:creationId xmlns:a16="http://schemas.microsoft.com/office/drawing/2014/main" id="{77634055-CD20-4BF1-A4C8-C3109761CACF}"/>
              </a:ext>
            </a:extLst>
          </p:cNvPr>
          <p:cNvSpPr txBox="1">
            <a:spLocks/>
          </p:cNvSpPr>
          <p:nvPr/>
        </p:nvSpPr>
        <p:spPr>
          <a:xfrm>
            <a:off x="1483923" y="60362"/>
            <a:ext cx="9438293" cy="1228345"/>
          </a:xfrm>
          <a:prstGeom prst="rect">
            <a:avLst/>
          </a:prstGeo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תכנית ראשית</a:t>
            </a:r>
            <a:r>
              <a:rPr lang="en-US" dirty="0"/>
              <a:t>Family - </a:t>
            </a:r>
            <a:endParaRPr lang="he-IL" dirty="0"/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740A54C5-FD35-4AB5-B46B-F77175F3BDB5}"/>
              </a:ext>
            </a:extLst>
          </p:cNvPr>
          <p:cNvSpPr txBox="1">
            <a:spLocks/>
          </p:cNvSpPr>
          <p:nvPr/>
        </p:nvSpPr>
        <p:spPr>
          <a:xfrm>
            <a:off x="345743" y="1121272"/>
            <a:ext cx="11636991" cy="4651731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he-IL" dirty="0"/>
              <a:t>בתכנית הראשית צרו עצם מטיפוס </a:t>
            </a:r>
            <a:r>
              <a:rPr lang="en-US" dirty="0"/>
              <a:t>Family</a:t>
            </a:r>
            <a:r>
              <a:rPr lang="he-IL" dirty="0"/>
              <a:t> עם שלושת הילדים שהוגדרו בשיעור הקודם.</a:t>
            </a:r>
          </a:p>
          <a:p>
            <a:pPr marL="514350" indent="-514350">
              <a:buFont typeface="+mj-lt"/>
              <a:buAutoNum type="arabicPeriod"/>
            </a:pPr>
            <a:endParaRPr lang="he-IL" dirty="0"/>
          </a:p>
          <a:p>
            <a:pPr marL="514350" indent="-514350">
              <a:buFont typeface="+mj-lt"/>
              <a:buAutoNum type="arabicPeriod"/>
            </a:pPr>
            <a:endParaRPr lang="he-IL" dirty="0"/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צרו עצם חדש מטיפוס </a:t>
            </a:r>
            <a:r>
              <a:rPr lang="en-US" dirty="0"/>
              <a:t>Child</a:t>
            </a:r>
            <a:r>
              <a:rPr lang="he-IL" dirty="0"/>
              <a:t> עבור תינוק שזה עתה נולד. יש להוסיפו למשפחה.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התכנית הראשית תציג את ילדי המשפחה ותאריכי לידתם, כמה בנות וכמה בנים במשפחה.</a:t>
            </a:r>
            <a:endParaRPr lang="he-IL" b="1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73FC8F78-7CC6-4B14-BF74-3AEB8A2E50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102621"/>
              </p:ext>
            </p:extLst>
          </p:nvPr>
        </p:nvGraphicFramePr>
        <p:xfrm>
          <a:off x="598981" y="1773047"/>
          <a:ext cx="7726150" cy="1463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45230">
                  <a:extLst>
                    <a:ext uri="{9D8B030D-6E8A-4147-A177-3AD203B41FA5}">
                      <a16:colId xmlns:a16="http://schemas.microsoft.com/office/drawing/2014/main" val="3031533721"/>
                    </a:ext>
                  </a:extLst>
                </a:gridCol>
                <a:gridCol w="1545230">
                  <a:extLst>
                    <a:ext uri="{9D8B030D-6E8A-4147-A177-3AD203B41FA5}">
                      <a16:colId xmlns:a16="http://schemas.microsoft.com/office/drawing/2014/main" val="979593581"/>
                    </a:ext>
                  </a:extLst>
                </a:gridCol>
                <a:gridCol w="1545230">
                  <a:extLst>
                    <a:ext uri="{9D8B030D-6E8A-4147-A177-3AD203B41FA5}">
                      <a16:colId xmlns:a16="http://schemas.microsoft.com/office/drawing/2014/main" val="4099021229"/>
                    </a:ext>
                  </a:extLst>
                </a:gridCol>
                <a:gridCol w="1545230">
                  <a:extLst>
                    <a:ext uri="{9D8B030D-6E8A-4147-A177-3AD203B41FA5}">
                      <a16:colId xmlns:a16="http://schemas.microsoft.com/office/drawing/2014/main" val="1539341452"/>
                    </a:ext>
                  </a:extLst>
                </a:gridCol>
                <a:gridCol w="1545230">
                  <a:extLst>
                    <a:ext uri="{9D8B030D-6E8A-4147-A177-3AD203B41FA5}">
                      <a16:colId xmlns:a16="http://schemas.microsoft.com/office/drawing/2014/main" val="1842817651"/>
                    </a:ext>
                  </a:extLst>
                </a:gridCol>
              </a:tblGrid>
              <a:tr h="323031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birthday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gender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id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913058"/>
                  </a:ext>
                </a:extLst>
              </a:tr>
              <a:tr h="323031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15.9.2007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Judith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111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c1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710490"/>
                  </a:ext>
                </a:extLst>
              </a:tr>
              <a:tr h="32303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10.12.2010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/>
                        <a:t>Nurith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222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c2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340374"/>
                  </a:ext>
                </a:extLst>
              </a:tr>
              <a:tr h="32303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14.5.2013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F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/>
                        <a:t>Hava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333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c3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295779"/>
                  </a:ext>
                </a:extLst>
              </a:tr>
            </a:tbl>
          </a:graphicData>
        </a:graphic>
      </p:graphicFrame>
      <p:graphicFrame>
        <p:nvGraphicFramePr>
          <p:cNvPr id="9" name="טבלה 8">
            <a:extLst>
              <a:ext uri="{FF2B5EF4-FFF2-40B4-BE49-F238E27FC236}">
                <a16:creationId xmlns:a16="http://schemas.microsoft.com/office/drawing/2014/main" id="{B33E6605-3DD7-4466-BBDC-CD2F6F8DA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908003"/>
              </p:ext>
            </p:extLst>
          </p:nvPr>
        </p:nvGraphicFramePr>
        <p:xfrm>
          <a:off x="598981" y="3955905"/>
          <a:ext cx="7726150" cy="365760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1545230">
                  <a:extLst>
                    <a:ext uri="{9D8B030D-6E8A-4147-A177-3AD203B41FA5}">
                      <a16:colId xmlns:a16="http://schemas.microsoft.com/office/drawing/2014/main" val="3031533721"/>
                    </a:ext>
                  </a:extLst>
                </a:gridCol>
                <a:gridCol w="1545230">
                  <a:extLst>
                    <a:ext uri="{9D8B030D-6E8A-4147-A177-3AD203B41FA5}">
                      <a16:colId xmlns:a16="http://schemas.microsoft.com/office/drawing/2014/main" val="979593581"/>
                    </a:ext>
                  </a:extLst>
                </a:gridCol>
                <a:gridCol w="1545230">
                  <a:extLst>
                    <a:ext uri="{9D8B030D-6E8A-4147-A177-3AD203B41FA5}">
                      <a16:colId xmlns:a16="http://schemas.microsoft.com/office/drawing/2014/main" val="4099021229"/>
                    </a:ext>
                  </a:extLst>
                </a:gridCol>
                <a:gridCol w="1545230">
                  <a:extLst>
                    <a:ext uri="{9D8B030D-6E8A-4147-A177-3AD203B41FA5}">
                      <a16:colId xmlns:a16="http://schemas.microsoft.com/office/drawing/2014/main" val="1539341452"/>
                    </a:ext>
                  </a:extLst>
                </a:gridCol>
                <a:gridCol w="1545230">
                  <a:extLst>
                    <a:ext uri="{9D8B030D-6E8A-4147-A177-3AD203B41FA5}">
                      <a16:colId xmlns:a16="http://schemas.microsoft.com/office/drawing/2014/main" val="1842817651"/>
                    </a:ext>
                  </a:extLst>
                </a:gridCol>
              </a:tblGrid>
              <a:tr h="323031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1.4.2021</a:t>
                      </a:r>
                      <a:endParaRPr lang="he-IL" b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M</a:t>
                      </a:r>
                      <a:endParaRPr lang="he-IL" b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Matti</a:t>
                      </a:r>
                      <a:endParaRPr lang="he-IL" b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444</a:t>
                      </a:r>
                      <a:endParaRPr lang="he-IL" b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c3</a:t>
                      </a:r>
                      <a:endParaRPr lang="he-IL" b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710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97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1326DA4A-A8E7-4D57-A57F-621CF9AB8129}"/>
              </a:ext>
            </a:extLst>
          </p:cNvPr>
          <p:cNvSpPr txBox="1">
            <a:spLocks/>
          </p:cNvSpPr>
          <p:nvPr/>
        </p:nvSpPr>
        <p:spPr>
          <a:xfrm>
            <a:off x="345743" y="774009"/>
            <a:ext cx="11500513" cy="1300452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he-IL" dirty="0"/>
              <a:t>בתכנית הראשית צרו עצם מטיפוס </a:t>
            </a:r>
            <a:r>
              <a:rPr lang="en-US" dirty="0"/>
              <a:t>Family</a:t>
            </a:r>
            <a:r>
              <a:rPr lang="he-IL" dirty="0"/>
              <a:t> עם שלושת הילדים שהוגדרו בשיעור הקודם.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A8CC2343-606B-467F-9453-961A8B1CA327}"/>
              </a:ext>
            </a:extLst>
          </p:cNvPr>
          <p:cNvSpPr/>
          <p:nvPr/>
        </p:nvSpPr>
        <p:spPr>
          <a:xfrm>
            <a:off x="258396" y="2095733"/>
            <a:ext cx="120418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Child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Child(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"Judith"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"111"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,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'F'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Date(15, 9, 2007));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Child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Child(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400" b="1" dirty="0" err="1">
                <a:solidFill>
                  <a:srgbClr val="2A00FF"/>
                </a:solidFill>
                <a:latin typeface="Consolas" panose="020B0609020204030204" pitchFamily="49" charset="0"/>
              </a:rPr>
              <a:t>Nurith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"222"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,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'F'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Date(10, 12, 2010));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Child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c3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Child(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400" b="1" dirty="0" err="1">
                <a:solidFill>
                  <a:srgbClr val="2A00FF"/>
                </a:solidFill>
                <a:latin typeface="Consolas" panose="020B0609020204030204" pitchFamily="49" charset="0"/>
              </a:rPr>
              <a:t>Hava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"333"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,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'F'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Date(14, 5, 2013));</a:t>
            </a:r>
          </a:p>
          <a:p>
            <a:pPr algn="l" rtl="0"/>
            <a:endParaRPr lang="he-IL" sz="2400" dirty="0">
              <a:latin typeface="Consolas" panose="020B0609020204030204" pitchFamily="49" charset="0"/>
            </a:endParaRP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Family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Family(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"Caspi"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 rtl="0"/>
            <a:endParaRPr lang="en-US" sz="24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f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.addChild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 rtl="0"/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f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.addChild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 rtl="0"/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f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.addChild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c3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01754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1326DA4A-A8E7-4D57-A57F-621CF9AB8129}"/>
              </a:ext>
            </a:extLst>
          </p:cNvPr>
          <p:cNvSpPr txBox="1">
            <a:spLocks/>
          </p:cNvSpPr>
          <p:nvPr/>
        </p:nvSpPr>
        <p:spPr>
          <a:xfrm>
            <a:off x="345743" y="774009"/>
            <a:ext cx="11500513" cy="1300452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/>
              <a:t>2. צרו עצם חדש מטיפוס </a:t>
            </a:r>
            <a:r>
              <a:rPr lang="en-US" dirty="0"/>
              <a:t>Child</a:t>
            </a:r>
            <a:r>
              <a:rPr lang="he-IL" dirty="0"/>
              <a:t> עבור תינוק שזה עתה נולד. יש להוסיפו למשפחה.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A8CC2343-606B-467F-9453-961A8B1CA327}"/>
              </a:ext>
            </a:extLst>
          </p:cNvPr>
          <p:cNvSpPr/>
          <p:nvPr/>
        </p:nvSpPr>
        <p:spPr>
          <a:xfrm>
            <a:off x="271843" y="2346797"/>
            <a:ext cx="120418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Child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c4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Child(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"Matti"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,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"444"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,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'M'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Date(1,4,2021));</a:t>
            </a:r>
          </a:p>
          <a:p>
            <a:pPr algn="l" rtl="0"/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f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.addChild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c4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 rtl="0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he-IL" sz="2400" dirty="0"/>
          </a:p>
        </p:txBody>
      </p:sp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B0987387-A27F-4076-8589-1A9DD83BE1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509930"/>
              </p:ext>
            </p:extLst>
          </p:nvPr>
        </p:nvGraphicFramePr>
        <p:xfrm>
          <a:off x="2127530" y="1542255"/>
          <a:ext cx="7726150" cy="365760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1545230">
                  <a:extLst>
                    <a:ext uri="{9D8B030D-6E8A-4147-A177-3AD203B41FA5}">
                      <a16:colId xmlns:a16="http://schemas.microsoft.com/office/drawing/2014/main" val="3031533721"/>
                    </a:ext>
                  </a:extLst>
                </a:gridCol>
                <a:gridCol w="1545230">
                  <a:extLst>
                    <a:ext uri="{9D8B030D-6E8A-4147-A177-3AD203B41FA5}">
                      <a16:colId xmlns:a16="http://schemas.microsoft.com/office/drawing/2014/main" val="979593581"/>
                    </a:ext>
                  </a:extLst>
                </a:gridCol>
                <a:gridCol w="1545230">
                  <a:extLst>
                    <a:ext uri="{9D8B030D-6E8A-4147-A177-3AD203B41FA5}">
                      <a16:colId xmlns:a16="http://schemas.microsoft.com/office/drawing/2014/main" val="4099021229"/>
                    </a:ext>
                  </a:extLst>
                </a:gridCol>
                <a:gridCol w="1545230">
                  <a:extLst>
                    <a:ext uri="{9D8B030D-6E8A-4147-A177-3AD203B41FA5}">
                      <a16:colId xmlns:a16="http://schemas.microsoft.com/office/drawing/2014/main" val="1539341452"/>
                    </a:ext>
                  </a:extLst>
                </a:gridCol>
                <a:gridCol w="1545230">
                  <a:extLst>
                    <a:ext uri="{9D8B030D-6E8A-4147-A177-3AD203B41FA5}">
                      <a16:colId xmlns:a16="http://schemas.microsoft.com/office/drawing/2014/main" val="1842817651"/>
                    </a:ext>
                  </a:extLst>
                </a:gridCol>
              </a:tblGrid>
              <a:tr h="323031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1.4.2021</a:t>
                      </a:r>
                      <a:endParaRPr lang="he-IL" b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M</a:t>
                      </a:r>
                      <a:endParaRPr lang="he-IL" b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Matti</a:t>
                      </a:r>
                      <a:endParaRPr lang="he-IL" b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444</a:t>
                      </a:r>
                      <a:endParaRPr lang="he-IL" b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c3</a:t>
                      </a:r>
                      <a:endParaRPr lang="he-IL" b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710490"/>
                  </a:ext>
                </a:extLst>
              </a:tr>
            </a:tbl>
          </a:graphicData>
        </a:graphic>
      </p:graphicFrame>
      <p:sp>
        <p:nvSpPr>
          <p:cNvPr id="8" name="מציין מיקום תוכן 8">
            <a:extLst>
              <a:ext uri="{FF2B5EF4-FFF2-40B4-BE49-F238E27FC236}">
                <a16:creationId xmlns:a16="http://schemas.microsoft.com/office/drawing/2014/main" id="{08F01B59-6CAC-4667-B7FC-1BE6F29195E2}"/>
              </a:ext>
            </a:extLst>
          </p:cNvPr>
          <p:cNvSpPr txBox="1">
            <a:spLocks/>
          </p:cNvSpPr>
          <p:nvPr/>
        </p:nvSpPr>
        <p:spPr>
          <a:xfrm>
            <a:off x="803571" y="3562528"/>
            <a:ext cx="11161453" cy="855911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b="1" dirty="0">
                <a:solidFill>
                  <a:srgbClr val="00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מה יוצג על המסך: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A97DDBB1-B315-4854-8EC6-0595F32F15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840"/>
          <a:stretch/>
        </p:blipFill>
        <p:spPr>
          <a:xfrm>
            <a:off x="4084757" y="4121974"/>
            <a:ext cx="4107758" cy="222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4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1326DA4A-A8E7-4D57-A57F-621CF9AB8129}"/>
              </a:ext>
            </a:extLst>
          </p:cNvPr>
          <p:cNvSpPr txBox="1">
            <a:spLocks/>
          </p:cNvSpPr>
          <p:nvPr/>
        </p:nvSpPr>
        <p:spPr>
          <a:xfrm>
            <a:off x="345743" y="774009"/>
            <a:ext cx="11500513" cy="1300452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/>
              <a:t>3. התכנית הראשית תציג את ילדי המשפחה ותאריכי לידתם, כמה בנות וכמה בנים במשפחה.</a:t>
            </a:r>
            <a:endParaRPr lang="he-IL" b="1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B6885B32-5DD1-4EE5-B78E-607BE293253C}"/>
              </a:ext>
            </a:extLst>
          </p:cNvPr>
          <p:cNvSpPr/>
          <p:nvPr/>
        </p:nvSpPr>
        <p:spPr>
          <a:xfrm>
            <a:off x="345743" y="1612159"/>
            <a:ext cx="1167793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3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3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"There are: "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 rtl="0"/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3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3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2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f</a:t>
            </a:r>
            <a:r>
              <a:rPr lang="en-US" sz="3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.ChildrenByGender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'F'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algn="l" rtl="0"/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3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3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Girls, and "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 rtl="0"/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3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3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2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f</a:t>
            </a:r>
            <a:r>
              <a:rPr lang="en-US" sz="3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.ChildrenByGender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'M'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algn="l" rtl="0"/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3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3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Boys in the "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pPr algn="l" rtl="0"/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				</a:t>
            </a:r>
            <a:r>
              <a:rPr lang="en-US" sz="32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f</a:t>
            </a:r>
            <a:r>
              <a:rPr lang="en-US" sz="3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.getFamilyName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 + </a:t>
            </a:r>
            <a:r>
              <a:rPr lang="en-US" sz="3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family."</a:t>
            </a:r>
            <a:r>
              <a:rPr lang="en-US" sz="3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12" name="מציין מיקום תוכן 8">
            <a:extLst>
              <a:ext uri="{FF2B5EF4-FFF2-40B4-BE49-F238E27FC236}">
                <a16:creationId xmlns:a16="http://schemas.microsoft.com/office/drawing/2014/main" id="{E362FE90-4DF7-4588-BD1F-3745B62C7FDA}"/>
              </a:ext>
            </a:extLst>
          </p:cNvPr>
          <p:cNvSpPr txBox="1">
            <a:spLocks/>
          </p:cNvSpPr>
          <p:nvPr/>
        </p:nvSpPr>
        <p:spPr>
          <a:xfrm>
            <a:off x="6823022" y="4573146"/>
            <a:ext cx="3932273" cy="855911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b="1" dirty="0">
                <a:solidFill>
                  <a:srgbClr val="00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מה יוצג על המסך:</a:t>
            </a: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A9018109-D616-4BF0-8C87-7926768CEA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743" y="5245841"/>
            <a:ext cx="9367866" cy="61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86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1326DA4A-A8E7-4D57-A57F-621CF9AB8129}"/>
              </a:ext>
            </a:extLst>
          </p:cNvPr>
          <p:cNvSpPr txBox="1">
            <a:spLocks/>
          </p:cNvSpPr>
          <p:nvPr/>
        </p:nvSpPr>
        <p:spPr>
          <a:xfrm>
            <a:off x="345743" y="774008"/>
            <a:ext cx="11500513" cy="1887305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/>
              <a:t>כתבו פעולה חיצונית, שתקבל כפרמטר מערך של משפחות, ותו המייצג מגדר כלשהו. הפעולה תחזיר את מספר הצאצאים </a:t>
            </a:r>
            <a:r>
              <a:rPr lang="he-IL" u="sng" dirty="0"/>
              <a:t>בכל המשפחות </a:t>
            </a:r>
            <a:r>
              <a:rPr lang="he-IL" dirty="0"/>
              <a:t>שזה המגדר שלהן/ם.</a:t>
            </a:r>
            <a:endParaRPr lang="he-IL" b="1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08742873-7029-4C42-858B-59056DE10792}"/>
              </a:ext>
            </a:extLst>
          </p:cNvPr>
          <p:cNvSpPr/>
          <p:nvPr/>
        </p:nvSpPr>
        <p:spPr>
          <a:xfrm>
            <a:off x="345743" y="2413533"/>
            <a:ext cx="1010844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howMany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(Family[] </a:t>
            </a:r>
            <a:r>
              <a:rPr lang="en-US" sz="2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char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algn="l" rtl="0"/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he-IL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=0;</a:t>
            </a:r>
          </a:p>
          <a:p>
            <a:pPr algn="l" rtl="0"/>
            <a:r>
              <a:rPr lang="nn-NO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=0; </a:t>
            </a:r>
            <a:r>
              <a:rPr lang="nn-NO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nn-NO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nn-NO" sz="2800" b="1" dirty="0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 algn="l" rtl="0"/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		sum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+=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childrenByGender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 rtl="0"/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	return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92141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7221" y="674722"/>
            <a:ext cx="3605929" cy="1438825"/>
          </a:xfrm>
        </p:spPr>
        <p:txBody>
          <a:bodyPr/>
          <a:lstStyle/>
          <a:p>
            <a:r>
              <a:rPr lang="he-IL" dirty="0"/>
              <a:t>נתונה המחלקה הבאה: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pSp>
        <p:nvGrpSpPr>
          <p:cNvPr id="14" name="קבוצה 13">
            <a:extLst>
              <a:ext uri="{FF2B5EF4-FFF2-40B4-BE49-F238E27FC236}">
                <a16:creationId xmlns:a16="http://schemas.microsoft.com/office/drawing/2014/main" id="{016702CC-E4BD-4B7D-A05C-5257CE285FE0}"/>
              </a:ext>
            </a:extLst>
          </p:cNvPr>
          <p:cNvGrpSpPr/>
          <p:nvPr/>
        </p:nvGrpSpPr>
        <p:grpSpPr>
          <a:xfrm>
            <a:off x="630712" y="280753"/>
            <a:ext cx="7184571" cy="3745337"/>
            <a:chOff x="3802743" y="1030514"/>
            <a:chExt cx="4849747" cy="5138057"/>
          </a:xfrm>
        </p:grpSpPr>
        <p:sp>
          <p:nvSpPr>
            <p:cNvPr id="3" name="מלבן 2">
              <a:extLst>
                <a:ext uri="{FF2B5EF4-FFF2-40B4-BE49-F238E27FC236}">
                  <a16:creationId xmlns:a16="http://schemas.microsoft.com/office/drawing/2014/main" id="{C78D4014-D1D4-4D82-85A2-443D81E7A18B}"/>
                </a:ext>
              </a:extLst>
            </p:cNvPr>
            <p:cNvSpPr/>
            <p:nvPr/>
          </p:nvSpPr>
          <p:spPr>
            <a:xfrm>
              <a:off x="3802743" y="1030514"/>
              <a:ext cx="4849747" cy="51380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6" name="מחבר ישר 5">
              <a:extLst>
                <a:ext uri="{FF2B5EF4-FFF2-40B4-BE49-F238E27FC236}">
                  <a16:creationId xmlns:a16="http://schemas.microsoft.com/office/drawing/2014/main" id="{2207CD73-8356-454E-8ADA-BBD6CF9482B0}"/>
                </a:ext>
              </a:extLst>
            </p:cNvPr>
            <p:cNvCxnSpPr>
              <a:cxnSpLocks/>
            </p:cNvCxnSpPr>
            <p:nvPr/>
          </p:nvCxnSpPr>
          <p:spPr>
            <a:xfrm>
              <a:off x="3802743" y="1959429"/>
              <a:ext cx="48497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A9C080B-2519-4243-A862-94E12B553308}"/>
              </a:ext>
            </a:extLst>
          </p:cNvPr>
          <p:cNvSpPr txBox="1"/>
          <p:nvPr/>
        </p:nvSpPr>
        <p:spPr>
          <a:xfrm>
            <a:off x="3498742" y="276001"/>
            <a:ext cx="1544013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b="1" dirty="0"/>
              <a:t>Clock</a:t>
            </a:r>
            <a:endParaRPr lang="he-IL" sz="4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8B9155-1BFA-4F13-90E9-3B98EF95966F}"/>
              </a:ext>
            </a:extLst>
          </p:cNvPr>
          <p:cNvSpPr txBox="1"/>
          <p:nvPr/>
        </p:nvSpPr>
        <p:spPr>
          <a:xfrm>
            <a:off x="759968" y="1432867"/>
            <a:ext cx="7053942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hour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// 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שעות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minutes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// 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דקות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seconds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// 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שניות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</a:p>
          <a:p>
            <a:pPr algn="l" rtl="0"/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Clock(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hour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minutes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pPr algn="l" rtl="0"/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+ </a:t>
            </a:r>
            <a:r>
              <a:rPr lang="he-IL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פעולות גישה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855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B55C2981-E157-497F-B0E4-C776EC1E6DF3}"/>
              </a:ext>
            </a:extLst>
          </p:cNvPr>
          <p:cNvSpPr txBox="1">
            <a:spLocks/>
          </p:cNvSpPr>
          <p:nvPr/>
        </p:nvSpPr>
        <p:spPr>
          <a:xfrm>
            <a:off x="826826" y="557245"/>
            <a:ext cx="10538347" cy="3700856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/>
              <a:t>נתונה מערכת שעונים בינלאומית ובה שעוני כל מדינות העולם. השעונים נתונים במערך שכל איבר בו הוא מטיפוס </a:t>
            </a:r>
            <a:r>
              <a:rPr lang="en-US" dirty="0"/>
              <a:t>Clock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עליכם לכתוב פעולה חיצונית שתקבל כפרמטר את מערך השעונים ומספר המייצג שעה. הפעולה תציג על המסך את מספרי כל המדינות שזו השעה שלהם. </a:t>
            </a:r>
          </a:p>
        </p:txBody>
      </p:sp>
    </p:spTree>
    <p:extLst>
      <p:ext uri="{BB962C8B-B14F-4D97-AF65-F5344CB8AC3E}">
        <p14:creationId xmlns:p14="http://schemas.microsoft.com/office/powerpoint/2010/main" val="304459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עצמים מורכבים – שיעור 3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מדעי המחשב – מבני נתונים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עדי גרין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B55C2981-E157-497F-B0E4-C776EC1E6DF3}"/>
              </a:ext>
            </a:extLst>
          </p:cNvPr>
          <p:cNvSpPr txBox="1">
            <a:spLocks/>
          </p:cNvSpPr>
          <p:nvPr/>
        </p:nvSpPr>
        <p:spPr>
          <a:xfrm>
            <a:off x="826826" y="358419"/>
            <a:ext cx="10538347" cy="2349728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800" dirty="0"/>
              <a:t>נתונה מערכת שעונים בינלאומית ובה שעוני כל מדינות העולם. השעונים נתונים במערך שכל איבר בו הוא מטיפוס </a:t>
            </a:r>
            <a:r>
              <a:rPr lang="en-US" sz="2800" dirty="0"/>
              <a:t>Clock</a:t>
            </a:r>
            <a:r>
              <a:rPr lang="he-IL" sz="2800" dirty="0"/>
              <a:t>.</a:t>
            </a:r>
          </a:p>
          <a:p>
            <a:pPr marL="0" indent="0">
              <a:buNone/>
            </a:pPr>
            <a:r>
              <a:rPr lang="he-IL" sz="2800" dirty="0"/>
              <a:t>עליכם לכתוב פעולה חיצונית שתקבל כפרמטר את מערך השעונים ומספר המייצג שעה. הפעולה תציג על המסך את מספרי כל המדינות שזו השעה שלהם. 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37840648-0792-4E06-80DB-769F7343B1F6}"/>
              </a:ext>
            </a:extLst>
          </p:cNvPr>
          <p:cNvSpPr/>
          <p:nvPr/>
        </p:nvSpPr>
        <p:spPr>
          <a:xfrm>
            <a:off x="177421" y="2873316"/>
            <a:ext cx="119008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printCountries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(Clock[]</a:t>
            </a:r>
            <a:r>
              <a:rPr lang="en-US" sz="2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hour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){</a:t>
            </a:r>
            <a:endParaRPr lang="he-IL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nn-NO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=0; </a:t>
            </a:r>
            <a:r>
              <a:rPr lang="nn-NO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nn-NO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nn-NO" sz="2800" b="1" dirty="0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 algn="l" rtl="0"/>
            <a:r>
              <a:rPr lang="he-IL" sz="28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 algn="l" rtl="0"/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		if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getHour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() == </a:t>
            </a:r>
            <a:r>
              <a:rPr lang="en-US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hour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algn="l" rtl="0"/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			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800" b="1" i="1" dirty="0">
                <a:latin typeface="Consolas" panose="020B0609020204030204" pitchFamily="49" charset="0"/>
              </a:rPr>
              <a:t>+1</a:t>
            </a:r>
            <a:r>
              <a:rPr lang="en-US" sz="2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 rtl="0"/>
            <a:r>
              <a:rPr lang="he-IL" sz="2800" dirty="0">
                <a:solidFill>
                  <a:srgbClr val="000000"/>
                </a:solidFill>
                <a:latin typeface="Consolas" panose="020B0609020204030204" pitchFamily="49" charset="0"/>
              </a:rPr>
              <a:t>	{</a:t>
            </a:r>
          </a:p>
          <a:p>
            <a:pPr algn="l" rtl="0"/>
            <a:r>
              <a:rPr lang="he-IL" sz="2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98344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7221" y="674722"/>
            <a:ext cx="3605929" cy="1438825"/>
          </a:xfrm>
        </p:spPr>
        <p:txBody>
          <a:bodyPr/>
          <a:lstStyle/>
          <a:p>
            <a:r>
              <a:rPr lang="he-IL" dirty="0"/>
              <a:t>נתונה המחלקה הבאה: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pSp>
        <p:nvGrpSpPr>
          <p:cNvPr id="14" name="קבוצה 13">
            <a:extLst>
              <a:ext uri="{FF2B5EF4-FFF2-40B4-BE49-F238E27FC236}">
                <a16:creationId xmlns:a16="http://schemas.microsoft.com/office/drawing/2014/main" id="{016702CC-E4BD-4B7D-A05C-5257CE285FE0}"/>
              </a:ext>
            </a:extLst>
          </p:cNvPr>
          <p:cNvGrpSpPr/>
          <p:nvPr/>
        </p:nvGrpSpPr>
        <p:grpSpPr>
          <a:xfrm>
            <a:off x="630712" y="130625"/>
            <a:ext cx="7184571" cy="5670797"/>
            <a:chOff x="3802743" y="1030514"/>
            <a:chExt cx="4849747" cy="5138057"/>
          </a:xfrm>
        </p:grpSpPr>
        <p:sp>
          <p:nvSpPr>
            <p:cNvPr id="3" name="מלבן 2">
              <a:extLst>
                <a:ext uri="{FF2B5EF4-FFF2-40B4-BE49-F238E27FC236}">
                  <a16:creationId xmlns:a16="http://schemas.microsoft.com/office/drawing/2014/main" id="{C78D4014-D1D4-4D82-85A2-443D81E7A18B}"/>
                </a:ext>
              </a:extLst>
            </p:cNvPr>
            <p:cNvSpPr/>
            <p:nvPr/>
          </p:nvSpPr>
          <p:spPr>
            <a:xfrm>
              <a:off x="3802743" y="1030514"/>
              <a:ext cx="4849747" cy="51380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6" name="מחבר ישר 5">
              <a:extLst>
                <a:ext uri="{FF2B5EF4-FFF2-40B4-BE49-F238E27FC236}">
                  <a16:creationId xmlns:a16="http://schemas.microsoft.com/office/drawing/2014/main" id="{2207CD73-8356-454E-8ADA-BBD6CF9482B0}"/>
                </a:ext>
              </a:extLst>
            </p:cNvPr>
            <p:cNvCxnSpPr>
              <a:cxnSpLocks/>
            </p:cNvCxnSpPr>
            <p:nvPr/>
          </p:nvCxnSpPr>
          <p:spPr>
            <a:xfrm>
              <a:off x="3802743" y="1959429"/>
              <a:ext cx="48497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A9C080B-2519-4243-A862-94E12B553308}"/>
              </a:ext>
            </a:extLst>
          </p:cNvPr>
          <p:cNvSpPr txBox="1"/>
          <p:nvPr/>
        </p:nvSpPr>
        <p:spPr>
          <a:xfrm>
            <a:off x="3522402" y="276001"/>
            <a:ext cx="1520353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b="1" dirty="0"/>
              <a:t>Point</a:t>
            </a:r>
            <a:endParaRPr lang="he-IL" sz="4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8B9155-1BFA-4F13-90E9-3B98EF95966F}"/>
              </a:ext>
            </a:extLst>
          </p:cNvPr>
          <p:cNvSpPr txBox="1"/>
          <p:nvPr/>
        </p:nvSpPr>
        <p:spPr>
          <a:xfrm>
            <a:off x="923741" y="1187204"/>
            <a:ext cx="7053942" cy="40934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  </a:t>
            </a: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endParaRPr lang="en-US" sz="2000" b="1" dirty="0">
              <a:solidFill>
                <a:schemeClr val="accent6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Point(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Point(Point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 // 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בנאי העתקה</a:t>
            </a:r>
          </a:p>
          <a:p>
            <a:pPr algn="l" rtl="0"/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+ </a:t>
            </a:r>
            <a:r>
              <a:rPr lang="he-IL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פעולות גישה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distance(Point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algn="l" rtl="0"/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// 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פעולה שמחזירה את המרחק בין שתי הנקודות</a:t>
            </a:r>
          </a:p>
          <a:p>
            <a:pPr algn="l" rtl="0"/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toString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pPr algn="l" rtl="0"/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69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B55C2981-E157-497F-B0E4-C776EC1E6DF3}"/>
              </a:ext>
            </a:extLst>
          </p:cNvPr>
          <p:cNvSpPr txBox="1">
            <a:spLocks/>
          </p:cNvSpPr>
          <p:nvPr/>
        </p:nvSpPr>
        <p:spPr>
          <a:xfrm>
            <a:off x="826826" y="748315"/>
            <a:ext cx="10538347" cy="1998100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/>
              <a:t>תלמידי הכיתה סידרו את הנקודות בהן ביקרו בטיול השנתי על מערכת צירים. כל נקודה מאופיינת כך שערך ה-</a:t>
            </a:r>
            <a:r>
              <a:rPr lang="en-US" dirty="0"/>
              <a:t>x</a:t>
            </a:r>
            <a:r>
              <a:rPr lang="he-IL" dirty="0"/>
              <a:t> שלה הוא הזמן מתחילת המסלול, וערך ה-</a:t>
            </a:r>
            <a:r>
              <a:rPr lang="en-US" dirty="0"/>
              <a:t>y</a:t>
            </a:r>
            <a:r>
              <a:rPr lang="he-IL" dirty="0"/>
              <a:t> הוא הגובה מעל פני הים.</a:t>
            </a:r>
          </a:p>
        </p:txBody>
      </p:sp>
      <p:grpSp>
        <p:nvGrpSpPr>
          <p:cNvPr id="41" name="קבוצה 40">
            <a:extLst>
              <a:ext uri="{FF2B5EF4-FFF2-40B4-BE49-F238E27FC236}">
                <a16:creationId xmlns:a16="http://schemas.microsoft.com/office/drawing/2014/main" id="{59F00151-C062-4DDB-812B-F4A89967A4C8}"/>
              </a:ext>
            </a:extLst>
          </p:cNvPr>
          <p:cNvGrpSpPr/>
          <p:nvPr/>
        </p:nvGrpSpPr>
        <p:grpSpPr>
          <a:xfrm>
            <a:off x="2074456" y="3229948"/>
            <a:ext cx="7670042" cy="2879737"/>
            <a:chOff x="2183639" y="3270892"/>
            <a:chExt cx="7670042" cy="2879737"/>
          </a:xfrm>
        </p:grpSpPr>
        <p:cxnSp>
          <p:nvCxnSpPr>
            <p:cNvPr id="16" name="מחבר ישר 15">
              <a:extLst>
                <a:ext uri="{FF2B5EF4-FFF2-40B4-BE49-F238E27FC236}">
                  <a16:creationId xmlns:a16="http://schemas.microsoft.com/office/drawing/2014/main" id="{9C3977AC-DDC6-4529-A162-D10937F95FF6}"/>
                </a:ext>
              </a:extLst>
            </p:cNvPr>
            <p:cNvCxnSpPr>
              <a:cxnSpLocks/>
            </p:cNvCxnSpPr>
            <p:nvPr/>
          </p:nvCxnSpPr>
          <p:spPr>
            <a:xfrm>
              <a:off x="2825084" y="3429000"/>
              <a:ext cx="0" cy="2721629"/>
            </a:xfrm>
            <a:prstGeom prst="line">
              <a:avLst/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מחבר ישר 16">
              <a:extLst>
                <a:ext uri="{FF2B5EF4-FFF2-40B4-BE49-F238E27FC236}">
                  <a16:creationId xmlns:a16="http://schemas.microsoft.com/office/drawing/2014/main" id="{99BA814F-2FE9-472A-B757-DBC6498D777C}"/>
                </a:ext>
              </a:extLst>
            </p:cNvPr>
            <p:cNvCxnSpPr>
              <a:cxnSpLocks/>
            </p:cNvCxnSpPr>
            <p:nvPr/>
          </p:nvCxnSpPr>
          <p:spPr>
            <a:xfrm>
              <a:off x="2183639" y="5241313"/>
              <a:ext cx="7670042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אליפסה 25">
              <a:extLst>
                <a:ext uri="{FF2B5EF4-FFF2-40B4-BE49-F238E27FC236}">
                  <a16:creationId xmlns:a16="http://schemas.microsoft.com/office/drawing/2014/main" id="{063C0ECD-E3DA-4D2C-9C1E-33CB6AECB269}"/>
                </a:ext>
              </a:extLst>
            </p:cNvPr>
            <p:cNvSpPr/>
            <p:nvPr/>
          </p:nvSpPr>
          <p:spPr>
            <a:xfrm>
              <a:off x="3166281" y="4516637"/>
              <a:ext cx="150117" cy="15089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אליפסה 27">
              <a:extLst>
                <a:ext uri="{FF2B5EF4-FFF2-40B4-BE49-F238E27FC236}">
                  <a16:creationId xmlns:a16="http://schemas.microsoft.com/office/drawing/2014/main" id="{6FD31B6C-D3EC-427C-A0AA-D69C54DCD225}"/>
                </a:ext>
              </a:extLst>
            </p:cNvPr>
            <p:cNvSpPr/>
            <p:nvPr/>
          </p:nvSpPr>
          <p:spPr>
            <a:xfrm>
              <a:off x="4262657" y="4043514"/>
              <a:ext cx="150117" cy="15089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אליפסה 28">
              <a:extLst>
                <a:ext uri="{FF2B5EF4-FFF2-40B4-BE49-F238E27FC236}">
                  <a16:creationId xmlns:a16="http://schemas.microsoft.com/office/drawing/2014/main" id="{1E4B62CD-52D4-401C-9116-4FC7EA9FB2DC}"/>
                </a:ext>
              </a:extLst>
            </p:cNvPr>
            <p:cNvSpPr/>
            <p:nvPr/>
          </p:nvSpPr>
          <p:spPr>
            <a:xfrm>
              <a:off x="5111096" y="3270892"/>
              <a:ext cx="150117" cy="15089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אליפסה 30">
              <a:extLst>
                <a:ext uri="{FF2B5EF4-FFF2-40B4-BE49-F238E27FC236}">
                  <a16:creationId xmlns:a16="http://schemas.microsoft.com/office/drawing/2014/main" id="{7D10EBEE-B12A-4C0B-B9B7-8C031F3E9910}"/>
                </a:ext>
              </a:extLst>
            </p:cNvPr>
            <p:cNvSpPr/>
            <p:nvPr/>
          </p:nvSpPr>
          <p:spPr>
            <a:xfrm>
              <a:off x="6439488" y="4268136"/>
              <a:ext cx="150117" cy="15089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2" name="אליפסה 31">
              <a:extLst>
                <a:ext uri="{FF2B5EF4-FFF2-40B4-BE49-F238E27FC236}">
                  <a16:creationId xmlns:a16="http://schemas.microsoft.com/office/drawing/2014/main" id="{30C8E8D1-B790-4397-85B0-91407F1AF6CE}"/>
                </a:ext>
              </a:extLst>
            </p:cNvPr>
            <p:cNvSpPr/>
            <p:nvPr/>
          </p:nvSpPr>
          <p:spPr>
            <a:xfrm>
              <a:off x="7419283" y="5643721"/>
              <a:ext cx="150117" cy="15089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" name="אליפסה 32">
              <a:extLst>
                <a:ext uri="{FF2B5EF4-FFF2-40B4-BE49-F238E27FC236}">
                  <a16:creationId xmlns:a16="http://schemas.microsoft.com/office/drawing/2014/main" id="{344163C9-E0BF-4D26-A4F3-D2ABF0559744}"/>
                </a:ext>
              </a:extLst>
            </p:cNvPr>
            <p:cNvSpPr/>
            <p:nvPr/>
          </p:nvSpPr>
          <p:spPr>
            <a:xfrm>
              <a:off x="8541822" y="4612560"/>
              <a:ext cx="150117" cy="15089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25191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B55C2981-E157-497F-B0E4-C776EC1E6DF3}"/>
              </a:ext>
            </a:extLst>
          </p:cNvPr>
          <p:cNvSpPr txBox="1">
            <a:spLocks/>
          </p:cNvSpPr>
          <p:nvPr/>
        </p:nvSpPr>
        <p:spPr>
          <a:xfrm>
            <a:off x="982677" y="615258"/>
            <a:ext cx="10538347" cy="3430791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/>
              <a:t>נתון מערך של עצמים מסוג </a:t>
            </a:r>
            <a:r>
              <a:rPr lang="en-US" dirty="0"/>
              <a:t>Point</a:t>
            </a:r>
            <a:r>
              <a:rPr lang="he-IL" dirty="0"/>
              <a:t> אשר מייצגים את רשימת </a:t>
            </a:r>
            <a:r>
              <a:rPr lang="he-IL" dirty="0" err="1"/>
              <a:t>הקורדינטות</a:t>
            </a:r>
            <a:r>
              <a:rPr lang="he-IL" dirty="0"/>
              <a:t> של הטיול.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כתבו פעולה חיצונית, שתקבל כפרמטר את המערך. </a:t>
            </a:r>
          </a:p>
          <a:p>
            <a:pPr marL="0" indent="0">
              <a:buNone/>
            </a:pPr>
            <a:r>
              <a:rPr lang="he-IL" dirty="0"/>
              <a:t>הפעולה תבדוק ותחזיר מהי נקודת הזמן של הנקודה הנמוכה ביותר שביקרו בה התלמידים.</a:t>
            </a:r>
            <a:endParaRPr lang="en-US" dirty="0"/>
          </a:p>
        </p:txBody>
      </p:sp>
      <p:pic>
        <p:nvPicPr>
          <p:cNvPr id="12" name="Picture 2" descr="How to Handle the Weakness Question">
            <a:extLst>
              <a:ext uri="{FF2B5EF4-FFF2-40B4-BE49-F238E27FC236}">
                <a16:creationId xmlns:a16="http://schemas.microsoft.com/office/drawing/2014/main" id="{B4B8FCB2-F1B1-4343-8C3C-B38F9FDE4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1" y="4344691"/>
            <a:ext cx="3864806" cy="253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בועת מחשבה: ענן 12">
            <a:extLst>
              <a:ext uri="{FF2B5EF4-FFF2-40B4-BE49-F238E27FC236}">
                <a16:creationId xmlns:a16="http://schemas.microsoft.com/office/drawing/2014/main" id="{49B63CA5-8614-4437-9D21-CA1CFFE9F660}"/>
              </a:ext>
            </a:extLst>
          </p:cNvPr>
          <p:cNvSpPr/>
          <p:nvPr/>
        </p:nvSpPr>
        <p:spPr>
          <a:xfrm>
            <a:off x="3467312" y="4211436"/>
            <a:ext cx="3012802" cy="1247038"/>
          </a:xfrm>
          <a:prstGeom prst="cloudCallout">
            <a:avLst>
              <a:gd name="adj1" fmla="val -87149"/>
              <a:gd name="adj2" fmla="val -19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600" dirty="0"/>
              <a:t>אז מה בעצם צריך למצוא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EB2384-864A-4ABF-BE09-63CFC1AC453A}"/>
              </a:ext>
            </a:extLst>
          </p:cNvPr>
          <p:cNvSpPr txBox="1"/>
          <p:nvPr/>
        </p:nvSpPr>
        <p:spPr>
          <a:xfrm rot="20703105">
            <a:off x="3494283" y="1846669"/>
            <a:ext cx="6851556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r>
              <a:rPr lang="he-IL" sz="6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rela Round" panose="00000500000000000000" pitchFamily="2" charset="-79"/>
                <a:cs typeface="Varela Round" panose="00000500000000000000" pitchFamily="2" charset="-79"/>
              </a:rPr>
              <a:t>ערך נלווה למינימום</a:t>
            </a:r>
          </a:p>
        </p:txBody>
      </p:sp>
    </p:spTree>
    <p:extLst>
      <p:ext uri="{BB962C8B-B14F-4D97-AF65-F5344CB8AC3E}">
        <p14:creationId xmlns:p14="http://schemas.microsoft.com/office/powerpoint/2010/main" val="159369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16F1CD31-99E7-4B20-B426-E359EEED1D91}"/>
              </a:ext>
            </a:extLst>
          </p:cNvPr>
          <p:cNvSpPr/>
          <p:nvPr/>
        </p:nvSpPr>
        <p:spPr>
          <a:xfrm>
            <a:off x="302849" y="509039"/>
            <a:ext cx="100558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lowestPoint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(Point[]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he-IL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double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[0].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double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timeOfMin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[0].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algn="l" rtl="0"/>
            <a:endParaRPr lang="he-IL" sz="2400" dirty="0">
              <a:latin typeface="Consolas" panose="020B0609020204030204" pitchFamily="49" charset="0"/>
            </a:endParaRPr>
          </a:p>
          <a:p>
            <a:pPr algn="l" rtl="0"/>
            <a:r>
              <a:rPr lang="nn-NO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nn-NO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=0; </a:t>
            </a:r>
            <a:r>
              <a:rPr lang="nn-NO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nn-NO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nn-NO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nn-NO" sz="2400" b="1" dirty="0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nn-NO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  <a:r>
              <a:rPr lang="he-IL" sz="2400" dirty="0">
                <a:solidFill>
                  <a:srgbClr val="000000"/>
                </a:solidFill>
                <a:latin typeface="Consolas" panose="020B0609020204030204" pitchFamily="49" charset="0"/>
              </a:rPr>
              <a:t>}		</a:t>
            </a: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	if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]!=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&amp;&amp;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() &lt;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he-IL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			min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algn="l" rtl="0"/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			</a:t>
            </a:r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timeOfMin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		}</a:t>
            </a:r>
            <a:endParaRPr lang="he-IL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he-IL" sz="2400" dirty="0">
                <a:solidFill>
                  <a:srgbClr val="000000"/>
                </a:solidFill>
                <a:latin typeface="Consolas" panose="020B0609020204030204" pitchFamily="49" charset="0"/>
              </a:rPr>
              <a:t>	{</a:t>
            </a: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return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timeOfMin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94224F-7D3F-4E63-A301-FF76DFB9B56F}"/>
              </a:ext>
            </a:extLst>
          </p:cNvPr>
          <p:cNvSpPr txBox="1"/>
          <p:nvPr/>
        </p:nvSpPr>
        <p:spPr>
          <a:xfrm>
            <a:off x="6919415" y="1398818"/>
            <a:ext cx="505487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u="sng" dirty="0">
                <a:solidFill>
                  <a:srgbClr val="7F0055"/>
                </a:solidFill>
                <a:latin typeface="Consolas" panose="020B0609020204030204" pitchFamily="49" charset="0"/>
              </a:rPr>
              <a:t>טענת כניסה</a:t>
            </a:r>
            <a:r>
              <a:rPr lang="he-IL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:</a:t>
            </a:r>
            <a:r>
              <a:rPr lang="he-IL" sz="2000" b="1" dirty="0">
                <a:latin typeface="Consolas" panose="020B0609020204030204" pitchFamily="49" charset="0"/>
              </a:rPr>
              <a:t> מערך של נקודות</a:t>
            </a:r>
          </a:p>
          <a:p>
            <a:r>
              <a:rPr lang="he-IL" sz="2000" b="1" u="sng" dirty="0">
                <a:solidFill>
                  <a:srgbClr val="7F0055"/>
                </a:solidFill>
                <a:latin typeface="Consolas" panose="020B0609020204030204" pitchFamily="49" charset="0"/>
              </a:rPr>
              <a:t>טענת יציאה</a:t>
            </a:r>
            <a:r>
              <a:rPr lang="he-IL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: </a:t>
            </a:r>
            <a:r>
              <a:rPr lang="he-IL" sz="2000" b="1" dirty="0">
                <a:latin typeface="Consolas" panose="020B0609020204030204" pitchFamily="49" charset="0"/>
              </a:rPr>
              <a:t>הפעולה תחזיר את נקודת הזמן בה ביקרו התלמידים במקום הנמוך ביותר בטיול</a:t>
            </a:r>
            <a:endParaRPr lang="en-US" sz="2000" b="1" dirty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46222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B55C2981-E157-497F-B0E4-C776EC1E6DF3}"/>
              </a:ext>
            </a:extLst>
          </p:cNvPr>
          <p:cNvSpPr txBox="1">
            <a:spLocks/>
          </p:cNvSpPr>
          <p:nvPr/>
        </p:nvSpPr>
        <p:spPr>
          <a:xfrm>
            <a:off x="627797" y="615258"/>
            <a:ext cx="10893227" cy="3430791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/>
              <a:t>נתון מערך של עצמים מסוג </a:t>
            </a:r>
            <a:r>
              <a:rPr lang="en-US" dirty="0"/>
              <a:t>Point</a:t>
            </a:r>
            <a:r>
              <a:rPr lang="he-IL" dirty="0"/>
              <a:t> אשר מייצגים את רשימת </a:t>
            </a:r>
            <a:r>
              <a:rPr lang="he-IL" dirty="0" err="1"/>
              <a:t>הקורדינטות</a:t>
            </a:r>
            <a:r>
              <a:rPr lang="he-IL" dirty="0"/>
              <a:t> של הטיול.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כתבו פעולה חיצונית, שתקבל כפרמטר את המערך ונקודה חדשה </a:t>
            </a:r>
            <a:r>
              <a:rPr lang="en-US" dirty="0"/>
              <a:t>p</a:t>
            </a:r>
            <a:r>
              <a:rPr lang="he-IL" dirty="0"/>
              <a:t>. </a:t>
            </a:r>
          </a:p>
          <a:p>
            <a:pPr marL="0" indent="0">
              <a:buNone/>
            </a:pPr>
            <a:r>
              <a:rPr lang="he-IL" dirty="0"/>
              <a:t>הפעולה תכניס את הנקודה למערך במקום הפנוי הראשון.</a:t>
            </a:r>
            <a:endParaRPr lang="en-US" dirty="0"/>
          </a:p>
        </p:txBody>
      </p:sp>
      <p:pic>
        <p:nvPicPr>
          <p:cNvPr id="12" name="Picture 2" descr="How to Handle the Weakness Question">
            <a:extLst>
              <a:ext uri="{FF2B5EF4-FFF2-40B4-BE49-F238E27FC236}">
                <a16:creationId xmlns:a16="http://schemas.microsoft.com/office/drawing/2014/main" id="{B4B8FCB2-F1B1-4343-8C3C-B38F9FDE4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1" y="4344691"/>
            <a:ext cx="3864806" cy="253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בועת מחשבה: ענן 12">
            <a:extLst>
              <a:ext uri="{FF2B5EF4-FFF2-40B4-BE49-F238E27FC236}">
                <a16:creationId xmlns:a16="http://schemas.microsoft.com/office/drawing/2014/main" id="{49B63CA5-8614-4437-9D21-CA1CFFE9F660}"/>
              </a:ext>
            </a:extLst>
          </p:cNvPr>
          <p:cNvSpPr/>
          <p:nvPr/>
        </p:nvSpPr>
        <p:spPr>
          <a:xfrm>
            <a:off x="3467312" y="4211436"/>
            <a:ext cx="3012802" cy="1247038"/>
          </a:xfrm>
          <a:prstGeom prst="cloudCallout">
            <a:avLst>
              <a:gd name="adj1" fmla="val -87149"/>
              <a:gd name="adj2" fmla="val -19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600" dirty="0"/>
              <a:t>אז מה בעצם צריך למצוא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7DEEB8-B543-4B8F-AB40-AE493EC80421}"/>
              </a:ext>
            </a:extLst>
          </p:cNvPr>
          <p:cNvSpPr txBox="1"/>
          <p:nvPr/>
        </p:nvSpPr>
        <p:spPr>
          <a:xfrm rot="20703105">
            <a:off x="4387958" y="1846669"/>
            <a:ext cx="5064208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r>
              <a:rPr lang="he-IL" sz="6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rela Round" panose="00000500000000000000" pitchFamily="2" charset="-79"/>
                <a:cs typeface="Varela Round" panose="00000500000000000000" pitchFamily="2" charset="-79"/>
              </a:rPr>
              <a:t>חיפוש במערך</a:t>
            </a:r>
          </a:p>
        </p:txBody>
      </p:sp>
    </p:spTree>
    <p:extLst>
      <p:ext uri="{BB962C8B-B14F-4D97-AF65-F5344CB8AC3E}">
        <p14:creationId xmlns:p14="http://schemas.microsoft.com/office/powerpoint/2010/main" val="32292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94224F-7D3F-4E63-A301-FF76DFB9B56F}"/>
              </a:ext>
            </a:extLst>
          </p:cNvPr>
          <p:cNvSpPr txBox="1"/>
          <p:nvPr/>
        </p:nvSpPr>
        <p:spPr>
          <a:xfrm>
            <a:off x="7137130" y="2459504"/>
            <a:ext cx="505487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u="sng" dirty="0">
                <a:solidFill>
                  <a:srgbClr val="7F0055"/>
                </a:solidFill>
                <a:latin typeface="Consolas" panose="020B0609020204030204" pitchFamily="49" charset="0"/>
              </a:rPr>
              <a:t>טענת כניסה</a:t>
            </a:r>
            <a:r>
              <a:rPr lang="he-IL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:</a:t>
            </a:r>
            <a:r>
              <a:rPr lang="he-IL" sz="2000" b="1" dirty="0">
                <a:latin typeface="Consolas" panose="020B0609020204030204" pitchFamily="49" charset="0"/>
              </a:rPr>
              <a:t> מערך של נקודות ונקודה נוספת.</a:t>
            </a:r>
          </a:p>
          <a:p>
            <a:r>
              <a:rPr lang="he-IL" sz="2000" b="1" u="sng" dirty="0">
                <a:solidFill>
                  <a:srgbClr val="7F0055"/>
                </a:solidFill>
                <a:latin typeface="Consolas" panose="020B0609020204030204" pitchFamily="49" charset="0"/>
              </a:rPr>
              <a:t>טענת יציאה</a:t>
            </a:r>
            <a:r>
              <a:rPr lang="he-IL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: </a:t>
            </a:r>
            <a:r>
              <a:rPr lang="he-IL" sz="2000" b="1" dirty="0">
                <a:latin typeface="Consolas" panose="020B0609020204030204" pitchFamily="49" charset="0"/>
              </a:rPr>
              <a:t>הפעולה תוסיף את הנקודה לטיול במקום הראשון הפנוי ותחזיר אמת אם הצליחה להוסיף, ושקר אם אין מקום פנוי במערך.</a:t>
            </a:r>
            <a:endParaRPr lang="en-US" sz="2000" b="1" dirty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endParaRPr lang="he-IL" sz="2000" dirty="0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D4A13D5F-6657-429E-94BD-2125AC3B8296}"/>
              </a:ext>
            </a:extLst>
          </p:cNvPr>
          <p:cNvSpPr/>
          <p:nvPr/>
        </p:nvSpPr>
        <p:spPr>
          <a:xfrm>
            <a:off x="154674" y="582939"/>
            <a:ext cx="109409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addPoint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(Point[]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, Point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he-IL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=0;</a:t>
            </a: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while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4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&amp;&amp;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]!=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 	</a:t>
            </a:r>
          </a:p>
          <a:p>
            <a:pPr algn="l" rtl="0"/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		</a:t>
            </a:r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</a:p>
          <a:p>
            <a:pPr algn="l" rtl="0"/>
            <a:endParaRPr lang="he-IL" sz="2400" dirty="0">
              <a:latin typeface="Consolas" panose="020B0609020204030204" pitchFamily="49" charset="0"/>
            </a:endParaRP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if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==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4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2400" b="1" dirty="0">
                <a:solidFill>
                  <a:srgbClr val="3F7F5F"/>
                </a:solidFill>
                <a:latin typeface="Consolas" panose="020B0609020204030204" pitchFamily="49" charset="0"/>
              </a:rPr>
              <a:t>//</a:t>
            </a:r>
            <a:r>
              <a:rPr lang="he-IL" sz="2400" b="1" dirty="0">
                <a:solidFill>
                  <a:srgbClr val="3F7F5F"/>
                </a:solidFill>
                <a:latin typeface="Consolas" panose="020B0609020204030204" pitchFamily="49" charset="0"/>
              </a:rPr>
              <a:t>אין מקום במערך </a:t>
            </a: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	return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endParaRPr lang="he-IL" sz="2400" dirty="0">
              <a:latin typeface="Consolas" panose="020B0609020204030204" pitchFamily="49" charset="0"/>
            </a:endParaRPr>
          </a:p>
          <a:p>
            <a:pPr algn="l" rtl="0"/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	</a:t>
            </a:r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]=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Point(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return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76346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לסיכום – מערך של מחלקות</a:t>
            </a:r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1B1FE28D-8F01-405E-8648-E85D8A0309B4}"/>
              </a:ext>
            </a:extLst>
          </p:cNvPr>
          <p:cNvSpPr txBox="1">
            <a:spLocks/>
          </p:cNvSpPr>
          <p:nvPr/>
        </p:nvSpPr>
        <p:spPr>
          <a:xfrm>
            <a:off x="515273" y="1533283"/>
            <a:ext cx="11161453" cy="3522187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כשאחת התכונות של מחלקה היא מערך של מחלקה אחרת, יש להקפיד להקצות מקום גם למערך, וגם לכל עצם בנפרד.</a:t>
            </a:r>
          </a:p>
          <a:p>
            <a:r>
              <a:rPr lang="he-IL" dirty="0"/>
              <a:t>כשמערך מורכב מעצמים, נתייחס לכל איבר במערך כעצם בפני עצמו – כלומר נפעיל עליו </a:t>
            </a:r>
            <a:r>
              <a:rPr lang="he-IL" u="sng" dirty="0"/>
              <a:t>רק פעולות </a:t>
            </a:r>
            <a:r>
              <a:rPr lang="he-IL" dirty="0"/>
              <a:t>שקיימות בממשק המחלקה.</a:t>
            </a:r>
          </a:p>
        </p:txBody>
      </p:sp>
    </p:spTree>
    <p:extLst>
      <p:ext uri="{BB962C8B-B14F-4D97-AF65-F5344CB8AC3E}">
        <p14:creationId xmlns:p14="http://schemas.microsoft.com/office/powerpoint/2010/main" val="25445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he-IL" u="sng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he-IL" sz="36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  <a:sym typeface="Varela Round"/>
              </a:rPr>
              <a:t>מערך של עצמים</a:t>
            </a:r>
          </a:p>
          <a:p>
            <a:r>
              <a:rPr lang="he-IL" sz="36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  <a:sym typeface="Varela Round"/>
              </a:rPr>
              <a:t>מומלץ לראות קודם את שיעורים 1-2 (טיפוס המכיל מערך, טיפוס המכיל טיפוס אחר)</a:t>
            </a:r>
          </a:p>
          <a:p>
            <a:r>
              <a:rPr lang="he-IL" sz="36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  <a:sym typeface="Varela Round"/>
              </a:rPr>
              <a:t>מערך של עצמים כתכונה</a:t>
            </a:r>
          </a:p>
          <a:p>
            <a:r>
              <a:rPr lang="he-IL" sz="36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  <a:sym typeface="Varela Round"/>
              </a:rPr>
              <a:t>מערך של עצמים בתכנית הראשית</a:t>
            </a:r>
            <a:endParaRPr lang="he-IL" sz="36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7221" y="674722"/>
            <a:ext cx="3605929" cy="1438825"/>
          </a:xfrm>
        </p:spPr>
        <p:txBody>
          <a:bodyPr/>
          <a:lstStyle/>
          <a:p>
            <a:r>
              <a:rPr lang="he-IL" dirty="0"/>
              <a:t>נתונה המחלקה הבאה: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pSp>
        <p:nvGrpSpPr>
          <p:cNvPr id="14" name="קבוצה 13">
            <a:extLst>
              <a:ext uri="{FF2B5EF4-FFF2-40B4-BE49-F238E27FC236}">
                <a16:creationId xmlns:a16="http://schemas.microsoft.com/office/drawing/2014/main" id="{016702CC-E4BD-4B7D-A05C-5257CE285FE0}"/>
              </a:ext>
            </a:extLst>
          </p:cNvPr>
          <p:cNvGrpSpPr/>
          <p:nvPr/>
        </p:nvGrpSpPr>
        <p:grpSpPr>
          <a:xfrm>
            <a:off x="630712" y="130625"/>
            <a:ext cx="7184571" cy="5670797"/>
            <a:chOff x="3802743" y="1030514"/>
            <a:chExt cx="4849747" cy="5138057"/>
          </a:xfrm>
        </p:grpSpPr>
        <p:sp>
          <p:nvSpPr>
            <p:cNvPr id="3" name="מלבן 2">
              <a:extLst>
                <a:ext uri="{FF2B5EF4-FFF2-40B4-BE49-F238E27FC236}">
                  <a16:creationId xmlns:a16="http://schemas.microsoft.com/office/drawing/2014/main" id="{C78D4014-D1D4-4D82-85A2-443D81E7A18B}"/>
                </a:ext>
              </a:extLst>
            </p:cNvPr>
            <p:cNvSpPr/>
            <p:nvPr/>
          </p:nvSpPr>
          <p:spPr>
            <a:xfrm>
              <a:off x="3802743" y="1030514"/>
              <a:ext cx="4849747" cy="51380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6" name="מחבר ישר 5">
              <a:extLst>
                <a:ext uri="{FF2B5EF4-FFF2-40B4-BE49-F238E27FC236}">
                  <a16:creationId xmlns:a16="http://schemas.microsoft.com/office/drawing/2014/main" id="{2207CD73-8356-454E-8ADA-BBD6CF9482B0}"/>
                </a:ext>
              </a:extLst>
            </p:cNvPr>
            <p:cNvCxnSpPr>
              <a:cxnSpLocks/>
            </p:cNvCxnSpPr>
            <p:nvPr/>
          </p:nvCxnSpPr>
          <p:spPr>
            <a:xfrm>
              <a:off x="3802743" y="1959429"/>
              <a:ext cx="48497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A9C080B-2519-4243-A862-94E12B553308}"/>
              </a:ext>
            </a:extLst>
          </p:cNvPr>
          <p:cNvSpPr txBox="1"/>
          <p:nvPr/>
        </p:nvSpPr>
        <p:spPr>
          <a:xfrm>
            <a:off x="3656222" y="276001"/>
            <a:ext cx="1386533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b="1" dirty="0"/>
              <a:t>Date</a:t>
            </a:r>
            <a:endParaRPr lang="he-IL" sz="4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8B9155-1BFA-4F13-90E9-3B98EF95966F}"/>
              </a:ext>
            </a:extLst>
          </p:cNvPr>
          <p:cNvSpPr txBox="1"/>
          <p:nvPr/>
        </p:nvSpPr>
        <p:spPr>
          <a:xfrm>
            <a:off x="923741" y="1187204"/>
            <a:ext cx="7053942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day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  </a:t>
            </a:r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//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יום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month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// 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חודש</a:t>
            </a:r>
            <a:endParaRPr lang="en-US" sz="2000" b="1" dirty="0">
              <a:solidFill>
                <a:schemeClr val="accent6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year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// 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שנה</a:t>
            </a:r>
            <a:endParaRPr lang="en-US" sz="2000" b="1" dirty="0">
              <a:solidFill>
                <a:schemeClr val="accent6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Date(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day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month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year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Date(Date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 // 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בנאי העתקה</a:t>
            </a:r>
          </a:p>
          <a:p>
            <a:pPr algn="l" rtl="0"/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+ </a:t>
            </a:r>
            <a:r>
              <a:rPr lang="he-IL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פעולות גישה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equals(Date other)</a:t>
            </a:r>
          </a:p>
          <a:p>
            <a:pPr algn="l" rtl="0"/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// 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פעולה שמחזירה אמת אם שני התאריכים זהים</a:t>
            </a:r>
          </a:p>
          <a:p>
            <a:pPr algn="l" rtl="0"/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toString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pPr algn="l" rtl="0"/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791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7221" y="674722"/>
            <a:ext cx="3605929" cy="1438825"/>
          </a:xfrm>
        </p:spPr>
        <p:txBody>
          <a:bodyPr/>
          <a:lstStyle/>
          <a:p>
            <a:r>
              <a:rPr lang="he-IL" dirty="0"/>
              <a:t>נתונה המחלקה הבאה: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pSp>
        <p:nvGrpSpPr>
          <p:cNvPr id="14" name="קבוצה 13">
            <a:extLst>
              <a:ext uri="{FF2B5EF4-FFF2-40B4-BE49-F238E27FC236}">
                <a16:creationId xmlns:a16="http://schemas.microsoft.com/office/drawing/2014/main" id="{016702CC-E4BD-4B7D-A05C-5257CE285FE0}"/>
              </a:ext>
            </a:extLst>
          </p:cNvPr>
          <p:cNvGrpSpPr/>
          <p:nvPr/>
        </p:nvGrpSpPr>
        <p:grpSpPr>
          <a:xfrm>
            <a:off x="630712" y="130625"/>
            <a:ext cx="7184571" cy="5670797"/>
            <a:chOff x="3802743" y="1030514"/>
            <a:chExt cx="4849747" cy="5138057"/>
          </a:xfrm>
        </p:grpSpPr>
        <p:sp>
          <p:nvSpPr>
            <p:cNvPr id="3" name="מלבן 2">
              <a:extLst>
                <a:ext uri="{FF2B5EF4-FFF2-40B4-BE49-F238E27FC236}">
                  <a16:creationId xmlns:a16="http://schemas.microsoft.com/office/drawing/2014/main" id="{C78D4014-D1D4-4D82-85A2-443D81E7A18B}"/>
                </a:ext>
              </a:extLst>
            </p:cNvPr>
            <p:cNvSpPr/>
            <p:nvPr/>
          </p:nvSpPr>
          <p:spPr>
            <a:xfrm>
              <a:off x="3802743" y="1030514"/>
              <a:ext cx="4849747" cy="51380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6" name="מחבר ישר 5">
              <a:extLst>
                <a:ext uri="{FF2B5EF4-FFF2-40B4-BE49-F238E27FC236}">
                  <a16:creationId xmlns:a16="http://schemas.microsoft.com/office/drawing/2014/main" id="{2207CD73-8356-454E-8ADA-BBD6CF9482B0}"/>
                </a:ext>
              </a:extLst>
            </p:cNvPr>
            <p:cNvCxnSpPr>
              <a:cxnSpLocks/>
            </p:cNvCxnSpPr>
            <p:nvPr/>
          </p:nvCxnSpPr>
          <p:spPr>
            <a:xfrm>
              <a:off x="3802743" y="1959429"/>
              <a:ext cx="48497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A9C080B-2519-4243-A862-94E12B553308}"/>
              </a:ext>
            </a:extLst>
          </p:cNvPr>
          <p:cNvSpPr txBox="1"/>
          <p:nvPr/>
        </p:nvSpPr>
        <p:spPr>
          <a:xfrm>
            <a:off x="3570877" y="276001"/>
            <a:ext cx="1471878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b="1" dirty="0"/>
              <a:t>Child</a:t>
            </a:r>
            <a:endParaRPr lang="he-IL" sz="4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8B9155-1BFA-4F13-90E9-3B98EF95966F}"/>
              </a:ext>
            </a:extLst>
          </p:cNvPr>
          <p:cNvSpPr txBox="1"/>
          <p:nvPr/>
        </p:nvSpPr>
        <p:spPr>
          <a:xfrm>
            <a:off x="672905" y="1560579"/>
            <a:ext cx="6956193" cy="40934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name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   //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שם הילד/ה 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id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   // 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מספר </a:t>
            </a:r>
            <a:r>
              <a:rPr lang="he-IL" sz="2000" b="1" dirty="0" err="1">
                <a:solidFill>
                  <a:schemeClr val="accent6"/>
                </a:solidFill>
                <a:latin typeface="Consolas" panose="020B0609020204030204" pitchFamily="49" charset="0"/>
              </a:rPr>
              <a:t>תז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char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gender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   // 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מגדר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20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birthDay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   // 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תאריך לידה</a:t>
            </a:r>
            <a:endParaRPr lang="he-IL" sz="2000" dirty="0"/>
          </a:p>
          <a:p>
            <a:pPr algn="l" rtl="0"/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Child(String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String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 algn="l" rtl="0"/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			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char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gender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Date 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birthDay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algn="l" rtl="0"/>
            <a:endParaRPr lang="en-US" sz="2000" b="1" dirty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Child(Child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//</a:t>
            </a:r>
            <a:r>
              <a:rPr lang="he-IL" sz="2000" b="1" dirty="0">
                <a:solidFill>
                  <a:schemeClr val="accent6"/>
                </a:solidFill>
                <a:latin typeface="Consolas" panose="020B0609020204030204" pitchFamily="49" charset="0"/>
              </a:rPr>
              <a:t>פעולה בונה מעתיקה 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+ </a:t>
            </a:r>
            <a:r>
              <a:rPr lang="he-IL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פעולות גישה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isSameBirthDay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(Child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6669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כותרת 7">
            <a:extLst>
              <a:ext uri="{FF2B5EF4-FFF2-40B4-BE49-F238E27FC236}">
                <a16:creationId xmlns:a16="http://schemas.microsoft.com/office/drawing/2014/main" id="{77634055-CD20-4BF1-A4C8-C3109761CACF}"/>
              </a:ext>
            </a:extLst>
          </p:cNvPr>
          <p:cNvSpPr txBox="1">
            <a:spLocks/>
          </p:cNvSpPr>
          <p:nvPr/>
        </p:nvSpPr>
        <p:spPr>
          <a:xfrm>
            <a:off x="0" y="578071"/>
            <a:ext cx="11321143" cy="1938992"/>
          </a:xfrm>
          <a:prstGeom prst="rect">
            <a:avLst/>
          </a:prstGeo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algn="r"/>
            <a:r>
              <a:rPr lang="he-IL" sz="3600" b="0" dirty="0">
                <a:latin typeface="ArialMT"/>
              </a:rPr>
              <a:t>בנו מחלקה בשם</a:t>
            </a:r>
            <a:r>
              <a:rPr lang="en-US" sz="3600" b="0" dirty="0">
                <a:latin typeface="Calibri" panose="020F0502020204030204" pitchFamily="34" charset="0"/>
              </a:rPr>
              <a:t>Family </a:t>
            </a:r>
            <a:r>
              <a:rPr lang="he-IL" sz="3600" b="0" dirty="0">
                <a:latin typeface="Calibri" panose="020F0502020204030204" pitchFamily="34" charset="0"/>
              </a:rPr>
              <a:t> </a:t>
            </a:r>
            <a:r>
              <a:rPr lang="he-IL" sz="3600" b="0" dirty="0">
                <a:latin typeface="ArialMT"/>
              </a:rPr>
              <a:t>שתכונותיה הם: שם המשפחה, מספר הצאצאים במשפחה ומערך של </a:t>
            </a:r>
            <a:r>
              <a:rPr lang="en-US" sz="3600" b="0" dirty="0">
                <a:latin typeface="ArialMT"/>
              </a:rPr>
              <a:t>Child</a:t>
            </a:r>
            <a:r>
              <a:rPr lang="he-IL" sz="3600" b="0" dirty="0">
                <a:latin typeface="ArialMT"/>
              </a:rPr>
              <a:t>.</a:t>
            </a:r>
          </a:p>
          <a:p>
            <a:pPr algn="r"/>
            <a:r>
              <a:rPr lang="he-IL" sz="3600" b="0" dirty="0">
                <a:latin typeface="ArialMT"/>
              </a:rPr>
              <a:t>במשפחה יכולים להיות עד 15 ילדים.</a:t>
            </a:r>
            <a:endParaRPr lang="he-IL" sz="3600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D7B7E6FF-AEFD-4D7B-9913-6064942A58E8}"/>
              </a:ext>
            </a:extLst>
          </p:cNvPr>
          <p:cNvSpPr/>
          <p:nvPr/>
        </p:nvSpPr>
        <p:spPr>
          <a:xfrm>
            <a:off x="619441" y="2820046"/>
            <a:ext cx="72560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Family {</a:t>
            </a:r>
          </a:p>
          <a:p>
            <a:pPr algn="l" rtl="0"/>
            <a:endParaRPr lang="he-IL" sz="3200" dirty="0">
              <a:latin typeface="Consolas" panose="020B0609020204030204" pitchFamily="49" charset="0"/>
            </a:endParaRPr>
          </a:p>
          <a:p>
            <a:pPr algn="l" rtl="0"/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	private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 </a:t>
            </a:r>
            <a:r>
              <a:rPr lang="en-US" sz="3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familyName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	private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numKids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	private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Child[] </a:t>
            </a:r>
            <a:r>
              <a:rPr lang="en-US" sz="3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arr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67684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כותרת 7">
            <a:extLst>
              <a:ext uri="{FF2B5EF4-FFF2-40B4-BE49-F238E27FC236}">
                <a16:creationId xmlns:a16="http://schemas.microsoft.com/office/drawing/2014/main" id="{77634055-CD20-4BF1-A4C8-C3109761CACF}"/>
              </a:ext>
            </a:extLst>
          </p:cNvPr>
          <p:cNvSpPr txBox="1">
            <a:spLocks/>
          </p:cNvSpPr>
          <p:nvPr/>
        </p:nvSpPr>
        <p:spPr>
          <a:xfrm>
            <a:off x="1483923" y="60362"/>
            <a:ext cx="9438293" cy="1228345"/>
          </a:xfrm>
          <a:prstGeom prst="rect">
            <a:avLst/>
          </a:prstGeo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r>
              <a:rPr lang="en-US" dirty="0"/>
              <a:t>Family</a:t>
            </a:r>
            <a:endParaRPr lang="he-IL" dirty="0"/>
          </a:p>
        </p:txBody>
      </p:sp>
      <p:grpSp>
        <p:nvGrpSpPr>
          <p:cNvPr id="69" name="קבוצה 68">
            <a:extLst>
              <a:ext uri="{FF2B5EF4-FFF2-40B4-BE49-F238E27FC236}">
                <a16:creationId xmlns:a16="http://schemas.microsoft.com/office/drawing/2014/main" id="{ADB2E1F4-A607-470E-88CC-C18C9A158484}"/>
              </a:ext>
            </a:extLst>
          </p:cNvPr>
          <p:cNvGrpSpPr/>
          <p:nvPr/>
        </p:nvGrpSpPr>
        <p:grpSpPr>
          <a:xfrm>
            <a:off x="3035842" y="3744970"/>
            <a:ext cx="8430308" cy="2107559"/>
            <a:chOff x="2265264" y="2187055"/>
            <a:chExt cx="8430308" cy="2107559"/>
          </a:xfrm>
        </p:grpSpPr>
        <p:grpSp>
          <p:nvGrpSpPr>
            <p:cNvPr id="9" name="קבוצה 8">
              <a:extLst>
                <a:ext uri="{FF2B5EF4-FFF2-40B4-BE49-F238E27FC236}">
                  <a16:creationId xmlns:a16="http://schemas.microsoft.com/office/drawing/2014/main" id="{A3F555EE-3013-40EC-960A-6E00E7068730}"/>
                </a:ext>
              </a:extLst>
            </p:cNvPr>
            <p:cNvGrpSpPr/>
            <p:nvPr/>
          </p:nvGrpSpPr>
          <p:grpSpPr>
            <a:xfrm>
              <a:off x="2265264" y="2187055"/>
              <a:ext cx="8430308" cy="757447"/>
              <a:chOff x="2296832" y="1842448"/>
              <a:chExt cx="8430308" cy="757447"/>
            </a:xfrm>
          </p:grpSpPr>
          <p:sp>
            <p:nvSpPr>
              <p:cNvPr id="4" name="מלבן 3">
                <a:extLst>
                  <a:ext uri="{FF2B5EF4-FFF2-40B4-BE49-F238E27FC236}">
                    <a16:creationId xmlns:a16="http://schemas.microsoft.com/office/drawing/2014/main" id="{5A1FD55B-B52E-44F0-9CDA-DFEB03C011AD}"/>
                  </a:ext>
                </a:extLst>
              </p:cNvPr>
              <p:cNvSpPr/>
              <p:nvPr/>
            </p:nvSpPr>
            <p:spPr>
              <a:xfrm>
                <a:off x="2296832" y="1842448"/>
                <a:ext cx="8430308" cy="72333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8" name="מחבר ישר 7">
                <a:extLst>
                  <a:ext uri="{FF2B5EF4-FFF2-40B4-BE49-F238E27FC236}">
                    <a16:creationId xmlns:a16="http://schemas.microsoft.com/office/drawing/2014/main" id="{52F2F912-FAB8-4C1B-AA6D-8694DC59470A}"/>
                  </a:ext>
                </a:extLst>
              </p:cNvPr>
              <p:cNvCxnSpPr/>
              <p:nvPr/>
            </p:nvCxnSpPr>
            <p:spPr>
              <a:xfrm>
                <a:off x="2947916" y="1842448"/>
                <a:ext cx="0" cy="7233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מחבר ישר 11">
                <a:extLst>
                  <a:ext uri="{FF2B5EF4-FFF2-40B4-BE49-F238E27FC236}">
                    <a16:creationId xmlns:a16="http://schemas.microsoft.com/office/drawing/2014/main" id="{2AA7201D-31C9-4E82-A5C4-DFD29E68DFE3}"/>
                  </a:ext>
                </a:extLst>
              </p:cNvPr>
              <p:cNvCxnSpPr/>
              <p:nvPr/>
            </p:nvCxnSpPr>
            <p:spPr>
              <a:xfrm>
                <a:off x="3632582" y="1858368"/>
                <a:ext cx="0" cy="7233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מחבר ישר 13">
                <a:extLst>
                  <a:ext uri="{FF2B5EF4-FFF2-40B4-BE49-F238E27FC236}">
                    <a16:creationId xmlns:a16="http://schemas.microsoft.com/office/drawing/2014/main" id="{D4D9559B-1A59-4A0B-B584-97A87ABB07C8}"/>
                  </a:ext>
                </a:extLst>
              </p:cNvPr>
              <p:cNvCxnSpPr/>
              <p:nvPr/>
            </p:nvCxnSpPr>
            <p:spPr>
              <a:xfrm>
                <a:off x="4344541" y="1867466"/>
                <a:ext cx="0" cy="7233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מחבר ישר 14">
                <a:extLst>
                  <a:ext uri="{FF2B5EF4-FFF2-40B4-BE49-F238E27FC236}">
                    <a16:creationId xmlns:a16="http://schemas.microsoft.com/office/drawing/2014/main" id="{A3D7123D-71BD-46E9-9666-7AED1627E39C}"/>
                  </a:ext>
                </a:extLst>
              </p:cNvPr>
              <p:cNvCxnSpPr/>
              <p:nvPr/>
            </p:nvCxnSpPr>
            <p:spPr>
              <a:xfrm>
                <a:off x="5056500" y="1876564"/>
                <a:ext cx="0" cy="7233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מחבר ישר 15">
                <a:extLst>
                  <a:ext uri="{FF2B5EF4-FFF2-40B4-BE49-F238E27FC236}">
                    <a16:creationId xmlns:a16="http://schemas.microsoft.com/office/drawing/2014/main" id="{DE068633-79FA-4713-8BEF-F5BA9DC2C7C4}"/>
                  </a:ext>
                </a:extLst>
              </p:cNvPr>
              <p:cNvCxnSpPr/>
              <p:nvPr/>
            </p:nvCxnSpPr>
            <p:spPr>
              <a:xfrm>
                <a:off x="5768459" y="1858366"/>
                <a:ext cx="0" cy="7233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מחבר ישר 16">
                <a:extLst>
                  <a:ext uri="{FF2B5EF4-FFF2-40B4-BE49-F238E27FC236}">
                    <a16:creationId xmlns:a16="http://schemas.microsoft.com/office/drawing/2014/main" id="{47B2F96D-475F-4232-8F66-978749090C7D}"/>
                  </a:ext>
                </a:extLst>
              </p:cNvPr>
              <p:cNvCxnSpPr/>
              <p:nvPr/>
            </p:nvCxnSpPr>
            <p:spPr>
              <a:xfrm>
                <a:off x="6480418" y="1853816"/>
                <a:ext cx="0" cy="7233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מחבר ישר 17">
                <a:extLst>
                  <a:ext uri="{FF2B5EF4-FFF2-40B4-BE49-F238E27FC236}">
                    <a16:creationId xmlns:a16="http://schemas.microsoft.com/office/drawing/2014/main" id="{5CB7FA8A-4BC6-494E-98EB-C24D9AEF3DB4}"/>
                  </a:ext>
                </a:extLst>
              </p:cNvPr>
              <p:cNvCxnSpPr/>
              <p:nvPr/>
            </p:nvCxnSpPr>
            <p:spPr>
              <a:xfrm>
                <a:off x="7192377" y="1862914"/>
                <a:ext cx="0" cy="7233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מחבר ישר 18">
                <a:extLst>
                  <a:ext uri="{FF2B5EF4-FFF2-40B4-BE49-F238E27FC236}">
                    <a16:creationId xmlns:a16="http://schemas.microsoft.com/office/drawing/2014/main" id="{9A138983-E9CB-4E14-92F1-E8EE560D6FAB}"/>
                  </a:ext>
                </a:extLst>
              </p:cNvPr>
              <p:cNvCxnSpPr/>
              <p:nvPr/>
            </p:nvCxnSpPr>
            <p:spPr>
              <a:xfrm>
                <a:off x="7904336" y="1858364"/>
                <a:ext cx="0" cy="7233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מחבר ישר 19">
                <a:extLst>
                  <a:ext uri="{FF2B5EF4-FFF2-40B4-BE49-F238E27FC236}">
                    <a16:creationId xmlns:a16="http://schemas.microsoft.com/office/drawing/2014/main" id="{B0750EE6-9E9F-442C-9520-F8A7378A74A2}"/>
                  </a:ext>
                </a:extLst>
              </p:cNvPr>
              <p:cNvCxnSpPr/>
              <p:nvPr/>
            </p:nvCxnSpPr>
            <p:spPr>
              <a:xfrm>
                <a:off x="8616295" y="1853814"/>
                <a:ext cx="0" cy="7233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מחבר ישר 20">
                <a:extLst>
                  <a:ext uri="{FF2B5EF4-FFF2-40B4-BE49-F238E27FC236}">
                    <a16:creationId xmlns:a16="http://schemas.microsoft.com/office/drawing/2014/main" id="{31EF4F12-EA90-4983-95A4-7A0442E0FA05}"/>
                  </a:ext>
                </a:extLst>
              </p:cNvPr>
              <p:cNvCxnSpPr/>
              <p:nvPr/>
            </p:nvCxnSpPr>
            <p:spPr>
              <a:xfrm>
                <a:off x="9328254" y="1862912"/>
                <a:ext cx="0" cy="7233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מחבר ישר 21">
                <a:extLst>
                  <a:ext uri="{FF2B5EF4-FFF2-40B4-BE49-F238E27FC236}">
                    <a16:creationId xmlns:a16="http://schemas.microsoft.com/office/drawing/2014/main" id="{22BA4584-E931-45AE-B234-FDCB07310C20}"/>
                  </a:ext>
                </a:extLst>
              </p:cNvPr>
              <p:cNvCxnSpPr/>
              <p:nvPr/>
            </p:nvCxnSpPr>
            <p:spPr>
              <a:xfrm>
                <a:off x="10040213" y="1858362"/>
                <a:ext cx="0" cy="7233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קבוצה 27">
              <a:extLst>
                <a:ext uri="{FF2B5EF4-FFF2-40B4-BE49-F238E27FC236}">
                  <a16:creationId xmlns:a16="http://schemas.microsoft.com/office/drawing/2014/main" id="{365F9BA3-880D-450E-9E0F-8A152FDC8A91}"/>
                </a:ext>
              </a:extLst>
            </p:cNvPr>
            <p:cNvGrpSpPr/>
            <p:nvPr/>
          </p:nvGrpSpPr>
          <p:grpSpPr>
            <a:xfrm>
              <a:off x="2502229" y="2525340"/>
              <a:ext cx="163773" cy="903660"/>
              <a:chOff x="2502229" y="2525340"/>
              <a:chExt cx="163773" cy="903660"/>
            </a:xfrm>
          </p:grpSpPr>
          <p:cxnSp>
            <p:nvCxnSpPr>
              <p:cNvPr id="24" name="מחבר חץ ישר 23">
                <a:extLst>
                  <a:ext uri="{FF2B5EF4-FFF2-40B4-BE49-F238E27FC236}">
                    <a16:creationId xmlns:a16="http://schemas.microsoft.com/office/drawing/2014/main" id="{35A2AE2F-6D84-49AF-BAE8-C475A7EBBD09}"/>
                  </a:ext>
                </a:extLst>
              </p:cNvPr>
              <p:cNvCxnSpPr/>
              <p:nvPr/>
            </p:nvCxnSpPr>
            <p:spPr>
              <a:xfrm>
                <a:off x="2579427" y="2582836"/>
                <a:ext cx="0" cy="8461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אליפסה 25">
                <a:extLst>
                  <a:ext uri="{FF2B5EF4-FFF2-40B4-BE49-F238E27FC236}">
                    <a16:creationId xmlns:a16="http://schemas.microsoft.com/office/drawing/2014/main" id="{504EF693-B7EC-4B3F-9AFF-E2EAC6D09DEA}"/>
                  </a:ext>
                </a:extLst>
              </p:cNvPr>
              <p:cNvSpPr/>
              <p:nvPr/>
            </p:nvSpPr>
            <p:spPr>
              <a:xfrm>
                <a:off x="2502229" y="2525340"/>
                <a:ext cx="163773" cy="12864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29" name="קבוצה 28">
              <a:extLst>
                <a:ext uri="{FF2B5EF4-FFF2-40B4-BE49-F238E27FC236}">
                  <a16:creationId xmlns:a16="http://schemas.microsoft.com/office/drawing/2014/main" id="{9D57BDEC-6C6C-4603-8EBC-4A95E8EE1AF9}"/>
                </a:ext>
              </a:extLst>
            </p:cNvPr>
            <p:cNvGrpSpPr/>
            <p:nvPr/>
          </p:nvGrpSpPr>
          <p:grpSpPr>
            <a:xfrm>
              <a:off x="3159595" y="2527612"/>
              <a:ext cx="163773" cy="903660"/>
              <a:chOff x="2502229" y="2525340"/>
              <a:chExt cx="163773" cy="903660"/>
            </a:xfrm>
          </p:grpSpPr>
          <p:cxnSp>
            <p:nvCxnSpPr>
              <p:cNvPr id="30" name="מחבר חץ ישר 29">
                <a:extLst>
                  <a:ext uri="{FF2B5EF4-FFF2-40B4-BE49-F238E27FC236}">
                    <a16:creationId xmlns:a16="http://schemas.microsoft.com/office/drawing/2014/main" id="{2A7E0087-0F39-41CF-9034-89192628D25F}"/>
                  </a:ext>
                </a:extLst>
              </p:cNvPr>
              <p:cNvCxnSpPr/>
              <p:nvPr/>
            </p:nvCxnSpPr>
            <p:spPr>
              <a:xfrm>
                <a:off x="2579427" y="2582836"/>
                <a:ext cx="0" cy="8461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אליפסה 30">
                <a:extLst>
                  <a:ext uri="{FF2B5EF4-FFF2-40B4-BE49-F238E27FC236}">
                    <a16:creationId xmlns:a16="http://schemas.microsoft.com/office/drawing/2014/main" id="{592FA13E-AFE9-426A-A5CA-B47BEAAE21C7}"/>
                  </a:ext>
                </a:extLst>
              </p:cNvPr>
              <p:cNvSpPr/>
              <p:nvPr/>
            </p:nvSpPr>
            <p:spPr>
              <a:xfrm>
                <a:off x="2502229" y="2525340"/>
                <a:ext cx="163773" cy="12864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32" name="קבוצה 31">
              <a:extLst>
                <a:ext uri="{FF2B5EF4-FFF2-40B4-BE49-F238E27FC236}">
                  <a16:creationId xmlns:a16="http://schemas.microsoft.com/office/drawing/2014/main" id="{CF8621C9-5488-4940-9BFA-6666D094373C}"/>
                </a:ext>
              </a:extLst>
            </p:cNvPr>
            <p:cNvGrpSpPr/>
            <p:nvPr/>
          </p:nvGrpSpPr>
          <p:grpSpPr>
            <a:xfrm>
              <a:off x="3816961" y="2529884"/>
              <a:ext cx="163773" cy="903660"/>
              <a:chOff x="2502229" y="2525340"/>
              <a:chExt cx="163773" cy="903660"/>
            </a:xfrm>
          </p:grpSpPr>
          <p:cxnSp>
            <p:nvCxnSpPr>
              <p:cNvPr id="33" name="מחבר חץ ישר 32">
                <a:extLst>
                  <a:ext uri="{FF2B5EF4-FFF2-40B4-BE49-F238E27FC236}">
                    <a16:creationId xmlns:a16="http://schemas.microsoft.com/office/drawing/2014/main" id="{4233C7BB-7812-4813-9C9D-751154CBD6DB}"/>
                  </a:ext>
                </a:extLst>
              </p:cNvPr>
              <p:cNvCxnSpPr/>
              <p:nvPr/>
            </p:nvCxnSpPr>
            <p:spPr>
              <a:xfrm>
                <a:off x="2579427" y="2582836"/>
                <a:ext cx="0" cy="8461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אליפסה 33">
                <a:extLst>
                  <a:ext uri="{FF2B5EF4-FFF2-40B4-BE49-F238E27FC236}">
                    <a16:creationId xmlns:a16="http://schemas.microsoft.com/office/drawing/2014/main" id="{2640647D-19A3-4363-BEC2-723520E290C1}"/>
                  </a:ext>
                </a:extLst>
              </p:cNvPr>
              <p:cNvSpPr/>
              <p:nvPr/>
            </p:nvSpPr>
            <p:spPr>
              <a:xfrm>
                <a:off x="2502229" y="2525340"/>
                <a:ext cx="163773" cy="12864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35" name="קבוצה 34">
              <a:extLst>
                <a:ext uri="{FF2B5EF4-FFF2-40B4-BE49-F238E27FC236}">
                  <a16:creationId xmlns:a16="http://schemas.microsoft.com/office/drawing/2014/main" id="{C58302EC-5B1A-4717-AF9D-B03C2E457996}"/>
                </a:ext>
              </a:extLst>
            </p:cNvPr>
            <p:cNvGrpSpPr/>
            <p:nvPr/>
          </p:nvGrpSpPr>
          <p:grpSpPr>
            <a:xfrm>
              <a:off x="4583511" y="2504860"/>
              <a:ext cx="163773" cy="903660"/>
              <a:chOff x="2502229" y="2525340"/>
              <a:chExt cx="163773" cy="903660"/>
            </a:xfrm>
          </p:grpSpPr>
          <p:cxnSp>
            <p:nvCxnSpPr>
              <p:cNvPr id="36" name="מחבר חץ ישר 35">
                <a:extLst>
                  <a:ext uri="{FF2B5EF4-FFF2-40B4-BE49-F238E27FC236}">
                    <a16:creationId xmlns:a16="http://schemas.microsoft.com/office/drawing/2014/main" id="{68E39E72-EE84-42F5-AED6-613EA5CB388D}"/>
                  </a:ext>
                </a:extLst>
              </p:cNvPr>
              <p:cNvCxnSpPr/>
              <p:nvPr/>
            </p:nvCxnSpPr>
            <p:spPr>
              <a:xfrm>
                <a:off x="2579427" y="2582836"/>
                <a:ext cx="0" cy="8461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אליפסה 36">
                <a:extLst>
                  <a:ext uri="{FF2B5EF4-FFF2-40B4-BE49-F238E27FC236}">
                    <a16:creationId xmlns:a16="http://schemas.microsoft.com/office/drawing/2014/main" id="{F7B401EB-DE88-47F5-A828-CA89F1637BE6}"/>
                  </a:ext>
                </a:extLst>
              </p:cNvPr>
              <p:cNvSpPr/>
              <p:nvPr/>
            </p:nvSpPr>
            <p:spPr>
              <a:xfrm>
                <a:off x="2502229" y="2525340"/>
                <a:ext cx="163773" cy="12864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38" name="קבוצה 37">
              <a:extLst>
                <a:ext uri="{FF2B5EF4-FFF2-40B4-BE49-F238E27FC236}">
                  <a16:creationId xmlns:a16="http://schemas.microsoft.com/office/drawing/2014/main" id="{70E625B4-31A9-4B5D-9ED8-E87A7F320322}"/>
                </a:ext>
              </a:extLst>
            </p:cNvPr>
            <p:cNvGrpSpPr/>
            <p:nvPr/>
          </p:nvGrpSpPr>
          <p:grpSpPr>
            <a:xfrm>
              <a:off x="5280827" y="2508264"/>
              <a:ext cx="163773" cy="903660"/>
              <a:chOff x="2502229" y="2525340"/>
              <a:chExt cx="163773" cy="903660"/>
            </a:xfrm>
          </p:grpSpPr>
          <p:cxnSp>
            <p:nvCxnSpPr>
              <p:cNvPr id="39" name="מחבר חץ ישר 38">
                <a:extLst>
                  <a:ext uri="{FF2B5EF4-FFF2-40B4-BE49-F238E27FC236}">
                    <a16:creationId xmlns:a16="http://schemas.microsoft.com/office/drawing/2014/main" id="{59C71724-8B8A-4446-8071-5CECB6DD966C}"/>
                  </a:ext>
                </a:extLst>
              </p:cNvPr>
              <p:cNvCxnSpPr/>
              <p:nvPr/>
            </p:nvCxnSpPr>
            <p:spPr>
              <a:xfrm>
                <a:off x="2579427" y="2582836"/>
                <a:ext cx="0" cy="8461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אליפסה 39">
                <a:extLst>
                  <a:ext uri="{FF2B5EF4-FFF2-40B4-BE49-F238E27FC236}">
                    <a16:creationId xmlns:a16="http://schemas.microsoft.com/office/drawing/2014/main" id="{35564DC5-5F1B-46EF-AFD4-2F512ED8EE5A}"/>
                  </a:ext>
                </a:extLst>
              </p:cNvPr>
              <p:cNvSpPr/>
              <p:nvPr/>
            </p:nvSpPr>
            <p:spPr>
              <a:xfrm>
                <a:off x="2502229" y="2525340"/>
                <a:ext cx="163773" cy="12864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41" name="קבוצה 40">
              <a:extLst>
                <a:ext uri="{FF2B5EF4-FFF2-40B4-BE49-F238E27FC236}">
                  <a16:creationId xmlns:a16="http://schemas.microsoft.com/office/drawing/2014/main" id="{A10CCB3C-4576-46A3-908B-162B06FEA7A5}"/>
                </a:ext>
              </a:extLst>
            </p:cNvPr>
            <p:cNvGrpSpPr/>
            <p:nvPr/>
          </p:nvGrpSpPr>
          <p:grpSpPr>
            <a:xfrm>
              <a:off x="5978143" y="2511668"/>
              <a:ext cx="163773" cy="903660"/>
              <a:chOff x="2502229" y="2525340"/>
              <a:chExt cx="163773" cy="903660"/>
            </a:xfrm>
          </p:grpSpPr>
          <p:cxnSp>
            <p:nvCxnSpPr>
              <p:cNvPr id="42" name="מחבר חץ ישר 41">
                <a:extLst>
                  <a:ext uri="{FF2B5EF4-FFF2-40B4-BE49-F238E27FC236}">
                    <a16:creationId xmlns:a16="http://schemas.microsoft.com/office/drawing/2014/main" id="{6B6F6553-1E24-4A85-A28D-5AC2781B6E9D}"/>
                  </a:ext>
                </a:extLst>
              </p:cNvPr>
              <p:cNvCxnSpPr/>
              <p:nvPr/>
            </p:nvCxnSpPr>
            <p:spPr>
              <a:xfrm>
                <a:off x="2579427" y="2582836"/>
                <a:ext cx="0" cy="8461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אליפסה 42">
                <a:extLst>
                  <a:ext uri="{FF2B5EF4-FFF2-40B4-BE49-F238E27FC236}">
                    <a16:creationId xmlns:a16="http://schemas.microsoft.com/office/drawing/2014/main" id="{D042B73F-27FB-49E2-9680-62CD8FCC491A}"/>
                  </a:ext>
                </a:extLst>
              </p:cNvPr>
              <p:cNvSpPr/>
              <p:nvPr/>
            </p:nvSpPr>
            <p:spPr>
              <a:xfrm>
                <a:off x="2502229" y="2525340"/>
                <a:ext cx="163773" cy="12864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44" name="קבוצה 43">
              <a:extLst>
                <a:ext uri="{FF2B5EF4-FFF2-40B4-BE49-F238E27FC236}">
                  <a16:creationId xmlns:a16="http://schemas.microsoft.com/office/drawing/2014/main" id="{78C47A9C-E2E1-41F4-BC65-E04C89DFB657}"/>
                </a:ext>
              </a:extLst>
            </p:cNvPr>
            <p:cNvGrpSpPr/>
            <p:nvPr/>
          </p:nvGrpSpPr>
          <p:grpSpPr>
            <a:xfrm>
              <a:off x="6675459" y="2515072"/>
              <a:ext cx="163773" cy="903660"/>
              <a:chOff x="2502229" y="2525340"/>
              <a:chExt cx="163773" cy="903660"/>
            </a:xfrm>
          </p:grpSpPr>
          <p:cxnSp>
            <p:nvCxnSpPr>
              <p:cNvPr id="45" name="מחבר חץ ישר 44">
                <a:extLst>
                  <a:ext uri="{FF2B5EF4-FFF2-40B4-BE49-F238E27FC236}">
                    <a16:creationId xmlns:a16="http://schemas.microsoft.com/office/drawing/2014/main" id="{576C4C3A-DCBB-4B37-8696-40C6AA50E7EF}"/>
                  </a:ext>
                </a:extLst>
              </p:cNvPr>
              <p:cNvCxnSpPr/>
              <p:nvPr/>
            </p:nvCxnSpPr>
            <p:spPr>
              <a:xfrm>
                <a:off x="2579427" y="2582836"/>
                <a:ext cx="0" cy="8461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אליפסה 45">
                <a:extLst>
                  <a:ext uri="{FF2B5EF4-FFF2-40B4-BE49-F238E27FC236}">
                    <a16:creationId xmlns:a16="http://schemas.microsoft.com/office/drawing/2014/main" id="{1FB3840B-B606-471F-B731-1F69F90D52AE}"/>
                  </a:ext>
                </a:extLst>
              </p:cNvPr>
              <p:cNvSpPr/>
              <p:nvPr/>
            </p:nvSpPr>
            <p:spPr>
              <a:xfrm>
                <a:off x="2502229" y="2525340"/>
                <a:ext cx="163773" cy="12864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47" name="קבוצה 46">
              <a:extLst>
                <a:ext uri="{FF2B5EF4-FFF2-40B4-BE49-F238E27FC236}">
                  <a16:creationId xmlns:a16="http://schemas.microsoft.com/office/drawing/2014/main" id="{FA68071F-CBD1-4FAF-B44D-A0680A238C2D}"/>
                </a:ext>
              </a:extLst>
            </p:cNvPr>
            <p:cNvGrpSpPr/>
            <p:nvPr/>
          </p:nvGrpSpPr>
          <p:grpSpPr>
            <a:xfrm>
              <a:off x="7372775" y="2518476"/>
              <a:ext cx="163773" cy="903660"/>
              <a:chOff x="2502229" y="2525340"/>
              <a:chExt cx="163773" cy="903660"/>
            </a:xfrm>
          </p:grpSpPr>
          <p:cxnSp>
            <p:nvCxnSpPr>
              <p:cNvPr id="48" name="מחבר חץ ישר 47">
                <a:extLst>
                  <a:ext uri="{FF2B5EF4-FFF2-40B4-BE49-F238E27FC236}">
                    <a16:creationId xmlns:a16="http://schemas.microsoft.com/office/drawing/2014/main" id="{9BEE7C44-ACE2-4F5D-9C55-D761F2130963}"/>
                  </a:ext>
                </a:extLst>
              </p:cNvPr>
              <p:cNvCxnSpPr/>
              <p:nvPr/>
            </p:nvCxnSpPr>
            <p:spPr>
              <a:xfrm>
                <a:off x="2579427" y="2582836"/>
                <a:ext cx="0" cy="8461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אליפסה 48">
                <a:extLst>
                  <a:ext uri="{FF2B5EF4-FFF2-40B4-BE49-F238E27FC236}">
                    <a16:creationId xmlns:a16="http://schemas.microsoft.com/office/drawing/2014/main" id="{1288192B-02CA-4A64-909B-DB8293984121}"/>
                  </a:ext>
                </a:extLst>
              </p:cNvPr>
              <p:cNvSpPr/>
              <p:nvPr/>
            </p:nvSpPr>
            <p:spPr>
              <a:xfrm>
                <a:off x="2502229" y="2525340"/>
                <a:ext cx="163773" cy="12864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50" name="קבוצה 49">
              <a:extLst>
                <a:ext uri="{FF2B5EF4-FFF2-40B4-BE49-F238E27FC236}">
                  <a16:creationId xmlns:a16="http://schemas.microsoft.com/office/drawing/2014/main" id="{C08B3AC1-A406-4357-B2CA-6171DCFCB34E}"/>
                </a:ext>
              </a:extLst>
            </p:cNvPr>
            <p:cNvGrpSpPr/>
            <p:nvPr/>
          </p:nvGrpSpPr>
          <p:grpSpPr>
            <a:xfrm>
              <a:off x="8070091" y="2521880"/>
              <a:ext cx="163773" cy="903660"/>
              <a:chOff x="2502229" y="2525340"/>
              <a:chExt cx="163773" cy="903660"/>
            </a:xfrm>
          </p:grpSpPr>
          <p:cxnSp>
            <p:nvCxnSpPr>
              <p:cNvPr id="51" name="מחבר חץ ישר 50">
                <a:extLst>
                  <a:ext uri="{FF2B5EF4-FFF2-40B4-BE49-F238E27FC236}">
                    <a16:creationId xmlns:a16="http://schemas.microsoft.com/office/drawing/2014/main" id="{CBFDF2FF-A89B-4370-A79B-C4AF71ED2025}"/>
                  </a:ext>
                </a:extLst>
              </p:cNvPr>
              <p:cNvCxnSpPr/>
              <p:nvPr/>
            </p:nvCxnSpPr>
            <p:spPr>
              <a:xfrm>
                <a:off x="2579427" y="2582836"/>
                <a:ext cx="0" cy="8461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אליפסה 51">
                <a:extLst>
                  <a:ext uri="{FF2B5EF4-FFF2-40B4-BE49-F238E27FC236}">
                    <a16:creationId xmlns:a16="http://schemas.microsoft.com/office/drawing/2014/main" id="{C435C976-AE71-4A6B-B8FC-FEBB6ADA65C6}"/>
                  </a:ext>
                </a:extLst>
              </p:cNvPr>
              <p:cNvSpPr/>
              <p:nvPr/>
            </p:nvSpPr>
            <p:spPr>
              <a:xfrm>
                <a:off x="2502229" y="2525340"/>
                <a:ext cx="163773" cy="12864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53" name="קבוצה 52">
              <a:extLst>
                <a:ext uri="{FF2B5EF4-FFF2-40B4-BE49-F238E27FC236}">
                  <a16:creationId xmlns:a16="http://schemas.microsoft.com/office/drawing/2014/main" id="{70600193-F71B-40AB-94D5-E55756CF8F6D}"/>
                </a:ext>
              </a:extLst>
            </p:cNvPr>
            <p:cNvGrpSpPr/>
            <p:nvPr/>
          </p:nvGrpSpPr>
          <p:grpSpPr>
            <a:xfrm>
              <a:off x="8767407" y="2525284"/>
              <a:ext cx="163773" cy="903660"/>
              <a:chOff x="2502229" y="2525340"/>
              <a:chExt cx="163773" cy="903660"/>
            </a:xfrm>
          </p:grpSpPr>
          <p:cxnSp>
            <p:nvCxnSpPr>
              <p:cNvPr id="54" name="מחבר חץ ישר 53">
                <a:extLst>
                  <a:ext uri="{FF2B5EF4-FFF2-40B4-BE49-F238E27FC236}">
                    <a16:creationId xmlns:a16="http://schemas.microsoft.com/office/drawing/2014/main" id="{3EA6F468-3D99-44A6-9708-39DE83717729}"/>
                  </a:ext>
                </a:extLst>
              </p:cNvPr>
              <p:cNvCxnSpPr/>
              <p:nvPr/>
            </p:nvCxnSpPr>
            <p:spPr>
              <a:xfrm>
                <a:off x="2579427" y="2582836"/>
                <a:ext cx="0" cy="8461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אליפסה 54">
                <a:extLst>
                  <a:ext uri="{FF2B5EF4-FFF2-40B4-BE49-F238E27FC236}">
                    <a16:creationId xmlns:a16="http://schemas.microsoft.com/office/drawing/2014/main" id="{96E329BC-3C60-4F5D-8DE4-6A0F4B3774A6}"/>
                  </a:ext>
                </a:extLst>
              </p:cNvPr>
              <p:cNvSpPr/>
              <p:nvPr/>
            </p:nvSpPr>
            <p:spPr>
              <a:xfrm>
                <a:off x="2502229" y="2525340"/>
                <a:ext cx="163773" cy="12864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56" name="קבוצה 55">
              <a:extLst>
                <a:ext uri="{FF2B5EF4-FFF2-40B4-BE49-F238E27FC236}">
                  <a16:creationId xmlns:a16="http://schemas.microsoft.com/office/drawing/2014/main" id="{9B9F4E66-8125-439A-9EC2-30A99BE382C0}"/>
                </a:ext>
              </a:extLst>
            </p:cNvPr>
            <p:cNvGrpSpPr/>
            <p:nvPr/>
          </p:nvGrpSpPr>
          <p:grpSpPr>
            <a:xfrm>
              <a:off x="9464723" y="2528688"/>
              <a:ext cx="163773" cy="903660"/>
              <a:chOff x="2502229" y="2525340"/>
              <a:chExt cx="163773" cy="903660"/>
            </a:xfrm>
          </p:grpSpPr>
          <p:cxnSp>
            <p:nvCxnSpPr>
              <p:cNvPr id="57" name="מחבר חץ ישר 56">
                <a:extLst>
                  <a:ext uri="{FF2B5EF4-FFF2-40B4-BE49-F238E27FC236}">
                    <a16:creationId xmlns:a16="http://schemas.microsoft.com/office/drawing/2014/main" id="{7F9572E4-C9FD-47CC-9C8B-BF7901A7D3E1}"/>
                  </a:ext>
                </a:extLst>
              </p:cNvPr>
              <p:cNvCxnSpPr/>
              <p:nvPr/>
            </p:nvCxnSpPr>
            <p:spPr>
              <a:xfrm>
                <a:off x="2579427" y="2582836"/>
                <a:ext cx="0" cy="8461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אליפסה 57">
                <a:extLst>
                  <a:ext uri="{FF2B5EF4-FFF2-40B4-BE49-F238E27FC236}">
                    <a16:creationId xmlns:a16="http://schemas.microsoft.com/office/drawing/2014/main" id="{1FE39810-699B-4B0F-B472-0A9C3DBB6622}"/>
                  </a:ext>
                </a:extLst>
              </p:cNvPr>
              <p:cNvSpPr/>
              <p:nvPr/>
            </p:nvSpPr>
            <p:spPr>
              <a:xfrm>
                <a:off x="2502229" y="2525340"/>
                <a:ext cx="163773" cy="12864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59" name="קבוצה 58">
              <a:extLst>
                <a:ext uri="{FF2B5EF4-FFF2-40B4-BE49-F238E27FC236}">
                  <a16:creationId xmlns:a16="http://schemas.microsoft.com/office/drawing/2014/main" id="{98615546-6405-4883-A8E2-63D722235107}"/>
                </a:ext>
              </a:extLst>
            </p:cNvPr>
            <p:cNvGrpSpPr/>
            <p:nvPr/>
          </p:nvGrpSpPr>
          <p:grpSpPr>
            <a:xfrm>
              <a:off x="10162039" y="2532092"/>
              <a:ext cx="163773" cy="903660"/>
              <a:chOff x="2502229" y="2525340"/>
              <a:chExt cx="163773" cy="903660"/>
            </a:xfrm>
          </p:grpSpPr>
          <p:cxnSp>
            <p:nvCxnSpPr>
              <p:cNvPr id="60" name="מחבר חץ ישר 59">
                <a:extLst>
                  <a:ext uri="{FF2B5EF4-FFF2-40B4-BE49-F238E27FC236}">
                    <a16:creationId xmlns:a16="http://schemas.microsoft.com/office/drawing/2014/main" id="{4B16903C-E70A-4C6A-87BD-30AE275AC6B5}"/>
                  </a:ext>
                </a:extLst>
              </p:cNvPr>
              <p:cNvCxnSpPr/>
              <p:nvPr/>
            </p:nvCxnSpPr>
            <p:spPr>
              <a:xfrm>
                <a:off x="2579427" y="2582836"/>
                <a:ext cx="0" cy="8461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אליפסה 60">
                <a:extLst>
                  <a:ext uri="{FF2B5EF4-FFF2-40B4-BE49-F238E27FC236}">
                    <a16:creationId xmlns:a16="http://schemas.microsoft.com/office/drawing/2014/main" id="{9FA5A1B1-8D3B-468B-B276-3EDF48147BB4}"/>
                  </a:ext>
                </a:extLst>
              </p:cNvPr>
              <p:cNvSpPr/>
              <p:nvPr/>
            </p:nvSpPr>
            <p:spPr>
              <a:xfrm>
                <a:off x="2502229" y="2525340"/>
                <a:ext cx="163773" cy="12864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pic>
          <p:nvPicPr>
            <p:cNvPr id="66" name="Picture 2" descr="Free Baby Cliparts, Download Free Clip Art, Free Clip Art on Clipart Library">
              <a:extLst>
                <a:ext uri="{FF2B5EF4-FFF2-40B4-BE49-F238E27FC236}">
                  <a16:creationId xmlns:a16="http://schemas.microsoft.com/office/drawing/2014/main" id="{E40DB627-7AE2-4312-909C-BBD4FCA4AE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4343" y="3496724"/>
              <a:ext cx="652156" cy="415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067388E-B4E4-4D43-9CE8-3DCC035FBD21}"/>
                </a:ext>
              </a:extLst>
            </p:cNvPr>
            <p:cNvSpPr txBox="1"/>
            <p:nvPr/>
          </p:nvSpPr>
          <p:spPr>
            <a:xfrm>
              <a:off x="5024931" y="3456272"/>
              <a:ext cx="7071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b="1" dirty="0"/>
                <a:t>null</a:t>
              </a:r>
              <a:endParaRPr lang="he-IL" sz="2400" b="1" dirty="0"/>
            </a:p>
          </p:txBody>
        </p:sp>
        <p:pic>
          <p:nvPicPr>
            <p:cNvPr id="1028" name="Picture 4" descr="Child Clipart Backpack - Funny Cartoon Boy Png Transparent PNG - 1254x2206  - Free Download on NicePNG">
              <a:extLst>
                <a:ext uri="{FF2B5EF4-FFF2-40B4-BE49-F238E27FC236}">
                  <a16:creationId xmlns:a16="http://schemas.microsoft.com/office/drawing/2014/main" id="{24616B8D-FD47-4FB1-81E5-64604A5D1C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4766" y="3450414"/>
              <a:ext cx="454261" cy="8214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Child Clipart Gallery Images - Child Thinking Clipart – Stunning free  transparent png clipart images free download">
              <a:extLst>
                <a:ext uri="{FF2B5EF4-FFF2-40B4-BE49-F238E27FC236}">
                  <a16:creationId xmlns:a16="http://schemas.microsoft.com/office/drawing/2014/main" id="{26A57A9C-E038-44AD-85BA-B9A97930BA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943" y="3456132"/>
              <a:ext cx="534122" cy="838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Boy clipart child, Boy child Transparent FREE for download on  WebStockReview 2021">
              <a:extLst>
                <a:ext uri="{FF2B5EF4-FFF2-40B4-BE49-F238E27FC236}">
                  <a16:creationId xmlns:a16="http://schemas.microsoft.com/office/drawing/2014/main" id="{3A204F52-F0A2-41E7-B6A7-3E98A4A7D9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696742" y="3468529"/>
              <a:ext cx="385043" cy="817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861E4902-165D-4740-A629-43CE57D673A0}"/>
                </a:ext>
              </a:extLst>
            </p:cNvPr>
            <p:cNvSpPr txBox="1"/>
            <p:nvPr/>
          </p:nvSpPr>
          <p:spPr>
            <a:xfrm>
              <a:off x="5683157" y="3445992"/>
              <a:ext cx="7071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b="1" dirty="0"/>
                <a:t>null</a:t>
              </a:r>
              <a:endParaRPr lang="he-IL" sz="2400" b="1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5604B2DC-0F8F-4936-8EB3-83CA34DF771B}"/>
                </a:ext>
              </a:extLst>
            </p:cNvPr>
            <p:cNvSpPr txBox="1"/>
            <p:nvPr/>
          </p:nvSpPr>
          <p:spPr>
            <a:xfrm>
              <a:off x="6341383" y="3435712"/>
              <a:ext cx="7071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b="1" dirty="0"/>
                <a:t>null</a:t>
              </a:r>
              <a:endParaRPr lang="he-IL" sz="2400" b="1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A70AA50-5321-4693-AD3B-7CF2DA490E0F}"/>
                </a:ext>
              </a:extLst>
            </p:cNvPr>
            <p:cNvSpPr txBox="1"/>
            <p:nvPr/>
          </p:nvSpPr>
          <p:spPr>
            <a:xfrm>
              <a:off x="6999609" y="3425432"/>
              <a:ext cx="7071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b="1" dirty="0"/>
                <a:t>null</a:t>
              </a:r>
              <a:endParaRPr lang="he-IL" sz="2400" b="1" dirty="0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3AC41E3-3119-403A-B5E6-8A802E83D984}"/>
                </a:ext>
              </a:extLst>
            </p:cNvPr>
            <p:cNvSpPr txBox="1"/>
            <p:nvPr/>
          </p:nvSpPr>
          <p:spPr>
            <a:xfrm>
              <a:off x="7657835" y="3415152"/>
              <a:ext cx="7071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b="1" dirty="0"/>
                <a:t>null</a:t>
              </a:r>
              <a:endParaRPr lang="he-IL" sz="2400" b="1" dirty="0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2AD5D91-4536-4E91-ACB5-13D58461A73C}"/>
                </a:ext>
              </a:extLst>
            </p:cNvPr>
            <p:cNvSpPr txBox="1"/>
            <p:nvPr/>
          </p:nvSpPr>
          <p:spPr>
            <a:xfrm>
              <a:off x="8466189" y="3404872"/>
              <a:ext cx="7071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b="1" dirty="0"/>
                <a:t>null</a:t>
              </a:r>
              <a:endParaRPr lang="he-IL" sz="2400" b="1" dirty="0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F77AF6CA-9411-449F-AE90-15952D660B81}"/>
                </a:ext>
              </a:extLst>
            </p:cNvPr>
            <p:cNvSpPr txBox="1"/>
            <p:nvPr/>
          </p:nvSpPr>
          <p:spPr>
            <a:xfrm>
              <a:off x="9274543" y="3394592"/>
              <a:ext cx="7071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b="1" dirty="0"/>
                <a:t>null</a:t>
              </a:r>
              <a:endParaRPr lang="he-IL" sz="2400" b="1"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96C5FC99-98AC-4B3F-8618-7B8E59351A70}"/>
                </a:ext>
              </a:extLst>
            </p:cNvPr>
            <p:cNvSpPr txBox="1"/>
            <p:nvPr/>
          </p:nvSpPr>
          <p:spPr>
            <a:xfrm>
              <a:off x="9960065" y="3384312"/>
              <a:ext cx="7071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b="1" dirty="0"/>
                <a:t>null</a:t>
              </a:r>
              <a:endParaRPr lang="he-IL" sz="2400" b="1" dirty="0"/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11C55973-D9CE-495F-91B8-0AE7D7DBA963}"/>
              </a:ext>
            </a:extLst>
          </p:cNvPr>
          <p:cNvSpPr txBox="1"/>
          <p:nvPr/>
        </p:nvSpPr>
        <p:spPr>
          <a:xfrm>
            <a:off x="1231754" y="1802589"/>
            <a:ext cx="392607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b="1" dirty="0" err="1"/>
              <a:t>FamilyName</a:t>
            </a:r>
            <a:r>
              <a:rPr lang="en-US" sz="3200" dirty="0"/>
              <a:t>: “Cohen”</a:t>
            </a:r>
            <a:endParaRPr lang="he-IL" sz="32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06C39E6-6C2F-4C81-B9E6-E745205369AE}"/>
              </a:ext>
            </a:extLst>
          </p:cNvPr>
          <p:cNvSpPr txBox="1"/>
          <p:nvPr/>
        </p:nvSpPr>
        <p:spPr>
          <a:xfrm>
            <a:off x="1272192" y="2829274"/>
            <a:ext cx="2077813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b="1" dirty="0" err="1"/>
              <a:t>numKids</a:t>
            </a:r>
            <a:r>
              <a:rPr lang="en-US" sz="3200" dirty="0"/>
              <a:t>: 4</a:t>
            </a:r>
            <a:endParaRPr lang="he-IL" sz="32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B0BCE2F-0FD3-4EA5-9F25-C85CC94D1391}"/>
              </a:ext>
            </a:extLst>
          </p:cNvPr>
          <p:cNvSpPr txBox="1"/>
          <p:nvPr/>
        </p:nvSpPr>
        <p:spPr>
          <a:xfrm>
            <a:off x="1353240" y="3744970"/>
            <a:ext cx="78899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b="1" dirty="0" err="1"/>
              <a:t>arr</a:t>
            </a:r>
            <a:r>
              <a:rPr lang="en-US" sz="3200" dirty="0"/>
              <a:t>: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830452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כותרת 7">
            <a:extLst>
              <a:ext uri="{FF2B5EF4-FFF2-40B4-BE49-F238E27FC236}">
                <a16:creationId xmlns:a16="http://schemas.microsoft.com/office/drawing/2014/main" id="{77634055-CD20-4BF1-A4C8-C3109761CACF}"/>
              </a:ext>
            </a:extLst>
          </p:cNvPr>
          <p:cNvSpPr txBox="1">
            <a:spLocks/>
          </p:cNvSpPr>
          <p:nvPr/>
        </p:nvSpPr>
        <p:spPr>
          <a:xfrm>
            <a:off x="1483923" y="60362"/>
            <a:ext cx="9438293" cy="1228345"/>
          </a:xfrm>
          <a:prstGeom prst="rect">
            <a:avLst/>
          </a:prstGeo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r>
              <a:rPr lang="en-US" dirty="0"/>
              <a:t>Family</a:t>
            </a:r>
            <a:endParaRPr lang="he-IL" dirty="0"/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740A54C5-FD35-4AB5-B46B-F77175F3BDB5}"/>
              </a:ext>
            </a:extLst>
          </p:cNvPr>
          <p:cNvSpPr txBox="1">
            <a:spLocks/>
          </p:cNvSpPr>
          <p:nvPr/>
        </p:nvSpPr>
        <p:spPr>
          <a:xfrm>
            <a:off x="735373" y="1095721"/>
            <a:ext cx="11161453" cy="4803797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כתבו שתי פעולות בונות למחלקה </a:t>
            </a:r>
            <a:r>
              <a:rPr lang="en-US" dirty="0">
                <a:latin typeface="Varela Round" panose="00000500000000000000" pitchFamily="2" charset="-79"/>
                <a:cs typeface="Varela Round" panose="00000500000000000000" pitchFamily="2" charset="-79"/>
              </a:rPr>
              <a:t>Family</a:t>
            </a: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:</a:t>
            </a:r>
            <a:endParaRPr lang="en-US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0" indent="0">
              <a:buNone/>
            </a:pP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א. מקבלת שם משפחה ובונה עצם מטיפוס </a:t>
            </a:r>
            <a:r>
              <a:rPr lang="en-US" dirty="0">
                <a:latin typeface="Varela Round" panose="00000500000000000000" pitchFamily="2" charset="-79"/>
                <a:cs typeface="Varela Round" panose="00000500000000000000" pitchFamily="2" charset="-79"/>
              </a:rPr>
              <a:t>Family</a:t>
            </a: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</a:p>
          <a:p>
            <a:pPr marL="0" indent="0">
              <a:buNone/>
            </a:pPr>
            <a:r>
              <a:rPr lang="he-IL" dirty="0">
                <a:solidFill>
                  <a:srgbClr val="00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</a:t>
            </a:r>
            <a:r>
              <a:rPr lang="he-IL" b="1" dirty="0">
                <a:solidFill>
                  <a:srgbClr val="00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 </a:t>
            </a: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מקבלת את </a:t>
            </a:r>
            <a:r>
              <a:rPr lang="he-IL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כל התכונות </a:t>
            </a: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ובונה עצם מטיפוס </a:t>
            </a:r>
            <a:r>
              <a:rPr lang="en-US" dirty="0">
                <a:latin typeface="Varela Round" panose="00000500000000000000" pitchFamily="2" charset="-79"/>
                <a:cs typeface="Varela Round" panose="00000500000000000000" pitchFamily="2" charset="-79"/>
              </a:rPr>
              <a:t>Family</a:t>
            </a: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  <a:endParaRPr lang="en-US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973DDEF2-6B11-44E8-8BC7-EF36F53559D2}"/>
              </a:ext>
            </a:extLst>
          </p:cNvPr>
          <p:cNvSpPr/>
          <p:nvPr/>
        </p:nvSpPr>
        <p:spPr>
          <a:xfrm>
            <a:off x="277499" y="2972236"/>
            <a:ext cx="11500513" cy="30469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 rtl="0"/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Family(String </a:t>
            </a:r>
            <a:r>
              <a:rPr lang="en-US" sz="3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familyName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algn="l" rtl="0"/>
            <a:endParaRPr lang="en-US" sz="32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3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3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familyName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3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familyName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3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3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numKids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pPr algn="l" rtl="0"/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3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3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arr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Child[15];</a:t>
            </a:r>
          </a:p>
          <a:p>
            <a:pPr algn="l" rtl="0"/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281570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כותרת 7">
            <a:extLst>
              <a:ext uri="{FF2B5EF4-FFF2-40B4-BE49-F238E27FC236}">
                <a16:creationId xmlns:a16="http://schemas.microsoft.com/office/drawing/2014/main" id="{77634055-CD20-4BF1-A4C8-C3109761CACF}"/>
              </a:ext>
            </a:extLst>
          </p:cNvPr>
          <p:cNvSpPr txBox="1">
            <a:spLocks/>
          </p:cNvSpPr>
          <p:nvPr/>
        </p:nvSpPr>
        <p:spPr>
          <a:xfrm>
            <a:off x="1483923" y="60362"/>
            <a:ext cx="9438293" cy="1228345"/>
          </a:xfrm>
          <a:prstGeom prst="rect">
            <a:avLst/>
          </a:prstGeo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r>
              <a:rPr lang="en-US" dirty="0"/>
              <a:t>Family</a:t>
            </a:r>
            <a:endParaRPr lang="he-IL" dirty="0"/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740A54C5-FD35-4AB5-B46B-F77175F3BDB5}"/>
              </a:ext>
            </a:extLst>
          </p:cNvPr>
          <p:cNvSpPr txBox="1">
            <a:spLocks/>
          </p:cNvSpPr>
          <p:nvPr/>
        </p:nvSpPr>
        <p:spPr>
          <a:xfrm>
            <a:off x="735373" y="1095721"/>
            <a:ext cx="11161453" cy="4803797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כתבו שתי פעולות בונות למחלקה </a:t>
            </a:r>
            <a:r>
              <a:rPr lang="en-US" dirty="0">
                <a:latin typeface="Varela Round" panose="00000500000000000000" pitchFamily="2" charset="-79"/>
                <a:cs typeface="Varela Round" panose="00000500000000000000" pitchFamily="2" charset="-79"/>
              </a:rPr>
              <a:t>Family</a:t>
            </a: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:</a:t>
            </a:r>
            <a:endParaRPr lang="en-US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0" indent="0">
              <a:buNone/>
            </a:pPr>
            <a:r>
              <a:rPr lang="he-IL" dirty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א. מקבלת שם משפחה ובונה עצם מטיפוס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Family</a:t>
            </a:r>
            <a:r>
              <a:rPr lang="he-IL" dirty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</a:p>
          <a:p>
            <a:pPr marL="0" indent="0">
              <a:buNone/>
            </a:pPr>
            <a:r>
              <a:rPr lang="he-IL" dirty="0">
                <a:solidFill>
                  <a:srgbClr val="00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</a:t>
            </a:r>
            <a:r>
              <a:rPr lang="he-IL" b="1" dirty="0">
                <a:solidFill>
                  <a:srgbClr val="00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 </a:t>
            </a: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מקבלת את </a:t>
            </a:r>
            <a:r>
              <a:rPr lang="he-IL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כל התכונות </a:t>
            </a: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ובונה עצם מטיפוס </a:t>
            </a:r>
            <a:r>
              <a:rPr lang="en-US" dirty="0">
                <a:latin typeface="Varela Round" panose="00000500000000000000" pitchFamily="2" charset="-79"/>
                <a:cs typeface="Varela Round" panose="00000500000000000000" pitchFamily="2" charset="-79"/>
              </a:rPr>
              <a:t>Family</a:t>
            </a: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  <a:endParaRPr lang="en-US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973DDEF2-6B11-44E8-8BC7-EF36F53559D2}"/>
              </a:ext>
            </a:extLst>
          </p:cNvPr>
          <p:cNvSpPr/>
          <p:nvPr/>
        </p:nvSpPr>
        <p:spPr>
          <a:xfrm>
            <a:off x="277499" y="2972236"/>
            <a:ext cx="11500513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Family(String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familyName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numKids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, Child[]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algn="l" rtl="0"/>
            <a:endParaRPr lang="en-US" sz="24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4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familyName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familyName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4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numKids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numKids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4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Child[15];</a:t>
            </a:r>
          </a:p>
          <a:p>
            <a:pPr algn="l" rtl="0"/>
            <a:endParaRPr lang="he-IL" sz="2400" dirty="0">
              <a:latin typeface="Consolas" panose="020B0609020204030204" pitchFamily="49" charset="0"/>
            </a:endParaRP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=0;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4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 algn="l" rtl="0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	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4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Child(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he-IL" sz="2400" dirty="0"/>
          </a:p>
        </p:txBody>
      </p:sp>
      <p:sp>
        <p:nvSpPr>
          <p:cNvPr id="3" name="אליפסה 2">
            <a:extLst>
              <a:ext uri="{FF2B5EF4-FFF2-40B4-BE49-F238E27FC236}">
                <a16:creationId xmlns:a16="http://schemas.microsoft.com/office/drawing/2014/main" id="{DD19C5D2-2D9C-4139-AA1B-795664689C03}"/>
              </a:ext>
            </a:extLst>
          </p:cNvPr>
          <p:cNvSpPr/>
          <p:nvPr/>
        </p:nvSpPr>
        <p:spPr>
          <a:xfrm>
            <a:off x="3002508" y="4462818"/>
            <a:ext cx="764274" cy="464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>
            <a:extLst>
              <a:ext uri="{FF2B5EF4-FFF2-40B4-BE49-F238E27FC236}">
                <a16:creationId xmlns:a16="http://schemas.microsoft.com/office/drawing/2014/main" id="{D4EA40FD-FF3C-440C-9174-162B6BAE8E93}"/>
              </a:ext>
            </a:extLst>
          </p:cNvPr>
          <p:cNvSpPr/>
          <p:nvPr/>
        </p:nvSpPr>
        <p:spPr>
          <a:xfrm>
            <a:off x="4451444" y="5570564"/>
            <a:ext cx="764274" cy="464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996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39146</TotalTime>
  <Words>3437</Words>
  <Application>Microsoft Office PowerPoint</Application>
  <PresentationFormat>מסך רחב</PresentationFormat>
  <Paragraphs>387</Paragraphs>
  <Slides>28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28</vt:i4>
      </vt:variant>
    </vt:vector>
  </HeadingPairs>
  <TitlesOfParts>
    <vt:vector size="36" baseType="lpstr">
      <vt:lpstr>Arial</vt:lpstr>
      <vt:lpstr>ArialMT</vt:lpstr>
      <vt:lpstr>Calibri</vt:lpstr>
      <vt:lpstr>Calibri Light</vt:lpstr>
      <vt:lpstr>Consolas</vt:lpstr>
      <vt:lpstr>Times New Roman</vt:lpstr>
      <vt:lpstr>Varela Round</vt:lpstr>
      <vt:lpstr>ערכת נושא Office</vt:lpstr>
      <vt:lpstr>מערכת שידורים לאומית</vt:lpstr>
      <vt:lpstr>עצמים מורכבים – שיעור 3</vt:lpstr>
      <vt:lpstr>מה נלמד היום </vt:lpstr>
      <vt:lpstr>נתונה המחלקה הבאה:</vt:lpstr>
      <vt:lpstr>נתונה המחלקה הבאה: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נתונה המחלקה הבאה:</vt:lpstr>
      <vt:lpstr>מצגת של PowerPoint‏</vt:lpstr>
      <vt:lpstr>מצגת של PowerPoint‏</vt:lpstr>
      <vt:lpstr>נתונה המחלקה הבאה: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לסיכום – מערך של מחלקות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Adi Green</cp:lastModifiedBy>
  <cp:revision>477</cp:revision>
  <dcterms:created xsi:type="dcterms:W3CDTF">2020-03-15T19:13:03Z</dcterms:created>
  <dcterms:modified xsi:type="dcterms:W3CDTF">2021-03-21T16:32:00Z</dcterms:modified>
</cp:coreProperties>
</file>