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258" r:id="rId2"/>
    <p:sldId id="269" r:id="rId3"/>
    <p:sldId id="268" r:id="rId4"/>
    <p:sldId id="286" r:id="rId5"/>
    <p:sldId id="306" r:id="rId6"/>
    <p:sldId id="307" r:id="rId7"/>
    <p:sldId id="308" r:id="rId8"/>
    <p:sldId id="361" r:id="rId9"/>
    <p:sldId id="302" r:id="rId10"/>
    <p:sldId id="351" r:id="rId11"/>
    <p:sldId id="352" r:id="rId12"/>
    <p:sldId id="353" r:id="rId13"/>
    <p:sldId id="354" r:id="rId14"/>
    <p:sldId id="355" r:id="rId15"/>
    <p:sldId id="356" r:id="rId16"/>
    <p:sldId id="357" r:id="rId17"/>
    <p:sldId id="358" r:id="rId18"/>
    <p:sldId id="309" r:id="rId19"/>
    <p:sldId id="359" r:id="rId20"/>
    <p:sldId id="270" r:id="rId21"/>
    <p:sldId id="327" r:id="rId22"/>
    <p:sldId id="328" r:id="rId23"/>
    <p:sldId id="329" r:id="rId24"/>
    <p:sldId id="330" r:id="rId25"/>
    <p:sldId id="331" r:id="rId26"/>
    <p:sldId id="332" r:id="rId27"/>
    <p:sldId id="334" r:id="rId28"/>
    <p:sldId id="335" r:id="rId29"/>
    <p:sldId id="336" r:id="rId30"/>
    <p:sldId id="337" r:id="rId31"/>
    <p:sldId id="338" r:id="rId32"/>
    <p:sldId id="342" r:id="rId33"/>
    <p:sldId id="339" r:id="rId34"/>
    <p:sldId id="340" r:id="rId35"/>
    <p:sldId id="343" r:id="rId36"/>
    <p:sldId id="341" r:id="rId37"/>
    <p:sldId id="299"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272" r:id="rId51"/>
    <p:sldId id="288" r:id="rId52"/>
    <p:sldId id="305" r:id="rId53"/>
    <p:sldId id="310" r:id="rId54"/>
    <p:sldId id="311" r:id="rId55"/>
    <p:sldId id="312" r:id="rId56"/>
    <p:sldId id="313" r:id="rId57"/>
    <p:sldId id="304" r:id="rId58"/>
    <p:sldId id="314" r:id="rId59"/>
    <p:sldId id="289" r:id="rId60"/>
    <p:sldId id="298" r:id="rId61"/>
    <p:sldId id="297" r:id="rId62"/>
  </p:sldIdLst>
  <p:sldSz cx="12192000" cy="6858000"/>
  <p:notesSz cx="6889750" cy="10018713"/>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4"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5E3"/>
    <a:srgbClr val="EBEBEB"/>
    <a:srgbClr val="FFFFFF"/>
    <a:srgbClr val="F2F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53" autoAdjust="0"/>
    <p:restoredTop sz="75228" autoAdjust="0"/>
  </p:normalViewPr>
  <p:slideViewPr>
    <p:cSldViewPr snapToGrid="0" snapToObjects="1" showGuides="1">
      <p:cViewPr varScale="1">
        <p:scale>
          <a:sx n="55" d="100"/>
          <a:sy n="55" d="100"/>
        </p:scale>
        <p:origin x="1038" y="72"/>
      </p:cViewPr>
      <p:guideLst>
        <p:guide orient="horz" pos="2024"/>
        <p:guide pos="3863"/>
      </p:guideLst>
    </p:cSldViewPr>
  </p:slideViewPr>
  <p:notesTextViewPr>
    <p:cViewPr>
      <p:scale>
        <a:sx n="75" d="100"/>
        <a:sy n="75" d="100"/>
      </p:scale>
      <p:origin x="0" y="0"/>
    </p:cViewPr>
  </p:notesTextViewPr>
  <p:notesViewPr>
    <p:cSldViewPr snapToGrid="0" snapToObjects="1" showGuides="1">
      <p:cViewPr varScale="1">
        <p:scale>
          <a:sx n="99" d="100"/>
          <a:sy n="99" d="100"/>
        </p:scale>
        <p:origin x="3064" y="184"/>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x-none"/>
          </a:p>
        </p:txBody>
      </p:sp>
      <p:sp>
        <p:nvSpPr>
          <p:cNvPr id="3" name="Date Placeholder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4FEB0428-3D81-B14A-B943-4C2208D448E3}" type="datetimeFigureOut">
              <a:rPr lang="x-none" smtClean="0"/>
              <a:t>02/04/2020</a:t>
            </a:fld>
            <a:endParaRPr lang="x-none"/>
          </a:p>
        </p:txBody>
      </p:sp>
      <p:sp>
        <p:nvSpPr>
          <p:cNvPr id="4" name="Slide Image Placehold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x-none"/>
          </a:p>
        </p:txBody>
      </p:sp>
      <p:sp>
        <p:nvSpPr>
          <p:cNvPr id="5" name="Notes Placeholder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x-none"/>
          </a:p>
        </p:txBody>
      </p:sp>
      <p:sp>
        <p:nvSpPr>
          <p:cNvPr id="7" name="Slide Number Placeholder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03F965BA-DA3B-EB42-8F73-FDBE27A0A657}" type="slidenum">
              <a:rPr lang="x-none" smtClean="0"/>
              <a:t>‹#›</a:t>
            </a:fld>
            <a:endParaRPr lang="x-none"/>
          </a:p>
        </p:txBody>
      </p:sp>
    </p:spTree>
    <p:extLst>
      <p:ext uri="{BB962C8B-B14F-4D97-AF65-F5344CB8AC3E}">
        <p14:creationId xmlns:p14="http://schemas.microsoft.com/office/powerpoint/2010/main" val="187569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youtube.com/watch?v=sGfdE0es80w"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youtube.com/watch?v=QX013_tz4rM"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youtube.com/watch?v=sGfdE0es80w"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youtube.com/watch?v=QX013_tz4r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youtube.com/watch?v=sGfdE0es80w"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youtube.com/watch?v=QX013_tz4rM"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youtube.com/watch?v=sGfdE0es80w"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www.youtube.com/watch?v=QX013_tz4rM"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youtube.com/watch?v=sGfdE0es80w"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www.youtube.com/watch?v=QX013_tz4rM"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youtube.com/watch?v=sGfdE0es80w"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youtube.com/watch?v=QX013_tz4rM"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youtube.com/watch?v=sGfdE0es80w"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youtube.com/watch?v=QX013_tz4rM"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youtube.com/watch?v=sGfdE0es80w"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youtube.com/watch?v=QX013_tz4rM"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youtube.com/watch?v=sGfdE0es80w"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youtube.com/watch?v=QX013_tz4rM"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youtube.com/watch?v=sGfdE0es80w"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www.youtube.com/watch?v=QX013_tz4rM"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youtube.com/watch?v=sGfdE0es80w"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youtube.com/watch?v=QX013_tz4rM"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youtube.com/watch?v=sGfdE0es80w"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www.youtube.com/watch?v=QX013_tz4r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155">
              <a:defRPr/>
            </a:pPr>
            <a:r>
              <a:rPr lang="he-IL" sz="2400" dirty="0"/>
              <a:t>שלום לכם תלמידים יקרים. שמי איריס ואני מחנכת כיתה א בבית הספר רמב"ם בבית דגן. </a:t>
            </a:r>
          </a:p>
          <a:p>
            <a:pPr algn="r" defTabSz="966155">
              <a:defRPr/>
            </a:pPr>
            <a:r>
              <a:rPr lang="he-IL" sz="2400" dirty="0"/>
              <a:t>אני שמחה להיות איתכם היום וביחד לקיים מפגש למידה העוסק בקריאה. חלק מהנושאים בוודאי יהיו לכם מוכרים וישמשו לתרגול מהנה וחווייתי בקריאה וחלק מהנושאים עשויים להיות חדשים עבורכם וביחד נבצע פעילות למידה. מאחלת לנו מפגש מהנה. </a:t>
            </a:r>
            <a:endParaRPr lang="x-none" sz="2400" dirty="0"/>
          </a:p>
        </p:txBody>
      </p:sp>
      <p:sp>
        <p:nvSpPr>
          <p:cNvPr id="4" name="Slide Number Placeholder 3"/>
          <p:cNvSpPr>
            <a:spLocks noGrp="1"/>
          </p:cNvSpPr>
          <p:nvPr>
            <p:ph type="sldNum" sz="quarter" idx="5"/>
          </p:nvPr>
        </p:nvSpPr>
        <p:spPr/>
        <p:txBody>
          <a:bodyPr/>
          <a:lstStyle/>
          <a:p>
            <a:fld id="{03F965BA-DA3B-EB42-8F73-FDBE27A0A657}" type="slidenum">
              <a:rPr lang="x-none" smtClean="0"/>
              <a:t>1</a:t>
            </a:fld>
            <a:endParaRPr lang="x-none"/>
          </a:p>
        </p:txBody>
      </p:sp>
    </p:spTree>
    <p:extLst>
      <p:ext uri="{BB962C8B-B14F-4D97-AF65-F5344CB8AC3E}">
        <p14:creationId xmlns:p14="http://schemas.microsoft.com/office/powerpoint/2010/main" val="727800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משך השקף: עד שתי דקות</a:t>
            </a:r>
          </a:p>
          <a:p>
            <a:pPr algn="r" rtl="1"/>
            <a:endParaRPr lang="he-IL" b="1" dirty="0"/>
          </a:p>
          <a:p>
            <a:pPr algn="r" rtl="1"/>
            <a:r>
              <a:rPr lang="he-IL" b="0" dirty="0"/>
              <a:t>לחשוף</a:t>
            </a:r>
            <a:r>
              <a:rPr lang="he-IL" b="0" baseline="0" dirty="0"/>
              <a:t> כל מילה,</a:t>
            </a:r>
          </a:p>
          <a:p>
            <a:pPr algn="r" rtl="1"/>
            <a:r>
              <a:rPr lang="he-IL" b="0" baseline="0" dirty="0"/>
              <a:t>להמתין עד שהילדים יקראו.</a:t>
            </a:r>
          </a:p>
          <a:p>
            <a:pPr algn="r" rtl="1"/>
            <a:r>
              <a:rPr lang="he-IL" b="0" baseline="0" dirty="0"/>
              <a:t>לגלות את התמונה.</a:t>
            </a:r>
          </a:p>
          <a:p>
            <a:pPr algn="r" rtl="1"/>
            <a:endParaRPr lang="he-IL" b="0" baseline="0" dirty="0"/>
          </a:p>
          <a:p>
            <a:pPr algn="r" rtl="1"/>
            <a:r>
              <a:rPr lang="he-IL" b="0" baseline="0" dirty="0"/>
              <a:t>במילה תוף להזכיר שיש גם חולם חסר. חבר האות ו' התומכת בנקודה. </a:t>
            </a:r>
            <a:endParaRPr lang="he-IL" b="0"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10</a:t>
            </a:fld>
            <a:endParaRPr lang="x-none"/>
          </a:p>
        </p:txBody>
      </p:sp>
    </p:spTree>
    <p:extLst>
      <p:ext uri="{BB962C8B-B14F-4D97-AF65-F5344CB8AC3E}">
        <p14:creationId xmlns:p14="http://schemas.microsoft.com/office/powerpoint/2010/main" val="1795248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משך השקף: עד שתי דקות</a:t>
            </a:r>
          </a:p>
          <a:p>
            <a:pPr algn="r" rtl="1"/>
            <a:endParaRPr lang="he-IL" b="1" dirty="0"/>
          </a:p>
          <a:p>
            <a:pPr algn="r" rtl="1"/>
            <a:r>
              <a:rPr lang="he-IL" b="0" dirty="0"/>
              <a:t>לחשוף</a:t>
            </a:r>
            <a:r>
              <a:rPr lang="he-IL" b="0" baseline="0" dirty="0"/>
              <a:t> כל מילה,</a:t>
            </a:r>
          </a:p>
          <a:p>
            <a:pPr algn="r" rtl="1"/>
            <a:r>
              <a:rPr lang="he-IL" b="0" baseline="0" dirty="0"/>
              <a:t>להמתין עד שהילדים יקראו.</a:t>
            </a:r>
          </a:p>
          <a:p>
            <a:pPr algn="r" rtl="1"/>
            <a:r>
              <a:rPr lang="he-IL" b="0" baseline="0" dirty="0"/>
              <a:t>לגלות את התמונה.</a:t>
            </a:r>
          </a:p>
          <a:p>
            <a:pPr algn="r" rtl="1"/>
            <a:endParaRPr lang="he-IL" b="0" baseline="0" dirty="0"/>
          </a:p>
          <a:p>
            <a:pPr algn="r" rtl="1"/>
            <a:r>
              <a:rPr lang="he-IL" b="0" baseline="0" dirty="0"/>
              <a:t>במילה תוף להזכיר שיש גם חולם חסר. חבר האות ו' התומכת בנקודה. </a:t>
            </a:r>
            <a:endParaRPr lang="he-IL" b="0"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11</a:t>
            </a:fld>
            <a:endParaRPr lang="x-none"/>
          </a:p>
        </p:txBody>
      </p:sp>
    </p:spTree>
    <p:extLst>
      <p:ext uri="{BB962C8B-B14F-4D97-AF65-F5344CB8AC3E}">
        <p14:creationId xmlns:p14="http://schemas.microsoft.com/office/powerpoint/2010/main" val="1053144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משך השקף: עד שתי דקות</a:t>
            </a:r>
          </a:p>
          <a:p>
            <a:pPr algn="r" rtl="1"/>
            <a:endParaRPr lang="he-IL" b="1" dirty="0"/>
          </a:p>
          <a:p>
            <a:pPr algn="r" rtl="1"/>
            <a:r>
              <a:rPr lang="he-IL" b="0" dirty="0"/>
              <a:t>לחשוף</a:t>
            </a:r>
            <a:r>
              <a:rPr lang="he-IL" b="0" baseline="0" dirty="0"/>
              <a:t> כל מילה,</a:t>
            </a:r>
          </a:p>
          <a:p>
            <a:pPr algn="r" rtl="1"/>
            <a:r>
              <a:rPr lang="he-IL" b="0" baseline="0" dirty="0"/>
              <a:t>להמתין עד שהילדים יקראו.</a:t>
            </a:r>
          </a:p>
          <a:p>
            <a:pPr algn="r" rtl="1"/>
            <a:r>
              <a:rPr lang="he-IL" b="0" baseline="0" dirty="0"/>
              <a:t>לגלות את התמונה.</a:t>
            </a:r>
          </a:p>
          <a:p>
            <a:pPr algn="r" rtl="1"/>
            <a:endParaRPr lang="he-IL" b="0" baseline="0" dirty="0"/>
          </a:p>
          <a:p>
            <a:pPr algn="r" rtl="1"/>
            <a:r>
              <a:rPr lang="he-IL" b="0" baseline="0" dirty="0"/>
              <a:t>במילה תוף להזכיר שיש גם חולם חסר. חבר האות ו' התומכת בנקודה. </a:t>
            </a:r>
            <a:endParaRPr lang="he-IL" b="0"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12</a:t>
            </a:fld>
            <a:endParaRPr lang="x-none"/>
          </a:p>
        </p:txBody>
      </p:sp>
    </p:spTree>
    <p:extLst>
      <p:ext uri="{BB962C8B-B14F-4D97-AF65-F5344CB8AC3E}">
        <p14:creationId xmlns:p14="http://schemas.microsoft.com/office/powerpoint/2010/main" val="549922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משך השקף: עד שתי דקות</a:t>
            </a:r>
          </a:p>
          <a:p>
            <a:pPr algn="r" rtl="1"/>
            <a:endParaRPr lang="he-IL" b="1" dirty="0"/>
          </a:p>
          <a:p>
            <a:pPr algn="r" rtl="1"/>
            <a:r>
              <a:rPr lang="he-IL" b="0" dirty="0"/>
              <a:t>לחשוף</a:t>
            </a:r>
            <a:r>
              <a:rPr lang="he-IL" b="0" baseline="0" dirty="0"/>
              <a:t> כל מילה,</a:t>
            </a:r>
          </a:p>
          <a:p>
            <a:pPr algn="r" rtl="1"/>
            <a:r>
              <a:rPr lang="he-IL" b="0" baseline="0" dirty="0"/>
              <a:t>להמתין עד שהילדים יקראו.</a:t>
            </a:r>
          </a:p>
          <a:p>
            <a:pPr algn="r" rtl="1"/>
            <a:r>
              <a:rPr lang="he-IL" b="0" baseline="0" dirty="0"/>
              <a:t>לגלות את התמונה.</a:t>
            </a:r>
          </a:p>
          <a:p>
            <a:pPr algn="r" rtl="1"/>
            <a:endParaRPr lang="he-IL" b="0" baseline="0" dirty="0"/>
          </a:p>
          <a:p>
            <a:pPr algn="r" rtl="1"/>
            <a:r>
              <a:rPr lang="he-IL" b="0" baseline="0" dirty="0"/>
              <a:t>במילה תוף להזכיר שיש גם חולם חסר. חבר האות ו' התומכת בנקודה. </a:t>
            </a:r>
            <a:endParaRPr lang="he-IL" b="0"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13</a:t>
            </a:fld>
            <a:endParaRPr lang="x-none"/>
          </a:p>
        </p:txBody>
      </p:sp>
    </p:spTree>
    <p:extLst>
      <p:ext uri="{BB962C8B-B14F-4D97-AF65-F5344CB8AC3E}">
        <p14:creationId xmlns:p14="http://schemas.microsoft.com/office/powerpoint/2010/main" val="1181388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משך השקף: עד שתי דקות</a:t>
            </a:r>
          </a:p>
          <a:p>
            <a:pPr algn="r" rtl="1"/>
            <a:endParaRPr lang="he-IL" b="1" dirty="0"/>
          </a:p>
          <a:p>
            <a:pPr algn="r" rtl="1"/>
            <a:r>
              <a:rPr lang="he-IL" b="0" dirty="0"/>
              <a:t>לחשוף</a:t>
            </a:r>
            <a:r>
              <a:rPr lang="he-IL" b="0" baseline="0" dirty="0"/>
              <a:t> כל מילה,</a:t>
            </a:r>
          </a:p>
          <a:p>
            <a:pPr algn="r" rtl="1"/>
            <a:r>
              <a:rPr lang="he-IL" b="0" baseline="0" dirty="0"/>
              <a:t>להמתין עד שהילדים יקראו.</a:t>
            </a:r>
          </a:p>
          <a:p>
            <a:pPr algn="r" rtl="1"/>
            <a:r>
              <a:rPr lang="he-IL" b="0" baseline="0" dirty="0"/>
              <a:t>לגלות את התמונה.</a:t>
            </a:r>
          </a:p>
          <a:p>
            <a:pPr algn="r" rtl="1"/>
            <a:endParaRPr lang="he-IL" b="0" baseline="0" dirty="0"/>
          </a:p>
          <a:p>
            <a:pPr algn="r" rtl="1"/>
            <a:r>
              <a:rPr lang="he-IL" b="0" baseline="0" dirty="0"/>
              <a:t>במילה תוף להזכיר שיש גם חולם חסר. חבר האות ו' התומכת בנקודה. </a:t>
            </a:r>
            <a:endParaRPr lang="he-IL" b="0"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14</a:t>
            </a:fld>
            <a:endParaRPr lang="x-none"/>
          </a:p>
        </p:txBody>
      </p:sp>
    </p:spTree>
    <p:extLst>
      <p:ext uri="{BB962C8B-B14F-4D97-AF65-F5344CB8AC3E}">
        <p14:creationId xmlns:p14="http://schemas.microsoft.com/office/powerpoint/2010/main" val="2047603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משך השקף: עד שתי דקות</a:t>
            </a:r>
          </a:p>
          <a:p>
            <a:pPr algn="r" rtl="1"/>
            <a:endParaRPr lang="he-IL" b="1" dirty="0"/>
          </a:p>
          <a:p>
            <a:pPr algn="r" rtl="1"/>
            <a:r>
              <a:rPr lang="he-IL" b="0" dirty="0"/>
              <a:t>לחשוף</a:t>
            </a:r>
            <a:r>
              <a:rPr lang="he-IL" b="0" baseline="0" dirty="0"/>
              <a:t> כל מילה,</a:t>
            </a:r>
          </a:p>
          <a:p>
            <a:pPr algn="r" rtl="1"/>
            <a:r>
              <a:rPr lang="he-IL" b="0" baseline="0" dirty="0"/>
              <a:t>להמתין עד שהילדים יקראו.</a:t>
            </a:r>
          </a:p>
          <a:p>
            <a:pPr algn="r" rtl="1"/>
            <a:r>
              <a:rPr lang="he-IL" b="0" baseline="0" dirty="0"/>
              <a:t>לגלות את התמונה.</a:t>
            </a:r>
          </a:p>
          <a:p>
            <a:pPr algn="r" rtl="1"/>
            <a:endParaRPr lang="he-IL" b="0" baseline="0" dirty="0"/>
          </a:p>
          <a:p>
            <a:pPr algn="r" rtl="1"/>
            <a:r>
              <a:rPr lang="he-IL" b="0" baseline="0" dirty="0"/>
              <a:t>במילה תוף להזכיר שיש גם חולם חסר. חבר האות ו' התומכת בנקודה. </a:t>
            </a:r>
            <a:endParaRPr lang="he-IL" b="0"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15</a:t>
            </a:fld>
            <a:endParaRPr lang="x-none"/>
          </a:p>
        </p:txBody>
      </p:sp>
    </p:spTree>
    <p:extLst>
      <p:ext uri="{BB962C8B-B14F-4D97-AF65-F5344CB8AC3E}">
        <p14:creationId xmlns:p14="http://schemas.microsoft.com/office/powerpoint/2010/main" val="348216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משך השקף: עד שתי דקות</a:t>
            </a:r>
          </a:p>
          <a:p>
            <a:pPr algn="r" rtl="1"/>
            <a:endParaRPr lang="he-IL" b="1" dirty="0"/>
          </a:p>
          <a:p>
            <a:pPr algn="r" rtl="1"/>
            <a:r>
              <a:rPr lang="he-IL" b="0" dirty="0"/>
              <a:t>לחשוף</a:t>
            </a:r>
            <a:r>
              <a:rPr lang="he-IL" b="0" baseline="0" dirty="0"/>
              <a:t> כל מילה,</a:t>
            </a:r>
          </a:p>
          <a:p>
            <a:pPr algn="r" rtl="1"/>
            <a:r>
              <a:rPr lang="he-IL" b="0" baseline="0" dirty="0"/>
              <a:t>להמתין עד שהילדים יקראו.</a:t>
            </a:r>
          </a:p>
          <a:p>
            <a:pPr algn="r" rtl="1"/>
            <a:r>
              <a:rPr lang="he-IL" b="0" baseline="0" dirty="0"/>
              <a:t>לגלות את התמונה.</a:t>
            </a:r>
          </a:p>
          <a:p>
            <a:pPr algn="r" rtl="1"/>
            <a:endParaRPr lang="he-IL" b="0" baseline="0" dirty="0"/>
          </a:p>
          <a:p>
            <a:pPr algn="r" rtl="1"/>
            <a:r>
              <a:rPr lang="he-IL" b="0" baseline="0" dirty="0"/>
              <a:t>במילה תוף להזכיר שיש גם חולם חסר. חבר האות ו' התומכת בנקודה. </a:t>
            </a:r>
            <a:endParaRPr lang="he-IL" b="0"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16</a:t>
            </a:fld>
            <a:endParaRPr lang="x-none"/>
          </a:p>
        </p:txBody>
      </p:sp>
    </p:spTree>
    <p:extLst>
      <p:ext uri="{BB962C8B-B14F-4D97-AF65-F5344CB8AC3E}">
        <p14:creationId xmlns:p14="http://schemas.microsoft.com/office/powerpoint/2010/main" val="3734141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משך השקף: עד שתי דקות</a:t>
            </a:r>
          </a:p>
          <a:p>
            <a:pPr algn="r" rtl="1"/>
            <a:endParaRPr lang="he-IL" b="1" dirty="0"/>
          </a:p>
          <a:p>
            <a:pPr algn="r" rtl="1"/>
            <a:r>
              <a:rPr lang="he-IL" b="0" dirty="0"/>
              <a:t>לחשוף</a:t>
            </a:r>
            <a:r>
              <a:rPr lang="he-IL" b="0" baseline="0" dirty="0"/>
              <a:t> כל מילה,</a:t>
            </a:r>
          </a:p>
          <a:p>
            <a:pPr algn="r" rtl="1"/>
            <a:r>
              <a:rPr lang="he-IL" b="0" baseline="0" dirty="0"/>
              <a:t>להמתין עד שהילדים יקראו.</a:t>
            </a:r>
          </a:p>
          <a:p>
            <a:pPr algn="r" rtl="1"/>
            <a:r>
              <a:rPr lang="he-IL" b="0" baseline="0" dirty="0"/>
              <a:t>לגלות את התמונה.</a:t>
            </a:r>
          </a:p>
          <a:p>
            <a:pPr algn="r" rtl="1"/>
            <a:endParaRPr lang="he-IL" b="0" baseline="0" dirty="0"/>
          </a:p>
          <a:p>
            <a:pPr algn="r" rtl="1"/>
            <a:r>
              <a:rPr lang="he-IL" b="0" baseline="0" dirty="0"/>
              <a:t>במילה תוף להזכיר שיש גם חולם חסר. חבר האות ו' התומכת בנקודה. </a:t>
            </a:r>
            <a:endParaRPr lang="he-IL" b="0"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17</a:t>
            </a:fld>
            <a:endParaRPr lang="x-none"/>
          </a:p>
        </p:txBody>
      </p:sp>
    </p:spTree>
    <p:extLst>
      <p:ext uri="{BB962C8B-B14F-4D97-AF65-F5344CB8AC3E}">
        <p14:creationId xmlns:p14="http://schemas.microsoft.com/office/powerpoint/2010/main" val="3699647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משך השקף: עד שתי דקות</a:t>
            </a:r>
          </a:p>
          <a:p>
            <a:pPr algn="r" rtl="1"/>
            <a:endParaRPr lang="he-IL" b="1" dirty="0"/>
          </a:p>
          <a:p>
            <a:pPr algn="r" rtl="1"/>
            <a:r>
              <a:rPr lang="he-IL" b="0" dirty="0"/>
              <a:t>נקרא תחילה את הצליל הפותח ואחר כך את המילה בשלמותה. קוראים את המילים. וכעת אחוד לכם חידות. הֱיו קשובים וכך תצליחו לענות במהירות: </a:t>
            </a:r>
          </a:p>
          <a:p>
            <a:pPr algn="r" rtl="1"/>
            <a:endParaRPr lang="he-IL" b="0" dirty="0"/>
          </a:p>
          <a:p>
            <a:pPr algn="r" rtl="1"/>
            <a:r>
              <a:rPr lang="he-IL" b="0" dirty="0"/>
              <a:t>כאן</a:t>
            </a:r>
            <a:r>
              <a:rPr lang="he-IL" b="0" baseline="0" dirty="0"/>
              <a:t> יש לנו שתי אותיות המנוקדות בחולם. </a:t>
            </a:r>
            <a:endParaRPr lang="he-IL" b="0" dirty="0"/>
          </a:p>
          <a:p>
            <a:pPr algn="r" rtl="1"/>
            <a:endParaRPr lang="he-IL" b="0"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18</a:t>
            </a:fld>
            <a:endParaRPr lang="x-none"/>
          </a:p>
        </p:txBody>
      </p:sp>
    </p:spTree>
    <p:extLst>
      <p:ext uri="{BB962C8B-B14F-4D97-AF65-F5344CB8AC3E}">
        <p14:creationId xmlns:p14="http://schemas.microsoft.com/office/powerpoint/2010/main" val="1826517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משך השקף: עד שתי דקות</a:t>
            </a:r>
          </a:p>
          <a:p>
            <a:pPr algn="r" rtl="1"/>
            <a:endParaRPr lang="he-IL" b="1" dirty="0"/>
          </a:p>
          <a:p>
            <a:pPr algn="r" rtl="1"/>
            <a:r>
              <a:rPr lang="he-IL" b="0" dirty="0"/>
              <a:t>נקרא תחילה את הצליל הפותח ואחר כך את המילה בשלמותה. קוראים את המילים. וכעת אחוד לכם חידות. הֱיו קשובים וכך תצליחו לענות במהירות: </a:t>
            </a:r>
          </a:p>
          <a:p>
            <a:pPr algn="r" rtl="1"/>
            <a:endParaRPr lang="he-IL" b="0" dirty="0"/>
          </a:p>
          <a:p>
            <a:pPr algn="r" rtl="1"/>
            <a:r>
              <a:rPr lang="he-IL" b="0" dirty="0"/>
              <a:t>כאן</a:t>
            </a:r>
            <a:r>
              <a:rPr lang="he-IL" b="0" baseline="0" dirty="0"/>
              <a:t> יש לנו שתי אותיות המנוקדות בחולם. </a:t>
            </a:r>
            <a:endParaRPr lang="he-IL" b="0" dirty="0"/>
          </a:p>
          <a:p>
            <a:pPr algn="r" rtl="1"/>
            <a:endParaRPr lang="he-IL" b="0"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19</a:t>
            </a:fld>
            <a:endParaRPr lang="x-none"/>
          </a:p>
        </p:txBody>
      </p:sp>
    </p:spTree>
    <p:extLst>
      <p:ext uri="{BB962C8B-B14F-4D97-AF65-F5344CB8AC3E}">
        <p14:creationId xmlns:p14="http://schemas.microsoft.com/office/powerpoint/2010/main" val="750262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baseline="0" dirty="0"/>
              <a:t>כרגע מופיעה על המסך רשימת ציוד. אנו נזדקק לה במהלך השיעור. אמתין כמה שניות עד אשר תתארגנו. תלמיד שכבר התארגן מוזמן להצטרף אליי. השתדלו להיות מרוכזים. קחו נשימות עמוקות. זה עוזר לרוגע וריכוז. אז יצאנו לדרך. מתחילים</a:t>
            </a:r>
          </a:p>
          <a:p>
            <a:pPr marL="167735" algn="r" defTabSz="966155" rtl="1">
              <a:buClr>
                <a:srgbClr val="000000"/>
              </a:buClr>
              <a:buSzPts val="1100"/>
              <a:defRPr/>
            </a:pPr>
            <a:r>
              <a:rPr lang="he-IL" sz="1300" b="1" dirty="0"/>
              <a:t>משך השקף: דקה.</a:t>
            </a:r>
          </a:p>
          <a:p>
            <a:pPr marL="167735" algn="r" rtl="1"/>
            <a:endParaRPr lang="he-IL" sz="1300" dirty="0"/>
          </a:p>
          <a:p>
            <a:pPr algn="r"/>
            <a:endParaRPr lang="he-IL"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a:t>
            </a:fld>
            <a:endParaRPr lang="x-none"/>
          </a:p>
        </p:txBody>
      </p:sp>
    </p:spTree>
    <p:extLst>
      <p:ext uri="{BB962C8B-B14F-4D97-AF65-F5344CB8AC3E}">
        <p14:creationId xmlns:p14="http://schemas.microsoft.com/office/powerpoint/2010/main" val="3570026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b="0" kern="1200" dirty="0">
                <a:solidFill>
                  <a:schemeClr val="tx1"/>
                </a:solidFill>
                <a:effectLst/>
                <a:latin typeface="+mn-lt"/>
                <a:ea typeface="+mn-ea"/>
                <a:cs typeface="+mn-cs"/>
              </a:rPr>
              <a:t>אל גן החיות הגיעו חיות רבות: גדולות, קטנות, חיות מחמד, חיות טרף, בעלי כנף, יונקים, ואפילו בעלי חיים ימיים. כולם אצו רצו נחפזו כי להיכנס כולם רצו. אך בפתח שער גן החית עמד השומר ובקול נחרץ אמר: רק בעלי חיים אשר בשמם מופיע החולם יוכלו להיכנס אל גן החיות.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רק הם רשאים להיכנס.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התעוררה מהומה גדולה וכל החיות לא ידעו מי או מה.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אנא, עזרו לנו לגלות מי מבין בעלי החיים לגן החיות ייכנס.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השומר אף הדגיש כי תנועת החולם יכולה להופיע בראש או באמצע מילה. המשיך שומר גן החיות ואמר: כל אחת מהחיות תשמיע לעצמה את הצלילים המרכיבים את שמה ותנסה לזהות בקול רם האם בשמה תופיע תנועת חולם. גם אתם, תלמידים יקרים, נסו לשמוע. זמן מחשבה.</a:t>
            </a:r>
            <a:endParaRPr lang="x-none" sz="1200" b="0" kern="1200" dirty="0">
              <a:solidFill>
                <a:schemeClr val="tx1"/>
              </a:solidFill>
              <a:effectLst/>
              <a:latin typeface="+mn-lt"/>
              <a:ea typeface="+mn-ea"/>
              <a:cs typeface="+mn-cs"/>
            </a:endParaRPr>
          </a:p>
          <a:p>
            <a:pPr algn="r" rtl="0"/>
            <a:r>
              <a:rPr lang="x-none" sz="1200" b="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20</a:t>
            </a:fld>
            <a:endParaRPr lang="x-none"/>
          </a:p>
        </p:txBody>
      </p:sp>
    </p:spTree>
    <p:extLst>
      <p:ext uri="{BB962C8B-B14F-4D97-AF65-F5344CB8AC3E}">
        <p14:creationId xmlns:p14="http://schemas.microsoft.com/office/powerpoint/2010/main" val="2039595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b="0" kern="1200" dirty="0">
                <a:solidFill>
                  <a:schemeClr val="tx1"/>
                </a:solidFill>
                <a:effectLst/>
                <a:latin typeface="+mn-lt"/>
                <a:ea typeface="+mn-ea"/>
                <a:cs typeface="+mn-cs"/>
              </a:rPr>
              <a:t>אל גן החיות הגיעו חיות רבות: גדולות, קטנות, חיות מחמד, חיות טרף, בעלי כנף, יונקים, ואפילו בעלי חיים ימיים. כולם אצו רצו נחפזו כי להיכנס כולם רצו. אך בפתח שער גן החית עמד השומר ובקול נחרץ אמר: רק בעלי חיים אשר בשמם מופיע החולם יוכלו להיכנס אל גן החיות.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רק הם רשאים להיכנס.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התעוררה מהומה גדולה וכל החיות לא ידעו מי או מה.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אנא, עזרו לנו לגלות מי מבין בעלי החיים לגן החיות ייכנס.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השומר אף הדגיש כי תנועת החולם יכולה להופיע בראש או באמצע מילה. המשיך שומר גן החיות ואמר: כל אחת מהחיות תשמיע לעצמה את הצלילים המרכיבים את שמה ותנסה לזהות בקול רם האם בשמה תופיע תנועת חולם. גם אתם, תלמידים יקרים, נסו לשמוע. זמן מחשבה.</a:t>
            </a:r>
            <a:endParaRPr lang="x-none" sz="1200" b="0" kern="1200" dirty="0">
              <a:solidFill>
                <a:schemeClr val="tx1"/>
              </a:solidFill>
              <a:effectLst/>
              <a:latin typeface="+mn-lt"/>
              <a:ea typeface="+mn-ea"/>
              <a:cs typeface="+mn-cs"/>
            </a:endParaRPr>
          </a:p>
          <a:p>
            <a:pPr algn="r" rtl="0"/>
            <a:r>
              <a:rPr lang="x-none" sz="1200" b="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21</a:t>
            </a:fld>
            <a:endParaRPr lang="x-none"/>
          </a:p>
        </p:txBody>
      </p:sp>
    </p:spTree>
    <p:extLst>
      <p:ext uri="{BB962C8B-B14F-4D97-AF65-F5344CB8AC3E}">
        <p14:creationId xmlns:p14="http://schemas.microsoft.com/office/powerpoint/2010/main" val="3833984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b="0" kern="1200" dirty="0">
                <a:solidFill>
                  <a:schemeClr val="tx1"/>
                </a:solidFill>
                <a:effectLst/>
                <a:latin typeface="+mn-lt"/>
                <a:ea typeface="+mn-ea"/>
                <a:cs typeface="+mn-cs"/>
              </a:rPr>
              <a:t>אל גן החיות הגיעו חיות רבות: גדולות, קטנות, חיות מחמד, חיות טרף, בעלי כנף, יונקים, ואפילו בעלי חיים ימיים. כולם אצו רצו נחפזו כי להיכנס כולם רצו. אך בפתח שער גן החית עמד השומר ובקול נחרץ אמר: רק בעלי חיים אשר בשמם מופיע החולם יוכלו להיכנס אל גן החיות.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רק הם רשאים להיכנס.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התעוררה מהומה גדולה וכל החיות לא ידעו מי או מה.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אנא, עזרו לנו לגלות מי מבין בעלי החיים לגן החיות ייכנס.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השומר אף הדגיש כי תנועת החולם יכולה להופיע בראש או באמצע מילה. המשיך שומר גן החיות ואמר: כל אחת מהחיות תשמיע לעצמה את הצלילים המרכיבים את שמה ותנסה לזהות בקול רם האם בשמה תופיע תנועת חולם. גם אתם, תלמידים יקרים, נסו לשמוע. זמן מחשבה.</a:t>
            </a:r>
            <a:endParaRPr lang="x-none" sz="1200" b="0" kern="1200" dirty="0">
              <a:solidFill>
                <a:schemeClr val="tx1"/>
              </a:solidFill>
              <a:effectLst/>
              <a:latin typeface="+mn-lt"/>
              <a:ea typeface="+mn-ea"/>
              <a:cs typeface="+mn-cs"/>
            </a:endParaRPr>
          </a:p>
          <a:p>
            <a:pPr algn="r" rtl="0"/>
            <a:r>
              <a:rPr lang="x-none" sz="1200" b="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22</a:t>
            </a:fld>
            <a:endParaRPr lang="x-none"/>
          </a:p>
        </p:txBody>
      </p:sp>
    </p:spTree>
    <p:extLst>
      <p:ext uri="{BB962C8B-B14F-4D97-AF65-F5344CB8AC3E}">
        <p14:creationId xmlns:p14="http://schemas.microsoft.com/office/powerpoint/2010/main" val="3328605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b="0" kern="1200" dirty="0">
                <a:solidFill>
                  <a:schemeClr val="tx1"/>
                </a:solidFill>
                <a:effectLst/>
                <a:latin typeface="+mn-lt"/>
                <a:ea typeface="+mn-ea"/>
                <a:cs typeface="+mn-cs"/>
              </a:rPr>
              <a:t>אל גן החיות הגיעו חיות רבות: גדולות, קטנות, חיות מחמד, חיות טרף, בעלי כנף, יונקים, ואפילו בעלי חיים ימיים. כולם אצו רצו נחפזו כי להיכנס כולם רצו. אך בפתח שער גן החית עמד השומר ובקול נחרץ אמר: רק בעלי חיים אשר בשמם מופיע החולם יוכלו להיכנס אל גן החיות.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רק הם רשאים להיכנס.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התעוררה מהומה גדולה וכל החיות לא ידעו מי או מה.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אנא, עזרו לנו לגלות מי מבין בעלי החיים לגן החיות ייכנס.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השומר אף הדגיש כי תנועת החולם יכולה להופיע בראש או באמצע מילה. המשיך שומר גן החיות ואמר: כל אחת מהחיות תשמיע לעצמה את הצלילים המרכיבים את שמה ותנסה לזהות בקול רם האם בשמה תופיע תנועת חולם. גם אתם, תלמידים יקרים, נסו לשמוע. זמן מחשבה.</a:t>
            </a:r>
            <a:endParaRPr lang="x-none" sz="1200" b="0" kern="1200" dirty="0">
              <a:solidFill>
                <a:schemeClr val="tx1"/>
              </a:solidFill>
              <a:effectLst/>
              <a:latin typeface="+mn-lt"/>
              <a:ea typeface="+mn-ea"/>
              <a:cs typeface="+mn-cs"/>
            </a:endParaRPr>
          </a:p>
          <a:p>
            <a:pPr algn="r" rtl="0"/>
            <a:r>
              <a:rPr lang="x-none" sz="1200" b="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23</a:t>
            </a:fld>
            <a:endParaRPr lang="x-none"/>
          </a:p>
        </p:txBody>
      </p:sp>
    </p:spTree>
    <p:extLst>
      <p:ext uri="{BB962C8B-B14F-4D97-AF65-F5344CB8AC3E}">
        <p14:creationId xmlns:p14="http://schemas.microsoft.com/office/powerpoint/2010/main" val="1047071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b="0" kern="1200" dirty="0">
                <a:solidFill>
                  <a:schemeClr val="tx1"/>
                </a:solidFill>
                <a:effectLst/>
                <a:latin typeface="+mn-lt"/>
                <a:ea typeface="+mn-ea"/>
                <a:cs typeface="+mn-cs"/>
              </a:rPr>
              <a:t>אל גן החיות הגיעו חיות רבות: גדולות, קטנות, חיות מחמד, חיות טרף, בעלי כנף, יונקים, ואפילו בעלי חיים ימיים. כולם אצו רצו נחפזו כי להיכנס כולם רצו. אך בפתח שער גן החית עמד השומר ובקול נחרץ אמר: רק בעלי חיים אשר בשמם מופיע החולם יוכלו להיכנס אל גן החיות.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רק הם רשאים להיכנס.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התעוררה מהומה גדולה וכל החיות לא ידעו מי או מה.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אנא, עזרו לנו לגלות מי מבין בעלי החיים לגן החיות ייכנס.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השומר אף הדגיש כי תנועת החולם יכולה להופיע בראש או באמצע מילה. המשיך שומר גן החיות ואמר: כל אחת מהחיות תשמיע לעצמה את הצלילים המרכיבים את שמה ותנסה לזהות בקול רם האם בשמה תופיע תנועת חולם. גם אתם, תלמידים יקרים, נסו לשמוע. זמן מחשבה.</a:t>
            </a:r>
            <a:endParaRPr lang="x-none" sz="1200" b="0" kern="1200" dirty="0">
              <a:solidFill>
                <a:schemeClr val="tx1"/>
              </a:solidFill>
              <a:effectLst/>
              <a:latin typeface="+mn-lt"/>
              <a:ea typeface="+mn-ea"/>
              <a:cs typeface="+mn-cs"/>
            </a:endParaRPr>
          </a:p>
          <a:p>
            <a:pPr algn="r" rtl="0"/>
            <a:r>
              <a:rPr lang="x-none" sz="1200" b="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24</a:t>
            </a:fld>
            <a:endParaRPr lang="x-none"/>
          </a:p>
        </p:txBody>
      </p:sp>
    </p:spTree>
    <p:extLst>
      <p:ext uri="{BB962C8B-B14F-4D97-AF65-F5344CB8AC3E}">
        <p14:creationId xmlns:p14="http://schemas.microsoft.com/office/powerpoint/2010/main" val="3992727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b="0" kern="1200" dirty="0">
                <a:solidFill>
                  <a:schemeClr val="tx1"/>
                </a:solidFill>
                <a:effectLst/>
                <a:latin typeface="+mn-lt"/>
                <a:ea typeface="+mn-ea"/>
                <a:cs typeface="+mn-cs"/>
              </a:rPr>
              <a:t>אל גן החיות הגיעו חיות רבות: גדולות, קטנות, חיות מחמד, חיות טרף, בעלי כנף, יונקים, ואפילו בעלי חיים ימיים. כולם אצו רצו נחפזו כי להיכנס כולם רצו. אך בפתח שער גן החית עמד השומר ובקול נחרץ אמר: רק בעלי חיים אשר בשמם מופיע החולם יוכלו להיכנס אל גן החיות.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רק הם רשאים להיכנס.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התעוררה מהומה גדולה וכל החיות לא ידעו מי או מה.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אנא, עזרו לנו לגלות מי מבין בעלי החיים לגן החיות ייכנס.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השומר אף הדגיש כי תנועת החולם יכולה להופיע בראש או באמצע מילה. המשיך שומר גן החיות ואמר: כל אחת מהחיות תשמיע לעצמה את הצלילים המרכיבים את שמה ותנסה לזהות בקול רם האם בשמה תופיע תנועת חולם. גם אתם, תלמידים יקרים, נסו לשמוע. זמן מחשבה.</a:t>
            </a:r>
            <a:endParaRPr lang="x-none" sz="1200" b="0" kern="1200" dirty="0">
              <a:solidFill>
                <a:schemeClr val="tx1"/>
              </a:solidFill>
              <a:effectLst/>
              <a:latin typeface="+mn-lt"/>
              <a:ea typeface="+mn-ea"/>
              <a:cs typeface="+mn-cs"/>
            </a:endParaRPr>
          </a:p>
          <a:p>
            <a:pPr algn="r" rtl="0"/>
            <a:r>
              <a:rPr lang="x-none" sz="1200" b="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25</a:t>
            </a:fld>
            <a:endParaRPr lang="x-none"/>
          </a:p>
        </p:txBody>
      </p:sp>
    </p:spTree>
    <p:extLst>
      <p:ext uri="{BB962C8B-B14F-4D97-AF65-F5344CB8AC3E}">
        <p14:creationId xmlns:p14="http://schemas.microsoft.com/office/powerpoint/2010/main" val="4275931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b="0" kern="1200" dirty="0">
                <a:solidFill>
                  <a:schemeClr val="tx1"/>
                </a:solidFill>
                <a:effectLst/>
                <a:latin typeface="+mn-lt"/>
                <a:ea typeface="+mn-ea"/>
                <a:cs typeface="+mn-cs"/>
              </a:rPr>
              <a:t>אל גן החיות הגיעו חיות רבות: גדולות, קטנות, חיות מחמד, חיות טרף, בעלי כנף, יונקים, ואפילו בעלי חיים ימיים. כולם אצו רצו נחפזו כי להיכנס כולם רצו. אך בפתח שער גן החית עמד השומר ובקול נחרץ אמר: רק בעלי חיים אשר בשמם מופיע החולם יוכלו להיכנס אל גן החיות.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רק הם רשאים להיכנס.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התעוררה מהומה גדולה וכל החיות לא ידעו מי או מה.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אנא, עזרו לנו לגלות מי מבין בעלי החיים לגן החיות ייכנס.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השומר אף הדגיש כי תנועת החולם יכולה להופיע בראש או באמצע מילה. המשיך שומר גן החיות ואמר: כל אחת מהחיות תשמיע לעצמה את הצלילים המרכיבים את שמה ותנסה לזהות בקול רם האם בשמה תופיע תנועת חולם. גם אתם, תלמידים יקרים, נסו לשמוע. זמן מחשבה.</a:t>
            </a:r>
            <a:endParaRPr lang="x-none" sz="1200" b="0" kern="1200" dirty="0">
              <a:solidFill>
                <a:schemeClr val="tx1"/>
              </a:solidFill>
              <a:effectLst/>
              <a:latin typeface="+mn-lt"/>
              <a:ea typeface="+mn-ea"/>
              <a:cs typeface="+mn-cs"/>
            </a:endParaRPr>
          </a:p>
          <a:p>
            <a:pPr algn="r" rtl="0"/>
            <a:r>
              <a:rPr lang="x-none" sz="1200" b="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26</a:t>
            </a:fld>
            <a:endParaRPr lang="x-none"/>
          </a:p>
        </p:txBody>
      </p:sp>
    </p:spTree>
    <p:extLst>
      <p:ext uri="{BB962C8B-B14F-4D97-AF65-F5344CB8AC3E}">
        <p14:creationId xmlns:p14="http://schemas.microsoft.com/office/powerpoint/2010/main" val="4221452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b="0" kern="1200" dirty="0">
                <a:solidFill>
                  <a:schemeClr val="tx1"/>
                </a:solidFill>
                <a:effectLst/>
                <a:latin typeface="+mn-lt"/>
                <a:ea typeface="+mn-ea"/>
                <a:cs typeface="+mn-cs"/>
              </a:rPr>
              <a:t>אל גן החיות הגיעו חיות רבות: גדולות, קטנות, חיות מחמד, חיות טרף, בעלי כנף, יונקים, ואפילו בעלי חיים ימיים. כולם אצו רצו נחפזו כי להיכנס כולם רצו. אך בפתח שער גן החית עמד השומר ובקול נחרץ אמר: רק בעלי חיים אשר בשמם מופיע החולם יוכלו להיכנס אל גן החיות.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רק הם רשאים להיכנס.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התעוררה מהומה גדולה וכל החיות לא ידעו מי או מה.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אנא, עזרו לנו לגלות מי מבין בעלי החיים לגן החיות ייכנס.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השומר אף הדגיש כי תנועת החולם יכולה להופיע בראש או באמצע מילה. המשיך שומר גן החיות ואמר: כל אחת מהחיות תשמיע לעצמה את הצלילים המרכיבים את שמה ותנסה לזהות בקול רם האם בשמה תופיע תנועת חולם. גם אתם, תלמידים יקרים, נסו לשמוע. זמן מחשבה.</a:t>
            </a:r>
            <a:endParaRPr lang="x-none" sz="1200" b="0" kern="1200" dirty="0">
              <a:solidFill>
                <a:schemeClr val="tx1"/>
              </a:solidFill>
              <a:effectLst/>
              <a:latin typeface="+mn-lt"/>
              <a:ea typeface="+mn-ea"/>
              <a:cs typeface="+mn-cs"/>
            </a:endParaRPr>
          </a:p>
          <a:p>
            <a:pPr algn="r" rtl="0"/>
            <a:r>
              <a:rPr lang="x-none" sz="1200" b="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27</a:t>
            </a:fld>
            <a:endParaRPr lang="x-none"/>
          </a:p>
        </p:txBody>
      </p:sp>
    </p:spTree>
    <p:extLst>
      <p:ext uri="{BB962C8B-B14F-4D97-AF65-F5344CB8AC3E}">
        <p14:creationId xmlns:p14="http://schemas.microsoft.com/office/powerpoint/2010/main" val="31634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b="0" kern="1200" dirty="0">
                <a:solidFill>
                  <a:schemeClr val="tx1"/>
                </a:solidFill>
                <a:effectLst/>
                <a:latin typeface="+mn-lt"/>
                <a:ea typeface="+mn-ea"/>
                <a:cs typeface="+mn-cs"/>
              </a:rPr>
              <a:t>אל גן החיות הגיעו חיות רבות: גדולות, קטנות, חיות מחמד, חיות טרף, בעלי כנף, יונקים, ואפילו בעלי חיים ימיים. כולם אצו רצו נחפזו כי להיכנס כולם רצו. אך בפתח שער גן החית עמד השומר ובקול נחרץ אמר: רק בעלי חיים אשר בשמם מופיע החולם יוכלו להיכנס אל גן החיות.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רק הם רשאים להיכנס.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התעוררה מהומה גדולה וכל החיות לא ידעו מי או מה.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אנא, עזרו לנו לגלות מי מבין בעלי החיים לגן החיות ייכנס.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השומר אף הדגיש כי תנועת החולם יכולה להופיע בראש או באמצע מילה. המשיך שומר גן החיות ואמר: כל אחת מהחיות תשמיע לעצמה את הצלילים המרכיבים את שמה ותנסה לזהות בקול רם האם בשמה תופיע תנועת חולם. גם אתם, תלמידים יקרים, נסו לשמוע. זמן מחשבה.</a:t>
            </a:r>
            <a:endParaRPr lang="x-none" sz="1200" b="0" kern="1200" dirty="0">
              <a:solidFill>
                <a:schemeClr val="tx1"/>
              </a:solidFill>
              <a:effectLst/>
              <a:latin typeface="+mn-lt"/>
              <a:ea typeface="+mn-ea"/>
              <a:cs typeface="+mn-cs"/>
            </a:endParaRPr>
          </a:p>
          <a:p>
            <a:pPr algn="r" rtl="0"/>
            <a:r>
              <a:rPr lang="x-none" sz="1200" b="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28</a:t>
            </a:fld>
            <a:endParaRPr lang="x-none"/>
          </a:p>
        </p:txBody>
      </p:sp>
    </p:spTree>
    <p:extLst>
      <p:ext uri="{BB962C8B-B14F-4D97-AF65-F5344CB8AC3E}">
        <p14:creationId xmlns:p14="http://schemas.microsoft.com/office/powerpoint/2010/main" val="411923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b="0" kern="1200" dirty="0">
                <a:solidFill>
                  <a:schemeClr val="tx1"/>
                </a:solidFill>
                <a:effectLst/>
                <a:latin typeface="+mn-lt"/>
                <a:ea typeface="+mn-ea"/>
                <a:cs typeface="+mn-cs"/>
              </a:rPr>
              <a:t>אל גן החיות הגיעו חיות רבות: גדולות, קטנות, חיות מחמד, חיות טרף, בעלי כנף, יונקים, ואפילו בעלי חיים ימיים. כולם אצו רצו נחפזו כי להיכנס כולם רצו. אך בפתח שער גן החית עמד השומר ובקול נחרץ אמר: רק בעלי חיים אשר בשמם מופיע החולם יוכלו להיכנס אל גן החיות.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רק הם רשאים להיכנס.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התעוררה מהומה גדולה וכל החיות לא ידעו מי או מה.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אנא, עזרו לנו לגלות מי מבין בעלי החיים לגן החיות ייכנס.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השומר אף הדגיש כי תנועת החולם יכולה להופיע בראש או באמצע מילה. המשיך שומר גן החיות ואמר: כל אחת מהחיות תשמיע לעצמה את הצלילים המרכיבים את שמה ותנסה לזהות בקול רם האם בשמה תופיע תנועת חולם. גם אתם, תלמידים יקרים, נסו לשמוע. זמן מחשבה.</a:t>
            </a:r>
            <a:endParaRPr lang="x-none" sz="1200" b="0" kern="1200" dirty="0">
              <a:solidFill>
                <a:schemeClr val="tx1"/>
              </a:solidFill>
              <a:effectLst/>
              <a:latin typeface="+mn-lt"/>
              <a:ea typeface="+mn-ea"/>
              <a:cs typeface="+mn-cs"/>
            </a:endParaRPr>
          </a:p>
          <a:p>
            <a:pPr algn="r" rtl="0"/>
            <a:r>
              <a:rPr lang="x-none" sz="1200" b="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29</a:t>
            </a:fld>
            <a:endParaRPr lang="x-none"/>
          </a:p>
        </p:txBody>
      </p:sp>
    </p:spTree>
    <p:extLst>
      <p:ext uri="{BB962C8B-B14F-4D97-AF65-F5344CB8AC3E}">
        <p14:creationId xmlns:p14="http://schemas.microsoft.com/office/powerpoint/2010/main" val="2307280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sz="1300" b="1" dirty="0"/>
              <a:t>משך השקף: שתי דקות</a:t>
            </a:r>
          </a:p>
          <a:p>
            <a:pPr marL="167735" algn="r" rtl="1"/>
            <a:r>
              <a:rPr lang="he-IL" sz="1300" dirty="0"/>
              <a:t>אפתח את השיעור בהצגת שאלה אליכם, תלמידים יקרים. </a:t>
            </a:r>
          </a:p>
          <a:p>
            <a:pPr marL="167735" algn="r" rtl="1"/>
            <a:r>
              <a:rPr lang="he-IL" sz="1300" dirty="0"/>
              <a:t>על גבי המסך מופיעות</a:t>
            </a:r>
            <a:r>
              <a:rPr lang="he-IL" sz="1300" baseline="0" dirty="0"/>
              <a:t> </a:t>
            </a:r>
            <a:r>
              <a:rPr lang="he-IL" sz="1300" dirty="0"/>
              <a:t>תמונות של חפצים. </a:t>
            </a:r>
          </a:p>
          <a:p>
            <a:pPr marL="167735" algn="r" rtl="1"/>
            <a:r>
              <a:rPr lang="he-IL" sz="1300" dirty="0"/>
              <a:t>התבוננו בהם. מה אתם רואים? </a:t>
            </a:r>
          </a:p>
          <a:p>
            <a:pPr marL="167735" algn="r" rtl="1"/>
            <a:r>
              <a:rPr lang="he-IL" sz="1300" dirty="0"/>
              <a:t>לתת זמן לשיים את המילים (תעשי זאת גם בלב...</a:t>
            </a:r>
            <a:r>
              <a:rPr lang="he-IL" sz="1300" baseline="0" dirty="0"/>
              <a:t> בזמן שתלמידים משימים את המילים). </a:t>
            </a:r>
          </a:p>
          <a:p>
            <a:pPr marL="167735" algn="r" rtl="1"/>
            <a:endParaRPr lang="he-IL" sz="1300" dirty="0"/>
          </a:p>
          <a:p>
            <a:pPr marL="167735" algn="r" rtl="1"/>
            <a:r>
              <a:rPr lang="he-IL" sz="1300" dirty="0"/>
              <a:t>עכשיו אמרי</a:t>
            </a:r>
            <a:r>
              <a:rPr lang="he-IL" sz="1300" baseline="0" dirty="0"/>
              <a:t> בקול: </a:t>
            </a:r>
            <a:r>
              <a:rPr lang="he-IL" sz="1300" dirty="0"/>
              <a:t>מוצץ, כובע, נוצה, תוף</a:t>
            </a:r>
            <a:r>
              <a:rPr lang="he-IL" sz="1300" baseline="0" dirty="0"/>
              <a:t> ושוקולד. </a:t>
            </a:r>
            <a:endParaRPr lang="he-IL" sz="1300" dirty="0"/>
          </a:p>
          <a:p>
            <a:pPr marL="167735" algn="r" rtl="1"/>
            <a:r>
              <a:rPr lang="he-IL" sz="1300" dirty="0"/>
              <a:t>האם תוכלו לומר לי מה משותף לכל המילים? </a:t>
            </a:r>
          </a:p>
          <a:p>
            <a:pPr marL="167735" algn="r" rtl="1"/>
            <a:r>
              <a:rPr lang="he-IL" sz="1300" dirty="0"/>
              <a:t>קחו זמן למחשבה. אבל שִמרו את התשובה בלב. אל תענו לי עדיין. כעת אמשיך ונחזור למציאת התשובה בעוד כמה דקות.</a:t>
            </a:r>
            <a:r>
              <a:rPr lang="he-IL" sz="1300" baseline="0" dirty="0"/>
              <a:t> </a:t>
            </a:r>
            <a:endParaRPr lang="he-IL" sz="1300" dirty="0"/>
          </a:p>
          <a:p>
            <a:pPr marL="167735" algn="r" rtl="1"/>
            <a:endParaRPr lang="he-IL" sz="1300"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3</a:t>
            </a:fld>
            <a:endParaRPr lang="x-none"/>
          </a:p>
        </p:txBody>
      </p:sp>
    </p:spTree>
    <p:extLst>
      <p:ext uri="{BB962C8B-B14F-4D97-AF65-F5344CB8AC3E}">
        <p14:creationId xmlns:p14="http://schemas.microsoft.com/office/powerpoint/2010/main" val="1993621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b="0" kern="1200" dirty="0">
                <a:solidFill>
                  <a:schemeClr val="tx1"/>
                </a:solidFill>
                <a:effectLst/>
                <a:latin typeface="+mn-lt"/>
                <a:ea typeface="+mn-ea"/>
                <a:cs typeface="+mn-cs"/>
              </a:rPr>
              <a:t>אל גן החיות הגיעו חיות רבות: גדולות, קטנות, חיות מחמד, חיות טרף, בעלי כנף, יונקים, ואפילו בעלי חיים ימיים. כולם אצו רצו נחפזו כי להיכנס כולם רצו. אך בפתח שער גן החית עמד השומר ובקול נחרץ אמר: רק בעלי חיים אשר בשמם מופיע החולם יוכלו להיכנס אל גן החיות.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רק הם רשאים להיכנס.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התעוררה מהומה גדולה וכל החיות לא ידעו מי או מה.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אנא, עזרו לנו לגלות מי מבין בעלי החיים לגן החיות ייכנס.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השומר אף הדגיש כי תנועת החולם יכולה להופיע בראש או באמצע מילה. המשיך שומר גן החיות ואמר: כל אחת מהחיות תשמיע לעצמה את הצלילים המרכיבים את שמה ותנסה לזהות בקול רם האם בשמה תופיע תנועת חולם. גם אתם, תלמידים יקרים, נסו לשמוע. זמן מחשבה.</a:t>
            </a:r>
            <a:endParaRPr lang="x-none" sz="1200" b="0" kern="1200" dirty="0">
              <a:solidFill>
                <a:schemeClr val="tx1"/>
              </a:solidFill>
              <a:effectLst/>
              <a:latin typeface="+mn-lt"/>
              <a:ea typeface="+mn-ea"/>
              <a:cs typeface="+mn-cs"/>
            </a:endParaRPr>
          </a:p>
          <a:p>
            <a:pPr algn="r" rtl="0"/>
            <a:r>
              <a:rPr lang="x-none" sz="1200" b="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30</a:t>
            </a:fld>
            <a:endParaRPr lang="x-none"/>
          </a:p>
        </p:txBody>
      </p:sp>
    </p:spTree>
    <p:extLst>
      <p:ext uri="{BB962C8B-B14F-4D97-AF65-F5344CB8AC3E}">
        <p14:creationId xmlns:p14="http://schemas.microsoft.com/office/powerpoint/2010/main" val="1384891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b="0" kern="1200" dirty="0">
                <a:solidFill>
                  <a:schemeClr val="tx1"/>
                </a:solidFill>
                <a:effectLst/>
                <a:latin typeface="+mn-lt"/>
                <a:ea typeface="+mn-ea"/>
                <a:cs typeface="+mn-cs"/>
              </a:rPr>
              <a:t>אל גן החיות הגיעו חיות רבות: גדולות, קטנות, חיות מחמד, חיות טרף, בעלי כנף, יונקים, ואפילו בעלי חיים ימיים. כולם אצו רצו נחפזו כי להיכנס כולם רצו. אך בפתח שער גן החית עמד השומר ובקול נחרץ אמר: רק בעלי חיים אשר בשמם מופיע החולם יוכלו להיכנס אל גן החיות.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רק הם רשאים להיכנס.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התעוררה מהומה גדולה וכל החיות לא ידעו מי או מה.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אנא, עזרו לנו לגלות מי מבין בעלי החיים לגן החיות ייכנס.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השומר אף הדגיש כי תנועת החולם יכולה להופיע בראש או באמצע מילה. המשיך שומר גן החיות ואמר: כל אחת מהחיות תשמיע לעצמה את הצלילים המרכיבים את שמה ותנסה לזהות בקול רם האם בשמה תופיע תנועת חולם. גם אתם, תלמידים יקרים, נסו לשמוע. זמן מחשבה.</a:t>
            </a:r>
            <a:endParaRPr lang="x-none" sz="1200" b="0" kern="1200" dirty="0">
              <a:solidFill>
                <a:schemeClr val="tx1"/>
              </a:solidFill>
              <a:effectLst/>
              <a:latin typeface="+mn-lt"/>
              <a:ea typeface="+mn-ea"/>
              <a:cs typeface="+mn-cs"/>
            </a:endParaRPr>
          </a:p>
          <a:p>
            <a:pPr algn="r" rtl="0"/>
            <a:r>
              <a:rPr lang="x-none" sz="1200" b="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31</a:t>
            </a:fld>
            <a:endParaRPr lang="x-none"/>
          </a:p>
        </p:txBody>
      </p:sp>
    </p:spTree>
    <p:extLst>
      <p:ext uri="{BB962C8B-B14F-4D97-AF65-F5344CB8AC3E}">
        <p14:creationId xmlns:p14="http://schemas.microsoft.com/office/powerpoint/2010/main" val="3041537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b="0" kern="1200" dirty="0">
                <a:solidFill>
                  <a:schemeClr val="tx1"/>
                </a:solidFill>
                <a:effectLst/>
                <a:latin typeface="+mn-lt"/>
                <a:ea typeface="+mn-ea"/>
                <a:cs typeface="+mn-cs"/>
              </a:rPr>
              <a:t>אל גן החיות הגיעו חיות רבות: גדולות, קטנות, חיות מחמד, חיות טרף, בעלי כנף, יונקים, ואפילו בעלי חיים ימיים. כולם אצו רצו נחפזו כי להיכנס כולם רצו. אך בפתח שער גן החית עמד השומר ובקול נחרץ אמר: רק בעלי חיים אשר בשמם מופיע החולם יוכלו להיכנס אל גן החיות.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רק הם רשאים להיכנס.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התעוררה מהומה גדולה וכל החיות לא ידעו מי או מה.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אנא, עזרו לנו לגלות מי מבין בעלי החיים לגן החיות ייכנס.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השומר אף הדגיש כי תנועת החולם יכולה להופיע בראש או באמצע מילה. המשיך שומר גן החיות ואמר: כל אחת מהחיות תשמיע לעצמה את הצלילים המרכיבים את שמה ותנסה לזהות בקול רם האם בשמה תופיע תנועת חולם. גם אתם, תלמידים יקרים, נסו לשמוע. זמן מחשבה.</a:t>
            </a:r>
            <a:endParaRPr lang="x-none" sz="1200" b="0" kern="1200" dirty="0">
              <a:solidFill>
                <a:schemeClr val="tx1"/>
              </a:solidFill>
              <a:effectLst/>
              <a:latin typeface="+mn-lt"/>
              <a:ea typeface="+mn-ea"/>
              <a:cs typeface="+mn-cs"/>
            </a:endParaRPr>
          </a:p>
          <a:p>
            <a:pPr algn="r" rtl="0"/>
            <a:r>
              <a:rPr lang="x-none" sz="1200" b="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32</a:t>
            </a:fld>
            <a:endParaRPr lang="x-none"/>
          </a:p>
        </p:txBody>
      </p:sp>
    </p:spTree>
    <p:extLst>
      <p:ext uri="{BB962C8B-B14F-4D97-AF65-F5344CB8AC3E}">
        <p14:creationId xmlns:p14="http://schemas.microsoft.com/office/powerpoint/2010/main" val="25451925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b="0" kern="1200" dirty="0">
                <a:solidFill>
                  <a:schemeClr val="tx1"/>
                </a:solidFill>
                <a:effectLst/>
                <a:latin typeface="+mn-lt"/>
                <a:ea typeface="+mn-ea"/>
                <a:cs typeface="+mn-cs"/>
              </a:rPr>
              <a:t>אל גן החיות הגיעו חיות רבות: גדולות, קטנות, חיות מחמד, חיות טרף, בעלי כנף, יונקים, ואפילו בעלי חיים ימיים. כולם אצו רצו נחפזו כי להיכנס כולם רצו. אך בפתח שער גן החית עמד השומר ובקול נחרץ אמר: רק בעלי חיים אשר בשמם מופיע החולם יוכלו להיכנס אל גן החיות.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רק הם רשאים להיכנס.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התעוררה מהומה גדולה וכל החיות לא ידעו מי או מה.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אנא, עזרו לנו לגלות מי מבין בעלי החיים לגן החיות ייכנס.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השומר אף הדגיש כי תנועת החולם יכולה להופיע בראש או באמצע מילה. המשיך שומר גן החיות ואמר: כל אחת מהחיות תשמיע לעצמה את הצלילים המרכיבים את שמה ותנסה לזהות בקול רם האם בשמה תופיע תנועת חולם. גם אתם, תלמידים יקרים, נסו לשמוע. זמן מחשבה.</a:t>
            </a:r>
            <a:endParaRPr lang="x-none" sz="1200" b="0" kern="1200" dirty="0">
              <a:solidFill>
                <a:schemeClr val="tx1"/>
              </a:solidFill>
              <a:effectLst/>
              <a:latin typeface="+mn-lt"/>
              <a:ea typeface="+mn-ea"/>
              <a:cs typeface="+mn-cs"/>
            </a:endParaRPr>
          </a:p>
          <a:p>
            <a:pPr algn="r" rtl="0"/>
            <a:r>
              <a:rPr lang="x-none" sz="1200" b="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33</a:t>
            </a:fld>
            <a:endParaRPr lang="x-none"/>
          </a:p>
        </p:txBody>
      </p:sp>
    </p:spTree>
    <p:extLst>
      <p:ext uri="{BB962C8B-B14F-4D97-AF65-F5344CB8AC3E}">
        <p14:creationId xmlns:p14="http://schemas.microsoft.com/office/powerpoint/2010/main" val="3622226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b="0" kern="1200" dirty="0">
                <a:solidFill>
                  <a:schemeClr val="tx1"/>
                </a:solidFill>
                <a:effectLst/>
                <a:latin typeface="+mn-lt"/>
                <a:ea typeface="+mn-ea"/>
                <a:cs typeface="+mn-cs"/>
              </a:rPr>
              <a:t>אל גן החיות הגיעו חיות רבות: גדולות, קטנות, חיות מחמד, חיות טרף, בעלי כנף, יונקים, ואפילו בעלי חיים ימיים. כולם אצו רצו נחפזו כי להיכנס כולם רצו. אך בפתח שער גן החית עמד השומר ובקול נחרץ אמר: רק בעלי חיים אשר בשמם מופיע החולם יוכלו להיכנס אל גן החיות.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רק הם רשאים להיכנס.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התעוררה מהומה גדולה וכל החיות לא ידעו מי או מה.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אנא, עזרו לנו לגלות מי מבין בעלי החיים לגן החיות ייכנס.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השומר אף הדגיש כי תנועת החולם יכולה להופיע בראש או באמצע מילה. המשיך שומר גן החיות ואמר: כל אחת מהחיות תשמיע לעצמה את הצלילים המרכיבים את שמה ותנסה לזהות בקול רם האם בשמה תופיע תנועת חולם. גם אתם, תלמידים יקרים, נסו לשמוע. זמן מחשבה.</a:t>
            </a:r>
            <a:endParaRPr lang="x-none" sz="1200" b="0" kern="1200" dirty="0">
              <a:solidFill>
                <a:schemeClr val="tx1"/>
              </a:solidFill>
              <a:effectLst/>
              <a:latin typeface="+mn-lt"/>
              <a:ea typeface="+mn-ea"/>
              <a:cs typeface="+mn-cs"/>
            </a:endParaRPr>
          </a:p>
          <a:p>
            <a:pPr algn="r" rtl="0"/>
            <a:r>
              <a:rPr lang="x-none" sz="1200" b="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34</a:t>
            </a:fld>
            <a:endParaRPr lang="x-none"/>
          </a:p>
        </p:txBody>
      </p:sp>
    </p:spTree>
    <p:extLst>
      <p:ext uri="{BB962C8B-B14F-4D97-AF65-F5344CB8AC3E}">
        <p14:creationId xmlns:p14="http://schemas.microsoft.com/office/powerpoint/2010/main" val="3175169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b="0" kern="1200" dirty="0">
                <a:solidFill>
                  <a:schemeClr val="tx1"/>
                </a:solidFill>
                <a:effectLst/>
                <a:latin typeface="+mn-lt"/>
                <a:ea typeface="+mn-ea"/>
                <a:cs typeface="+mn-cs"/>
              </a:rPr>
              <a:t>אל גן החיות הגיעו חיות רבות: גדולות, קטנות, חיות מחמד, חיות טרף, בעלי כנף, יונקים, ואפילו בעלי חיים ימיים. כולם אצו רצו נחפזו כי להיכנס כולם רצו. אך בפתח שער גן החית עמד השומר ובקול נחרץ אמר: רק בעלי חיים אשר בשמם מופיע החולם יוכלו להיכנס אל גן החיות.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רק הם רשאים להיכנס.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התעוררה מהומה גדולה וכל החיות לא ידעו מי או מה.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אנא, עזרו לנו לגלות מי מבין בעלי החיים לגן החיות ייכנס.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השומר אף הדגיש כי תנועת החולם יכולה להופיע בראש או באמצע מילה. המשיך שומר גן החיות ואמר: כל אחת מהחיות תשמיע לעצמה את הצלילים המרכיבים את שמה ותנסה לזהות בקול רם האם בשמה תופיע תנועת חולם. גם אתם, תלמידים יקרים, נסו לשמוע. זמן מחשבה.</a:t>
            </a:r>
            <a:endParaRPr lang="x-none" sz="1200" b="0" kern="1200" dirty="0">
              <a:solidFill>
                <a:schemeClr val="tx1"/>
              </a:solidFill>
              <a:effectLst/>
              <a:latin typeface="+mn-lt"/>
              <a:ea typeface="+mn-ea"/>
              <a:cs typeface="+mn-cs"/>
            </a:endParaRPr>
          </a:p>
          <a:p>
            <a:pPr algn="r" rtl="0"/>
            <a:r>
              <a:rPr lang="x-none" sz="1200" b="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35</a:t>
            </a:fld>
            <a:endParaRPr lang="x-none"/>
          </a:p>
        </p:txBody>
      </p:sp>
    </p:spTree>
    <p:extLst>
      <p:ext uri="{BB962C8B-B14F-4D97-AF65-F5344CB8AC3E}">
        <p14:creationId xmlns:p14="http://schemas.microsoft.com/office/powerpoint/2010/main" val="774618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b="0" kern="1200" dirty="0">
                <a:solidFill>
                  <a:schemeClr val="tx1"/>
                </a:solidFill>
                <a:effectLst/>
                <a:latin typeface="+mn-lt"/>
                <a:ea typeface="+mn-ea"/>
                <a:cs typeface="+mn-cs"/>
              </a:rPr>
              <a:t>אל גן החיות הגיעו חיות רבות: גדולות, קטנות, חיות מחמד, חיות טרף, בעלי כנף, יונקים, ואפילו בעלי חיים ימיים. כולם אצו רצו נחפזו כי להיכנס כולם רצו. אך בפתח שער גן החית עמד השומר ובקול נחרץ אמר: רק בעלי חיים אשר בשמם מופיע החולם יוכלו להיכנס אל גן החיות.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רק הם רשאים להיכנס.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התעוררה מהומה גדולה וכל החיות לא ידעו מי או מה.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אנא, עזרו לנו לגלות מי מבין בעלי החיים לגן החיות ייכנס. </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השומר אף הדגיש כי תנועת החולם יכולה להופיע בראש או באמצע מילה. המשיך שומר גן החיות ואמר: כל אחת מהחיות תשמיע לעצמה את הצלילים המרכיבים את שמה ותנסה לזהות בקול רם האם בשמה תופיע תנועת חולם. גם אתם, תלמידים יקרים, נסו לשמוע. זמן מחשבה.</a:t>
            </a:r>
            <a:endParaRPr lang="x-none" sz="1200" b="0" kern="1200" dirty="0">
              <a:solidFill>
                <a:schemeClr val="tx1"/>
              </a:solidFill>
              <a:effectLst/>
              <a:latin typeface="+mn-lt"/>
              <a:ea typeface="+mn-ea"/>
              <a:cs typeface="+mn-cs"/>
            </a:endParaRPr>
          </a:p>
          <a:p>
            <a:pPr algn="r" rtl="0"/>
            <a:r>
              <a:rPr lang="x-none" sz="1200" b="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36</a:t>
            </a:fld>
            <a:endParaRPr lang="x-none"/>
          </a:p>
        </p:txBody>
      </p:sp>
    </p:spTree>
    <p:extLst>
      <p:ext uri="{BB962C8B-B14F-4D97-AF65-F5344CB8AC3E}">
        <p14:creationId xmlns:p14="http://schemas.microsoft.com/office/powerpoint/2010/main" val="2697781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kern="1200" dirty="0">
                <a:solidFill>
                  <a:schemeClr val="tx1"/>
                </a:solidFill>
                <a:effectLst/>
                <a:latin typeface="+mn-lt"/>
                <a:ea typeface="+mn-ea"/>
                <a:cs typeface="+mn-cs"/>
              </a:rPr>
              <a:t>אלה בעלי החיים שנכנסו אל גן החיות. בואו נבדוק את כרטיס הכניסה שלהם. נבדוק גם האם התנועה חולם מופיעה בראש או באמצע מילה.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וכעת אחוד לכם חידות ואתם תצטרכו לגלות את שמה של החיה אשר עונה לחידה.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יש מקבץ חידות בכרטיסיות וקובייה. צריך להטיל קובייה ולפי המספר לגלות את החידה.</a:t>
            </a:r>
            <a:endParaRPr lang="x-none" sz="1200" kern="1200" dirty="0">
              <a:solidFill>
                <a:schemeClr val="tx1"/>
              </a:solidFill>
              <a:effectLst/>
              <a:latin typeface="+mn-lt"/>
              <a:ea typeface="+mn-ea"/>
              <a:cs typeface="+mn-cs"/>
            </a:endParaRPr>
          </a:p>
          <a:p>
            <a:pPr algn="r" rtl="0"/>
            <a:r>
              <a:rPr lang="x-none" sz="1200" kern="1200" dirty="0">
                <a:solidFill>
                  <a:schemeClr val="tx1"/>
                </a:solidFill>
                <a:effectLst/>
                <a:latin typeface="+mn-lt"/>
                <a:ea typeface="+mn-ea"/>
                <a:cs typeface="+mn-cs"/>
              </a:rPr>
              <a:t> </a:t>
            </a:r>
          </a:p>
          <a:p>
            <a:pPr rtl="0"/>
            <a:endParaRPr lang="he-IL"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37</a:t>
            </a:fld>
            <a:endParaRPr lang="x-none"/>
          </a:p>
        </p:txBody>
      </p:sp>
    </p:spTree>
    <p:extLst>
      <p:ext uri="{BB962C8B-B14F-4D97-AF65-F5344CB8AC3E}">
        <p14:creationId xmlns:p14="http://schemas.microsoft.com/office/powerpoint/2010/main" val="7744330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kern="1200" dirty="0">
                <a:solidFill>
                  <a:schemeClr val="tx1"/>
                </a:solidFill>
                <a:effectLst/>
                <a:latin typeface="+mn-lt"/>
                <a:ea typeface="+mn-ea"/>
                <a:cs typeface="+mn-cs"/>
              </a:rPr>
              <a:t>מקווה שאתם עדיין איתי. עד עכשיו הייתם מצוינים.</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קדימה אל המשימה הבאה.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בואו נקרא אותה ביחד: נשלים את אחד מהצלילים הנתונים </a:t>
            </a:r>
            <a:r>
              <a:rPr lang="he-IL" sz="1200" kern="1200" dirty="0" err="1">
                <a:solidFill>
                  <a:schemeClr val="tx1"/>
                </a:solidFill>
                <a:effectLst/>
                <a:latin typeface="+mn-lt"/>
                <a:ea typeface="+mn-ea"/>
                <a:cs typeface="+mn-cs"/>
              </a:rPr>
              <a:t>שו</a:t>
            </a:r>
            <a:r>
              <a:rPr lang="he-IL" sz="1200" kern="1200" dirty="0">
                <a:solidFill>
                  <a:schemeClr val="tx1"/>
                </a:solidFill>
                <a:effectLst/>
                <a:latin typeface="+mn-lt"/>
                <a:ea typeface="+mn-ea"/>
                <a:cs typeface="+mn-cs"/>
              </a:rPr>
              <a:t> לו קו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את הצלילים.</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השלימו את הצלילים החסרים במילים.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כִתבו את המילה על הדף.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שוב לוודא שהתקבלה מילה עם משמעות.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זמן לביצוע...</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בואו נבדוק ביחד. בכל מילה ננסה את מגוון האפשרויות עד שנגיע למילה בעלת משמעות בשפה העברית. נשאל את עצמנו: יש או אין מילה כזאת בשפה העברית? מה דעתכם שאכתוב באפשרות האחרונה: חלב או לולב או שלב? מדוע לא? הרי יש מילה כזאת בעברית. אה... אך זה לא מה שנתבקשנו בהוראה. חייבים להישאר צמודים להוראות. בואו נבדוק את התשובות הנכונות:</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המלצה לכיתות הנמוכות: לשאול שאלות שמפעילות את התלמידים בסגנון הצגות ילדים/ערוץ הילדים, כמו למשל "איפה נמצא הכרטיס השני...? אני לא זוכר... אתם יודעים איפה הוא?"</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דוגמאות:</a:t>
            </a:r>
            <a:br>
              <a:rPr lang="he-IL" sz="1200"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hlinkClick r:id="rId3"/>
              </a:rPr>
              <a:t>https://www.youtube.com/watch?v=sGfdE0es80w</a:t>
            </a:r>
            <a:r>
              <a:rPr lang="x-none" sz="1200"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תוכנית בישול לילדים. מדברים עם הילדים לאורך השיעור ושואלים אותם שאלות.</a:t>
            </a:r>
            <a:endParaRPr lang="x-none" sz="1200" kern="1200" dirty="0">
              <a:solidFill>
                <a:schemeClr val="tx1"/>
              </a:solidFill>
              <a:effectLst/>
              <a:latin typeface="+mn-lt"/>
              <a:ea typeface="+mn-ea"/>
              <a:cs typeface="+mn-cs"/>
            </a:endParaRPr>
          </a:p>
          <a:p>
            <a:pPr algn="r" rtl="0"/>
            <a:r>
              <a:rPr lang="en-US" sz="1200" kern="1200" dirty="0">
                <a:solidFill>
                  <a:schemeClr val="tx1"/>
                </a:solidFill>
                <a:effectLst/>
                <a:latin typeface="+mn-lt"/>
                <a:ea typeface="+mn-ea"/>
                <a:cs typeface="+mn-cs"/>
              </a:rPr>
              <a:t>art attack : </a:t>
            </a:r>
            <a:r>
              <a:rPr lang="en-US" sz="1200" u="sng" kern="1200" dirty="0">
                <a:solidFill>
                  <a:schemeClr val="tx1"/>
                </a:solidFill>
                <a:effectLst/>
                <a:latin typeface="+mn-lt"/>
                <a:ea typeface="+mn-ea"/>
                <a:cs typeface="+mn-cs"/>
                <a:hlinkClick r:id="rId4"/>
              </a:rPr>
              <a:t>https://www.youtube.com/watch?v=QX013_tz4rM</a:t>
            </a:r>
            <a:endParaRPr lang="x-none" sz="1200" kern="1200" dirty="0">
              <a:solidFill>
                <a:schemeClr val="tx1"/>
              </a:solidFill>
              <a:effectLst/>
              <a:latin typeface="+mn-lt"/>
              <a:ea typeface="+mn-ea"/>
              <a:cs typeface="+mn-cs"/>
            </a:endParaRPr>
          </a:p>
          <a:p>
            <a:pPr algn="r" rtl="0"/>
            <a:r>
              <a:rPr lang="x-none" sz="120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38</a:t>
            </a:fld>
            <a:endParaRPr lang="x-none"/>
          </a:p>
        </p:txBody>
      </p:sp>
    </p:spTree>
    <p:extLst>
      <p:ext uri="{BB962C8B-B14F-4D97-AF65-F5344CB8AC3E}">
        <p14:creationId xmlns:p14="http://schemas.microsoft.com/office/powerpoint/2010/main" val="32272951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kern="1200" dirty="0">
                <a:solidFill>
                  <a:schemeClr val="tx1"/>
                </a:solidFill>
                <a:effectLst/>
                <a:latin typeface="+mn-lt"/>
                <a:ea typeface="+mn-ea"/>
                <a:cs typeface="+mn-cs"/>
              </a:rPr>
              <a:t>מקווה שאתם עדיין איתי. עד עכשיו הייתם מצוינים.</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קדימה אל המשימה הבאה.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בואו נקרא אותה ביחד: נשלים את אחד מהצלילים הנתונים </a:t>
            </a:r>
            <a:r>
              <a:rPr lang="he-IL" sz="1200" kern="1200" dirty="0" err="1">
                <a:solidFill>
                  <a:schemeClr val="tx1"/>
                </a:solidFill>
                <a:effectLst/>
                <a:latin typeface="+mn-lt"/>
                <a:ea typeface="+mn-ea"/>
                <a:cs typeface="+mn-cs"/>
              </a:rPr>
              <a:t>שו</a:t>
            </a:r>
            <a:r>
              <a:rPr lang="he-IL" sz="1200" kern="1200" dirty="0">
                <a:solidFill>
                  <a:schemeClr val="tx1"/>
                </a:solidFill>
                <a:effectLst/>
                <a:latin typeface="+mn-lt"/>
                <a:ea typeface="+mn-ea"/>
                <a:cs typeface="+mn-cs"/>
              </a:rPr>
              <a:t> לו קו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את הצלילים.</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השלימו את הצלילים החסרים במילים.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כִתבו את המילה על הדף.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שוב לוודא שהתקבלה מילה עם משמעות.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זמן לביצוע...</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בואו נבדוק ביחד. בכל מילה ננסה את מגוון האפשרויות עד שנגיע למילה בעלת משמעות בשפה העברית. נשאל את עצמנו: יש או אין מילה כזאת בשפה העברית? מה דעתכם שאכתוב באפשרות האחרונה: חלב או לולב או שלב? מדוע לא? הרי יש מילה כזאת בעברית. אה... אך זה לא מה שנתבקשנו בהוראה. חייבים להישאר צמודים להוראות. בואו נבדוק את התשובות הנכונות:</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המלצה לכיתות הנמוכות: לשאול שאלות שמפעילות את התלמידים בסגנון הצגות ילדים/ערוץ הילדים, כמו למשל "איפה נמצא הכרטיס השני...? אני לא זוכר... אתם יודעים איפה הוא?"</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דוגמאות:</a:t>
            </a:r>
            <a:br>
              <a:rPr lang="he-IL" sz="1200"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hlinkClick r:id="rId3"/>
              </a:rPr>
              <a:t>https://www.youtube.com/watch?v=sGfdE0es80w</a:t>
            </a:r>
            <a:r>
              <a:rPr lang="x-none" sz="1200"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תוכנית בישול לילדים. מדברים עם הילדים לאורך השיעור ושואלים אותם שאלות.</a:t>
            </a:r>
            <a:endParaRPr lang="x-none" sz="1200" kern="1200" dirty="0">
              <a:solidFill>
                <a:schemeClr val="tx1"/>
              </a:solidFill>
              <a:effectLst/>
              <a:latin typeface="+mn-lt"/>
              <a:ea typeface="+mn-ea"/>
              <a:cs typeface="+mn-cs"/>
            </a:endParaRPr>
          </a:p>
          <a:p>
            <a:pPr algn="r" rtl="0"/>
            <a:r>
              <a:rPr lang="en-US" sz="1200" kern="1200" dirty="0">
                <a:solidFill>
                  <a:schemeClr val="tx1"/>
                </a:solidFill>
                <a:effectLst/>
                <a:latin typeface="+mn-lt"/>
                <a:ea typeface="+mn-ea"/>
                <a:cs typeface="+mn-cs"/>
              </a:rPr>
              <a:t>art attack : </a:t>
            </a:r>
            <a:r>
              <a:rPr lang="en-US" sz="1200" u="sng" kern="1200" dirty="0">
                <a:solidFill>
                  <a:schemeClr val="tx1"/>
                </a:solidFill>
                <a:effectLst/>
                <a:latin typeface="+mn-lt"/>
                <a:ea typeface="+mn-ea"/>
                <a:cs typeface="+mn-cs"/>
                <a:hlinkClick r:id="rId4"/>
              </a:rPr>
              <a:t>https://www.youtube.com/watch?v=QX013_tz4rM</a:t>
            </a:r>
            <a:endParaRPr lang="x-none" sz="1200" kern="1200" dirty="0">
              <a:solidFill>
                <a:schemeClr val="tx1"/>
              </a:solidFill>
              <a:effectLst/>
              <a:latin typeface="+mn-lt"/>
              <a:ea typeface="+mn-ea"/>
              <a:cs typeface="+mn-cs"/>
            </a:endParaRPr>
          </a:p>
          <a:p>
            <a:pPr algn="r" rtl="0"/>
            <a:r>
              <a:rPr lang="x-none" sz="120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39</a:t>
            </a:fld>
            <a:endParaRPr lang="x-none"/>
          </a:p>
        </p:txBody>
      </p:sp>
    </p:spTree>
    <p:extLst>
      <p:ext uri="{BB962C8B-B14F-4D97-AF65-F5344CB8AC3E}">
        <p14:creationId xmlns:p14="http://schemas.microsoft.com/office/powerpoint/2010/main" val="10557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משך השקף: עד שתי דקות</a:t>
            </a:r>
          </a:p>
          <a:p>
            <a:pPr algn="r" rtl="1"/>
            <a:r>
              <a:rPr lang="he-IL" sz="3600" b="0" dirty="0">
                <a:cs typeface="+mn-cs"/>
              </a:rPr>
              <a:t>היה הייתה נקודה שובבה שביום בהיר אחד קפצה מהקופסה והלכה לה לאיטה. בדרך פגשה צורות שונות שאלה אותן:  מי אתן?</a:t>
            </a:r>
          </a:p>
          <a:p>
            <a:pPr algn="r" rtl="1"/>
            <a:r>
              <a:rPr lang="he-IL" sz="3600" b="0" dirty="0">
                <a:cs typeface="+mn-cs"/>
              </a:rPr>
              <a:t>ענו לה:</a:t>
            </a:r>
            <a:r>
              <a:rPr lang="he-IL" sz="3600" b="0" baseline="0" dirty="0">
                <a:cs typeface="+mn-cs"/>
              </a:rPr>
              <a:t> </a:t>
            </a:r>
            <a:r>
              <a:rPr lang="he-IL" sz="3600" b="0" dirty="0">
                <a:cs typeface="+mn-cs"/>
              </a:rPr>
              <a:t>אנחנו לא סתם צורות אנחנו אותיות. </a:t>
            </a:r>
          </a:p>
          <a:p>
            <a:pPr algn="r" rtl="1"/>
            <a:r>
              <a:rPr lang="he-IL" sz="3600" b="0" dirty="0">
                <a:cs typeface="+mn-cs"/>
              </a:rPr>
              <a:t>שאלה הנקודה השובבה: תוכלו לומר לי את שמכן?</a:t>
            </a:r>
          </a:p>
          <a:p>
            <a:pPr algn="r" rtl="1"/>
            <a:r>
              <a:rPr lang="he-IL" sz="3600" b="0" dirty="0">
                <a:cs typeface="+mn-cs"/>
              </a:rPr>
              <a:t>והאותיות השיבו לה בנימוס. </a:t>
            </a:r>
          </a:p>
          <a:p>
            <a:pPr algn="r" rtl="1"/>
            <a:r>
              <a:rPr lang="he-IL" sz="3600" b="0" dirty="0">
                <a:cs typeface="+mn-cs"/>
              </a:rPr>
              <a:t>הנקודה השובבה קפצה ונעמדה מתחת האותיות. היא דגדגה אותן וגרמה להן לחייך.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4</a:t>
            </a:fld>
            <a:endParaRPr lang="x-none"/>
          </a:p>
        </p:txBody>
      </p:sp>
    </p:spTree>
    <p:extLst>
      <p:ext uri="{BB962C8B-B14F-4D97-AF65-F5344CB8AC3E}">
        <p14:creationId xmlns:p14="http://schemas.microsoft.com/office/powerpoint/2010/main" val="365793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kern="1200" dirty="0">
                <a:solidFill>
                  <a:schemeClr val="tx1"/>
                </a:solidFill>
                <a:effectLst/>
                <a:latin typeface="+mn-lt"/>
                <a:ea typeface="+mn-ea"/>
                <a:cs typeface="+mn-cs"/>
              </a:rPr>
              <a:t>מקווה שאתם עדיין איתי. עד עכשיו הייתם מצוינים.</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קדימה אל המשימה הבאה.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בואו נקרא אותה ביחד: נשלים את אחד מהצלילים הנתונים </a:t>
            </a:r>
            <a:r>
              <a:rPr lang="he-IL" sz="1200" kern="1200" dirty="0" err="1">
                <a:solidFill>
                  <a:schemeClr val="tx1"/>
                </a:solidFill>
                <a:effectLst/>
                <a:latin typeface="+mn-lt"/>
                <a:ea typeface="+mn-ea"/>
                <a:cs typeface="+mn-cs"/>
              </a:rPr>
              <a:t>שו</a:t>
            </a:r>
            <a:r>
              <a:rPr lang="he-IL" sz="1200" kern="1200" dirty="0">
                <a:solidFill>
                  <a:schemeClr val="tx1"/>
                </a:solidFill>
                <a:effectLst/>
                <a:latin typeface="+mn-lt"/>
                <a:ea typeface="+mn-ea"/>
                <a:cs typeface="+mn-cs"/>
              </a:rPr>
              <a:t> לו קו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את הצלילים.</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השלימו את הצלילים החסרים במילים.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כִתבו את המילה על הדף.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שוב לוודא שהתקבלה מילה עם משמעות.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זמן לביצוע...</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בואו נבדוק ביחד. בכל מילה ננסה את מגוון האפשרויות עד שנגיע למילה בעלת משמעות בשפה העברית. נשאל את עצמנו: יש או אין מילה כזאת בשפה העברית? מה דעתכם שאכתוב באפשרות האחרונה: חלב או לולב או שלב? מדוע לא? הרי יש מילה כזאת בעברית. אה... אך זה לא מה שנתבקשנו בהוראה. חייבים להישאר צמודים להוראות. בואו נבדוק את התשובות הנכונות:</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המלצה לכיתות הנמוכות: לשאול שאלות שמפעילות את התלמידים בסגנון הצגות ילדים/ערוץ הילדים, כמו למשל "איפה נמצא הכרטיס השני...? אני לא זוכר... אתם יודעים איפה הוא?"</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דוגמאות:</a:t>
            </a:r>
            <a:br>
              <a:rPr lang="he-IL" sz="1200"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hlinkClick r:id="rId3"/>
              </a:rPr>
              <a:t>https://www.youtube.com/watch?v=sGfdE0es80w</a:t>
            </a:r>
            <a:r>
              <a:rPr lang="x-none" sz="1200"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תוכנית בישול לילדים. מדברים עם הילדים לאורך השיעור ושואלים אותם שאלות.</a:t>
            </a:r>
            <a:endParaRPr lang="x-none" sz="1200" kern="1200" dirty="0">
              <a:solidFill>
                <a:schemeClr val="tx1"/>
              </a:solidFill>
              <a:effectLst/>
              <a:latin typeface="+mn-lt"/>
              <a:ea typeface="+mn-ea"/>
              <a:cs typeface="+mn-cs"/>
            </a:endParaRPr>
          </a:p>
          <a:p>
            <a:pPr algn="r" rtl="0"/>
            <a:r>
              <a:rPr lang="en-US" sz="1200" kern="1200" dirty="0">
                <a:solidFill>
                  <a:schemeClr val="tx1"/>
                </a:solidFill>
                <a:effectLst/>
                <a:latin typeface="+mn-lt"/>
                <a:ea typeface="+mn-ea"/>
                <a:cs typeface="+mn-cs"/>
              </a:rPr>
              <a:t>art attack : </a:t>
            </a:r>
            <a:r>
              <a:rPr lang="en-US" sz="1200" u="sng" kern="1200" dirty="0">
                <a:solidFill>
                  <a:schemeClr val="tx1"/>
                </a:solidFill>
                <a:effectLst/>
                <a:latin typeface="+mn-lt"/>
                <a:ea typeface="+mn-ea"/>
                <a:cs typeface="+mn-cs"/>
                <a:hlinkClick r:id="rId4"/>
              </a:rPr>
              <a:t>https://www.youtube.com/watch?v=QX013_tz4rM</a:t>
            </a:r>
            <a:endParaRPr lang="x-none" sz="1200" kern="1200" dirty="0">
              <a:solidFill>
                <a:schemeClr val="tx1"/>
              </a:solidFill>
              <a:effectLst/>
              <a:latin typeface="+mn-lt"/>
              <a:ea typeface="+mn-ea"/>
              <a:cs typeface="+mn-cs"/>
            </a:endParaRPr>
          </a:p>
          <a:p>
            <a:pPr algn="r" rtl="0"/>
            <a:r>
              <a:rPr lang="x-none" sz="120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40</a:t>
            </a:fld>
            <a:endParaRPr lang="x-none"/>
          </a:p>
        </p:txBody>
      </p:sp>
    </p:spTree>
    <p:extLst>
      <p:ext uri="{BB962C8B-B14F-4D97-AF65-F5344CB8AC3E}">
        <p14:creationId xmlns:p14="http://schemas.microsoft.com/office/powerpoint/2010/main" val="32652803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kern="1200" dirty="0">
                <a:solidFill>
                  <a:schemeClr val="tx1"/>
                </a:solidFill>
                <a:effectLst/>
                <a:latin typeface="+mn-lt"/>
                <a:ea typeface="+mn-ea"/>
                <a:cs typeface="+mn-cs"/>
              </a:rPr>
              <a:t>מקווה שאתם עדיין איתי. עד עכשיו הייתם מצוינים.</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קדימה אל המשימה הבאה.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בואו נקרא אותה ביחד: נשלים את אחד מהצלילים הנתונים </a:t>
            </a:r>
            <a:r>
              <a:rPr lang="he-IL" sz="1200" kern="1200" dirty="0" err="1">
                <a:solidFill>
                  <a:schemeClr val="tx1"/>
                </a:solidFill>
                <a:effectLst/>
                <a:latin typeface="+mn-lt"/>
                <a:ea typeface="+mn-ea"/>
                <a:cs typeface="+mn-cs"/>
              </a:rPr>
              <a:t>שו</a:t>
            </a:r>
            <a:r>
              <a:rPr lang="he-IL" sz="1200" kern="1200" dirty="0">
                <a:solidFill>
                  <a:schemeClr val="tx1"/>
                </a:solidFill>
                <a:effectLst/>
                <a:latin typeface="+mn-lt"/>
                <a:ea typeface="+mn-ea"/>
                <a:cs typeface="+mn-cs"/>
              </a:rPr>
              <a:t> לו קו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את הצלילים.</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השלימו את הצלילים החסרים במילים.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כִתבו את המילה על הדף.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שוב לוודא שהתקבלה מילה עם משמעות.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זמן לביצוע...</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בואו נבדוק ביחד. בכל מילה ננסה את מגוון האפשרויות עד שנגיע למילה בעלת משמעות בשפה העברית. נשאל את עצמנו: יש או אין מילה כזאת בשפה העברית? מה דעתכם שאכתוב באפשרות האחרונה: חלב או לולב או שלב? מדוע לא? הרי יש מילה כזאת בעברית. אה... אך זה לא מה שנתבקשנו בהוראה. חייבים להישאר צמודים להוראות. בואו נבדוק את התשובות הנכונות:</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המלצה לכיתות הנמוכות: לשאול שאלות שמפעילות את התלמידים בסגנון הצגות ילדים/ערוץ הילדים, כמו למשל "איפה נמצא הכרטיס השני...? אני לא זוכר... אתם יודעים איפה הוא?"</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דוגמאות:</a:t>
            </a:r>
            <a:br>
              <a:rPr lang="he-IL" sz="1200"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hlinkClick r:id="rId3"/>
              </a:rPr>
              <a:t>https://www.youtube.com/watch?v=sGfdE0es80w</a:t>
            </a:r>
            <a:r>
              <a:rPr lang="x-none" sz="1200"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תוכנית בישול לילדים. מדברים עם הילדים לאורך השיעור ושואלים אותם שאלות.</a:t>
            </a:r>
            <a:endParaRPr lang="x-none" sz="1200" kern="1200" dirty="0">
              <a:solidFill>
                <a:schemeClr val="tx1"/>
              </a:solidFill>
              <a:effectLst/>
              <a:latin typeface="+mn-lt"/>
              <a:ea typeface="+mn-ea"/>
              <a:cs typeface="+mn-cs"/>
            </a:endParaRPr>
          </a:p>
          <a:p>
            <a:pPr algn="r" rtl="0"/>
            <a:r>
              <a:rPr lang="en-US" sz="1200" kern="1200" dirty="0">
                <a:solidFill>
                  <a:schemeClr val="tx1"/>
                </a:solidFill>
                <a:effectLst/>
                <a:latin typeface="+mn-lt"/>
                <a:ea typeface="+mn-ea"/>
                <a:cs typeface="+mn-cs"/>
              </a:rPr>
              <a:t>art attack : </a:t>
            </a:r>
            <a:r>
              <a:rPr lang="en-US" sz="1200" u="sng" kern="1200" dirty="0">
                <a:solidFill>
                  <a:schemeClr val="tx1"/>
                </a:solidFill>
                <a:effectLst/>
                <a:latin typeface="+mn-lt"/>
                <a:ea typeface="+mn-ea"/>
                <a:cs typeface="+mn-cs"/>
                <a:hlinkClick r:id="rId4"/>
              </a:rPr>
              <a:t>https://www.youtube.com/watch?v=QX013_tz4rM</a:t>
            </a:r>
            <a:endParaRPr lang="x-none" sz="1200" kern="1200" dirty="0">
              <a:solidFill>
                <a:schemeClr val="tx1"/>
              </a:solidFill>
              <a:effectLst/>
              <a:latin typeface="+mn-lt"/>
              <a:ea typeface="+mn-ea"/>
              <a:cs typeface="+mn-cs"/>
            </a:endParaRPr>
          </a:p>
          <a:p>
            <a:pPr algn="r" rtl="0"/>
            <a:r>
              <a:rPr lang="x-none" sz="120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41</a:t>
            </a:fld>
            <a:endParaRPr lang="x-none"/>
          </a:p>
        </p:txBody>
      </p:sp>
    </p:spTree>
    <p:extLst>
      <p:ext uri="{BB962C8B-B14F-4D97-AF65-F5344CB8AC3E}">
        <p14:creationId xmlns:p14="http://schemas.microsoft.com/office/powerpoint/2010/main" val="24230628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kern="1200" dirty="0">
                <a:solidFill>
                  <a:schemeClr val="tx1"/>
                </a:solidFill>
                <a:effectLst/>
                <a:latin typeface="+mn-lt"/>
                <a:ea typeface="+mn-ea"/>
                <a:cs typeface="+mn-cs"/>
              </a:rPr>
              <a:t>מקווה שאתם עדיין איתי. עד עכשיו הייתם מצוינים.</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קדימה אל המשימה הבאה.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בואו נקרא אותה ביחד: נשלים את אחד מהצלילים הנתונים </a:t>
            </a:r>
            <a:r>
              <a:rPr lang="he-IL" sz="1200" kern="1200" dirty="0" err="1">
                <a:solidFill>
                  <a:schemeClr val="tx1"/>
                </a:solidFill>
                <a:effectLst/>
                <a:latin typeface="+mn-lt"/>
                <a:ea typeface="+mn-ea"/>
                <a:cs typeface="+mn-cs"/>
              </a:rPr>
              <a:t>שו</a:t>
            </a:r>
            <a:r>
              <a:rPr lang="he-IL" sz="1200" kern="1200" dirty="0">
                <a:solidFill>
                  <a:schemeClr val="tx1"/>
                </a:solidFill>
                <a:effectLst/>
                <a:latin typeface="+mn-lt"/>
                <a:ea typeface="+mn-ea"/>
                <a:cs typeface="+mn-cs"/>
              </a:rPr>
              <a:t> לו קו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את הצלילים.</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השלימו את הצלילים החסרים במילים.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כִתבו את המילה על הדף.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שוב לוודא שהתקבלה מילה עם משמעות.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זמן לביצוע...</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בואו נבדוק ביחד. בכל מילה ננסה את מגוון האפשרויות עד שנגיע למילה בעלת משמעות בשפה העברית. נשאל את עצמנו: יש או אין מילה כזאת בשפה העברית? מה דעתכם שאכתוב באפשרות האחרונה: חלב או לולב או שלב? מדוע לא? הרי יש מילה כזאת בעברית. אה... אך זה לא מה שנתבקשנו בהוראה. חייבים להישאר צמודים להוראות. בואו נבדוק את התשובות הנכונות:</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המלצה לכיתות הנמוכות: לשאול שאלות שמפעילות את התלמידים בסגנון הצגות ילדים/ערוץ הילדים, כמו למשל "איפה נמצא הכרטיס השני...? אני לא זוכר... אתם יודעים איפה הוא?"</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דוגמאות:</a:t>
            </a:r>
            <a:br>
              <a:rPr lang="he-IL" sz="1200"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hlinkClick r:id="rId3"/>
              </a:rPr>
              <a:t>https://www.youtube.com/watch?v=sGfdE0es80w</a:t>
            </a:r>
            <a:r>
              <a:rPr lang="x-none" sz="1200"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תוכנית בישול לילדים. מדברים עם הילדים לאורך השיעור ושואלים אותם שאלות.</a:t>
            </a:r>
            <a:endParaRPr lang="x-none" sz="1200" kern="1200" dirty="0">
              <a:solidFill>
                <a:schemeClr val="tx1"/>
              </a:solidFill>
              <a:effectLst/>
              <a:latin typeface="+mn-lt"/>
              <a:ea typeface="+mn-ea"/>
              <a:cs typeface="+mn-cs"/>
            </a:endParaRPr>
          </a:p>
          <a:p>
            <a:pPr algn="r" rtl="0"/>
            <a:r>
              <a:rPr lang="en-US" sz="1200" kern="1200" dirty="0">
                <a:solidFill>
                  <a:schemeClr val="tx1"/>
                </a:solidFill>
                <a:effectLst/>
                <a:latin typeface="+mn-lt"/>
                <a:ea typeface="+mn-ea"/>
                <a:cs typeface="+mn-cs"/>
              </a:rPr>
              <a:t>art attack : </a:t>
            </a:r>
            <a:r>
              <a:rPr lang="en-US" sz="1200" u="sng" kern="1200" dirty="0">
                <a:solidFill>
                  <a:schemeClr val="tx1"/>
                </a:solidFill>
                <a:effectLst/>
                <a:latin typeface="+mn-lt"/>
                <a:ea typeface="+mn-ea"/>
                <a:cs typeface="+mn-cs"/>
                <a:hlinkClick r:id="rId4"/>
              </a:rPr>
              <a:t>https://www.youtube.com/watch?v=QX013_tz4rM</a:t>
            </a:r>
            <a:endParaRPr lang="x-none" sz="1200" kern="1200" dirty="0">
              <a:solidFill>
                <a:schemeClr val="tx1"/>
              </a:solidFill>
              <a:effectLst/>
              <a:latin typeface="+mn-lt"/>
              <a:ea typeface="+mn-ea"/>
              <a:cs typeface="+mn-cs"/>
            </a:endParaRPr>
          </a:p>
          <a:p>
            <a:pPr algn="r" rtl="0"/>
            <a:r>
              <a:rPr lang="x-none" sz="120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42</a:t>
            </a:fld>
            <a:endParaRPr lang="x-none"/>
          </a:p>
        </p:txBody>
      </p:sp>
    </p:spTree>
    <p:extLst>
      <p:ext uri="{BB962C8B-B14F-4D97-AF65-F5344CB8AC3E}">
        <p14:creationId xmlns:p14="http://schemas.microsoft.com/office/powerpoint/2010/main" val="887402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kern="1200" dirty="0">
                <a:solidFill>
                  <a:schemeClr val="tx1"/>
                </a:solidFill>
                <a:effectLst/>
                <a:latin typeface="+mn-lt"/>
                <a:ea typeface="+mn-ea"/>
                <a:cs typeface="+mn-cs"/>
              </a:rPr>
              <a:t>מקווה שאתם עדיין איתי. עד עכשיו הייתם מצוינים.</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קדימה אל המשימה הבאה.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בואו נקרא אותה ביחד: נשלים את אחד מהצלילים הנתונים </a:t>
            </a:r>
            <a:r>
              <a:rPr lang="he-IL" sz="1200" kern="1200" dirty="0" err="1">
                <a:solidFill>
                  <a:schemeClr val="tx1"/>
                </a:solidFill>
                <a:effectLst/>
                <a:latin typeface="+mn-lt"/>
                <a:ea typeface="+mn-ea"/>
                <a:cs typeface="+mn-cs"/>
              </a:rPr>
              <a:t>שו</a:t>
            </a:r>
            <a:r>
              <a:rPr lang="he-IL" sz="1200" kern="1200" dirty="0">
                <a:solidFill>
                  <a:schemeClr val="tx1"/>
                </a:solidFill>
                <a:effectLst/>
                <a:latin typeface="+mn-lt"/>
                <a:ea typeface="+mn-ea"/>
                <a:cs typeface="+mn-cs"/>
              </a:rPr>
              <a:t> לו קו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את הצלילים.</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השלימו את הצלילים החסרים במילים.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כִתבו את המילה על הדף.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שוב לוודא שהתקבלה מילה עם משמעות.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זמן לביצוע...</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בואו נבדוק ביחד. בכל מילה ננסה את מגוון האפשרויות עד שנגיע למילה בעלת משמעות בשפה העברית. נשאל את עצמנו: יש או אין מילה כזאת בשפה העברית? מה דעתכם שאכתוב באפשרות האחרונה: חלב או לולב או שלב? מדוע לא? הרי יש מילה כזאת בעברית. אה... אך זה לא מה שנתבקשנו בהוראה. חייבים להישאר צמודים להוראות. בואו נבדוק את התשובות הנכונות:</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המלצה לכיתות הנמוכות: לשאול שאלות שמפעילות את התלמידים בסגנון הצגות ילדים/ערוץ הילדים, כמו למשל "איפה נמצא הכרטיס השני...? אני לא זוכר... אתם יודעים איפה הוא?"</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דוגמאות:</a:t>
            </a:r>
            <a:br>
              <a:rPr lang="he-IL" sz="1200"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hlinkClick r:id="rId3"/>
              </a:rPr>
              <a:t>https://www.youtube.com/watch?v=sGfdE0es80w</a:t>
            </a:r>
            <a:r>
              <a:rPr lang="x-none" sz="1200"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תוכנית בישול לילדים. מדברים עם הילדים לאורך השיעור ושואלים אותם שאלות.</a:t>
            </a:r>
            <a:endParaRPr lang="x-none" sz="1200" kern="1200" dirty="0">
              <a:solidFill>
                <a:schemeClr val="tx1"/>
              </a:solidFill>
              <a:effectLst/>
              <a:latin typeface="+mn-lt"/>
              <a:ea typeface="+mn-ea"/>
              <a:cs typeface="+mn-cs"/>
            </a:endParaRPr>
          </a:p>
          <a:p>
            <a:pPr algn="r" rtl="0"/>
            <a:r>
              <a:rPr lang="en-US" sz="1200" kern="1200" dirty="0">
                <a:solidFill>
                  <a:schemeClr val="tx1"/>
                </a:solidFill>
                <a:effectLst/>
                <a:latin typeface="+mn-lt"/>
                <a:ea typeface="+mn-ea"/>
                <a:cs typeface="+mn-cs"/>
              </a:rPr>
              <a:t>art attack : </a:t>
            </a:r>
            <a:r>
              <a:rPr lang="en-US" sz="1200" u="sng" kern="1200" dirty="0">
                <a:solidFill>
                  <a:schemeClr val="tx1"/>
                </a:solidFill>
                <a:effectLst/>
                <a:latin typeface="+mn-lt"/>
                <a:ea typeface="+mn-ea"/>
                <a:cs typeface="+mn-cs"/>
                <a:hlinkClick r:id="rId4"/>
              </a:rPr>
              <a:t>https://www.youtube.com/watch?v=QX013_tz4rM</a:t>
            </a:r>
            <a:endParaRPr lang="x-none" sz="1200" kern="1200" dirty="0">
              <a:solidFill>
                <a:schemeClr val="tx1"/>
              </a:solidFill>
              <a:effectLst/>
              <a:latin typeface="+mn-lt"/>
              <a:ea typeface="+mn-ea"/>
              <a:cs typeface="+mn-cs"/>
            </a:endParaRPr>
          </a:p>
          <a:p>
            <a:pPr algn="r" rtl="0"/>
            <a:r>
              <a:rPr lang="x-none" sz="120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43</a:t>
            </a:fld>
            <a:endParaRPr lang="x-none"/>
          </a:p>
        </p:txBody>
      </p:sp>
    </p:spTree>
    <p:extLst>
      <p:ext uri="{BB962C8B-B14F-4D97-AF65-F5344CB8AC3E}">
        <p14:creationId xmlns:p14="http://schemas.microsoft.com/office/powerpoint/2010/main" val="36014842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kern="1200" dirty="0">
                <a:solidFill>
                  <a:schemeClr val="tx1"/>
                </a:solidFill>
                <a:effectLst/>
                <a:latin typeface="+mn-lt"/>
                <a:ea typeface="+mn-ea"/>
                <a:cs typeface="+mn-cs"/>
              </a:rPr>
              <a:t>מקווה שאתם עדיין איתי. עד עכשיו הייתם מצוינים.</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קדימה אל המשימה הבאה.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בואו נקרא אותה ביחד: נשלים את אחד מהצלילים הנתונים </a:t>
            </a:r>
            <a:r>
              <a:rPr lang="he-IL" sz="1200" kern="1200" dirty="0" err="1">
                <a:solidFill>
                  <a:schemeClr val="tx1"/>
                </a:solidFill>
                <a:effectLst/>
                <a:latin typeface="+mn-lt"/>
                <a:ea typeface="+mn-ea"/>
                <a:cs typeface="+mn-cs"/>
              </a:rPr>
              <a:t>שו</a:t>
            </a:r>
            <a:r>
              <a:rPr lang="he-IL" sz="1200" kern="1200" dirty="0">
                <a:solidFill>
                  <a:schemeClr val="tx1"/>
                </a:solidFill>
                <a:effectLst/>
                <a:latin typeface="+mn-lt"/>
                <a:ea typeface="+mn-ea"/>
                <a:cs typeface="+mn-cs"/>
              </a:rPr>
              <a:t> לו קו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את הצלילים.</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השלימו את הצלילים החסרים במילים.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כִתבו את המילה על הדף.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שוב לוודא שהתקבלה מילה עם משמעות.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זמן לביצוע...</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בואו נבדוק ביחד. בכל מילה ננסה את מגוון האפשרויות עד שנגיע למילה בעלת משמעות בשפה העברית. נשאל את עצמנו: יש או אין מילה כזאת בשפה העברית? מה דעתכם שאכתוב באפשרות האחרונה: חלב או לולב או שלב? מדוע לא? הרי יש מילה כזאת בעברית. אה... אך זה לא מה שנתבקשנו בהוראה. חייבים להישאר צמודים להוראות. בואו נבדוק את התשובות הנכונות:</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המלצה לכיתות הנמוכות: לשאול שאלות שמפעילות את התלמידים בסגנון הצגות ילדים/ערוץ הילדים, כמו למשל "איפה נמצא הכרטיס השני...? אני לא זוכר... אתם יודעים איפה הוא?"</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דוגמאות:</a:t>
            </a:r>
            <a:br>
              <a:rPr lang="he-IL" sz="1200"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hlinkClick r:id="rId3"/>
              </a:rPr>
              <a:t>https://www.youtube.com/watch?v=sGfdE0es80w</a:t>
            </a:r>
            <a:r>
              <a:rPr lang="x-none" sz="1200"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תוכנית בישול לילדים. מדברים עם הילדים לאורך השיעור ושואלים אותם שאלות.</a:t>
            </a:r>
            <a:endParaRPr lang="x-none" sz="1200" kern="1200" dirty="0">
              <a:solidFill>
                <a:schemeClr val="tx1"/>
              </a:solidFill>
              <a:effectLst/>
              <a:latin typeface="+mn-lt"/>
              <a:ea typeface="+mn-ea"/>
              <a:cs typeface="+mn-cs"/>
            </a:endParaRPr>
          </a:p>
          <a:p>
            <a:pPr algn="r" rtl="0"/>
            <a:r>
              <a:rPr lang="en-US" sz="1200" kern="1200" dirty="0">
                <a:solidFill>
                  <a:schemeClr val="tx1"/>
                </a:solidFill>
                <a:effectLst/>
                <a:latin typeface="+mn-lt"/>
                <a:ea typeface="+mn-ea"/>
                <a:cs typeface="+mn-cs"/>
              </a:rPr>
              <a:t>art attack : </a:t>
            </a:r>
            <a:r>
              <a:rPr lang="en-US" sz="1200" u="sng" kern="1200" dirty="0">
                <a:solidFill>
                  <a:schemeClr val="tx1"/>
                </a:solidFill>
                <a:effectLst/>
                <a:latin typeface="+mn-lt"/>
                <a:ea typeface="+mn-ea"/>
                <a:cs typeface="+mn-cs"/>
                <a:hlinkClick r:id="rId4"/>
              </a:rPr>
              <a:t>https://www.youtube.com/watch?v=QX013_tz4rM</a:t>
            </a:r>
            <a:endParaRPr lang="x-none" sz="1200" kern="1200" dirty="0">
              <a:solidFill>
                <a:schemeClr val="tx1"/>
              </a:solidFill>
              <a:effectLst/>
              <a:latin typeface="+mn-lt"/>
              <a:ea typeface="+mn-ea"/>
              <a:cs typeface="+mn-cs"/>
            </a:endParaRPr>
          </a:p>
          <a:p>
            <a:pPr algn="r" rtl="0"/>
            <a:r>
              <a:rPr lang="x-none" sz="120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44</a:t>
            </a:fld>
            <a:endParaRPr lang="x-none"/>
          </a:p>
        </p:txBody>
      </p:sp>
    </p:spTree>
    <p:extLst>
      <p:ext uri="{BB962C8B-B14F-4D97-AF65-F5344CB8AC3E}">
        <p14:creationId xmlns:p14="http://schemas.microsoft.com/office/powerpoint/2010/main" val="30714851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kern="1200" dirty="0">
                <a:solidFill>
                  <a:schemeClr val="tx1"/>
                </a:solidFill>
                <a:effectLst/>
                <a:latin typeface="+mn-lt"/>
                <a:ea typeface="+mn-ea"/>
                <a:cs typeface="+mn-cs"/>
              </a:rPr>
              <a:t>מקווה שאתם עדיין איתי. עד עכשיו הייתם מצוינים.</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קדימה אל המשימה הבאה.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בואו נקרא אותה ביחד: נשלים את אחד מהצלילים הנתונים </a:t>
            </a:r>
            <a:r>
              <a:rPr lang="he-IL" sz="1200" kern="1200" dirty="0" err="1">
                <a:solidFill>
                  <a:schemeClr val="tx1"/>
                </a:solidFill>
                <a:effectLst/>
                <a:latin typeface="+mn-lt"/>
                <a:ea typeface="+mn-ea"/>
                <a:cs typeface="+mn-cs"/>
              </a:rPr>
              <a:t>שו</a:t>
            </a:r>
            <a:r>
              <a:rPr lang="he-IL" sz="1200" kern="1200" dirty="0">
                <a:solidFill>
                  <a:schemeClr val="tx1"/>
                </a:solidFill>
                <a:effectLst/>
                <a:latin typeface="+mn-lt"/>
                <a:ea typeface="+mn-ea"/>
                <a:cs typeface="+mn-cs"/>
              </a:rPr>
              <a:t> לו קו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את הצלילים.</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השלימו את הצלילים החסרים במילים.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כִתבו את המילה על הדף.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שוב לוודא שהתקבלה מילה עם משמעות.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זמן לביצוע...</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בואו נבדוק ביחד. בכל מילה ננסה את מגוון האפשרויות עד שנגיע למילה בעלת משמעות בשפה העברית. נשאל את עצמנו: יש או אין מילה כזאת בשפה העברית? מה דעתכם שאכתוב באפשרות האחרונה: חלב או לולב או שלב? מדוע לא? הרי יש מילה כזאת בעברית. אה... אך זה לא מה שנתבקשנו בהוראה. חייבים להישאר צמודים להוראות. בואו נבדוק את התשובות הנכונות:</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המלצה לכיתות הנמוכות: לשאול שאלות שמפעילות את התלמידים בסגנון הצגות ילדים/ערוץ הילדים, כמו למשל "איפה נמצא הכרטיס השני...? אני לא זוכר... אתם יודעים איפה הוא?"</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דוגמאות:</a:t>
            </a:r>
            <a:br>
              <a:rPr lang="he-IL" sz="1200"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hlinkClick r:id="rId3"/>
              </a:rPr>
              <a:t>https://www.youtube.com/watch?v=sGfdE0es80w</a:t>
            </a:r>
            <a:r>
              <a:rPr lang="x-none" sz="1200"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תוכנית בישול לילדים. מדברים עם הילדים לאורך השיעור ושואלים אותם שאלות.</a:t>
            </a:r>
            <a:endParaRPr lang="x-none" sz="1200" kern="1200" dirty="0">
              <a:solidFill>
                <a:schemeClr val="tx1"/>
              </a:solidFill>
              <a:effectLst/>
              <a:latin typeface="+mn-lt"/>
              <a:ea typeface="+mn-ea"/>
              <a:cs typeface="+mn-cs"/>
            </a:endParaRPr>
          </a:p>
          <a:p>
            <a:pPr algn="r" rtl="0"/>
            <a:r>
              <a:rPr lang="en-US" sz="1200" kern="1200" dirty="0">
                <a:solidFill>
                  <a:schemeClr val="tx1"/>
                </a:solidFill>
                <a:effectLst/>
                <a:latin typeface="+mn-lt"/>
                <a:ea typeface="+mn-ea"/>
                <a:cs typeface="+mn-cs"/>
              </a:rPr>
              <a:t>art attack : </a:t>
            </a:r>
            <a:r>
              <a:rPr lang="en-US" sz="1200" u="sng" kern="1200" dirty="0">
                <a:solidFill>
                  <a:schemeClr val="tx1"/>
                </a:solidFill>
                <a:effectLst/>
                <a:latin typeface="+mn-lt"/>
                <a:ea typeface="+mn-ea"/>
                <a:cs typeface="+mn-cs"/>
                <a:hlinkClick r:id="rId4"/>
              </a:rPr>
              <a:t>https://www.youtube.com/watch?v=QX013_tz4rM</a:t>
            </a:r>
            <a:endParaRPr lang="x-none" sz="1200" kern="1200" dirty="0">
              <a:solidFill>
                <a:schemeClr val="tx1"/>
              </a:solidFill>
              <a:effectLst/>
              <a:latin typeface="+mn-lt"/>
              <a:ea typeface="+mn-ea"/>
              <a:cs typeface="+mn-cs"/>
            </a:endParaRPr>
          </a:p>
          <a:p>
            <a:pPr algn="r" rtl="0"/>
            <a:r>
              <a:rPr lang="x-none" sz="120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45</a:t>
            </a:fld>
            <a:endParaRPr lang="x-none"/>
          </a:p>
        </p:txBody>
      </p:sp>
    </p:spTree>
    <p:extLst>
      <p:ext uri="{BB962C8B-B14F-4D97-AF65-F5344CB8AC3E}">
        <p14:creationId xmlns:p14="http://schemas.microsoft.com/office/powerpoint/2010/main" val="11860982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kern="1200" dirty="0">
                <a:solidFill>
                  <a:schemeClr val="tx1"/>
                </a:solidFill>
                <a:effectLst/>
                <a:latin typeface="+mn-lt"/>
                <a:ea typeface="+mn-ea"/>
                <a:cs typeface="+mn-cs"/>
              </a:rPr>
              <a:t>מקווה שאתם עדיין איתי. עד עכשיו הייתם מצוינים.</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קדימה אל המשימה הבאה.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בואו נקרא אותה ביחד: נשלים את אחד מהצלילים הנתונים </a:t>
            </a:r>
            <a:r>
              <a:rPr lang="he-IL" sz="1200" kern="1200" dirty="0" err="1">
                <a:solidFill>
                  <a:schemeClr val="tx1"/>
                </a:solidFill>
                <a:effectLst/>
                <a:latin typeface="+mn-lt"/>
                <a:ea typeface="+mn-ea"/>
                <a:cs typeface="+mn-cs"/>
              </a:rPr>
              <a:t>שו</a:t>
            </a:r>
            <a:r>
              <a:rPr lang="he-IL" sz="1200" kern="1200" dirty="0">
                <a:solidFill>
                  <a:schemeClr val="tx1"/>
                </a:solidFill>
                <a:effectLst/>
                <a:latin typeface="+mn-lt"/>
                <a:ea typeface="+mn-ea"/>
                <a:cs typeface="+mn-cs"/>
              </a:rPr>
              <a:t> לו קו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את הצלילים.</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השלימו את הצלילים החסרים במילים.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כִתבו את המילה על הדף.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שוב לוודא שהתקבלה מילה עם משמעות.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זמן לביצוע...</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בואו נבדוק ביחד. בכל מילה ננסה את מגוון האפשרויות עד שנגיע למילה בעלת משמעות בשפה העברית. נשאל את עצמנו: יש או אין מילה כזאת בשפה העברית? מה דעתכם שאכתוב באפשרות האחרונה: חלב או לולב או שלב? מדוע לא? הרי יש מילה כזאת בעברית. אה... אך זה לא מה שנתבקשנו בהוראה. חייבים להישאר צמודים להוראות. בואו נבדוק את התשובות הנכונות:</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המלצה לכיתות הנמוכות: לשאול שאלות שמפעילות את התלמידים בסגנון הצגות ילדים/ערוץ הילדים, כמו למשל "איפה נמצא הכרטיס השני...? אני לא זוכר... אתם יודעים איפה הוא?"</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דוגמאות:</a:t>
            </a:r>
            <a:br>
              <a:rPr lang="he-IL" sz="1200"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hlinkClick r:id="rId3"/>
              </a:rPr>
              <a:t>https://www.youtube.com/watch?v=sGfdE0es80w</a:t>
            </a:r>
            <a:r>
              <a:rPr lang="x-none" sz="1200"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תוכנית בישול לילדים. מדברים עם הילדים לאורך השיעור ושואלים אותם שאלות.</a:t>
            </a:r>
            <a:endParaRPr lang="x-none" sz="1200" kern="1200" dirty="0">
              <a:solidFill>
                <a:schemeClr val="tx1"/>
              </a:solidFill>
              <a:effectLst/>
              <a:latin typeface="+mn-lt"/>
              <a:ea typeface="+mn-ea"/>
              <a:cs typeface="+mn-cs"/>
            </a:endParaRPr>
          </a:p>
          <a:p>
            <a:pPr algn="r" rtl="0"/>
            <a:r>
              <a:rPr lang="en-US" sz="1200" kern="1200" dirty="0">
                <a:solidFill>
                  <a:schemeClr val="tx1"/>
                </a:solidFill>
                <a:effectLst/>
                <a:latin typeface="+mn-lt"/>
                <a:ea typeface="+mn-ea"/>
                <a:cs typeface="+mn-cs"/>
              </a:rPr>
              <a:t>art attack : </a:t>
            </a:r>
            <a:r>
              <a:rPr lang="en-US" sz="1200" u="sng" kern="1200" dirty="0">
                <a:solidFill>
                  <a:schemeClr val="tx1"/>
                </a:solidFill>
                <a:effectLst/>
                <a:latin typeface="+mn-lt"/>
                <a:ea typeface="+mn-ea"/>
                <a:cs typeface="+mn-cs"/>
                <a:hlinkClick r:id="rId4"/>
              </a:rPr>
              <a:t>https://www.youtube.com/watch?v=QX013_tz4rM</a:t>
            </a:r>
            <a:endParaRPr lang="x-none" sz="1200" kern="1200" dirty="0">
              <a:solidFill>
                <a:schemeClr val="tx1"/>
              </a:solidFill>
              <a:effectLst/>
              <a:latin typeface="+mn-lt"/>
              <a:ea typeface="+mn-ea"/>
              <a:cs typeface="+mn-cs"/>
            </a:endParaRPr>
          </a:p>
          <a:p>
            <a:pPr algn="r" rtl="0"/>
            <a:r>
              <a:rPr lang="x-none" sz="120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46</a:t>
            </a:fld>
            <a:endParaRPr lang="x-none"/>
          </a:p>
        </p:txBody>
      </p:sp>
    </p:spTree>
    <p:extLst>
      <p:ext uri="{BB962C8B-B14F-4D97-AF65-F5344CB8AC3E}">
        <p14:creationId xmlns:p14="http://schemas.microsoft.com/office/powerpoint/2010/main" val="41437481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kern="1200" dirty="0">
                <a:solidFill>
                  <a:schemeClr val="tx1"/>
                </a:solidFill>
                <a:effectLst/>
                <a:latin typeface="+mn-lt"/>
                <a:ea typeface="+mn-ea"/>
                <a:cs typeface="+mn-cs"/>
              </a:rPr>
              <a:t>מקווה שאתם עדיין איתי. עד עכשיו הייתם מצוינים.</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קדימה אל המשימה הבאה.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בואו נקרא אותה ביחד: נשלים את אחד מהצלילים הנתונים </a:t>
            </a:r>
            <a:r>
              <a:rPr lang="he-IL" sz="1200" kern="1200" dirty="0" err="1">
                <a:solidFill>
                  <a:schemeClr val="tx1"/>
                </a:solidFill>
                <a:effectLst/>
                <a:latin typeface="+mn-lt"/>
                <a:ea typeface="+mn-ea"/>
                <a:cs typeface="+mn-cs"/>
              </a:rPr>
              <a:t>שו</a:t>
            </a:r>
            <a:r>
              <a:rPr lang="he-IL" sz="1200" kern="1200" dirty="0">
                <a:solidFill>
                  <a:schemeClr val="tx1"/>
                </a:solidFill>
                <a:effectLst/>
                <a:latin typeface="+mn-lt"/>
                <a:ea typeface="+mn-ea"/>
                <a:cs typeface="+mn-cs"/>
              </a:rPr>
              <a:t> לו קו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את הצלילים.</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השלימו את הצלילים החסרים במילים.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כִתבו את המילה על הדף.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שוב לוודא שהתקבלה מילה עם משמעות.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זמן לביצוע...</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בואו נבדוק ביחד. בכל מילה ננסה את מגוון האפשרויות עד שנגיע למילה בעלת משמעות בשפה העברית. נשאל את עצמנו: יש או אין מילה כזאת בשפה העברית? מה דעתכם שאכתוב באפשרות האחרונה: חלב או לולב או שלב? מדוע לא? הרי יש מילה כזאת בעברית. אה... אך זה לא מה שנתבקשנו בהוראה. חייבים להישאר צמודים להוראות. בואו נבדוק את התשובות הנכונות:</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המלצה לכיתות הנמוכות: לשאול שאלות שמפעילות את התלמידים בסגנון הצגות ילדים/ערוץ הילדים, כמו למשל "איפה נמצא הכרטיס השני...? אני לא זוכר... אתם יודעים איפה הוא?"</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דוגמאות:</a:t>
            </a:r>
            <a:br>
              <a:rPr lang="he-IL" sz="1200"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hlinkClick r:id="rId3"/>
              </a:rPr>
              <a:t>https://www.youtube.com/watch?v=sGfdE0es80w</a:t>
            </a:r>
            <a:r>
              <a:rPr lang="x-none" sz="1200"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תוכנית בישול לילדים. מדברים עם הילדים לאורך השיעור ושואלים אותם שאלות.</a:t>
            </a:r>
            <a:endParaRPr lang="x-none" sz="1200" kern="1200" dirty="0">
              <a:solidFill>
                <a:schemeClr val="tx1"/>
              </a:solidFill>
              <a:effectLst/>
              <a:latin typeface="+mn-lt"/>
              <a:ea typeface="+mn-ea"/>
              <a:cs typeface="+mn-cs"/>
            </a:endParaRPr>
          </a:p>
          <a:p>
            <a:pPr algn="r" rtl="0"/>
            <a:r>
              <a:rPr lang="en-US" sz="1200" kern="1200" dirty="0">
                <a:solidFill>
                  <a:schemeClr val="tx1"/>
                </a:solidFill>
                <a:effectLst/>
                <a:latin typeface="+mn-lt"/>
                <a:ea typeface="+mn-ea"/>
                <a:cs typeface="+mn-cs"/>
              </a:rPr>
              <a:t>art attack : </a:t>
            </a:r>
            <a:r>
              <a:rPr lang="en-US" sz="1200" u="sng" kern="1200" dirty="0">
                <a:solidFill>
                  <a:schemeClr val="tx1"/>
                </a:solidFill>
                <a:effectLst/>
                <a:latin typeface="+mn-lt"/>
                <a:ea typeface="+mn-ea"/>
                <a:cs typeface="+mn-cs"/>
                <a:hlinkClick r:id="rId4"/>
              </a:rPr>
              <a:t>https://www.youtube.com/watch?v=QX013_tz4rM</a:t>
            </a:r>
            <a:endParaRPr lang="x-none" sz="1200" kern="1200" dirty="0">
              <a:solidFill>
                <a:schemeClr val="tx1"/>
              </a:solidFill>
              <a:effectLst/>
              <a:latin typeface="+mn-lt"/>
              <a:ea typeface="+mn-ea"/>
              <a:cs typeface="+mn-cs"/>
            </a:endParaRPr>
          </a:p>
          <a:p>
            <a:pPr algn="r" rtl="0"/>
            <a:r>
              <a:rPr lang="x-none" sz="120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47</a:t>
            </a:fld>
            <a:endParaRPr lang="x-none"/>
          </a:p>
        </p:txBody>
      </p:sp>
    </p:spTree>
    <p:extLst>
      <p:ext uri="{BB962C8B-B14F-4D97-AF65-F5344CB8AC3E}">
        <p14:creationId xmlns:p14="http://schemas.microsoft.com/office/powerpoint/2010/main" val="3714589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kern="1200" dirty="0">
                <a:solidFill>
                  <a:schemeClr val="tx1"/>
                </a:solidFill>
                <a:effectLst/>
                <a:latin typeface="+mn-lt"/>
                <a:ea typeface="+mn-ea"/>
                <a:cs typeface="+mn-cs"/>
              </a:rPr>
              <a:t>מקווה שאתם עדיין איתי. עד עכשיו הייתם מצוינים.</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קדימה אל המשימה הבאה.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בואו נקרא אותה ביחד: נשלים את אחד מהצלילים הנתונים </a:t>
            </a:r>
            <a:r>
              <a:rPr lang="he-IL" sz="1200" kern="1200" dirty="0" err="1">
                <a:solidFill>
                  <a:schemeClr val="tx1"/>
                </a:solidFill>
                <a:effectLst/>
                <a:latin typeface="+mn-lt"/>
                <a:ea typeface="+mn-ea"/>
                <a:cs typeface="+mn-cs"/>
              </a:rPr>
              <a:t>שו</a:t>
            </a:r>
            <a:r>
              <a:rPr lang="he-IL" sz="1200" kern="1200" dirty="0">
                <a:solidFill>
                  <a:schemeClr val="tx1"/>
                </a:solidFill>
                <a:effectLst/>
                <a:latin typeface="+mn-lt"/>
                <a:ea typeface="+mn-ea"/>
                <a:cs typeface="+mn-cs"/>
              </a:rPr>
              <a:t> לו קו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את הצלילים.</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השלימו את הצלילים החסרים במילים.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כִתבו את המילה על הדף.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שוב לוודא שהתקבלה מילה עם משמעות.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זמן לביצוע...</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בואו נבדוק ביחד. בכל מילה ננסה את מגוון האפשרויות עד שנגיע למילה בעלת משמעות בשפה העברית. נשאל את עצמנו: יש או אין מילה כזאת בשפה העברית? מה דעתכם שאכתוב באפשרות האחרונה: חלב או לולב או שלב? מדוע לא? הרי יש מילה כזאת בעברית. אה... אך זה לא מה שנתבקשנו בהוראה. חייבים להישאר צמודים להוראות. בואו נבדוק את התשובות הנכונות:</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המלצה לכיתות הנמוכות: לשאול שאלות שמפעילות את התלמידים בסגנון הצגות ילדים/ערוץ הילדים, כמו למשל "איפה נמצא הכרטיס השני...? אני לא זוכר... אתם יודעים איפה הוא?"</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דוגמאות:</a:t>
            </a:r>
            <a:br>
              <a:rPr lang="he-IL" sz="1200"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hlinkClick r:id="rId3"/>
              </a:rPr>
              <a:t>https://www.youtube.com/watch?v=sGfdE0es80w</a:t>
            </a:r>
            <a:r>
              <a:rPr lang="x-none" sz="1200"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תוכנית בישול לילדים. מדברים עם הילדים לאורך השיעור ושואלים אותם שאלות.</a:t>
            </a:r>
            <a:endParaRPr lang="x-none" sz="1200" kern="1200" dirty="0">
              <a:solidFill>
                <a:schemeClr val="tx1"/>
              </a:solidFill>
              <a:effectLst/>
              <a:latin typeface="+mn-lt"/>
              <a:ea typeface="+mn-ea"/>
              <a:cs typeface="+mn-cs"/>
            </a:endParaRPr>
          </a:p>
          <a:p>
            <a:pPr algn="r" rtl="0"/>
            <a:r>
              <a:rPr lang="en-US" sz="1200" kern="1200" dirty="0">
                <a:solidFill>
                  <a:schemeClr val="tx1"/>
                </a:solidFill>
                <a:effectLst/>
                <a:latin typeface="+mn-lt"/>
                <a:ea typeface="+mn-ea"/>
                <a:cs typeface="+mn-cs"/>
              </a:rPr>
              <a:t>art attack : </a:t>
            </a:r>
            <a:r>
              <a:rPr lang="en-US" sz="1200" u="sng" kern="1200" dirty="0">
                <a:solidFill>
                  <a:schemeClr val="tx1"/>
                </a:solidFill>
                <a:effectLst/>
                <a:latin typeface="+mn-lt"/>
                <a:ea typeface="+mn-ea"/>
                <a:cs typeface="+mn-cs"/>
                <a:hlinkClick r:id="rId4"/>
              </a:rPr>
              <a:t>https://www.youtube.com/watch?v=QX013_tz4rM</a:t>
            </a:r>
            <a:endParaRPr lang="x-none" sz="1200" kern="1200" dirty="0">
              <a:solidFill>
                <a:schemeClr val="tx1"/>
              </a:solidFill>
              <a:effectLst/>
              <a:latin typeface="+mn-lt"/>
              <a:ea typeface="+mn-ea"/>
              <a:cs typeface="+mn-cs"/>
            </a:endParaRPr>
          </a:p>
          <a:p>
            <a:pPr algn="r" rtl="0"/>
            <a:r>
              <a:rPr lang="x-none" sz="120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48</a:t>
            </a:fld>
            <a:endParaRPr lang="x-none"/>
          </a:p>
        </p:txBody>
      </p:sp>
    </p:spTree>
    <p:extLst>
      <p:ext uri="{BB962C8B-B14F-4D97-AF65-F5344CB8AC3E}">
        <p14:creationId xmlns:p14="http://schemas.microsoft.com/office/powerpoint/2010/main" val="4302400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kern="1200" dirty="0">
                <a:solidFill>
                  <a:schemeClr val="tx1"/>
                </a:solidFill>
                <a:effectLst/>
                <a:latin typeface="+mn-lt"/>
                <a:ea typeface="+mn-ea"/>
                <a:cs typeface="+mn-cs"/>
              </a:rPr>
              <a:t>מקווה שאתם עדיין איתי. עד עכשיו הייתם מצוינים.</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קדימה אל המשימה הבאה.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בואו נקרא אותה ביחד: נשלים את אחד מהצלילים הנתונים </a:t>
            </a:r>
            <a:r>
              <a:rPr lang="he-IL" sz="1200" kern="1200" dirty="0" err="1">
                <a:solidFill>
                  <a:schemeClr val="tx1"/>
                </a:solidFill>
                <a:effectLst/>
                <a:latin typeface="+mn-lt"/>
                <a:ea typeface="+mn-ea"/>
                <a:cs typeface="+mn-cs"/>
              </a:rPr>
              <a:t>שו</a:t>
            </a:r>
            <a:r>
              <a:rPr lang="he-IL" sz="1200" kern="1200" dirty="0">
                <a:solidFill>
                  <a:schemeClr val="tx1"/>
                </a:solidFill>
                <a:effectLst/>
                <a:latin typeface="+mn-lt"/>
                <a:ea typeface="+mn-ea"/>
                <a:cs typeface="+mn-cs"/>
              </a:rPr>
              <a:t> לו קו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את הצלילים.</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השלימו את הצלילים החסרים במילים.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כִתבו את המילה על הדף.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שוב לוודא שהתקבלה מילה עם משמעות.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זמן לביצוע...</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בואו נבדוק ביחד. בכל מילה ננסה את מגוון האפשרויות עד שנגיע למילה בעלת משמעות בשפה העברית. נשאל את עצמנו: יש או אין מילה כזאת בשפה העברית? מה דעתכם שאכתוב באפשרות האחרונה: חלב או לולב או שלב? מדוע לא? הרי יש מילה כזאת בעברית. אה... אך זה לא מה שנתבקשנו בהוראה. חייבים להישאר צמודים להוראות. בואו נבדוק את התשובות הנכונות:</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המלצה לכיתות הנמוכות: לשאול שאלות שמפעילות את התלמידים בסגנון הצגות ילדים/ערוץ הילדים, כמו למשל "איפה נמצא הכרטיס השני...? אני לא זוכר... אתם יודעים איפה הוא?"</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דוגמאות:</a:t>
            </a:r>
            <a:br>
              <a:rPr lang="he-IL" sz="1200"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hlinkClick r:id="rId3"/>
              </a:rPr>
              <a:t>https://www.youtube.com/watch?v=sGfdE0es80w</a:t>
            </a:r>
            <a:r>
              <a:rPr lang="x-none" sz="1200"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תוכנית בישול לילדים. מדברים עם הילדים לאורך השיעור ושואלים אותם שאלות.</a:t>
            </a:r>
            <a:endParaRPr lang="x-none" sz="1200" kern="1200" dirty="0">
              <a:solidFill>
                <a:schemeClr val="tx1"/>
              </a:solidFill>
              <a:effectLst/>
              <a:latin typeface="+mn-lt"/>
              <a:ea typeface="+mn-ea"/>
              <a:cs typeface="+mn-cs"/>
            </a:endParaRPr>
          </a:p>
          <a:p>
            <a:pPr algn="r" rtl="0"/>
            <a:r>
              <a:rPr lang="en-US" sz="1200" kern="1200" dirty="0">
                <a:solidFill>
                  <a:schemeClr val="tx1"/>
                </a:solidFill>
                <a:effectLst/>
                <a:latin typeface="+mn-lt"/>
                <a:ea typeface="+mn-ea"/>
                <a:cs typeface="+mn-cs"/>
              </a:rPr>
              <a:t>art attack : </a:t>
            </a:r>
            <a:r>
              <a:rPr lang="en-US" sz="1200" u="sng" kern="1200" dirty="0">
                <a:solidFill>
                  <a:schemeClr val="tx1"/>
                </a:solidFill>
                <a:effectLst/>
                <a:latin typeface="+mn-lt"/>
                <a:ea typeface="+mn-ea"/>
                <a:cs typeface="+mn-cs"/>
                <a:hlinkClick r:id="rId4"/>
              </a:rPr>
              <a:t>https://www.youtube.com/watch?v=QX013_tz4rM</a:t>
            </a:r>
            <a:endParaRPr lang="x-none" sz="1200" kern="1200" dirty="0">
              <a:solidFill>
                <a:schemeClr val="tx1"/>
              </a:solidFill>
              <a:effectLst/>
              <a:latin typeface="+mn-lt"/>
              <a:ea typeface="+mn-ea"/>
              <a:cs typeface="+mn-cs"/>
            </a:endParaRPr>
          </a:p>
          <a:p>
            <a:pPr algn="r" rtl="0"/>
            <a:r>
              <a:rPr lang="x-none" sz="120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49</a:t>
            </a:fld>
            <a:endParaRPr lang="x-none"/>
          </a:p>
        </p:txBody>
      </p:sp>
    </p:spTree>
    <p:extLst>
      <p:ext uri="{BB962C8B-B14F-4D97-AF65-F5344CB8AC3E}">
        <p14:creationId xmlns:p14="http://schemas.microsoft.com/office/powerpoint/2010/main" val="2304584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משך השקף: עד שתי דקות</a:t>
            </a:r>
          </a:p>
          <a:p>
            <a:pPr algn="r" rtl="1"/>
            <a:r>
              <a:rPr lang="he-IL" sz="2400" b="0" dirty="0"/>
              <a:t>לאחר מכן טיפסה ונעמדה מעל האותיות בצד שמאל שלהן ולפתע נשמע הצליל או. מה את עושה? האותיות הרימו את ראשן. אני הצליל או. אני חולם, נעים להכיר . </a:t>
            </a:r>
            <a:endParaRPr lang="en-US" sz="2400" b="0" dirty="0"/>
          </a:p>
          <a:p>
            <a:pPr algn="r" rtl="1"/>
            <a:r>
              <a:rPr lang="he-IL" sz="2400" b="0" dirty="0"/>
              <a:t>לפתע הנקודה הרגישה שכואב לה הראש והיא עומדת ליפול. לא, לא, אל תיפלי! קראו האותיות ואז הופיעה לעזרה חברה טובה מאוד. היא נעמדה מתחת לנקודה ותמכה ועזרה שלא תיפול. כך נוצר החולם המלא.</a:t>
            </a:r>
          </a:p>
          <a:p>
            <a:pPr algn="r" rtl="1"/>
            <a:endParaRPr lang="he-IL" sz="2400" b="0" dirty="0"/>
          </a:p>
          <a:p>
            <a:endParaRPr lang="he-IL" sz="2400" dirty="0"/>
          </a:p>
          <a:p>
            <a:pPr algn="r" rtl="1"/>
            <a:endParaRPr lang="he-IL" sz="2400" dirty="0">
              <a:solidFill>
                <a:schemeClr val="dk1"/>
              </a:solidFill>
            </a:endParaRP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5</a:t>
            </a:fld>
            <a:endParaRPr lang="x-none"/>
          </a:p>
        </p:txBody>
      </p:sp>
    </p:spTree>
    <p:extLst>
      <p:ext uri="{BB962C8B-B14F-4D97-AF65-F5344CB8AC3E}">
        <p14:creationId xmlns:p14="http://schemas.microsoft.com/office/powerpoint/2010/main" val="354788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algn="r" rtl="0"/>
            <a:r>
              <a:rPr lang="he-IL" sz="1200" b="1" kern="1200" dirty="0">
                <a:solidFill>
                  <a:schemeClr val="tx1"/>
                </a:solidFill>
                <a:effectLst/>
                <a:latin typeface="+mn-lt"/>
                <a:ea typeface="+mn-ea"/>
                <a:cs typeface="+mn-cs"/>
              </a:rPr>
              <a:t>תרגול: </a:t>
            </a:r>
            <a:r>
              <a:rPr lang="he-IL" sz="1200" kern="1200" dirty="0">
                <a:solidFill>
                  <a:schemeClr val="tx1"/>
                </a:solidFill>
                <a:effectLst/>
                <a:latin typeface="+mn-lt"/>
                <a:ea typeface="+mn-ea"/>
                <a:cs typeface="+mn-cs"/>
              </a:rPr>
              <a:t>לפניכם ארבע שורות, אך אלה אינם משפטים שלמים, אלא מילים בודדות. בכל שורה, קבוצת מילים בעלת מכנה משותף ואילו מילה אחת יוצאת דופן. עליכם למצוא את המילה. אל תשכחו גם לנמק.</a:t>
            </a:r>
            <a:endParaRPr lang="x-none" sz="1200" kern="1200" dirty="0">
              <a:solidFill>
                <a:schemeClr val="tx1"/>
              </a:solidFill>
              <a:effectLst/>
              <a:latin typeface="+mn-lt"/>
              <a:ea typeface="+mn-ea"/>
              <a:cs typeface="+mn-cs"/>
            </a:endParaRPr>
          </a:p>
          <a:p>
            <a:pPr lvl="0" algn="r" rtl="0"/>
            <a:r>
              <a:rPr lang="he-IL" sz="1200" kern="1200" dirty="0">
                <a:solidFill>
                  <a:schemeClr val="tx1"/>
                </a:solidFill>
                <a:effectLst/>
                <a:latin typeface="+mn-lt"/>
                <a:ea typeface="+mn-ea"/>
                <a:cs typeface="+mn-cs"/>
              </a:rPr>
              <a:t>קחו כמה שניות לקרוא את המילים ולמצוא את המילה יוצאת הדופן.</a:t>
            </a:r>
            <a:endParaRPr lang="x-none" sz="1200" kern="1200" dirty="0">
              <a:solidFill>
                <a:schemeClr val="tx1"/>
              </a:solidFill>
              <a:effectLst/>
              <a:latin typeface="+mn-lt"/>
              <a:ea typeface="+mn-ea"/>
              <a:cs typeface="+mn-cs"/>
            </a:endParaRPr>
          </a:p>
          <a:p>
            <a:pPr lvl="0" algn="r" rtl="0"/>
            <a:r>
              <a:rPr lang="he-IL" sz="1200" kern="1200" dirty="0">
                <a:solidFill>
                  <a:schemeClr val="tx1"/>
                </a:solidFill>
                <a:effectLst/>
                <a:latin typeface="+mn-lt"/>
                <a:ea typeface="+mn-ea"/>
                <a:cs typeface="+mn-cs"/>
              </a:rPr>
              <a:t>כתבו בדף אשר הכנתם את המספרים מ־1 עד 4 ועל יד כל מספר כתבו את המילה יוצאת הדופן, את המילה שאינה שייכת. </a:t>
            </a:r>
            <a:endParaRPr lang="x-none" sz="1200" kern="1200" dirty="0">
              <a:solidFill>
                <a:schemeClr val="tx1"/>
              </a:solidFill>
              <a:effectLst/>
              <a:latin typeface="+mn-lt"/>
              <a:ea typeface="+mn-ea"/>
              <a:cs typeface="+mn-cs"/>
            </a:endParaRPr>
          </a:p>
          <a:p>
            <a:pPr lvl="0" algn="r" rtl="0"/>
            <a:r>
              <a:rPr lang="he-IL" sz="1200" kern="1200" dirty="0">
                <a:solidFill>
                  <a:schemeClr val="tx1"/>
                </a:solidFill>
                <a:effectLst/>
                <a:latin typeface="+mn-lt"/>
                <a:ea typeface="+mn-ea"/>
                <a:cs typeface="+mn-cs"/>
              </a:rPr>
              <a:t>אתן לכם כמה שניות לביצוע המשימה ואחר כך נבדוק ביחד.</a:t>
            </a:r>
            <a:endParaRPr lang="x-none" sz="1200" kern="1200" dirty="0">
              <a:solidFill>
                <a:schemeClr val="tx1"/>
              </a:solidFill>
              <a:effectLst/>
              <a:latin typeface="+mn-lt"/>
              <a:ea typeface="+mn-ea"/>
              <a:cs typeface="+mn-cs"/>
            </a:endParaRPr>
          </a:p>
          <a:p>
            <a:pPr algn="r" rtl="0"/>
            <a:r>
              <a:rPr lang="x-none" sz="120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50</a:t>
            </a:fld>
            <a:endParaRPr lang="x-none"/>
          </a:p>
        </p:txBody>
      </p:sp>
    </p:spTree>
    <p:extLst>
      <p:ext uri="{BB962C8B-B14F-4D97-AF65-F5344CB8AC3E}">
        <p14:creationId xmlns:p14="http://schemas.microsoft.com/office/powerpoint/2010/main" val="29617970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kern="1200" dirty="0">
                <a:solidFill>
                  <a:schemeClr val="tx1"/>
                </a:solidFill>
                <a:effectLst/>
                <a:latin typeface="+mn-lt"/>
                <a:ea typeface="+mn-ea"/>
                <a:cs typeface="+mn-cs"/>
              </a:rPr>
              <a:t>פתרון התרגיל: בשורה הראשונה כל המילים שייכות לסמלי ראש השנה ואילו המילה סביבון אינה שייכת. היא יוצאת דופן. היא שייכת לקבוצת סמלי חג החנוכה.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בשורה 2 - כל המילים שייכות לקבוצת חלקי הפרח ואילו המילה כחול היא שם של צבע.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בשורה 3 - בואו נקרא ביחד ונחליט. כל המילים שייכות לקבוצת כלי הנגינה ואילו בלון לא שייך. גם בקבוצת כלי הנגינה יש קבוצות קטנות יותר. למשל, התוף שייך לקבוצת כלי הקשה, הכינור - לכלי מיתר, החליל – לכלי נשיפה.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בשורה 4 קצת יותר קשה - בואו נקרא. כל המילים שייכות לקבוצת כלי התחבורה אך בכל זאת יש כלי תחבורה יצא דופן שהוא אווירי זהו המטוס. כל הכבוד לכם. גיליתם ידע נרחב. </a:t>
            </a:r>
            <a:endParaRPr lang="x-none" sz="1200" kern="1200" dirty="0">
              <a:solidFill>
                <a:schemeClr val="tx1"/>
              </a:solidFill>
              <a:effectLst/>
              <a:latin typeface="+mn-lt"/>
              <a:ea typeface="+mn-ea"/>
              <a:cs typeface="+mn-cs"/>
            </a:endParaRPr>
          </a:p>
          <a:p>
            <a:pPr algn="r" rtl="0"/>
            <a:r>
              <a:rPr lang="x-none" sz="120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51</a:t>
            </a:fld>
            <a:endParaRPr lang="x-none"/>
          </a:p>
        </p:txBody>
      </p:sp>
    </p:spTree>
    <p:extLst>
      <p:ext uri="{BB962C8B-B14F-4D97-AF65-F5344CB8AC3E}">
        <p14:creationId xmlns:p14="http://schemas.microsoft.com/office/powerpoint/2010/main" val="41306936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kern="1200" dirty="0">
                <a:solidFill>
                  <a:schemeClr val="tx1"/>
                </a:solidFill>
                <a:effectLst/>
                <a:latin typeface="+mn-lt"/>
                <a:ea typeface="+mn-ea"/>
                <a:cs typeface="+mn-cs"/>
              </a:rPr>
              <a:t>הפעם נצטרך להשלים את המילה החסרה במשפט.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קִראו כל משפט וחִשבו על המילה המתאימה.</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איזו מילה יכולה להתאים למשפט כך שיתקבל משפט נכון?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נעשה יחד משפט ראשון.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ירון שטף ידיים במים ו....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חילזון? לא הגיוני. נחפש מילה שתתאים למשמעות של המשפט.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 אתן לכם מעט זמן למחשבה. </a:t>
            </a:r>
            <a:endParaRPr lang="x-none" sz="1200" kern="1200" dirty="0">
              <a:solidFill>
                <a:schemeClr val="tx1"/>
              </a:solidFill>
              <a:effectLst/>
              <a:latin typeface="+mn-lt"/>
              <a:ea typeface="+mn-ea"/>
              <a:cs typeface="+mn-cs"/>
            </a:endParaRPr>
          </a:p>
          <a:p>
            <a:pPr algn="r" rtl="0"/>
            <a:r>
              <a:rPr lang="x-none" sz="120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5"/>
          </p:nvPr>
        </p:nvSpPr>
        <p:spPr/>
        <p:txBody>
          <a:bodyPr/>
          <a:lstStyle/>
          <a:p>
            <a:fld id="{03F965BA-DA3B-EB42-8F73-FDBE27A0A657}" type="slidenum">
              <a:rPr lang="x-none" smtClean="0"/>
              <a:t>52</a:t>
            </a:fld>
            <a:endParaRPr lang="x-none"/>
          </a:p>
        </p:txBody>
      </p:sp>
    </p:spTree>
    <p:extLst>
      <p:ext uri="{BB962C8B-B14F-4D97-AF65-F5344CB8AC3E}">
        <p14:creationId xmlns:p14="http://schemas.microsoft.com/office/powerpoint/2010/main" val="628916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a:t>ירון </a:t>
            </a:r>
            <a:r>
              <a:rPr lang="he-IL" dirty="0"/>
              <a:t>שוטף ידיים במים ו.... סבון. נכון, הסבון הוא אביזר לשטיפת ידיים. מופיעה במשפט</a:t>
            </a:r>
            <a:r>
              <a:rPr lang="he-IL" baseline="0" dirty="0"/>
              <a:t> ג</a:t>
            </a:r>
            <a:r>
              <a:rPr lang="he-IL" dirty="0"/>
              <a:t>ם ו' החיבור מים וסבון. </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5"/>
          </p:nvPr>
        </p:nvSpPr>
        <p:spPr/>
        <p:txBody>
          <a:bodyPr/>
          <a:lstStyle/>
          <a:p>
            <a:fld id="{03F965BA-DA3B-EB42-8F73-FDBE27A0A657}" type="slidenum">
              <a:rPr lang="x-none" smtClean="0"/>
              <a:t>53</a:t>
            </a:fld>
            <a:endParaRPr lang="x-none"/>
          </a:p>
        </p:txBody>
      </p:sp>
    </p:spTree>
    <p:extLst>
      <p:ext uri="{BB962C8B-B14F-4D97-AF65-F5344CB8AC3E}">
        <p14:creationId xmlns:p14="http://schemas.microsoft.com/office/powerpoint/2010/main" val="37537635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ל קוצים.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חסר לנו כאן הנושא, למי יש קוצים? לחילזון, לא. לשמלות, לא. לקיפוד יש קוצים. כעת צריך לחפש מילה שמתארת את הקוצים. איזו תכונה יש לקוצים? הם דוקרים. </a:t>
            </a:r>
          </a:p>
          <a:p>
            <a:pPr algn="r" rtl="1"/>
            <a:endParaRPr lang="he-IL" dirty="0"/>
          </a:p>
        </p:txBody>
      </p:sp>
      <p:sp>
        <p:nvSpPr>
          <p:cNvPr id="4" name="מציין מיקום של מספר שקופית 3"/>
          <p:cNvSpPr>
            <a:spLocks noGrp="1"/>
          </p:cNvSpPr>
          <p:nvPr>
            <p:ph type="sldNum" sz="quarter" idx="5"/>
          </p:nvPr>
        </p:nvSpPr>
        <p:spPr/>
        <p:txBody>
          <a:bodyPr/>
          <a:lstStyle/>
          <a:p>
            <a:fld id="{03F965BA-DA3B-EB42-8F73-FDBE27A0A657}" type="slidenum">
              <a:rPr lang="x-none" smtClean="0"/>
              <a:t>54</a:t>
            </a:fld>
            <a:endParaRPr lang="x-none"/>
          </a:p>
        </p:txBody>
      </p:sp>
    </p:spTree>
    <p:extLst>
      <p:ext uri="{BB962C8B-B14F-4D97-AF65-F5344CB8AC3E}">
        <p14:creationId xmlns:p14="http://schemas.microsoft.com/office/powerpoint/2010/main" val="37287421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kern="1200" dirty="0">
                <a:solidFill>
                  <a:schemeClr val="tx1"/>
                </a:solidFill>
                <a:effectLst/>
                <a:latin typeface="+mn-lt"/>
                <a:ea typeface="+mn-ea"/>
                <a:cs typeface="+mn-cs"/>
              </a:rPr>
              <a:t>שרון קיבלה...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צריך לחפש מילה שהיא פריט חפץ משחק או ממתק. מה היא קיבלה? נכון, היא קיבלה שמלות.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שמלה חדשה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שמלות חדשות</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היא קיבלה כמה שמלות. לא רק שמלה אחת.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איזה כיף לה. </a:t>
            </a:r>
            <a:endParaRPr lang="x-none" sz="1200" kern="1200" dirty="0">
              <a:solidFill>
                <a:schemeClr val="tx1"/>
              </a:solidFill>
              <a:effectLst/>
              <a:latin typeface="+mn-lt"/>
              <a:ea typeface="+mn-ea"/>
              <a:cs typeface="+mn-cs"/>
            </a:endParaRPr>
          </a:p>
          <a:p>
            <a:pPr algn="r" rtl="0"/>
            <a:r>
              <a:rPr lang="x-none" sz="120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5"/>
          </p:nvPr>
        </p:nvSpPr>
        <p:spPr/>
        <p:txBody>
          <a:bodyPr/>
          <a:lstStyle/>
          <a:p>
            <a:fld id="{03F965BA-DA3B-EB42-8F73-FDBE27A0A657}" type="slidenum">
              <a:rPr lang="x-none" smtClean="0"/>
              <a:t>55</a:t>
            </a:fld>
            <a:endParaRPr lang="x-none"/>
          </a:p>
        </p:txBody>
      </p:sp>
    </p:spTree>
    <p:extLst>
      <p:ext uri="{BB962C8B-B14F-4D97-AF65-F5344CB8AC3E}">
        <p14:creationId xmlns:p14="http://schemas.microsoft.com/office/powerpoint/2010/main" val="15218933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החילזון, כמובן. כל הכבוד לכם, אלופים. איזה חלק במשפט עוזר למצוא את המילה החסרה? אט אט...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בואו נקרא את המילים בשלמותם. </a:t>
            </a:r>
          </a:p>
        </p:txBody>
      </p:sp>
      <p:sp>
        <p:nvSpPr>
          <p:cNvPr id="4" name="מציין מיקום של מספר שקופית 3"/>
          <p:cNvSpPr>
            <a:spLocks noGrp="1"/>
          </p:cNvSpPr>
          <p:nvPr>
            <p:ph type="sldNum" sz="quarter" idx="5"/>
          </p:nvPr>
        </p:nvSpPr>
        <p:spPr/>
        <p:txBody>
          <a:bodyPr/>
          <a:lstStyle/>
          <a:p>
            <a:fld id="{03F965BA-DA3B-EB42-8F73-FDBE27A0A657}" type="slidenum">
              <a:rPr lang="x-none" smtClean="0"/>
              <a:t>56</a:t>
            </a:fld>
            <a:endParaRPr lang="x-none"/>
          </a:p>
        </p:txBody>
      </p:sp>
    </p:spTree>
    <p:extLst>
      <p:ext uri="{BB962C8B-B14F-4D97-AF65-F5344CB8AC3E}">
        <p14:creationId xmlns:p14="http://schemas.microsoft.com/office/powerpoint/2010/main" val="37743329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a:t>נקרא יחד.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a:t>לתת זמן לקרוא משפט ולהקריא. </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5"/>
          </p:nvPr>
        </p:nvSpPr>
        <p:spPr/>
        <p:txBody>
          <a:bodyPr/>
          <a:lstStyle/>
          <a:p>
            <a:fld id="{03F965BA-DA3B-EB42-8F73-FDBE27A0A657}" type="slidenum">
              <a:rPr lang="x-none" smtClean="0"/>
              <a:t>57</a:t>
            </a:fld>
            <a:endParaRPr lang="x-none"/>
          </a:p>
        </p:txBody>
      </p:sp>
    </p:spTree>
    <p:extLst>
      <p:ext uri="{BB962C8B-B14F-4D97-AF65-F5344CB8AC3E}">
        <p14:creationId xmlns:p14="http://schemas.microsoft.com/office/powerpoint/2010/main" val="33277530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להקריא</a:t>
            </a:r>
            <a:r>
              <a:rPr lang="he-IL" baseline="0" dirty="0" smtClean="0"/>
              <a:t> את הכותרת. </a:t>
            </a:r>
          </a:p>
          <a:p>
            <a:pPr algn="r" rtl="1"/>
            <a:r>
              <a:rPr lang="he-IL" baseline="0" dirty="0" smtClean="0"/>
              <a:t>להתבונן באיור. </a:t>
            </a:r>
          </a:p>
          <a:p>
            <a:pPr algn="r" rtl="1"/>
            <a:r>
              <a:rPr lang="he-IL" baseline="0" dirty="0" smtClean="0"/>
              <a:t>להקריא ולתת לילדים להשתתף בקריאה:</a:t>
            </a:r>
          </a:p>
          <a:p>
            <a:pPr algn="r" rtl="1"/>
            <a:r>
              <a:rPr lang="he-IL" baseline="0" dirty="0" smtClean="0"/>
              <a:t>לאתון יש..... לתת לילדים זמן לקרוא את המילה סקסופון. </a:t>
            </a:r>
          </a:p>
          <a:p>
            <a:pPr algn="r" rtl="1"/>
            <a:r>
              <a:rPr lang="he-IL" baseline="0" dirty="0" smtClean="0"/>
              <a:t>לפלמינגו...... קסילופון.</a:t>
            </a:r>
          </a:p>
          <a:p>
            <a:pPr algn="r" rtl="1"/>
            <a:r>
              <a:rPr lang="he-IL" baseline="0" dirty="0" smtClean="0"/>
              <a:t>לגורילה...... </a:t>
            </a:r>
          </a:p>
          <a:p>
            <a:pPr algn="r" rtl="1"/>
            <a:r>
              <a:rPr lang="he-IL" baseline="0" dirty="0" smtClean="0"/>
              <a:t>אפשר להציע לתלמידים להסתייע באיור. </a:t>
            </a:r>
          </a:p>
          <a:p>
            <a:pPr algn="r" rtl="1"/>
            <a:r>
              <a:rPr lang="he-IL" baseline="0" smtClean="0"/>
              <a:t>וכך הלאה... </a:t>
            </a:r>
            <a:endParaRPr lang="en-US"/>
          </a:p>
        </p:txBody>
      </p:sp>
      <p:sp>
        <p:nvSpPr>
          <p:cNvPr id="4" name="Slide Number Placeholder 3"/>
          <p:cNvSpPr>
            <a:spLocks noGrp="1"/>
          </p:cNvSpPr>
          <p:nvPr>
            <p:ph type="sldNum" sz="quarter" idx="10"/>
          </p:nvPr>
        </p:nvSpPr>
        <p:spPr/>
        <p:txBody>
          <a:bodyPr/>
          <a:lstStyle/>
          <a:p>
            <a:fld id="{03F965BA-DA3B-EB42-8F73-FDBE27A0A657}" type="slidenum">
              <a:rPr lang="x-none" smtClean="0"/>
              <a:t>58</a:t>
            </a:fld>
            <a:endParaRPr lang="x-none"/>
          </a:p>
        </p:txBody>
      </p:sp>
    </p:spTree>
    <p:extLst>
      <p:ext uri="{BB962C8B-B14F-4D97-AF65-F5344CB8AC3E}">
        <p14:creationId xmlns:p14="http://schemas.microsoft.com/office/powerpoint/2010/main" val="29216213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b="1" kern="1200" dirty="0">
                <a:solidFill>
                  <a:schemeClr val="tx1"/>
                </a:solidFill>
                <a:effectLst/>
                <a:latin typeface="+mn-lt"/>
                <a:ea typeface="+mn-ea"/>
                <a:cs typeface="+mn-cs"/>
              </a:rPr>
              <a:t>משך השקף: עד 15 דקות</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בשלב זה נסביר לתלמידים שתיכף נפרדים.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לפני שניפרד, משימה אחרונה...</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חפשו בבית חפצים שיש בהם את הצליל אוֹ.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לדוגמה: </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חלון</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שעון</a:t>
            </a:r>
            <a:endParaRPr lang="x-none" sz="1200" kern="1200" dirty="0">
              <a:solidFill>
                <a:schemeClr val="tx1"/>
              </a:solidFill>
              <a:effectLst/>
              <a:latin typeface="+mn-lt"/>
              <a:ea typeface="+mn-ea"/>
              <a:cs typeface="+mn-cs"/>
            </a:endParaRPr>
          </a:p>
          <a:p>
            <a:pPr algn="r" rtl="0"/>
            <a:r>
              <a:rPr lang="he-IL" sz="1200" kern="1200" dirty="0">
                <a:solidFill>
                  <a:schemeClr val="tx1"/>
                </a:solidFill>
                <a:effectLst/>
                <a:latin typeface="+mn-lt"/>
                <a:ea typeface="+mn-ea"/>
                <a:cs typeface="+mn-cs"/>
              </a:rPr>
              <a:t>אתם יכולים להכין רשימה של המילים ולצבוע את הצליל בכל מילה. </a:t>
            </a:r>
            <a:endParaRPr lang="x-none" sz="1200" kern="1200" dirty="0">
              <a:solidFill>
                <a:schemeClr val="tx1"/>
              </a:solidFill>
              <a:effectLst/>
              <a:latin typeface="+mn-lt"/>
              <a:ea typeface="+mn-ea"/>
              <a:cs typeface="+mn-cs"/>
            </a:endParaRPr>
          </a:p>
          <a:p>
            <a:pPr algn="r" rtl="0"/>
            <a:r>
              <a:rPr lang="x-none" sz="120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59</a:t>
            </a:fld>
            <a:endParaRPr lang="x-none"/>
          </a:p>
        </p:txBody>
      </p:sp>
    </p:spTree>
    <p:extLst>
      <p:ext uri="{BB962C8B-B14F-4D97-AF65-F5344CB8AC3E}">
        <p14:creationId xmlns:p14="http://schemas.microsoft.com/office/powerpoint/2010/main" val="4105122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משך השקף: עד שתי דקות</a:t>
            </a:r>
          </a:p>
          <a:p>
            <a:pPr algn="r" rtl="1"/>
            <a:r>
              <a:rPr lang="he-IL" sz="2400" b="0" dirty="0"/>
              <a:t>לפתע הנקודה הרגישה שכואב לה הראש והיא עומדת ליפול. לא, לא, אל תיפלי! קראו האותיות. ואז הופיעה לעזרה חברה טובה מאוד. הייתה זו האות ו'. היא דומה למקל, האות ו' נעמדה מתחת לנקודה ותמכה ועזרה שלא תיפול. </a:t>
            </a:r>
          </a:p>
          <a:p>
            <a:pPr algn="r" rtl="1"/>
            <a:r>
              <a:rPr lang="he-IL" sz="2400" b="0" dirty="0"/>
              <a:t>כך נוצר החולם המלא.</a:t>
            </a:r>
          </a:p>
          <a:p>
            <a:pPr algn="r" rtl="1"/>
            <a:endParaRPr lang="he-IL" sz="2400" b="0" dirty="0"/>
          </a:p>
          <a:p>
            <a:endParaRPr lang="he-IL"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6</a:t>
            </a:fld>
            <a:endParaRPr lang="x-none"/>
          </a:p>
        </p:txBody>
      </p:sp>
    </p:spTree>
    <p:extLst>
      <p:ext uri="{BB962C8B-B14F-4D97-AF65-F5344CB8AC3E}">
        <p14:creationId xmlns:p14="http://schemas.microsoft.com/office/powerpoint/2010/main" val="1054935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r>
              <a:rPr lang="he-IL" sz="1200" b="0" kern="1200" dirty="0">
                <a:solidFill>
                  <a:schemeClr val="tx1"/>
                </a:solidFill>
                <a:effectLst/>
                <a:latin typeface="+mn-lt"/>
                <a:ea typeface="+mn-ea"/>
                <a:cs typeface="+mn-cs"/>
              </a:rPr>
              <a:t>משך השקף: עד חמש דקות</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אז מה למדנו היום? היום פגשנו את תנועת החולם. הכרנו את החולם החסר ללא האות ו' ואת החולם המלא עם האות ו'.</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התאמנו בזיהוי הצליל חולם במילים; ראינו שתנועת החולם יכולה להופיע בראש מילה, באמצע מילה או בסוף מילה.</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השלמנו צליל חסר במילה כך שנתקבלה מילה בעלת משמעות בשפה העברית.</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ואפילו הצלחנו להשלים משפטים שלמים בעזרת רמזים שהיו במשפט.</a:t>
            </a:r>
            <a:endParaRPr lang="x-none" sz="1200" b="0" kern="1200" dirty="0">
              <a:solidFill>
                <a:schemeClr val="tx1"/>
              </a:solidFill>
              <a:effectLst/>
              <a:latin typeface="+mn-lt"/>
              <a:ea typeface="+mn-ea"/>
              <a:cs typeface="+mn-cs"/>
            </a:endParaRPr>
          </a:p>
          <a:p>
            <a:pPr algn="r" rtl="0"/>
            <a:r>
              <a:rPr lang="he-IL" sz="1200" b="0" kern="1200" dirty="0">
                <a:solidFill>
                  <a:schemeClr val="tx1"/>
                </a:solidFill>
                <a:effectLst/>
                <a:latin typeface="+mn-lt"/>
                <a:ea typeface="+mn-ea"/>
                <a:cs typeface="+mn-cs"/>
              </a:rPr>
              <a:t>הייתם מצוינים, נהניתי מאוד ומקווה שגם אתם. אל תשכחו להמשיך לקרוא ולתרגל קריאה, ותמיד תזכרו כי הקריאה היא מפתח כניסה לעולמות קסומים ומופלאים.</a:t>
            </a:r>
            <a:endParaRPr lang="x-none" sz="1200" b="0" kern="1200" dirty="0">
              <a:solidFill>
                <a:schemeClr val="tx1"/>
              </a:solidFill>
              <a:effectLst/>
              <a:latin typeface="+mn-lt"/>
              <a:ea typeface="+mn-ea"/>
              <a:cs typeface="+mn-cs"/>
            </a:endParaRPr>
          </a:p>
          <a:p>
            <a:pPr algn="r" rtl="0"/>
            <a:r>
              <a:rPr lang="x-none" sz="1200" b="0" kern="1200" dirty="0">
                <a:solidFill>
                  <a:schemeClr val="tx1"/>
                </a:solidFill>
                <a:effectLst/>
                <a:latin typeface="+mn-lt"/>
                <a:ea typeface="+mn-ea"/>
                <a:cs typeface="+mn-cs"/>
              </a:rPr>
              <a:t> </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60</a:t>
            </a:fld>
            <a:endParaRPr lang="x-none"/>
          </a:p>
        </p:txBody>
      </p:sp>
    </p:spTree>
    <p:extLst>
      <p:ext uri="{BB962C8B-B14F-4D97-AF65-F5344CB8AC3E}">
        <p14:creationId xmlns:p14="http://schemas.microsoft.com/office/powerpoint/2010/main" val="2075254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sz="1300" b="1" dirty="0"/>
              <a:t>משך השקף: שתי דקות</a:t>
            </a:r>
          </a:p>
          <a:p>
            <a:pPr marL="167735" algn="r" rtl="1"/>
            <a:endParaRPr lang="he-IL" sz="1300" dirty="0"/>
          </a:p>
          <a:p>
            <a:pPr algn="r" rtl="1"/>
            <a:r>
              <a:rPr lang="he-IL" sz="1400" b="0" dirty="0"/>
              <a:t>וכעת, ילדים, בוודאי ניחשתם. אתם כבר בטוחים? לא סתם כך סופר הסיפור.</a:t>
            </a:r>
          </a:p>
          <a:p>
            <a:pPr algn="r" rtl="1"/>
            <a:r>
              <a:rPr lang="he-IL" sz="1400" b="0" dirty="0"/>
              <a:t>זוכרים את השאלה שאיתה</a:t>
            </a:r>
            <a:r>
              <a:rPr lang="he-IL" sz="1400" b="0" baseline="0" dirty="0"/>
              <a:t> פתחנו את </a:t>
            </a:r>
            <a:r>
              <a:rPr lang="he-IL" sz="1400" b="0" dirty="0"/>
              <a:t>השיעור?</a:t>
            </a:r>
          </a:p>
          <a:p>
            <a:pPr algn="r" rtl="1"/>
            <a:r>
              <a:rPr lang="he-IL" sz="1400" b="0" dirty="0"/>
              <a:t>כל המילים פותחות בתנועת החולם.</a:t>
            </a:r>
            <a:endParaRPr lang="he-IL" sz="1300" b="1" dirty="0"/>
          </a:p>
          <a:p>
            <a:pPr algn="r" rtl="1"/>
            <a:r>
              <a:rPr lang="he-IL" sz="1300" b="0" dirty="0"/>
              <a:t>בואו</a:t>
            </a:r>
            <a:r>
              <a:rPr lang="he-IL" sz="1300" b="0" baseline="0" dirty="0"/>
              <a:t> נזהה את הצליל ו' במילים:</a:t>
            </a:r>
          </a:p>
          <a:p>
            <a:pPr algn="r" rtl="1"/>
            <a:r>
              <a:rPr lang="he-IL" sz="1300" b="0" baseline="0" dirty="0"/>
              <a:t>מוצץ – מו</a:t>
            </a:r>
          </a:p>
          <a:p>
            <a:pPr algn="r" rtl="1"/>
            <a:r>
              <a:rPr lang="he-IL" sz="1300" b="0" baseline="0" dirty="0"/>
              <a:t>כובע – </a:t>
            </a:r>
            <a:r>
              <a:rPr lang="he-IL" sz="1300" b="0" baseline="0" dirty="0" err="1"/>
              <a:t>כו</a:t>
            </a:r>
            <a:endParaRPr lang="he-IL" sz="1300" b="0" baseline="0" dirty="0"/>
          </a:p>
          <a:p>
            <a:pPr algn="r" rtl="1"/>
            <a:r>
              <a:rPr lang="he-IL" sz="1300" b="0" baseline="0" dirty="0"/>
              <a:t>נוצה – נו</a:t>
            </a:r>
          </a:p>
          <a:p>
            <a:pPr algn="r" rtl="1"/>
            <a:r>
              <a:rPr lang="he-IL" sz="1300" b="0" baseline="0" dirty="0"/>
              <a:t>תוף – תו</a:t>
            </a:r>
          </a:p>
          <a:p>
            <a:pPr algn="r" rtl="1"/>
            <a:r>
              <a:rPr lang="he-IL" sz="1300" b="0" baseline="0" dirty="0"/>
              <a:t>שוקולד – לשוקולד שני צלילים ב ו' </a:t>
            </a:r>
            <a:r>
              <a:rPr lang="he-IL" sz="1300" b="0" baseline="0" dirty="0" err="1"/>
              <a:t>שו</a:t>
            </a:r>
            <a:r>
              <a:rPr lang="he-IL" sz="1300" b="0" baseline="0" dirty="0"/>
              <a:t> קו</a:t>
            </a:r>
            <a:endParaRPr lang="he-IL" sz="1400" b="0"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7</a:t>
            </a:fld>
            <a:endParaRPr lang="x-none"/>
          </a:p>
        </p:txBody>
      </p:sp>
    </p:spTree>
    <p:extLst>
      <p:ext uri="{BB962C8B-B14F-4D97-AF65-F5344CB8AC3E}">
        <p14:creationId xmlns:p14="http://schemas.microsoft.com/office/powerpoint/2010/main" val="2479627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sz="1200" b="1" dirty="0" smtClean="0"/>
              <a:t>משך השקף: שתי דקות</a:t>
            </a:r>
          </a:p>
          <a:p>
            <a:pPr marL="167735" algn="r" rtl="1"/>
            <a:endParaRPr lang="he-IL" sz="1200" dirty="0" smtClean="0"/>
          </a:p>
          <a:p>
            <a:pPr algn="r" rtl="1"/>
            <a:r>
              <a:rPr lang="he-IL" sz="1200" b="0" dirty="0" smtClean="0"/>
              <a:t>וכעת, ילדים, בוודאי ניחשתם. אתם כבר בטוחים? לא סתם כך סופר הסיפור.</a:t>
            </a:r>
          </a:p>
          <a:p>
            <a:pPr algn="r" rtl="1"/>
            <a:r>
              <a:rPr lang="he-IL" sz="1200" b="0" dirty="0" smtClean="0"/>
              <a:t>זוכרים את השאלה </a:t>
            </a:r>
            <a:r>
              <a:rPr lang="he-IL" sz="1200" b="0" dirty="0" err="1" smtClean="0"/>
              <a:t>שאיתה</a:t>
            </a:r>
            <a:r>
              <a:rPr lang="he-IL" sz="1200" b="0" baseline="0" dirty="0" smtClean="0"/>
              <a:t> פתחנו את </a:t>
            </a:r>
            <a:r>
              <a:rPr lang="he-IL" sz="1200" b="0" dirty="0" smtClean="0"/>
              <a:t>השיעור?</a:t>
            </a:r>
          </a:p>
          <a:p>
            <a:pPr algn="r" rtl="1"/>
            <a:r>
              <a:rPr lang="he-IL" sz="1200" b="0" dirty="0" smtClean="0"/>
              <a:t>כל המילים פותחות בתנועת החולם.</a:t>
            </a:r>
            <a:endParaRPr lang="he-IL" sz="1200" b="1" dirty="0" smtClean="0"/>
          </a:p>
          <a:p>
            <a:pPr algn="r" rtl="1"/>
            <a:r>
              <a:rPr lang="he-IL" sz="1200" b="0" dirty="0" smtClean="0"/>
              <a:t>בואו</a:t>
            </a:r>
            <a:r>
              <a:rPr lang="he-IL" sz="1200" b="0" baseline="0" dirty="0" smtClean="0"/>
              <a:t> נזהה את הצליל ו' במילים:</a:t>
            </a:r>
          </a:p>
          <a:p>
            <a:pPr algn="r" rtl="1"/>
            <a:r>
              <a:rPr lang="he-IL" sz="1200" b="0" baseline="0" dirty="0" smtClean="0"/>
              <a:t>מוצץ – מו</a:t>
            </a:r>
          </a:p>
          <a:p>
            <a:pPr algn="r" rtl="1"/>
            <a:r>
              <a:rPr lang="he-IL" sz="1200" b="0" baseline="0" dirty="0" smtClean="0"/>
              <a:t>כובע – </a:t>
            </a:r>
            <a:r>
              <a:rPr lang="he-IL" sz="1200" b="0" baseline="0" dirty="0" err="1" smtClean="0"/>
              <a:t>כו</a:t>
            </a:r>
            <a:endParaRPr lang="he-IL" sz="1200" b="0" baseline="0" dirty="0" smtClean="0"/>
          </a:p>
          <a:p>
            <a:pPr algn="r" rtl="1"/>
            <a:r>
              <a:rPr lang="he-IL" sz="1200" b="0" baseline="0" dirty="0" smtClean="0"/>
              <a:t>נוצה – נו</a:t>
            </a:r>
          </a:p>
          <a:p>
            <a:pPr algn="r" rtl="1"/>
            <a:r>
              <a:rPr lang="he-IL" sz="1200" b="0" baseline="0" dirty="0" smtClean="0"/>
              <a:t>תוף – תו</a:t>
            </a:r>
          </a:p>
          <a:p>
            <a:pPr algn="r" rtl="1"/>
            <a:r>
              <a:rPr lang="he-IL" sz="1200" b="0" baseline="0" dirty="0" smtClean="0"/>
              <a:t>שוקולד – לשוקולד שני צלילים ב ו' </a:t>
            </a:r>
            <a:r>
              <a:rPr lang="he-IL" sz="1200" b="0" baseline="0" dirty="0" err="1" smtClean="0"/>
              <a:t>שו</a:t>
            </a:r>
            <a:r>
              <a:rPr lang="he-IL" sz="1200" b="0" baseline="0" dirty="0" smtClean="0"/>
              <a:t> קו</a:t>
            </a:r>
            <a:endParaRPr lang="he-IL" sz="1200" b="0"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8</a:t>
            </a:fld>
            <a:endParaRPr lang="x-none"/>
          </a:p>
        </p:txBody>
      </p:sp>
    </p:spTree>
    <p:extLst>
      <p:ext uri="{BB962C8B-B14F-4D97-AF65-F5344CB8AC3E}">
        <p14:creationId xmlns:p14="http://schemas.microsoft.com/office/powerpoint/2010/main" val="2321922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sz="1300" b="1" dirty="0"/>
              <a:t>משך השקף: דקה – מורה ומצגת. </a:t>
            </a:r>
          </a:p>
          <a:p>
            <a:pPr marL="167735" algn="r" rtl="1"/>
            <a:endParaRPr lang="he-IL" sz="1300" dirty="0"/>
          </a:p>
          <a:p>
            <a:pPr marL="140898" algn="r" rtl="1">
              <a:lnSpc>
                <a:spcPct val="115000"/>
              </a:lnSpc>
              <a:spcBef>
                <a:spcPts val="845"/>
              </a:spcBef>
              <a:buClr>
                <a:schemeClr val="dk1"/>
              </a:buClr>
              <a:buSzPts val="1500"/>
            </a:pPr>
            <a:r>
              <a:rPr lang="he-IL" sz="1300" b="1" dirty="0">
                <a:solidFill>
                  <a:schemeClr val="dk1"/>
                </a:solidFill>
                <a:latin typeface="Alef"/>
                <a:ea typeface="Alef"/>
                <a:sym typeface="Alef"/>
              </a:rPr>
              <a:t>נדבר קצת על סימן</a:t>
            </a:r>
            <a:r>
              <a:rPr lang="he-IL" sz="1300" b="1" baseline="0" dirty="0">
                <a:solidFill>
                  <a:schemeClr val="dk1"/>
                </a:solidFill>
                <a:latin typeface="Alef"/>
                <a:ea typeface="Alef"/>
                <a:sym typeface="Alef"/>
              </a:rPr>
              <a:t> הניקוד חולם. </a:t>
            </a:r>
            <a:endParaRPr lang="he-IL" sz="1300" dirty="0">
              <a:solidFill>
                <a:schemeClr val="dk1"/>
              </a:solidFill>
              <a:latin typeface="Alef"/>
              <a:ea typeface="Alef"/>
              <a:sym typeface="Alef"/>
            </a:endParaRPr>
          </a:p>
          <a:p>
            <a:pPr marL="140898" algn="r" rtl="1">
              <a:lnSpc>
                <a:spcPct val="115000"/>
              </a:lnSpc>
              <a:spcBef>
                <a:spcPts val="845"/>
              </a:spcBef>
              <a:buClr>
                <a:schemeClr val="dk1"/>
              </a:buClr>
              <a:buSzPts val="1500"/>
            </a:pPr>
            <a:endParaRPr lang="he-IL" sz="1300" b="1" dirty="0">
              <a:solidFill>
                <a:schemeClr val="dk1"/>
              </a:solidFill>
              <a:latin typeface="Alef"/>
              <a:ea typeface="Alef"/>
              <a:sym typeface="Alef"/>
            </a:endParaRPr>
          </a:p>
          <a:p>
            <a:pPr marL="140898" algn="r" rtl="1">
              <a:lnSpc>
                <a:spcPct val="115000"/>
              </a:lnSpc>
              <a:spcBef>
                <a:spcPts val="845"/>
              </a:spcBef>
              <a:buClr>
                <a:schemeClr val="dk1"/>
              </a:buClr>
              <a:buSzPts val="1500"/>
            </a:pPr>
            <a:r>
              <a:rPr lang="he-IL" sz="1300" b="1" dirty="0">
                <a:solidFill>
                  <a:schemeClr val="dk1"/>
                </a:solidFill>
                <a:latin typeface="Alef"/>
                <a:ea typeface="Alef"/>
                <a:sym typeface="Alef"/>
              </a:rPr>
              <a:t>נתרגל קריאת </a:t>
            </a:r>
            <a:r>
              <a:rPr lang="he-IL" sz="1300" dirty="0">
                <a:solidFill>
                  <a:schemeClr val="dk1"/>
                </a:solidFill>
                <a:latin typeface="Alef"/>
                <a:ea typeface="Alef"/>
                <a:sym typeface="Alef"/>
              </a:rPr>
              <a:t>מילים ומשפטים המנוקדים בחולם. </a:t>
            </a:r>
          </a:p>
          <a:p>
            <a:pPr marL="140898" algn="r" rtl="1">
              <a:lnSpc>
                <a:spcPct val="115000"/>
              </a:lnSpc>
              <a:buClr>
                <a:schemeClr val="dk1"/>
              </a:buClr>
              <a:buSzPts val="1500"/>
            </a:pPr>
            <a:r>
              <a:rPr lang="he-IL" sz="1300" b="1" dirty="0">
                <a:solidFill>
                  <a:schemeClr val="dk1"/>
                </a:solidFill>
                <a:latin typeface="Alef"/>
                <a:ea typeface="Alef"/>
                <a:sym typeface="Alef"/>
              </a:rPr>
              <a:t>נתנסה בקריאה</a:t>
            </a:r>
            <a:r>
              <a:rPr lang="he-IL" sz="1300" b="1" baseline="0" dirty="0">
                <a:solidFill>
                  <a:schemeClr val="dk1"/>
                </a:solidFill>
                <a:latin typeface="Alef"/>
                <a:ea typeface="Alef"/>
                <a:sym typeface="Alef"/>
              </a:rPr>
              <a:t> </a:t>
            </a:r>
            <a:r>
              <a:rPr lang="he-IL" sz="1300" b="1" dirty="0">
                <a:solidFill>
                  <a:schemeClr val="dk1"/>
                </a:solidFill>
                <a:latin typeface="Alef"/>
                <a:ea typeface="Alef"/>
                <a:sym typeface="Alef"/>
              </a:rPr>
              <a:t>וכתיבה של מילים חדשות עם התנועה הנלמדת </a:t>
            </a:r>
            <a:r>
              <a:rPr lang="he-IL" sz="1300" dirty="0">
                <a:solidFill>
                  <a:schemeClr val="dk1"/>
                </a:solidFill>
                <a:latin typeface="Alef"/>
                <a:ea typeface="Alef"/>
                <a:sym typeface="Alef"/>
              </a:rPr>
              <a:t>(שלב התרגול / התנסות).</a:t>
            </a:r>
            <a:r>
              <a:rPr lang="he-IL" sz="1300" b="1" dirty="0">
                <a:solidFill>
                  <a:schemeClr val="dk1"/>
                </a:solidFill>
                <a:latin typeface="Alef"/>
                <a:ea typeface="Alef"/>
                <a:sym typeface="Alef"/>
              </a:rPr>
              <a:t> </a:t>
            </a:r>
          </a:p>
          <a:p>
            <a:pPr marL="140898" algn="r" rtl="1">
              <a:lnSpc>
                <a:spcPct val="115000"/>
              </a:lnSpc>
              <a:buClr>
                <a:schemeClr val="dk1"/>
              </a:buClr>
              <a:buSzPts val="1500"/>
            </a:pPr>
            <a:r>
              <a:rPr lang="he-IL" sz="1300" b="1" dirty="0">
                <a:solidFill>
                  <a:schemeClr val="dk1"/>
                </a:solidFill>
                <a:latin typeface="Alef"/>
                <a:ea typeface="Alef"/>
                <a:sym typeface="Alef"/>
              </a:rPr>
              <a:t>נסכם במשחק משעשע </a:t>
            </a:r>
            <a:r>
              <a:rPr lang="he-IL" sz="1300" dirty="0">
                <a:solidFill>
                  <a:schemeClr val="dk1"/>
                </a:solidFill>
                <a:latin typeface="Alef"/>
                <a:ea typeface="Alef"/>
                <a:sym typeface="Alef"/>
              </a:rPr>
              <a:t>(שלב סיכום השיעור).</a:t>
            </a:r>
          </a:p>
          <a:p>
            <a:endParaRPr lang="he-IL" sz="1400"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9</a:t>
            </a:fld>
            <a:endParaRPr lang="x-none"/>
          </a:p>
        </p:txBody>
      </p:sp>
    </p:spTree>
    <p:extLst>
      <p:ext uri="{BB962C8B-B14F-4D97-AF65-F5344CB8AC3E}">
        <p14:creationId xmlns:p14="http://schemas.microsoft.com/office/powerpoint/2010/main" val="2280003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השיעור הבא יתחיל">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3796BD-313B-0044-809D-6D612DE5930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Oval 4">
            <a:extLst>
              <a:ext uri="{FF2B5EF4-FFF2-40B4-BE49-F238E27FC236}">
                <a16:creationId xmlns:a16="http://schemas.microsoft.com/office/drawing/2014/main" id="{C4692FF9-9816-1A41-9F19-64AC89C4FE77}"/>
              </a:ext>
            </a:extLst>
          </p:cNvPr>
          <p:cNvSpPr/>
          <p:nvPr userDrawn="1"/>
        </p:nvSpPr>
        <p:spPr>
          <a:xfrm>
            <a:off x="3337577" y="646574"/>
            <a:ext cx="5473303" cy="54733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sp>
        <p:nvSpPr>
          <p:cNvPr id="19" name="Rectangle 18">
            <a:extLst>
              <a:ext uri="{FF2B5EF4-FFF2-40B4-BE49-F238E27FC236}">
                <a16:creationId xmlns:a16="http://schemas.microsoft.com/office/drawing/2014/main" id="{B1C76A5A-A9C6-4148-9667-BA78FBEC1DC5}"/>
              </a:ext>
            </a:extLst>
          </p:cNvPr>
          <p:cNvSpPr/>
          <p:nvPr userDrawn="1"/>
        </p:nvSpPr>
        <p:spPr>
          <a:xfrm>
            <a:off x="2953941" y="3446401"/>
            <a:ext cx="6284118" cy="12398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nvGrpSpPr>
          <p:cNvPr id="2" name="Group 1">
            <a:extLst>
              <a:ext uri="{FF2B5EF4-FFF2-40B4-BE49-F238E27FC236}">
                <a16:creationId xmlns:a16="http://schemas.microsoft.com/office/drawing/2014/main" id="{B5656235-C025-B341-B125-6E522FFD6056}"/>
              </a:ext>
            </a:extLst>
          </p:cNvPr>
          <p:cNvGrpSpPr/>
          <p:nvPr userDrawn="1"/>
        </p:nvGrpSpPr>
        <p:grpSpPr>
          <a:xfrm>
            <a:off x="9287641" y="5672000"/>
            <a:ext cx="3913243" cy="506326"/>
            <a:chOff x="358720" y="285496"/>
            <a:chExt cx="3913243" cy="506326"/>
          </a:xfrm>
        </p:grpSpPr>
        <p:cxnSp>
          <p:nvCxnSpPr>
            <p:cNvPr id="18" name="Straight Connector 17">
              <a:extLst>
                <a:ext uri="{FF2B5EF4-FFF2-40B4-BE49-F238E27FC236}">
                  <a16:creationId xmlns:a16="http://schemas.microsoft.com/office/drawing/2014/main" id="{3740DB9B-9ABC-1E4F-9E76-DE21BB134995}"/>
                </a:ext>
              </a:extLst>
            </p:cNvPr>
            <p:cNvCxnSpPr>
              <a:cxnSpLocks/>
            </p:cNvCxnSpPr>
            <p:nvPr userDrawn="1"/>
          </p:nvCxnSpPr>
          <p:spPr>
            <a:xfrm>
              <a:off x="865046" y="532257"/>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AC0021A-4563-F644-839C-3313EE112D9E}"/>
                </a:ext>
              </a:extLst>
            </p:cNvPr>
            <p:cNvSpPr/>
            <p:nvPr userDrawn="1"/>
          </p:nvSpPr>
          <p:spPr>
            <a:xfrm rot="16200000">
              <a:off x="358720" y="28549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sp>
          <p:nvSpPr>
            <p:cNvPr id="16" name="Rectangle 15">
              <a:extLst>
                <a:ext uri="{FF2B5EF4-FFF2-40B4-BE49-F238E27FC236}">
                  <a16:creationId xmlns:a16="http://schemas.microsoft.com/office/drawing/2014/main" id="{3984F002-0837-5347-8BEB-C54BD7228FB1}"/>
                </a:ext>
              </a:extLst>
            </p:cNvPr>
            <p:cNvSpPr/>
            <p:nvPr userDrawn="1"/>
          </p:nvSpPr>
          <p:spPr>
            <a:xfrm>
              <a:off x="781297" y="454909"/>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sp>
        <p:nvSpPr>
          <p:cNvPr id="4" name="Text Placeholder 3">
            <a:extLst>
              <a:ext uri="{FF2B5EF4-FFF2-40B4-BE49-F238E27FC236}">
                <a16:creationId xmlns:a16="http://schemas.microsoft.com/office/drawing/2014/main" id="{AA27E2A2-BC31-804E-BB02-2D2086ECA9AB}"/>
              </a:ext>
            </a:extLst>
          </p:cNvPr>
          <p:cNvSpPr>
            <a:spLocks noGrp="1"/>
          </p:cNvSpPr>
          <p:nvPr>
            <p:ph type="body" sz="quarter" idx="11" hasCustomPrompt="1"/>
          </p:nvPr>
        </p:nvSpPr>
        <p:spPr>
          <a:xfrm>
            <a:off x="3819674" y="1524214"/>
            <a:ext cx="4552652" cy="2202291"/>
          </a:xfrm>
          <a:prstGeom prst="rect">
            <a:avLst/>
          </a:prstGeom>
        </p:spPr>
        <p:txBody>
          <a:bodyPr>
            <a:normAutofit/>
          </a:bodyPr>
          <a:lstStyle>
            <a:lvl1pPr marL="0" indent="0" algn="ctr">
              <a:buNone/>
              <a:defRPr sz="60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השיעור הבא</a:t>
            </a:r>
          </a:p>
          <a:p>
            <a:pPr lvl="0"/>
            <a:r>
              <a:rPr lang="he-IL" dirty="0"/>
              <a:t>יתחיל</a:t>
            </a:r>
          </a:p>
        </p:txBody>
      </p:sp>
      <p:cxnSp>
        <p:nvCxnSpPr>
          <p:cNvPr id="15" name="Straight Connector 14">
            <a:extLst>
              <a:ext uri="{FF2B5EF4-FFF2-40B4-BE49-F238E27FC236}">
                <a16:creationId xmlns:a16="http://schemas.microsoft.com/office/drawing/2014/main" id="{40473E13-CEF0-6945-8210-1865616E9834}"/>
              </a:ext>
            </a:extLst>
          </p:cNvPr>
          <p:cNvCxnSpPr>
            <a:cxnSpLocks/>
          </p:cNvCxnSpPr>
          <p:nvPr userDrawn="1"/>
        </p:nvCxnSpPr>
        <p:spPr>
          <a:xfrm>
            <a:off x="2377053" y="6178326"/>
            <a:ext cx="138588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2617BD7-5381-4D41-92AE-B0043113B420}"/>
              </a:ext>
            </a:extLst>
          </p:cNvPr>
          <p:cNvGrpSpPr/>
          <p:nvPr userDrawn="1"/>
        </p:nvGrpSpPr>
        <p:grpSpPr>
          <a:xfrm rot="10800000">
            <a:off x="11482153" y="140248"/>
            <a:ext cx="602703" cy="577326"/>
            <a:chOff x="781297" y="5586292"/>
            <a:chExt cx="602703" cy="577326"/>
          </a:xfrm>
        </p:grpSpPr>
        <p:sp>
          <p:nvSpPr>
            <p:cNvPr id="11" name="Rectangle 10">
              <a:extLst>
                <a:ext uri="{FF2B5EF4-FFF2-40B4-BE49-F238E27FC236}">
                  <a16:creationId xmlns:a16="http://schemas.microsoft.com/office/drawing/2014/main" id="{587FD482-59E1-C04B-9AF0-F8141BE66FDD}"/>
                </a:ext>
              </a:extLst>
            </p:cNvPr>
            <p:cNvSpPr/>
            <p:nvPr userDrawn="1"/>
          </p:nvSpPr>
          <p:spPr>
            <a:xfrm rot="16200000">
              <a:off x="781297" y="5657292"/>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sp>
          <p:nvSpPr>
            <p:cNvPr id="13" name="Rectangle 12">
              <a:extLst>
                <a:ext uri="{FF2B5EF4-FFF2-40B4-BE49-F238E27FC236}">
                  <a16:creationId xmlns:a16="http://schemas.microsoft.com/office/drawing/2014/main" id="{1E9A766D-D5BD-3E4B-AE40-5EF4614445A8}"/>
                </a:ext>
              </a:extLst>
            </p:cNvPr>
            <p:cNvSpPr/>
            <p:nvPr userDrawn="1"/>
          </p:nvSpPr>
          <p:spPr>
            <a:xfrm>
              <a:off x="1216502" y="558629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cxnSp>
        <p:nvCxnSpPr>
          <p:cNvPr id="17" name="Straight Connector 16">
            <a:extLst>
              <a:ext uri="{FF2B5EF4-FFF2-40B4-BE49-F238E27FC236}">
                <a16:creationId xmlns:a16="http://schemas.microsoft.com/office/drawing/2014/main" id="{4D5014CE-6431-0D4C-BAFF-39612F414400}"/>
              </a:ext>
            </a:extLst>
          </p:cNvPr>
          <p:cNvCxnSpPr>
            <a:cxnSpLocks/>
          </p:cNvCxnSpPr>
          <p:nvPr userDrawn="1"/>
        </p:nvCxnSpPr>
        <p:spPr>
          <a:xfrm>
            <a:off x="-678730" y="6456415"/>
            <a:ext cx="345536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4BD310FA-D564-9240-BAF3-B9933A5C616F}"/>
              </a:ext>
            </a:extLst>
          </p:cNvPr>
          <p:cNvSpPr>
            <a:spLocks noGrp="1"/>
          </p:cNvSpPr>
          <p:nvPr>
            <p:ph type="body" sz="quarter" idx="12" hasCustomPrompt="1"/>
          </p:nvPr>
        </p:nvSpPr>
        <p:spPr>
          <a:xfrm>
            <a:off x="3764756" y="3704674"/>
            <a:ext cx="4662487" cy="819517"/>
          </a:xfrm>
          <a:prstGeom prst="rect">
            <a:avLst/>
          </a:prstGeom>
        </p:spPr>
        <p:txBody>
          <a:bodyPr anchor="b">
            <a:noAutofit/>
          </a:bodyPr>
          <a:lstStyle>
            <a:lvl1pPr marL="0" indent="0" algn="ctr">
              <a:buNone/>
              <a:defRPr sz="5400">
                <a:solidFill>
                  <a:schemeClr val="bg1"/>
                </a:solidFill>
                <a:latin typeface="Calibri" panose="020F0502020204030204" pitchFamily="34" charset="0"/>
                <a:cs typeface="Calibri" panose="020F0502020204030204" pitchFamily="34" charset="0"/>
              </a:defRPr>
            </a:lvl1pPr>
          </a:lstStyle>
          <a:p>
            <a:pPr lvl="0"/>
            <a:r>
              <a:rPr lang="he-IL" dirty="0"/>
              <a:t>בשעה 09:00</a:t>
            </a:r>
            <a:endParaRPr lang="x-none" dirty="0"/>
          </a:p>
        </p:txBody>
      </p:sp>
      <p:grpSp>
        <p:nvGrpSpPr>
          <p:cNvPr id="24" name="Group 23">
            <a:extLst>
              <a:ext uri="{FF2B5EF4-FFF2-40B4-BE49-F238E27FC236}">
                <a16:creationId xmlns:a16="http://schemas.microsoft.com/office/drawing/2014/main" id="{4C964832-BAF5-B84F-9EE8-B31B27A731C8}"/>
              </a:ext>
            </a:extLst>
          </p:cNvPr>
          <p:cNvGrpSpPr/>
          <p:nvPr userDrawn="1"/>
        </p:nvGrpSpPr>
        <p:grpSpPr>
          <a:xfrm>
            <a:off x="-110840" y="110839"/>
            <a:ext cx="1530097" cy="1525930"/>
            <a:chOff x="8374611" y="4283110"/>
            <a:chExt cx="2300578" cy="2294314"/>
          </a:xfrm>
        </p:grpSpPr>
        <p:pic>
          <p:nvPicPr>
            <p:cNvPr id="25" name="Picture 24">
              <a:extLst>
                <a:ext uri="{FF2B5EF4-FFF2-40B4-BE49-F238E27FC236}">
                  <a16:creationId xmlns:a16="http://schemas.microsoft.com/office/drawing/2014/main" id="{7C0CB761-1CB6-FC4E-AEC0-ADBE45586F14}"/>
                </a:ext>
              </a:extLst>
            </p:cNvPr>
            <p:cNvPicPr>
              <a:picLocks noChangeAspect="1"/>
            </p:cNvPicPr>
            <p:nvPr/>
          </p:nvPicPr>
          <p:blipFill rotWithShape="1">
            <a:blip r:embed="rId3"/>
            <a:srcRect l="62938"/>
            <a:stretch/>
          </p:blipFill>
          <p:spPr>
            <a:xfrm>
              <a:off x="8873684" y="4283110"/>
              <a:ext cx="1227785" cy="1519621"/>
            </a:xfrm>
            <a:prstGeom prst="rect">
              <a:avLst/>
            </a:prstGeom>
          </p:spPr>
        </p:pic>
        <p:sp>
          <p:nvSpPr>
            <p:cNvPr id="26" name="Rectangle 25">
              <a:extLst>
                <a:ext uri="{FF2B5EF4-FFF2-40B4-BE49-F238E27FC236}">
                  <a16:creationId xmlns:a16="http://schemas.microsoft.com/office/drawing/2014/main" id="{0799BDF5-881F-3045-A642-F8E001DE02C9}"/>
                </a:ext>
              </a:extLst>
            </p:cNvPr>
            <p:cNvSpPr/>
            <p:nvPr/>
          </p:nvSpPr>
          <p:spPr>
            <a:xfrm>
              <a:off x="8374611" y="5883287"/>
              <a:ext cx="2300578" cy="694137"/>
            </a:xfrm>
            <a:prstGeom prst="rect">
              <a:avLst/>
            </a:prstGeom>
          </p:spPr>
          <p:txBody>
            <a:bodyPr wrap="square">
              <a:spAutoFit/>
            </a:bodyPr>
            <a:lstStyle/>
            <a:p>
              <a:pPr algn="ctr"/>
              <a:r>
                <a:rPr lang="x-none" sz="1200" dirty="0">
                  <a:solidFill>
                    <a:schemeClr val="bg1"/>
                  </a:solidFill>
                  <a:latin typeface="Arial" panose="020B0604020202020204" pitchFamily="34" charset="0"/>
                  <a:cs typeface="Arial" panose="020B0604020202020204" pitchFamily="34" charset="0"/>
                </a:rPr>
                <a:t>מדינת ישראל</a:t>
              </a:r>
            </a:p>
            <a:p>
              <a:pPr algn="ctr"/>
              <a:r>
                <a:rPr lang="x-none" sz="1200" dirty="0">
                  <a:solidFill>
                    <a:schemeClr val="bg1"/>
                  </a:solidFill>
                  <a:latin typeface="Arial" panose="020B0604020202020204" pitchFamily="34" charset="0"/>
                  <a:cs typeface="Arial" panose="020B0604020202020204" pitchFamily="34" charset="0"/>
                </a:rPr>
                <a:t>משרד החינוך</a:t>
              </a:r>
            </a:p>
          </p:txBody>
        </p:sp>
      </p:grpSp>
    </p:spTree>
    <p:extLst>
      <p:ext uri="{BB962C8B-B14F-4D97-AF65-F5344CB8AC3E}">
        <p14:creationId xmlns:p14="http://schemas.microsoft.com/office/powerpoint/2010/main" val="3534621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הקניית ידע">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C84C288-45B9-0C4B-BC23-61FEF6C61789}"/>
              </a:ext>
            </a:extLst>
          </p:cNvPr>
          <p:cNvGrpSpPr/>
          <p:nvPr userDrawn="1"/>
        </p:nvGrpSpPr>
        <p:grpSpPr>
          <a:xfrm>
            <a:off x="358720" y="6187719"/>
            <a:ext cx="3913243" cy="506326"/>
            <a:chOff x="358720" y="6187719"/>
            <a:chExt cx="3913243" cy="506326"/>
          </a:xfrm>
        </p:grpSpPr>
        <p:cxnSp>
          <p:nvCxnSpPr>
            <p:cNvPr id="17" name="Straight Connector 16">
              <a:extLst>
                <a:ext uri="{FF2B5EF4-FFF2-40B4-BE49-F238E27FC236}">
                  <a16:creationId xmlns:a16="http://schemas.microsoft.com/office/drawing/2014/main" id="{EDECF7E4-AA12-DD4F-8FBA-6942B07B661F}"/>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A824D68-292F-0740-864D-187885A36636}"/>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9" name="Rectangle 18">
              <a:extLst>
                <a:ext uri="{FF2B5EF4-FFF2-40B4-BE49-F238E27FC236}">
                  <a16:creationId xmlns:a16="http://schemas.microsoft.com/office/drawing/2014/main" id="{5CFF00F0-B1E8-5F4E-A07B-F1B92F9D38A6}"/>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sp>
        <p:nvSpPr>
          <p:cNvPr id="21" name="Text Placeholder 5">
            <a:extLst>
              <a:ext uri="{FF2B5EF4-FFF2-40B4-BE49-F238E27FC236}">
                <a16:creationId xmlns:a16="http://schemas.microsoft.com/office/drawing/2014/main" id="{872B4A16-607D-6547-9FD5-D3C9EE1A5211}"/>
              </a:ext>
            </a:extLst>
          </p:cNvPr>
          <p:cNvSpPr>
            <a:spLocks noGrp="1"/>
          </p:cNvSpPr>
          <p:nvPr>
            <p:ph type="body" sz="quarter" idx="10" hasCustomPrompt="1"/>
          </p:nvPr>
        </p:nvSpPr>
        <p:spPr>
          <a:xfrm>
            <a:off x="1671638" y="1928813"/>
            <a:ext cx="9572625" cy="3844925"/>
          </a:xfrm>
        </p:spPr>
        <p:txBody>
          <a:bodyPr>
            <a:normAutofit/>
          </a:bodyPr>
          <a:lstStyle>
            <a:lvl1pPr marL="0" indent="0" algn="ctr">
              <a:lnSpc>
                <a:spcPct val="100000"/>
              </a:lnSpc>
              <a:buNone/>
              <a:defRPr sz="3600">
                <a:latin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he-IL" dirty="0"/>
              <a:t>לחץ להוסיף סגנון טקסט גדול של תבנית בסיס</a:t>
            </a:r>
            <a:endParaRPr lang="x-none" dirty="0"/>
          </a:p>
        </p:txBody>
      </p:sp>
      <p:pic>
        <p:nvPicPr>
          <p:cNvPr id="22" name="Picture 21">
            <a:extLst>
              <a:ext uri="{FF2B5EF4-FFF2-40B4-BE49-F238E27FC236}">
                <a16:creationId xmlns:a16="http://schemas.microsoft.com/office/drawing/2014/main" id="{767E3700-96F7-8449-BFE9-3638DA837676}"/>
              </a:ext>
            </a:extLst>
          </p:cNvPr>
          <p:cNvPicPr>
            <a:picLocks noChangeAspect="1"/>
          </p:cNvPicPr>
          <p:nvPr userDrawn="1"/>
        </p:nvPicPr>
        <p:blipFill rotWithShape="1">
          <a:blip r:embed="rId2"/>
          <a:srcRect t="4861" b="71253"/>
          <a:stretch/>
        </p:blipFill>
        <p:spPr>
          <a:xfrm>
            <a:off x="0" y="0"/>
            <a:ext cx="12192000" cy="1638096"/>
          </a:xfrm>
          <a:prstGeom prst="rect">
            <a:avLst/>
          </a:prstGeom>
        </p:spPr>
      </p:pic>
      <p:sp>
        <p:nvSpPr>
          <p:cNvPr id="23" name="Title 1">
            <a:extLst>
              <a:ext uri="{FF2B5EF4-FFF2-40B4-BE49-F238E27FC236}">
                <a16:creationId xmlns:a16="http://schemas.microsoft.com/office/drawing/2014/main" id="{0A8A744E-77D6-CD40-B413-54A26D5A1891}"/>
              </a:ext>
            </a:extLst>
          </p:cNvPr>
          <p:cNvSpPr>
            <a:spLocks noGrp="1"/>
          </p:cNvSpPr>
          <p:nvPr>
            <p:ph type="title" hasCustomPrompt="1"/>
          </p:nvPr>
        </p:nvSpPr>
        <p:spPr>
          <a:xfrm>
            <a:off x="3081590" y="663126"/>
            <a:ext cx="8280000" cy="720000"/>
          </a:xfrm>
          <a:solidFill>
            <a:schemeClr val="accent1"/>
          </a:solidFill>
        </p:spPr>
        <p:txBody>
          <a:bodyPr anchor="b"/>
          <a:lstStyle>
            <a:lvl1pPr>
              <a:defRPr>
                <a:solidFill>
                  <a:schemeClr val="bg1"/>
                </a:solidFill>
                <a:latin typeface="Calibri" panose="020F0502020204030204" pitchFamily="34" charset="0"/>
                <a:cs typeface="Calibri" panose="020F0502020204030204" pitchFamily="34" charset="0"/>
              </a:defRPr>
            </a:lvl1pPr>
          </a:lstStyle>
          <a:p>
            <a:r>
              <a:rPr lang="he-IL" sz="4400" dirty="0"/>
              <a:t>הקניית ידע</a:t>
            </a:r>
            <a:endParaRPr lang="x-none" dirty="0"/>
          </a:p>
        </p:txBody>
      </p:sp>
      <p:sp>
        <p:nvSpPr>
          <p:cNvPr id="24" name="Rectangle 23">
            <a:extLst>
              <a:ext uri="{FF2B5EF4-FFF2-40B4-BE49-F238E27FC236}">
                <a16:creationId xmlns:a16="http://schemas.microsoft.com/office/drawing/2014/main" id="{6C05C46E-F358-4B4C-A5AF-C1EE892CDA45}"/>
              </a:ext>
            </a:extLst>
          </p:cNvPr>
          <p:cNvSpPr/>
          <p:nvPr userDrawn="1"/>
        </p:nvSpPr>
        <p:spPr>
          <a:xfrm rot="16200000">
            <a:off x="11332780" y="835199"/>
            <a:ext cx="176581" cy="176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Tree>
    <p:extLst>
      <p:ext uri="{BB962C8B-B14F-4D97-AF65-F5344CB8AC3E}">
        <p14:creationId xmlns:p14="http://schemas.microsoft.com/office/powerpoint/2010/main" val="467496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תרגול">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02076BD-5D7C-FB4F-A698-C5362F42F443}"/>
              </a:ext>
            </a:extLst>
          </p:cNvPr>
          <p:cNvCxnSpPr>
            <a:cxnSpLocks/>
          </p:cNvCxnSpPr>
          <p:nvPr userDrawn="1"/>
        </p:nvCxnSpPr>
        <p:spPr>
          <a:xfrm>
            <a:off x="9092667" y="352323"/>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F9495AA-1719-C54F-A2B2-87C6465A7079}"/>
              </a:ext>
            </a:extLst>
          </p:cNvPr>
          <p:cNvGrpSpPr/>
          <p:nvPr userDrawn="1"/>
        </p:nvGrpSpPr>
        <p:grpSpPr>
          <a:xfrm>
            <a:off x="358720" y="6187719"/>
            <a:ext cx="3913243" cy="506326"/>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sp>
        <p:nvSpPr>
          <p:cNvPr id="2" name="Title 1">
            <a:extLst>
              <a:ext uri="{FF2B5EF4-FFF2-40B4-BE49-F238E27FC236}">
                <a16:creationId xmlns:a16="http://schemas.microsoft.com/office/drawing/2014/main" id="{3195C777-214E-CC4E-BBAB-5037EB3579FE}"/>
              </a:ext>
            </a:extLst>
          </p:cNvPr>
          <p:cNvSpPr>
            <a:spLocks noGrp="1"/>
          </p:cNvSpPr>
          <p:nvPr>
            <p:ph type="title" hasCustomPrompt="1"/>
          </p:nvPr>
        </p:nvSpPr>
        <p:spPr/>
        <p:txBody>
          <a:bodyPr/>
          <a:lstStyle>
            <a:lvl1pPr>
              <a:defRPr>
                <a:solidFill>
                  <a:schemeClr val="tx1"/>
                </a:solidFill>
                <a:latin typeface="Calibri" panose="020F0502020204030204" pitchFamily="34" charset="0"/>
                <a:cs typeface="Calibri" panose="020F0502020204030204" pitchFamily="34" charset="0"/>
              </a:defRPr>
            </a:lvl1pPr>
          </a:lstStyle>
          <a:p>
            <a:r>
              <a:rPr lang="he-IL" sz="4400" dirty="0"/>
              <a:t>תרגול</a:t>
            </a:r>
            <a:endParaRPr lang="x-none" dirty="0"/>
          </a:p>
        </p:txBody>
      </p:sp>
      <p:sp>
        <p:nvSpPr>
          <p:cNvPr id="3" name="Content Placeholder 2">
            <a:extLst>
              <a:ext uri="{FF2B5EF4-FFF2-40B4-BE49-F238E27FC236}">
                <a16:creationId xmlns:a16="http://schemas.microsoft.com/office/drawing/2014/main" id="{DE3919D3-6070-BF4F-BBCA-96749A9742C9}"/>
              </a:ext>
            </a:extLst>
          </p:cNvPr>
          <p:cNvSpPr>
            <a:spLocks noGrp="1"/>
          </p:cNvSpPr>
          <p:nvPr>
            <p:ph sz="half" idx="1" hasCustomPrompt="1"/>
          </p:nvPr>
        </p:nvSpPr>
        <p:spPr>
          <a:xfrm>
            <a:off x="838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lvl="0"/>
            <a:endParaRPr lang="he-IL" dirty="0"/>
          </a:p>
          <a:p>
            <a:pPr lvl="0"/>
            <a:endParaRPr lang="en-US" dirty="0"/>
          </a:p>
        </p:txBody>
      </p:sp>
      <p:sp>
        <p:nvSpPr>
          <p:cNvPr id="4" name="Content Placeholder 3">
            <a:extLst>
              <a:ext uri="{FF2B5EF4-FFF2-40B4-BE49-F238E27FC236}">
                <a16:creationId xmlns:a16="http://schemas.microsoft.com/office/drawing/2014/main" id="{2A2DAA31-6933-314B-860C-C516AAD66558}"/>
              </a:ext>
            </a:extLst>
          </p:cNvPr>
          <p:cNvSpPr>
            <a:spLocks noGrp="1"/>
          </p:cNvSpPr>
          <p:nvPr>
            <p:ph sz="half" idx="2" hasCustomPrompt="1"/>
          </p:nvPr>
        </p:nvSpPr>
        <p:spPr>
          <a:xfrm>
            <a:off x="6172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lvl="0"/>
            <a:endParaRPr lang="he-IL" dirty="0"/>
          </a:p>
          <a:p>
            <a:pPr lvl="0"/>
            <a:endParaRPr lang="en-US" dirty="0"/>
          </a:p>
        </p:txBody>
      </p:sp>
    </p:spTree>
    <p:extLst>
      <p:ext uri="{BB962C8B-B14F-4D97-AF65-F5344CB8AC3E}">
        <p14:creationId xmlns:p14="http://schemas.microsoft.com/office/powerpoint/2010/main" val="250357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סיכום">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F9495AA-1719-C54F-A2B2-87C6465A7079}"/>
              </a:ext>
            </a:extLst>
          </p:cNvPr>
          <p:cNvGrpSpPr/>
          <p:nvPr userDrawn="1"/>
        </p:nvGrpSpPr>
        <p:grpSpPr>
          <a:xfrm>
            <a:off x="358720" y="6187719"/>
            <a:ext cx="3913243" cy="506326"/>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sp>
        <p:nvSpPr>
          <p:cNvPr id="3" name="Content Placeholder 2">
            <a:extLst>
              <a:ext uri="{FF2B5EF4-FFF2-40B4-BE49-F238E27FC236}">
                <a16:creationId xmlns:a16="http://schemas.microsoft.com/office/drawing/2014/main" id="{DE3919D3-6070-BF4F-BBCA-96749A9742C9}"/>
              </a:ext>
            </a:extLst>
          </p:cNvPr>
          <p:cNvSpPr>
            <a:spLocks noGrp="1"/>
          </p:cNvSpPr>
          <p:nvPr>
            <p:ph sz="half" idx="1" hasCustomPrompt="1"/>
          </p:nvPr>
        </p:nvSpPr>
        <p:spPr>
          <a:xfrm>
            <a:off x="838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he-IL" dirty="0"/>
              <a:t>מה למדנו היום</a:t>
            </a:r>
            <a:endParaRPr lang="en-US" dirty="0"/>
          </a:p>
        </p:txBody>
      </p:sp>
      <p:sp>
        <p:nvSpPr>
          <p:cNvPr id="4" name="Content Placeholder 3">
            <a:extLst>
              <a:ext uri="{FF2B5EF4-FFF2-40B4-BE49-F238E27FC236}">
                <a16:creationId xmlns:a16="http://schemas.microsoft.com/office/drawing/2014/main" id="{2A2DAA31-6933-314B-860C-C516AAD66558}"/>
              </a:ext>
            </a:extLst>
          </p:cNvPr>
          <p:cNvSpPr>
            <a:spLocks noGrp="1"/>
          </p:cNvSpPr>
          <p:nvPr>
            <p:ph sz="half" idx="2" hasCustomPrompt="1"/>
          </p:nvPr>
        </p:nvSpPr>
        <p:spPr>
          <a:xfrm>
            <a:off x="6172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he-IL" dirty="0"/>
              <a:t>מה למדנו היום</a:t>
            </a:r>
            <a:endParaRPr lang="en-US" dirty="0"/>
          </a:p>
        </p:txBody>
      </p:sp>
      <p:pic>
        <p:nvPicPr>
          <p:cNvPr id="17" name="Picture 16">
            <a:extLst>
              <a:ext uri="{FF2B5EF4-FFF2-40B4-BE49-F238E27FC236}">
                <a16:creationId xmlns:a16="http://schemas.microsoft.com/office/drawing/2014/main" id="{810FCD1C-9BFA-FD42-804A-9E5198CD8941}"/>
              </a:ext>
            </a:extLst>
          </p:cNvPr>
          <p:cNvPicPr>
            <a:picLocks noChangeAspect="1"/>
          </p:cNvPicPr>
          <p:nvPr userDrawn="1"/>
        </p:nvPicPr>
        <p:blipFill rotWithShape="1">
          <a:blip r:embed="rId2"/>
          <a:srcRect t="45139" b="30975"/>
          <a:stretch/>
        </p:blipFill>
        <p:spPr>
          <a:xfrm>
            <a:off x="0" y="0"/>
            <a:ext cx="12192000" cy="1638096"/>
          </a:xfrm>
          <a:prstGeom prst="rect">
            <a:avLst/>
          </a:prstGeom>
        </p:spPr>
      </p:pic>
      <p:sp>
        <p:nvSpPr>
          <p:cNvPr id="18" name="Title 1">
            <a:extLst>
              <a:ext uri="{FF2B5EF4-FFF2-40B4-BE49-F238E27FC236}">
                <a16:creationId xmlns:a16="http://schemas.microsoft.com/office/drawing/2014/main" id="{4C86F48E-655F-694F-BDCD-C6E0758A82B9}"/>
              </a:ext>
            </a:extLst>
          </p:cNvPr>
          <p:cNvSpPr>
            <a:spLocks noGrp="1"/>
          </p:cNvSpPr>
          <p:nvPr>
            <p:ph type="title" hasCustomPrompt="1"/>
          </p:nvPr>
        </p:nvSpPr>
        <p:spPr>
          <a:xfrm>
            <a:off x="3081590" y="663126"/>
            <a:ext cx="8280000" cy="720000"/>
          </a:xfrm>
          <a:solidFill>
            <a:schemeClr val="accent1"/>
          </a:solidFill>
        </p:spPr>
        <p:txBody>
          <a:bodyPr anchor="b"/>
          <a:lstStyle>
            <a:lvl1pPr>
              <a:defRPr>
                <a:solidFill>
                  <a:schemeClr val="bg1"/>
                </a:solidFill>
                <a:latin typeface="Calibri" panose="020F0502020204030204" pitchFamily="34" charset="0"/>
                <a:cs typeface="Calibri" panose="020F0502020204030204" pitchFamily="34" charset="0"/>
              </a:defRPr>
            </a:lvl1pPr>
          </a:lstStyle>
          <a:p>
            <a:r>
              <a:rPr lang="he-IL" sz="4400" dirty="0"/>
              <a:t>סיכום</a:t>
            </a:r>
            <a:endParaRPr lang="x-none" dirty="0"/>
          </a:p>
        </p:txBody>
      </p:sp>
      <p:sp>
        <p:nvSpPr>
          <p:cNvPr id="19" name="Rectangle 18">
            <a:extLst>
              <a:ext uri="{FF2B5EF4-FFF2-40B4-BE49-F238E27FC236}">
                <a16:creationId xmlns:a16="http://schemas.microsoft.com/office/drawing/2014/main" id="{C751472D-38D8-CC45-AB7A-D96BB6EFB903}"/>
              </a:ext>
            </a:extLst>
          </p:cNvPr>
          <p:cNvSpPr/>
          <p:nvPr userDrawn="1"/>
        </p:nvSpPr>
        <p:spPr>
          <a:xfrm rot="16200000">
            <a:off x="11332780" y="835199"/>
            <a:ext cx="176581" cy="176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Tree>
    <p:extLst>
      <p:ext uri="{BB962C8B-B14F-4D97-AF65-F5344CB8AC3E}">
        <p14:creationId xmlns:p14="http://schemas.microsoft.com/office/powerpoint/2010/main" val="1119157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משימה באופק">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990948" y="1541766"/>
            <a:ext cx="10256245" cy="4519533"/>
          </a:xfrm>
          <a:prstGeom prst="rect">
            <a:avLst/>
          </a:prstGeom>
        </p:spPr>
        <p:txBody>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 לחץ כאן להוסיף תמונה</a:t>
            </a:r>
          </a:p>
        </p:txBody>
      </p:sp>
      <p:grpSp>
        <p:nvGrpSpPr>
          <p:cNvPr id="2" name="Group 1">
            <a:extLst>
              <a:ext uri="{FF2B5EF4-FFF2-40B4-BE49-F238E27FC236}">
                <a16:creationId xmlns:a16="http://schemas.microsoft.com/office/drawing/2014/main" id="{6E2EBC84-43F8-574B-B641-E38F11E343AF}"/>
              </a:ext>
            </a:extLst>
          </p:cNvPr>
          <p:cNvGrpSpPr/>
          <p:nvPr userDrawn="1"/>
        </p:nvGrpSpPr>
        <p:grpSpPr>
          <a:xfrm>
            <a:off x="-2381248" y="158428"/>
            <a:ext cx="14545456" cy="6541144"/>
            <a:chOff x="-2455150" y="146499"/>
            <a:chExt cx="14545456" cy="6541144"/>
          </a:xfrm>
        </p:grpSpPr>
        <p:sp>
          <p:nvSpPr>
            <p:cNvPr id="10" name="Rectangle 9">
              <a:extLst>
                <a:ext uri="{FF2B5EF4-FFF2-40B4-BE49-F238E27FC236}">
                  <a16:creationId xmlns:a16="http://schemas.microsoft.com/office/drawing/2014/main" id="{B5DB5F7D-0835-C146-BC9D-B30515AA8B6A}"/>
                </a:ext>
              </a:extLst>
            </p:cNvPr>
            <p:cNvSpPr/>
            <p:nvPr userDrawn="1"/>
          </p:nvSpPr>
          <p:spPr>
            <a:xfrm>
              <a:off x="11517522" y="146499"/>
              <a:ext cx="503306" cy="50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cxnSp>
          <p:nvCxnSpPr>
            <p:cNvPr id="11" name="Straight Connector 10">
              <a:extLst>
                <a:ext uri="{FF2B5EF4-FFF2-40B4-BE49-F238E27FC236}">
                  <a16:creationId xmlns:a16="http://schemas.microsoft.com/office/drawing/2014/main" id="{C0EA71EF-79A8-3646-BBDE-A1B8320FAEFB}"/>
                </a:ext>
              </a:extLst>
            </p:cNvPr>
            <p:cNvCxnSpPr>
              <a:cxnSpLocks/>
            </p:cNvCxnSpPr>
            <p:nvPr userDrawn="1"/>
          </p:nvCxnSpPr>
          <p:spPr>
            <a:xfrm>
              <a:off x="-2455150"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FFAC583-20CC-AD46-AF43-64CD61DC3D58}"/>
                </a:ext>
              </a:extLst>
            </p:cNvPr>
            <p:cNvGrpSpPr/>
            <p:nvPr userDrawn="1"/>
          </p:nvGrpSpPr>
          <p:grpSpPr>
            <a:xfrm rot="10800000">
              <a:off x="8177063" y="6181317"/>
              <a:ext cx="3913243" cy="506326"/>
              <a:chOff x="358720" y="6187719"/>
              <a:chExt cx="3913243" cy="506326"/>
            </a:xfrm>
          </p:grpSpPr>
          <p:cxnSp>
            <p:nvCxnSpPr>
              <p:cNvPr id="17" name="Straight Connector 16">
                <a:extLst>
                  <a:ext uri="{FF2B5EF4-FFF2-40B4-BE49-F238E27FC236}">
                    <a16:creationId xmlns:a16="http://schemas.microsoft.com/office/drawing/2014/main" id="{7FFC6B5D-55D1-324B-B8E3-F96F62F3AA18}"/>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8AA9893-4A9A-FB4F-BC48-9141DC495FE4}"/>
                  </a:ext>
                </a:extLst>
              </p:cNvPr>
              <p:cNvSpPr/>
              <p:nvPr userDrawn="1"/>
            </p:nvSpPr>
            <p:spPr>
              <a:xfrm rot="16200000">
                <a:off x="358720" y="6187719"/>
                <a:ext cx="506326" cy="506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sp>
            <p:nvSpPr>
              <p:cNvPr id="19" name="Rectangle 18">
                <a:extLst>
                  <a:ext uri="{FF2B5EF4-FFF2-40B4-BE49-F238E27FC236}">
                    <a16:creationId xmlns:a16="http://schemas.microsoft.com/office/drawing/2014/main" id="{5BBF761E-B3AD-8C4C-B469-DEC8A7F1D9C4}"/>
                  </a:ext>
                </a:extLst>
              </p:cNvPr>
              <p:cNvSpPr/>
              <p:nvPr userDrawn="1"/>
            </p:nvSpPr>
            <p:spPr>
              <a:xfrm>
                <a:off x="781297" y="6357132"/>
                <a:ext cx="167498" cy="1674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grpSp>
        <p:sp>
          <p:nvSpPr>
            <p:cNvPr id="20" name="Rectangle 19">
              <a:extLst>
                <a:ext uri="{FF2B5EF4-FFF2-40B4-BE49-F238E27FC236}">
                  <a16:creationId xmlns:a16="http://schemas.microsoft.com/office/drawing/2014/main" id="{80BB7CC1-E08E-854B-AAC6-1DE02C2A331A}"/>
                </a:ext>
              </a:extLst>
            </p:cNvPr>
            <p:cNvSpPr/>
            <p:nvPr userDrawn="1"/>
          </p:nvSpPr>
          <p:spPr>
            <a:xfrm>
              <a:off x="11646396" y="507951"/>
              <a:ext cx="245558" cy="245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sp>
        <p:nvSpPr>
          <p:cNvPr id="5" name="Text Placeholder 4">
            <a:extLst>
              <a:ext uri="{FF2B5EF4-FFF2-40B4-BE49-F238E27FC236}">
                <a16:creationId xmlns:a16="http://schemas.microsoft.com/office/drawing/2014/main" id="{5D6CED5B-1A65-7F4C-8656-A6983C5E1751}"/>
              </a:ext>
            </a:extLst>
          </p:cNvPr>
          <p:cNvSpPr>
            <a:spLocks noGrp="1"/>
          </p:cNvSpPr>
          <p:nvPr>
            <p:ph type="body" sz="quarter" idx="10"/>
          </p:nvPr>
        </p:nvSpPr>
        <p:spPr>
          <a:xfrm>
            <a:off x="426793" y="661709"/>
            <a:ext cx="10953750" cy="1903413"/>
          </a:xfrm>
        </p:spPr>
        <p:txBody>
          <a:bodyPr>
            <a:noAutofit/>
          </a:bodyPr>
          <a:lstStyle>
            <a:lvl1pPr marL="0" indent="0">
              <a:buNone/>
              <a:defRPr sz="4800"/>
            </a:lvl1pPr>
            <a:lvl2pPr>
              <a:defRPr sz="4800"/>
            </a:lvl2pPr>
            <a:lvl3pPr>
              <a:defRPr sz="4800"/>
            </a:lvl3pPr>
            <a:lvl4pPr>
              <a:defRPr sz="4800"/>
            </a:lvl4pPr>
            <a:lvl5pPr>
              <a:defRPr sz="4800"/>
            </a:lvl5pPr>
          </a:lstStyle>
          <a:p>
            <a:pPr lvl="0"/>
            <a:r>
              <a:rPr lang="en-US" dirty="0"/>
              <a:t>Click to edit Master text styles</a:t>
            </a:r>
          </a:p>
        </p:txBody>
      </p:sp>
    </p:spTree>
    <p:extLst>
      <p:ext uri="{BB962C8B-B14F-4D97-AF65-F5344CB8AC3E}">
        <p14:creationId xmlns:p14="http://schemas.microsoft.com/office/powerpoint/2010/main" val="2452653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52AA-B68F-5F48-BD97-85E1AACA798F}"/>
              </a:ext>
            </a:extLst>
          </p:cNvPr>
          <p:cNvSpPr>
            <a:spLocks noGrp="1"/>
          </p:cNvSpPr>
          <p:nvPr>
            <p:ph type="title" hasCustomPrompt="1"/>
          </p:nvPr>
        </p:nvSpPr>
        <p:spPr>
          <a:xfrm>
            <a:off x="7312026" y="457200"/>
            <a:ext cx="3932237" cy="1600200"/>
          </a:xfrm>
        </p:spPr>
        <p:txBody>
          <a:bodyPr anchor="b">
            <a:normAutofit/>
          </a:bodyPr>
          <a:lstStyle>
            <a:lvl1pPr>
              <a:defRPr sz="2800" b="1">
                <a:latin typeface="Calibri" panose="020F0502020204030204" pitchFamily="34" charset="0"/>
                <a:cs typeface="Calibri" panose="020F0502020204030204" pitchFamily="34" charset="0"/>
              </a:defRPr>
            </a:lvl1pPr>
          </a:lstStyle>
          <a:p>
            <a:r>
              <a:rPr lang="he-IL" dirty="0"/>
              <a:t>לחץ כדי לערוך סגנון כותרת 3</a:t>
            </a:r>
            <a:endParaRPr lang="x-none" dirty="0"/>
          </a:p>
        </p:txBody>
      </p:sp>
      <p:sp>
        <p:nvSpPr>
          <p:cNvPr id="3" name="Picture Placeholder 2">
            <a:extLst>
              <a:ext uri="{FF2B5EF4-FFF2-40B4-BE49-F238E27FC236}">
                <a16:creationId xmlns:a16="http://schemas.microsoft.com/office/drawing/2014/main" id="{6434C056-24D3-4D4F-B71D-0A6FFF91C429}"/>
              </a:ext>
            </a:extLst>
          </p:cNvPr>
          <p:cNvSpPr>
            <a:spLocks noGrp="1"/>
          </p:cNvSpPr>
          <p:nvPr>
            <p:ph type="pic" idx="1"/>
          </p:nvPr>
        </p:nvSpPr>
        <p:spPr>
          <a:xfrm>
            <a:off x="849183"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indent="0" algn="l" defTabSz="914400" rtl="0" eaLnBrk="1" latinLnBrk="0" hangingPunct="1">
              <a:lnSpc>
                <a:spcPct val="90000"/>
              </a:lnSpc>
              <a:spcBef>
                <a:spcPts val="1000"/>
              </a:spcBef>
              <a:buFont typeface="Arial" panose="020B0604020202020204" pitchFamily="34" charset="0"/>
              <a:buNone/>
            </a:pPr>
            <a:endParaRPr lang="x-none"/>
          </a:p>
        </p:txBody>
      </p:sp>
      <p:grpSp>
        <p:nvGrpSpPr>
          <p:cNvPr id="8" name="Group 7">
            <a:extLst>
              <a:ext uri="{FF2B5EF4-FFF2-40B4-BE49-F238E27FC236}">
                <a16:creationId xmlns:a16="http://schemas.microsoft.com/office/drawing/2014/main" id="{980D92DD-D2C5-574D-9D42-6312801F9656}"/>
              </a:ext>
            </a:extLst>
          </p:cNvPr>
          <p:cNvGrpSpPr/>
          <p:nvPr userDrawn="1"/>
        </p:nvGrpSpPr>
        <p:grpSpPr>
          <a:xfrm>
            <a:off x="10820648" y="6288984"/>
            <a:ext cx="10328539" cy="167498"/>
            <a:chOff x="10668248" y="5893696"/>
            <a:chExt cx="10328539" cy="167498"/>
          </a:xfrm>
        </p:grpSpPr>
        <p:cxnSp>
          <p:nvCxnSpPr>
            <p:cNvPr id="9" name="Straight Connector 8">
              <a:extLst>
                <a:ext uri="{FF2B5EF4-FFF2-40B4-BE49-F238E27FC236}">
                  <a16:creationId xmlns:a16="http://schemas.microsoft.com/office/drawing/2014/main" id="{0EEDDC44-041B-2548-896F-7D3F244033B7}"/>
                </a:ext>
              </a:extLst>
            </p:cNvPr>
            <p:cNvCxnSpPr>
              <a:cxnSpLocks/>
            </p:cNvCxnSpPr>
            <p:nvPr userDrawn="1"/>
          </p:nvCxnSpPr>
          <p:spPr>
            <a:xfrm>
              <a:off x="10751997" y="5977445"/>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12C7192-3B93-954D-8551-A0AB54EA33AF}"/>
                </a:ext>
              </a:extLst>
            </p:cNvPr>
            <p:cNvSpPr/>
            <p:nvPr userDrawn="1"/>
          </p:nvSpPr>
          <p:spPr>
            <a:xfrm>
              <a:off x="10668248" y="5893696"/>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grpSp>
        <p:nvGrpSpPr>
          <p:cNvPr id="11" name="Group 10">
            <a:extLst>
              <a:ext uri="{FF2B5EF4-FFF2-40B4-BE49-F238E27FC236}">
                <a16:creationId xmlns:a16="http://schemas.microsoft.com/office/drawing/2014/main" id="{7AFCFFBE-CA3C-4545-A48D-BF28B4BE9510}"/>
              </a:ext>
            </a:extLst>
          </p:cNvPr>
          <p:cNvGrpSpPr/>
          <p:nvPr userDrawn="1"/>
        </p:nvGrpSpPr>
        <p:grpSpPr>
          <a:xfrm>
            <a:off x="358720" y="67014"/>
            <a:ext cx="3913243" cy="506326"/>
            <a:chOff x="358720" y="6187719"/>
            <a:chExt cx="3913243" cy="506326"/>
          </a:xfrm>
        </p:grpSpPr>
        <p:cxnSp>
          <p:nvCxnSpPr>
            <p:cNvPr id="12" name="Straight Connector 11">
              <a:extLst>
                <a:ext uri="{FF2B5EF4-FFF2-40B4-BE49-F238E27FC236}">
                  <a16:creationId xmlns:a16="http://schemas.microsoft.com/office/drawing/2014/main" id="{2CCCA527-9EA3-D945-B442-A5A2AE48F039}"/>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95CCE9C-95DF-E348-9022-889DF2969112}"/>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4" name="Rectangle 13">
              <a:extLst>
                <a:ext uri="{FF2B5EF4-FFF2-40B4-BE49-F238E27FC236}">
                  <a16:creationId xmlns:a16="http://schemas.microsoft.com/office/drawing/2014/main" id="{1FC30387-F518-A84F-A9D6-7E7AEC6A166E}"/>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sp>
        <p:nvSpPr>
          <p:cNvPr id="15" name="Text Placeholder 5">
            <a:extLst>
              <a:ext uri="{FF2B5EF4-FFF2-40B4-BE49-F238E27FC236}">
                <a16:creationId xmlns:a16="http://schemas.microsoft.com/office/drawing/2014/main" id="{80D7566E-F057-DA40-B83B-F46A0CA495CB}"/>
              </a:ext>
            </a:extLst>
          </p:cNvPr>
          <p:cNvSpPr>
            <a:spLocks noGrp="1"/>
          </p:cNvSpPr>
          <p:nvPr>
            <p:ph type="body" sz="quarter" idx="10" hasCustomPrompt="1"/>
          </p:nvPr>
        </p:nvSpPr>
        <p:spPr>
          <a:xfrm>
            <a:off x="7312026" y="2208855"/>
            <a:ext cx="3932237" cy="3652195"/>
          </a:xfrm>
        </p:spPr>
        <p:txBody>
          <a:bodyPr>
            <a:normAutofit/>
          </a:bodyPr>
          <a:lstStyle>
            <a:lvl1pPr marL="0" indent="0" algn="r">
              <a:lnSpc>
                <a:spcPct val="100000"/>
              </a:lnSpc>
              <a:buNone/>
              <a:defRPr sz="2400">
                <a:latin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he-IL" dirty="0"/>
              <a:t>לחץ להוסיף סגנון טקסט של תבנית בסיס</a:t>
            </a:r>
            <a:endParaRPr lang="x-none" dirty="0"/>
          </a:p>
        </p:txBody>
      </p:sp>
      <p:pic>
        <p:nvPicPr>
          <p:cNvPr id="16" name="Picture 15">
            <a:extLst>
              <a:ext uri="{FF2B5EF4-FFF2-40B4-BE49-F238E27FC236}">
                <a16:creationId xmlns:a16="http://schemas.microsoft.com/office/drawing/2014/main" id="{38C0CA59-A86F-8145-9894-676CEF1F6128}"/>
              </a:ext>
            </a:extLst>
          </p:cNvPr>
          <p:cNvPicPr>
            <a:picLocks noChangeAspect="1"/>
          </p:cNvPicPr>
          <p:nvPr userDrawn="1"/>
        </p:nvPicPr>
        <p:blipFill rotWithShape="1">
          <a:blip r:embed="rId2"/>
          <a:srcRect l="95847" t="70" b="-72"/>
          <a:stretch/>
        </p:blipFill>
        <p:spPr>
          <a:xfrm>
            <a:off x="11685672" y="0"/>
            <a:ext cx="506327" cy="6858000"/>
          </a:xfrm>
          <a:prstGeom prst="rect">
            <a:avLst/>
          </a:prstGeom>
        </p:spPr>
      </p:pic>
    </p:spTree>
    <p:extLst>
      <p:ext uri="{BB962C8B-B14F-4D97-AF65-F5344CB8AC3E}">
        <p14:creationId xmlns:p14="http://schemas.microsoft.com/office/powerpoint/2010/main" val="1298439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תמונה עם טקסט תחת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016000" y="772487"/>
            <a:ext cx="10256245" cy="4519533"/>
          </a:xfrm>
          <a:prstGeom prst="rect">
            <a:avLst/>
          </a:prstGeom>
        </p:spPr>
        <p:txBody>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 לחץ כאן להוסיף תמונה</a:t>
            </a:r>
          </a:p>
        </p:txBody>
      </p:sp>
      <p:sp>
        <p:nvSpPr>
          <p:cNvPr id="8" name="כותרת 1"/>
          <p:cNvSpPr>
            <a:spLocks noGrp="1"/>
          </p:cNvSpPr>
          <p:nvPr>
            <p:ph type="ctrTitle" hasCustomPrompt="1"/>
          </p:nvPr>
        </p:nvSpPr>
        <p:spPr>
          <a:xfrm>
            <a:off x="437568" y="5543538"/>
            <a:ext cx="11418770" cy="968519"/>
          </a:xfrm>
          <a:prstGeom prst="rect">
            <a:avLst/>
          </a:prstGeom>
        </p:spPr>
        <p:txBody>
          <a:bodyPr anchor="b">
            <a:noAutofit/>
          </a:bodyPr>
          <a:lstStyle>
            <a:lvl1pPr algn="ctr">
              <a:defRPr sz="4800">
                <a:latin typeface="Calibri" panose="020F0502020204030204" pitchFamily="34" charset="0"/>
                <a:cs typeface="Calibri" panose="020F0502020204030204" pitchFamily="34" charset="0"/>
              </a:defRPr>
            </a:lvl1pPr>
          </a:lstStyle>
          <a:p>
            <a:r>
              <a:rPr lang="he-IL" dirty="0"/>
              <a:t>לחץ כדי לערוך סגנון כותרת 2 תחתית</a:t>
            </a:r>
          </a:p>
        </p:txBody>
      </p:sp>
      <p:grpSp>
        <p:nvGrpSpPr>
          <p:cNvPr id="13" name="Group 12">
            <a:extLst>
              <a:ext uri="{FF2B5EF4-FFF2-40B4-BE49-F238E27FC236}">
                <a16:creationId xmlns:a16="http://schemas.microsoft.com/office/drawing/2014/main" id="{9A71DC45-F5DE-3647-89D7-00EEC394272E}"/>
              </a:ext>
            </a:extLst>
          </p:cNvPr>
          <p:cNvGrpSpPr/>
          <p:nvPr userDrawn="1"/>
        </p:nvGrpSpPr>
        <p:grpSpPr>
          <a:xfrm>
            <a:off x="1336409" y="356936"/>
            <a:ext cx="10550791" cy="506326"/>
            <a:chOff x="1336409" y="356936"/>
            <a:chExt cx="10550791" cy="506326"/>
          </a:xfrm>
        </p:grpSpPr>
        <p:cxnSp>
          <p:nvCxnSpPr>
            <p:cNvPr id="14" name="Straight Connector 13">
              <a:extLst>
                <a:ext uri="{FF2B5EF4-FFF2-40B4-BE49-F238E27FC236}">
                  <a16:creationId xmlns:a16="http://schemas.microsoft.com/office/drawing/2014/main" id="{0251AD8C-F052-0A4D-8544-F35BEF541172}"/>
                </a:ext>
              </a:extLst>
            </p:cNvPr>
            <p:cNvCxnSpPr>
              <a:cxnSpLocks/>
            </p:cNvCxnSpPr>
            <p:nvPr userDrawn="1"/>
          </p:nvCxnSpPr>
          <p:spPr>
            <a:xfrm>
              <a:off x="1336409"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BD9106F-7FCF-814E-B547-22DB88E10AD6}"/>
                </a:ext>
              </a:extLst>
            </p:cNvPr>
            <p:cNvSpPr/>
            <p:nvPr userDrawn="1"/>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grpSp>
      <p:sp>
        <p:nvSpPr>
          <p:cNvPr id="9" name="Rectangle 8">
            <a:extLst>
              <a:ext uri="{FF2B5EF4-FFF2-40B4-BE49-F238E27FC236}">
                <a16:creationId xmlns:a16="http://schemas.microsoft.com/office/drawing/2014/main" id="{1B9B5FED-02E7-474D-B6B7-AF695B5A45B0}"/>
              </a:ext>
            </a:extLst>
          </p:cNvPr>
          <p:cNvSpPr/>
          <p:nvPr userDrawn="1"/>
        </p:nvSpPr>
        <p:spPr>
          <a:xfrm rot="10800000">
            <a:off x="11781523" y="489498"/>
            <a:ext cx="211354" cy="211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spTree>
    <p:extLst>
      <p:ext uri="{BB962C8B-B14F-4D97-AF65-F5344CB8AC3E}">
        <p14:creationId xmlns:p14="http://schemas.microsoft.com/office/powerpoint/2010/main" val="1972258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השיעור הבא יתחיל">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7735FA8-E872-6D4B-B736-9D885CF8FF10}"/>
              </a:ext>
            </a:extLst>
          </p:cNvPr>
          <p:cNvSpPr/>
          <p:nvPr userDrawn="1"/>
        </p:nvSpPr>
        <p:spPr>
          <a:xfrm>
            <a:off x="1076345" y="1757556"/>
            <a:ext cx="10039311" cy="33838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cxnSp>
        <p:nvCxnSpPr>
          <p:cNvPr id="18" name="Straight Connector 17">
            <a:extLst>
              <a:ext uri="{FF2B5EF4-FFF2-40B4-BE49-F238E27FC236}">
                <a16:creationId xmlns:a16="http://schemas.microsoft.com/office/drawing/2014/main" id="{3740DB9B-9ABC-1E4F-9E76-DE21BB134995}"/>
              </a:ext>
            </a:extLst>
          </p:cNvPr>
          <p:cNvCxnSpPr>
            <a:cxnSpLocks/>
          </p:cNvCxnSpPr>
          <p:nvPr userDrawn="1"/>
        </p:nvCxnSpPr>
        <p:spPr>
          <a:xfrm>
            <a:off x="865046" y="532257"/>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AC0021A-4563-F644-839C-3313EE112D9E}"/>
              </a:ext>
            </a:extLst>
          </p:cNvPr>
          <p:cNvSpPr/>
          <p:nvPr userDrawn="1"/>
        </p:nvSpPr>
        <p:spPr>
          <a:xfrm rot="16200000">
            <a:off x="358720" y="28549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6" name="Rectangle 15">
            <a:extLst>
              <a:ext uri="{FF2B5EF4-FFF2-40B4-BE49-F238E27FC236}">
                <a16:creationId xmlns:a16="http://schemas.microsoft.com/office/drawing/2014/main" id="{3984F002-0837-5347-8BEB-C54BD7228FB1}"/>
              </a:ext>
            </a:extLst>
          </p:cNvPr>
          <p:cNvSpPr/>
          <p:nvPr userDrawn="1"/>
        </p:nvSpPr>
        <p:spPr>
          <a:xfrm>
            <a:off x="781297" y="454909"/>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
        <p:nvSpPr>
          <p:cNvPr id="4" name="Text Placeholder 3">
            <a:extLst>
              <a:ext uri="{FF2B5EF4-FFF2-40B4-BE49-F238E27FC236}">
                <a16:creationId xmlns:a16="http://schemas.microsoft.com/office/drawing/2014/main" id="{AA27E2A2-BC31-804E-BB02-2D2086ECA9AB}"/>
              </a:ext>
            </a:extLst>
          </p:cNvPr>
          <p:cNvSpPr>
            <a:spLocks noGrp="1"/>
          </p:cNvSpPr>
          <p:nvPr>
            <p:ph type="body" sz="quarter" idx="11" hasCustomPrompt="1"/>
          </p:nvPr>
        </p:nvSpPr>
        <p:spPr>
          <a:xfrm>
            <a:off x="1837135" y="1720995"/>
            <a:ext cx="8517731" cy="3476060"/>
          </a:xfrm>
          <a:prstGeom prst="rect">
            <a:avLst/>
          </a:prstGeom>
        </p:spPr>
        <p:txBody>
          <a:bodyPr anchor="ctr"/>
          <a:lstStyle>
            <a:lvl1pPr marL="0" indent="0" algn="r">
              <a:lnSpc>
                <a:spcPts val="8000"/>
              </a:lnSpc>
              <a:buNone/>
              <a:defRPr sz="75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השיעור הבא יתחיל בשעה 09:00</a:t>
            </a:r>
            <a:endParaRPr lang="x-none" dirty="0"/>
          </a:p>
        </p:txBody>
      </p:sp>
      <p:cxnSp>
        <p:nvCxnSpPr>
          <p:cNvPr id="15" name="Straight Connector 14">
            <a:extLst>
              <a:ext uri="{FF2B5EF4-FFF2-40B4-BE49-F238E27FC236}">
                <a16:creationId xmlns:a16="http://schemas.microsoft.com/office/drawing/2014/main" id="{40473E13-CEF0-6945-8210-1865616E9834}"/>
              </a:ext>
            </a:extLst>
          </p:cNvPr>
          <p:cNvCxnSpPr>
            <a:cxnSpLocks/>
          </p:cNvCxnSpPr>
          <p:nvPr userDrawn="1"/>
        </p:nvCxnSpPr>
        <p:spPr>
          <a:xfrm>
            <a:off x="792994" y="5506727"/>
            <a:ext cx="138588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5893CC5-0B99-AA48-8797-A1AE8B9BB25D}"/>
              </a:ext>
            </a:extLst>
          </p:cNvPr>
          <p:cNvSpPr/>
          <p:nvPr userDrawn="1"/>
        </p:nvSpPr>
        <p:spPr>
          <a:xfrm rot="10800000">
            <a:off x="10905576" y="2286221"/>
            <a:ext cx="420158" cy="42015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cxnSp>
        <p:nvCxnSpPr>
          <p:cNvPr id="11" name="Straight Connector 10">
            <a:extLst>
              <a:ext uri="{FF2B5EF4-FFF2-40B4-BE49-F238E27FC236}">
                <a16:creationId xmlns:a16="http://schemas.microsoft.com/office/drawing/2014/main" id="{FFB79051-D1F8-DB4C-8CE2-B840C1367395}"/>
              </a:ext>
            </a:extLst>
          </p:cNvPr>
          <p:cNvCxnSpPr>
            <a:cxnSpLocks/>
          </p:cNvCxnSpPr>
          <p:nvPr userDrawn="1"/>
        </p:nvCxnSpPr>
        <p:spPr>
          <a:xfrm>
            <a:off x="408495" y="6252973"/>
            <a:ext cx="281547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418D07-B679-C54B-9CD1-5F261DF50C67}"/>
              </a:ext>
            </a:extLst>
          </p:cNvPr>
          <p:cNvCxnSpPr>
            <a:cxnSpLocks/>
          </p:cNvCxnSpPr>
          <p:nvPr userDrawn="1"/>
        </p:nvCxnSpPr>
        <p:spPr>
          <a:xfrm>
            <a:off x="-678730" y="6456415"/>
            <a:ext cx="345536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086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FF2F-AD99-8940-B3DB-80EE856E3206}"/>
              </a:ext>
            </a:extLst>
          </p:cNvPr>
          <p:cNvSpPr>
            <a:spLocks noGrp="1"/>
          </p:cNvSpPr>
          <p:nvPr>
            <p:ph type="ctrTitle" hasCustomPrompt="1"/>
          </p:nvPr>
        </p:nvSpPr>
        <p:spPr>
          <a:xfrm>
            <a:off x="1524000" y="1122363"/>
            <a:ext cx="9144000" cy="2387600"/>
          </a:xfrm>
        </p:spPr>
        <p:txBody>
          <a:bodyPr anchor="b">
            <a:normAutofit/>
          </a:bodyPr>
          <a:lstStyle>
            <a:lvl1pPr algn="r">
              <a:defRPr sz="6500">
                <a:solidFill>
                  <a:schemeClr val="accent1"/>
                </a:solidFill>
                <a:latin typeface="Calibri" panose="020F0502020204030204" pitchFamily="34" charset="0"/>
                <a:cs typeface="Calibri" panose="020F0502020204030204" pitchFamily="34" charset="0"/>
              </a:defRPr>
            </a:lvl1pPr>
          </a:lstStyle>
          <a:p>
            <a:r>
              <a:rPr lang="he-IL" dirty="0"/>
              <a:t>לחץ כדי לערוך סגנון כותרת 1 של תבנית בסיס</a:t>
            </a:r>
            <a:endParaRPr lang="x-none" dirty="0"/>
          </a:p>
        </p:txBody>
      </p:sp>
      <p:sp>
        <p:nvSpPr>
          <p:cNvPr id="3" name="Subtitle 2">
            <a:extLst>
              <a:ext uri="{FF2B5EF4-FFF2-40B4-BE49-F238E27FC236}">
                <a16:creationId xmlns:a16="http://schemas.microsoft.com/office/drawing/2014/main" id="{9119D81D-1706-9941-B45F-F0F533FFFF1C}"/>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לחץ להוסיף סגנון טקסט של תבנית בסיס</a:t>
            </a:r>
            <a:endParaRPr lang="x-none" dirty="0"/>
          </a:p>
        </p:txBody>
      </p:sp>
      <p:cxnSp>
        <p:nvCxnSpPr>
          <p:cNvPr id="7" name="Straight Connector 6">
            <a:extLst>
              <a:ext uri="{FF2B5EF4-FFF2-40B4-BE49-F238E27FC236}">
                <a16:creationId xmlns:a16="http://schemas.microsoft.com/office/drawing/2014/main" id="{FDB58097-F302-3649-B2E1-029008F6561C}"/>
              </a:ext>
            </a:extLst>
          </p:cNvPr>
          <p:cNvCxnSpPr>
            <a:cxnSpLocks/>
          </p:cNvCxnSpPr>
          <p:nvPr userDrawn="1"/>
        </p:nvCxnSpPr>
        <p:spPr>
          <a:xfrm>
            <a:off x="-874997" y="6429575"/>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999AA46-1CB5-874E-9A29-A46F83C4265B}"/>
              </a:ext>
            </a:extLst>
          </p:cNvPr>
          <p:cNvGrpSpPr/>
          <p:nvPr userDrawn="1"/>
        </p:nvGrpSpPr>
        <p:grpSpPr>
          <a:xfrm>
            <a:off x="1313047" y="356936"/>
            <a:ext cx="10574153" cy="506326"/>
            <a:chOff x="1313047" y="356936"/>
            <a:chExt cx="10574153" cy="506326"/>
          </a:xfrm>
        </p:grpSpPr>
        <p:cxnSp>
          <p:nvCxnSpPr>
            <p:cNvPr id="9" name="Straight Connector 8">
              <a:extLst>
                <a:ext uri="{FF2B5EF4-FFF2-40B4-BE49-F238E27FC236}">
                  <a16:creationId xmlns:a16="http://schemas.microsoft.com/office/drawing/2014/main" id="{53E848D2-E902-8E48-8E39-E234837A5A9A}"/>
                </a:ext>
              </a:extLst>
            </p:cNvPr>
            <p:cNvCxnSpPr>
              <a:cxnSpLocks/>
            </p:cNvCxnSpPr>
            <p:nvPr userDrawn="1"/>
          </p:nvCxnSpPr>
          <p:spPr>
            <a:xfrm>
              <a:off x="1313047"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CECEF66-2D66-5B47-8C7C-C84EB3E17317}"/>
                </a:ext>
              </a:extLst>
            </p:cNvPr>
            <p:cNvSpPr/>
            <p:nvPr userDrawn="1"/>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1" name="Rectangle 10">
              <a:extLst>
                <a:ext uri="{FF2B5EF4-FFF2-40B4-BE49-F238E27FC236}">
                  <a16:creationId xmlns:a16="http://schemas.microsoft.com/office/drawing/2014/main" id="{C83E5EA1-0D3D-AF48-B7D6-9CBBB2978A34}"/>
                </a:ext>
              </a:extLst>
            </p:cNvPr>
            <p:cNvSpPr/>
            <p:nvPr userDrawn="1"/>
          </p:nvSpPr>
          <p:spPr>
            <a:xfrm>
              <a:off x="1313047" y="489498"/>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grpSp>
        <p:nvGrpSpPr>
          <p:cNvPr id="12" name="Group 11">
            <a:extLst>
              <a:ext uri="{FF2B5EF4-FFF2-40B4-BE49-F238E27FC236}">
                <a16:creationId xmlns:a16="http://schemas.microsoft.com/office/drawing/2014/main" id="{D1C499B5-5ABC-AD4E-8DEE-B3E41AD11667}"/>
              </a:ext>
            </a:extLst>
          </p:cNvPr>
          <p:cNvGrpSpPr/>
          <p:nvPr userDrawn="1"/>
        </p:nvGrpSpPr>
        <p:grpSpPr>
          <a:xfrm>
            <a:off x="7685986" y="6410721"/>
            <a:ext cx="4506014" cy="481337"/>
            <a:chOff x="5231876" y="2677211"/>
            <a:chExt cx="4506014" cy="481337"/>
          </a:xfrm>
        </p:grpSpPr>
        <p:sp>
          <p:nvSpPr>
            <p:cNvPr id="13" name="Rectangle 12">
              <a:extLst>
                <a:ext uri="{FF2B5EF4-FFF2-40B4-BE49-F238E27FC236}">
                  <a16:creationId xmlns:a16="http://schemas.microsoft.com/office/drawing/2014/main" id="{8F7E6D63-6B3C-C547-8E28-4EDC165F5AD7}"/>
                </a:ext>
              </a:extLst>
            </p:cNvPr>
            <p:cNvSpPr/>
            <p:nvPr userDrawn="1"/>
          </p:nvSpPr>
          <p:spPr>
            <a:xfrm>
              <a:off x="5231876" y="2902420"/>
              <a:ext cx="4116884" cy="256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
          <p:nvSpPr>
            <p:cNvPr id="14" name="Rectangle 13">
              <a:extLst>
                <a:ext uri="{FF2B5EF4-FFF2-40B4-BE49-F238E27FC236}">
                  <a16:creationId xmlns:a16="http://schemas.microsoft.com/office/drawing/2014/main" id="{EB5C1F07-896D-A04A-BB42-4C33B5448FED}"/>
                </a:ext>
              </a:extLst>
            </p:cNvPr>
            <p:cNvSpPr/>
            <p:nvPr userDrawn="1"/>
          </p:nvSpPr>
          <p:spPr>
            <a:xfrm>
              <a:off x="5937332" y="2677211"/>
              <a:ext cx="3800558" cy="2252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spTree>
    <p:extLst>
      <p:ext uri="{BB962C8B-B14F-4D97-AF65-F5344CB8AC3E}">
        <p14:creationId xmlns:p14="http://schemas.microsoft.com/office/powerpoint/2010/main" val="1226794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721035" y="901758"/>
            <a:ext cx="10586646" cy="5681719"/>
          </a:xfrm>
          <a:prstGeom prst="rect">
            <a:avLst/>
          </a:prstGeom>
        </p:spPr>
        <p:txBody>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 לחץ כאן להוסיף תמונה</a:t>
            </a:r>
          </a:p>
        </p:txBody>
      </p:sp>
      <p:grpSp>
        <p:nvGrpSpPr>
          <p:cNvPr id="6" name="Group 5">
            <a:extLst>
              <a:ext uri="{FF2B5EF4-FFF2-40B4-BE49-F238E27FC236}">
                <a16:creationId xmlns:a16="http://schemas.microsoft.com/office/drawing/2014/main" id="{F11EE242-3A2B-9B46-87B2-AC191ECB6960}"/>
              </a:ext>
            </a:extLst>
          </p:cNvPr>
          <p:cNvGrpSpPr/>
          <p:nvPr userDrawn="1"/>
        </p:nvGrpSpPr>
        <p:grpSpPr>
          <a:xfrm>
            <a:off x="781297" y="356936"/>
            <a:ext cx="11105903" cy="506326"/>
            <a:chOff x="781297" y="356936"/>
            <a:chExt cx="11105903" cy="506326"/>
          </a:xfrm>
        </p:grpSpPr>
        <p:cxnSp>
          <p:nvCxnSpPr>
            <p:cNvPr id="7" name="Straight Connector 6">
              <a:extLst>
                <a:ext uri="{FF2B5EF4-FFF2-40B4-BE49-F238E27FC236}">
                  <a16:creationId xmlns:a16="http://schemas.microsoft.com/office/drawing/2014/main" id="{C0C7E103-ACCC-DA43-9E9D-6FB906FA4F2D}"/>
                </a:ext>
              </a:extLst>
            </p:cNvPr>
            <p:cNvCxnSpPr>
              <a:cxnSpLocks/>
            </p:cNvCxnSpPr>
            <p:nvPr userDrawn="1"/>
          </p:nvCxnSpPr>
          <p:spPr>
            <a:xfrm>
              <a:off x="865046" y="573247"/>
              <a:ext cx="107694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4E9F80F-CF67-664D-B4F4-0CA7DCACB628}"/>
                </a:ext>
              </a:extLst>
            </p:cNvPr>
            <p:cNvSpPr/>
            <p:nvPr userDrawn="1"/>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1" name="Rectangle 10">
              <a:extLst>
                <a:ext uri="{FF2B5EF4-FFF2-40B4-BE49-F238E27FC236}">
                  <a16:creationId xmlns:a16="http://schemas.microsoft.com/office/drawing/2014/main" id="{B1FEACB6-175B-044B-8C0D-3451E638ABE1}"/>
                </a:ext>
              </a:extLst>
            </p:cNvPr>
            <p:cNvSpPr/>
            <p:nvPr userDrawn="1"/>
          </p:nvSpPr>
          <p:spPr>
            <a:xfrm>
              <a:off x="781297" y="489498"/>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grpSp>
        <p:nvGrpSpPr>
          <p:cNvPr id="13" name="Group 12">
            <a:extLst>
              <a:ext uri="{FF2B5EF4-FFF2-40B4-BE49-F238E27FC236}">
                <a16:creationId xmlns:a16="http://schemas.microsoft.com/office/drawing/2014/main" id="{DFC3CB68-EE0C-7E46-A86B-DBBE43BD0866}"/>
              </a:ext>
            </a:extLst>
          </p:cNvPr>
          <p:cNvGrpSpPr/>
          <p:nvPr userDrawn="1"/>
        </p:nvGrpSpPr>
        <p:grpSpPr>
          <a:xfrm>
            <a:off x="-8156196" y="6042094"/>
            <a:ext cx="10328539" cy="167498"/>
            <a:chOff x="10668248" y="5893696"/>
            <a:chExt cx="10328539" cy="167498"/>
          </a:xfrm>
        </p:grpSpPr>
        <p:cxnSp>
          <p:nvCxnSpPr>
            <p:cNvPr id="14" name="Straight Connector 13">
              <a:extLst>
                <a:ext uri="{FF2B5EF4-FFF2-40B4-BE49-F238E27FC236}">
                  <a16:creationId xmlns:a16="http://schemas.microsoft.com/office/drawing/2014/main" id="{128185FB-96F6-194C-96FC-5664DB14E13D}"/>
                </a:ext>
              </a:extLst>
            </p:cNvPr>
            <p:cNvCxnSpPr>
              <a:cxnSpLocks/>
            </p:cNvCxnSpPr>
            <p:nvPr userDrawn="1"/>
          </p:nvCxnSpPr>
          <p:spPr>
            <a:xfrm>
              <a:off x="10751997" y="5977445"/>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1E94E79-9670-0743-916C-74F7BDE1C276}"/>
                </a:ext>
              </a:extLst>
            </p:cNvPr>
            <p:cNvSpPr/>
            <p:nvPr userDrawn="1"/>
          </p:nvSpPr>
          <p:spPr>
            <a:xfrm>
              <a:off x="10668248" y="5893696"/>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sp>
        <p:nvSpPr>
          <p:cNvPr id="10" name="Rectangle 9">
            <a:extLst>
              <a:ext uri="{FF2B5EF4-FFF2-40B4-BE49-F238E27FC236}">
                <a16:creationId xmlns:a16="http://schemas.microsoft.com/office/drawing/2014/main" id="{EEAD82FA-6CD0-454D-9BDB-225121E5526F}"/>
              </a:ext>
            </a:extLst>
          </p:cNvPr>
          <p:cNvSpPr/>
          <p:nvPr userDrawn="1"/>
        </p:nvSpPr>
        <p:spPr>
          <a:xfrm rot="10800000">
            <a:off x="11513458" y="721339"/>
            <a:ext cx="235719" cy="23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Tree>
    <p:extLst>
      <p:ext uri="{BB962C8B-B14F-4D97-AF65-F5344CB8AC3E}">
        <p14:creationId xmlns:p14="http://schemas.microsoft.com/office/powerpoint/2010/main" val="134333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כותרת ראשית">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E8959C-707A-374D-A37D-F0431F277F95}"/>
              </a:ext>
            </a:extLst>
          </p:cNvPr>
          <p:cNvPicPr>
            <a:picLocks noChangeAspect="1"/>
          </p:cNvPicPr>
          <p:nvPr userDrawn="1"/>
        </p:nvPicPr>
        <p:blipFill>
          <a:blip r:embed="rId2">
            <a:alphaModFix amt="54000"/>
          </a:blip>
          <a:stretch>
            <a:fillRect/>
          </a:stretch>
        </p:blipFill>
        <p:spPr>
          <a:xfrm>
            <a:off x="-7354566" y="2026507"/>
            <a:ext cx="5045676" cy="5028913"/>
          </a:xfrm>
          <a:prstGeom prst="rect">
            <a:avLst/>
          </a:prstGeom>
        </p:spPr>
      </p:pic>
      <p:pic>
        <p:nvPicPr>
          <p:cNvPr id="10" name="Picture 9">
            <a:extLst>
              <a:ext uri="{FF2B5EF4-FFF2-40B4-BE49-F238E27FC236}">
                <a16:creationId xmlns:a16="http://schemas.microsoft.com/office/drawing/2014/main" id="{18B22E21-BB18-2544-AECC-B480F0F96A4E}"/>
              </a:ext>
            </a:extLst>
          </p:cNvPr>
          <p:cNvPicPr>
            <a:picLocks noChangeAspect="1"/>
          </p:cNvPicPr>
          <p:nvPr userDrawn="1"/>
        </p:nvPicPr>
        <p:blipFill>
          <a:blip r:embed="rId2">
            <a:alphaModFix amt="54000"/>
          </a:blip>
          <a:stretch>
            <a:fillRect/>
          </a:stretch>
        </p:blipFill>
        <p:spPr>
          <a:xfrm>
            <a:off x="12947248" y="-3969273"/>
            <a:ext cx="5045676" cy="5028913"/>
          </a:xfrm>
          <a:prstGeom prst="rect">
            <a:avLst/>
          </a:prstGeom>
        </p:spPr>
      </p:pic>
      <p:pic>
        <p:nvPicPr>
          <p:cNvPr id="22" name="Picture 21">
            <a:extLst>
              <a:ext uri="{FF2B5EF4-FFF2-40B4-BE49-F238E27FC236}">
                <a16:creationId xmlns:a16="http://schemas.microsoft.com/office/drawing/2014/main" id="{3E25FC14-1447-894C-9B3F-3393E4457875}"/>
              </a:ext>
            </a:extLst>
          </p:cNvPr>
          <p:cNvPicPr>
            <a:picLocks noChangeAspect="1"/>
          </p:cNvPicPr>
          <p:nvPr userDrawn="1"/>
        </p:nvPicPr>
        <p:blipFill>
          <a:blip r:embed="rId3"/>
          <a:stretch>
            <a:fillRect/>
          </a:stretch>
        </p:blipFill>
        <p:spPr>
          <a:xfrm>
            <a:off x="0" y="-12700"/>
            <a:ext cx="12192000" cy="6858000"/>
          </a:xfrm>
          <a:prstGeom prst="rect">
            <a:avLst/>
          </a:prstGeom>
        </p:spPr>
      </p:pic>
      <p:sp>
        <p:nvSpPr>
          <p:cNvPr id="23" name="Rectangle 22">
            <a:extLst>
              <a:ext uri="{FF2B5EF4-FFF2-40B4-BE49-F238E27FC236}">
                <a16:creationId xmlns:a16="http://schemas.microsoft.com/office/drawing/2014/main" id="{CB555B5A-6A6C-3E4C-ADAE-778B7D2D0359}"/>
              </a:ext>
            </a:extLst>
          </p:cNvPr>
          <p:cNvSpPr/>
          <p:nvPr userDrawn="1"/>
        </p:nvSpPr>
        <p:spPr>
          <a:xfrm>
            <a:off x="2090531" y="2902421"/>
            <a:ext cx="8636822" cy="1217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sp>
        <p:nvSpPr>
          <p:cNvPr id="24" name="Rectangle 23">
            <a:extLst>
              <a:ext uri="{FF2B5EF4-FFF2-40B4-BE49-F238E27FC236}">
                <a16:creationId xmlns:a16="http://schemas.microsoft.com/office/drawing/2014/main" id="{6C9C108D-DF17-D94D-B478-B1D39585A5A5}"/>
              </a:ext>
            </a:extLst>
          </p:cNvPr>
          <p:cNvSpPr/>
          <p:nvPr userDrawn="1"/>
        </p:nvSpPr>
        <p:spPr>
          <a:xfrm>
            <a:off x="5098472" y="1831503"/>
            <a:ext cx="5884533" cy="1070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cxnSp>
        <p:nvCxnSpPr>
          <p:cNvPr id="26" name="Straight Connector 25">
            <a:extLst>
              <a:ext uri="{FF2B5EF4-FFF2-40B4-BE49-F238E27FC236}">
                <a16:creationId xmlns:a16="http://schemas.microsoft.com/office/drawing/2014/main" id="{483E9F71-40EC-904A-998B-27EBBD81B7D8}"/>
              </a:ext>
            </a:extLst>
          </p:cNvPr>
          <p:cNvCxnSpPr>
            <a:cxnSpLocks/>
          </p:cNvCxnSpPr>
          <p:nvPr userDrawn="1"/>
        </p:nvCxnSpPr>
        <p:spPr>
          <a:xfrm>
            <a:off x="7156173" y="1639956"/>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1DA4F9E-AC5E-4E44-B0D3-AD506CC1F2FB}"/>
              </a:ext>
            </a:extLst>
          </p:cNvPr>
          <p:cNvSpPr/>
          <p:nvPr userDrawn="1"/>
        </p:nvSpPr>
        <p:spPr>
          <a:xfrm rot="16200000">
            <a:off x="10880058" y="2083803"/>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cxnSp>
        <p:nvCxnSpPr>
          <p:cNvPr id="28" name="Straight Connector 27">
            <a:extLst>
              <a:ext uri="{FF2B5EF4-FFF2-40B4-BE49-F238E27FC236}">
                <a16:creationId xmlns:a16="http://schemas.microsoft.com/office/drawing/2014/main" id="{F4CCDBE2-FBDE-6C46-8010-3BEB4D38025B}"/>
              </a:ext>
            </a:extLst>
          </p:cNvPr>
          <p:cNvCxnSpPr>
            <a:cxnSpLocks/>
          </p:cNvCxnSpPr>
          <p:nvPr userDrawn="1"/>
        </p:nvCxnSpPr>
        <p:spPr>
          <a:xfrm>
            <a:off x="2090531" y="4989650"/>
            <a:ext cx="506564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Text Placeholder 8">
            <a:extLst>
              <a:ext uri="{FF2B5EF4-FFF2-40B4-BE49-F238E27FC236}">
                <a16:creationId xmlns:a16="http://schemas.microsoft.com/office/drawing/2014/main" id="{81A4514E-A493-F241-AC14-15585885E094}"/>
              </a:ext>
            </a:extLst>
          </p:cNvPr>
          <p:cNvSpPr>
            <a:spLocks noGrp="1"/>
          </p:cNvSpPr>
          <p:nvPr>
            <p:ph type="body" sz="quarter" idx="12" hasCustomPrompt="1"/>
          </p:nvPr>
        </p:nvSpPr>
        <p:spPr>
          <a:xfrm>
            <a:off x="2565199" y="3025258"/>
            <a:ext cx="7816850" cy="1067468"/>
          </a:xfrm>
        </p:spPr>
        <p:txBody>
          <a:bodyPr>
            <a:normAutofit/>
          </a:bodyPr>
          <a:lstStyle>
            <a:lvl1pPr marL="0" indent="0">
              <a:buNone/>
              <a:defRPr sz="6000">
                <a:solidFill>
                  <a:schemeClr val="bg1"/>
                </a:solidFill>
                <a:latin typeface="Calibri" panose="020F0502020204030204" pitchFamily="34" charset="0"/>
                <a:cs typeface="Calibri" panose="020F0502020204030204" pitchFamily="34" charset="0"/>
              </a:defRPr>
            </a:lvl1pPr>
          </a:lstStyle>
          <a:p>
            <a:pPr lvl="0"/>
            <a:r>
              <a:rPr lang="he-IL" dirty="0"/>
              <a:t>שיעור חשבון לכיתה א</a:t>
            </a:r>
            <a:endParaRPr lang="x-none" dirty="0"/>
          </a:p>
        </p:txBody>
      </p:sp>
      <p:grpSp>
        <p:nvGrpSpPr>
          <p:cNvPr id="30" name="Group 29">
            <a:extLst>
              <a:ext uri="{FF2B5EF4-FFF2-40B4-BE49-F238E27FC236}">
                <a16:creationId xmlns:a16="http://schemas.microsoft.com/office/drawing/2014/main" id="{3722B399-0C27-314C-A9E5-A4C6E23B0F40}"/>
              </a:ext>
            </a:extLst>
          </p:cNvPr>
          <p:cNvGrpSpPr/>
          <p:nvPr userDrawn="1"/>
        </p:nvGrpSpPr>
        <p:grpSpPr>
          <a:xfrm>
            <a:off x="-110840" y="110839"/>
            <a:ext cx="1530097" cy="1525930"/>
            <a:chOff x="8374611" y="4283110"/>
            <a:chExt cx="2300578" cy="2294314"/>
          </a:xfrm>
        </p:grpSpPr>
        <p:pic>
          <p:nvPicPr>
            <p:cNvPr id="31" name="Picture 30">
              <a:extLst>
                <a:ext uri="{FF2B5EF4-FFF2-40B4-BE49-F238E27FC236}">
                  <a16:creationId xmlns:a16="http://schemas.microsoft.com/office/drawing/2014/main" id="{357199CA-CF9F-2040-A14F-9134F717DAC7}"/>
                </a:ext>
              </a:extLst>
            </p:cNvPr>
            <p:cNvPicPr>
              <a:picLocks noChangeAspect="1"/>
            </p:cNvPicPr>
            <p:nvPr/>
          </p:nvPicPr>
          <p:blipFill rotWithShape="1">
            <a:blip r:embed="rId4"/>
            <a:srcRect l="62938"/>
            <a:stretch/>
          </p:blipFill>
          <p:spPr>
            <a:xfrm>
              <a:off x="8873684" y="4283110"/>
              <a:ext cx="1227785" cy="1519621"/>
            </a:xfrm>
            <a:prstGeom prst="rect">
              <a:avLst/>
            </a:prstGeom>
          </p:spPr>
        </p:pic>
        <p:sp>
          <p:nvSpPr>
            <p:cNvPr id="32" name="Rectangle 31">
              <a:extLst>
                <a:ext uri="{FF2B5EF4-FFF2-40B4-BE49-F238E27FC236}">
                  <a16:creationId xmlns:a16="http://schemas.microsoft.com/office/drawing/2014/main" id="{65A931FB-F43D-E449-8EC5-C53927BF0CA6}"/>
                </a:ext>
              </a:extLst>
            </p:cNvPr>
            <p:cNvSpPr/>
            <p:nvPr/>
          </p:nvSpPr>
          <p:spPr>
            <a:xfrm>
              <a:off x="8374611" y="5883287"/>
              <a:ext cx="2300578" cy="694137"/>
            </a:xfrm>
            <a:prstGeom prst="rect">
              <a:avLst/>
            </a:prstGeom>
          </p:spPr>
          <p:txBody>
            <a:bodyPr wrap="square">
              <a:spAutoFit/>
            </a:bodyPr>
            <a:lstStyle/>
            <a:p>
              <a:pPr algn="ctr"/>
              <a:r>
                <a:rPr lang="x-none" sz="1200" dirty="0">
                  <a:solidFill>
                    <a:schemeClr val="bg1"/>
                  </a:solidFill>
                  <a:latin typeface="Arial" panose="020B0604020202020204" pitchFamily="34" charset="0"/>
                  <a:cs typeface="Arial" panose="020B0604020202020204" pitchFamily="34" charset="0"/>
                </a:rPr>
                <a:t>מדינת ישראל</a:t>
              </a:r>
            </a:p>
            <a:p>
              <a:pPr algn="ctr"/>
              <a:r>
                <a:rPr lang="x-none" sz="1200" dirty="0">
                  <a:solidFill>
                    <a:schemeClr val="bg1"/>
                  </a:solidFill>
                  <a:latin typeface="Arial" panose="020B0604020202020204" pitchFamily="34" charset="0"/>
                  <a:cs typeface="Arial" panose="020B0604020202020204" pitchFamily="34" charset="0"/>
                </a:rPr>
                <a:t>משרד החינוך</a:t>
              </a:r>
            </a:p>
          </p:txBody>
        </p:sp>
      </p:grpSp>
      <p:pic>
        <p:nvPicPr>
          <p:cNvPr id="33" name="Picture 32">
            <a:extLst>
              <a:ext uri="{FF2B5EF4-FFF2-40B4-BE49-F238E27FC236}">
                <a16:creationId xmlns:a16="http://schemas.microsoft.com/office/drawing/2014/main" id="{9A49B985-D8AE-614D-A6BB-C36081062387}"/>
              </a:ext>
            </a:extLst>
          </p:cNvPr>
          <p:cNvPicPr>
            <a:picLocks noChangeAspect="1"/>
          </p:cNvPicPr>
          <p:nvPr userDrawn="1"/>
        </p:nvPicPr>
        <p:blipFill>
          <a:blip r:embed="rId5"/>
          <a:stretch>
            <a:fillRect/>
          </a:stretch>
        </p:blipFill>
        <p:spPr>
          <a:xfrm>
            <a:off x="3332187" y="886221"/>
            <a:ext cx="9150178" cy="2791691"/>
          </a:xfrm>
          <a:prstGeom prst="rect">
            <a:avLst/>
          </a:prstGeom>
        </p:spPr>
      </p:pic>
      <p:sp>
        <p:nvSpPr>
          <p:cNvPr id="34" name="Text Placeholder 3">
            <a:extLst>
              <a:ext uri="{FF2B5EF4-FFF2-40B4-BE49-F238E27FC236}">
                <a16:creationId xmlns:a16="http://schemas.microsoft.com/office/drawing/2014/main" id="{881B4E06-64FF-B845-9777-320E6F126B10}"/>
              </a:ext>
            </a:extLst>
          </p:cNvPr>
          <p:cNvSpPr>
            <a:spLocks noGrp="1"/>
          </p:cNvSpPr>
          <p:nvPr>
            <p:ph type="body" sz="quarter" idx="13" hasCustomPrompt="1"/>
          </p:nvPr>
        </p:nvSpPr>
        <p:spPr>
          <a:xfrm>
            <a:off x="2030833" y="4419771"/>
            <a:ext cx="6411268" cy="649357"/>
          </a:xfrm>
        </p:spPr>
        <p:txBody>
          <a:bodyPr>
            <a:normAutofit/>
          </a:bodyPr>
          <a:lstStyle>
            <a:lvl1pPr marL="0" indent="0" algn="l" rtl="1">
              <a:buNone/>
              <a:defRPr lang="x-none" sz="3200" b="0" i="0" kern="1200" dirty="0">
                <a:solidFill>
                  <a:schemeClr val="bg1"/>
                </a:solidFill>
                <a:latin typeface="Calibri" panose="020F0502020204030204" pitchFamily="34" charset="0"/>
                <a:ea typeface="+mn-ea"/>
                <a:cs typeface="Calibri" panose="020F0502020204030204" pitchFamily="34" charset="0"/>
              </a:defRPr>
            </a:lvl1pPr>
          </a:lstStyle>
          <a:p>
            <a:pPr marL="0" lvl="0" indent="0" algn="l" defTabSz="914400" rtl="1" eaLnBrk="1" latinLnBrk="0" hangingPunct="1">
              <a:lnSpc>
                <a:spcPct val="90000"/>
              </a:lnSpc>
              <a:spcBef>
                <a:spcPts val="1000"/>
              </a:spcBef>
              <a:buFont typeface="Arial" panose="020B0604020202020204" pitchFamily="34" charset="0"/>
              <a:buNone/>
            </a:pPr>
            <a:r>
              <a:rPr lang="he-IL" dirty="0"/>
              <a:t>נושא השיעור: הרחבת שברים</a:t>
            </a:r>
            <a:endParaRPr lang="x-none" dirty="0"/>
          </a:p>
        </p:txBody>
      </p:sp>
      <p:sp>
        <p:nvSpPr>
          <p:cNvPr id="35" name="Text Placeholder 4">
            <a:extLst>
              <a:ext uri="{FF2B5EF4-FFF2-40B4-BE49-F238E27FC236}">
                <a16:creationId xmlns:a16="http://schemas.microsoft.com/office/drawing/2014/main" id="{BA5F5BE6-034E-F841-A2F4-1C5B1EEE6E15}"/>
              </a:ext>
            </a:extLst>
          </p:cNvPr>
          <p:cNvSpPr>
            <a:spLocks noGrp="1"/>
          </p:cNvSpPr>
          <p:nvPr>
            <p:ph type="body" sz="quarter" idx="14" hasCustomPrompt="1"/>
          </p:nvPr>
        </p:nvSpPr>
        <p:spPr>
          <a:xfrm>
            <a:off x="416891" y="6148563"/>
            <a:ext cx="5099050" cy="560533"/>
          </a:xfrm>
        </p:spPr>
        <p:txBody>
          <a:bodyPr/>
          <a:lstStyle>
            <a:lvl1pPr marL="0" indent="0" algn="l">
              <a:buNone/>
              <a:defRPr>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he-IL" dirty="0"/>
              <a:t>עם המורה: דנית כהן</a:t>
            </a:r>
            <a:endParaRPr lang="en-US" dirty="0"/>
          </a:p>
        </p:txBody>
      </p:sp>
    </p:spTree>
    <p:extLst>
      <p:ext uri="{BB962C8B-B14F-4D97-AF65-F5344CB8AC3E}">
        <p14:creationId xmlns:p14="http://schemas.microsoft.com/office/powerpoint/2010/main" val="173823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כותרת ראשית">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E8959C-707A-374D-A37D-F0431F277F95}"/>
              </a:ext>
            </a:extLst>
          </p:cNvPr>
          <p:cNvPicPr>
            <a:picLocks noChangeAspect="1"/>
          </p:cNvPicPr>
          <p:nvPr userDrawn="1"/>
        </p:nvPicPr>
        <p:blipFill>
          <a:blip r:embed="rId2">
            <a:alphaModFix amt="54000"/>
          </a:blip>
          <a:stretch>
            <a:fillRect/>
          </a:stretch>
        </p:blipFill>
        <p:spPr>
          <a:xfrm>
            <a:off x="-7354566" y="2026507"/>
            <a:ext cx="5045676" cy="5028913"/>
          </a:xfrm>
          <a:prstGeom prst="rect">
            <a:avLst/>
          </a:prstGeom>
        </p:spPr>
      </p:pic>
      <p:pic>
        <p:nvPicPr>
          <p:cNvPr id="10" name="Picture 9">
            <a:extLst>
              <a:ext uri="{FF2B5EF4-FFF2-40B4-BE49-F238E27FC236}">
                <a16:creationId xmlns:a16="http://schemas.microsoft.com/office/drawing/2014/main" id="{18B22E21-BB18-2544-AECC-B480F0F96A4E}"/>
              </a:ext>
            </a:extLst>
          </p:cNvPr>
          <p:cNvPicPr>
            <a:picLocks noChangeAspect="1"/>
          </p:cNvPicPr>
          <p:nvPr userDrawn="1"/>
        </p:nvPicPr>
        <p:blipFill>
          <a:blip r:embed="rId2">
            <a:alphaModFix amt="54000"/>
          </a:blip>
          <a:stretch>
            <a:fillRect/>
          </a:stretch>
        </p:blipFill>
        <p:spPr>
          <a:xfrm>
            <a:off x="12947248" y="-3969273"/>
            <a:ext cx="5045676" cy="5028913"/>
          </a:xfrm>
          <a:prstGeom prst="rect">
            <a:avLst/>
          </a:prstGeom>
        </p:spPr>
      </p:pic>
      <p:pic>
        <p:nvPicPr>
          <p:cNvPr id="21" name="Picture 20">
            <a:extLst>
              <a:ext uri="{FF2B5EF4-FFF2-40B4-BE49-F238E27FC236}">
                <a16:creationId xmlns:a16="http://schemas.microsoft.com/office/drawing/2014/main" id="{5A307165-DA22-2E48-AE86-B78F4110AE5D}"/>
              </a:ext>
            </a:extLst>
          </p:cNvPr>
          <p:cNvPicPr>
            <a:picLocks noChangeAspect="1"/>
          </p:cNvPicPr>
          <p:nvPr userDrawn="1"/>
        </p:nvPicPr>
        <p:blipFill>
          <a:blip r:embed="rId3"/>
          <a:stretch>
            <a:fillRect/>
          </a:stretch>
        </p:blipFill>
        <p:spPr>
          <a:xfrm>
            <a:off x="0" y="0"/>
            <a:ext cx="12192000" cy="6858000"/>
          </a:xfrm>
          <a:prstGeom prst="rect">
            <a:avLst/>
          </a:prstGeom>
        </p:spPr>
      </p:pic>
      <p:cxnSp>
        <p:nvCxnSpPr>
          <p:cNvPr id="25" name="Straight Connector 24">
            <a:extLst>
              <a:ext uri="{FF2B5EF4-FFF2-40B4-BE49-F238E27FC236}">
                <a16:creationId xmlns:a16="http://schemas.microsoft.com/office/drawing/2014/main" id="{3613B3B1-726C-944F-8CAD-1F3AF7A7034B}"/>
              </a:ext>
            </a:extLst>
          </p:cNvPr>
          <p:cNvCxnSpPr>
            <a:cxnSpLocks/>
          </p:cNvCxnSpPr>
          <p:nvPr userDrawn="1"/>
        </p:nvCxnSpPr>
        <p:spPr>
          <a:xfrm>
            <a:off x="7156173" y="1639956"/>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0F5DAFE-647E-5C47-B77A-42DA94152FF1}"/>
              </a:ext>
            </a:extLst>
          </p:cNvPr>
          <p:cNvSpPr/>
          <p:nvPr userDrawn="1"/>
        </p:nvSpPr>
        <p:spPr>
          <a:xfrm rot="16200000">
            <a:off x="7721222" y="1537008"/>
            <a:ext cx="205896" cy="205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cxnSp>
        <p:nvCxnSpPr>
          <p:cNvPr id="27" name="Straight Connector 26">
            <a:extLst>
              <a:ext uri="{FF2B5EF4-FFF2-40B4-BE49-F238E27FC236}">
                <a16:creationId xmlns:a16="http://schemas.microsoft.com/office/drawing/2014/main" id="{7F22374B-CE66-F844-8273-BE66100E5DC3}"/>
              </a:ext>
            </a:extLst>
          </p:cNvPr>
          <p:cNvCxnSpPr>
            <a:cxnSpLocks/>
          </p:cNvCxnSpPr>
          <p:nvPr userDrawn="1"/>
        </p:nvCxnSpPr>
        <p:spPr>
          <a:xfrm>
            <a:off x="4093266" y="4984979"/>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8A16B6-C317-B44B-A5BB-C2442F733613}"/>
              </a:ext>
            </a:extLst>
          </p:cNvPr>
          <p:cNvCxnSpPr>
            <a:cxnSpLocks/>
          </p:cNvCxnSpPr>
          <p:nvPr userDrawn="1"/>
        </p:nvCxnSpPr>
        <p:spPr>
          <a:xfrm>
            <a:off x="4093266" y="2035982"/>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30160307-BF93-B642-B885-52C1AEE617F6}"/>
              </a:ext>
            </a:extLst>
          </p:cNvPr>
          <p:cNvGrpSpPr/>
          <p:nvPr userDrawn="1"/>
        </p:nvGrpSpPr>
        <p:grpSpPr>
          <a:xfrm>
            <a:off x="-110840" y="110839"/>
            <a:ext cx="1530097" cy="1525930"/>
            <a:chOff x="8374611" y="4283110"/>
            <a:chExt cx="2300578" cy="2294314"/>
          </a:xfrm>
        </p:grpSpPr>
        <p:pic>
          <p:nvPicPr>
            <p:cNvPr id="30" name="Picture 29">
              <a:extLst>
                <a:ext uri="{FF2B5EF4-FFF2-40B4-BE49-F238E27FC236}">
                  <a16:creationId xmlns:a16="http://schemas.microsoft.com/office/drawing/2014/main" id="{F98B7E2E-690A-B74F-A361-DB3C1398C223}"/>
                </a:ext>
              </a:extLst>
            </p:cNvPr>
            <p:cNvPicPr>
              <a:picLocks noChangeAspect="1"/>
            </p:cNvPicPr>
            <p:nvPr/>
          </p:nvPicPr>
          <p:blipFill rotWithShape="1">
            <a:blip r:embed="rId4"/>
            <a:srcRect l="62938"/>
            <a:stretch/>
          </p:blipFill>
          <p:spPr>
            <a:xfrm>
              <a:off x="8873684" y="4283110"/>
              <a:ext cx="1227785" cy="1519621"/>
            </a:xfrm>
            <a:prstGeom prst="rect">
              <a:avLst/>
            </a:prstGeom>
          </p:spPr>
        </p:pic>
        <p:sp>
          <p:nvSpPr>
            <p:cNvPr id="31" name="Rectangle 30">
              <a:extLst>
                <a:ext uri="{FF2B5EF4-FFF2-40B4-BE49-F238E27FC236}">
                  <a16:creationId xmlns:a16="http://schemas.microsoft.com/office/drawing/2014/main" id="{23D367D3-E2A8-4A4A-953D-E858CA461A7D}"/>
                </a:ext>
              </a:extLst>
            </p:cNvPr>
            <p:cNvSpPr/>
            <p:nvPr/>
          </p:nvSpPr>
          <p:spPr>
            <a:xfrm>
              <a:off x="8374611" y="5883287"/>
              <a:ext cx="2300578" cy="694137"/>
            </a:xfrm>
            <a:prstGeom prst="rect">
              <a:avLst/>
            </a:prstGeom>
          </p:spPr>
          <p:txBody>
            <a:bodyPr wrap="square">
              <a:spAutoFit/>
            </a:bodyPr>
            <a:lstStyle/>
            <a:p>
              <a:pPr algn="ctr"/>
              <a:r>
                <a:rPr lang="x-none" sz="1200" dirty="0">
                  <a:solidFill>
                    <a:schemeClr val="bg1"/>
                  </a:solidFill>
                  <a:latin typeface="Arial" panose="020B0604020202020204" pitchFamily="34" charset="0"/>
                  <a:cs typeface="Arial" panose="020B0604020202020204" pitchFamily="34" charset="0"/>
                </a:rPr>
                <a:t>מדינת ישראל</a:t>
              </a:r>
            </a:p>
            <a:p>
              <a:pPr algn="ctr"/>
              <a:r>
                <a:rPr lang="x-none" sz="1200" dirty="0">
                  <a:solidFill>
                    <a:schemeClr val="bg1"/>
                  </a:solidFill>
                  <a:latin typeface="Arial" panose="020B0604020202020204" pitchFamily="34" charset="0"/>
                  <a:cs typeface="Arial" panose="020B0604020202020204" pitchFamily="34" charset="0"/>
                </a:rPr>
                <a:t>משרד החינוך</a:t>
              </a:r>
            </a:p>
          </p:txBody>
        </p:sp>
      </p:grpSp>
      <p:sp>
        <p:nvSpPr>
          <p:cNvPr id="32" name="TextBox 31">
            <a:extLst>
              <a:ext uri="{FF2B5EF4-FFF2-40B4-BE49-F238E27FC236}">
                <a16:creationId xmlns:a16="http://schemas.microsoft.com/office/drawing/2014/main" id="{CCF59D4F-A27F-1C45-8148-635F8893C9C9}"/>
              </a:ext>
            </a:extLst>
          </p:cNvPr>
          <p:cNvSpPr txBox="1"/>
          <p:nvPr userDrawn="1"/>
        </p:nvSpPr>
        <p:spPr>
          <a:xfrm>
            <a:off x="2210656" y="2447258"/>
            <a:ext cx="7770689" cy="1963485"/>
          </a:xfrm>
          <a:prstGeom prst="rect">
            <a:avLst/>
          </a:prstGeom>
          <a:solidFill>
            <a:schemeClr val="accent1"/>
          </a:solidFill>
        </p:spPr>
        <p:txBody>
          <a:bodyPr wrap="square" lIns="251999" tIns="251999" rIns="251999" bIns="251999" rtlCol="0" anchor="ctr">
            <a:spAutoFit/>
          </a:bodyPr>
          <a:lstStyle/>
          <a:p>
            <a:pPr marL="0" algn="ctr" defTabSz="914400" rtl="1" eaLnBrk="1" latinLnBrk="0" hangingPunct="1">
              <a:lnSpc>
                <a:spcPts val="6000"/>
              </a:lnSpc>
            </a:pPr>
            <a:r>
              <a:rPr lang="he-IL" sz="6600" dirty="0">
                <a:solidFill>
                  <a:schemeClr val="bg1"/>
                </a:solidFill>
                <a:latin typeface="Calibri" panose="020F0502020204030204" pitchFamily="34" charset="0"/>
                <a:ea typeface="Open Sans" panose="020B0606030504020204" pitchFamily="34" charset="0"/>
                <a:cs typeface="Calibri" panose="020F0502020204030204" pitchFamily="34" charset="0"/>
              </a:rPr>
              <a:t>תודה שצפיתם בשידור</a:t>
            </a:r>
          </a:p>
          <a:p>
            <a:pPr marL="0" algn="ctr" defTabSz="914400" rtl="1" eaLnBrk="1" latinLnBrk="0" hangingPunct="1">
              <a:lnSpc>
                <a:spcPts val="6000"/>
              </a:lnSpc>
            </a:pPr>
            <a:r>
              <a:rPr lang="he-IL" sz="3200" dirty="0">
                <a:solidFill>
                  <a:schemeClr val="bg1"/>
                </a:solidFill>
                <a:latin typeface="Calibri" panose="020F0502020204030204" pitchFamily="34" charset="0"/>
                <a:cs typeface="Calibri" panose="020F0502020204030204" pitchFamily="34" charset="0"/>
              </a:rPr>
              <a:t>הופק עבור משרד החינוך ע״י מטח</a:t>
            </a:r>
            <a:endParaRPr lang="x-none" sz="3200" dirty="0">
              <a:solidFill>
                <a:schemeClr val="bg1"/>
              </a:solidFill>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730459D7-20E2-3642-98A9-F8CB285E36CD}"/>
              </a:ext>
            </a:extLst>
          </p:cNvPr>
          <p:cNvSpPr/>
          <p:nvPr userDrawn="1"/>
        </p:nvSpPr>
        <p:spPr>
          <a:xfrm>
            <a:off x="6692900" y="4828833"/>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Rectangle 33">
            <a:extLst>
              <a:ext uri="{FF2B5EF4-FFF2-40B4-BE49-F238E27FC236}">
                <a16:creationId xmlns:a16="http://schemas.microsoft.com/office/drawing/2014/main" id="{2247E01A-4A09-7641-BB58-BBF9194A53AE}"/>
              </a:ext>
            </a:extLst>
          </p:cNvPr>
          <p:cNvSpPr/>
          <p:nvPr userDrawn="1"/>
        </p:nvSpPr>
        <p:spPr>
          <a:xfrm>
            <a:off x="2431342" y="2371058"/>
            <a:ext cx="1524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
        <p:nvSpPr>
          <p:cNvPr id="35" name="Rectangle 34">
            <a:extLst>
              <a:ext uri="{FF2B5EF4-FFF2-40B4-BE49-F238E27FC236}">
                <a16:creationId xmlns:a16="http://schemas.microsoft.com/office/drawing/2014/main" id="{9C4295D9-D842-7B4A-8FAF-A7CB7DC8D8DD}"/>
              </a:ext>
            </a:extLst>
          </p:cNvPr>
          <p:cNvSpPr/>
          <p:nvPr userDrawn="1"/>
        </p:nvSpPr>
        <p:spPr>
          <a:xfrm>
            <a:off x="9905144" y="4005877"/>
            <a:ext cx="1524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
        <p:nvSpPr>
          <p:cNvPr id="16" name="TextBox 15">
            <a:extLst>
              <a:ext uri="{FF2B5EF4-FFF2-40B4-BE49-F238E27FC236}">
                <a16:creationId xmlns:a16="http://schemas.microsoft.com/office/drawing/2014/main" id="{F1286E97-B4B5-7A44-BA99-EFC8C200D63F}"/>
              </a:ext>
            </a:extLst>
          </p:cNvPr>
          <p:cNvSpPr txBox="1"/>
          <p:nvPr userDrawn="1"/>
        </p:nvSpPr>
        <p:spPr>
          <a:xfrm>
            <a:off x="3870376" y="6424726"/>
            <a:ext cx="4451248" cy="323165"/>
          </a:xfrm>
          <a:prstGeom prst="rect">
            <a:avLst/>
          </a:prstGeom>
          <a:noFill/>
        </p:spPr>
        <p:txBody>
          <a:bodyPr wrap="square" rtlCol="0">
            <a:spAutoFit/>
          </a:bodyPr>
          <a:lstStyle/>
          <a:p>
            <a:pPr algn="ctr"/>
            <a:r>
              <a:rPr lang="en-US" sz="1500" dirty="0" err="1">
                <a:solidFill>
                  <a:schemeClr val="bg1"/>
                </a:solidFill>
                <a:latin typeface="Arial" panose="020B0604020202020204" pitchFamily="34" charset="0"/>
                <a:cs typeface="Arial" panose="020B0604020202020204" pitchFamily="34" charset="0"/>
              </a:rPr>
              <a:t>shutterstock</a:t>
            </a:r>
            <a:r>
              <a:rPr lang="en-US" sz="1500" dirty="0">
                <a:solidFill>
                  <a:schemeClr val="bg1"/>
                </a:solidFill>
                <a:latin typeface="Arial" panose="020B0604020202020204" pitchFamily="34" charset="0"/>
                <a:cs typeface="Arial" panose="020B0604020202020204" pitchFamily="34" charset="0"/>
              </a:rPr>
              <a:t>/com</a:t>
            </a:r>
            <a:r>
              <a:rPr lang="he-IL" sz="1500" dirty="0">
                <a:solidFill>
                  <a:schemeClr val="bg1"/>
                </a:solidFill>
                <a:latin typeface="Arial" panose="020B0604020202020204" pitchFamily="34" charset="0"/>
                <a:cs typeface="+mn-cs"/>
              </a:rPr>
              <a:t> איורים: </a:t>
            </a:r>
            <a:endParaRPr lang="x-none" sz="1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574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מה נלמד היום">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FAD2F-8484-6F41-A7DB-68F52EBF051B}"/>
              </a:ext>
            </a:extLst>
          </p:cNvPr>
          <p:cNvSpPr>
            <a:spLocks noGrp="1"/>
          </p:cNvSpPr>
          <p:nvPr>
            <p:ph type="title" hasCustomPrompt="1"/>
          </p:nvPr>
        </p:nvSpPr>
        <p:spPr>
          <a:xfrm>
            <a:off x="865046" y="376561"/>
            <a:ext cx="10515600" cy="1325563"/>
          </a:xfrm>
        </p:spPr>
        <p:txBody>
          <a:bodyPr/>
          <a:lstStyle>
            <a:lvl1pPr>
              <a:defRPr>
                <a:latin typeface="Calibri" panose="020F0502020204030204" pitchFamily="34" charset="0"/>
                <a:cs typeface="Calibri" panose="020F0502020204030204" pitchFamily="34" charset="0"/>
              </a:defRPr>
            </a:lvl1pPr>
          </a:lstStyle>
          <a:p>
            <a:r>
              <a:rPr lang="he-IL" sz="4400" dirty="0"/>
              <a:t>מה נלמד היום</a:t>
            </a:r>
          </a:p>
        </p:txBody>
      </p:sp>
      <p:sp>
        <p:nvSpPr>
          <p:cNvPr id="3" name="Content Placeholder 2">
            <a:extLst>
              <a:ext uri="{FF2B5EF4-FFF2-40B4-BE49-F238E27FC236}">
                <a16:creationId xmlns:a16="http://schemas.microsoft.com/office/drawing/2014/main" id="{B740BC21-AC41-C940-AECD-AA7CACFED78F}"/>
              </a:ext>
            </a:extLst>
          </p:cNvPr>
          <p:cNvSpPr>
            <a:spLocks noGrp="1"/>
          </p:cNvSpPr>
          <p:nvPr>
            <p:ph idx="1" hasCustomPrompt="1"/>
          </p:nvPr>
        </p:nvSpPr>
        <p:spPr/>
        <p:txBody>
          <a:bodyPr/>
          <a:lstStyle>
            <a:lvl1pPr>
              <a:buClr>
                <a:schemeClr val="accent2"/>
              </a:buClr>
              <a:defRPr>
                <a:latin typeface="Calibri" panose="020F0502020204030204" pitchFamily="34" charset="0"/>
                <a:cs typeface="Calibri" panose="020F0502020204030204" pitchFamily="34" charset="0"/>
              </a:defRPr>
            </a:lvl1pPr>
          </a:lstStyle>
          <a:p>
            <a:pPr lvl="0"/>
            <a:r>
              <a:rPr lang="he-IL" dirty="0"/>
              <a:t>טקסט עם בולט</a:t>
            </a:r>
            <a:endParaRPr lang="en-US" dirty="0"/>
          </a:p>
        </p:txBody>
      </p:sp>
      <p:grpSp>
        <p:nvGrpSpPr>
          <p:cNvPr id="7" name="Group 6">
            <a:extLst>
              <a:ext uri="{FF2B5EF4-FFF2-40B4-BE49-F238E27FC236}">
                <a16:creationId xmlns:a16="http://schemas.microsoft.com/office/drawing/2014/main" id="{BF17BF2D-5C56-2347-98A3-34A4F9603254}"/>
              </a:ext>
            </a:extLst>
          </p:cNvPr>
          <p:cNvGrpSpPr/>
          <p:nvPr userDrawn="1"/>
        </p:nvGrpSpPr>
        <p:grpSpPr>
          <a:xfrm>
            <a:off x="358720" y="6187719"/>
            <a:ext cx="3913243" cy="506326"/>
            <a:chOff x="358720" y="6187719"/>
            <a:chExt cx="3913243" cy="506326"/>
          </a:xfrm>
        </p:grpSpPr>
        <p:cxnSp>
          <p:nvCxnSpPr>
            <p:cNvPr id="8" name="Straight Connector 7">
              <a:extLst>
                <a:ext uri="{FF2B5EF4-FFF2-40B4-BE49-F238E27FC236}">
                  <a16:creationId xmlns:a16="http://schemas.microsoft.com/office/drawing/2014/main" id="{9AEDD64D-1669-CC4D-A40D-F4C1654A152C}"/>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1EEFE9A-A5D8-E143-B1EA-0A48F46D9FBA}"/>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0" name="Rectangle 9">
              <a:extLst>
                <a:ext uri="{FF2B5EF4-FFF2-40B4-BE49-F238E27FC236}">
                  <a16:creationId xmlns:a16="http://schemas.microsoft.com/office/drawing/2014/main" id="{28E9E340-F138-444F-A3A8-C621C8A24CE1}"/>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grpSp>
        <p:nvGrpSpPr>
          <p:cNvPr id="11" name="Group 10">
            <a:extLst>
              <a:ext uri="{FF2B5EF4-FFF2-40B4-BE49-F238E27FC236}">
                <a16:creationId xmlns:a16="http://schemas.microsoft.com/office/drawing/2014/main" id="{BD763B7A-9108-A148-9406-56F54986D02B}"/>
              </a:ext>
            </a:extLst>
          </p:cNvPr>
          <p:cNvGrpSpPr/>
          <p:nvPr userDrawn="1"/>
        </p:nvGrpSpPr>
        <p:grpSpPr>
          <a:xfrm rot="10800000">
            <a:off x="8177063" y="106239"/>
            <a:ext cx="3913243" cy="506326"/>
            <a:chOff x="358720" y="6187719"/>
            <a:chExt cx="3913243" cy="506326"/>
          </a:xfrm>
        </p:grpSpPr>
        <p:cxnSp>
          <p:nvCxnSpPr>
            <p:cNvPr id="12" name="Straight Connector 11">
              <a:extLst>
                <a:ext uri="{FF2B5EF4-FFF2-40B4-BE49-F238E27FC236}">
                  <a16:creationId xmlns:a16="http://schemas.microsoft.com/office/drawing/2014/main" id="{CF173E8D-1DC7-EA46-A2CF-77F707D4A43D}"/>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61244C7-240F-A94A-B142-2E9C0513EF6E}"/>
                </a:ext>
              </a:extLst>
            </p:cNvPr>
            <p:cNvSpPr/>
            <p:nvPr userDrawn="1"/>
          </p:nvSpPr>
          <p:spPr>
            <a:xfrm rot="16200000">
              <a:off x="358720" y="6187719"/>
              <a:ext cx="506326" cy="506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sp>
          <p:nvSpPr>
            <p:cNvPr id="14" name="Rectangle 13">
              <a:extLst>
                <a:ext uri="{FF2B5EF4-FFF2-40B4-BE49-F238E27FC236}">
                  <a16:creationId xmlns:a16="http://schemas.microsoft.com/office/drawing/2014/main" id="{D1914BA5-ACCC-6D44-863F-9400125B1812}"/>
                </a:ext>
              </a:extLst>
            </p:cNvPr>
            <p:cNvSpPr/>
            <p:nvPr userDrawn="1"/>
          </p:nvSpPr>
          <p:spPr>
            <a:xfrm>
              <a:off x="781297" y="6357132"/>
              <a:ext cx="167498" cy="1674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grpSp>
    </p:spTree>
    <p:extLst>
      <p:ext uri="{BB962C8B-B14F-4D97-AF65-F5344CB8AC3E}">
        <p14:creationId xmlns:p14="http://schemas.microsoft.com/office/powerpoint/2010/main" val="2642282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מה להביא לשיעור?">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3EEE-2C1E-B542-8225-9153493AC840}"/>
              </a:ext>
            </a:extLst>
          </p:cNvPr>
          <p:cNvSpPr>
            <a:spLocks noGrp="1"/>
          </p:cNvSpPr>
          <p:nvPr>
            <p:ph type="title" hasCustomPrompt="1"/>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he-IL" dirty="0"/>
              <a:t>מה להביא לשיעור?</a:t>
            </a:r>
            <a:endParaRPr lang="x-none" dirty="0"/>
          </a:p>
        </p:txBody>
      </p:sp>
      <p:sp>
        <p:nvSpPr>
          <p:cNvPr id="4" name="Content Placeholder 3">
            <a:extLst>
              <a:ext uri="{FF2B5EF4-FFF2-40B4-BE49-F238E27FC236}">
                <a16:creationId xmlns:a16="http://schemas.microsoft.com/office/drawing/2014/main" id="{7A3C51F2-91FC-CF4D-8D50-E0D4C4B121D6}"/>
              </a:ext>
            </a:extLst>
          </p:cNvPr>
          <p:cNvSpPr>
            <a:spLocks noGrp="1"/>
          </p:cNvSpPr>
          <p:nvPr>
            <p:ph sz="half" idx="2" hasCustomPrompt="1"/>
          </p:nvPr>
        </p:nvSpPr>
        <p:spPr>
          <a:xfrm>
            <a:off x="839788" y="1741679"/>
            <a:ext cx="5157787" cy="3684588"/>
          </a:xfrm>
        </p:spPr>
        <p:txBody>
          <a:bodyPr>
            <a:normAutofit/>
          </a:bodyPr>
          <a:lstStyle>
            <a:lvl1pPr>
              <a:buClr>
                <a:schemeClr val="accent2"/>
              </a:buClr>
              <a:defRPr sz="2600">
                <a:latin typeface="Calibri" panose="020F0502020204030204" pitchFamily="34" charset="0"/>
                <a:cs typeface="Calibri" panose="020F0502020204030204" pitchFamily="34" charset="0"/>
              </a:defRPr>
            </a:lvl1pPr>
          </a:lstStyle>
          <a:p>
            <a:pPr lvl="0"/>
            <a:r>
              <a:rPr lang="he-IL" dirty="0"/>
              <a:t>טקסט עם בולט</a:t>
            </a:r>
          </a:p>
        </p:txBody>
      </p:sp>
      <p:sp>
        <p:nvSpPr>
          <p:cNvPr id="6" name="Content Placeholder 5">
            <a:extLst>
              <a:ext uri="{FF2B5EF4-FFF2-40B4-BE49-F238E27FC236}">
                <a16:creationId xmlns:a16="http://schemas.microsoft.com/office/drawing/2014/main" id="{59B1B37A-1CA3-A240-A716-DD9A47540CB3}"/>
              </a:ext>
            </a:extLst>
          </p:cNvPr>
          <p:cNvSpPr>
            <a:spLocks noGrp="1"/>
          </p:cNvSpPr>
          <p:nvPr>
            <p:ph sz="quarter" idx="4" hasCustomPrompt="1"/>
          </p:nvPr>
        </p:nvSpPr>
        <p:spPr>
          <a:xfrm>
            <a:off x="6172200" y="1741679"/>
            <a:ext cx="5183188" cy="3684588"/>
          </a:xfrm>
        </p:spPr>
        <p:txBody>
          <a:bodyPr>
            <a:normAutofit/>
          </a:bodyPr>
          <a:lstStyle>
            <a:lvl1pPr>
              <a:buClr>
                <a:schemeClr val="accent2"/>
              </a:buClr>
              <a:defRPr sz="2600">
                <a:latin typeface="Calibri" panose="020F0502020204030204" pitchFamily="34" charset="0"/>
                <a:cs typeface="Calibri" panose="020F0502020204030204" pitchFamily="34" charset="0"/>
              </a:defRPr>
            </a:lvl1pPr>
          </a:lstStyle>
          <a:p>
            <a:pPr lvl="0"/>
            <a:r>
              <a:rPr lang="he-IL" dirty="0"/>
              <a:t>טקסט עם בולט</a:t>
            </a:r>
          </a:p>
        </p:txBody>
      </p:sp>
      <p:grpSp>
        <p:nvGrpSpPr>
          <p:cNvPr id="10" name="Group 9">
            <a:extLst>
              <a:ext uri="{FF2B5EF4-FFF2-40B4-BE49-F238E27FC236}">
                <a16:creationId xmlns:a16="http://schemas.microsoft.com/office/drawing/2014/main" id="{7430CA40-3AE6-8C40-B628-3B8B63BD0A0E}"/>
              </a:ext>
            </a:extLst>
          </p:cNvPr>
          <p:cNvGrpSpPr/>
          <p:nvPr userDrawn="1"/>
        </p:nvGrpSpPr>
        <p:grpSpPr>
          <a:xfrm>
            <a:off x="1785665" y="181572"/>
            <a:ext cx="10244790" cy="506326"/>
            <a:chOff x="1748087" y="356936"/>
            <a:chExt cx="10244790" cy="506326"/>
          </a:xfrm>
        </p:grpSpPr>
        <p:cxnSp>
          <p:nvCxnSpPr>
            <p:cNvPr id="11" name="Straight Connector 10">
              <a:extLst>
                <a:ext uri="{FF2B5EF4-FFF2-40B4-BE49-F238E27FC236}">
                  <a16:creationId xmlns:a16="http://schemas.microsoft.com/office/drawing/2014/main" id="{DB534642-3CB6-A445-AA80-E1A2A04DB331}"/>
                </a:ext>
              </a:extLst>
            </p:cNvPr>
            <p:cNvCxnSpPr>
              <a:cxnSpLocks/>
            </p:cNvCxnSpPr>
            <p:nvPr userDrawn="1"/>
          </p:nvCxnSpPr>
          <p:spPr>
            <a:xfrm>
              <a:off x="1748087"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7F0647F-5897-294F-87FC-777F34105B01}"/>
                </a:ext>
              </a:extLst>
            </p:cNvPr>
            <p:cNvSpPr/>
            <p:nvPr userDrawn="1"/>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grpSp>
      <p:sp>
        <p:nvSpPr>
          <p:cNvPr id="14" name="Rectangle 13">
            <a:extLst>
              <a:ext uri="{FF2B5EF4-FFF2-40B4-BE49-F238E27FC236}">
                <a16:creationId xmlns:a16="http://schemas.microsoft.com/office/drawing/2014/main" id="{BBCB72AB-9511-E340-859E-BC49A5D471A5}"/>
              </a:ext>
            </a:extLst>
          </p:cNvPr>
          <p:cNvSpPr/>
          <p:nvPr userDrawn="1"/>
        </p:nvSpPr>
        <p:spPr>
          <a:xfrm rot="10800000">
            <a:off x="11819101" y="314134"/>
            <a:ext cx="211354" cy="211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spTree>
    <p:extLst>
      <p:ext uri="{BB962C8B-B14F-4D97-AF65-F5344CB8AC3E}">
        <p14:creationId xmlns:p14="http://schemas.microsoft.com/office/powerpoint/2010/main" val="61220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הקניית ידע">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3D0ADF1-D847-284D-AE47-771521E2B24A}"/>
              </a:ext>
            </a:extLst>
          </p:cNvPr>
          <p:cNvPicPr>
            <a:picLocks noChangeAspect="1"/>
          </p:cNvPicPr>
          <p:nvPr userDrawn="1"/>
        </p:nvPicPr>
        <p:blipFill rotWithShape="1">
          <a:blip r:embed="rId2"/>
          <a:srcRect t="12244" b="63870"/>
          <a:stretch/>
        </p:blipFill>
        <p:spPr>
          <a:xfrm>
            <a:off x="0" y="0"/>
            <a:ext cx="12192000" cy="1638096"/>
          </a:xfrm>
          <a:prstGeom prst="rect">
            <a:avLst/>
          </a:prstGeom>
        </p:spPr>
      </p:pic>
      <p:grpSp>
        <p:nvGrpSpPr>
          <p:cNvPr id="11" name="Group 10">
            <a:extLst>
              <a:ext uri="{FF2B5EF4-FFF2-40B4-BE49-F238E27FC236}">
                <a16:creationId xmlns:a16="http://schemas.microsoft.com/office/drawing/2014/main" id="{BF9495AA-1719-C54F-A2B2-87C6465A7079}"/>
              </a:ext>
            </a:extLst>
          </p:cNvPr>
          <p:cNvGrpSpPr/>
          <p:nvPr userDrawn="1"/>
        </p:nvGrpSpPr>
        <p:grpSpPr>
          <a:xfrm>
            <a:off x="358720" y="6187719"/>
            <a:ext cx="3913243" cy="506326"/>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sp>
        <p:nvSpPr>
          <p:cNvPr id="2" name="Title 1">
            <a:extLst>
              <a:ext uri="{FF2B5EF4-FFF2-40B4-BE49-F238E27FC236}">
                <a16:creationId xmlns:a16="http://schemas.microsoft.com/office/drawing/2014/main" id="{3195C777-214E-CC4E-BBAB-5037EB3579FE}"/>
              </a:ext>
            </a:extLst>
          </p:cNvPr>
          <p:cNvSpPr>
            <a:spLocks noGrp="1"/>
          </p:cNvSpPr>
          <p:nvPr>
            <p:ph type="title" hasCustomPrompt="1"/>
          </p:nvPr>
        </p:nvSpPr>
        <p:spPr>
          <a:xfrm>
            <a:off x="3081590" y="663126"/>
            <a:ext cx="8280000" cy="720000"/>
          </a:xfrm>
          <a:solidFill>
            <a:schemeClr val="accent1"/>
          </a:solidFill>
        </p:spPr>
        <p:txBody>
          <a:bodyPr anchor="b"/>
          <a:lstStyle>
            <a:lvl1pPr>
              <a:defRPr>
                <a:solidFill>
                  <a:schemeClr val="bg1"/>
                </a:solidFill>
                <a:latin typeface="Calibri" panose="020F0502020204030204" pitchFamily="34" charset="0"/>
                <a:cs typeface="Calibri" panose="020F0502020204030204" pitchFamily="34" charset="0"/>
              </a:defRPr>
            </a:lvl1pPr>
          </a:lstStyle>
          <a:p>
            <a:r>
              <a:rPr lang="he-IL" sz="4400" dirty="0"/>
              <a:t>הקניית ידע</a:t>
            </a:r>
            <a:endParaRPr lang="x-none" dirty="0"/>
          </a:p>
        </p:txBody>
      </p:sp>
      <p:sp>
        <p:nvSpPr>
          <p:cNvPr id="6" name="Text Placeholder 5">
            <a:extLst>
              <a:ext uri="{FF2B5EF4-FFF2-40B4-BE49-F238E27FC236}">
                <a16:creationId xmlns:a16="http://schemas.microsoft.com/office/drawing/2014/main" id="{35BD9B8B-E13B-EB49-B17F-97A61BE20F46}"/>
              </a:ext>
            </a:extLst>
          </p:cNvPr>
          <p:cNvSpPr>
            <a:spLocks noGrp="1"/>
          </p:cNvSpPr>
          <p:nvPr>
            <p:ph type="body" sz="quarter" idx="10" hasCustomPrompt="1"/>
          </p:nvPr>
        </p:nvSpPr>
        <p:spPr>
          <a:xfrm>
            <a:off x="1671638" y="1928813"/>
            <a:ext cx="9572625" cy="3844925"/>
          </a:xfrm>
        </p:spPr>
        <p:txBody>
          <a:bodyPr>
            <a:normAutofit/>
          </a:bodyPr>
          <a:lstStyle>
            <a:lvl1pPr marL="0" indent="0" algn="ctr">
              <a:buNone/>
              <a:defRPr sz="3600">
                <a:latin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he-IL" dirty="0"/>
              <a:t>לחץ להוסיף סגנון טקסט גדול של תבנית בסיס</a:t>
            </a:r>
            <a:endParaRPr lang="x-none" dirty="0"/>
          </a:p>
        </p:txBody>
      </p:sp>
      <p:sp>
        <p:nvSpPr>
          <p:cNvPr id="16" name="Rectangle 15">
            <a:extLst>
              <a:ext uri="{FF2B5EF4-FFF2-40B4-BE49-F238E27FC236}">
                <a16:creationId xmlns:a16="http://schemas.microsoft.com/office/drawing/2014/main" id="{DF19C3E0-9540-994D-9F88-1AA758EA24E6}"/>
              </a:ext>
            </a:extLst>
          </p:cNvPr>
          <p:cNvSpPr/>
          <p:nvPr userDrawn="1"/>
        </p:nvSpPr>
        <p:spPr>
          <a:xfrm rot="16200000">
            <a:off x="11332780" y="835199"/>
            <a:ext cx="176581" cy="176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Tree>
    <p:extLst>
      <p:ext uri="{BB962C8B-B14F-4D97-AF65-F5344CB8AC3E}">
        <p14:creationId xmlns:p14="http://schemas.microsoft.com/office/powerpoint/2010/main" val="275731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תרגול">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02076BD-5D7C-FB4F-A698-C5362F42F443}"/>
              </a:ext>
            </a:extLst>
          </p:cNvPr>
          <p:cNvCxnSpPr>
            <a:cxnSpLocks/>
          </p:cNvCxnSpPr>
          <p:nvPr userDrawn="1"/>
        </p:nvCxnSpPr>
        <p:spPr>
          <a:xfrm>
            <a:off x="9092667" y="352323"/>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CC66965-9479-AB40-A1AD-3AFCE0BDB4B6}"/>
              </a:ext>
            </a:extLst>
          </p:cNvPr>
          <p:cNvSpPr/>
          <p:nvPr userDrawn="1"/>
        </p:nvSpPr>
        <p:spPr>
          <a:xfrm rot="16200000">
            <a:off x="8989719" y="249375"/>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nvGrpSpPr>
          <p:cNvPr id="11" name="Group 10">
            <a:extLst>
              <a:ext uri="{FF2B5EF4-FFF2-40B4-BE49-F238E27FC236}">
                <a16:creationId xmlns:a16="http://schemas.microsoft.com/office/drawing/2014/main" id="{BF9495AA-1719-C54F-A2B2-87C6465A7079}"/>
              </a:ext>
            </a:extLst>
          </p:cNvPr>
          <p:cNvGrpSpPr/>
          <p:nvPr userDrawn="1"/>
        </p:nvGrpSpPr>
        <p:grpSpPr>
          <a:xfrm>
            <a:off x="358720" y="6187719"/>
            <a:ext cx="3913243" cy="506326"/>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sp>
        <p:nvSpPr>
          <p:cNvPr id="2" name="Title 1">
            <a:extLst>
              <a:ext uri="{FF2B5EF4-FFF2-40B4-BE49-F238E27FC236}">
                <a16:creationId xmlns:a16="http://schemas.microsoft.com/office/drawing/2014/main" id="{3195C777-214E-CC4E-BBAB-5037EB3579FE}"/>
              </a:ext>
            </a:extLst>
          </p:cNvPr>
          <p:cNvSpPr>
            <a:spLocks noGrp="1"/>
          </p:cNvSpPr>
          <p:nvPr>
            <p:ph type="title" hasCustomPrompt="1"/>
          </p:nvPr>
        </p:nvSpPr>
        <p:spPr/>
        <p:txBody>
          <a:bodyPr/>
          <a:lstStyle>
            <a:lvl1pPr>
              <a:defRPr>
                <a:solidFill>
                  <a:schemeClr val="tx1"/>
                </a:solidFill>
                <a:latin typeface="Calibri" panose="020F0502020204030204" pitchFamily="34" charset="0"/>
                <a:cs typeface="Calibri" panose="020F0502020204030204" pitchFamily="34" charset="0"/>
              </a:defRPr>
            </a:lvl1pPr>
          </a:lstStyle>
          <a:p>
            <a:r>
              <a:rPr lang="he-IL" sz="4400" dirty="0"/>
              <a:t>תרגול</a:t>
            </a:r>
            <a:endParaRPr lang="x-none" dirty="0"/>
          </a:p>
        </p:txBody>
      </p:sp>
      <p:sp>
        <p:nvSpPr>
          <p:cNvPr id="3" name="Content Placeholder 2">
            <a:extLst>
              <a:ext uri="{FF2B5EF4-FFF2-40B4-BE49-F238E27FC236}">
                <a16:creationId xmlns:a16="http://schemas.microsoft.com/office/drawing/2014/main" id="{DE3919D3-6070-BF4F-BBCA-96749A9742C9}"/>
              </a:ext>
            </a:extLst>
          </p:cNvPr>
          <p:cNvSpPr>
            <a:spLocks noGrp="1"/>
          </p:cNvSpPr>
          <p:nvPr>
            <p:ph sz="half" idx="1" hasCustomPrompt="1"/>
          </p:nvPr>
        </p:nvSpPr>
        <p:spPr>
          <a:xfrm>
            <a:off x="838200" y="1825625"/>
            <a:ext cx="5181600" cy="4351338"/>
          </a:xfrm>
        </p:spPr>
        <p:txBody>
          <a:bodyPr/>
          <a:lstStyle>
            <a:lvl1pPr marL="228600" marR="0" indent="-228600" algn="r" defTabSz="914400" rtl="1" eaLnBrk="1" fontAlgn="auto" latinLnBrk="0" hangingPunct="1">
              <a:lnSpc>
                <a:spcPts val="3160"/>
              </a:lnSpc>
              <a:spcBef>
                <a:spcPts val="1000"/>
              </a:spcBef>
              <a:spcAft>
                <a:spcPts val="0"/>
              </a:spcAft>
              <a:buClr>
                <a:schemeClr val="accent2"/>
              </a:buClr>
              <a:buSzTx/>
              <a:buFont typeface="Arial" panose="020B0604020202020204" pitchFamily="34" charset="0"/>
              <a:buChar char="•"/>
              <a:tabLst/>
              <a:defRPr lang="en-US" sz="2800" b="0" i="0" kern="1200" dirty="0">
                <a:solidFill>
                  <a:schemeClr val="tx1"/>
                </a:solidFill>
                <a:latin typeface="Calibri" panose="020F0502020204030204" pitchFamily="34" charset="0"/>
                <a:ea typeface="+mn-ea"/>
                <a:cs typeface="Calibri" panose="020F0502020204030204" pitchFamily="34" charset="0"/>
              </a:defRPr>
            </a:lvl1pPr>
          </a:lstStyle>
          <a:p>
            <a:pPr marL="228600" marR="0" lvl="0" indent="-228600" algn="r" defTabSz="914400" rtl="1" eaLnBrk="1" fontAlgn="auto" latinLnBrk="0" hangingPunct="1">
              <a:lnSpc>
                <a:spcPts val="316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ts val="316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ts val="316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lvl="0"/>
            <a:endParaRPr lang="en-US" dirty="0"/>
          </a:p>
        </p:txBody>
      </p:sp>
      <p:sp>
        <p:nvSpPr>
          <p:cNvPr id="4" name="Content Placeholder 3">
            <a:extLst>
              <a:ext uri="{FF2B5EF4-FFF2-40B4-BE49-F238E27FC236}">
                <a16:creationId xmlns:a16="http://schemas.microsoft.com/office/drawing/2014/main" id="{2A2DAA31-6933-314B-860C-C516AAD66558}"/>
              </a:ext>
            </a:extLst>
          </p:cNvPr>
          <p:cNvSpPr>
            <a:spLocks noGrp="1"/>
          </p:cNvSpPr>
          <p:nvPr>
            <p:ph sz="half" idx="2" hasCustomPrompt="1"/>
          </p:nvPr>
        </p:nvSpPr>
        <p:spPr>
          <a:xfrm>
            <a:off x="6172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lvl="0"/>
            <a:endParaRPr lang="he-IL" dirty="0"/>
          </a:p>
          <a:p>
            <a:pPr lvl="0"/>
            <a:endParaRPr lang="en-US" dirty="0"/>
          </a:p>
        </p:txBody>
      </p:sp>
    </p:spTree>
    <p:extLst>
      <p:ext uri="{BB962C8B-B14F-4D97-AF65-F5344CB8AC3E}">
        <p14:creationId xmlns:p14="http://schemas.microsoft.com/office/powerpoint/2010/main" val="4252503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מצגת מלאה בתרגול">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3EEE-2C1E-B542-8225-9153493AC840}"/>
              </a:ext>
            </a:extLst>
          </p:cNvPr>
          <p:cNvSpPr>
            <a:spLocks noGrp="1"/>
          </p:cNvSpPr>
          <p:nvPr>
            <p:ph type="title" hasCustomPrompt="1"/>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he-IL" dirty="0"/>
              <a:t>המשך תרגול</a:t>
            </a:r>
            <a:endParaRPr lang="x-none" dirty="0"/>
          </a:p>
        </p:txBody>
      </p:sp>
      <p:sp>
        <p:nvSpPr>
          <p:cNvPr id="3" name="Text Placeholder 2">
            <a:extLst>
              <a:ext uri="{FF2B5EF4-FFF2-40B4-BE49-F238E27FC236}">
                <a16:creationId xmlns:a16="http://schemas.microsoft.com/office/drawing/2014/main" id="{B9D2555F-AC29-CF40-A900-4B11F74D3B6B}"/>
              </a:ext>
            </a:extLst>
          </p:cNvPr>
          <p:cNvSpPr>
            <a:spLocks noGrp="1"/>
          </p:cNvSpPr>
          <p:nvPr>
            <p:ph type="body" idx="1" hasCustomPrompt="1"/>
          </p:nvPr>
        </p:nvSpPr>
        <p:spPr>
          <a:xfrm>
            <a:off x="839788" y="1681163"/>
            <a:ext cx="5157787" cy="823912"/>
          </a:xfrm>
        </p:spPr>
        <p:txBody>
          <a:bodyPr anchor="b">
            <a:normAutofit/>
          </a:bodyPr>
          <a:lstStyle>
            <a:lvl1pPr marL="0" indent="0">
              <a:buNone/>
              <a:defRPr sz="28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סגנון כותרת 3</a:t>
            </a:r>
            <a:endParaRPr lang="en-US" dirty="0"/>
          </a:p>
        </p:txBody>
      </p:sp>
      <p:sp>
        <p:nvSpPr>
          <p:cNvPr id="4" name="Content Placeholder 3">
            <a:extLst>
              <a:ext uri="{FF2B5EF4-FFF2-40B4-BE49-F238E27FC236}">
                <a16:creationId xmlns:a16="http://schemas.microsoft.com/office/drawing/2014/main" id="{7A3C51F2-91FC-CF4D-8D50-E0D4C4B121D6}"/>
              </a:ext>
            </a:extLst>
          </p:cNvPr>
          <p:cNvSpPr>
            <a:spLocks noGrp="1"/>
          </p:cNvSpPr>
          <p:nvPr>
            <p:ph sz="half" idx="2" hasCustomPrompt="1"/>
          </p:nvPr>
        </p:nvSpPr>
        <p:spPr>
          <a:xfrm>
            <a:off x="839788" y="2505075"/>
            <a:ext cx="5157787" cy="3684588"/>
          </a:xfrm>
        </p:spPr>
        <p:txBody>
          <a:bodyPr>
            <a:normAutofit/>
          </a:bodyPr>
          <a:lstStyle>
            <a:lvl1pPr>
              <a:lnSpc>
                <a:spcPct val="100000"/>
              </a:lnSpc>
              <a:buClr>
                <a:schemeClr val="accent2"/>
              </a:buClr>
              <a:defRPr sz="2600">
                <a:latin typeface="Calibri" panose="020F0502020204030204" pitchFamily="34" charset="0"/>
                <a:cs typeface="Calibri" panose="020F0502020204030204" pitchFamily="34" charset="0"/>
              </a:defRPr>
            </a:lvl1pPr>
          </a:lstStyle>
          <a:p>
            <a:pPr lvl="0"/>
            <a:r>
              <a:rPr lang="he-IL" dirty="0"/>
              <a:t>לחץ כדי לערוך סגנון טקסט עם בולט של תבנית בסיס</a:t>
            </a:r>
          </a:p>
        </p:txBody>
      </p:sp>
      <p:sp>
        <p:nvSpPr>
          <p:cNvPr id="5" name="Text Placeholder 4">
            <a:extLst>
              <a:ext uri="{FF2B5EF4-FFF2-40B4-BE49-F238E27FC236}">
                <a16:creationId xmlns:a16="http://schemas.microsoft.com/office/drawing/2014/main" id="{8A3758F3-DA41-7043-A36A-300D6DD6B73C}"/>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28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סגנון כותרת 3</a:t>
            </a:r>
            <a:endParaRPr lang="en-US" dirty="0"/>
          </a:p>
        </p:txBody>
      </p:sp>
      <p:sp>
        <p:nvSpPr>
          <p:cNvPr id="6" name="Content Placeholder 5">
            <a:extLst>
              <a:ext uri="{FF2B5EF4-FFF2-40B4-BE49-F238E27FC236}">
                <a16:creationId xmlns:a16="http://schemas.microsoft.com/office/drawing/2014/main" id="{59B1B37A-1CA3-A240-A716-DD9A47540CB3}"/>
              </a:ext>
            </a:extLst>
          </p:cNvPr>
          <p:cNvSpPr>
            <a:spLocks noGrp="1"/>
          </p:cNvSpPr>
          <p:nvPr>
            <p:ph sz="quarter" idx="4" hasCustomPrompt="1"/>
          </p:nvPr>
        </p:nvSpPr>
        <p:spPr>
          <a:xfrm>
            <a:off x="6172200" y="2505075"/>
            <a:ext cx="5183188" cy="3684588"/>
          </a:xfrm>
        </p:spPr>
        <p:txBody>
          <a:bodyPr>
            <a:normAutofit/>
          </a:bodyPr>
          <a:lstStyle>
            <a:lvl1pPr>
              <a:lnSpc>
                <a:spcPct val="100000"/>
              </a:lnSpc>
              <a:buClr>
                <a:schemeClr val="accent2"/>
              </a:buClr>
              <a:defRPr sz="2600">
                <a:latin typeface="Calibri" panose="020F0502020204030204" pitchFamily="34" charset="0"/>
                <a:cs typeface="Calibri" panose="020F0502020204030204" pitchFamily="34" charset="0"/>
              </a:defRPr>
            </a:lvl1pPr>
          </a:lstStyle>
          <a:p>
            <a:pPr lvl="0"/>
            <a:r>
              <a:rPr lang="he-IL" dirty="0"/>
              <a:t>לחץ כדי לערוך סגנון טקסט עם בולט של תבנית בסיס</a:t>
            </a:r>
          </a:p>
        </p:txBody>
      </p:sp>
      <p:grpSp>
        <p:nvGrpSpPr>
          <p:cNvPr id="10" name="Group 9">
            <a:extLst>
              <a:ext uri="{FF2B5EF4-FFF2-40B4-BE49-F238E27FC236}">
                <a16:creationId xmlns:a16="http://schemas.microsoft.com/office/drawing/2014/main" id="{7430CA40-3AE6-8C40-B628-3B8B63BD0A0E}"/>
              </a:ext>
            </a:extLst>
          </p:cNvPr>
          <p:cNvGrpSpPr/>
          <p:nvPr userDrawn="1"/>
        </p:nvGrpSpPr>
        <p:grpSpPr>
          <a:xfrm>
            <a:off x="1489765" y="181572"/>
            <a:ext cx="10435013" cy="506326"/>
            <a:chOff x="1452187" y="356936"/>
            <a:chExt cx="10435013" cy="506326"/>
          </a:xfrm>
        </p:grpSpPr>
        <p:cxnSp>
          <p:nvCxnSpPr>
            <p:cNvPr id="11" name="Straight Connector 10">
              <a:extLst>
                <a:ext uri="{FF2B5EF4-FFF2-40B4-BE49-F238E27FC236}">
                  <a16:creationId xmlns:a16="http://schemas.microsoft.com/office/drawing/2014/main" id="{DB534642-3CB6-A445-AA80-E1A2A04DB331}"/>
                </a:ext>
              </a:extLst>
            </p:cNvPr>
            <p:cNvCxnSpPr>
              <a:cxnSpLocks/>
            </p:cNvCxnSpPr>
            <p:nvPr userDrawn="1"/>
          </p:nvCxnSpPr>
          <p:spPr>
            <a:xfrm>
              <a:off x="1452187"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7F0647F-5897-294F-87FC-777F34105B01}"/>
                </a:ext>
              </a:extLst>
            </p:cNvPr>
            <p:cNvSpPr/>
            <p:nvPr userDrawn="1"/>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grpSp>
      <p:sp>
        <p:nvSpPr>
          <p:cNvPr id="14" name="Rectangle 13">
            <a:extLst>
              <a:ext uri="{FF2B5EF4-FFF2-40B4-BE49-F238E27FC236}">
                <a16:creationId xmlns:a16="http://schemas.microsoft.com/office/drawing/2014/main" id="{BBCB72AB-9511-E340-859E-BC49A5D471A5}"/>
              </a:ext>
            </a:extLst>
          </p:cNvPr>
          <p:cNvSpPr/>
          <p:nvPr userDrawn="1"/>
        </p:nvSpPr>
        <p:spPr>
          <a:xfrm rot="10800000">
            <a:off x="11819101" y="314134"/>
            <a:ext cx="211354" cy="211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Tree>
    <p:extLst>
      <p:ext uri="{BB962C8B-B14F-4D97-AF65-F5344CB8AC3E}">
        <p14:creationId xmlns:p14="http://schemas.microsoft.com/office/powerpoint/2010/main" val="274322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פתרון">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02076BD-5D7C-FB4F-A698-C5362F42F443}"/>
              </a:ext>
            </a:extLst>
          </p:cNvPr>
          <p:cNvCxnSpPr>
            <a:cxnSpLocks/>
          </p:cNvCxnSpPr>
          <p:nvPr userDrawn="1"/>
        </p:nvCxnSpPr>
        <p:spPr>
          <a:xfrm>
            <a:off x="9092667" y="352323"/>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CC66965-9479-AB40-A1AD-3AFCE0BDB4B6}"/>
              </a:ext>
            </a:extLst>
          </p:cNvPr>
          <p:cNvSpPr/>
          <p:nvPr userDrawn="1"/>
        </p:nvSpPr>
        <p:spPr>
          <a:xfrm rot="16200000">
            <a:off x="8989719" y="249375"/>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nvGrpSpPr>
          <p:cNvPr id="11" name="Group 10">
            <a:extLst>
              <a:ext uri="{FF2B5EF4-FFF2-40B4-BE49-F238E27FC236}">
                <a16:creationId xmlns:a16="http://schemas.microsoft.com/office/drawing/2014/main" id="{BF9495AA-1719-C54F-A2B2-87C6465A7079}"/>
              </a:ext>
            </a:extLst>
          </p:cNvPr>
          <p:cNvGrpSpPr/>
          <p:nvPr userDrawn="1"/>
        </p:nvGrpSpPr>
        <p:grpSpPr>
          <a:xfrm>
            <a:off x="358720" y="6187719"/>
            <a:ext cx="3913243" cy="506326"/>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sp>
        <p:nvSpPr>
          <p:cNvPr id="2" name="Title 1">
            <a:extLst>
              <a:ext uri="{FF2B5EF4-FFF2-40B4-BE49-F238E27FC236}">
                <a16:creationId xmlns:a16="http://schemas.microsoft.com/office/drawing/2014/main" id="{3195C777-214E-CC4E-BBAB-5037EB3579FE}"/>
              </a:ext>
            </a:extLst>
          </p:cNvPr>
          <p:cNvSpPr>
            <a:spLocks noGrp="1"/>
          </p:cNvSpPr>
          <p:nvPr>
            <p:ph type="title" hasCustomPrompt="1"/>
          </p:nvPr>
        </p:nvSpPr>
        <p:spPr/>
        <p:txBody>
          <a:bodyPr/>
          <a:lstStyle>
            <a:lvl1pPr>
              <a:defRPr>
                <a:solidFill>
                  <a:schemeClr val="tx1"/>
                </a:solidFill>
                <a:latin typeface="Calibri" panose="020F0502020204030204" pitchFamily="34" charset="0"/>
                <a:cs typeface="Calibri" panose="020F0502020204030204" pitchFamily="34" charset="0"/>
              </a:defRPr>
            </a:lvl1pPr>
          </a:lstStyle>
          <a:p>
            <a:r>
              <a:rPr lang="he-IL" sz="4400" dirty="0"/>
              <a:t>פתרון</a:t>
            </a:r>
            <a:endParaRPr lang="x-none" dirty="0"/>
          </a:p>
        </p:txBody>
      </p:sp>
      <p:sp>
        <p:nvSpPr>
          <p:cNvPr id="3" name="Content Placeholder 2">
            <a:extLst>
              <a:ext uri="{FF2B5EF4-FFF2-40B4-BE49-F238E27FC236}">
                <a16:creationId xmlns:a16="http://schemas.microsoft.com/office/drawing/2014/main" id="{DE3919D3-6070-BF4F-BBCA-96749A9742C9}"/>
              </a:ext>
            </a:extLst>
          </p:cNvPr>
          <p:cNvSpPr>
            <a:spLocks noGrp="1"/>
          </p:cNvSpPr>
          <p:nvPr>
            <p:ph sz="half" idx="1" hasCustomPrompt="1"/>
          </p:nvPr>
        </p:nvSpPr>
        <p:spPr>
          <a:xfrm>
            <a:off x="838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lvl="0"/>
            <a:endParaRPr lang="he-IL" dirty="0"/>
          </a:p>
          <a:p>
            <a:pPr lvl="0"/>
            <a:endParaRPr lang="en-US" dirty="0"/>
          </a:p>
        </p:txBody>
      </p:sp>
      <p:sp>
        <p:nvSpPr>
          <p:cNvPr id="4" name="Content Placeholder 3">
            <a:extLst>
              <a:ext uri="{FF2B5EF4-FFF2-40B4-BE49-F238E27FC236}">
                <a16:creationId xmlns:a16="http://schemas.microsoft.com/office/drawing/2014/main" id="{2A2DAA31-6933-314B-860C-C516AAD66558}"/>
              </a:ext>
            </a:extLst>
          </p:cNvPr>
          <p:cNvSpPr>
            <a:spLocks noGrp="1"/>
          </p:cNvSpPr>
          <p:nvPr>
            <p:ph sz="half" idx="2" hasCustomPrompt="1"/>
          </p:nvPr>
        </p:nvSpPr>
        <p:spPr>
          <a:xfrm>
            <a:off x="6172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lvl="0"/>
            <a:endParaRPr lang="he-IL" dirty="0"/>
          </a:p>
          <a:p>
            <a:pPr lvl="0"/>
            <a:endParaRPr lang="en-US" dirty="0"/>
          </a:p>
        </p:txBody>
      </p:sp>
    </p:spTree>
    <p:extLst>
      <p:ext uri="{BB962C8B-B14F-4D97-AF65-F5344CB8AC3E}">
        <p14:creationId xmlns:p14="http://schemas.microsoft.com/office/powerpoint/2010/main" val="3528654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68C25B-25BC-3D44-BF1A-D4FCCE68B2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e-IL" dirty="0"/>
              <a:t>כותרת</a:t>
            </a:r>
            <a:endParaRPr lang="x-none" dirty="0"/>
          </a:p>
        </p:txBody>
      </p:sp>
      <p:sp>
        <p:nvSpPr>
          <p:cNvPr id="3" name="Text Placeholder 2">
            <a:extLst>
              <a:ext uri="{FF2B5EF4-FFF2-40B4-BE49-F238E27FC236}">
                <a16:creationId xmlns:a16="http://schemas.microsoft.com/office/drawing/2014/main" id="{2E74985F-A51E-924E-9310-276896888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Tree>
    <p:extLst>
      <p:ext uri="{BB962C8B-B14F-4D97-AF65-F5344CB8AC3E}">
        <p14:creationId xmlns:p14="http://schemas.microsoft.com/office/powerpoint/2010/main" val="3140060033"/>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3" r:id="rId3"/>
    <p:sldLayoutId id="2147483650" r:id="rId4"/>
    <p:sldLayoutId id="2147483653" r:id="rId5"/>
    <p:sldLayoutId id="2147483666" r:id="rId6"/>
    <p:sldLayoutId id="2147483652" r:id="rId7"/>
    <p:sldLayoutId id="2147483667" r:id="rId8"/>
    <p:sldLayoutId id="2147483669" r:id="rId9"/>
    <p:sldLayoutId id="2147483670" r:id="rId10"/>
    <p:sldLayoutId id="2147483671" r:id="rId11"/>
    <p:sldLayoutId id="2147483668" r:id="rId12"/>
    <p:sldLayoutId id="2147483665" r:id="rId13"/>
    <p:sldLayoutId id="2147483657" r:id="rId14"/>
    <p:sldLayoutId id="2147483664" r:id="rId15"/>
    <p:sldLayoutId id="2147483661" r:id="rId16"/>
    <p:sldLayoutId id="2147483649" r:id="rId17"/>
    <p:sldLayoutId id="2147483663" r:id="rId18"/>
  </p:sldLayoutIdLst>
  <p:txStyles>
    <p:titleStyle>
      <a:lvl1pPr algn="r" defTabSz="914400" rtl="1" eaLnBrk="1" latinLnBrk="0" hangingPunct="1">
        <a:lnSpc>
          <a:spcPct val="90000"/>
        </a:lnSpc>
        <a:spcBef>
          <a:spcPct val="0"/>
        </a:spcBef>
        <a:buNone/>
        <a:defRPr sz="44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b="0" i="0" kern="1200">
          <a:solidFill>
            <a:schemeClr val="tx1"/>
          </a:solidFill>
          <a:latin typeface="Open Sans Hebrew" pitchFamily="2" charset="-79"/>
          <a:ea typeface="+mn-ea"/>
          <a:cs typeface="Open Sans Hebrew" pitchFamily="2" charset="-79"/>
        </a:defRPr>
      </a:lvl1pPr>
      <a:lvl2pPr marL="685800" indent="-228600" algn="r" defTabSz="914400" rtl="1" eaLnBrk="1" latinLnBrk="0" hangingPunct="1">
        <a:lnSpc>
          <a:spcPct val="90000"/>
        </a:lnSpc>
        <a:spcBef>
          <a:spcPts val="500"/>
        </a:spcBef>
        <a:buFont typeface="Arial" panose="020B0604020202020204" pitchFamily="34" charset="0"/>
        <a:buChar char="•"/>
        <a:defRPr sz="2400" b="0" i="0" kern="1200">
          <a:solidFill>
            <a:schemeClr val="tx1"/>
          </a:solidFill>
          <a:latin typeface="Open Sans Hebrew" pitchFamily="2" charset="-79"/>
          <a:ea typeface="+mn-ea"/>
          <a:cs typeface="Open Sans Hebrew" pitchFamily="2" charset="-79"/>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Open Sans Hebrew" pitchFamily="2" charset="-79"/>
          <a:ea typeface="+mn-ea"/>
          <a:cs typeface="Open Sans Hebrew" pitchFamily="2" charset="-79"/>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Open Sans Hebrew" pitchFamily="2" charset="-79"/>
          <a:ea typeface="+mn-ea"/>
          <a:cs typeface="Open Sans Hebrew" pitchFamily="2" charset="-79"/>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Open Sans Hebrew" pitchFamily="2" charset="-79"/>
          <a:ea typeface="+mn-ea"/>
          <a:cs typeface="Open Sans Hebrew"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083" userDrawn="1">
          <p15:clr>
            <a:srgbClr val="F26B43"/>
          </p15:clr>
        </p15:guide>
        <p15:guide id="2" orient="horz" pos="75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jpg"/><Relationship Id="rId3" Type="http://schemas.openxmlformats.org/officeDocument/2006/relationships/image" Target="../media/image19.png"/><Relationship Id="rId7" Type="http://schemas.openxmlformats.org/officeDocument/2006/relationships/image" Target="../media/image26.jpg"/><Relationship Id="rId12" Type="http://schemas.microsoft.com/office/2007/relationships/hdphoto" Target="../media/hdphoto9.wdp"/><Relationship Id="rId17" Type="http://schemas.openxmlformats.org/officeDocument/2006/relationships/image" Target="../media/image33.jpg"/><Relationship Id="rId2" Type="http://schemas.openxmlformats.org/officeDocument/2006/relationships/notesSlide" Target="../notesSlides/notesSlide20.xml"/><Relationship Id="rId16" Type="http://schemas.openxmlformats.org/officeDocument/2006/relationships/image" Target="../media/image32.jpg"/><Relationship Id="rId1" Type="http://schemas.openxmlformats.org/officeDocument/2006/relationships/slideLayout" Target="../slideLayouts/slideLayout6.xml"/><Relationship Id="rId6" Type="http://schemas.openxmlformats.org/officeDocument/2006/relationships/image" Target="../media/image25.jpg"/><Relationship Id="rId11" Type="http://schemas.openxmlformats.org/officeDocument/2006/relationships/image" Target="../media/image29.png"/><Relationship Id="rId5" Type="http://schemas.microsoft.com/office/2007/relationships/hdphoto" Target="../media/hdphoto7.wdp"/><Relationship Id="rId15" Type="http://schemas.microsoft.com/office/2007/relationships/hdphoto" Target="../media/hdphoto10.wdp"/><Relationship Id="rId10" Type="http://schemas.openxmlformats.org/officeDocument/2006/relationships/image" Target="../media/image28.jpg"/><Relationship Id="rId4" Type="http://schemas.openxmlformats.org/officeDocument/2006/relationships/image" Target="../media/image24.png"/><Relationship Id="rId9" Type="http://schemas.microsoft.com/office/2007/relationships/hdphoto" Target="../media/hdphoto8.wdp"/><Relationship Id="rId1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13" Type="http://schemas.microsoft.com/office/2007/relationships/hdphoto" Target="../media/hdphoto10.wdp"/><Relationship Id="rId3" Type="http://schemas.openxmlformats.org/officeDocument/2006/relationships/image" Target="../media/image19.png"/><Relationship Id="rId7" Type="http://schemas.openxmlformats.org/officeDocument/2006/relationships/image" Target="../media/image26.jpg"/><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notesSlide" Target="../notesSlides/notesSlide21.xml"/><Relationship Id="rId16"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25.jpg"/><Relationship Id="rId11" Type="http://schemas.openxmlformats.org/officeDocument/2006/relationships/image" Target="../media/image30.jpg"/><Relationship Id="rId5" Type="http://schemas.microsoft.com/office/2007/relationships/hdphoto" Target="../media/hdphoto7.wdp"/><Relationship Id="rId15" Type="http://schemas.openxmlformats.org/officeDocument/2006/relationships/image" Target="../media/image33.jpg"/><Relationship Id="rId10" Type="http://schemas.openxmlformats.org/officeDocument/2006/relationships/image" Target="../media/image28.jpg"/><Relationship Id="rId4" Type="http://schemas.openxmlformats.org/officeDocument/2006/relationships/image" Target="../media/image24.png"/><Relationship Id="rId9" Type="http://schemas.microsoft.com/office/2007/relationships/hdphoto" Target="../media/hdphoto8.wdp"/><Relationship Id="rId14" Type="http://schemas.openxmlformats.org/officeDocument/2006/relationships/image" Target="../media/image32.jpg"/></Relationships>
</file>

<file path=ppt/slides/_rels/slide2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31.png"/><Relationship Id="rId18" Type="http://schemas.microsoft.com/office/2007/relationships/hdphoto" Target="../media/hdphoto8.wdp"/><Relationship Id="rId3" Type="http://schemas.openxmlformats.org/officeDocument/2006/relationships/image" Target="../media/image19.png"/><Relationship Id="rId7" Type="http://schemas.openxmlformats.org/officeDocument/2006/relationships/image" Target="../media/image30.jpg"/><Relationship Id="rId12" Type="http://schemas.microsoft.com/office/2007/relationships/hdphoto" Target="../media/hdphoto9.wdp"/><Relationship Id="rId17" Type="http://schemas.openxmlformats.org/officeDocument/2006/relationships/image" Target="../media/image34.png"/><Relationship Id="rId2" Type="http://schemas.openxmlformats.org/officeDocument/2006/relationships/notesSlide" Target="../notesSlides/notesSlide22.xml"/><Relationship Id="rId16" Type="http://schemas.microsoft.com/office/2007/relationships/hdphoto" Target="../media/hdphoto7.wdp"/><Relationship Id="rId1" Type="http://schemas.openxmlformats.org/officeDocument/2006/relationships/slideLayout" Target="../slideLayouts/slideLayout6.xml"/><Relationship Id="rId6" Type="http://schemas.openxmlformats.org/officeDocument/2006/relationships/image" Target="../media/image28.jpg"/><Relationship Id="rId11" Type="http://schemas.openxmlformats.org/officeDocument/2006/relationships/image" Target="../media/image29.png"/><Relationship Id="rId5" Type="http://schemas.openxmlformats.org/officeDocument/2006/relationships/image" Target="../media/image26.jpg"/><Relationship Id="rId15" Type="http://schemas.openxmlformats.org/officeDocument/2006/relationships/image" Target="../media/image24.png"/><Relationship Id="rId10" Type="http://schemas.openxmlformats.org/officeDocument/2006/relationships/image" Target="../media/image33.jpg"/><Relationship Id="rId4" Type="http://schemas.openxmlformats.org/officeDocument/2006/relationships/image" Target="../media/image25.jpg"/><Relationship Id="rId9" Type="http://schemas.openxmlformats.org/officeDocument/2006/relationships/image" Target="../media/image35.png"/><Relationship Id="rId14" Type="http://schemas.microsoft.com/office/2007/relationships/hdphoto" Target="../media/hdphoto10.wdp"/></Relationships>
</file>

<file path=ppt/slides/_rels/slide23.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31.png"/><Relationship Id="rId18" Type="http://schemas.microsoft.com/office/2007/relationships/hdphoto" Target="../media/hdphoto8.wdp"/><Relationship Id="rId3" Type="http://schemas.openxmlformats.org/officeDocument/2006/relationships/image" Target="../media/image19.png"/><Relationship Id="rId7" Type="http://schemas.openxmlformats.org/officeDocument/2006/relationships/image" Target="../media/image30.jpg"/><Relationship Id="rId12" Type="http://schemas.microsoft.com/office/2007/relationships/hdphoto" Target="../media/hdphoto9.wdp"/><Relationship Id="rId17" Type="http://schemas.openxmlformats.org/officeDocument/2006/relationships/image" Target="../media/image34.png"/><Relationship Id="rId2" Type="http://schemas.openxmlformats.org/officeDocument/2006/relationships/notesSlide" Target="../notesSlides/notesSlide23.xml"/><Relationship Id="rId16" Type="http://schemas.microsoft.com/office/2007/relationships/hdphoto" Target="../media/hdphoto7.wdp"/><Relationship Id="rId1" Type="http://schemas.openxmlformats.org/officeDocument/2006/relationships/slideLayout" Target="../slideLayouts/slideLayout6.xml"/><Relationship Id="rId6" Type="http://schemas.openxmlformats.org/officeDocument/2006/relationships/image" Target="../media/image28.jpg"/><Relationship Id="rId11" Type="http://schemas.openxmlformats.org/officeDocument/2006/relationships/image" Target="../media/image29.png"/><Relationship Id="rId5" Type="http://schemas.openxmlformats.org/officeDocument/2006/relationships/image" Target="../media/image26.jpg"/><Relationship Id="rId15" Type="http://schemas.openxmlformats.org/officeDocument/2006/relationships/image" Target="../media/image24.png"/><Relationship Id="rId10" Type="http://schemas.openxmlformats.org/officeDocument/2006/relationships/image" Target="../media/image33.jpg"/><Relationship Id="rId4" Type="http://schemas.openxmlformats.org/officeDocument/2006/relationships/image" Target="../media/image25.jpg"/><Relationship Id="rId9" Type="http://schemas.openxmlformats.org/officeDocument/2006/relationships/image" Target="../media/image35.png"/><Relationship Id="rId14" Type="http://schemas.microsoft.com/office/2007/relationships/hdphoto" Target="../media/hdphoto10.wdp"/></Relationships>
</file>

<file path=ppt/slides/_rels/slide24.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24.png"/><Relationship Id="rId18" Type="http://schemas.microsoft.com/office/2007/relationships/hdphoto" Target="../media/hdphoto9.wdp"/><Relationship Id="rId3" Type="http://schemas.openxmlformats.org/officeDocument/2006/relationships/image" Target="../media/image19.png"/><Relationship Id="rId7" Type="http://schemas.openxmlformats.org/officeDocument/2006/relationships/image" Target="../media/image30.jpg"/><Relationship Id="rId12" Type="http://schemas.microsoft.com/office/2007/relationships/hdphoto" Target="../media/hdphoto10.wdp"/><Relationship Id="rId17" Type="http://schemas.openxmlformats.org/officeDocument/2006/relationships/image" Target="../media/image29.png"/><Relationship Id="rId2" Type="http://schemas.openxmlformats.org/officeDocument/2006/relationships/notesSlide" Target="../notesSlides/notesSlide24.xml"/><Relationship Id="rId16" Type="http://schemas.microsoft.com/office/2007/relationships/hdphoto" Target="../media/hdphoto8.wdp"/><Relationship Id="rId1" Type="http://schemas.openxmlformats.org/officeDocument/2006/relationships/slideLayout" Target="../slideLayouts/slideLayout6.xml"/><Relationship Id="rId6" Type="http://schemas.openxmlformats.org/officeDocument/2006/relationships/image" Target="../media/image28.jpg"/><Relationship Id="rId11" Type="http://schemas.openxmlformats.org/officeDocument/2006/relationships/image" Target="../media/image31.png"/><Relationship Id="rId5" Type="http://schemas.openxmlformats.org/officeDocument/2006/relationships/image" Target="../media/image26.jpg"/><Relationship Id="rId15" Type="http://schemas.openxmlformats.org/officeDocument/2006/relationships/image" Target="../media/image34.png"/><Relationship Id="rId10" Type="http://schemas.openxmlformats.org/officeDocument/2006/relationships/image" Target="../media/image33.jpg"/><Relationship Id="rId4" Type="http://schemas.openxmlformats.org/officeDocument/2006/relationships/image" Target="../media/image25.jpg"/><Relationship Id="rId9" Type="http://schemas.openxmlformats.org/officeDocument/2006/relationships/image" Target="../media/image35.png"/><Relationship Id="rId14" Type="http://schemas.microsoft.com/office/2007/relationships/hdphoto" Target="../media/hdphoto7.wdp"/></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31.png"/><Relationship Id="rId18" Type="http://schemas.microsoft.com/office/2007/relationships/hdphoto" Target="../media/hdphoto8.wdp"/><Relationship Id="rId3" Type="http://schemas.openxmlformats.org/officeDocument/2006/relationships/image" Target="../media/image19.png"/><Relationship Id="rId7" Type="http://schemas.openxmlformats.org/officeDocument/2006/relationships/image" Target="../media/image30.jpg"/><Relationship Id="rId12" Type="http://schemas.microsoft.com/office/2007/relationships/hdphoto" Target="../media/hdphoto9.wdp"/><Relationship Id="rId17" Type="http://schemas.openxmlformats.org/officeDocument/2006/relationships/image" Target="../media/image34.png"/><Relationship Id="rId2" Type="http://schemas.openxmlformats.org/officeDocument/2006/relationships/notesSlide" Target="../notesSlides/notesSlide25.xml"/><Relationship Id="rId16" Type="http://schemas.microsoft.com/office/2007/relationships/hdphoto" Target="../media/hdphoto7.wdp"/><Relationship Id="rId1" Type="http://schemas.openxmlformats.org/officeDocument/2006/relationships/slideLayout" Target="../slideLayouts/slideLayout6.xml"/><Relationship Id="rId6" Type="http://schemas.openxmlformats.org/officeDocument/2006/relationships/image" Target="../media/image28.jpg"/><Relationship Id="rId11" Type="http://schemas.openxmlformats.org/officeDocument/2006/relationships/image" Target="../media/image29.png"/><Relationship Id="rId5" Type="http://schemas.openxmlformats.org/officeDocument/2006/relationships/image" Target="../media/image26.jpg"/><Relationship Id="rId15" Type="http://schemas.openxmlformats.org/officeDocument/2006/relationships/image" Target="../media/image24.png"/><Relationship Id="rId10" Type="http://schemas.openxmlformats.org/officeDocument/2006/relationships/image" Target="../media/image33.jpg"/><Relationship Id="rId4" Type="http://schemas.openxmlformats.org/officeDocument/2006/relationships/image" Target="../media/image25.jpg"/><Relationship Id="rId9" Type="http://schemas.openxmlformats.org/officeDocument/2006/relationships/image" Target="../media/image35.png"/><Relationship Id="rId14" Type="http://schemas.microsoft.com/office/2007/relationships/hdphoto" Target="../media/hdphoto10.wdp"/></Relationships>
</file>

<file path=ppt/slides/_rels/slide26.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31.png"/><Relationship Id="rId18" Type="http://schemas.microsoft.com/office/2007/relationships/hdphoto" Target="../media/hdphoto8.wdp"/><Relationship Id="rId3" Type="http://schemas.openxmlformats.org/officeDocument/2006/relationships/image" Target="../media/image19.png"/><Relationship Id="rId7" Type="http://schemas.openxmlformats.org/officeDocument/2006/relationships/image" Target="../media/image30.jpg"/><Relationship Id="rId12" Type="http://schemas.microsoft.com/office/2007/relationships/hdphoto" Target="../media/hdphoto9.wdp"/><Relationship Id="rId17" Type="http://schemas.openxmlformats.org/officeDocument/2006/relationships/image" Target="../media/image34.png"/><Relationship Id="rId2" Type="http://schemas.openxmlformats.org/officeDocument/2006/relationships/notesSlide" Target="../notesSlides/notesSlide26.xml"/><Relationship Id="rId16" Type="http://schemas.microsoft.com/office/2007/relationships/hdphoto" Target="../media/hdphoto7.wdp"/><Relationship Id="rId1" Type="http://schemas.openxmlformats.org/officeDocument/2006/relationships/slideLayout" Target="../slideLayouts/slideLayout6.xml"/><Relationship Id="rId6" Type="http://schemas.openxmlformats.org/officeDocument/2006/relationships/image" Target="../media/image28.jpg"/><Relationship Id="rId11" Type="http://schemas.openxmlformats.org/officeDocument/2006/relationships/image" Target="../media/image29.png"/><Relationship Id="rId5" Type="http://schemas.openxmlformats.org/officeDocument/2006/relationships/image" Target="../media/image26.jpg"/><Relationship Id="rId15" Type="http://schemas.openxmlformats.org/officeDocument/2006/relationships/image" Target="../media/image24.png"/><Relationship Id="rId10" Type="http://schemas.openxmlformats.org/officeDocument/2006/relationships/image" Target="../media/image33.jpg"/><Relationship Id="rId4" Type="http://schemas.openxmlformats.org/officeDocument/2006/relationships/image" Target="../media/image25.jpg"/><Relationship Id="rId9" Type="http://schemas.openxmlformats.org/officeDocument/2006/relationships/image" Target="../media/image35.png"/><Relationship Id="rId14" Type="http://schemas.microsoft.com/office/2007/relationships/hdphoto" Target="../media/hdphoto10.wdp"/></Relationships>
</file>

<file path=ppt/slides/_rels/slide27.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media/image29.png"/><Relationship Id="rId18" Type="http://schemas.microsoft.com/office/2007/relationships/hdphoto" Target="../media/hdphoto8.wdp"/><Relationship Id="rId3" Type="http://schemas.openxmlformats.org/officeDocument/2006/relationships/image" Target="../media/image31.png"/><Relationship Id="rId7" Type="http://schemas.openxmlformats.org/officeDocument/2006/relationships/image" Target="../media/image26.jpg"/><Relationship Id="rId12" Type="http://schemas.openxmlformats.org/officeDocument/2006/relationships/image" Target="../media/image33.jpg"/><Relationship Id="rId17" Type="http://schemas.openxmlformats.org/officeDocument/2006/relationships/image" Target="../media/image34.png"/><Relationship Id="rId2" Type="http://schemas.openxmlformats.org/officeDocument/2006/relationships/notesSlide" Target="../notesSlides/notesSlide27.xml"/><Relationship Id="rId16" Type="http://schemas.microsoft.com/office/2007/relationships/hdphoto" Target="../media/hdphoto7.wdp"/><Relationship Id="rId1" Type="http://schemas.openxmlformats.org/officeDocument/2006/relationships/slideLayout" Target="../slideLayouts/slideLayout6.xml"/><Relationship Id="rId6" Type="http://schemas.openxmlformats.org/officeDocument/2006/relationships/image" Target="../media/image25.jpg"/><Relationship Id="rId11" Type="http://schemas.openxmlformats.org/officeDocument/2006/relationships/image" Target="../media/image35.png"/><Relationship Id="rId5" Type="http://schemas.openxmlformats.org/officeDocument/2006/relationships/image" Target="../media/image19.png"/><Relationship Id="rId15" Type="http://schemas.openxmlformats.org/officeDocument/2006/relationships/image" Target="../media/image24.png"/><Relationship Id="rId10" Type="http://schemas.openxmlformats.org/officeDocument/2006/relationships/image" Target="../media/image32.jpg"/><Relationship Id="rId4" Type="http://schemas.microsoft.com/office/2007/relationships/hdphoto" Target="../media/hdphoto10.wdp"/><Relationship Id="rId9" Type="http://schemas.openxmlformats.org/officeDocument/2006/relationships/image" Target="../media/image30.jpg"/><Relationship Id="rId14" Type="http://schemas.microsoft.com/office/2007/relationships/hdphoto" Target="../media/hdphoto9.wdp"/></Relationships>
</file>

<file path=ppt/slides/_rels/slide28.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31.png"/><Relationship Id="rId18" Type="http://schemas.microsoft.com/office/2007/relationships/hdphoto" Target="../media/hdphoto8.wdp"/><Relationship Id="rId3" Type="http://schemas.openxmlformats.org/officeDocument/2006/relationships/image" Target="../media/image19.png"/><Relationship Id="rId7" Type="http://schemas.openxmlformats.org/officeDocument/2006/relationships/image" Target="../media/image30.jpg"/><Relationship Id="rId12" Type="http://schemas.microsoft.com/office/2007/relationships/hdphoto" Target="../media/hdphoto9.wdp"/><Relationship Id="rId17" Type="http://schemas.openxmlformats.org/officeDocument/2006/relationships/image" Target="../media/image34.png"/><Relationship Id="rId2" Type="http://schemas.openxmlformats.org/officeDocument/2006/relationships/notesSlide" Target="../notesSlides/notesSlide28.xml"/><Relationship Id="rId16" Type="http://schemas.microsoft.com/office/2007/relationships/hdphoto" Target="../media/hdphoto7.wdp"/><Relationship Id="rId1" Type="http://schemas.openxmlformats.org/officeDocument/2006/relationships/slideLayout" Target="../slideLayouts/slideLayout6.xml"/><Relationship Id="rId6" Type="http://schemas.openxmlformats.org/officeDocument/2006/relationships/image" Target="../media/image28.jpg"/><Relationship Id="rId11" Type="http://schemas.openxmlformats.org/officeDocument/2006/relationships/image" Target="../media/image29.png"/><Relationship Id="rId5" Type="http://schemas.openxmlformats.org/officeDocument/2006/relationships/image" Target="../media/image26.jpg"/><Relationship Id="rId15" Type="http://schemas.openxmlformats.org/officeDocument/2006/relationships/image" Target="../media/image24.png"/><Relationship Id="rId10" Type="http://schemas.openxmlformats.org/officeDocument/2006/relationships/image" Target="../media/image33.jpg"/><Relationship Id="rId4" Type="http://schemas.openxmlformats.org/officeDocument/2006/relationships/image" Target="../media/image25.jpg"/><Relationship Id="rId9" Type="http://schemas.openxmlformats.org/officeDocument/2006/relationships/image" Target="../media/image35.png"/><Relationship Id="rId14" Type="http://schemas.microsoft.com/office/2007/relationships/hdphoto" Target="../media/hdphoto10.wdp"/></Relationships>
</file>

<file path=ppt/slides/_rels/slide29.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31.png"/><Relationship Id="rId18" Type="http://schemas.microsoft.com/office/2007/relationships/hdphoto" Target="../media/hdphoto8.wdp"/><Relationship Id="rId3" Type="http://schemas.openxmlformats.org/officeDocument/2006/relationships/image" Target="../media/image19.png"/><Relationship Id="rId7" Type="http://schemas.openxmlformats.org/officeDocument/2006/relationships/image" Target="../media/image30.jpg"/><Relationship Id="rId12" Type="http://schemas.microsoft.com/office/2007/relationships/hdphoto" Target="../media/hdphoto9.wdp"/><Relationship Id="rId17" Type="http://schemas.openxmlformats.org/officeDocument/2006/relationships/image" Target="../media/image34.png"/><Relationship Id="rId2" Type="http://schemas.openxmlformats.org/officeDocument/2006/relationships/notesSlide" Target="../notesSlides/notesSlide29.xml"/><Relationship Id="rId16" Type="http://schemas.microsoft.com/office/2007/relationships/hdphoto" Target="../media/hdphoto7.wdp"/><Relationship Id="rId1" Type="http://schemas.openxmlformats.org/officeDocument/2006/relationships/slideLayout" Target="../slideLayouts/slideLayout6.xml"/><Relationship Id="rId6" Type="http://schemas.openxmlformats.org/officeDocument/2006/relationships/image" Target="../media/image28.jpg"/><Relationship Id="rId11" Type="http://schemas.openxmlformats.org/officeDocument/2006/relationships/image" Target="../media/image29.png"/><Relationship Id="rId5" Type="http://schemas.openxmlformats.org/officeDocument/2006/relationships/image" Target="../media/image26.jpg"/><Relationship Id="rId15" Type="http://schemas.openxmlformats.org/officeDocument/2006/relationships/image" Target="../media/image24.png"/><Relationship Id="rId10" Type="http://schemas.openxmlformats.org/officeDocument/2006/relationships/image" Target="../media/image33.jpg"/><Relationship Id="rId4" Type="http://schemas.openxmlformats.org/officeDocument/2006/relationships/image" Target="../media/image25.jpg"/><Relationship Id="rId9" Type="http://schemas.openxmlformats.org/officeDocument/2006/relationships/image" Target="../media/image35.png"/><Relationship Id="rId14" Type="http://schemas.microsoft.com/office/2007/relationships/hdphoto" Target="../media/hdphoto10.wdp"/></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4.png"/><Relationship Id="rId12"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microsoft.com/office/2007/relationships/hdphoto" Target="../media/hdphoto2.wdp"/><Relationship Id="rId11" Type="http://schemas.openxmlformats.org/officeDocument/2006/relationships/image" Target="../media/image16.png"/><Relationship Id="rId5" Type="http://schemas.openxmlformats.org/officeDocument/2006/relationships/image" Target="../media/image13.png"/><Relationship Id="rId10" Type="http://schemas.microsoft.com/office/2007/relationships/hdphoto" Target="../media/hdphoto4.wdp"/><Relationship Id="rId4" Type="http://schemas.openxmlformats.org/officeDocument/2006/relationships/image" Target="../media/image12.png"/><Relationship Id="rId9" Type="http://schemas.openxmlformats.org/officeDocument/2006/relationships/image" Target="../media/image15.png"/><Relationship Id="rId14" Type="http://schemas.microsoft.com/office/2007/relationships/hdphoto" Target="../media/hdphoto6.wdp"/></Relationships>
</file>

<file path=ppt/slides/_rels/slide30.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31.png"/><Relationship Id="rId18" Type="http://schemas.microsoft.com/office/2007/relationships/hdphoto" Target="../media/hdphoto8.wdp"/><Relationship Id="rId3" Type="http://schemas.openxmlformats.org/officeDocument/2006/relationships/image" Target="../media/image19.png"/><Relationship Id="rId7" Type="http://schemas.openxmlformats.org/officeDocument/2006/relationships/image" Target="../media/image30.jpg"/><Relationship Id="rId12" Type="http://schemas.microsoft.com/office/2007/relationships/hdphoto" Target="../media/hdphoto9.wdp"/><Relationship Id="rId17" Type="http://schemas.openxmlformats.org/officeDocument/2006/relationships/image" Target="../media/image34.png"/><Relationship Id="rId2" Type="http://schemas.openxmlformats.org/officeDocument/2006/relationships/notesSlide" Target="../notesSlides/notesSlide30.xml"/><Relationship Id="rId16" Type="http://schemas.microsoft.com/office/2007/relationships/hdphoto" Target="../media/hdphoto7.wdp"/><Relationship Id="rId1" Type="http://schemas.openxmlformats.org/officeDocument/2006/relationships/slideLayout" Target="../slideLayouts/slideLayout6.xml"/><Relationship Id="rId6" Type="http://schemas.openxmlformats.org/officeDocument/2006/relationships/image" Target="../media/image28.jpg"/><Relationship Id="rId11" Type="http://schemas.openxmlformats.org/officeDocument/2006/relationships/image" Target="../media/image29.png"/><Relationship Id="rId5" Type="http://schemas.openxmlformats.org/officeDocument/2006/relationships/image" Target="../media/image26.jpg"/><Relationship Id="rId15" Type="http://schemas.openxmlformats.org/officeDocument/2006/relationships/image" Target="../media/image24.png"/><Relationship Id="rId10" Type="http://schemas.openxmlformats.org/officeDocument/2006/relationships/image" Target="../media/image33.jpg"/><Relationship Id="rId4" Type="http://schemas.openxmlformats.org/officeDocument/2006/relationships/image" Target="../media/image25.jpg"/><Relationship Id="rId9" Type="http://schemas.openxmlformats.org/officeDocument/2006/relationships/image" Target="../media/image35.png"/><Relationship Id="rId14" Type="http://schemas.microsoft.com/office/2007/relationships/hdphoto" Target="../media/hdphoto10.wdp"/></Relationships>
</file>

<file path=ppt/slides/_rels/slide31.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24.png"/><Relationship Id="rId18" Type="http://schemas.microsoft.com/office/2007/relationships/hdphoto" Target="../media/hdphoto9.wdp"/><Relationship Id="rId3" Type="http://schemas.openxmlformats.org/officeDocument/2006/relationships/image" Target="../media/image19.png"/><Relationship Id="rId7" Type="http://schemas.openxmlformats.org/officeDocument/2006/relationships/image" Target="../media/image30.jpg"/><Relationship Id="rId12" Type="http://schemas.microsoft.com/office/2007/relationships/hdphoto" Target="../media/hdphoto10.wdp"/><Relationship Id="rId17" Type="http://schemas.openxmlformats.org/officeDocument/2006/relationships/image" Target="../media/image29.png"/><Relationship Id="rId2" Type="http://schemas.openxmlformats.org/officeDocument/2006/relationships/notesSlide" Target="../notesSlides/notesSlide31.xml"/><Relationship Id="rId16" Type="http://schemas.microsoft.com/office/2007/relationships/hdphoto" Target="../media/hdphoto8.wdp"/><Relationship Id="rId1" Type="http://schemas.openxmlformats.org/officeDocument/2006/relationships/slideLayout" Target="../slideLayouts/slideLayout6.xml"/><Relationship Id="rId6" Type="http://schemas.openxmlformats.org/officeDocument/2006/relationships/image" Target="../media/image28.jpg"/><Relationship Id="rId11" Type="http://schemas.openxmlformats.org/officeDocument/2006/relationships/image" Target="../media/image31.png"/><Relationship Id="rId5" Type="http://schemas.openxmlformats.org/officeDocument/2006/relationships/image" Target="../media/image26.jpg"/><Relationship Id="rId15" Type="http://schemas.openxmlformats.org/officeDocument/2006/relationships/image" Target="../media/image34.png"/><Relationship Id="rId10" Type="http://schemas.openxmlformats.org/officeDocument/2006/relationships/image" Target="../media/image33.jpg"/><Relationship Id="rId4" Type="http://schemas.openxmlformats.org/officeDocument/2006/relationships/image" Target="../media/image25.jpg"/><Relationship Id="rId9" Type="http://schemas.openxmlformats.org/officeDocument/2006/relationships/image" Target="../media/image35.png"/><Relationship Id="rId14" Type="http://schemas.microsoft.com/office/2007/relationships/hdphoto" Target="../media/hdphoto7.wdp"/></Relationships>
</file>

<file path=ppt/slides/_rels/slide3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31.png"/><Relationship Id="rId18" Type="http://schemas.microsoft.com/office/2007/relationships/hdphoto" Target="../media/hdphoto8.wdp"/><Relationship Id="rId3" Type="http://schemas.openxmlformats.org/officeDocument/2006/relationships/image" Target="../media/image19.png"/><Relationship Id="rId7" Type="http://schemas.openxmlformats.org/officeDocument/2006/relationships/image" Target="../media/image30.jpg"/><Relationship Id="rId12" Type="http://schemas.microsoft.com/office/2007/relationships/hdphoto" Target="../media/hdphoto9.wdp"/><Relationship Id="rId17" Type="http://schemas.openxmlformats.org/officeDocument/2006/relationships/image" Target="../media/image34.png"/><Relationship Id="rId2" Type="http://schemas.openxmlformats.org/officeDocument/2006/relationships/notesSlide" Target="../notesSlides/notesSlide32.xml"/><Relationship Id="rId16" Type="http://schemas.microsoft.com/office/2007/relationships/hdphoto" Target="../media/hdphoto7.wdp"/><Relationship Id="rId1" Type="http://schemas.openxmlformats.org/officeDocument/2006/relationships/slideLayout" Target="../slideLayouts/slideLayout6.xml"/><Relationship Id="rId6" Type="http://schemas.openxmlformats.org/officeDocument/2006/relationships/image" Target="../media/image28.jpg"/><Relationship Id="rId11" Type="http://schemas.openxmlformats.org/officeDocument/2006/relationships/image" Target="../media/image29.png"/><Relationship Id="rId5" Type="http://schemas.openxmlformats.org/officeDocument/2006/relationships/image" Target="../media/image26.jpg"/><Relationship Id="rId15" Type="http://schemas.openxmlformats.org/officeDocument/2006/relationships/image" Target="../media/image24.png"/><Relationship Id="rId10" Type="http://schemas.openxmlformats.org/officeDocument/2006/relationships/image" Target="../media/image33.jpg"/><Relationship Id="rId4" Type="http://schemas.openxmlformats.org/officeDocument/2006/relationships/image" Target="../media/image25.jpg"/><Relationship Id="rId9" Type="http://schemas.openxmlformats.org/officeDocument/2006/relationships/image" Target="../media/image35.png"/><Relationship Id="rId14" Type="http://schemas.microsoft.com/office/2007/relationships/hdphoto" Target="../media/hdphoto10.wdp"/></Relationships>
</file>

<file path=ppt/slides/_rels/slide33.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24.png"/><Relationship Id="rId18" Type="http://schemas.microsoft.com/office/2007/relationships/hdphoto" Target="../media/hdphoto9.wdp"/><Relationship Id="rId3" Type="http://schemas.openxmlformats.org/officeDocument/2006/relationships/image" Target="../media/image19.png"/><Relationship Id="rId7" Type="http://schemas.openxmlformats.org/officeDocument/2006/relationships/image" Target="../media/image30.jpg"/><Relationship Id="rId12" Type="http://schemas.microsoft.com/office/2007/relationships/hdphoto" Target="../media/hdphoto10.wdp"/><Relationship Id="rId17" Type="http://schemas.openxmlformats.org/officeDocument/2006/relationships/image" Target="../media/image29.png"/><Relationship Id="rId2" Type="http://schemas.openxmlformats.org/officeDocument/2006/relationships/notesSlide" Target="../notesSlides/notesSlide33.xml"/><Relationship Id="rId16" Type="http://schemas.microsoft.com/office/2007/relationships/hdphoto" Target="../media/hdphoto8.wdp"/><Relationship Id="rId1" Type="http://schemas.openxmlformats.org/officeDocument/2006/relationships/slideLayout" Target="../slideLayouts/slideLayout6.xml"/><Relationship Id="rId6" Type="http://schemas.openxmlformats.org/officeDocument/2006/relationships/image" Target="../media/image28.jpg"/><Relationship Id="rId11" Type="http://schemas.openxmlformats.org/officeDocument/2006/relationships/image" Target="../media/image31.png"/><Relationship Id="rId5" Type="http://schemas.openxmlformats.org/officeDocument/2006/relationships/image" Target="../media/image26.jpg"/><Relationship Id="rId15" Type="http://schemas.openxmlformats.org/officeDocument/2006/relationships/image" Target="../media/image34.png"/><Relationship Id="rId10" Type="http://schemas.openxmlformats.org/officeDocument/2006/relationships/image" Target="../media/image33.jpg"/><Relationship Id="rId4" Type="http://schemas.openxmlformats.org/officeDocument/2006/relationships/image" Target="../media/image25.jpg"/><Relationship Id="rId9" Type="http://schemas.openxmlformats.org/officeDocument/2006/relationships/image" Target="../media/image35.png"/><Relationship Id="rId14" Type="http://schemas.microsoft.com/office/2007/relationships/hdphoto" Target="../media/hdphoto7.wdp"/></Relationships>
</file>

<file path=ppt/slides/_rels/slide34.xml.rels><?xml version="1.0" encoding="UTF-8" standalone="yes"?>
<Relationships xmlns="http://schemas.openxmlformats.org/package/2006/relationships"><Relationship Id="rId8" Type="http://schemas.openxmlformats.org/officeDocument/2006/relationships/image" Target="../media/image25.jpg"/><Relationship Id="rId13" Type="http://schemas.openxmlformats.org/officeDocument/2006/relationships/image" Target="../media/image35.png"/><Relationship Id="rId18" Type="http://schemas.microsoft.com/office/2007/relationships/hdphoto" Target="../media/hdphoto7.wdp"/><Relationship Id="rId3" Type="http://schemas.openxmlformats.org/officeDocument/2006/relationships/image" Target="../media/image34.png"/><Relationship Id="rId7" Type="http://schemas.openxmlformats.org/officeDocument/2006/relationships/image" Target="../media/image19.png"/><Relationship Id="rId12" Type="http://schemas.openxmlformats.org/officeDocument/2006/relationships/image" Target="../media/image32.jpg"/><Relationship Id="rId17" Type="http://schemas.openxmlformats.org/officeDocument/2006/relationships/image" Target="../media/image24.png"/><Relationship Id="rId2" Type="http://schemas.openxmlformats.org/officeDocument/2006/relationships/notesSlide" Target="../notesSlides/notesSlide34.xml"/><Relationship Id="rId16" Type="http://schemas.microsoft.com/office/2007/relationships/hdphoto" Target="../media/hdphoto10.wdp"/><Relationship Id="rId1" Type="http://schemas.openxmlformats.org/officeDocument/2006/relationships/slideLayout" Target="../slideLayouts/slideLayout6.xml"/><Relationship Id="rId6" Type="http://schemas.microsoft.com/office/2007/relationships/hdphoto" Target="../media/hdphoto9.wdp"/><Relationship Id="rId11" Type="http://schemas.openxmlformats.org/officeDocument/2006/relationships/image" Target="../media/image30.jpg"/><Relationship Id="rId5" Type="http://schemas.openxmlformats.org/officeDocument/2006/relationships/image" Target="../media/image29.png"/><Relationship Id="rId15" Type="http://schemas.openxmlformats.org/officeDocument/2006/relationships/image" Target="../media/image31.png"/><Relationship Id="rId10" Type="http://schemas.openxmlformats.org/officeDocument/2006/relationships/image" Target="../media/image28.jpg"/><Relationship Id="rId4" Type="http://schemas.microsoft.com/office/2007/relationships/hdphoto" Target="../media/hdphoto8.wdp"/><Relationship Id="rId9" Type="http://schemas.openxmlformats.org/officeDocument/2006/relationships/image" Target="../media/image26.jpg"/><Relationship Id="rId14" Type="http://schemas.openxmlformats.org/officeDocument/2006/relationships/image" Target="../media/image33.jpg"/></Relationships>
</file>

<file path=ppt/slides/_rels/slide35.xml.rels><?xml version="1.0" encoding="UTF-8" standalone="yes"?>
<Relationships xmlns="http://schemas.openxmlformats.org/package/2006/relationships"><Relationship Id="rId8" Type="http://schemas.openxmlformats.org/officeDocument/2006/relationships/image" Target="../media/image25.jpg"/><Relationship Id="rId13" Type="http://schemas.openxmlformats.org/officeDocument/2006/relationships/image" Target="../media/image33.jpg"/><Relationship Id="rId18" Type="http://schemas.microsoft.com/office/2007/relationships/hdphoto" Target="../media/hdphoto10.wdp"/><Relationship Id="rId3" Type="http://schemas.openxmlformats.org/officeDocument/2006/relationships/image" Target="../media/image24.png"/><Relationship Id="rId7" Type="http://schemas.openxmlformats.org/officeDocument/2006/relationships/image" Target="../media/image19.png"/><Relationship Id="rId12" Type="http://schemas.openxmlformats.org/officeDocument/2006/relationships/image" Target="../media/image35.png"/><Relationship Id="rId17" Type="http://schemas.openxmlformats.org/officeDocument/2006/relationships/image" Target="../media/image31.png"/><Relationship Id="rId2" Type="http://schemas.openxmlformats.org/officeDocument/2006/relationships/notesSlide" Target="../notesSlides/notesSlide35.xml"/><Relationship Id="rId16" Type="http://schemas.microsoft.com/office/2007/relationships/hdphoto" Target="../media/hdphoto9.wdp"/><Relationship Id="rId1" Type="http://schemas.openxmlformats.org/officeDocument/2006/relationships/slideLayout" Target="../slideLayouts/slideLayout6.xml"/><Relationship Id="rId6" Type="http://schemas.microsoft.com/office/2007/relationships/hdphoto" Target="../media/hdphoto8.wdp"/><Relationship Id="rId11" Type="http://schemas.openxmlformats.org/officeDocument/2006/relationships/image" Target="../media/image32.jpg"/><Relationship Id="rId5" Type="http://schemas.openxmlformats.org/officeDocument/2006/relationships/image" Target="../media/image34.png"/><Relationship Id="rId15" Type="http://schemas.openxmlformats.org/officeDocument/2006/relationships/image" Target="../media/image29.png"/><Relationship Id="rId10" Type="http://schemas.openxmlformats.org/officeDocument/2006/relationships/image" Target="../media/image28.jpg"/><Relationship Id="rId4" Type="http://schemas.microsoft.com/office/2007/relationships/hdphoto" Target="../media/hdphoto7.wdp"/><Relationship Id="rId9" Type="http://schemas.openxmlformats.org/officeDocument/2006/relationships/image" Target="../media/image26.jpg"/><Relationship Id="rId14" Type="http://schemas.openxmlformats.org/officeDocument/2006/relationships/image" Target="../media/image30.jpg"/></Relationships>
</file>

<file path=ppt/slides/_rels/slide36.xml.rels><?xml version="1.0" encoding="UTF-8" standalone="yes"?>
<Relationships xmlns="http://schemas.openxmlformats.org/package/2006/relationships"><Relationship Id="rId8" Type="http://schemas.openxmlformats.org/officeDocument/2006/relationships/image" Target="../media/image25.jpg"/><Relationship Id="rId13" Type="http://schemas.openxmlformats.org/officeDocument/2006/relationships/image" Target="../media/image33.jpg"/><Relationship Id="rId18" Type="http://schemas.microsoft.com/office/2007/relationships/hdphoto" Target="../media/hdphoto10.wdp"/><Relationship Id="rId3" Type="http://schemas.openxmlformats.org/officeDocument/2006/relationships/image" Target="../media/image24.png"/><Relationship Id="rId7" Type="http://schemas.openxmlformats.org/officeDocument/2006/relationships/image" Target="../media/image19.png"/><Relationship Id="rId12" Type="http://schemas.openxmlformats.org/officeDocument/2006/relationships/image" Target="../media/image35.png"/><Relationship Id="rId17" Type="http://schemas.openxmlformats.org/officeDocument/2006/relationships/image" Target="../media/image31.png"/><Relationship Id="rId2" Type="http://schemas.openxmlformats.org/officeDocument/2006/relationships/notesSlide" Target="../notesSlides/notesSlide36.xml"/><Relationship Id="rId16" Type="http://schemas.microsoft.com/office/2007/relationships/hdphoto" Target="../media/hdphoto9.wdp"/><Relationship Id="rId1" Type="http://schemas.openxmlformats.org/officeDocument/2006/relationships/slideLayout" Target="../slideLayouts/slideLayout6.xml"/><Relationship Id="rId6" Type="http://schemas.microsoft.com/office/2007/relationships/hdphoto" Target="../media/hdphoto8.wdp"/><Relationship Id="rId11" Type="http://schemas.openxmlformats.org/officeDocument/2006/relationships/image" Target="../media/image32.jpg"/><Relationship Id="rId5" Type="http://schemas.openxmlformats.org/officeDocument/2006/relationships/image" Target="../media/image34.png"/><Relationship Id="rId15" Type="http://schemas.openxmlformats.org/officeDocument/2006/relationships/image" Target="../media/image29.png"/><Relationship Id="rId10" Type="http://schemas.openxmlformats.org/officeDocument/2006/relationships/image" Target="../media/image28.jpg"/><Relationship Id="rId4" Type="http://schemas.microsoft.com/office/2007/relationships/hdphoto" Target="../media/hdphoto7.wdp"/><Relationship Id="rId9" Type="http://schemas.openxmlformats.org/officeDocument/2006/relationships/image" Target="../media/image26.jpg"/><Relationship Id="rId14" Type="http://schemas.openxmlformats.org/officeDocument/2006/relationships/image" Target="../media/image30.jpg"/></Relationships>
</file>

<file path=ppt/slides/_rels/slide3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18.png"/><Relationship Id="rId7"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microsoft.com/office/2007/relationships/hdphoto" Target="../media/hdphoto7.wdp"/><Relationship Id="rId11" Type="http://schemas.openxmlformats.org/officeDocument/2006/relationships/image" Target="../media/image33.jpg"/><Relationship Id="rId5" Type="http://schemas.openxmlformats.org/officeDocument/2006/relationships/image" Target="../media/image36.png"/><Relationship Id="rId10" Type="http://schemas.openxmlformats.org/officeDocument/2006/relationships/image" Target="../media/image32.jpg"/><Relationship Id="rId4" Type="http://schemas.openxmlformats.org/officeDocument/2006/relationships/image" Target="../media/image19.png"/><Relationship Id="rId9" Type="http://schemas.openxmlformats.org/officeDocument/2006/relationships/image" Target="../media/image28.jp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3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5.png"/><Relationship Id="rId12" Type="http://schemas.microsoft.com/office/2007/relationships/hdphoto" Target="../media/hdphoto6.wdp"/><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3.wdp"/><Relationship Id="rId11" Type="http://schemas.openxmlformats.org/officeDocument/2006/relationships/image" Target="../media/image17.png"/><Relationship Id="rId5" Type="http://schemas.openxmlformats.org/officeDocument/2006/relationships/image" Target="../media/image14.png"/><Relationship Id="rId10" Type="http://schemas.microsoft.com/office/2007/relationships/hdphoto" Target="../media/hdphoto5.wdp"/><Relationship Id="rId4" Type="http://schemas.openxmlformats.org/officeDocument/2006/relationships/image" Target="../media/image12.png"/><Relationship Id="rId9" Type="http://schemas.openxmlformats.org/officeDocument/2006/relationships/image" Target="../media/image16.png"/><Relationship Id="rId1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5.png"/><Relationship Id="rId12" Type="http://schemas.microsoft.com/office/2007/relationships/hdphoto" Target="../media/hdphoto6.wdp"/><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microsoft.com/office/2007/relationships/hdphoto" Target="../media/hdphoto3.wdp"/><Relationship Id="rId11" Type="http://schemas.openxmlformats.org/officeDocument/2006/relationships/image" Target="../media/image17.png"/><Relationship Id="rId5" Type="http://schemas.openxmlformats.org/officeDocument/2006/relationships/image" Target="../media/image14.png"/><Relationship Id="rId10" Type="http://schemas.microsoft.com/office/2007/relationships/hdphoto" Target="../media/hdphoto5.wdp"/><Relationship Id="rId4" Type="http://schemas.openxmlformats.org/officeDocument/2006/relationships/image" Target="../media/image12.png"/><Relationship Id="rId9" Type="http://schemas.openxmlformats.org/officeDocument/2006/relationships/image" Target="../media/image16.png"/><Relationship Id="rId1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8353E3-2652-3F44-939F-0BCFCA29D2DF}"/>
              </a:ext>
            </a:extLst>
          </p:cNvPr>
          <p:cNvSpPr>
            <a:spLocks noGrp="1"/>
          </p:cNvSpPr>
          <p:nvPr>
            <p:ph type="body" sz="quarter" idx="12"/>
          </p:nvPr>
        </p:nvSpPr>
        <p:spPr>
          <a:xfrm>
            <a:off x="2518348" y="2947796"/>
            <a:ext cx="7683503" cy="1067468"/>
          </a:xfrm>
        </p:spPr>
        <p:txBody>
          <a:bodyPr>
            <a:normAutofit/>
          </a:bodyPr>
          <a:lstStyle/>
          <a:p>
            <a:r>
              <a:rPr lang="he-IL"/>
              <a:t>שיעור </a:t>
            </a:r>
            <a:r>
              <a:rPr lang="he-IL" smtClean="0"/>
              <a:t>עברית לכיתה </a:t>
            </a:r>
            <a:r>
              <a:rPr lang="he-IL" dirty="0"/>
              <a:t>א</a:t>
            </a:r>
            <a:endParaRPr lang="x-none" dirty="0"/>
          </a:p>
          <a:p>
            <a:endParaRPr lang="x-none" dirty="0"/>
          </a:p>
        </p:txBody>
      </p:sp>
      <p:sp>
        <p:nvSpPr>
          <p:cNvPr id="18" name="Text Placeholder 17">
            <a:extLst>
              <a:ext uri="{FF2B5EF4-FFF2-40B4-BE49-F238E27FC236}">
                <a16:creationId xmlns:a16="http://schemas.microsoft.com/office/drawing/2014/main" id="{E2ECD639-8970-3D4B-AC28-B74B56B9409F}"/>
              </a:ext>
            </a:extLst>
          </p:cNvPr>
          <p:cNvSpPr>
            <a:spLocks noGrp="1"/>
          </p:cNvSpPr>
          <p:nvPr>
            <p:ph type="body" sz="quarter" idx="13"/>
          </p:nvPr>
        </p:nvSpPr>
        <p:spPr>
          <a:xfrm>
            <a:off x="1" y="4419771"/>
            <a:ext cx="7188200" cy="649357"/>
          </a:xfrm>
        </p:spPr>
        <p:txBody>
          <a:bodyPr>
            <a:normAutofit/>
          </a:bodyPr>
          <a:lstStyle/>
          <a:p>
            <a:pPr algn="r"/>
            <a:r>
              <a:rPr lang="he-IL" dirty="0"/>
              <a:t>נושא השיעור: תרגול תנועת החולם</a:t>
            </a:r>
            <a:endParaRPr lang="x-none" dirty="0"/>
          </a:p>
        </p:txBody>
      </p:sp>
      <p:pic>
        <p:nvPicPr>
          <p:cNvPr id="148" name="Picture 147">
            <a:extLst>
              <a:ext uri="{FF2B5EF4-FFF2-40B4-BE49-F238E27FC236}">
                <a16:creationId xmlns:a16="http://schemas.microsoft.com/office/drawing/2014/main" id="{F813B7AB-6F21-3441-8779-6DAF0C6E356B}"/>
              </a:ext>
            </a:extLst>
          </p:cNvPr>
          <p:cNvPicPr>
            <a:picLocks noChangeAspect="1"/>
          </p:cNvPicPr>
          <p:nvPr/>
        </p:nvPicPr>
        <p:blipFill>
          <a:blip r:embed="rId3"/>
          <a:stretch>
            <a:fillRect/>
          </a:stretch>
        </p:blipFill>
        <p:spPr>
          <a:xfrm rot="18894709">
            <a:off x="3733675" y="632278"/>
            <a:ext cx="658648" cy="2212383"/>
          </a:xfrm>
          <a:prstGeom prst="rect">
            <a:avLst/>
          </a:prstGeom>
        </p:spPr>
      </p:pic>
      <p:sp>
        <p:nvSpPr>
          <p:cNvPr id="6" name="Text Placeholder 17">
            <a:extLst>
              <a:ext uri="{FF2B5EF4-FFF2-40B4-BE49-F238E27FC236}">
                <a16:creationId xmlns:a16="http://schemas.microsoft.com/office/drawing/2014/main" id="{E2ECD639-8970-3D4B-AC28-B74B56B9409F}"/>
              </a:ext>
            </a:extLst>
          </p:cNvPr>
          <p:cNvSpPr txBox="1">
            <a:spLocks/>
          </p:cNvSpPr>
          <p:nvPr/>
        </p:nvSpPr>
        <p:spPr>
          <a:xfrm>
            <a:off x="2030833" y="5094699"/>
            <a:ext cx="5157367" cy="649357"/>
          </a:xfrm>
          <a:prstGeom prst="rect">
            <a:avLst/>
          </a:prstGeom>
        </p:spPr>
        <p:txBody>
          <a:bodyPr vert="horz" lIns="91440" tIns="45720" rIns="91440" bIns="45720" rtlCol="0">
            <a:normAutofit/>
          </a:bodyPr>
          <a:lstStyle>
            <a:lvl1pPr marL="0" indent="0" algn="l" defTabSz="914400" rtl="1" eaLnBrk="1" latinLnBrk="0" hangingPunct="1">
              <a:lnSpc>
                <a:spcPct val="90000"/>
              </a:lnSpc>
              <a:spcBef>
                <a:spcPts val="1000"/>
              </a:spcBef>
              <a:buFont typeface="Arial" panose="020B0604020202020204" pitchFamily="34" charset="0"/>
              <a:buNone/>
              <a:defRPr lang="x-none" sz="3200" b="0" i="0" kern="1200" dirty="0">
                <a:solidFill>
                  <a:schemeClr val="bg1"/>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b="0" i="0" kern="1200">
                <a:solidFill>
                  <a:schemeClr val="tx1"/>
                </a:solidFill>
                <a:latin typeface="Open Sans Hebrew" pitchFamily="2" charset="-79"/>
                <a:ea typeface="+mn-ea"/>
                <a:cs typeface="Open Sans Hebrew" pitchFamily="2" charset="-79"/>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Open Sans Hebrew" pitchFamily="2" charset="-79"/>
                <a:ea typeface="+mn-ea"/>
                <a:cs typeface="Open Sans Hebrew" pitchFamily="2" charset="-79"/>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Open Sans Hebrew" pitchFamily="2" charset="-79"/>
                <a:ea typeface="+mn-ea"/>
                <a:cs typeface="Open Sans Hebrew" pitchFamily="2" charset="-79"/>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Open Sans Hebrew" pitchFamily="2" charset="-79"/>
                <a:ea typeface="+mn-ea"/>
                <a:cs typeface="Open Sans Hebrew"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he-IL" dirty="0"/>
              <a:t>עם המורה: איריס צברי</a:t>
            </a:r>
          </a:p>
        </p:txBody>
      </p:sp>
    </p:spTree>
    <p:extLst>
      <p:ext uri="{BB962C8B-B14F-4D97-AF65-F5344CB8AC3E}">
        <p14:creationId xmlns:p14="http://schemas.microsoft.com/office/powerpoint/2010/main" val="309455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נְתַרְגֵל קְרִיאַת מִילִים</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sp>
        <p:nvSpPr>
          <p:cNvPr id="17" name="מלבן 16">
            <a:extLst>
              <a:ext uri="{FF2B5EF4-FFF2-40B4-BE49-F238E27FC236}">
                <a16:creationId xmlns:a16="http://schemas.microsoft.com/office/drawing/2014/main" id="{CBE713F0-6934-4DF8-812E-D0025D6A0DFC}"/>
              </a:ext>
            </a:extLst>
          </p:cNvPr>
          <p:cNvSpPr/>
          <p:nvPr/>
        </p:nvSpPr>
        <p:spPr>
          <a:xfrm>
            <a:off x="9314051" y="2212908"/>
            <a:ext cx="2569934" cy="1124282"/>
          </a:xfrm>
          <a:prstGeom prst="rect">
            <a:avLst/>
          </a:prstGeom>
          <a:solidFill>
            <a:schemeClr val="bg1"/>
          </a:solidFill>
        </p:spPr>
        <p:txBody>
          <a:bodyPr wrap="none">
            <a:spAutoFit/>
          </a:bodyPr>
          <a:lstStyle/>
          <a:p>
            <a:pPr algn="r" rtl="1">
              <a:lnSpc>
                <a:spcPct val="107000"/>
              </a:lnSpc>
              <a:spcAft>
                <a:spcPts val="800"/>
              </a:spcAft>
            </a:pPr>
            <a:r>
              <a:rPr lang="he-IL" sz="6600" b="1" dirty="0" err="1">
                <a:solidFill>
                  <a:schemeClr val="accent6">
                    <a:lumMod val="75000"/>
                  </a:schemeClr>
                </a:solidFill>
                <a:latin typeface="Calibri" panose="020F0502020204030204" pitchFamily="34" charset="0"/>
                <a:ea typeface="Calibri" panose="020F0502020204030204" pitchFamily="34" charset="0"/>
              </a:rPr>
              <a:t>כּו</a:t>
            </a:r>
            <a:r>
              <a:rPr lang="he-IL" sz="6600" b="1" dirty="0">
                <a:solidFill>
                  <a:schemeClr val="accent6">
                    <a:lumMod val="75000"/>
                  </a:schemeClr>
                </a:solidFill>
                <a:latin typeface="Calibri" panose="020F0502020204030204" pitchFamily="34" charset="0"/>
                <a:ea typeface="Calibri" panose="020F0502020204030204" pitchFamily="34" charset="0"/>
              </a:rPr>
              <a:t>ֹ</a:t>
            </a:r>
            <a:r>
              <a:rPr lang="he-IL" sz="6600" dirty="0">
                <a:latin typeface="Calibri" panose="020F0502020204030204" pitchFamily="34" charset="0"/>
                <a:ea typeface="Calibri" panose="020F0502020204030204" pitchFamily="34" charset="0"/>
              </a:rPr>
              <a:t> כּוֹבַע</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211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נְתַרְגֵל קְרִיאַת מִילִים</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22" name="תמונה 21" descr="תמונה שמכילה בגדים, כובע, מצנפת&#10;&#10;התיאור נוצר באופן אוטומטי">
            <a:extLst>
              <a:ext uri="{FF2B5EF4-FFF2-40B4-BE49-F238E27FC236}">
                <a16:creationId xmlns:a16="http://schemas.microsoft.com/office/drawing/2014/main" id="{8EFF13D9-A045-4B05-B341-C57EF343E3A3}"/>
              </a:ext>
            </a:extLst>
          </p:cNvPr>
          <p:cNvPicPr/>
          <p:nvPr/>
        </p:nvPicPr>
        <p:blipFill>
          <a:blip r:embed="rId4">
            <a:extLst>
              <a:ext uri="{28A0092B-C50C-407E-A947-70E740481C1C}">
                <a14:useLocalDpi xmlns:a14="http://schemas.microsoft.com/office/drawing/2010/main" val="0"/>
              </a:ext>
            </a:extLst>
          </a:blip>
          <a:stretch>
            <a:fillRect/>
          </a:stretch>
        </p:blipFill>
        <p:spPr>
          <a:xfrm>
            <a:off x="7227768" y="1939773"/>
            <a:ext cx="1524157" cy="1670849"/>
          </a:xfrm>
          <a:prstGeom prst="rect">
            <a:avLst/>
          </a:prstGeom>
        </p:spPr>
      </p:pic>
      <p:sp>
        <p:nvSpPr>
          <p:cNvPr id="17" name="מלבן 16">
            <a:extLst>
              <a:ext uri="{FF2B5EF4-FFF2-40B4-BE49-F238E27FC236}">
                <a16:creationId xmlns:a16="http://schemas.microsoft.com/office/drawing/2014/main" id="{CBE713F0-6934-4DF8-812E-D0025D6A0DFC}"/>
              </a:ext>
            </a:extLst>
          </p:cNvPr>
          <p:cNvSpPr/>
          <p:nvPr/>
        </p:nvSpPr>
        <p:spPr>
          <a:xfrm>
            <a:off x="9314051" y="2212908"/>
            <a:ext cx="2569934" cy="1124282"/>
          </a:xfrm>
          <a:prstGeom prst="rect">
            <a:avLst/>
          </a:prstGeom>
          <a:solidFill>
            <a:schemeClr val="bg1"/>
          </a:solidFill>
        </p:spPr>
        <p:txBody>
          <a:bodyPr wrap="none">
            <a:spAutoFit/>
          </a:bodyPr>
          <a:lstStyle/>
          <a:p>
            <a:pPr algn="r" rtl="1">
              <a:lnSpc>
                <a:spcPct val="107000"/>
              </a:lnSpc>
              <a:spcAft>
                <a:spcPts val="800"/>
              </a:spcAft>
            </a:pPr>
            <a:r>
              <a:rPr lang="he-IL" sz="6600" b="1" dirty="0" err="1">
                <a:solidFill>
                  <a:schemeClr val="accent6">
                    <a:lumMod val="75000"/>
                  </a:schemeClr>
                </a:solidFill>
                <a:latin typeface="Calibri" panose="020F0502020204030204" pitchFamily="34" charset="0"/>
                <a:ea typeface="Calibri" panose="020F0502020204030204" pitchFamily="34" charset="0"/>
              </a:rPr>
              <a:t>כּו</a:t>
            </a:r>
            <a:r>
              <a:rPr lang="he-IL" sz="6600" b="1" dirty="0">
                <a:solidFill>
                  <a:schemeClr val="accent6">
                    <a:lumMod val="75000"/>
                  </a:schemeClr>
                </a:solidFill>
                <a:latin typeface="Calibri" panose="020F0502020204030204" pitchFamily="34" charset="0"/>
                <a:ea typeface="Calibri" panose="020F0502020204030204" pitchFamily="34" charset="0"/>
              </a:rPr>
              <a:t>ֹ</a:t>
            </a:r>
            <a:r>
              <a:rPr lang="he-IL" sz="6600" dirty="0">
                <a:latin typeface="Calibri" panose="020F0502020204030204" pitchFamily="34" charset="0"/>
                <a:ea typeface="Calibri" panose="020F0502020204030204" pitchFamily="34" charset="0"/>
              </a:rPr>
              <a:t> כּוֹבַע</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928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נְתַרְגֵל קְרִיאַת מִילִים</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sp>
        <p:nvSpPr>
          <p:cNvPr id="17" name="מלבן 16">
            <a:extLst>
              <a:ext uri="{FF2B5EF4-FFF2-40B4-BE49-F238E27FC236}">
                <a16:creationId xmlns:a16="http://schemas.microsoft.com/office/drawing/2014/main" id="{CBE713F0-6934-4DF8-812E-D0025D6A0DFC}"/>
              </a:ext>
            </a:extLst>
          </p:cNvPr>
          <p:cNvSpPr/>
          <p:nvPr/>
        </p:nvSpPr>
        <p:spPr>
          <a:xfrm>
            <a:off x="9314051" y="2212908"/>
            <a:ext cx="2569934" cy="1124282"/>
          </a:xfrm>
          <a:prstGeom prst="rect">
            <a:avLst/>
          </a:prstGeom>
          <a:solidFill>
            <a:schemeClr val="bg1"/>
          </a:solidFill>
        </p:spPr>
        <p:txBody>
          <a:bodyPr wrap="none">
            <a:spAutoFit/>
          </a:bodyPr>
          <a:lstStyle/>
          <a:p>
            <a:pPr algn="r" rtl="1">
              <a:lnSpc>
                <a:spcPct val="107000"/>
              </a:lnSpc>
              <a:spcAft>
                <a:spcPts val="800"/>
              </a:spcAft>
            </a:pPr>
            <a:r>
              <a:rPr lang="he-IL" sz="6600" b="1" dirty="0" err="1">
                <a:solidFill>
                  <a:schemeClr val="accent6">
                    <a:lumMod val="75000"/>
                  </a:schemeClr>
                </a:solidFill>
                <a:latin typeface="Calibri" panose="020F0502020204030204" pitchFamily="34" charset="0"/>
                <a:ea typeface="Calibri" panose="020F0502020204030204" pitchFamily="34" charset="0"/>
              </a:rPr>
              <a:t>כּו</a:t>
            </a:r>
            <a:r>
              <a:rPr lang="he-IL" sz="6600" b="1" dirty="0">
                <a:solidFill>
                  <a:schemeClr val="accent6">
                    <a:lumMod val="75000"/>
                  </a:schemeClr>
                </a:solidFill>
                <a:latin typeface="Calibri" panose="020F0502020204030204" pitchFamily="34" charset="0"/>
                <a:ea typeface="Calibri" panose="020F0502020204030204" pitchFamily="34" charset="0"/>
              </a:rPr>
              <a:t>ֹ</a:t>
            </a:r>
            <a:r>
              <a:rPr lang="he-IL" sz="6600" dirty="0">
                <a:latin typeface="Calibri" panose="020F0502020204030204" pitchFamily="34" charset="0"/>
                <a:ea typeface="Calibri" panose="020F0502020204030204" pitchFamily="34" charset="0"/>
              </a:rPr>
              <a:t> כּוֹבַע</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מלבן 20">
            <a:extLst>
              <a:ext uri="{FF2B5EF4-FFF2-40B4-BE49-F238E27FC236}">
                <a16:creationId xmlns:a16="http://schemas.microsoft.com/office/drawing/2014/main" id="{7ADAC0F8-B6FD-4D4E-969C-6A5671E2FD6B}"/>
              </a:ext>
            </a:extLst>
          </p:cNvPr>
          <p:cNvSpPr/>
          <p:nvPr/>
        </p:nvSpPr>
        <p:spPr>
          <a:xfrm>
            <a:off x="9249930" y="4528814"/>
            <a:ext cx="2698175" cy="1107996"/>
          </a:xfrm>
          <a:prstGeom prst="rect">
            <a:avLst/>
          </a:prstGeom>
          <a:solidFill>
            <a:schemeClr val="bg1"/>
          </a:solidFill>
        </p:spPr>
        <p:txBody>
          <a:bodyPr wrap="none">
            <a:spAutoFit/>
          </a:bodyPr>
          <a:lstStyle/>
          <a:p>
            <a:r>
              <a:rPr lang="he-IL" sz="6600" b="1" dirty="0">
                <a:solidFill>
                  <a:schemeClr val="accent6">
                    <a:lumMod val="75000"/>
                  </a:schemeClr>
                </a:solidFill>
                <a:latin typeface="Calibri" panose="020F0502020204030204" pitchFamily="34" charset="0"/>
                <a:ea typeface="Calibri" panose="020F0502020204030204" pitchFamily="34" charset="0"/>
              </a:rPr>
              <a:t>מוֹ</a:t>
            </a:r>
            <a:r>
              <a:rPr lang="he-IL" sz="6600" dirty="0">
                <a:latin typeface="Calibri" panose="020F0502020204030204" pitchFamily="34" charset="0"/>
                <a:ea typeface="Calibri" panose="020F0502020204030204" pitchFamily="34" charset="0"/>
              </a:rPr>
              <a:t> מוֹצֵץ</a:t>
            </a:r>
          </a:p>
        </p:txBody>
      </p:sp>
      <p:pic>
        <p:nvPicPr>
          <p:cNvPr id="7" name="תמונה 6" descr="תמונה שמכילה בגדים, כובע, מצנפת&#10;&#10;התיאור נוצר באופן אוטומטי">
            <a:extLst>
              <a:ext uri="{FF2B5EF4-FFF2-40B4-BE49-F238E27FC236}">
                <a16:creationId xmlns:a16="http://schemas.microsoft.com/office/drawing/2014/main" id="{8EFF13D9-A045-4B05-B341-C57EF343E3A3}"/>
              </a:ext>
            </a:extLst>
          </p:cNvPr>
          <p:cNvPicPr/>
          <p:nvPr/>
        </p:nvPicPr>
        <p:blipFill>
          <a:blip r:embed="rId4">
            <a:extLst>
              <a:ext uri="{28A0092B-C50C-407E-A947-70E740481C1C}">
                <a14:useLocalDpi xmlns:a14="http://schemas.microsoft.com/office/drawing/2010/main" val="0"/>
              </a:ext>
            </a:extLst>
          </a:blip>
          <a:stretch>
            <a:fillRect/>
          </a:stretch>
        </p:blipFill>
        <p:spPr>
          <a:xfrm>
            <a:off x="7227768" y="1939773"/>
            <a:ext cx="1524157" cy="1670849"/>
          </a:xfrm>
          <a:prstGeom prst="rect">
            <a:avLst/>
          </a:prstGeom>
        </p:spPr>
      </p:pic>
    </p:spTree>
    <p:extLst>
      <p:ext uri="{BB962C8B-B14F-4D97-AF65-F5344CB8AC3E}">
        <p14:creationId xmlns:p14="http://schemas.microsoft.com/office/powerpoint/2010/main" val="10907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נְתַרְגֵל קְרִיאַת מִילִים</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sp>
        <p:nvSpPr>
          <p:cNvPr id="17" name="מלבן 16">
            <a:extLst>
              <a:ext uri="{FF2B5EF4-FFF2-40B4-BE49-F238E27FC236}">
                <a16:creationId xmlns:a16="http://schemas.microsoft.com/office/drawing/2014/main" id="{CBE713F0-6934-4DF8-812E-D0025D6A0DFC}"/>
              </a:ext>
            </a:extLst>
          </p:cNvPr>
          <p:cNvSpPr/>
          <p:nvPr/>
        </p:nvSpPr>
        <p:spPr>
          <a:xfrm>
            <a:off x="9314051" y="2212908"/>
            <a:ext cx="2569934" cy="1124282"/>
          </a:xfrm>
          <a:prstGeom prst="rect">
            <a:avLst/>
          </a:prstGeom>
          <a:solidFill>
            <a:schemeClr val="bg1"/>
          </a:solidFill>
        </p:spPr>
        <p:txBody>
          <a:bodyPr wrap="none">
            <a:spAutoFit/>
          </a:bodyPr>
          <a:lstStyle/>
          <a:p>
            <a:pPr algn="r" rtl="1">
              <a:lnSpc>
                <a:spcPct val="107000"/>
              </a:lnSpc>
              <a:spcAft>
                <a:spcPts val="800"/>
              </a:spcAft>
            </a:pPr>
            <a:r>
              <a:rPr lang="he-IL" sz="6600" b="1" dirty="0" err="1">
                <a:solidFill>
                  <a:schemeClr val="accent6">
                    <a:lumMod val="75000"/>
                  </a:schemeClr>
                </a:solidFill>
                <a:latin typeface="Calibri" panose="020F0502020204030204" pitchFamily="34" charset="0"/>
                <a:ea typeface="Calibri" panose="020F0502020204030204" pitchFamily="34" charset="0"/>
              </a:rPr>
              <a:t>כּו</a:t>
            </a:r>
            <a:r>
              <a:rPr lang="he-IL" sz="6600" b="1" dirty="0">
                <a:solidFill>
                  <a:schemeClr val="accent6">
                    <a:lumMod val="75000"/>
                  </a:schemeClr>
                </a:solidFill>
                <a:latin typeface="Calibri" panose="020F0502020204030204" pitchFamily="34" charset="0"/>
                <a:ea typeface="Calibri" panose="020F0502020204030204" pitchFamily="34" charset="0"/>
              </a:rPr>
              <a:t>ֹ</a:t>
            </a:r>
            <a:r>
              <a:rPr lang="he-IL" sz="6600" dirty="0">
                <a:latin typeface="Calibri" panose="020F0502020204030204" pitchFamily="34" charset="0"/>
                <a:ea typeface="Calibri" panose="020F0502020204030204" pitchFamily="34" charset="0"/>
              </a:rPr>
              <a:t> כּוֹבַע</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מלבן 20">
            <a:extLst>
              <a:ext uri="{FF2B5EF4-FFF2-40B4-BE49-F238E27FC236}">
                <a16:creationId xmlns:a16="http://schemas.microsoft.com/office/drawing/2014/main" id="{7ADAC0F8-B6FD-4D4E-969C-6A5671E2FD6B}"/>
              </a:ext>
            </a:extLst>
          </p:cNvPr>
          <p:cNvSpPr/>
          <p:nvPr/>
        </p:nvSpPr>
        <p:spPr>
          <a:xfrm>
            <a:off x="9249930" y="4528814"/>
            <a:ext cx="2698175" cy="1107996"/>
          </a:xfrm>
          <a:prstGeom prst="rect">
            <a:avLst/>
          </a:prstGeom>
          <a:solidFill>
            <a:schemeClr val="bg1"/>
          </a:solidFill>
        </p:spPr>
        <p:txBody>
          <a:bodyPr wrap="none">
            <a:spAutoFit/>
          </a:bodyPr>
          <a:lstStyle/>
          <a:p>
            <a:r>
              <a:rPr lang="he-IL" sz="6600" b="1" dirty="0">
                <a:solidFill>
                  <a:schemeClr val="accent6">
                    <a:lumMod val="75000"/>
                  </a:schemeClr>
                </a:solidFill>
                <a:latin typeface="Calibri" panose="020F0502020204030204" pitchFamily="34" charset="0"/>
                <a:ea typeface="Calibri" panose="020F0502020204030204" pitchFamily="34" charset="0"/>
              </a:rPr>
              <a:t>מוֹ</a:t>
            </a:r>
            <a:r>
              <a:rPr lang="he-IL" sz="6600" dirty="0">
                <a:latin typeface="Calibri" panose="020F0502020204030204" pitchFamily="34" charset="0"/>
                <a:ea typeface="Calibri" panose="020F0502020204030204" pitchFamily="34" charset="0"/>
              </a:rPr>
              <a:t> מוֹצֵץ</a:t>
            </a:r>
          </a:p>
        </p:txBody>
      </p:sp>
      <p:pic>
        <p:nvPicPr>
          <p:cNvPr id="30" name="תמונה 29" descr="תמונה שמכילה מבני מתכת&#10;&#10;התיאור נוצר באופן אוטומטי">
            <a:extLst>
              <a:ext uri="{FF2B5EF4-FFF2-40B4-BE49-F238E27FC236}">
                <a16:creationId xmlns:a16="http://schemas.microsoft.com/office/drawing/2014/main" id="{297DECCB-80B6-429A-9805-0CE35B714300}"/>
              </a:ext>
            </a:extLst>
          </p:cNvPr>
          <p:cNvPicPr/>
          <p:nvPr/>
        </p:nvPicPr>
        <p:blipFill>
          <a:blip r:embed="rId4">
            <a:extLst>
              <a:ext uri="{28A0092B-C50C-407E-A947-70E740481C1C}">
                <a14:useLocalDpi xmlns:a14="http://schemas.microsoft.com/office/drawing/2010/main" val="0"/>
              </a:ext>
            </a:extLst>
          </a:blip>
          <a:stretch>
            <a:fillRect/>
          </a:stretch>
        </p:blipFill>
        <p:spPr>
          <a:xfrm>
            <a:off x="7066561" y="4167269"/>
            <a:ext cx="1846569" cy="1645380"/>
          </a:xfrm>
          <a:prstGeom prst="rect">
            <a:avLst/>
          </a:prstGeom>
        </p:spPr>
      </p:pic>
      <p:pic>
        <p:nvPicPr>
          <p:cNvPr id="9" name="תמונה 8" descr="תמונה שמכילה בגדים, כובע, מצנפת&#10;&#10;התיאור נוצר באופן אוטומטי">
            <a:extLst>
              <a:ext uri="{FF2B5EF4-FFF2-40B4-BE49-F238E27FC236}">
                <a16:creationId xmlns:a16="http://schemas.microsoft.com/office/drawing/2014/main" id="{8EFF13D9-A045-4B05-B341-C57EF343E3A3}"/>
              </a:ext>
            </a:extLst>
          </p:cNvPr>
          <p:cNvPicPr/>
          <p:nvPr/>
        </p:nvPicPr>
        <p:blipFill>
          <a:blip r:embed="rId5">
            <a:extLst>
              <a:ext uri="{28A0092B-C50C-407E-A947-70E740481C1C}">
                <a14:useLocalDpi xmlns:a14="http://schemas.microsoft.com/office/drawing/2010/main" val="0"/>
              </a:ext>
            </a:extLst>
          </a:blip>
          <a:stretch>
            <a:fillRect/>
          </a:stretch>
        </p:blipFill>
        <p:spPr>
          <a:xfrm>
            <a:off x="7227768" y="1939773"/>
            <a:ext cx="1524157" cy="1670849"/>
          </a:xfrm>
          <a:prstGeom prst="rect">
            <a:avLst/>
          </a:prstGeom>
        </p:spPr>
      </p:pic>
    </p:spTree>
    <p:extLst>
      <p:ext uri="{BB962C8B-B14F-4D97-AF65-F5344CB8AC3E}">
        <p14:creationId xmlns:p14="http://schemas.microsoft.com/office/powerpoint/2010/main" val="314324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נְתַרְגֵל קְרִיאַת מִילִים</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sp>
        <p:nvSpPr>
          <p:cNvPr id="17" name="מלבן 16">
            <a:extLst>
              <a:ext uri="{FF2B5EF4-FFF2-40B4-BE49-F238E27FC236}">
                <a16:creationId xmlns:a16="http://schemas.microsoft.com/office/drawing/2014/main" id="{CBE713F0-6934-4DF8-812E-D0025D6A0DFC}"/>
              </a:ext>
            </a:extLst>
          </p:cNvPr>
          <p:cNvSpPr/>
          <p:nvPr/>
        </p:nvSpPr>
        <p:spPr>
          <a:xfrm>
            <a:off x="9314051" y="2212908"/>
            <a:ext cx="2569934" cy="1124282"/>
          </a:xfrm>
          <a:prstGeom prst="rect">
            <a:avLst/>
          </a:prstGeom>
          <a:solidFill>
            <a:schemeClr val="bg1"/>
          </a:solidFill>
        </p:spPr>
        <p:txBody>
          <a:bodyPr wrap="none">
            <a:spAutoFit/>
          </a:bodyPr>
          <a:lstStyle/>
          <a:p>
            <a:pPr algn="r" rtl="1">
              <a:lnSpc>
                <a:spcPct val="107000"/>
              </a:lnSpc>
              <a:spcAft>
                <a:spcPts val="800"/>
              </a:spcAft>
            </a:pPr>
            <a:r>
              <a:rPr lang="he-IL" sz="6600" b="1" dirty="0" err="1">
                <a:solidFill>
                  <a:schemeClr val="accent6">
                    <a:lumMod val="75000"/>
                  </a:schemeClr>
                </a:solidFill>
                <a:latin typeface="Calibri" panose="020F0502020204030204" pitchFamily="34" charset="0"/>
                <a:ea typeface="Calibri" panose="020F0502020204030204" pitchFamily="34" charset="0"/>
              </a:rPr>
              <a:t>כּו</a:t>
            </a:r>
            <a:r>
              <a:rPr lang="he-IL" sz="6600" b="1" dirty="0">
                <a:solidFill>
                  <a:schemeClr val="accent6">
                    <a:lumMod val="75000"/>
                  </a:schemeClr>
                </a:solidFill>
                <a:latin typeface="Calibri" panose="020F0502020204030204" pitchFamily="34" charset="0"/>
                <a:ea typeface="Calibri" panose="020F0502020204030204" pitchFamily="34" charset="0"/>
              </a:rPr>
              <a:t>ֹ</a:t>
            </a:r>
            <a:r>
              <a:rPr lang="he-IL" sz="6600" dirty="0">
                <a:latin typeface="Calibri" panose="020F0502020204030204" pitchFamily="34" charset="0"/>
                <a:ea typeface="Calibri" panose="020F0502020204030204" pitchFamily="34" charset="0"/>
              </a:rPr>
              <a:t> כּוֹבַע</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מלבן 19">
            <a:extLst>
              <a:ext uri="{FF2B5EF4-FFF2-40B4-BE49-F238E27FC236}">
                <a16:creationId xmlns:a16="http://schemas.microsoft.com/office/drawing/2014/main" id="{CAC643ED-0EEC-429D-A575-1DBFCBE55BBC}"/>
              </a:ext>
            </a:extLst>
          </p:cNvPr>
          <p:cNvSpPr/>
          <p:nvPr/>
        </p:nvSpPr>
        <p:spPr>
          <a:xfrm>
            <a:off x="3617831" y="2212908"/>
            <a:ext cx="2400016" cy="1124282"/>
          </a:xfrm>
          <a:prstGeom prst="rect">
            <a:avLst/>
          </a:prstGeom>
          <a:solidFill>
            <a:schemeClr val="bg1"/>
          </a:solidFill>
        </p:spPr>
        <p:txBody>
          <a:bodyPr wrap="none">
            <a:spAutoFit/>
          </a:bodyPr>
          <a:lstStyle/>
          <a:p>
            <a:pPr algn="r" rtl="1">
              <a:lnSpc>
                <a:spcPct val="107000"/>
              </a:lnSpc>
              <a:spcAft>
                <a:spcPts val="800"/>
              </a:spcAft>
            </a:pPr>
            <a:r>
              <a:rPr lang="he-IL" sz="6600" b="1" dirty="0">
                <a:solidFill>
                  <a:schemeClr val="accent6">
                    <a:lumMod val="75000"/>
                  </a:schemeClr>
                </a:solidFill>
                <a:latin typeface="Calibri" panose="020F0502020204030204" pitchFamily="34" charset="0"/>
                <a:ea typeface="Calibri" panose="020F0502020204030204" pitchFamily="34" charset="0"/>
              </a:rPr>
              <a:t>נוֹ</a:t>
            </a:r>
            <a:r>
              <a:rPr lang="he-IL" sz="6600" dirty="0">
                <a:latin typeface="Calibri" panose="020F0502020204030204" pitchFamily="34" charset="0"/>
                <a:ea typeface="Calibri" panose="020F0502020204030204" pitchFamily="34" charset="0"/>
              </a:rPr>
              <a:t> נוֹצָה</a:t>
            </a:r>
            <a:endParaRPr lang="en-US" sz="6600" dirty="0">
              <a:latin typeface="Calibri" panose="020F0502020204030204" pitchFamily="34" charset="0"/>
              <a:ea typeface="Calibri" panose="020F0502020204030204" pitchFamily="34" charset="0"/>
            </a:endParaRPr>
          </a:p>
        </p:txBody>
      </p:sp>
      <p:sp>
        <p:nvSpPr>
          <p:cNvPr id="21" name="מלבן 20">
            <a:extLst>
              <a:ext uri="{FF2B5EF4-FFF2-40B4-BE49-F238E27FC236}">
                <a16:creationId xmlns:a16="http://schemas.microsoft.com/office/drawing/2014/main" id="{7ADAC0F8-B6FD-4D4E-969C-6A5671E2FD6B}"/>
              </a:ext>
            </a:extLst>
          </p:cNvPr>
          <p:cNvSpPr/>
          <p:nvPr/>
        </p:nvSpPr>
        <p:spPr>
          <a:xfrm>
            <a:off x="9249930" y="4528814"/>
            <a:ext cx="2698175" cy="1107996"/>
          </a:xfrm>
          <a:prstGeom prst="rect">
            <a:avLst/>
          </a:prstGeom>
          <a:solidFill>
            <a:schemeClr val="bg1"/>
          </a:solidFill>
        </p:spPr>
        <p:txBody>
          <a:bodyPr wrap="none">
            <a:spAutoFit/>
          </a:bodyPr>
          <a:lstStyle/>
          <a:p>
            <a:r>
              <a:rPr lang="he-IL" sz="6600" b="1" dirty="0">
                <a:solidFill>
                  <a:schemeClr val="accent6">
                    <a:lumMod val="75000"/>
                  </a:schemeClr>
                </a:solidFill>
                <a:latin typeface="Calibri" panose="020F0502020204030204" pitchFamily="34" charset="0"/>
                <a:ea typeface="Calibri" panose="020F0502020204030204" pitchFamily="34" charset="0"/>
              </a:rPr>
              <a:t>מוֹ</a:t>
            </a:r>
            <a:r>
              <a:rPr lang="he-IL" sz="6600" dirty="0">
                <a:latin typeface="Calibri" panose="020F0502020204030204" pitchFamily="34" charset="0"/>
                <a:ea typeface="Calibri" panose="020F0502020204030204" pitchFamily="34" charset="0"/>
              </a:rPr>
              <a:t> מוֹצֵץ</a:t>
            </a:r>
          </a:p>
        </p:txBody>
      </p:sp>
      <p:pic>
        <p:nvPicPr>
          <p:cNvPr id="9" name="תמונה 8" descr="תמונה שמכילה בגדים, כובע, מצנפת&#10;&#10;התיאור נוצר באופן אוטומטי">
            <a:extLst>
              <a:ext uri="{FF2B5EF4-FFF2-40B4-BE49-F238E27FC236}">
                <a16:creationId xmlns:a16="http://schemas.microsoft.com/office/drawing/2014/main" id="{8EFF13D9-A045-4B05-B341-C57EF343E3A3}"/>
              </a:ext>
            </a:extLst>
          </p:cNvPr>
          <p:cNvPicPr/>
          <p:nvPr/>
        </p:nvPicPr>
        <p:blipFill>
          <a:blip r:embed="rId4">
            <a:extLst>
              <a:ext uri="{28A0092B-C50C-407E-A947-70E740481C1C}">
                <a14:useLocalDpi xmlns:a14="http://schemas.microsoft.com/office/drawing/2010/main" val="0"/>
              </a:ext>
            </a:extLst>
          </a:blip>
          <a:stretch>
            <a:fillRect/>
          </a:stretch>
        </p:blipFill>
        <p:spPr>
          <a:xfrm>
            <a:off x="7227768" y="1939773"/>
            <a:ext cx="1524157" cy="1670849"/>
          </a:xfrm>
          <a:prstGeom prst="rect">
            <a:avLst/>
          </a:prstGeom>
        </p:spPr>
      </p:pic>
      <p:pic>
        <p:nvPicPr>
          <p:cNvPr id="10" name="תמונה 9" descr="תמונה שמכילה מבני מתכת&#10;&#10;התיאור נוצר באופן אוטומטי">
            <a:extLst>
              <a:ext uri="{FF2B5EF4-FFF2-40B4-BE49-F238E27FC236}">
                <a16:creationId xmlns:a16="http://schemas.microsoft.com/office/drawing/2014/main" id="{297DECCB-80B6-429A-9805-0CE35B714300}"/>
              </a:ext>
            </a:extLst>
          </p:cNvPr>
          <p:cNvPicPr/>
          <p:nvPr/>
        </p:nvPicPr>
        <p:blipFill>
          <a:blip r:embed="rId5">
            <a:extLst>
              <a:ext uri="{28A0092B-C50C-407E-A947-70E740481C1C}">
                <a14:useLocalDpi xmlns:a14="http://schemas.microsoft.com/office/drawing/2010/main" val="0"/>
              </a:ext>
            </a:extLst>
          </a:blip>
          <a:stretch>
            <a:fillRect/>
          </a:stretch>
        </p:blipFill>
        <p:spPr>
          <a:xfrm>
            <a:off x="7066561" y="4167269"/>
            <a:ext cx="1846569" cy="1645380"/>
          </a:xfrm>
          <a:prstGeom prst="rect">
            <a:avLst/>
          </a:prstGeom>
        </p:spPr>
      </p:pic>
    </p:spTree>
    <p:extLst>
      <p:ext uri="{BB962C8B-B14F-4D97-AF65-F5344CB8AC3E}">
        <p14:creationId xmlns:p14="http://schemas.microsoft.com/office/powerpoint/2010/main" val="406463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נְתַרְגֵל קְרִיאַת מִילִים</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sp>
        <p:nvSpPr>
          <p:cNvPr id="17" name="מלבן 16">
            <a:extLst>
              <a:ext uri="{FF2B5EF4-FFF2-40B4-BE49-F238E27FC236}">
                <a16:creationId xmlns:a16="http://schemas.microsoft.com/office/drawing/2014/main" id="{CBE713F0-6934-4DF8-812E-D0025D6A0DFC}"/>
              </a:ext>
            </a:extLst>
          </p:cNvPr>
          <p:cNvSpPr/>
          <p:nvPr/>
        </p:nvSpPr>
        <p:spPr>
          <a:xfrm>
            <a:off x="9314051" y="2212908"/>
            <a:ext cx="2569934" cy="1124282"/>
          </a:xfrm>
          <a:prstGeom prst="rect">
            <a:avLst/>
          </a:prstGeom>
          <a:solidFill>
            <a:schemeClr val="bg1"/>
          </a:solidFill>
        </p:spPr>
        <p:txBody>
          <a:bodyPr wrap="none">
            <a:spAutoFit/>
          </a:bodyPr>
          <a:lstStyle/>
          <a:p>
            <a:pPr algn="r" rtl="1">
              <a:lnSpc>
                <a:spcPct val="107000"/>
              </a:lnSpc>
              <a:spcAft>
                <a:spcPts val="800"/>
              </a:spcAft>
            </a:pPr>
            <a:r>
              <a:rPr lang="he-IL" sz="6600" b="1" dirty="0" err="1">
                <a:solidFill>
                  <a:schemeClr val="accent6">
                    <a:lumMod val="75000"/>
                  </a:schemeClr>
                </a:solidFill>
                <a:latin typeface="Calibri" panose="020F0502020204030204" pitchFamily="34" charset="0"/>
                <a:ea typeface="Calibri" panose="020F0502020204030204" pitchFamily="34" charset="0"/>
              </a:rPr>
              <a:t>כּו</a:t>
            </a:r>
            <a:r>
              <a:rPr lang="he-IL" sz="6600" b="1" dirty="0">
                <a:solidFill>
                  <a:schemeClr val="accent6">
                    <a:lumMod val="75000"/>
                  </a:schemeClr>
                </a:solidFill>
                <a:latin typeface="Calibri" panose="020F0502020204030204" pitchFamily="34" charset="0"/>
                <a:ea typeface="Calibri" panose="020F0502020204030204" pitchFamily="34" charset="0"/>
              </a:rPr>
              <a:t>ֹ</a:t>
            </a:r>
            <a:r>
              <a:rPr lang="he-IL" sz="6600" dirty="0">
                <a:latin typeface="Calibri" panose="020F0502020204030204" pitchFamily="34" charset="0"/>
                <a:ea typeface="Calibri" panose="020F0502020204030204" pitchFamily="34" charset="0"/>
              </a:rPr>
              <a:t> כּוֹבַע</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7" name="תמונה 26">
            <a:extLst>
              <a:ext uri="{FF2B5EF4-FFF2-40B4-BE49-F238E27FC236}">
                <a16:creationId xmlns:a16="http://schemas.microsoft.com/office/drawing/2014/main" id="{FEE733C0-B858-46DC-B17D-A686A998288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207919" y="1936917"/>
            <a:ext cx="1873671" cy="1650823"/>
          </a:xfrm>
          <a:prstGeom prst="rect">
            <a:avLst/>
          </a:prstGeom>
        </p:spPr>
      </p:pic>
      <p:sp>
        <p:nvSpPr>
          <p:cNvPr id="20" name="מלבן 19">
            <a:extLst>
              <a:ext uri="{FF2B5EF4-FFF2-40B4-BE49-F238E27FC236}">
                <a16:creationId xmlns:a16="http://schemas.microsoft.com/office/drawing/2014/main" id="{CAC643ED-0EEC-429D-A575-1DBFCBE55BBC}"/>
              </a:ext>
            </a:extLst>
          </p:cNvPr>
          <p:cNvSpPr/>
          <p:nvPr/>
        </p:nvSpPr>
        <p:spPr>
          <a:xfrm>
            <a:off x="3617831" y="2212908"/>
            <a:ext cx="2400016" cy="1124282"/>
          </a:xfrm>
          <a:prstGeom prst="rect">
            <a:avLst/>
          </a:prstGeom>
          <a:solidFill>
            <a:schemeClr val="bg1"/>
          </a:solidFill>
        </p:spPr>
        <p:txBody>
          <a:bodyPr wrap="none">
            <a:spAutoFit/>
          </a:bodyPr>
          <a:lstStyle/>
          <a:p>
            <a:pPr algn="r" rtl="1">
              <a:lnSpc>
                <a:spcPct val="107000"/>
              </a:lnSpc>
              <a:spcAft>
                <a:spcPts val="800"/>
              </a:spcAft>
            </a:pPr>
            <a:r>
              <a:rPr lang="he-IL" sz="6600" b="1" dirty="0">
                <a:solidFill>
                  <a:schemeClr val="accent6">
                    <a:lumMod val="75000"/>
                  </a:schemeClr>
                </a:solidFill>
                <a:latin typeface="Calibri" panose="020F0502020204030204" pitchFamily="34" charset="0"/>
                <a:ea typeface="Calibri" panose="020F0502020204030204" pitchFamily="34" charset="0"/>
              </a:rPr>
              <a:t>נוֹ</a:t>
            </a:r>
            <a:r>
              <a:rPr lang="he-IL" sz="6600" dirty="0">
                <a:latin typeface="Calibri" panose="020F0502020204030204" pitchFamily="34" charset="0"/>
                <a:ea typeface="Calibri" panose="020F0502020204030204" pitchFamily="34" charset="0"/>
              </a:rPr>
              <a:t> נוֹצָה</a:t>
            </a:r>
            <a:endParaRPr lang="en-US" sz="6600" dirty="0">
              <a:latin typeface="Calibri" panose="020F0502020204030204" pitchFamily="34" charset="0"/>
              <a:ea typeface="Calibri" panose="020F0502020204030204" pitchFamily="34" charset="0"/>
            </a:endParaRPr>
          </a:p>
        </p:txBody>
      </p:sp>
      <p:sp>
        <p:nvSpPr>
          <p:cNvPr id="21" name="מלבן 20">
            <a:extLst>
              <a:ext uri="{FF2B5EF4-FFF2-40B4-BE49-F238E27FC236}">
                <a16:creationId xmlns:a16="http://schemas.microsoft.com/office/drawing/2014/main" id="{7ADAC0F8-B6FD-4D4E-969C-6A5671E2FD6B}"/>
              </a:ext>
            </a:extLst>
          </p:cNvPr>
          <p:cNvSpPr/>
          <p:nvPr/>
        </p:nvSpPr>
        <p:spPr>
          <a:xfrm>
            <a:off x="9249930" y="4528814"/>
            <a:ext cx="2698175" cy="1107996"/>
          </a:xfrm>
          <a:prstGeom prst="rect">
            <a:avLst/>
          </a:prstGeom>
          <a:solidFill>
            <a:schemeClr val="bg1"/>
          </a:solidFill>
        </p:spPr>
        <p:txBody>
          <a:bodyPr wrap="none">
            <a:spAutoFit/>
          </a:bodyPr>
          <a:lstStyle/>
          <a:p>
            <a:r>
              <a:rPr lang="he-IL" sz="6600" b="1" dirty="0">
                <a:solidFill>
                  <a:schemeClr val="accent6">
                    <a:lumMod val="75000"/>
                  </a:schemeClr>
                </a:solidFill>
                <a:latin typeface="Calibri" panose="020F0502020204030204" pitchFamily="34" charset="0"/>
                <a:ea typeface="Calibri" panose="020F0502020204030204" pitchFamily="34" charset="0"/>
              </a:rPr>
              <a:t>מוֹ</a:t>
            </a:r>
            <a:r>
              <a:rPr lang="he-IL" sz="6600" dirty="0">
                <a:latin typeface="Calibri" panose="020F0502020204030204" pitchFamily="34" charset="0"/>
                <a:ea typeface="Calibri" panose="020F0502020204030204" pitchFamily="34" charset="0"/>
              </a:rPr>
              <a:t> מוֹצֵץ</a:t>
            </a:r>
          </a:p>
        </p:txBody>
      </p:sp>
      <p:pic>
        <p:nvPicPr>
          <p:cNvPr id="10" name="תמונה 9" descr="תמונה שמכילה בגדים, כובע, מצנפת&#10;&#10;התיאור נוצר באופן אוטומטי">
            <a:extLst>
              <a:ext uri="{FF2B5EF4-FFF2-40B4-BE49-F238E27FC236}">
                <a16:creationId xmlns:a16="http://schemas.microsoft.com/office/drawing/2014/main" id="{8EFF13D9-A045-4B05-B341-C57EF343E3A3}"/>
              </a:ext>
            </a:extLst>
          </p:cNvPr>
          <p:cNvPicPr/>
          <p:nvPr/>
        </p:nvPicPr>
        <p:blipFill>
          <a:blip r:embed="rId5">
            <a:extLst>
              <a:ext uri="{28A0092B-C50C-407E-A947-70E740481C1C}">
                <a14:useLocalDpi xmlns:a14="http://schemas.microsoft.com/office/drawing/2010/main" val="0"/>
              </a:ext>
            </a:extLst>
          </a:blip>
          <a:stretch>
            <a:fillRect/>
          </a:stretch>
        </p:blipFill>
        <p:spPr>
          <a:xfrm>
            <a:off x="7227768" y="1939773"/>
            <a:ext cx="1524157" cy="1670849"/>
          </a:xfrm>
          <a:prstGeom prst="rect">
            <a:avLst/>
          </a:prstGeom>
        </p:spPr>
      </p:pic>
      <p:pic>
        <p:nvPicPr>
          <p:cNvPr id="11" name="תמונה 10" descr="תמונה שמכילה מבני מתכת&#10;&#10;התיאור נוצר באופן אוטומטי">
            <a:extLst>
              <a:ext uri="{FF2B5EF4-FFF2-40B4-BE49-F238E27FC236}">
                <a16:creationId xmlns:a16="http://schemas.microsoft.com/office/drawing/2014/main" id="{297DECCB-80B6-429A-9805-0CE35B714300}"/>
              </a:ext>
            </a:extLst>
          </p:cNvPr>
          <p:cNvPicPr/>
          <p:nvPr/>
        </p:nvPicPr>
        <p:blipFill>
          <a:blip r:embed="rId6">
            <a:extLst>
              <a:ext uri="{28A0092B-C50C-407E-A947-70E740481C1C}">
                <a14:useLocalDpi xmlns:a14="http://schemas.microsoft.com/office/drawing/2010/main" val="0"/>
              </a:ext>
            </a:extLst>
          </a:blip>
          <a:stretch>
            <a:fillRect/>
          </a:stretch>
        </p:blipFill>
        <p:spPr>
          <a:xfrm>
            <a:off x="7066561" y="4167269"/>
            <a:ext cx="1846569" cy="1645380"/>
          </a:xfrm>
          <a:prstGeom prst="rect">
            <a:avLst/>
          </a:prstGeom>
        </p:spPr>
      </p:pic>
    </p:spTree>
    <p:extLst>
      <p:ext uri="{BB962C8B-B14F-4D97-AF65-F5344CB8AC3E}">
        <p14:creationId xmlns:p14="http://schemas.microsoft.com/office/powerpoint/2010/main" val="161534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נְתַרְגֵל קְרִיאַת מִילִים</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sp>
        <p:nvSpPr>
          <p:cNvPr id="17" name="מלבן 16">
            <a:extLst>
              <a:ext uri="{FF2B5EF4-FFF2-40B4-BE49-F238E27FC236}">
                <a16:creationId xmlns:a16="http://schemas.microsoft.com/office/drawing/2014/main" id="{CBE713F0-6934-4DF8-812E-D0025D6A0DFC}"/>
              </a:ext>
            </a:extLst>
          </p:cNvPr>
          <p:cNvSpPr/>
          <p:nvPr/>
        </p:nvSpPr>
        <p:spPr>
          <a:xfrm>
            <a:off x="9314051" y="2212908"/>
            <a:ext cx="2569934" cy="1124282"/>
          </a:xfrm>
          <a:prstGeom prst="rect">
            <a:avLst/>
          </a:prstGeom>
          <a:solidFill>
            <a:schemeClr val="bg1"/>
          </a:solidFill>
        </p:spPr>
        <p:txBody>
          <a:bodyPr wrap="none">
            <a:spAutoFit/>
          </a:bodyPr>
          <a:lstStyle/>
          <a:p>
            <a:pPr algn="r" rtl="1">
              <a:lnSpc>
                <a:spcPct val="107000"/>
              </a:lnSpc>
              <a:spcAft>
                <a:spcPts val="800"/>
              </a:spcAft>
            </a:pPr>
            <a:r>
              <a:rPr lang="he-IL" sz="6600" b="1" dirty="0" err="1">
                <a:solidFill>
                  <a:schemeClr val="accent6">
                    <a:lumMod val="75000"/>
                  </a:schemeClr>
                </a:solidFill>
                <a:latin typeface="Calibri" panose="020F0502020204030204" pitchFamily="34" charset="0"/>
                <a:ea typeface="Calibri" panose="020F0502020204030204" pitchFamily="34" charset="0"/>
              </a:rPr>
              <a:t>כּו</a:t>
            </a:r>
            <a:r>
              <a:rPr lang="he-IL" sz="6600" b="1" dirty="0">
                <a:solidFill>
                  <a:schemeClr val="accent6">
                    <a:lumMod val="75000"/>
                  </a:schemeClr>
                </a:solidFill>
                <a:latin typeface="Calibri" panose="020F0502020204030204" pitchFamily="34" charset="0"/>
                <a:ea typeface="Calibri" panose="020F0502020204030204" pitchFamily="34" charset="0"/>
              </a:rPr>
              <a:t>ֹ</a:t>
            </a:r>
            <a:r>
              <a:rPr lang="he-IL" sz="6600" dirty="0">
                <a:latin typeface="Calibri" panose="020F0502020204030204" pitchFamily="34" charset="0"/>
                <a:ea typeface="Calibri" panose="020F0502020204030204" pitchFamily="34" charset="0"/>
              </a:rPr>
              <a:t> כּוֹבַע</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מלבן 19">
            <a:extLst>
              <a:ext uri="{FF2B5EF4-FFF2-40B4-BE49-F238E27FC236}">
                <a16:creationId xmlns:a16="http://schemas.microsoft.com/office/drawing/2014/main" id="{CAC643ED-0EEC-429D-A575-1DBFCBE55BBC}"/>
              </a:ext>
            </a:extLst>
          </p:cNvPr>
          <p:cNvSpPr/>
          <p:nvPr/>
        </p:nvSpPr>
        <p:spPr>
          <a:xfrm>
            <a:off x="3617831" y="2212908"/>
            <a:ext cx="2400016" cy="1124282"/>
          </a:xfrm>
          <a:prstGeom prst="rect">
            <a:avLst/>
          </a:prstGeom>
          <a:solidFill>
            <a:schemeClr val="bg1"/>
          </a:solidFill>
        </p:spPr>
        <p:txBody>
          <a:bodyPr wrap="none">
            <a:spAutoFit/>
          </a:bodyPr>
          <a:lstStyle/>
          <a:p>
            <a:pPr algn="r" rtl="1">
              <a:lnSpc>
                <a:spcPct val="107000"/>
              </a:lnSpc>
              <a:spcAft>
                <a:spcPts val="800"/>
              </a:spcAft>
            </a:pPr>
            <a:r>
              <a:rPr lang="he-IL" sz="6600" b="1" dirty="0">
                <a:solidFill>
                  <a:schemeClr val="accent6">
                    <a:lumMod val="75000"/>
                  </a:schemeClr>
                </a:solidFill>
                <a:latin typeface="Calibri" panose="020F0502020204030204" pitchFamily="34" charset="0"/>
                <a:ea typeface="Calibri" panose="020F0502020204030204" pitchFamily="34" charset="0"/>
              </a:rPr>
              <a:t>נוֹ</a:t>
            </a:r>
            <a:r>
              <a:rPr lang="he-IL" sz="6600" dirty="0">
                <a:latin typeface="Calibri" panose="020F0502020204030204" pitchFamily="34" charset="0"/>
                <a:ea typeface="Calibri" panose="020F0502020204030204" pitchFamily="34" charset="0"/>
              </a:rPr>
              <a:t> נוֹצָה</a:t>
            </a:r>
            <a:endParaRPr lang="en-US" sz="6600" dirty="0">
              <a:latin typeface="Calibri" panose="020F0502020204030204" pitchFamily="34" charset="0"/>
              <a:ea typeface="Calibri" panose="020F0502020204030204" pitchFamily="34" charset="0"/>
            </a:endParaRPr>
          </a:p>
        </p:txBody>
      </p:sp>
      <p:sp>
        <p:nvSpPr>
          <p:cNvPr id="21" name="מלבן 20">
            <a:extLst>
              <a:ext uri="{FF2B5EF4-FFF2-40B4-BE49-F238E27FC236}">
                <a16:creationId xmlns:a16="http://schemas.microsoft.com/office/drawing/2014/main" id="{7ADAC0F8-B6FD-4D4E-969C-6A5671E2FD6B}"/>
              </a:ext>
            </a:extLst>
          </p:cNvPr>
          <p:cNvSpPr/>
          <p:nvPr/>
        </p:nvSpPr>
        <p:spPr>
          <a:xfrm>
            <a:off x="9249930" y="4528814"/>
            <a:ext cx="2698175" cy="1107996"/>
          </a:xfrm>
          <a:prstGeom prst="rect">
            <a:avLst/>
          </a:prstGeom>
          <a:solidFill>
            <a:schemeClr val="bg1"/>
          </a:solidFill>
        </p:spPr>
        <p:txBody>
          <a:bodyPr wrap="none">
            <a:spAutoFit/>
          </a:bodyPr>
          <a:lstStyle/>
          <a:p>
            <a:r>
              <a:rPr lang="he-IL" sz="6600" b="1" dirty="0">
                <a:solidFill>
                  <a:schemeClr val="accent6">
                    <a:lumMod val="75000"/>
                  </a:schemeClr>
                </a:solidFill>
                <a:latin typeface="Calibri" panose="020F0502020204030204" pitchFamily="34" charset="0"/>
                <a:ea typeface="Calibri" panose="020F0502020204030204" pitchFamily="34" charset="0"/>
              </a:rPr>
              <a:t>מוֹ</a:t>
            </a:r>
            <a:r>
              <a:rPr lang="he-IL" sz="6600" dirty="0">
                <a:latin typeface="Calibri" panose="020F0502020204030204" pitchFamily="34" charset="0"/>
                <a:ea typeface="Calibri" panose="020F0502020204030204" pitchFamily="34" charset="0"/>
              </a:rPr>
              <a:t> מוֹצֵץ</a:t>
            </a:r>
          </a:p>
        </p:txBody>
      </p:sp>
      <p:sp>
        <p:nvSpPr>
          <p:cNvPr id="24" name="מלבן 23">
            <a:extLst>
              <a:ext uri="{FF2B5EF4-FFF2-40B4-BE49-F238E27FC236}">
                <a16:creationId xmlns:a16="http://schemas.microsoft.com/office/drawing/2014/main" id="{8B98CA1C-ECA2-421C-9E2F-521CA23266D7}"/>
              </a:ext>
            </a:extLst>
          </p:cNvPr>
          <p:cNvSpPr/>
          <p:nvPr/>
        </p:nvSpPr>
        <p:spPr>
          <a:xfrm>
            <a:off x="4004155" y="4408302"/>
            <a:ext cx="2013692" cy="1124282"/>
          </a:xfrm>
          <a:prstGeom prst="rect">
            <a:avLst/>
          </a:prstGeom>
          <a:solidFill>
            <a:schemeClr val="bg1"/>
          </a:solidFill>
        </p:spPr>
        <p:txBody>
          <a:bodyPr wrap="none">
            <a:spAutoFit/>
          </a:bodyPr>
          <a:lstStyle/>
          <a:p>
            <a:pPr algn="r" rtl="1">
              <a:lnSpc>
                <a:spcPct val="107000"/>
              </a:lnSpc>
              <a:spcAft>
                <a:spcPts val="800"/>
              </a:spcAft>
            </a:pPr>
            <a:r>
              <a:rPr lang="he-IL" sz="6600" b="1" dirty="0">
                <a:solidFill>
                  <a:schemeClr val="accent6">
                    <a:lumMod val="75000"/>
                  </a:schemeClr>
                </a:solidFill>
                <a:latin typeface="Calibri" panose="020F0502020204030204" pitchFamily="34" charset="0"/>
                <a:ea typeface="Calibri" panose="020F0502020204030204" pitchFamily="34" charset="0"/>
              </a:rPr>
              <a:t>תֺ </a:t>
            </a:r>
            <a:r>
              <a:rPr lang="he-IL" sz="6600" dirty="0" err="1">
                <a:latin typeface="Calibri" panose="020F0502020204030204" pitchFamily="34" charset="0"/>
                <a:ea typeface="Calibri" panose="020F0502020204030204" pitchFamily="34" charset="0"/>
              </a:rPr>
              <a:t>תֺף</a:t>
            </a:r>
            <a:endParaRPr lang="en-US" sz="6600" dirty="0">
              <a:latin typeface="Calibri" panose="020F0502020204030204" pitchFamily="34" charset="0"/>
              <a:ea typeface="Calibri" panose="020F0502020204030204" pitchFamily="34" charset="0"/>
            </a:endParaRPr>
          </a:p>
        </p:txBody>
      </p:sp>
      <p:pic>
        <p:nvPicPr>
          <p:cNvPr id="11" name="תמונה 10" descr="תמונה שמכילה בגדים, כובע, מצנפת&#10;&#10;התיאור נוצר באופן אוטומטי">
            <a:extLst>
              <a:ext uri="{FF2B5EF4-FFF2-40B4-BE49-F238E27FC236}">
                <a16:creationId xmlns:a16="http://schemas.microsoft.com/office/drawing/2014/main" id="{8EFF13D9-A045-4B05-B341-C57EF343E3A3}"/>
              </a:ext>
            </a:extLst>
          </p:cNvPr>
          <p:cNvPicPr/>
          <p:nvPr/>
        </p:nvPicPr>
        <p:blipFill>
          <a:blip r:embed="rId4">
            <a:extLst>
              <a:ext uri="{28A0092B-C50C-407E-A947-70E740481C1C}">
                <a14:useLocalDpi xmlns:a14="http://schemas.microsoft.com/office/drawing/2010/main" val="0"/>
              </a:ext>
            </a:extLst>
          </a:blip>
          <a:stretch>
            <a:fillRect/>
          </a:stretch>
        </p:blipFill>
        <p:spPr>
          <a:xfrm>
            <a:off x="7227768" y="1939773"/>
            <a:ext cx="1524157" cy="1670849"/>
          </a:xfrm>
          <a:prstGeom prst="rect">
            <a:avLst/>
          </a:prstGeom>
        </p:spPr>
      </p:pic>
      <p:pic>
        <p:nvPicPr>
          <p:cNvPr id="12" name="תמונה 11" descr="תמונה שמכילה מבני מתכת&#10;&#10;התיאור נוצר באופן אוטומטי">
            <a:extLst>
              <a:ext uri="{FF2B5EF4-FFF2-40B4-BE49-F238E27FC236}">
                <a16:creationId xmlns:a16="http://schemas.microsoft.com/office/drawing/2014/main" id="{297DECCB-80B6-429A-9805-0CE35B714300}"/>
              </a:ext>
            </a:extLst>
          </p:cNvPr>
          <p:cNvPicPr/>
          <p:nvPr/>
        </p:nvPicPr>
        <p:blipFill>
          <a:blip r:embed="rId5">
            <a:extLst>
              <a:ext uri="{28A0092B-C50C-407E-A947-70E740481C1C}">
                <a14:useLocalDpi xmlns:a14="http://schemas.microsoft.com/office/drawing/2010/main" val="0"/>
              </a:ext>
            </a:extLst>
          </a:blip>
          <a:stretch>
            <a:fillRect/>
          </a:stretch>
        </p:blipFill>
        <p:spPr>
          <a:xfrm>
            <a:off x="7066561" y="4167269"/>
            <a:ext cx="1846569" cy="1645380"/>
          </a:xfrm>
          <a:prstGeom prst="rect">
            <a:avLst/>
          </a:prstGeom>
        </p:spPr>
      </p:pic>
      <p:pic>
        <p:nvPicPr>
          <p:cNvPr id="13" name="תמונה 12">
            <a:extLst>
              <a:ext uri="{FF2B5EF4-FFF2-40B4-BE49-F238E27FC236}">
                <a16:creationId xmlns:a16="http://schemas.microsoft.com/office/drawing/2014/main" id="{FEE733C0-B858-46DC-B17D-A686A998288C}"/>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207919" y="1936917"/>
            <a:ext cx="1873671" cy="1650823"/>
          </a:xfrm>
          <a:prstGeom prst="rect">
            <a:avLst/>
          </a:prstGeom>
        </p:spPr>
      </p:pic>
    </p:spTree>
    <p:extLst>
      <p:ext uri="{BB962C8B-B14F-4D97-AF65-F5344CB8AC3E}">
        <p14:creationId xmlns:p14="http://schemas.microsoft.com/office/powerpoint/2010/main" val="200359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נְתַרְגֵל קְרִיאַת מִילִים</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sp>
        <p:nvSpPr>
          <p:cNvPr id="17" name="מלבן 16">
            <a:extLst>
              <a:ext uri="{FF2B5EF4-FFF2-40B4-BE49-F238E27FC236}">
                <a16:creationId xmlns:a16="http://schemas.microsoft.com/office/drawing/2014/main" id="{CBE713F0-6934-4DF8-812E-D0025D6A0DFC}"/>
              </a:ext>
            </a:extLst>
          </p:cNvPr>
          <p:cNvSpPr/>
          <p:nvPr/>
        </p:nvSpPr>
        <p:spPr>
          <a:xfrm>
            <a:off x="9314051" y="2212908"/>
            <a:ext cx="2569934" cy="1124282"/>
          </a:xfrm>
          <a:prstGeom prst="rect">
            <a:avLst/>
          </a:prstGeom>
          <a:solidFill>
            <a:schemeClr val="bg1"/>
          </a:solidFill>
        </p:spPr>
        <p:txBody>
          <a:bodyPr wrap="none">
            <a:spAutoFit/>
          </a:bodyPr>
          <a:lstStyle/>
          <a:p>
            <a:pPr algn="r" rtl="1">
              <a:lnSpc>
                <a:spcPct val="107000"/>
              </a:lnSpc>
              <a:spcAft>
                <a:spcPts val="800"/>
              </a:spcAft>
            </a:pPr>
            <a:r>
              <a:rPr lang="he-IL" sz="6600" b="1" dirty="0" err="1">
                <a:solidFill>
                  <a:schemeClr val="accent6">
                    <a:lumMod val="75000"/>
                  </a:schemeClr>
                </a:solidFill>
                <a:latin typeface="Calibri" panose="020F0502020204030204" pitchFamily="34" charset="0"/>
                <a:ea typeface="Calibri" panose="020F0502020204030204" pitchFamily="34" charset="0"/>
              </a:rPr>
              <a:t>כּו</a:t>
            </a:r>
            <a:r>
              <a:rPr lang="he-IL" sz="6600" b="1" dirty="0">
                <a:solidFill>
                  <a:schemeClr val="accent6">
                    <a:lumMod val="75000"/>
                  </a:schemeClr>
                </a:solidFill>
                <a:latin typeface="Calibri" panose="020F0502020204030204" pitchFamily="34" charset="0"/>
                <a:ea typeface="Calibri" panose="020F0502020204030204" pitchFamily="34" charset="0"/>
              </a:rPr>
              <a:t>ֹ</a:t>
            </a:r>
            <a:r>
              <a:rPr lang="he-IL" sz="6600" dirty="0">
                <a:latin typeface="Calibri" panose="020F0502020204030204" pitchFamily="34" charset="0"/>
                <a:ea typeface="Calibri" panose="020F0502020204030204" pitchFamily="34" charset="0"/>
              </a:rPr>
              <a:t> כּוֹבַע</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מלבן 19">
            <a:extLst>
              <a:ext uri="{FF2B5EF4-FFF2-40B4-BE49-F238E27FC236}">
                <a16:creationId xmlns:a16="http://schemas.microsoft.com/office/drawing/2014/main" id="{CAC643ED-0EEC-429D-A575-1DBFCBE55BBC}"/>
              </a:ext>
            </a:extLst>
          </p:cNvPr>
          <p:cNvSpPr/>
          <p:nvPr/>
        </p:nvSpPr>
        <p:spPr>
          <a:xfrm>
            <a:off x="3617831" y="2212908"/>
            <a:ext cx="2400016" cy="1124282"/>
          </a:xfrm>
          <a:prstGeom prst="rect">
            <a:avLst/>
          </a:prstGeom>
          <a:solidFill>
            <a:schemeClr val="bg1"/>
          </a:solidFill>
        </p:spPr>
        <p:txBody>
          <a:bodyPr wrap="none">
            <a:spAutoFit/>
          </a:bodyPr>
          <a:lstStyle/>
          <a:p>
            <a:pPr algn="r" rtl="1">
              <a:lnSpc>
                <a:spcPct val="107000"/>
              </a:lnSpc>
              <a:spcAft>
                <a:spcPts val="800"/>
              </a:spcAft>
            </a:pPr>
            <a:r>
              <a:rPr lang="he-IL" sz="6600" b="1" dirty="0">
                <a:solidFill>
                  <a:schemeClr val="accent6">
                    <a:lumMod val="75000"/>
                  </a:schemeClr>
                </a:solidFill>
                <a:latin typeface="Calibri" panose="020F0502020204030204" pitchFamily="34" charset="0"/>
                <a:ea typeface="Calibri" panose="020F0502020204030204" pitchFamily="34" charset="0"/>
              </a:rPr>
              <a:t>נוֹ</a:t>
            </a:r>
            <a:r>
              <a:rPr lang="he-IL" sz="6600" dirty="0">
                <a:latin typeface="Calibri" panose="020F0502020204030204" pitchFamily="34" charset="0"/>
                <a:ea typeface="Calibri" panose="020F0502020204030204" pitchFamily="34" charset="0"/>
              </a:rPr>
              <a:t> נוֹצָה</a:t>
            </a:r>
            <a:endParaRPr lang="en-US" sz="6600" dirty="0">
              <a:latin typeface="Calibri" panose="020F0502020204030204" pitchFamily="34" charset="0"/>
              <a:ea typeface="Calibri" panose="020F0502020204030204" pitchFamily="34" charset="0"/>
            </a:endParaRPr>
          </a:p>
        </p:txBody>
      </p:sp>
      <p:sp>
        <p:nvSpPr>
          <p:cNvPr id="21" name="מלבן 20">
            <a:extLst>
              <a:ext uri="{FF2B5EF4-FFF2-40B4-BE49-F238E27FC236}">
                <a16:creationId xmlns:a16="http://schemas.microsoft.com/office/drawing/2014/main" id="{7ADAC0F8-B6FD-4D4E-969C-6A5671E2FD6B}"/>
              </a:ext>
            </a:extLst>
          </p:cNvPr>
          <p:cNvSpPr/>
          <p:nvPr/>
        </p:nvSpPr>
        <p:spPr>
          <a:xfrm>
            <a:off x="9249930" y="4528814"/>
            <a:ext cx="2698175" cy="1107996"/>
          </a:xfrm>
          <a:prstGeom prst="rect">
            <a:avLst/>
          </a:prstGeom>
          <a:solidFill>
            <a:schemeClr val="bg1"/>
          </a:solidFill>
        </p:spPr>
        <p:txBody>
          <a:bodyPr wrap="none">
            <a:spAutoFit/>
          </a:bodyPr>
          <a:lstStyle/>
          <a:p>
            <a:r>
              <a:rPr lang="he-IL" sz="6600" b="1" dirty="0">
                <a:solidFill>
                  <a:schemeClr val="accent6">
                    <a:lumMod val="75000"/>
                  </a:schemeClr>
                </a:solidFill>
                <a:latin typeface="Calibri" panose="020F0502020204030204" pitchFamily="34" charset="0"/>
                <a:ea typeface="Calibri" panose="020F0502020204030204" pitchFamily="34" charset="0"/>
              </a:rPr>
              <a:t>מוֹ</a:t>
            </a:r>
            <a:r>
              <a:rPr lang="he-IL" sz="6600" dirty="0">
                <a:latin typeface="Calibri" panose="020F0502020204030204" pitchFamily="34" charset="0"/>
                <a:ea typeface="Calibri" panose="020F0502020204030204" pitchFamily="34" charset="0"/>
              </a:rPr>
              <a:t> מוֹצֵץ</a:t>
            </a:r>
          </a:p>
        </p:txBody>
      </p:sp>
      <p:sp>
        <p:nvSpPr>
          <p:cNvPr id="24" name="מלבן 23">
            <a:extLst>
              <a:ext uri="{FF2B5EF4-FFF2-40B4-BE49-F238E27FC236}">
                <a16:creationId xmlns:a16="http://schemas.microsoft.com/office/drawing/2014/main" id="{8B98CA1C-ECA2-421C-9E2F-521CA23266D7}"/>
              </a:ext>
            </a:extLst>
          </p:cNvPr>
          <p:cNvSpPr/>
          <p:nvPr/>
        </p:nvSpPr>
        <p:spPr>
          <a:xfrm>
            <a:off x="4004155" y="4408302"/>
            <a:ext cx="2013692" cy="1124282"/>
          </a:xfrm>
          <a:prstGeom prst="rect">
            <a:avLst/>
          </a:prstGeom>
          <a:solidFill>
            <a:schemeClr val="bg1"/>
          </a:solidFill>
        </p:spPr>
        <p:txBody>
          <a:bodyPr wrap="none">
            <a:spAutoFit/>
          </a:bodyPr>
          <a:lstStyle/>
          <a:p>
            <a:pPr algn="r" rtl="1">
              <a:lnSpc>
                <a:spcPct val="107000"/>
              </a:lnSpc>
              <a:spcAft>
                <a:spcPts val="800"/>
              </a:spcAft>
            </a:pPr>
            <a:r>
              <a:rPr lang="he-IL" sz="6600" b="1" dirty="0">
                <a:solidFill>
                  <a:schemeClr val="accent6">
                    <a:lumMod val="75000"/>
                  </a:schemeClr>
                </a:solidFill>
                <a:latin typeface="Calibri" panose="020F0502020204030204" pitchFamily="34" charset="0"/>
                <a:ea typeface="Calibri" panose="020F0502020204030204" pitchFamily="34" charset="0"/>
              </a:rPr>
              <a:t>תֺ </a:t>
            </a:r>
            <a:r>
              <a:rPr lang="he-IL" sz="6600" dirty="0" err="1">
                <a:latin typeface="Calibri" panose="020F0502020204030204" pitchFamily="34" charset="0"/>
                <a:ea typeface="Calibri" panose="020F0502020204030204" pitchFamily="34" charset="0"/>
              </a:rPr>
              <a:t>תֺף</a:t>
            </a:r>
            <a:endParaRPr lang="en-US" sz="6600" dirty="0">
              <a:latin typeface="Calibri" panose="020F0502020204030204" pitchFamily="34" charset="0"/>
              <a:ea typeface="Calibri" panose="020F0502020204030204" pitchFamily="34" charset="0"/>
            </a:endParaRPr>
          </a:p>
        </p:txBody>
      </p:sp>
      <p:pic>
        <p:nvPicPr>
          <p:cNvPr id="12" name="תמונה 11" descr="תמונה שמכילה בגדים, כובע, מצנפת&#10;&#10;התיאור נוצר באופן אוטומטי">
            <a:extLst>
              <a:ext uri="{FF2B5EF4-FFF2-40B4-BE49-F238E27FC236}">
                <a16:creationId xmlns:a16="http://schemas.microsoft.com/office/drawing/2014/main" id="{8EFF13D9-A045-4B05-B341-C57EF343E3A3}"/>
              </a:ext>
            </a:extLst>
          </p:cNvPr>
          <p:cNvPicPr/>
          <p:nvPr/>
        </p:nvPicPr>
        <p:blipFill>
          <a:blip r:embed="rId4">
            <a:extLst>
              <a:ext uri="{28A0092B-C50C-407E-A947-70E740481C1C}">
                <a14:useLocalDpi xmlns:a14="http://schemas.microsoft.com/office/drawing/2010/main" val="0"/>
              </a:ext>
            </a:extLst>
          </a:blip>
          <a:stretch>
            <a:fillRect/>
          </a:stretch>
        </p:blipFill>
        <p:spPr>
          <a:xfrm>
            <a:off x="7227768" y="1939773"/>
            <a:ext cx="1524157" cy="1670849"/>
          </a:xfrm>
          <a:prstGeom prst="rect">
            <a:avLst/>
          </a:prstGeom>
        </p:spPr>
      </p:pic>
      <p:pic>
        <p:nvPicPr>
          <p:cNvPr id="13" name="תמונה 12" descr="תמונה שמכילה מבני מתכת&#10;&#10;התיאור נוצר באופן אוטומטי">
            <a:extLst>
              <a:ext uri="{FF2B5EF4-FFF2-40B4-BE49-F238E27FC236}">
                <a16:creationId xmlns:a16="http://schemas.microsoft.com/office/drawing/2014/main" id="{297DECCB-80B6-429A-9805-0CE35B714300}"/>
              </a:ext>
            </a:extLst>
          </p:cNvPr>
          <p:cNvPicPr/>
          <p:nvPr/>
        </p:nvPicPr>
        <p:blipFill>
          <a:blip r:embed="rId5">
            <a:extLst>
              <a:ext uri="{28A0092B-C50C-407E-A947-70E740481C1C}">
                <a14:useLocalDpi xmlns:a14="http://schemas.microsoft.com/office/drawing/2010/main" val="0"/>
              </a:ext>
            </a:extLst>
          </a:blip>
          <a:stretch>
            <a:fillRect/>
          </a:stretch>
        </p:blipFill>
        <p:spPr>
          <a:xfrm>
            <a:off x="7066561" y="4167269"/>
            <a:ext cx="1846569" cy="1645380"/>
          </a:xfrm>
          <a:prstGeom prst="rect">
            <a:avLst/>
          </a:prstGeom>
        </p:spPr>
      </p:pic>
      <p:pic>
        <p:nvPicPr>
          <p:cNvPr id="14" name="תמונה 13">
            <a:extLst>
              <a:ext uri="{FF2B5EF4-FFF2-40B4-BE49-F238E27FC236}">
                <a16:creationId xmlns:a16="http://schemas.microsoft.com/office/drawing/2014/main" id="{FEE733C0-B858-46DC-B17D-A686A998288C}"/>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207919" y="1936917"/>
            <a:ext cx="1873671" cy="1650823"/>
          </a:xfrm>
          <a:prstGeom prst="rect">
            <a:avLst/>
          </a:prstGeom>
        </p:spPr>
      </p:pic>
      <p:pic>
        <p:nvPicPr>
          <p:cNvPr id="15" name="תמונה 14">
            <a:extLst>
              <a:ext uri="{FF2B5EF4-FFF2-40B4-BE49-F238E27FC236}">
                <a16:creationId xmlns:a16="http://schemas.microsoft.com/office/drawing/2014/main" id="{C1030399-D9E5-4B3B-A313-DF0E71F0875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1359076" y="4082118"/>
            <a:ext cx="2258755" cy="1776649"/>
          </a:xfrm>
          <a:prstGeom prst="rect">
            <a:avLst/>
          </a:prstGeom>
        </p:spPr>
      </p:pic>
    </p:spTree>
    <p:extLst>
      <p:ext uri="{BB962C8B-B14F-4D97-AF65-F5344CB8AC3E}">
        <p14:creationId xmlns:p14="http://schemas.microsoft.com/office/powerpoint/2010/main" val="361458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נְתַרְגֵל קְרִיאַת מִילִים</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sp>
        <p:nvSpPr>
          <p:cNvPr id="14" name="מלבן 22">
            <a:extLst>
              <a:ext uri="{FF2B5EF4-FFF2-40B4-BE49-F238E27FC236}">
                <a16:creationId xmlns:a16="http://schemas.microsoft.com/office/drawing/2014/main" id="{75AFCDAD-0B99-4298-A862-C4E2E1C92BC0}"/>
              </a:ext>
            </a:extLst>
          </p:cNvPr>
          <p:cNvSpPr/>
          <p:nvPr/>
        </p:nvSpPr>
        <p:spPr>
          <a:xfrm>
            <a:off x="3086100" y="2623270"/>
            <a:ext cx="5661822" cy="1124282"/>
          </a:xfrm>
          <a:prstGeom prst="rect">
            <a:avLst/>
          </a:prstGeom>
          <a:solidFill>
            <a:schemeClr val="bg1"/>
          </a:solidFill>
        </p:spPr>
        <p:txBody>
          <a:bodyPr wrap="square">
            <a:spAutoFit/>
          </a:bodyPr>
          <a:lstStyle/>
          <a:p>
            <a:pPr algn="r" rtl="1">
              <a:lnSpc>
                <a:spcPct val="107000"/>
              </a:lnSpc>
              <a:spcAft>
                <a:spcPts val="800"/>
              </a:spcAft>
            </a:pPr>
            <a:r>
              <a:rPr lang="he-IL" sz="6600" b="1" dirty="0" err="1">
                <a:solidFill>
                  <a:schemeClr val="accent6">
                    <a:lumMod val="75000"/>
                  </a:schemeClr>
                </a:solidFill>
                <a:latin typeface="Calibri" panose="020F0502020204030204" pitchFamily="34" charset="0"/>
                <a:ea typeface="Calibri" panose="020F0502020204030204" pitchFamily="34" charset="0"/>
              </a:rPr>
              <a:t>שׁו</a:t>
            </a:r>
            <a:r>
              <a:rPr lang="he-IL" sz="6600" b="1" dirty="0">
                <a:solidFill>
                  <a:schemeClr val="accent6">
                    <a:lumMod val="75000"/>
                  </a:schemeClr>
                </a:solidFill>
                <a:latin typeface="Calibri" panose="020F0502020204030204" pitchFamily="34" charset="0"/>
                <a:ea typeface="Calibri" panose="020F0502020204030204" pitchFamily="34" charset="0"/>
              </a:rPr>
              <a:t>ֹ</a:t>
            </a:r>
            <a:r>
              <a:rPr lang="he-IL" sz="6600" b="1" dirty="0">
                <a:latin typeface="Calibri" panose="020F0502020204030204" pitchFamily="34" charset="0"/>
                <a:ea typeface="Calibri" panose="020F0502020204030204" pitchFamily="34" charset="0"/>
              </a:rPr>
              <a:t> </a:t>
            </a:r>
            <a:r>
              <a:rPr lang="he-IL" sz="6600" b="1" dirty="0">
                <a:solidFill>
                  <a:schemeClr val="accent6">
                    <a:lumMod val="75000"/>
                  </a:schemeClr>
                </a:solidFill>
                <a:latin typeface="Calibri" panose="020F0502020204030204" pitchFamily="34" charset="0"/>
                <a:ea typeface="Calibri" panose="020F0502020204030204" pitchFamily="34" charset="0"/>
              </a:rPr>
              <a:t>קוֹ</a:t>
            </a:r>
            <a:r>
              <a:rPr lang="he-IL" sz="6600" b="1" dirty="0">
                <a:latin typeface="Calibri" panose="020F0502020204030204" pitchFamily="34" charset="0"/>
                <a:ea typeface="Calibri" panose="020F0502020204030204" pitchFamily="34" charset="0"/>
              </a:rPr>
              <a:t> שׁוֹקוֹלָד</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500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נְתַרְגֵל קְרִיאַת מִילִים</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sp>
        <p:nvSpPr>
          <p:cNvPr id="14" name="מלבן 22">
            <a:extLst>
              <a:ext uri="{FF2B5EF4-FFF2-40B4-BE49-F238E27FC236}">
                <a16:creationId xmlns:a16="http://schemas.microsoft.com/office/drawing/2014/main" id="{75AFCDAD-0B99-4298-A862-C4E2E1C92BC0}"/>
              </a:ext>
            </a:extLst>
          </p:cNvPr>
          <p:cNvSpPr/>
          <p:nvPr/>
        </p:nvSpPr>
        <p:spPr>
          <a:xfrm>
            <a:off x="3086100" y="2623270"/>
            <a:ext cx="5661822" cy="1124282"/>
          </a:xfrm>
          <a:prstGeom prst="rect">
            <a:avLst/>
          </a:prstGeom>
          <a:solidFill>
            <a:schemeClr val="bg1"/>
          </a:solidFill>
        </p:spPr>
        <p:txBody>
          <a:bodyPr wrap="square">
            <a:spAutoFit/>
          </a:bodyPr>
          <a:lstStyle/>
          <a:p>
            <a:pPr algn="r" rtl="1">
              <a:lnSpc>
                <a:spcPct val="107000"/>
              </a:lnSpc>
              <a:spcAft>
                <a:spcPts val="800"/>
              </a:spcAft>
            </a:pPr>
            <a:r>
              <a:rPr lang="he-IL" sz="6600" b="1" dirty="0" err="1">
                <a:solidFill>
                  <a:schemeClr val="accent6">
                    <a:lumMod val="75000"/>
                  </a:schemeClr>
                </a:solidFill>
                <a:latin typeface="Calibri" panose="020F0502020204030204" pitchFamily="34" charset="0"/>
                <a:ea typeface="Calibri" panose="020F0502020204030204" pitchFamily="34" charset="0"/>
              </a:rPr>
              <a:t>שׁו</a:t>
            </a:r>
            <a:r>
              <a:rPr lang="he-IL" sz="6600" b="1" dirty="0">
                <a:solidFill>
                  <a:schemeClr val="accent6">
                    <a:lumMod val="75000"/>
                  </a:schemeClr>
                </a:solidFill>
                <a:latin typeface="Calibri" panose="020F0502020204030204" pitchFamily="34" charset="0"/>
                <a:ea typeface="Calibri" panose="020F0502020204030204" pitchFamily="34" charset="0"/>
              </a:rPr>
              <a:t>ֹ</a:t>
            </a:r>
            <a:r>
              <a:rPr lang="he-IL" sz="6600" b="1" dirty="0">
                <a:latin typeface="Calibri" panose="020F0502020204030204" pitchFamily="34" charset="0"/>
                <a:ea typeface="Calibri" panose="020F0502020204030204" pitchFamily="34" charset="0"/>
              </a:rPr>
              <a:t> </a:t>
            </a:r>
            <a:r>
              <a:rPr lang="he-IL" sz="6600" b="1" dirty="0">
                <a:solidFill>
                  <a:schemeClr val="accent6">
                    <a:lumMod val="75000"/>
                  </a:schemeClr>
                </a:solidFill>
                <a:latin typeface="Calibri" panose="020F0502020204030204" pitchFamily="34" charset="0"/>
                <a:ea typeface="Calibri" panose="020F0502020204030204" pitchFamily="34" charset="0"/>
              </a:rPr>
              <a:t>קוֹ</a:t>
            </a:r>
            <a:r>
              <a:rPr lang="he-IL" sz="6600" b="1" dirty="0">
                <a:latin typeface="Calibri" panose="020F0502020204030204" pitchFamily="34" charset="0"/>
                <a:ea typeface="Calibri" panose="020F0502020204030204" pitchFamily="34" charset="0"/>
              </a:rPr>
              <a:t> שׁוֹקוֹלָד</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תמונה 5">
            <a:extLst>
              <a:ext uri="{FF2B5EF4-FFF2-40B4-BE49-F238E27FC236}">
                <a16:creationId xmlns:a16="http://schemas.microsoft.com/office/drawing/2014/main" id="{8BE4EDCF-AB24-46A6-84B9-9E138F0A1B7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0" r="100000">
                        <a14:backgroundMark x1="86667" y1="79167" x2="86667" y2="79167"/>
                        <a14:backgroundMark x1="9667" y1="85119" x2="9667" y2="85119"/>
                        <a14:backgroundMark x1="29000" y1="5357" x2="29000" y2="5357"/>
                      </a14:backgroundRemoval>
                    </a14:imgEffect>
                  </a14:imgLayer>
                </a14:imgProps>
              </a:ext>
            </a:extLst>
          </a:blip>
          <a:srcRect l="481" r="481"/>
          <a:stretch/>
        </p:blipFill>
        <p:spPr>
          <a:xfrm>
            <a:off x="4705011" y="4276214"/>
            <a:ext cx="2516579" cy="1422964"/>
          </a:xfrm>
          <a:prstGeom prst="rect">
            <a:avLst/>
          </a:prstGeom>
        </p:spPr>
      </p:pic>
    </p:spTree>
    <p:extLst>
      <p:ext uri="{BB962C8B-B14F-4D97-AF65-F5344CB8AC3E}">
        <p14:creationId xmlns:p14="http://schemas.microsoft.com/office/powerpoint/2010/main" val="67067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34307E-0275-6B47-A11B-F281A1993B96}"/>
              </a:ext>
            </a:extLst>
          </p:cNvPr>
          <p:cNvPicPr>
            <a:picLocks noChangeAspect="1"/>
          </p:cNvPicPr>
          <p:nvPr/>
        </p:nvPicPr>
        <p:blipFill>
          <a:blip r:embed="rId3"/>
          <a:stretch>
            <a:fillRect/>
          </a:stretch>
        </p:blipFill>
        <p:spPr>
          <a:xfrm>
            <a:off x="10052130" y="5414098"/>
            <a:ext cx="1303258" cy="1279776"/>
          </a:xfrm>
          <a:prstGeom prst="rect">
            <a:avLst/>
          </a:prstGeom>
        </p:spPr>
      </p:pic>
      <p:sp>
        <p:nvSpPr>
          <p:cNvPr id="4" name="Title 3">
            <a:extLst>
              <a:ext uri="{FF2B5EF4-FFF2-40B4-BE49-F238E27FC236}">
                <a16:creationId xmlns:a16="http://schemas.microsoft.com/office/drawing/2014/main" id="{E68CDB7D-7B3E-EF45-982F-5AD116333E56}"/>
              </a:ext>
            </a:extLst>
          </p:cNvPr>
          <p:cNvSpPr>
            <a:spLocks noGrp="1"/>
          </p:cNvSpPr>
          <p:nvPr>
            <p:ph type="title"/>
          </p:nvPr>
        </p:nvSpPr>
        <p:spPr/>
        <p:txBody>
          <a:bodyPr>
            <a:normAutofit/>
          </a:bodyPr>
          <a:lstStyle/>
          <a:p>
            <a:r>
              <a:rPr lang="he-IL" sz="4800" dirty="0">
                <a:cs typeface="+mn-cs"/>
              </a:rPr>
              <a:t>מָה לְהָבִיא לַשִׁיעוּר?</a:t>
            </a:r>
            <a:endParaRPr lang="x-none" sz="4800" dirty="0">
              <a:cs typeface="+mn-cs"/>
            </a:endParaRPr>
          </a:p>
        </p:txBody>
      </p:sp>
      <p:pic>
        <p:nvPicPr>
          <p:cNvPr id="10" name="Picture 9">
            <a:extLst>
              <a:ext uri="{FF2B5EF4-FFF2-40B4-BE49-F238E27FC236}">
                <a16:creationId xmlns:a16="http://schemas.microsoft.com/office/drawing/2014/main" id="{33C28D9B-BA5F-F04F-8240-A12D837047E4}"/>
              </a:ext>
            </a:extLst>
          </p:cNvPr>
          <p:cNvPicPr>
            <a:picLocks noChangeAspect="1"/>
          </p:cNvPicPr>
          <p:nvPr/>
        </p:nvPicPr>
        <p:blipFill>
          <a:blip r:embed="rId4"/>
          <a:stretch>
            <a:fillRect/>
          </a:stretch>
        </p:blipFill>
        <p:spPr>
          <a:xfrm rot="20623611">
            <a:off x="9423830" y="4647014"/>
            <a:ext cx="1280055" cy="1700579"/>
          </a:xfrm>
          <a:prstGeom prst="rect">
            <a:avLst/>
          </a:prstGeom>
        </p:spPr>
      </p:pic>
      <p:pic>
        <p:nvPicPr>
          <p:cNvPr id="12" name="Picture 5" descr="https://lh4.googleusercontent.com/8FRkycPXoj7UiB9dvl8WfvE_rPOmNvworJ3hEUUExH908Pyx1w8Shtg70_9YIyrxXZu2Q5tvXMslWX6PBLNTleMKYZ5Wgwd4UNNj4iBwA-K5B6WNBJ5WFRNSOF3busg5">
            <a:extLst>
              <a:ext uri="{FF2B5EF4-FFF2-40B4-BE49-F238E27FC236}">
                <a16:creationId xmlns:a16="http://schemas.microsoft.com/office/drawing/2014/main" id="{A59DF638-BBDF-4FF6-8918-42D9A5F05B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596" y="2621587"/>
            <a:ext cx="1491435" cy="1861611"/>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descr="תמונה שמכילה בניין&#10;&#10;התיאור נוצר באופן אוטומטי">
            <a:extLst>
              <a:ext uri="{FF2B5EF4-FFF2-40B4-BE49-F238E27FC236}">
                <a16:creationId xmlns:a16="http://schemas.microsoft.com/office/drawing/2014/main" id="{224E1407-CDE9-4821-8ABB-6AABCCD897A4}"/>
              </a:ext>
            </a:extLst>
          </p:cNvPr>
          <p:cNvPicPr>
            <a:picLocks noChangeAspect="1"/>
          </p:cNvPicPr>
          <p:nvPr/>
        </p:nvPicPr>
        <p:blipFill>
          <a:blip r:embed="rId6"/>
          <a:stretch>
            <a:fillRect/>
          </a:stretch>
        </p:blipFill>
        <p:spPr>
          <a:xfrm>
            <a:off x="553596" y="4695604"/>
            <a:ext cx="1491435" cy="1991143"/>
          </a:xfrm>
          <a:prstGeom prst="rect">
            <a:avLst/>
          </a:prstGeom>
        </p:spPr>
      </p:pic>
      <p:pic>
        <p:nvPicPr>
          <p:cNvPr id="6" name="תמונה 5">
            <a:extLst>
              <a:ext uri="{FF2B5EF4-FFF2-40B4-BE49-F238E27FC236}">
                <a16:creationId xmlns:a16="http://schemas.microsoft.com/office/drawing/2014/main" id="{267FACBA-A7E9-4EF0-A543-4C58BA1D77D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553596" y="420702"/>
            <a:ext cx="1548715" cy="1933968"/>
          </a:xfrm>
          <a:prstGeom prst="rect">
            <a:avLst/>
          </a:prstGeom>
        </p:spPr>
      </p:pic>
      <p:sp>
        <p:nvSpPr>
          <p:cNvPr id="2" name="TextBox 1"/>
          <p:cNvSpPr txBox="1"/>
          <p:nvPr/>
        </p:nvSpPr>
        <p:spPr>
          <a:xfrm>
            <a:off x="2261937" y="829907"/>
            <a:ext cx="3835651" cy="923330"/>
          </a:xfrm>
          <a:prstGeom prst="rect">
            <a:avLst/>
          </a:prstGeom>
          <a:noFill/>
        </p:spPr>
        <p:txBody>
          <a:bodyPr wrap="square" rtlCol="0">
            <a:spAutoFit/>
          </a:bodyPr>
          <a:lstStyle/>
          <a:p>
            <a:pPr algn="ctr" rtl="1"/>
            <a:r>
              <a:rPr lang="he-IL" sz="5400" dirty="0"/>
              <a:t>עִיפָּרוֹן</a:t>
            </a:r>
            <a:endParaRPr lang="en-US" sz="5400" dirty="0"/>
          </a:p>
        </p:txBody>
      </p:sp>
      <p:sp>
        <p:nvSpPr>
          <p:cNvPr id="11" name="TextBox 10"/>
          <p:cNvSpPr txBox="1"/>
          <p:nvPr/>
        </p:nvSpPr>
        <p:spPr>
          <a:xfrm>
            <a:off x="2261936" y="2746938"/>
            <a:ext cx="3835651" cy="923330"/>
          </a:xfrm>
          <a:prstGeom prst="rect">
            <a:avLst/>
          </a:prstGeom>
          <a:noFill/>
        </p:spPr>
        <p:txBody>
          <a:bodyPr wrap="square" rtlCol="0">
            <a:spAutoFit/>
          </a:bodyPr>
          <a:lstStyle/>
          <a:p>
            <a:pPr algn="ctr" rtl="1"/>
            <a:r>
              <a:rPr lang="he-IL" sz="5400" dirty="0"/>
              <a:t>צְבָעִים</a:t>
            </a:r>
            <a:endParaRPr lang="en-US" sz="5400" dirty="0"/>
          </a:p>
        </p:txBody>
      </p:sp>
      <p:sp>
        <p:nvSpPr>
          <p:cNvPr id="13" name="TextBox 12"/>
          <p:cNvSpPr txBox="1"/>
          <p:nvPr/>
        </p:nvSpPr>
        <p:spPr>
          <a:xfrm>
            <a:off x="2261937" y="5157500"/>
            <a:ext cx="3835651" cy="923330"/>
          </a:xfrm>
          <a:prstGeom prst="rect">
            <a:avLst/>
          </a:prstGeom>
          <a:noFill/>
        </p:spPr>
        <p:txBody>
          <a:bodyPr wrap="square" rtlCol="0">
            <a:spAutoFit/>
          </a:bodyPr>
          <a:lstStyle/>
          <a:p>
            <a:pPr algn="ctr" rtl="1"/>
            <a:r>
              <a:rPr lang="he-IL" sz="5400" dirty="0"/>
              <a:t>דַף </a:t>
            </a:r>
            <a:endParaRPr lang="en-US" sz="5400" dirty="0"/>
          </a:p>
        </p:txBody>
      </p:sp>
    </p:spTree>
    <p:extLst>
      <p:ext uri="{BB962C8B-B14F-4D97-AF65-F5344CB8AC3E}">
        <p14:creationId xmlns:p14="http://schemas.microsoft.com/office/powerpoint/2010/main" val="135636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416611" y="617071"/>
            <a:ext cx="8280000" cy="889111"/>
          </a:xfrm>
        </p:spPr>
        <p:txBody>
          <a:bodyPr>
            <a:normAutofit fontScale="90000"/>
          </a:bodyPr>
          <a:lstStyle/>
          <a:p>
            <a:r>
              <a:rPr lang="he-IL" b="1" dirty="0"/>
              <a:t>ִִ</a:t>
            </a:r>
            <a:r>
              <a:rPr lang="he-IL" sz="6000" b="1" dirty="0"/>
              <a:t>מִי יִיכָּנֵס אֶל גַן הַחַיוֹת?</a:t>
            </a:r>
            <a:endParaRPr lang="x-none" sz="6000"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11" name="תמונה 10" descr="תמונה שמכילה חיה, ציפור, עוף&#10;&#10;התיאור נוצר באופן אוטומטי">
            <a:extLst>
              <a:ext uri="{FF2B5EF4-FFF2-40B4-BE49-F238E27FC236}">
                <a16:creationId xmlns:a16="http://schemas.microsoft.com/office/drawing/2014/main" id="{7680BA84-5519-46B3-B7A3-A2D5E3D8415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backgroundMark x1="71333" y1="48810" x2="71333" y2="48810"/>
                      </a14:backgroundRemoval>
                    </a14:imgEffect>
                  </a14:imgLayer>
                </a14:imgProps>
              </a:ext>
            </a:extLst>
          </a:blip>
          <a:stretch>
            <a:fillRect/>
          </a:stretch>
        </p:blipFill>
        <p:spPr>
          <a:xfrm>
            <a:off x="6777980" y="5367587"/>
            <a:ext cx="2602704" cy="1457515"/>
          </a:xfrm>
          <a:prstGeom prst="rect">
            <a:avLst/>
          </a:prstGeom>
        </p:spPr>
      </p:pic>
      <p:pic>
        <p:nvPicPr>
          <p:cNvPr id="15" name="תמונה 14" descr="תמונה שמכילה דוב, חוץ, חיה, יונק&#10;&#10;התיאור נוצר באופן אוטומטי">
            <a:extLst>
              <a:ext uri="{FF2B5EF4-FFF2-40B4-BE49-F238E27FC236}">
                <a16:creationId xmlns:a16="http://schemas.microsoft.com/office/drawing/2014/main" id="{97B95F33-D189-4067-BCCB-792BD55555C6}"/>
              </a:ext>
            </a:extLst>
          </p:cNvPr>
          <p:cNvPicPr>
            <a:picLocks noChangeAspect="1"/>
          </p:cNvPicPr>
          <p:nvPr/>
        </p:nvPicPr>
        <p:blipFill>
          <a:blip r:embed="rId6"/>
          <a:stretch>
            <a:fillRect/>
          </a:stretch>
        </p:blipFill>
        <p:spPr>
          <a:xfrm>
            <a:off x="1461058" y="1884584"/>
            <a:ext cx="2429295" cy="2014537"/>
          </a:xfrm>
          <a:prstGeom prst="rect">
            <a:avLst/>
          </a:prstGeom>
        </p:spPr>
      </p:pic>
      <p:pic>
        <p:nvPicPr>
          <p:cNvPr id="17" name="תמונה 16" descr="תמונה שמכילה מים, חוץ, יונק, חיה&#10;&#10;התיאור נוצר באופן אוטומטי">
            <a:extLst>
              <a:ext uri="{FF2B5EF4-FFF2-40B4-BE49-F238E27FC236}">
                <a16:creationId xmlns:a16="http://schemas.microsoft.com/office/drawing/2014/main" id="{407C1FFD-782D-4322-B3A9-0C55CDFCC25B}"/>
              </a:ext>
            </a:extLst>
          </p:cNvPr>
          <p:cNvPicPr>
            <a:picLocks noChangeAspect="1"/>
          </p:cNvPicPr>
          <p:nvPr/>
        </p:nvPicPr>
        <p:blipFill>
          <a:blip r:embed="rId7"/>
          <a:stretch>
            <a:fillRect/>
          </a:stretch>
        </p:blipFill>
        <p:spPr>
          <a:xfrm>
            <a:off x="4093959" y="3272282"/>
            <a:ext cx="2577802" cy="1906191"/>
          </a:xfrm>
          <a:prstGeom prst="rect">
            <a:avLst/>
          </a:prstGeom>
        </p:spPr>
      </p:pic>
      <p:pic>
        <p:nvPicPr>
          <p:cNvPr id="19" name="תמונה 18" descr="תמונה שמכילה פרה, עמידה, יונק, לבן&#10;&#10;התיאור נוצר באופן אוטומטי">
            <a:extLst>
              <a:ext uri="{FF2B5EF4-FFF2-40B4-BE49-F238E27FC236}">
                <a16:creationId xmlns:a16="http://schemas.microsoft.com/office/drawing/2014/main" id="{4A475017-1BF5-4A2A-BC2F-3FFCB14CCFB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100000" l="0" r="99234"/>
                    </a14:imgEffect>
                  </a14:imgLayer>
                </a14:imgProps>
              </a:ext>
            </a:extLst>
          </a:blip>
          <a:stretch>
            <a:fillRect/>
          </a:stretch>
        </p:blipFill>
        <p:spPr>
          <a:xfrm>
            <a:off x="4176517" y="5132875"/>
            <a:ext cx="2288452" cy="1692227"/>
          </a:xfrm>
          <a:prstGeom prst="rect">
            <a:avLst/>
          </a:prstGeom>
        </p:spPr>
      </p:pic>
      <p:pic>
        <p:nvPicPr>
          <p:cNvPr id="21" name="תמונה 20" descr="תמונה שמכילה חיה, דשא, יונק, חוץ&#10;&#10;התיאור נוצר באופן אוטומטי">
            <a:extLst>
              <a:ext uri="{FF2B5EF4-FFF2-40B4-BE49-F238E27FC236}">
                <a16:creationId xmlns:a16="http://schemas.microsoft.com/office/drawing/2014/main" id="{957C42B1-420E-4DCD-B930-EC0EDCD74634}"/>
              </a:ext>
            </a:extLst>
          </p:cNvPr>
          <p:cNvPicPr>
            <a:picLocks noChangeAspect="1"/>
          </p:cNvPicPr>
          <p:nvPr/>
        </p:nvPicPr>
        <p:blipFill>
          <a:blip r:embed="rId10"/>
          <a:stretch>
            <a:fillRect/>
          </a:stretch>
        </p:blipFill>
        <p:spPr>
          <a:xfrm>
            <a:off x="4075501" y="1636586"/>
            <a:ext cx="2604559" cy="1458553"/>
          </a:xfrm>
          <a:prstGeom prst="rect">
            <a:avLst/>
          </a:prstGeom>
        </p:spPr>
      </p:pic>
      <p:pic>
        <p:nvPicPr>
          <p:cNvPr id="23" name="תמונה 22" descr="תמונה שמכילה חתול, ישיבה, חיה, יונק&#10;&#10;התיאור נוצר באופן אוטומטי">
            <a:extLst>
              <a:ext uri="{FF2B5EF4-FFF2-40B4-BE49-F238E27FC236}">
                <a16:creationId xmlns:a16="http://schemas.microsoft.com/office/drawing/2014/main" id="{34CD21F8-E25E-472C-91F3-4DA7F9B29B13}"/>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backgroundMark x1="17818" y1="39344" x2="17818" y2="39344"/>
                      </a14:backgroundRemoval>
                    </a14:imgEffect>
                  </a14:imgLayer>
                </a14:imgProps>
              </a:ext>
            </a:extLst>
          </a:blip>
          <a:stretch>
            <a:fillRect/>
          </a:stretch>
        </p:blipFill>
        <p:spPr>
          <a:xfrm>
            <a:off x="940684" y="4406060"/>
            <a:ext cx="3064913" cy="2039561"/>
          </a:xfrm>
          <a:prstGeom prst="rect">
            <a:avLst/>
          </a:prstGeom>
        </p:spPr>
      </p:pic>
      <p:pic>
        <p:nvPicPr>
          <p:cNvPr id="25" name="תמונה 24" descr="תמונה שמכילה דשא, כלב, חוץ, יונק&#10;&#10;התיאור נוצר באופן אוטומטי">
            <a:extLst>
              <a:ext uri="{FF2B5EF4-FFF2-40B4-BE49-F238E27FC236}">
                <a16:creationId xmlns:a16="http://schemas.microsoft.com/office/drawing/2014/main" id="{C5495D5D-C1A5-462F-80BC-308981A60D15}"/>
              </a:ext>
            </a:extLst>
          </p:cNvPr>
          <p:cNvPicPr>
            <a:picLocks noChangeAspect="1"/>
          </p:cNvPicPr>
          <p:nvPr/>
        </p:nvPicPr>
        <p:blipFill>
          <a:blip r:embed="rId13"/>
          <a:stretch>
            <a:fillRect/>
          </a:stretch>
        </p:blipFill>
        <p:spPr>
          <a:xfrm>
            <a:off x="9470231" y="3906468"/>
            <a:ext cx="2619375" cy="1752600"/>
          </a:xfrm>
          <a:prstGeom prst="rect">
            <a:avLst/>
          </a:prstGeom>
        </p:spPr>
      </p:pic>
      <p:pic>
        <p:nvPicPr>
          <p:cNvPr id="27" name="תמונה 26" descr="תמונה שמכילה יונק, חיה, סוס, חום&#10;&#10;התיאור נוצר באופן אוטומטי">
            <a:extLst>
              <a:ext uri="{FF2B5EF4-FFF2-40B4-BE49-F238E27FC236}">
                <a16:creationId xmlns:a16="http://schemas.microsoft.com/office/drawing/2014/main" id="{F329D732-DEC6-41AA-A00A-F334FCFF0340}"/>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778" b="100000" l="0" r="100000">
                        <a14:backgroundMark x1="77333" y1="71556" x2="77333" y2="71556"/>
                      </a14:backgroundRemoval>
                    </a14:imgEffect>
                  </a14:imgLayer>
                </a14:imgProps>
              </a:ext>
            </a:extLst>
          </a:blip>
          <a:stretch>
            <a:fillRect/>
          </a:stretch>
        </p:blipFill>
        <p:spPr>
          <a:xfrm>
            <a:off x="9825036" y="1668462"/>
            <a:ext cx="2143125" cy="2143125"/>
          </a:xfrm>
          <a:prstGeom prst="rect">
            <a:avLst/>
          </a:prstGeom>
        </p:spPr>
      </p:pic>
      <p:pic>
        <p:nvPicPr>
          <p:cNvPr id="7" name="תמונה 6" descr="תמונה שמכילה חיה, יונק, קוף, ישיבה&#10;&#10;התיאור נוצר באופן אוטומטי">
            <a:extLst>
              <a:ext uri="{FF2B5EF4-FFF2-40B4-BE49-F238E27FC236}">
                <a16:creationId xmlns:a16="http://schemas.microsoft.com/office/drawing/2014/main" id="{8C230480-DC10-4730-B78C-7D034AF7BD4D}"/>
              </a:ext>
            </a:extLst>
          </p:cNvPr>
          <p:cNvPicPr>
            <a:picLocks noChangeAspect="1"/>
          </p:cNvPicPr>
          <p:nvPr/>
        </p:nvPicPr>
        <p:blipFill>
          <a:blip r:embed="rId16"/>
          <a:stretch>
            <a:fillRect/>
          </a:stretch>
        </p:blipFill>
        <p:spPr>
          <a:xfrm>
            <a:off x="6761308" y="3534523"/>
            <a:ext cx="2619375" cy="1743075"/>
          </a:xfrm>
          <a:prstGeom prst="rect">
            <a:avLst/>
          </a:prstGeom>
        </p:spPr>
      </p:pic>
      <p:sp>
        <p:nvSpPr>
          <p:cNvPr id="4" name="TextBox 3"/>
          <p:cNvSpPr txBox="1"/>
          <p:nvPr/>
        </p:nvSpPr>
        <p:spPr>
          <a:xfrm>
            <a:off x="285750" y="2572996"/>
            <a:ext cx="971702" cy="1326125"/>
          </a:xfrm>
          <a:prstGeom prst="rect">
            <a:avLst/>
          </a:prstGeom>
          <a:noFill/>
        </p:spPr>
        <p:txBody>
          <a:bodyPr wrap="square" rtlCol="0">
            <a:spAutoFit/>
          </a:bodyPr>
          <a:lstStyle/>
          <a:p>
            <a:endParaRPr lang="en-US" dirty="0"/>
          </a:p>
        </p:txBody>
      </p:sp>
      <p:pic>
        <p:nvPicPr>
          <p:cNvPr id="9" name="תמונה 8" descr="תמונה שמכילה חיה, ציפור, חוץ, ישיבה&#10;&#10;התיאור נוצר באופן אוטומטי">
            <a:extLst>
              <a:ext uri="{FF2B5EF4-FFF2-40B4-BE49-F238E27FC236}">
                <a16:creationId xmlns:a16="http://schemas.microsoft.com/office/drawing/2014/main" id="{71FBB5A5-2228-4D01-AA5E-073CC75FB5E0}"/>
              </a:ext>
            </a:extLst>
          </p:cNvPr>
          <p:cNvPicPr>
            <a:picLocks noChangeAspect="1"/>
          </p:cNvPicPr>
          <p:nvPr/>
        </p:nvPicPr>
        <p:blipFill>
          <a:blip r:embed="rId17"/>
          <a:stretch>
            <a:fillRect/>
          </a:stretch>
        </p:blipFill>
        <p:spPr>
          <a:xfrm>
            <a:off x="6716718" y="1679297"/>
            <a:ext cx="2714625" cy="1685925"/>
          </a:xfrm>
          <a:prstGeom prst="rect">
            <a:avLst/>
          </a:prstGeom>
        </p:spPr>
      </p:pic>
    </p:spTree>
    <p:extLst>
      <p:ext uri="{BB962C8B-B14F-4D97-AF65-F5344CB8AC3E}">
        <p14:creationId xmlns:p14="http://schemas.microsoft.com/office/powerpoint/2010/main" val="277906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416611" y="617071"/>
            <a:ext cx="8280000" cy="889111"/>
          </a:xfrm>
        </p:spPr>
        <p:txBody>
          <a:bodyPr>
            <a:normAutofit fontScale="90000"/>
          </a:bodyPr>
          <a:lstStyle/>
          <a:p>
            <a:r>
              <a:rPr lang="he-IL" b="1" dirty="0"/>
              <a:t>ִִ</a:t>
            </a:r>
            <a:r>
              <a:rPr lang="he-IL" sz="6000" b="1" dirty="0"/>
              <a:t>מִי יִיכָּנֵס אֶל גַן הַחַיוֹת?</a:t>
            </a:r>
            <a:endParaRPr lang="x-none" sz="6000"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11" name="תמונה 10" descr="תמונה שמכילה חיה, ציפור, עוף&#10;&#10;התיאור נוצר באופן אוטומטי">
            <a:extLst>
              <a:ext uri="{FF2B5EF4-FFF2-40B4-BE49-F238E27FC236}">
                <a16:creationId xmlns:a16="http://schemas.microsoft.com/office/drawing/2014/main" id="{7680BA84-5519-46B3-B7A3-A2D5E3D8415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backgroundMark x1="84333" y1="54762" x2="84333" y2="54762"/>
                      </a14:backgroundRemoval>
                    </a14:imgEffect>
                  </a14:imgLayer>
                </a14:imgProps>
              </a:ext>
            </a:extLst>
          </a:blip>
          <a:stretch>
            <a:fillRect/>
          </a:stretch>
        </p:blipFill>
        <p:spPr>
          <a:xfrm>
            <a:off x="6777980" y="5367587"/>
            <a:ext cx="2602704" cy="1457515"/>
          </a:xfrm>
          <a:prstGeom prst="rect">
            <a:avLst/>
          </a:prstGeom>
        </p:spPr>
      </p:pic>
      <p:pic>
        <p:nvPicPr>
          <p:cNvPr id="15" name="תמונה 14" descr="תמונה שמכילה דוב, חוץ, חיה, יונק&#10;&#10;התיאור נוצר באופן אוטומטי">
            <a:extLst>
              <a:ext uri="{FF2B5EF4-FFF2-40B4-BE49-F238E27FC236}">
                <a16:creationId xmlns:a16="http://schemas.microsoft.com/office/drawing/2014/main" id="{97B95F33-D189-4067-BCCB-792BD55555C6}"/>
              </a:ext>
            </a:extLst>
          </p:cNvPr>
          <p:cNvPicPr>
            <a:picLocks noChangeAspect="1"/>
          </p:cNvPicPr>
          <p:nvPr/>
        </p:nvPicPr>
        <p:blipFill>
          <a:blip r:embed="rId6"/>
          <a:stretch>
            <a:fillRect/>
          </a:stretch>
        </p:blipFill>
        <p:spPr>
          <a:xfrm>
            <a:off x="1461058" y="1884584"/>
            <a:ext cx="2429295" cy="2014537"/>
          </a:xfrm>
          <a:prstGeom prst="rect">
            <a:avLst/>
          </a:prstGeom>
        </p:spPr>
      </p:pic>
      <p:pic>
        <p:nvPicPr>
          <p:cNvPr id="17" name="תמונה 16" descr="תמונה שמכילה מים, חוץ, יונק, חיה&#10;&#10;התיאור נוצר באופן אוטומטי">
            <a:extLst>
              <a:ext uri="{FF2B5EF4-FFF2-40B4-BE49-F238E27FC236}">
                <a16:creationId xmlns:a16="http://schemas.microsoft.com/office/drawing/2014/main" id="{407C1FFD-782D-4322-B3A9-0C55CDFCC25B}"/>
              </a:ext>
            </a:extLst>
          </p:cNvPr>
          <p:cNvPicPr>
            <a:picLocks noChangeAspect="1"/>
          </p:cNvPicPr>
          <p:nvPr/>
        </p:nvPicPr>
        <p:blipFill>
          <a:blip r:embed="rId7"/>
          <a:stretch>
            <a:fillRect/>
          </a:stretch>
        </p:blipFill>
        <p:spPr>
          <a:xfrm>
            <a:off x="4093959" y="3272282"/>
            <a:ext cx="2577802" cy="1906191"/>
          </a:xfrm>
          <a:prstGeom prst="rect">
            <a:avLst/>
          </a:prstGeom>
        </p:spPr>
      </p:pic>
      <p:pic>
        <p:nvPicPr>
          <p:cNvPr id="19" name="תמונה 18" descr="תמונה שמכילה פרה, עמידה, יונק, לבן&#10;&#10;התיאור נוצר באופן אוטומטי">
            <a:extLst>
              <a:ext uri="{FF2B5EF4-FFF2-40B4-BE49-F238E27FC236}">
                <a16:creationId xmlns:a16="http://schemas.microsoft.com/office/drawing/2014/main" id="{4A475017-1BF5-4A2A-BC2F-3FFCB14CCFB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18" b="98964" l="0" r="100000">
                        <a14:backgroundMark x1="80077" y1="76684" x2="80077" y2="76684"/>
                      </a14:backgroundRemoval>
                    </a14:imgEffect>
                  </a14:imgLayer>
                </a14:imgProps>
              </a:ext>
            </a:extLst>
          </a:blip>
          <a:stretch>
            <a:fillRect/>
          </a:stretch>
        </p:blipFill>
        <p:spPr>
          <a:xfrm>
            <a:off x="4176517" y="5132875"/>
            <a:ext cx="2288452" cy="1692227"/>
          </a:xfrm>
          <a:prstGeom prst="rect">
            <a:avLst/>
          </a:prstGeom>
        </p:spPr>
      </p:pic>
      <p:pic>
        <p:nvPicPr>
          <p:cNvPr id="21" name="תמונה 20" descr="תמונה שמכילה חיה, דשא, יונק, חוץ&#10;&#10;התיאור נוצר באופן אוטומטי">
            <a:extLst>
              <a:ext uri="{FF2B5EF4-FFF2-40B4-BE49-F238E27FC236}">
                <a16:creationId xmlns:a16="http://schemas.microsoft.com/office/drawing/2014/main" id="{957C42B1-420E-4DCD-B930-EC0EDCD74634}"/>
              </a:ext>
            </a:extLst>
          </p:cNvPr>
          <p:cNvPicPr>
            <a:picLocks noChangeAspect="1"/>
          </p:cNvPicPr>
          <p:nvPr/>
        </p:nvPicPr>
        <p:blipFill>
          <a:blip r:embed="rId10"/>
          <a:stretch>
            <a:fillRect/>
          </a:stretch>
        </p:blipFill>
        <p:spPr>
          <a:xfrm>
            <a:off x="4075501" y="1636586"/>
            <a:ext cx="2604559" cy="1458553"/>
          </a:xfrm>
          <a:prstGeom prst="rect">
            <a:avLst/>
          </a:prstGeom>
        </p:spPr>
      </p:pic>
      <p:pic>
        <p:nvPicPr>
          <p:cNvPr id="25" name="תמונה 24" descr="תמונה שמכילה דשא, כלב, חוץ, יונק&#10;&#10;התיאור נוצר באופן אוטומטי">
            <a:extLst>
              <a:ext uri="{FF2B5EF4-FFF2-40B4-BE49-F238E27FC236}">
                <a16:creationId xmlns:a16="http://schemas.microsoft.com/office/drawing/2014/main" id="{C5495D5D-C1A5-462F-80BC-308981A60D15}"/>
              </a:ext>
            </a:extLst>
          </p:cNvPr>
          <p:cNvPicPr>
            <a:picLocks noChangeAspect="1"/>
          </p:cNvPicPr>
          <p:nvPr/>
        </p:nvPicPr>
        <p:blipFill>
          <a:blip r:embed="rId11"/>
          <a:stretch>
            <a:fillRect/>
          </a:stretch>
        </p:blipFill>
        <p:spPr>
          <a:xfrm>
            <a:off x="9470231" y="3906468"/>
            <a:ext cx="2619375" cy="1752600"/>
          </a:xfrm>
          <a:prstGeom prst="rect">
            <a:avLst/>
          </a:prstGeom>
        </p:spPr>
      </p:pic>
      <p:pic>
        <p:nvPicPr>
          <p:cNvPr id="27" name="תמונה 26" descr="תמונה שמכילה יונק, חיה, סוס, חום&#10;&#10;התיאור נוצר באופן אוטומטי">
            <a:extLst>
              <a:ext uri="{FF2B5EF4-FFF2-40B4-BE49-F238E27FC236}">
                <a16:creationId xmlns:a16="http://schemas.microsoft.com/office/drawing/2014/main" id="{F329D732-DEC6-41AA-A00A-F334FCFF0340}"/>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89" b="100000" l="0" r="100000">
                        <a14:backgroundMark x1="85778" y1="68444" x2="85778" y2="68444"/>
                      </a14:backgroundRemoval>
                    </a14:imgEffect>
                  </a14:imgLayer>
                </a14:imgProps>
              </a:ext>
            </a:extLst>
          </a:blip>
          <a:stretch>
            <a:fillRect/>
          </a:stretch>
        </p:blipFill>
        <p:spPr>
          <a:xfrm>
            <a:off x="9825036" y="1668462"/>
            <a:ext cx="2143125" cy="2143125"/>
          </a:xfrm>
          <a:prstGeom prst="rect">
            <a:avLst/>
          </a:prstGeom>
        </p:spPr>
      </p:pic>
      <p:pic>
        <p:nvPicPr>
          <p:cNvPr id="7" name="תמונה 6" descr="תמונה שמכילה חיה, יונק, קוף, ישיבה&#10;&#10;התיאור נוצר באופן אוטומטי">
            <a:extLst>
              <a:ext uri="{FF2B5EF4-FFF2-40B4-BE49-F238E27FC236}">
                <a16:creationId xmlns:a16="http://schemas.microsoft.com/office/drawing/2014/main" id="{8C230480-DC10-4730-B78C-7D034AF7BD4D}"/>
              </a:ext>
            </a:extLst>
          </p:cNvPr>
          <p:cNvPicPr>
            <a:picLocks noChangeAspect="1"/>
          </p:cNvPicPr>
          <p:nvPr/>
        </p:nvPicPr>
        <p:blipFill>
          <a:blip r:embed="rId14"/>
          <a:stretch>
            <a:fillRect/>
          </a:stretch>
        </p:blipFill>
        <p:spPr>
          <a:xfrm>
            <a:off x="6761308" y="3534523"/>
            <a:ext cx="2619375" cy="1743075"/>
          </a:xfrm>
          <a:prstGeom prst="rect">
            <a:avLst/>
          </a:prstGeom>
        </p:spPr>
      </p:pic>
      <p:sp>
        <p:nvSpPr>
          <p:cNvPr id="3" name="TextBox 2"/>
          <p:cNvSpPr txBox="1"/>
          <p:nvPr/>
        </p:nvSpPr>
        <p:spPr>
          <a:xfrm>
            <a:off x="2120853" y="2197686"/>
            <a:ext cx="1023418" cy="1477328"/>
          </a:xfrm>
          <a:prstGeom prst="rect">
            <a:avLst/>
          </a:prstGeom>
          <a:noFill/>
        </p:spPr>
        <p:txBody>
          <a:bodyPr wrap="square" rtlCol="0">
            <a:spAutoFit/>
          </a:bodyPr>
          <a:lstStyle/>
          <a:p>
            <a:r>
              <a:rPr lang="he-IL" sz="9000" b="1" dirty="0">
                <a:solidFill>
                  <a:schemeClr val="accent3">
                    <a:lumMod val="60000"/>
                    <a:lumOff val="40000"/>
                  </a:schemeClr>
                </a:solidFill>
              </a:rPr>
              <a:t>דֹ</a:t>
            </a:r>
            <a:endParaRPr lang="en-US" sz="9000" b="1" dirty="0">
              <a:solidFill>
                <a:schemeClr val="accent3">
                  <a:lumMod val="60000"/>
                  <a:lumOff val="40000"/>
                </a:schemeClr>
              </a:solidFill>
            </a:endParaRPr>
          </a:p>
        </p:txBody>
      </p:sp>
      <p:sp>
        <p:nvSpPr>
          <p:cNvPr id="4" name="TextBox 3"/>
          <p:cNvSpPr txBox="1"/>
          <p:nvPr/>
        </p:nvSpPr>
        <p:spPr>
          <a:xfrm>
            <a:off x="285750" y="2572996"/>
            <a:ext cx="971702" cy="1326125"/>
          </a:xfrm>
          <a:prstGeom prst="rect">
            <a:avLst/>
          </a:prstGeom>
          <a:noFill/>
        </p:spPr>
        <p:txBody>
          <a:bodyPr wrap="square" rtlCol="0">
            <a:spAutoFit/>
          </a:bodyPr>
          <a:lstStyle/>
          <a:p>
            <a:endParaRPr lang="en-US" dirty="0"/>
          </a:p>
        </p:txBody>
      </p:sp>
      <p:pic>
        <p:nvPicPr>
          <p:cNvPr id="9" name="תמונה 8" descr="תמונה שמכילה חיה, ציפור, חוץ, ישיבה&#10;&#10;התיאור נוצר באופן אוטומטי">
            <a:extLst>
              <a:ext uri="{FF2B5EF4-FFF2-40B4-BE49-F238E27FC236}">
                <a16:creationId xmlns:a16="http://schemas.microsoft.com/office/drawing/2014/main" id="{71FBB5A5-2228-4D01-AA5E-073CC75FB5E0}"/>
              </a:ext>
            </a:extLst>
          </p:cNvPr>
          <p:cNvPicPr>
            <a:picLocks noChangeAspect="1"/>
          </p:cNvPicPr>
          <p:nvPr/>
        </p:nvPicPr>
        <p:blipFill>
          <a:blip r:embed="rId15"/>
          <a:stretch>
            <a:fillRect/>
          </a:stretch>
        </p:blipFill>
        <p:spPr>
          <a:xfrm>
            <a:off x="6716718" y="1679297"/>
            <a:ext cx="2714625" cy="1685925"/>
          </a:xfrm>
          <a:prstGeom prst="rect">
            <a:avLst/>
          </a:prstGeom>
        </p:spPr>
      </p:pic>
      <p:pic>
        <p:nvPicPr>
          <p:cNvPr id="18" name="תמונה 17" descr="תמונה שמכילה חתול, ישיבה, חיה, יונק&#10;&#10;התיאור נוצר באופן אוטומטי">
            <a:extLst>
              <a:ext uri="{FF2B5EF4-FFF2-40B4-BE49-F238E27FC236}">
                <a16:creationId xmlns:a16="http://schemas.microsoft.com/office/drawing/2014/main" id="{34CD21F8-E25E-472C-91F3-4DA7F9B29B13}"/>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0" b="100000" l="0" r="100000">
                        <a14:backgroundMark x1="17818" y1="39344" x2="17818" y2="39344"/>
                      </a14:backgroundRemoval>
                    </a14:imgEffect>
                  </a14:imgLayer>
                </a14:imgProps>
              </a:ext>
            </a:extLst>
          </a:blip>
          <a:stretch>
            <a:fillRect/>
          </a:stretch>
        </p:blipFill>
        <p:spPr>
          <a:xfrm>
            <a:off x="940684" y="4406060"/>
            <a:ext cx="3064913" cy="2039561"/>
          </a:xfrm>
          <a:prstGeom prst="rect">
            <a:avLst/>
          </a:prstGeom>
        </p:spPr>
      </p:pic>
    </p:spTree>
    <p:extLst>
      <p:ext uri="{BB962C8B-B14F-4D97-AF65-F5344CB8AC3E}">
        <p14:creationId xmlns:p14="http://schemas.microsoft.com/office/powerpoint/2010/main" val="81386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416611" y="617071"/>
            <a:ext cx="8280000" cy="889111"/>
          </a:xfrm>
        </p:spPr>
        <p:txBody>
          <a:bodyPr>
            <a:normAutofit fontScale="90000"/>
          </a:bodyPr>
          <a:lstStyle/>
          <a:p>
            <a:r>
              <a:rPr lang="he-IL" b="1" dirty="0"/>
              <a:t>ִִ</a:t>
            </a:r>
            <a:r>
              <a:rPr lang="he-IL" sz="6000" b="1" dirty="0"/>
              <a:t>מִי יִיכָּנֵס אֶל גַן הַחַיוֹת?</a:t>
            </a:r>
            <a:endParaRPr lang="x-none" sz="6000"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15" name="תמונה 14" descr="תמונה שמכילה דוב, חוץ, חיה, יונק&#10;&#10;התיאור נוצר באופן אוטומטי">
            <a:extLst>
              <a:ext uri="{FF2B5EF4-FFF2-40B4-BE49-F238E27FC236}">
                <a16:creationId xmlns:a16="http://schemas.microsoft.com/office/drawing/2014/main" id="{97B95F33-D189-4067-BCCB-792BD55555C6}"/>
              </a:ext>
            </a:extLst>
          </p:cNvPr>
          <p:cNvPicPr>
            <a:picLocks noChangeAspect="1"/>
          </p:cNvPicPr>
          <p:nvPr/>
        </p:nvPicPr>
        <p:blipFill>
          <a:blip r:embed="rId4"/>
          <a:stretch>
            <a:fillRect/>
          </a:stretch>
        </p:blipFill>
        <p:spPr>
          <a:xfrm>
            <a:off x="1461058" y="1884584"/>
            <a:ext cx="2429295" cy="2014537"/>
          </a:xfrm>
          <a:prstGeom prst="rect">
            <a:avLst/>
          </a:prstGeom>
        </p:spPr>
      </p:pic>
      <p:pic>
        <p:nvPicPr>
          <p:cNvPr id="17" name="תמונה 16" descr="תמונה שמכילה מים, חוץ, יונק, חיה&#10;&#10;התיאור נוצר באופן אוטומטי">
            <a:extLst>
              <a:ext uri="{FF2B5EF4-FFF2-40B4-BE49-F238E27FC236}">
                <a16:creationId xmlns:a16="http://schemas.microsoft.com/office/drawing/2014/main" id="{407C1FFD-782D-4322-B3A9-0C55CDFCC25B}"/>
              </a:ext>
            </a:extLst>
          </p:cNvPr>
          <p:cNvPicPr>
            <a:picLocks noChangeAspect="1"/>
          </p:cNvPicPr>
          <p:nvPr/>
        </p:nvPicPr>
        <p:blipFill>
          <a:blip r:embed="rId5"/>
          <a:stretch>
            <a:fillRect/>
          </a:stretch>
        </p:blipFill>
        <p:spPr>
          <a:xfrm>
            <a:off x="4093959" y="3272282"/>
            <a:ext cx="2577802" cy="1906191"/>
          </a:xfrm>
          <a:prstGeom prst="rect">
            <a:avLst/>
          </a:prstGeom>
        </p:spPr>
      </p:pic>
      <p:pic>
        <p:nvPicPr>
          <p:cNvPr id="21" name="תמונה 20" descr="תמונה שמכילה חיה, דשא, יונק, חוץ&#10;&#10;התיאור נוצר באופן אוטומטי">
            <a:extLst>
              <a:ext uri="{FF2B5EF4-FFF2-40B4-BE49-F238E27FC236}">
                <a16:creationId xmlns:a16="http://schemas.microsoft.com/office/drawing/2014/main" id="{957C42B1-420E-4DCD-B930-EC0EDCD74634}"/>
              </a:ext>
            </a:extLst>
          </p:cNvPr>
          <p:cNvPicPr>
            <a:picLocks noChangeAspect="1"/>
          </p:cNvPicPr>
          <p:nvPr/>
        </p:nvPicPr>
        <p:blipFill>
          <a:blip r:embed="rId6"/>
          <a:stretch>
            <a:fillRect/>
          </a:stretch>
        </p:blipFill>
        <p:spPr>
          <a:xfrm>
            <a:off x="4075501" y="1636586"/>
            <a:ext cx="2604559" cy="1458553"/>
          </a:xfrm>
          <a:prstGeom prst="rect">
            <a:avLst/>
          </a:prstGeom>
        </p:spPr>
      </p:pic>
      <p:pic>
        <p:nvPicPr>
          <p:cNvPr id="25" name="תמונה 24" descr="תמונה שמכילה דשא, כלב, חוץ, יונק&#10;&#10;התיאור נוצר באופן אוטומטי">
            <a:extLst>
              <a:ext uri="{FF2B5EF4-FFF2-40B4-BE49-F238E27FC236}">
                <a16:creationId xmlns:a16="http://schemas.microsoft.com/office/drawing/2014/main" id="{C5495D5D-C1A5-462F-80BC-308981A60D15}"/>
              </a:ext>
            </a:extLst>
          </p:cNvPr>
          <p:cNvPicPr>
            <a:picLocks noChangeAspect="1"/>
          </p:cNvPicPr>
          <p:nvPr/>
        </p:nvPicPr>
        <p:blipFill>
          <a:blip r:embed="rId7"/>
          <a:stretch>
            <a:fillRect/>
          </a:stretch>
        </p:blipFill>
        <p:spPr>
          <a:xfrm>
            <a:off x="9470231" y="3906468"/>
            <a:ext cx="2619375" cy="1752600"/>
          </a:xfrm>
          <a:prstGeom prst="rect">
            <a:avLst/>
          </a:prstGeom>
        </p:spPr>
      </p:pic>
      <p:pic>
        <p:nvPicPr>
          <p:cNvPr id="7" name="תמונה 6" descr="תמונה שמכילה חיה, יונק, קוף, ישיבה&#10;&#10;התיאור נוצר באופן אוטומטי">
            <a:extLst>
              <a:ext uri="{FF2B5EF4-FFF2-40B4-BE49-F238E27FC236}">
                <a16:creationId xmlns:a16="http://schemas.microsoft.com/office/drawing/2014/main" id="{8C230480-DC10-4730-B78C-7D034AF7BD4D}"/>
              </a:ext>
            </a:extLst>
          </p:cNvPr>
          <p:cNvPicPr>
            <a:picLocks noChangeAspect="1"/>
          </p:cNvPicPr>
          <p:nvPr/>
        </p:nvPicPr>
        <p:blipFill>
          <a:blip r:embed="rId8"/>
          <a:stretch>
            <a:fillRect/>
          </a:stretch>
        </p:blipFill>
        <p:spPr>
          <a:xfrm>
            <a:off x="6761308" y="3534523"/>
            <a:ext cx="2619375" cy="1743075"/>
          </a:xfrm>
          <a:prstGeom prst="rect">
            <a:avLst/>
          </a:prstGeom>
        </p:spPr>
      </p:pic>
      <p:sp>
        <p:nvSpPr>
          <p:cNvPr id="3" name="TextBox 2"/>
          <p:cNvSpPr txBox="1"/>
          <p:nvPr/>
        </p:nvSpPr>
        <p:spPr>
          <a:xfrm>
            <a:off x="2120853" y="2197686"/>
            <a:ext cx="1023418" cy="1477328"/>
          </a:xfrm>
          <a:prstGeom prst="rect">
            <a:avLst/>
          </a:prstGeom>
          <a:noFill/>
        </p:spPr>
        <p:txBody>
          <a:bodyPr wrap="square" rtlCol="0">
            <a:spAutoFit/>
          </a:bodyPr>
          <a:lstStyle/>
          <a:p>
            <a:r>
              <a:rPr lang="he-IL" sz="9000" b="1" dirty="0">
                <a:solidFill>
                  <a:schemeClr val="accent3">
                    <a:lumMod val="60000"/>
                    <a:lumOff val="40000"/>
                  </a:schemeClr>
                </a:solidFill>
              </a:rPr>
              <a:t>דֹ</a:t>
            </a:r>
            <a:endParaRPr lang="en-US" sz="9000" b="1" dirty="0">
              <a:solidFill>
                <a:schemeClr val="accent3">
                  <a:lumMod val="60000"/>
                  <a:lumOff val="40000"/>
                </a:schemeClr>
              </a:solidFill>
            </a:endParaRPr>
          </a:p>
        </p:txBody>
      </p:sp>
      <p:sp>
        <p:nvSpPr>
          <p:cNvPr id="4" name="TextBox 3"/>
          <p:cNvSpPr txBox="1"/>
          <p:nvPr/>
        </p:nvSpPr>
        <p:spPr>
          <a:xfrm>
            <a:off x="285750" y="2572996"/>
            <a:ext cx="971702" cy="1326125"/>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9">
            <a:clrChange>
              <a:clrFrom>
                <a:srgbClr val="000000"/>
              </a:clrFrom>
              <a:clrTo>
                <a:srgbClr val="000000">
                  <a:alpha val="0"/>
                </a:srgbClr>
              </a:clrTo>
            </a:clrChange>
          </a:blip>
          <a:stretch>
            <a:fillRect/>
          </a:stretch>
        </p:blipFill>
        <p:spPr>
          <a:xfrm>
            <a:off x="1847067" y="1936632"/>
            <a:ext cx="1657275" cy="1657275"/>
          </a:xfrm>
          <a:prstGeom prst="rect">
            <a:avLst/>
          </a:prstGeom>
        </p:spPr>
      </p:pic>
      <p:pic>
        <p:nvPicPr>
          <p:cNvPr id="9" name="תמונה 8" descr="תמונה שמכילה חיה, ציפור, חוץ, ישיבה&#10;&#10;התיאור נוצר באופן אוטומטי">
            <a:extLst>
              <a:ext uri="{FF2B5EF4-FFF2-40B4-BE49-F238E27FC236}">
                <a16:creationId xmlns:a16="http://schemas.microsoft.com/office/drawing/2014/main" id="{71FBB5A5-2228-4D01-AA5E-073CC75FB5E0}"/>
              </a:ext>
            </a:extLst>
          </p:cNvPr>
          <p:cNvPicPr>
            <a:picLocks noChangeAspect="1"/>
          </p:cNvPicPr>
          <p:nvPr/>
        </p:nvPicPr>
        <p:blipFill>
          <a:blip r:embed="rId10"/>
          <a:stretch>
            <a:fillRect/>
          </a:stretch>
        </p:blipFill>
        <p:spPr>
          <a:xfrm>
            <a:off x="6716718" y="1679297"/>
            <a:ext cx="2714625" cy="1685925"/>
          </a:xfrm>
          <a:prstGeom prst="rect">
            <a:avLst/>
          </a:prstGeom>
        </p:spPr>
      </p:pic>
      <p:pic>
        <p:nvPicPr>
          <p:cNvPr id="18" name="תמונה 17" descr="תמונה שמכילה חתול, ישיבה, חיה, יונק&#10;&#10;התיאור נוצר באופן אוטומטי">
            <a:extLst>
              <a:ext uri="{FF2B5EF4-FFF2-40B4-BE49-F238E27FC236}">
                <a16:creationId xmlns:a16="http://schemas.microsoft.com/office/drawing/2014/main" id="{34CD21F8-E25E-472C-91F3-4DA7F9B29B13}"/>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backgroundMark x1="17818" y1="39344" x2="17818" y2="39344"/>
                      </a14:backgroundRemoval>
                    </a14:imgEffect>
                  </a14:imgLayer>
                </a14:imgProps>
              </a:ext>
            </a:extLst>
          </a:blip>
          <a:stretch>
            <a:fillRect/>
          </a:stretch>
        </p:blipFill>
        <p:spPr>
          <a:xfrm>
            <a:off x="940684" y="4406060"/>
            <a:ext cx="3064913" cy="2039561"/>
          </a:xfrm>
          <a:prstGeom prst="rect">
            <a:avLst/>
          </a:prstGeom>
        </p:spPr>
      </p:pic>
      <p:pic>
        <p:nvPicPr>
          <p:cNvPr id="20" name="תמונה 19" descr="תמונה שמכילה יונק, חיה, סוס, חום&#10;&#10;התיאור נוצר באופן אוטומטי">
            <a:extLst>
              <a:ext uri="{FF2B5EF4-FFF2-40B4-BE49-F238E27FC236}">
                <a16:creationId xmlns:a16="http://schemas.microsoft.com/office/drawing/2014/main" id="{F329D732-DEC6-41AA-A00A-F334FCFF0340}"/>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778" b="100000" l="0" r="100000">
                        <a14:backgroundMark x1="77333" y1="71556" x2="77333" y2="71556"/>
                      </a14:backgroundRemoval>
                    </a14:imgEffect>
                  </a14:imgLayer>
                </a14:imgProps>
              </a:ext>
            </a:extLst>
          </a:blip>
          <a:stretch>
            <a:fillRect/>
          </a:stretch>
        </p:blipFill>
        <p:spPr>
          <a:xfrm>
            <a:off x="9825036" y="1668462"/>
            <a:ext cx="2143125" cy="2143125"/>
          </a:xfrm>
          <a:prstGeom prst="rect">
            <a:avLst/>
          </a:prstGeom>
        </p:spPr>
      </p:pic>
      <p:pic>
        <p:nvPicPr>
          <p:cNvPr id="22" name="תמונה 21" descr="תמונה שמכילה חיה, ציפור, עוף&#10;&#10;התיאור נוצר באופן אוטומטי">
            <a:extLst>
              <a:ext uri="{FF2B5EF4-FFF2-40B4-BE49-F238E27FC236}">
                <a16:creationId xmlns:a16="http://schemas.microsoft.com/office/drawing/2014/main" id="{7680BA84-5519-46B3-B7A3-A2D5E3D84155}"/>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100000">
                        <a14:backgroundMark x1="84333" y1="54762" x2="84333" y2="54762"/>
                      </a14:backgroundRemoval>
                    </a14:imgEffect>
                  </a14:imgLayer>
                </a14:imgProps>
              </a:ext>
            </a:extLst>
          </a:blip>
          <a:stretch>
            <a:fillRect/>
          </a:stretch>
        </p:blipFill>
        <p:spPr>
          <a:xfrm>
            <a:off x="6777980" y="5367587"/>
            <a:ext cx="2602704" cy="1457515"/>
          </a:xfrm>
          <a:prstGeom prst="rect">
            <a:avLst/>
          </a:prstGeom>
        </p:spPr>
      </p:pic>
      <p:pic>
        <p:nvPicPr>
          <p:cNvPr id="24" name="תמונה 23" descr="תמונה שמכילה פרה, עמידה, יונק, לבן&#10;&#10;התיאור נוצר באופן אוטומטי">
            <a:extLst>
              <a:ext uri="{FF2B5EF4-FFF2-40B4-BE49-F238E27FC236}">
                <a16:creationId xmlns:a16="http://schemas.microsoft.com/office/drawing/2014/main" id="{4A475017-1BF5-4A2A-BC2F-3FFCB14CCFB6}"/>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518" b="98964" l="0" r="100000">
                        <a14:backgroundMark x1="80077" y1="76684" x2="80077" y2="76684"/>
                      </a14:backgroundRemoval>
                    </a14:imgEffect>
                  </a14:imgLayer>
                </a14:imgProps>
              </a:ext>
            </a:extLst>
          </a:blip>
          <a:stretch>
            <a:fillRect/>
          </a:stretch>
        </p:blipFill>
        <p:spPr>
          <a:xfrm>
            <a:off x="4176517" y="5132875"/>
            <a:ext cx="2288452" cy="1692227"/>
          </a:xfrm>
          <a:prstGeom prst="rect">
            <a:avLst/>
          </a:prstGeom>
        </p:spPr>
      </p:pic>
    </p:spTree>
    <p:extLst>
      <p:ext uri="{BB962C8B-B14F-4D97-AF65-F5344CB8AC3E}">
        <p14:creationId xmlns:p14="http://schemas.microsoft.com/office/powerpoint/2010/main" val="136922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416611" y="617071"/>
            <a:ext cx="8280000" cy="889111"/>
          </a:xfrm>
        </p:spPr>
        <p:txBody>
          <a:bodyPr>
            <a:normAutofit fontScale="90000"/>
          </a:bodyPr>
          <a:lstStyle/>
          <a:p>
            <a:r>
              <a:rPr lang="he-IL" b="1" dirty="0"/>
              <a:t>ִִ</a:t>
            </a:r>
            <a:r>
              <a:rPr lang="he-IL" sz="6000" b="1" dirty="0"/>
              <a:t>מִי יִיכָּנֵס אֶל גַן הַחַיוֹת?</a:t>
            </a:r>
            <a:endParaRPr lang="x-none" sz="6000"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15" name="תמונה 14" descr="תמונה שמכילה דוב, חוץ, חיה, יונק&#10;&#10;התיאור נוצר באופן אוטומטי">
            <a:extLst>
              <a:ext uri="{FF2B5EF4-FFF2-40B4-BE49-F238E27FC236}">
                <a16:creationId xmlns:a16="http://schemas.microsoft.com/office/drawing/2014/main" id="{97B95F33-D189-4067-BCCB-792BD55555C6}"/>
              </a:ext>
            </a:extLst>
          </p:cNvPr>
          <p:cNvPicPr>
            <a:picLocks noChangeAspect="1"/>
          </p:cNvPicPr>
          <p:nvPr/>
        </p:nvPicPr>
        <p:blipFill>
          <a:blip r:embed="rId4"/>
          <a:stretch>
            <a:fillRect/>
          </a:stretch>
        </p:blipFill>
        <p:spPr>
          <a:xfrm>
            <a:off x="1461058" y="1884584"/>
            <a:ext cx="2429295" cy="2014537"/>
          </a:xfrm>
          <a:prstGeom prst="rect">
            <a:avLst/>
          </a:prstGeom>
        </p:spPr>
      </p:pic>
      <p:pic>
        <p:nvPicPr>
          <p:cNvPr id="17" name="תמונה 16" descr="תמונה שמכילה מים, חוץ, יונק, חיה&#10;&#10;התיאור נוצר באופן אוטומטי">
            <a:extLst>
              <a:ext uri="{FF2B5EF4-FFF2-40B4-BE49-F238E27FC236}">
                <a16:creationId xmlns:a16="http://schemas.microsoft.com/office/drawing/2014/main" id="{407C1FFD-782D-4322-B3A9-0C55CDFCC25B}"/>
              </a:ext>
            </a:extLst>
          </p:cNvPr>
          <p:cNvPicPr>
            <a:picLocks noChangeAspect="1"/>
          </p:cNvPicPr>
          <p:nvPr/>
        </p:nvPicPr>
        <p:blipFill>
          <a:blip r:embed="rId5"/>
          <a:stretch>
            <a:fillRect/>
          </a:stretch>
        </p:blipFill>
        <p:spPr>
          <a:xfrm>
            <a:off x="4093959" y="3272282"/>
            <a:ext cx="2577802" cy="1906191"/>
          </a:xfrm>
          <a:prstGeom prst="rect">
            <a:avLst/>
          </a:prstGeom>
        </p:spPr>
      </p:pic>
      <p:pic>
        <p:nvPicPr>
          <p:cNvPr id="21" name="תמונה 20" descr="תמונה שמכילה חיה, דשא, יונק, חוץ&#10;&#10;התיאור נוצר באופן אוטומטי">
            <a:extLst>
              <a:ext uri="{FF2B5EF4-FFF2-40B4-BE49-F238E27FC236}">
                <a16:creationId xmlns:a16="http://schemas.microsoft.com/office/drawing/2014/main" id="{957C42B1-420E-4DCD-B930-EC0EDCD74634}"/>
              </a:ext>
            </a:extLst>
          </p:cNvPr>
          <p:cNvPicPr>
            <a:picLocks noChangeAspect="1"/>
          </p:cNvPicPr>
          <p:nvPr/>
        </p:nvPicPr>
        <p:blipFill>
          <a:blip r:embed="rId6"/>
          <a:stretch>
            <a:fillRect/>
          </a:stretch>
        </p:blipFill>
        <p:spPr>
          <a:xfrm>
            <a:off x="4075501" y="1636586"/>
            <a:ext cx="2604559" cy="1458553"/>
          </a:xfrm>
          <a:prstGeom prst="rect">
            <a:avLst/>
          </a:prstGeom>
        </p:spPr>
      </p:pic>
      <p:pic>
        <p:nvPicPr>
          <p:cNvPr id="25" name="תמונה 24" descr="תמונה שמכילה דשא, כלב, חוץ, יונק&#10;&#10;התיאור נוצר באופן אוטומטי">
            <a:extLst>
              <a:ext uri="{FF2B5EF4-FFF2-40B4-BE49-F238E27FC236}">
                <a16:creationId xmlns:a16="http://schemas.microsoft.com/office/drawing/2014/main" id="{C5495D5D-C1A5-462F-80BC-308981A60D15}"/>
              </a:ext>
            </a:extLst>
          </p:cNvPr>
          <p:cNvPicPr>
            <a:picLocks noChangeAspect="1"/>
          </p:cNvPicPr>
          <p:nvPr/>
        </p:nvPicPr>
        <p:blipFill>
          <a:blip r:embed="rId7"/>
          <a:stretch>
            <a:fillRect/>
          </a:stretch>
        </p:blipFill>
        <p:spPr>
          <a:xfrm>
            <a:off x="9470231" y="3906468"/>
            <a:ext cx="2619375" cy="1752600"/>
          </a:xfrm>
          <a:prstGeom prst="rect">
            <a:avLst/>
          </a:prstGeom>
        </p:spPr>
      </p:pic>
      <p:pic>
        <p:nvPicPr>
          <p:cNvPr id="7" name="תמונה 6" descr="תמונה שמכילה חיה, יונק, קוף, ישיבה&#10;&#10;התיאור נוצר באופן אוטומטי">
            <a:extLst>
              <a:ext uri="{FF2B5EF4-FFF2-40B4-BE49-F238E27FC236}">
                <a16:creationId xmlns:a16="http://schemas.microsoft.com/office/drawing/2014/main" id="{8C230480-DC10-4730-B78C-7D034AF7BD4D}"/>
              </a:ext>
            </a:extLst>
          </p:cNvPr>
          <p:cNvPicPr>
            <a:picLocks noChangeAspect="1"/>
          </p:cNvPicPr>
          <p:nvPr/>
        </p:nvPicPr>
        <p:blipFill>
          <a:blip r:embed="rId8"/>
          <a:stretch>
            <a:fillRect/>
          </a:stretch>
        </p:blipFill>
        <p:spPr>
          <a:xfrm>
            <a:off x="6761308" y="3534523"/>
            <a:ext cx="2619375" cy="1743075"/>
          </a:xfrm>
          <a:prstGeom prst="rect">
            <a:avLst/>
          </a:prstGeom>
        </p:spPr>
      </p:pic>
      <p:sp>
        <p:nvSpPr>
          <p:cNvPr id="3" name="TextBox 2"/>
          <p:cNvSpPr txBox="1"/>
          <p:nvPr/>
        </p:nvSpPr>
        <p:spPr>
          <a:xfrm>
            <a:off x="2120853" y="2197686"/>
            <a:ext cx="1023418" cy="1477328"/>
          </a:xfrm>
          <a:prstGeom prst="rect">
            <a:avLst/>
          </a:prstGeom>
          <a:noFill/>
        </p:spPr>
        <p:txBody>
          <a:bodyPr wrap="square" rtlCol="0">
            <a:spAutoFit/>
          </a:bodyPr>
          <a:lstStyle/>
          <a:p>
            <a:r>
              <a:rPr lang="he-IL" sz="9000" b="1" dirty="0">
                <a:solidFill>
                  <a:schemeClr val="accent3">
                    <a:lumMod val="60000"/>
                    <a:lumOff val="40000"/>
                  </a:schemeClr>
                </a:solidFill>
              </a:rPr>
              <a:t>דֹ</a:t>
            </a:r>
            <a:endParaRPr lang="en-US" sz="9000" b="1" dirty="0">
              <a:solidFill>
                <a:schemeClr val="accent3">
                  <a:lumMod val="60000"/>
                  <a:lumOff val="40000"/>
                </a:schemeClr>
              </a:solidFill>
            </a:endParaRPr>
          </a:p>
        </p:txBody>
      </p:sp>
      <p:sp>
        <p:nvSpPr>
          <p:cNvPr id="4" name="TextBox 3"/>
          <p:cNvSpPr txBox="1"/>
          <p:nvPr/>
        </p:nvSpPr>
        <p:spPr>
          <a:xfrm>
            <a:off x="285750" y="2572996"/>
            <a:ext cx="971702" cy="1326125"/>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9">
            <a:clrChange>
              <a:clrFrom>
                <a:srgbClr val="000000"/>
              </a:clrFrom>
              <a:clrTo>
                <a:srgbClr val="000000">
                  <a:alpha val="0"/>
                </a:srgbClr>
              </a:clrTo>
            </a:clrChange>
          </a:blip>
          <a:stretch>
            <a:fillRect/>
          </a:stretch>
        </p:blipFill>
        <p:spPr>
          <a:xfrm>
            <a:off x="1847067" y="1936632"/>
            <a:ext cx="1657275" cy="1657275"/>
          </a:xfrm>
          <a:prstGeom prst="rect">
            <a:avLst/>
          </a:prstGeom>
        </p:spPr>
      </p:pic>
      <p:sp>
        <p:nvSpPr>
          <p:cNvPr id="20" name="TextBox 19"/>
          <p:cNvSpPr txBox="1"/>
          <p:nvPr/>
        </p:nvSpPr>
        <p:spPr>
          <a:xfrm>
            <a:off x="4769372" y="1653483"/>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מוֹ</a:t>
            </a:r>
            <a:endParaRPr lang="en-US" sz="9000" b="1" dirty="0">
              <a:solidFill>
                <a:schemeClr val="accent3">
                  <a:lumMod val="60000"/>
                  <a:lumOff val="40000"/>
                </a:schemeClr>
              </a:solidFill>
            </a:endParaRPr>
          </a:p>
        </p:txBody>
      </p:sp>
      <p:pic>
        <p:nvPicPr>
          <p:cNvPr id="9" name="תמונה 8" descr="תמונה שמכילה חיה, ציפור, חוץ, ישיבה&#10;&#10;התיאור נוצר באופן אוטומטי">
            <a:extLst>
              <a:ext uri="{FF2B5EF4-FFF2-40B4-BE49-F238E27FC236}">
                <a16:creationId xmlns:a16="http://schemas.microsoft.com/office/drawing/2014/main" id="{71FBB5A5-2228-4D01-AA5E-073CC75FB5E0}"/>
              </a:ext>
            </a:extLst>
          </p:cNvPr>
          <p:cNvPicPr>
            <a:picLocks noChangeAspect="1"/>
          </p:cNvPicPr>
          <p:nvPr/>
        </p:nvPicPr>
        <p:blipFill>
          <a:blip r:embed="rId10"/>
          <a:stretch>
            <a:fillRect/>
          </a:stretch>
        </p:blipFill>
        <p:spPr>
          <a:xfrm>
            <a:off x="6716718" y="1679297"/>
            <a:ext cx="2714625" cy="1685925"/>
          </a:xfrm>
          <a:prstGeom prst="rect">
            <a:avLst/>
          </a:prstGeom>
        </p:spPr>
      </p:pic>
      <p:pic>
        <p:nvPicPr>
          <p:cNvPr id="22" name="תמונה 21" descr="תמונה שמכילה חתול, ישיבה, חיה, יונק&#10;&#10;התיאור נוצר באופן אוטומטי">
            <a:extLst>
              <a:ext uri="{FF2B5EF4-FFF2-40B4-BE49-F238E27FC236}">
                <a16:creationId xmlns:a16="http://schemas.microsoft.com/office/drawing/2014/main" id="{34CD21F8-E25E-472C-91F3-4DA7F9B29B13}"/>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backgroundMark x1="17818" y1="39344" x2="17818" y2="39344"/>
                      </a14:backgroundRemoval>
                    </a14:imgEffect>
                  </a14:imgLayer>
                </a14:imgProps>
              </a:ext>
            </a:extLst>
          </a:blip>
          <a:stretch>
            <a:fillRect/>
          </a:stretch>
        </p:blipFill>
        <p:spPr>
          <a:xfrm>
            <a:off x="940684" y="4406060"/>
            <a:ext cx="3064913" cy="2039561"/>
          </a:xfrm>
          <a:prstGeom prst="rect">
            <a:avLst/>
          </a:prstGeom>
        </p:spPr>
      </p:pic>
      <p:pic>
        <p:nvPicPr>
          <p:cNvPr id="24" name="תמונה 23" descr="תמונה שמכילה יונק, חיה, סוס, חום&#10;&#10;התיאור נוצר באופן אוטומטי">
            <a:extLst>
              <a:ext uri="{FF2B5EF4-FFF2-40B4-BE49-F238E27FC236}">
                <a16:creationId xmlns:a16="http://schemas.microsoft.com/office/drawing/2014/main" id="{F329D732-DEC6-41AA-A00A-F334FCFF0340}"/>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778" b="100000" l="0" r="100000">
                        <a14:backgroundMark x1="77333" y1="71556" x2="77333" y2="71556"/>
                      </a14:backgroundRemoval>
                    </a14:imgEffect>
                  </a14:imgLayer>
                </a14:imgProps>
              </a:ext>
            </a:extLst>
          </a:blip>
          <a:stretch>
            <a:fillRect/>
          </a:stretch>
        </p:blipFill>
        <p:spPr>
          <a:xfrm>
            <a:off x="9825036" y="1668462"/>
            <a:ext cx="2143125" cy="2143125"/>
          </a:xfrm>
          <a:prstGeom prst="rect">
            <a:avLst/>
          </a:prstGeom>
        </p:spPr>
      </p:pic>
      <p:pic>
        <p:nvPicPr>
          <p:cNvPr id="26" name="תמונה 25" descr="תמונה שמכילה חיה, ציפור, עוף&#10;&#10;התיאור נוצר באופן אוטומטי">
            <a:extLst>
              <a:ext uri="{FF2B5EF4-FFF2-40B4-BE49-F238E27FC236}">
                <a16:creationId xmlns:a16="http://schemas.microsoft.com/office/drawing/2014/main" id="{7680BA84-5519-46B3-B7A3-A2D5E3D84155}"/>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100000">
                        <a14:backgroundMark x1="84333" y1="54762" x2="84333" y2="54762"/>
                      </a14:backgroundRemoval>
                    </a14:imgEffect>
                  </a14:imgLayer>
                </a14:imgProps>
              </a:ext>
            </a:extLst>
          </a:blip>
          <a:stretch>
            <a:fillRect/>
          </a:stretch>
        </p:blipFill>
        <p:spPr>
          <a:xfrm>
            <a:off x="6777980" y="5367587"/>
            <a:ext cx="2602704" cy="1457515"/>
          </a:xfrm>
          <a:prstGeom prst="rect">
            <a:avLst/>
          </a:prstGeom>
        </p:spPr>
      </p:pic>
      <p:pic>
        <p:nvPicPr>
          <p:cNvPr id="28" name="תמונה 27" descr="תמונה שמכילה פרה, עמידה, יונק, לבן&#10;&#10;התיאור נוצר באופן אוטומטי">
            <a:extLst>
              <a:ext uri="{FF2B5EF4-FFF2-40B4-BE49-F238E27FC236}">
                <a16:creationId xmlns:a16="http://schemas.microsoft.com/office/drawing/2014/main" id="{4A475017-1BF5-4A2A-BC2F-3FFCB14CCFB6}"/>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518" b="98964" l="0" r="100000">
                        <a14:backgroundMark x1="80077" y1="76684" x2="80077" y2="76684"/>
                      </a14:backgroundRemoval>
                    </a14:imgEffect>
                  </a14:imgLayer>
                </a14:imgProps>
              </a:ext>
            </a:extLst>
          </a:blip>
          <a:stretch>
            <a:fillRect/>
          </a:stretch>
        </p:blipFill>
        <p:spPr>
          <a:xfrm>
            <a:off x="4176517" y="5132875"/>
            <a:ext cx="2288452" cy="1692227"/>
          </a:xfrm>
          <a:prstGeom prst="rect">
            <a:avLst/>
          </a:prstGeom>
        </p:spPr>
      </p:pic>
    </p:spTree>
    <p:extLst>
      <p:ext uri="{BB962C8B-B14F-4D97-AF65-F5344CB8AC3E}">
        <p14:creationId xmlns:p14="http://schemas.microsoft.com/office/powerpoint/2010/main" val="123703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416611" y="617071"/>
            <a:ext cx="8280000" cy="889111"/>
          </a:xfrm>
        </p:spPr>
        <p:txBody>
          <a:bodyPr>
            <a:normAutofit fontScale="90000"/>
          </a:bodyPr>
          <a:lstStyle/>
          <a:p>
            <a:r>
              <a:rPr lang="he-IL" b="1" dirty="0"/>
              <a:t>ִִ</a:t>
            </a:r>
            <a:r>
              <a:rPr lang="he-IL" sz="6000" b="1" dirty="0"/>
              <a:t>מִי יִיכָּנֵס אֶל גַן הַחַיוֹת?</a:t>
            </a:r>
            <a:endParaRPr lang="x-none" sz="6000"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15" name="תמונה 14" descr="תמונה שמכילה דוב, חוץ, חיה, יונק&#10;&#10;התיאור נוצר באופן אוטומטי">
            <a:extLst>
              <a:ext uri="{FF2B5EF4-FFF2-40B4-BE49-F238E27FC236}">
                <a16:creationId xmlns:a16="http://schemas.microsoft.com/office/drawing/2014/main" id="{97B95F33-D189-4067-BCCB-792BD55555C6}"/>
              </a:ext>
            </a:extLst>
          </p:cNvPr>
          <p:cNvPicPr>
            <a:picLocks noChangeAspect="1"/>
          </p:cNvPicPr>
          <p:nvPr/>
        </p:nvPicPr>
        <p:blipFill>
          <a:blip r:embed="rId4"/>
          <a:stretch>
            <a:fillRect/>
          </a:stretch>
        </p:blipFill>
        <p:spPr>
          <a:xfrm>
            <a:off x="1461058" y="1884584"/>
            <a:ext cx="2429295" cy="2014537"/>
          </a:xfrm>
          <a:prstGeom prst="rect">
            <a:avLst/>
          </a:prstGeom>
        </p:spPr>
      </p:pic>
      <p:pic>
        <p:nvPicPr>
          <p:cNvPr id="17" name="תמונה 16" descr="תמונה שמכילה מים, חוץ, יונק, חיה&#10;&#10;התיאור נוצר באופן אוטומטי">
            <a:extLst>
              <a:ext uri="{FF2B5EF4-FFF2-40B4-BE49-F238E27FC236}">
                <a16:creationId xmlns:a16="http://schemas.microsoft.com/office/drawing/2014/main" id="{407C1FFD-782D-4322-B3A9-0C55CDFCC25B}"/>
              </a:ext>
            </a:extLst>
          </p:cNvPr>
          <p:cNvPicPr>
            <a:picLocks noChangeAspect="1"/>
          </p:cNvPicPr>
          <p:nvPr/>
        </p:nvPicPr>
        <p:blipFill>
          <a:blip r:embed="rId5"/>
          <a:stretch>
            <a:fillRect/>
          </a:stretch>
        </p:blipFill>
        <p:spPr>
          <a:xfrm>
            <a:off x="4093959" y="3272282"/>
            <a:ext cx="2577802" cy="1906191"/>
          </a:xfrm>
          <a:prstGeom prst="rect">
            <a:avLst/>
          </a:prstGeom>
        </p:spPr>
      </p:pic>
      <p:pic>
        <p:nvPicPr>
          <p:cNvPr id="21" name="תמונה 20" descr="תמונה שמכילה חיה, דשא, יונק, חוץ&#10;&#10;התיאור נוצר באופן אוטומטי">
            <a:extLst>
              <a:ext uri="{FF2B5EF4-FFF2-40B4-BE49-F238E27FC236}">
                <a16:creationId xmlns:a16="http://schemas.microsoft.com/office/drawing/2014/main" id="{957C42B1-420E-4DCD-B930-EC0EDCD74634}"/>
              </a:ext>
            </a:extLst>
          </p:cNvPr>
          <p:cNvPicPr>
            <a:picLocks noChangeAspect="1"/>
          </p:cNvPicPr>
          <p:nvPr/>
        </p:nvPicPr>
        <p:blipFill>
          <a:blip r:embed="rId6"/>
          <a:stretch>
            <a:fillRect/>
          </a:stretch>
        </p:blipFill>
        <p:spPr>
          <a:xfrm>
            <a:off x="4075501" y="1636586"/>
            <a:ext cx="2604559" cy="1458553"/>
          </a:xfrm>
          <a:prstGeom prst="rect">
            <a:avLst/>
          </a:prstGeom>
        </p:spPr>
      </p:pic>
      <p:pic>
        <p:nvPicPr>
          <p:cNvPr id="25" name="תמונה 24" descr="תמונה שמכילה דשא, כלב, חוץ, יונק&#10;&#10;התיאור נוצר באופן אוטומטי">
            <a:extLst>
              <a:ext uri="{FF2B5EF4-FFF2-40B4-BE49-F238E27FC236}">
                <a16:creationId xmlns:a16="http://schemas.microsoft.com/office/drawing/2014/main" id="{C5495D5D-C1A5-462F-80BC-308981A60D15}"/>
              </a:ext>
            </a:extLst>
          </p:cNvPr>
          <p:cNvPicPr>
            <a:picLocks noChangeAspect="1"/>
          </p:cNvPicPr>
          <p:nvPr/>
        </p:nvPicPr>
        <p:blipFill>
          <a:blip r:embed="rId7"/>
          <a:stretch>
            <a:fillRect/>
          </a:stretch>
        </p:blipFill>
        <p:spPr>
          <a:xfrm>
            <a:off x="9470231" y="3906468"/>
            <a:ext cx="2619375" cy="1752600"/>
          </a:xfrm>
          <a:prstGeom prst="rect">
            <a:avLst/>
          </a:prstGeom>
        </p:spPr>
      </p:pic>
      <p:pic>
        <p:nvPicPr>
          <p:cNvPr id="7" name="תמונה 6" descr="תמונה שמכילה חיה, יונק, קוף, ישיבה&#10;&#10;התיאור נוצר באופן אוטומטי">
            <a:extLst>
              <a:ext uri="{FF2B5EF4-FFF2-40B4-BE49-F238E27FC236}">
                <a16:creationId xmlns:a16="http://schemas.microsoft.com/office/drawing/2014/main" id="{8C230480-DC10-4730-B78C-7D034AF7BD4D}"/>
              </a:ext>
            </a:extLst>
          </p:cNvPr>
          <p:cNvPicPr>
            <a:picLocks noChangeAspect="1"/>
          </p:cNvPicPr>
          <p:nvPr/>
        </p:nvPicPr>
        <p:blipFill>
          <a:blip r:embed="rId8"/>
          <a:stretch>
            <a:fillRect/>
          </a:stretch>
        </p:blipFill>
        <p:spPr>
          <a:xfrm>
            <a:off x="6761308" y="3534523"/>
            <a:ext cx="2619375" cy="1743075"/>
          </a:xfrm>
          <a:prstGeom prst="rect">
            <a:avLst/>
          </a:prstGeom>
        </p:spPr>
      </p:pic>
      <p:sp>
        <p:nvSpPr>
          <p:cNvPr id="3" name="TextBox 2"/>
          <p:cNvSpPr txBox="1"/>
          <p:nvPr/>
        </p:nvSpPr>
        <p:spPr>
          <a:xfrm>
            <a:off x="2120853" y="2197686"/>
            <a:ext cx="1023418" cy="1477328"/>
          </a:xfrm>
          <a:prstGeom prst="rect">
            <a:avLst/>
          </a:prstGeom>
          <a:noFill/>
        </p:spPr>
        <p:txBody>
          <a:bodyPr wrap="square" rtlCol="0">
            <a:spAutoFit/>
          </a:bodyPr>
          <a:lstStyle/>
          <a:p>
            <a:r>
              <a:rPr lang="he-IL" sz="9000" b="1" dirty="0">
                <a:solidFill>
                  <a:schemeClr val="accent3">
                    <a:lumMod val="60000"/>
                    <a:lumOff val="40000"/>
                  </a:schemeClr>
                </a:solidFill>
              </a:rPr>
              <a:t>דֹ</a:t>
            </a:r>
            <a:endParaRPr lang="en-US" sz="9000" b="1" dirty="0">
              <a:solidFill>
                <a:schemeClr val="accent3">
                  <a:lumMod val="60000"/>
                  <a:lumOff val="40000"/>
                </a:schemeClr>
              </a:solidFill>
            </a:endParaRPr>
          </a:p>
        </p:txBody>
      </p:sp>
      <p:sp>
        <p:nvSpPr>
          <p:cNvPr id="4" name="TextBox 3"/>
          <p:cNvSpPr txBox="1"/>
          <p:nvPr/>
        </p:nvSpPr>
        <p:spPr>
          <a:xfrm>
            <a:off x="285750" y="2572996"/>
            <a:ext cx="971702" cy="1326125"/>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9">
            <a:clrChange>
              <a:clrFrom>
                <a:srgbClr val="000000"/>
              </a:clrFrom>
              <a:clrTo>
                <a:srgbClr val="000000">
                  <a:alpha val="0"/>
                </a:srgbClr>
              </a:clrTo>
            </a:clrChange>
          </a:blip>
          <a:stretch>
            <a:fillRect/>
          </a:stretch>
        </p:blipFill>
        <p:spPr>
          <a:xfrm>
            <a:off x="1847067" y="1936632"/>
            <a:ext cx="1657275" cy="1657275"/>
          </a:xfrm>
          <a:prstGeom prst="rect">
            <a:avLst/>
          </a:prstGeom>
        </p:spPr>
      </p:pic>
      <p:sp>
        <p:nvSpPr>
          <p:cNvPr id="20" name="TextBox 19"/>
          <p:cNvSpPr txBox="1"/>
          <p:nvPr/>
        </p:nvSpPr>
        <p:spPr>
          <a:xfrm>
            <a:off x="4769372" y="1653483"/>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מוֹ</a:t>
            </a:r>
            <a:endParaRPr lang="en-US" sz="9000" b="1" dirty="0">
              <a:solidFill>
                <a:schemeClr val="accent3">
                  <a:lumMod val="60000"/>
                  <a:lumOff val="40000"/>
                </a:schemeClr>
              </a:solidFill>
            </a:endParaRPr>
          </a:p>
        </p:txBody>
      </p:sp>
      <p:pic>
        <p:nvPicPr>
          <p:cNvPr id="26" name="Picture 25"/>
          <p:cNvPicPr>
            <a:picLocks noChangeAspect="1"/>
          </p:cNvPicPr>
          <p:nvPr/>
        </p:nvPicPr>
        <p:blipFill>
          <a:blip r:embed="rId9">
            <a:clrChange>
              <a:clrFrom>
                <a:srgbClr val="000000"/>
              </a:clrFrom>
              <a:clrTo>
                <a:srgbClr val="000000">
                  <a:alpha val="0"/>
                </a:srgbClr>
              </a:clrTo>
            </a:clrChange>
          </a:blip>
          <a:stretch>
            <a:fillRect/>
          </a:stretch>
        </p:blipFill>
        <p:spPr>
          <a:xfrm>
            <a:off x="4635391" y="1539047"/>
            <a:ext cx="1657275" cy="1657275"/>
          </a:xfrm>
          <a:prstGeom prst="rect">
            <a:avLst/>
          </a:prstGeom>
        </p:spPr>
      </p:pic>
      <p:pic>
        <p:nvPicPr>
          <p:cNvPr id="9" name="תמונה 8" descr="תמונה שמכילה חיה, ציפור, חוץ, ישיבה&#10;&#10;התיאור נוצר באופן אוטומטי">
            <a:extLst>
              <a:ext uri="{FF2B5EF4-FFF2-40B4-BE49-F238E27FC236}">
                <a16:creationId xmlns:a16="http://schemas.microsoft.com/office/drawing/2014/main" id="{71FBB5A5-2228-4D01-AA5E-073CC75FB5E0}"/>
              </a:ext>
            </a:extLst>
          </p:cNvPr>
          <p:cNvPicPr>
            <a:picLocks noChangeAspect="1"/>
          </p:cNvPicPr>
          <p:nvPr/>
        </p:nvPicPr>
        <p:blipFill>
          <a:blip r:embed="rId10"/>
          <a:stretch>
            <a:fillRect/>
          </a:stretch>
        </p:blipFill>
        <p:spPr>
          <a:xfrm>
            <a:off x="6716718" y="1679297"/>
            <a:ext cx="2714625" cy="1685925"/>
          </a:xfrm>
          <a:prstGeom prst="rect">
            <a:avLst/>
          </a:prstGeom>
        </p:spPr>
      </p:pic>
      <p:pic>
        <p:nvPicPr>
          <p:cNvPr id="22" name="תמונה 21" descr="תמונה שמכילה יונק, חיה, סוס, חום&#10;&#10;התיאור נוצר באופן אוטומטי">
            <a:extLst>
              <a:ext uri="{FF2B5EF4-FFF2-40B4-BE49-F238E27FC236}">
                <a16:creationId xmlns:a16="http://schemas.microsoft.com/office/drawing/2014/main" id="{F329D732-DEC6-41AA-A00A-F334FCFF0340}"/>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778" b="100000" l="0" r="100000">
                        <a14:backgroundMark x1="77333" y1="71556" x2="77333" y2="71556"/>
                      </a14:backgroundRemoval>
                    </a14:imgEffect>
                  </a14:imgLayer>
                </a14:imgProps>
              </a:ext>
            </a:extLst>
          </a:blip>
          <a:stretch>
            <a:fillRect/>
          </a:stretch>
        </p:blipFill>
        <p:spPr>
          <a:xfrm>
            <a:off x="9825036" y="1668462"/>
            <a:ext cx="2143125" cy="2143125"/>
          </a:xfrm>
          <a:prstGeom prst="rect">
            <a:avLst/>
          </a:prstGeom>
        </p:spPr>
      </p:pic>
      <p:pic>
        <p:nvPicPr>
          <p:cNvPr id="23" name="תמונה 22" descr="תמונה שמכילה חיה, ציפור, עוף&#10;&#10;התיאור נוצר באופן אוטומטי">
            <a:extLst>
              <a:ext uri="{FF2B5EF4-FFF2-40B4-BE49-F238E27FC236}">
                <a16:creationId xmlns:a16="http://schemas.microsoft.com/office/drawing/2014/main" id="{7680BA84-5519-46B3-B7A3-A2D5E3D84155}"/>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0" b="100000" l="0" r="100000">
                        <a14:backgroundMark x1="84333" y1="54762" x2="84333" y2="54762"/>
                      </a14:backgroundRemoval>
                    </a14:imgEffect>
                  </a14:imgLayer>
                </a14:imgProps>
              </a:ext>
            </a:extLst>
          </a:blip>
          <a:stretch>
            <a:fillRect/>
          </a:stretch>
        </p:blipFill>
        <p:spPr>
          <a:xfrm>
            <a:off x="6777980" y="5367587"/>
            <a:ext cx="2602704" cy="1457515"/>
          </a:xfrm>
          <a:prstGeom prst="rect">
            <a:avLst/>
          </a:prstGeom>
        </p:spPr>
      </p:pic>
      <p:pic>
        <p:nvPicPr>
          <p:cNvPr id="24" name="תמונה 23" descr="תמונה שמכילה פרה, עמידה, יונק, לבן&#10;&#10;התיאור נוצר באופן אוטומטי">
            <a:extLst>
              <a:ext uri="{FF2B5EF4-FFF2-40B4-BE49-F238E27FC236}">
                <a16:creationId xmlns:a16="http://schemas.microsoft.com/office/drawing/2014/main" id="{4A475017-1BF5-4A2A-BC2F-3FFCB14CCFB6}"/>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518" b="98964" l="0" r="100000">
                        <a14:backgroundMark x1="80077" y1="76684" x2="80077" y2="76684"/>
                      </a14:backgroundRemoval>
                    </a14:imgEffect>
                  </a14:imgLayer>
                </a14:imgProps>
              </a:ext>
            </a:extLst>
          </a:blip>
          <a:stretch>
            <a:fillRect/>
          </a:stretch>
        </p:blipFill>
        <p:spPr>
          <a:xfrm>
            <a:off x="4176517" y="5132875"/>
            <a:ext cx="2288452" cy="1692227"/>
          </a:xfrm>
          <a:prstGeom prst="rect">
            <a:avLst/>
          </a:prstGeom>
        </p:spPr>
      </p:pic>
      <p:pic>
        <p:nvPicPr>
          <p:cNvPr id="19" name="תמונה 18" descr="תמונה שמכילה חתול, ישיבה, חיה, יונק&#10;&#10;התיאור נוצר באופן אוטומטי">
            <a:extLst>
              <a:ext uri="{FF2B5EF4-FFF2-40B4-BE49-F238E27FC236}">
                <a16:creationId xmlns:a16="http://schemas.microsoft.com/office/drawing/2014/main" id="{34CD21F8-E25E-472C-91F3-4DA7F9B29B13}"/>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0" b="100000" l="0" r="100000">
                        <a14:backgroundMark x1="17818" y1="39344" x2="17818" y2="39344"/>
                      </a14:backgroundRemoval>
                    </a14:imgEffect>
                  </a14:imgLayer>
                </a14:imgProps>
              </a:ext>
            </a:extLst>
          </a:blip>
          <a:stretch>
            <a:fillRect/>
          </a:stretch>
        </p:blipFill>
        <p:spPr>
          <a:xfrm>
            <a:off x="940684" y="4406060"/>
            <a:ext cx="3064913" cy="2039561"/>
          </a:xfrm>
          <a:prstGeom prst="rect">
            <a:avLst/>
          </a:prstGeom>
        </p:spPr>
      </p:pic>
    </p:spTree>
    <p:extLst>
      <p:ext uri="{BB962C8B-B14F-4D97-AF65-F5344CB8AC3E}">
        <p14:creationId xmlns:p14="http://schemas.microsoft.com/office/powerpoint/2010/main" val="148524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416611" y="617071"/>
            <a:ext cx="8280000" cy="889111"/>
          </a:xfrm>
        </p:spPr>
        <p:txBody>
          <a:bodyPr>
            <a:normAutofit fontScale="90000"/>
          </a:bodyPr>
          <a:lstStyle/>
          <a:p>
            <a:r>
              <a:rPr lang="he-IL" b="1" dirty="0"/>
              <a:t>ִִ</a:t>
            </a:r>
            <a:r>
              <a:rPr lang="he-IL" sz="6000" b="1" dirty="0"/>
              <a:t>מִי יִיכָּנֵס אֶל גַן הַחַיוֹת?</a:t>
            </a:r>
            <a:endParaRPr lang="x-none" sz="6000"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15" name="תמונה 14" descr="תמונה שמכילה דוב, חוץ, חיה, יונק&#10;&#10;התיאור נוצר באופן אוטומטי">
            <a:extLst>
              <a:ext uri="{FF2B5EF4-FFF2-40B4-BE49-F238E27FC236}">
                <a16:creationId xmlns:a16="http://schemas.microsoft.com/office/drawing/2014/main" id="{97B95F33-D189-4067-BCCB-792BD55555C6}"/>
              </a:ext>
            </a:extLst>
          </p:cNvPr>
          <p:cNvPicPr>
            <a:picLocks noChangeAspect="1"/>
          </p:cNvPicPr>
          <p:nvPr/>
        </p:nvPicPr>
        <p:blipFill>
          <a:blip r:embed="rId4"/>
          <a:stretch>
            <a:fillRect/>
          </a:stretch>
        </p:blipFill>
        <p:spPr>
          <a:xfrm>
            <a:off x="1461058" y="1884584"/>
            <a:ext cx="2429295" cy="2014537"/>
          </a:xfrm>
          <a:prstGeom prst="rect">
            <a:avLst/>
          </a:prstGeom>
        </p:spPr>
      </p:pic>
      <p:pic>
        <p:nvPicPr>
          <p:cNvPr id="17" name="תמונה 16" descr="תמונה שמכילה מים, חוץ, יונק, חיה&#10;&#10;התיאור נוצר באופן אוטומטי">
            <a:extLst>
              <a:ext uri="{FF2B5EF4-FFF2-40B4-BE49-F238E27FC236}">
                <a16:creationId xmlns:a16="http://schemas.microsoft.com/office/drawing/2014/main" id="{407C1FFD-782D-4322-B3A9-0C55CDFCC25B}"/>
              </a:ext>
            </a:extLst>
          </p:cNvPr>
          <p:cNvPicPr>
            <a:picLocks noChangeAspect="1"/>
          </p:cNvPicPr>
          <p:nvPr/>
        </p:nvPicPr>
        <p:blipFill>
          <a:blip r:embed="rId5"/>
          <a:stretch>
            <a:fillRect/>
          </a:stretch>
        </p:blipFill>
        <p:spPr>
          <a:xfrm>
            <a:off x="4093959" y="3272282"/>
            <a:ext cx="2577802" cy="1906191"/>
          </a:xfrm>
          <a:prstGeom prst="rect">
            <a:avLst/>
          </a:prstGeom>
        </p:spPr>
      </p:pic>
      <p:pic>
        <p:nvPicPr>
          <p:cNvPr id="21" name="תמונה 20" descr="תמונה שמכילה חיה, דשא, יונק, חוץ&#10;&#10;התיאור נוצר באופן אוטומטי">
            <a:extLst>
              <a:ext uri="{FF2B5EF4-FFF2-40B4-BE49-F238E27FC236}">
                <a16:creationId xmlns:a16="http://schemas.microsoft.com/office/drawing/2014/main" id="{957C42B1-420E-4DCD-B930-EC0EDCD74634}"/>
              </a:ext>
            </a:extLst>
          </p:cNvPr>
          <p:cNvPicPr>
            <a:picLocks noChangeAspect="1"/>
          </p:cNvPicPr>
          <p:nvPr/>
        </p:nvPicPr>
        <p:blipFill>
          <a:blip r:embed="rId6"/>
          <a:stretch>
            <a:fillRect/>
          </a:stretch>
        </p:blipFill>
        <p:spPr>
          <a:xfrm>
            <a:off x="4075501" y="1636586"/>
            <a:ext cx="2604559" cy="1458553"/>
          </a:xfrm>
          <a:prstGeom prst="rect">
            <a:avLst/>
          </a:prstGeom>
        </p:spPr>
      </p:pic>
      <p:pic>
        <p:nvPicPr>
          <p:cNvPr id="25" name="תמונה 24" descr="תמונה שמכילה דשא, כלב, חוץ, יונק&#10;&#10;התיאור נוצר באופן אוטומטי">
            <a:extLst>
              <a:ext uri="{FF2B5EF4-FFF2-40B4-BE49-F238E27FC236}">
                <a16:creationId xmlns:a16="http://schemas.microsoft.com/office/drawing/2014/main" id="{C5495D5D-C1A5-462F-80BC-308981A60D15}"/>
              </a:ext>
            </a:extLst>
          </p:cNvPr>
          <p:cNvPicPr>
            <a:picLocks noChangeAspect="1"/>
          </p:cNvPicPr>
          <p:nvPr/>
        </p:nvPicPr>
        <p:blipFill>
          <a:blip r:embed="rId7"/>
          <a:stretch>
            <a:fillRect/>
          </a:stretch>
        </p:blipFill>
        <p:spPr>
          <a:xfrm>
            <a:off x="9470231" y="3906468"/>
            <a:ext cx="2619375" cy="1752600"/>
          </a:xfrm>
          <a:prstGeom prst="rect">
            <a:avLst/>
          </a:prstGeom>
        </p:spPr>
      </p:pic>
      <p:pic>
        <p:nvPicPr>
          <p:cNvPr id="7" name="תמונה 6" descr="תמונה שמכילה חיה, יונק, קוף, ישיבה&#10;&#10;התיאור נוצר באופן אוטומטי">
            <a:extLst>
              <a:ext uri="{FF2B5EF4-FFF2-40B4-BE49-F238E27FC236}">
                <a16:creationId xmlns:a16="http://schemas.microsoft.com/office/drawing/2014/main" id="{8C230480-DC10-4730-B78C-7D034AF7BD4D}"/>
              </a:ext>
            </a:extLst>
          </p:cNvPr>
          <p:cNvPicPr>
            <a:picLocks noChangeAspect="1"/>
          </p:cNvPicPr>
          <p:nvPr/>
        </p:nvPicPr>
        <p:blipFill>
          <a:blip r:embed="rId8"/>
          <a:stretch>
            <a:fillRect/>
          </a:stretch>
        </p:blipFill>
        <p:spPr>
          <a:xfrm>
            <a:off x="6761308" y="3534523"/>
            <a:ext cx="2619375" cy="1743075"/>
          </a:xfrm>
          <a:prstGeom prst="rect">
            <a:avLst/>
          </a:prstGeom>
        </p:spPr>
      </p:pic>
      <p:sp>
        <p:nvSpPr>
          <p:cNvPr id="3" name="TextBox 2"/>
          <p:cNvSpPr txBox="1"/>
          <p:nvPr/>
        </p:nvSpPr>
        <p:spPr>
          <a:xfrm>
            <a:off x="2120853" y="2197686"/>
            <a:ext cx="1023418" cy="1477328"/>
          </a:xfrm>
          <a:prstGeom prst="rect">
            <a:avLst/>
          </a:prstGeom>
          <a:noFill/>
        </p:spPr>
        <p:txBody>
          <a:bodyPr wrap="square" rtlCol="0">
            <a:spAutoFit/>
          </a:bodyPr>
          <a:lstStyle/>
          <a:p>
            <a:r>
              <a:rPr lang="he-IL" sz="9000" b="1" dirty="0">
                <a:solidFill>
                  <a:schemeClr val="accent3">
                    <a:lumMod val="60000"/>
                    <a:lumOff val="40000"/>
                  </a:schemeClr>
                </a:solidFill>
              </a:rPr>
              <a:t>דֹ</a:t>
            </a:r>
            <a:endParaRPr lang="en-US" sz="9000" b="1" dirty="0">
              <a:solidFill>
                <a:schemeClr val="accent3">
                  <a:lumMod val="60000"/>
                  <a:lumOff val="40000"/>
                </a:schemeClr>
              </a:solidFill>
            </a:endParaRPr>
          </a:p>
        </p:txBody>
      </p:sp>
      <p:sp>
        <p:nvSpPr>
          <p:cNvPr id="4" name="TextBox 3"/>
          <p:cNvSpPr txBox="1"/>
          <p:nvPr/>
        </p:nvSpPr>
        <p:spPr>
          <a:xfrm>
            <a:off x="285750" y="2572996"/>
            <a:ext cx="971702" cy="1326125"/>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9">
            <a:clrChange>
              <a:clrFrom>
                <a:srgbClr val="000000"/>
              </a:clrFrom>
              <a:clrTo>
                <a:srgbClr val="000000">
                  <a:alpha val="0"/>
                </a:srgbClr>
              </a:clrTo>
            </a:clrChange>
          </a:blip>
          <a:stretch>
            <a:fillRect/>
          </a:stretch>
        </p:blipFill>
        <p:spPr>
          <a:xfrm>
            <a:off x="1847067" y="1936632"/>
            <a:ext cx="1657275" cy="1657275"/>
          </a:xfrm>
          <a:prstGeom prst="rect">
            <a:avLst/>
          </a:prstGeom>
        </p:spPr>
      </p:pic>
      <p:sp>
        <p:nvSpPr>
          <p:cNvPr id="20" name="TextBox 19"/>
          <p:cNvSpPr txBox="1"/>
          <p:nvPr/>
        </p:nvSpPr>
        <p:spPr>
          <a:xfrm>
            <a:off x="4769372" y="1653483"/>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מוֹ</a:t>
            </a:r>
            <a:endParaRPr lang="en-US" sz="9000" b="1" dirty="0">
              <a:solidFill>
                <a:schemeClr val="accent3">
                  <a:lumMod val="60000"/>
                  <a:lumOff val="40000"/>
                </a:schemeClr>
              </a:solidFill>
            </a:endParaRPr>
          </a:p>
        </p:txBody>
      </p:sp>
      <p:pic>
        <p:nvPicPr>
          <p:cNvPr id="26" name="Picture 25"/>
          <p:cNvPicPr>
            <a:picLocks noChangeAspect="1"/>
          </p:cNvPicPr>
          <p:nvPr/>
        </p:nvPicPr>
        <p:blipFill>
          <a:blip r:embed="rId9">
            <a:clrChange>
              <a:clrFrom>
                <a:srgbClr val="000000"/>
              </a:clrFrom>
              <a:clrTo>
                <a:srgbClr val="000000">
                  <a:alpha val="0"/>
                </a:srgbClr>
              </a:clrTo>
            </a:clrChange>
          </a:blip>
          <a:stretch>
            <a:fillRect/>
          </a:stretch>
        </p:blipFill>
        <p:spPr>
          <a:xfrm>
            <a:off x="4635391" y="1539047"/>
            <a:ext cx="1657275" cy="1657275"/>
          </a:xfrm>
          <a:prstGeom prst="rect">
            <a:avLst/>
          </a:prstGeom>
        </p:spPr>
      </p:pic>
      <p:pic>
        <p:nvPicPr>
          <p:cNvPr id="9" name="תמונה 8" descr="תמונה שמכילה חיה, ציפור, חוץ, ישיבה&#10;&#10;התיאור נוצר באופן אוטומטי">
            <a:extLst>
              <a:ext uri="{FF2B5EF4-FFF2-40B4-BE49-F238E27FC236}">
                <a16:creationId xmlns:a16="http://schemas.microsoft.com/office/drawing/2014/main" id="{71FBB5A5-2228-4D01-AA5E-073CC75FB5E0}"/>
              </a:ext>
            </a:extLst>
          </p:cNvPr>
          <p:cNvPicPr>
            <a:picLocks noChangeAspect="1"/>
          </p:cNvPicPr>
          <p:nvPr/>
        </p:nvPicPr>
        <p:blipFill>
          <a:blip r:embed="rId10"/>
          <a:stretch>
            <a:fillRect/>
          </a:stretch>
        </p:blipFill>
        <p:spPr>
          <a:xfrm>
            <a:off x="6716718" y="1679297"/>
            <a:ext cx="2714625" cy="1685925"/>
          </a:xfrm>
          <a:prstGeom prst="rect">
            <a:avLst/>
          </a:prstGeom>
        </p:spPr>
      </p:pic>
      <p:sp>
        <p:nvSpPr>
          <p:cNvPr id="37" name="TextBox 36"/>
          <p:cNvSpPr txBox="1"/>
          <p:nvPr/>
        </p:nvSpPr>
        <p:spPr>
          <a:xfrm>
            <a:off x="7472971" y="1613568"/>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פּוֹ</a:t>
            </a:r>
            <a:endParaRPr lang="en-US" sz="9000" b="1" dirty="0">
              <a:solidFill>
                <a:schemeClr val="accent3">
                  <a:lumMod val="60000"/>
                  <a:lumOff val="40000"/>
                </a:schemeClr>
              </a:solidFill>
            </a:endParaRPr>
          </a:p>
        </p:txBody>
      </p:sp>
      <p:pic>
        <p:nvPicPr>
          <p:cNvPr id="22" name="תמונה 21" descr="תמונה שמכילה חתול, ישיבה, חיה, יונק&#10;&#10;התיאור נוצר באופן אוטומטי">
            <a:extLst>
              <a:ext uri="{FF2B5EF4-FFF2-40B4-BE49-F238E27FC236}">
                <a16:creationId xmlns:a16="http://schemas.microsoft.com/office/drawing/2014/main" id="{34CD21F8-E25E-472C-91F3-4DA7F9B29B13}"/>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backgroundMark x1="17818" y1="39344" x2="17818" y2="39344"/>
                      </a14:backgroundRemoval>
                    </a14:imgEffect>
                  </a14:imgLayer>
                </a14:imgProps>
              </a:ext>
            </a:extLst>
          </a:blip>
          <a:stretch>
            <a:fillRect/>
          </a:stretch>
        </p:blipFill>
        <p:spPr>
          <a:xfrm>
            <a:off x="940684" y="4406060"/>
            <a:ext cx="3064913" cy="2039561"/>
          </a:xfrm>
          <a:prstGeom prst="rect">
            <a:avLst/>
          </a:prstGeom>
        </p:spPr>
      </p:pic>
      <p:pic>
        <p:nvPicPr>
          <p:cNvPr id="24" name="תמונה 23" descr="תמונה שמכילה יונק, חיה, סוס, חום&#10;&#10;התיאור נוצר באופן אוטומטי">
            <a:extLst>
              <a:ext uri="{FF2B5EF4-FFF2-40B4-BE49-F238E27FC236}">
                <a16:creationId xmlns:a16="http://schemas.microsoft.com/office/drawing/2014/main" id="{F329D732-DEC6-41AA-A00A-F334FCFF0340}"/>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778" b="100000" l="0" r="100000">
                        <a14:backgroundMark x1="77333" y1="71556" x2="77333" y2="71556"/>
                      </a14:backgroundRemoval>
                    </a14:imgEffect>
                  </a14:imgLayer>
                </a14:imgProps>
              </a:ext>
            </a:extLst>
          </a:blip>
          <a:stretch>
            <a:fillRect/>
          </a:stretch>
        </p:blipFill>
        <p:spPr>
          <a:xfrm>
            <a:off x="9825036" y="1668462"/>
            <a:ext cx="2143125" cy="2143125"/>
          </a:xfrm>
          <a:prstGeom prst="rect">
            <a:avLst/>
          </a:prstGeom>
        </p:spPr>
      </p:pic>
      <p:pic>
        <p:nvPicPr>
          <p:cNvPr id="28" name="תמונה 27" descr="תמונה שמכילה חיה, ציפור, עוף&#10;&#10;התיאור נוצר באופן אוטומטי">
            <a:extLst>
              <a:ext uri="{FF2B5EF4-FFF2-40B4-BE49-F238E27FC236}">
                <a16:creationId xmlns:a16="http://schemas.microsoft.com/office/drawing/2014/main" id="{7680BA84-5519-46B3-B7A3-A2D5E3D84155}"/>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100000">
                        <a14:backgroundMark x1="84333" y1="54762" x2="84333" y2="54762"/>
                      </a14:backgroundRemoval>
                    </a14:imgEffect>
                  </a14:imgLayer>
                </a14:imgProps>
              </a:ext>
            </a:extLst>
          </a:blip>
          <a:stretch>
            <a:fillRect/>
          </a:stretch>
        </p:blipFill>
        <p:spPr>
          <a:xfrm>
            <a:off x="6777980" y="5367587"/>
            <a:ext cx="2602704" cy="1457515"/>
          </a:xfrm>
          <a:prstGeom prst="rect">
            <a:avLst/>
          </a:prstGeom>
        </p:spPr>
      </p:pic>
      <p:pic>
        <p:nvPicPr>
          <p:cNvPr id="29" name="תמונה 28" descr="תמונה שמכילה פרה, עמידה, יונק, לבן&#10;&#10;התיאור נוצר באופן אוטומטי">
            <a:extLst>
              <a:ext uri="{FF2B5EF4-FFF2-40B4-BE49-F238E27FC236}">
                <a16:creationId xmlns:a16="http://schemas.microsoft.com/office/drawing/2014/main" id="{4A475017-1BF5-4A2A-BC2F-3FFCB14CCFB6}"/>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518" b="98964" l="0" r="100000">
                        <a14:backgroundMark x1="80077" y1="76684" x2="80077" y2="76684"/>
                      </a14:backgroundRemoval>
                    </a14:imgEffect>
                  </a14:imgLayer>
                </a14:imgProps>
              </a:ext>
            </a:extLst>
          </a:blip>
          <a:stretch>
            <a:fillRect/>
          </a:stretch>
        </p:blipFill>
        <p:spPr>
          <a:xfrm>
            <a:off x="4176517" y="5132875"/>
            <a:ext cx="2288452" cy="1692227"/>
          </a:xfrm>
          <a:prstGeom prst="rect">
            <a:avLst/>
          </a:prstGeom>
        </p:spPr>
      </p:pic>
    </p:spTree>
    <p:extLst>
      <p:ext uri="{BB962C8B-B14F-4D97-AF65-F5344CB8AC3E}">
        <p14:creationId xmlns:p14="http://schemas.microsoft.com/office/powerpoint/2010/main" val="66548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416611" y="617071"/>
            <a:ext cx="8280000" cy="889111"/>
          </a:xfrm>
        </p:spPr>
        <p:txBody>
          <a:bodyPr>
            <a:normAutofit fontScale="90000"/>
          </a:bodyPr>
          <a:lstStyle/>
          <a:p>
            <a:r>
              <a:rPr lang="he-IL" b="1" dirty="0"/>
              <a:t>ִִ</a:t>
            </a:r>
            <a:r>
              <a:rPr lang="he-IL" sz="6000" b="1" dirty="0"/>
              <a:t>מִי יִיכָּנֵס אֶל גַן הַחַיוֹת?</a:t>
            </a:r>
            <a:endParaRPr lang="x-none" sz="6000"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15" name="תמונה 14" descr="תמונה שמכילה דוב, חוץ, חיה, יונק&#10;&#10;התיאור נוצר באופן אוטומטי">
            <a:extLst>
              <a:ext uri="{FF2B5EF4-FFF2-40B4-BE49-F238E27FC236}">
                <a16:creationId xmlns:a16="http://schemas.microsoft.com/office/drawing/2014/main" id="{97B95F33-D189-4067-BCCB-792BD55555C6}"/>
              </a:ext>
            </a:extLst>
          </p:cNvPr>
          <p:cNvPicPr>
            <a:picLocks noChangeAspect="1"/>
          </p:cNvPicPr>
          <p:nvPr/>
        </p:nvPicPr>
        <p:blipFill>
          <a:blip r:embed="rId4"/>
          <a:stretch>
            <a:fillRect/>
          </a:stretch>
        </p:blipFill>
        <p:spPr>
          <a:xfrm>
            <a:off x="1461058" y="1884584"/>
            <a:ext cx="2429295" cy="2014537"/>
          </a:xfrm>
          <a:prstGeom prst="rect">
            <a:avLst/>
          </a:prstGeom>
        </p:spPr>
      </p:pic>
      <p:pic>
        <p:nvPicPr>
          <p:cNvPr id="17" name="תמונה 16" descr="תמונה שמכילה מים, חוץ, יונק, חיה&#10;&#10;התיאור נוצר באופן אוטומטי">
            <a:extLst>
              <a:ext uri="{FF2B5EF4-FFF2-40B4-BE49-F238E27FC236}">
                <a16:creationId xmlns:a16="http://schemas.microsoft.com/office/drawing/2014/main" id="{407C1FFD-782D-4322-B3A9-0C55CDFCC25B}"/>
              </a:ext>
            </a:extLst>
          </p:cNvPr>
          <p:cNvPicPr>
            <a:picLocks noChangeAspect="1"/>
          </p:cNvPicPr>
          <p:nvPr/>
        </p:nvPicPr>
        <p:blipFill>
          <a:blip r:embed="rId5"/>
          <a:stretch>
            <a:fillRect/>
          </a:stretch>
        </p:blipFill>
        <p:spPr>
          <a:xfrm>
            <a:off x="4093959" y="3272282"/>
            <a:ext cx="2577802" cy="1906191"/>
          </a:xfrm>
          <a:prstGeom prst="rect">
            <a:avLst/>
          </a:prstGeom>
        </p:spPr>
      </p:pic>
      <p:pic>
        <p:nvPicPr>
          <p:cNvPr id="21" name="תמונה 20" descr="תמונה שמכילה חיה, דשא, יונק, חוץ&#10;&#10;התיאור נוצר באופן אוטומטי">
            <a:extLst>
              <a:ext uri="{FF2B5EF4-FFF2-40B4-BE49-F238E27FC236}">
                <a16:creationId xmlns:a16="http://schemas.microsoft.com/office/drawing/2014/main" id="{957C42B1-420E-4DCD-B930-EC0EDCD74634}"/>
              </a:ext>
            </a:extLst>
          </p:cNvPr>
          <p:cNvPicPr>
            <a:picLocks noChangeAspect="1"/>
          </p:cNvPicPr>
          <p:nvPr/>
        </p:nvPicPr>
        <p:blipFill>
          <a:blip r:embed="rId6"/>
          <a:stretch>
            <a:fillRect/>
          </a:stretch>
        </p:blipFill>
        <p:spPr>
          <a:xfrm>
            <a:off x="4075501" y="1636586"/>
            <a:ext cx="2604559" cy="1458553"/>
          </a:xfrm>
          <a:prstGeom prst="rect">
            <a:avLst/>
          </a:prstGeom>
        </p:spPr>
      </p:pic>
      <p:pic>
        <p:nvPicPr>
          <p:cNvPr id="25" name="תמונה 24" descr="תמונה שמכילה דשא, כלב, חוץ, יונק&#10;&#10;התיאור נוצר באופן אוטומטי">
            <a:extLst>
              <a:ext uri="{FF2B5EF4-FFF2-40B4-BE49-F238E27FC236}">
                <a16:creationId xmlns:a16="http://schemas.microsoft.com/office/drawing/2014/main" id="{C5495D5D-C1A5-462F-80BC-308981A60D15}"/>
              </a:ext>
            </a:extLst>
          </p:cNvPr>
          <p:cNvPicPr>
            <a:picLocks noChangeAspect="1"/>
          </p:cNvPicPr>
          <p:nvPr/>
        </p:nvPicPr>
        <p:blipFill>
          <a:blip r:embed="rId7"/>
          <a:stretch>
            <a:fillRect/>
          </a:stretch>
        </p:blipFill>
        <p:spPr>
          <a:xfrm>
            <a:off x="9470231" y="3906468"/>
            <a:ext cx="2619375" cy="1752600"/>
          </a:xfrm>
          <a:prstGeom prst="rect">
            <a:avLst/>
          </a:prstGeom>
        </p:spPr>
      </p:pic>
      <p:pic>
        <p:nvPicPr>
          <p:cNvPr id="7" name="תמונה 6" descr="תמונה שמכילה חיה, יונק, קוף, ישיבה&#10;&#10;התיאור נוצר באופן אוטומטי">
            <a:extLst>
              <a:ext uri="{FF2B5EF4-FFF2-40B4-BE49-F238E27FC236}">
                <a16:creationId xmlns:a16="http://schemas.microsoft.com/office/drawing/2014/main" id="{8C230480-DC10-4730-B78C-7D034AF7BD4D}"/>
              </a:ext>
            </a:extLst>
          </p:cNvPr>
          <p:cNvPicPr>
            <a:picLocks noChangeAspect="1"/>
          </p:cNvPicPr>
          <p:nvPr/>
        </p:nvPicPr>
        <p:blipFill>
          <a:blip r:embed="rId8"/>
          <a:stretch>
            <a:fillRect/>
          </a:stretch>
        </p:blipFill>
        <p:spPr>
          <a:xfrm>
            <a:off x="6761308" y="3534523"/>
            <a:ext cx="2619375" cy="1743075"/>
          </a:xfrm>
          <a:prstGeom prst="rect">
            <a:avLst/>
          </a:prstGeom>
        </p:spPr>
      </p:pic>
      <p:sp>
        <p:nvSpPr>
          <p:cNvPr id="3" name="TextBox 2"/>
          <p:cNvSpPr txBox="1"/>
          <p:nvPr/>
        </p:nvSpPr>
        <p:spPr>
          <a:xfrm>
            <a:off x="2120853" y="2197686"/>
            <a:ext cx="1023418" cy="1477328"/>
          </a:xfrm>
          <a:prstGeom prst="rect">
            <a:avLst/>
          </a:prstGeom>
          <a:noFill/>
        </p:spPr>
        <p:txBody>
          <a:bodyPr wrap="square" rtlCol="0">
            <a:spAutoFit/>
          </a:bodyPr>
          <a:lstStyle/>
          <a:p>
            <a:r>
              <a:rPr lang="he-IL" sz="9000" b="1" dirty="0">
                <a:solidFill>
                  <a:schemeClr val="accent3">
                    <a:lumMod val="60000"/>
                    <a:lumOff val="40000"/>
                  </a:schemeClr>
                </a:solidFill>
              </a:rPr>
              <a:t>דֹ</a:t>
            </a:r>
            <a:endParaRPr lang="en-US" sz="9000" b="1" dirty="0">
              <a:solidFill>
                <a:schemeClr val="accent3">
                  <a:lumMod val="60000"/>
                  <a:lumOff val="40000"/>
                </a:schemeClr>
              </a:solidFill>
            </a:endParaRPr>
          </a:p>
        </p:txBody>
      </p:sp>
      <p:sp>
        <p:nvSpPr>
          <p:cNvPr id="4" name="TextBox 3"/>
          <p:cNvSpPr txBox="1"/>
          <p:nvPr/>
        </p:nvSpPr>
        <p:spPr>
          <a:xfrm>
            <a:off x="285750" y="2572996"/>
            <a:ext cx="971702" cy="1326125"/>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9">
            <a:clrChange>
              <a:clrFrom>
                <a:srgbClr val="000000"/>
              </a:clrFrom>
              <a:clrTo>
                <a:srgbClr val="000000">
                  <a:alpha val="0"/>
                </a:srgbClr>
              </a:clrTo>
            </a:clrChange>
          </a:blip>
          <a:stretch>
            <a:fillRect/>
          </a:stretch>
        </p:blipFill>
        <p:spPr>
          <a:xfrm>
            <a:off x="1847067" y="1936632"/>
            <a:ext cx="1657275" cy="1657275"/>
          </a:xfrm>
          <a:prstGeom prst="rect">
            <a:avLst/>
          </a:prstGeom>
        </p:spPr>
      </p:pic>
      <p:sp>
        <p:nvSpPr>
          <p:cNvPr id="20" name="TextBox 19"/>
          <p:cNvSpPr txBox="1"/>
          <p:nvPr/>
        </p:nvSpPr>
        <p:spPr>
          <a:xfrm>
            <a:off x="4769372" y="1653483"/>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מוֹ</a:t>
            </a:r>
            <a:endParaRPr lang="en-US" sz="9000" b="1" dirty="0">
              <a:solidFill>
                <a:schemeClr val="accent3">
                  <a:lumMod val="60000"/>
                  <a:lumOff val="40000"/>
                </a:schemeClr>
              </a:solidFill>
            </a:endParaRPr>
          </a:p>
        </p:txBody>
      </p:sp>
      <p:pic>
        <p:nvPicPr>
          <p:cNvPr id="26" name="Picture 25"/>
          <p:cNvPicPr>
            <a:picLocks noChangeAspect="1"/>
          </p:cNvPicPr>
          <p:nvPr/>
        </p:nvPicPr>
        <p:blipFill>
          <a:blip r:embed="rId9">
            <a:clrChange>
              <a:clrFrom>
                <a:srgbClr val="000000"/>
              </a:clrFrom>
              <a:clrTo>
                <a:srgbClr val="000000">
                  <a:alpha val="0"/>
                </a:srgbClr>
              </a:clrTo>
            </a:clrChange>
          </a:blip>
          <a:stretch>
            <a:fillRect/>
          </a:stretch>
        </p:blipFill>
        <p:spPr>
          <a:xfrm>
            <a:off x="4635391" y="1539047"/>
            <a:ext cx="1657275" cy="1657275"/>
          </a:xfrm>
          <a:prstGeom prst="rect">
            <a:avLst/>
          </a:prstGeom>
        </p:spPr>
      </p:pic>
      <p:pic>
        <p:nvPicPr>
          <p:cNvPr id="9" name="תמונה 8" descr="תמונה שמכילה חיה, ציפור, חוץ, ישיבה&#10;&#10;התיאור נוצר באופן אוטומטי">
            <a:extLst>
              <a:ext uri="{FF2B5EF4-FFF2-40B4-BE49-F238E27FC236}">
                <a16:creationId xmlns:a16="http://schemas.microsoft.com/office/drawing/2014/main" id="{71FBB5A5-2228-4D01-AA5E-073CC75FB5E0}"/>
              </a:ext>
            </a:extLst>
          </p:cNvPr>
          <p:cNvPicPr>
            <a:picLocks noChangeAspect="1"/>
          </p:cNvPicPr>
          <p:nvPr/>
        </p:nvPicPr>
        <p:blipFill>
          <a:blip r:embed="rId10"/>
          <a:stretch>
            <a:fillRect/>
          </a:stretch>
        </p:blipFill>
        <p:spPr>
          <a:xfrm>
            <a:off x="6716718" y="1679297"/>
            <a:ext cx="2714625" cy="1685925"/>
          </a:xfrm>
          <a:prstGeom prst="rect">
            <a:avLst/>
          </a:prstGeom>
        </p:spPr>
      </p:pic>
      <p:sp>
        <p:nvSpPr>
          <p:cNvPr id="37" name="TextBox 36"/>
          <p:cNvSpPr txBox="1"/>
          <p:nvPr/>
        </p:nvSpPr>
        <p:spPr>
          <a:xfrm>
            <a:off x="7472971" y="1613568"/>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פּוֹ</a:t>
            </a:r>
            <a:endParaRPr lang="en-US" sz="9000" b="1" dirty="0">
              <a:solidFill>
                <a:schemeClr val="accent3">
                  <a:lumMod val="60000"/>
                  <a:lumOff val="40000"/>
                </a:schemeClr>
              </a:solidFill>
            </a:endParaRPr>
          </a:p>
        </p:txBody>
      </p:sp>
      <p:pic>
        <p:nvPicPr>
          <p:cNvPr id="36" name="Picture 35"/>
          <p:cNvPicPr>
            <a:picLocks noChangeAspect="1"/>
          </p:cNvPicPr>
          <p:nvPr/>
        </p:nvPicPr>
        <p:blipFill>
          <a:blip r:embed="rId9">
            <a:clrChange>
              <a:clrFrom>
                <a:srgbClr val="000000"/>
              </a:clrFrom>
              <a:clrTo>
                <a:srgbClr val="000000">
                  <a:alpha val="0"/>
                </a:srgbClr>
              </a:clrTo>
            </a:clrChange>
          </a:blip>
          <a:stretch>
            <a:fillRect/>
          </a:stretch>
        </p:blipFill>
        <p:spPr>
          <a:xfrm>
            <a:off x="7258368" y="1685670"/>
            <a:ext cx="1657275" cy="1657275"/>
          </a:xfrm>
          <a:prstGeom prst="rect">
            <a:avLst/>
          </a:prstGeom>
        </p:spPr>
      </p:pic>
      <p:pic>
        <p:nvPicPr>
          <p:cNvPr id="22" name="תמונה 21" descr="תמונה שמכילה חתול, ישיבה, חיה, יונק&#10;&#10;התיאור נוצר באופן אוטומטי">
            <a:extLst>
              <a:ext uri="{FF2B5EF4-FFF2-40B4-BE49-F238E27FC236}">
                <a16:creationId xmlns:a16="http://schemas.microsoft.com/office/drawing/2014/main" id="{34CD21F8-E25E-472C-91F3-4DA7F9B29B13}"/>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backgroundMark x1="17818" y1="39344" x2="17818" y2="39344"/>
                      </a14:backgroundRemoval>
                    </a14:imgEffect>
                  </a14:imgLayer>
                </a14:imgProps>
              </a:ext>
            </a:extLst>
          </a:blip>
          <a:stretch>
            <a:fillRect/>
          </a:stretch>
        </p:blipFill>
        <p:spPr>
          <a:xfrm>
            <a:off x="940684" y="4406060"/>
            <a:ext cx="3064913" cy="2039561"/>
          </a:xfrm>
          <a:prstGeom prst="rect">
            <a:avLst/>
          </a:prstGeom>
        </p:spPr>
      </p:pic>
      <p:pic>
        <p:nvPicPr>
          <p:cNvPr id="24" name="תמונה 23" descr="תמונה שמכילה יונק, חיה, סוס, חום&#10;&#10;התיאור נוצר באופן אוטומטי">
            <a:extLst>
              <a:ext uri="{FF2B5EF4-FFF2-40B4-BE49-F238E27FC236}">
                <a16:creationId xmlns:a16="http://schemas.microsoft.com/office/drawing/2014/main" id="{F329D732-DEC6-41AA-A00A-F334FCFF0340}"/>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778" b="100000" l="0" r="100000">
                        <a14:backgroundMark x1="77333" y1="71556" x2="77333" y2="71556"/>
                      </a14:backgroundRemoval>
                    </a14:imgEffect>
                  </a14:imgLayer>
                </a14:imgProps>
              </a:ext>
            </a:extLst>
          </a:blip>
          <a:stretch>
            <a:fillRect/>
          </a:stretch>
        </p:blipFill>
        <p:spPr>
          <a:xfrm>
            <a:off x="9825036" y="1668462"/>
            <a:ext cx="2143125" cy="2143125"/>
          </a:xfrm>
          <a:prstGeom prst="rect">
            <a:avLst/>
          </a:prstGeom>
        </p:spPr>
      </p:pic>
      <p:pic>
        <p:nvPicPr>
          <p:cNvPr id="23" name="תמונה 22" descr="תמונה שמכילה חיה, ציפור, עוף&#10;&#10;התיאור נוצר באופן אוטומטי">
            <a:extLst>
              <a:ext uri="{FF2B5EF4-FFF2-40B4-BE49-F238E27FC236}">
                <a16:creationId xmlns:a16="http://schemas.microsoft.com/office/drawing/2014/main" id="{7680BA84-5519-46B3-B7A3-A2D5E3D84155}"/>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100000">
                        <a14:backgroundMark x1="84333" y1="54762" x2="84333" y2="54762"/>
                      </a14:backgroundRemoval>
                    </a14:imgEffect>
                  </a14:imgLayer>
                </a14:imgProps>
              </a:ext>
            </a:extLst>
          </a:blip>
          <a:stretch>
            <a:fillRect/>
          </a:stretch>
        </p:blipFill>
        <p:spPr>
          <a:xfrm>
            <a:off x="6777980" y="5367587"/>
            <a:ext cx="2602704" cy="1457515"/>
          </a:xfrm>
          <a:prstGeom prst="rect">
            <a:avLst/>
          </a:prstGeom>
        </p:spPr>
      </p:pic>
      <p:pic>
        <p:nvPicPr>
          <p:cNvPr id="27" name="תמונה 26" descr="תמונה שמכילה פרה, עמידה, יונק, לבן&#10;&#10;התיאור נוצר באופן אוטומטי">
            <a:extLst>
              <a:ext uri="{FF2B5EF4-FFF2-40B4-BE49-F238E27FC236}">
                <a16:creationId xmlns:a16="http://schemas.microsoft.com/office/drawing/2014/main" id="{4A475017-1BF5-4A2A-BC2F-3FFCB14CCFB6}"/>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518" b="98964" l="0" r="100000">
                        <a14:backgroundMark x1="80077" y1="76684" x2="80077" y2="76684"/>
                      </a14:backgroundRemoval>
                    </a14:imgEffect>
                  </a14:imgLayer>
                </a14:imgProps>
              </a:ext>
            </a:extLst>
          </a:blip>
          <a:stretch>
            <a:fillRect/>
          </a:stretch>
        </p:blipFill>
        <p:spPr>
          <a:xfrm>
            <a:off x="4176517" y="5132875"/>
            <a:ext cx="2288452" cy="1692227"/>
          </a:xfrm>
          <a:prstGeom prst="rect">
            <a:avLst/>
          </a:prstGeom>
        </p:spPr>
      </p:pic>
    </p:spTree>
    <p:extLst>
      <p:ext uri="{BB962C8B-B14F-4D97-AF65-F5344CB8AC3E}">
        <p14:creationId xmlns:p14="http://schemas.microsoft.com/office/powerpoint/2010/main" val="282595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תמונה 28" descr="תמונה שמכילה יונק, חיה, סוס, חום&#10;&#10;התיאור נוצר באופן אוטומטי">
            <a:extLst>
              <a:ext uri="{FF2B5EF4-FFF2-40B4-BE49-F238E27FC236}">
                <a16:creationId xmlns:a16="http://schemas.microsoft.com/office/drawing/2014/main" id="{F329D732-DEC6-41AA-A00A-F334FCFF03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8" b="100000" l="0" r="100000">
                        <a14:backgroundMark x1="77333" y1="71556" x2="77333" y2="71556"/>
                      </a14:backgroundRemoval>
                    </a14:imgEffect>
                  </a14:imgLayer>
                </a14:imgProps>
              </a:ext>
            </a:extLst>
          </a:blip>
          <a:stretch>
            <a:fillRect/>
          </a:stretch>
        </p:blipFill>
        <p:spPr>
          <a:xfrm>
            <a:off x="9825036" y="1668462"/>
            <a:ext cx="2143125" cy="2143125"/>
          </a:xfrm>
          <a:prstGeom prst="rect">
            <a:avLst/>
          </a:prstGeom>
        </p:spPr>
      </p:pic>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416611" y="617071"/>
            <a:ext cx="8280000" cy="889111"/>
          </a:xfrm>
        </p:spPr>
        <p:txBody>
          <a:bodyPr>
            <a:normAutofit fontScale="90000"/>
          </a:bodyPr>
          <a:lstStyle/>
          <a:p>
            <a:r>
              <a:rPr lang="he-IL" b="1" dirty="0"/>
              <a:t>ִִ</a:t>
            </a:r>
            <a:r>
              <a:rPr lang="he-IL" sz="6000" b="1" dirty="0"/>
              <a:t>מִי יִיכָּנֵס אֶל גַן הַחַיוֹת?</a:t>
            </a:r>
            <a:endParaRPr lang="x-none" sz="6000"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5"/>
          <a:stretch>
            <a:fillRect/>
          </a:stretch>
        </p:blipFill>
        <p:spPr>
          <a:xfrm>
            <a:off x="3617846" y="13562"/>
            <a:ext cx="1017545" cy="1070700"/>
          </a:xfrm>
          <a:prstGeom prst="rect">
            <a:avLst/>
          </a:prstGeom>
        </p:spPr>
      </p:pic>
      <p:pic>
        <p:nvPicPr>
          <p:cNvPr id="15" name="תמונה 14" descr="תמונה שמכילה דוב, חוץ, חיה, יונק&#10;&#10;התיאור נוצר באופן אוטומטי">
            <a:extLst>
              <a:ext uri="{FF2B5EF4-FFF2-40B4-BE49-F238E27FC236}">
                <a16:creationId xmlns:a16="http://schemas.microsoft.com/office/drawing/2014/main" id="{97B95F33-D189-4067-BCCB-792BD55555C6}"/>
              </a:ext>
            </a:extLst>
          </p:cNvPr>
          <p:cNvPicPr>
            <a:picLocks noChangeAspect="1"/>
          </p:cNvPicPr>
          <p:nvPr/>
        </p:nvPicPr>
        <p:blipFill>
          <a:blip r:embed="rId6"/>
          <a:stretch>
            <a:fillRect/>
          </a:stretch>
        </p:blipFill>
        <p:spPr>
          <a:xfrm>
            <a:off x="1461058" y="1884584"/>
            <a:ext cx="2429295" cy="2014537"/>
          </a:xfrm>
          <a:prstGeom prst="rect">
            <a:avLst/>
          </a:prstGeom>
        </p:spPr>
      </p:pic>
      <p:pic>
        <p:nvPicPr>
          <p:cNvPr id="17" name="תמונה 16" descr="תמונה שמכילה מים, חוץ, יונק, חיה&#10;&#10;התיאור נוצר באופן אוטומטי">
            <a:extLst>
              <a:ext uri="{FF2B5EF4-FFF2-40B4-BE49-F238E27FC236}">
                <a16:creationId xmlns:a16="http://schemas.microsoft.com/office/drawing/2014/main" id="{407C1FFD-782D-4322-B3A9-0C55CDFCC25B}"/>
              </a:ext>
            </a:extLst>
          </p:cNvPr>
          <p:cNvPicPr>
            <a:picLocks noChangeAspect="1"/>
          </p:cNvPicPr>
          <p:nvPr/>
        </p:nvPicPr>
        <p:blipFill>
          <a:blip r:embed="rId7"/>
          <a:stretch>
            <a:fillRect/>
          </a:stretch>
        </p:blipFill>
        <p:spPr>
          <a:xfrm>
            <a:off x="4093959" y="3272282"/>
            <a:ext cx="2577802" cy="1906191"/>
          </a:xfrm>
          <a:prstGeom prst="rect">
            <a:avLst/>
          </a:prstGeom>
        </p:spPr>
      </p:pic>
      <p:pic>
        <p:nvPicPr>
          <p:cNvPr id="21" name="תמונה 20" descr="תמונה שמכילה חיה, דשא, יונק, חוץ&#10;&#10;התיאור נוצר באופן אוטומטי">
            <a:extLst>
              <a:ext uri="{FF2B5EF4-FFF2-40B4-BE49-F238E27FC236}">
                <a16:creationId xmlns:a16="http://schemas.microsoft.com/office/drawing/2014/main" id="{957C42B1-420E-4DCD-B930-EC0EDCD74634}"/>
              </a:ext>
            </a:extLst>
          </p:cNvPr>
          <p:cNvPicPr>
            <a:picLocks noChangeAspect="1"/>
          </p:cNvPicPr>
          <p:nvPr/>
        </p:nvPicPr>
        <p:blipFill>
          <a:blip r:embed="rId8"/>
          <a:stretch>
            <a:fillRect/>
          </a:stretch>
        </p:blipFill>
        <p:spPr>
          <a:xfrm>
            <a:off x="4075501" y="1636586"/>
            <a:ext cx="2604559" cy="1458553"/>
          </a:xfrm>
          <a:prstGeom prst="rect">
            <a:avLst/>
          </a:prstGeom>
        </p:spPr>
      </p:pic>
      <p:pic>
        <p:nvPicPr>
          <p:cNvPr id="25" name="תמונה 24" descr="תמונה שמכילה דשא, כלב, חוץ, יונק&#10;&#10;התיאור נוצר באופן אוטומטי">
            <a:extLst>
              <a:ext uri="{FF2B5EF4-FFF2-40B4-BE49-F238E27FC236}">
                <a16:creationId xmlns:a16="http://schemas.microsoft.com/office/drawing/2014/main" id="{C5495D5D-C1A5-462F-80BC-308981A60D15}"/>
              </a:ext>
            </a:extLst>
          </p:cNvPr>
          <p:cNvPicPr>
            <a:picLocks noChangeAspect="1"/>
          </p:cNvPicPr>
          <p:nvPr/>
        </p:nvPicPr>
        <p:blipFill>
          <a:blip r:embed="rId9"/>
          <a:stretch>
            <a:fillRect/>
          </a:stretch>
        </p:blipFill>
        <p:spPr>
          <a:xfrm>
            <a:off x="9470231" y="3906468"/>
            <a:ext cx="2619375" cy="1752600"/>
          </a:xfrm>
          <a:prstGeom prst="rect">
            <a:avLst/>
          </a:prstGeom>
        </p:spPr>
      </p:pic>
      <p:pic>
        <p:nvPicPr>
          <p:cNvPr id="7" name="תמונה 6" descr="תמונה שמכילה חיה, יונק, קוף, ישיבה&#10;&#10;התיאור נוצר באופן אוטומטי">
            <a:extLst>
              <a:ext uri="{FF2B5EF4-FFF2-40B4-BE49-F238E27FC236}">
                <a16:creationId xmlns:a16="http://schemas.microsoft.com/office/drawing/2014/main" id="{8C230480-DC10-4730-B78C-7D034AF7BD4D}"/>
              </a:ext>
            </a:extLst>
          </p:cNvPr>
          <p:cNvPicPr>
            <a:picLocks noChangeAspect="1"/>
          </p:cNvPicPr>
          <p:nvPr/>
        </p:nvPicPr>
        <p:blipFill>
          <a:blip r:embed="rId10"/>
          <a:stretch>
            <a:fillRect/>
          </a:stretch>
        </p:blipFill>
        <p:spPr>
          <a:xfrm>
            <a:off x="6761308" y="3534523"/>
            <a:ext cx="2619375" cy="1743075"/>
          </a:xfrm>
          <a:prstGeom prst="rect">
            <a:avLst/>
          </a:prstGeom>
        </p:spPr>
      </p:pic>
      <p:sp>
        <p:nvSpPr>
          <p:cNvPr id="3" name="TextBox 2"/>
          <p:cNvSpPr txBox="1"/>
          <p:nvPr/>
        </p:nvSpPr>
        <p:spPr>
          <a:xfrm>
            <a:off x="2120853" y="2197686"/>
            <a:ext cx="1023418" cy="1477328"/>
          </a:xfrm>
          <a:prstGeom prst="rect">
            <a:avLst/>
          </a:prstGeom>
          <a:noFill/>
        </p:spPr>
        <p:txBody>
          <a:bodyPr wrap="square" rtlCol="0">
            <a:spAutoFit/>
          </a:bodyPr>
          <a:lstStyle/>
          <a:p>
            <a:r>
              <a:rPr lang="he-IL" sz="9000" b="1" dirty="0">
                <a:solidFill>
                  <a:schemeClr val="accent3">
                    <a:lumMod val="60000"/>
                    <a:lumOff val="40000"/>
                  </a:schemeClr>
                </a:solidFill>
              </a:rPr>
              <a:t>דֹ</a:t>
            </a:r>
            <a:endParaRPr lang="en-US" sz="9000" b="1" dirty="0">
              <a:solidFill>
                <a:schemeClr val="accent3">
                  <a:lumMod val="60000"/>
                  <a:lumOff val="40000"/>
                </a:schemeClr>
              </a:solidFill>
            </a:endParaRPr>
          </a:p>
        </p:txBody>
      </p:sp>
      <p:sp>
        <p:nvSpPr>
          <p:cNvPr id="4" name="TextBox 3"/>
          <p:cNvSpPr txBox="1"/>
          <p:nvPr/>
        </p:nvSpPr>
        <p:spPr>
          <a:xfrm>
            <a:off x="285750" y="2572996"/>
            <a:ext cx="971702" cy="1326125"/>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11">
            <a:clrChange>
              <a:clrFrom>
                <a:srgbClr val="000000"/>
              </a:clrFrom>
              <a:clrTo>
                <a:srgbClr val="000000">
                  <a:alpha val="0"/>
                </a:srgbClr>
              </a:clrTo>
            </a:clrChange>
          </a:blip>
          <a:stretch>
            <a:fillRect/>
          </a:stretch>
        </p:blipFill>
        <p:spPr>
          <a:xfrm>
            <a:off x="1847067" y="1936632"/>
            <a:ext cx="1657275" cy="1657275"/>
          </a:xfrm>
          <a:prstGeom prst="rect">
            <a:avLst/>
          </a:prstGeom>
        </p:spPr>
      </p:pic>
      <p:sp>
        <p:nvSpPr>
          <p:cNvPr id="20" name="TextBox 19"/>
          <p:cNvSpPr txBox="1"/>
          <p:nvPr/>
        </p:nvSpPr>
        <p:spPr>
          <a:xfrm>
            <a:off x="4769372" y="1653483"/>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מוֹ</a:t>
            </a:r>
            <a:endParaRPr lang="en-US" sz="9000" b="1" dirty="0">
              <a:solidFill>
                <a:schemeClr val="accent3">
                  <a:lumMod val="60000"/>
                  <a:lumOff val="40000"/>
                </a:schemeClr>
              </a:solidFill>
            </a:endParaRPr>
          </a:p>
        </p:txBody>
      </p:sp>
      <p:sp>
        <p:nvSpPr>
          <p:cNvPr id="24" name="TextBox 23"/>
          <p:cNvSpPr txBox="1"/>
          <p:nvPr/>
        </p:nvSpPr>
        <p:spPr>
          <a:xfrm>
            <a:off x="10267572" y="1752070"/>
            <a:ext cx="1258052" cy="1477328"/>
          </a:xfrm>
          <a:prstGeom prst="rect">
            <a:avLst/>
          </a:prstGeom>
          <a:noFill/>
        </p:spPr>
        <p:txBody>
          <a:bodyPr wrap="square" rtlCol="0">
            <a:spAutoFit/>
          </a:bodyPr>
          <a:lstStyle/>
          <a:p>
            <a:r>
              <a:rPr lang="he-IL" sz="9000" b="1" dirty="0" err="1">
                <a:solidFill>
                  <a:schemeClr val="accent3">
                    <a:lumMod val="60000"/>
                    <a:lumOff val="40000"/>
                  </a:schemeClr>
                </a:solidFill>
              </a:rPr>
              <a:t>סו</a:t>
            </a:r>
            <a:r>
              <a:rPr lang="he-IL" sz="9000" b="1" dirty="0">
                <a:solidFill>
                  <a:schemeClr val="accent3">
                    <a:lumMod val="60000"/>
                    <a:lumOff val="40000"/>
                  </a:schemeClr>
                </a:solidFill>
              </a:rPr>
              <a:t>ּ</a:t>
            </a:r>
            <a:endParaRPr lang="en-US" sz="9000" b="1" dirty="0">
              <a:solidFill>
                <a:schemeClr val="accent3">
                  <a:lumMod val="60000"/>
                  <a:lumOff val="40000"/>
                </a:schemeClr>
              </a:solidFill>
            </a:endParaRPr>
          </a:p>
        </p:txBody>
      </p:sp>
      <p:pic>
        <p:nvPicPr>
          <p:cNvPr id="26" name="Picture 25"/>
          <p:cNvPicPr>
            <a:picLocks noChangeAspect="1"/>
          </p:cNvPicPr>
          <p:nvPr/>
        </p:nvPicPr>
        <p:blipFill>
          <a:blip r:embed="rId11">
            <a:clrChange>
              <a:clrFrom>
                <a:srgbClr val="000000"/>
              </a:clrFrom>
              <a:clrTo>
                <a:srgbClr val="000000">
                  <a:alpha val="0"/>
                </a:srgbClr>
              </a:clrTo>
            </a:clrChange>
          </a:blip>
          <a:stretch>
            <a:fillRect/>
          </a:stretch>
        </p:blipFill>
        <p:spPr>
          <a:xfrm>
            <a:off x="4635391" y="1539047"/>
            <a:ext cx="1657275" cy="1657275"/>
          </a:xfrm>
          <a:prstGeom prst="rect">
            <a:avLst/>
          </a:prstGeom>
        </p:spPr>
      </p:pic>
      <p:pic>
        <p:nvPicPr>
          <p:cNvPr id="9" name="תמונה 8" descr="תמונה שמכילה חיה, ציפור, חוץ, ישיבה&#10;&#10;התיאור נוצר באופן אוטומטי">
            <a:extLst>
              <a:ext uri="{FF2B5EF4-FFF2-40B4-BE49-F238E27FC236}">
                <a16:creationId xmlns:a16="http://schemas.microsoft.com/office/drawing/2014/main" id="{71FBB5A5-2228-4D01-AA5E-073CC75FB5E0}"/>
              </a:ext>
            </a:extLst>
          </p:cNvPr>
          <p:cNvPicPr>
            <a:picLocks noChangeAspect="1"/>
          </p:cNvPicPr>
          <p:nvPr/>
        </p:nvPicPr>
        <p:blipFill>
          <a:blip r:embed="rId12"/>
          <a:stretch>
            <a:fillRect/>
          </a:stretch>
        </p:blipFill>
        <p:spPr>
          <a:xfrm>
            <a:off x="6716718" y="1679297"/>
            <a:ext cx="2714625" cy="1685925"/>
          </a:xfrm>
          <a:prstGeom prst="rect">
            <a:avLst/>
          </a:prstGeom>
        </p:spPr>
      </p:pic>
      <p:sp>
        <p:nvSpPr>
          <p:cNvPr id="37" name="TextBox 36"/>
          <p:cNvSpPr txBox="1"/>
          <p:nvPr/>
        </p:nvSpPr>
        <p:spPr>
          <a:xfrm>
            <a:off x="7472971" y="1613568"/>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פּוֹ</a:t>
            </a:r>
            <a:endParaRPr lang="en-US" sz="9000" b="1" dirty="0">
              <a:solidFill>
                <a:schemeClr val="accent3">
                  <a:lumMod val="60000"/>
                  <a:lumOff val="40000"/>
                </a:schemeClr>
              </a:solidFill>
            </a:endParaRPr>
          </a:p>
        </p:txBody>
      </p:sp>
      <p:pic>
        <p:nvPicPr>
          <p:cNvPr id="36" name="Picture 35"/>
          <p:cNvPicPr>
            <a:picLocks noChangeAspect="1"/>
          </p:cNvPicPr>
          <p:nvPr/>
        </p:nvPicPr>
        <p:blipFill>
          <a:blip r:embed="rId11">
            <a:clrChange>
              <a:clrFrom>
                <a:srgbClr val="000000"/>
              </a:clrFrom>
              <a:clrTo>
                <a:srgbClr val="000000">
                  <a:alpha val="0"/>
                </a:srgbClr>
              </a:clrTo>
            </a:clrChange>
          </a:blip>
          <a:stretch>
            <a:fillRect/>
          </a:stretch>
        </p:blipFill>
        <p:spPr>
          <a:xfrm>
            <a:off x="7258368" y="1685670"/>
            <a:ext cx="1657275" cy="1657275"/>
          </a:xfrm>
          <a:prstGeom prst="rect">
            <a:avLst/>
          </a:prstGeom>
        </p:spPr>
      </p:pic>
      <p:pic>
        <p:nvPicPr>
          <p:cNvPr id="28" name="תמונה 27" descr="תמונה שמכילה חתול, ישיבה, חיה, יונק&#10;&#10;התיאור נוצר באופן אוטומטי">
            <a:extLst>
              <a:ext uri="{FF2B5EF4-FFF2-40B4-BE49-F238E27FC236}">
                <a16:creationId xmlns:a16="http://schemas.microsoft.com/office/drawing/2014/main" id="{34CD21F8-E25E-472C-91F3-4DA7F9B29B13}"/>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0" b="100000" l="0" r="100000">
                        <a14:backgroundMark x1="17818" y1="39344" x2="17818" y2="39344"/>
                      </a14:backgroundRemoval>
                    </a14:imgEffect>
                  </a14:imgLayer>
                </a14:imgProps>
              </a:ext>
            </a:extLst>
          </a:blip>
          <a:stretch>
            <a:fillRect/>
          </a:stretch>
        </p:blipFill>
        <p:spPr>
          <a:xfrm>
            <a:off x="940684" y="4406060"/>
            <a:ext cx="3064913" cy="2039561"/>
          </a:xfrm>
          <a:prstGeom prst="rect">
            <a:avLst/>
          </a:prstGeom>
        </p:spPr>
      </p:pic>
      <p:pic>
        <p:nvPicPr>
          <p:cNvPr id="30" name="תמונה 29" descr="תמונה שמכילה חיה, ציפור, עוף&#10;&#10;התיאור נוצר באופן אוטומטי">
            <a:extLst>
              <a:ext uri="{FF2B5EF4-FFF2-40B4-BE49-F238E27FC236}">
                <a16:creationId xmlns:a16="http://schemas.microsoft.com/office/drawing/2014/main" id="{7680BA84-5519-46B3-B7A3-A2D5E3D84155}"/>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100000">
                        <a14:backgroundMark x1="84333" y1="54762" x2="84333" y2="54762"/>
                      </a14:backgroundRemoval>
                    </a14:imgEffect>
                  </a14:imgLayer>
                </a14:imgProps>
              </a:ext>
            </a:extLst>
          </a:blip>
          <a:stretch>
            <a:fillRect/>
          </a:stretch>
        </p:blipFill>
        <p:spPr>
          <a:xfrm>
            <a:off x="6777980" y="5367587"/>
            <a:ext cx="2602704" cy="1457515"/>
          </a:xfrm>
          <a:prstGeom prst="rect">
            <a:avLst/>
          </a:prstGeom>
        </p:spPr>
      </p:pic>
      <p:pic>
        <p:nvPicPr>
          <p:cNvPr id="31" name="תמונה 30" descr="תמונה שמכילה פרה, עמידה, יונק, לבן&#10;&#10;התיאור נוצר באופן אוטומטי">
            <a:extLst>
              <a:ext uri="{FF2B5EF4-FFF2-40B4-BE49-F238E27FC236}">
                <a16:creationId xmlns:a16="http://schemas.microsoft.com/office/drawing/2014/main" id="{4A475017-1BF5-4A2A-BC2F-3FFCB14CCFB6}"/>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518" b="98964" l="0" r="100000">
                        <a14:backgroundMark x1="80077" y1="76684" x2="80077" y2="76684"/>
                      </a14:backgroundRemoval>
                    </a14:imgEffect>
                  </a14:imgLayer>
                </a14:imgProps>
              </a:ext>
            </a:extLst>
          </a:blip>
          <a:stretch>
            <a:fillRect/>
          </a:stretch>
        </p:blipFill>
        <p:spPr>
          <a:xfrm>
            <a:off x="4176517" y="5132875"/>
            <a:ext cx="2288452" cy="1692227"/>
          </a:xfrm>
          <a:prstGeom prst="rect">
            <a:avLst/>
          </a:prstGeom>
        </p:spPr>
      </p:pic>
    </p:spTree>
    <p:extLst>
      <p:ext uri="{BB962C8B-B14F-4D97-AF65-F5344CB8AC3E}">
        <p14:creationId xmlns:p14="http://schemas.microsoft.com/office/powerpoint/2010/main" val="358407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416611" y="617071"/>
            <a:ext cx="8280000" cy="889111"/>
          </a:xfrm>
        </p:spPr>
        <p:txBody>
          <a:bodyPr>
            <a:normAutofit fontScale="90000"/>
          </a:bodyPr>
          <a:lstStyle/>
          <a:p>
            <a:r>
              <a:rPr lang="he-IL" b="1" dirty="0"/>
              <a:t>ִִ</a:t>
            </a:r>
            <a:r>
              <a:rPr lang="he-IL" sz="6000" b="1" dirty="0"/>
              <a:t>מִי יִיכָּנֵס אֶל גַן הַחַיוֹת?</a:t>
            </a:r>
            <a:endParaRPr lang="x-none" sz="6000"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15" name="תמונה 14" descr="תמונה שמכילה דוב, חוץ, חיה, יונק&#10;&#10;התיאור נוצר באופן אוטומטי">
            <a:extLst>
              <a:ext uri="{FF2B5EF4-FFF2-40B4-BE49-F238E27FC236}">
                <a16:creationId xmlns:a16="http://schemas.microsoft.com/office/drawing/2014/main" id="{97B95F33-D189-4067-BCCB-792BD55555C6}"/>
              </a:ext>
            </a:extLst>
          </p:cNvPr>
          <p:cNvPicPr>
            <a:picLocks noChangeAspect="1"/>
          </p:cNvPicPr>
          <p:nvPr/>
        </p:nvPicPr>
        <p:blipFill>
          <a:blip r:embed="rId4"/>
          <a:stretch>
            <a:fillRect/>
          </a:stretch>
        </p:blipFill>
        <p:spPr>
          <a:xfrm>
            <a:off x="1461058" y="1884584"/>
            <a:ext cx="2429295" cy="2014537"/>
          </a:xfrm>
          <a:prstGeom prst="rect">
            <a:avLst/>
          </a:prstGeom>
        </p:spPr>
      </p:pic>
      <p:pic>
        <p:nvPicPr>
          <p:cNvPr id="17" name="תמונה 16" descr="תמונה שמכילה מים, חוץ, יונק, חיה&#10;&#10;התיאור נוצר באופן אוטומטי">
            <a:extLst>
              <a:ext uri="{FF2B5EF4-FFF2-40B4-BE49-F238E27FC236}">
                <a16:creationId xmlns:a16="http://schemas.microsoft.com/office/drawing/2014/main" id="{407C1FFD-782D-4322-B3A9-0C55CDFCC25B}"/>
              </a:ext>
            </a:extLst>
          </p:cNvPr>
          <p:cNvPicPr>
            <a:picLocks noChangeAspect="1"/>
          </p:cNvPicPr>
          <p:nvPr/>
        </p:nvPicPr>
        <p:blipFill>
          <a:blip r:embed="rId5"/>
          <a:stretch>
            <a:fillRect/>
          </a:stretch>
        </p:blipFill>
        <p:spPr>
          <a:xfrm>
            <a:off x="4093959" y="3272282"/>
            <a:ext cx="2577802" cy="1906191"/>
          </a:xfrm>
          <a:prstGeom prst="rect">
            <a:avLst/>
          </a:prstGeom>
        </p:spPr>
      </p:pic>
      <p:pic>
        <p:nvPicPr>
          <p:cNvPr id="21" name="תמונה 20" descr="תמונה שמכילה חיה, דשא, יונק, חוץ&#10;&#10;התיאור נוצר באופן אוטומטי">
            <a:extLst>
              <a:ext uri="{FF2B5EF4-FFF2-40B4-BE49-F238E27FC236}">
                <a16:creationId xmlns:a16="http://schemas.microsoft.com/office/drawing/2014/main" id="{957C42B1-420E-4DCD-B930-EC0EDCD74634}"/>
              </a:ext>
            </a:extLst>
          </p:cNvPr>
          <p:cNvPicPr>
            <a:picLocks noChangeAspect="1"/>
          </p:cNvPicPr>
          <p:nvPr/>
        </p:nvPicPr>
        <p:blipFill>
          <a:blip r:embed="rId6"/>
          <a:stretch>
            <a:fillRect/>
          </a:stretch>
        </p:blipFill>
        <p:spPr>
          <a:xfrm>
            <a:off x="4075501" y="1636586"/>
            <a:ext cx="2604559" cy="1458553"/>
          </a:xfrm>
          <a:prstGeom prst="rect">
            <a:avLst/>
          </a:prstGeom>
        </p:spPr>
      </p:pic>
      <p:pic>
        <p:nvPicPr>
          <p:cNvPr id="25" name="תמונה 24" descr="תמונה שמכילה דשא, כלב, חוץ, יונק&#10;&#10;התיאור נוצר באופן אוטומטי">
            <a:extLst>
              <a:ext uri="{FF2B5EF4-FFF2-40B4-BE49-F238E27FC236}">
                <a16:creationId xmlns:a16="http://schemas.microsoft.com/office/drawing/2014/main" id="{C5495D5D-C1A5-462F-80BC-308981A60D15}"/>
              </a:ext>
            </a:extLst>
          </p:cNvPr>
          <p:cNvPicPr>
            <a:picLocks noChangeAspect="1"/>
          </p:cNvPicPr>
          <p:nvPr/>
        </p:nvPicPr>
        <p:blipFill>
          <a:blip r:embed="rId7"/>
          <a:stretch>
            <a:fillRect/>
          </a:stretch>
        </p:blipFill>
        <p:spPr>
          <a:xfrm>
            <a:off x="9470231" y="3906468"/>
            <a:ext cx="2619375" cy="1752600"/>
          </a:xfrm>
          <a:prstGeom prst="rect">
            <a:avLst/>
          </a:prstGeom>
        </p:spPr>
      </p:pic>
      <p:pic>
        <p:nvPicPr>
          <p:cNvPr id="7" name="תמונה 6" descr="תמונה שמכילה חיה, יונק, קוף, ישיבה&#10;&#10;התיאור נוצר באופן אוטומטי">
            <a:extLst>
              <a:ext uri="{FF2B5EF4-FFF2-40B4-BE49-F238E27FC236}">
                <a16:creationId xmlns:a16="http://schemas.microsoft.com/office/drawing/2014/main" id="{8C230480-DC10-4730-B78C-7D034AF7BD4D}"/>
              </a:ext>
            </a:extLst>
          </p:cNvPr>
          <p:cNvPicPr>
            <a:picLocks noChangeAspect="1"/>
          </p:cNvPicPr>
          <p:nvPr/>
        </p:nvPicPr>
        <p:blipFill>
          <a:blip r:embed="rId8"/>
          <a:stretch>
            <a:fillRect/>
          </a:stretch>
        </p:blipFill>
        <p:spPr>
          <a:xfrm>
            <a:off x="6761308" y="3534523"/>
            <a:ext cx="2619375" cy="1743075"/>
          </a:xfrm>
          <a:prstGeom prst="rect">
            <a:avLst/>
          </a:prstGeom>
        </p:spPr>
      </p:pic>
      <p:sp>
        <p:nvSpPr>
          <p:cNvPr id="3" name="TextBox 2"/>
          <p:cNvSpPr txBox="1"/>
          <p:nvPr/>
        </p:nvSpPr>
        <p:spPr>
          <a:xfrm>
            <a:off x="2120853" y="2197686"/>
            <a:ext cx="1023418" cy="1477328"/>
          </a:xfrm>
          <a:prstGeom prst="rect">
            <a:avLst/>
          </a:prstGeom>
          <a:noFill/>
        </p:spPr>
        <p:txBody>
          <a:bodyPr wrap="square" rtlCol="0">
            <a:spAutoFit/>
          </a:bodyPr>
          <a:lstStyle/>
          <a:p>
            <a:r>
              <a:rPr lang="he-IL" sz="9000" b="1" dirty="0">
                <a:solidFill>
                  <a:schemeClr val="accent3">
                    <a:lumMod val="60000"/>
                    <a:lumOff val="40000"/>
                  </a:schemeClr>
                </a:solidFill>
              </a:rPr>
              <a:t>דֹ</a:t>
            </a:r>
            <a:endParaRPr lang="en-US" sz="9000" b="1" dirty="0">
              <a:solidFill>
                <a:schemeClr val="accent3">
                  <a:lumMod val="60000"/>
                  <a:lumOff val="40000"/>
                </a:schemeClr>
              </a:solidFill>
            </a:endParaRPr>
          </a:p>
        </p:txBody>
      </p:sp>
      <p:sp>
        <p:nvSpPr>
          <p:cNvPr id="4" name="TextBox 3"/>
          <p:cNvSpPr txBox="1"/>
          <p:nvPr/>
        </p:nvSpPr>
        <p:spPr>
          <a:xfrm>
            <a:off x="285750" y="2572996"/>
            <a:ext cx="971702" cy="1326125"/>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9">
            <a:clrChange>
              <a:clrFrom>
                <a:srgbClr val="000000"/>
              </a:clrFrom>
              <a:clrTo>
                <a:srgbClr val="000000">
                  <a:alpha val="0"/>
                </a:srgbClr>
              </a:clrTo>
            </a:clrChange>
          </a:blip>
          <a:stretch>
            <a:fillRect/>
          </a:stretch>
        </p:blipFill>
        <p:spPr>
          <a:xfrm>
            <a:off x="1847067" y="1936632"/>
            <a:ext cx="1657275" cy="1657275"/>
          </a:xfrm>
          <a:prstGeom prst="rect">
            <a:avLst/>
          </a:prstGeom>
        </p:spPr>
      </p:pic>
      <p:sp>
        <p:nvSpPr>
          <p:cNvPr id="20" name="TextBox 19"/>
          <p:cNvSpPr txBox="1"/>
          <p:nvPr/>
        </p:nvSpPr>
        <p:spPr>
          <a:xfrm>
            <a:off x="4769372" y="1653483"/>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מוֹ</a:t>
            </a:r>
            <a:endParaRPr lang="en-US" sz="9000" b="1" dirty="0">
              <a:solidFill>
                <a:schemeClr val="accent3">
                  <a:lumMod val="60000"/>
                  <a:lumOff val="40000"/>
                </a:schemeClr>
              </a:solidFill>
            </a:endParaRPr>
          </a:p>
        </p:txBody>
      </p:sp>
      <p:sp>
        <p:nvSpPr>
          <p:cNvPr id="31" name="TextBox 30"/>
          <p:cNvSpPr txBox="1"/>
          <p:nvPr/>
        </p:nvSpPr>
        <p:spPr>
          <a:xfrm>
            <a:off x="4789126" y="3348557"/>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דוֹ</a:t>
            </a:r>
            <a:endParaRPr lang="en-US" sz="9000" b="1" dirty="0">
              <a:solidFill>
                <a:schemeClr val="accent3">
                  <a:lumMod val="60000"/>
                  <a:lumOff val="40000"/>
                </a:schemeClr>
              </a:solidFill>
            </a:endParaRPr>
          </a:p>
        </p:txBody>
      </p:sp>
      <p:pic>
        <p:nvPicPr>
          <p:cNvPr id="26" name="Picture 25"/>
          <p:cNvPicPr>
            <a:picLocks noChangeAspect="1"/>
          </p:cNvPicPr>
          <p:nvPr/>
        </p:nvPicPr>
        <p:blipFill>
          <a:blip r:embed="rId9">
            <a:clrChange>
              <a:clrFrom>
                <a:srgbClr val="000000"/>
              </a:clrFrom>
              <a:clrTo>
                <a:srgbClr val="000000">
                  <a:alpha val="0"/>
                </a:srgbClr>
              </a:clrTo>
            </a:clrChange>
          </a:blip>
          <a:stretch>
            <a:fillRect/>
          </a:stretch>
        </p:blipFill>
        <p:spPr>
          <a:xfrm>
            <a:off x="4635391" y="1539047"/>
            <a:ext cx="1657275" cy="1657275"/>
          </a:xfrm>
          <a:prstGeom prst="rect">
            <a:avLst/>
          </a:prstGeom>
        </p:spPr>
      </p:pic>
      <p:pic>
        <p:nvPicPr>
          <p:cNvPr id="9" name="תמונה 8" descr="תמונה שמכילה חיה, ציפור, חוץ, ישיבה&#10;&#10;התיאור נוצר באופן אוטומטי">
            <a:extLst>
              <a:ext uri="{FF2B5EF4-FFF2-40B4-BE49-F238E27FC236}">
                <a16:creationId xmlns:a16="http://schemas.microsoft.com/office/drawing/2014/main" id="{71FBB5A5-2228-4D01-AA5E-073CC75FB5E0}"/>
              </a:ext>
            </a:extLst>
          </p:cNvPr>
          <p:cNvPicPr>
            <a:picLocks noChangeAspect="1"/>
          </p:cNvPicPr>
          <p:nvPr/>
        </p:nvPicPr>
        <p:blipFill>
          <a:blip r:embed="rId10"/>
          <a:stretch>
            <a:fillRect/>
          </a:stretch>
        </p:blipFill>
        <p:spPr>
          <a:xfrm>
            <a:off x="6716718" y="1679297"/>
            <a:ext cx="2714625" cy="1685925"/>
          </a:xfrm>
          <a:prstGeom prst="rect">
            <a:avLst/>
          </a:prstGeom>
        </p:spPr>
      </p:pic>
      <p:sp>
        <p:nvSpPr>
          <p:cNvPr id="37" name="TextBox 36"/>
          <p:cNvSpPr txBox="1"/>
          <p:nvPr/>
        </p:nvSpPr>
        <p:spPr>
          <a:xfrm>
            <a:off x="7472971" y="1613568"/>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פּוֹ</a:t>
            </a:r>
            <a:endParaRPr lang="en-US" sz="9000" b="1" dirty="0">
              <a:solidFill>
                <a:schemeClr val="accent3">
                  <a:lumMod val="60000"/>
                  <a:lumOff val="40000"/>
                </a:schemeClr>
              </a:solidFill>
            </a:endParaRPr>
          </a:p>
        </p:txBody>
      </p:sp>
      <p:pic>
        <p:nvPicPr>
          <p:cNvPr id="36" name="Picture 35"/>
          <p:cNvPicPr>
            <a:picLocks noChangeAspect="1"/>
          </p:cNvPicPr>
          <p:nvPr/>
        </p:nvPicPr>
        <p:blipFill>
          <a:blip r:embed="rId9">
            <a:clrChange>
              <a:clrFrom>
                <a:srgbClr val="000000"/>
              </a:clrFrom>
              <a:clrTo>
                <a:srgbClr val="000000">
                  <a:alpha val="0"/>
                </a:srgbClr>
              </a:clrTo>
            </a:clrChange>
          </a:blip>
          <a:stretch>
            <a:fillRect/>
          </a:stretch>
        </p:blipFill>
        <p:spPr>
          <a:xfrm>
            <a:off x="7258368" y="1685670"/>
            <a:ext cx="1657275" cy="1657275"/>
          </a:xfrm>
          <a:prstGeom prst="rect">
            <a:avLst/>
          </a:prstGeom>
        </p:spPr>
      </p:pic>
      <p:pic>
        <p:nvPicPr>
          <p:cNvPr id="28" name="תמונה 27" descr="תמונה שמכילה חתול, ישיבה, חיה, יונק&#10;&#10;התיאור נוצר באופן אוטומטי">
            <a:extLst>
              <a:ext uri="{FF2B5EF4-FFF2-40B4-BE49-F238E27FC236}">
                <a16:creationId xmlns:a16="http://schemas.microsoft.com/office/drawing/2014/main" id="{34CD21F8-E25E-472C-91F3-4DA7F9B29B13}"/>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backgroundMark x1="17818" y1="39344" x2="17818" y2="39344"/>
                      </a14:backgroundRemoval>
                    </a14:imgEffect>
                  </a14:imgLayer>
                </a14:imgProps>
              </a:ext>
            </a:extLst>
          </a:blip>
          <a:stretch>
            <a:fillRect/>
          </a:stretch>
        </p:blipFill>
        <p:spPr>
          <a:xfrm>
            <a:off x="940684" y="4406060"/>
            <a:ext cx="3064913" cy="2039561"/>
          </a:xfrm>
          <a:prstGeom prst="rect">
            <a:avLst/>
          </a:prstGeom>
        </p:spPr>
      </p:pic>
      <p:pic>
        <p:nvPicPr>
          <p:cNvPr id="29" name="תמונה 28" descr="תמונה שמכילה יונק, חיה, סוס, חום&#10;&#10;התיאור נוצר באופן אוטומטי">
            <a:extLst>
              <a:ext uri="{FF2B5EF4-FFF2-40B4-BE49-F238E27FC236}">
                <a16:creationId xmlns:a16="http://schemas.microsoft.com/office/drawing/2014/main" id="{F329D732-DEC6-41AA-A00A-F334FCFF0340}"/>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778" b="100000" l="0" r="100000">
                        <a14:backgroundMark x1="77333" y1="71556" x2="77333" y2="71556"/>
                      </a14:backgroundRemoval>
                    </a14:imgEffect>
                  </a14:imgLayer>
                </a14:imgProps>
              </a:ext>
            </a:extLst>
          </a:blip>
          <a:stretch>
            <a:fillRect/>
          </a:stretch>
        </p:blipFill>
        <p:spPr>
          <a:xfrm>
            <a:off x="9825036" y="1668462"/>
            <a:ext cx="2143125" cy="2143125"/>
          </a:xfrm>
          <a:prstGeom prst="rect">
            <a:avLst/>
          </a:prstGeom>
        </p:spPr>
      </p:pic>
      <p:sp>
        <p:nvSpPr>
          <p:cNvPr id="30" name="TextBox 29"/>
          <p:cNvSpPr txBox="1"/>
          <p:nvPr/>
        </p:nvSpPr>
        <p:spPr>
          <a:xfrm>
            <a:off x="10267572" y="1752070"/>
            <a:ext cx="1258052" cy="1477328"/>
          </a:xfrm>
          <a:prstGeom prst="rect">
            <a:avLst/>
          </a:prstGeom>
          <a:noFill/>
        </p:spPr>
        <p:txBody>
          <a:bodyPr wrap="square" rtlCol="0">
            <a:spAutoFit/>
          </a:bodyPr>
          <a:lstStyle/>
          <a:p>
            <a:r>
              <a:rPr lang="he-IL" sz="9000" b="1" dirty="0" err="1">
                <a:solidFill>
                  <a:schemeClr val="accent3">
                    <a:lumMod val="60000"/>
                    <a:lumOff val="40000"/>
                  </a:schemeClr>
                </a:solidFill>
              </a:rPr>
              <a:t>סו</a:t>
            </a:r>
            <a:r>
              <a:rPr lang="he-IL" sz="9000" b="1" dirty="0">
                <a:solidFill>
                  <a:schemeClr val="accent3">
                    <a:lumMod val="60000"/>
                    <a:lumOff val="40000"/>
                  </a:schemeClr>
                </a:solidFill>
              </a:rPr>
              <a:t>ּ</a:t>
            </a:r>
            <a:endParaRPr lang="en-US" sz="9000" b="1" dirty="0">
              <a:solidFill>
                <a:schemeClr val="accent3">
                  <a:lumMod val="60000"/>
                  <a:lumOff val="40000"/>
                </a:schemeClr>
              </a:solidFill>
            </a:endParaRPr>
          </a:p>
        </p:txBody>
      </p:sp>
      <p:pic>
        <p:nvPicPr>
          <p:cNvPr id="32" name="תמונה 31" descr="תמונה שמכילה חיה, ציפור, עוף&#10;&#10;התיאור נוצר באופן אוטומטי">
            <a:extLst>
              <a:ext uri="{FF2B5EF4-FFF2-40B4-BE49-F238E27FC236}">
                <a16:creationId xmlns:a16="http://schemas.microsoft.com/office/drawing/2014/main" id="{7680BA84-5519-46B3-B7A3-A2D5E3D84155}"/>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100000">
                        <a14:backgroundMark x1="84333" y1="54762" x2="84333" y2="54762"/>
                      </a14:backgroundRemoval>
                    </a14:imgEffect>
                  </a14:imgLayer>
                </a14:imgProps>
              </a:ext>
            </a:extLst>
          </a:blip>
          <a:stretch>
            <a:fillRect/>
          </a:stretch>
        </p:blipFill>
        <p:spPr>
          <a:xfrm>
            <a:off x="6777980" y="5367587"/>
            <a:ext cx="2602704" cy="1457515"/>
          </a:xfrm>
          <a:prstGeom prst="rect">
            <a:avLst/>
          </a:prstGeom>
        </p:spPr>
      </p:pic>
      <p:pic>
        <p:nvPicPr>
          <p:cNvPr id="33" name="תמונה 32" descr="תמונה שמכילה פרה, עמידה, יונק, לבן&#10;&#10;התיאור נוצר באופן אוטומטי">
            <a:extLst>
              <a:ext uri="{FF2B5EF4-FFF2-40B4-BE49-F238E27FC236}">
                <a16:creationId xmlns:a16="http://schemas.microsoft.com/office/drawing/2014/main" id="{4A475017-1BF5-4A2A-BC2F-3FFCB14CCFB6}"/>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518" b="98964" l="0" r="100000">
                        <a14:backgroundMark x1="80077" y1="76684" x2="80077" y2="76684"/>
                      </a14:backgroundRemoval>
                    </a14:imgEffect>
                  </a14:imgLayer>
                </a14:imgProps>
              </a:ext>
            </a:extLst>
          </a:blip>
          <a:stretch>
            <a:fillRect/>
          </a:stretch>
        </p:blipFill>
        <p:spPr>
          <a:xfrm>
            <a:off x="4176517" y="5132875"/>
            <a:ext cx="2288452" cy="1692227"/>
          </a:xfrm>
          <a:prstGeom prst="rect">
            <a:avLst/>
          </a:prstGeom>
        </p:spPr>
      </p:pic>
    </p:spTree>
    <p:extLst>
      <p:ext uri="{BB962C8B-B14F-4D97-AF65-F5344CB8AC3E}">
        <p14:creationId xmlns:p14="http://schemas.microsoft.com/office/powerpoint/2010/main" val="156358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416611" y="617071"/>
            <a:ext cx="8280000" cy="889111"/>
          </a:xfrm>
        </p:spPr>
        <p:txBody>
          <a:bodyPr>
            <a:normAutofit fontScale="90000"/>
          </a:bodyPr>
          <a:lstStyle/>
          <a:p>
            <a:r>
              <a:rPr lang="he-IL" b="1" dirty="0"/>
              <a:t>ִִ</a:t>
            </a:r>
            <a:r>
              <a:rPr lang="he-IL" sz="6000" b="1" dirty="0"/>
              <a:t>מִי יִיכָּנֵס אֶל גַן הַחַיוֹת?</a:t>
            </a:r>
            <a:endParaRPr lang="x-none" sz="6000"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15" name="תמונה 14" descr="תמונה שמכילה דוב, חוץ, חיה, יונק&#10;&#10;התיאור נוצר באופן אוטומטי">
            <a:extLst>
              <a:ext uri="{FF2B5EF4-FFF2-40B4-BE49-F238E27FC236}">
                <a16:creationId xmlns:a16="http://schemas.microsoft.com/office/drawing/2014/main" id="{97B95F33-D189-4067-BCCB-792BD55555C6}"/>
              </a:ext>
            </a:extLst>
          </p:cNvPr>
          <p:cNvPicPr>
            <a:picLocks noChangeAspect="1"/>
          </p:cNvPicPr>
          <p:nvPr/>
        </p:nvPicPr>
        <p:blipFill>
          <a:blip r:embed="rId4"/>
          <a:stretch>
            <a:fillRect/>
          </a:stretch>
        </p:blipFill>
        <p:spPr>
          <a:xfrm>
            <a:off x="1461058" y="1884584"/>
            <a:ext cx="2429295" cy="2014537"/>
          </a:xfrm>
          <a:prstGeom prst="rect">
            <a:avLst/>
          </a:prstGeom>
        </p:spPr>
      </p:pic>
      <p:pic>
        <p:nvPicPr>
          <p:cNvPr id="17" name="תמונה 16" descr="תמונה שמכילה מים, חוץ, יונק, חיה&#10;&#10;התיאור נוצר באופן אוטומטי">
            <a:extLst>
              <a:ext uri="{FF2B5EF4-FFF2-40B4-BE49-F238E27FC236}">
                <a16:creationId xmlns:a16="http://schemas.microsoft.com/office/drawing/2014/main" id="{407C1FFD-782D-4322-B3A9-0C55CDFCC25B}"/>
              </a:ext>
            </a:extLst>
          </p:cNvPr>
          <p:cNvPicPr>
            <a:picLocks noChangeAspect="1"/>
          </p:cNvPicPr>
          <p:nvPr/>
        </p:nvPicPr>
        <p:blipFill>
          <a:blip r:embed="rId5"/>
          <a:stretch>
            <a:fillRect/>
          </a:stretch>
        </p:blipFill>
        <p:spPr>
          <a:xfrm>
            <a:off x="4093959" y="3272282"/>
            <a:ext cx="2577802" cy="1906191"/>
          </a:xfrm>
          <a:prstGeom prst="rect">
            <a:avLst/>
          </a:prstGeom>
        </p:spPr>
      </p:pic>
      <p:pic>
        <p:nvPicPr>
          <p:cNvPr id="21" name="תמונה 20" descr="תמונה שמכילה חיה, דשא, יונק, חוץ&#10;&#10;התיאור נוצר באופן אוטומטי">
            <a:extLst>
              <a:ext uri="{FF2B5EF4-FFF2-40B4-BE49-F238E27FC236}">
                <a16:creationId xmlns:a16="http://schemas.microsoft.com/office/drawing/2014/main" id="{957C42B1-420E-4DCD-B930-EC0EDCD74634}"/>
              </a:ext>
            </a:extLst>
          </p:cNvPr>
          <p:cNvPicPr>
            <a:picLocks noChangeAspect="1"/>
          </p:cNvPicPr>
          <p:nvPr/>
        </p:nvPicPr>
        <p:blipFill>
          <a:blip r:embed="rId6"/>
          <a:stretch>
            <a:fillRect/>
          </a:stretch>
        </p:blipFill>
        <p:spPr>
          <a:xfrm>
            <a:off x="4075501" y="1636586"/>
            <a:ext cx="2604559" cy="1458553"/>
          </a:xfrm>
          <a:prstGeom prst="rect">
            <a:avLst/>
          </a:prstGeom>
        </p:spPr>
      </p:pic>
      <p:pic>
        <p:nvPicPr>
          <p:cNvPr id="25" name="תמונה 24" descr="תמונה שמכילה דשא, כלב, חוץ, יונק&#10;&#10;התיאור נוצר באופן אוטומטי">
            <a:extLst>
              <a:ext uri="{FF2B5EF4-FFF2-40B4-BE49-F238E27FC236}">
                <a16:creationId xmlns:a16="http://schemas.microsoft.com/office/drawing/2014/main" id="{C5495D5D-C1A5-462F-80BC-308981A60D15}"/>
              </a:ext>
            </a:extLst>
          </p:cNvPr>
          <p:cNvPicPr>
            <a:picLocks noChangeAspect="1"/>
          </p:cNvPicPr>
          <p:nvPr/>
        </p:nvPicPr>
        <p:blipFill>
          <a:blip r:embed="rId7"/>
          <a:stretch>
            <a:fillRect/>
          </a:stretch>
        </p:blipFill>
        <p:spPr>
          <a:xfrm>
            <a:off x="9470231" y="3906468"/>
            <a:ext cx="2619375" cy="1752600"/>
          </a:xfrm>
          <a:prstGeom prst="rect">
            <a:avLst/>
          </a:prstGeom>
        </p:spPr>
      </p:pic>
      <p:pic>
        <p:nvPicPr>
          <p:cNvPr id="7" name="תמונה 6" descr="תמונה שמכילה חיה, יונק, קוף, ישיבה&#10;&#10;התיאור נוצר באופן אוטומטי">
            <a:extLst>
              <a:ext uri="{FF2B5EF4-FFF2-40B4-BE49-F238E27FC236}">
                <a16:creationId xmlns:a16="http://schemas.microsoft.com/office/drawing/2014/main" id="{8C230480-DC10-4730-B78C-7D034AF7BD4D}"/>
              </a:ext>
            </a:extLst>
          </p:cNvPr>
          <p:cNvPicPr>
            <a:picLocks noChangeAspect="1"/>
          </p:cNvPicPr>
          <p:nvPr/>
        </p:nvPicPr>
        <p:blipFill>
          <a:blip r:embed="rId8"/>
          <a:stretch>
            <a:fillRect/>
          </a:stretch>
        </p:blipFill>
        <p:spPr>
          <a:xfrm>
            <a:off x="6761308" y="3534523"/>
            <a:ext cx="2619375" cy="1743075"/>
          </a:xfrm>
          <a:prstGeom prst="rect">
            <a:avLst/>
          </a:prstGeom>
        </p:spPr>
      </p:pic>
      <p:sp>
        <p:nvSpPr>
          <p:cNvPr id="3" name="TextBox 2"/>
          <p:cNvSpPr txBox="1"/>
          <p:nvPr/>
        </p:nvSpPr>
        <p:spPr>
          <a:xfrm>
            <a:off x="2120853" y="2197686"/>
            <a:ext cx="1023418" cy="1477328"/>
          </a:xfrm>
          <a:prstGeom prst="rect">
            <a:avLst/>
          </a:prstGeom>
          <a:noFill/>
        </p:spPr>
        <p:txBody>
          <a:bodyPr wrap="square" rtlCol="0">
            <a:spAutoFit/>
          </a:bodyPr>
          <a:lstStyle/>
          <a:p>
            <a:r>
              <a:rPr lang="he-IL" sz="9000" b="1" dirty="0">
                <a:solidFill>
                  <a:schemeClr val="accent3">
                    <a:lumMod val="60000"/>
                    <a:lumOff val="40000"/>
                  </a:schemeClr>
                </a:solidFill>
              </a:rPr>
              <a:t>דֹ</a:t>
            </a:r>
            <a:endParaRPr lang="en-US" sz="9000" b="1" dirty="0">
              <a:solidFill>
                <a:schemeClr val="accent3">
                  <a:lumMod val="60000"/>
                  <a:lumOff val="40000"/>
                </a:schemeClr>
              </a:solidFill>
            </a:endParaRPr>
          </a:p>
        </p:txBody>
      </p:sp>
      <p:sp>
        <p:nvSpPr>
          <p:cNvPr id="4" name="TextBox 3"/>
          <p:cNvSpPr txBox="1"/>
          <p:nvPr/>
        </p:nvSpPr>
        <p:spPr>
          <a:xfrm>
            <a:off x="285750" y="2572996"/>
            <a:ext cx="971702" cy="1326125"/>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9">
            <a:clrChange>
              <a:clrFrom>
                <a:srgbClr val="000000"/>
              </a:clrFrom>
              <a:clrTo>
                <a:srgbClr val="000000">
                  <a:alpha val="0"/>
                </a:srgbClr>
              </a:clrTo>
            </a:clrChange>
          </a:blip>
          <a:stretch>
            <a:fillRect/>
          </a:stretch>
        </p:blipFill>
        <p:spPr>
          <a:xfrm>
            <a:off x="1847067" y="1936632"/>
            <a:ext cx="1657275" cy="1657275"/>
          </a:xfrm>
          <a:prstGeom prst="rect">
            <a:avLst/>
          </a:prstGeom>
        </p:spPr>
      </p:pic>
      <p:sp>
        <p:nvSpPr>
          <p:cNvPr id="20" name="TextBox 19"/>
          <p:cNvSpPr txBox="1"/>
          <p:nvPr/>
        </p:nvSpPr>
        <p:spPr>
          <a:xfrm>
            <a:off x="4769372" y="1653483"/>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מוֹ</a:t>
            </a:r>
            <a:endParaRPr lang="en-US" sz="9000" b="1" dirty="0">
              <a:solidFill>
                <a:schemeClr val="accent3">
                  <a:lumMod val="60000"/>
                  <a:lumOff val="40000"/>
                </a:schemeClr>
              </a:solidFill>
            </a:endParaRPr>
          </a:p>
        </p:txBody>
      </p:sp>
      <p:sp>
        <p:nvSpPr>
          <p:cNvPr id="31" name="TextBox 30"/>
          <p:cNvSpPr txBox="1"/>
          <p:nvPr/>
        </p:nvSpPr>
        <p:spPr>
          <a:xfrm>
            <a:off x="4789126" y="3348557"/>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דוֹ</a:t>
            </a:r>
            <a:endParaRPr lang="en-US" sz="9000" b="1" dirty="0">
              <a:solidFill>
                <a:schemeClr val="accent3">
                  <a:lumMod val="60000"/>
                  <a:lumOff val="40000"/>
                </a:schemeClr>
              </a:solidFill>
            </a:endParaRPr>
          </a:p>
        </p:txBody>
      </p:sp>
      <p:pic>
        <p:nvPicPr>
          <p:cNvPr id="26" name="Picture 25"/>
          <p:cNvPicPr>
            <a:picLocks noChangeAspect="1"/>
          </p:cNvPicPr>
          <p:nvPr/>
        </p:nvPicPr>
        <p:blipFill>
          <a:blip r:embed="rId9">
            <a:clrChange>
              <a:clrFrom>
                <a:srgbClr val="000000"/>
              </a:clrFrom>
              <a:clrTo>
                <a:srgbClr val="000000">
                  <a:alpha val="0"/>
                </a:srgbClr>
              </a:clrTo>
            </a:clrChange>
          </a:blip>
          <a:stretch>
            <a:fillRect/>
          </a:stretch>
        </p:blipFill>
        <p:spPr>
          <a:xfrm>
            <a:off x="4635391" y="1539047"/>
            <a:ext cx="1657275" cy="1657275"/>
          </a:xfrm>
          <a:prstGeom prst="rect">
            <a:avLst/>
          </a:prstGeom>
        </p:spPr>
      </p:pic>
      <p:pic>
        <p:nvPicPr>
          <p:cNvPr id="30" name="Picture 29"/>
          <p:cNvPicPr>
            <a:picLocks noChangeAspect="1"/>
          </p:cNvPicPr>
          <p:nvPr/>
        </p:nvPicPr>
        <p:blipFill>
          <a:blip r:embed="rId9">
            <a:clrChange>
              <a:clrFrom>
                <a:srgbClr val="000000"/>
              </a:clrFrom>
              <a:clrTo>
                <a:srgbClr val="000000">
                  <a:alpha val="0"/>
                </a:srgbClr>
              </a:clrTo>
            </a:clrChange>
          </a:blip>
          <a:stretch>
            <a:fillRect/>
          </a:stretch>
        </p:blipFill>
        <p:spPr>
          <a:xfrm>
            <a:off x="4611331" y="3379199"/>
            <a:ext cx="1657275" cy="1657275"/>
          </a:xfrm>
          <a:prstGeom prst="rect">
            <a:avLst/>
          </a:prstGeom>
        </p:spPr>
      </p:pic>
      <p:pic>
        <p:nvPicPr>
          <p:cNvPr id="9" name="תמונה 8" descr="תמונה שמכילה חיה, ציפור, חוץ, ישיבה&#10;&#10;התיאור נוצר באופן אוטומטי">
            <a:extLst>
              <a:ext uri="{FF2B5EF4-FFF2-40B4-BE49-F238E27FC236}">
                <a16:creationId xmlns:a16="http://schemas.microsoft.com/office/drawing/2014/main" id="{71FBB5A5-2228-4D01-AA5E-073CC75FB5E0}"/>
              </a:ext>
            </a:extLst>
          </p:cNvPr>
          <p:cNvPicPr>
            <a:picLocks noChangeAspect="1"/>
          </p:cNvPicPr>
          <p:nvPr/>
        </p:nvPicPr>
        <p:blipFill>
          <a:blip r:embed="rId10"/>
          <a:stretch>
            <a:fillRect/>
          </a:stretch>
        </p:blipFill>
        <p:spPr>
          <a:xfrm>
            <a:off x="6716718" y="1679297"/>
            <a:ext cx="2714625" cy="1685925"/>
          </a:xfrm>
          <a:prstGeom prst="rect">
            <a:avLst/>
          </a:prstGeom>
        </p:spPr>
      </p:pic>
      <p:sp>
        <p:nvSpPr>
          <p:cNvPr id="37" name="TextBox 36"/>
          <p:cNvSpPr txBox="1"/>
          <p:nvPr/>
        </p:nvSpPr>
        <p:spPr>
          <a:xfrm>
            <a:off x="7472971" y="1613568"/>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פּוֹ</a:t>
            </a:r>
            <a:endParaRPr lang="en-US" sz="9000" b="1" dirty="0">
              <a:solidFill>
                <a:schemeClr val="accent3">
                  <a:lumMod val="60000"/>
                  <a:lumOff val="40000"/>
                </a:schemeClr>
              </a:solidFill>
            </a:endParaRPr>
          </a:p>
        </p:txBody>
      </p:sp>
      <p:pic>
        <p:nvPicPr>
          <p:cNvPr id="36" name="Picture 35"/>
          <p:cNvPicPr>
            <a:picLocks noChangeAspect="1"/>
          </p:cNvPicPr>
          <p:nvPr/>
        </p:nvPicPr>
        <p:blipFill>
          <a:blip r:embed="rId9">
            <a:clrChange>
              <a:clrFrom>
                <a:srgbClr val="000000"/>
              </a:clrFrom>
              <a:clrTo>
                <a:srgbClr val="000000">
                  <a:alpha val="0"/>
                </a:srgbClr>
              </a:clrTo>
            </a:clrChange>
          </a:blip>
          <a:stretch>
            <a:fillRect/>
          </a:stretch>
        </p:blipFill>
        <p:spPr>
          <a:xfrm>
            <a:off x="7258368" y="1685670"/>
            <a:ext cx="1657275" cy="1657275"/>
          </a:xfrm>
          <a:prstGeom prst="rect">
            <a:avLst/>
          </a:prstGeom>
        </p:spPr>
      </p:pic>
      <p:pic>
        <p:nvPicPr>
          <p:cNvPr id="28" name="תמונה 27" descr="תמונה שמכילה חתול, ישיבה, חיה, יונק&#10;&#10;התיאור נוצר באופן אוטומטי">
            <a:extLst>
              <a:ext uri="{FF2B5EF4-FFF2-40B4-BE49-F238E27FC236}">
                <a16:creationId xmlns:a16="http://schemas.microsoft.com/office/drawing/2014/main" id="{34CD21F8-E25E-472C-91F3-4DA7F9B29B13}"/>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backgroundMark x1="17818" y1="39344" x2="17818" y2="39344"/>
                      </a14:backgroundRemoval>
                    </a14:imgEffect>
                  </a14:imgLayer>
                </a14:imgProps>
              </a:ext>
            </a:extLst>
          </a:blip>
          <a:stretch>
            <a:fillRect/>
          </a:stretch>
        </p:blipFill>
        <p:spPr>
          <a:xfrm>
            <a:off x="940684" y="4406060"/>
            <a:ext cx="3064913" cy="2039561"/>
          </a:xfrm>
          <a:prstGeom prst="rect">
            <a:avLst/>
          </a:prstGeom>
        </p:spPr>
      </p:pic>
      <p:pic>
        <p:nvPicPr>
          <p:cNvPr id="29" name="תמונה 28" descr="תמונה שמכילה יונק, חיה, סוס, חום&#10;&#10;התיאור נוצר באופן אוטומטי">
            <a:extLst>
              <a:ext uri="{FF2B5EF4-FFF2-40B4-BE49-F238E27FC236}">
                <a16:creationId xmlns:a16="http://schemas.microsoft.com/office/drawing/2014/main" id="{F329D732-DEC6-41AA-A00A-F334FCFF0340}"/>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778" b="100000" l="0" r="100000">
                        <a14:backgroundMark x1="77333" y1="71556" x2="77333" y2="71556"/>
                      </a14:backgroundRemoval>
                    </a14:imgEffect>
                  </a14:imgLayer>
                </a14:imgProps>
              </a:ext>
            </a:extLst>
          </a:blip>
          <a:stretch>
            <a:fillRect/>
          </a:stretch>
        </p:blipFill>
        <p:spPr>
          <a:xfrm>
            <a:off x="9825036" y="1668462"/>
            <a:ext cx="2143125" cy="2143125"/>
          </a:xfrm>
          <a:prstGeom prst="rect">
            <a:avLst/>
          </a:prstGeom>
        </p:spPr>
      </p:pic>
      <p:sp>
        <p:nvSpPr>
          <p:cNvPr id="32" name="TextBox 31"/>
          <p:cNvSpPr txBox="1"/>
          <p:nvPr/>
        </p:nvSpPr>
        <p:spPr>
          <a:xfrm>
            <a:off x="10267572" y="1752070"/>
            <a:ext cx="1258052" cy="1477328"/>
          </a:xfrm>
          <a:prstGeom prst="rect">
            <a:avLst/>
          </a:prstGeom>
          <a:noFill/>
        </p:spPr>
        <p:txBody>
          <a:bodyPr wrap="square" rtlCol="0">
            <a:spAutoFit/>
          </a:bodyPr>
          <a:lstStyle/>
          <a:p>
            <a:r>
              <a:rPr lang="he-IL" sz="9000" b="1" dirty="0" err="1">
                <a:solidFill>
                  <a:schemeClr val="accent3">
                    <a:lumMod val="60000"/>
                    <a:lumOff val="40000"/>
                  </a:schemeClr>
                </a:solidFill>
              </a:rPr>
              <a:t>סו</a:t>
            </a:r>
            <a:r>
              <a:rPr lang="he-IL" sz="9000" b="1" dirty="0">
                <a:solidFill>
                  <a:schemeClr val="accent3">
                    <a:lumMod val="60000"/>
                    <a:lumOff val="40000"/>
                  </a:schemeClr>
                </a:solidFill>
              </a:rPr>
              <a:t>ּ</a:t>
            </a:r>
            <a:endParaRPr lang="en-US" sz="9000" b="1" dirty="0">
              <a:solidFill>
                <a:schemeClr val="accent3">
                  <a:lumMod val="60000"/>
                  <a:lumOff val="40000"/>
                </a:schemeClr>
              </a:solidFill>
            </a:endParaRPr>
          </a:p>
        </p:txBody>
      </p:sp>
      <p:pic>
        <p:nvPicPr>
          <p:cNvPr id="33" name="תמונה 32" descr="תמונה שמכילה חיה, ציפור, עוף&#10;&#10;התיאור נוצר באופן אוטומטי">
            <a:extLst>
              <a:ext uri="{FF2B5EF4-FFF2-40B4-BE49-F238E27FC236}">
                <a16:creationId xmlns:a16="http://schemas.microsoft.com/office/drawing/2014/main" id="{7680BA84-5519-46B3-B7A3-A2D5E3D84155}"/>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100000">
                        <a14:backgroundMark x1="84333" y1="54762" x2="84333" y2="54762"/>
                      </a14:backgroundRemoval>
                    </a14:imgEffect>
                  </a14:imgLayer>
                </a14:imgProps>
              </a:ext>
            </a:extLst>
          </a:blip>
          <a:stretch>
            <a:fillRect/>
          </a:stretch>
        </p:blipFill>
        <p:spPr>
          <a:xfrm>
            <a:off x="6777980" y="5367587"/>
            <a:ext cx="2602704" cy="1457515"/>
          </a:xfrm>
          <a:prstGeom prst="rect">
            <a:avLst/>
          </a:prstGeom>
        </p:spPr>
      </p:pic>
      <p:pic>
        <p:nvPicPr>
          <p:cNvPr id="34" name="תמונה 33" descr="תמונה שמכילה פרה, עמידה, יונק, לבן&#10;&#10;התיאור נוצר באופן אוטומטי">
            <a:extLst>
              <a:ext uri="{FF2B5EF4-FFF2-40B4-BE49-F238E27FC236}">
                <a16:creationId xmlns:a16="http://schemas.microsoft.com/office/drawing/2014/main" id="{4A475017-1BF5-4A2A-BC2F-3FFCB14CCFB6}"/>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518" b="98964" l="0" r="100000">
                        <a14:backgroundMark x1="80077" y1="76684" x2="80077" y2="76684"/>
                      </a14:backgroundRemoval>
                    </a14:imgEffect>
                  </a14:imgLayer>
                </a14:imgProps>
              </a:ext>
            </a:extLst>
          </a:blip>
          <a:stretch>
            <a:fillRect/>
          </a:stretch>
        </p:blipFill>
        <p:spPr>
          <a:xfrm>
            <a:off x="4176517" y="5132875"/>
            <a:ext cx="2288452" cy="1692227"/>
          </a:xfrm>
          <a:prstGeom prst="rect">
            <a:avLst/>
          </a:prstGeom>
        </p:spPr>
      </p:pic>
    </p:spTree>
    <p:extLst>
      <p:ext uri="{BB962C8B-B14F-4D97-AF65-F5344CB8AC3E}">
        <p14:creationId xmlns:p14="http://schemas.microsoft.com/office/powerpoint/2010/main" val="135222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141684-0310-9045-8FE5-875F7B59C73A}"/>
              </a:ext>
            </a:extLst>
          </p:cNvPr>
          <p:cNvSpPr>
            <a:spLocks noGrp="1"/>
          </p:cNvSpPr>
          <p:nvPr>
            <p:ph type="title"/>
          </p:nvPr>
        </p:nvSpPr>
        <p:spPr/>
        <p:txBody>
          <a:bodyPr/>
          <a:lstStyle/>
          <a:p>
            <a:r>
              <a:rPr lang="he-IL" dirty="0">
                <a:cs typeface="+mn-cs"/>
              </a:rPr>
              <a:t>מָה מְשׁוּתָף לְכָל </a:t>
            </a:r>
            <a:r>
              <a:rPr lang="he-IL" dirty="0"/>
              <a:t>הַמִילִים </a:t>
            </a:r>
            <a:r>
              <a:rPr lang="he-IL" dirty="0">
                <a:cs typeface="+mn-cs"/>
              </a:rPr>
              <a:t>שֶׁלִפְנֵיכֶם?</a:t>
            </a:r>
            <a:endParaRPr lang="x-none" dirty="0">
              <a:cs typeface="+mn-cs"/>
            </a:endParaRPr>
          </a:p>
        </p:txBody>
      </p:sp>
      <p:sp>
        <p:nvSpPr>
          <p:cNvPr id="5" name="Content Placeholder 4">
            <a:extLst>
              <a:ext uri="{FF2B5EF4-FFF2-40B4-BE49-F238E27FC236}">
                <a16:creationId xmlns:a16="http://schemas.microsoft.com/office/drawing/2014/main" id="{2D29BB97-9D9B-B04B-A130-6148BC78DF1C}"/>
              </a:ext>
            </a:extLst>
          </p:cNvPr>
          <p:cNvSpPr>
            <a:spLocks noGrp="1"/>
          </p:cNvSpPr>
          <p:nvPr>
            <p:ph idx="1"/>
          </p:nvPr>
        </p:nvSpPr>
        <p:spPr>
          <a:xfrm>
            <a:off x="838200" y="1825624"/>
            <a:ext cx="10515600" cy="2412743"/>
          </a:xfrm>
        </p:spPr>
        <p:txBody>
          <a:bodyPr>
            <a:normAutofit/>
          </a:bodyPr>
          <a:lstStyle/>
          <a:p>
            <a:pPr marL="0" indent="0">
              <a:buNone/>
            </a:pPr>
            <a:endParaRPr lang="he-IL" dirty="0"/>
          </a:p>
          <a:p>
            <a:pPr marL="0" indent="0">
              <a:buNone/>
            </a:pPr>
            <a:endParaRPr lang="he-IL" dirty="0"/>
          </a:p>
          <a:p>
            <a:endParaRPr lang="he-IL" dirty="0"/>
          </a:p>
          <a:p>
            <a:endParaRPr lang="x-none" dirty="0"/>
          </a:p>
        </p:txBody>
      </p:sp>
      <p:pic>
        <p:nvPicPr>
          <p:cNvPr id="11" name="Picture 10">
            <a:extLst>
              <a:ext uri="{FF2B5EF4-FFF2-40B4-BE49-F238E27FC236}">
                <a16:creationId xmlns:a16="http://schemas.microsoft.com/office/drawing/2014/main" id="{52B4A9B5-C593-0942-BC3B-FDBEFA4BCF93}"/>
              </a:ext>
            </a:extLst>
          </p:cNvPr>
          <p:cNvPicPr>
            <a:picLocks noChangeAspect="1"/>
          </p:cNvPicPr>
          <p:nvPr/>
        </p:nvPicPr>
        <p:blipFill>
          <a:blip r:embed="rId3"/>
          <a:stretch>
            <a:fillRect/>
          </a:stretch>
        </p:blipFill>
        <p:spPr>
          <a:xfrm>
            <a:off x="8962585" y="5570467"/>
            <a:ext cx="1848622" cy="2100927"/>
          </a:xfrm>
          <a:prstGeom prst="rect">
            <a:avLst/>
          </a:prstGeom>
        </p:spPr>
      </p:pic>
      <p:pic>
        <p:nvPicPr>
          <p:cNvPr id="7" name="Picture 6">
            <a:extLst>
              <a:ext uri="{FF2B5EF4-FFF2-40B4-BE49-F238E27FC236}">
                <a16:creationId xmlns:a16="http://schemas.microsoft.com/office/drawing/2014/main" id="{DA7952BE-2EAD-6146-A1DB-1E0A94AD16D1}"/>
              </a:ext>
            </a:extLst>
          </p:cNvPr>
          <p:cNvPicPr>
            <a:picLocks noChangeAspect="1"/>
          </p:cNvPicPr>
          <p:nvPr/>
        </p:nvPicPr>
        <p:blipFill>
          <a:blip r:embed="rId4"/>
          <a:stretch>
            <a:fillRect/>
          </a:stretch>
        </p:blipFill>
        <p:spPr>
          <a:xfrm rot="8057618">
            <a:off x="290049" y="269606"/>
            <a:ext cx="1468977" cy="973310"/>
          </a:xfrm>
          <a:prstGeom prst="rect">
            <a:avLst/>
          </a:prstGeom>
        </p:spPr>
      </p:pic>
      <p:pic>
        <p:nvPicPr>
          <p:cNvPr id="3" name="תמונה 2">
            <a:extLst>
              <a:ext uri="{FF2B5EF4-FFF2-40B4-BE49-F238E27FC236}">
                <a16:creationId xmlns:a16="http://schemas.microsoft.com/office/drawing/2014/main" id="{8BE4EDCF-AB24-46A6-84B9-9E138F0A1B7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100000">
                        <a14:backgroundMark x1="86667" y1="79167" x2="86667" y2="79167"/>
                        <a14:backgroundMark x1="9667" y1="85119" x2="9667" y2="85119"/>
                        <a14:backgroundMark x1="29000" y1="5357" x2="29000" y2="5357"/>
                      </a14:backgroundRemoval>
                    </a14:imgEffect>
                  </a14:imgLayer>
                </a14:imgProps>
              </a:ext>
            </a:extLst>
          </a:blip>
          <a:srcRect l="481" r="481"/>
          <a:stretch/>
        </p:blipFill>
        <p:spPr>
          <a:xfrm>
            <a:off x="639398" y="2491221"/>
            <a:ext cx="2516579" cy="1422964"/>
          </a:xfrm>
          <a:prstGeom prst="rect">
            <a:avLst/>
          </a:prstGeom>
        </p:spPr>
      </p:pic>
      <p:pic>
        <p:nvPicPr>
          <p:cNvPr id="8" name="תמונה 7" descr="תמונה שמכילה בגדים, כובע, מצנפת&#10;&#10;התיאור נוצר באופן אוטומטי">
            <a:extLst>
              <a:ext uri="{FF2B5EF4-FFF2-40B4-BE49-F238E27FC236}">
                <a16:creationId xmlns:a16="http://schemas.microsoft.com/office/drawing/2014/main" id="{D03BFB14-3A6E-4027-B2B2-3A69E86C79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7310999" y="1621835"/>
            <a:ext cx="2857500" cy="2857500"/>
          </a:xfrm>
          <a:prstGeom prst="rect">
            <a:avLst/>
          </a:prstGeom>
        </p:spPr>
      </p:pic>
      <p:pic>
        <p:nvPicPr>
          <p:cNvPr id="10" name="תמונה 9">
            <a:extLst>
              <a:ext uri="{FF2B5EF4-FFF2-40B4-BE49-F238E27FC236}">
                <a16:creationId xmlns:a16="http://schemas.microsoft.com/office/drawing/2014/main" id="{81DABF6D-AB8A-464A-A14E-B06779BDA35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0048875" y="2079237"/>
            <a:ext cx="2143125" cy="2143125"/>
          </a:xfrm>
          <a:prstGeom prst="rect">
            <a:avLst/>
          </a:prstGeom>
        </p:spPr>
      </p:pic>
      <p:pic>
        <p:nvPicPr>
          <p:cNvPr id="13" name="תמונה 12">
            <a:extLst>
              <a:ext uri="{FF2B5EF4-FFF2-40B4-BE49-F238E27FC236}">
                <a16:creationId xmlns:a16="http://schemas.microsoft.com/office/drawing/2014/main" id="{C1030399-D9E5-4B3B-A313-DF0E71F08759}"/>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3239507" y="2203061"/>
            <a:ext cx="2409825" cy="1895475"/>
          </a:xfrm>
          <a:prstGeom prst="rect">
            <a:avLst/>
          </a:prstGeom>
        </p:spPr>
      </p:pic>
      <p:pic>
        <p:nvPicPr>
          <p:cNvPr id="15" name="תמונה 14" descr="תמונה שמכילה תוכי, ציפור&#10;&#10;התיאור נוצר באופן אוטומטי">
            <a:extLst>
              <a:ext uri="{FF2B5EF4-FFF2-40B4-BE49-F238E27FC236}">
                <a16:creationId xmlns:a16="http://schemas.microsoft.com/office/drawing/2014/main" id="{80637EFE-C102-4123-B1D5-9DAA1E8A844A}"/>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5122350" y="1980610"/>
            <a:ext cx="2371725" cy="1933575"/>
          </a:xfrm>
          <a:prstGeom prst="rect">
            <a:avLst/>
          </a:prstGeom>
        </p:spPr>
      </p:pic>
    </p:spTree>
    <p:extLst>
      <p:ext uri="{BB962C8B-B14F-4D97-AF65-F5344CB8AC3E}">
        <p14:creationId xmlns:p14="http://schemas.microsoft.com/office/powerpoint/2010/main" val="349292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416611" y="617071"/>
            <a:ext cx="8280000" cy="889111"/>
          </a:xfrm>
        </p:spPr>
        <p:txBody>
          <a:bodyPr>
            <a:normAutofit fontScale="90000"/>
          </a:bodyPr>
          <a:lstStyle/>
          <a:p>
            <a:r>
              <a:rPr lang="he-IL" b="1" dirty="0"/>
              <a:t>ִִ</a:t>
            </a:r>
            <a:r>
              <a:rPr lang="he-IL" sz="6000" b="1" dirty="0"/>
              <a:t>מִי יִיכָּנֵס אֶל גַן הַחַיוֹת?</a:t>
            </a:r>
            <a:endParaRPr lang="x-none" sz="6000"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15" name="תמונה 14" descr="תמונה שמכילה דוב, חוץ, חיה, יונק&#10;&#10;התיאור נוצר באופן אוטומטי">
            <a:extLst>
              <a:ext uri="{FF2B5EF4-FFF2-40B4-BE49-F238E27FC236}">
                <a16:creationId xmlns:a16="http://schemas.microsoft.com/office/drawing/2014/main" id="{97B95F33-D189-4067-BCCB-792BD55555C6}"/>
              </a:ext>
            </a:extLst>
          </p:cNvPr>
          <p:cNvPicPr>
            <a:picLocks noChangeAspect="1"/>
          </p:cNvPicPr>
          <p:nvPr/>
        </p:nvPicPr>
        <p:blipFill>
          <a:blip r:embed="rId4"/>
          <a:stretch>
            <a:fillRect/>
          </a:stretch>
        </p:blipFill>
        <p:spPr>
          <a:xfrm>
            <a:off x="1461058" y="1884584"/>
            <a:ext cx="2429295" cy="2014537"/>
          </a:xfrm>
          <a:prstGeom prst="rect">
            <a:avLst/>
          </a:prstGeom>
        </p:spPr>
      </p:pic>
      <p:pic>
        <p:nvPicPr>
          <p:cNvPr id="17" name="תמונה 16" descr="תמונה שמכילה מים, חוץ, יונק, חיה&#10;&#10;התיאור נוצר באופן אוטומטי">
            <a:extLst>
              <a:ext uri="{FF2B5EF4-FFF2-40B4-BE49-F238E27FC236}">
                <a16:creationId xmlns:a16="http://schemas.microsoft.com/office/drawing/2014/main" id="{407C1FFD-782D-4322-B3A9-0C55CDFCC25B}"/>
              </a:ext>
            </a:extLst>
          </p:cNvPr>
          <p:cNvPicPr>
            <a:picLocks noChangeAspect="1"/>
          </p:cNvPicPr>
          <p:nvPr/>
        </p:nvPicPr>
        <p:blipFill>
          <a:blip r:embed="rId5"/>
          <a:stretch>
            <a:fillRect/>
          </a:stretch>
        </p:blipFill>
        <p:spPr>
          <a:xfrm>
            <a:off x="4093959" y="3272282"/>
            <a:ext cx="2577802" cy="1906191"/>
          </a:xfrm>
          <a:prstGeom prst="rect">
            <a:avLst/>
          </a:prstGeom>
        </p:spPr>
      </p:pic>
      <p:pic>
        <p:nvPicPr>
          <p:cNvPr id="21" name="תמונה 20" descr="תמונה שמכילה חיה, דשא, יונק, חוץ&#10;&#10;התיאור נוצר באופן אוטומטי">
            <a:extLst>
              <a:ext uri="{FF2B5EF4-FFF2-40B4-BE49-F238E27FC236}">
                <a16:creationId xmlns:a16="http://schemas.microsoft.com/office/drawing/2014/main" id="{957C42B1-420E-4DCD-B930-EC0EDCD74634}"/>
              </a:ext>
            </a:extLst>
          </p:cNvPr>
          <p:cNvPicPr>
            <a:picLocks noChangeAspect="1"/>
          </p:cNvPicPr>
          <p:nvPr/>
        </p:nvPicPr>
        <p:blipFill>
          <a:blip r:embed="rId6"/>
          <a:stretch>
            <a:fillRect/>
          </a:stretch>
        </p:blipFill>
        <p:spPr>
          <a:xfrm>
            <a:off x="4075501" y="1636586"/>
            <a:ext cx="2604559" cy="1458553"/>
          </a:xfrm>
          <a:prstGeom prst="rect">
            <a:avLst/>
          </a:prstGeom>
        </p:spPr>
      </p:pic>
      <p:pic>
        <p:nvPicPr>
          <p:cNvPr id="25" name="תמונה 24" descr="תמונה שמכילה דשא, כלב, חוץ, יונק&#10;&#10;התיאור נוצר באופן אוטומטי">
            <a:extLst>
              <a:ext uri="{FF2B5EF4-FFF2-40B4-BE49-F238E27FC236}">
                <a16:creationId xmlns:a16="http://schemas.microsoft.com/office/drawing/2014/main" id="{C5495D5D-C1A5-462F-80BC-308981A60D15}"/>
              </a:ext>
            </a:extLst>
          </p:cNvPr>
          <p:cNvPicPr>
            <a:picLocks noChangeAspect="1"/>
          </p:cNvPicPr>
          <p:nvPr/>
        </p:nvPicPr>
        <p:blipFill>
          <a:blip r:embed="rId7"/>
          <a:stretch>
            <a:fillRect/>
          </a:stretch>
        </p:blipFill>
        <p:spPr>
          <a:xfrm>
            <a:off x="9470231" y="3906468"/>
            <a:ext cx="2619375" cy="1752600"/>
          </a:xfrm>
          <a:prstGeom prst="rect">
            <a:avLst/>
          </a:prstGeom>
        </p:spPr>
      </p:pic>
      <p:pic>
        <p:nvPicPr>
          <p:cNvPr id="7" name="תמונה 6" descr="תמונה שמכילה חיה, יונק, קוף, ישיבה&#10;&#10;התיאור נוצר באופן אוטומטי">
            <a:extLst>
              <a:ext uri="{FF2B5EF4-FFF2-40B4-BE49-F238E27FC236}">
                <a16:creationId xmlns:a16="http://schemas.microsoft.com/office/drawing/2014/main" id="{8C230480-DC10-4730-B78C-7D034AF7BD4D}"/>
              </a:ext>
            </a:extLst>
          </p:cNvPr>
          <p:cNvPicPr>
            <a:picLocks noChangeAspect="1"/>
          </p:cNvPicPr>
          <p:nvPr/>
        </p:nvPicPr>
        <p:blipFill>
          <a:blip r:embed="rId8"/>
          <a:stretch>
            <a:fillRect/>
          </a:stretch>
        </p:blipFill>
        <p:spPr>
          <a:xfrm>
            <a:off x="6761308" y="3534523"/>
            <a:ext cx="2619375" cy="1743075"/>
          </a:xfrm>
          <a:prstGeom prst="rect">
            <a:avLst/>
          </a:prstGeom>
        </p:spPr>
      </p:pic>
      <p:sp>
        <p:nvSpPr>
          <p:cNvPr id="3" name="TextBox 2"/>
          <p:cNvSpPr txBox="1"/>
          <p:nvPr/>
        </p:nvSpPr>
        <p:spPr>
          <a:xfrm>
            <a:off x="2120853" y="2197686"/>
            <a:ext cx="1023418" cy="1477328"/>
          </a:xfrm>
          <a:prstGeom prst="rect">
            <a:avLst/>
          </a:prstGeom>
          <a:noFill/>
        </p:spPr>
        <p:txBody>
          <a:bodyPr wrap="square" rtlCol="0">
            <a:spAutoFit/>
          </a:bodyPr>
          <a:lstStyle/>
          <a:p>
            <a:r>
              <a:rPr lang="he-IL" sz="9000" b="1" dirty="0">
                <a:solidFill>
                  <a:schemeClr val="accent3">
                    <a:lumMod val="60000"/>
                    <a:lumOff val="40000"/>
                  </a:schemeClr>
                </a:solidFill>
              </a:rPr>
              <a:t>דֹ</a:t>
            </a:r>
            <a:endParaRPr lang="en-US" sz="9000" b="1" dirty="0">
              <a:solidFill>
                <a:schemeClr val="accent3">
                  <a:lumMod val="60000"/>
                  <a:lumOff val="40000"/>
                </a:schemeClr>
              </a:solidFill>
            </a:endParaRPr>
          </a:p>
        </p:txBody>
      </p:sp>
      <p:sp>
        <p:nvSpPr>
          <p:cNvPr id="4" name="TextBox 3"/>
          <p:cNvSpPr txBox="1"/>
          <p:nvPr/>
        </p:nvSpPr>
        <p:spPr>
          <a:xfrm>
            <a:off x="285750" y="2572996"/>
            <a:ext cx="971702" cy="1326125"/>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9">
            <a:clrChange>
              <a:clrFrom>
                <a:srgbClr val="000000"/>
              </a:clrFrom>
              <a:clrTo>
                <a:srgbClr val="000000">
                  <a:alpha val="0"/>
                </a:srgbClr>
              </a:clrTo>
            </a:clrChange>
          </a:blip>
          <a:stretch>
            <a:fillRect/>
          </a:stretch>
        </p:blipFill>
        <p:spPr>
          <a:xfrm>
            <a:off x="1847067" y="1936632"/>
            <a:ext cx="1657275" cy="1657275"/>
          </a:xfrm>
          <a:prstGeom prst="rect">
            <a:avLst/>
          </a:prstGeom>
        </p:spPr>
      </p:pic>
      <p:sp>
        <p:nvSpPr>
          <p:cNvPr id="20" name="TextBox 19"/>
          <p:cNvSpPr txBox="1"/>
          <p:nvPr/>
        </p:nvSpPr>
        <p:spPr>
          <a:xfrm>
            <a:off x="4769372" y="1653483"/>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מוֹ</a:t>
            </a:r>
            <a:endParaRPr lang="en-US" sz="9000" b="1" dirty="0">
              <a:solidFill>
                <a:schemeClr val="accent3">
                  <a:lumMod val="60000"/>
                  <a:lumOff val="40000"/>
                </a:schemeClr>
              </a:solidFill>
            </a:endParaRPr>
          </a:p>
        </p:txBody>
      </p:sp>
      <p:sp>
        <p:nvSpPr>
          <p:cNvPr id="29" name="TextBox 28"/>
          <p:cNvSpPr txBox="1"/>
          <p:nvPr/>
        </p:nvSpPr>
        <p:spPr>
          <a:xfrm>
            <a:off x="7671390" y="3593907"/>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קוֹ</a:t>
            </a:r>
            <a:endParaRPr lang="en-US" sz="9000" b="1" dirty="0">
              <a:solidFill>
                <a:schemeClr val="accent3">
                  <a:lumMod val="60000"/>
                  <a:lumOff val="40000"/>
                </a:schemeClr>
              </a:solidFill>
            </a:endParaRPr>
          </a:p>
        </p:txBody>
      </p:sp>
      <p:sp>
        <p:nvSpPr>
          <p:cNvPr id="31" name="TextBox 30"/>
          <p:cNvSpPr txBox="1"/>
          <p:nvPr/>
        </p:nvSpPr>
        <p:spPr>
          <a:xfrm>
            <a:off x="4789126" y="3348557"/>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דוֹ</a:t>
            </a:r>
            <a:endParaRPr lang="en-US" sz="9000" b="1" dirty="0">
              <a:solidFill>
                <a:schemeClr val="accent3">
                  <a:lumMod val="60000"/>
                  <a:lumOff val="40000"/>
                </a:schemeClr>
              </a:solidFill>
            </a:endParaRPr>
          </a:p>
        </p:txBody>
      </p:sp>
      <p:pic>
        <p:nvPicPr>
          <p:cNvPr id="26" name="Picture 25"/>
          <p:cNvPicPr>
            <a:picLocks noChangeAspect="1"/>
          </p:cNvPicPr>
          <p:nvPr/>
        </p:nvPicPr>
        <p:blipFill>
          <a:blip r:embed="rId9">
            <a:clrChange>
              <a:clrFrom>
                <a:srgbClr val="000000"/>
              </a:clrFrom>
              <a:clrTo>
                <a:srgbClr val="000000">
                  <a:alpha val="0"/>
                </a:srgbClr>
              </a:clrTo>
            </a:clrChange>
          </a:blip>
          <a:stretch>
            <a:fillRect/>
          </a:stretch>
        </p:blipFill>
        <p:spPr>
          <a:xfrm>
            <a:off x="4635391" y="1539047"/>
            <a:ext cx="1657275" cy="1657275"/>
          </a:xfrm>
          <a:prstGeom prst="rect">
            <a:avLst/>
          </a:prstGeom>
        </p:spPr>
      </p:pic>
      <p:pic>
        <p:nvPicPr>
          <p:cNvPr id="30" name="Picture 29"/>
          <p:cNvPicPr>
            <a:picLocks noChangeAspect="1"/>
          </p:cNvPicPr>
          <p:nvPr/>
        </p:nvPicPr>
        <p:blipFill>
          <a:blip r:embed="rId9">
            <a:clrChange>
              <a:clrFrom>
                <a:srgbClr val="000000"/>
              </a:clrFrom>
              <a:clrTo>
                <a:srgbClr val="000000">
                  <a:alpha val="0"/>
                </a:srgbClr>
              </a:clrTo>
            </a:clrChange>
          </a:blip>
          <a:stretch>
            <a:fillRect/>
          </a:stretch>
        </p:blipFill>
        <p:spPr>
          <a:xfrm>
            <a:off x="4611331" y="3379199"/>
            <a:ext cx="1657275" cy="1657275"/>
          </a:xfrm>
          <a:prstGeom prst="rect">
            <a:avLst/>
          </a:prstGeom>
        </p:spPr>
      </p:pic>
      <p:pic>
        <p:nvPicPr>
          <p:cNvPr id="9" name="תמונה 8" descr="תמונה שמכילה חיה, ציפור, חוץ, ישיבה&#10;&#10;התיאור נוצר באופן אוטומטי">
            <a:extLst>
              <a:ext uri="{FF2B5EF4-FFF2-40B4-BE49-F238E27FC236}">
                <a16:creationId xmlns:a16="http://schemas.microsoft.com/office/drawing/2014/main" id="{71FBB5A5-2228-4D01-AA5E-073CC75FB5E0}"/>
              </a:ext>
            </a:extLst>
          </p:cNvPr>
          <p:cNvPicPr>
            <a:picLocks noChangeAspect="1"/>
          </p:cNvPicPr>
          <p:nvPr/>
        </p:nvPicPr>
        <p:blipFill>
          <a:blip r:embed="rId10"/>
          <a:stretch>
            <a:fillRect/>
          </a:stretch>
        </p:blipFill>
        <p:spPr>
          <a:xfrm>
            <a:off x="6716718" y="1679297"/>
            <a:ext cx="2714625" cy="1685925"/>
          </a:xfrm>
          <a:prstGeom prst="rect">
            <a:avLst/>
          </a:prstGeom>
        </p:spPr>
      </p:pic>
      <p:sp>
        <p:nvSpPr>
          <p:cNvPr id="37" name="TextBox 36"/>
          <p:cNvSpPr txBox="1"/>
          <p:nvPr/>
        </p:nvSpPr>
        <p:spPr>
          <a:xfrm>
            <a:off x="7472971" y="1613568"/>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פּוֹ</a:t>
            </a:r>
            <a:endParaRPr lang="en-US" sz="9000" b="1" dirty="0">
              <a:solidFill>
                <a:schemeClr val="accent3">
                  <a:lumMod val="60000"/>
                  <a:lumOff val="40000"/>
                </a:schemeClr>
              </a:solidFill>
            </a:endParaRPr>
          </a:p>
        </p:txBody>
      </p:sp>
      <p:pic>
        <p:nvPicPr>
          <p:cNvPr id="36" name="Picture 35"/>
          <p:cNvPicPr>
            <a:picLocks noChangeAspect="1"/>
          </p:cNvPicPr>
          <p:nvPr/>
        </p:nvPicPr>
        <p:blipFill>
          <a:blip r:embed="rId9">
            <a:clrChange>
              <a:clrFrom>
                <a:srgbClr val="000000"/>
              </a:clrFrom>
              <a:clrTo>
                <a:srgbClr val="000000">
                  <a:alpha val="0"/>
                </a:srgbClr>
              </a:clrTo>
            </a:clrChange>
          </a:blip>
          <a:stretch>
            <a:fillRect/>
          </a:stretch>
        </p:blipFill>
        <p:spPr>
          <a:xfrm>
            <a:off x="7258368" y="1685670"/>
            <a:ext cx="1657275" cy="1657275"/>
          </a:xfrm>
          <a:prstGeom prst="rect">
            <a:avLst/>
          </a:prstGeom>
        </p:spPr>
      </p:pic>
      <p:pic>
        <p:nvPicPr>
          <p:cNvPr id="28" name="תמונה 27" descr="תמונה שמכילה חתול, ישיבה, חיה, יונק&#10;&#10;התיאור נוצר באופן אוטומטי">
            <a:extLst>
              <a:ext uri="{FF2B5EF4-FFF2-40B4-BE49-F238E27FC236}">
                <a16:creationId xmlns:a16="http://schemas.microsoft.com/office/drawing/2014/main" id="{34CD21F8-E25E-472C-91F3-4DA7F9B29B13}"/>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backgroundMark x1="17818" y1="39344" x2="17818" y2="39344"/>
                      </a14:backgroundRemoval>
                    </a14:imgEffect>
                  </a14:imgLayer>
                </a14:imgProps>
              </a:ext>
            </a:extLst>
          </a:blip>
          <a:stretch>
            <a:fillRect/>
          </a:stretch>
        </p:blipFill>
        <p:spPr>
          <a:xfrm>
            <a:off x="940684" y="4406060"/>
            <a:ext cx="3064913" cy="2039561"/>
          </a:xfrm>
          <a:prstGeom prst="rect">
            <a:avLst/>
          </a:prstGeom>
        </p:spPr>
      </p:pic>
      <p:pic>
        <p:nvPicPr>
          <p:cNvPr id="32" name="תמונה 31" descr="תמונה שמכילה יונק, חיה, סוס, חום&#10;&#10;התיאור נוצר באופן אוטומטי">
            <a:extLst>
              <a:ext uri="{FF2B5EF4-FFF2-40B4-BE49-F238E27FC236}">
                <a16:creationId xmlns:a16="http://schemas.microsoft.com/office/drawing/2014/main" id="{F329D732-DEC6-41AA-A00A-F334FCFF0340}"/>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778" b="100000" l="0" r="100000">
                        <a14:backgroundMark x1="77333" y1="71556" x2="77333" y2="71556"/>
                      </a14:backgroundRemoval>
                    </a14:imgEffect>
                  </a14:imgLayer>
                </a14:imgProps>
              </a:ext>
            </a:extLst>
          </a:blip>
          <a:stretch>
            <a:fillRect/>
          </a:stretch>
        </p:blipFill>
        <p:spPr>
          <a:xfrm>
            <a:off x="9825036" y="1668462"/>
            <a:ext cx="2143125" cy="2143125"/>
          </a:xfrm>
          <a:prstGeom prst="rect">
            <a:avLst/>
          </a:prstGeom>
        </p:spPr>
      </p:pic>
      <p:sp>
        <p:nvSpPr>
          <p:cNvPr id="33" name="TextBox 32"/>
          <p:cNvSpPr txBox="1"/>
          <p:nvPr/>
        </p:nvSpPr>
        <p:spPr>
          <a:xfrm>
            <a:off x="10267572" y="1752070"/>
            <a:ext cx="1258052" cy="1477328"/>
          </a:xfrm>
          <a:prstGeom prst="rect">
            <a:avLst/>
          </a:prstGeom>
          <a:noFill/>
        </p:spPr>
        <p:txBody>
          <a:bodyPr wrap="square" rtlCol="0">
            <a:spAutoFit/>
          </a:bodyPr>
          <a:lstStyle/>
          <a:p>
            <a:r>
              <a:rPr lang="he-IL" sz="9000" b="1" dirty="0" err="1">
                <a:solidFill>
                  <a:schemeClr val="accent3">
                    <a:lumMod val="60000"/>
                    <a:lumOff val="40000"/>
                  </a:schemeClr>
                </a:solidFill>
              </a:rPr>
              <a:t>סו</a:t>
            </a:r>
            <a:r>
              <a:rPr lang="he-IL" sz="9000" b="1" dirty="0">
                <a:solidFill>
                  <a:schemeClr val="accent3">
                    <a:lumMod val="60000"/>
                    <a:lumOff val="40000"/>
                  </a:schemeClr>
                </a:solidFill>
              </a:rPr>
              <a:t>ּ</a:t>
            </a:r>
            <a:endParaRPr lang="en-US" sz="9000" b="1" dirty="0">
              <a:solidFill>
                <a:schemeClr val="accent3">
                  <a:lumMod val="60000"/>
                  <a:lumOff val="40000"/>
                </a:schemeClr>
              </a:solidFill>
            </a:endParaRPr>
          </a:p>
        </p:txBody>
      </p:sp>
      <p:pic>
        <p:nvPicPr>
          <p:cNvPr id="34" name="תמונה 33" descr="תמונה שמכילה חיה, ציפור, עוף&#10;&#10;התיאור נוצר באופן אוטומטי">
            <a:extLst>
              <a:ext uri="{FF2B5EF4-FFF2-40B4-BE49-F238E27FC236}">
                <a16:creationId xmlns:a16="http://schemas.microsoft.com/office/drawing/2014/main" id="{7680BA84-5519-46B3-B7A3-A2D5E3D84155}"/>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100000">
                        <a14:backgroundMark x1="84333" y1="54762" x2="84333" y2="54762"/>
                      </a14:backgroundRemoval>
                    </a14:imgEffect>
                  </a14:imgLayer>
                </a14:imgProps>
              </a:ext>
            </a:extLst>
          </a:blip>
          <a:stretch>
            <a:fillRect/>
          </a:stretch>
        </p:blipFill>
        <p:spPr>
          <a:xfrm>
            <a:off x="6777980" y="5367587"/>
            <a:ext cx="2602704" cy="1457515"/>
          </a:xfrm>
          <a:prstGeom prst="rect">
            <a:avLst/>
          </a:prstGeom>
        </p:spPr>
      </p:pic>
      <p:pic>
        <p:nvPicPr>
          <p:cNvPr id="35" name="תמונה 34" descr="תמונה שמכילה פרה, עמידה, יונק, לבן&#10;&#10;התיאור נוצר באופן אוטומטי">
            <a:extLst>
              <a:ext uri="{FF2B5EF4-FFF2-40B4-BE49-F238E27FC236}">
                <a16:creationId xmlns:a16="http://schemas.microsoft.com/office/drawing/2014/main" id="{4A475017-1BF5-4A2A-BC2F-3FFCB14CCFB6}"/>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518" b="98964" l="0" r="100000">
                        <a14:backgroundMark x1="80077" y1="76684" x2="80077" y2="76684"/>
                      </a14:backgroundRemoval>
                    </a14:imgEffect>
                  </a14:imgLayer>
                </a14:imgProps>
              </a:ext>
            </a:extLst>
          </a:blip>
          <a:stretch>
            <a:fillRect/>
          </a:stretch>
        </p:blipFill>
        <p:spPr>
          <a:xfrm>
            <a:off x="4176517" y="5132875"/>
            <a:ext cx="2288452" cy="1692227"/>
          </a:xfrm>
          <a:prstGeom prst="rect">
            <a:avLst/>
          </a:prstGeom>
        </p:spPr>
      </p:pic>
    </p:spTree>
    <p:extLst>
      <p:ext uri="{BB962C8B-B14F-4D97-AF65-F5344CB8AC3E}">
        <p14:creationId xmlns:p14="http://schemas.microsoft.com/office/powerpoint/2010/main" val="191862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416611" y="617071"/>
            <a:ext cx="8280000" cy="889111"/>
          </a:xfrm>
        </p:spPr>
        <p:txBody>
          <a:bodyPr>
            <a:normAutofit fontScale="90000"/>
          </a:bodyPr>
          <a:lstStyle/>
          <a:p>
            <a:r>
              <a:rPr lang="he-IL" b="1" dirty="0"/>
              <a:t>ִִ</a:t>
            </a:r>
            <a:r>
              <a:rPr lang="he-IL" sz="6000" b="1" dirty="0"/>
              <a:t>מִי יִיכָּנֵס אֶל גַן הַחַיוֹת?</a:t>
            </a:r>
            <a:endParaRPr lang="x-none" sz="6000"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15" name="תמונה 14" descr="תמונה שמכילה דוב, חוץ, חיה, יונק&#10;&#10;התיאור נוצר באופן אוטומטי">
            <a:extLst>
              <a:ext uri="{FF2B5EF4-FFF2-40B4-BE49-F238E27FC236}">
                <a16:creationId xmlns:a16="http://schemas.microsoft.com/office/drawing/2014/main" id="{97B95F33-D189-4067-BCCB-792BD55555C6}"/>
              </a:ext>
            </a:extLst>
          </p:cNvPr>
          <p:cNvPicPr>
            <a:picLocks noChangeAspect="1"/>
          </p:cNvPicPr>
          <p:nvPr/>
        </p:nvPicPr>
        <p:blipFill>
          <a:blip r:embed="rId4"/>
          <a:stretch>
            <a:fillRect/>
          </a:stretch>
        </p:blipFill>
        <p:spPr>
          <a:xfrm>
            <a:off x="1461058" y="1884584"/>
            <a:ext cx="2429295" cy="2014537"/>
          </a:xfrm>
          <a:prstGeom prst="rect">
            <a:avLst/>
          </a:prstGeom>
        </p:spPr>
      </p:pic>
      <p:pic>
        <p:nvPicPr>
          <p:cNvPr id="17" name="תמונה 16" descr="תמונה שמכילה מים, חוץ, יונק, חיה&#10;&#10;התיאור נוצר באופן אוטומטי">
            <a:extLst>
              <a:ext uri="{FF2B5EF4-FFF2-40B4-BE49-F238E27FC236}">
                <a16:creationId xmlns:a16="http://schemas.microsoft.com/office/drawing/2014/main" id="{407C1FFD-782D-4322-B3A9-0C55CDFCC25B}"/>
              </a:ext>
            </a:extLst>
          </p:cNvPr>
          <p:cNvPicPr>
            <a:picLocks noChangeAspect="1"/>
          </p:cNvPicPr>
          <p:nvPr/>
        </p:nvPicPr>
        <p:blipFill>
          <a:blip r:embed="rId5"/>
          <a:stretch>
            <a:fillRect/>
          </a:stretch>
        </p:blipFill>
        <p:spPr>
          <a:xfrm>
            <a:off x="4093959" y="3272282"/>
            <a:ext cx="2577802" cy="1906191"/>
          </a:xfrm>
          <a:prstGeom prst="rect">
            <a:avLst/>
          </a:prstGeom>
        </p:spPr>
      </p:pic>
      <p:pic>
        <p:nvPicPr>
          <p:cNvPr id="21" name="תמונה 20" descr="תמונה שמכילה חיה, דשא, יונק, חוץ&#10;&#10;התיאור נוצר באופן אוטומטי">
            <a:extLst>
              <a:ext uri="{FF2B5EF4-FFF2-40B4-BE49-F238E27FC236}">
                <a16:creationId xmlns:a16="http://schemas.microsoft.com/office/drawing/2014/main" id="{957C42B1-420E-4DCD-B930-EC0EDCD74634}"/>
              </a:ext>
            </a:extLst>
          </p:cNvPr>
          <p:cNvPicPr>
            <a:picLocks noChangeAspect="1"/>
          </p:cNvPicPr>
          <p:nvPr/>
        </p:nvPicPr>
        <p:blipFill>
          <a:blip r:embed="rId6"/>
          <a:stretch>
            <a:fillRect/>
          </a:stretch>
        </p:blipFill>
        <p:spPr>
          <a:xfrm>
            <a:off x="4075501" y="1636586"/>
            <a:ext cx="2604559" cy="1458553"/>
          </a:xfrm>
          <a:prstGeom prst="rect">
            <a:avLst/>
          </a:prstGeom>
        </p:spPr>
      </p:pic>
      <p:pic>
        <p:nvPicPr>
          <p:cNvPr id="25" name="תמונה 24" descr="תמונה שמכילה דשא, כלב, חוץ, יונק&#10;&#10;התיאור נוצר באופן אוטומטי">
            <a:extLst>
              <a:ext uri="{FF2B5EF4-FFF2-40B4-BE49-F238E27FC236}">
                <a16:creationId xmlns:a16="http://schemas.microsoft.com/office/drawing/2014/main" id="{C5495D5D-C1A5-462F-80BC-308981A60D15}"/>
              </a:ext>
            </a:extLst>
          </p:cNvPr>
          <p:cNvPicPr>
            <a:picLocks noChangeAspect="1"/>
          </p:cNvPicPr>
          <p:nvPr/>
        </p:nvPicPr>
        <p:blipFill>
          <a:blip r:embed="rId7"/>
          <a:stretch>
            <a:fillRect/>
          </a:stretch>
        </p:blipFill>
        <p:spPr>
          <a:xfrm>
            <a:off x="9470231" y="3906468"/>
            <a:ext cx="2619375" cy="1752600"/>
          </a:xfrm>
          <a:prstGeom prst="rect">
            <a:avLst/>
          </a:prstGeom>
        </p:spPr>
      </p:pic>
      <p:pic>
        <p:nvPicPr>
          <p:cNvPr id="7" name="תמונה 6" descr="תמונה שמכילה חיה, יונק, קוף, ישיבה&#10;&#10;התיאור נוצר באופן אוטומטי">
            <a:extLst>
              <a:ext uri="{FF2B5EF4-FFF2-40B4-BE49-F238E27FC236}">
                <a16:creationId xmlns:a16="http://schemas.microsoft.com/office/drawing/2014/main" id="{8C230480-DC10-4730-B78C-7D034AF7BD4D}"/>
              </a:ext>
            </a:extLst>
          </p:cNvPr>
          <p:cNvPicPr>
            <a:picLocks noChangeAspect="1"/>
          </p:cNvPicPr>
          <p:nvPr/>
        </p:nvPicPr>
        <p:blipFill>
          <a:blip r:embed="rId8"/>
          <a:stretch>
            <a:fillRect/>
          </a:stretch>
        </p:blipFill>
        <p:spPr>
          <a:xfrm>
            <a:off x="6761308" y="3534523"/>
            <a:ext cx="2619375" cy="1743075"/>
          </a:xfrm>
          <a:prstGeom prst="rect">
            <a:avLst/>
          </a:prstGeom>
        </p:spPr>
      </p:pic>
      <p:sp>
        <p:nvSpPr>
          <p:cNvPr id="3" name="TextBox 2"/>
          <p:cNvSpPr txBox="1"/>
          <p:nvPr/>
        </p:nvSpPr>
        <p:spPr>
          <a:xfrm>
            <a:off x="2120853" y="2197686"/>
            <a:ext cx="1023418" cy="1477328"/>
          </a:xfrm>
          <a:prstGeom prst="rect">
            <a:avLst/>
          </a:prstGeom>
          <a:noFill/>
        </p:spPr>
        <p:txBody>
          <a:bodyPr wrap="square" rtlCol="0">
            <a:spAutoFit/>
          </a:bodyPr>
          <a:lstStyle/>
          <a:p>
            <a:r>
              <a:rPr lang="he-IL" sz="9000" b="1" dirty="0">
                <a:solidFill>
                  <a:schemeClr val="accent3">
                    <a:lumMod val="60000"/>
                    <a:lumOff val="40000"/>
                  </a:schemeClr>
                </a:solidFill>
              </a:rPr>
              <a:t>דֹ</a:t>
            </a:r>
            <a:endParaRPr lang="en-US" sz="9000" b="1" dirty="0">
              <a:solidFill>
                <a:schemeClr val="accent3">
                  <a:lumMod val="60000"/>
                  <a:lumOff val="40000"/>
                </a:schemeClr>
              </a:solidFill>
            </a:endParaRPr>
          </a:p>
        </p:txBody>
      </p:sp>
      <p:sp>
        <p:nvSpPr>
          <p:cNvPr id="4" name="TextBox 3"/>
          <p:cNvSpPr txBox="1"/>
          <p:nvPr/>
        </p:nvSpPr>
        <p:spPr>
          <a:xfrm>
            <a:off x="285750" y="2572996"/>
            <a:ext cx="971702" cy="1326125"/>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9">
            <a:clrChange>
              <a:clrFrom>
                <a:srgbClr val="000000"/>
              </a:clrFrom>
              <a:clrTo>
                <a:srgbClr val="000000">
                  <a:alpha val="0"/>
                </a:srgbClr>
              </a:clrTo>
            </a:clrChange>
          </a:blip>
          <a:stretch>
            <a:fillRect/>
          </a:stretch>
        </p:blipFill>
        <p:spPr>
          <a:xfrm>
            <a:off x="1847067" y="1936632"/>
            <a:ext cx="1657275" cy="1657275"/>
          </a:xfrm>
          <a:prstGeom prst="rect">
            <a:avLst/>
          </a:prstGeom>
        </p:spPr>
      </p:pic>
      <p:sp>
        <p:nvSpPr>
          <p:cNvPr id="20" name="TextBox 19"/>
          <p:cNvSpPr txBox="1"/>
          <p:nvPr/>
        </p:nvSpPr>
        <p:spPr>
          <a:xfrm>
            <a:off x="4769372" y="1653483"/>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מוֹ</a:t>
            </a:r>
            <a:endParaRPr lang="en-US" sz="9000" b="1" dirty="0">
              <a:solidFill>
                <a:schemeClr val="accent3">
                  <a:lumMod val="60000"/>
                  <a:lumOff val="40000"/>
                </a:schemeClr>
              </a:solidFill>
            </a:endParaRPr>
          </a:p>
        </p:txBody>
      </p:sp>
      <p:sp>
        <p:nvSpPr>
          <p:cNvPr id="29" name="TextBox 28"/>
          <p:cNvSpPr txBox="1"/>
          <p:nvPr/>
        </p:nvSpPr>
        <p:spPr>
          <a:xfrm>
            <a:off x="7671390" y="3593907"/>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קוֹ</a:t>
            </a:r>
            <a:endParaRPr lang="en-US" sz="9000" b="1" dirty="0">
              <a:solidFill>
                <a:schemeClr val="accent3">
                  <a:lumMod val="60000"/>
                  <a:lumOff val="40000"/>
                </a:schemeClr>
              </a:solidFill>
            </a:endParaRPr>
          </a:p>
        </p:txBody>
      </p:sp>
      <p:sp>
        <p:nvSpPr>
          <p:cNvPr id="31" name="TextBox 30"/>
          <p:cNvSpPr txBox="1"/>
          <p:nvPr/>
        </p:nvSpPr>
        <p:spPr>
          <a:xfrm>
            <a:off x="4789126" y="3348557"/>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דוֹ</a:t>
            </a:r>
            <a:endParaRPr lang="en-US" sz="9000" b="1" dirty="0">
              <a:solidFill>
                <a:schemeClr val="accent3">
                  <a:lumMod val="60000"/>
                  <a:lumOff val="40000"/>
                </a:schemeClr>
              </a:solidFill>
            </a:endParaRPr>
          </a:p>
        </p:txBody>
      </p:sp>
      <p:pic>
        <p:nvPicPr>
          <p:cNvPr id="26" name="Picture 25"/>
          <p:cNvPicPr>
            <a:picLocks noChangeAspect="1"/>
          </p:cNvPicPr>
          <p:nvPr/>
        </p:nvPicPr>
        <p:blipFill>
          <a:blip r:embed="rId9">
            <a:clrChange>
              <a:clrFrom>
                <a:srgbClr val="000000"/>
              </a:clrFrom>
              <a:clrTo>
                <a:srgbClr val="000000">
                  <a:alpha val="0"/>
                </a:srgbClr>
              </a:clrTo>
            </a:clrChange>
          </a:blip>
          <a:stretch>
            <a:fillRect/>
          </a:stretch>
        </p:blipFill>
        <p:spPr>
          <a:xfrm>
            <a:off x="4635391" y="1539047"/>
            <a:ext cx="1657275" cy="1657275"/>
          </a:xfrm>
          <a:prstGeom prst="rect">
            <a:avLst/>
          </a:prstGeom>
        </p:spPr>
      </p:pic>
      <p:pic>
        <p:nvPicPr>
          <p:cNvPr id="30" name="Picture 29"/>
          <p:cNvPicPr>
            <a:picLocks noChangeAspect="1"/>
          </p:cNvPicPr>
          <p:nvPr/>
        </p:nvPicPr>
        <p:blipFill>
          <a:blip r:embed="rId9">
            <a:clrChange>
              <a:clrFrom>
                <a:srgbClr val="000000"/>
              </a:clrFrom>
              <a:clrTo>
                <a:srgbClr val="000000">
                  <a:alpha val="0"/>
                </a:srgbClr>
              </a:clrTo>
            </a:clrChange>
          </a:blip>
          <a:stretch>
            <a:fillRect/>
          </a:stretch>
        </p:blipFill>
        <p:spPr>
          <a:xfrm>
            <a:off x="4611331" y="3379199"/>
            <a:ext cx="1657275" cy="1657275"/>
          </a:xfrm>
          <a:prstGeom prst="rect">
            <a:avLst/>
          </a:prstGeom>
        </p:spPr>
      </p:pic>
      <p:pic>
        <p:nvPicPr>
          <p:cNvPr id="32" name="Picture 31"/>
          <p:cNvPicPr>
            <a:picLocks noChangeAspect="1"/>
          </p:cNvPicPr>
          <p:nvPr/>
        </p:nvPicPr>
        <p:blipFill>
          <a:blip r:embed="rId9">
            <a:clrChange>
              <a:clrFrom>
                <a:srgbClr val="000000"/>
              </a:clrFrom>
              <a:clrTo>
                <a:srgbClr val="000000">
                  <a:alpha val="0"/>
                </a:srgbClr>
              </a:clrTo>
            </a:clrChange>
          </a:blip>
          <a:stretch>
            <a:fillRect/>
          </a:stretch>
        </p:blipFill>
        <p:spPr>
          <a:xfrm>
            <a:off x="7230706" y="3555575"/>
            <a:ext cx="1657275" cy="1657275"/>
          </a:xfrm>
          <a:prstGeom prst="rect">
            <a:avLst/>
          </a:prstGeom>
        </p:spPr>
      </p:pic>
      <p:pic>
        <p:nvPicPr>
          <p:cNvPr id="9" name="תמונה 8" descr="תמונה שמכילה חיה, ציפור, חוץ, ישיבה&#10;&#10;התיאור נוצר באופן אוטומטי">
            <a:extLst>
              <a:ext uri="{FF2B5EF4-FFF2-40B4-BE49-F238E27FC236}">
                <a16:creationId xmlns:a16="http://schemas.microsoft.com/office/drawing/2014/main" id="{71FBB5A5-2228-4D01-AA5E-073CC75FB5E0}"/>
              </a:ext>
            </a:extLst>
          </p:cNvPr>
          <p:cNvPicPr>
            <a:picLocks noChangeAspect="1"/>
          </p:cNvPicPr>
          <p:nvPr/>
        </p:nvPicPr>
        <p:blipFill>
          <a:blip r:embed="rId10"/>
          <a:stretch>
            <a:fillRect/>
          </a:stretch>
        </p:blipFill>
        <p:spPr>
          <a:xfrm>
            <a:off x="6716718" y="1679297"/>
            <a:ext cx="2714625" cy="1685925"/>
          </a:xfrm>
          <a:prstGeom prst="rect">
            <a:avLst/>
          </a:prstGeom>
        </p:spPr>
      </p:pic>
      <p:sp>
        <p:nvSpPr>
          <p:cNvPr id="37" name="TextBox 36"/>
          <p:cNvSpPr txBox="1"/>
          <p:nvPr/>
        </p:nvSpPr>
        <p:spPr>
          <a:xfrm>
            <a:off x="7472971" y="1613568"/>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פּוֹ</a:t>
            </a:r>
            <a:endParaRPr lang="en-US" sz="9000" b="1" dirty="0">
              <a:solidFill>
                <a:schemeClr val="accent3">
                  <a:lumMod val="60000"/>
                  <a:lumOff val="40000"/>
                </a:schemeClr>
              </a:solidFill>
            </a:endParaRPr>
          </a:p>
        </p:txBody>
      </p:sp>
      <p:pic>
        <p:nvPicPr>
          <p:cNvPr id="36" name="Picture 35"/>
          <p:cNvPicPr>
            <a:picLocks noChangeAspect="1"/>
          </p:cNvPicPr>
          <p:nvPr/>
        </p:nvPicPr>
        <p:blipFill>
          <a:blip r:embed="rId9">
            <a:clrChange>
              <a:clrFrom>
                <a:srgbClr val="000000"/>
              </a:clrFrom>
              <a:clrTo>
                <a:srgbClr val="000000">
                  <a:alpha val="0"/>
                </a:srgbClr>
              </a:clrTo>
            </a:clrChange>
          </a:blip>
          <a:stretch>
            <a:fillRect/>
          </a:stretch>
        </p:blipFill>
        <p:spPr>
          <a:xfrm>
            <a:off x="7258368" y="1685670"/>
            <a:ext cx="1657275" cy="1657275"/>
          </a:xfrm>
          <a:prstGeom prst="rect">
            <a:avLst/>
          </a:prstGeom>
        </p:spPr>
      </p:pic>
      <p:pic>
        <p:nvPicPr>
          <p:cNvPr id="28" name="תמונה 27" descr="תמונה שמכילה יונק, חיה, סוס, חום&#10;&#10;התיאור נוצר באופן אוטומטי">
            <a:extLst>
              <a:ext uri="{FF2B5EF4-FFF2-40B4-BE49-F238E27FC236}">
                <a16:creationId xmlns:a16="http://schemas.microsoft.com/office/drawing/2014/main" id="{F329D732-DEC6-41AA-A00A-F334FCFF0340}"/>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778" b="100000" l="0" r="100000">
                        <a14:backgroundMark x1="77333" y1="71556" x2="77333" y2="71556"/>
                      </a14:backgroundRemoval>
                    </a14:imgEffect>
                  </a14:imgLayer>
                </a14:imgProps>
              </a:ext>
            </a:extLst>
          </a:blip>
          <a:stretch>
            <a:fillRect/>
          </a:stretch>
        </p:blipFill>
        <p:spPr>
          <a:xfrm>
            <a:off x="9825036" y="1668462"/>
            <a:ext cx="2143125" cy="2143125"/>
          </a:xfrm>
          <a:prstGeom prst="rect">
            <a:avLst/>
          </a:prstGeom>
        </p:spPr>
      </p:pic>
      <p:sp>
        <p:nvSpPr>
          <p:cNvPr id="33" name="TextBox 32"/>
          <p:cNvSpPr txBox="1"/>
          <p:nvPr/>
        </p:nvSpPr>
        <p:spPr>
          <a:xfrm>
            <a:off x="10267572" y="1752070"/>
            <a:ext cx="1258052" cy="1477328"/>
          </a:xfrm>
          <a:prstGeom prst="rect">
            <a:avLst/>
          </a:prstGeom>
          <a:noFill/>
        </p:spPr>
        <p:txBody>
          <a:bodyPr wrap="square" rtlCol="0">
            <a:spAutoFit/>
          </a:bodyPr>
          <a:lstStyle/>
          <a:p>
            <a:r>
              <a:rPr lang="he-IL" sz="9000" b="1" dirty="0" err="1">
                <a:solidFill>
                  <a:schemeClr val="accent3">
                    <a:lumMod val="60000"/>
                    <a:lumOff val="40000"/>
                  </a:schemeClr>
                </a:solidFill>
              </a:rPr>
              <a:t>סו</a:t>
            </a:r>
            <a:r>
              <a:rPr lang="he-IL" sz="9000" b="1" dirty="0">
                <a:solidFill>
                  <a:schemeClr val="accent3">
                    <a:lumMod val="60000"/>
                    <a:lumOff val="40000"/>
                  </a:schemeClr>
                </a:solidFill>
              </a:rPr>
              <a:t>ּ</a:t>
            </a:r>
            <a:endParaRPr lang="en-US" sz="9000" b="1" dirty="0">
              <a:solidFill>
                <a:schemeClr val="accent3">
                  <a:lumMod val="60000"/>
                  <a:lumOff val="40000"/>
                </a:schemeClr>
              </a:solidFill>
            </a:endParaRPr>
          </a:p>
        </p:txBody>
      </p:sp>
      <p:pic>
        <p:nvPicPr>
          <p:cNvPr id="34" name="תמונה 33" descr="תמונה שמכילה חיה, ציפור, עוף&#10;&#10;התיאור נוצר באופן אוטומטי">
            <a:extLst>
              <a:ext uri="{FF2B5EF4-FFF2-40B4-BE49-F238E27FC236}">
                <a16:creationId xmlns:a16="http://schemas.microsoft.com/office/drawing/2014/main" id="{7680BA84-5519-46B3-B7A3-A2D5E3D84155}"/>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0" b="100000" l="0" r="100000">
                        <a14:backgroundMark x1="84333" y1="54762" x2="84333" y2="54762"/>
                      </a14:backgroundRemoval>
                    </a14:imgEffect>
                  </a14:imgLayer>
                </a14:imgProps>
              </a:ext>
            </a:extLst>
          </a:blip>
          <a:stretch>
            <a:fillRect/>
          </a:stretch>
        </p:blipFill>
        <p:spPr>
          <a:xfrm>
            <a:off x="6777980" y="5367587"/>
            <a:ext cx="2602704" cy="1457515"/>
          </a:xfrm>
          <a:prstGeom prst="rect">
            <a:avLst/>
          </a:prstGeom>
        </p:spPr>
      </p:pic>
      <p:pic>
        <p:nvPicPr>
          <p:cNvPr id="35" name="תמונה 34" descr="תמונה שמכילה פרה, עמידה, יונק, לבן&#10;&#10;התיאור נוצר באופן אוטומטי">
            <a:extLst>
              <a:ext uri="{FF2B5EF4-FFF2-40B4-BE49-F238E27FC236}">
                <a16:creationId xmlns:a16="http://schemas.microsoft.com/office/drawing/2014/main" id="{4A475017-1BF5-4A2A-BC2F-3FFCB14CCFB6}"/>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518" b="98964" l="0" r="100000">
                        <a14:backgroundMark x1="80077" y1="76684" x2="80077" y2="76684"/>
                      </a14:backgroundRemoval>
                    </a14:imgEffect>
                  </a14:imgLayer>
                </a14:imgProps>
              </a:ext>
            </a:extLst>
          </a:blip>
          <a:stretch>
            <a:fillRect/>
          </a:stretch>
        </p:blipFill>
        <p:spPr>
          <a:xfrm>
            <a:off x="4176517" y="5132875"/>
            <a:ext cx="2288452" cy="1692227"/>
          </a:xfrm>
          <a:prstGeom prst="rect">
            <a:avLst/>
          </a:prstGeom>
        </p:spPr>
      </p:pic>
      <p:pic>
        <p:nvPicPr>
          <p:cNvPr id="38" name="תמונה 37" descr="תמונה שמכילה חתול, ישיבה, חיה, יונק&#10;&#10;התיאור נוצר באופן אוטומטי">
            <a:extLst>
              <a:ext uri="{FF2B5EF4-FFF2-40B4-BE49-F238E27FC236}">
                <a16:creationId xmlns:a16="http://schemas.microsoft.com/office/drawing/2014/main" id="{34CD21F8-E25E-472C-91F3-4DA7F9B29B13}"/>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0" b="100000" l="0" r="100000">
                        <a14:backgroundMark x1="17818" y1="39344" x2="17818" y2="39344"/>
                      </a14:backgroundRemoval>
                    </a14:imgEffect>
                  </a14:imgLayer>
                </a14:imgProps>
              </a:ext>
            </a:extLst>
          </a:blip>
          <a:stretch>
            <a:fillRect/>
          </a:stretch>
        </p:blipFill>
        <p:spPr>
          <a:xfrm>
            <a:off x="940684" y="4406060"/>
            <a:ext cx="3064913" cy="2039561"/>
          </a:xfrm>
          <a:prstGeom prst="rect">
            <a:avLst/>
          </a:prstGeom>
        </p:spPr>
      </p:pic>
    </p:spTree>
    <p:extLst>
      <p:ext uri="{BB962C8B-B14F-4D97-AF65-F5344CB8AC3E}">
        <p14:creationId xmlns:p14="http://schemas.microsoft.com/office/powerpoint/2010/main" val="130423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416611" y="617071"/>
            <a:ext cx="8280000" cy="889111"/>
          </a:xfrm>
        </p:spPr>
        <p:txBody>
          <a:bodyPr>
            <a:normAutofit fontScale="90000"/>
          </a:bodyPr>
          <a:lstStyle/>
          <a:p>
            <a:r>
              <a:rPr lang="he-IL" b="1" dirty="0"/>
              <a:t>ִִ</a:t>
            </a:r>
            <a:r>
              <a:rPr lang="he-IL" sz="6000" b="1" dirty="0"/>
              <a:t>מִי יִיכָּנֵס אֶל גַן הַחַיוֹת?</a:t>
            </a:r>
            <a:endParaRPr lang="x-none" sz="6000"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15" name="תמונה 14" descr="תמונה שמכילה דוב, חוץ, חיה, יונק&#10;&#10;התיאור נוצר באופן אוטומטי">
            <a:extLst>
              <a:ext uri="{FF2B5EF4-FFF2-40B4-BE49-F238E27FC236}">
                <a16:creationId xmlns:a16="http://schemas.microsoft.com/office/drawing/2014/main" id="{97B95F33-D189-4067-BCCB-792BD55555C6}"/>
              </a:ext>
            </a:extLst>
          </p:cNvPr>
          <p:cNvPicPr>
            <a:picLocks noChangeAspect="1"/>
          </p:cNvPicPr>
          <p:nvPr/>
        </p:nvPicPr>
        <p:blipFill>
          <a:blip r:embed="rId4"/>
          <a:stretch>
            <a:fillRect/>
          </a:stretch>
        </p:blipFill>
        <p:spPr>
          <a:xfrm>
            <a:off x="1461058" y="1884584"/>
            <a:ext cx="2429295" cy="2014537"/>
          </a:xfrm>
          <a:prstGeom prst="rect">
            <a:avLst/>
          </a:prstGeom>
        </p:spPr>
      </p:pic>
      <p:pic>
        <p:nvPicPr>
          <p:cNvPr id="17" name="תמונה 16" descr="תמונה שמכילה מים, חוץ, יונק, חיה&#10;&#10;התיאור נוצר באופן אוטומטי">
            <a:extLst>
              <a:ext uri="{FF2B5EF4-FFF2-40B4-BE49-F238E27FC236}">
                <a16:creationId xmlns:a16="http://schemas.microsoft.com/office/drawing/2014/main" id="{407C1FFD-782D-4322-B3A9-0C55CDFCC25B}"/>
              </a:ext>
            </a:extLst>
          </p:cNvPr>
          <p:cNvPicPr>
            <a:picLocks noChangeAspect="1"/>
          </p:cNvPicPr>
          <p:nvPr/>
        </p:nvPicPr>
        <p:blipFill>
          <a:blip r:embed="rId5"/>
          <a:stretch>
            <a:fillRect/>
          </a:stretch>
        </p:blipFill>
        <p:spPr>
          <a:xfrm>
            <a:off x="4093959" y="3272282"/>
            <a:ext cx="2577802" cy="1906191"/>
          </a:xfrm>
          <a:prstGeom prst="rect">
            <a:avLst/>
          </a:prstGeom>
        </p:spPr>
      </p:pic>
      <p:pic>
        <p:nvPicPr>
          <p:cNvPr id="21" name="תמונה 20" descr="תמונה שמכילה חיה, דשא, יונק, חוץ&#10;&#10;התיאור נוצר באופן אוטומטי">
            <a:extLst>
              <a:ext uri="{FF2B5EF4-FFF2-40B4-BE49-F238E27FC236}">
                <a16:creationId xmlns:a16="http://schemas.microsoft.com/office/drawing/2014/main" id="{957C42B1-420E-4DCD-B930-EC0EDCD74634}"/>
              </a:ext>
            </a:extLst>
          </p:cNvPr>
          <p:cNvPicPr>
            <a:picLocks noChangeAspect="1"/>
          </p:cNvPicPr>
          <p:nvPr/>
        </p:nvPicPr>
        <p:blipFill>
          <a:blip r:embed="rId6"/>
          <a:stretch>
            <a:fillRect/>
          </a:stretch>
        </p:blipFill>
        <p:spPr>
          <a:xfrm>
            <a:off x="4075501" y="1636586"/>
            <a:ext cx="2604559" cy="1458553"/>
          </a:xfrm>
          <a:prstGeom prst="rect">
            <a:avLst/>
          </a:prstGeom>
        </p:spPr>
      </p:pic>
      <p:pic>
        <p:nvPicPr>
          <p:cNvPr id="25" name="תמונה 24" descr="תמונה שמכילה דשא, כלב, חוץ, יונק&#10;&#10;התיאור נוצר באופן אוטומטי">
            <a:extLst>
              <a:ext uri="{FF2B5EF4-FFF2-40B4-BE49-F238E27FC236}">
                <a16:creationId xmlns:a16="http://schemas.microsoft.com/office/drawing/2014/main" id="{C5495D5D-C1A5-462F-80BC-308981A60D15}"/>
              </a:ext>
            </a:extLst>
          </p:cNvPr>
          <p:cNvPicPr>
            <a:picLocks noChangeAspect="1"/>
          </p:cNvPicPr>
          <p:nvPr/>
        </p:nvPicPr>
        <p:blipFill>
          <a:blip r:embed="rId7"/>
          <a:stretch>
            <a:fillRect/>
          </a:stretch>
        </p:blipFill>
        <p:spPr>
          <a:xfrm>
            <a:off x="9470231" y="3906468"/>
            <a:ext cx="2619375" cy="1752600"/>
          </a:xfrm>
          <a:prstGeom prst="rect">
            <a:avLst/>
          </a:prstGeom>
        </p:spPr>
      </p:pic>
      <p:pic>
        <p:nvPicPr>
          <p:cNvPr id="7" name="תמונה 6" descr="תמונה שמכילה חיה, יונק, קוף, ישיבה&#10;&#10;התיאור נוצר באופן אוטומטי">
            <a:extLst>
              <a:ext uri="{FF2B5EF4-FFF2-40B4-BE49-F238E27FC236}">
                <a16:creationId xmlns:a16="http://schemas.microsoft.com/office/drawing/2014/main" id="{8C230480-DC10-4730-B78C-7D034AF7BD4D}"/>
              </a:ext>
            </a:extLst>
          </p:cNvPr>
          <p:cNvPicPr>
            <a:picLocks noChangeAspect="1"/>
          </p:cNvPicPr>
          <p:nvPr/>
        </p:nvPicPr>
        <p:blipFill>
          <a:blip r:embed="rId8"/>
          <a:stretch>
            <a:fillRect/>
          </a:stretch>
        </p:blipFill>
        <p:spPr>
          <a:xfrm>
            <a:off x="6761308" y="3534523"/>
            <a:ext cx="2619375" cy="1743075"/>
          </a:xfrm>
          <a:prstGeom prst="rect">
            <a:avLst/>
          </a:prstGeom>
        </p:spPr>
      </p:pic>
      <p:sp>
        <p:nvSpPr>
          <p:cNvPr id="3" name="TextBox 2"/>
          <p:cNvSpPr txBox="1"/>
          <p:nvPr/>
        </p:nvSpPr>
        <p:spPr>
          <a:xfrm>
            <a:off x="2120853" y="2197686"/>
            <a:ext cx="1023418" cy="1477328"/>
          </a:xfrm>
          <a:prstGeom prst="rect">
            <a:avLst/>
          </a:prstGeom>
          <a:noFill/>
        </p:spPr>
        <p:txBody>
          <a:bodyPr wrap="square" rtlCol="0">
            <a:spAutoFit/>
          </a:bodyPr>
          <a:lstStyle/>
          <a:p>
            <a:r>
              <a:rPr lang="he-IL" sz="9000" b="1" dirty="0">
                <a:solidFill>
                  <a:schemeClr val="accent3">
                    <a:lumMod val="60000"/>
                    <a:lumOff val="40000"/>
                  </a:schemeClr>
                </a:solidFill>
              </a:rPr>
              <a:t>דֹ</a:t>
            </a:r>
            <a:endParaRPr lang="en-US" sz="9000" b="1" dirty="0">
              <a:solidFill>
                <a:schemeClr val="accent3">
                  <a:lumMod val="60000"/>
                  <a:lumOff val="40000"/>
                </a:schemeClr>
              </a:solidFill>
            </a:endParaRPr>
          </a:p>
        </p:txBody>
      </p:sp>
      <p:sp>
        <p:nvSpPr>
          <p:cNvPr id="4" name="TextBox 3"/>
          <p:cNvSpPr txBox="1"/>
          <p:nvPr/>
        </p:nvSpPr>
        <p:spPr>
          <a:xfrm>
            <a:off x="285750" y="2572996"/>
            <a:ext cx="971702" cy="1326125"/>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9">
            <a:clrChange>
              <a:clrFrom>
                <a:srgbClr val="000000"/>
              </a:clrFrom>
              <a:clrTo>
                <a:srgbClr val="000000">
                  <a:alpha val="0"/>
                </a:srgbClr>
              </a:clrTo>
            </a:clrChange>
          </a:blip>
          <a:stretch>
            <a:fillRect/>
          </a:stretch>
        </p:blipFill>
        <p:spPr>
          <a:xfrm>
            <a:off x="1847067" y="1936632"/>
            <a:ext cx="1657275" cy="1657275"/>
          </a:xfrm>
          <a:prstGeom prst="rect">
            <a:avLst/>
          </a:prstGeom>
        </p:spPr>
      </p:pic>
      <p:sp>
        <p:nvSpPr>
          <p:cNvPr id="20" name="TextBox 19"/>
          <p:cNvSpPr txBox="1"/>
          <p:nvPr/>
        </p:nvSpPr>
        <p:spPr>
          <a:xfrm>
            <a:off x="4769372" y="1653483"/>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מוֹ</a:t>
            </a:r>
            <a:endParaRPr lang="en-US" sz="9000" b="1" dirty="0">
              <a:solidFill>
                <a:schemeClr val="accent3">
                  <a:lumMod val="60000"/>
                  <a:lumOff val="40000"/>
                </a:schemeClr>
              </a:solidFill>
            </a:endParaRPr>
          </a:p>
        </p:txBody>
      </p:sp>
      <p:sp>
        <p:nvSpPr>
          <p:cNvPr id="29" name="TextBox 28"/>
          <p:cNvSpPr txBox="1"/>
          <p:nvPr/>
        </p:nvSpPr>
        <p:spPr>
          <a:xfrm>
            <a:off x="7671390" y="3593907"/>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קוֹ</a:t>
            </a:r>
            <a:endParaRPr lang="en-US" sz="9000" b="1" dirty="0">
              <a:solidFill>
                <a:schemeClr val="accent3">
                  <a:lumMod val="60000"/>
                  <a:lumOff val="40000"/>
                </a:schemeClr>
              </a:solidFill>
            </a:endParaRPr>
          </a:p>
        </p:txBody>
      </p:sp>
      <p:sp>
        <p:nvSpPr>
          <p:cNvPr id="31" name="TextBox 30"/>
          <p:cNvSpPr txBox="1"/>
          <p:nvPr/>
        </p:nvSpPr>
        <p:spPr>
          <a:xfrm>
            <a:off x="4789126" y="3348557"/>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דוֹ</a:t>
            </a:r>
            <a:endParaRPr lang="en-US" sz="9000" b="1" dirty="0">
              <a:solidFill>
                <a:schemeClr val="accent3">
                  <a:lumMod val="60000"/>
                  <a:lumOff val="40000"/>
                </a:schemeClr>
              </a:solidFill>
            </a:endParaRPr>
          </a:p>
        </p:txBody>
      </p:sp>
      <p:pic>
        <p:nvPicPr>
          <p:cNvPr id="26" name="Picture 25"/>
          <p:cNvPicPr>
            <a:picLocks noChangeAspect="1"/>
          </p:cNvPicPr>
          <p:nvPr/>
        </p:nvPicPr>
        <p:blipFill>
          <a:blip r:embed="rId9">
            <a:clrChange>
              <a:clrFrom>
                <a:srgbClr val="000000"/>
              </a:clrFrom>
              <a:clrTo>
                <a:srgbClr val="000000">
                  <a:alpha val="0"/>
                </a:srgbClr>
              </a:clrTo>
            </a:clrChange>
          </a:blip>
          <a:stretch>
            <a:fillRect/>
          </a:stretch>
        </p:blipFill>
        <p:spPr>
          <a:xfrm>
            <a:off x="4635391" y="1539047"/>
            <a:ext cx="1657275" cy="1657275"/>
          </a:xfrm>
          <a:prstGeom prst="rect">
            <a:avLst/>
          </a:prstGeom>
        </p:spPr>
      </p:pic>
      <p:pic>
        <p:nvPicPr>
          <p:cNvPr id="30" name="Picture 29"/>
          <p:cNvPicPr>
            <a:picLocks noChangeAspect="1"/>
          </p:cNvPicPr>
          <p:nvPr/>
        </p:nvPicPr>
        <p:blipFill>
          <a:blip r:embed="rId9">
            <a:clrChange>
              <a:clrFrom>
                <a:srgbClr val="000000"/>
              </a:clrFrom>
              <a:clrTo>
                <a:srgbClr val="000000">
                  <a:alpha val="0"/>
                </a:srgbClr>
              </a:clrTo>
            </a:clrChange>
          </a:blip>
          <a:stretch>
            <a:fillRect/>
          </a:stretch>
        </p:blipFill>
        <p:spPr>
          <a:xfrm>
            <a:off x="4611331" y="3379199"/>
            <a:ext cx="1657275" cy="1657275"/>
          </a:xfrm>
          <a:prstGeom prst="rect">
            <a:avLst/>
          </a:prstGeom>
        </p:spPr>
      </p:pic>
      <p:pic>
        <p:nvPicPr>
          <p:cNvPr id="32" name="Picture 31"/>
          <p:cNvPicPr>
            <a:picLocks noChangeAspect="1"/>
          </p:cNvPicPr>
          <p:nvPr/>
        </p:nvPicPr>
        <p:blipFill>
          <a:blip r:embed="rId9">
            <a:clrChange>
              <a:clrFrom>
                <a:srgbClr val="000000"/>
              </a:clrFrom>
              <a:clrTo>
                <a:srgbClr val="000000">
                  <a:alpha val="0"/>
                </a:srgbClr>
              </a:clrTo>
            </a:clrChange>
          </a:blip>
          <a:stretch>
            <a:fillRect/>
          </a:stretch>
        </p:blipFill>
        <p:spPr>
          <a:xfrm>
            <a:off x="7230706" y="3555575"/>
            <a:ext cx="1657275" cy="1657275"/>
          </a:xfrm>
          <a:prstGeom prst="rect">
            <a:avLst/>
          </a:prstGeom>
        </p:spPr>
      </p:pic>
      <p:pic>
        <p:nvPicPr>
          <p:cNvPr id="9" name="תמונה 8" descr="תמונה שמכילה חיה, ציפור, חוץ, ישיבה&#10;&#10;התיאור נוצר באופן אוטומטי">
            <a:extLst>
              <a:ext uri="{FF2B5EF4-FFF2-40B4-BE49-F238E27FC236}">
                <a16:creationId xmlns:a16="http://schemas.microsoft.com/office/drawing/2014/main" id="{71FBB5A5-2228-4D01-AA5E-073CC75FB5E0}"/>
              </a:ext>
            </a:extLst>
          </p:cNvPr>
          <p:cNvPicPr>
            <a:picLocks noChangeAspect="1"/>
          </p:cNvPicPr>
          <p:nvPr/>
        </p:nvPicPr>
        <p:blipFill>
          <a:blip r:embed="rId10"/>
          <a:stretch>
            <a:fillRect/>
          </a:stretch>
        </p:blipFill>
        <p:spPr>
          <a:xfrm>
            <a:off x="6716718" y="1679297"/>
            <a:ext cx="2714625" cy="1685925"/>
          </a:xfrm>
          <a:prstGeom prst="rect">
            <a:avLst/>
          </a:prstGeom>
        </p:spPr>
      </p:pic>
      <p:sp>
        <p:nvSpPr>
          <p:cNvPr id="37" name="TextBox 36"/>
          <p:cNvSpPr txBox="1"/>
          <p:nvPr/>
        </p:nvSpPr>
        <p:spPr>
          <a:xfrm>
            <a:off x="7472971" y="1613568"/>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פּוֹ</a:t>
            </a:r>
            <a:endParaRPr lang="en-US" sz="9000" b="1" dirty="0">
              <a:solidFill>
                <a:schemeClr val="accent3">
                  <a:lumMod val="60000"/>
                  <a:lumOff val="40000"/>
                </a:schemeClr>
              </a:solidFill>
            </a:endParaRPr>
          </a:p>
        </p:txBody>
      </p:sp>
      <p:pic>
        <p:nvPicPr>
          <p:cNvPr id="36" name="Picture 35"/>
          <p:cNvPicPr>
            <a:picLocks noChangeAspect="1"/>
          </p:cNvPicPr>
          <p:nvPr/>
        </p:nvPicPr>
        <p:blipFill>
          <a:blip r:embed="rId9">
            <a:clrChange>
              <a:clrFrom>
                <a:srgbClr val="000000"/>
              </a:clrFrom>
              <a:clrTo>
                <a:srgbClr val="000000">
                  <a:alpha val="0"/>
                </a:srgbClr>
              </a:clrTo>
            </a:clrChange>
          </a:blip>
          <a:stretch>
            <a:fillRect/>
          </a:stretch>
        </p:blipFill>
        <p:spPr>
          <a:xfrm>
            <a:off x="7258368" y="1685670"/>
            <a:ext cx="1657275" cy="1657275"/>
          </a:xfrm>
          <a:prstGeom prst="rect">
            <a:avLst/>
          </a:prstGeom>
        </p:spPr>
      </p:pic>
      <p:sp>
        <p:nvSpPr>
          <p:cNvPr id="33" name="TextBox 32"/>
          <p:cNvSpPr txBox="1"/>
          <p:nvPr/>
        </p:nvSpPr>
        <p:spPr>
          <a:xfrm>
            <a:off x="9967747" y="3976059"/>
            <a:ext cx="1966957" cy="1477328"/>
          </a:xfrm>
          <a:prstGeom prst="rect">
            <a:avLst/>
          </a:prstGeom>
          <a:noFill/>
        </p:spPr>
        <p:txBody>
          <a:bodyPr wrap="square" rtlCol="0">
            <a:spAutoFit/>
          </a:bodyPr>
          <a:lstStyle/>
          <a:p>
            <a:pPr algn="ctr"/>
            <a:r>
              <a:rPr lang="he-IL" sz="9000" b="1" dirty="0" smtClean="0">
                <a:solidFill>
                  <a:schemeClr val="accent3">
                    <a:lumMod val="60000"/>
                    <a:lumOff val="40000"/>
                  </a:schemeClr>
                </a:solidFill>
              </a:rPr>
              <a:t>כֶּ</a:t>
            </a:r>
            <a:endParaRPr lang="en-US" sz="9000" b="1" dirty="0">
              <a:solidFill>
                <a:schemeClr val="accent3">
                  <a:lumMod val="60000"/>
                  <a:lumOff val="40000"/>
                </a:schemeClr>
              </a:solidFill>
            </a:endParaRPr>
          </a:p>
        </p:txBody>
      </p:sp>
      <p:pic>
        <p:nvPicPr>
          <p:cNvPr id="28" name="תמונה 27" descr="תמונה שמכילה חתול, ישיבה, חיה, יונק&#10;&#10;התיאור נוצר באופן אוטומטי">
            <a:extLst>
              <a:ext uri="{FF2B5EF4-FFF2-40B4-BE49-F238E27FC236}">
                <a16:creationId xmlns:a16="http://schemas.microsoft.com/office/drawing/2014/main" id="{34CD21F8-E25E-472C-91F3-4DA7F9B29B13}"/>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backgroundMark x1="17818" y1="39344" x2="17818" y2="39344"/>
                      </a14:backgroundRemoval>
                    </a14:imgEffect>
                  </a14:imgLayer>
                </a14:imgProps>
              </a:ext>
            </a:extLst>
          </a:blip>
          <a:stretch>
            <a:fillRect/>
          </a:stretch>
        </p:blipFill>
        <p:spPr>
          <a:xfrm>
            <a:off x="940684" y="4406060"/>
            <a:ext cx="3064913" cy="2039561"/>
          </a:xfrm>
          <a:prstGeom prst="rect">
            <a:avLst/>
          </a:prstGeom>
        </p:spPr>
      </p:pic>
      <p:pic>
        <p:nvPicPr>
          <p:cNvPr id="34" name="תמונה 33" descr="תמונה שמכילה יונק, חיה, סוס, חום&#10;&#10;התיאור נוצר באופן אוטומטי">
            <a:extLst>
              <a:ext uri="{FF2B5EF4-FFF2-40B4-BE49-F238E27FC236}">
                <a16:creationId xmlns:a16="http://schemas.microsoft.com/office/drawing/2014/main" id="{F329D732-DEC6-41AA-A00A-F334FCFF0340}"/>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778" b="100000" l="0" r="100000">
                        <a14:backgroundMark x1="77333" y1="71556" x2="77333" y2="71556"/>
                      </a14:backgroundRemoval>
                    </a14:imgEffect>
                  </a14:imgLayer>
                </a14:imgProps>
              </a:ext>
            </a:extLst>
          </a:blip>
          <a:stretch>
            <a:fillRect/>
          </a:stretch>
        </p:blipFill>
        <p:spPr>
          <a:xfrm>
            <a:off x="9825036" y="1668462"/>
            <a:ext cx="2143125" cy="2143125"/>
          </a:xfrm>
          <a:prstGeom prst="rect">
            <a:avLst/>
          </a:prstGeom>
        </p:spPr>
      </p:pic>
      <p:sp>
        <p:nvSpPr>
          <p:cNvPr id="35" name="TextBox 34"/>
          <p:cNvSpPr txBox="1"/>
          <p:nvPr/>
        </p:nvSpPr>
        <p:spPr>
          <a:xfrm>
            <a:off x="10267572" y="1752070"/>
            <a:ext cx="1258052" cy="1477328"/>
          </a:xfrm>
          <a:prstGeom prst="rect">
            <a:avLst/>
          </a:prstGeom>
          <a:noFill/>
        </p:spPr>
        <p:txBody>
          <a:bodyPr wrap="square" rtlCol="0">
            <a:spAutoFit/>
          </a:bodyPr>
          <a:lstStyle/>
          <a:p>
            <a:r>
              <a:rPr lang="he-IL" sz="9000" b="1" dirty="0" err="1">
                <a:solidFill>
                  <a:schemeClr val="accent3">
                    <a:lumMod val="60000"/>
                    <a:lumOff val="40000"/>
                  </a:schemeClr>
                </a:solidFill>
              </a:rPr>
              <a:t>סו</a:t>
            </a:r>
            <a:r>
              <a:rPr lang="he-IL" sz="9000" b="1" dirty="0">
                <a:solidFill>
                  <a:schemeClr val="accent3">
                    <a:lumMod val="60000"/>
                    <a:lumOff val="40000"/>
                  </a:schemeClr>
                </a:solidFill>
              </a:rPr>
              <a:t>ּ</a:t>
            </a:r>
            <a:endParaRPr lang="en-US" sz="9000" b="1" dirty="0">
              <a:solidFill>
                <a:schemeClr val="accent3">
                  <a:lumMod val="60000"/>
                  <a:lumOff val="40000"/>
                </a:schemeClr>
              </a:solidFill>
            </a:endParaRPr>
          </a:p>
        </p:txBody>
      </p:sp>
      <p:pic>
        <p:nvPicPr>
          <p:cNvPr id="38" name="תמונה 37" descr="תמונה שמכילה חיה, ציפור, עוף&#10;&#10;התיאור נוצר באופן אוטומטי">
            <a:extLst>
              <a:ext uri="{FF2B5EF4-FFF2-40B4-BE49-F238E27FC236}">
                <a16:creationId xmlns:a16="http://schemas.microsoft.com/office/drawing/2014/main" id="{7680BA84-5519-46B3-B7A3-A2D5E3D84155}"/>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100000">
                        <a14:backgroundMark x1="84333" y1="54762" x2="84333" y2="54762"/>
                      </a14:backgroundRemoval>
                    </a14:imgEffect>
                  </a14:imgLayer>
                </a14:imgProps>
              </a:ext>
            </a:extLst>
          </a:blip>
          <a:stretch>
            <a:fillRect/>
          </a:stretch>
        </p:blipFill>
        <p:spPr>
          <a:xfrm>
            <a:off x="6777980" y="5367587"/>
            <a:ext cx="2602704" cy="1457515"/>
          </a:xfrm>
          <a:prstGeom prst="rect">
            <a:avLst/>
          </a:prstGeom>
        </p:spPr>
      </p:pic>
      <p:pic>
        <p:nvPicPr>
          <p:cNvPr id="39" name="תמונה 38" descr="תמונה שמכילה פרה, עמידה, יונק, לבן&#10;&#10;התיאור נוצר באופן אוטומטי">
            <a:extLst>
              <a:ext uri="{FF2B5EF4-FFF2-40B4-BE49-F238E27FC236}">
                <a16:creationId xmlns:a16="http://schemas.microsoft.com/office/drawing/2014/main" id="{4A475017-1BF5-4A2A-BC2F-3FFCB14CCFB6}"/>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518" b="98964" l="0" r="100000">
                        <a14:backgroundMark x1="80077" y1="76684" x2="80077" y2="76684"/>
                      </a14:backgroundRemoval>
                    </a14:imgEffect>
                  </a14:imgLayer>
                </a14:imgProps>
              </a:ext>
            </a:extLst>
          </a:blip>
          <a:stretch>
            <a:fillRect/>
          </a:stretch>
        </p:blipFill>
        <p:spPr>
          <a:xfrm>
            <a:off x="4176517" y="5132875"/>
            <a:ext cx="2288452" cy="1692227"/>
          </a:xfrm>
          <a:prstGeom prst="rect">
            <a:avLst/>
          </a:prstGeom>
        </p:spPr>
      </p:pic>
    </p:spTree>
    <p:extLst>
      <p:ext uri="{BB962C8B-B14F-4D97-AF65-F5344CB8AC3E}">
        <p14:creationId xmlns:p14="http://schemas.microsoft.com/office/powerpoint/2010/main" val="93565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416611" y="617071"/>
            <a:ext cx="8280000" cy="889111"/>
          </a:xfrm>
        </p:spPr>
        <p:txBody>
          <a:bodyPr>
            <a:normAutofit fontScale="90000"/>
          </a:bodyPr>
          <a:lstStyle/>
          <a:p>
            <a:r>
              <a:rPr lang="he-IL" b="1" dirty="0"/>
              <a:t>ִִ</a:t>
            </a:r>
            <a:r>
              <a:rPr lang="he-IL" sz="6000" b="1" dirty="0"/>
              <a:t>מִי יִיכָּנֵס אֶל גַן הַחַיוֹת?</a:t>
            </a:r>
            <a:endParaRPr lang="x-none" sz="6000"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15" name="תמונה 14" descr="תמונה שמכילה דוב, חוץ, חיה, יונק&#10;&#10;התיאור נוצר באופן אוטומטי">
            <a:extLst>
              <a:ext uri="{FF2B5EF4-FFF2-40B4-BE49-F238E27FC236}">
                <a16:creationId xmlns:a16="http://schemas.microsoft.com/office/drawing/2014/main" id="{97B95F33-D189-4067-BCCB-792BD55555C6}"/>
              </a:ext>
            </a:extLst>
          </p:cNvPr>
          <p:cNvPicPr>
            <a:picLocks noChangeAspect="1"/>
          </p:cNvPicPr>
          <p:nvPr/>
        </p:nvPicPr>
        <p:blipFill>
          <a:blip r:embed="rId4"/>
          <a:stretch>
            <a:fillRect/>
          </a:stretch>
        </p:blipFill>
        <p:spPr>
          <a:xfrm>
            <a:off x="1461058" y="1884584"/>
            <a:ext cx="2429295" cy="2014537"/>
          </a:xfrm>
          <a:prstGeom prst="rect">
            <a:avLst/>
          </a:prstGeom>
        </p:spPr>
      </p:pic>
      <p:pic>
        <p:nvPicPr>
          <p:cNvPr id="17" name="תמונה 16" descr="תמונה שמכילה מים, חוץ, יונק, חיה&#10;&#10;התיאור נוצר באופן אוטומטי">
            <a:extLst>
              <a:ext uri="{FF2B5EF4-FFF2-40B4-BE49-F238E27FC236}">
                <a16:creationId xmlns:a16="http://schemas.microsoft.com/office/drawing/2014/main" id="{407C1FFD-782D-4322-B3A9-0C55CDFCC25B}"/>
              </a:ext>
            </a:extLst>
          </p:cNvPr>
          <p:cNvPicPr>
            <a:picLocks noChangeAspect="1"/>
          </p:cNvPicPr>
          <p:nvPr/>
        </p:nvPicPr>
        <p:blipFill>
          <a:blip r:embed="rId5"/>
          <a:stretch>
            <a:fillRect/>
          </a:stretch>
        </p:blipFill>
        <p:spPr>
          <a:xfrm>
            <a:off x="4093959" y="3272282"/>
            <a:ext cx="2577802" cy="1906191"/>
          </a:xfrm>
          <a:prstGeom prst="rect">
            <a:avLst/>
          </a:prstGeom>
        </p:spPr>
      </p:pic>
      <p:pic>
        <p:nvPicPr>
          <p:cNvPr id="21" name="תמונה 20" descr="תמונה שמכילה חיה, דשא, יונק, חוץ&#10;&#10;התיאור נוצר באופן אוטומטי">
            <a:extLst>
              <a:ext uri="{FF2B5EF4-FFF2-40B4-BE49-F238E27FC236}">
                <a16:creationId xmlns:a16="http://schemas.microsoft.com/office/drawing/2014/main" id="{957C42B1-420E-4DCD-B930-EC0EDCD74634}"/>
              </a:ext>
            </a:extLst>
          </p:cNvPr>
          <p:cNvPicPr>
            <a:picLocks noChangeAspect="1"/>
          </p:cNvPicPr>
          <p:nvPr/>
        </p:nvPicPr>
        <p:blipFill>
          <a:blip r:embed="rId6"/>
          <a:stretch>
            <a:fillRect/>
          </a:stretch>
        </p:blipFill>
        <p:spPr>
          <a:xfrm>
            <a:off x="4075501" y="1636586"/>
            <a:ext cx="2604559" cy="1458553"/>
          </a:xfrm>
          <a:prstGeom prst="rect">
            <a:avLst/>
          </a:prstGeom>
        </p:spPr>
      </p:pic>
      <p:pic>
        <p:nvPicPr>
          <p:cNvPr id="25" name="תמונה 24" descr="תמונה שמכילה דשא, כלב, חוץ, יונק&#10;&#10;התיאור נוצר באופן אוטומטי">
            <a:extLst>
              <a:ext uri="{FF2B5EF4-FFF2-40B4-BE49-F238E27FC236}">
                <a16:creationId xmlns:a16="http://schemas.microsoft.com/office/drawing/2014/main" id="{C5495D5D-C1A5-462F-80BC-308981A60D15}"/>
              </a:ext>
            </a:extLst>
          </p:cNvPr>
          <p:cNvPicPr>
            <a:picLocks noChangeAspect="1"/>
          </p:cNvPicPr>
          <p:nvPr/>
        </p:nvPicPr>
        <p:blipFill>
          <a:blip r:embed="rId7"/>
          <a:stretch>
            <a:fillRect/>
          </a:stretch>
        </p:blipFill>
        <p:spPr>
          <a:xfrm>
            <a:off x="9470231" y="3906468"/>
            <a:ext cx="2619375" cy="1752600"/>
          </a:xfrm>
          <a:prstGeom prst="rect">
            <a:avLst/>
          </a:prstGeom>
        </p:spPr>
      </p:pic>
      <p:pic>
        <p:nvPicPr>
          <p:cNvPr id="7" name="תמונה 6" descr="תמונה שמכילה חיה, יונק, קוף, ישיבה&#10;&#10;התיאור נוצר באופן אוטומטי">
            <a:extLst>
              <a:ext uri="{FF2B5EF4-FFF2-40B4-BE49-F238E27FC236}">
                <a16:creationId xmlns:a16="http://schemas.microsoft.com/office/drawing/2014/main" id="{8C230480-DC10-4730-B78C-7D034AF7BD4D}"/>
              </a:ext>
            </a:extLst>
          </p:cNvPr>
          <p:cNvPicPr>
            <a:picLocks noChangeAspect="1"/>
          </p:cNvPicPr>
          <p:nvPr/>
        </p:nvPicPr>
        <p:blipFill>
          <a:blip r:embed="rId8"/>
          <a:stretch>
            <a:fillRect/>
          </a:stretch>
        </p:blipFill>
        <p:spPr>
          <a:xfrm>
            <a:off x="6761308" y="3534523"/>
            <a:ext cx="2619375" cy="1743075"/>
          </a:xfrm>
          <a:prstGeom prst="rect">
            <a:avLst/>
          </a:prstGeom>
        </p:spPr>
      </p:pic>
      <p:sp>
        <p:nvSpPr>
          <p:cNvPr id="3" name="TextBox 2"/>
          <p:cNvSpPr txBox="1"/>
          <p:nvPr/>
        </p:nvSpPr>
        <p:spPr>
          <a:xfrm>
            <a:off x="2120853" y="2197686"/>
            <a:ext cx="1023418" cy="1477328"/>
          </a:xfrm>
          <a:prstGeom prst="rect">
            <a:avLst/>
          </a:prstGeom>
          <a:noFill/>
        </p:spPr>
        <p:txBody>
          <a:bodyPr wrap="square" rtlCol="0">
            <a:spAutoFit/>
          </a:bodyPr>
          <a:lstStyle/>
          <a:p>
            <a:r>
              <a:rPr lang="he-IL" sz="9000" b="1" dirty="0">
                <a:solidFill>
                  <a:schemeClr val="accent3">
                    <a:lumMod val="60000"/>
                    <a:lumOff val="40000"/>
                  </a:schemeClr>
                </a:solidFill>
              </a:rPr>
              <a:t>דֹ</a:t>
            </a:r>
            <a:endParaRPr lang="en-US" sz="9000" b="1" dirty="0">
              <a:solidFill>
                <a:schemeClr val="accent3">
                  <a:lumMod val="60000"/>
                  <a:lumOff val="40000"/>
                </a:schemeClr>
              </a:solidFill>
            </a:endParaRPr>
          </a:p>
        </p:txBody>
      </p:sp>
      <p:sp>
        <p:nvSpPr>
          <p:cNvPr id="4" name="TextBox 3"/>
          <p:cNvSpPr txBox="1"/>
          <p:nvPr/>
        </p:nvSpPr>
        <p:spPr>
          <a:xfrm>
            <a:off x="285750" y="2572996"/>
            <a:ext cx="971702" cy="1326125"/>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9">
            <a:clrChange>
              <a:clrFrom>
                <a:srgbClr val="000000"/>
              </a:clrFrom>
              <a:clrTo>
                <a:srgbClr val="000000">
                  <a:alpha val="0"/>
                </a:srgbClr>
              </a:clrTo>
            </a:clrChange>
          </a:blip>
          <a:stretch>
            <a:fillRect/>
          </a:stretch>
        </p:blipFill>
        <p:spPr>
          <a:xfrm>
            <a:off x="1847067" y="1936632"/>
            <a:ext cx="1657275" cy="1657275"/>
          </a:xfrm>
          <a:prstGeom prst="rect">
            <a:avLst/>
          </a:prstGeom>
        </p:spPr>
      </p:pic>
      <p:sp>
        <p:nvSpPr>
          <p:cNvPr id="20" name="TextBox 19"/>
          <p:cNvSpPr txBox="1"/>
          <p:nvPr/>
        </p:nvSpPr>
        <p:spPr>
          <a:xfrm>
            <a:off x="4769372" y="1653483"/>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מוֹ</a:t>
            </a:r>
            <a:endParaRPr lang="en-US" sz="9000" b="1" dirty="0">
              <a:solidFill>
                <a:schemeClr val="accent3">
                  <a:lumMod val="60000"/>
                  <a:lumOff val="40000"/>
                </a:schemeClr>
              </a:solidFill>
            </a:endParaRPr>
          </a:p>
        </p:txBody>
      </p:sp>
      <p:sp>
        <p:nvSpPr>
          <p:cNvPr id="29" name="TextBox 28"/>
          <p:cNvSpPr txBox="1"/>
          <p:nvPr/>
        </p:nvSpPr>
        <p:spPr>
          <a:xfrm>
            <a:off x="7671390" y="3593907"/>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קוֹ</a:t>
            </a:r>
            <a:endParaRPr lang="en-US" sz="9000" b="1" dirty="0">
              <a:solidFill>
                <a:schemeClr val="accent3">
                  <a:lumMod val="60000"/>
                  <a:lumOff val="40000"/>
                </a:schemeClr>
              </a:solidFill>
            </a:endParaRPr>
          </a:p>
        </p:txBody>
      </p:sp>
      <p:sp>
        <p:nvSpPr>
          <p:cNvPr id="31" name="TextBox 30"/>
          <p:cNvSpPr txBox="1"/>
          <p:nvPr/>
        </p:nvSpPr>
        <p:spPr>
          <a:xfrm>
            <a:off x="4789126" y="3348557"/>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דוֹ</a:t>
            </a:r>
            <a:endParaRPr lang="en-US" sz="9000" b="1" dirty="0">
              <a:solidFill>
                <a:schemeClr val="accent3">
                  <a:lumMod val="60000"/>
                  <a:lumOff val="40000"/>
                </a:schemeClr>
              </a:solidFill>
            </a:endParaRPr>
          </a:p>
        </p:txBody>
      </p:sp>
      <p:pic>
        <p:nvPicPr>
          <p:cNvPr id="26" name="Picture 25"/>
          <p:cNvPicPr>
            <a:picLocks noChangeAspect="1"/>
          </p:cNvPicPr>
          <p:nvPr/>
        </p:nvPicPr>
        <p:blipFill>
          <a:blip r:embed="rId9">
            <a:clrChange>
              <a:clrFrom>
                <a:srgbClr val="000000"/>
              </a:clrFrom>
              <a:clrTo>
                <a:srgbClr val="000000">
                  <a:alpha val="0"/>
                </a:srgbClr>
              </a:clrTo>
            </a:clrChange>
          </a:blip>
          <a:stretch>
            <a:fillRect/>
          </a:stretch>
        </p:blipFill>
        <p:spPr>
          <a:xfrm>
            <a:off x="4635391" y="1539047"/>
            <a:ext cx="1657275" cy="1657275"/>
          </a:xfrm>
          <a:prstGeom prst="rect">
            <a:avLst/>
          </a:prstGeom>
        </p:spPr>
      </p:pic>
      <p:pic>
        <p:nvPicPr>
          <p:cNvPr id="30" name="Picture 29"/>
          <p:cNvPicPr>
            <a:picLocks noChangeAspect="1"/>
          </p:cNvPicPr>
          <p:nvPr/>
        </p:nvPicPr>
        <p:blipFill>
          <a:blip r:embed="rId9">
            <a:clrChange>
              <a:clrFrom>
                <a:srgbClr val="000000"/>
              </a:clrFrom>
              <a:clrTo>
                <a:srgbClr val="000000">
                  <a:alpha val="0"/>
                </a:srgbClr>
              </a:clrTo>
            </a:clrChange>
          </a:blip>
          <a:stretch>
            <a:fillRect/>
          </a:stretch>
        </p:blipFill>
        <p:spPr>
          <a:xfrm>
            <a:off x="4611331" y="3379199"/>
            <a:ext cx="1657275" cy="1657275"/>
          </a:xfrm>
          <a:prstGeom prst="rect">
            <a:avLst/>
          </a:prstGeom>
        </p:spPr>
      </p:pic>
      <p:pic>
        <p:nvPicPr>
          <p:cNvPr id="32" name="Picture 31"/>
          <p:cNvPicPr>
            <a:picLocks noChangeAspect="1"/>
          </p:cNvPicPr>
          <p:nvPr/>
        </p:nvPicPr>
        <p:blipFill>
          <a:blip r:embed="rId9">
            <a:clrChange>
              <a:clrFrom>
                <a:srgbClr val="000000"/>
              </a:clrFrom>
              <a:clrTo>
                <a:srgbClr val="000000">
                  <a:alpha val="0"/>
                </a:srgbClr>
              </a:clrTo>
            </a:clrChange>
          </a:blip>
          <a:stretch>
            <a:fillRect/>
          </a:stretch>
        </p:blipFill>
        <p:spPr>
          <a:xfrm>
            <a:off x="7230706" y="3555575"/>
            <a:ext cx="1657275" cy="1657275"/>
          </a:xfrm>
          <a:prstGeom prst="rect">
            <a:avLst/>
          </a:prstGeom>
        </p:spPr>
      </p:pic>
      <p:pic>
        <p:nvPicPr>
          <p:cNvPr id="9" name="תמונה 8" descr="תמונה שמכילה חיה, ציפור, חוץ, ישיבה&#10;&#10;התיאור נוצר באופן אוטומטי">
            <a:extLst>
              <a:ext uri="{FF2B5EF4-FFF2-40B4-BE49-F238E27FC236}">
                <a16:creationId xmlns:a16="http://schemas.microsoft.com/office/drawing/2014/main" id="{71FBB5A5-2228-4D01-AA5E-073CC75FB5E0}"/>
              </a:ext>
            </a:extLst>
          </p:cNvPr>
          <p:cNvPicPr>
            <a:picLocks noChangeAspect="1"/>
          </p:cNvPicPr>
          <p:nvPr/>
        </p:nvPicPr>
        <p:blipFill>
          <a:blip r:embed="rId10"/>
          <a:stretch>
            <a:fillRect/>
          </a:stretch>
        </p:blipFill>
        <p:spPr>
          <a:xfrm>
            <a:off x="6716718" y="1679297"/>
            <a:ext cx="2714625" cy="1685925"/>
          </a:xfrm>
          <a:prstGeom prst="rect">
            <a:avLst/>
          </a:prstGeom>
        </p:spPr>
      </p:pic>
      <p:sp>
        <p:nvSpPr>
          <p:cNvPr id="37" name="TextBox 36"/>
          <p:cNvSpPr txBox="1"/>
          <p:nvPr/>
        </p:nvSpPr>
        <p:spPr>
          <a:xfrm>
            <a:off x="7472971" y="1613568"/>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פּוֹ</a:t>
            </a:r>
            <a:endParaRPr lang="en-US" sz="9000" b="1" dirty="0">
              <a:solidFill>
                <a:schemeClr val="accent3">
                  <a:lumMod val="60000"/>
                  <a:lumOff val="40000"/>
                </a:schemeClr>
              </a:solidFill>
            </a:endParaRPr>
          </a:p>
        </p:txBody>
      </p:sp>
      <p:pic>
        <p:nvPicPr>
          <p:cNvPr id="36" name="Picture 35"/>
          <p:cNvPicPr>
            <a:picLocks noChangeAspect="1"/>
          </p:cNvPicPr>
          <p:nvPr/>
        </p:nvPicPr>
        <p:blipFill>
          <a:blip r:embed="rId9">
            <a:clrChange>
              <a:clrFrom>
                <a:srgbClr val="000000"/>
              </a:clrFrom>
              <a:clrTo>
                <a:srgbClr val="000000">
                  <a:alpha val="0"/>
                </a:srgbClr>
              </a:clrTo>
            </a:clrChange>
          </a:blip>
          <a:stretch>
            <a:fillRect/>
          </a:stretch>
        </p:blipFill>
        <p:spPr>
          <a:xfrm>
            <a:off x="7258368" y="1685670"/>
            <a:ext cx="1657275" cy="1657275"/>
          </a:xfrm>
          <a:prstGeom prst="rect">
            <a:avLst/>
          </a:prstGeom>
        </p:spPr>
      </p:pic>
      <p:pic>
        <p:nvPicPr>
          <p:cNvPr id="38" name="תמונה 24" descr="תמונה שמכילה דשא, כלב, חוץ, יונק&#10;&#10;התיאור נוצר באופן אוטומטי">
            <a:extLst>
              <a:ext uri="{FF2B5EF4-FFF2-40B4-BE49-F238E27FC236}">
                <a16:creationId xmlns:a16="http://schemas.microsoft.com/office/drawing/2014/main" id="{C5495D5D-C1A5-462F-80BC-308981A60D15}"/>
              </a:ext>
            </a:extLst>
          </p:cNvPr>
          <p:cNvPicPr>
            <a:picLocks noChangeAspect="1"/>
          </p:cNvPicPr>
          <p:nvPr/>
        </p:nvPicPr>
        <p:blipFill>
          <a:blip r:embed="rId7"/>
          <a:stretch>
            <a:fillRect/>
          </a:stretch>
        </p:blipFill>
        <p:spPr>
          <a:xfrm>
            <a:off x="9431343" y="3906468"/>
            <a:ext cx="2619375" cy="1752600"/>
          </a:xfrm>
          <a:prstGeom prst="rect">
            <a:avLst/>
          </a:prstGeom>
        </p:spPr>
      </p:pic>
      <p:sp>
        <p:nvSpPr>
          <p:cNvPr id="39" name="TextBox 38"/>
          <p:cNvSpPr txBox="1"/>
          <p:nvPr/>
        </p:nvSpPr>
        <p:spPr>
          <a:xfrm>
            <a:off x="9967747" y="3976059"/>
            <a:ext cx="1966957" cy="1477328"/>
          </a:xfrm>
          <a:prstGeom prst="rect">
            <a:avLst/>
          </a:prstGeom>
          <a:noFill/>
        </p:spPr>
        <p:txBody>
          <a:bodyPr wrap="square" rtlCol="0">
            <a:spAutoFit/>
          </a:bodyPr>
          <a:lstStyle/>
          <a:p>
            <a:pPr algn="ctr"/>
            <a:r>
              <a:rPr lang="he-IL" sz="9000" b="1" dirty="0" smtClean="0">
                <a:solidFill>
                  <a:schemeClr val="accent3">
                    <a:lumMod val="60000"/>
                    <a:lumOff val="40000"/>
                  </a:schemeClr>
                </a:solidFill>
              </a:rPr>
              <a:t>כֶּ</a:t>
            </a:r>
            <a:endParaRPr lang="en-US" sz="9000" b="1" dirty="0">
              <a:solidFill>
                <a:schemeClr val="accent3">
                  <a:lumMod val="60000"/>
                  <a:lumOff val="40000"/>
                </a:schemeClr>
              </a:solidFill>
            </a:endParaRPr>
          </a:p>
        </p:txBody>
      </p:sp>
      <p:pic>
        <p:nvPicPr>
          <p:cNvPr id="33" name="תמונה 32" descr="תמונה שמכילה יונק, חיה, סוס, חום&#10;&#10;התיאור נוצר באופן אוטומטי">
            <a:extLst>
              <a:ext uri="{FF2B5EF4-FFF2-40B4-BE49-F238E27FC236}">
                <a16:creationId xmlns:a16="http://schemas.microsoft.com/office/drawing/2014/main" id="{F329D732-DEC6-41AA-A00A-F334FCFF0340}"/>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778" b="100000" l="0" r="100000">
                        <a14:backgroundMark x1="77333" y1="71556" x2="77333" y2="71556"/>
                      </a14:backgroundRemoval>
                    </a14:imgEffect>
                  </a14:imgLayer>
                </a14:imgProps>
              </a:ext>
            </a:extLst>
          </a:blip>
          <a:stretch>
            <a:fillRect/>
          </a:stretch>
        </p:blipFill>
        <p:spPr>
          <a:xfrm>
            <a:off x="9825036" y="1668462"/>
            <a:ext cx="2143125" cy="2143125"/>
          </a:xfrm>
          <a:prstGeom prst="rect">
            <a:avLst/>
          </a:prstGeom>
        </p:spPr>
      </p:pic>
      <p:sp>
        <p:nvSpPr>
          <p:cNvPr id="34" name="TextBox 33"/>
          <p:cNvSpPr txBox="1"/>
          <p:nvPr/>
        </p:nvSpPr>
        <p:spPr>
          <a:xfrm>
            <a:off x="10267572" y="1752070"/>
            <a:ext cx="1258052" cy="1477328"/>
          </a:xfrm>
          <a:prstGeom prst="rect">
            <a:avLst/>
          </a:prstGeom>
          <a:noFill/>
        </p:spPr>
        <p:txBody>
          <a:bodyPr wrap="square" rtlCol="0">
            <a:spAutoFit/>
          </a:bodyPr>
          <a:lstStyle/>
          <a:p>
            <a:r>
              <a:rPr lang="he-IL" sz="9000" b="1" dirty="0" err="1">
                <a:solidFill>
                  <a:schemeClr val="accent3">
                    <a:lumMod val="60000"/>
                    <a:lumOff val="40000"/>
                  </a:schemeClr>
                </a:solidFill>
              </a:rPr>
              <a:t>סו</a:t>
            </a:r>
            <a:r>
              <a:rPr lang="he-IL" sz="9000" b="1" dirty="0">
                <a:solidFill>
                  <a:schemeClr val="accent3">
                    <a:lumMod val="60000"/>
                    <a:lumOff val="40000"/>
                  </a:schemeClr>
                </a:solidFill>
              </a:rPr>
              <a:t>ּ</a:t>
            </a:r>
            <a:endParaRPr lang="en-US" sz="9000" b="1" dirty="0">
              <a:solidFill>
                <a:schemeClr val="accent3">
                  <a:lumMod val="60000"/>
                  <a:lumOff val="40000"/>
                </a:schemeClr>
              </a:solidFill>
            </a:endParaRPr>
          </a:p>
        </p:txBody>
      </p:sp>
      <p:pic>
        <p:nvPicPr>
          <p:cNvPr id="40" name="תמונה 39" descr="תמונה שמכילה חיה, ציפור, עוף&#10;&#10;התיאור נוצר באופן אוטומטי">
            <a:extLst>
              <a:ext uri="{FF2B5EF4-FFF2-40B4-BE49-F238E27FC236}">
                <a16:creationId xmlns:a16="http://schemas.microsoft.com/office/drawing/2014/main" id="{7680BA84-5519-46B3-B7A3-A2D5E3D84155}"/>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0" b="100000" l="0" r="100000">
                        <a14:backgroundMark x1="84333" y1="54762" x2="84333" y2="54762"/>
                      </a14:backgroundRemoval>
                    </a14:imgEffect>
                  </a14:imgLayer>
                </a14:imgProps>
              </a:ext>
            </a:extLst>
          </a:blip>
          <a:stretch>
            <a:fillRect/>
          </a:stretch>
        </p:blipFill>
        <p:spPr>
          <a:xfrm>
            <a:off x="6777980" y="5367587"/>
            <a:ext cx="2602704" cy="1457515"/>
          </a:xfrm>
          <a:prstGeom prst="rect">
            <a:avLst/>
          </a:prstGeom>
        </p:spPr>
      </p:pic>
      <p:pic>
        <p:nvPicPr>
          <p:cNvPr id="41" name="תמונה 40" descr="תמונה שמכילה פרה, עמידה, יונק, לבן&#10;&#10;התיאור נוצר באופן אוטומטי">
            <a:extLst>
              <a:ext uri="{FF2B5EF4-FFF2-40B4-BE49-F238E27FC236}">
                <a16:creationId xmlns:a16="http://schemas.microsoft.com/office/drawing/2014/main" id="{4A475017-1BF5-4A2A-BC2F-3FFCB14CCFB6}"/>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518" b="98964" l="0" r="100000">
                        <a14:backgroundMark x1="80077" y1="76684" x2="80077" y2="76684"/>
                      </a14:backgroundRemoval>
                    </a14:imgEffect>
                  </a14:imgLayer>
                </a14:imgProps>
              </a:ext>
            </a:extLst>
          </a:blip>
          <a:stretch>
            <a:fillRect/>
          </a:stretch>
        </p:blipFill>
        <p:spPr>
          <a:xfrm>
            <a:off x="4176517" y="5132875"/>
            <a:ext cx="2288452" cy="1692227"/>
          </a:xfrm>
          <a:prstGeom prst="rect">
            <a:avLst/>
          </a:prstGeom>
        </p:spPr>
      </p:pic>
      <p:pic>
        <p:nvPicPr>
          <p:cNvPr id="43" name="תמונה 42" descr="תמונה שמכילה חתול, ישיבה, חיה, יונק&#10;&#10;התיאור נוצר באופן אוטומטי">
            <a:extLst>
              <a:ext uri="{FF2B5EF4-FFF2-40B4-BE49-F238E27FC236}">
                <a16:creationId xmlns:a16="http://schemas.microsoft.com/office/drawing/2014/main" id="{34CD21F8-E25E-472C-91F3-4DA7F9B29B13}"/>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0" b="100000" l="0" r="100000">
                        <a14:backgroundMark x1="17818" y1="39344" x2="17818" y2="39344"/>
                      </a14:backgroundRemoval>
                    </a14:imgEffect>
                  </a14:imgLayer>
                </a14:imgProps>
              </a:ext>
            </a:extLst>
          </a:blip>
          <a:stretch>
            <a:fillRect/>
          </a:stretch>
        </p:blipFill>
        <p:spPr>
          <a:xfrm>
            <a:off x="940684" y="4406060"/>
            <a:ext cx="3064913" cy="2039561"/>
          </a:xfrm>
          <a:prstGeom prst="rect">
            <a:avLst/>
          </a:prstGeom>
        </p:spPr>
      </p:pic>
      <p:sp>
        <p:nvSpPr>
          <p:cNvPr id="44" name="TextBox 43"/>
          <p:cNvSpPr txBox="1"/>
          <p:nvPr/>
        </p:nvSpPr>
        <p:spPr>
          <a:xfrm>
            <a:off x="2127002" y="4775421"/>
            <a:ext cx="1966957" cy="1477328"/>
          </a:xfrm>
          <a:prstGeom prst="rect">
            <a:avLst/>
          </a:prstGeom>
          <a:noFill/>
        </p:spPr>
        <p:txBody>
          <a:bodyPr wrap="square" rtlCol="0">
            <a:spAutoFit/>
          </a:bodyPr>
          <a:lstStyle/>
          <a:p>
            <a:r>
              <a:rPr lang="he-IL" sz="9000" b="1" dirty="0">
                <a:solidFill>
                  <a:schemeClr val="accent3">
                    <a:lumMod val="60000"/>
                    <a:lumOff val="40000"/>
                  </a:schemeClr>
                </a:solidFill>
              </a:rPr>
              <a:t>תוּ</a:t>
            </a:r>
            <a:endParaRPr lang="en-US" sz="9000" b="1" dirty="0">
              <a:solidFill>
                <a:schemeClr val="accent3">
                  <a:lumMod val="60000"/>
                  <a:lumOff val="40000"/>
                </a:schemeClr>
              </a:solidFill>
            </a:endParaRPr>
          </a:p>
        </p:txBody>
      </p:sp>
    </p:spTree>
    <p:extLst>
      <p:ext uri="{BB962C8B-B14F-4D97-AF65-F5344CB8AC3E}">
        <p14:creationId xmlns:p14="http://schemas.microsoft.com/office/powerpoint/2010/main" val="254025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תמונה 41" descr="תמונה שמכילה פרה, עמידה, יונק, לבן&#10;&#10;התיאור נוצר באופן אוטומטי">
            <a:extLst>
              <a:ext uri="{FF2B5EF4-FFF2-40B4-BE49-F238E27FC236}">
                <a16:creationId xmlns:a16="http://schemas.microsoft.com/office/drawing/2014/main" id="{4A475017-1BF5-4A2A-BC2F-3FFCB14CCFB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18" b="98964" l="0" r="100000">
                        <a14:backgroundMark x1="80077" y1="76684" x2="80077" y2="76684"/>
                      </a14:backgroundRemoval>
                    </a14:imgEffect>
                  </a14:imgLayer>
                </a14:imgProps>
              </a:ext>
            </a:extLst>
          </a:blip>
          <a:stretch>
            <a:fillRect/>
          </a:stretch>
        </p:blipFill>
        <p:spPr>
          <a:xfrm>
            <a:off x="4176517" y="5132875"/>
            <a:ext cx="2288452" cy="1692227"/>
          </a:xfrm>
          <a:prstGeom prst="rect">
            <a:avLst/>
          </a:prstGeom>
        </p:spPr>
      </p:pic>
      <p:pic>
        <p:nvPicPr>
          <p:cNvPr id="33" name="תמונה 32" descr="תמונה שמכילה חתול, ישיבה, חיה, יונק&#10;&#10;התיאור נוצר באופן אוטומטי">
            <a:extLst>
              <a:ext uri="{FF2B5EF4-FFF2-40B4-BE49-F238E27FC236}">
                <a16:creationId xmlns:a16="http://schemas.microsoft.com/office/drawing/2014/main" id="{34CD21F8-E25E-472C-91F3-4DA7F9B29B1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backgroundMark x1="17818" y1="39344" x2="17818" y2="39344"/>
                      </a14:backgroundRemoval>
                    </a14:imgEffect>
                  </a14:imgLayer>
                </a14:imgProps>
              </a:ext>
            </a:extLst>
          </a:blip>
          <a:stretch>
            <a:fillRect/>
          </a:stretch>
        </p:blipFill>
        <p:spPr>
          <a:xfrm>
            <a:off x="940684" y="4406060"/>
            <a:ext cx="3064913" cy="2039561"/>
          </a:xfrm>
          <a:prstGeom prst="rect">
            <a:avLst/>
          </a:prstGeom>
        </p:spPr>
      </p:pic>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416611" y="617071"/>
            <a:ext cx="8280000" cy="889111"/>
          </a:xfrm>
        </p:spPr>
        <p:txBody>
          <a:bodyPr>
            <a:normAutofit fontScale="90000"/>
          </a:bodyPr>
          <a:lstStyle/>
          <a:p>
            <a:r>
              <a:rPr lang="he-IL" b="1" dirty="0"/>
              <a:t>ִִ</a:t>
            </a:r>
            <a:r>
              <a:rPr lang="he-IL" sz="6000" b="1" dirty="0"/>
              <a:t>מִי יִיכָּנֵס אֶל גַן הַחַיוֹת?</a:t>
            </a:r>
            <a:endParaRPr lang="x-none" sz="6000"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7"/>
          <a:stretch>
            <a:fillRect/>
          </a:stretch>
        </p:blipFill>
        <p:spPr>
          <a:xfrm>
            <a:off x="3617846" y="13562"/>
            <a:ext cx="1017545" cy="1070700"/>
          </a:xfrm>
          <a:prstGeom prst="rect">
            <a:avLst/>
          </a:prstGeom>
        </p:spPr>
      </p:pic>
      <p:pic>
        <p:nvPicPr>
          <p:cNvPr id="15" name="תמונה 14" descr="תמונה שמכילה דוב, חוץ, חיה, יונק&#10;&#10;התיאור נוצר באופן אוטומטי">
            <a:extLst>
              <a:ext uri="{FF2B5EF4-FFF2-40B4-BE49-F238E27FC236}">
                <a16:creationId xmlns:a16="http://schemas.microsoft.com/office/drawing/2014/main" id="{97B95F33-D189-4067-BCCB-792BD55555C6}"/>
              </a:ext>
            </a:extLst>
          </p:cNvPr>
          <p:cNvPicPr>
            <a:picLocks noChangeAspect="1"/>
          </p:cNvPicPr>
          <p:nvPr/>
        </p:nvPicPr>
        <p:blipFill>
          <a:blip r:embed="rId8"/>
          <a:stretch>
            <a:fillRect/>
          </a:stretch>
        </p:blipFill>
        <p:spPr>
          <a:xfrm>
            <a:off x="1461058" y="1884584"/>
            <a:ext cx="2429295" cy="2014537"/>
          </a:xfrm>
          <a:prstGeom prst="rect">
            <a:avLst/>
          </a:prstGeom>
        </p:spPr>
      </p:pic>
      <p:pic>
        <p:nvPicPr>
          <p:cNvPr id="17" name="תמונה 16" descr="תמונה שמכילה מים, חוץ, יונק, חיה&#10;&#10;התיאור נוצר באופן אוטומטי">
            <a:extLst>
              <a:ext uri="{FF2B5EF4-FFF2-40B4-BE49-F238E27FC236}">
                <a16:creationId xmlns:a16="http://schemas.microsoft.com/office/drawing/2014/main" id="{407C1FFD-782D-4322-B3A9-0C55CDFCC25B}"/>
              </a:ext>
            </a:extLst>
          </p:cNvPr>
          <p:cNvPicPr>
            <a:picLocks noChangeAspect="1"/>
          </p:cNvPicPr>
          <p:nvPr/>
        </p:nvPicPr>
        <p:blipFill>
          <a:blip r:embed="rId9"/>
          <a:stretch>
            <a:fillRect/>
          </a:stretch>
        </p:blipFill>
        <p:spPr>
          <a:xfrm>
            <a:off x="4093959" y="3272282"/>
            <a:ext cx="2577802" cy="1906191"/>
          </a:xfrm>
          <a:prstGeom prst="rect">
            <a:avLst/>
          </a:prstGeom>
        </p:spPr>
      </p:pic>
      <p:pic>
        <p:nvPicPr>
          <p:cNvPr id="21" name="תמונה 20" descr="תמונה שמכילה חיה, דשא, יונק, חוץ&#10;&#10;התיאור נוצר באופן אוטומטי">
            <a:extLst>
              <a:ext uri="{FF2B5EF4-FFF2-40B4-BE49-F238E27FC236}">
                <a16:creationId xmlns:a16="http://schemas.microsoft.com/office/drawing/2014/main" id="{957C42B1-420E-4DCD-B930-EC0EDCD74634}"/>
              </a:ext>
            </a:extLst>
          </p:cNvPr>
          <p:cNvPicPr>
            <a:picLocks noChangeAspect="1"/>
          </p:cNvPicPr>
          <p:nvPr/>
        </p:nvPicPr>
        <p:blipFill>
          <a:blip r:embed="rId10"/>
          <a:stretch>
            <a:fillRect/>
          </a:stretch>
        </p:blipFill>
        <p:spPr>
          <a:xfrm>
            <a:off x="4075501" y="1636586"/>
            <a:ext cx="2604559" cy="1458553"/>
          </a:xfrm>
          <a:prstGeom prst="rect">
            <a:avLst/>
          </a:prstGeom>
        </p:spPr>
      </p:pic>
      <p:pic>
        <p:nvPicPr>
          <p:cNvPr id="25" name="תמונה 24" descr="תמונה שמכילה דשא, כלב, חוץ, יונק&#10;&#10;התיאור נוצר באופן אוטומטי">
            <a:extLst>
              <a:ext uri="{FF2B5EF4-FFF2-40B4-BE49-F238E27FC236}">
                <a16:creationId xmlns:a16="http://schemas.microsoft.com/office/drawing/2014/main" id="{C5495D5D-C1A5-462F-80BC-308981A60D15}"/>
              </a:ext>
            </a:extLst>
          </p:cNvPr>
          <p:cNvPicPr>
            <a:picLocks noChangeAspect="1"/>
          </p:cNvPicPr>
          <p:nvPr/>
        </p:nvPicPr>
        <p:blipFill>
          <a:blip r:embed="rId11"/>
          <a:stretch>
            <a:fillRect/>
          </a:stretch>
        </p:blipFill>
        <p:spPr>
          <a:xfrm>
            <a:off x="9470230" y="3899121"/>
            <a:ext cx="2619375" cy="1752600"/>
          </a:xfrm>
          <a:prstGeom prst="rect">
            <a:avLst/>
          </a:prstGeom>
        </p:spPr>
      </p:pic>
      <p:pic>
        <p:nvPicPr>
          <p:cNvPr id="7" name="תמונה 6" descr="תמונה שמכילה חיה, יונק, קוף, ישיבה&#10;&#10;התיאור נוצר באופן אוטומטי">
            <a:extLst>
              <a:ext uri="{FF2B5EF4-FFF2-40B4-BE49-F238E27FC236}">
                <a16:creationId xmlns:a16="http://schemas.microsoft.com/office/drawing/2014/main" id="{8C230480-DC10-4730-B78C-7D034AF7BD4D}"/>
              </a:ext>
            </a:extLst>
          </p:cNvPr>
          <p:cNvPicPr>
            <a:picLocks noChangeAspect="1"/>
          </p:cNvPicPr>
          <p:nvPr/>
        </p:nvPicPr>
        <p:blipFill>
          <a:blip r:embed="rId12"/>
          <a:stretch>
            <a:fillRect/>
          </a:stretch>
        </p:blipFill>
        <p:spPr>
          <a:xfrm>
            <a:off x="6761308" y="3534523"/>
            <a:ext cx="2619375" cy="1743075"/>
          </a:xfrm>
          <a:prstGeom prst="rect">
            <a:avLst/>
          </a:prstGeom>
        </p:spPr>
      </p:pic>
      <p:sp>
        <p:nvSpPr>
          <p:cNvPr id="3" name="TextBox 2"/>
          <p:cNvSpPr txBox="1"/>
          <p:nvPr/>
        </p:nvSpPr>
        <p:spPr>
          <a:xfrm>
            <a:off x="2120853" y="2197686"/>
            <a:ext cx="1023418" cy="1477328"/>
          </a:xfrm>
          <a:prstGeom prst="rect">
            <a:avLst/>
          </a:prstGeom>
          <a:noFill/>
        </p:spPr>
        <p:txBody>
          <a:bodyPr wrap="square" rtlCol="0">
            <a:spAutoFit/>
          </a:bodyPr>
          <a:lstStyle/>
          <a:p>
            <a:r>
              <a:rPr lang="he-IL" sz="9000" b="1" dirty="0">
                <a:solidFill>
                  <a:schemeClr val="accent3">
                    <a:lumMod val="60000"/>
                    <a:lumOff val="40000"/>
                  </a:schemeClr>
                </a:solidFill>
              </a:rPr>
              <a:t>דֹ</a:t>
            </a:r>
            <a:endParaRPr lang="en-US" sz="9000" b="1" dirty="0">
              <a:solidFill>
                <a:schemeClr val="accent3">
                  <a:lumMod val="60000"/>
                  <a:lumOff val="40000"/>
                </a:schemeClr>
              </a:solidFill>
            </a:endParaRPr>
          </a:p>
        </p:txBody>
      </p:sp>
      <p:sp>
        <p:nvSpPr>
          <p:cNvPr id="4" name="TextBox 3"/>
          <p:cNvSpPr txBox="1"/>
          <p:nvPr/>
        </p:nvSpPr>
        <p:spPr>
          <a:xfrm>
            <a:off x="285750" y="2572996"/>
            <a:ext cx="971702" cy="1326125"/>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13">
            <a:clrChange>
              <a:clrFrom>
                <a:srgbClr val="000000"/>
              </a:clrFrom>
              <a:clrTo>
                <a:srgbClr val="000000">
                  <a:alpha val="0"/>
                </a:srgbClr>
              </a:clrTo>
            </a:clrChange>
          </a:blip>
          <a:stretch>
            <a:fillRect/>
          </a:stretch>
        </p:blipFill>
        <p:spPr>
          <a:xfrm>
            <a:off x="1847067" y="1936632"/>
            <a:ext cx="1657275" cy="1657275"/>
          </a:xfrm>
          <a:prstGeom prst="rect">
            <a:avLst/>
          </a:prstGeom>
        </p:spPr>
      </p:pic>
      <p:sp>
        <p:nvSpPr>
          <p:cNvPr id="20" name="TextBox 19"/>
          <p:cNvSpPr txBox="1"/>
          <p:nvPr/>
        </p:nvSpPr>
        <p:spPr>
          <a:xfrm>
            <a:off x="4769372" y="1653483"/>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מוֹ</a:t>
            </a:r>
            <a:endParaRPr lang="en-US" sz="9000" b="1" dirty="0">
              <a:solidFill>
                <a:schemeClr val="accent3">
                  <a:lumMod val="60000"/>
                  <a:lumOff val="40000"/>
                </a:schemeClr>
              </a:solidFill>
            </a:endParaRPr>
          </a:p>
        </p:txBody>
      </p:sp>
      <p:sp>
        <p:nvSpPr>
          <p:cNvPr id="29" name="TextBox 28"/>
          <p:cNvSpPr txBox="1"/>
          <p:nvPr/>
        </p:nvSpPr>
        <p:spPr>
          <a:xfrm>
            <a:off x="7671390" y="3593907"/>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קוֹ</a:t>
            </a:r>
            <a:endParaRPr lang="en-US" sz="9000" b="1" dirty="0">
              <a:solidFill>
                <a:schemeClr val="accent3">
                  <a:lumMod val="60000"/>
                  <a:lumOff val="40000"/>
                </a:schemeClr>
              </a:solidFill>
            </a:endParaRPr>
          </a:p>
        </p:txBody>
      </p:sp>
      <p:sp>
        <p:nvSpPr>
          <p:cNvPr id="31" name="TextBox 30"/>
          <p:cNvSpPr txBox="1"/>
          <p:nvPr/>
        </p:nvSpPr>
        <p:spPr>
          <a:xfrm>
            <a:off x="4789126" y="3348557"/>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דוֹ</a:t>
            </a:r>
            <a:endParaRPr lang="en-US" sz="9000" b="1" dirty="0">
              <a:solidFill>
                <a:schemeClr val="accent3">
                  <a:lumMod val="60000"/>
                  <a:lumOff val="40000"/>
                </a:schemeClr>
              </a:solidFill>
            </a:endParaRPr>
          </a:p>
        </p:txBody>
      </p:sp>
      <p:pic>
        <p:nvPicPr>
          <p:cNvPr id="26" name="Picture 25"/>
          <p:cNvPicPr>
            <a:picLocks noChangeAspect="1"/>
          </p:cNvPicPr>
          <p:nvPr/>
        </p:nvPicPr>
        <p:blipFill>
          <a:blip r:embed="rId13">
            <a:clrChange>
              <a:clrFrom>
                <a:srgbClr val="000000"/>
              </a:clrFrom>
              <a:clrTo>
                <a:srgbClr val="000000">
                  <a:alpha val="0"/>
                </a:srgbClr>
              </a:clrTo>
            </a:clrChange>
          </a:blip>
          <a:stretch>
            <a:fillRect/>
          </a:stretch>
        </p:blipFill>
        <p:spPr>
          <a:xfrm>
            <a:off x="4635391" y="1539047"/>
            <a:ext cx="1657275" cy="1657275"/>
          </a:xfrm>
          <a:prstGeom prst="rect">
            <a:avLst/>
          </a:prstGeom>
        </p:spPr>
      </p:pic>
      <p:pic>
        <p:nvPicPr>
          <p:cNvPr id="30" name="Picture 29"/>
          <p:cNvPicPr>
            <a:picLocks noChangeAspect="1"/>
          </p:cNvPicPr>
          <p:nvPr/>
        </p:nvPicPr>
        <p:blipFill>
          <a:blip r:embed="rId13">
            <a:clrChange>
              <a:clrFrom>
                <a:srgbClr val="000000"/>
              </a:clrFrom>
              <a:clrTo>
                <a:srgbClr val="000000">
                  <a:alpha val="0"/>
                </a:srgbClr>
              </a:clrTo>
            </a:clrChange>
          </a:blip>
          <a:stretch>
            <a:fillRect/>
          </a:stretch>
        </p:blipFill>
        <p:spPr>
          <a:xfrm>
            <a:off x="4611331" y="3379199"/>
            <a:ext cx="1657275" cy="1657275"/>
          </a:xfrm>
          <a:prstGeom prst="rect">
            <a:avLst/>
          </a:prstGeom>
        </p:spPr>
      </p:pic>
      <p:pic>
        <p:nvPicPr>
          <p:cNvPr id="32" name="Picture 31"/>
          <p:cNvPicPr>
            <a:picLocks noChangeAspect="1"/>
          </p:cNvPicPr>
          <p:nvPr/>
        </p:nvPicPr>
        <p:blipFill>
          <a:blip r:embed="rId13">
            <a:clrChange>
              <a:clrFrom>
                <a:srgbClr val="000000"/>
              </a:clrFrom>
              <a:clrTo>
                <a:srgbClr val="000000">
                  <a:alpha val="0"/>
                </a:srgbClr>
              </a:clrTo>
            </a:clrChange>
          </a:blip>
          <a:stretch>
            <a:fillRect/>
          </a:stretch>
        </p:blipFill>
        <p:spPr>
          <a:xfrm>
            <a:off x="7230706" y="3555575"/>
            <a:ext cx="1657275" cy="1657275"/>
          </a:xfrm>
          <a:prstGeom prst="rect">
            <a:avLst/>
          </a:prstGeom>
        </p:spPr>
      </p:pic>
      <p:sp>
        <p:nvSpPr>
          <p:cNvPr id="35" name="TextBox 34"/>
          <p:cNvSpPr txBox="1"/>
          <p:nvPr/>
        </p:nvSpPr>
        <p:spPr>
          <a:xfrm>
            <a:off x="2127002" y="4775421"/>
            <a:ext cx="1966957" cy="1477328"/>
          </a:xfrm>
          <a:prstGeom prst="rect">
            <a:avLst/>
          </a:prstGeom>
          <a:noFill/>
        </p:spPr>
        <p:txBody>
          <a:bodyPr wrap="square" rtlCol="0">
            <a:spAutoFit/>
          </a:bodyPr>
          <a:lstStyle/>
          <a:p>
            <a:r>
              <a:rPr lang="he-IL" sz="9000" b="1" dirty="0">
                <a:solidFill>
                  <a:schemeClr val="accent3">
                    <a:lumMod val="60000"/>
                    <a:lumOff val="40000"/>
                  </a:schemeClr>
                </a:solidFill>
              </a:rPr>
              <a:t>תוּ</a:t>
            </a:r>
            <a:endParaRPr lang="en-US" sz="9000" b="1" dirty="0">
              <a:solidFill>
                <a:schemeClr val="accent3">
                  <a:lumMod val="60000"/>
                  <a:lumOff val="40000"/>
                </a:schemeClr>
              </a:solidFill>
            </a:endParaRPr>
          </a:p>
        </p:txBody>
      </p:sp>
      <p:pic>
        <p:nvPicPr>
          <p:cNvPr id="9" name="תמונה 8" descr="תמונה שמכילה חיה, ציפור, חוץ, ישיבה&#10;&#10;התיאור נוצר באופן אוטומטי">
            <a:extLst>
              <a:ext uri="{FF2B5EF4-FFF2-40B4-BE49-F238E27FC236}">
                <a16:creationId xmlns:a16="http://schemas.microsoft.com/office/drawing/2014/main" id="{71FBB5A5-2228-4D01-AA5E-073CC75FB5E0}"/>
              </a:ext>
            </a:extLst>
          </p:cNvPr>
          <p:cNvPicPr>
            <a:picLocks noChangeAspect="1"/>
          </p:cNvPicPr>
          <p:nvPr/>
        </p:nvPicPr>
        <p:blipFill>
          <a:blip r:embed="rId14"/>
          <a:stretch>
            <a:fillRect/>
          </a:stretch>
        </p:blipFill>
        <p:spPr>
          <a:xfrm>
            <a:off x="6716718" y="1679297"/>
            <a:ext cx="2714625" cy="1685925"/>
          </a:xfrm>
          <a:prstGeom prst="rect">
            <a:avLst/>
          </a:prstGeom>
        </p:spPr>
      </p:pic>
      <p:sp>
        <p:nvSpPr>
          <p:cNvPr id="37" name="TextBox 36"/>
          <p:cNvSpPr txBox="1"/>
          <p:nvPr/>
        </p:nvSpPr>
        <p:spPr>
          <a:xfrm>
            <a:off x="7472971" y="1613568"/>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פּוֹ</a:t>
            </a:r>
            <a:endParaRPr lang="en-US" sz="9000" b="1" dirty="0">
              <a:solidFill>
                <a:schemeClr val="accent3">
                  <a:lumMod val="60000"/>
                  <a:lumOff val="40000"/>
                </a:schemeClr>
              </a:solidFill>
            </a:endParaRPr>
          </a:p>
        </p:txBody>
      </p:sp>
      <p:pic>
        <p:nvPicPr>
          <p:cNvPr id="36" name="Picture 35"/>
          <p:cNvPicPr>
            <a:picLocks noChangeAspect="1"/>
          </p:cNvPicPr>
          <p:nvPr/>
        </p:nvPicPr>
        <p:blipFill>
          <a:blip r:embed="rId13">
            <a:clrChange>
              <a:clrFrom>
                <a:srgbClr val="000000"/>
              </a:clrFrom>
              <a:clrTo>
                <a:srgbClr val="000000">
                  <a:alpha val="0"/>
                </a:srgbClr>
              </a:clrTo>
            </a:clrChange>
          </a:blip>
          <a:stretch>
            <a:fillRect/>
          </a:stretch>
        </p:blipFill>
        <p:spPr>
          <a:xfrm>
            <a:off x="7258368" y="1685670"/>
            <a:ext cx="1657275" cy="1657275"/>
          </a:xfrm>
          <a:prstGeom prst="rect">
            <a:avLst/>
          </a:prstGeom>
        </p:spPr>
      </p:pic>
      <p:sp>
        <p:nvSpPr>
          <p:cNvPr id="38" name="TextBox 37"/>
          <p:cNvSpPr txBox="1"/>
          <p:nvPr/>
        </p:nvSpPr>
        <p:spPr>
          <a:xfrm>
            <a:off x="9967747" y="3976059"/>
            <a:ext cx="1966957" cy="1477328"/>
          </a:xfrm>
          <a:prstGeom prst="rect">
            <a:avLst/>
          </a:prstGeom>
          <a:noFill/>
        </p:spPr>
        <p:txBody>
          <a:bodyPr wrap="square" rtlCol="0">
            <a:spAutoFit/>
          </a:bodyPr>
          <a:lstStyle/>
          <a:p>
            <a:pPr algn="ctr"/>
            <a:r>
              <a:rPr lang="he-IL" sz="9000" b="1" dirty="0" smtClean="0">
                <a:solidFill>
                  <a:schemeClr val="accent3">
                    <a:lumMod val="60000"/>
                    <a:lumOff val="40000"/>
                  </a:schemeClr>
                </a:solidFill>
              </a:rPr>
              <a:t>כֶּ</a:t>
            </a:r>
            <a:endParaRPr lang="en-US" sz="9000" b="1" dirty="0">
              <a:solidFill>
                <a:schemeClr val="accent3">
                  <a:lumMod val="60000"/>
                  <a:lumOff val="40000"/>
                </a:schemeClr>
              </a:solidFill>
            </a:endParaRPr>
          </a:p>
        </p:txBody>
      </p:sp>
      <p:sp>
        <p:nvSpPr>
          <p:cNvPr id="39" name="TextBox 38"/>
          <p:cNvSpPr txBox="1"/>
          <p:nvPr/>
        </p:nvSpPr>
        <p:spPr>
          <a:xfrm>
            <a:off x="4311652" y="4967726"/>
            <a:ext cx="1966957" cy="1477328"/>
          </a:xfrm>
          <a:prstGeom prst="rect">
            <a:avLst/>
          </a:prstGeom>
          <a:noFill/>
        </p:spPr>
        <p:txBody>
          <a:bodyPr wrap="square" rtlCol="0">
            <a:spAutoFit/>
          </a:bodyPr>
          <a:lstStyle/>
          <a:p>
            <a:pPr algn="ctr"/>
            <a:r>
              <a:rPr lang="he-IL" sz="9000" b="1" dirty="0" smtClean="0">
                <a:solidFill>
                  <a:schemeClr val="accent3">
                    <a:lumMod val="60000"/>
                    <a:lumOff val="40000"/>
                  </a:schemeClr>
                </a:solidFill>
              </a:rPr>
              <a:t>פָּ</a:t>
            </a:r>
            <a:endParaRPr lang="en-US" sz="9000" b="1" dirty="0">
              <a:solidFill>
                <a:schemeClr val="accent3">
                  <a:lumMod val="60000"/>
                  <a:lumOff val="40000"/>
                </a:schemeClr>
              </a:solidFill>
            </a:endParaRPr>
          </a:p>
        </p:txBody>
      </p:sp>
      <p:pic>
        <p:nvPicPr>
          <p:cNvPr id="34" name="תמונה 33" descr="תמונה שמכילה יונק, חיה, סוס, חום&#10;&#10;התיאור נוצר באופן אוטומטי">
            <a:extLst>
              <a:ext uri="{FF2B5EF4-FFF2-40B4-BE49-F238E27FC236}">
                <a16:creationId xmlns:a16="http://schemas.microsoft.com/office/drawing/2014/main" id="{F329D732-DEC6-41AA-A00A-F334FCFF0340}"/>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778" b="100000" l="0" r="100000">
                        <a14:backgroundMark x1="77333" y1="71556" x2="77333" y2="71556"/>
                      </a14:backgroundRemoval>
                    </a14:imgEffect>
                  </a14:imgLayer>
                </a14:imgProps>
              </a:ext>
            </a:extLst>
          </a:blip>
          <a:stretch>
            <a:fillRect/>
          </a:stretch>
        </p:blipFill>
        <p:spPr>
          <a:xfrm>
            <a:off x="9825036" y="1668462"/>
            <a:ext cx="2143125" cy="2143125"/>
          </a:xfrm>
          <a:prstGeom prst="rect">
            <a:avLst/>
          </a:prstGeom>
        </p:spPr>
      </p:pic>
      <p:sp>
        <p:nvSpPr>
          <p:cNvPr id="40" name="TextBox 39"/>
          <p:cNvSpPr txBox="1"/>
          <p:nvPr/>
        </p:nvSpPr>
        <p:spPr>
          <a:xfrm>
            <a:off x="10267572" y="1752070"/>
            <a:ext cx="1258052" cy="1477328"/>
          </a:xfrm>
          <a:prstGeom prst="rect">
            <a:avLst/>
          </a:prstGeom>
          <a:noFill/>
        </p:spPr>
        <p:txBody>
          <a:bodyPr wrap="square" rtlCol="0">
            <a:spAutoFit/>
          </a:bodyPr>
          <a:lstStyle/>
          <a:p>
            <a:r>
              <a:rPr lang="he-IL" sz="9000" b="1" dirty="0" err="1">
                <a:solidFill>
                  <a:schemeClr val="accent3">
                    <a:lumMod val="60000"/>
                    <a:lumOff val="40000"/>
                  </a:schemeClr>
                </a:solidFill>
              </a:rPr>
              <a:t>סו</a:t>
            </a:r>
            <a:r>
              <a:rPr lang="he-IL" sz="9000" b="1" dirty="0">
                <a:solidFill>
                  <a:schemeClr val="accent3">
                    <a:lumMod val="60000"/>
                    <a:lumOff val="40000"/>
                  </a:schemeClr>
                </a:solidFill>
              </a:rPr>
              <a:t>ּ</a:t>
            </a:r>
            <a:endParaRPr lang="en-US" sz="9000" b="1" dirty="0">
              <a:solidFill>
                <a:schemeClr val="accent3">
                  <a:lumMod val="60000"/>
                  <a:lumOff val="40000"/>
                </a:schemeClr>
              </a:solidFill>
            </a:endParaRPr>
          </a:p>
        </p:txBody>
      </p:sp>
      <p:pic>
        <p:nvPicPr>
          <p:cNvPr id="41" name="תמונה 40" descr="תמונה שמכילה חיה, ציפור, עוף&#10;&#10;התיאור נוצר באופן אוטומטי">
            <a:extLst>
              <a:ext uri="{FF2B5EF4-FFF2-40B4-BE49-F238E27FC236}">
                <a16:creationId xmlns:a16="http://schemas.microsoft.com/office/drawing/2014/main" id="{7680BA84-5519-46B3-B7A3-A2D5E3D84155}"/>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0" b="100000" l="0" r="100000">
                        <a14:backgroundMark x1="84333" y1="54762" x2="84333" y2="54762"/>
                      </a14:backgroundRemoval>
                    </a14:imgEffect>
                  </a14:imgLayer>
                </a14:imgProps>
              </a:ext>
            </a:extLst>
          </a:blip>
          <a:stretch>
            <a:fillRect/>
          </a:stretch>
        </p:blipFill>
        <p:spPr>
          <a:xfrm>
            <a:off x="6777980" y="5367587"/>
            <a:ext cx="2602704" cy="1457515"/>
          </a:xfrm>
          <a:prstGeom prst="rect">
            <a:avLst/>
          </a:prstGeom>
        </p:spPr>
      </p:pic>
    </p:spTree>
    <p:extLst>
      <p:ext uri="{BB962C8B-B14F-4D97-AF65-F5344CB8AC3E}">
        <p14:creationId xmlns:p14="http://schemas.microsoft.com/office/powerpoint/2010/main" val="232213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תמונה 43" descr="תמונה שמכילה חיה, ציפור, עוף&#10;&#10;התיאור נוצר באופן אוטומטי">
            <a:extLst>
              <a:ext uri="{FF2B5EF4-FFF2-40B4-BE49-F238E27FC236}">
                <a16:creationId xmlns:a16="http://schemas.microsoft.com/office/drawing/2014/main" id="{7680BA84-5519-46B3-B7A3-A2D5E3D8415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backgroundMark x1="84333" y1="54762" x2="84333" y2="54762"/>
                      </a14:backgroundRemoval>
                    </a14:imgEffect>
                  </a14:imgLayer>
                </a14:imgProps>
              </a:ext>
            </a:extLst>
          </a:blip>
          <a:stretch>
            <a:fillRect/>
          </a:stretch>
        </p:blipFill>
        <p:spPr>
          <a:xfrm>
            <a:off x="6777980" y="5367587"/>
            <a:ext cx="2602704" cy="1457515"/>
          </a:xfrm>
          <a:prstGeom prst="rect">
            <a:avLst/>
          </a:prstGeom>
        </p:spPr>
      </p:pic>
      <p:pic>
        <p:nvPicPr>
          <p:cNvPr id="45" name="תמונה 44" descr="תמונה שמכילה פרה, עמידה, יונק, לבן&#10;&#10;התיאור נוצר באופן אוטומטי">
            <a:extLst>
              <a:ext uri="{FF2B5EF4-FFF2-40B4-BE49-F238E27FC236}">
                <a16:creationId xmlns:a16="http://schemas.microsoft.com/office/drawing/2014/main" id="{4A475017-1BF5-4A2A-BC2F-3FFCB14CCFB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18" b="98964" l="0" r="100000">
                        <a14:backgroundMark x1="80077" y1="76684" x2="80077" y2="76684"/>
                      </a14:backgroundRemoval>
                    </a14:imgEffect>
                  </a14:imgLayer>
                </a14:imgProps>
              </a:ext>
            </a:extLst>
          </a:blip>
          <a:stretch>
            <a:fillRect/>
          </a:stretch>
        </p:blipFill>
        <p:spPr>
          <a:xfrm>
            <a:off x="4176517" y="5132875"/>
            <a:ext cx="2288452" cy="1692227"/>
          </a:xfrm>
          <a:prstGeom prst="rect">
            <a:avLst/>
          </a:prstGeom>
        </p:spPr>
      </p:pic>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416611" y="617071"/>
            <a:ext cx="8280000" cy="889111"/>
          </a:xfrm>
        </p:spPr>
        <p:txBody>
          <a:bodyPr>
            <a:normAutofit fontScale="90000"/>
          </a:bodyPr>
          <a:lstStyle/>
          <a:p>
            <a:r>
              <a:rPr lang="he-IL" b="1" dirty="0"/>
              <a:t>ִִ</a:t>
            </a:r>
            <a:r>
              <a:rPr lang="he-IL" sz="6000" b="1" dirty="0"/>
              <a:t>מִי יִיכָּנֵס אֶל גַן הַחַיוֹת?</a:t>
            </a:r>
            <a:endParaRPr lang="x-none" sz="6000"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7"/>
          <a:stretch>
            <a:fillRect/>
          </a:stretch>
        </p:blipFill>
        <p:spPr>
          <a:xfrm>
            <a:off x="3617846" y="13562"/>
            <a:ext cx="1017545" cy="1070700"/>
          </a:xfrm>
          <a:prstGeom prst="rect">
            <a:avLst/>
          </a:prstGeom>
        </p:spPr>
      </p:pic>
      <p:pic>
        <p:nvPicPr>
          <p:cNvPr id="15" name="תמונה 14" descr="תמונה שמכילה דוב, חוץ, חיה, יונק&#10;&#10;התיאור נוצר באופן אוטומטי">
            <a:extLst>
              <a:ext uri="{FF2B5EF4-FFF2-40B4-BE49-F238E27FC236}">
                <a16:creationId xmlns:a16="http://schemas.microsoft.com/office/drawing/2014/main" id="{97B95F33-D189-4067-BCCB-792BD55555C6}"/>
              </a:ext>
            </a:extLst>
          </p:cNvPr>
          <p:cNvPicPr>
            <a:picLocks noChangeAspect="1"/>
          </p:cNvPicPr>
          <p:nvPr/>
        </p:nvPicPr>
        <p:blipFill>
          <a:blip r:embed="rId8"/>
          <a:stretch>
            <a:fillRect/>
          </a:stretch>
        </p:blipFill>
        <p:spPr>
          <a:xfrm>
            <a:off x="1461058" y="1884584"/>
            <a:ext cx="2429295" cy="2014537"/>
          </a:xfrm>
          <a:prstGeom prst="rect">
            <a:avLst/>
          </a:prstGeom>
        </p:spPr>
      </p:pic>
      <p:pic>
        <p:nvPicPr>
          <p:cNvPr id="17" name="תמונה 16" descr="תמונה שמכילה מים, חוץ, יונק, חיה&#10;&#10;התיאור נוצר באופן אוטומטי">
            <a:extLst>
              <a:ext uri="{FF2B5EF4-FFF2-40B4-BE49-F238E27FC236}">
                <a16:creationId xmlns:a16="http://schemas.microsoft.com/office/drawing/2014/main" id="{407C1FFD-782D-4322-B3A9-0C55CDFCC25B}"/>
              </a:ext>
            </a:extLst>
          </p:cNvPr>
          <p:cNvPicPr>
            <a:picLocks noChangeAspect="1"/>
          </p:cNvPicPr>
          <p:nvPr/>
        </p:nvPicPr>
        <p:blipFill>
          <a:blip r:embed="rId9"/>
          <a:stretch>
            <a:fillRect/>
          </a:stretch>
        </p:blipFill>
        <p:spPr>
          <a:xfrm>
            <a:off x="4093959" y="3272282"/>
            <a:ext cx="2577802" cy="1906191"/>
          </a:xfrm>
          <a:prstGeom prst="rect">
            <a:avLst/>
          </a:prstGeom>
        </p:spPr>
      </p:pic>
      <p:pic>
        <p:nvPicPr>
          <p:cNvPr id="21" name="תמונה 20" descr="תמונה שמכילה חיה, דשא, יונק, חוץ&#10;&#10;התיאור נוצר באופן אוטומטי">
            <a:extLst>
              <a:ext uri="{FF2B5EF4-FFF2-40B4-BE49-F238E27FC236}">
                <a16:creationId xmlns:a16="http://schemas.microsoft.com/office/drawing/2014/main" id="{957C42B1-420E-4DCD-B930-EC0EDCD74634}"/>
              </a:ext>
            </a:extLst>
          </p:cNvPr>
          <p:cNvPicPr>
            <a:picLocks noChangeAspect="1"/>
          </p:cNvPicPr>
          <p:nvPr/>
        </p:nvPicPr>
        <p:blipFill>
          <a:blip r:embed="rId10"/>
          <a:stretch>
            <a:fillRect/>
          </a:stretch>
        </p:blipFill>
        <p:spPr>
          <a:xfrm>
            <a:off x="4075501" y="1636586"/>
            <a:ext cx="2604559" cy="1458553"/>
          </a:xfrm>
          <a:prstGeom prst="rect">
            <a:avLst/>
          </a:prstGeom>
        </p:spPr>
      </p:pic>
      <p:pic>
        <p:nvPicPr>
          <p:cNvPr id="7" name="תמונה 6" descr="תמונה שמכילה חיה, יונק, קוף, ישיבה&#10;&#10;התיאור נוצר באופן אוטומטי">
            <a:extLst>
              <a:ext uri="{FF2B5EF4-FFF2-40B4-BE49-F238E27FC236}">
                <a16:creationId xmlns:a16="http://schemas.microsoft.com/office/drawing/2014/main" id="{8C230480-DC10-4730-B78C-7D034AF7BD4D}"/>
              </a:ext>
            </a:extLst>
          </p:cNvPr>
          <p:cNvPicPr>
            <a:picLocks noChangeAspect="1"/>
          </p:cNvPicPr>
          <p:nvPr/>
        </p:nvPicPr>
        <p:blipFill>
          <a:blip r:embed="rId11"/>
          <a:stretch>
            <a:fillRect/>
          </a:stretch>
        </p:blipFill>
        <p:spPr>
          <a:xfrm>
            <a:off x="6761308" y="3534523"/>
            <a:ext cx="2619375" cy="1743075"/>
          </a:xfrm>
          <a:prstGeom prst="rect">
            <a:avLst/>
          </a:prstGeom>
        </p:spPr>
      </p:pic>
      <p:sp>
        <p:nvSpPr>
          <p:cNvPr id="3" name="TextBox 2"/>
          <p:cNvSpPr txBox="1"/>
          <p:nvPr/>
        </p:nvSpPr>
        <p:spPr>
          <a:xfrm>
            <a:off x="2120853" y="2197686"/>
            <a:ext cx="1023418" cy="1477328"/>
          </a:xfrm>
          <a:prstGeom prst="rect">
            <a:avLst/>
          </a:prstGeom>
          <a:noFill/>
        </p:spPr>
        <p:txBody>
          <a:bodyPr wrap="square" rtlCol="0">
            <a:spAutoFit/>
          </a:bodyPr>
          <a:lstStyle/>
          <a:p>
            <a:r>
              <a:rPr lang="he-IL" sz="9000" b="1" dirty="0">
                <a:solidFill>
                  <a:schemeClr val="accent3">
                    <a:lumMod val="60000"/>
                    <a:lumOff val="40000"/>
                  </a:schemeClr>
                </a:solidFill>
              </a:rPr>
              <a:t>דֹ</a:t>
            </a:r>
            <a:endParaRPr lang="en-US" sz="9000" b="1" dirty="0">
              <a:solidFill>
                <a:schemeClr val="accent3">
                  <a:lumMod val="60000"/>
                  <a:lumOff val="40000"/>
                </a:schemeClr>
              </a:solidFill>
            </a:endParaRPr>
          </a:p>
        </p:txBody>
      </p:sp>
      <p:sp>
        <p:nvSpPr>
          <p:cNvPr id="4" name="TextBox 3"/>
          <p:cNvSpPr txBox="1"/>
          <p:nvPr/>
        </p:nvSpPr>
        <p:spPr>
          <a:xfrm>
            <a:off x="285750" y="2572996"/>
            <a:ext cx="971702" cy="1326125"/>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12">
            <a:clrChange>
              <a:clrFrom>
                <a:srgbClr val="000000"/>
              </a:clrFrom>
              <a:clrTo>
                <a:srgbClr val="000000">
                  <a:alpha val="0"/>
                </a:srgbClr>
              </a:clrTo>
            </a:clrChange>
          </a:blip>
          <a:stretch>
            <a:fillRect/>
          </a:stretch>
        </p:blipFill>
        <p:spPr>
          <a:xfrm>
            <a:off x="1847067" y="1936632"/>
            <a:ext cx="1657275" cy="1657275"/>
          </a:xfrm>
          <a:prstGeom prst="rect">
            <a:avLst/>
          </a:prstGeom>
        </p:spPr>
      </p:pic>
      <p:sp>
        <p:nvSpPr>
          <p:cNvPr id="20" name="TextBox 19"/>
          <p:cNvSpPr txBox="1"/>
          <p:nvPr/>
        </p:nvSpPr>
        <p:spPr>
          <a:xfrm>
            <a:off x="4769372" y="1653483"/>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מוֹ</a:t>
            </a:r>
            <a:endParaRPr lang="en-US" sz="9000" b="1" dirty="0">
              <a:solidFill>
                <a:schemeClr val="accent3">
                  <a:lumMod val="60000"/>
                  <a:lumOff val="40000"/>
                </a:schemeClr>
              </a:solidFill>
            </a:endParaRPr>
          </a:p>
        </p:txBody>
      </p:sp>
      <p:sp>
        <p:nvSpPr>
          <p:cNvPr id="29" name="TextBox 28"/>
          <p:cNvSpPr txBox="1"/>
          <p:nvPr/>
        </p:nvSpPr>
        <p:spPr>
          <a:xfrm>
            <a:off x="7671390" y="3593907"/>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קוֹ</a:t>
            </a:r>
            <a:endParaRPr lang="en-US" sz="9000" b="1" dirty="0">
              <a:solidFill>
                <a:schemeClr val="accent3">
                  <a:lumMod val="60000"/>
                  <a:lumOff val="40000"/>
                </a:schemeClr>
              </a:solidFill>
            </a:endParaRPr>
          </a:p>
        </p:txBody>
      </p:sp>
      <p:sp>
        <p:nvSpPr>
          <p:cNvPr id="31" name="TextBox 30"/>
          <p:cNvSpPr txBox="1"/>
          <p:nvPr/>
        </p:nvSpPr>
        <p:spPr>
          <a:xfrm>
            <a:off x="4789126" y="3348557"/>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דוֹ</a:t>
            </a:r>
            <a:endParaRPr lang="en-US" sz="9000" b="1" dirty="0">
              <a:solidFill>
                <a:schemeClr val="accent3">
                  <a:lumMod val="60000"/>
                  <a:lumOff val="40000"/>
                </a:schemeClr>
              </a:solidFill>
            </a:endParaRPr>
          </a:p>
        </p:txBody>
      </p:sp>
      <p:pic>
        <p:nvPicPr>
          <p:cNvPr id="26" name="Picture 25"/>
          <p:cNvPicPr>
            <a:picLocks noChangeAspect="1"/>
          </p:cNvPicPr>
          <p:nvPr/>
        </p:nvPicPr>
        <p:blipFill>
          <a:blip r:embed="rId12">
            <a:clrChange>
              <a:clrFrom>
                <a:srgbClr val="000000"/>
              </a:clrFrom>
              <a:clrTo>
                <a:srgbClr val="000000">
                  <a:alpha val="0"/>
                </a:srgbClr>
              </a:clrTo>
            </a:clrChange>
          </a:blip>
          <a:stretch>
            <a:fillRect/>
          </a:stretch>
        </p:blipFill>
        <p:spPr>
          <a:xfrm>
            <a:off x="4635391" y="1539047"/>
            <a:ext cx="1657275" cy="1657275"/>
          </a:xfrm>
          <a:prstGeom prst="rect">
            <a:avLst/>
          </a:prstGeom>
        </p:spPr>
      </p:pic>
      <p:pic>
        <p:nvPicPr>
          <p:cNvPr id="30" name="Picture 29"/>
          <p:cNvPicPr>
            <a:picLocks noChangeAspect="1"/>
          </p:cNvPicPr>
          <p:nvPr/>
        </p:nvPicPr>
        <p:blipFill>
          <a:blip r:embed="rId12">
            <a:clrChange>
              <a:clrFrom>
                <a:srgbClr val="000000"/>
              </a:clrFrom>
              <a:clrTo>
                <a:srgbClr val="000000">
                  <a:alpha val="0"/>
                </a:srgbClr>
              </a:clrTo>
            </a:clrChange>
          </a:blip>
          <a:stretch>
            <a:fillRect/>
          </a:stretch>
        </p:blipFill>
        <p:spPr>
          <a:xfrm>
            <a:off x="4611331" y="3379199"/>
            <a:ext cx="1657275" cy="1657275"/>
          </a:xfrm>
          <a:prstGeom prst="rect">
            <a:avLst/>
          </a:prstGeom>
        </p:spPr>
      </p:pic>
      <p:pic>
        <p:nvPicPr>
          <p:cNvPr id="32" name="Picture 31"/>
          <p:cNvPicPr>
            <a:picLocks noChangeAspect="1"/>
          </p:cNvPicPr>
          <p:nvPr/>
        </p:nvPicPr>
        <p:blipFill>
          <a:blip r:embed="rId12">
            <a:clrChange>
              <a:clrFrom>
                <a:srgbClr val="000000"/>
              </a:clrFrom>
              <a:clrTo>
                <a:srgbClr val="000000">
                  <a:alpha val="0"/>
                </a:srgbClr>
              </a:clrTo>
            </a:clrChange>
          </a:blip>
          <a:stretch>
            <a:fillRect/>
          </a:stretch>
        </p:blipFill>
        <p:spPr>
          <a:xfrm>
            <a:off x="7230706" y="3555575"/>
            <a:ext cx="1657275" cy="1657275"/>
          </a:xfrm>
          <a:prstGeom prst="rect">
            <a:avLst/>
          </a:prstGeom>
        </p:spPr>
      </p:pic>
      <p:sp>
        <p:nvSpPr>
          <p:cNvPr id="33" name="TextBox 32"/>
          <p:cNvSpPr txBox="1"/>
          <p:nvPr/>
        </p:nvSpPr>
        <p:spPr>
          <a:xfrm>
            <a:off x="7457980" y="5178473"/>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גוֹ</a:t>
            </a:r>
            <a:endParaRPr lang="en-US" sz="9000" b="1" dirty="0">
              <a:solidFill>
                <a:schemeClr val="accent3">
                  <a:lumMod val="60000"/>
                  <a:lumOff val="40000"/>
                </a:schemeClr>
              </a:solidFill>
            </a:endParaRPr>
          </a:p>
        </p:txBody>
      </p:sp>
      <p:pic>
        <p:nvPicPr>
          <p:cNvPr id="9" name="תמונה 8" descr="תמונה שמכילה חיה, ציפור, חוץ, ישיבה&#10;&#10;התיאור נוצר באופן אוטומטי">
            <a:extLst>
              <a:ext uri="{FF2B5EF4-FFF2-40B4-BE49-F238E27FC236}">
                <a16:creationId xmlns:a16="http://schemas.microsoft.com/office/drawing/2014/main" id="{71FBB5A5-2228-4D01-AA5E-073CC75FB5E0}"/>
              </a:ext>
            </a:extLst>
          </p:cNvPr>
          <p:cNvPicPr>
            <a:picLocks noChangeAspect="1"/>
          </p:cNvPicPr>
          <p:nvPr/>
        </p:nvPicPr>
        <p:blipFill>
          <a:blip r:embed="rId13"/>
          <a:stretch>
            <a:fillRect/>
          </a:stretch>
        </p:blipFill>
        <p:spPr>
          <a:xfrm>
            <a:off x="6716718" y="1679297"/>
            <a:ext cx="2714625" cy="1685925"/>
          </a:xfrm>
          <a:prstGeom prst="rect">
            <a:avLst/>
          </a:prstGeom>
        </p:spPr>
      </p:pic>
      <p:sp>
        <p:nvSpPr>
          <p:cNvPr id="37" name="TextBox 36"/>
          <p:cNvSpPr txBox="1"/>
          <p:nvPr/>
        </p:nvSpPr>
        <p:spPr>
          <a:xfrm>
            <a:off x="7472971" y="1613568"/>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פּוֹ</a:t>
            </a:r>
            <a:endParaRPr lang="en-US" sz="9000" b="1" dirty="0">
              <a:solidFill>
                <a:schemeClr val="accent3">
                  <a:lumMod val="60000"/>
                  <a:lumOff val="40000"/>
                </a:schemeClr>
              </a:solidFill>
            </a:endParaRPr>
          </a:p>
        </p:txBody>
      </p:sp>
      <p:pic>
        <p:nvPicPr>
          <p:cNvPr id="36" name="Picture 35"/>
          <p:cNvPicPr>
            <a:picLocks noChangeAspect="1"/>
          </p:cNvPicPr>
          <p:nvPr/>
        </p:nvPicPr>
        <p:blipFill>
          <a:blip r:embed="rId12">
            <a:clrChange>
              <a:clrFrom>
                <a:srgbClr val="000000"/>
              </a:clrFrom>
              <a:clrTo>
                <a:srgbClr val="000000">
                  <a:alpha val="0"/>
                </a:srgbClr>
              </a:clrTo>
            </a:clrChange>
          </a:blip>
          <a:stretch>
            <a:fillRect/>
          </a:stretch>
        </p:blipFill>
        <p:spPr>
          <a:xfrm>
            <a:off x="7258368" y="1685670"/>
            <a:ext cx="1657275" cy="1657275"/>
          </a:xfrm>
          <a:prstGeom prst="rect">
            <a:avLst/>
          </a:prstGeom>
        </p:spPr>
      </p:pic>
      <p:sp>
        <p:nvSpPr>
          <p:cNvPr id="39" name="TextBox 38"/>
          <p:cNvSpPr txBox="1"/>
          <p:nvPr/>
        </p:nvSpPr>
        <p:spPr>
          <a:xfrm>
            <a:off x="4311652" y="4967726"/>
            <a:ext cx="1966957" cy="1477328"/>
          </a:xfrm>
          <a:prstGeom prst="rect">
            <a:avLst/>
          </a:prstGeom>
          <a:noFill/>
        </p:spPr>
        <p:txBody>
          <a:bodyPr wrap="square" rtlCol="0">
            <a:spAutoFit/>
          </a:bodyPr>
          <a:lstStyle/>
          <a:p>
            <a:pPr algn="ctr"/>
            <a:r>
              <a:rPr lang="he-IL" sz="9000" b="1" dirty="0" smtClean="0">
                <a:solidFill>
                  <a:schemeClr val="accent3">
                    <a:lumMod val="60000"/>
                    <a:lumOff val="40000"/>
                  </a:schemeClr>
                </a:solidFill>
              </a:rPr>
              <a:t>פָּ</a:t>
            </a:r>
            <a:endParaRPr lang="en-US" sz="9000" b="1" dirty="0">
              <a:solidFill>
                <a:schemeClr val="accent3">
                  <a:lumMod val="60000"/>
                  <a:lumOff val="40000"/>
                </a:schemeClr>
              </a:solidFill>
            </a:endParaRPr>
          </a:p>
        </p:txBody>
      </p:sp>
      <p:pic>
        <p:nvPicPr>
          <p:cNvPr id="34" name="תמונה 24" descr="תמונה שמכילה דשא, כלב, חוץ, יונק&#10;&#10;התיאור נוצר באופן אוטומטי">
            <a:extLst>
              <a:ext uri="{FF2B5EF4-FFF2-40B4-BE49-F238E27FC236}">
                <a16:creationId xmlns:a16="http://schemas.microsoft.com/office/drawing/2014/main" id="{C5495D5D-C1A5-462F-80BC-308981A60D15}"/>
              </a:ext>
            </a:extLst>
          </p:cNvPr>
          <p:cNvPicPr>
            <a:picLocks noChangeAspect="1"/>
          </p:cNvPicPr>
          <p:nvPr/>
        </p:nvPicPr>
        <p:blipFill>
          <a:blip r:embed="rId14"/>
          <a:stretch>
            <a:fillRect/>
          </a:stretch>
        </p:blipFill>
        <p:spPr>
          <a:xfrm>
            <a:off x="9431343" y="3906468"/>
            <a:ext cx="2619375" cy="1752600"/>
          </a:xfrm>
          <a:prstGeom prst="rect">
            <a:avLst/>
          </a:prstGeom>
        </p:spPr>
      </p:pic>
      <p:sp>
        <p:nvSpPr>
          <p:cNvPr id="40" name="TextBox 39"/>
          <p:cNvSpPr txBox="1"/>
          <p:nvPr/>
        </p:nvSpPr>
        <p:spPr>
          <a:xfrm>
            <a:off x="9967747" y="3976059"/>
            <a:ext cx="1966957" cy="1477328"/>
          </a:xfrm>
          <a:prstGeom prst="rect">
            <a:avLst/>
          </a:prstGeom>
          <a:noFill/>
        </p:spPr>
        <p:txBody>
          <a:bodyPr wrap="square" rtlCol="0">
            <a:spAutoFit/>
          </a:bodyPr>
          <a:lstStyle/>
          <a:p>
            <a:pPr algn="ctr"/>
            <a:r>
              <a:rPr lang="he-IL" sz="9000" b="1" dirty="0" smtClean="0">
                <a:solidFill>
                  <a:schemeClr val="accent3">
                    <a:lumMod val="60000"/>
                    <a:lumOff val="40000"/>
                  </a:schemeClr>
                </a:solidFill>
              </a:rPr>
              <a:t>כֶּ</a:t>
            </a:r>
            <a:endParaRPr lang="en-US" sz="9000" b="1" dirty="0">
              <a:solidFill>
                <a:schemeClr val="accent3">
                  <a:lumMod val="60000"/>
                  <a:lumOff val="40000"/>
                </a:schemeClr>
              </a:solidFill>
            </a:endParaRPr>
          </a:p>
        </p:txBody>
      </p:sp>
      <p:pic>
        <p:nvPicPr>
          <p:cNvPr id="38" name="תמונה 37" descr="תמונה שמכילה חתול, ישיבה, חיה, יונק&#10;&#10;התיאור נוצר באופן אוטומטי">
            <a:extLst>
              <a:ext uri="{FF2B5EF4-FFF2-40B4-BE49-F238E27FC236}">
                <a16:creationId xmlns:a16="http://schemas.microsoft.com/office/drawing/2014/main" id="{34CD21F8-E25E-472C-91F3-4DA7F9B29B13}"/>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100000">
                        <a14:backgroundMark x1="17818" y1="39344" x2="17818" y2="39344"/>
                      </a14:backgroundRemoval>
                    </a14:imgEffect>
                  </a14:imgLayer>
                </a14:imgProps>
              </a:ext>
            </a:extLst>
          </a:blip>
          <a:stretch>
            <a:fillRect/>
          </a:stretch>
        </p:blipFill>
        <p:spPr>
          <a:xfrm>
            <a:off x="940684" y="4406060"/>
            <a:ext cx="3064913" cy="2039561"/>
          </a:xfrm>
          <a:prstGeom prst="rect">
            <a:avLst/>
          </a:prstGeom>
        </p:spPr>
      </p:pic>
      <p:sp>
        <p:nvSpPr>
          <p:cNvPr id="41" name="TextBox 40"/>
          <p:cNvSpPr txBox="1"/>
          <p:nvPr/>
        </p:nvSpPr>
        <p:spPr>
          <a:xfrm>
            <a:off x="2127002" y="4775421"/>
            <a:ext cx="1966957" cy="1477328"/>
          </a:xfrm>
          <a:prstGeom prst="rect">
            <a:avLst/>
          </a:prstGeom>
          <a:noFill/>
        </p:spPr>
        <p:txBody>
          <a:bodyPr wrap="square" rtlCol="0">
            <a:spAutoFit/>
          </a:bodyPr>
          <a:lstStyle/>
          <a:p>
            <a:r>
              <a:rPr lang="he-IL" sz="9000" b="1" dirty="0">
                <a:solidFill>
                  <a:schemeClr val="accent3">
                    <a:lumMod val="60000"/>
                    <a:lumOff val="40000"/>
                  </a:schemeClr>
                </a:solidFill>
              </a:rPr>
              <a:t>תוּ</a:t>
            </a:r>
            <a:endParaRPr lang="en-US" sz="9000" b="1" dirty="0">
              <a:solidFill>
                <a:schemeClr val="accent3">
                  <a:lumMod val="60000"/>
                  <a:lumOff val="40000"/>
                </a:schemeClr>
              </a:solidFill>
            </a:endParaRPr>
          </a:p>
        </p:txBody>
      </p:sp>
      <p:pic>
        <p:nvPicPr>
          <p:cNvPr id="42" name="תמונה 41" descr="תמונה שמכילה יונק, חיה, סוס, חום&#10;&#10;התיאור נוצר באופן אוטומטי">
            <a:extLst>
              <a:ext uri="{FF2B5EF4-FFF2-40B4-BE49-F238E27FC236}">
                <a16:creationId xmlns:a16="http://schemas.microsoft.com/office/drawing/2014/main" id="{F329D732-DEC6-41AA-A00A-F334FCFF0340}"/>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1778" b="100000" l="0" r="100000">
                        <a14:backgroundMark x1="77333" y1="71556" x2="77333" y2="71556"/>
                      </a14:backgroundRemoval>
                    </a14:imgEffect>
                  </a14:imgLayer>
                </a14:imgProps>
              </a:ext>
            </a:extLst>
          </a:blip>
          <a:stretch>
            <a:fillRect/>
          </a:stretch>
        </p:blipFill>
        <p:spPr>
          <a:xfrm>
            <a:off x="9825036" y="1668462"/>
            <a:ext cx="2143125" cy="2143125"/>
          </a:xfrm>
          <a:prstGeom prst="rect">
            <a:avLst/>
          </a:prstGeom>
        </p:spPr>
      </p:pic>
      <p:sp>
        <p:nvSpPr>
          <p:cNvPr id="43" name="TextBox 42"/>
          <p:cNvSpPr txBox="1"/>
          <p:nvPr/>
        </p:nvSpPr>
        <p:spPr>
          <a:xfrm>
            <a:off x="10267572" y="1752070"/>
            <a:ext cx="1258052" cy="1477328"/>
          </a:xfrm>
          <a:prstGeom prst="rect">
            <a:avLst/>
          </a:prstGeom>
          <a:noFill/>
        </p:spPr>
        <p:txBody>
          <a:bodyPr wrap="square" rtlCol="0">
            <a:spAutoFit/>
          </a:bodyPr>
          <a:lstStyle/>
          <a:p>
            <a:r>
              <a:rPr lang="he-IL" sz="9000" b="1" dirty="0" err="1">
                <a:solidFill>
                  <a:schemeClr val="accent3">
                    <a:lumMod val="60000"/>
                    <a:lumOff val="40000"/>
                  </a:schemeClr>
                </a:solidFill>
              </a:rPr>
              <a:t>סו</a:t>
            </a:r>
            <a:r>
              <a:rPr lang="he-IL" sz="9000" b="1" dirty="0">
                <a:solidFill>
                  <a:schemeClr val="accent3">
                    <a:lumMod val="60000"/>
                    <a:lumOff val="40000"/>
                  </a:schemeClr>
                </a:solidFill>
              </a:rPr>
              <a:t>ּ</a:t>
            </a:r>
            <a:endParaRPr lang="en-US" sz="9000" b="1" dirty="0">
              <a:solidFill>
                <a:schemeClr val="accent3">
                  <a:lumMod val="60000"/>
                  <a:lumOff val="40000"/>
                </a:schemeClr>
              </a:solidFill>
            </a:endParaRPr>
          </a:p>
        </p:txBody>
      </p:sp>
    </p:spTree>
    <p:extLst>
      <p:ext uri="{BB962C8B-B14F-4D97-AF65-F5344CB8AC3E}">
        <p14:creationId xmlns:p14="http://schemas.microsoft.com/office/powerpoint/2010/main" val="369534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תמונה 44" descr="תמונה שמכילה חיה, ציפור, עוף&#10;&#10;התיאור נוצר באופן אוטומטי">
            <a:extLst>
              <a:ext uri="{FF2B5EF4-FFF2-40B4-BE49-F238E27FC236}">
                <a16:creationId xmlns:a16="http://schemas.microsoft.com/office/drawing/2014/main" id="{7680BA84-5519-46B3-B7A3-A2D5E3D8415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backgroundMark x1="84333" y1="54762" x2="84333" y2="54762"/>
                      </a14:backgroundRemoval>
                    </a14:imgEffect>
                  </a14:imgLayer>
                </a14:imgProps>
              </a:ext>
            </a:extLst>
          </a:blip>
          <a:stretch>
            <a:fillRect/>
          </a:stretch>
        </p:blipFill>
        <p:spPr>
          <a:xfrm>
            <a:off x="6777980" y="5367587"/>
            <a:ext cx="2602704" cy="1457515"/>
          </a:xfrm>
          <a:prstGeom prst="rect">
            <a:avLst/>
          </a:prstGeom>
        </p:spPr>
      </p:pic>
      <p:pic>
        <p:nvPicPr>
          <p:cNvPr id="46" name="תמונה 45" descr="תמונה שמכילה פרה, עמידה, יונק, לבן&#10;&#10;התיאור נוצר באופן אוטומטי">
            <a:extLst>
              <a:ext uri="{FF2B5EF4-FFF2-40B4-BE49-F238E27FC236}">
                <a16:creationId xmlns:a16="http://schemas.microsoft.com/office/drawing/2014/main" id="{4A475017-1BF5-4A2A-BC2F-3FFCB14CCFB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18" b="98964" l="0" r="100000">
                        <a14:backgroundMark x1="80077" y1="76684" x2="80077" y2="76684"/>
                      </a14:backgroundRemoval>
                    </a14:imgEffect>
                  </a14:imgLayer>
                </a14:imgProps>
              </a:ext>
            </a:extLst>
          </a:blip>
          <a:stretch>
            <a:fillRect/>
          </a:stretch>
        </p:blipFill>
        <p:spPr>
          <a:xfrm>
            <a:off x="4176517" y="5132875"/>
            <a:ext cx="2288452" cy="1692227"/>
          </a:xfrm>
          <a:prstGeom prst="rect">
            <a:avLst/>
          </a:prstGeom>
        </p:spPr>
      </p:pic>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416611" y="617071"/>
            <a:ext cx="8280000" cy="889111"/>
          </a:xfrm>
        </p:spPr>
        <p:txBody>
          <a:bodyPr>
            <a:normAutofit fontScale="90000"/>
          </a:bodyPr>
          <a:lstStyle/>
          <a:p>
            <a:r>
              <a:rPr lang="he-IL" b="1" dirty="0"/>
              <a:t>ִִ</a:t>
            </a:r>
            <a:r>
              <a:rPr lang="he-IL" sz="6000" b="1" dirty="0"/>
              <a:t>מִי יִיכָּנֵס אֶל גַן הַחַיוֹת?</a:t>
            </a:r>
            <a:endParaRPr lang="x-none" sz="6000"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7"/>
          <a:stretch>
            <a:fillRect/>
          </a:stretch>
        </p:blipFill>
        <p:spPr>
          <a:xfrm>
            <a:off x="3617846" y="13562"/>
            <a:ext cx="1017545" cy="1070700"/>
          </a:xfrm>
          <a:prstGeom prst="rect">
            <a:avLst/>
          </a:prstGeom>
        </p:spPr>
      </p:pic>
      <p:pic>
        <p:nvPicPr>
          <p:cNvPr id="15" name="תמונה 14" descr="תמונה שמכילה דוב, חוץ, חיה, יונק&#10;&#10;התיאור נוצר באופן אוטומטי">
            <a:extLst>
              <a:ext uri="{FF2B5EF4-FFF2-40B4-BE49-F238E27FC236}">
                <a16:creationId xmlns:a16="http://schemas.microsoft.com/office/drawing/2014/main" id="{97B95F33-D189-4067-BCCB-792BD55555C6}"/>
              </a:ext>
            </a:extLst>
          </p:cNvPr>
          <p:cNvPicPr>
            <a:picLocks noChangeAspect="1"/>
          </p:cNvPicPr>
          <p:nvPr/>
        </p:nvPicPr>
        <p:blipFill>
          <a:blip r:embed="rId8"/>
          <a:stretch>
            <a:fillRect/>
          </a:stretch>
        </p:blipFill>
        <p:spPr>
          <a:xfrm>
            <a:off x="1461058" y="1884584"/>
            <a:ext cx="2429295" cy="2014537"/>
          </a:xfrm>
          <a:prstGeom prst="rect">
            <a:avLst/>
          </a:prstGeom>
        </p:spPr>
      </p:pic>
      <p:pic>
        <p:nvPicPr>
          <p:cNvPr id="17" name="תמונה 16" descr="תמונה שמכילה מים, חוץ, יונק, חיה&#10;&#10;התיאור נוצר באופן אוטומטי">
            <a:extLst>
              <a:ext uri="{FF2B5EF4-FFF2-40B4-BE49-F238E27FC236}">
                <a16:creationId xmlns:a16="http://schemas.microsoft.com/office/drawing/2014/main" id="{407C1FFD-782D-4322-B3A9-0C55CDFCC25B}"/>
              </a:ext>
            </a:extLst>
          </p:cNvPr>
          <p:cNvPicPr>
            <a:picLocks noChangeAspect="1"/>
          </p:cNvPicPr>
          <p:nvPr/>
        </p:nvPicPr>
        <p:blipFill>
          <a:blip r:embed="rId9"/>
          <a:stretch>
            <a:fillRect/>
          </a:stretch>
        </p:blipFill>
        <p:spPr>
          <a:xfrm>
            <a:off x="4093959" y="3272282"/>
            <a:ext cx="2577802" cy="1906191"/>
          </a:xfrm>
          <a:prstGeom prst="rect">
            <a:avLst/>
          </a:prstGeom>
        </p:spPr>
      </p:pic>
      <p:pic>
        <p:nvPicPr>
          <p:cNvPr id="21" name="תמונה 20" descr="תמונה שמכילה חיה, דשא, יונק, חוץ&#10;&#10;התיאור נוצר באופן אוטומטי">
            <a:extLst>
              <a:ext uri="{FF2B5EF4-FFF2-40B4-BE49-F238E27FC236}">
                <a16:creationId xmlns:a16="http://schemas.microsoft.com/office/drawing/2014/main" id="{957C42B1-420E-4DCD-B930-EC0EDCD74634}"/>
              </a:ext>
            </a:extLst>
          </p:cNvPr>
          <p:cNvPicPr>
            <a:picLocks noChangeAspect="1"/>
          </p:cNvPicPr>
          <p:nvPr/>
        </p:nvPicPr>
        <p:blipFill>
          <a:blip r:embed="rId10"/>
          <a:stretch>
            <a:fillRect/>
          </a:stretch>
        </p:blipFill>
        <p:spPr>
          <a:xfrm>
            <a:off x="4075501" y="1636586"/>
            <a:ext cx="2604559" cy="1458553"/>
          </a:xfrm>
          <a:prstGeom prst="rect">
            <a:avLst/>
          </a:prstGeom>
        </p:spPr>
      </p:pic>
      <p:pic>
        <p:nvPicPr>
          <p:cNvPr id="7" name="תמונה 6" descr="תמונה שמכילה חיה, יונק, קוף, ישיבה&#10;&#10;התיאור נוצר באופן אוטומטי">
            <a:extLst>
              <a:ext uri="{FF2B5EF4-FFF2-40B4-BE49-F238E27FC236}">
                <a16:creationId xmlns:a16="http://schemas.microsoft.com/office/drawing/2014/main" id="{8C230480-DC10-4730-B78C-7D034AF7BD4D}"/>
              </a:ext>
            </a:extLst>
          </p:cNvPr>
          <p:cNvPicPr>
            <a:picLocks noChangeAspect="1"/>
          </p:cNvPicPr>
          <p:nvPr/>
        </p:nvPicPr>
        <p:blipFill>
          <a:blip r:embed="rId11"/>
          <a:stretch>
            <a:fillRect/>
          </a:stretch>
        </p:blipFill>
        <p:spPr>
          <a:xfrm>
            <a:off x="6761308" y="3534523"/>
            <a:ext cx="2619375" cy="1743075"/>
          </a:xfrm>
          <a:prstGeom prst="rect">
            <a:avLst/>
          </a:prstGeom>
        </p:spPr>
      </p:pic>
      <p:sp>
        <p:nvSpPr>
          <p:cNvPr id="3" name="TextBox 2"/>
          <p:cNvSpPr txBox="1"/>
          <p:nvPr/>
        </p:nvSpPr>
        <p:spPr>
          <a:xfrm>
            <a:off x="2120853" y="2197686"/>
            <a:ext cx="1023418" cy="1477328"/>
          </a:xfrm>
          <a:prstGeom prst="rect">
            <a:avLst/>
          </a:prstGeom>
          <a:noFill/>
        </p:spPr>
        <p:txBody>
          <a:bodyPr wrap="square" rtlCol="0">
            <a:spAutoFit/>
          </a:bodyPr>
          <a:lstStyle/>
          <a:p>
            <a:r>
              <a:rPr lang="he-IL" sz="9000" b="1" dirty="0">
                <a:solidFill>
                  <a:schemeClr val="accent3">
                    <a:lumMod val="60000"/>
                    <a:lumOff val="40000"/>
                  </a:schemeClr>
                </a:solidFill>
              </a:rPr>
              <a:t>דֹ</a:t>
            </a:r>
            <a:endParaRPr lang="en-US" sz="9000" b="1" dirty="0">
              <a:solidFill>
                <a:schemeClr val="accent3">
                  <a:lumMod val="60000"/>
                  <a:lumOff val="40000"/>
                </a:schemeClr>
              </a:solidFill>
            </a:endParaRPr>
          </a:p>
        </p:txBody>
      </p:sp>
      <p:sp>
        <p:nvSpPr>
          <p:cNvPr id="4" name="TextBox 3"/>
          <p:cNvSpPr txBox="1"/>
          <p:nvPr/>
        </p:nvSpPr>
        <p:spPr>
          <a:xfrm>
            <a:off x="285750" y="2572996"/>
            <a:ext cx="971702" cy="1326125"/>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12">
            <a:clrChange>
              <a:clrFrom>
                <a:srgbClr val="000000"/>
              </a:clrFrom>
              <a:clrTo>
                <a:srgbClr val="000000">
                  <a:alpha val="0"/>
                </a:srgbClr>
              </a:clrTo>
            </a:clrChange>
          </a:blip>
          <a:stretch>
            <a:fillRect/>
          </a:stretch>
        </p:blipFill>
        <p:spPr>
          <a:xfrm>
            <a:off x="1847067" y="1936632"/>
            <a:ext cx="1657275" cy="1657275"/>
          </a:xfrm>
          <a:prstGeom prst="rect">
            <a:avLst/>
          </a:prstGeom>
        </p:spPr>
      </p:pic>
      <p:sp>
        <p:nvSpPr>
          <p:cNvPr id="20" name="TextBox 19"/>
          <p:cNvSpPr txBox="1"/>
          <p:nvPr/>
        </p:nvSpPr>
        <p:spPr>
          <a:xfrm>
            <a:off x="4769372" y="1653483"/>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מוֹ</a:t>
            </a:r>
            <a:endParaRPr lang="en-US" sz="9000" b="1" dirty="0">
              <a:solidFill>
                <a:schemeClr val="accent3">
                  <a:lumMod val="60000"/>
                  <a:lumOff val="40000"/>
                </a:schemeClr>
              </a:solidFill>
            </a:endParaRPr>
          </a:p>
        </p:txBody>
      </p:sp>
      <p:sp>
        <p:nvSpPr>
          <p:cNvPr id="29" name="TextBox 28"/>
          <p:cNvSpPr txBox="1"/>
          <p:nvPr/>
        </p:nvSpPr>
        <p:spPr>
          <a:xfrm>
            <a:off x="7671390" y="3593907"/>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קוֹ</a:t>
            </a:r>
            <a:endParaRPr lang="en-US" sz="9000" b="1" dirty="0">
              <a:solidFill>
                <a:schemeClr val="accent3">
                  <a:lumMod val="60000"/>
                  <a:lumOff val="40000"/>
                </a:schemeClr>
              </a:solidFill>
            </a:endParaRPr>
          </a:p>
        </p:txBody>
      </p:sp>
      <p:sp>
        <p:nvSpPr>
          <p:cNvPr id="31" name="TextBox 30"/>
          <p:cNvSpPr txBox="1"/>
          <p:nvPr/>
        </p:nvSpPr>
        <p:spPr>
          <a:xfrm>
            <a:off x="4789126" y="3348557"/>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דוֹ</a:t>
            </a:r>
            <a:endParaRPr lang="en-US" sz="9000" b="1" dirty="0">
              <a:solidFill>
                <a:schemeClr val="accent3">
                  <a:lumMod val="60000"/>
                  <a:lumOff val="40000"/>
                </a:schemeClr>
              </a:solidFill>
            </a:endParaRPr>
          </a:p>
        </p:txBody>
      </p:sp>
      <p:pic>
        <p:nvPicPr>
          <p:cNvPr id="26" name="Picture 25"/>
          <p:cNvPicPr>
            <a:picLocks noChangeAspect="1"/>
          </p:cNvPicPr>
          <p:nvPr/>
        </p:nvPicPr>
        <p:blipFill>
          <a:blip r:embed="rId12">
            <a:clrChange>
              <a:clrFrom>
                <a:srgbClr val="000000"/>
              </a:clrFrom>
              <a:clrTo>
                <a:srgbClr val="000000">
                  <a:alpha val="0"/>
                </a:srgbClr>
              </a:clrTo>
            </a:clrChange>
          </a:blip>
          <a:stretch>
            <a:fillRect/>
          </a:stretch>
        </p:blipFill>
        <p:spPr>
          <a:xfrm>
            <a:off x="4635391" y="1539047"/>
            <a:ext cx="1657275" cy="1657275"/>
          </a:xfrm>
          <a:prstGeom prst="rect">
            <a:avLst/>
          </a:prstGeom>
        </p:spPr>
      </p:pic>
      <p:pic>
        <p:nvPicPr>
          <p:cNvPr id="30" name="Picture 29"/>
          <p:cNvPicPr>
            <a:picLocks noChangeAspect="1"/>
          </p:cNvPicPr>
          <p:nvPr/>
        </p:nvPicPr>
        <p:blipFill>
          <a:blip r:embed="rId12">
            <a:clrChange>
              <a:clrFrom>
                <a:srgbClr val="000000"/>
              </a:clrFrom>
              <a:clrTo>
                <a:srgbClr val="000000">
                  <a:alpha val="0"/>
                </a:srgbClr>
              </a:clrTo>
            </a:clrChange>
          </a:blip>
          <a:stretch>
            <a:fillRect/>
          </a:stretch>
        </p:blipFill>
        <p:spPr>
          <a:xfrm>
            <a:off x="4611331" y="3379199"/>
            <a:ext cx="1657275" cy="1657275"/>
          </a:xfrm>
          <a:prstGeom prst="rect">
            <a:avLst/>
          </a:prstGeom>
        </p:spPr>
      </p:pic>
      <p:pic>
        <p:nvPicPr>
          <p:cNvPr id="32" name="Picture 31"/>
          <p:cNvPicPr>
            <a:picLocks noChangeAspect="1"/>
          </p:cNvPicPr>
          <p:nvPr/>
        </p:nvPicPr>
        <p:blipFill>
          <a:blip r:embed="rId12">
            <a:clrChange>
              <a:clrFrom>
                <a:srgbClr val="000000"/>
              </a:clrFrom>
              <a:clrTo>
                <a:srgbClr val="000000">
                  <a:alpha val="0"/>
                </a:srgbClr>
              </a:clrTo>
            </a:clrChange>
          </a:blip>
          <a:stretch>
            <a:fillRect/>
          </a:stretch>
        </p:blipFill>
        <p:spPr>
          <a:xfrm>
            <a:off x="7230706" y="3555575"/>
            <a:ext cx="1657275" cy="1657275"/>
          </a:xfrm>
          <a:prstGeom prst="rect">
            <a:avLst/>
          </a:prstGeom>
        </p:spPr>
      </p:pic>
      <p:sp>
        <p:nvSpPr>
          <p:cNvPr id="33" name="TextBox 32"/>
          <p:cNvSpPr txBox="1"/>
          <p:nvPr/>
        </p:nvSpPr>
        <p:spPr>
          <a:xfrm>
            <a:off x="7457980" y="5178473"/>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גוֹ</a:t>
            </a:r>
            <a:endParaRPr lang="en-US" sz="9000" b="1" dirty="0">
              <a:solidFill>
                <a:schemeClr val="accent3">
                  <a:lumMod val="60000"/>
                  <a:lumOff val="40000"/>
                </a:schemeClr>
              </a:solidFill>
            </a:endParaRPr>
          </a:p>
        </p:txBody>
      </p:sp>
      <p:pic>
        <p:nvPicPr>
          <p:cNvPr id="34" name="Picture 33"/>
          <p:cNvPicPr>
            <a:picLocks noChangeAspect="1"/>
          </p:cNvPicPr>
          <p:nvPr/>
        </p:nvPicPr>
        <p:blipFill>
          <a:blip r:embed="rId12">
            <a:clrChange>
              <a:clrFrom>
                <a:srgbClr val="000000"/>
              </a:clrFrom>
              <a:clrTo>
                <a:srgbClr val="000000">
                  <a:alpha val="0"/>
                </a:srgbClr>
              </a:clrTo>
            </a:clrChange>
          </a:blip>
          <a:stretch>
            <a:fillRect/>
          </a:stretch>
        </p:blipFill>
        <p:spPr>
          <a:xfrm>
            <a:off x="7273360" y="5278174"/>
            <a:ext cx="1657275" cy="1657275"/>
          </a:xfrm>
          <a:prstGeom prst="rect">
            <a:avLst/>
          </a:prstGeom>
        </p:spPr>
      </p:pic>
      <p:pic>
        <p:nvPicPr>
          <p:cNvPr id="9" name="תמונה 8" descr="תמונה שמכילה חיה, ציפור, חוץ, ישיבה&#10;&#10;התיאור נוצר באופן אוטומטי">
            <a:extLst>
              <a:ext uri="{FF2B5EF4-FFF2-40B4-BE49-F238E27FC236}">
                <a16:creationId xmlns:a16="http://schemas.microsoft.com/office/drawing/2014/main" id="{71FBB5A5-2228-4D01-AA5E-073CC75FB5E0}"/>
              </a:ext>
            </a:extLst>
          </p:cNvPr>
          <p:cNvPicPr>
            <a:picLocks noChangeAspect="1"/>
          </p:cNvPicPr>
          <p:nvPr/>
        </p:nvPicPr>
        <p:blipFill>
          <a:blip r:embed="rId13"/>
          <a:stretch>
            <a:fillRect/>
          </a:stretch>
        </p:blipFill>
        <p:spPr>
          <a:xfrm>
            <a:off x="6716718" y="1679297"/>
            <a:ext cx="2714625" cy="1685925"/>
          </a:xfrm>
          <a:prstGeom prst="rect">
            <a:avLst/>
          </a:prstGeom>
        </p:spPr>
      </p:pic>
      <p:sp>
        <p:nvSpPr>
          <p:cNvPr id="37" name="TextBox 36"/>
          <p:cNvSpPr txBox="1"/>
          <p:nvPr/>
        </p:nvSpPr>
        <p:spPr>
          <a:xfrm>
            <a:off x="7472971" y="1613568"/>
            <a:ext cx="1258052" cy="1477328"/>
          </a:xfrm>
          <a:prstGeom prst="rect">
            <a:avLst/>
          </a:prstGeom>
          <a:noFill/>
        </p:spPr>
        <p:txBody>
          <a:bodyPr wrap="square" rtlCol="0">
            <a:spAutoFit/>
          </a:bodyPr>
          <a:lstStyle/>
          <a:p>
            <a:r>
              <a:rPr lang="he-IL" sz="9000" b="1" dirty="0">
                <a:solidFill>
                  <a:schemeClr val="accent3">
                    <a:lumMod val="60000"/>
                    <a:lumOff val="40000"/>
                  </a:schemeClr>
                </a:solidFill>
              </a:rPr>
              <a:t>פּוֹ</a:t>
            </a:r>
            <a:endParaRPr lang="en-US" sz="9000" b="1" dirty="0">
              <a:solidFill>
                <a:schemeClr val="accent3">
                  <a:lumMod val="60000"/>
                  <a:lumOff val="40000"/>
                </a:schemeClr>
              </a:solidFill>
            </a:endParaRPr>
          </a:p>
        </p:txBody>
      </p:sp>
      <p:pic>
        <p:nvPicPr>
          <p:cNvPr id="36" name="Picture 35"/>
          <p:cNvPicPr>
            <a:picLocks noChangeAspect="1"/>
          </p:cNvPicPr>
          <p:nvPr/>
        </p:nvPicPr>
        <p:blipFill>
          <a:blip r:embed="rId12">
            <a:clrChange>
              <a:clrFrom>
                <a:srgbClr val="000000"/>
              </a:clrFrom>
              <a:clrTo>
                <a:srgbClr val="000000">
                  <a:alpha val="0"/>
                </a:srgbClr>
              </a:clrTo>
            </a:clrChange>
          </a:blip>
          <a:stretch>
            <a:fillRect/>
          </a:stretch>
        </p:blipFill>
        <p:spPr>
          <a:xfrm>
            <a:off x="7258368" y="1685670"/>
            <a:ext cx="1657275" cy="1657275"/>
          </a:xfrm>
          <a:prstGeom prst="rect">
            <a:avLst/>
          </a:prstGeom>
        </p:spPr>
      </p:pic>
      <p:sp>
        <p:nvSpPr>
          <p:cNvPr id="38" name="TextBox 37"/>
          <p:cNvSpPr txBox="1"/>
          <p:nvPr/>
        </p:nvSpPr>
        <p:spPr>
          <a:xfrm>
            <a:off x="4311652" y="4967726"/>
            <a:ext cx="1966957" cy="1477328"/>
          </a:xfrm>
          <a:prstGeom prst="rect">
            <a:avLst/>
          </a:prstGeom>
          <a:noFill/>
        </p:spPr>
        <p:txBody>
          <a:bodyPr wrap="square" rtlCol="0">
            <a:spAutoFit/>
          </a:bodyPr>
          <a:lstStyle/>
          <a:p>
            <a:pPr algn="ctr"/>
            <a:r>
              <a:rPr lang="he-IL" sz="9000" b="1" dirty="0" smtClean="0">
                <a:solidFill>
                  <a:schemeClr val="accent3">
                    <a:lumMod val="60000"/>
                    <a:lumOff val="40000"/>
                  </a:schemeClr>
                </a:solidFill>
              </a:rPr>
              <a:t>פָּ</a:t>
            </a:r>
            <a:endParaRPr lang="en-US" sz="9000" b="1" dirty="0">
              <a:solidFill>
                <a:schemeClr val="accent3">
                  <a:lumMod val="60000"/>
                  <a:lumOff val="40000"/>
                </a:schemeClr>
              </a:solidFill>
            </a:endParaRPr>
          </a:p>
        </p:txBody>
      </p:sp>
      <p:pic>
        <p:nvPicPr>
          <p:cNvPr id="39" name="תמונה 24" descr="תמונה שמכילה דשא, כלב, חוץ, יונק&#10;&#10;התיאור נוצר באופן אוטומטי">
            <a:extLst>
              <a:ext uri="{FF2B5EF4-FFF2-40B4-BE49-F238E27FC236}">
                <a16:creationId xmlns:a16="http://schemas.microsoft.com/office/drawing/2014/main" id="{C5495D5D-C1A5-462F-80BC-308981A60D15}"/>
              </a:ext>
            </a:extLst>
          </p:cNvPr>
          <p:cNvPicPr>
            <a:picLocks noChangeAspect="1"/>
          </p:cNvPicPr>
          <p:nvPr/>
        </p:nvPicPr>
        <p:blipFill>
          <a:blip r:embed="rId14"/>
          <a:stretch>
            <a:fillRect/>
          </a:stretch>
        </p:blipFill>
        <p:spPr>
          <a:xfrm>
            <a:off x="9431343" y="3906468"/>
            <a:ext cx="2619375" cy="1752600"/>
          </a:xfrm>
          <a:prstGeom prst="rect">
            <a:avLst/>
          </a:prstGeom>
        </p:spPr>
      </p:pic>
      <p:sp>
        <p:nvSpPr>
          <p:cNvPr id="40" name="TextBox 39"/>
          <p:cNvSpPr txBox="1"/>
          <p:nvPr/>
        </p:nvSpPr>
        <p:spPr>
          <a:xfrm>
            <a:off x="9967747" y="3976059"/>
            <a:ext cx="1966957" cy="1477328"/>
          </a:xfrm>
          <a:prstGeom prst="rect">
            <a:avLst/>
          </a:prstGeom>
          <a:noFill/>
        </p:spPr>
        <p:txBody>
          <a:bodyPr wrap="square" rtlCol="0">
            <a:spAutoFit/>
          </a:bodyPr>
          <a:lstStyle/>
          <a:p>
            <a:pPr algn="ctr"/>
            <a:r>
              <a:rPr lang="he-IL" sz="9000" b="1" dirty="0" smtClean="0">
                <a:solidFill>
                  <a:schemeClr val="accent3">
                    <a:lumMod val="60000"/>
                    <a:lumOff val="40000"/>
                  </a:schemeClr>
                </a:solidFill>
              </a:rPr>
              <a:t>כֶּ</a:t>
            </a:r>
            <a:endParaRPr lang="en-US" sz="9000" b="1" dirty="0">
              <a:solidFill>
                <a:schemeClr val="accent3">
                  <a:lumMod val="60000"/>
                  <a:lumOff val="40000"/>
                </a:schemeClr>
              </a:solidFill>
            </a:endParaRPr>
          </a:p>
        </p:txBody>
      </p:sp>
      <p:pic>
        <p:nvPicPr>
          <p:cNvPr id="41" name="תמונה 40" descr="תמונה שמכילה חתול, ישיבה, חיה, יונק&#10;&#10;התיאור נוצר באופן אוטומטי">
            <a:extLst>
              <a:ext uri="{FF2B5EF4-FFF2-40B4-BE49-F238E27FC236}">
                <a16:creationId xmlns:a16="http://schemas.microsoft.com/office/drawing/2014/main" id="{34CD21F8-E25E-472C-91F3-4DA7F9B29B13}"/>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100000">
                        <a14:backgroundMark x1="17818" y1="39344" x2="17818" y2="39344"/>
                      </a14:backgroundRemoval>
                    </a14:imgEffect>
                  </a14:imgLayer>
                </a14:imgProps>
              </a:ext>
            </a:extLst>
          </a:blip>
          <a:stretch>
            <a:fillRect/>
          </a:stretch>
        </p:blipFill>
        <p:spPr>
          <a:xfrm>
            <a:off x="940684" y="4406060"/>
            <a:ext cx="3064913" cy="2039561"/>
          </a:xfrm>
          <a:prstGeom prst="rect">
            <a:avLst/>
          </a:prstGeom>
        </p:spPr>
      </p:pic>
      <p:sp>
        <p:nvSpPr>
          <p:cNvPr id="42" name="TextBox 41"/>
          <p:cNvSpPr txBox="1"/>
          <p:nvPr/>
        </p:nvSpPr>
        <p:spPr>
          <a:xfrm>
            <a:off x="2127002" y="4775421"/>
            <a:ext cx="1966957" cy="1477328"/>
          </a:xfrm>
          <a:prstGeom prst="rect">
            <a:avLst/>
          </a:prstGeom>
          <a:noFill/>
        </p:spPr>
        <p:txBody>
          <a:bodyPr wrap="square" rtlCol="0">
            <a:spAutoFit/>
          </a:bodyPr>
          <a:lstStyle/>
          <a:p>
            <a:r>
              <a:rPr lang="he-IL" sz="9000" b="1" dirty="0">
                <a:solidFill>
                  <a:schemeClr val="accent3">
                    <a:lumMod val="60000"/>
                    <a:lumOff val="40000"/>
                  </a:schemeClr>
                </a:solidFill>
              </a:rPr>
              <a:t>תוּ</a:t>
            </a:r>
            <a:endParaRPr lang="en-US" sz="9000" b="1" dirty="0">
              <a:solidFill>
                <a:schemeClr val="accent3">
                  <a:lumMod val="60000"/>
                  <a:lumOff val="40000"/>
                </a:schemeClr>
              </a:solidFill>
            </a:endParaRPr>
          </a:p>
        </p:txBody>
      </p:sp>
      <p:pic>
        <p:nvPicPr>
          <p:cNvPr id="43" name="תמונה 42" descr="תמונה שמכילה יונק, חיה, סוס, חום&#10;&#10;התיאור נוצר באופן אוטומטי">
            <a:extLst>
              <a:ext uri="{FF2B5EF4-FFF2-40B4-BE49-F238E27FC236}">
                <a16:creationId xmlns:a16="http://schemas.microsoft.com/office/drawing/2014/main" id="{F329D732-DEC6-41AA-A00A-F334FCFF0340}"/>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1778" b="100000" l="0" r="100000">
                        <a14:backgroundMark x1="77333" y1="71556" x2="77333" y2="71556"/>
                      </a14:backgroundRemoval>
                    </a14:imgEffect>
                  </a14:imgLayer>
                </a14:imgProps>
              </a:ext>
            </a:extLst>
          </a:blip>
          <a:stretch>
            <a:fillRect/>
          </a:stretch>
        </p:blipFill>
        <p:spPr>
          <a:xfrm>
            <a:off x="9825036" y="1668462"/>
            <a:ext cx="2143125" cy="2143125"/>
          </a:xfrm>
          <a:prstGeom prst="rect">
            <a:avLst/>
          </a:prstGeom>
        </p:spPr>
      </p:pic>
      <p:sp>
        <p:nvSpPr>
          <p:cNvPr id="44" name="TextBox 43"/>
          <p:cNvSpPr txBox="1"/>
          <p:nvPr/>
        </p:nvSpPr>
        <p:spPr>
          <a:xfrm>
            <a:off x="10267572" y="1752070"/>
            <a:ext cx="1258052" cy="1477328"/>
          </a:xfrm>
          <a:prstGeom prst="rect">
            <a:avLst/>
          </a:prstGeom>
          <a:noFill/>
        </p:spPr>
        <p:txBody>
          <a:bodyPr wrap="square" rtlCol="0">
            <a:spAutoFit/>
          </a:bodyPr>
          <a:lstStyle/>
          <a:p>
            <a:r>
              <a:rPr lang="he-IL" sz="9000" b="1" dirty="0" err="1">
                <a:solidFill>
                  <a:schemeClr val="accent3">
                    <a:lumMod val="60000"/>
                    <a:lumOff val="40000"/>
                  </a:schemeClr>
                </a:solidFill>
              </a:rPr>
              <a:t>סו</a:t>
            </a:r>
            <a:r>
              <a:rPr lang="he-IL" sz="9000" b="1" dirty="0">
                <a:solidFill>
                  <a:schemeClr val="accent3">
                    <a:lumMod val="60000"/>
                    <a:lumOff val="40000"/>
                  </a:schemeClr>
                </a:solidFill>
              </a:rPr>
              <a:t>ּ</a:t>
            </a:r>
            <a:endParaRPr lang="en-US" sz="9000" b="1" dirty="0">
              <a:solidFill>
                <a:schemeClr val="accent3">
                  <a:lumMod val="60000"/>
                  <a:lumOff val="40000"/>
                </a:schemeClr>
              </a:solidFill>
            </a:endParaRPr>
          </a:p>
        </p:txBody>
      </p:sp>
    </p:spTree>
    <p:extLst>
      <p:ext uri="{BB962C8B-B14F-4D97-AF65-F5344CB8AC3E}">
        <p14:creationId xmlns:p14="http://schemas.microsoft.com/office/powerpoint/2010/main" val="276387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870204" y="606564"/>
            <a:ext cx="10451592" cy="1325563"/>
          </a:xfrm>
        </p:spPr>
        <p:txBody>
          <a:bodyPr vert="horz" lIns="91440" tIns="45720" rIns="91440" bIns="45720" rtlCol="0" anchor="ctr">
            <a:normAutofit/>
          </a:bodyPr>
          <a:lstStyle/>
          <a:p>
            <a:r>
              <a:rPr lang="he-IL" sz="5400" b="1" dirty="0"/>
              <a:t>מִי יִיכָּנֵס אֶל גַן הַחַיוֹת?</a:t>
            </a:r>
            <a:endParaRPr lang="en-US" sz="5400" b="1" kern="1200" dirty="0">
              <a:latin typeface="+mj-lt"/>
              <a:ea typeface="+mj-ea"/>
              <a:cs typeface="+mn-cs"/>
            </a:endParaRPr>
          </a:p>
        </p:txBody>
      </p:sp>
      <p:sp>
        <p:nvSpPr>
          <p:cNvPr id="26" name="Rectangle 25">
            <a:extLst>
              <a:ext uri="{FF2B5EF4-FFF2-40B4-BE49-F238E27FC236}">
                <a16:creationId xmlns:a16="http://schemas.microsoft.com/office/drawing/2014/main" id="{A5711A0E-A428-4ED1-96CB-33D69FD842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8A9C78DC-00E4-CC4A-B3DA-C9C5903C467E}"/>
              </a:ext>
            </a:extLst>
          </p:cNvPr>
          <p:cNvPicPr>
            <a:picLocks noChangeAspect="1"/>
          </p:cNvPicPr>
          <p:nvPr/>
        </p:nvPicPr>
        <p:blipFill>
          <a:blip r:embed="rId3"/>
          <a:stretch>
            <a:fillRect/>
          </a:stretch>
        </p:blipFill>
        <p:spPr>
          <a:xfrm>
            <a:off x="6451731" y="4370319"/>
            <a:ext cx="1539875" cy="1627188"/>
          </a:xfrm>
          <a:prstGeom prst="rect">
            <a:avLst/>
          </a:prstGeom>
        </p:spPr>
      </p:pic>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1168400" y="2427288"/>
            <a:ext cx="1733550" cy="1827213"/>
          </a:xfrm>
          <a:prstGeom prst="rect">
            <a:avLst/>
          </a:prstGeom>
        </p:spPr>
      </p:pic>
      <p:pic>
        <p:nvPicPr>
          <p:cNvPr id="11" name="תמונה 10" descr="תמונה שמכילה חיה, ציפור, עוף&#10;&#10;התיאור נוצר באופן אוטומטי">
            <a:extLst>
              <a:ext uri="{FF2B5EF4-FFF2-40B4-BE49-F238E27FC236}">
                <a16:creationId xmlns:a16="http://schemas.microsoft.com/office/drawing/2014/main" id="{7680BA84-5519-46B3-B7A3-A2D5E3D8415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7619" l="0" r="98667">
                        <a14:backgroundMark x1="82333" y1="49405" x2="82333" y2="49405"/>
                      </a14:backgroundRemoval>
                    </a14:imgEffect>
                  </a14:imgLayer>
                </a14:imgProps>
              </a:ext>
            </a:extLst>
          </a:blip>
          <a:stretch>
            <a:fillRect/>
          </a:stretch>
        </p:blipFill>
        <p:spPr>
          <a:xfrm>
            <a:off x="8153400" y="4391025"/>
            <a:ext cx="2870200" cy="1571625"/>
          </a:xfrm>
          <a:prstGeom prst="rect">
            <a:avLst/>
          </a:prstGeom>
        </p:spPr>
      </p:pic>
      <p:pic>
        <p:nvPicPr>
          <p:cNvPr id="15" name="תמונה 14" descr="תמונה שמכילה דוב, חוץ, חיה, יונק&#10;&#10;התיאור נוצר באופן אוטומטי">
            <a:extLst>
              <a:ext uri="{FF2B5EF4-FFF2-40B4-BE49-F238E27FC236}">
                <a16:creationId xmlns:a16="http://schemas.microsoft.com/office/drawing/2014/main" id="{97B95F33-D189-4067-BCCB-792BD55555C6}"/>
              </a:ext>
            </a:extLst>
          </p:cNvPr>
          <p:cNvPicPr>
            <a:picLocks noChangeAspect="1"/>
          </p:cNvPicPr>
          <p:nvPr/>
        </p:nvPicPr>
        <p:blipFill>
          <a:blip r:embed="rId7"/>
          <a:stretch>
            <a:fillRect/>
          </a:stretch>
        </p:blipFill>
        <p:spPr>
          <a:xfrm>
            <a:off x="2982913" y="2427288"/>
            <a:ext cx="2219325" cy="1827213"/>
          </a:xfrm>
          <a:prstGeom prst="rect">
            <a:avLst/>
          </a:prstGeom>
        </p:spPr>
      </p:pic>
      <p:pic>
        <p:nvPicPr>
          <p:cNvPr id="17" name="תמונה 16" descr="תמונה שמכילה מים, חוץ, יונק, חיה&#10;&#10;התיאור נוצר באופן אוטומטי">
            <a:extLst>
              <a:ext uri="{FF2B5EF4-FFF2-40B4-BE49-F238E27FC236}">
                <a16:creationId xmlns:a16="http://schemas.microsoft.com/office/drawing/2014/main" id="{407C1FFD-782D-4322-B3A9-0C55CDFCC25B}"/>
              </a:ext>
            </a:extLst>
          </p:cNvPr>
          <p:cNvPicPr>
            <a:picLocks noChangeAspect="1"/>
          </p:cNvPicPr>
          <p:nvPr/>
        </p:nvPicPr>
        <p:blipFill>
          <a:blip r:embed="rId8"/>
          <a:stretch>
            <a:fillRect/>
          </a:stretch>
        </p:blipFill>
        <p:spPr>
          <a:xfrm>
            <a:off x="5842000" y="4335463"/>
            <a:ext cx="2228850" cy="1627188"/>
          </a:xfrm>
          <a:prstGeom prst="rect">
            <a:avLst/>
          </a:prstGeom>
        </p:spPr>
      </p:pic>
      <p:pic>
        <p:nvPicPr>
          <p:cNvPr id="21" name="תמונה 20" descr="תמונה שמכילה חיה, דשא, יונק, חוץ&#10;&#10;התיאור נוצר באופן אוטומטי">
            <a:extLst>
              <a:ext uri="{FF2B5EF4-FFF2-40B4-BE49-F238E27FC236}">
                <a16:creationId xmlns:a16="http://schemas.microsoft.com/office/drawing/2014/main" id="{957C42B1-420E-4DCD-B930-EC0EDCD74634}"/>
              </a:ext>
            </a:extLst>
          </p:cNvPr>
          <p:cNvPicPr>
            <a:picLocks noChangeAspect="1"/>
          </p:cNvPicPr>
          <p:nvPr/>
        </p:nvPicPr>
        <p:blipFill>
          <a:blip r:embed="rId9"/>
          <a:stretch>
            <a:fillRect/>
          </a:stretch>
        </p:blipFill>
        <p:spPr>
          <a:xfrm>
            <a:off x="1168400" y="4335463"/>
            <a:ext cx="2970213" cy="1627188"/>
          </a:xfrm>
          <a:prstGeom prst="rect">
            <a:avLst/>
          </a:prstGeom>
        </p:spPr>
      </p:pic>
      <p:pic>
        <p:nvPicPr>
          <p:cNvPr id="7" name="תמונה 6" descr="תמונה שמכילה חיה, יונק, קוף, ישיבה&#10;&#10;התיאור נוצר באופן אוטומטי">
            <a:extLst>
              <a:ext uri="{FF2B5EF4-FFF2-40B4-BE49-F238E27FC236}">
                <a16:creationId xmlns:a16="http://schemas.microsoft.com/office/drawing/2014/main" id="{8C230480-DC10-4730-B78C-7D034AF7BD4D}"/>
              </a:ext>
            </a:extLst>
          </p:cNvPr>
          <p:cNvPicPr>
            <a:picLocks noChangeAspect="1"/>
          </p:cNvPicPr>
          <p:nvPr/>
        </p:nvPicPr>
        <p:blipFill>
          <a:blip r:embed="rId10"/>
          <a:stretch>
            <a:fillRect/>
          </a:stretch>
        </p:blipFill>
        <p:spPr>
          <a:xfrm>
            <a:off x="8153400" y="2427288"/>
            <a:ext cx="2870200" cy="1882775"/>
          </a:xfrm>
          <a:prstGeom prst="rect">
            <a:avLst/>
          </a:prstGeom>
        </p:spPr>
      </p:pic>
      <p:pic>
        <p:nvPicPr>
          <p:cNvPr id="3" name="תמונה 2" descr="תמונה שמכילה חיה, ציפור, חוץ, ישיבה&#10;&#10;התיאור נוצר באופן אוטומטי">
            <a:extLst>
              <a:ext uri="{FF2B5EF4-FFF2-40B4-BE49-F238E27FC236}">
                <a16:creationId xmlns:a16="http://schemas.microsoft.com/office/drawing/2014/main" id="{E6603A47-E615-4054-82E1-B15ABF7109DF}"/>
              </a:ext>
            </a:extLst>
          </p:cNvPr>
          <p:cNvPicPr>
            <a:picLocks noChangeAspect="1"/>
          </p:cNvPicPr>
          <p:nvPr/>
        </p:nvPicPr>
        <p:blipFill>
          <a:blip r:embed="rId11"/>
          <a:stretch>
            <a:fillRect/>
          </a:stretch>
        </p:blipFill>
        <p:spPr>
          <a:xfrm>
            <a:off x="5276981" y="2497931"/>
            <a:ext cx="2714625" cy="1685925"/>
          </a:xfrm>
          <a:prstGeom prst="rect">
            <a:avLst/>
          </a:prstGeom>
        </p:spPr>
      </p:pic>
      <p:sp>
        <p:nvSpPr>
          <p:cNvPr id="2" name="TextBox 1"/>
          <p:cNvSpPr txBox="1"/>
          <p:nvPr/>
        </p:nvSpPr>
        <p:spPr>
          <a:xfrm>
            <a:off x="8557377" y="2349823"/>
            <a:ext cx="2385391" cy="707886"/>
          </a:xfrm>
          <a:prstGeom prst="rect">
            <a:avLst/>
          </a:prstGeom>
          <a:noFill/>
        </p:spPr>
        <p:txBody>
          <a:bodyPr wrap="square" rtlCol="0">
            <a:spAutoFit/>
          </a:bodyPr>
          <a:lstStyle/>
          <a:p>
            <a:pPr algn="r" rtl="1"/>
            <a:r>
              <a:rPr lang="he-IL" sz="4000" dirty="0">
                <a:solidFill>
                  <a:schemeClr val="accent3">
                    <a:lumMod val="20000"/>
                    <a:lumOff val="80000"/>
                  </a:schemeClr>
                </a:solidFill>
              </a:rPr>
              <a:t>קוֹף</a:t>
            </a:r>
            <a:endParaRPr lang="en-US" sz="4000" dirty="0">
              <a:solidFill>
                <a:schemeClr val="accent3">
                  <a:lumMod val="20000"/>
                  <a:lumOff val="80000"/>
                </a:schemeClr>
              </a:solidFill>
            </a:endParaRPr>
          </a:p>
        </p:txBody>
      </p:sp>
      <p:sp>
        <p:nvSpPr>
          <p:cNvPr id="13" name="TextBox 12"/>
          <p:cNvSpPr txBox="1"/>
          <p:nvPr/>
        </p:nvSpPr>
        <p:spPr>
          <a:xfrm>
            <a:off x="4092575" y="3087373"/>
            <a:ext cx="2385391" cy="707886"/>
          </a:xfrm>
          <a:prstGeom prst="rect">
            <a:avLst/>
          </a:prstGeom>
          <a:noFill/>
        </p:spPr>
        <p:txBody>
          <a:bodyPr wrap="square" rtlCol="0">
            <a:spAutoFit/>
          </a:bodyPr>
          <a:lstStyle/>
          <a:p>
            <a:pPr algn="r" rtl="1"/>
            <a:r>
              <a:rPr lang="he-IL" sz="4000" dirty="0" err="1">
                <a:solidFill>
                  <a:schemeClr val="accent3">
                    <a:lumMod val="20000"/>
                    <a:lumOff val="80000"/>
                  </a:schemeClr>
                </a:solidFill>
              </a:rPr>
              <a:t>צִיפּוֺר</a:t>
            </a:r>
            <a:endParaRPr lang="en-US" sz="3600" dirty="0">
              <a:solidFill>
                <a:schemeClr val="accent3">
                  <a:lumMod val="20000"/>
                  <a:lumOff val="80000"/>
                </a:schemeClr>
              </a:solidFill>
            </a:endParaRPr>
          </a:p>
        </p:txBody>
      </p:sp>
      <p:sp>
        <p:nvSpPr>
          <p:cNvPr id="14" name="TextBox 13"/>
          <p:cNvSpPr txBox="1"/>
          <p:nvPr/>
        </p:nvSpPr>
        <p:spPr>
          <a:xfrm>
            <a:off x="1783997" y="3548369"/>
            <a:ext cx="2385391" cy="646331"/>
          </a:xfrm>
          <a:prstGeom prst="rect">
            <a:avLst/>
          </a:prstGeom>
          <a:noFill/>
        </p:spPr>
        <p:txBody>
          <a:bodyPr wrap="square" rtlCol="0">
            <a:spAutoFit/>
          </a:bodyPr>
          <a:lstStyle/>
          <a:p>
            <a:pPr algn="r" rtl="1"/>
            <a:r>
              <a:rPr lang="he-IL" sz="3600" dirty="0">
                <a:solidFill>
                  <a:schemeClr val="accent3">
                    <a:lumMod val="20000"/>
                    <a:lumOff val="80000"/>
                  </a:schemeClr>
                </a:solidFill>
              </a:rPr>
              <a:t>דֹב</a:t>
            </a:r>
            <a:endParaRPr lang="en-US" sz="3600" dirty="0">
              <a:solidFill>
                <a:schemeClr val="accent3">
                  <a:lumMod val="20000"/>
                  <a:lumOff val="80000"/>
                </a:schemeClr>
              </a:solidFill>
            </a:endParaRPr>
          </a:p>
        </p:txBody>
      </p:sp>
      <p:sp>
        <p:nvSpPr>
          <p:cNvPr id="16" name="TextBox 15"/>
          <p:cNvSpPr txBox="1"/>
          <p:nvPr/>
        </p:nvSpPr>
        <p:spPr>
          <a:xfrm>
            <a:off x="1698894" y="5295417"/>
            <a:ext cx="2385391" cy="707886"/>
          </a:xfrm>
          <a:prstGeom prst="rect">
            <a:avLst/>
          </a:prstGeom>
          <a:noFill/>
        </p:spPr>
        <p:txBody>
          <a:bodyPr wrap="square" rtlCol="0">
            <a:spAutoFit/>
          </a:bodyPr>
          <a:lstStyle/>
          <a:p>
            <a:pPr algn="r" rtl="1"/>
            <a:r>
              <a:rPr lang="he-IL" sz="4000" dirty="0">
                <a:solidFill>
                  <a:schemeClr val="accent3">
                    <a:lumMod val="20000"/>
                    <a:lumOff val="80000"/>
                  </a:schemeClr>
                </a:solidFill>
              </a:rPr>
              <a:t>חֲמוֹר</a:t>
            </a:r>
            <a:endParaRPr lang="en-US" sz="3600" dirty="0">
              <a:solidFill>
                <a:schemeClr val="accent3">
                  <a:lumMod val="20000"/>
                  <a:lumOff val="80000"/>
                </a:schemeClr>
              </a:solidFill>
            </a:endParaRPr>
          </a:p>
        </p:txBody>
      </p:sp>
      <p:sp>
        <p:nvSpPr>
          <p:cNvPr id="18" name="TextBox 17"/>
          <p:cNvSpPr txBox="1"/>
          <p:nvPr/>
        </p:nvSpPr>
        <p:spPr>
          <a:xfrm>
            <a:off x="4709727" y="5284596"/>
            <a:ext cx="2385391" cy="707886"/>
          </a:xfrm>
          <a:prstGeom prst="rect">
            <a:avLst/>
          </a:prstGeom>
          <a:noFill/>
        </p:spPr>
        <p:txBody>
          <a:bodyPr wrap="square" rtlCol="0">
            <a:spAutoFit/>
          </a:bodyPr>
          <a:lstStyle/>
          <a:p>
            <a:pPr algn="r" rtl="1"/>
            <a:r>
              <a:rPr lang="he-IL" sz="4000">
                <a:solidFill>
                  <a:schemeClr val="accent3">
                    <a:lumMod val="20000"/>
                    <a:lumOff val="80000"/>
                  </a:schemeClr>
                </a:solidFill>
              </a:rPr>
              <a:t>דוֹלְפִין</a:t>
            </a:r>
            <a:endParaRPr lang="en-US" sz="3600" dirty="0">
              <a:solidFill>
                <a:schemeClr val="accent3">
                  <a:lumMod val="20000"/>
                  <a:lumOff val="80000"/>
                </a:schemeClr>
              </a:solidFill>
            </a:endParaRPr>
          </a:p>
        </p:txBody>
      </p:sp>
      <p:sp>
        <p:nvSpPr>
          <p:cNvPr id="19" name="TextBox 18"/>
          <p:cNvSpPr txBox="1"/>
          <p:nvPr/>
        </p:nvSpPr>
        <p:spPr>
          <a:xfrm>
            <a:off x="8805735" y="5336777"/>
            <a:ext cx="2385391" cy="707886"/>
          </a:xfrm>
          <a:prstGeom prst="rect">
            <a:avLst/>
          </a:prstGeom>
          <a:noFill/>
        </p:spPr>
        <p:txBody>
          <a:bodyPr wrap="square" rtlCol="0">
            <a:spAutoFit/>
          </a:bodyPr>
          <a:lstStyle/>
          <a:p>
            <a:pPr algn="r" rtl="1"/>
            <a:r>
              <a:rPr lang="he-IL" sz="4000" dirty="0">
                <a:solidFill>
                  <a:schemeClr val="tx2"/>
                </a:solidFill>
              </a:rPr>
              <a:t>תַרְנְגוֹל</a:t>
            </a:r>
            <a:endParaRPr lang="en-US" sz="3600" dirty="0">
              <a:solidFill>
                <a:schemeClr val="tx2"/>
              </a:solidFill>
            </a:endParaRPr>
          </a:p>
        </p:txBody>
      </p:sp>
    </p:spTree>
    <p:extLst>
      <p:ext uri="{BB962C8B-B14F-4D97-AF65-F5344CB8AC3E}">
        <p14:creationId xmlns:p14="http://schemas.microsoft.com/office/powerpoint/2010/main" val="29695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588034-4928-5C48-B07A-C49A1C8E17F2}"/>
              </a:ext>
            </a:extLst>
          </p:cNvPr>
          <p:cNvPicPr>
            <a:picLocks noChangeAspect="1"/>
          </p:cNvPicPr>
          <p:nvPr/>
        </p:nvPicPr>
        <p:blipFill>
          <a:blip r:embed="rId3"/>
          <a:stretch>
            <a:fillRect/>
          </a:stretch>
        </p:blipFill>
        <p:spPr>
          <a:xfrm rot="5400000">
            <a:off x="-831683" y="1788395"/>
            <a:ext cx="2288013" cy="2973758"/>
          </a:xfrm>
          <a:prstGeom prst="rect">
            <a:avLst/>
          </a:prstGeom>
        </p:spPr>
      </p:pic>
      <p:pic>
        <p:nvPicPr>
          <p:cNvPr id="14" name="Picture 13">
            <a:extLst>
              <a:ext uri="{FF2B5EF4-FFF2-40B4-BE49-F238E27FC236}">
                <a16:creationId xmlns:a16="http://schemas.microsoft.com/office/drawing/2014/main" id="{8B1AB924-977B-C94D-87F0-9032B541A355}"/>
              </a:ext>
            </a:extLst>
          </p:cNvPr>
          <p:cNvPicPr>
            <a:picLocks noChangeAspect="1"/>
          </p:cNvPicPr>
          <p:nvPr/>
        </p:nvPicPr>
        <p:blipFill>
          <a:blip r:embed="rId4"/>
          <a:stretch>
            <a:fillRect/>
          </a:stretch>
        </p:blipFill>
        <p:spPr>
          <a:xfrm>
            <a:off x="10818461" y="5942694"/>
            <a:ext cx="1047545" cy="550181"/>
          </a:xfrm>
          <a:prstGeom prst="rect">
            <a:avLst/>
          </a:prstGeom>
        </p:spPr>
      </p:pic>
      <p:sp>
        <p:nvSpPr>
          <p:cNvPr id="6" name="TextBox 5"/>
          <p:cNvSpPr txBox="1"/>
          <p:nvPr/>
        </p:nvSpPr>
        <p:spPr>
          <a:xfrm>
            <a:off x="9061912" y="1535590"/>
            <a:ext cx="1769711" cy="1323439"/>
          </a:xfrm>
          <a:prstGeom prst="rect">
            <a:avLst/>
          </a:prstGeom>
          <a:solidFill>
            <a:schemeClr val="bg1"/>
          </a:solidFill>
        </p:spPr>
        <p:txBody>
          <a:bodyPr wrap="square" rtlCol="0">
            <a:spAutoFit/>
          </a:bodyPr>
          <a:lstStyle/>
          <a:p>
            <a:pPr algn="ctr"/>
            <a:r>
              <a:rPr lang="he-IL" sz="8000" b="1" dirty="0" err="1"/>
              <a:t>שו</a:t>
            </a:r>
            <a:r>
              <a:rPr lang="he-IL" sz="8000" b="1" dirty="0"/>
              <a:t>ֹ</a:t>
            </a:r>
            <a:endParaRPr lang="en-US" b="1" dirty="0"/>
          </a:p>
        </p:txBody>
      </p:sp>
      <p:sp>
        <p:nvSpPr>
          <p:cNvPr id="9" name="TextBox 8"/>
          <p:cNvSpPr txBox="1"/>
          <p:nvPr/>
        </p:nvSpPr>
        <p:spPr>
          <a:xfrm>
            <a:off x="9061911" y="3182194"/>
            <a:ext cx="1769711" cy="1323439"/>
          </a:xfrm>
          <a:prstGeom prst="rect">
            <a:avLst/>
          </a:prstGeom>
          <a:solidFill>
            <a:schemeClr val="bg1"/>
          </a:solidFill>
        </p:spPr>
        <p:txBody>
          <a:bodyPr wrap="square" rtlCol="0">
            <a:spAutoFit/>
          </a:bodyPr>
          <a:lstStyle/>
          <a:p>
            <a:pPr algn="ctr"/>
            <a:r>
              <a:rPr lang="he-IL" sz="8000" b="1" dirty="0"/>
              <a:t>לוֹ</a:t>
            </a:r>
            <a:endParaRPr lang="en-US" b="1" dirty="0"/>
          </a:p>
        </p:txBody>
      </p:sp>
      <p:sp>
        <p:nvSpPr>
          <p:cNvPr id="10" name="TextBox 9"/>
          <p:cNvSpPr txBox="1"/>
          <p:nvPr/>
        </p:nvSpPr>
        <p:spPr>
          <a:xfrm>
            <a:off x="9061912" y="4811685"/>
            <a:ext cx="1769711" cy="1323439"/>
          </a:xfrm>
          <a:prstGeom prst="rect">
            <a:avLst/>
          </a:prstGeom>
          <a:solidFill>
            <a:schemeClr val="bg1"/>
          </a:solidFill>
        </p:spPr>
        <p:txBody>
          <a:bodyPr wrap="square" rtlCol="0">
            <a:spAutoFit/>
          </a:bodyPr>
          <a:lstStyle/>
          <a:p>
            <a:pPr algn="ctr"/>
            <a:r>
              <a:rPr lang="he-IL" sz="8000" b="1" dirty="0"/>
              <a:t>קוֹ</a:t>
            </a:r>
            <a:endParaRPr lang="en-US" b="1" dirty="0"/>
          </a:p>
        </p:txBody>
      </p:sp>
      <p:sp>
        <p:nvSpPr>
          <p:cNvPr id="11" name="TextBox 10"/>
          <p:cNvSpPr txBox="1"/>
          <p:nvPr/>
        </p:nvSpPr>
        <p:spPr>
          <a:xfrm>
            <a:off x="4993136" y="708018"/>
            <a:ext cx="3057889" cy="1107996"/>
          </a:xfrm>
          <a:prstGeom prst="rect">
            <a:avLst/>
          </a:prstGeom>
          <a:solidFill>
            <a:schemeClr val="bg1"/>
          </a:solidFill>
        </p:spPr>
        <p:txBody>
          <a:bodyPr wrap="square" rtlCol="0">
            <a:spAutoFit/>
          </a:bodyPr>
          <a:lstStyle/>
          <a:p>
            <a:pPr algn="ctr"/>
            <a:r>
              <a:rPr lang="he-IL" sz="6600" dirty="0"/>
              <a:t>_ פָר</a:t>
            </a:r>
            <a:endParaRPr lang="en-US" sz="1400" dirty="0"/>
          </a:p>
        </p:txBody>
      </p:sp>
      <p:sp>
        <p:nvSpPr>
          <p:cNvPr id="12" name="TextBox 11"/>
          <p:cNvSpPr txBox="1"/>
          <p:nvPr/>
        </p:nvSpPr>
        <p:spPr>
          <a:xfrm>
            <a:off x="4993135" y="1945106"/>
            <a:ext cx="3057889" cy="1107996"/>
          </a:xfrm>
          <a:prstGeom prst="rect">
            <a:avLst/>
          </a:prstGeom>
          <a:solidFill>
            <a:schemeClr val="bg1"/>
          </a:solidFill>
        </p:spPr>
        <p:txBody>
          <a:bodyPr wrap="square" rtlCol="0">
            <a:spAutoFit/>
          </a:bodyPr>
          <a:lstStyle/>
          <a:p>
            <a:pPr algn="ctr"/>
            <a:r>
              <a:rPr lang="he-IL" sz="6600" dirty="0"/>
              <a:t>חָ _ ן</a:t>
            </a:r>
            <a:endParaRPr lang="en-US" sz="1400" dirty="0"/>
          </a:p>
        </p:txBody>
      </p:sp>
      <p:sp>
        <p:nvSpPr>
          <p:cNvPr id="13" name="TextBox 12"/>
          <p:cNvSpPr txBox="1"/>
          <p:nvPr/>
        </p:nvSpPr>
        <p:spPr>
          <a:xfrm>
            <a:off x="4993136" y="3182194"/>
            <a:ext cx="3057889" cy="1107996"/>
          </a:xfrm>
          <a:prstGeom prst="rect">
            <a:avLst/>
          </a:prstGeom>
          <a:solidFill>
            <a:schemeClr val="bg1"/>
          </a:solidFill>
        </p:spPr>
        <p:txBody>
          <a:bodyPr wrap="square" rtlCol="0">
            <a:spAutoFit/>
          </a:bodyPr>
          <a:lstStyle/>
          <a:p>
            <a:pPr algn="ctr"/>
            <a:r>
              <a:rPr lang="he-IL" sz="6600" dirty="0"/>
              <a:t>בָּ _ ן</a:t>
            </a:r>
            <a:endParaRPr lang="en-US" sz="1400" dirty="0"/>
          </a:p>
        </p:txBody>
      </p:sp>
      <p:sp>
        <p:nvSpPr>
          <p:cNvPr id="15" name="TextBox 14"/>
          <p:cNvSpPr txBox="1"/>
          <p:nvPr/>
        </p:nvSpPr>
        <p:spPr>
          <a:xfrm>
            <a:off x="4959448" y="4419282"/>
            <a:ext cx="3057889" cy="1107996"/>
          </a:xfrm>
          <a:prstGeom prst="rect">
            <a:avLst/>
          </a:prstGeom>
          <a:solidFill>
            <a:schemeClr val="bg1"/>
          </a:solidFill>
        </p:spPr>
        <p:txBody>
          <a:bodyPr wrap="square" rtlCol="0">
            <a:spAutoFit/>
          </a:bodyPr>
          <a:lstStyle/>
          <a:p>
            <a:pPr algn="ctr"/>
            <a:r>
              <a:rPr lang="he-IL" sz="6600" dirty="0"/>
              <a:t>שָׁ _ ם</a:t>
            </a:r>
            <a:endParaRPr lang="en-US" sz="1400" dirty="0"/>
          </a:p>
        </p:txBody>
      </p:sp>
      <p:sp>
        <p:nvSpPr>
          <p:cNvPr id="16" name="TextBox 15"/>
          <p:cNvSpPr txBox="1"/>
          <p:nvPr/>
        </p:nvSpPr>
        <p:spPr>
          <a:xfrm>
            <a:off x="5011724" y="5629763"/>
            <a:ext cx="3057889" cy="1107996"/>
          </a:xfrm>
          <a:prstGeom prst="rect">
            <a:avLst/>
          </a:prstGeom>
          <a:solidFill>
            <a:schemeClr val="bg1"/>
          </a:solidFill>
        </p:spPr>
        <p:txBody>
          <a:bodyPr wrap="square" rtlCol="0">
            <a:spAutoFit/>
          </a:bodyPr>
          <a:lstStyle/>
          <a:p>
            <a:pPr algn="ctr"/>
            <a:r>
              <a:rPr lang="he-IL" sz="6600" dirty="0"/>
              <a:t>_ לָב</a:t>
            </a:r>
            <a:endParaRPr lang="en-US" sz="1400" dirty="0"/>
          </a:p>
        </p:txBody>
      </p:sp>
    </p:spTree>
    <p:extLst>
      <p:ext uri="{BB962C8B-B14F-4D97-AF65-F5344CB8AC3E}">
        <p14:creationId xmlns:p14="http://schemas.microsoft.com/office/powerpoint/2010/main" val="247391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588034-4928-5C48-B07A-C49A1C8E17F2}"/>
              </a:ext>
            </a:extLst>
          </p:cNvPr>
          <p:cNvPicPr>
            <a:picLocks noChangeAspect="1"/>
          </p:cNvPicPr>
          <p:nvPr/>
        </p:nvPicPr>
        <p:blipFill>
          <a:blip r:embed="rId3"/>
          <a:stretch>
            <a:fillRect/>
          </a:stretch>
        </p:blipFill>
        <p:spPr>
          <a:xfrm rot="5400000">
            <a:off x="-842463" y="854102"/>
            <a:ext cx="2288013" cy="2973758"/>
          </a:xfrm>
          <a:prstGeom prst="rect">
            <a:avLst/>
          </a:prstGeom>
        </p:spPr>
      </p:pic>
      <p:pic>
        <p:nvPicPr>
          <p:cNvPr id="14" name="Picture 13">
            <a:extLst>
              <a:ext uri="{FF2B5EF4-FFF2-40B4-BE49-F238E27FC236}">
                <a16:creationId xmlns:a16="http://schemas.microsoft.com/office/drawing/2014/main" id="{8B1AB924-977B-C94D-87F0-9032B541A355}"/>
              </a:ext>
            </a:extLst>
          </p:cNvPr>
          <p:cNvPicPr>
            <a:picLocks noChangeAspect="1"/>
          </p:cNvPicPr>
          <p:nvPr/>
        </p:nvPicPr>
        <p:blipFill>
          <a:blip r:embed="rId4"/>
          <a:stretch>
            <a:fillRect/>
          </a:stretch>
        </p:blipFill>
        <p:spPr>
          <a:xfrm>
            <a:off x="10818461" y="5942694"/>
            <a:ext cx="1047545" cy="550181"/>
          </a:xfrm>
          <a:prstGeom prst="rect">
            <a:avLst/>
          </a:prstGeom>
        </p:spPr>
      </p:pic>
      <p:sp>
        <p:nvSpPr>
          <p:cNvPr id="6" name="TextBox 5"/>
          <p:cNvSpPr txBox="1"/>
          <p:nvPr/>
        </p:nvSpPr>
        <p:spPr>
          <a:xfrm>
            <a:off x="9061912" y="1535590"/>
            <a:ext cx="1769711" cy="1323439"/>
          </a:xfrm>
          <a:prstGeom prst="rect">
            <a:avLst/>
          </a:prstGeom>
          <a:solidFill>
            <a:schemeClr val="bg1"/>
          </a:solidFill>
        </p:spPr>
        <p:txBody>
          <a:bodyPr wrap="square" rtlCol="0">
            <a:spAutoFit/>
          </a:bodyPr>
          <a:lstStyle/>
          <a:p>
            <a:pPr algn="ctr"/>
            <a:r>
              <a:rPr lang="he-IL" sz="8000" b="1" dirty="0" err="1"/>
              <a:t>שו</a:t>
            </a:r>
            <a:r>
              <a:rPr lang="he-IL" sz="8000" b="1" dirty="0"/>
              <a:t>ֹ</a:t>
            </a:r>
            <a:endParaRPr lang="en-US" b="1" dirty="0"/>
          </a:p>
        </p:txBody>
      </p:sp>
      <p:sp>
        <p:nvSpPr>
          <p:cNvPr id="9" name="TextBox 8"/>
          <p:cNvSpPr txBox="1"/>
          <p:nvPr/>
        </p:nvSpPr>
        <p:spPr>
          <a:xfrm>
            <a:off x="9061911" y="3182194"/>
            <a:ext cx="1769711" cy="1323439"/>
          </a:xfrm>
          <a:prstGeom prst="rect">
            <a:avLst/>
          </a:prstGeom>
          <a:solidFill>
            <a:schemeClr val="bg1"/>
          </a:solidFill>
        </p:spPr>
        <p:txBody>
          <a:bodyPr wrap="square" rtlCol="0">
            <a:spAutoFit/>
          </a:bodyPr>
          <a:lstStyle/>
          <a:p>
            <a:pPr algn="ctr"/>
            <a:r>
              <a:rPr lang="he-IL" sz="8000" b="1" dirty="0"/>
              <a:t>לוֹ</a:t>
            </a:r>
            <a:endParaRPr lang="en-US" b="1" dirty="0"/>
          </a:p>
        </p:txBody>
      </p:sp>
      <p:sp>
        <p:nvSpPr>
          <p:cNvPr id="10" name="TextBox 9"/>
          <p:cNvSpPr txBox="1"/>
          <p:nvPr/>
        </p:nvSpPr>
        <p:spPr>
          <a:xfrm>
            <a:off x="9061912" y="4811685"/>
            <a:ext cx="1769711" cy="1323439"/>
          </a:xfrm>
          <a:prstGeom prst="rect">
            <a:avLst/>
          </a:prstGeom>
          <a:solidFill>
            <a:schemeClr val="bg1"/>
          </a:solidFill>
        </p:spPr>
        <p:txBody>
          <a:bodyPr wrap="square" rtlCol="0">
            <a:spAutoFit/>
          </a:bodyPr>
          <a:lstStyle/>
          <a:p>
            <a:pPr algn="ctr"/>
            <a:r>
              <a:rPr lang="he-IL" sz="8000" b="1" dirty="0"/>
              <a:t>קוֹ</a:t>
            </a:r>
            <a:endParaRPr lang="en-US" b="1" dirty="0"/>
          </a:p>
        </p:txBody>
      </p:sp>
      <p:sp>
        <p:nvSpPr>
          <p:cNvPr id="11" name="TextBox 10"/>
          <p:cNvSpPr txBox="1"/>
          <p:nvPr/>
        </p:nvSpPr>
        <p:spPr>
          <a:xfrm>
            <a:off x="4993136" y="708018"/>
            <a:ext cx="3057889" cy="1107996"/>
          </a:xfrm>
          <a:prstGeom prst="rect">
            <a:avLst/>
          </a:prstGeom>
          <a:solidFill>
            <a:schemeClr val="bg1"/>
          </a:solidFill>
        </p:spPr>
        <p:txBody>
          <a:bodyPr wrap="square" rtlCol="0">
            <a:spAutoFit/>
          </a:bodyPr>
          <a:lstStyle/>
          <a:p>
            <a:pPr algn="ctr"/>
            <a:r>
              <a:rPr lang="he-IL" sz="6600" dirty="0"/>
              <a:t>_ פָר</a:t>
            </a:r>
            <a:endParaRPr lang="en-US" sz="1400" dirty="0"/>
          </a:p>
        </p:txBody>
      </p:sp>
      <p:sp>
        <p:nvSpPr>
          <p:cNvPr id="12" name="TextBox 11"/>
          <p:cNvSpPr txBox="1"/>
          <p:nvPr/>
        </p:nvSpPr>
        <p:spPr>
          <a:xfrm>
            <a:off x="4993135" y="1945106"/>
            <a:ext cx="3057889" cy="1107996"/>
          </a:xfrm>
          <a:prstGeom prst="rect">
            <a:avLst/>
          </a:prstGeom>
          <a:solidFill>
            <a:schemeClr val="bg1"/>
          </a:solidFill>
        </p:spPr>
        <p:txBody>
          <a:bodyPr wrap="square" rtlCol="0">
            <a:spAutoFit/>
          </a:bodyPr>
          <a:lstStyle/>
          <a:p>
            <a:pPr algn="ctr"/>
            <a:r>
              <a:rPr lang="he-IL" sz="6600" dirty="0"/>
              <a:t>חָ _ ן</a:t>
            </a:r>
            <a:endParaRPr lang="en-US" sz="1400" dirty="0"/>
          </a:p>
        </p:txBody>
      </p:sp>
      <p:sp>
        <p:nvSpPr>
          <p:cNvPr id="13" name="TextBox 12"/>
          <p:cNvSpPr txBox="1"/>
          <p:nvPr/>
        </p:nvSpPr>
        <p:spPr>
          <a:xfrm>
            <a:off x="4993136" y="3182194"/>
            <a:ext cx="3057889" cy="1107996"/>
          </a:xfrm>
          <a:prstGeom prst="rect">
            <a:avLst/>
          </a:prstGeom>
          <a:solidFill>
            <a:schemeClr val="bg1"/>
          </a:solidFill>
        </p:spPr>
        <p:txBody>
          <a:bodyPr wrap="square" rtlCol="0">
            <a:spAutoFit/>
          </a:bodyPr>
          <a:lstStyle/>
          <a:p>
            <a:pPr algn="ctr"/>
            <a:r>
              <a:rPr lang="he-IL" sz="6600" dirty="0"/>
              <a:t>בָּ _ ן</a:t>
            </a:r>
            <a:endParaRPr lang="en-US" sz="1400" dirty="0"/>
          </a:p>
        </p:txBody>
      </p:sp>
      <p:sp>
        <p:nvSpPr>
          <p:cNvPr id="15" name="TextBox 14"/>
          <p:cNvSpPr txBox="1"/>
          <p:nvPr/>
        </p:nvSpPr>
        <p:spPr>
          <a:xfrm>
            <a:off x="4959448" y="4419282"/>
            <a:ext cx="3057889" cy="1107996"/>
          </a:xfrm>
          <a:prstGeom prst="rect">
            <a:avLst/>
          </a:prstGeom>
          <a:solidFill>
            <a:schemeClr val="bg1"/>
          </a:solidFill>
        </p:spPr>
        <p:txBody>
          <a:bodyPr wrap="square" rtlCol="0">
            <a:spAutoFit/>
          </a:bodyPr>
          <a:lstStyle/>
          <a:p>
            <a:pPr algn="ctr"/>
            <a:r>
              <a:rPr lang="he-IL" sz="6600" dirty="0"/>
              <a:t>שָׁ _ ם</a:t>
            </a:r>
            <a:endParaRPr lang="en-US" sz="1400" dirty="0"/>
          </a:p>
        </p:txBody>
      </p:sp>
      <p:sp>
        <p:nvSpPr>
          <p:cNvPr id="16" name="TextBox 15"/>
          <p:cNvSpPr txBox="1"/>
          <p:nvPr/>
        </p:nvSpPr>
        <p:spPr>
          <a:xfrm>
            <a:off x="5011724" y="5629763"/>
            <a:ext cx="3057889" cy="1107996"/>
          </a:xfrm>
          <a:prstGeom prst="rect">
            <a:avLst/>
          </a:prstGeom>
          <a:solidFill>
            <a:schemeClr val="bg1"/>
          </a:solidFill>
        </p:spPr>
        <p:txBody>
          <a:bodyPr wrap="square" rtlCol="0">
            <a:spAutoFit/>
          </a:bodyPr>
          <a:lstStyle/>
          <a:p>
            <a:pPr algn="ctr"/>
            <a:r>
              <a:rPr lang="he-IL" sz="6600" dirty="0"/>
              <a:t>_ לָב</a:t>
            </a:r>
            <a:endParaRPr lang="en-US" sz="1400" dirty="0"/>
          </a:p>
        </p:txBody>
      </p:sp>
      <p:sp>
        <p:nvSpPr>
          <p:cNvPr id="17" name="TextBox 16"/>
          <p:cNvSpPr txBox="1"/>
          <p:nvPr/>
        </p:nvSpPr>
        <p:spPr>
          <a:xfrm>
            <a:off x="1644169" y="691746"/>
            <a:ext cx="3057889" cy="1107996"/>
          </a:xfrm>
          <a:prstGeom prst="rect">
            <a:avLst/>
          </a:prstGeom>
          <a:solidFill>
            <a:schemeClr val="bg1"/>
          </a:solidFill>
        </p:spPr>
        <p:txBody>
          <a:bodyPr wrap="square" rtlCol="0">
            <a:spAutoFit/>
          </a:bodyPr>
          <a:lstStyle/>
          <a:p>
            <a:pPr algn="ctr"/>
            <a:r>
              <a:rPr lang="he-IL" sz="6600" dirty="0">
                <a:solidFill>
                  <a:schemeClr val="accent6">
                    <a:lumMod val="75000"/>
                  </a:schemeClr>
                </a:solidFill>
              </a:rPr>
              <a:t>שוֹ</a:t>
            </a:r>
            <a:r>
              <a:rPr lang="he-IL" sz="6600" dirty="0"/>
              <a:t>פָר</a:t>
            </a:r>
            <a:endParaRPr lang="en-US" sz="1400" dirty="0"/>
          </a:p>
        </p:txBody>
      </p:sp>
    </p:spTree>
    <p:extLst>
      <p:ext uri="{BB962C8B-B14F-4D97-AF65-F5344CB8AC3E}">
        <p14:creationId xmlns:p14="http://schemas.microsoft.com/office/powerpoint/2010/main" val="34506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מַתְחִילִים בְּכֵּיף</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176464" y="1928813"/>
            <a:ext cx="11067800" cy="3844925"/>
          </a:xfrm>
        </p:spPr>
        <p:txBody>
          <a:bodyPr/>
          <a:lstStyle/>
          <a:p>
            <a:pPr lvl="0" algn="r">
              <a:spcBef>
                <a:spcPts val="0"/>
              </a:spcBef>
            </a:pPr>
            <a:r>
              <a:rPr lang="he-IL" sz="4800" dirty="0"/>
              <a:t>כָּעֵת אֲסַפֵּר לָכֶם סִיפּוּר קָצָר עַל אוֹדוֹת נְקוּדָה אַחַת שׁוֹבָבָה...</a:t>
            </a:r>
          </a:p>
          <a:p>
            <a:pPr lvl="0" algn="r">
              <a:spcBef>
                <a:spcPts val="0"/>
              </a:spcBef>
            </a:pPr>
            <a:endParaRPr lang="en-US" sz="4800" dirty="0"/>
          </a:p>
        </p:txBody>
      </p:sp>
      <p:pic>
        <p:nvPicPr>
          <p:cNvPr id="10" name="Picture 9">
            <a:extLst>
              <a:ext uri="{FF2B5EF4-FFF2-40B4-BE49-F238E27FC236}">
                <a16:creationId xmlns:a16="http://schemas.microsoft.com/office/drawing/2014/main" id="{8A9C78DC-00E4-CC4A-B3DA-C9C5903C467E}"/>
              </a:ext>
            </a:extLst>
          </p:cNvPr>
          <p:cNvPicPr>
            <a:picLocks noChangeAspect="1"/>
          </p:cNvPicPr>
          <p:nvPr/>
        </p:nvPicPr>
        <p:blipFill>
          <a:blip r:embed="rId3"/>
          <a:stretch>
            <a:fillRect/>
          </a:stretch>
        </p:blipFill>
        <p:spPr>
          <a:xfrm flipH="1">
            <a:off x="1366318" y="4514660"/>
            <a:ext cx="1848622" cy="1946655"/>
          </a:xfrm>
          <a:prstGeom prst="rect">
            <a:avLst/>
          </a:prstGeom>
        </p:spPr>
      </p:pic>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sp>
        <p:nvSpPr>
          <p:cNvPr id="2" name="מלבן 1">
            <a:extLst>
              <a:ext uri="{FF2B5EF4-FFF2-40B4-BE49-F238E27FC236}">
                <a16:creationId xmlns:a16="http://schemas.microsoft.com/office/drawing/2014/main" id="{1E9A9C7E-2281-4D0E-BDC3-4D6D5E40674C}"/>
              </a:ext>
            </a:extLst>
          </p:cNvPr>
          <p:cNvSpPr/>
          <p:nvPr/>
        </p:nvSpPr>
        <p:spPr>
          <a:xfrm>
            <a:off x="3520260" y="4732532"/>
            <a:ext cx="6096000" cy="369332"/>
          </a:xfrm>
          <a:prstGeom prst="rect">
            <a:avLst/>
          </a:prstGeom>
        </p:spPr>
        <p:txBody>
          <a:bodyPr>
            <a:spAutoFit/>
          </a:bodyPr>
          <a:lstStyle/>
          <a:p>
            <a:endParaRPr lang="he-IL" dirty="0"/>
          </a:p>
        </p:txBody>
      </p:sp>
      <p:sp>
        <p:nvSpPr>
          <p:cNvPr id="3" name="TextBox 2"/>
          <p:cNvSpPr txBox="1"/>
          <p:nvPr/>
        </p:nvSpPr>
        <p:spPr>
          <a:xfrm>
            <a:off x="10770405" y="5184933"/>
            <a:ext cx="1182369" cy="1323439"/>
          </a:xfrm>
          <a:prstGeom prst="rect">
            <a:avLst/>
          </a:prstGeom>
          <a:solidFill>
            <a:schemeClr val="bg1"/>
          </a:solidFill>
        </p:spPr>
        <p:txBody>
          <a:bodyPr wrap="square" rtlCol="0">
            <a:spAutoFit/>
          </a:bodyPr>
          <a:lstStyle/>
          <a:p>
            <a:pPr algn="ctr"/>
            <a:r>
              <a:rPr lang="he-IL" sz="8000" b="1" dirty="0">
                <a:solidFill>
                  <a:schemeClr val="accent5">
                    <a:lumMod val="75000"/>
                  </a:schemeClr>
                </a:solidFill>
              </a:rPr>
              <a:t>א</a:t>
            </a:r>
            <a:endParaRPr lang="en-US" sz="8000" b="1" dirty="0">
              <a:solidFill>
                <a:schemeClr val="accent5">
                  <a:lumMod val="75000"/>
                </a:schemeClr>
              </a:solidFill>
            </a:endParaRPr>
          </a:p>
        </p:txBody>
      </p:sp>
      <p:sp>
        <p:nvSpPr>
          <p:cNvPr id="9" name="TextBox 8"/>
          <p:cNvSpPr txBox="1"/>
          <p:nvPr/>
        </p:nvSpPr>
        <p:spPr>
          <a:xfrm>
            <a:off x="9470710" y="5205419"/>
            <a:ext cx="1182369" cy="1323439"/>
          </a:xfrm>
          <a:prstGeom prst="rect">
            <a:avLst/>
          </a:prstGeom>
          <a:solidFill>
            <a:schemeClr val="bg1"/>
          </a:solidFill>
        </p:spPr>
        <p:txBody>
          <a:bodyPr wrap="square" rtlCol="0">
            <a:spAutoFit/>
          </a:bodyPr>
          <a:lstStyle/>
          <a:p>
            <a:pPr algn="ctr"/>
            <a:r>
              <a:rPr lang="he-IL" sz="8000" b="1" dirty="0">
                <a:solidFill>
                  <a:schemeClr val="accent5">
                    <a:lumMod val="75000"/>
                  </a:schemeClr>
                </a:solidFill>
              </a:rPr>
              <a:t>ב</a:t>
            </a:r>
            <a:endParaRPr lang="en-US" sz="8000" b="1" dirty="0">
              <a:solidFill>
                <a:schemeClr val="accent5">
                  <a:lumMod val="75000"/>
                </a:schemeClr>
              </a:solidFill>
            </a:endParaRPr>
          </a:p>
        </p:txBody>
      </p:sp>
      <p:sp>
        <p:nvSpPr>
          <p:cNvPr id="11" name="TextBox 10"/>
          <p:cNvSpPr txBox="1"/>
          <p:nvPr/>
        </p:nvSpPr>
        <p:spPr>
          <a:xfrm>
            <a:off x="8160930" y="5184933"/>
            <a:ext cx="1182369" cy="1323439"/>
          </a:xfrm>
          <a:prstGeom prst="rect">
            <a:avLst/>
          </a:prstGeom>
          <a:solidFill>
            <a:schemeClr val="bg1"/>
          </a:solidFill>
        </p:spPr>
        <p:txBody>
          <a:bodyPr wrap="square" rtlCol="0">
            <a:spAutoFit/>
          </a:bodyPr>
          <a:lstStyle/>
          <a:p>
            <a:pPr algn="ctr"/>
            <a:r>
              <a:rPr lang="he-IL" sz="8000" b="1" dirty="0">
                <a:solidFill>
                  <a:schemeClr val="accent5">
                    <a:lumMod val="75000"/>
                  </a:schemeClr>
                </a:solidFill>
              </a:rPr>
              <a:t>ג</a:t>
            </a:r>
            <a:endParaRPr lang="en-US" sz="8000" b="1" dirty="0">
              <a:solidFill>
                <a:schemeClr val="accent5">
                  <a:lumMod val="75000"/>
                </a:schemeClr>
              </a:solidFill>
            </a:endParaRPr>
          </a:p>
        </p:txBody>
      </p:sp>
      <p:sp>
        <p:nvSpPr>
          <p:cNvPr id="12" name="TextBox 11"/>
          <p:cNvSpPr txBox="1"/>
          <p:nvPr/>
        </p:nvSpPr>
        <p:spPr>
          <a:xfrm>
            <a:off x="6861235" y="5205419"/>
            <a:ext cx="1182369" cy="1323439"/>
          </a:xfrm>
          <a:prstGeom prst="rect">
            <a:avLst/>
          </a:prstGeom>
          <a:solidFill>
            <a:schemeClr val="bg1"/>
          </a:solidFill>
        </p:spPr>
        <p:txBody>
          <a:bodyPr wrap="square" rtlCol="0">
            <a:spAutoFit/>
          </a:bodyPr>
          <a:lstStyle/>
          <a:p>
            <a:pPr algn="ctr"/>
            <a:r>
              <a:rPr lang="he-IL" sz="8000" b="1" dirty="0">
                <a:solidFill>
                  <a:schemeClr val="accent5">
                    <a:lumMod val="75000"/>
                  </a:schemeClr>
                </a:solidFill>
              </a:rPr>
              <a:t>ד</a:t>
            </a:r>
            <a:endParaRPr lang="en-US" sz="8000" b="1" dirty="0">
              <a:solidFill>
                <a:schemeClr val="accent5">
                  <a:lumMod val="75000"/>
                </a:schemeClr>
              </a:solidFill>
            </a:endParaRPr>
          </a:p>
        </p:txBody>
      </p:sp>
      <p:sp>
        <p:nvSpPr>
          <p:cNvPr id="13" name="TextBox 12"/>
          <p:cNvSpPr txBox="1"/>
          <p:nvPr/>
        </p:nvSpPr>
        <p:spPr>
          <a:xfrm>
            <a:off x="5522972" y="5184933"/>
            <a:ext cx="1182369" cy="1323439"/>
          </a:xfrm>
          <a:prstGeom prst="rect">
            <a:avLst/>
          </a:prstGeom>
          <a:solidFill>
            <a:schemeClr val="bg1"/>
          </a:solidFill>
        </p:spPr>
        <p:txBody>
          <a:bodyPr wrap="square" rtlCol="0">
            <a:spAutoFit/>
          </a:bodyPr>
          <a:lstStyle/>
          <a:p>
            <a:pPr algn="ctr"/>
            <a:r>
              <a:rPr lang="he-IL" sz="8000" b="1" dirty="0">
                <a:solidFill>
                  <a:schemeClr val="accent5">
                    <a:lumMod val="75000"/>
                  </a:schemeClr>
                </a:solidFill>
              </a:rPr>
              <a:t>ש</a:t>
            </a:r>
            <a:endParaRPr lang="en-US" sz="8000" b="1" dirty="0">
              <a:solidFill>
                <a:schemeClr val="accent5">
                  <a:lumMod val="75000"/>
                </a:schemeClr>
              </a:solidFill>
            </a:endParaRPr>
          </a:p>
        </p:txBody>
      </p:sp>
      <p:sp>
        <p:nvSpPr>
          <p:cNvPr id="14" name="TextBox 13"/>
          <p:cNvSpPr txBox="1"/>
          <p:nvPr/>
        </p:nvSpPr>
        <p:spPr>
          <a:xfrm>
            <a:off x="4203993" y="5205419"/>
            <a:ext cx="1182369" cy="1323439"/>
          </a:xfrm>
          <a:prstGeom prst="rect">
            <a:avLst/>
          </a:prstGeom>
          <a:solidFill>
            <a:schemeClr val="bg1"/>
          </a:solidFill>
        </p:spPr>
        <p:txBody>
          <a:bodyPr wrap="square" rtlCol="0">
            <a:spAutoFit/>
          </a:bodyPr>
          <a:lstStyle/>
          <a:p>
            <a:pPr algn="ctr"/>
            <a:r>
              <a:rPr lang="he-IL" sz="8000" b="1" dirty="0">
                <a:solidFill>
                  <a:schemeClr val="accent5">
                    <a:lumMod val="75000"/>
                  </a:schemeClr>
                </a:solidFill>
              </a:rPr>
              <a:t>ת</a:t>
            </a:r>
            <a:endParaRPr lang="en-US" sz="8000" b="1" dirty="0">
              <a:solidFill>
                <a:schemeClr val="accent5">
                  <a:lumMod val="75000"/>
                </a:schemeClr>
              </a:solidFill>
            </a:endParaRPr>
          </a:p>
        </p:txBody>
      </p:sp>
    </p:spTree>
    <p:extLst>
      <p:ext uri="{BB962C8B-B14F-4D97-AF65-F5344CB8AC3E}">
        <p14:creationId xmlns:p14="http://schemas.microsoft.com/office/powerpoint/2010/main" val="117734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588034-4928-5C48-B07A-C49A1C8E17F2}"/>
              </a:ext>
            </a:extLst>
          </p:cNvPr>
          <p:cNvPicPr>
            <a:picLocks noChangeAspect="1"/>
          </p:cNvPicPr>
          <p:nvPr/>
        </p:nvPicPr>
        <p:blipFill>
          <a:blip r:embed="rId3"/>
          <a:stretch>
            <a:fillRect/>
          </a:stretch>
        </p:blipFill>
        <p:spPr>
          <a:xfrm rot="5400000">
            <a:off x="-842463" y="854102"/>
            <a:ext cx="2288013" cy="2973758"/>
          </a:xfrm>
          <a:prstGeom prst="rect">
            <a:avLst/>
          </a:prstGeom>
        </p:spPr>
      </p:pic>
      <p:pic>
        <p:nvPicPr>
          <p:cNvPr id="14" name="Picture 13">
            <a:extLst>
              <a:ext uri="{FF2B5EF4-FFF2-40B4-BE49-F238E27FC236}">
                <a16:creationId xmlns:a16="http://schemas.microsoft.com/office/drawing/2014/main" id="{8B1AB924-977B-C94D-87F0-9032B541A355}"/>
              </a:ext>
            </a:extLst>
          </p:cNvPr>
          <p:cNvPicPr>
            <a:picLocks noChangeAspect="1"/>
          </p:cNvPicPr>
          <p:nvPr/>
        </p:nvPicPr>
        <p:blipFill>
          <a:blip r:embed="rId4"/>
          <a:stretch>
            <a:fillRect/>
          </a:stretch>
        </p:blipFill>
        <p:spPr>
          <a:xfrm>
            <a:off x="10818461" y="5942694"/>
            <a:ext cx="1047545" cy="550181"/>
          </a:xfrm>
          <a:prstGeom prst="rect">
            <a:avLst/>
          </a:prstGeom>
        </p:spPr>
      </p:pic>
      <p:sp>
        <p:nvSpPr>
          <p:cNvPr id="6" name="TextBox 5"/>
          <p:cNvSpPr txBox="1"/>
          <p:nvPr/>
        </p:nvSpPr>
        <p:spPr>
          <a:xfrm>
            <a:off x="9061912" y="1535590"/>
            <a:ext cx="1769711" cy="1323439"/>
          </a:xfrm>
          <a:prstGeom prst="rect">
            <a:avLst/>
          </a:prstGeom>
          <a:solidFill>
            <a:schemeClr val="bg1"/>
          </a:solidFill>
        </p:spPr>
        <p:txBody>
          <a:bodyPr wrap="square" rtlCol="0">
            <a:spAutoFit/>
          </a:bodyPr>
          <a:lstStyle/>
          <a:p>
            <a:pPr algn="ctr"/>
            <a:r>
              <a:rPr lang="he-IL" sz="8000" b="1" dirty="0" err="1"/>
              <a:t>שו</a:t>
            </a:r>
            <a:r>
              <a:rPr lang="he-IL" sz="8000" b="1" dirty="0"/>
              <a:t>ֹ</a:t>
            </a:r>
            <a:endParaRPr lang="en-US" b="1" dirty="0"/>
          </a:p>
        </p:txBody>
      </p:sp>
      <p:sp>
        <p:nvSpPr>
          <p:cNvPr id="9" name="TextBox 8"/>
          <p:cNvSpPr txBox="1"/>
          <p:nvPr/>
        </p:nvSpPr>
        <p:spPr>
          <a:xfrm>
            <a:off x="9061911" y="3182194"/>
            <a:ext cx="1769711" cy="1323439"/>
          </a:xfrm>
          <a:prstGeom prst="rect">
            <a:avLst/>
          </a:prstGeom>
          <a:solidFill>
            <a:schemeClr val="bg1"/>
          </a:solidFill>
        </p:spPr>
        <p:txBody>
          <a:bodyPr wrap="square" rtlCol="0">
            <a:spAutoFit/>
          </a:bodyPr>
          <a:lstStyle/>
          <a:p>
            <a:pPr algn="ctr"/>
            <a:r>
              <a:rPr lang="he-IL" sz="8000" b="1" dirty="0"/>
              <a:t>לוֹ</a:t>
            </a:r>
            <a:endParaRPr lang="en-US" b="1" dirty="0"/>
          </a:p>
        </p:txBody>
      </p:sp>
      <p:sp>
        <p:nvSpPr>
          <p:cNvPr id="10" name="TextBox 9"/>
          <p:cNvSpPr txBox="1"/>
          <p:nvPr/>
        </p:nvSpPr>
        <p:spPr>
          <a:xfrm>
            <a:off x="9061912" y="4811685"/>
            <a:ext cx="1769711" cy="1323439"/>
          </a:xfrm>
          <a:prstGeom prst="rect">
            <a:avLst/>
          </a:prstGeom>
          <a:solidFill>
            <a:schemeClr val="bg1"/>
          </a:solidFill>
        </p:spPr>
        <p:txBody>
          <a:bodyPr wrap="square" rtlCol="0">
            <a:spAutoFit/>
          </a:bodyPr>
          <a:lstStyle/>
          <a:p>
            <a:pPr algn="ctr"/>
            <a:r>
              <a:rPr lang="he-IL" sz="8000" b="1" dirty="0"/>
              <a:t>קוֹ</a:t>
            </a:r>
            <a:endParaRPr lang="en-US" b="1" dirty="0"/>
          </a:p>
        </p:txBody>
      </p:sp>
      <p:sp>
        <p:nvSpPr>
          <p:cNvPr id="11" name="TextBox 10"/>
          <p:cNvSpPr txBox="1"/>
          <p:nvPr/>
        </p:nvSpPr>
        <p:spPr>
          <a:xfrm>
            <a:off x="4993136" y="708018"/>
            <a:ext cx="3057889" cy="1107996"/>
          </a:xfrm>
          <a:prstGeom prst="rect">
            <a:avLst/>
          </a:prstGeom>
          <a:solidFill>
            <a:schemeClr val="bg1"/>
          </a:solidFill>
        </p:spPr>
        <p:txBody>
          <a:bodyPr wrap="square" rtlCol="0">
            <a:spAutoFit/>
          </a:bodyPr>
          <a:lstStyle/>
          <a:p>
            <a:pPr algn="ctr"/>
            <a:r>
              <a:rPr lang="he-IL" sz="6600" dirty="0"/>
              <a:t>_ פָר</a:t>
            </a:r>
            <a:endParaRPr lang="en-US" sz="1400" dirty="0"/>
          </a:p>
        </p:txBody>
      </p:sp>
      <p:sp>
        <p:nvSpPr>
          <p:cNvPr id="12" name="TextBox 11"/>
          <p:cNvSpPr txBox="1"/>
          <p:nvPr/>
        </p:nvSpPr>
        <p:spPr>
          <a:xfrm>
            <a:off x="4993135" y="1945106"/>
            <a:ext cx="3057889" cy="1107996"/>
          </a:xfrm>
          <a:prstGeom prst="rect">
            <a:avLst/>
          </a:prstGeom>
          <a:solidFill>
            <a:schemeClr val="bg1"/>
          </a:solidFill>
        </p:spPr>
        <p:txBody>
          <a:bodyPr wrap="square" rtlCol="0">
            <a:spAutoFit/>
          </a:bodyPr>
          <a:lstStyle/>
          <a:p>
            <a:pPr algn="ctr"/>
            <a:r>
              <a:rPr lang="he-IL" sz="6600" dirty="0"/>
              <a:t>חָ _ ן</a:t>
            </a:r>
            <a:endParaRPr lang="en-US" sz="1400" dirty="0"/>
          </a:p>
        </p:txBody>
      </p:sp>
      <p:sp>
        <p:nvSpPr>
          <p:cNvPr id="13" name="TextBox 12"/>
          <p:cNvSpPr txBox="1"/>
          <p:nvPr/>
        </p:nvSpPr>
        <p:spPr>
          <a:xfrm>
            <a:off x="4993136" y="3182194"/>
            <a:ext cx="3057889" cy="1107996"/>
          </a:xfrm>
          <a:prstGeom prst="rect">
            <a:avLst/>
          </a:prstGeom>
          <a:solidFill>
            <a:schemeClr val="bg1"/>
          </a:solidFill>
        </p:spPr>
        <p:txBody>
          <a:bodyPr wrap="square" rtlCol="0">
            <a:spAutoFit/>
          </a:bodyPr>
          <a:lstStyle/>
          <a:p>
            <a:pPr algn="ctr"/>
            <a:r>
              <a:rPr lang="he-IL" sz="6600" dirty="0"/>
              <a:t>בָּ _ ן</a:t>
            </a:r>
            <a:endParaRPr lang="en-US" sz="1400" dirty="0"/>
          </a:p>
        </p:txBody>
      </p:sp>
      <p:sp>
        <p:nvSpPr>
          <p:cNvPr id="15" name="TextBox 14"/>
          <p:cNvSpPr txBox="1"/>
          <p:nvPr/>
        </p:nvSpPr>
        <p:spPr>
          <a:xfrm>
            <a:off x="4959448" y="4419282"/>
            <a:ext cx="3057889" cy="1107996"/>
          </a:xfrm>
          <a:prstGeom prst="rect">
            <a:avLst/>
          </a:prstGeom>
          <a:solidFill>
            <a:schemeClr val="bg1"/>
          </a:solidFill>
        </p:spPr>
        <p:txBody>
          <a:bodyPr wrap="square" rtlCol="0">
            <a:spAutoFit/>
          </a:bodyPr>
          <a:lstStyle/>
          <a:p>
            <a:pPr algn="ctr"/>
            <a:r>
              <a:rPr lang="he-IL" sz="6600" dirty="0"/>
              <a:t>שָׁ _ ם</a:t>
            </a:r>
            <a:endParaRPr lang="en-US" sz="1400" dirty="0"/>
          </a:p>
        </p:txBody>
      </p:sp>
      <p:sp>
        <p:nvSpPr>
          <p:cNvPr id="16" name="TextBox 15"/>
          <p:cNvSpPr txBox="1"/>
          <p:nvPr/>
        </p:nvSpPr>
        <p:spPr>
          <a:xfrm>
            <a:off x="5011724" y="5629763"/>
            <a:ext cx="3057889" cy="1107996"/>
          </a:xfrm>
          <a:prstGeom prst="rect">
            <a:avLst/>
          </a:prstGeom>
          <a:solidFill>
            <a:schemeClr val="bg1"/>
          </a:solidFill>
        </p:spPr>
        <p:txBody>
          <a:bodyPr wrap="square" rtlCol="0">
            <a:spAutoFit/>
          </a:bodyPr>
          <a:lstStyle/>
          <a:p>
            <a:pPr algn="ctr"/>
            <a:r>
              <a:rPr lang="he-IL" sz="6600" dirty="0"/>
              <a:t>_ לָב</a:t>
            </a:r>
            <a:endParaRPr lang="en-US" sz="1400" dirty="0"/>
          </a:p>
        </p:txBody>
      </p:sp>
      <p:sp>
        <p:nvSpPr>
          <p:cNvPr id="17" name="TextBox 16"/>
          <p:cNvSpPr txBox="1"/>
          <p:nvPr/>
        </p:nvSpPr>
        <p:spPr>
          <a:xfrm>
            <a:off x="1644169" y="691746"/>
            <a:ext cx="3057889" cy="1107996"/>
          </a:xfrm>
          <a:prstGeom prst="rect">
            <a:avLst/>
          </a:prstGeom>
          <a:solidFill>
            <a:schemeClr val="bg1"/>
          </a:solidFill>
        </p:spPr>
        <p:txBody>
          <a:bodyPr wrap="square" rtlCol="0">
            <a:spAutoFit/>
          </a:bodyPr>
          <a:lstStyle/>
          <a:p>
            <a:pPr algn="ctr"/>
            <a:r>
              <a:rPr lang="he-IL" sz="6600" dirty="0">
                <a:solidFill>
                  <a:schemeClr val="accent6">
                    <a:lumMod val="75000"/>
                  </a:schemeClr>
                </a:solidFill>
              </a:rPr>
              <a:t>שוֹ</a:t>
            </a:r>
            <a:r>
              <a:rPr lang="he-IL" sz="6600" dirty="0"/>
              <a:t>פָר</a:t>
            </a:r>
            <a:endParaRPr lang="en-US" sz="1400" dirty="0"/>
          </a:p>
        </p:txBody>
      </p:sp>
      <p:pic>
        <p:nvPicPr>
          <p:cNvPr id="1028"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17" y="691746"/>
            <a:ext cx="1167877" cy="109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05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588034-4928-5C48-B07A-C49A1C8E17F2}"/>
              </a:ext>
            </a:extLst>
          </p:cNvPr>
          <p:cNvPicPr>
            <a:picLocks noChangeAspect="1"/>
          </p:cNvPicPr>
          <p:nvPr/>
        </p:nvPicPr>
        <p:blipFill>
          <a:blip r:embed="rId3"/>
          <a:stretch>
            <a:fillRect/>
          </a:stretch>
        </p:blipFill>
        <p:spPr>
          <a:xfrm rot="5400000">
            <a:off x="-842463" y="854102"/>
            <a:ext cx="2288013" cy="2973758"/>
          </a:xfrm>
          <a:prstGeom prst="rect">
            <a:avLst/>
          </a:prstGeom>
        </p:spPr>
      </p:pic>
      <p:pic>
        <p:nvPicPr>
          <p:cNvPr id="14" name="Picture 13">
            <a:extLst>
              <a:ext uri="{FF2B5EF4-FFF2-40B4-BE49-F238E27FC236}">
                <a16:creationId xmlns:a16="http://schemas.microsoft.com/office/drawing/2014/main" id="{8B1AB924-977B-C94D-87F0-9032B541A355}"/>
              </a:ext>
            </a:extLst>
          </p:cNvPr>
          <p:cNvPicPr>
            <a:picLocks noChangeAspect="1"/>
          </p:cNvPicPr>
          <p:nvPr/>
        </p:nvPicPr>
        <p:blipFill>
          <a:blip r:embed="rId4"/>
          <a:stretch>
            <a:fillRect/>
          </a:stretch>
        </p:blipFill>
        <p:spPr>
          <a:xfrm>
            <a:off x="10818461" y="5942694"/>
            <a:ext cx="1047545" cy="550181"/>
          </a:xfrm>
          <a:prstGeom prst="rect">
            <a:avLst/>
          </a:prstGeom>
        </p:spPr>
      </p:pic>
      <p:sp>
        <p:nvSpPr>
          <p:cNvPr id="6" name="TextBox 5"/>
          <p:cNvSpPr txBox="1"/>
          <p:nvPr/>
        </p:nvSpPr>
        <p:spPr>
          <a:xfrm>
            <a:off x="9061912" y="1535590"/>
            <a:ext cx="1769711" cy="1323439"/>
          </a:xfrm>
          <a:prstGeom prst="rect">
            <a:avLst/>
          </a:prstGeom>
          <a:solidFill>
            <a:schemeClr val="bg1"/>
          </a:solidFill>
        </p:spPr>
        <p:txBody>
          <a:bodyPr wrap="square" rtlCol="0">
            <a:spAutoFit/>
          </a:bodyPr>
          <a:lstStyle/>
          <a:p>
            <a:pPr algn="ctr"/>
            <a:r>
              <a:rPr lang="he-IL" sz="8000" b="1" dirty="0" err="1"/>
              <a:t>שו</a:t>
            </a:r>
            <a:r>
              <a:rPr lang="he-IL" sz="8000" b="1" dirty="0"/>
              <a:t>ֹ</a:t>
            </a:r>
            <a:endParaRPr lang="en-US" b="1" dirty="0"/>
          </a:p>
        </p:txBody>
      </p:sp>
      <p:sp>
        <p:nvSpPr>
          <p:cNvPr id="9" name="TextBox 8"/>
          <p:cNvSpPr txBox="1"/>
          <p:nvPr/>
        </p:nvSpPr>
        <p:spPr>
          <a:xfrm>
            <a:off x="9061911" y="3182194"/>
            <a:ext cx="1769711" cy="1323439"/>
          </a:xfrm>
          <a:prstGeom prst="rect">
            <a:avLst/>
          </a:prstGeom>
          <a:solidFill>
            <a:schemeClr val="bg1"/>
          </a:solidFill>
        </p:spPr>
        <p:txBody>
          <a:bodyPr wrap="square" rtlCol="0">
            <a:spAutoFit/>
          </a:bodyPr>
          <a:lstStyle/>
          <a:p>
            <a:pPr algn="ctr"/>
            <a:r>
              <a:rPr lang="he-IL" sz="8000" b="1" dirty="0"/>
              <a:t>לוֹ</a:t>
            </a:r>
            <a:endParaRPr lang="en-US" b="1" dirty="0"/>
          </a:p>
        </p:txBody>
      </p:sp>
      <p:sp>
        <p:nvSpPr>
          <p:cNvPr id="10" name="TextBox 9"/>
          <p:cNvSpPr txBox="1"/>
          <p:nvPr/>
        </p:nvSpPr>
        <p:spPr>
          <a:xfrm>
            <a:off x="9061912" y="4811685"/>
            <a:ext cx="1769711" cy="1323439"/>
          </a:xfrm>
          <a:prstGeom prst="rect">
            <a:avLst/>
          </a:prstGeom>
          <a:solidFill>
            <a:schemeClr val="bg1"/>
          </a:solidFill>
        </p:spPr>
        <p:txBody>
          <a:bodyPr wrap="square" rtlCol="0">
            <a:spAutoFit/>
          </a:bodyPr>
          <a:lstStyle/>
          <a:p>
            <a:pPr algn="ctr"/>
            <a:r>
              <a:rPr lang="he-IL" sz="8000" b="1" dirty="0"/>
              <a:t>קוֹ</a:t>
            </a:r>
            <a:endParaRPr lang="en-US" b="1" dirty="0"/>
          </a:p>
        </p:txBody>
      </p:sp>
      <p:sp>
        <p:nvSpPr>
          <p:cNvPr id="11" name="TextBox 10"/>
          <p:cNvSpPr txBox="1"/>
          <p:nvPr/>
        </p:nvSpPr>
        <p:spPr>
          <a:xfrm>
            <a:off x="4993136" y="708018"/>
            <a:ext cx="3057889" cy="1107996"/>
          </a:xfrm>
          <a:prstGeom prst="rect">
            <a:avLst/>
          </a:prstGeom>
          <a:solidFill>
            <a:schemeClr val="bg1"/>
          </a:solidFill>
        </p:spPr>
        <p:txBody>
          <a:bodyPr wrap="square" rtlCol="0">
            <a:spAutoFit/>
          </a:bodyPr>
          <a:lstStyle/>
          <a:p>
            <a:pPr algn="ctr"/>
            <a:r>
              <a:rPr lang="he-IL" sz="6600" dirty="0"/>
              <a:t>_ פָר</a:t>
            </a:r>
            <a:endParaRPr lang="en-US" sz="1400" dirty="0"/>
          </a:p>
        </p:txBody>
      </p:sp>
      <p:sp>
        <p:nvSpPr>
          <p:cNvPr id="12" name="TextBox 11"/>
          <p:cNvSpPr txBox="1"/>
          <p:nvPr/>
        </p:nvSpPr>
        <p:spPr>
          <a:xfrm>
            <a:off x="4993135" y="1945106"/>
            <a:ext cx="3057889" cy="1107996"/>
          </a:xfrm>
          <a:prstGeom prst="rect">
            <a:avLst/>
          </a:prstGeom>
          <a:solidFill>
            <a:schemeClr val="bg1"/>
          </a:solidFill>
        </p:spPr>
        <p:txBody>
          <a:bodyPr wrap="square" rtlCol="0">
            <a:spAutoFit/>
          </a:bodyPr>
          <a:lstStyle/>
          <a:p>
            <a:pPr algn="ctr"/>
            <a:r>
              <a:rPr lang="he-IL" sz="6600" dirty="0"/>
              <a:t>חָ _ ן</a:t>
            </a:r>
            <a:endParaRPr lang="en-US" sz="1400" dirty="0"/>
          </a:p>
        </p:txBody>
      </p:sp>
      <p:sp>
        <p:nvSpPr>
          <p:cNvPr id="13" name="TextBox 12"/>
          <p:cNvSpPr txBox="1"/>
          <p:nvPr/>
        </p:nvSpPr>
        <p:spPr>
          <a:xfrm>
            <a:off x="4993136" y="3182194"/>
            <a:ext cx="3057889" cy="1107996"/>
          </a:xfrm>
          <a:prstGeom prst="rect">
            <a:avLst/>
          </a:prstGeom>
          <a:solidFill>
            <a:schemeClr val="bg1"/>
          </a:solidFill>
        </p:spPr>
        <p:txBody>
          <a:bodyPr wrap="square" rtlCol="0">
            <a:spAutoFit/>
          </a:bodyPr>
          <a:lstStyle/>
          <a:p>
            <a:pPr algn="ctr"/>
            <a:r>
              <a:rPr lang="he-IL" sz="6600" dirty="0"/>
              <a:t>בָּ _ ן</a:t>
            </a:r>
            <a:endParaRPr lang="en-US" sz="1400" dirty="0"/>
          </a:p>
        </p:txBody>
      </p:sp>
      <p:sp>
        <p:nvSpPr>
          <p:cNvPr id="15" name="TextBox 14"/>
          <p:cNvSpPr txBox="1"/>
          <p:nvPr/>
        </p:nvSpPr>
        <p:spPr>
          <a:xfrm>
            <a:off x="4959448" y="4419282"/>
            <a:ext cx="3057889" cy="1107996"/>
          </a:xfrm>
          <a:prstGeom prst="rect">
            <a:avLst/>
          </a:prstGeom>
          <a:solidFill>
            <a:schemeClr val="bg1"/>
          </a:solidFill>
        </p:spPr>
        <p:txBody>
          <a:bodyPr wrap="square" rtlCol="0">
            <a:spAutoFit/>
          </a:bodyPr>
          <a:lstStyle/>
          <a:p>
            <a:pPr algn="ctr"/>
            <a:r>
              <a:rPr lang="he-IL" sz="6600" dirty="0"/>
              <a:t>שָׁ _ ם</a:t>
            </a:r>
            <a:endParaRPr lang="en-US" sz="1400" dirty="0"/>
          </a:p>
        </p:txBody>
      </p:sp>
      <p:sp>
        <p:nvSpPr>
          <p:cNvPr id="16" name="TextBox 15"/>
          <p:cNvSpPr txBox="1"/>
          <p:nvPr/>
        </p:nvSpPr>
        <p:spPr>
          <a:xfrm>
            <a:off x="5011724" y="5629763"/>
            <a:ext cx="3057889" cy="1107996"/>
          </a:xfrm>
          <a:prstGeom prst="rect">
            <a:avLst/>
          </a:prstGeom>
          <a:solidFill>
            <a:schemeClr val="bg1"/>
          </a:solidFill>
        </p:spPr>
        <p:txBody>
          <a:bodyPr wrap="square" rtlCol="0">
            <a:spAutoFit/>
          </a:bodyPr>
          <a:lstStyle/>
          <a:p>
            <a:pPr algn="ctr"/>
            <a:r>
              <a:rPr lang="he-IL" sz="6600" dirty="0"/>
              <a:t>_ לָב</a:t>
            </a:r>
            <a:endParaRPr lang="en-US" sz="1400" dirty="0"/>
          </a:p>
        </p:txBody>
      </p:sp>
      <p:sp>
        <p:nvSpPr>
          <p:cNvPr id="17" name="TextBox 16"/>
          <p:cNvSpPr txBox="1"/>
          <p:nvPr/>
        </p:nvSpPr>
        <p:spPr>
          <a:xfrm>
            <a:off x="1644169" y="691746"/>
            <a:ext cx="3057889" cy="1107996"/>
          </a:xfrm>
          <a:prstGeom prst="rect">
            <a:avLst/>
          </a:prstGeom>
          <a:solidFill>
            <a:schemeClr val="bg1"/>
          </a:solidFill>
        </p:spPr>
        <p:txBody>
          <a:bodyPr wrap="square" rtlCol="0">
            <a:spAutoFit/>
          </a:bodyPr>
          <a:lstStyle/>
          <a:p>
            <a:pPr algn="ctr"/>
            <a:r>
              <a:rPr lang="he-IL" sz="6600" dirty="0">
                <a:solidFill>
                  <a:schemeClr val="accent6">
                    <a:lumMod val="75000"/>
                  </a:schemeClr>
                </a:solidFill>
              </a:rPr>
              <a:t>שוֹ</a:t>
            </a:r>
            <a:r>
              <a:rPr lang="he-IL" sz="6600" dirty="0"/>
              <a:t>פָר</a:t>
            </a:r>
            <a:endParaRPr lang="en-US" sz="1400" dirty="0"/>
          </a:p>
        </p:txBody>
      </p:sp>
      <p:pic>
        <p:nvPicPr>
          <p:cNvPr id="1028"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17" y="691746"/>
            <a:ext cx="1167877" cy="109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42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588034-4928-5C48-B07A-C49A1C8E17F2}"/>
              </a:ext>
            </a:extLst>
          </p:cNvPr>
          <p:cNvPicPr>
            <a:picLocks noChangeAspect="1"/>
          </p:cNvPicPr>
          <p:nvPr/>
        </p:nvPicPr>
        <p:blipFill>
          <a:blip r:embed="rId3"/>
          <a:stretch>
            <a:fillRect/>
          </a:stretch>
        </p:blipFill>
        <p:spPr>
          <a:xfrm rot="5400000">
            <a:off x="-842463" y="854102"/>
            <a:ext cx="2288013" cy="2973758"/>
          </a:xfrm>
          <a:prstGeom prst="rect">
            <a:avLst/>
          </a:prstGeom>
        </p:spPr>
      </p:pic>
      <p:pic>
        <p:nvPicPr>
          <p:cNvPr id="14" name="Picture 13">
            <a:extLst>
              <a:ext uri="{FF2B5EF4-FFF2-40B4-BE49-F238E27FC236}">
                <a16:creationId xmlns:a16="http://schemas.microsoft.com/office/drawing/2014/main" id="{8B1AB924-977B-C94D-87F0-9032B541A355}"/>
              </a:ext>
            </a:extLst>
          </p:cNvPr>
          <p:cNvPicPr>
            <a:picLocks noChangeAspect="1"/>
          </p:cNvPicPr>
          <p:nvPr/>
        </p:nvPicPr>
        <p:blipFill>
          <a:blip r:embed="rId4"/>
          <a:stretch>
            <a:fillRect/>
          </a:stretch>
        </p:blipFill>
        <p:spPr>
          <a:xfrm>
            <a:off x="10818461" y="5942694"/>
            <a:ext cx="1047545" cy="550181"/>
          </a:xfrm>
          <a:prstGeom prst="rect">
            <a:avLst/>
          </a:prstGeom>
        </p:spPr>
      </p:pic>
      <p:sp>
        <p:nvSpPr>
          <p:cNvPr id="6" name="TextBox 5"/>
          <p:cNvSpPr txBox="1"/>
          <p:nvPr/>
        </p:nvSpPr>
        <p:spPr>
          <a:xfrm>
            <a:off x="9061912" y="1535590"/>
            <a:ext cx="1769711" cy="1323439"/>
          </a:xfrm>
          <a:prstGeom prst="rect">
            <a:avLst/>
          </a:prstGeom>
          <a:solidFill>
            <a:schemeClr val="bg1"/>
          </a:solidFill>
        </p:spPr>
        <p:txBody>
          <a:bodyPr wrap="square" rtlCol="0">
            <a:spAutoFit/>
          </a:bodyPr>
          <a:lstStyle/>
          <a:p>
            <a:pPr algn="ctr"/>
            <a:r>
              <a:rPr lang="he-IL" sz="8000" b="1" dirty="0" err="1"/>
              <a:t>שו</a:t>
            </a:r>
            <a:r>
              <a:rPr lang="he-IL" sz="8000" b="1" dirty="0"/>
              <a:t>ֹ</a:t>
            </a:r>
            <a:endParaRPr lang="en-US" b="1" dirty="0"/>
          </a:p>
        </p:txBody>
      </p:sp>
      <p:sp>
        <p:nvSpPr>
          <p:cNvPr id="9" name="TextBox 8"/>
          <p:cNvSpPr txBox="1"/>
          <p:nvPr/>
        </p:nvSpPr>
        <p:spPr>
          <a:xfrm>
            <a:off x="9061911" y="3182194"/>
            <a:ext cx="1769711" cy="1323439"/>
          </a:xfrm>
          <a:prstGeom prst="rect">
            <a:avLst/>
          </a:prstGeom>
          <a:solidFill>
            <a:schemeClr val="bg1"/>
          </a:solidFill>
        </p:spPr>
        <p:txBody>
          <a:bodyPr wrap="square" rtlCol="0">
            <a:spAutoFit/>
          </a:bodyPr>
          <a:lstStyle/>
          <a:p>
            <a:pPr algn="ctr"/>
            <a:r>
              <a:rPr lang="he-IL" sz="8000" b="1" dirty="0"/>
              <a:t>לוֹ</a:t>
            </a:r>
            <a:endParaRPr lang="en-US" b="1" dirty="0"/>
          </a:p>
        </p:txBody>
      </p:sp>
      <p:sp>
        <p:nvSpPr>
          <p:cNvPr id="10" name="TextBox 9"/>
          <p:cNvSpPr txBox="1"/>
          <p:nvPr/>
        </p:nvSpPr>
        <p:spPr>
          <a:xfrm>
            <a:off x="9061912" y="4811685"/>
            <a:ext cx="1769711" cy="1323439"/>
          </a:xfrm>
          <a:prstGeom prst="rect">
            <a:avLst/>
          </a:prstGeom>
          <a:solidFill>
            <a:schemeClr val="bg1"/>
          </a:solidFill>
        </p:spPr>
        <p:txBody>
          <a:bodyPr wrap="square" rtlCol="0">
            <a:spAutoFit/>
          </a:bodyPr>
          <a:lstStyle/>
          <a:p>
            <a:pPr algn="ctr"/>
            <a:r>
              <a:rPr lang="he-IL" sz="8000" b="1" dirty="0"/>
              <a:t>קוֹ</a:t>
            </a:r>
            <a:endParaRPr lang="en-US" b="1" dirty="0"/>
          </a:p>
        </p:txBody>
      </p:sp>
      <p:sp>
        <p:nvSpPr>
          <p:cNvPr id="11" name="TextBox 10"/>
          <p:cNvSpPr txBox="1"/>
          <p:nvPr/>
        </p:nvSpPr>
        <p:spPr>
          <a:xfrm>
            <a:off x="4993136" y="708018"/>
            <a:ext cx="3057889" cy="1107996"/>
          </a:xfrm>
          <a:prstGeom prst="rect">
            <a:avLst/>
          </a:prstGeom>
          <a:solidFill>
            <a:schemeClr val="bg1"/>
          </a:solidFill>
        </p:spPr>
        <p:txBody>
          <a:bodyPr wrap="square" rtlCol="0">
            <a:spAutoFit/>
          </a:bodyPr>
          <a:lstStyle/>
          <a:p>
            <a:pPr algn="ctr"/>
            <a:r>
              <a:rPr lang="he-IL" sz="6600" dirty="0"/>
              <a:t>_ פָר</a:t>
            </a:r>
            <a:endParaRPr lang="en-US" sz="1400" dirty="0"/>
          </a:p>
        </p:txBody>
      </p:sp>
      <p:sp>
        <p:nvSpPr>
          <p:cNvPr id="12" name="TextBox 11"/>
          <p:cNvSpPr txBox="1"/>
          <p:nvPr/>
        </p:nvSpPr>
        <p:spPr>
          <a:xfrm>
            <a:off x="4993135" y="1945106"/>
            <a:ext cx="3057889" cy="1107996"/>
          </a:xfrm>
          <a:prstGeom prst="rect">
            <a:avLst/>
          </a:prstGeom>
          <a:solidFill>
            <a:schemeClr val="bg1"/>
          </a:solidFill>
        </p:spPr>
        <p:txBody>
          <a:bodyPr wrap="square" rtlCol="0">
            <a:spAutoFit/>
          </a:bodyPr>
          <a:lstStyle/>
          <a:p>
            <a:pPr algn="ctr"/>
            <a:r>
              <a:rPr lang="he-IL" sz="6600" dirty="0"/>
              <a:t>חָ _ ן</a:t>
            </a:r>
            <a:endParaRPr lang="en-US" sz="1400" dirty="0"/>
          </a:p>
        </p:txBody>
      </p:sp>
      <p:sp>
        <p:nvSpPr>
          <p:cNvPr id="13" name="TextBox 12"/>
          <p:cNvSpPr txBox="1"/>
          <p:nvPr/>
        </p:nvSpPr>
        <p:spPr>
          <a:xfrm>
            <a:off x="4993136" y="3182194"/>
            <a:ext cx="3057889" cy="1107996"/>
          </a:xfrm>
          <a:prstGeom prst="rect">
            <a:avLst/>
          </a:prstGeom>
          <a:solidFill>
            <a:schemeClr val="bg1"/>
          </a:solidFill>
        </p:spPr>
        <p:txBody>
          <a:bodyPr wrap="square" rtlCol="0">
            <a:spAutoFit/>
          </a:bodyPr>
          <a:lstStyle/>
          <a:p>
            <a:pPr algn="ctr"/>
            <a:r>
              <a:rPr lang="he-IL" sz="6600" dirty="0"/>
              <a:t>בָּ _ ן</a:t>
            </a:r>
            <a:endParaRPr lang="en-US" sz="1400" dirty="0"/>
          </a:p>
        </p:txBody>
      </p:sp>
      <p:sp>
        <p:nvSpPr>
          <p:cNvPr id="15" name="TextBox 14"/>
          <p:cNvSpPr txBox="1"/>
          <p:nvPr/>
        </p:nvSpPr>
        <p:spPr>
          <a:xfrm>
            <a:off x="4959448" y="4419282"/>
            <a:ext cx="3057889" cy="1107996"/>
          </a:xfrm>
          <a:prstGeom prst="rect">
            <a:avLst/>
          </a:prstGeom>
          <a:solidFill>
            <a:schemeClr val="bg1"/>
          </a:solidFill>
        </p:spPr>
        <p:txBody>
          <a:bodyPr wrap="square" rtlCol="0">
            <a:spAutoFit/>
          </a:bodyPr>
          <a:lstStyle/>
          <a:p>
            <a:pPr algn="ctr"/>
            <a:r>
              <a:rPr lang="he-IL" sz="6600" dirty="0"/>
              <a:t>שָׁ _ ם</a:t>
            </a:r>
            <a:endParaRPr lang="en-US" sz="1400" dirty="0"/>
          </a:p>
        </p:txBody>
      </p:sp>
      <p:sp>
        <p:nvSpPr>
          <p:cNvPr id="16" name="TextBox 15"/>
          <p:cNvSpPr txBox="1"/>
          <p:nvPr/>
        </p:nvSpPr>
        <p:spPr>
          <a:xfrm>
            <a:off x="5011724" y="5629763"/>
            <a:ext cx="3057889" cy="1107996"/>
          </a:xfrm>
          <a:prstGeom prst="rect">
            <a:avLst/>
          </a:prstGeom>
          <a:solidFill>
            <a:schemeClr val="bg1"/>
          </a:solidFill>
        </p:spPr>
        <p:txBody>
          <a:bodyPr wrap="square" rtlCol="0">
            <a:spAutoFit/>
          </a:bodyPr>
          <a:lstStyle/>
          <a:p>
            <a:pPr algn="ctr"/>
            <a:r>
              <a:rPr lang="he-IL" sz="6600" dirty="0"/>
              <a:t>_ לָב</a:t>
            </a:r>
            <a:endParaRPr lang="en-US" sz="1400" dirty="0"/>
          </a:p>
        </p:txBody>
      </p:sp>
      <p:sp>
        <p:nvSpPr>
          <p:cNvPr id="17" name="TextBox 16"/>
          <p:cNvSpPr txBox="1"/>
          <p:nvPr/>
        </p:nvSpPr>
        <p:spPr>
          <a:xfrm>
            <a:off x="1644169" y="691746"/>
            <a:ext cx="3057889" cy="1107996"/>
          </a:xfrm>
          <a:prstGeom prst="rect">
            <a:avLst/>
          </a:prstGeom>
          <a:solidFill>
            <a:schemeClr val="bg1"/>
          </a:solidFill>
        </p:spPr>
        <p:txBody>
          <a:bodyPr wrap="square" rtlCol="0">
            <a:spAutoFit/>
          </a:bodyPr>
          <a:lstStyle/>
          <a:p>
            <a:pPr algn="ctr"/>
            <a:r>
              <a:rPr lang="he-IL" sz="6600" dirty="0">
                <a:solidFill>
                  <a:schemeClr val="accent6">
                    <a:lumMod val="75000"/>
                  </a:schemeClr>
                </a:solidFill>
              </a:rPr>
              <a:t>שוֹ</a:t>
            </a:r>
            <a:r>
              <a:rPr lang="he-IL" sz="6600" dirty="0"/>
              <a:t>פָר</a:t>
            </a:r>
            <a:endParaRPr lang="en-US" sz="1400" dirty="0"/>
          </a:p>
        </p:txBody>
      </p:sp>
      <p:sp>
        <p:nvSpPr>
          <p:cNvPr id="18" name="TextBox 17"/>
          <p:cNvSpPr txBox="1"/>
          <p:nvPr/>
        </p:nvSpPr>
        <p:spPr>
          <a:xfrm>
            <a:off x="1644168" y="1909784"/>
            <a:ext cx="3057889" cy="1107996"/>
          </a:xfrm>
          <a:prstGeom prst="rect">
            <a:avLst/>
          </a:prstGeom>
          <a:solidFill>
            <a:schemeClr val="bg1"/>
          </a:solidFill>
        </p:spPr>
        <p:txBody>
          <a:bodyPr wrap="square" rtlCol="0">
            <a:spAutoFit/>
          </a:bodyPr>
          <a:lstStyle/>
          <a:p>
            <a:pPr algn="ctr"/>
            <a:r>
              <a:rPr lang="he-IL" sz="6600" dirty="0"/>
              <a:t>חָ</a:t>
            </a:r>
            <a:r>
              <a:rPr lang="he-IL" sz="6600" dirty="0">
                <a:solidFill>
                  <a:schemeClr val="accent6">
                    <a:lumMod val="75000"/>
                  </a:schemeClr>
                </a:solidFill>
              </a:rPr>
              <a:t>לוֹ</a:t>
            </a:r>
            <a:r>
              <a:rPr lang="he-IL" sz="6600" dirty="0"/>
              <a:t>ן</a:t>
            </a:r>
            <a:endParaRPr lang="en-US" sz="1400" dirty="0"/>
          </a:p>
        </p:txBody>
      </p:sp>
      <p:pic>
        <p:nvPicPr>
          <p:cNvPr id="1028"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17" y="691746"/>
            <a:ext cx="1167877" cy="109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22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588034-4928-5C48-B07A-C49A1C8E17F2}"/>
              </a:ext>
            </a:extLst>
          </p:cNvPr>
          <p:cNvPicPr>
            <a:picLocks noChangeAspect="1"/>
          </p:cNvPicPr>
          <p:nvPr/>
        </p:nvPicPr>
        <p:blipFill>
          <a:blip r:embed="rId3"/>
          <a:stretch>
            <a:fillRect/>
          </a:stretch>
        </p:blipFill>
        <p:spPr>
          <a:xfrm rot="5400000">
            <a:off x="-842463" y="854102"/>
            <a:ext cx="2288013" cy="2973758"/>
          </a:xfrm>
          <a:prstGeom prst="rect">
            <a:avLst/>
          </a:prstGeom>
        </p:spPr>
      </p:pic>
      <p:pic>
        <p:nvPicPr>
          <p:cNvPr id="14" name="Picture 13">
            <a:extLst>
              <a:ext uri="{FF2B5EF4-FFF2-40B4-BE49-F238E27FC236}">
                <a16:creationId xmlns:a16="http://schemas.microsoft.com/office/drawing/2014/main" id="{8B1AB924-977B-C94D-87F0-9032B541A355}"/>
              </a:ext>
            </a:extLst>
          </p:cNvPr>
          <p:cNvPicPr>
            <a:picLocks noChangeAspect="1"/>
          </p:cNvPicPr>
          <p:nvPr/>
        </p:nvPicPr>
        <p:blipFill>
          <a:blip r:embed="rId4"/>
          <a:stretch>
            <a:fillRect/>
          </a:stretch>
        </p:blipFill>
        <p:spPr>
          <a:xfrm>
            <a:off x="10818461" y="5942694"/>
            <a:ext cx="1047545" cy="550181"/>
          </a:xfrm>
          <a:prstGeom prst="rect">
            <a:avLst/>
          </a:prstGeom>
        </p:spPr>
      </p:pic>
      <p:sp>
        <p:nvSpPr>
          <p:cNvPr id="6" name="TextBox 5"/>
          <p:cNvSpPr txBox="1"/>
          <p:nvPr/>
        </p:nvSpPr>
        <p:spPr>
          <a:xfrm>
            <a:off x="9061912" y="1535590"/>
            <a:ext cx="1769711" cy="1323439"/>
          </a:xfrm>
          <a:prstGeom prst="rect">
            <a:avLst/>
          </a:prstGeom>
          <a:solidFill>
            <a:schemeClr val="bg1"/>
          </a:solidFill>
        </p:spPr>
        <p:txBody>
          <a:bodyPr wrap="square" rtlCol="0">
            <a:spAutoFit/>
          </a:bodyPr>
          <a:lstStyle/>
          <a:p>
            <a:pPr algn="ctr"/>
            <a:r>
              <a:rPr lang="he-IL" sz="8000" b="1" dirty="0" err="1"/>
              <a:t>שו</a:t>
            </a:r>
            <a:r>
              <a:rPr lang="he-IL" sz="8000" b="1" dirty="0"/>
              <a:t>ֹ</a:t>
            </a:r>
            <a:endParaRPr lang="en-US" b="1" dirty="0"/>
          </a:p>
        </p:txBody>
      </p:sp>
      <p:sp>
        <p:nvSpPr>
          <p:cNvPr id="9" name="TextBox 8"/>
          <p:cNvSpPr txBox="1"/>
          <p:nvPr/>
        </p:nvSpPr>
        <p:spPr>
          <a:xfrm>
            <a:off x="9061911" y="3182194"/>
            <a:ext cx="1769711" cy="1323439"/>
          </a:xfrm>
          <a:prstGeom prst="rect">
            <a:avLst/>
          </a:prstGeom>
          <a:solidFill>
            <a:schemeClr val="bg1"/>
          </a:solidFill>
        </p:spPr>
        <p:txBody>
          <a:bodyPr wrap="square" rtlCol="0">
            <a:spAutoFit/>
          </a:bodyPr>
          <a:lstStyle/>
          <a:p>
            <a:pPr algn="ctr"/>
            <a:r>
              <a:rPr lang="he-IL" sz="8000" b="1" dirty="0"/>
              <a:t>לוֹ</a:t>
            </a:r>
            <a:endParaRPr lang="en-US" b="1" dirty="0"/>
          </a:p>
        </p:txBody>
      </p:sp>
      <p:sp>
        <p:nvSpPr>
          <p:cNvPr id="10" name="TextBox 9"/>
          <p:cNvSpPr txBox="1"/>
          <p:nvPr/>
        </p:nvSpPr>
        <p:spPr>
          <a:xfrm>
            <a:off x="9061912" y="4811685"/>
            <a:ext cx="1769711" cy="1323439"/>
          </a:xfrm>
          <a:prstGeom prst="rect">
            <a:avLst/>
          </a:prstGeom>
          <a:solidFill>
            <a:schemeClr val="bg1"/>
          </a:solidFill>
        </p:spPr>
        <p:txBody>
          <a:bodyPr wrap="square" rtlCol="0">
            <a:spAutoFit/>
          </a:bodyPr>
          <a:lstStyle/>
          <a:p>
            <a:pPr algn="ctr"/>
            <a:r>
              <a:rPr lang="he-IL" sz="8000" b="1" dirty="0"/>
              <a:t>קוֹ</a:t>
            </a:r>
            <a:endParaRPr lang="en-US" b="1" dirty="0"/>
          </a:p>
        </p:txBody>
      </p:sp>
      <p:sp>
        <p:nvSpPr>
          <p:cNvPr id="11" name="TextBox 10"/>
          <p:cNvSpPr txBox="1"/>
          <p:nvPr/>
        </p:nvSpPr>
        <p:spPr>
          <a:xfrm>
            <a:off x="4993136" y="708018"/>
            <a:ext cx="3057889" cy="1107996"/>
          </a:xfrm>
          <a:prstGeom prst="rect">
            <a:avLst/>
          </a:prstGeom>
          <a:solidFill>
            <a:schemeClr val="bg1"/>
          </a:solidFill>
        </p:spPr>
        <p:txBody>
          <a:bodyPr wrap="square" rtlCol="0">
            <a:spAutoFit/>
          </a:bodyPr>
          <a:lstStyle/>
          <a:p>
            <a:pPr algn="ctr"/>
            <a:r>
              <a:rPr lang="he-IL" sz="6600" dirty="0"/>
              <a:t>_ פָר</a:t>
            </a:r>
            <a:endParaRPr lang="en-US" sz="1400" dirty="0"/>
          </a:p>
        </p:txBody>
      </p:sp>
      <p:sp>
        <p:nvSpPr>
          <p:cNvPr id="12" name="TextBox 11"/>
          <p:cNvSpPr txBox="1"/>
          <p:nvPr/>
        </p:nvSpPr>
        <p:spPr>
          <a:xfrm>
            <a:off x="4993135" y="1945106"/>
            <a:ext cx="3057889" cy="1107996"/>
          </a:xfrm>
          <a:prstGeom prst="rect">
            <a:avLst/>
          </a:prstGeom>
          <a:solidFill>
            <a:schemeClr val="bg1"/>
          </a:solidFill>
        </p:spPr>
        <p:txBody>
          <a:bodyPr wrap="square" rtlCol="0">
            <a:spAutoFit/>
          </a:bodyPr>
          <a:lstStyle/>
          <a:p>
            <a:pPr algn="ctr"/>
            <a:r>
              <a:rPr lang="he-IL" sz="6600" dirty="0"/>
              <a:t>חָ _ ן</a:t>
            </a:r>
            <a:endParaRPr lang="en-US" sz="1400" dirty="0"/>
          </a:p>
        </p:txBody>
      </p:sp>
      <p:sp>
        <p:nvSpPr>
          <p:cNvPr id="13" name="TextBox 12"/>
          <p:cNvSpPr txBox="1"/>
          <p:nvPr/>
        </p:nvSpPr>
        <p:spPr>
          <a:xfrm>
            <a:off x="4993136" y="3182194"/>
            <a:ext cx="3057889" cy="1107996"/>
          </a:xfrm>
          <a:prstGeom prst="rect">
            <a:avLst/>
          </a:prstGeom>
          <a:solidFill>
            <a:schemeClr val="bg1"/>
          </a:solidFill>
        </p:spPr>
        <p:txBody>
          <a:bodyPr wrap="square" rtlCol="0">
            <a:spAutoFit/>
          </a:bodyPr>
          <a:lstStyle/>
          <a:p>
            <a:pPr algn="ctr"/>
            <a:r>
              <a:rPr lang="he-IL" sz="6600" dirty="0"/>
              <a:t>בָּ _ ן</a:t>
            </a:r>
            <a:endParaRPr lang="en-US" sz="1400" dirty="0"/>
          </a:p>
        </p:txBody>
      </p:sp>
      <p:sp>
        <p:nvSpPr>
          <p:cNvPr id="15" name="TextBox 14"/>
          <p:cNvSpPr txBox="1"/>
          <p:nvPr/>
        </p:nvSpPr>
        <p:spPr>
          <a:xfrm>
            <a:off x="4959448" y="4419282"/>
            <a:ext cx="3057889" cy="1107996"/>
          </a:xfrm>
          <a:prstGeom prst="rect">
            <a:avLst/>
          </a:prstGeom>
          <a:solidFill>
            <a:schemeClr val="bg1"/>
          </a:solidFill>
        </p:spPr>
        <p:txBody>
          <a:bodyPr wrap="square" rtlCol="0">
            <a:spAutoFit/>
          </a:bodyPr>
          <a:lstStyle/>
          <a:p>
            <a:pPr algn="ctr"/>
            <a:r>
              <a:rPr lang="he-IL" sz="6600" dirty="0"/>
              <a:t>שָׁ _ ם</a:t>
            </a:r>
            <a:endParaRPr lang="en-US" sz="1400" dirty="0"/>
          </a:p>
        </p:txBody>
      </p:sp>
      <p:sp>
        <p:nvSpPr>
          <p:cNvPr id="16" name="TextBox 15"/>
          <p:cNvSpPr txBox="1"/>
          <p:nvPr/>
        </p:nvSpPr>
        <p:spPr>
          <a:xfrm>
            <a:off x="5011724" y="5629763"/>
            <a:ext cx="3057889" cy="1107996"/>
          </a:xfrm>
          <a:prstGeom prst="rect">
            <a:avLst/>
          </a:prstGeom>
          <a:solidFill>
            <a:schemeClr val="bg1"/>
          </a:solidFill>
        </p:spPr>
        <p:txBody>
          <a:bodyPr wrap="square" rtlCol="0">
            <a:spAutoFit/>
          </a:bodyPr>
          <a:lstStyle/>
          <a:p>
            <a:pPr algn="ctr"/>
            <a:r>
              <a:rPr lang="he-IL" sz="6600" dirty="0"/>
              <a:t>_ לָב</a:t>
            </a:r>
            <a:endParaRPr lang="en-US" sz="1400" dirty="0"/>
          </a:p>
        </p:txBody>
      </p:sp>
      <p:sp>
        <p:nvSpPr>
          <p:cNvPr id="17" name="TextBox 16"/>
          <p:cNvSpPr txBox="1"/>
          <p:nvPr/>
        </p:nvSpPr>
        <p:spPr>
          <a:xfrm>
            <a:off x="1644169" y="691746"/>
            <a:ext cx="3057889" cy="1107996"/>
          </a:xfrm>
          <a:prstGeom prst="rect">
            <a:avLst/>
          </a:prstGeom>
          <a:solidFill>
            <a:schemeClr val="bg1"/>
          </a:solidFill>
        </p:spPr>
        <p:txBody>
          <a:bodyPr wrap="square" rtlCol="0">
            <a:spAutoFit/>
          </a:bodyPr>
          <a:lstStyle/>
          <a:p>
            <a:pPr algn="ctr"/>
            <a:r>
              <a:rPr lang="he-IL" sz="6600" dirty="0">
                <a:solidFill>
                  <a:schemeClr val="accent6">
                    <a:lumMod val="75000"/>
                  </a:schemeClr>
                </a:solidFill>
              </a:rPr>
              <a:t>שוֹ</a:t>
            </a:r>
            <a:r>
              <a:rPr lang="he-IL" sz="6600" dirty="0"/>
              <a:t>פָר</a:t>
            </a:r>
            <a:endParaRPr lang="en-US" sz="1400" dirty="0"/>
          </a:p>
        </p:txBody>
      </p:sp>
      <p:sp>
        <p:nvSpPr>
          <p:cNvPr id="18" name="TextBox 17"/>
          <p:cNvSpPr txBox="1"/>
          <p:nvPr/>
        </p:nvSpPr>
        <p:spPr>
          <a:xfrm>
            <a:off x="1644168" y="1909784"/>
            <a:ext cx="3057889" cy="1107996"/>
          </a:xfrm>
          <a:prstGeom prst="rect">
            <a:avLst/>
          </a:prstGeom>
          <a:solidFill>
            <a:schemeClr val="bg1"/>
          </a:solidFill>
        </p:spPr>
        <p:txBody>
          <a:bodyPr wrap="square" rtlCol="0">
            <a:spAutoFit/>
          </a:bodyPr>
          <a:lstStyle/>
          <a:p>
            <a:pPr algn="ctr"/>
            <a:r>
              <a:rPr lang="he-IL" sz="6600" dirty="0"/>
              <a:t>חָ</a:t>
            </a:r>
            <a:r>
              <a:rPr lang="he-IL" sz="6600" dirty="0">
                <a:solidFill>
                  <a:schemeClr val="accent6">
                    <a:lumMod val="75000"/>
                  </a:schemeClr>
                </a:solidFill>
              </a:rPr>
              <a:t>לוֹ</a:t>
            </a:r>
            <a:r>
              <a:rPr lang="he-IL" sz="6600" dirty="0"/>
              <a:t>ן</a:t>
            </a:r>
            <a:endParaRPr lang="en-US" sz="1400" dirty="0"/>
          </a:p>
        </p:txBody>
      </p:sp>
      <p:pic>
        <p:nvPicPr>
          <p:cNvPr id="1028"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17" y="691746"/>
            <a:ext cx="1167877" cy="10986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17" y="1909784"/>
            <a:ext cx="1167877" cy="107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87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588034-4928-5C48-B07A-C49A1C8E17F2}"/>
              </a:ext>
            </a:extLst>
          </p:cNvPr>
          <p:cNvPicPr>
            <a:picLocks noChangeAspect="1"/>
          </p:cNvPicPr>
          <p:nvPr/>
        </p:nvPicPr>
        <p:blipFill>
          <a:blip r:embed="rId3"/>
          <a:stretch>
            <a:fillRect/>
          </a:stretch>
        </p:blipFill>
        <p:spPr>
          <a:xfrm rot="5400000">
            <a:off x="-842463" y="854102"/>
            <a:ext cx="2288013" cy="2973758"/>
          </a:xfrm>
          <a:prstGeom prst="rect">
            <a:avLst/>
          </a:prstGeom>
        </p:spPr>
      </p:pic>
      <p:pic>
        <p:nvPicPr>
          <p:cNvPr id="14" name="Picture 13">
            <a:extLst>
              <a:ext uri="{FF2B5EF4-FFF2-40B4-BE49-F238E27FC236}">
                <a16:creationId xmlns:a16="http://schemas.microsoft.com/office/drawing/2014/main" id="{8B1AB924-977B-C94D-87F0-9032B541A355}"/>
              </a:ext>
            </a:extLst>
          </p:cNvPr>
          <p:cNvPicPr>
            <a:picLocks noChangeAspect="1"/>
          </p:cNvPicPr>
          <p:nvPr/>
        </p:nvPicPr>
        <p:blipFill>
          <a:blip r:embed="rId4"/>
          <a:stretch>
            <a:fillRect/>
          </a:stretch>
        </p:blipFill>
        <p:spPr>
          <a:xfrm>
            <a:off x="10818461" y="5942694"/>
            <a:ext cx="1047545" cy="550181"/>
          </a:xfrm>
          <a:prstGeom prst="rect">
            <a:avLst/>
          </a:prstGeom>
        </p:spPr>
      </p:pic>
      <p:sp>
        <p:nvSpPr>
          <p:cNvPr id="6" name="TextBox 5"/>
          <p:cNvSpPr txBox="1"/>
          <p:nvPr/>
        </p:nvSpPr>
        <p:spPr>
          <a:xfrm>
            <a:off x="9061912" y="1535590"/>
            <a:ext cx="1769711" cy="1323439"/>
          </a:xfrm>
          <a:prstGeom prst="rect">
            <a:avLst/>
          </a:prstGeom>
          <a:solidFill>
            <a:schemeClr val="bg1"/>
          </a:solidFill>
        </p:spPr>
        <p:txBody>
          <a:bodyPr wrap="square" rtlCol="0">
            <a:spAutoFit/>
          </a:bodyPr>
          <a:lstStyle/>
          <a:p>
            <a:pPr algn="ctr"/>
            <a:r>
              <a:rPr lang="he-IL" sz="8000" b="1" dirty="0" err="1"/>
              <a:t>שו</a:t>
            </a:r>
            <a:r>
              <a:rPr lang="he-IL" sz="8000" b="1" dirty="0"/>
              <a:t>ֹ</a:t>
            </a:r>
            <a:endParaRPr lang="en-US" b="1" dirty="0"/>
          </a:p>
        </p:txBody>
      </p:sp>
      <p:sp>
        <p:nvSpPr>
          <p:cNvPr id="9" name="TextBox 8"/>
          <p:cNvSpPr txBox="1"/>
          <p:nvPr/>
        </p:nvSpPr>
        <p:spPr>
          <a:xfrm>
            <a:off x="9061911" y="3182194"/>
            <a:ext cx="1769711" cy="1323439"/>
          </a:xfrm>
          <a:prstGeom prst="rect">
            <a:avLst/>
          </a:prstGeom>
          <a:solidFill>
            <a:schemeClr val="bg1"/>
          </a:solidFill>
        </p:spPr>
        <p:txBody>
          <a:bodyPr wrap="square" rtlCol="0">
            <a:spAutoFit/>
          </a:bodyPr>
          <a:lstStyle/>
          <a:p>
            <a:pPr algn="ctr"/>
            <a:r>
              <a:rPr lang="he-IL" sz="8000" b="1" dirty="0"/>
              <a:t>לוֹ</a:t>
            </a:r>
            <a:endParaRPr lang="en-US" b="1" dirty="0"/>
          </a:p>
        </p:txBody>
      </p:sp>
      <p:sp>
        <p:nvSpPr>
          <p:cNvPr id="10" name="TextBox 9"/>
          <p:cNvSpPr txBox="1"/>
          <p:nvPr/>
        </p:nvSpPr>
        <p:spPr>
          <a:xfrm>
            <a:off x="9061912" y="4811685"/>
            <a:ext cx="1769711" cy="1323439"/>
          </a:xfrm>
          <a:prstGeom prst="rect">
            <a:avLst/>
          </a:prstGeom>
          <a:solidFill>
            <a:schemeClr val="bg1"/>
          </a:solidFill>
        </p:spPr>
        <p:txBody>
          <a:bodyPr wrap="square" rtlCol="0">
            <a:spAutoFit/>
          </a:bodyPr>
          <a:lstStyle/>
          <a:p>
            <a:pPr algn="ctr"/>
            <a:r>
              <a:rPr lang="he-IL" sz="8000" b="1" dirty="0"/>
              <a:t>קוֹ</a:t>
            </a:r>
            <a:endParaRPr lang="en-US" b="1" dirty="0"/>
          </a:p>
        </p:txBody>
      </p:sp>
      <p:sp>
        <p:nvSpPr>
          <p:cNvPr id="11" name="TextBox 10"/>
          <p:cNvSpPr txBox="1"/>
          <p:nvPr/>
        </p:nvSpPr>
        <p:spPr>
          <a:xfrm>
            <a:off x="4993136" y="708018"/>
            <a:ext cx="3057889" cy="1107996"/>
          </a:xfrm>
          <a:prstGeom prst="rect">
            <a:avLst/>
          </a:prstGeom>
          <a:solidFill>
            <a:schemeClr val="bg1"/>
          </a:solidFill>
        </p:spPr>
        <p:txBody>
          <a:bodyPr wrap="square" rtlCol="0">
            <a:spAutoFit/>
          </a:bodyPr>
          <a:lstStyle/>
          <a:p>
            <a:pPr algn="ctr"/>
            <a:r>
              <a:rPr lang="he-IL" sz="6600" dirty="0"/>
              <a:t>_ פָר</a:t>
            </a:r>
            <a:endParaRPr lang="en-US" sz="1400" dirty="0"/>
          </a:p>
        </p:txBody>
      </p:sp>
      <p:sp>
        <p:nvSpPr>
          <p:cNvPr id="12" name="TextBox 11"/>
          <p:cNvSpPr txBox="1"/>
          <p:nvPr/>
        </p:nvSpPr>
        <p:spPr>
          <a:xfrm>
            <a:off x="4993135" y="1945106"/>
            <a:ext cx="3057889" cy="1107996"/>
          </a:xfrm>
          <a:prstGeom prst="rect">
            <a:avLst/>
          </a:prstGeom>
          <a:solidFill>
            <a:schemeClr val="bg1"/>
          </a:solidFill>
        </p:spPr>
        <p:txBody>
          <a:bodyPr wrap="square" rtlCol="0">
            <a:spAutoFit/>
          </a:bodyPr>
          <a:lstStyle/>
          <a:p>
            <a:pPr algn="ctr"/>
            <a:r>
              <a:rPr lang="he-IL" sz="6600" dirty="0"/>
              <a:t>חָ _ ן</a:t>
            </a:r>
            <a:endParaRPr lang="en-US" sz="1400" dirty="0"/>
          </a:p>
        </p:txBody>
      </p:sp>
      <p:sp>
        <p:nvSpPr>
          <p:cNvPr id="13" name="TextBox 12"/>
          <p:cNvSpPr txBox="1"/>
          <p:nvPr/>
        </p:nvSpPr>
        <p:spPr>
          <a:xfrm>
            <a:off x="4993136" y="3182194"/>
            <a:ext cx="3057889" cy="1107996"/>
          </a:xfrm>
          <a:prstGeom prst="rect">
            <a:avLst/>
          </a:prstGeom>
          <a:solidFill>
            <a:schemeClr val="bg1"/>
          </a:solidFill>
        </p:spPr>
        <p:txBody>
          <a:bodyPr wrap="square" rtlCol="0">
            <a:spAutoFit/>
          </a:bodyPr>
          <a:lstStyle/>
          <a:p>
            <a:pPr algn="ctr"/>
            <a:r>
              <a:rPr lang="he-IL" sz="6600" dirty="0"/>
              <a:t>בָּ _ ן</a:t>
            </a:r>
            <a:endParaRPr lang="en-US" sz="1400" dirty="0"/>
          </a:p>
        </p:txBody>
      </p:sp>
      <p:sp>
        <p:nvSpPr>
          <p:cNvPr id="15" name="TextBox 14"/>
          <p:cNvSpPr txBox="1"/>
          <p:nvPr/>
        </p:nvSpPr>
        <p:spPr>
          <a:xfrm>
            <a:off x="4959448" y="4419282"/>
            <a:ext cx="3057889" cy="1107996"/>
          </a:xfrm>
          <a:prstGeom prst="rect">
            <a:avLst/>
          </a:prstGeom>
          <a:solidFill>
            <a:schemeClr val="bg1"/>
          </a:solidFill>
        </p:spPr>
        <p:txBody>
          <a:bodyPr wrap="square" rtlCol="0">
            <a:spAutoFit/>
          </a:bodyPr>
          <a:lstStyle/>
          <a:p>
            <a:pPr algn="ctr"/>
            <a:r>
              <a:rPr lang="he-IL" sz="6600" dirty="0"/>
              <a:t>שָׁ _ ם</a:t>
            </a:r>
            <a:endParaRPr lang="en-US" sz="1400" dirty="0"/>
          </a:p>
        </p:txBody>
      </p:sp>
      <p:sp>
        <p:nvSpPr>
          <p:cNvPr id="16" name="TextBox 15"/>
          <p:cNvSpPr txBox="1"/>
          <p:nvPr/>
        </p:nvSpPr>
        <p:spPr>
          <a:xfrm>
            <a:off x="5011724" y="5629763"/>
            <a:ext cx="3057889" cy="1107996"/>
          </a:xfrm>
          <a:prstGeom prst="rect">
            <a:avLst/>
          </a:prstGeom>
          <a:solidFill>
            <a:schemeClr val="bg1"/>
          </a:solidFill>
        </p:spPr>
        <p:txBody>
          <a:bodyPr wrap="square" rtlCol="0">
            <a:spAutoFit/>
          </a:bodyPr>
          <a:lstStyle/>
          <a:p>
            <a:pPr algn="ctr"/>
            <a:r>
              <a:rPr lang="he-IL" sz="6600" dirty="0"/>
              <a:t>_ לָב</a:t>
            </a:r>
            <a:endParaRPr lang="en-US" sz="1400" dirty="0"/>
          </a:p>
        </p:txBody>
      </p:sp>
      <p:sp>
        <p:nvSpPr>
          <p:cNvPr id="17" name="TextBox 16"/>
          <p:cNvSpPr txBox="1"/>
          <p:nvPr/>
        </p:nvSpPr>
        <p:spPr>
          <a:xfrm>
            <a:off x="1644169" y="691746"/>
            <a:ext cx="3057889" cy="1107996"/>
          </a:xfrm>
          <a:prstGeom prst="rect">
            <a:avLst/>
          </a:prstGeom>
          <a:solidFill>
            <a:schemeClr val="bg1"/>
          </a:solidFill>
        </p:spPr>
        <p:txBody>
          <a:bodyPr wrap="square" rtlCol="0">
            <a:spAutoFit/>
          </a:bodyPr>
          <a:lstStyle/>
          <a:p>
            <a:pPr algn="ctr"/>
            <a:r>
              <a:rPr lang="he-IL" sz="6600" dirty="0">
                <a:solidFill>
                  <a:schemeClr val="accent6">
                    <a:lumMod val="75000"/>
                  </a:schemeClr>
                </a:solidFill>
              </a:rPr>
              <a:t>שוֹ</a:t>
            </a:r>
            <a:r>
              <a:rPr lang="he-IL" sz="6600" dirty="0"/>
              <a:t>פָר</a:t>
            </a:r>
            <a:endParaRPr lang="en-US" sz="1400" dirty="0"/>
          </a:p>
        </p:txBody>
      </p:sp>
      <p:sp>
        <p:nvSpPr>
          <p:cNvPr id="18" name="TextBox 17"/>
          <p:cNvSpPr txBox="1"/>
          <p:nvPr/>
        </p:nvSpPr>
        <p:spPr>
          <a:xfrm>
            <a:off x="1644168" y="1909784"/>
            <a:ext cx="3057889" cy="1107996"/>
          </a:xfrm>
          <a:prstGeom prst="rect">
            <a:avLst/>
          </a:prstGeom>
          <a:solidFill>
            <a:schemeClr val="bg1"/>
          </a:solidFill>
        </p:spPr>
        <p:txBody>
          <a:bodyPr wrap="square" rtlCol="0">
            <a:spAutoFit/>
          </a:bodyPr>
          <a:lstStyle/>
          <a:p>
            <a:pPr algn="ctr"/>
            <a:r>
              <a:rPr lang="he-IL" sz="6600" dirty="0"/>
              <a:t>חָ</a:t>
            </a:r>
            <a:r>
              <a:rPr lang="he-IL" sz="6600" dirty="0">
                <a:solidFill>
                  <a:schemeClr val="accent6">
                    <a:lumMod val="75000"/>
                  </a:schemeClr>
                </a:solidFill>
              </a:rPr>
              <a:t>לוֹ</a:t>
            </a:r>
            <a:r>
              <a:rPr lang="he-IL" sz="6600" dirty="0"/>
              <a:t>ן</a:t>
            </a:r>
            <a:endParaRPr lang="en-US" sz="1400" dirty="0"/>
          </a:p>
        </p:txBody>
      </p:sp>
      <p:sp>
        <p:nvSpPr>
          <p:cNvPr id="19" name="TextBox 18"/>
          <p:cNvSpPr txBox="1"/>
          <p:nvPr/>
        </p:nvSpPr>
        <p:spPr>
          <a:xfrm>
            <a:off x="1644169" y="3146872"/>
            <a:ext cx="3057889" cy="1107996"/>
          </a:xfrm>
          <a:prstGeom prst="rect">
            <a:avLst/>
          </a:prstGeom>
          <a:solidFill>
            <a:schemeClr val="bg1"/>
          </a:solidFill>
        </p:spPr>
        <p:txBody>
          <a:bodyPr wrap="square" rtlCol="0">
            <a:spAutoFit/>
          </a:bodyPr>
          <a:lstStyle/>
          <a:p>
            <a:pPr algn="ctr"/>
            <a:r>
              <a:rPr lang="he-IL" sz="6600" dirty="0"/>
              <a:t>בָּ</a:t>
            </a:r>
            <a:r>
              <a:rPr lang="he-IL" sz="6600" dirty="0">
                <a:solidFill>
                  <a:schemeClr val="accent6">
                    <a:lumMod val="75000"/>
                  </a:schemeClr>
                </a:solidFill>
              </a:rPr>
              <a:t>לוֹ</a:t>
            </a:r>
            <a:r>
              <a:rPr lang="he-IL" sz="6600" dirty="0"/>
              <a:t>ן</a:t>
            </a:r>
            <a:endParaRPr lang="en-US" sz="1400" dirty="0"/>
          </a:p>
        </p:txBody>
      </p:sp>
      <p:pic>
        <p:nvPicPr>
          <p:cNvPr id="1028"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17" y="691746"/>
            <a:ext cx="1167877" cy="10986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17" y="1909784"/>
            <a:ext cx="1167877" cy="107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98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588034-4928-5C48-B07A-C49A1C8E17F2}"/>
              </a:ext>
            </a:extLst>
          </p:cNvPr>
          <p:cNvPicPr>
            <a:picLocks noChangeAspect="1"/>
          </p:cNvPicPr>
          <p:nvPr/>
        </p:nvPicPr>
        <p:blipFill>
          <a:blip r:embed="rId3"/>
          <a:stretch>
            <a:fillRect/>
          </a:stretch>
        </p:blipFill>
        <p:spPr>
          <a:xfrm rot="5400000">
            <a:off x="-842463" y="854102"/>
            <a:ext cx="2288013" cy="2973758"/>
          </a:xfrm>
          <a:prstGeom prst="rect">
            <a:avLst/>
          </a:prstGeom>
        </p:spPr>
      </p:pic>
      <p:pic>
        <p:nvPicPr>
          <p:cNvPr id="14" name="Picture 13">
            <a:extLst>
              <a:ext uri="{FF2B5EF4-FFF2-40B4-BE49-F238E27FC236}">
                <a16:creationId xmlns:a16="http://schemas.microsoft.com/office/drawing/2014/main" id="{8B1AB924-977B-C94D-87F0-9032B541A355}"/>
              </a:ext>
            </a:extLst>
          </p:cNvPr>
          <p:cNvPicPr>
            <a:picLocks noChangeAspect="1"/>
          </p:cNvPicPr>
          <p:nvPr/>
        </p:nvPicPr>
        <p:blipFill>
          <a:blip r:embed="rId4"/>
          <a:stretch>
            <a:fillRect/>
          </a:stretch>
        </p:blipFill>
        <p:spPr>
          <a:xfrm>
            <a:off x="10818461" y="5942694"/>
            <a:ext cx="1047545" cy="550181"/>
          </a:xfrm>
          <a:prstGeom prst="rect">
            <a:avLst/>
          </a:prstGeom>
        </p:spPr>
      </p:pic>
      <p:sp>
        <p:nvSpPr>
          <p:cNvPr id="6" name="TextBox 5"/>
          <p:cNvSpPr txBox="1"/>
          <p:nvPr/>
        </p:nvSpPr>
        <p:spPr>
          <a:xfrm>
            <a:off x="9061912" y="1535590"/>
            <a:ext cx="1769711" cy="1323439"/>
          </a:xfrm>
          <a:prstGeom prst="rect">
            <a:avLst/>
          </a:prstGeom>
          <a:solidFill>
            <a:schemeClr val="bg1"/>
          </a:solidFill>
        </p:spPr>
        <p:txBody>
          <a:bodyPr wrap="square" rtlCol="0">
            <a:spAutoFit/>
          </a:bodyPr>
          <a:lstStyle/>
          <a:p>
            <a:pPr algn="ctr"/>
            <a:r>
              <a:rPr lang="he-IL" sz="8000" b="1" dirty="0" err="1"/>
              <a:t>שו</a:t>
            </a:r>
            <a:r>
              <a:rPr lang="he-IL" sz="8000" b="1" dirty="0"/>
              <a:t>ֹ</a:t>
            </a:r>
            <a:endParaRPr lang="en-US" b="1" dirty="0"/>
          </a:p>
        </p:txBody>
      </p:sp>
      <p:sp>
        <p:nvSpPr>
          <p:cNvPr id="9" name="TextBox 8"/>
          <p:cNvSpPr txBox="1"/>
          <p:nvPr/>
        </p:nvSpPr>
        <p:spPr>
          <a:xfrm>
            <a:off x="9061911" y="3182194"/>
            <a:ext cx="1769711" cy="1323439"/>
          </a:xfrm>
          <a:prstGeom prst="rect">
            <a:avLst/>
          </a:prstGeom>
          <a:solidFill>
            <a:schemeClr val="bg1"/>
          </a:solidFill>
        </p:spPr>
        <p:txBody>
          <a:bodyPr wrap="square" rtlCol="0">
            <a:spAutoFit/>
          </a:bodyPr>
          <a:lstStyle/>
          <a:p>
            <a:pPr algn="ctr"/>
            <a:r>
              <a:rPr lang="he-IL" sz="8000" b="1" dirty="0"/>
              <a:t>לוֹ</a:t>
            </a:r>
            <a:endParaRPr lang="en-US" b="1" dirty="0"/>
          </a:p>
        </p:txBody>
      </p:sp>
      <p:sp>
        <p:nvSpPr>
          <p:cNvPr id="10" name="TextBox 9"/>
          <p:cNvSpPr txBox="1"/>
          <p:nvPr/>
        </p:nvSpPr>
        <p:spPr>
          <a:xfrm>
            <a:off x="9061912" y="4811685"/>
            <a:ext cx="1769711" cy="1323439"/>
          </a:xfrm>
          <a:prstGeom prst="rect">
            <a:avLst/>
          </a:prstGeom>
          <a:solidFill>
            <a:schemeClr val="bg1"/>
          </a:solidFill>
        </p:spPr>
        <p:txBody>
          <a:bodyPr wrap="square" rtlCol="0">
            <a:spAutoFit/>
          </a:bodyPr>
          <a:lstStyle/>
          <a:p>
            <a:pPr algn="ctr"/>
            <a:r>
              <a:rPr lang="he-IL" sz="8000" b="1" dirty="0"/>
              <a:t>קוֹ</a:t>
            </a:r>
            <a:endParaRPr lang="en-US" b="1" dirty="0"/>
          </a:p>
        </p:txBody>
      </p:sp>
      <p:sp>
        <p:nvSpPr>
          <p:cNvPr id="11" name="TextBox 10"/>
          <p:cNvSpPr txBox="1"/>
          <p:nvPr/>
        </p:nvSpPr>
        <p:spPr>
          <a:xfrm>
            <a:off x="4993136" y="708018"/>
            <a:ext cx="3057889" cy="1107996"/>
          </a:xfrm>
          <a:prstGeom prst="rect">
            <a:avLst/>
          </a:prstGeom>
          <a:solidFill>
            <a:schemeClr val="bg1"/>
          </a:solidFill>
        </p:spPr>
        <p:txBody>
          <a:bodyPr wrap="square" rtlCol="0">
            <a:spAutoFit/>
          </a:bodyPr>
          <a:lstStyle/>
          <a:p>
            <a:pPr algn="ctr"/>
            <a:r>
              <a:rPr lang="he-IL" sz="6600" dirty="0"/>
              <a:t>_ פָר</a:t>
            </a:r>
            <a:endParaRPr lang="en-US" sz="1400" dirty="0"/>
          </a:p>
        </p:txBody>
      </p:sp>
      <p:sp>
        <p:nvSpPr>
          <p:cNvPr id="12" name="TextBox 11"/>
          <p:cNvSpPr txBox="1"/>
          <p:nvPr/>
        </p:nvSpPr>
        <p:spPr>
          <a:xfrm>
            <a:off x="4993135" y="1945106"/>
            <a:ext cx="3057889" cy="1107996"/>
          </a:xfrm>
          <a:prstGeom prst="rect">
            <a:avLst/>
          </a:prstGeom>
          <a:solidFill>
            <a:schemeClr val="bg1"/>
          </a:solidFill>
        </p:spPr>
        <p:txBody>
          <a:bodyPr wrap="square" rtlCol="0">
            <a:spAutoFit/>
          </a:bodyPr>
          <a:lstStyle/>
          <a:p>
            <a:pPr algn="ctr"/>
            <a:r>
              <a:rPr lang="he-IL" sz="6600" dirty="0"/>
              <a:t>חָ _ ן</a:t>
            </a:r>
            <a:endParaRPr lang="en-US" sz="1400" dirty="0"/>
          </a:p>
        </p:txBody>
      </p:sp>
      <p:sp>
        <p:nvSpPr>
          <p:cNvPr id="13" name="TextBox 12"/>
          <p:cNvSpPr txBox="1"/>
          <p:nvPr/>
        </p:nvSpPr>
        <p:spPr>
          <a:xfrm>
            <a:off x="4993136" y="3182194"/>
            <a:ext cx="3057889" cy="1107996"/>
          </a:xfrm>
          <a:prstGeom prst="rect">
            <a:avLst/>
          </a:prstGeom>
          <a:solidFill>
            <a:schemeClr val="bg1"/>
          </a:solidFill>
        </p:spPr>
        <p:txBody>
          <a:bodyPr wrap="square" rtlCol="0">
            <a:spAutoFit/>
          </a:bodyPr>
          <a:lstStyle/>
          <a:p>
            <a:pPr algn="ctr"/>
            <a:r>
              <a:rPr lang="he-IL" sz="6600" dirty="0"/>
              <a:t>בָּ _ ן</a:t>
            </a:r>
            <a:endParaRPr lang="en-US" sz="1400" dirty="0"/>
          </a:p>
        </p:txBody>
      </p:sp>
      <p:sp>
        <p:nvSpPr>
          <p:cNvPr id="15" name="TextBox 14"/>
          <p:cNvSpPr txBox="1"/>
          <p:nvPr/>
        </p:nvSpPr>
        <p:spPr>
          <a:xfrm>
            <a:off x="4959448" y="4419282"/>
            <a:ext cx="3057889" cy="1107996"/>
          </a:xfrm>
          <a:prstGeom prst="rect">
            <a:avLst/>
          </a:prstGeom>
          <a:solidFill>
            <a:schemeClr val="bg1"/>
          </a:solidFill>
        </p:spPr>
        <p:txBody>
          <a:bodyPr wrap="square" rtlCol="0">
            <a:spAutoFit/>
          </a:bodyPr>
          <a:lstStyle/>
          <a:p>
            <a:pPr algn="ctr"/>
            <a:r>
              <a:rPr lang="he-IL" sz="6600" dirty="0"/>
              <a:t>שָׁ _ ם</a:t>
            </a:r>
            <a:endParaRPr lang="en-US" sz="1400" dirty="0"/>
          </a:p>
        </p:txBody>
      </p:sp>
      <p:sp>
        <p:nvSpPr>
          <p:cNvPr id="16" name="TextBox 15"/>
          <p:cNvSpPr txBox="1"/>
          <p:nvPr/>
        </p:nvSpPr>
        <p:spPr>
          <a:xfrm>
            <a:off x="5011724" y="5629763"/>
            <a:ext cx="3057889" cy="1107996"/>
          </a:xfrm>
          <a:prstGeom prst="rect">
            <a:avLst/>
          </a:prstGeom>
          <a:solidFill>
            <a:schemeClr val="bg1"/>
          </a:solidFill>
        </p:spPr>
        <p:txBody>
          <a:bodyPr wrap="square" rtlCol="0">
            <a:spAutoFit/>
          </a:bodyPr>
          <a:lstStyle/>
          <a:p>
            <a:pPr algn="ctr"/>
            <a:r>
              <a:rPr lang="he-IL" sz="6600" dirty="0"/>
              <a:t>_ לָב</a:t>
            </a:r>
            <a:endParaRPr lang="en-US" sz="1400" dirty="0"/>
          </a:p>
        </p:txBody>
      </p:sp>
      <p:sp>
        <p:nvSpPr>
          <p:cNvPr id="17" name="TextBox 16"/>
          <p:cNvSpPr txBox="1"/>
          <p:nvPr/>
        </p:nvSpPr>
        <p:spPr>
          <a:xfrm>
            <a:off x="1644169" y="691746"/>
            <a:ext cx="3057889" cy="1107996"/>
          </a:xfrm>
          <a:prstGeom prst="rect">
            <a:avLst/>
          </a:prstGeom>
          <a:solidFill>
            <a:schemeClr val="bg1"/>
          </a:solidFill>
        </p:spPr>
        <p:txBody>
          <a:bodyPr wrap="square" rtlCol="0">
            <a:spAutoFit/>
          </a:bodyPr>
          <a:lstStyle/>
          <a:p>
            <a:pPr algn="ctr"/>
            <a:r>
              <a:rPr lang="he-IL" sz="6600" dirty="0">
                <a:solidFill>
                  <a:schemeClr val="accent6">
                    <a:lumMod val="75000"/>
                  </a:schemeClr>
                </a:solidFill>
              </a:rPr>
              <a:t>שוֹ</a:t>
            </a:r>
            <a:r>
              <a:rPr lang="he-IL" sz="6600" dirty="0"/>
              <a:t>פָר</a:t>
            </a:r>
            <a:endParaRPr lang="en-US" sz="1400" dirty="0"/>
          </a:p>
        </p:txBody>
      </p:sp>
      <p:sp>
        <p:nvSpPr>
          <p:cNvPr id="18" name="TextBox 17"/>
          <p:cNvSpPr txBox="1"/>
          <p:nvPr/>
        </p:nvSpPr>
        <p:spPr>
          <a:xfrm>
            <a:off x="1644168" y="1909784"/>
            <a:ext cx="3057889" cy="1107996"/>
          </a:xfrm>
          <a:prstGeom prst="rect">
            <a:avLst/>
          </a:prstGeom>
          <a:solidFill>
            <a:schemeClr val="bg1"/>
          </a:solidFill>
        </p:spPr>
        <p:txBody>
          <a:bodyPr wrap="square" rtlCol="0">
            <a:spAutoFit/>
          </a:bodyPr>
          <a:lstStyle/>
          <a:p>
            <a:pPr algn="ctr"/>
            <a:r>
              <a:rPr lang="he-IL" sz="6600" dirty="0"/>
              <a:t>חָ</a:t>
            </a:r>
            <a:r>
              <a:rPr lang="he-IL" sz="6600" dirty="0">
                <a:solidFill>
                  <a:schemeClr val="accent6">
                    <a:lumMod val="75000"/>
                  </a:schemeClr>
                </a:solidFill>
              </a:rPr>
              <a:t>לוֹ</a:t>
            </a:r>
            <a:r>
              <a:rPr lang="he-IL" sz="6600" dirty="0"/>
              <a:t>ן</a:t>
            </a:r>
            <a:endParaRPr lang="en-US" sz="1400" dirty="0"/>
          </a:p>
        </p:txBody>
      </p:sp>
      <p:sp>
        <p:nvSpPr>
          <p:cNvPr id="19" name="TextBox 18"/>
          <p:cNvSpPr txBox="1"/>
          <p:nvPr/>
        </p:nvSpPr>
        <p:spPr>
          <a:xfrm>
            <a:off x="1644169" y="3146872"/>
            <a:ext cx="3057889" cy="1107996"/>
          </a:xfrm>
          <a:prstGeom prst="rect">
            <a:avLst/>
          </a:prstGeom>
          <a:solidFill>
            <a:schemeClr val="bg1"/>
          </a:solidFill>
        </p:spPr>
        <p:txBody>
          <a:bodyPr wrap="square" rtlCol="0">
            <a:spAutoFit/>
          </a:bodyPr>
          <a:lstStyle/>
          <a:p>
            <a:pPr algn="ctr"/>
            <a:r>
              <a:rPr lang="he-IL" sz="6600" dirty="0"/>
              <a:t>בָּ</a:t>
            </a:r>
            <a:r>
              <a:rPr lang="he-IL" sz="6600" dirty="0">
                <a:solidFill>
                  <a:schemeClr val="accent6">
                    <a:lumMod val="75000"/>
                  </a:schemeClr>
                </a:solidFill>
              </a:rPr>
              <a:t>לוֹ</a:t>
            </a:r>
            <a:r>
              <a:rPr lang="he-IL" sz="6600" dirty="0"/>
              <a:t>ן</a:t>
            </a:r>
            <a:endParaRPr lang="en-US" sz="1400" dirty="0"/>
          </a:p>
        </p:txBody>
      </p:sp>
      <p:pic>
        <p:nvPicPr>
          <p:cNvPr id="1028"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17" y="691746"/>
            <a:ext cx="1167877" cy="10986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17" y="1909784"/>
            <a:ext cx="1167877" cy="107410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28" y="3122313"/>
            <a:ext cx="1167877" cy="113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5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588034-4928-5C48-B07A-C49A1C8E17F2}"/>
              </a:ext>
            </a:extLst>
          </p:cNvPr>
          <p:cNvPicPr>
            <a:picLocks noChangeAspect="1"/>
          </p:cNvPicPr>
          <p:nvPr/>
        </p:nvPicPr>
        <p:blipFill>
          <a:blip r:embed="rId3"/>
          <a:stretch>
            <a:fillRect/>
          </a:stretch>
        </p:blipFill>
        <p:spPr>
          <a:xfrm rot="5400000">
            <a:off x="-842463" y="854102"/>
            <a:ext cx="2288013" cy="2973758"/>
          </a:xfrm>
          <a:prstGeom prst="rect">
            <a:avLst/>
          </a:prstGeom>
        </p:spPr>
      </p:pic>
      <p:pic>
        <p:nvPicPr>
          <p:cNvPr id="14" name="Picture 13">
            <a:extLst>
              <a:ext uri="{FF2B5EF4-FFF2-40B4-BE49-F238E27FC236}">
                <a16:creationId xmlns:a16="http://schemas.microsoft.com/office/drawing/2014/main" id="{8B1AB924-977B-C94D-87F0-9032B541A355}"/>
              </a:ext>
            </a:extLst>
          </p:cNvPr>
          <p:cNvPicPr>
            <a:picLocks noChangeAspect="1"/>
          </p:cNvPicPr>
          <p:nvPr/>
        </p:nvPicPr>
        <p:blipFill>
          <a:blip r:embed="rId4"/>
          <a:stretch>
            <a:fillRect/>
          </a:stretch>
        </p:blipFill>
        <p:spPr>
          <a:xfrm>
            <a:off x="10818461" y="5942694"/>
            <a:ext cx="1047545" cy="550181"/>
          </a:xfrm>
          <a:prstGeom prst="rect">
            <a:avLst/>
          </a:prstGeom>
        </p:spPr>
      </p:pic>
      <p:sp>
        <p:nvSpPr>
          <p:cNvPr id="6" name="TextBox 5"/>
          <p:cNvSpPr txBox="1"/>
          <p:nvPr/>
        </p:nvSpPr>
        <p:spPr>
          <a:xfrm>
            <a:off x="9061912" y="1535590"/>
            <a:ext cx="1769711" cy="1323439"/>
          </a:xfrm>
          <a:prstGeom prst="rect">
            <a:avLst/>
          </a:prstGeom>
          <a:solidFill>
            <a:schemeClr val="bg1"/>
          </a:solidFill>
        </p:spPr>
        <p:txBody>
          <a:bodyPr wrap="square" rtlCol="0">
            <a:spAutoFit/>
          </a:bodyPr>
          <a:lstStyle/>
          <a:p>
            <a:pPr algn="ctr"/>
            <a:r>
              <a:rPr lang="he-IL" sz="8000" b="1" dirty="0" err="1"/>
              <a:t>שו</a:t>
            </a:r>
            <a:r>
              <a:rPr lang="he-IL" sz="8000" b="1" dirty="0"/>
              <a:t>ֹ</a:t>
            </a:r>
            <a:endParaRPr lang="en-US" b="1" dirty="0"/>
          </a:p>
        </p:txBody>
      </p:sp>
      <p:sp>
        <p:nvSpPr>
          <p:cNvPr id="9" name="TextBox 8"/>
          <p:cNvSpPr txBox="1"/>
          <p:nvPr/>
        </p:nvSpPr>
        <p:spPr>
          <a:xfrm>
            <a:off x="9061911" y="3182194"/>
            <a:ext cx="1769711" cy="1323439"/>
          </a:xfrm>
          <a:prstGeom prst="rect">
            <a:avLst/>
          </a:prstGeom>
          <a:solidFill>
            <a:schemeClr val="bg1"/>
          </a:solidFill>
        </p:spPr>
        <p:txBody>
          <a:bodyPr wrap="square" rtlCol="0">
            <a:spAutoFit/>
          </a:bodyPr>
          <a:lstStyle/>
          <a:p>
            <a:pPr algn="ctr"/>
            <a:r>
              <a:rPr lang="he-IL" sz="8000" b="1" dirty="0"/>
              <a:t>לוֹ</a:t>
            </a:r>
            <a:endParaRPr lang="en-US" b="1" dirty="0"/>
          </a:p>
        </p:txBody>
      </p:sp>
      <p:sp>
        <p:nvSpPr>
          <p:cNvPr id="10" name="TextBox 9"/>
          <p:cNvSpPr txBox="1"/>
          <p:nvPr/>
        </p:nvSpPr>
        <p:spPr>
          <a:xfrm>
            <a:off x="9061912" y="4811685"/>
            <a:ext cx="1769711" cy="1323439"/>
          </a:xfrm>
          <a:prstGeom prst="rect">
            <a:avLst/>
          </a:prstGeom>
          <a:solidFill>
            <a:schemeClr val="bg1"/>
          </a:solidFill>
        </p:spPr>
        <p:txBody>
          <a:bodyPr wrap="square" rtlCol="0">
            <a:spAutoFit/>
          </a:bodyPr>
          <a:lstStyle/>
          <a:p>
            <a:pPr algn="ctr"/>
            <a:r>
              <a:rPr lang="he-IL" sz="8000" b="1" dirty="0"/>
              <a:t>קוֹ</a:t>
            </a:r>
            <a:endParaRPr lang="en-US" b="1" dirty="0"/>
          </a:p>
        </p:txBody>
      </p:sp>
      <p:sp>
        <p:nvSpPr>
          <p:cNvPr id="11" name="TextBox 10"/>
          <p:cNvSpPr txBox="1"/>
          <p:nvPr/>
        </p:nvSpPr>
        <p:spPr>
          <a:xfrm>
            <a:off x="4993136" y="708018"/>
            <a:ext cx="3057889" cy="1107996"/>
          </a:xfrm>
          <a:prstGeom prst="rect">
            <a:avLst/>
          </a:prstGeom>
          <a:solidFill>
            <a:schemeClr val="bg1"/>
          </a:solidFill>
        </p:spPr>
        <p:txBody>
          <a:bodyPr wrap="square" rtlCol="0">
            <a:spAutoFit/>
          </a:bodyPr>
          <a:lstStyle/>
          <a:p>
            <a:pPr algn="ctr"/>
            <a:r>
              <a:rPr lang="he-IL" sz="6600" dirty="0"/>
              <a:t>_ פָר</a:t>
            </a:r>
            <a:endParaRPr lang="en-US" sz="1400" dirty="0"/>
          </a:p>
        </p:txBody>
      </p:sp>
      <p:sp>
        <p:nvSpPr>
          <p:cNvPr id="12" name="TextBox 11"/>
          <p:cNvSpPr txBox="1"/>
          <p:nvPr/>
        </p:nvSpPr>
        <p:spPr>
          <a:xfrm>
            <a:off x="4993135" y="1945106"/>
            <a:ext cx="3057889" cy="1107996"/>
          </a:xfrm>
          <a:prstGeom prst="rect">
            <a:avLst/>
          </a:prstGeom>
          <a:solidFill>
            <a:schemeClr val="bg1"/>
          </a:solidFill>
        </p:spPr>
        <p:txBody>
          <a:bodyPr wrap="square" rtlCol="0">
            <a:spAutoFit/>
          </a:bodyPr>
          <a:lstStyle/>
          <a:p>
            <a:pPr algn="ctr"/>
            <a:r>
              <a:rPr lang="he-IL" sz="6600" dirty="0"/>
              <a:t>חָ _ ן</a:t>
            </a:r>
            <a:endParaRPr lang="en-US" sz="1400" dirty="0"/>
          </a:p>
        </p:txBody>
      </p:sp>
      <p:sp>
        <p:nvSpPr>
          <p:cNvPr id="13" name="TextBox 12"/>
          <p:cNvSpPr txBox="1"/>
          <p:nvPr/>
        </p:nvSpPr>
        <p:spPr>
          <a:xfrm>
            <a:off x="4993136" y="3182194"/>
            <a:ext cx="3057889" cy="1107996"/>
          </a:xfrm>
          <a:prstGeom prst="rect">
            <a:avLst/>
          </a:prstGeom>
          <a:solidFill>
            <a:schemeClr val="bg1"/>
          </a:solidFill>
        </p:spPr>
        <p:txBody>
          <a:bodyPr wrap="square" rtlCol="0">
            <a:spAutoFit/>
          </a:bodyPr>
          <a:lstStyle/>
          <a:p>
            <a:pPr algn="ctr"/>
            <a:r>
              <a:rPr lang="he-IL" sz="6600" dirty="0"/>
              <a:t>בָּ _ ן</a:t>
            </a:r>
            <a:endParaRPr lang="en-US" sz="1400" dirty="0"/>
          </a:p>
        </p:txBody>
      </p:sp>
      <p:sp>
        <p:nvSpPr>
          <p:cNvPr id="15" name="TextBox 14"/>
          <p:cNvSpPr txBox="1"/>
          <p:nvPr/>
        </p:nvSpPr>
        <p:spPr>
          <a:xfrm>
            <a:off x="4959448" y="4419282"/>
            <a:ext cx="3057889" cy="1107996"/>
          </a:xfrm>
          <a:prstGeom prst="rect">
            <a:avLst/>
          </a:prstGeom>
          <a:solidFill>
            <a:schemeClr val="bg1"/>
          </a:solidFill>
        </p:spPr>
        <p:txBody>
          <a:bodyPr wrap="square" rtlCol="0">
            <a:spAutoFit/>
          </a:bodyPr>
          <a:lstStyle/>
          <a:p>
            <a:pPr algn="ctr"/>
            <a:r>
              <a:rPr lang="he-IL" sz="6600" dirty="0"/>
              <a:t>שָׁ _ ם</a:t>
            </a:r>
            <a:endParaRPr lang="en-US" sz="1400" dirty="0"/>
          </a:p>
        </p:txBody>
      </p:sp>
      <p:sp>
        <p:nvSpPr>
          <p:cNvPr id="16" name="TextBox 15"/>
          <p:cNvSpPr txBox="1"/>
          <p:nvPr/>
        </p:nvSpPr>
        <p:spPr>
          <a:xfrm>
            <a:off x="5011724" y="5629763"/>
            <a:ext cx="3057889" cy="1107996"/>
          </a:xfrm>
          <a:prstGeom prst="rect">
            <a:avLst/>
          </a:prstGeom>
          <a:solidFill>
            <a:schemeClr val="bg1"/>
          </a:solidFill>
        </p:spPr>
        <p:txBody>
          <a:bodyPr wrap="square" rtlCol="0">
            <a:spAutoFit/>
          </a:bodyPr>
          <a:lstStyle/>
          <a:p>
            <a:pPr algn="ctr"/>
            <a:r>
              <a:rPr lang="he-IL" sz="6600" dirty="0"/>
              <a:t>_ לָב</a:t>
            </a:r>
            <a:endParaRPr lang="en-US" sz="1400" dirty="0"/>
          </a:p>
        </p:txBody>
      </p:sp>
      <p:sp>
        <p:nvSpPr>
          <p:cNvPr id="17" name="TextBox 16"/>
          <p:cNvSpPr txBox="1"/>
          <p:nvPr/>
        </p:nvSpPr>
        <p:spPr>
          <a:xfrm>
            <a:off x="1644169" y="691746"/>
            <a:ext cx="3057889" cy="1107996"/>
          </a:xfrm>
          <a:prstGeom prst="rect">
            <a:avLst/>
          </a:prstGeom>
          <a:solidFill>
            <a:schemeClr val="bg1"/>
          </a:solidFill>
        </p:spPr>
        <p:txBody>
          <a:bodyPr wrap="square" rtlCol="0">
            <a:spAutoFit/>
          </a:bodyPr>
          <a:lstStyle/>
          <a:p>
            <a:pPr algn="ctr"/>
            <a:r>
              <a:rPr lang="he-IL" sz="6600" dirty="0">
                <a:solidFill>
                  <a:schemeClr val="accent6">
                    <a:lumMod val="75000"/>
                  </a:schemeClr>
                </a:solidFill>
              </a:rPr>
              <a:t>שוֹ</a:t>
            </a:r>
            <a:r>
              <a:rPr lang="he-IL" sz="6600" dirty="0"/>
              <a:t>פָר</a:t>
            </a:r>
            <a:endParaRPr lang="en-US" sz="1400" dirty="0"/>
          </a:p>
        </p:txBody>
      </p:sp>
      <p:sp>
        <p:nvSpPr>
          <p:cNvPr id="18" name="TextBox 17"/>
          <p:cNvSpPr txBox="1"/>
          <p:nvPr/>
        </p:nvSpPr>
        <p:spPr>
          <a:xfrm>
            <a:off x="1644168" y="1909784"/>
            <a:ext cx="3057889" cy="1107996"/>
          </a:xfrm>
          <a:prstGeom prst="rect">
            <a:avLst/>
          </a:prstGeom>
          <a:solidFill>
            <a:schemeClr val="bg1"/>
          </a:solidFill>
        </p:spPr>
        <p:txBody>
          <a:bodyPr wrap="square" rtlCol="0">
            <a:spAutoFit/>
          </a:bodyPr>
          <a:lstStyle/>
          <a:p>
            <a:pPr algn="ctr"/>
            <a:r>
              <a:rPr lang="he-IL" sz="6600" dirty="0"/>
              <a:t>חָ</a:t>
            </a:r>
            <a:r>
              <a:rPr lang="he-IL" sz="6600" dirty="0">
                <a:solidFill>
                  <a:schemeClr val="accent6">
                    <a:lumMod val="75000"/>
                  </a:schemeClr>
                </a:solidFill>
              </a:rPr>
              <a:t>לוֹ</a:t>
            </a:r>
            <a:r>
              <a:rPr lang="he-IL" sz="6600" dirty="0"/>
              <a:t>ן</a:t>
            </a:r>
            <a:endParaRPr lang="en-US" sz="1400" dirty="0"/>
          </a:p>
        </p:txBody>
      </p:sp>
      <p:sp>
        <p:nvSpPr>
          <p:cNvPr id="19" name="TextBox 18"/>
          <p:cNvSpPr txBox="1"/>
          <p:nvPr/>
        </p:nvSpPr>
        <p:spPr>
          <a:xfrm>
            <a:off x="1644169" y="3146872"/>
            <a:ext cx="3057889" cy="1107996"/>
          </a:xfrm>
          <a:prstGeom prst="rect">
            <a:avLst/>
          </a:prstGeom>
          <a:solidFill>
            <a:schemeClr val="bg1"/>
          </a:solidFill>
        </p:spPr>
        <p:txBody>
          <a:bodyPr wrap="square" rtlCol="0">
            <a:spAutoFit/>
          </a:bodyPr>
          <a:lstStyle/>
          <a:p>
            <a:pPr algn="ctr"/>
            <a:r>
              <a:rPr lang="he-IL" sz="6600" dirty="0"/>
              <a:t>בָּ</a:t>
            </a:r>
            <a:r>
              <a:rPr lang="he-IL" sz="6600" dirty="0">
                <a:solidFill>
                  <a:schemeClr val="accent6">
                    <a:lumMod val="75000"/>
                  </a:schemeClr>
                </a:solidFill>
              </a:rPr>
              <a:t>לוֹ</a:t>
            </a:r>
            <a:r>
              <a:rPr lang="he-IL" sz="6600" dirty="0"/>
              <a:t>ן</a:t>
            </a:r>
            <a:endParaRPr lang="en-US" sz="1400" dirty="0"/>
          </a:p>
        </p:txBody>
      </p:sp>
      <p:sp>
        <p:nvSpPr>
          <p:cNvPr id="20" name="TextBox 19"/>
          <p:cNvSpPr txBox="1"/>
          <p:nvPr/>
        </p:nvSpPr>
        <p:spPr>
          <a:xfrm>
            <a:off x="1610481" y="4383960"/>
            <a:ext cx="3057889" cy="1107996"/>
          </a:xfrm>
          <a:prstGeom prst="rect">
            <a:avLst/>
          </a:prstGeom>
          <a:solidFill>
            <a:schemeClr val="bg1"/>
          </a:solidFill>
        </p:spPr>
        <p:txBody>
          <a:bodyPr wrap="square" rtlCol="0">
            <a:spAutoFit/>
          </a:bodyPr>
          <a:lstStyle/>
          <a:p>
            <a:pPr algn="ctr"/>
            <a:r>
              <a:rPr lang="he-IL" sz="6600" dirty="0"/>
              <a:t>שָׁ</a:t>
            </a:r>
            <a:r>
              <a:rPr lang="he-IL" sz="6600" dirty="0">
                <a:solidFill>
                  <a:schemeClr val="accent6">
                    <a:lumMod val="75000"/>
                  </a:schemeClr>
                </a:solidFill>
              </a:rPr>
              <a:t>לוֹ</a:t>
            </a:r>
            <a:r>
              <a:rPr lang="he-IL" sz="6600" dirty="0"/>
              <a:t>ם</a:t>
            </a:r>
            <a:endParaRPr lang="en-US" sz="1400" dirty="0"/>
          </a:p>
        </p:txBody>
      </p:sp>
      <p:pic>
        <p:nvPicPr>
          <p:cNvPr id="1028"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17" y="691746"/>
            <a:ext cx="1167877" cy="10986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17" y="1909784"/>
            <a:ext cx="1167877" cy="107410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28" y="3122313"/>
            <a:ext cx="1167877" cy="113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58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588034-4928-5C48-B07A-C49A1C8E17F2}"/>
              </a:ext>
            </a:extLst>
          </p:cNvPr>
          <p:cNvPicPr>
            <a:picLocks noChangeAspect="1"/>
          </p:cNvPicPr>
          <p:nvPr/>
        </p:nvPicPr>
        <p:blipFill>
          <a:blip r:embed="rId3"/>
          <a:stretch>
            <a:fillRect/>
          </a:stretch>
        </p:blipFill>
        <p:spPr>
          <a:xfrm rot="5400000">
            <a:off x="-842463" y="854102"/>
            <a:ext cx="2288013" cy="2973758"/>
          </a:xfrm>
          <a:prstGeom prst="rect">
            <a:avLst/>
          </a:prstGeom>
        </p:spPr>
      </p:pic>
      <p:pic>
        <p:nvPicPr>
          <p:cNvPr id="14" name="Picture 13">
            <a:extLst>
              <a:ext uri="{FF2B5EF4-FFF2-40B4-BE49-F238E27FC236}">
                <a16:creationId xmlns:a16="http://schemas.microsoft.com/office/drawing/2014/main" id="{8B1AB924-977B-C94D-87F0-9032B541A355}"/>
              </a:ext>
            </a:extLst>
          </p:cNvPr>
          <p:cNvPicPr>
            <a:picLocks noChangeAspect="1"/>
          </p:cNvPicPr>
          <p:nvPr/>
        </p:nvPicPr>
        <p:blipFill>
          <a:blip r:embed="rId4"/>
          <a:stretch>
            <a:fillRect/>
          </a:stretch>
        </p:blipFill>
        <p:spPr>
          <a:xfrm>
            <a:off x="10818461" y="5942694"/>
            <a:ext cx="1047545" cy="550181"/>
          </a:xfrm>
          <a:prstGeom prst="rect">
            <a:avLst/>
          </a:prstGeom>
        </p:spPr>
      </p:pic>
      <p:sp>
        <p:nvSpPr>
          <p:cNvPr id="6" name="TextBox 5"/>
          <p:cNvSpPr txBox="1"/>
          <p:nvPr/>
        </p:nvSpPr>
        <p:spPr>
          <a:xfrm>
            <a:off x="9061912" y="1535590"/>
            <a:ext cx="1769711" cy="1323439"/>
          </a:xfrm>
          <a:prstGeom prst="rect">
            <a:avLst/>
          </a:prstGeom>
          <a:solidFill>
            <a:schemeClr val="bg1"/>
          </a:solidFill>
        </p:spPr>
        <p:txBody>
          <a:bodyPr wrap="square" rtlCol="0">
            <a:spAutoFit/>
          </a:bodyPr>
          <a:lstStyle/>
          <a:p>
            <a:pPr algn="ctr"/>
            <a:r>
              <a:rPr lang="he-IL" sz="8000" b="1" dirty="0" err="1"/>
              <a:t>שו</a:t>
            </a:r>
            <a:r>
              <a:rPr lang="he-IL" sz="8000" b="1" dirty="0"/>
              <a:t>ֹ</a:t>
            </a:r>
            <a:endParaRPr lang="en-US" b="1" dirty="0"/>
          </a:p>
        </p:txBody>
      </p:sp>
      <p:sp>
        <p:nvSpPr>
          <p:cNvPr id="9" name="TextBox 8"/>
          <p:cNvSpPr txBox="1"/>
          <p:nvPr/>
        </p:nvSpPr>
        <p:spPr>
          <a:xfrm>
            <a:off x="9061911" y="3182194"/>
            <a:ext cx="1769711" cy="1323439"/>
          </a:xfrm>
          <a:prstGeom prst="rect">
            <a:avLst/>
          </a:prstGeom>
          <a:solidFill>
            <a:schemeClr val="bg1"/>
          </a:solidFill>
        </p:spPr>
        <p:txBody>
          <a:bodyPr wrap="square" rtlCol="0">
            <a:spAutoFit/>
          </a:bodyPr>
          <a:lstStyle/>
          <a:p>
            <a:pPr algn="ctr"/>
            <a:r>
              <a:rPr lang="he-IL" sz="8000" b="1" dirty="0"/>
              <a:t>לוֹ</a:t>
            </a:r>
            <a:endParaRPr lang="en-US" b="1" dirty="0"/>
          </a:p>
        </p:txBody>
      </p:sp>
      <p:sp>
        <p:nvSpPr>
          <p:cNvPr id="10" name="TextBox 9"/>
          <p:cNvSpPr txBox="1"/>
          <p:nvPr/>
        </p:nvSpPr>
        <p:spPr>
          <a:xfrm>
            <a:off x="9061912" y="4811685"/>
            <a:ext cx="1769711" cy="1323439"/>
          </a:xfrm>
          <a:prstGeom prst="rect">
            <a:avLst/>
          </a:prstGeom>
          <a:solidFill>
            <a:schemeClr val="bg1"/>
          </a:solidFill>
        </p:spPr>
        <p:txBody>
          <a:bodyPr wrap="square" rtlCol="0">
            <a:spAutoFit/>
          </a:bodyPr>
          <a:lstStyle/>
          <a:p>
            <a:pPr algn="ctr"/>
            <a:r>
              <a:rPr lang="he-IL" sz="8000" b="1" dirty="0"/>
              <a:t>קוֹ</a:t>
            </a:r>
            <a:endParaRPr lang="en-US" b="1" dirty="0"/>
          </a:p>
        </p:txBody>
      </p:sp>
      <p:sp>
        <p:nvSpPr>
          <p:cNvPr id="11" name="TextBox 10"/>
          <p:cNvSpPr txBox="1"/>
          <p:nvPr/>
        </p:nvSpPr>
        <p:spPr>
          <a:xfrm>
            <a:off x="4993136" y="708018"/>
            <a:ext cx="3057889" cy="1107996"/>
          </a:xfrm>
          <a:prstGeom prst="rect">
            <a:avLst/>
          </a:prstGeom>
          <a:solidFill>
            <a:schemeClr val="bg1"/>
          </a:solidFill>
        </p:spPr>
        <p:txBody>
          <a:bodyPr wrap="square" rtlCol="0">
            <a:spAutoFit/>
          </a:bodyPr>
          <a:lstStyle/>
          <a:p>
            <a:pPr algn="ctr"/>
            <a:r>
              <a:rPr lang="he-IL" sz="6600" dirty="0"/>
              <a:t>_ פָר</a:t>
            </a:r>
            <a:endParaRPr lang="en-US" sz="1400" dirty="0"/>
          </a:p>
        </p:txBody>
      </p:sp>
      <p:sp>
        <p:nvSpPr>
          <p:cNvPr id="12" name="TextBox 11"/>
          <p:cNvSpPr txBox="1"/>
          <p:nvPr/>
        </p:nvSpPr>
        <p:spPr>
          <a:xfrm>
            <a:off x="4993135" y="1945106"/>
            <a:ext cx="3057889" cy="1107996"/>
          </a:xfrm>
          <a:prstGeom prst="rect">
            <a:avLst/>
          </a:prstGeom>
          <a:solidFill>
            <a:schemeClr val="bg1"/>
          </a:solidFill>
        </p:spPr>
        <p:txBody>
          <a:bodyPr wrap="square" rtlCol="0">
            <a:spAutoFit/>
          </a:bodyPr>
          <a:lstStyle/>
          <a:p>
            <a:pPr algn="ctr"/>
            <a:r>
              <a:rPr lang="he-IL" sz="6600" dirty="0"/>
              <a:t>חָ _ ן</a:t>
            </a:r>
            <a:endParaRPr lang="en-US" sz="1400" dirty="0"/>
          </a:p>
        </p:txBody>
      </p:sp>
      <p:sp>
        <p:nvSpPr>
          <p:cNvPr id="13" name="TextBox 12"/>
          <p:cNvSpPr txBox="1"/>
          <p:nvPr/>
        </p:nvSpPr>
        <p:spPr>
          <a:xfrm>
            <a:off x="4993136" y="3182194"/>
            <a:ext cx="3057889" cy="1107996"/>
          </a:xfrm>
          <a:prstGeom prst="rect">
            <a:avLst/>
          </a:prstGeom>
          <a:solidFill>
            <a:schemeClr val="bg1"/>
          </a:solidFill>
        </p:spPr>
        <p:txBody>
          <a:bodyPr wrap="square" rtlCol="0">
            <a:spAutoFit/>
          </a:bodyPr>
          <a:lstStyle/>
          <a:p>
            <a:pPr algn="ctr"/>
            <a:r>
              <a:rPr lang="he-IL" sz="6600" dirty="0"/>
              <a:t>בָּ _ ן</a:t>
            </a:r>
            <a:endParaRPr lang="en-US" sz="1400" dirty="0"/>
          </a:p>
        </p:txBody>
      </p:sp>
      <p:sp>
        <p:nvSpPr>
          <p:cNvPr id="15" name="TextBox 14"/>
          <p:cNvSpPr txBox="1"/>
          <p:nvPr/>
        </p:nvSpPr>
        <p:spPr>
          <a:xfrm>
            <a:off x="4959448" y="4419282"/>
            <a:ext cx="3057889" cy="1107996"/>
          </a:xfrm>
          <a:prstGeom prst="rect">
            <a:avLst/>
          </a:prstGeom>
          <a:solidFill>
            <a:schemeClr val="bg1"/>
          </a:solidFill>
        </p:spPr>
        <p:txBody>
          <a:bodyPr wrap="square" rtlCol="0">
            <a:spAutoFit/>
          </a:bodyPr>
          <a:lstStyle/>
          <a:p>
            <a:pPr algn="ctr"/>
            <a:r>
              <a:rPr lang="he-IL" sz="6600" dirty="0"/>
              <a:t>שָׁ _ ם</a:t>
            </a:r>
            <a:endParaRPr lang="en-US" sz="1400" dirty="0"/>
          </a:p>
        </p:txBody>
      </p:sp>
      <p:sp>
        <p:nvSpPr>
          <p:cNvPr id="16" name="TextBox 15"/>
          <p:cNvSpPr txBox="1"/>
          <p:nvPr/>
        </p:nvSpPr>
        <p:spPr>
          <a:xfrm>
            <a:off x="5011724" y="5629763"/>
            <a:ext cx="3057889" cy="1107996"/>
          </a:xfrm>
          <a:prstGeom prst="rect">
            <a:avLst/>
          </a:prstGeom>
          <a:solidFill>
            <a:schemeClr val="bg1"/>
          </a:solidFill>
        </p:spPr>
        <p:txBody>
          <a:bodyPr wrap="square" rtlCol="0">
            <a:spAutoFit/>
          </a:bodyPr>
          <a:lstStyle/>
          <a:p>
            <a:pPr algn="ctr"/>
            <a:r>
              <a:rPr lang="he-IL" sz="6600" dirty="0"/>
              <a:t>_ לָב</a:t>
            </a:r>
            <a:endParaRPr lang="en-US" sz="1400" dirty="0"/>
          </a:p>
        </p:txBody>
      </p:sp>
      <p:sp>
        <p:nvSpPr>
          <p:cNvPr id="17" name="TextBox 16"/>
          <p:cNvSpPr txBox="1"/>
          <p:nvPr/>
        </p:nvSpPr>
        <p:spPr>
          <a:xfrm>
            <a:off x="1644169" y="691746"/>
            <a:ext cx="3057889" cy="1107996"/>
          </a:xfrm>
          <a:prstGeom prst="rect">
            <a:avLst/>
          </a:prstGeom>
          <a:solidFill>
            <a:schemeClr val="bg1"/>
          </a:solidFill>
        </p:spPr>
        <p:txBody>
          <a:bodyPr wrap="square" rtlCol="0">
            <a:spAutoFit/>
          </a:bodyPr>
          <a:lstStyle/>
          <a:p>
            <a:pPr algn="ctr"/>
            <a:r>
              <a:rPr lang="he-IL" sz="6600" dirty="0">
                <a:solidFill>
                  <a:schemeClr val="accent6">
                    <a:lumMod val="75000"/>
                  </a:schemeClr>
                </a:solidFill>
              </a:rPr>
              <a:t>שוֹ</a:t>
            </a:r>
            <a:r>
              <a:rPr lang="he-IL" sz="6600" dirty="0"/>
              <a:t>פָר</a:t>
            </a:r>
            <a:endParaRPr lang="en-US" sz="1400" dirty="0"/>
          </a:p>
        </p:txBody>
      </p:sp>
      <p:sp>
        <p:nvSpPr>
          <p:cNvPr id="18" name="TextBox 17"/>
          <p:cNvSpPr txBox="1"/>
          <p:nvPr/>
        </p:nvSpPr>
        <p:spPr>
          <a:xfrm>
            <a:off x="1644168" y="1909784"/>
            <a:ext cx="3057889" cy="1107996"/>
          </a:xfrm>
          <a:prstGeom prst="rect">
            <a:avLst/>
          </a:prstGeom>
          <a:solidFill>
            <a:schemeClr val="bg1"/>
          </a:solidFill>
        </p:spPr>
        <p:txBody>
          <a:bodyPr wrap="square" rtlCol="0">
            <a:spAutoFit/>
          </a:bodyPr>
          <a:lstStyle/>
          <a:p>
            <a:pPr algn="ctr"/>
            <a:r>
              <a:rPr lang="he-IL" sz="6600" dirty="0"/>
              <a:t>חָ</a:t>
            </a:r>
            <a:r>
              <a:rPr lang="he-IL" sz="6600" dirty="0">
                <a:solidFill>
                  <a:schemeClr val="accent6">
                    <a:lumMod val="75000"/>
                  </a:schemeClr>
                </a:solidFill>
              </a:rPr>
              <a:t>לוֹ</a:t>
            </a:r>
            <a:r>
              <a:rPr lang="he-IL" sz="6600" dirty="0"/>
              <a:t>ן</a:t>
            </a:r>
            <a:endParaRPr lang="en-US" sz="1400" dirty="0"/>
          </a:p>
        </p:txBody>
      </p:sp>
      <p:sp>
        <p:nvSpPr>
          <p:cNvPr id="19" name="TextBox 18"/>
          <p:cNvSpPr txBox="1"/>
          <p:nvPr/>
        </p:nvSpPr>
        <p:spPr>
          <a:xfrm>
            <a:off x="1644169" y="3146872"/>
            <a:ext cx="3057889" cy="1107996"/>
          </a:xfrm>
          <a:prstGeom prst="rect">
            <a:avLst/>
          </a:prstGeom>
          <a:solidFill>
            <a:schemeClr val="bg1"/>
          </a:solidFill>
        </p:spPr>
        <p:txBody>
          <a:bodyPr wrap="square" rtlCol="0">
            <a:spAutoFit/>
          </a:bodyPr>
          <a:lstStyle/>
          <a:p>
            <a:pPr algn="ctr"/>
            <a:r>
              <a:rPr lang="he-IL" sz="6600" dirty="0"/>
              <a:t>בָּ</a:t>
            </a:r>
            <a:r>
              <a:rPr lang="he-IL" sz="6600" dirty="0">
                <a:solidFill>
                  <a:schemeClr val="accent6">
                    <a:lumMod val="75000"/>
                  </a:schemeClr>
                </a:solidFill>
              </a:rPr>
              <a:t>לוֹ</a:t>
            </a:r>
            <a:r>
              <a:rPr lang="he-IL" sz="6600" dirty="0"/>
              <a:t>ן</a:t>
            </a:r>
            <a:endParaRPr lang="en-US" sz="1400" dirty="0"/>
          </a:p>
        </p:txBody>
      </p:sp>
      <p:sp>
        <p:nvSpPr>
          <p:cNvPr id="20" name="TextBox 19"/>
          <p:cNvSpPr txBox="1"/>
          <p:nvPr/>
        </p:nvSpPr>
        <p:spPr>
          <a:xfrm>
            <a:off x="1610481" y="4383960"/>
            <a:ext cx="3057889" cy="1107996"/>
          </a:xfrm>
          <a:prstGeom prst="rect">
            <a:avLst/>
          </a:prstGeom>
          <a:solidFill>
            <a:schemeClr val="bg1"/>
          </a:solidFill>
        </p:spPr>
        <p:txBody>
          <a:bodyPr wrap="square" rtlCol="0">
            <a:spAutoFit/>
          </a:bodyPr>
          <a:lstStyle/>
          <a:p>
            <a:pPr algn="ctr"/>
            <a:r>
              <a:rPr lang="he-IL" sz="6600" dirty="0"/>
              <a:t>שָׁ</a:t>
            </a:r>
            <a:r>
              <a:rPr lang="he-IL" sz="6600" dirty="0">
                <a:solidFill>
                  <a:schemeClr val="accent6">
                    <a:lumMod val="75000"/>
                  </a:schemeClr>
                </a:solidFill>
              </a:rPr>
              <a:t>לוֹ</a:t>
            </a:r>
            <a:r>
              <a:rPr lang="he-IL" sz="6600" dirty="0"/>
              <a:t>ם</a:t>
            </a:r>
            <a:endParaRPr lang="en-US" sz="1400" dirty="0"/>
          </a:p>
        </p:txBody>
      </p:sp>
      <p:pic>
        <p:nvPicPr>
          <p:cNvPr id="1028"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17" y="691746"/>
            <a:ext cx="1167877" cy="10986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17" y="1909784"/>
            <a:ext cx="1167877" cy="107410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28" y="3122313"/>
            <a:ext cx="1167877" cy="113255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27" y="4383961"/>
            <a:ext cx="1167877" cy="1107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98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588034-4928-5C48-B07A-C49A1C8E17F2}"/>
              </a:ext>
            </a:extLst>
          </p:cNvPr>
          <p:cNvPicPr>
            <a:picLocks noChangeAspect="1"/>
          </p:cNvPicPr>
          <p:nvPr/>
        </p:nvPicPr>
        <p:blipFill>
          <a:blip r:embed="rId3"/>
          <a:stretch>
            <a:fillRect/>
          </a:stretch>
        </p:blipFill>
        <p:spPr>
          <a:xfrm rot="5400000">
            <a:off x="-842463" y="854102"/>
            <a:ext cx="2288013" cy="2973758"/>
          </a:xfrm>
          <a:prstGeom prst="rect">
            <a:avLst/>
          </a:prstGeom>
        </p:spPr>
      </p:pic>
      <p:pic>
        <p:nvPicPr>
          <p:cNvPr id="14" name="Picture 13">
            <a:extLst>
              <a:ext uri="{FF2B5EF4-FFF2-40B4-BE49-F238E27FC236}">
                <a16:creationId xmlns:a16="http://schemas.microsoft.com/office/drawing/2014/main" id="{8B1AB924-977B-C94D-87F0-9032B541A355}"/>
              </a:ext>
            </a:extLst>
          </p:cNvPr>
          <p:cNvPicPr>
            <a:picLocks noChangeAspect="1"/>
          </p:cNvPicPr>
          <p:nvPr/>
        </p:nvPicPr>
        <p:blipFill>
          <a:blip r:embed="rId4"/>
          <a:stretch>
            <a:fillRect/>
          </a:stretch>
        </p:blipFill>
        <p:spPr>
          <a:xfrm>
            <a:off x="10818461" y="5942694"/>
            <a:ext cx="1047545" cy="550181"/>
          </a:xfrm>
          <a:prstGeom prst="rect">
            <a:avLst/>
          </a:prstGeom>
        </p:spPr>
      </p:pic>
      <p:sp>
        <p:nvSpPr>
          <p:cNvPr id="6" name="TextBox 5"/>
          <p:cNvSpPr txBox="1"/>
          <p:nvPr/>
        </p:nvSpPr>
        <p:spPr>
          <a:xfrm>
            <a:off x="9061912" y="1535590"/>
            <a:ext cx="1769711" cy="1323439"/>
          </a:xfrm>
          <a:prstGeom prst="rect">
            <a:avLst/>
          </a:prstGeom>
          <a:solidFill>
            <a:schemeClr val="bg1"/>
          </a:solidFill>
        </p:spPr>
        <p:txBody>
          <a:bodyPr wrap="square" rtlCol="0">
            <a:spAutoFit/>
          </a:bodyPr>
          <a:lstStyle/>
          <a:p>
            <a:pPr algn="ctr"/>
            <a:r>
              <a:rPr lang="he-IL" sz="8000" b="1" dirty="0" err="1"/>
              <a:t>שו</a:t>
            </a:r>
            <a:r>
              <a:rPr lang="he-IL" sz="8000" b="1" dirty="0"/>
              <a:t>ֹ</a:t>
            </a:r>
            <a:endParaRPr lang="en-US" b="1" dirty="0"/>
          </a:p>
        </p:txBody>
      </p:sp>
      <p:sp>
        <p:nvSpPr>
          <p:cNvPr id="9" name="TextBox 8"/>
          <p:cNvSpPr txBox="1"/>
          <p:nvPr/>
        </p:nvSpPr>
        <p:spPr>
          <a:xfrm>
            <a:off x="9061911" y="3182194"/>
            <a:ext cx="1769711" cy="1323439"/>
          </a:xfrm>
          <a:prstGeom prst="rect">
            <a:avLst/>
          </a:prstGeom>
          <a:solidFill>
            <a:schemeClr val="bg1"/>
          </a:solidFill>
        </p:spPr>
        <p:txBody>
          <a:bodyPr wrap="square" rtlCol="0">
            <a:spAutoFit/>
          </a:bodyPr>
          <a:lstStyle/>
          <a:p>
            <a:pPr algn="ctr"/>
            <a:r>
              <a:rPr lang="he-IL" sz="8000" b="1" dirty="0"/>
              <a:t>לוֹ</a:t>
            </a:r>
            <a:endParaRPr lang="en-US" b="1" dirty="0"/>
          </a:p>
        </p:txBody>
      </p:sp>
      <p:sp>
        <p:nvSpPr>
          <p:cNvPr id="10" name="TextBox 9"/>
          <p:cNvSpPr txBox="1"/>
          <p:nvPr/>
        </p:nvSpPr>
        <p:spPr>
          <a:xfrm>
            <a:off x="9061912" y="4811685"/>
            <a:ext cx="1769711" cy="1323439"/>
          </a:xfrm>
          <a:prstGeom prst="rect">
            <a:avLst/>
          </a:prstGeom>
          <a:solidFill>
            <a:schemeClr val="bg1"/>
          </a:solidFill>
        </p:spPr>
        <p:txBody>
          <a:bodyPr wrap="square" rtlCol="0">
            <a:spAutoFit/>
          </a:bodyPr>
          <a:lstStyle/>
          <a:p>
            <a:pPr algn="ctr"/>
            <a:r>
              <a:rPr lang="he-IL" sz="8000" b="1" dirty="0"/>
              <a:t>קוֹ</a:t>
            </a:r>
            <a:endParaRPr lang="en-US" b="1" dirty="0"/>
          </a:p>
        </p:txBody>
      </p:sp>
      <p:sp>
        <p:nvSpPr>
          <p:cNvPr id="11" name="TextBox 10"/>
          <p:cNvSpPr txBox="1"/>
          <p:nvPr/>
        </p:nvSpPr>
        <p:spPr>
          <a:xfrm>
            <a:off x="4993136" y="708018"/>
            <a:ext cx="3057889" cy="1107996"/>
          </a:xfrm>
          <a:prstGeom prst="rect">
            <a:avLst/>
          </a:prstGeom>
          <a:solidFill>
            <a:schemeClr val="bg1"/>
          </a:solidFill>
        </p:spPr>
        <p:txBody>
          <a:bodyPr wrap="square" rtlCol="0">
            <a:spAutoFit/>
          </a:bodyPr>
          <a:lstStyle/>
          <a:p>
            <a:pPr algn="ctr"/>
            <a:r>
              <a:rPr lang="he-IL" sz="6600" dirty="0"/>
              <a:t>_ פָר</a:t>
            </a:r>
            <a:endParaRPr lang="en-US" sz="1400" dirty="0"/>
          </a:p>
        </p:txBody>
      </p:sp>
      <p:sp>
        <p:nvSpPr>
          <p:cNvPr id="12" name="TextBox 11"/>
          <p:cNvSpPr txBox="1"/>
          <p:nvPr/>
        </p:nvSpPr>
        <p:spPr>
          <a:xfrm>
            <a:off x="4993135" y="1945106"/>
            <a:ext cx="3057889" cy="1107996"/>
          </a:xfrm>
          <a:prstGeom prst="rect">
            <a:avLst/>
          </a:prstGeom>
          <a:solidFill>
            <a:schemeClr val="bg1"/>
          </a:solidFill>
        </p:spPr>
        <p:txBody>
          <a:bodyPr wrap="square" rtlCol="0">
            <a:spAutoFit/>
          </a:bodyPr>
          <a:lstStyle/>
          <a:p>
            <a:pPr algn="ctr"/>
            <a:r>
              <a:rPr lang="he-IL" sz="6600" dirty="0"/>
              <a:t>חָ _ ן</a:t>
            </a:r>
            <a:endParaRPr lang="en-US" sz="1400" dirty="0"/>
          </a:p>
        </p:txBody>
      </p:sp>
      <p:sp>
        <p:nvSpPr>
          <p:cNvPr id="13" name="TextBox 12"/>
          <p:cNvSpPr txBox="1"/>
          <p:nvPr/>
        </p:nvSpPr>
        <p:spPr>
          <a:xfrm>
            <a:off x="4993136" y="3182194"/>
            <a:ext cx="3057889" cy="1107996"/>
          </a:xfrm>
          <a:prstGeom prst="rect">
            <a:avLst/>
          </a:prstGeom>
          <a:solidFill>
            <a:schemeClr val="bg1"/>
          </a:solidFill>
        </p:spPr>
        <p:txBody>
          <a:bodyPr wrap="square" rtlCol="0">
            <a:spAutoFit/>
          </a:bodyPr>
          <a:lstStyle/>
          <a:p>
            <a:pPr algn="ctr"/>
            <a:r>
              <a:rPr lang="he-IL" sz="6600" dirty="0"/>
              <a:t>בָּ _ ן</a:t>
            </a:r>
            <a:endParaRPr lang="en-US" sz="1400" dirty="0"/>
          </a:p>
        </p:txBody>
      </p:sp>
      <p:sp>
        <p:nvSpPr>
          <p:cNvPr id="15" name="TextBox 14"/>
          <p:cNvSpPr txBox="1"/>
          <p:nvPr/>
        </p:nvSpPr>
        <p:spPr>
          <a:xfrm>
            <a:off x="4959448" y="4419282"/>
            <a:ext cx="3057889" cy="1107996"/>
          </a:xfrm>
          <a:prstGeom prst="rect">
            <a:avLst/>
          </a:prstGeom>
          <a:solidFill>
            <a:schemeClr val="bg1"/>
          </a:solidFill>
        </p:spPr>
        <p:txBody>
          <a:bodyPr wrap="square" rtlCol="0">
            <a:spAutoFit/>
          </a:bodyPr>
          <a:lstStyle/>
          <a:p>
            <a:pPr algn="ctr"/>
            <a:r>
              <a:rPr lang="he-IL" sz="6600" dirty="0"/>
              <a:t>שָׁ _ ם</a:t>
            </a:r>
            <a:endParaRPr lang="en-US" sz="1400" dirty="0"/>
          </a:p>
        </p:txBody>
      </p:sp>
      <p:sp>
        <p:nvSpPr>
          <p:cNvPr id="16" name="TextBox 15"/>
          <p:cNvSpPr txBox="1"/>
          <p:nvPr/>
        </p:nvSpPr>
        <p:spPr>
          <a:xfrm>
            <a:off x="5011724" y="5629763"/>
            <a:ext cx="3057889" cy="1107996"/>
          </a:xfrm>
          <a:prstGeom prst="rect">
            <a:avLst/>
          </a:prstGeom>
          <a:solidFill>
            <a:schemeClr val="bg1"/>
          </a:solidFill>
        </p:spPr>
        <p:txBody>
          <a:bodyPr wrap="square" rtlCol="0">
            <a:spAutoFit/>
          </a:bodyPr>
          <a:lstStyle/>
          <a:p>
            <a:pPr algn="ctr"/>
            <a:r>
              <a:rPr lang="he-IL" sz="6600" dirty="0"/>
              <a:t>_ לָב</a:t>
            </a:r>
            <a:endParaRPr lang="en-US" sz="1400" dirty="0"/>
          </a:p>
        </p:txBody>
      </p:sp>
      <p:sp>
        <p:nvSpPr>
          <p:cNvPr id="17" name="TextBox 16"/>
          <p:cNvSpPr txBox="1"/>
          <p:nvPr/>
        </p:nvSpPr>
        <p:spPr>
          <a:xfrm>
            <a:off x="1644169" y="691746"/>
            <a:ext cx="3057889" cy="1107996"/>
          </a:xfrm>
          <a:prstGeom prst="rect">
            <a:avLst/>
          </a:prstGeom>
          <a:solidFill>
            <a:schemeClr val="bg1"/>
          </a:solidFill>
        </p:spPr>
        <p:txBody>
          <a:bodyPr wrap="square" rtlCol="0">
            <a:spAutoFit/>
          </a:bodyPr>
          <a:lstStyle/>
          <a:p>
            <a:pPr algn="ctr"/>
            <a:r>
              <a:rPr lang="he-IL" sz="6600" dirty="0">
                <a:solidFill>
                  <a:schemeClr val="accent6">
                    <a:lumMod val="75000"/>
                  </a:schemeClr>
                </a:solidFill>
              </a:rPr>
              <a:t>שוֹ</a:t>
            </a:r>
            <a:r>
              <a:rPr lang="he-IL" sz="6600" dirty="0"/>
              <a:t>פָר</a:t>
            </a:r>
            <a:endParaRPr lang="en-US" sz="1400" dirty="0"/>
          </a:p>
        </p:txBody>
      </p:sp>
      <p:sp>
        <p:nvSpPr>
          <p:cNvPr id="18" name="TextBox 17"/>
          <p:cNvSpPr txBox="1"/>
          <p:nvPr/>
        </p:nvSpPr>
        <p:spPr>
          <a:xfrm>
            <a:off x="1644168" y="1909784"/>
            <a:ext cx="3057889" cy="1107996"/>
          </a:xfrm>
          <a:prstGeom prst="rect">
            <a:avLst/>
          </a:prstGeom>
          <a:solidFill>
            <a:schemeClr val="bg1"/>
          </a:solidFill>
        </p:spPr>
        <p:txBody>
          <a:bodyPr wrap="square" rtlCol="0">
            <a:spAutoFit/>
          </a:bodyPr>
          <a:lstStyle/>
          <a:p>
            <a:pPr algn="ctr"/>
            <a:r>
              <a:rPr lang="he-IL" sz="6600" dirty="0"/>
              <a:t>חָ</a:t>
            </a:r>
            <a:r>
              <a:rPr lang="he-IL" sz="6600" dirty="0">
                <a:solidFill>
                  <a:schemeClr val="accent6">
                    <a:lumMod val="75000"/>
                  </a:schemeClr>
                </a:solidFill>
              </a:rPr>
              <a:t>לוֹ</a:t>
            </a:r>
            <a:r>
              <a:rPr lang="he-IL" sz="6600" dirty="0"/>
              <a:t>ן</a:t>
            </a:r>
            <a:endParaRPr lang="en-US" sz="1400" dirty="0"/>
          </a:p>
        </p:txBody>
      </p:sp>
      <p:sp>
        <p:nvSpPr>
          <p:cNvPr id="19" name="TextBox 18"/>
          <p:cNvSpPr txBox="1"/>
          <p:nvPr/>
        </p:nvSpPr>
        <p:spPr>
          <a:xfrm>
            <a:off x="1644169" y="3146872"/>
            <a:ext cx="3057889" cy="1107996"/>
          </a:xfrm>
          <a:prstGeom prst="rect">
            <a:avLst/>
          </a:prstGeom>
          <a:solidFill>
            <a:schemeClr val="bg1"/>
          </a:solidFill>
        </p:spPr>
        <p:txBody>
          <a:bodyPr wrap="square" rtlCol="0">
            <a:spAutoFit/>
          </a:bodyPr>
          <a:lstStyle/>
          <a:p>
            <a:pPr algn="ctr"/>
            <a:r>
              <a:rPr lang="he-IL" sz="6600" dirty="0"/>
              <a:t>בָּ</a:t>
            </a:r>
            <a:r>
              <a:rPr lang="he-IL" sz="6600" dirty="0">
                <a:solidFill>
                  <a:schemeClr val="accent6">
                    <a:lumMod val="75000"/>
                  </a:schemeClr>
                </a:solidFill>
              </a:rPr>
              <a:t>לוֹ</a:t>
            </a:r>
            <a:r>
              <a:rPr lang="he-IL" sz="6600" dirty="0"/>
              <a:t>ן</a:t>
            </a:r>
            <a:endParaRPr lang="en-US" sz="1400" dirty="0"/>
          </a:p>
        </p:txBody>
      </p:sp>
      <p:sp>
        <p:nvSpPr>
          <p:cNvPr id="20" name="TextBox 19"/>
          <p:cNvSpPr txBox="1"/>
          <p:nvPr/>
        </p:nvSpPr>
        <p:spPr>
          <a:xfrm>
            <a:off x="1610481" y="4383960"/>
            <a:ext cx="3057889" cy="1107996"/>
          </a:xfrm>
          <a:prstGeom prst="rect">
            <a:avLst/>
          </a:prstGeom>
          <a:solidFill>
            <a:schemeClr val="bg1"/>
          </a:solidFill>
        </p:spPr>
        <p:txBody>
          <a:bodyPr wrap="square" rtlCol="0">
            <a:spAutoFit/>
          </a:bodyPr>
          <a:lstStyle/>
          <a:p>
            <a:pPr algn="ctr"/>
            <a:r>
              <a:rPr lang="he-IL" sz="6600" dirty="0"/>
              <a:t>שָׁ</a:t>
            </a:r>
            <a:r>
              <a:rPr lang="he-IL" sz="6600" dirty="0">
                <a:solidFill>
                  <a:schemeClr val="accent6">
                    <a:lumMod val="75000"/>
                  </a:schemeClr>
                </a:solidFill>
              </a:rPr>
              <a:t>לוֹ</a:t>
            </a:r>
            <a:r>
              <a:rPr lang="he-IL" sz="6600" dirty="0"/>
              <a:t>ם</a:t>
            </a:r>
            <a:endParaRPr lang="en-US" sz="1400" dirty="0"/>
          </a:p>
        </p:txBody>
      </p:sp>
      <p:sp>
        <p:nvSpPr>
          <p:cNvPr id="21" name="TextBox 20"/>
          <p:cNvSpPr txBox="1"/>
          <p:nvPr/>
        </p:nvSpPr>
        <p:spPr>
          <a:xfrm>
            <a:off x="1662757" y="5594441"/>
            <a:ext cx="3057889" cy="1107996"/>
          </a:xfrm>
          <a:prstGeom prst="rect">
            <a:avLst/>
          </a:prstGeom>
          <a:solidFill>
            <a:schemeClr val="bg1"/>
          </a:solidFill>
        </p:spPr>
        <p:txBody>
          <a:bodyPr wrap="square" rtlCol="0">
            <a:spAutoFit/>
          </a:bodyPr>
          <a:lstStyle/>
          <a:p>
            <a:pPr algn="ctr"/>
            <a:r>
              <a:rPr lang="he-IL" sz="6600" dirty="0">
                <a:solidFill>
                  <a:schemeClr val="accent6">
                    <a:lumMod val="75000"/>
                  </a:schemeClr>
                </a:solidFill>
              </a:rPr>
              <a:t>קוֹ</a:t>
            </a:r>
            <a:r>
              <a:rPr lang="he-IL" sz="6600" dirty="0"/>
              <a:t>לָב</a:t>
            </a:r>
            <a:endParaRPr lang="en-US" sz="1400" dirty="0"/>
          </a:p>
        </p:txBody>
      </p:sp>
      <p:pic>
        <p:nvPicPr>
          <p:cNvPr id="1028"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17" y="691746"/>
            <a:ext cx="1167877" cy="10986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17" y="1909784"/>
            <a:ext cx="1167877" cy="107410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28" y="3122313"/>
            <a:ext cx="1167877" cy="113255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27" y="4383961"/>
            <a:ext cx="1167877" cy="1107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56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588034-4928-5C48-B07A-C49A1C8E17F2}"/>
              </a:ext>
            </a:extLst>
          </p:cNvPr>
          <p:cNvPicPr>
            <a:picLocks noChangeAspect="1"/>
          </p:cNvPicPr>
          <p:nvPr/>
        </p:nvPicPr>
        <p:blipFill>
          <a:blip r:embed="rId3"/>
          <a:stretch>
            <a:fillRect/>
          </a:stretch>
        </p:blipFill>
        <p:spPr>
          <a:xfrm rot="5400000">
            <a:off x="-842463" y="854102"/>
            <a:ext cx="2288013" cy="2973758"/>
          </a:xfrm>
          <a:prstGeom prst="rect">
            <a:avLst/>
          </a:prstGeom>
        </p:spPr>
      </p:pic>
      <p:pic>
        <p:nvPicPr>
          <p:cNvPr id="14" name="Picture 13">
            <a:extLst>
              <a:ext uri="{FF2B5EF4-FFF2-40B4-BE49-F238E27FC236}">
                <a16:creationId xmlns:a16="http://schemas.microsoft.com/office/drawing/2014/main" id="{8B1AB924-977B-C94D-87F0-9032B541A355}"/>
              </a:ext>
            </a:extLst>
          </p:cNvPr>
          <p:cNvPicPr>
            <a:picLocks noChangeAspect="1"/>
          </p:cNvPicPr>
          <p:nvPr/>
        </p:nvPicPr>
        <p:blipFill>
          <a:blip r:embed="rId4"/>
          <a:stretch>
            <a:fillRect/>
          </a:stretch>
        </p:blipFill>
        <p:spPr>
          <a:xfrm>
            <a:off x="10818461" y="5942694"/>
            <a:ext cx="1047545" cy="550181"/>
          </a:xfrm>
          <a:prstGeom prst="rect">
            <a:avLst/>
          </a:prstGeom>
        </p:spPr>
      </p:pic>
      <p:sp>
        <p:nvSpPr>
          <p:cNvPr id="6" name="TextBox 5"/>
          <p:cNvSpPr txBox="1"/>
          <p:nvPr/>
        </p:nvSpPr>
        <p:spPr>
          <a:xfrm>
            <a:off x="9061912" y="1535590"/>
            <a:ext cx="1769711" cy="1323439"/>
          </a:xfrm>
          <a:prstGeom prst="rect">
            <a:avLst/>
          </a:prstGeom>
          <a:solidFill>
            <a:schemeClr val="bg1"/>
          </a:solidFill>
        </p:spPr>
        <p:txBody>
          <a:bodyPr wrap="square" rtlCol="0">
            <a:spAutoFit/>
          </a:bodyPr>
          <a:lstStyle/>
          <a:p>
            <a:pPr algn="ctr"/>
            <a:r>
              <a:rPr lang="he-IL" sz="8000" b="1" dirty="0" err="1"/>
              <a:t>שו</a:t>
            </a:r>
            <a:r>
              <a:rPr lang="he-IL" sz="8000" b="1" dirty="0"/>
              <a:t>ֹ</a:t>
            </a:r>
            <a:endParaRPr lang="en-US" b="1" dirty="0"/>
          </a:p>
        </p:txBody>
      </p:sp>
      <p:sp>
        <p:nvSpPr>
          <p:cNvPr id="9" name="TextBox 8"/>
          <p:cNvSpPr txBox="1"/>
          <p:nvPr/>
        </p:nvSpPr>
        <p:spPr>
          <a:xfrm>
            <a:off x="9061911" y="3182194"/>
            <a:ext cx="1769711" cy="1323439"/>
          </a:xfrm>
          <a:prstGeom prst="rect">
            <a:avLst/>
          </a:prstGeom>
          <a:solidFill>
            <a:schemeClr val="bg1"/>
          </a:solidFill>
        </p:spPr>
        <p:txBody>
          <a:bodyPr wrap="square" rtlCol="0">
            <a:spAutoFit/>
          </a:bodyPr>
          <a:lstStyle/>
          <a:p>
            <a:pPr algn="ctr"/>
            <a:r>
              <a:rPr lang="he-IL" sz="8000" b="1" dirty="0"/>
              <a:t>לוֹ</a:t>
            </a:r>
            <a:endParaRPr lang="en-US" b="1" dirty="0"/>
          </a:p>
        </p:txBody>
      </p:sp>
      <p:sp>
        <p:nvSpPr>
          <p:cNvPr id="10" name="TextBox 9"/>
          <p:cNvSpPr txBox="1"/>
          <p:nvPr/>
        </p:nvSpPr>
        <p:spPr>
          <a:xfrm>
            <a:off x="9061912" y="4811685"/>
            <a:ext cx="1769711" cy="1323439"/>
          </a:xfrm>
          <a:prstGeom prst="rect">
            <a:avLst/>
          </a:prstGeom>
          <a:solidFill>
            <a:schemeClr val="bg1"/>
          </a:solidFill>
        </p:spPr>
        <p:txBody>
          <a:bodyPr wrap="square" rtlCol="0">
            <a:spAutoFit/>
          </a:bodyPr>
          <a:lstStyle/>
          <a:p>
            <a:pPr algn="ctr"/>
            <a:r>
              <a:rPr lang="he-IL" sz="8000" b="1" dirty="0"/>
              <a:t>קוֹ</a:t>
            </a:r>
            <a:endParaRPr lang="en-US" b="1" dirty="0"/>
          </a:p>
        </p:txBody>
      </p:sp>
      <p:sp>
        <p:nvSpPr>
          <p:cNvPr id="11" name="TextBox 10"/>
          <p:cNvSpPr txBox="1"/>
          <p:nvPr/>
        </p:nvSpPr>
        <p:spPr>
          <a:xfrm>
            <a:off x="4993136" y="708018"/>
            <a:ext cx="3057889" cy="1107996"/>
          </a:xfrm>
          <a:prstGeom prst="rect">
            <a:avLst/>
          </a:prstGeom>
          <a:solidFill>
            <a:schemeClr val="bg1"/>
          </a:solidFill>
        </p:spPr>
        <p:txBody>
          <a:bodyPr wrap="square" rtlCol="0">
            <a:spAutoFit/>
          </a:bodyPr>
          <a:lstStyle/>
          <a:p>
            <a:pPr algn="ctr"/>
            <a:r>
              <a:rPr lang="he-IL" sz="6600" dirty="0"/>
              <a:t>_ פָר</a:t>
            </a:r>
            <a:endParaRPr lang="en-US" sz="1400" dirty="0"/>
          </a:p>
        </p:txBody>
      </p:sp>
      <p:sp>
        <p:nvSpPr>
          <p:cNvPr id="12" name="TextBox 11"/>
          <p:cNvSpPr txBox="1"/>
          <p:nvPr/>
        </p:nvSpPr>
        <p:spPr>
          <a:xfrm>
            <a:off x="4993135" y="1945106"/>
            <a:ext cx="3057889" cy="1107996"/>
          </a:xfrm>
          <a:prstGeom prst="rect">
            <a:avLst/>
          </a:prstGeom>
          <a:solidFill>
            <a:schemeClr val="bg1"/>
          </a:solidFill>
        </p:spPr>
        <p:txBody>
          <a:bodyPr wrap="square" rtlCol="0">
            <a:spAutoFit/>
          </a:bodyPr>
          <a:lstStyle/>
          <a:p>
            <a:pPr algn="ctr"/>
            <a:r>
              <a:rPr lang="he-IL" sz="6600" dirty="0"/>
              <a:t>חָ _ ן</a:t>
            </a:r>
            <a:endParaRPr lang="en-US" sz="1400" dirty="0"/>
          </a:p>
        </p:txBody>
      </p:sp>
      <p:sp>
        <p:nvSpPr>
          <p:cNvPr id="13" name="TextBox 12"/>
          <p:cNvSpPr txBox="1"/>
          <p:nvPr/>
        </p:nvSpPr>
        <p:spPr>
          <a:xfrm>
            <a:off x="4993136" y="3182194"/>
            <a:ext cx="3057889" cy="1107996"/>
          </a:xfrm>
          <a:prstGeom prst="rect">
            <a:avLst/>
          </a:prstGeom>
          <a:solidFill>
            <a:schemeClr val="bg1"/>
          </a:solidFill>
        </p:spPr>
        <p:txBody>
          <a:bodyPr wrap="square" rtlCol="0">
            <a:spAutoFit/>
          </a:bodyPr>
          <a:lstStyle/>
          <a:p>
            <a:pPr algn="ctr"/>
            <a:r>
              <a:rPr lang="he-IL" sz="6600" dirty="0"/>
              <a:t>בָּ _ ן</a:t>
            </a:r>
            <a:endParaRPr lang="en-US" sz="1400" dirty="0"/>
          </a:p>
        </p:txBody>
      </p:sp>
      <p:sp>
        <p:nvSpPr>
          <p:cNvPr id="15" name="TextBox 14"/>
          <p:cNvSpPr txBox="1"/>
          <p:nvPr/>
        </p:nvSpPr>
        <p:spPr>
          <a:xfrm>
            <a:off x="4959448" y="4419282"/>
            <a:ext cx="3057889" cy="1107996"/>
          </a:xfrm>
          <a:prstGeom prst="rect">
            <a:avLst/>
          </a:prstGeom>
          <a:solidFill>
            <a:schemeClr val="bg1"/>
          </a:solidFill>
        </p:spPr>
        <p:txBody>
          <a:bodyPr wrap="square" rtlCol="0">
            <a:spAutoFit/>
          </a:bodyPr>
          <a:lstStyle/>
          <a:p>
            <a:pPr algn="ctr"/>
            <a:r>
              <a:rPr lang="he-IL" sz="6600" dirty="0"/>
              <a:t>שָׁ _ ם</a:t>
            </a:r>
            <a:endParaRPr lang="en-US" sz="1400" dirty="0"/>
          </a:p>
        </p:txBody>
      </p:sp>
      <p:sp>
        <p:nvSpPr>
          <p:cNvPr id="16" name="TextBox 15"/>
          <p:cNvSpPr txBox="1"/>
          <p:nvPr/>
        </p:nvSpPr>
        <p:spPr>
          <a:xfrm>
            <a:off x="5011724" y="5629763"/>
            <a:ext cx="3057889" cy="1107996"/>
          </a:xfrm>
          <a:prstGeom prst="rect">
            <a:avLst/>
          </a:prstGeom>
          <a:solidFill>
            <a:schemeClr val="bg1"/>
          </a:solidFill>
        </p:spPr>
        <p:txBody>
          <a:bodyPr wrap="square" rtlCol="0">
            <a:spAutoFit/>
          </a:bodyPr>
          <a:lstStyle/>
          <a:p>
            <a:pPr algn="ctr"/>
            <a:r>
              <a:rPr lang="he-IL" sz="6600" dirty="0"/>
              <a:t>_ לָב</a:t>
            </a:r>
            <a:endParaRPr lang="en-US" sz="1400" dirty="0"/>
          </a:p>
        </p:txBody>
      </p:sp>
      <p:sp>
        <p:nvSpPr>
          <p:cNvPr id="17" name="TextBox 16"/>
          <p:cNvSpPr txBox="1"/>
          <p:nvPr/>
        </p:nvSpPr>
        <p:spPr>
          <a:xfrm>
            <a:off x="1644169" y="691746"/>
            <a:ext cx="3057889" cy="1107996"/>
          </a:xfrm>
          <a:prstGeom prst="rect">
            <a:avLst/>
          </a:prstGeom>
          <a:solidFill>
            <a:schemeClr val="bg1"/>
          </a:solidFill>
        </p:spPr>
        <p:txBody>
          <a:bodyPr wrap="square" rtlCol="0">
            <a:spAutoFit/>
          </a:bodyPr>
          <a:lstStyle/>
          <a:p>
            <a:pPr algn="ctr"/>
            <a:r>
              <a:rPr lang="he-IL" sz="6600" dirty="0">
                <a:solidFill>
                  <a:schemeClr val="accent6">
                    <a:lumMod val="75000"/>
                  </a:schemeClr>
                </a:solidFill>
              </a:rPr>
              <a:t>שוֹ</a:t>
            </a:r>
            <a:r>
              <a:rPr lang="he-IL" sz="6600" dirty="0"/>
              <a:t>פָר</a:t>
            </a:r>
            <a:endParaRPr lang="en-US" sz="1400" dirty="0"/>
          </a:p>
        </p:txBody>
      </p:sp>
      <p:sp>
        <p:nvSpPr>
          <p:cNvPr id="18" name="TextBox 17"/>
          <p:cNvSpPr txBox="1"/>
          <p:nvPr/>
        </p:nvSpPr>
        <p:spPr>
          <a:xfrm>
            <a:off x="1644168" y="1909784"/>
            <a:ext cx="3057889" cy="1107996"/>
          </a:xfrm>
          <a:prstGeom prst="rect">
            <a:avLst/>
          </a:prstGeom>
          <a:solidFill>
            <a:schemeClr val="bg1"/>
          </a:solidFill>
        </p:spPr>
        <p:txBody>
          <a:bodyPr wrap="square" rtlCol="0">
            <a:spAutoFit/>
          </a:bodyPr>
          <a:lstStyle/>
          <a:p>
            <a:pPr algn="ctr"/>
            <a:r>
              <a:rPr lang="he-IL" sz="6600" dirty="0"/>
              <a:t>חָ</a:t>
            </a:r>
            <a:r>
              <a:rPr lang="he-IL" sz="6600" dirty="0">
                <a:solidFill>
                  <a:schemeClr val="accent6">
                    <a:lumMod val="75000"/>
                  </a:schemeClr>
                </a:solidFill>
              </a:rPr>
              <a:t>לוֹ</a:t>
            </a:r>
            <a:r>
              <a:rPr lang="he-IL" sz="6600" dirty="0"/>
              <a:t>ן</a:t>
            </a:r>
            <a:endParaRPr lang="en-US" sz="1400" dirty="0"/>
          </a:p>
        </p:txBody>
      </p:sp>
      <p:sp>
        <p:nvSpPr>
          <p:cNvPr id="19" name="TextBox 18"/>
          <p:cNvSpPr txBox="1"/>
          <p:nvPr/>
        </p:nvSpPr>
        <p:spPr>
          <a:xfrm>
            <a:off x="1644169" y="3146872"/>
            <a:ext cx="3057889" cy="1107996"/>
          </a:xfrm>
          <a:prstGeom prst="rect">
            <a:avLst/>
          </a:prstGeom>
          <a:solidFill>
            <a:schemeClr val="bg1"/>
          </a:solidFill>
        </p:spPr>
        <p:txBody>
          <a:bodyPr wrap="square" rtlCol="0">
            <a:spAutoFit/>
          </a:bodyPr>
          <a:lstStyle/>
          <a:p>
            <a:pPr algn="ctr"/>
            <a:r>
              <a:rPr lang="he-IL" sz="6600" dirty="0"/>
              <a:t>בָּ</a:t>
            </a:r>
            <a:r>
              <a:rPr lang="he-IL" sz="6600" dirty="0">
                <a:solidFill>
                  <a:schemeClr val="accent6">
                    <a:lumMod val="75000"/>
                  </a:schemeClr>
                </a:solidFill>
              </a:rPr>
              <a:t>לוֹ</a:t>
            </a:r>
            <a:r>
              <a:rPr lang="he-IL" sz="6600" dirty="0"/>
              <a:t>ן</a:t>
            </a:r>
            <a:endParaRPr lang="en-US" sz="1400" dirty="0"/>
          </a:p>
        </p:txBody>
      </p:sp>
      <p:sp>
        <p:nvSpPr>
          <p:cNvPr id="20" name="TextBox 19"/>
          <p:cNvSpPr txBox="1"/>
          <p:nvPr/>
        </p:nvSpPr>
        <p:spPr>
          <a:xfrm>
            <a:off x="1610481" y="4383960"/>
            <a:ext cx="3057889" cy="1107996"/>
          </a:xfrm>
          <a:prstGeom prst="rect">
            <a:avLst/>
          </a:prstGeom>
          <a:solidFill>
            <a:schemeClr val="bg1"/>
          </a:solidFill>
        </p:spPr>
        <p:txBody>
          <a:bodyPr wrap="square" rtlCol="0">
            <a:spAutoFit/>
          </a:bodyPr>
          <a:lstStyle/>
          <a:p>
            <a:pPr algn="ctr"/>
            <a:r>
              <a:rPr lang="he-IL" sz="6600" dirty="0"/>
              <a:t>שָׁ</a:t>
            </a:r>
            <a:r>
              <a:rPr lang="he-IL" sz="6600" dirty="0">
                <a:solidFill>
                  <a:schemeClr val="accent6">
                    <a:lumMod val="75000"/>
                  </a:schemeClr>
                </a:solidFill>
              </a:rPr>
              <a:t>לוֹ</a:t>
            </a:r>
            <a:r>
              <a:rPr lang="he-IL" sz="6600" dirty="0"/>
              <a:t>ם</a:t>
            </a:r>
            <a:endParaRPr lang="en-US" sz="1400" dirty="0"/>
          </a:p>
        </p:txBody>
      </p:sp>
      <p:sp>
        <p:nvSpPr>
          <p:cNvPr id="21" name="TextBox 20"/>
          <p:cNvSpPr txBox="1"/>
          <p:nvPr/>
        </p:nvSpPr>
        <p:spPr>
          <a:xfrm>
            <a:off x="1662757" y="5594441"/>
            <a:ext cx="3057889" cy="1107996"/>
          </a:xfrm>
          <a:prstGeom prst="rect">
            <a:avLst/>
          </a:prstGeom>
          <a:solidFill>
            <a:schemeClr val="bg1"/>
          </a:solidFill>
        </p:spPr>
        <p:txBody>
          <a:bodyPr wrap="square" rtlCol="0">
            <a:spAutoFit/>
          </a:bodyPr>
          <a:lstStyle/>
          <a:p>
            <a:pPr algn="ctr"/>
            <a:r>
              <a:rPr lang="he-IL" sz="6600" dirty="0">
                <a:solidFill>
                  <a:schemeClr val="accent6">
                    <a:lumMod val="75000"/>
                  </a:schemeClr>
                </a:solidFill>
              </a:rPr>
              <a:t>קוֹ</a:t>
            </a:r>
            <a:r>
              <a:rPr lang="he-IL" sz="6600" dirty="0"/>
              <a:t>לָב</a:t>
            </a:r>
            <a:endParaRPr lang="en-US" sz="1400" dirty="0"/>
          </a:p>
        </p:txBody>
      </p:sp>
      <p:pic>
        <p:nvPicPr>
          <p:cNvPr id="1028"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17" y="691746"/>
            <a:ext cx="1167877" cy="10986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17" y="1909784"/>
            <a:ext cx="1167877" cy="107410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28" y="3122313"/>
            <a:ext cx="1167877" cy="113255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27" y="4383961"/>
            <a:ext cx="1167877" cy="110799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Library of area check clear png black and white stock png fil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16" y="5605820"/>
            <a:ext cx="1167877" cy="109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3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מַתְחִילִים בְּכֵּיף</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239226" y="1802626"/>
            <a:ext cx="11067800" cy="3844925"/>
          </a:xfrm>
        </p:spPr>
        <p:txBody>
          <a:bodyPr/>
          <a:lstStyle/>
          <a:p>
            <a:pPr lvl="0" algn="r">
              <a:spcBef>
                <a:spcPts val="0"/>
              </a:spcBef>
            </a:pPr>
            <a:r>
              <a:rPr lang="he-IL" sz="4800" dirty="0"/>
              <a:t>כָּעֵת אֲסַפֵּר לָכֶם סִיפּוּר קָצָר עַל אוֹדוֹת נְקוּדָה אַחַת שׁוֹבָבָה...</a:t>
            </a:r>
          </a:p>
        </p:txBody>
      </p:sp>
      <p:pic>
        <p:nvPicPr>
          <p:cNvPr id="10" name="Picture 9">
            <a:extLst>
              <a:ext uri="{FF2B5EF4-FFF2-40B4-BE49-F238E27FC236}">
                <a16:creationId xmlns:a16="http://schemas.microsoft.com/office/drawing/2014/main" id="{8A9C78DC-00E4-CC4A-B3DA-C9C5903C467E}"/>
              </a:ext>
            </a:extLst>
          </p:cNvPr>
          <p:cNvPicPr>
            <a:picLocks noChangeAspect="1"/>
          </p:cNvPicPr>
          <p:nvPr/>
        </p:nvPicPr>
        <p:blipFill>
          <a:blip r:embed="rId3"/>
          <a:stretch>
            <a:fillRect/>
          </a:stretch>
        </p:blipFill>
        <p:spPr>
          <a:xfrm flipH="1">
            <a:off x="1366318" y="4514660"/>
            <a:ext cx="1848622" cy="1946655"/>
          </a:xfrm>
          <a:prstGeom prst="rect">
            <a:avLst/>
          </a:prstGeom>
        </p:spPr>
      </p:pic>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sp>
        <p:nvSpPr>
          <p:cNvPr id="2" name="מלבן 1">
            <a:extLst>
              <a:ext uri="{FF2B5EF4-FFF2-40B4-BE49-F238E27FC236}">
                <a16:creationId xmlns:a16="http://schemas.microsoft.com/office/drawing/2014/main" id="{1E9A9C7E-2281-4D0E-BDC3-4D6D5E40674C}"/>
              </a:ext>
            </a:extLst>
          </p:cNvPr>
          <p:cNvSpPr/>
          <p:nvPr/>
        </p:nvSpPr>
        <p:spPr>
          <a:xfrm>
            <a:off x="3520260" y="4732532"/>
            <a:ext cx="6096000" cy="369332"/>
          </a:xfrm>
          <a:prstGeom prst="rect">
            <a:avLst/>
          </a:prstGeom>
        </p:spPr>
        <p:txBody>
          <a:bodyPr>
            <a:spAutoFit/>
          </a:bodyPr>
          <a:lstStyle/>
          <a:p>
            <a:endParaRPr lang="he-IL" dirty="0"/>
          </a:p>
        </p:txBody>
      </p:sp>
      <p:sp>
        <p:nvSpPr>
          <p:cNvPr id="3" name="TextBox 2"/>
          <p:cNvSpPr txBox="1"/>
          <p:nvPr/>
        </p:nvSpPr>
        <p:spPr>
          <a:xfrm>
            <a:off x="10770405" y="5184933"/>
            <a:ext cx="1182369" cy="1323439"/>
          </a:xfrm>
          <a:prstGeom prst="rect">
            <a:avLst/>
          </a:prstGeom>
          <a:solidFill>
            <a:schemeClr val="bg1"/>
          </a:solidFill>
        </p:spPr>
        <p:txBody>
          <a:bodyPr wrap="square" rtlCol="0">
            <a:spAutoFit/>
          </a:bodyPr>
          <a:lstStyle/>
          <a:p>
            <a:pPr algn="ctr"/>
            <a:r>
              <a:rPr lang="he-IL" sz="8000" b="1" dirty="0">
                <a:solidFill>
                  <a:schemeClr val="accent5">
                    <a:lumMod val="75000"/>
                  </a:schemeClr>
                </a:solidFill>
              </a:rPr>
              <a:t>א</a:t>
            </a:r>
            <a:endParaRPr lang="en-US" sz="8000" b="1" dirty="0">
              <a:solidFill>
                <a:schemeClr val="accent5">
                  <a:lumMod val="75000"/>
                </a:schemeClr>
              </a:solidFill>
            </a:endParaRPr>
          </a:p>
        </p:txBody>
      </p:sp>
      <p:sp>
        <p:nvSpPr>
          <p:cNvPr id="9" name="TextBox 8"/>
          <p:cNvSpPr txBox="1"/>
          <p:nvPr/>
        </p:nvSpPr>
        <p:spPr>
          <a:xfrm>
            <a:off x="9470710" y="5205419"/>
            <a:ext cx="1182369" cy="1323439"/>
          </a:xfrm>
          <a:prstGeom prst="rect">
            <a:avLst/>
          </a:prstGeom>
          <a:solidFill>
            <a:schemeClr val="bg1"/>
          </a:solidFill>
        </p:spPr>
        <p:txBody>
          <a:bodyPr wrap="square" rtlCol="0">
            <a:spAutoFit/>
          </a:bodyPr>
          <a:lstStyle/>
          <a:p>
            <a:pPr algn="ctr"/>
            <a:r>
              <a:rPr lang="he-IL" sz="8000" b="1" dirty="0">
                <a:solidFill>
                  <a:schemeClr val="accent5">
                    <a:lumMod val="75000"/>
                  </a:schemeClr>
                </a:solidFill>
              </a:rPr>
              <a:t>ב</a:t>
            </a:r>
            <a:endParaRPr lang="en-US" sz="8000" b="1" dirty="0">
              <a:solidFill>
                <a:schemeClr val="accent5">
                  <a:lumMod val="75000"/>
                </a:schemeClr>
              </a:solidFill>
            </a:endParaRPr>
          </a:p>
        </p:txBody>
      </p:sp>
      <p:sp>
        <p:nvSpPr>
          <p:cNvPr id="11" name="TextBox 10"/>
          <p:cNvSpPr txBox="1"/>
          <p:nvPr/>
        </p:nvSpPr>
        <p:spPr>
          <a:xfrm>
            <a:off x="8160930" y="5184933"/>
            <a:ext cx="1182369" cy="1323439"/>
          </a:xfrm>
          <a:prstGeom prst="rect">
            <a:avLst/>
          </a:prstGeom>
          <a:solidFill>
            <a:schemeClr val="bg1"/>
          </a:solidFill>
        </p:spPr>
        <p:txBody>
          <a:bodyPr wrap="square" rtlCol="0">
            <a:spAutoFit/>
          </a:bodyPr>
          <a:lstStyle/>
          <a:p>
            <a:pPr algn="ctr"/>
            <a:r>
              <a:rPr lang="he-IL" sz="8000" b="1" dirty="0">
                <a:solidFill>
                  <a:schemeClr val="accent5">
                    <a:lumMod val="75000"/>
                  </a:schemeClr>
                </a:solidFill>
              </a:rPr>
              <a:t>ג</a:t>
            </a:r>
            <a:endParaRPr lang="en-US" sz="8000" b="1" dirty="0">
              <a:solidFill>
                <a:schemeClr val="accent5">
                  <a:lumMod val="75000"/>
                </a:schemeClr>
              </a:solidFill>
            </a:endParaRPr>
          </a:p>
        </p:txBody>
      </p:sp>
      <p:sp>
        <p:nvSpPr>
          <p:cNvPr id="12" name="TextBox 11"/>
          <p:cNvSpPr txBox="1"/>
          <p:nvPr/>
        </p:nvSpPr>
        <p:spPr>
          <a:xfrm>
            <a:off x="6861235" y="5205419"/>
            <a:ext cx="1182369" cy="1323439"/>
          </a:xfrm>
          <a:prstGeom prst="rect">
            <a:avLst/>
          </a:prstGeom>
          <a:solidFill>
            <a:schemeClr val="bg1"/>
          </a:solidFill>
        </p:spPr>
        <p:txBody>
          <a:bodyPr wrap="square" rtlCol="0">
            <a:spAutoFit/>
          </a:bodyPr>
          <a:lstStyle/>
          <a:p>
            <a:pPr algn="ctr"/>
            <a:r>
              <a:rPr lang="he-IL" sz="8000" b="1" dirty="0">
                <a:solidFill>
                  <a:schemeClr val="accent5">
                    <a:lumMod val="75000"/>
                  </a:schemeClr>
                </a:solidFill>
              </a:rPr>
              <a:t>ד</a:t>
            </a:r>
            <a:endParaRPr lang="en-US" sz="8000" b="1" dirty="0">
              <a:solidFill>
                <a:schemeClr val="accent5">
                  <a:lumMod val="75000"/>
                </a:schemeClr>
              </a:solidFill>
            </a:endParaRPr>
          </a:p>
        </p:txBody>
      </p:sp>
      <p:sp>
        <p:nvSpPr>
          <p:cNvPr id="13" name="TextBox 12"/>
          <p:cNvSpPr txBox="1"/>
          <p:nvPr/>
        </p:nvSpPr>
        <p:spPr>
          <a:xfrm>
            <a:off x="5522972" y="5184933"/>
            <a:ext cx="1182369" cy="1323439"/>
          </a:xfrm>
          <a:prstGeom prst="rect">
            <a:avLst/>
          </a:prstGeom>
          <a:solidFill>
            <a:schemeClr val="bg1"/>
          </a:solidFill>
        </p:spPr>
        <p:txBody>
          <a:bodyPr wrap="square" rtlCol="0">
            <a:spAutoFit/>
          </a:bodyPr>
          <a:lstStyle/>
          <a:p>
            <a:pPr algn="ctr"/>
            <a:r>
              <a:rPr lang="he-IL" sz="8000" b="1" dirty="0">
                <a:solidFill>
                  <a:schemeClr val="accent5">
                    <a:lumMod val="75000"/>
                  </a:schemeClr>
                </a:solidFill>
              </a:rPr>
              <a:t>ש</a:t>
            </a:r>
            <a:endParaRPr lang="en-US" sz="8000" b="1" dirty="0">
              <a:solidFill>
                <a:schemeClr val="accent5">
                  <a:lumMod val="75000"/>
                </a:schemeClr>
              </a:solidFill>
            </a:endParaRPr>
          </a:p>
        </p:txBody>
      </p:sp>
      <p:sp>
        <p:nvSpPr>
          <p:cNvPr id="14" name="TextBox 13"/>
          <p:cNvSpPr txBox="1"/>
          <p:nvPr/>
        </p:nvSpPr>
        <p:spPr>
          <a:xfrm>
            <a:off x="4203993" y="5161877"/>
            <a:ext cx="1182369" cy="1323439"/>
          </a:xfrm>
          <a:prstGeom prst="rect">
            <a:avLst/>
          </a:prstGeom>
          <a:solidFill>
            <a:schemeClr val="bg1"/>
          </a:solidFill>
        </p:spPr>
        <p:txBody>
          <a:bodyPr wrap="square" rtlCol="0">
            <a:spAutoFit/>
          </a:bodyPr>
          <a:lstStyle/>
          <a:p>
            <a:pPr algn="ctr"/>
            <a:r>
              <a:rPr lang="he-IL" sz="8000" b="1" dirty="0">
                <a:solidFill>
                  <a:schemeClr val="accent5">
                    <a:lumMod val="75000"/>
                  </a:schemeClr>
                </a:solidFill>
              </a:rPr>
              <a:t>ת</a:t>
            </a:r>
            <a:endParaRPr lang="en-US" sz="8000" b="1" dirty="0">
              <a:solidFill>
                <a:schemeClr val="accent5">
                  <a:lumMod val="75000"/>
                </a:schemeClr>
              </a:solidFill>
            </a:endParaRPr>
          </a:p>
        </p:txBody>
      </p:sp>
      <p:pic>
        <p:nvPicPr>
          <p:cNvPr id="4" name="Picture 3"/>
          <p:cNvPicPr>
            <a:picLocks noChangeAspect="1"/>
          </p:cNvPicPr>
          <p:nvPr/>
        </p:nvPicPr>
        <p:blipFill>
          <a:blip r:embed="rId5">
            <a:clrChange>
              <a:clrFrom>
                <a:srgbClr val="000000"/>
              </a:clrFrom>
              <a:clrTo>
                <a:srgbClr val="000000">
                  <a:alpha val="0"/>
                </a:srgbClr>
              </a:clrTo>
            </a:clrChange>
          </a:blip>
          <a:stretch>
            <a:fillRect/>
          </a:stretch>
        </p:blipFill>
        <p:spPr>
          <a:xfrm>
            <a:off x="10880121" y="5459423"/>
            <a:ext cx="274838" cy="274838"/>
          </a:xfrm>
          <a:prstGeom prst="rect">
            <a:avLst/>
          </a:prstGeom>
        </p:spPr>
      </p:pic>
      <p:pic>
        <p:nvPicPr>
          <p:cNvPr id="15" name="Picture 14"/>
          <p:cNvPicPr>
            <a:picLocks noChangeAspect="1"/>
          </p:cNvPicPr>
          <p:nvPr/>
        </p:nvPicPr>
        <p:blipFill>
          <a:blip r:embed="rId5">
            <a:clrChange>
              <a:clrFrom>
                <a:srgbClr val="000000"/>
              </a:clrFrom>
              <a:clrTo>
                <a:srgbClr val="000000">
                  <a:alpha val="0"/>
                </a:srgbClr>
              </a:clrTo>
            </a:clrChange>
          </a:blip>
          <a:stretch>
            <a:fillRect/>
          </a:stretch>
        </p:blipFill>
        <p:spPr>
          <a:xfrm flipH="1">
            <a:off x="9493600" y="5417568"/>
            <a:ext cx="274838" cy="274838"/>
          </a:xfrm>
          <a:prstGeom prst="rect">
            <a:avLst/>
          </a:prstGeom>
        </p:spPr>
      </p:pic>
      <p:pic>
        <p:nvPicPr>
          <p:cNvPr id="16" name="Picture 15"/>
          <p:cNvPicPr>
            <a:picLocks noChangeAspect="1"/>
          </p:cNvPicPr>
          <p:nvPr/>
        </p:nvPicPr>
        <p:blipFill>
          <a:blip r:embed="rId5">
            <a:clrChange>
              <a:clrFrom>
                <a:srgbClr val="000000"/>
              </a:clrFrom>
              <a:clrTo>
                <a:srgbClr val="000000">
                  <a:alpha val="0"/>
                </a:srgbClr>
              </a:clrTo>
            </a:clrChange>
          </a:blip>
          <a:stretch>
            <a:fillRect/>
          </a:stretch>
        </p:blipFill>
        <p:spPr>
          <a:xfrm>
            <a:off x="8367790" y="5424491"/>
            <a:ext cx="274838" cy="274838"/>
          </a:xfrm>
          <a:prstGeom prst="rect">
            <a:avLst/>
          </a:prstGeom>
        </p:spPr>
      </p:pic>
      <p:pic>
        <p:nvPicPr>
          <p:cNvPr id="17" name="Picture 16"/>
          <p:cNvPicPr>
            <a:picLocks noChangeAspect="1"/>
          </p:cNvPicPr>
          <p:nvPr/>
        </p:nvPicPr>
        <p:blipFill>
          <a:blip r:embed="rId5">
            <a:clrChange>
              <a:clrFrom>
                <a:srgbClr val="000000"/>
              </a:clrFrom>
              <a:clrTo>
                <a:srgbClr val="000000">
                  <a:alpha val="0"/>
                </a:srgbClr>
              </a:clrTo>
            </a:clrChange>
          </a:blip>
          <a:stretch>
            <a:fillRect/>
          </a:stretch>
        </p:blipFill>
        <p:spPr>
          <a:xfrm>
            <a:off x="6918942" y="5372713"/>
            <a:ext cx="274838" cy="274838"/>
          </a:xfrm>
          <a:prstGeom prst="rect">
            <a:avLst/>
          </a:prstGeom>
        </p:spPr>
      </p:pic>
      <p:pic>
        <p:nvPicPr>
          <p:cNvPr id="18" name="Picture 17"/>
          <p:cNvPicPr>
            <a:picLocks noChangeAspect="1"/>
          </p:cNvPicPr>
          <p:nvPr/>
        </p:nvPicPr>
        <p:blipFill>
          <a:blip r:embed="rId5">
            <a:clrChange>
              <a:clrFrom>
                <a:srgbClr val="000000"/>
              </a:clrFrom>
              <a:clrTo>
                <a:srgbClr val="000000">
                  <a:alpha val="0"/>
                </a:srgbClr>
              </a:clrTo>
            </a:clrChange>
          </a:blip>
          <a:stretch>
            <a:fillRect/>
          </a:stretch>
        </p:blipFill>
        <p:spPr>
          <a:xfrm>
            <a:off x="5565666" y="5417568"/>
            <a:ext cx="274838" cy="274838"/>
          </a:xfrm>
          <a:prstGeom prst="rect">
            <a:avLst/>
          </a:prstGeom>
        </p:spPr>
      </p:pic>
      <p:pic>
        <p:nvPicPr>
          <p:cNvPr id="19" name="Picture 18"/>
          <p:cNvPicPr>
            <a:picLocks noChangeAspect="1"/>
          </p:cNvPicPr>
          <p:nvPr/>
        </p:nvPicPr>
        <p:blipFill>
          <a:blip r:embed="rId5">
            <a:clrChange>
              <a:clrFrom>
                <a:srgbClr val="000000"/>
              </a:clrFrom>
              <a:clrTo>
                <a:srgbClr val="000000">
                  <a:alpha val="0"/>
                </a:srgbClr>
              </a:clrTo>
            </a:clrChange>
          </a:blip>
          <a:stretch>
            <a:fillRect/>
          </a:stretch>
        </p:blipFill>
        <p:spPr>
          <a:xfrm>
            <a:off x="4267375" y="5372713"/>
            <a:ext cx="274838" cy="274838"/>
          </a:xfrm>
          <a:prstGeom prst="rect">
            <a:avLst/>
          </a:prstGeom>
        </p:spPr>
      </p:pic>
    </p:spTree>
    <p:extLst>
      <p:ext uri="{BB962C8B-B14F-4D97-AF65-F5344CB8AC3E}">
        <p14:creationId xmlns:p14="http://schemas.microsoft.com/office/powerpoint/2010/main" val="138387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0FF60-FB0B-8D4E-8DBB-19BB3EA041F3}"/>
              </a:ext>
            </a:extLst>
          </p:cNvPr>
          <p:cNvSpPr>
            <a:spLocks noGrp="1"/>
          </p:cNvSpPr>
          <p:nvPr>
            <p:ph type="title"/>
          </p:nvPr>
        </p:nvSpPr>
        <p:spPr/>
        <p:txBody>
          <a:bodyPr/>
          <a:lstStyle/>
          <a:p>
            <a:r>
              <a:rPr lang="he-IL" b="1" dirty="0"/>
              <a:t>מִצְאוּ</a:t>
            </a:r>
            <a:r>
              <a:rPr lang="he-IL" dirty="0"/>
              <a:t> אֶת הַמִילָה יוֹצֵאת </a:t>
            </a:r>
            <a:r>
              <a:rPr lang="he-IL" dirty="0" err="1"/>
              <a:t>הַדוֺפֶן</a:t>
            </a:r>
            <a:r>
              <a:rPr lang="he-IL" dirty="0"/>
              <a:t> בְּכָל שׁוּרָה. </a:t>
            </a:r>
            <a:endParaRPr lang="x-none" dirty="0"/>
          </a:p>
        </p:txBody>
      </p:sp>
      <p:sp>
        <p:nvSpPr>
          <p:cNvPr id="6" name="Content Placeholder 5">
            <a:extLst>
              <a:ext uri="{FF2B5EF4-FFF2-40B4-BE49-F238E27FC236}">
                <a16:creationId xmlns:a16="http://schemas.microsoft.com/office/drawing/2014/main" id="{EB557EDA-6BEC-E447-AE03-B6B0F979325F}"/>
              </a:ext>
            </a:extLst>
          </p:cNvPr>
          <p:cNvSpPr>
            <a:spLocks noGrp="1"/>
          </p:cNvSpPr>
          <p:nvPr>
            <p:ph sz="quarter" idx="4"/>
          </p:nvPr>
        </p:nvSpPr>
        <p:spPr>
          <a:xfrm>
            <a:off x="0" y="2006584"/>
            <a:ext cx="11773239" cy="4030115"/>
          </a:xfrm>
        </p:spPr>
        <p:txBody>
          <a:bodyPr>
            <a:noAutofit/>
          </a:bodyPr>
          <a:lstStyle/>
          <a:p>
            <a:pPr marL="0" indent="0">
              <a:spcBef>
                <a:spcPts val="0"/>
              </a:spcBef>
              <a:buNone/>
            </a:pPr>
            <a:r>
              <a:rPr lang="he-IL" sz="5400" dirty="0"/>
              <a:t>1. שׁוֹפָר • דְבַשׁ • רִימוֹן • סְבִיבוֹן </a:t>
            </a:r>
            <a:r>
              <a:rPr lang="en-US" sz="5400" dirty="0"/>
              <a:t/>
            </a:r>
            <a:br>
              <a:rPr lang="en-US" sz="5400" dirty="0"/>
            </a:br>
            <a:r>
              <a:rPr lang="he-IL" sz="5400" dirty="0"/>
              <a:t>2. פְּרָחִים • גִבְעוֹל • </a:t>
            </a:r>
            <a:r>
              <a:rPr lang="he-IL" sz="5400" dirty="0" err="1"/>
              <a:t>כָּחוֺל</a:t>
            </a:r>
            <a:r>
              <a:rPr lang="he-IL" sz="5400" dirty="0"/>
              <a:t> • עָלִים </a:t>
            </a:r>
            <a:r>
              <a:rPr lang="en-US" sz="5400" dirty="0"/>
              <a:t/>
            </a:r>
            <a:br>
              <a:rPr lang="en-US" sz="5400" dirty="0"/>
            </a:br>
            <a:r>
              <a:rPr lang="he-IL" sz="5400" dirty="0"/>
              <a:t>3. </a:t>
            </a:r>
            <a:r>
              <a:rPr lang="he-IL" sz="5400" dirty="0" err="1"/>
              <a:t>תֹף</a:t>
            </a:r>
            <a:r>
              <a:rPr lang="he-IL" sz="5400" dirty="0"/>
              <a:t> • כִּינוֹר • חָלִיל • בָּלוֹן </a:t>
            </a:r>
            <a:r>
              <a:rPr lang="en-US" sz="5400" dirty="0"/>
              <a:t/>
            </a:r>
            <a:br>
              <a:rPr lang="en-US" sz="5400" dirty="0"/>
            </a:br>
            <a:r>
              <a:rPr lang="he-IL" sz="5400" dirty="0"/>
              <a:t>4. מַשָׂאִית • מְכוֹנִית • טְרַקְטוֹר • מָטוֹס </a:t>
            </a:r>
          </a:p>
        </p:txBody>
      </p:sp>
      <p:cxnSp>
        <p:nvCxnSpPr>
          <p:cNvPr id="25" name="Straight Connector 24">
            <a:extLst>
              <a:ext uri="{FF2B5EF4-FFF2-40B4-BE49-F238E27FC236}">
                <a16:creationId xmlns:a16="http://schemas.microsoft.com/office/drawing/2014/main" id="{EB95FEF2-BA1B-6E4E-A234-9E35936750F9}"/>
              </a:ext>
            </a:extLst>
          </p:cNvPr>
          <p:cNvCxnSpPr/>
          <p:nvPr/>
        </p:nvCxnSpPr>
        <p:spPr>
          <a:xfrm>
            <a:off x="-2552700" y="6435725"/>
            <a:ext cx="49911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420DF74-8BCB-5149-BDCF-6C929ADA4523}"/>
              </a:ext>
            </a:extLst>
          </p:cNvPr>
          <p:cNvPicPr>
            <a:picLocks noChangeAspect="1"/>
          </p:cNvPicPr>
          <p:nvPr/>
        </p:nvPicPr>
        <p:blipFill>
          <a:blip r:embed="rId3"/>
          <a:stretch>
            <a:fillRect/>
          </a:stretch>
        </p:blipFill>
        <p:spPr>
          <a:xfrm>
            <a:off x="276411" y="4897125"/>
            <a:ext cx="1513040" cy="1557650"/>
          </a:xfrm>
          <a:prstGeom prst="rect">
            <a:avLst/>
          </a:prstGeom>
        </p:spPr>
      </p:pic>
      <p:pic>
        <p:nvPicPr>
          <p:cNvPr id="26" name="Picture 25">
            <a:extLst>
              <a:ext uri="{FF2B5EF4-FFF2-40B4-BE49-F238E27FC236}">
                <a16:creationId xmlns:a16="http://schemas.microsoft.com/office/drawing/2014/main" id="{A763E234-8543-644C-A431-F8B286221398}"/>
              </a:ext>
            </a:extLst>
          </p:cNvPr>
          <p:cNvPicPr>
            <a:picLocks noChangeAspect="1"/>
          </p:cNvPicPr>
          <p:nvPr/>
        </p:nvPicPr>
        <p:blipFill>
          <a:blip r:embed="rId4"/>
          <a:stretch>
            <a:fillRect/>
          </a:stretch>
        </p:blipFill>
        <p:spPr>
          <a:xfrm>
            <a:off x="14323262" y="8317913"/>
            <a:ext cx="1879600" cy="1739900"/>
          </a:xfrm>
          <a:prstGeom prst="rect">
            <a:avLst/>
          </a:prstGeom>
        </p:spPr>
      </p:pic>
      <p:pic>
        <p:nvPicPr>
          <p:cNvPr id="27" name="Picture 26">
            <a:extLst>
              <a:ext uri="{FF2B5EF4-FFF2-40B4-BE49-F238E27FC236}">
                <a16:creationId xmlns:a16="http://schemas.microsoft.com/office/drawing/2014/main" id="{30D13430-75C0-8E4B-B783-68423ADC26E5}"/>
              </a:ext>
            </a:extLst>
          </p:cNvPr>
          <p:cNvPicPr>
            <a:picLocks noChangeAspect="1"/>
          </p:cNvPicPr>
          <p:nvPr/>
        </p:nvPicPr>
        <p:blipFill>
          <a:blip r:embed="rId5"/>
          <a:stretch>
            <a:fillRect/>
          </a:stretch>
        </p:blipFill>
        <p:spPr>
          <a:xfrm>
            <a:off x="1102049" y="337437"/>
            <a:ext cx="1014990" cy="894264"/>
          </a:xfrm>
          <a:prstGeom prst="rect">
            <a:avLst/>
          </a:prstGeom>
        </p:spPr>
      </p:pic>
    </p:spTree>
    <p:extLst>
      <p:ext uri="{BB962C8B-B14F-4D97-AF65-F5344CB8AC3E}">
        <p14:creationId xmlns:p14="http://schemas.microsoft.com/office/powerpoint/2010/main" val="210703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AEE4C-FC77-7240-95C8-7D53CBE805C8}"/>
              </a:ext>
            </a:extLst>
          </p:cNvPr>
          <p:cNvSpPr>
            <a:spLocks noGrp="1"/>
          </p:cNvSpPr>
          <p:nvPr>
            <p:ph type="title"/>
          </p:nvPr>
        </p:nvSpPr>
        <p:spPr>
          <a:xfrm>
            <a:off x="1257639" y="365125"/>
            <a:ext cx="10515600" cy="949325"/>
          </a:xfrm>
        </p:spPr>
        <p:txBody>
          <a:bodyPr/>
          <a:lstStyle/>
          <a:p>
            <a:r>
              <a:rPr lang="he-IL" b="1" dirty="0"/>
              <a:t>בְּדִיקָה</a:t>
            </a:r>
            <a:endParaRPr lang="x-none" b="1" dirty="0"/>
          </a:p>
        </p:txBody>
      </p:sp>
      <p:pic>
        <p:nvPicPr>
          <p:cNvPr id="7" name="Picture 6">
            <a:extLst>
              <a:ext uri="{FF2B5EF4-FFF2-40B4-BE49-F238E27FC236}">
                <a16:creationId xmlns:a16="http://schemas.microsoft.com/office/drawing/2014/main" id="{E9AFE58D-F541-AB4B-B3E4-8121B4FDC934}"/>
              </a:ext>
            </a:extLst>
          </p:cNvPr>
          <p:cNvPicPr>
            <a:picLocks noChangeAspect="1"/>
          </p:cNvPicPr>
          <p:nvPr/>
        </p:nvPicPr>
        <p:blipFill>
          <a:blip r:embed="rId3"/>
          <a:stretch>
            <a:fillRect/>
          </a:stretch>
        </p:blipFill>
        <p:spPr>
          <a:xfrm>
            <a:off x="2056774" y="4637905"/>
            <a:ext cx="1588827" cy="1893070"/>
          </a:xfrm>
          <a:prstGeom prst="rect">
            <a:avLst/>
          </a:prstGeom>
        </p:spPr>
      </p:pic>
      <p:pic>
        <p:nvPicPr>
          <p:cNvPr id="8" name="Picture 7">
            <a:extLst>
              <a:ext uri="{FF2B5EF4-FFF2-40B4-BE49-F238E27FC236}">
                <a16:creationId xmlns:a16="http://schemas.microsoft.com/office/drawing/2014/main" id="{ACF7C45D-D894-C14C-88EF-52AE66F1F6A4}"/>
              </a:ext>
            </a:extLst>
          </p:cNvPr>
          <p:cNvPicPr>
            <a:picLocks noChangeAspect="1"/>
          </p:cNvPicPr>
          <p:nvPr/>
        </p:nvPicPr>
        <p:blipFill>
          <a:blip r:embed="rId4"/>
          <a:stretch>
            <a:fillRect/>
          </a:stretch>
        </p:blipFill>
        <p:spPr>
          <a:xfrm>
            <a:off x="10833322" y="5810250"/>
            <a:ext cx="2082800" cy="2095500"/>
          </a:xfrm>
          <a:prstGeom prst="rect">
            <a:avLst/>
          </a:prstGeom>
        </p:spPr>
      </p:pic>
      <p:sp>
        <p:nvSpPr>
          <p:cNvPr id="9" name="Content Placeholder 5">
            <a:extLst>
              <a:ext uri="{FF2B5EF4-FFF2-40B4-BE49-F238E27FC236}">
                <a16:creationId xmlns:a16="http://schemas.microsoft.com/office/drawing/2014/main" id="{0D5A711C-7B0B-4D8F-86A5-9B5252C209D3}"/>
              </a:ext>
            </a:extLst>
          </p:cNvPr>
          <p:cNvSpPr txBox="1">
            <a:spLocks/>
          </p:cNvSpPr>
          <p:nvPr/>
        </p:nvSpPr>
        <p:spPr>
          <a:xfrm>
            <a:off x="272716" y="1752774"/>
            <a:ext cx="11500523" cy="4030115"/>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b="0" i="0" kern="1200">
                <a:solidFill>
                  <a:schemeClr val="tx1"/>
                </a:solidFill>
                <a:latin typeface="Open Sans Hebrew" pitchFamily="2" charset="-79"/>
                <a:ea typeface="+mn-ea"/>
                <a:cs typeface="Open Sans Hebrew" pitchFamily="2" charset="-79"/>
              </a:defRPr>
            </a:lvl1pPr>
            <a:lvl2pPr marL="685800" indent="-228600" algn="r" defTabSz="914400" rtl="1" eaLnBrk="1" latinLnBrk="0" hangingPunct="1">
              <a:lnSpc>
                <a:spcPct val="90000"/>
              </a:lnSpc>
              <a:spcBef>
                <a:spcPts val="500"/>
              </a:spcBef>
              <a:buFont typeface="Arial" panose="020B0604020202020204" pitchFamily="34" charset="0"/>
              <a:buChar char="•"/>
              <a:defRPr sz="2400" b="0" i="0" kern="1200">
                <a:solidFill>
                  <a:schemeClr val="tx1"/>
                </a:solidFill>
                <a:latin typeface="Open Sans Hebrew" pitchFamily="2" charset="-79"/>
                <a:ea typeface="+mn-ea"/>
                <a:cs typeface="Open Sans Hebrew" pitchFamily="2" charset="-79"/>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Open Sans Hebrew" pitchFamily="2" charset="-79"/>
                <a:ea typeface="+mn-ea"/>
                <a:cs typeface="Open Sans Hebrew" pitchFamily="2" charset="-79"/>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Open Sans Hebrew" pitchFamily="2" charset="-79"/>
                <a:ea typeface="+mn-ea"/>
                <a:cs typeface="Open Sans Hebrew" pitchFamily="2" charset="-79"/>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Open Sans Hebrew" pitchFamily="2" charset="-79"/>
                <a:ea typeface="+mn-ea"/>
                <a:cs typeface="Open Sans Hebrew"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5400" dirty="0">
                <a:cs typeface="+mn-cs"/>
              </a:rPr>
              <a:t>1</a:t>
            </a:r>
            <a:r>
              <a:rPr lang="he-IL" sz="5400" dirty="0"/>
              <a:t>. </a:t>
            </a:r>
            <a:r>
              <a:rPr lang="he-IL" sz="5400" dirty="0">
                <a:cs typeface="+mn-cs"/>
              </a:rPr>
              <a:t>שׁוֹפָר • דְבַשׁ • רִימוֹן • </a:t>
            </a:r>
            <a:r>
              <a:rPr lang="he-IL" sz="5400" dirty="0">
                <a:highlight>
                  <a:srgbClr val="FFFF00"/>
                </a:highlight>
                <a:cs typeface="+mn-cs"/>
              </a:rPr>
              <a:t>סְבִיבוֹן</a:t>
            </a:r>
            <a:r>
              <a:rPr lang="he-IL" sz="5400" dirty="0">
                <a:cs typeface="+mn-cs"/>
              </a:rPr>
              <a:t> </a:t>
            </a:r>
            <a:r>
              <a:rPr lang="en-US" sz="5400" dirty="0">
                <a:cs typeface="+mn-cs"/>
              </a:rPr>
              <a:t/>
            </a:r>
            <a:br>
              <a:rPr lang="en-US" sz="5400" dirty="0">
                <a:cs typeface="+mn-cs"/>
              </a:rPr>
            </a:br>
            <a:r>
              <a:rPr lang="he-IL" sz="5400" dirty="0">
                <a:cs typeface="+mn-cs"/>
              </a:rPr>
              <a:t>2. פְּרָחִים • גִבְעוֹל • </a:t>
            </a:r>
            <a:r>
              <a:rPr lang="he-IL" sz="5400" dirty="0" err="1">
                <a:highlight>
                  <a:srgbClr val="FFFF00"/>
                </a:highlight>
                <a:cs typeface="+mn-cs"/>
              </a:rPr>
              <a:t>כָּחו</a:t>
            </a:r>
            <a:r>
              <a:rPr lang="he-IL" sz="5400" dirty="0" err="1">
                <a:highlight>
                  <a:srgbClr val="FFFF00"/>
                </a:highlight>
                <a:latin typeface="Calibri" panose="020F0502020204030204" pitchFamily="34" charset="0"/>
                <a:cs typeface="Calibri" panose="020F0502020204030204" pitchFamily="34" charset="0"/>
              </a:rPr>
              <a:t>ֺ</a:t>
            </a:r>
            <a:r>
              <a:rPr lang="he-IL" sz="5400" dirty="0" err="1">
                <a:highlight>
                  <a:srgbClr val="FFFF00"/>
                </a:highlight>
                <a:cs typeface="+mn-cs"/>
              </a:rPr>
              <a:t>ל</a:t>
            </a:r>
            <a:r>
              <a:rPr lang="he-IL" sz="5400" dirty="0">
                <a:cs typeface="+mn-cs"/>
              </a:rPr>
              <a:t> • עָלִים </a:t>
            </a:r>
            <a:r>
              <a:rPr lang="en-US" sz="5400" dirty="0">
                <a:cs typeface="+mn-cs"/>
              </a:rPr>
              <a:t/>
            </a:r>
            <a:br>
              <a:rPr lang="en-US" sz="5400" dirty="0">
                <a:cs typeface="+mn-cs"/>
              </a:rPr>
            </a:br>
            <a:r>
              <a:rPr lang="he-IL" sz="5400" dirty="0">
                <a:cs typeface="+mn-cs"/>
              </a:rPr>
              <a:t>3. </a:t>
            </a:r>
            <a:r>
              <a:rPr lang="he-IL" sz="5400" dirty="0" err="1">
                <a:cs typeface="+mn-cs"/>
              </a:rPr>
              <a:t>תֹף</a:t>
            </a:r>
            <a:r>
              <a:rPr lang="he-IL" sz="5400" dirty="0">
                <a:cs typeface="+mn-cs"/>
              </a:rPr>
              <a:t> • כִּינוֹר • חָלִיל • </a:t>
            </a:r>
            <a:r>
              <a:rPr lang="he-IL" sz="5400" dirty="0">
                <a:highlight>
                  <a:srgbClr val="FFFF00"/>
                </a:highlight>
                <a:cs typeface="+mn-cs"/>
              </a:rPr>
              <a:t>בָּלוֹן</a:t>
            </a:r>
            <a:r>
              <a:rPr lang="he-IL" sz="5400" dirty="0">
                <a:cs typeface="+mn-cs"/>
              </a:rPr>
              <a:t> </a:t>
            </a:r>
            <a:r>
              <a:rPr lang="en-US" sz="5400" dirty="0">
                <a:cs typeface="+mn-cs"/>
              </a:rPr>
              <a:t/>
            </a:r>
            <a:br>
              <a:rPr lang="en-US" sz="5400" dirty="0">
                <a:cs typeface="+mn-cs"/>
              </a:rPr>
            </a:br>
            <a:r>
              <a:rPr lang="he-IL" sz="5400" dirty="0">
                <a:cs typeface="+mn-cs"/>
              </a:rPr>
              <a:t>4. מַשָׂאִית • מְכוֹנִית • טְרַקְטוֹר • </a:t>
            </a:r>
            <a:r>
              <a:rPr lang="he-IL" sz="5400" dirty="0">
                <a:highlight>
                  <a:srgbClr val="FFFF00"/>
                </a:highlight>
                <a:cs typeface="+mn-cs"/>
              </a:rPr>
              <a:t>מָטוֹס</a:t>
            </a:r>
            <a:r>
              <a:rPr lang="he-IL" sz="5400" dirty="0">
                <a:cs typeface="+mn-cs"/>
              </a:rPr>
              <a:t> </a:t>
            </a:r>
          </a:p>
        </p:txBody>
      </p:sp>
    </p:spTree>
    <p:extLst>
      <p:ext uri="{BB962C8B-B14F-4D97-AF65-F5344CB8AC3E}">
        <p14:creationId xmlns:p14="http://schemas.microsoft.com/office/powerpoint/2010/main" val="51449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E0B506D-CD0B-4E55-976B-E3BB61C66E23}"/>
              </a:ext>
            </a:extLst>
          </p:cNvPr>
          <p:cNvSpPr>
            <a:spLocks noGrp="1"/>
          </p:cNvSpPr>
          <p:nvPr>
            <p:ph type="title"/>
          </p:nvPr>
        </p:nvSpPr>
        <p:spPr>
          <a:xfrm>
            <a:off x="3028950" y="799196"/>
            <a:ext cx="8801100" cy="5887354"/>
          </a:xfrm>
        </p:spPr>
        <p:txBody>
          <a:bodyPr>
            <a:normAutofit fontScale="90000"/>
          </a:bodyPr>
          <a:lstStyle/>
          <a:p>
            <a:pPr>
              <a:lnSpc>
                <a:spcPct val="150000"/>
              </a:lnSpc>
            </a:pPr>
            <a:r>
              <a:rPr lang="he-IL" dirty="0"/>
              <a:t>נַשְׁלִים אֶת הַמִילָה הַחֲסֵרָה בַּמִשְׁפָּט:</a:t>
            </a:r>
            <a:br>
              <a:rPr lang="he-IL" dirty="0"/>
            </a:br>
            <a:r>
              <a:rPr lang="he-IL" sz="5300" dirty="0"/>
              <a:t>1. יָרוֹן שָׁטַף יָדַיִים בְּמַיִם וְ ______.</a:t>
            </a:r>
            <a:br>
              <a:rPr lang="he-IL" sz="5300" dirty="0"/>
            </a:br>
            <a:r>
              <a:rPr lang="he-IL" sz="5300" dirty="0"/>
              <a:t>2. לָ_________ קוֹצִים _________.</a:t>
            </a:r>
            <a:br>
              <a:rPr lang="he-IL" sz="5300" dirty="0"/>
            </a:br>
            <a:r>
              <a:rPr lang="he-IL" sz="5300" dirty="0"/>
              <a:t>3. שָׁרוֹן קִיבְּלָה _______ חֲדָשׁוֹת.</a:t>
            </a:r>
            <a:br>
              <a:rPr lang="he-IL" sz="5300" dirty="0"/>
            </a:br>
            <a:r>
              <a:rPr lang="he-IL" sz="5300" dirty="0"/>
              <a:t>4. הָ _______זָחַל אַט אַט.</a:t>
            </a:r>
            <a:r>
              <a:rPr lang="he-IL" sz="4900" dirty="0"/>
              <a:t/>
            </a:r>
            <a:br>
              <a:rPr lang="he-IL" sz="4900" dirty="0"/>
            </a:br>
            <a:r>
              <a:rPr lang="he-IL" dirty="0"/>
              <a:t/>
            </a:r>
            <a:br>
              <a:rPr lang="he-IL" dirty="0"/>
            </a:br>
            <a:r>
              <a:rPr lang="he-IL" dirty="0"/>
              <a:t> </a:t>
            </a:r>
          </a:p>
        </p:txBody>
      </p:sp>
      <p:sp>
        <p:nvSpPr>
          <p:cNvPr id="5" name="TextBox 4"/>
          <p:cNvSpPr txBox="1"/>
          <p:nvPr/>
        </p:nvSpPr>
        <p:spPr>
          <a:xfrm>
            <a:off x="342900" y="322946"/>
            <a:ext cx="3143250" cy="5632311"/>
          </a:xfrm>
          <a:prstGeom prst="rect">
            <a:avLst/>
          </a:prstGeom>
          <a:solidFill>
            <a:schemeClr val="bg1"/>
          </a:solidFill>
        </p:spPr>
        <p:txBody>
          <a:bodyPr wrap="square" rtlCol="0">
            <a:spAutoFit/>
          </a:bodyPr>
          <a:lstStyle/>
          <a:p>
            <a:pPr algn="ctr"/>
            <a:r>
              <a:rPr lang="he-IL" sz="7200" dirty="0"/>
              <a:t>חִילָזוֹן</a:t>
            </a:r>
          </a:p>
          <a:p>
            <a:pPr algn="ctr"/>
            <a:r>
              <a:rPr lang="he-IL" sz="7200" dirty="0"/>
              <a:t>שְׂמָלוֹת</a:t>
            </a:r>
          </a:p>
          <a:p>
            <a:pPr algn="ctr"/>
            <a:r>
              <a:rPr lang="he-IL" sz="7200" dirty="0"/>
              <a:t>סַבּוֹן</a:t>
            </a:r>
          </a:p>
          <a:p>
            <a:pPr algn="ctr"/>
            <a:r>
              <a:rPr lang="he-IL" sz="7200" dirty="0"/>
              <a:t>דוֹקְרִים</a:t>
            </a:r>
          </a:p>
          <a:p>
            <a:pPr algn="ctr"/>
            <a:r>
              <a:rPr lang="he-IL" sz="7200" dirty="0"/>
              <a:t>קִיפּוֹד</a:t>
            </a:r>
            <a:endParaRPr lang="en-US" sz="7200" dirty="0"/>
          </a:p>
        </p:txBody>
      </p:sp>
    </p:spTree>
    <p:extLst>
      <p:ext uri="{BB962C8B-B14F-4D97-AF65-F5344CB8AC3E}">
        <p14:creationId xmlns:p14="http://schemas.microsoft.com/office/powerpoint/2010/main" val="809569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E0B506D-CD0B-4E55-976B-E3BB61C66E23}"/>
              </a:ext>
            </a:extLst>
          </p:cNvPr>
          <p:cNvSpPr>
            <a:spLocks noGrp="1"/>
          </p:cNvSpPr>
          <p:nvPr>
            <p:ph type="title"/>
          </p:nvPr>
        </p:nvSpPr>
        <p:spPr>
          <a:xfrm>
            <a:off x="3028950" y="1103996"/>
            <a:ext cx="8991600" cy="2744104"/>
          </a:xfrm>
        </p:spPr>
        <p:txBody>
          <a:bodyPr>
            <a:normAutofit fontScale="90000"/>
          </a:bodyPr>
          <a:lstStyle/>
          <a:p>
            <a:pPr>
              <a:lnSpc>
                <a:spcPct val="150000"/>
              </a:lnSpc>
            </a:pPr>
            <a:r>
              <a:rPr lang="he-IL" dirty="0"/>
              <a:t>נַשְׁלִים אֶת הַמִילָה הַחֲסֵרָה בַּמִשְׁפָּט:</a:t>
            </a:r>
            <a:br>
              <a:rPr lang="he-IL" dirty="0"/>
            </a:br>
            <a:r>
              <a:rPr lang="he-IL" sz="5300" dirty="0"/>
              <a:t/>
            </a:r>
            <a:br>
              <a:rPr lang="he-IL" sz="5300" dirty="0"/>
            </a:br>
            <a:r>
              <a:rPr lang="he-IL" sz="5300" dirty="0"/>
              <a:t> </a:t>
            </a:r>
            <a:br>
              <a:rPr lang="he-IL" sz="5300" dirty="0"/>
            </a:br>
            <a:endParaRPr lang="he-IL" sz="5300" dirty="0"/>
          </a:p>
        </p:txBody>
      </p:sp>
      <p:sp>
        <p:nvSpPr>
          <p:cNvPr id="5" name="TextBox 4"/>
          <p:cNvSpPr txBox="1"/>
          <p:nvPr/>
        </p:nvSpPr>
        <p:spPr>
          <a:xfrm>
            <a:off x="133350" y="322946"/>
            <a:ext cx="3143250" cy="6740307"/>
          </a:xfrm>
          <a:prstGeom prst="rect">
            <a:avLst/>
          </a:prstGeom>
          <a:solidFill>
            <a:schemeClr val="bg1"/>
          </a:solidFill>
        </p:spPr>
        <p:txBody>
          <a:bodyPr wrap="square" rtlCol="0">
            <a:spAutoFit/>
          </a:bodyPr>
          <a:lstStyle/>
          <a:p>
            <a:pPr algn="ctr"/>
            <a:r>
              <a:rPr lang="he-IL" sz="7200" dirty="0"/>
              <a:t>חִילָזוֹן</a:t>
            </a:r>
          </a:p>
          <a:p>
            <a:pPr algn="ctr"/>
            <a:r>
              <a:rPr lang="he-IL" sz="7200" dirty="0"/>
              <a:t>שְׂמָלוֹת</a:t>
            </a:r>
          </a:p>
          <a:p>
            <a:pPr algn="ctr"/>
            <a:r>
              <a:rPr lang="he-IL" sz="7200" dirty="0"/>
              <a:t>סַבּוֹן</a:t>
            </a:r>
          </a:p>
          <a:p>
            <a:pPr algn="ctr"/>
            <a:r>
              <a:rPr lang="he-IL" sz="7200" dirty="0"/>
              <a:t>דוֹקְרִים</a:t>
            </a:r>
          </a:p>
          <a:p>
            <a:pPr algn="ctr"/>
            <a:r>
              <a:rPr lang="he-IL" sz="7200" dirty="0"/>
              <a:t>קִיפּוֹד</a:t>
            </a:r>
            <a:endParaRPr lang="en-US" sz="7200" dirty="0"/>
          </a:p>
          <a:p>
            <a:pPr algn="ctr"/>
            <a:endParaRPr lang="en-US" sz="7200" dirty="0"/>
          </a:p>
        </p:txBody>
      </p:sp>
      <p:sp>
        <p:nvSpPr>
          <p:cNvPr id="4" name="TextBox 3"/>
          <p:cNvSpPr txBox="1"/>
          <p:nvPr/>
        </p:nvSpPr>
        <p:spPr>
          <a:xfrm>
            <a:off x="3448050" y="1866900"/>
            <a:ext cx="8572500" cy="2585323"/>
          </a:xfrm>
          <a:prstGeom prst="rect">
            <a:avLst/>
          </a:prstGeom>
          <a:noFill/>
        </p:spPr>
        <p:txBody>
          <a:bodyPr wrap="square" rtlCol="0">
            <a:spAutoFit/>
          </a:bodyPr>
          <a:lstStyle/>
          <a:p>
            <a:pPr marL="742950" indent="-742950" algn="r" rtl="1">
              <a:buAutoNum type="arabicPeriod"/>
            </a:pPr>
            <a:r>
              <a:rPr lang="he-IL" sz="4800" dirty="0"/>
              <a:t>יָרוֹן שָׁטַף יָדַיִים בְּמַיִם וְ ______.</a:t>
            </a:r>
          </a:p>
          <a:p>
            <a:pPr algn="r" rtl="1"/>
            <a:endParaRPr lang="he-IL" sz="4800" dirty="0"/>
          </a:p>
          <a:p>
            <a:pPr algn="r" rtl="1"/>
            <a:r>
              <a:rPr lang="he-IL" sz="4800" dirty="0"/>
              <a:t> יָרוֹן שָׁטַף יָדַיִים בְּמַיִם וְ</a:t>
            </a:r>
            <a:r>
              <a:rPr lang="he-IL" sz="4800" b="1" dirty="0">
                <a:solidFill>
                  <a:schemeClr val="accent6">
                    <a:lumMod val="75000"/>
                  </a:schemeClr>
                </a:solidFill>
              </a:rPr>
              <a:t>סַבּוֹן</a:t>
            </a:r>
            <a:r>
              <a:rPr lang="he-IL" sz="4800" dirty="0"/>
              <a:t>.</a:t>
            </a:r>
            <a:r>
              <a:rPr lang="he-IL" dirty="0"/>
              <a:t/>
            </a:r>
            <a:br>
              <a:rPr lang="he-IL" dirty="0"/>
            </a:br>
            <a:endParaRPr lang="en-US" dirty="0"/>
          </a:p>
        </p:txBody>
      </p:sp>
    </p:spTree>
    <p:extLst>
      <p:ext uri="{BB962C8B-B14F-4D97-AF65-F5344CB8AC3E}">
        <p14:creationId xmlns:p14="http://schemas.microsoft.com/office/powerpoint/2010/main" val="234392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E0B506D-CD0B-4E55-976B-E3BB61C66E23}"/>
              </a:ext>
            </a:extLst>
          </p:cNvPr>
          <p:cNvSpPr>
            <a:spLocks noGrp="1"/>
          </p:cNvSpPr>
          <p:nvPr>
            <p:ph type="title"/>
          </p:nvPr>
        </p:nvSpPr>
        <p:spPr>
          <a:xfrm>
            <a:off x="3162300" y="1274542"/>
            <a:ext cx="8801100" cy="2992658"/>
          </a:xfrm>
        </p:spPr>
        <p:txBody>
          <a:bodyPr>
            <a:normAutofit fontScale="90000"/>
          </a:bodyPr>
          <a:lstStyle/>
          <a:p>
            <a:pPr>
              <a:lnSpc>
                <a:spcPct val="150000"/>
              </a:lnSpc>
            </a:pPr>
            <a:r>
              <a:rPr lang="he-IL" dirty="0"/>
              <a:t>נַשְׁלִים אֶת הַמִילָה הַחֲסֵרָה בַּמִשְׁפָּט:</a:t>
            </a:r>
            <a:br>
              <a:rPr lang="he-IL" dirty="0"/>
            </a:br>
            <a:r>
              <a:rPr lang="he-IL" sz="5300" dirty="0"/>
              <a:t/>
            </a:r>
            <a:br>
              <a:rPr lang="he-IL" sz="5300" dirty="0"/>
            </a:br>
            <a:r>
              <a:rPr lang="he-IL" sz="5300" dirty="0"/>
              <a:t/>
            </a:r>
            <a:br>
              <a:rPr lang="he-IL" sz="5300" dirty="0"/>
            </a:br>
            <a:r>
              <a:rPr lang="he-IL" dirty="0"/>
              <a:t/>
            </a:r>
            <a:br>
              <a:rPr lang="he-IL" dirty="0"/>
            </a:br>
            <a:r>
              <a:rPr lang="he-IL" dirty="0"/>
              <a:t> </a:t>
            </a:r>
          </a:p>
        </p:txBody>
      </p:sp>
      <p:sp>
        <p:nvSpPr>
          <p:cNvPr id="5" name="TextBox 4"/>
          <p:cNvSpPr txBox="1"/>
          <p:nvPr/>
        </p:nvSpPr>
        <p:spPr>
          <a:xfrm>
            <a:off x="342900" y="322946"/>
            <a:ext cx="3143250" cy="6740307"/>
          </a:xfrm>
          <a:prstGeom prst="rect">
            <a:avLst/>
          </a:prstGeom>
          <a:solidFill>
            <a:schemeClr val="bg1"/>
          </a:solidFill>
        </p:spPr>
        <p:txBody>
          <a:bodyPr wrap="square" rtlCol="0">
            <a:spAutoFit/>
          </a:bodyPr>
          <a:lstStyle/>
          <a:p>
            <a:pPr algn="ctr"/>
            <a:r>
              <a:rPr lang="he-IL" sz="7200" dirty="0"/>
              <a:t>חִילָזוֹן</a:t>
            </a:r>
          </a:p>
          <a:p>
            <a:pPr algn="ctr"/>
            <a:r>
              <a:rPr lang="he-IL" sz="7200" dirty="0"/>
              <a:t>שְׂמָלוֹת</a:t>
            </a:r>
          </a:p>
          <a:p>
            <a:pPr algn="ctr"/>
            <a:r>
              <a:rPr lang="he-IL" sz="7200" dirty="0"/>
              <a:t>סַבּוֹן</a:t>
            </a:r>
          </a:p>
          <a:p>
            <a:pPr algn="ctr"/>
            <a:r>
              <a:rPr lang="he-IL" sz="7200" dirty="0"/>
              <a:t>דוֹקְרִים</a:t>
            </a:r>
          </a:p>
          <a:p>
            <a:pPr algn="ctr"/>
            <a:r>
              <a:rPr lang="he-IL" sz="7200" dirty="0"/>
              <a:t>קִיפּוֹד</a:t>
            </a:r>
            <a:endParaRPr lang="en-US" sz="7200" dirty="0"/>
          </a:p>
          <a:p>
            <a:pPr algn="ctr"/>
            <a:endParaRPr lang="en-US" sz="7200" dirty="0"/>
          </a:p>
        </p:txBody>
      </p:sp>
      <p:sp>
        <p:nvSpPr>
          <p:cNvPr id="3" name="TextBox 2"/>
          <p:cNvSpPr txBox="1"/>
          <p:nvPr/>
        </p:nvSpPr>
        <p:spPr>
          <a:xfrm>
            <a:off x="3619500" y="2043886"/>
            <a:ext cx="8343900" cy="2185214"/>
          </a:xfrm>
          <a:prstGeom prst="rect">
            <a:avLst/>
          </a:prstGeom>
          <a:noFill/>
        </p:spPr>
        <p:txBody>
          <a:bodyPr wrap="square" rtlCol="0">
            <a:spAutoFit/>
          </a:bodyPr>
          <a:lstStyle/>
          <a:p>
            <a:pPr algn="r" rtl="1"/>
            <a:r>
              <a:rPr lang="he-IL" sz="4400" dirty="0"/>
              <a:t>2. לָ_________ קוֹצִים _________.</a:t>
            </a:r>
            <a:br>
              <a:rPr lang="he-IL" sz="4400" dirty="0"/>
            </a:br>
            <a:endParaRPr lang="he-IL" sz="4400" dirty="0"/>
          </a:p>
          <a:p>
            <a:pPr algn="r" rtl="1"/>
            <a:r>
              <a:rPr lang="he-IL" sz="4400" dirty="0"/>
              <a:t> </a:t>
            </a:r>
            <a:r>
              <a:rPr lang="he-IL" sz="4800" dirty="0"/>
              <a:t>לְ</a:t>
            </a:r>
            <a:r>
              <a:rPr lang="he-IL" sz="4800" b="1" dirty="0">
                <a:solidFill>
                  <a:schemeClr val="accent6">
                    <a:lumMod val="75000"/>
                  </a:schemeClr>
                </a:solidFill>
              </a:rPr>
              <a:t>קִיפּוֹד</a:t>
            </a:r>
            <a:r>
              <a:rPr lang="he-IL" sz="4800" dirty="0"/>
              <a:t> קוֹצִים </a:t>
            </a:r>
            <a:r>
              <a:rPr lang="he-IL" sz="4800" b="1" dirty="0">
                <a:solidFill>
                  <a:schemeClr val="accent6">
                    <a:lumMod val="75000"/>
                  </a:schemeClr>
                </a:solidFill>
              </a:rPr>
              <a:t>דּוֹקְרִים</a:t>
            </a:r>
            <a:r>
              <a:rPr lang="he-IL" sz="4800" dirty="0"/>
              <a:t>.</a:t>
            </a:r>
            <a:endParaRPr lang="en-US" sz="4400" dirty="0"/>
          </a:p>
        </p:txBody>
      </p:sp>
    </p:spTree>
    <p:extLst>
      <p:ext uri="{BB962C8B-B14F-4D97-AF65-F5344CB8AC3E}">
        <p14:creationId xmlns:p14="http://schemas.microsoft.com/office/powerpoint/2010/main" val="384224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E0B506D-CD0B-4E55-976B-E3BB61C66E23}"/>
              </a:ext>
            </a:extLst>
          </p:cNvPr>
          <p:cNvSpPr>
            <a:spLocks noGrp="1"/>
          </p:cNvSpPr>
          <p:nvPr>
            <p:ph type="title"/>
          </p:nvPr>
        </p:nvSpPr>
        <p:spPr>
          <a:xfrm>
            <a:off x="3086100" y="361046"/>
            <a:ext cx="8801100" cy="1563004"/>
          </a:xfrm>
        </p:spPr>
        <p:txBody>
          <a:bodyPr>
            <a:normAutofit fontScale="90000"/>
          </a:bodyPr>
          <a:lstStyle/>
          <a:p>
            <a:pPr>
              <a:lnSpc>
                <a:spcPct val="150000"/>
              </a:lnSpc>
            </a:pPr>
            <a:r>
              <a:rPr lang="he-IL" dirty="0"/>
              <a:t>נַשְׁלִים אֶת הַמִילָה הַחֲסֵרָה בַּמִשְׁפָּט:</a:t>
            </a:r>
            <a:br>
              <a:rPr lang="he-IL" dirty="0"/>
            </a:br>
            <a:r>
              <a:rPr lang="he-IL" dirty="0"/>
              <a:t> </a:t>
            </a:r>
          </a:p>
        </p:txBody>
      </p:sp>
      <p:sp>
        <p:nvSpPr>
          <p:cNvPr id="5" name="TextBox 4"/>
          <p:cNvSpPr txBox="1"/>
          <p:nvPr/>
        </p:nvSpPr>
        <p:spPr>
          <a:xfrm>
            <a:off x="209550" y="322946"/>
            <a:ext cx="3143250" cy="5632311"/>
          </a:xfrm>
          <a:prstGeom prst="rect">
            <a:avLst/>
          </a:prstGeom>
          <a:solidFill>
            <a:schemeClr val="bg1"/>
          </a:solidFill>
        </p:spPr>
        <p:txBody>
          <a:bodyPr wrap="square" rtlCol="0">
            <a:spAutoFit/>
          </a:bodyPr>
          <a:lstStyle/>
          <a:p>
            <a:pPr algn="ctr"/>
            <a:r>
              <a:rPr lang="he-IL" sz="7200" dirty="0"/>
              <a:t>חִילָזוֹן</a:t>
            </a:r>
          </a:p>
          <a:p>
            <a:pPr algn="ctr"/>
            <a:r>
              <a:rPr lang="he-IL" sz="7200" dirty="0"/>
              <a:t>שְׂמָלוֹת</a:t>
            </a:r>
          </a:p>
          <a:p>
            <a:pPr algn="ctr"/>
            <a:r>
              <a:rPr lang="he-IL" sz="7200" dirty="0"/>
              <a:t>סַבּוֹן</a:t>
            </a:r>
          </a:p>
          <a:p>
            <a:pPr algn="ctr"/>
            <a:r>
              <a:rPr lang="he-IL" sz="7200" dirty="0"/>
              <a:t>דוֹקְרִים</a:t>
            </a:r>
          </a:p>
          <a:p>
            <a:pPr algn="ctr"/>
            <a:r>
              <a:rPr lang="he-IL" sz="7200" dirty="0"/>
              <a:t>קִיפּוֹד</a:t>
            </a:r>
            <a:endParaRPr lang="en-US" sz="7200" dirty="0"/>
          </a:p>
        </p:txBody>
      </p:sp>
      <p:sp>
        <p:nvSpPr>
          <p:cNvPr id="3" name="TextBox 2"/>
          <p:cNvSpPr txBox="1"/>
          <p:nvPr/>
        </p:nvSpPr>
        <p:spPr>
          <a:xfrm>
            <a:off x="3352800" y="1924050"/>
            <a:ext cx="8534400" cy="2492990"/>
          </a:xfrm>
          <a:prstGeom prst="rect">
            <a:avLst/>
          </a:prstGeom>
          <a:noFill/>
        </p:spPr>
        <p:txBody>
          <a:bodyPr wrap="square" rtlCol="0">
            <a:spAutoFit/>
          </a:bodyPr>
          <a:lstStyle/>
          <a:p>
            <a:pPr algn="r" rtl="1"/>
            <a:r>
              <a:rPr lang="he-IL" sz="4800" dirty="0"/>
              <a:t>3. שָׁרוֹן קִיבְּלָה _______ יָפוֹת.</a:t>
            </a:r>
            <a:br>
              <a:rPr lang="he-IL" sz="4800" dirty="0"/>
            </a:br>
            <a:r>
              <a:rPr lang="he-IL" sz="4800" dirty="0"/>
              <a:t> </a:t>
            </a:r>
          </a:p>
          <a:p>
            <a:pPr algn="r" rtl="1"/>
            <a:r>
              <a:rPr lang="he-IL" sz="4800" dirty="0"/>
              <a:t> </a:t>
            </a:r>
            <a:r>
              <a:rPr lang="he-IL" sz="5400" dirty="0"/>
              <a:t>שָׁרוֹן קִיבְּלָה </a:t>
            </a:r>
            <a:r>
              <a:rPr lang="he-IL" sz="5400" b="1" dirty="0">
                <a:solidFill>
                  <a:schemeClr val="accent6">
                    <a:lumMod val="75000"/>
                  </a:schemeClr>
                </a:solidFill>
              </a:rPr>
              <a:t>שְׂמָלוֹת</a:t>
            </a:r>
            <a:r>
              <a:rPr lang="he-IL" sz="5400" dirty="0"/>
              <a:t> יָפוֹת.</a:t>
            </a:r>
            <a:endParaRPr lang="en-US" sz="4800" dirty="0"/>
          </a:p>
        </p:txBody>
      </p:sp>
    </p:spTree>
    <p:extLst>
      <p:ext uri="{BB962C8B-B14F-4D97-AF65-F5344CB8AC3E}">
        <p14:creationId xmlns:p14="http://schemas.microsoft.com/office/powerpoint/2010/main" val="263680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E0B506D-CD0B-4E55-976B-E3BB61C66E23}"/>
              </a:ext>
            </a:extLst>
          </p:cNvPr>
          <p:cNvSpPr>
            <a:spLocks noGrp="1"/>
          </p:cNvSpPr>
          <p:nvPr>
            <p:ph type="title"/>
          </p:nvPr>
        </p:nvSpPr>
        <p:spPr>
          <a:xfrm>
            <a:off x="3028950" y="799196"/>
            <a:ext cx="8801100" cy="1067704"/>
          </a:xfrm>
        </p:spPr>
        <p:txBody>
          <a:bodyPr>
            <a:normAutofit fontScale="90000"/>
          </a:bodyPr>
          <a:lstStyle/>
          <a:p>
            <a:pPr>
              <a:lnSpc>
                <a:spcPct val="150000"/>
              </a:lnSpc>
            </a:pPr>
            <a:r>
              <a:rPr lang="he-IL" dirty="0"/>
              <a:t>נַשְׁלִים אֶת הַמִילָה הַחֲסֵרָה בַּמִשְׁפָּט:</a:t>
            </a:r>
          </a:p>
        </p:txBody>
      </p:sp>
      <p:sp>
        <p:nvSpPr>
          <p:cNvPr id="5" name="TextBox 4"/>
          <p:cNvSpPr txBox="1"/>
          <p:nvPr/>
        </p:nvSpPr>
        <p:spPr>
          <a:xfrm>
            <a:off x="342900" y="322946"/>
            <a:ext cx="3143250" cy="6740307"/>
          </a:xfrm>
          <a:prstGeom prst="rect">
            <a:avLst/>
          </a:prstGeom>
          <a:solidFill>
            <a:schemeClr val="bg1"/>
          </a:solidFill>
        </p:spPr>
        <p:txBody>
          <a:bodyPr wrap="square" rtlCol="0">
            <a:spAutoFit/>
          </a:bodyPr>
          <a:lstStyle/>
          <a:p>
            <a:pPr algn="ctr"/>
            <a:r>
              <a:rPr lang="he-IL" sz="7200" dirty="0"/>
              <a:t>חִילָזוֹן</a:t>
            </a:r>
          </a:p>
          <a:p>
            <a:pPr algn="ctr"/>
            <a:r>
              <a:rPr lang="he-IL" sz="7200" dirty="0"/>
              <a:t>שְׂמָלוֹת</a:t>
            </a:r>
          </a:p>
          <a:p>
            <a:pPr algn="ctr"/>
            <a:r>
              <a:rPr lang="he-IL" sz="7200" dirty="0"/>
              <a:t>סַבּוֹן</a:t>
            </a:r>
          </a:p>
          <a:p>
            <a:pPr algn="ctr"/>
            <a:r>
              <a:rPr lang="he-IL" sz="7200" dirty="0"/>
              <a:t>דוֹקְרִים</a:t>
            </a:r>
          </a:p>
          <a:p>
            <a:pPr algn="ctr"/>
            <a:r>
              <a:rPr lang="he-IL" sz="7200" dirty="0"/>
              <a:t>קִיפּוֹד</a:t>
            </a:r>
            <a:endParaRPr lang="en-US" sz="7200" dirty="0"/>
          </a:p>
          <a:p>
            <a:pPr algn="ctr"/>
            <a:endParaRPr lang="en-US" sz="7200" dirty="0"/>
          </a:p>
        </p:txBody>
      </p:sp>
      <p:sp>
        <p:nvSpPr>
          <p:cNvPr id="3" name="TextBox 2"/>
          <p:cNvSpPr txBox="1"/>
          <p:nvPr/>
        </p:nvSpPr>
        <p:spPr>
          <a:xfrm>
            <a:off x="3486150" y="2095500"/>
            <a:ext cx="8515350" cy="2954655"/>
          </a:xfrm>
          <a:prstGeom prst="rect">
            <a:avLst/>
          </a:prstGeom>
          <a:noFill/>
        </p:spPr>
        <p:txBody>
          <a:bodyPr wrap="square" rtlCol="0">
            <a:spAutoFit/>
          </a:bodyPr>
          <a:lstStyle/>
          <a:p>
            <a:pPr algn="r" rtl="1"/>
            <a:r>
              <a:rPr lang="he-IL" sz="6000" dirty="0"/>
              <a:t>4. הָ _______זָחַל אַט אַט.</a:t>
            </a:r>
            <a:br>
              <a:rPr lang="he-IL" sz="6000" dirty="0"/>
            </a:br>
            <a:r>
              <a:rPr lang="he-IL" sz="6000" dirty="0"/>
              <a:t> </a:t>
            </a:r>
          </a:p>
          <a:p>
            <a:pPr algn="r" rtl="1"/>
            <a:r>
              <a:rPr lang="he-IL" sz="6000" dirty="0"/>
              <a:t> </a:t>
            </a:r>
            <a:r>
              <a:rPr lang="he-IL" sz="6600" dirty="0"/>
              <a:t>הַ</a:t>
            </a:r>
            <a:r>
              <a:rPr lang="he-IL" sz="6600" b="1" dirty="0">
                <a:solidFill>
                  <a:schemeClr val="accent6">
                    <a:lumMod val="75000"/>
                  </a:schemeClr>
                </a:solidFill>
              </a:rPr>
              <a:t>חִילָזוֹן</a:t>
            </a:r>
            <a:r>
              <a:rPr lang="he-IL" sz="6600" dirty="0"/>
              <a:t> זָחַל אַט אַט.</a:t>
            </a:r>
            <a:endParaRPr lang="en-US" sz="6000" dirty="0"/>
          </a:p>
        </p:txBody>
      </p:sp>
    </p:spTree>
    <p:extLst>
      <p:ext uri="{BB962C8B-B14F-4D97-AF65-F5344CB8AC3E}">
        <p14:creationId xmlns:p14="http://schemas.microsoft.com/office/powerpoint/2010/main" val="403878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3A971F-DED5-4A42-BF62-3D4C96C4A8E6}"/>
              </a:ext>
            </a:extLst>
          </p:cNvPr>
          <p:cNvSpPr>
            <a:spLocks noGrp="1"/>
          </p:cNvSpPr>
          <p:nvPr>
            <p:ph type="title"/>
          </p:nvPr>
        </p:nvSpPr>
        <p:spPr/>
        <p:txBody>
          <a:bodyPr>
            <a:normAutofit/>
          </a:bodyPr>
          <a:lstStyle/>
          <a:p>
            <a:r>
              <a:rPr lang="he-IL" sz="4800" b="1" dirty="0"/>
              <a:t>נִקְרָא</a:t>
            </a:r>
            <a:endParaRPr lang="he-IL" sz="4800" dirty="0"/>
          </a:p>
        </p:txBody>
      </p:sp>
      <p:sp>
        <p:nvSpPr>
          <p:cNvPr id="4" name="מציין מיקום תוכן 3">
            <a:extLst>
              <a:ext uri="{FF2B5EF4-FFF2-40B4-BE49-F238E27FC236}">
                <a16:creationId xmlns:a16="http://schemas.microsoft.com/office/drawing/2014/main" id="{D5C12973-4D94-4C27-9BC9-E1732C447FEE}"/>
              </a:ext>
            </a:extLst>
          </p:cNvPr>
          <p:cNvSpPr>
            <a:spLocks noGrp="1"/>
          </p:cNvSpPr>
          <p:nvPr>
            <p:ph sz="half" idx="2"/>
          </p:nvPr>
        </p:nvSpPr>
        <p:spPr>
          <a:xfrm>
            <a:off x="838200" y="1825625"/>
            <a:ext cx="10515601" cy="4351338"/>
          </a:xfrm>
        </p:spPr>
        <p:txBody>
          <a:bodyPr>
            <a:noAutofit/>
          </a:bodyPr>
          <a:lstStyle/>
          <a:p>
            <a:pPr marL="914400" indent="-914400">
              <a:buFont typeface="+mj-lt"/>
              <a:buAutoNum type="arabicPeriod"/>
            </a:pPr>
            <a:r>
              <a:rPr lang="he-IL" sz="5400" dirty="0"/>
              <a:t>יָרוֹן שׁוֹטֵף יָדַיִים בְּמַיִם וְ</a:t>
            </a:r>
            <a:r>
              <a:rPr lang="he-IL" sz="5400" b="1" dirty="0">
                <a:solidFill>
                  <a:schemeClr val="accent6">
                    <a:lumMod val="75000"/>
                  </a:schemeClr>
                </a:solidFill>
              </a:rPr>
              <a:t>סַבּוֹן</a:t>
            </a:r>
            <a:r>
              <a:rPr lang="he-IL" sz="5400" dirty="0"/>
              <a:t>.</a:t>
            </a:r>
          </a:p>
          <a:p>
            <a:pPr marL="914400" indent="-914400">
              <a:buFont typeface="+mj-lt"/>
              <a:buAutoNum type="arabicPeriod"/>
            </a:pPr>
            <a:r>
              <a:rPr lang="he-IL" sz="5400" dirty="0"/>
              <a:t>לְ</a:t>
            </a:r>
            <a:r>
              <a:rPr lang="he-IL" sz="5400" b="1" dirty="0">
                <a:solidFill>
                  <a:schemeClr val="accent6">
                    <a:lumMod val="75000"/>
                  </a:schemeClr>
                </a:solidFill>
              </a:rPr>
              <a:t>קִיפּוֹד</a:t>
            </a:r>
            <a:r>
              <a:rPr lang="he-IL" sz="5400" dirty="0"/>
              <a:t> קוֹצִים </a:t>
            </a:r>
            <a:r>
              <a:rPr lang="he-IL" sz="5400" b="1" dirty="0">
                <a:solidFill>
                  <a:schemeClr val="accent6">
                    <a:lumMod val="75000"/>
                  </a:schemeClr>
                </a:solidFill>
              </a:rPr>
              <a:t>דּוֹקְרִים</a:t>
            </a:r>
            <a:r>
              <a:rPr lang="he-IL" sz="5400" dirty="0"/>
              <a:t>.</a:t>
            </a:r>
          </a:p>
          <a:p>
            <a:pPr marL="914400" indent="-914400">
              <a:buFont typeface="+mj-lt"/>
              <a:buAutoNum type="arabicPeriod"/>
            </a:pPr>
            <a:r>
              <a:rPr lang="he-IL" sz="5400" dirty="0"/>
              <a:t>שָׁרוֹן קִיבְּלָה </a:t>
            </a:r>
            <a:r>
              <a:rPr lang="he-IL" sz="5400" b="1" dirty="0">
                <a:solidFill>
                  <a:schemeClr val="accent6">
                    <a:lumMod val="75000"/>
                  </a:schemeClr>
                </a:solidFill>
              </a:rPr>
              <a:t>שְׂמָלוֹת</a:t>
            </a:r>
            <a:r>
              <a:rPr lang="he-IL" sz="5400" dirty="0"/>
              <a:t> יָפוֹת.</a:t>
            </a:r>
          </a:p>
          <a:p>
            <a:pPr marL="914400" indent="-914400">
              <a:buFont typeface="+mj-lt"/>
              <a:buAutoNum type="arabicPeriod"/>
            </a:pPr>
            <a:r>
              <a:rPr lang="he-IL" sz="5400" dirty="0"/>
              <a:t>הַ</a:t>
            </a:r>
            <a:r>
              <a:rPr lang="he-IL" sz="5400" b="1" dirty="0">
                <a:solidFill>
                  <a:schemeClr val="accent6">
                    <a:lumMod val="75000"/>
                  </a:schemeClr>
                </a:solidFill>
              </a:rPr>
              <a:t>חִילָזוֹן</a:t>
            </a:r>
            <a:r>
              <a:rPr lang="he-IL" sz="5400" dirty="0"/>
              <a:t> זָחַל אַט אַט.</a:t>
            </a:r>
          </a:p>
        </p:txBody>
      </p:sp>
    </p:spTree>
    <p:extLst>
      <p:ext uri="{BB962C8B-B14F-4D97-AF65-F5344CB8AC3E}">
        <p14:creationId xmlns:p14="http://schemas.microsoft.com/office/powerpoint/2010/main" val="12699004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pic>
        <p:nvPicPr>
          <p:cNvPr id="5" name="Picture 4"/>
          <p:cNvPicPr>
            <a:picLocks noChangeAspect="1"/>
          </p:cNvPicPr>
          <p:nvPr/>
        </p:nvPicPr>
        <p:blipFill>
          <a:blip r:embed="rId3"/>
          <a:stretch>
            <a:fillRect/>
          </a:stretch>
        </p:blipFill>
        <p:spPr>
          <a:xfrm>
            <a:off x="8089940" y="0"/>
            <a:ext cx="3953269" cy="6858000"/>
          </a:xfrm>
          <a:prstGeom prst="rect">
            <a:avLst/>
          </a:prstGeom>
        </p:spPr>
      </p:pic>
      <p:pic>
        <p:nvPicPr>
          <p:cNvPr id="6" name="Picture 5"/>
          <p:cNvPicPr>
            <a:picLocks noChangeAspect="1"/>
          </p:cNvPicPr>
          <p:nvPr/>
        </p:nvPicPr>
        <p:blipFill>
          <a:blip r:embed="rId4"/>
          <a:stretch>
            <a:fillRect/>
          </a:stretch>
        </p:blipFill>
        <p:spPr>
          <a:xfrm>
            <a:off x="3944470" y="542041"/>
            <a:ext cx="4145470" cy="4980423"/>
          </a:xfrm>
          <a:prstGeom prst="rect">
            <a:avLst/>
          </a:prstGeom>
        </p:spPr>
      </p:pic>
      <p:pic>
        <p:nvPicPr>
          <p:cNvPr id="7" name="Picture 6"/>
          <p:cNvPicPr>
            <a:picLocks noChangeAspect="1"/>
          </p:cNvPicPr>
          <p:nvPr/>
        </p:nvPicPr>
        <p:blipFill>
          <a:blip r:embed="rId5"/>
          <a:stretch>
            <a:fillRect/>
          </a:stretch>
        </p:blipFill>
        <p:spPr>
          <a:xfrm>
            <a:off x="22018" y="0"/>
            <a:ext cx="3922452" cy="6325396"/>
          </a:xfrm>
          <a:prstGeom prst="rect">
            <a:avLst/>
          </a:prstGeom>
        </p:spPr>
      </p:pic>
      <p:sp>
        <p:nvSpPr>
          <p:cNvPr id="8" name="TextBox 7"/>
          <p:cNvSpPr txBox="1"/>
          <p:nvPr/>
        </p:nvSpPr>
        <p:spPr>
          <a:xfrm>
            <a:off x="3514165" y="6472518"/>
            <a:ext cx="4428564" cy="369332"/>
          </a:xfrm>
          <a:prstGeom prst="rect">
            <a:avLst/>
          </a:prstGeom>
          <a:noFill/>
        </p:spPr>
        <p:txBody>
          <a:bodyPr wrap="square" rtlCol="0">
            <a:spAutoFit/>
          </a:bodyPr>
          <a:lstStyle/>
          <a:p>
            <a:pPr algn="r" rtl="1"/>
            <a:r>
              <a:rPr lang="he-IL" dirty="0" smtClean="0"/>
              <a:t>לקוח מתוך: קוראים ב א', הוצאת יסוד</a:t>
            </a:r>
            <a:endParaRPr lang="en-US" dirty="0"/>
          </a:p>
        </p:txBody>
      </p:sp>
    </p:spTree>
    <p:extLst>
      <p:ext uri="{BB962C8B-B14F-4D97-AF65-F5344CB8AC3E}">
        <p14:creationId xmlns:p14="http://schemas.microsoft.com/office/powerpoint/2010/main" val="16984579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t>מַמְשִׁיכִים לְתַרְגֵל</a:t>
            </a:r>
          </a:p>
        </p:txBody>
      </p:sp>
      <p:pic>
        <p:nvPicPr>
          <p:cNvPr id="5" name="Picture 14">
            <a:extLst>
              <a:ext uri="{FF2B5EF4-FFF2-40B4-BE49-F238E27FC236}">
                <a16:creationId xmlns:a16="http://schemas.microsoft.com/office/drawing/2014/main" id="{3DE8652E-46D5-2E40-9E4C-9ABF8CF4919C}"/>
              </a:ext>
            </a:extLst>
          </p:cNvPr>
          <p:cNvPicPr>
            <a:picLocks noChangeAspect="1"/>
          </p:cNvPicPr>
          <p:nvPr/>
        </p:nvPicPr>
        <p:blipFill>
          <a:blip r:embed="rId3"/>
          <a:stretch>
            <a:fillRect/>
          </a:stretch>
        </p:blipFill>
        <p:spPr>
          <a:xfrm flipH="1">
            <a:off x="10358049" y="5118100"/>
            <a:ext cx="1668299" cy="1739900"/>
          </a:xfrm>
          <a:prstGeom prst="rect">
            <a:avLst/>
          </a:prstGeom>
        </p:spPr>
      </p:pic>
      <p:sp>
        <p:nvSpPr>
          <p:cNvPr id="6" name="מלבן 5"/>
          <p:cNvSpPr/>
          <p:nvPr/>
        </p:nvSpPr>
        <p:spPr>
          <a:xfrm>
            <a:off x="368968" y="1796717"/>
            <a:ext cx="11657380" cy="4401205"/>
          </a:xfrm>
          <a:prstGeom prst="rect">
            <a:avLst/>
          </a:prstGeom>
        </p:spPr>
        <p:txBody>
          <a:bodyPr wrap="square">
            <a:spAutoFit/>
          </a:bodyPr>
          <a:lstStyle/>
          <a:p>
            <a:pPr algn="r" rtl="1"/>
            <a:r>
              <a:rPr lang="he-IL" sz="4000" b="1" dirty="0"/>
              <a:t>חַפְּשׂוּ</a:t>
            </a:r>
            <a:r>
              <a:rPr lang="he-IL" sz="4000" dirty="0"/>
              <a:t> בַּמֶרְחָב הַבֵּיתִי שֶׁלָכֶם פְּרִיטִים, חֲפָצִים, תְמוּנוֹת, מַאֲכָלִים שֶׁבָּהֶם מוֹפִיע הַחוֹלָם.</a:t>
            </a:r>
          </a:p>
          <a:p>
            <a:pPr algn="r" rtl="1"/>
            <a:r>
              <a:rPr lang="he-IL" sz="4000" b="1" dirty="0"/>
              <a:t>הָכִינוּ</a:t>
            </a:r>
            <a:r>
              <a:rPr lang="he-IL" sz="4000" dirty="0"/>
              <a:t> רְשִׁימַת מִילִים.</a:t>
            </a:r>
          </a:p>
          <a:p>
            <a:pPr algn="r" rtl="1"/>
            <a:r>
              <a:rPr lang="he-IL" sz="4000" b="1" dirty="0"/>
              <a:t>צִבְעוּ</a:t>
            </a:r>
            <a:r>
              <a:rPr lang="he-IL" sz="4000" dirty="0"/>
              <a:t> אֶת הָאוֹתִיוֹת הַמְנוּקָדוֹת בְּחוֹלָם. </a:t>
            </a:r>
            <a:endParaRPr lang="x-none" sz="4000" dirty="0"/>
          </a:p>
          <a:p>
            <a:pPr algn="r" rtl="1"/>
            <a:r>
              <a:rPr lang="he-IL" sz="4000" b="1" dirty="0" err="1"/>
              <a:t>וְהו</a:t>
            </a:r>
            <a:r>
              <a:rPr lang="he-IL" sz="4000" b="1" dirty="0" err="1">
                <a:latin typeface="Calibri" panose="020F0502020204030204" pitchFamily="34" charset="0"/>
                <a:cs typeface="Calibri" panose="020F0502020204030204" pitchFamily="34" charset="0"/>
              </a:rPr>
              <a:t>ֺ</a:t>
            </a:r>
            <a:r>
              <a:rPr lang="he-IL" sz="4000" b="1" dirty="0" err="1"/>
              <a:t>סִיפו</a:t>
            </a:r>
            <a:r>
              <a:rPr lang="he-IL" sz="4000" b="1" dirty="0"/>
              <a:t>ּ אִיּוּר </a:t>
            </a:r>
            <a:r>
              <a:rPr lang="he-IL" sz="4000" dirty="0"/>
              <a:t>מַתְאִים לְכָל מִילָה.</a:t>
            </a:r>
          </a:p>
          <a:p>
            <a:pPr algn="r" rtl="1"/>
            <a:r>
              <a:rPr lang="he-IL" sz="4000" dirty="0"/>
              <a:t> בְּהַצְלָחָה וַעֲבוֹדָה נְעִימָה! </a:t>
            </a:r>
          </a:p>
          <a:p>
            <a:pPr algn="ctr" rtl="1"/>
            <a:r>
              <a:rPr lang="he-IL" sz="4000" dirty="0"/>
              <a:t> אִירִיס</a:t>
            </a:r>
            <a:endParaRPr lang="he-IL" sz="3200" dirty="0"/>
          </a:p>
        </p:txBody>
      </p:sp>
      <p:sp>
        <p:nvSpPr>
          <p:cNvPr id="2" name="TextBox 1"/>
          <p:cNvSpPr txBox="1"/>
          <p:nvPr/>
        </p:nvSpPr>
        <p:spPr>
          <a:xfrm>
            <a:off x="139148" y="2813094"/>
            <a:ext cx="3447658" cy="1107996"/>
          </a:xfrm>
          <a:prstGeom prst="rect">
            <a:avLst/>
          </a:prstGeom>
          <a:solidFill>
            <a:schemeClr val="bg1"/>
          </a:solidFill>
        </p:spPr>
        <p:txBody>
          <a:bodyPr wrap="square" rtlCol="0">
            <a:spAutoFit/>
          </a:bodyPr>
          <a:lstStyle/>
          <a:p>
            <a:pPr algn="ctr"/>
            <a:r>
              <a:rPr lang="he-IL" sz="6600" dirty="0"/>
              <a:t>עִיפָּ</a:t>
            </a:r>
            <a:r>
              <a:rPr lang="he-IL" sz="6600" b="1" dirty="0">
                <a:solidFill>
                  <a:schemeClr val="accent6">
                    <a:lumMod val="50000"/>
                  </a:schemeClr>
                </a:solidFill>
              </a:rPr>
              <a:t>רו</a:t>
            </a:r>
            <a:r>
              <a:rPr lang="he-IL" sz="6600" dirty="0"/>
              <a:t>ֹן</a:t>
            </a:r>
            <a:endParaRPr lang="en-US" dirty="0"/>
          </a:p>
        </p:txBody>
      </p:sp>
      <p:pic>
        <p:nvPicPr>
          <p:cNvPr id="7" name="תמונה 5">
            <a:extLst>
              <a:ext uri="{FF2B5EF4-FFF2-40B4-BE49-F238E27FC236}">
                <a16:creationId xmlns:a16="http://schemas.microsoft.com/office/drawing/2014/main" id="{267FACBA-A7E9-4EF0-A543-4C58BA1D77D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694411" y="2883374"/>
            <a:ext cx="774358" cy="966985"/>
          </a:xfrm>
          <a:prstGeom prst="rect">
            <a:avLst/>
          </a:prstGeom>
        </p:spPr>
      </p:pic>
    </p:spTree>
    <p:extLst>
      <p:ext uri="{BB962C8B-B14F-4D97-AF65-F5344CB8AC3E}">
        <p14:creationId xmlns:p14="http://schemas.microsoft.com/office/powerpoint/2010/main" val="2935166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מַתְחִילִים בְּכֵּיף</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176464" y="1928813"/>
            <a:ext cx="11067800" cy="3844925"/>
          </a:xfrm>
        </p:spPr>
        <p:txBody>
          <a:bodyPr/>
          <a:lstStyle/>
          <a:p>
            <a:pPr lvl="0" algn="r">
              <a:spcBef>
                <a:spcPts val="0"/>
              </a:spcBef>
            </a:pPr>
            <a:r>
              <a:rPr lang="he-IL" sz="4800" dirty="0"/>
              <a:t>כָּעֵת אֲסַפֵּר לָכֶם סִיפּוּר קָצָר עַל אוֹדוֹת נְקוּדָה אַחַת שׁוֹבָבָה...</a:t>
            </a:r>
          </a:p>
        </p:txBody>
      </p:sp>
      <p:pic>
        <p:nvPicPr>
          <p:cNvPr id="10" name="Picture 9">
            <a:extLst>
              <a:ext uri="{FF2B5EF4-FFF2-40B4-BE49-F238E27FC236}">
                <a16:creationId xmlns:a16="http://schemas.microsoft.com/office/drawing/2014/main" id="{8A9C78DC-00E4-CC4A-B3DA-C9C5903C467E}"/>
              </a:ext>
            </a:extLst>
          </p:cNvPr>
          <p:cNvPicPr>
            <a:picLocks noChangeAspect="1"/>
          </p:cNvPicPr>
          <p:nvPr/>
        </p:nvPicPr>
        <p:blipFill>
          <a:blip r:embed="rId3"/>
          <a:stretch>
            <a:fillRect/>
          </a:stretch>
        </p:blipFill>
        <p:spPr>
          <a:xfrm flipH="1">
            <a:off x="1366318" y="4514660"/>
            <a:ext cx="1848622" cy="1946655"/>
          </a:xfrm>
          <a:prstGeom prst="rect">
            <a:avLst/>
          </a:prstGeom>
        </p:spPr>
      </p:pic>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sp>
        <p:nvSpPr>
          <p:cNvPr id="2" name="מלבן 1">
            <a:extLst>
              <a:ext uri="{FF2B5EF4-FFF2-40B4-BE49-F238E27FC236}">
                <a16:creationId xmlns:a16="http://schemas.microsoft.com/office/drawing/2014/main" id="{1E9A9C7E-2281-4D0E-BDC3-4D6D5E40674C}"/>
              </a:ext>
            </a:extLst>
          </p:cNvPr>
          <p:cNvSpPr/>
          <p:nvPr/>
        </p:nvSpPr>
        <p:spPr>
          <a:xfrm>
            <a:off x="3520260" y="4732532"/>
            <a:ext cx="6096000" cy="369332"/>
          </a:xfrm>
          <a:prstGeom prst="rect">
            <a:avLst/>
          </a:prstGeom>
        </p:spPr>
        <p:txBody>
          <a:bodyPr>
            <a:spAutoFit/>
          </a:bodyPr>
          <a:lstStyle/>
          <a:p>
            <a:endParaRPr lang="he-IL" dirty="0"/>
          </a:p>
        </p:txBody>
      </p:sp>
      <p:sp>
        <p:nvSpPr>
          <p:cNvPr id="3" name="TextBox 2"/>
          <p:cNvSpPr txBox="1"/>
          <p:nvPr/>
        </p:nvSpPr>
        <p:spPr>
          <a:xfrm>
            <a:off x="10770405" y="5184933"/>
            <a:ext cx="1182369" cy="1323439"/>
          </a:xfrm>
          <a:prstGeom prst="rect">
            <a:avLst/>
          </a:prstGeom>
          <a:solidFill>
            <a:schemeClr val="bg1"/>
          </a:solidFill>
        </p:spPr>
        <p:txBody>
          <a:bodyPr wrap="square" rtlCol="0">
            <a:spAutoFit/>
          </a:bodyPr>
          <a:lstStyle/>
          <a:p>
            <a:pPr algn="ctr"/>
            <a:r>
              <a:rPr lang="he-IL" sz="8000" b="1" dirty="0">
                <a:solidFill>
                  <a:schemeClr val="accent5">
                    <a:lumMod val="75000"/>
                  </a:schemeClr>
                </a:solidFill>
              </a:rPr>
              <a:t>או</a:t>
            </a:r>
            <a:endParaRPr lang="en-US" sz="8000" b="1" dirty="0">
              <a:solidFill>
                <a:schemeClr val="accent5">
                  <a:lumMod val="75000"/>
                </a:schemeClr>
              </a:solidFill>
            </a:endParaRPr>
          </a:p>
        </p:txBody>
      </p:sp>
      <p:sp>
        <p:nvSpPr>
          <p:cNvPr id="9" name="TextBox 8"/>
          <p:cNvSpPr txBox="1"/>
          <p:nvPr/>
        </p:nvSpPr>
        <p:spPr>
          <a:xfrm>
            <a:off x="9470710" y="5205419"/>
            <a:ext cx="1182369" cy="1323439"/>
          </a:xfrm>
          <a:prstGeom prst="rect">
            <a:avLst/>
          </a:prstGeom>
          <a:solidFill>
            <a:schemeClr val="bg1"/>
          </a:solidFill>
        </p:spPr>
        <p:txBody>
          <a:bodyPr wrap="square" rtlCol="0">
            <a:spAutoFit/>
          </a:bodyPr>
          <a:lstStyle/>
          <a:p>
            <a:pPr algn="ctr"/>
            <a:r>
              <a:rPr lang="he-IL" sz="8000" b="1" dirty="0">
                <a:solidFill>
                  <a:schemeClr val="accent5">
                    <a:lumMod val="75000"/>
                  </a:schemeClr>
                </a:solidFill>
              </a:rPr>
              <a:t>בו</a:t>
            </a:r>
            <a:endParaRPr lang="en-US" sz="8000" b="1" dirty="0">
              <a:solidFill>
                <a:schemeClr val="accent5">
                  <a:lumMod val="75000"/>
                </a:schemeClr>
              </a:solidFill>
            </a:endParaRPr>
          </a:p>
        </p:txBody>
      </p:sp>
      <p:sp>
        <p:nvSpPr>
          <p:cNvPr id="11" name="TextBox 10"/>
          <p:cNvSpPr txBox="1"/>
          <p:nvPr/>
        </p:nvSpPr>
        <p:spPr>
          <a:xfrm>
            <a:off x="8160930" y="5184933"/>
            <a:ext cx="1182369" cy="1323439"/>
          </a:xfrm>
          <a:prstGeom prst="rect">
            <a:avLst/>
          </a:prstGeom>
          <a:solidFill>
            <a:schemeClr val="bg1"/>
          </a:solidFill>
        </p:spPr>
        <p:txBody>
          <a:bodyPr wrap="square" rtlCol="0">
            <a:spAutoFit/>
          </a:bodyPr>
          <a:lstStyle/>
          <a:p>
            <a:pPr algn="ctr"/>
            <a:r>
              <a:rPr lang="he-IL" sz="8000" b="1" dirty="0">
                <a:solidFill>
                  <a:schemeClr val="accent5">
                    <a:lumMod val="75000"/>
                  </a:schemeClr>
                </a:solidFill>
              </a:rPr>
              <a:t>גו</a:t>
            </a:r>
            <a:endParaRPr lang="en-US" sz="8000" b="1" dirty="0">
              <a:solidFill>
                <a:schemeClr val="accent5">
                  <a:lumMod val="75000"/>
                </a:schemeClr>
              </a:solidFill>
            </a:endParaRPr>
          </a:p>
        </p:txBody>
      </p:sp>
      <p:sp>
        <p:nvSpPr>
          <p:cNvPr id="12" name="TextBox 11"/>
          <p:cNvSpPr txBox="1"/>
          <p:nvPr/>
        </p:nvSpPr>
        <p:spPr>
          <a:xfrm>
            <a:off x="6861235" y="5205419"/>
            <a:ext cx="1182369" cy="1323439"/>
          </a:xfrm>
          <a:prstGeom prst="rect">
            <a:avLst/>
          </a:prstGeom>
          <a:solidFill>
            <a:schemeClr val="bg1"/>
          </a:solidFill>
        </p:spPr>
        <p:txBody>
          <a:bodyPr wrap="square" rtlCol="0">
            <a:spAutoFit/>
          </a:bodyPr>
          <a:lstStyle/>
          <a:p>
            <a:pPr algn="ctr"/>
            <a:r>
              <a:rPr lang="he-IL" sz="8000" b="1" dirty="0">
                <a:solidFill>
                  <a:schemeClr val="accent5">
                    <a:lumMod val="75000"/>
                  </a:schemeClr>
                </a:solidFill>
              </a:rPr>
              <a:t>דו</a:t>
            </a:r>
            <a:endParaRPr lang="en-US" sz="8000" b="1" dirty="0">
              <a:solidFill>
                <a:schemeClr val="accent5">
                  <a:lumMod val="75000"/>
                </a:schemeClr>
              </a:solidFill>
            </a:endParaRPr>
          </a:p>
        </p:txBody>
      </p:sp>
      <p:sp>
        <p:nvSpPr>
          <p:cNvPr id="13" name="TextBox 12"/>
          <p:cNvSpPr txBox="1"/>
          <p:nvPr/>
        </p:nvSpPr>
        <p:spPr>
          <a:xfrm>
            <a:off x="5344762" y="5184933"/>
            <a:ext cx="1360580" cy="1323439"/>
          </a:xfrm>
          <a:prstGeom prst="rect">
            <a:avLst/>
          </a:prstGeom>
          <a:solidFill>
            <a:schemeClr val="bg1"/>
          </a:solidFill>
        </p:spPr>
        <p:txBody>
          <a:bodyPr wrap="square" rtlCol="0">
            <a:spAutoFit/>
          </a:bodyPr>
          <a:lstStyle/>
          <a:p>
            <a:pPr algn="ctr"/>
            <a:r>
              <a:rPr lang="he-IL" sz="8000" b="1" dirty="0" err="1">
                <a:solidFill>
                  <a:schemeClr val="accent5">
                    <a:lumMod val="75000"/>
                  </a:schemeClr>
                </a:solidFill>
              </a:rPr>
              <a:t>שו</a:t>
            </a:r>
            <a:endParaRPr lang="en-US" sz="8000" b="1" dirty="0">
              <a:solidFill>
                <a:schemeClr val="accent5">
                  <a:lumMod val="75000"/>
                </a:schemeClr>
              </a:solidFill>
            </a:endParaRPr>
          </a:p>
        </p:txBody>
      </p:sp>
      <p:sp>
        <p:nvSpPr>
          <p:cNvPr id="14" name="TextBox 13"/>
          <p:cNvSpPr txBox="1"/>
          <p:nvPr/>
        </p:nvSpPr>
        <p:spPr>
          <a:xfrm>
            <a:off x="4023236" y="5205419"/>
            <a:ext cx="1182369" cy="1323439"/>
          </a:xfrm>
          <a:prstGeom prst="rect">
            <a:avLst/>
          </a:prstGeom>
          <a:solidFill>
            <a:schemeClr val="bg1"/>
          </a:solidFill>
        </p:spPr>
        <p:txBody>
          <a:bodyPr wrap="square" rtlCol="0">
            <a:spAutoFit/>
          </a:bodyPr>
          <a:lstStyle/>
          <a:p>
            <a:pPr algn="ctr"/>
            <a:r>
              <a:rPr lang="he-IL" sz="8000" b="1" dirty="0">
                <a:solidFill>
                  <a:schemeClr val="accent5">
                    <a:lumMod val="75000"/>
                  </a:schemeClr>
                </a:solidFill>
              </a:rPr>
              <a:t>תו</a:t>
            </a:r>
            <a:endParaRPr lang="en-US" sz="8000" b="1" dirty="0">
              <a:solidFill>
                <a:schemeClr val="accent5">
                  <a:lumMod val="75000"/>
                </a:schemeClr>
              </a:solidFill>
            </a:endParaRPr>
          </a:p>
        </p:txBody>
      </p:sp>
      <p:pic>
        <p:nvPicPr>
          <p:cNvPr id="4" name="Picture 3"/>
          <p:cNvPicPr>
            <a:picLocks noChangeAspect="1"/>
          </p:cNvPicPr>
          <p:nvPr/>
        </p:nvPicPr>
        <p:blipFill>
          <a:blip r:embed="rId5">
            <a:clrChange>
              <a:clrFrom>
                <a:srgbClr val="000000"/>
              </a:clrFrom>
              <a:clrTo>
                <a:srgbClr val="000000">
                  <a:alpha val="0"/>
                </a:srgbClr>
              </a:clrTo>
            </a:clrChange>
          </a:blip>
          <a:stretch>
            <a:fillRect/>
          </a:stretch>
        </p:blipFill>
        <p:spPr>
          <a:xfrm>
            <a:off x="10920706" y="5255794"/>
            <a:ext cx="274838" cy="274838"/>
          </a:xfrm>
          <a:prstGeom prst="rect">
            <a:avLst/>
          </a:prstGeom>
        </p:spPr>
      </p:pic>
      <p:pic>
        <p:nvPicPr>
          <p:cNvPr id="15" name="Picture 14"/>
          <p:cNvPicPr>
            <a:picLocks noChangeAspect="1"/>
          </p:cNvPicPr>
          <p:nvPr/>
        </p:nvPicPr>
        <p:blipFill>
          <a:blip r:embed="rId5">
            <a:clrChange>
              <a:clrFrom>
                <a:srgbClr val="000000"/>
              </a:clrFrom>
              <a:clrTo>
                <a:srgbClr val="000000">
                  <a:alpha val="0"/>
                </a:srgbClr>
              </a:clrTo>
            </a:clrChange>
          </a:blip>
          <a:stretch>
            <a:fillRect/>
          </a:stretch>
        </p:blipFill>
        <p:spPr>
          <a:xfrm flipH="1">
            <a:off x="9644595" y="5306127"/>
            <a:ext cx="274838" cy="274838"/>
          </a:xfrm>
          <a:prstGeom prst="rect">
            <a:avLst/>
          </a:prstGeom>
        </p:spPr>
      </p:pic>
      <p:pic>
        <p:nvPicPr>
          <p:cNvPr id="16" name="Picture 15"/>
          <p:cNvPicPr>
            <a:picLocks noChangeAspect="1"/>
          </p:cNvPicPr>
          <p:nvPr/>
        </p:nvPicPr>
        <p:blipFill>
          <a:blip r:embed="rId5">
            <a:clrChange>
              <a:clrFrom>
                <a:srgbClr val="000000"/>
              </a:clrFrom>
              <a:clrTo>
                <a:srgbClr val="000000">
                  <a:alpha val="0"/>
                </a:srgbClr>
              </a:clrTo>
            </a:clrChange>
          </a:blip>
          <a:stretch>
            <a:fillRect/>
          </a:stretch>
        </p:blipFill>
        <p:spPr>
          <a:xfrm>
            <a:off x="8350709" y="5306127"/>
            <a:ext cx="274838" cy="274838"/>
          </a:xfrm>
          <a:prstGeom prst="rect">
            <a:avLst/>
          </a:prstGeom>
        </p:spPr>
      </p:pic>
      <p:pic>
        <p:nvPicPr>
          <p:cNvPr id="17" name="Picture 16"/>
          <p:cNvPicPr>
            <a:picLocks noChangeAspect="1"/>
          </p:cNvPicPr>
          <p:nvPr/>
        </p:nvPicPr>
        <p:blipFill>
          <a:blip r:embed="rId5">
            <a:clrChange>
              <a:clrFrom>
                <a:srgbClr val="000000"/>
              </a:clrFrom>
              <a:clrTo>
                <a:srgbClr val="000000">
                  <a:alpha val="0"/>
                </a:srgbClr>
              </a:clrTo>
            </a:clrChange>
          </a:blip>
          <a:stretch>
            <a:fillRect/>
          </a:stretch>
        </p:blipFill>
        <p:spPr>
          <a:xfrm>
            <a:off x="7045577" y="5331762"/>
            <a:ext cx="274838" cy="274838"/>
          </a:xfrm>
          <a:prstGeom prst="rect">
            <a:avLst/>
          </a:prstGeom>
        </p:spPr>
      </p:pic>
      <p:pic>
        <p:nvPicPr>
          <p:cNvPr id="18" name="Picture 17"/>
          <p:cNvPicPr>
            <a:picLocks noChangeAspect="1"/>
          </p:cNvPicPr>
          <p:nvPr/>
        </p:nvPicPr>
        <p:blipFill>
          <a:blip r:embed="rId5">
            <a:clrChange>
              <a:clrFrom>
                <a:srgbClr val="000000"/>
              </a:clrFrom>
              <a:clrTo>
                <a:srgbClr val="000000">
                  <a:alpha val="0"/>
                </a:srgbClr>
              </a:clrTo>
            </a:clrChange>
          </a:blip>
          <a:stretch>
            <a:fillRect/>
          </a:stretch>
        </p:blipFill>
        <p:spPr>
          <a:xfrm>
            <a:off x="5549706" y="5350568"/>
            <a:ext cx="274838" cy="274838"/>
          </a:xfrm>
          <a:prstGeom prst="rect">
            <a:avLst/>
          </a:prstGeom>
        </p:spPr>
      </p:pic>
      <p:pic>
        <p:nvPicPr>
          <p:cNvPr id="19" name="Picture 18"/>
          <p:cNvPicPr>
            <a:picLocks noChangeAspect="1"/>
          </p:cNvPicPr>
          <p:nvPr/>
        </p:nvPicPr>
        <p:blipFill>
          <a:blip r:embed="rId5">
            <a:clrChange>
              <a:clrFrom>
                <a:srgbClr val="000000"/>
              </a:clrFrom>
              <a:clrTo>
                <a:srgbClr val="000000">
                  <a:alpha val="0"/>
                </a:srgbClr>
              </a:clrTo>
            </a:clrChange>
          </a:blip>
          <a:stretch>
            <a:fillRect/>
          </a:stretch>
        </p:blipFill>
        <p:spPr>
          <a:xfrm>
            <a:off x="4122600" y="5255794"/>
            <a:ext cx="274838" cy="274838"/>
          </a:xfrm>
          <a:prstGeom prst="rect">
            <a:avLst/>
          </a:prstGeom>
        </p:spPr>
      </p:pic>
    </p:spTree>
    <p:extLst>
      <p:ext uri="{BB962C8B-B14F-4D97-AF65-F5344CB8AC3E}">
        <p14:creationId xmlns:p14="http://schemas.microsoft.com/office/powerpoint/2010/main" val="319000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מְסַיְימִים וּמְסַכְּמִים</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0" y="2032690"/>
            <a:ext cx="11361590" cy="3927221"/>
          </a:xfrm>
        </p:spPr>
        <p:txBody>
          <a:bodyPr>
            <a:normAutofit lnSpcReduction="10000"/>
          </a:bodyPr>
          <a:lstStyle/>
          <a:p>
            <a:pPr marL="571500" indent="-571500" algn="r">
              <a:buFont typeface="Wingdings" panose="05000000000000000000" pitchFamily="2" charset="2"/>
              <a:buChar char="ü"/>
            </a:pPr>
            <a:r>
              <a:rPr lang="he-IL" sz="4300" dirty="0"/>
              <a:t>הִתְאַמַנוּ בִּקְרִיאַת סִימָן הַנִיקוּד חוֹלָם מָלֵא וְחוֹלָם חָסֵר.</a:t>
            </a:r>
          </a:p>
          <a:p>
            <a:pPr marL="571500" indent="-571500" algn="r">
              <a:buFont typeface="Wingdings" panose="05000000000000000000" pitchFamily="2" charset="2"/>
              <a:buChar char="ü"/>
            </a:pPr>
            <a:r>
              <a:rPr lang="he-IL" sz="4300" b="1" dirty="0"/>
              <a:t>תִרְגַלְנוּ</a:t>
            </a:r>
            <a:r>
              <a:rPr lang="he-IL" sz="4300" dirty="0"/>
              <a:t> קְרִיאַת מִילִים וּמִשְׁפָּטִים. </a:t>
            </a:r>
            <a:endParaRPr lang="he-IL" sz="4300" dirty="0" smtClean="0"/>
          </a:p>
          <a:p>
            <a:pPr marL="571500" indent="-571500" algn="r">
              <a:buFont typeface="Wingdings" panose="05000000000000000000" pitchFamily="2" charset="2"/>
              <a:buChar char="ü"/>
            </a:pPr>
            <a:r>
              <a:rPr lang="he-IL" sz="4300" dirty="0"/>
              <a:t>קָרָאנוּ עַל לַהֲקָה שֶׁל נַגָּנִים</a:t>
            </a:r>
            <a:r>
              <a:rPr lang="he-IL" sz="4300" dirty="0" smtClean="0"/>
              <a:t>.</a:t>
            </a:r>
            <a:endParaRPr lang="he-IL" sz="4300" dirty="0"/>
          </a:p>
          <a:p>
            <a:pPr lvl="0" algn="r"/>
            <a:endParaRPr lang="he-IL" sz="4000" dirty="0"/>
          </a:p>
          <a:p>
            <a:pPr lvl="0" algn="r"/>
            <a:endParaRPr lang="he-IL" dirty="0"/>
          </a:p>
          <a:p>
            <a:pPr lvl="0" algn="r"/>
            <a:r>
              <a:rPr lang="he-IL" dirty="0"/>
              <a:t> </a:t>
            </a: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7" name="Picture 10">
            <a:extLst>
              <a:ext uri="{FF2B5EF4-FFF2-40B4-BE49-F238E27FC236}">
                <a16:creationId xmlns:a16="http://schemas.microsoft.com/office/drawing/2014/main" id="{9740CCC3-3441-6047-99F5-69246B9FE204}"/>
              </a:ext>
            </a:extLst>
          </p:cNvPr>
          <p:cNvPicPr>
            <a:picLocks noChangeAspect="1"/>
          </p:cNvPicPr>
          <p:nvPr/>
        </p:nvPicPr>
        <p:blipFill>
          <a:blip r:embed="rId4"/>
          <a:stretch>
            <a:fillRect/>
          </a:stretch>
        </p:blipFill>
        <p:spPr>
          <a:xfrm flipH="1">
            <a:off x="10227203" y="4424747"/>
            <a:ext cx="1695450" cy="2203596"/>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5"/>
          <a:stretch>
            <a:fillRect/>
          </a:stretch>
        </p:blipFill>
        <p:spPr>
          <a:xfrm rot="8222050">
            <a:off x="319777" y="503469"/>
            <a:ext cx="1596108" cy="820856"/>
          </a:xfrm>
          <a:prstGeom prst="rect">
            <a:avLst/>
          </a:prstGeom>
        </p:spPr>
      </p:pic>
      <p:sp>
        <p:nvSpPr>
          <p:cNvPr id="2" name="מלבן 1">
            <a:extLst>
              <a:ext uri="{FF2B5EF4-FFF2-40B4-BE49-F238E27FC236}">
                <a16:creationId xmlns:a16="http://schemas.microsoft.com/office/drawing/2014/main" id="{4F1DC321-E625-478D-8B8D-CEC4806B3D65}"/>
              </a:ext>
            </a:extLst>
          </p:cNvPr>
          <p:cNvSpPr/>
          <p:nvPr/>
        </p:nvSpPr>
        <p:spPr>
          <a:xfrm>
            <a:off x="3048000" y="3105835"/>
            <a:ext cx="6096000" cy="369332"/>
          </a:xfrm>
          <a:prstGeom prst="rect">
            <a:avLst/>
          </a:prstGeom>
        </p:spPr>
        <p:txBody>
          <a:bodyPr>
            <a:spAutoFit/>
          </a:bodyPr>
          <a:lstStyle/>
          <a:p>
            <a:endParaRPr lang="he-IL" dirty="0"/>
          </a:p>
        </p:txBody>
      </p:sp>
    </p:spTree>
    <p:extLst>
      <p:ext uri="{BB962C8B-B14F-4D97-AF65-F5344CB8AC3E}">
        <p14:creationId xmlns:p14="http://schemas.microsoft.com/office/powerpoint/2010/main" val="61880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22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141684-0310-9045-8FE5-875F7B59C73A}"/>
              </a:ext>
            </a:extLst>
          </p:cNvPr>
          <p:cNvSpPr>
            <a:spLocks noGrp="1"/>
          </p:cNvSpPr>
          <p:nvPr>
            <p:ph type="title"/>
          </p:nvPr>
        </p:nvSpPr>
        <p:spPr/>
        <p:txBody>
          <a:bodyPr/>
          <a:lstStyle/>
          <a:p>
            <a:r>
              <a:rPr lang="he-IL" dirty="0">
                <a:cs typeface="+mn-cs"/>
              </a:rPr>
              <a:t>מָה מְשׁוּתָף לְכָל הַמִילִים שֶׁלִפְנֵיכֶם?</a:t>
            </a:r>
            <a:endParaRPr lang="x-none" dirty="0">
              <a:cs typeface="+mn-cs"/>
            </a:endParaRPr>
          </a:p>
        </p:txBody>
      </p:sp>
      <p:sp>
        <p:nvSpPr>
          <p:cNvPr id="5" name="Content Placeholder 4">
            <a:extLst>
              <a:ext uri="{FF2B5EF4-FFF2-40B4-BE49-F238E27FC236}">
                <a16:creationId xmlns:a16="http://schemas.microsoft.com/office/drawing/2014/main" id="{2D29BB97-9D9B-B04B-A130-6148BC78DF1C}"/>
              </a:ext>
            </a:extLst>
          </p:cNvPr>
          <p:cNvSpPr>
            <a:spLocks noGrp="1"/>
          </p:cNvSpPr>
          <p:nvPr>
            <p:ph idx="1"/>
          </p:nvPr>
        </p:nvSpPr>
        <p:spPr>
          <a:xfrm>
            <a:off x="838200" y="1825624"/>
            <a:ext cx="10515600" cy="2412743"/>
          </a:xfrm>
        </p:spPr>
        <p:txBody>
          <a:bodyPr>
            <a:normAutofit/>
          </a:bodyPr>
          <a:lstStyle/>
          <a:p>
            <a:pPr marL="0" indent="0">
              <a:buNone/>
            </a:pPr>
            <a:endParaRPr lang="he-IL" dirty="0"/>
          </a:p>
          <a:p>
            <a:pPr marL="0" indent="0">
              <a:buNone/>
            </a:pPr>
            <a:endParaRPr lang="he-IL" dirty="0"/>
          </a:p>
          <a:p>
            <a:endParaRPr lang="he-IL" dirty="0"/>
          </a:p>
          <a:p>
            <a:endParaRPr lang="x-none" dirty="0"/>
          </a:p>
        </p:txBody>
      </p:sp>
      <p:pic>
        <p:nvPicPr>
          <p:cNvPr id="11" name="Picture 10">
            <a:extLst>
              <a:ext uri="{FF2B5EF4-FFF2-40B4-BE49-F238E27FC236}">
                <a16:creationId xmlns:a16="http://schemas.microsoft.com/office/drawing/2014/main" id="{52B4A9B5-C593-0942-BC3B-FDBEFA4BCF93}"/>
              </a:ext>
            </a:extLst>
          </p:cNvPr>
          <p:cNvPicPr>
            <a:picLocks noChangeAspect="1"/>
          </p:cNvPicPr>
          <p:nvPr/>
        </p:nvPicPr>
        <p:blipFill>
          <a:blip r:embed="rId3"/>
          <a:stretch>
            <a:fillRect/>
          </a:stretch>
        </p:blipFill>
        <p:spPr>
          <a:xfrm>
            <a:off x="8962585" y="5570467"/>
            <a:ext cx="1848622" cy="2100927"/>
          </a:xfrm>
          <a:prstGeom prst="rect">
            <a:avLst/>
          </a:prstGeom>
        </p:spPr>
      </p:pic>
      <p:pic>
        <p:nvPicPr>
          <p:cNvPr id="7" name="Picture 6">
            <a:extLst>
              <a:ext uri="{FF2B5EF4-FFF2-40B4-BE49-F238E27FC236}">
                <a16:creationId xmlns:a16="http://schemas.microsoft.com/office/drawing/2014/main" id="{DA7952BE-2EAD-6146-A1DB-1E0A94AD16D1}"/>
              </a:ext>
            </a:extLst>
          </p:cNvPr>
          <p:cNvPicPr>
            <a:picLocks noChangeAspect="1"/>
          </p:cNvPicPr>
          <p:nvPr/>
        </p:nvPicPr>
        <p:blipFill>
          <a:blip r:embed="rId4"/>
          <a:stretch>
            <a:fillRect/>
          </a:stretch>
        </p:blipFill>
        <p:spPr>
          <a:xfrm rot="8057618">
            <a:off x="290049" y="269606"/>
            <a:ext cx="1468977" cy="973310"/>
          </a:xfrm>
          <a:prstGeom prst="rect">
            <a:avLst/>
          </a:prstGeom>
        </p:spPr>
      </p:pic>
      <p:pic>
        <p:nvPicPr>
          <p:cNvPr id="8" name="תמונה 7" descr="תמונה שמכילה בגדים, כובע, מצנפת&#10;&#10;התיאור נוצר באופן אוטומטי">
            <a:extLst>
              <a:ext uri="{FF2B5EF4-FFF2-40B4-BE49-F238E27FC236}">
                <a16:creationId xmlns:a16="http://schemas.microsoft.com/office/drawing/2014/main" id="{D03BFB14-3A6E-4027-B2B2-3A69E86C792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7155118" y="1005026"/>
            <a:ext cx="2857500" cy="2857500"/>
          </a:xfrm>
          <a:prstGeom prst="rect">
            <a:avLst/>
          </a:prstGeom>
        </p:spPr>
      </p:pic>
      <p:pic>
        <p:nvPicPr>
          <p:cNvPr id="10" name="תמונה 9">
            <a:extLst>
              <a:ext uri="{FF2B5EF4-FFF2-40B4-BE49-F238E27FC236}">
                <a16:creationId xmlns:a16="http://schemas.microsoft.com/office/drawing/2014/main" id="{81DABF6D-AB8A-464A-A14E-B06779BDA35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9811601" y="1433522"/>
            <a:ext cx="2143125" cy="2143125"/>
          </a:xfrm>
          <a:prstGeom prst="rect">
            <a:avLst/>
          </a:prstGeom>
        </p:spPr>
      </p:pic>
      <p:pic>
        <p:nvPicPr>
          <p:cNvPr id="13" name="תמונה 12">
            <a:extLst>
              <a:ext uri="{FF2B5EF4-FFF2-40B4-BE49-F238E27FC236}">
                <a16:creationId xmlns:a16="http://schemas.microsoft.com/office/drawing/2014/main" id="{C1030399-D9E5-4B3B-A313-DF0E71F08759}"/>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3377265" y="1732598"/>
            <a:ext cx="2409825" cy="1895475"/>
          </a:xfrm>
          <a:prstGeom prst="rect">
            <a:avLst/>
          </a:prstGeom>
        </p:spPr>
      </p:pic>
      <p:pic>
        <p:nvPicPr>
          <p:cNvPr id="15" name="תמונה 14" descr="תמונה שמכילה תוכי, ציפור&#10;&#10;התיאור נוצר באופן אוטומטי">
            <a:extLst>
              <a:ext uri="{FF2B5EF4-FFF2-40B4-BE49-F238E27FC236}">
                <a16:creationId xmlns:a16="http://schemas.microsoft.com/office/drawing/2014/main" id="{80637EFE-C102-4123-B1D5-9DAA1E8A844A}"/>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5201756" y="1354773"/>
            <a:ext cx="2371725" cy="1933575"/>
          </a:xfrm>
          <a:prstGeom prst="rect">
            <a:avLst/>
          </a:prstGeom>
        </p:spPr>
      </p:pic>
      <p:pic>
        <p:nvPicPr>
          <p:cNvPr id="12" name="תמונה 11">
            <a:extLst>
              <a:ext uri="{FF2B5EF4-FFF2-40B4-BE49-F238E27FC236}">
                <a16:creationId xmlns:a16="http://schemas.microsoft.com/office/drawing/2014/main" id="{8BE4EDCF-AB24-46A6-84B9-9E138F0A1B7F}"/>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0" b="100000" l="0" r="100000">
                        <a14:backgroundMark x1="86667" y1="79167" x2="86667" y2="79167"/>
                        <a14:backgroundMark x1="9667" y1="85119" x2="9667" y2="85119"/>
                        <a14:backgroundMark x1="29000" y1="5357" x2="29000" y2="5357"/>
                      </a14:backgroundRemoval>
                    </a14:imgEffect>
                  </a14:imgLayer>
                </a14:imgProps>
              </a:ext>
            </a:extLst>
          </a:blip>
          <a:srcRect l="481" r="481"/>
          <a:stretch/>
        </p:blipFill>
        <p:spPr>
          <a:xfrm>
            <a:off x="777793" y="1968853"/>
            <a:ext cx="2516579" cy="1422964"/>
          </a:xfrm>
          <a:prstGeom prst="rect">
            <a:avLst/>
          </a:prstGeom>
        </p:spPr>
      </p:pic>
    </p:spTree>
    <p:extLst>
      <p:ext uri="{BB962C8B-B14F-4D97-AF65-F5344CB8AC3E}">
        <p14:creationId xmlns:p14="http://schemas.microsoft.com/office/powerpoint/2010/main" val="382816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141684-0310-9045-8FE5-875F7B59C73A}"/>
              </a:ext>
            </a:extLst>
          </p:cNvPr>
          <p:cNvSpPr>
            <a:spLocks noGrp="1"/>
          </p:cNvSpPr>
          <p:nvPr>
            <p:ph type="title"/>
          </p:nvPr>
        </p:nvSpPr>
        <p:spPr/>
        <p:txBody>
          <a:bodyPr/>
          <a:lstStyle/>
          <a:p>
            <a:r>
              <a:rPr lang="he-IL" dirty="0">
                <a:cs typeface="+mn-cs"/>
              </a:rPr>
              <a:t>מָה מְשׁוּתָף לְכָל הַמִילִים שֶׁלִפְנֵיכֶם?</a:t>
            </a:r>
            <a:endParaRPr lang="x-none" dirty="0">
              <a:cs typeface="+mn-cs"/>
            </a:endParaRPr>
          </a:p>
        </p:txBody>
      </p:sp>
      <p:sp>
        <p:nvSpPr>
          <p:cNvPr id="5" name="Content Placeholder 4">
            <a:extLst>
              <a:ext uri="{FF2B5EF4-FFF2-40B4-BE49-F238E27FC236}">
                <a16:creationId xmlns:a16="http://schemas.microsoft.com/office/drawing/2014/main" id="{2D29BB97-9D9B-B04B-A130-6148BC78DF1C}"/>
              </a:ext>
            </a:extLst>
          </p:cNvPr>
          <p:cNvSpPr>
            <a:spLocks noGrp="1"/>
          </p:cNvSpPr>
          <p:nvPr>
            <p:ph idx="1"/>
          </p:nvPr>
        </p:nvSpPr>
        <p:spPr>
          <a:xfrm>
            <a:off x="838200" y="1825624"/>
            <a:ext cx="10515600" cy="2412743"/>
          </a:xfrm>
        </p:spPr>
        <p:txBody>
          <a:bodyPr>
            <a:normAutofit/>
          </a:bodyPr>
          <a:lstStyle/>
          <a:p>
            <a:pPr marL="0" indent="0">
              <a:buNone/>
            </a:pPr>
            <a:endParaRPr lang="he-IL" dirty="0"/>
          </a:p>
          <a:p>
            <a:pPr marL="0" indent="0">
              <a:buNone/>
            </a:pPr>
            <a:endParaRPr lang="he-IL" dirty="0"/>
          </a:p>
          <a:p>
            <a:endParaRPr lang="he-IL" dirty="0"/>
          </a:p>
          <a:p>
            <a:endParaRPr lang="x-none" dirty="0"/>
          </a:p>
        </p:txBody>
      </p:sp>
      <p:pic>
        <p:nvPicPr>
          <p:cNvPr id="11" name="Picture 10">
            <a:extLst>
              <a:ext uri="{FF2B5EF4-FFF2-40B4-BE49-F238E27FC236}">
                <a16:creationId xmlns:a16="http://schemas.microsoft.com/office/drawing/2014/main" id="{52B4A9B5-C593-0942-BC3B-FDBEFA4BCF93}"/>
              </a:ext>
            </a:extLst>
          </p:cNvPr>
          <p:cNvPicPr>
            <a:picLocks noChangeAspect="1"/>
          </p:cNvPicPr>
          <p:nvPr/>
        </p:nvPicPr>
        <p:blipFill>
          <a:blip r:embed="rId3"/>
          <a:stretch>
            <a:fillRect/>
          </a:stretch>
        </p:blipFill>
        <p:spPr>
          <a:xfrm>
            <a:off x="8962585" y="5570467"/>
            <a:ext cx="1848622" cy="2100927"/>
          </a:xfrm>
          <a:prstGeom prst="rect">
            <a:avLst/>
          </a:prstGeom>
        </p:spPr>
      </p:pic>
      <p:pic>
        <p:nvPicPr>
          <p:cNvPr id="7" name="Picture 6">
            <a:extLst>
              <a:ext uri="{FF2B5EF4-FFF2-40B4-BE49-F238E27FC236}">
                <a16:creationId xmlns:a16="http://schemas.microsoft.com/office/drawing/2014/main" id="{DA7952BE-2EAD-6146-A1DB-1E0A94AD16D1}"/>
              </a:ext>
            </a:extLst>
          </p:cNvPr>
          <p:cNvPicPr>
            <a:picLocks noChangeAspect="1"/>
          </p:cNvPicPr>
          <p:nvPr/>
        </p:nvPicPr>
        <p:blipFill>
          <a:blip r:embed="rId4"/>
          <a:stretch>
            <a:fillRect/>
          </a:stretch>
        </p:blipFill>
        <p:spPr>
          <a:xfrm rot="8057618">
            <a:off x="290049" y="269606"/>
            <a:ext cx="1468977" cy="973310"/>
          </a:xfrm>
          <a:prstGeom prst="rect">
            <a:avLst/>
          </a:prstGeom>
        </p:spPr>
      </p:pic>
      <p:pic>
        <p:nvPicPr>
          <p:cNvPr id="8" name="תמונה 7" descr="תמונה שמכילה בגדים, כובע, מצנפת&#10;&#10;התיאור נוצר באופן אוטומטי">
            <a:extLst>
              <a:ext uri="{FF2B5EF4-FFF2-40B4-BE49-F238E27FC236}">
                <a16:creationId xmlns:a16="http://schemas.microsoft.com/office/drawing/2014/main" id="{D03BFB14-3A6E-4027-B2B2-3A69E86C792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7155118" y="1005026"/>
            <a:ext cx="2857500" cy="2857500"/>
          </a:xfrm>
          <a:prstGeom prst="rect">
            <a:avLst/>
          </a:prstGeom>
        </p:spPr>
      </p:pic>
      <p:pic>
        <p:nvPicPr>
          <p:cNvPr id="10" name="תמונה 9">
            <a:extLst>
              <a:ext uri="{FF2B5EF4-FFF2-40B4-BE49-F238E27FC236}">
                <a16:creationId xmlns:a16="http://schemas.microsoft.com/office/drawing/2014/main" id="{81DABF6D-AB8A-464A-A14E-B06779BDA35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9811601" y="1433522"/>
            <a:ext cx="2143125" cy="2143125"/>
          </a:xfrm>
          <a:prstGeom prst="rect">
            <a:avLst/>
          </a:prstGeom>
        </p:spPr>
      </p:pic>
      <p:pic>
        <p:nvPicPr>
          <p:cNvPr id="13" name="תמונה 12">
            <a:extLst>
              <a:ext uri="{FF2B5EF4-FFF2-40B4-BE49-F238E27FC236}">
                <a16:creationId xmlns:a16="http://schemas.microsoft.com/office/drawing/2014/main" id="{C1030399-D9E5-4B3B-A313-DF0E71F08759}"/>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3377265" y="1732598"/>
            <a:ext cx="2409825" cy="1895475"/>
          </a:xfrm>
          <a:prstGeom prst="rect">
            <a:avLst/>
          </a:prstGeom>
        </p:spPr>
      </p:pic>
      <p:pic>
        <p:nvPicPr>
          <p:cNvPr id="15" name="תמונה 14" descr="תמונה שמכילה תוכי, ציפור&#10;&#10;התיאור נוצר באופן אוטומטי">
            <a:extLst>
              <a:ext uri="{FF2B5EF4-FFF2-40B4-BE49-F238E27FC236}">
                <a16:creationId xmlns:a16="http://schemas.microsoft.com/office/drawing/2014/main" id="{80637EFE-C102-4123-B1D5-9DAA1E8A844A}"/>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5201756" y="1354773"/>
            <a:ext cx="2371725" cy="1933575"/>
          </a:xfrm>
          <a:prstGeom prst="rect">
            <a:avLst/>
          </a:prstGeom>
        </p:spPr>
      </p:pic>
      <p:pic>
        <p:nvPicPr>
          <p:cNvPr id="12" name="תמונה 11">
            <a:extLst>
              <a:ext uri="{FF2B5EF4-FFF2-40B4-BE49-F238E27FC236}">
                <a16:creationId xmlns:a16="http://schemas.microsoft.com/office/drawing/2014/main" id="{8BE4EDCF-AB24-46A6-84B9-9E138F0A1B7F}"/>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0" b="100000" l="0" r="100000">
                        <a14:backgroundMark x1="86667" y1="79167" x2="86667" y2="79167"/>
                        <a14:backgroundMark x1="9667" y1="85119" x2="9667" y2="85119"/>
                        <a14:backgroundMark x1="29000" y1="5357" x2="29000" y2="5357"/>
                      </a14:backgroundRemoval>
                    </a14:imgEffect>
                  </a14:imgLayer>
                </a14:imgProps>
              </a:ext>
            </a:extLst>
          </a:blip>
          <a:srcRect l="481" r="481"/>
          <a:stretch/>
        </p:blipFill>
        <p:spPr>
          <a:xfrm>
            <a:off x="777793" y="1968853"/>
            <a:ext cx="2516579" cy="1422964"/>
          </a:xfrm>
          <a:prstGeom prst="rect">
            <a:avLst/>
          </a:prstGeom>
        </p:spPr>
      </p:pic>
      <p:sp>
        <p:nvSpPr>
          <p:cNvPr id="14" name="TextBox 13"/>
          <p:cNvSpPr txBox="1"/>
          <p:nvPr/>
        </p:nvSpPr>
        <p:spPr>
          <a:xfrm>
            <a:off x="10250837" y="3571033"/>
            <a:ext cx="1182369" cy="1323439"/>
          </a:xfrm>
          <a:prstGeom prst="rect">
            <a:avLst/>
          </a:prstGeom>
          <a:solidFill>
            <a:schemeClr val="bg1"/>
          </a:solidFill>
        </p:spPr>
        <p:txBody>
          <a:bodyPr wrap="square" rtlCol="0">
            <a:spAutoFit/>
          </a:bodyPr>
          <a:lstStyle/>
          <a:p>
            <a:pPr algn="ctr"/>
            <a:r>
              <a:rPr lang="he-IL" sz="8000" b="1" dirty="0">
                <a:solidFill>
                  <a:schemeClr val="accent5">
                    <a:lumMod val="75000"/>
                  </a:schemeClr>
                </a:solidFill>
              </a:rPr>
              <a:t>מוֹ</a:t>
            </a:r>
            <a:endParaRPr lang="en-US" sz="8000" b="1" dirty="0">
              <a:solidFill>
                <a:schemeClr val="accent5">
                  <a:lumMod val="75000"/>
                </a:schemeClr>
              </a:solidFill>
            </a:endParaRPr>
          </a:p>
        </p:txBody>
      </p:sp>
      <p:sp>
        <p:nvSpPr>
          <p:cNvPr id="16" name="TextBox 15"/>
          <p:cNvSpPr txBox="1"/>
          <p:nvPr/>
        </p:nvSpPr>
        <p:spPr>
          <a:xfrm>
            <a:off x="8123981" y="3638662"/>
            <a:ext cx="1182369" cy="1323439"/>
          </a:xfrm>
          <a:prstGeom prst="rect">
            <a:avLst/>
          </a:prstGeom>
          <a:solidFill>
            <a:schemeClr val="bg1"/>
          </a:solidFill>
        </p:spPr>
        <p:txBody>
          <a:bodyPr wrap="square" rtlCol="0">
            <a:spAutoFit/>
          </a:bodyPr>
          <a:lstStyle/>
          <a:p>
            <a:pPr algn="ctr"/>
            <a:r>
              <a:rPr lang="he-IL" sz="8000" b="1" dirty="0" err="1">
                <a:solidFill>
                  <a:schemeClr val="accent5">
                    <a:lumMod val="75000"/>
                  </a:schemeClr>
                </a:solidFill>
              </a:rPr>
              <a:t>כּו</a:t>
            </a:r>
            <a:r>
              <a:rPr lang="he-IL" sz="8000" b="1" dirty="0">
                <a:solidFill>
                  <a:schemeClr val="accent5">
                    <a:lumMod val="75000"/>
                  </a:schemeClr>
                </a:solidFill>
              </a:rPr>
              <a:t>ֹ</a:t>
            </a:r>
            <a:endParaRPr lang="en-US" sz="8000" b="1" dirty="0">
              <a:solidFill>
                <a:schemeClr val="accent5">
                  <a:lumMod val="75000"/>
                </a:schemeClr>
              </a:solidFill>
            </a:endParaRPr>
          </a:p>
        </p:txBody>
      </p:sp>
      <p:sp>
        <p:nvSpPr>
          <p:cNvPr id="17" name="TextBox 16"/>
          <p:cNvSpPr txBox="1"/>
          <p:nvPr/>
        </p:nvSpPr>
        <p:spPr>
          <a:xfrm>
            <a:off x="5989706" y="3633561"/>
            <a:ext cx="1182369" cy="1323439"/>
          </a:xfrm>
          <a:prstGeom prst="rect">
            <a:avLst/>
          </a:prstGeom>
          <a:solidFill>
            <a:schemeClr val="bg1"/>
          </a:solidFill>
        </p:spPr>
        <p:txBody>
          <a:bodyPr wrap="square" rtlCol="0">
            <a:spAutoFit/>
          </a:bodyPr>
          <a:lstStyle/>
          <a:p>
            <a:pPr algn="ctr"/>
            <a:r>
              <a:rPr lang="he-IL" sz="8000" b="1" dirty="0">
                <a:solidFill>
                  <a:schemeClr val="accent5">
                    <a:lumMod val="75000"/>
                  </a:schemeClr>
                </a:solidFill>
              </a:rPr>
              <a:t>נוֹ</a:t>
            </a:r>
            <a:endParaRPr lang="en-US" sz="8000" b="1" dirty="0">
              <a:solidFill>
                <a:schemeClr val="accent5">
                  <a:lumMod val="75000"/>
                </a:schemeClr>
              </a:solidFill>
            </a:endParaRPr>
          </a:p>
        </p:txBody>
      </p:sp>
      <p:sp>
        <p:nvSpPr>
          <p:cNvPr id="18" name="TextBox 17"/>
          <p:cNvSpPr txBox="1"/>
          <p:nvPr/>
        </p:nvSpPr>
        <p:spPr>
          <a:xfrm>
            <a:off x="3855431" y="3576647"/>
            <a:ext cx="1182369" cy="1323439"/>
          </a:xfrm>
          <a:prstGeom prst="rect">
            <a:avLst/>
          </a:prstGeom>
          <a:solidFill>
            <a:schemeClr val="bg1"/>
          </a:solidFill>
        </p:spPr>
        <p:txBody>
          <a:bodyPr wrap="square" rtlCol="0">
            <a:spAutoFit/>
          </a:bodyPr>
          <a:lstStyle/>
          <a:p>
            <a:pPr algn="ctr"/>
            <a:r>
              <a:rPr lang="he-IL" sz="8000" b="1" dirty="0">
                <a:solidFill>
                  <a:schemeClr val="accent5">
                    <a:lumMod val="75000"/>
                  </a:schemeClr>
                </a:solidFill>
              </a:rPr>
              <a:t>תֹ</a:t>
            </a:r>
            <a:endParaRPr lang="en-US" sz="8000" b="1" dirty="0">
              <a:solidFill>
                <a:schemeClr val="accent5">
                  <a:lumMod val="75000"/>
                </a:schemeClr>
              </a:solidFill>
            </a:endParaRPr>
          </a:p>
        </p:txBody>
      </p:sp>
      <p:sp>
        <p:nvSpPr>
          <p:cNvPr id="19" name="TextBox 18"/>
          <p:cNvSpPr txBox="1"/>
          <p:nvPr/>
        </p:nvSpPr>
        <p:spPr>
          <a:xfrm>
            <a:off x="1693892" y="3633561"/>
            <a:ext cx="1249616" cy="1323439"/>
          </a:xfrm>
          <a:prstGeom prst="rect">
            <a:avLst/>
          </a:prstGeom>
          <a:solidFill>
            <a:schemeClr val="bg1"/>
          </a:solidFill>
        </p:spPr>
        <p:txBody>
          <a:bodyPr wrap="square" rtlCol="0">
            <a:spAutoFit/>
          </a:bodyPr>
          <a:lstStyle/>
          <a:p>
            <a:pPr algn="ctr"/>
            <a:r>
              <a:rPr lang="he-IL" sz="8000" b="1" dirty="0" err="1">
                <a:solidFill>
                  <a:schemeClr val="accent5">
                    <a:lumMod val="75000"/>
                  </a:schemeClr>
                </a:solidFill>
              </a:rPr>
              <a:t>שו</a:t>
            </a:r>
            <a:r>
              <a:rPr lang="he-IL" sz="8000" b="1" dirty="0">
                <a:solidFill>
                  <a:schemeClr val="accent5">
                    <a:lumMod val="75000"/>
                  </a:schemeClr>
                </a:solidFill>
              </a:rPr>
              <a:t>ֹ</a:t>
            </a:r>
            <a:endParaRPr lang="en-US" sz="8000" b="1" dirty="0">
              <a:solidFill>
                <a:schemeClr val="accent5">
                  <a:lumMod val="75000"/>
                </a:schemeClr>
              </a:solidFill>
            </a:endParaRPr>
          </a:p>
        </p:txBody>
      </p:sp>
      <p:sp>
        <p:nvSpPr>
          <p:cNvPr id="20" name="TextBox 19"/>
          <p:cNvSpPr txBox="1"/>
          <p:nvPr/>
        </p:nvSpPr>
        <p:spPr>
          <a:xfrm>
            <a:off x="255002" y="3633561"/>
            <a:ext cx="1182369" cy="1323439"/>
          </a:xfrm>
          <a:prstGeom prst="rect">
            <a:avLst/>
          </a:prstGeom>
          <a:solidFill>
            <a:schemeClr val="bg1"/>
          </a:solidFill>
        </p:spPr>
        <p:txBody>
          <a:bodyPr wrap="square" rtlCol="0">
            <a:spAutoFit/>
          </a:bodyPr>
          <a:lstStyle/>
          <a:p>
            <a:pPr algn="ctr"/>
            <a:r>
              <a:rPr lang="he-IL" sz="8000" b="1" dirty="0">
                <a:solidFill>
                  <a:schemeClr val="accent5">
                    <a:lumMod val="75000"/>
                  </a:schemeClr>
                </a:solidFill>
              </a:rPr>
              <a:t>קוֹ</a:t>
            </a:r>
            <a:endParaRPr lang="en-US" sz="8000" b="1" dirty="0">
              <a:solidFill>
                <a:schemeClr val="accent5">
                  <a:lumMod val="75000"/>
                </a:schemeClr>
              </a:solidFill>
            </a:endParaRPr>
          </a:p>
        </p:txBody>
      </p:sp>
    </p:spTree>
    <p:extLst>
      <p:ext uri="{BB962C8B-B14F-4D97-AF65-F5344CB8AC3E}">
        <p14:creationId xmlns:p14="http://schemas.microsoft.com/office/powerpoint/2010/main" val="326364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141684-0310-9045-8FE5-875F7B59C73A}"/>
              </a:ext>
            </a:extLst>
          </p:cNvPr>
          <p:cNvSpPr>
            <a:spLocks noGrp="1"/>
          </p:cNvSpPr>
          <p:nvPr>
            <p:ph type="title"/>
          </p:nvPr>
        </p:nvSpPr>
        <p:spPr>
          <a:xfrm>
            <a:off x="865046" y="376562"/>
            <a:ext cx="10515600" cy="967732"/>
          </a:xfrm>
        </p:spPr>
        <p:txBody>
          <a:bodyPr>
            <a:normAutofit/>
          </a:bodyPr>
          <a:lstStyle/>
          <a:p>
            <a:r>
              <a:rPr lang="he-IL" sz="4800" dirty="0"/>
              <a:t>מָה נִלְמַד הַיוֹם?</a:t>
            </a:r>
            <a:endParaRPr lang="x-none" sz="4800" dirty="0"/>
          </a:p>
        </p:txBody>
      </p:sp>
      <p:sp>
        <p:nvSpPr>
          <p:cNvPr id="5" name="Content Placeholder 4">
            <a:extLst>
              <a:ext uri="{FF2B5EF4-FFF2-40B4-BE49-F238E27FC236}">
                <a16:creationId xmlns:a16="http://schemas.microsoft.com/office/drawing/2014/main" id="{2D29BB97-9D9B-B04B-A130-6148BC78DF1C}"/>
              </a:ext>
            </a:extLst>
          </p:cNvPr>
          <p:cNvSpPr>
            <a:spLocks noGrp="1"/>
          </p:cNvSpPr>
          <p:nvPr>
            <p:ph idx="1"/>
          </p:nvPr>
        </p:nvSpPr>
        <p:spPr>
          <a:xfrm>
            <a:off x="326571" y="1712145"/>
            <a:ext cx="10755086" cy="4427397"/>
          </a:xfrm>
        </p:spPr>
        <p:txBody>
          <a:bodyPr>
            <a:noAutofit/>
          </a:bodyPr>
          <a:lstStyle/>
          <a:p>
            <a:pPr>
              <a:buFont typeface="Wingdings" panose="05000000000000000000" pitchFamily="2" charset="2"/>
              <a:buChar char="ü"/>
            </a:pPr>
            <a:r>
              <a:rPr lang="he-IL" sz="4400" dirty="0">
                <a:cs typeface="+mn-cs"/>
              </a:rPr>
              <a:t>נְדַבֵּר עַל סִימָן הַנִיקוּד חוֹלָם</a:t>
            </a:r>
          </a:p>
          <a:p>
            <a:pPr>
              <a:buFont typeface="Wingdings" panose="05000000000000000000" pitchFamily="2" charset="2"/>
              <a:buChar char="ü"/>
            </a:pPr>
            <a:r>
              <a:rPr lang="he-IL" sz="4400" dirty="0">
                <a:cs typeface="+mn-cs"/>
              </a:rPr>
              <a:t>נְתַרְגֵל קְרִיאַת מִילִים וּמִשְׁפָּטִים בִּתְנוּעַת הַחוֹלָם.</a:t>
            </a:r>
          </a:p>
          <a:p>
            <a:pPr>
              <a:buFont typeface="Wingdings" panose="05000000000000000000" pitchFamily="2" charset="2"/>
              <a:buChar char="ü"/>
            </a:pPr>
            <a:r>
              <a:rPr lang="he-IL" sz="4400" dirty="0">
                <a:cs typeface="+mn-cs"/>
              </a:rPr>
              <a:t>וְגַם... נְשַׁחֵק מְעַט בְּמִשְׂחֲקֵי קְרִיאָה</a:t>
            </a:r>
            <a:r>
              <a:rPr lang="he-IL" sz="4400" dirty="0" smtClean="0">
                <a:cs typeface="+mn-cs"/>
              </a:rPr>
              <a:t>.</a:t>
            </a:r>
          </a:p>
          <a:p>
            <a:pPr>
              <a:buFont typeface="Wingdings" panose="05000000000000000000" pitchFamily="2" charset="2"/>
              <a:buChar char="ü"/>
            </a:pPr>
            <a:r>
              <a:rPr lang="he-IL" sz="4400" dirty="0"/>
              <a:t>נִקְרָא עַל לַהֲקָה שֶׁל נַגָּנִים. </a:t>
            </a:r>
            <a:endParaRPr lang="x-none" sz="4400" dirty="0"/>
          </a:p>
          <a:p>
            <a:pPr>
              <a:buFont typeface="Wingdings" panose="05000000000000000000" pitchFamily="2" charset="2"/>
              <a:buChar char="ü"/>
            </a:pPr>
            <a:endParaRPr lang="x-none" sz="4400" dirty="0">
              <a:cs typeface="+mn-cs"/>
            </a:endParaRPr>
          </a:p>
        </p:txBody>
      </p:sp>
      <p:pic>
        <p:nvPicPr>
          <p:cNvPr id="11" name="Picture 10">
            <a:extLst>
              <a:ext uri="{FF2B5EF4-FFF2-40B4-BE49-F238E27FC236}">
                <a16:creationId xmlns:a16="http://schemas.microsoft.com/office/drawing/2014/main" id="{52B4A9B5-C593-0942-BC3B-FDBEFA4BCF93}"/>
              </a:ext>
            </a:extLst>
          </p:cNvPr>
          <p:cNvPicPr>
            <a:picLocks noChangeAspect="1"/>
          </p:cNvPicPr>
          <p:nvPr/>
        </p:nvPicPr>
        <p:blipFill>
          <a:blip r:embed="rId3"/>
          <a:stretch>
            <a:fillRect/>
          </a:stretch>
        </p:blipFill>
        <p:spPr>
          <a:xfrm>
            <a:off x="10433576" y="5258651"/>
            <a:ext cx="1187970" cy="1350107"/>
          </a:xfrm>
          <a:prstGeom prst="rect">
            <a:avLst/>
          </a:prstGeom>
        </p:spPr>
      </p:pic>
      <p:pic>
        <p:nvPicPr>
          <p:cNvPr id="7" name="Picture 6">
            <a:extLst>
              <a:ext uri="{FF2B5EF4-FFF2-40B4-BE49-F238E27FC236}">
                <a16:creationId xmlns:a16="http://schemas.microsoft.com/office/drawing/2014/main" id="{DA7952BE-2EAD-6146-A1DB-1E0A94AD16D1}"/>
              </a:ext>
            </a:extLst>
          </p:cNvPr>
          <p:cNvPicPr>
            <a:picLocks noChangeAspect="1"/>
          </p:cNvPicPr>
          <p:nvPr/>
        </p:nvPicPr>
        <p:blipFill>
          <a:blip r:embed="rId4"/>
          <a:stretch>
            <a:fillRect/>
          </a:stretch>
        </p:blipFill>
        <p:spPr>
          <a:xfrm rot="8057618">
            <a:off x="290049" y="269606"/>
            <a:ext cx="1468977" cy="973310"/>
          </a:xfrm>
          <a:prstGeom prst="rect">
            <a:avLst/>
          </a:prstGeom>
        </p:spPr>
      </p:pic>
    </p:spTree>
    <p:extLst>
      <p:ext uri="{BB962C8B-B14F-4D97-AF65-F5344CB8AC3E}">
        <p14:creationId xmlns:p14="http://schemas.microsoft.com/office/powerpoint/2010/main" val="38012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התאמה אישית 5">
      <a:dk1>
        <a:srgbClr val="424242"/>
      </a:dk1>
      <a:lt1>
        <a:srgbClr val="FFFFFF"/>
      </a:lt1>
      <a:dk2>
        <a:srgbClr val="5E5E5E"/>
      </a:dk2>
      <a:lt2>
        <a:srgbClr val="E7E6E6"/>
      </a:lt2>
      <a:accent1>
        <a:srgbClr val="1152C9"/>
      </a:accent1>
      <a:accent2>
        <a:srgbClr val="FB2265"/>
      </a:accent2>
      <a:accent3>
        <a:srgbClr val="FEC100"/>
      </a:accent3>
      <a:accent4>
        <a:srgbClr val="9D9E9D"/>
      </a:accent4>
      <a:accent5>
        <a:srgbClr val="67B2FF"/>
      </a:accent5>
      <a:accent6>
        <a:srgbClr val="FF82A5"/>
      </a:accent6>
      <a:hlink>
        <a:srgbClr val="1152C9"/>
      </a:hlink>
      <a:folHlink>
        <a:srgbClr val="7030A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TotalTime>
  <Words>6785</Words>
  <Application>Microsoft Office PowerPoint</Application>
  <PresentationFormat>מסך רחב</PresentationFormat>
  <Paragraphs>880</Paragraphs>
  <Slides>61</Slides>
  <Notes>60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61</vt:i4>
      </vt:variant>
    </vt:vector>
  </HeadingPairs>
  <TitlesOfParts>
    <vt:vector size="69" baseType="lpstr">
      <vt:lpstr>Alef</vt:lpstr>
      <vt:lpstr>Arial</vt:lpstr>
      <vt:lpstr>Calibri</vt:lpstr>
      <vt:lpstr>Calibri Light</vt:lpstr>
      <vt:lpstr>Open Sans</vt:lpstr>
      <vt:lpstr>Open Sans Hebrew</vt:lpstr>
      <vt:lpstr>Wingdings</vt:lpstr>
      <vt:lpstr>Office Theme</vt:lpstr>
      <vt:lpstr>מצגת של PowerPoint‏</vt:lpstr>
      <vt:lpstr>מָה לְהָבִיא לַשִׁיעוּר?</vt:lpstr>
      <vt:lpstr>מָה מְשׁוּתָף לְכָל הַמִילִים שֶׁלִפְנֵיכֶם?</vt:lpstr>
      <vt:lpstr>מַתְחִילִים בְּכֵּיף</vt:lpstr>
      <vt:lpstr>מַתְחִילִים בְּכֵּיף</vt:lpstr>
      <vt:lpstr>מַתְחִילִים בְּכֵּיף</vt:lpstr>
      <vt:lpstr>מָה מְשׁוּתָף לְכָל הַמִילִים שֶׁלִפְנֵיכֶם?</vt:lpstr>
      <vt:lpstr>מָה מְשׁוּתָף לְכָל הַמִילִים שֶׁלִפְנֵיכֶם?</vt:lpstr>
      <vt:lpstr>מָה נִלְמַד הַיוֹם?</vt:lpstr>
      <vt:lpstr>נְתַרְגֵל קְרִיאַת מִילִים</vt:lpstr>
      <vt:lpstr>נְתַרְגֵל קְרִיאַת מִילִים</vt:lpstr>
      <vt:lpstr>נְתַרְגֵל קְרִיאַת מִילִים</vt:lpstr>
      <vt:lpstr>נְתַרְגֵל קְרִיאַת מִילִים</vt:lpstr>
      <vt:lpstr>נְתַרְגֵל קְרִיאַת מִילִים</vt:lpstr>
      <vt:lpstr>נְתַרְגֵל קְרִיאַת מִילִים</vt:lpstr>
      <vt:lpstr>נְתַרְגֵל קְרִיאַת מִילִים</vt:lpstr>
      <vt:lpstr>נְתַרְגֵל קְרִיאַת מִילִים</vt:lpstr>
      <vt:lpstr>נְתַרְגֵל קְרִיאַת מִילִים</vt:lpstr>
      <vt:lpstr>נְתַרְגֵל קְרִיאַת מִילִים</vt:lpstr>
      <vt:lpstr>ִִמִי יִיכָּנֵס אֶל גַן הַחַיוֹת?</vt:lpstr>
      <vt:lpstr>ִִמִי יִיכָּנֵס אֶל גַן הַחַיוֹת?</vt:lpstr>
      <vt:lpstr>ִִמִי יִיכָּנֵס אֶל גַן הַחַיוֹת?</vt:lpstr>
      <vt:lpstr>ִִמִי יִיכָּנֵס אֶל גַן הַחַיוֹת?</vt:lpstr>
      <vt:lpstr>ִִמִי יִיכָּנֵס אֶל גַן הַחַיוֹת?</vt:lpstr>
      <vt:lpstr>ִִמִי יִיכָּנֵס אֶל גַן הַחַיוֹת?</vt:lpstr>
      <vt:lpstr>ִִמִי יִיכָּנֵס אֶל גַן הַחַיוֹת?</vt:lpstr>
      <vt:lpstr>ִִמִי יִיכָּנֵס אֶל גַן הַחַיוֹת?</vt:lpstr>
      <vt:lpstr>ִִמִי יִיכָּנֵס אֶל גַן הַחַיוֹת?</vt:lpstr>
      <vt:lpstr>ִִמִי יִיכָּנֵס אֶל גַן הַחַיוֹת?</vt:lpstr>
      <vt:lpstr>ִִמִי יִיכָּנֵס אֶל גַן הַחַיוֹת?</vt:lpstr>
      <vt:lpstr>ִִמִי יִיכָּנֵס אֶל גַן הַחַיוֹת?</vt:lpstr>
      <vt:lpstr>ִִמִי יִיכָּנֵס אֶל גַן הַחַיוֹת?</vt:lpstr>
      <vt:lpstr>ִִמִי יִיכָּנֵס אֶל גַן הַחַיוֹת?</vt:lpstr>
      <vt:lpstr>ִִמִי יִיכָּנֵס אֶל גַן הַחַיוֹת?</vt:lpstr>
      <vt:lpstr>ִִמִי יִיכָּנֵס אֶל גַן הַחַיוֹת?</vt:lpstr>
      <vt:lpstr>ִִמִי יִיכָּנֵס אֶל גַן הַחַיוֹת?</vt:lpstr>
      <vt:lpstr>מִי יִיכָּנֵס אֶל גַן הַחַיוֹת?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מִצְאוּ אֶת הַמִילָה יוֹצֵאת הַדוֺפֶן בְּכָל שׁוּרָה. </vt:lpstr>
      <vt:lpstr>בְּדִיקָה</vt:lpstr>
      <vt:lpstr>נַשְׁלִים אֶת הַמִילָה הַחֲסֵרָה בַּמִשְׁפָּט: 1. יָרוֹן שָׁטַף יָדַיִים בְּמַיִם וְ ______. 2. לָ_________ קוֹצִים _________. 3. שָׁרוֹן קִיבְּלָה _______ חֲדָשׁוֹת. 4. הָ _______זָחַל אַט אַט.   </vt:lpstr>
      <vt:lpstr>נַשְׁלִים אֶת הַמִילָה הַחֲסֵרָה בַּמִשְׁפָּט:    </vt:lpstr>
      <vt:lpstr>נַשְׁלִים אֶת הַמִילָה הַחֲסֵרָה בַּמִשְׁפָּט:     </vt:lpstr>
      <vt:lpstr>נַשְׁלִים אֶת הַמִילָה הַחֲסֵרָה בַּמִשְׁפָּט:  </vt:lpstr>
      <vt:lpstr>נַשְׁלִים אֶת הַמִילָה הַחֲסֵרָה בַּמִשְׁפָּט:</vt:lpstr>
      <vt:lpstr>נִקְרָא</vt:lpstr>
      <vt:lpstr>מצגת של PowerPoint‏</vt:lpstr>
      <vt:lpstr>מַמְשִׁיכִים לְתַרְגֵל</vt:lpstr>
      <vt:lpstr>מְסַיְימִים וּמְסַכְּמִים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אירס צברי</dc:creator>
  <cp:lastModifiedBy>Shira Carmel</cp:lastModifiedBy>
  <cp:revision>108</cp:revision>
  <cp:lastPrinted>2020-03-21T20:26:39Z</cp:lastPrinted>
  <dcterms:created xsi:type="dcterms:W3CDTF">2020-03-18T18:27:18Z</dcterms:created>
  <dcterms:modified xsi:type="dcterms:W3CDTF">2020-04-02T07:32:34Z</dcterms:modified>
</cp:coreProperties>
</file>