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9"/>
  </p:notesMasterIdLst>
  <p:sldIdLst>
    <p:sldId id="260" r:id="rId2"/>
    <p:sldId id="262" r:id="rId3"/>
    <p:sldId id="261" r:id="rId4"/>
    <p:sldId id="263" r:id="rId5"/>
    <p:sldId id="279" r:id="rId6"/>
    <p:sldId id="280" r:id="rId7"/>
    <p:sldId id="288" r:id="rId8"/>
    <p:sldId id="289" r:id="rId9"/>
    <p:sldId id="281" r:id="rId10"/>
    <p:sldId id="284" r:id="rId11"/>
    <p:sldId id="285" r:id="rId12"/>
    <p:sldId id="286" r:id="rId13"/>
    <p:sldId id="264" r:id="rId14"/>
    <p:sldId id="295" r:id="rId15"/>
    <p:sldId id="291" r:id="rId16"/>
    <p:sldId id="267" r:id="rId17"/>
    <p:sldId id="292" r:id="rId18"/>
    <p:sldId id="296" r:id="rId19"/>
    <p:sldId id="297" r:id="rId20"/>
    <p:sldId id="268" r:id="rId21"/>
    <p:sldId id="266" r:id="rId22"/>
    <p:sldId id="298" r:id="rId23"/>
    <p:sldId id="271" r:id="rId24"/>
    <p:sldId id="299" r:id="rId25"/>
    <p:sldId id="301" r:id="rId26"/>
    <p:sldId id="302" r:id="rId27"/>
    <p:sldId id="276" r:id="rId28"/>
  </p:sldIdLst>
  <p:sldSz cx="12192000" cy="6858000"/>
  <p:notesSz cx="6858000" cy="9144000"/>
  <p:embeddedFontLst>
    <p:embeddedFont>
      <p:font typeface="Alef" panose="00000500000000000000" pitchFamily="2" charset="-79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mbria Math" panose="02040503050406030204" pitchFamily="18" charset="0"/>
      <p:regular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024">
          <p15:clr>
            <a:srgbClr val="A4A3A4"/>
          </p15:clr>
        </p15:guide>
        <p15:guide id="2" pos="386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41" roundtripDataSignature="AMtx7mhM1X/7XEpYhpMRswDn+jmaIvKnw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75BC"/>
    <a:srgbClr val="D8B9A8"/>
    <a:srgbClr val="DEA685"/>
    <a:srgbClr val="CA8B67"/>
    <a:srgbClr val="969696"/>
    <a:srgbClr val="BE7B51"/>
    <a:srgbClr val="EABA9C"/>
    <a:srgbClr val="C68661"/>
    <a:srgbClr val="FFDA65"/>
    <a:srgbClr val="FD7A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4660"/>
  </p:normalViewPr>
  <p:slideViewPr>
    <p:cSldViewPr snapToGrid="0">
      <p:cViewPr varScale="1">
        <p:scale>
          <a:sx n="98" d="100"/>
          <a:sy n="98" d="100"/>
        </p:scale>
        <p:origin x="996" y="84"/>
      </p:cViewPr>
      <p:guideLst>
        <p:guide orient="horz" pos="2024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46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ren Taiter" userId="35615978-8474-438e-876f-e2542d4dc232" providerId="ADAL" clId="{66DB654D-787D-4EE4-BCF9-9A06EBDA52C6}"/>
    <pc:docChg chg="custSel modSld">
      <pc:chgData name="Keren Taiter" userId="35615978-8474-438e-876f-e2542d4dc232" providerId="ADAL" clId="{66DB654D-787D-4EE4-BCF9-9A06EBDA52C6}" dt="2020-03-30T06:45:51.952" v="17" actId="1076"/>
      <pc:docMkLst>
        <pc:docMk/>
      </pc:docMkLst>
      <pc:sldChg chg="modSp">
        <pc:chgData name="Keren Taiter" userId="35615978-8474-438e-876f-e2542d4dc232" providerId="ADAL" clId="{66DB654D-787D-4EE4-BCF9-9A06EBDA52C6}" dt="2020-03-30T06:45:51.952" v="17" actId="1076"/>
        <pc:sldMkLst>
          <pc:docMk/>
          <pc:sldMk cId="0" sldId="260"/>
        </pc:sldMkLst>
        <pc:spChg chg="mod">
          <ac:chgData name="Keren Taiter" userId="35615978-8474-438e-876f-e2542d4dc232" providerId="ADAL" clId="{66DB654D-787D-4EE4-BCF9-9A06EBDA52C6}" dt="2020-03-30T06:45:51.952" v="17" actId="1076"/>
          <ac:spMkLst>
            <pc:docMk/>
            <pc:sldMk cId="0" sldId="260"/>
            <ac:spMk id="238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/>
              <a:t>כתבו את המלל בהתאם ואת הציוד הדרוש.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b="1" dirty="0">
                <a:solidFill>
                  <a:schemeClr val="dk1"/>
                </a:solidFill>
              </a:rPr>
              <a:t>משך השקף: </a:t>
            </a:r>
            <a:r>
              <a:rPr lang="he-IL" b="1" dirty="0">
                <a:solidFill>
                  <a:schemeClr val="dk1"/>
                </a:solidFill>
              </a:rPr>
              <a:t>2 </a:t>
            </a:r>
            <a:r>
              <a:rPr lang="iw-IL" b="1" dirty="0">
                <a:solidFill>
                  <a:schemeClr val="dk1"/>
                </a:solidFill>
              </a:rPr>
              <a:t>דקות</a:t>
            </a:r>
            <a:r>
              <a:rPr lang="he-IL" b="1" dirty="0">
                <a:solidFill>
                  <a:schemeClr val="dk1"/>
                </a:solidFill>
              </a:rPr>
              <a:t> כאן זה קצת מבלבל, אפשר לומר על החלק הצבוע הזה שהוא חצי, כי צבועים שני משולשים מתוך 4 משולשים זהים. ואפשר לקרוא לזה גם באפשרות שלא רשומה כאן- 2 רבעים.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dirty="0">
                <a:solidFill>
                  <a:schemeClr val="dk1"/>
                </a:solidFill>
              </a:rPr>
              <a:t>אם השיעור שלכם משובץ משעה 12:00 ואילך, או שאתם רואים לנכון להוסיף פעילות התאווררות (שלא קשורה לחומר הנלמד), ניתן להוסיף אותה כעת. אם לא, מחקו את השקופית. תוכלו להיעזר במפתח הלמידה כדי לחשוב על פעילות.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iw-IL" dirty="0">
                <a:solidFill>
                  <a:srgbClr val="FF0000"/>
                </a:solidFill>
              </a:rPr>
              <a:t>לדוגמה:</a:t>
            </a:r>
            <a:br>
              <a:rPr lang="iw-IL" dirty="0">
                <a:solidFill>
                  <a:srgbClr val="FF0000"/>
                </a:solidFill>
              </a:rPr>
            </a:br>
            <a:r>
              <a:rPr lang="iw-IL" dirty="0">
                <a:solidFill>
                  <a:srgbClr val="FF0000"/>
                </a:solidFill>
              </a:rPr>
              <a:t>פעילות מרגיעה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iw-IL" dirty="0">
                <a:solidFill>
                  <a:srgbClr val="FF0000"/>
                </a:solidFill>
              </a:rPr>
              <a:t>פעילות מצחיקה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iw-IL" dirty="0">
                <a:solidFill>
                  <a:srgbClr val="FF0000"/>
                </a:solidFill>
              </a:rPr>
              <a:t>פעילות ספורטיבית</a:t>
            </a:r>
            <a:endParaRPr dirty="0"/>
          </a:p>
        </p:txBody>
      </p:sp>
      <p:sp>
        <p:nvSpPr>
          <p:cNvPr id="267" name="Google Shape;267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8769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b="1" dirty="0"/>
              <a:t>משך השקף: עד 2 דקות</a:t>
            </a:r>
            <a:r>
              <a:rPr lang="he-IL" b="1" dirty="0"/>
              <a:t> העתיקו על דף רק את השברים ששווים לחצי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dirty="0">
                <a:solidFill>
                  <a:schemeClr val="dk1"/>
                </a:solidFill>
              </a:rPr>
              <a:t>הצעות: משחק, חידה, הדגמה, סימולציה, דוגמה, טענה, משפט אמת משפט שקר, ועוד.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iw-IL" dirty="0">
                <a:solidFill>
                  <a:srgbClr val="FF0000"/>
                </a:solidFill>
              </a:rPr>
              <a:t>דוגמה לחידה:</a:t>
            </a:r>
            <a:br>
              <a:rPr lang="iw-IL" dirty="0">
                <a:solidFill>
                  <a:srgbClr val="FF0000"/>
                </a:solidFill>
              </a:rPr>
            </a:br>
            <a:r>
              <a:rPr lang="iw-IL" dirty="0">
                <a:solidFill>
                  <a:srgbClr val="FF0000"/>
                </a:solidFill>
              </a:rPr>
              <a:t>תמונה של דמות או חפץ הקשורה לנושא. הקשר לנושא יתגלה במהלך השיעור.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-IL" dirty="0">
                <a:solidFill>
                  <a:srgbClr val="FF0000"/>
                </a:solidFill>
              </a:rPr>
              <a:t>מה הקשר בין………….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13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b="1" dirty="0"/>
              <a:t>משך השקף: עד 2 דקות</a:t>
            </a:r>
            <a:r>
              <a:rPr lang="he-IL" b="1" dirty="0"/>
              <a:t> העתיקו על דף רק את השברים ששווים לחצי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dirty="0">
                <a:solidFill>
                  <a:schemeClr val="dk1"/>
                </a:solidFill>
              </a:rPr>
              <a:t>הצעות: משחק, חידה, הדגמה, סימולציה, דוגמה, טענה, משפט אמת משפט שקר, ועוד.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iw-IL" dirty="0">
                <a:solidFill>
                  <a:srgbClr val="FF0000"/>
                </a:solidFill>
              </a:rPr>
              <a:t>דוגמה לחידה:</a:t>
            </a:r>
            <a:br>
              <a:rPr lang="iw-IL" dirty="0">
                <a:solidFill>
                  <a:srgbClr val="FF0000"/>
                </a:solidFill>
              </a:rPr>
            </a:br>
            <a:r>
              <a:rPr lang="iw-IL" dirty="0">
                <a:solidFill>
                  <a:srgbClr val="FF0000"/>
                </a:solidFill>
              </a:rPr>
              <a:t>תמונה של דמות או חפץ הקשורה לנושא. הקשר לנושא יתגלה במהלך השיעור.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-IL" dirty="0">
                <a:solidFill>
                  <a:srgbClr val="FF0000"/>
                </a:solidFill>
              </a:rPr>
              <a:t>מה הקשר בין………….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5610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b="1" dirty="0"/>
              <a:t>משך השקף: עד 2 דקות</a:t>
            </a:r>
            <a:r>
              <a:rPr lang="he-IL" b="1" dirty="0"/>
              <a:t> העתיקו על דף רק את השברים ששווים לחצי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dirty="0">
                <a:solidFill>
                  <a:schemeClr val="dk1"/>
                </a:solidFill>
              </a:rPr>
              <a:t>הצעות: משחק, חידה, הדגמה, סימולציה, דוגמה, טענה, משפט אמת משפט שקר, ועוד.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iw-IL" dirty="0">
                <a:solidFill>
                  <a:srgbClr val="FF0000"/>
                </a:solidFill>
              </a:rPr>
              <a:t>דוגמה לחידה:</a:t>
            </a:r>
            <a:br>
              <a:rPr lang="iw-IL" dirty="0">
                <a:solidFill>
                  <a:srgbClr val="FF0000"/>
                </a:solidFill>
              </a:rPr>
            </a:br>
            <a:r>
              <a:rPr lang="iw-IL" dirty="0">
                <a:solidFill>
                  <a:srgbClr val="FF0000"/>
                </a:solidFill>
              </a:rPr>
              <a:t>תמונה של דמות או חפץ הקשורה לנושא. הקשר לנושא יתגלה במהלך השיעור.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-IL" dirty="0">
                <a:solidFill>
                  <a:srgbClr val="FF0000"/>
                </a:solidFill>
              </a:rPr>
              <a:t>מה הקשר בין………….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75349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iw-IL" b="1"/>
              <a:t>תרגול: </a:t>
            </a:r>
            <a:r>
              <a:rPr lang="iw-IL"/>
              <a:t>לא יותר מ-3 דקות. ניתן לעשות 2-1 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-IL"/>
              <a:t>המלצה לכיתות הנמוכות: לשאול שאלות שמפעילות את התלמידים בסגנון הצגות ילדים/ערוץ הילדים, כמו למשל "איפה נמצא הכרטיס השני...? אני לא זוכר... אתם יודעים איפה הוא?"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-IL"/>
              <a:t>דוגמאות:</a:t>
            </a:r>
            <a:br>
              <a:rPr lang="iw-IL"/>
            </a:br>
            <a:r>
              <a:rPr lang="iw-IL" u="sng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iw-IL"/>
              <a:t>  תוכנית בישול לילדים. מדברים עם הילדים לאורך השיעור ושואלים אותם שאלות.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-IL"/>
              <a:t>art attack :  </a:t>
            </a:r>
            <a:r>
              <a:rPr lang="iw-IL" u="sng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16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iw-IL" b="1"/>
              <a:t>תרגול: </a:t>
            </a:r>
            <a:r>
              <a:rPr lang="iw-IL"/>
              <a:t>לא יותר מ-3 דקות. ניתן לעשות 2-1 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-IL"/>
              <a:t>המלצה לכיתות הנמוכות: לשאול שאלות שמפעילות את התלמידים בסגנון הצגות ילדים/ערוץ הילדים, כמו למשל "איפה נמצא הכרטיס השני...? אני לא זוכר... אתם יודעים איפה הוא?"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-IL"/>
              <a:t>דוגמאות:</a:t>
            </a:r>
            <a:br>
              <a:rPr lang="iw-IL"/>
            </a:br>
            <a:r>
              <a:rPr lang="iw-IL" u="sng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iw-IL"/>
              <a:t>  תוכנית בישול לילדים. מדברים עם הילדים לאורך השיעור ושואלים אותם שאלות.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-IL"/>
              <a:t>art attack :  </a:t>
            </a:r>
            <a:r>
              <a:rPr lang="iw-IL" u="sng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20626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iw-IL" b="1" dirty="0"/>
              <a:t>תרגול: </a:t>
            </a:r>
            <a:r>
              <a:rPr lang="iw-IL" dirty="0"/>
              <a:t>לא יותר מ-3 דקות. </a:t>
            </a:r>
            <a:r>
              <a:rPr lang="he-IL" dirty="0"/>
              <a:t>היו לנו ארבע חלקים  וכעת כל רבע חולק לשניים. ולכן נוצרו לנו שמונה חלקים.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-IL" dirty="0"/>
              <a:t>המלצה לכיתות הנמוכות: לשאול שאלות שמפעילות את התלמידים בסגנון הצגות ילדים/ערוץ הילדים, כמו למשל "איפה נמצא הכרטיס השני...? אני לא זוכר... אתם יודעים איפה הוא?"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-IL" dirty="0"/>
              <a:t>דוגמאות:</a:t>
            </a:r>
            <a:br>
              <a:rPr lang="iw-IL" dirty="0"/>
            </a:br>
            <a:r>
              <a:rPr lang="iw-IL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iw-IL" dirty="0"/>
              <a:t>  תוכנית בישול לילדים. מדברים עם הילדים לאורך השיעור ושואלים אותם שאלות.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-IL" dirty="0"/>
              <a:t>art attack :  </a:t>
            </a:r>
            <a:r>
              <a:rPr lang="iw-IL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0" name="Google Shape;30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53693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iw-IL" b="1" dirty="0"/>
              <a:t>תרגול: </a:t>
            </a:r>
            <a:r>
              <a:rPr lang="iw-IL" dirty="0"/>
              <a:t>לא יותר מ-3 דקות. </a:t>
            </a:r>
            <a:r>
              <a:rPr lang="he-IL" dirty="0"/>
              <a:t>היו לנו ארבע חלקים  וכעת כל רבע חולק לשניים. ולכן נוצרו לנו שמונה חלקים.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-IL" dirty="0"/>
              <a:t>המלצה לכיתות הנמוכות: לשאול שאלות שמפעילות את התלמידים בסגנון הצגות ילדים/ערוץ הילדים, כמו למשל "איפה נמצא הכרטיס השני...? אני לא זוכר... אתם יודעים איפה הוא?"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-IL" dirty="0"/>
              <a:t>דוגמאות:</a:t>
            </a:r>
            <a:br>
              <a:rPr lang="iw-IL" dirty="0"/>
            </a:br>
            <a:r>
              <a:rPr lang="iw-IL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iw-IL" dirty="0"/>
              <a:t>  תוכנית בישול לילדים. מדברים עם הילדים לאורך השיעור ושואלים אותם שאלות.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-IL" dirty="0"/>
              <a:t>art attack :  </a:t>
            </a:r>
            <a:r>
              <a:rPr lang="iw-IL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0" name="Google Shape;30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3379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iw-IL" b="1"/>
              <a:t>פתרון התרגול: </a:t>
            </a:r>
            <a:r>
              <a:rPr lang="iw-IL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20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-IL" b="1"/>
              <a:t>רצף מספרי השקפים הבאים 11-15 מכיל בתוכו: הקניית ידע, תרגול ופתרון, תרגול ופתרון נוספים. משך זמן כל הרצף הוא 20 סה"כ.</a:t>
            </a:r>
            <a:endParaRPr b="1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iw-IL" b="1"/>
              <a:t>הקניה: </a:t>
            </a:r>
            <a:r>
              <a:rPr lang="iw-IL"/>
              <a:t>התייחסות למטרת למידה אחת מרכזית וממוקדת. שימוש במגוון ייצוגי תוכן כגון תמונות וסרטונים - </a:t>
            </a:r>
            <a:r>
              <a:rPr lang="iw-IL" b="1" u="sng"/>
              <a:t>ניתן לצרף סרטונים מבית היוצר של מטח בלבד</a:t>
            </a:r>
            <a:r>
              <a:rPr lang="iw-IL"/>
              <a:t>, צילומי מסך, כתבות, תכנים מספרי הלימוד, טקסט מצומצם </a:t>
            </a:r>
            <a:r>
              <a:rPr lang="iw-IL" b="1" u="sng">
                <a:solidFill>
                  <a:srgbClr val="FF0000"/>
                </a:solidFill>
              </a:rPr>
              <a:t>בהתאם לזכויות יוצרים</a:t>
            </a:r>
            <a:r>
              <a:rPr lang="iw-IL">
                <a:solidFill>
                  <a:srgbClr val="FF0000"/>
                </a:solidFill>
              </a:rPr>
              <a:t>. </a:t>
            </a:r>
            <a:r>
              <a:rPr lang="iw-IL"/>
              <a:t>ניתן לשלב תרגיל או שאלה לדוגמה שאתם פותרים.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92" name="Google Shape;29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21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w-IL"/>
              <a:t>למחוק שקופית זו אם אין בה צורך.</a:t>
            </a:r>
            <a:endParaRPr/>
          </a:p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1"/>
          </a:p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w-IL" sz="1200" b="1"/>
              <a:t>משך השקף: דקה</a:t>
            </a:r>
            <a:endParaRPr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sz="1200"/>
              <a:t>בשקף זה ודאו שכולם הצטיידו בעזרים הנדרשים (מומלץ שעזרים אלו יהיו גם אצלכם עבור הדגמה).</a:t>
            </a:r>
            <a:endParaRPr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iw-IL" sz="1200">
                <a:solidFill>
                  <a:srgbClr val="FF0000"/>
                </a:solidFill>
              </a:rPr>
              <a:t>מחקו את המיותר או הוסיפו במידת הצורך (הקפידו על זכויות היוצרים).</a:t>
            </a:r>
            <a:endParaRPr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rgbClr val="FF0000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iw-IL" sz="1200">
                <a:solidFill>
                  <a:srgbClr val="FF0000"/>
                </a:solidFill>
              </a:rPr>
              <a:t>זה הזמן להציג את </a:t>
            </a:r>
            <a:r>
              <a:rPr lang="iw-IL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כללי ההתנהגות בשיעור: בקשו מהלומדים לסגור חלונות של יישומים אחרים במחשב, להרחיק אמצעים מסיחים, להתיישב בחדר שקט, להניח כוס מים לידם, ובעיקר להתמקד במפגש.</a:t>
            </a:r>
            <a:endParaRPr/>
          </a:p>
        </p:txBody>
      </p:sp>
      <p:sp>
        <p:nvSpPr>
          <p:cNvPr id="255" name="Google Shape;25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iw-IL" b="1"/>
              <a:t>פתרון התרגול: </a:t>
            </a:r>
            <a:r>
              <a:rPr lang="iw-IL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16236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w-IL" b="1"/>
              <a:t>משך השקף: עד 5 דקות</a:t>
            </a:r>
            <a:endParaRPr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w-IL"/>
              <a:t>סיכום ויציאה לתרגול. שלב זה יכלול סיכום של התוכן הנלמד תוך מענה על שאלות כמו: מה עשינו פה היום? מה למדנו? מומלץ לשלב אלמנטים חווייתיים כגון משחק מסכם, חידה, טיפ מיוחד להמשך הלמידה ועוד.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23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iw-I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47560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iw-I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77372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sz="1200" b="1"/>
              <a:t>משך השקף: 2 דקות</a:t>
            </a:r>
            <a:endParaRPr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sz="1200">
                <a:solidFill>
                  <a:schemeClr val="dk1"/>
                </a:solidFill>
              </a:rPr>
              <a:t>הציגו את עצמכם ואת מהלך השיעור:</a:t>
            </a:r>
            <a:endParaRPr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sz="1200">
                <a:solidFill>
                  <a:schemeClr val="dk1"/>
                </a:solidFill>
              </a:rPr>
              <a:t>מוזמנים לפנות בצורה אישית לתלמידים:</a:t>
            </a:r>
            <a:br>
              <a:rPr lang="iw-IL" sz="1200"/>
            </a:br>
            <a:r>
              <a:rPr lang="iw-IL" sz="1200">
                <a:solidFill>
                  <a:srgbClr val="2F5496"/>
                </a:solidFill>
              </a:rPr>
              <a:t>דוגמה לטקסט שייאמר בעל פה: "שלום, שמי___. אני מורה ל____ ממקום בארץ____. מה שלומכם? אני שמח/ה שהצטרפתם אליי", וכו'.</a:t>
            </a:r>
            <a:endParaRPr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sz="1200">
                <a:solidFill>
                  <a:schemeClr val="dk1"/>
                </a:solidFill>
              </a:rPr>
              <a:t>נושא השיעור ומה מטרתו:</a:t>
            </a:r>
            <a:br>
              <a:rPr lang="iw-IL" sz="1200">
                <a:solidFill>
                  <a:schemeClr val="dk1"/>
                </a:solidFill>
              </a:rPr>
            </a:br>
            <a:r>
              <a:rPr lang="iw-IL" sz="1200">
                <a:solidFill>
                  <a:srgbClr val="2F5496"/>
                </a:solidFill>
              </a:rPr>
              <a:t>דוגמה לטקסט שייאמר בעל פה: "בשיעור הזה נלמד על_________. הצטרפו אליי ויהיה לנו כיף. מוכנים? מתחילים!"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1"/>
          </a:p>
          <a:p>
            <a:pPr marL="133350" lvl="0" indent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iw-IL" sz="1200" b="1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נתחיל ב…. </a:t>
            </a:r>
            <a:r>
              <a:rPr lang="iw-IL" sz="12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 (שלב פתיח השיעור)</a:t>
            </a:r>
            <a:endParaRPr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200" b="1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נמשיך בלגלות</a:t>
            </a:r>
            <a:r>
              <a:rPr lang="iw-IL" sz="12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 (שלב הלימוד / הקניה - כתבו כאן שאלה מסקרנת שתיתן מענה על מטרת השיעור) </a:t>
            </a:r>
            <a:endParaRPr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200" b="1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נתנסה ב… </a:t>
            </a:r>
            <a:r>
              <a:rPr lang="iw-IL" sz="12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(שלב התרגול / התנסות)</a:t>
            </a:r>
            <a:r>
              <a:rPr lang="iw-IL" sz="1200" b="1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 </a:t>
            </a:r>
            <a:endParaRPr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200" b="1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נסכם  </a:t>
            </a:r>
            <a:r>
              <a:rPr lang="iw-IL" sz="12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(שלב סיכום השיעור)</a:t>
            </a:r>
            <a:endParaRPr/>
          </a:p>
        </p:txBody>
      </p:sp>
      <p:sp>
        <p:nvSpPr>
          <p:cNvPr id="246" name="Google Shape;24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b="1">
                <a:solidFill>
                  <a:schemeClr val="dk1"/>
                </a:solidFill>
              </a:rPr>
              <a:t>משך השקף: 5 דקות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>
                <a:solidFill>
                  <a:schemeClr val="dk1"/>
                </a:solidFill>
              </a:rPr>
              <a:t>אם השיעור שלכם משובץ משעה 12:00 ואילך, או שאתם רואים לנכון להוסיף פעילות התאווררות (שלא קשורה לחומר הנלמד), ניתן להוסיף אותה כעת. אם לא, מחקו את השקופית. תוכלו להיעזר במפתח הלמידה כדי לחשוב על פעילות.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iw-IL">
                <a:solidFill>
                  <a:srgbClr val="FF0000"/>
                </a:solidFill>
              </a:rPr>
              <a:t>לדוגמה:</a:t>
            </a:r>
            <a:br>
              <a:rPr lang="iw-IL">
                <a:solidFill>
                  <a:srgbClr val="FF0000"/>
                </a:solidFill>
              </a:rPr>
            </a:br>
            <a:r>
              <a:rPr lang="iw-IL">
                <a:solidFill>
                  <a:srgbClr val="FF0000"/>
                </a:solidFill>
              </a:rPr>
              <a:t>פעילות מרגיעה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iw-IL">
                <a:solidFill>
                  <a:srgbClr val="FF0000"/>
                </a:solidFill>
              </a:rPr>
              <a:t>פעילות מצחיקה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iw-IL">
                <a:solidFill>
                  <a:srgbClr val="FF0000"/>
                </a:solidFill>
              </a:rPr>
              <a:t>פעילות ספורטיבית</a:t>
            </a:r>
            <a:endParaRPr/>
          </a:p>
        </p:txBody>
      </p:sp>
      <p:sp>
        <p:nvSpPr>
          <p:cNvPr id="267" name="Google Shape;267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b="1">
                <a:solidFill>
                  <a:schemeClr val="dk1"/>
                </a:solidFill>
              </a:rPr>
              <a:t>משך השקף: 5 דקות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>
                <a:solidFill>
                  <a:schemeClr val="dk1"/>
                </a:solidFill>
              </a:rPr>
              <a:t>אם השיעור שלכם משובץ משעה 12:00 ואילך, או שאתם רואים לנכון להוסיף פעילות התאווררות (שלא קשורה לחומר הנלמד), ניתן להוסיף אותה כעת. אם לא, מחקו את השקופית. תוכלו להיעזר במפתח הלמידה כדי לחשוב על פעילות.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iw-IL">
                <a:solidFill>
                  <a:srgbClr val="FF0000"/>
                </a:solidFill>
              </a:rPr>
              <a:t>לדוגמה:</a:t>
            </a:r>
            <a:br>
              <a:rPr lang="iw-IL">
                <a:solidFill>
                  <a:srgbClr val="FF0000"/>
                </a:solidFill>
              </a:rPr>
            </a:br>
            <a:r>
              <a:rPr lang="iw-IL">
                <a:solidFill>
                  <a:srgbClr val="FF0000"/>
                </a:solidFill>
              </a:rPr>
              <a:t>פעילות מרגיעה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iw-IL">
                <a:solidFill>
                  <a:srgbClr val="FF0000"/>
                </a:solidFill>
              </a:rPr>
              <a:t>פעילות מצחיקה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iw-IL">
                <a:solidFill>
                  <a:srgbClr val="FF0000"/>
                </a:solidFill>
              </a:rPr>
              <a:t>פעילות ספורטיבית</a:t>
            </a:r>
            <a:endParaRPr/>
          </a:p>
        </p:txBody>
      </p:sp>
      <p:sp>
        <p:nvSpPr>
          <p:cNvPr id="267" name="Google Shape;267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8539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iw-IL" b="1" dirty="0">
                <a:solidFill>
                  <a:schemeClr val="dk1"/>
                </a:solidFill>
              </a:rPr>
              <a:t>משך השקף: 5 דקות</a:t>
            </a:r>
            <a:r>
              <a:rPr lang="he-IL" b="1" dirty="0">
                <a:solidFill>
                  <a:schemeClr val="dk1"/>
                </a:solidFill>
              </a:rPr>
              <a:t> </a:t>
            </a:r>
            <a:r>
              <a:rPr lang="he-IL" dirty="0">
                <a:solidFill>
                  <a:srgbClr val="FF0000"/>
                </a:solidFill>
              </a:rPr>
              <a:t>האם יעל גדלה באמת בגלל שהתקרבתי אליה?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dirty="0">
                <a:solidFill>
                  <a:schemeClr val="dk1"/>
                </a:solidFill>
              </a:rPr>
              <a:t>אם השיעור שלכם משובץ משעה 12:00 ואילך, או שאתם רואים לנכון להוסיף פעילות התאווררות (שלא קשורה לחומר הנלמד), ניתן להוסיף אותה כעת. אם לא, מחקו את השקופית. תוכלו להיעזר במפתח הלמידה כדי לחשוב על פעילות.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iw-IL" dirty="0">
                <a:solidFill>
                  <a:srgbClr val="FF0000"/>
                </a:solidFill>
              </a:rPr>
              <a:t>לדוגמה:</a:t>
            </a:r>
            <a:br>
              <a:rPr lang="iw-IL" dirty="0">
                <a:solidFill>
                  <a:srgbClr val="FF0000"/>
                </a:solidFill>
              </a:rPr>
            </a:br>
            <a:r>
              <a:rPr lang="iw-IL" dirty="0">
                <a:solidFill>
                  <a:srgbClr val="FF0000"/>
                </a:solidFill>
              </a:rPr>
              <a:t>פעילות מרגיעה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iw-IL" dirty="0">
                <a:solidFill>
                  <a:srgbClr val="FF0000"/>
                </a:solidFill>
              </a:rPr>
              <a:t>פעילות מצחיקה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iw-IL" dirty="0">
                <a:solidFill>
                  <a:srgbClr val="FF0000"/>
                </a:solidFill>
              </a:rPr>
              <a:t>פעילות ספורטיבית</a:t>
            </a:r>
            <a:endParaRPr dirty="0"/>
          </a:p>
        </p:txBody>
      </p:sp>
      <p:sp>
        <p:nvSpPr>
          <p:cNvPr id="267" name="Google Shape;267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0670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b="1" dirty="0">
                <a:solidFill>
                  <a:schemeClr val="dk1"/>
                </a:solidFill>
              </a:rPr>
              <a:t>משך השקף: </a:t>
            </a:r>
            <a:r>
              <a:rPr lang="he-IL" b="1" dirty="0">
                <a:solidFill>
                  <a:schemeClr val="dk1"/>
                </a:solidFill>
              </a:rPr>
              <a:t>1</a:t>
            </a:r>
            <a:r>
              <a:rPr lang="iw-IL" b="1" dirty="0">
                <a:solidFill>
                  <a:schemeClr val="dk1"/>
                </a:solidFill>
              </a:rPr>
              <a:t> דקות</a:t>
            </a:r>
            <a:r>
              <a:rPr lang="he-IL" b="1" dirty="0">
                <a:solidFill>
                  <a:schemeClr val="dk1"/>
                </a:solidFill>
              </a:rPr>
              <a:t>  בטח ניחשתם מייד, החלק הצבוע הוא חצי מתוך השלם.  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dirty="0">
                <a:solidFill>
                  <a:schemeClr val="dk1"/>
                </a:solidFill>
              </a:rPr>
              <a:t>אם השיעור שלכם משובץ משעה 12:00 ואילך, או שאתם רואים לנכון להוסיף פעילות התאווררות (שלא קשורה לחומר הנלמד), ניתן להוסיף אותה כעת. אם לא, מחקו את השקופית. תוכלו להיעזר במפתח הלמידה כדי לחשוב על פעילות.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iw-IL" dirty="0">
                <a:solidFill>
                  <a:srgbClr val="FF0000"/>
                </a:solidFill>
              </a:rPr>
              <a:t>לדוגמה:</a:t>
            </a:r>
            <a:br>
              <a:rPr lang="iw-IL" dirty="0">
                <a:solidFill>
                  <a:srgbClr val="FF0000"/>
                </a:solidFill>
              </a:rPr>
            </a:br>
            <a:r>
              <a:rPr lang="iw-IL" dirty="0">
                <a:solidFill>
                  <a:srgbClr val="FF0000"/>
                </a:solidFill>
              </a:rPr>
              <a:t>פעילות מרגיעה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iw-IL" dirty="0">
                <a:solidFill>
                  <a:srgbClr val="FF0000"/>
                </a:solidFill>
              </a:rPr>
              <a:t>פעילות מצחיקה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iw-IL" dirty="0">
                <a:solidFill>
                  <a:srgbClr val="FF0000"/>
                </a:solidFill>
              </a:rPr>
              <a:t>פעילות ספורטיבית</a:t>
            </a:r>
            <a:endParaRPr dirty="0"/>
          </a:p>
        </p:txBody>
      </p:sp>
      <p:sp>
        <p:nvSpPr>
          <p:cNvPr id="267" name="Google Shape;267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4870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b="1" dirty="0">
                <a:solidFill>
                  <a:schemeClr val="dk1"/>
                </a:solidFill>
              </a:rPr>
              <a:t>משך השקף: </a:t>
            </a:r>
            <a:r>
              <a:rPr lang="he-IL" b="1" dirty="0">
                <a:solidFill>
                  <a:schemeClr val="dk1"/>
                </a:solidFill>
              </a:rPr>
              <a:t>1</a:t>
            </a:r>
            <a:r>
              <a:rPr lang="iw-IL" b="1" dirty="0">
                <a:solidFill>
                  <a:schemeClr val="dk1"/>
                </a:solidFill>
              </a:rPr>
              <a:t> דקות</a:t>
            </a:r>
            <a:r>
              <a:rPr lang="he-IL" b="1" dirty="0">
                <a:solidFill>
                  <a:schemeClr val="dk1"/>
                </a:solidFill>
              </a:rPr>
              <a:t>  נכון, חצי. החלק הצבוע הוא 12 מתוך 24 משבצות. 12 הוא החצי של 24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dirty="0">
                <a:solidFill>
                  <a:schemeClr val="dk1"/>
                </a:solidFill>
              </a:rPr>
              <a:t>אם השיעור שלכם משובץ משעה 12:00 ואילך, או שאתם רואים לנכון להוסיף פעילות התאווררות (שלא קשורה לחומר הנלמד), ניתן להוסיף אותה כעת. אם לא, מחקו את השקופית. תוכלו להיעזר במפתח הלמידה כדי לחשוב על פעילות.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iw-IL" dirty="0">
                <a:solidFill>
                  <a:srgbClr val="FF0000"/>
                </a:solidFill>
              </a:rPr>
              <a:t>לדוגמה:</a:t>
            </a:r>
            <a:br>
              <a:rPr lang="iw-IL" dirty="0">
                <a:solidFill>
                  <a:srgbClr val="FF0000"/>
                </a:solidFill>
              </a:rPr>
            </a:br>
            <a:r>
              <a:rPr lang="iw-IL" dirty="0">
                <a:solidFill>
                  <a:srgbClr val="FF0000"/>
                </a:solidFill>
              </a:rPr>
              <a:t>פעילות מרגיעה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iw-IL" dirty="0">
                <a:solidFill>
                  <a:srgbClr val="FF0000"/>
                </a:solidFill>
              </a:rPr>
              <a:t>פעילות מצחיקה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iw-IL" dirty="0">
                <a:solidFill>
                  <a:srgbClr val="FF0000"/>
                </a:solidFill>
              </a:rPr>
              <a:t>פעילות ספורטיבית</a:t>
            </a:r>
            <a:endParaRPr dirty="0"/>
          </a:p>
        </p:txBody>
      </p:sp>
      <p:sp>
        <p:nvSpPr>
          <p:cNvPr id="267" name="Google Shape;267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9172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b="1" dirty="0">
                <a:solidFill>
                  <a:schemeClr val="dk1"/>
                </a:solidFill>
              </a:rPr>
              <a:t>משך השקף: 5 דקות</a:t>
            </a:r>
            <a:r>
              <a:rPr lang="he-IL" b="1" dirty="0">
                <a:solidFill>
                  <a:schemeClr val="dk1"/>
                </a:solidFill>
              </a:rPr>
              <a:t>    הציור הזה מייצג רבע,  המשולש הצבוע הוא אחד מתוך ארבעה משולשים שווים.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he-IL" b="1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he-IL" b="1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he-IL" b="1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dirty="0">
                <a:solidFill>
                  <a:schemeClr val="dk1"/>
                </a:solidFill>
              </a:rPr>
              <a:t>אם השיעור שלכם משובץ משעה 12:00 ואילך, או שאתם רואים לנכון להוסיף פעילות התאווררות (שלא קשורה לחומר הנלמד), ניתן להוסיף אותה כעת. אם לא, מחקו את השקופית. תוכלו להיעזר במפתח הלמידה כדי לחשוב על פעילות.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iw-IL" dirty="0">
                <a:solidFill>
                  <a:srgbClr val="FF0000"/>
                </a:solidFill>
              </a:rPr>
              <a:t>לדוגמה:</a:t>
            </a:r>
            <a:br>
              <a:rPr lang="iw-IL" dirty="0">
                <a:solidFill>
                  <a:srgbClr val="FF0000"/>
                </a:solidFill>
              </a:rPr>
            </a:br>
            <a:r>
              <a:rPr lang="iw-IL" dirty="0">
                <a:solidFill>
                  <a:srgbClr val="FF0000"/>
                </a:solidFill>
              </a:rPr>
              <a:t>פעילות מרגיעה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iw-IL" dirty="0">
                <a:solidFill>
                  <a:srgbClr val="FF0000"/>
                </a:solidFill>
              </a:rPr>
              <a:t>פעילות מצחיקה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iw-IL" dirty="0">
                <a:solidFill>
                  <a:srgbClr val="FF0000"/>
                </a:solidFill>
              </a:rPr>
              <a:t>פעילות ספורטיבית</a:t>
            </a:r>
            <a:endParaRPr dirty="0"/>
          </a:p>
        </p:txBody>
      </p:sp>
      <p:sp>
        <p:nvSpPr>
          <p:cNvPr id="267" name="Google Shape;267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0280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ראשית">
  <p:cSld name="כותרת ראשית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6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-7354566" y="2026507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6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12947248" y="-3969273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270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6"/>
          <p:cNvSpPr/>
          <p:nvPr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6"/>
          <p:cNvSpPr/>
          <p:nvPr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" name="Google Shape;21;p26"/>
          <p:cNvCxnSpPr/>
          <p:nvPr/>
        </p:nvCxnSpPr>
        <p:spPr>
          <a:xfrm>
            <a:off x="7156173" y="1639956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" name="Google Shape;22;p26"/>
          <p:cNvSpPr/>
          <p:nvPr/>
        </p:nvSpPr>
        <p:spPr>
          <a:xfrm rot="-54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" name="Google Shape;23;p26"/>
          <p:cNvCxnSpPr/>
          <p:nvPr/>
        </p:nvCxnSpPr>
        <p:spPr>
          <a:xfrm>
            <a:off x="2090531" y="4989650"/>
            <a:ext cx="5065642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" name="Google Shape;24;p26"/>
          <p:cNvSpPr txBox="1">
            <a:spLocks noGrp="1"/>
          </p:cNvSpPr>
          <p:nvPr>
            <p:ph type="body" idx="1"/>
          </p:nvPr>
        </p:nvSpPr>
        <p:spPr>
          <a:xfrm>
            <a:off x="2565199" y="3025258"/>
            <a:ext cx="7816850" cy="1067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5" name="Google Shape;25;p26"/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26" name="Google Shape;26;p26"/>
            <p:cNvPicPr preferRelativeResize="0"/>
            <p:nvPr/>
          </p:nvPicPr>
          <p:blipFill rotWithShape="1">
            <a:blip r:embed="rId4">
              <a:alphaModFix/>
            </a:blip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Google Shape;27;p26"/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w-IL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מדינת ישראל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w-IL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משרד החינוך</a:t>
              </a:r>
              <a:endParaRPr/>
            </a:p>
          </p:txBody>
        </p:sp>
      </p:grpSp>
      <p:pic>
        <p:nvPicPr>
          <p:cNvPr id="28" name="Google Shape;28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32187" y="886221"/>
            <a:ext cx="9150178" cy="279169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26"/>
          <p:cNvSpPr txBox="1">
            <a:spLocks noGrp="1"/>
          </p:cNvSpPr>
          <p:nvPr>
            <p:ph type="body" idx="2"/>
          </p:nvPr>
        </p:nvSpPr>
        <p:spPr>
          <a:xfrm>
            <a:off x="2030833" y="4419771"/>
            <a:ext cx="6411268" cy="64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body" idx="3"/>
          </p:nvPr>
        </p:nvSpPr>
        <p:spPr>
          <a:xfrm>
            <a:off x="416891" y="6148563"/>
            <a:ext cx="5099050" cy="560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ה נלמד היום" userDrawn="1">
  <p:cSld name="OBJEC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rgbClr val="1B75B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grpSp>
        <p:nvGrpSpPr>
          <p:cNvPr id="12" name="קבוצה 11">
            <a:extLst>
              <a:ext uri="{FF2B5EF4-FFF2-40B4-BE49-F238E27FC236}">
                <a16:creationId xmlns:a16="http://schemas.microsoft.com/office/drawing/2014/main" id="{A4B6B4AE-17A8-4868-B83B-95C174E3A06E}"/>
              </a:ext>
            </a:extLst>
          </p:cNvPr>
          <p:cNvGrpSpPr/>
          <p:nvPr userDrawn="1"/>
        </p:nvGrpSpPr>
        <p:grpSpPr>
          <a:xfrm>
            <a:off x="71761" y="314134"/>
            <a:ext cx="12200877" cy="1007145"/>
            <a:chOff x="577499" y="-15905"/>
            <a:chExt cx="12200877" cy="1007145"/>
          </a:xfrm>
        </p:grpSpPr>
        <p:pic>
          <p:nvPicPr>
            <p:cNvPr id="13" name="גרפיקה 12">
              <a:extLst>
                <a:ext uri="{FF2B5EF4-FFF2-40B4-BE49-F238E27FC236}">
                  <a16:creationId xmlns:a16="http://schemas.microsoft.com/office/drawing/2014/main" id="{C19EDE88-D340-400C-8CCA-3FF1D1829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>
              <a:off x="373630" y="187964"/>
              <a:ext cx="1007145" cy="599408"/>
            </a:xfrm>
            <a:prstGeom prst="rect">
              <a:avLst/>
            </a:prstGeom>
          </p:spPr>
        </p:pic>
        <p:pic>
          <p:nvPicPr>
            <p:cNvPr id="14" name="גרפיקה 13">
              <a:extLst>
                <a:ext uri="{FF2B5EF4-FFF2-40B4-BE49-F238E27FC236}">
                  <a16:creationId xmlns:a16="http://schemas.microsoft.com/office/drawing/2014/main" id="{3925742A-7145-408E-9E2D-364CC9640A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27" t="23677" r="-227" b="50151"/>
            <a:stretch/>
          </p:blipFill>
          <p:spPr>
            <a:xfrm>
              <a:off x="586376" y="110626"/>
              <a:ext cx="12192000" cy="768263"/>
            </a:xfrm>
            <a:prstGeom prst="rect">
              <a:avLst/>
            </a:prstGeom>
          </p:spPr>
        </p:pic>
      </p:grpSp>
      <p:sp>
        <p:nvSpPr>
          <p:cNvPr id="15" name="Google Shape;43;p28">
            <a:extLst>
              <a:ext uri="{FF2B5EF4-FFF2-40B4-BE49-F238E27FC236}">
                <a16:creationId xmlns:a16="http://schemas.microsoft.com/office/drawing/2014/main" id="{D52C3B1A-CF0B-470A-AFA1-4B78E472D3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843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00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ה להביא לשיעור?">
  <p:cSld name="מה להביא לשיעור?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8"/>
          <p:cNvSpPr txBox="1">
            <a:spLocks noGrp="1"/>
          </p:cNvSpPr>
          <p:nvPr>
            <p:ph type="body" idx="1"/>
          </p:nvPr>
        </p:nvSpPr>
        <p:spPr>
          <a:xfrm>
            <a:off x="839788" y="1741679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solidFill>
                  <a:srgbClr val="1B75B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5" name="Google Shape;45;p28"/>
          <p:cNvSpPr txBox="1">
            <a:spLocks noGrp="1"/>
          </p:cNvSpPr>
          <p:nvPr>
            <p:ph type="body" idx="2"/>
          </p:nvPr>
        </p:nvSpPr>
        <p:spPr>
          <a:xfrm>
            <a:off x="6172200" y="1741679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solidFill>
                  <a:srgbClr val="1B75B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E26501BF-48B7-4845-9846-643F486EBB54}"/>
              </a:ext>
            </a:extLst>
          </p:cNvPr>
          <p:cNvGrpSpPr/>
          <p:nvPr userDrawn="1"/>
        </p:nvGrpSpPr>
        <p:grpSpPr>
          <a:xfrm>
            <a:off x="71761" y="314134"/>
            <a:ext cx="12200877" cy="1007145"/>
            <a:chOff x="577499" y="-15905"/>
            <a:chExt cx="12200877" cy="1007145"/>
          </a:xfrm>
        </p:grpSpPr>
        <p:pic>
          <p:nvPicPr>
            <p:cNvPr id="10" name="גרפיקה 9">
              <a:extLst>
                <a:ext uri="{FF2B5EF4-FFF2-40B4-BE49-F238E27FC236}">
                  <a16:creationId xmlns:a16="http://schemas.microsoft.com/office/drawing/2014/main" id="{874F5476-C6BC-4089-89B0-C0DCC7B9A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>
              <a:off x="373630" y="187964"/>
              <a:ext cx="1007145" cy="599408"/>
            </a:xfrm>
            <a:prstGeom prst="rect">
              <a:avLst/>
            </a:prstGeom>
          </p:spPr>
        </p:pic>
        <p:pic>
          <p:nvPicPr>
            <p:cNvPr id="11" name="גרפיקה 10">
              <a:extLst>
                <a:ext uri="{FF2B5EF4-FFF2-40B4-BE49-F238E27FC236}">
                  <a16:creationId xmlns:a16="http://schemas.microsoft.com/office/drawing/2014/main" id="{3F38452D-6FA2-47DC-AE9D-70F446EF42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27" t="23677" r="-227" b="50151"/>
            <a:stretch/>
          </p:blipFill>
          <p:spPr>
            <a:xfrm>
              <a:off x="586376" y="110626"/>
              <a:ext cx="12192000" cy="768263"/>
            </a:xfrm>
            <a:prstGeom prst="rect">
              <a:avLst/>
            </a:prstGeom>
          </p:spPr>
        </p:pic>
      </p:grpSp>
      <p:sp>
        <p:nvSpPr>
          <p:cNvPr id="43" name="Google Shape;43;p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843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00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הקניית ידע">
  <p:cSld name="הקניית ידע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9"/>
          <p:cNvSpPr txBox="1">
            <a:spLocks noGrp="1"/>
          </p:cNvSpPr>
          <p:nvPr>
            <p:ph type="body" idx="1"/>
          </p:nvPr>
        </p:nvSpPr>
        <p:spPr>
          <a:xfrm>
            <a:off x="1671638" y="1928813"/>
            <a:ext cx="9572625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rgbClr val="1B75B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6" name="Google Shape;56;p29"/>
          <p:cNvSpPr txBox="1">
            <a:spLocks noGrp="1"/>
          </p:cNvSpPr>
          <p:nvPr>
            <p:ph type="title"/>
          </p:nvPr>
        </p:nvSpPr>
        <p:spPr>
          <a:xfrm>
            <a:off x="2865458" y="432261"/>
            <a:ext cx="8280000" cy="748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רגול" type="twoObj">
  <p:cSld name="TWO_OBJECT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90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00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" name="Google Shape;67;p30"/>
          <p:cNvSpPr txBox="1">
            <a:spLocks noGrp="1"/>
          </p:cNvSpPr>
          <p:nvPr>
            <p:ph type="body" idx="1"/>
          </p:nvPr>
        </p:nvSpPr>
        <p:spPr>
          <a:xfrm>
            <a:off x="933938" y="1825625"/>
            <a:ext cx="508586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112857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 sz="2800" b="0" i="0">
                <a:solidFill>
                  <a:srgbClr val="1B75B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68" name="Google Shape;68;p30"/>
          <p:cNvSpPr txBox="1">
            <a:spLocks noGrp="1"/>
          </p:cNvSpPr>
          <p:nvPr>
            <p:ph type="body" idx="2"/>
          </p:nvPr>
        </p:nvSpPr>
        <p:spPr>
          <a:xfrm>
            <a:off x="6267938" y="1825625"/>
            <a:ext cx="508586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solidFill>
                  <a:srgbClr val="1B75B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פתרון">
  <p:cSld name="פתרון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65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00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7" name="Google Shape;77;p31"/>
          <p:cNvSpPr txBox="1">
            <a:spLocks noGrp="1"/>
          </p:cNvSpPr>
          <p:nvPr>
            <p:ph type="body" idx="1"/>
          </p:nvPr>
        </p:nvSpPr>
        <p:spPr>
          <a:xfrm>
            <a:off x="865046" y="1825625"/>
            <a:ext cx="515475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solidFill>
                  <a:srgbClr val="1B75B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8" name="Google Shape;78;p31"/>
          <p:cNvSpPr txBox="1">
            <a:spLocks noGrp="1"/>
          </p:cNvSpPr>
          <p:nvPr>
            <p:ph type="body" idx="2"/>
          </p:nvPr>
        </p:nvSpPr>
        <p:spPr>
          <a:xfrm>
            <a:off x="6260122" y="1825625"/>
            <a:ext cx="5093677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solidFill>
                  <a:srgbClr val="1B75B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כותרת ראשית">
  <p:cSld name="1_כותרת ראשית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32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-7354566" y="2026507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32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12947248" y="-3969273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" name="Google Shape;83;p32"/>
          <p:cNvCxnSpPr/>
          <p:nvPr/>
        </p:nvCxnSpPr>
        <p:spPr>
          <a:xfrm>
            <a:off x="7156173" y="1639956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4" name="Google Shape;84;p32"/>
          <p:cNvSpPr/>
          <p:nvPr/>
        </p:nvSpPr>
        <p:spPr>
          <a:xfrm rot="-5400000">
            <a:off x="7721222" y="1537008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5" name="Google Shape;85;p32"/>
          <p:cNvCxnSpPr/>
          <p:nvPr/>
        </p:nvCxnSpPr>
        <p:spPr>
          <a:xfrm>
            <a:off x="4093266" y="4984979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6" name="Google Shape;86;p32"/>
          <p:cNvCxnSpPr/>
          <p:nvPr/>
        </p:nvCxnSpPr>
        <p:spPr>
          <a:xfrm>
            <a:off x="4093266" y="2035982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87" name="Google Shape;87;p32"/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88" name="Google Shape;88;p32"/>
            <p:cNvPicPr preferRelativeResize="0"/>
            <p:nvPr/>
          </p:nvPicPr>
          <p:blipFill rotWithShape="1">
            <a:blip r:embed="rId4">
              <a:alphaModFix/>
            </a:blip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" name="Google Shape;89;p32"/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w-IL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מדינת ישראל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w-IL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משרד החינוך</a:t>
              </a:r>
              <a:endParaRPr/>
            </a:p>
          </p:txBody>
        </p:sp>
      </p:grpSp>
      <p:sp>
        <p:nvSpPr>
          <p:cNvPr id="90" name="Google Shape;90;p32"/>
          <p:cNvSpPr txBox="1"/>
          <p:nvPr/>
        </p:nvSpPr>
        <p:spPr>
          <a:xfrm>
            <a:off x="2210656" y="2447258"/>
            <a:ext cx="7770689" cy="19634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51975" tIns="251975" rIns="251975" bIns="251975" anchor="ctr" anchorCtr="0">
            <a:spAutoFit/>
          </a:bodyPr>
          <a:lstStyle/>
          <a:p>
            <a:pPr marL="0" marR="0" lvl="0" indent="0" algn="ctr" rtl="1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6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תודה שצפיתם בשידור</a:t>
            </a:r>
            <a:endParaRPr/>
          </a:p>
          <a:p>
            <a:pPr marL="0" marR="0" lvl="0" indent="0" algn="ctr" rtl="1">
              <a:lnSpc>
                <a:spcPct val="1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הופק עבור משרד החינוך ע״י מטח</a:t>
            </a: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32"/>
          <p:cNvSpPr/>
          <p:nvPr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32"/>
          <p:cNvSpPr/>
          <p:nvPr/>
        </p:nvSpPr>
        <p:spPr>
          <a:xfrm>
            <a:off x="2431342" y="23710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32"/>
          <p:cNvSpPr/>
          <p:nvPr/>
        </p:nvSpPr>
        <p:spPr>
          <a:xfrm>
            <a:off x="9905144" y="4005877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32"/>
          <p:cNvSpPr txBox="1"/>
          <p:nvPr/>
        </p:nvSpPr>
        <p:spPr>
          <a:xfrm>
            <a:off x="0" y="6424726"/>
            <a:ext cx="12192000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איורים: </a:t>
            </a:r>
            <a:r>
              <a:rPr lang="he-IL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freepic.com</a:t>
            </a:r>
            <a:r>
              <a:rPr lang="he-IL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ו- </a:t>
            </a:r>
            <a:r>
              <a:rPr lang="en-US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shutterstock</a:t>
            </a:r>
            <a:endParaRPr sz="1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השיעור הבא יתחיל">
  <p:cSld name="2_השיעור הבא יתחיל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33"/>
          <p:cNvSpPr/>
          <p:nvPr/>
        </p:nvSpPr>
        <p:spPr>
          <a:xfrm>
            <a:off x="3337577" y="646574"/>
            <a:ext cx="5473303" cy="547330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33"/>
          <p:cNvSpPr/>
          <p:nvPr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9" name="Google Shape;99;p33"/>
          <p:cNvGrpSpPr/>
          <p:nvPr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00" name="Google Shape;100;p33"/>
            <p:cNvCxnSpPr/>
            <p:nvPr/>
          </p:nvCxnSpPr>
          <p:spPr>
            <a:xfrm>
              <a:off x="865046" y="532257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01" name="Google Shape;101;p33"/>
            <p:cNvSpPr/>
            <p:nvPr/>
          </p:nvSpPr>
          <p:spPr>
            <a:xfrm rot="-54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33"/>
            <p:cNvSpPr/>
            <p:nvPr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3" name="Google Shape;103;p33"/>
          <p:cNvSpPr txBox="1">
            <a:spLocks noGrp="1"/>
          </p:cNvSpPr>
          <p:nvPr>
            <p:ph type="body" idx="1"/>
          </p:nvPr>
        </p:nvSpPr>
        <p:spPr>
          <a:xfrm>
            <a:off x="3819674" y="1776004"/>
            <a:ext cx="4552652" cy="2202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 rtl="1">
              <a:lnSpc>
                <a:spcPct val="83333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04" name="Google Shape;104;p33"/>
          <p:cNvCxnSpPr/>
          <p:nvPr/>
        </p:nvCxnSpPr>
        <p:spPr>
          <a:xfrm>
            <a:off x="2377053" y="6178326"/>
            <a:ext cx="1385887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05" name="Google Shape;105;p33"/>
          <p:cNvGrpSpPr/>
          <p:nvPr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06" name="Google Shape;106;p33"/>
            <p:cNvSpPr/>
            <p:nvPr/>
          </p:nvSpPr>
          <p:spPr>
            <a:xfrm rot="-54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33"/>
            <p:cNvSpPr/>
            <p:nvPr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08" name="Google Shape;108;p33"/>
          <p:cNvCxnSpPr/>
          <p:nvPr/>
        </p:nvCxnSpPr>
        <p:spPr>
          <a:xfrm>
            <a:off x="-678730" y="6456415"/>
            <a:ext cx="3455367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33"/>
          <p:cNvSpPr txBox="1">
            <a:spLocks noGrp="1"/>
          </p:cNvSpPr>
          <p:nvPr>
            <p:ph type="body" idx="2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10" name="Google Shape;110;p33"/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111" name="Google Shape;111;p33"/>
            <p:cNvPicPr preferRelativeResize="0"/>
            <p:nvPr/>
          </p:nvPicPr>
          <p:blipFill rotWithShape="1">
            <a:blip r:embed="rId3">
              <a:alphaModFix/>
            </a:blip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" name="Google Shape;112;p33"/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w-IL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מדינת ישראל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w-IL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משרד החינוך</a:t>
              </a: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2A0A389E-F2C1-42DD-813B-3272989AAD3D}"/>
              </a:ext>
            </a:extLst>
          </p:cNvPr>
          <p:cNvGrpSpPr/>
          <p:nvPr userDrawn="1"/>
        </p:nvGrpSpPr>
        <p:grpSpPr>
          <a:xfrm>
            <a:off x="71761" y="314134"/>
            <a:ext cx="12200877" cy="1007145"/>
            <a:chOff x="577499" y="-15905"/>
            <a:chExt cx="12200877" cy="1007145"/>
          </a:xfrm>
        </p:grpSpPr>
        <p:pic>
          <p:nvPicPr>
            <p:cNvPr id="5" name="גרפיקה 4">
              <a:extLst>
                <a:ext uri="{FF2B5EF4-FFF2-40B4-BE49-F238E27FC236}">
                  <a16:creationId xmlns:a16="http://schemas.microsoft.com/office/drawing/2014/main" id="{89141199-DAE2-46DC-9200-72F641233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6200000">
              <a:off x="373630" y="187964"/>
              <a:ext cx="1007145" cy="599408"/>
            </a:xfrm>
            <a:prstGeom prst="rect">
              <a:avLst/>
            </a:prstGeom>
          </p:spPr>
        </p:pic>
        <p:pic>
          <p:nvPicPr>
            <p:cNvPr id="6" name="גרפיקה 5">
              <a:extLst>
                <a:ext uri="{FF2B5EF4-FFF2-40B4-BE49-F238E27FC236}">
                  <a16:creationId xmlns:a16="http://schemas.microsoft.com/office/drawing/2014/main" id="{987785C8-AF02-4E09-800E-89D864A96C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227" t="23677" r="-227" b="50151"/>
            <a:stretch/>
          </p:blipFill>
          <p:spPr>
            <a:xfrm>
              <a:off x="586376" y="110626"/>
              <a:ext cx="12192000" cy="768263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1B75BC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083">
          <p15:clr>
            <a:srgbClr val="F26B43"/>
          </p15:clr>
        </p15:guide>
        <p15:guide id="2" orient="horz" pos="75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51.svg"/><Relationship Id="rId18" Type="http://schemas.openxmlformats.org/officeDocument/2006/relationships/image" Target="../media/image56.png"/><Relationship Id="rId3" Type="http://schemas.openxmlformats.org/officeDocument/2006/relationships/image" Target="../media/image44.png"/><Relationship Id="rId21" Type="http://schemas.openxmlformats.org/officeDocument/2006/relationships/image" Target="../media/image59.svg"/><Relationship Id="rId7" Type="http://schemas.openxmlformats.org/officeDocument/2006/relationships/image" Target="../media/image62.png"/><Relationship Id="rId12" Type="http://schemas.openxmlformats.org/officeDocument/2006/relationships/image" Target="../media/image50.png"/><Relationship Id="rId17" Type="http://schemas.openxmlformats.org/officeDocument/2006/relationships/image" Target="../media/image55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svg"/><Relationship Id="rId11" Type="http://schemas.openxmlformats.org/officeDocument/2006/relationships/image" Target="../media/image49.svg"/><Relationship Id="rId5" Type="http://schemas.openxmlformats.org/officeDocument/2006/relationships/image" Target="../media/image46.png"/><Relationship Id="rId15" Type="http://schemas.openxmlformats.org/officeDocument/2006/relationships/image" Target="../media/image53.svg"/><Relationship Id="rId23" Type="http://schemas.openxmlformats.org/officeDocument/2006/relationships/image" Target="../media/image61.svg"/><Relationship Id="rId10" Type="http://schemas.openxmlformats.org/officeDocument/2006/relationships/image" Target="../media/image48.png"/><Relationship Id="rId19" Type="http://schemas.openxmlformats.org/officeDocument/2006/relationships/image" Target="../media/image57.svg"/><Relationship Id="rId4" Type="http://schemas.openxmlformats.org/officeDocument/2006/relationships/image" Target="../media/image45.svg"/><Relationship Id="rId9" Type="http://schemas.openxmlformats.org/officeDocument/2006/relationships/image" Target="../media/image26.svg"/><Relationship Id="rId14" Type="http://schemas.openxmlformats.org/officeDocument/2006/relationships/image" Target="../media/image52.png"/><Relationship Id="rId22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45.sv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11" Type="http://schemas.openxmlformats.org/officeDocument/2006/relationships/image" Target="../media/image64.svg"/><Relationship Id="rId5" Type="http://schemas.openxmlformats.org/officeDocument/2006/relationships/image" Target="../media/image79.png"/><Relationship Id="rId15" Type="http://schemas.openxmlformats.org/officeDocument/2006/relationships/image" Target="../media/image47.svg"/><Relationship Id="rId10" Type="http://schemas.openxmlformats.org/officeDocument/2006/relationships/image" Target="../media/image63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47.svg"/><Relationship Id="rId18" Type="http://schemas.openxmlformats.org/officeDocument/2006/relationships/image" Target="../media/image52.png"/><Relationship Id="rId3" Type="http://schemas.openxmlformats.org/officeDocument/2006/relationships/image" Target="../media/image77.png"/><Relationship Id="rId21" Type="http://schemas.openxmlformats.org/officeDocument/2006/relationships/image" Target="../media/image55.svg"/><Relationship Id="rId7" Type="http://schemas.openxmlformats.org/officeDocument/2006/relationships/image" Target="../media/image81.png"/><Relationship Id="rId12" Type="http://schemas.openxmlformats.org/officeDocument/2006/relationships/image" Target="../media/image46.png"/><Relationship Id="rId17" Type="http://schemas.openxmlformats.org/officeDocument/2006/relationships/image" Target="../media/image51.svg"/><Relationship Id="rId25" Type="http://schemas.openxmlformats.org/officeDocument/2006/relationships/image" Target="../media/image26.sv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11" Type="http://schemas.openxmlformats.org/officeDocument/2006/relationships/image" Target="../media/image64.svg"/><Relationship Id="rId24" Type="http://schemas.openxmlformats.org/officeDocument/2006/relationships/image" Target="../media/image25.png"/><Relationship Id="rId5" Type="http://schemas.openxmlformats.org/officeDocument/2006/relationships/image" Target="../media/image79.png"/><Relationship Id="rId15" Type="http://schemas.openxmlformats.org/officeDocument/2006/relationships/image" Target="../media/image49.svg"/><Relationship Id="rId23" Type="http://schemas.openxmlformats.org/officeDocument/2006/relationships/image" Target="../media/image57.svg"/><Relationship Id="rId10" Type="http://schemas.openxmlformats.org/officeDocument/2006/relationships/image" Target="../media/image63.png"/><Relationship Id="rId19" Type="http://schemas.openxmlformats.org/officeDocument/2006/relationships/image" Target="../media/image53.sv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48.png"/><Relationship Id="rId22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7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11" Type="http://schemas.openxmlformats.org/officeDocument/2006/relationships/image" Target="../media/image68.svg"/><Relationship Id="rId5" Type="http://schemas.openxmlformats.org/officeDocument/2006/relationships/image" Target="../media/image86.png"/><Relationship Id="rId10" Type="http://schemas.openxmlformats.org/officeDocument/2006/relationships/image" Target="../media/image67.png"/><Relationship Id="rId4" Type="http://schemas.openxmlformats.org/officeDocument/2006/relationships/image" Target="../media/image18.svg"/><Relationship Id="rId9" Type="http://schemas.openxmlformats.org/officeDocument/2006/relationships/image" Target="../media/image6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9.png"/><Relationship Id="rId7" Type="http://schemas.openxmlformats.org/officeDocument/2006/relationships/image" Target="../media/image68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5" Type="http://schemas.openxmlformats.org/officeDocument/2006/relationships/image" Target="../media/image70.svg"/><Relationship Id="rId10" Type="http://schemas.openxmlformats.org/officeDocument/2006/relationships/image" Target="../media/image72.svg"/><Relationship Id="rId4" Type="http://schemas.openxmlformats.org/officeDocument/2006/relationships/image" Target="../media/image65.png"/><Relationship Id="rId9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5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70.svg"/><Relationship Id="rId9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openxmlformats.org/officeDocument/2006/relationships/image" Target="../media/image26.svg"/><Relationship Id="rId3" Type="http://schemas.openxmlformats.org/officeDocument/2006/relationships/image" Target="../media/image71.png"/><Relationship Id="rId7" Type="http://schemas.openxmlformats.org/officeDocument/2006/relationships/image" Target="../media/image67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svg"/><Relationship Id="rId11" Type="http://schemas.openxmlformats.org/officeDocument/2006/relationships/image" Target="../media/image24.svg"/><Relationship Id="rId5" Type="http://schemas.openxmlformats.org/officeDocument/2006/relationships/image" Target="../media/image65.png"/><Relationship Id="rId10" Type="http://schemas.openxmlformats.org/officeDocument/2006/relationships/image" Target="../media/image23.png"/><Relationship Id="rId4" Type="http://schemas.openxmlformats.org/officeDocument/2006/relationships/image" Target="../media/image72.svg"/><Relationship Id="rId9" Type="http://schemas.openxmlformats.org/officeDocument/2006/relationships/image" Target="../media/image7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5.svg"/><Relationship Id="rId3" Type="http://schemas.openxmlformats.org/officeDocument/2006/relationships/image" Target="../media/image23.png"/><Relationship Id="rId7" Type="http://schemas.openxmlformats.org/officeDocument/2006/relationships/image" Target="../media/image73.sv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11" Type="http://schemas.openxmlformats.org/officeDocument/2006/relationships/image" Target="../media/image68.svg"/><Relationship Id="rId5" Type="http://schemas.openxmlformats.org/officeDocument/2006/relationships/image" Target="../media/image96.png"/><Relationship Id="rId10" Type="http://schemas.openxmlformats.org/officeDocument/2006/relationships/image" Target="../media/image67.png"/><Relationship Id="rId4" Type="http://schemas.openxmlformats.org/officeDocument/2006/relationships/image" Target="../media/image24.svg"/><Relationship Id="rId9" Type="http://schemas.openxmlformats.org/officeDocument/2006/relationships/image" Target="../media/image70.svg"/><Relationship Id="rId14" Type="http://schemas.openxmlformats.org/officeDocument/2006/relationships/image" Target="../media/image9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13" Type="http://schemas.openxmlformats.org/officeDocument/2006/relationships/image" Target="../media/image102.png"/><Relationship Id="rId3" Type="http://schemas.openxmlformats.org/officeDocument/2006/relationships/image" Target="../media/image76.png"/><Relationship Id="rId7" Type="http://schemas.openxmlformats.org/officeDocument/2006/relationships/image" Target="../media/image65.png"/><Relationship Id="rId12" Type="http://schemas.openxmlformats.org/officeDocument/2006/relationships/image" Target="../media/image26.svg"/><Relationship Id="rId17" Type="http://schemas.openxmlformats.org/officeDocument/2006/relationships/image" Target="../media/image106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0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svg"/><Relationship Id="rId11" Type="http://schemas.openxmlformats.org/officeDocument/2006/relationships/image" Target="../media/image25.png"/><Relationship Id="rId5" Type="http://schemas.openxmlformats.org/officeDocument/2006/relationships/image" Target="../media/image71.png"/><Relationship Id="rId15" Type="http://schemas.openxmlformats.org/officeDocument/2006/relationships/image" Target="../media/image104.png"/><Relationship Id="rId10" Type="http://schemas.openxmlformats.org/officeDocument/2006/relationships/image" Target="../media/image68.svg"/><Relationship Id="rId4" Type="http://schemas.openxmlformats.org/officeDocument/2006/relationships/image" Target="../media/image77.svg"/><Relationship Id="rId9" Type="http://schemas.openxmlformats.org/officeDocument/2006/relationships/image" Target="../media/image67.png"/><Relationship Id="rId14" Type="http://schemas.openxmlformats.org/officeDocument/2006/relationships/image" Target="../media/image10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13" Type="http://schemas.openxmlformats.org/officeDocument/2006/relationships/image" Target="../media/image109.png"/><Relationship Id="rId3" Type="http://schemas.openxmlformats.org/officeDocument/2006/relationships/image" Target="../media/image23.png"/><Relationship Id="rId7" Type="http://schemas.openxmlformats.org/officeDocument/2006/relationships/image" Target="../media/image65.png"/><Relationship Id="rId12" Type="http://schemas.openxmlformats.org/officeDocument/2006/relationships/image" Target="../media/image10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svg"/><Relationship Id="rId11" Type="http://schemas.openxmlformats.org/officeDocument/2006/relationships/image" Target="../media/image107.png"/><Relationship Id="rId5" Type="http://schemas.openxmlformats.org/officeDocument/2006/relationships/image" Target="../media/image71.png"/><Relationship Id="rId10" Type="http://schemas.openxmlformats.org/officeDocument/2006/relationships/image" Target="../media/image68.svg"/><Relationship Id="rId4" Type="http://schemas.openxmlformats.org/officeDocument/2006/relationships/image" Target="../media/image24.svg"/><Relationship Id="rId9" Type="http://schemas.openxmlformats.org/officeDocument/2006/relationships/image" Target="../media/image67.png"/><Relationship Id="rId14" Type="http://schemas.openxmlformats.org/officeDocument/2006/relationships/image" Target="../media/image1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56.png"/><Relationship Id="rId3" Type="http://schemas.openxmlformats.org/officeDocument/2006/relationships/image" Target="../media/image25.png"/><Relationship Id="rId7" Type="http://schemas.openxmlformats.org/officeDocument/2006/relationships/image" Target="../media/image50.png"/><Relationship Id="rId12" Type="http://schemas.openxmlformats.org/officeDocument/2006/relationships/image" Target="../media/image55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sv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svg"/><Relationship Id="rId4" Type="http://schemas.openxmlformats.org/officeDocument/2006/relationships/image" Target="../media/image26.svg"/><Relationship Id="rId9" Type="http://schemas.openxmlformats.org/officeDocument/2006/relationships/image" Target="../media/image52.png"/><Relationship Id="rId14" Type="http://schemas.openxmlformats.org/officeDocument/2006/relationships/image" Target="../media/image5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90.svg"/><Relationship Id="rId3" Type="http://schemas.openxmlformats.org/officeDocument/2006/relationships/image" Target="../media/image85.svg"/><Relationship Id="rId7" Type="http://schemas.openxmlformats.org/officeDocument/2006/relationships/image" Target="../media/image45.svg"/><Relationship Id="rId12" Type="http://schemas.openxmlformats.org/officeDocument/2006/relationships/image" Target="../media/image89.png"/><Relationship Id="rId2" Type="http://schemas.openxmlformats.org/officeDocument/2006/relationships/image" Target="../media/image84.png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11" Type="http://schemas.openxmlformats.org/officeDocument/2006/relationships/image" Target="../media/image88.svg"/><Relationship Id="rId5" Type="http://schemas.openxmlformats.org/officeDocument/2006/relationships/image" Target="../media/image47.svg"/><Relationship Id="rId15" Type="http://schemas.openxmlformats.org/officeDocument/2006/relationships/image" Target="../media/image15.png"/><Relationship Id="rId10" Type="http://schemas.openxmlformats.org/officeDocument/2006/relationships/image" Target="../media/image87.png"/><Relationship Id="rId4" Type="http://schemas.openxmlformats.org/officeDocument/2006/relationships/image" Target="../media/image46.png"/><Relationship Id="rId9" Type="http://schemas.openxmlformats.org/officeDocument/2006/relationships/image" Target="../media/image18.svg"/><Relationship Id="rId1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1.png"/><Relationship Id="rId18" Type="http://schemas.openxmlformats.org/officeDocument/2006/relationships/image" Target="../media/image126.png"/><Relationship Id="rId26" Type="http://schemas.openxmlformats.org/officeDocument/2006/relationships/image" Target="../media/image134.png"/><Relationship Id="rId21" Type="http://schemas.openxmlformats.org/officeDocument/2006/relationships/image" Target="../media/image129.png"/><Relationship Id="rId34" Type="http://schemas.openxmlformats.org/officeDocument/2006/relationships/image" Target="../media/image18.svg"/><Relationship Id="rId7" Type="http://schemas.openxmlformats.org/officeDocument/2006/relationships/image" Target="../media/image44.png"/><Relationship Id="rId12" Type="http://schemas.openxmlformats.org/officeDocument/2006/relationships/image" Target="../media/image120.png"/><Relationship Id="rId17" Type="http://schemas.openxmlformats.org/officeDocument/2006/relationships/image" Target="../media/image125.png"/><Relationship Id="rId25" Type="http://schemas.openxmlformats.org/officeDocument/2006/relationships/image" Target="../media/image133.png"/><Relationship Id="rId3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24.png"/><Relationship Id="rId20" Type="http://schemas.openxmlformats.org/officeDocument/2006/relationships/image" Target="../media/image128.png"/><Relationship Id="rId29" Type="http://schemas.openxmlformats.org/officeDocument/2006/relationships/image" Target="../media/image1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svg"/><Relationship Id="rId11" Type="http://schemas.openxmlformats.org/officeDocument/2006/relationships/image" Target="../media/image119.png"/><Relationship Id="rId24" Type="http://schemas.openxmlformats.org/officeDocument/2006/relationships/image" Target="../media/image132.png"/><Relationship Id="rId32" Type="http://schemas.openxmlformats.org/officeDocument/2006/relationships/image" Target="../media/image140.png"/><Relationship Id="rId37" Type="http://schemas.openxmlformats.org/officeDocument/2006/relationships/image" Target="../media/image2.svg"/><Relationship Id="rId5" Type="http://schemas.openxmlformats.org/officeDocument/2006/relationships/image" Target="../media/image46.png"/><Relationship Id="rId15" Type="http://schemas.openxmlformats.org/officeDocument/2006/relationships/image" Target="../media/image123.png"/><Relationship Id="rId23" Type="http://schemas.openxmlformats.org/officeDocument/2006/relationships/image" Target="../media/image131.png"/><Relationship Id="rId28" Type="http://schemas.openxmlformats.org/officeDocument/2006/relationships/image" Target="../media/image136.png"/><Relationship Id="rId36" Type="http://schemas.openxmlformats.org/officeDocument/2006/relationships/image" Target="../media/image1.png"/><Relationship Id="rId10" Type="http://schemas.openxmlformats.org/officeDocument/2006/relationships/image" Target="../media/image118.png"/><Relationship Id="rId19" Type="http://schemas.openxmlformats.org/officeDocument/2006/relationships/image" Target="../media/image127.png"/><Relationship Id="rId31" Type="http://schemas.openxmlformats.org/officeDocument/2006/relationships/image" Target="../media/image139.png"/><Relationship Id="rId4" Type="http://schemas.openxmlformats.org/officeDocument/2006/relationships/image" Target="../media/image85.svg"/><Relationship Id="rId9" Type="http://schemas.openxmlformats.org/officeDocument/2006/relationships/image" Target="../media/image117.png"/><Relationship Id="rId14" Type="http://schemas.openxmlformats.org/officeDocument/2006/relationships/image" Target="../media/image122.png"/><Relationship Id="rId22" Type="http://schemas.openxmlformats.org/officeDocument/2006/relationships/image" Target="../media/image130.png"/><Relationship Id="rId27" Type="http://schemas.openxmlformats.org/officeDocument/2006/relationships/image" Target="../media/image135.png"/><Relationship Id="rId30" Type="http://schemas.openxmlformats.org/officeDocument/2006/relationships/image" Target="../media/image138.png"/><Relationship Id="rId35" Type="http://schemas.openxmlformats.org/officeDocument/2006/relationships/image" Target="../media/image141.png"/><Relationship Id="rId8" Type="http://schemas.openxmlformats.org/officeDocument/2006/relationships/image" Target="../media/image45.svg"/><Relationship Id="rId3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"/>
          <p:cNvSpPr txBox="1">
            <a:spLocks noGrp="1"/>
          </p:cNvSpPr>
          <p:nvPr>
            <p:ph type="body" idx="1"/>
          </p:nvPr>
        </p:nvSpPr>
        <p:spPr>
          <a:xfrm>
            <a:off x="2565199" y="3252887"/>
            <a:ext cx="7816850" cy="1067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</a:pPr>
            <a:r>
              <a:rPr lang="iw-IL" dirty="0"/>
              <a:t>שיעור </a:t>
            </a:r>
            <a:r>
              <a:rPr lang="he-IL" dirty="0"/>
              <a:t>מתמטיקה</a:t>
            </a:r>
            <a:r>
              <a:rPr lang="iw-IL" dirty="0"/>
              <a:t> לכית</a:t>
            </a:r>
            <a:r>
              <a:rPr lang="he-IL" dirty="0" err="1"/>
              <a:t>ות</a:t>
            </a:r>
            <a:r>
              <a:rPr lang="iw-IL" dirty="0"/>
              <a:t> </a:t>
            </a:r>
            <a:r>
              <a:rPr lang="he-IL" dirty="0"/>
              <a:t>ד'-ה'</a:t>
            </a:r>
            <a:endParaRPr dirty="0"/>
          </a:p>
          <a:p>
            <a:pPr marL="0" lvl="0" indent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</a:pPr>
            <a:endParaRPr dirty="0"/>
          </a:p>
        </p:txBody>
      </p:sp>
      <p:sp>
        <p:nvSpPr>
          <p:cNvPr id="239" name="Google Shape;239;p5"/>
          <p:cNvSpPr txBox="1">
            <a:spLocks noGrp="1"/>
          </p:cNvSpPr>
          <p:nvPr>
            <p:ph type="body" idx="2"/>
          </p:nvPr>
        </p:nvSpPr>
        <p:spPr>
          <a:xfrm>
            <a:off x="2030833" y="4419771"/>
            <a:ext cx="5147207" cy="64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iw-IL" dirty="0"/>
              <a:t>נושא השיעור:</a:t>
            </a:r>
            <a:r>
              <a:rPr lang="he-IL" dirty="0"/>
              <a:t> הרחבת שברים</a:t>
            </a:r>
            <a:endParaRPr dirty="0"/>
          </a:p>
        </p:txBody>
      </p:sp>
      <p:sp>
        <p:nvSpPr>
          <p:cNvPr id="240" name="Google Shape;240;p5"/>
          <p:cNvSpPr txBox="1">
            <a:spLocks noGrp="1"/>
          </p:cNvSpPr>
          <p:nvPr>
            <p:ph type="body" idx="3"/>
          </p:nvPr>
        </p:nvSpPr>
        <p:spPr>
          <a:xfrm>
            <a:off x="416890" y="6148563"/>
            <a:ext cx="113637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iw-IL" dirty="0"/>
              <a:t>נא הצטיידו בד</a:t>
            </a:r>
            <a:r>
              <a:rPr lang="he-IL" dirty="0"/>
              <a:t>פי ממו,</a:t>
            </a:r>
            <a:r>
              <a:rPr lang="iw-IL" dirty="0"/>
              <a:t> </a:t>
            </a:r>
            <a:r>
              <a:rPr lang="he-IL" dirty="0"/>
              <a:t>דף לבן, </a:t>
            </a:r>
            <a:r>
              <a:rPr lang="iw-IL" dirty="0"/>
              <a:t>מדבקות, דפי חשבון, מספריים</a:t>
            </a:r>
            <a:r>
              <a:rPr lang="he-IL" dirty="0"/>
              <a:t>,</a:t>
            </a:r>
            <a:r>
              <a:rPr lang="iw-IL" dirty="0"/>
              <a:t> צבעים ועפרון</a:t>
            </a:r>
            <a:endParaRPr dirty="0"/>
          </a:p>
        </p:txBody>
      </p:sp>
      <p:sp>
        <p:nvSpPr>
          <p:cNvPr id="242" name="Google Shape;242;p5"/>
          <p:cNvSpPr txBox="1"/>
          <p:nvPr/>
        </p:nvSpPr>
        <p:spPr>
          <a:xfrm>
            <a:off x="2030833" y="5069128"/>
            <a:ext cx="5147207" cy="64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iw-IL" sz="3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עם המורה: </a:t>
            </a:r>
            <a:r>
              <a:rPr lang="iw-IL" sz="3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רויטל</a:t>
            </a:r>
            <a:r>
              <a:rPr lang="en-US" sz="3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e-IL" sz="3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קושלבסקי</a:t>
            </a:r>
            <a:endParaRPr sz="3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גרפיקה 1">
            <a:extLst>
              <a:ext uri="{FF2B5EF4-FFF2-40B4-BE49-F238E27FC236}">
                <a16:creationId xmlns:a16="http://schemas.microsoft.com/office/drawing/2014/main" id="{61110F9F-BBFC-411F-8CCF-D2EB07A17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06030" y="457241"/>
            <a:ext cx="2411650" cy="2213196"/>
          </a:xfrm>
          <a:prstGeom prst="rect">
            <a:avLst/>
          </a:prstGeom>
        </p:spPr>
      </p:pic>
      <p:pic>
        <p:nvPicPr>
          <p:cNvPr id="8" name="גרפיקה 7">
            <a:extLst>
              <a:ext uri="{FF2B5EF4-FFF2-40B4-BE49-F238E27FC236}">
                <a16:creationId xmlns:a16="http://schemas.microsoft.com/office/drawing/2014/main" id="{6F289576-CEC0-4354-9083-FD9611B2E1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1107933" y="3084902"/>
            <a:ext cx="1404038" cy="8356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8"/>
          <p:cNvSpPr txBox="1">
            <a:spLocks noGrp="1"/>
          </p:cNvSpPr>
          <p:nvPr>
            <p:ph type="body" idx="1"/>
          </p:nvPr>
        </p:nvSpPr>
        <p:spPr>
          <a:xfrm>
            <a:off x="838200" y="1911032"/>
            <a:ext cx="10515600" cy="3035935"/>
          </a:xfrm>
          <a:prstGeom prst="rect">
            <a:avLst/>
          </a:prstGeom>
          <a:solidFill>
            <a:schemeClr val="lt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</a:pPr>
            <a:r>
              <a:rPr lang="he-IL" dirty="0"/>
              <a:t>נסו לזהות איזה שבר מתאים לחלק הצבוע?</a:t>
            </a:r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</a:pPr>
            <a:endParaRPr dirty="0"/>
          </a:p>
        </p:txBody>
      </p:sp>
      <p:pic>
        <p:nvPicPr>
          <p:cNvPr id="4" name="גרפיקה 3">
            <a:extLst>
              <a:ext uri="{FF2B5EF4-FFF2-40B4-BE49-F238E27FC236}">
                <a16:creationId xmlns:a16="http://schemas.microsoft.com/office/drawing/2014/main" id="{B8FC25E8-35FB-4C0C-8E17-BBB633EB20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08480" y="2347318"/>
            <a:ext cx="1325254" cy="226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תיבת טקסט 13">
                <a:extLst>
                  <a:ext uri="{FF2B5EF4-FFF2-40B4-BE49-F238E27FC236}">
                    <a16:creationId xmlns:a16="http://schemas.microsoft.com/office/drawing/2014/main" id="{6D40315F-567C-4EDD-9593-D7CB2AAD1447}"/>
                  </a:ext>
                </a:extLst>
              </p:cNvPr>
              <p:cNvSpPr txBox="1"/>
              <p:nvPr/>
            </p:nvSpPr>
            <p:spPr>
              <a:xfrm>
                <a:off x="3573596" y="2728311"/>
                <a:ext cx="509087" cy="92198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4" name="תיבת טקסט 13">
                <a:extLst>
                  <a:ext uri="{FF2B5EF4-FFF2-40B4-BE49-F238E27FC236}">
                    <a16:creationId xmlns:a16="http://schemas.microsoft.com/office/drawing/2014/main" id="{6D40315F-567C-4EDD-9593-D7CB2AAD14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3596" y="2728311"/>
                <a:ext cx="509087" cy="9219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תיבת טקסט 14">
                <a:extLst>
                  <a:ext uri="{FF2B5EF4-FFF2-40B4-BE49-F238E27FC236}">
                    <a16:creationId xmlns:a16="http://schemas.microsoft.com/office/drawing/2014/main" id="{D05363BD-AAEB-4962-A8A0-1F752BD1E28C}"/>
                  </a:ext>
                </a:extLst>
              </p:cNvPr>
              <p:cNvSpPr txBox="1"/>
              <p:nvPr/>
            </p:nvSpPr>
            <p:spPr>
              <a:xfrm>
                <a:off x="2439264" y="2728311"/>
                <a:ext cx="509087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5" name="תיבת טקסט 14">
                <a:extLst>
                  <a:ext uri="{FF2B5EF4-FFF2-40B4-BE49-F238E27FC236}">
                    <a16:creationId xmlns:a16="http://schemas.microsoft.com/office/drawing/2014/main" id="{D05363BD-AAEB-4962-A8A0-1F752BD1E2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9264" y="2728311"/>
                <a:ext cx="509087" cy="92519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תיבת טקסט 15">
                <a:extLst>
                  <a:ext uri="{FF2B5EF4-FFF2-40B4-BE49-F238E27FC236}">
                    <a16:creationId xmlns:a16="http://schemas.microsoft.com/office/drawing/2014/main" id="{74529D34-F44A-415F-A7A5-1AF4AE48A3FF}"/>
                  </a:ext>
                </a:extLst>
              </p:cNvPr>
              <p:cNvSpPr txBox="1"/>
              <p:nvPr/>
            </p:nvSpPr>
            <p:spPr>
              <a:xfrm>
                <a:off x="1299321" y="2728311"/>
                <a:ext cx="509087" cy="92198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16" name="תיבת טקסט 15">
                <a:extLst>
                  <a:ext uri="{FF2B5EF4-FFF2-40B4-BE49-F238E27FC236}">
                    <a16:creationId xmlns:a16="http://schemas.microsoft.com/office/drawing/2014/main" id="{74529D34-F44A-415F-A7A5-1AF4AE48A3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9321" y="2728311"/>
                <a:ext cx="509087" cy="92198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659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8"/>
          <p:cNvSpPr txBox="1">
            <a:spLocks noGrp="1"/>
          </p:cNvSpPr>
          <p:nvPr>
            <p:ph type="body" idx="1"/>
          </p:nvPr>
        </p:nvSpPr>
        <p:spPr>
          <a:xfrm>
            <a:off x="838200" y="1911032"/>
            <a:ext cx="10515600" cy="3035935"/>
          </a:xfrm>
          <a:prstGeom prst="rect">
            <a:avLst/>
          </a:prstGeom>
          <a:solidFill>
            <a:schemeClr val="lt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</a:pPr>
            <a:r>
              <a:rPr lang="he-IL" dirty="0"/>
              <a:t>נסו לזהות איזה שבר מתאים לחלק הצבוע?</a:t>
            </a:r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</a:pP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תיבת טקסט 13">
                <a:extLst>
                  <a:ext uri="{FF2B5EF4-FFF2-40B4-BE49-F238E27FC236}">
                    <a16:creationId xmlns:a16="http://schemas.microsoft.com/office/drawing/2014/main" id="{6D40315F-567C-4EDD-9593-D7CB2AAD1447}"/>
                  </a:ext>
                </a:extLst>
              </p:cNvPr>
              <p:cNvSpPr txBox="1"/>
              <p:nvPr/>
            </p:nvSpPr>
            <p:spPr>
              <a:xfrm>
                <a:off x="3573596" y="2728311"/>
                <a:ext cx="509087" cy="92198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4" name="תיבת טקסט 13">
                <a:extLst>
                  <a:ext uri="{FF2B5EF4-FFF2-40B4-BE49-F238E27FC236}">
                    <a16:creationId xmlns:a16="http://schemas.microsoft.com/office/drawing/2014/main" id="{6D40315F-567C-4EDD-9593-D7CB2AAD14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3596" y="2728311"/>
                <a:ext cx="509087" cy="92198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תיבת טקסט 14">
                <a:extLst>
                  <a:ext uri="{FF2B5EF4-FFF2-40B4-BE49-F238E27FC236}">
                    <a16:creationId xmlns:a16="http://schemas.microsoft.com/office/drawing/2014/main" id="{D05363BD-AAEB-4962-A8A0-1F752BD1E28C}"/>
                  </a:ext>
                </a:extLst>
              </p:cNvPr>
              <p:cNvSpPr txBox="1"/>
              <p:nvPr/>
            </p:nvSpPr>
            <p:spPr>
              <a:xfrm>
                <a:off x="2439264" y="2728311"/>
                <a:ext cx="509087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5" name="תיבת טקסט 14">
                <a:extLst>
                  <a:ext uri="{FF2B5EF4-FFF2-40B4-BE49-F238E27FC236}">
                    <a16:creationId xmlns:a16="http://schemas.microsoft.com/office/drawing/2014/main" id="{D05363BD-AAEB-4962-A8A0-1F752BD1E2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9264" y="2728311"/>
                <a:ext cx="509087" cy="9251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תיבת טקסט 15">
                <a:extLst>
                  <a:ext uri="{FF2B5EF4-FFF2-40B4-BE49-F238E27FC236}">
                    <a16:creationId xmlns:a16="http://schemas.microsoft.com/office/drawing/2014/main" id="{74529D34-F44A-415F-A7A5-1AF4AE48A3FF}"/>
                  </a:ext>
                </a:extLst>
              </p:cNvPr>
              <p:cNvSpPr txBox="1"/>
              <p:nvPr/>
            </p:nvSpPr>
            <p:spPr>
              <a:xfrm>
                <a:off x="1299321" y="2728311"/>
                <a:ext cx="509087" cy="92198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16" name="תיבת טקסט 15">
                <a:extLst>
                  <a:ext uri="{FF2B5EF4-FFF2-40B4-BE49-F238E27FC236}">
                    <a16:creationId xmlns:a16="http://schemas.microsoft.com/office/drawing/2014/main" id="{74529D34-F44A-415F-A7A5-1AF4AE48A3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9321" y="2728311"/>
                <a:ext cx="509087" cy="9219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גרפיקה 2">
            <a:extLst>
              <a:ext uri="{FF2B5EF4-FFF2-40B4-BE49-F238E27FC236}">
                <a16:creationId xmlns:a16="http://schemas.microsoft.com/office/drawing/2014/main" id="{F7AD9BD0-ECF9-4F7C-86E4-3329A30CD0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08960" y="2459716"/>
            <a:ext cx="2219324" cy="221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4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8"/>
          <p:cNvSpPr txBox="1">
            <a:spLocks noGrp="1"/>
          </p:cNvSpPr>
          <p:nvPr>
            <p:ph type="body" idx="1"/>
          </p:nvPr>
        </p:nvSpPr>
        <p:spPr>
          <a:xfrm>
            <a:off x="838200" y="1911032"/>
            <a:ext cx="10515600" cy="3035935"/>
          </a:xfrm>
          <a:prstGeom prst="rect">
            <a:avLst/>
          </a:prstGeom>
          <a:solidFill>
            <a:schemeClr val="lt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</a:pPr>
            <a:r>
              <a:rPr lang="he-IL" dirty="0"/>
              <a:t>נסו לזהות איזה שבר מתאים לחלק הצבוע?</a:t>
            </a:r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</a:pP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תיבת טקסט 13">
                <a:extLst>
                  <a:ext uri="{FF2B5EF4-FFF2-40B4-BE49-F238E27FC236}">
                    <a16:creationId xmlns:a16="http://schemas.microsoft.com/office/drawing/2014/main" id="{6D40315F-567C-4EDD-9593-D7CB2AAD1447}"/>
                  </a:ext>
                </a:extLst>
              </p:cNvPr>
              <p:cNvSpPr txBox="1"/>
              <p:nvPr/>
            </p:nvSpPr>
            <p:spPr>
              <a:xfrm>
                <a:off x="3573596" y="2728311"/>
                <a:ext cx="509087" cy="92198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4" name="תיבת טקסט 13">
                <a:extLst>
                  <a:ext uri="{FF2B5EF4-FFF2-40B4-BE49-F238E27FC236}">
                    <a16:creationId xmlns:a16="http://schemas.microsoft.com/office/drawing/2014/main" id="{6D40315F-567C-4EDD-9593-D7CB2AAD14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3596" y="2728311"/>
                <a:ext cx="509087" cy="92198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תיבת טקסט 14">
                <a:extLst>
                  <a:ext uri="{FF2B5EF4-FFF2-40B4-BE49-F238E27FC236}">
                    <a16:creationId xmlns:a16="http://schemas.microsoft.com/office/drawing/2014/main" id="{D05363BD-AAEB-4962-A8A0-1F752BD1E28C}"/>
                  </a:ext>
                </a:extLst>
              </p:cNvPr>
              <p:cNvSpPr txBox="1"/>
              <p:nvPr/>
            </p:nvSpPr>
            <p:spPr>
              <a:xfrm>
                <a:off x="2439264" y="2728311"/>
                <a:ext cx="509087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5" name="תיבת טקסט 14">
                <a:extLst>
                  <a:ext uri="{FF2B5EF4-FFF2-40B4-BE49-F238E27FC236}">
                    <a16:creationId xmlns:a16="http://schemas.microsoft.com/office/drawing/2014/main" id="{D05363BD-AAEB-4962-A8A0-1F752BD1E2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9264" y="2728311"/>
                <a:ext cx="509087" cy="9251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תיבת טקסט 15">
                <a:extLst>
                  <a:ext uri="{FF2B5EF4-FFF2-40B4-BE49-F238E27FC236}">
                    <a16:creationId xmlns:a16="http://schemas.microsoft.com/office/drawing/2014/main" id="{74529D34-F44A-415F-A7A5-1AF4AE48A3FF}"/>
                  </a:ext>
                </a:extLst>
              </p:cNvPr>
              <p:cNvSpPr txBox="1"/>
              <p:nvPr/>
            </p:nvSpPr>
            <p:spPr>
              <a:xfrm>
                <a:off x="1299321" y="2728311"/>
                <a:ext cx="509087" cy="92198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16" name="תיבת טקסט 15">
                <a:extLst>
                  <a:ext uri="{FF2B5EF4-FFF2-40B4-BE49-F238E27FC236}">
                    <a16:creationId xmlns:a16="http://schemas.microsoft.com/office/drawing/2014/main" id="{74529D34-F44A-415F-A7A5-1AF4AE48A3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9321" y="2728311"/>
                <a:ext cx="509087" cy="9219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גרפיקה 1">
            <a:extLst>
              <a:ext uri="{FF2B5EF4-FFF2-40B4-BE49-F238E27FC236}">
                <a16:creationId xmlns:a16="http://schemas.microsoft.com/office/drawing/2014/main" id="{FA82680C-E8B9-47C0-8DDB-FAE3598281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43871" y="2299317"/>
            <a:ext cx="2384394" cy="238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80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87;p10">
            <a:extLst>
              <a:ext uri="{FF2B5EF4-FFF2-40B4-BE49-F238E27FC236}">
                <a16:creationId xmlns:a16="http://schemas.microsoft.com/office/drawing/2014/main" id="{F8394205-DA40-4716-A88E-47945F2D0D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94047" y="2319982"/>
            <a:ext cx="9572625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spcBef>
                <a:spcPts val="0"/>
              </a:spcBef>
            </a:pPr>
            <a:r>
              <a:rPr lang="he-IL" dirty="0"/>
              <a:t>הנסיכה רונה איבדה את היהלומים מהכתר שקיבלה.</a:t>
            </a:r>
          </a:p>
          <a:p>
            <a:pPr marL="0" lvl="0" indent="0">
              <a:spcBef>
                <a:spcPts val="0"/>
              </a:spcBef>
            </a:pPr>
            <a:r>
              <a:rPr lang="he-IL" dirty="0"/>
              <a:t>אנשים רבים חיפשו את היהלומים בכל הממלכה,</a:t>
            </a:r>
          </a:p>
          <a:p>
            <a:pPr marL="0" lvl="0" indent="0">
              <a:spcBef>
                <a:spcPts val="0"/>
              </a:spcBef>
            </a:pPr>
            <a:r>
              <a:rPr lang="he-IL" dirty="0"/>
              <a:t>הם מצאו אבנים רבות, אבל רק חלקן היו יהלומים אמיתיים.</a:t>
            </a:r>
          </a:p>
          <a:p>
            <a:pPr marL="0" lvl="0" indent="0">
              <a:spcBef>
                <a:spcPts val="0"/>
              </a:spcBef>
            </a:pPr>
            <a:r>
              <a:rPr lang="he-IL" dirty="0"/>
              <a:t>שר האוצר גילה לרונה הנסיכה שביהלומים אמיתיים בממלכה יש חותמת קטנה של חצי.</a:t>
            </a:r>
          </a:p>
          <a:p>
            <a:pPr marL="0" lvl="0" indent="0" algn="r">
              <a:spcBef>
                <a:spcPts val="0"/>
              </a:spcBef>
            </a:pPr>
            <a:endParaRPr lang="he-IL" dirty="0"/>
          </a:p>
          <a:p>
            <a:pPr marL="0" lvl="0" indent="0" algn="r">
              <a:spcBef>
                <a:spcPts val="0"/>
              </a:spcBef>
            </a:pPr>
            <a:endParaRPr lang="he-IL" dirty="0"/>
          </a:p>
          <a:p>
            <a:pPr marL="0" lvl="0" indent="0" algn="r">
              <a:spcBef>
                <a:spcPts val="0"/>
              </a:spcBef>
            </a:pPr>
            <a:endParaRPr dirty="0"/>
          </a:p>
        </p:txBody>
      </p:sp>
      <p:pic>
        <p:nvPicPr>
          <p:cNvPr id="24" name="גרפיקה 23">
            <a:extLst>
              <a:ext uri="{FF2B5EF4-FFF2-40B4-BE49-F238E27FC236}">
                <a16:creationId xmlns:a16="http://schemas.microsoft.com/office/drawing/2014/main" id="{DABF29E7-C4B5-461B-8E70-5D1245CE6A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0200" y="2751008"/>
            <a:ext cx="1342293" cy="2982874"/>
          </a:xfrm>
          <a:prstGeom prst="rect">
            <a:avLst/>
          </a:prstGeom>
        </p:spPr>
      </p:pic>
      <p:pic>
        <p:nvPicPr>
          <p:cNvPr id="28" name="גרפיקה 27">
            <a:extLst>
              <a:ext uri="{FF2B5EF4-FFF2-40B4-BE49-F238E27FC236}">
                <a16:creationId xmlns:a16="http://schemas.microsoft.com/office/drawing/2014/main" id="{1B3221B1-2977-4E4F-98E8-643A779E3F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9179" y="2232468"/>
            <a:ext cx="1342295" cy="718452"/>
          </a:xfrm>
          <a:prstGeom prst="rect">
            <a:avLst/>
          </a:prstGeom>
        </p:spPr>
      </p:pic>
      <p:pic>
        <p:nvPicPr>
          <p:cNvPr id="31" name="גרפיקה 30">
            <a:extLst>
              <a:ext uri="{FF2B5EF4-FFF2-40B4-BE49-F238E27FC236}">
                <a16:creationId xmlns:a16="http://schemas.microsoft.com/office/drawing/2014/main" id="{D1A4164C-D73F-441B-BE83-A5B494F54B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15486" y="250324"/>
            <a:ext cx="2124824" cy="11372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תיבת טקסט 31">
                <a:extLst>
                  <a:ext uri="{FF2B5EF4-FFF2-40B4-BE49-F238E27FC236}">
                    <a16:creationId xmlns:a16="http://schemas.microsoft.com/office/drawing/2014/main" id="{940EA1A7-0977-4EE1-8BB8-8230E0AD1FD9}"/>
                  </a:ext>
                </a:extLst>
              </p:cNvPr>
              <p:cNvSpPr txBox="1"/>
              <p:nvPr/>
            </p:nvSpPr>
            <p:spPr>
              <a:xfrm>
                <a:off x="3222670" y="4635775"/>
                <a:ext cx="395176" cy="576183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e-IL" sz="1800" dirty="0"/>
              </a:p>
            </p:txBody>
          </p:sp>
        </mc:Choice>
        <mc:Fallback xmlns="">
          <p:sp>
            <p:nvSpPr>
              <p:cNvPr id="32" name="תיבת טקסט 31">
                <a:extLst>
                  <a:ext uri="{FF2B5EF4-FFF2-40B4-BE49-F238E27FC236}">
                    <a16:creationId xmlns:a16="http://schemas.microsoft.com/office/drawing/2014/main" id="{940EA1A7-0977-4EE1-8BB8-8230E0AD1F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2670" y="4635775"/>
                <a:ext cx="395176" cy="5761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גרפיקה 32" descr="זכוכית מגדלת">
            <a:extLst>
              <a:ext uri="{FF2B5EF4-FFF2-40B4-BE49-F238E27FC236}">
                <a16:creationId xmlns:a16="http://schemas.microsoft.com/office/drawing/2014/main" id="{F4213424-F309-48B8-9412-11361EDE3B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37352" y="4203919"/>
            <a:ext cx="1960988" cy="1960988"/>
          </a:xfrm>
          <a:prstGeom prst="rect">
            <a:avLst/>
          </a:prstGeom>
        </p:spPr>
      </p:pic>
      <p:pic>
        <p:nvPicPr>
          <p:cNvPr id="34" name="גרפיקה 33">
            <a:extLst>
              <a:ext uri="{FF2B5EF4-FFF2-40B4-BE49-F238E27FC236}">
                <a16:creationId xmlns:a16="http://schemas.microsoft.com/office/drawing/2014/main" id="{78B1232B-C224-441D-B484-4CA613124F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013007">
            <a:off x="5030715" y="5830315"/>
            <a:ext cx="485958" cy="431356"/>
          </a:xfrm>
          <a:prstGeom prst="rect">
            <a:avLst/>
          </a:prstGeom>
        </p:spPr>
      </p:pic>
      <p:pic>
        <p:nvPicPr>
          <p:cNvPr id="35" name="גרפיקה 34">
            <a:extLst>
              <a:ext uri="{FF2B5EF4-FFF2-40B4-BE49-F238E27FC236}">
                <a16:creationId xmlns:a16="http://schemas.microsoft.com/office/drawing/2014/main" id="{96212099-9255-48C6-9978-D0F802EC6B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597289">
            <a:off x="6060938" y="6079243"/>
            <a:ext cx="485958" cy="431356"/>
          </a:xfrm>
          <a:prstGeom prst="rect">
            <a:avLst/>
          </a:prstGeom>
        </p:spPr>
      </p:pic>
      <p:pic>
        <p:nvPicPr>
          <p:cNvPr id="36" name="גרפיקה 35">
            <a:extLst>
              <a:ext uri="{FF2B5EF4-FFF2-40B4-BE49-F238E27FC236}">
                <a16:creationId xmlns:a16="http://schemas.microsoft.com/office/drawing/2014/main" id="{15C1B1AD-6084-4654-8417-8DF3B36070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260601">
            <a:off x="1536022" y="5757538"/>
            <a:ext cx="485958" cy="431356"/>
          </a:xfrm>
          <a:prstGeom prst="rect">
            <a:avLst/>
          </a:prstGeom>
        </p:spPr>
      </p:pic>
      <p:pic>
        <p:nvPicPr>
          <p:cNvPr id="37" name="גרפיקה 36">
            <a:extLst>
              <a:ext uri="{FF2B5EF4-FFF2-40B4-BE49-F238E27FC236}">
                <a16:creationId xmlns:a16="http://schemas.microsoft.com/office/drawing/2014/main" id="{42EC6CF1-4E1A-4F93-8672-559EEE8970A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363139">
            <a:off x="9941289" y="5178866"/>
            <a:ext cx="485958" cy="425896"/>
          </a:xfrm>
          <a:prstGeom prst="rect">
            <a:avLst/>
          </a:prstGeom>
        </p:spPr>
      </p:pic>
      <p:pic>
        <p:nvPicPr>
          <p:cNvPr id="38" name="גרפיקה 37">
            <a:extLst>
              <a:ext uri="{FF2B5EF4-FFF2-40B4-BE49-F238E27FC236}">
                <a16:creationId xmlns:a16="http://schemas.microsoft.com/office/drawing/2014/main" id="{AC622F33-4E10-47B0-92FF-05B73D77348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20181369">
            <a:off x="7221590" y="5177501"/>
            <a:ext cx="483228" cy="428626"/>
          </a:xfrm>
          <a:prstGeom prst="rect">
            <a:avLst/>
          </a:prstGeom>
        </p:spPr>
      </p:pic>
      <p:pic>
        <p:nvPicPr>
          <p:cNvPr id="39" name="גרפיקה 38">
            <a:extLst>
              <a:ext uri="{FF2B5EF4-FFF2-40B4-BE49-F238E27FC236}">
                <a16:creationId xmlns:a16="http://schemas.microsoft.com/office/drawing/2014/main" id="{66648627-F84F-4888-B589-7380214603C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1597289">
            <a:off x="7158997" y="6334681"/>
            <a:ext cx="345232" cy="306442"/>
          </a:xfrm>
          <a:prstGeom prst="rect">
            <a:avLst/>
          </a:prstGeom>
        </p:spPr>
      </p:pic>
      <p:pic>
        <p:nvPicPr>
          <p:cNvPr id="40" name="גרפיקה 39">
            <a:extLst>
              <a:ext uri="{FF2B5EF4-FFF2-40B4-BE49-F238E27FC236}">
                <a16:creationId xmlns:a16="http://schemas.microsoft.com/office/drawing/2014/main" id="{6501FC26-6D21-4A4F-B6B4-666EB947E98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19409736">
            <a:off x="3119657" y="5997330"/>
            <a:ext cx="345232" cy="306442"/>
          </a:xfrm>
          <a:prstGeom prst="rect">
            <a:avLst/>
          </a:prstGeom>
        </p:spPr>
      </p:pic>
      <p:sp>
        <p:nvSpPr>
          <p:cNvPr id="30" name="כותרת 29">
            <a:extLst>
              <a:ext uri="{FF2B5EF4-FFF2-40B4-BE49-F238E27FC236}">
                <a16:creationId xmlns:a16="http://schemas.microsoft.com/office/drawing/2014/main" id="{7136DA48-9F1A-4544-A4DF-75138A8BC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9555" y="480914"/>
            <a:ext cx="8280000" cy="748145"/>
          </a:xfrm>
        </p:spPr>
        <p:txBody>
          <a:bodyPr/>
          <a:lstStyle/>
          <a:p>
            <a:r>
              <a:rPr lang="he-IL" dirty="0"/>
              <a:t>ה                 של הנסיכה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תיבת טקסט 1">
                <a:extLst>
                  <a:ext uri="{FF2B5EF4-FFF2-40B4-BE49-F238E27FC236}">
                    <a16:creationId xmlns:a16="http://schemas.microsoft.com/office/drawing/2014/main" id="{B68A791C-E83A-4C97-8FC6-FAE3EF4A1696}"/>
                  </a:ext>
                </a:extLst>
              </p:cNvPr>
              <p:cNvSpPr txBox="1"/>
              <p:nvPr/>
            </p:nvSpPr>
            <p:spPr>
              <a:xfrm>
                <a:off x="2323506" y="3405605"/>
                <a:ext cx="741437" cy="92198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he-IL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700" dirty="0"/>
              </a:p>
            </p:txBody>
          </p:sp>
        </mc:Choice>
        <mc:Fallback xmlns="">
          <p:sp>
            <p:nvSpPr>
              <p:cNvPr id="2" name="תיבת טקסט 1">
                <a:extLst>
                  <a:ext uri="{FF2B5EF4-FFF2-40B4-BE49-F238E27FC236}">
                    <a16:creationId xmlns:a16="http://schemas.microsoft.com/office/drawing/2014/main" id="{B68A791C-E83A-4C97-8FC6-FAE3EF4A16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3506" y="3405605"/>
                <a:ext cx="741437" cy="92198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תיבת טקסט 5">
                <a:extLst>
                  <a:ext uri="{FF2B5EF4-FFF2-40B4-BE49-F238E27FC236}">
                    <a16:creationId xmlns:a16="http://schemas.microsoft.com/office/drawing/2014/main" id="{12095240-884F-4F77-8984-8B81E53CC326}"/>
                  </a:ext>
                </a:extLst>
              </p:cNvPr>
              <p:cNvSpPr txBox="1"/>
              <p:nvPr/>
            </p:nvSpPr>
            <p:spPr>
              <a:xfrm>
                <a:off x="3595674" y="3402551"/>
                <a:ext cx="741437" cy="92198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he-IL" sz="3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he-IL" sz="700" dirty="0"/>
              </a:p>
            </p:txBody>
          </p:sp>
        </mc:Choice>
        <mc:Fallback xmlns="">
          <p:sp>
            <p:nvSpPr>
              <p:cNvPr id="6" name="תיבת טקסט 5">
                <a:extLst>
                  <a:ext uri="{FF2B5EF4-FFF2-40B4-BE49-F238E27FC236}">
                    <a16:creationId xmlns:a16="http://schemas.microsoft.com/office/drawing/2014/main" id="{12095240-884F-4F77-8984-8B81E53CC3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5674" y="3402551"/>
                <a:ext cx="741437" cy="9219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תיבת טקסט 6">
                <a:extLst>
                  <a:ext uri="{FF2B5EF4-FFF2-40B4-BE49-F238E27FC236}">
                    <a16:creationId xmlns:a16="http://schemas.microsoft.com/office/drawing/2014/main" id="{00A669AD-64DE-41DB-A202-2D21DFA5C14B}"/>
                  </a:ext>
                </a:extLst>
              </p:cNvPr>
              <p:cNvSpPr txBox="1"/>
              <p:nvPr/>
            </p:nvSpPr>
            <p:spPr>
              <a:xfrm>
                <a:off x="5051962" y="3402551"/>
                <a:ext cx="741437" cy="92198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he-IL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700" dirty="0"/>
              </a:p>
            </p:txBody>
          </p:sp>
        </mc:Choice>
        <mc:Fallback xmlns="">
          <p:sp>
            <p:nvSpPr>
              <p:cNvPr id="7" name="תיבת טקסט 6">
                <a:extLst>
                  <a:ext uri="{FF2B5EF4-FFF2-40B4-BE49-F238E27FC236}">
                    <a16:creationId xmlns:a16="http://schemas.microsoft.com/office/drawing/2014/main" id="{00A669AD-64DE-41DB-A202-2D21DFA5C1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1962" y="3402551"/>
                <a:ext cx="741437" cy="9219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תיבת טקסט 7">
                <a:extLst>
                  <a:ext uri="{FF2B5EF4-FFF2-40B4-BE49-F238E27FC236}">
                    <a16:creationId xmlns:a16="http://schemas.microsoft.com/office/drawing/2014/main" id="{A5832637-86E1-4215-BC2A-F1ACD4BFDF91}"/>
                  </a:ext>
                </a:extLst>
              </p:cNvPr>
              <p:cNvSpPr txBox="1"/>
              <p:nvPr/>
            </p:nvSpPr>
            <p:spPr>
              <a:xfrm>
                <a:off x="6480153" y="3383891"/>
                <a:ext cx="741437" cy="93198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he-IL" sz="3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he-IL" sz="700" dirty="0"/>
              </a:p>
            </p:txBody>
          </p:sp>
        </mc:Choice>
        <mc:Fallback xmlns="">
          <p:sp>
            <p:nvSpPr>
              <p:cNvPr id="8" name="תיבת טקסט 7">
                <a:extLst>
                  <a:ext uri="{FF2B5EF4-FFF2-40B4-BE49-F238E27FC236}">
                    <a16:creationId xmlns:a16="http://schemas.microsoft.com/office/drawing/2014/main" id="{A5832637-86E1-4215-BC2A-F1ACD4BFDF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0153" y="3383891"/>
                <a:ext cx="741437" cy="9319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תיבת טקסט 8">
                <a:extLst>
                  <a:ext uri="{FF2B5EF4-FFF2-40B4-BE49-F238E27FC236}">
                    <a16:creationId xmlns:a16="http://schemas.microsoft.com/office/drawing/2014/main" id="{BAF1553C-EE13-4C9E-9BFB-BF802D9D57B5}"/>
                  </a:ext>
                </a:extLst>
              </p:cNvPr>
              <p:cNvSpPr txBox="1"/>
              <p:nvPr/>
            </p:nvSpPr>
            <p:spPr>
              <a:xfrm>
                <a:off x="7759295" y="3402551"/>
                <a:ext cx="741437" cy="92198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he-IL" sz="32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he-IL" sz="700" dirty="0"/>
              </a:p>
            </p:txBody>
          </p:sp>
        </mc:Choice>
        <mc:Fallback xmlns="">
          <p:sp>
            <p:nvSpPr>
              <p:cNvPr id="9" name="תיבת טקסט 8">
                <a:extLst>
                  <a:ext uri="{FF2B5EF4-FFF2-40B4-BE49-F238E27FC236}">
                    <a16:creationId xmlns:a16="http://schemas.microsoft.com/office/drawing/2014/main" id="{BAF1553C-EE13-4C9E-9BFB-BF802D9D57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9295" y="3402551"/>
                <a:ext cx="741437" cy="92198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תיבת טקסט 9">
                <a:extLst>
                  <a:ext uri="{FF2B5EF4-FFF2-40B4-BE49-F238E27FC236}">
                    <a16:creationId xmlns:a16="http://schemas.microsoft.com/office/drawing/2014/main" id="{D4B7E88F-40B7-4483-9CF0-806979C6D0A6}"/>
                  </a:ext>
                </a:extLst>
              </p:cNvPr>
              <p:cNvSpPr txBox="1"/>
              <p:nvPr/>
            </p:nvSpPr>
            <p:spPr>
              <a:xfrm>
                <a:off x="9173008" y="3418395"/>
                <a:ext cx="741437" cy="92198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num>
                        <m:den>
                          <m:r>
                            <a:rPr lang="he-IL" sz="3200" b="0" i="1" smtClean="0">
                              <a:latin typeface="Cambria Math" panose="02040503050406030204" pitchFamily="18" charset="0"/>
                            </a:rPr>
                            <m:t>80</m:t>
                          </m:r>
                        </m:den>
                      </m:f>
                    </m:oMath>
                  </m:oMathPara>
                </a14:m>
                <a:endParaRPr lang="he-IL" sz="700" dirty="0"/>
              </a:p>
            </p:txBody>
          </p:sp>
        </mc:Choice>
        <mc:Fallback xmlns="">
          <p:sp>
            <p:nvSpPr>
              <p:cNvPr id="10" name="תיבת טקסט 9">
                <a:extLst>
                  <a:ext uri="{FF2B5EF4-FFF2-40B4-BE49-F238E27FC236}">
                    <a16:creationId xmlns:a16="http://schemas.microsoft.com/office/drawing/2014/main" id="{D4B7E88F-40B7-4483-9CF0-806979C6D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3008" y="3418395"/>
                <a:ext cx="741437" cy="92198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תיבת טקסט 10">
                <a:extLst>
                  <a:ext uri="{FF2B5EF4-FFF2-40B4-BE49-F238E27FC236}">
                    <a16:creationId xmlns:a16="http://schemas.microsoft.com/office/drawing/2014/main" id="{460564CE-88BE-4CB6-BE5B-DEEE39CE7A0F}"/>
                  </a:ext>
                </a:extLst>
              </p:cNvPr>
              <p:cNvSpPr txBox="1"/>
              <p:nvPr/>
            </p:nvSpPr>
            <p:spPr>
              <a:xfrm>
                <a:off x="10586721" y="3418395"/>
                <a:ext cx="741437" cy="92198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he-IL" sz="3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he-IL" sz="700" dirty="0"/>
              </a:p>
            </p:txBody>
          </p:sp>
        </mc:Choice>
        <mc:Fallback xmlns="">
          <p:sp>
            <p:nvSpPr>
              <p:cNvPr id="11" name="תיבת טקסט 10">
                <a:extLst>
                  <a:ext uri="{FF2B5EF4-FFF2-40B4-BE49-F238E27FC236}">
                    <a16:creationId xmlns:a16="http://schemas.microsoft.com/office/drawing/2014/main" id="{460564CE-88BE-4CB6-BE5B-DEEE39CE7A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6721" y="3418395"/>
                <a:ext cx="741437" cy="92198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גרפיקה 14">
            <a:extLst>
              <a:ext uri="{FF2B5EF4-FFF2-40B4-BE49-F238E27FC236}">
                <a16:creationId xmlns:a16="http://schemas.microsoft.com/office/drawing/2014/main" id="{A2BB6F29-E1F9-45BA-A3F6-99B2865C9A4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1805"/>
          <a:stretch/>
        </p:blipFill>
        <p:spPr>
          <a:xfrm>
            <a:off x="1969760" y="1672903"/>
            <a:ext cx="9577572" cy="1612086"/>
          </a:xfrm>
          <a:prstGeom prst="rect">
            <a:avLst/>
          </a:prstGeom>
        </p:spPr>
      </p:pic>
      <p:sp>
        <p:nvSpPr>
          <p:cNvPr id="26" name="Google Shape;287;p10">
            <a:extLst>
              <a:ext uri="{FF2B5EF4-FFF2-40B4-BE49-F238E27FC236}">
                <a16:creationId xmlns:a16="http://schemas.microsoft.com/office/drawing/2014/main" id="{F8394205-DA40-4716-A88E-47945F2D0D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755533" y="4599585"/>
            <a:ext cx="9572625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>
              <a:spcBef>
                <a:spcPts val="0"/>
              </a:spcBef>
            </a:pPr>
            <a:r>
              <a:rPr lang="he-IL" dirty="0"/>
              <a:t>בואו נגלה יחד את היהלומים האמיתיים לכתר של הנסיכה.</a:t>
            </a:r>
          </a:p>
          <a:p>
            <a:pPr marL="0" indent="0" algn="r">
              <a:spcBef>
                <a:spcPts val="0"/>
              </a:spcBef>
            </a:pPr>
            <a:r>
              <a:rPr lang="he-IL" dirty="0"/>
              <a:t>מצאו מתוך הרשימה שברים ששווים לחצי. </a:t>
            </a:r>
          </a:p>
          <a:p>
            <a:pPr marL="0" indent="0" algn="r">
              <a:spcBef>
                <a:spcPts val="0"/>
              </a:spcBef>
            </a:pPr>
            <a:r>
              <a:rPr lang="he-IL" dirty="0"/>
              <a:t>העתיקו אותם על דף.</a:t>
            </a:r>
          </a:p>
          <a:p>
            <a:pPr marL="0" lvl="0" indent="0" algn="r">
              <a:spcBef>
                <a:spcPts val="0"/>
              </a:spcBef>
            </a:pPr>
            <a:endParaRPr dirty="0">
              <a:solidFill>
                <a:srgbClr val="FF0000"/>
              </a:solidFill>
            </a:endParaRPr>
          </a:p>
        </p:txBody>
      </p:sp>
      <p:pic>
        <p:nvPicPr>
          <p:cNvPr id="24" name="גרפיקה 23">
            <a:extLst>
              <a:ext uri="{FF2B5EF4-FFF2-40B4-BE49-F238E27FC236}">
                <a16:creationId xmlns:a16="http://schemas.microsoft.com/office/drawing/2014/main" id="{DABF29E7-C4B5-461B-8E70-5D1245CE6A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03772" y="3785759"/>
            <a:ext cx="848797" cy="1886216"/>
          </a:xfrm>
          <a:prstGeom prst="rect">
            <a:avLst/>
          </a:prstGeom>
        </p:spPr>
      </p:pic>
      <p:pic>
        <p:nvPicPr>
          <p:cNvPr id="28" name="גרפיקה 27">
            <a:extLst>
              <a:ext uri="{FF2B5EF4-FFF2-40B4-BE49-F238E27FC236}">
                <a16:creationId xmlns:a16="http://schemas.microsoft.com/office/drawing/2014/main" id="{1B3221B1-2977-4E4F-98E8-643A779E3F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53460" y="3429000"/>
            <a:ext cx="848798" cy="454312"/>
          </a:xfrm>
          <a:prstGeom prst="rect">
            <a:avLst/>
          </a:prstGeom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60F394E5-23BE-43EF-B4BD-C9EF81AEB075}"/>
              </a:ext>
            </a:extLst>
          </p:cNvPr>
          <p:cNvSpPr/>
          <p:nvPr/>
        </p:nvSpPr>
        <p:spPr>
          <a:xfrm>
            <a:off x="7552636" y="434062"/>
            <a:ext cx="39821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מחפשים את היהלום</a:t>
            </a:r>
          </a:p>
        </p:txBody>
      </p:sp>
    </p:spTree>
    <p:extLst>
      <p:ext uri="{BB962C8B-B14F-4D97-AF65-F5344CB8AC3E}">
        <p14:creationId xmlns:p14="http://schemas.microsoft.com/office/powerpoint/2010/main" val="28452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תיבת טקסט 1">
                <a:extLst>
                  <a:ext uri="{FF2B5EF4-FFF2-40B4-BE49-F238E27FC236}">
                    <a16:creationId xmlns:a16="http://schemas.microsoft.com/office/drawing/2014/main" id="{B68A791C-E83A-4C97-8FC6-FAE3EF4A1696}"/>
                  </a:ext>
                </a:extLst>
              </p:cNvPr>
              <p:cNvSpPr txBox="1"/>
              <p:nvPr/>
            </p:nvSpPr>
            <p:spPr>
              <a:xfrm>
                <a:off x="2323506" y="3405605"/>
                <a:ext cx="741437" cy="92198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he-IL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700" dirty="0"/>
              </a:p>
            </p:txBody>
          </p:sp>
        </mc:Choice>
        <mc:Fallback xmlns="">
          <p:sp>
            <p:nvSpPr>
              <p:cNvPr id="2" name="תיבת טקסט 1">
                <a:extLst>
                  <a:ext uri="{FF2B5EF4-FFF2-40B4-BE49-F238E27FC236}">
                    <a16:creationId xmlns:a16="http://schemas.microsoft.com/office/drawing/2014/main" id="{B68A791C-E83A-4C97-8FC6-FAE3EF4A16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3506" y="3405605"/>
                <a:ext cx="741437" cy="92198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תיבת טקסט 5">
                <a:extLst>
                  <a:ext uri="{FF2B5EF4-FFF2-40B4-BE49-F238E27FC236}">
                    <a16:creationId xmlns:a16="http://schemas.microsoft.com/office/drawing/2014/main" id="{12095240-884F-4F77-8984-8B81E53CC326}"/>
                  </a:ext>
                </a:extLst>
              </p:cNvPr>
              <p:cNvSpPr txBox="1"/>
              <p:nvPr/>
            </p:nvSpPr>
            <p:spPr>
              <a:xfrm>
                <a:off x="3595674" y="3402551"/>
                <a:ext cx="741437" cy="92198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he-IL" sz="3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he-IL" sz="700" dirty="0"/>
              </a:p>
            </p:txBody>
          </p:sp>
        </mc:Choice>
        <mc:Fallback xmlns="">
          <p:sp>
            <p:nvSpPr>
              <p:cNvPr id="6" name="תיבת טקסט 5">
                <a:extLst>
                  <a:ext uri="{FF2B5EF4-FFF2-40B4-BE49-F238E27FC236}">
                    <a16:creationId xmlns:a16="http://schemas.microsoft.com/office/drawing/2014/main" id="{12095240-884F-4F77-8984-8B81E53CC3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5674" y="3402551"/>
                <a:ext cx="741437" cy="9219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תיבת טקסט 6">
                <a:extLst>
                  <a:ext uri="{FF2B5EF4-FFF2-40B4-BE49-F238E27FC236}">
                    <a16:creationId xmlns:a16="http://schemas.microsoft.com/office/drawing/2014/main" id="{00A669AD-64DE-41DB-A202-2D21DFA5C14B}"/>
                  </a:ext>
                </a:extLst>
              </p:cNvPr>
              <p:cNvSpPr txBox="1"/>
              <p:nvPr/>
            </p:nvSpPr>
            <p:spPr>
              <a:xfrm>
                <a:off x="5051962" y="3402551"/>
                <a:ext cx="741437" cy="92198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he-IL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700" dirty="0"/>
              </a:p>
            </p:txBody>
          </p:sp>
        </mc:Choice>
        <mc:Fallback xmlns="">
          <p:sp>
            <p:nvSpPr>
              <p:cNvPr id="7" name="תיבת טקסט 6">
                <a:extLst>
                  <a:ext uri="{FF2B5EF4-FFF2-40B4-BE49-F238E27FC236}">
                    <a16:creationId xmlns:a16="http://schemas.microsoft.com/office/drawing/2014/main" id="{00A669AD-64DE-41DB-A202-2D21DFA5C1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1962" y="3402551"/>
                <a:ext cx="741437" cy="9219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תיבת טקסט 7">
                <a:extLst>
                  <a:ext uri="{FF2B5EF4-FFF2-40B4-BE49-F238E27FC236}">
                    <a16:creationId xmlns:a16="http://schemas.microsoft.com/office/drawing/2014/main" id="{A5832637-86E1-4215-BC2A-F1ACD4BFDF91}"/>
                  </a:ext>
                </a:extLst>
              </p:cNvPr>
              <p:cNvSpPr txBox="1"/>
              <p:nvPr/>
            </p:nvSpPr>
            <p:spPr>
              <a:xfrm>
                <a:off x="6480153" y="3383891"/>
                <a:ext cx="741437" cy="93198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he-IL" sz="3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he-IL" sz="700" dirty="0"/>
              </a:p>
            </p:txBody>
          </p:sp>
        </mc:Choice>
        <mc:Fallback xmlns="">
          <p:sp>
            <p:nvSpPr>
              <p:cNvPr id="8" name="תיבת טקסט 7">
                <a:extLst>
                  <a:ext uri="{FF2B5EF4-FFF2-40B4-BE49-F238E27FC236}">
                    <a16:creationId xmlns:a16="http://schemas.microsoft.com/office/drawing/2014/main" id="{A5832637-86E1-4215-BC2A-F1ACD4BFDF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0153" y="3383891"/>
                <a:ext cx="741437" cy="9319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תיבת טקסט 8">
                <a:extLst>
                  <a:ext uri="{FF2B5EF4-FFF2-40B4-BE49-F238E27FC236}">
                    <a16:creationId xmlns:a16="http://schemas.microsoft.com/office/drawing/2014/main" id="{BAF1553C-EE13-4C9E-9BFB-BF802D9D57B5}"/>
                  </a:ext>
                </a:extLst>
              </p:cNvPr>
              <p:cNvSpPr txBox="1"/>
              <p:nvPr/>
            </p:nvSpPr>
            <p:spPr>
              <a:xfrm>
                <a:off x="7759295" y="3402551"/>
                <a:ext cx="741437" cy="92198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he-IL" sz="32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he-IL" sz="700" dirty="0"/>
              </a:p>
            </p:txBody>
          </p:sp>
        </mc:Choice>
        <mc:Fallback xmlns="">
          <p:sp>
            <p:nvSpPr>
              <p:cNvPr id="9" name="תיבת טקסט 8">
                <a:extLst>
                  <a:ext uri="{FF2B5EF4-FFF2-40B4-BE49-F238E27FC236}">
                    <a16:creationId xmlns:a16="http://schemas.microsoft.com/office/drawing/2014/main" id="{BAF1553C-EE13-4C9E-9BFB-BF802D9D57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9295" y="3402551"/>
                <a:ext cx="741437" cy="92198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תיבת טקסט 9">
                <a:extLst>
                  <a:ext uri="{FF2B5EF4-FFF2-40B4-BE49-F238E27FC236}">
                    <a16:creationId xmlns:a16="http://schemas.microsoft.com/office/drawing/2014/main" id="{D4B7E88F-40B7-4483-9CF0-806979C6D0A6}"/>
                  </a:ext>
                </a:extLst>
              </p:cNvPr>
              <p:cNvSpPr txBox="1"/>
              <p:nvPr/>
            </p:nvSpPr>
            <p:spPr>
              <a:xfrm>
                <a:off x="9173008" y="3418395"/>
                <a:ext cx="741437" cy="92198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num>
                        <m:den>
                          <m:r>
                            <a:rPr lang="he-IL" sz="3200" b="0" i="1" smtClean="0">
                              <a:latin typeface="Cambria Math" panose="02040503050406030204" pitchFamily="18" charset="0"/>
                            </a:rPr>
                            <m:t>80</m:t>
                          </m:r>
                        </m:den>
                      </m:f>
                    </m:oMath>
                  </m:oMathPara>
                </a14:m>
                <a:endParaRPr lang="he-IL" sz="700" dirty="0"/>
              </a:p>
            </p:txBody>
          </p:sp>
        </mc:Choice>
        <mc:Fallback xmlns="">
          <p:sp>
            <p:nvSpPr>
              <p:cNvPr id="10" name="תיבת טקסט 9">
                <a:extLst>
                  <a:ext uri="{FF2B5EF4-FFF2-40B4-BE49-F238E27FC236}">
                    <a16:creationId xmlns:a16="http://schemas.microsoft.com/office/drawing/2014/main" id="{D4B7E88F-40B7-4483-9CF0-806979C6D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3008" y="3418395"/>
                <a:ext cx="741437" cy="92198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תיבת טקסט 10">
                <a:extLst>
                  <a:ext uri="{FF2B5EF4-FFF2-40B4-BE49-F238E27FC236}">
                    <a16:creationId xmlns:a16="http://schemas.microsoft.com/office/drawing/2014/main" id="{460564CE-88BE-4CB6-BE5B-DEEE39CE7A0F}"/>
                  </a:ext>
                </a:extLst>
              </p:cNvPr>
              <p:cNvSpPr txBox="1"/>
              <p:nvPr/>
            </p:nvSpPr>
            <p:spPr>
              <a:xfrm>
                <a:off x="10586721" y="3418395"/>
                <a:ext cx="741437" cy="92198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he-IL" sz="3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he-IL" sz="700" dirty="0"/>
              </a:p>
            </p:txBody>
          </p:sp>
        </mc:Choice>
        <mc:Fallback xmlns="">
          <p:sp>
            <p:nvSpPr>
              <p:cNvPr id="11" name="תיבת טקסט 10">
                <a:extLst>
                  <a:ext uri="{FF2B5EF4-FFF2-40B4-BE49-F238E27FC236}">
                    <a16:creationId xmlns:a16="http://schemas.microsoft.com/office/drawing/2014/main" id="{460564CE-88BE-4CB6-BE5B-DEEE39CE7A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6721" y="3418395"/>
                <a:ext cx="741437" cy="92198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גרפיקה 14">
            <a:extLst>
              <a:ext uri="{FF2B5EF4-FFF2-40B4-BE49-F238E27FC236}">
                <a16:creationId xmlns:a16="http://schemas.microsoft.com/office/drawing/2014/main" id="{A2BB6F29-E1F9-45BA-A3F6-99B2865C9A4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1805"/>
          <a:stretch/>
        </p:blipFill>
        <p:spPr>
          <a:xfrm>
            <a:off x="1951653" y="1604847"/>
            <a:ext cx="9577572" cy="1612086"/>
          </a:xfrm>
          <a:prstGeom prst="rect">
            <a:avLst/>
          </a:prstGeom>
        </p:spPr>
      </p:pic>
      <p:sp>
        <p:nvSpPr>
          <p:cNvPr id="26" name="Google Shape;287;p10">
            <a:extLst>
              <a:ext uri="{FF2B5EF4-FFF2-40B4-BE49-F238E27FC236}">
                <a16:creationId xmlns:a16="http://schemas.microsoft.com/office/drawing/2014/main" id="{F8394205-DA40-4716-A88E-47945F2D0D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77553" y="7635793"/>
            <a:ext cx="11836893" cy="3826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>
              <a:spcBef>
                <a:spcPts val="0"/>
              </a:spcBef>
            </a:pPr>
            <a:r>
              <a:rPr lang="he-IL" sz="3200" dirty="0">
                <a:solidFill>
                  <a:srgbClr val="FF0000"/>
                </a:solidFill>
              </a:rPr>
              <a:t>בואו נבדוק ביחד אם מצאתם נכונה את השברים והיהלומים המתאימים.</a:t>
            </a:r>
          </a:p>
        </p:txBody>
      </p:sp>
      <p:pic>
        <p:nvPicPr>
          <p:cNvPr id="3" name="גרפיקה 2">
            <a:extLst>
              <a:ext uri="{FF2B5EF4-FFF2-40B4-BE49-F238E27FC236}">
                <a16:creationId xmlns:a16="http://schemas.microsoft.com/office/drawing/2014/main" id="{4BDEE104-7DAA-4D3F-9028-9C12F3F285B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635391" y="4543425"/>
            <a:ext cx="4324350" cy="2314575"/>
          </a:xfrm>
          <a:prstGeom prst="rect">
            <a:avLst/>
          </a:prstGeom>
        </p:spPr>
      </p:pic>
      <p:pic>
        <p:nvPicPr>
          <p:cNvPr id="4" name="גרפיקה 3">
            <a:extLst>
              <a:ext uri="{FF2B5EF4-FFF2-40B4-BE49-F238E27FC236}">
                <a16:creationId xmlns:a16="http://schemas.microsoft.com/office/drawing/2014/main" id="{9BAE9B65-996C-482E-A6A8-C1B9535515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574064" y="6095087"/>
            <a:ext cx="485958" cy="431356"/>
          </a:xfrm>
          <a:prstGeom prst="rect">
            <a:avLst/>
          </a:prstGeom>
        </p:spPr>
      </p:pic>
      <p:pic>
        <p:nvPicPr>
          <p:cNvPr id="5" name="גרפיקה 4">
            <a:extLst>
              <a:ext uri="{FF2B5EF4-FFF2-40B4-BE49-F238E27FC236}">
                <a16:creationId xmlns:a16="http://schemas.microsoft.com/office/drawing/2014/main" id="{A8A47547-E59B-424E-A694-8B44BEAF33B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060938" y="6079243"/>
            <a:ext cx="485958" cy="431356"/>
          </a:xfrm>
          <a:prstGeom prst="rect">
            <a:avLst/>
          </a:prstGeom>
        </p:spPr>
      </p:pic>
      <p:pic>
        <p:nvPicPr>
          <p:cNvPr id="13" name="גרפיקה 12">
            <a:extLst>
              <a:ext uri="{FF2B5EF4-FFF2-40B4-BE49-F238E27FC236}">
                <a16:creationId xmlns:a16="http://schemas.microsoft.com/office/drawing/2014/main" id="{3E1BD306-49AB-4FB7-AE61-121ADCC7B05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590137" y="6084939"/>
            <a:ext cx="485958" cy="431356"/>
          </a:xfrm>
          <a:prstGeom prst="rect">
            <a:avLst/>
          </a:prstGeom>
        </p:spPr>
      </p:pic>
      <p:pic>
        <p:nvPicPr>
          <p:cNvPr id="14" name="גרפיקה 13">
            <a:extLst>
              <a:ext uri="{FF2B5EF4-FFF2-40B4-BE49-F238E27FC236}">
                <a16:creationId xmlns:a16="http://schemas.microsoft.com/office/drawing/2014/main" id="{E182E587-B399-4B86-9A21-9F9640EEB0D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118190" y="6114357"/>
            <a:ext cx="485958" cy="425896"/>
          </a:xfrm>
          <a:prstGeom prst="rect">
            <a:avLst/>
          </a:prstGeom>
        </p:spPr>
      </p:pic>
      <p:pic>
        <p:nvPicPr>
          <p:cNvPr id="16" name="גרפיקה 15">
            <a:extLst>
              <a:ext uri="{FF2B5EF4-FFF2-40B4-BE49-F238E27FC236}">
                <a16:creationId xmlns:a16="http://schemas.microsoft.com/office/drawing/2014/main" id="{ECD5C42C-8788-43D2-8676-6F1B691DA35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595627" y="6145287"/>
            <a:ext cx="483228" cy="428626"/>
          </a:xfrm>
          <a:prstGeom prst="rect">
            <a:avLst/>
          </a:prstGeom>
        </p:spPr>
      </p:pic>
      <p:pic>
        <p:nvPicPr>
          <p:cNvPr id="20" name="גרפיקה 19" descr="זכוכית מגדלת">
            <a:extLst>
              <a:ext uri="{FF2B5EF4-FFF2-40B4-BE49-F238E27FC236}">
                <a16:creationId xmlns:a16="http://schemas.microsoft.com/office/drawing/2014/main" id="{348E5DB0-794B-4750-B4DC-3D75F33C1C0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 rot="16200000">
            <a:off x="1900329" y="2728642"/>
            <a:ext cx="1960988" cy="1960988"/>
          </a:xfrm>
          <a:prstGeom prst="rect">
            <a:avLst/>
          </a:prstGeom>
        </p:spPr>
      </p:pic>
      <p:sp>
        <p:nvSpPr>
          <p:cNvPr id="23" name="כותרת 22">
            <a:extLst>
              <a:ext uri="{FF2B5EF4-FFF2-40B4-BE49-F238E27FC236}">
                <a16:creationId xmlns:a16="http://schemas.microsoft.com/office/drawing/2014/main" id="{12A4BFA9-3401-41C0-9771-D1D7D067E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מוצאים את היהלומים</a:t>
            </a:r>
          </a:p>
        </p:txBody>
      </p:sp>
    </p:spTree>
    <p:extLst>
      <p:ext uri="{BB962C8B-B14F-4D97-AF65-F5344CB8AC3E}">
        <p14:creationId xmlns:p14="http://schemas.microsoft.com/office/powerpoint/2010/main" val="386000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גרפיקה 8">
            <a:extLst>
              <a:ext uri="{FF2B5EF4-FFF2-40B4-BE49-F238E27FC236}">
                <a16:creationId xmlns:a16="http://schemas.microsoft.com/office/drawing/2014/main" id="{8B1ED3A3-98E2-4770-975D-D4503C610D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285320">
            <a:off x="6289327" y="114987"/>
            <a:ext cx="1619033" cy="1709458"/>
          </a:xfrm>
          <a:prstGeom prst="rect">
            <a:avLst/>
          </a:prstGeom>
        </p:spPr>
      </p:pic>
      <p:sp>
        <p:nvSpPr>
          <p:cNvPr id="302" name="Google Shape;302;p12"/>
          <p:cNvSpPr txBox="1">
            <a:spLocks noGrp="1"/>
          </p:cNvSpPr>
          <p:nvPr>
            <p:ph type="title"/>
          </p:nvPr>
        </p:nvSpPr>
        <p:spPr>
          <a:xfrm>
            <a:off x="711961" y="349833"/>
            <a:ext cx="10515600" cy="1076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e-IL" dirty="0"/>
              <a:t>הרחבה עם דפי ממו</a:t>
            </a:r>
            <a:endParaRPr dirty="0"/>
          </a:p>
        </p:txBody>
      </p:sp>
      <p:sp>
        <p:nvSpPr>
          <p:cNvPr id="303" name="Google Shape;303;p12"/>
          <p:cNvSpPr txBox="1">
            <a:spLocks noGrp="1"/>
          </p:cNvSpPr>
          <p:nvPr>
            <p:ph type="body" idx="2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he-IL" dirty="0"/>
              <a:t> ראינו שהשבר חצי, יכול להתחפש בדרכים שונות.</a:t>
            </a: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he-IL" dirty="0"/>
              <a:t>האם  גם שלושה רבעים יכול להתחפש?</a:t>
            </a: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lang="he-IL" dirty="0"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he-IL" dirty="0"/>
              <a:t>קחו לכם דף ממו , קפלו את הריבוע לשניים</a:t>
            </a: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he-IL" dirty="0"/>
              <a:t>קפלו אותו שוב לשניים.</a:t>
            </a: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he-IL" dirty="0"/>
              <a:t>פתחו את הדף-  ועברו בטוש או צבע כהה על קווי הקיפול.</a:t>
            </a: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he-IL" dirty="0"/>
              <a:t>בעצם חילקנו את הדף לארבעה רבעים.</a:t>
            </a: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br>
              <a:rPr lang="iw-IL" dirty="0"/>
            </a:br>
            <a:endParaRPr dirty="0"/>
          </a:p>
          <a:p>
            <a:pPr marL="228600" marR="0" lvl="0" indent="-508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</a:pP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תיבת טקסט 1">
                <a:extLst>
                  <a:ext uri="{FF2B5EF4-FFF2-40B4-BE49-F238E27FC236}">
                    <a16:creationId xmlns:a16="http://schemas.microsoft.com/office/drawing/2014/main" id="{222625BB-6BBD-4902-AE87-A95405CE2F38}"/>
                  </a:ext>
                </a:extLst>
              </p:cNvPr>
              <p:cNvSpPr txBox="1"/>
              <p:nvPr/>
            </p:nvSpPr>
            <p:spPr>
              <a:xfrm>
                <a:off x="3134383" y="1825625"/>
                <a:ext cx="298159" cy="806631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he-IL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4400" dirty="0"/>
              </a:p>
            </p:txBody>
          </p:sp>
        </mc:Choice>
        <mc:Fallback xmlns="">
          <p:sp>
            <p:nvSpPr>
              <p:cNvPr id="2" name="תיבת טקסט 1">
                <a:extLst>
                  <a:ext uri="{FF2B5EF4-FFF2-40B4-BE49-F238E27FC236}">
                    <a16:creationId xmlns:a16="http://schemas.microsoft.com/office/drawing/2014/main" id="{222625BB-6BBD-4902-AE87-A95405CE2F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4383" y="1825625"/>
                <a:ext cx="298159" cy="8066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גרפיקה 6" descr="זכוכית מגדלת">
            <a:extLst>
              <a:ext uri="{FF2B5EF4-FFF2-40B4-BE49-F238E27FC236}">
                <a16:creationId xmlns:a16="http://schemas.microsoft.com/office/drawing/2014/main" id="{7F3BBD66-B230-43BC-B831-E5DEDBC42B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2500458" y="1070443"/>
            <a:ext cx="1960988" cy="1960988"/>
          </a:xfrm>
          <a:prstGeom prst="rect">
            <a:avLst/>
          </a:prstGeom>
        </p:spPr>
      </p:pic>
      <p:pic>
        <p:nvPicPr>
          <p:cNvPr id="12" name="גרפיקה 11">
            <a:extLst>
              <a:ext uri="{FF2B5EF4-FFF2-40B4-BE49-F238E27FC236}">
                <a16:creationId xmlns:a16="http://schemas.microsoft.com/office/drawing/2014/main" id="{FC9DC436-C224-4141-8A72-F59F4355B3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t="48924"/>
          <a:stretch/>
        </p:blipFill>
        <p:spPr>
          <a:xfrm>
            <a:off x="1949972" y="5317723"/>
            <a:ext cx="1260000" cy="643559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13" name="גרפיקה 12">
            <a:extLst>
              <a:ext uri="{FF2B5EF4-FFF2-40B4-BE49-F238E27FC236}">
                <a16:creationId xmlns:a16="http://schemas.microsoft.com/office/drawing/2014/main" id="{57AF61A1-7F0F-4180-9E14-BE8CB80A41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6379" y="4701283"/>
            <a:ext cx="1260000" cy="1260000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גרפיקה 14">
            <a:extLst>
              <a:ext uri="{FF2B5EF4-FFF2-40B4-BE49-F238E27FC236}">
                <a16:creationId xmlns:a16="http://schemas.microsoft.com/office/drawing/2014/main" id="{8A6AF54E-CA0F-42E0-B8AC-DE0E27D067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t="48924" r="50973"/>
          <a:stretch/>
        </p:blipFill>
        <p:spPr>
          <a:xfrm>
            <a:off x="3476038" y="5429708"/>
            <a:ext cx="717272" cy="747255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isometricOffAxis1Top"/>
            <a:lightRig rig="threePt" dir="t"/>
          </a:scene3d>
        </p:spPr>
      </p:pic>
      <p:pic>
        <p:nvPicPr>
          <p:cNvPr id="16" name="גרפיקה 15">
            <a:extLst>
              <a:ext uri="{FF2B5EF4-FFF2-40B4-BE49-F238E27FC236}">
                <a16:creationId xmlns:a16="http://schemas.microsoft.com/office/drawing/2014/main" id="{CF2B1BE9-C117-4410-A02B-F54EE76EC9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09761" y="4701283"/>
            <a:ext cx="1260000" cy="1260000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גרפיקה 7">
            <a:extLst>
              <a:ext uri="{FF2B5EF4-FFF2-40B4-BE49-F238E27FC236}">
                <a16:creationId xmlns:a16="http://schemas.microsoft.com/office/drawing/2014/main" id="{51559552-ADD6-46B1-8128-48DF43DB50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715053" y="4687723"/>
            <a:ext cx="1260000" cy="1260000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2"/>
          <p:cNvSpPr txBox="1">
            <a:spLocks noGrp="1"/>
          </p:cNvSpPr>
          <p:nvPr>
            <p:ph type="body" idx="2"/>
          </p:nvPr>
        </p:nvSpPr>
        <p:spPr>
          <a:xfrm>
            <a:off x="1004454" y="1296063"/>
            <a:ext cx="10515600" cy="444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he-IL" dirty="0"/>
              <a:t>צבעו בצבע שונה מהקווים, שלושה רבעים מתוך הארבעה.</a:t>
            </a:r>
          </a:p>
          <a:p>
            <a:pPr marL="0" lvl="0" indent="0">
              <a:spcBef>
                <a:spcPts val="0"/>
              </a:spcBef>
              <a:buNone/>
            </a:pPr>
            <a:endParaRPr lang="he-IL" dirty="0"/>
          </a:p>
          <a:p>
            <a:pPr marL="0" lvl="0" indent="0">
              <a:spcBef>
                <a:spcPts val="0"/>
              </a:spcBef>
              <a:buNone/>
            </a:pPr>
            <a:endParaRPr lang="he-IL" dirty="0"/>
          </a:p>
          <a:p>
            <a:pPr marL="0" lvl="0" indent="0">
              <a:spcBef>
                <a:spcPts val="0"/>
              </a:spcBef>
              <a:buNone/>
            </a:pPr>
            <a:endParaRPr lang="he-IL" dirty="0"/>
          </a:p>
          <a:p>
            <a:pPr marL="0" lvl="0" indent="0">
              <a:spcBef>
                <a:spcPts val="0"/>
              </a:spcBef>
              <a:buNone/>
            </a:pPr>
            <a:endParaRPr lang="he-IL" dirty="0"/>
          </a:p>
          <a:p>
            <a:pPr marL="0" lvl="0" indent="0">
              <a:spcBef>
                <a:spcPts val="0"/>
              </a:spcBef>
              <a:buNone/>
            </a:pPr>
            <a:r>
              <a:rPr lang="he-IL" dirty="0"/>
              <a:t>נחזיר את הקיפולים שעשינו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he-IL" dirty="0"/>
              <a:t> ונוסיף עוד קיפול אחד.</a:t>
            </a: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br>
              <a:rPr lang="iw-IL" dirty="0"/>
            </a:br>
            <a:endParaRPr dirty="0"/>
          </a:p>
          <a:p>
            <a:pPr marL="228600" marR="0" lvl="0" indent="-508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</a:pPr>
            <a:endParaRPr lang="he-IL" dirty="0"/>
          </a:p>
          <a:p>
            <a:pPr marL="228600" marR="0" lvl="0" indent="-508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</a:pPr>
            <a:r>
              <a:rPr lang="he-IL" dirty="0"/>
              <a:t>לכמה חלקים יהיה הדף מחולק כשנפתח את הקיפולים בחזרה?</a:t>
            </a:r>
            <a:endParaRPr dirty="0"/>
          </a:p>
        </p:txBody>
      </p:sp>
      <p:pic>
        <p:nvPicPr>
          <p:cNvPr id="304" name="Google Shape;30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7084" y="262845"/>
            <a:ext cx="1047545" cy="5501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D1FF81A5-AA0E-4082-942A-3FB6D7040FD3}"/>
              </a:ext>
            </a:extLst>
          </p:cNvPr>
          <p:cNvGrpSpPr/>
          <p:nvPr/>
        </p:nvGrpSpPr>
        <p:grpSpPr>
          <a:xfrm>
            <a:off x="1214058" y="1699554"/>
            <a:ext cx="1747319" cy="1758737"/>
            <a:chOff x="4709761" y="4687723"/>
            <a:chExt cx="1265292" cy="1273560"/>
          </a:xfrm>
        </p:grpSpPr>
        <p:pic>
          <p:nvPicPr>
            <p:cNvPr id="8" name="גרפיקה 7">
              <a:extLst>
                <a:ext uri="{FF2B5EF4-FFF2-40B4-BE49-F238E27FC236}">
                  <a16:creationId xmlns:a16="http://schemas.microsoft.com/office/drawing/2014/main" id="{5C00FB57-1DF0-470C-8A06-167BE6D0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709761" y="4701283"/>
              <a:ext cx="1260000" cy="1260000"/>
            </a:xfrm>
            <a:prstGeom prst="rect">
              <a:avLst/>
            </a:prstGeom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6" name="גרפיקה 5">
              <a:extLst>
                <a:ext uri="{FF2B5EF4-FFF2-40B4-BE49-F238E27FC236}">
                  <a16:creationId xmlns:a16="http://schemas.microsoft.com/office/drawing/2014/main" id="{1DEECA76-6D72-4BC6-93C4-3B6E53C37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715053" y="4687723"/>
              <a:ext cx="1260000" cy="1260000"/>
            </a:xfrm>
            <a:prstGeom prst="rect">
              <a:avLst/>
            </a:prstGeom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10" name="Google Shape;261;p7" descr="https://lh4.googleusercontent.com/8FRkycPXoj7UiB9dvl8WfvE_rPOmNvworJ3hEUUExH908Pyx1w8Shtg70_9YIyrxXZu2Q5tvXMslWX6PBLNTleMKYZ5Wgwd4UNNj4iBwA-K5B6WNBJ5WFRNSOF3busg5">
            <a:extLst>
              <a:ext uri="{FF2B5EF4-FFF2-40B4-BE49-F238E27FC236}">
                <a16:creationId xmlns:a16="http://schemas.microsoft.com/office/drawing/2014/main" id="{1D7C047E-98F6-4785-A808-90F4987369D3}"/>
              </a:ext>
            </a:extLst>
          </p:cNvPr>
          <p:cNvPicPr preferRelativeResize="0"/>
          <p:nvPr/>
        </p:nvPicPr>
        <p:blipFill rotWithShape="1">
          <a:blip r:embed="rId8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23088" r="50554"/>
          <a:stretch/>
        </p:blipFill>
        <p:spPr>
          <a:xfrm rot="2639750">
            <a:off x="3071807" y="448915"/>
            <a:ext cx="314038" cy="19635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53741AC4-FD2A-44E6-8D83-0795B1EAB186}"/>
              </a:ext>
            </a:extLst>
          </p:cNvPr>
          <p:cNvGrpSpPr/>
          <p:nvPr/>
        </p:nvGrpSpPr>
        <p:grpSpPr>
          <a:xfrm>
            <a:off x="3548930" y="1718287"/>
            <a:ext cx="1741939" cy="1745280"/>
            <a:chOff x="3548930" y="1718287"/>
            <a:chExt cx="1741939" cy="1745280"/>
          </a:xfrm>
        </p:grpSpPr>
        <p:pic>
          <p:nvPicPr>
            <p:cNvPr id="12" name="גרפיקה 11">
              <a:extLst>
                <a:ext uri="{FF2B5EF4-FFF2-40B4-BE49-F238E27FC236}">
                  <a16:creationId xmlns:a16="http://schemas.microsoft.com/office/drawing/2014/main" id="{25AE8560-2945-47CA-BBA6-EF2F7C36B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flipH="1" flipV="1">
              <a:off x="3548930" y="1723556"/>
              <a:ext cx="1740011" cy="1740011"/>
            </a:xfrm>
            <a:prstGeom prst="rect">
              <a:avLst/>
            </a:prstGeom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4" name="גרפיקה 13">
              <a:extLst>
                <a:ext uri="{FF2B5EF4-FFF2-40B4-BE49-F238E27FC236}">
                  <a16:creationId xmlns:a16="http://schemas.microsoft.com/office/drawing/2014/main" id="{1EB35826-D0F9-4986-A074-AB63006F90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-50000" t="531" r="50000" b="49586"/>
            <a:stretch/>
          </p:blipFill>
          <p:spPr>
            <a:xfrm flipH="1" flipV="1">
              <a:off x="3550858" y="1718287"/>
              <a:ext cx="1740011" cy="867958"/>
            </a:xfrm>
            <a:prstGeom prst="rect">
              <a:avLst/>
            </a:prstGeom>
            <a:effectLst/>
          </p:spPr>
        </p:pic>
      </p:grpSp>
      <p:pic>
        <p:nvPicPr>
          <p:cNvPr id="15" name="גרפיקה 14">
            <a:extLst>
              <a:ext uri="{FF2B5EF4-FFF2-40B4-BE49-F238E27FC236}">
                <a16:creationId xmlns:a16="http://schemas.microsoft.com/office/drawing/2014/main" id="{5AF51290-68B1-4B15-8AA5-BC3364E8FB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 flipV="1">
            <a:off x="3548930" y="1708790"/>
            <a:ext cx="1740011" cy="1740011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גרפיקה 15">
            <a:extLst>
              <a:ext uri="{FF2B5EF4-FFF2-40B4-BE49-F238E27FC236}">
                <a16:creationId xmlns:a16="http://schemas.microsoft.com/office/drawing/2014/main" id="{E1A30A3B-50AB-4EAB-BDAB-41311F4771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8924"/>
          <a:stretch/>
        </p:blipFill>
        <p:spPr>
          <a:xfrm>
            <a:off x="5689600" y="3518701"/>
            <a:ext cx="1740010" cy="867959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גרפיקה 16">
            <a:extLst>
              <a:ext uri="{FF2B5EF4-FFF2-40B4-BE49-F238E27FC236}">
                <a16:creationId xmlns:a16="http://schemas.microsoft.com/office/drawing/2014/main" id="{9A8279D0-5C7A-4CB3-A711-8C25A94BED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8924" r="50973"/>
          <a:stretch/>
        </p:blipFill>
        <p:spPr>
          <a:xfrm>
            <a:off x="8008681" y="3739325"/>
            <a:ext cx="990524" cy="1007812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isometricOffAxis1Top"/>
            <a:lightRig rig="threePt" dir="t"/>
          </a:scene3d>
        </p:spPr>
      </p:pic>
      <p:pic>
        <p:nvPicPr>
          <p:cNvPr id="18" name="גרפיקה 17">
            <a:extLst>
              <a:ext uri="{FF2B5EF4-FFF2-40B4-BE49-F238E27FC236}">
                <a16:creationId xmlns:a16="http://schemas.microsoft.com/office/drawing/2014/main" id="{405F6299-37A8-4C00-A2BA-CD50CA30FF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8924" r="50973" b="24323"/>
          <a:stretch/>
        </p:blipFill>
        <p:spPr>
          <a:xfrm>
            <a:off x="9699042" y="3968461"/>
            <a:ext cx="870006" cy="418199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isometricOffAxis1Top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94007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2"/>
          <p:cNvSpPr txBox="1">
            <a:spLocks noGrp="1"/>
          </p:cNvSpPr>
          <p:nvPr>
            <p:ph type="body" idx="2"/>
          </p:nvPr>
        </p:nvSpPr>
        <p:spPr>
          <a:xfrm>
            <a:off x="996503" y="1449130"/>
            <a:ext cx="10515600" cy="4926157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lang="he-IL" dirty="0"/>
          </a:p>
          <a:p>
            <a:pPr marL="0" lvl="0" indent="0">
              <a:spcBef>
                <a:spcPts val="0"/>
              </a:spcBef>
              <a:buNone/>
            </a:pPr>
            <a:r>
              <a:rPr lang="he-IL" dirty="0"/>
              <a:t>נכון, הדף מחולק לשמונה חלקים.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he-IL" dirty="0"/>
              <a:t>נעבור על קווי הקיפול החדשים שנוצרו.</a:t>
            </a:r>
          </a:p>
          <a:p>
            <a:pPr marL="0" lvl="0" indent="0">
              <a:spcBef>
                <a:spcPts val="0"/>
              </a:spcBef>
              <a:buNone/>
            </a:pPr>
            <a:endParaRPr lang="he-IL" dirty="0"/>
          </a:p>
          <a:p>
            <a:pPr marL="0" lvl="0" indent="0">
              <a:spcBef>
                <a:spcPts val="0"/>
              </a:spcBef>
              <a:buNone/>
            </a:pPr>
            <a:endParaRPr lang="he-IL" dirty="0"/>
          </a:p>
          <a:p>
            <a:pPr marL="0" lvl="0" indent="0">
              <a:spcBef>
                <a:spcPts val="0"/>
              </a:spcBef>
              <a:buNone/>
            </a:pPr>
            <a:r>
              <a:rPr lang="he-IL" dirty="0"/>
              <a:t>בואו ננסה לראות מה קרה כאן?</a:t>
            </a: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dirty="0"/>
          </a:p>
          <a:p>
            <a:pPr marL="0" lvl="0" indent="0">
              <a:spcBef>
                <a:spcPts val="0"/>
              </a:spcBef>
              <a:buNone/>
            </a:pPr>
            <a:r>
              <a:rPr lang="he-IL" dirty="0"/>
              <a:t>פי כמה גדל מספר החלקים בשלם?</a:t>
            </a:r>
          </a:p>
          <a:p>
            <a:pPr marL="0" lvl="0" indent="0">
              <a:spcBef>
                <a:spcPts val="0"/>
              </a:spcBef>
              <a:buNone/>
            </a:pPr>
            <a:endParaRPr lang="he-IL" dirty="0"/>
          </a:p>
          <a:p>
            <a:pPr marL="0" indent="0">
              <a:spcBef>
                <a:spcPts val="0"/>
              </a:spcBef>
              <a:buNone/>
            </a:pPr>
            <a:r>
              <a:rPr lang="he-IL" dirty="0"/>
              <a:t>פי כמה גדל מספר החלקים הצבועים?</a:t>
            </a:r>
          </a:p>
          <a:p>
            <a:pPr marL="0" indent="0">
              <a:spcBef>
                <a:spcPts val="0"/>
              </a:spcBef>
              <a:buNone/>
            </a:pPr>
            <a:endParaRPr lang="he-IL" dirty="0"/>
          </a:p>
          <a:p>
            <a:pPr marL="0" lvl="0" indent="0">
              <a:spcBef>
                <a:spcPts val="0"/>
              </a:spcBef>
              <a:buNone/>
            </a:pPr>
            <a:endParaRPr lang="he-IL" dirty="0"/>
          </a:p>
          <a:p>
            <a:pPr marL="228600" marR="0" lvl="0" indent="-508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</a:pPr>
            <a:endParaRPr dirty="0"/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D1FF81A5-AA0E-4082-942A-3FB6D7040FD3}"/>
              </a:ext>
            </a:extLst>
          </p:cNvPr>
          <p:cNvGrpSpPr/>
          <p:nvPr/>
        </p:nvGrpSpPr>
        <p:grpSpPr>
          <a:xfrm>
            <a:off x="1214058" y="1699554"/>
            <a:ext cx="1747319" cy="1758737"/>
            <a:chOff x="4709761" y="4687723"/>
            <a:chExt cx="1265292" cy="1273560"/>
          </a:xfrm>
        </p:grpSpPr>
        <p:pic>
          <p:nvPicPr>
            <p:cNvPr id="8" name="גרפיקה 7">
              <a:extLst>
                <a:ext uri="{FF2B5EF4-FFF2-40B4-BE49-F238E27FC236}">
                  <a16:creationId xmlns:a16="http://schemas.microsoft.com/office/drawing/2014/main" id="{5C00FB57-1DF0-470C-8A06-167BE6D0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709761" y="4701283"/>
              <a:ext cx="1260000" cy="1260000"/>
            </a:xfrm>
            <a:prstGeom prst="rect">
              <a:avLst/>
            </a:prstGeom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6" name="גרפיקה 5">
              <a:extLst>
                <a:ext uri="{FF2B5EF4-FFF2-40B4-BE49-F238E27FC236}">
                  <a16:creationId xmlns:a16="http://schemas.microsoft.com/office/drawing/2014/main" id="{1DEECA76-6D72-4BC6-93C4-3B6E53C37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715053" y="4687723"/>
              <a:ext cx="1260000" cy="1260000"/>
            </a:xfrm>
            <a:prstGeom prst="rect">
              <a:avLst/>
            </a:prstGeom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12" name="גרפיקה 11">
            <a:extLst>
              <a:ext uri="{FF2B5EF4-FFF2-40B4-BE49-F238E27FC236}">
                <a16:creationId xmlns:a16="http://schemas.microsoft.com/office/drawing/2014/main" id="{25AE8560-2945-47CA-BBA6-EF2F7C36BA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 flipV="1">
            <a:off x="3548930" y="1723556"/>
            <a:ext cx="1740011" cy="1740011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pic>
        <p:nvPicPr>
          <p:cNvPr id="14" name="גרפיקה 13">
            <a:extLst>
              <a:ext uri="{FF2B5EF4-FFF2-40B4-BE49-F238E27FC236}">
                <a16:creationId xmlns:a16="http://schemas.microsoft.com/office/drawing/2014/main" id="{1EB35826-D0F9-4986-A074-AB63006F90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50000" t="531" r="50000" b="49586"/>
          <a:stretch/>
        </p:blipFill>
        <p:spPr>
          <a:xfrm flipH="1" flipV="1">
            <a:off x="3550858" y="1718287"/>
            <a:ext cx="1740011" cy="867958"/>
          </a:xfrm>
          <a:prstGeom prst="rect">
            <a:avLst/>
          </a:prstGeom>
          <a:effectLst/>
        </p:spPr>
      </p:pic>
      <p:pic>
        <p:nvPicPr>
          <p:cNvPr id="15" name="גרפיקה 14">
            <a:extLst>
              <a:ext uri="{FF2B5EF4-FFF2-40B4-BE49-F238E27FC236}">
                <a16:creationId xmlns:a16="http://schemas.microsoft.com/office/drawing/2014/main" id="{5AF51290-68B1-4B15-8AA5-BC3364E8FB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 flipV="1">
            <a:off x="3548930" y="1708790"/>
            <a:ext cx="1740011" cy="1740011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cxnSp>
        <p:nvCxnSpPr>
          <p:cNvPr id="4" name="מחבר ישר 3">
            <a:extLst>
              <a:ext uri="{FF2B5EF4-FFF2-40B4-BE49-F238E27FC236}">
                <a16:creationId xmlns:a16="http://schemas.microsoft.com/office/drawing/2014/main" id="{ACB1120F-D733-45DE-821A-FAE554E28E2B}"/>
              </a:ext>
            </a:extLst>
          </p:cNvPr>
          <p:cNvCxnSpPr/>
          <p:nvPr/>
        </p:nvCxnSpPr>
        <p:spPr>
          <a:xfrm>
            <a:off x="3548930" y="2124364"/>
            <a:ext cx="1740011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oogle Shape;261;p7" descr="https://lh4.googleusercontent.com/8FRkycPXoj7UiB9dvl8WfvE_rPOmNvworJ3hEUUExH908Pyx1w8Shtg70_9YIyrxXZu2Q5tvXMslWX6PBLNTleMKYZ5Wgwd4UNNj4iBwA-K5B6WNBJ5WFRNSOF3busg5">
            <a:extLst>
              <a:ext uri="{FF2B5EF4-FFF2-40B4-BE49-F238E27FC236}">
                <a16:creationId xmlns:a16="http://schemas.microsoft.com/office/drawing/2014/main" id="{1D7C047E-98F6-4785-A808-90F4987369D3}"/>
              </a:ext>
            </a:extLst>
          </p:cNvPr>
          <p:cNvPicPr preferRelativeResize="0"/>
          <p:nvPr/>
        </p:nvPicPr>
        <p:blipFill rotWithShape="1">
          <a:blip r:embed="rId9">
            <a:alphaModFix/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23088" r="50554"/>
          <a:stretch/>
        </p:blipFill>
        <p:spPr>
          <a:xfrm rot="2639750">
            <a:off x="5607686" y="532044"/>
            <a:ext cx="314038" cy="19635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מחבר ישר 18">
            <a:extLst>
              <a:ext uri="{FF2B5EF4-FFF2-40B4-BE49-F238E27FC236}">
                <a16:creationId xmlns:a16="http://schemas.microsoft.com/office/drawing/2014/main" id="{14568D04-1468-4034-939F-D500A889F352}"/>
              </a:ext>
            </a:extLst>
          </p:cNvPr>
          <p:cNvCxnSpPr/>
          <p:nvPr/>
        </p:nvCxnSpPr>
        <p:spPr>
          <a:xfrm>
            <a:off x="3548930" y="3020290"/>
            <a:ext cx="1740011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062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2"/>
          <p:cNvSpPr txBox="1">
            <a:spLocks noGrp="1"/>
          </p:cNvSpPr>
          <p:nvPr>
            <p:ph type="body" idx="2"/>
          </p:nvPr>
        </p:nvSpPr>
        <p:spPr>
          <a:xfrm>
            <a:off x="972649" y="1454533"/>
            <a:ext cx="10515600" cy="4926157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>
              <a:spcBef>
                <a:spcPts val="0"/>
              </a:spcBef>
              <a:buNone/>
            </a:pPr>
            <a:endParaRPr lang="he-IL" dirty="0"/>
          </a:p>
          <a:p>
            <a:pPr marL="0" lvl="0" indent="0">
              <a:spcBef>
                <a:spcPts val="0"/>
              </a:spcBef>
              <a:buNone/>
            </a:pPr>
            <a:r>
              <a:rPr lang="he-IL" dirty="0"/>
              <a:t>מספר החלקים גדל פי 2 והפך לשמונה.</a:t>
            </a:r>
          </a:p>
          <a:p>
            <a:pPr marL="0" lvl="0" indent="0">
              <a:spcBef>
                <a:spcPts val="0"/>
              </a:spcBef>
              <a:buNone/>
            </a:pPr>
            <a:endParaRPr lang="he-IL" dirty="0"/>
          </a:p>
          <a:p>
            <a:pPr marL="0" lvl="0" indent="0">
              <a:spcBef>
                <a:spcPts val="0"/>
              </a:spcBef>
              <a:buNone/>
            </a:pPr>
            <a:endParaRPr lang="he-IL" dirty="0"/>
          </a:p>
          <a:p>
            <a:pPr marL="0" lvl="0" indent="0">
              <a:spcBef>
                <a:spcPts val="0"/>
              </a:spcBef>
              <a:buNone/>
            </a:pPr>
            <a:r>
              <a:rPr lang="he-IL" dirty="0"/>
              <a:t>מספר החלקים הצבועים הפך ל-6.</a:t>
            </a: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lang="he-IL" dirty="0"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he-IL" dirty="0"/>
              <a:t>האם החלק הצבוע גדל?</a:t>
            </a: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lang="he-IL" dirty="0"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he-IL" dirty="0"/>
              <a:t>כשכופלים את המונה ואת המכנה של שבר נתון באותו מספר, מתקבל שבר השווה לשבר הנתון , לפעולה זו קוראים </a:t>
            </a:r>
            <a:r>
              <a:rPr lang="he-IL" dirty="0">
                <a:highlight>
                  <a:srgbClr val="FFFF00"/>
                </a:highlight>
              </a:rPr>
              <a:t>הרחבה</a:t>
            </a:r>
            <a:r>
              <a:rPr lang="he-IL" dirty="0"/>
              <a:t> של שבר.</a:t>
            </a: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he-IL" dirty="0"/>
              <a:t>בדוגמא שלנו השבר שלושה רבעים הורחב בגורם ההרחבה שניים וקיבלנו שש שמיניות.</a:t>
            </a: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he-IL" dirty="0"/>
              <a:t>בואו נשאל את יעל חברה שלי, שכמעט ולא זיהיתי...</a:t>
            </a:r>
          </a:p>
          <a:p>
            <a:pPr marL="0" lvl="0" indent="0">
              <a:spcBef>
                <a:spcPts val="0"/>
              </a:spcBef>
              <a:buNone/>
            </a:pPr>
            <a:endParaRPr lang="he-IL" dirty="0"/>
          </a:p>
          <a:p>
            <a:pPr marL="228600" marR="0" lvl="0" indent="-508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</a:pPr>
            <a:endParaRPr dirty="0"/>
          </a:p>
        </p:txBody>
      </p:sp>
      <p:pic>
        <p:nvPicPr>
          <p:cNvPr id="12" name="גרפיקה 11">
            <a:extLst>
              <a:ext uri="{FF2B5EF4-FFF2-40B4-BE49-F238E27FC236}">
                <a16:creationId xmlns:a16="http://schemas.microsoft.com/office/drawing/2014/main" id="{25AE8560-2945-47CA-BBA6-EF2F7C36BA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 flipV="1">
            <a:off x="3548930" y="1723556"/>
            <a:ext cx="1740011" cy="1740011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pic>
        <p:nvPicPr>
          <p:cNvPr id="14" name="גרפיקה 13">
            <a:extLst>
              <a:ext uri="{FF2B5EF4-FFF2-40B4-BE49-F238E27FC236}">
                <a16:creationId xmlns:a16="http://schemas.microsoft.com/office/drawing/2014/main" id="{1EB35826-D0F9-4986-A074-AB63006F90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50000" t="531" r="50000" b="49586"/>
          <a:stretch/>
        </p:blipFill>
        <p:spPr>
          <a:xfrm flipH="1" flipV="1">
            <a:off x="3550858" y="1718287"/>
            <a:ext cx="1740011" cy="867958"/>
          </a:xfrm>
          <a:prstGeom prst="rect">
            <a:avLst/>
          </a:prstGeom>
          <a:effectLst/>
        </p:spPr>
      </p:pic>
      <p:pic>
        <p:nvPicPr>
          <p:cNvPr id="15" name="גרפיקה 14">
            <a:extLst>
              <a:ext uri="{FF2B5EF4-FFF2-40B4-BE49-F238E27FC236}">
                <a16:creationId xmlns:a16="http://schemas.microsoft.com/office/drawing/2014/main" id="{5AF51290-68B1-4B15-8AA5-BC3364E8FB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 flipV="1">
            <a:off x="3548930" y="1708790"/>
            <a:ext cx="1740011" cy="1740011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cxnSp>
        <p:nvCxnSpPr>
          <p:cNvPr id="4" name="מחבר ישר 3">
            <a:extLst>
              <a:ext uri="{FF2B5EF4-FFF2-40B4-BE49-F238E27FC236}">
                <a16:creationId xmlns:a16="http://schemas.microsoft.com/office/drawing/2014/main" id="{ACB1120F-D733-45DE-821A-FAE554E28E2B}"/>
              </a:ext>
            </a:extLst>
          </p:cNvPr>
          <p:cNvCxnSpPr/>
          <p:nvPr/>
        </p:nvCxnSpPr>
        <p:spPr>
          <a:xfrm>
            <a:off x="3548930" y="2124364"/>
            <a:ext cx="1740011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מחבר ישר 18">
            <a:extLst>
              <a:ext uri="{FF2B5EF4-FFF2-40B4-BE49-F238E27FC236}">
                <a16:creationId xmlns:a16="http://schemas.microsoft.com/office/drawing/2014/main" id="{14568D04-1468-4034-939F-D500A889F352}"/>
              </a:ext>
            </a:extLst>
          </p:cNvPr>
          <p:cNvCxnSpPr/>
          <p:nvPr/>
        </p:nvCxnSpPr>
        <p:spPr>
          <a:xfrm>
            <a:off x="3548930" y="3020290"/>
            <a:ext cx="1740011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קבוצה 15">
            <a:extLst>
              <a:ext uri="{FF2B5EF4-FFF2-40B4-BE49-F238E27FC236}">
                <a16:creationId xmlns:a16="http://schemas.microsoft.com/office/drawing/2014/main" id="{A25FF585-83D8-497C-9A6D-D2405EF19832}"/>
              </a:ext>
            </a:extLst>
          </p:cNvPr>
          <p:cNvGrpSpPr/>
          <p:nvPr/>
        </p:nvGrpSpPr>
        <p:grpSpPr>
          <a:xfrm>
            <a:off x="1394629" y="1720921"/>
            <a:ext cx="1741939" cy="1745280"/>
            <a:chOff x="3548930" y="1718287"/>
            <a:chExt cx="1741939" cy="1745280"/>
          </a:xfrm>
        </p:grpSpPr>
        <p:pic>
          <p:nvPicPr>
            <p:cNvPr id="17" name="גרפיקה 16">
              <a:extLst>
                <a:ext uri="{FF2B5EF4-FFF2-40B4-BE49-F238E27FC236}">
                  <a16:creationId xmlns:a16="http://schemas.microsoft.com/office/drawing/2014/main" id="{187B0ADC-CF88-4F14-9E0A-B6FFEF8E3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 flipV="1">
              <a:off x="3548930" y="1723556"/>
              <a:ext cx="1740011" cy="1740011"/>
            </a:xfrm>
            <a:prstGeom prst="rect">
              <a:avLst/>
            </a:prstGeom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8" name="גרפיקה 17">
              <a:extLst>
                <a:ext uri="{FF2B5EF4-FFF2-40B4-BE49-F238E27FC236}">
                  <a16:creationId xmlns:a16="http://schemas.microsoft.com/office/drawing/2014/main" id="{3E526C9F-814F-41CC-A5E8-D94A3E0F04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-50000" t="531" r="50000" b="49586"/>
            <a:stretch/>
          </p:blipFill>
          <p:spPr>
            <a:xfrm flipH="1" flipV="1">
              <a:off x="3550858" y="1718287"/>
              <a:ext cx="1740011" cy="867958"/>
            </a:xfrm>
            <a:prstGeom prst="rect">
              <a:avLst/>
            </a:prstGeom>
            <a:effectLst/>
          </p:spPr>
        </p:pic>
      </p:grpSp>
      <p:pic>
        <p:nvPicPr>
          <p:cNvPr id="20" name="גרפיקה 19">
            <a:extLst>
              <a:ext uri="{FF2B5EF4-FFF2-40B4-BE49-F238E27FC236}">
                <a16:creationId xmlns:a16="http://schemas.microsoft.com/office/drawing/2014/main" id="{C573B820-A6B9-491D-9608-480CFA529C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 flipV="1">
            <a:off x="1392701" y="1731459"/>
            <a:ext cx="1740011" cy="1740011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pic>
        <p:nvPicPr>
          <p:cNvPr id="21" name="גרפיקה 20">
            <a:extLst>
              <a:ext uri="{FF2B5EF4-FFF2-40B4-BE49-F238E27FC236}">
                <a16:creationId xmlns:a16="http://schemas.microsoft.com/office/drawing/2014/main" id="{B15CB92D-0F1A-4482-8F3B-D4425D1DB8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13004" y="4029654"/>
            <a:ext cx="1319289" cy="2537097"/>
          </a:xfrm>
          <a:prstGeom prst="rect">
            <a:avLst/>
          </a:prstGeom>
        </p:spPr>
      </p:pic>
      <p:pic>
        <p:nvPicPr>
          <p:cNvPr id="22" name="גרפיקה 21" descr="זכוכית מגדלת">
            <a:extLst>
              <a:ext uri="{FF2B5EF4-FFF2-40B4-BE49-F238E27FC236}">
                <a16:creationId xmlns:a16="http://schemas.microsoft.com/office/drawing/2014/main" id="{C4EB8192-04B8-4711-8CB6-FB644B7CCB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4870646">
            <a:off x="1257438" y="3805963"/>
            <a:ext cx="1268279" cy="126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0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7" descr="https://lh5.googleusercontent.com/7xQchnRuOUJbyFAyyHdllavqvQUFOSCV7l5Kzy1Rmeboi9xefgg8yDF0ng5ESkxi3tC9_i9ER1BmBYOOTMhmhaxTzBz8ILJQxn_c__0Qg9cKcVB64VGmWAAtIhTRT7N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74735" y="2739471"/>
            <a:ext cx="1161305" cy="1800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7" descr="https://lh4.googleusercontent.com/iGTl96Eygo7-oid1H3ZWWYhb5HWAynyOs2KLWGGMeuEgHeu4cFLof2g-jYLOscV4q-879K-lfjkP4Swnmj_UGZsWTDspF4AbUz1XGd30Tf1KKpiEXhvx6NLF17Q1F5V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9326929" y="3254577"/>
            <a:ext cx="1771057" cy="74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7" descr="https://lh4.googleusercontent.com/8FRkycPXoj7UiB9dvl8WfvE_rPOmNvworJ3hEUUExH908Pyx1w8Shtg70_9YIyrxXZu2Q5tvXMslWX6PBLNTleMKYZ5Wgwd4UNNj4iBwA-K5B6WNBJ5WFRNSOF3busg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3951" y="2739471"/>
            <a:ext cx="1191396" cy="1963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7" descr="https://lh5.googleusercontent.com/ZDoHST6h1OCX-u3R0_z7nNa7SfU7HmVM0D695YAePInfr_qNfjeMwiGEv5CWrEZg9NKaTDrt37AL_GYzZsegn6rlPlFCY3VeGszqUWVyGIQFv4vSJtyKvfOsQffjTrz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10787" y="2806167"/>
            <a:ext cx="1360363" cy="1637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C6E7B058-A04C-4B65-95C8-89E668F2DA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84328" y="2688265"/>
            <a:ext cx="1373049" cy="1873468"/>
          </a:xfrm>
          <a:prstGeom prst="rect">
            <a:avLst/>
          </a:prstGeom>
        </p:spPr>
      </p:pic>
      <p:pic>
        <p:nvPicPr>
          <p:cNvPr id="2" name="גרפיקה 1">
            <a:extLst>
              <a:ext uri="{FF2B5EF4-FFF2-40B4-BE49-F238E27FC236}">
                <a16:creationId xmlns:a16="http://schemas.microsoft.com/office/drawing/2014/main" id="{6DCC34F5-A706-4FCF-81C3-4E1A106139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8760" y="2560919"/>
            <a:ext cx="1580719" cy="1669004"/>
          </a:xfrm>
          <a:prstGeom prst="rect">
            <a:avLst/>
          </a:prstGeom>
        </p:spPr>
      </p:pic>
      <p:grpSp>
        <p:nvGrpSpPr>
          <p:cNvPr id="13" name="קבוצה 12">
            <a:extLst>
              <a:ext uri="{FF2B5EF4-FFF2-40B4-BE49-F238E27FC236}">
                <a16:creationId xmlns:a16="http://schemas.microsoft.com/office/drawing/2014/main" id="{31FFE883-A55F-458D-8267-53811F097910}"/>
              </a:ext>
            </a:extLst>
          </p:cNvPr>
          <p:cNvGrpSpPr/>
          <p:nvPr/>
        </p:nvGrpSpPr>
        <p:grpSpPr>
          <a:xfrm>
            <a:off x="6309427" y="2806167"/>
            <a:ext cx="1512168" cy="1707633"/>
            <a:chOff x="8430822" y="3156727"/>
            <a:chExt cx="1512168" cy="1707633"/>
          </a:xfrm>
        </p:grpSpPr>
        <p:sp>
          <p:nvSpPr>
            <p:cNvPr id="14" name="מלבן 13">
              <a:extLst>
                <a:ext uri="{FF2B5EF4-FFF2-40B4-BE49-F238E27FC236}">
                  <a16:creationId xmlns:a16="http://schemas.microsoft.com/office/drawing/2014/main" id="{4651C4C8-39F3-4568-AF54-5FE18B11AC9A}"/>
                </a:ext>
              </a:extLst>
            </p:cNvPr>
            <p:cNvSpPr/>
            <p:nvPr/>
          </p:nvSpPr>
          <p:spPr>
            <a:xfrm>
              <a:off x="8430822" y="3156727"/>
              <a:ext cx="1512168" cy="168577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5" name="גרפיקה 14">
              <a:extLst>
                <a:ext uri="{FF2B5EF4-FFF2-40B4-BE49-F238E27FC236}">
                  <a16:creationId xmlns:a16="http://schemas.microsoft.com/office/drawing/2014/main" id="{93E9D671-D4B0-4D8F-B700-707E602363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r="53556"/>
            <a:stretch/>
          </p:blipFill>
          <p:spPr>
            <a:xfrm rot="16200000">
              <a:off x="8325818" y="3261733"/>
              <a:ext cx="1707633" cy="1497622"/>
            </a:xfrm>
            <a:prstGeom prst="rect">
              <a:avLst/>
            </a:prstGeom>
            <a:effectLst/>
          </p:spPr>
        </p:pic>
      </p:grpSp>
      <p:sp>
        <p:nvSpPr>
          <p:cNvPr id="17" name="מלבן 16">
            <a:extLst>
              <a:ext uri="{FF2B5EF4-FFF2-40B4-BE49-F238E27FC236}">
                <a16:creationId xmlns:a16="http://schemas.microsoft.com/office/drawing/2014/main" id="{B22A412F-7201-4F44-817C-492551768861}"/>
              </a:ext>
            </a:extLst>
          </p:cNvPr>
          <p:cNvSpPr/>
          <p:nvPr/>
        </p:nvSpPr>
        <p:spPr>
          <a:xfrm>
            <a:off x="10789279" y="2919431"/>
            <a:ext cx="1086154" cy="15293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CFBD76B7-3BDB-4A36-A59C-D166CFE11CAF}"/>
              </a:ext>
            </a:extLst>
          </p:cNvPr>
          <p:cNvSpPr/>
          <p:nvPr/>
        </p:nvSpPr>
        <p:spPr>
          <a:xfrm>
            <a:off x="1294380" y="3994203"/>
            <a:ext cx="8258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/>
              <a:t>בדפי ממו</a:t>
            </a: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B633D875-A6CD-4086-A954-7E15EF31E81B}"/>
              </a:ext>
            </a:extLst>
          </p:cNvPr>
          <p:cNvSpPr/>
          <p:nvPr/>
        </p:nvSpPr>
        <p:spPr>
          <a:xfrm>
            <a:off x="11127847" y="4540214"/>
            <a:ext cx="6527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/>
              <a:t>דף לבן</a:t>
            </a: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41A9200C-BD67-494C-BA60-348493B9AA48}"/>
              </a:ext>
            </a:extLst>
          </p:cNvPr>
          <p:cNvSpPr/>
          <p:nvPr/>
        </p:nvSpPr>
        <p:spPr>
          <a:xfrm>
            <a:off x="3100398" y="4567154"/>
            <a:ext cx="7409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/>
              <a:t>מדבקות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7BF8CC85-A574-46C8-BCB1-E18315FA1C77}"/>
              </a:ext>
            </a:extLst>
          </p:cNvPr>
          <p:cNvSpPr/>
          <p:nvPr/>
        </p:nvSpPr>
        <p:spPr>
          <a:xfrm>
            <a:off x="6680868" y="4510528"/>
            <a:ext cx="8883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/>
              <a:t>דפי חשבון</a:t>
            </a: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E163752E-A2F5-41C3-B7AA-B29F4D2BBA12}"/>
              </a:ext>
            </a:extLst>
          </p:cNvPr>
          <p:cNvSpPr/>
          <p:nvPr/>
        </p:nvSpPr>
        <p:spPr>
          <a:xfrm>
            <a:off x="8626689" y="4524400"/>
            <a:ext cx="7809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/>
              <a:t>מספריים</a:t>
            </a:r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813D8CF0-DDA8-4E0F-9F99-E3CC069A0AEA}"/>
              </a:ext>
            </a:extLst>
          </p:cNvPr>
          <p:cNvSpPr/>
          <p:nvPr/>
        </p:nvSpPr>
        <p:spPr>
          <a:xfrm>
            <a:off x="4741712" y="4732572"/>
            <a:ext cx="6158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/>
              <a:t>צבעים</a:t>
            </a:r>
          </a:p>
        </p:txBody>
      </p:sp>
      <p:sp>
        <p:nvSpPr>
          <p:cNvPr id="12" name="מלבן 11">
            <a:extLst>
              <a:ext uri="{FF2B5EF4-FFF2-40B4-BE49-F238E27FC236}">
                <a16:creationId xmlns:a16="http://schemas.microsoft.com/office/drawing/2014/main" id="{462061E0-4B3E-4556-8658-A8247696B192}"/>
              </a:ext>
            </a:extLst>
          </p:cNvPr>
          <p:cNvSpPr/>
          <p:nvPr/>
        </p:nvSpPr>
        <p:spPr>
          <a:xfrm>
            <a:off x="9932846" y="4540214"/>
            <a:ext cx="5581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/>
              <a:t>עפרון</a:t>
            </a:r>
          </a:p>
        </p:txBody>
      </p:sp>
      <p:sp>
        <p:nvSpPr>
          <p:cNvPr id="257" name="Google Shape;257;p7"/>
          <p:cNvSpPr txBox="1">
            <a:spLocks noGrp="1"/>
          </p:cNvSpPr>
          <p:nvPr>
            <p:ph type="title"/>
          </p:nvPr>
        </p:nvSpPr>
        <p:spPr>
          <a:xfrm>
            <a:off x="816756" y="409020"/>
            <a:ext cx="10515600" cy="887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w-IL" dirty="0">
                <a:solidFill>
                  <a:schemeClr val="bg1"/>
                </a:solidFill>
              </a:rPr>
              <a:t>מה להביא לשיעור?</a:t>
            </a:r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3"/>
          <p:cNvSpPr txBox="1">
            <a:spLocks noGrp="1"/>
          </p:cNvSpPr>
          <p:nvPr>
            <p:ph type="title"/>
          </p:nvPr>
        </p:nvSpPr>
        <p:spPr>
          <a:xfrm>
            <a:off x="1062745" y="250853"/>
            <a:ext cx="10515600" cy="1058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w-IL" sz="4800" dirty="0">
                <a:solidFill>
                  <a:schemeClr val="bg1"/>
                </a:solidFill>
              </a:rPr>
              <a:t>פתרון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12" name="Google Shape;312;p13"/>
          <p:cNvSpPr txBox="1">
            <a:spLocks noGrp="1"/>
          </p:cNvSpPr>
          <p:nvPr>
            <p:ph type="body" idx="2"/>
          </p:nvPr>
        </p:nvSpPr>
        <p:spPr>
          <a:xfrm>
            <a:off x="838200" y="1825625"/>
            <a:ext cx="10515600" cy="4781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he-IL" dirty="0"/>
              <a:t>הגודל של החלק הצבוע לא השתנה,</a:t>
            </a: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lang="he-IL" dirty="0"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he-IL" dirty="0"/>
              <a:t>הוא נשאר אותו דבר,  השבר     פשוט התחפש,</a:t>
            </a: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lang="he-IL" dirty="0"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he-IL" dirty="0"/>
              <a:t>ככל שהוספנו לו פרטים וקווי מתאר, מספר החלקים גדל ומספר החלקים הצבועים גדל בהתאמה.</a:t>
            </a: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he-IL" dirty="0"/>
              <a:t>כעת הדף מחולק לשמונה חלקים שווים ומתוכם צבועים 6 חלקים</a:t>
            </a: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lang="he-IL" dirty="0"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he-IL" dirty="0"/>
              <a:t>חברתי יעל השאירה לי הפתעה במעטפה,</a:t>
            </a:r>
            <a:br>
              <a:rPr lang="iw-IL" dirty="0"/>
            </a:br>
            <a:r>
              <a:rPr lang="he-IL" dirty="0"/>
              <a:t>נפתח את המעטפה.</a:t>
            </a:r>
            <a:endParaRPr dirty="0"/>
          </a:p>
          <a:p>
            <a:pPr marL="228600" marR="0" lvl="0" indent="-508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</a:pPr>
            <a:endParaRPr dirty="0"/>
          </a:p>
        </p:txBody>
      </p:sp>
      <p:pic>
        <p:nvPicPr>
          <p:cNvPr id="5" name="גרפיקה 4">
            <a:extLst>
              <a:ext uri="{FF2B5EF4-FFF2-40B4-BE49-F238E27FC236}">
                <a16:creationId xmlns:a16="http://schemas.microsoft.com/office/drawing/2014/main" id="{9464866C-60F9-4A5B-B338-D445078A77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7573" y="4216386"/>
            <a:ext cx="1319289" cy="2537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תיבת טקסט 5">
                <a:extLst>
                  <a:ext uri="{FF2B5EF4-FFF2-40B4-BE49-F238E27FC236}">
                    <a16:creationId xmlns:a16="http://schemas.microsoft.com/office/drawing/2014/main" id="{E13B39B9-3AB4-49B1-9C1F-828ECC697743}"/>
                  </a:ext>
                </a:extLst>
              </p:cNvPr>
              <p:cNvSpPr txBox="1"/>
              <p:nvPr/>
            </p:nvSpPr>
            <p:spPr>
              <a:xfrm>
                <a:off x="7466237" y="2638424"/>
                <a:ext cx="213199" cy="57618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he-IL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3600" dirty="0"/>
              </a:p>
            </p:txBody>
          </p:sp>
        </mc:Choice>
        <mc:Fallback xmlns="">
          <p:sp>
            <p:nvSpPr>
              <p:cNvPr id="6" name="תיבת טקסט 5">
                <a:extLst>
                  <a:ext uri="{FF2B5EF4-FFF2-40B4-BE49-F238E27FC236}">
                    <a16:creationId xmlns:a16="http://schemas.microsoft.com/office/drawing/2014/main" id="{E13B39B9-3AB4-49B1-9C1F-828ECC6977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6237" y="2638424"/>
                <a:ext cx="213199" cy="5761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4C677A78-D6E6-4ECA-8B3F-ED0C2B6AFEDF}"/>
              </a:ext>
            </a:extLst>
          </p:cNvPr>
          <p:cNvGrpSpPr/>
          <p:nvPr/>
        </p:nvGrpSpPr>
        <p:grpSpPr>
          <a:xfrm>
            <a:off x="2923795" y="1615275"/>
            <a:ext cx="1741939" cy="1745280"/>
            <a:chOff x="3548930" y="1718287"/>
            <a:chExt cx="1741939" cy="1745280"/>
          </a:xfrm>
        </p:grpSpPr>
        <p:pic>
          <p:nvPicPr>
            <p:cNvPr id="10" name="גרפיקה 9">
              <a:extLst>
                <a:ext uri="{FF2B5EF4-FFF2-40B4-BE49-F238E27FC236}">
                  <a16:creationId xmlns:a16="http://schemas.microsoft.com/office/drawing/2014/main" id="{BD8EE9B5-7561-4D37-88DA-2E3B885E3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H="1" flipV="1">
              <a:off x="3548930" y="1723556"/>
              <a:ext cx="1740011" cy="1740011"/>
            </a:xfrm>
            <a:prstGeom prst="rect">
              <a:avLst/>
            </a:prstGeom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1" name="גרפיקה 10">
              <a:extLst>
                <a:ext uri="{FF2B5EF4-FFF2-40B4-BE49-F238E27FC236}">
                  <a16:creationId xmlns:a16="http://schemas.microsoft.com/office/drawing/2014/main" id="{0AFDFD06-AF4B-4F6C-A052-EEEFF891F8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-50000" t="531" r="50000" b="49586"/>
            <a:stretch/>
          </p:blipFill>
          <p:spPr>
            <a:xfrm flipH="1" flipV="1">
              <a:off x="3550858" y="1718287"/>
              <a:ext cx="1740011" cy="867958"/>
            </a:xfrm>
            <a:prstGeom prst="rect">
              <a:avLst/>
            </a:prstGeom>
            <a:effectLst/>
          </p:spPr>
        </p:pic>
      </p:grpSp>
      <p:pic>
        <p:nvPicPr>
          <p:cNvPr id="13" name="גרפיקה 12">
            <a:extLst>
              <a:ext uri="{FF2B5EF4-FFF2-40B4-BE49-F238E27FC236}">
                <a16:creationId xmlns:a16="http://schemas.microsoft.com/office/drawing/2014/main" id="{A7EBE5BD-1B74-4B99-B601-2091634314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 flipV="1">
            <a:off x="2921867" y="1625813"/>
            <a:ext cx="1740011" cy="1740011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cxnSp>
        <p:nvCxnSpPr>
          <p:cNvPr id="14" name="מחבר ישר 13">
            <a:extLst>
              <a:ext uri="{FF2B5EF4-FFF2-40B4-BE49-F238E27FC236}">
                <a16:creationId xmlns:a16="http://schemas.microsoft.com/office/drawing/2014/main" id="{66B2F927-3021-42DC-B1DB-45B8AEDF1AE1}"/>
              </a:ext>
            </a:extLst>
          </p:cNvPr>
          <p:cNvCxnSpPr/>
          <p:nvPr/>
        </p:nvCxnSpPr>
        <p:spPr>
          <a:xfrm>
            <a:off x="2921867" y="2076149"/>
            <a:ext cx="1740011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מחבר ישר 14">
            <a:extLst>
              <a:ext uri="{FF2B5EF4-FFF2-40B4-BE49-F238E27FC236}">
                <a16:creationId xmlns:a16="http://schemas.microsoft.com/office/drawing/2014/main" id="{ECC428B8-4471-4D81-B951-B3EEC7994BD5}"/>
              </a:ext>
            </a:extLst>
          </p:cNvPr>
          <p:cNvCxnSpPr/>
          <p:nvPr/>
        </p:nvCxnSpPr>
        <p:spPr>
          <a:xfrm>
            <a:off x="2921867" y="2944367"/>
            <a:ext cx="1740011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גרפיקה 15" descr="מעטפה">
            <a:extLst>
              <a:ext uri="{FF2B5EF4-FFF2-40B4-BE49-F238E27FC236}">
                <a16:creationId xmlns:a16="http://schemas.microsoft.com/office/drawing/2014/main" id="{5385690A-8DDB-4D21-BE14-8B4431E18C7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0494124">
            <a:off x="4398262" y="5160024"/>
            <a:ext cx="1838351" cy="18383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תיבת טקסט 21">
                <a:extLst>
                  <a:ext uri="{FF2B5EF4-FFF2-40B4-BE49-F238E27FC236}">
                    <a16:creationId xmlns:a16="http://schemas.microsoft.com/office/drawing/2014/main" id="{7D311A36-3130-42F5-A3DD-05C159919BFA}"/>
                  </a:ext>
                </a:extLst>
              </p:cNvPr>
              <p:cNvSpPr txBox="1"/>
              <p:nvPr/>
            </p:nvSpPr>
            <p:spPr>
              <a:xfrm>
                <a:off x="2578647" y="4340378"/>
                <a:ext cx="213199" cy="57618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0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he-IL" sz="2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he-IL" sz="3600" dirty="0"/>
              </a:p>
            </p:txBody>
          </p:sp>
        </mc:Choice>
        <mc:Fallback xmlns="">
          <p:sp>
            <p:nvSpPr>
              <p:cNvPr id="22" name="תיבת טקסט 21">
                <a:extLst>
                  <a:ext uri="{FF2B5EF4-FFF2-40B4-BE49-F238E27FC236}">
                    <a16:creationId xmlns:a16="http://schemas.microsoft.com/office/drawing/2014/main" id="{7D311A36-3130-42F5-A3DD-05C159919B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8647" y="4340378"/>
                <a:ext cx="213199" cy="57618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קבוצה 57">
            <a:extLst>
              <a:ext uri="{FF2B5EF4-FFF2-40B4-BE49-F238E27FC236}">
                <a16:creationId xmlns:a16="http://schemas.microsoft.com/office/drawing/2014/main" id="{1F3CD54A-B469-438E-A4F9-DF54209803FC}"/>
              </a:ext>
            </a:extLst>
          </p:cNvPr>
          <p:cNvGrpSpPr/>
          <p:nvPr/>
        </p:nvGrpSpPr>
        <p:grpSpPr>
          <a:xfrm>
            <a:off x="-202802" y="797307"/>
            <a:ext cx="5643067" cy="5643067"/>
            <a:chOff x="613215" y="1305457"/>
            <a:chExt cx="5091637" cy="5091637"/>
          </a:xfrm>
        </p:grpSpPr>
        <p:pic>
          <p:nvPicPr>
            <p:cNvPr id="5" name="גרפיקה 4" descr="מעטפה פתוחה">
              <a:extLst>
                <a:ext uri="{FF2B5EF4-FFF2-40B4-BE49-F238E27FC236}">
                  <a16:creationId xmlns:a16="http://schemas.microsoft.com/office/drawing/2014/main" id="{BC958FA8-7459-4A25-93B7-A705BA354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1113834">
              <a:off x="613215" y="1305457"/>
              <a:ext cx="5091637" cy="5091637"/>
            </a:xfrm>
            <a:prstGeom prst="rect">
              <a:avLst/>
            </a:prstGeom>
          </p:spPr>
        </p:pic>
        <p:grpSp>
          <p:nvGrpSpPr>
            <p:cNvPr id="57" name="קבוצה 56">
              <a:extLst>
                <a:ext uri="{FF2B5EF4-FFF2-40B4-BE49-F238E27FC236}">
                  <a16:creationId xmlns:a16="http://schemas.microsoft.com/office/drawing/2014/main" id="{0002C903-BD1C-4007-B113-C4898D1C41F0}"/>
                </a:ext>
              </a:extLst>
            </p:cNvPr>
            <p:cNvGrpSpPr/>
            <p:nvPr/>
          </p:nvGrpSpPr>
          <p:grpSpPr>
            <a:xfrm>
              <a:off x="1551579" y="2275248"/>
              <a:ext cx="3308849" cy="2717453"/>
              <a:chOff x="1551579" y="2275248"/>
              <a:chExt cx="3308849" cy="2717453"/>
            </a:xfrm>
          </p:grpSpPr>
          <p:grpSp>
            <p:nvGrpSpPr>
              <p:cNvPr id="21" name="קבוצה 20">
                <a:extLst>
                  <a:ext uri="{FF2B5EF4-FFF2-40B4-BE49-F238E27FC236}">
                    <a16:creationId xmlns:a16="http://schemas.microsoft.com/office/drawing/2014/main" id="{601935D2-6F4A-49B2-9C75-F7169A2ACEE0}"/>
                  </a:ext>
                </a:extLst>
              </p:cNvPr>
              <p:cNvGrpSpPr/>
              <p:nvPr/>
            </p:nvGrpSpPr>
            <p:grpSpPr>
              <a:xfrm rot="21117605">
                <a:off x="2024219" y="2275248"/>
                <a:ext cx="2268431" cy="2307502"/>
                <a:chOff x="1198738" y="1151043"/>
                <a:chExt cx="1743867" cy="1773903"/>
              </a:xfrm>
              <a:effectLst/>
            </p:grpSpPr>
            <p:grpSp>
              <p:nvGrpSpPr>
                <p:cNvPr id="10" name="קבוצה 9">
                  <a:extLst>
                    <a:ext uri="{FF2B5EF4-FFF2-40B4-BE49-F238E27FC236}">
                      <a16:creationId xmlns:a16="http://schemas.microsoft.com/office/drawing/2014/main" id="{7029F598-B433-4FF8-87E6-37F167E8E835}"/>
                    </a:ext>
                  </a:extLst>
                </p:cNvPr>
                <p:cNvGrpSpPr/>
                <p:nvPr/>
              </p:nvGrpSpPr>
              <p:grpSpPr>
                <a:xfrm>
                  <a:off x="1200666" y="1174397"/>
                  <a:ext cx="1741939" cy="1745280"/>
                  <a:chOff x="3548930" y="1718287"/>
                  <a:chExt cx="1741939" cy="1745280"/>
                </a:xfrm>
              </p:grpSpPr>
              <p:pic>
                <p:nvPicPr>
                  <p:cNvPr id="11" name="גרפיקה 10">
                    <a:extLst>
                      <a:ext uri="{FF2B5EF4-FFF2-40B4-BE49-F238E27FC236}">
                        <a16:creationId xmlns:a16="http://schemas.microsoft.com/office/drawing/2014/main" id="{CCC2FDFA-E946-4B37-A37A-468A0B70D34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 flipV="1">
                    <a:off x="3548930" y="1723556"/>
                    <a:ext cx="1740011" cy="1740011"/>
                  </a:xfrm>
                  <a:prstGeom prst="rect">
                    <a:avLst/>
                  </a:prstGeom>
                  <a:effectLst>
                    <a:outerShdw blurRad="76200" dist="12700" dir="8100000" sy="-23000" kx="800400" algn="br" rotWithShape="0">
                      <a:prstClr val="black">
                        <a:alpha val="20000"/>
                      </a:prstClr>
                    </a:outerShdw>
                  </a:effectLst>
                </p:spPr>
              </p:pic>
              <p:pic>
                <p:nvPicPr>
                  <p:cNvPr id="12" name="גרפיקה 11">
                    <a:extLst>
                      <a:ext uri="{FF2B5EF4-FFF2-40B4-BE49-F238E27FC236}">
                        <a16:creationId xmlns:a16="http://schemas.microsoft.com/office/drawing/2014/main" id="{6FF42B7E-0239-407A-8A7C-DD05314731A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96DAC541-7B7A-43D3-8B79-37D633B846F1}">
                        <asvg:svgBlip xmlns:asvg="http://schemas.microsoft.com/office/drawing/2016/SVG/main" r:embed="rId8"/>
                      </a:ext>
                    </a:extLst>
                  </a:blip>
                  <a:srcRect l="-50000" t="531" r="50000" b="49586"/>
                  <a:stretch/>
                </p:blipFill>
                <p:spPr>
                  <a:xfrm flipH="1" flipV="1">
                    <a:off x="3550858" y="1718287"/>
                    <a:ext cx="1740011" cy="867958"/>
                  </a:xfrm>
                  <a:prstGeom prst="rect">
                    <a:avLst/>
                  </a:prstGeom>
                  <a:effectLst/>
                </p:spPr>
              </p:pic>
            </p:grpSp>
            <p:pic>
              <p:nvPicPr>
                <p:cNvPr id="13" name="גרפיקה 12">
                  <a:extLst>
                    <a:ext uri="{FF2B5EF4-FFF2-40B4-BE49-F238E27FC236}">
                      <a16:creationId xmlns:a16="http://schemas.microsoft.com/office/drawing/2014/main" id="{DDC43ECD-C77C-435E-9993-3ED468018E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 flipH="1" flipV="1">
                  <a:off x="1198738" y="1184935"/>
                  <a:ext cx="1740011" cy="1740011"/>
                </a:xfrm>
                <a:prstGeom prst="rect">
                  <a:avLst/>
                </a:prstGeom>
                <a:effectLst>
                  <a:outerShdw blurRad="76200" dist="12700" dir="8100000" sy="-23000" kx="800400" algn="br" rotWithShape="0">
                    <a:prstClr val="black">
                      <a:alpha val="20000"/>
                    </a:prstClr>
                  </a:outerShdw>
                </a:effectLst>
              </p:spPr>
            </p:pic>
            <p:cxnSp>
              <p:nvCxnSpPr>
                <p:cNvPr id="14" name="מחבר ישר 13">
                  <a:extLst>
                    <a:ext uri="{FF2B5EF4-FFF2-40B4-BE49-F238E27FC236}">
                      <a16:creationId xmlns:a16="http://schemas.microsoft.com/office/drawing/2014/main" id="{D32CD4A0-8491-4D1B-BDA2-4DB526DA1B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98738" y="1635271"/>
                  <a:ext cx="1740011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מחבר ישר 14">
                  <a:extLst>
                    <a:ext uri="{FF2B5EF4-FFF2-40B4-BE49-F238E27FC236}">
                      <a16:creationId xmlns:a16="http://schemas.microsoft.com/office/drawing/2014/main" id="{61337F85-13FD-452C-8B3C-FDD54FADE7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98738" y="2503489"/>
                  <a:ext cx="1740011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מחבר ישר 17">
                  <a:extLst>
                    <a:ext uri="{FF2B5EF4-FFF2-40B4-BE49-F238E27FC236}">
                      <a16:creationId xmlns:a16="http://schemas.microsoft.com/office/drawing/2014/main" id="{8F77DFBA-391A-487C-AC94-819C9681B7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764628" y="2021049"/>
                  <a:ext cx="1740011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מחבר ישר 18">
                  <a:extLst>
                    <a:ext uri="{FF2B5EF4-FFF2-40B4-BE49-F238E27FC236}">
                      <a16:creationId xmlns:a16="http://schemas.microsoft.com/office/drawing/2014/main" id="{A9C85C5F-9BB3-4BA5-931C-C3FE9AF3E8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1642085" y="2021049"/>
                  <a:ext cx="1740011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7" name="מחבר ישר 26">
                <a:extLst>
                  <a:ext uri="{FF2B5EF4-FFF2-40B4-BE49-F238E27FC236}">
                    <a16:creationId xmlns:a16="http://schemas.microsoft.com/office/drawing/2014/main" id="{AA81C7D2-A30B-49B5-B8BB-2DE6AE61FD14}"/>
                  </a:ext>
                </a:extLst>
              </p:cNvPr>
              <p:cNvCxnSpPr/>
              <p:nvPr/>
            </p:nvCxnSpPr>
            <p:spPr>
              <a:xfrm flipH="1">
                <a:off x="3971636" y="3870632"/>
                <a:ext cx="554182" cy="736455"/>
              </a:xfrm>
              <a:prstGeom prst="line">
                <a:avLst/>
              </a:prstGeom>
              <a:ln w="76200">
                <a:solidFill>
                  <a:schemeClr val="tx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מחבר ישר 30">
                <a:extLst>
                  <a:ext uri="{FF2B5EF4-FFF2-40B4-BE49-F238E27FC236}">
                    <a16:creationId xmlns:a16="http://schemas.microsoft.com/office/drawing/2014/main" id="{27B19243-9813-4EFA-A703-2267F044922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80872" y="3944522"/>
                <a:ext cx="554182" cy="736455"/>
              </a:xfrm>
              <a:prstGeom prst="line">
                <a:avLst/>
              </a:prstGeom>
              <a:ln w="76200">
                <a:solidFill>
                  <a:schemeClr val="tx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מחבר ישר 32">
                <a:extLst>
                  <a:ext uri="{FF2B5EF4-FFF2-40B4-BE49-F238E27FC236}">
                    <a16:creationId xmlns:a16="http://schemas.microsoft.com/office/drawing/2014/main" id="{2A2F5A55-F604-44A6-97F2-86334A6C95A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10181" y="3889106"/>
                <a:ext cx="554182" cy="736455"/>
              </a:xfrm>
              <a:prstGeom prst="line">
                <a:avLst/>
              </a:prstGeom>
              <a:ln w="76200">
                <a:solidFill>
                  <a:srgbClr val="EBEBE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מחבר ישר 33">
                <a:extLst>
                  <a:ext uri="{FF2B5EF4-FFF2-40B4-BE49-F238E27FC236}">
                    <a16:creationId xmlns:a16="http://schemas.microsoft.com/office/drawing/2014/main" id="{C2CFB560-A6A7-4E6B-92D5-0C2041E1EE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02545" y="3753164"/>
                <a:ext cx="657883" cy="872397"/>
              </a:xfrm>
              <a:prstGeom prst="line">
                <a:avLst/>
              </a:prstGeom>
              <a:ln w="76200">
                <a:solidFill>
                  <a:srgbClr val="EBEBE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מחבר ישר 35">
                <a:extLst>
                  <a:ext uri="{FF2B5EF4-FFF2-40B4-BE49-F238E27FC236}">
                    <a16:creationId xmlns:a16="http://schemas.microsoft.com/office/drawing/2014/main" id="{5A24AA91-6A92-4D08-A835-E0B87AC33C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0473" y="4313382"/>
                <a:ext cx="648072" cy="526473"/>
              </a:xfrm>
              <a:prstGeom prst="line">
                <a:avLst/>
              </a:prstGeom>
              <a:ln w="76200">
                <a:solidFill>
                  <a:schemeClr val="tx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מחבר ישר 36">
                <a:extLst>
                  <a:ext uri="{FF2B5EF4-FFF2-40B4-BE49-F238E27FC236}">
                    <a16:creationId xmlns:a16="http://schemas.microsoft.com/office/drawing/2014/main" id="{B5A547EA-C32A-4500-AF70-CB1C66DE356D}"/>
                  </a:ext>
                </a:extLst>
              </p:cNvPr>
              <p:cNvCxnSpPr>
                <a:cxnSpLocks/>
              </p:cNvCxnSpPr>
              <p:nvPr/>
            </p:nvCxnSpPr>
            <p:spPr>
              <a:xfrm rot="20710872">
                <a:off x="2064689" y="4256246"/>
                <a:ext cx="554182" cy="736455"/>
              </a:xfrm>
              <a:prstGeom prst="line">
                <a:avLst/>
              </a:prstGeom>
              <a:ln w="76200">
                <a:solidFill>
                  <a:schemeClr val="tx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מחבר ישר 37">
                <a:extLst>
                  <a:ext uri="{FF2B5EF4-FFF2-40B4-BE49-F238E27FC236}">
                    <a16:creationId xmlns:a16="http://schemas.microsoft.com/office/drawing/2014/main" id="{D99483ED-39E3-416F-AA99-4B2DFE69F0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75892" y="4263447"/>
                <a:ext cx="724108" cy="570221"/>
              </a:xfrm>
              <a:prstGeom prst="line">
                <a:avLst/>
              </a:prstGeom>
              <a:ln w="76200">
                <a:solidFill>
                  <a:srgbClr val="EBEBE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מחבר ישר 38">
                <a:extLst>
                  <a:ext uri="{FF2B5EF4-FFF2-40B4-BE49-F238E27FC236}">
                    <a16:creationId xmlns:a16="http://schemas.microsoft.com/office/drawing/2014/main" id="{19FC2BC4-E630-436B-90E3-2BC9D8EC7A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51579" y="4182173"/>
                <a:ext cx="859129" cy="675119"/>
              </a:xfrm>
              <a:prstGeom prst="line">
                <a:avLst/>
              </a:prstGeom>
              <a:ln w="76200">
                <a:solidFill>
                  <a:srgbClr val="EBEBE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6" name="גרפיקה 55" descr="זכוכית מגדלת">
            <a:extLst>
              <a:ext uri="{FF2B5EF4-FFF2-40B4-BE49-F238E27FC236}">
                <a16:creationId xmlns:a16="http://schemas.microsoft.com/office/drawing/2014/main" id="{4A7115C6-7C8D-4616-8899-7AD7B432CD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6200000">
            <a:off x="3209730" y="138959"/>
            <a:ext cx="2435415" cy="2435415"/>
          </a:xfrm>
          <a:prstGeom prst="rect">
            <a:avLst/>
          </a:prstGeom>
        </p:spPr>
      </p:pic>
      <p:sp>
        <p:nvSpPr>
          <p:cNvPr id="54" name="מלבן 53">
            <a:extLst>
              <a:ext uri="{FF2B5EF4-FFF2-40B4-BE49-F238E27FC236}">
                <a16:creationId xmlns:a16="http://schemas.microsoft.com/office/drawing/2014/main" id="{D95E40FF-0B94-4470-84BD-62DFD6E74789}"/>
              </a:ext>
            </a:extLst>
          </p:cNvPr>
          <p:cNvSpPr/>
          <p:nvPr/>
        </p:nvSpPr>
        <p:spPr>
          <a:xfrm>
            <a:off x="5044774" y="2365919"/>
            <a:ext cx="655314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buClr>
                <a:srgbClr val="FB2265"/>
              </a:buClr>
              <a:buSzPts val="2800"/>
            </a:pPr>
            <a:r>
              <a:rPr lang="he-IL" sz="2800" dirty="0">
                <a:solidFill>
                  <a:srgbClr val="1B75BC"/>
                </a:solidFill>
                <a:latin typeface="Calibri"/>
                <a:cs typeface="Calibri"/>
                <a:sym typeface="Calibri"/>
              </a:rPr>
              <a:t>זה נראה כמו תחפושת חדשה ל-</a:t>
            </a:r>
          </a:p>
          <a:p>
            <a:pPr lvl="0" algn="r" rtl="1">
              <a:buClr>
                <a:srgbClr val="FB2265"/>
              </a:buClr>
              <a:buSzPts val="2800"/>
            </a:pPr>
            <a:endParaRPr lang="he-IL" sz="2800" dirty="0">
              <a:solidFill>
                <a:srgbClr val="1B75BC"/>
              </a:solidFill>
              <a:latin typeface="Calibri"/>
              <a:cs typeface="Calibri"/>
              <a:sym typeface="Calibri"/>
            </a:endParaRPr>
          </a:p>
          <a:p>
            <a:pPr algn="r" rtl="1">
              <a:buClr>
                <a:srgbClr val="FB2265"/>
              </a:buClr>
              <a:buSzPts val="2800"/>
            </a:pPr>
            <a:r>
              <a:rPr lang="he-IL" sz="2800" dirty="0">
                <a:solidFill>
                  <a:srgbClr val="1B75BC"/>
                </a:solidFill>
                <a:latin typeface="Calibri"/>
                <a:cs typeface="Calibri"/>
                <a:sym typeface="Calibri"/>
              </a:rPr>
              <a:t>מספר החלקים בשלם (מכנה) גדל פי 4 הפך ל-16.</a:t>
            </a:r>
          </a:p>
          <a:p>
            <a:pPr lvl="0" algn="r" rtl="1">
              <a:buClr>
                <a:srgbClr val="FB2265"/>
              </a:buClr>
              <a:buSzPts val="2800"/>
            </a:pPr>
            <a:endParaRPr lang="he-IL" sz="2800" dirty="0">
              <a:solidFill>
                <a:srgbClr val="1B75BC"/>
              </a:solidFill>
              <a:latin typeface="Calibri"/>
              <a:cs typeface="Calibri"/>
              <a:sym typeface="Calibri"/>
            </a:endParaRPr>
          </a:p>
          <a:p>
            <a:pPr lvl="0" algn="r" rtl="1">
              <a:buClr>
                <a:srgbClr val="FB2265"/>
              </a:buClr>
              <a:buSzPts val="2800"/>
            </a:pPr>
            <a:r>
              <a:rPr lang="he-IL" sz="2800" dirty="0">
                <a:solidFill>
                  <a:srgbClr val="1B75BC"/>
                </a:solidFill>
                <a:latin typeface="Calibri"/>
                <a:cs typeface="Calibri"/>
                <a:sym typeface="Calibri"/>
              </a:rPr>
              <a:t>מספר החלקים הצבועים (מונה) גם גדל פי 4 הפך ל-12.</a:t>
            </a:r>
          </a:p>
          <a:p>
            <a:pPr lvl="0" algn="r" rtl="1">
              <a:buClr>
                <a:srgbClr val="FB2265"/>
              </a:buClr>
              <a:buSzPts val="2800"/>
            </a:pPr>
            <a:endParaRPr lang="he-IL" sz="2800" dirty="0">
              <a:solidFill>
                <a:srgbClr val="1B75BC"/>
              </a:solidFill>
              <a:latin typeface="Calibri"/>
              <a:cs typeface="Calibri"/>
              <a:sym typeface="Calibri"/>
            </a:endParaRPr>
          </a:p>
          <a:p>
            <a:pPr lvl="0" algn="r" rtl="1">
              <a:buClr>
                <a:srgbClr val="FB2265"/>
              </a:buClr>
              <a:buSzPts val="2800"/>
            </a:pPr>
            <a:endParaRPr lang="he-IL" sz="2800" dirty="0">
              <a:solidFill>
                <a:srgbClr val="1B75BC"/>
              </a:solidFill>
              <a:latin typeface="Calibri"/>
              <a:cs typeface="Calibri"/>
              <a:sym typeface="Calibri"/>
            </a:endParaRPr>
          </a:p>
          <a:p>
            <a:pPr lvl="0" algn="r" rtl="1">
              <a:buClr>
                <a:srgbClr val="FB2265"/>
              </a:buClr>
              <a:buSzPts val="2800"/>
            </a:pPr>
            <a:r>
              <a:rPr lang="he-IL" sz="2800" dirty="0">
                <a:solidFill>
                  <a:srgbClr val="1B75BC"/>
                </a:solidFill>
                <a:latin typeface="Calibri"/>
                <a:cs typeface="Calibri"/>
                <a:sym typeface="Calibri"/>
              </a:rPr>
              <a:t>והחלק הצבוע לא גדל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תיבת טקסט 58">
                <a:extLst>
                  <a:ext uri="{FF2B5EF4-FFF2-40B4-BE49-F238E27FC236}">
                    <a16:creationId xmlns:a16="http://schemas.microsoft.com/office/drawing/2014/main" id="{1DCA4E7E-B10C-4315-8CD7-FD04AB8150F6}"/>
                  </a:ext>
                </a:extLst>
              </p:cNvPr>
              <p:cNvSpPr txBox="1"/>
              <p:nvPr/>
            </p:nvSpPr>
            <p:spPr>
              <a:xfrm>
                <a:off x="7133669" y="2206737"/>
                <a:ext cx="314189" cy="806631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800" b="1" i="1" smtClean="0">
                              <a:solidFill>
                                <a:srgbClr val="FD7AA3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he-IL" sz="2800" b="1" i="1" smtClean="0">
                              <a:solidFill>
                                <a:srgbClr val="FFDA65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he-IL" sz="3600" b="1" dirty="0"/>
              </a:p>
            </p:txBody>
          </p:sp>
        </mc:Choice>
        <mc:Fallback xmlns="">
          <p:sp>
            <p:nvSpPr>
              <p:cNvPr id="59" name="תיבת טקסט 58">
                <a:extLst>
                  <a:ext uri="{FF2B5EF4-FFF2-40B4-BE49-F238E27FC236}">
                    <a16:creationId xmlns:a16="http://schemas.microsoft.com/office/drawing/2014/main" id="{1DCA4E7E-B10C-4315-8CD7-FD04AB8150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3669" y="2206737"/>
                <a:ext cx="314189" cy="80663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תיבת טקסט 62">
                <a:extLst>
                  <a:ext uri="{FF2B5EF4-FFF2-40B4-BE49-F238E27FC236}">
                    <a16:creationId xmlns:a16="http://schemas.microsoft.com/office/drawing/2014/main" id="{D45732F5-029F-4985-B1B5-E373A8F78DBE}"/>
                  </a:ext>
                </a:extLst>
              </p:cNvPr>
              <p:cNvSpPr txBox="1"/>
              <p:nvPr/>
            </p:nvSpPr>
            <p:spPr>
              <a:xfrm rot="21035310">
                <a:off x="2108155" y="4906727"/>
                <a:ext cx="359073" cy="921984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1" i="1" smtClean="0">
                              <a:solidFill>
                                <a:srgbClr val="FD7AA3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he-IL" sz="3200" b="1" i="1" smtClean="0">
                              <a:solidFill>
                                <a:srgbClr val="FFDA65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he-IL" sz="3600" dirty="0"/>
              </a:p>
            </p:txBody>
          </p:sp>
        </mc:Choice>
        <mc:Fallback xmlns="">
          <p:sp>
            <p:nvSpPr>
              <p:cNvPr id="63" name="תיבת טקסט 62">
                <a:extLst>
                  <a:ext uri="{FF2B5EF4-FFF2-40B4-BE49-F238E27FC236}">
                    <a16:creationId xmlns:a16="http://schemas.microsoft.com/office/drawing/2014/main" id="{D45732F5-029F-4985-B1B5-E373A8F78D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035310">
                <a:off x="2108155" y="4906727"/>
                <a:ext cx="359073" cy="92198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תיבת טקסט 63">
                <a:extLst>
                  <a:ext uri="{FF2B5EF4-FFF2-40B4-BE49-F238E27FC236}">
                    <a16:creationId xmlns:a16="http://schemas.microsoft.com/office/drawing/2014/main" id="{578CA12C-1EB3-4BCD-A189-90B39EE76EC8}"/>
                  </a:ext>
                </a:extLst>
              </p:cNvPr>
              <p:cNvSpPr txBox="1"/>
              <p:nvPr/>
            </p:nvSpPr>
            <p:spPr>
              <a:xfrm rot="21007482">
                <a:off x="3074353" y="4708275"/>
                <a:ext cx="604332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1" i="1" smtClean="0">
                              <a:solidFill>
                                <a:srgbClr val="FD7AA3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he-IL" sz="3200" b="1" i="1" smtClean="0">
                              <a:solidFill>
                                <a:srgbClr val="FFDA65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den>
                      </m:f>
                    </m:oMath>
                  </m:oMathPara>
                </a14:m>
                <a:endParaRPr lang="he-IL" sz="4800" dirty="0"/>
              </a:p>
            </p:txBody>
          </p:sp>
        </mc:Choice>
        <mc:Fallback xmlns="">
          <p:sp>
            <p:nvSpPr>
              <p:cNvPr id="64" name="תיבת טקסט 63">
                <a:extLst>
                  <a:ext uri="{FF2B5EF4-FFF2-40B4-BE49-F238E27FC236}">
                    <a16:creationId xmlns:a16="http://schemas.microsoft.com/office/drawing/2014/main" id="{578CA12C-1EB3-4BCD-A189-90B39EE76E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007482">
                <a:off x="3074353" y="4708275"/>
                <a:ext cx="604332" cy="92519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2" name="קבוצה 61">
            <a:extLst>
              <a:ext uri="{FF2B5EF4-FFF2-40B4-BE49-F238E27FC236}">
                <a16:creationId xmlns:a16="http://schemas.microsoft.com/office/drawing/2014/main" id="{70FA6903-2E84-44D7-9FD9-B3F639FC2C2B}"/>
              </a:ext>
            </a:extLst>
          </p:cNvPr>
          <p:cNvGrpSpPr/>
          <p:nvPr/>
        </p:nvGrpSpPr>
        <p:grpSpPr>
          <a:xfrm>
            <a:off x="2355941" y="4520972"/>
            <a:ext cx="716863" cy="524265"/>
            <a:chOff x="2355941" y="4520972"/>
            <a:chExt cx="716863" cy="524265"/>
          </a:xfrm>
        </p:grpSpPr>
        <p:sp>
          <p:nvSpPr>
            <p:cNvPr id="60" name="קשת 59">
              <a:extLst>
                <a:ext uri="{FF2B5EF4-FFF2-40B4-BE49-F238E27FC236}">
                  <a16:creationId xmlns:a16="http://schemas.microsoft.com/office/drawing/2014/main" id="{0EDDA926-E3B4-4D3E-A2DF-FEBBF4624BAA}"/>
                </a:ext>
              </a:extLst>
            </p:cNvPr>
            <p:cNvSpPr/>
            <p:nvPr/>
          </p:nvSpPr>
          <p:spPr>
            <a:xfrm rot="20913908">
              <a:off x="2355941" y="4830801"/>
              <a:ext cx="716863" cy="214436"/>
            </a:xfrm>
            <a:prstGeom prst="arc">
              <a:avLst>
                <a:gd name="adj1" fmla="val 1091598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תיבת טקסט 60">
                  <a:extLst>
                    <a:ext uri="{FF2B5EF4-FFF2-40B4-BE49-F238E27FC236}">
                      <a16:creationId xmlns:a16="http://schemas.microsoft.com/office/drawing/2014/main" id="{012A4BB0-0D07-4117-8B23-B5DCF28829E3}"/>
                    </a:ext>
                  </a:extLst>
                </p:cNvPr>
                <p:cNvSpPr txBox="1"/>
                <p:nvPr/>
              </p:nvSpPr>
              <p:spPr>
                <a:xfrm rot="20714277">
                  <a:off x="2439692" y="4520972"/>
                  <a:ext cx="45294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e-IL" sz="200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he-IL" sz="20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he-IL" sz="2000" dirty="0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1" name="תיבת טקסט 60">
                  <a:extLst>
                    <a:ext uri="{FF2B5EF4-FFF2-40B4-BE49-F238E27FC236}">
                      <a16:creationId xmlns:a16="http://schemas.microsoft.com/office/drawing/2014/main" id="{012A4BB0-0D07-4117-8B23-B5DCF28829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714277">
                  <a:off x="2439692" y="4520972"/>
                  <a:ext cx="452945" cy="307777"/>
                </a:xfrm>
                <a:prstGeom prst="rect">
                  <a:avLst/>
                </a:prstGeom>
                <a:blipFill>
                  <a:blip r:embed="rId16"/>
                  <a:stretch>
                    <a:fillRect l="-3529" r="-10588" b="-5797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9" name="קבוצה 68">
            <a:extLst>
              <a:ext uri="{FF2B5EF4-FFF2-40B4-BE49-F238E27FC236}">
                <a16:creationId xmlns:a16="http://schemas.microsoft.com/office/drawing/2014/main" id="{C1D1E80E-D730-454F-86CA-4DE98CE3F84A}"/>
              </a:ext>
            </a:extLst>
          </p:cNvPr>
          <p:cNvGrpSpPr/>
          <p:nvPr/>
        </p:nvGrpSpPr>
        <p:grpSpPr>
          <a:xfrm>
            <a:off x="2471351" y="5089143"/>
            <a:ext cx="716863" cy="524265"/>
            <a:chOff x="2355941" y="4520972"/>
            <a:chExt cx="716863" cy="524265"/>
          </a:xfrm>
        </p:grpSpPr>
        <p:sp>
          <p:nvSpPr>
            <p:cNvPr id="70" name="קשת 69">
              <a:extLst>
                <a:ext uri="{FF2B5EF4-FFF2-40B4-BE49-F238E27FC236}">
                  <a16:creationId xmlns:a16="http://schemas.microsoft.com/office/drawing/2014/main" id="{810EE8FB-C8C6-47EF-8A41-3A5B8D00EAAE}"/>
                </a:ext>
              </a:extLst>
            </p:cNvPr>
            <p:cNvSpPr/>
            <p:nvPr/>
          </p:nvSpPr>
          <p:spPr>
            <a:xfrm rot="20913908">
              <a:off x="2355941" y="4830801"/>
              <a:ext cx="716863" cy="214436"/>
            </a:xfrm>
            <a:prstGeom prst="arc">
              <a:avLst>
                <a:gd name="adj1" fmla="val 10915988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תיבת טקסט 70">
                  <a:extLst>
                    <a:ext uri="{FF2B5EF4-FFF2-40B4-BE49-F238E27FC236}">
                      <a16:creationId xmlns:a16="http://schemas.microsoft.com/office/drawing/2014/main" id="{90C0BC3E-0283-4973-97F3-66F37CAB1C44}"/>
                    </a:ext>
                  </a:extLst>
                </p:cNvPr>
                <p:cNvSpPr txBox="1"/>
                <p:nvPr/>
              </p:nvSpPr>
              <p:spPr>
                <a:xfrm rot="20714277">
                  <a:off x="2439692" y="4520972"/>
                  <a:ext cx="45294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e-IL" sz="200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he-IL" sz="20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he-IL" sz="2000" dirty="0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1" name="תיבת טקסט 70">
                  <a:extLst>
                    <a:ext uri="{FF2B5EF4-FFF2-40B4-BE49-F238E27FC236}">
                      <a16:creationId xmlns:a16="http://schemas.microsoft.com/office/drawing/2014/main" id="{90C0BC3E-0283-4973-97F3-66F37CAB1C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714277">
                  <a:off x="2439692" y="4520972"/>
                  <a:ext cx="452945" cy="307777"/>
                </a:xfrm>
                <a:prstGeom prst="rect">
                  <a:avLst/>
                </a:prstGeom>
                <a:blipFill>
                  <a:blip r:embed="rId17"/>
                  <a:stretch>
                    <a:fillRect l="-2326" r="-10465" b="-5882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89" name="כותרת 288">
            <a:extLst>
              <a:ext uri="{FF2B5EF4-FFF2-40B4-BE49-F238E27FC236}">
                <a16:creationId xmlns:a16="http://schemas.microsoft.com/office/drawing/2014/main" id="{A21B5EB9-28EE-408D-B7D1-CB60AB66E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מה יעלי הכינה?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99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e-IL" dirty="0"/>
              <a:t>ההפתעה של יעלי</a:t>
            </a:r>
            <a:endParaRPr dirty="0"/>
          </a:p>
        </p:txBody>
      </p:sp>
      <p:sp>
        <p:nvSpPr>
          <p:cNvPr id="312" name="Google Shape;312;p13"/>
          <p:cNvSpPr txBox="1">
            <a:spLocks noGrp="1"/>
          </p:cNvSpPr>
          <p:nvPr>
            <p:ph type="body" idx="2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he-IL" dirty="0">
                <a:solidFill>
                  <a:srgbClr val="1B75BC"/>
                </a:solidFill>
              </a:rPr>
              <a:t>נסו לחשוב איך יעלי הכינה את התחפושת החדשה.</a:t>
            </a: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he-IL" dirty="0">
                <a:solidFill>
                  <a:srgbClr val="1B75BC"/>
                </a:solidFill>
              </a:rPr>
              <a:t>האם גם אתם יכולים להכין תחפושת כזו?</a:t>
            </a: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lang="he-IL" dirty="0">
              <a:solidFill>
                <a:srgbClr val="1B75BC"/>
              </a:solidFill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lang="he-IL" dirty="0">
              <a:solidFill>
                <a:srgbClr val="1B75BC"/>
              </a:solidFill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lang="he-IL" dirty="0">
              <a:solidFill>
                <a:srgbClr val="1B75BC"/>
              </a:solidFill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he-IL" dirty="0">
                <a:solidFill>
                  <a:srgbClr val="1B75BC"/>
                </a:solidFill>
              </a:rPr>
              <a:t>קפלו שוב את דף הממו חזרה, </a:t>
            </a: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he-IL" dirty="0"/>
              <a:t>קיבלנו גודל של </a:t>
            </a: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he-IL" dirty="0"/>
              <a:t>נוסיף עוד קיפול אחד שיחצה כל   לשני חלקים שווים</a:t>
            </a: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he-IL" dirty="0">
                <a:solidFill>
                  <a:srgbClr val="1B75BC"/>
                </a:solidFill>
              </a:rPr>
              <a:t>נפתח שוב את הקיפול ונעבור על קווי הקיפול החדשים</a:t>
            </a: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he-IL" dirty="0">
                <a:solidFill>
                  <a:srgbClr val="1B75BC"/>
                </a:solidFill>
              </a:rPr>
              <a:t>כעת קיבלנו את התחפושת החדשה.</a:t>
            </a: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he-IL" dirty="0">
                <a:solidFill>
                  <a:srgbClr val="1B75BC"/>
                </a:solidFill>
              </a:rPr>
              <a:t>הפכנו את    ל    </a:t>
            </a:r>
            <a:endParaRPr dirty="0">
              <a:solidFill>
                <a:srgbClr val="1B75BC"/>
              </a:solidFill>
            </a:endParaRPr>
          </a:p>
        </p:txBody>
      </p:sp>
      <p:pic>
        <p:nvPicPr>
          <p:cNvPr id="5" name="גרפיקה 4">
            <a:extLst>
              <a:ext uri="{FF2B5EF4-FFF2-40B4-BE49-F238E27FC236}">
                <a16:creationId xmlns:a16="http://schemas.microsoft.com/office/drawing/2014/main" id="{9464866C-60F9-4A5B-B338-D445078A77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7795" y="3955777"/>
            <a:ext cx="1319289" cy="2537097"/>
          </a:xfrm>
          <a:prstGeom prst="rect">
            <a:avLst/>
          </a:prstGeom>
        </p:spPr>
      </p:pic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4C677A78-D6E6-4ECA-8B3F-ED0C2B6AFEDF}"/>
              </a:ext>
            </a:extLst>
          </p:cNvPr>
          <p:cNvGrpSpPr/>
          <p:nvPr/>
        </p:nvGrpSpPr>
        <p:grpSpPr>
          <a:xfrm>
            <a:off x="1200666" y="1850259"/>
            <a:ext cx="1741939" cy="1745280"/>
            <a:chOff x="3548930" y="1718287"/>
            <a:chExt cx="1741939" cy="1745280"/>
          </a:xfrm>
        </p:grpSpPr>
        <p:pic>
          <p:nvPicPr>
            <p:cNvPr id="10" name="גרפיקה 9">
              <a:extLst>
                <a:ext uri="{FF2B5EF4-FFF2-40B4-BE49-F238E27FC236}">
                  <a16:creationId xmlns:a16="http://schemas.microsoft.com/office/drawing/2014/main" id="{BD8EE9B5-7561-4D37-88DA-2E3B885E3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 flipV="1">
              <a:off x="3548930" y="1723556"/>
              <a:ext cx="1740011" cy="1740011"/>
            </a:xfrm>
            <a:prstGeom prst="rect">
              <a:avLst/>
            </a:prstGeom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1" name="גרפיקה 10">
              <a:extLst>
                <a:ext uri="{FF2B5EF4-FFF2-40B4-BE49-F238E27FC236}">
                  <a16:creationId xmlns:a16="http://schemas.microsoft.com/office/drawing/2014/main" id="{0AFDFD06-AF4B-4F6C-A052-EEEFF891F8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-50000" t="531" r="50000" b="49586"/>
            <a:stretch/>
          </p:blipFill>
          <p:spPr>
            <a:xfrm flipH="1" flipV="1">
              <a:off x="3550858" y="1718287"/>
              <a:ext cx="1740011" cy="867958"/>
            </a:xfrm>
            <a:prstGeom prst="rect">
              <a:avLst/>
            </a:prstGeom>
            <a:effectLst/>
          </p:spPr>
        </p:pic>
      </p:grpSp>
      <p:pic>
        <p:nvPicPr>
          <p:cNvPr id="13" name="גרפיקה 12">
            <a:extLst>
              <a:ext uri="{FF2B5EF4-FFF2-40B4-BE49-F238E27FC236}">
                <a16:creationId xmlns:a16="http://schemas.microsoft.com/office/drawing/2014/main" id="{A7EBE5BD-1B74-4B99-B601-2091634314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 flipV="1">
            <a:off x="1198738" y="1860797"/>
            <a:ext cx="1740011" cy="1740011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cxnSp>
        <p:nvCxnSpPr>
          <p:cNvPr id="14" name="מחבר ישר 13">
            <a:extLst>
              <a:ext uri="{FF2B5EF4-FFF2-40B4-BE49-F238E27FC236}">
                <a16:creationId xmlns:a16="http://schemas.microsoft.com/office/drawing/2014/main" id="{66B2F927-3021-42DC-B1DB-45B8AEDF1AE1}"/>
              </a:ext>
            </a:extLst>
          </p:cNvPr>
          <p:cNvCxnSpPr/>
          <p:nvPr/>
        </p:nvCxnSpPr>
        <p:spPr>
          <a:xfrm>
            <a:off x="1198738" y="2311133"/>
            <a:ext cx="1740011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מחבר ישר 14">
            <a:extLst>
              <a:ext uri="{FF2B5EF4-FFF2-40B4-BE49-F238E27FC236}">
                <a16:creationId xmlns:a16="http://schemas.microsoft.com/office/drawing/2014/main" id="{ECC428B8-4471-4D81-B951-B3EEC7994BD5}"/>
              </a:ext>
            </a:extLst>
          </p:cNvPr>
          <p:cNvCxnSpPr/>
          <p:nvPr/>
        </p:nvCxnSpPr>
        <p:spPr>
          <a:xfrm>
            <a:off x="1198738" y="3179351"/>
            <a:ext cx="1740011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תיבת טקסט 17">
                <a:extLst>
                  <a:ext uri="{FF2B5EF4-FFF2-40B4-BE49-F238E27FC236}">
                    <a16:creationId xmlns:a16="http://schemas.microsoft.com/office/drawing/2014/main" id="{30AA611D-75F6-405F-9455-9F805D66B8DE}"/>
                  </a:ext>
                </a:extLst>
              </p:cNvPr>
              <p:cNvSpPr txBox="1"/>
              <p:nvPr/>
            </p:nvSpPr>
            <p:spPr>
              <a:xfrm>
                <a:off x="9271183" y="3886778"/>
                <a:ext cx="192360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1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he-IL" sz="3600" dirty="0"/>
              </a:p>
            </p:txBody>
          </p:sp>
        </mc:Choice>
        <mc:Fallback xmlns="">
          <p:sp>
            <p:nvSpPr>
              <p:cNvPr id="18" name="תיבת טקסט 17">
                <a:extLst>
                  <a:ext uri="{FF2B5EF4-FFF2-40B4-BE49-F238E27FC236}">
                    <a16:creationId xmlns:a16="http://schemas.microsoft.com/office/drawing/2014/main" id="{30AA611D-75F6-405F-9455-9F805D66B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1183" y="3886778"/>
                <a:ext cx="192360" cy="5203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תיבת טקסט 18">
                <a:extLst>
                  <a:ext uri="{FF2B5EF4-FFF2-40B4-BE49-F238E27FC236}">
                    <a16:creationId xmlns:a16="http://schemas.microsoft.com/office/drawing/2014/main" id="{C30D4758-61EA-400D-BFFD-523AB2901964}"/>
                  </a:ext>
                </a:extLst>
              </p:cNvPr>
              <p:cNvSpPr txBox="1"/>
              <p:nvPr/>
            </p:nvSpPr>
            <p:spPr>
              <a:xfrm>
                <a:off x="7380926" y="4220694"/>
                <a:ext cx="192360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1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he-IL" sz="3600" dirty="0"/>
              </a:p>
            </p:txBody>
          </p:sp>
        </mc:Choice>
        <mc:Fallback xmlns="">
          <p:sp>
            <p:nvSpPr>
              <p:cNvPr id="19" name="תיבת טקסט 18">
                <a:extLst>
                  <a:ext uri="{FF2B5EF4-FFF2-40B4-BE49-F238E27FC236}">
                    <a16:creationId xmlns:a16="http://schemas.microsoft.com/office/drawing/2014/main" id="{C30D4758-61EA-400D-BFFD-523AB29019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0926" y="4220694"/>
                <a:ext cx="192360" cy="5203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תיבת טקסט 19">
                <a:extLst>
                  <a:ext uri="{FF2B5EF4-FFF2-40B4-BE49-F238E27FC236}">
                    <a16:creationId xmlns:a16="http://schemas.microsoft.com/office/drawing/2014/main" id="{8427C398-AAE3-4A6C-A161-D84817146188}"/>
                  </a:ext>
                </a:extLst>
              </p:cNvPr>
              <p:cNvSpPr txBox="1"/>
              <p:nvPr/>
            </p:nvSpPr>
            <p:spPr>
              <a:xfrm>
                <a:off x="9843677" y="5373672"/>
                <a:ext cx="192360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1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he-IL" sz="1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he-IL" sz="3600" dirty="0"/>
              </a:p>
            </p:txBody>
          </p:sp>
        </mc:Choice>
        <mc:Fallback xmlns="">
          <p:sp>
            <p:nvSpPr>
              <p:cNvPr id="20" name="תיבת טקסט 19">
                <a:extLst>
                  <a:ext uri="{FF2B5EF4-FFF2-40B4-BE49-F238E27FC236}">
                    <a16:creationId xmlns:a16="http://schemas.microsoft.com/office/drawing/2014/main" id="{8427C398-AAE3-4A6C-A161-D848171461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3677" y="5373672"/>
                <a:ext cx="192360" cy="52039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תיבת טקסט 20">
                <a:extLst>
                  <a:ext uri="{FF2B5EF4-FFF2-40B4-BE49-F238E27FC236}">
                    <a16:creationId xmlns:a16="http://schemas.microsoft.com/office/drawing/2014/main" id="{590225CF-D1FD-4D9F-A5BD-39BFDB6E6142}"/>
                  </a:ext>
                </a:extLst>
              </p:cNvPr>
              <p:cNvSpPr txBox="1"/>
              <p:nvPr/>
            </p:nvSpPr>
            <p:spPr>
              <a:xfrm>
                <a:off x="9271183" y="5373672"/>
                <a:ext cx="320601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18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he-IL" sz="18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he-IL" sz="3600" dirty="0"/>
              </a:p>
            </p:txBody>
          </p:sp>
        </mc:Choice>
        <mc:Fallback xmlns="">
          <p:sp>
            <p:nvSpPr>
              <p:cNvPr id="21" name="תיבת טקסט 20">
                <a:extLst>
                  <a:ext uri="{FF2B5EF4-FFF2-40B4-BE49-F238E27FC236}">
                    <a16:creationId xmlns:a16="http://schemas.microsoft.com/office/drawing/2014/main" id="{590225CF-D1FD-4D9F-A5BD-39BFDB6E61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1183" y="5373672"/>
                <a:ext cx="320601" cy="52039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מחבר ישר 15"/>
          <p:cNvCxnSpPr/>
          <p:nvPr/>
        </p:nvCxnSpPr>
        <p:spPr>
          <a:xfrm>
            <a:off x="2489286" y="1850259"/>
            <a:ext cx="0" cy="174528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מחבר ישר 16"/>
          <p:cNvCxnSpPr/>
          <p:nvPr/>
        </p:nvCxnSpPr>
        <p:spPr>
          <a:xfrm>
            <a:off x="1640200" y="1850259"/>
            <a:ext cx="0" cy="174528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589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6"/>
          <p:cNvSpPr txBox="1">
            <a:spLocks noGrp="1"/>
          </p:cNvSpPr>
          <p:nvPr>
            <p:ph type="body" idx="1"/>
          </p:nvPr>
        </p:nvSpPr>
        <p:spPr>
          <a:xfrm>
            <a:off x="788738" y="2233942"/>
            <a:ext cx="9665410" cy="4300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ctr" rt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he-IL" dirty="0"/>
              <a:t>בשיעור הזה למדנו ש-</a:t>
            </a:r>
          </a:p>
          <a:p>
            <a:pPr marL="0" lvl="0" indent="0" algn="ctr" rt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he-IL" dirty="0"/>
              <a:t>כדי להרחיב שבר, כופלים את המונה ואת המכנה באותו גורם. השבר המתקבל שווה לשבר המקורי.</a:t>
            </a:r>
          </a:p>
          <a:p>
            <a:pPr marL="0" lvl="0" indent="0" algn="ctr" rt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lang="he-IL" dirty="0"/>
          </a:p>
          <a:p>
            <a:pPr marL="0" lvl="0" indent="0" algn="ctr" rt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he-IL" dirty="0"/>
              <a:t>המספר שבו כופלים את המונה ואת המכנה נקרא גורם ההרחבה.</a:t>
            </a:r>
          </a:p>
          <a:p>
            <a:pPr marL="0" lvl="0" indent="0" algn="r" rt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lang="he-IL" sz="1600" dirty="0"/>
          </a:p>
          <a:p>
            <a:pPr marL="0" lvl="0" indent="0" algn="r" rtl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br>
              <a:rPr lang="iw-IL" b="1" dirty="0"/>
            </a:br>
            <a:endParaRPr dirty="0"/>
          </a:p>
        </p:txBody>
      </p:sp>
      <p:pic>
        <p:nvPicPr>
          <p:cNvPr id="7" name="גרפיקה 6" descr="זכוכית מגדלת">
            <a:extLst>
              <a:ext uri="{FF2B5EF4-FFF2-40B4-BE49-F238E27FC236}">
                <a16:creationId xmlns:a16="http://schemas.microsoft.com/office/drawing/2014/main" id="{D6E97595-E03D-437D-AE24-D1EB492A5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5822407" y="-201473"/>
            <a:ext cx="2435415" cy="2435415"/>
          </a:xfrm>
          <a:prstGeom prst="rect">
            <a:avLst/>
          </a:prstGeom>
        </p:spPr>
      </p:pic>
      <p:pic>
        <p:nvPicPr>
          <p:cNvPr id="8" name="גרפיקה 7">
            <a:extLst>
              <a:ext uri="{FF2B5EF4-FFF2-40B4-BE49-F238E27FC236}">
                <a16:creationId xmlns:a16="http://schemas.microsoft.com/office/drawing/2014/main" id="{0282F5DF-8DBA-4975-ADA7-303F2DE7B3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013007">
            <a:off x="10003303" y="4628084"/>
            <a:ext cx="485958" cy="431356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3927FF64-4F85-49FD-91B9-E103BAEBFF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597289">
            <a:off x="10467733" y="4627720"/>
            <a:ext cx="485958" cy="431356"/>
          </a:xfrm>
          <a:prstGeom prst="rect">
            <a:avLst/>
          </a:prstGeom>
        </p:spPr>
      </p:pic>
      <p:pic>
        <p:nvPicPr>
          <p:cNvPr id="10" name="גרפיקה 9">
            <a:extLst>
              <a:ext uri="{FF2B5EF4-FFF2-40B4-BE49-F238E27FC236}">
                <a16:creationId xmlns:a16="http://schemas.microsoft.com/office/drawing/2014/main" id="{62CF8693-9217-4E55-BDE4-D9A922950D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5740437" y="5504855"/>
            <a:ext cx="834534" cy="740766"/>
          </a:xfrm>
          <a:prstGeom prst="rect">
            <a:avLst/>
          </a:prstGeom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E7B13E86-B321-4832-9CF6-3F11BCDFD7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363139">
            <a:off x="10475228" y="2818848"/>
            <a:ext cx="485958" cy="425896"/>
          </a:xfrm>
          <a:prstGeom prst="rect">
            <a:avLst/>
          </a:prstGeom>
        </p:spPr>
      </p:pic>
      <p:pic>
        <p:nvPicPr>
          <p:cNvPr id="12" name="גרפיקה 11">
            <a:extLst>
              <a:ext uri="{FF2B5EF4-FFF2-40B4-BE49-F238E27FC236}">
                <a16:creationId xmlns:a16="http://schemas.microsoft.com/office/drawing/2014/main" id="{3CF77BAF-1086-4314-B163-3959AA4D6D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20181369">
            <a:off x="6558724" y="930348"/>
            <a:ext cx="706478" cy="626650"/>
          </a:xfrm>
          <a:prstGeom prst="rect">
            <a:avLst/>
          </a:prstGeom>
        </p:spPr>
      </p:pic>
      <p:sp>
        <p:nvSpPr>
          <p:cNvPr id="3" name="כותרת 2">
            <a:extLst>
              <a:ext uri="{FF2B5EF4-FFF2-40B4-BE49-F238E27FC236}">
                <a16:creationId xmlns:a16="http://schemas.microsoft.com/office/drawing/2014/main" id="{F0B226AC-3339-4F46-AC2E-A9740C0B6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מסיימים ומסכמים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7E1838F-AFD9-4E43-A0D4-C942C0107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יוצרים משחק חשבוני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D4F842D5-DBD3-4090-A08F-B5E115E6C1F9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701908" y="1313895"/>
            <a:ext cx="5651892" cy="4863068"/>
          </a:xfrm>
        </p:spPr>
        <p:txBody>
          <a:bodyPr>
            <a:normAutofit fontScale="92500"/>
          </a:bodyPr>
          <a:lstStyle/>
          <a:p>
            <a:pPr marL="50800" indent="0">
              <a:buNone/>
            </a:pPr>
            <a:r>
              <a:rPr lang="he-I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משתתפים</a:t>
            </a:r>
            <a:r>
              <a:rPr lang="he-IL" dirty="0"/>
              <a:t>: 2 או יותר.</a:t>
            </a:r>
          </a:p>
          <a:p>
            <a:pPr marL="50800" indent="0">
              <a:buNone/>
            </a:pPr>
            <a:r>
              <a:rPr lang="he-I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מטרת המשחק</a:t>
            </a:r>
            <a:r>
              <a:rPr lang="he-IL" dirty="0"/>
              <a:t>: להגיע ראשונים אל הכתר.</a:t>
            </a:r>
          </a:p>
          <a:p>
            <a:pPr marL="50800" indent="0">
              <a:buNone/>
            </a:pPr>
            <a:r>
              <a:rPr lang="he-I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החומרים הדרושים</a:t>
            </a:r>
            <a:r>
              <a:rPr lang="he-IL" dirty="0"/>
              <a:t>: דף לבן, מדבקות, צבעים, 18 דפי ממו, חייל משחק לכל משתתף.</a:t>
            </a:r>
          </a:p>
          <a:p>
            <a:pPr marL="50800" indent="0">
              <a:buNone/>
            </a:pPr>
            <a:r>
              <a:rPr lang="he-I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הכנת המשחק</a:t>
            </a:r>
            <a:r>
              <a:rPr lang="he-IL" dirty="0"/>
              <a:t>:</a:t>
            </a:r>
          </a:p>
          <a:p>
            <a:r>
              <a:rPr lang="he-IL" dirty="0"/>
              <a:t>קחו דף לבן</a:t>
            </a:r>
          </a:p>
          <a:p>
            <a:r>
              <a:rPr lang="he-IL" dirty="0"/>
              <a:t>צרו מסלול מעניין בעזרת מדבקות.</a:t>
            </a:r>
          </a:p>
          <a:p>
            <a:r>
              <a:rPr lang="he-IL" dirty="0"/>
              <a:t>ציירו בהתחלת המסלול נסיך או נסיכה.</a:t>
            </a:r>
          </a:p>
          <a:p>
            <a:r>
              <a:rPr lang="he-IL" dirty="0"/>
              <a:t>ציירו בסוף המסלול כתר.</a:t>
            </a:r>
          </a:p>
          <a:p>
            <a:endParaRPr lang="he-IL" dirty="0"/>
          </a:p>
          <a:p>
            <a:endParaRPr lang="he-IL" dirty="0"/>
          </a:p>
          <a:p>
            <a:endParaRPr lang="he-IL" dirty="0"/>
          </a:p>
          <a:p>
            <a:endParaRPr lang="he-IL" dirty="0"/>
          </a:p>
          <a:p>
            <a:endParaRPr lang="he-IL" dirty="0"/>
          </a:p>
        </p:txBody>
      </p:sp>
      <p:grpSp>
        <p:nvGrpSpPr>
          <p:cNvPr id="19" name="קבוצה 18">
            <a:extLst>
              <a:ext uri="{FF2B5EF4-FFF2-40B4-BE49-F238E27FC236}">
                <a16:creationId xmlns:a16="http://schemas.microsoft.com/office/drawing/2014/main" id="{285EF81E-BAAE-426D-BF23-3EE3BA77271B}"/>
              </a:ext>
            </a:extLst>
          </p:cNvPr>
          <p:cNvGrpSpPr/>
          <p:nvPr/>
        </p:nvGrpSpPr>
        <p:grpSpPr>
          <a:xfrm>
            <a:off x="1347084" y="2480347"/>
            <a:ext cx="2906864" cy="2815339"/>
            <a:chOff x="838200" y="1711495"/>
            <a:chExt cx="4849790" cy="4697090"/>
          </a:xfrm>
        </p:grpSpPr>
        <p:grpSp>
          <p:nvGrpSpPr>
            <p:cNvPr id="18" name="קבוצה 17">
              <a:extLst>
                <a:ext uri="{FF2B5EF4-FFF2-40B4-BE49-F238E27FC236}">
                  <a16:creationId xmlns:a16="http://schemas.microsoft.com/office/drawing/2014/main" id="{54BF17FC-3BF7-46C9-BE0A-812A7BC85F1D}"/>
                </a:ext>
              </a:extLst>
            </p:cNvPr>
            <p:cNvGrpSpPr/>
            <p:nvPr/>
          </p:nvGrpSpPr>
          <p:grpSpPr>
            <a:xfrm>
              <a:off x="838200" y="1711495"/>
              <a:ext cx="4849790" cy="4465468"/>
              <a:chOff x="838200" y="1711495"/>
              <a:chExt cx="4849790" cy="4465468"/>
            </a:xfrm>
          </p:grpSpPr>
          <p:pic>
            <p:nvPicPr>
              <p:cNvPr id="5" name="גרפיקה 4">
                <a:extLst>
                  <a:ext uri="{FF2B5EF4-FFF2-40B4-BE49-F238E27FC236}">
                    <a16:creationId xmlns:a16="http://schemas.microsoft.com/office/drawing/2014/main" id="{9A54CF46-052A-44B8-B0F3-27F6D91B7D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8200" y="1711495"/>
                <a:ext cx="4849790" cy="4465468"/>
              </a:xfrm>
              <a:prstGeom prst="rect">
                <a:avLst/>
              </a:prstGeom>
            </p:spPr>
          </p:pic>
          <p:pic>
            <p:nvPicPr>
              <p:cNvPr id="6" name="גרפיקה 5">
                <a:extLst>
                  <a:ext uri="{FF2B5EF4-FFF2-40B4-BE49-F238E27FC236}">
                    <a16:creationId xmlns:a16="http://schemas.microsoft.com/office/drawing/2014/main" id="{F4D60DF9-D309-48CE-B7AF-00FB21BD96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656684" y="3709624"/>
                <a:ext cx="876629" cy="469209"/>
              </a:xfrm>
              <a:prstGeom prst="rect">
                <a:avLst/>
              </a:prstGeom>
            </p:spPr>
          </p:pic>
        </p:grpSp>
        <p:grpSp>
          <p:nvGrpSpPr>
            <p:cNvPr id="9" name="קבוצה 8">
              <a:extLst>
                <a:ext uri="{FF2B5EF4-FFF2-40B4-BE49-F238E27FC236}">
                  <a16:creationId xmlns:a16="http://schemas.microsoft.com/office/drawing/2014/main" id="{4DA7A112-D464-4912-85CD-857640E06E09}"/>
                </a:ext>
              </a:extLst>
            </p:cNvPr>
            <p:cNvGrpSpPr/>
            <p:nvPr/>
          </p:nvGrpSpPr>
          <p:grpSpPr>
            <a:xfrm>
              <a:off x="4401583" y="5788241"/>
              <a:ext cx="276949" cy="620344"/>
              <a:chOff x="149179" y="2232468"/>
              <a:chExt cx="1413314" cy="3501414"/>
            </a:xfrm>
          </p:grpSpPr>
          <p:pic>
            <p:nvPicPr>
              <p:cNvPr id="7" name="גרפיקה 6">
                <a:extLst>
                  <a:ext uri="{FF2B5EF4-FFF2-40B4-BE49-F238E27FC236}">
                    <a16:creationId xmlns:a16="http://schemas.microsoft.com/office/drawing/2014/main" id="{B15A1DE8-E5CD-48FA-85AE-C2241E20F3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20200" y="2751008"/>
                <a:ext cx="1342293" cy="2982874"/>
              </a:xfrm>
              <a:prstGeom prst="rect">
                <a:avLst/>
              </a:prstGeom>
            </p:spPr>
          </p:pic>
          <p:pic>
            <p:nvPicPr>
              <p:cNvPr id="8" name="גרפיקה 7">
                <a:extLst>
                  <a:ext uri="{FF2B5EF4-FFF2-40B4-BE49-F238E27FC236}">
                    <a16:creationId xmlns:a16="http://schemas.microsoft.com/office/drawing/2014/main" id="{2BC98199-3A36-43F5-8A2F-7DD3AFF585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49179" y="2232468"/>
                <a:ext cx="1342295" cy="718452"/>
              </a:xfrm>
              <a:prstGeom prst="rect">
                <a:avLst/>
              </a:prstGeom>
            </p:spPr>
          </p:pic>
        </p:grpSp>
      </p:grpSp>
      <p:pic>
        <p:nvPicPr>
          <p:cNvPr id="10" name="גרפיקה 9">
            <a:extLst>
              <a:ext uri="{FF2B5EF4-FFF2-40B4-BE49-F238E27FC236}">
                <a16:creationId xmlns:a16="http://schemas.microsoft.com/office/drawing/2014/main" id="{4DC8A7B2-6EC2-4106-ACB2-3529838AC9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30248" y="5520443"/>
            <a:ext cx="1032232" cy="1089882"/>
          </a:xfrm>
          <a:prstGeom prst="rect">
            <a:avLst/>
          </a:prstGeom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56710708-0F23-4603-857F-E637DCC5AD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6936" y="3557180"/>
            <a:ext cx="501928" cy="494957"/>
          </a:xfrm>
          <a:prstGeom prst="rect">
            <a:avLst/>
          </a:prstGeom>
        </p:spPr>
      </p:pic>
      <p:pic>
        <p:nvPicPr>
          <p:cNvPr id="12" name="גרפיקה 11">
            <a:extLst>
              <a:ext uri="{FF2B5EF4-FFF2-40B4-BE49-F238E27FC236}">
                <a16:creationId xmlns:a16="http://schemas.microsoft.com/office/drawing/2014/main" id="{F93E12EF-5F28-433E-A951-F347C760752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33822" y="3959219"/>
            <a:ext cx="703442" cy="693672"/>
          </a:xfrm>
          <a:prstGeom prst="rect">
            <a:avLst/>
          </a:prstGeom>
        </p:spPr>
      </p:pic>
      <p:pic>
        <p:nvPicPr>
          <p:cNvPr id="13" name="Google Shape;261;p7" descr="https://lh4.googleusercontent.com/8FRkycPXoj7UiB9dvl8WfvE_rPOmNvworJ3hEUUExH908Pyx1w8Shtg70_9YIyrxXZu2Q5tvXMslWX6PBLNTleMKYZ5Wgwd4UNNj4iBwA-K5B6WNBJ5WFRNSOF3busg5">
            <a:extLst>
              <a:ext uri="{FF2B5EF4-FFF2-40B4-BE49-F238E27FC236}">
                <a16:creationId xmlns:a16="http://schemas.microsoft.com/office/drawing/2014/main" id="{5A04743C-3A89-45AE-9928-A65D2EA546C5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1425637">
            <a:off x="3982656" y="4874180"/>
            <a:ext cx="803290" cy="1308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גרפיקה 13">
            <a:extLst>
              <a:ext uri="{FF2B5EF4-FFF2-40B4-BE49-F238E27FC236}">
                <a16:creationId xmlns:a16="http://schemas.microsoft.com/office/drawing/2014/main" id="{256963ED-82F5-4635-A47D-B048D904A2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76277" y="4962012"/>
            <a:ext cx="830171" cy="113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086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7E1838F-AFD9-4E43-A0D4-C942C0107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הכנת המשחק </a:t>
            </a:r>
            <a:r>
              <a:rPr lang="he-IL" dirty="0"/>
              <a:t>– שלב 2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D4F842D5-DBD3-4090-A08F-B5E115E6C1F9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667274" y="1822146"/>
            <a:ext cx="5651892" cy="4351338"/>
          </a:xfrm>
        </p:spPr>
        <p:txBody>
          <a:bodyPr>
            <a:normAutofit/>
          </a:bodyPr>
          <a:lstStyle/>
          <a:p>
            <a:r>
              <a:rPr lang="he-IL" dirty="0"/>
              <a:t>בחרו שלשה שברים שונים (             )</a:t>
            </a:r>
          </a:p>
          <a:p>
            <a:r>
              <a:rPr lang="he-IL" dirty="0"/>
              <a:t>בכל מדבקה כתבו אחד מהשברים שבחרתם.</a:t>
            </a:r>
          </a:p>
          <a:p>
            <a:r>
              <a:rPr lang="he-IL" dirty="0"/>
              <a:t>בדפי הממו, כתבו 6 הרחבות שונות לכל שבר שבחרתם, כפי שלמדנו.  בכל דף הרחבה אחת.</a:t>
            </a:r>
          </a:p>
          <a:p>
            <a:r>
              <a:rPr lang="he-IL" dirty="0"/>
              <a:t>זכרו,                     להכפיל את המונה                   </a:t>
            </a:r>
          </a:p>
          <a:p>
            <a:pPr marL="50800" indent="0">
              <a:buNone/>
            </a:pPr>
            <a:r>
              <a:rPr lang="he-IL" dirty="0"/>
              <a:t>                                   והמכנה באותו גורם.   </a:t>
            </a:r>
          </a:p>
          <a:p>
            <a:endParaRPr lang="he-IL" dirty="0"/>
          </a:p>
          <a:p>
            <a:endParaRPr lang="he-IL" dirty="0"/>
          </a:p>
          <a:p>
            <a:endParaRPr lang="he-IL" dirty="0"/>
          </a:p>
          <a:p>
            <a:endParaRPr lang="he-IL" dirty="0"/>
          </a:p>
          <a:p>
            <a:endParaRPr lang="he-IL" dirty="0"/>
          </a:p>
        </p:txBody>
      </p:sp>
      <p:pic>
        <p:nvPicPr>
          <p:cNvPr id="5" name="גרפיקה 4">
            <a:extLst>
              <a:ext uri="{FF2B5EF4-FFF2-40B4-BE49-F238E27FC236}">
                <a16:creationId xmlns:a16="http://schemas.microsoft.com/office/drawing/2014/main" id="{9A54CF46-052A-44B8-B0F3-27F6D91B7D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1711495"/>
            <a:ext cx="4849790" cy="4465468"/>
          </a:xfrm>
          <a:prstGeom prst="rect">
            <a:avLst/>
          </a:prstGeom>
        </p:spPr>
      </p:pic>
      <p:pic>
        <p:nvPicPr>
          <p:cNvPr id="6" name="גרפיקה 5">
            <a:extLst>
              <a:ext uri="{FF2B5EF4-FFF2-40B4-BE49-F238E27FC236}">
                <a16:creationId xmlns:a16="http://schemas.microsoft.com/office/drawing/2014/main" id="{F4D60DF9-D309-48CE-B7AF-00FB21BD96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16597" y="3847159"/>
            <a:ext cx="743127" cy="397753"/>
          </a:xfrm>
          <a:prstGeom prst="rect">
            <a:avLst/>
          </a:prstGeom>
        </p:spPr>
      </p:pic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4DA7A112-D464-4912-85CD-857640E06E09}"/>
              </a:ext>
            </a:extLst>
          </p:cNvPr>
          <p:cNvGrpSpPr/>
          <p:nvPr/>
        </p:nvGrpSpPr>
        <p:grpSpPr>
          <a:xfrm>
            <a:off x="4401583" y="5788241"/>
            <a:ext cx="276949" cy="620344"/>
            <a:chOff x="149179" y="2232468"/>
            <a:chExt cx="1413314" cy="3501414"/>
          </a:xfrm>
        </p:grpSpPr>
        <p:pic>
          <p:nvPicPr>
            <p:cNvPr id="7" name="גרפיקה 6">
              <a:extLst>
                <a:ext uri="{FF2B5EF4-FFF2-40B4-BE49-F238E27FC236}">
                  <a16:creationId xmlns:a16="http://schemas.microsoft.com/office/drawing/2014/main" id="{B15A1DE8-E5CD-48FA-85AE-C2241E20F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20200" y="2751008"/>
              <a:ext cx="1342293" cy="2982874"/>
            </a:xfrm>
            <a:prstGeom prst="rect">
              <a:avLst/>
            </a:prstGeom>
          </p:spPr>
        </p:pic>
        <p:pic>
          <p:nvPicPr>
            <p:cNvPr id="8" name="גרפיקה 7">
              <a:extLst>
                <a:ext uri="{FF2B5EF4-FFF2-40B4-BE49-F238E27FC236}">
                  <a16:creationId xmlns:a16="http://schemas.microsoft.com/office/drawing/2014/main" id="{2BC98199-3A36-43F5-8A2F-7DD3AFF58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9179" y="2232468"/>
              <a:ext cx="1342295" cy="71845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תיבת טקסט 9">
                <a:extLst>
                  <a:ext uri="{FF2B5EF4-FFF2-40B4-BE49-F238E27FC236}">
                    <a16:creationId xmlns:a16="http://schemas.microsoft.com/office/drawing/2014/main" id="{9D4D7442-CE91-4466-8ACC-4D6A74444094}"/>
                  </a:ext>
                </a:extLst>
              </p:cNvPr>
              <p:cNvSpPr txBox="1"/>
              <p:nvPr/>
            </p:nvSpPr>
            <p:spPr>
              <a:xfrm>
                <a:off x="6013577" y="2034892"/>
                <a:ext cx="741437" cy="40331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e-IL" sz="100" dirty="0"/>
              </a:p>
            </p:txBody>
          </p:sp>
        </mc:Choice>
        <mc:Fallback xmlns="">
          <p:sp>
            <p:nvSpPr>
              <p:cNvPr id="10" name="תיבת טקסט 9">
                <a:extLst>
                  <a:ext uri="{FF2B5EF4-FFF2-40B4-BE49-F238E27FC236}">
                    <a16:creationId xmlns:a16="http://schemas.microsoft.com/office/drawing/2014/main" id="{9D4D7442-CE91-4466-8ACC-4D6A744440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3577" y="2034892"/>
                <a:ext cx="741437" cy="403316"/>
              </a:xfrm>
              <a:prstGeom prst="rect">
                <a:avLst/>
              </a:prstGeom>
              <a:blipFill>
                <a:blip r:embed="rId9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תיבת טקסט 10">
                <a:extLst>
                  <a:ext uri="{FF2B5EF4-FFF2-40B4-BE49-F238E27FC236}">
                    <a16:creationId xmlns:a16="http://schemas.microsoft.com/office/drawing/2014/main" id="{F86D1B24-E157-445F-A98A-057CC024823C}"/>
                  </a:ext>
                </a:extLst>
              </p:cNvPr>
              <p:cNvSpPr txBox="1"/>
              <p:nvPr/>
            </p:nvSpPr>
            <p:spPr>
              <a:xfrm>
                <a:off x="6384296" y="2034892"/>
                <a:ext cx="741437" cy="40331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he-IL" sz="100" dirty="0"/>
              </a:p>
            </p:txBody>
          </p:sp>
        </mc:Choice>
        <mc:Fallback xmlns="">
          <p:sp>
            <p:nvSpPr>
              <p:cNvPr id="11" name="תיבת טקסט 10">
                <a:extLst>
                  <a:ext uri="{FF2B5EF4-FFF2-40B4-BE49-F238E27FC236}">
                    <a16:creationId xmlns:a16="http://schemas.microsoft.com/office/drawing/2014/main" id="{F86D1B24-E157-445F-A98A-057CC02482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4296" y="2034892"/>
                <a:ext cx="741437" cy="403316"/>
              </a:xfrm>
              <a:prstGeom prst="rect">
                <a:avLst/>
              </a:prstGeom>
              <a:blipFill>
                <a:blip r:embed="rId10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תיבת טקסט 11">
                <a:extLst>
                  <a:ext uri="{FF2B5EF4-FFF2-40B4-BE49-F238E27FC236}">
                    <a16:creationId xmlns:a16="http://schemas.microsoft.com/office/drawing/2014/main" id="{22AC228F-6D03-495F-8401-678B991B46D5}"/>
                  </a:ext>
                </a:extLst>
              </p:cNvPr>
              <p:cNvSpPr txBox="1"/>
              <p:nvPr/>
            </p:nvSpPr>
            <p:spPr>
              <a:xfrm>
                <a:off x="6768933" y="2034892"/>
                <a:ext cx="741437" cy="40331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100" dirty="0"/>
              </a:p>
            </p:txBody>
          </p:sp>
        </mc:Choice>
        <mc:Fallback xmlns="">
          <p:sp>
            <p:nvSpPr>
              <p:cNvPr id="12" name="תיבת טקסט 11">
                <a:extLst>
                  <a:ext uri="{FF2B5EF4-FFF2-40B4-BE49-F238E27FC236}">
                    <a16:creationId xmlns:a16="http://schemas.microsoft.com/office/drawing/2014/main" id="{22AC228F-6D03-495F-8401-678B991B46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8933" y="2034892"/>
                <a:ext cx="741437" cy="403316"/>
              </a:xfrm>
              <a:prstGeom prst="rect">
                <a:avLst/>
              </a:prstGeom>
              <a:blipFill>
                <a:blip r:embed="rId11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תיבת טקסט 12">
                <a:extLst>
                  <a:ext uri="{FF2B5EF4-FFF2-40B4-BE49-F238E27FC236}">
                    <a16:creationId xmlns:a16="http://schemas.microsoft.com/office/drawing/2014/main" id="{5029E43D-F15A-4025-9921-21FC16CC8860}"/>
                  </a:ext>
                </a:extLst>
              </p:cNvPr>
              <p:cNvSpPr txBox="1"/>
              <p:nvPr/>
            </p:nvSpPr>
            <p:spPr>
              <a:xfrm>
                <a:off x="4960471" y="3227342"/>
                <a:ext cx="741437" cy="40331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תיבת טקסט 12">
                <a:extLst>
                  <a:ext uri="{FF2B5EF4-FFF2-40B4-BE49-F238E27FC236}">
                    <a16:creationId xmlns:a16="http://schemas.microsoft.com/office/drawing/2014/main" id="{5029E43D-F15A-4025-9921-21FC16CC88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0471" y="3227342"/>
                <a:ext cx="741437" cy="403316"/>
              </a:xfrm>
              <a:prstGeom prst="rect">
                <a:avLst/>
              </a:prstGeom>
              <a:blipFill>
                <a:blip r:embed="rId12"/>
                <a:stretch>
                  <a:fillRect b="-1194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תיבת טקסט 13">
                <a:extLst>
                  <a:ext uri="{FF2B5EF4-FFF2-40B4-BE49-F238E27FC236}">
                    <a16:creationId xmlns:a16="http://schemas.microsoft.com/office/drawing/2014/main" id="{48A61F5D-2333-4F25-A826-D63E352B6E4A}"/>
                  </a:ext>
                </a:extLst>
              </p:cNvPr>
              <p:cNvSpPr txBox="1"/>
              <p:nvPr/>
            </p:nvSpPr>
            <p:spPr>
              <a:xfrm>
                <a:off x="3923178" y="2055699"/>
                <a:ext cx="741437" cy="40331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תיבת טקסט 13">
                <a:extLst>
                  <a:ext uri="{FF2B5EF4-FFF2-40B4-BE49-F238E27FC236}">
                    <a16:creationId xmlns:a16="http://schemas.microsoft.com/office/drawing/2014/main" id="{48A61F5D-2333-4F25-A826-D63E352B6E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178" y="2055699"/>
                <a:ext cx="741437" cy="403316"/>
              </a:xfrm>
              <a:prstGeom prst="rect">
                <a:avLst/>
              </a:prstGeom>
              <a:blipFill>
                <a:blip r:embed="rId12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תיבת טקסט 14">
                <a:extLst>
                  <a:ext uri="{FF2B5EF4-FFF2-40B4-BE49-F238E27FC236}">
                    <a16:creationId xmlns:a16="http://schemas.microsoft.com/office/drawing/2014/main" id="{32C6AC6E-8C00-4865-8DEC-3B5B86FF20B3}"/>
                  </a:ext>
                </a:extLst>
              </p:cNvPr>
              <p:cNvSpPr txBox="1"/>
              <p:nvPr/>
            </p:nvSpPr>
            <p:spPr>
              <a:xfrm>
                <a:off x="2353561" y="2508902"/>
                <a:ext cx="741437" cy="40331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תיבת טקסט 14">
                <a:extLst>
                  <a:ext uri="{FF2B5EF4-FFF2-40B4-BE49-F238E27FC236}">
                    <a16:creationId xmlns:a16="http://schemas.microsoft.com/office/drawing/2014/main" id="{32C6AC6E-8C00-4865-8DEC-3B5B86FF20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3561" y="2508902"/>
                <a:ext cx="741437" cy="403316"/>
              </a:xfrm>
              <a:prstGeom prst="rect">
                <a:avLst/>
              </a:prstGeom>
              <a:blipFill>
                <a:blip r:embed="rId13"/>
                <a:stretch>
                  <a:fillRect t="-1515" b="-1363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תיבת טקסט 17">
                <a:extLst>
                  <a:ext uri="{FF2B5EF4-FFF2-40B4-BE49-F238E27FC236}">
                    <a16:creationId xmlns:a16="http://schemas.microsoft.com/office/drawing/2014/main" id="{4519F6F8-DC55-4594-A2CC-28F27EF25E65}"/>
                  </a:ext>
                </a:extLst>
              </p:cNvPr>
              <p:cNvSpPr txBox="1"/>
              <p:nvPr/>
            </p:nvSpPr>
            <p:spPr>
              <a:xfrm>
                <a:off x="1359262" y="4190057"/>
                <a:ext cx="741437" cy="40331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תיבת טקסט 17">
                <a:extLst>
                  <a:ext uri="{FF2B5EF4-FFF2-40B4-BE49-F238E27FC236}">
                    <a16:creationId xmlns:a16="http://schemas.microsoft.com/office/drawing/2014/main" id="{4519F6F8-DC55-4594-A2CC-28F27EF25E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9262" y="4190057"/>
                <a:ext cx="741437" cy="403316"/>
              </a:xfrm>
              <a:prstGeom prst="rect">
                <a:avLst/>
              </a:prstGeom>
              <a:blipFill>
                <a:blip r:embed="rId14"/>
                <a:stretch>
                  <a:fillRect b="-1194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תיבת טקסט 18">
                <a:extLst>
                  <a:ext uri="{FF2B5EF4-FFF2-40B4-BE49-F238E27FC236}">
                    <a16:creationId xmlns:a16="http://schemas.microsoft.com/office/drawing/2014/main" id="{B5823212-C120-49C6-B4B6-5A51BE29D961}"/>
                  </a:ext>
                </a:extLst>
              </p:cNvPr>
              <p:cNvSpPr txBox="1"/>
              <p:nvPr/>
            </p:nvSpPr>
            <p:spPr>
              <a:xfrm>
                <a:off x="2251042" y="4348555"/>
                <a:ext cx="741437" cy="40331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תיבת טקסט 18">
                <a:extLst>
                  <a:ext uri="{FF2B5EF4-FFF2-40B4-BE49-F238E27FC236}">
                    <a16:creationId xmlns:a16="http://schemas.microsoft.com/office/drawing/2014/main" id="{B5823212-C120-49C6-B4B6-5A51BE29D9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1042" y="4348555"/>
                <a:ext cx="741437" cy="403316"/>
              </a:xfrm>
              <a:prstGeom prst="rect">
                <a:avLst/>
              </a:prstGeom>
              <a:blipFill>
                <a:blip r:embed="rId14"/>
                <a:stretch>
                  <a:fillRect b="-1194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תיבת טקסט 19">
                <a:extLst>
                  <a:ext uri="{FF2B5EF4-FFF2-40B4-BE49-F238E27FC236}">
                    <a16:creationId xmlns:a16="http://schemas.microsoft.com/office/drawing/2014/main" id="{155FFE8A-287C-4190-801E-741D28612698}"/>
                  </a:ext>
                </a:extLst>
              </p:cNvPr>
              <p:cNvSpPr txBox="1"/>
              <p:nvPr/>
            </p:nvSpPr>
            <p:spPr>
              <a:xfrm>
                <a:off x="3768903" y="3799636"/>
                <a:ext cx="741437" cy="40331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תיבת טקסט 19">
                <a:extLst>
                  <a:ext uri="{FF2B5EF4-FFF2-40B4-BE49-F238E27FC236}">
                    <a16:creationId xmlns:a16="http://schemas.microsoft.com/office/drawing/2014/main" id="{155FFE8A-287C-4190-801E-741D286126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8903" y="3799636"/>
                <a:ext cx="741437" cy="403316"/>
              </a:xfrm>
              <a:prstGeom prst="rect">
                <a:avLst/>
              </a:prstGeom>
              <a:blipFill>
                <a:blip r:embed="rId14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תיבת טקסט 20">
                <a:extLst>
                  <a:ext uri="{FF2B5EF4-FFF2-40B4-BE49-F238E27FC236}">
                    <a16:creationId xmlns:a16="http://schemas.microsoft.com/office/drawing/2014/main" id="{B8FA3901-9E16-430E-A6AB-13B33DBAD5C6}"/>
                  </a:ext>
                </a:extLst>
              </p:cNvPr>
              <p:cNvSpPr txBox="1"/>
              <p:nvPr/>
            </p:nvSpPr>
            <p:spPr>
              <a:xfrm>
                <a:off x="3697800" y="2692798"/>
                <a:ext cx="741437" cy="40331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תיבת טקסט 20">
                <a:extLst>
                  <a:ext uri="{FF2B5EF4-FFF2-40B4-BE49-F238E27FC236}">
                    <a16:creationId xmlns:a16="http://schemas.microsoft.com/office/drawing/2014/main" id="{B8FA3901-9E16-430E-A6AB-13B33DBAD5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7800" y="2692798"/>
                <a:ext cx="741437" cy="403316"/>
              </a:xfrm>
              <a:prstGeom prst="rect">
                <a:avLst/>
              </a:prstGeom>
              <a:blipFill>
                <a:blip r:embed="rId15"/>
                <a:stretch>
                  <a:fillRect t="-1515" b="-1363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תיבת טקסט 21">
                <a:extLst>
                  <a:ext uri="{FF2B5EF4-FFF2-40B4-BE49-F238E27FC236}">
                    <a16:creationId xmlns:a16="http://schemas.microsoft.com/office/drawing/2014/main" id="{C7B63485-AE61-49D6-AA19-15CA9D473112}"/>
                  </a:ext>
                </a:extLst>
              </p:cNvPr>
              <p:cNvSpPr txBox="1"/>
              <p:nvPr/>
            </p:nvSpPr>
            <p:spPr>
              <a:xfrm>
                <a:off x="1782801" y="5549278"/>
                <a:ext cx="741437" cy="40331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תיבת טקסט 21">
                <a:extLst>
                  <a:ext uri="{FF2B5EF4-FFF2-40B4-BE49-F238E27FC236}">
                    <a16:creationId xmlns:a16="http://schemas.microsoft.com/office/drawing/2014/main" id="{C7B63485-AE61-49D6-AA19-15CA9D4731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2801" y="5549278"/>
                <a:ext cx="741437" cy="403316"/>
              </a:xfrm>
              <a:prstGeom prst="rect">
                <a:avLst/>
              </a:prstGeom>
              <a:blipFill>
                <a:blip r:embed="rId14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תיבת טקסט 22">
                <a:extLst>
                  <a:ext uri="{FF2B5EF4-FFF2-40B4-BE49-F238E27FC236}">
                    <a16:creationId xmlns:a16="http://schemas.microsoft.com/office/drawing/2014/main" id="{35408788-62CF-4E82-B9C9-FFC1B385A6DE}"/>
                  </a:ext>
                </a:extLst>
              </p:cNvPr>
              <p:cNvSpPr txBox="1"/>
              <p:nvPr/>
            </p:nvSpPr>
            <p:spPr>
              <a:xfrm>
                <a:off x="838200" y="3102674"/>
                <a:ext cx="741437" cy="40331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תיבת טקסט 22">
                <a:extLst>
                  <a:ext uri="{FF2B5EF4-FFF2-40B4-BE49-F238E27FC236}">
                    <a16:creationId xmlns:a16="http://schemas.microsoft.com/office/drawing/2014/main" id="{35408788-62CF-4E82-B9C9-FFC1B385A6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102674"/>
                <a:ext cx="741437" cy="403316"/>
              </a:xfrm>
              <a:prstGeom prst="rect">
                <a:avLst/>
              </a:prstGeom>
              <a:blipFill>
                <a:blip r:embed="rId16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תיבת טקסט 23">
                <a:extLst>
                  <a:ext uri="{FF2B5EF4-FFF2-40B4-BE49-F238E27FC236}">
                    <a16:creationId xmlns:a16="http://schemas.microsoft.com/office/drawing/2014/main" id="{EBED111E-86E6-4129-8C3A-749300E75F20}"/>
                  </a:ext>
                </a:extLst>
              </p:cNvPr>
              <p:cNvSpPr txBox="1"/>
              <p:nvPr/>
            </p:nvSpPr>
            <p:spPr>
              <a:xfrm>
                <a:off x="3964707" y="5137332"/>
                <a:ext cx="741437" cy="40331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תיבת טקסט 23">
                <a:extLst>
                  <a:ext uri="{FF2B5EF4-FFF2-40B4-BE49-F238E27FC236}">
                    <a16:creationId xmlns:a16="http://schemas.microsoft.com/office/drawing/2014/main" id="{EBED111E-86E6-4129-8C3A-749300E75F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4707" y="5137332"/>
                <a:ext cx="741437" cy="403316"/>
              </a:xfrm>
              <a:prstGeom prst="rect">
                <a:avLst/>
              </a:prstGeom>
              <a:blipFill>
                <a:blip r:embed="rId13"/>
                <a:stretch>
                  <a:fillRect t="-1515" b="-1363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תיבת טקסט 24">
                <a:extLst>
                  <a:ext uri="{FF2B5EF4-FFF2-40B4-BE49-F238E27FC236}">
                    <a16:creationId xmlns:a16="http://schemas.microsoft.com/office/drawing/2014/main" id="{C2D39F72-309D-40C5-8281-499AD779B1C7}"/>
                  </a:ext>
                </a:extLst>
              </p:cNvPr>
              <p:cNvSpPr txBox="1"/>
              <p:nvPr/>
            </p:nvSpPr>
            <p:spPr>
              <a:xfrm>
                <a:off x="4853011" y="4748352"/>
                <a:ext cx="741437" cy="40331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e-IL" sz="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תיבת טקסט 24">
                <a:extLst>
                  <a:ext uri="{FF2B5EF4-FFF2-40B4-BE49-F238E27FC236}">
                    <a16:creationId xmlns:a16="http://schemas.microsoft.com/office/drawing/2014/main" id="{C2D39F72-309D-40C5-8281-499AD779B1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3011" y="4748352"/>
                <a:ext cx="741437" cy="403316"/>
              </a:xfrm>
              <a:prstGeom prst="rect">
                <a:avLst/>
              </a:prstGeom>
              <a:blipFill>
                <a:blip r:embed="rId17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תיבת טקסט 25">
                <a:extLst>
                  <a:ext uri="{FF2B5EF4-FFF2-40B4-BE49-F238E27FC236}">
                    <a16:creationId xmlns:a16="http://schemas.microsoft.com/office/drawing/2014/main" id="{F14F38E1-CA7B-4AE1-AC76-48428B77B110}"/>
                  </a:ext>
                </a:extLst>
              </p:cNvPr>
              <p:cNvSpPr txBox="1"/>
              <p:nvPr/>
            </p:nvSpPr>
            <p:spPr>
              <a:xfrm>
                <a:off x="4494544" y="2607712"/>
                <a:ext cx="741437" cy="40331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e-IL" sz="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תיבת טקסט 25">
                <a:extLst>
                  <a:ext uri="{FF2B5EF4-FFF2-40B4-BE49-F238E27FC236}">
                    <a16:creationId xmlns:a16="http://schemas.microsoft.com/office/drawing/2014/main" id="{F14F38E1-CA7B-4AE1-AC76-48428B77B1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4544" y="2607712"/>
                <a:ext cx="741437" cy="403316"/>
              </a:xfrm>
              <a:prstGeom prst="rect">
                <a:avLst/>
              </a:prstGeom>
              <a:blipFill>
                <a:blip r:embed="rId17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תיבת טקסט 26">
                <a:extLst>
                  <a:ext uri="{FF2B5EF4-FFF2-40B4-BE49-F238E27FC236}">
                    <a16:creationId xmlns:a16="http://schemas.microsoft.com/office/drawing/2014/main" id="{B8C5A5B1-193A-49EF-BB9E-D5F057F63C89}"/>
                  </a:ext>
                </a:extLst>
              </p:cNvPr>
              <p:cNvSpPr txBox="1"/>
              <p:nvPr/>
            </p:nvSpPr>
            <p:spPr>
              <a:xfrm>
                <a:off x="1788988" y="2100211"/>
                <a:ext cx="741437" cy="40331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e-IL" sz="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תיבת טקסט 26">
                <a:extLst>
                  <a:ext uri="{FF2B5EF4-FFF2-40B4-BE49-F238E27FC236}">
                    <a16:creationId xmlns:a16="http://schemas.microsoft.com/office/drawing/2014/main" id="{B8C5A5B1-193A-49EF-BB9E-D5F057F63C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8988" y="2100211"/>
                <a:ext cx="741437" cy="403316"/>
              </a:xfrm>
              <a:prstGeom prst="rect">
                <a:avLst/>
              </a:prstGeom>
              <a:blipFill>
                <a:blip r:embed="rId18"/>
                <a:stretch>
                  <a:fillRect t="-1515" b="-1363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תיבת טקסט 31">
                <a:extLst>
                  <a:ext uri="{FF2B5EF4-FFF2-40B4-BE49-F238E27FC236}">
                    <a16:creationId xmlns:a16="http://schemas.microsoft.com/office/drawing/2014/main" id="{F4DC5D72-BFB0-4841-9A38-A1EDC04CBBE8}"/>
                  </a:ext>
                </a:extLst>
              </p:cNvPr>
              <p:cNvSpPr txBox="1"/>
              <p:nvPr/>
            </p:nvSpPr>
            <p:spPr>
              <a:xfrm>
                <a:off x="1169538" y="2547460"/>
                <a:ext cx="741437" cy="40331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e-IL" sz="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תיבת טקסט 31">
                <a:extLst>
                  <a:ext uri="{FF2B5EF4-FFF2-40B4-BE49-F238E27FC236}">
                    <a16:creationId xmlns:a16="http://schemas.microsoft.com/office/drawing/2014/main" id="{F4DC5D72-BFB0-4841-9A38-A1EDC04CBB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538" y="2547460"/>
                <a:ext cx="741437" cy="403316"/>
              </a:xfrm>
              <a:prstGeom prst="rect">
                <a:avLst/>
              </a:prstGeom>
              <a:blipFill>
                <a:blip r:embed="rId19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תיבת טקסט 32">
                <a:extLst>
                  <a:ext uri="{FF2B5EF4-FFF2-40B4-BE49-F238E27FC236}">
                    <a16:creationId xmlns:a16="http://schemas.microsoft.com/office/drawing/2014/main" id="{CDE17AAE-85B4-4CB4-8D3C-771261794B56}"/>
                  </a:ext>
                </a:extLst>
              </p:cNvPr>
              <p:cNvSpPr txBox="1"/>
              <p:nvPr/>
            </p:nvSpPr>
            <p:spPr>
              <a:xfrm>
                <a:off x="1324215" y="3594499"/>
                <a:ext cx="741437" cy="40331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e-IL" sz="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3" name="תיבת טקסט 32">
                <a:extLst>
                  <a:ext uri="{FF2B5EF4-FFF2-40B4-BE49-F238E27FC236}">
                    <a16:creationId xmlns:a16="http://schemas.microsoft.com/office/drawing/2014/main" id="{CDE17AAE-85B4-4CB4-8D3C-771261794B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4215" y="3594499"/>
                <a:ext cx="741437" cy="403316"/>
              </a:xfrm>
              <a:prstGeom prst="rect">
                <a:avLst/>
              </a:prstGeom>
              <a:blipFill>
                <a:blip r:embed="rId20"/>
                <a:stretch>
                  <a:fillRect t="-1515" b="-1363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תיבת טקסט 33">
                <a:extLst>
                  <a:ext uri="{FF2B5EF4-FFF2-40B4-BE49-F238E27FC236}">
                    <a16:creationId xmlns:a16="http://schemas.microsoft.com/office/drawing/2014/main" id="{91BF7701-4CD6-481E-8E7B-51788A0E66E5}"/>
                  </a:ext>
                </a:extLst>
              </p:cNvPr>
              <p:cNvSpPr txBox="1"/>
              <p:nvPr/>
            </p:nvSpPr>
            <p:spPr>
              <a:xfrm>
                <a:off x="3398184" y="3238660"/>
                <a:ext cx="741437" cy="40331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e-IL" sz="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4" name="תיבת טקסט 33">
                <a:extLst>
                  <a:ext uri="{FF2B5EF4-FFF2-40B4-BE49-F238E27FC236}">
                    <a16:creationId xmlns:a16="http://schemas.microsoft.com/office/drawing/2014/main" id="{91BF7701-4CD6-481E-8E7B-51788A0E66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8184" y="3238660"/>
                <a:ext cx="741437" cy="403316"/>
              </a:xfrm>
              <a:prstGeom prst="rect">
                <a:avLst/>
              </a:prstGeom>
              <a:blipFill>
                <a:blip r:embed="rId17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תיבת טקסט 34">
                <a:extLst>
                  <a:ext uri="{FF2B5EF4-FFF2-40B4-BE49-F238E27FC236}">
                    <a16:creationId xmlns:a16="http://schemas.microsoft.com/office/drawing/2014/main" id="{C60848FF-49A0-4427-B5F2-6DA188E56930}"/>
                  </a:ext>
                </a:extLst>
              </p:cNvPr>
              <p:cNvSpPr txBox="1"/>
              <p:nvPr/>
            </p:nvSpPr>
            <p:spPr>
              <a:xfrm>
                <a:off x="2992479" y="4980987"/>
                <a:ext cx="741437" cy="40331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e-IL" sz="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5" name="תיבת טקסט 34">
                <a:extLst>
                  <a:ext uri="{FF2B5EF4-FFF2-40B4-BE49-F238E27FC236}">
                    <a16:creationId xmlns:a16="http://schemas.microsoft.com/office/drawing/2014/main" id="{C60848FF-49A0-4427-B5F2-6DA188E569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2479" y="4980987"/>
                <a:ext cx="741437" cy="403316"/>
              </a:xfrm>
              <a:prstGeom prst="rect">
                <a:avLst/>
              </a:prstGeom>
              <a:blipFill>
                <a:blip r:embed="rId17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תיבת טקסט 35">
                <a:extLst>
                  <a:ext uri="{FF2B5EF4-FFF2-40B4-BE49-F238E27FC236}">
                    <a16:creationId xmlns:a16="http://schemas.microsoft.com/office/drawing/2014/main" id="{19742AB1-8191-4281-A908-49B5D8AEB9AD}"/>
                  </a:ext>
                </a:extLst>
              </p:cNvPr>
              <p:cNvSpPr txBox="1"/>
              <p:nvPr/>
            </p:nvSpPr>
            <p:spPr>
              <a:xfrm>
                <a:off x="2892376" y="4361890"/>
                <a:ext cx="741437" cy="40331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e-IL" sz="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6" name="תיבת טקסט 35">
                <a:extLst>
                  <a:ext uri="{FF2B5EF4-FFF2-40B4-BE49-F238E27FC236}">
                    <a16:creationId xmlns:a16="http://schemas.microsoft.com/office/drawing/2014/main" id="{19742AB1-8191-4281-A908-49B5D8AEB9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2376" y="4361890"/>
                <a:ext cx="741437" cy="403316"/>
              </a:xfrm>
              <a:prstGeom prst="rect">
                <a:avLst/>
              </a:prstGeom>
              <a:blipFill>
                <a:blip r:embed="rId21"/>
                <a:stretch>
                  <a:fillRect t="-1515" b="-1363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תיבת טקסט 36">
                <a:extLst>
                  <a:ext uri="{FF2B5EF4-FFF2-40B4-BE49-F238E27FC236}">
                    <a16:creationId xmlns:a16="http://schemas.microsoft.com/office/drawing/2014/main" id="{B0F4DBFD-B1B1-48B0-A174-FDF1A3A2D322}"/>
                  </a:ext>
                </a:extLst>
              </p:cNvPr>
              <p:cNvSpPr txBox="1"/>
              <p:nvPr/>
            </p:nvSpPr>
            <p:spPr>
              <a:xfrm>
                <a:off x="2115439" y="3304768"/>
                <a:ext cx="741437" cy="40331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e-IL" sz="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7" name="תיבת טקסט 36">
                <a:extLst>
                  <a:ext uri="{FF2B5EF4-FFF2-40B4-BE49-F238E27FC236}">
                    <a16:creationId xmlns:a16="http://schemas.microsoft.com/office/drawing/2014/main" id="{B0F4DBFD-B1B1-48B0-A174-FDF1A3A2D3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5439" y="3304768"/>
                <a:ext cx="741437" cy="403316"/>
              </a:xfrm>
              <a:prstGeom prst="rect">
                <a:avLst/>
              </a:prstGeom>
              <a:blipFill>
                <a:blip r:embed="rId17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תיבת טקסט 37">
                <a:extLst>
                  <a:ext uri="{FF2B5EF4-FFF2-40B4-BE49-F238E27FC236}">
                    <a16:creationId xmlns:a16="http://schemas.microsoft.com/office/drawing/2014/main" id="{7C1B6548-10F0-4B60-BC93-3EF1EF9DF3CC}"/>
                  </a:ext>
                </a:extLst>
              </p:cNvPr>
              <p:cNvSpPr txBox="1"/>
              <p:nvPr/>
            </p:nvSpPr>
            <p:spPr>
              <a:xfrm>
                <a:off x="852776" y="4466351"/>
                <a:ext cx="741437" cy="40331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e-IL" sz="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8" name="תיבת טקסט 37">
                <a:extLst>
                  <a:ext uri="{FF2B5EF4-FFF2-40B4-BE49-F238E27FC236}">
                    <a16:creationId xmlns:a16="http://schemas.microsoft.com/office/drawing/2014/main" id="{7C1B6548-10F0-4B60-BC93-3EF1EF9DF3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776" y="4466351"/>
                <a:ext cx="741437" cy="403316"/>
              </a:xfrm>
              <a:prstGeom prst="rect">
                <a:avLst/>
              </a:prstGeom>
              <a:blipFill>
                <a:blip r:embed="rId20"/>
                <a:stretch>
                  <a:fillRect t="-1515" b="-1363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תיבת טקסט 38">
                <a:extLst>
                  <a:ext uri="{FF2B5EF4-FFF2-40B4-BE49-F238E27FC236}">
                    <a16:creationId xmlns:a16="http://schemas.microsoft.com/office/drawing/2014/main" id="{39E7877A-1F8B-428A-B51E-5FB79C4B6A2A}"/>
                  </a:ext>
                </a:extLst>
              </p:cNvPr>
              <p:cNvSpPr txBox="1"/>
              <p:nvPr/>
            </p:nvSpPr>
            <p:spPr>
              <a:xfrm>
                <a:off x="4367051" y="3810492"/>
                <a:ext cx="741437" cy="40331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e-IL" sz="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9" name="תיבת טקסט 38">
                <a:extLst>
                  <a:ext uri="{FF2B5EF4-FFF2-40B4-BE49-F238E27FC236}">
                    <a16:creationId xmlns:a16="http://schemas.microsoft.com/office/drawing/2014/main" id="{39E7877A-1F8B-428A-B51E-5FB79C4B6A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051" y="3810492"/>
                <a:ext cx="741437" cy="403316"/>
              </a:xfrm>
              <a:prstGeom prst="rect">
                <a:avLst/>
              </a:prstGeom>
              <a:blipFill>
                <a:blip r:embed="rId17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תיבת טקסט 39">
                <a:extLst>
                  <a:ext uri="{FF2B5EF4-FFF2-40B4-BE49-F238E27FC236}">
                    <a16:creationId xmlns:a16="http://schemas.microsoft.com/office/drawing/2014/main" id="{A1F737B2-C9D0-4242-ADEB-5CC3F1AAA875}"/>
                  </a:ext>
                </a:extLst>
              </p:cNvPr>
              <p:cNvSpPr txBox="1"/>
              <p:nvPr/>
            </p:nvSpPr>
            <p:spPr>
              <a:xfrm>
                <a:off x="2484680" y="3494788"/>
                <a:ext cx="741437" cy="40331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b="1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1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b="1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he-IL" sz="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0" name="תיבת טקסט 39">
                <a:extLst>
                  <a:ext uri="{FF2B5EF4-FFF2-40B4-BE49-F238E27FC236}">
                    <a16:creationId xmlns:a16="http://schemas.microsoft.com/office/drawing/2014/main" id="{A1F737B2-C9D0-4242-ADEB-5CC3F1AAA8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4680" y="3494788"/>
                <a:ext cx="741437" cy="403316"/>
              </a:xfrm>
              <a:prstGeom prst="rect">
                <a:avLst/>
              </a:prstGeom>
              <a:blipFill>
                <a:blip r:embed="rId22"/>
                <a:stretch>
                  <a:fillRect t="-1515" b="-24242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תיבת טקסט 42">
                <a:extLst>
                  <a:ext uri="{FF2B5EF4-FFF2-40B4-BE49-F238E27FC236}">
                    <a16:creationId xmlns:a16="http://schemas.microsoft.com/office/drawing/2014/main" id="{05D1D487-2301-45F0-862A-B3D41C265590}"/>
                  </a:ext>
                </a:extLst>
              </p:cNvPr>
              <p:cNvSpPr txBox="1"/>
              <p:nvPr/>
            </p:nvSpPr>
            <p:spPr>
              <a:xfrm>
                <a:off x="2970921" y="3505990"/>
                <a:ext cx="741437" cy="40331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b="1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1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b="1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he-IL" sz="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3" name="תיבת טקסט 42">
                <a:extLst>
                  <a:ext uri="{FF2B5EF4-FFF2-40B4-BE49-F238E27FC236}">
                    <a16:creationId xmlns:a16="http://schemas.microsoft.com/office/drawing/2014/main" id="{05D1D487-2301-45F0-862A-B3D41C2655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0921" y="3505990"/>
                <a:ext cx="741437" cy="403316"/>
              </a:xfrm>
              <a:prstGeom prst="rect">
                <a:avLst/>
              </a:prstGeom>
              <a:blipFill>
                <a:blip r:embed="rId23"/>
                <a:stretch>
                  <a:fillRect t="-1515" b="-2272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תיבת טקסט 43">
                <a:extLst>
                  <a:ext uri="{FF2B5EF4-FFF2-40B4-BE49-F238E27FC236}">
                    <a16:creationId xmlns:a16="http://schemas.microsoft.com/office/drawing/2014/main" id="{B3B08FC3-1740-421F-91F8-F6B44789C72C}"/>
                  </a:ext>
                </a:extLst>
              </p:cNvPr>
              <p:cNvSpPr txBox="1"/>
              <p:nvPr/>
            </p:nvSpPr>
            <p:spPr>
              <a:xfrm>
                <a:off x="4946553" y="3963544"/>
                <a:ext cx="741437" cy="40331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he-IL" sz="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4" name="תיבת טקסט 43">
                <a:extLst>
                  <a:ext uri="{FF2B5EF4-FFF2-40B4-BE49-F238E27FC236}">
                    <a16:creationId xmlns:a16="http://schemas.microsoft.com/office/drawing/2014/main" id="{B3B08FC3-1740-421F-91F8-F6B44789C7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6553" y="3963544"/>
                <a:ext cx="741437" cy="403316"/>
              </a:xfrm>
              <a:prstGeom prst="rect">
                <a:avLst/>
              </a:prstGeom>
              <a:blipFill>
                <a:blip r:embed="rId24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תיבת טקסט 44">
                <a:extLst>
                  <a:ext uri="{FF2B5EF4-FFF2-40B4-BE49-F238E27FC236}">
                    <a16:creationId xmlns:a16="http://schemas.microsoft.com/office/drawing/2014/main" id="{C6D87740-A8C5-4459-9C33-ACD7D859F6C1}"/>
                  </a:ext>
                </a:extLst>
              </p:cNvPr>
              <p:cNvSpPr txBox="1"/>
              <p:nvPr/>
            </p:nvSpPr>
            <p:spPr>
              <a:xfrm>
                <a:off x="3094998" y="1833234"/>
                <a:ext cx="741437" cy="40331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he-IL" sz="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5" name="תיבת טקסט 44">
                <a:extLst>
                  <a:ext uri="{FF2B5EF4-FFF2-40B4-BE49-F238E27FC236}">
                    <a16:creationId xmlns:a16="http://schemas.microsoft.com/office/drawing/2014/main" id="{C6D87740-A8C5-4459-9C33-ACD7D859F6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4998" y="1833234"/>
                <a:ext cx="741437" cy="403316"/>
              </a:xfrm>
              <a:prstGeom prst="rect">
                <a:avLst/>
              </a:prstGeom>
              <a:blipFill>
                <a:blip r:embed="rId25"/>
                <a:stretch>
                  <a:fillRect t="-1515" b="-1363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תיבת טקסט 45">
                <a:extLst>
                  <a:ext uri="{FF2B5EF4-FFF2-40B4-BE49-F238E27FC236}">
                    <a16:creationId xmlns:a16="http://schemas.microsoft.com/office/drawing/2014/main" id="{DAF88EC6-60C5-4036-B450-F9F58D796B0F}"/>
                  </a:ext>
                </a:extLst>
              </p:cNvPr>
              <p:cNvSpPr txBox="1"/>
              <p:nvPr/>
            </p:nvSpPr>
            <p:spPr>
              <a:xfrm>
                <a:off x="2353561" y="1886859"/>
                <a:ext cx="741437" cy="40331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he-IL" sz="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6" name="תיבת טקסט 45">
                <a:extLst>
                  <a:ext uri="{FF2B5EF4-FFF2-40B4-BE49-F238E27FC236}">
                    <a16:creationId xmlns:a16="http://schemas.microsoft.com/office/drawing/2014/main" id="{DAF88EC6-60C5-4036-B450-F9F58D796B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3561" y="1886859"/>
                <a:ext cx="741437" cy="403316"/>
              </a:xfrm>
              <a:prstGeom prst="rect">
                <a:avLst/>
              </a:prstGeom>
              <a:blipFill>
                <a:blip r:embed="rId26"/>
                <a:stretch>
                  <a:fillRect t="-1515" b="-1363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תיבת טקסט 46">
                <a:extLst>
                  <a:ext uri="{FF2B5EF4-FFF2-40B4-BE49-F238E27FC236}">
                    <a16:creationId xmlns:a16="http://schemas.microsoft.com/office/drawing/2014/main" id="{502C517C-CF88-4F09-AF72-EB7FE9FB2D12}"/>
                  </a:ext>
                </a:extLst>
              </p:cNvPr>
              <p:cNvSpPr txBox="1"/>
              <p:nvPr/>
            </p:nvSpPr>
            <p:spPr>
              <a:xfrm>
                <a:off x="685922" y="3796157"/>
                <a:ext cx="741437" cy="40331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he-IL" sz="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7" name="תיבת טקסט 46">
                <a:extLst>
                  <a:ext uri="{FF2B5EF4-FFF2-40B4-BE49-F238E27FC236}">
                    <a16:creationId xmlns:a16="http://schemas.microsoft.com/office/drawing/2014/main" id="{502C517C-CF88-4F09-AF72-EB7FE9FB2D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922" y="3796157"/>
                <a:ext cx="741437" cy="403316"/>
              </a:xfrm>
              <a:prstGeom prst="rect">
                <a:avLst/>
              </a:prstGeom>
              <a:blipFill>
                <a:blip r:embed="rId27"/>
                <a:stretch>
                  <a:fillRect t="-1515" b="-1363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תיבת טקסט 47">
                <a:extLst>
                  <a:ext uri="{FF2B5EF4-FFF2-40B4-BE49-F238E27FC236}">
                    <a16:creationId xmlns:a16="http://schemas.microsoft.com/office/drawing/2014/main" id="{7D564593-5B9E-4EBA-BB06-9DB7725F3EEF}"/>
                  </a:ext>
                </a:extLst>
              </p:cNvPr>
              <p:cNvSpPr txBox="1"/>
              <p:nvPr/>
            </p:nvSpPr>
            <p:spPr>
              <a:xfrm>
                <a:off x="1056640" y="5073003"/>
                <a:ext cx="741437" cy="40331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he-IL" sz="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8" name="תיבת טקסט 47">
                <a:extLst>
                  <a:ext uri="{FF2B5EF4-FFF2-40B4-BE49-F238E27FC236}">
                    <a16:creationId xmlns:a16="http://schemas.microsoft.com/office/drawing/2014/main" id="{7D564593-5B9E-4EBA-BB06-9DB7725F3E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640" y="5073003"/>
                <a:ext cx="741437" cy="403316"/>
              </a:xfrm>
              <a:prstGeom prst="rect">
                <a:avLst/>
              </a:prstGeom>
              <a:blipFill>
                <a:blip r:embed="rId24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תיבת טקסט 48">
                <a:extLst>
                  <a:ext uri="{FF2B5EF4-FFF2-40B4-BE49-F238E27FC236}">
                    <a16:creationId xmlns:a16="http://schemas.microsoft.com/office/drawing/2014/main" id="{8E258528-A69A-40BB-A2B2-CE647701AD71}"/>
                  </a:ext>
                </a:extLst>
              </p:cNvPr>
              <p:cNvSpPr txBox="1"/>
              <p:nvPr/>
            </p:nvSpPr>
            <p:spPr>
              <a:xfrm>
                <a:off x="2401951" y="5656850"/>
                <a:ext cx="741437" cy="40331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he-IL" sz="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9" name="תיבת טקסט 48">
                <a:extLst>
                  <a:ext uri="{FF2B5EF4-FFF2-40B4-BE49-F238E27FC236}">
                    <a16:creationId xmlns:a16="http://schemas.microsoft.com/office/drawing/2014/main" id="{8E258528-A69A-40BB-A2B2-CE647701AD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1951" y="5656850"/>
                <a:ext cx="741437" cy="403316"/>
              </a:xfrm>
              <a:prstGeom prst="rect">
                <a:avLst/>
              </a:prstGeom>
              <a:blipFill>
                <a:blip r:embed="rId24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תיבת טקסט 49">
                <a:extLst>
                  <a:ext uri="{FF2B5EF4-FFF2-40B4-BE49-F238E27FC236}">
                    <a16:creationId xmlns:a16="http://schemas.microsoft.com/office/drawing/2014/main" id="{AA46E0D0-14FE-4278-9047-6FB7EB0D666B}"/>
                  </a:ext>
                </a:extLst>
              </p:cNvPr>
              <p:cNvSpPr txBox="1"/>
              <p:nvPr/>
            </p:nvSpPr>
            <p:spPr>
              <a:xfrm>
                <a:off x="3226117" y="5525912"/>
                <a:ext cx="741437" cy="40331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he-IL" sz="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0" name="תיבת טקסט 49">
                <a:extLst>
                  <a:ext uri="{FF2B5EF4-FFF2-40B4-BE49-F238E27FC236}">
                    <a16:creationId xmlns:a16="http://schemas.microsoft.com/office/drawing/2014/main" id="{AA46E0D0-14FE-4278-9047-6FB7EB0D66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6117" y="5525912"/>
                <a:ext cx="741437" cy="403316"/>
              </a:xfrm>
              <a:prstGeom prst="rect">
                <a:avLst/>
              </a:prstGeom>
              <a:blipFill>
                <a:blip r:embed="rId28"/>
                <a:stretch>
                  <a:fillRect b="-1194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תיבת טקסט 50">
                <a:extLst>
                  <a:ext uri="{FF2B5EF4-FFF2-40B4-BE49-F238E27FC236}">
                    <a16:creationId xmlns:a16="http://schemas.microsoft.com/office/drawing/2014/main" id="{22ECD30C-B694-43DA-829F-321A407AA517}"/>
                  </a:ext>
                </a:extLst>
              </p:cNvPr>
              <p:cNvSpPr txBox="1"/>
              <p:nvPr/>
            </p:nvSpPr>
            <p:spPr>
              <a:xfrm>
                <a:off x="4293896" y="4539872"/>
                <a:ext cx="741437" cy="40331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he-IL" sz="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1" name="תיבת טקסט 50">
                <a:extLst>
                  <a:ext uri="{FF2B5EF4-FFF2-40B4-BE49-F238E27FC236}">
                    <a16:creationId xmlns:a16="http://schemas.microsoft.com/office/drawing/2014/main" id="{22ECD30C-B694-43DA-829F-321A407AA5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3896" y="4539872"/>
                <a:ext cx="741437" cy="403316"/>
              </a:xfrm>
              <a:prstGeom prst="rect">
                <a:avLst/>
              </a:prstGeom>
              <a:blipFill>
                <a:blip r:embed="rId29"/>
                <a:stretch>
                  <a:fillRect t="-1515" b="-1363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תיבת טקסט 51">
                <a:extLst>
                  <a:ext uri="{FF2B5EF4-FFF2-40B4-BE49-F238E27FC236}">
                    <a16:creationId xmlns:a16="http://schemas.microsoft.com/office/drawing/2014/main" id="{49BB6389-27D9-4337-A3C9-7CC1A153540B}"/>
                  </a:ext>
                </a:extLst>
              </p:cNvPr>
              <p:cNvSpPr txBox="1"/>
              <p:nvPr/>
            </p:nvSpPr>
            <p:spPr>
              <a:xfrm>
                <a:off x="4118009" y="3128239"/>
                <a:ext cx="741437" cy="40331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he-IL" sz="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2" name="תיבת טקסט 51">
                <a:extLst>
                  <a:ext uri="{FF2B5EF4-FFF2-40B4-BE49-F238E27FC236}">
                    <a16:creationId xmlns:a16="http://schemas.microsoft.com/office/drawing/2014/main" id="{49BB6389-27D9-4337-A3C9-7CC1A15354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8009" y="3128239"/>
                <a:ext cx="741437" cy="403316"/>
              </a:xfrm>
              <a:prstGeom prst="rect">
                <a:avLst/>
              </a:prstGeom>
              <a:blipFill>
                <a:blip r:embed="rId30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תיבת טקסט 52">
                <a:extLst>
                  <a:ext uri="{FF2B5EF4-FFF2-40B4-BE49-F238E27FC236}">
                    <a16:creationId xmlns:a16="http://schemas.microsoft.com/office/drawing/2014/main" id="{E3312167-3127-4B53-8471-F28ECEF5C607}"/>
                  </a:ext>
                </a:extLst>
              </p:cNvPr>
              <p:cNvSpPr txBox="1"/>
              <p:nvPr/>
            </p:nvSpPr>
            <p:spPr>
              <a:xfrm>
                <a:off x="2963499" y="2418006"/>
                <a:ext cx="741437" cy="40331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he-IL" sz="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3" name="תיבת טקסט 52">
                <a:extLst>
                  <a:ext uri="{FF2B5EF4-FFF2-40B4-BE49-F238E27FC236}">
                    <a16:creationId xmlns:a16="http://schemas.microsoft.com/office/drawing/2014/main" id="{E3312167-3127-4B53-8471-F28ECEF5C6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3499" y="2418006"/>
                <a:ext cx="741437" cy="403316"/>
              </a:xfrm>
              <a:prstGeom prst="rect">
                <a:avLst/>
              </a:prstGeom>
              <a:blipFill>
                <a:blip r:embed="rId29"/>
                <a:stretch>
                  <a:fillRect t="-1515" b="-1363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תיבת טקסט 53">
                <a:extLst>
                  <a:ext uri="{FF2B5EF4-FFF2-40B4-BE49-F238E27FC236}">
                    <a16:creationId xmlns:a16="http://schemas.microsoft.com/office/drawing/2014/main" id="{74860FA2-A841-47B1-90B6-9E53AAE14F87}"/>
                  </a:ext>
                </a:extLst>
              </p:cNvPr>
              <p:cNvSpPr txBox="1"/>
              <p:nvPr/>
            </p:nvSpPr>
            <p:spPr>
              <a:xfrm>
                <a:off x="1659050" y="2853252"/>
                <a:ext cx="741437" cy="40331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he-IL" sz="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4" name="תיבת טקסט 53">
                <a:extLst>
                  <a:ext uri="{FF2B5EF4-FFF2-40B4-BE49-F238E27FC236}">
                    <a16:creationId xmlns:a16="http://schemas.microsoft.com/office/drawing/2014/main" id="{74860FA2-A841-47B1-90B6-9E53AAE14F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9050" y="2853252"/>
                <a:ext cx="741437" cy="403316"/>
              </a:xfrm>
              <a:prstGeom prst="rect">
                <a:avLst/>
              </a:prstGeom>
              <a:blipFill>
                <a:blip r:embed="rId24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תיבת טקסט 54">
                <a:extLst>
                  <a:ext uri="{FF2B5EF4-FFF2-40B4-BE49-F238E27FC236}">
                    <a16:creationId xmlns:a16="http://schemas.microsoft.com/office/drawing/2014/main" id="{662E22AE-3920-4F54-B568-C9A1AAB39D40}"/>
                  </a:ext>
                </a:extLst>
              </p:cNvPr>
              <p:cNvSpPr txBox="1"/>
              <p:nvPr/>
            </p:nvSpPr>
            <p:spPr>
              <a:xfrm>
                <a:off x="1687366" y="4814399"/>
                <a:ext cx="741437" cy="40331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he-IL" sz="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5" name="תיבת טקסט 54">
                <a:extLst>
                  <a:ext uri="{FF2B5EF4-FFF2-40B4-BE49-F238E27FC236}">
                    <a16:creationId xmlns:a16="http://schemas.microsoft.com/office/drawing/2014/main" id="{662E22AE-3920-4F54-B568-C9A1AAB39D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7366" y="4814399"/>
                <a:ext cx="741437" cy="403316"/>
              </a:xfrm>
              <a:prstGeom prst="rect">
                <a:avLst/>
              </a:prstGeom>
              <a:blipFill>
                <a:blip r:embed="rId31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תיבת טקסט 55">
                <a:extLst>
                  <a:ext uri="{FF2B5EF4-FFF2-40B4-BE49-F238E27FC236}">
                    <a16:creationId xmlns:a16="http://schemas.microsoft.com/office/drawing/2014/main" id="{28AD5C72-AE1C-432D-8B03-5FE936450019}"/>
                  </a:ext>
                </a:extLst>
              </p:cNvPr>
              <p:cNvSpPr txBox="1"/>
              <p:nvPr/>
            </p:nvSpPr>
            <p:spPr>
              <a:xfrm>
                <a:off x="1924336" y="3882711"/>
                <a:ext cx="741437" cy="40331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he-IL" sz="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6" name="תיבת טקסט 55">
                <a:extLst>
                  <a:ext uri="{FF2B5EF4-FFF2-40B4-BE49-F238E27FC236}">
                    <a16:creationId xmlns:a16="http://schemas.microsoft.com/office/drawing/2014/main" id="{28AD5C72-AE1C-432D-8B03-5FE936450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4336" y="3882711"/>
                <a:ext cx="741437" cy="403316"/>
              </a:xfrm>
              <a:prstGeom prst="rect">
                <a:avLst/>
              </a:prstGeom>
              <a:blipFill>
                <a:blip r:embed="rId31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תיבת טקסט 56">
                <a:extLst>
                  <a:ext uri="{FF2B5EF4-FFF2-40B4-BE49-F238E27FC236}">
                    <a16:creationId xmlns:a16="http://schemas.microsoft.com/office/drawing/2014/main" id="{AB444C3F-42C0-4399-982A-122A7A168E40}"/>
                  </a:ext>
                </a:extLst>
              </p:cNvPr>
              <p:cNvSpPr txBox="1"/>
              <p:nvPr/>
            </p:nvSpPr>
            <p:spPr>
              <a:xfrm>
                <a:off x="2712162" y="2977740"/>
                <a:ext cx="741437" cy="40331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he-IL" sz="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7" name="תיבת טקסט 56">
                <a:extLst>
                  <a:ext uri="{FF2B5EF4-FFF2-40B4-BE49-F238E27FC236}">
                    <a16:creationId xmlns:a16="http://schemas.microsoft.com/office/drawing/2014/main" id="{AB444C3F-42C0-4399-982A-122A7A168E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2162" y="2977740"/>
                <a:ext cx="741437" cy="403316"/>
              </a:xfrm>
              <a:prstGeom prst="rect">
                <a:avLst/>
              </a:prstGeom>
              <a:blipFill>
                <a:blip r:embed="rId28"/>
                <a:stretch>
                  <a:fillRect b="-1194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תיבת טקסט 57">
                <a:extLst>
                  <a:ext uri="{FF2B5EF4-FFF2-40B4-BE49-F238E27FC236}">
                    <a16:creationId xmlns:a16="http://schemas.microsoft.com/office/drawing/2014/main" id="{F02AF26D-5C50-4925-AE8C-46C6AE8184FA}"/>
                  </a:ext>
                </a:extLst>
              </p:cNvPr>
              <p:cNvSpPr txBox="1"/>
              <p:nvPr/>
            </p:nvSpPr>
            <p:spPr>
              <a:xfrm>
                <a:off x="3596835" y="4618181"/>
                <a:ext cx="741437" cy="40331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he-IL" sz="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8" name="תיבת טקסט 57">
                <a:extLst>
                  <a:ext uri="{FF2B5EF4-FFF2-40B4-BE49-F238E27FC236}">
                    <a16:creationId xmlns:a16="http://schemas.microsoft.com/office/drawing/2014/main" id="{F02AF26D-5C50-4925-AE8C-46C6AE8184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835" y="4618181"/>
                <a:ext cx="741437" cy="403316"/>
              </a:xfrm>
              <a:prstGeom prst="rect">
                <a:avLst/>
              </a:prstGeom>
              <a:blipFill>
                <a:blip r:embed="rId29"/>
                <a:stretch>
                  <a:fillRect t="-1515" b="-1363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תיבת טקסט 58">
                <a:extLst>
                  <a:ext uri="{FF2B5EF4-FFF2-40B4-BE49-F238E27FC236}">
                    <a16:creationId xmlns:a16="http://schemas.microsoft.com/office/drawing/2014/main" id="{0AD95993-B014-4B8A-A957-95CE1CF62BCC}"/>
                  </a:ext>
                </a:extLst>
              </p:cNvPr>
              <p:cNvSpPr txBox="1"/>
              <p:nvPr/>
            </p:nvSpPr>
            <p:spPr>
              <a:xfrm>
                <a:off x="2339923" y="5070052"/>
                <a:ext cx="741437" cy="40331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he-IL" sz="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9" name="תיבת טקסט 58">
                <a:extLst>
                  <a:ext uri="{FF2B5EF4-FFF2-40B4-BE49-F238E27FC236}">
                    <a16:creationId xmlns:a16="http://schemas.microsoft.com/office/drawing/2014/main" id="{0AD95993-B014-4B8A-A957-95CE1CF62B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923" y="5070052"/>
                <a:ext cx="741437" cy="403316"/>
              </a:xfrm>
              <a:prstGeom prst="rect">
                <a:avLst/>
              </a:prstGeom>
              <a:blipFill>
                <a:blip r:embed="rId25"/>
                <a:stretch>
                  <a:fillRect t="-1515" b="-1363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תיבת טקסט 59">
                <a:extLst>
                  <a:ext uri="{FF2B5EF4-FFF2-40B4-BE49-F238E27FC236}">
                    <a16:creationId xmlns:a16="http://schemas.microsoft.com/office/drawing/2014/main" id="{15B821B0-4F9E-4F58-880D-2A9752C5C69D}"/>
                  </a:ext>
                </a:extLst>
              </p:cNvPr>
              <p:cNvSpPr txBox="1"/>
              <p:nvPr/>
            </p:nvSpPr>
            <p:spPr>
              <a:xfrm>
                <a:off x="2728392" y="3476945"/>
                <a:ext cx="741437" cy="40331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b="1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1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b="1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he-IL" sz="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0" name="תיבת טקסט 59">
                <a:extLst>
                  <a:ext uri="{FF2B5EF4-FFF2-40B4-BE49-F238E27FC236}">
                    <a16:creationId xmlns:a16="http://schemas.microsoft.com/office/drawing/2014/main" id="{15B821B0-4F9E-4F58-880D-2A9752C5C6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8392" y="3476945"/>
                <a:ext cx="741437" cy="403316"/>
              </a:xfrm>
              <a:prstGeom prst="rect">
                <a:avLst/>
              </a:prstGeom>
              <a:blipFill>
                <a:blip r:embed="rId32"/>
                <a:stretch>
                  <a:fillRect t="-1493" b="-2238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" name="גרפיקה 60">
            <a:extLst>
              <a:ext uri="{FF2B5EF4-FFF2-40B4-BE49-F238E27FC236}">
                <a16:creationId xmlns:a16="http://schemas.microsoft.com/office/drawing/2014/main" id="{427346D8-52B4-4C23-A9B2-5DFD283F08BF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8418290" y="4621112"/>
            <a:ext cx="1772753" cy="18717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2" name="תיבת טקסט 61">
                <a:extLst>
                  <a:ext uri="{FF2B5EF4-FFF2-40B4-BE49-F238E27FC236}">
                    <a16:creationId xmlns:a16="http://schemas.microsoft.com/office/drawing/2014/main" id="{E8AE8BD5-8E44-4BE2-AA38-BDB9EA1F17E8}"/>
                  </a:ext>
                </a:extLst>
              </p:cNvPr>
              <p:cNvSpPr txBox="1"/>
              <p:nvPr/>
            </p:nvSpPr>
            <p:spPr>
              <a:xfrm>
                <a:off x="9057029" y="5101147"/>
                <a:ext cx="741437" cy="69249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he-IL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he-IL" sz="5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2" name="תיבת טקסט 61">
                <a:extLst>
                  <a:ext uri="{FF2B5EF4-FFF2-40B4-BE49-F238E27FC236}">
                    <a16:creationId xmlns:a16="http://schemas.microsoft.com/office/drawing/2014/main" id="{E8AE8BD5-8E44-4BE2-AA38-BDB9EA1F17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7029" y="5101147"/>
                <a:ext cx="741437" cy="692497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מלבן 62">
            <a:extLst>
              <a:ext uri="{FF2B5EF4-FFF2-40B4-BE49-F238E27FC236}">
                <a16:creationId xmlns:a16="http://schemas.microsoft.com/office/drawing/2014/main" id="{8B428FFB-1F61-4E12-9F41-95E0D19B9635}"/>
              </a:ext>
            </a:extLst>
          </p:cNvPr>
          <p:cNvSpPr/>
          <p:nvPr/>
        </p:nvSpPr>
        <p:spPr>
          <a:xfrm>
            <a:off x="8711421" y="5526066"/>
            <a:ext cx="6527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/>
              <a:t>המכנה</a:t>
            </a:r>
          </a:p>
        </p:txBody>
      </p:sp>
      <p:sp>
        <p:nvSpPr>
          <p:cNvPr id="64" name="מלבן 63">
            <a:extLst>
              <a:ext uri="{FF2B5EF4-FFF2-40B4-BE49-F238E27FC236}">
                <a16:creationId xmlns:a16="http://schemas.microsoft.com/office/drawing/2014/main" id="{B29B1C35-5290-41CC-834E-7D16C978A427}"/>
              </a:ext>
            </a:extLst>
          </p:cNvPr>
          <p:cNvSpPr/>
          <p:nvPr/>
        </p:nvSpPr>
        <p:spPr>
          <a:xfrm>
            <a:off x="8749893" y="5082876"/>
            <a:ext cx="6142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>
                <a:solidFill>
                  <a:srgbClr val="1B75BC"/>
                </a:solidFill>
              </a:rPr>
              <a:t>המונה</a:t>
            </a:r>
          </a:p>
        </p:txBody>
      </p:sp>
      <p:pic>
        <p:nvPicPr>
          <p:cNvPr id="66" name="גרפיקה 65">
            <a:extLst>
              <a:ext uri="{FF2B5EF4-FFF2-40B4-BE49-F238E27FC236}">
                <a16:creationId xmlns:a16="http://schemas.microsoft.com/office/drawing/2014/main" id="{FF414648-A4FF-4B2B-9147-0B6F4D35F78A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8418290" y="193295"/>
            <a:ext cx="507508" cy="30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228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7E1838F-AFD9-4E43-A0D4-C942C0107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מהלך המשחק </a:t>
            </a:r>
            <a:r>
              <a:rPr lang="he-IL" dirty="0"/>
              <a:t>– שלב 3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D4F842D5-DBD3-4090-A08F-B5E115E6C1F9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136994" y="1393691"/>
            <a:ext cx="7358849" cy="5357674"/>
          </a:xfrm>
        </p:spPr>
        <p:txBody>
          <a:bodyPr>
            <a:normAutofit fontScale="85000" lnSpcReduction="20000"/>
          </a:bodyPr>
          <a:lstStyle/>
          <a:p>
            <a:r>
              <a:rPr lang="he-IL" dirty="0"/>
              <a:t>מניחים את חיילי המשחק על הציור של הנסיך או הנסיכה שציירתם.</a:t>
            </a:r>
          </a:p>
          <a:p>
            <a:r>
              <a:rPr lang="he-IL" dirty="0"/>
              <a:t>מערבבים את דפי הממו עם השברים שכתבתם ומניחים את הערימה הפוכה, בסמוך ללוח המשחק</a:t>
            </a:r>
          </a:p>
          <a:p>
            <a:r>
              <a:rPr lang="he-IL" dirty="0"/>
              <a:t>כל משתתף בתורו מרים קלף מתוך הערימה. </a:t>
            </a:r>
          </a:p>
          <a:p>
            <a:r>
              <a:rPr lang="he-IL" dirty="0"/>
              <a:t>המשתתף יזהה הרחבה של איזה שבר הקלף שייך.</a:t>
            </a:r>
          </a:p>
          <a:p>
            <a:r>
              <a:rPr lang="he-IL" dirty="0"/>
              <a:t>המשתתף מתקדם עם חייל המשחק אל המדבקה הקרובה ביותר עם השבר המתאים לקלף שלו.</a:t>
            </a:r>
          </a:p>
          <a:p>
            <a:r>
              <a:rPr lang="he-IL" dirty="0"/>
              <a:t>את הקלף שהורם יש להפוך ולהניח בתחתית הערימה.</a:t>
            </a:r>
          </a:p>
          <a:p>
            <a:r>
              <a:rPr lang="he-IL" dirty="0"/>
              <a:t>השחקן הבא, מרים את הקלף העליון הבא בחבילה, מזהה את ההרחבה ומתקדם על פי הקלף שהרים למדבקה הקרובה ביותר. </a:t>
            </a:r>
          </a:p>
          <a:p>
            <a:r>
              <a:rPr lang="he-IL" dirty="0"/>
              <a:t>המנצח הוא מי שהגיע ראשון אל הכתר.</a:t>
            </a:r>
          </a:p>
          <a:p>
            <a:pPr marL="50800" indent="0">
              <a:buNone/>
            </a:pPr>
            <a:r>
              <a:rPr lang="he-IL" dirty="0"/>
              <a:t>					בהצלחה ובהנאה!</a:t>
            </a:r>
          </a:p>
        </p:txBody>
      </p:sp>
      <p:pic>
        <p:nvPicPr>
          <p:cNvPr id="31" name="תמונה 30">
            <a:extLst>
              <a:ext uri="{FF2B5EF4-FFF2-40B4-BE49-F238E27FC236}">
                <a16:creationId xmlns:a16="http://schemas.microsoft.com/office/drawing/2014/main" id="{A8F49872-8F93-42C0-A8AE-70838FBF2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23" y="1764579"/>
            <a:ext cx="4518201" cy="332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1300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גרפיקה 1">
            <a:extLst>
              <a:ext uri="{FF2B5EF4-FFF2-40B4-BE49-F238E27FC236}">
                <a16:creationId xmlns:a16="http://schemas.microsoft.com/office/drawing/2014/main" id="{09D0138F-897C-4149-97B0-55D4E54713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97802" y="1315671"/>
            <a:ext cx="1166415" cy="694198"/>
          </a:xfrm>
          <a:prstGeom prst="rect">
            <a:avLst/>
          </a:prstGeom>
        </p:spPr>
      </p:pic>
      <p:pic>
        <p:nvPicPr>
          <p:cNvPr id="3" name="גרפיקה 2">
            <a:extLst>
              <a:ext uri="{FF2B5EF4-FFF2-40B4-BE49-F238E27FC236}">
                <a16:creationId xmlns:a16="http://schemas.microsoft.com/office/drawing/2014/main" id="{5E041BC2-1F81-4C2A-9DA7-549DB5E922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94146" y="5146535"/>
            <a:ext cx="1370071" cy="12573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he-IL" dirty="0"/>
              <a:t>פתיח- את מי ראיתי מרחוק? – 5 דקות</a:t>
            </a:r>
            <a:endParaRPr dirty="0"/>
          </a:p>
          <a:p>
            <a:pPr marL="457200" lvl="0" indent="-4572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he-IL" dirty="0"/>
              <a:t>איך לזהות שברים שמתחפשים? - 10 דקות</a:t>
            </a:r>
          </a:p>
          <a:p>
            <a:pPr marL="457200" lvl="0" indent="-4572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he-IL" dirty="0"/>
              <a:t>מהו יהלום אמיתי? נעזור לנסיכה רונה – 10 דקות</a:t>
            </a:r>
          </a:p>
          <a:p>
            <a:pPr marL="457200" lvl="0" indent="-4572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he-IL" dirty="0"/>
              <a:t>איך מרחיבים שברים עם דפי ממו? – 10 דקות</a:t>
            </a:r>
            <a:endParaRPr dirty="0"/>
          </a:p>
          <a:p>
            <a:pPr marL="457200" lvl="0" indent="-4572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he-IL" dirty="0"/>
              <a:t>נכין משחק חשבוני – 10 דקות  </a:t>
            </a:r>
            <a:endParaRPr dirty="0"/>
          </a:p>
          <a:p>
            <a:pPr marL="457200" lvl="0" indent="-2794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Arial"/>
              <a:buNone/>
            </a:pPr>
            <a:endParaRPr dirty="0"/>
          </a:p>
        </p:txBody>
      </p:sp>
      <p:pic>
        <p:nvPicPr>
          <p:cNvPr id="9" name="גרפיקה 8">
            <a:extLst>
              <a:ext uri="{FF2B5EF4-FFF2-40B4-BE49-F238E27FC236}">
                <a16:creationId xmlns:a16="http://schemas.microsoft.com/office/drawing/2014/main" id="{1CC59AD2-B5F9-46DF-B38C-4EE39E868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0508" y="4279679"/>
            <a:ext cx="2411650" cy="2213196"/>
          </a:xfrm>
          <a:prstGeom prst="rect">
            <a:avLst/>
          </a:prstGeom>
        </p:spPr>
      </p:pic>
      <p:sp>
        <p:nvSpPr>
          <p:cNvPr id="248" name="Google Shape;248;p6"/>
          <p:cNvSpPr txBox="1">
            <a:spLocks noGrp="1"/>
          </p:cNvSpPr>
          <p:nvPr>
            <p:ph type="title"/>
          </p:nvPr>
        </p:nvSpPr>
        <p:spPr>
          <a:xfrm>
            <a:off x="1000041" y="186117"/>
            <a:ext cx="10515600" cy="1139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w-IL" dirty="0">
                <a:solidFill>
                  <a:schemeClr val="bg1"/>
                </a:solidFill>
              </a:rPr>
              <a:t>מה נלמד היום?</a:t>
            </a:r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035935"/>
          </a:xfrm>
          <a:prstGeom prst="rect">
            <a:avLst/>
          </a:prstGeom>
          <a:solidFill>
            <a:schemeClr val="lt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</a:pP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יום אחד הלכתי ברחוב, </a:t>
            </a:r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</a:pP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מרחוק ראיתי משהי מנופפת לי לשלום, </a:t>
            </a:r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</a:pPr>
            <a:r>
              <a:rPr lang="he-IL" dirty="0"/>
              <a:t>אבל, 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לא זיהיתי מי זו.</a:t>
            </a:r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</a:pPr>
            <a:endParaRPr lang="he-IL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</a:pPr>
            <a:r>
              <a:rPr lang="he-IL" dirty="0"/>
              <a:t>אולי זו אחותי מיטל?</a:t>
            </a:r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</a:pPr>
            <a:r>
              <a:rPr lang="he-IL" dirty="0"/>
              <a:t>אולי זו חברתי יעל?</a:t>
            </a:r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</a:pPr>
            <a:r>
              <a:rPr lang="he-IL" dirty="0"/>
              <a:t>או אולי זו שקד שפגשתי בים?</a:t>
            </a:r>
            <a:endParaRPr dirty="0"/>
          </a:p>
        </p:txBody>
      </p:sp>
      <p:pic>
        <p:nvPicPr>
          <p:cNvPr id="2" name="גרפיקה 1">
            <a:extLst>
              <a:ext uri="{FF2B5EF4-FFF2-40B4-BE49-F238E27FC236}">
                <a16:creationId xmlns:a16="http://schemas.microsoft.com/office/drawing/2014/main" id="{06BDF1E1-3985-4A2C-AB15-B8CCA7BB05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39322" y="3035720"/>
            <a:ext cx="949436" cy="1825840"/>
          </a:xfrm>
          <a:prstGeom prst="rect">
            <a:avLst/>
          </a:prstGeom>
        </p:spPr>
      </p:pic>
      <p:sp>
        <p:nvSpPr>
          <p:cNvPr id="21" name="Google Shape;248;p6">
            <a:extLst>
              <a:ext uri="{FF2B5EF4-FFF2-40B4-BE49-F238E27FC236}">
                <a16:creationId xmlns:a16="http://schemas.microsoft.com/office/drawing/2014/main" id="{27A4B42D-246C-4C22-A076-C018105CF10A}"/>
              </a:ext>
            </a:extLst>
          </p:cNvPr>
          <p:cNvSpPr txBox="1">
            <a:spLocks/>
          </p:cNvSpPr>
          <p:nvPr/>
        </p:nvSpPr>
        <p:spPr>
          <a:xfrm>
            <a:off x="991948" y="12839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0"/>
              </a:spcBef>
            </a:pPr>
            <a:r>
              <a:rPr lang="he-IL" dirty="0">
                <a:solidFill>
                  <a:schemeClr val="bg1"/>
                </a:solidFill>
              </a:rPr>
              <a:t>סיפור פתיחה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035935"/>
          </a:xfrm>
          <a:prstGeom prst="rect">
            <a:avLst/>
          </a:prstGeom>
          <a:solidFill>
            <a:schemeClr val="lt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</a:pP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נופפתי לה לשלום מתוך נימוס,</a:t>
            </a:r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</a:pPr>
            <a:r>
              <a:rPr lang="he-IL" dirty="0"/>
              <a:t>והתקדמתי לעברה.</a:t>
            </a:r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</a:pPr>
            <a:r>
              <a:rPr lang="he-IL" dirty="0"/>
              <a:t>כשהגעתי כבר ממש קרוב, זיהיתי מי זו,</a:t>
            </a:r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</a:pPr>
            <a:r>
              <a:rPr lang="he-IL" dirty="0"/>
              <a:t>זו </a:t>
            </a:r>
            <a:r>
              <a:rPr lang="he-IL" dirty="0" err="1"/>
              <a:t>היתה</a:t>
            </a:r>
            <a:r>
              <a:rPr lang="he-IL" dirty="0"/>
              <a:t> החברה הכי טובה שלי, יעל!!!!</a:t>
            </a:r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</a:pPr>
            <a:endParaRPr lang="he-IL" dirty="0"/>
          </a:p>
          <a:p>
            <a:pPr marL="0" lvl="0" indent="0">
              <a:spcBef>
                <a:spcPts val="0"/>
              </a:spcBef>
            </a:pPr>
            <a:r>
              <a:rPr lang="he-IL" dirty="0"/>
              <a:t>היי יעל, אמרתי לה.</a:t>
            </a:r>
          </a:p>
          <a:p>
            <a:pPr marL="0" lvl="0" indent="0">
              <a:spcBef>
                <a:spcPts val="0"/>
              </a:spcBef>
            </a:pPr>
            <a:r>
              <a:rPr lang="he-IL" dirty="0"/>
              <a:t>מרחוק ראיתי אותך כל כך בקטן, שלא הייתי בטוחה שזו את..."</a:t>
            </a:r>
          </a:p>
        </p:txBody>
      </p:sp>
      <p:pic>
        <p:nvPicPr>
          <p:cNvPr id="6" name="גרפיקה 5">
            <a:extLst>
              <a:ext uri="{FF2B5EF4-FFF2-40B4-BE49-F238E27FC236}">
                <a16:creationId xmlns:a16="http://schemas.microsoft.com/office/drawing/2014/main" id="{3D578A61-D1F0-4783-8792-5CDE73A1F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39321" y="2324463"/>
            <a:ext cx="1319289" cy="2537097"/>
          </a:xfrm>
          <a:prstGeom prst="rect">
            <a:avLst/>
          </a:prstGeom>
        </p:spPr>
      </p:pic>
      <p:sp>
        <p:nvSpPr>
          <p:cNvPr id="12" name="Google Shape;248;p6">
            <a:extLst>
              <a:ext uri="{FF2B5EF4-FFF2-40B4-BE49-F238E27FC236}">
                <a16:creationId xmlns:a16="http://schemas.microsoft.com/office/drawing/2014/main" id="{F33CCCE2-F8D0-4957-B0D2-05065A0493F0}"/>
              </a:ext>
            </a:extLst>
          </p:cNvPr>
          <p:cNvSpPr txBox="1">
            <a:spLocks/>
          </p:cNvSpPr>
          <p:nvPr/>
        </p:nvSpPr>
        <p:spPr>
          <a:xfrm>
            <a:off x="1000041" y="230588"/>
            <a:ext cx="10515600" cy="10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0"/>
              </a:spcBef>
            </a:pPr>
            <a:r>
              <a:rPr lang="he-IL" dirty="0">
                <a:solidFill>
                  <a:schemeClr val="bg1"/>
                </a:solidFill>
              </a:rPr>
              <a:t>מי זו?</a:t>
            </a:r>
          </a:p>
        </p:txBody>
      </p:sp>
    </p:spTree>
    <p:extLst>
      <p:ext uri="{BB962C8B-B14F-4D97-AF65-F5344CB8AC3E}">
        <p14:creationId xmlns:p14="http://schemas.microsoft.com/office/powerpoint/2010/main" val="323119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8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018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e-IL" dirty="0"/>
              <a:t>אז מה יותר גדול?</a:t>
            </a:r>
            <a:endParaRPr dirty="0"/>
          </a:p>
        </p:txBody>
      </p:sp>
      <p:sp>
        <p:nvSpPr>
          <p:cNvPr id="270" name="Google Shape;270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035935"/>
          </a:xfrm>
          <a:prstGeom prst="rect">
            <a:avLst/>
          </a:prstGeom>
          <a:solidFill>
            <a:schemeClr val="lt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</a:pPr>
            <a:endParaRPr lang="he-IL" dirty="0"/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</a:pPr>
            <a:endParaRPr lang="he-IL" dirty="0"/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</a:pPr>
            <a:r>
              <a:rPr lang="he-IL" dirty="0"/>
              <a:t>לפעמים, כשמתקרבים לדברים הם נראים גדולים יותר.</a:t>
            </a:r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</a:pPr>
            <a:r>
              <a:rPr lang="he-IL" dirty="0"/>
              <a:t>האם הם באמת  גדולים יותר?</a:t>
            </a:r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</a:pPr>
            <a:endParaRPr lang="he-IL" dirty="0"/>
          </a:p>
        </p:txBody>
      </p:sp>
      <p:pic>
        <p:nvPicPr>
          <p:cNvPr id="6" name="גרפיקה 5" descr="זכוכית מגדלת">
            <a:extLst>
              <a:ext uri="{FF2B5EF4-FFF2-40B4-BE49-F238E27FC236}">
                <a16:creationId xmlns:a16="http://schemas.microsoft.com/office/drawing/2014/main" id="{23E34D2D-1963-45B0-9066-0F1F595B6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822965">
            <a:off x="2547550" y="2363097"/>
            <a:ext cx="1960988" cy="196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16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843661D-8292-4F9C-9832-B689257E8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418" y="1758560"/>
            <a:ext cx="11103399" cy="1325563"/>
          </a:xfrm>
        </p:spPr>
        <p:txBody>
          <a:bodyPr>
            <a:normAutofit fontScale="90000"/>
          </a:bodyPr>
          <a:lstStyle/>
          <a:p>
            <a:r>
              <a:rPr lang="he-IL" dirty="0">
                <a:solidFill>
                  <a:srgbClr val="1B75BC"/>
                </a:solidFill>
              </a:rPr>
              <a:t>גם לי קרה אתמול דבר דומה, היה לי משהו על היד, ולא זיהיתי מה זה.</a:t>
            </a:r>
            <a:br>
              <a:rPr lang="he-IL" dirty="0">
                <a:solidFill>
                  <a:srgbClr val="1B75BC"/>
                </a:solidFill>
              </a:rPr>
            </a:br>
            <a:r>
              <a:rPr lang="he-IL" dirty="0">
                <a:solidFill>
                  <a:srgbClr val="1B75BC"/>
                </a:solidFill>
              </a:rPr>
              <a:t>אז מה עשיתי?</a:t>
            </a:r>
            <a:br>
              <a:rPr lang="he-IL" dirty="0">
                <a:solidFill>
                  <a:srgbClr val="1B75BC"/>
                </a:solidFill>
              </a:rPr>
            </a:br>
            <a:r>
              <a:rPr lang="he-IL" dirty="0">
                <a:solidFill>
                  <a:srgbClr val="1B75BC"/>
                </a:solidFill>
              </a:rPr>
              <a:t>יכולתי לקחת זכוכית מגדלת או להתקרב מאוד, כדי לראות את זה מקרוב.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7FB75A6F-2365-49B4-BC72-AC1BE9C60EC9}"/>
              </a:ext>
            </a:extLst>
          </p:cNvPr>
          <p:cNvSpPr/>
          <p:nvPr/>
        </p:nvSpPr>
        <p:spPr>
          <a:xfrm>
            <a:off x="4294091" y="3596511"/>
            <a:ext cx="3439590" cy="252125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11" name="קבוצה 10">
            <a:extLst>
              <a:ext uri="{FF2B5EF4-FFF2-40B4-BE49-F238E27FC236}">
                <a16:creationId xmlns:a16="http://schemas.microsoft.com/office/drawing/2014/main" id="{0F8F1E13-5807-4664-86D6-F381DAC20AD5}"/>
              </a:ext>
            </a:extLst>
          </p:cNvPr>
          <p:cNvGrpSpPr/>
          <p:nvPr/>
        </p:nvGrpSpPr>
        <p:grpSpPr>
          <a:xfrm>
            <a:off x="4136998" y="3897297"/>
            <a:ext cx="3130982" cy="1136341"/>
            <a:chOff x="4136998" y="3897297"/>
            <a:chExt cx="3130982" cy="1136341"/>
          </a:xfrm>
        </p:grpSpPr>
        <p:pic>
          <p:nvPicPr>
            <p:cNvPr id="3" name="גרפיקה 2">
              <a:extLst>
                <a:ext uri="{FF2B5EF4-FFF2-40B4-BE49-F238E27FC236}">
                  <a16:creationId xmlns:a16="http://schemas.microsoft.com/office/drawing/2014/main" id="{9E4FB2DF-7340-44B1-BA14-7B102CE31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56902"/>
            <a:stretch/>
          </p:blipFill>
          <p:spPr>
            <a:xfrm>
              <a:off x="4136998" y="3897297"/>
              <a:ext cx="3130982" cy="1136341"/>
            </a:xfrm>
            <a:prstGeom prst="rect">
              <a:avLst/>
            </a:prstGeom>
          </p:spPr>
        </p:pic>
        <p:sp>
          <p:nvSpPr>
            <p:cNvPr id="6" name="צורה חופשית: צורה 5">
              <a:extLst>
                <a:ext uri="{FF2B5EF4-FFF2-40B4-BE49-F238E27FC236}">
                  <a16:creationId xmlns:a16="http://schemas.microsoft.com/office/drawing/2014/main" id="{D4B3077B-67B1-4EC0-9D76-2C67D16CF320}"/>
                </a:ext>
              </a:extLst>
            </p:cNvPr>
            <p:cNvSpPr/>
            <p:nvPr/>
          </p:nvSpPr>
          <p:spPr>
            <a:xfrm>
              <a:off x="5690431" y="4506492"/>
              <a:ext cx="160682" cy="154285"/>
            </a:xfrm>
            <a:custGeom>
              <a:avLst/>
              <a:gdLst>
                <a:gd name="connsiteX0" fmla="*/ 26788 w 160682"/>
                <a:gd name="connsiteY0" fmla="*/ 29997 h 154285"/>
                <a:gd name="connsiteX1" fmla="*/ 53421 w 160682"/>
                <a:gd name="connsiteY1" fmla="*/ 74386 h 154285"/>
                <a:gd name="connsiteX2" fmla="*/ 71177 w 160682"/>
                <a:gd name="connsiteY2" fmla="*/ 101019 h 154285"/>
                <a:gd name="connsiteX3" fmla="*/ 124443 w 160682"/>
                <a:gd name="connsiteY3" fmla="*/ 136529 h 154285"/>
                <a:gd name="connsiteX4" fmla="*/ 142198 w 160682"/>
                <a:gd name="connsiteY4" fmla="*/ 154285 h 154285"/>
                <a:gd name="connsiteX5" fmla="*/ 133320 w 160682"/>
                <a:gd name="connsiteY5" fmla="*/ 127652 h 154285"/>
                <a:gd name="connsiteX6" fmla="*/ 80054 w 160682"/>
                <a:gd name="connsiteY6" fmla="*/ 109896 h 154285"/>
                <a:gd name="connsiteX7" fmla="*/ 35666 w 160682"/>
                <a:gd name="connsiteY7" fmla="*/ 56630 h 154285"/>
                <a:gd name="connsiteX8" fmla="*/ 26788 w 160682"/>
                <a:gd name="connsiteY8" fmla="*/ 29997 h 154285"/>
                <a:gd name="connsiteX9" fmla="*/ 17911 w 160682"/>
                <a:gd name="connsiteY9" fmla="*/ 29997 h 154285"/>
                <a:gd name="connsiteX10" fmla="*/ 44544 w 160682"/>
                <a:gd name="connsiteY10" fmla="*/ 38875 h 154285"/>
                <a:gd name="connsiteX11" fmla="*/ 88932 w 160682"/>
                <a:gd name="connsiteY11" fmla="*/ 74386 h 154285"/>
                <a:gd name="connsiteX12" fmla="*/ 159953 w 160682"/>
                <a:gd name="connsiteY12" fmla="*/ 127652 h 154285"/>
                <a:gd name="connsiteX13" fmla="*/ 159953 w 160682"/>
                <a:gd name="connsiteY13" fmla="*/ 136529 h 154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0682" h="154285">
                  <a:moveTo>
                    <a:pt x="26788" y="29997"/>
                  </a:moveTo>
                  <a:cubicBezTo>
                    <a:pt x="35666" y="44793"/>
                    <a:pt x="44276" y="59754"/>
                    <a:pt x="53421" y="74386"/>
                  </a:cubicBezTo>
                  <a:cubicBezTo>
                    <a:pt x="59076" y="83434"/>
                    <a:pt x="63147" y="93993"/>
                    <a:pt x="71177" y="101019"/>
                  </a:cubicBezTo>
                  <a:cubicBezTo>
                    <a:pt x="87236" y="115071"/>
                    <a:pt x="109354" y="121440"/>
                    <a:pt x="124443" y="136529"/>
                  </a:cubicBezTo>
                  <a:lnTo>
                    <a:pt x="142198" y="154285"/>
                  </a:lnTo>
                  <a:cubicBezTo>
                    <a:pt x="139239" y="145407"/>
                    <a:pt x="140935" y="133091"/>
                    <a:pt x="133320" y="127652"/>
                  </a:cubicBezTo>
                  <a:cubicBezTo>
                    <a:pt x="118090" y="116774"/>
                    <a:pt x="80054" y="109896"/>
                    <a:pt x="80054" y="109896"/>
                  </a:cubicBezTo>
                  <a:cubicBezTo>
                    <a:pt x="60419" y="90261"/>
                    <a:pt x="48026" y="81351"/>
                    <a:pt x="35666" y="56630"/>
                  </a:cubicBezTo>
                  <a:cubicBezTo>
                    <a:pt x="31481" y="48260"/>
                    <a:pt x="31979" y="37783"/>
                    <a:pt x="26788" y="29997"/>
                  </a:cubicBezTo>
                  <a:cubicBezTo>
                    <a:pt x="-12064" y="-28280"/>
                    <a:pt x="-2837" y="13399"/>
                    <a:pt x="17911" y="29997"/>
                  </a:cubicBezTo>
                  <a:cubicBezTo>
                    <a:pt x="25218" y="35843"/>
                    <a:pt x="36174" y="34690"/>
                    <a:pt x="44544" y="38875"/>
                  </a:cubicBezTo>
                  <a:cubicBezTo>
                    <a:pt x="88001" y="60604"/>
                    <a:pt x="55898" y="49610"/>
                    <a:pt x="88932" y="74386"/>
                  </a:cubicBezTo>
                  <a:cubicBezTo>
                    <a:pt x="100038" y="82716"/>
                    <a:pt x="146378" y="107289"/>
                    <a:pt x="159953" y="127652"/>
                  </a:cubicBezTo>
                  <a:cubicBezTo>
                    <a:pt x="161594" y="130114"/>
                    <a:pt x="159953" y="133570"/>
                    <a:pt x="159953" y="136529"/>
                  </a:cubicBezTo>
                </a:path>
              </a:pathLst>
            </a:custGeom>
            <a:noFill/>
            <a:ln>
              <a:solidFill>
                <a:srgbClr val="BE7B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9" name="צורה חופשית: צורה 8">
              <a:extLst>
                <a:ext uri="{FF2B5EF4-FFF2-40B4-BE49-F238E27FC236}">
                  <a16:creationId xmlns:a16="http://schemas.microsoft.com/office/drawing/2014/main" id="{270EF637-0B29-4979-87EA-93634D528169}"/>
                </a:ext>
              </a:extLst>
            </p:cNvPr>
            <p:cNvSpPr/>
            <p:nvPr/>
          </p:nvSpPr>
          <p:spPr>
            <a:xfrm>
              <a:off x="5797118" y="4421080"/>
              <a:ext cx="80845" cy="242535"/>
            </a:xfrm>
            <a:custGeom>
              <a:avLst/>
              <a:gdLst>
                <a:gd name="connsiteX0" fmla="*/ 17756 w 80845"/>
                <a:gd name="connsiteY0" fmla="*/ 0 h 242535"/>
                <a:gd name="connsiteX1" fmla="*/ 71022 w 80845"/>
                <a:gd name="connsiteY1" fmla="*/ 106532 h 242535"/>
                <a:gd name="connsiteX2" fmla="*/ 79899 w 80845"/>
                <a:gd name="connsiteY2" fmla="*/ 239697 h 242535"/>
                <a:gd name="connsiteX3" fmla="*/ 62144 w 80845"/>
                <a:gd name="connsiteY3" fmla="*/ 204186 h 242535"/>
                <a:gd name="connsiteX4" fmla="*/ 53266 w 80845"/>
                <a:gd name="connsiteY4" fmla="*/ 168675 h 242535"/>
                <a:gd name="connsiteX5" fmla="*/ 35511 w 80845"/>
                <a:gd name="connsiteY5" fmla="*/ 142042 h 242535"/>
                <a:gd name="connsiteX6" fmla="*/ 0 w 80845"/>
                <a:gd name="connsiteY6" fmla="*/ 71021 h 242535"/>
                <a:gd name="connsiteX7" fmla="*/ 8878 w 80845"/>
                <a:gd name="connsiteY7" fmla="*/ 35510 h 242535"/>
                <a:gd name="connsiteX8" fmla="*/ 35511 w 80845"/>
                <a:gd name="connsiteY8" fmla="*/ 44388 h 242535"/>
                <a:gd name="connsiteX9" fmla="*/ 35511 w 80845"/>
                <a:gd name="connsiteY9" fmla="*/ 88776 h 242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845" h="242535">
                  <a:moveTo>
                    <a:pt x="17756" y="0"/>
                  </a:moveTo>
                  <a:cubicBezTo>
                    <a:pt x="68611" y="81368"/>
                    <a:pt x="55373" y="43937"/>
                    <a:pt x="71022" y="106532"/>
                  </a:cubicBezTo>
                  <a:cubicBezTo>
                    <a:pt x="73981" y="150920"/>
                    <a:pt x="83927" y="195393"/>
                    <a:pt x="79899" y="239697"/>
                  </a:cubicBezTo>
                  <a:cubicBezTo>
                    <a:pt x="78701" y="252877"/>
                    <a:pt x="66791" y="216577"/>
                    <a:pt x="62144" y="204186"/>
                  </a:cubicBezTo>
                  <a:cubicBezTo>
                    <a:pt x="57860" y="192762"/>
                    <a:pt x="58072" y="179890"/>
                    <a:pt x="53266" y="168675"/>
                  </a:cubicBezTo>
                  <a:cubicBezTo>
                    <a:pt x="49063" y="158868"/>
                    <a:pt x="39844" y="151792"/>
                    <a:pt x="35511" y="142042"/>
                  </a:cubicBezTo>
                  <a:cubicBezTo>
                    <a:pt x="2869" y="68596"/>
                    <a:pt x="36464" y="107483"/>
                    <a:pt x="0" y="71021"/>
                  </a:cubicBezTo>
                  <a:cubicBezTo>
                    <a:pt x="2959" y="59184"/>
                    <a:pt x="-883" y="42831"/>
                    <a:pt x="8878" y="35510"/>
                  </a:cubicBezTo>
                  <a:cubicBezTo>
                    <a:pt x="16364" y="29895"/>
                    <a:pt x="31326" y="36018"/>
                    <a:pt x="35511" y="44388"/>
                  </a:cubicBezTo>
                  <a:cubicBezTo>
                    <a:pt x="42128" y="57622"/>
                    <a:pt x="35511" y="73980"/>
                    <a:pt x="35511" y="88776"/>
                  </a:cubicBezTo>
                </a:path>
              </a:pathLst>
            </a:custGeom>
            <a:noFill/>
            <a:ln>
              <a:solidFill>
                <a:srgbClr val="DEA6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0" name="צורה חופשית: צורה 9">
              <a:extLst>
                <a:ext uri="{FF2B5EF4-FFF2-40B4-BE49-F238E27FC236}">
                  <a16:creationId xmlns:a16="http://schemas.microsoft.com/office/drawing/2014/main" id="{0E482F08-878F-4980-81F4-E1633A783E05}"/>
                </a:ext>
              </a:extLst>
            </p:cNvPr>
            <p:cNvSpPr/>
            <p:nvPr/>
          </p:nvSpPr>
          <p:spPr>
            <a:xfrm>
              <a:off x="5894773" y="4474346"/>
              <a:ext cx="35510" cy="181471"/>
            </a:xfrm>
            <a:custGeom>
              <a:avLst/>
              <a:gdLst>
                <a:gd name="connsiteX0" fmla="*/ 17755 w 35510"/>
                <a:gd name="connsiteY0" fmla="*/ 177553 h 181471"/>
                <a:gd name="connsiteX1" fmla="*/ 26633 w 35510"/>
                <a:gd name="connsiteY1" fmla="*/ 133165 h 181471"/>
                <a:gd name="connsiteX2" fmla="*/ 35510 w 35510"/>
                <a:gd name="connsiteY2" fmla="*/ 106532 h 181471"/>
                <a:gd name="connsiteX3" fmla="*/ 26633 w 35510"/>
                <a:gd name="connsiteY3" fmla="*/ 17755 h 181471"/>
                <a:gd name="connsiteX4" fmla="*/ 8877 w 35510"/>
                <a:gd name="connsiteY4" fmla="*/ 0 h 181471"/>
                <a:gd name="connsiteX5" fmla="*/ 0 w 35510"/>
                <a:gd name="connsiteY5" fmla="*/ 26633 h 181471"/>
                <a:gd name="connsiteX6" fmla="*/ 17755 w 35510"/>
                <a:gd name="connsiteY6" fmla="*/ 177553 h 18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510" h="181471">
                  <a:moveTo>
                    <a:pt x="17755" y="177553"/>
                  </a:moveTo>
                  <a:cubicBezTo>
                    <a:pt x="22194" y="195308"/>
                    <a:pt x="22973" y="147804"/>
                    <a:pt x="26633" y="133165"/>
                  </a:cubicBezTo>
                  <a:cubicBezTo>
                    <a:pt x="28903" y="124087"/>
                    <a:pt x="35510" y="115890"/>
                    <a:pt x="35510" y="106532"/>
                  </a:cubicBezTo>
                  <a:cubicBezTo>
                    <a:pt x="35510" y="76792"/>
                    <a:pt x="33846" y="46607"/>
                    <a:pt x="26633" y="17755"/>
                  </a:cubicBezTo>
                  <a:cubicBezTo>
                    <a:pt x="24603" y="9635"/>
                    <a:pt x="14796" y="5918"/>
                    <a:pt x="8877" y="0"/>
                  </a:cubicBezTo>
                  <a:cubicBezTo>
                    <a:pt x="5918" y="8878"/>
                    <a:pt x="0" y="17275"/>
                    <a:pt x="0" y="26633"/>
                  </a:cubicBezTo>
                  <a:cubicBezTo>
                    <a:pt x="0" y="77027"/>
                    <a:pt x="13316" y="159798"/>
                    <a:pt x="17755" y="177553"/>
                  </a:cubicBezTo>
                  <a:close/>
                </a:path>
              </a:pathLst>
            </a:custGeom>
            <a:ln>
              <a:solidFill>
                <a:srgbClr val="DEA6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</p:spTree>
    <p:extLst>
      <p:ext uri="{BB962C8B-B14F-4D97-AF65-F5344CB8AC3E}">
        <p14:creationId xmlns:p14="http://schemas.microsoft.com/office/powerpoint/2010/main" val="4212557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843661D-8292-4F9C-9832-B689257E8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0588"/>
          </a:xfrm>
        </p:spPr>
        <p:txBody>
          <a:bodyPr/>
          <a:lstStyle/>
          <a:p>
            <a:r>
              <a:rPr lang="he-IL" dirty="0"/>
              <a:t>אז מה עלה לי על היד?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7FB75A6F-2365-49B4-BC72-AC1BE9C60EC9}"/>
              </a:ext>
            </a:extLst>
          </p:cNvPr>
          <p:cNvSpPr/>
          <p:nvPr/>
        </p:nvSpPr>
        <p:spPr>
          <a:xfrm>
            <a:off x="3421268" y="1552268"/>
            <a:ext cx="4824506" cy="35155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18E1D8D9-CF1E-4C36-9DCC-D1DB8A389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0312" y="1552268"/>
            <a:ext cx="4174264" cy="3515170"/>
          </a:xfrm>
          <a:prstGeom prst="rect">
            <a:avLst/>
          </a:prstGeom>
        </p:spPr>
      </p:pic>
      <p:pic>
        <p:nvPicPr>
          <p:cNvPr id="13" name="גרפיקה 12">
            <a:extLst>
              <a:ext uri="{FF2B5EF4-FFF2-40B4-BE49-F238E27FC236}">
                <a16:creationId xmlns:a16="http://schemas.microsoft.com/office/drawing/2014/main" id="{57B3148E-ACB1-48F1-BC24-C047450B4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57417" y="2115948"/>
            <a:ext cx="1253276" cy="734678"/>
          </a:xfrm>
          <a:prstGeom prst="rect">
            <a:avLst/>
          </a:prstGeom>
        </p:spPr>
      </p:pic>
      <p:sp>
        <p:nvSpPr>
          <p:cNvPr id="14" name="כותרת 1">
            <a:extLst>
              <a:ext uri="{FF2B5EF4-FFF2-40B4-BE49-F238E27FC236}">
                <a16:creationId xmlns:a16="http://schemas.microsoft.com/office/drawing/2014/main" id="{BB8F788A-5191-4C8E-9317-DBD143E67162}"/>
              </a:ext>
            </a:extLst>
          </p:cNvPr>
          <p:cNvSpPr txBox="1">
            <a:spLocks/>
          </p:cNvSpPr>
          <p:nvPr/>
        </p:nvSpPr>
        <p:spPr>
          <a:xfrm>
            <a:off x="-1921276" y="506782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>
                <a:solidFill>
                  <a:srgbClr val="1B75BC"/>
                </a:solidFill>
              </a:rPr>
              <a:t>ואיך כל הסיפור הזה קשור לשברים?</a:t>
            </a:r>
          </a:p>
        </p:txBody>
      </p:sp>
      <p:sp>
        <p:nvSpPr>
          <p:cNvPr id="15" name="צורה חופשית: צורה 14">
            <a:extLst>
              <a:ext uri="{FF2B5EF4-FFF2-40B4-BE49-F238E27FC236}">
                <a16:creationId xmlns:a16="http://schemas.microsoft.com/office/drawing/2014/main" id="{88B8F4EA-80CD-42EF-8813-93F36E502657}"/>
              </a:ext>
            </a:extLst>
          </p:cNvPr>
          <p:cNvSpPr/>
          <p:nvPr/>
        </p:nvSpPr>
        <p:spPr>
          <a:xfrm>
            <a:off x="5259456" y="4272944"/>
            <a:ext cx="304130" cy="310597"/>
          </a:xfrm>
          <a:custGeom>
            <a:avLst/>
            <a:gdLst>
              <a:gd name="connsiteX0" fmla="*/ 290318 w 304130"/>
              <a:gd name="connsiteY0" fmla="*/ 81773 h 310597"/>
              <a:gd name="connsiteX1" fmla="*/ 281265 w 304130"/>
              <a:gd name="connsiteY1" fmla="*/ 154201 h 310597"/>
              <a:gd name="connsiteX2" fmla="*/ 263158 w 304130"/>
              <a:gd name="connsiteY2" fmla="*/ 271896 h 310597"/>
              <a:gd name="connsiteX3" fmla="*/ 272211 w 304130"/>
              <a:gd name="connsiteY3" fmla="*/ 117987 h 310597"/>
              <a:gd name="connsiteX4" fmla="*/ 281265 w 304130"/>
              <a:gd name="connsiteY4" fmla="*/ 81773 h 310597"/>
              <a:gd name="connsiteX5" fmla="*/ 299372 w 304130"/>
              <a:gd name="connsiteY5" fmla="*/ 27452 h 310597"/>
              <a:gd name="connsiteX6" fmla="*/ 272211 w 304130"/>
              <a:gd name="connsiteY6" fmla="*/ 45559 h 310597"/>
              <a:gd name="connsiteX7" fmla="*/ 235997 w 304130"/>
              <a:gd name="connsiteY7" fmla="*/ 99880 h 310597"/>
              <a:gd name="connsiteX8" fmla="*/ 208837 w 304130"/>
              <a:gd name="connsiteY8" fmla="*/ 190414 h 310597"/>
              <a:gd name="connsiteX9" fmla="*/ 163570 w 304130"/>
              <a:gd name="connsiteY9" fmla="*/ 54612 h 310597"/>
              <a:gd name="connsiteX10" fmla="*/ 154516 w 304130"/>
              <a:gd name="connsiteY10" fmla="*/ 27452 h 310597"/>
              <a:gd name="connsiteX11" fmla="*/ 145463 w 304130"/>
              <a:gd name="connsiteY11" fmla="*/ 292 h 310597"/>
              <a:gd name="connsiteX12" fmla="*/ 172623 w 304130"/>
              <a:gd name="connsiteY12" fmla="*/ 9345 h 310597"/>
              <a:gd name="connsiteX13" fmla="*/ 208837 w 304130"/>
              <a:gd name="connsiteY13" fmla="*/ 36506 h 310597"/>
              <a:gd name="connsiteX14" fmla="*/ 235997 w 304130"/>
              <a:gd name="connsiteY14" fmla="*/ 45559 h 310597"/>
              <a:gd name="connsiteX15" fmla="*/ 254104 w 304130"/>
              <a:gd name="connsiteY15" fmla="*/ 72719 h 310597"/>
              <a:gd name="connsiteX16" fmla="*/ 254104 w 304130"/>
              <a:gd name="connsiteY16" fmla="*/ 308109 h 310597"/>
              <a:gd name="connsiteX17" fmla="*/ 245051 w 304130"/>
              <a:gd name="connsiteY17" fmla="*/ 271896 h 310597"/>
              <a:gd name="connsiteX18" fmla="*/ 226944 w 304130"/>
              <a:gd name="connsiteY18" fmla="*/ 244735 h 310597"/>
              <a:gd name="connsiteX19" fmla="*/ 217891 w 304130"/>
              <a:gd name="connsiteY19" fmla="*/ 208521 h 310597"/>
              <a:gd name="connsiteX20" fmla="*/ 190730 w 304130"/>
              <a:gd name="connsiteY20" fmla="*/ 127040 h 310597"/>
              <a:gd name="connsiteX21" fmla="*/ 181677 w 304130"/>
              <a:gd name="connsiteY21" fmla="*/ 99880 h 310597"/>
              <a:gd name="connsiteX22" fmla="*/ 172623 w 304130"/>
              <a:gd name="connsiteY22" fmla="*/ 72719 h 310597"/>
              <a:gd name="connsiteX23" fmla="*/ 163570 w 304130"/>
              <a:gd name="connsiteY23" fmla="*/ 99880 h 310597"/>
              <a:gd name="connsiteX24" fmla="*/ 172623 w 304130"/>
              <a:gd name="connsiteY24" fmla="*/ 145147 h 310597"/>
              <a:gd name="connsiteX25" fmla="*/ 181677 w 304130"/>
              <a:gd name="connsiteY25" fmla="*/ 199468 h 310597"/>
              <a:gd name="connsiteX26" fmla="*/ 172623 w 304130"/>
              <a:gd name="connsiteY26" fmla="*/ 253789 h 310597"/>
              <a:gd name="connsiteX27" fmla="*/ 100195 w 304130"/>
              <a:gd name="connsiteY27" fmla="*/ 199468 h 310597"/>
              <a:gd name="connsiteX28" fmla="*/ 73035 w 304130"/>
              <a:gd name="connsiteY28" fmla="*/ 181361 h 310597"/>
              <a:gd name="connsiteX29" fmla="*/ 36821 w 304130"/>
              <a:gd name="connsiteY29" fmla="*/ 154201 h 310597"/>
              <a:gd name="connsiteX30" fmla="*/ 9661 w 304130"/>
              <a:gd name="connsiteY30" fmla="*/ 136094 h 310597"/>
              <a:gd name="connsiteX31" fmla="*/ 607 w 304130"/>
              <a:gd name="connsiteY31" fmla="*/ 163254 h 310597"/>
              <a:gd name="connsiteX32" fmla="*/ 27768 w 304130"/>
              <a:gd name="connsiteY32" fmla="*/ 190414 h 310597"/>
              <a:gd name="connsiteX33" fmla="*/ 45875 w 304130"/>
              <a:gd name="connsiteY33" fmla="*/ 217575 h 310597"/>
              <a:gd name="connsiteX34" fmla="*/ 109249 w 304130"/>
              <a:gd name="connsiteY34" fmla="*/ 280949 h 310597"/>
              <a:gd name="connsiteX35" fmla="*/ 73035 w 304130"/>
              <a:gd name="connsiteY35" fmla="*/ 226628 h 310597"/>
              <a:gd name="connsiteX36" fmla="*/ 36821 w 304130"/>
              <a:gd name="connsiteY36" fmla="*/ 181361 h 310597"/>
              <a:gd name="connsiteX37" fmla="*/ 82089 w 304130"/>
              <a:gd name="connsiteY37" fmla="*/ 226628 h 310597"/>
              <a:gd name="connsiteX38" fmla="*/ 91142 w 304130"/>
              <a:gd name="connsiteY38" fmla="*/ 253789 h 310597"/>
              <a:gd name="connsiteX39" fmla="*/ 127356 w 304130"/>
              <a:gd name="connsiteY39" fmla="*/ 280949 h 31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04130" h="310597">
                <a:moveTo>
                  <a:pt x="290318" y="81773"/>
                </a:moveTo>
                <a:cubicBezTo>
                  <a:pt x="287300" y="105916"/>
                  <a:pt x="283286" y="129955"/>
                  <a:pt x="281265" y="154201"/>
                </a:cubicBezTo>
                <a:cubicBezTo>
                  <a:pt x="269043" y="300863"/>
                  <a:pt x="288017" y="346475"/>
                  <a:pt x="263158" y="271896"/>
                </a:cubicBezTo>
                <a:cubicBezTo>
                  <a:pt x="266176" y="220593"/>
                  <a:pt x="267339" y="169147"/>
                  <a:pt x="272211" y="117987"/>
                </a:cubicBezTo>
                <a:cubicBezTo>
                  <a:pt x="273391" y="105600"/>
                  <a:pt x="277690" y="93691"/>
                  <a:pt x="281265" y="81773"/>
                </a:cubicBezTo>
                <a:cubicBezTo>
                  <a:pt x="286750" y="63492"/>
                  <a:pt x="315253" y="16865"/>
                  <a:pt x="299372" y="27452"/>
                </a:cubicBezTo>
                <a:lnTo>
                  <a:pt x="272211" y="45559"/>
                </a:lnTo>
                <a:cubicBezTo>
                  <a:pt x="260140" y="63666"/>
                  <a:pt x="242878" y="79235"/>
                  <a:pt x="235997" y="99880"/>
                </a:cubicBezTo>
                <a:cubicBezTo>
                  <a:pt x="213957" y="166005"/>
                  <a:pt x="222520" y="135685"/>
                  <a:pt x="208837" y="190414"/>
                </a:cubicBezTo>
                <a:lnTo>
                  <a:pt x="163570" y="54612"/>
                </a:lnTo>
                <a:lnTo>
                  <a:pt x="154516" y="27452"/>
                </a:lnTo>
                <a:cubicBezTo>
                  <a:pt x="151498" y="18399"/>
                  <a:pt x="136410" y="-2726"/>
                  <a:pt x="145463" y="292"/>
                </a:cubicBezTo>
                <a:lnTo>
                  <a:pt x="172623" y="9345"/>
                </a:lnTo>
                <a:cubicBezTo>
                  <a:pt x="184694" y="18399"/>
                  <a:pt x="195736" y="29020"/>
                  <a:pt x="208837" y="36506"/>
                </a:cubicBezTo>
                <a:cubicBezTo>
                  <a:pt x="217123" y="41241"/>
                  <a:pt x="228545" y="39598"/>
                  <a:pt x="235997" y="45559"/>
                </a:cubicBezTo>
                <a:cubicBezTo>
                  <a:pt x="244494" y="52356"/>
                  <a:pt x="248068" y="63666"/>
                  <a:pt x="254104" y="72719"/>
                </a:cubicBezTo>
                <a:cubicBezTo>
                  <a:pt x="277477" y="166206"/>
                  <a:pt x="273341" y="134974"/>
                  <a:pt x="254104" y="308109"/>
                </a:cubicBezTo>
                <a:cubicBezTo>
                  <a:pt x="252730" y="320475"/>
                  <a:pt x="249952" y="283332"/>
                  <a:pt x="245051" y="271896"/>
                </a:cubicBezTo>
                <a:cubicBezTo>
                  <a:pt x="240765" y="261895"/>
                  <a:pt x="232980" y="253789"/>
                  <a:pt x="226944" y="244735"/>
                </a:cubicBezTo>
                <a:cubicBezTo>
                  <a:pt x="223926" y="232664"/>
                  <a:pt x="221466" y="220439"/>
                  <a:pt x="217891" y="208521"/>
                </a:cubicBezTo>
                <a:cubicBezTo>
                  <a:pt x="217885" y="208499"/>
                  <a:pt x="195260" y="140630"/>
                  <a:pt x="190730" y="127040"/>
                </a:cubicBezTo>
                <a:lnTo>
                  <a:pt x="181677" y="99880"/>
                </a:lnTo>
                <a:lnTo>
                  <a:pt x="172623" y="72719"/>
                </a:lnTo>
                <a:cubicBezTo>
                  <a:pt x="169605" y="81773"/>
                  <a:pt x="163570" y="90337"/>
                  <a:pt x="163570" y="99880"/>
                </a:cubicBezTo>
                <a:cubicBezTo>
                  <a:pt x="163570" y="115268"/>
                  <a:pt x="169870" y="130007"/>
                  <a:pt x="172623" y="145147"/>
                </a:cubicBezTo>
                <a:cubicBezTo>
                  <a:pt x="175907" y="163208"/>
                  <a:pt x="178659" y="181361"/>
                  <a:pt x="181677" y="199468"/>
                </a:cubicBezTo>
                <a:cubicBezTo>
                  <a:pt x="178659" y="217575"/>
                  <a:pt x="190980" y="253789"/>
                  <a:pt x="172623" y="253789"/>
                </a:cubicBezTo>
                <a:cubicBezTo>
                  <a:pt x="142445" y="253789"/>
                  <a:pt x="125305" y="216208"/>
                  <a:pt x="100195" y="199468"/>
                </a:cubicBezTo>
                <a:cubicBezTo>
                  <a:pt x="91142" y="193432"/>
                  <a:pt x="81889" y="187685"/>
                  <a:pt x="73035" y="181361"/>
                </a:cubicBezTo>
                <a:cubicBezTo>
                  <a:pt x="60757" y="172591"/>
                  <a:pt x="49099" y="162971"/>
                  <a:pt x="36821" y="154201"/>
                </a:cubicBezTo>
                <a:cubicBezTo>
                  <a:pt x="27967" y="147877"/>
                  <a:pt x="18714" y="142130"/>
                  <a:pt x="9661" y="136094"/>
                </a:cubicBezTo>
                <a:cubicBezTo>
                  <a:pt x="6643" y="145147"/>
                  <a:pt x="-2411" y="154201"/>
                  <a:pt x="607" y="163254"/>
                </a:cubicBezTo>
                <a:cubicBezTo>
                  <a:pt x="4656" y="175401"/>
                  <a:pt x="19571" y="180578"/>
                  <a:pt x="27768" y="190414"/>
                </a:cubicBezTo>
                <a:cubicBezTo>
                  <a:pt x="34734" y="198773"/>
                  <a:pt x="38596" y="209487"/>
                  <a:pt x="45875" y="217575"/>
                </a:cubicBezTo>
                <a:cubicBezTo>
                  <a:pt x="65860" y="239781"/>
                  <a:pt x="109249" y="280949"/>
                  <a:pt x="109249" y="280949"/>
                </a:cubicBezTo>
                <a:cubicBezTo>
                  <a:pt x="87720" y="216367"/>
                  <a:pt x="118248" y="294449"/>
                  <a:pt x="73035" y="226628"/>
                </a:cubicBezTo>
                <a:cubicBezTo>
                  <a:pt x="38053" y="174153"/>
                  <a:pt x="97564" y="221856"/>
                  <a:pt x="36821" y="181361"/>
                </a:cubicBezTo>
                <a:cubicBezTo>
                  <a:pt x="58055" y="245058"/>
                  <a:pt x="26150" y="170688"/>
                  <a:pt x="82089" y="226628"/>
                </a:cubicBezTo>
                <a:cubicBezTo>
                  <a:pt x="88837" y="233376"/>
                  <a:pt x="84394" y="247041"/>
                  <a:pt x="91142" y="253789"/>
                </a:cubicBezTo>
                <a:cubicBezTo>
                  <a:pt x="147083" y="309731"/>
                  <a:pt x="98209" y="222659"/>
                  <a:pt x="127356" y="280949"/>
                </a:cubicBezTo>
              </a:path>
            </a:pathLst>
          </a:custGeom>
          <a:noFill/>
          <a:ln>
            <a:solidFill>
              <a:srgbClr val="D8B9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82661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15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e-IL" dirty="0"/>
              <a:t>בואו נעשה ניסוי קטן</a:t>
            </a:r>
            <a:endParaRPr dirty="0"/>
          </a:p>
        </p:txBody>
      </p:sp>
      <p:sp>
        <p:nvSpPr>
          <p:cNvPr id="270" name="Google Shape;270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035935"/>
          </a:xfrm>
          <a:prstGeom prst="rect">
            <a:avLst/>
          </a:prstGeom>
          <a:solidFill>
            <a:schemeClr val="lt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</a:pPr>
            <a:r>
              <a:rPr lang="he-IL" dirty="0"/>
              <a:t>נסו לזהות איזה שבר מתאים לחלק הצבוע?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תיבת טקסט 1">
                <a:extLst>
                  <a:ext uri="{FF2B5EF4-FFF2-40B4-BE49-F238E27FC236}">
                    <a16:creationId xmlns:a16="http://schemas.microsoft.com/office/drawing/2014/main" id="{749F9527-32A1-4EF5-882B-2B5F8D862BC1}"/>
                  </a:ext>
                </a:extLst>
              </p:cNvPr>
              <p:cNvSpPr txBox="1"/>
              <p:nvPr/>
            </p:nvSpPr>
            <p:spPr>
              <a:xfrm>
                <a:off x="3573596" y="2728311"/>
                <a:ext cx="509087" cy="92198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2" name="תיבת טקסט 1">
                <a:extLst>
                  <a:ext uri="{FF2B5EF4-FFF2-40B4-BE49-F238E27FC236}">
                    <a16:creationId xmlns:a16="http://schemas.microsoft.com/office/drawing/2014/main" id="{749F9527-32A1-4EF5-882B-2B5F8D862B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3596" y="2728311"/>
                <a:ext cx="509087" cy="92198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תיבת טקסט 11">
                <a:extLst>
                  <a:ext uri="{FF2B5EF4-FFF2-40B4-BE49-F238E27FC236}">
                    <a16:creationId xmlns:a16="http://schemas.microsoft.com/office/drawing/2014/main" id="{E358B0FA-1251-407F-97B1-67013275D89C}"/>
                  </a:ext>
                </a:extLst>
              </p:cNvPr>
              <p:cNvSpPr txBox="1"/>
              <p:nvPr/>
            </p:nvSpPr>
            <p:spPr>
              <a:xfrm>
                <a:off x="2439264" y="2728311"/>
                <a:ext cx="509087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2" name="תיבת טקסט 11">
                <a:extLst>
                  <a:ext uri="{FF2B5EF4-FFF2-40B4-BE49-F238E27FC236}">
                    <a16:creationId xmlns:a16="http://schemas.microsoft.com/office/drawing/2014/main" id="{E358B0FA-1251-407F-97B1-67013275D8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9264" y="2728311"/>
                <a:ext cx="509087" cy="9251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תיבת טקסט 12">
                <a:extLst>
                  <a:ext uri="{FF2B5EF4-FFF2-40B4-BE49-F238E27FC236}">
                    <a16:creationId xmlns:a16="http://schemas.microsoft.com/office/drawing/2014/main" id="{45A5D2C6-D4FA-4CF3-9CDE-F788E0846858}"/>
                  </a:ext>
                </a:extLst>
              </p:cNvPr>
              <p:cNvSpPr txBox="1"/>
              <p:nvPr/>
            </p:nvSpPr>
            <p:spPr>
              <a:xfrm>
                <a:off x="1299321" y="2728311"/>
                <a:ext cx="509087" cy="92198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13" name="תיבת טקסט 12">
                <a:extLst>
                  <a:ext uri="{FF2B5EF4-FFF2-40B4-BE49-F238E27FC236}">
                    <a16:creationId xmlns:a16="http://schemas.microsoft.com/office/drawing/2014/main" id="{45A5D2C6-D4FA-4CF3-9CDE-F788E08468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9321" y="2728311"/>
                <a:ext cx="509087" cy="9219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גרפיקה 5">
            <a:extLst>
              <a:ext uri="{FF2B5EF4-FFF2-40B4-BE49-F238E27FC236}">
                <a16:creationId xmlns:a16="http://schemas.microsoft.com/office/drawing/2014/main" id="{AFA52310-04F7-4506-82F9-5A8D8049EC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63764" y="2605551"/>
            <a:ext cx="2240534" cy="208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04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1781</TotalTime>
  <Words>2127</Words>
  <Application>Microsoft Office PowerPoint</Application>
  <PresentationFormat>מסך רחב</PresentationFormat>
  <Paragraphs>413</Paragraphs>
  <Slides>27</Slides>
  <Notes>24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27</vt:i4>
      </vt:variant>
    </vt:vector>
  </HeadingPairs>
  <TitlesOfParts>
    <vt:vector size="32" baseType="lpstr">
      <vt:lpstr>Cambria Math</vt:lpstr>
      <vt:lpstr>Alef</vt:lpstr>
      <vt:lpstr>Calibri</vt:lpstr>
      <vt:lpstr>Arial</vt:lpstr>
      <vt:lpstr>Office Theme</vt:lpstr>
      <vt:lpstr>מצגת של PowerPoint‏</vt:lpstr>
      <vt:lpstr>מה להביא לשיעור?</vt:lpstr>
      <vt:lpstr>מה נלמד היום?</vt:lpstr>
      <vt:lpstr>מצגת של PowerPoint‏</vt:lpstr>
      <vt:lpstr>מצגת של PowerPoint‏</vt:lpstr>
      <vt:lpstr>אז מה יותר גדול?</vt:lpstr>
      <vt:lpstr>גם לי קרה אתמול דבר דומה, היה לי משהו על היד, ולא זיהיתי מה זה. אז מה עשיתי? יכולתי לקחת זכוכית מגדלת או להתקרב מאוד, כדי לראות את זה מקרוב.</vt:lpstr>
      <vt:lpstr>אז מה עלה לי על היד?</vt:lpstr>
      <vt:lpstr>בואו נעשה ניסוי קטן</vt:lpstr>
      <vt:lpstr>מצגת של PowerPoint‏</vt:lpstr>
      <vt:lpstr>מצגת של PowerPoint‏</vt:lpstr>
      <vt:lpstr>מצגת של PowerPoint‏</vt:lpstr>
      <vt:lpstr>ה                 של הנסיכה</vt:lpstr>
      <vt:lpstr>מצגת של PowerPoint‏</vt:lpstr>
      <vt:lpstr>מוצאים את היהלומים</vt:lpstr>
      <vt:lpstr>הרחבה עם דפי ממו</vt:lpstr>
      <vt:lpstr>מצגת של PowerPoint‏</vt:lpstr>
      <vt:lpstr>מצגת של PowerPoint‏</vt:lpstr>
      <vt:lpstr>מצגת של PowerPoint‏</vt:lpstr>
      <vt:lpstr>פתרון</vt:lpstr>
      <vt:lpstr>מה יעלי הכינה?</vt:lpstr>
      <vt:lpstr>ההפתעה של יעלי</vt:lpstr>
      <vt:lpstr>מסיימים ומסכמים</vt:lpstr>
      <vt:lpstr>יוצרים משחק חשבוני</vt:lpstr>
      <vt:lpstr>הכנת המשחק – שלב 2</vt:lpstr>
      <vt:lpstr>מהלך המשחק – שלב 3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Ruthy Betinger</dc:creator>
  <cp:lastModifiedBy>Keren Taiter</cp:lastModifiedBy>
  <cp:revision>121</cp:revision>
  <dcterms:created xsi:type="dcterms:W3CDTF">2020-03-11T07:11:19Z</dcterms:created>
  <dcterms:modified xsi:type="dcterms:W3CDTF">2020-03-30T06:45:56Z</dcterms:modified>
</cp:coreProperties>
</file>