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0"/>
  </p:notesMasterIdLst>
  <p:sldIdLst>
    <p:sldId id="260" r:id="rId2"/>
    <p:sldId id="261" r:id="rId3"/>
    <p:sldId id="262" r:id="rId4"/>
    <p:sldId id="263" r:id="rId5"/>
    <p:sldId id="284" r:id="rId6"/>
    <p:sldId id="264" r:id="rId7"/>
    <p:sldId id="267" r:id="rId8"/>
    <p:sldId id="279" r:id="rId9"/>
    <p:sldId id="265" r:id="rId10"/>
    <p:sldId id="266" r:id="rId11"/>
    <p:sldId id="280" r:id="rId12"/>
    <p:sldId id="282" r:id="rId13"/>
    <p:sldId id="285" r:id="rId14"/>
    <p:sldId id="281" r:id="rId15"/>
    <p:sldId id="283" r:id="rId16"/>
    <p:sldId id="271" r:id="rId17"/>
    <p:sldId id="272" r:id="rId18"/>
    <p:sldId id="286" r:id="rId19"/>
  </p:sldIdLst>
  <p:sldSz cx="12192000" cy="6858000"/>
  <p:notesSz cx="6858000" cy="9144000"/>
  <p:embeddedFontLst>
    <p:embeddedFont>
      <p:font typeface="Alef" panose="020B0604020202020204" charset="-79"/>
      <p:regular r:id="rId21"/>
      <p:bold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6"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196" autoAdjust="0"/>
  </p:normalViewPr>
  <p:slideViewPr>
    <p:cSldViewPr snapToGrid="0">
      <p:cViewPr varScale="1">
        <p:scale>
          <a:sx n="76" d="100"/>
          <a:sy n="76" d="100"/>
        </p:scale>
        <p:origin x="398" y="53"/>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20567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1" dirty="0" smtClean="0"/>
              <a:t>מקורות:</a:t>
            </a:r>
            <a:r>
              <a:rPr lang="he-IL" b="1" baseline="0" dirty="0" smtClean="0"/>
              <a:t> מפות, כתבות בעיתון, ראיונות, סרטונים, שירים, ספרים וביקור באתרים עצמם</a:t>
            </a:r>
          </a:p>
          <a:p>
            <a:pPr marL="0" lvl="0" indent="0" algn="r" rtl="1">
              <a:lnSpc>
                <a:spcPct val="115000"/>
              </a:lnSpc>
              <a:spcBef>
                <a:spcPts val="0"/>
              </a:spcBef>
              <a:spcAft>
                <a:spcPts val="0"/>
              </a:spcAft>
              <a:buClr>
                <a:schemeClr val="dk1"/>
              </a:buClr>
              <a:buSzPts val="1100"/>
              <a:buFont typeface="Arial"/>
              <a:buNone/>
            </a:pPr>
            <a:r>
              <a:rPr lang="he-IL" b="1" baseline="0" dirty="0" smtClean="0"/>
              <a:t>מה חשוב – האירועים עצמם, מה הוביל אליהם ומה היו תוצאותיהם</a:t>
            </a:r>
            <a:endParaRPr b="1"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a:t>הקניה: </a:t>
            </a:r>
            <a:r>
              <a:rPr lang="x-none"/>
              <a:t>התייחסות למטרת למידה אחת מרכזית וממוקדת. שימוש במגוון ייצוגי תוכן כגון תמונות וסרטונים - </a:t>
            </a:r>
            <a:r>
              <a:rPr lang="x-none" b="1" u="sng"/>
              <a:t>ניתן לצרף סרטונים מבית היוצר של מטח בלבד</a:t>
            </a:r>
            <a:r>
              <a:rPr lang="x-none"/>
              <a:t>, צילומי מסך, כתבות, תכנים מספרי הלימוד, טקסט מצומצם </a:t>
            </a:r>
            <a:r>
              <a:rPr lang="x-none" b="1" u="sng">
                <a:solidFill>
                  <a:srgbClr val="FF0000"/>
                </a:solidFill>
              </a:rPr>
              <a:t>בהתאם לזכויות יוצרים</a:t>
            </a:r>
            <a:r>
              <a:rPr lang="x-none">
                <a:solidFill>
                  <a:srgbClr val="FF0000"/>
                </a:solidFill>
              </a:rPr>
              <a:t>. </a:t>
            </a:r>
            <a:r>
              <a:rPr lang="x-none"/>
              <a:t>ניתן לשלב תרגיל או שאלה לדוגמה שאתם פותרים.</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10</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a:t>משך השקף: עד 5 דקות</a:t>
            </a:r>
            <a:endParaRPr/>
          </a:p>
          <a:p>
            <a:pPr marL="0" marR="0" lvl="0" indent="0" algn="r" rtl="1">
              <a:lnSpc>
                <a:spcPct val="100000"/>
              </a:lnSpc>
              <a:spcBef>
                <a:spcPts val="0"/>
              </a:spcBef>
              <a:spcAft>
                <a:spcPts val="0"/>
              </a:spcAft>
              <a:buClr>
                <a:srgbClr val="000000"/>
              </a:buClr>
              <a:buSzPts val="1100"/>
              <a:buFont typeface="Arial"/>
              <a:buNone/>
            </a:pPr>
            <a:endParaRPr/>
          </a:p>
          <a:p>
            <a:pPr marL="0" marR="0" lvl="0" indent="0" algn="r" rtl="1">
              <a:lnSpc>
                <a:spcPct val="100000"/>
              </a:lnSpc>
              <a:spcBef>
                <a:spcPts val="0"/>
              </a:spcBef>
              <a:spcAft>
                <a:spcPts val="0"/>
              </a:spcAft>
              <a:buClr>
                <a:srgbClr val="000000"/>
              </a:buClr>
              <a:buSzPts val="1100"/>
              <a:buFont typeface="Arial"/>
              <a:buNone/>
            </a:pPr>
            <a:r>
              <a:rPr lang="x-none"/>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endParaRPr/>
          </a:p>
          <a:p>
            <a:pPr marL="0" lvl="0" indent="0" algn="r" rtl="1">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15 דקות</a:t>
            </a:r>
            <a:endParaRPr/>
          </a:p>
          <a:p>
            <a:pPr marL="0" lvl="0" indent="0" algn="r" rtl="1">
              <a:spcBef>
                <a:spcPts val="0"/>
              </a:spcBef>
              <a:spcAft>
                <a:spcPts val="0"/>
              </a:spcAft>
              <a:buClr>
                <a:schemeClr val="dk1"/>
              </a:buClr>
              <a:buSzPts val="1200"/>
              <a:buFont typeface="Calibri"/>
              <a:buNone/>
            </a:pPr>
            <a:endParaRPr b="1"/>
          </a:p>
          <a:p>
            <a:pPr marL="158750" lvl="0" indent="0" algn="r" rtl="1">
              <a:spcBef>
                <a:spcPts val="0"/>
              </a:spcBef>
              <a:spcAft>
                <a:spcPts val="0"/>
              </a:spcAft>
              <a:buClr>
                <a:schemeClr val="dk1"/>
              </a:buClr>
              <a:buSzPts val="1200"/>
              <a:buFont typeface="Calibri"/>
              <a:buNone/>
            </a:pPr>
            <a:r>
              <a:rPr lang="x-none"/>
              <a:t>בשלב זה הסבירו לתלמידים את התרגול והיפרדו מהם. עם יציאת התלמידים לתרגול הסופי יסתיים שלב הצילום שלכם כמורים.</a:t>
            </a:r>
            <a:endParaRPr/>
          </a:p>
          <a:p>
            <a:pPr marL="0" lvl="0" indent="0" algn="r" rtl="1">
              <a:spcBef>
                <a:spcPts val="0"/>
              </a:spcBef>
              <a:spcAft>
                <a:spcPts val="0"/>
              </a:spcAft>
              <a:buNone/>
            </a:pPr>
            <a:endParaRPr/>
          </a:p>
          <a:p>
            <a:pPr marL="158750" lvl="0" indent="0" algn="r" rtl="1">
              <a:spcBef>
                <a:spcPts val="0"/>
              </a:spcBef>
              <a:spcAft>
                <a:spcPts val="0"/>
              </a:spcAft>
              <a:buClr>
                <a:schemeClr val="dk1"/>
              </a:buClr>
              <a:buSzPts val="1200"/>
              <a:buFont typeface="Calibri"/>
              <a:buNone/>
            </a:pPr>
            <a:r>
              <a:rPr lang="x-none" b="1"/>
              <a:t>דגשים</a:t>
            </a:r>
            <a:r>
              <a:rPr lang="x-none"/>
              <a:t>:</a:t>
            </a:r>
            <a:endParaRPr/>
          </a:p>
          <a:p>
            <a:pPr marL="158750" lvl="0" indent="0" algn="r" rtl="1">
              <a:spcBef>
                <a:spcPts val="0"/>
              </a:spcBef>
              <a:spcAft>
                <a:spcPts val="0"/>
              </a:spcAft>
              <a:buClr>
                <a:schemeClr val="dk1"/>
              </a:buClr>
              <a:buSzPts val="1200"/>
              <a:buFont typeface="Calibri"/>
              <a:buNone/>
            </a:pPr>
            <a:r>
              <a:rPr lang="x-none"/>
              <a:t>*התרגול יכול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a:p>
          <a:p>
            <a:pPr marL="158750" lvl="0" indent="0" algn="r" rtl="1">
              <a:spcBef>
                <a:spcPts val="0"/>
              </a:spcBef>
              <a:spcAft>
                <a:spcPts val="0"/>
              </a:spcAft>
              <a:buClr>
                <a:schemeClr val="dk1"/>
              </a:buClr>
              <a:buSzPts val="1200"/>
              <a:buFont typeface="Calibri"/>
              <a:buNone/>
            </a:pPr>
            <a:r>
              <a:rPr lang="x-none"/>
              <a:t>*הקפידו לתת לתלמידים הנחיות מדויקות לביצוע התרגול ברמת התוכן וברמה הטכנית, וכן זמנים מדויקים לתרגול. </a:t>
            </a:r>
            <a:endParaRPr/>
          </a:p>
          <a:p>
            <a:pPr marL="158750" lvl="0" indent="0" algn="r" rtl="1">
              <a:spcBef>
                <a:spcPts val="0"/>
              </a:spcBef>
              <a:spcAft>
                <a:spcPts val="0"/>
              </a:spcAft>
              <a:buClr>
                <a:schemeClr val="dk1"/>
              </a:buClr>
              <a:buSzPts val="1200"/>
              <a:buFont typeface="Calibri"/>
              <a:buNone/>
            </a:pPr>
            <a:r>
              <a:rPr lang="x-none"/>
              <a:t>*ניתן להטמיע בתוך המצגת צילומי מסך ולהסביר בעל פה מה נדרש מהם לבצע. </a:t>
            </a:r>
            <a:endParaRPr/>
          </a:p>
          <a:p>
            <a:pPr marL="0" lvl="0" indent="0" algn="r" rtl="1">
              <a:spcBef>
                <a:spcPts val="0"/>
              </a:spcBef>
              <a:spcAft>
                <a:spcPts val="0"/>
              </a:spcAft>
              <a:buClr>
                <a:schemeClr val="dk1"/>
              </a:buClr>
              <a:buSzPts val="1200"/>
              <a:buFont typeface="Calibri"/>
              <a:buNone/>
            </a:pPr>
            <a:endParaRPr b="1"/>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17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a:t>משך השקף: 2 דקות</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הציגו את עצמכם ואת מהלך השיעור:</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מוזמנים לפנות בצורה אישית לתלמידים:</a:t>
            </a:r>
            <a:r>
              <a:rPr lang="x-none" sz="1200"/>
              <a:t/>
            </a:r>
            <a:br>
              <a:rPr lang="x-none" sz="1200"/>
            </a:br>
            <a:r>
              <a:rPr lang="x-none" sz="1200">
                <a:solidFill>
                  <a:srgbClr val="2F5496"/>
                </a:solidFill>
              </a:rPr>
              <a:t>דוגמה לטקסט שייאמר בעל פה: "שלום, שמי___. אני מורה ל____ ממקום בארץ____. מה שלומכם? אני שמח/ה שהצטרפתם אליי", וכו'.</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x-none" sz="1200">
                <a:solidFill>
                  <a:schemeClr val="dk1"/>
                </a:solidFill>
              </a:rPr>
              <a:t>נושא השיעור ומה מטרתו:</a:t>
            </a:r>
            <a:br>
              <a:rPr lang="x-none" sz="1200">
                <a:solidFill>
                  <a:schemeClr val="dk1"/>
                </a:solidFill>
              </a:rPr>
            </a:br>
            <a:r>
              <a:rPr lang="x-none" sz="1200">
                <a:solidFill>
                  <a:srgbClr val="2F5496"/>
                </a:solidFill>
              </a:rPr>
              <a:t>דוגמה לטקסט שייאמר בעל פה: "בשיעור הזה נלמד על_________. הצטרפו אליי ויהיה לנו כיף. מוכנים? מתחילים!"</a:t>
            </a:r>
            <a:endParaRPr/>
          </a:p>
          <a:p>
            <a:pPr marL="0" lvl="0" indent="0" algn="r" rtl="1">
              <a:spcBef>
                <a:spcPts val="0"/>
              </a:spcBef>
              <a:spcAft>
                <a:spcPts val="0"/>
              </a:spcAft>
              <a:buClr>
                <a:schemeClr val="dk1"/>
              </a:buClr>
              <a:buSzPts val="1200"/>
              <a:buFont typeface="Calibri"/>
              <a:buNone/>
            </a:pPr>
            <a:endParaRPr sz="1200" b="1"/>
          </a:p>
          <a:p>
            <a:pPr marL="133350" lvl="0" indent="0" algn="r" rtl="1">
              <a:lnSpc>
                <a:spcPct val="115000"/>
              </a:lnSpc>
              <a:spcBef>
                <a:spcPts val="800"/>
              </a:spcBef>
              <a:spcAft>
                <a:spcPts val="0"/>
              </a:spcAft>
              <a:buNone/>
            </a:pPr>
            <a:r>
              <a:rPr lang="x-none" sz="1200" b="1">
                <a:solidFill>
                  <a:schemeClr val="dk1"/>
                </a:solidFill>
                <a:latin typeface="Alef"/>
                <a:ea typeface="Alef"/>
                <a:cs typeface="Alef"/>
                <a:sym typeface="Alef"/>
              </a:rPr>
              <a:t>נתחיל ב…. </a:t>
            </a:r>
            <a:r>
              <a:rPr lang="x-none" sz="1200">
                <a:solidFill>
                  <a:schemeClr val="dk1"/>
                </a:solidFill>
                <a:latin typeface="Alef"/>
                <a:ea typeface="Alef"/>
                <a:cs typeface="Alef"/>
                <a:sym typeface="Alef"/>
              </a:rPr>
              <a:t> (שלב פתיח השיעור)</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נמשיך בלגלות</a:t>
            </a:r>
            <a:r>
              <a:rPr lang="x-none" sz="1200">
                <a:solidFill>
                  <a:schemeClr val="dk1"/>
                </a:solidFill>
                <a:latin typeface="Alef"/>
                <a:ea typeface="Alef"/>
                <a:cs typeface="Alef"/>
                <a:sym typeface="Alef"/>
              </a:rPr>
              <a:t> (שלב הלימוד / הקניה - כתבו כאן שאלה מסקרנת שתיתן מענה על מטרת השיעור)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נתנסה ב… </a:t>
            </a:r>
            <a:r>
              <a:rPr lang="x-none" sz="1200">
                <a:solidFill>
                  <a:schemeClr val="dk1"/>
                </a:solidFill>
                <a:latin typeface="Alef"/>
                <a:ea typeface="Alef"/>
                <a:cs typeface="Alef"/>
                <a:sym typeface="Alef"/>
              </a:rPr>
              <a:t>(שלב התרגול / התנסות)</a:t>
            </a:r>
            <a:r>
              <a:rPr lang="x-none"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x-none" sz="1200" b="1">
                <a:solidFill>
                  <a:schemeClr val="dk1"/>
                </a:solidFill>
                <a:latin typeface="Alef"/>
                <a:ea typeface="Alef"/>
                <a:cs typeface="Alef"/>
                <a:sym typeface="Alef"/>
              </a:rPr>
              <a:t>נסכם  </a:t>
            </a:r>
            <a:r>
              <a:rPr lang="x-none" sz="1200">
                <a:solidFill>
                  <a:schemeClr val="dk1"/>
                </a:solidFill>
                <a:latin typeface="Alef"/>
                <a:ea typeface="Alef"/>
                <a:cs typeface="Alef"/>
                <a:sym typeface="Alef"/>
              </a:rPr>
              <a:t>(שלב סיכום השיעור)</a:t>
            </a:r>
            <a:endParaRP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x-none" dirty="0"/>
              <a:t>למחוק שקופית זו אם אין בה צורך.</a:t>
            </a:r>
            <a:endParaRPr dirty="0"/>
          </a:p>
          <a:p>
            <a:pPr marL="158750" marR="0" lvl="0" indent="0" algn="r" rtl="1">
              <a:lnSpc>
                <a:spcPct val="100000"/>
              </a:lnSpc>
              <a:spcBef>
                <a:spcPts val="0"/>
              </a:spcBef>
              <a:spcAft>
                <a:spcPts val="0"/>
              </a:spcAft>
              <a:buClr>
                <a:srgbClr val="000000"/>
              </a:buClr>
              <a:buSzPts val="1100"/>
              <a:buFont typeface="Arial"/>
              <a:buNone/>
            </a:pPr>
            <a:endParaRPr sz="1200" b="1" dirty="0"/>
          </a:p>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x-none" sz="1200" dirty="0"/>
              <a:t>בשקף זה ודאו שכולם הצטיידו בעזרים הנדרשים (מומלץ שעזרים אלו יהיו גם אצלכם עבור הדגמה).</a:t>
            </a:r>
            <a:endParaRPr dirty="0"/>
          </a:p>
          <a:p>
            <a:pPr marL="158750" lvl="0" indent="0" algn="r" rtl="1">
              <a:spcBef>
                <a:spcPts val="0"/>
              </a:spcBef>
              <a:spcAft>
                <a:spcPts val="0"/>
              </a:spcAft>
              <a:buClr>
                <a:srgbClr val="FF0000"/>
              </a:buClr>
              <a:buSzPts val="1200"/>
              <a:buFont typeface="Calibri"/>
              <a:buNone/>
            </a:pPr>
            <a:r>
              <a:rPr lang="x-none" sz="1200" dirty="0">
                <a:solidFill>
                  <a:srgbClr val="FF0000"/>
                </a:solidFill>
              </a:rPr>
              <a:t>מחקו את המיותר או הוסיפו במידת הצורך (הקפידו על זכויות היוצרים).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r>
              <a:rPr lang="x-none" sz="1200" dirty="0">
                <a:solidFill>
                  <a:srgbClr val="FF0000"/>
                </a:solidFill>
              </a:rPr>
              <a:t>זה הזמן להציג את </a:t>
            </a:r>
            <a:r>
              <a:rPr lang="x-none" sz="1200" b="0" i="0" u="none" strike="noStrike" cap="none" dirty="0">
                <a:solidFill>
                  <a:srgbClr val="000000"/>
                </a:solidFill>
                <a:latin typeface="Calibri" panose="020F0502020204030204" pitchFamily="34" charset="0"/>
                <a:ea typeface="Arial"/>
                <a:cs typeface="Calibri" panose="020F0502020204030204" pitchFamily="34" charset="0"/>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solidFill>
                  <a:schemeClr val="dk1"/>
                </a:solidFill>
              </a:rPr>
              <a:t>משך השקף: 5 דקות</a:t>
            </a:r>
            <a:endParaRPr/>
          </a:p>
          <a:p>
            <a:pPr marL="0" lvl="0" indent="0" algn="r" rtl="1">
              <a:spcBef>
                <a:spcPts val="0"/>
              </a:spcBef>
              <a:spcAft>
                <a:spcPts val="0"/>
              </a:spcAft>
              <a:buClr>
                <a:schemeClr val="dk1"/>
              </a:buClr>
              <a:buSzPts val="1200"/>
              <a:buFont typeface="Calibri"/>
              <a:buNone/>
            </a:pPr>
            <a:endParaRPr b="1">
              <a:solidFill>
                <a:schemeClr val="dk1"/>
              </a:solidFill>
            </a:endParaRPr>
          </a:p>
          <a:p>
            <a:pPr marL="0" lvl="0" indent="0" algn="r" rtl="1">
              <a:spcBef>
                <a:spcPts val="0"/>
              </a:spcBef>
              <a:spcAft>
                <a:spcPts val="0"/>
              </a:spcAft>
              <a:buClr>
                <a:schemeClr val="dk1"/>
              </a:buClr>
              <a:buSzPts val="1200"/>
              <a:buFont typeface="Calibri"/>
              <a:buNone/>
            </a:pPr>
            <a:r>
              <a:rPr lang="x-none">
                <a:solidFill>
                  <a:schemeClr val="dk1"/>
                </a:solidFill>
              </a:rPr>
              <a:t>אם השיעור שלכם משובץ משעה 12:00 ואילך, או שאתם רואים לנכון להוסיף פעילות התאווררות (שלא קשורה לחומר הנלמד), ניתן להוסיף אותה כעת. אם לא, מחקו את השקופית. תוכלו להיעזר במפתח הלמידה כדי לחשוב על פעילות.</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לדוגמה:</a:t>
            </a:r>
            <a:br>
              <a:rPr lang="x-none">
                <a:solidFill>
                  <a:srgbClr val="FF0000"/>
                </a:solidFill>
              </a:rPr>
            </a:br>
            <a:r>
              <a:rPr lang="x-none">
                <a:solidFill>
                  <a:srgbClr val="FF0000"/>
                </a:solidFill>
              </a:rPr>
              <a:t>פעילות מרגיעה</a:t>
            </a:r>
            <a:endParaRPr/>
          </a:p>
          <a:p>
            <a:pPr marL="0" lvl="0" indent="0" algn="r" rtl="1">
              <a:spcBef>
                <a:spcPts val="0"/>
              </a:spcBef>
              <a:spcAft>
                <a:spcPts val="0"/>
              </a:spcAft>
              <a:buClr>
                <a:srgbClr val="FF0000"/>
              </a:buClr>
              <a:buSzPts val="1200"/>
              <a:buFont typeface="Calibri"/>
              <a:buNone/>
            </a:pPr>
            <a:r>
              <a:rPr lang="x-none">
                <a:solidFill>
                  <a:srgbClr val="FF0000"/>
                </a:solidFill>
              </a:rPr>
              <a:t>פעילות מצחיקה</a:t>
            </a:r>
            <a:endParaRPr/>
          </a:p>
          <a:p>
            <a:pPr marL="0" lvl="0" indent="0" algn="r" rtl="1">
              <a:spcBef>
                <a:spcPts val="0"/>
              </a:spcBef>
              <a:spcAft>
                <a:spcPts val="0"/>
              </a:spcAft>
              <a:buClr>
                <a:srgbClr val="FF0000"/>
              </a:buClr>
              <a:buSzPts val="1200"/>
              <a:buFont typeface="Calibri"/>
              <a:buNone/>
            </a:pPr>
            <a:r>
              <a:rPr lang="x-none">
                <a:solidFill>
                  <a:srgbClr val="FF0000"/>
                </a:solidFill>
              </a:rPr>
              <a:t>פעילות ספורטיבית</a:t>
            </a:r>
            <a:endParaRP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4</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solidFill>
                  <a:schemeClr val="dk1"/>
                </a:solidFill>
              </a:rPr>
              <a:t>משך השקף: 5 דקות</a:t>
            </a:r>
            <a:endParaRPr/>
          </a:p>
          <a:p>
            <a:pPr marL="0" lvl="0" indent="0" algn="r" rtl="1">
              <a:spcBef>
                <a:spcPts val="0"/>
              </a:spcBef>
              <a:spcAft>
                <a:spcPts val="0"/>
              </a:spcAft>
              <a:buClr>
                <a:schemeClr val="dk1"/>
              </a:buClr>
              <a:buSzPts val="1200"/>
              <a:buFont typeface="Calibri"/>
              <a:buNone/>
            </a:pPr>
            <a:endParaRPr b="1">
              <a:solidFill>
                <a:schemeClr val="dk1"/>
              </a:solidFill>
            </a:endParaRPr>
          </a:p>
          <a:p>
            <a:pPr marL="0" lvl="0" indent="0" algn="r" rtl="1">
              <a:spcBef>
                <a:spcPts val="0"/>
              </a:spcBef>
              <a:spcAft>
                <a:spcPts val="0"/>
              </a:spcAft>
              <a:buClr>
                <a:schemeClr val="dk1"/>
              </a:buClr>
              <a:buSzPts val="1200"/>
              <a:buFont typeface="Calibri"/>
              <a:buNone/>
            </a:pPr>
            <a:r>
              <a:rPr lang="x-none">
                <a:solidFill>
                  <a:schemeClr val="dk1"/>
                </a:solidFill>
              </a:rPr>
              <a:t>אם השיעור שלכם משובץ משעה 12:00 ואילך, או שאתם רואים לנכון להוסיף פעילות התאווררות (שלא קשורה לחומר הנלמד), ניתן להוסיף אותה כעת. אם לא, מחקו את השקופית. תוכלו להיעזר במפתח הלמידה כדי לחשוב על פעילות.</a:t>
            </a:r>
            <a:endParaRPr/>
          </a:p>
          <a:p>
            <a:pPr marL="0" lvl="0" indent="0" algn="r" rtl="1">
              <a:spcBef>
                <a:spcPts val="0"/>
              </a:spcBef>
              <a:spcAft>
                <a:spcPts val="0"/>
              </a:spcAft>
              <a:buClr>
                <a:schemeClr val="dk1"/>
              </a:buClr>
              <a:buSzPts val="1200"/>
              <a:buFont typeface="Calibri"/>
              <a:buNone/>
            </a:pPr>
            <a:endParaRPr>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לדוגמה:</a:t>
            </a:r>
            <a:br>
              <a:rPr lang="x-none">
                <a:solidFill>
                  <a:srgbClr val="FF0000"/>
                </a:solidFill>
              </a:rPr>
            </a:br>
            <a:r>
              <a:rPr lang="x-none">
                <a:solidFill>
                  <a:srgbClr val="FF0000"/>
                </a:solidFill>
              </a:rPr>
              <a:t>פעילות מרגיעה</a:t>
            </a:r>
            <a:endParaRPr/>
          </a:p>
          <a:p>
            <a:pPr marL="0" lvl="0" indent="0" algn="r" rtl="1">
              <a:spcBef>
                <a:spcPts val="0"/>
              </a:spcBef>
              <a:spcAft>
                <a:spcPts val="0"/>
              </a:spcAft>
              <a:buClr>
                <a:srgbClr val="FF0000"/>
              </a:buClr>
              <a:buSzPts val="1200"/>
              <a:buFont typeface="Calibri"/>
              <a:buNone/>
            </a:pPr>
            <a:r>
              <a:rPr lang="x-none">
                <a:solidFill>
                  <a:srgbClr val="FF0000"/>
                </a:solidFill>
              </a:rPr>
              <a:t>פעילות מצחיקה</a:t>
            </a:r>
            <a:endParaRPr/>
          </a:p>
          <a:p>
            <a:pPr marL="0" lvl="0" indent="0" algn="r" rtl="1">
              <a:spcBef>
                <a:spcPts val="0"/>
              </a:spcBef>
              <a:spcAft>
                <a:spcPts val="0"/>
              </a:spcAft>
              <a:buClr>
                <a:srgbClr val="FF0000"/>
              </a:buClr>
              <a:buSzPts val="1200"/>
              <a:buFont typeface="Calibri"/>
              <a:buNone/>
            </a:pPr>
            <a:r>
              <a:rPr lang="x-none">
                <a:solidFill>
                  <a:srgbClr val="FF0000"/>
                </a:solidFill>
              </a:rPr>
              <a:t>פעילות ספורטיבית</a:t>
            </a:r>
            <a:endParaRPr/>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5</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a:t>משך השקף: עד 2 </a:t>
            </a:r>
            <a:r>
              <a:rPr lang="x-none" b="1" smtClean="0"/>
              <a:t>דקות</a:t>
            </a:r>
            <a:endParaRPr lang="he-IL" b="1" dirty="0" smtClean="0"/>
          </a:p>
          <a:p>
            <a:pPr marL="0" lvl="0" indent="0" algn="r" rtl="1">
              <a:spcBef>
                <a:spcPts val="0"/>
              </a:spcBef>
              <a:spcAft>
                <a:spcPts val="0"/>
              </a:spcAft>
              <a:buClr>
                <a:schemeClr val="dk1"/>
              </a:buClr>
              <a:buSzPts val="1200"/>
              <a:buFont typeface="Calibri"/>
              <a:buNone/>
            </a:pPr>
            <a:endParaRPr lang="he-IL" b="1" dirty="0" smtClean="0"/>
          </a:p>
          <a:p>
            <a:pPr marL="0" lvl="0" indent="0" algn="r" rtl="1">
              <a:spcBef>
                <a:spcPts val="0"/>
              </a:spcBef>
              <a:spcAft>
                <a:spcPts val="0"/>
              </a:spcAft>
              <a:buClr>
                <a:schemeClr val="dk1"/>
              </a:buClr>
              <a:buSzPts val="1200"/>
              <a:buFont typeface="Calibri"/>
              <a:buNone/>
            </a:pPr>
            <a:r>
              <a:rPr lang="he-IL" b="1" dirty="0" smtClean="0"/>
              <a:t>חקר אירועי העבר</a:t>
            </a:r>
          </a:p>
          <a:p>
            <a:pPr marL="0" lvl="0" indent="0" algn="r" rtl="1">
              <a:spcBef>
                <a:spcPts val="0"/>
              </a:spcBef>
              <a:spcAft>
                <a:spcPts val="0"/>
              </a:spcAft>
              <a:buClr>
                <a:schemeClr val="dk1"/>
              </a:buClr>
              <a:buSzPts val="1200"/>
              <a:buFont typeface="Calibri"/>
              <a:buNone/>
            </a:pPr>
            <a:r>
              <a:rPr lang="he-IL" b="1" dirty="0" smtClean="0"/>
              <a:t>איך</a:t>
            </a:r>
            <a:r>
              <a:rPr lang="he-IL" b="1" baseline="0" dirty="0" smtClean="0"/>
              <a:t> עושים את זה? בעיקר טקסטים וממצאים ארכאולוגים</a:t>
            </a:r>
          </a:p>
          <a:p>
            <a:pPr marL="0" lvl="0" indent="0" algn="r" rtl="1">
              <a:spcBef>
                <a:spcPts val="0"/>
              </a:spcBef>
              <a:spcAft>
                <a:spcPts val="0"/>
              </a:spcAft>
              <a:buClr>
                <a:schemeClr val="dk1"/>
              </a:buClr>
              <a:buSzPts val="1200"/>
              <a:buFont typeface="Calibri"/>
              <a:buNone/>
            </a:pPr>
            <a:r>
              <a:rPr lang="he-IL" b="1" baseline="0" dirty="0" smtClean="0"/>
              <a:t>מה לומדים בתוך זה? כלכלה, תרבות, שפה, דת – כל מה שהיה ויש לדעת</a:t>
            </a:r>
          </a:p>
          <a:p>
            <a:pPr marL="0" lvl="0" indent="0" algn="r" rtl="1">
              <a:spcBef>
                <a:spcPts val="0"/>
              </a:spcBef>
              <a:spcAft>
                <a:spcPts val="0"/>
              </a:spcAft>
              <a:buClr>
                <a:schemeClr val="dk1"/>
              </a:buClr>
              <a:buSzPts val="1200"/>
              <a:buFont typeface="Calibri"/>
              <a:buNone/>
            </a:pPr>
            <a:r>
              <a:rPr lang="he-IL" b="1" baseline="0" dirty="0" smtClean="0"/>
              <a:t>תחשבו על מה מרכיב את החיים שלכם היום – לא מספיק לי לדעת איזה פעולות עשיתם אם אני לא </a:t>
            </a:r>
            <a:r>
              <a:rPr lang="he-IL" b="1" u="sng" baseline="0" dirty="0" smtClean="0"/>
              <a:t>מבין</a:t>
            </a:r>
            <a:r>
              <a:rPr lang="he-IL" b="1" u="none" baseline="0" dirty="0" smtClean="0"/>
              <a:t> אתכם ואת התרבות שלכם</a:t>
            </a:r>
            <a:endParaRPr dirty="0"/>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x-none">
                <a:solidFill>
                  <a:schemeClr val="dk1"/>
                </a:solidFill>
              </a:rPr>
              <a:t>הצעות: משחק, חידה, הדגמה, סימולציה, דוגמה, טענה, משפט אמת משפט שקר, ועוד.</a:t>
            </a:r>
            <a:endParaRPr dirty="0"/>
          </a:p>
          <a:p>
            <a:pPr marL="0" lvl="0" indent="0" algn="r" rtl="1">
              <a:spcBef>
                <a:spcPts val="0"/>
              </a:spcBef>
              <a:spcAft>
                <a:spcPts val="0"/>
              </a:spcAft>
              <a:buClr>
                <a:schemeClr val="dk1"/>
              </a:buClr>
              <a:buSzPts val="1200"/>
              <a:buFont typeface="Calibri"/>
              <a:buNone/>
            </a:pPr>
            <a:endParaRPr dirty="0">
              <a:solidFill>
                <a:schemeClr val="dk1"/>
              </a:solidFill>
            </a:endParaRPr>
          </a:p>
          <a:p>
            <a:pPr marL="0" lvl="0" indent="0" algn="r" rtl="1">
              <a:spcBef>
                <a:spcPts val="0"/>
              </a:spcBef>
              <a:spcAft>
                <a:spcPts val="0"/>
              </a:spcAft>
              <a:buClr>
                <a:srgbClr val="FF0000"/>
              </a:buClr>
              <a:buSzPts val="1200"/>
              <a:buFont typeface="Calibri"/>
              <a:buNone/>
            </a:pPr>
            <a:r>
              <a:rPr lang="x-none">
                <a:solidFill>
                  <a:srgbClr val="FF0000"/>
                </a:solidFill>
              </a:rPr>
              <a:t>דוגמה לחידה:</a:t>
            </a:r>
            <a:br>
              <a:rPr lang="x-none">
                <a:solidFill>
                  <a:srgbClr val="FF0000"/>
                </a:solidFill>
              </a:rPr>
            </a:br>
            <a:r>
              <a:rPr lang="x-none">
                <a:solidFill>
                  <a:srgbClr val="FF0000"/>
                </a:solidFill>
              </a:rPr>
              <a:t>תמונה של דמות או חפץ הקשורה לנושא. הקשר לנושא יתגלה במהלך השיעור.</a:t>
            </a:r>
            <a:endParaRPr dirty="0"/>
          </a:p>
          <a:p>
            <a:pPr marL="0" lvl="0" indent="0" algn="r" rtl="1">
              <a:spcBef>
                <a:spcPts val="0"/>
              </a:spcBef>
              <a:spcAft>
                <a:spcPts val="0"/>
              </a:spcAft>
              <a:buClr>
                <a:schemeClr val="dk1"/>
              </a:buClr>
              <a:buSzPts val="1100"/>
              <a:buFont typeface="Arial"/>
              <a:buNone/>
            </a:pPr>
            <a:r>
              <a:rPr lang="x-none">
                <a:solidFill>
                  <a:srgbClr val="FF0000"/>
                </a:solidFill>
              </a:rPr>
              <a:t>מה הקשר בין………….</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x-none" b="1" dirty="0"/>
              <a:t>תרגול: </a:t>
            </a:r>
            <a:r>
              <a:rPr lang="x-none" dirty="0"/>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dirty="0"/>
          </a:p>
          <a:p>
            <a:pPr marL="0" lvl="0" indent="0" algn="r" rtl="1">
              <a:lnSpc>
                <a:spcPct val="115000"/>
              </a:lnSpc>
              <a:spcBef>
                <a:spcPts val="120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100"/>
              <a:buFont typeface="Arial"/>
              <a:buNone/>
            </a:pPr>
            <a:r>
              <a:rPr lang="x-none" dirty="0"/>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dirty="0"/>
          </a:p>
          <a:p>
            <a:pPr marL="0" lvl="0" indent="0" algn="r" rtl="1">
              <a:lnSpc>
                <a:spcPct val="115000"/>
              </a:lnSpc>
              <a:spcBef>
                <a:spcPts val="1200"/>
              </a:spcBef>
              <a:spcAft>
                <a:spcPts val="0"/>
              </a:spcAft>
              <a:buClr>
                <a:schemeClr val="dk1"/>
              </a:buClr>
              <a:buSzPts val="1100"/>
              <a:buFont typeface="Arial"/>
              <a:buNone/>
            </a:pPr>
            <a:r>
              <a:rPr lang="x-none" dirty="0"/>
              <a:t>דוגמאות:</a:t>
            </a:r>
            <a:br>
              <a:rPr lang="x-none" dirty="0"/>
            </a:br>
            <a:r>
              <a:rPr lang="x-none" u="sng" dirty="0">
                <a:solidFill>
                  <a:schemeClr val="hlink"/>
                </a:solidFill>
                <a:hlinkClick r:id="rId3"/>
              </a:rPr>
              <a:t>https://www.youtube.com/watch?v=sGfdE0es80w</a:t>
            </a:r>
            <a:r>
              <a:rPr lang="x-none" dirty="0"/>
              <a:t>  תוכנית בישול לילדים. מדברים עם הילדים לאורך השיעור ושואלים אותם שאלות.</a:t>
            </a:r>
            <a:endParaRPr dirty="0"/>
          </a:p>
          <a:p>
            <a:pPr marL="0" lvl="0" indent="0" algn="r" rtl="1">
              <a:lnSpc>
                <a:spcPct val="115000"/>
              </a:lnSpc>
              <a:spcBef>
                <a:spcPts val="1200"/>
              </a:spcBef>
              <a:spcAft>
                <a:spcPts val="0"/>
              </a:spcAft>
              <a:buClr>
                <a:schemeClr val="dk1"/>
              </a:buClr>
              <a:buSzPts val="1100"/>
              <a:buFont typeface="Arial"/>
              <a:buNone/>
            </a:pPr>
            <a:r>
              <a:rPr lang="x-none" dirty="0"/>
              <a:t>art attack :  </a:t>
            </a:r>
            <a:r>
              <a:rPr lang="x-none" u="sng" dirty="0">
                <a:solidFill>
                  <a:schemeClr val="hlink"/>
                </a:solidFill>
                <a:hlinkClick r:id="rId4"/>
              </a:rPr>
              <a:t>https://www.youtube.com/watch?v=QX013_tz4rM</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7</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8</a:t>
            </a:fld>
            <a:endParaRP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136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smtClean="0"/>
              <a:t>באמצעות כל הכלים שעושים בהם</a:t>
            </a:r>
            <a:r>
              <a:rPr lang="he-IL" b="1" baseline="0" dirty="0" smtClean="0"/>
              <a:t> שימוש בהיסטוריה רגילה</a:t>
            </a:r>
            <a:endParaRPr b="0"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x-none"/>
              <a:t>שלב זה</a:t>
            </a:r>
            <a:r>
              <a:rPr lang="x-none">
                <a:solidFill>
                  <a:schemeClr val="dk1"/>
                </a:solidFill>
              </a:rPr>
              <a:t> ייצור חיבור קוגניטיבי ורלוונטיות בין הנושא הנלמד לידע הקודם של הלומדים.</a:t>
            </a:r>
            <a:endParaRPr dirty="0"/>
          </a:p>
          <a:p>
            <a:pPr marL="0" lvl="0" indent="0" algn="r" rtl="1">
              <a:lnSpc>
                <a:spcPct val="115000"/>
              </a:lnSpc>
              <a:spcBef>
                <a:spcPts val="1200"/>
              </a:spcBef>
              <a:spcAft>
                <a:spcPts val="0"/>
              </a:spcAft>
              <a:buClr>
                <a:schemeClr val="dk1"/>
              </a:buClr>
              <a:buSzPts val="1100"/>
              <a:buFont typeface="Arial"/>
              <a:buNone/>
            </a:pPr>
            <a:r>
              <a:rPr lang="x-none">
                <a:solidFill>
                  <a:schemeClr val="dk1"/>
                </a:solidFill>
              </a:rPr>
              <a:t>בכיתות נמוכות מומלץ שהחיבור יהיה מינורי וכללי. </a:t>
            </a:r>
            <a:br>
              <a:rPr lang="x-none">
                <a:solidFill>
                  <a:schemeClr val="dk1"/>
                </a:solidFill>
              </a:rPr>
            </a:br>
            <a:r>
              <a:rPr lang="x-none">
                <a:solidFill>
                  <a:schemeClr val="dk1"/>
                </a:solidFill>
              </a:rPr>
              <a:t>אם הועברו כבר שיעורים במקצוע, כדאי לחבר לידע שהועבר בשיעור הקודם.</a:t>
            </a:r>
            <a:endParaRPr dirty="0"/>
          </a:p>
          <a:p>
            <a:pPr marL="158750" lvl="0" indent="0" algn="r" rtl="1">
              <a:spcBef>
                <a:spcPts val="1200"/>
              </a:spcBef>
              <a:spcAft>
                <a:spcPts val="0"/>
              </a:spcAft>
              <a:buClr>
                <a:srgbClr val="FF0000"/>
              </a:buClr>
              <a:buSzPts val="1200"/>
              <a:buFont typeface="Calibri"/>
              <a:buNone/>
            </a:pPr>
            <a:r>
              <a:rPr lang="x-none">
                <a:solidFill>
                  <a:srgbClr val="FF0000"/>
                </a:solidFill>
              </a:rPr>
              <a:t>דוגמה לטקסט שייאמר בעל פה: </a:t>
            </a:r>
            <a:endParaRPr dirty="0"/>
          </a:p>
          <a:p>
            <a:pPr marL="158750" lvl="0" indent="0" algn="r" rtl="1">
              <a:spcBef>
                <a:spcPts val="0"/>
              </a:spcBef>
              <a:spcAft>
                <a:spcPts val="0"/>
              </a:spcAft>
              <a:buClr>
                <a:srgbClr val="FF0000"/>
              </a:buClr>
              <a:buSzPts val="1200"/>
              <a:buFont typeface="Calibri"/>
              <a:buNone/>
            </a:pPr>
            <a:r>
              <a:rPr lang="x-none">
                <a:solidFill>
                  <a:srgbClr val="FF0000"/>
                </a:solidFill>
              </a:rPr>
              <a:t>"יצא לכם לפגוש סיטואציה שבה... / בשיעורים הקודמים למדנו על… והיום נמשיך עם... / </a:t>
            </a:r>
            <a:endParaRPr dirty="0"/>
          </a:p>
          <a:p>
            <a:pPr marL="158750" lvl="0" indent="0" algn="r" rtl="1">
              <a:spcBef>
                <a:spcPts val="0"/>
              </a:spcBef>
              <a:spcAft>
                <a:spcPts val="0"/>
              </a:spcAft>
              <a:buClr>
                <a:srgbClr val="FF0000"/>
              </a:buClr>
              <a:buSzPts val="1200"/>
              <a:buFont typeface="Calibri"/>
              <a:buNone/>
            </a:pPr>
            <a:r>
              <a:rPr lang="x-none">
                <a:solidFill>
                  <a:srgbClr val="FF0000"/>
                </a:solidFill>
              </a:rPr>
              <a:t>יכול להיות שבבית הספר כבר עסקתם בנושא זה, וגם אם לא, לא נורא, זו ההזדמנות להכיר/להעמיק..."</a:t>
            </a:r>
            <a:endParaRPr dirty="0"/>
          </a:p>
          <a:p>
            <a:pPr marL="0" lvl="0" indent="0" algn="r" rtl="1">
              <a:spcBef>
                <a:spcPts val="0"/>
              </a:spcBef>
              <a:spcAft>
                <a:spcPts val="0"/>
              </a:spcAft>
              <a:buClr>
                <a:schemeClr val="dk1"/>
              </a:buClr>
              <a:buSzPts val="1200"/>
              <a:buFont typeface="Calibri"/>
              <a:buNone/>
            </a:pP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latin typeface="Calibri" panose="020F0502020204030204" pitchFamily="34" charset="0"/>
                <a:cs typeface="Calibri" panose="020F0502020204030204" pitchFamily="34" charset="0"/>
              </a:rPr>
              <a:t>9</a:t>
            </a:fld>
            <a:endParaRPr dirty="0">
              <a:latin typeface="Calibri" panose="020F0502020204030204" pitchFamily="34" charset="0"/>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Heb_Main">
    <p:spTree>
      <p:nvGrpSpPr>
        <p:cNvPr id="1" name=""/>
        <p:cNvGrpSpPr/>
        <p:nvPr/>
      </p:nvGrpSpPr>
      <p:grpSpPr>
        <a:xfrm>
          <a:off x="0" y="0"/>
          <a:ext cx="0" cy="0"/>
          <a:chOff x="0" y="0"/>
          <a:chExt cx="0" cy="0"/>
        </a:xfrm>
      </p:grpSpPr>
      <p:pic>
        <p:nvPicPr>
          <p:cNvPr id="14" name="Google Shape;82;p32">
            <a:extLst>
              <a:ext uri="{FF2B5EF4-FFF2-40B4-BE49-F238E27FC236}">
                <a16:creationId xmlns:a16="http://schemas.microsoft.com/office/drawing/2014/main" id="{676A1061-0346-794F-A5BD-1316F9F9EB1E}"/>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cxnSp>
        <p:nvCxnSpPr>
          <p:cNvPr id="22" name="Google Shape;83;p32">
            <a:extLst>
              <a:ext uri="{FF2B5EF4-FFF2-40B4-BE49-F238E27FC236}">
                <a16:creationId xmlns:a16="http://schemas.microsoft.com/office/drawing/2014/main" id="{15F02BAF-B1C5-7447-9B0F-EF3ADBC334E7}"/>
              </a:ext>
            </a:extLst>
          </p:cNvPr>
          <p:cNvCxnSpPr/>
          <p:nvPr userDrawn="1"/>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3" name="Google Shape;84;p32">
            <a:extLst>
              <a:ext uri="{FF2B5EF4-FFF2-40B4-BE49-F238E27FC236}">
                <a16:creationId xmlns:a16="http://schemas.microsoft.com/office/drawing/2014/main" id="{C78513A7-DD14-624A-8407-89752C8966D8}"/>
              </a:ext>
            </a:extLst>
          </p:cNvPr>
          <p:cNvSpPr/>
          <p:nvPr userDrawn="1"/>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4" name="Google Shape;85;p32">
            <a:extLst>
              <a:ext uri="{FF2B5EF4-FFF2-40B4-BE49-F238E27FC236}">
                <a16:creationId xmlns:a16="http://schemas.microsoft.com/office/drawing/2014/main" id="{8995A7A3-0D50-F844-8139-6BD32F58FC6B}"/>
              </a:ext>
            </a:extLst>
          </p:cNvPr>
          <p:cNvCxnSpPr/>
          <p:nvPr userDrawn="1"/>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26" name="Google Shape;86;p32">
            <a:extLst>
              <a:ext uri="{FF2B5EF4-FFF2-40B4-BE49-F238E27FC236}">
                <a16:creationId xmlns:a16="http://schemas.microsoft.com/office/drawing/2014/main" id="{BACFB628-0205-2A44-8EFC-60AB41A0128D}"/>
              </a:ext>
            </a:extLst>
          </p:cNvPr>
          <p:cNvCxnSpPr/>
          <p:nvPr userDrawn="1"/>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27" name="Google Shape;87;p32">
            <a:extLst>
              <a:ext uri="{FF2B5EF4-FFF2-40B4-BE49-F238E27FC236}">
                <a16:creationId xmlns:a16="http://schemas.microsoft.com/office/drawing/2014/main" id="{1AB5F4F1-6C47-3247-BB5F-0153F4007BA2}"/>
              </a:ext>
            </a:extLst>
          </p:cNvPr>
          <p:cNvGrpSpPr/>
          <p:nvPr userDrawn="1"/>
        </p:nvGrpSpPr>
        <p:grpSpPr>
          <a:xfrm>
            <a:off x="-110840" y="110839"/>
            <a:ext cx="1530097" cy="1525930"/>
            <a:chOff x="8374611" y="4283110"/>
            <a:chExt cx="2300578" cy="2294314"/>
          </a:xfrm>
        </p:grpSpPr>
        <p:pic>
          <p:nvPicPr>
            <p:cNvPr id="28" name="Google Shape;88;p32">
              <a:extLst>
                <a:ext uri="{FF2B5EF4-FFF2-40B4-BE49-F238E27FC236}">
                  <a16:creationId xmlns:a16="http://schemas.microsoft.com/office/drawing/2014/main" id="{3502EFE4-C699-B04A-A420-45BE3D540715}"/>
                </a:ext>
              </a:extLst>
            </p:cNvPr>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30" name="Google Shape;89;p32">
              <a:extLst>
                <a:ext uri="{FF2B5EF4-FFF2-40B4-BE49-F238E27FC236}">
                  <a16:creationId xmlns:a16="http://schemas.microsoft.com/office/drawing/2014/main" id="{B3787ADD-1DE5-AC45-A91E-C452748C15DC}"/>
                </a:ext>
              </a:extLst>
            </p:cNvPr>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מדינת ישראל</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x-none"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משרד החינוך</a:t>
              </a:r>
              <a:endParaRPr dirty="0">
                <a:latin typeface="Calibri" panose="020F0502020204030204" pitchFamily="34" charset="0"/>
                <a:cs typeface="Calibri" panose="020F0502020204030204" pitchFamily="34" charset="0"/>
              </a:endParaRPr>
            </a:p>
          </p:txBody>
        </p:sp>
      </p:grpSp>
      <p:sp>
        <p:nvSpPr>
          <p:cNvPr id="31" name="Google Shape;90;p32">
            <a:extLst>
              <a:ext uri="{FF2B5EF4-FFF2-40B4-BE49-F238E27FC236}">
                <a16:creationId xmlns:a16="http://schemas.microsoft.com/office/drawing/2014/main" id="{2101DF4A-8E73-2F45-9203-3C123FBE4668}"/>
              </a:ext>
            </a:extLst>
          </p:cNvPr>
          <p:cNvSpPr txBox="1"/>
          <p:nvPr userDrawn="1"/>
        </p:nvSpPr>
        <p:spPr>
          <a:xfrm>
            <a:off x="2210656" y="2249568"/>
            <a:ext cx="7770689" cy="235886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dirty="0">
                <a:solidFill>
                  <a:schemeClr val="lt1"/>
                </a:solidFill>
                <a:latin typeface="Calibri"/>
                <a:ea typeface="Calibri"/>
                <a:cs typeface="Calibri"/>
                <a:sym typeface="Calibri"/>
              </a:rPr>
              <a:t>תודה שצפיתם בשידור</a:t>
            </a:r>
            <a:endParaRPr dirty="0">
              <a:latin typeface="Calibri" panose="020F0502020204030204" pitchFamily="34" charset="0"/>
              <a:cs typeface="Calibri" panose="020F0502020204030204" pitchFamily="34" charset="0"/>
            </a:endParaRPr>
          </a:p>
          <a:p>
            <a:pPr marL="0" marR="0" lvl="0" indent="0" algn="ctr" rtl="1">
              <a:lnSpc>
                <a:spcPct val="187500"/>
              </a:lnSpc>
              <a:spcBef>
                <a:spcPts val="0"/>
              </a:spcBef>
              <a:spcAft>
                <a:spcPts val="0"/>
              </a:spcAft>
              <a:buNone/>
            </a:pPr>
            <a:r>
              <a:rPr lang="x-none" sz="3200" b="0" i="0" u="none" strike="noStrike" cap="none" dirty="0">
                <a:solidFill>
                  <a:schemeClr val="lt1"/>
                </a:solidFill>
                <a:latin typeface="Calibri"/>
                <a:ea typeface="Calibri"/>
                <a:cs typeface="Calibri"/>
                <a:sym typeface="Calibri"/>
              </a:rPr>
              <a:t>הופק עבור משרד החינוך ע״י מטח</a:t>
            </a:r>
            <a:endParaRPr sz="3200" b="0" i="0" u="none" strike="noStrike" cap="none" dirty="0">
              <a:solidFill>
                <a:schemeClr val="lt1"/>
              </a:solidFill>
              <a:latin typeface="Calibri"/>
              <a:ea typeface="Calibri"/>
              <a:cs typeface="Calibri"/>
              <a:sym typeface="Calibri"/>
            </a:endParaRPr>
          </a:p>
        </p:txBody>
      </p:sp>
      <p:sp>
        <p:nvSpPr>
          <p:cNvPr id="32" name="Google Shape;91;p32">
            <a:extLst>
              <a:ext uri="{FF2B5EF4-FFF2-40B4-BE49-F238E27FC236}">
                <a16:creationId xmlns:a16="http://schemas.microsoft.com/office/drawing/2014/main" id="{4854AE5E-D75D-DA4B-A53E-51F0E7A722D8}"/>
              </a:ext>
            </a:extLst>
          </p:cNvPr>
          <p:cNvSpPr/>
          <p:nvPr userDrawn="1"/>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92;p32">
            <a:extLst>
              <a:ext uri="{FF2B5EF4-FFF2-40B4-BE49-F238E27FC236}">
                <a16:creationId xmlns:a16="http://schemas.microsoft.com/office/drawing/2014/main" id="{3D0B937F-7F25-BC44-8ABB-084CB93C92FF}"/>
              </a:ext>
            </a:extLst>
          </p:cNvPr>
          <p:cNvSpPr/>
          <p:nvPr userDrawn="1"/>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93;p32">
            <a:extLst>
              <a:ext uri="{FF2B5EF4-FFF2-40B4-BE49-F238E27FC236}">
                <a16:creationId xmlns:a16="http://schemas.microsoft.com/office/drawing/2014/main" id="{18D299EC-12D2-F145-9063-A9DC15E2C8EF}"/>
              </a:ext>
            </a:extLst>
          </p:cNvPr>
          <p:cNvSpPr/>
          <p:nvPr userDrawn="1"/>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Text Placeholder 4">
            <a:extLst>
              <a:ext uri="{FF2B5EF4-FFF2-40B4-BE49-F238E27FC236}">
                <a16:creationId xmlns:a16="http://schemas.microsoft.com/office/drawing/2014/main" id="{FC1D4647-055E-4A4F-B3A0-ED4A23842C0A}"/>
              </a:ext>
            </a:extLst>
          </p:cNvPr>
          <p:cNvSpPr>
            <a:spLocks noGrp="1"/>
          </p:cNvSpPr>
          <p:nvPr>
            <p:ph type="body" sz="quarter" idx="10" hasCustomPrompt="1"/>
          </p:nvPr>
        </p:nvSpPr>
        <p:spPr>
          <a:xfrm>
            <a:off x="0" y="6381750"/>
            <a:ext cx="12192000" cy="317500"/>
          </a:xfrm>
        </p:spPr>
        <p:txBody>
          <a:bodyPr>
            <a:normAutofit/>
          </a:bodyPr>
          <a:lstStyle>
            <a:lvl1pPr marL="0" indent="0" algn="ctr">
              <a:buNone/>
              <a:defRPr sz="1600" b="0">
                <a:solidFill>
                  <a:schemeClr val="bg1"/>
                </a:solidFill>
              </a:defRPr>
            </a:lvl1pPr>
          </a:lstStyle>
          <a:p>
            <a:pPr lvl="0"/>
            <a:r>
              <a:rPr lang="he-IL" dirty="0"/>
              <a:t>איורים </a:t>
            </a:r>
            <a:r>
              <a:rPr lang="en-US" dirty="0"/>
              <a:t>Shutterstock</a:t>
            </a:r>
            <a:endParaRPr lang="en-IL" dirty="0"/>
          </a:p>
        </p:txBody>
      </p:sp>
    </p:spTree>
    <p:extLst>
      <p:ext uri="{BB962C8B-B14F-4D97-AF65-F5344CB8AC3E}">
        <p14:creationId xmlns:p14="http://schemas.microsoft.com/office/powerpoint/2010/main" val="3789136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endParaRPr>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Calibri" panose="020F0502020204030204" pitchFamily="34" charset="0"/>
                <a:cs typeface="+mn-cs"/>
              </a:rPr>
              <a:pPr algn="ctr" rtl="1"/>
              <a:t>‹#›</a:t>
            </a:fld>
            <a:endParaRPr lang="en-US" dirty="0">
              <a:solidFill>
                <a:srgbClr val="4285E3"/>
              </a:solidFill>
              <a:latin typeface="Calibri" panose="020F050202020403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Calibri" panose="020F0502020204030204" pitchFamily="34" charset="0"/>
          <a:sym typeface="Arial"/>
        </a:defRPr>
      </a:lvl1pPr>
      <a:lvl2pPr marR="0" lvl="1"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eaLnBrk="1" hangingPunct="1">
        <a:lnSpc>
          <a:spcPct val="100000"/>
        </a:lnSpc>
        <a:spcBef>
          <a:spcPts val="0"/>
        </a:spcBef>
        <a:spcAft>
          <a:spcPts val="0"/>
        </a:spcAft>
        <a:buClr>
          <a:srgbClr val="000000"/>
        </a:buClr>
        <a:buFont typeface="Arial"/>
        <a:def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he-IL" dirty="0"/>
              <a:t>שיעור </a:t>
            </a:r>
            <a:r>
              <a:rPr lang="he-IL" dirty="0" smtClean="0"/>
              <a:t>היסטוריה </a:t>
            </a:r>
            <a:r>
              <a:rPr lang="he-IL" dirty="0"/>
              <a:t>לכיתה ו</a:t>
            </a:r>
          </a:p>
          <a:p>
            <a:pPr lvl="0"/>
            <a:endParaRPr lang="he-IL" dirty="0"/>
          </a:p>
        </p:txBody>
      </p:sp>
      <p:sp>
        <p:nvSpPr>
          <p:cNvPr id="239" name="Google Shape;239;p5"/>
          <p:cNvSpPr txBox="1">
            <a:spLocks noGrp="1"/>
          </p:cNvSpPr>
          <p:nvPr>
            <p:ph type="body" sz="quarter" idx="13"/>
          </p:nvPr>
        </p:nvSpPr>
        <p:spPr/>
        <p:txBody>
          <a:bodyPr/>
          <a:lstStyle/>
          <a:p>
            <a:pPr lvl="0"/>
            <a:r>
              <a:rPr lang="he-IL" dirty="0"/>
              <a:t>נושא השיעור: </a:t>
            </a:r>
            <a:r>
              <a:rPr lang="he-IL" dirty="0" smtClean="0"/>
              <a:t>מבוא להיסטוריה צבאית</a:t>
            </a:r>
            <a:endParaRPr lang="he-IL"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a:t>
            </a:r>
            <a:r>
              <a:rPr lang="he-IL" dirty="0" smtClean="0">
                <a:sym typeface="Calibri"/>
              </a:rPr>
              <a:t>ניר </a:t>
            </a:r>
            <a:r>
              <a:rPr lang="he-IL" dirty="0" err="1" smtClean="0">
                <a:sym typeface="Calibri"/>
              </a:rPr>
              <a:t>פרופר</a:t>
            </a:r>
            <a:endParaRPr lang="he-IL" dirty="0">
              <a:sym typeface="Calibri"/>
            </a:endParaRPr>
          </a:p>
          <a:p>
            <a:endParaRPr lang="x-none"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6513508" y="6293758"/>
            <a:ext cx="5099050" cy="56053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e-IL" dirty="0">
                <a:cs typeface="Calibri" panose="020F0502020204030204" pitchFamily="34" charset="0"/>
              </a:rPr>
              <a:t>נא הצטיידו </a:t>
            </a:r>
            <a:r>
              <a:rPr lang="he-IL" dirty="0" smtClean="0">
                <a:cs typeface="Calibri" panose="020F0502020204030204" pitchFamily="34" charset="0"/>
              </a:rPr>
              <a:t>במחברת וכלי כתיבה</a:t>
            </a:r>
            <a:endParaRPr lang="he-IL" dirty="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מקורות עיקריים בהיסטוריה צבאית</a:t>
            </a:r>
            <a:endParaRPr/>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x-none"/>
              <a:t/>
            </a:r>
            <a:br>
              <a:rPr lang="x-none"/>
            </a:br>
            <a:endParaRPr dirty="0"/>
          </a:p>
        </p:txBody>
      </p:sp>
      <p:pic>
        <p:nvPicPr>
          <p:cNvPr id="296" name="Google Shape;296;p11"/>
          <p:cNvPicPr preferRelativeResize="0"/>
          <p:nvPr/>
        </p:nvPicPr>
        <p:blipFill rotWithShape="1">
          <a:blip r:embed="rId3">
            <a:alphaModFix/>
          </a:blip>
          <a:srcRect/>
          <a:stretch/>
        </p:blipFill>
        <p:spPr>
          <a:xfrm>
            <a:off x="1876977" y="206761"/>
            <a:ext cx="1017545" cy="1070700"/>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02" y="2034478"/>
            <a:ext cx="3448423" cy="472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לרגל השנה ה-49 למלחמת ששת הימים: הכותרות הסנסציוניות של העיתונים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950" y="1851478"/>
            <a:ext cx="2773123" cy="19569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ששת הימים | ספרים וסופרים"/>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9869" y="4255007"/>
            <a:ext cx="1505391" cy="231830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4950" y="3966481"/>
            <a:ext cx="3798182" cy="2606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246" y="1851478"/>
            <a:ext cx="4123705" cy="2326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9246" y="4227152"/>
            <a:ext cx="2360850" cy="234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אסטרטגיה וטקטיקה</a:t>
            </a:r>
            <a:endParaRPr lang="he-IL" dirty="0"/>
          </a:p>
        </p:txBody>
      </p:sp>
      <p:sp>
        <p:nvSpPr>
          <p:cNvPr id="3" name="מציין מיקום טקסט 2"/>
          <p:cNvSpPr>
            <a:spLocks noGrp="1"/>
          </p:cNvSpPr>
          <p:nvPr>
            <p:ph type="body" sz="quarter" idx="10"/>
          </p:nvPr>
        </p:nvSpPr>
        <p:spPr/>
        <p:txBody>
          <a:bodyPr/>
          <a:lstStyle/>
          <a:p>
            <a:endParaRPr lang="he-IL" dirty="0"/>
          </a:p>
        </p:txBody>
      </p:sp>
      <p:sp>
        <p:nvSpPr>
          <p:cNvPr id="4" name="AutoShape 2" descr="Amazon.com: Business Strategy: A Guide to Effective Decision ..."/>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latin typeface="Calibri" panose="020F0502020204030204" pitchFamily="34" charset="0"/>
              <a:cs typeface="Calibri" panose="020F0502020204030204" pitchFamily="34" charset="0"/>
            </a:endParaRPr>
          </a:p>
        </p:txBody>
      </p:sp>
      <p:pic>
        <p:nvPicPr>
          <p:cNvPr id="1029" name="Picture 5" descr="Amazon.com: Business Strategy: A Guide to Effective Decis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32" y="1720659"/>
            <a:ext cx="2866336" cy="4557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368" y="1737072"/>
            <a:ext cx="5853003" cy="4524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613" y="2813941"/>
            <a:ext cx="77057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831" y="4337645"/>
            <a:ext cx="60864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5581" y="1683657"/>
            <a:ext cx="8162925"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944" y="3723250"/>
            <a:ext cx="651510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425" y="1565466"/>
            <a:ext cx="68103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5789" y="3171371"/>
            <a:ext cx="668655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descr="אסטרטגיה עסקית ⋆ איך מגבשים אסטרטגיה עסקית ⋆ אייל פז יועץ עסקי בכיר"/>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9460" y="2038053"/>
            <a:ext cx="6159046" cy="4599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684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additive="base">
                                        <p:cTn id="12" dur="500" fill="hold"/>
                                        <p:tgtEl>
                                          <p:spTgt spid="1030"/>
                                        </p:tgtEl>
                                        <p:attrNameLst>
                                          <p:attrName>ppt_x</p:attrName>
                                        </p:attrNameLst>
                                      </p:cBhvr>
                                      <p:tavLst>
                                        <p:tav tm="0">
                                          <p:val>
                                            <p:strVal val="#ppt_x"/>
                                          </p:val>
                                        </p:tav>
                                        <p:tav tm="100000">
                                          <p:val>
                                            <p:strVal val="#ppt_x"/>
                                          </p:val>
                                        </p:tav>
                                      </p:tavLst>
                                    </p:anim>
                                    <p:anim calcmode="lin" valueType="num">
                                      <p:cBhvr additive="base">
                                        <p:cTn id="1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circle(in)">
                                      <p:cBhvr>
                                        <p:cTn id="18" dur="2000"/>
                                        <p:tgtEl>
                                          <p:spTgt spid="10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31"/>
                                        </p:tgtEl>
                                        <p:attrNameLst>
                                          <p:attrName>style.visibility</p:attrName>
                                        </p:attrNameLst>
                                      </p:cBhvr>
                                      <p:to>
                                        <p:strVal val="visible"/>
                                      </p:to>
                                    </p:set>
                                    <p:animEffect transition="in" filter="wipe(down)">
                                      <p:cBhvr>
                                        <p:cTn id="23" dur="500"/>
                                        <p:tgtEl>
                                          <p:spTgt spid="10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3"/>
                                        </p:tgtEl>
                                        <p:attrNameLst>
                                          <p:attrName>style.visibility</p:attrName>
                                        </p:attrNameLst>
                                      </p:cBhvr>
                                      <p:to>
                                        <p:strVal val="visible"/>
                                      </p:to>
                                    </p:set>
                                    <p:animEffect transition="in" filter="fade">
                                      <p:cBhvr>
                                        <p:cTn id="28" dur="500"/>
                                        <p:tgtEl>
                                          <p:spTgt spid="10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4"/>
                                        </p:tgtEl>
                                        <p:attrNameLst>
                                          <p:attrName>style.visibility</p:attrName>
                                        </p:attrNameLst>
                                      </p:cBhvr>
                                      <p:to>
                                        <p:strVal val="visible"/>
                                      </p:to>
                                    </p:set>
                                    <p:animEffect transition="in" filter="fade">
                                      <p:cBhvr>
                                        <p:cTn id="33" dur="500"/>
                                        <p:tgtEl>
                                          <p:spTgt spid="103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barn(inVertical)">
                                      <p:cBhvr>
                                        <p:cTn id="38" dur="500"/>
                                        <p:tgtEl>
                                          <p:spTgt spid="10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38"/>
                                        </p:tgtEl>
                                        <p:attrNameLst>
                                          <p:attrName>style.visibility</p:attrName>
                                        </p:attrNameLst>
                                      </p:cBhvr>
                                      <p:to>
                                        <p:strVal val="visible"/>
                                      </p:to>
                                    </p:set>
                                    <p:animEffect transition="in" filter="barn(inVertical)">
                                      <p:cBhvr>
                                        <p:cTn id="48"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מושגים עיקריים </a:t>
            </a:r>
            <a:endParaRPr lang="he-IL" dirty="0"/>
          </a:p>
        </p:txBody>
      </p:sp>
      <p:sp>
        <p:nvSpPr>
          <p:cNvPr id="3" name="מציין מיקום טקסט 2"/>
          <p:cNvSpPr>
            <a:spLocks noGrp="1"/>
          </p:cNvSpPr>
          <p:nvPr>
            <p:ph type="body" sz="quarter" idx="10"/>
          </p:nvPr>
        </p:nvSpPr>
        <p:spPr>
          <a:xfrm>
            <a:off x="319314" y="1928813"/>
            <a:ext cx="10924949" cy="4660673"/>
          </a:xfrm>
        </p:spPr>
        <p:txBody>
          <a:bodyPr>
            <a:normAutofit/>
          </a:bodyPr>
          <a:lstStyle/>
          <a:p>
            <a:r>
              <a:rPr lang="he-IL" dirty="0" smtClean="0"/>
              <a:t>אסטרטגיה – הגשמת מטרות אסטרטגיות; שימוש באמצעים לצורך השגת מטרות. </a:t>
            </a:r>
          </a:p>
        </p:txBody>
      </p:sp>
      <p:pic>
        <p:nvPicPr>
          <p:cNvPr id="1026" name="Picture 2" descr="The execution of the Schlieffen plan | Guerre 1914-1918, Guer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77" y="2486763"/>
            <a:ext cx="6191250" cy="4067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52027" y="3672114"/>
            <a:ext cx="4567516" cy="2523768"/>
          </a:xfrm>
          <a:prstGeom prst="rect">
            <a:avLst/>
          </a:prstGeom>
          <a:noFill/>
        </p:spPr>
        <p:txBody>
          <a:bodyPr wrap="square" rtlCol="1">
            <a:spAutoFit/>
          </a:bodyPr>
          <a:lstStyle/>
          <a:p>
            <a:pPr lvl="0" algn="r" rtl="1"/>
            <a:r>
              <a:rPr lang="he-IL" sz="3600" kern="1200" dirty="0" smtClean="0">
                <a:solidFill>
                  <a:srgbClr val="424242"/>
                </a:solidFill>
                <a:latin typeface="Calibri" panose="020F0502020204030204" pitchFamily="34" charset="0"/>
                <a:ea typeface="+mn-ea"/>
                <a:cs typeface="Calibri" panose="020F0502020204030204" pitchFamily="34" charset="0"/>
              </a:rPr>
              <a:t>למשל</a:t>
            </a:r>
            <a:r>
              <a:rPr lang="he-IL" sz="3600" kern="1200" dirty="0">
                <a:solidFill>
                  <a:srgbClr val="424242"/>
                </a:solidFill>
                <a:latin typeface="Calibri" panose="020F0502020204030204" pitchFamily="34" charset="0"/>
                <a:ea typeface="+mn-ea"/>
                <a:cs typeface="Calibri" panose="020F0502020204030204" pitchFamily="34" charset="0"/>
              </a:rPr>
              <a:t>: כיבוש עיר בירה, לכידת צבא, כיבוש שטח. </a:t>
            </a:r>
            <a:endParaRPr lang="he-IL" sz="3600" kern="1200" dirty="0" smtClean="0">
              <a:solidFill>
                <a:srgbClr val="424242"/>
              </a:solidFill>
              <a:latin typeface="Calibri" panose="020F0502020204030204" pitchFamily="34" charset="0"/>
              <a:ea typeface="+mn-ea"/>
              <a:cs typeface="Calibri" panose="020F0502020204030204" pitchFamily="34" charset="0"/>
            </a:endParaRPr>
          </a:p>
          <a:p>
            <a:pPr lvl="0" algn="r" rtl="1"/>
            <a:endParaRPr lang="he-IL" sz="3600" kern="1200" dirty="0">
              <a:solidFill>
                <a:srgbClr val="424242"/>
              </a:solidFill>
              <a:latin typeface="Calibri" panose="020F0502020204030204" pitchFamily="34" charset="0"/>
              <a:ea typeface="+mn-ea"/>
              <a:cs typeface="Calibri" panose="020F0502020204030204" pitchFamily="34" charset="0"/>
            </a:endParaRPr>
          </a:p>
          <a:p>
            <a:pPr lvl="0" algn="r" rtl="1"/>
            <a:r>
              <a:rPr lang="he-IL" sz="3600" kern="1200" dirty="0" smtClean="0">
                <a:solidFill>
                  <a:srgbClr val="424242"/>
                </a:solidFill>
                <a:latin typeface="Calibri" panose="020F0502020204030204" pitchFamily="34" charset="0"/>
                <a:ea typeface="+mn-ea"/>
                <a:cs typeface="Calibri" panose="020F0502020204030204" pitchFamily="34" charset="0"/>
              </a:rPr>
              <a:t>תכנית אסטרטגית - </a:t>
            </a:r>
            <a:endParaRPr lang="he-IL" sz="3600" kern="1200" dirty="0">
              <a:solidFill>
                <a:srgbClr val="424242"/>
              </a:solidFill>
              <a:latin typeface="Calibri" panose="020F0502020204030204" pitchFamily="34" charset="0"/>
              <a:ea typeface="+mn-ea"/>
              <a:cs typeface="Calibri" panose="020F0502020204030204" pitchFamily="34" charset="0"/>
            </a:endParaRPr>
          </a:p>
          <a:p>
            <a:endParaRPr lang="he-I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1013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מושגים עיקריים </a:t>
            </a:r>
            <a:endParaRPr lang="he-IL" dirty="0"/>
          </a:p>
        </p:txBody>
      </p:sp>
      <p:sp>
        <p:nvSpPr>
          <p:cNvPr id="3" name="מציין מיקום טקסט 2"/>
          <p:cNvSpPr>
            <a:spLocks noGrp="1"/>
          </p:cNvSpPr>
          <p:nvPr>
            <p:ph type="body" sz="quarter" idx="10"/>
          </p:nvPr>
        </p:nvSpPr>
        <p:spPr>
          <a:xfrm>
            <a:off x="476047" y="1785938"/>
            <a:ext cx="10885543" cy="4660673"/>
          </a:xfrm>
        </p:spPr>
        <p:txBody>
          <a:bodyPr>
            <a:normAutofit/>
          </a:bodyPr>
          <a:lstStyle/>
          <a:p>
            <a:pPr marL="571500" indent="-571500">
              <a:spcBef>
                <a:spcPts val="600"/>
              </a:spcBef>
              <a:spcAft>
                <a:spcPts val="600"/>
              </a:spcAft>
              <a:buFont typeface="Arial" panose="020B0604020202020204" pitchFamily="34" charset="0"/>
              <a:buChar char="•"/>
            </a:pPr>
            <a:r>
              <a:rPr lang="he-IL" dirty="0" smtClean="0"/>
              <a:t>טקטיקה – ניהול ושימוש בכוחות בשדה הקרב. </a:t>
            </a:r>
            <a:r>
              <a:rPr lang="en-US" dirty="0" smtClean="0"/>
              <a:t/>
            </a:r>
            <a:br>
              <a:rPr lang="en-US" dirty="0" smtClean="0"/>
            </a:br>
            <a:r>
              <a:rPr lang="he-IL" dirty="0" smtClean="0"/>
              <a:t>למשל</a:t>
            </a:r>
            <a:r>
              <a:rPr lang="he-IL" dirty="0" smtClean="0"/>
              <a:t>: מארבים, הסתערויות, הפצצות - גם סייבר.</a:t>
            </a:r>
          </a:p>
          <a:p>
            <a:pPr marL="571500" indent="-571500">
              <a:spcBef>
                <a:spcPts val="600"/>
              </a:spcBef>
              <a:spcAft>
                <a:spcPts val="600"/>
              </a:spcAft>
              <a:buFont typeface="Arial" panose="020B0604020202020204" pitchFamily="34" charset="0"/>
              <a:buChar char="•"/>
            </a:pPr>
            <a:r>
              <a:rPr lang="he-IL" dirty="0" smtClean="0"/>
              <a:t>תורה צבאית – עקרונות לניהול הכוחות בשעת מלחמה </a:t>
            </a:r>
            <a:r>
              <a:rPr lang="en-US" dirty="0" smtClean="0"/>
              <a:t/>
            </a:r>
            <a:br>
              <a:rPr lang="en-US" dirty="0" smtClean="0"/>
            </a:br>
            <a:r>
              <a:rPr lang="he-IL" dirty="0" smtClean="0"/>
              <a:t>למשל</a:t>
            </a:r>
            <a:r>
              <a:rPr lang="he-IL" dirty="0" smtClean="0"/>
              <a:t>: שימוש </a:t>
            </a:r>
            <a:r>
              <a:rPr lang="he-IL" dirty="0" err="1" smtClean="0"/>
              <a:t>בפלנקס</a:t>
            </a:r>
            <a:r>
              <a:rPr lang="he-IL" dirty="0" smtClean="0"/>
              <a:t> יווני</a:t>
            </a:r>
            <a:endParaRPr lang="he-IL" dirty="0"/>
          </a:p>
        </p:txBody>
      </p:sp>
      <p:pic>
        <p:nvPicPr>
          <p:cNvPr id="5122" name="Picture 2" descr="פלנקס – ויקיפדיה"/>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1797"/>
          <a:stretch/>
        </p:blipFill>
        <p:spPr bwMode="auto">
          <a:xfrm>
            <a:off x="328184" y="3590926"/>
            <a:ext cx="6562017"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854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דוגמאות לטקטיקות</a:t>
            </a:r>
            <a:endParaRPr lang="he-IL" dirty="0"/>
          </a:p>
        </p:txBody>
      </p:sp>
      <p:sp>
        <p:nvSpPr>
          <p:cNvPr id="3" name="מציין מיקום טקסט 2"/>
          <p:cNvSpPr>
            <a:spLocks noGrp="1"/>
          </p:cNvSpPr>
          <p:nvPr>
            <p:ph type="body" sz="quarter" idx="10"/>
          </p:nvPr>
        </p:nvSpPr>
        <p:spPr>
          <a:xfrm>
            <a:off x="358720" y="1688123"/>
            <a:ext cx="10885543" cy="1063385"/>
          </a:xfrm>
        </p:spPr>
        <p:txBody>
          <a:bodyPr>
            <a:normAutofit fontScale="92500" lnSpcReduction="20000"/>
          </a:bodyPr>
          <a:lstStyle/>
          <a:p>
            <a:endParaRPr lang="he-IL" dirty="0" smtClean="0"/>
          </a:p>
          <a:p>
            <a:r>
              <a:rPr lang="he-IL" sz="4100" dirty="0" smtClean="0"/>
              <a:t>	</a:t>
            </a:r>
            <a:r>
              <a:rPr lang="he-IL" sz="4100" b="1" dirty="0" smtClean="0"/>
              <a:t>מארב				</a:t>
            </a:r>
            <a:r>
              <a:rPr lang="en-US" sz="4100" b="1" dirty="0" smtClean="0"/>
              <a:t>   </a:t>
            </a:r>
            <a:r>
              <a:rPr lang="he-IL" sz="4100" b="1" dirty="0" smtClean="0"/>
              <a:t>		</a:t>
            </a:r>
            <a:r>
              <a:rPr lang="en-US" sz="4100" b="1" dirty="0" smtClean="0"/>
              <a:t>  </a:t>
            </a:r>
            <a:r>
              <a:rPr lang="he-IL" sz="4100" b="1" dirty="0" smtClean="0"/>
              <a:t>איגוף</a:t>
            </a:r>
            <a:endParaRPr lang="he-IL" sz="4100" b="1" dirty="0" smtClean="0"/>
          </a:p>
        </p:txBody>
      </p:sp>
      <p:pic>
        <p:nvPicPr>
          <p:cNvPr id="6146" name="Picture 2" descr="https://upload.wikimedia.org/wikipedia/commons/thumb/4/4a/Battle_cannae_destruction.svg/800px-Battle_cannae_destruct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57" y="2751507"/>
            <a:ext cx="4542971" cy="349240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2751507"/>
            <a:ext cx="4484912" cy="3444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313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20914" y="663126"/>
            <a:ext cx="10940676" cy="720000"/>
          </a:xfrm>
        </p:spPr>
        <p:txBody>
          <a:bodyPr>
            <a:normAutofit fontScale="90000"/>
          </a:bodyPr>
          <a:lstStyle/>
          <a:p>
            <a:r>
              <a:rPr lang="he-IL" dirty="0" smtClean="0"/>
              <a:t>איך טקטיקה ואסטרטגיה באים לידי ביטוי בחיים שלנו? </a:t>
            </a:r>
            <a:endParaRPr lang="he-IL" dirty="0"/>
          </a:p>
        </p:txBody>
      </p:sp>
      <p:sp>
        <p:nvSpPr>
          <p:cNvPr id="3" name="מציין מיקום טקסט 2"/>
          <p:cNvSpPr>
            <a:spLocks noGrp="1"/>
          </p:cNvSpPr>
          <p:nvPr>
            <p:ph type="body" sz="quarter" idx="10"/>
          </p:nvPr>
        </p:nvSpPr>
        <p:spPr>
          <a:xfrm>
            <a:off x="448480" y="1697701"/>
            <a:ext cx="10885543" cy="3844925"/>
          </a:xfrm>
        </p:spPr>
        <p:txBody>
          <a:bodyPr/>
          <a:lstStyle/>
          <a:p>
            <a:pPr marL="571500" indent="-571500">
              <a:buFont typeface="Arial" panose="020B0604020202020204" pitchFamily="34" charset="0"/>
              <a:buChar char="•"/>
            </a:pPr>
            <a:r>
              <a:rPr lang="he-IL" dirty="0" smtClean="0"/>
              <a:t>בונה חשיבה יצירתית</a:t>
            </a:r>
          </a:p>
          <a:p>
            <a:pPr marL="571500" indent="-571500">
              <a:buFont typeface="Arial" panose="020B0604020202020204" pitchFamily="34" charset="0"/>
              <a:buChar char="•"/>
            </a:pPr>
            <a:r>
              <a:rPr lang="he-IL" dirty="0" smtClean="0"/>
              <a:t>תרגיל מחשבתי מעניין</a:t>
            </a:r>
          </a:p>
          <a:p>
            <a:pPr marL="571500" indent="-571500">
              <a:buFont typeface="Arial" panose="020B0604020202020204" pitchFamily="34" charset="0"/>
              <a:buChar char="•"/>
            </a:pPr>
            <a:r>
              <a:rPr lang="he-IL" dirty="0" smtClean="0"/>
              <a:t>חלק מאוד חשוב בהיסטוריה, גם של ארץ ישראל</a:t>
            </a:r>
          </a:p>
          <a:p>
            <a:pPr marL="571500" indent="-571500">
              <a:buFont typeface="Arial" panose="020B0604020202020204" pitchFamily="34" charset="0"/>
              <a:buChar char="•"/>
            </a:pPr>
            <a:r>
              <a:rPr lang="he-IL" dirty="0" smtClean="0"/>
              <a:t>משמש בעוד תחומים: משחקים, ספורט</a:t>
            </a:r>
          </a:p>
          <a:p>
            <a:pPr marL="571500" indent="-571500">
              <a:buFont typeface="Arial" panose="020B0604020202020204" pitchFamily="34" charset="0"/>
              <a:buChar char="•"/>
            </a:pPr>
            <a:endParaRPr lang="he-IL" dirty="0"/>
          </a:p>
        </p:txBody>
      </p:sp>
      <p:pic>
        <p:nvPicPr>
          <p:cNvPr id="7170" name="Picture 2" descr="https://previews.123rf.com/images/bleakstar/bleakstar1503/bleakstar150300031/37775775-soccer-tactics-on-chalkboard-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513" y="4262626"/>
            <a:ext cx="3861417" cy="216536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אסטרטגיה עסקית: שיווק ומכירה"/>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105" y="4262625"/>
            <a:ext cx="4313876" cy="216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118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אז מה למדנו היום?</a:t>
            </a:r>
            <a:endParaRPr/>
          </a:p>
        </p:txBody>
      </p:sp>
      <p:sp>
        <p:nvSpPr>
          <p:cNvPr id="335" name="Google Shape;335;p16"/>
          <p:cNvSpPr txBox="1">
            <a:spLocks noGrp="1"/>
          </p:cNvSpPr>
          <p:nvPr>
            <p:ph type="body" sz="quarter" idx="10"/>
          </p:nvPr>
        </p:nvSpPr>
        <p:spPr>
          <a:xfrm>
            <a:off x="866077" y="1928813"/>
            <a:ext cx="10699733" cy="3844925"/>
          </a:xfrm>
          <a:prstGeom prst="rect">
            <a:avLst/>
          </a:prstGeom>
          <a:noFill/>
          <a:ln>
            <a:noFill/>
          </a:ln>
        </p:spPr>
        <p:txBody>
          <a:bodyPr spcFirstLastPara="1" wrap="square" lIns="91425" tIns="45700" rIns="91425" bIns="45700" anchor="t" anchorCtr="0">
            <a:normAutofit lnSpcReduction="10000"/>
          </a:bodyPr>
          <a:lstStyle/>
          <a:p>
            <a:pPr marL="0" lvl="0" indent="0" algn="ctr" rtl="1">
              <a:lnSpc>
                <a:spcPct val="90000"/>
              </a:lnSpc>
              <a:spcBef>
                <a:spcPts val="0"/>
              </a:spcBef>
              <a:spcAft>
                <a:spcPts val="0"/>
              </a:spcAft>
              <a:buClr>
                <a:schemeClr val="dk1"/>
              </a:buClr>
              <a:buSzPts val="3600"/>
              <a:buNone/>
            </a:pPr>
            <a:r>
              <a:rPr lang="he-IL" dirty="0" smtClean="0"/>
              <a:t>היסטוריה צבאית עוסקת בתיאור מלחמות וקרבות עבר</a:t>
            </a:r>
          </a:p>
          <a:p>
            <a:pPr marL="0" lvl="0" indent="0" algn="ctr" rtl="1">
              <a:lnSpc>
                <a:spcPct val="90000"/>
              </a:lnSpc>
              <a:spcBef>
                <a:spcPts val="0"/>
              </a:spcBef>
              <a:spcAft>
                <a:spcPts val="0"/>
              </a:spcAft>
              <a:buClr>
                <a:schemeClr val="dk1"/>
              </a:buClr>
              <a:buSzPts val="3600"/>
              <a:buNone/>
            </a:pPr>
            <a:endParaRPr lang="he-IL" b="1" dirty="0"/>
          </a:p>
          <a:p>
            <a:pPr marL="0" lvl="0" indent="0" algn="ctr" rtl="1">
              <a:lnSpc>
                <a:spcPct val="90000"/>
              </a:lnSpc>
              <a:spcBef>
                <a:spcPts val="0"/>
              </a:spcBef>
              <a:spcAft>
                <a:spcPts val="0"/>
              </a:spcAft>
              <a:buClr>
                <a:schemeClr val="dk1"/>
              </a:buClr>
              <a:buSzPts val="3600"/>
              <a:buNone/>
            </a:pPr>
            <a:r>
              <a:rPr lang="he-IL" b="1" dirty="0" smtClean="0"/>
              <a:t>מלמדת על תרבויות אחרות</a:t>
            </a:r>
          </a:p>
          <a:p>
            <a:pPr marL="0" lvl="0" indent="0" algn="ctr" rtl="1">
              <a:lnSpc>
                <a:spcPct val="90000"/>
              </a:lnSpc>
              <a:spcBef>
                <a:spcPts val="0"/>
              </a:spcBef>
              <a:spcAft>
                <a:spcPts val="0"/>
              </a:spcAft>
              <a:buClr>
                <a:schemeClr val="dk1"/>
              </a:buClr>
              <a:buSzPts val="3600"/>
              <a:buNone/>
            </a:pPr>
            <a:endParaRPr lang="he-IL" b="1" dirty="0"/>
          </a:p>
          <a:p>
            <a:pPr marL="0" lvl="0" indent="0" algn="ctr" rtl="1">
              <a:lnSpc>
                <a:spcPct val="90000"/>
              </a:lnSpc>
              <a:spcBef>
                <a:spcPts val="0"/>
              </a:spcBef>
              <a:spcAft>
                <a:spcPts val="0"/>
              </a:spcAft>
              <a:buClr>
                <a:schemeClr val="dk1"/>
              </a:buClr>
              <a:buSzPts val="3600"/>
              <a:buNone/>
            </a:pPr>
            <a:r>
              <a:rPr lang="he-IL" b="1" dirty="0" smtClean="0"/>
              <a:t>רלוונטית גם כיום – בתחומים רבים</a:t>
            </a:r>
          </a:p>
          <a:p>
            <a:pPr marL="0" lvl="0" indent="0" algn="ctr" rtl="1">
              <a:lnSpc>
                <a:spcPct val="90000"/>
              </a:lnSpc>
              <a:spcBef>
                <a:spcPts val="0"/>
              </a:spcBef>
              <a:spcAft>
                <a:spcPts val="0"/>
              </a:spcAft>
              <a:buClr>
                <a:schemeClr val="dk1"/>
              </a:buClr>
              <a:buSzPts val="3600"/>
              <a:buNone/>
            </a:pPr>
            <a:endParaRPr lang="he-IL" b="1" dirty="0"/>
          </a:p>
          <a:p>
            <a:pPr marL="0" lvl="0" indent="0" algn="ctr" rtl="1">
              <a:lnSpc>
                <a:spcPct val="90000"/>
              </a:lnSpc>
              <a:spcBef>
                <a:spcPts val="0"/>
              </a:spcBef>
              <a:spcAft>
                <a:spcPts val="0"/>
              </a:spcAft>
              <a:buClr>
                <a:schemeClr val="dk1"/>
              </a:buClr>
              <a:buSzPts val="3600"/>
              <a:buNone/>
            </a:pPr>
            <a:r>
              <a:rPr lang="he-IL" b="1" dirty="0" smtClean="0"/>
              <a:t>אפשר ללמוד גם מטקטיקות ואסטרטגיות שנכשלו</a:t>
            </a:r>
            <a:r>
              <a:rPr lang="x-none" b="1" dirty="0"/>
              <a:t/>
            </a:r>
            <a:br>
              <a:rPr lang="x-none" b="1" dirty="0"/>
            </a:b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0227203" y="4424747"/>
            <a:ext cx="1695450" cy="2203596"/>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היסטוריה צבאית – בסיפורי התנ"ך</a:t>
            </a:r>
            <a:endParaRPr/>
          </a:p>
        </p:txBody>
      </p:sp>
      <p:sp>
        <p:nvSpPr>
          <p:cNvPr id="345" name="Google Shape;345;p17"/>
          <p:cNvSpPr txBox="1">
            <a:spLocks noGrp="1"/>
          </p:cNvSpPr>
          <p:nvPr>
            <p:ph type="body" sz="quarter" idx="10"/>
          </p:nvPr>
        </p:nvSpPr>
        <p:spPr>
          <a:xfrm>
            <a:off x="358720" y="1828330"/>
            <a:ext cx="11002870" cy="3844925"/>
          </a:xfrm>
          <a:prstGeom prst="rect">
            <a:avLst/>
          </a:prstGeom>
          <a:noFill/>
          <a:ln>
            <a:noFill/>
          </a:ln>
        </p:spPr>
        <p:txBody>
          <a:bodyPr spcFirstLastPara="1" wrap="square" lIns="91425" tIns="45700" rIns="91425" bIns="45700" anchor="t" anchorCtr="0">
            <a:normAutofit/>
          </a:bodyPr>
          <a:lstStyle/>
          <a:p>
            <a:pPr lvl="0">
              <a:lnSpc>
                <a:spcPct val="90000"/>
              </a:lnSpc>
              <a:spcBef>
                <a:spcPts val="600"/>
              </a:spcBef>
              <a:spcAft>
                <a:spcPts val="600"/>
              </a:spcAft>
              <a:buClr>
                <a:schemeClr val="dk1"/>
              </a:buClr>
              <a:buSzPts val="3600"/>
            </a:pPr>
            <a:r>
              <a:rPr lang="he-IL" dirty="0" smtClean="0"/>
              <a:t>קראו על כיבוש העי בפסוקים 3-22, פרק ח', ספר יהושע:</a:t>
            </a:r>
          </a:p>
          <a:p>
            <a:pPr marL="571500" lvl="0" indent="-571500">
              <a:lnSpc>
                <a:spcPct val="90000"/>
              </a:lnSpc>
              <a:spcBef>
                <a:spcPts val="600"/>
              </a:spcBef>
              <a:spcAft>
                <a:spcPts val="600"/>
              </a:spcAft>
              <a:buClr>
                <a:schemeClr val="dk1"/>
              </a:buClr>
              <a:buSzPts val="3600"/>
              <a:buFont typeface="Arial" panose="020B0604020202020204" pitchFamily="34" charset="0"/>
              <a:buChar char="•"/>
            </a:pPr>
            <a:r>
              <a:rPr lang="he-IL" dirty="0" smtClean="0"/>
              <a:t>באיזה תכסיס יהושע השתמש? </a:t>
            </a:r>
            <a:endParaRPr lang="he-IL" dirty="0" smtClean="0"/>
          </a:p>
          <a:p>
            <a:pPr marL="571500" lvl="0" indent="-571500">
              <a:lnSpc>
                <a:spcPct val="90000"/>
              </a:lnSpc>
              <a:spcBef>
                <a:spcPts val="600"/>
              </a:spcBef>
              <a:spcAft>
                <a:spcPts val="600"/>
              </a:spcAft>
              <a:buClr>
                <a:schemeClr val="dk1"/>
              </a:buClr>
              <a:buSzPts val="3600"/>
              <a:buFont typeface="Arial" panose="020B0604020202020204" pitchFamily="34" charset="0"/>
              <a:buChar char="•"/>
            </a:pPr>
            <a:r>
              <a:rPr lang="he-IL" dirty="0" smtClean="0"/>
              <a:t>כיצד </a:t>
            </a:r>
            <a:r>
              <a:rPr lang="he-IL" dirty="0" smtClean="0"/>
              <a:t>הוא הצליח לכבוש את העי?</a:t>
            </a:r>
          </a:p>
          <a:p>
            <a:pPr lvl="0">
              <a:lnSpc>
                <a:spcPct val="90000"/>
              </a:lnSpc>
              <a:spcBef>
                <a:spcPts val="600"/>
              </a:spcBef>
              <a:spcAft>
                <a:spcPts val="600"/>
              </a:spcAft>
              <a:buClr>
                <a:schemeClr val="dk1"/>
              </a:buClr>
              <a:buSzPts val="3600"/>
            </a:pPr>
            <a:endParaRPr lang="he-IL" dirty="0"/>
          </a:p>
          <a:p>
            <a:pPr lvl="0">
              <a:lnSpc>
                <a:spcPct val="90000"/>
              </a:lnSpc>
              <a:spcBef>
                <a:spcPts val="600"/>
              </a:spcBef>
              <a:spcAft>
                <a:spcPts val="600"/>
              </a:spcAft>
              <a:buClr>
                <a:schemeClr val="dk1"/>
              </a:buClr>
              <a:buSzPts val="3600"/>
            </a:pPr>
            <a:r>
              <a:rPr lang="he-IL" u="sng" dirty="0" smtClean="0"/>
              <a:t>רמז</a:t>
            </a:r>
            <a:r>
              <a:rPr lang="he-IL" dirty="0" smtClean="0"/>
              <a:t>: מומלץ לחפש מפה הממחישה את המהלך של יהושע  </a:t>
            </a: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DF366B-E387-4A48-A261-714C68B95187}"/>
              </a:ext>
            </a:extLst>
          </p:cNvPr>
          <p:cNvSpPr>
            <a:spLocks noGrp="1"/>
          </p:cNvSpPr>
          <p:nvPr>
            <p:ph type="body" sz="quarter" idx="10"/>
          </p:nvPr>
        </p:nvSpPr>
        <p:spPr/>
        <p:txBody>
          <a:bodyPr/>
          <a:lstStyle/>
          <a:p>
            <a:pPr marL="0" indent="0" algn="ctr" defTabSz="914400" rtl="1" eaLnBrk="1" latinLnBrk="0" hangingPunct="1">
              <a:lnSpc>
                <a:spcPct val="90000"/>
              </a:lnSpc>
              <a:spcBef>
                <a:spcPts val="1000"/>
              </a:spcBef>
              <a:buClr>
                <a:schemeClr val="accent2"/>
              </a:buClr>
              <a:buFont typeface="Arial" panose="020B0604020202020204" pitchFamily="34" charset="0"/>
              <a:buNone/>
            </a:pPr>
            <a:r>
              <a:rPr lang="he-IL" dirty="0"/>
              <a:t>איורים ותמונות: </a:t>
            </a:r>
            <a:r>
              <a:rPr lang="en-US" dirty="0" err="1"/>
              <a:t>shutterstock</a:t>
            </a:r>
            <a:endParaRPr lang="en-IL" dirty="0"/>
          </a:p>
        </p:txBody>
      </p:sp>
    </p:spTree>
    <p:extLst>
      <p:ext uri="{BB962C8B-B14F-4D97-AF65-F5344CB8AC3E}">
        <p14:creationId xmlns:p14="http://schemas.microsoft.com/office/powerpoint/2010/main" val="2134639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נלמד היום?</a:t>
            </a:r>
            <a:endParaRPr dirty="0"/>
          </a:p>
        </p:txBody>
      </p:sp>
      <p:sp>
        <p:nvSpPr>
          <p:cNvPr id="249" name="Google Shape;249;p6"/>
          <p:cNvSpPr txBox="1">
            <a:spLocks noGrp="1"/>
          </p:cNvSpPr>
          <p:nvPr>
            <p:ph idx="1"/>
          </p:nvPr>
        </p:nvSpPr>
        <p:spPr>
          <a:xfrm>
            <a:off x="733425" y="1458912"/>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457200" algn="r" rtl="1">
              <a:lnSpc>
                <a:spcPct val="200000"/>
              </a:lnSpc>
              <a:spcBef>
                <a:spcPts val="0"/>
              </a:spcBef>
              <a:spcAft>
                <a:spcPts val="0"/>
              </a:spcAft>
              <a:buSzPts val="2800"/>
              <a:buFont typeface="Arial"/>
              <a:buChar char="•"/>
            </a:pPr>
            <a:r>
              <a:rPr lang="he-IL" dirty="0" smtClean="0"/>
              <a:t>מה היא היסטוריה צבאית? מה היא שונה מ"היסטוריה רגילה" – עיסוק בקרבות, לחימה וסכסוכים.</a:t>
            </a:r>
          </a:p>
          <a:p>
            <a:pPr marL="457200" lvl="0" indent="-457200" algn="r" rtl="1">
              <a:lnSpc>
                <a:spcPct val="200000"/>
              </a:lnSpc>
              <a:spcBef>
                <a:spcPts val="0"/>
              </a:spcBef>
              <a:spcAft>
                <a:spcPts val="0"/>
              </a:spcAft>
              <a:buSzPts val="2800"/>
              <a:buFont typeface="Arial"/>
              <a:buChar char="•"/>
            </a:pPr>
            <a:r>
              <a:rPr lang="he-IL" dirty="0" smtClean="0"/>
              <a:t>מה לומדים במסגרת "היסטוריה צבאית"?</a:t>
            </a:r>
          </a:p>
          <a:p>
            <a:pPr marL="457200" lvl="0" indent="-457200" algn="r" rtl="1">
              <a:lnSpc>
                <a:spcPct val="200000"/>
              </a:lnSpc>
              <a:spcBef>
                <a:spcPts val="0"/>
              </a:spcBef>
              <a:spcAft>
                <a:spcPts val="0"/>
              </a:spcAft>
              <a:buSzPts val="2800"/>
              <a:buFont typeface="Arial"/>
              <a:buChar char="•"/>
            </a:pPr>
            <a:r>
              <a:rPr lang="he-IL" dirty="0" smtClean="0"/>
              <a:t>מושגים בולטים – אסטרטגיה, טקטיקה ותורה צבאית</a:t>
            </a:r>
          </a:p>
          <a:p>
            <a:pPr marL="457200" lvl="0" indent="-457200" algn="r" rtl="1">
              <a:lnSpc>
                <a:spcPct val="200000"/>
              </a:lnSpc>
              <a:spcBef>
                <a:spcPts val="0"/>
              </a:spcBef>
              <a:spcAft>
                <a:spcPts val="0"/>
              </a:spcAft>
              <a:buSzPts val="2800"/>
              <a:buFont typeface="Arial"/>
              <a:buChar char="•"/>
            </a:pPr>
            <a:r>
              <a:rPr lang="he-IL" dirty="0" smtClean="0"/>
              <a:t>כיצד היסטוריה צבאית רלוונטית לחיים שלנו היום</a:t>
            </a:r>
            <a:endParaRPr dirty="0"/>
          </a:p>
          <a:p>
            <a:pPr marL="457200" lvl="0" indent="-279400" algn="r" rtl="1">
              <a:lnSpc>
                <a:spcPct val="200000"/>
              </a:lnSpc>
              <a:spcBef>
                <a:spcPts val="800"/>
              </a:spcBef>
              <a:spcAft>
                <a:spcPts val="0"/>
              </a:spcAft>
              <a:buSzPts val="2800"/>
              <a:buFont typeface="Arial"/>
              <a:buNone/>
            </a:pP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להביא לשיעור?</a:t>
            </a:r>
            <a:endParaRPr dirty="0"/>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6856320" y="2710851"/>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2848940" y="3193433"/>
            <a:ext cx="1771057" cy="740845"/>
          </a:xfrm>
          <a:prstGeom prst="rect">
            <a:avLst/>
          </a:prstGeom>
          <a:noFill/>
          <a:ln>
            <a:noFill/>
          </a:ln>
        </p:spPr>
      </p:pic>
      <p:pic>
        <p:nvPicPr>
          <p:cNvPr id="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3108" y="753105"/>
            <a:ext cx="1540938" cy="549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smtClean="0"/>
              <a:t>מה משותף בין:</a:t>
            </a:r>
            <a:endParaRPr/>
          </a:p>
        </p:txBody>
      </p:sp>
      <p:pic>
        <p:nvPicPr>
          <p:cNvPr id="271" name="Google Shape;271;p8"/>
          <p:cNvPicPr preferRelativeResize="0"/>
          <p:nvPr/>
        </p:nvPicPr>
        <p:blipFill rotWithShape="1">
          <a:blip r:embed="rId3">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pic>
        <p:nvPicPr>
          <p:cNvPr id="1026" name="Picture 2" descr="https://www.madrid.org.il/uploads/933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442" y="1621835"/>
            <a:ext cx="5343644" cy="333573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28" name="Picture 4" descr="לוח שחמט – ויקיפדיה"/>
          <p:cNvPicPr>
            <a:picLocks noChangeAspect="1" noChangeArrowheads="1"/>
          </p:cNvPicPr>
          <p:nvPr/>
        </p:nvPicPr>
        <p:blipFill rotWithShape="1">
          <a:blip r:embed="rId6">
            <a:extLst>
              <a:ext uri="{28A0092B-C50C-407E-A947-70E740481C1C}">
                <a14:useLocalDpi xmlns:a14="http://schemas.microsoft.com/office/drawing/2010/main" val="0"/>
              </a:ext>
            </a:extLst>
          </a:blip>
          <a:srcRect t="7020"/>
          <a:stretch/>
        </p:blipFill>
        <p:spPr bwMode="auto">
          <a:xfrm>
            <a:off x="6524625" y="1621836"/>
            <a:ext cx="5522054" cy="334098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smtClean="0"/>
              <a:t>מה משותף בין:</a:t>
            </a:r>
            <a:endParaRPr/>
          </a:p>
        </p:txBody>
      </p:sp>
      <p:pic>
        <p:nvPicPr>
          <p:cNvPr id="271" name="Google Shape;271;p8"/>
          <p:cNvPicPr preferRelativeResize="0"/>
          <p:nvPr/>
        </p:nvPicPr>
        <p:blipFill rotWithShape="1">
          <a:blip r:embed="rId3">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pic>
        <p:nvPicPr>
          <p:cNvPr id="1030" name="Picture 6" descr="מלחמה: אירוע כאוטי שיוצא משליטה - ייצור יד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660" y="1301654"/>
            <a:ext cx="8442350" cy="5513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3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אז מהי היסטוריה? </a:t>
            </a:r>
            <a:endParaRPr/>
          </a:p>
        </p:txBody>
      </p:sp>
      <p:sp>
        <p:nvSpPr>
          <p:cNvPr id="279" name="Google Shape;279;p9"/>
          <p:cNvSpPr txBox="1">
            <a:spLocks noGrp="1"/>
          </p:cNvSpPr>
          <p:nvPr>
            <p:ph type="body" sz="quarter" idx="10"/>
          </p:nvPr>
        </p:nvSpPr>
        <p:spPr>
          <a:xfrm>
            <a:off x="-33280" y="1733826"/>
            <a:ext cx="11394870" cy="3844925"/>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r>
              <a:rPr lang="he-IL" dirty="0" smtClean="0"/>
              <a:t>בפשטות – חקר אירועי העבר</a:t>
            </a:r>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050" name="Picture 2" descr="https://www.ebaf.edu/wp-content/uploads/2017/03/Gaza-2005-Diapo-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028" y="2584512"/>
            <a:ext cx="5196115" cy="34824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ogle to place ancient scrolls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30" y="2009258"/>
            <a:ext cx="4060165" cy="40577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תרגול</a:t>
            </a:r>
            <a:endParaRPr/>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704851" y="1409700"/>
            <a:ext cx="10648950" cy="4767263"/>
          </a:xfrm>
        </p:spPr>
        <p:txBody>
          <a:bodyPr>
            <a:normAutofit/>
          </a:bodyPr>
          <a:lstStyle/>
          <a:p>
            <a:pPr marL="0" lvl="0" indent="0">
              <a:spcBef>
                <a:spcPts val="0"/>
              </a:spcBef>
              <a:buSzPts val="2800"/>
              <a:buNone/>
            </a:pPr>
            <a:r>
              <a:rPr lang="he-IL" sz="3200" b="1" u="sng" dirty="0" smtClean="0"/>
              <a:t>כתיבת היסטוריה יומית קצרה</a:t>
            </a:r>
            <a:endParaRPr lang="he-IL" sz="3200" b="1" u="sng" dirty="0"/>
          </a:p>
          <a:p>
            <a:pPr lvl="0">
              <a:buSzPts val="2800"/>
              <a:buFont typeface="Arial"/>
              <a:buChar char="•"/>
            </a:pPr>
            <a:r>
              <a:rPr lang="he-IL" dirty="0" smtClean="0"/>
              <a:t>תנסו לחשוב מה עשיתם היום - ואיך הייתם מתארים את זה למישהו שחי לפני 2,000 שנה</a:t>
            </a:r>
          </a:p>
          <a:p>
            <a:pPr lvl="0">
              <a:buSzPts val="2800"/>
              <a:buFont typeface="Arial"/>
              <a:buChar char="•"/>
            </a:pPr>
            <a:r>
              <a:rPr lang="he-IL" dirty="0" smtClean="0"/>
              <a:t>תחשבו:</a:t>
            </a:r>
          </a:p>
          <a:p>
            <a:pPr marL="914400" lvl="0" indent="-628650">
              <a:buSzPts val="2800"/>
              <a:buFont typeface="+mj-lt"/>
              <a:buAutoNum type="arabicPeriod"/>
            </a:pPr>
            <a:r>
              <a:rPr lang="he-IL" dirty="0" smtClean="0"/>
              <a:t>איך הייתם מציגים לו את זה – בכתב? בסרט? בציור? בדרך אחרת?</a:t>
            </a:r>
          </a:p>
          <a:p>
            <a:pPr marL="914400" lvl="0" indent="-628650">
              <a:buSzPts val="2800"/>
              <a:buFont typeface="+mj-lt"/>
              <a:buAutoNum type="arabicPeriod"/>
            </a:pPr>
            <a:r>
              <a:rPr lang="he-IL" dirty="0" smtClean="0"/>
              <a:t>מה הדברים החשובים שעשיתם היום – האם יש פעולות יותר חשובות מאחרות?</a:t>
            </a:r>
          </a:p>
          <a:p>
            <a:pPr marL="914400" lvl="0" indent="-628650">
              <a:buSzPts val="2800"/>
              <a:buFont typeface="+mj-lt"/>
              <a:buAutoNum type="arabicPeriod"/>
            </a:pPr>
            <a:r>
              <a:rPr lang="he-IL" dirty="0" smtClean="0"/>
              <a:t>האם הוא היה מבין מה עשיתם, או למה? מה לדעתכם הייתם צריכים להסביר לו</a:t>
            </a:r>
            <a:r>
              <a:rPr lang="he-IL" dirty="0" smtClean="0"/>
              <a:t>?</a:t>
            </a:r>
            <a:endParaRPr lang="he-IL" dirty="0"/>
          </a:p>
          <a:p>
            <a:endParaRPr lang="x-none" dirty="0"/>
          </a:p>
        </p:txBody>
      </p:sp>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
        <p:nvSpPr>
          <p:cNvPr id="9" name="Rounded Rectangle 8">
            <a:extLst>
              <a:ext uri="{FF2B5EF4-FFF2-40B4-BE49-F238E27FC236}">
                <a16:creationId xmlns:a16="http://schemas.microsoft.com/office/drawing/2014/main" id="{68D5A331-761E-EC4A-90E0-A7BE07BA969D}"/>
              </a:ext>
            </a:extLst>
          </p:cNvPr>
          <p:cNvSpPr/>
          <p:nvPr/>
        </p:nvSpPr>
        <p:spPr>
          <a:xfrm>
            <a:off x="464950" y="1684679"/>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grpSp>
        <p:nvGrpSpPr>
          <p:cNvPr id="10" name="Group 9">
            <a:extLst>
              <a:ext uri="{FF2B5EF4-FFF2-40B4-BE49-F238E27FC236}">
                <a16:creationId xmlns:a16="http://schemas.microsoft.com/office/drawing/2014/main" id="{1A9CD271-E860-BB40-8AA7-C498A008944D}"/>
              </a:ext>
            </a:extLst>
          </p:cNvPr>
          <p:cNvGrpSpPr/>
          <p:nvPr/>
        </p:nvGrpSpPr>
        <p:grpSpPr>
          <a:xfrm>
            <a:off x="9323841" y="929939"/>
            <a:ext cx="1509481" cy="1509481"/>
            <a:chOff x="2479019" y="1273242"/>
            <a:chExt cx="3938567" cy="3938567"/>
          </a:xfrm>
        </p:grpSpPr>
        <p:sp>
          <p:nvSpPr>
            <p:cNvPr id="11" name="Oval 10">
              <a:extLst>
                <a:ext uri="{FF2B5EF4-FFF2-40B4-BE49-F238E27FC236}">
                  <a16:creationId xmlns:a16="http://schemas.microsoft.com/office/drawing/2014/main" id="{0EF2AA49-0FDE-144A-A49F-27FA026C82AC}"/>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latin typeface="Calibri" panose="020F0502020204030204" pitchFamily="34" charset="0"/>
              </a:endParaRPr>
            </a:p>
          </p:txBody>
        </p:sp>
        <p:pic>
          <p:nvPicPr>
            <p:cNvPr id="12" name="Picture 11">
              <a:extLst>
                <a:ext uri="{FF2B5EF4-FFF2-40B4-BE49-F238E27FC236}">
                  <a16:creationId xmlns:a16="http://schemas.microsoft.com/office/drawing/2014/main" id="{525A774C-5E15-AE40-86C5-37AFF3DE8379}"/>
                </a:ext>
              </a:extLst>
            </p:cNvPr>
            <p:cNvPicPr>
              <a:picLocks noChangeAspect="1"/>
            </p:cNvPicPr>
            <p:nvPr/>
          </p:nvPicPr>
          <p:blipFill>
            <a:blip r:embed="rId4"/>
            <a:stretch>
              <a:fillRect/>
            </a:stretch>
          </p:blipFill>
          <p:spPr>
            <a:xfrm>
              <a:off x="3268062" y="2062285"/>
              <a:ext cx="2360480" cy="2360480"/>
            </a:xfrm>
            <a:prstGeom prst="rect">
              <a:avLst/>
            </a:prstGeom>
          </p:spPr>
        </p:pic>
      </p:grpSp>
      <p:sp>
        <p:nvSpPr>
          <p:cNvPr id="13" name="Content Placeholder 2">
            <a:extLst>
              <a:ext uri="{FF2B5EF4-FFF2-40B4-BE49-F238E27FC236}">
                <a16:creationId xmlns:a16="http://schemas.microsoft.com/office/drawing/2014/main" id="{F9646296-92CB-9041-BC58-D71007B0E7DA}"/>
              </a:ext>
            </a:extLst>
          </p:cNvPr>
          <p:cNvSpPr>
            <a:spLocks noGrp="1"/>
          </p:cNvSpPr>
          <p:nvPr>
            <p:ph sz="half" idx="1"/>
          </p:nvPr>
        </p:nvSpPr>
        <p:spPr>
          <a:xfrm>
            <a:off x="865046" y="2561102"/>
            <a:ext cx="10074506" cy="1836727"/>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smtClean="0">
                <a:cs typeface="Calibri" panose="020F0502020204030204" pitchFamily="34" charset="0"/>
              </a:rPr>
              <a:t>עכשיו אתם מבינים את הקשיים של היסטוריונים:</a:t>
            </a:r>
          </a:p>
          <a:p>
            <a:pPr marL="457200" indent="-457200">
              <a:buFont typeface="Arial" panose="020B0604020202020204" pitchFamily="34" charset="0"/>
              <a:buChar char="•"/>
            </a:pPr>
            <a:r>
              <a:rPr lang="he-IL" dirty="0" smtClean="0">
                <a:cs typeface="Calibri" panose="020F0502020204030204" pitchFamily="34" charset="0"/>
              </a:rPr>
              <a:t>הידע שלנו תלוי במה שאנשים מחליטים לתעד</a:t>
            </a:r>
          </a:p>
          <a:p>
            <a:pPr marL="457200" indent="-457200">
              <a:buFont typeface="Arial" panose="020B0604020202020204" pitchFamily="34" charset="0"/>
              <a:buChar char="•"/>
            </a:pPr>
            <a:r>
              <a:rPr lang="he-IL" dirty="0" smtClean="0">
                <a:cs typeface="Calibri" panose="020F0502020204030204" pitchFamily="34" charset="0"/>
              </a:rPr>
              <a:t>ההבנה שלנו תלויה בהבנת כלל התרבות באותה תקופה</a:t>
            </a:r>
          </a:p>
        </p:txBody>
      </p:sp>
    </p:spTree>
    <p:extLst>
      <p:ext uri="{BB962C8B-B14F-4D97-AF65-F5344CB8AC3E}">
        <p14:creationId xmlns:p14="http://schemas.microsoft.com/office/powerpoint/2010/main" val="72011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אז מהי היסטוריה צבאית?</a:t>
            </a:r>
            <a:endParaRPr/>
          </a:p>
        </p:txBody>
      </p:sp>
      <p:sp>
        <p:nvSpPr>
          <p:cNvPr id="287" name="Google Shape;287;p10"/>
          <p:cNvSpPr txBox="1">
            <a:spLocks noGrp="1"/>
          </p:cNvSpPr>
          <p:nvPr>
            <p:ph type="body" sz="quarter" idx="10"/>
          </p:nvPr>
        </p:nvSpPr>
        <p:spPr>
          <a:xfrm>
            <a:off x="358720" y="1928813"/>
            <a:ext cx="10885543" cy="4283299"/>
          </a:xfrm>
          <a:prstGeom prst="rect">
            <a:avLst/>
          </a:prstGeom>
          <a:noFill/>
          <a:ln>
            <a:noFill/>
          </a:ln>
        </p:spPr>
        <p:txBody>
          <a:bodyPr spcFirstLastPara="1" wrap="square" lIns="91425" tIns="45700" rIns="91425" bIns="45700" anchor="t" anchorCtr="0">
            <a:normAutofit/>
          </a:bodyPr>
          <a:lstStyle/>
          <a:p>
            <a:pPr lvl="0" algn="r" rtl="1">
              <a:lnSpc>
                <a:spcPct val="150000"/>
              </a:lnSpc>
              <a:spcBef>
                <a:spcPts val="0"/>
              </a:spcBef>
              <a:spcAft>
                <a:spcPts val="0"/>
              </a:spcAft>
              <a:buClr>
                <a:schemeClr val="dk1"/>
              </a:buClr>
              <a:buSzPts val="3600"/>
            </a:pPr>
            <a:r>
              <a:rPr lang="he-IL" dirty="0" smtClean="0"/>
              <a:t>מתארת קרבות, מלחמות וסכסוכים:</a:t>
            </a:r>
          </a:p>
          <a:p>
            <a:pPr marL="742950" lvl="0" indent="-742950" algn="r" rtl="1">
              <a:lnSpc>
                <a:spcPct val="150000"/>
              </a:lnSpc>
              <a:spcBef>
                <a:spcPts val="0"/>
              </a:spcBef>
              <a:spcAft>
                <a:spcPts val="0"/>
              </a:spcAft>
              <a:buClr>
                <a:schemeClr val="dk1"/>
              </a:buClr>
              <a:buSzPts val="3600"/>
              <a:buFont typeface="+mj-lt"/>
              <a:buAutoNum type="arabicPeriod"/>
            </a:pPr>
            <a:r>
              <a:rPr lang="he-IL" dirty="0" smtClean="0"/>
              <a:t>את </a:t>
            </a:r>
            <a:r>
              <a:rPr lang="he-IL" dirty="0" smtClean="0"/>
              <a:t>האירועים עצמם </a:t>
            </a:r>
          </a:p>
          <a:p>
            <a:pPr marL="742950" lvl="0" indent="-742950" algn="r" rtl="1">
              <a:lnSpc>
                <a:spcPct val="150000"/>
              </a:lnSpc>
              <a:spcBef>
                <a:spcPts val="0"/>
              </a:spcBef>
              <a:spcAft>
                <a:spcPts val="0"/>
              </a:spcAft>
              <a:buClr>
                <a:schemeClr val="dk1"/>
              </a:buClr>
              <a:buSzPts val="3600"/>
              <a:buFont typeface="+mj-lt"/>
              <a:buAutoNum type="arabicPeriod"/>
            </a:pPr>
            <a:r>
              <a:rPr lang="he-IL" dirty="0" smtClean="0"/>
              <a:t>מה </a:t>
            </a:r>
            <a:r>
              <a:rPr lang="he-IL" dirty="0" smtClean="0"/>
              <a:t>הוביל אליהם</a:t>
            </a:r>
          </a:p>
          <a:p>
            <a:pPr marL="742950" lvl="0" indent="-742950" algn="r" rtl="1">
              <a:lnSpc>
                <a:spcPct val="150000"/>
              </a:lnSpc>
              <a:spcBef>
                <a:spcPts val="0"/>
              </a:spcBef>
              <a:spcAft>
                <a:spcPts val="0"/>
              </a:spcAft>
              <a:buClr>
                <a:schemeClr val="dk1"/>
              </a:buClr>
              <a:buSzPts val="3600"/>
              <a:buFont typeface="+mj-lt"/>
              <a:buAutoNum type="arabicPeriod"/>
            </a:pPr>
            <a:r>
              <a:rPr lang="he-IL" dirty="0" smtClean="0"/>
              <a:t>איך </a:t>
            </a:r>
            <a:r>
              <a:rPr lang="he-IL" dirty="0" smtClean="0"/>
              <a:t>הם השפיעו</a:t>
            </a:r>
          </a:p>
          <a:p>
            <a:pPr lvl="0" algn="r" rtl="1">
              <a:lnSpc>
                <a:spcPct val="150000"/>
              </a:lnSpc>
              <a:spcBef>
                <a:spcPts val="0"/>
              </a:spcBef>
              <a:spcAft>
                <a:spcPts val="0"/>
              </a:spcAft>
              <a:buClr>
                <a:schemeClr val="dk1"/>
              </a:buClr>
              <a:buSzPts val="3600"/>
            </a:pPr>
            <a:endParaRPr lang="he-IL" dirty="0" smtClean="0"/>
          </a:p>
          <a:p>
            <a:pPr lvl="0" algn="r" rtl="1">
              <a:lnSpc>
                <a:spcPct val="150000"/>
              </a:lnSpc>
              <a:spcBef>
                <a:spcPts val="0"/>
              </a:spcBef>
              <a:spcAft>
                <a:spcPts val="0"/>
              </a:spcAft>
              <a:buClr>
                <a:schemeClr val="dk1"/>
              </a:buClr>
              <a:buSzPts val="3600"/>
            </a:pPr>
            <a:endParaRPr dirty="0"/>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614" y="2855560"/>
            <a:ext cx="5726463" cy="3429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עברית תבנית שיעור- כיתות ג-ו מערכת שידורים לאומית">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עברית תבנית שיעור- כיתות ג-ו מערכת שידורים לאומית</Template>
  <TotalTime>3131</TotalTime>
  <Words>1254</Words>
  <Application>Microsoft Office PowerPoint</Application>
  <PresentationFormat>מסך רחב</PresentationFormat>
  <Paragraphs>154</Paragraphs>
  <Slides>18</Slides>
  <Notes>12</Notes>
  <HiddenSlides>1</HiddenSlides>
  <MMClips>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18</vt:i4>
      </vt:variant>
    </vt:vector>
  </HeadingPairs>
  <TitlesOfParts>
    <vt:vector size="23" baseType="lpstr">
      <vt:lpstr>Alef</vt:lpstr>
      <vt:lpstr>Arial</vt:lpstr>
      <vt:lpstr>Calibri</vt:lpstr>
      <vt:lpstr>Open Sans</vt:lpstr>
      <vt:lpstr>עברית תבנית שיעור- כיתות ג-ו מערכת שידורים לאומית</vt:lpstr>
      <vt:lpstr>מצגת של PowerPoint‏</vt:lpstr>
      <vt:lpstr>מה נלמד היום?</vt:lpstr>
      <vt:lpstr>מה להביא לשיעור?</vt:lpstr>
      <vt:lpstr>מה משותף בין:</vt:lpstr>
      <vt:lpstr>מה משותף בין:</vt:lpstr>
      <vt:lpstr>אז מהי היסטוריה? </vt:lpstr>
      <vt:lpstr>תרגול</vt:lpstr>
      <vt:lpstr>מצגת של PowerPoint‏</vt:lpstr>
      <vt:lpstr>אז מהי היסטוריה צבאית?</vt:lpstr>
      <vt:lpstr>מקורות עיקריים בהיסטוריה צבאית</vt:lpstr>
      <vt:lpstr>אסטרטגיה וטקטיקה</vt:lpstr>
      <vt:lpstr>מושגים עיקריים </vt:lpstr>
      <vt:lpstr>מושגים עיקריים </vt:lpstr>
      <vt:lpstr>דוגמאות לטקטיקות</vt:lpstr>
      <vt:lpstr>איך טקטיקה ואסטרטגיה באים לידי ביטוי בחיים שלנו? </vt:lpstr>
      <vt:lpstr>אז מה למדנו היום?</vt:lpstr>
      <vt:lpstr>היסטוריה צבאית – בסיפורי התנ"ך</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Nir Propper</dc:creator>
  <cp:lastModifiedBy>גליה מנדל נטע</cp:lastModifiedBy>
  <cp:revision>42</cp:revision>
  <dcterms:created xsi:type="dcterms:W3CDTF">2020-08-04T17:57:09Z</dcterms:created>
  <dcterms:modified xsi:type="dcterms:W3CDTF">2020-08-16T06:33:03Z</dcterms:modified>
</cp:coreProperties>
</file>