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20"/>
  </p:notesMasterIdLst>
  <p:sldIdLst>
    <p:sldId id="260" r:id="rId2"/>
    <p:sldId id="261" r:id="rId3"/>
    <p:sldId id="262" r:id="rId4"/>
    <p:sldId id="436" r:id="rId5"/>
    <p:sldId id="301" r:id="rId6"/>
    <p:sldId id="428" r:id="rId7"/>
    <p:sldId id="430" r:id="rId8"/>
    <p:sldId id="429" r:id="rId9"/>
    <p:sldId id="291" r:id="rId10"/>
    <p:sldId id="305" r:id="rId11"/>
    <p:sldId id="302" r:id="rId12"/>
    <p:sldId id="292" r:id="rId13"/>
    <p:sldId id="303" r:id="rId14"/>
    <p:sldId id="320" r:id="rId15"/>
    <p:sldId id="304" r:id="rId16"/>
    <p:sldId id="306" r:id="rId17"/>
    <p:sldId id="348" r:id="rId18"/>
    <p:sldId id="349" r:id="rId19"/>
    <p:sldId id="351" r:id="rId20"/>
    <p:sldId id="431" r:id="rId21"/>
    <p:sldId id="432" r:id="rId22"/>
    <p:sldId id="321" r:id="rId23"/>
    <p:sldId id="265" r:id="rId24"/>
    <p:sldId id="309" r:id="rId25"/>
    <p:sldId id="310" r:id="rId26"/>
    <p:sldId id="311" r:id="rId27"/>
    <p:sldId id="352" r:id="rId28"/>
    <p:sldId id="353" r:id="rId29"/>
    <p:sldId id="312" r:id="rId30"/>
    <p:sldId id="354" r:id="rId31"/>
    <p:sldId id="324" r:id="rId32"/>
    <p:sldId id="356" r:id="rId33"/>
    <p:sldId id="357" r:id="rId34"/>
    <p:sldId id="358" r:id="rId35"/>
    <p:sldId id="359" r:id="rId36"/>
    <p:sldId id="360" r:id="rId37"/>
    <p:sldId id="361" r:id="rId38"/>
    <p:sldId id="418" r:id="rId39"/>
    <p:sldId id="315" r:id="rId40"/>
    <p:sldId id="363" r:id="rId41"/>
    <p:sldId id="362" r:id="rId42"/>
    <p:sldId id="364" r:id="rId43"/>
    <p:sldId id="365" r:id="rId44"/>
    <p:sldId id="325" r:id="rId45"/>
    <p:sldId id="371" r:id="rId46"/>
    <p:sldId id="372" r:id="rId47"/>
    <p:sldId id="370" r:id="rId48"/>
    <p:sldId id="369" r:id="rId49"/>
    <p:sldId id="368" r:id="rId50"/>
    <p:sldId id="367" r:id="rId51"/>
    <p:sldId id="366" r:id="rId52"/>
    <p:sldId id="330" r:id="rId53"/>
    <p:sldId id="373" r:id="rId54"/>
    <p:sldId id="317" r:id="rId55"/>
    <p:sldId id="378" r:id="rId56"/>
    <p:sldId id="377" r:id="rId57"/>
    <p:sldId id="376" r:id="rId58"/>
    <p:sldId id="375" r:id="rId59"/>
    <p:sldId id="433" r:id="rId60"/>
    <p:sldId id="331" r:id="rId61"/>
    <p:sldId id="379" r:id="rId62"/>
    <p:sldId id="435" r:id="rId63"/>
    <p:sldId id="326" r:id="rId64"/>
    <p:sldId id="423" r:id="rId65"/>
    <p:sldId id="384" r:id="rId66"/>
    <p:sldId id="383" r:id="rId67"/>
    <p:sldId id="382" r:id="rId68"/>
    <p:sldId id="381" r:id="rId69"/>
    <p:sldId id="380" r:id="rId70"/>
    <p:sldId id="332" r:id="rId71"/>
    <p:sldId id="385" r:id="rId72"/>
    <p:sldId id="327" r:id="rId73"/>
    <p:sldId id="424" r:id="rId74"/>
    <p:sldId id="390" r:id="rId75"/>
    <p:sldId id="389" r:id="rId76"/>
    <p:sldId id="388" r:id="rId77"/>
    <p:sldId id="387" r:id="rId78"/>
    <p:sldId id="386" r:id="rId79"/>
    <p:sldId id="333" r:id="rId80"/>
    <p:sldId id="391" r:id="rId81"/>
    <p:sldId id="337" r:id="rId82"/>
    <p:sldId id="425" r:id="rId83"/>
    <p:sldId id="402" r:id="rId84"/>
    <p:sldId id="401" r:id="rId85"/>
    <p:sldId id="400" r:id="rId86"/>
    <p:sldId id="399" r:id="rId87"/>
    <p:sldId id="398" r:id="rId88"/>
    <p:sldId id="338" r:id="rId89"/>
    <p:sldId id="420" r:id="rId90"/>
    <p:sldId id="336" r:id="rId91"/>
    <p:sldId id="340" r:id="rId92"/>
    <p:sldId id="426" r:id="rId93"/>
    <p:sldId id="408" r:id="rId94"/>
    <p:sldId id="407" r:id="rId95"/>
    <p:sldId id="434" r:id="rId96"/>
    <p:sldId id="406" r:id="rId97"/>
    <p:sldId id="405" r:id="rId98"/>
    <p:sldId id="404" r:id="rId99"/>
    <p:sldId id="342" r:id="rId100"/>
    <p:sldId id="409" r:id="rId101"/>
    <p:sldId id="343" r:id="rId102"/>
    <p:sldId id="427" r:id="rId103"/>
    <p:sldId id="414" r:id="rId104"/>
    <p:sldId id="413" r:id="rId105"/>
    <p:sldId id="412" r:id="rId106"/>
    <p:sldId id="411" r:id="rId107"/>
    <p:sldId id="410" r:id="rId108"/>
    <p:sldId id="421" r:id="rId109"/>
    <p:sldId id="422" r:id="rId110"/>
    <p:sldId id="344" r:id="rId111"/>
    <p:sldId id="415" r:id="rId112"/>
    <p:sldId id="345" r:id="rId113"/>
    <p:sldId id="346" r:id="rId114"/>
    <p:sldId id="416" r:id="rId115"/>
    <p:sldId id="347" r:id="rId116"/>
    <p:sldId id="271" r:id="rId117"/>
    <p:sldId id="272" r:id="rId118"/>
    <p:sldId id="281" r:id="rId119"/>
  </p:sldIdLst>
  <p:sldSz cx="12192000" cy="6858000"/>
  <p:notesSz cx="6858000" cy="9144000"/>
  <p:embeddedFontLst>
    <p:embeddedFont>
      <p:font typeface="Cambria Math" panose="02040503050406030204" pitchFamily="18" charset="0"/>
      <p:regular r:id="rId121"/>
    </p:embeddedFont>
    <p:embeddedFont>
      <p:font typeface="Alef" panose="020B0604020202020204" charset="-79"/>
      <p:regular r:id="rId122"/>
      <p:bold r:id="rId123"/>
    </p:embeddedFont>
    <p:embeddedFont>
      <p:font typeface="Calibri" panose="020F0502020204030204" pitchFamily="34"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0"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74"/>
  </p:normalViewPr>
  <p:slideViewPr>
    <p:cSldViewPr snapToGrid="0">
      <p:cViewPr>
        <p:scale>
          <a:sx n="75" d="100"/>
          <a:sy n="75" d="100"/>
        </p:scale>
        <p:origin x="1866" y="882"/>
      </p:cViewPr>
      <p:guideLst>
        <p:guide orient="horz" pos="2024"/>
        <p:guide pos="3863"/>
      </p:guideLst>
    </p:cSldViewPr>
  </p:slideViewPr>
  <p:notesTextViewPr>
    <p:cViewPr>
      <p:scale>
        <a:sx n="1" d="1"/>
        <a:sy n="1" d="1"/>
      </p:scale>
      <p:origin x="0" y="0"/>
    </p:cViewPr>
  </p:notesTextViewPr>
  <p:sorterViewPr>
    <p:cViewPr>
      <p:scale>
        <a:sx n="100" d="100"/>
        <a:sy n="100" d="100"/>
      </p:scale>
      <p:origin x="0" y="-12463"/>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6.fntdata"/><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2.fntdata"/><Relationship Id="rId13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33413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a:t>משך השקף: עד 5 דקות</a:t>
            </a:r>
            <a:endParaRPr/>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x-none"/>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116</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1348722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6564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207329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extLst>
      <p:ext uri="{BB962C8B-B14F-4D97-AF65-F5344CB8AC3E}">
        <p14:creationId xmlns:p14="http://schemas.microsoft.com/office/powerpoint/2010/main" val="254615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2024098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242028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extLst>
      <p:ext uri="{BB962C8B-B14F-4D97-AF65-F5344CB8AC3E}">
        <p14:creationId xmlns:p14="http://schemas.microsoft.com/office/powerpoint/2010/main" val="340532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4074574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1426706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108896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1625101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40</a:t>
            </a:fld>
            <a:endParaRPr/>
          </a:p>
        </p:txBody>
      </p:sp>
    </p:spTree>
    <p:extLst>
      <p:ext uri="{BB962C8B-B14F-4D97-AF65-F5344CB8AC3E}">
        <p14:creationId xmlns:p14="http://schemas.microsoft.com/office/powerpoint/2010/main" val="1691679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974945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42</a:t>
            </a:fld>
            <a:endParaRPr/>
          </a:p>
        </p:txBody>
      </p:sp>
    </p:spTree>
    <p:extLst>
      <p:ext uri="{BB962C8B-B14F-4D97-AF65-F5344CB8AC3E}">
        <p14:creationId xmlns:p14="http://schemas.microsoft.com/office/powerpoint/2010/main" val="490432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43</a:t>
            </a:fld>
            <a:endParaRPr/>
          </a:p>
        </p:txBody>
      </p:sp>
    </p:spTree>
    <p:extLst>
      <p:ext uri="{BB962C8B-B14F-4D97-AF65-F5344CB8AC3E}">
        <p14:creationId xmlns:p14="http://schemas.microsoft.com/office/powerpoint/2010/main" val="2617186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44</a:t>
            </a:fld>
            <a:endParaRPr/>
          </a:p>
        </p:txBody>
      </p:sp>
    </p:spTree>
    <p:extLst>
      <p:ext uri="{BB962C8B-B14F-4D97-AF65-F5344CB8AC3E}">
        <p14:creationId xmlns:p14="http://schemas.microsoft.com/office/powerpoint/2010/main" val="383255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2695674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46</a:t>
            </a:fld>
            <a:endParaRPr/>
          </a:p>
        </p:txBody>
      </p:sp>
    </p:spTree>
    <p:extLst>
      <p:ext uri="{BB962C8B-B14F-4D97-AF65-F5344CB8AC3E}">
        <p14:creationId xmlns:p14="http://schemas.microsoft.com/office/powerpoint/2010/main" val="2346128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2689038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48</a:t>
            </a:fld>
            <a:endParaRPr/>
          </a:p>
        </p:txBody>
      </p:sp>
    </p:spTree>
    <p:extLst>
      <p:ext uri="{BB962C8B-B14F-4D97-AF65-F5344CB8AC3E}">
        <p14:creationId xmlns:p14="http://schemas.microsoft.com/office/powerpoint/2010/main" val="3744066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49</a:t>
            </a:fld>
            <a:endParaRPr/>
          </a:p>
        </p:txBody>
      </p:sp>
    </p:spTree>
    <p:extLst>
      <p:ext uri="{BB962C8B-B14F-4D97-AF65-F5344CB8AC3E}">
        <p14:creationId xmlns:p14="http://schemas.microsoft.com/office/powerpoint/2010/main" val="2394688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50</a:t>
            </a:fld>
            <a:endParaRPr/>
          </a:p>
        </p:txBody>
      </p:sp>
    </p:spTree>
    <p:extLst>
      <p:ext uri="{BB962C8B-B14F-4D97-AF65-F5344CB8AC3E}">
        <p14:creationId xmlns:p14="http://schemas.microsoft.com/office/powerpoint/2010/main" val="4222784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3190752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2426799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53</a:t>
            </a:fld>
            <a:endParaRPr/>
          </a:p>
        </p:txBody>
      </p:sp>
    </p:spTree>
    <p:extLst>
      <p:ext uri="{BB962C8B-B14F-4D97-AF65-F5344CB8AC3E}">
        <p14:creationId xmlns:p14="http://schemas.microsoft.com/office/powerpoint/2010/main" val="2196367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55</a:t>
            </a:fld>
            <a:endParaRPr/>
          </a:p>
        </p:txBody>
      </p:sp>
    </p:spTree>
    <p:extLst>
      <p:ext uri="{BB962C8B-B14F-4D97-AF65-F5344CB8AC3E}">
        <p14:creationId xmlns:p14="http://schemas.microsoft.com/office/powerpoint/2010/main" val="2891342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56</a:t>
            </a:fld>
            <a:endParaRPr/>
          </a:p>
        </p:txBody>
      </p:sp>
    </p:spTree>
    <p:extLst>
      <p:ext uri="{BB962C8B-B14F-4D97-AF65-F5344CB8AC3E}">
        <p14:creationId xmlns:p14="http://schemas.microsoft.com/office/powerpoint/2010/main" val="798478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57</a:t>
            </a:fld>
            <a:endParaRPr/>
          </a:p>
        </p:txBody>
      </p:sp>
    </p:spTree>
    <p:extLst>
      <p:ext uri="{BB962C8B-B14F-4D97-AF65-F5344CB8AC3E}">
        <p14:creationId xmlns:p14="http://schemas.microsoft.com/office/powerpoint/2010/main" val="1588536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58</a:t>
            </a:fld>
            <a:endParaRPr/>
          </a:p>
        </p:txBody>
      </p:sp>
    </p:spTree>
    <p:extLst>
      <p:ext uri="{BB962C8B-B14F-4D97-AF65-F5344CB8AC3E}">
        <p14:creationId xmlns:p14="http://schemas.microsoft.com/office/powerpoint/2010/main" val="979605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59</a:t>
            </a:fld>
            <a:endParaRPr/>
          </a:p>
        </p:txBody>
      </p:sp>
    </p:spTree>
    <p:extLst>
      <p:ext uri="{BB962C8B-B14F-4D97-AF65-F5344CB8AC3E}">
        <p14:creationId xmlns:p14="http://schemas.microsoft.com/office/powerpoint/2010/main" val="3799534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60</a:t>
            </a:fld>
            <a:endParaRPr/>
          </a:p>
        </p:txBody>
      </p:sp>
    </p:spTree>
    <p:extLst>
      <p:ext uri="{BB962C8B-B14F-4D97-AF65-F5344CB8AC3E}">
        <p14:creationId xmlns:p14="http://schemas.microsoft.com/office/powerpoint/2010/main" val="978336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61</a:t>
            </a:fld>
            <a:endParaRPr/>
          </a:p>
        </p:txBody>
      </p:sp>
    </p:spTree>
    <p:extLst>
      <p:ext uri="{BB962C8B-B14F-4D97-AF65-F5344CB8AC3E}">
        <p14:creationId xmlns:p14="http://schemas.microsoft.com/office/powerpoint/2010/main" val="3793069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63</a:t>
            </a:fld>
            <a:endParaRPr/>
          </a:p>
        </p:txBody>
      </p:sp>
    </p:spTree>
    <p:extLst>
      <p:ext uri="{BB962C8B-B14F-4D97-AF65-F5344CB8AC3E}">
        <p14:creationId xmlns:p14="http://schemas.microsoft.com/office/powerpoint/2010/main" val="2017805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64</a:t>
            </a:fld>
            <a:endParaRPr/>
          </a:p>
        </p:txBody>
      </p:sp>
    </p:spTree>
    <p:extLst>
      <p:ext uri="{BB962C8B-B14F-4D97-AF65-F5344CB8AC3E}">
        <p14:creationId xmlns:p14="http://schemas.microsoft.com/office/powerpoint/2010/main" val="994954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65</a:t>
            </a:fld>
            <a:endParaRPr/>
          </a:p>
        </p:txBody>
      </p:sp>
    </p:spTree>
    <p:extLst>
      <p:ext uri="{BB962C8B-B14F-4D97-AF65-F5344CB8AC3E}">
        <p14:creationId xmlns:p14="http://schemas.microsoft.com/office/powerpoint/2010/main" val="222451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65117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66</a:t>
            </a:fld>
            <a:endParaRPr/>
          </a:p>
        </p:txBody>
      </p:sp>
    </p:spTree>
    <p:extLst>
      <p:ext uri="{BB962C8B-B14F-4D97-AF65-F5344CB8AC3E}">
        <p14:creationId xmlns:p14="http://schemas.microsoft.com/office/powerpoint/2010/main" val="2973540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67</a:t>
            </a:fld>
            <a:endParaRPr/>
          </a:p>
        </p:txBody>
      </p:sp>
    </p:spTree>
    <p:extLst>
      <p:ext uri="{BB962C8B-B14F-4D97-AF65-F5344CB8AC3E}">
        <p14:creationId xmlns:p14="http://schemas.microsoft.com/office/powerpoint/2010/main" val="2865143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68</a:t>
            </a:fld>
            <a:endParaRPr/>
          </a:p>
        </p:txBody>
      </p:sp>
    </p:spTree>
    <p:extLst>
      <p:ext uri="{BB962C8B-B14F-4D97-AF65-F5344CB8AC3E}">
        <p14:creationId xmlns:p14="http://schemas.microsoft.com/office/powerpoint/2010/main" val="275108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69</a:t>
            </a:fld>
            <a:endParaRPr/>
          </a:p>
        </p:txBody>
      </p:sp>
    </p:spTree>
    <p:extLst>
      <p:ext uri="{BB962C8B-B14F-4D97-AF65-F5344CB8AC3E}">
        <p14:creationId xmlns:p14="http://schemas.microsoft.com/office/powerpoint/2010/main" val="1349663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70</a:t>
            </a:fld>
            <a:endParaRPr/>
          </a:p>
        </p:txBody>
      </p:sp>
    </p:spTree>
    <p:extLst>
      <p:ext uri="{BB962C8B-B14F-4D97-AF65-F5344CB8AC3E}">
        <p14:creationId xmlns:p14="http://schemas.microsoft.com/office/powerpoint/2010/main" val="1792241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71</a:t>
            </a:fld>
            <a:endParaRPr/>
          </a:p>
        </p:txBody>
      </p:sp>
    </p:spTree>
    <p:extLst>
      <p:ext uri="{BB962C8B-B14F-4D97-AF65-F5344CB8AC3E}">
        <p14:creationId xmlns:p14="http://schemas.microsoft.com/office/powerpoint/2010/main" val="1927199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72</a:t>
            </a:fld>
            <a:endParaRPr/>
          </a:p>
        </p:txBody>
      </p:sp>
    </p:spTree>
    <p:extLst>
      <p:ext uri="{BB962C8B-B14F-4D97-AF65-F5344CB8AC3E}">
        <p14:creationId xmlns:p14="http://schemas.microsoft.com/office/powerpoint/2010/main" val="3585448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73</a:t>
            </a:fld>
            <a:endParaRPr/>
          </a:p>
        </p:txBody>
      </p:sp>
    </p:spTree>
    <p:extLst>
      <p:ext uri="{BB962C8B-B14F-4D97-AF65-F5344CB8AC3E}">
        <p14:creationId xmlns:p14="http://schemas.microsoft.com/office/powerpoint/2010/main" val="1055904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74</a:t>
            </a:fld>
            <a:endParaRPr/>
          </a:p>
        </p:txBody>
      </p:sp>
    </p:spTree>
    <p:extLst>
      <p:ext uri="{BB962C8B-B14F-4D97-AF65-F5344CB8AC3E}">
        <p14:creationId xmlns:p14="http://schemas.microsoft.com/office/powerpoint/2010/main" val="18266785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75</a:t>
            </a:fld>
            <a:endParaRPr/>
          </a:p>
        </p:txBody>
      </p:sp>
    </p:spTree>
    <p:extLst>
      <p:ext uri="{BB962C8B-B14F-4D97-AF65-F5344CB8AC3E}">
        <p14:creationId xmlns:p14="http://schemas.microsoft.com/office/powerpoint/2010/main" val="122350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1403637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76</a:t>
            </a:fld>
            <a:endParaRPr/>
          </a:p>
        </p:txBody>
      </p:sp>
    </p:spTree>
    <p:extLst>
      <p:ext uri="{BB962C8B-B14F-4D97-AF65-F5344CB8AC3E}">
        <p14:creationId xmlns:p14="http://schemas.microsoft.com/office/powerpoint/2010/main" val="2633839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77</a:t>
            </a:fld>
            <a:endParaRPr/>
          </a:p>
        </p:txBody>
      </p:sp>
    </p:spTree>
    <p:extLst>
      <p:ext uri="{BB962C8B-B14F-4D97-AF65-F5344CB8AC3E}">
        <p14:creationId xmlns:p14="http://schemas.microsoft.com/office/powerpoint/2010/main" val="3373046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78</a:t>
            </a:fld>
            <a:endParaRPr/>
          </a:p>
        </p:txBody>
      </p:sp>
    </p:spTree>
    <p:extLst>
      <p:ext uri="{BB962C8B-B14F-4D97-AF65-F5344CB8AC3E}">
        <p14:creationId xmlns:p14="http://schemas.microsoft.com/office/powerpoint/2010/main" val="4261272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79</a:t>
            </a:fld>
            <a:endParaRPr/>
          </a:p>
        </p:txBody>
      </p:sp>
    </p:spTree>
    <p:extLst>
      <p:ext uri="{BB962C8B-B14F-4D97-AF65-F5344CB8AC3E}">
        <p14:creationId xmlns:p14="http://schemas.microsoft.com/office/powerpoint/2010/main" val="322721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80</a:t>
            </a:fld>
            <a:endParaRPr/>
          </a:p>
        </p:txBody>
      </p:sp>
    </p:spTree>
    <p:extLst>
      <p:ext uri="{BB962C8B-B14F-4D97-AF65-F5344CB8AC3E}">
        <p14:creationId xmlns:p14="http://schemas.microsoft.com/office/powerpoint/2010/main" val="2046722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81</a:t>
            </a:fld>
            <a:endParaRPr/>
          </a:p>
        </p:txBody>
      </p:sp>
    </p:spTree>
    <p:extLst>
      <p:ext uri="{BB962C8B-B14F-4D97-AF65-F5344CB8AC3E}">
        <p14:creationId xmlns:p14="http://schemas.microsoft.com/office/powerpoint/2010/main" val="6260380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82</a:t>
            </a:fld>
            <a:endParaRPr/>
          </a:p>
        </p:txBody>
      </p:sp>
    </p:spTree>
    <p:extLst>
      <p:ext uri="{BB962C8B-B14F-4D97-AF65-F5344CB8AC3E}">
        <p14:creationId xmlns:p14="http://schemas.microsoft.com/office/powerpoint/2010/main" val="4150284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83</a:t>
            </a:fld>
            <a:endParaRPr/>
          </a:p>
        </p:txBody>
      </p:sp>
    </p:spTree>
    <p:extLst>
      <p:ext uri="{BB962C8B-B14F-4D97-AF65-F5344CB8AC3E}">
        <p14:creationId xmlns:p14="http://schemas.microsoft.com/office/powerpoint/2010/main" val="1688129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84</a:t>
            </a:fld>
            <a:endParaRPr/>
          </a:p>
        </p:txBody>
      </p:sp>
    </p:spTree>
    <p:extLst>
      <p:ext uri="{BB962C8B-B14F-4D97-AF65-F5344CB8AC3E}">
        <p14:creationId xmlns:p14="http://schemas.microsoft.com/office/powerpoint/2010/main" val="3236907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85</a:t>
            </a:fld>
            <a:endParaRPr/>
          </a:p>
        </p:txBody>
      </p:sp>
    </p:spTree>
    <p:extLst>
      <p:ext uri="{BB962C8B-B14F-4D97-AF65-F5344CB8AC3E}">
        <p14:creationId xmlns:p14="http://schemas.microsoft.com/office/powerpoint/2010/main" val="581159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a:p>
          <a:p>
            <a:pPr marL="0" lvl="0" indent="0" algn="r" rtl="1">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a:p>
          <a:p>
            <a:pPr marL="0" lvl="0" indent="0" algn="l" rtl="0">
              <a:spcBef>
                <a:spcPts val="0"/>
              </a:spcBef>
              <a:spcAft>
                <a:spcPts val="0"/>
              </a:spcAft>
              <a:buClr>
                <a:schemeClr val="dk1"/>
              </a:buClr>
              <a:buSzPts val="1200"/>
              <a:buFont typeface="Calibri"/>
              <a:buNone/>
            </a:pPr>
            <a:endParaRPr/>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6490392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86</a:t>
            </a:fld>
            <a:endParaRPr/>
          </a:p>
        </p:txBody>
      </p:sp>
    </p:spTree>
    <p:extLst>
      <p:ext uri="{BB962C8B-B14F-4D97-AF65-F5344CB8AC3E}">
        <p14:creationId xmlns:p14="http://schemas.microsoft.com/office/powerpoint/2010/main" val="19701346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87</a:t>
            </a:fld>
            <a:endParaRPr/>
          </a:p>
        </p:txBody>
      </p:sp>
    </p:spTree>
    <p:extLst>
      <p:ext uri="{BB962C8B-B14F-4D97-AF65-F5344CB8AC3E}">
        <p14:creationId xmlns:p14="http://schemas.microsoft.com/office/powerpoint/2010/main" val="37428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88</a:t>
            </a:fld>
            <a:endParaRPr/>
          </a:p>
        </p:txBody>
      </p:sp>
    </p:spTree>
    <p:extLst>
      <p:ext uri="{BB962C8B-B14F-4D97-AF65-F5344CB8AC3E}">
        <p14:creationId xmlns:p14="http://schemas.microsoft.com/office/powerpoint/2010/main" val="26978753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89</a:t>
            </a:fld>
            <a:endParaRPr/>
          </a:p>
        </p:txBody>
      </p:sp>
    </p:spTree>
    <p:extLst>
      <p:ext uri="{BB962C8B-B14F-4D97-AF65-F5344CB8AC3E}">
        <p14:creationId xmlns:p14="http://schemas.microsoft.com/office/powerpoint/2010/main" val="4382665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90</a:t>
            </a:fld>
            <a:endParaRPr/>
          </a:p>
        </p:txBody>
      </p:sp>
    </p:spTree>
    <p:extLst>
      <p:ext uri="{BB962C8B-B14F-4D97-AF65-F5344CB8AC3E}">
        <p14:creationId xmlns:p14="http://schemas.microsoft.com/office/powerpoint/2010/main" val="21851195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91</a:t>
            </a:fld>
            <a:endParaRPr/>
          </a:p>
        </p:txBody>
      </p:sp>
    </p:spTree>
    <p:extLst>
      <p:ext uri="{BB962C8B-B14F-4D97-AF65-F5344CB8AC3E}">
        <p14:creationId xmlns:p14="http://schemas.microsoft.com/office/powerpoint/2010/main" val="6970616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92</a:t>
            </a:fld>
            <a:endParaRPr/>
          </a:p>
        </p:txBody>
      </p:sp>
    </p:spTree>
    <p:extLst>
      <p:ext uri="{BB962C8B-B14F-4D97-AF65-F5344CB8AC3E}">
        <p14:creationId xmlns:p14="http://schemas.microsoft.com/office/powerpoint/2010/main" val="1269940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93</a:t>
            </a:fld>
            <a:endParaRPr/>
          </a:p>
        </p:txBody>
      </p:sp>
    </p:spTree>
    <p:extLst>
      <p:ext uri="{BB962C8B-B14F-4D97-AF65-F5344CB8AC3E}">
        <p14:creationId xmlns:p14="http://schemas.microsoft.com/office/powerpoint/2010/main" val="31707508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94</a:t>
            </a:fld>
            <a:endParaRPr/>
          </a:p>
        </p:txBody>
      </p:sp>
    </p:spTree>
    <p:extLst>
      <p:ext uri="{BB962C8B-B14F-4D97-AF65-F5344CB8AC3E}">
        <p14:creationId xmlns:p14="http://schemas.microsoft.com/office/powerpoint/2010/main" val="3013671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95</a:t>
            </a:fld>
            <a:endParaRPr/>
          </a:p>
        </p:txBody>
      </p:sp>
    </p:spTree>
    <p:extLst>
      <p:ext uri="{BB962C8B-B14F-4D97-AF65-F5344CB8AC3E}">
        <p14:creationId xmlns:p14="http://schemas.microsoft.com/office/powerpoint/2010/main" val="247811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96</a:t>
            </a:fld>
            <a:endParaRPr/>
          </a:p>
        </p:txBody>
      </p:sp>
    </p:spTree>
    <p:extLst>
      <p:ext uri="{BB962C8B-B14F-4D97-AF65-F5344CB8AC3E}">
        <p14:creationId xmlns:p14="http://schemas.microsoft.com/office/powerpoint/2010/main" val="42403532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97</a:t>
            </a:fld>
            <a:endParaRPr/>
          </a:p>
        </p:txBody>
      </p:sp>
    </p:spTree>
    <p:extLst>
      <p:ext uri="{BB962C8B-B14F-4D97-AF65-F5344CB8AC3E}">
        <p14:creationId xmlns:p14="http://schemas.microsoft.com/office/powerpoint/2010/main" val="12896367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98</a:t>
            </a:fld>
            <a:endParaRPr/>
          </a:p>
        </p:txBody>
      </p:sp>
    </p:spTree>
    <p:extLst>
      <p:ext uri="{BB962C8B-B14F-4D97-AF65-F5344CB8AC3E}">
        <p14:creationId xmlns:p14="http://schemas.microsoft.com/office/powerpoint/2010/main" val="9481419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99</a:t>
            </a:fld>
            <a:endParaRPr/>
          </a:p>
        </p:txBody>
      </p:sp>
    </p:spTree>
    <p:extLst>
      <p:ext uri="{BB962C8B-B14F-4D97-AF65-F5344CB8AC3E}">
        <p14:creationId xmlns:p14="http://schemas.microsoft.com/office/powerpoint/2010/main" val="3337479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100</a:t>
            </a:fld>
            <a:endParaRPr/>
          </a:p>
        </p:txBody>
      </p:sp>
    </p:spTree>
    <p:extLst>
      <p:ext uri="{BB962C8B-B14F-4D97-AF65-F5344CB8AC3E}">
        <p14:creationId xmlns:p14="http://schemas.microsoft.com/office/powerpoint/2010/main" val="10861938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101</a:t>
            </a:fld>
            <a:endParaRPr/>
          </a:p>
        </p:txBody>
      </p:sp>
    </p:spTree>
    <p:extLst>
      <p:ext uri="{BB962C8B-B14F-4D97-AF65-F5344CB8AC3E}">
        <p14:creationId xmlns:p14="http://schemas.microsoft.com/office/powerpoint/2010/main" val="3151227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102</a:t>
            </a:fld>
            <a:endParaRPr/>
          </a:p>
        </p:txBody>
      </p:sp>
    </p:spTree>
    <p:extLst>
      <p:ext uri="{BB962C8B-B14F-4D97-AF65-F5344CB8AC3E}">
        <p14:creationId xmlns:p14="http://schemas.microsoft.com/office/powerpoint/2010/main" val="71123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103</a:t>
            </a:fld>
            <a:endParaRPr/>
          </a:p>
        </p:txBody>
      </p:sp>
    </p:spTree>
    <p:extLst>
      <p:ext uri="{BB962C8B-B14F-4D97-AF65-F5344CB8AC3E}">
        <p14:creationId xmlns:p14="http://schemas.microsoft.com/office/powerpoint/2010/main" val="35058078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104</a:t>
            </a:fld>
            <a:endParaRPr/>
          </a:p>
        </p:txBody>
      </p:sp>
    </p:spTree>
    <p:extLst>
      <p:ext uri="{BB962C8B-B14F-4D97-AF65-F5344CB8AC3E}">
        <p14:creationId xmlns:p14="http://schemas.microsoft.com/office/powerpoint/2010/main" val="153282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105</a:t>
            </a:fld>
            <a:endParaRPr/>
          </a:p>
        </p:txBody>
      </p:sp>
    </p:spTree>
    <p:extLst>
      <p:ext uri="{BB962C8B-B14F-4D97-AF65-F5344CB8AC3E}">
        <p14:creationId xmlns:p14="http://schemas.microsoft.com/office/powerpoint/2010/main" val="127203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106</a:t>
            </a:fld>
            <a:endParaRPr/>
          </a:p>
        </p:txBody>
      </p:sp>
    </p:spTree>
    <p:extLst>
      <p:ext uri="{BB962C8B-B14F-4D97-AF65-F5344CB8AC3E}">
        <p14:creationId xmlns:p14="http://schemas.microsoft.com/office/powerpoint/2010/main" val="39828579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107</a:t>
            </a:fld>
            <a:endParaRPr/>
          </a:p>
        </p:txBody>
      </p:sp>
    </p:spTree>
    <p:extLst>
      <p:ext uri="{BB962C8B-B14F-4D97-AF65-F5344CB8AC3E}">
        <p14:creationId xmlns:p14="http://schemas.microsoft.com/office/powerpoint/2010/main" val="35422031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108</a:t>
            </a:fld>
            <a:endParaRPr/>
          </a:p>
        </p:txBody>
      </p:sp>
    </p:spTree>
    <p:extLst>
      <p:ext uri="{BB962C8B-B14F-4D97-AF65-F5344CB8AC3E}">
        <p14:creationId xmlns:p14="http://schemas.microsoft.com/office/powerpoint/2010/main" val="42937079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109</a:t>
            </a:fld>
            <a:endParaRPr/>
          </a:p>
        </p:txBody>
      </p:sp>
    </p:spTree>
    <p:extLst>
      <p:ext uri="{BB962C8B-B14F-4D97-AF65-F5344CB8AC3E}">
        <p14:creationId xmlns:p14="http://schemas.microsoft.com/office/powerpoint/2010/main" val="38981500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110</a:t>
            </a:fld>
            <a:endParaRPr/>
          </a:p>
        </p:txBody>
      </p:sp>
    </p:spTree>
    <p:extLst>
      <p:ext uri="{BB962C8B-B14F-4D97-AF65-F5344CB8AC3E}">
        <p14:creationId xmlns:p14="http://schemas.microsoft.com/office/powerpoint/2010/main" val="18848189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111</a:t>
            </a:fld>
            <a:endParaRPr/>
          </a:p>
        </p:txBody>
      </p:sp>
    </p:spTree>
    <p:extLst>
      <p:ext uri="{BB962C8B-B14F-4D97-AF65-F5344CB8AC3E}">
        <p14:creationId xmlns:p14="http://schemas.microsoft.com/office/powerpoint/2010/main" val="4039775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112</a:t>
            </a:fld>
            <a:endParaRPr/>
          </a:p>
        </p:txBody>
      </p:sp>
    </p:spTree>
    <p:extLst>
      <p:ext uri="{BB962C8B-B14F-4D97-AF65-F5344CB8AC3E}">
        <p14:creationId xmlns:p14="http://schemas.microsoft.com/office/powerpoint/2010/main" val="34280466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113</a:t>
            </a:fld>
            <a:endParaRPr/>
          </a:p>
        </p:txBody>
      </p:sp>
    </p:spTree>
    <p:extLst>
      <p:ext uri="{BB962C8B-B14F-4D97-AF65-F5344CB8AC3E}">
        <p14:creationId xmlns:p14="http://schemas.microsoft.com/office/powerpoint/2010/main" val="39397286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114</a:t>
            </a:fld>
            <a:endParaRPr/>
          </a:p>
        </p:txBody>
      </p:sp>
    </p:spTree>
    <p:extLst>
      <p:ext uri="{BB962C8B-B14F-4D97-AF65-F5344CB8AC3E}">
        <p14:creationId xmlns:p14="http://schemas.microsoft.com/office/powerpoint/2010/main" val="21896346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דקות</a:t>
            </a:r>
            <a:endParaRPr b="0"/>
          </a:p>
          <a:p>
            <a:pPr marL="0" lvl="0" indent="0" algn="r" rtl="1">
              <a:spcBef>
                <a:spcPts val="0"/>
              </a:spcBef>
              <a:spcAft>
                <a:spcPts val="0"/>
              </a:spcAft>
              <a:buClr>
                <a:schemeClr val="dk1"/>
              </a:buClr>
              <a:buSzPts val="1200"/>
              <a:buFont typeface="Calibri"/>
              <a:buNone/>
            </a:pPr>
            <a:endParaRPr b="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a:p>
          <a:p>
            <a:pPr marL="0" lvl="0" indent="0" algn="r" rtl="1">
              <a:spcBef>
                <a:spcPts val="0"/>
              </a:spcBef>
              <a:spcAft>
                <a:spcPts val="0"/>
              </a:spcAft>
              <a:buClr>
                <a:schemeClr val="dk1"/>
              </a:buClr>
              <a:buSzPts val="1200"/>
              <a:buFont typeface="Calibri"/>
              <a:buNone/>
            </a:pPr>
            <a:endParaRPr b="1"/>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115</a:t>
            </a:fld>
            <a:endParaRPr/>
          </a:p>
        </p:txBody>
      </p:sp>
    </p:spTree>
    <p:extLst>
      <p:ext uri="{BB962C8B-B14F-4D97-AF65-F5344CB8AC3E}">
        <p14:creationId xmlns:p14="http://schemas.microsoft.com/office/powerpoint/2010/main" val="2348375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01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331.png"/></Relationships>
</file>

<file path=ppt/slides/_rels/slide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331.png"/><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330.png"/><Relationship Id="rId4" Type="http://schemas.openxmlformats.org/officeDocument/2006/relationships/image" Target="../media/image23.png"/></Relationships>
</file>

<file path=ppt/slides/_rels/slide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33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23.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notesSlide" Target="../notesSlides/notesSlide9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500.png"/></Relationships>
</file>

<file path=ppt/slides/_rels/slide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500.png"/></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53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11.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11.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1.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11.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30.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0.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0.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10.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60.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60.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notesSlide" Target="../notesSlides/notesSlide74.xml"/><Relationship Id="rId9" Type="http://schemas.openxmlformats.org/officeDocument/2006/relationships/image" Target="../media/image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3.png"/></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a:t>שיעור מתמטיקה לכיתה ד'</a:t>
            </a:r>
          </a:p>
          <a:p>
            <a:pPr lvl="0"/>
            <a:endParaRPr lang="he-IL" dirty="0"/>
          </a:p>
        </p:txBody>
      </p:sp>
      <p:sp>
        <p:nvSpPr>
          <p:cNvPr id="239" name="Google Shape;239;p5"/>
          <p:cNvSpPr txBox="1">
            <a:spLocks noGrp="1"/>
          </p:cNvSpPr>
          <p:nvPr>
            <p:ph type="body" sz="quarter" idx="13"/>
          </p:nvPr>
        </p:nvSpPr>
        <p:spPr/>
        <p:txBody>
          <a:bodyPr>
            <a:normAutofit fontScale="85000" lnSpcReduction="10000"/>
          </a:bodyPr>
          <a:lstStyle/>
          <a:p>
            <a:pPr lvl="0"/>
            <a:r>
              <a:rPr lang="he-IL" dirty="0"/>
              <a:t>נושא השיעור: </a:t>
            </a:r>
            <a:r>
              <a:rPr lang="he-IL" dirty="0" err="1"/>
              <a:t>אמדן</a:t>
            </a:r>
            <a:r>
              <a:rPr lang="he-IL" dirty="0"/>
              <a:t> ועיגול מספרים- חלק א' </a:t>
            </a:r>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רותם </a:t>
            </a:r>
            <a:r>
              <a:rPr lang="he-IL" dirty="0" err="1">
                <a:sym typeface="Calibri"/>
              </a:rPr>
              <a:t>סיקולר</a:t>
            </a:r>
            <a:r>
              <a:rPr lang="he-IL" dirty="0">
                <a:sym typeface="Calibri"/>
              </a:rPr>
              <a:t> מסה</a:t>
            </a: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fontScale="77500" lnSpcReduction="2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בדפי כתיבה, כלי כתיבה וצבעים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2266030"/>
            <a:ext cx="9857035" cy="4585871"/>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כדי לענות על שאלות בקירוב, רצוי להיעזר </a:t>
            </a:r>
            <a:r>
              <a:rPr lang="he-IL" sz="3200" b="1" dirty="0">
                <a:solidFill>
                  <a:srgbClr val="FF0000"/>
                </a:solidFill>
                <a:latin typeface="Arial" panose="020B0604020202020204" pitchFamily="34" charset="0"/>
                <a:cs typeface="Arial" panose="020B0604020202020204" pitchFamily="34" charset="0"/>
              </a:rPr>
              <a:t>בעוגן</a:t>
            </a:r>
            <a:r>
              <a:rPr lang="he-IL" sz="3200" b="1" dirty="0">
                <a:solidFill>
                  <a:schemeClr val="tx1"/>
                </a:solidFill>
                <a:latin typeface="Arial" panose="020B0604020202020204" pitchFamily="34" charset="0"/>
                <a:cs typeface="Arial" panose="020B0604020202020204" pitchFamily="34" charset="0"/>
              </a:rPr>
              <a:t>.</a:t>
            </a:r>
          </a:p>
          <a:p>
            <a:pPr algn="ctr" rtl="1"/>
            <a:endParaRPr lang="he-IL" sz="3200" b="1" dirty="0">
              <a:solidFill>
                <a:schemeClr val="tx1"/>
              </a:solidFill>
              <a:latin typeface="Arial" panose="020B0604020202020204" pitchFamily="34" charset="0"/>
              <a:cs typeface="Arial" panose="020B0604020202020204" pitchFamily="34" charset="0"/>
            </a:endParaRPr>
          </a:p>
          <a:p>
            <a:pPr algn="ctr" rtl="1"/>
            <a:r>
              <a:rPr lang="he-IL" sz="3200" b="1" dirty="0">
                <a:solidFill>
                  <a:schemeClr val="tx1"/>
                </a:solidFill>
                <a:latin typeface="Arial" panose="020B0604020202020204" pitchFamily="34" charset="0"/>
                <a:cs typeface="Arial" panose="020B0604020202020204" pitchFamily="34" charset="0"/>
              </a:rPr>
              <a:t>כלומר, עובדה או פרט מידע שאנחנו בטוחים לגביו.</a:t>
            </a:r>
          </a:p>
          <a:p>
            <a:pPr algn="ctr" rtl="1"/>
            <a:endParaRPr lang="he-IL" sz="3200" b="1" dirty="0">
              <a:solidFill>
                <a:srgbClr val="FF0000"/>
              </a:solidFill>
              <a:latin typeface="Arial" panose="020B0604020202020204" pitchFamily="34" charset="0"/>
              <a:cs typeface="Arial" panose="020B0604020202020204" pitchFamily="34" charset="0"/>
            </a:endParaRP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pic>
        <p:nvPicPr>
          <p:cNvPr id="5124" name="Picture 4" descr="עוגן שחור - קעקועים שחורים | Tattootopia"/>
          <p:cNvPicPr>
            <a:picLocks noChangeAspect="1" noChangeArrowheads="1"/>
          </p:cNvPicPr>
          <p:nvPr/>
        </p:nvPicPr>
        <p:blipFill rotWithShape="1">
          <a:blip r:embed="rId2">
            <a:extLst>
              <a:ext uri="{28A0092B-C50C-407E-A947-70E740481C1C}">
                <a14:useLocalDpi xmlns:a14="http://schemas.microsoft.com/office/drawing/2010/main" val="0"/>
              </a:ext>
            </a:extLst>
          </a:blip>
          <a:srcRect l="20911" t="10791" r="20636" b="10432"/>
          <a:stretch/>
        </p:blipFill>
        <p:spPr bwMode="auto">
          <a:xfrm rot="21112510">
            <a:off x="297908" y="2912699"/>
            <a:ext cx="2381693" cy="320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4399584" y="2203752"/>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xmlns:a14="http://schemas.microsoft.com/office/drawing/2010/main" xmlns="" id="{25B17982-49B8-4EF4-898A-6091B5D0A373}"/>
                  </a:ext>
                </a:extLst>
              </p:cNvPr>
              <p:cNvSpPr txBox="1">
                <a:spLocks noRot="1" noChangeAspect="1" noMove="1" noResize="1" noEditPoints="1" noAdjustHandles="1" noChangeArrowheads="1" noChangeShapeType="1" noTextEdit="1"/>
              </p:cNvSpPr>
              <p:nvPr/>
            </p:nvSpPr>
            <p:spPr>
              <a:xfrm>
                <a:off x="4399584" y="2203752"/>
                <a:ext cx="3021734" cy="707886"/>
              </a:xfrm>
              <a:prstGeom prst="rect">
                <a:avLst/>
              </a:prstGeom>
              <a:blipFill rotWithShape="1">
                <a:blip r:embed="rId4"/>
                <a:stretch>
                  <a:fillRect/>
                </a:stretch>
              </a:blipFill>
            </p:spPr>
            <p:txBody>
              <a:bodyPr/>
              <a:lstStyle/>
              <a:p>
                <a:r>
                  <a:rPr lang="he-IL">
                    <a:noFill/>
                  </a:rPr>
                  <a:t> </a:t>
                </a:r>
              </a:p>
            </p:txBody>
          </p:sp>
        </mc:Fallback>
      </mc:AlternateContent>
      <p:grpSp>
        <p:nvGrpSpPr>
          <p:cNvPr id="2" name="קבוצה 1">
            <a:extLst>
              <a:ext uri="{FF2B5EF4-FFF2-40B4-BE49-F238E27FC236}">
                <a16:creationId xmlns:a16="http://schemas.microsoft.com/office/drawing/2014/main" id="{CA1F8F8D-FA5F-4688-8D38-6CEA1C618F37}"/>
              </a:ext>
            </a:extLst>
          </p:cNvPr>
          <p:cNvGrpSpPr/>
          <p:nvPr/>
        </p:nvGrpSpPr>
        <p:grpSpPr>
          <a:xfrm>
            <a:off x="1996396" y="3451495"/>
            <a:ext cx="8677852" cy="1055081"/>
            <a:chOff x="1961791" y="4681393"/>
            <a:chExt cx="8677852" cy="1055081"/>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3562726" y="5090143"/>
              <a:ext cx="1507577" cy="646331"/>
            </a:xfrm>
            <a:prstGeom prst="rect">
              <a:avLst/>
            </a:prstGeom>
            <a:noFill/>
          </p:spPr>
          <p:txBody>
            <a:bodyPr wrap="square" rtlCol="1">
              <a:spAutoFit/>
            </a:bodyPr>
            <a:lstStyle/>
            <a:p>
              <a:r>
                <a:rPr lang="en-US" sz="3600" dirty="0"/>
                <a:t>525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974218" y="5018238"/>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035232"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grpSp>
      <p:sp>
        <p:nvSpPr>
          <p:cNvPr id="14" name="תיבת טקסט 13">
            <a:extLst>
              <a:ext uri="{FF2B5EF4-FFF2-40B4-BE49-F238E27FC236}">
                <a16:creationId xmlns:a16="http://schemas.microsoft.com/office/drawing/2014/main" id="{E549638F-82D8-4721-AE10-6D7A1912BD0D}"/>
              </a:ext>
            </a:extLst>
          </p:cNvPr>
          <p:cNvSpPr txBox="1"/>
          <p:nvPr/>
        </p:nvSpPr>
        <p:spPr>
          <a:xfrm>
            <a:off x="951036" y="4967821"/>
            <a:ext cx="10239555" cy="954107"/>
          </a:xfrm>
          <a:prstGeom prst="rect">
            <a:avLst/>
          </a:prstGeom>
          <a:noFill/>
        </p:spPr>
        <p:txBody>
          <a:bodyPr wrap="square" rtlCol="1">
            <a:spAutoFit/>
          </a:bodyPr>
          <a:lstStyle/>
          <a:p>
            <a:pPr algn="r"/>
            <a:r>
              <a:rPr lang="he-IL" sz="2800" dirty="0"/>
              <a:t>בעיגול המספר </a:t>
            </a:r>
            <a:r>
              <a:rPr lang="he-IL" sz="2800" dirty="0">
                <a:solidFill>
                  <a:srgbClr val="FF0000"/>
                </a:solidFill>
              </a:rPr>
              <a:t>525</a:t>
            </a:r>
            <a:r>
              <a:rPr lang="he-IL" sz="2800" dirty="0"/>
              <a:t> למאות מיקמנו אותו ברצף המספרים בין </a:t>
            </a:r>
            <a:r>
              <a:rPr lang="he-IL" sz="2800" dirty="0">
                <a:solidFill>
                  <a:srgbClr val="FF0000"/>
                </a:solidFill>
              </a:rPr>
              <a:t>500</a:t>
            </a:r>
            <a:r>
              <a:rPr lang="he-IL" sz="2800" dirty="0"/>
              <a:t> </a:t>
            </a:r>
            <a:r>
              <a:rPr lang="he-IL" sz="2800" dirty="0">
                <a:solidFill>
                  <a:schemeClr val="tx1"/>
                </a:solidFill>
              </a:rPr>
              <a:t>ו-</a:t>
            </a:r>
            <a:r>
              <a:rPr lang="he-IL" sz="2800" dirty="0">
                <a:solidFill>
                  <a:srgbClr val="FF0000"/>
                </a:solidFill>
              </a:rPr>
              <a:t>600</a:t>
            </a:r>
          </a:p>
          <a:p>
            <a:pPr algn="r"/>
            <a:r>
              <a:rPr lang="he-IL" sz="2800" dirty="0"/>
              <a:t>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525</a:t>
            </a:r>
            <a:r>
              <a:rPr lang="he-IL" sz="2800" dirty="0"/>
              <a:t> במספר </a:t>
            </a:r>
            <a:r>
              <a:rPr lang="he-IL" sz="2800" dirty="0">
                <a:solidFill>
                  <a:srgbClr val="FF0000"/>
                </a:solidFill>
              </a:rPr>
              <a:t>500</a:t>
            </a:r>
            <a:r>
              <a:rPr lang="he-IL" sz="2800" dirty="0"/>
              <a:t>. </a:t>
            </a:r>
          </a:p>
        </p:txBody>
      </p:sp>
      <p:sp>
        <p:nvSpPr>
          <p:cNvPr id="3" name="תיבת טקסט 14">
            <a:extLst>
              <a:ext uri="{FF2B5EF4-FFF2-40B4-BE49-F238E27FC236}">
                <a16:creationId xmlns:a16="http://schemas.microsoft.com/office/drawing/2014/main" id="{D079F599-9236-4FE7-8499-6F50D87EDC66}"/>
              </a:ext>
            </a:extLst>
          </p:cNvPr>
          <p:cNvSpPr txBox="1"/>
          <p:nvPr/>
        </p:nvSpPr>
        <p:spPr>
          <a:xfrm>
            <a:off x="5422943" y="3819805"/>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16415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למאות בעזרת שימוש בישר המספרים   </a:t>
            </a: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0199FD4D-DDBC-4EEA-87B6-11AC4E768B60}"/>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0199FD4D-DDBC-4EEA-87B6-11AC4E768B60}"/>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4"/>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91906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0199FD4D-DDBC-4EEA-87B6-11AC4E768B60}"/>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0199FD4D-DDBC-4EEA-87B6-11AC4E768B60}"/>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434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688386" y="4515028"/>
            <a:ext cx="1538056" cy="646331"/>
          </a:xfrm>
          <a:prstGeom prst="rect">
            <a:avLst/>
          </a:prstGeom>
          <a:noFill/>
        </p:spPr>
        <p:txBody>
          <a:bodyPr wrap="square" rtlCol="1">
            <a:spAutoFit/>
          </a:bodyPr>
          <a:lstStyle/>
          <a:p>
            <a:r>
              <a:rPr lang="en-US" sz="3600" dirty="0"/>
              <a:t>1,900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C77D48F3-F79E-48B6-AD2F-B96ACC2696B1}"/>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C77D48F3-F79E-48B6-AD2F-B96ACC2696B1}"/>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74670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688386" y="4515028"/>
            <a:ext cx="1538056" cy="646331"/>
          </a:xfrm>
          <a:prstGeom prst="rect">
            <a:avLst/>
          </a:prstGeom>
          <a:noFill/>
        </p:spPr>
        <p:txBody>
          <a:bodyPr wrap="square" rtlCol="1">
            <a:spAutoFit/>
          </a:bodyPr>
          <a:lstStyle/>
          <a:p>
            <a:r>
              <a:rPr lang="en-US" sz="3600" dirty="0"/>
              <a:t>1,900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p:sp>
        <p:nvSpPr>
          <p:cNvPr id="21" name="תיבת טקסט 14">
            <a:extLst>
              <a:ext uri="{FF2B5EF4-FFF2-40B4-BE49-F238E27FC236}">
                <a16:creationId xmlns:a16="http://schemas.microsoft.com/office/drawing/2014/main" id="{BAA9FA3C-7036-4B1E-A6DD-D4796B76318E}"/>
              </a:ext>
            </a:extLst>
          </p:cNvPr>
          <p:cNvSpPr txBox="1"/>
          <p:nvPr/>
        </p:nvSpPr>
        <p:spPr>
          <a:xfrm>
            <a:off x="8922364" y="4549442"/>
            <a:ext cx="1538056" cy="646331"/>
          </a:xfrm>
          <a:prstGeom prst="rect">
            <a:avLst/>
          </a:prstGeom>
          <a:noFill/>
        </p:spPr>
        <p:txBody>
          <a:bodyPr wrap="square" rtlCol="1">
            <a:spAutoFit/>
          </a:bodyPr>
          <a:lstStyle/>
          <a:p>
            <a:r>
              <a:rPr lang="en-US" sz="3600" dirty="0"/>
              <a:t>2,000</a:t>
            </a:r>
            <a:endParaRPr lang="he-IL" sz="3600" dirty="0"/>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A656CE86-C25E-45F4-A39E-351886BBD03E}"/>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A656CE86-C25E-45F4-A39E-351886BBD03E}"/>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89402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688386" y="4515028"/>
            <a:ext cx="1538056" cy="646331"/>
          </a:xfrm>
          <a:prstGeom prst="rect">
            <a:avLst/>
          </a:prstGeom>
          <a:noFill/>
        </p:spPr>
        <p:txBody>
          <a:bodyPr wrap="square" rtlCol="1">
            <a:spAutoFit/>
          </a:bodyPr>
          <a:lstStyle/>
          <a:p>
            <a:r>
              <a:rPr lang="en-US" sz="3600" dirty="0"/>
              <a:t>1,900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676182" y="4132735"/>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p:sp>
        <p:nvSpPr>
          <p:cNvPr id="21" name="תיבת טקסט 14">
            <a:extLst>
              <a:ext uri="{FF2B5EF4-FFF2-40B4-BE49-F238E27FC236}">
                <a16:creationId xmlns:a16="http://schemas.microsoft.com/office/drawing/2014/main" id="{BAA9FA3C-7036-4B1E-A6DD-D4796B76318E}"/>
              </a:ext>
            </a:extLst>
          </p:cNvPr>
          <p:cNvSpPr txBox="1"/>
          <p:nvPr/>
        </p:nvSpPr>
        <p:spPr>
          <a:xfrm>
            <a:off x="8922364" y="4549442"/>
            <a:ext cx="1538056" cy="646331"/>
          </a:xfrm>
          <a:prstGeom prst="rect">
            <a:avLst/>
          </a:prstGeom>
          <a:noFill/>
        </p:spPr>
        <p:txBody>
          <a:bodyPr wrap="square" rtlCol="1">
            <a:spAutoFit/>
          </a:bodyPr>
          <a:lstStyle/>
          <a:p>
            <a:r>
              <a:rPr lang="en-US" sz="3600" dirty="0"/>
              <a:t>2,000</a:t>
            </a:r>
            <a:endParaRPr lang="he-IL" sz="3600" dirty="0"/>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98CD4B33-0628-4FEB-9771-10E2534F68DB}"/>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98CD4B33-0628-4FEB-9771-10E2534F68DB}"/>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7273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688386" y="4515028"/>
            <a:ext cx="1538056" cy="646331"/>
          </a:xfrm>
          <a:prstGeom prst="rect">
            <a:avLst/>
          </a:prstGeom>
          <a:noFill/>
        </p:spPr>
        <p:txBody>
          <a:bodyPr wrap="square" rtlCol="1">
            <a:spAutoFit/>
          </a:bodyPr>
          <a:lstStyle/>
          <a:p>
            <a:r>
              <a:rPr lang="en-US" sz="3600" dirty="0"/>
              <a:t>1,900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676182" y="4132735"/>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p:sp>
        <p:nvSpPr>
          <p:cNvPr id="21" name="תיבת טקסט 14">
            <a:extLst>
              <a:ext uri="{FF2B5EF4-FFF2-40B4-BE49-F238E27FC236}">
                <a16:creationId xmlns:a16="http://schemas.microsoft.com/office/drawing/2014/main" id="{BAA9FA3C-7036-4B1E-A6DD-D4796B76318E}"/>
              </a:ext>
            </a:extLst>
          </p:cNvPr>
          <p:cNvSpPr txBox="1"/>
          <p:nvPr/>
        </p:nvSpPr>
        <p:spPr>
          <a:xfrm>
            <a:off x="8922364" y="4549442"/>
            <a:ext cx="1538056" cy="646331"/>
          </a:xfrm>
          <a:prstGeom prst="rect">
            <a:avLst/>
          </a:prstGeom>
          <a:noFill/>
        </p:spPr>
        <p:txBody>
          <a:bodyPr wrap="square" rtlCol="1">
            <a:spAutoFit/>
          </a:bodyPr>
          <a:lstStyle/>
          <a:p>
            <a:r>
              <a:rPr lang="en-US" sz="3600" dirty="0"/>
              <a:t>2,000</a:t>
            </a:r>
            <a:endParaRPr lang="he-IL" sz="3600" dirty="0"/>
          </a:p>
        </p:txBody>
      </p:sp>
      <p:sp>
        <p:nvSpPr>
          <p:cNvPr id="15" name="תיבת טקסט 14">
            <a:extLst>
              <a:ext uri="{FF2B5EF4-FFF2-40B4-BE49-F238E27FC236}">
                <a16:creationId xmlns:a16="http://schemas.microsoft.com/office/drawing/2014/main" id="{4F2C7044-9A6F-47CF-9B9B-E28E858A2D41}"/>
              </a:ext>
            </a:extLst>
          </p:cNvPr>
          <p:cNvSpPr txBox="1"/>
          <p:nvPr/>
        </p:nvSpPr>
        <p:spPr>
          <a:xfrm>
            <a:off x="4907154" y="4564286"/>
            <a:ext cx="1538056" cy="646331"/>
          </a:xfrm>
          <a:prstGeom prst="rect">
            <a:avLst/>
          </a:prstGeom>
          <a:noFill/>
        </p:spPr>
        <p:txBody>
          <a:bodyPr wrap="square" rtlCol="1">
            <a:spAutoFit/>
          </a:bodyPr>
          <a:lstStyle/>
          <a:p>
            <a:r>
              <a:rPr lang="en-US" sz="3600" dirty="0"/>
              <a:t>1,948</a:t>
            </a:r>
            <a:endParaRPr lang="he-IL" sz="3600" dirty="0"/>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DD41C0B8-DB8C-4039-90AB-F13764242580}"/>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DD41C0B8-DB8C-4039-90AB-F13764242580}"/>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0701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688386" y="4515028"/>
            <a:ext cx="1538056" cy="646331"/>
          </a:xfrm>
          <a:prstGeom prst="rect">
            <a:avLst/>
          </a:prstGeom>
          <a:noFill/>
        </p:spPr>
        <p:txBody>
          <a:bodyPr wrap="square" rtlCol="1">
            <a:spAutoFit/>
          </a:bodyPr>
          <a:lstStyle/>
          <a:p>
            <a:r>
              <a:rPr lang="en-US" sz="3600" dirty="0"/>
              <a:t>1,900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553947" y="4529009"/>
            <a:ext cx="1538056"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15364" y="4132735"/>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676182" y="4132735"/>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p:sp>
        <p:nvSpPr>
          <p:cNvPr id="21" name="תיבת טקסט 14">
            <a:extLst>
              <a:ext uri="{FF2B5EF4-FFF2-40B4-BE49-F238E27FC236}">
                <a16:creationId xmlns:a16="http://schemas.microsoft.com/office/drawing/2014/main" id="{BAA9FA3C-7036-4B1E-A6DD-D4796B76318E}"/>
              </a:ext>
            </a:extLst>
          </p:cNvPr>
          <p:cNvSpPr txBox="1"/>
          <p:nvPr/>
        </p:nvSpPr>
        <p:spPr>
          <a:xfrm>
            <a:off x="8922364" y="4549442"/>
            <a:ext cx="1538056" cy="646331"/>
          </a:xfrm>
          <a:prstGeom prst="rect">
            <a:avLst/>
          </a:prstGeom>
          <a:noFill/>
        </p:spPr>
        <p:txBody>
          <a:bodyPr wrap="square" rtlCol="1">
            <a:spAutoFit/>
          </a:bodyPr>
          <a:lstStyle/>
          <a:p>
            <a:r>
              <a:rPr lang="en-US" sz="3600" dirty="0"/>
              <a:t>2,000</a:t>
            </a:r>
            <a:endParaRPr lang="he-IL" sz="3600" dirty="0"/>
          </a:p>
        </p:txBody>
      </p:sp>
      <p:sp>
        <p:nvSpPr>
          <p:cNvPr id="15" name="תיבת טקסט 14">
            <a:extLst>
              <a:ext uri="{FF2B5EF4-FFF2-40B4-BE49-F238E27FC236}">
                <a16:creationId xmlns:a16="http://schemas.microsoft.com/office/drawing/2014/main" id="{4F2C7044-9A6F-47CF-9B9B-E28E858A2D41}"/>
              </a:ext>
            </a:extLst>
          </p:cNvPr>
          <p:cNvSpPr txBox="1"/>
          <p:nvPr/>
        </p:nvSpPr>
        <p:spPr>
          <a:xfrm>
            <a:off x="4907154" y="4564286"/>
            <a:ext cx="1538056" cy="646331"/>
          </a:xfrm>
          <a:prstGeom prst="rect">
            <a:avLst/>
          </a:prstGeom>
          <a:noFill/>
        </p:spPr>
        <p:txBody>
          <a:bodyPr wrap="square" rtlCol="1">
            <a:spAutoFit/>
          </a:bodyPr>
          <a:lstStyle/>
          <a:p>
            <a:r>
              <a:rPr lang="en-US" sz="3600" dirty="0"/>
              <a:t>1,948</a:t>
            </a:r>
            <a:endParaRPr lang="he-IL" sz="3600" dirty="0"/>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F3A7A4A2-0C10-4CC1-8178-8A7115072A8E}"/>
                  </a:ext>
                </a:extLst>
              </p:cNvPr>
              <p:cNvSpPr txBox="1"/>
              <p:nvPr/>
            </p:nvSpPr>
            <p:spPr>
              <a:xfrm>
                <a:off x="1371986" y="2721114"/>
                <a:ext cx="472401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2" name="תיבת טקסט 1">
                <a:extLst>
                  <a:ext uri="{FF2B5EF4-FFF2-40B4-BE49-F238E27FC236}">
                    <a16:creationId xmlns:a16="http://schemas.microsoft.com/office/drawing/2014/main" id="{F3A7A4A2-0C10-4CC1-8178-8A7115072A8E}"/>
                  </a:ext>
                </a:extLst>
              </p:cNvPr>
              <p:cNvSpPr txBox="1">
                <a:spLocks noRot="1" noChangeAspect="1" noMove="1" noResize="1" noEditPoints="1" noAdjustHandles="1" noChangeArrowheads="1" noChangeShapeType="1" noTextEdit="1"/>
              </p:cNvSpPr>
              <p:nvPr/>
            </p:nvSpPr>
            <p:spPr>
              <a:xfrm>
                <a:off x="1371986" y="2721114"/>
                <a:ext cx="472401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20113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29063" y="3629936"/>
            <a:ext cx="1538056" cy="646331"/>
          </a:xfrm>
          <a:prstGeom prst="rect">
            <a:avLst/>
          </a:prstGeom>
          <a:noFill/>
        </p:spPr>
        <p:txBody>
          <a:bodyPr wrap="square" rtlCol="1">
            <a:spAutoFit/>
          </a:bodyPr>
          <a:lstStyle/>
          <a:p>
            <a:r>
              <a:rPr lang="en-US" sz="3600" dirty="0"/>
              <a:t>1,900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694624" y="3643917"/>
            <a:ext cx="1538056"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456041" y="324764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816859" y="324764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9063041" y="3664350"/>
            <a:ext cx="1538056" cy="646331"/>
          </a:xfrm>
          <a:prstGeom prst="rect">
            <a:avLst/>
          </a:prstGeom>
          <a:noFill/>
        </p:spPr>
        <p:txBody>
          <a:bodyPr wrap="square" rtlCol="1">
            <a:spAutoFit/>
          </a:bodyPr>
          <a:lstStyle/>
          <a:p>
            <a:r>
              <a:rPr lang="en-US" sz="3600" dirty="0"/>
              <a:t>2,000</a:t>
            </a:r>
            <a:endParaRPr lang="he-IL" sz="3600" dirty="0"/>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92ACC3D4-A417-4208-916E-3FF20EF093C0}"/>
                  </a:ext>
                </a:extLst>
              </p:cNvPr>
              <p:cNvSpPr txBox="1"/>
              <p:nvPr/>
            </p:nvSpPr>
            <p:spPr>
              <a:xfrm>
                <a:off x="4426706" y="2050044"/>
                <a:ext cx="4037007"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14" name="תיבת טקסט 13">
                <a:extLst>
                  <a:ext uri="{FF2B5EF4-FFF2-40B4-BE49-F238E27FC236}">
                    <a16:creationId xmlns:a16="http://schemas.microsoft.com/office/drawing/2014/main" id="{92ACC3D4-A417-4208-916E-3FF20EF093C0}"/>
                  </a:ext>
                </a:extLst>
              </p:cNvPr>
              <p:cNvSpPr txBox="1">
                <a:spLocks noRot="1" noChangeAspect="1" noMove="1" noResize="1" noEditPoints="1" noAdjustHandles="1" noChangeArrowheads="1" noChangeShapeType="1" noTextEdit="1"/>
              </p:cNvSpPr>
              <p:nvPr/>
            </p:nvSpPr>
            <p:spPr>
              <a:xfrm>
                <a:off x="4426706" y="2050044"/>
                <a:ext cx="4037007" cy="707886"/>
              </a:xfrm>
              <a:prstGeom prst="rect">
                <a:avLst/>
              </a:prstGeom>
              <a:blipFill>
                <a:blip r:embed="rId5"/>
                <a:stretch>
                  <a:fillRect/>
                </a:stretch>
              </a:blipFill>
            </p:spPr>
            <p:txBody>
              <a:bodyPr/>
              <a:lstStyle/>
              <a:p>
                <a:r>
                  <a:rPr lang="he-IL">
                    <a:noFill/>
                  </a:rPr>
                  <a:t> </a:t>
                </a:r>
              </a:p>
            </p:txBody>
          </p:sp>
        </mc:Fallback>
      </mc:AlternateContent>
      <p:sp>
        <p:nvSpPr>
          <p:cNvPr id="15" name="תיבת טקסט 14">
            <a:extLst>
              <a:ext uri="{FF2B5EF4-FFF2-40B4-BE49-F238E27FC236}">
                <a16:creationId xmlns:a16="http://schemas.microsoft.com/office/drawing/2014/main" id="{4F2C7044-9A6F-47CF-9B9B-E28E858A2D41}"/>
              </a:ext>
            </a:extLst>
          </p:cNvPr>
          <p:cNvSpPr txBox="1"/>
          <p:nvPr/>
        </p:nvSpPr>
        <p:spPr>
          <a:xfrm>
            <a:off x="5047831" y="3679194"/>
            <a:ext cx="1538056" cy="646331"/>
          </a:xfrm>
          <a:prstGeom prst="rect">
            <a:avLst/>
          </a:prstGeom>
          <a:noFill/>
        </p:spPr>
        <p:txBody>
          <a:bodyPr wrap="square" rtlCol="1">
            <a:spAutoFit/>
          </a:bodyPr>
          <a:lstStyle/>
          <a:p>
            <a:r>
              <a:rPr lang="en-US" sz="3600" dirty="0"/>
              <a:t>1,948</a:t>
            </a:r>
            <a:endParaRPr lang="he-IL" sz="3600" dirty="0"/>
          </a:p>
        </p:txBody>
      </p:sp>
    </p:spTree>
    <p:extLst>
      <p:ext uri="{BB962C8B-B14F-4D97-AF65-F5344CB8AC3E}">
        <p14:creationId xmlns:p14="http://schemas.microsoft.com/office/powerpoint/2010/main" val="244331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29063" y="3629936"/>
            <a:ext cx="1538056" cy="646331"/>
          </a:xfrm>
          <a:prstGeom prst="rect">
            <a:avLst/>
          </a:prstGeom>
          <a:noFill/>
        </p:spPr>
        <p:txBody>
          <a:bodyPr wrap="square" rtlCol="1">
            <a:spAutoFit/>
          </a:bodyPr>
          <a:lstStyle/>
          <a:p>
            <a:r>
              <a:rPr lang="en-US" sz="3600" dirty="0"/>
              <a:t>1,900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694624" y="3643917"/>
            <a:ext cx="1538056"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456041" y="324764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816859" y="324764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9063041" y="3664350"/>
            <a:ext cx="1538056" cy="646331"/>
          </a:xfrm>
          <a:prstGeom prst="rect">
            <a:avLst/>
          </a:prstGeom>
          <a:noFill/>
        </p:spPr>
        <p:txBody>
          <a:bodyPr wrap="square" rtlCol="1">
            <a:spAutoFit/>
          </a:bodyPr>
          <a:lstStyle/>
          <a:p>
            <a:r>
              <a:rPr lang="en-US" sz="3600" dirty="0"/>
              <a:t>2,000</a:t>
            </a:r>
            <a:endParaRPr lang="he-IL" sz="3600" dirty="0"/>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92ACC3D4-A417-4208-916E-3FF20EF093C0}"/>
                  </a:ext>
                </a:extLst>
              </p:cNvPr>
              <p:cNvSpPr txBox="1"/>
              <p:nvPr/>
            </p:nvSpPr>
            <p:spPr>
              <a:xfrm>
                <a:off x="4426706" y="2050044"/>
                <a:ext cx="4037007"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𝟗𝟎𝟎</m:t>
                      </m:r>
                    </m:oMath>
                  </m:oMathPara>
                </a14:m>
                <a:endParaRPr lang="he-IL" sz="4000" b="1" dirty="0"/>
              </a:p>
            </p:txBody>
          </p:sp>
        </mc:Choice>
        <mc:Fallback xmlns="">
          <p:sp>
            <p:nvSpPr>
              <p:cNvPr id="14" name="תיבת טקסט 13">
                <a:extLst>
                  <a:ext uri="{FF2B5EF4-FFF2-40B4-BE49-F238E27FC236}">
                    <a16:creationId xmlns:a16="http://schemas.microsoft.com/office/drawing/2014/main" id="{92ACC3D4-A417-4208-916E-3FF20EF093C0}"/>
                  </a:ext>
                </a:extLst>
              </p:cNvPr>
              <p:cNvSpPr txBox="1">
                <a:spLocks noRot="1" noChangeAspect="1" noMove="1" noResize="1" noEditPoints="1" noAdjustHandles="1" noChangeArrowheads="1" noChangeShapeType="1" noTextEdit="1"/>
              </p:cNvSpPr>
              <p:nvPr/>
            </p:nvSpPr>
            <p:spPr>
              <a:xfrm>
                <a:off x="4426706" y="2050044"/>
                <a:ext cx="4037007" cy="707886"/>
              </a:xfrm>
              <a:prstGeom prst="rect">
                <a:avLst/>
              </a:prstGeom>
              <a:blipFill>
                <a:blip r:embed="rId5"/>
                <a:stretch>
                  <a:fillRect/>
                </a:stretch>
              </a:blipFill>
            </p:spPr>
            <p:txBody>
              <a:bodyPr/>
              <a:lstStyle/>
              <a:p>
                <a:r>
                  <a:rPr lang="he-IL">
                    <a:noFill/>
                  </a:rPr>
                  <a:t> </a:t>
                </a:r>
              </a:p>
            </p:txBody>
          </p:sp>
        </mc:Fallback>
      </mc:AlternateContent>
      <p:sp>
        <p:nvSpPr>
          <p:cNvPr id="15" name="תיבת טקסט 14">
            <a:extLst>
              <a:ext uri="{FF2B5EF4-FFF2-40B4-BE49-F238E27FC236}">
                <a16:creationId xmlns:a16="http://schemas.microsoft.com/office/drawing/2014/main" id="{4F2C7044-9A6F-47CF-9B9B-E28E858A2D41}"/>
              </a:ext>
            </a:extLst>
          </p:cNvPr>
          <p:cNvSpPr txBox="1"/>
          <p:nvPr/>
        </p:nvSpPr>
        <p:spPr>
          <a:xfrm>
            <a:off x="5047831" y="3679194"/>
            <a:ext cx="1538056" cy="646331"/>
          </a:xfrm>
          <a:prstGeom prst="rect">
            <a:avLst/>
          </a:prstGeom>
          <a:noFill/>
        </p:spPr>
        <p:txBody>
          <a:bodyPr wrap="square" rtlCol="1">
            <a:spAutoFit/>
          </a:bodyPr>
          <a:lstStyle/>
          <a:p>
            <a:r>
              <a:rPr lang="en-US" sz="3600" dirty="0"/>
              <a:t>1,948</a:t>
            </a:r>
            <a:endParaRPr lang="he-IL" sz="3600" dirty="0"/>
          </a:p>
        </p:txBody>
      </p:sp>
      <p:sp>
        <p:nvSpPr>
          <p:cNvPr id="2" name="תיבת טקסט 1">
            <a:extLst>
              <a:ext uri="{FF2B5EF4-FFF2-40B4-BE49-F238E27FC236}">
                <a16:creationId xmlns:a16="http://schemas.microsoft.com/office/drawing/2014/main" id="{B4579237-CD64-46F0-A571-DD5E3C567D84}"/>
              </a:ext>
            </a:extLst>
          </p:cNvPr>
          <p:cNvSpPr txBox="1"/>
          <p:nvPr/>
        </p:nvSpPr>
        <p:spPr>
          <a:xfrm>
            <a:off x="698990" y="5031380"/>
            <a:ext cx="10994780" cy="954107"/>
          </a:xfrm>
          <a:prstGeom prst="rect">
            <a:avLst/>
          </a:prstGeom>
          <a:noFill/>
        </p:spPr>
        <p:txBody>
          <a:bodyPr wrap="square" rtlCol="1">
            <a:spAutoFit/>
          </a:bodyPr>
          <a:lstStyle/>
          <a:p>
            <a:pPr algn="r"/>
            <a:r>
              <a:rPr lang="he-IL" sz="2800" dirty="0"/>
              <a:t>בעיגול המספר </a:t>
            </a:r>
            <a:r>
              <a:rPr lang="he-IL" sz="2800" dirty="0">
                <a:solidFill>
                  <a:srgbClr val="FF0000"/>
                </a:solidFill>
              </a:rPr>
              <a:t>1,948</a:t>
            </a:r>
            <a:r>
              <a:rPr lang="he-IL" sz="2800" dirty="0"/>
              <a:t> למאות מיקמנו אותו ברצף המספרים בין </a:t>
            </a:r>
            <a:r>
              <a:rPr lang="he-IL" sz="2800" dirty="0">
                <a:solidFill>
                  <a:srgbClr val="FF0000"/>
                </a:solidFill>
              </a:rPr>
              <a:t>1,900</a:t>
            </a:r>
            <a:r>
              <a:rPr lang="he-IL" sz="2800" dirty="0"/>
              <a:t> </a:t>
            </a:r>
            <a:r>
              <a:rPr lang="he-IL" sz="2800" dirty="0">
                <a:solidFill>
                  <a:schemeClr val="tx1"/>
                </a:solidFill>
              </a:rPr>
              <a:t>ו-</a:t>
            </a:r>
            <a:r>
              <a:rPr lang="he-IL" sz="2800" dirty="0">
                <a:solidFill>
                  <a:srgbClr val="FF0000"/>
                </a:solidFill>
              </a:rPr>
              <a:t>2,000</a:t>
            </a:r>
          </a:p>
          <a:p>
            <a:pPr algn="r"/>
            <a:r>
              <a:rPr lang="he-IL" sz="2800" dirty="0"/>
              <a:t>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1,948</a:t>
            </a:r>
            <a:r>
              <a:rPr lang="he-IL" sz="2800" dirty="0"/>
              <a:t> במספר </a:t>
            </a:r>
            <a:r>
              <a:rPr lang="he-IL" sz="2800" dirty="0">
                <a:solidFill>
                  <a:srgbClr val="FF0000"/>
                </a:solidFill>
              </a:rPr>
              <a:t>1,900</a:t>
            </a:r>
            <a:r>
              <a:rPr lang="he-IL" sz="2800" dirty="0"/>
              <a:t>. </a:t>
            </a:r>
          </a:p>
        </p:txBody>
      </p:sp>
    </p:spTree>
    <p:extLst>
      <p:ext uri="{BB962C8B-B14F-4D97-AF65-F5344CB8AC3E}">
        <p14:creationId xmlns:p14="http://schemas.microsoft.com/office/powerpoint/2010/main" val="76612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1858065"/>
            <a:ext cx="9857035" cy="4832092"/>
          </a:xfrm>
          <a:prstGeom prst="rect">
            <a:avLst/>
          </a:prstGeom>
        </p:spPr>
        <p:txBody>
          <a:bodyPr wrap="square">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חשבו וכתבו, כיצד נוכל לענות על השאלה הבאה? </a:t>
            </a:r>
          </a:p>
          <a:p>
            <a:pPr marL="0" indent="0" algn="ctr">
              <a:lnSpc>
                <a:spcPct val="150000"/>
              </a:lnSpc>
              <a:buNone/>
            </a:pPr>
            <a:endParaRPr lang="he-IL" sz="2400" b="1" dirty="0">
              <a:latin typeface="Arial" panose="020B0604020202020204" pitchFamily="34" charset="0"/>
              <a:cs typeface="Arial" panose="020B0604020202020204" pitchFamily="34" charset="0"/>
            </a:endParaRPr>
          </a:p>
          <a:p>
            <a:pPr marL="0" indent="0" algn="ctr">
              <a:lnSpc>
                <a:spcPct val="150000"/>
              </a:lnSpc>
              <a:buNone/>
            </a:pPr>
            <a:r>
              <a:rPr lang="he-IL" sz="2800" b="1" dirty="0">
                <a:latin typeface="Arial" panose="020B0604020202020204" pitchFamily="34" charset="0"/>
                <a:cs typeface="Arial" panose="020B0604020202020204" pitchFamily="34" charset="0"/>
              </a:rPr>
              <a:t>כמה צופים נמצאים באצטדיון במשחק הכדורגל?</a:t>
            </a:r>
            <a:r>
              <a:rPr lang="he-IL" sz="2800" dirty="0">
                <a:latin typeface="Arial" panose="020B0604020202020204" pitchFamily="34" charset="0"/>
                <a:cs typeface="Arial" panose="020B0604020202020204" pitchFamily="34" charset="0"/>
              </a:rPr>
              <a:t> </a:t>
            </a: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590" y="4072280"/>
            <a:ext cx="6581552" cy="216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542" y="796194"/>
            <a:ext cx="1540938" cy="549601"/>
          </a:xfrm>
          <a:prstGeom prst="rect">
            <a:avLst/>
          </a:prstGeom>
        </p:spPr>
      </p:pic>
    </p:spTree>
    <p:extLst>
      <p:ext uri="{BB962C8B-B14F-4D97-AF65-F5344CB8AC3E}">
        <p14:creationId xmlns:p14="http://schemas.microsoft.com/office/powerpoint/2010/main" val="302160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338736" y="3679181"/>
            <a:ext cx="1538056" cy="646331"/>
          </a:xfrm>
          <a:prstGeom prst="rect">
            <a:avLst/>
          </a:prstGeom>
          <a:noFill/>
        </p:spPr>
        <p:txBody>
          <a:bodyPr wrap="square" rtlCol="1">
            <a:spAutoFit/>
          </a:bodyPr>
          <a:lstStyle/>
          <a:p>
            <a:r>
              <a:rPr lang="en-US" sz="3600" dirty="0"/>
              <a:t>5,600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572714" y="3713595"/>
            <a:ext cx="1538056"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1965714" y="3296888"/>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68427" y="3307986"/>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8572714" y="3713595"/>
            <a:ext cx="1538056" cy="646331"/>
          </a:xfrm>
          <a:prstGeom prst="rect">
            <a:avLst/>
          </a:prstGeom>
          <a:noFill/>
        </p:spPr>
        <p:txBody>
          <a:bodyPr wrap="square" rtlCol="1">
            <a:spAutoFit/>
          </a:bodyPr>
          <a:lstStyle/>
          <a:p>
            <a:r>
              <a:rPr lang="en-US" sz="3600" dirty="0"/>
              <a:t>5,700</a:t>
            </a:r>
            <a:endParaRPr lang="he-IL" sz="3600" dirty="0"/>
          </a:p>
        </p:txBody>
      </p:sp>
      <p:sp>
        <p:nvSpPr>
          <p:cNvPr id="15" name="תיבת טקסט 14">
            <a:extLst>
              <a:ext uri="{FF2B5EF4-FFF2-40B4-BE49-F238E27FC236}">
                <a16:creationId xmlns:a16="http://schemas.microsoft.com/office/drawing/2014/main" id="{4F2C7044-9A6F-47CF-9B9B-E28E858A2D41}"/>
              </a:ext>
            </a:extLst>
          </p:cNvPr>
          <p:cNvSpPr txBox="1"/>
          <p:nvPr/>
        </p:nvSpPr>
        <p:spPr>
          <a:xfrm>
            <a:off x="6610591" y="3784151"/>
            <a:ext cx="1538056" cy="646331"/>
          </a:xfrm>
          <a:prstGeom prst="rect">
            <a:avLst/>
          </a:prstGeom>
          <a:noFill/>
        </p:spPr>
        <p:txBody>
          <a:bodyPr wrap="square" rtlCol="1">
            <a:spAutoFit/>
          </a:bodyPr>
          <a:lstStyle/>
          <a:p>
            <a:r>
              <a:rPr lang="en-US" sz="3600" dirty="0"/>
              <a:t>5,673</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705CBD16-BB8A-437D-9414-951E47B9CB93}"/>
                  </a:ext>
                </a:extLst>
              </p:cNvPr>
              <p:cNvSpPr txBox="1"/>
              <p:nvPr/>
            </p:nvSpPr>
            <p:spPr>
              <a:xfrm>
                <a:off x="3892689" y="1981821"/>
                <a:ext cx="3867842"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m:t>
                      </m:r>
                      <m:r>
                        <a:rPr lang="he-IL" sz="4000" b="1" i="1" smtClean="0">
                          <a:latin typeface="Cambria Math" panose="02040503050406030204" pitchFamily="18" charset="0"/>
                        </a:rPr>
                        <m:t>,</m:t>
                      </m:r>
                      <m:r>
                        <a:rPr lang="he-IL" sz="4000" b="1" i="1" smtClean="0">
                          <a:latin typeface="Cambria Math" panose="02040503050406030204" pitchFamily="18" charset="0"/>
                        </a:rPr>
                        <m:t>𝟔𝟕𝟑</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𝟕𝟎𝟎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705CBD16-BB8A-437D-9414-951E47B9CB93}"/>
                  </a:ext>
                </a:extLst>
              </p:cNvPr>
              <p:cNvSpPr txBox="1">
                <a:spLocks noRot="1" noChangeAspect="1" noMove="1" noResize="1" noEditPoints="1" noAdjustHandles="1" noChangeArrowheads="1" noChangeShapeType="1" noTextEdit="1"/>
              </p:cNvSpPr>
              <p:nvPr/>
            </p:nvSpPr>
            <p:spPr>
              <a:xfrm>
                <a:off x="3892689" y="1981821"/>
                <a:ext cx="3867842"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16951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338736" y="3679181"/>
            <a:ext cx="1538056" cy="646331"/>
          </a:xfrm>
          <a:prstGeom prst="rect">
            <a:avLst/>
          </a:prstGeom>
          <a:noFill/>
        </p:spPr>
        <p:txBody>
          <a:bodyPr wrap="square" rtlCol="1">
            <a:spAutoFit/>
          </a:bodyPr>
          <a:lstStyle/>
          <a:p>
            <a:r>
              <a:rPr lang="en-US" sz="3600" dirty="0"/>
              <a:t>5,600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572714" y="3713595"/>
            <a:ext cx="1538056"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1965714" y="3296888"/>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68427" y="3307986"/>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8572714" y="3713595"/>
            <a:ext cx="1538056" cy="646331"/>
          </a:xfrm>
          <a:prstGeom prst="rect">
            <a:avLst/>
          </a:prstGeom>
          <a:noFill/>
        </p:spPr>
        <p:txBody>
          <a:bodyPr wrap="square" rtlCol="1">
            <a:spAutoFit/>
          </a:bodyPr>
          <a:lstStyle/>
          <a:p>
            <a:r>
              <a:rPr lang="en-US" sz="3600" dirty="0"/>
              <a:t>5,700</a:t>
            </a:r>
            <a:endParaRPr lang="he-IL" sz="3600" dirty="0"/>
          </a:p>
        </p:txBody>
      </p:sp>
      <p:sp>
        <p:nvSpPr>
          <p:cNvPr id="15" name="תיבת טקסט 14">
            <a:extLst>
              <a:ext uri="{FF2B5EF4-FFF2-40B4-BE49-F238E27FC236}">
                <a16:creationId xmlns:a16="http://schemas.microsoft.com/office/drawing/2014/main" id="{4F2C7044-9A6F-47CF-9B9B-E28E858A2D41}"/>
              </a:ext>
            </a:extLst>
          </p:cNvPr>
          <p:cNvSpPr txBox="1"/>
          <p:nvPr/>
        </p:nvSpPr>
        <p:spPr>
          <a:xfrm>
            <a:off x="6610591" y="3784151"/>
            <a:ext cx="1538056" cy="646331"/>
          </a:xfrm>
          <a:prstGeom prst="rect">
            <a:avLst/>
          </a:prstGeom>
          <a:noFill/>
        </p:spPr>
        <p:txBody>
          <a:bodyPr wrap="square" rtlCol="1">
            <a:spAutoFit/>
          </a:bodyPr>
          <a:lstStyle/>
          <a:p>
            <a:r>
              <a:rPr lang="en-US" sz="3600" dirty="0"/>
              <a:t>5,673</a:t>
            </a:r>
            <a:endParaRPr lang="he-IL" sz="3600" dirty="0"/>
          </a:p>
        </p:txBody>
      </p:sp>
      <p:sp>
        <p:nvSpPr>
          <p:cNvPr id="13" name="תיבת טקסט 12">
            <a:extLst>
              <a:ext uri="{FF2B5EF4-FFF2-40B4-BE49-F238E27FC236}">
                <a16:creationId xmlns:a16="http://schemas.microsoft.com/office/drawing/2014/main" id="{7F9BF05C-2024-4E95-9FF7-D6056ABBD608}"/>
              </a:ext>
            </a:extLst>
          </p:cNvPr>
          <p:cNvSpPr txBox="1"/>
          <p:nvPr/>
        </p:nvSpPr>
        <p:spPr>
          <a:xfrm>
            <a:off x="431320" y="4862173"/>
            <a:ext cx="11024559" cy="954107"/>
          </a:xfrm>
          <a:prstGeom prst="rect">
            <a:avLst/>
          </a:prstGeom>
          <a:noFill/>
        </p:spPr>
        <p:txBody>
          <a:bodyPr wrap="square" rtlCol="1">
            <a:spAutoFit/>
          </a:bodyPr>
          <a:lstStyle/>
          <a:p>
            <a:pPr algn="r"/>
            <a:r>
              <a:rPr lang="he-IL" sz="2800" dirty="0"/>
              <a:t>בעיגול המספר </a:t>
            </a:r>
            <a:r>
              <a:rPr lang="he-IL" sz="2800" dirty="0">
                <a:solidFill>
                  <a:srgbClr val="FF0000"/>
                </a:solidFill>
              </a:rPr>
              <a:t>5,673</a:t>
            </a:r>
            <a:r>
              <a:rPr lang="he-IL" sz="2800" dirty="0"/>
              <a:t> למאות מיקמנו אותו ברצף המספרים בין </a:t>
            </a:r>
            <a:r>
              <a:rPr lang="he-IL" sz="2800" dirty="0">
                <a:solidFill>
                  <a:srgbClr val="FF0000"/>
                </a:solidFill>
              </a:rPr>
              <a:t>5,600</a:t>
            </a:r>
            <a:r>
              <a:rPr lang="he-IL" sz="2800" dirty="0"/>
              <a:t> </a:t>
            </a:r>
            <a:r>
              <a:rPr lang="he-IL" sz="2800" dirty="0">
                <a:solidFill>
                  <a:schemeClr val="tx1"/>
                </a:solidFill>
              </a:rPr>
              <a:t>ו-</a:t>
            </a:r>
            <a:r>
              <a:rPr lang="he-IL" sz="2800" dirty="0">
                <a:solidFill>
                  <a:srgbClr val="FF0000"/>
                </a:solidFill>
              </a:rPr>
              <a:t>5,700</a:t>
            </a:r>
          </a:p>
          <a:p>
            <a:pPr algn="r"/>
            <a:r>
              <a:rPr lang="he-IL" sz="2800" dirty="0"/>
              <a:t>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5,673</a:t>
            </a:r>
            <a:r>
              <a:rPr lang="he-IL" sz="2800" dirty="0"/>
              <a:t> במספר </a:t>
            </a:r>
            <a:r>
              <a:rPr lang="he-IL" sz="2800" dirty="0">
                <a:solidFill>
                  <a:srgbClr val="FF0000"/>
                </a:solidFill>
              </a:rPr>
              <a:t>5,700</a:t>
            </a:r>
            <a:r>
              <a:rPr lang="he-IL" sz="2800" dirty="0"/>
              <a:t>.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705CBD16-BB8A-437D-9414-951E47B9CB93}"/>
                  </a:ext>
                </a:extLst>
              </p:cNvPr>
              <p:cNvSpPr txBox="1"/>
              <p:nvPr/>
            </p:nvSpPr>
            <p:spPr>
              <a:xfrm>
                <a:off x="3892689" y="1981821"/>
                <a:ext cx="3867842"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m:t>
                      </m:r>
                      <m:r>
                        <a:rPr lang="he-IL" sz="4000" b="1" i="1" smtClean="0">
                          <a:latin typeface="Cambria Math" panose="02040503050406030204" pitchFamily="18" charset="0"/>
                        </a:rPr>
                        <m:t>,</m:t>
                      </m:r>
                      <m:r>
                        <a:rPr lang="he-IL" sz="4000" b="1" i="1" smtClean="0">
                          <a:latin typeface="Cambria Math" panose="02040503050406030204" pitchFamily="18" charset="0"/>
                        </a:rPr>
                        <m:t>𝟔𝟕𝟑</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𝟕𝟎𝟎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705CBD16-BB8A-437D-9414-951E47B9CB93}"/>
                  </a:ext>
                </a:extLst>
              </p:cNvPr>
              <p:cNvSpPr txBox="1">
                <a:spLocks noRot="1" noChangeAspect="1" noMove="1" noResize="1" noEditPoints="1" noAdjustHandles="1" noChangeArrowheads="1" noChangeShapeType="1" noTextEdit="1"/>
              </p:cNvSpPr>
              <p:nvPr/>
            </p:nvSpPr>
            <p:spPr>
              <a:xfrm>
                <a:off x="3892689" y="1981821"/>
                <a:ext cx="3867842"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9083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עכשיו לומדים ומתרגלים </a:t>
            </a:r>
          </a:p>
        </p:txBody>
      </p:sp>
      <p:sp>
        <p:nvSpPr>
          <p:cNvPr id="21" name="תיבת טקסט 20">
            <a:extLst>
              <a:ext uri="{FF2B5EF4-FFF2-40B4-BE49-F238E27FC236}">
                <a16:creationId xmlns:a16="http://schemas.microsoft.com/office/drawing/2014/main" id="{7C8B16CC-CFAD-4868-9F4B-4B520BFC8F64}"/>
              </a:ext>
            </a:extLst>
          </p:cNvPr>
          <p:cNvSpPr txBox="1"/>
          <p:nvPr/>
        </p:nvSpPr>
        <p:spPr>
          <a:xfrm>
            <a:off x="2041610" y="1726112"/>
            <a:ext cx="9523562" cy="1569660"/>
          </a:xfrm>
          <a:prstGeom prst="rect">
            <a:avLst/>
          </a:prstGeom>
          <a:noFill/>
        </p:spPr>
        <p:txBody>
          <a:bodyPr wrap="square">
            <a:spAutoFit/>
          </a:bodyPr>
          <a:lstStyle/>
          <a:p>
            <a:r>
              <a:rPr lang="he-IL" sz="3200" dirty="0">
                <a:solidFill>
                  <a:srgbClr val="222222"/>
                </a:solidFill>
                <a:latin typeface="arial" panose="020B0604020202020204" pitchFamily="34" charset="0"/>
              </a:rPr>
              <a:t>עיגול מספרים מאפשר </a:t>
            </a:r>
            <a:r>
              <a:rPr lang="he-IL" sz="3200" dirty="0" err="1">
                <a:solidFill>
                  <a:srgbClr val="222222"/>
                </a:solidFill>
                <a:latin typeface="arial" panose="020B0604020202020204" pitchFamily="34" charset="0"/>
              </a:rPr>
              <a:t>לאמוד</a:t>
            </a:r>
            <a:r>
              <a:rPr lang="he-IL" sz="3200" dirty="0">
                <a:solidFill>
                  <a:srgbClr val="222222"/>
                </a:solidFill>
                <a:latin typeface="arial" panose="020B0604020202020204" pitchFamily="34" charset="0"/>
              </a:rPr>
              <a:t> את תוצאות פעולות החשבון.</a:t>
            </a:r>
          </a:p>
          <a:p>
            <a:endParaRPr lang="he-IL" sz="3200" dirty="0">
              <a:solidFill>
                <a:srgbClr val="222222"/>
              </a:solidFill>
              <a:latin typeface="arial" panose="020B0604020202020204" pitchFamily="34" charset="0"/>
            </a:endParaRPr>
          </a:p>
          <a:p>
            <a:pPr algn="ctr"/>
            <a:r>
              <a:rPr lang="he-IL" sz="3200" dirty="0" err="1">
                <a:solidFill>
                  <a:srgbClr val="222222"/>
                </a:solidFill>
                <a:latin typeface="arial" panose="020B0604020202020204" pitchFamily="34" charset="0"/>
              </a:rPr>
              <a:t>אמדו</a:t>
            </a:r>
            <a:r>
              <a:rPr lang="he-IL" sz="3200" dirty="0">
                <a:solidFill>
                  <a:srgbClr val="222222"/>
                </a:solidFill>
                <a:latin typeface="arial" panose="020B0604020202020204" pitchFamily="34" charset="0"/>
              </a:rPr>
              <a:t> את תוצאת התרגיל</a:t>
            </a:r>
          </a:p>
        </p:txBody>
      </p:sp>
      <mc:AlternateContent xmlns:mc="http://schemas.openxmlformats.org/markup-compatibility/2006" xmlns:a14="http://schemas.microsoft.com/office/drawing/2010/main">
        <mc:Choice Requires="a14">
          <p:sp>
            <p:nvSpPr>
              <p:cNvPr id="23" name="תיבת טקסט 22">
                <a:extLst>
                  <a:ext uri="{FF2B5EF4-FFF2-40B4-BE49-F238E27FC236}">
                    <a16:creationId xmlns:a16="http://schemas.microsoft.com/office/drawing/2014/main" id="{2E64AD42-AF2F-4A32-8EA9-4F01E3D39F93}"/>
                  </a:ext>
                </a:extLst>
              </p:cNvPr>
              <p:cNvSpPr txBox="1"/>
              <p:nvPr/>
            </p:nvSpPr>
            <p:spPr>
              <a:xfrm>
                <a:off x="4236935" y="3708708"/>
                <a:ext cx="2952381" cy="707886"/>
              </a:xfrm>
              <a:prstGeom prst="rect">
                <a:avLst/>
              </a:prstGeom>
              <a:noFill/>
            </p:spPr>
            <p:txBody>
              <a:bodyPr wrap="square" rtlCol="1">
                <a:spAutoFit/>
              </a:bodyPr>
              <a:lstStyle/>
              <a:p>
                <a:pPr algn="ctr"/>
                <a14:m>
                  <m:oMathPara xmlns:m="http://schemas.openxmlformats.org/officeDocument/2006/math">
                    <m:oMathParaPr>
                      <m:jc m:val="left"/>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𝟏𝟖</m:t>
                      </m:r>
                      <m:r>
                        <a:rPr lang="he-IL" sz="4000" b="1" i="1" smtClean="0">
                          <a:latin typeface="Cambria Math" panose="02040503050406030204" pitchFamily="18" charset="0"/>
                          <a:ea typeface="Cambria Math" panose="02040503050406030204" pitchFamily="18" charset="0"/>
                        </a:rPr>
                        <m:t>≈</m:t>
                      </m:r>
                    </m:oMath>
                  </m:oMathPara>
                </a14:m>
                <a:endParaRPr lang="he-IL" sz="4000" b="1" dirty="0"/>
              </a:p>
            </p:txBody>
          </p:sp>
        </mc:Choice>
        <mc:Fallback xmlns="">
          <p:sp>
            <p:nvSpPr>
              <p:cNvPr id="23" name="תיבת טקסט 22">
                <a:extLst>
                  <a:ext uri="{FF2B5EF4-FFF2-40B4-BE49-F238E27FC236}">
                    <a16:creationId xmlns:a16="http://schemas.microsoft.com/office/drawing/2014/main" xmlns:a14="http://schemas.microsoft.com/office/drawing/2010/main" xmlns="" id="{2E64AD42-AF2F-4A32-8EA9-4F01E3D39F93}"/>
                  </a:ext>
                </a:extLst>
              </p:cNvPr>
              <p:cNvSpPr txBox="1">
                <a:spLocks noRot="1" noChangeAspect="1" noMove="1" noResize="1" noEditPoints="1" noAdjustHandles="1" noChangeArrowheads="1" noChangeShapeType="1" noTextEdit="1"/>
              </p:cNvSpPr>
              <p:nvPr/>
            </p:nvSpPr>
            <p:spPr>
              <a:xfrm>
                <a:off x="4236935" y="3708708"/>
                <a:ext cx="2952381" cy="707886"/>
              </a:xfrm>
              <a:prstGeom prst="rect">
                <a:avLst/>
              </a:prstGeom>
              <a:blipFill rotWithShape="1">
                <a:blip r:embed="rId6"/>
                <a:stretch>
                  <a:fillRect/>
                </a:stretch>
              </a:blipFill>
            </p:spPr>
            <p:txBody>
              <a:bodyPr/>
              <a:lstStyle/>
              <a:p>
                <a:r>
                  <a:rPr lang="he-IL">
                    <a:noFill/>
                  </a:rPr>
                  <a:t> </a:t>
                </a:r>
              </a:p>
            </p:txBody>
          </p:sp>
        </mc:Fallback>
      </mc:AlternateContent>
      <p:sp>
        <p:nvSpPr>
          <p:cNvPr id="9" name="תיבת טקסט 8">
            <a:extLst>
              <a:ext uri="{FF2B5EF4-FFF2-40B4-BE49-F238E27FC236}">
                <a16:creationId xmlns:a16="http://schemas.microsoft.com/office/drawing/2014/main" id="{6BDBE3A0-8686-4B3D-9B2E-501F85607261}"/>
              </a:ext>
            </a:extLst>
          </p:cNvPr>
          <p:cNvSpPr txBox="1"/>
          <p:nvPr/>
        </p:nvSpPr>
        <p:spPr>
          <a:xfrm>
            <a:off x="698740" y="3757105"/>
            <a:ext cx="10507238" cy="584775"/>
          </a:xfrm>
          <a:prstGeom prst="rect">
            <a:avLst/>
          </a:prstGeom>
          <a:noFill/>
        </p:spPr>
        <p:txBody>
          <a:bodyPr wrap="square">
            <a:spAutoFit/>
          </a:bodyPr>
          <a:lstStyle/>
          <a:p>
            <a:pPr algn="r"/>
            <a:r>
              <a:rPr lang="he-IL" sz="3200" dirty="0">
                <a:solidFill>
                  <a:srgbClr val="FF0000"/>
                </a:solidFill>
                <a:latin typeface="arial" panose="020B0604020202020204" pitchFamily="34" charset="0"/>
              </a:rPr>
              <a:t>האם התוצאה של התרגיל                           גדולה מ- 11,000? </a:t>
            </a:r>
          </a:p>
        </p:txBody>
      </p:sp>
      <p:sp>
        <p:nvSpPr>
          <p:cNvPr id="10" name="תיבת טקסט 9">
            <a:extLst>
              <a:ext uri="{FF2B5EF4-FFF2-40B4-BE49-F238E27FC236}">
                <a16:creationId xmlns:a16="http://schemas.microsoft.com/office/drawing/2014/main" id="{6A66A682-F445-4D68-A555-DBC6B7CB5C16}"/>
              </a:ext>
            </a:extLst>
          </p:cNvPr>
          <p:cNvSpPr txBox="1"/>
          <p:nvPr/>
        </p:nvSpPr>
        <p:spPr>
          <a:xfrm>
            <a:off x="4804913" y="4668024"/>
            <a:ext cx="1026808" cy="584775"/>
          </a:xfrm>
          <a:prstGeom prst="rect">
            <a:avLst/>
          </a:prstGeom>
          <a:noFill/>
        </p:spPr>
        <p:txBody>
          <a:bodyPr wrap="square">
            <a:spAutoFit/>
          </a:bodyPr>
          <a:lstStyle/>
          <a:p>
            <a:pPr algn="r"/>
            <a:r>
              <a:rPr lang="he-IL" sz="3200" dirty="0">
                <a:solidFill>
                  <a:srgbClr val="FF0000"/>
                </a:solidFill>
                <a:latin typeface="arial" panose="020B0604020202020204" pitchFamily="34" charset="0"/>
              </a:rPr>
              <a:t>נמקו</a:t>
            </a:r>
          </a:p>
        </p:txBody>
      </p:sp>
      <p:pic>
        <p:nvPicPr>
          <p:cNvPr id="11"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5397" y="760402"/>
            <a:ext cx="1540938" cy="549601"/>
          </a:xfrm>
          <a:prstGeom prst="rect">
            <a:avLst/>
          </a:prstGeom>
        </p:spPr>
      </p:pic>
    </p:spTree>
    <p:extLst>
      <p:ext uri="{BB962C8B-B14F-4D97-AF65-F5344CB8AC3E}">
        <p14:creationId xmlns:p14="http://schemas.microsoft.com/office/powerpoint/2010/main" val="393699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2" name="מלבן 21">
            <a:extLst>
              <a:ext uri="{FF2B5EF4-FFF2-40B4-BE49-F238E27FC236}">
                <a16:creationId xmlns:a16="http://schemas.microsoft.com/office/drawing/2014/main" id="{8B5E484D-993E-4BFA-AFA3-B1F613EA03B0}"/>
              </a:ext>
            </a:extLst>
          </p:cNvPr>
          <p:cNvSpPr/>
          <p:nvPr/>
        </p:nvSpPr>
        <p:spPr>
          <a:xfrm>
            <a:off x="759124" y="1604206"/>
            <a:ext cx="10806137" cy="3323987"/>
          </a:xfrm>
          <a:prstGeom prst="rect">
            <a:avLst/>
          </a:prstGeom>
        </p:spPr>
        <p:txBody>
          <a:bodyPr wrap="square">
            <a:spAutoFit/>
          </a:bodyPr>
          <a:lstStyle/>
          <a:p>
            <a:pPr algn="r" rtl="1"/>
            <a:r>
              <a:rPr lang="he-IL" sz="2800" dirty="0">
                <a:latin typeface="Arial" panose="020B0604020202020204" pitchFamily="34" charset="0"/>
                <a:cs typeface="Arial" panose="020B0604020202020204" pitchFamily="34" charset="0"/>
              </a:rPr>
              <a:t>עיגול מספרים מאפשר לאמוד את תוצאות פעולות החשבון. </a:t>
            </a:r>
          </a:p>
          <a:p>
            <a:pPr algn="r" rtl="1"/>
            <a:endParaRPr lang="he-IL" sz="2800" dirty="0">
              <a:latin typeface="Arial" panose="020B0604020202020204" pitchFamily="34" charset="0"/>
              <a:cs typeface="Arial" panose="020B0604020202020204" pitchFamily="34" charset="0"/>
            </a:endParaRPr>
          </a:p>
          <a:p>
            <a:pPr algn="r" rtl="1"/>
            <a:r>
              <a:rPr lang="he-IL" sz="2800" dirty="0">
                <a:latin typeface="Arial" panose="020B0604020202020204" pitchFamily="34" charset="0"/>
                <a:cs typeface="Arial" panose="020B0604020202020204" pitchFamily="34" charset="0"/>
              </a:rPr>
              <a:t>אפשר לעגל תחילה את המספרים למאה או לעשרת הקרובה ביותר ולבצע את הפעולה בעשרות או במאות שלמות.</a:t>
            </a:r>
            <a:endParaRPr lang="he-IL" sz="2800" dirty="0">
              <a:latin typeface="Arial" panose="020B0604020202020204" pitchFamily="34" charset="0"/>
              <a:ea typeface="Cambria Math"/>
              <a:cs typeface="Arial" panose="020B0604020202020204" pitchFamily="34" charset="0"/>
            </a:endParaRPr>
          </a:p>
          <a:p>
            <a:pPr marL="0" indent="0" algn="r">
              <a:lnSpc>
                <a:spcPct val="150000"/>
              </a:lnSpc>
              <a:buNone/>
            </a:pPr>
            <a:r>
              <a:rPr lang="he-IL" sz="2800" dirty="0">
                <a:latin typeface="Arial" panose="020B0604020202020204" pitchFamily="34" charset="0"/>
                <a:ea typeface="Cambria Math"/>
                <a:cs typeface="Arial" panose="020B0604020202020204" pitchFamily="34" charset="0"/>
              </a:rPr>
              <a:t>דוגמה:</a:t>
            </a:r>
            <a:endParaRPr lang="en-US" sz="2800" dirty="0"/>
          </a:p>
          <a:p>
            <a:pPr algn="r"/>
            <a:endParaRPr lang="he-IL" sz="2800" dirty="0"/>
          </a:p>
          <a:p>
            <a:pPr algn="r"/>
            <a:r>
              <a:rPr lang="he-IL" sz="2800" dirty="0"/>
              <a:t> </a:t>
            </a:r>
          </a:p>
        </p:txBody>
      </p:sp>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5B01B0CF-42CB-462A-A620-0E7F35612979}"/>
                  </a:ext>
                </a:extLst>
              </p:cNvPr>
              <p:cNvSpPr txBox="1"/>
              <p:nvPr/>
            </p:nvSpPr>
            <p:spPr>
              <a:xfrm>
                <a:off x="2447759" y="3743017"/>
                <a:ext cx="806189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𝟓𝟎𝟎</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𝟐𝟎</m:t>
                      </m:r>
                      <m:r>
                        <a:rPr lang="he-IL" sz="4000" b="1" i="1" smtClean="0">
                          <a:latin typeface="Cambria Math" panose="02040503050406030204" pitchFamily="18" charset="0"/>
                        </a:rPr>
                        <m:t>=</m:t>
                      </m:r>
                      <m:r>
                        <a:rPr lang="he-IL" sz="4000" b="1" i="1" smtClean="0">
                          <a:latin typeface="Cambria Math" panose="02040503050406030204" pitchFamily="18" charset="0"/>
                        </a:rPr>
                        <m:t>𝟏𝟎</m:t>
                      </m:r>
                      <m:r>
                        <a:rPr lang="he-IL" sz="4000" b="1" i="1" smtClean="0">
                          <a:latin typeface="Cambria Math" panose="02040503050406030204" pitchFamily="18" charset="0"/>
                        </a:rPr>
                        <m:t>,</m:t>
                      </m:r>
                      <m:r>
                        <a:rPr lang="he-IL" sz="4000" b="1" i="1" smtClean="0">
                          <a:latin typeface="Cambria Math" panose="02040503050406030204" pitchFamily="18" charset="0"/>
                        </a:rPr>
                        <m:t>𝟎𝟎𝟎</m:t>
                      </m:r>
                    </m:oMath>
                  </m:oMathPara>
                </a14:m>
                <a:endParaRPr lang="he-IL" sz="4000" b="1" dirty="0"/>
              </a:p>
            </p:txBody>
          </p:sp>
        </mc:Choice>
        <mc:Fallback xmlns="">
          <p:sp>
            <p:nvSpPr>
              <p:cNvPr id="24" name="תיבת טקסט 23">
                <a:extLst>
                  <a:ext uri="{FF2B5EF4-FFF2-40B4-BE49-F238E27FC236}">
                    <a16:creationId xmlns:a16="http://schemas.microsoft.com/office/drawing/2014/main" id="{5B01B0CF-42CB-462A-A620-0E7F35612979}"/>
                  </a:ext>
                </a:extLst>
              </p:cNvPr>
              <p:cNvSpPr txBox="1">
                <a:spLocks noRot="1" noChangeAspect="1" noMove="1" noResize="1" noEditPoints="1" noAdjustHandles="1" noChangeArrowheads="1" noChangeShapeType="1" noTextEdit="1"/>
              </p:cNvSpPr>
              <p:nvPr/>
            </p:nvSpPr>
            <p:spPr>
              <a:xfrm>
                <a:off x="2447759" y="3743017"/>
                <a:ext cx="8061894" cy="707886"/>
              </a:xfrm>
              <a:prstGeom prst="rect">
                <a:avLst/>
              </a:prstGeom>
              <a:blipFill>
                <a:blip r:embed="rId4"/>
                <a:stretch>
                  <a:fillRect/>
                </a:stretch>
              </a:blipFill>
            </p:spPr>
            <p:txBody>
              <a:bodyPr/>
              <a:lstStyle/>
              <a:p>
                <a:r>
                  <a:rPr lang="he-IL">
                    <a:noFill/>
                  </a:rPr>
                  <a:t> </a:t>
                </a:r>
              </a:p>
            </p:txBody>
          </p:sp>
        </mc:Fallback>
      </mc:AlternateContent>
      <p:sp>
        <p:nvSpPr>
          <p:cNvPr id="21" name="כותרת 20">
            <a:extLst>
              <a:ext uri="{FF2B5EF4-FFF2-40B4-BE49-F238E27FC236}">
                <a16:creationId xmlns:a16="http://schemas.microsoft.com/office/drawing/2014/main" id="{8A53DCF4-723C-48D5-A4AD-FDA52F6FF8D6}"/>
              </a:ext>
            </a:extLst>
          </p:cNvPr>
          <p:cNvSpPr>
            <a:spLocks noGrp="1"/>
          </p:cNvSpPr>
          <p:nvPr>
            <p:ph type="title"/>
          </p:nvPr>
        </p:nvSpPr>
        <p:spPr/>
        <p:txBody>
          <a:bodyPr>
            <a:normAutofit fontScale="90000"/>
          </a:bodyPr>
          <a:lstStyle/>
          <a:p>
            <a:endParaRPr lang="he-IL"/>
          </a:p>
        </p:txBody>
      </p:sp>
      <p:sp>
        <p:nvSpPr>
          <p:cNvPr id="27" name="Google Shape;278;p9">
            <a:extLst>
              <a:ext uri="{FF2B5EF4-FFF2-40B4-BE49-F238E27FC236}">
                <a16:creationId xmlns:a16="http://schemas.microsoft.com/office/drawing/2014/main" id="{61B5D9C9-547E-4FAA-B6AA-1A1A4B84B040}"/>
              </a:ext>
            </a:extLst>
          </p:cNvPr>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Tree>
    <p:extLst>
      <p:ext uri="{BB962C8B-B14F-4D97-AF65-F5344CB8AC3E}">
        <p14:creationId xmlns:p14="http://schemas.microsoft.com/office/powerpoint/2010/main" val="3014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2" name="מלבן 21">
            <a:extLst>
              <a:ext uri="{FF2B5EF4-FFF2-40B4-BE49-F238E27FC236}">
                <a16:creationId xmlns:a16="http://schemas.microsoft.com/office/drawing/2014/main" id="{8B5E484D-993E-4BFA-AFA3-B1F613EA03B0}"/>
              </a:ext>
            </a:extLst>
          </p:cNvPr>
          <p:cNvSpPr/>
          <p:nvPr/>
        </p:nvSpPr>
        <p:spPr>
          <a:xfrm>
            <a:off x="759124" y="1604206"/>
            <a:ext cx="10806137" cy="3323987"/>
          </a:xfrm>
          <a:prstGeom prst="rect">
            <a:avLst/>
          </a:prstGeom>
        </p:spPr>
        <p:txBody>
          <a:bodyPr wrap="square">
            <a:spAutoFit/>
          </a:bodyPr>
          <a:lstStyle/>
          <a:p>
            <a:pPr algn="r" rtl="1"/>
            <a:r>
              <a:rPr lang="he-IL" sz="2800" dirty="0">
                <a:latin typeface="Arial" panose="020B0604020202020204" pitchFamily="34" charset="0"/>
                <a:cs typeface="Arial" panose="020B0604020202020204" pitchFamily="34" charset="0"/>
              </a:rPr>
              <a:t>עיגול מספרים מאפשר לאמוד את תוצאות פעולות החשבון. </a:t>
            </a:r>
          </a:p>
          <a:p>
            <a:pPr algn="r" rtl="1"/>
            <a:endParaRPr lang="he-IL" sz="2800" dirty="0">
              <a:latin typeface="Arial" panose="020B0604020202020204" pitchFamily="34" charset="0"/>
              <a:cs typeface="Arial" panose="020B0604020202020204" pitchFamily="34" charset="0"/>
            </a:endParaRPr>
          </a:p>
          <a:p>
            <a:pPr algn="r" rtl="1"/>
            <a:r>
              <a:rPr lang="he-IL" sz="2800" dirty="0">
                <a:latin typeface="Arial" panose="020B0604020202020204" pitchFamily="34" charset="0"/>
                <a:cs typeface="Arial" panose="020B0604020202020204" pitchFamily="34" charset="0"/>
              </a:rPr>
              <a:t>אפשר לעגל תחילה את המספרים למאה או לעשרת הקרובה ביותר ולבצע את הפעולה בעשרות או במאות שלמות.</a:t>
            </a:r>
            <a:endParaRPr lang="he-IL" sz="2800" dirty="0">
              <a:latin typeface="Arial" panose="020B0604020202020204" pitchFamily="34" charset="0"/>
              <a:ea typeface="Cambria Math"/>
              <a:cs typeface="Arial" panose="020B0604020202020204" pitchFamily="34" charset="0"/>
            </a:endParaRPr>
          </a:p>
          <a:p>
            <a:pPr marL="0" indent="0" algn="r">
              <a:lnSpc>
                <a:spcPct val="150000"/>
              </a:lnSpc>
              <a:buNone/>
            </a:pPr>
            <a:r>
              <a:rPr lang="he-IL" sz="2800" dirty="0">
                <a:latin typeface="Arial" panose="020B0604020202020204" pitchFamily="34" charset="0"/>
                <a:ea typeface="Cambria Math"/>
                <a:cs typeface="Arial" panose="020B0604020202020204" pitchFamily="34" charset="0"/>
              </a:rPr>
              <a:t>דוגמה:</a:t>
            </a:r>
            <a:endParaRPr lang="en-US" sz="2800" dirty="0"/>
          </a:p>
          <a:p>
            <a:pPr algn="r"/>
            <a:endParaRPr lang="he-IL" sz="2800" dirty="0"/>
          </a:p>
          <a:p>
            <a:pPr algn="r"/>
            <a:r>
              <a:rPr lang="he-IL" sz="2800" dirty="0"/>
              <a:t> </a:t>
            </a:r>
          </a:p>
        </p:txBody>
      </p:sp>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5B01B0CF-42CB-462A-A620-0E7F35612979}"/>
                  </a:ext>
                </a:extLst>
              </p:cNvPr>
              <p:cNvSpPr txBox="1"/>
              <p:nvPr/>
            </p:nvSpPr>
            <p:spPr>
              <a:xfrm>
                <a:off x="2447759" y="3743017"/>
                <a:ext cx="806189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𝟓𝟎𝟎</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𝟐𝟎</m:t>
                      </m:r>
                      <m:r>
                        <a:rPr lang="he-IL" sz="4000" b="1" i="1" smtClean="0">
                          <a:latin typeface="Cambria Math" panose="02040503050406030204" pitchFamily="18" charset="0"/>
                        </a:rPr>
                        <m:t>=</m:t>
                      </m:r>
                      <m:r>
                        <a:rPr lang="he-IL" sz="4000" b="1" i="1" smtClean="0">
                          <a:latin typeface="Cambria Math" panose="02040503050406030204" pitchFamily="18" charset="0"/>
                        </a:rPr>
                        <m:t>𝟏𝟎</m:t>
                      </m:r>
                      <m:r>
                        <a:rPr lang="he-IL" sz="4000" b="1" i="1" smtClean="0">
                          <a:latin typeface="Cambria Math" panose="02040503050406030204" pitchFamily="18" charset="0"/>
                        </a:rPr>
                        <m:t>,</m:t>
                      </m:r>
                      <m:r>
                        <a:rPr lang="he-IL" sz="4000" b="1" i="1" smtClean="0">
                          <a:latin typeface="Cambria Math" panose="02040503050406030204" pitchFamily="18" charset="0"/>
                        </a:rPr>
                        <m:t>𝟎𝟎𝟎</m:t>
                      </m:r>
                    </m:oMath>
                  </m:oMathPara>
                </a14:m>
                <a:endParaRPr lang="he-IL" sz="4000" b="1" dirty="0"/>
              </a:p>
            </p:txBody>
          </p:sp>
        </mc:Choice>
        <mc:Fallback xmlns="">
          <p:sp>
            <p:nvSpPr>
              <p:cNvPr id="24" name="תיבת טקסט 23">
                <a:extLst>
                  <a:ext uri="{FF2B5EF4-FFF2-40B4-BE49-F238E27FC236}">
                    <a16:creationId xmlns:a16="http://schemas.microsoft.com/office/drawing/2014/main" id="{5B01B0CF-42CB-462A-A620-0E7F35612979}"/>
                  </a:ext>
                </a:extLst>
              </p:cNvPr>
              <p:cNvSpPr txBox="1">
                <a:spLocks noRot="1" noChangeAspect="1" noMove="1" noResize="1" noEditPoints="1" noAdjustHandles="1" noChangeArrowheads="1" noChangeShapeType="1" noTextEdit="1"/>
              </p:cNvSpPr>
              <p:nvPr/>
            </p:nvSpPr>
            <p:spPr>
              <a:xfrm>
                <a:off x="2447759" y="3743017"/>
                <a:ext cx="8061894" cy="707886"/>
              </a:xfrm>
              <a:prstGeom prst="rect">
                <a:avLst/>
              </a:prstGeom>
              <a:blipFill>
                <a:blip r:embed="rId4"/>
                <a:stretch>
                  <a:fillRect/>
                </a:stretch>
              </a:blipFill>
            </p:spPr>
            <p:txBody>
              <a:bodyPr/>
              <a:lstStyle/>
              <a:p>
                <a:r>
                  <a:rPr lang="he-IL">
                    <a:noFill/>
                  </a:rPr>
                  <a:t> </a:t>
                </a:r>
              </a:p>
            </p:txBody>
          </p:sp>
        </mc:Fallback>
      </mc:AlternateContent>
      <p:sp>
        <p:nvSpPr>
          <p:cNvPr id="21" name="כותרת 20">
            <a:extLst>
              <a:ext uri="{FF2B5EF4-FFF2-40B4-BE49-F238E27FC236}">
                <a16:creationId xmlns:a16="http://schemas.microsoft.com/office/drawing/2014/main" id="{8A53DCF4-723C-48D5-A4AD-FDA52F6FF8D6}"/>
              </a:ext>
            </a:extLst>
          </p:cNvPr>
          <p:cNvSpPr>
            <a:spLocks noGrp="1"/>
          </p:cNvSpPr>
          <p:nvPr>
            <p:ph type="title"/>
          </p:nvPr>
        </p:nvSpPr>
        <p:spPr/>
        <p:txBody>
          <a:bodyPr>
            <a:normAutofit fontScale="90000"/>
          </a:bodyPr>
          <a:lstStyle/>
          <a:p>
            <a:endParaRPr lang="he-IL"/>
          </a:p>
        </p:txBody>
      </p:sp>
      <p:sp>
        <p:nvSpPr>
          <p:cNvPr id="27" name="Google Shape;278;p9">
            <a:extLst>
              <a:ext uri="{FF2B5EF4-FFF2-40B4-BE49-F238E27FC236}">
                <a16:creationId xmlns:a16="http://schemas.microsoft.com/office/drawing/2014/main" id="{61B5D9C9-547E-4FAA-B6AA-1A1A4B84B040}"/>
              </a:ext>
            </a:extLst>
          </p:cNvPr>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7" name="מלבן 6">
            <a:extLst>
              <a:ext uri="{FF2B5EF4-FFF2-40B4-BE49-F238E27FC236}">
                <a16:creationId xmlns:a16="http://schemas.microsoft.com/office/drawing/2014/main" id="{9CE11747-F983-4C32-86AD-FBC8F154649A}"/>
              </a:ext>
            </a:extLst>
          </p:cNvPr>
          <p:cNvSpPr/>
          <p:nvPr/>
        </p:nvSpPr>
        <p:spPr>
          <a:xfrm>
            <a:off x="4473600" y="4439070"/>
            <a:ext cx="3244799" cy="1815882"/>
          </a:xfrm>
          <a:prstGeom prst="rect">
            <a:avLst/>
          </a:prstGeom>
        </p:spPr>
        <p:txBody>
          <a:bodyPr wrap="none">
            <a:spAutoFit/>
          </a:bodyPr>
          <a:lstStyle/>
          <a:p>
            <a:pPr algn="ctr" rtl="1"/>
            <a:r>
              <a:rPr lang="he-IL" sz="2800" dirty="0">
                <a:latin typeface="Arial" panose="020B0604020202020204" pitchFamily="34" charset="0"/>
                <a:cs typeface="Arial" panose="020B0604020202020204" pitchFamily="34" charset="0"/>
              </a:rPr>
              <a:t>החלפנו את המספרים:</a:t>
            </a:r>
          </a:p>
          <a:p>
            <a:pPr algn="ctr" rtl="1"/>
            <a:r>
              <a:rPr lang="en-US" sz="2800" b="1" dirty="0">
                <a:solidFill>
                  <a:srgbClr val="FF0000"/>
                </a:solidFill>
                <a:latin typeface="Arial" panose="020B0604020202020204" pitchFamily="34" charset="0"/>
                <a:cs typeface="Arial" panose="020B0604020202020204" pitchFamily="34" charset="0"/>
              </a:rPr>
              <a:t>525</a:t>
            </a:r>
            <a:r>
              <a:rPr lang="he-IL" sz="2800" dirty="0">
                <a:latin typeface="Arial" panose="020B0604020202020204" pitchFamily="34" charset="0"/>
                <a:cs typeface="Arial" panose="020B0604020202020204" pitchFamily="34" charset="0"/>
              </a:rPr>
              <a:t>  ואת </a:t>
            </a:r>
            <a:r>
              <a:rPr lang="he-IL" sz="2800" b="1" dirty="0">
                <a:solidFill>
                  <a:srgbClr val="FF0000"/>
                </a:solidFill>
                <a:latin typeface="Arial" panose="020B0604020202020204" pitchFamily="34" charset="0"/>
                <a:cs typeface="Arial" panose="020B0604020202020204" pitchFamily="34" charset="0"/>
              </a:rPr>
              <a:t>18</a:t>
            </a:r>
            <a:r>
              <a:rPr lang="he-IL" sz="2800" dirty="0">
                <a:latin typeface="Arial" panose="020B0604020202020204" pitchFamily="34" charset="0"/>
                <a:cs typeface="Arial" panose="020B0604020202020204" pitchFamily="34" charset="0"/>
              </a:rPr>
              <a:t> </a:t>
            </a:r>
          </a:p>
          <a:p>
            <a:pPr algn="ctr" rtl="1"/>
            <a:r>
              <a:rPr lang="he-IL" sz="2800" dirty="0">
                <a:latin typeface="Arial" panose="020B0604020202020204" pitchFamily="34" charset="0"/>
                <a:cs typeface="Arial" panose="020B0604020202020204" pitchFamily="34" charset="0"/>
              </a:rPr>
              <a:t>למספרים:</a:t>
            </a:r>
          </a:p>
          <a:p>
            <a:pPr algn="ctr" rtl="1"/>
            <a:r>
              <a:rPr lang="en-US" sz="2800" b="1" dirty="0">
                <a:solidFill>
                  <a:srgbClr val="FF0000"/>
                </a:solidFill>
                <a:latin typeface="Arial" panose="020B0604020202020204" pitchFamily="34" charset="0"/>
                <a:cs typeface="Arial" panose="020B0604020202020204" pitchFamily="34" charset="0"/>
              </a:rPr>
              <a:t>500</a:t>
            </a:r>
            <a:r>
              <a:rPr lang="he-IL" sz="2800" b="1" dirty="0">
                <a:solidFill>
                  <a:srgbClr val="FF0000"/>
                </a:solidFill>
                <a:latin typeface="Arial" panose="020B0604020202020204" pitchFamily="34" charset="0"/>
                <a:cs typeface="Arial" panose="020B0604020202020204" pitchFamily="34" charset="0"/>
              </a:rPr>
              <a:t> </a:t>
            </a:r>
            <a:r>
              <a:rPr lang="he-IL" sz="2800" dirty="0">
                <a:latin typeface="Arial" panose="020B0604020202020204" pitchFamily="34" charset="0"/>
                <a:cs typeface="Arial" panose="020B0604020202020204" pitchFamily="34" charset="0"/>
              </a:rPr>
              <a:t>ו-</a:t>
            </a:r>
            <a:r>
              <a:rPr lang="he-IL" sz="2800" b="1" dirty="0">
                <a:solidFill>
                  <a:srgbClr val="FF0000"/>
                </a:solidFill>
                <a:latin typeface="Arial" panose="020B0604020202020204" pitchFamily="34" charset="0"/>
                <a:cs typeface="Arial" panose="020B0604020202020204" pitchFamily="34" charset="0"/>
              </a:rPr>
              <a:t>20</a:t>
            </a:r>
            <a:r>
              <a:rPr lang="he-IL" sz="2800" dirty="0">
                <a:latin typeface="Arial" panose="020B0604020202020204" pitchFamily="34" charset="0"/>
                <a:cs typeface="Arial" panose="020B0604020202020204" pitchFamily="34" charset="0"/>
              </a:rPr>
              <a:t>.</a:t>
            </a:r>
            <a:endParaRPr lang="he-IL" sz="2800" dirty="0"/>
          </a:p>
        </p:txBody>
      </p:sp>
    </p:spTree>
    <p:extLst>
      <p:ext uri="{BB962C8B-B14F-4D97-AF65-F5344CB8AC3E}">
        <p14:creationId xmlns:p14="http://schemas.microsoft.com/office/powerpoint/2010/main" val="233951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mc:AlternateContent xmlns:mc="http://schemas.openxmlformats.org/markup-compatibility/2006" xmlns:a14="http://schemas.microsoft.com/office/drawing/2010/main">
        <mc:Choice Requires="a14">
          <p:sp>
            <p:nvSpPr>
              <p:cNvPr id="24" name="תיבת טקסט 23">
                <a:extLst>
                  <a:ext uri="{FF2B5EF4-FFF2-40B4-BE49-F238E27FC236}">
                    <a16:creationId xmlns:a16="http://schemas.microsoft.com/office/drawing/2014/main" id="{5B01B0CF-42CB-462A-A620-0E7F35612979}"/>
                  </a:ext>
                </a:extLst>
              </p:cNvPr>
              <p:cNvSpPr txBox="1"/>
              <p:nvPr/>
            </p:nvSpPr>
            <p:spPr>
              <a:xfrm>
                <a:off x="2092745" y="3172843"/>
                <a:ext cx="806189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𝟏𝟖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𝟓𝟎𝟎</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𝟐𝟎</m:t>
                      </m:r>
                      <m:r>
                        <a:rPr lang="he-IL" sz="4000" b="1" i="1" smtClean="0">
                          <a:latin typeface="Cambria Math" panose="02040503050406030204" pitchFamily="18" charset="0"/>
                        </a:rPr>
                        <m:t>=</m:t>
                      </m:r>
                      <m:r>
                        <a:rPr lang="he-IL" sz="4000" b="1" i="1" smtClean="0">
                          <a:latin typeface="Cambria Math" panose="02040503050406030204" pitchFamily="18" charset="0"/>
                        </a:rPr>
                        <m:t>𝟏𝟎</m:t>
                      </m:r>
                      <m:r>
                        <a:rPr lang="he-IL" sz="4000" b="1" i="1" smtClean="0">
                          <a:latin typeface="Cambria Math" panose="02040503050406030204" pitchFamily="18" charset="0"/>
                        </a:rPr>
                        <m:t>,</m:t>
                      </m:r>
                      <m:r>
                        <a:rPr lang="he-IL" sz="4000" b="1" i="1" smtClean="0">
                          <a:latin typeface="Cambria Math" panose="02040503050406030204" pitchFamily="18" charset="0"/>
                        </a:rPr>
                        <m:t>𝟎𝟎𝟎</m:t>
                      </m:r>
                    </m:oMath>
                  </m:oMathPara>
                </a14:m>
                <a:endParaRPr lang="he-IL" sz="4000" b="1" dirty="0"/>
              </a:p>
            </p:txBody>
          </p:sp>
        </mc:Choice>
        <mc:Fallback xmlns="">
          <p:sp>
            <p:nvSpPr>
              <p:cNvPr id="24" name="תיבת טקסט 23">
                <a:extLst>
                  <a:ext uri="{FF2B5EF4-FFF2-40B4-BE49-F238E27FC236}">
                    <a16:creationId xmlns:a16="http://schemas.microsoft.com/office/drawing/2014/main" xmlns:a14="http://schemas.microsoft.com/office/drawing/2010/main" xmlns="" id="{5B01B0CF-42CB-462A-A620-0E7F35612979}"/>
                  </a:ext>
                </a:extLst>
              </p:cNvPr>
              <p:cNvSpPr txBox="1">
                <a:spLocks noRot="1" noChangeAspect="1" noMove="1" noResize="1" noEditPoints="1" noAdjustHandles="1" noChangeArrowheads="1" noChangeShapeType="1" noTextEdit="1"/>
              </p:cNvSpPr>
              <p:nvPr/>
            </p:nvSpPr>
            <p:spPr>
              <a:xfrm>
                <a:off x="2092745" y="3172843"/>
                <a:ext cx="8061894" cy="707886"/>
              </a:xfrm>
              <a:prstGeom prst="rect">
                <a:avLst/>
              </a:prstGeom>
              <a:blipFill rotWithShape="1">
                <a:blip r:embed="rId4"/>
                <a:stretch>
                  <a:fillRect/>
                </a:stretch>
              </a:blipFill>
            </p:spPr>
            <p:txBody>
              <a:bodyPr/>
              <a:lstStyle/>
              <a:p>
                <a:r>
                  <a:rPr lang="he-IL">
                    <a:noFill/>
                  </a:rPr>
                  <a:t> </a:t>
                </a:r>
              </a:p>
            </p:txBody>
          </p:sp>
        </mc:Fallback>
      </mc:AlternateContent>
      <p:sp>
        <p:nvSpPr>
          <p:cNvPr id="21" name="כותרת 20">
            <a:extLst>
              <a:ext uri="{FF2B5EF4-FFF2-40B4-BE49-F238E27FC236}">
                <a16:creationId xmlns:a16="http://schemas.microsoft.com/office/drawing/2014/main" id="{8A53DCF4-723C-48D5-A4AD-FDA52F6FF8D6}"/>
              </a:ext>
            </a:extLst>
          </p:cNvPr>
          <p:cNvSpPr>
            <a:spLocks noGrp="1"/>
          </p:cNvSpPr>
          <p:nvPr>
            <p:ph type="title"/>
          </p:nvPr>
        </p:nvSpPr>
        <p:spPr/>
        <p:txBody>
          <a:bodyPr>
            <a:normAutofit fontScale="90000"/>
          </a:bodyPr>
          <a:lstStyle/>
          <a:p>
            <a:endParaRPr lang="he-IL"/>
          </a:p>
        </p:txBody>
      </p:sp>
      <p:sp>
        <p:nvSpPr>
          <p:cNvPr id="27" name="Google Shape;278;p9">
            <a:extLst>
              <a:ext uri="{FF2B5EF4-FFF2-40B4-BE49-F238E27FC236}">
                <a16:creationId xmlns:a16="http://schemas.microsoft.com/office/drawing/2014/main" id="{61B5D9C9-547E-4FAA-B6AA-1A1A4B84B040}"/>
              </a:ext>
            </a:extLst>
          </p:cNvPr>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8" name="תיבת טקסט 7">
            <a:extLst>
              <a:ext uri="{FF2B5EF4-FFF2-40B4-BE49-F238E27FC236}">
                <a16:creationId xmlns:a16="http://schemas.microsoft.com/office/drawing/2014/main" id="{9B1AF4F4-1F17-4C37-BF31-200E092DDDD1}"/>
              </a:ext>
            </a:extLst>
          </p:cNvPr>
          <p:cNvSpPr txBox="1"/>
          <p:nvPr/>
        </p:nvSpPr>
        <p:spPr>
          <a:xfrm>
            <a:off x="2899780" y="4731261"/>
            <a:ext cx="6392439" cy="584775"/>
          </a:xfrm>
          <a:prstGeom prst="rect">
            <a:avLst/>
          </a:prstGeom>
          <a:noFill/>
        </p:spPr>
        <p:txBody>
          <a:bodyPr wrap="square">
            <a:spAutoFit/>
          </a:bodyPr>
          <a:lstStyle/>
          <a:p>
            <a:pPr algn="r"/>
            <a:r>
              <a:rPr lang="he-IL" sz="3200" dirty="0">
                <a:solidFill>
                  <a:srgbClr val="FF0000"/>
                </a:solidFill>
                <a:latin typeface="arial" panose="020B0604020202020204" pitchFamily="34" charset="0"/>
              </a:rPr>
              <a:t>התוצאה של התרגיל קטנה מ- 11,000</a:t>
            </a:r>
          </a:p>
        </p:txBody>
      </p:sp>
    </p:spTree>
    <p:extLst>
      <p:ext uri="{BB962C8B-B14F-4D97-AF65-F5344CB8AC3E}">
        <p14:creationId xmlns:p14="http://schemas.microsoft.com/office/powerpoint/2010/main" val="396495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מסיימים ומסכמים</a:t>
            </a:r>
            <a:endParaRPr/>
          </a:p>
        </p:txBody>
      </p:sp>
      <p:sp>
        <p:nvSpPr>
          <p:cNvPr id="335" name="Google Shape;335;p16"/>
          <p:cNvSpPr txBox="1">
            <a:spLocks noGrp="1"/>
          </p:cNvSpPr>
          <p:nvPr>
            <p:ph type="body" sz="quarter" idx="10"/>
          </p:nvPr>
        </p:nvSpPr>
        <p:spPr>
          <a:xfrm>
            <a:off x="544530" y="2322234"/>
            <a:ext cx="10699733" cy="3844925"/>
          </a:xfrm>
          <a:prstGeom prst="rect">
            <a:avLst/>
          </a:prstGeom>
          <a:noFill/>
          <a:ln>
            <a:noFill/>
          </a:ln>
        </p:spPr>
        <p:txBody>
          <a:bodyPr spcFirstLastPara="1" wrap="square" lIns="91425" tIns="45700" rIns="91425" bIns="45700" anchor="t" anchorCtr="0">
            <a:normAutofit/>
          </a:bodyPr>
          <a:lstStyle/>
          <a:p>
            <a:r>
              <a:rPr lang="he-IL" b="1" dirty="0">
                <a:solidFill>
                  <a:srgbClr val="FF0000"/>
                </a:solidFill>
                <a:latin typeface="Arial" panose="020B0604020202020204" pitchFamily="34" charset="0"/>
                <a:cs typeface="Arial" panose="020B0604020202020204" pitchFamily="34" charset="0"/>
              </a:rPr>
              <a:t>לעגל מספר, </a:t>
            </a:r>
            <a:r>
              <a:rPr lang="he-IL" dirty="0">
                <a:latin typeface="Arial" panose="020B0604020202020204" pitchFamily="34" charset="0"/>
                <a:cs typeface="Arial" panose="020B0604020202020204" pitchFamily="34" charset="0"/>
              </a:rPr>
              <a:t>משמעות הדבר היא </a:t>
            </a:r>
            <a:r>
              <a:rPr lang="he-IL" b="1" dirty="0">
                <a:solidFill>
                  <a:srgbClr val="FF0000"/>
                </a:solidFill>
                <a:latin typeface="Arial" panose="020B0604020202020204" pitchFamily="34" charset="0"/>
                <a:cs typeface="Arial" panose="020B0604020202020204" pitchFamily="34" charset="0"/>
              </a:rPr>
              <a:t>להחליף</a:t>
            </a:r>
            <a:r>
              <a:rPr lang="he-IL" dirty="0">
                <a:latin typeface="Arial" panose="020B0604020202020204" pitchFamily="34" charset="0"/>
                <a:cs typeface="Arial" panose="020B0604020202020204" pitchFamily="34" charset="0"/>
              </a:rPr>
              <a:t> את המספר, לכפולה של חזקות 10 (10; 100; 1000 וכדומה) </a:t>
            </a:r>
          </a:p>
          <a:p>
            <a:r>
              <a:rPr lang="he-IL" dirty="0">
                <a:latin typeface="Arial" panose="020B0604020202020204" pitchFamily="34" charset="0"/>
                <a:cs typeface="Arial" panose="020B0604020202020204" pitchFamily="34" charset="0"/>
              </a:rPr>
              <a:t>בהתאם למשימה.</a:t>
            </a:r>
            <a:endParaRPr lang="he-IL"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544530" y="3570142"/>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לתרגל</a:t>
            </a:r>
            <a:r>
              <a:rPr lang="he-IL" dirty="0"/>
              <a:t> </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תיבת טקסט 5">
            <a:extLst>
              <a:ext uri="{FF2B5EF4-FFF2-40B4-BE49-F238E27FC236}">
                <a16:creationId xmlns:a16="http://schemas.microsoft.com/office/drawing/2014/main" id="{86B733A8-1D04-4479-ADB4-5E9323DCC5EB}"/>
              </a:ext>
            </a:extLst>
          </p:cNvPr>
          <p:cNvSpPr txBox="1"/>
          <p:nvPr/>
        </p:nvSpPr>
        <p:spPr>
          <a:xfrm>
            <a:off x="425453" y="2231707"/>
            <a:ext cx="10936137" cy="1754326"/>
          </a:xfrm>
          <a:prstGeom prst="rect">
            <a:avLst/>
          </a:prstGeom>
          <a:noFill/>
        </p:spPr>
        <p:txBody>
          <a:bodyPr wrap="square">
            <a:spAutoFit/>
          </a:bodyPr>
          <a:lstStyle/>
          <a:p>
            <a:pPr algn="r"/>
            <a:r>
              <a:rPr lang="he-IL" sz="3600" dirty="0"/>
              <a:t>השתמשו בספרות 1, 2, 3, ו-4</a:t>
            </a:r>
          </a:p>
          <a:p>
            <a:pPr algn="r"/>
            <a:r>
              <a:rPr lang="he-IL" sz="3600" dirty="0"/>
              <a:t>בכל ספרה פעם אחת, </a:t>
            </a:r>
          </a:p>
          <a:p>
            <a:pPr algn="r"/>
            <a:r>
              <a:rPr lang="he-IL" sz="3600" dirty="0"/>
              <a:t>כדי ליצור תרגיל חיבור שתוצאתו קרובה ככל האפשר ל-</a:t>
            </a:r>
            <a:r>
              <a:rPr lang="he-IL" sz="3600" dirty="0">
                <a:solidFill>
                  <a:srgbClr val="FF0000"/>
                </a:solidFill>
              </a:rPr>
              <a:t>300.</a:t>
            </a:r>
          </a:p>
        </p:txBody>
      </p:sp>
      <mc:AlternateContent xmlns:mc="http://schemas.openxmlformats.org/markup-compatibility/2006" xmlns:a14="http://schemas.microsoft.com/office/drawing/2010/main">
        <mc:Choice Requires="a14">
          <p:sp>
            <p:nvSpPr>
              <p:cNvPr id="8" name="תיבת טקסט 7">
                <a:extLst>
                  <a:ext uri="{FF2B5EF4-FFF2-40B4-BE49-F238E27FC236}">
                    <a16:creationId xmlns:a16="http://schemas.microsoft.com/office/drawing/2014/main" id="{88177B10-D7B4-496B-8DF8-183DBEFC35F2}"/>
                  </a:ext>
                </a:extLst>
              </p:cNvPr>
              <p:cNvSpPr txBox="1"/>
              <p:nvPr/>
            </p:nvSpPr>
            <p:spPr>
              <a:xfrm>
                <a:off x="4314351" y="4312222"/>
                <a:ext cx="3329438"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__</m:t>
                      </m:r>
                      <m:r>
                        <a:rPr lang="en-US" sz="440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__</m:t>
                      </m:r>
                      <m:r>
                        <a:rPr lang="en-US" sz="440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rPr>
                        <m:t>300</m:t>
                      </m:r>
                    </m:oMath>
                  </m:oMathPara>
                </a14:m>
                <a:endParaRPr lang="he-IL" sz="4400" dirty="0"/>
              </a:p>
            </p:txBody>
          </p:sp>
        </mc:Choice>
        <mc:Fallback xmlns="">
          <p:sp>
            <p:nvSpPr>
              <p:cNvPr id="8" name="תיבת טקסט 7">
                <a:extLst>
                  <a:ext uri="{FF2B5EF4-FFF2-40B4-BE49-F238E27FC236}">
                    <a16:creationId xmlns:a16="http://schemas.microsoft.com/office/drawing/2014/main" id="{88177B10-D7B4-496B-8DF8-183DBEFC35F2}"/>
                  </a:ext>
                </a:extLst>
              </p:cNvPr>
              <p:cNvSpPr txBox="1">
                <a:spLocks noRot="1" noChangeAspect="1" noMove="1" noResize="1" noEditPoints="1" noAdjustHandles="1" noChangeArrowheads="1" noChangeShapeType="1" noTextEdit="1"/>
              </p:cNvSpPr>
              <p:nvPr/>
            </p:nvSpPr>
            <p:spPr>
              <a:xfrm>
                <a:off x="4314351" y="4312222"/>
                <a:ext cx="3329438" cy="677108"/>
              </a:xfrm>
              <a:prstGeom prst="rect">
                <a:avLst/>
              </a:prstGeom>
              <a:blipFill>
                <a:blip r:embed="rId4"/>
                <a:stretch>
                  <a:fillRect/>
                </a:stretch>
              </a:blipFill>
            </p:spPr>
            <p:txBody>
              <a:bodyPr/>
              <a:lstStyle/>
              <a:p>
                <a:r>
                  <a:rPr lang="he-IL">
                    <a:noFill/>
                  </a:rPr>
                  <a:t> </a:t>
                </a:r>
              </a:p>
            </p:txBody>
          </p:sp>
        </mc:Fallback>
      </mc:AlternateContent>
      <p:grpSp>
        <p:nvGrpSpPr>
          <p:cNvPr id="16" name="קבוצה 15">
            <a:extLst>
              <a:ext uri="{FF2B5EF4-FFF2-40B4-BE49-F238E27FC236}">
                <a16:creationId xmlns:a16="http://schemas.microsoft.com/office/drawing/2014/main" id="{FED0A562-EEC6-4C51-8F88-9FC462CBBB54}"/>
              </a:ext>
            </a:extLst>
          </p:cNvPr>
          <p:cNvGrpSpPr/>
          <p:nvPr/>
        </p:nvGrpSpPr>
        <p:grpSpPr>
          <a:xfrm>
            <a:off x="1069675" y="1992702"/>
            <a:ext cx="621102" cy="707366"/>
            <a:chOff x="1069675" y="1992702"/>
            <a:chExt cx="621102" cy="707366"/>
          </a:xfrm>
        </p:grpSpPr>
        <p:sp>
          <p:nvSpPr>
            <p:cNvPr id="14" name="מלבן 13">
              <a:extLst>
                <a:ext uri="{FF2B5EF4-FFF2-40B4-BE49-F238E27FC236}">
                  <a16:creationId xmlns:a16="http://schemas.microsoft.com/office/drawing/2014/main" id="{4C653ACC-1E98-4F2A-A134-D2A4D2824485}"/>
                </a:ext>
              </a:extLst>
            </p:cNvPr>
            <p:cNvSpPr/>
            <p:nvPr/>
          </p:nvSpPr>
          <p:spPr>
            <a:xfrm>
              <a:off x="1069675" y="1992702"/>
              <a:ext cx="621102" cy="7073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a:p>
          </p:txBody>
        </p:sp>
        <p:sp>
          <p:nvSpPr>
            <p:cNvPr id="15" name="תיבת טקסט 14">
              <a:extLst>
                <a:ext uri="{FF2B5EF4-FFF2-40B4-BE49-F238E27FC236}">
                  <a16:creationId xmlns:a16="http://schemas.microsoft.com/office/drawing/2014/main" id="{FF6B3EB0-2E84-42D4-BDC0-D4537BBA9B1E}"/>
                </a:ext>
              </a:extLst>
            </p:cNvPr>
            <p:cNvSpPr txBox="1"/>
            <p:nvPr/>
          </p:nvSpPr>
          <p:spPr>
            <a:xfrm>
              <a:off x="1233578" y="2115552"/>
              <a:ext cx="258792" cy="523220"/>
            </a:xfrm>
            <a:prstGeom prst="rect">
              <a:avLst/>
            </a:prstGeom>
            <a:noFill/>
          </p:spPr>
          <p:txBody>
            <a:bodyPr wrap="square" rtlCol="1">
              <a:spAutoFit/>
            </a:bodyPr>
            <a:lstStyle/>
            <a:p>
              <a:r>
                <a:rPr lang="he-IL" sz="2800" b="1" dirty="0"/>
                <a:t>1</a:t>
              </a:r>
            </a:p>
          </p:txBody>
        </p:sp>
      </p:grpSp>
      <p:grpSp>
        <p:nvGrpSpPr>
          <p:cNvPr id="19" name="קבוצה 18">
            <a:extLst>
              <a:ext uri="{FF2B5EF4-FFF2-40B4-BE49-F238E27FC236}">
                <a16:creationId xmlns:a16="http://schemas.microsoft.com/office/drawing/2014/main" id="{1E7C6314-371D-46CC-841F-F96DB9734FCF}"/>
              </a:ext>
            </a:extLst>
          </p:cNvPr>
          <p:cNvGrpSpPr/>
          <p:nvPr/>
        </p:nvGrpSpPr>
        <p:grpSpPr>
          <a:xfrm>
            <a:off x="2024448" y="1992702"/>
            <a:ext cx="621102" cy="707366"/>
            <a:chOff x="1069675" y="1992702"/>
            <a:chExt cx="621102" cy="707366"/>
          </a:xfrm>
        </p:grpSpPr>
        <p:sp>
          <p:nvSpPr>
            <p:cNvPr id="20" name="מלבן 19">
              <a:extLst>
                <a:ext uri="{FF2B5EF4-FFF2-40B4-BE49-F238E27FC236}">
                  <a16:creationId xmlns:a16="http://schemas.microsoft.com/office/drawing/2014/main" id="{797E7050-0B85-4FB3-B707-B51C2C94C284}"/>
                </a:ext>
              </a:extLst>
            </p:cNvPr>
            <p:cNvSpPr/>
            <p:nvPr/>
          </p:nvSpPr>
          <p:spPr>
            <a:xfrm>
              <a:off x="1069675" y="1992702"/>
              <a:ext cx="621102" cy="7073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a:p>
          </p:txBody>
        </p:sp>
        <p:sp>
          <p:nvSpPr>
            <p:cNvPr id="21" name="תיבת טקסט 20">
              <a:extLst>
                <a:ext uri="{FF2B5EF4-FFF2-40B4-BE49-F238E27FC236}">
                  <a16:creationId xmlns:a16="http://schemas.microsoft.com/office/drawing/2014/main" id="{B3287003-8141-452B-9B7D-0C58484C662D}"/>
                </a:ext>
              </a:extLst>
            </p:cNvPr>
            <p:cNvSpPr txBox="1"/>
            <p:nvPr/>
          </p:nvSpPr>
          <p:spPr>
            <a:xfrm>
              <a:off x="1233578" y="2115552"/>
              <a:ext cx="258792" cy="523220"/>
            </a:xfrm>
            <a:prstGeom prst="rect">
              <a:avLst/>
            </a:prstGeom>
            <a:noFill/>
          </p:spPr>
          <p:txBody>
            <a:bodyPr wrap="square" rtlCol="1">
              <a:spAutoFit/>
            </a:bodyPr>
            <a:lstStyle/>
            <a:p>
              <a:r>
                <a:rPr lang="he-IL" sz="2800" b="1" dirty="0"/>
                <a:t>2</a:t>
              </a:r>
            </a:p>
          </p:txBody>
        </p:sp>
      </p:grpSp>
      <p:grpSp>
        <p:nvGrpSpPr>
          <p:cNvPr id="22" name="קבוצה 21">
            <a:extLst>
              <a:ext uri="{FF2B5EF4-FFF2-40B4-BE49-F238E27FC236}">
                <a16:creationId xmlns:a16="http://schemas.microsoft.com/office/drawing/2014/main" id="{A09FBD92-5AD9-4344-AF4F-508F68F93660}"/>
              </a:ext>
            </a:extLst>
          </p:cNvPr>
          <p:cNvGrpSpPr/>
          <p:nvPr/>
        </p:nvGrpSpPr>
        <p:grpSpPr>
          <a:xfrm>
            <a:off x="2996744" y="1992702"/>
            <a:ext cx="621102" cy="707366"/>
            <a:chOff x="1069675" y="1992702"/>
            <a:chExt cx="621102" cy="707366"/>
          </a:xfrm>
        </p:grpSpPr>
        <p:sp>
          <p:nvSpPr>
            <p:cNvPr id="23" name="מלבן 22">
              <a:extLst>
                <a:ext uri="{FF2B5EF4-FFF2-40B4-BE49-F238E27FC236}">
                  <a16:creationId xmlns:a16="http://schemas.microsoft.com/office/drawing/2014/main" id="{8F60DED5-63BD-4DC1-8338-CCA9CCD0C70B}"/>
                </a:ext>
              </a:extLst>
            </p:cNvPr>
            <p:cNvSpPr/>
            <p:nvPr/>
          </p:nvSpPr>
          <p:spPr>
            <a:xfrm>
              <a:off x="1069675" y="1992702"/>
              <a:ext cx="621102" cy="7073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a:p>
          </p:txBody>
        </p:sp>
        <p:sp>
          <p:nvSpPr>
            <p:cNvPr id="24" name="תיבת טקסט 23">
              <a:extLst>
                <a:ext uri="{FF2B5EF4-FFF2-40B4-BE49-F238E27FC236}">
                  <a16:creationId xmlns:a16="http://schemas.microsoft.com/office/drawing/2014/main" id="{007472C0-86FA-4C29-B500-16F6028955F5}"/>
                </a:ext>
              </a:extLst>
            </p:cNvPr>
            <p:cNvSpPr txBox="1"/>
            <p:nvPr/>
          </p:nvSpPr>
          <p:spPr>
            <a:xfrm>
              <a:off x="1233578" y="2115552"/>
              <a:ext cx="258792" cy="523220"/>
            </a:xfrm>
            <a:prstGeom prst="rect">
              <a:avLst/>
            </a:prstGeom>
            <a:noFill/>
          </p:spPr>
          <p:txBody>
            <a:bodyPr wrap="square" rtlCol="1">
              <a:spAutoFit/>
            </a:bodyPr>
            <a:lstStyle/>
            <a:p>
              <a:r>
                <a:rPr lang="he-IL" sz="2800" b="1" dirty="0"/>
                <a:t>3</a:t>
              </a:r>
            </a:p>
          </p:txBody>
        </p:sp>
      </p:grpSp>
      <p:grpSp>
        <p:nvGrpSpPr>
          <p:cNvPr id="25" name="קבוצה 24">
            <a:extLst>
              <a:ext uri="{FF2B5EF4-FFF2-40B4-BE49-F238E27FC236}">
                <a16:creationId xmlns:a16="http://schemas.microsoft.com/office/drawing/2014/main" id="{641271FD-60B5-4470-9724-FEB98913687D}"/>
              </a:ext>
            </a:extLst>
          </p:cNvPr>
          <p:cNvGrpSpPr/>
          <p:nvPr/>
        </p:nvGrpSpPr>
        <p:grpSpPr>
          <a:xfrm>
            <a:off x="3951517" y="1992702"/>
            <a:ext cx="621102" cy="707366"/>
            <a:chOff x="1069675" y="1992702"/>
            <a:chExt cx="621102" cy="707366"/>
          </a:xfrm>
        </p:grpSpPr>
        <p:sp>
          <p:nvSpPr>
            <p:cNvPr id="26" name="מלבן 25">
              <a:extLst>
                <a:ext uri="{FF2B5EF4-FFF2-40B4-BE49-F238E27FC236}">
                  <a16:creationId xmlns:a16="http://schemas.microsoft.com/office/drawing/2014/main" id="{C24E9F72-2DC9-4E5C-8759-EFD38578D968}"/>
                </a:ext>
              </a:extLst>
            </p:cNvPr>
            <p:cNvSpPr/>
            <p:nvPr/>
          </p:nvSpPr>
          <p:spPr>
            <a:xfrm>
              <a:off x="1069675" y="1992702"/>
              <a:ext cx="621102" cy="7073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800"/>
            </a:p>
          </p:txBody>
        </p:sp>
        <p:sp>
          <p:nvSpPr>
            <p:cNvPr id="27" name="תיבת טקסט 26">
              <a:extLst>
                <a:ext uri="{FF2B5EF4-FFF2-40B4-BE49-F238E27FC236}">
                  <a16:creationId xmlns:a16="http://schemas.microsoft.com/office/drawing/2014/main" id="{5DA7A3F4-6445-4A1B-A07C-6C304D41BFAD}"/>
                </a:ext>
              </a:extLst>
            </p:cNvPr>
            <p:cNvSpPr txBox="1"/>
            <p:nvPr/>
          </p:nvSpPr>
          <p:spPr>
            <a:xfrm>
              <a:off x="1233578" y="2115552"/>
              <a:ext cx="258792" cy="523220"/>
            </a:xfrm>
            <a:prstGeom prst="rect">
              <a:avLst/>
            </a:prstGeom>
            <a:noFill/>
          </p:spPr>
          <p:txBody>
            <a:bodyPr wrap="square" rtlCol="1">
              <a:spAutoFit/>
            </a:bodyPr>
            <a:lstStyle/>
            <a:p>
              <a:r>
                <a:rPr lang="he-IL" sz="2800" b="1" dirty="0"/>
                <a:t>4</a:t>
              </a:r>
            </a:p>
          </p:txBody>
        </p:sp>
      </p:grpSp>
      <p:sp>
        <p:nvSpPr>
          <p:cNvPr id="28" name="מלבן 27">
            <a:extLst>
              <a:ext uri="{FF2B5EF4-FFF2-40B4-BE49-F238E27FC236}">
                <a16:creationId xmlns:a16="http://schemas.microsoft.com/office/drawing/2014/main" id="{29FCF5E7-76AE-4397-AE77-6CA36FA4E555}"/>
              </a:ext>
            </a:extLst>
          </p:cNvPr>
          <p:cNvSpPr/>
          <p:nvPr/>
        </p:nvSpPr>
        <p:spPr>
          <a:xfrm>
            <a:off x="7452878" y="5462682"/>
            <a:ext cx="3772070" cy="535531"/>
          </a:xfrm>
          <a:prstGeom prst="rect">
            <a:avLst/>
          </a:prstGeom>
        </p:spPr>
        <p:txBody>
          <a:bodyPr wrap="square">
            <a:spAutoFit/>
          </a:bodyPr>
          <a:lstStyle/>
          <a:p>
            <a:pPr lvl="0" algn="r">
              <a:lnSpc>
                <a:spcPct val="90000"/>
              </a:lnSpc>
              <a:buClr>
                <a:schemeClr val="dk1"/>
              </a:buClr>
              <a:buSzPts val="3600"/>
            </a:pPr>
            <a:r>
              <a:rPr lang="he-IL" sz="3200" dirty="0"/>
              <a:t>פתרו ושילחו למורה.</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1624139"/>
            <a:ext cx="9857035" cy="353943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צופים נמצאים באצטדיון במשחק הכדורגל?</a:t>
            </a: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
        <p:nvSpPr>
          <p:cNvPr id="16" name="Rectangle 15"/>
          <p:cNvSpPr/>
          <p:nvPr/>
        </p:nvSpPr>
        <p:spPr>
          <a:xfrm>
            <a:off x="1052629" y="2474853"/>
            <a:ext cx="10090298" cy="1384995"/>
          </a:xfrm>
          <a:prstGeom prst="rect">
            <a:avLst/>
          </a:prstGeom>
        </p:spPr>
        <p:txBody>
          <a:bodyPr wrap="square">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באצטדיון ישנם 10,000 מקומות ישיבה </a:t>
            </a:r>
          </a:p>
          <a:p>
            <a:pPr marL="0" indent="0" algn="ctr">
              <a:lnSpc>
                <a:spcPct val="150000"/>
              </a:lnSpc>
              <a:buNone/>
            </a:pPr>
            <a:r>
              <a:rPr lang="he-IL" sz="2800" dirty="0">
                <a:latin typeface="Arial" panose="020B0604020202020204" pitchFamily="34" charset="0"/>
                <a:cs typeface="Arial" panose="020B0604020202020204" pitchFamily="34" charset="0"/>
              </a:rPr>
              <a:t>במשחק האליפות, 50 כרטיסים לא נמכרו </a:t>
            </a: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90" y="4072280"/>
            <a:ext cx="6581552" cy="216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עוגן שחור - קעקועים שחורים | Tattootopia"/>
          <p:cNvPicPr>
            <a:picLocks noChangeAspect="1" noChangeArrowheads="1"/>
          </p:cNvPicPr>
          <p:nvPr/>
        </p:nvPicPr>
        <p:blipFill rotWithShape="1">
          <a:blip r:embed="rId3">
            <a:extLst>
              <a:ext uri="{28A0092B-C50C-407E-A947-70E740481C1C}">
                <a14:useLocalDpi xmlns:a14="http://schemas.microsoft.com/office/drawing/2010/main" val="0"/>
              </a:ext>
            </a:extLst>
          </a:blip>
          <a:srcRect l="20911" t="10791" r="20636" b="10432"/>
          <a:stretch/>
        </p:blipFill>
        <p:spPr bwMode="auto">
          <a:xfrm rot="21112510">
            <a:off x="1010134" y="2466296"/>
            <a:ext cx="1765205" cy="237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69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1624139"/>
            <a:ext cx="9857035" cy="353943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צופים נמצאים באצטדיון במשחק הכדורגל?</a:t>
            </a: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90" y="4072280"/>
            <a:ext cx="6581552" cy="216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52629" y="2474853"/>
            <a:ext cx="10090298" cy="1305165"/>
          </a:xfrm>
          <a:prstGeom prst="rect">
            <a:avLst/>
          </a:prstGeom>
        </p:spPr>
        <p:txBody>
          <a:bodyPr wrap="square">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מבלי לחשב, ניתן לומר שכמעט כל הכרטיסים נמכרו. </a:t>
            </a:r>
          </a:p>
          <a:p>
            <a:pPr marL="0" indent="0" algn="r">
              <a:lnSpc>
                <a:spcPct val="150000"/>
              </a:lnSpc>
              <a:buNone/>
            </a:pPr>
            <a:r>
              <a:rPr lang="he-IL" sz="2800" dirty="0">
                <a:latin typeface="Arial" panose="020B0604020202020204" pitchFamily="34" charset="0"/>
                <a:cs typeface="Arial" panose="020B0604020202020204" pitchFamily="34" charset="0"/>
              </a:rPr>
              <a:t>                     כלומר, </a:t>
            </a:r>
            <a:endParaRPr lang="he-IL"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858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1624139"/>
            <a:ext cx="9857035" cy="353943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צופים נמצאים באצטדיון במשחק הכדורגל?</a:t>
            </a: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90" y="4072280"/>
            <a:ext cx="6581552" cy="216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052629" y="2474853"/>
            <a:ext cx="10090298" cy="1384995"/>
          </a:xfrm>
          <a:prstGeom prst="rect">
            <a:avLst/>
          </a:prstGeom>
        </p:spPr>
        <p:txBody>
          <a:bodyPr wrap="square">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מבלי לחשב, ניתן לומר שכמעט כל הכרטיסים נמכרו. </a:t>
            </a:r>
          </a:p>
          <a:p>
            <a:pPr marL="0" indent="0" algn="ctr">
              <a:lnSpc>
                <a:spcPct val="150000"/>
              </a:lnSpc>
              <a:buNone/>
            </a:pPr>
            <a:r>
              <a:rPr lang="he-IL" sz="2800" dirty="0">
                <a:latin typeface="Arial" panose="020B0604020202020204" pitchFamily="34" charset="0"/>
                <a:cs typeface="Arial" panose="020B0604020202020204" pitchFamily="34" charset="0"/>
              </a:rPr>
              <a:t>כלומר, </a:t>
            </a:r>
            <a:r>
              <a:rPr lang="he-IL" sz="2800" dirty="0">
                <a:solidFill>
                  <a:srgbClr val="FF0000"/>
                </a:solidFill>
                <a:latin typeface="Arial" panose="020B0604020202020204" pitchFamily="34" charset="0"/>
                <a:cs typeface="Arial" panose="020B0604020202020204" pitchFamily="34" charset="0"/>
              </a:rPr>
              <a:t>נמצאים באצטדיון כ- 10,000 צופים</a:t>
            </a:r>
          </a:p>
        </p:txBody>
      </p:sp>
    </p:spTree>
    <p:extLst>
      <p:ext uri="{BB962C8B-B14F-4D97-AF65-F5344CB8AC3E}">
        <p14:creationId xmlns:p14="http://schemas.microsoft.com/office/powerpoint/2010/main" val="3655641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1624139"/>
            <a:ext cx="9857035" cy="3539430"/>
          </a:xfrm>
          <a:prstGeom prst="rect">
            <a:avLst/>
          </a:prstGeom>
        </p:spPr>
        <p:txBody>
          <a:bodyPr wrap="square">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חשבו וכתבו, כיצד נוכל לענות על השאלה הבאה? </a:t>
            </a:r>
          </a:p>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a:t>
            </a:r>
            <a:r>
              <a:rPr lang="he-IL" sz="2400" b="1" dirty="0">
                <a:latin typeface="Arial" panose="020B0604020202020204" pitchFamily="34" charset="0"/>
                <a:cs typeface="Arial" panose="020B0604020202020204" pitchFamily="34" charset="0"/>
              </a:rPr>
              <a:t>(מתוך הנחה שאנו כותבים באותו קצב) </a:t>
            </a:r>
          </a:p>
          <a:p>
            <a:pPr marL="0" indent="0" algn="ctr">
              <a:lnSpc>
                <a:spcPct val="150000"/>
              </a:lnSpc>
              <a:buNone/>
            </a:pPr>
            <a:endParaRPr lang="en-US"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172" y="3070838"/>
            <a:ext cx="5167424" cy="307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6683" y="5815951"/>
            <a:ext cx="1173719" cy="375552"/>
          </a:xfrm>
          <a:prstGeom prst="rect">
            <a:avLst/>
          </a:prstGeom>
        </p:spPr>
        <p:txBody>
          <a:bodyPr wrap="none">
            <a:spAutoFit/>
          </a:bodyPr>
          <a:lstStyle/>
          <a:p>
            <a:pPr marL="0" indent="0" algn="ctr">
              <a:lnSpc>
                <a:spcPct val="150000"/>
              </a:lnSpc>
              <a:buNone/>
            </a:pPr>
            <a:r>
              <a:rPr lang="he-IL" b="1" dirty="0">
                <a:highlight>
                  <a:srgbClr val="FFFF00"/>
                </a:highlight>
                <a:latin typeface="Arial" panose="020B0604020202020204" pitchFamily="34" charset="0"/>
                <a:cs typeface="Arial" panose="020B0604020202020204" pitchFamily="34" charset="0"/>
              </a:rPr>
              <a:t>טיימר 2 דקות</a:t>
            </a:r>
          </a:p>
        </p:txBody>
      </p:sp>
    </p:spTree>
    <p:extLst>
      <p:ext uri="{BB962C8B-B14F-4D97-AF65-F5344CB8AC3E}">
        <p14:creationId xmlns:p14="http://schemas.microsoft.com/office/powerpoint/2010/main" val="2678674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750278" y="1624139"/>
            <a:ext cx="10478554" cy="289310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Tree>
    <p:extLst>
      <p:ext uri="{BB962C8B-B14F-4D97-AF65-F5344CB8AC3E}">
        <p14:creationId xmlns:p14="http://schemas.microsoft.com/office/powerpoint/2010/main" val="853018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574432" y="1624139"/>
            <a:ext cx="10654400" cy="289310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
        <p:nvSpPr>
          <p:cNvPr id="6" name="Rectangle 2">
            <a:extLst>
              <a:ext uri="{FF2B5EF4-FFF2-40B4-BE49-F238E27FC236}">
                <a16:creationId xmlns:a16="http://schemas.microsoft.com/office/drawing/2014/main" id="{8818297A-3B7B-451B-BF4B-0DFB260A10B1}"/>
              </a:ext>
            </a:extLst>
          </p:cNvPr>
          <p:cNvSpPr/>
          <p:nvPr/>
        </p:nvSpPr>
        <p:spPr>
          <a:xfrm>
            <a:off x="3252313" y="2269244"/>
            <a:ext cx="6096000" cy="3539430"/>
          </a:xfrm>
          <a:prstGeom prst="rect">
            <a:avLst/>
          </a:prstGeom>
        </p:spPr>
        <p:txBody>
          <a:bodyPr>
            <a:spAutoFit/>
          </a:bodyPr>
          <a:lstStyle/>
          <a:p>
            <a:pPr marL="0" indent="0" algn="ctr">
              <a:lnSpc>
                <a:spcPct val="200000"/>
              </a:lnSpc>
              <a:buNone/>
            </a:pPr>
            <a:r>
              <a:rPr lang="he-IL" sz="2800" dirty="0">
                <a:latin typeface="Arial" panose="020B0604020202020204" pitchFamily="34" charset="0"/>
                <a:cs typeface="Arial" panose="020B0604020202020204" pitchFamily="34" charset="0"/>
              </a:rPr>
              <a:t>בדקה יש 60 שניות </a:t>
            </a:r>
            <a:endParaRPr lang="en-US" sz="2800" dirty="0">
              <a:latin typeface="Arial" panose="020B0604020202020204" pitchFamily="34" charset="0"/>
              <a:cs typeface="Arial" panose="020B0604020202020204" pitchFamily="34" charset="0"/>
            </a:endParaRPr>
          </a:p>
          <a:p>
            <a:pPr algn="ctr">
              <a:lnSpc>
                <a:spcPct val="200000"/>
              </a:lnSpc>
            </a:pPr>
            <a:r>
              <a:rPr lang="he-IL" sz="2800" dirty="0">
                <a:latin typeface="Arial" panose="020B0604020202020204" pitchFamily="34" charset="0"/>
                <a:cs typeface="Arial" panose="020B0604020202020204" pitchFamily="34" charset="0"/>
              </a:rPr>
              <a:t> ב-10 שניות כתבתי 7 מילים</a:t>
            </a:r>
          </a:p>
          <a:p>
            <a:pPr algn="ctr">
              <a:lnSpc>
                <a:spcPct val="200000"/>
              </a:lnSpc>
            </a:pPr>
            <a:r>
              <a:rPr lang="he-IL" sz="2800" dirty="0">
                <a:latin typeface="Arial" panose="020B0604020202020204" pitchFamily="34" charset="0"/>
                <a:cs typeface="Arial" panose="020B0604020202020204" pitchFamily="34" charset="0"/>
              </a:rPr>
              <a:t>נכנה כל 10 שניות </a:t>
            </a:r>
            <a:r>
              <a:rPr lang="he-IL" sz="2800" dirty="0">
                <a:solidFill>
                  <a:srgbClr val="FF0000"/>
                </a:solidFill>
                <a:latin typeface="Arial" panose="020B0604020202020204" pitchFamily="34" charset="0"/>
                <a:cs typeface="Arial" panose="020B0604020202020204" pitchFamily="34" charset="0"/>
              </a:rPr>
              <a:t>יחידת זמן</a:t>
            </a:r>
          </a:p>
          <a:p>
            <a:pPr algn="ctr">
              <a:lnSpc>
                <a:spcPct val="200000"/>
              </a:lnSpc>
            </a:pPr>
            <a:r>
              <a:rPr lang="he-IL" sz="2800" dirty="0">
                <a:latin typeface="Arial" panose="020B0604020202020204" pitchFamily="34" charset="0"/>
                <a:cs typeface="Arial" panose="020B0604020202020204" pitchFamily="34" charset="0"/>
              </a:rPr>
              <a:t>בדקה ישנן 6 יחידות זמן  </a:t>
            </a:r>
            <a:endParaRPr lang="he-IL" sz="2800" dirty="0"/>
          </a:p>
        </p:txBody>
      </p:sp>
    </p:spTree>
    <p:extLst>
      <p:ext uri="{BB962C8B-B14F-4D97-AF65-F5344CB8AC3E}">
        <p14:creationId xmlns:p14="http://schemas.microsoft.com/office/powerpoint/2010/main" val="783902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850884" y="1624139"/>
            <a:ext cx="10377947" cy="2893100"/>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sz="2800"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pic>
        <p:nvPicPr>
          <p:cNvPr id="5" name="Picture 4" descr="עוגן שחור - קעקועים שחורים | Tattootopia"/>
          <p:cNvPicPr>
            <a:picLocks noChangeAspect="1" noChangeArrowheads="1"/>
          </p:cNvPicPr>
          <p:nvPr/>
        </p:nvPicPr>
        <p:blipFill rotWithShape="1">
          <a:blip r:embed="rId2">
            <a:extLst>
              <a:ext uri="{28A0092B-C50C-407E-A947-70E740481C1C}">
                <a14:useLocalDpi xmlns:a14="http://schemas.microsoft.com/office/drawing/2010/main" val="0"/>
              </a:ext>
            </a:extLst>
          </a:blip>
          <a:srcRect l="20911" t="10791" r="20636" b="10432"/>
          <a:stretch/>
        </p:blipFill>
        <p:spPr bwMode="auto">
          <a:xfrm rot="21112510">
            <a:off x="1010134" y="2466296"/>
            <a:ext cx="1765205" cy="23789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52313" y="2269244"/>
            <a:ext cx="6096000" cy="3539430"/>
          </a:xfrm>
          <a:prstGeom prst="rect">
            <a:avLst/>
          </a:prstGeom>
        </p:spPr>
        <p:txBody>
          <a:bodyPr>
            <a:spAutoFit/>
          </a:bodyPr>
          <a:lstStyle/>
          <a:p>
            <a:pPr marL="0" indent="0" algn="ctr">
              <a:lnSpc>
                <a:spcPct val="200000"/>
              </a:lnSpc>
              <a:buNone/>
            </a:pPr>
            <a:r>
              <a:rPr lang="he-IL" sz="2800" dirty="0">
                <a:latin typeface="Arial" panose="020B0604020202020204" pitchFamily="34" charset="0"/>
                <a:cs typeface="Arial" panose="020B0604020202020204" pitchFamily="34" charset="0"/>
              </a:rPr>
              <a:t>בדקה יש 60 שניות </a:t>
            </a:r>
            <a:endParaRPr lang="en-US" sz="2800" dirty="0">
              <a:latin typeface="Arial" panose="020B0604020202020204" pitchFamily="34" charset="0"/>
              <a:cs typeface="Arial" panose="020B0604020202020204" pitchFamily="34" charset="0"/>
            </a:endParaRPr>
          </a:p>
          <a:p>
            <a:pPr algn="ctr">
              <a:lnSpc>
                <a:spcPct val="200000"/>
              </a:lnSpc>
            </a:pPr>
            <a:r>
              <a:rPr lang="he-IL" sz="2800" dirty="0">
                <a:latin typeface="Arial" panose="020B0604020202020204" pitchFamily="34" charset="0"/>
                <a:cs typeface="Arial" panose="020B0604020202020204" pitchFamily="34" charset="0"/>
              </a:rPr>
              <a:t> ב-10 שניות כתבתי 7 מילים</a:t>
            </a:r>
          </a:p>
          <a:p>
            <a:pPr algn="ctr">
              <a:lnSpc>
                <a:spcPct val="200000"/>
              </a:lnSpc>
            </a:pPr>
            <a:r>
              <a:rPr lang="he-IL" sz="2800" dirty="0">
                <a:latin typeface="Arial" panose="020B0604020202020204" pitchFamily="34" charset="0"/>
                <a:cs typeface="Arial" panose="020B0604020202020204" pitchFamily="34" charset="0"/>
              </a:rPr>
              <a:t>נכנה כל 10 שניות </a:t>
            </a:r>
            <a:r>
              <a:rPr lang="he-IL" sz="2800" dirty="0">
                <a:solidFill>
                  <a:srgbClr val="FF0000"/>
                </a:solidFill>
                <a:latin typeface="Arial" panose="020B0604020202020204" pitchFamily="34" charset="0"/>
                <a:cs typeface="Arial" panose="020B0604020202020204" pitchFamily="34" charset="0"/>
              </a:rPr>
              <a:t>יחידת זמן</a:t>
            </a:r>
          </a:p>
          <a:p>
            <a:pPr algn="ctr">
              <a:lnSpc>
                <a:spcPct val="200000"/>
              </a:lnSpc>
            </a:pPr>
            <a:r>
              <a:rPr lang="he-IL" sz="2800" dirty="0">
                <a:latin typeface="Arial" panose="020B0604020202020204" pitchFamily="34" charset="0"/>
                <a:cs typeface="Arial" panose="020B0604020202020204" pitchFamily="34" charset="0"/>
              </a:rPr>
              <a:t>בדקה ישנן 6 יחידות זמן  </a:t>
            </a:r>
            <a:endParaRPr lang="he-IL" sz="2800" dirty="0"/>
          </a:p>
        </p:txBody>
      </p:sp>
    </p:spTree>
    <p:extLst>
      <p:ext uri="{BB962C8B-B14F-4D97-AF65-F5344CB8AC3E}">
        <p14:creationId xmlns:p14="http://schemas.microsoft.com/office/powerpoint/2010/main" val="1055093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025770" y="1580755"/>
            <a:ext cx="10254488" cy="2569934"/>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Tree>
    <p:extLst>
      <p:ext uri="{BB962C8B-B14F-4D97-AF65-F5344CB8AC3E}">
        <p14:creationId xmlns:p14="http://schemas.microsoft.com/office/powerpoint/2010/main" val="1833216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נלמד היום?</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800"/>
              </a:spcBef>
              <a:spcAft>
                <a:spcPts val="0"/>
              </a:spcAft>
              <a:buSzPts val="2800"/>
            </a:pPr>
            <a:r>
              <a:rPr lang="he-IL" sz="3600" dirty="0"/>
              <a:t>הבחנה בין שימוש במספר כמספר מקורב לבין שימוש בו כבמספר מדויק.</a:t>
            </a:r>
          </a:p>
          <a:p>
            <a:pPr marL="0" lvl="0" indent="0" algn="r" rtl="1">
              <a:lnSpc>
                <a:spcPct val="90000"/>
              </a:lnSpc>
              <a:spcBef>
                <a:spcPts val="800"/>
              </a:spcBef>
              <a:spcAft>
                <a:spcPts val="0"/>
              </a:spcAft>
              <a:buSzPts val="2800"/>
            </a:pPr>
            <a:endParaRPr lang="he-IL" dirty="0"/>
          </a:p>
          <a:p>
            <a:pPr lvl="0" algn="r" rtl="1">
              <a:lnSpc>
                <a:spcPct val="90000"/>
              </a:lnSpc>
              <a:spcBef>
                <a:spcPts val="800"/>
              </a:spcBef>
              <a:spcAft>
                <a:spcPts val="0"/>
              </a:spcAft>
              <a:buSzPts val="2800"/>
              <a:buFont typeface="Arial" panose="020B0604020202020204" pitchFamily="34" charset="0"/>
              <a:buChar char="•"/>
            </a:pPr>
            <a:endParaRPr lang="he-IL" dirty="0"/>
          </a:p>
          <a:p>
            <a:pPr lvl="0" algn="r" rtl="1">
              <a:lnSpc>
                <a:spcPct val="90000"/>
              </a:lnSpc>
              <a:spcBef>
                <a:spcPts val="800"/>
              </a:spcBef>
              <a:spcAft>
                <a:spcPts val="0"/>
              </a:spcAft>
              <a:buSzPts val="2800"/>
              <a:buFont typeface="Arial" panose="020B0604020202020204" pitchFamily="34" charset="0"/>
              <a:buChar char="•"/>
            </a:pPr>
            <a:endParaRPr lang="he-IL" dirty="0"/>
          </a:p>
          <a:p>
            <a:pPr lvl="0" algn="r" rtl="1">
              <a:lnSpc>
                <a:spcPct val="90000"/>
              </a:lnSpc>
              <a:spcBef>
                <a:spcPts val="800"/>
              </a:spcBef>
              <a:spcAft>
                <a:spcPts val="0"/>
              </a:spcAft>
              <a:buSzPts val="2800"/>
              <a:buFont typeface="Arial" panose="020B0604020202020204" pitchFamily="34" charset="0"/>
              <a:buChar char="•"/>
            </a:pPr>
            <a:endParaRPr lang="he-IL" dirty="0"/>
          </a:p>
          <a:p>
            <a:pPr marL="457200" lvl="0" indent="-279400" algn="r" rtl="1">
              <a:lnSpc>
                <a:spcPct val="9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11" name="Rectangle 6">
            <a:extLst>
              <a:ext uri="{FF2B5EF4-FFF2-40B4-BE49-F238E27FC236}">
                <a16:creationId xmlns:a16="http://schemas.microsoft.com/office/drawing/2014/main" id="{BF370DC8-EC55-46A7-BEB4-3866BA56DDB0}"/>
              </a:ext>
            </a:extLst>
          </p:cNvPr>
          <p:cNvSpPr/>
          <p:nvPr/>
        </p:nvSpPr>
        <p:spPr>
          <a:xfrm>
            <a:off x="3146067" y="2070205"/>
            <a:ext cx="6096000" cy="2308324"/>
          </a:xfrm>
          <a:prstGeom prst="rect">
            <a:avLst/>
          </a:prstGeom>
        </p:spPr>
        <p:txBody>
          <a:bodyPr>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אפשר להיעזר בתרגיל הבא כדי לבדוק כמה </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he-IL" sz="2800" dirty="0">
                <a:latin typeface="Arial" panose="020B0604020202020204" pitchFamily="34" charset="0"/>
                <a:cs typeface="Arial" panose="020B0604020202020204" pitchFamily="34" charset="0"/>
              </a:rPr>
              <a:t>מילים אכתוב בדקה</a:t>
            </a:r>
            <a:endParaRPr lang="he-IL" sz="600" dirty="0">
              <a:latin typeface="Arial" panose="020B0604020202020204" pitchFamily="34" charset="0"/>
              <a:cs typeface="Arial" panose="020B0604020202020204" pitchFamily="34" charset="0"/>
            </a:endParaRPr>
          </a:p>
          <a:p>
            <a:pPr marL="0" indent="0" algn="ctr">
              <a:lnSpc>
                <a:spcPct val="150000"/>
              </a:lnSpc>
              <a:buNone/>
            </a:pPr>
            <a:r>
              <a:rPr lang="he-IL" sz="4000" b="1" dirty="0">
                <a:solidFill>
                  <a:srgbClr val="FF0000"/>
                </a:solidFill>
                <a:latin typeface="Arial" panose="020B0604020202020204" pitchFamily="34" charset="0"/>
                <a:cs typeface="Arial" panose="020B0604020202020204" pitchFamily="34" charset="0"/>
              </a:rPr>
              <a:t>6  </a:t>
            </a:r>
            <a:r>
              <a:rPr lang="en-US" sz="4000" b="1" dirty="0">
                <a:solidFill>
                  <a:srgbClr val="FF0000"/>
                </a:solidFill>
                <a:latin typeface="Arial" panose="020B0604020202020204" pitchFamily="34" charset="0"/>
                <a:cs typeface="Arial" panose="020B0604020202020204" pitchFamily="34" charset="0"/>
              </a:rPr>
              <a:t>       X      </a:t>
            </a:r>
            <a:r>
              <a:rPr lang="he-IL" sz="4000" b="1" dirty="0">
                <a:solidFill>
                  <a:srgbClr val="FF0000"/>
                </a:solidFill>
                <a:latin typeface="Arial" panose="020B0604020202020204" pitchFamily="34" charset="0"/>
                <a:cs typeface="Arial" panose="020B0604020202020204" pitchFamily="34" charset="0"/>
              </a:rPr>
              <a:t>42    =    7</a:t>
            </a:r>
            <a:r>
              <a:rPr lang="en-US" sz="4000" b="1" dirty="0">
                <a:solidFill>
                  <a:srgbClr val="FF0000"/>
                </a:solidFill>
                <a:latin typeface="Arial" panose="020B0604020202020204" pitchFamily="34" charset="0"/>
                <a:cs typeface="Arial" panose="020B0604020202020204" pitchFamily="34" charset="0"/>
              </a:rPr>
              <a:t>     </a:t>
            </a:r>
            <a:endParaRPr lang="he-IL" sz="4000" b="1" dirty="0">
              <a:solidFill>
                <a:srgbClr val="FF0000"/>
              </a:solidFill>
            </a:endParaRPr>
          </a:p>
        </p:txBody>
      </p:sp>
      <p:sp>
        <p:nvSpPr>
          <p:cNvPr id="5" name="מלבן 4">
            <a:extLst>
              <a:ext uri="{FF2B5EF4-FFF2-40B4-BE49-F238E27FC236}">
                <a16:creationId xmlns:a16="http://schemas.microsoft.com/office/drawing/2014/main" id="{B9AA69AB-74EC-43A4-8739-FF28F78DCA72}"/>
              </a:ext>
            </a:extLst>
          </p:cNvPr>
          <p:cNvSpPr/>
          <p:nvPr/>
        </p:nvSpPr>
        <p:spPr>
          <a:xfrm>
            <a:off x="914400" y="1580755"/>
            <a:ext cx="10365857" cy="2569934"/>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Tree>
    <p:extLst>
      <p:ext uri="{BB962C8B-B14F-4D97-AF65-F5344CB8AC3E}">
        <p14:creationId xmlns:p14="http://schemas.microsoft.com/office/powerpoint/2010/main" val="2833624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14" name="TextBox 13"/>
          <p:cNvSpPr txBox="1"/>
          <p:nvPr/>
        </p:nvSpPr>
        <p:spPr>
          <a:xfrm>
            <a:off x="5092983" y="5220568"/>
            <a:ext cx="2285988" cy="1384995"/>
          </a:xfrm>
          <a:prstGeom prst="rect">
            <a:avLst/>
          </a:prstGeom>
          <a:noFill/>
        </p:spPr>
        <p:txBody>
          <a:bodyPr wrap="square" rtlCol="1">
            <a:spAutoFit/>
          </a:bodyPr>
          <a:lstStyle/>
          <a:p>
            <a:pPr algn="ctr"/>
            <a:r>
              <a:rPr lang="he-IL" sz="2800" dirty="0"/>
              <a:t>מילים ביחידת זמן </a:t>
            </a:r>
          </a:p>
          <a:p>
            <a:pPr algn="ctr"/>
            <a:r>
              <a:rPr lang="he-IL" sz="2800" dirty="0"/>
              <a:t>(10 שניות)</a:t>
            </a:r>
          </a:p>
        </p:txBody>
      </p:sp>
      <p:sp>
        <p:nvSpPr>
          <p:cNvPr id="15" name="TextBox 14"/>
          <p:cNvSpPr txBox="1"/>
          <p:nvPr/>
        </p:nvSpPr>
        <p:spPr>
          <a:xfrm>
            <a:off x="2985341" y="5284068"/>
            <a:ext cx="2013067" cy="954107"/>
          </a:xfrm>
          <a:prstGeom prst="rect">
            <a:avLst/>
          </a:prstGeom>
          <a:noFill/>
        </p:spPr>
        <p:txBody>
          <a:bodyPr wrap="square" rtlCol="1">
            <a:spAutoFit/>
          </a:bodyPr>
          <a:lstStyle/>
          <a:p>
            <a:pPr algn="ctr"/>
            <a:r>
              <a:rPr lang="he-IL" sz="2800" dirty="0"/>
              <a:t>שש יחידות זמן  </a:t>
            </a:r>
          </a:p>
        </p:txBody>
      </p:sp>
      <p:sp>
        <p:nvSpPr>
          <p:cNvPr id="16" name="TextBox 15"/>
          <p:cNvSpPr txBox="1"/>
          <p:nvPr/>
        </p:nvSpPr>
        <p:spPr>
          <a:xfrm>
            <a:off x="7275623" y="5358736"/>
            <a:ext cx="2380490" cy="954107"/>
          </a:xfrm>
          <a:prstGeom prst="rect">
            <a:avLst/>
          </a:prstGeom>
          <a:noFill/>
        </p:spPr>
        <p:txBody>
          <a:bodyPr wrap="square" rtlCol="1">
            <a:spAutoFit/>
          </a:bodyPr>
          <a:lstStyle/>
          <a:p>
            <a:pPr algn="ctr"/>
            <a:r>
              <a:rPr lang="he-IL" sz="2800" dirty="0"/>
              <a:t>מספר המילים </a:t>
            </a:r>
          </a:p>
          <a:p>
            <a:pPr algn="ctr"/>
            <a:r>
              <a:rPr lang="he-IL" sz="2800" dirty="0"/>
              <a:t>שכתבתי בדקה</a:t>
            </a:r>
          </a:p>
        </p:txBody>
      </p:sp>
      <p:sp>
        <p:nvSpPr>
          <p:cNvPr id="11" name="Rectangle 6">
            <a:extLst>
              <a:ext uri="{FF2B5EF4-FFF2-40B4-BE49-F238E27FC236}">
                <a16:creationId xmlns:a16="http://schemas.microsoft.com/office/drawing/2014/main" id="{BF370DC8-EC55-46A7-BEB4-3866BA56DDB0}"/>
              </a:ext>
            </a:extLst>
          </p:cNvPr>
          <p:cNvSpPr/>
          <p:nvPr/>
        </p:nvSpPr>
        <p:spPr>
          <a:xfrm>
            <a:off x="3146067" y="2070205"/>
            <a:ext cx="6096000" cy="2954655"/>
          </a:xfrm>
          <a:prstGeom prst="rect">
            <a:avLst/>
          </a:prstGeom>
        </p:spPr>
        <p:txBody>
          <a:bodyPr>
            <a:spAutoFit/>
          </a:bodyPr>
          <a:lstStyle/>
          <a:p>
            <a:pPr marL="0" indent="0" algn="ctr">
              <a:lnSpc>
                <a:spcPct val="150000"/>
              </a:lnSpc>
              <a:buNone/>
            </a:pPr>
            <a:r>
              <a:rPr lang="he-IL" sz="2800" dirty="0">
                <a:latin typeface="Arial" panose="020B0604020202020204" pitchFamily="34" charset="0"/>
                <a:cs typeface="Arial" panose="020B0604020202020204" pitchFamily="34" charset="0"/>
              </a:rPr>
              <a:t>אפשר להיעזר בתרגיל הבא כדי לבדוק כמה </a:t>
            </a:r>
            <a:endParaRPr lang="en-US" sz="2800" dirty="0">
              <a:latin typeface="Arial" panose="020B0604020202020204" pitchFamily="34" charset="0"/>
              <a:cs typeface="Arial" panose="020B0604020202020204" pitchFamily="34" charset="0"/>
            </a:endParaRPr>
          </a:p>
          <a:p>
            <a:pPr marL="0" indent="0" algn="ctr">
              <a:lnSpc>
                <a:spcPct val="150000"/>
              </a:lnSpc>
              <a:buNone/>
            </a:pPr>
            <a:r>
              <a:rPr lang="he-IL" sz="2800" dirty="0">
                <a:latin typeface="Arial" panose="020B0604020202020204" pitchFamily="34" charset="0"/>
                <a:cs typeface="Arial" panose="020B0604020202020204" pitchFamily="34" charset="0"/>
              </a:rPr>
              <a:t>מילים אכתוב בדקה</a:t>
            </a:r>
            <a:endParaRPr lang="he-IL" sz="600" dirty="0">
              <a:latin typeface="Arial" panose="020B0604020202020204" pitchFamily="34" charset="0"/>
              <a:cs typeface="Arial" panose="020B0604020202020204" pitchFamily="34" charset="0"/>
            </a:endParaRPr>
          </a:p>
          <a:p>
            <a:pPr marL="0" indent="0" algn="ctr">
              <a:lnSpc>
                <a:spcPct val="150000"/>
              </a:lnSpc>
              <a:buNone/>
            </a:pPr>
            <a:r>
              <a:rPr lang="he-IL" sz="4000" b="1" dirty="0" smtClean="0">
                <a:solidFill>
                  <a:srgbClr val="FF0000"/>
                </a:solidFill>
                <a:latin typeface="Arial" panose="020B0604020202020204" pitchFamily="34" charset="0"/>
                <a:cs typeface="Arial" panose="020B0604020202020204" pitchFamily="34" charset="0"/>
              </a:rPr>
              <a:t>6  </a:t>
            </a:r>
            <a:r>
              <a:rPr lang="en-US" sz="4000" b="1" dirty="0" smtClean="0">
                <a:solidFill>
                  <a:srgbClr val="FF0000"/>
                </a:solidFill>
                <a:latin typeface="Arial" panose="020B0604020202020204" pitchFamily="34" charset="0"/>
                <a:cs typeface="Arial" panose="020B0604020202020204" pitchFamily="34" charset="0"/>
              </a:rPr>
              <a:t>       </a:t>
            </a:r>
            <a:r>
              <a:rPr lang="en-US" sz="4000" b="1" dirty="0">
                <a:solidFill>
                  <a:srgbClr val="FF0000"/>
                </a:solidFill>
                <a:latin typeface="Arial" panose="020B0604020202020204" pitchFamily="34" charset="0"/>
                <a:cs typeface="Arial" panose="020B0604020202020204" pitchFamily="34" charset="0"/>
              </a:rPr>
              <a:t>X      </a:t>
            </a:r>
            <a:r>
              <a:rPr lang="he-IL" sz="4000" b="1" dirty="0">
                <a:solidFill>
                  <a:srgbClr val="FF0000"/>
                </a:solidFill>
                <a:latin typeface="Arial" panose="020B0604020202020204" pitchFamily="34" charset="0"/>
                <a:cs typeface="Arial" panose="020B0604020202020204" pitchFamily="34" charset="0"/>
              </a:rPr>
              <a:t>42    =    7</a:t>
            </a:r>
            <a:r>
              <a:rPr lang="en-US" sz="4000" b="1" dirty="0">
                <a:solidFill>
                  <a:srgbClr val="FF0000"/>
                </a:solidFill>
                <a:latin typeface="Arial" panose="020B0604020202020204" pitchFamily="34" charset="0"/>
                <a:cs typeface="Arial" panose="020B0604020202020204" pitchFamily="34" charset="0"/>
              </a:rPr>
              <a:t>     </a:t>
            </a:r>
            <a:endParaRPr lang="he-IL" sz="4000" b="1" dirty="0">
              <a:solidFill>
                <a:srgbClr val="FF0000"/>
              </a:solidFill>
            </a:endParaRPr>
          </a:p>
        </p:txBody>
      </p:sp>
      <p:grpSp>
        <p:nvGrpSpPr>
          <p:cNvPr id="12" name="קבוצה 11">
            <a:extLst>
              <a:ext uri="{FF2B5EF4-FFF2-40B4-BE49-F238E27FC236}">
                <a16:creationId xmlns:a16="http://schemas.microsoft.com/office/drawing/2014/main" id="{A138C92B-5A3C-4B95-B18A-F36300B46120}"/>
              </a:ext>
            </a:extLst>
          </p:cNvPr>
          <p:cNvGrpSpPr/>
          <p:nvPr/>
        </p:nvGrpSpPr>
        <p:grpSpPr>
          <a:xfrm>
            <a:off x="4089905" y="4854685"/>
            <a:ext cx="4375963" cy="499730"/>
            <a:chOff x="3997781" y="4688939"/>
            <a:chExt cx="4375963" cy="499730"/>
          </a:xfrm>
        </p:grpSpPr>
        <p:cxnSp>
          <p:nvCxnSpPr>
            <p:cNvPr id="13" name="Straight Arrow Connector 7">
              <a:extLst>
                <a:ext uri="{FF2B5EF4-FFF2-40B4-BE49-F238E27FC236}">
                  <a16:creationId xmlns:a16="http://schemas.microsoft.com/office/drawing/2014/main" id="{0EE0AD15-BFFE-428C-990B-FAD38FF923FA}"/>
                </a:ext>
              </a:extLst>
            </p:cNvPr>
            <p:cNvCxnSpPr/>
            <p:nvPr/>
          </p:nvCxnSpPr>
          <p:spPr>
            <a:xfrm>
              <a:off x="3997781" y="4688939"/>
              <a:ext cx="0" cy="489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9">
              <a:extLst>
                <a:ext uri="{FF2B5EF4-FFF2-40B4-BE49-F238E27FC236}">
                  <a16:creationId xmlns:a16="http://schemas.microsoft.com/office/drawing/2014/main" id="{F7CF8C75-CFB2-4CB8-A96B-728359B30EEF}"/>
                </a:ext>
              </a:extLst>
            </p:cNvPr>
            <p:cNvCxnSpPr/>
            <p:nvPr/>
          </p:nvCxnSpPr>
          <p:spPr>
            <a:xfrm>
              <a:off x="6456266" y="4699572"/>
              <a:ext cx="0" cy="489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6">
              <a:extLst>
                <a:ext uri="{FF2B5EF4-FFF2-40B4-BE49-F238E27FC236}">
                  <a16:creationId xmlns:a16="http://schemas.microsoft.com/office/drawing/2014/main" id="{8F9F02E2-D0AA-44EB-A689-2E42E81C78DA}"/>
                </a:ext>
              </a:extLst>
            </p:cNvPr>
            <p:cNvCxnSpPr/>
            <p:nvPr/>
          </p:nvCxnSpPr>
          <p:spPr>
            <a:xfrm>
              <a:off x="8373744" y="4692477"/>
              <a:ext cx="0" cy="489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מלבן 4">
            <a:extLst>
              <a:ext uri="{FF2B5EF4-FFF2-40B4-BE49-F238E27FC236}">
                <a16:creationId xmlns:a16="http://schemas.microsoft.com/office/drawing/2014/main" id="{9946683C-FE13-4735-AA7E-77CE1D00C825}"/>
              </a:ext>
            </a:extLst>
          </p:cNvPr>
          <p:cNvSpPr/>
          <p:nvPr/>
        </p:nvSpPr>
        <p:spPr>
          <a:xfrm>
            <a:off x="978882" y="1580755"/>
            <a:ext cx="10301376" cy="2569934"/>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נוכל לכתוב בדקה? (מתוך הנחה שאנו כותבים באותו קצב) </a:t>
            </a:r>
          </a:p>
          <a:p>
            <a:pPr marL="0" indent="0" algn="ctr">
              <a:lnSpc>
                <a:spcPct val="150000"/>
              </a:lnSpc>
              <a:buNone/>
            </a:pPr>
            <a:endParaRPr lang="he-IL"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Tree>
    <p:extLst>
      <p:ext uri="{BB962C8B-B14F-4D97-AF65-F5344CB8AC3E}">
        <p14:creationId xmlns:p14="http://schemas.microsoft.com/office/powerpoint/2010/main" val="668168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43002" y="1966784"/>
            <a:ext cx="12478001" cy="2569934"/>
          </a:xfrm>
          <a:prstGeom prst="rect">
            <a:avLst/>
          </a:prstGeom>
        </p:spPr>
        <p:txBody>
          <a:bodyPr wrap="square">
            <a:spAutoFit/>
          </a:bodyPr>
          <a:lstStyle/>
          <a:p>
            <a:pPr marL="0" indent="0" algn="ctr">
              <a:lnSpc>
                <a:spcPct val="150000"/>
              </a:lnSpc>
              <a:buNone/>
            </a:pPr>
            <a:r>
              <a:rPr lang="he-IL" sz="2800" b="1" dirty="0">
                <a:latin typeface="Arial" panose="020B0604020202020204" pitchFamily="34" charset="0"/>
                <a:cs typeface="Arial" panose="020B0604020202020204" pitchFamily="34" charset="0"/>
              </a:rPr>
              <a:t>כמה מילים אפשר לכתוב בדקה? בשעה? (מתוך הנחה שאנו כותבים באותו קצב) </a:t>
            </a:r>
          </a:p>
          <a:p>
            <a:pPr marL="0" indent="0" algn="ctr">
              <a:lnSpc>
                <a:spcPct val="150000"/>
              </a:lnSpc>
              <a:buNone/>
            </a:pPr>
            <a:endParaRPr lang="he-IL" dirty="0">
              <a:latin typeface="Arial" panose="020B0604020202020204" pitchFamily="34" charset="0"/>
              <a:cs typeface="Arial" panose="020B0604020202020204" pitchFamily="34" charset="0"/>
            </a:endParaRPr>
          </a:p>
          <a:p>
            <a:pPr marL="0" indent="0" algn="r">
              <a:lnSpc>
                <a:spcPct val="150000"/>
              </a:lnSpc>
              <a:buNone/>
            </a:pPr>
            <a:endParaRPr lang="he-IL" sz="2800" dirty="0">
              <a:latin typeface="Arial" panose="020B0604020202020204" pitchFamily="34" charset="0"/>
              <a:ea typeface="Cambria Math"/>
              <a:cs typeface="Arial" panose="020B0604020202020204" pitchFamily="34" charset="0"/>
            </a:endParaRPr>
          </a:p>
          <a:p>
            <a:pPr algn="r"/>
            <a:endParaRPr lang="he-IL" sz="2800" dirty="0"/>
          </a:p>
          <a:p>
            <a:pPr algn="r"/>
            <a:r>
              <a:rPr lang="he-IL" sz="2800" dirty="0"/>
              <a:t> </a:t>
            </a:r>
          </a:p>
        </p:txBody>
      </p:sp>
      <p:sp>
        <p:nvSpPr>
          <p:cNvPr id="16" name="TextBox 15"/>
          <p:cNvSpPr txBox="1"/>
          <p:nvPr/>
        </p:nvSpPr>
        <p:spPr>
          <a:xfrm>
            <a:off x="1873806" y="4000781"/>
            <a:ext cx="9048194" cy="523220"/>
          </a:xfrm>
          <a:prstGeom prst="rect">
            <a:avLst/>
          </a:prstGeom>
          <a:noFill/>
        </p:spPr>
        <p:txBody>
          <a:bodyPr wrap="square" rtlCol="1">
            <a:spAutoFit/>
          </a:bodyPr>
          <a:lstStyle/>
          <a:p>
            <a:pPr algn="ctr"/>
            <a:r>
              <a:rPr lang="he-IL" sz="2800" b="1" dirty="0">
                <a:solidFill>
                  <a:srgbClr val="FF0000"/>
                </a:solidFill>
              </a:rPr>
              <a:t>בדקו גם אתם כמה מילים אתם תוכלו לכתוב בדקה? בשעה?</a:t>
            </a:r>
          </a:p>
        </p:txBody>
      </p:sp>
    </p:spTree>
    <p:extLst>
      <p:ext uri="{BB962C8B-B14F-4D97-AF65-F5344CB8AC3E}">
        <p14:creationId xmlns:p14="http://schemas.microsoft.com/office/powerpoint/2010/main" val="1379599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pic>
        <p:nvPicPr>
          <p:cNvPr id="8194" name="Picture 2" descr="C:\Users\user\Downloads\Depositphotos_169666546_l-20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93" y="3370521"/>
            <a:ext cx="3913695" cy="2615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3135" y="1955278"/>
            <a:ext cx="10453361" cy="1077218"/>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בחיי היום יום קורה לא פעם שאיננו זקוקים לתשובה מדויקת, ואנחנו יכולים להסתפק בקירוב שלה.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8" name="מלבן 4">
            <a:extLst>
              <a:ext uri="{FF2B5EF4-FFF2-40B4-BE49-F238E27FC236}">
                <a16:creationId xmlns:a16="http://schemas.microsoft.com/office/drawing/2014/main" id="{1F70D3A7-ABCE-40AA-8B18-3BAFDBB8B62E}"/>
              </a:ext>
            </a:extLst>
          </p:cNvPr>
          <p:cNvSpPr/>
          <p:nvPr/>
        </p:nvSpPr>
        <p:spPr>
          <a:xfrm>
            <a:off x="1489462" y="2299862"/>
            <a:ext cx="9857035" cy="1938992"/>
          </a:xfrm>
          <a:prstGeom prst="rect">
            <a:avLst/>
          </a:prstGeom>
        </p:spPr>
        <p:txBody>
          <a:bodyPr wrap="square">
            <a:spAutoFit/>
          </a:bodyPr>
          <a:lstStyle/>
          <a:p>
            <a:pPr algn="ctr" rtl="1"/>
            <a:r>
              <a:rPr lang="he-IL" sz="3200" dirty="0">
                <a:solidFill>
                  <a:schemeClr val="bg2">
                    <a:lumMod val="50000"/>
                  </a:schemeClr>
                </a:solidFill>
                <a:latin typeface="Arial" panose="020B0604020202020204" pitchFamily="34" charset="0"/>
                <a:cs typeface="Arial" panose="020B0604020202020204" pitchFamily="34" charset="0"/>
              </a:rPr>
              <a:t>עיגול מספרים מאפשר לאמוד מספרים בתחומים שונים </a:t>
            </a:r>
          </a:p>
          <a:p>
            <a:pPr algn="ctr" rtl="1"/>
            <a:r>
              <a:rPr lang="he-IL" sz="3200" dirty="0">
                <a:solidFill>
                  <a:schemeClr val="bg2">
                    <a:lumMod val="50000"/>
                  </a:schemeClr>
                </a:solidFill>
                <a:latin typeface="Arial" panose="020B0604020202020204" pitchFamily="34" charset="0"/>
                <a:cs typeface="Arial" panose="020B0604020202020204" pitchFamily="34" charset="0"/>
              </a:rPr>
              <a:t>ובעיקר במספרים גדולים. </a:t>
            </a:r>
          </a:p>
          <a:p>
            <a:pPr algn="r"/>
            <a:endParaRPr lang="he-IL" sz="2800" dirty="0"/>
          </a:p>
          <a:p>
            <a:pPr algn="r"/>
            <a:r>
              <a:rPr lang="he-IL" sz="2800" dirty="0"/>
              <a:t> </a:t>
            </a:r>
          </a:p>
        </p:txBody>
      </p:sp>
    </p:spTree>
    <p:extLst>
      <p:ext uri="{BB962C8B-B14F-4D97-AF65-F5344CB8AC3E}">
        <p14:creationId xmlns:p14="http://schemas.microsoft.com/office/powerpoint/2010/main" val="348179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7" name="מלבן 3">
            <a:extLst>
              <a:ext uri="{FF2B5EF4-FFF2-40B4-BE49-F238E27FC236}">
                <a16:creationId xmlns:a16="http://schemas.microsoft.com/office/drawing/2014/main" id="{4CD742F2-A1BF-4C8D-B8BC-4DDB56828175}"/>
              </a:ext>
            </a:extLst>
          </p:cNvPr>
          <p:cNvSpPr/>
          <p:nvPr/>
        </p:nvSpPr>
        <p:spPr>
          <a:xfrm>
            <a:off x="1371796" y="2266030"/>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לעגל מספר, </a:t>
            </a:r>
            <a:r>
              <a:rPr lang="he-IL" sz="3200" dirty="0">
                <a:latin typeface="Arial" panose="020B0604020202020204" pitchFamily="34" charset="0"/>
                <a:cs typeface="Arial" panose="020B0604020202020204" pitchFamily="34" charset="0"/>
              </a:rPr>
              <a:t>משמעות הדבר היא </a:t>
            </a:r>
            <a:r>
              <a:rPr lang="he-IL" sz="3200" b="1" dirty="0">
                <a:solidFill>
                  <a:srgbClr val="FF0000"/>
                </a:solidFill>
                <a:latin typeface="Arial" panose="020B0604020202020204" pitchFamily="34" charset="0"/>
                <a:cs typeface="Arial" panose="020B0604020202020204" pitchFamily="34" charset="0"/>
              </a:rPr>
              <a:t>להחליף</a:t>
            </a:r>
            <a:r>
              <a:rPr lang="he-IL" sz="3200" dirty="0">
                <a:latin typeface="Arial" panose="020B0604020202020204" pitchFamily="34" charset="0"/>
                <a:cs typeface="Arial" panose="020B0604020202020204" pitchFamily="34" charset="0"/>
              </a:rPr>
              <a:t> את המספר, לכפולה של חזקות 10 (10; 100; 1000 וכדומה) </a:t>
            </a:r>
          </a:p>
          <a:p>
            <a:pPr algn="ctr" rtl="1"/>
            <a:r>
              <a:rPr lang="he-IL" sz="3200" dirty="0">
                <a:latin typeface="Arial" panose="020B0604020202020204" pitchFamily="34" charset="0"/>
                <a:cs typeface="Arial" panose="020B0604020202020204" pitchFamily="34" charset="0"/>
              </a:rPr>
              <a:t>בהתאם למשימה.</a:t>
            </a:r>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93356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pic>
        <p:nvPicPr>
          <p:cNvPr id="8" name="Picture 7" descr="עוגן שחור - קעקועים שחורים | Tattootopia"/>
          <p:cNvPicPr>
            <a:picLocks noChangeAspect="1" noChangeArrowheads="1"/>
          </p:cNvPicPr>
          <p:nvPr/>
        </p:nvPicPr>
        <p:blipFill rotWithShape="1">
          <a:blip r:embed="rId4">
            <a:extLst>
              <a:ext uri="{28A0092B-C50C-407E-A947-70E740481C1C}">
                <a14:useLocalDpi xmlns:a14="http://schemas.microsoft.com/office/drawing/2010/main" val="0"/>
              </a:ext>
            </a:extLst>
          </a:blip>
          <a:srcRect l="20911" t="10791" r="20636" b="10432"/>
          <a:stretch/>
        </p:blipFill>
        <p:spPr bwMode="auto">
          <a:xfrm rot="21112510">
            <a:off x="889364" y="1983217"/>
            <a:ext cx="1765205" cy="237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7" name="מלבן 3">
            <a:extLst>
              <a:ext uri="{FF2B5EF4-FFF2-40B4-BE49-F238E27FC236}">
                <a16:creationId xmlns:a16="http://schemas.microsoft.com/office/drawing/2014/main" id="{4CD742F2-A1BF-4C8D-B8BC-4DDB56828175}"/>
              </a:ext>
            </a:extLst>
          </p:cNvPr>
          <p:cNvSpPr/>
          <p:nvPr/>
        </p:nvSpPr>
        <p:spPr>
          <a:xfrm>
            <a:off x="1371796" y="1947040"/>
            <a:ext cx="9857035" cy="2923877"/>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הכנת אגרות ברכה לתלמידי כיתות ד' </a:t>
            </a:r>
          </a:p>
          <a:p>
            <a:pPr algn="ctr" rtl="1"/>
            <a:endParaRPr lang="he-IL" sz="2000" dirty="0">
              <a:solidFill>
                <a:schemeClr val="bg2">
                  <a:lumMod val="50000"/>
                </a:schemeClr>
              </a:solidFill>
              <a:latin typeface="Arial" panose="020B0604020202020204" pitchFamily="34" charset="0"/>
              <a:cs typeface="Arial" panose="020B0604020202020204" pitchFamily="34" charset="0"/>
            </a:endParaRPr>
          </a:p>
          <a:p>
            <a:pPr algn="ctr" rtl="1"/>
            <a:r>
              <a:rPr lang="he-IL" sz="3200"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dirty="0">
                <a:solidFill>
                  <a:schemeClr val="bg2">
                    <a:lumMod val="50000"/>
                  </a:schemeClr>
                </a:solidFill>
                <a:latin typeface="Arial" panose="020B0604020202020204" pitchFamily="34" charset="0"/>
                <a:cs typeface="Arial" panose="020B0604020202020204" pitchFamily="34" charset="0"/>
              </a:rPr>
              <a:t>בכיתה </a:t>
            </a:r>
            <a:r>
              <a:rPr lang="he-IL" sz="3200"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rgbClr val="FF0000"/>
                </a:solidFill>
                <a:latin typeface="Arial" panose="020B0604020202020204" pitchFamily="34" charset="0"/>
                <a:cs typeface="Arial" panose="020B0604020202020204" pitchFamily="34" charset="0"/>
              </a:rPr>
              <a:t>.</a:t>
            </a:r>
            <a:r>
              <a:rPr lang="he-IL" sz="3200" b="1" dirty="0">
                <a:solidFill>
                  <a:schemeClr val="bg2">
                    <a:lumMod val="50000"/>
                  </a:schemeClr>
                </a:solidFill>
                <a:latin typeface="Arial" panose="020B0604020202020204" pitchFamily="34" charset="0"/>
                <a:cs typeface="Arial" panose="020B0604020202020204" pitchFamily="34" charset="0"/>
              </a:rPr>
              <a:t> </a:t>
            </a:r>
          </a:p>
          <a:p>
            <a:pPr algn="ctr" rtl="1"/>
            <a:endParaRPr lang="he-IL" sz="3200" b="1" dirty="0">
              <a:solidFill>
                <a:schemeClr val="bg2">
                  <a:lumMod val="50000"/>
                </a:schemeClr>
              </a:solidFill>
              <a:latin typeface="Arial" panose="020B0604020202020204" pitchFamily="34" charset="0"/>
              <a:cs typeface="Arial" panose="020B0604020202020204" pitchFamily="34" charset="0"/>
            </a:endParaRPr>
          </a:p>
          <a:p>
            <a:pPr algn="ctr"/>
            <a:r>
              <a:rPr lang="he-IL" sz="3200" dirty="0"/>
              <a:t> </a:t>
            </a:r>
          </a:p>
        </p:txBody>
      </p:sp>
      <p:pic>
        <p:nvPicPr>
          <p:cNvPr id="8" name="Picture 7" descr="עוגן שחור - קעקועים שחורים | Tattootopia"/>
          <p:cNvPicPr>
            <a:picLocks noChangeAspect="1" noChangeArrowheads="1"/>
          </p:cNvPicPr>
          <p:nvPr/>
        </p:nvPicPr>
        <p:blipFill rotWithShape="1">
          <a:blip r:embed="rId4">
            <a:extLst>
              <a:ext uri="{28A0092B-C50C-407E-A947-70E740481C1C}">
                <a14:useLocalDpi xmlns:a14="http://schemas.microsoft.com/office/drawing/2010/main" val="0"/>
              </a:ext>
            </a:extLst>
          </a:blip>
          <a:srcRect l="20911" t="10791" r="20636" b="10432"/>
          <a:stretch/>
        </p:blipFill>
        <p:spPr bwMode="auto">
          <a:xfrm rot="21112510">
            <a:off x="889364" y="1983217"/>
            <a:ext cx="1765205" cy="237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5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7" name="מלבן 3">
            <a:extLst>
              <a:ext uri="{FF2B5EF4-FFF2-40B4-BE49-F238E27FC236}">
                <a16:creationId xmlns:a16="http://schemas.microsoft.com/office/drawing/2014/main" id="{4CD742F2-A1BF-4C8D-B8BC-4DDB56828175}"/>
              </a:ext>
            </a:extLst>
          </p:cNvPr>
          <p:cNvSpPr/>
          <p:nvPr/>
        </p:nvSpPr>
        <p:spPr>
          <a:xfrm>
            <a:off x="1371796" y="1947040"/>
            <a:ext cx="9857035" cy="2923877"/>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הכנת אגרות ברכה לתלמידי כיתות ד' </a:t>
            </a:r>
          </a:p>
          <a:p>
            <a:pPr algn="ctr" rtl="1"/>
            <a:endParaRPr lang="he-IL" sz="2000" dirty="0">
              <a:solidFill>
                <a:schemeClr val="bg2">
                  <a:lumMod val="50000"/>
                </a:schemeClr>
              </a:solidFill>
              <a:latin typeface="Arial" panose="020B0604020202020204" pitchFamily="34" charset="0"/>
              <a:cs typeface="Arial" panose="020B0604020202020204" pitchFamily="34" charset="0"/>
            </a:endParaRPr>
          </a:p>
          <a:p>
            <a:pPr algn="ctr" rtl="1"/>
            <a:r>
              <a:rPr lang="he-IL" sz="3200"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dirty="0">
                <a:solidFill>
                  <a:schemeClr val="bg2">
                    <a:lumMod val="50000"/>
                  </a:schemeClr>
                </a:solidFill>
                <a:latin typeface="Arial" panose="020B0604020202020204" pitchFamily="34" charset="0"/>
                <a:cs typeface="Arial" panose="020B0604020202020204" pitchFamily="34" charset="0"/>
              </a:rPr>
              <a:t>בכיתה </a:t>
            </a:r>
            <a:r>
              <a:rPr lang="he-IL" sz="3200"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rgbClr val="FF0000"/>
                </a:solidFill>
                <a:latin typeface="Arial" panose="020B0604020202020204" pitchFamily="34" charset="0"/>
                <a:cs typeface="Arial" panose="020B0604020202020204" pitchFamily="34" charset="0"/>
              </a:rPr>
              <a:t>.</a:t>
            </a:r>
            <a:r>
              <a:rPr lang="he-IL" sz="3200" b="1" dirty="0">
                <a:solidFill>
                  <a:schemeClr val="bg2">
                    <a:lumMod val="50000"/>
                  </a:schemeClr>
                </a:solidFill>
                <a:latin typeface="Arial" panose="020B0604020202020204" pitchFamily="34" charset="0"/>
                <a:cs typeface="Arial" panose="020B0604020202020204" pitchFamily="34" charset="0"/>
              </a:rPr>
              <a:t> </a:t>
            </a:r>
          </a:p>
          <a:p>
            <a:pPr algn="ctr" rtl="1"/>
            <a:endParaRPr lang="he-IL" sz="3200" b="1" dirty="0">
              <a:solidFill>
                <a:schemeClr val="bg2">
                  <a:lumMod val="50000"/>
                </a:schemeClr>
              </a:solidFill>
              <a:latin typeface="Arial" panose="020B0604020202020204" pitchFamily="34" charset="0"/>
              <a:cs typeface="Arial" panose="020B0604020202020204" pitchFamily="34" charset="0"/>
            </a:endParaRPr>
          </a:p>
          <a:p>
            <a:pPr algn="ctr"/>
            <a:r>
              <a:rPr lang="he-IL" sz="3200" dirty="0"/>
              <a:t> </a:t>
            </a:r>
          </a:p>
        </p:txBody>
      </p:sp>
      <p:sp>
        <p:nvSpPr>
          <p:cNvPr id="2" name="Rectangle 1"/>
          <p:cNvSpPr/>
          <p:nvPr/>
        </p:nvSpPr>
        <p:spPr>
          <a:xfrm>
            <a:off x="2029154" y="4237630"/>
            <a:ext cx="8303876" cy="1569660"/>
          </a:xfrm>
          <a:prstGeom prst="rect">
            <a:avLst/>
          </a:prstGeom>
        </p:spPr>
        <p:txBody>
          <a:bodyPr wrap="non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כמה אגרות ברכה עלי להכין אם מספר התלמידים </a:t>
            </a:r>
          </a:p>
          <a:p>
            <a:pPr algn="ctr" rtl="1"/>
            <a:endParaRPr lang="he-IL" sz="3200" b="1" dirty="0">
              <a:solidFill>
                <a:schemeClr val="bg2">
                  <a:lumMod val="50000"/>
                </a:schemeClr>
              </a:solidFill>
              <a:latin typeface="Arial" panose="020B0604020202020204" pitchFamily="34" charset="0"/>
              <a:cs typeface="Arial" panose="020B0604020202020204" pitchFamily="34" charset="0"/>
            </a:endParaRP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בכיתות ד' האחרות אינו ידוע לי? </a:t>
            </a:r>
            <a:endParaRPr lang="he-IL" sz="3200" dirty="0">
              <a:solidFill>
                <a:schemeClr val="bg2">
                  <a:lumMod val="50000"/>
                </a:schemeClr>
              </a:solidFill>
              <a:latin typeface="Arial" panose="020B0604020202020204" pitchFamily="34" charset="0"/>
              <a:ea typeface="Cambria Math"/>
              <a:cs typeface="Arial" panose="020B0604020202020204" pitchFamily="34" charset="0"/>
            </a:endParaRPr>
          </a:p>
        </p:txBody>
      </p:sp>
      <p:pic>
        <p:nvPicPr>
          <p:cNvPr id="8" name="Picture 7" descr="עוגן שחור - קעקועים שחורים | Tattootopia"/>
          <p:cNvPicPr>
            <a:picLocks noChangeAspect="1" noChangeArrowheads="1"/>
          </p:cNvPicPr>
          <p:nvPr/>
        </p:nvPicPr>
        <p:blipFill rotWithShape="1">
          <a:blip r:embed="rId4">
            <a:extLst>
              <a:ext uri="{28A0092B-C50C-407E-A947-70E740481C1C}">
                <a14:useLocalDpi xmlns:a14="http://schemas.microsoft.com/office/drawing/2010/main" val="0"/>
              </a:ext>
            </a:extLst>
          </a:blip>
          <a:srcRect l="20911" t="10791" r="20636" b="10432"/>
          <a:stretch/>
        </p:blipFill>
        <p:spPr bwMode="auto">
          <a:xfrm rot="21112510">
            <a:off x="889364" y="1983217"/>
            <a:ext cx="1765205" cy="237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9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372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8157368"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5243432" y="3225956"/>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2775865" y="2710850"/>
            <a:ext cx="1191396" cy="1963540"/>
          </a:xfrm>
          <a:prstGeom prst="rect">
            <a:avLst/>
          </a:prstGeom>
          <a:noFill/>
          <a:ln>
            <a:noFill/>
          </a:ln>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34927"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4" name="מלבן 3">
            <a:extLst>
              <a:ext uri="{FF2B5EF4-FFF2-40B4-BE49-F238E27FC236}">
                <a16:creationId xmlns:a16="http://schemas.microsoft.com/office/drawing/2014/main" id="{4CD742F2-A1BF-4C8D-B8BC-4DDB56828175}"/>
              </a:ext>
            </a:extLst>
          </p:cNvPr>
          <p:cNvSpPr/>
          <p:nvPr/>
        </p:nvSpPr>
        <p:spPr>
          <a:xfrm>
            <a:off x="1137879" y="3556021"/>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לעגל מספר, </a:t>
            </a:r>
            <a:r>
              <a:rPr lang="he-IL" sz="3200" dirty="0">
                <a:latin typeface="Arial" panose="020B0604020202020204" pitchFamily="34" charset="0"/>
                <a:cs typeface="Arial" panose="020B0604020202020204" pitchFamily="34" charset="0"/>
              </a:rPr>
              <a:t>משמעות הדבר היא </a:t>
            </a:r>
            <a:r>
              <a:rPr lang="he-IL" sz="3200" b="1" dirty="0">
                <a:solidFill>
                  <a:srgbClr val="FF0000"/>
                </a:solidFill>
                <a:latin typeface="Arial" panose="020B0604020202020204" pitchFamily="34" charset="0"/>
                <a:cs typeface="Arial" panose="020B0604020202020204" pitchFamily="34" charset="0"/>
              </a:rPr>
              <a:t>להחליף</a:t>
            </a:r>
            <a:r>
              <a:rPr lang="he-IL" sz="3200" dirty="0">
                <a:latin typeface="Arial" panose="020B0604020202020204" pitchFamily="34" charset="0"/>
                <a:cs typeface="Arial" panose="020B0604020202020204" pitchFamily="34" charset="0"/>
              </a:rPr>
              <a:t> את המספר, לכפולה של חזקות 10 (10; 100; 1000 וכדומה) </a:t>
            </a:r>
          </a:p>
          <a:p>
            <a:pPr algn="ctr" rtl="1"/>
            <a:r>
              <a:rPr lang="he-IL" sz="3200" dirty="0">
                <a:latin typeface="Arial" panose="020B0604020202020204" pitchFamily="34" charset="0"/>
                <a:cs typeface="Arial" panose="020B0604020202020204" pitchFamily="34" charset="0"/>
              </a:rPr>
              <a:t>בהתאם למשימה.</a:t>
            </a:r>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103782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22795B5F-C5F8-4A28-B2B9-DBE3497AA841}"/>
                  </a:ext>
                </a:extLst>
              </p:cNvPr>
              <p:cNvSpPr txBox="1"/>
              <p:nvPr/>
            </p:nvSpPr>
            <p:spPr>
              <a:xfrm>
                <a:off x="5132931" y="3648729"/>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2" name="תיבת טקסט 1">
                <a:extLst>
                  <a:ext uri="{FF2B5EF4-FFF2-40B4-BE49-F238E27FC236}">
                    <a16:creationId xmlns:a16="http://schemas.microsoft.com/office/drawing/2014/main" id="{22795B5F-C5F8-4A28-B2B9-DBE3497AA841}"/>
                  </a:ext>
                </a:extLst>
              </p:cNvPr>
              <p:cNvSpPr txBox="1">
                <a:spLocks noRot="1" noChangeAspect="1" noMove="1" noResize="1" noEditPoints="1" noAdjustHandles="1" noChangeArrowheads="1" noChangeShapeType="1" noTextEdit="1"/>
              </p:cNvSpPr>
              <p:nvPr/>
            </p:nvSpPr>
            <p:spPr>
              <a:xfrm>
                <a:off x="5132931" y="3648729"/>
                <a:ext cx="1405449" cy="677108"/>
              </a:xfrm>
              <a:prstGeom prst="rect">
                <a:avLst/>
              </a:prstGeom>
              <a:blipFill>
                <a:blip r:embed="rId4"/>
                <a:stretch>
                  <a:fillRect/>
                </a:stretch>
              </a:blipFill>
            </p:spPr>
            <p:txBody>
              <a:bodyPr/>
              <a:lstStyle/>
              <a:p>
                <a:r>
                  <a:rPr lang="he-IL">
                    <a:noFill/>
                  </a:rPr>
                  <a:t> </a:t>
                </a:r>
              </a:p>
            </p:txBody>
          </p:sp>
        </mc:Fallback>
      </mc:AlternateContent>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3" name="מלבן 2">
            <a:extLst>
              <a:ext uri="{FF2B5EF4-FFF2-40B4-BE49-F238E27FC236}">
                <a16:creationId xmlns:a16="http://schemas.microsoft.com/office/drawing/2014/main" id="{129FF825-DB7B-4F24-9D6C-F26609B5963F}"/>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365122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1890109" y="4967499"/>
            <a:ext cx="1538056" cy="646331"/>
          </a:xfrm>
          <a:prstGeom prst="rect">
            <a:avLst/>
          </a:prstGeom>
          <a:noFill/>
        </p:spPr>
        <p:txBody>
          <a:bodyPr wrap="square" rtlCol="1">
            <a:spAutoFit/>
          </a:bodyPr>
          <a:lstStyle/>
          <a:p>
            <a:r>
              <a:rPr lang="en-US" sz="3600" dirty="0"/>
              <a:t>20</a:t>
            </a:r>
            <a:endParaRPr lang="he-IL" sz="3600" dirty="0"/>
          </a:p>
        </p:txBody>
      </p:sp>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4"/>
          <a:stretch>
            <a:fillRect/>
          </a:stretch>
        </p:blipFill>
        <p:spPr>
          <a:xfrm>
            <a:off x="2218542" y="4681393"/>
            <a:ext cx="7827942" cy="396274"/>
          </a:xfrm>
          <a:prstGeom prst="rect">
            <a:avLst/>
          </a:prstGeom>
        </p:spPr>
      </p:pic>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C58BC2E9-800C-47B5-A2B4-EEE79686B47A}"/>
                  </a:ext>
                </a:extLst>
              </p:cNvPr>
              <p:cNvSpPr txBox="1"/>
              <p:nvPr/>
            </p:nvSpPr>
            <p:spPr>
              <a:xfrm>
                <a:off x="5132931" y="3648729"/>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3" name="תיבת טקסט 2">
                <a:extLst>
                  <a:ext uri="{FF2B5EF4-FFF2-40B4-BE49-F238E27FC236}">
                    <a16:creationId xmlns:a16="http://schemas.microsoft.com/office/drawing/2014/main" id="{C58BC2E9-800C-47B5-A2B4-EEE79686B47A}"/>
                  </a:ext>
                </a:extLst>
              </p:cNvPr>
              <p:cNvSpPr txBox="1">
                <a:spLocks noRot="1" noChangeAspect="1" noMove="1" noResize="1" noEditPoints="1" noAdjustHandles="1" noChangeArrowheads="1" noChangeShapeType="1" noTextEdit="1"/>
              </p:cNvSpPr>
              <p:nvPr/>
            </p:nvSpPr>
            <p:spPr>
              <a:xfrm>
                <a:off x="5132931" y="3648729"/>
                <a:ext cx="1405449" cy="677108"/>
              </a:xfrm>
              <a:prstGeom prst="rect">
                <a:avLst/>
              </a:prstGeom>
              <a:blipFill>
                <a:blip r:embed="rId5"/>
                <a:stretch>
                  <a:fillRect/>
                </a:stretch>
              </a:blipFill>
            </p:spPr>
            <p:txBody>
              <a:bodyPr/>
              <a:lstStyle/>
              <a:p>
                <a:r>
                  <a:rPr lang="he-IL">
                    <a:noFill/>
                  </a:rPr>
                  <a:t> </a:t>
                </a:r>
              </a:p>
            </p:txBody>
          </p:sp>
        </mc:Fallback>
      </mc:AlternateContent>
      <p:sp>
        <p:nvSpPr>
          <p:cNvPr id="4" name="מלבן 3">
            <a:extLst>
              <a:ext uri="{FF2B5EF4-FFF2-40B4-BE49-F238E27FC236}">
                <a16:creationId xmlns:a16="http://schemas.microsoft.com/office/drawing/2014/main" id="{E677E2BC-9EFF-467E-943F-CC9E37D520AE}"/>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37101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1890109" y="4967499"/>
            <a:ext cx="1538056" cy="646331"/>
          </a:xfrm>
          <a:prstGeom prst="rect">
            <a:avLst/>
          </a:prstGeom>
          <a:noFill/>
        </p:spPr>
        <p:txBody>
          <a:bodyPr wrap="square" rtlCol="1">
            <a:spAutoFit/>
          </a:bodyPr>
          <a:lstStyle/>
          <a:p>
            <a:r>
              <a:rPr lang="en-US" sz="3600" dirty="0"/>
              <a:t>20</a:t>
            </a:r>
            <a:endParaRPr lang="he-IL" sz="3600" dirty="0"/>
          </a:p>
        </p:txBody>
      </p:sp>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9" name="תיבת טקסט 25">
            <a:extLst>
              <a:ext uri="{FF2B5EF4-FFF2-40B4-BE49-F238E27FC236}">
                <a16:creationId xmlns:a16="http://schemas.microsoft.com/office/drawing/2014/main" id="{0A0CDF39-C514-4043-8236-D08FB4427D44}"/>
              </a:ext>
            </a:extLst>
          </p:cNvPr>
          <p:cNvSpPr txBox="1"/>
          <p:nvPr/>
        </p:nvSpPr>
        <p:spPr>
          <a:xfrm>
            <a:off x="9081644" y="5009813"/>
            <a:ext cx="1507577" cy="646331"/>
          </a:xfrm>
          <a:prstGeom prst="rect">
            <a:avLst/>
          </a:prstGeom>
          <a:noFill/>
        </p:spPr>
        <p:txBody>
          <a:bodyPr wrap="square" rtlCol="1">
            <a:spAutoFit/>
          </a:bodyPr>
          <a:lstStyle/>
          <a:p>
            <a:r>
              <a:rPr lang="en-US" sz="3600" dirty="0"/>
              <a:t>30</a:t>
            </a:r>
            <a:endParaRPr lang="he-IL" sz="3600" dirty="0"/>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3CC16F43-7BF5-4C86-854A-65352F404A9C}"/>
                  </a:ext>
                </a:extLst>
              </p:cNvPr>
              <p:cNvSpPr txBox="1"/>
              <p:nvPr/>
            </p:nvSpPr>
            <p:spPr>
              <a:xfrm>
                <a:off x="5132931" y="3648729"/>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3" name="תיבת טקסט 2">
                <a:extLst>
                  <a:ext uri="{FF2B5EF4-FFF2-40B4-BE49-F238E27FC236}">
                    <a16:creationId xmlns:a16="http://schemas.microsoft.com/office/drawing/2014/main" id="{3CC16F43-7BF5-4C86-854A-65352F404A9C}"/>
                  </a:ext>
                </a:extLst>
              </p:cNvPr>
              <p:cNvSpPr txBox="1">
                <a:spLocks noRot="1" noChangeAspect="1" noMove="1" noResize="1" noEditPoints="1" noAdjustHandles="1" noChangeArrowheads="1" noChangeShapeType="1" noTextEdit="1"/>
              </p:cNvSpPr>
              <p:nvPr/>
            </p:nvSpPr>
            <p:spPr>
              <a:xfrm>
                <a:off x="5132931" y="3648729"/>
                <a:ext cx="1405449" cy="677108"/>
              </a:xfrm>
              <a:prstGeom prst="rect">
                <a:avLst/>
              </a:prstGeom>
              <a:blipFill>
                <a:blip r:embed="rId5"/>
                <a:stretch>
                  <a:fillRect/>
                </a:stretch>
              </a:blipFill>
            </p:spPr>
            <p:txBody>
              <a:bodyPr/>
              <a:lstStyle/>
              <a:p>
                <a:r>
                  <a:rPr lang="he-IL">
                    <a:noFill/>
                  </a:rPr>
                  <a:t> </a:t>
                </a:r>
              </a:p>
            </p:txBody>
          </p:sp>
        </mc:Fallback>
      </mc:AlternateContent>
      <p:sp>
        <p:nvSpPr>
          <p:cNvPr id="4" name="מלבן 3">
            <a:extLst>
              <a:ext uri="{FF2B5EF4-FFF2-40B4-BE49-F238E27FC236}">
                <a16:creationId xmlns:a16="http://schemas.microsoft.com/office/drawing/2014/main" id="{742C5CEF-C09A-47EB-90B4-AD1E2A29EAC8}"/>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181906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1890109" y="4967499"/>
            <a:ext cx="1538056" cy="646331"/>
          </a:xfrm>
          <a:prstGeom prst="rect">
            <a:avLst/>
          </a:prstGeom>
          <a:noFill/>
        </p:spPr>
        <p:txBody>
          <a:bodyPr wrap="square" rtlCol="1">
            <a:spAutoFit/>
          </a:bodyPr>
          <a:lstStyle/>
          <a:p>
            <a:r>
              <a:rPr lang="en-US" sz="3600" dirty="0"/>
              <a:t>20</a:t>
            </a:r>
            <a:endParaRPr lang="he-IL" sz="3600" dirty="0"/>
          </a:p>
        </p:txBody>
      </p:sp>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9" name="תיבת טקסט 25">
            <a:extLst>
              <a:ext uri="{FF2B5EF4-FFF2-40B4-BE49-F238E27FC236}">
                <a16:creationId xmlns:a16="http://schemas.microsoft.com/office/drawing/2014/main" id="{0A0CDF39-C514-4043-8236-D08FB4427D44}"/>
              </a:ext>
            </a:extLst>
          </p:cNvPr>
          <p:cNvSpPr txBox="1"/>
          <p:nvPr/>
        </p:nvSpPr>
        <p:spPr>
          <a:xfrm>
            <a:off x="9081644" y="5009813"/>
            <a:ext cx="1507577" cy="646331"/>
          </a:xfrm>
          <a:prstGeom prst="rect">
            <a:avLst/>
          </a:prstGeom>
          <a:noFill/>
        </p:spPr>
        <p:txBody>
          <a:bodyPr wrap="square" rtlCol="1">
            <a:spAutoFit/>
          </a:bodyPr>
          <a:lstStyle/>
          <a:p>
            <a:r>
              <a:rPr lang="en-US" sz="3600" dirty="0"/>
              <a:t>30</a:t>
            </a:r>
            <a:endParaRPr lang="he-IL" sz="3600" dirty="0"/>
          </a:p>
        </p:txBody>
      </p:sp>
      <p:sp>
        <p:nvSpPr>
          <p:cNvPr id="10" name="תיבת טקסט 26">
            <a:extLst>
              <a:ext uri="{FF2B5EF4-FFF2-40B4-BE49-F238E27FC236}">
                <a16:creationId xmlns:a16="http://schemas.microsoft.com/office/drawing/2014/main" id="{0C75DC57-55CF-4B49-BCC7-9D2FFEBEEEE1}"/>
              </a:ext>
            </a:extLst>
          </p:cNvPr>
          <p:cNvSpPr txBox="1"/>
          <p:nvPr/>
        </p:nvSpPr>
        <p:spPr>
          <a:xfrm>
            <a:off x="5072548" y="4967499"/>
            <a:ext cx="1507571" cy="646331"/>
          </a:xfrm>
          <a:prstGeom prst="rect">
            <a:avLst/>
          </a:prstGeom>
          <a:noFill/>
        </p:spPr>
        <p:txBody>
          <a:bodyPr wrap="square" rtlCol="1">
            <a:spAutoFit/>
          </a:bodyPr>
          <a:lstStyle/>
          <a:p>
            <a:pPr algn="ctr"/>
            <a:r>
              <a:rPr lang="en-US" sz="3600" dirty="0"/>
              <a:t>25</a:t>
            </a:r>
            <a:endParaRPr lang="he-IL" sz="3600" dirty="0"/>
          </a:p>
        </p:txBody>
      </p: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15208F0C-C45C-4E93-8CC0-CCE8DE029E37}"/>
                  </a:ext>
                </a:extLst>
              </p:cNvPr>
              <p:cNvSpPr txBox="1"/>
              <p:nvPr/>
            </p:nvSpPr>
            <p:spPr>
              <a:xfrm>
                <a:off x="5132931" y="3648729"/>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3" name="תיבת טקסט 2">
                <a:extLst>
                  <a:ext uri="{FF2B5EF4-FFF2-40B4-BE49-F238E27FC236}">
                    <a16:creationId xmlns:a16="http://schemas.microsoft.com/office/drawing/2014/main" id="{15208F0C-C45C-4E93-8CC0-CCE8DE029E37}"/>
                  </a:ext>
                </a:extLst>
              </p:cNvPr>
              <p:cNvSpPr txBox="1">
                <a:spLocks noRot="1" noChangeAspect="1" noMove="1" noResize="1" noEditPoints="1" noAdjustHandles="1" noChangeArrowheads="1" noChangeShapeType="1" noTextEdit="1"/>
              </p:cNvSpPr>
              <p:nvPr/>
            </p:nvSpPr>
            <p:spPr>
              <a:xfrm>
                <a:off x="5132931" y="3648729"/>
                <a:ext cx="1405449" cy="677108"/>
              </a:xfrm>
              <a:prstGeom prst="rect">
                <a:avLst/>
              </a:prstGeom>
              <a:blipFill>
                <a:blip r:embed="rId5"/>
                <a:stretch>
                  <a:fillRect/>
                </a:stretch>
              </a:blipFill>
            </p:spPr>
            <p:txBody>
              <a:bodyPr/>
              <a:lstStyle/>
              <a:p>
                <a:r>
                  <a:rPr lang="he-IL">
                    <a:noFill/>
                  </a:rPr>
                  <a:t> </a:t>
                </a:r>
              </a:p>
            </p:txBody>
          </p:sp>
        </mc:Fallback>
      </mc:AlternateContent>
      <p:sp>
        <p:nvSpPr>
          <p:cNvPr id="4" name="מלבן 3">
            <a:extLst>
              <a:ext uri="{FF2B5EF4-FFF2-40B4-BE49-F238E27FC236}">
                <a16:creationId xmlns:a16="http://schemas.microsoft.com/office/drawing/2014/main" id="{8B578EAC-98C1-4AEF-B82A-B292B777688D}"/>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138431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1890109" y="4967499"/>
            <a:ext cx="1538056" cy="646331"/>
          </a:xfrm>
          <a:prstGeom prst="rect">
            <a:avLst/>
          </a:prstGeom>
          <a:noFill/>
        </p:spPr>
        <p:txBody>
          <a:bodyPr wrap="square" rtlCol="1">
            <a:spAutoFit/>
          </a:bodyPr>
          <a:lstStyle/>
          <a:p>
            <a:r>
              <a:rPr lang="en-US" sz="3600" dirty="0"/>
              <a:t>20</a:t>
            </a:r>
            <a:endParaRPr lang="he-IL" sz="3600" dirty="0"/>
          </a:p>
        </p:txBody>
      </p:sp>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9" name="תיבת טקסט 25">
            <a:extLst>
              <a:ext uri="{FF2B5EF4-FFF2-40B4-BE49-F238E27FC236}">
                <a16:creationId xmlns:a16="http://schemas.microsoft.com/office/drawing/2014/main" id="{0A0CDF39-C514-4043-8236-D08FB4427D44}"/>
              </a:ext>
            </a:extLst>
          </p:cNvPr>
          <p:cNvSpPr txBox="1"/>
          <p:nvPr/>
        </p:nvSpPr>
        <p:spPr>
          <a:xfrm>
            <a:off x="9081644" y="5009813"/>
            <a:ext cx="1507577" cy="646331"/>
          </a:xfrm>
          <a:prstGeom prst="rect">
            <a:avLst/>
          </a:prstGeom>
          <a:noFill/>
        </p:spPr>
        <p:txBody>
          <a:bodyPr wrap="square" rtlCol="1">
            <a:spAutoFit/>
          </a:bodyPr>
          <a:lstStyle/>
          <a:p>
            <a:r>
              <a:rPr lang="en-US" sz="3600" dirty="0"/>
              <a:t>30</a:t>
            </a:r>
            <a:endParaRPr lang="he-IL" sz="3600" dirty="0"/>
          </a:p>
        </p:txBody>
      </p:sp>
      <p:sp>
        <p:nvSpPr>
          <p:cNvPr id="10" name="תיבת טקסט 26">
            <a:extLst>
              <a:ext uri="{FF2B5EF4-FFF2-40B4-BE49-F238E27FC236}">
                <a16:creationId xmlns:a16="http://schemas.microsoft.com/office/drawing/2014/main" id="{0C75DC57-55CF-4B49-BCC7-9D2FFEBEEEE1}"/>
              </a:ext>
            </a:extLst>
          </p:cNvPr>
          <p:cNvSpPr txBox="1"/>
          <p:nvPr/>
        </p:nvSpPr>
        <p:spPr>
          <a:xfrm>
            <a:off x="5072548" y="4967499"/>
            <a:ext cx="1507571" cy="646331"/>
          </a:xfrm>
          <a:prstGeom prst="rect">
            <a:avLst/>
          </a:prstGeom>
          <a:noFill/>
        </p:spPr>
        <p:txBody>
          <a:bodyPr wrap="square" rtlCol="1">
            <a:spAutoFit/>
          </a:bodyPr>
          <a:lstStyle/>
          <a:p>
            <a:pPr algn="ctr"/>
            <a:r>
              <a:rPr lang="en-US" sz="3600" dirty="0"/>
              <a:t>25</a:t>
            </a:r>
            <a:endParaRPr lang="he-IL" sz="3600" dirty="0"/>
          </a:p>
        </p:txBody>
      </p:sp>
      <p:cxnSp>
        <p:nvCxnSpPr>
          <p:cNvPr id="13" name="מחבר ישר 27">
            <a:extLst>
              <a:ext uri="{FF2B5EF4-FFF2-40B4-BE49-F238E27FC236}">
                <a16:creationId xmlns:a16="http://schemas.microsoft.com/office/drawing/2014/main" id="{B4DE39B7-D052-4BD9-A8CB-F35ED1815BC2}"/>
              </a:ext>
            </a:extLst>
          </p:cNvPr>
          <p:cNvCxnSpPr/>
          <p:nvPr/>
        </p:nvCxnSpPr>
        <p:spPr>
          <a:xfrm>
            <a:off x="8024575"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תיבת טקסט 2">
                <a:extLst>
                  <a:ext uri="{FF2B5EF4-FFF2-40B4-BE49-F238E27FC236}">
                    <a16:creationId xmlns:a16="http://schemas.microsoft.com/office/drawing/2014/main" id="{DB5535FE-F439-4154-BDE1-5CD10EE6F2F8}"/>
                  </a:ext>
                </a:extLst>
              </p:cNvPr>
              <p:cNvSpPr txBox="1"/>
              <p:nvPr/>
            </p:nvSpPr>
            <p:spPr>
              <a:xfrm>
                <a:off x="5132931" y="3648729"/>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3" name="תיבת טקסט 2">
                <a:extLst>
                  <a:ext uri="{FF2B5EF4-FFF2-40B4-BE49-F238E27FC236}">
                    <a16:creationId xmlns:a16="http://schemas.microsoft.com/office/drawing/2014/main" id="{DB5535FE-F439-4154-BDE1-5CD10EE6F2F8}"/>
                  </a:ext>
                </a:extLst>
              </p:cNvPr>
              <p:cNvSpPr txBox="1">
                <a:spLocks noRot="1" noChangeAspect="1" noMove="1" noResize="1" noEditPoints="1" noAdjustHandles="1" noChangeArrowheads="1" noChangeShapeType="1" noTextEdit="1"/>
              </p:cNvSpPr>
              <p:nvPr/>
            </p:nvSpPr>
            <p:spPr>
              <a:xfrm>
                <a:off x="5132931" y="3648729"/>
                <a:ext cx="1405449" cy="677108"/>
              </a:xfrm>
              <a:prstGeom prst="rect">
                <a:avLst/>
              </a:prstGeom>
              <a:blipFill>
                <a:blip r:embed="rId5"/>
                <a:stretch>
                  <a:fillRect/>
                </a:stretch>
              </a:blipFill>
            </p:spPr>
            <p:txBody>
              <a:bodyPr/>
              <a:lstStyle/>
              <a:p>
                <a:r>
                  <a:rPr lang="he-IL">
                    <a:noFill/>
                  </a:rPr>
                  <a:t> </a:t>
                </a:r>
              </a:p>
            </p:txBody>
          </p:sp>
        </mc:Fallback>
      </mc:AlternateContent>
      <p:sp>
        <p:nvSpPr>
          <p:cNvPr id="4" name="מלבן 3">
            <a:extLst>
              <a:ext uri="{FF2B5EF4-FFF2-40B4-BE49-F238E27FC236}">
                <a16:creationId xmlns:a16="http://schemas.microsoft.com/office/drawing/2014/main" id="{950C96F7-BFE2-441E-B3E2-957112E3F9F9}"/>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19112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1890109" y="4967499"/>
            <a:ext cx="1538056" cy="646331"/>
          </a:xfrm>
          <a:prstGeom prst="rect">
            <a:avLst/>
          </a:prstGeom>
          <a:noFill/>
        </p:spPr>
        <p:txBody>
          <a:bodyPr wrap="square" rtlCol="1">
            <a:spAutoFit/>
          </a:bodyPr>
          <a:lstStyle/>
          <a:p>
            <a:r>
              <a:rPr lang="en-US" sz="3600" dirty="0"/>
              <a:t>20</a:t>
            </a:r>
            <a:endParaRPr lang="he-IL" sz="3600" dirty="0"/>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22795B5F-C5F8-4A28-B2B9-DBE3497AA841}"/>
                  </a:ext>
                </a:extLst>
              </p:cNvPr>
              <p:cNvSpPr txBox="1"/>
              <p:nvPr/>
            </p:nvSpPr>
            <p:spPr>
              <a:xfrm>
                <a:off x="5132931" y="3648729"/>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2" name="תיבת טקסט 1">
                <a:extLst>
                  <a:ext uri="{FF2B5EF4-FFF2-40B4-BE49-F238E27FC236}">
                    <a16:creationId xmlns:a16="http://schemas.microsoft.com/office/drawing/2014/main" id="{22795B5F-C5F8-4A28-B2B9-DBE3497AA841}"/>
                  </a:ext>
                </a:extLst>
              </p:cNvPr>
              <p:cNvSpPr txBox="1">
                <a:spLocks noRot="1" noChangeAspect="1" noMove="1" noResize="1" noEditPoints="1" noAdjustHandles="1" noChangeArrowheads="1" noChangeShapeType="1" noTextEdit="1"/>
              </p:cNvSpPr>
              <p:nvPr/>
            </p:nvSpPr>
            <p:spPr>
              <a:xfrm>
                <a:off x="5132931" y="3648729"/>
                <a:ext cx="2238626" cy="677108"/>
              </a:xfrm>
              <a:prstGeom prst="rect">
                <a:avLst/>
              </a:prstGeom>
              <a:blipFill>
                <a:blip r:embed="rId4"/>
                <a:stretch>
                  <a:fillRect/>
                </a:stretch>
              </a:blipFill>
            </p:spPr>
            <p:txBody>
              <a:bodyPr/>
              <a:lstStyle/>
              <a:p>
                <a:r>
                  <a:rPr lang="he-IL">
                    <a:noFill/>
                  </a:rPr>
                  <a:t> </a:t>
                </a:r>
              </a:p>
            </p:txBody>
          </p:sp>
        </mc:Fallback>
      </mc:AlternateContent>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9" name="תיבת טקסט 25">
            <a:extLst>
              <a:ext uri="{FF2B5EF4-FFF2-40B4-BE49-F238E27FC236}">
                <a16:creationId xmlns:a16="http://schemas.microsoft.com/office/drawing/2014/main" id="{0A0CDF39-C514-4043-8236-D08FB4427D44}"/>
              </a:ext>
            </a:extLst>
          </p:cNvPr>
          <p:cNvSpPr txBox="1"/>
          <p:nvPr/>
        </p:nvSpPr>
        <p:spPr>
          <a:xfrm>
            <a:off x="9081644" y="5009813"/>
            <a:ext cx="1507577" cy="646331"/>
          </a:xfrm>
          <a:prstGeom prst="rect">
            <a:avLst/>
          </a:prstGeom>
          <a:noFill/>
        </p:spPr>
        <p:txBody>
          <a:bodyPr wrap="square" rtlCol="1">
            <a:spAutoFit/>
          </a:bodyPr>
          <a:lstStyle/>
          <a:p>
            <a:r>
              <a:rPr lang="en-US" sz="3600" dirty="0"/>
              <a:t>30</a:t>
            </a:r>
            <a:endParaRPr lang="he-IL" sz="3600" dirty="0"/>
          </a:p>
        </p:txBody>
      </p:sp>
      <p:sp>
        <p:nvSpPr>
          <p:cNvPr id="10" name="תיבת טקסט 26">
            <a:extLst>
              <a:ext uri="{FF2B5EF4-FFF2-40B4-BE49-F238E27FC236}">
                <a16:creationId xmlns:a16="http://schemas.microsoft.com/office/drawing/2014/main" id="{0C75DC57-55CF-4B49-BCC7-9D2FFEBEEEE1}"/>
              </a:ext>
            </a:extLst>
          </p:cNvPr>
          <p:cNvSpPr txBox="1"/>
          <p:nvPr/>
        </p:nvSpPr>
        <p:spPr>
          <a:xfrm>
            <a:off x="5072548" y="4967499"/>
            <a:ext cx="1507571" cy="646331"/>
          </a:xfrm>
          <a:prstGeom prst="rect">
            <a:avLst/>
          </a:prstGeom>
          <a:noFill/>
        </p:spPr>
        <p:txBody>
          <a:bodyPr wrap="square" rtlCol="1">
            <a:spAutoFit/>
          </a:bodyPr>
          <a:lstStyle/>
          <a:p>
            <a:pPr algn="ctr"/>
            <a:r>
              <a:rPr lang="en-US" sz="3600" dirty="0"/>
              <a:t>25</a:t>
            </a:r>
            <a:endParaRPr lang="he-IL" sz="3600" dirty="0"/>
          </a:p>
        </p:txBody>
      </p:sp>
      <p:cxnSp>
        <p:nvCxnSpPr>
          <p:cNvPr id="13" name="מחבר ישר 27">
            <a:extLst>
              <a:ext uri="{FF2B5EF4-FFF2-40B4-BE49-F238E27FC236}">
                <a16:creationId xmlns:a16="http://schemas.microsoft.com/office/drawing/2014/main" id="{B4DE39B7-D052-4BD9-A8CB-F35ED1815BC2}"/>
              </a:ext>
            </a:extLst>
          </p:cNvPr>
          <p:cNvCxnSpPr/>
          <p:nvPr/>
        </p:nvCxnSpPr>
        <p:spPr>
          <a:xfrm>
            <a:off x="8024575"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אליפסה 28">
            <a:extLst>
              <a:ext uri="{FF2B5EF4-FFF2-40B4-BE49-F238E27FC236}">
                <a16:creationId xmlns:a16="http://schemas.microsoft.com/office/drawing/2014/main" id="{52B64885-D692-4107-B359-F42370C18B66}"/>
              </a:ext>
            </a:extLst>
          </p:cNvPr>
          <p:cNvSpPr/>
          <p:nvPr/>
        </p:nvSpPr>
        <p:spPr>
          <a:xfrm>
            <a:off x="8855114" y="5077667"/>
            <a:ext cx="1137508" cy="7309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a:extLst>
              <a:ext uri="{FF2B5EF4-FFF2-40B4-BE49-F238E27FC236}">
                <a16:creationId xmlns:a16="http://schemas.microsoft.com/office/drawing/2014/main" id="{54AB354F-F6DF-47A3-AC28-40A3FE03983B}"/>
              </a:ext>
            </a:extLst>
          </p:cNvPr>
          <p:cNvSpPr/>
          <p:nvPr/>
        </p:nvSpPr>
        <p:spPr>
          <a:xfrm>
            <a:off x="1809997" y="3063954"/>
            <a:ext cx="8051319" cy="584775"/>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נעגל לעשרות בעזרת שימוש בישר מספרים </a:t>
            </a:r>
          </a:p>
        </p:txBody>
      </p:sp>
    </p:spTree>
    <p:extLst>
      <p:ext uri="{BB962C8B-B14F-4D97-AF65-F5344CB8AC3E}">
        <p14:creationId xmlns:p14="http://schemas.microsoft.com/office/powerpoint/2010/main" val="170402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2019505" y="3638132"/>
            <a:ext cx="1538056" cy="646331"/>
          </a:xfrm>
          <a:prstGeom prst="rect">
            <a:avLst/>
          </a:prstGeom>
          <a:noFill/>
        </p:spPr>
        <p:txBody>
          <a:bodyPr wrap="square" rtlCol="1">
            <a:spAutoFit/>
          </a:bodyPr>
          <a:lstStyle/>
          <a:p>
            <a:r>
              <a:rPr lang="en-US" sz="3600" dirty="0"/>
              <a:t>20</a:t>
            </a:r>
            <a:endParaRPr lang="he-IL" sz="3600" dirty="0"/>
          </a:p>
        </p:txBody>
      </p:sp>
      <p:sp>
        <p:nvSpPr>
          <p:cNvPr id="13" name="תיבת טקסט 25">
            <a:extLst>
              <a:ext uri="{FF2B5EF4-FFF2-40B4-BE49-F238E27FC236}">
                <a16:creationId xmlns:a16="http://schemas.microsoft.com/office/drawing/2014/main" id="{D445CE1F-0BE3-4C6C-B178-33C8F110233C}"/>
              </a:ext>
            </a:extLst>
          </p:cNvPr>
          <p:cNvSpPr txBox="1"/>
          <p:nvPr/>
        </p:nvSpPr>
        <p:spPr>
          <a:xfrm>
            <a:off x="9211040" y="3680446"/>
            <a:ext cx="1507577" cy="646331"/>
          </a:xfrm>
          <a:prstGeom prst="rect">
            <a:avLst/>
          </a:prstGeom>
          <a:noFill/>
        </p:spPr>
        <p:txBody>
          <a:bodyPr wrap="square" rtlCol="1">
            <a:spAutoFit/>
          </a:bodyPr>
          <a:lstStyle/>
          <a:p>
            <a:r>
              <a:rPr lang="en-US" sz="3600" dirty="0"/>
              <a:t>30</a:t>
            </a:r>
            <a:endParaRPr lang="he-IL" sz="3600" dirty="0"/>
          </a:p>
        </p:txBody>
      </p:sp>
      <p:sp>
        <p:nvSpPr>
          <p:cNvPr id="15" name="תיבת טקסט 26">
            <a:extLst>
              <a:ext uri="{FF2B5EF4-FFF2-40B4-BE49-F238E27FC236}">
                <a16:creationId xmlns:a16="http://schemas.microsoft.com/office/drawing/2014/main" id="{7024A90D-3E0E-48CB-A6C3-42C8A9C1CBD0}"/>
              </a:ext>
            </a:extLst>
          </p:cNvPr>
          <p:cNvSpPr txBox="1"/>
          <p:nvPr/>
        </p:nvSpPr>
        <p:spPr>
          <a:xfrm>
            <a:off x="5201944" y="3638132"/>
            <a:ext cx="1507571" cy="646331"/>
          </a:xfrm>
          <a:prstGeom prst="rect">
            <a:avLst/>
          </a:prstGeom>
          <a:noFill/>
        </p:spPr>
        <p:txBody>
          <a:bodyPr wrap="square" rtlCol="1">
            <a:spAutoFit/>
          </a:bodyPr>
          <a:lstStyle/>
          <a:p>
            <a:pPr algn="ctr"/>
            <a:r>
              <a:rPr lang="en-US" sz="3600" dirty="0"/>
              <a:t>25</a:t>
            </a:r>
            <a:endParaRPr lang="he-IL" sz="3600" dirty="0"/>
          </a:p>
        </p:txBody>
      </p:sp>
      <p:sp>
        <p:nvSpPr>
          <p:cNvPr id="17" name="אליפסה 28">
            <a:extLst>
              <a:ext uri="{FF2B5EF4-FFF2-40B4-BE49-F238E27FC236}">
                <a16:creationId xmlns:a16="http://schemas.microsoft.com/office/drawing/2014/main" id="{B6EC89FC-876C-4811-9692-95F3AB416587}"/>
              </a:ext>
            </a:extLst>
          </p:cNvPr>
          <p:cNvSpPr/>
          <p:nvPr/>
        </p:nvSpPr>
        <p:spPr>
          <a:xfrm>
            <a:off x="8984510" y="3748300"/>
            <a:ext cx="1137508" cy="7309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22795B5F-C5F8-4A28-B2B9-DBE3497AA841}"/>
                  </a:ext>
                </a:extLst>
              </p:cNvPr>
              <p:cNvSpPr txBox="1"/>
              <p:nvPr/>
            </p:nvSpPr>
            <p:spPr>
              <a:xfrm>
                <a:off x="5262330" y="2096441"/>
                <a:ext cx="2238625"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2" name="תיבת טקסט 1">
                <a:extLst>
                  <a:ext uri="{FF2B5EF4-FFF2-40B4-BE49-F238E27FC236}">
                    <a16:creationId xmlns:a16="http://schemas.microsoft.com/office/drawing/2014/main" id="{22795B5F-C5F8-4A28-B2B9-DBE3497AA841}"/>
                  </a:ext>
                </a:extLst>
              </p:cNvPr>
              <p:cNvSpPr txBox="1">
                <a:spLocks noRot="1" noChangeAspect="1" noMove="1" noResize="1" noEditPoints="1" noAdjustHandles="1" noChangeArrowheads="1" noChangeShapeType="1" noTextEdit="1"/>
              </p:cNvSpPr>
              <p:nvPr/>
            </p:nvSpPr>
            <p:spPr>
              <a:xfrm>
                <a:off x="5262330" y="2096441"/>
                <a:ext cx="2238625" cy="677108"/>
              </a:xfrm>
              <a:prstGeom prst="rect">
                <a:avLst/>
              </a:prstGeom>
              <a:blipFill>
                <a:blip r:embed="rId4"/>
                <a:stretch>
                  <a:fillRect/>
                </a:stretch>
              </a:blipFill>
            </p:spPr>
            <p:txBody>
              <a:bodyPr/>
              <a:lstStyle/>
              <a:p>
                <a:r>
                  <a:rPr lang="he-IL">
                    <a:noFill/>
                  </a:rPr>
                  <a:t> </a:t>
                </a:r>
              </a:p>
            </p:txBody>
          </p:sp>
        </mc:Fallback>
      </mc:AlternateContent>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5"/>
          <a:stretch>
            <a:fillRect/>
          </a:stretch>
        </p:blipFill>
        <p:spPr>
          <a:xfrm>
            <a:off x="2347938" y="3352026"/>
            <a:ext cx="7827942" cy="396274"/>
          </a:xfrm>
          <a:prstGeom prst="rect">
            <a:avLst/>
          </a:prstGeom>
        </p:spPr>
      </p:pic>
      <p:cxnSp>
        <p:nvCxnSpPr>
          <p:cNvPr id="19" name="מחבר ישר 27">
            <a:extLst>
              <a:ext uri="{FF2B5EF4-FFF2-40B4-BE49-F238E27FC236}">
                <a16:creationId xmlns:a16="http://schemas.microsoft.com/office/drawing/2014/main" id="{7BE1283D-AA90-47D2-90D4-76B65EAF61C5}"/>
              </a:ext>
            </a:extLst>
          </p:cNvPr>
          <p:cNvCxnSpPr/>
          <p:nvPr/>
        </p:nvCxnSpPr>
        <p:spPr>
          <a:xfrm>
            <a:off x="8153971" y="3352026"/>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79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24">
            <a:extLst>
              <a:ext uri="{FF2B5EF4-FFF2-40B4-BE49-F238E27FC236}">
                <a16:creationId xmlns:a16="http://schemas.microsoft.com/office/drawing/2014/main" id="{59691AE3-EFFA-4AC2-BABF-9CE62FAF7599}"/>
              </a:ext>
            </a:extLst>
          </p:cNvPr>
          <p:cNvSpPr txBox="1"/>
          <p:nvPr/>
        </p:nvSpPr>
        <p:spPr>
          <a:xfrm>
            <a:off x="2019505" y="3638132"/>
            <a:ext cx="1538056" cy="646331"/>
          </a:xfrm>
          <a:prstGeom prst="rect">
            <a:avLst/>
          </a:prstGeom>
          <a:noFill/>
        </p:spPr>
        <p:txBody>
          <a:bodyPr wrap="square" rtlCol="1">
            <a:spAutoFit/>
          </a:bodyPr>
          <a:lstStyle/>
          <a:p>
            <a:r>
              <a:rPr lang="en-US" sz="3600" dirty="0"/>
              <a:t>20</a:t>
            </a:r>
            <a:endParaRPr lang="he-IL" sz="3600" dirty="0"/>
          </a:p>
        </p:txBody>
      </p:sp>
      <p:sp>
        <p:nvSpPr>
          <p:cNvPr id="13" name="תיבת טקסט 25">
            <a:extLst>
              <a:ext uri="{FF2B5EF4-FFF2-40B4-BE49-F238E27FC236}">
                <a16:creationId xmlns:a16="http://schemas.microsoft.com/office/drawing/2014/main" id="{D445CE1F-0BE3-4C6C-B178-33C8F110233C}"/>
              </a:ext>
            </a:extLst>
          </p:cNvPr>
          <p:cNvSpPr txBox="1"/>
          <p:nvPr/>
        </p:nvSpPr>
        <p:spPr>
          <a:xfrm>
            <a:off x="9211040" y="3680446"/>
            <a:ext cx="1507577" cy="646331"/>
          </a:xfrm>
          <a:prstGeom prst="rect">
            <a:avLst/>
          </a:prstGeom>
          <a:noFill/>
        </p:spPr>
        <p:txBody>
          <a:bodyPr wrap="square" rtlCol="1">
            <a:spAutoFit/>
          </a:bodyPr>
          <a:lstStyle/>
          <a:p>
            <a:r>
              <a:rPr lang="en-US" sz="3600" dirty="0"/>
              <a:t>30</a:t>
            </a:r>
            <a:endParaRPr lang="he-IL" sz="3600" dirty="0"/>
          </a:p>
        </p:txBody>
      </p:sp>
      <p:sp>
        <p:nvSpPr>
          <p:cNvPr id="15" name="תיבת טקסט 26">
            <a:extLst>
              <a:ext uri="{FF2B5EF4-FFF2-40B4-BE49-F238E27FC236}">
                <a16:creationId xmlns:a16="http://schemas.microsoft.com/office/drawing/2014/main" id="{7024A90D-3E0E-48CB-A6C3-42C8A9C1CBD0}"/>
              </a:ext>
            </a:extLst>
          </p:cNvPr>
          <p:cNvSpPr txBox="1"/>
          <p:nvPr/>
        </p:nvSpPr>
        <p:spPr>
          <a:xfrm>
            <a:off x="5201944" y="3638132"/>
            <a:ext cx="1507571" cy="646331"/>
          </a:xfrm>
          <a:prstGeom prst="rect">
            <a:avLst/>
          </a:prstGeom>
          <a:noFill/>
        </p:spPr>
        <p:txBody>
          <a:bodyPr wrap="square" rtlCol="1">
            <a:spAutoFit/>
          </a:bodyPr>
          <a:lstStyle/>
          <a:p>
            <a:pPr algn="ctr"/>
            <a:r>
              <a:rPr lang="en-US" sz="3600" dirty="0"/>
              <a:t>25</a:t>
            </a:r>
            <a:endParaRPr lang="he-IL" sz="3600" dirty="0"/>
          </a:p>
        </p:txBody>
      </p:sp>
      <p:sp>
        <p:nvSpPr>
          <p:cNvPr id="17" name="אליפסה 28">
            <a:extLst>
              <a:ext uri="{FF2B5EF4-FFF2-40B4-BE49-F238E27FC236}">
                <a16:creationId xmlns:a16="http://schemas.microsoft.com/office/drawing/2014/main" id="{B6EC89FC-876C-4811-9692-95F3AB416587}"/>
              </a:ext>
            </a:extLst>
          </p:cNvPr>
          <p:cNvSpPr/>
          <p:nvPr/>
        </p:nvSpPr>
        <p:spPr>
          <a:xfrm>
            <a:off x="8984510" y="3748300"/>
            <a:ext cx="1137508" cy="7309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 name="תיבת טקסט 1">
                <a:extLst>
                  <a:ext uri="{FF2B5EF4-FFF2-40B4-BE49-F238E27FC236}">
                    <a16:creationId xmlns:a16="http://schemas.microsoft.com/office/drawing/2014/main" id="{22795B5F-C5F8-4A28-B2B9-DBE3497AA841}"/>
                  </a:ext>
                </a:extLst>
              </p:cNvPr>
              <p:cNvSpPr txBox="1"/>
              <p:nvPr/>
            </p:nvSpPr>
            <p:spPr>
              <a:xfrm>
                <a:off x="5262330" y="2096441"/>
                <a:ext cx="2238625"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2" name="תיבת טקסט 1">
                <a:extLst>
                  <a:ext uri="{FF2B5EF4-FFF2-40B4-BE49-F238E27FC236}">
                    <a16:creationId xmlns:a16="http://schemas.microsoft.com/office/drawing/2014/main" id="{22795B5F-C5F8-4A28-B2B9-DBE3497AA841}"/>
                  </a:ext>
                </a:extLst>
              </p:cNvPr>
              <p:cNvSpPr txBox="1">
                <a:spLocks noRot="1" noChangeAspect="1" noMove="1" noResize="1" noEditPoints="1" noAdjustHandles="1" noChangeArrowheads="1" noChangeShapeType="1" noTextEdit="1"/>
              </p:cNvSpPr>
              <p:nvPr/>
            </p:nvSpPr>
            <p:spPr>
              <a:xfrm>
                <a:off x="5262330" y="2096441"/>
                <a:ext cx="2238625" cy="677108"/>
              </a:xfrm>
              <a:prstGeom prst="rect">
                <a:avLst/>
              </a:prstGeom>
              <a:blipFill>
                <a:blip r:embed="rId4"/>
                <a:stretch>
                  <a:fillRect/>
                </a:stretch>
              </a:blipFill>
            </p:spPr>
            <p:txBody>
              <a:bodyPr/>
              <a:lstStyle/>
              <a:p>
                <a:r>
                  <a:rPr lang="he-IL">
                    <a:noFill/>
                  </a:rPr>
                  <a:t> </a:t>
                </a:r>
              </a:p>
            </p:txBody>
          </p:sp>
        </mc:Fallback>
      </mc:AlternateContent>
      <p:pic>
        <p:nvPicPr>
          <p:cNvPr id="18" name="תמונה 17">
            <a:extLst>
              <a:ext uri="{FF2B5EF4-FFF2-40B4-BE49-F238E27FC236}">
                <a16:creationId xmlns:a16="http://schemas.microsoft.com/office/drawing/2014/main" id="{D06E2BF6-0DD8-4C66-998F-04C0BC4BC3EA}"/>
              </a:ext>
            </a:extLst>
          </p:cNvPr>
          <p:cNvPicPr>
            <a:picLocks noChangeAspect="1"/>
          </p:cNvPicPr>
          <p:nvPr/>
        </p:nvPicPr>
        <p:blipFill>
          <a:blip r:embed="rId5"/>
          <a:stretch>
            <a:fillRect/>
          </a:stretch>
        </p:blipFill>
        <p:spPr>
          <a:xfrm>
            <a:off x="2347938" y="3352026"/>
            <a:ext cx="7827942" cy="396274"/>
          </a:xfrm>
          <a:prstGeom prst="rect">
            <a:avLst/>
          </a:prstGeom>
        </p:spPr>
      </p:pic>
      <p:cxnSp>
        <p:nvCxnSpPr>
          <p:cNvPr id="19" name="מחבר ישר 27">
            <a:extLst>
              <a:ext uri="{FF2B5EF4-FFF2-40B4-BE49-F238E27FC236}">
                <a16:creationId xmlns:a16="http://schemas.microsoft.com/office/drawing/2014/main" id="{7BE1283D-AA90-47D2-90D4-76B65EAF61C5}"/>
              </a:ext>
            </a:extLst>
          </p:cNvPr>
          <p:cNvCxnSpPr/>
          <p:nvPr/>
        </p:nvCxnSpPr>
        <p:spPr>
          <a:xfrm>
            <a:off x="8153971" y="3352026"/>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תיבת טקסט 6">
            <a:extLst>
              <a:ext uri="{FF2B5EF4-FFF2-40B4-BE49-F238E27FC236}">
                <a16:creationId xmlns:a16="http://schemas.microsoft.com/office/drawing/2014/main" id="{3906070D-0ECC-415D-B85E-A42F37A324F5}"/>
              </a:ext>
            </a:extLst>
          </p:cNvPr>
          <p:cNvSpPr txBox="1"/>
          <p:nvPr/>
        </p:nvSpPr>
        <p:spPr>
          <a:xfrm>
            <a:off x="-172135" y="4817755"/>
            <a:ext cx="11747351" cy="892552"/>
          </a:xfrm>
          <a:prstGeom prst="rect">
            <a:avLst/>
          </a:prstGeom>
          <a:noFill/>
        </p:spPr>
        <p:txBody>
          <a:bodyPr wrap="square" rtlCol="1">
            <a:spAutoFit/>
          </a:bodyPr>
          <a:lstStyle/>
          <a:p>
            <a:pPr algn="r"/>
            <a:r>
              <a:rPr lang="he-IL" sz="2600" dirty="0"/>
              <a:t>בעיגול המספר </a:t>
            </a:r>
            <a:r>
              <a:rPr lang="he-IL" sz="2600" dirty="0">
                <a:solidFill>
                  <a:srgbClr val="FF0000"/>
                </a:solidFill>
              </a:rPr>
              <a:t>28</a:t>
            </a:r>
            <a:r>
              <a:rPr lang="he-IL" sz="2600" dirty="0"/>
              <a:t> לעשרות מיקמנו אותו ברצף המספרים בין שתי עשרות שלמות קרובות:</a:t>
            </a:r>
          </a:p>
          <a:p>
            <a:pPr algn="r"/>
            <a:r>
              <a:rPr lang="he-IL" sz="2600" dirty="0"/>
              <a:t> </a:t>
            </a:r>
            <a:r>
              <a:rPr lang="he-IL" sz="2600" dirty="0">
                <a:solidFill>
                  <a:srgbClr val="FF0000"/>
                </a:solidFill>
              </a:rPr>
              <a:t>20</a:t>
            </a:r>
            <a:r>
              <a:rPr lang="he-IL" sz="2600" dirty="0"/>
              <a:t> ו-</a:t>
            </a:r>
            <a:r>
              <a:rPr lang="he-IL" sz="2600" dirty="0">
                <a:solidFill>
                  <a:srgbClr val="FF0000"/>
                </a:solidFill>
              </a:rPr>
              <a:t>30</a:t>
            </a:r>
            <a:r>
              <a:rPr lang="he-IL" sz="2600" dirty="0"/>
              <a:t> ולכן לצורך הצגת נתונים מקורבים </a:t>
            </a:r>
            <a:r>
              <a:rPr lang="he-IL" sz="2600" dirty="0">
                <a:solidFill>
                  <a:srgbClr val="FF0000"/>
                </a:solidFill>
              </a:rPr>
              <a:t>החלפנו </a:t>
            </a:r>
            <a:r>
              <a:rPr lang="he-IL" sz="2600" dirty="0"/>
              <a:t>את </a:t>
            </a:r>
            <a:r>
              <a:rPr lang="he-IL" sz="2600" dirty="0">
                <a:solidFill>
                  <a:srgbClr val="FF0000"/>
                </a:solidFill>
              </a:rPr>
              <a:t>28</a:t>
            </a:r>
            <a:r>
              <a:rPr lang="he-IL" sz="2600" dirty="0"/>
              <a:t> במספר </a:t>
            </a:r>
            <a:r>
              <a:rPr lang="he-IL" sz="2600" dirty="0">
                <a:solidFill>
                  <a:srgbClr val="FF0000"/>
                </a:solidFill>
              </a:rPr>
              <a:t>30</a:t>
            </a:r>
            <a:r>
              <a:rPr lang="he-IL" sz="2600" dirty="0"/>
              <a:t>. </a:t>
            </a:r>
          </a:p>
        </p:txBody>
      </p:sp>
    </p:spTree>
    <p:extLst>
      <p:ext uri="{BB962C8B-B14F-4D97-AF65-F5344CB8AC3E}">
        <p14:creationId xmlns:p14="http://schemas.microsoft.com/office/powerpoint/2010/main" val="31209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 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20" name="Rounded Rectangle 19"/>
          <p:cNvSpPr/>
          <p:nvPr/>
        </p:nvSpPr>
        <p:spPr>
          <a:xfrm>
            <a:off x="8576914" y="4426694"/>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19">
            <a:extLst>
              <a:ext uri="{FF2B5EF4-FFF2-40B4-BE49-F238E27FC236}">
                <a16:creationId xmlns:a16="http://schemas.microsoft.com/office/drawing/2014/main" id="{FAAD55E7-EBB5-4CD0-98E6-950D25DF3577}"/>
              </a:ext>
            </a:extLst>
          </p:cNvPr>
          <p:cNvSpPr txBox="1"/>
          <p:nvPr/>
        </p:nvSpPr>
        <p:spPr>
          <a:xfrm>
            <a:off x="8350298" y="4374205"/>
            <a:ext cx="2507002" cy="1138773"/>
          </a:xfrm>
          <a:prstGeom prst="rect">
            <a:avLst/>
          </a:prstGeom>
          <a:noFill/>
        </p:spPr>
        <p:txBody>
          <a:bodyPr wrap="square">
            <a:spAutoFit/>
          </a:bodyPr>
          <a:lstStyle/>
          <a:p>
            <a:pPr algn="ctr" fontAlgn="t"/>
            <a:r>
              <a:rPr lang="he-IL" sz="3600" b="0" i="0" dirty="0">
                <a:solidFill>
                  <a:srgbClr val="000000"/>
                </a:solidFill>
                <a:effectLst/>
                <a:latin typeface="Arial" panose="020B0604020202020204" pitchFamily="34" charset="0"/>
              </a:rPr>
              <a:t> ד'1</a:t>
            </a:r>
          </a:p>
          <a:p>
            <a:pPr fontAlgn="t"/>
            <a:endParaRPr lang="he-IL" sz="3200" b="0" i="0" dirty="0">
              <a:solidFill>
                <a:srgbClr val="000000"/>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4396042B-046F-4247-8F6D-37B5E7EF7EEE}"/>
                  </a:ext>
                </a:extLst>
              </p:cNvPr>
              <p:cNvSpPr txBox="1"/>
              <p:nvPr/>
            </p:nvSpPr>
            <p:spPr>
              <a:xfrm>
                <a:off x="5132933" y="355252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15" name="תיבת טקסט 14">
                <a:extLst>
                  <a:ext uri="{FF2B5EF4-FFF2-40B4-BE49-F238E27FC236}">
                    <a16:creationId xmlns:a16="http://schemas.microsoft.com/office/drawing/2014/main" id="{4396042B-046F-4247-8F6D-37B5E7EF7EEE}"/>
                  </a:ext>
                </a:extLst>
              </p:cNvPr>
              <p:cNvSpPr txBox="1">
                <a:spLocks noRot="1" noChangeAspect="1" noMove="1" noResize="1" noEditPoints="1" noAdjustHandles="1" noChangeArrowheads="1" noChangeShapeType="1" noTextEdit="1"/>
              </p:cNvSpPr>
              <p:nvPr/>
            </p:nvSpPr>
            <p:spPr>
              <a:xfrm>
                <a:off x="5132933" y="3552523"/>
                <a:ext cx="2238626" cy="67710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B481EFB4-C4A5-4117-9D12-A35C08E03E14}"/>
                  </a:ext>
                </a:extLst>
              </p:cNvPr>
              <p:cNvSpPr txBox="1"/>
              <p:nvPr/>
            </p:nvSpPr>
            <p:spPr>
              <a:xfrm>
                <a:off x="8742411" y="4977691"/>
                <a:ext cx="1744067"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28</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ea typeface="Cambria Math" panose="02040503050406030204" pitchFamily="18" charset="0"/>
                        </a:rPr>
                        <m:t>30</m:t>
                      </m:r>
                    </m:oMath>
                  </m:oMathPara>
                </a14:m>
                <a:endParaRPr lang="he-IL" sz="3600" dirty="0">
                  <a:solidFill>
                    <a:srgbClr val="FF0000"/>
                  </a:solidFill>
                </a:endParaRPr>
              </a:p>
            </p:txBody>
          </p:sp>
        </mc:Choice>
        <mc:Fallback xmlns="">
          <p:sp>
            <p:nvSpPr>
              <p:cNvPr id="16" name="תיבת טקסט 15">
                <a:extLst>
                  <a:ext uri="{FF2B5EF4-FFF2-40B4-BE49-F238E27FC236}">
                    <a16:creationId xmlns:a16="http://schemas.microsoft.com/office/drawing/2014/main" id="{B481EFB4-C4A5-4117-9D12-A35C08E03E14}"/>
                  </a:ext>
                </a:extLst>
              </p:cNvPr>
              <p:cNvSpPr txBox="1">
                <a:spLocks noRot="1" noChangeAspect="1" noMove="1" noResize="1" noEditPoints="1" noAdjustHandles="1" noChangeArrowheads="1" noChangeShapeType="1" noTextEdit="1"/>
              </p:cNvSpPr>
              <p:nvPr/>
            </p:nvSpPr>
            <p:spPr>
              <a:xfrm>
                <a:off x="8742411" y="4977691"/>
                <a:ext cx="1744067" cy="55399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52896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9AE5D4-95F5-4163-AC7A-1346412412C6}"/>
              </a:ext>
            </a:extLst>
          </p:cNvPr>
          <p:cNvSpPr>
            <a:spLocks noGrp="1"/>
          </p:cNvSpPr>
          <p:nvPr>
            <p:ph type="title"/>
          </p:nvPr>
        </p:nvSpPr>
        <p:spPr/>
        <p:txBody>
          <a:bodyPr>
            <a:normAutofit fontScale="90000"/>
          </a:bodyPr>
          <a:lstStyle/>
          <a:p>
            <a:r>
              <a:rPr lang="he-IL" dirty="0"/>
              <a:t>מה אנחנו כבר יודעים</a:t>
            </a:r>
          </a:p>
        </p:txBody>
      </p:sp>
      <p:sp>
        <p:nvSpPr>
          <p:cNvPr id="3" name="מציין מיקום טקסט 2">
            <a:extLst>
              <a:ext uri="{FF2B5EF4-FFF2-40B4-BE49-F238E27FC236}">
                <a16:creationId xmlns:a16="http://schemas.microsoft.com/office/drawing/2014/main" id="{EA7BCCE3-65A1-4BD0-8083-9535A4D365AB}"/>
              </a:ext>
            </a:extLst>
          </p:cNvPr>
          <p:cNvSpPr>
            <a:spLocks noGrp="1"/>
          </p:cNvSpPr>
          <p:nvPr>
            <p:ph type="body" sz="quarter" idx="10"/>
          </p:nvPr>
        </p:nvSpPr>
        <p:spPr/>
        <p:txBody>
          <a:bodyPr/>
          <a:lstStyle/>
          <a:p>
            <a:pPr marL="571500" indent="-571500">
              <a:buFont typeface="Wingdings" panose="05000000000000000000" pitchFamily="2" charset="2"/>
              <a:buChar char="ü"/>
            </a:pPr>
            <a:r>
              <a:rPr lang="he-IL" dirty="0"/>
              <a:t>קריאה וכתיבה של מספרים טבעיים</a:t>
            </a:r>
          </a:p>
          <a:p>
            <a:pPr marL="571500" indent="-571500">
              <a:buFont typeface="Wingdings" panose="05000000000000000000" pitchFamily="2" charset="2"/>
              <a:buChar char="ü"/>
            </a:pPr>
            <a:endParaRPr lang="he-IL" dirty="0"/>
          </a:p>
          <a:p>
            <a:pPr marL="571500" indent="-571500">
              <a:buFont typeface="Wingdings" panose="05000000000000000000" pitchFamily="2" charset="2"/>
              <a:buChar char="ü"/>
            </a:pPr>
            <a:r>
              <a:rPr lang="he-IL" dirty="0"/>
              <a:t>עקרונות המבנה העשרוני</a:t>
            </a:r>
          </a:p>
        </p:txBody>
      </p:sp>
    </p:spTree>
    <p:extLst>
      <p:ext uri="{BB962C8B-B14F-4D97-AF65-F5344CB8AC3E}">
        <p14:creationId xmlns:p14="http://schemas.microsoft.com/office/powerpoint/2010/main" val="7298040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 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2" name="Rounded Rectangle 1"/>
          <p:cNvSpPr/>
          <p:nvPr/>
        </p:nvSpPr>
        <p:spPr>
          <a:xfrm>
            <a:off x="1605505" y="4433782"/>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ounded Rectangle 17"/>
          <p:cNvSpPr/>
          <p:nvPr/>
        </p:nvSpPr>
        <p:spPr>
          <a:xfrm>
            <a:off x="3916314" y="443732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ounded Rectangle 18"/>
          <p:cNvSpPr/>
          <p:nvPr/>
        </p:nvSpPr>
        <p:spPr>
          <a:xfrm>
            <a:off x="6319268" y="441251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Rounded Rectangle 19"/>
          <p:cNvSpPr/>
          <p:nvPr/>
        </p:nvSpPr>
        <p:spPr>
          <a:xfrm>
            <a:off x="8576914" y="4426694"/>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19">
            <a:extLst>
              <a:ext uri="{FF2B5EF4-FFF2-40B4-BE49-F238E27FC236}">
                <a16:creationId xmlns:a16="http://schemas.microsoft.com/office/drawing/2014/main" id="{FAAD55E7-EBB5-4CD0-98E6-950D25DF3577}"/>
              </a:ext>
            </a:extLst>
          </p:cNvPr>
          <p:cNvSpPr txBox="1"/>
          <p:nvPr/>
        </p:nvSpPr>
        <p:spPr>
          <a:xfrm>
            <a:off x="8350298" y="4374205"/>
            <a:ext cx="2507002" cy="1138773"/>
          </a:xfrm>
          <a:prstGeom prst="rect">
            <a:avLst/>
          </a:prstGeom>
          <a:noFill/>
        </p:spPr>
        <p:txBody>
          <a:bodyPr wrap="square">
            <a:spAutoFit/>
          </a:bodyPr>
          <a:lstStyle/>
          <a:p>
            <a:pPr algn="ctr" fontAlgn="t"/>
            <a:r>
              <a:rPr lang="he-IL" sz="3600" b="0" i="0" dirty="0">
                <a:solidFill>
                  <a:srgbClr val="000000"/>
                </a:solidFill>
                <a:effectLst/>
                <a:latin typeface="Arial" panose="020B0604020202020204" pitchFamily="34" charset="0"/>
              </a:rPr>
              <a:t> ד'1</a:t>
            </a:r>
          </a:p>
          <a:p>
            <a:pPr fontAlgn="t"/>
            <a:endParaRPr lang="he-IL" sz="3200" b="0" i="0" dirty="0">
              <a:solidFill>
                <a:srgbClr val="000000"/>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4396042B-046F-4247-8F6D-37B5E7EF7EEE}"/>
                  </a:ext>
                </a:extLst>
              </p:cNvPr>
              <p:cNvSpPr txBox="1"/>
              <p:nvPr/>
            </p:nvSpPr>
            <p:spPr>
              <a:xfrm>
                <a:off x="5132933" y="355252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15" name="תיבת טקסט 14">
                <a:extLst>
                  <a:ext uri="{FF2B5EF4-FFF2-40B4-BE49-F238E27FC236}">
                    <a16:creationId xmlns:a16="http://schemas.microsoft.com/office/drawing/2014/main" id="{4396042B-046F-4247-8F6D-37B5E7EF7EEE}"/>
                  </a:ext>
                </a:extLst>
              </p:cNvPr>
              <p:cNvSpPr txBox="1">
                <a:spLocks noRot="1" noChangeAspect="1" noMove="1" noResize="1" noEditPoints="1" noAdjustHandles="1" noChangeArrowheads="1" noChangeShapeType="1" noTextEdit="1"/>
              </p:cNvSpPr>
              <p:nvPr/>
            </p:nvSpPr>
            <p:spPr>
              <a:xfrm>
                <a:off x="5132933" y="3552523"/>
                <a:ext cx="2238626" cy="67710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B481EFB4-C4A5-4117-9D12-A35C08E03E14}"/>
                  </a:ext>
                </a:extLst>
              </p:cNvPr>
              <p:cNvSpPr txBox="1"/>
              <p:nvPr/>
            </p:nvSpPr>
            <p:spPr>
              <a:xfrm>
                <a:off x="8742411" y="4977691"/>
                <a:ext cx="1744067"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28</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ea typeface="Cambria Math" panose="02040503050406030204" pitchFamily="18" charset="0"/>
                        </a:rPr>
                        <m:t>30</m:t>
                      </m:r>
                    </m:oMath>
                  </m:oMathPara>
                </a14:m>
                <a:endParaRPr lang="he-IL" sz="3600" dirty="0">
                  <a:solidFill>
                    <a:srgbClr val="FF0000"/>
                  </a:solidFill>
                </a:endParaRPr>
              </a:p>
            </p:txBody>
          </p:sp>
        </mc:Choice>
        <mc:Fallback xmlns="">
          <p:sp>
            <p:nvSpPr>
              <p:cNvPr id="16" name="תיבת טקסט 15">
                <a:extLst>
                  <a:ext uri="{FF2B5EF4-FFF2-40B4-BE49-F238E27FC236}">
                    <a16:creationId xmlns:a16="http://schemas.microsoft.com/office/drawing/2014/main" id="{B481EFB4-C4A5-4117-9D12-A35C08E03E14}"/>
                  </a:ext>
                </a:extLst>
              </p:cNvPr>
              <p:cNvSpPr txBox="1">
                <a:spLocks noRot="1" noChangeAspect="1" noMove="1" noResize="1" noEditPoints="1" noAdjustHandles="1" noChangeArrowheads="1" noChangeShapeType="1" noTextEdit="1"/>
              </p:cNvSpPr>
              <p:nvPr/>
            </p:nvSpPr>
            <p:spPr>
              <a:xfrm>
                <a:off x="8742411" y="4977691"/>
                <a:ext cx="1744067" cy="55399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04437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 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2" name="Rounded Rectangle 1"/>
          <p:cNvSpPr/>
          <p:nvPr/>
        </p:nvSpPr>
        <p:spPr>
          <a:xfrm>
            <a:off x="1605505" y="4433782"/>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ounded Rectangle 17"/>
          <p:cNvSpPr/>
          <p:nvPr/>
        </p:nvSpPr>
        <p:spPr>
          <a:xfrm>
            <a:off x="3916314" y="443732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ounded Rectangle 18"/>
          <p:cNvSpPr/>
          <p:nvPr/>
        </p:nvSpPr>
        <p:spPr>
          <a:xfrm>
            <a:off x="6319268" y="441251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Rounded Rectangle 19"/>
          <p:cNvSpPr/>
          <p:nvPr/>
        </p:nvSpPr>
        <p:spPr>
          <a:xfrm>
            <a:off x="8576914" y="4426694"/>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19">
            <a:extLst>
              <a:ext uri="{FF2B5EF4-FFF2-40B4-BE49-F238E27FC236}">
                <a16:creationId xmlns:a16="http://schemas.microsoft.com/office/drawing/2014/main" id="{FAAD55E7-EBB5-4CD0-98E6-950D25DF3577}"/>
              </a:ext>
            </a:extLst>
          </p:cNvPr>
          <p:cNvSpPr txBox="1"/>
          <p:nvPr/>
        </p:nvSpPr>
        <p:spPr>
          <a:xfrm>
            <a:off x="8350298" y="4374205"/>
            <a:ext cx="2507002" cy="1138773"/>
          </a:xfrm>
          <a:prstGeom prst="rect">
            <a:avLst/>
          </a:prstGeom>
          <a:noFill/>
        </p:spPr>
        <p:txBody>
          <a:bodyPr wrap="square">
            <a:spAutoFit/>
          </a:bodyPr>
          <a:lstStyle/>
          <a:p>
            <a:pPr algn="ctr" fontAlgn="t"/>
            <a:r>
              <a:rPr lang="he-IL" sz="3600" b="0" i="0" dirty="0">
                <a:solidFill>
                  <a:srgbClr val="000000"/>
                </a:solidFill>
                <a:effectLst/>
                <a:latin typeface="Arial" panose="020B0604020202020204" pitchFamily="34" charset="0"/>
              </a:rPr>
              <a:t> ד'1</a:t>
            </a:r>
          </a:p>
          <a:p>
            <a:pPr fontAlgn="t"/>
            <a:endParaRPr lang="he-IL" sz="3200" b="0" i="0" dirty="0">
              <a:solidFill>
                <a:srgbClr val="000000"/>
              </a:solidFill>
              <a:effectLst/>
              <a:latin typeface="Arial" panose="020B0604020202020204" pitchFamily="34" charset="0"/>
            </a:endParaRPr>
          </a:p>
        </p:txBody>
      </p:sp>
      <p:sp>
        <p:nvSpPr>
          <p:cNvPr id="24" name="תיבת טקסט 19">
            <a:extLst>
              <a:ext uri="{FF2B5EF4-FFF2-40B4-BE49-F238E27FC236}">
                <a16:creationId xmlns:a16="http://schemas.microsoft.com/office/drawing/2014/main" id="{FAAD55E7-EBB5-4CD0-98E6-950D25DF3577}"/>
              </a:ext>
            </a:extLst>
          </p:cNvPr>
          <p:cNvSpPr txBox="1"/>
          <p:nvPr/>
        </p:nvSpPr>
        <p:spPr>
          <a:xfrm>
            <a:off x="6038751" y="4448636"/>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ד'2</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4396042B-046F-4247-8F6D-37B5E7EF7EEE}"/>
                  </a:ext>
                </a:extLst>
              </p:cNvPr>
              <p:cNvSpPr txBox="1"/>
              <p:nvPr/>
            </p:nvSpPr>
            <p:spPr>
              <a:xfrm>
                <a:off x="5132933" y="355252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15" name="תיבת טקסט 14">
                <a:extLst>
                  <a:ext uri="{FF2B5EF4-FFF2-40B4-BE49-F238E27FC236}">
                    <a16:creationId xmlns:a16="http://schemas.microsoft.com/office/drawing/2014/main" id="{4396042B-046F-4247-8F6D-37B5E7EF7EEE}"/>
                  </a:ext>
                </a:extLst>
              </p:cNvPr>
              <p:cNvSpPr txBox="1">
                <a:spLocks noRot="1" noChangeAspect="1" noMove="1" noResize="1" noEditPoints="1" noAdjustHandles="1" noChangeArrowheads="1" noChangeShapeType="1" noTextEdit="1"/>
              </p:cNvSpPr>
              <p:nvPr/>
            </p:nvSpPr>
            <p:spPr>
              <a:xfrm>
                <a:off x="5132933" y="3552523"/>
                <a:ext cx="2238626" cy="67710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B481EFB4-C4A5-4117-9D12-A35C08E03E14}"/>
                  </a:ext>
                </a:extLst>
              </p:cNvPr>
              <p:cNvSpPr txBox="1"/>
              <p:nvPr/>
            </p:nvSpPr>
            <p:spPr>
              <a:xfrm>
                <a:off x="8742411" y="4977691"/>
                <a:ext cx="1744067"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28</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ea typeface="Cambria Math" panose="02040503050406030204" pitchFamily="18" charset="0"/>
                        </a:rPr>
                        <m:t>30</m:t>
                      </m:r>
                    </m:oMath>
                  </m:oMathPara>
                </a14:m>
                <a:endParaRPr lang="he-IL" sz="3600" dirty="0">
                  <a:solidFill>
                    <a:srgbClr val="FF0000"/>
                  </a:solidFill>
                </a:endParaRPr>
              </a:p>
            </p:txBody>
          </p:sp>
        </mc:Choice>
        <mc:Fallback xmlns="">
          <p:sp>
            <p:nvSpPr>
              <p:cNvPr id="16" name="תיבת טקסט 15">
                <a:extLst>
                  <a:ext uri="{FF2B5EF4-FFF2-40B4-BE49-F238E27FC236}">
                    <a16:creationId xmlns:a16="http://schemas.microsoft.com/office/drawing/2014/main" id="{B481EFB4-C4A5-4117-9D12-A35C08E03E14}"/>
                  </a:ext>
                </a:extLst>
              </p:cNvPr>
              <p:cNvSpPr txBox="1">
                <a:spLocks noRot="1" noChangeAspect="1" noMove="1" noResize="1" noEditPoints="1" noAdjustHandles="1" noChangeArrowheads="1" noChangeShapeType="1" noTextEdit="1"/>
              </p:cNvSpPr>
              <p:nvPr/>
            </p:nvSpPr>
            <p:spPr>
              <a:xfrm>
                <a:off x="8742411" y="4977691"/>
                <a:ext cx="1744067" cy="55399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7901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 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2" name="Rounded Rectangle 1"/>
          <p:cNvSpPr/>
          <p:nvPr/>
        </p:nvSpPr>
        <p:spPr>
          <a:xfrm>
            <a:off x="1605505" y="4433782"/>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ounded Rectangle 17"/>
          <p:cNvSpPr/>
          <p:nvPr/>
        </p:nvSpPr>
        <p:spPr>
          <a:xfrm>
            <a:off x="3916314" y="443732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ounded Rectangle 18"/>
          <p:cNvSpPr/>
          <p:nvPr/>
        </p:nvSpPr>
        <p:spPr>
          <a:xfrm>
            <a:off x="6319268" y="441251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Rounded Rectangle 19"/>
          <p:cNvSpPr/>
          <p:nvPr/>
        </p:nvSpPr>
        <p:spPr>
          <a:xfrm>
            <a:off x="8576914" y="4426694"/>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19">
            <a:extLst>
              <a:ext uri="{FF2B5EF4-FFF2-40B4-BE49-F238E27FC236}">
                <a16:creationId xmlns:a16="http://schemas.microsoft.com/office/drawing/2014/main" id="{FAAD55E7-EBB5-4CD0-98E6-950D25DF3577}"/>
              </a:ext>
            </a:extLst>
          </p:cNvPr>
          <p:cNvSpPr txBox="1"/>
          <p:nvPr/>
        </p:nvSpPr>
        <p:spPr>
          <a:xfrm>
            <a:off x="8350298" y="4374205"/>
            <a:ext cx="2507002" cy="1138773"/>
          </a:xfrm>
          <a:prstGeom prst="rect">
            <a:avLst/>
          </a:prstGeom>
          <a:noFill/>
        </p:spPr>
        <p:txBody>
          <a:bodyPr wrap="square">
            <a:spAutoFit/>
          </a:bodyPr>
          <a:lstStyle/>
          <a:p>
            <a:pPr algn="ctr" fontAlgn="t"/>
            <a:r>
              <a:rPr lang="he-IL" sz="3600" b="0" i="0" dirty="0">
                <a:solidFill>
                  <a:srgbClr val="000000"/>
                </a:solidFill>
                <a:effectLst/>
                <a:latin typeface="Arial" panose="020B0604020202020204" pitchFamily="34" charset="0"/>
              </a:rPr>
              <a:t> ד'1</a:t>
            </a:r>
          </a:p>
          <a:p>
            <a:pPr fontAlgn="t"/>
            <a:endParaRPr lang="he-IL" sz="3200" b="0" i="0" dirty="0">
              <a:solidFill>
                <a:srgbClr val="000000"/>
              </a:solidFill>
              <a:effectLst/>
              <a:latin typeface="Arial" panose="020B0604020202020204" pitchFamily="34" charset="0"/>
            </a:endParaRPr>
          </a:p>
        </p:txBody>
      </p:sp>
      <p:sp>
        <p:nvSpPr>
          <p:cNvPr id="24" name="תיבת טקסט 19">
            <a:extLst>
              <a:ext uri="{FF2B5EF4-FFF2-40B4-BE49-F238E27FC236}">
                <a16:creationId xmlns:a16="http://schemas.microsoft.com/office/drawing/2014/main" id="{FAAD55E7-EBB5-4CD0-98E6-950D25DF3577}"/>
              </a:ext>
            </a:extLst>
          </p:cNvPr>
          <p:cNvSpPr txBox="1"/>
          <p:nvPr/>
        </p:nvSpPr>
        <p:spPr>
          <a:xfrm>
            <a:off x="6038751" y="4448636"/>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ד'2</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p:sp>
        <p:nvSpPr>
          <p:cNvPr id="27" name="תיבת טקסט 19">
            <a:extLst>
              <a:ext uri="{FF2B5EF4-FFF2-40B4-BE49-F238E27FC236}">
                <a16:creationId xmlns:a16="http://schemas.microsoft.com/office/drawing/2014/main" id="{FAAD55E7-EBB5-4CD0-98E6-950D25DF3577}"/>
              </a:ext>
            </a:extLst>
          </p:cNvPr>
          <p:cNvSpPr txBox="1"/>
          <p:nvPr/>
        </p:nvSpPr>
        <p:spPr>
          <a:xfrm>
            <a:off x="3659345" y="4465321"/>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ד'3</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4396042B-046F-4247-8F6D-37B5E7EF7EEE}"/>
                  </a:ext>
                </a:extLst>
              </p:cNvPr>
              <p:cNvSpPr txBox="1"/>
              <p:nvPr/>
            </p:nvSpPr>
            <p:spPr>
              <a:xfrm>
                <a:off x="5132933" y="355252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15" name="תיבת טקסט 14">
                <a:extLst>
                  <a:ext uri="{FF2B5EF4-FFF2-40B4-BE49-F238E27FC236}">
                    <a16:creationId xmlns:a16="http://schemas.microsoft.com/office/drawing/2014/main" id="{4396042B-046F-4247-8F6D-37B5E7EF7EEE}"/>
                  </a:ext>
                </a:extLst>
              </p:cNvPr>
              <p:cNvSpPr txBox="1">
                <a:spLocks noRot="1" noChangeAspect="1" noMove="1" noResize="1" noEditPoints="1" noAdjustHandles="1" noChangeArrowheads="1" noChangeShapeType="1" noTextEdit="1"/>
              </p:cNvSpPr>
              <p:nvPr/>
            </p:nvSpPr>
            <p:spPr>
              <a:xfrm>
                <a:off x="5132933" y="3552523"/>
                <a:ext cx="2238626" cy="67710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B481EFB4-C4A5-4117-9D12-A35C08E03E14}"/>
                  </a:ext>
                </a:extLst>
              </p:cNvPr>
              <p:cNvSpPr txBox="1"/>
              <p:nvPr/>
            </p:nvSpPr>
            <p:spPr>
              <a:xfrm>
                <a:off x="8742411" y="4977691"/>
                <a:ext cx="1744067"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28</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ea typeface="Cambria Math" panose="02040503050406030204" pitchFamily="18" charset="0"/>
                        </a:rPr>
                        <m:t>30</m:t>
                      </m:r>
                    </m:oMath>
                  </m:oMathPara>
                </a14:m>
                <a:endParaRPr lang="he-IL" sz="3600" dirty="0">
                  <a:solidFill>
                    <a:srgbClr val="FF0000"/>
                  </a:solidFill>
                </a:endParaRPr>
              </a:p>
            </p:txBody>
          </p:sp>
        </mc:Choice>
        <mc:Fallback xmlns="">
          <p:sp>
            <p:nvSpPr>
              <p:cNvPr id="16" name="תיבת טקסט 15">
                <a:extLst>
                  <a:ext uri="{FF2B5EF4-FFF2-40B4-BE49-F238E27FC236}">
                    <a16:creationId xmlns:a16="http://schemas.microsoft.com/office/drawing/2014/main" id="{B481EFB4-C4A5-4117-9D12-A35C08E03E14}"/>
                  </a:ext>
                </a:extLst>
              </p:cNvPr>
              <p:cNvSpPr txBox="1">
                <a:spLocks noRot="1" noChangeAspect="1" noMove="1" noResize="1" noEditPoints="1" noAdjustHandles="1" noChangeArrowheads="1" noChangeShapeType="1" noTextEdit="1"/>
              </p:cNvSpPr>
              <p:nvPr/>
            </p:nvSpPr>
            <p:spPr>
              <a:xfrm>
                <a:off x="8742411" y="4977691"/>
                <a:ext cx="1744067" cy="55399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9669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5" name="Rectangle 4"/>
          <p:cNvSpPr/>
          <p:nvPr/>
        </p:nvSpPr>
        <p:spPr>
          <a:xfrm>
            <a:off x="1244011" y="1923347"/>
            <a:ext cx="9844672" cy="1077218"/>
          </a:xfrm>
          <a:prstGeom prst="rect">
            <a:avLst/>
          </a:prstGeom>
        </p:spPr>
        <p:txBody>
          <a:bodyPr wrap="square">
            <a:spAutoFit/>
          </a:bodyPr>
          <a:lstStyle/>
          <a:p>
            <a:pPr algn="ctr" rtl="1"/>
            <a:r>
              <a:rPr lang="he-IL" sz="3200" b="1" dirty="0">
                <a:solidFill>
                  <a:schemeClr val="bg2">
                    <a:lumMod val="50000"/>
                  </a:schemeClr>
                </a:solidFill>
                <a:latin typeface="Arial" panose="020B0604020202020204" pitchFamily="34" charset="0"/>
                <a:cs typeface="Arial" panose="020B0604020202020204" pitchFamily="34" charset="0"/>
              </a:rPr>
              <a:t>בבית הספר ישנן 4 כיתות ד'. </a:t>
            </a:r>
          </a:p>
          <a:p>
            <a:pPr algn="ctr" rtl="1"/>
            <a:r>
              <a:rPr lang="he-IL" sz="3200" b="1" dirty="0">
                <a:solidFill>
                  <a:schemeClr val="bg2">
                    <a:lumMod val="50000"/>
                  </a:schemeClr>
                </a:solidFill>
                <a:latin typeface="Arial" panose="020B0604020202020204" pitchFamily="34" charset="0"/>
                <a:cs typeface="Arial" panose="020B0604020202020204" pitchFamily="34" charset="0"/>
              </a:rPr>
              <a:t>בכיתה </a:t>
            </a:r>
            <a:r>
              <a:rPr lang="he-IL" sz="3200" b="1" dirty="0">
                <a:solidFill>
                  <a:srgbClr val="FF0000"/>
                </a:solidFill>
                <a:latin typeface="Arial" panose="020B0604020202020204" pitchFamily="34" charset="0"/>
                <a:cs typeface="Arial" panose="020B0604020202020204" pitchFamily="34" charset="0"/>
              </a:rPr>
              <a:t>ד' 1 לומדים 28 תלמידים.</a:t>
            </a:r>
            <a:r>
              <a:rPr lang="he-IL" sz="3200" b="1" dirty="0">
                <a:solidFill>
                  <a:schemeClr val="bg2">
                    <a:lumMod val="50000"/>
                  </a:schemeClr>
                </a:solidFill>
                <a:latin typeface="Arial" panose="020B0604020202020204" pitchFamily="34" charset="0"/>
                <a:cs typeface="Arial" panose="020B0604020202020204" pitchFamily="34" charset="0"/>
              </a:rPr>
              <a:t> </a:t>
            </a:r>
          </a:p>
        </p:txBody>
      </p:sp>
      <p:sp>
        <p:nvSpPr>
          <p:cNvPr id="2" name="Rounded Rectangle 1"/>
          <p:cNvSpPr/>
          <p:nvPr/>
        </p:nvSpPr>
        <p:spPr>
          <a:xfrm>
            <a:off x="1605505" y="4433782"/>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Rounded Rectangle 17"/>
          <p:cNvSpPr/>
          <p:nvPr/>
        </p:nvSpPr>
        <p:spPr>
          <a:xfrm>
            <a:off x="3916314" y="443732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Rounded Rectangle 18"/>
          <p:cNvSpPr/>
          <p:nvPr/>
        </p:nvSpPr>
        <p:spPr>
          <a:xfrm>
            <a:off x="6319268" y="4412517"/>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Rounded Rectangle 19"/>
          <p:cNvSpPr/>
          <p:nvPr/>
        </p:nvSpPr>
        <p:spPr>
          <a:xfrm>
            <a:off x="8576914" y="4426694"/>
            <a:ext cx="2053770" cy="16161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תיבת טקסט 19">
            <a:extLst>
              <a:ext uri="{FF2B5EF4-FFF2-40B4-BE49-F238E27FC236}">
                <a16:creationId xmlns:a16="http://schemas.microsoft.com/office/drawing/2014/main" id="{FAAD55E7-EBB5-4CD0-98E6-950D25DF3577}"/>
              </a:ext>
            </a:extLst>
          </p:cNvPr>
          <p:cNvSpPr txBox="1"/>
          <p:nvPr/>
        </p:nvSpPr>
        <p:spPr>
          <a:xfrm>
            <a:off x="8350298" y="4374205"/>
            <a:ext cx="2507002" cy="1138773"/>
          </a:xfrm>
          <a:prstGeom prst="rect">
            <a:avLst/>
          </a:prstGeom>
          <a:noFill/>
        </p:spPr>
        <p:txBody>
          <a:bodyPr wrap="square">
            <a:spAutoFit/>
          </a:bodyPr>
          <a:lstStyle/>
          <a:p>
            <a:pPr algn="ctr" fontAlgn="t"/>
            <a:r>
              <a:rPr lang="he-IL" sz="3600" b="0" i="0" dirty="0">
                <a:solidFill>
                  <a:srgbClr val="000000"/>
                </a:solidFill>
                <a:effectLst/>
                <a:latin typeface="Arial" panose="020B0604020202020204" pitchFamily="34" charset="0"/>
              </a:rPr>
              <a:t> ד'1</a:t>
            </a:r>
          </a:p>
          <a:p>
            <a:pPr fontAlgn="t"/>
            <a:endParaRPr lang="he-IL" sz="3200" b="0" i="0" dirty="0">
              <a:solidFill>
                <a:srgbClr val="000000"/>
              </a:solidFill>
              <a:effectLst/>
              <a:latin typeface="Arial" panose="020B0604020202020204" pitchFamily="34" charset="0"/>
            </a:endParaRPr>
          </a:p>
        </p:txBody>
      </p:sp>
      <p:sp>
        <p:nvSpPr>
          <p:cNvPr id="24" name="תיבת טקסט 19">
            <a:extLst>
              <a:ext uri="{FF2B5EF4-FFF2-40B4-BE49-F238E27FC236}">
                <a16:creationId xmlns:a16="http://schemas.microsoft.com/office/drawing/2014/main" id="{FAAD55E7-EBB5-4CD0-98E6-950D25DF3577}"/>
              </a:ext>
            </a:extLst>
          </p:cNvPr>
          <p:cNvSpPr txBox="1"/>
          <p:nvPr/>
        </p:nvSpPr>
        <p:spPr>
          <a:xfrm>
            <a:off x="6038751" y="4448636"/>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ד'2</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p:sp>
        <p:nvSpPr>
          <p:cNvPr id="27" name="תיבת טקסט 19">
            <a:extLst>
              <a:ext uri="{FF2B5EF4-FFF2-40B4-BE49-F238E27FC236}">
                <a16:creationId xmlns:a16="http://schemas.microsoft.com/office/drawing/2014/main" id="{FAAD55E7-EBB5-4CD0-98E6-950D25DF3577}"/>
              </a:ext>
            </a:extLst>
          </p:cNvPr>
          <p:cNvSpPr txBox="1"/>
          <p:nvPr/>
        </p:nvSpPr>
        <p:spPr>
          <a:xfrm>
            <a:off x="3659345" y="4465321"/>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ד'3</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p:sp>
        <p:nvSpPr>
          <p:cNvPr id="28" name="תיבת טקסט 19">
            <a:extLst>
              <a:ext uri="{FF2B5EF4-FFF2-40B4-BE49-F238E27FC236}">
                <a16:creationId xmlns:a16="http://schemas.microsoft.com/office/drawing/2014/main" id="{FAAD55E7-EBB5-4CD0-98E6-950D25DF3577}"/>
              </a:ext>
            </a:extLst>
          </p:cNvPr>
          <p:cNvSpPr txBox="1"/>
          <p:nvPr/>
        </p:nvSpPr>
        <p:spPr>
          <a:xfrm>
            <a:off x="1378889" y="4450474"/>
            <a:ext cx="2507002" cy="1508105"/>
          </a:xfrm>
          <a:prstGeom prst="rect">
            <a:avLst/>
          </a:prstGeom>
          <a:noFill/>
        </p:spPr>
        <p:txBody>
          <a:bodyPr wrap="square">
            <a:spAutoFit/>
          </a:bodyPr>
          <a:lstStyle/>
          <a:p>
            <a:pPr algn="ctr" fontAlgn="t"/>
            <a:r>
              <a:rPr lang="he-IL" sz="3200" b="0" i="0" dirty="0">
                <a:solidFill>
                  <a:srgbClr val="000000"/>
                </a:solidFill>
                <a:effectLst/>
                <a:latin typeface="Arial" panose="020B0604020202020204" pitchFamily="34" charset="0"/>
              </a:rPr>
              <a:t> ד'4</a:t>
            </a:r>
          </a:p>
          <a:p>
            <a:pPr algn="ctr" fontAlgn="t"/>
            <a:r>
              <a:rPr lang="he-IL" sz="3200" b="0" i="0" dirty="0">
                <a:solidFill>
                  <a:srgbClr val="000000"/>
                </a:solidFill>
                <a:effectLst/>
                <a:latin typeface="Arial" panose="020B0604020202020204" pitchFamily="34" charset="0"/>
              </a:rPr>
              <a:t>כ-30</a:t>
            </a:r>
            <a:endParaRPr lang="he-IL" sz="3200" b="0" i="0" dirty="0">
              <a:solidFill>
                <a:srgbClr val="222222"/>
              </a:solidFill>
              <a:effectLst/>
              <a:latin typeface="arial" panose="020B0604020202020204" pitchFamily="34" charset="0"/>
            </a:endParaRPr>
          </a:p>
          <a:p>
            <a:pPr algn="ctr" fontAlgn="t"/>
            <a:r>
              <a:rPr lang="he-IL" sz="2800" b="0" i="0" dirty="0">
                <a:solidFill>
                  <a:srgbClr val="000000"/>
                </a:solidFill>
                <a:effectLst/>
                <a:latin typeface="Arial" panose="020B0604020202020204" pitchFamily="34" charset="0"/>
              </a:rPr>
              <a:t>תלמידים</a:t>
            </a:r>
          </a:p>
        </p:txBody>
      </p:sp>
      <mc:AlternateContent xmlns:mc="http://schemas.openxmlformats.org/markup-compatibility/2006" xmlns:a14="http://schemas.microsoft.com/office/drawing/2010/main">
        <mc:Choice Requires="a14">
          <p:sp>
            <p:nvSpPr>
              <p:cNvPr id="15" name="תיבת טקסט 14">
                <a:extLst>
                  <a:ext uri="{FF2B5EF4-FFF2-40B4-BE49-F238E27FC236}">
                    <a16:creationId xmlns:a16="http://schemas.microsoft.com/office/drawing/2014/main" id="{4396042B-046F-4247-8F6D-37B5E7EF7EEE}"/>
                  </a:ext>
                </a:extLst>
              </p:cNvPr>
              <p:cNvSpPr txBox="1"/>
              <p:nvPr/>
            </p:nvSpPr>
            <p:spPr>
              <a:xfrm>
                <a:off x="5132933" y="355252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𝟐𝟖</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𝟑𝟎</m:t>
                      </m:r>
                    </m:oMath>
                  </m:oMathPara>
                </a14:m>
                <a:endParaRPr lang="he-IL" sz="4400" b="1" dirty="0"/>
              </a:p>
            </p:txBody>
          </p:sp>
        </mc:Choice>
        <mc:Fallback xmlns="">
          <p:sp>
            <p:nvSpPr>
              <p:cNvPr id="15" name="תיבת טקסט 14">
                <a:extLst>
                  <a:ext uri="{FF2B5EF4-FFF2-40B4-BE49-F238E27FC236}">
                    <a16:creationId xmlns:a16="http://schemas.microsoft.com/office/drawing/2014/main" id="{4396042B-046F-4247-8F6D-37B5E7EF7EEE}"/>
                  </a:ext>
                </a:extLst>
              </p:cNvPr>
              <p:cNvSpPr txBox="1">
                <a:spLocks noRot="1" noChangeAspect="1" noMove="1" noResize="1" noEditPoints="1" noAdjustHandles="1" noChangeArrowheads="1" noChangeShapeType="1" noTextEdit="1"/>
              </p:cNvSpPr>
              <p:nvPr/>
            </p:nvSpPr>
            <p:spPr>
              <a:xfrm>
                <a:off x="5132933" y="3552523"/>
                <a:ext cx="2238626" cy="677108"/>
              </a:xfrm>
              <a:prstGeom prst="rect">
                <a:avLst/>
              </a:prstGeom>
              <a:blipFill>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6" name="תיבת טקסט 15">
                <a:extLst>
                  <a:ext uri="{FF2B5EF4-FFF2-40B4-BE49-F238E27FC236}">
                    <a16:creationId xmlns:a16="http://schemas.microsoft.com/office/drawing/2014/main" id="{B481EFB4-C4A5-4117-9D12-A35C08E03E14}"/>
                  </a:ext>
                </a:extLst>
              </p:cNvPr>
              <p:cNvSpPr txBox="1"/>
              <p:nvPr/>
            </p:nvSpPr>
            <p:spPr>
              <a:xfrm>
                <a:off x="8742411" y="4977691"/>
                <a:ext cx="1744067" cy="55399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rPr>
                        <m:t>28</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ea typeface="Cambria Math" panose="02040503050406030204" pitchFamily="18" charset="0"/>
                        </a:rPr>
                        <m:t>30</m:t>
                      </m:r>
                    </m:oMath>
                  </m:oMathPara>
                </a14:m>
                <a:endParaRPr lang="he-IL" sz="3600" dirty="0">
                  <a:solidFill>
                    <a:srgbClr val="FF0000"/>
                  </a:solidFill>
                </a:endParaRPr>
              </a:p>
            </p:txBody>
          </p:sp>
        </mc:Choice>
        <mc:Fallback xmlns="">
          <p:sp>
            <p:nvSpPr>
              <p:cNvPr id="16" name="תיבת טקסט 15">
                <a:extLst>
                  <a:ext uri="{FF2B5EF4-FFF2-40B4-BE49-F238E27FC236}">
                    <a16:creationId xmlns:a16="http://schemas.microsoft.com/office/drawing/2014/main" id="{B481EFB4-C4A5-4117-9D12-A35C08E03E14}"/>
                  </a:ext>
                </a:extLst>
              </p:cNvPr>
              <p:cNvSpPr txBox="1">
                <a:spLocks noRot="1" noChangeAspect="1" noMove="1" noResize="1" noEditPoints="1" noAdjustHandles="1" noChangeArrowheads="1" noChangeShapeType="1" noTextEdit="1"/>
              </p:cNvSpPr>
              <p:nvPr/>
            </p:nvSpPr>
            <p:spPr>
              <a:xfrm>
                <a:off x="8742411" y="4977691"/>
                <a:ext cx="1744067" cy="55399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63000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4" name="מלבן 3">
            <a:extLst>
              <a:ext uri="{FF2B5EF4-FFF2-40B4-BE49-F238E27FC236}">
                <a16:creationId xmlns:a16="http://schemas.microsoft.com/office/drawing/2014/main" id="{4CD742F2-A1BF-4C8D-B8BC-4DDB56828175}"/>
              </a:ext>
            </a:extLst>
          </p:cNvPr>
          <p:cNvSpPr/>
          <p:nvPr/>
        </p:nvSpPr>
        <p:spPr>
          <a:xfrm>
            <a:off x="1137879" y="2014236"/>
            <a:ext cx="9857035" cy="3108543"/>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4534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4" name="מלבן 3">
            <a:extLst>
              <a:ext uri="{FF2B5EF4-FFF2-40B4-BE49-F238E27FC236}">
                <a16:creationId xmlns:a16="http://schemas.microsoft.com/office/drawing/2014/main" id="{4CD742F2-A1BF-4C8D-B8BC-4DDB56828175}"/>
              </a:ext>
            </a:extLst>
          </p:cNvPr>
          <p:cNvSpPr/>
          <p:nvPr/>
        </p:nvSpPr>
        <p:spPr>
          <a:xfrm>
            <a:off x="1137879" y="2014236"/>
            <a:ext cx="9857035" cy="3108543"/>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72106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4" name="מלבן 3">
            <a:extLst>
              <a:ext uri="{FF2B5EF4-FFF2-40B4-BE49-F238E27FC236}">
                <a16:creationId xmlns:a16="http://schemas.microsoft.com/office/drawing/2014/main" id="{4CD742F2-A1BF-4C8D-B8BC-4DDB56828175}"/>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spTree>
    <p:extLst>
      <p:ext uri="{BB962C8B-B14F-4D97-AF65-F5344CB8AC3E}">
        <p14:creationId xmlns:p14="http://schemas.microsoft.com/office/powerpoint/2010/main" val="12054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B451B02C-94C0-4DDD-A1F6-DA86907052B8}"/>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112696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56869A9E-BC88-417D-BD92-58CB8F16AC9C}"/>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31647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5845" y="5056236"/>
            <a:ext cx="1507571" cy="646331"/>
          </a:xfrm>
          <a:prstGeom prst="rect">
            <a:avLst/>
          </a:prstGeom>
          <a:noFill/>
        </p:spPr>
        <p:txBody>
          <a:bodyPr wrap="square" rtlCol="1">
            <a:spAutoFit/>
          </a:bodyPr>
          <a:lstStyle/>
          <a:p>
            <a:r>
              <a:rPr lang="en-US" sz="3600" dirty="0"/>
              <a:t>35</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36C2CFAA-64BA-4027-BEB1-589769A064C5}"/>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2612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מתחילים בכיף</a:t>
            </a:r>
            <a:endParaRPr/>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051" name="Picture 3" descr="C:\Users\user\Downloads\Depositphotos_190100282_l-201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570" r="100000"/>
                    </a14:imgEffect>
                  </a14:imgLayer>
                </a14:imgProps>
              </a:ext>
              <a:ext uri="{28A0092B-C50C-407E-A947-70E740481C1C}">
                <a14:useLocalDpi xmlns:a14="http://schemas.microsoft.com/office/drawing/2010/main" val="0"/>
              </a:ext>
            </a:extLst>
          </a:blip>
          <a:srcRect l="12545" r="14472" b="6134"/>
          <a:stretch/>
        </p:blipFill>
        <p:spPr bwMode="auto">
          <a:xfrm>
            <a:off x="1139016" y="2241697"/>
            <a:ext cx="2858825" cy="3808228"/>
          </a:xfrm>
          <a:prstGeom prst="rect">
            <a:avLst/>
          </a:prstGeom>
          <a:noFill/>
          <a:extLst>
            <a:ext uri="{909E8E84-426E-40DD-AFC4-6F175D3DCCD1}">
              <a14:hiddenFill xmlns:a14="http://schemas.microsoft.com/office/drawing/2010/main">
                <a:solidFill>
                  <a:srgbClr val="FFFFFF"/>
                </a:solidFill>
              </a14:hiddenFill>
            </a:ext>
          </a:extLst>
        </p:spPr>
      </p:pic>
      <p:sp>
        <p:nvSpPr>
          <p:cNvPr id="13" name="מלבן 3">
            <a:extLst>
              <a:ext uri="{FF2B5EF4-FFF2-40B4-BE49-F238E27FC236}">
                <a16:creationId xmlns:a16="http://schemas.microsoft.com/office/drawing/2014/main" id="{4CD742F2-A1BF-4C8D-B8BC-4DDB56828175}"/>
              </a:ext>
            </a:extLst>
          </p:cNvPr>
          <p:cNvSpPr/>
          <p:nvPr/>
        </p:nvSpPr>
        <p:spPr>
          <a:xfrm>
            <a:off x="2413806" y="3052892"/>
            <a:ext cx="9857035" cy="707886"/>
          </a:xfrm>
          <a:prstGeom prst="rect">
            <a:avLst/>
          </a:prstGeom>
        </p:spPr>
        <p:txBody>
          <a:bodyPr wrap="square">
            <a:spAutoFit/>
          </a:bodyPr>
          <a:lstStyle/>
          <a:p>
            <a:pPr algn="ctr" rtl="1"/>
            <a:r>
              <a:rPr lang="he-IL" sz="4000" dirty="0">
                <a:solidFill>
                  <a:schemeClr val="tx1"/>
                </a:solidFill>
                <a:latin typeface="Ktav Yad CLM" pitchFamily="50" charset="-79"/>
                <a:cs typeface="Ktav Yad CLM" pitchFamily="50" charset="-79"/>
              </a:rPr>
              <a:t>" מי רוצה להיות </a:t>
            </a:r>
            <a:r>
              <a:rPr lang="he-IL" sz="4000" b="1" dirty="0">
                <a:solidFill>
                  <a:schemeClr val="tx1"/>
                </a:solidFill>
                <a:latin typeface="Ktav Yad CLM" pitchFamily="50" charset="-79"/>
                <a:cs typeface="Ktav Yad CLM" pitchFamily="50" charset="-79"/>
              </a:rPr>
              <a:t>מדויק </a:t>
            </a:r>
            <a:r>
              <a:rPr lang="he-IL" sz="4000" dirty="0">
                <a:solidFill>
                  <a:schemeClr val="tx1"/>
                </a:solidFill>
                <a:latin typeface="Ktav Yad CLM" pitchFamily="50" charset="-79"/>
                <a:cs typeface="Ktav Yad CLM" pitchFamily="50" charset="-79"/>
              </a:rPr>
              <a:t>? " </a:t>
            </a:r>
            <a:endParaRPr lang="he-IL" sz="4000" dirty="0">
              <a:latin typeface="Ktav Yad CLM" pitchFamily="50" charset="-79"/>
              <a:cs typeface="Ktav Yad CLM" pitchFamily="50" charset="-79"/>
            </a:endParaRPr>
          </a:p>
        </p:txBody>
      </p:sp>
    </p:spTree>
    <p:extLst>
      <p:ext uri="{BB962C8B-B14F-4D97-AF65-F5344CB8AC3E}">
        <p14:creationId xmlns:p14="http://schemas.microsoft.com/office/powerpoint/2010/main" val="37251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5845" y="5056236"/>
            <a:ext cx="1507571" cy="646331"/>
          </a:xfrm>
          <a:prstGeom prst="rect">
            <a:avLst/>
          </a:prstGeom>
          <a:noFill/>
        </p:spPr>
        <p:txBody>
          <a:bodyPr wrap="square" rtlCol="1">
            <a:spAutoFit/>
          </a:bodyPr>
          <a:lstStyle/>
          <a:p>
            <a:r>
              <a:rPr lang="en-US" sz="3600" dirty="0"/>
              <a:t>35</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294B0DE5-2EB7-44D5-9CC7-1278FF91EB16}"/>
              </a:ext>
            </a:extLst>
          </p:cNvPr>
          <p:cNvCxnSpPr/>
          <p:nvPr/>
        </p:nvCxnSpPr>
        <p:spPr>
          <a:xfrm>
            <a:off x="6583980"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מלבן 3">
            <a:extLst>
              <a:ext uri="{FF2B5EF4-FFF2-40B4-BE49-F238E27FC236}">
                <a16:creationId xmlns:a16="http://schemas.microsoft.com/office/drawing/2014/main" id="{21A544DA-292E-4B9C-BA51-317C73C9F51E}"/>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266581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5845" y="5056236"/>
            <a:ext cx="1507571" cy="646331"/>
          </a:xfrm>
          <a:prstGeom prst="rect">
            <a:avLst/>
          </a:prstGeom>
          <a:noFill/>
        </p:spPr>
        <p:txBody>
          <a:bodyPr wrap="square" rtlCol="1">
            <a:spAutoFit/>
          </a:bodyPr>
          <a:lstStyle/>
          <a:p>
            <a:r>
              <a:rPr lang="en-US" sz="3600" dirty="0"/>
              <a:t>35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930395" y="5054230"/>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𝟒𝟎</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294B0DE5-2EB7-44D5-9CC7-1278FF91EB16}"/>
              </a:ext>
            </a:extLst>
          </p:cNvPr>
          <p:cNvCxnSpPr/>
          <p:nvPr/>
        </p:nvCxnSpPr>
        <p:spPr>
          <a:xfrm>
            <a:off x="6583980"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מלבן 3">
            <a:extLst>
              <a:ext uri="{FF2B5EF4-FFF2-40B4-BE49-F238E27FC236}">
                <a16:creationId xmlns:a16="http://schemas.microsoft.com/office/drawing/2014/main" id="{8895AC46-4CE6-4C19-AFA3-6D179EB348E2}"/>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1624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grpSp>
        <p:nvGrpSpPr>
          <p:cNvPr id="2" name="קבוצה 1">
            <a:extLst>
              <a:ext uri="{FF2B5EF4-FFF2-40B4-BE49-F238E27FC236}">
                <a16:creationId xmlns:a16="http://schemas.microsoft.com/office/drawing/2014/main" id="{94156F86-670D-4463-B076-724E73D0D37A}"/>
              </a:ext>
            </a:extLst>
          </p:cNvPr>
          <p:cNvGrpSpPr/>
          <p:nvPr/>
        </p:nvGrpSpPr>
        <p:grpSpPr>
          <a:xfrm>
            <a:off x="2020825" y="2200362"/>
            <a:ext cx="8694180" cy="2624302"/>
            <a:chOff x="1882802" y="3146815"/>
            <a:chExt cx="8694180" cy="2624302"/>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5845" y="5056236"/>
              <a:ext cx="1507571" cy="646331"/>
            </a:xfrm>
            <a:prstGeom prst="rect">
              <a:avLst/>
            </a:prstGeom>
            <a:noFill/>
          </p:spPr>
          <p:txBody>
            <a:bodyPr wrap="square" rtlCol="1">
              <a:spAutoFit/>
            </a:bodyPr>
            <a:lstStyle/>
            <a:p>
              <a:r>
                <a:rPr lang="en-US" sz="3600" dirty="0"/>
                <a:t>35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930395" y="5054230"/>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5023221" y="3146815"/>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𝟒𝟎</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5023221" y="3146815"/>
                  <a:ext cx="2238626"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294B0DE5-2EB7-44D5-9CC7-1278FF91EB16}"/>
                </a:ext>
              </a:extLst>
            </p:cNvPr>
            <p:cNvCxnSpPr/>
            <p:nvPr/>
          </p:nvCxnSpPr>
          <p:spPr>
            <a:xfrm>
              <a:off x="6575354"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108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grpSp>
        <p:nvGrpSpPr>
          <p:cNvPr id="2" name="קבוצה 1">
            <a:extLst>
              <a:ext uri="{FF2B5EF4-FFF2-40B4-BE49-F238E27FC236}">
                <a16:creationId xmlns:a16="http://schemas.microsoft.com/office/drawing/2014/main" id="{94156F86-670D-4463-B076-724E73D0D37A}"/>
              </a:ext>
            </a:extLst>
          </p:cNvPr>
          <p:cNvGrpSpPr/>
          <p:nvPr/>
        </p:nvGrpSpPr>
        <p:grpSpPr>
          <a:xfrm>
            <a:off x="2020825" y="2200362"/>
            <a:ext cx="8694180" cy="2624302"/>
            <a:chOff x="1882802" y="3146815"/>
            <a:chExt cx="8694180" cy="2624302"/>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882802" y="5077667"/>
              <a:ext cx="1538056" cy="646331"/>
            </a:xfrm>
            <a:prstGeom prst="rect">
              <a:avLst/>
            </a:prstGeom>
            <a:noFill/>
          </p:spPr>
          <p:txBody>
            <a:bodyPr wrap="square" rtlCol="1">
              <a:spAutoFit/>
            </a:bodyPr>
            <a:lstStyle/>
            <a:p>
              <a:r>
                <a:rPr lang="en-US" sz="3600" dirty="0"/>
                <a:t>30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69405" y="5017660"/>
              <a:ext cx="1507577" cy="646331"/>
            </a:xfrm>
            <a:prstGeom prst="rect">
              <a:avLst/>
            </a:prstGeom>
            <a:noFill/>
          </p:spPr>
          <p:txBody>
            <a:bodyPr wrap="square" rtlCol="1">
              <a:spAutoFit/>
            </a:bodyPr>
            <a:lstStyle/>
            <a:p>
              <a:r>
                <a:rPr lang="en-US" sz="3600" dirty="0"/>
                <a:t>40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5845" y="5056236"/>
              <a:ext cx="1507571" cy="646331"/>
            </a:xfrm>
            <a:prstGeom prst="rect">
              <a:avLst/>
            </a:prstGeom>
            <a:noFill/>
          </p:spPr>
          <p:txBody>
            <a:bodyPr wrap="square" rtlCol="1">
              <a:spAutoFit/>
            </a:bodyPr>
            <a:lstStyle/>
            <a:p>
              <a:r>
                <a:rPr lang="en-US" sz="3600" dirty="0"/>
                <a:t>35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930395" y="5054230"/>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5E45D22E-4E12-414F-9348-A96D3587380B}"/>
                    </a:ext>
                  </a:extLst>
                </p:cNvPr>
                <p:cNvSpPr txBox="1"/>
                <p:nvPr/>
              </p:nvSpPr>
              <p:spPr>
                <a:xfrm>
                  <a:off x="5023221" y="3146815"/>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𝟑𝟔</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𝟒𝟎</m:t>
                        </m:r>
                      </m:oMath>
                    </m:oMathPara>
                  </a14:m>
                  <a:endParaRPr lang="he-IL" sz="4400" b="1" dirty="0"/>
                </a:p>
              </p:txBody>
            </p:sp>
          </mc:Choice>
          <mc:Fallback xmlns="">
            <p:sp>
              <p:nvSpPr>
                <p:cNvPr id="18" name="תיבת טקסט 17">
                  <a:extLst>
                    <a:ext uri="{FF2B5EF4-FFF2-40B4-BE49-F238E27FC236}">
                      <a16:creationId xmlns:a16="http://schemas.microsoft.com/office/drawing/2014/main" id="{5E45D22E-4E12-414F-9348-A96D3587380B}"/>
                    </a:ext>
                  </a:extLst>
                </p:cNvPr>
                <p:cNvSpPr txBox="1">
                  <a:spLocks noRot="1" noChangeAspect="1" noMove="1" noResize="1" noEditPoints="1" noAdjustHandles="1" noChangeArrowheads="1" noChangeShapeType="1" noTextEdit="1"/>
                </p:cNvSpPr>
                <p:nvPr/>
              </p:nvSpPr>
              <p:spPr>
                <a:xfrm>
                  <a:off x="5023221" y="3146815"/>
                  <a:ext cx="2238626"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E76A47B9-8930-47DB-AABD-7FECDBFB70E0}"/>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294B0DE5-2EB7-44D5-9CC7-1278FF91EB16}"/>
                </a:ext>
              </a:extLst>
            </p:cNvPr>
            <p:cNvCxnSpPr/>
            <p:nvPr/>
          </p:nvCxnSpPr>
          <p:spPr>
            <a:xfrm>
              <a:off x="6575354"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תיבת טקסט 15">
            <a:extLst>
              <a:ext uri="{FF2B5EF4-FFF2-40B4-BE49-F238E27FC236}">
                <a16:creationId xmlns:a16="http://schemas.microsoft.com/office/drawing/2014/main" id="{122A2933-2A31-4F85-8BA8-A2EC0B189744}"/>
              </a:ext>
            </a:extLst>
          </p:cNvPr>
          <p:cNvSpPr txBox="1"/>
          <p:nvPr/>
        </p:nvSpPr>
        <p:spPr>
          <a:xfrm>
            <a:off x="784193" y="4742449"/>
            <a:ext cx="10343072" cy="1384995"/>
          </a:xfrm>
          <a:prstGeom prst="rect">
            <a:avLst/>
          </a:prstGeom>
          <a:noFill/>
        </p:spPr>
        <p:txBody>
          <a:bodyPr wrap="square" rtlCol="1">
            <a:spAutoFit/>
          </a:bodyPr>
          <a:lstStyle/>
          <a:p>
            <a:pPr algn="r"/>
            <a:r>
              <a:rPr lang="he-IL" sz="2800" dirty="0"/>
              <a:t>בעיגול המספר </a:t>
            </a:r>
            <a:r>
              <a:rPr lang="he-IL" sz="2800" dirty="0">
                <a:solidFill>
                  <a:srgbClr val="FF0000"/>
                </a:solidFill>
              </a:rPr>
              <a:t>36</a:t>
            </a:r>
            <a:r>
              <a:rPr lang="he-IL" sz="2800" dirty="0"/>
              <a:t> לעשרות מיקמנו אותו ברצף המספרים בין שתי עשרות שלמות קרובות:</a:t>
            </a:r>
          </a:p>
          <a:p>
            <a:pPr algn="r"/>
            <a:r>
              <a:rPr lang="he-IL" sz="2800" dirty="0"/>
              <a:t> </a:t>
            </a:r>
            <a:r>
              <a:rPr lang="he-IL" sz="2800" dirty="0">
                <a:solidFill>
                  <a:srgbClr val="FF0000"/>
                </a:solidFill>
              </a:rPr>
              <a:t>30</a:t>
            </a:r>
            <a:r>
              <a:rPr lang="he-IL" sz="2800" dirty="0"/>
              <a:t> ו-</a:t>
            </a:r>
            <a:r>
              <a:rPr lang="he-IL" sz="2800" dirty="0">
                <a:solidFill>
                  <a:srgbClr val="FF0000"/>
                </a:solidFill>
              </a:rPr>
              <a:t>40</a:t>
            </a:r>
            <a:r>
              <a:rPr lang="he-IL" sz="2800" dirty="0"/>
              <a:t> 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36</a:t>
            </a:r>
            <a:r>
              <a:rPr lang="he-IL" sz="2800" dirty="0"/>
              <a:t> במספר </a:t>
            </a:r>
            <a:r>
              <a:rPr lang="he-IL" sz="2800" dirty="0">
                <a:solidFill>
                  <a:srgbClr val="FF0000"/>
                </a:solidFill>
              </a:rPr>
              <a:t>40</a:t>
            </a:r>
            <a:r>
              <a:rPr lang="he-IL" sz="2800" dirty="0"/>
              <a:t>. </a:t>
            </a:r>
          </a:p>
        </p:txBody>
      </p:sp>
    </p:spTree>
    <p:extLst>
      <p:ext uri="{BB962C8B-B14F-4D97-AF65-F5344CB8AC3E}">
        <p14:creationId xmlns:p14="http://schemas.microsoft.com/office/powerpoint/2010/main" val="27371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עכשיו לומדים – דוגמה נוספת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FFCC2524-B491-41EA-89CF-753ABA600B0A}"/>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84936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עכשיו לומדים  </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F5C2AD8D-E8FB-4DBA-82B1-C3EE2A7E3FE0}"/>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7705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527A84F8-95EA-4199-8419-1939AA7AE6A4}"/>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250429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65</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sp>
        <p:nvSpPr>
          <p:cNvPr id="2" name="מלבן 3">
            <a:extLst>
              <a:ext uri="{FF2B5EF4-FFF2-40B4-BE49-F238E27FC236}">
                <a16:creationId xmlns:a16="http://schemas.microsoft.com/office/drawing/2014/main" id="{76D4BFAB-4FEC-412D-B2E2-75E47000D653}"/>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421779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65</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85967"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מלבן 3">
            <a:extLst>
              <a:ext uri="{FF2B5EF4-FFF2-40B4-BE49-F238E27FC236}">
                <a16:creationId xmlns:a16="http://schemas.microsoft.com/office/drawing/2014/main" id="{2D9507E9-98A1-43DC-B041-860DD9D88E83}"/>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47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65</a:t>
            </a:r>
            <a:endParaRPr lang="he-IL" sz="3600"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842965" y="322995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842965" y="3229953"/>
                <a:ext cx="1405449" cy="677108"/>
              </a:xfrm>
              <a:prstGeom prst="rect">
                <a:avLst/>
              </a:prstGeom>
              <a:blipFill>
                <a:blip r:embed="rId4"/>
                <a:stretch>
                  <a:fillRect/>
                </a:stretch>
              </a:blipFill>
            </p:spPr>
            <p:txBody>
              <a:bodyPr/>
              <a:lstStyle/>
              <a:p>
                <a:r>
                  <a:rPr lang="he-IL">
                    <a:noFill/>
                  </a:rPr>
                  <a:t> </a:t>
                </a:r>
              </a:p>
            </p:txBody>
          </p:sp>
        </mc:Fallback>
      </mc:AlternateContent>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85967"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אליפסה 18">
            <a:extLst>
              <a:ext uri="{FF2B5EF4-FFF2-40B4-BE49-F238E27FC236}">
                <a16:creationId xmlns:a16="http://schemas.microsoft.com/office/drawing/2014/main" id="{AC229B0E-1B27-425F-ABE2-2962F8A6145F}"/>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3">
            <a:extLst>
              <a:ext uri="{FF2B5EF4-FFF2-40B4-BE49-F238E27FC236}">
                <a16:creationId xmlns:a16="http://schemas.microsoft.com/office/drawing/2014/main" id="{9D406AF8-58E7-4BA8-A377-9C1919AB5D44}"/>
              </a:ext>
            </a:extLst>
          </p:cNvPr>
          <p:cNvSpPr/>
          <p:nvPr/>
        </p:nvSpPr>
        <p:spPr>
          <a:xfrm>
            <a:off x="1137879" y="2014236"/>
            <a:ext cx="9857035" cy="3600986"/>
          </a:xfrm>
          <a:prstGeom prst="rect">
            <a:avLst/>
          </a:prstGeom>
        </p:spPr>
        <p:txBody>
          <a:bodyPr wrap="square">
            <a:spAutoFit/>
          </a:bodyPr>
          <a:lstStyle/>
          <a:p>
            <a:pPr algn="ctr" rtl="1"/>
            <a:r>
              <a:rPr lang="he-IL" sz="3200" b="1" dirty="0">
                <a:solidFill>
                  <a:srgbClr val="FF0000"/>
                </a:solidFill>
                <a:latin typeface="Arial" panose="020B0604020202020204" pitchFamily="34" charset="0"/>
                <a:cs typeface="Arial" panose="020B0604020202020204" pitchFamily="34" charset="0"/>
              </a:rPr>
              <a:t>נעגל לעשרות את המספרים הבאים</a:t>
            </a:r>
          </a:p>
          <a:p>
            <a:pPr algn="ctr" rtl="1"/>
            <a:r>
              <a:rPr lang="he-IL" sz="3200" b="1" dirty="0">
                <a:solidFill>
                  <a:srgbClr val="FF0000"/>
                </a:solidFill>
                <a:latin typeface="Arial" panose="020B0604020202020204" pitchFamily="34" charset="0"/>
                <a:cs typeface="Arial" panose="020B0604020202020204" pitchFamily="34" charset="0"/>
              </a:rPr>
              <a:t>בעזרת שימוש בישר מספרים </a:t>
            </a: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42385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מתחילים בכיף</a:t>
            </a:r>
            <a:endParaRPr/>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7" name="Google Shape;287;p10">
            <a:extLst>
              <a:ext uri="{FF2B5EF4-FFF2-40B4-BE49-F238E27FC236}">
                <a16:creationId xmlns:a16="http://schemas.microsoft.com/office/drawing/2014/main" id="{54CB3E9D-6942-4619-829B-9A2DD555DE9B}"/>
              </a:ext>
            </a:extLst>
          </p:cNvPr>
          <p:cNvSpPr txBox="1">
            <a:spLocks noGrp="1"/>
          </p:cNvSpPr>
          <p:nvPr>
            <p:ph type="body" sz="quarter" idx="10"/>
          </p:nvPr>
        </p:nvSpPr>
        <p:spPr>
          <a:xfrm rot="342096">
            <a:off x="7607816" y="2527507"/>
            <a:ext cx="4354999" cy="1500187"/>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he-IL" sz="3200" dirty="0"/>
              <a:t>כמה פסים מעטרים את הזברה? </a:t>
            </a:r>
            <a:endParaRPr sz="3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172" y="3741518"/>
            <a:ext cx="3494787" cy="196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9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5443390" y="2009502"/>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𝟕𝟎</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5443390" y="2009502"/>
                <a:ext cx="2238626" cy="677108"/>
              </a:xfrm>
              <a:prstGeom prst="rect">
                <a:avLst/>
              </a:prstGeom>
              <a:blipFill>
                <a:blip r:embed="rId4"/>
                <a:stretch>
                  <a:fillRect/>
                </a:stretch>
              </a:blipFill>
            </p:spPr>
            <p:txBody>
              <a:bodyPr/>
              <a:lstStyle/>
              <a:p>
                <a:r>
                  <a:rPr lang="he-IL">
                    <a:noFill/>
                  </a:rPr>
                  <a:t> </a:t>
                </a:r>
              </a:p>
            </p:txBody>
          </p:sp>
        </mc:Fallback>
      </mc:AlternateContent>
      <p:grpSp>
        <p:nvGrpSpPr>
          <p:cNvPr id="2" name="קבוצה 1">
            <a:extLst>
              <a:ext uri="{FF2B5EF4-FFF2-40B4-BE49-F238E27FC236}">
                <a16:creationId xmlns:a16="http://schemas.microsoft.com/office/drawing/2014/main" id="{D8241CA5-9DD5-435F-9652-BA8F10124CF5}"/>
              </a:ext>
            </a:extLst>
          </p:cNvPr>
          <p:cNvGrpSpPr/>
          <p:nvPr/>
        </p:nvGrpSpPr>
        <p:grpSpPr>
          <a:xfrm>
            <a:off x="2230494" y="3312986"/>
            <a:ext cx="8558908" cy="1127476"/>
            <a:chOff x="1961791" y="4681393"/>
            <a:chExt cx="8558908" cy="1127476"/>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65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9183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3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a:t>עכשיו לומדים </a:t>
            </a:r>
            <a:endParaRPr lang="he-IL" dirty="0"/>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E868D299-9CFF-4E73-B5C5-A956A66CA700}"/>
                  </a:ext>
                </a:extLst>
              </p:cNvPr>
              <p:cNvSpPr txBox="1"/>
              <p:nvPr/>
            </p:nvSpPr>
            <p:spPr>
              <a:xfrm>
                <a:off x="5443390" y="2009502"/>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𝟔𝟕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𝟕𝟎</m:t>
                      </m:r>
                    </m:oMath>
                  </m:oMathPara>
                </a14:m>
                <a:endParaRPr lang="he-IL" sz="4400" b="1" dirty="0"/>
              </a:p>
            </p:txBody>
          </p:sp>
        </mc:Choice>
        <mc:Fallback xmlns="">
          <p:sp>
            <p:nvSpPr>
              <p:cNvPr id="18" name="תיבת טקסט 17">
                <a:extLst>
                  <a:ext uri="{FF2B5EF4-FFF2-40B4-BE49-F238E27FC236}">
                    <a16:creationId xmlns:a16="http://schemas.microsoft.com/office/drawing/2014/main" id="{E868D299-9CFF-4E73-B5C5-A956A66CA700}"/>
                  </a:ext>
                </a:extLst>
              </p:cNvPr>
              <p:cNvSpPr txBox="1">
                <a:spLocks noRot="1" noChangeAspect="1" noMove="1" noResize="1" noEditPoints="1" noAdjustHandles="1" noChangeArrowheads="1" noChangeShapeType="1" noTextEdit="1"/>
              </p:cNvSpPr>
              <p:nvPr/>
            </p:nvSpPr>
            <p:spPr>
              <a:xfrm>
                <a:off x="5443390" y="2009502"/>
                <a:ext cx="2238626" cy="677108"/>
              </a:xfrm>
              <a:prstGeom prst="rect">
                <a:avLst/>
              </a:prstGeom>
              <a:blipFill>
                <a:blip r:embed="rId4"/>
                <a:stretch>
                  <a:fillRect/>
                </a:stretch>
              </a:blipFill>
            </p:spPr>
            <p:txBody>
              <a:bodyPr/>
              <a:lstStyle/>
              <a:p>
                <a:r>
                  <a:rPr lang="he-IL">
                    <a:noFill/>
                  </a:rPr>
                  <a:t> </a:t>
                </a:r>
              </a:p>
            </p:txBody>
          </p:sp>
        </mc:Fallback>
      </mc:AlternateContent>
      <p:sp>
        <p:nvSpPr>
          <p:cNvPr id="16" name="תיבת טקסט 15">
            <a:extLst>
              <a:ext uri="{FF2B5EF4-FFF2-40B4-BE49-F238E27FC236}">
                <a16:creationId xmlns:a16="http://schemas.microsoft.com/office/drawing/2014/main" id="{6334510B-E213-4800-AF6A-FBF98B0A5EAA}"/>
              </a:ext>
            </a:extLst>
          </p:cNvPr>
          <p:cNvSpPr txBox="1"/>
          <p:nvPr/>
        </p:nvSpPr>
        <p:spPr>
          <a:xfrm>
            <a:off x="784193" y="4742449"/>
            <a:ext cx="10343072" cy="1384995"/>
          </a:xfrm>
          <a:prstGeom prst="rect">
            <a:avLst/>
          </a:prstGeom>
          <a:noFill/>
        </p:spPr>
        <p:txBody>
          <a:bodyPr wrap="square" rtlCol="1">
            <a:spAutoFit/>
          </a:bodyPr>
          <a:lstStyle/>
          <a:p>
            <a:pPr algn="r"/>
            <a:r>
              <a:rPr lang="he-IL" sz="2800" dirty="0"/>
              <a:t>בעיגול המספר </a:t>
            </a:r>
            <a:r>
              <a:rPr lang="he-IL" sz="2800" dirty="0">
                <a:solidFill>
                  <a:srgbClr val="FF0000"/>
                </a:solidFill>
              </a:rPr>
              <a:t>67</a:t>
            </a:r>
            <a:r>
              <a:rPr lang="he-IL" sz="2800" dirty="0"/>
              <a:t> לעשרות מיקמנו אותו ברצף המספרים בין שתי עשרות שלמות קרובות:</a:t>
            </a:r>
          </a:p>
          <a:p>
            <a:pPr algn="r"/>
            <a:r>
              <a:rPr lang="he-IL" sz="2800" dirty="0"/>
              <a:t> </a:t>
            </a:r>
            <a:r>
              <a:rPr lang="he-IL" sz="2800" dirty="0">
                <a:solidFill>
                  <a:srgbClr val="FF0000"/>
                </a:solidFill>
              </a:rPr>
              <a:t>60</a:t>
            </a:r>
            <a:r>
              <a:rPr lang="he-IL" sz="2800" dirty="0"/>
              <a:t> ו-</a:t>
            </a:r>
            <a:r>
              <a:rPr lang="he-IL" sz="2800" dirty="0">
                <a:solidFill>
                  <a:srgbClr val="FF0000"/>
                </a:solidFill>
              </a:rPr>
              <a:t>70</a:t>
            </a:r>
            <a:r>
              <a:rPr lang="he-IL" sz="2800" dirty="0"/>
              <a:t> 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67</a:t>
            </a:r>
            <a:r>
              <a:rPr lang="he-IL" sz="2800" dirty="0"/>
              <a:t> במספר </a:t>
            </a:r>
            <a:r>
              <a:rPr lang="he-IL" sz="2800" dirty="0">
                <a:solidFill>
                  <a:srgbClr val="FF0000"/>
                </a:solidFill>
              </a:rPr>
              <a:t>70</a:t>
            </a:r>
            <a:r>
              <a:rPr lang="he-IL" sz="2800" dirty="0"/>
              <a:t>. </a:t>
            </a:r>
          </a:p>
        </p:txBody>
      </p:sp>
      <p:grpSp>
        <p:nvGrpSpPr>
          <p:cNvPr id="27" name="קבוצה 26">
            <a:extLst>
              <a:ext uri="{FF2B5EF4-FFF2-40B4-BE49-F238E27FC236}">
                <a16:creationId xmlns:a16="http://schemas.microsoft.com/office/drawing/2014/main" id="{62043F1B-6B24-4AD2-AC3A-560858E2FFB7}"/>
              </a:ext>
            </a:extLst>
          </p:cNvPr>
          <p:cNvGrpSpPr/>
          <p:nvPr/>
        </p:nvGrpSpPr>
        <p:grpSpPr>
          <a:xfrm>
            <a:off x="2230494" y="3312986"/>
            <a:ext cx="8558908" cy="1127476"/>
            <a:chOff x="1961791" y="4681393"/>
            <a:chExt cx="8558908" cy="1127476"/>
          </a:xfrm>
        </p:grpSpPr>
        <p:sp>
          <p:nvSpPr>
            <p:cNvPr id="28" name="תיבת טקסט 14">
              <a:extLst>
                <a:ext uri="{FF2B5EF4-FFF2-40B4-BE49-F238E27FC236}">
                  <a16:creationId xmlns:a16="http://schemas.microsoft.com/office/drawing/2014/main" id="{4CAD3549-A161-4775-9B07-DF5A54191A41}"/>
                </a:ext>
              </a:extLst>
            </p:cNvPr>
            <p:cNvSpPr txBox="1"/>
            <p:nvPr/>
          </p:nvSpPr>
          <p:spPr>
            <a:xfrm>
              <a:off x="1961791" y="5022862"/>
              <a:ext cx="1538056" cy="646331"/>
            </a:xfrm>
            <a:prstGeom prst="rect">
              <a:avLst/>
            </a:prstGeom>
            <a:noFill/>
          </p:spPr>
          <p:txBody>
            <a:bodyPr wrap="square" rtlCol="1">
              <a:spAutoFit/>
            </a:bodyPr>
            <a:lstStyle/>
            <a:p>
              <a:r>
                <a:rPr lang="en-US" sz="3600" dirty="0"/>
                <a:t>60</a:t>
              </a:r>
              <a:endParaRPr lang="he-IL" sz="3600" dirty="0"/>
            </a:p>
          </p:txBody>
        </p:sp>
        <p:sp>
          <p:nvSpPr>
            <p:cNvPr id="29" name="תיבת טקסט 15">
              <a:extLst>
                <a:ext uri="{FF2B5EF4-FFF2-40B4-BE49-F238E27FC236}">
                  <a16:creationId xmlns:a16="http://schemas.microsoft.com/office/drawing/2014/main" id="{27528254-EB29-44D1-BFAE-F62CFDC1C84E}"/>
                </a:ext>
              </a:extLst>
            </p:cNvPr>
            <p:cNvSpPr txBox="1"/>
            <p:nvPr/>
          </p:nvSpPr>
          <p:spPr>
            <a:xfrm>
              <a:off x="9013122" y="5072821"/>
              <a:ext cx="1507577" cy="646331"/>
            </a:xfrm>
            <a:prstGeom prst="rect">
              <a:avLst/>
            </a:prstGeom>
            <a:noFill/>
          </p:spPr>
          <p:txBody>
            <a:bodyPr wrap="square" rtlCol="1">
              <a:spAutoFit/>
            </a:bodyPr>
            <a:lstStyle/>
            <a:p>
              <a:r>
                <a:rPr lang="en-US" sz="3600" dirty="0"/>
                <a:t>70</a:t>
              </a:r>
              <a:endParaRPr lang="he-IL" sz="3600" dirty="0"/>
            </a:p>
          </p:txBody>
        </p:sp>
        <p:sp>
          <p:nvSpPr>
            <p:cNvPr id="30" name="תיבת טקסט 16">
              <a:extLst>
                <a:ext uri="{FF2B5EF4-FFF2-40B4-BE49-F238E27FC236}">
                  <a16:creationId xmlns:a16="http://schemas.microsoft.com/office/drawing/2014/main" id="{9413134D-30DC-4275-B80B-E27FF5F4F186}"/>
                </a:ext>
              </a:extLst>
            </p:cNvPr>
            <p:cNvSpPr txBox="1"/>
            <p:nvPr/>
          </p:nvSpPr>
          <p:spPr>
            <a:xfrm>
              <a:off x="5443390" y="5090144"/>
              <a:ext cx="1507571" cy="646331"/>
            </a:xfrm>
            <a:prstGeom prst="rect">
              <a:avLst/>
            </a:prstGeom>
            <a:noFill/>
          </p:spPr>
          <p:txBody>
            <a:bodyPr wrap="square" rtlCol="1">
              <a:spAutoFit/>
            </a:bodyPr>
            <a:lstStyle/>
            <a:p>
              <a:r>
                <a:rPr lang="en-US" sz="3600" dirty="0"/>
                <a:t>65</a:t>
              </a:r>
              <a:endParaRPr lang="he-IL" sz="3600" dirty="0"/>
            </a:p>
          </p:txBody>
        </p:sp>
        <p:sp>
          <p:nvSpPr>
            <p:cNvPr id="31" name="אליפסה 18">
              <a:extLst>
                <a:ext uri="{FF2B5EF4-FFF2-40B4-BE49-F238E27FC236}">
                  <a16:creationId xmlns:a16="http://schemas.microsoft.com/office/drawing/2014/main" id="{046A735B-EA5E-4ABA-A2EF-894C06514AFB}"/>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2" name="תמונה 31">
              <a:extLst>
                <a:ext uri="{FF2B5EF4-FFF2-40B4-BE49-F238E27FC236}">
                  <a16:creationId xmlns:a16="http://schemas.microsoft.com/office/drawing/2014/main" id="{47C02226-4E3C-4BDD-B004-C57C793B2591}"/>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33" name="מחבר ישר 17">
              <a:extLst>
                <a:ext uri="{FF2B5EF4-FFF2-40B4-BE49-F238E27FC236}">
                  <a16:creationId xmlns:a16="http://schemas.microsoft.com/office/drawing/2014/main" id="{183A7E4B-6E9C-47B1-BAF1-AFC1A80992A9}"/>
                </a:ext>
              </a:extLst>
            </p:cNvPr>
            <p:cNvCxnSpPr/>
            <p:nvPr/>
          </p:nvCxnSpPr>
          <p:spPr>
            <a:xfrm>
              <a:off x="729183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95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340D32-4636-4C7B-9F00-509798D4171C}"/>
              </a:ext>
            </a:extLst>
          </p:cNvPr>
          <p:cNvSpPr>
            <a:spLocks noGrp="1"/>
          </p:cNvSpPr>
          <p:nvPr>
            <p:ph type="title"/>
          </p:nvPr>
        </p:nvSpPr>
        <p:spPr/>
        <p:txBody>
          <a:bodyPr>
            <a:normAutofit fontScale="90000"/>
          </a:bodyPr>
          <a:lstStyle/>
          <a:p>
            <a:r>
              <a:rPr lang="he-IL" dirty="0"/>
              <a:t>תרגול</a:t>
            </a:r>
          </a:p>
        </p:txBody>
      </p:sp>
      <p:pic>
        <p:nvPicPr>
          <p:cNvPr id="6" name="Google Shape;304;p12">
            <a:extLst>
              <a:ext uri="{FF2B5EF4-FFF2-40B4-BE49-F238E27FC236}">
                <a16:creationId xmlns:a16="http://schemas.microsoft.com/office/drawing/2014/main" id="{87A8882F-4C8F-4F99-81B9-E4635EFDDC71}"/>
              </a:ext>
            </a:extLst>
          </p:cNvPr>
          <p:cNvPicPr preferRelativeResize="0"/>
          <p:nvPr/>
        </p:nvPicPr>
        <p:blipFill rotWithShape="1">
          <a:blip r:embed="rId4">
            <a:alphaModFix/>
          </a:blip>
          <a:srcRect/>
          <a:stretch/>
        </p:blipFill>
        <p:spPr>
          <a:xfrm>
            <a:off x="347084" y="262845"/>
            <a:ext cx="1047545" cy="550181"/>
          </a:xfrm>
          <a:prstGeom prst="rect">
            <a:avLst/>
          </a:prstGeom>
          <a:noFill/>
          <a:ln>
            <a:noFill/>
          </a:ln>
        </p:spPr>
      </p:pic>
      <p:sp>
        <p:nvSpPr>
          <p:cNvPr id="7" name="תיבת טקסט 6">
            <a:extLst>
              <a:ext uri="{FF2B5EF4-FFF2-40B4-BE49-F238E27FC236}">
                <a16:creationId xmlns:a16="http://schemas.microsoft.com/office/drawing/2014/main" id="{2EDFB146-3CD0-43F4-895C-90C83B00BAE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לעשרות, ניתן להיעזר על ידי שימוש בישר המספרים.</a:t>
            </a:r>
          </a:p>
        </p:txBody>
      </p:sp>
      <mc:AlternateContent xmlns:mc="http://schemas.openxmlformats.org/markup-compatibility/2006" xmlns:a14="http://schemas.microsoft.com/office/drawing/2010/main">
        <mc:Choice Requires="a14">
          <p:sp>
            <p:nvSpPr>
              <p:cNvPr id="9" name="תיבת טקסט 8">
                <a:extLst>
                  <a:ext uri="{FF2B5EF4-FFF2-40B4-BE49-F238E27FC236}">
                    <a16:creationId xmlns:a16="http://schemas.microsoft.com/office/drawing/2014/main" id="{1D69F3AB-DEC2-4A64-A116-E159EDB68DB9}"/>
                  </a:ext>
                </a:extLst>
              </p:cNvPr>
              <p:cNvSpPr txBox="1"/>
              <p:nvPr/>
            </p:nvSpPr>
            <p:spPr>
              <a:xfrm>
                <a:off x="941231" y="2568350"/>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9" name="תיבת טקסט 8">
                <a:extLst>
                  <a:ext uri="{FF2B5EF4-FFF2-40B4-BE49-F238E27FC236}">
                    <a16:creationId xmlns:a16="http://schemas.microsoft.com/office/drawing/2014/main" id="{1D69F3AB-DEC2-4A64-A116-E159EDB68DB9}"/>
                  </a:ext>
                </a:extLst>
              </p:cNvPr>
              <p:cNvSpPr txBox="1">
                <a:spLocks noRot="1" noChangeAspect="1" noMove="1" noResize="1" noEditPoints="1" noAdjustHandles="1" noChangeArrowheads="1" noChangeShapeType="1" noTextEdit="1"/>
              </p:cNvSpPr>
              <p:nvPr/>
            </p:nvSpPr>
            <p:spPr>
              <a:xfrm>
                <a:off x="941231" y="2568350"/>
                <a:ext cx="1405449" cy="677108"/>
              </a:xfrm>
              <a:prstGeom prst="rect">
                <a:avLst/>
              </a:prstGeom>
              <a:blipFill>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תיבת טקסט 9">
                <a:extLst>
                  <a:ext uri="{FF2B5EF4-FFF2-40B4-BE49-F238E27FC236}">
                    <a16:creationId xmlns:a16="http://schemas.microsoft.com/office/drawing/2014/main" id="{19806FB4-F9EF-4B33-9871-E825423EDCB9}"/>
                  </a:ext>
                </a:extLst>
              </p:cNvPr>
              <p:cNvSpPr txBox="1"/>
              <p:nvPr/>
            </p:nvSpPr>
            <p:spPr>
              <a:xfrm>
                <a:off x="870856" y="3340483"/>
                <a:ext cx="1405449"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oMath>
                  </m:oMathPara>
                </a14:m>
                <a:endParaRPr lang="he-IL" sz="4400" b="1" dirty="0"/>
              </a:p>
            </p:txBody>
          </p:sp>
        </mc:Choice>
        <mc:Fallback xmlns="">
          <p:sp>
            <p:nvSpPr>
              <p:cNvPr id="10" name="תיבת טקסט 9">
                <a:extLst>
                  <a:ext uri="{FF2B5EF4-FFF2-40B4-BE49-F238E27FC236}">
                    <a16:creationId xmlns:a16="http://schemas.microsoft.com/office/drawing/2014/main" id="{19806FB4-F9EF-4B33-9871-E825423EDCB9}"/>
                  </a:ext>
                </a:extLst>
              </p:cNvPr>
              <p:cNvSpPr txBox="1">
                <a:spLocks noRot="1" noChangeAspect="1" noMove="1" noResize="1" noEditPoints="1" noAdjustHandles="1" noChangeArrowheads="1" noChangeShapeType="1" noTextEdit="1"/>
              </p:cNvSpPr>
              <p:nvPr/>
            </p:nvSpPr>
            <p:spPr>
              <a:xfrm>
                <a:off x="870856" y="3340483"/>
                <a:ext cx="1405449" cy="677108"/>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1" name="תיבת טקסט 10">
                <a:extLst>
                  <a:ext uri="{FF2B5EF4-FFF2-40B4-BE49-F238E27FC236}">
                    <a16:creationId xmlns:a16="http://schemas.microsoft.com/office/drawing/2014/main" id="{1860DA5F-14E6-435C-8DCB-B80961C2B6B7}"/>
                  </a:ext>
                </a:extLst>
              </p:cNvPr>
              <p:cNvSpPr txBox="1"/>
              <p:nvPr/>
            </p:nvSpPr>
            <p:spPr>
              <a:xfrm>
                <a:off x="775657" y="4189071"/>
                <a:ext cx="1736596"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oMath>
                  </m:oMathPara>
                </a14:m>
                <a:endParaRPr lang="he-IL" sz="4000" b="1" dirty="0"/>
              </a:p>
            </p:txBody>
          </p:sp>
        </mc:Choice>
        <mc:Fallback xmlns="">
          <p:sp>
            <p:nvSpPr>
              <p:cNvPr id="11" name="תיבת טקסט 10">
                <a:extLst>
                  <a:ext uri="{FF2B5EF4-FFF2-40B4-BE49-F238E27FC236}">
                    <a16:creationId xmlns:a16="http://schemas.microsoft.com/office/drawing/2014/main" id="{1860DA5F-14E6-435C-8DCB-B80961C2B6B7}"/>
                  </a:ext>
                </a:extLst>
              </p:cNvPr>
              <p:cNvSpPr txBox="1">
                <a:spLocks noRot="1" noChangeAspect="1" noMove="1" noResize="1" noEditPoints="1" noAdjustHandles="1" noChangeArrowheads="1" noChangeShapeType="1" noTextEdit="1"/>
              </p:cNvSpPr>
              <p:nvPr/>
            </p:nvSpPr>
            <p:spPr>
              <a:xfrm>
                <a:off x="775657" y="4189071"/>
                <a:ext cx="1736596" cy="707886"/>
              </a:xfrm>
              <a:prstGeom prst="rect">
                <a:avLst/>
              </a:prstGeom>
              <a:blipFill>
                <a:blip r:embed="rId7"/>
                <a:stretch>
                  <a:fillRect/>
                </a:stretch>
              </a:blipFill>
            </p:spPr>
            <p:txBody>
              <a:bodyPr/>
              <a:lstStyle/>
              <a:p>
                <a:r>
                  <a:rPr lang="he-IL">
                    <a:noFill/>
                  </a:rPr>
                  <a:t> </a:t>
                </a:r>
              </a:p>
            </p:txBody>
          </p:sp>
        </mc:Fallback>
      </mc:AlternateContent>
      <p:pic>
        <p:nvPicPr>
          <p:cNvPr id="12"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97947" y="724625"/>
            <a:ext cx="1540938" cy="549601"/>
          </a:xfrm>
          <a:prstGeom prst="rect">
            <a:avLst/>
          </a:prstGeom>
        </p:spPr>
      </p:pic>
    </p:spTree>
    <p:extLst>
      <p:ext uri="{BB962C8B-B14F-4D97-AF65-F5344CB8AC3E}">
        <p14:creationId xmlns:p14="http://schemas.microsoft.com/office/powerpoint/2010/main" val="11640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1085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03749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37547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9583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45</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734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45</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9601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24103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45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9601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4248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מתחילים בכיף</a:t>
            </a:r>
            <a:endParaRPr/>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7" name="Google Shape;287;p10">
            <a:extLst>
              <a:ext uri="{FF2B5EF4-FFF2-40B4-BE49-F238E27FC236}">
                <a16:creationId xmlns:a16="http://schemas.microsoft.com/office/drawing/2014/main" id="{54CB3E9D-6942-4619-829B-9A2DD555DE9B}"/>
              </a:ext>
            </a:extLst>
          </p:cNvPr>
          <p:cNvSpPr txBox="1">
            <a:spLocks noGrp="1"/>
          </p:cNvSpPr>
          <p:nvPr>
            <p:ph type="body" sz="quarter" idx="10"/>
          </p:nvPr>
        </p:nvSpPr>
        <p:spPr>
          <a:xfrm rot="342096">
            <a:off x="7607816" y="2527507"/>
            <a:ext cx="4354999" cy="1500187"/>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he-IL" sz="3200" dirty="0"/>
              <a:t>כמה פסים מעטרים את הזברה? </a:t>
            </a:r>
            <a:endParaRPr sz="3200" dirty="0"/>
          </a:p>
        </p:txBody>
      </p:sp>
      <p:sp>
        <p:nvSpPr>
          <p:cNvPr id="6" name="Google Shape;287;p10">
            <a:extLst>
              <a:ext uri="{FF2B5EF4-FFF2-40B4-BE49-F238E27FC236}">
                <a16:creationId xmlns:a16="http://schemas.microsoft.com/office/drawing/2014/main" id="{54CB3E9D-6942-4619-829B-9A2DD555DE9B}"/>
              </a:ext>
            </a:extLst>
          </p:cNvPr>
          <p:cNvSpPr txBox="1">
            <a:spLocks/>
          </p:cNvSpPr>
          <p:nvPr/>
        </p:nvSpPr>
        <p:spPr>
          <a:xfrm rot="21100394">
            <a:off x="119999" y="1998088"/>
            <a:ext cx="3884630" cy="1500187"/>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L="0" marR="0" lvl="0" indent="0" algn="r" rtl="1">
              <a:lnSpc>
                <a:spcPct val="100000"/>
              </a:lnSpc>
              <a:spcBef>
                <a:spcPts val="0"/>
              </a:spcBef>
              <a:spcAft>
                <a:spcPts val="0"/>
              </a:spcAft>
              <a:buClr>
                <a:srgbClr val="000000"/>
              </a:buClr>
              <a:buFont typeface="Arial"/>
              <a:buNone/>
              <a:defRPr lang="en-US" sz="3600" b="0" i="0" u="none" strike="noStrike" kern="1200" cap="none">
                <a:solidFill>
                  <a:schemeClr val="tx1"/>
                </a:solidFill>
                <a:latin typeface="Calibri" panose="020F0502020204030204" pitchFamily="34" charset="0"/>
                <a:ea typeface="+mn-ea"/>
                <a:cs typeface="+mn-cs"/>
                <a:sym typeface="Arial"/>
              </a:defRPr>
            </a:lvl1pPr>
            <a:lvl2pPr marL="45720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600"/>
            </a:pPr>
            <a:r>
              <a:rPr lang="he-IL" sz="3200" dirty="0"/>
              <a:t>כמה צדפים </a:t>
            </a:r>
          </a:p>
          <a:p>
            <a:pPr algn="ctr">
              <a:lnSpc>
                <a:spcPct val="90000"/>
              </a:lnSpc>
              <a:buClr>
                <a:schemeClr val="dk1"/>
              </a:buClr>
              <a:buSzPts val="3600"/>
            </a:pPr>
            <a:r>
              <a:rPr lang="he-IL" sz="3200" dirty="0"/>
              <a:t>יש בחוף הים?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172" y="3741518"/>
            <a:ext cx="3494787" cy="196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קובץ:צדפים בחוף פלמחים, חורף 2018. צילום- משה שטרן.jpg – ויקיפדי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763" y="3390629"/>
            <a:ext cx="1862718" cy="2263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grpSp>
        <p:nvGrpSpPr>
          <p:cNvPr id="2" name="קבוצה 1">
            <a:extLst>
              <a:ext uri="{FF2B5EF4-FFF2-40B4-BE49-F238E27FC236}">
                <a16:creationId xmlns:a16="http://schemas.microsoft.com/office/drawing/2014/main" id="{25AAD070-A382-4036-80DB-B60F835DE1AD}"/>
              </a:ext>
            </a:extLst>
          </p:cNvPr>
          <p:cNvGrpSpPr/>
          <p:nvPr/>
        </p:nvGrpSpPr>
        <p:grpSpPr>
          <a:xfrm>
            <a:off x="2082561" y="1898913"/>
            <a:ext cx="8558908" cy="2719511"/>
            <a:chOff x="1961791" y="3089358"/>
            <a:chExt cx="8558908" cy="2719511"/>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45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9601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5077862" y="3089358"/>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5077862" y="3089358"/>
                  <a:ext cx="2238626" cy="677108"/>
                </a:xfrm>
                <a:prstGeom prst="rect">
                  <a:avLst/>
                </a:prstGeom>
                <a:blipFill>
                  <a:blip r:embed="rId5"/>
                  <a:stretch>
                    <a:fillRect/>
                  </a:stretch>
                </a:blipFill>
              </p:spPr>
              <p:txBody>
                <a:bodyPr/>
                <a:lstStyle/>
                <a:p>
                  <a:r>
                    <a:rPr lang="he-IL">
                      <a:noFill/>
                    </a:rPr>
                    <a:t> </a:t>
                  </a:r>
                </a:p>
              </p:txBody>
            </p:sp>
          </mc:Fallback>
        </mc:AlternateContent>
      </p:grpSp>
    </p:spTree>
    <p:extLst>
      <p:ext uri="{BB962C8B-B14F-4D97-AF65-F5344CB8AC3E}">
        <p14:creationId xmlns:p14="http://schemas.microsoft.com/office/powerpoint/2010/main" val="68081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grpSp>
        <p:nvGrpSpPr>
          <p:cNvPr id="2" name="קבוצה 1">
            <a:extLst>
              <a:ext uri="{FF2B5EF4-FFF2-40B4-BE49-F238E27FC236}">
                <a16:creationId xmlns:a16="http://schemas.microsoft.com/office/drawing/2014/main" id="{25AAD070-A382-4036-80DB-B60F835DE1AD}"/>
              </a:ext>
            </a:extLst>
          </p:cNvPr>
          <p:cNvGrpSpPr/>
          <p:nvPr/>
        </p:nvGrpSpPr>
        <p:grpSpPr>
          <a:xfrm>
            <a:off x="2082561" y="1898913"/>
            <a:ext cx="8558908" cy="2719511"/>
            <a:chOff x="1961791" y="3089358"/>
            <a:chExt cx="8558908" cy="2719511"/>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40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50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45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8894505" y="5091982"/>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7296018"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תיבת טקסט 20">
                  <a:extLst>
                    <a:ext uri="{FF2B5EF4-FFF2-40B4-BE49-F238E27FC236}">
                      <a16:creationId xmlns:a16="http://schemas.microsoft.com/office/drawing/2014/main" id="{CE342DDD-313A-4FC5-BAD8-92FD370C7640}"/>
                    </a:ext>
                  </a:extLst>
                </p:cNvPr>
                <p:cNvSpPr txBox="1"/>
                <p:nvPr/>
              </p:nvSpPr>
              <p:spPr>
                <a:xfrm>
                  <a:off x="5077862" y="3089358"/>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𝟒𝟕</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𝟓𝟎</m:t>
                        </m:r>
                      </m:oMath>
                    </m:oMathPara>
                  </a14:m>
                  <a:endParaRPr lang="he-IL" sz="4400" b="1" dirty="0"/>
                </a:p>
              </p:txBody>
            </p:sp>
          </mc:Choice>
          <mc:Fallback xmlns="">
            <p:sp>
              <p:nvSpPr>
                <p:cNvPr id="21" name="תיבת טקסט 20">
                  <a:extLst>
                    <a:ext uri="{FF2B5EF4-FFF2-40B4-BE49-F238E27FC236}">
                      <a16:creationId xmlns:a16="http://schemas.microsoft.com/office/drawing/2014/main" id="{CE342DDD-313A-4FC5-BAD8-92FD370C7640}"/>
                    </a:ext>
                  </a:extLst>
                </p:cNvPr>
                <p:cNvSpPr txBox="1">
                  <a:spLocks noRot="1" noChangeAspect="1" noMove="1" noResize="1" noEditPoints="1" noAdjustHandles="1" noChangeArrowheads="1" noChangeShapeType="1" noTextEdit="1"/>
                </p:cNvSpPr>
                <p:nvPr/>
              </p:nvSpPr>
              <p:spPr>
                <a:xfrm>
                  <a:off x="5077862" y="3089358"/>
                  <a:ext cx="2238626" cy="677108"/>
                </a:xfrm>
                <a:prstGeom prst="rect">
                  <a:avLst/>
                </a:prstGeom>
                <a:blipFill>
                  <a:blip r:embed="rId5"/>
                  <a:stretch>
                    <a:fillRect/>
                  </a:stretch>
                </a:blipFill>
              </p:spPr>
              <p:txBody>
                <a:bodyPr/>
                <a:lstStyle/>
                <a:p>
                  <a:r>
                    <a:rPr lang="he-IL">
                      <a:noFill/>
                    </a:rPr>
                    <a:t> </a:t>
                  </a:r>
                </a:p>
              </p:txBody>
            </p:sp>
          </mc:Fallback>
        </mc:AlternateContent>
      </p:grpSp>
      <p:sp>
        <p:nvSpPr>
          <p:cNvPr id="14" name="תיבת טקסט 13">
            <a:extLst>
              <a:ext uri="{FF2B5EF4-FFF2-40B4-BE49-F238E27FC236}">
                <a16:creationId xmlns:a16="http://schemas.microsoft.com/office/drawing/2014/main" id="{12BFF1E6-D3D3-4F0E-B7F3-E0C79BAF265C}"/>
              </a:ext>
            </a:extLst>
          </p:cNvPr>
          <p:cNvSpPr txBox="1"/>
          <p:nvPr/>
        </p:nvSpPr>
        <p:spPr>
          <a:xfrm>
            <a:off x="784193" y="4742449"/>
            <a:ext cx="10343072" cy="1384995"/>
          </a:xfrm>
          <a:prstGeom prst="rect">
            <a:avLst/>
          </a:prstGeom>
          <a:noFill/>
        </p:spPr>
        <p:txBody>
          <a:bodyPr wrap="square" rtlCol="1">
            <a:spAutoFit/>
          </a:bodyPr>
          <a:lstStyle/>
          <a:p>
            <a:pPr algn="r"/>
            <a:r>
              <a:rPr lang="he-IL" sz="2800" dirty="0"/>
              <a:t>בעיגול המספר </a:t>
            </a:r>
            <a:r>
              <a:rPr lang="he-IL" sz="2800" dirty="0">
                <a:solidFill>
                  <a:srgbClr val="FF0000"/>
                </a:solidFill>
              </a:rPr>
              <a:t>47</a:t>
            </a:r>
            <a:r>
              <a:rPr lang="he-IL" sz="2800" dirty="0"/>
              <a:t> לעשרות מיקמנו אותו ברצף המספרים בין שתי עשרות שלמות קרובות:</a:t>
            </a:r>
          </a:p>
          <a:p>
            <a:pPr algn="r"/>
            <a:r>
              <a:rPr lang="he-IL" sz="2800" dirty="0"/>
              <a:t> </a:t>
            </a:r>
            <a:r>
              <a:rPr lang="he-IL" sz="2800" dirty="0">
                <a:solidFill>
                  <a:srgbClr val="FF0000"/>
                </a:solidFill>
              </a:rPr>
              <a:t>40</a:t>
            </a:r>
            <a:r>
              <a:rPr lang="he-IL" sz="2800" dirty="0"/>
              <a:t> ו-</a:t>
            </a:r>
            <a:r>
              <a:rPr lang="he-IL" sz="2800" dirty="0">
                <a:solidFill>
                  <a:srgbClr val="FF0000"/>
                </a:solidFill>
              </a:rPr>
              <a:t>50</a:t>
            </a:r>
            <a:r>
              <a:rPr lang="he-IL" sz="2800" dirty="0"/>
              <a:t> 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47</a:t>
            </a:r>
            <a:r>
              <a:rPr lang="he-IL" sz="2800" dirty="0"/>
              <a:t> במספר </a:t>
            </a:r>
            <a:r>
              <a:rPr lang="he-IL" sz="2800" dirty="0">
                <a:solidFill>
                  <a:srgbClr val="FF0000"/>
                </a:solidFill>
              </a:rPr>
              <a:t>50</a:t>
            </a:r>
            <a:r>
              <a:rPr lang="he-IL" sz="2800" dirty="0"/>
              <a:t>. </a:t>
            </a:r>
          </a:p>
        </p:txBody>
      </p:sp>
    </p:spTree>
    <p:extLst>
      <p:ext uri="{BB962C8B-B14F-4D97-AF65-F5344CB8AC3E}">
        <p14:creationId xmlns:p14="http://schemas.microsoft.com/office/powerpoint/2010/main" val="10933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8551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56613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69829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77752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15</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2649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15</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397543"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27559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15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809927" y="5054865"/>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397543"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842965" y="3229953"/>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842965" y="3229953"/>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75922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grpSp>
        <p:nvGrpSpPr>
          <p:cNvPr id="3" name="קבוצה 2">
            <a:extLst>
              <a:ext uri="{FF2B5EF4-FFF2-40B4-BE49-F238E27FC236}">
                <a16:creationId xmlns:a16="http://schemas.microsoft.com/office/drawing/2014/main" id="{22E2F8ED-E8C8-482F-AD41-9D99C411CE30}"/>
              </a:ext>
            </a:extLst>
          </p:cNvPr>
          <p:cNvGrpSpPr/>
          <p:nvPr/>
        </p:nvGrpSpPr>
        <p:grpSpPr>
          <a:xfrm>
            <a:off x="1939323" y="3677164"/>
            <a:ext cx="8710772" cy="1090359"/>
            <a:chOff x="1939323" y="3677164"/>
            <a:chExt cx="8710772" cy="1090359"/>
          </a:xfrm>
        </p:grpSpPr>
        <p:grpSp>
          <p:nvGrpSpPr>
            <p:cNvPr id="2" name="קבוצה 1">
              <a:extLst>
                <a:ext uri="{FF2B5EF4-FFF2-40B4-BE49-F238E27FC236}">
                  <a16:creationId xmlns:a16="http://schemas.microsoft.com/office/drawing/2014/main" id="{9E3EA9B1-B9A8-402A-AFF0-D82326B2A6CF}"/>
                </a:ext>
              </a:extLst>
            </p:cNvPr>
            <p:cNvGrpSpPr/>
            <p:nvPr/>
          </p:nvGrpSpPr>
          <p:grpSpPr>
            <a:xfrm>
              <a:off x="1939323" y="3677164"/>
              <a:ext cx="8710772" cy="1090359"/>
              <a:chOff x="1809927" y="4681393"/>
              <a:chExt cx="8710772" cy="1090359"/>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15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809927" y="5054865"/>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grpSp>
        <p:cxnSp>
          <p:nvCxnSpPr>
            <p:cNvPr id="20" name="מחבר ישר 17">
              <a:extLst>
                <a:ext uri="{FF2B5EF4-FFF2-40B4-BE49-F238E27FC236}">
                  <a16:creationId xmlns:a16="http://schemas.microsoft.com/office/drawing/2014/main" id="{3FADB4E3-50B9-4252-8C6F-522AD86F515E}"/>
                </a:ext>
              </a:extLst>
            </p:cNvPr>
            <p:cNvCxnSpPr/>
            <p:nvPr/>
          </p:nvCxnSpPr>
          <p:spPr>
            <a:xfrm>
              <a:off x="4526940" y="3677164"/>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5443390" y="2212311"/>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5443390" y="2212311"/>
                <a:ext cx="2238626" cy="677108"/>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81014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מתחילים בכיף</a:t>
            </a:r>
            <a:endParaRPr/>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7" name="Google Shape;287;p10">
            <a:extLst>
              <a:ext uri="{FF2B5EF4-FFF2-40B4-BE49-F238E27FC236}">
                <a16:creationId xmlns:a16="http://schemas.microsoft.com/office/drawing/2014/main" id="{54CB3E9D-6942-4619-829B-9A2DD555DE9B}"/>
              </a:ext>
            </a:extLst>
          </p:cNvPr>
          <p:cNvSpPr txBox="1">
            <a:spLocks noGrp="1"/>
          </p:cNvSpPr>
          <p:nvPr>
            <p:ph type="body" sz="quarter" idx="10"/>
          </p:nvPr>
        </p:nvSpPr>
        <p:spPr>
          <a:xfrm rot="342096">
            <a:off x="7607816" y="2527507"/>
            <a:ext cx="4354999" cy="1500187"/>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he-IL" sz="3200" dirty="0"/>
              <a:t>כמה פסים מעטרים את הזברה? </a:t>
            </a:r>
            <a:endParaRPr sz="3200" dirty="0"/>
          </a:p>
        </p:txBody>
      </p:sp>
      <p:sp>
        <p:nvSpPr>
          <p:cNvPr id="6" name="Google Shape;287;p10">
            <a:extLst>
              <a:ext uri="{FF2B5EF4-FFF2-40B4-BE49-F238E27FC236}">
                <a16:creationId xmlns:a16="http://schemas.microsoft.com/office/drawing/2014/main" id="{54CB3E9D-6942-4619-829B-9A2DD555DE9B}"/>
              </a:ext>
            </a:extLst>
          </p:cNvPr>
          <p:cNvSpPr txBox="1">
            <a:spLocks/>
          </p:cNvSpPr>
          <p:nvPr/>
        </p:nvSpPr>
        <p:spPr>
          <a:xfrm rot="21100394">
            <a:off x="119999" y="1998088"/>
            <a:ext cx="3884630" cy="1500187"/>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L="0" marR="0" lvl="0" indent="0" algn="r" rtl="1">
              <a:lnSpc>
                <a:spcPct val="100000"/>
              </a:lnSpc>
              <a:spcBef>
                <a:spcPts val="0"/>
              </a:spcBef>
              <a:spcAft>
                <a:spcPts val="0"/>
              </a:spcAft>
              <a:buClr>
                <a:srgbClr val="000000"/>
              </a:buClr>
              <a:buFont typeface="Arial"/>
              <a:buNone/>
              <a:defRPr lang="en-US" sz="3600" b="0" i="0" u="none" strike="noStrike" kern="1200" cap="none">
                <a:solidFill>
                  <a:schemeClr val="tx1"/>
                </a:solidFill>
                <a:latin typeface="Calibri" panose="020F0502020204030204" pitchFamily="34" charset="0"/>
                <a:ea typeface="+mn-ea"/>
                <a:cs typeface="+mn-cs"/>
                <a:sym typeface="Arial"/>
              </a:defRPr>
            </a:lvl1pPr>
            <a:lvl2pPr marL="45720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600"/>
            </a:pPr>
            <a:r>
              <a:rPr lang="he-IL" sz="3200" dirty="0"/>
              <a:t>כמה צדפים </a:t>
            </a:r>
          </a:p>
          <a:p>
            <a:pPr algn="ctr">
              <a:lnSpc>
                <a:spcPct val="90000"/>
              </a:lnSpc>
              <a:buClr>
                <a:schemeClr val="dk1"/>
              </a:buClr>
              <a:buSzPts val="3600"/>
            </a:pPr>
            <a:r>
              <a:rPr lang="he-IL" sz="3200" dirty="0"/>
              <a:t>יש בחוף הים?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172" y="3741518"/>
            <a:ext cx="3494787" cy="196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קובץ:צדפים בחוף פלמחים, חורף 2018. צילום- משה שטרן.jpg – ויקיפדי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763" y="3390629"/>
            <a:ext cx="1862718" cy="22636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734" y="3285690"/>
            <a:ext cx="2434857" cy="243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oogle Shape;287;p10">
            <a:extLst>
              <a:ext uri="{FF2B5EF4-FFF2-40B4-BE49-F238E27FC236}">
                <a16:creationId xmlns:a16="http://schemas.microsoft.com/office/drawing/2014/main" id="{54CB3E9D-6942-4619-829B-9A2DD555DE9B}"/>
              </a:ext>
            </a:extLst>
          </p:cNvPr>
          <p:cNvSpPr txBox="1">
            <a:spLocks/>
          </p:cNvSpPr>
          <p:nvPr/>
        </p:nvSpPr>
        <p:spPr>
          <a:xfrm>
            <a:off x="3446926" y="2299378"/>
            <a:ext cx="4354999" cy="1500187"/>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L="0" marR="0" lvl="0" indent="0" algn="r" rtl="1">
              <a:lnSpc>
                <a:spcPct val="100000"/>
              </a:lnSpc>
              <a:spcBef>
                <a:spcPts val="0"/>
              </a:spcBef>
              <a:spcAft>
                <a:spcPts val="0"/>
              </a:spcAft>
              <a:buClr>
                <a:srgbClr val="000000"/>
              </a:buClr>
              <a:buFont typeface="Arial"/>
              <a:buNone/>
              <a:defRPr lang="en-US" sz="3600" b="0" i="0" u="none" strike="noStrike" kern="1200" cap="none">
                <a:solidFill>
                  <a:schemeClr val="tx1"/>
                </a:solidFill>
                <a:latin typeface="Calibri" panose="020F0502020204030204" pitchFamily="34" charset="0"/>
                <a:ea typeface="+mn-ea"/>
                <a:cs typeface="+mn-cs"/>
                <a:sym typeface="Arial"/>
              </a:defRPr>
            </a:lvl1pPr>
            <a:lvl2pPr marL="457200" marR="0" lvl="1"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600"/>
            </a:pPr>
            <a:r>
              <a:rPr lang="he-IL" sz="3200" dirty="0"/>
              <a:t>כמה גרגירי אורז </a:t>
            </a:r>
          </a:p>
          <a:p>
            <a:pPr algn="ctr">
              <a:lnSpc>
                <a:spcPct val="90000"/>
              </a:lnSpc>
              <a:buClr>
                <a:schemeClr val="dk1"/>
              </a:buClr>
              <a:buSzPts val="3600"/>
            </a:pPr>
            <a:r>
              <a:rPr lang="he-IL" sz="3200" dirty="0"/>
              <a:t>יש בקערה? </a:t>
            </a:r>
          </a:p>
        </p:txBody>
      </p:sp>
    </p:spTree>
    <p:extLst>
      <p:ext uri="{BB962C8B-B14F-4D97-AF65-F5344CB8AC3E}">
        <p14:creationId xmlns:p14="http://schemas.microsoft.com/office/powerpoint/2010/main" val="13803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grpSp>
        <p:nvGrpSpPr>
          <p:cNvPr id="3" name="קבוצה 2">
            <a:extLst>
              <a:ext uri="{FF2B5EF4-FFF2-40B4-BE49-F238E27FC236}">
                <a16:creationId xmlns:a16="http://schemas.microsoft.com/office/drawing/2014/main" id="{22E2F8ED-E8C8-482F-AD41-9D99C411CE30}"/>
              </a:ext>
            </a:extLst>
          </p:cNvPr>
          <p:cNvGrpSpPr/>
          <p:nvPr/>
        </p:nvGrpSpPr>
        <p:grpSpPr>
          <a:xfrm>
            <a:off x="1939323" y="3677164"/>
            <a:ext cx="8710772" cy="1090359"/>
            <a:chOff x="1939323" y="3677164"/>
            <a:chExt cx="8710772" cy="1090359"/>
          </a:xfrm>
        </p:grpSpPr>
        <p:grpSp>
          <p:nvGrpSpPr>
            <p:cNvPr id="2" name="קבוצה 1">
              <a:extLst>
                <a:ext uri="{FF2B5EF4-FFF2-40B4-BE49-F238E27FC236}">
                  <a16:creationId xmlns:a16="http://schemas.microsoft.com/office/drawing/2014/main" id="{9E3EA9B1-B9A8-402A-AFF0-D82326B2A6CF}"/>
                </a:ext>
              </a:extLst>
            </p:cNvPr>
            <p:cNvGrpSpPr/>
            <p:nvPr/>
          </p:nvGrpSpPr>
          <p:grpSpPr>
            <a:xfrm>
              <a:off x="1939323" y="3677164"/>
              <a:ext cx="8710772" cy="1090359"/>
              <a:chOff x="1809927" y="4681393"/>
              <a:chExt cx="8710772" cy="1090359"/>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10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9013122" y="5072821"/>
                <a:ext cx="1507577" cy="646331"/>
              </a:xfrm>
              <a:prstGeom prst="rect">
                <a:avLst/>
              </a:prstGeom>
              <a:noFill/>
            </p:spPr>
            <p:txBody>
              <a:bodyPr wrap="square" rtlCol="1">
                <a:spAutoFit/>
              </a:bodyPr>
              <a:lstStyle/>
              <a:p>
                <a:r>
                  <a:rPr lang="en-US" sz="3600" dirty="0"/>
                  <a:t>20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15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809927" y="5054865"/>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grpSp>
        <p:cxnSp>
          <p:nvCxnSpPr>
            <p:cNvPr id="20" name="מחבר ישר 17">
              <a:extLst>
                <a:ext uri="{FF2B5EF4-FFF2-40B4-BE49-F238E27FC236}">
                  <a16:creationId xmlns:a16="http://schemas.microsoft.com/office/drawing/2014/main" id="{3FADB4E3-50B9-4252-8C6F-522AD86F515E}"/>
                </a:ext>
              </a:extLst>
            </p:cNvPr>
            <p:cNvCxnSpPr/>
            <p:nvPr/>
          </p:nvCxnSpPr>
          <p:spPr>
            <a:xfrm>
              <a:off x="4526940" y="3677164"/>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623AD426-7B45-4876-B878-EEFF8FA2F8A9}"/>
                  </a:ext>
                </a:extLst>
              </p:cNvPr>
              <p:cNvSpPr txBox="1"/>
              <p:nvPr/>
            </p:nvSpPr>
            <p:spPr>
              <a:xfrm>
                <a:off x="5443390" y="2212311"/>
                <a:ext cx="2238626" cy="677108"/>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he-IL" sz="4400" b="1" i="1" smtClean="0">
                          <a:latin typeface="Cambria Math" panose="02040503050406030204" pitchFamily="18" charset="0"/>
                        </a:rPr>
                        <m:t>𝟏𝟑</m:t>
                      </m:r>
                      <m:r>
                        <a:rPr lang="he-IL" sz="4400" b="1" i="1" smtClean="0">
                          <a:latin typeface="Cambria Math" panose="02040503050406030204" pitchFamily="18" charset="0"/>
                          <a:ea typeface="Cambria Math" panose="02040503050406030204" pitchFamily="18" charset="0"/>
                        </a:rPr>
                        <m:t>≈</m:t>
                      </m:r>
                      <m:r>
                        <a:rPr lang="he-IL" sz="4400" b="1" i="1" smtClean="0">
                          <a:latin typeface="Cambria Math" panose="02040503050406030204" pitchFamily="18" charset="0"/>
                          <a:ea typeface="Cambria Math" panose="02040503050406030204" pitchFamily="18" charset="0"/>
                        </a:rPr>
                        <m:t>𝟏𝟎</m:t>
                      </m:r>
                    </m:oMath>
                  </m:oMathPara>
                </a14:m>
                <a:endParaRPr lang="he-IL" sz="4400" b="1" dirty="0"/>
              </a:p>
            </p:txBody>
          </p:sp>
        </mc:Choice>
        <mc:Fallback xmlns="">
          <p:sp>
            <p:nvSpPr>
              <p:cNvPr id="14" name="תיבת טקסט 13">
                <a:extLst>
                  <a:ext uri="{FF2B5EF4-FFF2-40B4-BE49-F238E27FC236}">
                    <a16:creationId xmlns:a16="http://schemas.microsoft.com/office/drawing/2014/main" id="{623AD426-7B45-4876-B878-EEFF8FA2F8A9}"/>
                  </a:ext>
                </a:extLst>
              </p:cNvPr>
              <p:cNvSpPr txBox="1">
                <a:spLocks noRot="1" noChangeAspect="1" noMove="1" noResize="1" noEditPoints="1" noAdjustHandles="1" noChangeArrowheads="1" noChangeShapeType="1" noTextEdit="1"/>
              </p:cNvSpPr>
              <p:nvPr/>
            </p:nvSpPr>
            <p:spPr>
              <a:xfrm>
                <a:off x="5443390" y="2212311"/>
                <a:ext cx="2238626" cy="677108"/>
              </a:xfrm>
              <a:prstGeom prst="rect">
                <a:avLst/>
              </a:prstGeom>
              <a:blipFill>
                <a:blip r:embed="rId5"/>
                <a:stretch>
                  <a:fillRect/>
                </a:stretch>
              </a:blipFill>
            </p:spPr>
            <p:txBody>
              <a:bodyPr/>
              <a:lstStyle/>
              <a:p>
                <a:r>
                  <a:rPr lang="he-IL">
                    <a:noFill/>
                  </a:rPr>
                  <a:t> </a:t>
                </a:r>
              </a:p>
            </p:txBody>
          </p:sp>
        </mc:Fallback>
      </mc:AlternateContent>
      <p:sp>
        <p:nvSpPr>
          <p:cNvPr id="18" name="תיבת טקסט 17">
            <a:extLst>
              <a:ext uri="{FF2B5EF4-FFF2-40B4-BE49-F238E27FC236}">
                <a16:creationId xmlns:a16="http://schemas.microsoft.com/office/drawing/2014/main" id="{70DEC5BF-26E6-4907-84CB-7A8CF5650BBF}"/>
              </a:ext>
            </a:extLst>
          </p:cNvPr>
          <p:cNvSpPr txBox="1"/>
          <p:nvPr/>
        </p:nvSpPr>
        <p:spPr>
          <a:xfrm>
            <a:off x="784193" y="4742449"/>
            <a:ext cx="10343072" cy="1384995"/>
          </a:xfrm>
          <a:prstGeom prst="rect">
            <a:avLst/>
          </a:prstGeom>
          <a:noFill/>
        </p:spPr>
        <p:txBody>
          <a:bodyPr wrap="square" rtlCol="1">
            <a:spAutoFit/>
          </a:bodyPr>
          <a:lstStyle/>
          <a:p>
            <a:pPr algn="r"/>
            <a:r>
              <a:rPr lang="he-IL" sz="2800" dirty="0"/>
              <a:t>בעיגול המספר </a:t>
            </a:r>
            <a:r>
              <a:rPr lang="he-IL" sz="2800" dirty="0">
                <a:solidFill>
                  <a:srgbClr val="FF0000"/>
                </a:solidFill>
              </a:rPr>
              <a:t>13</a:t>
            </a:r>
            <a:r>
              <a:rPr lang="he-IL" sz="2800" dirty="0"/>
              <a:t> לעשרות מיקמנו אותו ברצף המספרים בין שתי עשרות שלמות קרובות:</a:t>
            </a:r>
          </a:p>
          <a:p>
            <a:pPr algn="r"/>
            <a:r>
              <a:rPr lang="he-IL" sz="2800" dirty="0"/>
              <a:t> </a:t>
            </a:r>
            <a:r>
              <a:rPr lang="he-IL" sz="2800" dirty="0">
                <a:solidFill>
                  <a:srgbClr val="FF0000"/>
                </a:solidFill>
              </a:rPr>
              <a:t>10</a:t>
            </a:r>
            <a:r>
              <a:rPr lang="he-IL" sz="2800" dirty="0"/>
              <a:t> ו-</a:t>
            </a:r>
            <a:r>
              <a:rPr lang="he-IL" sz="2800" dirty="0">
                <a:solidFill>
                  <a:srgbClr val="FF0000"/>
                </a:solidFill>
              </a:rPr>
              <a:t>20</a:t>
            </a:r>
            <a:r>
              <a:rPr lang="he-IL" sz="2800" dirty="0"/>
              <a:t> 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13</a:t>
            </a:r>
            <a:r>
              <a:rPr lang="he-IL" sz="2800" dirty="0"/>
              <a:t> במספר </a:t>
            </a:r>
            <a:r>
              <a:rPr lang="he-IL" sz="2800" dirty="0">
                <a:solidFill>
                  <a:srgbClr val="FF0000"/>
                </a:solidFill>
              </a:rPr>
              <a:t>10</a:t>
            </a:r>
            <a:r>
              <a:rPr lang="he-IL" sz="2800" dirty="0"/>
              <a:t>. </a:t>
            </a:r>
          </a:p>
        </p:txBody>
      </p:sp>
    </p:spTree>
    <p:extLst>
      <p:ext uri="{BB962C8B-B14F-4D97-AF65-F5344CB8AC3E}">
        <p14:creationId xmlns:p14="http://schemas.microsoft.com/office/powerpoint/2010/main" val="96447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4109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3625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200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0493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200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250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3876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200</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250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915126"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39107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200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4370475" y="5167312"/>
            <a:ext cx="1507577" cy="646331"/>
          </a:xfrm>
          <a:prstGeom prst="rect">
            <a:avLst/>
          </a:prstGeom>
          <a:noFill/>
        </p:spPr>
        <p:txBody>
          <a:bodyPr wrap="square" rtlCol="1">
            <a:spAutoFit/>
          </a:bodyPr>
          <a:lstStyle/>
          <a:p>
            <a:r>
              <a:rPr lang="en-US" sz="3600" dirty="0"/>
              <a:t>238</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250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915126"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33799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200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4370475" y="5167312"/>
            <a:ext cx="1507577" cy="646331"/>
          </a:xfrm>
          <a:prstGeom prst="rect">
            <a:avLst/>
          </a:prstGeom>
          <a:noFill/>
        </p:spPr>
        <p:txBody>
          <a:bodyPr wrap="square" rtlCol="1">
            <a:spAutoFit/>
          </a:bodyPr>
          <a:lstStyle/>
          <a:p>
            <a:r>
              <a:rPr lang="en-US" sz="3600" dirty="0"/>
              <a:t>238</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443390" y="5090144"/>
            <a:ext cx="1507571" cy="646331"/>
          </a:xfrm>
          <a:prstGeom prst="rect">
            <a:avLst/>
          </a:prstGeom>
          <a:noFill/>
        </p:spPr>
        <p:txBody>
          <a:bodyPr wrap="square" rtlCol="1">
            <a:spAutoFit/>
          </a:bodyPr>
          <a:lstStyle/>
          <a:p>
            <a:r>
              <a:rPr lang="en-US" sz="3600" dirty="0"/>
              <a:t>250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5391827" y="5090144"/>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915126"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לעשרות בעזרת שימוש בישר המספרים   </a:t>
            </a:r>
          </a:p>
        </p:txBody>
      </p: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174050" y="3136249"/>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174050" y="3136249"/>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05796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2091187" y="3770469"/>
            <a:ext cx="1538056" cy="646331"/>
          </a:xfrm>
          <a:prstGeom prst="rect">
            <a:avLst/>
          </a:prstGeom>
          <a:noFill/>
        </p:spPr>
        <p:txBody>
          <a:bodyPr wrap="square" rtlCol="1">
            <a:spAutoFit/>
          </a:bodyPr>
          <a:lstStyle/>
          <a:p>
            <a:r>
              <a:rPr lang="en-US" sz="3600" dirty="0"/>
              <a:t>200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4474092" y="3873028"/>
            <a:ext cx="1507577" cy="646331"/>
          </a:xfrm>
          <a:prstGeom prst="rect">
            <a:avLst/>
          </a:prstGeom>
          <a:noFill/>
        </p:spPr>
        <p:txBody>
          <a:bodyPr wrap="square" rtlCol="1">
            <a:spAutoFit/>
          </a:bodyPr>
          <a:lstStyle/>
          <a:p>
            <a:r>
              <a:rPr lang="en-US" sz="3600" dirty="0"/>
              <a:t>238</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572786" y="3837751"/>
            <a:ext cx="1507571" cy="646331"/>
          </a:xfrm>
          <a:prstGeom prst="rect">
            <a:avLst/>
          </a:prstGeom>
          <a:noFill/>
        </p:spPr>
        <p:txBody>
          <a:bodyPr wrap="square" rtlCol="1">
            <a:spAutoFit/>
          </a:bodyPr>
          <a:lstStyle/>
          <a:p>
            <a:r>
              <a:rPr lang="en-US" sz="3600" dirty="0"/>
              <a:t>250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5538475" y="3829125"/>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47938" y="3429000"/>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044522" y="3429000"/>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4031164" y="1998901"/>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4031164" y="1998901"/>
                <a:ext cx="3952568"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93866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2091187" y="3770469"/>
            <a:ext cx="1538056" cy="646331"/>
          </a:xfrm>
          <a:prstGeom prst="rect">
            <a:avLst/>
          </a:prstGeom>
          <a:noFill/>
        </p:spPr>
        <p:txBody>
          <a:bodyPr wrap="square" rtlCol="1">
            <a:spAutoFit/>
          </a:bodyPr>
          <a:lstStyle/>
          <a:p>
            <a:r>
              <a:rPr lang="en-US" sz="3600" dirty="0"/>
              <a:t>200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4474092" y="3873028"/>
            <a:ext cx="1507577" cy="646331"/>
          </a:xfrm>
          <a:prstGeom prst="rect">
            <a:avLst/>
          </a:prstGeom>
          <a:noFill/>
        </p:spPr>
        <p:txBody>
          <a:bodyPr wrap="square" rtlCol="1">
            <a:spAutoFit/>
          </a:bodyPr>
          <a:lstStyle/>
          <a:p>
            <a:r>
              <a:rPr lang="en-US" sz="3600" dirty="0"/>
              <a:t>238</a:t>
            </a:r>
            <a:endParaRPr lang="he-IL" sz="3600" dirty="0"/>
          </a:p>
        </p:txBody>
      </p:sp>
      <p:sp>
        <p:nvSpPr>
          <p:cNvPr id="15" name="תיבת טקסט 16">
            <a:extLst>
              <a:ext uri="{FF2B5EF4-FFF2-40B4-BE49-F238E27FC236}">
                <a16:creationId xmlns:a16="http://schemas.microsoft.com/office/drawing/2014/main" id="{B26F712B-3E3A-4AF3-9FDE-9D6C57751711}"/>
              </a:ext>
            </a:extLst>
          </p:cNvPr>
          <p:cNvSpPr txBox="1"/>
          <p:nvPr/>
        </p:nvSpPr>
        <p:spPr>
          <a:xfrm>
            <a:off x="5572786" y="3837751"/>
            <a:ext cx="1507571" cy="646331"/>
          </a:xfrm>
          <a:prstGeom prst="rect">
            <a:avLst/>
          </a:prstGeom>
          <a:noFill/>
        </p:spPr>
        <p:txBody>
          <a:bodyPr wrap="square" rtlCol="1">
            <a:spAutoFit/>
          </a:bodyPr>
          <a:lstStyle/>
          <a:p>
            <a:r>
              <a:rPr lang="en-US" sz="3600" dirty="0"/>
              <a:t>250</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5538475" y="3829125"/>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347938" y="3429000"/>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5044522" y="3429000"/>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A539212B-1C11-4A5A-A9C8-B48C7513D821}"/>
                  </a:ext>
                </a:extLst>
              </p:cNvPr>
              <p:cNvSpPr txBox="1"/>
              <p:nvPr/>
            </p:nvSpPr>
            <p:spPr>
              <a:xfrm>
                <a:off x="4031164" y="1998901"/>
                <a:ext cx="3952568"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𝟐𝟑𝟖</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rPr>
                        <m:t>𝟐𝟓𝟎</m:t>
                      </m:r>
                    </m:oMath>
                  </m:oMathPara>
                </a14:m>
                <a:endParaRPr lang="he-IL" sz="4000" b="1" dirty="0"/>
              </a:p>
            </p:txBody>
          </p:sp>
        </mc:Choice>
        <mc:Fallback xmlns="">
          <p:sp>
            <p:nvSpPr>
              <p:cNvPr id="14" name="תיבת טקסט 13">
                <a:extLst>
                  <a:ext uri="{FF2B5EF4-FFF2-40B4-BE49-F238E27FC236}">
                    <a16:creationId xmlns:a16="http://schemas.microsoft.com/office/drawing/2014/main" id="{A539212B-1C11-4A5A-A9C8-B48C7513D821}"/>
                  </a:ext>
                </a:extLst>
              </p:cNvPr>
              <p:cNvSpPr txBox="1">
                <a:spLocks noRot="1" noChangeAspect="1" noMove="1" noResize="1" noEditPoints="1" noAdjustHandles="1" noChangeArrowheads="1" noChangeShapeType="1" noTextEdit="1"/>
              </p:cNvSpPr>
              <p:nvPr/>
            </p:nvSpPr>
            <p:spPr>
              <a:xfrm>
                <a:off x="4031164" y="1998901"/>
                <a:ext cx="3952568" cy="707886"/>
              </a:xfrm>
              <a:prstGeom prst="rect">
                <a:avLst/>
              </a:prstGeom>
              <a:blipFill>
                <a:blip r:embed="rId5"/>
                <a:stretch>
                  <a:fillRect/>
                </a:stretch>
              </a:blipFill>
            </p:spPr>
            <p:txBody>
              <a:bodyPr/>
              <a:lstStyle/>
              <a:p>
                <a:r>
                  <a:rPr lang="he-IL">
                    <a:noFill/>
                  </a:rPr>
                  <a:t> </a:t>
                </a:r>
              </a:p>
            </p:txBody>
          </p:sp>
        </mc:Fallback>
      </mc:AlternateContent>
      <p:sp>
        <p:nvSpPr>
          <p:cNvPr id="18" name="תיבת טקסט 17">
            <a:extLst>
              <a:ext uri="{FF2B5EF4-FFF2-40B4-BE49-F238E27FC236}">
                <a16:creationId xmlns:a16="http://schemas.microsoft.com/office/drawing/2014/main" id="{7E472DE9-5071-4007-86B3-BB4870C89437}"/>
              </a:ext>
            </a:extLst>
          </p:cNvPr>
          <p:cNvSpPr txBox="1"/>
          <p:nvPr/>
        </p:nvSpPr>
        <p:spPr>
          <a:xfrm>
            <a:off x="940278" y="4752661"/>
            <a:ext cx="10239555" cy="954107"/>
          </a:xfrm>
          <a:prstGeom prst="rect">
            <a:avLst/>
          </a:prstGeom>
          <a:noFill/>
        </p:spPr>
        <p:txBody>
          <a:bodyPr wrap="square" rtlCol="1">
            <a:spAutoFit/>
          </a:bodyPr>
          <a:lstStyle/>
          <a:p>
            <a:pPr algn="r"/>
            <a:r>
              <a:rPr lang="he-IL" sz="2800" dirty="0"/>
              <a:t>בעיגול המספר </a:t>
            </a:r>
            <a:r>
              <a:rPr lang="he-IL" sz="2800" dirty="0">
                <a:solidFill>
                  <a:srgbClr val="FF0000"/>
                </a:solidFill>
              </a:rPr>
              <a:t>238</a:t>
            </a:r>
            <a:r>
              <a:rPr lang="he-IL" sz="2800" dirty="0"/>
              <a:t> לעשרות מיקמנו אותו ברצף המספרים בין </a:t>
            </a:r>
            <a:r>
              <a:rPr lang="he-IL" sz="2800" dirty="0">
                <a:solidFill>
                  <a:srgbClr val="FF0000"/>
                </a:solidFill>
              </a:rPr>
              <a:t>200</a:t>
            </a:r>
            <a:r>
              <a:rPr lang="he-IL" sz="2800" dirty="0"/>
              <a:t> </a:t>
            </a:r>
            <a:r>
              <a:rPr lang="he-IL" sz="2800" dirty="0">
                <a:solidFill>
                  <a:schemeClr val="tx1"/>
                </a:solidFill>
              </a:rPr>
              <a:t>ו-</a:t>
            </a:r>
            <a:r>
              <a:rPr lang="he-IL" sz="2800" dirty="0">
                <a:solidFill>
                  <a:srgbClr val="FF0000"/>
                </a:solidFill>
              </a:rPr>
              <a:t>250</a:t>
            </a:r>
          </a:p>
          <a:p>
            <a:pPr algn="r"/>
            <a:r>
              <a:rPr lang="he-IL" sz="2800" dirty="0"/>
              <a:t>ולכן לצורך הצגת נתונים מקורבים </a:t>
            </a:r>
            <a:r>
              <a:rPr lang="he-IL" sz="2800" dirty="0">
                <a:solidFill>
                  <a:srgbClr val="FF0000"/>
                </a:solidFill>
              </a:rPr>
              <a:t>החלפנו </a:t>
            </a:r>
            <a:r>
              <a:rPr lang="he-IL" sz="2800" dirty="0"/>
              <a:t>את </a:t>
            </a:r>
            <a:r>
              <a:rPr lang="he-IL" sz="2800" dirty="0">
                <a:solidFill>
                  <a:srgbClr val="FF0000"/>
                </a:solidFill>
              </a:rPr>
              <a:t>238</a:t>
            </a:r>
            <a:r>
              <a:rPr lang="he-IL" sz="2800" dirty="0"/>
              <a:t> במספר </a:t>
            </a:r>
            <a:r>
              <a:rPr lang="he-IL" sz="2800" dirty="0">
                <a:solidFill>
                  <a:srgbClr val="FF0000"/>
                </a:solidFill>
              </a:rPr>
              <a:t>250</a:t>
            </a:r>
            <a:r>
              <a:rPr lang="he-IL" sz="2800" dirty="0"/>
              <a:t>. </a:t>
            </a:r>
          </a:p>
        </p:txBody>
      </p:sp>
    </p:spTree>
    <p:extLst>
      <p:ext uri="{BB962C8B-B14F-4D97-AF65-F5344CB8AC3E}">
        <p14:creationId xmlns:p14="http://schemas.microsoft.com/office/powerpoint/2010/main" val="381904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F9544-F74A-490B-AC58-FADEF09E973C}"/>
              </a:ext>
            </a:extLst>
          </p:cNvPr>
          <p:cNvSpPr>
            <a:spLocks noGrp="1"/>
          </p:cNvSpPr>
          <p:nvPr>
            <p:ph type="title"/>
          </p:nvPr>
        </p:nvSpPr>
        <p:spPr/>
        <p:txBody>
          <a:bodyPr>
            <a:normAutofit fontScale="90000"/>
          </a:bodyPr>
          <a:lstStyle/>
          <a:p>
            <a:r>
              <a:rPr lang="he-IL" dirty="0"/>
              <a:t>אנו נזכרים </a:t>
            </a:r>
          </a:p>
        </p:txBody>
      </p:sp>
      <p:sp>
        <p:nvSpPr>
          <p:cNvPr id="4" name="מלבן 3">
            <a:extLst>
              <a:ext uri="{FF2B5EF4-FFF2-40B4-BE49-F238E27FC236}">
                <a16:creationId xmlns:a16="http://schemas.microsoft.com/office/drawing/2014/main" id="{4CD742F2-A1BF-4C8D-B8BC-4DDB56828175}"/>
              </a:ext>
            </a:extLst>
          </p:cNvPr>
          <p:cNvSpPr/>
          <p:nvPr/>
        </p:nvSpPr>
        <p:spPr>
          <a:xfrm>
            <a:off x="1371796" y="2266030"/>
            <a:ext cx="9857035" cy="4093428"/>
          </a:xfrm>
          <a:prstGeom prst="rect">
            <a:avLst/>
          </a:prstGeom>
        </p:spPr>
        <p:txBody>
          <a:bodyPr wrap="square">
            <a:spAutoFit/>
          </a:bodyPr>
          <a:lstStyle/>
          <a:p>
            <a:pPr algn="ctr" rtl="1"/>
            <a:r>
              <a:rPr lang="he-IL" sz="3200" b="1" dirty="0">
                <a:solidFill>
                  <a:schemeClr val="tx1"/>
                </a:solidFill>
                <a:latin typeface="Arial" panose="020B0604020202020204" pitchFamily="34" charset="0"/>
                <a:cs typeface="Arial" panose="020B0604020202020204" pitchFamily="34" charset="0"/>
              </a:rPr>
              <a:t>בחיי היום יום קורה לא פעם שאיננו זקוקים לתשובה מדויקת, ואנחנו יכולים להסתפק בקירוב שלה. </a:t>
            </a:r>
          </a:p>
          <a:p>
            <a:pPr algn="ctr" rtl="1"/>
            <a:endParaRPr lang="he-IL" sz="3200" b="1" dirty="0">
              <a:solidFill>
                <a:srgbClr val="FF0000"/>
              </a:solidFill>
              <a:latin typeface="Arial" panose="020B0604020202020204" pitchFamily="34" charset="0"/>
              <a:cs typeface="Arial" panose="020B0604020202020204" pitchFamily="34" charset="0"/>
            </a:endParaRPr>
          </a:p>
          <a:p>
            <a:pPr algn="ctr" rtl="1"/>
            <a:endParaRPr lang="he-IL" sz="3200" dirty="0"/>
          </a:p>
          <a:p>
            <a:pPr algn="ctr"/>
            <a:endParaRPr lang="he-IL" sz="2000" dirty="0"/>
          </a:p>
          <a:p>
            <a:pPr marL="0" indent="0" algn="ctr">
              <a:lnSpc>
                <a:spcPct val="150000"/>
              </a:lnSpc>
              <a:buNone/>
            </a:pPr>
            <a:endParaRPr lang="he-IL" sz="3200" dirty="0">
              <a:latin typeface="Arial" panose="020B0604020202020204" pitchFamily="34" charset="0"/>
              <a:ea typeface="Cambria Math"/>
              <a:cs typeface="Arial" panose="020B0604020202020204" pitchFamily="34" charset="0"/>
            </a:endParaRPr>
          </a:p>
          <a:p>
            <a:pPr algn="ctr"/>
            <a:endParaRPr lang="he-IL" sz="3200" dirty="0"/>
          </a:p>
          <a:p>
            <a:pPr algn="ctr"/>
            <a:r>
              <a:rPr lang="he-IL" sz="3200" dirty="0"/>
              <a:t> </a:t>
            </a:r>
          </a:p>
        </p:txBody>
      </p:sp>
    </p:spTree>
    <p:extLst>
      <p:ext uri="{BB962C8B-B14F-4D97-AF65-F5344CB8AC3E}">
        <p14:creationId xmlns:p14="http://schemas.microsoft.com/office/powerpoint/2010/main" val="1796451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תרגול</a:t>
            </a:r>
            <a:endParaRPr/>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p:txBody>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sp>
        <p:nvSpPr>
          <p:cNvPr id="5" name="תיבת טקסט 4">
            <a:extLst>
              <a:ext uri="{FF2B5EF4-FFF2-40B4-BE49-F238E27FC236}">
                <a16:creationId xmlns:a16="http://schemas.microsoft.com/office/drawing/2014/main" id="{66799382-13FB-4C58-A5C1-C5D8C5FDABD9}"/>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למאות, ניתן להיעזר על ידי שימוש בישר המספרים.</a:t>
            </a:r>
          </a:p>
        </p:txBody>
      </p:sp>
      <mc:AlternateContent xmlns:mc="http://schemas.openxmlformats.org/markup-compatibility/2006" xmlns:a14="http://schemas.microsoft.com/office/drawing/2010/main">
        <mc:Choice Requires="a14">
          <p:sp>
            <p:nvSpPr>
              <p:cNvPr id="12" name="תיבת טקסט 11">
                <a:extLst>
                  <a:ext uri="{FF2B5EF4-FFF2-40B4-BE49-F238E27FC236}">
                    <a16:creationId xmlns:a16="http://schemas.microsoft.com/office/drawing/2014/main" id="{AF0E92E2-C617-48B4-B65F-33FC21CE29B1}"/>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oMath>
                  </m:oMathPara>
                </a14:m>
                <a:endParaRPr lang="he-IL" sz="4000" b="1" dirty="0"/>
              </a:p>
            </p:txBody>
          </p:sp>
        </mc:Choice>
        <mc:Fallback xmlns="">
          <p:sp>
            <p:nvSpPr>
              <p:cNvPr id="12" name="תיבת טקסט 11">
                <a:extLst>
                  <a:ext uri="{FF2B5EF4-FFF2-40B4-BE49-F238E27FC236}">
                    <a16:creationId xmlns:a16="http://schemas.microsoft.com/office/drawing/2014/main" id="{AF0E92E2-C617-48B4-B65F-33FC21CE29B1}"/>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6"/>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תיבת טקסט 12">
                <a:extLst>
                  <a:ext uri="{FF2B5EF4-FFF2-40B4-BE49-F238E27FC236}">
                    <a16:creationId xmlns:a16="http://schemas.microsoft.com/office/drawing/2014/main" id="{1680D863-91EF-4F6E-83D4-01B12DEA72A1}"/>
                  </a:ext>
                </a:extLst>
              </p:cNvPr>
              <p:cNvSpPr txBox="1"/>
              <p:nvPr/>
            </p:nvSpPr>
            <p:spPr>
              <a:xfrm>
                <a:off x="1662047" y="3780124"/>
                <a:ext cx="2884073"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𝟏</m:t>
                      </m:r>
                      <m:r>
                        <a:rPr lang="he-IL" sz="4000" b="1" i="1" smtClean="0">
                          <a:latin typeface="Cambria Math" panose="02040503050406030204" pitchFamily="18" charset="0"/>
                        </a:rPr>
                        <m:t>,</m:t>
                      </m:r>
                      <m:r>
                        <a:rPr lang="he-IL" sz="4000" b="1" i="1" smtClean="0">
                          <a:latin typeface="Cambria Math" panose="02040503050406030204" pitchFamily="18" charset="0"/>
                        </a:rPr>
                        <m:t>𝟗𝟒𝟖</m:t>
                      </m:r>
                      <m:r>
                        <a:rPr lang="he-IL" sz="4000" b="1" i="1" smtClean="0">
                          <a:latin typeface="Cambria Math" panose="02040503050406030204" pitchFamily="18" charset="0"/>
                          <a:ea typeface="Cambria Math" panose="02040503050406030204" pitchFamily="18" charset="0"/>
                        </a:rPr>
                        <m:t>≈</m:t>
                      </m:r>
                    </m:oMath>
                  </m:oMathPara>
                </a14:m>
                <a:endParaRPr lang="he-IL" sz="4000" b="1" dirty="0"/>
              </a:p>
            </p:txBody>
          </p:sp>
        </mc:Choice>
        <mc:Fallback xmlns="">
          <p:sp>
            <p:nvSpPr>
              <p:cNvPr id="13" name="תיבת טקסט 12">
                <a:extLst>
                  <a:ext uri="{FF2B5EF4-FFF2-40B4-BE49-F238E27FC236}">
                    <a16:creationId xmlns:a16="http://schemas.microsoft.com/office/drawing/2014/main" id="{1680D863-91EF-4F6E-83D4-01B12DEA72A1}"/>
                  </a:ext>
                </a:extLst>
              </p:cNvPr>
              <p:cNvSpPr txBox="1">
                <a:spLocks noRot="1" noChangeAspect="1" noMove="1" noResize="1" noEditPoints="1" noAdjustHandles="1" noChangeArrowheads="1" noChangeShapeType="1" noTextEdit="1"/>
              </p:cNvSpPr>
              <p:nvPr/>
            </p:nvSpPr>
            <p:spPr>
              <a:xfrm>
                <a:off x="1662047" y="3780124"/>
                <a:ext cx="2884073" cy="707886"/>
              </a:xfrm>
              <a:prstGeom prst="rect">
                <a:avLst/>
              </a:prstGeom>
              <a:blipFill>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תיבת טקסט 13">
                <a:extLst>
                  <a:ext uri="{FF2B5EF4-FFF2-40B4-BE49-F238E27FC236}">
                    <a16:creationId xmlns:a16="http://schemas.microsoft.com/office/drawing/2014/main" id="{1991038D-71BB-4D83-AE8E-700C3FC41E45}"/>
                  </a:ext>
                </a:extLst>
              </p:cNvPr>
              <p:cNvSpPr txBox="1"/>
              <p:nvPr/>
            </p:nvSpPr>
            <p:spPr>
              <a:xfrm>
                <a:off x="1593216" y="4667173"/>
                <a:ext cx="2884073"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m:t>
                      </m:r>
                      <m:r>
                        <a:rPr lang="he-IL" sz="4000" b="1" i="1" smtClean="0">
                          <a:latin typeface="Cambria Math" panose="02040503050406030204" pitchFamily="18" charset="0"/>
                        </a:rPr>
                        <m:t>,</m:t>
                      </m:r>
                      <m:r>
                        <a:rPr lang="he-IL" sz="4000" b="1" i="1" smtClean="0">
                          <a:latin typeface="Cambria Math" panose="02040503050406030204" pitchFamily="18" charset="0"/>
                        </a:rPr>
                        <m:t>𝟔𝟕𝟑</m:t>
                      </m:r>
                      <m:r>
                        <a:rPr lang="he-IL" sz="4000" b="1" i="1" smtClean="0">
                          <a:latin typeface="Cambria Math" panose="02040503050406030204" pitchFamily="18" charset="0"/>
                          <a:ea typeface="Cambria Math" panose="02040503050406030204" pitchFamily="18" charset="0"/>
                        </a:rPr>
                        <m:t>≈</m:t>
                      </m:r>
                    </m:oMath>
                  </m:oMathPara>
                </a14:m>
                <a:endParaRPr lang="he-IL" sz="4000" b="1" dirty="0"/>
              </a:p>
            </p:txBody>
          </p:sp>
        </mc:Choice>
        <mc:Fallback xmlns="">
          <p:sp>
            <p:nvSpPr>
              <p:cNvPr id="14" name="תיבת טקסט 13">
                <a:extLst>
                  <a:ext uri="{FF2B5EF4-FFF2-40B4-BE49-F238E27FC236}">
                    <a16:creationId xmlns:a16="http://schemas.microsoft.com/office/drawing/2014/main" id="{1991038D-71BB-4D83-AE8E-700C3FC41E45}"/>
                  </a:ext>
                </a:extLst>
              </p:cNvPr>
              <p:cNvSpPr txBox="1">
                <a:spLocks noRot="1" noChangeAspect="1" noMove="1" noResize="1" noEditPoints="1" noAdjustHandles="1" noChangeArrowheads="1" noChangeShapeType="1" noTextEdit="1"/>
              </p:cNvSpPr>
              <p:nvPr/>
            </p:nvSpPr>
            <p:spPr>
              <a:xfrm>
                <a:off x="1593216" y="4667173"/>
                <a:ext cx="2884073" cy="707886"/>
              </a:xfrm>
              <a:prstGeom prst="rect">
                <a:avLst/>
              </a:prstGeom>
              <a:blipFill>
                <a:blip r:embed="rId8"/>
                <a:stretch>
                  <a:fillRect/>
                </a:stretch>
              </a:blipFill>
            </p:spPr>
            <p:txBody>
              <a:bodyPr/>
              <a:lstStyle/>
              <a:p>
                <a:r>
                  <a:rPr lang="he-IL">
                    <a:noFill/>
                  </a:rPr>
                  <a:t> </a:t>
                </a:r>
              </a:p>
            </p:txBody>
          </p:sp>
        </mc:Fallback>
      </mc:AlternateContent>
      <p:pic>
        <p:nvPicPr>
          <p:cNvPr id="10"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62047" y="702256"/>
            <a:ext cx="1540938" cy="549601"/>
          </a:xfrm>
          <a:prstGeom prst="rect">
            <a:avLst/>
          </a:prstGeom>
        </p:spPr>
      </p:pic>
    </p:spTree>
    <p:extLst>
      <p:ext uri="{BB962C8B-B14F-4D97-AF65-F5344CB8AC3E}">
        <p14:creationId xmlns:p14="http://schemas.microsoft.com/office/powerpoint/2010/main" val="16753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7554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250255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559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spTree>
    <p:extLst>
      <p:ext uri="{BB962C8B-B14F-4D97-AF65-F5344CB8AC3E}">
        <p14:creationId xmlns:p14="http://schemas.microsoft.com/office/powerpoint/2010/main" val="265005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sp>
        <p:nvSpPr>
          <p:cNvPr id="2" name="תיבת טקסט 14">
            <a:extLst>
              <a:ext uri="{FF2B5EF4-FFF2-40B4-BE49-F238E27FC236}">
                <a16:creationId xmlns:a16="http://schemas.microsoft.com/office/drawing/2014/main" id="{EC88689E-E6B8-40AF-985D-6EA4F8CF59AD}"/>
              </a:ext>
            </a:extLst>
          </p:cNvPr>
          <p:cNvSpPr txBox="1"/>
          <p:nvPr/>
        </p:nvSpPr>
        <p:spPr>
          <a:xfrm>
            <a:off x="5363485" y="5077667"/>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328345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035232"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sp>
        <p:nvSpPr>
          <p:cNvPr id="2" name="תיבת טקסט 14">
            <a:extLst>
              <a:ext uri="{FF2B5EF4-FFF2-40B4-BE49-F238E27FC236}">
                <a16:creationId xmlns:a16="http://schemas.microsoft.com/office/drawing/2014/main" id="{2C01F601-8DA1-4093-A5A0-41BC5345A6E5}"/>
              </a:ext>
            </a:extLst>
          </p:cNvPr>
          <p:cNvSpPr txBox="1"/>
          <p:nvPr/>
        </p:nvSpPr>
        <p:spPr>
          <a:xfrm>
            <a:off x="5363485" y="5077667"/>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46632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3562726" y="5090143"/>
            <a:ext cx="1507577" cy="646331"/>
          </a:xfrm>
          <a:prstGeom prst="rect">
            <a:avLst/>
          </a:prstGeom>
          <a:noFill/>
        </p:spPr>
        <p:txBody>
          <a:bodyPr wrap="square" rtlCol="1">
            <a:spAutoFit/>
          </a:bodyPr>
          <a:lstStyle/>
          <a:p>
            <a:r>
              <a:rPr lang="en-US" sz="3600" dirty="0"/>
              <a:t>525</a:t>
            </a:r>
            <a:endParaRPr lang="he-IL" sz="3600" dirty="0"/>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035232"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עגלנו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sp>
        <p:nvSpPr>
          <p:cNvPr id="2" name="תיבת טקסט 14">
            <a:extLst>
              <a:ext uri="{FF2B5EF4-FFF2-40B4-BE49-F238E27FC236}">
                <a16:creationId xmlns:a16="http://schemas.microsoft.com/office/drawing/2014/main" id="{DDA2D7E9-43FB-4A82-A2C6-222412852A10}"/>
              </a:ext>
            </a:extLst>
          </p:cNvPr>
          <p:cNvSpPr txBox="1"/>
          <p:nvPr/>
        </p:nvSpPr>
        <p:spPr>
          <a:xfrm>
            <a:off x="5363485" y="5077667"/>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151394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3562726" y="5090143"/>
            <a:ext cx="1507577" cy="646331"/>
          </a:xfrm>
          <a:prstGeom prst="rect">
            <a:avLst/>
          </a:prstGeom>
          <a:noFill/>
        </p:spPr>
        <p:txBody>
          <a:bodyPr wrap="square" rtlCol="1">
            <a:spAutoFit/>
          </a:bodyPr>
          <a:lstStyle/>
          <a:p>
            <a:r>
              <a:rPr lang="en-US" sz="3600" dirty="0"/>
              <a:t>525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961791" y="5077667"/>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4"/>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035232"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תיבת טקסט 7">
            <a:extLst>
              <a:ext uri="{FF2B5EF4-FFF2-40B4-BE49-F238E27FC236}">
                <a16:creationId xmlns:a16="http://schemas.microsoft.com/office/drawing/2014/main" id="{93ADC9DD-015E-4E9B-A7E2-393CC836C255}"/>
              </a:ext>
            </a:extLst>
          </p:cNvPr>
          <p:cNvSpPr txBox="1"/>
          <p:nvPr/>
        </p:nvSpPr>
        <p:spPr>
          <a:xfrm>
            <a:off x="925538" y="1690688"/>
            <a:ext cx="10188525" cy="584775"/>
          </a:xfrm>
          <a:prstGeom prst="rect">
            <a:avLst/>
          </a:prstGeom>
          <a:noFill/>
        </p:spPr>
        <p:txBody>
          <a:bodyPr wrap="square">
            <a:spAutoFit/>
          </a:bodyPr>
          <a:lstStyle/>
          <a:p>
            <a:pPr algn="r" fontAlgn="t"/>
            <a:r>
              <a:rPr lang="he-IL" sz="3200" b="0" i="0" dirty="0">
                <a:solidFill>
                  <a:srgbClr val="222222"/>
                </a:solidFill>
                <a:effectLst/>
                <a:latin typeface="arial" panose="020B0604020202020204" pitchFamily="34" charset="0"/>
              </a:rPr>
              <a:t>  עגלו למאות בעזרת שימוש בישר המספרים   </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1524386" y="2841406"/>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id="{25B17982-49B8-4EF4-898A-6091B5D0A373}"/>
                  </a:ext>
                </a:extLst>
              </p:cNvPr>
              <p:cNvSpPr txBox="1">
                <a:spLocks noRot="1" noChangeAspect="1" noMove="1" noResize="1" noEditPoints="1" noAdjustHandles="1" noChangeArrowheads="1" noChangeShapeType="1" noTextEdit="1"/>
              </p:cNvSpPr>
              <p:nvPr/>
            </p:nvSpPr>
            <p:spPr>
              <a:xfrm>
                <a:off x="1524386" y="2841406"/>
                <a:ext cx="3021734" cy="707886"/>
              </a:xfrm>
              <a:prstGeom prst="rect">
                <a:avLst/>
              </a:prstGeom>
              <a:blipFill>
                <a:blip r:embed="rId5"/>
                <a:stretch>
                  <a:fillRect/>
                </a:stretch>
              </a:blipFill>
            </p:spPr>
            <p:txBody>
              <a:bodyPr/>
              <a:lstStyle/>
              <a:p>
                <a:r>
                  <a:rPr lang="he-IL">
                    <a:noFill/>
                  </a:rPr>
                  <a:t> </a:t>
                </a:r>
              </a:p>
            </p:txBody>
          </p:sp>
        </mc:Fallback>
      </mc:AlternateContent>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sp>
        <p:nvSpPr>
          <p:cNvPr id="2" name="תיבת טקסט 14">
            <a:extLst>
              <a:ext uri="{FF2B5EF4-FFF2-40B4-BE49-F238E27FC236}">
                <a16:creationId xmlns:a16="http://schemas.microsoft.com/office/drawing/2014/main" id="{45519469-E7FE-4EA9-86A7-C31E90F22EEF}"/>
              </a:ext>
            </a:extLst>
          </p:cNvPr>
          <p:cNvSpPr txBox="1"/>
          <p:nvPr/>
        </p:nvSpPr>
        <p:spPr>
          <a:xfrm>
            <a:off x="5363485" y="5077667"/>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39646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a:t>מה אנחנו כבר יודעים?</a:t>
            </a:r>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Google Shape;278;p9"/>
          <p:cNvSpPr txBox="1">
            <a:spLocks/>
          </p:cNvSpPr>
          <p:nvPr/>
        </p:nvSpPr>
        <p:spPr>
          <a:xfrm>
            <a:off x="3095761" y="656031"/>
            <a:ext cx="8280000" cy="720000"/>
          </a:xfrm>
          <a:prstGeom prst="rect">
            <a:avLst/>
          </a:prstGeom>
          <a:solidFill>
            <a:schemeClr val="accent1"/>
          </a:solidFill>
          <a:ln>
            <a:noFill/>
          </a:ln>
        </p:spPr>
        <p:txBody>
          <a:bodyPr spcFirstLastPara="1" vert="horz" wrap="square" lIns="91425" tIns="45700" rIns="91425" bIns="45700" rtlCol="0" anchor="b" anchorCtr="0">
            <a:norm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bg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400"/>
              <a:buFont typeface="Calibri"/>
              <a:buNone/>
            </a:pPr>
            <a:r>
              <a:rPr lang="he-IL" dirty="0"/>
              <a:t>פתרון</a:t>
            </a:r>
          </a:p>
        </p:txBody>
      </p:sp>
      <mc:AlternateContent xmlns:mc="http://schemas.openxmlformats.org/markup-compatibility/2006" xmlns:a14="http://schemas.microsoft.com/office/drawing/2010/main">
        <mc:Choice Requires="a14">
          <p:sp>
            <p:nvSpPr>
              <p:cNvPr id="18" name="תיבת טקסט 17">
                <a:extLst>
                  <a:ext uri="{FF2B5EF4-FFF2-40B4-BE49-F238E27FC236}">
                    <a16:creationId xmlns:a16="http://schemas.microsoft.com/office/drawing/2014/main" id="{25B17982-49B8-4EF4-898A-6091B5D0A373}"/>
                  </a:ext>
                </a:extLst>
              </p:cNvPr>
              <p:cNvSpPr txBox="1"/>
              <p:nvPr/>
            </p:nvSpPr>
            <p:spPr>
              <a:xfrm>
                <a:off x="4399584" y="2203752"/>
                <a:ext cx="3021734" cy="707886"/>
              </a:xfrm>
              <a:prstGeom prst="rect">
                <a:avLst/>
              </a:prstGeom>
              <a:noFill/>
            </p:spPr>
            <p:txBody>
              <a:bodyPr wrap="square" rtlCol="1">
                <a:spAutoFit/>
              </a:bodyPr>
              <a:lstStyle/>
              <a:p>
                <a:pPr algn="ctr"/>
                <a14:m>
                  <m:oMathPara xmlns:m="http://schemas.openxmlformats.org/officeDocument/2006/math">
                    <m:oMathParaPr>
                      <m:jc m:val="centerGroup"/>
                    </m:oMathParaPr>
                    <m:oMath xmlns:m="http://schemas.openxmlformats.org/officeDocument/2006/math">
                      <m:r>
                        <a:rPr lang="he-IL" sz="4000" b="1" i="1" smtClean="0">
                          <a:latin typeface="Cambria Math" panose="02040503050406030204" pitchFamily="18" charset="0"/>
                        </a:rPr>
                        <m:t>𝟓𝟐𝟓</m:t>
                      </m:r>
                      <m:r>
                        <a:rPr lang="he-IL" sz="4000" b="1" i="1" smtClean="0">
                          <a:latin typeface="Cambria Math" panose="02040503050406030204" pitchFamily="18" charset="0"/>
                          <a:ea typeface="Cambria Math" panose="02040503050406030204" pitchFamily="18" charset="0"/>
                        </a:rPr>
                        <m:t>≈</m:t>
                      </m:r>
                      <m:r>
                        <a:rPr lang="he-IL" sz="4000" b="1" i="1" smtClean="0">
                          <a:latin typeface="Cambria Math" panose="02040503050406030204" pitchFamily="18" charset="0"/>
                          <a:ea typeface="Cambria Math" panose="02040503050406030204" pitchFamily="18" charset="0"/>
                        </a:rPr>
                        <m:t>𝟓𝟎𝟎</m:t>
                      </m:r>
                    </m:oMath>
                  </m:oMathPara>
                </a14:m>
                <a:endParaRPr lang="he-IL" sz="4000" b="1" dirty="0"/>
              </a:p>
            </p:txBody>
          </p:sp>
        </mc:Choice>
        <mc:Fallback xmlns="">
          <p:sp>
            <p:nvSpPr>
              <p:cNvPr id="18" name="תיבת טקסט 17">
                <a:extLst>
                  <a:ext uri="{FF2B5EF4-FFF2-40B4-BE49-F238E27FC236}">
                    <a16:creationId xmlns:a16="http://schemas.microsoft.com/office/drawing/2014/main" xmlns:a14="http://schemas.microsoft.com/office/drawing/2010/main" xmlns="" id="{25B17982-49B8-4EF4-898A-6091B5D0A373}"/>
                  </a:ext>
                </a:extLst>
              </p:cNvPr>
              <p:cNvSpPr txBox="1">
                <a:spLocks noRot="1" noChangeAspect="1" noMove="1" noResize="1" noEditPoints="1" noAdjustHandles="1" noChangeArrowheads="1" noChangeShapeType="1" noTextEdit="1"/>
              </p:cNvSpPr>
              <p:nvPr/>
            </p:nvSpPr>
            <p:spPr>
              <a:xfrm>
                <a:off x="4399584" y="2203752"/>
                <a:ext cx="3021734" cy="707886"/>
              </a:xfrm>
              <a:prstGeom prst="rect">
                <a:avLst/>
              </a:prstGeom>
              <a:blipFill rotWithShape="1">
                <a:blip r:embed="rId4"/>
                <a:stretch>
                  <a:fillRect/>
                </a:stretch>
              </a:blipFill>
            </p:spPr>
            <p:txBody>
              <a:bodyPr/>
              <a:lstStyle/>
              <a:p>
                <a:r>
                  <a:rPr lang="he-IL">
                    <a:noFill/>
                  </a:rPr>
                  <a:t> </a:t>
                </a:r>
              </a:p>
            </p:txBody>
          </p:sp>
        </mc:Fallback>
      </mc:AlternateContent>
      <p:grpSp>
        <p:nvGrpSpPr>
          <p:cNvPr id="2" name="קבוצה 1">
            <a:extLst>
              <a:ext uri="{FF2B5EF4-FFF2-40B4-BE49-F238E27FC236}">
                <a16:creationId xmlns:a16="http://schemas.microsoft.com/office/drawing/2014/main" id="{CA1F8F8D-FA5F-4688-8D38-6CEA1C618F37}"/>
              </a:ext>
            </a:extLst>
          </p:cNvPr>
          <p:cNvGrpSpPr/>
          <p:nvPr/>
        </p:nvGrpSpPr>
        <p:grpSpPr>
          <a:xfrm>
            <a:off x="1996396" y="3451495"/>
            <a:ext cx="8677852" cy="1055081"/>
            <a:chOff x="1961791" y="4681393"/>
            <a:chExt cx="8677852" cy="1055081"/>
          </a:xfrm>
        </p:grpSpPr>
        <p:sp>
          <p:nvSpPr>
            <p:cNvPr id="12" name="תיבת טקסט 14">
              <a:extLst>
                <a:ext uri="{FF2B5EF4-FFF2-40B4-BE49-F238E27FC236}">
                  <a16:creationId xmlns:a16="http://schemas.microsoft.com/office/drawing/2014/main" id="{5C5FD7D9-9681-4B94-986C-2486ED6FA97F}"/>
                </a:ext>
              </a:extLst>
            </p:cNvPr>
            <p:cNvSpPr txBox="1"/>
            <p:nvPr/>
          </p:nvSpPr>
          <p:spPr>
            <a:xfrm>
              <a:off x="1961791" y="5022862"/>
              <a:ext cx="1538056" cy="646331"/>
            </a:xfrm>
            <a:prstGeom prst="rect">
              <a:avLst/>
            </a:prstGeom>
            <a:noFill/>
          </p:spPr>
          <p:txBody>
            <a:bodyPr wrap="square" rtlCol="1">
              <a:spAutoFit/>
            </a:bodyPr>
            <a:lstStyle/>
            <a:p>
              <a:r>
                <a:rPr lang="en-US" sz="3600" dirty="0"/>
                <a:t>500</a:t>
              </a:r>
              <a:endParaRPr lang="he-IL" sz="3600" dirty="0"/>
            </a:p>
          </p:txBody>
        </p:sp>
        <p:sp>
          <p:nvSpPr>
            <p:cNvPr id="13" name="תיבת טקסט 15">
              <a:extLst>
                <a:ext uri="{FF2B5EF4-FFF2-40B4-BE49-F238E27FC236}">
                  <a16:creationId xmlns:a16="http://schemas.microsoft.com/office/drawing/2014/main" id="{91CF3C79-9B0C-4F46-8B96-A44C8E58662E}"/>
                </a:ext>
              </a:extLst>
            </p:cNvPr>
            <p:cNvSpPr txBox="1"/>
            <p:nvPr/>
          </p:nvSpPr>
          <p:spPr>
            <a:xfrm>
              <a:off x="3562726" y="5090143"/>
              <a:ext cx="1507577" cy="646331"/>
            </a:xfrm>
            <a:prstGeom prst="rect">
              <a:avLst/>
            </a:prstGeom>
            <a:noFill/>
          </p:spPr>
          <p:txBody>
            <a:bodyPr wrap="square" rtlCol="1">
              <a:spAutoFit/>
            </a:bodyPr>
            <a:lstStyle/>
            <a:p>
              <a:r>
                <a:rPr lang="en-US" sz="3600" dirty="0"/>
                <a:t>525</a:t>
              </a:r>
              <a:endParaRPr lang="he-IL" sz="3600" dirty="0"/>
            </a:p>
          </p:txBody>
        </p:sp>
        <p:sp>
          <p:nvSpPr>
            <p:cNvPr id="17" name="אליפסה 18">
              <a:extLst>
                <a:ext uri="{FF2B5EF4-FFF2-40B4-BE49-F238E27FC236}">
                  <a16:creationId xmlns:a16="http://schemas.microsoft.com/office/drawing/2014/main" id="{7C9584FD-0A52-453D-AFDA-12E9957A101F}"/>
                </a:ext>
              </a:extLst>
            </p:cNvPr>
            <p:cNvSpPr/>
            <p:nvPr/>
          </p:nvSpPr>
          <p:spPr>
            <a:xfrm>
              <a:off x="1974218" y="5018238"/>
              <a:ext cx="920892" cy="71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a:extLst>
                <a:ext uri="{FF2B5EF4-FFF2-40B4-BE49-F238E27FC236}">
                  <a16:creationId xmlns:a16="http://schemas.microsoft.com/office/drawing/2014/main" id="{21F49BEF-B63E-4581-8B9F-9B9D8ED515E3}"/>
                </a:ext>
              </a:extLst>
            </p:cNvPr>
            <p:cNvPicPr>
              <a:picLocks noChangeAspect="1"/>
            </p:cNvPicPr>
            <p:nvPr/>
          </p:nvPicPr>
          <p:blipFill>
            <a:blip r:embed="rId5"/>
            <a:stretch>
              <a:fillRect/>
            </a:stretch>
          </p:blipFill>
          <p:spPr>
            <a:xfrm>
              <a:off x="2218542" y="4681393"/>
              <a:ext cx="7827942" cy="396274"/>
            </a:xfrm>
            <a:prstGeom prst="rect">
              <a:avLst/>
            </a:prstGeom>
          </p:spPr>
        </p:pic>
        <p:cxnSp>
          <p:nvCxnSpPr>
            <p:cNvPr id="20" name="מחבר ישר 17">
              <a:extLst>
                <a:ext uri="{FF2B5EF4-FFF2-40B4-BE49-F238E27FC236}">
                  <a16:creationId xmlns:a16="http://schemas.microsoft.com/office/drawing/2014/main" id="{3FADB4E3-50B9-4252-8C6F-522AD86F515E}"/>
                </a:ext>
              </a:extLst>
            </p:cNvPr>
            <p:cNvCxnSpPr/>
            <p:nvPr/>
          </p:nvCxnSpPr>
          <p:spPr>
            <a:xfrm>
              <a:off x="4035232" y="4681393"/>
              <a:ext cx="0" cy="353943"/>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תיבת טקסט 14">
              <a:extLst>
                <a:ext uri="{FF2B5EF4-FFF2-40B4-BE49-F238E27FC236}">
                  <a16:creationId xmlns:a16="http://schemas.microsoft.com/office/drawing/2014/main" id="{BAA9FA3C-7036-4B1E-A6DD-D4796B76318E}"/>
                </a:ext>
              </a:extLst>
            </p:cNvPr>
            <p:cNvSpPr txBox="1"/>
            <p:nvPr/>
          </p:nvSpPr>
          <p:spPr>
            <a:xfrm>
              <a:off x="9101587" y="5049704"/>
              <a:ext cx="1538056" cy="646331"/>
            </a:xfrm>
            <a:prstGeom prst="rect">
              <a:avLst/>
            </a:prstGeom>
            <a:noFill/>
          </p:spPr>
          <p:txBody>
            <a:bodyPr wrap="square" rtlCol="1">
              <a:spAutoFit/>
            </a:bodyPr>
            <a:lstStyle/>
            <a:p>
              <a:r>
                <a:rPr lang="en-US" sz="3600" dirty="0"/>
                <a:t>600</a:t>
              </a:r>
              <a:endParaRPr lang="he-IL" sz="3600" dirty="0"/>
            </a:p>
          </p:txBody>
        </p:sp>
      </p:grpSp>
      <p:sp>
        <p:nvSpPr>
          <p:cNvPr id="3" name="תיבת טקסט 14">
            <a:extLst>
              <a:ext uri="{FF2B5EF4-FFF2-40B4-BE49-F238E27FC236}">
                <a16:creationId xmlns:a16="http://schemas.microsoft.com/office/drawing/2014/main" id="{1D27D5C6-1650-4BCB-BB8F-997F3C35485F}"/>
              </a:ext>
            </a:extLst>
          </p:cNvPr>
          <p:cNvSpPr txBox="1"/>
          <p:nvPr/>
        </p:nvSpPr>
        <p:spPr>
          <a:xfrm>
            <a:off x="5422943" y="3819805"/>
            <a:ext cx="1538056" cy="646331"/>
          </a:xfrm>
          <a:prstGeom prst="rect">
            <a:avLst/>
          </a:prstGeom>
          <a:noFill/>
        </p:spPr>
        <p:txBody>
          <a:bodyPr wrap="square" rtlCol="1">
            <a:spAutoFit/>
          </a:bodyPr>
          <a:lstStyle/>
          <a:p>
            <a:r>
              <a:rPr lang="en-US" sz="3600" dirty="0"/>
              <a:t>550</a:t>
            </a:r>
            <a:endParaRPr lang="he-IL" sz="3600" dirty="0"/>
          </a:p>
        </p:txBody>
      </p:sp>
    </p:spTree>
    <p:extLst>
      <p:ext uri="{BB962C8B-B14F-4D97-AF65-F5344CB8AC3E}">
        <p14:creationId xmlns:p14="http://schemas.microsoft.com/office/powerpoint/2010/main" val="316940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6681</TotalTime>
  <Words>11316</Words>
  <Application>Microsoft Office PowerPoint</Application>
  <PresentationFormat>מסך רחב</PresentationFormat>
  <Paragraphs>1658</Paragraphs>
  <Slides>118</Slides>
  <Notes>101</Notes>
  <HiddenSlides>0</HiddenSlides>
  <MMClips>5</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118</vt:i4>
      </vt:variant>
    </vt:vector>
  </HeadingPairs>
  <TitlesOfParts>
    <vt:vector size="127" baseType="lpstr">
      <vt:lpstr>Cambria Math</vt:lpstr>
      <vt:lpstr>Alef</vt:lpstr>
      <vt:lpstr>Arial</vt:lpstr>
      <vt:lpstr>Open Sans</vt:lpstr>
      <vt:lpstr>Ktav Yad CLM</vt:lpstr>
      <vt:lpstr>Arial</vt:lpstr>
      <vt:lpstr>Calibri</vt:lpstr>
      <vt:lpstr>Wingdings</vt:lpstr>
      <vt:lpstr>Office Theme</vt:lpstr>
      <vt:lpstr>מצגת של PowerPoint‏</vt:lpstr>
      <vt:lpstr>מה נלמד היום?</vt:lpstr>
      <vt:lpstr>מה להביא לשיעור?</vt:lpstr>
      <vt:lpstr>מה אנחנו כבר יודעים</vt:lpstr>
      <vt:lpstr>מתחילים בכיף</vt:lpstr>
      <vt:lpstr>מתחילים בכיף</vt:lpstr>
      <vt:lpstr>מתחילים בכיף</vt:lpstr>
      <vt:lpstr>מתחילים בכיף</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אנו נזכרים </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תרגול</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תרגול</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מה אנחנו כבר יודעים?</vt:lpstr>
      <vt:lpstr>מצגת של PowerPoint‏</vt:lpstr>
      <vt:lpstr>מצגת של PowerPoint‏</vt:lpstr>
      <vt:lpstr>מצגת של PowerPoint‏</vt:lpstr>
      <vt:lpstr>מסיימים ומסכמים</vt:lpstr>
      <vt:lpstr>ממשיכים לתרגל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גליה מנדל נטע</cp:lastModifiedBy>
  <cp:revision>142</cp:revision>
  <dcterms:created xsi:type="dcterms:W3CDTF">2020-03-11T07:11:19Z</dcterms:created>
  <dcterms:modified xsi:type="dcterms:W3CDTF">2020-08-11T10:37:06Z</dcterms:modified>
</cp:coreProperties>
</file>